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42"/>
  </p:notesMasterIdLst>
  <p:sldIdLst>
    <p:sldId id="256" r:id="rId2"/>
    <p:sldId id="261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0" r:id="rId15"/>
    <p:sldId id="270" r:id="rId16"/>
    <p:sldId id="291" r:id="rId17"/>
    <p:sldId id="289" r:id="rId18"/>
    <p:sldId id="271" r:id="rId19"/>
    <p:sldId id="272" r:id="rId20"/>
    <p:sldId id="294" r:id="rId21"/>
    <p:sldId id="274" r:id="rId22"/>
    <p:sldId id="288" r:id="rId23"/>
    <p:sldId id="275" r:id="rId24"/>
    <p:sldId id="276" r:id="rId25"/>
    <p:sldId id="277" r:id="rId26"/>
    <p:sldId id="296" r:id="rId27"/>
    <p:sldId id="297" r:id="rId28"/>
    <p:sldId id="281" r:id="rId29"/>
    <p:sldId id="292" r:id="rId30"/>
    <p:sldId id="293" r:id="rId31"/>
    <p:sldId id="282" r:id="rId32"/>
    <p:sldId id="278" r:id="rId33"/>
    <p:sldId id="295" r:id="rId34"/>
    <p:sldId id="283" r:id="rId35"/>
    <p:sldId id="284" r:id="rId36"/>
    <p:sldId id="285" r:id="rId37"/>
    <p:sldId id="286" r:id="rId38"/>
    <p:sldId id="287" r:id="rId39"/>
    <p:sldId id="280" r:id="rId40"/>
    <p:sldId id="279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2482" autoAdjust="0"/>
  </p:normalViewPr>
  <p:slideViewPr>
    <p:cSldViewPr snapToGrid="0" snapToObjects="1">
      <p:cViewPr varScale="1">
        <p:scale>
          <a:sx n="88" d="100"/>
          <a:sy n="88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CBA88-5AC0-754A-A56E-9E75DDC89557}" type="doc">
      <dgm:prSet loTypeId="urn:microsoft.com/office/officeart/2005/8/layout/radial5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2ED7CEF-0E77-6945-823D-E05E268593DF}">
      <dgm:prSet phldrT="[Text]"/>
      <dgm:spPr/>
      <dgm:t>
        <a:bodyPr/>
        <a:lstStyle/>
        <a:p>
          <a:r>
            <a:rPr lang="en-US" dirty="0" smtClean="0"/>
            <a:t>Son </a:t>
          </a:r>
          <a:r>
            <a:rPr lang="en-US" dirty="0" err="1" smtClean="0"/>
            <a:t>üç</a:t>
          </a:r>
          <a:r>
            <a:rPr lang="en-US" dirty="0" smtClean="0"/>
            <a:t> </a:t>
          </a:r>
          <a:r>
            <a:rPr lang="en-US" dirty="0" err="1" smtClean="0"/>
            <a:t>ayda</a:t>
          </a:r>
          <a:r>
            <a:rPr lang="en-US" dirty="0" smtClean="0"/>
            <a:t>, </a:t>
          </a:r>
          <a:r>
            <a:rPr lang="en-US" dirty="0" err="1" smtClean="0"/>
            <a:t>ayda</a:t>
          </a:r>
          <a:r>
            <a:rPr lang="en-US" dirty="0" smtClean="0"/>
            <a:t> en </a:t>
          </a:r>
          <a:r>
            <a:rPr lang="en-US" dirty="0" err="1" smtClean="0"/>
            <a:t>az</a:t>
          </a:r>
          <a:r>
            <a:rPr lang="en-US" dirty="0" smtClean="0"/>
            <a:t> </a:t>
          </a:r>
          <a:r>
            <a:rPr lang="en-US" dirty="0" err="1" smtClean="0"/>
            <a:t>üç</a:t>
          </a:r>
          <a:r>
            <a:rPr lang="en-US" dirty="0" smtClean="0"/>
            <a:t> </a:t>
          </a:r>
          <a:r>
            <a:rPr lang="en-US" dirty="0" err="1" smtClean="0"/>
            <a:t>gün</a:t>
          </a:r>
          <a:r>
            <a:rPr lang="en-US" dirty="0" smtClean="0"/>
            <a:t> </a:t>
          </a:r>
          <a:r>
            <a:rPr lang="en-US" dirty="0" err="1" smtClean="0"/>
            <a:t>etkili</a:t>
          </a:r>
          <a:r>
            <a:rPr lang="en-US" dirty="0" smtClean="0"/>
            <a:t> </a:t>
          </a:r>
          <a:r>
            <a:rPr lang="en-US" dirty="0" err="1" smtClean="0"/>
            <a:t>olmak</a:t>
          </a:r>
          <a:r>
            <a:rPr lang="en-US" dirty="0" smtClean="0"/>
            <a:t> </a:t>
          </a:r>
          <a:r>
            <a:rPr lang="en-US" dirty="0" err="1" smtClean="0"/>
            <a:t>şartı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tekrarlayan</a:t>
          </a:r>
          <a:r>
            <a:rPr lang="en-US" dirty="0" smtClean="0"/>
            <a:t> </a:t>
          </a:r>
          <a:r>
            <a:rPr lang="en-US" dirty="0" err="1" smtClean="0"/>
            <a:t>karın</a:t>
          </a:r>
          <a:r>
            <a:rPr lang="en-US" dirty="0" smtClean="0"/>
            <a:t> </a:t>
          </a:r>
          <a:r>
            <a:rPr lang="en-US" dirty="0" err="1" smtClean="0"/>
            <a:t>ağrısı</a:t>
          </a:r>
          <a:r>
            <a:rPr lang="en-US" dirty="0" smtClean="0"/>
            <a:t> </a:t>
          </a:r>
          <a:r>
            <a:rPr lang="en-US" dirty="0" err="1" smtClean="0"/>
            <a:t>veya</a:t>
          </a:r>
          <a:r>
            <a:rPr lang="en-US" dirty="0" smtClean="0"/>
            <a:t> </a:t>
          </a:r>
          <a:r>
            <a:rPr lang="en-US" dirty="0" err="1" smtClean="0"/>
            <a:t>karında</a:t>
          </a:r>
          <a:r>
            <a:rPr lang="en-US" dirty="0" smtClean="0"/>
            <a:t> </a:t>
          </a:r>
          <a:r>
            <a:rPr lang="en-US" dirty="0" err="1" smtClean="0"/>
            <a:t>rahatsızlık</a:t>
          </a:r>
          <a:r>
            <a:rPr lang="en-US" dirty="0" smtClean="0"/>
            <a:t> </a:t>
          </a:r>
          <a:r>
            <a:rPr lang="en-US" dirty="0" err="1" smtClean="0"/>
            <a:t>hissi</a:t>
          </a:r>
          <a:r>
            <a:rPr lang="en-US" dirty="0" smtClean="0"/>
            <a:t> </a:t>
          </a:r>
          <a:r>
            <a:rPr lang="en-US" dirty="0" err="1" smtClean="0"/>
            <a:t>bulunması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aşağıdakierden</a:t>
          </a:r>
          <a:r>
            <a:rPr lang="en-US" dirty="0" smtClean="0"/>
            <a:t>  </a:t>
          </a:r>
          <a:r>
            <a:rPr lang="en-US" dirty="0" err="1" smtClean="0"/>
            <a:t>iki</a:t>
          </a:r>
          <a:r>
            <a:rPr lang="en-US" dirty="0" smtClean="0"/>
            <a:t> </a:t>
          </a:r>
          <a:r>
            <a:rPr lang="en-US" dirty="0" err="1" smtClean="0"/>
            <a:t>veya</a:t>
          </a:r>
          <a:r>
            <a:rPr lang="en-US" dirty="0" smtClean="0"/>
            <a:t> </a:t>
          </a:r>
          <a:r>
            <a:rPr lang="en-US" dirty="0" err="1" smtClean="0"/>
            <a:t>daha</a:t>
          </a:r>
          <a:r>
            <a:rPr lang="en-US" dirty="0" smtClean="0"/>
            <a:t> </a:t>
          </a:r>
          <a:r>
            <a:rPr lang="en-US" dirty="0" err="1" smtClean="0"/>
            <a:t>fazlası</a:t>
          </a:r>
          <a:endParaRPr lang="en-US" dirty="0"/>
        </a:p>
      </dgm:t>
    </dgm:pt>
    <dgm:pt modelId="{F58E5C21-B438-E848-A45D-7184C714BAE5}" type="parTrans" cxnId="{ED4DFD5A-CFCF-9442-A80D-B8FA1A20240D}">
      <dgm:prSet/>
      <dgm:spPr/>
      <dgm:t>
        <a:bodyPr/>
        <a:lstStyle/>
        <a:p>
          <a:endParaRPr lang="en-US"/>
        </a:p>
      </dgm:t>
    </dgm:pt>
    <dgm:pt modelId="{9008CDEF-B6FF-A349-896E-F33DBF268DA2}" type="sibTrans" cxnId="{ED4DFD5A-CFCF-9442-A80D-B8FA1A20240D}">
      <dgm:prSet/>
      <dgm:spPr/>
      <dgm:t>
        <a:bodyPr/>
        <a:lstStyle/>
        <a:p>
          <a:endParaRPr lang="en-US"/>
        </a:p>
      </dgm:t>
    </dgm:pt>
    <dgm:pt modelId="{EFCEA012-BC9E-8846-9652-9E270CD9D048}">
      <dgm:prSet phldrT="[Text]"/>
      <dgm:spPr/>
      <dgm:t>
        <a:bodyPr/>
        <a:lstStyle/>
        <a:p>
          <a:r>
            <a:rPr lang="en-US" dirty="0" err="1" smtClean="0"/>
            <a:t>Şikayet</a:t>
          </a:r>
          <a:r>
            <a:rPr lang="en-US" dirty="0" smtClean="0"/>
            <a:t> </a:t>
          </a:r>
          <a:r>
            <a:rPr lang="en-US" dirty="0" err="1" smtClean="0"/>
            <a:t>başlangıcı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birlikte</a:t>
          </a:r>
          <a:r>
            <a:rPr lang="en-US" dirty="0" smtClean="0"/>
            <a:t> </a:t>
          </a:r>
          <a:r>
            <a:rPr lang="en-US" dirty="0" err="1" smtClean="0"/>
            <a:t>dışkılama</a:t>
          </a:r>
          <a:r>
            <a:rPr lang="en-US" dirty="0" smtClean="0"/>
            <a:t> </a:t>
          </a:r>
          <a:r>
            <a:rPr lang="en-US" dirty="0" err="1" smtClean="0"/>
            <a:t>sayısında</a:t>
          </a:r>
          <a:r>
            <a:rPr lang="en-US" dirty="0" smtClean="0"/>
            <a:t> </a:t>
          </a:r>
          <a:r>
            <a:rPr lang="en-US" dirty="0" err="1" smtClean="0"/>
            <a:t>değişme</a:t>
          </a:r>
          <a:r>
            <a:rPr lang="en-US" dirty="0" smtClean="0"/>
            <a:t> </a:t>
          </a:r>
          <a:r>
            <a:rPr lang="en-US" dirty="0" err="1" smtClean="0"/>
            <a:t>olması</a:t>
          </a:r>
          <a:endParaRPr lang="en-US" dirty="0"/>
        </a:p>
      </dgm:t>
    </dgm:pt>
    <dgm:pt modelId="{6A2DCDC3-DC87-914E-A48D-C2C7F5DF163B}" type="parTrans" cxnId="{7EB31E14-0C33-2A44-BE60-D9BF4CC00D18}">
      <dgm:prSet/>
      <dgm:spPr/>
      <dgm:t>
        <a:bodyPr/>
        <a:lstStyle/>
        <a:p>
          <a:endParaRPr lang="en-US"/>
        </a:p>
      </dgm:t>
    </dgm:pt>
    <dgm:pt modelId="{2010506B-20E5-EF46-8F87-CEE404E4E346}" type="sibTrans" cxnId="{7EB31E14-0C33-2A44-BE60-D9BF4CC00D18}">
      <dgm:prSet/>
      <dgm:spPr/>
      <dgm:t>
        <a:bodyPr/>
        <a:lstStyle/>
        <a:p>
          <a:endParaRPr lang="en-US"/>
        </a:p>
      </dgm:t>
    </dgm:pt>
    <dgm:pt modelId="{56CD2E10-1DB1-E440-9DCF-F1A1F9DDEE40}">
      <dgm:prSet phldrT="[Text]"/>
      <dgm:spPr/>
      <dgm:t>
        <a:bodyPr/>
        <a:lstStyle/>
        <a:p>
          <a:r>
            <a:rPr lang="en-US" dirty="0" err="1" smtClean="0"/>
            <a:t>Şikayet</a:t>
          </a:r>
          <a:r>
            <a:rPr lang="en-US" dirty="0" smtClean="0"/>
            <a:t> </a:t>
          </a:r>
          <a:r>
            <a:rPr lang="en-US" dirty="0" err="1" smtClean="0"/>
            <a:t>başlangıcı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birlikte</a:t>
          </a:r>
          <a:r>
            <a:rPr lang="en-US" dirty="0" smtClean="0"/>
            <a:t> </a:t>
          </a:r>
          <a:r>
            <a:rPr lang="en-US" dirty="0" err="1" smtClean="0"/>
            <a:t>gaytanın</a:t>
          </a:r>
          <a:r>
            <a:rPr lang="en-US" dirty="0" smtClean="0"/>
            <a:t> </a:t>
          </a:r>
          <a:r>
            <a:rPr lang="en-US" dirty="0" err="1" smtClean="0"/>
            <a:t>yapısında</a:t>
          </a:r>
          <a:r>
            <a:rPr lang="en-US" dirty="0" smtClean="0"/>
            <a:t> (</a:t>
          </a:r>
          <a:r>
            <a:rPr lang="en-US" dirty="0" err="1" smtClean="0"/>
            <a:t>şeklinde</a:t>
          </a:r>
          <a:r>
            <a:rPr lang="en-US" dirty="0" smtClean="0"/>
            <a:t>) </a:t>
          </a:r>
          <a:r>
            <a:rPr lang="en-US" dirty="0" err="1" smtClean="0"/>
            <a:t>değişiklik</a:t>
          </a:r>
          <a:r>
            <a:rPr lang="en-US" dirty="0" smtClean="0"/>
            <a:t> </a:t>
          </a:r>
          <a:r>
            <a:rPr lang="en-US" dirty="0" err="1" smtClean="0"/>
            <a:t>olması</a:t>
          </a:r>
          <a:endParaRPr lang="en-US" dirty="0"/>
        </a:p>
      </dgm:t>
    </dgm:pt>
    <dgm:pt modelId="{DC09A028-34CE-F146-B8FC-705350333E53}" type="parTrans" cxnId="{616A1A40-3234-9D42-A38D-1AF6F8EC486E}">
      <dgm:prSet/>
      <dgm:spPr/>
      <dgm:t>
        <a:bodyPr/>
        <a:lstStyle/>
        <a:p>
          <a:endParaRPr lang="en-US"/>
        </a:p>
      </dgm:t>
    </dgm:pt>
    <dgm:pt modelId="{5C5028DA-8D23-3C47-8C22-5BD504FC0103}" type="sibTrans" cxnId="{616A1A40-3234-9D42-A38D-1AF6F8EC486E}">
      <dgm:prSet/>
      <dgm:spPr/>
      <dgm:t>
        <a:bodyPr/>
        <a:lstStyle/>
        <a:p>
          <a:endParaRPr lang="en-US"/>
        </a:p>
      </dgm:t>
    </dgm:pt>
    <dgm:pt modelId="{DF7E6FF4-AFB5-E247-AE94-E249D27A2999}">
      <dgm:prSet phldrT="[Text]"/>
      <dgm:spPr/>
      <dgm:t>
        <a:bodyPr/>
        <a:lstStyle/>
        <a:p>
          <a:r>
            <a:rPr lang="en-US" dirty="0" err="1" smtClean="0"/>
            <a:t>Dışkılama</a:t>
          </a:r>
          <a:r>
            <a:rPr lang="en-US" dirty="0" smtClean="0"/>
            <a:t> </a:t>
          </a:r>
          <a:r>
            <a:rPr lang="en-US" dirty="0" err="1" smtClean="0"/>
            <a:t>ile</a:t>
          </a:r>
          <a:r>
            <a:rPr lang="en-US" dirty="0" smtClean="0"/>
            <a:t> </a:t>
          </a:r>
          <a:r>
            <a:rPr lang="en-US" dirty="0" err="1" smtClean="0"/>
            <a:t>şikayette</a:t>
          </a:r>
          <a:r>
            <a:rPr lang="en-US" dirty="0" smtClean="0"/>
            <a:t> </a:t>
          </a:r>
          <a:r>
            <a:rPr lang="en-US" dirty="0" err="1" smtClean="0"/>
            <a:t>azalma</a:t>
          </a:r>
          <a:r>
            <a:rPr lang="en-US" dirty="0" smtClean="0"/>
            <a:t> </a:t>
          </a:r>
          <a:r>
            <a:rPr lang="en-US" dirty="0" err="1" smtClean="0"/>
            <a:t>olması</a:t>
          </a:r>
          <a:endParaRPr lang="en-US" dirty="0"/>
        </a:p>
      </dgm:t>
    </dgm:pt>
    <dgm:pt modelId="{222B6A9C-DB6C-704C-A6C8-84512937B6F1}" type="parTrans" cxnId="{FC4CABA7-FD7C-A346-B4D9-195264F6B4A0}">
      <dgm:prSet/>
      <dgm:spPr/>
      <dgm:t>
        <a:bodyPr/>
        <a:lstStyle/>
        <a:p>
          <a:endParaRPr lang="en-US"/>
        </a:p>
      </dgm:t>
    </dgm:pt>
    <dgm:pt modelId="{03C75A86-2904-2746-9D85-EE4F8E72A97E}" type="sibTrans" cxnId="{FC4CABA7-FD7C-A346-B4D9-195264F6B4A0}">
      <dgm:prSet/>
      <dgm:spPr/>
      <dgm:t>
        <a:bodyPr/>
        <a:lstStyle/>
        <a:p>
          <a:endParaRPr lang="en-US"/>
        </a:p>
      </dgm:t>
    </dgm:pt>
    <dgm:pt modelId="{6B2150E4-412D-2740-86AE-6560730FD9EB}" type="pres">
      <dgm:prSet presAssocID="{817CBA88-5AC0-754A-A56E-9E75DDC895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ED14C5-6F3F-C744-BDDF-DABF39B995A5}" type="pres">
      <dgm:prSet presAssocID="{92ED7CEF-0E77-6945-823D-E05E268593DF}" presName="centerShape" presStyleLbl="node0" presStyleIdx="0" presStyleCnt="1" custScaleX="511945" custScaleY="138765" custLinFactNeighborX="-1670" custLinFactNeighborY="-38372"/>
      <dgm:spPr/>
      <dgm:t>
        <a:bodyPr/>
        <a:lstStyle/>
        <a:p>
          <a:endParaRPr lang="en-US"/>
        </a:p>
      </dgm:t>
    </dgm:pt>
    <dgm:pt modelId="{8CEE4D9A-538C-3D47-9F94-7F887281BEAF}" type="pres">
      <dgm:prSet presAssocID="{6A2DCDC3-DC87-914E-A48D-C2C7F5DF163B}" presName="parTrans" presStyleLbl="sibTrans2D1" presStyleIdx="0" presStyleCnt="3"/>
      <dgm:spPr/>
      <dgm:t>
        <a:bodyPr/>
        <a:lstStyle/>
        <a:p>
          <a:endParaRPr lang="en-US"/>
        </a:p>
      </dgm:t>
    </dgm:pt>
    <dgm:pt modelId="{9CA1997C-E108-5540-BC90-F53364ABC091}" type="pres">
      <dgm:prSet presAssocID="{6A2DCDC3-DC87-914E-A48D-C2C7F5DF163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B18384D-2A98-0F41-AD1C-61A33511593D}" type="pres">
      <dgm:prSet presAssocID="{EFCEA012-BC9E-8846-9652-9E270CD9D048}" presName="node" presStyleLbl="node1" presStyleIdx="0" presStyleCnt="3" custRadScaleRad="50202" custRadScaleInc="295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6F3A4-D7F7-F74F-88FA-FA8A949B73B8}" type="pres">
      <dgm:prSet presAssocID="{DC09A028-34CE-F146-B8FC-705350333E53}" presName="parTrans" presStyleLbl="sibTrans2D1" presStyleIdx="1" presStyleCnt="3"/>
      <dgm:spPr/>
      <dgm:t>
        <a:bodyPr/>
        <a:lstStyle/>
        <a:p>
          <a:endParaRPr lang="en-US"/>
        </a:p>
      </dgm:t>
    </dgm:pt>
    <dgm:pt modelId="{8C86DB70-9AB3-F446-9669-C059088F020C}" type="pres">
      <dgm:prSet presAssocID="{DC09A028-34CE-F146-B8FC-705350333E5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EA5CF2D-4FFB-414B-9A53-71AD232F3C77}" type="pres">
      <dgm:prSet presAssocID="{56CD2E10-1DB1-E440-9DCF-F1A1F9DDEE40}" presName="node" presStyleLbl="node1" presStyleIdx="1" presStyleCnt="3" custRadScaleRad="132491" custRadScaleInc="-12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5D174-DDA9-5D48-86ED-F8600F0F6EF2}" type="pres">
      <dgm:prSet presAssocID="{222B6A9C-DB6C-704C-A6C8-84512937B6F1}" presName="parTrans" presStyleLbl="sibTrans2D1" presStyleIdx="2" presStyleCnt="3"/>
      <dgm:spPr/>
      <dgm:t>
        <a:bodyPr/>
        <a:lstStyle/>
        <a:p>
          <a:endParaRPr lang="en-US"/>
        </a:p>
      </dgm:t>
    </dgm:pt>
    <dgm:pt modelId="{2CF788AE-A253-4E43-B3FC-FD874F7D6995}" type="pres">
      <dgm:prSet presAssocID="{222B6A9C-DB6C-704C-A6C8-84512937B6F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0105998-BDC2-6747-AF93-4116CD9620A7}" type="pres">
      <dgm:prSet presAssocID="{DF7E6FF4-AFB5-E247-AE94-E249D27A2999}" presName="node" presStyleLbl="node1" presStyleIdx="2" presStyleCnt="3" custRadScaleRad="132491" custRadScaleInc="12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F0893-1294-444F-9309-DF683366C627}" type="presOf" srcId="{6A2DCDC3-DC87-914E-A48D-C2C7F5DF163B}" destId="{8CEE4D9A-538C-3D47-9F94-7F887281BEAF}" srcOrd="0" destOrd="0" presId="urn:microsoft.com/office/officeart/2005/8/layout/radial5"/>
    <dgm:cxn modelId="{ED4DFD5A-CFCF-9442-A80D-B8FA1A20240D}" srcId="{817CBA88-5AC0-754A-A56E-9E75DDC89557}" destId="{92ED7CEF-0E77-6945-823D-E05E268593DF}" srcOrd="0" destOrd="0" parTransId="{F58E5C21-B438-E848-A45D-7184C714BAE5}" sibTransId="{9008CDEF-B6FF-A349-896E-F33DBF268DA2}"/>
    <dgm:cxn modelId="{6C9BC7BB-7B43-094B-90D1-6D5DFE83B387}" type="presOf" srcId="{222B6A9C-DB6C-704C-A6C8-84512937B6F1}" destId="{BFF5D174-DDA9-5D48-86ED-F8600F0F6EF2}" srcOrd="0" destOrd="0" presId="urn:microsoft.com/office/officeart/2005/8/layout/radial5"/>
    <dgm:cxn modelId="{616A1A40-3234-9D42-A38D-1AF6F8EC486E}" srcId="{92ED7CEF-0E77-6945-823D-E05E268593DF}" destId="{56CD2E10-1DB1-E440-9DCF-F1A1F9DDEE40}" srcOrd="1" destOrd="0" parTransId="{DC09A028-34CE-F146-B8FC-705350333E53}" sibTransId="{5C5028DA-8D23-3C47-8C22-5BD504FC0103}"/>
    <dgm:cxn modelId="{FAAD1F0F-D40E-DE40-BFD3-C1B3BF9E6D3B}" type="presOf" srcId="{92ED7CEF-0E77-6945-823D-E05E268593DF}" destId="{6DED14C5-6F3F-C744-BDDF-DABF39B995A5}" srcOrd="0" destOrd="0" presId="urn:microsoft.com/office/officeart/2005/8/layout/radial5"/>
    <dgm:cxn modelId="{FC4CABA7-FD7C-A346-B4D9-195264F6B4A0}" srcId="{92ED7CEF-0E77-6945-823D-E05E268593DF}" destId="{DF7E6FF4-AFB5-E247-AE94-E249D27A2999}" srcOrd="2" destOrd="0" parTransId="{222B6A9C-DB6C-704C-A6C8-84512937B6F1}" sibTransId="{03C75A86-2904-2746-9D85-EE4F8E72A97E}"/>
    <dgm:cxn modelId="{AC73C4A8-9800-284F-95D9-13C2F17E5F6B}" type="presOf" srcId="{DF7E6FF4-AFB5-E247-AE94-E249D27A2999}" destId="{A0105998-BDC2-6747-AF93-4116CD9620A7}" srcOrd="0" destOrd="0" presId="urn:microsoft.com/office/officeart/2005/8/layout/radial5"/>
    <dgm:cxn modelId="{7EB31E14-0C33-2A44-BE60-D9BF4CC00D18}" srcId="{92ED7CEF-0E77-6945-823D-E05E268593DF}" destId="{EFCEA012-BC9E-8846-9652-9E270CD9D048}" srcOrd="0" destOrd="0" parTransId="{6A2DCDC3-DC87-914E-A48D-C2C7F5DF163B}" sibTransId="{2010506B-20E5-EF46-8F87-CEE404E4E346}"/>
    <dgm:cxn modelId="{770A9C47-99B6-5F45-867D-97D7C53187F2}" type="presOf" srcId="{56CD2E10-1DB1-E440-9DCF-F1A1F9DDEE40}" destId="{4EA5CF2D-4FFB-414B-9A53-71AD232F3C77}" srcOrd="0" destOrd="0" presId="urn:microsoft.com/office/officeart/2005/8/layout/radial5"/>
    <dgm:cxn modelId="{5244648B-1E7C-F44C-BFCC-4FDD924F94A3}" type="presOf" srcId="{817CBA88-5AC0-754A-A56E-9E75DDC89557}" destId="{6B2150E4-412D-2740-86AE-6560730FD9EB}" srcOrd="0" destOrd="0" presId="urn:microsoft.com/office/officeart/2005/8/layout/radial5"/>
    <dgm:cxn modelId="{C1D60867-4721-A84E-9210-43655B752E82}" type="presOf" srcId="{222B6A9C-DB6C-704C-A6C8-84512937B6F1}" destId="{2CF788AE-A253-4E43-B3FC-FD874F7D6995}" srcOrd="1" destOrd="0" presId="urn:microsoft.com/office/officeart/2005/8/layout/radial5"/>
    <dgm:cxn modelId="{C2056131-8999-5442-9223-1876EE9BF5AD}" type="presOf" srcId="{EFCEA012-BC9E-8846-9652-9E270CD9D048}" destId="{2B18384D-2A98-0F41-AD1C-61A33511593D}" srcOrd="0" destOrd="0" presId="urn:microsoft.com/office/officeart/2005/8/layout/radial5"/>
    <dgm:cxn modelId="{C6384626-D6FD-634E-90FF-2F298D06E99D}" type="presOf" srcId="{DC09A028-34CE-F146-B8FC-705350333E53}" destId="{8C86DB70-9AB3-F446-9669-C059088F020C}" srcOrd="1" destOrd="0" presId="urn:microsoft.com/office/officeart/2005/8/layout/radial5"/>
    <dgm:cxn modelId="{ED4FF5A6-E1C4-7C47-A059-A78A0BDA9224}" type="presOf" srcId="{6A2DCDC3-DC87-914E-A48D-C2C7F5DF163B}" destId="{9CA1997C-E108-5540-BC90-F53364ABC091}" srcOrd="1" destOrd="0" presId="urn:microsoft.com/office/officeart/2005/8/layout/radial5"/>
    <dgm:cxn modelId="{00134C04-04FB-6D42-B73E-AD786A405B22}" type="presOf" srcId="{DC09A028-34CE-F146-B8FC-705350333E53}" destId="{9B26F3A4-D7F7-F74F-88FA-FA8A949B73B8}" srcOrd="0" destOrd="0" presId="urn:microsoft.com/office/officeart/2005/8/layout/radial5"/>
    <dgm:cxn modelId="{7E33F2D7-643A-0049-A5D2-6AE15A2ACD6C}" type="presParOf" srcId="{6B2150E4-412D-2740-86AE-6560730FD9EB}" destId="{6DED14C5-6F3F-C744-BDDF-DABF39B995A5}" srcOrd="0" destOrd="0" presId="urn:microsoft.com/office/officeart/2005/8/layout/radial5"/>
    <dgm:cxn modelId="{B55F4294-EC21-C14F-9906-781C13DB72BC}" type="presParOf" srcId="{6B2150E4-412D-2740-86AE-6560730FD9EB}" destId="{8CEE4D9A-538C-3D47-9F94-7F887281BEAF}" srcOrd="1" destOrd="0" presId="urn:microsoft.com/office/officeart/2005/8/layout/radial5"/>
    <dgm:cxn modelId="{B07407B1-4996-C343-8ED7-2DB35D55C6BF}" type="presParOf" srcId="{8CEE4D9A-538C-3D47-9F94-7F887281BEAF}" destId="{9CA1997C-E108-5540-BC90-F53364ABC091}" srcOrd="0" destOrd="0" presId="urn:microsoft.com/office/officeart/2005/8/layout/radial5"/>
    <dgm:cxn modelId="{B6B831A3-DA58-A740-9BF3-9627D6D7BF10}" type="presParOf" srcId="{6B2150E4-412D-2740-86AE-6560730FD9EB}" destId="{2B18384D-2A98-0F41-AD1C-61A33511593D}" srcOrd="2" destOrd="0" presId="urn:microsoft.com/office/officeart/2005/8/layout/radial5"/>
    <dgm:cxn modelId="{55F39A2D-14FC-B84E-8DF2-921D7DD52D59}" type="presParOf" srcId="{6B2150E4-412D-2740-86AE-6560730FD9EB}" destId="{9B26F3A4-D7F7-F74F-88FA-FA8A949B73B8}" srcOrd="3" destOrd="0" presId="urn:microsoft.com/office/officeart/2005/8/layout/radial5"/>
    <dgm:cxn modelId="{35A4E8FF-5EDE-8F4F-BCD0-F6697E0D1D2D}" type="presParOf" srcId="{9B26F3A4-D7F7-F74F-88FA-FA8A949B73B8}" destId="{8C86DB70-9AB3-F446-9669-C059088F020C}" srcOrd="0" destOrd="0" presId="urn:microsoft.com/office/officeart/2005/8/layout/radial5"/>
    <dgm:cxn modelId="{33FD66A0-2CB7-B644-8B56-8E9B608118A1}" type="presParOf" srcId="{6B2150E4-412D-2740-86AE-6560730FD9EB}" destId="{4EA5CF2D-4FFB-414B-9A53-71AD232F3C77}" srcOrd="4" destOrd="0" presId="urn:microsoft.com/office/officeart/2005/8/layout/radial5"/>
    <dgm:cxn modelId="{FF0D8A96-23C3-C949-A9A2-44FBB7C645DF}" type="presParOf" srcId="{6B2150E4-412D-2740-86AE-6560730FD9EB}" destId="{BFF5D174-DDA9-5D48-86ED-F8600F0F6EF2}" srcOrd="5" destOrd="0" presId="urn:microsoft.com/office/officeart/2005/8/layout/radial5"/>
    <dgm:cxn modelId="{280BF81E-6931-5648-ABF6-48C63C8235FE}" type="presParOf" srcId="{BFF5D174-DDA9-5D48-86ED-F8600F0F6EF2}" destId="{2CF788AE-A253-4E43-B3FC-FD874F7D6995}" srcOrd="0" destOrd="0" presId="urn:microsoft.com/office/officeart/2005/8/layout/radial5"/>
    <dgm:cxn modelId="{64FF5ADB-4BF9-AF43-855C-0514E1DE3B4F}" type="presParOf" srcId="{6B2150E4-412D-2740-86AE-6560730FD9EB}" destId="{A0105998-BDC2-6747-AF93-4116CD9620A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E12E32-19C8-41C9-8981-57BB0CF18DB2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598CC4-D2D3-473C-9976-D32EC342F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mtClean="0"/>
              <a:t>Hastaların bir çoğu, doktor doktor, hastane hastane dolaşırlar, defalarca çeşitli tetkikler yapılır. Bu yüzden hastalığın maliyeti; hem iş gücü kaybına yol açması, hem de muayene, tetkik ve ilaç masra</a:t>
            </a:r>
            <a:r>
              <a:rPr lang="tr-TR" smtClean="0">
                <a:latin typeface="Arial" charset="0"/>
              </a:rPr>
              <a:t>fl</a:t>
            </a:r>
            <a:r>
              <a:rPr lang="tr-TR" smtClean="0"/>
              <a:t>arı yüzünden oldukça </a:t>
            </a:r>
            <a:r>
              <a:rPr lang="es-ES" smtClean="0"/>
              <a:t>kabar</a:t>
            </a:r>
            <a:r>
              <a:rPr lang="tr-TR" smtClean="0"/>
              <a:t>ı</a:t>
            </a:r>
            <a:r>
              <a:rPr lang="es-ES" smtClean="0"/>
              <a:t>kt</a:t>
            </a:r>
            <a:r>
              <a:rPr lang="tr-TR" smtClean="0"/>
              <a:t>ı</a:t>
            </a:r>
            <a:r>
              <a:rPr lang="es-ES" smtClean="0"/>
              <a:t>r. </a:t>
            </a:r>
            <a:endParaRPr lang="tr-TR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mtClean="0"/>
              <a:t>Amerika</a:t>
            </a:r>
            <a:r>
              <a:rPr lang="ja-JP" altLang="tr-TR" smtClean="0"/>
              <a:t>’</a:t>
            </a:r>
            <a:r>
              <a:rPr lang="tr-TR" smtClean="0"/>
              <a:t>da yapılan çalışmalarda İBS hastalarının yılda toplam 2,4-3, 5 milyon kez doktora gittikleri ve 1,6 -10 milyar dolar direkt, 19,2 milyar dolar indirekt maliyete neden oldukları bildirilmektedir (49-51). Bu veriler İBS</a:t>
            </a:r>
            <a:r>
              <a:rPr lang="ja-JP" altLang="tr-TR" smtClean="0"/>
              <a:t>’</a:t>
            </a:r>
            <a:r>
              <a:rPr lang="tr-TR" smtClean="0"/>
              <a:t>nin epidemiyolojisinin birinci basamaktaki doktorlar, iç hastalıkları uzmanları ve gastroenterologlarca iyi bilinmesi gerekliliğini açıkça ortaya koymaktadır.Bazı çalışmalarda IBS</a:t>
            </a:r>
            <a:r>
              <a:rPr lang="ja-JP" altLang="tr-TR" smtClean="0"/>
              <a:t>’</a:t>
            </a:r>
            <a:r>
              <a:rPr lang="tr-TR" smtClean="0"/>
              <a:t>li olgularda kolesistektomi ve histerektomi prevalansının giderek arttığı  appendektominin ise bu operasyon tiplerine nazaran daha yaygın olduğu bildirilmektedir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mtClean="0"/>
              <a:t>IBS</a:t>
            </a:r>
            <a:r>
              <a:rPr lang="ja-JP" altLang="tr-TR" smtClean="0"/>
              <a:t>’</a:t>
            </a:r>
            <a:r>
              <a:rPr lang="tr-TR" smtClean="0"/>
              <a:t>li hastalar; bağırsak semptomları olmayanlara göre 3 kat daha fazla iş günü kaybına yol açmaktadırlar 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tr-TR" smtClean="0"/>
              <a:t> A.B.D.</a:t>
            </a:r>
            <a:r>
              <a:rPr lang="ja-JP" altLang="tr-TR" smtClean="0"/>
              <a:t>’</a:t>
            </a:r>
            <a:r>
              <a:rPr lang="tr-TR" smtClean="0"/>
              <a:t>de IBS için yılda 2.4 milyon kez hasta muayenesi yapılmakta ve bu esnada 2.2 milyon kez reçete yazılmaktadır . </a:t>
            </a: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1FBC45-4E93-4BFF-8E6A-F653445956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irritabl kolonda motor aktivite bozuktur, normal kişilerde yemekten 20-30 dk sonra kolon aktivitesi gözlenir, konstipasyonun baskın olduğu ibs’de motor aktivite azalırken, ishalin baskın olduğunda motilite artmıştır.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FB027-FC80-4B2C-9578-BD82A377892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ağrı, gaz ve şişkinlik hislerinin algılanmasında bozukluk vardır, normal kişiden fazla gaz volümü yoktur, postprandiyal ağrı rektosigmoiddeki basınçla ilişkilidir.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6BE06-D1FB-47FF-A0D6-52D098E0CE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Psikolojik stres gı semptomları tetikler veya alevlendirir, anksiyete, fobi ve somatizasyon sıktır. stres su, mıukus , elektrolit sekresyonunu hızlandırır.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68C30-D055-4269-85C3-59598953BB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Postenfeksiyöz ıbs’de enteroendokrin hücrelerde ve t lenfositlerde artış bildirilmiştir. %10 ‘unu oluşturur. Karın ağrısı , acil dışkılama ihtiyacı, şişkinlik ve mukus dışkılama görülür. Enterokromafin hücrelerde artışın serotonin artışına neden olarak ibs’ye neden olduğu düşünülmektedir. 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90C61-E137-46C0-AF22-523094D164E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Antispasmodikler gis düz kasını selektif olarak inhibe ederek kolonun stimülasyona bağlı motor aktivitesini azaltır ve postprandiyal karın ağrısı, gaz, şişkinlik ve acil tuvalet ihtiyacı duyan hastalarda faydalı olabilir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C6FDE5-0ED0-48C3-AE70-BAC2038C7F0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73D1-8FCF-41B7-96F3-FE561C00B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60669-D248-44D2-813A-8A05A94FFE71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6CA13-D08E-4AF1-ABC5-C0EE96851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2505-2ABF-4B9E-B0F8-7D02E2273226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A9CE-029C-4EE6-8E8D-C10C07C5D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1522B-DBF4-49E4-8F22-6BFBA4A01BE7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D558-2DB2-4C40-8097-5A4849F62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AA537-617D-4B4A-AF5C-09A9F443992F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02CC9-85CE-4E1C-830D-8D98FAD70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E68E3-CA0A-4827-8853-6071AF5D2B84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9B470-1F40-4111-BBC5-9CE31D03F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28CD-6D67-47EE-BC97-620A3330AE4C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4847F-C9FF-4434-A892-F6AF9E816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A31E5-40C4-4380-96D5-200D4F7F2975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DD8AB-A0B5-4F01-8FBC-4BEBC36D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4DD9E-99B9-44C0-8D0F-E6CA83EDAC5C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7CFCF-2393-4FDB-9E07-BEAA390DC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3971-E5E9-4100-9E5A-5D612416B15D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C5E4-25E2-4950-A48D-84B3B8377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6B54-3DCF-46EC-80DD-4CF4374F837E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4824E-C2C2-46A6-A1FC-1C2E8E1B1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1578-A4C1-472B-BAA7-8611AF6FB4D0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4E86A4-C0A1-48AE-999C-7CD4311B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370BCF-2942-4625-8180-C615CA0FF6C8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latin typeface="Times New Roman" pitchFamily="18" charset="0"/>
              </a:rPr>
              <a:t>İRRİTABL BARSAK HASTALIKLARI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>
            <a:normAutofit fontScale="77500" lnSpcReduction="20000"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smtClean="0">
                <a:latin typeface="Times New Roman" pitchFamily="18" charset="0"/>
              </a:rPr>
              <a:t>Dr. Zehra ASLAN AYDOĞDU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smtClean="0">
                <a:latin typeface="Times New Roman" pitchFamily="18" charset="0"/>
              </a:rPr>
              <a:t>KTÜ Tıp Fakültesi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smtClean="0">
                <a:latin typeface="Times New Roman" pitchFamily="18" charset="0"/>
              </a:rPr>
              <a:t>Aile Hekimliği AD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smtClean="0">
                <a:latin typeface="Times New Roman" pitchFamily="18" charset="0"/>
              </a:rPr>
              <a:t>17.11.2015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Patofizyoloji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1. </a:t>
            </a:r>
            <a:r>
              <a:rPr lang="en-US" b="1" i="1" smtClean="0">
                <a:solidFill>
                  <a:srgbClr val="000000"/>
                </a:solidFill>
                <a:latin typeface="Times New Roman" pitchFamily="18" charset="0"/>
              </a:rPr>
              <a:t>Anormal intestinal motor aktivite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Patofizyoloji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1. Anormal intestinal motor aktivite</a:t>
            </a:r>
          </a:p>
          <a:p>
            <a:r>
              <a:rPr lang="en-US" b="1" i="1" smtClean="0">
                <a:latin typeface="Times New Roman" pitchFamily="18" charset="0"/>
              </a:rPr>
              <a:t>2. Visseral duyu algılama bozukluğu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Patofizyoloji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1.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Anormal intestinal motor aktivite</a:t>
            </a:r>
            <a:endParaRPr lang="tr-TR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2. Visseral duyu algılama bozukluğu</a:t>
            </a:r>
            <a:endParaRPr lang="en-US" smtClean="0">
              <a:latin typeface="Times New Roman" pitchFamily="18" charset="0"/>
            </a:endParaRPr>
          </a:p>
          <a:p>
            <a:r>
              <a:rPr lang="en-US" b="1" i="1" smtClean="0">
                <a:latin typeface="Times New Roman" pitchFamily="18" charset="0"/>
              </a:rPr>
              <a:t>3. Psikolojik bozukluk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Patofizyoloji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1.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</a:rPr>
              <a:t>Anormal intestinal motor aktivite</a:t>
            </a:r>
            <a:endParaRPr lang="tr-TR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2. Visseral duyu algılama bozukluğu</a:t>
            </a:r>
          </a:p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3. Psikolojik bozukluk</a:t>
            </a:r>
          </a:p>
          <a:p>
            <a:r>
              <a:rPr lang="en-US" b="1" i="1" smtClean="0">
                <a:latin typeface="Times New Roman" pitchFamily="18" charset="0"/>
              </a:rPr>
              <a:t>4. Luminal faktörlerin rolü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>Risk faktörleri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038"/>
            <a:endParaRPr lang="tr-TR" smtClean="0"/>
          </a:p>
        </p:txBody>
      </p:sp>
      <p:graphicFrame>
        <p:nvGraphicFramePr>
          <p:cNvPr id="32792" name="Group 24"/>
          <p:cNvGraphicFramePr>
            <a:graphicFrameLocks noGrp="1"/>
          </p:cNvGraphicFramePr>
          <p:nvPr/>
        </p:nvGraphicFramePr>
        <p:xfrm>
          <a:off x="1325563" y="2011363"/>
          <a:ext cx="6096000" cy="351472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dın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cinsiyet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Gastroenteritler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Bakteriyel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Viral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Östrojen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Antibiyotik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Gıda intoleransı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Iskemik kolit hikayesi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Kötü yaşam şartları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Tanı 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Kronik karın ağrısı:</a:t>
            </a:r>
          </a:p>
          <a:p>
            <a:endParaRPr lang="en-US" smtClean="0">
              <a:latin typeface="Times New Roman" pitchFamily="18" charset="0"/>
            </a:endParaRPr>
          </a:p>
          <a:p>
            <a:pPr lvl="1"/>
            <a:r>
              <a:rPr lang="en-US" smtClean="0">
                <a:latin typeface="Times New Roman" pitchFamily="18" charset="0"/>
              </a:rPr>
              <a:t>İbs’nin olmazsa olmaz kriteridir. Çoğunlukla değişken yoğunluk ve periyodik alevlenmeleri olan kramp tarzında bir his </a:t>
            </a:r>
          </a:p>
          <a:p>
            <a:pPr lvl="1"/>
            <a:endParaRPr lang="en-US" smtClean="0">
              <a:latin typeface="Times New Roman" pitchFamily="18" charset="0"/>
            </a:endParaRPr>
          </a:p>
          <a:p>
            <a:pPr lvl="1"/>
            <a:r>
              <a:rPr lang="en-US" smtClean="0">
                <a:latin typeface="Times New Roman" pitchFamily="18" charset="0"/>
              </a:rPr>
              <a:t>%25 hipogastrium, %20 sağ kolik bölge , %20 sol kolik bölge, %10 epigastrik bölgede</a:t>
            </a:r>
          </a:p>
          <a:p>
            <a:pPr lvl="1"/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Barsak alışkanlıklarında değişiklik</a:t>
            </a:r>
          </a:p>
          <a:p>
            <a:pPr>
              <a:buFont typeface="Arial" charset="0"/>
              <a:buNone/>
            </a:pPr>
            <a:endParaRPr lang="en-US" smtClean="0">
              <a:latin typeface="Times New Roman" pitchFamily="18" charset="0"/>
            </a:endParaRP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4252913"/>
            <a:ext cx="28543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Tanı 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Diğer GİS semptomları:</a:t>
            </a:r>
          </a:p>
          <a:p>
            <a:endParaRPr lang="en-US" smtClean="0">
              <a:latin typeface="Times New Roman" pitchFamily="18" charset="0"/>
            </a:endParaRPr>
          </a:p>
          <a:p>
            <a:pPr lvl="1"/>
            <a:r>
              <a:rPr lang="en-US" smtClean="0">
                <a:latin typeface="Times New Roman" pitchFamily="18" charset="0"/>
              </a:rPr>
              <a:t>Gastroözefagial reflü, dispepsi, erken açlık, intermitan disfaji, geğirme, bulantı, nonkardiyak göğüs ağrısı, abdominal şişkinlik</a:t>
            </a:r>
          </a:p>
          <a:p>
            <a:pPr lvl="1"/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Gastrointestinal sistem dışı semptomlar:</a:t>
            </a:r>
          </a:p>
          <a:p>
            <a:endParaRPr lang="en-US" smtClean="0">
              <a:latin typeface="Times New Roman" pitchFamily="18" charset="0"/>
            </a:endParaRPr>
          </a:p>
          <a:p>
            <a:pPr lvl="1"/>
            <a:r>
              <a:rPr lang="en-US" smtClean="0">
                <a:latin typeface="Times New Roman" pitchFamily="18" charset="0"/>
              </a:rPr>
              <a:t>Letarji, baş dönmesi, sırt ağrısı, baş ağrısı, baş dönmesi, üriner semptomlar, seksüel fonksiyon bozukluğu, anksiyete , hipertansiyon, fibromiyalji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pic>
        <p:nvPicPr>
          <p:cNvPr id="35855" name="Picture 15" descr="ANd9GcT5iF-Pc-i4BcOB9WH9T19x4T5EPHtUyM7W8rS8IDx8XwqFAH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8575" y="1866900"/>
            <a:ext cx="5330825" cy="374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598488"/>
            <a:ext cx="859155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/>
              <a:t>Tanı</a:t>
            </a:r>
            <a:r>
              <a:rPr lang="en-US" sz="3200" dirty="0" smtClean="0"/>
              <a:t> </a:t>
            </a:r>
            <a:r>
              <a:rPr lang="en-US" sz="3200" dirty="0" err="1" smtClean="0"/>
              <a:t>Kriterleri</a:t>
            </a:r>
            <a:r>
              <a:rPr lang="en-US" sz="3200" dirty="0" smtClean="0"/>
              <a:t>- Manning </a:t>
            </a:r>
            <a:r>
              <a:rPr lang="en-US" sz="3200" dirty="0" err="1" smtClean="0"/>
              <a:t>tanı</a:t>
            </a:r>
            <a:r>
              <a:rPr lang="en-US" sz="3200" dirty="0" smtClean="0"/>
              <a:t> </a:t>
            </a:r>
            <a:r>
              <a:rPr lang="en-US" sz="3200" dirty="0" err="1" smtClean="0"/>
              <a:t>kriterleri</a:t>
            </a:r>
            <a:r>
              <a:rPr lang="tr-TR" sz="3200" dirty="0" smtClean="0"/>
              <a:t>-1978</a:t>
            </a:r>
            <a:endParaRPr lang="en-US" sz="3200" dirty="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038"/>
            <a:endParaRPr lang="en-US" smtClean="0"/>
          </a:p>
          <a:p>
            <a:pPr indent="-173038"/>
            <a:endParaRPr lang="en-US" smtClean="0"/>
          </a:p>
        </p:txBody>
      </p:sp>
      <p:graphicFrame>
        <p:nvGraphicFramePr>
          <p:cNvPr id="36887" name="Group 23"/>
          <p:cNvGraphicFramePr>
            <a:graphicFrameLocks noGrp="1"/>
          </p:cNvGraphicFramePr>
          <p:nvPr/>
        </p:nvGraphicFramePr>
        <p:xfrm>
          <a:off x="1154113" y="2106613"/>
          <a:ext cx="6096000" cy="260032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Abdominal ağrı- defekasyonla hafifleyen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Sulu gaita ile ilişkili ağrı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Gaita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sıklığında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artma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ile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ilişkili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gaita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Abdominal distansiyon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Rektumdan mukus pasajı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Defekasyondan sonra tam boşalamama hissi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  <p:sp>
        <p:nvSpPr>
          <p:cNvPr id="36885" name="TextBox 3"/>
          <p:cNvSpPr txBox="1">
            <a:spLocks noChangeArrowheads="1"/>
          </p:cNvSpPr>
          <p:nvPr/>
        </p:nvSpPr>
        <p:spPr bwMode="auto">
          <a:xfrm>
            <a:off x="417513" y="5934075"/>
            <a:ext cx="619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r-TR" sz="1400">
                <a:latin typeface="Times New Roman" pitchFamily="18" charset="0"/>
                <a:cs typeface="Times New Roman" pitchFamily="18" charset="0"/>
              </a:rPr>
              <a:t>İlk 4 semptom dikkate alındığında olgu &lt;2 semptom bildiriyorsa (+) prediktif değeri %12.2, ≥2 semptom % 74, 6 semptom içinde ≥2  semptomu varsa %63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Tanı</a:t>
            </a:r>
            <a:r>
              <a:rPr lang="en-US" sz="3600" dirty="0" smtClean="0"/>
              <a:t> </a:t>
            </a:r>
            <a:r>
              <a:rPr lang="en-US" sz="3600" dirty="0" err="1" smtClean="0"/>
              <a:t>kriterleri</a:t>
            </a:r>
            <a:r>
              <a:rPr lang="en-US" sz="3600" dirty="0" smtClean="0"/>
              <a:t>- Roma 3 </a:t>
            </a:r>
            <a:r>
              <a:rPr lang="en-US" sz="3600" dirty="0" err="1" smtClean="0"/>
              <a:t>Kriterleri</a:t>
            </a:r>
            <a:r>
              <a:rPr lang="tr-TR" sz="3600" dirty="0" smtClean="0"/>
              <a:t>-2006</a:t>
            </a:r>
            <a:endParaRPr lang="en-US" sz="3600" dirty="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203366" y="1200105"/>
          <a:ext cx="6937212" cy="490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TextBox 8"/>
          <p:cNvSpPr txBox="1">
            <a:spLocks noChangeArrowheads="1"/>
          </p:cNvSpPr>
          <p:nvPr/>
        </p:nvSpPr>
        <p:spPr bwMode="auto">
          <a:xfrm>
            <a:off x="457200" y="6107113"/>
            <a:ext cx="8048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ndara" pitchFamily="34" charset="0"/>
              </a:rPr>
              <a:t>*</a:t>
            </a:r>
            <a:r>
              <a:rPr lang="en-US" sz="1400">
                <a:latin typeface="Candara" pitchFamily="34" charset="0"/>
              </a:rPr>
              <a:t>Semptomlar teşhisten en az 6 ay önce başlamış, son 3 ay içinde her ay en az 3 gün var olmalıdır.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latin typeface="Arial" charset="0"/>
              </a:rPr>
              <a:t>Sunum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Planı</a:t>
            </a:r>
            <a:endParaRPr lang="en-US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Tanım</a:t>
            </a: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Epidemiyoloji</a:t>
            </a: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Patofizyoloji</a:t>
            </a: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Tanı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Tedavi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038"/>
            <a:endParaRPr lang="en-US" smtClean="0"/>
          </a:p>
          <a:p>
            <a:pPr indent="-173038"/>
            <a:endParaRPr lang="en-US" smtClean="0"/>
          </a:p>
          <a:p>
            <a:pPr indent="-173038"/>
            <a:endParaRPr lang="en-US" smtClean="0"/>
          </a:p>
          <a:p>
            <a:pPr indent="-173038"/>
            <a:r>
              <a:rPr lang="en-US" smtClean="0"/>
              <a:t>2009’da Amerikan Gastroenteroloji Derneği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hiçbir semptoma dayalı kriter İBS tanısı için ideal doğrulukta olamaz.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Tanı yöntemleri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274638" y="1595438"/>
            <a:ext cx="8594725" cy="4640262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Yaşla birlikte farklılık göstermekte olup her hasta için ayrı ayrı düşünülmeli</a:t>
            </a:r>
          </a:p>
          <a:p>
            <a:endParaRPr lang="en-US" smtClean="0">
              <a:latin typeface="Times New Roman" pitchFamily="18" charset="0"/>
            </a:endParaRPr>
          </a:p>
        </p:txBody>
      </p:sp>
      <p:graphicFrame>
        <p:nvGraphicFramePr>
          <p:cNvPr id="39960" name="Group 24"/>
          <p:cNvGraphicFramePr>
            <a:graphicFrameLocks noGrp="1"/>
          </p:cNvGraphicFramePr>
          <p:nvPr/>
        </p:nvGraphicFramePr>
        <p:xfrm>
          <a:off x="1095375" y="2722563"/>
          <a:ext cx="6096000" cy="34861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&lt;50 yaş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&gt;50 yaş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Tam kan, elektrolitler, karaciğer enzimleri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Tam kan, elektrolitler, karaciğer enzimleri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Tiroid hormonları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Tiroid hormonları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Gaitada gizli 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Kolonoskopi veya çift kontrastlı kolon grafisi + sigmoidoskopi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Sigmoidoskopi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ndar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>
                <a:latin typeface="Times New Roman" pitchFamily="18" charset="0"/>
              </a:rPr>
              <a:t>Baryumlu kolon grafisi, ibs’de kalın barsak kasılmalar</a:t>
            </a:r>
          </a:p>
        </p:txBody>
      </p:sp>
      <p:pic>
        <p:nvPicPr>
          <p:cNvPr id="40962" name="Content Placeholder 3" descr="baryumlu kolon grafisi, ıbs de kalın barsakta kasılmalar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94" b="6094"/>
          <a:stretch>
            <a:fillRect/>
          </a:stretch>
        </p:blipFill>
        <p:spPr>
          <a:xfrm>
            <a:off x="273050" y="1563688"/>
            <a:ext cx="8594725" cy="4938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İBS ‘nin semptomlara dayalı kriterlerini taşıyan hastalarda tahlil öncesi İBH, kolorektal ca ve enfeksiyöz diyare olma olasılığı  &lt;%1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Çölyak olma olasılığı ise genel populasyondan 10 kat fazla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İBS ne kadar güvenilir bir tanı olsa da alarm semptomlarının gözden kaçırılmamalı ve varlığında ek tetkikler yapılmalı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graphicFrame>
        <p:nvGraphicFramePr>
          <p:cNvPr id="43033" name="Group 25"/>
          <p:cNvGraphicFramePr>
            <a:graphicFrameLocks noGrp="1"/>
          </p:cNvGraphicFramePr>
          <p:nvPr>
            <p:ph idx="1"/>
          </p:nvPr>
        </p:nvGraphicFramePr>
        <p:xfrm>
          <a:off x="273050" y="1924050"/>
          <a:ext cx="7989888" cy="3343275"/>
        </p:xfrm>
        <a:graphic>
          <a:graphicData uri="http://schemas.openxmlformats.org/drawingml/2006/table">
            <a:tbl>
              <a:tblPr/>
              <a:tblGrid>
                <a:gridCol w="7989601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ndara" pitchFamily="34" charset="0"/>
                          <a:cs typeface="Arial" charset="0"/>
                        </a:rPr>
                        <a:t>Alarm Semptomları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Semptom başlangıcı &gt;50 yaş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Kilo kaybı(&gt;5 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Hematokezya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Kronik şiddetli diyare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Gece semptomları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Ailede kolon ca öyküsü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Anormal FM bulguları (ateş, artrit, LAP, kitle , deri lezyonları)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5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Anormal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laboratuvar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anemi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lökositoz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yüksek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sedimentasyon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yüksek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CRP)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B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Tedavi- Genel Prensipler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endParaRPr lang="en-US" smtClean="0"/>
          </a:p>
          <a:p>
            <a:pPr indent="-342900"/>
            <a:r>
              <a:rPr lang="en-US" smtClean="0">
                <a:latin typeface="Times New Roman" pitchFamily="18" charset="0"/>
              </a:rPr>
              <a:t>Kronik bir durum olup, kür olanağı yok</a:t>
            </a:r>
          </a:p>
          <a:p>
            <a:pPr indent="-342900"/>
            <a:r>
              <a:rPr lang="en-US" smtClean="0">
                <a:latin typeface="Times New Roman" pitchFamily="18" charset="0"/>
              </a:rPr>
              <a:t>Tedavinin amacı semptom ve hastaların endişelerini gidermek</a:t>
            </a:r>
          </a:p>
          <a:p>
            <a:pPr indent="-342900"/>
            <a:r>
              <a:rPr lang="en-US" smtClean="0">
                <a:latin typeface="Times New Roman" pitchFamily="18" charset="0"/>
              </a:rPr>
              <a:t>Doktor yargılayıcı olmamalı, gerçekçi beklentiler oluşturmalı ve hastayı tedavi planına ortak etmeli</a:t>
            </a:r>
          </a:p>
          <a:p>
            <a:pPr indent="-342900"/>
            <a:r>
              <a:rPr lang="en-US" smtClean="0">
                <a:latin typeface="Times New Roman" pitchFamily="18" charset="0"/>
              </a:rPr>
              <a:t>Hastanın doktora neden başvurduğunun bilinmesi tedavi için önemli ( yakın zamanda alevlenme, kanser endişesi, stres, gizli niyetler, psikiyatrik komorbidite)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7000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İbs şiddet skorlaması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74638" y="928688"/>
            <a:ext cx="8594725" cy="5929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Semptomların yoğunluğunu doğru olarak belirlemek için 0 ile 100 arasındaki çizgi üzerine X koyunuz.</a:t>
            </a:r>
          </a:p>
          <a:p>
            <a:pPr>
              <a:lnSpc>
                <a:spcPct val="80000"/>
              </a:lnSpc>
            </a:pPr>
            <a:endParaRPr lang="en-US" sz="1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Ağrınızın şiddeti nasıl?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700" smtClean="0">
                <a:latin typeface="Times New Roman" pitchFamily="18" charset="0"/>
              </a:rPr>
              <a:t>   </a:t>
            </a:r>
            <a:r>
              <a:rPr lang="en-US" sz="1700" smtClean="0">
                <a:latin typeface="Times New Roman" pitchFamily="18" charset="0"/>
              </a:rPr>
              <a:t>Yok         </a:t>
            </a:r>
            <a:r>
              <a:rPr lang="tr-TR" sz="1700" smtClean="0">
                <a:latin typeface="Times New Roman" pitchFamily="18" charset="0"/>
              </a:rPr>
              <a:t>       </a:t>
            </a:r>
            <a:r>
              <a:rPr lang="en-US" sz="1700" smtClean="0">
                <a:latin typeface="Times New Roman" pitchFamily="18" charset="0"/>
              </a:rPr>
              <a:t>fazla şiddetli değil     oldukça  şiddetl</a:t>
            </a:r>
            <a:r>
              <a:rPr lang="tr-TR" sz="1700" smtClean="0">
                <a:latin typeface="Times New Roman" pitchFamily="18" charset="0"/>
              </a:rPr>
              <a:t>i</a:t>
            </a:r>
            <a:r>
              <a:rPr lang="en-US" sz="1700" smtClean="0">
                <a:latin typeface="Times New Roman" pitchFamily="18" charset="0"/>
              </a:rPr>
              <a:t>       </a:t>
            </a:r>
            <a:r>
              <a:rPr lang="tr-TR" sz="1700" smtClean="0">
                <a:latin typeface="Times New Roman" pitchFamily="18" charset="0"/>
              </a:rPr>
              <a:t>         </a:t>
            </a:r>
            <a:r>
              <a:rPr lang="en-US" sz="1700" smtClean="0">
                <a:latin typeface="Times New Roman" pitchFamily="18" charset="0"/>
              </a:rPr>
              <a:t>şiddetli           çok  şiddetli 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Son zamanlarda ağrınız var ise şiddetini nasıl değerlendirirsiniz?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700" smtClean="0">
                <a:latin typeface="Times New Roman" pitchFamily="18" charset="0"/>
              </a:rPr>
              <a:t>   </a:t>
            </a:r>
            <a:r>
              <a:rPr lang="en-US" sz="1700" smtClean="0">
                <a:latin typeface="Times New Roman" pitchFamily="18" charset="0"/>
              </a:rPr>
              <a:t>Yok         </a:t>
            </a:r>
            <a:r>
              <a:rPr lang="tr-TR" sz="1700" smtClean="0">
                <a:latin typeface="Times New Roman" pitchFamily="18" charset="0"/>
              </a:rPr>
              <a:t>        </a:t>
            </a:r>
            <a:r>
              <a:rPr lang="en-US" sz="1700" smtClean="0">
                <a:latin typeface="Times New Roman" pitchFamily="18" charset="0"/>
              </a:rPr>
              <a:t>fazla şiddetli değil    oldukça  şiddetl</a:t>
            </a:r>
            <a:r>
              <a:rPr lang="tr-TR" sz="1700" smtClean="0">
                <a:latin typeface="Times New Roman" pitchFamily="18" charset="0"/>
              </a:rPr>
              <a:t>i</a:t>
            </a:r>
            <a:r>
              <a:rPr lang="en-US" sz="1700" smtClean="0">
                <a:latin typeface="Times New Roman" pitchFamily="18" charset="0"/>
              </a:rPr>
              <a:t>      </a:t>
            </a:r>
            <a:r>
              <a:rPr lang="tr-TR" sz="1700" smtClean="0">
                <a:latin typeface="Times New Roman" pitchFamily="18" charset="0"/>
              </a:rPr>
              <a:t>         </a:t>
            </a:r>
            <a:r>
              <a:rPr lang="en-US" sz="1700" smtClean="0">
                <a:latin typeface="Times New Roman" pitchFamily="18" charset="0"/>
              </a:rPr>
              <a:t> şiddetli           çok  şiddetli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Son zamanlarda gerginlik hissiniz varsa nasıl değerlendirirsiniz?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1700" smtClean="0">
                <a:latin typeface="Times New Roman" pitchFamily="18" charset="0"/>
              </a:rPr>
              <a:t>   </a:t>
            </a:r>
            <a:r>
              <a:rPr lang="en-US" sz="1700" smtClean="0">
                <a:latin typeface="Times New Roman" pitchFamily="18" charset="0"/>
              </a:rPr>
              <a:t>Yok            </a:t>
            </a:r>
            <a:r>
              <a:rPr lang="tr-TR" sz="1700" smtClean="0">
                <a:latin typeface="Times New Roman" pitchFamily="18" charset="0"/>
              </a:rPr>
              <a:t>     </a:t>
            </a:r>
            <a:r>
              <a:rPr lang="en-US" sz="1700" smtClean="0">
                <a:latin typeface="Times New Roman" pitchFamily="18" charset="0"/>
              </a:rPr>
              <a:t>fazla ağır değil       </a:t>
            </a:r>
            <a:r>
              <a:rPr lang="tr-TR" sz="1700" smtClean="0">
                <a:latin typeface="Times New Roman" pitchFamily="18" charset="0"/>
              </a:rPr>
              <a:t>   </a:t>
            </a:r>
            <a:r>
              <a:rPr lang="en-US" sz="1700" smtClean="0">
                <a:latin typeface="Times New Roman" pitchFamily="18" charset="0"/>
              </a:rPr>
              <a:t>oldukça ağır               </a:t>
            </a:r>
            <a:r>
              <a:rPr lang="tr-TR" sz="1700" smtClean="0">
                <a:latin typeface="Times New Roman" pitchFamily="18" charset="0"/>
              </a:rPr>
              <a:t>         </a:t>
            </a:r>
            <a:r>
              <a:rPr lang="en-US" sz="1700" smtClean="0">
                <a:latin typeface="Times New Roman" pitchFamily="18" charset="0"/>
              </a:rPr>
              <a:t> ağır          </a:t>
            </a:r>
            <a:r>
              <a:rPr lang="tr-TR" sz="1700" smtClean="0">
                <a:latin typeface="Times New Roman" pitchFamily="18" charset="0"/>
              </a:rPr>
              <a:t>         </a:t>
            </a:r>
            <a:r>
              <a:rPr lang="en-US" sz="1700" smtClean="0">
                <a:latin typeface="Times New Roman" pitchFamily="18" charset="0"/>
              </a:rPr>
              <a:t>çok ağır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Barsak alışkanlıklarınızdan memnun musunuz?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0-----------------------------33-------------------------------66--------------------------------100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700" smtClean="0">
                <a:latin typeface="Times New Roman" pitchFamily="18" charset="0"/>
              </a:rPr>
              <a:t>Çok Memnun     </a:t>
            </a:r>
            <a:r>
              <a:rPr lang="tr-TR" sz="1700" smtClean="0">
                <a:latin typeface="Times New Roman" pitchFamily="18" charset="0"/>
              </a:rPr>
              <a:t>     </a:t>
            </a:r>
            <a:r>
              <a:rPr lang="en-US" sz="1700" smtClean="0">
                <a:latin typeface="Times New Roman" pitchFamily="18" charset="0"/>
              </a:rPr>
              <a:t> oldukça memnun          </a:t>
            </a:r>
            <a:r>
              <a:rPr lang="tr-TR" sz="1700" smtClean="0">
                <a:latin typeface="Times New Roman" pitchFamily="18" charset="0"/>
              </a:rPr>
              <a:t>          </a:t>
            </a:r>
            <a:r>
              <a:rPr lang="en-US" sz="1700" smtClean="0">
                <a:latin typeface="Times New Roman" pitchFamily="18" charset="0"/>
              </a:rPr>
              <a:t>memnun değil      </a:t>
            </a:r>
            <a:r>
              <a:rPr lang="tr-TR" sz="1700" smtClean="0">
                <a:latin typeface="Times New Roman" pitchFamily="18" charset="0"/>
              </a:rPr>
              <a:t>         </a:t>
            </a:r>
            <a:r>
              <a:rPr lang="en-US" sz="1700" smtClean="0">
                <a:latin typeface="Times New Roman" pitchFamily="18" charset="0"/>
              </a:rPr>
              <a:t>hiç memnun değil</a:t>
            </a:r>
            <a:endParaRPr lang="tr-TR" sz="1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1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IBS’nin sizdeki etkileri nasıl ya da hayatınızı ne kadar engelliyor?</a:t>
            </a:r>
          </a:p>
          <a:p>
            <a:pPr>
              <a:lnSpc>
                <a:spcPct val="80000"/>
              </a:lnSpc>
            </a:pPr>
            <a:r>
              <a:rPr lang="en-US" sz="1700" smtClean="0">
                <a:latin typeface="Times New Roman" pitchFamily="18" charset="0"/>
              </a:rPr>
              <a:t>0-----------------------------33-------------------------------66--------------------------------100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700" smtClean="0">
                <a:latin typeface="Times New Roman" pitchFamily="18" charset="0"/>
              </a:rPr>
              <a:t>    Hiç                         fazla değil                      </a:t>
            </a:r>
            <a:r>
              <a:rPr lang="tr-TR" sz="1700" smtClean="0">
                <a:latin typeface="Times New Roman" pitchFamily="18" charset="0"/>
              </a:rPr>
              <a:t>           </a:t>
            </a:r>
            <a:r>
              <a:rPr lang="en-US" sz="1700" smtClean="0">
                <a:latin typeface="Times New Roman" pitchFamily="18" charset="0"/>
              </a:rPr>
              <a:t>  oldukça                        </a:t>
            </a:r>
            <a:r>
              <a:rPr lang="tr-TR" sz="1700" smtClean="0">
                <a:latin typeface="Times New Roman" pitchFamily="18" charset="0"/>
              </a:rPr>
              <a:t>       </a:t>
            </a:r>
            <a:r>
              <a:rPr lang="en-US" sz="1700" smtClean="0">
                <a:latin typeface="Times New Roman" pitchFamily="18" charset="0"/>
              </a:rPr>
              <a:t> tamamen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İbs şiddet skorlaması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</a:rPr>
              <a:t>Maksimum değer 500</a:t>
            </a:r>
          </a:p>
          <a:p>
            <a:r>
              <a:rPr lang="en-US" smtClean="0">
                <a:latin typeface="Times New Roman" pitchFamily="18" charset="0"/>
              </a:rPr>
              <a:t>75-174  : Hafif İBS</a:t>
            </a:r>
          </a:p>
          <a:p>
            <a:r>
              <a:rPr lang="en-US" smtClean="0">
                <a:latin typeface="Times New Roman" pitchFamily="18" charset="0"/>
              </a:rPr>
              <a:t>175-299 : Orta İBS</a:t>
            </a:r>
          </a:p>
          <a:p>
            <a:r>
              <a:rPr lang="en-US" smtClean="0">
                <a:latin typeface="Times New Roman" pitchFamily="18" charset="0"/>
              </a:rPr>
              <a:t>&gt;300 : Şiddetli İBS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Tedavi Basamakları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smtClean="0"/>
          </a:p>
          <a:p>
            <a:r>
              <a:rPr lang="en-US" b="1" smtClean="0"/>
              <a:t>1. </a:t>
            </a:r>
            <a:r>
              <a:rPr lang="en-US" b="1" smtClean="0">
                <a:latin typeface="Times New Roman" pitchFamily="18" charset="0"/>
              </a:rPr>
              <a:t>Hasta eğitimi</a:t>
            </a:r>
          </a:p>
          <a:p>
            <a:endParaRPr lang="en-US" b="1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Hastaya ibs’nin benign ve kronik bir hastalık olduğu anlatılmalı,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Tanının (kesinse) değişmeyeceği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Zaman zaman semptom ve şikayetlerde değişiklik olabileceği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Yaşam sürecinin normal olacağı anlatılmalı</a:t>
            </a:r>
          </a:p>
          <a:p>
            <a:endParaRPr lang="en-US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Tedavi Basamakları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2. Diyet</a:t>
            </a:r>
          </a:p>
          <a:p>
            <a:endParaRPr lang="en-US" b="1" smtClean="0"/>
          </a:p>
          <a:p>
            <a:pPr lvl="2"/>
            <a:r>
              <a:rPr lang="en-US" smtClean="0">
                <a:latin typeface="Times New Roman" pitchFamily="18" charset="0"/>
              </a:rPr>
              <a:t>Anamnezde özel bazı yiyeceklerle semptom ilişkisi tespit edilebilir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Süt ürünleri ve gaz yapıcı gıdaların semptomlarla ilişkisi araştırılmalı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Başka gıdaların eliminasyonunun yararı kesin değil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/>
              <a:t>TANIM</a:t>
            </a: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73038"/>
            <a:endParaRPr lang="tr-TR" smtClean="0"/>
          </a:p>
          <a:p>
            <a:pPr indent="-173038"/>
            <a:endParaRPr lang="tr-TR" smtClean="0"/>
          </a:p>
          <a:p>
            <a:pPr indent="-173038"/>
            <a:r>
              <a:rPr lang="tr-TR" smtClean="0"/>
              <a:t>SPASTİK KOLON</a:t>
            </a:r>
          </a:p>
          <a:p>
            <a:pPr indent="-173038"/>
            <a:r>
              <a:rPr lang="tr-TR" smtClean="0"/>
              <a:t>SPASTİK KOLİTİS</a:t>
            </a:r>
          </a:p>
          <a:p>
            <a:pPr indent="-173038"/>
            <a:r>
              <a:rPr lang="tr-TR" smtClean="0"/>
              <a:t>SPASTİK BAĞIRSAK SENDROMU</a:t>
            </a:r>
          </a:p>
          <a:p>
            <a:pPr indent="-173038"/>
            <a:r>
              <a:rPr lang="tr-TR" smtClean="0"/>
              <a:t>MUKUS KOLİTİS</a:t>
            </a:r>
          </a:p>
          <a:p>
            <a:pPr indent="-173038"/>
            <a:endParaRPr lang="tr-TR" smtClean="0"/>
          </a:p>
          <a:p>
            <a:pPr indent="-173038" algn="ctr">
              <a:buFont typeface="Arial" charset="0"/>
              <a:buNone/>
            </a:pPr>
            <a:r>
              <a:rPr lang="tr-TR" sz="2800" smtClean="0">
                <a:solidFill>
                  <a:srgbClr val="FF0000"/>
                </a:solidFill>
              </a:rPr>
              <a:t>İRRİTABL BARSAK SENDROMU</a:t>
            </a:r>
          </a:p>
          <a:p>
            <a:pPr indent="-173038"/>
            <a:endParaRPr lang="en-US" smtClean="0"/>
          </a:p>
        </p:txBody>
      </p:sp>
      <p:pic>
        <p:nvPicPr>
          <p:cNvPr id="16387" name="Content Placeholder 4" descr="IBSyeni1.jpg"/>
          <p:cNvPicPr>
            <a:picLocks noChangeAspect="1"/>
          </p:cNvPicPr>
          <p:nvPr/>
        </p:nvPicPr>
        <p:blipFill>
          <a:blip r:embed="rId2"/>
          <a:srcRect l="-640573" t="-61427" r="-5" b="-218456"/>
          <a:stretch>
            <a:fillRect/>
          </a:stretch>
        </p:blipFill>
        <p:spPr bwMode="auto">
          <a:xfrm>
            <a:off x="0" y="-1155700"/>
            <a:ext cx="8594725" cy="856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Tedavi Basamakları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3. Psikososyal tedaviler</a:t>
            </a:r>
          </a:p>
          <a:p>
            <a:endParaRPr lang="en-US" b="1" smtClean="0"/>
          </a:p>
          <a:p>
            <a:pPr lvl="2"/>
            <a:r>
              <a:rPr lang="en-US" smtClean="0">
                <a:latin typeface="Times New Roman" pitchFamily="18" charset="0"/>
              </a:rPr>
              <a:t>Motive hastalarda davranış tedavileri 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Hipnoz, biofeedback ve psikoterapinin olumlu etkileri mevcut</a:t>
            </a:r>
          </a:p>
          <a:p>
            <a:pPr lvl="2"/>
            <a:endParaRPr lang="en-US" smtClean="0">
              <a:latin typeface="Times New Roman" pitchFamily="18" charset="0"/>
            </a:endParaRPr>
          </a:p>
          <a:p>
            <a:pPr lvl="2"/>
            <a:r>
              <a:rPr lang="en-US" smtClean="0">
                <a:latin typeface="Times New Roman" pitchFamily="18" charset="0"/>
              </a:rPr>
              <a:t>Anksiyete düzeyini azaltıp, ağrı toleransını arttırır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Medikal tedavi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İlaçlar sadece yardımcı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Seçilecek ilaç hastanın major semptomuna göre değişebilir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Kronik ilaç kullanımı minimal olmalı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Antispasmotikler 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Otilonıum bromide, cimetropium bromide, hyosin , alverine sitrat, mebeverine, pinaverium bromide, trimebutine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En sık kullanılan ajanlar- semptomların alevlendiği dönemde, yemeklerden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latin typeface="Times New Roman" pitchFamily="18" charset="0"/>
              </a:rPr>
              <a:t>   önce günde 3 defa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Belli antispasmodikler kısa süreli rahatlama sağlasalar da uzun süreli etkileri gösterilememiş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latin typeface="Times New Roman" pitchFamily="18" charset="0"/>
              </a:rPr>
              <a:t>Yapılan uluslararası çok merkezli, çift kör,randomize,plasebo kontrollü faz 4 çalışmasında antispasmotik içeren kombine tedavilerin plaseboya karşı , ağrının ve barsak problemlerinin giderilmesinde üstün olduğu bulunmuştur.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pic>
        <p:nvPicPr>
          <p:cNvPr id="5325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7026" r="-117026"/>
          <a:stretch>
            <a:fillRect/>
          </a:stretch>
        </p:blipFill>
        <p:spPr>
          <a:xfrm>
            <a:off x="-1624013" y="228600"/>
            <a:ext cx="5014913" cy="2879725"/>
          </a:xfrm>
        </p:spPr>
      </p:pic>
      <p:pic>
        <p:nvPicPr>
          <p:cNvPr id="5325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95250"/>
            <a:ext cx="2573337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100" y="4267200"/>
            <a:ext cx="309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25938" y="4449763"/>
            <a:ext cx="54149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41313"/>
            <a:ext cx="3175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3413" y="2373313"/>
            <a:ext cx="442436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Antidepresanlar 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274638" y="1298575"/>
            <a:ext cx="8594725" cy="5559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SSRI(paroksetin, fluoksetin,sertralin) ve TSA(amitriptilin, imipramin,nortriiptilin,desipramin)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Analjezik etkileri de vardır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TSA’lar antikolinerjik özellikleri olduğundan intestinal geçiş zamanını kısaltır, diyare baskın ibs’de faydalı olabilir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Kısıtlı derecede kanıt karın ağrısında yararını göstermiş olup, depresyon için kullanılan dozundan daha düşük dozlar kullanılmalı, tedaviyi yetersiz bulmadan ve doz arttırmadan 3-4 hafta beklenmeli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Yapılan metaanalizde 789 hastada antidepresanlar plaseboya göre ağrı kontrolü ve global semptomlar üzerinde daha başarılı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Tsa’lar konstipasyonla giden ibs’de dikkatli kullanılmalı, SSRI’lar depresyon bir kofaktörse kullanılabilir</a:t>
            </a:r>
          </a:p>
          <a:p>
            <a:pPr>
              <a:lnSpc>
                <a:spcPct val="80000"/>
              </a:lnSpc>
            </a:pPr>
            <a:endParaRPr lang="en-US" sz="19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900" smtClean="0">
                <a:latin typeface="Times New Roman" pitchFamily="18" charset="0"/>
              </a:rPr>
              <a:t>Çocuklarda antidepresan etki kanıtlanmamış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Antidiyareik ajanlar 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Yapılan çalışmada loperamidin plaseboya göre diyare tedavisinde daha etkin olduğu gösterilmiş, fakat diğer ibs semptomları ve karın ağrısında faydası yok</a:t>
            </a:r>
          </a:p>
        </p:txBody>
      </p:sp>
      <p:pic>
        <p:nvPicPr>
          <p:cNvPr id="55299" name="Picture 2" descr="http://www.deva.com.tr/assets/images/products/big/LOPERMID-2-MG-TAB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013" y="3703638"/>
            <a:ext cx="37623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Benzodiazepinler 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Duruma bağlı anksiyeteyi yatıştırmak için kısa süreli (2 hafta ) kullanılabilir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Antibiyotikler 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Metronidazol , rifaximin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Bakteri üremesini engelleyerek şişkinliği azaltır, abdominal ağrı ve barsak alışkanlığı değişikliğinde rolü yok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Alternatif Tedaviler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Etkinlikleri bilinmemekte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Kaynaklar 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900" smtClean="0">
                <a:latin typeface="Times New Roman" pitchFamily="18" charset="0"/>
              </a:rPr>
              <a:t>DABAK R. Irritabl bağırsak sendromu, Turkısh family physcian</a:t>
            </a:r>
          </a:p>
          <a:p>
            <a:r>
              <a:rPr lang="en-US" sz="1900" smtClean="0">
                <a:latin typeface="Times New Roman" pitchFamily="18" charset="0"/>
              </a:rPr>
              <a:t>TAN M.N. YILDIRIM D.GÜLDAL D.,Aile Hekimliği Pratiğinde Sık Görülen Bir Hastalık: İrritabl Bağırsak Sendromu, Turkish Journal of Family Medicine and Primary Care</a:t>
            </a:r>
          </a:p>
          <a:p>
            <a:r>
              <a:rPr lang="en-US" sz="1900" smtClean="0">
                <a:latin typeface="Times New Roman" pitchFamily="18" charset="0"/>
              </a:rPr>
              <a:t>YURDAKUL İ. İrritabl barsak sendromu, İ.Ü. Cerrahpaşa Tıp Fakültesi Sürekli Tıp Eğitimi Etkinlikleri, Gastrointestinal Sistem Hastalıkları Sempozyumu</a:t>
            </a:r>
          </a:p>
          <a:p>
            <a:r>
              <a:rPr lang="en-US" sz="1900" smtClean="0">
                <a:latin typeface="Times New Roman" pitchFamily="18" charset="0"/>
              </a:rPr>
              <a:t> Ünal H. Ü. İrritabl barsak sendromu, Güncel gastroenteroloji</a:t>
            </a:r>
          </a:p>
          <a:p>
            <a:r>
              <a:rPr lang="en-US" sz="1900" smtClean="0">
                <a:latin typeface="Times New Roman" pitchFamily="18" charset="0"/>
              </a:rPr>
              <a:t> THAD WILKINS, MD; CHRISTA PEPITONE, MD; BIJU ALEX, MD; and ROBERT R. SCHADE, MD ; </a:t>
            </a:r>
            <a:r>
              <a:rPr lang="en-US" sz="1900" i="1" smtClean="0">
                <a:latin typeface="Times New Roman" pitchFamily="18" charset="0"/>
              </a:rPr>
              <a:t>September 1, 2012 Volume 86, Number 5 American Family Physician </a:t>
            </a:r>
            <a:r>
              <a:rPr lang="en-US" sz="1900" smtClean="0">
                <a:latin typeface="Times New Roman" pitchFamily="18" charset="0"/>
              </a:rPr>
              <a:t>419 Diagnosis and Management of IBS in Adults </a:t>
            </a:r>
            <a:r>
              <a:rPr lang="en-US" sz="1900" b="1" smtClean="0">
                <a:latin typeface="Times New Roman" pitchFamily="18" charset="0"/>
              </a:rPr>
              <a:t>,</a:t>
            </a:r>
            <a:r>
              <a:rPr lang="en-US" sz="1900" i="1" smtClean="0">
                <a:latin typeface="Times New Roman" pitchFamily="18" charset="0"/>
              </a:rPr>
              <a:t>Georgia Health Sciences University, Augusta, Georgia </a:t>
            </a:r>
            <a:endParaRPr lang="en-US" sz="1900" smtClean="0">
              <a:latin typeface="Times New Roman" pitchFamily="18" charset="0"/>
            </a:endParaRP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mtClean="0">
                <a:latin typeface="Times New Roman" pitchFamily="18" charset="0"/>
              </a:rPr>
              <a:t>Tanım</a:t>
            </a:r>
            <a:r>
              <a:rPr lang="en-US" smtClean="0"/>
              <a:t>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 algn="just"/>
            <a:endParaRPr lang="tr-TR" sz="3000" smtClean="0">
              <a:cs typeface="Times New Roman" pitchFamily="18" charset="0"/>
            </a:endParaRPr>
          </a:p>
          <a:p>
            <a:pPr lvl="2" algn="just"/>
            <a:r>
              <a:rPr lang="tr-TR" sz="3000" smtClean="0">
                <a:latin typeface="Times New Roman" pitchFamily="18" charset="0"/>
                <a:cs typeface="Times New Roman" pitchFamily="18" charset="0"/>
              </a:rPr>
              <a:t>organik bir hastalık olmaksızın,</a:t>
            </a:r>
            <a:endParaRPr lang="tr-TR" sz="3000" smtClean="0">
              <a:latin typeface="Times New Roman" pitchFamily="18" charset="0"/>
            </a:endParaRPr>
          </a:p>
          <a:p>
            <a:pPr lvl="2" algn="just"/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dışkılama alışkanlıklarında değişiklik,</a:t>
            </a:r>
            <a:endParaRPr lang="tr-TR" sz="3200" smtClean="0">
              <a:latin typeface="Times New Roman" pitchFamily="18" charset="0"/>
            </a:endParaRPr>
          </a:p>
          <a:p>
            <a:pPr lvl="2" algn="just"/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karında rahatsızlık ve ağrı hissinin</a:t>
            </a:r>
          </a:p>
          <a:p>
            <a:pPr lvl="2" algn="just">
              <a:buFont typeface="Arial" charset="0"/>
              <a:buNone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>
              <a:buFont typeface="Arial" charset="0"/>
              <a:buNone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ana yakınmaları oluşturduğu bir </a:t>
            </a:r>
          </a:p>
          <a:p>
            <a:pPr lvl="2">
              <a:buFont typeface="Arial" charset="0"/>
              <a:buNone/>
            </a:pPr>
            <a:r>
              <a:rPr lang="tr-TR" sz="3200" smtClean="0">
                <a:latin typeface="Times New Roman" pitchFamily="18" charset="0"/>
                <a:cs typeface="Times New Roman" pitchFamily="18" charset="0"/>
              </a:rPr>
              <a:t>sendromdur</a:t>
            </a:r>
            <a:r>
              <a:rPr lang="tr-TR" sz="3200" smtClean="0">
                <a:cs typeface="Times New Roman" pitchFamily="18" charset="0"/>
              </a:rPr>
              <a:t>.</a:t>
            </a:r>
            <a:endParaRPr lang="tr-TR" sz="3200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Teşekkürler…</a:t>
            </a:r>
          </a:p>
        </p:txBody>
      </p:sp>
      <p:pic>
        <p:nvPicPr>
          <p:cNvPr id="60418" name="Content Placeholder 3" descr="gsdgs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38" b="2438"/>
          <a:stretch>
            <a:fillRect/>
          </a:stretch>
        </p:blipFill>
        <p:spPr>
          <a:xfrm>
            <a:off x="123825" y="1630363"/>
            <a:ext cx="8594725" cy="4938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>
                <a:latin typeface="Times New Roman" pitchFamily="18" charset="0"/>
              </a:rPr>
              <a:t>Etyopatogenezi tam olarak bilinmeyen,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kronik, 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tekrarlayıcı, 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mutlak tedavisi olmayan ve </a:t>
            </a:r>
          </a:p>
          <a:p>
            <a:endParaRPr lang="en-US" smtClean="0">
              <a:latin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</a:rPr>
              <a:t>genellikle birinci basamak hekiminin daha sık gördüğü bir hastalıktır.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r-TR" smtClean="0">
                <a:latin typeface="Times New Roman" pitchFamily="18" charset="0"/>
              </a:rPr>
              <a:t>EPİDEMİYOLOJİ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000" smtClean="0">
                <a:latin typeface="Times New Roman" pitchFamily="18" charset="0"/>
              </a:rPr>
              <a:t>Amerika, Avrupa ve Avustralya’da yap</a:t>
            </a:r>
            <a:r>
              <a:rPr lang="tr-TR" sz="2000" smtClean="0">
                <a:latin typeface="Times New Roman" pitchFamily="18" charset="0"/>
              </a:rPr>
              <a:t>ı</a:t>
            </a:r>
            <a:r>
              <a:rPr lang="sv-SE" sz="2000" smtClean="0">
                <a:latin typeface="Times New Roman" pitchFamily="18" charset="0"/>
              </a:rPr>
              <a:t>lan 11 çal</a:t>
            </a:r>
            <a:r>
              <a:rPr lang="tr-TR" sz="2000" smtClean="0">
                <a:latin typeface="Times New Roman" pitchFamily="18" charset="0"/>
              </a:rPr>
              <a:t>ış</a:t>
            </a:r>
            <a:r>
              <a:rPr lang="sv-SE" sz="2000" smtClean="0">
                <a:latin typeface="Times New Roman" pitchFamily="18" charset="0"/>
              </a:rPr>
              <a:t>manın derlemesinde </a:t>
            </a:r>
            <a:r>
              <a:rPr lang="tr-TR" sz="2000" smtClean="0">
                <a:latin typeface="Times New Roman" pitchFamily="18" charset="0"/>
              </a:rPr>
              <a:t> </a:t>
            </a:r>
            <a:r>
              <a:rPr lang="es-ES" sz="2000" smtClean="0">
                <a:latin typeface="Times New Roman" pitchFamily="18" charset="0"/>
              </a:rPr>
              <a:t>(toplam 23294 hasta) - </a:t>
            </a:r>
            <a:r>
              <a:rPr lang="tr-TR" sz="2000" smtClean="0">
                <a:latin typeface="Times New Roman" pitchFamily="18" charset="0"/>
              </a:rPr>
              <a:t>t</a:t>
            </a:r>
            <a:r>
              <a:rPr lang="es-ES" sz="2000" smtClean="0">
                <a:latin typeface="Times New Roman" pitchFamily="18" charset="0"/>
              </a:rPr>
              <a:t>otal </a:t>
            </a:r>
            <a:r>
              <a:rPr lang="tr-TR" sz="2000" smtClean="0">
                <a:latin typeface="Times New Roman" pitchFamily="18" charset="0"/>
              </a:rPr>
              <a:t>İ</a:t>
            </a:r>
            <a:r>
              <a:rPr lang="es-ES" sz="2000" smtClean="0">
                <a:latin typeface="Times New Roman" pitchFamily="18" charset="0"/>
              </a:rPr>
              <a:t>BS prevalans</a:t>
            </a:r>
            <a:r>
              <a:rPr lang="tr-TR" sz="2000" smtClean="0">
                <a:latin typeface="Times New Roman" pitchFamily="18" charset="0"/>
              </a:rPr>
              <a:t>ı</a:t>
            </a:r>
            <a:r>
              <a:rPr lang="es-ES" sz="2000" smtClean="0">
                <a:latin typeface="Times New Roman" pitchFamily="18" charset="0"/>
              </a:rPr>
              <a:t> </a:t>
            </a:r>
            <a:r>
              <a:rPr lang="tr-TR" sz="2000" smtClean="0">
                <a:latin typeface="Times New Roman" pitchFamily="18" charset="0"/>
              </a:rPr>
              <a:t>%</a:t>
            </a:r>
            <a:r>
              <a:rPr lang="es-ES" sz="2000" smtClean="0">
                <a:latin typeface="Times New Roman" pitchFamily="18" charset="0"/>
              </a:rPr>
              <a:t>4,3</a:t>
            </a:r>
            <a:r>
              <a:rPr lang="tr-TR" sz="2000" smtClean="0">
                <a:latin typeface="Times New Roman" pitchFamily="18" charset="0"/>
              </a:rPr>
              <a:t> - 21,8 </a:t>
            </a:r>
          </a:p>
          <a:p>
            <a:pPr>
              <a:lnSpc>
                <a:spcPct val="90000"/>
              </a:lnSpc>
            </a:pPr>
            <a:endParaRPr lang="tr-TR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latin typeface="Times New Roman" pitchFamily="18" charset="0"/>
              </a:rPr>
              <a:t>Avrupa</a:t>
            </a:r>
            <a:r>
              <a:rPr lang="ja-JP" altLang="tr-TR" sz="2000" smtClean="0">
                <a:latin typeface="Times New Roman" pitchFamily="18" charset="0"/>
              </a:rPr>
              <a:t>’</a:t>
            </a:r>
            <a:r>
              <a:rPr lang="tr-TR" sz="2000" smtClean="0">
                <a:latin typeface="Times New Roman" pitchFamily="18" charset="0"/>
              </a:rPr>
              <a:t>da yapılan bir çalışmada IBS prevalansı %21.6</a:t>
            </a:r>
          </a:p>
          <a:p>
            <a:pPr>
              <a:lnSpc>
                <a:spcPct val="90000"/>
              </a:lnSpc>
            </a:pPr>
            <a:endParaRPr lang="tr-TR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latin typeface="Times New Roman" pitchFamily="18" charset="0"/>
              </a:rPr>
              <a:t>Elazığ çevresinde %6.3 , Sivas bölgesinde %19.1 </a:t>
            </a:r>
          </a:p>
          <a:p>
            <a:pPr>
              <a:lnSpc>
                <a:spcPct val="90000"/>
              </a:lnSpc>
            </a:pPr>
            <a:endParaRPr lang="tr-TR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latin typeface="Times New Roman" pitchFamily="18" charset="0"/>
              </a:rPr>
              <a:t>Ege Üniversitesi 20 il, 3214 kişi , fonksiyonel barsak hastalıkları %22.4, IBS ise %2.7 </a:t>
            </a:r>
          </a:p>
          <a:p>
            <a:pPr>
              <a:lnSpc>
                <a:spcPct val="90000"/>
              </a:lnSpc>
            </a:pPr>
            <a:endParaRPr lang="tr-TR" sz="20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tr-TR" sz="2000" smtClean="0">
                <a:latin typeface="Times New Roman" pitchFamily="18" charset="0"/>
              </a:rPr>
              <a:t>2006 Özden ve arkadaşları- 	Gis semptomları (+) %41 İBS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tr-TR" sz="2000" smtClean="0">
                <a:latin typeface="Times New Roman" pitchFamily="18" charset="0"/>
              </a:rPr>
              <a:t>					Gis semptomları (-) %19 İBS</a:t>
            </a:r>
          </a:p>
          <a:p>
            <a:pPr>
              <a:lnSpc>
                <a:spcPct val="90000"/>
              </a:lnSpc>
            </a:pPr>
            <a:endParaRPr lang="en-US" sz="20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latin typeface="Times New Roman" pitchFamily="18" charset="0"/>
              </a:rPr>
              <a:t>En sık görülen GI fonksiyonel düzensizliktir.</a:t>
            </a:r>
          </a:p>
          <a:p>
            <a:endParaRPr lang="tr-TR" smtClean="0">
              <a:latin typeface="Times New Roman" pitchFamily="18" charset="0"/>
            </a:endParaRPr>
          </a:p>
          <a:p>
            <a:r>
              <a:rPr lang="tr-TR" smtClean="0">
                <a:latin typeface="Times New Roman" pitchFamily="18" charset="0"/>
              </a:rPr>
              <a:t>Toplumların % 15-20</a:t>
            </a:r>
            <a:r>
              <a:rPr lang="ja-JP" altLang="tr-TR" smtClean="0">
                <a:latin typeface="Times New Roman" pitchFamily="18" charset="0"/>
              </a:rPr>
              <a:t>’</a:t>
            </a:r>
            <a:r>
              <a:rPr lang="tr-TR" smtClean="0">
                <a:latin typeface="Times New Roman" pitchFamily="18" charset="0"/>
              </a:rPr>
              <a:t> inde var.</a:t>
            </a:r>
          </a:p>
          <a:p>
            <a:endParaRPr lang="tr-TR" smtClean="0">
              <a:latin typeface="Times New Roman" pitchFamily="18" charset="0"/>
            </a:endParaRPr>
          </a:p>
          <a:p>
            <a:r>
              <a:rPr lang="tr-TR" smtClean="0">
                <a:latin typeface="Times New Roman" pitchFamily="18" charset="0"/>
              </a:rPr>
              <a:t>K/E =2/1</a:t>
            </a:r>
          </a:p>
          <a:p>
            <a:endParaRPr lang="tr-TR" smtClean="0">
              <a:latin typeface="Times New Roman" pitchFamily="18" charset="0"/>
            </a:endParaRPr>
          </a:p>
          <a:p>
            <a:r>
              <a:rPr lang="tr-TR" smtClean="0">
                <a:latin typeface="Times New Roman" pitchFamily="18" charset="0"/>
              </a:rPr>
              <a:t>20-50 yaşlarında sık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smtClean="0">
                <a:latin typeface="Times New Roman" pitchFamily="18" charset="0"/>
              </a:rPr>
              <a:t>Bu sendrom önemlidir çünkü…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tr-TR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İBS birinci basamakta çalışan doktorların tanılarının %12’sini</a:t>
            </a:r>
          </a:p>
          <a:p>
            <a:endParaRPr lang="tr-TR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Gastroenterologlara refere edilen hastaların %25-50’sini, </a:t>
            </a:r>
          </a:p>
          <a:p>
            <a:endParaRPr lang="tr-TR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tr-TR" smtClean="0">
                <a:solidFill>
                  <a:srgbClr val="000000"/>
                </a:solidFill>
                <a:latin typeface="Times New Roman" pitchFamily="18" charset="0"/>
              </a:rPr>
              <a:t>Gastroenterologların koydukları tanıların %28-36’sını oluşturmaktadır.</a:t>
            </a:r>
          </a:p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408</TotalTime>
  <Words>1372</Words>
  <Application>Microsoft Office PowerPoint</Application>
  <PresentationFormat>On-screen Show (4:3)</PresentationFormat>
  <Paragraphs>274</Paragraphs>
  <Slides>40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9" baseType="lpstr">
      <vt:lpstr>Arial</vt:lpstr>
      <vt:lpstr>Cambria</vt:lpstr>
      <vt:lpstr>Calibri</vt:lpstr>
      <vt:lpstr>Times New Roman</vt:lpstr>
      <vt:lpstr>ＭＳ 明朝</vt:lpstr>
      <vt:lpstr>Candara</vt:lpstr>
      <vt:lpstr>Wingdings</vt:lpstr>
      <vt:lpstr>ＭＳ Ｐゴシック</vt:lpstr>
      <vt:lpstr>Adjacency</vt:lpstr>
      <vt:lpstr>İRRİTABL BARSAK HASTALIKLARI</vt:lpstr>
      <vt:lpstr>Sunum Planı</vt:lpstr>
      <vt:lpstr>TANIM</vt:lpstr>
      <vt:lpstr>Tanım </vt:lpstr>
      <vt:lpstr>Slayt 5</vt:lpstr>
      <vt:lpstr>EPİDEMİYOLOJİ</vt:lpstr>
      <vt:lpstr>Slayt 7</vt:lpstr>
      <vt:lpstr>Slayt 8</vt:lpstr>
      <vt:lpstr>Slayt 9</vt:lpstr>
      <vt:lpstr>Patofizyoloji</vt:lpstr>
      <vt:lpstr>Patofizyoloji</vt:lpstr>
      <vt:lpstr>Patofizyoloji</vt:lpstr>
      <vt:lpstr>Patofizyoloji</vt:lpstr>
      <vt:lpstr>Risk faktörleri</vt:lpstr>
      <vt:lpstr>Tanı </vt:lpstr>
      <vt:lpstr>Tanı </vt:lpstr>
      <vt:lpstr>Slayt 17</vt:lpstr>
      <vt:lpstr>Tanı Kriterleri- Manning tanı kriterleri-1978</vt:lpstr>
      <vt:lpstr>Tanı kriterleri- Roma 3 Kriterleri-2006</vt:lpstr>
      <vt:lpstr>Slayt 20</vt:lpstr>
      <vt:lpstr>Tanı yöntemleri</vt:lpstr>
      <vt:lpstr>Baryumlu kolon grafisi, ibs’de kalın barsak kasılmalar</vt:lpstr>
      <vt:lpstr>Slayt 23</vt:lpstr>
      <vt:lpstr>Slayt 24</vt:lpstr>
      <vt:lpstr>Tedavi- Genel Prensipler</vt:lpstr>
      <vt:lpstr>İbs şiddet skorlaması</vt:lpstr>
      <vt:lpstr>İbs şiddet skorlaması</vt:lpstr>
      <vt:lpstr>Tedavi Basamakları</vt:lpstr>
      <vt:lpstr>Tedavi Basamakları</vt:lpstr>
      <vt:lpstr>Tedavi Basamakları</vt:lpstr>
      <vt:lpstr>Medikal tedavi</vt:lpstr>
      <vt:lpstr>Antispasmotikler </vt:lpstr>
      <vt:lpstr>Slayt 33</vt:lpstr>
      <vt:lpstr>Antidepresanlar </vt:lpstr>
      <vt:lpstr>Antidiyareik ajanlar </vt:lpstr>
      <vt:lpstr>Benzodiazepinler </vt:lpstr>
      <vt:lpstr>Antibiyotikler </vt:lpstr>
      <vt:lpstr>Alternatif Tedaviler</vt:lpstr>
      <vt:lpstr>Kaynaklar </vt:lpstr>
      <vt:lpstr>Teşekkürler…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İRRİTABL BARSAK HASTALIKLARI</dc:title>
  <dc:creator>ZEHRA ASLAN</dc:creator>
  <cp:lastModifiedBy>DX6120MT</cp:lastModifiedBy>
  <cp:revision>37</cp:revision>
  <dcterms:created xsi:type="dcterms:W3CDTF">2015-11-06T06:51:25Z</dcterms:created>
  <dcterms:modified xsi:type="dcterms:W3CDTF">2015-11-17T10:58:59Z</dcterms:modified>
</cp:coreProperties>
</file>