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  <p:sldMasterId id="2147483766" r:id="rId2"/>
  </p:sldMasterIdLst>
  <p:notesMasterIdLst>
    <p:notesMasterId r:id="rId52"/>
  </p:notesMasterIdLst>
  <p:sldIdLst>
    <p:sldId id="347" r:id="rId3"/>
    <p:sldId id="349" r:id="rId4"/>
    <p:sldId id="337" r:id="rId5"/>
    <p:sldId id="340" r:id="rId6"/>
    <p:sldId id="346" r:id="rId7"/>
    <p:sldId id="257" r:id="rId8"/>
    <p:sldId id="259" r:id="rId9"/>
    <p:sldId id="260" r:id="rId10"/>
    <p:sldId id="263" r:id="rId11"/>
    <p:sldId id="348" r:id="rId12"/>
    <p:sldId id="266" r:id="rId13"/>
    <p:sldId id="269" r:id="rId14"/>
    <p:sldId id="270" r:id="rId15"/>
    <p:sldId id="325" r:id="rId16"/>
    <p:sldId id="273" r:id="rId17"/>
    <p:sldId id="275" r:id="rId18"/>
    <p:sldId id="277" r:id="rId19"/>
    <p:sldId id="326" r:id="rId20"/>
    <p:sldId id="278" r:id="rId21"/>
    <p:sldId id="280" r:id="rId22"/>
    <p:sldId id="327" r:id="rId23"/>
    <p:sldId id="282" r:id="rId24"/>
    <p:sldId id="284" r:id="rId25"/>
    <p:sldId id="286" r:id="rId26"/>
    <p:sldId id="328" r:id="rId27"/>
    <p:sldId id="287" r:id="rId28"/>
    <p:sldId id="290" r:id="rId29"/>
    <p:sldId id="292" r:id="rId30"/>
    <p:sldId id="329" r:id="rId31"/>
    <p:sldId id="293" r:id="rId32"/>
    <p:sldId id="302" r:id="rId33"/>
    <p:sldId id="303" r:id="rId34"/>
    <p:sldId id="330" r:id="rId35"/>
    <p:sldId id="306" r:id="rId36"/>
    <p:sldId id="311" r:id="rId37"/>
    <p:sldId id="313" r:id="rId38"/>
    <p:sldId id="338" r:id="rId39"/>
    <p:sldId id="316" r:id="rId40"/>
    <p:sldId id="331" r:id="rId41"/>
    <p:sldId id="319" r:id="rId42"/>
    <p:sldId id="339" r:id="rId43"/>
    <p:sldId id="332" r:id="rId44"/>
    <p:sldId id="321" r:id="rId45"/>
    <p:sldId id="333" r:id="rId46"/>
    <p:sldId id="322" r:id="rId47"/>
    <p:sldId id="334" r:id="rId48"/>
    <p:sldId id="318" r:id="rId49"/>
    <p:sldId id="309" r:id="rId50"/>
    <p:sldId id="29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8"/>
  </p:normalViewPr>
  <p:slideViewPr>
    <p:cSldViewPr snapToGrid="0">
      <p:cViewPr varScale="1">
        <p:scale>
          <a:sx n="92" d="100"/>
          <a:sy n="92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06A08-807B-41B7-9F58-4CEE5A1CE4FA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AFD0-D25D-4843-BD75-357C400FC4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370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59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416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33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20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614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269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3038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895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378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Kapa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897261" y="865072"/>
            <a:ext cx="4397477" cy="1217504"/>
          </a:xfrm>
          <a:prstGeom prst="rect">
            <a:avLst/>
          </a:prstGeom>
        </p:spPr>
      </p:pic>
      <p:sp>
        <p:nvSpPr>
          <p:cNvPr id="10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838198" y="3144724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3352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İçeri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6304"/>
            <a:ext cx="12192000" cy="6858000"/>
          </a:xfrm>
          <a:prstGeom prst="rect">
            <a:avLst/>
          </a:prstGeom>
        </p:spPr>
      </p:pic>
      <p:cxnSp>
        <p:nvCxnSpPr>
          <p:cNvPr id="3" name="Straight Connector 5"/>
          <p:cNvCxnSpPr>
            <a:cxnSpLocks/>
          </p:cNvCxnSpPr>
          <p:nvPr userDrawn="1"/>
        </p:nvCxnSpPr>
        <p:spPr bwMode="auto">
          <a:xfrm>
            <a:off x="609598" y="1093107"/>
            <a:ext cx="0" cy="4784165"/>
          </a:xfrm>
          <a:prstGeom prst="line">
            <a:avLst/>
          </a:prstGeom>
          <a:ln w="12700">
            <a:solidFill>
              <a:srgbClr val="DC2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551384" y="6304"/>
            <a:ext cx="914402" cy="495300"/>
          </a:xfrm>
          <a:prstGeom prst="rect">
            <a:avLst/>
          </a:prstGeom>
          <a:solidFill>
            <a:srgbClr val="DC2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rgbClr val="DC2225"/>
              </a:solidFill>
            </a:endParaRPr>
          </a:p>
        </p:txBody>
      </p:sp>
      <p:sp>
        <p:nvSpPr>
          <p:cNvPr id="6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551383" y="588610"/>
            <a:ext cx="11089225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222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DC2225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>‹#›</a:t>
            </a:fld>
            <a:endParaRPr lang="tr-TR"/>
          </a:p>
        </p:txBody>
      </p:sp>
      <p:sp>
        <p:nvSpPr>
          <p:cNvPr id="17" name="Metin Yer Tutucusu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49025" y="1355344"/>
            <a:ext cx="10791583" cy="45219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Metin Giriniz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544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3833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şlık Slayd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794662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8792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Bölüm Üst Bilgis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00465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İki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207809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Karşılaştır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72354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Yalnızca Başlı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21088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o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195202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Başlıklı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61249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aşlıklı Resi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924797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Başlık ve Dikey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89713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tr-TR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5692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Dikey Başlık ve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06154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İçeri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6304"/>
            <a:ext cx="12192000" cy="6858000"/>
          </a:xfrm>
          <a:prstGeom prst="rect">
            <a:avLst/>
          </a:prstGeom>
        </p:spPr>
      </p:pic>
      <p:cxnSp>
        <p:nvCxnSpPr>
          <p:cNvPr id="3" name="Straight Connector 5"/>
          <p:cNvCxnSpPr>
            <a:cxnSpLocks/>
          </p:cNvCxnSpPr>
          <p:nvPr userDrawn="1"/>
        </p:nvCxnSpPr>
        <p:spPr bwMode="auto">
          <a:xfrm>
            <a:off x="609598" y="1093107"/>
            <a:ext cx="0" cy="4784165"/>
          </a:xfrm>
          <a:prstGeom prst="line">
            <a:avLst/>
          </a:prstGeom>
          <a:ln w="12700">
            <a:solidFill>
              <a:srgbClr val="DC2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551384" y="6304"/>
            <a:ext cx="914402" cy="495300"/>
          </a:xfrm>
          <a:prstGeom prst="rect">
            <a:avLst/>
          </a:prstGeom>
          <a:solidFill>
            <a:srgbClr val="DC2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rgbClr val="DC2225"/>
              </a:solidFill>
            </a:endParaRPr>
          </a:p>
        </p:txBody>
      </p:sp>
      <p:sp>
        <p:nvSpPr>
          <p:cNvPr id="6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551383" y="588610"/>
            <a:ext cx="11089225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222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DC2225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>‹#›</a:t>
            </a:fld>
            <a:endParaRPr lang="tr-TR"/>
          </a:p>
        </p:txBody>
      </p:sp>
      <p:sp>
        <p:nvSpPr>
          <p:cNvPr id="17" name="Metin Yer Tutucusu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49025" y="1355344"/>
            <a:ext cx="10791583" cy="45219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Metin Giriniz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2176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Kapa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897261" y="865072"/>
            <a:ext cx="4397477" cy="1217504"/>
          </a:xfrm>
          <a:prstGeom prst="rect">
            <a:avLst/>
          </a:prstGeom>
        </p:spPr>
      </p:pic>
      <p:sp>
        <p:nvSpPr>
          <p:cNvPr id="10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838198" y="3144724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369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0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63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85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38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511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892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A77554-4E6B-D549-A495-BB37A2167A25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72A44C2-1AA2-F543-BCD6-59501EACE7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972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80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85560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2421107" y="2416314"/>
            <a:ext cx="7583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000" dirty="0">
                <a:solidFill>
                  <a:schemeClr val="bg1"/>
                </a:solidFill>
              </a:rPr>
              <a:t>TANIDAN TEDAVİYE GÜNCEL YAKLAŞIMLAR EĞİTİM PROGRAMI </a:t>
            </a:r>
            <a:endParaRPr dirty="0"/>
          </a:p>
          <a:p>
            <a:pPr algn="ctr"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KARDİYOVASKÜLER MODÜLÜ</a:t>
            </a:r>
            <a:endParaRPr dirty="0"/>
          </a:p>
        </p:txBody>
      </p:sp>
      <p:sp>
        <p:nvSpPr>
          <p:cNvPr id="10" name="Metin kutusu 9"/>
          <p:cNvSpPr txBox="1"/>
          <p:nvPr/>
        </p:nvSpPr>
        <p:spPr bwMode="auto">
          <a:xfrm>
            <a:off x="767643" y="3839347"/>
            <a:ext cx="1009085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Aile hekimliğinde sık görülen, acil olmayan aritmilere yaklaşım.</a:t>
            </a:r>
          </a:p>
        </p:txBody>
      </p:sp>
    </p:spTree>
    <p:extLst>
      <p:ext uri="{BB962C8B-B14F-4D97-AF65-F5344CB8AC3E}">
        <p14:creationId xmlns:p14="http://schemas.microsoft.com/office/powerpoint/2010/main" val="119584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CA99D-66AE-77E6-9138-1B21F604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60C8AF-7B5B-7359-0C38-E8DA25F2E06E}"/>
              </a:ext>
            </a:extLst>
          </p:cNvPr>
          <p:cNvSpPr txBox="1"/>
          <p:nvPr/>
        </p:nvSpPr>
        <p:spPr>
          <a:xfrm>
            <a:off x="1083503" y="1300939"/>
            <a:ext cx="48663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Kalp Hızı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Hız değerlendirilir: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&lt; 60/dk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→ Bradikardi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60–100/dk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→ Normal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&gt; 100/dk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→ Taşikardi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Aile hekimliği pratiğinde: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Sinüs taşikardisi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sık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görülen durumdur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Çoğu zaman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aritmi değil, fizyolojik yanıttır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052C7-8949-C7C3-5440-702F11C0AEA9}"/>
              </a:ext>
            </a:extLst>
          </p:cNvPr>
          <p:cNvSpPr txBox="1"/>
          <p:nvPr/>
        </p:nvSpPr>
        <p:spPr>
          <a:xfrm>
            <a:off x="6242139" y="1300939"/>
            <a:ext cx="47285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Ritim Düzenli mi, Düzensiz mi?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R-R aralıkları eşit mi?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Hafif düzensizlik mi, tamamen düzensiz mi?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Klinik ipucu: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Hafif düzensizlik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→ çoğu zaman sinüs aritmisi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Tam düzensizlik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→ atriyal fibrilasyon düşün</a:t>
            </a:r>
          </a:p>
        </p:txBody>
      </p:sp>
    </p:spTree>
    <p:extLst>
      <p:ext uri="{BB962C8B-B14F-4D97-AF65-F5344CB8AC3E}">
        <p14:creationId xmlns:p14="http://schemas.microsoft.com/office/powerpoint/2010/main" val="159800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B0AA-1947-1DDF-E881-1F7838F1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E77CC8-5170-E3B5-2144-71D4A83A6ACB}"/>
              </a:ext>
            </a:extLst>
          </p:cNvPr>
          <p:cNvSpPr txBox="1"/>
          <p:nvPr/>
        </p:nvSpPr>
        <p:spPr>
          <a:xfrm>
            <a:off x="724423" y="1143341"/>
            <a:ext cx="44530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QRS Geniş mi, Dar mı?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Dar QRS (&lt;120 </a:t>
            </a: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→ Kaynak supraventriküler</a:t>
            </a:r>
          </a:p>
          <a:p>
            <a:pPr>
              <a:buFont typeface="Arial" panose="020B0604020202020204" pitchFamily="34" charset="0"/>
              <a:buChar char="•"/>
            </a:pPr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Geniş QRS (≥120 </a:t>
            </a: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→ Daha dikkatli olunmalı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hekimliğinde karşılaşılan aritmilerin</a:t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büyük çoğunluğu dar </a:t>
            </a: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QRS’lidir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E8A5A-7349-E31B-1FE2-E61572535DA8}"/>
              </a:ext>
            </a:extLst>
          </p:cNvPr>
          <p:cNvSpPr txBox="1"/>
          <p:nvPr/>
        </p:nvSpPr>
        <p:spPr>
          <a:xfrm>
            <a:off x="5730658" y="1143341"/>
            <a:ext cx="61001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 Dalgası Var mı?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Her QRS öncesinde P dalgası var mı?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dalgaları düzenli mi?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P varsa: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Sinüs ritmi veya sinüs kaynaklı durumlar ön planda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yoksa: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AF veya diğer supraventriküler aritmiler düşünülür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80CD0-80BD-3A80-3432-B93CD8C01879}"/>
              </a:ext>
            </a:extLst>
          </p:cNvPr>
          <p:cNvSpPr txBox="1"/>
          <p:nvPr/>
        </p:nvSpPr>
        <p:spPr>
          <a:xfrm>
            <a:off x="3584706" y="4403813"/>
            <a:ext cx="6100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Genel ST–T Değerlendirmesi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Belirgin ST elevasyonu/depresyonu var mı?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 dalgası bariz patolojik mi?</a:t>
            </a:r>
          </a:p>
        </p:txBody>
      </p:sp>
    </p:spTree>
    <p:extLst>
      <p:ext uri="{BB962C8B-B14F-4D97-AF65-F5344CB8AC3E}">
        <p14:creationId xmlns:p14="http://schemas.microsoft.com/office/powerpoint/2010/main" val="3519443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639D9-9529-7520-A45D-7DD2264EA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A3226B-02F1-BF50-02DA-B5D1807D1465}"/>
              </a:ext>
            </a:extLst>
          </p:cNvPr>
          <p:cNvSpPr txBox="1"/>
          <p:nvPr/>
        </p:nvSpPr>
        <p:spPr>
          <a:xfrm>
            <a:off x="716483" y="1443434"/>
            <a:ext cx="556781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1) SİNÜS TAŞİKARDİSİ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Tanım: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Sinüs ritmi mevcut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Kalp hızı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&gt;100/dk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dalgası her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QRS’in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önünde ve morfolojisi normal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görülen aritmidir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İlaç yan etkisi olarak görülebilir: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Salbutamol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aminofilin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atropin, katekolamin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33167-E289-699D-AF88-797E5F1726E8}"/>
              </a:ext>
            </a:extLst>
          </p:cNvPr>
          <p:cNvSpPr txBox="1"/>
          <p:nvPr/>
        </p:nvSpPr>
        <p:spPr>
          <a:xfrm>
            <a:off x="6488410" y="1980671"/>
            <a:ext cx="531729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Sıklıkla Neye Bağlıdır?</a:t>
            </a:r>
          </a:p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Sinüs taşikardisi çoğu zaman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bir nedenin sonucudur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hastalık değildir: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Ateş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Ağrı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Anksiyete / stres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Dehidratasyon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Anemi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Hipertiroidi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Egzersiz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Kafein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Nikotin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Alkol</a:t>
            </a:r>
          </a:p>
        </p:txBody>
      </p:sp>
      <p:sp>
        <p:nvSpPr>
          <p:cNvPr id="7" name="Unvan 7"/>
          <p:cNvSpPr>
            <a:spLocks noGrp="1"/>
          </p:cNvSpPr>
          <p:nvPr>
            <p:ph type="title"/>
          </p:nvPr>
        </p:nvSpPr>
        <p:spPr>
          <a:xfrm>
            <a:off x="716483" y="715556"/>
            <a:ext cx="11089225" cy="504497"/>
          </a:xfrm>
        </p:spPr>
        <p:txBody>
          <a:bodyPr/>
          <a:lstStyle/>
          <a:p>
            <a:r>
              <a:rPr lang="tr-TR" u="sng" dirty="0"/>
              <a:t>SIK GÖRÜLEN – ACİL OLMAYAN ARİTMİLER</a:t>
            </a:r>
          </a:p>
        </p:txBody>
      </p:sp>
    </p:spTree>
    <p:extLst>
      <p:ext uri="{BB962C8B-B14F-4D97-AF65-F5344CB8AC3E}">
        <p14:creationId xmlns:p14="http://schemas.microsoft.com/office/powerpoint/2010/main" val="17183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E1684-8643-CF56-7396-45773118C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ECD3E1-7B0A-8661-526A-E5DD03AD74A4}"/>
              </a:ext>
            </a:extLst>
          </p:cNvPr>
          <p:cNvSpPr txBox="1"/>
          <p:nvPr/>
        </p:nvSpPr>
        <p:spPr>
          <a:xfrm>
            <a:off x="795403" y="1172008"/>
            <a:ext cx="46659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Hekimi Ne Yapmalı?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Altta yatan nedeni araştır: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Ateş?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Enfeksiyon bulgusu?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Anemi öyküsü?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Anksiyete?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Vital bulguları değerlendir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Hastayı sakinleştir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hedefi kalp hızı değil, nedendir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82A33-BB2A-75DE-E72F-D102E69A15E7}"/>
              </a:ext>
            </a:extLst>
          </p:cNvPr>
          <p:cNvSpPr txBox="1"/>
          <p:nvPr/>
        </p:nvSpPr>
        <p:spPr>
          <a:xfrm>
            <a:off x="5461348" y="1172008"/>
            <a:ext cx="61001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Sinüs Taşikardisinde </a:t>
            </a:r>
            <a:r>
              <a:rPr lang="tr-TR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Alarm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Bulguları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Aşağıdaki durumlarda ileri değerlendirme gerekir: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Açıklanamayan persistan taşikardi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İstirahat halinde sürekli &gt;120/dk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Göğüs ağrısı eşlik etmesi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presenkop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Altta bilinen yapısal kalp hastalığı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durumlarda hasta sevk açısından değerlendirilmeli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F14D2-0306-1F51-9D72-5FBC2E973D1D}"/>
              </a:ext>
            </a:extLst>
          </p:cNvPr>
          <p:cNvSpPr txBox="1"/>
          <p:nvPr/>
        </p:nvSpPr>
        <p:spPr>
          <a:xfrm>
            <a:off x="908137" y="4936560"/>
            <a:ext cx="10653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Beta blokörler 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duygusal stres ve diğer anksiyete bozukluklarının tetiklediği fizyolojik semptomatik sinüs taşikardisi için son derece yararlı ve etkili olabilir. Beta blokör kontrendike ise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dilitiazem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veya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verapamil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yararlı olabilir.</a:t>
            </a:r>
          </a:p>
        </p:txBody>
      </p:sp>
    </p:spTree>
    <p:extLst>
      <p:ext uri="{BB962C8B-B14F-4D97-AF65-F5344CB8AC3E}">
        <p14:creationId xmlns:p14="http://schemas.microsoft.com/office/powerpoint/2010/main" val="259401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D0120-78DB-6A41-CAF2-6AE41707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18D76-0251-02C8-FA1A-366C97F3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76" y="1529031"/>
            <a:ext cx="10962249" cy="37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4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D9584-5019-EBDD-AB7D-4BA1B9EB8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DF8D36-66E5-F5A9-A697-76D7DFD1BFC8}"/>
              </a:ext>
            </a:extLst>
          </p:cNvPr>
          <p:cNvSpPr txBox="1"/>
          <p:nvPr/>
        </p:nvSpPr>
        <p:spPr>
          <a:xfrm>
            <a:off x="809039" y="1212992"/>
            <a:ext cx="37139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2) SİNÜS BRADİKARDİSİ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Tanım: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Sinüs ritmi mevcut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Kalp hızı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&lt;60/dk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dalgası her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QRS’in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önünde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QRS dar ve düzenli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730C1-6FEC-3C71-7C0A-0314CEC29D90}"/>
              </a:ext>
            </a:extLst>
          </p:cNvPr>
          <p:cNvSpPr txBox="1"/>
          <p:nvPr/>
        </p:nvSpPr>
        <p:spPr>
          <a:xfrm>
            <a:off x="6096000" y="1771438"/>
            <a:ext cx="46763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Hekimi Ne Yapmalı?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Semptom sorgula: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Baş dönmesi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Halsizlik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Mental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durum değişikliği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İlaçları gözden geçir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TSH, elektrolit dengesizliklerini araştır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Semptomsuz hastayı izlem yeterlidir</a:t>
            </a:r>
          </a:p>
        </p:txBody>
      </p:sp>
    </p:spTree>
    <p:extLst>
      <p:ext uri="{BB962C8B-B14F-4D97-AF65-F5344CB8AC3E}">
        <p14:creationId xmlns:p14="http://schemas.microsoft.com/office/powerpoint/2010/main" val="365988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FF4D-8DC0-F2D5-E2E1-59EAB1D1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E68604-CD1E-69B7-D17C-29A65980F386}"/>
              </a:ext>
            </a:extLst>
          </p:cNvPr>
          <p:cNvSpPr txBox="1"/>
          <p:nvPr/>
        </p:nvSpPr>
        <p:spPr>
          <a:xfrm>
            <a:off x="5805814" y="1465056"/>
            <a:ext cx="6100174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Olası Patolojik Nedenler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İlaçlar (β-bloker,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nondihidropiridin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KKB)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Hipotiroidi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Elektrolit bozuklukları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 sinüs sendromu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Akut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inferior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(akut tabloda)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Klinik ile birlikte değerlendirilmelidir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9683-68A5-B9B9-AB72-AA3B8DD4A39E}"/>
              </a:ext>
            </a:extLst>
          </p:cNvPr>
          <p:cNvSpPr txBox="1"/>
          <p:nvPr/>
        </p:nvSpPr>
        <p:spPr>
          <a:xfrm>
            <a:off x="887683" y="1465056"/>
            <a:ext cx="435279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 Zaman Normaldir?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Aşağıdaki durumlarda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fizyolojik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kabul edilir: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Sporcularda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Genç ve sağlıklı bireylerde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Uyku sırasında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İstirahat halinde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Vagal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tonusu yüksek kişilerde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hastalar genellikle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asemptomatiktir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7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31F97-618A-DF28-8D2F-642E464B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0967AA-BDAE-7760-95D4-FAD1EDD11DAA}"/>
              </a:ext>
            </a:extLst>
          </p:cNvPr>
          <p:cNvSpPr txBox="1"/>
          <p:nvPr/>
        </p:nvSpPr>
        <p:spPr>
          <a:xfrm>
            <a:off x="1490597" y="1161742"/>
            <a:ext cx="7488899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Sinüs Bradikardisinde </a:t>
            </a:r>
            <a:r>
              <a:rPr lang="tr-TR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Alarm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Bulguları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veya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presenkop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İleri derecede halsizlik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İstirahatte kalp hızı &lt;40/dk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Yeni başlayan bradikardi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Bilinen kalp hastalığı eşlik etmesi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hastalarda ileri değerlendirme gerekir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E62889-4917-F9FD-1305-053C6B245F8B}"/>
              </a:ext>
            </a:extLst>
          </p:cNvPr>
          <p:cNvSpPr txBox="1"/>
          <p:nvPr/>
        </p:nvSpPr>
        <p:spPr>
          <a:xfrm>
            <a:off x="1706496" y="4598328"/>
            <a:ext cx="8830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Organ hipoperfüzyonu ile başvurduğunda atropin, beta agonisti, dopamin veya epinefrin gibi kronotropik ilaçlar verilir. </a:t>
            </a:r>
          </a:p>
          <a:p>
            <a:pPr algn="just"/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İlaçlar yeterli olmazsa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transkütanöz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pacegerekli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olabilir.</a:t>
            </a:r>
          </a:p>
        </p:txBody>
      </p:sp>
    </p:spTree>
    <p:extLst>
      <p:ext uri="{BB962C8B-B14F-4D97-AF65-F5344CB8AC3E}">
        <p14:creationId xmlns:p14="http://schemas.microsoft.com/office/powerpoint/2010/main" val="587802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98569-AD78-D45D-8F79-D9161046A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26B7C-8097-E7D1-D264-3798E47E5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87" y="1726113"/>
            <a:ext cx="9866427" cy="34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59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CA7B0-060B-9C8D-94E6-BE4616FEA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3AB699-6F9A-0599-056E-FC2176CA204B}"/>
              </a:ext>
            </a:extLst>
          </p:cNvPr>
          <p:cNvSpPr txBox="1"/>
          <p:nvPr/>
        </p:nvSpPr>
        <p:spPr>
          <a:xfrm>
            <a:off x="985195" y="1162653"/>
            <a:ext cx="42465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3) SİNÜS ARİTMİSİ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Tanım: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Sinüs ritmi vardır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dalgaları normaldir</a:t>
            </a:r>
          </a:p>
          <a:p>
            <a:pPr marL="88900" indent="-88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R–R aralıkları solunumla birlikte değişkenlik gösterir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QRS dar ve düzenlidir</a:t>
            </a:r>
          </a:p>
          <a:p>
            <a:pPr>
              <a:lnSpc>
                <a:spcPct val="150000"/>
              </a:lnSpc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gençlerde ve çocuklarda görülür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3C05D-8E14-0F62-8E94-C14F5BBFB244}"/>
              </a:ext>
            </a:extLst>
          </p:cNvPr>
          <p:cNvSpPr txBox="1"/>
          <p:nvPr/>
        </p:nvSpPr>
        <p:spPr>
          <a:xfrm>
            <a:off x="6030412" y="1799260"/>
            <a:ext cx="3839227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Neden Oluşur?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Solunumla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vagal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tonus değişimi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İnspirasyonda hızlanma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Ekspirasyonda yavaşlama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Fizyolojik bir durumdur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7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tr-TR" sz="4400" dirty="0"/>
              <a:t>Amaç ve Öğrenim Hedefleri</a:t>
            </a:r>
            <a:endParaRPr sz="4400"/>
          </a:p>
        </p:txBody>
      </p:sp>
      <p:sp>
        <p:nvSpPr>
          <p:cNvPr id="7" name="Dikdörtgen 6"/>
          <p:cNvSpPr/>
          <p:nvPr/>
        </p:nvSpPr>
        <p:spPr bwMode="auto">
          <a:xfrm>
            <a:off x="780410" y="1637436"/>
            <a:ext cx="1049401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400" dirty="0"/>
              <a:t>Bu dersin sonunda katılımcıların;</a:t>
            </a:r>
          </a:p>
          <a:p>
            <a:pPr>
              <a:defRPr/>
            </a:pPr>
            <a:r>
              <a:rPr lang="tr-TR" sz="2000" dirty="0"/>
              <a:t>Birinci basamakta sık karşılaşılan </a:t>
            </a:r>
            <a:r>
              <a:rPr lang="tr-TR" sz="2000" b="1" dirty="0"/>
              <a:t>acil olmayan aritmilerin</a:t>
            </a:r>
            <a:r>
              <a:rPr lang="tr-TR" sz="2000" dirty="0"/>
              <a:t> doğru değerlendirilmesi, risk sınıflamasının yapılması ve uygun izlem ya da sevk kararının verilmesine yönelik bilgi ve klinik yaklaşım becerisinin </a:t>
            </a:r>
            <a:r>
              <a:rPr lang="tr-TR" sz="2000"/>
              <a:t>kazandırılması beklenir.</a:t>
            </a:r>
            <a:endParaRPr sz="2000" dirty="0"/>
          </a:p>
          <a:p>
            <a:pPr>
              <a:defRPr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057172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1F6D-B78E-15C0-E6EE-5B0777CD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FBABC5-60DE-8EDB-C0B9-A0FFCB3E511F}"/>
              </a:ext>
            </a:extLst>
          </p:cNvPr>
          <p:cNvSpPr txBox="1"/>
          <p:nvPr/>
        </p:nvSpPr>
        <p:spPr>
          <a:xfrm>
            <a:off x="970767" y="1714298"/>
            <a:ext cx="4164904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KLİNİK ÖNEM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Sinüs aritmisi: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gerektirmez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İleri tetkik gerektirmez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Sevk gerektirmez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Hastaya doğru bilgi verilmesi yeterlidir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2100B-1AFB-D886-23A9-2B2602962CC6}"/>
              </a:ext>
            </a:extLst>
          </p:cNvPr>
          <p:cNvSpPr txBox="1"/>
          <p:nvPr/>
        </p:nvSpPr>
        <p:spPr>
          <a:xfrm>
            <a:off x="6397391" y="1714298"/>
            <a:ext cx="5116882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 ZAMAN DİKKAT?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Ayırıcı Tanıda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Düzensizlik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sürekli 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ise → AF düşün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dalgaları kaybolmuşsa → sinüs aritmisi değildir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Yaşlı ve semptomatik hastada → dikkatli ol</a:t>
            </a:r>
          </a:p>
        </p:txBody>
      </p:sp>
    </p:spTree>
    <p:extLst>
      <p:ext uri="{BB962C8B-B14F-4D97-AF65-F5344CB8AC3E}">
        <p14:creationId xmlns:p14="http://schemas.microsoft.com/office/powerpoint/2010/main" val="265584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5C6B4-6A55-57F1-624D-CF4E37B6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ynak : lifeinthefastlane.com - ECG library">
            <a:extLst>
              <a:ext uri="{FF2B5EF4-FFF2-40B4-BE49-F238E27FC236}">
                <a16:creationId xmlns:a16="http://schemas.microsoft.com/office/drawing/2014/main" id="{A0396503-2964-0189-8AF9-760C9DB6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20" y="1446962"/>
            <a:ext cx="9303559" cy="43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1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6E06A-8A17-7BDD-7EB0-8CACC11F2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E7E01E-C70D-1C5E-B3CA-3D762E665093}"/>
              </a:ext>
            </a:extLst>
          </p:cNvPr>
          <p:cNvSpPr txBox="1"/>
          <p:nvPr/>
        </p:nvSpPr>
        <p:spPr>
          <a:xfrm>
            <a:off x="720247" y="898679"/>
            <a:ext cx="52638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-88900"/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4) PREMATÜR ATRİYAL ATIM (PAC)</a:t>
            </a:r>
          </a:p>
          <a:p>
            <a:pPr marL="88900" indent="-88900"/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8900" indent="-88900"/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Tanım:</a:t>
            </a:r>
          </a:p>
          <a:p>
            <a:pPr marL="88900" indent="-88900"/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Sinüs ritmi sırasında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erken gelen atriyal atım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Erken gelen P dalgası vardır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dalgasının şekli normalden farklı olabilir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QRS genellikle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dır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Hastalar çoğu zaman bunu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“kalbim tekledi”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diye tarif eder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91EEE-8D6D-42FB-55F2-36514CAA5B4C}"/>
              </a:ext>
            </a:extLst>
          </p:cNvPr>
          <p:cNvSpPr txBox="1"/>
          <p:nvPr/>
        </p:nvSpPr>
        <p:spPr>
          <a:xfrm>
            <a:off x="6435525" y="1591176"/>
            <a:ext cx="51689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PAC NEDENLERİ, Sıklıkla Ne Zaman Görülür?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Stres, anksiyete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Kafein, enerji içecekleri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Sigara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Uykusuzluk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Elektrolit dengesizlikleri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Çoğu zaman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geçici ve </a:t>
            </a: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benign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bir durumdur</a:t>
            </a:r>
          </a:p>
        </p:txBody>
      </p:sp>
    </p:spTree>
    <p:extLst>
      <p:ext uri="{BB962C8B-B14F-4D97-AF65-F5344CB8AC3E}">
        <p14:creationId xmlns:p14="http://schemas.microsoft.com/office/powerpoint/2010/main" val="4291896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CC43-ADF8-C0B9-C407-135E75198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D2CB03-7918-5070-D218-B378F8B86AB4}"/>
              </a:ext>
            </a:extLst>
          </p:cNvPr>
          <p:cNvSpPr txBox="1"/>
          <p:nvPr/>
        </p:nvSpPr>
        <p:spPr>
          <a:xfrm>
            <a:off x="895611" y="1429189"/>
            <a:ext cx="52003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KLİNİK ÖNEM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Yapısal kalp hastalığı yoksa: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Çoğu zaman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masumdur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gerektirmez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Aile hekimliğinde: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çarpıntı nedenlerinden biridir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30E60-7696-3DB3-F3C7-BCF2C7EEB434}"/>
              </a:ext>
            </a:extLst>
          </p:cNvPr>
          <p:cNvSpPr txBox="1"/>
          <p:nvPr/>
        </p:nvSpPr>
        <p:spPr>
          <a:xfrm>
            <a:off x="6096000" y="1353422"/>
            <a:ext cx="561166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AİLE HEKİMİ NE YAPMALI?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Hastayı bilgilendir ve rahatlat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Tetikleyicileri sorgula: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Kafein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Sigara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Gerekirse yaşam tarzı önerileri ver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Semptomsuz hastada ileri işlem gerekmez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Çoğu PAC için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etkili tedavi hastayı rahatlatmaktır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16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CA535-4C1C-061D-A618-A3EEF3891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818ABD-C099-F913-869C-1A79BAD1ECDC}"/>
              </a:ext>
            </a:extLst>
          </p:cNvPr>
          <p:cNvSpPr txBox="1"/>
          <p:nvPr/>
        </p:nvSpPr>
        <p:spPr>
          <a:xfrm>
            <a:off x="1332120" y="1220227"/>
            <a:ext cx="693696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PAC İçin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u="sng" dirty="0">
                <a:solidFill>
                  <a:srgbClr val="FF0000"/>
                </a:solidFill>
              </a:rPr>
              <a:t>Alarm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Bulguları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Çok sık ve semptomatik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PAC’ler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Eşlik eden: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Göğüs ağrısı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Yapısal kalp hastalığı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Yeni başlayan ve hızla artan PAC sıklığı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 hastalarda ileri değerlendirme uygun olur</a:t>
            </a:r>
          </a:p>
        </p:txBody>
      </p:sp>
    </p:spTree>
    <p:extLst>
      <p:ext uri="{BB962C8B-B14F-4D97-AF65-F5344CB8AC3E}">
        <p14:creationId xmlns:p14="http://schemas.microsoft.com/office/powerpoint/2010/main" val="3530094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21AEC-3D1F-9981-2A28-9C8A5F37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22A1333-FC31-02D1-393E-D218F510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36" y="707991"/>
            <a:ext cx="8350728" cy="53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6998EEE2-23E3-98A0-AF2F-DB3B1161E57A}"/>
              </a:ext>
            </a:extLst>
          </p:cNvPr>
          <p:cNvSpPr/>
          <p:nvPr/>
        </p:nvSpPr>
        <p:spPr>
          <a:xfrm rot="1345806">
            <a:off x="8041709" y="187889"/>
            <a:ext cx="513568" cy="7265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88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388D4-2ED5-F1AA-B347-70BCBA390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437090-9B15-97B4-60C8-EC9BC43F5C30}"/>
              </a:ext>
            </a:extLst>
          </p:cNvPr>
          <p:cNvSpPr txBox="1"/>
          <p:nvPr/>
        </p:nvSpPr>
        <p:spPr>
          <a:xfrm>
            <a:off x="745299" y="1142382"/>
            <a:ext cx="535070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5) PREMATÜR VENTRİKÜLER ATIM (VES)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Tanım: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Sinüs ritmi sırasında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erken gelen </a:t>
            </a: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ventriküler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atım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dalgası yoktur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QRS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geniş ve şekil olarak farklıdır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Ardından genellikle </a:t>
            </a: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kompansatuvar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duraklama 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gelir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Hastalar bunu çoğunlukla</a:t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“kalbim durdu–sonra güçlü vurdu”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şeklinde tarif eder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460AD-62C2-3EB3-B547-A152D9CCE3F4}"/>
              </a:ext>
            </a:extLst>
          </p:cNvPr>
          <p:cNvSpPr txBox="1"/>
          <p:nvPr/>
        </p:nvSpPr>
        <p:spPr>
          <a:xfrm>
            <a:off x="6463959" y="1834879"/>
            <a:ext cx="51795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VES NE ZAMAN GÖRÜLÜR? (Tetikleyiciler)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Stres, anksiyete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Kafein, nikotin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Uykusuzluk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Elektrolit bozuklukları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Sağlıklı bireylerde istirahat halinde bile görülebilir</a:t>
            </a:r>
          </a:p>
        </p:txBody>
      </p:sp>
    </p:spTree>
    <p:extLst>
      <p:ext uri="{BB962C8B-B14F-4D97-AF65-F5344CB8AC3E}">
        <p14:creationId xmlns:p14="http://schemas.microsoft.com/office/powerpoint/2010/main" val="3424561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52544-75A3-468E-66D8-6CF4389F7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6F794A-625A-D0BA-8C9C-882CC2D732A5}"/>
              </a:ext>
            </a:extLst>
          </p:cNvPr>
          <p:cNvSpPr txBox="1"/>
          <p:nvPr/>
        </p:nvSpPr>
        <p:spPr>
          <a:xfrm>
            <a:off x="906553" y="1288413"/>
            <a:ext cx="50166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KLİNİK ÖNEM</a:t>
            </a: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VES Her Zaman Tehlikeli midir?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Yapısal kalp hastalığı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yoksa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İzole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Seyrek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Tek tip (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monomorfik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VES’ler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→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çoğunlukla masumdur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Aile hekimliğinde en sık görülen VES tipi budur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EEB01E-74EB-49AF-117C-26CCF331B45E}"/>
              </a:ext>
            </a:extLst>
          </p:cNvPr>
          <p:cNvSpPr txBox="1"/>
          <p:nvPr/>
        </p:nvSpPr>
        <p:spPr>
          <a:xfrm>
            <a:off x="6444642" y="1288413"/>
            <a:ext cx="50166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AİLE HEKİMİ NE YAPMALI?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Hastanın semptomlarını sorgula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Tetikleyicileri değerlendir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Gerekirse: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Elektrolitler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Semptomsuz ve seyrek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VES’de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gerekmez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İzlem yeterlidir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önemli yaklaşım: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panik yapmamak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47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5B2E1-F8FA-7922-A406-AEBFACDE9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DFFD39-CCEA-8956-83D4-2FF782CD1158}"/>
              </a:ext>
            </a:extLst>
          </p:cNvPr>
          <p:cNvSpPr txBox="1"/>
          <p:nvPr/>
        </p:nvSpPr>
        <p:spPr>
          <a:xfrm>
            <a:off x="1152646" y="1360186"/>
            <a:ext cx="69589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 ZAMAN SEVK? VES İçin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u="sng" dirty="0">
                <a:solidFill>
                  <a:srgbClr val="FF0000"/>
                </a:solidFill>
              </a:rPr>
              <a:t>Alarm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Bulguları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Çok sık VES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Ardışık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VES’ler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Polimorfik VES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Egzersizle artan VES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presenkop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eşlik etmesi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Bilinen yapısal kalp hastalığı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📌 Bu durumda kardiyoloji değerlendirmesi gerekir</a:t>
            </a:r>
          </a:p>
        </p:txBody>
      </p:sp>
    </p:spTree>
    <p:extLst>
      <p:ext uri="{BB962C8B-B14F-4D97-AF65-F5344CB8AC3E}">
        <p14:creationId xmlns:p14="http://schemas.microsoft.com/office/powerpoint/2010/main" val="4037412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69D3-707D-469B-A209-038CFE890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A1474-0549-A637-8093-EDA1C3E29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27" y="1653436"/>
            <a:ext cx="10315946" cy="3172477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A8E40EC5-047D-EBA3-D26C-C4E7824787D8}"/>
              </a:ext>
            </a:extLst>
          </p:cNvPr>
          <p:cNvSpPr/>
          <p:nvPr/>
        </p:nvSpPr>
        <p:spPr>
          <a:xfrm rot="1345806">
            <a:off x="2279737" y="1603330"/>
            <a:ext cx="513568" cy="7265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3157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0C1DA-0EF8-A426-A21C-AB2882AD7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AC21B04-6A3F-BF50-BB34-98E9B0573F12}"/>
              </a:ext>
            </a:extLst>
          </p:cNvPr>
          <p:cNvSpPr txBox="1"/>
          <p:nvPr/>
        </p:nvSpPr>
        <p:spPr>
          <a:xfrm>
            <a:off x="887782" y="1263640"/>
            <a:ext cx="988303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b="1" dirty="0"/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 Birinci basamakta </a:t>
            </a:r>
            <a:r>
              <a:rPr lang="tr-TR" b="1" dirty="0"/>
              <a:t>çarpıntı,</a:t>
            </a:r>
            <a:r>
              <a:rPr lang="tr-TR" dirty="0"/>
              <a:t> </a:t>
            </a:r>
            <a:r>
              <a:rPr lang="tr-TR" b="1" dirty="0"/>
              <a:t>baş dönmesi</a:t>
            </a:r>
            <a:r>
              <a:rPr lang="tr-TR" dirty="0"/>
              <a:t> ve benzeri şikayetlerde</a:t>
            </a:r>
            <a:r>
              <a:rPr lang="tr-TR" b="1" dirty="0"/>
              <a:t> EKG </a:t>
            </a:r>
            <a:r>
              <a:rPr lang="tr-TR" dirty="0"/>
              <a:t>sık kullanılan bir tetkiktir.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/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 Bir aile hekiminin elindeki </a:t>
            </a:r>
            <a:r>
              <a:rPr lang="tr-TR" b="1" dirty="0"/>
              <a:t>en hızlı ve en ulaşılabilir </a:t>
            </a:r>
            <a:r>
              <a:rPr lang="tr-TR" dirty="0"/>
              <a:t>tanı araçlarından biridir.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/>
          </a:p>
          <a:p>
            <a:pPr>
              <a:buFont typeface="Arial" panose="020B0604020202020204" pitchFamily="34" charset="0"/>
              <a:buChar char="•"/>
            </a:pPr>
            <a:r>
              <a:rPr lang="tr-TR" dirty="0"/>
              <a:t> Doğru yorumlanan bir EKG: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Gereksiz sevkleri azaltır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Hastanın kaygısını azaltır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Gerçek riskli hastayı zamanında ayırt etmeyi sağlar</a:t>
            </a:r>
          </a:p>
        </p:txBody>
      </p:sp>
      <p:sp>
        <p:nvSpPr>
          <p:cNvPr id="5" name="Unvan 7"/>
          <p:cNvSpPr>
            <a:spLocks noGrp="1"/>
          </p:cNvSpPr>
          <p:nvPr>
            <p:ph type="title"/>
          </p:nvPr>
        </p:nvSpPr>
        <p:spPr>
          <a:xfrm>
            <a:off x="551383" y="588610"/>
            <a:ext cx="11089225" cy="504497"/>
          </a:xfrm>
        </p:spPr>
        <p:txBody>
          <a:bodyPr/>
          <a:lstStyle/>
          <a:p>
            <a:r>
              <a:rPr lang="tr-TR" dirty="0"/>
              <a:t>Aile Hekimliğinde EKG Neden Önemli?</a:t>
            </a:r>
          </a:p>
        </p:txBody>
      </p:sp>
    </p:spTree>
    <p:extLst>
      <p:ext uri="{BB962C8B-B14F-4D97-AF65-F5344CB8AC3E}">
        <p14:creationId xmlns:p14="http://schemas.microsoft.com/office/powerpoint/2010/main" val="4290786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3CBAE-1AC3-167B-F2BB-C1FE0BD8A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1AE1DA-7E18-604C-7A7F-9B6FD087A194}"/>
              </a:ext>
            </a:extLst>
          </p:cNvPr>
          <p:cNvSpPr txBox="1"/>
          <p:nvPr/>
        </p:nvSpPr>
        <p:spPr>
          <a:xfrm>
            <a:off x="880547" y="1053488"/>
            <a:ext cx="50919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Tanım: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Ani başlayan, ani sonlanan taşikardi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Kalp hızı genellikle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150–220/dk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QRS çoğunlukla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dalgaları görülmeyebilir veya QRS içinde gizlidir</a:t>
            </a:r>
          </a:p>
          <a:p>
            <a:pPr>
              <a:lnSpc>
                <a:spcPct val="150000"/>
              </a:lnSpc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genç ve orta yaşlı bireylerde görülür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73967-A526-5A76-5041-E325E6F558BB}"/>
              </a:ext>
            </a:extLst>
          </p:cNvPr>
          <p:cNvSpPr txBox="1"/>
          <p:nvPr/>
        </p:nvSpPr>
        <p:spPr>
          <a:xfrm>
            <a:off x="6219463" y="1907634"/>
            <a:ext cx="52154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HASTA NASIL ANLATIR? Tipik Hasta İfadeleri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“Kalbim bir anda çok hızlı atmaya başladı”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“Dakikalarca sürdü, sonra birden geçti”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“Bazen eğilince / öksürünce geçiyor”</a:t>
            </a:r>
          </a:p>
          <a:p>
            <a:pPr>
              <a:lnSpc>
                <a:spcPct val="150000"/>
              </a:lnSpc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hikâye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PSVT için çok tipiktir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6) PAROKSİSMAL SUPRAVENTRİKÜLER TAŞİKARDİ (PSVT)</a:t>
            </a:r>
          </a:p>
        </p:txBody>
      </p:sp>
    </p:spTree>
    <p:extLst>
      <p:ext uri="{BB962C8B-B14F-4D97-AF65-F5344CB8AC3E}">
        <p14:creationId xmlns:p14="http://schemas.microsoft.com/office/powerpoint/2010/main" val="2895754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27C44-B428-38C8-246F-70254B51F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DD0A0E-0349-74F9-FEF3-EC7CFECD1AD8}"/>
              </a:ext>
            </a:extLst>
          </p:cNvPr>
          <p:cNvSpPr txBox="1"/>
          <p:nvPr/>
        </p:nvSpPr>
        <p:spPr>
          <a:xfrm>
            <a:off x="950709" y="1705339"/>
            <a:ext cx="45782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KLİNİK ÖNEM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PSVT Acil midir?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stabil ise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Çoğu PSVT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acil değildir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Hayati risk nadirdir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Ataklar: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Kısa süreli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Kendiliğinden sonlanabilir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hastalar acil değildir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ACD50-27BE-56DB-A964-F023C4B1F54F}"/>
              </a:ext>
            </a:extLst>
          </p:cNvPr>
          <p:cNvSpPr txBox="1"/>
          <p:nvPr/>
        </p:nvSpPr>
        <p:spPr>
          <a:xfrm>
            <a:off x="5783352" y="1705339"/>
            <a:ext cx="58029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AİLE HEKİMİ NE YAPMALI?</a:t>
            </a: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Atak Dışı Dönemde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Ayrıntılı öykü 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Önceki EKG’leri sorgula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Tetikleyicileri değerlendir: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Kafein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Uykusuzluk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Hastayı bilgilendir ve rahatlat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ASM’de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çoğu hasta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atak dışında değerlendirilir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367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EF0DF-2BFE-B814-F9F2-643DEFDC9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64BA89-0C1D-53B4-DFA2-A72E5E3EEA3C}"/>
              </a:ext>
            </a:extLst>
          </p:cNvPr>
          <p:cNvSpPr txBox="1"/>
          <p:nvPr/>
        </p:nvSpPr>
        <p:spPr>
          <a:xfrm>
            <a:off x="963315" y="1587611"/>
            <a:ext cx="5029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PRATİK YAKLAŞIM</a:t>
            </a: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Hekimi İçin Temel Noktalar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Atak sırasında hasta stabilse: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Panik yapma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Vital bulguları izle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Atak dışında: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genellikle gerekmez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Kardiyolojiye planlı yönlendirme uygundur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Vagal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manevra hemodinamik stabil hastalarda en uygun ilk yaklaşımdır. En sık yapılan manevralar karotis sinüs masajı ve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valsalva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manevrasıdır.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B464F-79B5-6573-9489-E386804C4ED9}"/>
              </a:ext>
            </a:extLst>
          </p:cNvPr>
          <p:cNvSpPr txBox="1"/>
          <p:nvPr/>
        </p:nvSpPr>
        <p:spPr>
          <a:xfrm>
            <a:off x="6373107" y="1587611"/>
            <a:ext cx="50291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 ZAMAN SEVK?</a:t>
            </a: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PSVT İçin </a:t>
            </a:r>
            <a:r>
              <a:rPr lang="tr-TR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Alarm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Bulguları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veya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presenkop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Göğüs ağrısı eşlik etmesi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Uzun süren veya sık tekrarlayan ataklar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Yaşlı hasta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Bilinen yapısal kalp hastalığı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durumlarda erken ileri değerlendirme gerekir</a:t>
            </a: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38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89024-F94F-FC0D-BCF2-03EB32720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F6C87-0FB2-204D-2C6F-8AE7D094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70" y="1889777"/>
            <a:ext cx="10057659" cy="307844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8684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C2786-36CB-05EC-5F84-252132E56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A8EF6-CD54-6B3C-EB31-065041503332}"/>
              </a:ext>
            </a:extLst>
          </p:cNvPr>
          <p:cNvSpPr txBox="1"/>
          <p:nvPr/>
        </p:nvSpPr>
        <p:spPr>
          <a:xfrm>
            <a:off x="934299" y="1311325"/>
            <a:ext cx="53507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Tanım: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Atriyal elektriksel aktivite düzensizdir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 dalgaları yoktur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R–R aralıkları tamamen düzensizdir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QRS genellikle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dardır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Birinci basamakta en sık karşılaşılan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kalıcı aritmi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DFA14-7AED-EEEF-A9E2-FA627DDE8858}"/>
              </a:ext>
            </a:extLst>
          </p:cNvPr>
          <p:cNvSpPr txBox="1"/>
          <p:nvPr/>
        </p:nvSpPr>
        <p:spPr>
          <a:xfrm>
            <a:off x="6285000" y="1311325"/>
            <a:ext cx="4972701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AF NASIL KARŞIMIZA ÇIKAR?</a:t>
            </a: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Hekimliğinde Tipik Senaryolar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Rutin muayenede tesadüfen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Çarpıntı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şikAyetiyle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Dispne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efor kapasitesinde azalma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HT, DM, yaşlı hasta kontrolü sırasında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Her zaman akut semptomlarla gelmez</a:t>
            </a: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7) ATRİYAL FİBRİLASYON (AF)</a:t>
            </a:r>
          </a:p>
        </p:txBody>
      </p:sp>
    </p:spTree>
    <p:extLst>
      <p:ext uri="{BB962C8B-B14F-4D97-AF65-F5344CB8AC3E}">
        <p14:creationId xmlns:p14="http://schemas.microsoft.com/office/powerpoint/2010/main" val="1146421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F8227-7737-E1AB-A058-04ABA328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07A1A-4124-14FB-14E9-BE4191CC11D4}"/>
              </a:ext>
            </a:extLst>
          </p:cNvPr>
          <p:cNvSpPr txBox="1"/>
          <p:nvPr/>
        </p:nvSpPr>
        <p:spPr>
          <a:xfrm>
            <a:off x="1144044" y="1476302"/>
            <a:ext cx="42942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ÖNEMLİ AYRIM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Yeni mi? Eski mi?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hekimi için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ilk soru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Daha önce AF tanısı var mı?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Eski EKG’lerde AF mevcut mu?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 antikoagülan kullanıyor mu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Yeni tanı AF ≠ her zaman acil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dikkatle değerlendirilmelidir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CB429-CD94-2B3F-AE6A-4893AE2CFF42}"/>
              </a:ext>
            </a:extLst>
          </p:cNvPr>
          <p:cNvSpPr txBox="1"/>
          <p:nvPr/>
        </p:nvSpPr>
        <p:spPr>
          <a:xfrm>
            <a:off x="5763127" y="1476302"/>
            <a:ext cx="50562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STABİL AF HASTASI nedir?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Hemodinamik olarak stabil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Göğüs ağrısı yok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yok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Akut kalp yetmezliği yok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Nabız kontrol altında veya tolere edilebilir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Antikoagülan kullanıyor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 hastalar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acil değildir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426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7CF6F-70C3-8E35-F5F4-256EFF4BF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B33B2A-B860-DF04-8343-6EE5B9611AD5}"/>
              </a:ext>
            </a:extLst>
          </p:cNvPr>
          <p:cNvSpPr txBox="1"/>
          <p:nvPr/>
        </p:nvSpPr>
        <p:spPr>
          <a:xfrm>
            <a:off x="772695" y="1190620"/>
            <a:ext cx="5848006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AF’de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 Temel Nokta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Nabız hızı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Semptom varlığı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Tromboemboli riski farkındalığı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Ritim düzeltmek birinci basamağın görevi değildir</a:t>
            </a: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9483" y="686123"/>
            <a:ext cx="11089225" cy="504497"/>
          </a:xfrm>
        </p:spPr>
        <p:txBody>
          <a:bodyPr>
            <a:normAutofit/>
          </a:bodyPr>
          <a:lstStyle/>
          <a:p>
            <a:r>
              <a:rPr lang="tr-TR" dirty="0"/>
              <a:t>AİLE HEKİMİ NEYE ODAKLANMALI?</a:t>
            </a:r>
          </a:p>
        </p:txBody>
      </p:sp>
    </p:spTree>
    <p:extLst>
      <p:ext uri="{BB962C8B-B14F-4D97-AF65-F5344CB8AC3E}">
        <p14:creationId xmlns:p14="http://schemas.microsoft.com/office/powerpoint/2010/main" val="2646023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948E1-0CE6-5EBE-DE22-3B1257C8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65E71-703E-92B4-3A47-4C450F99A8C7}"/>
              </a:ext>
            </a:extLst>
          </p:cNvPr>
          <p:cNvSpPr txBox="1"/>
          <p:nvPr/>
        </p:nvSpPr>
        <p:spPr>
          <a:xfrm>
            <a:off x="971371" y="1594432"/>
            <a:ext cx="44324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NABIZ KONTROLÜ </a:t>
            </a:r>
          </a:p>
          <a:p>
            <a:pPr>
              <a:buFont typeface="Arial" panose="020B0604020202020204" pitchFamily="34" charset="0"/>
              <a:buChar char="•"/>
            </a:pPr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İstirahatte hedef: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&lt;110/dk kabul edilebilir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Hızlı (özellikle semptomatik) AF varsa tedavi revize edilir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İlaç düzenlenmesi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kardiyoloji ile birlikte yapılır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ECF9E-C032-82BA-64B0-880A99582AB3}"/>
              </a:ext>
            </a:extLst>
          </p:cNvPr>
          <p:cNvSpPr txBox="1"/>
          <p:nvPr/>
        </p:nvSpPr>
        <p:spPr>
          <a:xfrm>
            <a:off x="5999747" y="1455932"/>
            <a:ext cx="49321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ANTİKOAGÜLASYON 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hekiminin rolü: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İnme riskini değerlendirmek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Hastayı bilgilendirmek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Uygun branşa yönlendirmek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ASM’de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antikoagülan başlama zorunluluğu yok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Önemli olan bu riski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gözden kaçırmamak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9102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B0CF2-4DE6-29BC-9F1B-F9398D25A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BA0636-47BB-F559-A58B-1E7F5816CDCC}"/>
              </a:ext>
            </a:extLst>
          </p:cNvPr>
          <p:cNvSpPr txBox="1"/>
          <p:nvPr/>
        </p:nvSpPr>
        <p:spPr>
          <a:xfrm>
            <a:off x="792747" y="1093107"/>
            <a:ext cx="7549238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Yeni tanı + semptom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Nabız çok hızlı ve kontrolsüz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Göğüs ağrısı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Akut kalp yetmezliği bulguları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durumlarda acil değerlendirme gerekir</a:t>
            </a: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AF’de</a:t>
            </a:r>
            <a:r>
              <a:rPr lang="tr-TR" dirty="0"/>
              <a:t> Alarm Bulguları</a:t>
            </a:r>
          </a:p>
        </p:txBody>
      </p:sp>
    </p:spTree>
    <p:extLst>
      <p:ext uri="{BB962C8B-B14F-4D97-AF65-F5344CB8AC3E}">
        <p14:creationId xmlns:p14="http://schemas.microsoft.com/office/powerpoint/2010/main" val="3982896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1E48A-D7C6-7A26-73DC-F52C545C3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aynak : lifeinthefastlane.com - ECG library">
            <a:extLst>
              <a:ext uri="{FF2B5EF4-FFF2-40B4-BE49-F238E27FC236}">
                <a16:creationId xmlns:a16="http://schemas.microsoft.com/office/drawing/2014/main" id="{AB0BF3E5-5163-DF35-EF7C-1DB64E84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414" y="1196975"/>
            <a:ext cx="8263173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6805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8C5AD-9EED-B79B-A01A-769BB4A63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6CEECAC-8608-4201-73FE-83E429744677}"/>
              </a:ext>
            </a:extLst>
          </p:cNvPr>
          <p:cNvSpPr txBox="1"/>
          <p:nvPr/>
        </p:nvSpPr>
        <p:spPr>
          <a:xfrm>
            <a:off x="1032712" y="1220053"/>
            <a:ext cx="98830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	Aktif iskemi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	ileti sisteminin genetik bozuklukları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	Enfeksiyon ve Sepsis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	Metabolik bozukluklular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	Toksikolojik problemler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	Travma gibi süreçlerin sonucu da olabilirler.</a:t>
            </a:r>
          </a:p>
        </p:txBody>
      </p:sp>
      <p:sp>
        <p:nvSpPr>
          <p:cNvPr id="6" name="Unvan 7"/>
          <p:cNvSpPr>
            <a:spLocks noGrp="1"/>
          </p:cNvSpPr>
          <p:nvPr>
            <p:ph type="title"/>
          </p:nvPr>
        </p:nvSpPr>
        <p:spPr>
          <a:xfrm>
            <a:off x="716483" y="715556"/>
            <a:ext cx="11089225" cy="504497"/>
          </a:xfrm>
        </p:spPr>
        <p:txBody>
          <a:bodyPr/>
          <a:lstStyle/>
          <a:p>
            <a:r>
              <a:rPr lang="tr-TR" dirty="0"/>
              <a:t>Aritmi Nedenleri</a:t>
            </a:r>
          </a:p>
        </p:txBody>
      </p:sp>
    </p:spTree>
    <p:extLst>
      <p:ext uri="{BB962C8B-B14F-4D97-AF65-F5344CB8AC3E}">
        <p14:creationId xmlns:p14="http://schemas.microsoft.com/office/powerpoint/2010/main" val="2007152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5E20-EB57-3691-AB32-C5C315A0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DD6131-86C7-866E-228E-3749F5B1DF38}"/>
              </a:ext>
            </a:extLst>
          </p:cNvPr>
          <p:cNvSpPr txBox="1"/>
          <p:nvPr/>
        </p:nvSpPr>
        <p:spPr>
          <a:xfrm>
            <a:off x="792619" y="1198790"/>
            <a:ext cx="4851528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1) ERKEN REPOLARİZASYON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Özellikle genç ve sağlıklı bireylerde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 segmentinde hafif elevasyon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 noktası belirginliği</a:t>
            </a:r>
          </a:p>
          <a:p>
            <a:pPr>
              <a:lnSpc>
                <a:spcPct val="150000"/>
              </a:lnSpc>
            </a:pPr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İskemik ST elevasyonu ile karıştırılmamalıdır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48B07-41D2-92A2-8196-D1BCB5578603}"/>
              </a:ext>
            </a:extLst>
          </p:cNvPr>
          <p:cNvSpPr txBox="1"/>
          <p:nvPr/>
        </p:nvSpPr>
        <p:spPr>
          <a:xfrm>
            <a:off x="6772694" y="1406539"/>
            <a:ext cx="37139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Klinik Önemi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Genellikle: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Asemptomatik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Tesadüfi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Tedavi veya sevk gerektirmez</a:t>
            </a: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SIKLIKLA KARŞILAŞILAN AMA MASUM EKG BULGULARI</a:t>
            </a:r>
          </a:p>
        </p:txBody>
      </p:sp>
    </p:spTree>
    <p:extLst>
      <p:ext uri="{BB962C8B-B14F-4D97-AF65-F5344CB8AC3E}">
        <p14:creationId xmlns:p14="http://schemas.microsoft.com/office/powerpoint/2010/main" val="2095984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A052B-4885-5FB6-5AAB-87551C41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terior Miyokard İnfarktüsü - Acil Çalışanları">
            <a:extLst>
              <a:ext uri="{FF2B5EF4-FFF2-40B4-BE49-F238E27FC236}">
                <a16:creationId xmlns:a16="http://schemas.microsoft.com/office/drawing/2014/main" id="{BE0AFF85-37EF-84B6-D3EF-8D637D292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 b="50286"/>
          <a:stretch/>
        </p:blipFill>
        <p:spPr bwMode="auto">
          <a:xfrm>
            <a:off x="750793" y="2054225"/>
            <a:ext cx="10461813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5512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51BDF-C14E-577A-AFF8-D94CB5C9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96B541A-D1F4-20EE-F534-51ECDD26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8" y="1401762"/>
            <a:ext cx="10070624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463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9B458-0F2A-AE7B-7B32-074807862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7F11BD-1E4C-4FC8-9181-2BEF48B88933}"/>
              </a:ext>
            </a:extLst>
          </p:cNvPr>
          <p:cNvSpPr txBox="1"/>
          <p:nvPr/>
        </p:nvSpPr>
        <p:spPr>
          <a:xfrm>
            <a:off x="992686" y="1652599"/>
            <a:ext cx="48022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2) HAFİF QT UZUNLUĞU / KISALIĞI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 Zaman Normal Varyant?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Sınırda QT değişiklikleri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Ölçüm hataları sık görülür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Nabızla birlikte değişkenlik gösterebilir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Tek bir EKG ile tanı koyma hatalıdır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EC4D6-6A73-3096-714E-684D053C55D1}"/>
              </a:ext>
            </a:extLst>
          </p:cNvPr>
          <p:cNvSpPr txBox="1"/>
          <p:nvPr/>
        </p:nvSpPr>
        <p:spPr>
          <a:xfrm>
            <a:off x="5729862" y="2210333"/>
            <a:ext cx="5765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Kalp hızının değişimi söz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kokonusu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olduğunda düzeltilmiş QT aralığı (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corrected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QT=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QTc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hesaplaması yapılır (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Bazett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Formulü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</a:t>
            </a:r>
          </a:p>
        </p:txBody>
      </p:sp>
      <p:pic>
        <p:nvPicPr>
          <p:cNvPr id="6" name="Picture 5" descr="A black and white text&#10;&#10;Description automatically generated">
            <a:extLst>
              <a:ext uri="{FF2B5EF4-FFF2-40B4-BE49-F238E27FC236}">
                <a16:creationId xmlns:a16="http://schemas.microsoft.com/office/drawing/2014/main" id="{6A6EF2A3-C1AE-4D1C-9C4C-61E8F8D1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70" t="28462" r="7225" b="42271"/>
          <a:stretch/>
        </p:blipFill>
        <p:spPr>
          <a:xfrm>
            <a:off x="5794947" y="3691397"/>
            <a:ext cx="5534721" cy="12454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30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35938-954B-8C0E-96A4-23EFF12F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046A-149A-D71B-D7D6-E8D9662670A7}"/>
              </a:ext>
            </a:extLst>
          </p:cNvPr>
          <p:cNvSpPr txBox="1"/>
          <p:nvPr/>
        </p:nvSpPr>
        <p:spPr>
          <a:xfrm>
            <a:off x="3554260" y="1337945"/>
            <a:ext cx="3037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Normal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QTc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Aralıkları</a:t>
            </a:r>
          </a:p>
          <a:p>
            <a:endParaRPr lang="tr-T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Erkek: 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350 – 450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Kadın: 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360 – 460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2ED13-65E4-F988-3C13-C273A1898576}"/>
              </a:ext>
            </a:extLst>
          </p:cNvPr>
          <p:cNvSpPr txBox="1"/>
          <p:nvPr/>
        </p:nvSpPr>
        <p:spPr>
          <a:xfrm>
            <a:off x="5586609" y="3179828"/>
            <a:ext cx="61377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Hafif Kısalık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QTc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330–350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Özellikle sporcularda veya yüksek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vagal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tonusta görülebilir.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&lt;330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ise kısa QT açısından </a:t>
            </a:r>
            <a:r>
              <a:rPr lang="tr-TR" b="1" dirty="0">
                <a:solidFill>
                  <a:srgbClr val="C00000"/>
                </a:solidFill>
              </a:rPr>
              <a:t>dikkatli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olunmalı.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E6641-9198-2407-2C84-3C1DA15C455B}"/>
              </a:ext>
            </a:extLst>
          </p:cNvPr>
          <p:cNvSpPr txBox="1"/>
          <p:nvPr/>
        </p:nvSpPr>
        <p:spPr>
          <a:xfrm>
            <a:off x="718159" y="3171924"/>
            <a:ext cx="43548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Hafif Uzunluk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Erkek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450–480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Kadın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460–480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Semptomsuz, aile öyküsü yoksa ve tekrar ölçümlerde stabil ise çoğu zaman normal varyant olabilir.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D070E6D-C8A4-200A-F9E4-78A9099D2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18082" r="35145" b="45936"/>
          <a:stretch/>
        </p:blipFill>
        <p:spPr bwMode="auto">
          <a:xfrm>
            <a:off x="7507267" y="704297"/>
            <a:ext cx="2555310" cy="24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485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5EB01-3D78-F8D9-4080-5A92B458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B660B6-78F9-C15A-8535-FEFF5ECF93F7}"/>
              </a:ext>
            </a:extLst>
          </p:cNvPr>
          <p:cNvSpPr txBox="1"/>
          <p:nvPr/>
        </p:nvSpPr>
        <p:spPr>
          <a:xfrm>
            <a:off x="844463" y="1412896"/>
            <a:ext cx="7014409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3) AKS SAPMALARI</a:t>
            </a:r>
          </a:p>
          <a:p>
            <a:endParaRPr lang="tr-TR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tr-TR" dirty="0"/>
              <a:t>Bu durumlar varsa hasta </a:t>
            </a:r>
            <a:r>
              <a:rPr lang="tr-TR" b="1" dirty="0">
                <a:solidFill>
                  <a:srgbClr val="C00000"/>
                </a:solidFill>
              </a:rPr>
              <a:t>Acil değildir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/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tr-TR" dirty="0"/>
              <a:t>İzole aks değişikliği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tr-TR" dirty="0"/>
              <a:t>Semptom yok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tr-TR" dirty="0"/>
              <a:t>QRS normal</a:t>
            </a:r>
          </a:p>
          <a:p>
            <a:pPr>
              <a:lnSpc>
                <a:spcPct val="150000"/>
              </a:lnSpc>
            </a:pPr>
            <a:endParaRPr lang="tr-T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Çoğu zaman klinik önemi yoktur</a:t>
            </a: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0394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7DF21-F51C-CCAE-5879-A2719EC8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7FB2937-CE39-15E7-6C95-561F31C9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2" y="2171224"/>
            <a:ext cx="4790358" cy="35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395C62B-0D59-1F56-E07F-8BFE6DE0252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6517" y="1102834"/>
            <a:ext cx="5524500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altLang="tr-TR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Sağ Aks Sapması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0A98B65-6779-34E4-7C00-1B4A8465B2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901454" y="1102834"/>
            <a:ext cx="5524500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altLang="tr-TR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 Aks Sapması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1A85702-28C0-EE3B-780B-3A72E7EC6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7" y="2173917"/>
            <a:ext cx="4905375" cy="35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060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3776-FA75-D979-45DF-E69D47F7D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492BAD-1F1B-4920-7412-B4FD42B9DF0C}"/>
              </a:ext>
            </a:extLst>
          </p:cNvPr>
          <p:cNvSpPr txBox="1"/>
          <p:nvPr/>
        </p:nvSpPr>
        <p:spPr>
          <a:xfrm>
            <a:off x="628883" y="1331088"/>
            <a:ext cx="3504706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u="sng" dirty="0"/>
              <a:t>Aritmiye Eşlik Eden Bulgular</a:t>
            </a:r>
          </a:p>
          <a:p>
            <a:endParaRPr lang="tr-TR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</a:t>
            </a:r>
            <a:r>
              <a:rPr lang="tr-TR" dirty="0" err="1"/>
              <a:t>Senkop</a:t>
            </a:r>
            <a:r>
              <a:rPr lang="tr-TR" dirty="0"/>
              <a:t> veya </a:t>
            </a:r>
            <a:r>
              <a:rPr lang="tr-TR" dirty="0" err="1"/>
              <a:t>presenkop</a:t>
            </a:r>
            <a:endParaRPr lang="tr-T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Göğüs ağrısı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Şiddetli </a:t>
            </a:r>
            <a:r>
              <a:rPr lang="tr-TR" dirty="0" err="1"/>
              <a:t>dispne</a:t>
            </a:r>
            <a:endParaRPr lang="tr-T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Hipotansiyon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Bilinç değişikliği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DABE-900E-286A-64C0-C4BC21EA60DB}"/>
              </a:ext>
            </a:extLst>
          </p:cNvPr>
          <p:cNvSpPr txBox="1"/>
          <p:nvPr/>
        </p:nvSpPr>
        <p:spPr>
          <a:xfrm>
            <a:off x="628883" y="615673"/>
            <a:ext cx="6100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u="sng" dirty="0">
                <a:solidFill>
                  <a:srgbClr val="C00000"/>
                </a:solidFill>
              </a:rPr>
              <a:t>KIRMIZI</a:t>
            </a:r>
            <a:r>
              <a:rPr lang="tr-TR" sz="2800" b="1" dirty="0"/>
              <a:t> BAYRAKLAR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446E7-8F09-A225-7925-10565B8029DB}"/>
              </a:ext>
            </a:extLst>
          </p:cNvPr>
          <p:cNvSpPr txBox="1"/>
          <p:nvPr/>
        </p:nvSpPr>
        <p:spPr>
          <a:xfrm>
            <a:off x="8238008" y="1331088"/>
            <a:ext cx="3554259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u="sng" dirty="0"/>
              <a:t>EKG BULGULARI</a:t>
            </a:r>
          </a:p>
          <a:p>
            <a:endParaRPr lang="tr-TR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Geniş </a:t>
            </a:r>
            <a:r>
              <a:rPr lang="tr-TR" dirty="0" err="1"/>
              <a:t>QRS’li</a:t>
            </a:r>
            <a:r>
              <a:rPr lang="tr-TR" dirty="0"/>
              <a:t> taşikardi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Yeni gelişmiş ciddi bradikardi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Çok hızlı ve kontrolsüz AF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</a:t>
            </a:r>
            <a:r>
              <a:rPr lang="tr-TR" dirty="0" err="1"/>
              <a:t>Bradikardik</a:t>
            </a:r>
            <a:r>
              <a:rPr lang="tr-TR" dirty="0"/>
              <a:t> AF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Ardışık veya polimorfik VES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Belirgin iletim bozukluğu (ileri derece AV blok)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01136-7383-7B0C-466C-6B34832DB143}"/>
              </a:ext>
            </a:extLst>
          </p:cNvPr>
          <p:cNvSpPr txBox="1"/>
          <p:nvPr/>
        </p:nvSpPr>
        <p:spPr>
          <a:xfrm>
            <a:off x="4154961" y="1331088"/>
            <a:ext cx="39034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u="sng" dirty="0"/>
              <a:t>Riskli Hasta Profili</a:t>
            </a:r>
          </a:p>
          <a:p>
            <a:endParaRPr lang="tr-TR" b="1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Bilinen yapısal kalp hastalığı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Önceden MI öyküsü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Kalp yetmezliği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Ciddi kapak hastalığı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Ailede ani kardiyak ölüm öyküsü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Önceki EKG’lerden farklıysa</a:t>
            </a:r>
          </a:p>
        </p:txBody>
      </p:sp>
    </p:spTree>
    <p:extLst>
      <p:ext uri="{BB962C8B-B14F-4D97-AF65-F5344CB8AC3E}">
        <p14:creationId xmlns:p14="http://schemas.microsoft.com/office/powerpoint/2010/main" val="678450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FBFB-ABF6-6FD1-3039-26D2CB442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06AC92-0352-4E42-092F-E3A90738018E}"/>
              </a:ext>
            </a:extLst>
          </p:cNvPr>
          <p:cNvSpPr txBox="1"/>
          <p:nvPr/>
        </p:nvSpPr>
        <p:spPr>
          <a:xfrm>
            <a:off x="1114817" y="1202499"/>
            <a:ext cx="80354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Aile Hekimi İçin 6 Altın Mesaj</a:t>
            </a:r>
          </a:p>
          <a:p>
            <a:pPr>
              <a:buFont typeface="Arial" panose="020B0604020202020204" pitchFamily="34" charset="0"/>
              <a:buChar char="•"/>
            </a:pPr>
            <a:endParaRPr lang="tr-T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Aritmi ≠ her zaman acil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Klinik her zaman EKG’den önce gelir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En sık görülen aritmiler </a:t>
            </a:r>
            <a:r>
              <a:rPr lang="tr-TR" dirty="0" err="1"/>
              <a:t>benigndir</a:t>
            </a:r>
            <a:endParaRPr lang="tr-T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Normal varyantları tanımak çok değerlidir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Gereksiz sevkten kaçınmak lazım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 Ama </a:t>
            </a:r>
            <a:r>
              <a:rPr lang="tr-TR" b="1" dirty="0"/>
              <a:t>şüphede kalırsan sevk et</a:t>
            </a:r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3783" y="588610"/>
            <a:ext cx="11089225" cy="504497"/>
          </a:xfrm>
        </p:spPr>
        <p:txBody>
          <a:bodyPr/>
          <a:lstStyle/>
          <a:p>
            <a:r>
              <a:rPr lang="tr-TR" dirty="0"/>
              <a:t>ÖZET</a:t>
            </a:r>
          </a:p>
        </p:txBody>
      </p:sp>
    </p:spTree>
    <p:extLst>
      <p:ext uri="{BB962C8B-B14F-4D97-AF65-F5344CB8AC3E}">
        <p14:creationId xmlns:p14="http://schemas.microsoft.com/office/powerpoint/2010/main" val="2372661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246CB-8ECC-7654-9C26-1D264D474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A21D70-D036-F6FA-DF7C-62A1BD631664}"/>
              </a:ext>
            </a:extLst>
          </p:cNvPr>
          <p:cNvSpPr txBox="1"/>
          <p:nvPr/>
        </p:nvSpPr>
        <p:spPr>
          <a:xfrm>
            <a:off x="3045913" y="2951947"/>
            <a:ext cx="61001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5600" b="1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14813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47797-6D17-AFCA-E251-0EB4E1CA7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28123B1-A821-2D63-2882-4C8BB60B567E}"/>
              </a:ext>
            </a:extLst>
          </p:cNvPr>
          <p:cNvSpPr txBox="1"/>
          <p:nvPr/>
        </p:nvSpPr>
        <p:spPr>
          <a:xfrm>
            <a:off x="931112" y="1220053"/>
            <a:ext cx="98830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Çarpıntı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Baş dönmesi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Nefes darlığı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Göğüs rahatsızlığı ve ağrısı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Halsizlik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Anksiyeteyi</a:t>
            </a:r>
          </a:p>
          <a:p>
            <a:pPr algn="just"/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Diğer semptomlar: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kulak çınlaması, görme değişiklikleri, artan idrar sıklığı, abdominal rahatsızlık ve periferik ödem gibi farklı semptomlar içerebilir.</a:t>
            </a:r>
          </a:p>
          <a:p>
            <a:pPr algn="just"/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Belirtilerin tipi ve şiddeti; aritminin hızı ve etyolojisi ile ilişkilidir.</a:t>
            </a:r>
          </a:p>
        </p:txBody>
      </p:sp>
      <p:sp>
        <p:nvSpPr>
          <p:cNvPr id="5" name="Unvan 7"/>
          <p:cNvSpPr>
            <a:spLocks noGrp="1"/>
          </p:cNvSpPr>
          <p:nvPr>
            <p:ph type="title"/>
          </p:nvPr>
        </p:nvSpPr>
        <p:spPr>
          <a:xfrm>
            <a:off x="716483" y="715556"/>
            <a:ext cx="11089225" cy="504497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Aritmi Semptomları</a:t>
            </a:r>
          </a:p>
        </p:txBody>
      </p:sp>
    </p:spTree>
    <p:extLst>
      <p:ext uri="{BB962C8B-B14F-4D97-AF65-F5344CB8AC3E}">
        <p14:creationId xmlns:p14="http://schemas.microsoft.com/office/powerpoint/2010/main" val="317338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26AEE-BDCA-AD5B-328C-69B00BCB4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47250-4430-E666-8A53-3793CAC37973}"/>
              </a:ext>
            </a:extLst>
          </p:cNvPr>
          <p:cNvSpPr txBox="1"/>
          <p:nvPr/>
        </p:nvSpPr>
        <p:spPr>
          <a:xfrm>
            <a:off x="905180" y="1382908"/>
            <a:ext cx="83350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Aritmilerin büyük bir kısmı: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Benign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Geçici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gerektirmeyen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durumlardır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Özellikle birinci basamakta: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Sinüs taşikardisi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Sinüs aritmisi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Erken vurular</a:t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karşılaşılan aritmilerdir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Acil olan aritmiler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azdır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!!</a:t>
            </a:r>
          </a:p>
        </p:txBody>
      </p:sp>
      <p:sp>
        <p:nvSpPr>
          <p:cNvPr id="5" name="Unvan 7"/>
          <p:cNvSpPr>
            <a:spLocks noGrp="1"/>
          </p:cNvSpPr>
          <p:nvPr>
            <p:ph type="title"/>
          </p:nvPr>
        </p:nvSpPr>
        <p:spPr>
          <a:xfrm>
            <a:off x="716483" y="715556"/>
            <a:ext cx="11089225" cy="504497"/>
          </a:xfrm>
        </p:spPr>
        <p:txBody>
          <a:bodyPr/>
          <a:lstStyle/>
          <a:p>
            <a:r>
              <a:rPr lang="tr-TR" dirty="0"/>
              <a:t>Aritmi ≠ Her Zaman Acil</a:t>
            </a:r>
          </a:p>
        </p:txBody>
      </p:sp>
    </p:spTree>
    <p:extLst>
      <p:ext uri="{BB962C8B-B14F-4D97-AF65-F5344CB8AC3E}">
        <p14:creationId xmlns:p14="http://schemas.microsoft.com/office/powerpoint/2010/main" val="180326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AE81-1035-0936-BB20-B7C879DE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ECFD2-619B-45F9-01AA-00E2F134ED34}"/>
              </a:ext>
            </a:extLst>
          </p:cNvPr>
          <p:cNvSpPr txBox="1"/>
          <p:nvPr/>
        </p:nvSpPr>
        <p:spPr>
          <a:xfrm>
            <a:off x="716483" y="1391607"/>
            <a:ext cx="9369468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Aile hekimliğinde aritmi yaklaşımı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üç temel soruya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dayanır:</a:t>
            </a: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Hasta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hemodinamik olarak stabil mi?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aritmi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acil bir durum mu?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hastayı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birinci basamakta güvenle izleyebilir miyim?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 üç soruya yanıt verebiliyorsak, EKG bize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yol gösterir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korkutmaz.</a:t>
            </a:r>
          </a:p>
        </p:txBody>
      </p:sp>
      <p:sp>
        <p:nvSpPr>
          <p:cNvPr id="5" name="Unvan 7"/>
          <p:cNvSpPr>
            <a:spLocks noGrp="1"/>
          </p:cNvSpPr>
          <p:nvPr>
            <p:ph type="title"/>
          </p:nvPr>
        </p:nvSpPr>
        <p:spPr>
          <a:xfrm>
            <a:off x="716483" y="715556"/>
            <a:ext cx="11089225" cy="504497"/>
          </a:xfrm>
        </p:spPr>
        <p:txBody>
          <a:bodyPr/>
          <a:lstStyle/>
          <a:p>
            <a:r>
              <a:rPr lang="tr-TR" dirty="0"/>
              <a:t>Aritmi ile Gelen Hastada İlk Bakış</a:t>
            </a:r>
          </a:p>
        </p:txBody>
      </p:sp>
    </p:spTree>
    <p:extLst>
      <p:ext uri="{BB962C8B-B14F-4D97-AF65-F5344CB8AC3E}">
        <p14:creationId xmlns:p14="http://schemas.microsoft.com/office/powerpoint/2010/main" val="1655273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28E3-1649-D581-C02A-3D17BB20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A6707C-94BE-0FDC-FC6F-950E372B863A}"/>
              </a:ext>
            </a:extLst>
          </p:cNvPr>
          <p:cNvSpPr txBox="1"/>
          <p:nvPr/>
        </p:nvSpPr>
        <p:spPr>
          <a:xfrm>
            <a:off x="657617" y="1223296"/>
            <a:ext cx="323797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1) Hasta Stabil mi?</a:t>
            </a:r>
          </a:p>
          <a:p>
            <a:endParaRPr lang="tr-T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Aşağıdaki bulgular 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yoksa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hasta çoğu zaman stabildir:</a:t>
            </a:r>
          </a:p>
          <a:p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Senkop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veya </a:t>
            </a: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presenkop</a:t>
            </a: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Göğüs ağrısı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Şiddetli </a:t>
            </a: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dispne</a:t>
            </a: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Hipotansiyon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Bilinç değişikliği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4F4C4-CD81-3029-E56C-2CAE71B326C5}"/>
              </a:ext>
            </a:extLst>
          </p:cNvPr>
          <p:cNvSpPr txBox="1"/>
          <p:nvPr/>
        </p:nvSpPr>
        <p:spPr>
          <a:xfrm>
            <a:off x="3895595" y="1195123"/>
            <a:ext cx="3745282" cy="266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2) Acil durum var mi?</a:t>
            </a: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Acil olmayan aritmiler genellikle:</a:t>
            </a:r>
          </a:p>
          <a:p>
            <a:pPr>
              <a:lnSpc>
                <a:spcPct val="150000"/>
              </a:lnSpc>
            </a:pP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Dar </a:t>
            </a: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QRS’li</a:t>
            </a: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Hemodinamik olarak tolere edilen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Geçici veya tetikleyiciye bağlı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02F4B-36FD-6322-D548-05362BEC1BAA}"/>
              </a:ext>
            </a:extLst>
          </p:cNvPr>
          <p:cNvSpPr txBox="1"/>
          <p:nvPr/>
        </p:nvSpPr>
        <p:spPr>
          <a:xfrm>
            <a:off x="7789101" y="1195123"/>
            <a:ext cx="374528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3) Birinci Basamakta Güvenle İzlenebilir mi?</a:t>
            </a:r>
          </a:p>
          <a:p>
            <a:endParaRPr lang="tr-TR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Aşağıdaki durumlarda çoğu hasta </a:t>
            </a:r>
            <a:r>
              <a:rPr lang="tr-TR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ASM’de</a:t>
            </a:r>
            <a:r>
              <a:rPr lang="tr-T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izlenebilir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 stabil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Semptomlar hafif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Yapısal kalp hastalığı öyküsü yok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EKG’de </a:t>
            </a:r>
            <a:r>
              <a:rPr lang="tr-T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malign</a:t>
            </a:r>
            <a:r>
              <a:rPr lang="tr-T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bulgu yok</a:t>
            </a:r>
          </a:p>
        </p:txBody>
      </p:sp>
    </p:spTree>
    <p:extLst>
      <p:ext uri="{BB962C8B-B14F-4D97-AF65-F5344CB8AC3E}">
        <p14:creationId xmlns:p14="http://schemas.microsoft.com/office/powerpoint/2010/main" val="1529901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0EC8A-3C09-D5A0-0BAE-DEF977F1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AE7BB-8FF2-EA3E-A005-7B100E5C5D17}"/>
              </a:ext>
            </a:extLst>
          </p:cNvPr>
          <p:cNvSpPr txBox="1"/>
          <p:nvPr/>
        </p:nvSpPr>
        <p:spPr>
          <a:xfrm>
            <a:off x="1064712" y="1340284"/>
            <a:ext cx="89561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Hız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Ritim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QRS genişliği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P dalgası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Belirgin ST–T değişikliği</a:t>
            </a:r>
          </a:p>
          <a:p>
            <a:pPr marL="342900" indent="-342900">
              <a:buFont typeface="+mj-lt"/>
              <a:buAutoNum type="arabicPeriod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 5 adım:</a:t>
            </a:r>
          </a:p>
          <a:p>
            <a:pPr marL="285750" indent="-285750">
              <a:buFont typeface="Wingdings" pitchFamily="2" charset="2"/>
              <a:buChar char="Ø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Aritminin %80’ini ayırt etmeye yeter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Birinci basamak için </a:t>
            </a:r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güvenli bir çerçeve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sunar</a:t>
            </a:r>
          </a:p>
        </p:txBody>
      </p:sp>
      <p:sp>
        <p:nvSpPr>
          <p:cNvPr id="5" name="Unvan 7"/>
          <p:cNvSpPr>
            <a:spLocks noGrp="1"/>
          </p:cNvSpPr>
          <p:nvPr>
            <p:ph type="title"/>
          </p:nvPr>
        </p:nvSpPr>
        <p:spPr>
          <a:xfrm>
            <a:off x="716483" y="715556"/>
            <a:ext cx="11089225" cy="504497"/>
          </a:xfrm>
        </p:spPr>
        <p:txBody>
          <a:bodyPr/>
          <a:lstStyle/>
          <a:p>
            <a:r>
              <a:rPr lang="tr-TR" dirty="0"/>
              <a:t>EKG’ye 5 Adımda İlk Bakış</a:t>
            </a:r>
          </a:p>
        </p:txBody>
      </p:sp>
    </p:spTree>
    <p:extLst>
      <p:ext uri="{BB962C8B-B14F-4D97-AF65-F5344CB8AC3E}">
        <p14:creationId xmlns:p14="http://schemas.microsoft.com/office/powerpoint/2010/main" val="23179301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Teması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3434</TotalTime>
  <Words>2221</Words>
  <Application>Microsoft Office PowerPoint</Application>
  <PresentationFormat>Geniş ekran</PresentationFormat>
  <Paragraphs>582</Paragraphs>
  <Slides>49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Comic Sans MS</vt:lpstr>
      <vt:lpstr>Tahoma</vt:lpstr>
      <vt:lpstr>Wingdings</vt:lpstr>
      <vt:lpstr>Wingdings 3</vt:lpstr>
      <vt:lpstr>Ion Boardroom</vt:lpstr>
      <vt:lpstr>Office Teması</vt:lpstr>
      <vt:lpstr>PowerPoint Sunusu</vt:lpstr>
      <vt:lpstr>Amaç ve Öğrenim Hedefleri</vt:lpstr>
      <vt:lpstr>Aile Hekimliğinde EKG Neden Önemli?</vt:lpstr>
      <vt:lpstr>Aritmi Nedenleri</vt:lpstr>
      <vt:lpstr>Aritmi Semptomları</vt:lpstr>
      <vt:lpstr>Aritmi ≠ Her Zaman Acil</vt:lpstr>
      <vt:lpstr>Aritmi ile Gelen Hastada İlk Bakış</vt:lpstr>
      <vt:lpstr>PowerPoint Sunusu</vt:lpstr>
      <vt:lpstr>EKG’ye 5 Adımda İlk Bakış</vt:lpstr>
      <vt:lpstr>PowerPoint Sunusu</vt:lpstr>
      <vt:lpstr>PowerPoint Sunusu</vt:lpstr>
      <vt:lpstr>SIK GÖRÜLEN – ACİL OLMAYAN ARİTMİLER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6) PAROKSİSMAL SUPRAVENTRİKÜLER TAŞİKARDİ (PSVT)</vt:lpstr>
      <vt:lpstr>PowerPoint Sunusu</vt:lpstr>
      <vt:lpstr>PowerPoint Sunusu</vt:lpstr>
      <vt:lpstr>PowerPoint Sunusu</vt:lpstr>
      <vt:lpstr>7) ATRİYAL FİBRİLASYON (AF)</vt:lpstr>
      <vt:lpstr>PowerPoint Sunusu</vt:lpstr>
      <vt:lpstr>AİLE HEKİMİ NEYE ODAKLANMALI?</vt:lpstr>
      <vt:lpstr>PowerPoint Sunusu</vt:lpstr>
      <vt:lpstr>AF’de Alarm Bulguları</vt:lpstr>
      <vt:lpstr>PowerPoint Sunusu</vt:lpstr>
      <vt:lpstr>SIKLIKLA KARŞILAŞILAN AMA MASUM EKG BULGULARI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ÖZET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Ajar KOÇAK</dc:creator>
  <cp:lastModifiedBy>SELAHATTİN TAŞOĞLU</cp:lastModifiedBy>
  <cp:revision>77</cp:revision>
  <dcterms:created xsi:type="dcterms:W3CDTF">2026-02-01T11:20:48Z</dcterms:created>
  <dcterms:modified xsi:type="dcterms:W3CDTF">2026-02-18T11:07:24Z</dcterms:modified>
</cp:coreProperties>
</file>