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s/slide14.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slides/slide2.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s/slide28.xml" ContentType="application/vnd.openxmlformats-officedocument.presentationml.slide+xml"/>
  <Override PartName="/ppt/theme/theme1.xml" ContentType="application/vnd.openxmlformats-officedocument.theme+xml"/>
  <Override PartName="/ppt/slides/slide18.xml" ContentType="application/vnd.openxmlformats-officedocument.presentationml.slide+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9DCAF9ED-07DC-4A11-8D7F-57B35C25682E}" styleName="Orta Stil 1 - Vurgu 2">
    <a:wholeTbl>
      <a:tcTxStyle>
        <a:fontRef idx="minor">
          <a:srgbClr val="000000"/>
        </a:fontRef>
        <a:schemeClr val="dk1"/>
      </a:tcTxStyle>
      <a:tcStyle>
        <a:tcBdr>
          <a:left>
            <a:ln w="12700">
              <a:solidFill>
                <a:schemeClr val="accent2"/>
              </a:solidFill>
            </a:ln>
          </a:left>
          <a:right>
            <a:ln w="12700">
              <a:solidFill>
                <a:schemeClr val="accent2"/>
              </a:solidFill>
            </a:ln>
          </a:right>
          <a:top>
            <a:ln w="12700">
              <a:solidFill>
                <a:schemeClr val="accent2"/>
              </a:solidFill>
            </a:ln>
          </a:top>
          <a:bottom>
            <a:ln w="12700">
              <a:solidFill>
                <a:schemeClr val="accent2"/>
              </a:solidFill>
            </a:ln>
          </a:bottom>
          <a:insideH>
            <a:ln w="12700">
              <a:solidFill>
                <a:schemeClr val="accent2"/>
              </a:solidFill>
            </a:ln>
          </a:insideH>
          <a:insideV>
            <a:ln w="12700">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fill>
          <a:solidFill>
            <a:schemeClr val="accent2">
              <a:tint val="20000"/>
            </a:schemeClr>
          </a:solidFill>
        </a:fill>
      </a:tcStyle>
    </a:band2V>
    <a:lastCol>
      <a:tcStyle>
        <a:tcBdr/>
      </a:tcStyle>
    </a:lastCol>
    <a:firstCol>
      <a:tcStyle>
        <a:tcBdr/>
      </a:tcStyle>
    </a:firstCol>
    <a:lastRow>
      <a:tcStyle>
        <a:tcBdr>
          <a:top>
            <a:ln w="50800">
              <a:solidFill>
                <a:schemeClr val="accent2"/>
              </a:solidFill>
            </a:ln>
          </a:top>
        </a:tcBdr>
        <a:fill>
          <a:solidFill>
            <a:schemeClr val="lt1"/>
          </a:solidFill>
        </a:fill>
      </a:tcStyle>
    </a:lastRow>
    <a:seCell>
      <a:tcStyle>
        <a:tcBdr/>
      </a:tcStyle>
    </a:seCell>
    <a:swCell>
      <a:tcStyle>
        <a:tcBdr/>
      </a:tcStyle>
    </a:swCell>
    <a:firstRow>
      <a:tcTxStyle b="on">
        <a:fontRef idx="minor">
          <a:srgbClr val="000000"/>
        </a:fontRef>
        <a:schemeClr val="lt1"/>
      </a:tcTxStyle>
      <a:tcStyle>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6" d="100"/>
          <a:sy n="106" d="100"/>
        </p:scale>
        <p:origin x="84" y="102"/>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presProps" Target="presProps.xml" /><Relationship Id="rId33" Type="http://schemas.openxmlformats.org/officeDocument/2006/relationships/tableStyles" Target="tableStyles.xml" /><Relationship Id="rId34"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9A1C2ED-5BE5-F34B-8765-66B32B877609}" type="datetime1">
              <a:rPr lang="tr-TR"/>
              <a:t/>
            </a:fld>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dt="0" ftr="0"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turkdermatoloji.org.tr/media/files/UYUZ%20TANI%20VE%20TEDAV%C4%B0%20REHBER%C4%B0_TDD.pdf" TargetMode="External"/><Relationship Id="rId3" Type="http://schemas.openxmlformats.org/officeDocument/2006/relationships/hyperlink" Target="https://hsgm.saglik.gov.tr/tr/dokumanlar-zoonotik.html" TargetMode="External"/><Relationship Id="rId4" Type="http://schemas.openxmlformats.org/officeDocument/2006/relationships/hyperlink" Target="https://encrypted-tbn0.gstatic.com/images?q=tbn:ANd9GcQ3eXPnYGYH2k1Ruy0IrrrZR__1x_UmRPUMlw&amp;s"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encrypted-tbn0.gstatic.com/images?q=tbn:ANd9GcQ3eXPnYGYH2k1Ruy0IrrrZR__1x_UmRPUMlw&amp;s" TargetMode="Externa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en-US"/>
              <a:t>Kaşıntıyla Gelen Hasta: ASM’de Uyuz ve Diğer Paraziter Deri Hastalıklarına Yaklaşım</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lstStyle/>
          <a:p>
            <a:pPr>
              <a:defRPr/>
            </a:pPr>
            <a:r>
              <a:rPr lang="tr-TR"/>
              <a:t>Sistemik Tedavi</a:t>
            </a:r>
            <a:endParaRPr/>
          </a:p>
        </p:txBody>
      </p:sp>
      <p:sp>
        <p:nvSpPr>
          <p:cNvPr id="4" name="Dikdörtgen 3"/>
          <p:cNvSpPr/>
          <p:nvPr/>
        </p:nvSpPr>
        <p:spPr bwMode="auto">
          <a:xfrm>
            <a:off x="808138" y="1316756"/>
            <a:ext cx="10592499" cy="880369"/>
          </a:xfrm>
          <a:prstGeom prst="rect">
            <a:avLst/>
          </a:prstGeom>
        </p:spPr>
        <p:txBody>
          <a:bodyPr wrap="square">
            <a:spAutoFit/>
          </a:bodyPr>
          <a:lstStyle/>
          <a:p>
            <a:pPr marL="342900" lvl="0" indent="-342900">
              <a:lnSpc>
                <a:spcPct val="150000"/>
              </a:lnSpc>
              <a:buFont typeface="Wingdings"/>
              <a:buChar char=""/>
              <a:defRPr/>
            </a:pPr>
            <a:r>
              <a:rPr lang="tr-TR" b="1">
                <a:solidFill>
                  <a:srgbClr val="000000"/>
                </a:solidFill>
                <a:latin typeface="Calibri"/>
                <a:ea typeface="Calibri"/>
                <a:cs typeface="Calibri"/>
              </a:rPr>
              <a:t>Ivermektin: </a:t>
            </a:r>
            <a:r>
              <a:rPr lang="tr-TR">
                <a:solidFill>
                  <a:srgbClr val="000000"/>
                </a:solidFill>
                <a:latin typeface="Calibri"/>
                <a:ea typeface="Calibri"/>
                <a:cs typeface="Calibri"/>
              </a:rPr>
              <a:t>Dirençli vakalarda veya yaygın enfestasyonlarda kullanılabilir. </a:t>
            </a:r>
            <a:endParaRPr/>
          </a:p>
          <a:p>
            <a:pPr marL="342900" lvl="0" indent="-342900">
              <a:lnSpc>
                <a:spcPct val="150000"/>
              </a:lnSpc>
              <a:buFont typeface="Wingdings"/>
              <a:buChar char=""/>
              <a:defRPr/>
            </a:pPr>
            <a:endParaRPr lang="tr-TR">
              <a:latin typeface="Calibri"/>
              <a:ea typeface="Times New Roman"/>
              <a:cs typeface="Times New Roman"/>
            </a:endParaRPr>
          </a:p>
        </p:txBody>
      </p:sp>
      <p:graphicFrame>
        <p:nvGraphicFramePr>
          <p:cNvPr id="7" name="Tablo 6"/>
          <p:cNvGraphicFramePr>
            <a:graphicFrameLocks xmlns:a="http://schemas.openxmlformats.org/drawingml/2006/main" noGrp="1"/>
          </p:cNvGraphicFramePr>
          <p:nvPr/>
        </p:nvGraphicFramePr>
        <p:xfrm>
          <a:off x="2739944" y="4528057"/>
          <a:ext cx="6728888" cy="1606871"/>
        </p:xfrm>
        <a:graphic>
          <a:graphicData uri="http://schemas.openxmlformats.org/drawingml/2006/table">
            <a:tbl>
              <a:tblPr firstRow="1" firstCol="1" lastRow="0" lastCol="0" bandRow="1" bandCol="0">
                <a:tableStyleId>{5C22544A-7EE6-4342-B048-85BDC9FD1C3A}</a:tableStyleId>
              </a:tblPr>
              <a:tblGrid>
                <a:gridCol w="3364444"/>
                <a:gridCol w="3364444"/>
              </a:tblGrid>
              <a:tr h="187778">
                <a:tc>
                  <a:txBody>
                    <a:bodyPr/>
                    <a:p>
                      <a:pPr>
                        <a:lnSpc>
                          <a:spcPct val="114999"/>
                        </a:lnSpc>
                        <a:spcAft>
                          <a:spcPts val="1000"/>
                        </a:spcAft>
                        <a:defRPr/>
                      </a:pPr>
                      <a:r>
                        <a:rPr lang="en-US" sz="1400"/>
                        <a:t>Vücut ağırlığı (kg)</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Tek seferlik oral doz (3 mg’lık tablet sayısı)</a:t>
                      </a:r>
                      <a:endParaRPr lang="tr-TR" sz="1400">
                        <a:latin typeface="Cambria"/>
                        <a:ea typeface="MS Mincho"/>
                        <a:cs typeface="Times New Roman"/>
                      </a:endParaRPr>
                    </a:p>
                  </a:txBody>
                  <a:tcPr marL="68580" marR="68580" marT="0" marB="0"/>
                </a:tc>
              </a:tr>
              <a:tr h="187778">
                <a:tc>
                  <a:txBody>
                    <a:bodyPr/>
                    <a:p>
                      <a:pPr>
                        <a:lnSpc>
                          <a:spcPct val="114999"/>
                        </a:lnSpc>
                        <a:spcAft>
                          <a:spcPts val="1000"/>
                        </a:spcAft>
                        <a:defRPr/>
                      </a:pPr>
                      <a:r>
                        <a:rPr lang="en-US" sz="1400"/>
                        <a:t>15-24</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1 tablet</a:t>
                      </a:r>
                      <a:endParaRPr lang="tr-TR" sz="1400">
                        <a:latin typeface="Cambria"/>
                        <a:ea typeface="MS Mincho"/>
                        <a:cs typeface="Times New Roman"/>
                      </a:endParaRPr>
                    </a:p>
                  </a:txBody>
                  <a:tcPr marL="68580" marR="68580" marT="0" marB="0"/>
                </a:tc>
              </a:tr>
              <a:tr h="187778">
                <a:tc>
                  <a:txBody>
                    <a:bodyPr/>
                    <a:p>
                      <a:pPr>
                        <a:lnSpc>
                          <a:spcPct val="114999"/>
                        </a:lnSpc>
                        <a:spcAft>
                          <a:spcPts val="1000"/>
                        </a:spcAft>
                        <a:defRPr/>
                      </a:pPr>
                      <a:r>
                        <a:rPr lang="en-US" sz="1400"/>
                        <a:t>25-35</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2 tablet</a:t>
                      </a:r>
                      <a:endParaRPr lang="tr-TR" sz="1400">
                        <a:latin typeface="Cambria"/>
                        <a:ea typeface="MS Mincho"/>
                        <a:cs typeface="Times New Roman"/>
                      </a:endParaRPr>
                    </a:p>
                  </a:txBody>
                  <a:tcPr marL="68580" marR="68580" marT="0" marB="0"/>
                </a:tc>
              </a:tr>
              <a:tr h="187778">
                <a:tc>
                  <a:txBody>
                    <a:bodyPr/>
                    <a:p>
                      <a:pPr>
                        <a:lnSpc>
                          <a:spcPct val="114999"/>
                        </a:lnSpc>
                        <a:spcAft>
                          <a:spcPts val="1000"/>
                        </a:spcAft>
                        <a:defRPr/>
                      </a:pPr>
                      <a:r>
                        <a:rPr lang="en-US" sz="1400"/>
                        <a:t>36-50</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3 tablet</a:t>
                      </a:r>
                      <a:endParaRPr lang="tr-TR" sz="1400">
                        <a:latin typeface="Cambria"/>
                        <a:ea typeface="MS Mincho"/>
                        <a:cs typeface="Times New Roman"/>
                      </a:endParaRPr>
                    </a:p>
                  </a:txBody>
                  <a:tcPr marL="68580" marR="68580" marT="0" marB="0"/>
                </a:tc>
              </a:tr>
              <a:tr h="187778">
                <a:tc>
                  <a:txBody>
                    <a:bodyPr/>
                    <a:p>
                      <a:pPr>
                        <a:lnSpc>
                          <a:spcPct val="114999"/>
                        </a:lnSpc>
                        <a:spcAft>
                          <a:spcPts val="1000"/>
                        </a:spcAft>
                        <a:defRPr/>
                      </a:pPr>
                      <a:r>
                        <a:rPr lang="en-US" sz="1400"/>
                        <a:t>51-65</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4 tablet</a:t>
                      </a:r>
                      <a:endParaRPr lang="tr-TR" sz="1400">
                        <a:latin typeface="Cambria"/>
                        <a:ea typeface="MS Mincho"/>
                        <a:cs typeface="Times New Roman"/>
                      </a:endParaRPr>
                    </a:p>
                  </a:txBody>
                  <a:tcPr marL="68580" marR="68580" marT="0" marB="0"/>
                </a:tc>
              </a:tr>
              <a:tr h="187778">
                <a:tc>
                  <a:txBody>
                    <a:bodyPr/>
                    <a:p>
                      <a:pPr>
                        <a:lnSpc>
                          <a:spcPct val="114999"/>
                        </a:lnSpc>
                        <a:spcAft>
                          <a:spcPts val="1000"/>
                        </a:spcAft>
                        <a:defRPr/>
                      </a:pPr>
                      <a:r>
                        <a:rPr lang="en-US" sz="1400"/>
                        <a:t>66-79</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5 tablet</a:t>
                      </a:r>
                      <a:endParaRPr lang="tr-TR" sz="1400">
                        <a:latin typeface="Cambria"/>
                        <a:ea typeface="MS Mincho"/>
                        <a:cs typeface="Times New Roman"/>
                      </a:endParaRPr>
                    </a:p>
                  </a:txBody>
                  <a:tcPr marL="68580" marR="68580" marT="0" marB="0"/>
                </a:tc>
              </a:tr>
              <a:tr h="187778">
                <a:tc>
                  <a:txBody>
                    <a:bodyPr/>
                    <a:p>
                      <a:pPr>
                        <a:lnSpc>
                          <a:spcPct val="114999"/>
                        </a:lnSpc>
                        <a:spcAft>
                          <a:spcPts val="1000"/>
                        </a:spcAft>
                        <a:defRPr/>
                      </a:pPr>
                      <a:r>
                        <a:rPr lang="en-US" sz="1400"/>
                        <a:t>≥80</a:t>
                      </a:r>
                      <a:endParaRPr lang="tr-TR" sz="1400">
                        <a:latin typeface="Cambria"/>
                        <a:ea typeface="MS Mincho"/>
                        <a:cs typeface="Times New Roman"/>
                      </a:endParaRPr>
                    </a:p>
                  </a:txBody>
                  <a:tcPr marL="68580" marR="68580" marT="0" marB="0"/>
                </a:tc>
                <a:tc>
                  <a:txBody>
                    <a:bodyPr/>
                    <a:p>
                      <a:pPr>
                        <a:lnSpc>
                          <a:spcPct val="114999"/>
                        </a:lnSpc>
                        <a:spcAft>
                          <a:spcPts val="1000"/>
                        </a:spcAft>
                        <a:defRPr/>
                      </a:pPr>
                      <a:r>
                        <a:rPr lang="en-US" sz="1400"/>
                        <a:t>200 µg/kg olarak hesaplanır</a:t>
                      </a:r>
                      <a:endParaRPr lang="tr-TR" sz="1400">
                        <a:latin typeface="Cambria"/>
                        <a:ea typeface="MS Mincho"/>
                        <a:cs typeface="Times New Roman"/>
                      </a:endParaRPr>
                    </a:p>
                  </a:txBody>
                  <a:tcPr marL="68580" marR="68580" marT="0" marB="0"/>
                </a:tc>
              </a:tr>
            </a:tbl>
          </a:graphicData>
        </a:graphic>
      </p:graphicFrame>
      <p:sp>
        <p:nvSpPr>
          <p:cNvPr id="8" name="Rectangle 2"/>
          <p:cNvSpPr>
            <a:spLocks noChangeArrowheads="1"/>
          </p:cNvSpPr>
          <p:nvPr/>
        </p:nvSpPr>
        <p:spPr bwMode="auto">
          <a:xfrm>
            <a:off x="447411" y="1636069"/>
            <a:ext cx="10894503" cy="2800670"/>
          </a:xfrm>
          <a:prstGeom prst="rect">
            <a:avLst/>
          </a:prstGeom>
          <a:noFill/>
          <a:ln>
            <a:noFill/>
          </a:ln>
          <a:effectLst/>
        </p:spPr>
        <p:txBody>
          <a:bodyPr vert="horz" wrap="square" lIns="91440" tIns="304704" rIns="91440" bIns="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r>
              <a:rPr lang="en-US">
                <a:solidFill>
                  <a:srgbClr val="000000"/>
                </a:solidFill>
                <a:latin typeface="Calibri"/>
                <a:ea typeface="Calibri"/>
                <a:cs typeface="Calibri"/>
              </a:rPr>
              <a:t>Klasik</a:t>
            </a:r>
            <a:r>
              <a:rPr lang="en-US">
                <a:solidFill>
                  <a:srgbClr val="000000"/>
                </a:solidFill>
                <a:latin typeface="Calibri"/>
                <a:ea typeface="Calibri"/>
                <a:cs typeface="Calibri"/>
              </a:rPr>
              <a:t> </a:t>
            </a:r>
            <a:r>
              <a:rPr lang="en-US">
                <a:solidFill>
                  <a:srgbClr val="000000"/>
                </a:solidFill>
                <a:latin typeface="Calibri"/>
                <a:ea typeface="Calibri"/>
                <a:cs typeface="Calibri"/>
              </a:rPr>
              <a:t>uyuz</a:t>
            </a:r>
            <a:r>
              <a:rPr lang="en-US">
                <a:solidFill>
                  <a:srgbClr val="000000"/>
                </a:solidFill>
                <a:latin typeface="Calibri"/>
                <a:ea typeface="Calibri"/>
                <a:cs typeface="Calibri"/>
              </a:rPr>
              <a:t>: Tek </a:t>
            </a:r>
            <a:r>
              <a:rPr lang="en-US">
                <a:solidFill>
                  <a:srgbClr val="000000"/>
                </a:solidFill>
                <a:latin typeface="Calibri"/>
                <a:ea typeface="Calibri"/>
                <a:cs typeface="Calibri"/>
              </a:rPr>
              <a:t>seferde</a:t>
            </a:r>
            <a:r>
              <a:rPr lang="en-US">
                <a:solidFill>
                  <a:srgbClr val="000000"/>
                </a:solidFill>
                <a:latin typeface="Calibri"/>
                <a:ea typeface="Calibri"/>
                <a:cs typeface="Calibri"/>
              </a:rPr>
              <a:t> 200 µg/kg </a:t>
            </a:r>
            <a:r>
              <a:rPr lang="en-US">
                <a:solidFill>
                  <a:srgbClr val="000000"/>
                </a:solidFill>
                <a:latin typeface="Calibri"/>
                <a:ea typeface="Calibri"/>
                <a:cs typeface="Calibri"/>
              </a:rPr>
              <a:t>aç</a:t>
            </a:r>
            <a:r>
              <a:rPr lang="en-US">
                <a:solidFill>
                  <a:srgbClr val="000000"/>
                </a:solidFill>
                <a:latin typeface="Calibri"/>
                <a:ea typeface="Calibri"/>
                <a:cs typeface="Calibri"/>
              </a:rPr>
              <a:t> </a:t>
            </a:r>
            <a:r>
              <a:rPr lang="en-US">
                <a:solidFill>
                  <a:srgbClr val="000000"/>
                </a:solidFill>
                <a:latin typeface="Calibri"/>
                <a:ea typeface="Calibri"/>
                <a:cs typeface="Calibri"/>
              </a:rPr>
              <a:t>karnına</a:t>
            </a:r>
            <a:r>
              <a:rPr lang="en-US">
                <a:solidFill>
                  <a:srgbClr val="000000"/>
                </a:solidFill>
                <a:latin typeface="Calibri"/>
                <a:ea typeface="Calibri"/>
                <a:cs typeface="Calibri"/>
              </a:rPr>
              <a:t> </a:t>
            </a:r>
            <a:r>
              <a:rPr lang="en-US">
                <a:solidFill>
                  <a:srgbClr val="000000"/>
                </a:solidFill>
                <a:latin typeface="Calibri"/>
                <a:ea typeface="Calibri"/>
                <a:cs typeface="Calibri"/>
              </a:rPr>
              <a:t>alınacak</a:t>
            </a:r>
            <a:r>
              <a:rPr lang="en-US">
                <a:solidFill>
                  <a:srgbClr val="000000"/>
                </a:solidFill>
                <a:latin typeface="Calibri"/>
                <a:ea typeface="Calibri"/>
                <a:cs typeface="Calibri"/>
              </a:rPr>
              <a:t>, 1 </a:t>
            </a:r>
            <a:r>
              <a:rPr lang="en-US">
                <a:solidFill>
                  <a:srgbClr val="000000"/>
                </a:solidFill>
                <a:latin typeface="Calibri"/>
                <a:ea typeface="Calibri"/>
                <a:cs typeface="Calibri"/>
              </a:rPr>
              <a:t>hafta</a:t>
            </a:r>
            <a:r>
              <a:rPr lang="en-US">
                <a:solidFill>
                  <a:srgbClr val="000000"/>
                </a:solidFill>
                <a:latin typeface="Calibri"/>
                <a:ea typeface="Calibri"/>
                <a:cs typeface="Calibri"/>
              </a:rPr>
              <a:t> </a:t>
            </a:r>
            <a:r>
              <a:rPr lang="en-US">
                <a:solidFill>
                  <a:srgbClr val="000000"/>
                </a:solidFill>
                <a:latin typeface="Calibri"/>
                <a:ea typeface="Calibri"/>
                <a:cs typeface="Calibri"/>
              </a:rPr>
              <a:t>sonra</a:t>
            </a:r>
            <a:r>
              <a:rPr lang="en-US">
                <a:solidFill>
                  <a:srgbClr val="000000"/>
                </a:solidFill>
                <a:latin typeface="Calibri"/>
                <a:ea typeface="Calibri"/>
                <a:cs typeface="Calibri"/>
              </a:rPr>
              <a:t> </a:t>
            </a:r>
            <a:r>
              <a:rPr lang="en-US">
                <a:solidFill>
                  <a:srgbClr val="000000"/>
                </a:solidFill>
                <a:latin typeface="Calibri"/>
                <a:ea typeface="Calibri"/>
                <a:cs typeface="Calibri"/>
              </a:rPr>
              <a:t>aynı</a:t>
            </a:r>
            <a:r>
              <a:rPr lang="en-US">
                <a:solidFill>
                  <a:srgbClr val="000000"/>
                </a:solidFill>
                <a:latin typeface="Calibri"/>
                <a:ea typeface="Calibri"/>
                <a:cs typeface="Calibri"/>
              </a:rPr>
              <a:t> </a:t>
            </a:r>
            <a:r>
              <a:rPr lang="en-US">
                <a:solidFill>
                  <a:srgbClr val="000000"/>
                </a:solidFill>
                <a:latin typeface="Calibri"/>
                <a:ea typeface="Calibri"/>
                <a:cs typeface="Calibri"/>
              </a:rPr>
              <a:t>doz</a:t>
            </a:r>
            <a:r>
              <a:rPr lang="en-US">
                <a:solidFill>
                  <a:srgbClr val="000000"/>
                </a:solidFill>
                <a:latin typeface="Calibri"/>
                <a:ea typeface="Calibri"/>
                <a:cs typeface="Calibri"/>
              </a:rPr>
              <a:t> </a:t>
            </a:r>
            <a:r>
              <a:rPr lang="en-US">
                <a:solidFill>
                  <a:srgbClr val="000000"/>
                </a:solidFill>
                <a:latin typeface="Calibri"/>
                <a:ea typeface="Calibri"/>
                <a:cs typeface="Calibri"/>
              </a:rPr>
              <a:t>tekrarlanacak</a:t>
            </a:r>
            <a:r>
              <a:rPr lang="en-US">
                <a:solidFill>
                  <a:srgbClr val="000000"/>
                </a:solidFill>
                <a:latin typeface="Calibri"/>
                <a:ea typeface="Calibri"/>
                <a:cs typeface="Calibri"/>
              </a:rPr>
              <a:t>.</a:t>
            </a:r>
            <a:endParaRPr lang="tr-TR">
              <a:solidFill>
                <a:srgbClr val="000000"/>
              </a:solidFill>
              <a:latin typeface="Calibri"/>
              <a:ea typeface="Calibri"/>
              <a:cs typeface="Calibri"/>
            </a:endParaRPr>
          </a:p>
          <a:p>
            <a:pPr marL="0" marR="0" lvl="0" indent="0" algn="l" defTabSz="914400">
              <a:lnSpc>
                <a:spcPct val="100000"/>
              </a:lnSpc>
              <a:spcBef>
                <a:spcPts val="0"/>
              </a:spcBef>
              <a:spcAft>
                <a:spcPts val="0"/>
              </a:spcAft>
              <a:buClrTx/>
              <a:buSzTx/>
              <a:buFontTx/>
              <a:buNone/>
              <a:defRPr/>
            </a:pPr>
            <a:r>
              <a:rPr lang="en-US">
                <a:solidFill>
                  <a:srgbClr val="000000"/>
                </a:solidFill>
                <a:latin typeface="Calibri"/>
                <a:ea typeface="Calibri"/>
                <a:cs typeface="Calibri"/>
              </a:rPr>
              <a:t>Kabuklu</a:t>
            </a:r>
            <a:r>
              <a:rPr lang="en-US">
                <a:solidFill>
                  <a:srgbClr val="000000"/>
                </a:solidFill>
                <a:latin typeface="Calibri"/>
                <a:ea typeface="Calibri"/>
                <a:cs typeface="Calibri"/>
              </a:rPr>
              <a:t> </a:t>
            </a:r>
            <a:r>
              <a:rPr lang="en-US">
                <a:solidFill>
                  <a:srgbClr val="000000"/>
                </a:solidFill>
                <a:latin typeface="Calibri"/>
                <a:ea typeface="Calibri"/>
                <a:cs typeface="Calibri"/>
              </a:rPr>
              <a:t>uyuz</a:t>
            </a:r>
            <a:r>
              <a:rPr lang="en-US">
                <a:solidFill>
                  <a:srgbClr val="000000"/>
                </a:solidFill>
                <a:latin typeface="Calibri"/>
                <a:ea typeface="Calibri"/>
                <a:cs typeface="Calibri"/>
              </a:rPr>
              <a:t>: </a:t>
            </a:r>
            <a:r>
              <a:rPr lang="en-US">
                <a:solidFill>
                  <a:srgbClr val="000000"/>
                </a:solidFill>
                <a:latin typeface="Calibri"/>
                <a:ea typeface="Calibri"/>
                <a:cs typeface="Calibri"/>
              </a:rPr>
              <a:t>Klinik</a:t>
            </a:r>
            <a:r>
              <a:rPr lang="en-US">
                <a:solidFill>
                  <a:srgbClr val="000000"/>
                </a:solidFill>
                <a:latin typeface="Calibri"/>
                <a:ea typeface="Calibri"/>
                <a:cs typeface="Calibri"/>
              </a:rPr>
              <a:t> </a:t>
            </a:r>
            <a:r>
              <a:rPr lang="en-US">
                <a:solidFill>
                  <a:srgbClr val="000000"/>
                </a:solidFill>
                <a:latin typeface="Calibri"/>
                <a:ea typeface="Calibri"/>
                <a:cs typeface="Calibri"/>
              </a:rPr>
              <a:t>şiddete</a:t>
            </a:r>
            <a:r>
              <a:rPr lang="en-US">
                <a:solidFill>
                  <a:srgbClr val="000000"/>
                </a:solidFill>
                <a:latin typeface="Calibri"/>
                <a:ea typeface="Calibri"/>
                <a:cs typeface="Calibri"/>
              </a:rPr>
              <a:t> </a:t>
            </a:r>
            <a:r>
              <a:rPr lang="en-US">
                <a:solidFill>
                  <a:srgbClr val="000000"/>
                </a:solidFill>
                <a:latin typeface="Calibri"/>
                <a:ea typeface="Calibri"/>
                <a:cs typeface="Calibri"/>
              </a:rPr>
              <a:t>göre</a:t>
            </a:r>
            <a:r>
              <a:rPr lang="en-US">
                <a:solidFill>
                  <a:srgbClr val="000000"/>
                </a:solidFill>
                <a:latin typeface="Calibri"/>
                <a:ea typeface="Calibri"/>
                <a:cs typeface="Calibri"/>
              </a:rPr>
              <a:t> </a:t>
            </a:r>
            <a:r>
              <a:rPr lang="en-US">
                <a:solidFill>
                  <a:srgbClr val="000000"/>
                </a:solidFill>
                <a:latin typeface="Calibri"/>
                <a:ea typeface="Calibri"/>
                <a:cs typeface="Calibri"/>
              </a:rPr>
              <a:t>aşağıdaki</a:t>
            </a:r>
            <a:r>
              <a:rPr lang="en-US">
                <a:solidFill>
                  <a:srgbClr val="000000"/>
                </a:solidFill>
                <a:latin typeface="Calibri"/>
                <a:ea typeface="Calibri"/>
                <a:cs typeface="Calibri"/>
              </a:rPr>
              <a:t> </a:t>
            </a:r>
            <a:r>
              <a:rPr lang="en-US">
                <a:solidFill>
                  <a:srgbClr val="000000"/>
                </a:solidFill>
                <a:latin typeface="Calibri"/>
                <a:ea typeface="Calibri"/>
                <a:cs typeface="Calibri"/>
              </a:rPr>
              <a:t>protokollerden</a:t>
            </a:r>
            <a:r>
              <a:rPr lang="en-US">
                <a:solidFill>
                  <a:srgbClr val="000000"/>
                </a:solidFill>
                <a:latin typeface="Calibri"/>
                <a:ea typeface="Calibri"/>
                <a:cs typeface="Calibri"/>
              </a:rPr>
              <a:t> </a:t>
            </a:r>
            <a:r>
              <a:rPr lang="en-US">
                <a:solidFill>
                  <a:srgbClr val="000000"/>
                </a:solidFill>
                <a:latin typeface="Calibri"/>
                <a:ea typeface="Calibri"/>
                <a:cs typeface="Calibri"/>
              </a:rPr>
              <a:t>biri</a:t>
            </a:r>
            <a:r>
              <a:rPr lang="en-US">
                <a:solidFill>
                  <a:srgbClr val="000000"/>
                </a:solidFill>
                <a:latin typeface="Calibri"/>
                <a:ea typeface="Calibri"/>
                <a:cs typeface="Calibri"/>
              </a:rPr>
              <a:t> </a:t>
            </a:r>
            <a:r>
              <a:rPr lang="en-US">
                <a:solidFill>
                  <a:srgbClr val="000000"/>
                </a:solidFill>
                <a:latin typeface="Calibri"/>
                <a:ea typeface="Calibri"/>
                <a:cs typeface="Calibri"/>
              </a:rPr>
              <a:t>uygulanır</a:t>
            </a:r>
            <a:r>
              <a:rPr lang="en-US">
                <a:solidFill>
                  <a:srgbClr val="000000"/>
                </a:solidFill>
                <a:latin typeface="Calibri"/>
                <a:ea typeface="Calibri"/>
                <a:cs typeface="Calibri"/>
              </a:rPr>
              <a:t>:</a:t>
            </a:r>
            <a:endParaRPr lang="tr-TR">
              <a:solidFill>
                <a:srgbClr val="000000"/>
              </a:solidFill>
              <a:latin typeface="Calibri"/>
              <a:ea typeface="Calibri"/>
              <a:cs typeface="Calibri"/>
            </a:endParaRPr>
          </a:p>
          <a:p>
            <a:pPr marL="0" marR="0" lvl="0" indent="0" algn="l" defTabSz="914400">
              <a:lnSpc>
                <a:spcPct val="100000"/>
              </a:lnSpc>
              <a:spcBef>
                <a:spcPts val="0"/>
              </a:spcBef>
              <a:spcAft>
                <a:spcPts val="0"/>
              </a:spcAft>
              <a:buClrTx/>
              <a:buSzTx/>
              <a:buFontTx/>
              <a:buNone/>
              <a:defRPr/>
            </a:pPr>
            <a:r>
              <a:rPr lang="en-US">
                <a:solidFill>
                  <a:srgbClr val="000000"/>
                </a:solidFill>
                <a:latin typeface="Calibri"/>
                <a:ea typeface="Calibri"/>
                <a:cs typeface="Calibri"/>
              </a:rPr>
              <a:t> - 3 </a:t>
            </a:r>
            <a:r>
              <a:rPr lang="en-US">
                <a:solidFill>
                  <a:srgbClr val="000000"/>
                </a:solidFill>
                <a:latin typeface="Calibri"/>
                <a:ea typeface="Calibri"/>
                <a:cs typeface="Calibri"/>
              </a:rPr>
              <a:t>doz</a:t>
            </a:r>
            <a:r>
              <a:rPr lang="en-US">
                <a:solidFill>
                  <a:srgbClr val="000000"/>
                </a:solidFill>
                <a:latin typeface="Calibri"/>
                <a:ea typeface="Calibri"/>
                <a:cs typeface="Calibri"/>
              </a:rPr>
              <a:t>: 200 µg/kg 1., 2. </a:t>
            </a:r>
            <a:r>
              <a:rPr lang="en-US">
                <a:solidFill>
                  <a:srgbClr val="000000"/>
                </a:solidFill>
                <a:latin typeface="Calibri"/>
                <a:ea typeface="Calibri"/>
                <a:cs typeface="Calibri"/>
              </a:rPr>
              <a:t>ve</a:t>
            </a:r>
            <a:r>
              <a:rPr lang="en-US">
                <a:solidFill>
                  <a:srgbClr val="000000"/>
                </a:solidFill>
                <a:latin typeface="Calibri"/>
                <a:ea typeface="Calibri"/>
                <a:cs typeface="Calibri"/>
              </a:rPr>
              <a:t> 8. </a:t>
            </a:r>
            <a:r>
              <a:rPr lang="en-US">
                <a:solidFill>
                  <a:srgbClr val="000000"/>
                </a:solidFill>
                <a:latin typeface="Calibri"/>
                <a:ea typeface="Calibri"/>
                <a:cs typeface="Calibri"/>
              </a:rPr>
              <a:t>günlerde</a:t>
            </a:r>
            <a:endParaRPr lang="tr-TR">
              <a:solidFill>
                <a:srgbClr val="000000"/>
              </a:solidFill>
              <a:latin typeface="Calibri"/>
              <a:ea typeface="Calibri"/>
              <a:cs typeface="Calibri"/>
            </a:endParaRPr>
          </a:p>
          <a:p>
            <a:pPr marL="0" marR="0" lvl="0" indent="0" algn="l" defTabSz="914400">
              <a:lnSpc>
                <a:spcPct val="100000"/>
              </a:lnSpc>
              <a:spcBef>
                <a:spcPts val="0"/>
              </a:spcBef>
              <a:spcAft>
                <a:spcPts val="0"/>
              </a:spcAft>
              <a:buClrTx/>
              <a:buSzTx/>
              <a:buFontTx/>
              <a:buNone/>
              <a:defRPr/>
            </a:pPr>
            <a:r>
              <a:rPr lang="en-US">
                <a:solidFill>
                  <a:srgbClr val="000000"/>
                </a:solidFill>
                <a:latin typeface="Calibri"/>
                <a:ea typeface="Calibri"/>
                <a:cs typeface="Calibri"/>
              </a:rPr>
              <a:t> - 5 </a:t>
            </a:r>
            <a:r>
              <a:rPr lang="en-US">
                <a:solidFill>
                  <a:srgbClr val="000000"/>
                </a:solidFill>
                <a:latin typeface="Calibri"/>
                <a:ea typeface="Calibri"/>
                <a:cs typeface="Calibri"/>
              </a:rPr>
              <a:t>doz</a:t>
            </a:r>
            <a:r>
              <a:rPr lang="en-US">
                <a:solidFill>
                  <a:srgbClr val="000000"/>
                </a:solidFill>
                <a:latin typeface="Calibri"/>
                <a:ea typeface="Calibri"/>
                <a:cs typeface="Calibri"/>
              </a:rPr>
              <a:t>: 200 µg/kg 1., 2., 8., 9. </a:t>
            </a:r>
            <a:r>
              <a:rPr lang="en-US">
                <a:solidFill>
                  <a:srgbClr val="000000"/>
                </a:solidFill>
                <a:latin typeface="Calibri"/>
                <a:ea typeface="Calibri"/>
                <a:cs typeface="Calibri"/>
              </a:rPr>
              <a:t>ve</a:t>
            </a:r>
            <a:r>
              <a:rPr lang="en-US">
                <a:solidFill>
                  <a:srgbClr val="000000"/>
                </a:solidFill>
                <a:latin typeface="Calibri"/>
                <a:ea typeface="Calibri"/>
                <a:cs typeface="Calibri"/>
              </a:rPr>
              <a:t> 15. </a:t>
            </a:r>
            <a:r>
              <a:rPr lang="en-US">
                <a:solidFill>
                  <a:srgbClr val="000000"/>
                </a:solidFill>
                <a:latin typeface="Calibri"/>
                <a:ea typeface="Calibri"/>
                <a:cs typeface="Calibri"/>
              </a:rPr>
              <a:t>günlerde</a:t>
            </a:r>
            <a:endParaRPr lang="tr-TR">
              <a:solidFill>
                <a:srgbClr val="000000"/>
              </a:solidFill>
              <a:latin typeface="Calibri"/>
              <a:ea typeface="Calibri"/>
              <a:cs typeface="Calibri"/>
            </a:endParaRPr>
          </a:p>
          <a:p>
            <a:pPr marL="0" marR="0" lvl="0" indent="0" algn="l" defTabSz="914400">
              <a:lnSpc>
                <a:spcPct val="100000"/>
              </a:lnSpc>
              <a:spcBef>
                <a:spcPts val="0"/>
              </a:spcBef>
              <a:spcAft>
                <a:spcPts val="0"/>
              </a:spcAft>
              <a:buClrTx/>
              <a:buSzTx/>
              <a:buFontTx/>
              <a:buNone/>
              <a:defRPr/>
            </a:pPr>
            <a:r>
              <a:rPr lang="en-US">
                <a:solidFill>
                  <a:srgbClr val="000000"/>
                </a:solidFill>
                <a:latin typeface="Calibri"/>
                <a:ea typeface="Calibri"/>
                <a:cs typeface="Calibri"/>
              </a:rPr>
              <a:t> - 7 </a:t>
            </a:r>
            <a:r>
              <a:rPr lang="en-US">
                <a:solidFill>
                  <a:srgbClr val="000000"/>
                </a:solidFill>
                <a:latin typeface="Calibri"/>
                <a:ea typeface="Calibri"/>
                <a:cs typeface="Calibri"/>
              </a:rPr>
              <a:t>doz</a:t>
            </a:r>
            <a:r>
              <a:rPr lang="en-US">
                <a:solidFill>
                  <a:srgbClr val="000000"/>
                </a:solidFill>
                <a:latin typeface="Calibri"/>
                <a:ea typeface="Calibri"/>
                <a:cs typeface="Calibri"/>
              </a:rPr>
              <a:t>: 200 µg/kg 1., 2., 8., 9., 15., 22. </a:t>
            </a:r>
            <a:r>
              <a:rPr lang="en-US">
                <a:solidFill>
                  <a:srgbClr val="000000"/>
                </a:solidFill>
                <a:latin typeface="Calibri"/>
                <a:ea typeface="Calibri"/>
                <a:cs typeface="Calibri"/>
              </a:rPr>
              <a:t>ve</a:t>
            </a:r>
            <a:r>
              <a:rPr lang="en-US">
                <a:solidFill>
                  <a:srgbClr val="000000"/>
                </a:solidFill>
                <a:latin typeface="Calibri"/>
                <a:ea typeface="Calibri"/>
                <a:cs typeface="Calibri"/>
              </a:rPr>
              <a:t> 29. </a:t>
            </a:r>
            <a:r>
              <a:rPr lang="en-US">
                <a:solidFill>
                  <a:srgbClr val="000000"/>
                </a:solidFill>
                <a:latin typeface="Calibri"/>
                <a:ea typeface="Calibri"/>
                <a:cs typeface="Calibri"/>
              </a:rPr>
              <a:t>günlerde</a:t>
            </a:r>
            <a:endParaRPr lang="tr-TR">
              <a:solidFill>
                <a:srgbClr val="000000"/>
              </a:solidFill>
              <a:latin typeface="Calibri"/>
              <a:ea typeface="Calibri"/>
              <a:cs typeface="Calibri"/>
            </a:endParaRPr>
          </a:p>
          <a:p>
            <a:pPr marL="0" marR="0" lvl="0" indent="0" algn="l" defTabSz="914400">
              <a:lnSpc>
                <a:spcPct val="100000"/>
              </a:lnSpc>
              <a:spcBef>
                <a:spcPts val="0"/>
              </a:spcBef>
              <a:spcAft>
                <a:spcPts val="0"/>
              </a:spcAft>
              <a:buClrTx/>
              <a:buSzTx/>
              <a:buFontTx/>
              <a:buNone/>
              <a:defRPr/>
            </a:pPr>
            <a:br>
              <a:rPr lang="en-US">
                <a:solidFill>
                  <a:srgbClr val="000000"/>
                </a:solidFill>
                <a:latin typeface="Calibri"/>
                <a:ea typeface="Calibri"/>
                <a:cs typeface="Calibri"/>
              </a:rPr>
            </a:br>
            <a:r>
              <a:rPr lang="en-US">
                <a:solidFill>
                  <a:srgbClr val="000000"/>
                </a:solidFill>
                <a:latin typeface="Calibri"/>
                <a:ea typeface="Calibri"/>
                <a:cs typeface="Calibri"/>
              </a:rPr>
              <a:t>Not: Oral </a:t>
            </a:r>
            <a:r>
              <a:rPr lang="en-US">
                <a:solidFill>
                  <a:srgbClr val="000000"/>
                </a:solidFill>
                <a:latin typeface="Calibri"/>
                <a:ea typeface="Calibri"/>
                <a:cs typeface="Calibri"/>
              </a:rPr>
              <a:t>ivermektin</a:t>
            </a:r>
            <a:r>
              <a:rPr lang="en-US">
                <a:solidFill>
                  <a:srgbClr val="000000"/>
                </a:solidFill>
                <a:latin typeface="Calibri"/>
                <a:ea typeface="Calibri"/>
                <a:cs typeface="Calibri"/>
              </a:rPr>
              <a:t> </a:t>
            </a:r>
            <a:r>
              <a:rPr lang="en-US">
                <a:solidFill>
                  <a:srgbClr val="000000"/>
                </a:solidFill>
                <a:latin typeface="Calibri"/>
                <a:ea typeface="Calibri"/>
                <a:cs typeface="Calibri"/>
              </a:rPr>
              <a:t>tedavisi</a:t>
            </a:r>
            <a:r>
              <a:rPr lang="en-US">
                <a:solidFill>
                  <a:srgbClr val="000000"/>
                </a:solidFill>
                <a:latin typeface="Calibri"/>
                <a:ea typeface="Calibri"/>
                <a:cs typeface="Calibri"/>
              </a:rPr>
              <a:t> </a:t>
            </a:r>
            <a:r>
              <a:rPr lang="en-US">
                <a:solidFill>
                  <a:srgbClr val="000000"/>
                </a:solidFill>
                <a:latin typeface="Calibri"/>
                <a:ea typeface="Calibri"/>
                <a:cs typeface="Calibri"/>
              </a:rPr>
              <a:t>ile</a:t>
            </a:r>
            <a:r>
              <a:rPr lang="en-US">
                <a:solidFill>
                  <a:srgbClr val="000000"/>
                </a:solidFill>
                <a:latin typeface="Calibri"/>
                <a:ea typeface="Calibri"/>
                <a:cs typeface="Calibri"/>
              </a:rPr>
              <a:t> </a:t>
            </a:r>
            <a:r>
              <a:rPr lang="en-US">
                <a:solidFill>
                  <a:srgbClr val="000000"/>
                </a:solidFill>
                <a:latin typeface="Calibri"/>
                <a:ea typeface="Calibri"/>
                <a:cs typeface="Calibri"/>
              </a:rPr>
              <a:t>birlikte</a:t>
            </a:r>
            <a:r>
              <a:rPr lang="en-US">
                <a:solidFill>
                  <a:srgbClr val="000000"/>
                </a:solidFill>
                <a:latin typeface="Calibri"/>
                <a:ea typeface="Calibri"/>
                <a:cs typeface="Calibri"/>
              </a:rPr>
              <a:t> </a:t>
            </a:r>
            <a:r>
              <a:rPr lang="en-US">
                <a:solidFill>
                  <a:srgbClr val="000000"/>
                </a:solidFill>
                <a:latin typeface="Calibri"/>
                <a:ea typeface="Calibri"/>
                <a:cs typeface="Calibri"/>
              </a:rPr>
              <a:t>aralık</a:t>
            </a:r>
            <a:r>
              <a:rPr lang="en-US">
                <a:solidFill>
                  <a:srgbClr val="000000"/>
                </a:solidFill>
                <a:latin typeface="Calibri"/>
                <a:ea typeface="Calibri"/>
                <a:cs typeface="Calibri"/>
              </a:rPr>
              <a:t> 7 </a:t>
            </a:r>
            <a:r>
              <a:rPr lang="en-US">
                <a:solidFill>
                  <a:srgbClr val="000000"/>
                </a:solidFill>
                <a:latin typeface="Calibri"/>
                <a:ea typeface="Calibri"/>
                <a:cs typeface="Calibri"/>
              </a:rPr>
              <a:t>gün</a:t>
            </a:r>
            <a:r>
              <a:rPr lang="en-US">
                <a:solidFill>
                  <a:srgbClr val="000000"/>
                </a:solidFill>
                <a:latin typeface="Calibri"/>
                <a:ea typeface="Calibri"/>
                <a:cs typeface="Calibri"/>
              </a:rPr>
              <a:t> </a:t>
            </a:r>
            <a:r>
              <a:rPr lang="en-US">
                <a:solidFill>
                  <a:srgbClr val="000000"/>
                </a:solidFill>
                <a:latin typeface="Calibri"/>
                <a:ea typeface="Calibri"/>
                <a:cs typeface="Calibri"/>
              </a:rPr>
              <a:t>boyunca</a:t>
            </a:r>
            <a:r>
              <a:rPr lang="en-US">
                <a:solidFill>
                  <a:srgbClr val="000000"/>
                </a:solidFill>
                <a:latin typeface="Calibri"/>
                <a:ea typeface="Calibri"/>
                <a:cs typeface="Calibri"/>
              </a:rPr>
              <a:t> %5 </a:t>
            </a:r>
            <a:r>
              <a:rPr lang="en-US">
                <a:solidFill>
                  <a:srgbClr val="000000"/>
                </a:solidFill>
                <a:latin typeface="Calibri"/>
                <a:ea typeface="Calibri"/>
                <a:cs typeface="Calibri"/>
              </a:rPr>
              <a:t>topikal</a:t>
            </a:r>
            <a:r>
              <a:rPr lang="en-US">
                <a:solidFill>
                  <a:srgbClr val="000000"/>
                </a:solidFill>
                <a:latin typeface="Calibri"/>
                <a:ea typeface="Calibri"/>
                <a:cs typeface="Calibri"/>
              </a:rPr>
              <a:t> </a:t>
            </a:r>
            <a:r>
              <a:rPr lang="en-US">
                <a:solidFill>
                  <a:srgbClr val="000000"/>
                </a:solidFill>
                <a:latin typeface="Calibri"/>
                <a:ea typeface="Calibri"/>
                <a:cs typeface="Calibri"/>
              </a:rPr>
              <a:t>permetrin</a:t>
            </a:r>
            <a:r>
              <a:rPr lang="en-US">
                <a:solidFill>
                  <a:srgbClr val="000000"/>
                </a:solidFill>
                <a:latin typeface="Calibri"/>
                <a:ea typeface="Calibri"/>
                <a:cs typeface="Calibri"/>
              </a:rPr>
              <a:t> </a:t>
            </a:r>
            <a:r>
              <a:rPr lang="en-US">
                <a:solidFill>
                  <a:srgbClr val="000000"/>
                </a:solidFill>
                <a:latin typeface="Calibri"/>
                <a:ea typeface="Calibri"/>
                <a:cs typeface="Calibri"/>
              </a:rPr>
              <a:t>veya</a:t>
            </a:r>
            <a:r>
              <a:rPr lang="en-US">
                <a:solidFill>
                  <a:srgbClr val="000000"/>
                </a:solidFill>
                <a:latin typeface="Calibri"/>
                <a:ea typeface="Calibri"/>
                <a:cs typeface="Calibri"/>
              </a:rPr>
              <a:t> </a:t>
            </a:r>
            <a:r>
              <a:rPr lang="en-US">
                <a:solidFill>
                  <a:srgbClr val="000000"/>
                </a:solidFill>
                <a:latin typeface="Calibri"/>
                <a:ea typeface="Calibri"/>
                <a:cs typeface="Calibri"/>
              </a:rPr>
              <a:t>benzil</a:t>
            </a:r>
            <a:r>
              <a:rPr lang="en-US">
                <a:solidFill>
                  <a:srgbClr val="000000"/>
                </a:solidFill>
                <a:latin typeface="Calibri"/>
                <a:ea typeface="Calibri"/>
                <a:cs typeface="Calibri"/>
              </a:rPr>
              <a:t> </a:t>
            </a:r>
            <a:r>
              <a:rPr lang="en-US">
                <a:solidFill>
                  <a:srgbClr val="000000"/>
                </a:solidFill>
                <a:latin typeface="Calibri"/>
                <a:ea typeface="Calibri"/>
                <a:cs typeface="Calibri"/>
              </a:rPr>
              <a:t>benzoat</a:t>
            </a:r>
            <a:r>
              <a:rPr lang="en-US">
                <a:solidFill>
                  <a:srgbClr val="000000"/>
                </a:solidFill>
                <a:latin typeface="Calibri"/>
                <a:ea typeface="Calibri"/>
                <a:cs typeface="Calibri"/>
              </a:rPr>
              <a:t> (</a:t>
            </a:r>
            <a:r>
              <a:rPr lang="en-US">
                <a:solidFill>
                  <a:srgbClr val="000000"/>
                </a:solidFill>
                <a:latin typeface="Calibri"/>
                <a:ea typeface="Calibri"/>
                <a:cs typeface="Calibri"/>
              </a:rPr>
              <a:t>daha</a:t>
            </a:r>
            <a:r>
              <a:rPr lang="en-US">
                <a:solidFill>
                  <a:srgbClr val="000000"/>
                </a:solidFill>
                <a:latin typeface="Calibri"/>
                <a:ea typeface="Calibri"/>
                <a:cs typeface="Calibri"/>
              </a:rPr>
              <a:t> </a:t>
            </a:r>
            <a:r>
              <a:rPr lang="en-US">
                <a:solidFill>
                  <a:srgbClr val="000000"/>
                </a:solidFill>
                <a:latin typeface="Calibri"/>
                <a:ea typeface="Calibri"/>
                <a:cs typeface="Calibri"/>
              </a:rPr>
              <a:t>sonra</a:t>
            </a:r>
            <a:r>
              <a:rPr lang="en-US">
                <a:solidFill>
                  <a:srgbClr val="000000"/>
                </a:solidFill>
                <a:latin typeface="Calibri"/>
                <a:ea typeface="Calibri"/>
                <a:cs typeface="Calibri"/>
              </a:rPr>
              <a:t> </a:t>
            </a:r>
            <a:r>
              <a:rPr lang="en-US">
                <a:solidFill>
                  <a:srgbClr val="000000"/>
                </a:solidFill>
                <a:latin typeface="Calibri"/>
                <a:ea typeface="Calibri"/>
                <a:cs typeface="Calibri"/>
              </a:rPr>
              <a:t>klinik</a:t>
            </a:r>
            <a:r>
              <a:rPr lang="en-US">
                <a:solidFill>
                  <a:srgbClr val="000000"/>
                </a:solidFill>
                <a:latin typeface="Calibri"/>
                <a:ea typeface="Calibri"/>
                <a:cs typeface="Calibri"/>
              </a:rPr>
              <a:t> </a:t>
            </a:r>
            <a:r>
              <a:rPr lang="en-US">
                <a:solidFill>
                  <a:srgbClr val="000000"/>
                </a:solidFill>
                <a:latin typeface="Calibri"/>
                <a:ea typeface="Calibri"/>
                <a:cs typeface="Calibri"/>
              </a:rPr>
              <a:t>iyileşmeye</a:t>
            </a:r>
            <a:r>
              <a:rPr lang="en-US">
                <a:solidFill>
                  <a:srgbClr val="000000"/>
                </a:solidFill>
                <a:latin typeface="Calibri"/>
                <a:ea typeface="Calibri"/>
                <a:cs typeface="Calibri"/>
              </a:rPr>
              <a:t> </a:t>
            </a:r>
            <a:r>
              <a:rPr lang="en-US">
                <a:solidFill>
                  <a:srgbClr val="000000"/>
                </a:solidFill>
                <a:latin typeface="Calibri"/>
                <a:ea typeface="Calibri"/>
                <a:cs typeface="Calibri"/>
              </a:rPr>
              <a:t>kadar</a:t>
            </a:r>
            <a:r>
              <a:rPr lang="en-US">
                <a:solidFill>
                  <a:srgbClr val="000000"/>
                </a:solidFill>
                <a:latin typeface="Calibri"/>
                <a:ea typeface="Calibri"/>
                <a:cs typeface="Calibri"/>
              </a:rPr>
              <a:t> </a:t>
            </a:r>
            <a:r>
              <a:rPr lang="en-US">
                <a:solidFill>
                  <a:srgbClr val="000000"/>
                </a:solidFill>
                <a:latin typeface="Calibri"/>
                <a:ea typeface="Calibri"/>
                <a:cs typeface="Calibri"/>
              </a:rPr>
              <a:t>haftada</a:t>
            </a:r>
            <a:r>
              <a:rPr lang="en-US">
                <a:solidFill>
                  <a:srgbClr val="000000"/>
                </a:solidFill>
                <a:latin typeface="Calibri"/>
                <a:ea typeface="Calibri"/>
                <a:cs typeface="Calibri"/>
              </a:rPr>
              <a:t> </a:t>
            </a:r>
            <a:r>
              <a:rPr lang="en-US">
                <a:solidFill>
                  <a:srgbClr val="000000"/>
                </a:solidFill>
                <a:latin typeface="Calibri"/>
                <a:ea typeface="Calibri"/>
                <a:cs typeface="Calibri"/>
              </a:rPr>
              <a:t>iki</a:t>
            </a:r>
            <a:r>
              <a:rPr lang="en-US">
                <a:solidFill>
                  <a:srgbClr val="000000"/>
                </a:solidFill>
                <a:latin typeface="Calibri"/>
                <a:ea typeface="Calibri"/>
                <a:cs typeface="Calibri"/>
              </a:rPr>
              <a:t> </a:t>
            </a:r>
            <a:r>
              <a:rPr lang="en-US">
                <a:solidFill>
                  <a:srgbClr val="000000"/>
                </a:solidFill>
                <a:latin typeface="Calibri"/>
                <a:ea typeface="Calibri"/>
                <a:cs typeface="Calibri"/>
              </a:rPr>
              <a:t>kez</a:t>
            </a:r>
            <a:r>
              <a:rPr lang="en-US">
                <a:solidFill>
                  <a:srgbClr val="000000"/>
                </a:solidFill>
                <a:latin typeface="Calibri"/>
                <a:ea typeface="Calibri"/>
                <a:cs typeface="Calibri"/>
              </a:rPr>
              <a:t>) </a:t>
            </a:r>
            <a:r>
              <a:rPr lang="en-US">
                <a:solidFill>
                  <a:srgbClr val="000000"/>
                </a:solidFill>
                <a:latin typeface="Calibri"/>
                <a:ea typeface="Calibri"/>
                <a:cs typeface="Calibri"/>
              </a:rPr>
              <a:t>ve</a:t>
            </a:r>
            <a:r>
              <a:rPr lang="en-US">
                <a:solidFill>
                  <a:srgbClr val="000000"/>
                </a:solidFill>
                <a:latin typeface="Calibri"/>
                <a:ea typeface="Calibri"/>
                <a:cs typeface="Calibri"/>
              </a:rPr>
              <a:t> </a:t>
            </a:r>
            <a:r>
              <a:rPr lang="en-US">
                <a:solidFill>
                  <a:srgbClr val="000000"/>
                </a:solidFill>
                <a:latin typeface="Calibri"/>
                <a:ea typeface="Calibri"/>
                <a:cs typeface="Calibri"/>
              </a:rPr>
              <a:t>gerekirse</a:t>
            </a:r>
            <a:r>
              <a:rPr lang="en-US">
                <a:solidFill>
                  <a:srgbClr val="000000"/>
                </a:solidFill>
                <a:latin typeface="Calibri"/>
                <a:ea typeface="Calibri"/>
                <a:cs typeface="Calibri"/>
              </a:rPr>
              <a:t> </a:t>
            </a:r>
            <a:r>
              <a:rPr lang="en-US">
                <a:solidFill>
                  <a:srgbClr val="000000"/>
                </a:solidFill>
                <a:latin typeface="Calibri"/>
                <a:ea typeface="Calibri"/>
                <a:cs typeface="Calibri"/>
              </a:rPr>
              <a:t>topikal</a:t>
            </a:r>
            <a:r>
              <a:rPr lang="en-US">
                <a:solidFill>
                  <a:srgbClr val="000000"/>
                </a:solidFill>
                <a:latin typeface="Calibri"/>
                <a:ea typeface="Calibri"/>
                <a:cs typeface="Calibri"/>
              </a:rPr>
              <a:t> </a:t>
            </a:r>
            <a:r>
              <a:rPr lang="en-US">
                <a:solidFill>
                  <a:srgbClr val="000000"/>
                </a:solidFill>
                <a:latin typeface="Calibri"/>
                <a:ea typeface="Calibri"/>
                <a:cs typeface="Calibri"/>
              </a:rPr>
              <a:t>keratolitiklerin</a:t>
            </a:r>
            <a:r>
              <a:rPr lang="en-US">
                <a:solidFill>
                  <a:srgbClr val="000000"/>
                </a:solidFill>
                <a:latin typeface="Calibri"/>
                <a:ea typeface="Calibri"/>
                <a:cs typeface="Calibri"/>
              </a:rPr>
              <a:t> </a:t>
            </a:r>
            <a:r>
              <a:rPr lang="en-US">
                <a:solidFill>
                  <a:srgbClr val="000000"/>
                </a:solidFill>
                <a:latin typeface="Calibri"/>
                <a:ea typeface="Calibri"/>
                <a:cs typeface="Calibri"/>
              </a:rPr>
              <a:t>kullanılması</a:t>
            </a:r>
            <a:r>
              <a:rPr lang="en-US">
                <a:solidFill>
                  <a:srgbClr val="000000"/>
                </a:solidFill>
                <a:latin typeface="Calibri"/>
                <a:ea typeface="Calibri"/>
                <a:cs typeface="Calibri"/>
              </a:rPr>
              <a:t> </a:t>
            </a:r>
            <a:r>
              <a:rPr lang="en-US">
                <a:solidFill>
                  <a:srgbClr val="000000"/>
                </a:solidFill>
                <a:latin typeface="Calibri"/>
                <a:ea typeface="Calibri"/>
                <a:cs typeface="Calibri"/>
              </a:rPr>
              <a:t>önerilir</a:t>
            </a:r>
            <a:r>
              <a:rPr lang="en-US">
                <a:solidFill>
                  <a:srgbClr val="000000"/>
                </a:solidFill>
                <a:latin typeface="Calibri"/>
                <a:ea typeface="Calibri"/>
                <a:cs typeface="Calibri"/>
              </a:rPr>
              <a:t>.</a:t>
            </a:r>
            <a:endParaRPr/>
          </a:p>
          <a:p>
            <a:pPr marL="0" marR="0" lvl="0" indent="0" algn="l" defTabSz="914400">
              <a:lnSpc>
                <a:spcPct val="100000"/>
              </a:lnSpc>
              <a:spcBef>
                <a:spcPts val="0"/>
              </a:spcBef>
              <a:spcAft>
                <a:spcPts val="0"/>
              </a:spcAft>
              <a:buClrTx/>
              <a:buSzTx/>
              <a:buFontTx/>
              <a:buNone/>
              <a:defRPr/>
            </a:pPr>
            <a:endParaRPr lang="en-US">
              <a:solidFill>
                <a:srgbClr val="000000"/>
              </a:solidFill>
              <a:latin typeface="Calibri"/>
              <a:ea typeface="Calibri"/>
              <a:cs typeface="Calibri"/>
            </a:endParaRPr>
          </a:p>
        </p:txBody>
      </p:sp>
      <p:sp>
        <p:nvSpPr>
          <p:cNvPr id="10" name="Dikdörtgen 9"/>
          <p:cNvSpPr/>
          <p:nvPr/>
        </p:nvSpPr>
        <p:spPr bwMode="auto">
          <a:xfrm>
            <a:off x="3450180" y="4158725"/>
            <a:ext cx="5202065" cy="369332"/>
          </a:xfrm>
          <a:prstGeom prst="rect">
            <a:avLst/>
          </a:prstGeom>
        </p:spPr>
        <p:txBody>
          <a:bodyPr wrap="none">
            <a:spAutoFit/>
          </a:bodyPr>
          <a:lstStyle/>
          <a:p>
            <a:pPr>
              <a:defRPr/>
            </a:pPr>
            <a:r>
              <a:rPr lang="tr-TR" b="1"/>
              <a:t>Oral </a:t>
            </a:r>
            <a:r>
              <a:rPr lang="tr-TR" b="1"/>
              <a:t>ivermektin</a:t>
            </a:r>
            <a:r>
              <a:rPr lang="tr-TR" b="1"/>
              <a:t> için vücut ağırlığına göre doz rehberi</a:t>
            </a:r>
            <a:endParaRPr b="1"/>
          </a:p>
        </p:txBody>
      </p:sp>
      <p:sp>
        <p:nvSpPr>
          <p:cNvPr id="11" name="Dikdörtgen 10"/>
          <p:cNvSpPr/>
          <p:nvPr/>
        </p:nvSpPr>
        <p:spPr bwMode="auto">
          <a:xfrm>
            <a:off x="2629691" y="6211490"/>
            <a:ext cx="7941578" cy="646331"/>
          </a:xfrm>
          <a:prstGeom prst="rect">
            <a:avLst/>
          </a:prstGeom>
        </p:spPr>
        <p:txBody>
          <a:bodyPr wrap="square">
            <a:spAutoFit/>
          </a:bodyPr>
          <a:lstStyle/>
          <a:p>
            <a:pPr algn="ctr">
              <a:defRPr/>
            </a:pPr>
            <a:r>
              <a:rPr lang="tr-TR">
                <a:solidFill>
                  <a:srgbClr val="000000"/>
                </a:solidFill>
                <a:latin typeface="Calibri"/>
                <a:ea typeface="Calibri"/>
                <a:cs typeface="Calibri"/>
              </a:rPr>
              <a:t>Not: Türkiye’de oral </a:t>
            </a:r>
            <a:r>
              <a:rPr lang="tr-TR">
                <a:solidFill>
                  <a:srgbClr val="000000"/>
                </a:solidFill>
                <a:latin typeface="Calibri"/>
                <a:ea typeface="Calibri"/>
                <a:cs typeface="Calibri"/>
              </a:rPr>
              <a:t>ivermektin</a:t>
            </a:r>
            <a:r>
              <a:rPr lang="tr-TR">
                <a:solidFill>
                  <a:srgbClr val="000000"/>
                </a:solidFill>
                <a:latin typeface="Calibri"/>
                <a:ea typeface="Calibri"/>
                <a:cs typeface="Calibri"/>
              </a:rPr>
              <a:t>, 3 </a:t>
            </a:r>
            <a:r>
              <a:rPr lang="tr-TR">
                <a:solidFill>
                  <a:srgbClr val="000000"/>
                </a:solidFill>
                <a:latin typeface="Calibri"/>
                <a:ea typeface="Calibri"/>
                <a:cs typeface="Calibri"/>
              </a:rPr>
              <a:t>mg’lık</a:t>
            </a:r>
            <a:r>
              <a:rPr lang="tr-TR">
                <a:solidFill>
                  <a:srgbClr val="000000"/>
                </a:solidFill>
                <a:latin typeface="Calibri"/>
                <a:ea typeface="Calibri"/>
                <a:cs typeface="Calibri"/>
              </a:rPr>
              <a:t> tabletlerden oluşan 4, 12 ve 20 tabletlik ambalajlarda bulunmaktadır.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lstStyle/>
          <a:p>
            <a:pPr>
              <a:defRPr/>
            </a:pPr>
            <a:endParaRPr lang="tr-TR"/>
          </a:p>
        </p:txBody>
      </p:sp>
      <p:pic>
        <p:nvPicPr>
          <p:cNvPr id="4" name="Resim 3"/>
          <p:cNvPicPr>
            <a:picLocks noChangeAspect="1"/>
          </p:cNvPicPr>
          <p:nvPr/>
        </p:nvPicPr>
        <p:blipFill>
          <a:blip r:embed="rId2"/>
          <a:stretch/>
        </p:blipFill>
        <p:spPr bwMode="auto">
          <a:xfrm flipH="0" flipV="0">
            <a:off x="1567416" y="115328"/>
            <a:ext cx="10073199" cy="600804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lstStyle/>
          <a:p>
            <a:pPr>
              <a:defRPr/>
            </a:pPr>
            <a:r>
              <a:rPr lang="tr-TR"/>
              <a:t>Kaynaklar</a:t>
            </a:r>
            <a:endParaRPr/>
          </a:p>
        </p:txBody>
      </p:sp>
      <p:sp>
        <p:nvSpPr>
          <p:cNvPr id="4" name="Metin kutusu 3"/>
          <p:cNvSpPr txBox="1"/>
          <p:nvPr/>
        </p:nvSpPr>
        <p:spPr bwMode="auto">
          <a:xfrm>
            <a:off x="1361456" y="1645135"/>
            <a:ext cx="10096063" cy="3693319"/>
          </a:xfrm>
          <a:prstGeom prst="rect">
            <a:avLst/>
          </a:prstGeom>
          <a:noFill/>
        </p:spPr>
        <p:txBody>
          <a:bodyPr wrap="square" rtlCol="0">
            <a:spAutoFit/>
          </a:bodyPr>
          <a:lstStyle/>
          <a:p>
            <a:pPr>
              <a:defRPr/>
            </a:pPr>
            <a:r>
              <a:rPr lang="tr-TR"/>
              <a:t>1-Birinci Basamak Tanı Tedavi Rehberi 2025</a:t>
            </a:r>
            <a:endParaRPr/>
          </a:p>
          <a:p>
            <a:pPr>
              <a:defRPr/>
            </a:pPr>
            <a:endParaRPr lang="tr-TR"/>
          </a:p>
          <a:p>
            <a:pPr>
              <a:defRPr/>
            </a:pPr>
            <a:r>
              <a:rPr lang="tr-TR"/>
              <a:t>2-</a:t>
            </a:r>
            <a:r>
              <a:rPr lang="es-ES"/>
              <a:t>Uyuz Tani Ve Tedavi Rehber</a:t>
            </a:r>
            <a:r>
              <a:rPr lang="tr-TR"/>
              <a:t>i </a:t>
            </a:r>
            <a:r>
              <a:rPr lang="tr-TR" u="sng">
                <a:hlinkClick r:id="rId2" tooltip="https://turkdermatoloji.org.tr/media/files/UYUZ%20TANI%20VE%20TEDAV%C4%B0%20REHBER%C4%B0_TDD.pdf"/>
              </a:rPr>
              <a:t>https://turkdermatoloji.org.tr/media/files/UYUZ%20TANI%20VE%20TEDAV%C4%B0%20REHBER%C4%B0_TDD.pdf</a:t>
            </a:r>
            <a:endParaRPr lang="tr-TR"/>
          </a:p>
          <a:p>
            <a:pPr>
              <a:defRPr/>
            </a:pPr>
            <a:endParaRPr lang="tr-TR"/>
          </a:p>
          <a:p>
            <a:pPr>
              <a:defRPr/>
            </a:pPr>
            <a:r>
              <a:rPr lang="tr-TR"/>
              <a:t>3- Uyuz Vaka Yönetim Rehberi </a:t>
            </a:r>
            <a:endParaRPr/>
          </a:p>
          <a:p>
            <a:pPr>
              <a:defRPr/>
            </a:pPr>
            <a:r>
              <a:rPr lang="tr-TR" u="sng">
                <a:hlinkClick r:id="rId3" tooltip="https://hsgm.saglik.gov.tr/tr/dokumanlar-zoonotik.html"/>
              </a:rPr>
              <a:t>https://hsgm.saglik.gov.tr/tr/dokumanlar-zoonotik.html</a:t>
            </a:r>
            <a:endParaRPr lang="tr-TR"/>
          </a:p>
          <a:p>
            <a:pPr>
              <a:defRPr/>
            </a:pPr>
            <a:endParaRPr lang="tr-TR"/>
          </a:p>
          <a:p>
            <a:pPr>
              <a:defRPr/>
            </a:pPr>
            <a:r>
              <a:rPr lang="tr-TR"/>
              <a:t>4- https://www.adenilaclama.com/bit-ilaclama/  </a:t>
            </a:r>
            <a:endParaRPr/>
          </a:p>
          <a:p>
            <a:pPr>
              <a:defRPr/>
            </a:pPr>
            <a:endParaRPr lang="tr-TR"/>
          </a:p>
          <a:p>
            <a:pPr>
              <a:defRPr/>
            </a:pPr>
            <a:r>
              <a:rPr lang="tr-TR"/>
              <a:t>5- </a:t>
            </a:r>
            <a:r>
              <a:rPr lang="tr-TR" u="sng">
                <a:hlinkClick r:id="rId4" tooltip="https://encrypted-tbn0.gstatic.com/images?q=tbn:ANd9GcQ3eXPnYGYH2k1Ruy0IrrrZR__1x_UmRPUMlw&amp;s"/>
              </a:rPr>
              <a:t>https://encrypted-tbn0.gstatic.com/images?q=tbn:ANd9GcQ3eXPnYGYH2k1Ruy0IrrrZR__1x_UmRPUMlw&amp;s</a:t>
            </a:r>
            <a:r>
              <a:rPr lang="tr-TR"/>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Bitlenme (Pediculosis)</a:t>
            </a:r>
            <a:br>
              <a:rPr lang="tr-TR"/>
            </a:b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lstStyle/>
          <a:p>
            <a:pPr>
              <a:defRPr/>
            </a:pPr>
            <a:r>
              <a:rPr lang="tr-TR"/>
              <a:t>Tanım</a:t>
            </a:r>
            <a:endParaRPr/>
          </a:p>
        </p:txBody>
      </p:sp>
      <p:sp>
        <p:nvSpPr>
          <p:cNvPr id="4" name="Metin kutusu 3"/>
          <p:cNvSpPr txBox="1"/>
          <p:nvPr/>
        </p:nvSpPr>
        <p:spPr bwMode="auto">
          <a:xfrm>
            <a:off x="1441937" y="1336431"/>
            <a:ext cx="9618785" cy="3693319"/>
          </a:xfrm>
          <a:prstGeom prst="rect">
            <a:avLst/>
          </a:prstGeom>
          <a:noFill/>
        </p:spPr>
        <p:txBody>
          <a:bodyPr wrap="square" rtlCol="0">
            <a:spAutoFit/>
          </a:bodyPr>
          <a:lstStyle/>
          <a:p>
            <a:pPr marL="285750" indent="-285750">
              <a:lnSpc>
                <a:spcPct val="150000"/>
              </a:lnSpc>
              <a:buFont typeface="Wingdings"/>
              <a:buChar char="ü"/>
              <a:defRPr/>
            </a:pPr>
            <a:r>
              <a:rPr lang="tr-TR"/>
              <a:t>Pedikülosis, insan saçlı derisi, vücut kılları veya pubik bölgesine yerleşen ektoparazitik infestasyon hastalığıdır. </a:t>
            </a:r>
            <a:endParaRPr/>
          </a:p>
          <a:p>
            <a:pPr marL="285750" indent="-285750">
              <a:lnSpc>
                <a:spcPct val="150000"/>
              </a:lnSpc>
              <a:buFont typeface="Wingdings"/>
              <a:buChar char="ü"/>
              <a:defRPr/>
            </a:pPr>
            <a:r>
              <a:rPr lang="tr-TR"/>
              <a:t>Etken, </a:t>
            </a:r>
            <a:r>
              <a:rPr lang="tr-TR" i="1"/>
              <a:t>Pediculus humanus capitis </a:t>
            </a:r>
            <a:r>
              <a:rPr lang="tr-TR"/>
              <a:t>(baş biti), </a:t>
            </a:r>
            <a:r>
              <a:rPr lang="tr-TR" i="1"/>
              <a:t>Pediculus humanus corporis </a:t>
            </a:r>
            <a:r>
              <a:rPr lang="tr-TR"/>
              <a:t>(vücut biti) ve </a:t>
            </a:r>
            <a:r>
              <a:rPr lang="tr-TR" i="1"/>
              <a:t>Pthirus pubis </a:t>
            </a:r>
            <a:r>
              <a:rPr lang="tr-TR"/>
              <a:t>(kasık biti) olabilir. </a:t>
            </a:r>
            <a:endParaRPr/>
          </a:p>
          <a:p>
            <a:pPr marL="285750" indent="-285750">
              <a:lnSpc>
                <a:spcPct val="150000"/>
              </a:lnSpc>
              <a:buFont typeface="Wingdings"/>
              <a:buChar char="ü"/>
              <a:defRPr/>
            </a:pPr>
            <a:r>
              <a:rPr lang="tr-TR"/>
              <a:t>Aile hekimliği pratiğinde en sık görüleni baş biti (</a:t>
            </a:r>
            <a:r>
              <a:rPr lang="tr-TR" i="1"/>
              <a:t>Pediculus capitis</a:t>
            </a:r>
            <a:r>
              <a:rPr lang="tr-TR"/>
              <a:t>) olup özellikle okul çağı çocuklarında sık karşılaşılır.</a:t>
            </a:r>
            <a:endParaRPr/>
          </a:p>
          <a:p>
            <a:pPr marL="285750" indent="-285750">
              <a:lnSpc>
                <a:spcPct val="150000"/>
              </a:lnSpc>
              <a:buFont typeface="Wingdings"/>
              <a:buChar char="ü"/>
              <a:defRPr/>
            </a:pPr>
            <a:r>
              <a:rPr lang="tr-TR"/>
              <a:t>ASM’de bitlenmenin doğru tanınması, etkili tedavisi ve bulaşın önlenmesi, hem bireysel hem de toplum sağlığı açısından önemlidir.</a:t>
            </a:r>
            <a:endParaRPr/>
          </a:p>
          <a:p>
            <a:pPr>
              <a:defRPr/>
            </a:pPr>
            <a:endParaRPr lang="tr-TR"/>
          </a:p>
        </p:txBody>
      </p:sp>
      <p:pic>
        <p:nvPicPr>
          <p:cNvPr id="5" name="Resim 4"/>
          <p:cNvPicPr>
            <a:picLocks noChangeAspect="1"/>
          </p:cNvPicPr>
          <p:nvPr/>
        </p:nvPicPr>
        <p:blipFill>
          <a:blip r:embed="rId2"/>
          <a:stretch/>
        </p:blipFill>
        <p:spPr bwMode="auto">
          <a:xfrm>
            <a:off x="7413251" y="4553247"/>
            <a:ext cx="2749652" cy="205933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normAutofit/>
          </a:bodyPr>
          <a:lstStyle/>
          <a:p>
            <a:pPr>
              <a:defRPr/>
            </a:pPr>
            <a:r>
              <a:rPr lang="tr-TR"/>
              <a:t>Epidemiyoloji ve Bulaş</a:t>
            </a:r>
            <a:endParaRPr/>
          </a:p>
        </p:txBody>
      </p:sp>
      <p:sp>
        <p:nvSpPr>
          <p:cNvPr id="4" name="Metin kutusu 3"/>
          <p:cNvSpPr txBox="1"/>
          <p:nvPr/>
        </p:nvSpPr>
        <p:spPr bwMode="auto">
          <a:xfrm>
            <a:off x="966735" y="1659904"/>
            <a:ext cx="9900139" cy="2862322"/>
          </a:xfrm>
          <a:prstGeom prst="rect">
            <a:avLst/>
          </a:prstGeom>
          <a:noFill/>
        </p:spPr>
        <p:txBody>
          <a:bodyPr wrap="square" rtlCol="0">
            <a:spAutoFit/>
          </a:bodyPr>
          <a:lstStyle/>
          <a:p>
            <a:pPr marL="285750" lvl="0" indent="-285750">
              <a:lnSpc>
                <a:spcPct val="200000"/>
              </a:lnSpc>
              <a:buFont typeface="Wingdings"/>
              <a:buChar char="ü"/>
              <a:defRPr/>
            </a:pPr>
            <a:r>
              <a:rPr lang="tr-TR"/>
              <a:t>Okul çağındaki çocuklarda daha sık görülür.</a:t>
            </a:r>
            <a:endParaRPr/>
          </a:p>
          <a:p>
            <a:pPr marL="285750" lvl="0" indent="-285750">
              <a:lnSpc>
                <a:spcPct val="200000"/>
              </a:lnSpc>
              <a:buFont typeface="Wingdings"/>
              <a:buChar char="ü"/>
              <a:defRPr/>
            </a:pPr>
            <a:r>
              <a:rPr lang="tr-TR"/>
              <a:t>Direkt temas en önemli bulaş yoludur (saç-saça temas).</a:t>
            </a:r>
            <a:endParaRPr/>
          </a:p>
          <a:p>
            <a:pPr marL="285750" lvl="0" indent="-285750">
              <a:lnSpc>
                <a:spcPct val="200000"/>
              </a:lnSpc>
              <a:buFont typeface="Wingdings"/>
              <a:buChar char="ü"/>
              <a:defRPr/>
            </a:pPr>
            <a:r>
              <a:rPr lang="tr-TR"/>
              <a:t>Tarak, şapka, havlu gibi eşyaların ortak kullanımı bulaşı kolaylaştırır.</a:t>
            </a:r>
            <a:endParaRPr/>
          </a:p>
          <a:p>
            <a:pPr marL="342900" lvl="0" indent="-342900">
              <a:lnSpc>
                <a:spcPct val="200000"/>
              </a:lnSpc>
              <a:buFont typeface="Wingdings"/>
              <a:buChar char="ü"/>
              <a:defRPr/>
            </a:pPr>
            <a:r>
              <a:rPr lang="tr-TR"/>
              <a:t>Sosyoekonomik düzeyden bağımsızdır, ancak kalabalık yaşam alanlarında sıklığı artar.</a:t>
            </a:r>
            <a:endParaRPr/>
          </a:p>
          <a:p>
            <a:pPr>
              <a:lnSpc>
                <a:spcPct val="200000"/>
              </a:lnSpc>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Klinik Bulgular</a:t>
            </a:r>
            <a:endParaRPr/>
          </a:p>
        </p:txBody>
      </p:sp>
      <p:sp>
        <p:nvSpPr>
          <p:cNvPr id="4" name="Metin kutusu 3"/>
          <p:cNvSpPr txBox="1"/>
          <p:nvPr/>
        </p:nvSpPr>
        <p:spPr bwMode="auto">
          <a:xfrm>
            <a:off x="914400" y="1433146"/>
            <a:ext cx="8932985" cy="3970318"/>
          </a:xfrm>
          <a:prstGeom prst="rect">
            <a:avLst/>
          </a:prstGeom>
          <a:noFill/>
        </p:spPr>
        <p:txBody>
          <a:bodyPr wrap="square" rtlCol="0">
            <a:spAutoFit/>
          </a:bodyPr>
          <a:lstStyle/>
          <a:p>
            <a:pPr lvl="0">
              <a:lnSpc>
                <a:spcPct val="200000"/>
              </a:lnSpc>
              <a:defRPr/>
            </a:pPr>
            <a:r>
              <a:rPr lang="tr-TR"/>
              <a:t>- </a:t>
            </a:r>
            <a:r>
              <a:rPr lang="tr-TR" b="1"/>
              <a:t>Kaşıntı (özellikle ense ve kulak arkası) </a:t>
            </a:r>
            <a:r>
              <a:rPr lang="tr-TR"/>
              <a:t>: Allerjik reaksiyon sonucu gelişir.</a:t>
            </a:r>
            <a:endParaRPr lang="tr-TR" sz="1600"/>
          </a:p>
          <a:p>
            <a:pPr lvl="0">
              <a:lnSpc>
                <a:spcPct val="200000"/>
              </a:lnSpc>
              <a:defRPr/>
            </a:pPr>
            <a:r>
              <a:rPr lang="tr-TR"/>
              <a:t>- </a:t>
            </a:r>
            <a:r>
              <a:rPr lang="tr-TR" b="1"/>
              <a:t>Ekskoriasyonlar ve sekonder enfeksiyon </a:t>
            </a:r>
            <a:r>
              <a:rPr lang="tr-TR"/>
              <a:t>: Kaşımaya bağlı.</a:t>
            </a:r>
            <a:endParaRPr lang="tr-TR" sz="1600"/>
          </a:p>
          <a:p>
            <a:pPr lvl="0">
              <a:lnSpc>
                <a:spcPct val="200000"/>
              </a:lnSpc>
              <a:defRPr/>
            </a:pPr>
            <a:r>
              <a:rPr lang="tr-TR"/>
              <a:t>- </a:t>
            </a:r>
            <a:r>
              <a:rPr lang="tr-TR" b="1"/>
              <a:t>Gözle görülen erişkin bitler ve sirkeler (yumurtalar) </a:t>
            </a:r>
            <a:r>
              <a:rPr lang="tr-TR"/>
              <a:t>:</a:t>
            </a:r>
            <a:endParaRPr lang="tr-TR" sz="1600"/>
          </a:p>
          <a:p>
            <a:pPr marL="742950" lvl="1" indent="-285750">
              <a:lnSpc>
                <a:spcPct val="200000"/>
              </a:lnSpc>
              <a:buFont typeface="Arial"/>
              <a:buChar char="•"/>
              <a:defRPr/>
            </a:pPr>
            <a:r>
              <a:rPr lang="tr-TR"/>
              <a:t>Saç tellerine yapışmış beyaz/krem renkli sirkeler, kolayca ayrılmaz.</a:t>
            </a:r>
            <a:endParaRPr lang="tr-TR" sz="1600"/>
          </a:p>
          <a:p>
            <a:pPr marL="742950" lvl="1" indent="-285750">
              <a:lnSpc>
                <a:spcPct val="200000"/>
              </a:lnSpc>
              <a:buFont typeface="Arial"/>
              <a:buChar char="•"/>
              <a:defRPr/>
            </a:pPr>
            <a:r>
              <a:rPr lang="tr-TR"/>
              <a:t>Ense, kulak arkası ve saçın başlangıç bölgelerinde yoğunlaşır.</a:t>
            </a:r>
            <a:endParaRPr lang="tr-TR" sz="1600"/>
          </a:p>
          <a:p>
            <a:pPr lvl="0">
              <a:lnSpc>
                <a:spcPct val="200000"/>
              </a:lnSpc>
              <a:defRPr/>
            </a:pPr>
            <a:r>
              <a:rPr lang="tr-TR"/>
              <a:t>- </a:t>
            </a:r>
            <a:r>
              <a:rPr lang="tr-TR" b="1"/>
              <a:t>Şiddetli olgularda lenfadenopati olabilir.</a:t>
            </a:r>
            <a:endParaRPr lang="tr-TR" sz="1600" b="1"/>
          </a:p>
          <a:p>
            <a:pPr>
              <a:lnSpc>
                <a:spcPct val="200000"/>
              </a:lnSpc>
              <a:defRPr/>
            </a:pPr>
            <a:endParaRPr lang="tr-TR"/>
          </a:p>
        </p:txBody>
      </p:sp>
      <p:pic>
        <p:nvPicPr>
          <p:cNvPr id="5" name="Resim 4"/>
          <p:cNvPicPr>
            <a:picLocks noChangeAspect="1"/>
          </p:cNvPicPr>
          <p:nvPr/>
        </p:nvPicPr>
        <p:blipFill>
          <a:blip r:embed="rId2"/>
          <a:stretch/>
        </p:blipFill>
        <p:spPr bwMode="auto">
          <a:xfrm>
            <a:off x="7654834" y="3797549"/>
            <a:ext cx="3985782" cy="298420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Tanı</a:t>
            </a:r>
            <a:endParaRPr/>
          </a:p>
        </p:txBody>
      </p:sp>
      <p:sp>
        <p:nvSpPr>
          <p:cNvPr id="4" name="Metin kutusu 3"/>
          <p:cNvSpPr txBox="1"/>
          <p:nvPr/>
        </p:nvSpPr>
        <p:spPr bwMode="auto">
          <a:xfrm>
            <a:off x="835269" y="1477108"/>
            <a:ext cx="10439155" cy="2585323"/>
          </a:xfrm>
          <a:prstGeom prst="rect">
            <a:avLst/>
          </a:prstGeom>
          <a:noFill/>
        </p:spPr>
        <p:txBody>
          <a:bodyPr wrap="square" rtlCol="0">
            <a:spAutoFit/>
          </a:bodyPr>
          <a:lstStyle/>
          <a:p>
            <a:pPr>
              <a:defRPr/>
            </a:pPr>
            <a:r>
              <a:rPr lang="tr-TR"/>
              <a:t> </a:t>
            </a:r>
            <a:endParaRPr/>
          </a:p>
          <a:p>
            <a:pPr marL="342900" lvl="0" indent="-342900">
              <a:lnSpc>
                <a:spcPct val="200000"/>
              </a:lnSpc>
              <a:buFont typeface="Wingdings"/>
              <a:buChar char="ü"/>
              <a:defRPr/>
            </a:pPr>
            <a:r>
              <a:rPr lang="tr-TR"/>
              <a:t>Klinik muayene ile canlı bit veya sirke görülmesi tanı için yeterlidir.</a:t>
            </a:r>
            <a:endParaRPr/>
          </a:p>
          <a:p>
            <a:pPr marL="342900" lvl="0" indent="-342900">
              <a:lnSpc>
                <a:spcPct val="200000"/>
              </a:lnSpc>
              <a:buFont typeface="Wingdings"/>
              <a:buChar char="ü"/>
              <a:defRPr/>
            </a:pPr>
            <a:r>
              <a:rPr lang="tr-TR"/>
              <a:t>Dermatoskop ile daha kolay ayırt edilebilir.</a:t>
            </a:r>
            <a:endParaRPr/>
          </a:p>
          <a:p>
            <a:pPr marL="342900" lvl="0" indent="-342900">
              <a:lnSpc>
                <a:spcPct val="200000"/>
              </a:lnSpc>
              <a:buFont typeface="Wingdings"/>
              <a:buChar char="ü"/>
              <a:defRPr/>
            </a:pPr>
            <a:r>
              <a:rPr lang="tr-TR"/>
              <a:t>Saç kepeği ile karışabilir, ancak sirkeler saça yapışıktır ve kolay ayrılmaz.</a:t>
            </a:r>
            <a:endParaRPr/>
          </a:p>
          <a:p>
            <a:pPr marL="342900" indent="-342900">
              <a:lnSpc>
                <a:spcPct val="200000"/>
              </a:lnSpc>
              <a:buFont typeface="Wingdings"/>
              <a:buChar char="ü"/>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latin typeface="UICTFontTextStyleEmphasizedBody"/>
                <a:ea typeface="Times New Roman"/>
                <a:cs typeface="Arial"/>
              </a:rPr>
              <a:t>Birinci Basamakta Tedavi</a:t>
            </a:r>
            <a:endParaRPr lang="tr-TR"/>
          </a:p>
        </p:txBody>
      </p:sp>
      <p:sp>
        <p:nvSpPr>
          <p:cNvPr id="4" name="Dikdörtgen 3"/>
          <p:cNvSpPr/>
          <p:nvPr/>
        </p:nvSpPr>
        <p:spPr bwMode="auto">
          <a:xfrm>
            <a:off x="656342" y="1379324"/>
            <a:ext cx="11388754" cy="4480919"/>
          </a:xfrm>
          <a:prstGeom prst="rect">
            <a:avLst/>
          </a:prstGeom>
        </p:spPr>
        <p:txBody>
          <a:bodyPr wrap="square">
            <a:spAutoFit/>
          </a:bodyPr>
          <a:lstStyle/>
          <a:p>
            <a:pPr>
              <a:lnSpc>
                <a:spcPct val="200000"/>
              </a:lnSpc>
              <a:spcAft>
                <a:spcPts val="0"/>
              </a:spcAft>
              <a:defRPr/>
            </a:pPr>
            <a:r>
              <a:rPr lang="tr-TR" sz="1200" b="1" u="sng">
                <a:solidFill>
                  <a:schemeClr val="tx1"/>
                </a:solidFill>
                <a:latin typeface="UICTFontTextStyleEmphasizedBody"/>
                <a:ea typeface="Times New Roman"/>
                <a:cs typeface="Arial"/>
              </a:rPr>
              <a:t>1. Topikal Pedikülositler</a:t>
            </a:r>
            <a:endParaRPr lang="tr-TR" sz="1100">
              <a:solidFill>
                <a:srgbClr val="FF0000"/>
              </a:solidFill>
              <a:latin typeface="Calibri"/>
              <a:ea typeface="Calibri"/>
              <a:cs typeface="Times New Roman"/>
            </a:endParaRPr>
          </a:p>
          <a:p>
            <a:pPr lvl="0">
              <a:lnSpc>
                <a:spcPct val="200000"/>
              </a:lnSpc>
              <a:spcAft>
                <a:spcPts val="0"/>
              </a:spcAft>
              <a:buSzPts val="1000"/>
              <a:tabLst>
                <a:tab pos="457200" algn="l"/>
              </a:tabLst>
              <a:defRPr/>
            </a:pPr>
            <a:r>
              <a:rPr lang="tr-TR" sz="1200">
                <a:latin typeface="Arial"/>
                <a:ea typeface="Times New Roman"/>
                <a:cs typeface="Times New Roman"/>
              </a:rPr>
              <a:t>- </a:t>
            </a:r>
            <a:r>
              <a:rPr lang="tr-TR" sz="1200" b="1">
                <a:latin typeface="Arial"/>
                <a:ea typeface="Times New Roman"/>
                <a:cs typeface="Times New Roman"/>
              </a:rPr>
              <a:t>Permetrin %1 losyon/şampuan (ilk tercih):</a:t>
            </a:r>
            <a:endParaRPr lang="tr-TR" sz="1100" b="1">
              <a:latin typeface="Calibri"/>
              <a:ea typeface="Calibri"/>
              <a:cs typeface="Times New Roman"/>
            </a:endParaRPr>
          </a:p>
          <a:p>
            <a:pPr marL="742950" lvl="1" indent="-285750">
              <a:lnSpc>
                <a:spcPct val="200000"/>
              </a:lnSpc>
              <a:spcAft>
                <a:spcPts val="0"/>
              </a:spcAft>
              <a:buSzPts val="1000"/>
              <a:buFont typeface="Symbol"/>
              <a:buChar char=""/>
              <a:tabLst>
                <a:tab pos="914400" algn="l"/>
              </a:tabLst>
              <a:defRPr/>
            </a:pPr>
            <a:r>
              <a:rPr lang="tr-TR" sz="1200">
                <a:latin typeface="Arial"/>
                <a:ea typeface="Times New Roman"/>
                <a:cs typeface="Times New Roman"/>
              </a:rPr>
              <a:t>Saça uygulanır, 10 dakika bekletilir, durulanır.</a:t>
            </a:r>
            <a:endParaRPr lang="tr-TR" sz="1100">
              <a:latin typeface="Calibri"/>
              <a:ea typeface="Calibri"/>
              <a:cs typeface="Times New Roman"/>
            </a:endParaRPr>
          </a:p>
          <a:p>
            <a:pPr marL="742950" lvl="1" indent="-285750">
              <a:lnSpc>
                <a:spcPct val="200000"/>
              </a:lnSpc>
              <a:spcAft>
                <a:spcPts val="0"/>
              </a:spcAft>
              <a:buSzPts val="1000"/>
              <a:buFont typeface="Symbol"/>
              <a:buChar char=""/>
              <a:tabLst>
                <a:tab pos="914400" algn="l"/>
              </a:tabLst>
              <a:defRPr/>
            </a:pPr>
            <a:r>
              <a:rPr lang="tr-TR" sz="1200">
                <a:latin typeface="Arial"/>
                <a:ea typeface="Times New Roman"/>
                <a:cs typeface="Times New Roman"/>
              </a:rPr>
              <a:t>7–10 gün sonra tekrar edilir.</a:t>
            </a:r>
            <a:endParaRPr lang="tr-TR" sz="1100">
              <a:latin typeface="Calibri"/>
              <a:ea typeface="Calibri"/>
              <a:cs typeface="Times New Roman"/>
            </a:endParaRPr>
          </a:p>
          <a:p>
            <a:pPr lvl="0">
              <a:lnSpc>
                <a:spcPct val="200000"/>
              </a:lnSpc>
              <a:spcAft>
                <a:spcPts val="0"/>
              </a:spcAft>
              <a:buSzPts val="1000"/>
              <a:tabLst>
                <a:tab pos="457200" algn="l"/>
              </a:tabLst>
              <a:defRPr/>
            </a:pPr>
            <a:r>
              <a:rPr lang="tr-TR" sz="1200">
                <a:latin typeface="Arial"/>
                <a:ea typeface="Times New Roman"/>
                <a:cs typeface="Times New Roman"/>
              </a:rPr>
              <a:t>- </a:t>
            </a:r>
            <a:r>
              <a:rPr lang="tr-TR" sz="1200" b="1">
                <a:latin typeface="Arial"/>
                <a:ea typeface="Times New Roman"/>
                <a:cs typeface="Times New Roman"/>
              </a:rPr>
              <a:t>Dimetikon %4 losyon</a:t>
            </a:r>
            <a:r>
              <a:rPr lang="tr-TR" sz="1200">
                <a:latin typeface="Arial"/>
                <a:ea typeface="Times New Roman"/>
                <a:cs typeface="Times New Roman"/>
              </a:rPr>
              <a:t>:</a:t>
            </a:r>
            <a:endParaRPr lang="tr-TR" sz="1100">
              <a:latin typeface="Calibri"/>
              <a:ea typeface="Calibri"/>
              <a:cs typeface="Times New Roman"/>
            </a:endParaRPr>
          </a:p>
          <a:p>
            <a:pPr marL="742950" lvl="1" indent="-285750">
              <a:lnSpc>
                <a:spcPct val="200000"/>
              </a:lnSpc>
              <a:spcAft>
                <a:spcPts val="0"/>
              </a:spcAft>
              <a:buSzPts val="1000"/>
              <a:buFont typeface="Symbol"/>
              <a:buChar char=""/>
              <a:tabLst>
                <a:tab pos="914400" algn="l"/>
              </a:tabLst>
              <a:defRPr/>
            </a:pPr>
            <a:r>
              <a:rPr lang="tr-TR" sz="1200">
                <a:latin typeface="Arial"/>
                <a:ea typeface="Times New Roman"/>
                <a:cs typeface="Times New Roman"/>
              </a:rPr>
              <a:t>Toksik olmayan, fiziksel etkiyle paraziti öldüren güvenli bir seçenektir.</a:t>
            </a:r>
            <a:endParaRPr lang="tr-TR" sz="1100">
              <a:latin typeface="Calibri"/>
              <a:ea typeface="Calibri"/>
              <a:cs typeface="Times New Roman"/>
            </a:endParaRPr>
          </a:p>
          <a:p>
            <a:pPr lvl="0">
              <a:lnSpc>
                <a:spcPct val="200000"/>
              </a:lnSpc>
              <a:spcAft>
                <a:spcPts val="0"/>
              </a:spcAft>
              <a:buSzPts val="1000"/>
              <a:tabLst>
                <a:tab pos="457200" algn="l"/>
              </a:tabLst>
              <a:defRPr/>
            </a:pPr>
            <a:r>
              <a:rPr lang="tr-TR" sz="1200">
                <a:latin typeface="Arial"/>
                <a:ea typeface="Times New Roman"/>
                <a:cs typeface="Times New Roman"/>
              </a:rPr>
              <a:t>- </a:t>
            </a:r>
            <a:r>
              <a:rPr lang="tr-TR" sz="1200" b="1">
                <a:latin typeface="Arial"/>
                <a:ea typeface="Times New Roman"/>
                <a:cs typeface="Times New Roman"/>
              </a:rPr>
              <a:t>Benzil alkol %5 losyon</a:t>
            </a:r>
            <a:r>
              <a:rPr lang="tr-TR" sz="1200">
                <a:latin typeface="Arial"/>
                <a:ea typeface="Times New Roman"/>
                <a:cs typeface="Times New Roman"/>
              </a:rPr>
              <a:t>: Alternatif tedavi.</a:t>
            </a:r>
            <a:endParaRPr lang="tr-TR" sz="1100">
              <a:latin typeface="Calibri"/>
              <a:ea typeface="Calibri"/>
              <a:cs typeface="Times New Roman"/>
            </a:endParaRPr>
          </a:p>
          <a:p>
            <a:pPr lvl="0">
              <a:lnSpc>
                <a:spcPct val="200000"/>
              </a:lnSpc>
              <a:spcAft>
                <a:spcPts val="0"/>
              </a:spcAft>
              <a:buSzPts val="1000"/>
              <a:tabLst>
                <a:tab pos="457200" algn="l"/>
              </a:tabLst>
              <a:defRPr/>
            </a:pPr>
            <a:r>
              <a:rPr lang="tr-TR" sz="1200">
                <a:latin typeface="Arial"/>
                <a:ea typeface="Times New Roman"/>
                <a:cs typeface="Times New Roman"/>
              </a:rPr>
              <a:t> </a:t>
            </a:r>
            <a:endParaRPr lang="tr-TR" sz="1100">
              <a:latin typeface="Calibri"/>
              <a:ea typeface="Calibri"/>
              <a:cs typeface="Times New Roman"/>
            </a:endParaRPr>
          </a:p>
          <a:p>
            <a:pPr>
              <a:lnSpc>
                <a:spcPct val="200000"/>
              </a:lnSpc>
              <a:spcAft>
                <a:spcPts val="0"/>
              </a:spcAft>
              <a:defRPr/>
            </a:pPr>
            <a:r>
              <a:rPr lang="tr-TR" sz="1200" b="1" u="sng">
                <a:solidFill>
                  <a:schemeClr val="tx1"/>
                </a:solidFill>
                <a:latin typeface="UICTFontTextStyleEmphasizedBody"/>
                <a:ea typeface="Times New Roman"/>
                <a:cs typeface="Arial"/>
              </a:rPr>
              <a:t>2. Mekanik Yöntem </a:t>
            </a:r>
            <a:r>
              <a:rPr lang="tr-TR" sz="1200" b="1">
                <a:solidFill>
                  <a:srgbClr val="FF0000"/>
                </a:solidFill>
                <a:latin typeface="UICTFontTextStyleEmphasizedBody"/>
                <a:ea typeface="Times New Roman"/>
                <a:cs typeface="Arial"/>
              </a:rPr>
              <a:t>                                                                                                 </a:t>
            </a:r>
            <a:endParaRPr lang="tr-TR" sz="1100">
              <a:solidFill>
                <a:srgbClr val="FF0000"/>
              </a:solidFill>
              <a:latin typeface="Calibri"/>
              <a:ea typeface="Calibri"/>
              <a:cs typeface="Times New Roman"/>
            </a:endParaRPr>
          </a:p>
          <a:p>
            <a:pPr lvl="0">
              <a:lnSpc>
                <a:spcPct val="200000"/>
              </a:lnSpc>
              <a:spcAft>
                <a:spcPts val="0"/>
              </a:spcAft>
              <a:buSzPts val="1000"/>
              <a:tabLst>
                <a:tab pos="457200" algn="l"/>
              </a:tabLst>
              <a:defRPr/>
            </a:pPr>
            <a:r>
              <a:rPr lang="tr-TR" sz="1200">
                <a:latin typeface="Arial"/>
                <a:ea typeface="Times New Roman"/>
                <a:cs typeface="Times New Roman"/>
              </a:rPr>
              <a:t>- İnce dişli tarak ile saçın sık taranması (ıslak saçta daha etkili).</a:t>
            </a:r>
            <a:endParaRPr lang="tr-TR" sz="1100">
              <a:latin typeface="Calibri"/>
              <a:ea typeface="Calibri"/>
              <a:cs typeface="Times New Roman"/>
            </a:endParaRPr>
          </a:p>
          <a:p>
            <a:pPr lvl="0">
              <a:lnSpc>
                <a:spcPct val="200000"/>
              </a:lnSpc>
              <a:spcAft>
                <a:spcPts val="0"/>
              </a:spcAft>
              <a:buSzPts val="1000"/>
              <a:tabLst>
                <a:tab pos="457200" algn="l"/>
              </a:tabLst>
              <a:defRPr/>
            </a:pPr>
            <a:r>
              <a:rPr lang="tr-TR" sz="1200">
                <a:latin typeface="Arial"/>
                <a:ea typeface="Times New Roman"/>
                <a:cs typeface="Times New Roman"/>
              </a:rPr>
              <a:t>- 2–3 hafta boyunca haftada birkaç kez tekrarlanmalı.</a:t>
            </a:r>
            <a:endParaRPr lang="tr-TR" sz="1100">
              <a:latin typeface="Calibri"/>
              <a:ea typeface="Calibri"/>
              <a:cs typeface="Times New Roman"/>
            </a:endParaRPr>
          </a:p>
          <a:p>
            <a:pPr>
              <a:lnSpc>
                <a:spcPct val="200000"/>
              </a:lnSpc>
              <a:spcAft>
                <a:spcPts val="0"/>
              </a:spcAft>
              <a:defRPr/>
            </a:pPr>
            <a:r>
              <a:rPr lang="tr-TR" sz="1200">
                <a:latin typeface="Arial"/>
                <a:ea typeface="Times New Roman"/>
                <a:cs typeface="Times New Roman"/>
              </a:rPr>
              <a:t> </a:t>
            </a:r>
            <a:endParaRPr lang="tr-TR" sz="1100">
              <a:latin typeface="Calibri"/>
              <a:ea typeface="Calibri"/>
              <a:cs typeface="Times New Roman"/>
            </a:endParaRPr>
          </a:p>
        </p:txBody>
      </p:sp>
      <p:sp>
        <p:nvSpPr>
          <p:cNvPr id="5" name="Metin kutusu 4"/>
          <p:cNvSpPr txBox="1"/>
          <p:nvPr/>
        </p:nvSpPr>
        <p:spPr bwMode="auto">
          <a:xfrm>
            <a:off x="6611001" y="1379324"/>
            <a:ext cx="4780558" cy="2286359"/>
          </a:xfrm>
          <a:prstGeom prst="rect">
            <a:avLst/>
          </a:prstGeom>
          <a:noFill/>
        </p:spPr>
        <p:txBody>
          <a:bodyPr wrap="square" rtlCol="0">
            <a:spAutoFit/>
          </a:bodyPr>
          <a:lstStyle/>
          <a:p>
            <a:pPr>
              <a:lnSpc>
                <a:spcPct val="200000"/>
              </a:lnSpc>
              <a:spcAft>
                <a:spcPts val="0"/>
              </a:spcAft>
              <a:defRPr/>
            </a:pPr>
            <a:r>
              <a:rPr lang="tr-TR" sz="1200" b="1" u="sng">
                <a:solidFill>
                  <a:schemeClr val="tx1"/>
                </a:solidFill>
                <a:latin typeface="Arial"/>
                <a:ea typeface="Times New Roman"/>
                <a:cs typeface="Arial"/>
              </a:rPr>
              <a:t>3. Genel Önlemler</a:t>
            </a:r>
            <a:endParaRPr lang="tr-TR" sz="1200">
              <a:solidFill>
                <a:srgbClr val="FF0000"/>
              </a:solidFill>
              <a:latin typeface="Arial"/>
              <a:ea typeface="Calibri"/>
              <a:cs typeface="Arial"/>
            </a:endParaRPr>
          </a:p>
          <a:p>
            <a:pPr lvl="0">
              <a:lnSpc>
                <a:spcPct val="200000"/>
              </a:lnSpc>
              <a:spcAft>
                <a:spcPts val="0"/>
              </a:spcAft>
              <a:buSzPts val="1000"/>
              <a:tabLst>
                <a:tab pos="457200" algn="l"/>
              </a:tabLst>
              <a:defRPr/>
            </a:pPr>
            <a:r>
              <a:rPr lang="tr-TR" sz="1200">
                <a:latin typeface="Arial"/>
                <a:ea typeface="Times New Roman"/>
                <a:cs typeface="Arial"/>
              </a:rPr>
              <a:t>- Tüm aile bireyleri ve yakın temaslılar muayene edilmeli.</a:t>
            </a:r>
            <a:endParaRPr lang="tr-TR" sz="1200">
              <a:latin typeface="Arial"/>
              <a:ea typeface="Calibri"/>
              <a:cs typeface="Arial"/>
            </a:endParaRPr>
          </a:p>
          <a:p>
            <a:pPr lvl="0">
              <a:lnSpc>
                <a:spcPct val="200000"/>
              </a:lnSpc>
              <a:spcAft>
                <a:spcPts val="0"/>
              </a:spcAft>
              <a:buSzPts val="1000"/>
              <a:tabLst>
                <a:tab pos="457200" algn="l"/>
              </a:tabLst>
              <a:defRPr/>
            </a:pPr>
            <a:r>
              <a:rPr lang="tr-TR" sz="1200">
                <a:latin typeface="Arial"/>
                <a:ea typeface="Times New Roman"/>
                <a:cs typeface="Arial"/>
              </a:rPr>
              <a:t>- Ortak kullanılan tarak, şapka, yastık kılıfı, havlu gibi eşyalar sıcak suyla yıkanmalı (60 °C).</a:t>
            </a:r>
            <a:endParaRPr lang="tr-TR" sz="1200">
              <a:latin typeface="Arial"/>
              <a:ea typeface="Calibri"/>
              <a:cs typeface="Arial"/>
            </a:endParaRPr>
          </a:p>
          <a:p>
            <a:pPr lvl="0">
              <a:lnSpc>
                <a:spcPct val="200000"/>
              </a:lnSpc>
              <a:spcAft>
                <a:spcPts val="0"/>
              </a:spcAft>
              <a:buSzPts val="1000"/>
              <a:tabLst>
                <a:tab pos="457200" algn="l"/>
              </a:tabLst>
              <a:defRPr/>
            </a:pPr>
            <a:r>
              <a:rPr lang="tr-TR" sz="1200">
                <a:latin typeface="Arial"/>
                <a:ea typeface="Times New Roman"/>
                <a:cs typeface="Arial"/>
              </a:rPr>
              <a:t>- Yıkanamayan eşyalar 2 hafta süreyle ağzı kapalı poşette bekletilmeli.</a:t>
            </a:r>
            <a:endParaRPr lang="tr-TR" sz="1200">
              <a:latin typeface="Arial"/>
              <a:ea typeface="Calibri"/>
              <a:cs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Genital Bit (</a:t>
            </a:r>
            <a:r>
              <a:rPr lang="tr-TR" i="1"/>
              <a:t>Pediculosis pubis</a:t>
            </a:r>
            <a:r>
              <a:rPr lang="tr-TR"/>
              <a:t>)</a:t>
            </a:r>
            <a:endParaRPr/>
          </a:p>
        </p:txBody>
      </p:sp>
      <p:sp>
        <p:nvSpPr>
          <p:cNvPr id="5" name="Dikdörtgen 4"/>
          <p:cNvSpPr/>
          <p:nvPr/>
        </p:nvSpPr>
        <p:spPr bwMode="auto">
          <a:xfrm>
            <a:off x="1358537" y="1789064"/>
            <a:ext cx="8961120" cy="3296543"/>
          </a:xfrm>
          <a:prstGeom prst="rect">
            <a:avLst/>
          </a:prstGeom>
        </p:spPr>
        <p:txBody>
          <a:bodyPr wrap="square">
            <a:spAutoFit/>
          </a:bodyPr>
          <a:lstStyle/>
          <a:p>
            <a:pPr>
              <a:lnSpc>
                <a:spcPct val="107000"/>
              </a:lnSpc>
              <a:spcAft>
                <a:spcPts val="900"/>
              </a:spcAft>
              <a:defRPr/>
            </a:pPr>
            <a:r>
              <a:rPr lang="tr-TR">
                <a:solidFill>
                  <a:srgbClr val="000000"/>
                </a:solidFill>
                <a:ea typeface="Times New Roman"/>
                <a:cs typeface="Times New Roman"/>
              </a:rPr>
              <a:t>Genellikle pubik bölgeyi tutmakla birlikte, aksilla, göğüs kılları, sakal, kaş ve kirpiklerde de görülebilir. Toplum sağlığı açısından önemli olup, cinsel yolla bulaşan enfeksiyonlar (CYBE) ile birlikte değerlendirilmelidir.</a:t>
            </a:r>
            <a:endParaRPr/>
          </a:p>
          <a:p>
            <a:pPr>
              <a:lnSpc>
                <a:spcPct val="107000"/>
              </a:lnSpc>
              <a:spcAft>
                <a:spcPts val="900"/>
              </a:spcAft>
              <a:defRPr/>
            </a:pPr>
            <a:endParaRPr lang="tr-TR" sz="1200">
              <a:ea typeface="Calibri"/>
              <a:cs typeface="Times New Roman"/>
            </a:endParaRPr>
          </a:p>
          <a:p>
            <a:pPr>
              <a:lnSpc>
                <a:spcPct val="107000"/>
              </a:lnSpc>
              <a:spcAft>
                <a:spcPts val="1120"/>
              </a:spcAft>
              <a:defRPr/>
            </a:pPr>
            <a:r>
              <a:rPr lang="tr-TR" sz="2000" b="1">
                <a:solidFill>
                  <a:srgbClr val="000000"/>
                </a:solidFill>
                <a:ea typeface="Times New Roman"/>
                <a:cs typeface="Times New Roman"/>
              </a:rPr>
              <a:t>Epidemiyoloji</a:t>
            </a:r>
            <a:endParaRPr lang="tr-TR" sz="1200">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Genellikle 15–40 yaş arası erişkinlerde görülür.</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Bulaşma çoğunlukla cinsel temas yoluyla olur, ancak ortak kullanılan havlu, çarşaf, iç çamaşırı ile de geçiş mümkündür.</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HIV ve diğer CYBE’lerle koenfeksiyon oranı yüksektir.</a:t>
            </a:r>
            <a:endParaRPr lang="tr-TR" sz="1200">
              <a:solidFill>
                <a:srgbClr val="000000"/>
              </a:solidFill>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lstStyle/>
          <a:p>
            <a:pPr>
              <a:defRPr/>
            </a:pPr>
            <a:r>
              <a:rPr lang="tr-TR"/>
              <a:t>Tanım</a:t>
            </a:r>
            <a:endParaRPr/>
          </a:p>
        </p:txBody>
      </p:sp>
      <p:sp>
        <p:nvSpPr>
          <p:cNvPr id="4" name="Dikdörtgen 3"/>
          <p:cNvSpPr/>
          <p:nvPr/>
        </p:nvSpPr>
        <p:spPr bwMode="auto">
          <a:xfrm>
            <a:off x="947956" y="1476462"/>
            <a:ext cx="10692660" cy="2957861"/>
          </a:xfrm>
          <a:prstGeom prst="rect">
            <a:avLst/>
          </a:prstGeom>
        </p:spPr>
        <p:txBody>
          <a:bodyPr wrap="square">
            <a:spAutoFit/>
          </a:bodyPr>
          <a:lstStyle/>
          <a:p>
            <a:pPr marL="285750" indent="-285750">
              <a:lnSpc>
                <a:spcPct val="150000"/>
              </a:lnSpc>
              <a:buFont typeface="Wingdings"/>
              <a:buChar char="ü"/>
              <a:defRPr/>
            </a:pPr>
            <a:r>
              <a:rPr lang="tr-TR"/>
              <a:t>Uyuz (</a:t>
            </a:r>
            <a:r>
              <a:rPr lang="tr-TR"/>
              <a:t>Skabiyez</a:t>
            </a:r>
            <a:r>
              <a:rPr lang="tr-TR"/>
              <a:t>), </a:t>
            </a:r>
            <a:r>
              <a:rPr lang="tr-TR" i="1"/>
              <a:t>Sarcoptes</a:t>
            </a:r>
            <a:r>
              <a:rPr lang="tr-TR" i="1"/>
              <a:t> </a:t>
            </a:r>
            <a:r>
              <a:rPr lang="tr-TR" i="1"/>
              <a:t>scabiei</a:t>
            </a:r>
            <a:r>
              <a:rPr lang="tr-TR" i="1"/>
              <a:t> var. </a:t>
            </a:r>
            <a:r>
              <a:rPr lang="tr-TR" i="1"/>
              <a:t>hominis</a:t>
            </a:r>
            <a:r>
              <a:rPr lang="tr-TR" i="1"/>
              <a:t> </a:t>
            </a:r>
            <a:r>
              <a:rPr lang="tr-TR"/>
              <a:t>adlı </a:t>
            </a:r>
            <a:r>
              <a:rPr lang="tr-TR"/>
              <a:t>ektoparazitin</a:t>
            </a:r>
            <a:r>
              <a:rPr lang="tr-TR"/>
              <a:t> neden olduğu, oldukça bulaşıcı, yoğun kaşıntı ve deri lezyonlarıyla karakterize bir </a:t>
            </a:r>
            <a:r>
              <a:rPr lang="tr-TR"/>
              <a:t>enfestasyondur</a:t>
            </a:r>
            <a:r>
              <a:rPr lang="tr-TR"/>
              <a:t>.</a:t>
            </a:r>
            <a:endParaRPr/>
          </a:p>
          <a:p>
            <a:pPr marL="285750" indent="-285750">
              <a:lnSpc>
                <a:spcPct val="150000"/>
              </a:lnSpc>
              <a:buFont typeface="Wingdings"/>
              <a:buChar char="ü"/>
              <a:defRPr/>
            </a:pPr>
            <a:r>
              <a:rPr lang="tr-TR" i="1"/>
              <a:t>Sarcoptes</a:t>
            </a:r>
            <a:r>
              <a:rPr lang="tr-TR" i="1"/>
              <a:t> </a:t>
            </a:r>
            <a:r>
              <a:rPr lang="tr-TR" i="1"/>
              <a:t>scabiei</a:t>
            </a:r>
            <a:r>
              <a:rPr lang="tr-TR" i="1"/>
              <a:t> </a:t>
            </a:r>
            <a:r>
              <a:rPr lang="tr-TR"/>
              <a:t>dişi akarları, </a:t>
            </a:r>
            <a:r>
              <a:rPr lang="tr-TR"/>
              <a:t>epidermise</a:t>
            </a:r>
            <a:r>
              <a:rPr lang="tr-TR"/>
              <a:t> yerleşir ve burada tüneller açarak yumurtalarını bırakır. Parazitin neden olduğu kaşıntı ve lezyonlar hem doğrudan parazit etkisi hem de konağın </a:t>
            </a:r>
            <a:r>
              <a:rPr lang="tr-TR"/>
              <a:t>immün</a:t>
            </a:r>
            <a:r>
              <a:rPr lang="tr-TR"/>
              <a:t> yanıtıyla ilişkilidir. </a:t>
            </a:r>
            <a:endParaRPr/>
          </a:p>
          <a:p>
            <a:pPr marL="285750" indent="-285750">
              <a:lnSpc>
                <a:spcPct val="150000"/>
              </a:lnSpc>
              <a:buFont typeface="Wingdings"/>
              <a:buChar char="ü"/>
              <a:defRPr/>
            </a:pPr>
            <a:r>
              <a:rPr lang="tr-TR"/>
              <a:t>Uyuz her yaşta görülebilir, ancak çocuklarda ve yaşlılarda daha yaygındır. </a:t>
            </a:r>
            <a:endParaRPr/>
          </a:p>
          <a:p>
            <a:pPr marL="285750" indent="-285750">
              <a:lnSpc>
                <a:spcPct val="150000"/>
              </a:lnSpc>
              <a:buFont typeface="Wingdings"/>
              <a:buChar char="ü"/>
              <a:defRPr/>
            </a:pPr>
            <a:r>
              <a:rPr lang="tr-TR"/>
              <a:t>Dünya genelinde </a:t>
            </a:r>
            <a:r>
              <a:rPr lang="tr-TR"/>
              <a:t>prevalansı</a:t>
            </a:r>
            <a:r>
              <a:rPr lang="tr-TR"/>
              <a:t> %0.3 ile %46 arasında değişmektedir, özellikle az gelişmiş ülkelerde daha yaygındır.</a:t>
            </a:r>
            <a:endParaRPr/>
          </a:p>
        </p:txBody>
      </p:sp>
      <p:pic>
        <p:nvPicPr>
          <p:cNvPr id="6" name="Resim 5"/>
          <p:cNvPicPr>
            <a:picLocks noChangeAspect="1"/>
          </p:cNvPicPr>
          <p:nvPr/>
        </p:nvPicPr>
        <p:blipFill>
          <a:blip r:embed="rId2"/>
          <a:stretch/>
        </p:blipFill>
        <p:spPr bwMode="auto">
          <a:xfrm>
            <a:off x="7127429" y="4086633"/>
            <a:ext cx="3460199" cy="25898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Klinik Bulgular</a:t>
            </a:r>
            <a:endParaRPr/>
          </a:p>
        </p:txBody>
      </p:sp>
      <p:sp>
        <p:nvSpPr>
          <p:cNvPr id="4" name="Dikdörtgen 3"/>
          <p:cNvSpPr/>
          <p:nvPr/>
        </p:nvSpPr>
        <p:spPr bwMode="auto">
          <a:xfrm>
            <a:off x="1236616" y="1602514"/>
            <a:ext cx="9466217" cy="2765437"/>
          </a:xfrm>
          <a:prstGeom prst="rect">
            <a:avLst/>
          </a:prstGeom>
        </p:spPr>
        <p:txBody>
          <a:bodyPr wrap="square">
            <a:spAutoFit/>
          </a:bodyPr>
          <a:lstStyle/>
          <a:p>
            <a:pPr marL="342900" lvl="0" indent="-342900">
              <a:lnSpc>
                <a:spcPct val="107000"/>
              </a:lnSpc>
              <a:spcAft>
                <a:spcPts val="900"/>
              </a:spcAft>
              <a:buSzPts val="1000"/>
              <a:buFont typeface="Symbol"/>
              <a:buChar char=""/>
              <a:tabLst>
                <a:tab pos="457200" algn="l"/>
              </a:tabLst>
              <a:defRPr/>
            </a:pPr>
            <a:r>
              <a:rPr lang="tr-TR" sz="1600" b="1">
                <a:solidFill>
                  <a:srgbClr val="000000"/>
                </a:solidFill>
                <a:ea typeface="Times New Roman"/>
                <a:cs typeface="Times New Roman"/>
              </a:rPr>
              <a:t>Ana semptom</a:t>
            </a:r>
            <a:r>
              <a:rPr lang="tr-TR" sz="1600">
                <a:solidFill>
                  <a:srgbClr val="000000"/>
                </a:solidFill>
                <a:ea typeface="Times New Roman"/>
                <a:cs typeface="Times New Roman"/>
              </a:rPr>
              <a:t>: Şiddetli kaşıntı (özellikle geceleri).</a:t>
            </a:r>
            <a:endParaRPr lang="tr-TR" sz="16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sz="1600" b="1">
                <a:solidFill>
                  <a:srgbClr val="000000"/>
                </a:solidFill>
                <a:ea typeface="Times New Roman"/>
                <a:cs typeface="Times New Roman"/>
              </a:rPr>
              <a:t>Deri bulguları</a:t>
            </a:r>
            <a:r>
              <a:rPr lang="tr-TR" sz="1600">
                <a:solidFill>
                  <a:srgbClr val="000000"/>
                </a:solidFill>
                <a:ea typeface="Times New Roman"/>
                <a:cs typeface="Times New Roman"/>
              </a:rPr>
              <a:t>:</a:t>
            </a:r>
            <a:endParaRPr lang="tr-TR" sz="1600">
              <a:solidFill>
                <a:srgbClr val="000000"/>
              </a:solidFill>
              <a:ea typeface="Calibri"/>
              <a:cs typeface="Times New Roman"/>
            </a:endParaRPr>
          </a:p>
          <a:p>
            <a:pPr marL="742950" lvl="1" indent="-285750">
              <a:lnSpc>
                <a:spcPct val="107000"/>
              </a:lnSpc>
              <a:spcAft>
                <a:spcPts val="900"/>
              </a:spcAft>
              <a:buSzPts val="1000"/>
              <a:buFont typeface="Courier New"/>
              <a:buChar char="o"/>
              <a:tabLst>
                <a:tab pos="914400" algn="l"/>
              </a:tabLst>
              <a:defRPr/>
            </a:pPr>
            <a:r>
              <a:rPr lang="tr-TR" sz="1600">
                <a:solidFill>
                  <a:srgbClr val="000000"/>
                </a:solidFill>
                <a:ea typeface="Times New Roman"/>
                <a:cs typeface="Times New Roman"/>
              </a:rPr>
              <a:t>Eritematöz papüller, ekskoriasyonlar.</a:t>
            </a:r>
            <a:endParaRPr lang="tr-TR" sz="1600">
              <a:solidFill>
                <a:srgbClr val="000000"/>
              </a:solidFill>
              <a:ea typeface="Calibri"/>
              <a:cs typeface="Times New Roman"/>
            </a:endParaRPr>
          </a:p>
          <a:p>
            <a:pPr marL="742950" lvl="1" indent="-285750">
              <a:lnSpc>
                <a:spcPct val="107000"/>
              </a:lnSpc>
              <a:spcAft>
                <a:spcPts val="900"/>
              </a:spcAft>
              <a:buSzPts val="1000"/>
              <a:buFont typeface="Courier New"/>
              <a:buChar char="o"/>
              <a:tabLst>
                <a:tab pos="914400" algn="l"/>
              </a:tabLst>
              <a:defRPr/>
            </a:pPr>
            <a:r>
              <a:rPr lang="tr-TR" sz="1600">
                <a:solidFill>
                  <a:srgbClr val="000000"/>
                </a:solidFill>
                <a:ea typeface="Times New Roman"/>
                <a:cs typeface="Times New Roman"/>
              </a:rPr>
              <a:t>Sekonder bakteriyel enfeksiyonlar (impetiginizasyon).</a:t>
            </a:r>
            <a:endParaRPr lang="tr-TR" sz="1600">
              <a:solidFill>
                <a:srgbClr val="000000"/>
              </a:solidFill>
              <a:ea typeface="Calibri"/>
              <a:cs typeface="Times New Roman"/>
            </a:endParaRPr>
          </a:p>
          <a:p>
            <a:pPr marL="742950" lvl="1" indent="-285750">
              <a:lnSpc>
                <a:spcPct val="107000"/>
              </a:lnSpc>
              <a:spcAft>
                <a:spcPts val="900"/>
              </a:spcAft>
              <a:buSzPts val="1000"/>
              <a:buFont typeface="Courier New"/>
              <a:buChar char="o"/>
              <a:tabLst>
                <a:tab pos="914400" algn="l"/>
              </a:tabLst>
              <a:defRPr/>
            </a:pPr>
            <a:r>
              <a:rPr lang="tr-TR" sz="1600">
                <a:solidFill>
                  <a:srgbClr val="000000"/>
                </a:solidFill>
                <a:ea typeface="Times New Roman"/>
                <a:cs typeface="Times New Roman"/>
              </a:rPr>
              <a:t>Macula cerulea: Deri altı hemoglobinin yıkımı sonucu oluşan mavi-gri renkli lekeler, patognomonik olabilir.</a:t>
            </a:r>
            <a:endParaRPr lang="tr-TR" sz="1600">
              <a:solidFill>
                <a:srgbClr val="000000"/>
              </a:solidFill>
              <a:ea typeface="Calibri"/>
              <a:cs typeface="Times New Roman"/>
            </a:endParaRPr>
          </a:p>
          <a:p>
            <a:pPr lvl="0">
              <a:lnSpc>
                <a:spcPct val="107000"/>
              </a:lnSpc>
              <a:spcAft>
                <a:spcPts val="0"/>
              </a:spcAft>
              <a:buSzPts val="1000"/>
              <a:tabLst>
                <a:tab pos="457200" algn="l"/>
              </a:tabLst>
              <a:defRPr/>
            </a:pPr>
            <a:r>
              <a:rPr lang="tr-TR" sz="1600">
                <a:solidFill>
                  <a:srgbClr val="000000"/>
                </a:solidFill>
                <a:ea typeface="Times New Roman"/>
                <a:cs typeface="Times New Roman"/>
              </a:rPr>
              <a:t> </a:t>
            </a:r>
            <a:endParaRPr lang="tr-TR" sz="16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sz="1600" b="1">
                <a:solidFill>
                  <a:srgbClr val="000000"/>
                </a:solidFill>
                <a:ea typeface="Times New Roman"/>
                <a:cs typeface="Times New Roman"/>
              </a:rPr>
              <a:t>Göz bulguları</a:t>
            </a:r>
            <a:r>
              <a:rPr lang="tr-TR" sz="1600">
                <a:solidFill>
                  <a:srgbClr val="000000"/>
                </a:solidFill>
                <a:ea typeface="Times New Roman"/>
                <a:cs typeface="Times New Roman"/>
              </a:rPr>
              <a:t>: Kirpik tutulumu (phthiriasis palpebrarum) blefarit ve konjonktivit tablosu yapabilir.</a:t>
            </a:r>
            <a:endParaRPr lang="tr-TR" sz="1600">
              <a:solidFill>
                <a:srgbClr val="000000"/>
              </a:solidFill>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Tanı</a:t>
            </a:r>
            <a:endParaRPr/>
          </a:p>
        </p:txBody>
      </p:sp>
      <p:sp>
        <p:nvSpPr>
          <p:cNvPr id="4" name="Dikdörtgen 3"/>
          <p:cNvSpPr/>
          <p:nvPr/>
        </p:nvSpPr>
        <p:spPr bwMode="auto">
          <a:xfrm>
            <a:off x="1175657" y="1638037"/>
            <a:ext cx="9718766" cy="1804981"/>
          </a:xfrm>
          <a:prstGeom prst="rect">
            <a:avLst/>
          </a:prstGeom>
        </p:spPr>
        <p:txBody>
          <a:bodyPr wrap="square">
            <a:spAutoFit/>
          </a:bodyPr>
          <a:lstStyle/>
          <a:p>
            <a:pPr marL="342900" lvl="0" indent="-342900">
              <a:lnSpc>
                <a:spcPct val="107000"/>
              </a:lnSpc>
              <a:spcAft>
                <a:spcPts val="900"/>
              </a:spcAft>
              <a:buSzPts val="1000"/>
              <a:buFont typeface="Symbol"/>
              <a:buChar char=""/>
              <a:tabLst>
                <a:tab pos="457200" algn="l"/>
              </a:tabLst>
              <a:defRPr/>
            </a:pPr>
            <a:r>
              <a:rPr lang="tr-TR" b="1">
                <a:solidFill>
                  <a:srgbClr val="000000"/>
                </a:solidFill>
                <a:ea typeface="Times New Roman"/>
                <a:cs typeface="Times New Roman"/>
              </a:rPr>
              <a:t>Klinik muayene: </a:t>
            </a:r>
            <a:r>
              <a:rPr lang="tr-TR">
                <a:solidFill>
                  <a:srgbClr val="000000"/>
                </a:solidFill>
                <a:ea typeface="Times New Roman"/>
                <a:cs typeface="Times New Roman"/>
              </a:rPr>
              <a:t>Pubik kıllarda hareket eden parazitlerin veya yapışık sirkelerin görülmesi tanı için yeterlidir.</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b="1">
                <a:solidFill>
                  <a:srgbClr val="000000"/>
                </a:solidFill>
                <a:ea typeface="Times New Roman"/>
                <a:cs typeface="Times New Roman"/>
              </a:rPr>
              <a:t>Dermatoskopi: </a:t>
            </a:r>
            <a:r>
              <a:rPr lang="tr-TR">
                <a:solidFill>
                  <a:srgbClr val="000000"/>
                </a:solidFill>
                <a:ea typeface="Times New Roman"/>
                <a:cs typeface="Times New Roman"/>
              </a:rPr>
              <a:t>Parazit ve yumurtaları daha kolay saptanabilir.</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b="1">
                <a:solidFill>
                  <a:srgbClr val="000000"/>
                </a:solidFill>
                <a:ea typeface="Times New Roman"/>
                <a:cs typeface="Times New Roman"/>
              </a:rPr>
              <a:t>Laboratuvar: </a:t>
            </a:r>
            <a:r>
              <a:rPr lang="tr-TR">
                <a:solidFill>
                  <a:srgbClr val="000000"/>
                </a:solidFill>
                <a:ea typeface="Times New Roman"/>
                <a:cs typeface="Times New Roman"/>
              </a:rPr>
              <a:t>Genellikle gerekmez. Ancak CYBE açısından ek testler (HIV, sifiliz, gonore, klamidya vb.) önerilir.</a:t>
            </a:r>
            <a:endParaRPr lang="tr-TR" sz="1200">
              <a:solidFill>
                <a:srgbClr val="000000"/>
              </a:solidFill>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Tedavi</a:t>
            </a:r>
            <a:endParaRPr/>
          </a:p>
        </p:txBody>
      </p:sp>
      <p:sp>
        <p:nvSpPr>
          <p:cNvPr id="4" name="Dikdörtgen 3"/>
          <p:cNvSpPr/>
          <p:nvPr/>
        </p:nvSpPr>
        <p:spPr bwMode="auto">
          <a:xfrm>
            <a:off x="1007232" y="1164393"/>
            <a:ext cx="10452445" cy="4178100"/>
          </a:xfrm>
          <a:prstGeom prst="rect">
            <a:avLst/>
          </a:prstGeom>
        </p:spPr>
        <p:txBody>
          <a:bodyPr wrap="square">
            <a:spAutoFit/>
          </a:bodyPr>
          <a:lstStyle/>
          <a:p>
            <a:pPr>
              <a:lnSpc>
                <a:spcPct val="107000"/>
              </a:lnSpc>
              <a:spcAft>
                <a:spcPts val="1050"/>
              </a:spcAft>
              <a:defRPr/>
            </a:pPr>
            <a:r>
              <a:rPr lang="tr-TR" b="1" u="sng">
                <a:solidFill>
                  <a:schemeClr val="tx1"/>
                </a:solidFill>
                <a:ea typeface="Times New Roman"/>
                <a:cs typeface="Times New Roman"/>
              </a:rPr>
              <a:t>Topikal Tedavi</a:t>
            </a:r>
            <a:endParaRPr lang="tr-TR" sz="1200">
              <a:solidFill>
                <a:srgbClr val="FF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Permetrin %1 krem/losyon: İlk seçenek. Kıllara uygulanır, 10 dakika bekletildikten sonra yıkanır. 7 gün sonra tekrar uygulanabilir.</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Kükürtlü pomad (3–10%): Özellikle gebelerde güvenli seçenek.</a:t>
            </a:r>
            <a:endParaRPr lang="tr-TR" sz="1200">
              <a:solidFill>
                <a:srgbClr val="000000"/>
              </a:solidFill>
              <a:ea typeface="Calibri"/>
              <a:cs typeface="Times New Roman"/>
            </a:endParaRPr>
          </a:p>
          <a:p>
            <a:pPr>
              <a:lnSpc>
                <a:spcPct val="107000"/>
              </a:lnSpc>
              <a:spcAft>
                <a:spcPts val="900"/>
              </a:spcAft>
              <a:defRPr/>
            </a:pPr>
            <a:r>
              <a:rPr lang="tr-TR" sz="1000">
                <a:solidFill>
                  <a:srgbClr val="000000"/>
                </a:solidFill>
                <a:ea typeface="Times New Roman"/>
                <a:cs typeface="Times New Roman"/>
              </a:rPr>
              <a:t> </a:t>
            </a:r>
            <a:endParaRPr lang="tr-TR" sz="1200">
              <a:ea typeface="Calibri"/>
              <a:cs typeface="Times New Roman"/>
            </a:endParaRPr>
          </a:p>
          <a:p>
            <a:pPr>
              <a:lnSpc>
                <a:spcPct val="107000"/>
              </a:lnSpc>
              <a:spcAft>
                <a:spcPts val="1050"/>
              </a:spcAft>
              <a:defRPr/>
            </a:pPr>
            <a:r>
              <a:rPr lang="tr-TR" b="1" u="sng">
                <a:solidFill>
                  <a:schemeClr val="tx1"/>
                </a:solidFill>
                <a:ea typeface="Times New Roman"/>
                <a:cs typeface="Times New Roman"/>
              </a:rPr>
              <a:t>Sistemik Tedavi</a:t>
            </a:r>
            <a:endParaRPr lang="tr-TR" sz="1200">
              <a:solidFill>
                <a:srgbClr val="FF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Oral ivermektin (200 mcg/kg, tek doz, 7 gün sonra tekrar): Topikal tedaviye dirençli olgularda kullanılabilir.</a:t>
            </a:r>
            <a:endParaRPr/>
          </a:p>
          <a:p>
            <a:pPr marL="342900" lvl="0" indent="-342900">
              <a:lnSpc>
                <a:spcPct val="107000"/>
              </a:lnSpc>
              <a:spcAft>
                <a:spcPts val="900"/>
              </a:spcAft>
              <a:buSzPts val="1000"/>
              <a:buFont typeface="Symbol"/>
              <a:buChar char=""/>
              <a:tabLst>
                <a:tab pos="457200" algn="l"/>
              </a:tabLst>
              <a:defRPr/>
            </a:pPr>
            <a:endParaRPr sz="1200" u="sng">
              <a:solidFill>
                <a:schemeClr val="tx1"/>
              </a:solidFill>
              <a:ea typeface="Calibri"/>
              <a:cs typeface="Times New Roman"/>
            </a:endParaRPr>
          </a:p>
          <a:p>
            <a:pPr>
              <a:lnSpc>
                <a:spcPct val="107000"/>
              </a:lnSpc>
              <a:spcAft>
                <a:spcPts val="1050"/>
              </a:spcAft>
              <a:defRPr/>
            </a:pPr>
            <a:r>
              <a:rPr lang="tr-TR" b="1" u="sng">
                <a:solidFill>
                  <a:schemeClr val="tx1"/>
                </a:solidFill>
                <a:ea typeface="Times New Roman"/>
                <a:cs typeface="Times New Roman"/>
              </a:rPr>
              <a:t>Destek Tedavi</a:t>
            </a:r>
            <a:endParaRPr lang="tr-TR" sz="1200">
              <a:solidFill>
                <a:srgbClr val="FF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Kaşıntı için antihistaminikler.</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a:solidFill>
                  <a:srgbClr val="000000"/>
                </a:solidFill>
                <a:ea typeface="Times New Roman"/>
                <a:cs typeface="Times New Roman"/>
              </a:rPr>
              <a:t>Sekonder enfeksiyon varlığında topikal/ sistemik antibiyotik.</a:t>
            </a:r>
            <a:endParaRPr lang="tr-TR" sz="1200">
              <a:solidFill>
                <a:srgbClr val="000000"/>
              </a:solidFill>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Tedavi Sonrası Yaklaşım</a:t>
            </a:r>
            <a:endParaRPr/>
          </a:p>
        </p:txBody>
      </p:sp>
      <p:sp>
        <p:nvSpPr>
          <p:cNvPr id="4" name="Dikdörtgen 3"/>
          <p:cNvSpPr/>
          <p:nvPr/>
        </p:nvSpPr>
        <p:spPr bwMode="auto">
          <a:xfrm>
            <a:off x="1645920" y="1659042"/>
            <a:ext cx="9509760" cy="2031325"/>
          </a:xfrm>
          <a:prstGeom prst="rect">
            <a:avLst/>
          </a:prstGeom>
        </p:spPr>
        <p:txBody>
          <a:bodyPr wrap="square">
            <a:spAutoFit/>
          </a:bodyPr>
          <a:lstStyle/>
          <a:p>
            <a:pPr marL="285750" indent="-285750">
              <a:buFont typeface="Wingdings"/>
              <a:buChar char="Ø"/>
              <a:defRPr/>
            </a:pPr>
            <a:r>
              <a:rPr lang="tr-TR">
                <a:solidFill>
                  <a:srgbClr val="000000"/>
                </a:solidFill>
                <a:latin typeface="Times New Roman"/>
              </a:rPr>
              <a:t>Hastanın cinsel partnerleri mutlaka eşzamanlı tedavi edilmelidir.</a:t>
            </a:r>
            <a:endParaRPr/>
          </a:p>
          <a:p>
            <a:pPr marL="285750" indent="-285750">
              <a:buFont typeface="Wingdings"/>
              <a:buChar char="Ø"/>
              <a:defRPr/>
            </a:pPr>
            <a:endParaRPr lang="tr-TR">
              <a:solidFill>
                <a:srgbClr val="000000"/>
              </a:solidFill>
              <a:latin typeface="Times New Roman"/>
            </a:endParaRPr>
          </a:p>
          <a:p>
            <a:pPr marL="285750" indent="-285750">
              <a:buFont typeface="Wingdings"/>
              <a:buChar char="Ø"/>
              <a:defRPr/>
            </a:pPr>
            <a:r>
              <a:rPr lang="tr-TR">
                <a:solidFill>
                  <a:srgbClr val="000000"/>
                </a:solidFill>
                <a:latin typeface="Times New Roman"/>
              </a:rPr>
              <a:t>Ortak kullanılan kıyafet, yatak çarşafı ve havlular 60°C’de yıkanmalı veya birkaç gün plastik torbada kapalı bekletilmelidir.</a:t>
            </a:r>
            <a:endParaRPr/>
          </a:p>
          <a:p>
            <a:pPr marL="285750" indent="-285750">
              <a:buFont typeface="Wingdings"/>
              <a:buChar char="Ø"/>
              <a:defRPr/>
            </a:pPr>
            <a:endParaRPr lang="tr-TR">
              <a:solidFill>
                <a:srgbClr val="000000"/>
              </a:solidFill>
              <a:latin typeface="Times New Roman"/>
            </a:endParaRPr>
          </a:p>
          <a:p>
            <a:pPr marL="285750" indent="-285750">
              <a:buFont typeface="Wingdings"/>
              <a:buChar char="Ø"/>
              <a:defRPr/>
            </a:pPr>
            <a:r>
              <a:rPr lang="tr-TR">
                <a:solidFill>
                  <a:srgbClr val="000000"/>
                </a:solidFill>
                <a:latin typeface="Times New Roman"/>
              </a:rPr>
              <a:t>Tedavi sonrasında 7–10 gün içinde kontrol yapılmalı, canlı parazit saptanırsa tedavi tekrarlanmalıdır.</a:t>
            </a:r>
            <a:endParaRPr lang="tr-TR" b="0" i="0">
              <a:solidFill>
                <a:srgbClr val="000000"/>
              </a:solidFill>
              <a:latin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t>Özel Durumlar</a:t>
            </a:r>
            <a:endParaRPr/>
          </a:p>
        </p:txBody>
      </p:sp>
      <p:sp>
        <p:nvSpPr>
          <p:cNvPr id="4" name="Dikdörtgen 3"/>
          <p:cNvSpPr/>
          <p:nvPr/>
        </p:nvSpPr>
        <p:spPr bwMode="auto">
          <a:xfrm>
            <a:off x="1306286" y="1556681"/>
            <a:ext cx="9701348" cy="800476"/>
          </a:xfrm>
          <a:prstGeom prst="rect">
            <a:avLst/>
          </a:prstGeom>
        </p:spPr>
        <p:txBody>
          <a:bodyPr wrap="square">
            <a:spAutoFit/>
          </a:bodyPr>
          <a:lstStyle/>
          <a:p>
            <a:pPr marL="342900" lvl="0" indent="-342900">
              <a:lnSpc>
                <a:spcPct val="107000"/>
              </a:lnSpc>
              <a:spcAft>
                <a:spcPts val="900"/>
              </a:spcAft>
              <a:buSzPts val="1000"/>
              <a:buFont typeface="Symbol"/>
              <a:buChar char=""/>
              <a:tabLst>
                <a:tab pos="457200" algn="l"/>
              </a:tabLst>
              <a:defRPr/>
            </a:pPr>
            <a:r>
              <a:rPr lang="tr-TR" b="1">
                <a:solidFill>
                  <a:srgbClr val="000000"/>
                </a:solidFill>
                <a:ea typeface="Times New Roman"/>
                <a:cs typeface="Times New Roman"/>
              </a:rPr>
              <a:t>Gebelik ve emzirme: </a:t>
            </a:r>
            <a:r>
              <a:rPr lang="tr-TR">
                <a:solidFill>
                  <a:srgbClr val="000000"/>
                </a:solidFill>
                <a:ea typeface="Times New Roman"/>
                <a:cs typeface="Times New Roman"/>
              </a:rPr>
              <a:t>Permetrin %1 veya kükürtlü pomad tercih edilir. Ivermektin kullanılmaz.</a:t>
            </a:r>
            <a:endParaRPr lang="tr-TR" sz="1200">
              <a:solidFill>
                <a:srgbClr val="000000"/>
              </a:solidFill>
              <a:ea typeface="Calibri"/>
              <a:cs typeface="Times New Roman"/>
            </a:endParaRPr>
          </a:p>
          <a:p>
            <a:pPr marL="342900" lvl="0" indent="-342900">
              <a:lnSpc>
                <a:spcPct val="107000"/>
              </a:lnSpc>
              <a:spcAft>
                <a:spcPts val="900"/>
              </a:spcAft>
              <a:buSzPts val="1000"/>
              <a:buFont typeface="Symbol"/>
              <a:buChar char=""/>
              <a:tabLst>
                <a:tab pos="457200" algn="l"/>
              </a:tabLst>
              <a:defRPr/>
            </a:pPr>
            <a:r>
              <a:rPr lang="tr-TR" b="1">
                <a:solidFill>
                  <a:srgbClr val="000000"/>
                </a:solidFill>
                <a:ea typeface="Times New Roman"/>
                <a:cs typeface="Times New Roman"/>
              </a:rPr>
              <a:t>Çocuklarda kirpik tutulumu: </a:t>
            </a:r>
            <a:r>
              <a:rPr lang="tr-TR">
                <a:solidFill>
                  <a:srgbClr val="000000"/>
                </a:solidFill>
                <a:ea typeface="Times New Roman"/>
                <a:cs typeface="Times New Roman"/>
              </a:rPr>
              <a:t>Vazelin ile mekanik temizleme, gerekirse topikal tedavi.</a:t>
            </a:r>
            <a:endParaRPr lang="tr-TR" sz="1200">
              <a:solidFill>
                <a:srgbClr val="000000"/>
              </a:solidFill>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latin typeface="UICTFontTextStyleEmphasizedBody"/>
                <a:ea typeface="Times New Roman"/>
                <a:cs typeface="Arial"/>
              </a:rPr>
              <a:t>Sevk Kriterleri</a:t>
            </a:r>
            <a:endParaRPr lang="tr-TR"/>
          </a:p>
        </p:txBody>
      </p:sp>
      <p:sp>
        <p:nvSpPr>
          <p:cNvPr id="4" name="Dikdörtgen 3"/>
          <p:cNvSpPr/>
          <p:nvPr/>
        </p:nvSpPr>
        <p:spPr bwMode="auto">
          <a:xfrm>
            <a:off x="1371599" y="1362807"/>
            <a:ext cx="9469315" cy="3354765"/>
          </a:xfrm>
          <a:prstGeom prst="rect">
            <a:avLst/>
          </a:prstGeom>
        </p:spPr>
        <p:txBody>
          <a:bodyPr wrap="square">
            <a:spAutoFit/>
          </a:bodyPr>
          <a:lstStyle/>
          <a:p>
            <a:pPr marL="342900" lvl="0" indent="-342900">
              <a:lnSpc>
                <a:spcPct val="200000"/>
              </a:lnSpc>
              <a:spcAft>
                <a:spcPts val="0"/>
              </a:spcAft>
              <a:buSzPts val="1000"/>
              <a:buFont typeface="Wingdings"/>
              <a:buChar char="Ø"/>
              <a:tabLst>
                <a:tab pos="457200" algn="l"/>
              </a:tabLst>
              <a:defRPr/>
            </a:pPr>
            <a:r>
              <a:rPr lang="tr-TR">
                <a:ea typeface="Times New Roman"/>
                <a:cs typeface="Times New Roman"/>
              </a:rPr>
              <a:t>Standart tedavilere rağmen 2–3 kür sonrası devam eden infestasyon.</a:t>
            </a:r>
            <a:endParaRPr lang="tr-TR" sz="1600">
              <a:ea typeface="Calibri"/>
              <a:cs typeface="Times New Roman"/>
            </a:endParaRPr>
          </a:p>
          <a:p>
            <a:pPr marL="342900" lvl="0" indent="-342900">
              <a:lnSpc>
                <a:spcPct val="200000"/>
              </a:lnSpc>
              <a:spcAft>
                <a:spcPts val="0"/>
              </a:spcAft>
              <a:buSzPts val="1000"/>
              <a:buFont typeface="Wingdings"/>
              <a:buChar char="Ø"/>
              <a:tabLst>
                <a:tab pos="457200" algn="l"/>
              </a:tabLst>
              <a:defRPr/>
            </a:pPr>
            <a:r>
              <a:rPr lang="tr-TR">
                <a:ea typeface="Times New Roman"/>
                <a:cs typeface="Times New Roman"/>
              </a:rPr>
              <a:t>Sekonder bakteriyel enfeksiyon gelişmesi (selülit, impetigo).</a:t>
            </a:r>
            <a:endParaRPr lang="tr-TR" sz="1600">
              <a:ea typeface="Calibri"/>
              <a:cs typeface="Times New Roman"/>
            </a:endParaRPr>
          </a:p>
          <a:p>
            <a:pPr marL="342900" lvl="0" indent="-342900">
              <a:lnSpc>
                <a:spcPct val="200000"/>
              </a:lnSpc>
              <a:spcAft>
                <a:spcPts val="0"/>
              </a:spcAft>
              <a:buSzPts val="1000"/>
              <a:buFont typeface="Wingdings"/>
              <a:buChar char="Ø"/>
              <a:tabLst>
                <a:tab pos="457200" algn="l"/>
              </a:tabLst>
              <a:defRPr/>
            </a:pPr>
            <a:r>
              <a:rPr lang="tr-TR">
                <a:ea typeface="Times New Roman"/>
                <a:cs typeface="Times New Roman"/>
              </a:rPr>
              <a:t>Yaygın salgın kontrolü gerektiren durumlarda ilçe/il sağlık müdürlüğü bilgilendirilmelidir.</a:t>
            </a:r>
            <a:endParaRPr/>
          </a:p>
          <a:p>
            <a:pPr marL="342900" lvl="0" indent="-342900">
              <a:lnSpc>
                <a:spcPct val="200000"/>
              </a:lnSpc>
              <a:spcAft>
                <a:spcPts val="0"/>
              </a:spcAft>
              <a:buSzPts val="1000"/>
              <a:buFont typeface="Wingdings"/>
              <a:buChar char="Ø"/>
              <a:tabLst>
                <a:tab pos="457200" algn="l"/>
              </a:tabLst>
              <a:defRPr/>
            </a:pPr>
            <a:r>
              <a:rPr lang="tr-TR"/>
              <a:t>Çocuklarda kirpik tutulumu (oftalmoloji desteği gerekebilir).</a:t>
            </a:r>
            <a:endParaRPr/>
          </a:p>
          <a:p>
            <a:pPr marL="342900" lvl="0" indent="-342900">
              <a:lnSpc>
                <a:spcPct val="200000"/>
              </a:lnSpc>
              <a:spcAft>
                <a:spcPts val="0"/>
              </a:spcAft>
              <a:buSzPts val="1000"/>
              <a:buFont typeface="Wingdings"/>
              <a:buChar char="Ø"/>
              <a:tabLst>
                <a:tab pos="457200" algn="l"/>
              </a:tabLst>
              <a:defRPr/>
            </a:pPr>
            <a:r>
              <a:rPr lang="tr-TR"/>
              <a:t>Gebe ve emzirenlerde tedaviye yanıt alınamaması.</a:t>
            </a:r>
            <a:endParaRPr/>
          </a:p>
          <a:p>
            <a:pPr marL="342900" lvl="0" indent="-342900">
              <a:lnSpc>
                <a:spcPct val="200000"/>
              </a:lnSpc>
              <a:spcAft>
                <a:spcPts val="0"/>
              </a:spcAft>
              <a:buSzPts val="1000"/>
              <a:buFont typeface="Wingdings"/>
              <a:buChar char="Ø"/>
              <a:tabLst>
                <a:tab pos="457200" algn="l"/>
              </a:tabLst>
              <a:defRPr/>
            </a:pPr>
            <a:endParaRPr lang="tr-TR" sz="1600">
              <a:latin typeface="Calibri"/>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normAutofit/>
          </a:bodyPr>
          <a:lstStyle/>
          <a:p>
            <a:pPr>
              <a:defRPr/>
            </a:pPr>
            <a:r>
              <a:rPr lang="tr-TR">
                <a:latin typeface="UICTFontTextStyleEmphasizedBody"/>
                <a:ea typeface="Times New Roman"/>
                <a:cs typeface="Arial"/>
              </a:rPr>
              <a:t>ASM’de Pratik Yaklaşım</a:t>
            </a:r>
            <a:endParaRPr lang="tr-TR"/>
          </a:p>
        </p:txBody>
      </p:sp>
      <p:sp>
        <p:nvSpPr>
          <p:cNvPr id="4" name="Dikdörtgen 3"/>
          <p:cNvSpPr/>
          <p:nvPr/>
        </p:nvSpPr>
        <p:spPr bwMode="auto">
          <a:xfrm>
            <a:off x="1113607" y="1340355"/>
            <a:ext cx="10776111" cy="3677162"/>
          </a:xfrm>
          <a:prstGeom prst="rect">
            <a:avLst/>
          </a:prstGeom>
        </p:spPr>
        <p:txBody>
          <a:bodyPr wrap="square">
            <a:spAutoFit/>
          </a:bodyPr>
          <a:lstStyle/>
          <a:p>
            <a:pPr marL="283879" marR="0" lvl="0" indent="-283879" algn="l" defTabSz="914400">
              <a:lnSpc>
                <a:spcPct val="200000"/>
              </a:lnSpc>
              <a:spcBef>
                <a:spcPts val="0"/>
              </a:spcBef>
              <a:spcAft>
                <a:spcPts val="0"/>
              </a:spcAft>
              <a:buClr>
                <a:schemeClr val="tx1"/>
              </a:buClr>
              <a:buFont typeface="+mj-lt"/>
              <a:buAutoNum type="arabicPeriod" startAt="1"/>
              <a:tabLst>
                <a:tab pos="457200" algn="l"/>
              </a:tabLst>
              <a:defRPr/>
            </a:pPr>
            <a:r>
              <a:rPr lang="tr-TR" strike="noStrike" cap="none" spc="0">
                <a:latin typeface="Arial"/>
                <a:ea typeface="Times New Roman"/>
                <a:cs typeface="Times New Roman"/>
              </a:rPr>
              <a:t>Canlı bit/sirke varlığını muayene ile doğrula.</a:t>
            </a:r>
            <a:endParaRPr sz="1600" strike="noStrike" cap="none" spc="0">
              <a:latin typeface="Calibri"/>
              <a:ea typeface="Calibri"/>
              <a:cs typeface="Times New Roman"/>
            </a:endParaRPr>
          </a:p>
          <a:p>
            <a:pPr marL="283879" marR="0" lvl="0" indent="-283879" algn="l" defTabSz="914400">
              <a:lnSpc>
                <a:spcPct val="200000"/>
              </a:lnSpc>
              <a:spcBef>
                <a:spcPts val="0"/>
              </a:spcBef>
              <a:spcAft>
                <a:spcPts val="0"/>
              </a:spcAft>
              <a:buClr>
                <a:schemeClr val="tx1"/>
              </a:buClr>
              <a:buFont typeface="+mj-lt"/>
              <a:buAutoNum type="arabicPeriod" startAt="1"/>
              <a:tabLst>
                <a:tab pos="457200" algn="l"/>
              </a:tabLst>
              <a:defRPr/>
            </a:pPr>
            <a:r>
              <a:rPr lang="tr-TR" strike="noStrike" cap="none" spc="0">
                <a:latin typeface="Arial"/>
                <a:ea typeface="Times New Roman"/>
                <a:cs typeface="Times New Roman"/>
              </a:rPr>
              <a:t>Permetrin %1 losyon reçetele → 7–10 gün sonra tekrar.</a:t>
            </a:r>
            <a:endParaRPr sz="1600" strike="noStrike" cap="none" spc="0">
              <a:latin typeface="Calibri"/>
              <a:ea typeface="Calibri"/>
              <a:cs typeface="Times New Roman"/>
            </a:endParaRPr>
          </a:p>
          <a:p>
            <a:pPr marL="283879" marR="0" lvl="0" indent="-283879" algn="l" defTabSz="914400">
              <a:lnSpc>
                <a:spcPct val="200000"/>
              </a:lnSpc>
              <a:spcBef>
                <a:spcPts val="0"/>
              </a:spcBef>
              <a:spcAft>
                <a:spcPts val="0"/>
              </a:spcAft>
              <a:buClr>
                <a:schemeClr val="tx1"/>
              </a:buClr>
              <a:buFont typeface="+mj-lt"/>
              <a:buAutoNum type="arabicPeriod" startAt="1"/>
              <a:tabLst>
                <a:tab pos="457200" algn="l"/>
              </a:tabLst>
              <a:defRPr/>
            </a:pPr>
            <a:r>
              <a:rPr lang="tr-TR" strike="noStrike" cap="none" spc="0">
                <a:latin typeface="Arial"/>
                <a:ea typeface="Times New Roman"/>
                <a:cs typeface="Times New Roman"/>
              </a:rPr>
              <a:t>Eşzamanlı aile taraması yap, temaslıları değerlendir.</a:t>
            </a:r>
            <a:endParaRPr sz="1600" strike="noStrike" cap="none" spc="0">
              <a:latin typeface="Calibri"/>
              <a:ea typeface="Calibri"/>
              <a:cs typeface="Times New Roman"/>
            </a:endParaRPr>
          </a:p>
          <a:p>
            <a:pPr marL="283879" marR="0" lvl="0" indent="-283879" algn="l" defTabSz="914400">
              <a:lnSpc>
                <a:spcPct val="200000"/>
              </a:lnSpc>
              <a:spcBef>
                <a:spcPts val="0"/>
              </a:spcBef>
              <a:spcAft>
                <a:spcPts val="0"/>
              </a:spcAft>
              <a:buClr>
                <a:schemeClr val="tx1"/>
              </a:buClr>
              <a:buFont typeface="+mj-lt"/>
              <a:buAutoNum type="arabicPeriod" startAt="1"/>
              <a:tabLst>
                <a:tab pos="457200" algn="l"/>
              </a:tabLst>
              <a:defRPr/>
            </a:pPr>
            <a:r>
              <a:rPr lang="tr-TR" strike="noStrike" cap="none" spc="0">
                <a:latin typeface="Arial"/>
                <a:ea typeface="Times New Roman"/>
                <a:cs typeface="Times New Roman"/>
              </a:rPr>
              <a:t>Hijyen eğitimi + kişisel eşyaların temizliği.</a:t>
            </a:r>
            <a:endParaRPr sz="1600" strike="noStrike" cap="none" spc="0">
              <a:latin typeface="Calibri"/>
              <a:ea typeface="Calibri"/>
              <a:cs typeface="Times New Roman"/>
            </a:endParaRPr>
          </a:p>
          <a:p>
            <a:pPr marL="283879" marR="0" lvl="0" indent="-283879" algn="l" defTabSz="914400">
              <a:lnSpc>
                <a:spcPct val="200000"/>
              </a:lnSpc>
              <a:spcBef>
                <a:spcPts val="0"/>
              </a:spcBef>
              <a:spcAft>
                <a:spcPts val="0"/>
              </a:spcAft>
              <a:buClr>
                <a:schemeClr val="tx1"/>
              </a:buClr>
              <a:buFont typeface="+mj-lt"/>
              <a:buAutoNum type="arabicPeriod" startAt="1"/>
              <a:tabLst>
                <a:tab pos="457200" algn="l"/>
              </a:tabLst>
              <a:defRPr/>
            </a:pPr>
            <a:r>
              <a:rPr lang="tr-TR" strike="noStrike" cap="none" spc="0">
                <a:latin typeface="Arial"/>
                <a:ea typeface="Times New Roman"/>
                <a:cs typeface="Times New Roman"/>
              </a:rPr>
              <a:t>Sekonder enfeksiyon varsa topikal/ sistemik antibiyotik ekle.</a:t>
            </a:r>
            <a:endParaRPr sz="1600" strike="noStrike" cap="none" spc="0">
              <a:latin typeface="Calibri"/>
              <a:ea typeface="Calibri"/>
              <a:cs typeface="Times New Roman"/>
            </a:endParaRPr>
          </a:p>
          <a:p>
            <a:pPr marL="283879" marR="0" lvl="0" indent="-283879" algn="l" defTabSz="914400">
              <a:lnSpc>
                <a:spcPct val="200000"/>
              </a:lnSpc>
              <a:spcBef>
                <a:spcPts val="0"/>
              </a:spcBef>
              <a:spcAft>
                <a:spcPts val="0"/>
              </a:spcAft>
              <a:buClr>
                <a:schemeClr val="tx1"/>
              </a:buClr>
              <a:buFont typeface="+mj-lt"/>
              <a:buAutoNum type="arabicPeriod" startAt="1"/>
              <a:tabLst>
                <a:tab pos="457200" algn="l"/>
              </a:tabLst>
              <a:defRPr/>
            </a:pPr>
            <a:r>
              <a:rPr lang="tr-TR">
                <a:latin typeface="Arial"/>
                <a:ea typeface="Times New Roman"/>
                <a:cs typeface="Times New Roman"/>
              </a:rPr>
              <a:t>Dirençli olgularda alternatif pedikülositlere geç → dermatoloji/ enfeksiyon sevki düşün.</a:t>
            </a:r>
            <a:endParaRPr lang="tr-TR" sz="1600">
              <a:latin typeface="Calibri"/>
              <a:ea typeface="Calibri"/>
              <a:cs typeface="Times New Roman"/>
            </a:endParaRPr>
          </a:p>
          <a:p>
            <a:pPr>
              <a:lnSpc>
                <a:spcPct val="107000"/>
              </a:lnSpc>
              <a:spcAft>
                <a:spcPts val="0"/>
              </a:spcAft>
              <a:defRPr/>
            </a:pPr>
            <a:r>
              <a:rPr lang="tr-TR">
                <a:latin typeface="Arial"/>
                <a:ea typeface="Times New Roman"/>
                <a:cs typeface="Times New Roman"/>
              </a:rPr>
              <a:t> </a:t>
            </a:r>
            <a:endParaRPr lang="tr-TR" sz="1600">
              <a:latin typeface="Calibri"/>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normAutofit/>
          </a:bodyPr>
          <a:lstStyle/>
          <a:p>
            <a:pPr>
              <a:defRPr/>
            </a:pPr>
            <a:r>
              <a:rPr lang="tr-TR">
                <a:latin typeface="UICTFontTextStyleEmphasizedBody"/>
                <a:ea typeface="Times New Roman"/>
                <a:cs typeface="Arial"/>
              </a:rPr>
              <a:t>Sonuç</a:t>
            </a:r>
            <a:endParaRPr lang="tr-TR"/>
          </a:p>
        </p:txBody>
      </p:sp>
      <p:sp>
        <p:nvSpPr>
          <p:cNvPr id="4" name="Dikdörtgen 3"/>
          <p:cNvSpPr/>
          <p:nvPr/>
        </p:nvSpPr>
        <p:spPr bwMode="auto">
          <a:xfrm>
            <a:off x="1131276" y="1544174"/>
            <a:ext cx="10143147" cy="2308324"/>
          </a:xfrm>
          <a:prstGeom prst="rect">
            <a:avLst/>
          </a:prstGeom>
        </p:spPr>
        <p:txBody>
          <a:bodyPr wrap="square">
            <a:spAutoFit/>
          </a:bodyPr>
          <a:lstStyle/>
          <a:p>
            <a:pPr marL="285750" indent="-285750">
              <a:lnSpc>
                <a:spcPct val="200000"/>
              </a:lnSpc>
              <a:spcAft>
                <a:spcPts val="0"/>
              </a:spcAft>
              <a:buFont typeface="Wingdings"/>
              <a:buChar char="Ø"/>
              <a:defRPr/>
            </a:pPr>
            <a:r>
              <a:rPr lang="tr-TR">
                <a:latin typeface="Arial"/>
                <a:ea typeface="Times New Roman"/>
                <a:cs typeface="Times New Roman"/>
              </a:rPr>
              <a:t>Pedikülozis (bitlenme), özellikle çocuklarda yaygın görülen, aile hekimlerinin sıklıkla karşılaştığı bir durumdur. </a:t>
            </a:r>
            <a:endParaRPr/>
          </a:p>
          <a:p>
            <a:pPr marL="285750" indent="-285750">
              <a:lnSpc>
                <a:spcPct val="200000"/>
              </a:lnSpc>
              <a:spcAft>
                <a:spcPts val="0"/>
              </a:spcAft>
              <a:buFont typeface="Wingdings"/>
              <a:buChar char="Ø"/>
              <a:defRPr/>
            </a:pPr>
            <a:r>
              <a:rPr lang="tr-TR">
                <a:latin typeface="Arial"/>
                <a:ea typeface="Times New Roman"/>
                <a:cs typeface="Times New Roman"/>
              </a:rPr>
              <a:t>Doğru tanı, uygun topikal tedavi ve bulaş önlemleri ile çoğu olgu ASM’de başarıyla yönetilebilir. </a:t>
            </a:r>
            <a:endParaRPr/>
          </a:p>
          <a:p>
            <a:pPr marL="285750" indent="-285750">
              <a:lnSpc>
                <a:spcPct val="200000"/>
              </a:lnSpc>
              <a:spcAft>
                <a:spcPts val="0"/>
              </a:spcAft>
              <a:buFont typeface="Wingdings"/>
              <a:buChar char="Ø"/>
              <a:defRPr/>
            </a:pPr>
            <a:r>
              <a:rPr lang="tr-TR">
                <a:latin typeface="Arial"/>
                <a:ea typeface="Times New Roman"/>
                <a:cs typeface="Times New Roman"/>
              </a:rPr>
              <a:t>Gerektiğinde sevk ve salgın bildirimleri ile toplum sağlığı korunmuş olur.</a:t>
            </a:r>
            <a:endParaRPr lang="tr-TR" sz="1600">
              <a:latin typeface="Calibri"/>
              <a:ea typeface="Calibri"/>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p:txBody>
          <a:bodyPr/>
          <a:lstStyle/>
          <a:p>
            <a:pPr>
              <a:defRPr/>
            </a:pPr>
            <a:r>
              <a:rPr lang="tr-TR"/>
              <a:t>Kaynakçalar</a:t>
            </a:r>
            <a:endParaRPr/>
          </a:p>
        </p:txBody>
      </p:sp>
      <p:sp>
        <p:nvSpPr>
          <p:cNvPr id="4" name="Dikdörtgen 3"/>
          <p:cNvSpPr/>
          <p:nvPr/>
        </p:nvSpPr>
        <p:spPr bwMode="auto">
          <a:xfrm>
            <a:off x="1445623" y="1720840"/>
            <a:ext cx="9161417" cy="1754326"/>
          </a:xfrm>
          <a:prstGeom prst="rect">
            <a:avLst/>
          </a:prstGeom>
        </p:spPr>
        <p:txBody>
          <a:bodyPr wrap="square">
            <a:spAutoFit/>
          </a:bodyPr>
          <a:lstStyle/>
          <a:p>
            <a:pPr>
              <a:defRPr/>
            </a:pPr>
            <a:r>
              <a:rPr lang="tr-TR"/>
              <a:t>1-Birinci Basamak Tanı Tedavi Rehberi 2025</a:t>
            </a:r>
            <a:endParaRPr/>
          </a:p>
          <a:p>
            <a:pPr>
              <a:defRPr/>
            </a:pPr>
            <a:endParaRPr lang="tr-TR"/>
          </a:p>
          <a:p>
            <a:pPr>
              <a:defRPr/>
            </a:pPr>
            <a:r>
              <a:rPr lang="tr-TR"/>
              <a:t>2- https://www.adenilaclama.com/bit-ilaclama/  </a:t>
            </a:r>
            <a:endParaRPr/>
          </a:p>
          <a:p>
            <a:pPr>
              <a:defRPr/>
            </a:pPr>
            <a:endParaRPr lang="tr-TR"/>
          </a:p>
          <a:p>
            <a:pPr>
              <a:defRPr/>
            </a:pPr>
            <a:r>
              <a:rPr lang="tr-TR"/>
              <a:t>3- </a:t>
            </a:r>
            <a:r>
              <a:rPr lang="tr-TR" u="sng">
                <a:hlinkClick r:id="rId2" tooltip="https://encrypted-tbn0.gstatic.com/images?q=tbn:ANd9GcQ3eXPnYGYH2k1Ruy0IrrrZR__1x_UmRPUMlw&amp;s"/>
              </a:rPr>
              <a:t>https://encrypted-tbn0.gstatic.com/images?q=tbn:ANd9GcQ3eXPnYGYH2k1Ruy0IrrrZR__1x_UmRPUMlw&amp;s</a:t>
            </a:r>
            <a:r>
              <a:rPr lang="tr-TR"/>
              <a:t>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lstStyle/>
          <a:p>
            <a:pPr>
              <a:defRPr/>
            </a:pPr>
            <a:r>
              <a:rPr lang="tr-TR"/>
              <a:t>Bulaş</a:t>
            </a:r>
            <a:endParaRPr/>
          </a:p>
        </p:txBody>
      </p:sp>
      <p:sp>
        <p:nvSpPr>
          <p:cNvPr id="4" name="Dikdörtgen 3"/>
          <p:cNvSpPr/>
          <p:nvPr/>
        </p:nvSpPr>
        <p:spPr bwMode="auto">
          <a:xfrm>
            <a:off x="585955" y="1812767"/>
            <a:ext cx="11447132" cy="3858107"/>
          </a:xfrm>
          <a:prstGeom prst="rect">
            <a:avLst/>
          </a:prstGeom>
        </p:spPr>
        <p:txBody>
          <a:bodyPr wrap="square">
            <a:spAutoFit/>
          </a:bodyPr>
          <a:lstStyle/>
          <a:p>
            <a:pPr marL="285750" indent="-285750">
              <a:lnSpc>
                <a:spcPct val="200000"/>
              </a:lnSpc>
              <a:buFont typeface="Wingdings"/>
              <a:buChar char="ü"/>
              <a:defRPr/>
            </a:pPr>
            <a:r>
              <a:rPr lang="tr-TR"/>
              <a:t>İnsan uyuz akarı bulaşmasının esas yolu doğrudan deri temasıdır. Akarlar zıplayamasalar da deri yüzeyinde hareket edebilirler ve uzun süreli deri teması yapıldığında yeni bir bireye geçebilirler.</a:t>
            </a:r>
            <a:endParaRPr/>
          </a:p>
          <a:p>
            <a:pPr marL="285750" indent="-285750">
              <a:lnSpc>
                <a:spcPct val="250000"/>
              </a:lnSpc>
              <a:buFont typeface="Wingdings"/>
              <a:buChar char="ü"/>
              <a:defRPr/>
            </a:pPr>
            <a:r>
              <a:rPr lang="tr-TR"/>
              <a:t>Uyuz akarı, insana özgü zorunlu bir parazittir ve genellikle uyuzlu olan kişilerden bulaşır. Bulaşma en çok aynı yatakta yatmak gibi uzun süreli ve yakın deri teması ile gerçekleşir. Genellikle bulaşma için 15–20 dakika kadar süren temas gerektiğinden, kısa süreli tokalaşma veya hasta muayenesi gibi temaslarda bulaşma riski oldukça düşüktür.</a:t>
            </a:r>
            <a:endParaRPr/>
          </a:p>
          <a:p>
            <a:pPr marL="285750" indent="-285750">
              <a:lnSpc>
                <a:spcPct val="250000"/>
              </a:lnSpc>
              <a:buFont typeface="Wingdings"/>
              <a:buChar char="ü"/>
              <a:defRPr/>
            </a:pPr>
            <a:r>
              <a:rPr lang="tr-TR"/>
              <a:t>Uyuz </a:t>
            </a:r>
            <a:r>
              <a:rPr lang="tr-TR"/>
              <a:t>enfestasyonlarının</a:t>
            </a:r>
            <a:r>
              <a:rPr lang="tr-TR"/>
              <a:t> çoğu ev içi ortamlarda meydana gelir. Kalabalık yaşam alanlarında yayılımı daha kolaydır.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lstStyle/>
          <a:p>
            <a:pPr>
              <a:defRPr/>
            </a:pPr>
            <a:r>
              <a:rPr lang="tr-TR"/>
              <a:t>Bulaş</a:t>
            </a:r>
            <a:endParaRPr/>
          </a:p>
        </p:txBody>
      </p:sp>
      <p:sp>
        <p:nvSpPr>
          <p:cNvPr id="4" name="Dikdörtgen 3"/>
          <p:cNvSpPr/>
          <p:nvPr/>
        </p:nvSpPr>
        <p:spPr bwMode="auto">
          <a:xfrm>
            <a:off x="978929" y="1930768"/>
            <a:ext cx="10377181" cy="2308324"/>
          </a:xfrm>
          <a:prstGeom prst="rect">
            <a:avLst/>
          </a:prstGeom>
        </p:spPr>
        <p:txBody>
          <a:bodyPr wrap="square">
            <a:spAutoFit/>
          </a:bodyPr>
          <a:lstStyle/>
          <a:p>
            <a:pPr marL="285750" indent="-285750">
              <a:lnSpc>
                <a:spcPct val="200000"/>
              </a:lnSpc>
              <a:buFont typeface="Wingdings"/>
              <a:buChar char="ü"/>
              <a:defRPr/>
            </a:pPr>
            <a:r>
              <a:rPr lang="tr-TR"/>
              <a:t>İlk defa uyuza yakalanan bir kişide belirtilerin başlaması 2-6 hafta kadar sürebilir. </a:t>
            </a:r>
            <a:endParaRPr/>
          </a:p>
          <a:p>
            <a:pPr marL="285750" indent="-285750">
              <a:lnSpc>
                <a:spcPct val="200000"/>
              </a:lnSpc>
              <a:buFont typeface="Wingdings"/>
              <a:buChar char="ü"/>
              <a:defRPr/>
            </a:pPr>
            <a:r>
              <a:rPr lang="tr-TR"/>
              <a:t>Ancak daha önce uyuza yakalanan bir kişide, belirtiler genellikle maruz kaldıktan 1-4 gün içinde ortaya çıkar. </a:t>
            </a:r>
            <a:endParaRPr/>
          </a:p>
          <a:p>
            <a:pPr marL="285750" indent="-285750">
              <a:lnSpc>
                <a:spcPct val="200000"/>
              </a:lnSpc>
              <a:buFont typeface="Wingdings"/>
              <a:buChar char="ü"/>
              <a:defRPr/>
            </a:pPr>
            <a:r>
              <a:rPr lang="tr-TR"/>
              <a:t>Hastalık belirtilerinin başlamadığı bu dönemlerde bile kişi uyuzu başkalarına bulaştırabilir.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Unvan 2"/>
          <p:cNvSpPr>
            <a:spLocks noGrp="1"/>
          </p:cNvSpPr>
          <p:nvPr>
            <p:ph type="title"/>
          </p:nvPr>
        </p:nvSpPr>
        <p:spPr bwMode="auto">
          <a:xfrm>
            <a:off x="1722252" y="432230"/>
            <a:ext cx="9735267" cy="504497"/>
          </a:xfrm>
        </p:spPr>
        <p:txBody>
          <a:bodyPr/>
          <a:lstStyle/>
          <a:p>
            <a:pPr>
              <a:defRPr/>
            </a:pPr>
            <a:r>
              <a:rPr lang="tr-TR"/>
              <a:t>Klinik Tipleri</a:t>
            </a:r>
            <a:endParaRPr/>
          </a:p>
        </p:txBody>
      </p:sp>
      <p:sp>
        <p:nvSpPr>
          <p:cNvPr id="4" name="Rectangle 1"/>
          <p:cNvSpPr>
            <a:spLocks noChangeArrowheads="1"/>
          </p:cNvSpPr>
          <p:nvPr/>
        </p:nvSpPr>
        <p:spPr bwMode="auto">
          <a:xfrm>
            <a:off x="847288" y="1637225"/>
            <a:ext cx="10125512" cy="1754326"/>
          </a:xfrm>
          <a:prstGeom prst="rect">
            <a:avLst/>
          </a:prstGeom>
          <a:noFill/>
          <a:ln>
            <a:noFill/>
          </a:ln>
          <a:effectLst/>
        </p:spPr>
        <p:txBody>
          <a:bodyPr vert="horz" wrap="square" lIns="91440" tIns="45720" rIns="91440" bIns="45720" numCol="1" anchor="ctr" anchorCtr="0" compatLnSpc="1">
            <a:prstTxWarp prst="textNoShape"/>
            <a:spAutoFit/>
          </a:bodyPr>
          <a:lstStyle/>
          <a:p>
            <a:pPr>
              <a:spcBef>
                <a:spcPts val="0"/>
              </a:spcBef>
              <a:spcAft>
                <a:spcPts val="0"/>
              </a:spcAft>
              <a:defRPr/>
            </a:pPr>
            <a:r>
              <a:rPr lang="tr-TR" b="1">
                <a:latin typeface="Arial"/>
              </a:rPr>
              <a:t>Klasik Uyuz</a:t>
            </a:r>
            <a:endParaRPr/>
          </a:p>
          <a:p>
            <a:pPr marL="285750" indent="-285750">
              <a:spcBef>
                <a:spcPts val="0"/>
              </a:spcBef>
              <a:spcAft>
                <a:spcPts val="0"/>
              </a:spcAft>
              <a:buFont typeface="Wingdings"/>
              <a:buChar char="ü"/>
              <a:defRPr/>
            </a:pPr>
            <a:r>
              <a:rPr lang="tr-TR" u="sng">
                <a:latin typeface="Arial"/>
              </a:rPr>
              <a:t>En sık görülen formdur.</a:t>
            </a:r>
            <a:endParaRPr u="sng"/>
          </a:p>
          <a:p>
            <a:pPr marL="285750" indent="-285750">
              <a:spcBef>
                <a:spcPts val="0"/>
              </a:spcBef>
              <a:spcAft>
                <a:spcPts val="0"/>
              </a:spcAft>
              <a:buFont typeface="Wingdings"/>
              <a:buChar char="ü"/>
              <a:defRPr/>
            </a:pPr>
            <a:r>
              <a:rPr lang="tr-TR">
                <a:latin typeface="Arial"/>
              </a:rPr>
              <a:t>Kaşıntı başlıca semptomdur; genellikle geceleri artar.</a:t>
            </a:r>
            <a:endParaRPr/>
          </a:p>
          <a:p>
            <a:pPr marL="285750" indent="-285750">
              <a:spcBef>
                <a:spcPts val="0"/>
              </a:spcBef>
              <a:spcAft>
                <a:spcPts val="0"/>
              </a:spcAft>
              <a:buFont typeface="Wingdings"/>
              <a:buChar char="ü"/>
              <a:defRPr/>
            </a:pPr>
            <a:r>
              <a:rPr lang="tr-TR">
                <a:latin typeface="Arial"/>
              </a:rPr>
              <a:t>Deride tüneller, </a:t>
            </a:r>
            <a:r>
              <a:rPr lang="tr-TR">
                <a:latin typeface="Arial"/>
              </a:rPr>
              <a:t>prurigo</a:t>
            </a:r>
            <a:r>
              <a:rPr lang="tr-TR">
                <a:latin typeface="Arial"/>
              </a:rPr>
              <a:t> </a:t>
            </a:r>
            <a:r>
              <a:rPr lang="tr-TR">
                <a:latin typeface="Arial"/>
              </a:rPr>
              <a:t>papülleri</a:t>
            </a:r>
            <a:r>
              <a:rPr lang="tr-TR">
                <a:latin typeface="Arial"/>
              </a:rPr>
              <a:t>, nodüller tipik lezyonlardır.</a:t>
            </a:r>
            <a:endParaRPr/>
          </a:p>
          <a:p>
            <a:pPr marL="285750" indent="-285750">
              <a:spcBef>
                <a:spcPts val="0"/>
              </a:spcBef>
              <a:spcAft>
                <a:spcPts val="0"/>
              </a:spcAft>
              <a:buFont typeface="Wingdings"/>
              <a:buChar char="ü"/>
              <a:defRPr/>
            </a:pPr>
            <a:r>
              <a:rPr lang="tr-TR">
                <a:latin typeface="Arial"/>
              </a:rPr>
              <a:t>Başı ve boynu genellikle sağlamdır (bebek, yaşlı, </a:t>
            </a:r>
            <a:r>
              <a:rPr lang="tr-TR">
                <a:latin typeface="Arial"/>
              </a:rPr>
              <a:t>immünsüpresifler</a:t>
            </a:r>
            <a:r>
              <a:rPr lang="tr-TR">
                <a:latin typeface="Arial"/>
              </a:rPr>
              <a:t> dışında)</a:t>
            </a:r>
            <a:endParaRPr/>
          </a:p>
          <a:p>
            <a:pPr marL="285750" indent="-285750">
              <a:spcBef>
                <a:spcPts val="0"/>
              </a:spcBef>
              <a:spcAft>
                <a:spcPts val="0"/>
              </a:spcAft>
              <a:buFont typeface="Wingdings"/>
              <a:buChar char="ü"/>
              <a:defRPr/>
            </a:pPr>
            <a:r>
              <a:rPr lang="tr-TR">
                <a:latin typeface="Arial"/>
              </a:rPr>
              <a:t>Erkeklerde </a:t>
            </a:r>
            <a:r>
              <a:rPr lang="tr-TR">
                <a:latin typeface="Arial"/>
              </a:rPr>
              <a:t>genital</a:t>
            </a:r>
            <a:r>
              <a:rPr lang="tr-TR">
                <a:latin typeface="Arial"/>
              </a:rPr>
              <a:t> bölge, kadınlarda meme </a:t>
            </a:r>
            <a:r>
              <a:rPr lang="tr-TR">
                <a:latin typeface="Arial"/>
              </a:rPr>
              <a:t>areolası</a:t>
            </a:r>
            <a:r>
              <a:rPr lang="tr-TR">
                <a:latin typeface="Arial"/>
              </a:rPr>
              <a:t> sık tutulur.</a:t>
            </a:r>
            <a:endParaRPr/>
          </a:p>
        </p:txBody>
      </p:sp>
      <p:sp>
        <p:nvSpPr>
          <p:cNvPr id="5" name="Dikdörtgen 4"/>
          <p:cNvSpPr/>
          <p:nvPr/>
        </p:nvSpPr>
        <p:spPr bwMode="auto">
          <a:xfrm>
            <a:off x="5619956" y="3720225"/>
            <a:ext cx="6020660" cy="2308324"/>
          </a:xfrm>
          <a:prstGeom prst="rect">
            <a:avLst/>
          </a:prstGeom>
        </p:spPr>
        <p:txBody>
          <a:bodyPr wrap="square">
            <a:spAutoFit/>
          </a:bodyPr>
          <a:lstStyle/>
          <a:p>
            <a:pPr>
              <a:spcBef>
                <a:spcPts val="0"/>
              </a:spcBef>
              <a:spcAft>
                <a:spcPts val="0"/>
              </a:spcAft>
              <a:defRPr/>
            </a:pPr>
            <a:r>
              <a:rPr lang="tr-TR" b="1">
                <a:latin typeface="Arial"/>
              </a:rPr>
              <a:t>Kabuklu Uyuz (Norveç Uyuzu)</a:t>
            </a:r>
            <a:endParaRPr/>
          </a:p>
          <a:p>
            <a:pPr marL="285750" indent="-285750">
              <a:spcBef>
                <a:spcPts val="0"/>
              </a:spcBef>
              <a:spcAft>
                <a:spcPts val="0"/>
              </a:spcAft>
              <a:buFont typeface="Wingdings"/>
              <a:buChar char="ü"/>
              <a:defRPr/>
            </a:pPr>
            <a:r>
              <a:rPr lang="tr-TR">
                <a:latin typeface="Arial"/>
              </a:rPr>
              <a:t>Çok ağır, hiperkeratotik ve bulaşıcılığı yüksek form.</a:t>
            </a:r>
            <a:endParaRPr/>
          </a:p>
          <a:p>
            <a:pPr marL="285750" indent="-285750">
              <a:spcBef>
                <a:spcPts val="0"/>
              </a:spcBef>
              <a:spcAft>
                <a:spcPts val="0"/>
              </a:spcAft>
              <a:buFont typeface="Wingdings"/>
              <a:buChar char="ü"/>
              <a:defRPr/>
            </a:pPr>
            <a:r>
              <a:rPr lang="tr-TR">
                <a:latin typeface="Arial"/>
              </a:rPr>
              <a:t>Deride milyonlarca akar bulunabilir.İmmün yetmezlik, yaşlılık, Down sendromu, HIV/AIDS gibi durumlarda sık görülür.</a:t>
            </a:r>
            <a:endParaRPr/>
          </a:p>
          <a:p>
            <a:pPr marL="285750" indent="-285750">
              <a:spcBef>
                <a:spcPts val="0"/>
              </a:spcBef>
              <a:spcAft>
                <a:spcPts val="0"/>
              </a:spcAft>
              <a:buFont typeface="Wingdings"/>
              <a:buChar char="ü"/>
              <a:defRPr/>
            </a:pPr>
            <a:r>
              <a:rPr lang="tr-TR">
                <a:latin typeface="Arial"/>
              </a:rPr>
              <a:t>Psoriazis veya Darier hastalığını taklit edebilir.</a:t>
            </a:r>
            <a:endParaRPr/>
          </a:p>
          <a:p>
            <a:pPr marL="285750" indent="-285750">
              <a:spcBef>
                <a:spcPts val="0"/>
              </a:spcBef>
              <a:spcAft>
                <a:spcPts val="0"/>
              </a:spcAft>
              <a:buFont typeface="Wingdings"/>
              <a:buChar char="ü"/>
              <a:defRPr/>
            </a:pPr>
            <a:r>
              <a:rPr lang="tr-TR">
                <a:latin typeface="Arial"/>
              </a:rPr>
              <a:t>Bulaşma riski çok yüksek olduğundan salgınlara yol açabilir</a:t>
            </a:r>
            <a:endParaRPr/>
          </a:p>
        </p:txBody>
      </p:sp>
      <p:sp>
        <p:nvSpPr>
          <p:cNvPr id="6" name="Metin kutusu 5"/>
          <p:cNvSpPr txBox="1"/>
          <p:nvPr/>
        </p:nvSpPr>
        <p:spPr bwMode="auto">
          <a:xfrm>
            <a:off x="2656108" y="1205491"/>
            <a:ext cx="6675610" cy="369332"/>
          </a:xfrm>
          <a:prstGeom prst="rect">
            <a:avLst/>
          </a:prstGeom>
          <a:noFill/>
        </p:spPr>
        <p:txBody>
          <a:bodyPr wrap="none" rtlCol="0">
            <a:spAutoFit/>
          </a:bodyPr>
          <a:lstStyle/>
          <a:p>
            <a:pPr marL="285750" indent="-285750">
              <a:buFont typeface="Wingdings"/>
              <a:buChar char="ü"/>
              <a:defRPr/>
            </a:pPr>
            <a:r>
              <a:rPr lang="tr-TR" b="1"/>
              <a:t>Birçok klinik tipi olup en sık görülenler bu kısımda bahsedilmiştir</a:t>
            </a:r>
            <a:r>
              <a:rPr lang="tr-TR"/>
              <a:t>.</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lstStyle/>
          <a:p>
            <a:pPr>
              <a:defRPr/>
            </a:pPr>
            <a:r>
              <a:rPr lang="tr-TR"/>
              <a:t>Klinik</a:t>
            </a:r>
            <a:endParaRPr/>
          </a:p>
        </p:txBody>
      </p:sp>
      <p:sp>
        <p:nvSpPr>
          <p:cNvPr id="5" name="Dikdörtgen 4"/>
          <p:cNvSpPr/>
          <p:nvPr/>
        </p:nvSpPr>
        <p:spPr bwMode="auto">
          <a:xfrm>
            <a:off x="1015069" y="1359017"/>
            <a:ext cx="6405640" cy="3788858"/>
          </a:xfrm>
          <a:prstGeom prst="rect">
            <a:avLst/>
          </a:prstGeom>
        </p:spPr>
        <p:txBody>
          <a:bodyPr wrap="square">
            <a:spAutoFit/>
          </a:bodyPr>
          <a:lstStyle/>
          <a:p>
            <a:pPr marL="342900" indent="-342900">
              <a:lnSpc>
                <a:spcPct val="150000"/>
              </a:lnSpc>
              <a:buAutoNum type="arabicPeriod"/>
              <a:defRPr/>
            </a:pPr>
            <a:r>
              <a:rPr lang="tr-TR" u="sng"/>
              <a:t>Kaşıntı:</a:t>
            </a:r>
            <a:r>
              <a:rPr lang="tr-TR"/>
              <a:t> Uyuzun en tipik belirtisidir. Kaşıntı genellikle geceleri artar. </a:t>
            </a:r>
            <a:endParaRPr/>
          </a:p>
          <a:p>
            <a:pPr marL="342900" indent="-342900">
              <a:lnSpc>
                <a:spcPct val="150000"/>
              </a:lnSpc>
              <a:buAutoNum type="arabicPeriod"/>
              <a:defRPr/>
            </a:pPr>
            <a:r>
              <a:rPr lang="tr-TR" u="sng"/>
              <a:t>Lezyonlar:</a:t>
            </a:r>
            <a:r>
              <a:rPr lang="tr-TR"/>
              <a:t> İnce, gri-beyaz renkli tünel hatları (parazit tünelleri) şeklindedir. </a:t>
            </a:r>
            <a:r>
              <a:rPr lang="tr-TR"/>
              <a:t>Papüller</a:t>
            </a:r>
            <a:r>
              <a:rPr lang="tr-TR"/>
              <a:t>, veziküller ve kaşıma izleri sık görülür. Kaşıma nedeniyle ikincil enfeksiyonlar gelişebilir. </a:t>
            </a:r>
            <a:endParaRPr/>
          </a:p>
          <a:p>
            <a:pPr marL="342900" indent="-342900">
              <a:lnSpc>
                <a:spcPct val="150000"/>
              </a:lnSpc>
              <a:buAutoNum type="arabicPeriod"/>
              <a:defRPr/>
            </a:pPr>
            <a:r>
              <a:rPr lang="tr-TR" u="sng"/>
              <a:t>Yerleşim Yerleri: </a:t>
            </a:r>
            <a:r>
              <a:rPr lang="tr-TR"/>
              <a:t>El parmak araları, bilekler, dirsekler, koltuk altı, bel çevresi, </a:t>
            </a:r>
            <a:r>
              <a:rPr lang="tr-TR"/>
              <a:t>genital</a:t>
            </a:r>
            <a:r>
              <a:rPr lang="tr-TR"/>
              <a:t> bölge ve ayak bileği en sık tutulan alanlardır. Bebeklerde ve küçük çocuklarda saçlı deri, yüz, avuç içi ve ayak tabanı da etkilenebilir. </a:t>
            </a:r>
            <a:endParaRPr/>
          </a:p>
        </p:txBody>
      </p:sp>
      <p:pic>
        <p:nvPicPr>
          <p:cNvPr id="8" name="Resim 7"/>
          <p:cNvPicPr/>
          <p:nvPr/>
        </p:nvPicPr>
        <p:blipFill>
          <a:blip r:embed="rId2"/>
          <a:stretch/>
        </p:blipFill>
        <p:spPr bwMode="auto">
          <a:xfrm>
            <a:off x="7556842" y="1979545"/>
            <a:ext cx="4446270" cy="1657985"/>
          </a:xfrm>
          <a:prstGeom prst="rect">
            <a:avLst/>
          </a:prstGeom>
          <a:noFill/>
          <a:ln>
            <a:noFill/>
          </a:ln>
        </p:spPr>
      </p:pic>
      <p:sp>
        <p:nvSpPr>
          <p:cNvPr id="4" name="Dikdörtgen 3"/>
          <p:cNvSpPr/>
          <p:nvPr/>
        </p:nvSpPr>
        <p:spPr bwMode="auto">
          <a:xfrm>
            <a:off x="8301082" y="3859381"/>
            <a:ext cx="3156438" cy="254172"/>
          </a:xfrm>
          <a:prstGeom prst="rect">
            <a:avLst/>
          </a:prstGeom>
        </p:spPr>
        <p:txBody>
          <a:bodyPr wrap="square">
            <a:spAutoFit/>
          </a:bodyPr>
          <a:lstStyle/>
          <a:p>
            <a:pPr marL="449580" indent="449580">
              <a:lnSpc>
                <a:spcPct val="150000"/>
              </a:lnSpc>
              <a:spcBef>
                <a:spcPts val="600"/>
              </a:spcBef>
              <a:spcAft>
                <a:spcPts val="600"/>
              </a:spcAft>
              <a:defRPr/>
            </a:pPr>
            <a:r>
              <a:rPr lang="tr-TR" sz="800">
                <a:latin typeface="Arial"/>
                <a:ea typeface="Times New Roman"/>
                <a:cs typeface="Times New Roman"/>
              </a:rPr>
              <a:t>		</a:t>
            </a:r>
            <a:endParaRPr/>
          </a:p>
        </p:txBody>
      </p:sp>
      <p:sp>
        <p:nvSpPr>
          <p:cNvPr id="9" name="Dikdörtgen 8"/>
          <p:cNvSpPr/>
          <p:nvPr/>
        </p:nvSpPr>
        <p:spPr bwMode="auto">
          <a:xfrm>
            <a:off x="7759268" y="3786412"/>
            <a:ext cx="1181734" cy="276999"/>
          </a:xfrm>
          <a:prstGeom prst="rect">
            <a:avLst/>
          </a:prstGeom>
        </p:spPr>
        <p:txBody>
          <a:bodyPr wrap="none">
            <a:spAutoFit/>
          </a:bodyPr>
          <a:lstStyle/>
          <a:p>
            <a:pPr>
              <a:defRPr/>
            </a:pPr>
            <a:r>
              <a:rPr lang="tr-TR" sz="1200">
                <a:latin typeface="Arial"/>
                <a:ea typeface="Times New Roman"/>
                <a:cs typeface="Times New Roman"/>
              </a:rPr>
              <a:t>a. Klinik bulgu </a:t>
            </a:r>
            <a:endParaRPr lang="tr-TR" sz="1200"/>
          </a:p>
        </p:txBody>
      </p:sp>
      <p:sp>
        <p:nvSpPr>
          <p:cNvPr id="10" name="Dikdörtgen 9"/>
          <p:cNvSpPr/>
          <p:nvPr/>
        </p:nvSpPr>
        <p:spPr bwMode="auto">
          <a:xfrm>
            <a:off x="10203650" y="3786412"/>
            <a:ext cx="1795684" cy="276999"/>
          </a:xfrm>
          <a:prstGeom prst="rect">
            <a:avLst/>
          </a:prstGeom>
        </p:spPr>
        <p:txBody>
          <a:bodyPr wrap="none">
            <a:spAutoFit/>
          </a:bodyPr>
          <a:lstStyle/>
          <a:p>
            <a:pPr>
              <a:defRPr/>
            </a:pPr>
            <a:r>
              <a:rPr lang="tr-TR" sz="1200">
                <a:latin typeface="Arial"/>
                <a:ea typeface="Times New Roman"/>
                <a:cs typeface="Times New Roman"/>
              </a:rPr>
              <a:t> b. Dermoskopi bulgusu</a:t>
            </a:r>
            <a:endParaRPr lang="tr-TR" sz="1200"/>
          </a:p>
        </p:txBody>
      </p:sp>
      <p:sp>
        <p:nvSpPr>
          <p:cNvPr id="11" name="Dikdörtgen 10"/>
          <p:cNvSpPr/>
          <p:nvPr/>
        </p:nvSpPr>
        <p:spPr bwMode="auto">
          <a:xfrm>
            <a:off x="7911454" y="4216288"/>
            <a:ext cx="3935693" cy="335156"/>
          </a:xfrm>
          <a:prstGeom prst="rect">
            <a:avLst/>
          </a:prstGeom>
        </p:spPr>
        <p:txBody>
          <a:bodyPr wrap="none">
            <a:spAutoFit/>
          </a:bodyPr>
          <a:lstStyle/>
          <a:p>
            <a:pPr>
              <a:lnSpc>
                <a:spcPct val="150000"/>
              </a:lnSpc>
              <a:spcBef>
                <a:spcPts val="600"/>
              </a:spcBef>
              <a:spcAft>
                <a:spcPts val="0"/>
              </a:spcAft>
              <a:defRPr/>
            </a:pPr>
            <a:r>
              <a:rPr lang="tr-TR" sz="1200" b="1">
                <a:solidFill>
                  <a:srgbClr val="31849B"/>
                </a:solidFill>
                <a:latin typeface="Arial"/>
                <a:ea typeface="Times New Roman"/>
                <a:cs typeface="Times New Roman"/>
              </a:rPr>
              <a:t>Uyuz tünellerinin klinik ve dermoskopik görüntüleri</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a:xfrm>
            <a:off x="1722252" y="474175"/>
            <a:ext cx="9735267" cy="504497"/>
          </a:xfrm>
        </p:spPr>
        <p:txBody>
          <a:bodyPr>
            <a:normAutofit fontScale="90000"/>
          </a:bodyPr>
          <a:lstStyle/>
          <a:p>
            <a:pPr>
              <a:defRPr/>
            </a:pPr>
            <a:r>
              <a:rPr lang="tr-TR">
                <a:solidFill>
                  <a:srgbClr val="FF0000"/>
                </a:solidFill>
                <a:latin typeface="Calibri"/>
                <a:ea typeface="Calibri"/>
                <a:cs typeface="Calibri"/>
              </a:rPr>
              <a:t>Ayırıcı Tanı </a:t>
            </a:r>
            <a:br>
              <a:rPr lang="tr-TR">
                <a:solidFill>
                  <a:srgbClr val="FF0000"/>
                </a:solidFill>
                <a:latin typeface="Calibri"/>
                <a:ea typeface="Times New Roman"/>
                <a:cs typeface="Times New Roman"/>
              </a:rPr>
            </a:br>
            <a:endParaRPr lang="tr-TR">
              <a:solidFill>
                <a:srgbClr val="FF0000"/>
              </a:solidFill>
            </a:endParaRPr>
          </a:p>
        </p:txBody>
      </p:sp>
      <p:sp>
        <p:nvSpPr>
          <p:cNvPr id="4" name="Dikdörtgen 3"/>
          <p:cNvSpPr/>
          <p:nvPr/>
        </p:nvSpPr>
        <p:spPr bwMode="auto">
          <a:xfrm>
            <a:off x="782973" y="1779563"/>
            <a:ext cx="6096000" cy="2957861"/>
          </a:xfrm>
          <a:prstGeom prst="rect">
            <a:avLst/>
          </a:prstGeom>
        </p:spPr>
        <p:txBody>
          <a:bodyPr>
            <a:spAutoFit/>
          </a:bodyPr>
          <a:lstStyle/>
          <a:p>
            <a:pPr>
              <a:lnSpc>
                <a:spcPct val="150000"/>
              </a:lnSpc>
              <a:defRPr/>
            </a:pPr>
            <a:r>
              <a:rPr lang="tr-TR">
                <a:solidFill>
                  <a:srgbClr val="000000"/>
                </a:solidFill>
                <a:latin typeface="Calibri"/>
                <a:ea typeface="Calibri"/>
                <a:cs typeface="Calibri"/>
              </a:rPr>
              <a:t>Uyuz tanısı konulurken aşağıdaki hastalıkların dışlanması önemlidir: </a:t>
            </a:r>
            <a:endParaRPr lang="tr-TR">
              <a:latin typeface="Calibri"/>
              <a:ea typeface="Times New Roman"/>
              <a:cs typeface="Times New Roman"/>
            </a:endParaRPr>
          </a:p>
          <a:p>
            <a:pPr marL="342900" lvl="0" indent="-342900">
              <a:lnSpc>
                <a:spcPct val="150000"/>
              </a:lnSpc>
              <a:buFont typeface="Wingdings"/>
              <a:buChar char=""/>
              <a:defRPr/>
            </a:pPr>
            <a:r>
              <a:rPr lang="tr-TR">
                <a:solidFill>
                  <a:srgbClr val="000000"/>
                </a:solidFill>
                <a:latin typeface="Calibri"/>
                <a:ea typeface="Calibri"/>
                <a:cs typeface="Calibri"/>
              </a:rPr>
              <a:t>Egzama </a:t>
            </a:r>
            <a:endParaRPr lang="tr-TR">
              <a:latin typeface="Calibri"/>
              <a:ea typeface="Times New Roman"/>
              <a:cs typeface="Times New Roman"/>
            </a:endParaRPr>
          </a:p>
          <a:p>
            <a:pPr marL="342900" lvl="0" indent="-342900">
              <a:lnSpc>
                <a:spcPct val="150000"/>
              </a:lnSpc>
              <a:buFont typeface="Wingdings"/>
              <a:buChar char=""/>
              <a:defRPr/>
            </a:pPr>
            <a:r>
              <a:rPr lang="tr-TR">
                <a:solidFill>
                  <a:srgbClr val="000000"/>
                </a:solidFill>
                <a:latin typeface="Calibri"/>
                <a:ea typeface="Calibri"/>
                <a:cs typeface="Calibri"/>
              </a:rPr>
              <a:t>Kontakt dermatit </a:t>
            </a:r>
            <a:endParaRPr lang="tr-TR">
              <a:latin typeface="Calibri"/>
              <a:ea typeface="Times New Roman"/>
              <a:cs typeface="Times New Roman"/>
            </a:endParaRPr>
          </a:p>
          <a:p>
            <a:pPr marL="342900" lvl="0" indent="-342900">
              <a:lnSpc>
                <a:spcPct val="150000"/>
              </a:lnSpc>
              <a:buFont typeface="Wingdings"/>
              <a:buChar char=""/>
              <a:defRPr/>
            </a:pPr>
            <a:r>
              <a:rPr lang="tr-TR">
                <a:solidFill>
                  <a:srgbClr val="000000"/>
                </a:solidFill>
                <a:latin typeface="Calibri"/>
                <a:ea typeface="Calibri"/>
                <a:cs typeface="Calibri"/>
              </a:rPr>
              <a:t>Folikülit </a:t>
            </a:r>
            <a:endParaRPr lang="tr-TR">
              <a:latin typeface="Calibri"/>
              <a:ea typeface="Times New Roman"/>
              <a:cs typeface="Times New Roman"/>
            </a:endParaRPr>
          </a:p>
          <a:p>
            <a:pPr marL="342900" lvl="0" indent="-342900">
              <a:lnSpc>
                <a:spcPct val="150000"/>
              </a:lnSpc>
              <a:buFont typeface="Wingdings"/>
              <a:buChar char=""/>
              <a:defRPr/>
            </a:pPr>
            <a:r>
              <a:rPr lang="tr-TR">
                <a:solidFill>
                  <a:srgbClr val="000000"/>
                </a:solidFill>
                <a:latin typeface="Calibri"/>
                <a:ea typeface="Calibri"/>
                <a:cs typeface="Calibri"/>
              </a:rPr>
              <a:t>Psoriasis </a:t>
            </a:r>
            <a:endParaRPr lang="tr-TR">
              <a:latin typeface="Calibri"/>
              <a:ea typeface="Times New Roman"/>
              <a:cs typeface="Times New Roman"/>
            </a:endParaRPr>
          </a:p>
          <a:p>
            <a:pPr marL="342900" lvl="0" indent="-342900">
              <a:lnSpc>
                <a:spcPct val="150000"/>
              </a:lnSpc>
              <a:buFont typeface="Wingdings"/>
              <a:buChar char=""/>
              <a:defRPr/>
            </a:pPr>
            <a:r>
              <a:rPr lang="tr-TR">
                <a:solidFill>
                  <a:srgbClr val="000000"/>
                </a:solidFill>
                <a:latin typeface="Calibri"/>
                <a:ea typeface="Calibri"/>
                <a:cs typeface="Calibri"/>
              </a:rPr>
              <a:t>Tinea enfeksiyonları (mantar hastalıkları) </a:t>
            </a:r>
            <a:endParaRPr lang="tr-TR">
              <a:latin typeface="Calibri"/>
              <a:ea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normAutofit/>
          </a:bodyPr>
          <a:lstStyle/>
          <a:p>
            <a:pPr>
              <a:defRPr/>
            </a:pPr>
            <a:r>
              <a:rPr lang="tr-TR">
                <a:solidFill>
                  <a:srgbClr val="FF0000"/>
                </a:solidFill>
                <a:latin typeface="Calibri"/>
                <a:ea typeface="Calibri"/>
                <a:cs typeface="Calibri"/>
              </a:rPr>
              <a:t>Tedavi </a:t>
            </a:r>
            <a:endParaRPr lang="tr-TR">
              <a:solidFill>
                <a:srgbClr val="FF0000"/>
              </a:solidFill>
            </a:endParaRPr>
          </a:p>
        </p:txBody>
      </p:sp>
      <p:sp>
        <p:nvSpPr>
          <p:cNvPr id="4" name="Dikdörtgen 3"/>
          <p:cNvSpPr/>
          <p:nvPr/>
        </p:nvSpPr>
        <p:spPr bwMode="auto">
          <a:xfrm>
            <a:off x="729842" y="1661020"/>
            <a:ext cx="10842683" cy="3831818"/>
          </a:xfrm>
          <a:prstGeom prst="rect">
            <a:avLst/>
          </a:prstGeom>
        </p:spPr>
        <p:txBody>
          <a:bodyPr wrap="square">
            <a:spAutoFit/>
          </a:bodyPr>
          <a:lstStyle/>
          <a:p>
            <a:pPr>
              <a:lnSpc>
                <a:spcPct val="150000"/>
              </a:lnSpc>
              <a:defRPr/>
            </a:pPr>
            <a:r>
              <a:rPr lang="tr-TR"/>
              <a:t>Tüm semptomatik hastalar ile uzun süreli deri teması olan yakın temaslılar şikayetleri olmasa dahi mutlaka tedavi edilmelidir. </a:t>
            </a:r>
            <a:r>
              <a:rPr lang="tr-TR">
                <a:solidFill>
                  <a:srgbClr val="000000"/>
                </a:solidFill>
                <a:latin typeface="Calibri"/>
                <a:ea typeface="Calibri"/>
                <a:cs typeface="Calibri"/>
              </a:rPr>
              <a:t>Temaslıların tedavi edilmemesi durumunda enfestasyon döngüsü devam eder. </a:t>
            </a:r>
            <a:endParaRPr/>
          </a:p>
          <a:p>
            <a:pPr>
              <a:lnSpc>
                <a:spcPct val="150000"/>
              </a:lnSpc>
              <a:defRPr/>
            </a:pPr>
            <a:r>
              <a:rPr lang="tr-TR">
                <a:solidFill>
                  <a:srgbClr val="000000"/>
                </a:solidFill>
                <a:latin typeface="Calibri"/>
                <a:ea typeface="Calibri"/>
                <a:cs typeface="Calibri"/>
              </a:rPr>
              <a:t>Uyuz enfestasyonu durumunda;</a:t>
            </a:r>
            <a:endParaRPr/>
          </a:p>
          <a:p>
            <a:pPr marL="285750" indent="-285750">
              <a:buFont typeface="Wingdings"/>
              <a:buChar char="ü"/>
              <a:defRPr/>
            </a:pPr>
            <a:r>
              <a:rPr lang="tr-TR"/>
              <a:t>Aile üyeleri ve yakın temaslılar da aynı anda tedavi edilmelidir. </a:t>
            </a:r>
            <a:endParaRPr/>
          </a:p>
          <a:p>
            <a:pPr marL="285750" indent="-285750">
              <a:buFont typeface="Wingdings"/>
              <a:buChar char="ü"/>
              <a:defRPr/>
            </a:pPr>
            <a:r>
              <a:rPr lang="tr-TR"/>
              <a:t>Uygun tedaviyle uyuz genellikle hızlı bir şekilde iyileşir. Ancak tedavi edilmezse enfestasyon yıllarca devam edebilir ve sekonder enfeksiyonlarla komplike olabilir. </a:t>
            </a:r>
            <a:endParaRPr/>
          </a:p>
          <a:p>
            <a:pPr marL="285750" indent="-285750">
              <a:buFont typeface="Wingdings"/>
              <a:buChar char="ü"/>
              <a:defRPr/>
            </a:pPr>
            <a:r>
              <a:rPr lang="tr-TR"/>
              <a:t>Uyuz olmuş birey tekrar uyuz olabilir.</a:t>
            </a:r>
            <a:endParaRPr/>
          </a:p>
          <a:p>
            <a:pPr marL="285750" indent="-285750">
              <a:buFont typeface="Wingdings"/>
              <a:buChar char="ü"/>
              <a:defRPr/>
            </a:pPr>
            <a:r>
              <a:rPr lang="tr-TR"/>
              <a:t>Tedavi sonrası deri akardan tamamen temizlenmiş olsa bile kaşıntı azalarak 2-4 hafta kadar daha devam edebilir</a:t>
            </a:r>
            <a:endParaRPr/>
          </a:p>
          <a:p>
            <a:pPr marL="285750" indent="-285750">
              <a:buFont typeface="Wingdings"/>
              <a:buChar char="ü"/>
              <a:defRPr/>
            </a:pPr>
            <a:r>
              <a:rPr lang="tr-TR"/>
              <a:t>Uyuzlu kişiye ait tüm giysiler, yumuşak terlikler, havlular ve yatak çarşafları, </a:t>
            </a:r>
            <a:r>
              <a:rPr lang="tr-TR" b="1"/>
              <a:t>ilk tedavi uygulandığı gün </a:t>
            </a:r>
            <a:r>
              <a:rPr lang="tr-TR"/>
              <a:t>en az</a:t>
            </a:r>
            <a:r>
              <a:rPr lang="tr-TR" b="1"/>
              <a:t> 50°C’de yıkanmalıdır.</a:t>
            </a:r>
            <a:r>
              <a:rPr lang="tr-TR"/>
              <a:t> </a:t>
            </a:r>
            <a:endParaRPr/>
          </a:p>
          <a:p>
            <a:pPr marL="285750" indent="-285750">
              <a:buFont typeface="Wingdings"/>
              <a:buChar char="ü"/>
              <a:defRPr/>
            </a:pPr>
            <a:r>
              <a:rPr lang="tr-TR"/>
              <a:t>Yüksek ısıda yıkanamayan giysiler, </a:t>
            </a:r>
            <a:r>
              <a:rPr lang="tr-TR" b="1"/>
              <a:t>oda sıcaklığında 4 gün boyunca plastik poşet içinde</a:t>
            </a:r>
            <a:r>
              <a:rPr lang="tr-TR"/>
              <a:t> kapalı tutulabilir. </a:t>
            </a:r>
            <a:endParaRPr/>
          </a:p>
          <a:p>
            <a:pPr marL="285750" indent="-285750">
              <a:buFont typeface="Wingdings"/>
              <a:buChar char="ü"/>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lstStyle/>
          <a:p>
            <a:pPr>
              <a:defRPr/>
            </a:pPr>
            <a:r>
              <a:rPr lang="tr-TR"/>
              <a:t>Topikal Tedavi</a:t>
            </a:r>
            <a:endParaRPr/>
          </a:p>
        </p:txBody>
      </p:sp>
      <p:sp>
        <p:nvSpPr>
          <p:cNvPr id="4" name="Dikdörtgen 3"/>
          <p:cNvSpPr/>
          <p:nvPr/>
        </p:nvSpPr>
        <p:spPr bwMode="auto">
          <a:xfrm>
            <a:off x="255505" y="1731446"/>
            <a:ext cx="10385570" cy="369332"/>
          </a:xfrm>
          <a:prstGeom prst="rect">
            <a:avLst/>
          </a:prstGeom>
        </p:spPr>
        <p:txBody>
          <a:bodyPr wrap="square">
            <a:spAutoFit/>
          </a:bodyPr>
          <a:lstStyle/>
          <a:p>
            <a:pPr>
              <a:defRPr/>
            </a:pPr>
            <a:endParaRPr lang="tr-TR"/>
          </a:p>
        </p:txBody>
      </p:sp>
      <p:graphicFrame>
        <p:nvGraphicFramePr>
          <p:cNvPr id="5" name="Tablo 4"/>
          <p:cNvGraphicFramePr>
            <a:graphicFrameLocks xmlns:a="http://schemas.openxmlformats.org/drawingml/2006/main" noGrp="1"/>
          </p:cNvGraphicFramePr>
          <p:nvPr/>
        </p:nvGraphicFramePr>
        <p:xfrm>
          <a:off x="1183566" y="1377503"/>
          <a:ext cx="9457509" cy="3705581"/>
        </p:xfrm>
        <a:graphic>
          <a:graphicData uri="http://schemas.openxmlformats.org/drawingml/2006/table">
            <a:tbl>
              <a:tblPr firstRow="1" firstCol="1" lastRow="0" lastCol="0" bandRow="1" bandCol="0">
                <a:tableStyleId>{9DCAF9ED-07DC-4A11-8D7F-57B35C25682E}</a:tableStyleId>
              </a:tblPr>
              <a:tblGrid>
                <a:gridCol w="836024"/>
                <a:gridCol w="1027611"/>
                <a:gridCol w="1053738"/>
                <a:gridCol w="670560"/>
                <a:gridCol w="1872941"/>
                <a:gridCol w="909689"/>
                <a:gridCol w="1184163"/>
                <a:gridCol w="1902783"/>
              </a:tblGrid>
              <a:tr h="387869">
                <a:tc>
                  <a:txBody>
                    <a:bodyPr/>
                    <a:p>
                      <a:pPr>
                        <a:lnSpc>
                          <a:spcPct val="114999"/>
                        </a:lnSpc>
                        <a:spcAft>
                          <a:spcPts val="1000"/>
                        </a:spcAft>
                        <a:defRPr/>
                      </a:pPr>
                      <a:r>
                        <a:rPr lang="en-US" sz="1000"/>
                        <a:t>İlaç</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Formülasyon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Önerilen tedavi</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Etkinlik (%)</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Yan etkileri</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Çocuklarda kullanım</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Gebelikte kullanım</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Emzirenlerde kullanım</a:t>
                      </a:r>
                      <a:endParaRPr lang="tr-TR" sz="1000">
                        <a:latin typeface="Cambria"/>
                        <a:ea typeface="MS Mincho"/>
                        <a:cs typeface="Times New Roman"/>
                      </a:endParaRPr>
                    </a:p>
                  </a:txBody>
                  <a:tcPr marL="24185" marR="24185" marT="0" marB="0"/>
                </a:tc>
              </a:tr>
              <a:tr h="999084">
                <a:tc>
                  <a:txBody>
                    <a:bodyPr/>
                    <a:p>
                      <a:pPr>
                        <a:lnSpc>
                          <a:spcPct val="114999"/>
                        </a:lnSpc>
                        <a:spcAft>
                          <a:spcPts val="1000"/>
                        </a:spcAft>
                        <a:defRPr/>
                      </a:pPr>
                      <a:r>
                        <a:rPr lang="en-US" sz="1000"/>
                        <a:t>Kükürt</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%2-12.5 </a:t>
                      </a:r>
                      <a:r>
                        <a:rPr lang="en-US" sz="1000"/>
                        <a:t>krem</a:t>
                      </a:r>
                      <a:r>
                        <a:rPr lang="en-US" sz="1000"/>
                        <a:t> </a:t>
                      </a:r>
                      <a:r>
                        <a:rPr lang="en-US" sz="1000"/>
                        <a:t>veya</a:t>
                      </a:r>
                      <a:r>
                        <a:rPr lang="en-US" sz="1000"/>
                        <a:t> </a:t>
                      </a:r>
                      <a:r>
                        <a:rPr lang="en-US" sz="1000"/>
                        <a:t>merhem</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3 gün üst üste uygulanıp 1 hafta sonra tekrarlanır</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39-100</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Koku ve kserotik egzema</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Güvenli, bebeklerde %6 konsantrasyon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Kategori C (sınırlı kullanım, muhtemelen güvenli, %6 konsantrasyon önerilir)</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Anne sütüne geçip geçmediği bilinmiyor, %6 güvenli kabul edilir</a:t>
                      </a:r>
                      <a:endParaRPr lang="tr-TR" sz="1000">
                        <a:latin typeface="Cambria"/>
                        <a:ea typeface="MS Mincho"/>
                        <a:cs typeface="Times New Roman"/>
                      </a:endParaRPr>
                    </a:p>
                  </a:txBody>
                  <a:tcPr marL="24185" marR="24185" marT="0" marB="0"/>
                </a:tc>
              </a:tr>
              <a:tr h="999084">
                <a:tc>
                  <a:txBody>
                    <a:bodyPr/>
                    <a:p>
                      <a:pPr>
                        <a:lnSpc>
                          <a:spcPct val="114999"/>
                        </a:lnSpc>
                        <a:spcAft>
                          <a:spcPts val="1000"/>
                        </a:spcAft>
                        <a:defRPr/>
                      </a:pPr>
                      <a:r>
                        <a:rPr lang="en-US" sz="1000"/>
                        <a:t>Benzil benzoat</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%10-15 losyon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2-3 gün üst üste uygulanıp 1 hafta sonra tekrarlanır</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48-92</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Kaşıntı, yanma, batma, püstül, deri irritasyonu ve egzema, nadiren nörolojik komplikasyonlar</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2 yaşından büyük çocuklarda güvenli</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Önerilmez</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Önerilmez, anne sütüne geçip geçmediği bilinmiyor</a:t>
                      </a:r>
                      <a:endParaRPr lang="tr-TR" sz="1000">
                        <a:latin typeface="Cambria"/>
                        <a:ea typeface="MS Mincho"/>
                        <a:cs typeface="Times New Roman"/>
                      </a:endParaRPr>
                    </a:p>
                  </a:txBody>
                  <a:tcPr marL="24185" marR="24185" marT="0" marB="0"/>
                </a:tc>
              </a:tr>
              <a:tr h="592937">
                <a:tc>
                  <a:txBody>
                    <a:bodyPr/>
                    <a:p>
                      <a:pPr>
                        <a:lnSpc>
                          <a:spcPct val="114999"/>
                        </a:lnSpc>
                        <a:spcAft>
                          <a:spcPts val="1000"/>
                        </a:spcAft>
                        <a:defRPr/>
                      </a:pPr>
                      <a:r>
                        <a:rPr lang="en-US" sz="1000"/>
                        <a:t>Krotamiton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%10 krem, losyon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1-2 gece üst üste sürülür</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63-88</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Kaşıntı, deri irritasyonu, nadiren egzema, anafilaksi</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Önerilmez</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Kategori C</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Anne sütüne geçip geçmediği bilinmiyor</a:t>
                      </a:r>
                      <a:endParaRPr lang="tr-TR" sz="1000">
                        <a:latin typeface="Cambria"/>
                        <a:ea typeface="MS Mincho"/>
                        <a:cs typeface="Times New Roman"/>
                      </a:endParaRPr>
                    </a:p>
                  </a:txBody>
                  <a:tcPr marL="24185" marR="24185" marT="0" marB="0"/>
                </a:tc>
              </a:tr>
              <a:tr h="726607">
                <a:tc>
                  <a:txBody>
                    <a:bodyPr/>
                    <a:p>
                      <a:pPr>
                        <a:lnSpc>
                          <a:spcPct val="114999"/>
                        </a:lnSpc>
                        <a:spcAft>
                          <a:spcPts val="1000"/>
                        </a:spcAft>
                        <a:defRPr/>
                      </a:pPr>
                      <a:r>
                        <a:rPr lang="en-US" sz="1000"/>
                        <a:t>Permetrin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%5 </a:t>
                      </a:r>
                      <a:r>
                        <a:rPr lang="en-US" sz="1000"/>
                        <a:t>krem</a:t>
                      </a:r>
                      <a:r>
                        <a:rPr lang="en-US" sz="1000"/>
                        <a:t> </a:t>
                      </a:r>
                      <a:r>
                        <a:rPr lang="en-US" sz="1000"/>
                        <a:t>veya</a:t>
                      </a:r>
                      <a:r>
                        <a:rPr lang="en-US" sz="1000"/>
                        <a:t> </a:t>
                      </a:r>
                      <a:r>
                        <a:rPr lang="en-US" sz="1000"/>
                        <a:t>losyon</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8-12 saat deride kaldıktan sonra yıkanır, 1 hafta sonra tekrarlanır</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86-100</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Kaşıntı, yanma, batma, egzema</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&gt;2 ay*</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Kategori B</a:t>
                      </a:r>
                      <a:endParaRPr lang="tr-TR" sz="1000">
                        <a:latin typeface="Cambria"/>
                        <a:ea typeface="MS Mincho"/>
                        <a:cs typeface="Times New Roman"/>
                      </a:endParaRPr>
                    </a:p>
                  </a:txBody>
                  <a:tcPr marL="24185" marR="24185" marT="0" marB="0"/>
                </a:tc>
                <a:tc>
                  <a:txBody>
                    <a:bodyPr/>
                    <a:p>
                      <a:pPr>
                        <a:lnSpc>
                          <a:spcPct val="114999"/>
                        </a:lnSpc>
                        <a:spcAft>
                          <a:spcPts val="1000"/>
                        </a:spcAft>
                        <a:defRPr/>
                      </a:pPr>
                      <a:r>
                        <a:rPr lang="en-US" sz="1000"/>
                        <a:t>Güvenli</a:t>
                      </a:r>
                      <a:endParaRPr lang="tr-TR" sz="1000">
                        <a:latin typeface="Cambria"/>
                        <a:ea typeface="MS Mincho"/>
                        <a:cs typeface="Times New Roman"/>
                      </a:endParaRPr>
                    </a:p>
                  </a:txBody>
                  <a:tcPr marL="24185" marR="24185" marT="0" marB="0"/>
                </a:tc>
              </a:tr>
            </a:tbl>
          </a:graphicData>
        </a:graphic>
      </p:graphicFrame>
      <p:sp>
        <p:nvSpPr>
          <p:cNvPr id="6" name="Rectangle 1"/>
          <p:cNvSpPr>
            <a:spLocks noChangeArrowheads="1"/>
          </p:cNvSpPr>
          <p:nvPr/>
        </p:nvSpPr>
        <p:spPr bwMode="auto">
          <a:xfrm>
            <a:off x="5129213" y="1539134"/>
            <a:ext cx="33125213" cy="753956"/>
          </a:xfrm>
          <a:prstGeom prst="rect">
            <a:avLst/>
          </a:prstGeom>
          <a:noFill/>
          <a:ln>
            <a:noFill/>
          </a:ln>
          <a:effectLst/>
        </p:spPr>
        <p:txBody>
          <a:bodyPr vert="horz" wrap="square" lIns="91440" tIns="304704" rIns="91440" bIns="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br>
              <a:rPr lang="en-US" sz="1100" b="0" i="0" u="none" strike="noStrike" cap="none">
                <a:ln>
                  <a:noFill/>
                </a:ln>
                <a:solidFill>
                  <a:schemeClr val="tx1"/>
                </a:solidFill>
                <a:latin typeface="Cambria"/>
                <a:ea typeface="MS Mincho"/>
                <a:cs typeface="Times New Roman"/>
              </a:rPr>
            </a:br>
            <a:endParaRPr lang="en-US" sz="1800" b="0" i="0" u="none" strike="noStrike" cap="none">
              <a:ln>
                <a:noFill/>
              </a:ln>
              <a:solidFill>
                <a:schemeClr val="tx1"/>
              </a:solidFill>
              <a:latin typeface="Arial"/>
            </a:endParaRPr>
          </a:p>
        </p:txBody>
      </p:sp>
      <p:sp>
        <p:nvSpPr>
          <p:cNvPr id="7" name="Dikdörtgen 6"/>
          <p:cNvSpPr/>
          <p:nvPr/>
        </p:nvSpPr>
        <p:spPr bwMode="auto">
          <a:xfrm>
            <a:off x="2085136" y="5083084"/>
            <a:ext cx="7122238" cy="707886"/>
          </a:xfrm>
          <a:prstGeom prst="rect">
            <a:avLst/>
          </a:prstGeom>
        </p:spPr>
        <p:txBody>
          <a:bodyPr wrap="square">
            <a:spAutoFit/>
          </a:bodyPr>
          <a:lstStyle/>
          <a:p>
            <a:pPr lvl="0">
              <a:spcBef>
                <a:spcPts val="0"/>
              </a:spcBef>
              <a:spcAft>
                <a:spcPts val="0"/>
              </a:spcAft>
              <a:defRPr/>
            </a:pPr>
            <a:r>
              <a:rPr lang="en-US" sz="2000" b="1">
                <a:solidFill>
                  <a:srgbClr val="365F91"/>
                </a:solidFill>
                <a:latin typeface="Calibri"/>
                <a:ea typeface="MS Gothic"/>
                <a:cs typeface="Times New Roman"/>
              </a:rPr>
              <a:t>Uyuz</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tedavisinde</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kullanılan</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topikal</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ilaçların</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farklı</a:t>
            </a:r>
            <a:r>
              <a:rPr lang="en-US" sz="2000" b="1">
                <a:solidFill>
                  <a:srgbClr val="365F91"/>
                </a:solidFill>
                <a:latin typeface="Calibri"/>
                <a:ea typeface="MS Gothic"/>
                <a:cs typeface="Times New Roman"/>
              </a:rPr>
              <a:t> hasta </a:t>
            </a:r>
            <a:r>
              <a:rPr lang="en-US" sz="2000" b="1">
                <a:solidFill>
                  <a:srgbClr val="365F91"/>
                </a:solidFill>
                <a:latin typeface="Calibri"/>
                <a:ea typeface="MS Gothic"/>
                <a:cs typeface="Times New Roman"/>
              </a:rPr>
              <a:t>gruplarında</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kullanımı</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uygulama</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şekli</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etkinliği</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ve</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yan</a:t>
            </a:r>
            <a:r>
              <a:rPr lang="en-US" sz="2000" b="1">
                <a:solidFill>
                  <a:srgbClr val="365F91"/>
                </a:solidFill>
                <a:latin typeface="Calibri"/>
                <a:ea typeface="MS Gothic"/>
                <a:cs typeface="Times New Roman"/>
              </a:rPr>
              <a:t> </a:t>
            </a:r>
            <a:r>
              <a:rPr lang="en-US" sz="2000" b="1">
                <a:solidFill>
                  <a:srgbClr val="365F91"/>
                </a:solidFill>
                <a:latin typeface="Calibri"/>
                <a:ea typeface="MS Gothic"/>
                <a:cs typeface="Times New Roman"/>
              </a:rPr>
              <a:t>etkileri</a:t>
            </a:r>
            <a:endParaRPr lang="en-US" sz="2000" b="1">
              <a:solidFill>
                <a:srgbClr val="365F91"/>
              </a:solidFill>
              <a:latin typeface="Calibri"/>
              <a:ea typeface="MS Gothic"/>
              <a:cs typeface="Times New Roman"/>
            </a:endParaRPr>
          </a:p>
        </p:txBody>
      </p:sp>
      <p:sp>
        <p:nvSpPr>
          <p:cNvPr id="8" name="Dikdörtgen 7"/>
          <p:cNvSpPr/>
          <p:nvPr/>
        </p:nvSpPr>
        <p:spPr bwMode="auto">
          <a:xfrm>
            <a:off x="1287895" y="5861766"/>
            <a:ext cx="9457509" cy="261610"/>
          </a:xfrm>
          <a:prstGeom prst="rect">
            <a:avLst/>
          </a:prstGeom>
        </p:spPr>
        <p:txBody>
          <a:bodyPr wrap="square">
            <a:spAutoFit/>
          </a:bodyPr>
          <a:lstStyle/>
          <a:p>
            <a:pPr lvl="0">
              <a:spcBef>
                <a:spcPts val="0"/>
              </a:spcBef>
              <a:spcAft>
                <a:spcPts val="0"/>
              </a:spcAft>
              <a:defRPr/>
            </a:pPr>
            <a:r>
              <a:rPr lang="en-US" sz="1100" i="1">
                <a:latin typeface="Cambria"/>
                <a:ea typeface="MS Mincho"/>
                <a:cs typeface="Times New Roman"/>
              </a:rPr>
              <a:t>Not: *2 </a:t>
            </a:r>
            <a:r>
              <a:rPr lang="en-US" sz="1100" i="1">
                <a:latin typeface="Cambria"/>
                <a:ea typeface="MS Mincho"/>
                <a:cs typeface="Times New Roman"/>
              </a:rPr>
              <a:t>aylıktan</a:t>
            </a:r>
            <a:r>
              <a:rPr lang="en-US" sz="1100" i="1">
                <a:latin typeface="Cambria"/>
                <a:ea typeface="MS Mincho"/>
                <a:cs typeface="Times New Roman"/>
              </a:rPr>
              <a:t> </a:t>
            </a:r>
            <a:r>
              <a:rPr lang="en-US" sz="1100" i="1">
                <a:latin typeface="Cambria"/>
                <a:ea typeface="MS Mincho"/>
                <a:cs typeface="Times New Roman"/>
              </a:rPr>
              <a:t>büyük</a:t>
            </a:r>
            <a:r>
              <a:rPr lang="en-US" sz="1100" i="1">
                <a:latin typeface="Cambria"/>
                <a:ea typeface="MS Mincho"/>
                <a:cs typeface="Times New Roman"/>
              </a:rPr>
              <a:t> </a:t>
            </a:r>
            <a:r>
              <a:rPr lang="en-US" sz="1100" i="1">
                <a:latin typeface="Cambria"/>
                <a:ea typeface="MS Mincho"/>
                <a:cs typeface="Times New Roman"/>
              </a:rPr>
              <a:t>infantlarda</a:t>
            </a:r>
            <a:r>
              <a:rPr lang="en-US" sz="1100" i="1">
                <a:latin typeface="Cambria"/>
                <a:ea typeface="MS Mincho"/>
                <a:cs typeface="Times New Roman"/>
              </a:rPr>
              <a:t> </a:t>
            </a:r>
            <a:r>
              <a:rPr lang="en-US" sz="1100" i="1">
                <a:latin typeface="Cambria"/>
                <a:ea typeface="MS Mincho"/>
                <a:cs typeface="Times New Roman"/>
              </a:rPr>
              <a:t>onaylı</a:t>
            </a:r>
            <a:r>
              <a:rPr lang="en-US" sz="1100" i="1">
                <a:latin typeface="Cambria"/>
                <a:ea typeface="MS Mincho"/>
                <a:cs typeface="Times New Roman"/>
              </a:rPr>
              <a:t> </a:t>
            </a:r>
            <a:r>
              <a:rPr lang="en-US" sz="1100" i="1">
                <a:latin typeface="Cambria"/>
                <a:ea typeface="MS Mincho"/>
                <a:cs typeface="Times New Roman"/>
              </a:rPr>
              <a:t>olmasına</a:t>
            </a:r>
            <a:r>
              <a:rPr lang="en-US" sz="1100" i="1">
                <a:latin typeface="Cambria"/>
                <a:ea typeface="MS Mincho"/>
                <a:cs typeface="Times New Roman"/>
              </a:rPr>
              <a:t> </a:t>
            </a:r>
            <a:r>
              <a:rPr lang="en-US" sz="1100" i="1">
                <a:latin typeface="Cambria"/>
                <a:ea typeface="MS Mincho"/>
                <a:cs typeface="Times New Roman"/>
              </a:rPr>
              <a:t>rağmen</a:t>
            </a:r>
            <a:r>
              <a:rPr lang="en-US" sz="1100" i="1">
                <a:latin typeface="Cambria"/>
                <a:ea typeface="MS Mincho"/>
                <a:cs typeface="Times New Roman"/>
              </a:rPr>
              <a:t>, 2 </a:t>
            </a:r>
            <a:r>
              <a:rPr lang="en-US" sz="1100" i="1">
                <a:latin typeface="Cambria"/>
                <a:ea typeface="MS Mincho"/>
                <a:cs typeface="Times New Roman"/>
              </a:rPr>
              <a:t>aydan</a:t>
            </a:r>
            <a:r>
              <a:rPr lang="en-US" sz="1100" i="1">
                <a:latin typeface="Cambria"/>
                <a:ea typeface="MS Mincho"/>
                <a:cs typeface="Times New Roman"/>
              </a:rPr>
              <a:t> </a:t>
            </a:r>
            <a:r>
              <a:rPr lang="en-US" sz="1100" i="1">
                <a:latin typeface="Cambria"/>
                <a:ea typeface="MS Mincho"/>
                <a:cs typeface="Times New Roman"/>
              </a:rPr>
              <a:t>küçük</a:t>
            </a:r>
            <a:r>
              <a:rPr lang="en-US" sz="1100" i="1">
                <a:latin typeface="Cambria"/>
                <a:ea typeface="MS Mincho"/>
                <a:cs typeface="Times New Roman"/>
              </a:rPr>
              <a:t> </a:t>
            </a:r>
            <a:r>
              <a:rPr lang="en-US" sz="1100" i="1">
                <a:latin typeface="Cambria"/>
                <a:ea typeface="MS Mincho"/>
                <a:cs typeface="Times New Roman"/>
              </a:rPr>
              <a:t>infantlarda</a:t>
            </a:r>
            <a:r>
              <a:rPr lang="en-US" sz="1100" i="1">
                <a:latin typeface="Cambria"/>
                <a:ea typeface="MS Mincho"/>
                <a:cs typeface="Times New Roman"/>
              </a:rPr>
              <a:t> da </a:t>
            </a:r>
            <a:r>
              <a:rPr lang="en-US" sz="1100" i="1">
                <a:latin typeface="Cambria"/>
                <a:ea typeface="MS Mincho"/>
                <a:cs typeface="Times New Roman"/>
              </a:rPr>
              <a:t>pediatrik</a:t>
            </a:r>
            <a:r>
              <a:rPr lang="en-US" sz="1100" i="1">
                <a:latin typeface="Cambria"/>
                <a:ea typeface="MS Mincho"/>
                <a:cs typeface="Times New Roman"/>
              </a:rPr>
              <a:t> </a:t>
            </a:r>
            <a:r>
              <a:rPr lang="en-US" sz="1100" i="1">
                <a:latin typeface="Cambria"/>
                <a:ea typeface="MS Mincho"/>
                <a:cs typeface="Times New Roman"/>
              </a:rPr>
              <a:t>dermatologlar</a:t>
            </a:r>
            <a:r>
              <a:rPr lang="en-US" sz="1100" i="1">
                <a:latin typeface="Cambria"/>
                <a:ea typeface="MS Mincho"/>
                <a:cs typeface="Times New Roman"/>
              </a:rPr>
              <a:t> </a:t>
            </a:r>
            <a:r>
              <a:rPr lang="en-US" sz="1100" i="1">
                <a:latin typeface="Cambria"/>
                <a:ea typeface="MS Mincho"/>
                <a:cs typeface="Times New Roman"/>
              </a:rPr>
              <a:t>tarafından</a:t>
            </a:r>
            <a:r>
              <a:rPr lang="en-US" sz="1100" i="1">
                <a:latin typeface="Cambria"/>
                <a:ea typeface="MS Mincho"/>
                <a:cs typeface="Times New Roman"/>
              </a:rPr>
              <a:t> </a:t>
            </a:r>
            <a:r>
              <a:rPr lang="en-US" sz="1100" i="1">
                <a:latin typeface="Cambria"/>
                <a:ea typeface="MS Mincho"/>
                <a:cs typeface="Times New Roman"/>
              </a:rPr>
              <a:t>en</a:t>
            </a:r>
            <a:r>
              <a:rPr lang="en-US" sz="1100" i="1">
                <a:latin typeface="Cambria"/>
                <a:ea typeface="MS Mincho"/>
                <a:cs typeface="Times New Roman"/>
              </a:rPr>
              <a:t> </a:t>
            </a:r>
            <a:r>
              <a:rPr lang="en-US" sz="1100" i="1">
                <a:latin typeface="Cambria"/>
                <a:ea typeface="MS Mincho"/>
                <a:cs typeface="Times New Roman"/>
              </a:rPr>
              <a:t>sık</a:t>
            </a:r>
            <a:r>
              <a:rPr lang="en-US" sz="1100" i="1">
                <a:latin typeface="Cambria"/>
                <a:ea typeface="MS Mincho"/>
                <a:cs typeface="Times New Roman"/>
              </a:rPr>
              <a:t> </a:t>
            </a:r>
            <a:r>
              <a:rPr lang="en-US" sz="1100" i="1">
                <a:latin typeface="Cambria"/>
                <a:ea typeface="MS Mincho"/>
                <a:cs typeface="Times New Roman"/>
              </a:rPr>
              <a:t>önerilen</a:t>
            </a:r>
            <a:r>
              <a:rPr lang="en-US" sz="1100" i="1">
                <a:latin typeface="Cambria"/>
                <a:ea typeface="MS Mincho"/>
                <a:cs typeface="Times New Roman"/>
              </a:rPr>
              <a:t> </a:t>
            </a:r>
            <a:r>
              <a:rPr lang="en-US" sz="1100" i="1">
                <a:latin typeface="Cambria"/>
                <a:ea typeface="MS Mincho"/>
                <a:cs typeface="Times New Roman"/>
              </a:rPr>
              <a:t>ilaç</a:t>
            </a:r>
            <a:r>
              <a:rPr lang="en-US" sz="1100" i="1">
                <a:latin typeface="Cambria"/>
                <a:ea typeface="MS Mincho"/>
                <a:cs typeface="Times New Roman"/>
              </a:rPr>
              <a:t> </a:t>
            </a:r>
            <a:r>
              <a:rPr lang="en-US" sz="1100" i="1">
                <a:latin typeface="Cambria"/>
                <a:ea typeface="MS Mincho"/>
                <a:cs typeface="Times New Roman"/>
              </a:rPr>
              <a:t>permetrindir</a:t>
            </a:r>
            <a:r>
              <a:rPr lang="en-US" sz="1100" i="1">
                <a:latin typeface="Cambria"/>
                <a:ea typeface="MS Mincho"/>
                <a:cs typeface="Times New Roman"/>
              </a:rPr>
              <a:t>.</a:t>
            </a:r>
            <a:endParaRPr lang="en-US" sz="1100" i="1">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29</Slides>
  <Notes>29</Notes>
  <HiddenSlides>0</HiddenSlides>
  <MMClips>2</MMClips>
  <ScaleCrop>0</ScaleCrop>
  <HeadingPairs>
    <vt:vector size="4" baseType="variant">
      <vt:variant>
        <vt:lpstr>Theme</vt:lpstr>
      </vt:variant>
      <vt:variant>
        <vt:i4>1</vt:i4>
      </vt:variant>
      <vt:variant>
        <vt:lpstr>Slide Titles</vt:lpstr>
      </vt:variant>
      <vt:variant>
        <vt:i4>29</vt:i4>
      </vt:variant>
    </vt:vector>
  </HeadingPairs>
  <TitlesOfParts>
    <vt:vector size="30"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Microsoft Office User</dc:creator>
  <cp:keywords/>
  <dc:description/>
  <dc:identifier/>
  <dc:language/>
  <cp:lastModifiedBy>Anonim</cp:lastModifiedBy>
  <cp:revision>69</cp:revision>
  <dcterms:created xsi:type="dcterms:W3CDTF">2024-10-03T07:27:44Z</dcterms:created>
  <dcterms:modified xsi:type="dcterms:W3CDTF">2025-09-08T06:46:42Z</dcterms:modified>
  <cp:category/>
  <cp:contentStatus/>
  <cp:version/>
</cp:coreProperties>
</file>