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legacyDocTextInfo.bin" ContentType="application/vnd.ms-office.legacyDocTextInf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50"/>
  </p:notesMasterIdLst>
  <p:handoutMasterIdLst>
    <p:handoutMasterId r:id="rId51"/>
  </p:handoutMasterIdLst>
  <p:sldIdLst>
    <p:sldId id="256" r:id="rId7"/>
    <p:sldId id="306" r:id="rId8"/>
    <p:sldId id="311" r:id="rId9"/>
    <p:sldId id="308" r:id="rId10"/>
    <p:sldId id="310" r:id="rId11"/>
    <p:sldId id="309" r:id="rId12"/>
    <p:sldId id="307" r:id="rId13"/>
    <p:sldId id="312" r:id="rId14"/>
    <p:sldId id="315" r:id="rId15"/>
    <p:sldId id="316" r:id="rId16"/>
    <p:sldId id="317" r:id="rId17"/>
    <p:sldId id="318" r:id="rId18"/>
    <p:sldId id="319" r:id="rId19"/>
    <p:sldId id="320" r:id="rId20"/>
    <p:sldId id="314" r:id="rId21"/>
    <p:sldId id="313" r:id="rId22"/>
    <p:sldId id="323" r:id="rId23"/>
    <p:sldId id="322" r:id="rId24"/>
    <p:sldId id="325" r:id="rId25"/>
    <p:sldId id="326" r:id="rId26"/>
    <p:sldId id="321" r:id="rId27"/>
    <p:sldId id="324" r:id="rId28"/>
    <p:sldId id="328" r:id="rId29"/>
    <p:sldId id="330" r:id="rId30"/>
    <p:sldId id="327" r:id="rId31"/>
    <p:sldId id="329" r:id="rId32"/>
    <p:sldId id="331" r:id="rId33"/>
    <p:sldId id="334" r:id="rId34"/>
    <p:sldId id="335" r:id="rId35"/>
    <p:sldId id="336" r:id="rId36"/>
    <p:sldId id="337" r:id="rId37"/>
    <p:sldId id="338" r:id="rId38"/>
    <p:sldId id="333" r:id="rId39"/>
    <p:sldId id="332" r:id="rId40"/>
    <p:sldId id="340" r:id="rId41"/>
    <p:sldId id="341" r:id="rId42"/>
    <p:sldId id="342" r:id="rId43"/>
    <p:sldId id="343" r:id="rId44"/>
    <p:sldId id="344" r:id="rId45"/>
    <p:sldId id="345" r:id="rId46"/>
    <p:sldId id="346" r:id="rId47"/>
    <p:sldId id="339" r:id="rId48"/>
    <p:sldId id="347" r:id="rId49"/>
  </p:sldIdLst>
  <p:sldSz cx="10080625" cy="7559675"/>
  <p:notesSz cx="6761163" cy="9942513"/>
  <p:defaultTextStyle>
    <a:defPPr>
      <a:defRPr lang="en-GB"/>
    </a:defPPr>
    <a:lvl1pPr algn="l" defTabSz="4476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1363" indent="-284163" algn="l" defTabSz="4476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1413" indent="-227013" algn="l" defTabSz="4476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598613" indent="-227013" algn="l" defTabSz="4476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5813" indent="-227013" algn="l" defTabSz="4476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56" autoAdjust="0"/>
    <p:restoredTop sz="94624" autoAdjust="0"/>
  </p:normalViewPr>
  <p:slideViewPr>
    <p:cSldViewPr>
      <p:cViewPr>
        <p:scale>
          <a:sx n="64" d="100"/>
          <a:sy n="64" d="100"/>
        </p:scale>
        <p:origin x="-2076" y="-44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8"/>
        <p:guide pos="19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microsoft.com/office/2006/relationships/legacyDocTextInfo" Target="legacyDocTextInfo.bin"/><Relationship Id="rId8" Type="http://schemas.openxmlformats.org/officeDocument/2006/relationships/slide" Target="slides/slide2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 defTabSz="448983">
              <a:buFont typeface="Times New Roman" pitchFamily="16" charset="0"/>
              <a:buNone/>
              <a:defRPr sz="11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 defTabSz="448983">
              <a:buFont typeface="Times New Roman" pitchFamily="16" charset="0"/>
              <a:buNone/>
              <a:defRPr sz="11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44667223-3A5F-4555-BB15-9FF40AAEE599}" type="datetimeFigureOut">
              <a:rPr lang="tr-TR"/>
              <a:pPr>
                <a:defRPr/>
              </a:pPr>
              <a:t>16.12.2015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 defTabSz="448983">
              <a:buFont typeface="Times New Roman" pitchFamily="16" charset="0"/>
              <a:buNone/>
              <a:defRPr sz="11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10" y="9443241"/>
            <a:ext cx="2930574" cy="497682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 defTabSz="448983">
              <a:buFont typeface="Times New Roman" pitchFamily="16" charset="0"/>
              <a:buNone/>
              <a:defRPr sz="1100"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EC34B8A1-98A4-4143-8882-251271EB8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55650"/>
            <a:ext cx="4967288" cy="3727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717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5800" y="4722415"/>
            <a:ext cx="5407984" cy="447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tr-T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4578" algn="l" defTabSz="9138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494" algn="l" defTabSz="9138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09" algn="l" defTabSz="9138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325" algn="l" defTabSz="91383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01" y="4722416"/>
            <a:ext cx="5409562" cy="4474369"/>
          </a:xfrm>
          <a:noFill/>
        </p:spPr>
        <p:txBody>
          <a:bodyPr wrap="none" anchor="ctr"/>
          <a:lstStyle/>
          <a:p>
            <a:endParaRPr lang="tr-T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B34F6-4890-4A8A-B434-EF801A3F06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ED783-265C-49EF-AD5F-5252AFB0FA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05675" y="301626"/>
            <a:ext cx="2266950" cy="58499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3238" y="301626"/>
            <a:ext cx="6650038" cy="58499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919B2-6C01-428F-9ECB-EFBA4371CA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4AFE-CFF3-427E-9FE7-0F49AD42BF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05675" y="301626"/>
            <a:ext cx="2266950" cy="58499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3238" y="301626"/>
            <a:ext cx="6650038" cy="58499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8" cy="1260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AE44B-BC50-476A-A67F-2EF71E7B5B4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4D75-B918-4934-B335-2E21EA5E7B9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449FD-87DC-428B-8DDB-7500D41E1C3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B464C-4875-4F0B-B961-A652489B8DA9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43E4-891B-4391-8FD5-D038BE7E943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7381D-C097-45BC-997A-A1F1F36A435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4504A-BFA6-4951-838B-FD51380102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1B4EE-A215-445C-9740-BAA97D64059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EF43E-BC38-4C4A-8493-EE692E52ADA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1751-812C-4853-AAB5-560A3732A7B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5BAD1-2FB9-4B40-A172-653FAAD83C89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05675" y="1768475"/>
            <a:ext cx="2266950" cy="438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3238" y="1768475"/>
            <a:ext cx="6650038" cy="438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FA453-F68F-4FD4-B89B-72ED8ACEEB5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5437" y="1641482"/>
            <a:ext cx="46212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99052" y="1641482"/>
            <a:ext cx="46212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C3F6E-2998-413B-B24D-DC18AC70F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72352" y="161927"/>
            <a:ext cx="2347913" cy="6232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25437" y="161927"/>
            <a:ext cx="6894513" cy="6232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5437" y="1641482"/>
            <a:ext cx="46212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99052" y="1641482"/>
            <a:ext cx="46212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FF25-B6FF-4EB5-BAD9-9FD6D74619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72352" y="161927"/>
            <a:ext cx="2347913" cy="6232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25437" y="161927"/>
            <a:ext cx="6894513" cy="6232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6915" indent="0" algn="ctr">
              <a:buNone/>
              <a:defRPr/>
            </a:lvl2pPr>
            <a:lvl3pPr marL="913831" indent="0" algn="ctr">
              <a:buNone/>
              <a:defRPr/>
            </a:lvl3pPr>
            <a:lvl4pPr marL="1370746" indent="0" algn="ctr">
              <a:buNone/>
              <a:defRPr/>
            </a:lvl4pPr>
            <a:lvl5pPr marL="1827662" indent="0" algn="ctr">
              <a:buNone/>
              <a:defRPr/>
            </a:lvl5pPr>
            <a:lvl6pPr marL="2284578" indent="0" algn="ctr">
              <a:buNone/>
              <a:defRPr/>
            </a:lvl6pPr>
            <a:lvl7pPr marL="2741494" indent="0" algn="ctr">
              <a:buNone/>
              <a:defRPr/>
            </a:lvl7pPr>
            <a:lvl8pPr marL="3198409" indent="0" algn="ctr">
              <a:buNone/>
              <a:defRPr/>
            </a:lvl8pPr>
            <a:lvl9pPr marL="3655325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F0D82-D409-4E33-9D45-D9C7BA3337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54D0B-987E-4F94-A235-A4530B188F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6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5" indent="0">
              <a:buNone/>
              <a:defRPr sz="1800"/>
            </a:lvl2pPr>
            <a:lvl3pPr marL="913831" indent="0">
              <a:buNone/>
              <a:defRPr sz="1700"/>
            </a:lvl3pPr>
            <a:lvl4pPr marL="1370746" indent="0">
              <a:buNone/>
              <a:defRPr sz="1400"/>
            </a:lvl4pPr>
            <a:lvl5pPr marL="1827662" indent="0">
              <a:buNone/>
              <a:defRPr sz="1400"/>
            </a:lvl5pPr>
            <a:lvl6pPr marL="2284578" indent="0">
              <a:buNone/>
              <a:defRPr sz="1400"/>
            </a:lvl6pPr>
            <a:lvl7pPr marL="2741494" indent="0">
              <a:buNone/>
              <a:defRPr sz="1400"/>
            </a:lvl7pPr>
            <a:lvl8pPr marL="3198409" indent="0">
              <a:buNone/>
              <a:defRPr sz="1400"/>
            </a:lvl8pPr>
            <a:lvl9pPr marL="3655325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BFDE-9DEF-429B-9327-2CA36AD2C6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6EDFF-F8CB-4E96-B2A9-D42CAAAD31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2E47-0BBB-4D20-A90F-CA0C865241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7" y="303220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5" indent="0">
              <a:buNone/>
              <a:defRPr sz="2000" b="1"/>
            </a:lvl2pPr>
            <a:lvl3pPr marL="913831" indent="0">
              <a:buNone/>
              <a:defRPr sz="1800" b="1"/>
            </a:lvl3pPr>
            <a:lvl4pPr marL="1370746" indent="0">
              <a:buNone/>
              <a:defRPr sz="1700" b="1"/>
            </a:lvl4pPr>
            <a:lvl5pPr marL="1827662" indent="0">
              <a:buNone/>
              <a:defRPr sz="1700" b="1"/>
            </a:lvl5pPr>
            <a:lvl6pPr marL="2284578" indent="0">
              <a:buNone/>
              <a:defRPr sz="1700" b="1"/>
            </a:lvl6pPr>
            <a:lvl7pPr marL="2741494" indent="0">
              <a:buNone/>
              <a:defRPr sz="1700" b="1"/>
            </a:lvl7pPr>
            <a:lvl8pPr marL="3198409" indent="0">
              <a:buNone/>
              <a:defRPr sz="1700" b="1"/>
            </a:lvl8pPr>
            <a:lvl9pPr marL="3655325" indent="0">
              <a:buNone/>
              <a:defRPr sz="17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B37E-088C-44CE-8920-ED06794518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2C6E-6832-48FF-8091-7BC9281FF9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8884B-FF9A-4F94-9115-1E56946A22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95EBA-3F6F-4F76-A4CF-FE3EB7AE82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BE10-CFAA-40C4-B790-5A4DE812EE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50994-B3B7-4D70-BF58-FD187F4CDA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05675" y="301626"/>
            <a:ext cx="2266950" cy="58499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3238" y="301626"/>
            <a:ext cx="6650038" cy="58499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E7621-795D-42F7-9AE2-37D59F8697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AFC83-D322-4BD1-B5B4-AD8253E60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7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D36A7-290B-4138-BCE2-238BA98CF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915" indent="0">
              <a:buNone/>
              <a:defRPr sz="2800"/>
            </a:lvl2pPr>
            <a:lvl3pPr marL="913831" indent="0">
              <a:buNone/>
              <a:defRPr sz="2400"/>
            </a:lvl3pPr>
            <a:lvl4pPr marL="1370746" indent="0">
              <a:buNone/>
              <a:defRPr sz="2000"/>
            </a:lvl4pPr>
            <a:lvl5pPr marL="1827662" indent="0">
              <a:buNone/>
              <a:defRPr sz="2000"/>
            </a:lvl5pPr>
            <a:lvl6pPr marL="2284578" indent="0">
              <a:buNone/>
              <a:defRPr sz="2000"/>
            </a:lvl6pPr>
            <a:lvl7pPr marL="2741494" indent="0">
              <a:buNone/>
              <a:defRPr sz="2000"/>
            </a:lvl7pPr>
            <a:lvl8pPr marL="3198409" indent="0">
              <a:buNone/>
              <a:defRPr sz="2000"/>
            </a:lvl8pPr>
            <a:lvl9pPr marL="3655325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200"/>
            </a:lvl2pPr>
            <a:lvl3pPr marL="913831" indent="0">
              <a:buNone/>
              <a:defRPr sz="1000"/>
            </a:lvl3pPr>
            <a:lvl4pPr marL="1370746" indent="0">
              <a:buNone/>
              <a:defRPr sz="900"/>
            </a:lvl4pPr>
            <a:lvl5pPr marL="1827662" indent="0">
              <a:buNone/>
              <a:defRPr sz="900"/>
            </a:lvl5pPr>
            <a:lvl6pPr marL="2284578" indent="0">
              <a:buNone/>
              <a:defRPr sz="900"/>
            </a:lvl6pPr>
            <a:lvl7pPr marL="2741494" indent="0">
              <a:buNone/>
              <a:defRPr sz="900"/>
            </a:lvl7pPr>
            <a:lvl8pPr marL="3198409" indent="0">
              <a:buNone/>
              <a:defRPr sz="900"/>
            </a:lvl8pPr>
            <a:lvl9pPr marL="365532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5D0C-3B61-4D59-B25E-AB02CE1D79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07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4"/>
            <a:r>
              <a:rPr lang="en-GB" smtClean="0"/>
              <a:t>Yedinci Anahat Düzeyi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8983">
              <a:lnSpc>
                <a:spcPct val="95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448983">
              <a:lnSpc>
                <a:spcPct val="95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  <a:tab pos="2693898" algn="l"/>
                <a:tab pos="3142882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8983">
              <a:lnSpc>
                <a:spcPct val="95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FF27EAF8-38F6-4B7A-9D86-51FE064D1A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5pPr>
      <a:lvl6pPr marL="2513037" indent="-228459" algn="ctr" defTabSz="44898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69952" indent="-228459" algn="ctr" defTabSz="44898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6870" indent="-228459" algn="ctr" defTabSz="44898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3783" indent="-228459" algn="ctr" defTabSz="44898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3037" indent="-228459" algn="l" defTabSz="44898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69952" indent="-228459" algn="l" defTabSz="44898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6870" indent="-228459" algn="l" defTabSz="44898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3783" indent="-228459" algn="l" defTabSz="44898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383" tIns="45691" rIns="91383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4"/>
            <a:r>
              <a:rPr lang="en-GB" smtClean="0"/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l" defTabSz="447675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7675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Microsoft YaHei" charset="-122"/>
        </a:defRPr>
      </a:lvl2pPr>
      <a:lvl3pPr algn="l" defTabSz="447675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Microsoft YaHei" charset="-122"/>
        </a:defRPr>
      </a:lvl3pPr>
      <a:lvl4pPr algn="l" defTabSz="447675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Microsoft YaHei" charset="-122"/>
        </a:defRPr>
      </a:lvl4pPr>
      <a:lvl5pPr algn="l" defTabSz="447675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Microsoft YaHei" charset="-122"/>
        </a:defRPr>
      </a:lvl5pPr>
      <a:lvl6pPr marL="2513037" indent="-228459" algn="l" defTabSz="44898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69952" indent="-228459" algn="l" defTabSz="44898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6870" indent="-228459" algn="l" defTabSz="44898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3783" indent="-228459" algn="l" defTabSz="44898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1313" indent="-341313" algn="l" defTabSz="447675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7675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1413" indent="-227013" algn="l" defTabSz="447675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598613" indent="-227013" algn="l" defTabSz="447675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5813" indent="-227013" algn="l" defTabSz="447675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3037" indent="-228459" algn="l" defTabSz="44898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69952" indent="-228459" algn="l" defTabSz="44898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6870" indent="-228459" algn="l" defTabSz="44898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3783" indent="-228459" algn="l" defTabSz="44898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347913"/>
            <a:ext cx="8566150" cy="161766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tıklayınAsıl başlık stili için tıklatın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03238" y="6884988"/>
            <a:ext cx="23510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1383" tIns="45691" rIns="91383" bIns="45691" anchor="ctr"/>
          <a:lstStyle>
            <a:lvl1pPr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defRPr/>
            </a:pPr>
            <a:endParaRPr lang="tr-TR" dirty="0" smtClean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443288" y="6884988"/>
            <a:ext cx="319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1383" tIns="45691" rIns="91383" bIns="45691" anchor="ctr"/>
          <a:lstStyle>
            <a:lvl1pPr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defRPr/>
            </a:pPr>
            <a:endParaRPr lang="tr-TR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223125" y="6884988"/>
            <a:ext cx="23495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>
            <a:lvl1pPr defTabSz="448983" hangingPunct="1">
              <a:lnSpc>
                <a:spcPct val="100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</a:tabLst>
              <a:defRPr sz="1400">
                <a:solidFill>
                  <a:srgbClr val="000000"/>
                </a:solidFill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816E3932-140D-470D-926C-4FF54859026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3085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4"/>
            <a:r>
              <a:rPr lang="en-GB" smtClean="0"/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3037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69952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6870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3783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563"/>
        </a:spcAft>
        <a:buClr>
          <a:srgbClr val="000000"/>
        </a:buClr>
        <a:buSzPct val="100000"/>
        <a:buFont typeface="Times New Roman" pitchFamily="18" charset="0"/>
        <a:buChar char="•"/>
        <a:defRPr sz="35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25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938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625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8" charset="0"/>
        <a:buChar char="»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3037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69952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6870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3783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>
            <a:spLocks noChangeArrowheads="1"/>
          </p:cNvSpPr>
          <p:nvPr/>
        </p:nvSpPr>
        <p:spPr bwMode="auto">
          <a:xfrm>
            <a:off x="241300" y="7016750"/>
            <a:ext cx="1479550" cy="273050"/>
          </a:xfrm>
          <a:custGeom>
            <a:avLst/>
            <a:gdLst>
              <a:gd name="T0" fmla="*/ 1479550 w 1479550"/>
              <a:gd name="T1" fmla="*/ 136525 h 273050"/>
              <a:gd name="T2" fmla="*/ 739775 w 1479550"/>
              <a:gd name="T3" fmla="*/ 273050 h 273050"/>
              <a:gd name="T4" fmla="*/ 0 w 1479550"/>
              <a:gd name="T5" fmla="*/ 136525 h 273050"/>
              <a:gd name="T6" fmla="*/ 739775 w 1479550"/>
              <a:gd name="T7" fmla="*/ 0 h 273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479550"/>
              <a:gd name="T13" fmla="*/ 0 h 273050"/>
              <a:gd name="T14" fmla="*/ 1479550 w 1479550"/>
              <a:gd name="T15" fmla="*/ 273050 h 273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9550" h="273050">
                <a:moveTo>
                  <a:pt x="0" y="0"/>
                </a:moveTo>
                <a:lnTo>
                  <a:pt x="4112" y="0"/>
                </a:lnTo>
                <a:lnTo>
                  <a:pt x="4112" y="758"/>
                </a:lnTo>
                <a:lnTo>
                  <a:pt x="0" y="758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noFill/>
            <a:miter lim="800000"/>
            <a:headEnd/>
            <a:tailEnd/>
          </a:ln>
          <a:effectLst/>
        </p:spPr>
        <p:txBody>
          <a:bodyPr lIns="89944" tIns="44973" rIns="89944" bIns="44973"/>
          <a:lstStyle/>
          <a:p>
            <a:pPr hangingPunct="1">
              <a:lnSpc>
                <a:spcPct val="100000"/>
              </a:lnSpc>
              <a:tabLst>
                <a:tab pos="447675" algn="l"/>
                <a:tab pos="896938" algn="l"/>
                <a:tab pos="1346200" algn="l"/>
              </a:tabLst>
              <a:defRPr/>
            </a:pPr>
            <a:r>
              <a:rPr lang="tr-TR" sz="1000" dirty="0" err="1">
                <a:solidFill>
                  <a:srgbClr val="000000"/>
                </a:solidFill>
              </a:rPr>
              <a:t>Page</a:t>
            </a:r>
            <a:r>
              <a:rPr lang="tr-TR" sz="1000" dirty="0">
                <a:solidFill>
                  <a:srgbClr val="000000"/>
                </a:solidFill>
              </a:rPr>
              <a:t> </a:t>
            </a:r>
            <a:r>
              <a:rPr lang="tr-TR" sz="1000" dirty="0">
                <a:solidFill>
                  <a:srgbClr val="000000"/>
                </a:solidFill>
                <a:latin typeface="Wingdings" charset="0"/>
              </a:rPr>
              <a:t></a:t>
            </a:r>
            <a:r>
              <a:rPr lang="tr-TR" sz="1000" dirty="0">
                <a:solidFill>
                  <a:srgbClr val="000000"/>
                </a:solidFill>
              </a:rPr>
              <a:t> </a:t>
            </a:r>
            <a:fld id="{EE576BB2-C2D4-4CF2-A2CD-F037EFA7F2D1}" type="slidenum">
              <a:rPr lang="tr-TR" sz="1000">
                <a:solidFill>
                  <a:srgbClr val="000000"/>
                </a:solidFill>
              </a:rPr>
              <a:pPr hangingPunct="1">
                <a:lnSpc>
                  <a:spcPct val="100000"/>
                </a:lnSpc>
                <a:tabLst>
                  <a:tab pos="447675" algn="l"/>
                  <a:tab pos="896938" algn="l"/>
                  <a:tab pos="1346200" algn="l"/>
                </a:tabLst>
                <a:defRPr/>
              </a:pPr>
              <a:t>‹#›</a:t>
            </a:fld>
            <a:endParaRPr lang="tr-TR" sz="1000" dirty="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61925"/>
            <a:ext cx="9390063" cy="5969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horz" wrap="square" lIns="0" tIns="45691" rIns="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tıklayınTitelmasterformat durch Klicken bearbeiten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438" y="1641475"/>
            <a:ext cx="9394825" cy="47529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0"/>
            <a:r>
              <a:rPr lang="en-GB" smtClean="0"/>
              <a:t>Yedinci Anahat DüzeyiTextmasterformate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3443288" y="7016750"/>
            <a:ext cx="3190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1383" tIns="45691" rIns="91383" bIns="45691" anchor="ctr"/>
          <a:lstStyle>
            <a:lvl1pPr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defRPr/>
            </a:pPr>
            <a:endParaRPr lang="tr-T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3037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69952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6870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3783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563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25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938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625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8" charset="0"/>
        <a:buChar char="»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3037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69952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6870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3783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241300" y="7016750"/>
            <a:ext cx="1479550" cy="273050"/>
          </a:xfrm>
          <a:custGeom>
            <a:avLst/>
            <a:gdLst>
              <a:gd name="T0" fmla="*/ 1479550 w 1479550"/>
              <a:gd name="T1" fmla="*/ 136525 h 273050"/>
              <a:gd name="T2" fmla="*/ 739775 w 1479550"/>
              <a:gd name="T3" fmla="*/ 273050 h 273050"/>
              <a:gd name="T4" fmla="*/ 0 w 1479550"/>
              <a:gd name="T5" fmla="*/ 136525 h 273050"/>
              <a:gd name="T6" fmla="*/ 739775 w 1479550"/>
              <a:gd name="T7" fmla="*/ 0 h 273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479550"/>
              <a:gd name="T13" fmla="*/ 0 h 273050"/>
              <a:gd name="T14" fmla="*/ 1479550 w 1479550"/>
              <a:gd name="T15" fmla="*/ 273050 h 273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9550" h="273050">
                <a:moveTo>
                  <a:pt x="0" y="0"/>
                </a:moveTo>
                <a:lnTo>
                  <a:pt x="4112" y="0"/>
                </a:lnTo>
                <a:lnTo>
                  <a:pt x="4112" y="758"/>
                </a:lnTo>
                <a:lnTo>
                  <a:pt x="0" y="758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noFill/>
            <a:miter lim="800000"/>
            <a:headEnd/>
            <a:tailEnd/>
          </a:ln>
          <a:effectLst/>
        </p:spPr>
        <p:txBody>
          <a:bodyPr lIns="89944" tIns="44973" rIns="89944" bIns="44973"/>
          <a:lstStyle/>
          <a:p>
            <a:pPr hangingPunct="1">
              <a:lnSpc>
                <a:spcPct val="100000"/>
              </a:lnSpc>
              <a:tabLst>
                <a:tab pos="447675" algn="l"/>
                <a:tab pos="896938" algn="l"/>
                <a:tab pos="1346200" algn="l"/>
              </a:tabLst>
              <a:defRPr/>
            </a:pPr>
            <a:r>
              <a:rPr lang="tr-TR" sz="1000">
                <a:solidFill>
                  <a:srgbClr val="000000"/>
                </a:solidFill>
              </a:rPr>
              <a:t>Page </a:t>
            </a:r>
            <a:r>
              <a:rPr lang="tr-TR" sz="1000">
                <a:solidFill>
                  <a:srgbClr val="000000"/>
                </a:solidFill>
                <a:latin typeface="Wingdings" charset="0"/>
              </a:rPr>
              <a:t></a:t>
            </a:r>
            <a:r>
              <a:rPr lang="tr-TR" sz="1000">
                <a:solidFill>
                  <a:srgbClr val="000000"/>
                </a:solidFill>
              </a:rPr>
              <a:t> </a:t>
            </a:r>
            <a:fld id="{315C27DC-DA1B-4EA9-8660-0FEFF86D8434}" type="slidenum">
              <a:rPr lang="tr-TR" sz="1000">
                <a:solidFill>
                  <a:srgbClr val="000000"/>
                </a:solidFill>
              </a:rPr>
              <a:pPr hangingPunct="1">
                <a:lnSpc>
                  <a:spcPct val="100000"/>
                </a:lnSpc>
                <a:tabLst>
                  <a:tab pos="447675" algn="l"/>
                  <a:tab pos="896938" algn="l"/>
                  <a:tab pos="1346200" algn="l"/>
                </a:tabLst>
                <a:defRPr/>
              </a:pPr>
              <a:t>‹#›</a:t>
            </a:fld>
            <a:endParaRPr lang="tr-TR" sz="100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61925"/>
            <a:ext cx="9390063" cy="5969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horz" wrap="square" lIns="0" tIns="45691" rIns="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tıklayınTitelmasterformat durch Klicken bearbeiten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438" y="1641475"/>
            <a:ext cx="9394825" cy="47529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0"/>
            <a:r>
              <a:rPr lang="en-GB" smtClean="0"/>
              <a:t>Yedinci Anahat DüzeyiTextmasterformate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3443288" y="7016750"/>
            <a:ext cx="3190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1383" tIns="45691" rIns="91383" bIns="45691" anchor="ctr"/>
          <a:lstStyle>
            <a:lvl1pPr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defRPr/>
            </a:pPr>
            <a:endParaRPr lang="tr-T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3037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69952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6870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3783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563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25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938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625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8" charset="0"/>
        <a:buChar char="»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3037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69952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6870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3783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241300" y="7016750"/>
            <a:ext cx="1479550" cy="273050"/>
          </a:xfrm>
          <a:custGeom>
            <a:avLst/>
            <a:gdLst>
              <a:gd name="T0" fmla="*/ 1479550 w 1479550"/>
              <a:gd name="T1" fmla="*/ 136525 h 273050"/>
              <a:gd name="T2" fmla="*/ 739775 w 1479550"/>
              <a:gd name="T3" fmla="*/ 273050 h 273050"/>
              <a:gd name="T4" fmla="*/ 0 w 1479550"/>
              <a:gd name="T5" fmla="*/ 136525 h 273050"/>
              <a:gd name="T6" fmla="*/ 739775 w 1479550"/>
              <a:gd name="T7" fmla="*/ 0 h 273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479550"/>
              <a:gd name="T13" fmla="*/ 0 h 273050"/>
              <a:gd name="T14" fmla="*/ 1479550 w 1479550"/>
              <a:gd name="T15" fmla="*/ 273050 h 273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9550" h="273050">
                <a:moveTo>
                  <a:pt x="0" y="0"/>
                </a:moveTo>
                <a:lnTo>
                  <a:pt x="4112" y="0"/>
                </a:lnTo>
                <a:lnTo>
                  <a:pt x="4112" y="758"/>
                </a:lnTo>
                <a:lnTo>
                  <a:pt x="0" y="758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noFill/>
            <a:miter lim="800000"/>
            <a:headEnd/>
            <a:tailEnd/>
          </a:ln>
          <a:effectLst/>
        </p:spPr>
        <p:txBody>
          <a:bodyPr lIns="89944" tIns="44973" rIns="89944" bIns="44973"/>
          <a:lstStyle/>
          <a:p>
            <a:pPr hangingPunct="1">
              <a:lnSpc>
                <a:spcPct val="100000"/>
              </a:lnSpc>
              <a:tabLst>
                <a:tab pos="447675" algn="l"/>
                <a:tab pos="896938" algn="l"/>
                <a:tab pos="1346200" algn="l"/>
              </a:tabLst>
              <a:defRPr/>
            </a:pPr>
            <a:r>
              <a:rPr lang="tr-TR" sz="1000">
                <a:solidFill>
                  <a:srgbClr val="000000"/>
                </a:solidFill>
              </a:rPr>
              <a:t>Page </a:t>
            </a:r>
            <a:r>
              <a:rPr lang="tr-TR" sz="1000">
                <a:solidFill>
                  <a:srgbClr val="000000"/>
                </a:solidFill>
                <a:latin typeface="Wingdings" charset="0"/>
              </a:rPr>
              <a:t></a:t>
            </a:r>
            <a:r>
              <a:rPr lang="tr-TR" sz="1000">
                <a:solidFill>
                  <a:srgbClr val="000000"/>
                </a:solidFill>
              </a:rPr>
              <a:t> </a:t>
            </a:r>
            <a:fld id="{AF6FF9A1-FCDF-4494-BD36-E84040817E48}" type="slidenum">
              <a:rPr lang="tr-TR" sz="1000">
                <a:solidFill>
                  <a:srgbClr val="000000"/>
                </a:solidFill>
              </a:rPr>
              <a:pPr hangingPunct="1">
                <a:lnSpc>
                  <a:spcPct val="100000"/>
                </a:lnSpc>
                <a:tabLst>
                  <a:tab pos="447675" algn="l"/>
                  <a:tab pos="896938" algn="l"/>
                  <a:tab pos="1346200" algn="l"/>
                </a:tabLst>
                <a:defRPr/>
              </a:pPr>
              <a:t>‹#›</a:t>
            </a:fld>
            <a:endParaRPr lang="tr-TR" sz="100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443288" y="7016750"/>
            <a:ext cx="3190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1383" tIns="45691" rIns="91383" bIns="45691" anchor="ctr"/>
          <a:lstStyle>
            <a:lvl1pPr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defRPr/>
            </a:pPr>
            <a:endParaRPr lang="tr-TR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 başlık metnini düzenlemek için tıklayın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1939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metninin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4"/>
            <a:r>
              <a:rPr lang="en-GB" smtClean="0"/>
              <a:t>Yedinci Anahat Düzeyi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8983">
              <a:lnSpc>
                <a:spcPct val="95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8983">
              <a:lnSpc>
                <a:spcPct val="95000"/>
              </a:lnSpc>
              <a:buFont typeface="Times New Roman" pitchFamily="16" charset="0"/>
              <a:buNone/>
              <a:tabLst>
                <a:tab pos="448983" algn="l"/>
                <a:tab pos="897967" algn="l"/>
                <a:tab pos="1346949" algn="l"/>
                <a:tab pos="1795932" algn="l"/>
                <a:tab pos="2244917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2974EF0D-BE1A-430C-ABE8-73CF7095DB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3037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69952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6870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3783" indent="-228459" algn="l" defTabSz="44898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563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25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938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625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8" charset="0"/>
        <a:buChar char="»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3037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69952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6870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3783" indent="-228459" algn="l" defTabSz="448983" rtl="0" fontAlgn="base" hangingPunct="0">
        <a:lnSpc>
          <a:spcPct val="93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1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6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62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8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94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9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25" algn="l" defTabSz="9138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0" y="3208333"/>
            <a:ext cx="10080625" cy="21558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44" tIns="70155" rIns="89944" bIns="44973"/>
          <a:lstStyle/>
          <a:p>
            <a:pPr algn="ctr">
              <a:lnSpc>
                <a:spcPct val="15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/>
            </a:pPr>
            <a:r>
              <a:rPr lang="tr-TR" sz="4000" b="1" dirty="0">
                <a:solidFill>
                  <a:srgbClr val="222267"/>
                </a:solidFill>
                <a:latin typeface="+mn-lt"/>
                <a:ea typeface="Microsoft YaHei" pitchFamily="34" charset="-122"/>
              </a:rPr>
              <a:t> </a:t>
            </a:r>
            <a:r>
              <a:rPr lang="tr-TR" sz="4000" b="1" dirty="0" smtClean="0">
                <a:solidFill>
                  <a:srgbClr val="222267"/>
                </a:solidFill>
                <a:latin typeface="Comic Sans MS" pitchFamily="66" charset="0"/>
                <a:ea typeface="Microsoft YaHei" pitchFamily="34" charset="-122"/>
              </a:rPr>
              <a:t>TÜTÜN BAĞIMLILIĞI</a:t>
            </a:r>
            <a:endParaRPr lang="tr-TR" sz="4000" b="1" dirty="0">
              <a:solidFill>
                <a:srgbClr val="222267"/>
              </a:solidFill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598784" y="6208729"/>
            <a:ext cx="4137672" cy="779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i="1" dirty="0" smtClean="0">
                <a:latin typeface="+mn-lt"/>
              </a:rPr>
              <a:t>Dr. Deniz KORKMAZ GÜLER</a:t>
            </a:r>
          </a:p>
          <a:p>
            <a:pPr algn="ctr"/>
            <a:r>
              <a:rPr lang="tr-TR" sz="2400" b="1" i="1" dirty="0" smtClean="0">
                <a:latin typeface="+mn-lt"/>
              </a:rPr>
              <a:t>Mersin Halk Sağlığı Müdürlüğü</a:t>
            </a:r>
            <a:endParaRPr lang="tr-TR" sz="2400" b="1" i="1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115541"/>
            <a:ext cx="8229600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ADVİSE                       ÖNER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2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17621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23888" y="2843733"/>
            <a:ext cx="8229600" cy="4392488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 sigara kullanıcısına</a:t>
            </a:r>
          </a:p>
          <a:p>
            <a:pPr marL="341313" marR="0" lvl="0" indent="-341313" algn="l" defTabSz="447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Mutlaka sigarayı bırakması </a:t>
            </a:r>
          </a:p>
          <a:p>
            <a:pPr marL="341313" marR="0" lvl="0" indent="-341313" algn="l" defTabSz="447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ÖNERİLMELİDİR…</a:t>
            </a:r>
          </a:p>
          <a:p>
            <a:pPr marL="341313" marR="0" lvl="0" indent="-341313" algn="l" defTabSz="447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öneri açık, net, güçlü ve kişiye özel olmalıdır.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115541"/>
            <a:ext cx="8229600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ADVİSE                       ÖNER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2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17621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91840" y="2530475"/>
            <a:ext cx="8763000" cy="4705746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ve net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Sigarayı bırakmanın sizin için çok önemli olduğunu düşünüyorum.</a:t>
            </a:r>
          </a:p>
          <a:p>
            <a:pPr marL="341313" marR="0" lvl="0" indent="-341313" algn="l" defTabSz="447675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 bu konuda yardımcı olabilirim.</a:t>
            </a:r>
          </a:p>
          <a:p>
            <a:pPr marL="341313" marR="0" lvl="0" indent="-341313" algn="l" defTabSz="447675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olduğunuzda sigara sayısını azaltmak yeterli değildir.</a:t>
            </a:r>
          </a:p>
          <a:p>
            <a:pPr marL="341313" marR="0" lvl="0" indent="-341313" algn="l" defTabSz="447675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 sıra yada az sigara içmek tehlikenizi azaltmaz.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115541"/>
            <a:ext cx="8229600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ADVİSE                       ÖNER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2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17621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848" y="2606675"/>
            <a:ext cx="8763000" cy="448553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Güçlü bir şekilde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Sağlığınız için yapabileceğiniz en iyi şey sigarayı bırakmaktır.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Doktorunuz olarak bunu belirtmek istiyorum.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 yardıma hazırım.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115541"/>
            <a:ext cx="8229600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ADVİSE                       ÖNER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2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17621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5856" y="2555701"/>
            <a:ext cx="8686800" cy="4664968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Kişiye özel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Şu andaki semptomlar ve sağlık durumu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Ekonomik maliyet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Eş ve çocuklara etki</a:t>
            </a:r>
          </a:p>
          <a:p>
            <a:pPr marL="341313" marR="0" lvl="0" indent="-341313" algn="l" defTabSz="447675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Bırakınca oluşacak dramatik iyileşme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ASSESS                      DEĞERLENDİR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3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528144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9872" y="2843733"/>
            <a:ext cx="8382000" cy="4536504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 sigara içicisine bırakmak isteyip istemediği mutlaka sorulmalıdır.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şu anda bırakmaya niyetliyse:                             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5A ya devam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şu anda bırakmak istemiyorsa: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5 R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2560" y="755501"/>
            <a:ext cx="2314575" cy="417513"/>
          </a:xfrm>
        </p:spPr>
        <p:txBody>
          <a:bodyPr/>
          <a:lstStyle/>
          <a:p>
            <a:pPr eaLnBrk="1" hangingPunct="1"/>
            <a:r>
              <a:rPr lang="tr-TR" sz="1800" b="1" dirty="0" smtClean="0"/>
              <a:t>BIRAKMA GÜNÜ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561330" y="1440284"/>
            <a:ext cx="7481888" cy="5329238"/>
            <a:chOff x="864" y="1310"/>
            <a:chExt cx="3987" cy="2338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gray">
            <a:xfrm>
              <a:off x="1347" y="2813"/>
              <a:ext cx="3504" cy="835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7F9F2"/>
                </a:gs>
              </a:gsLst>
              <a:lin ang="2700000" scaled="1"/>
            </a:gradFill>
            <a:ln w="3175">
              <a:noFill/>
              <a:round/>
              <a:headEnd/>
              <a:tailEnd type="none" w="sm" len="sm"/>
            </a:ln>
          </p:spPr>
          <p:txBody>
            <a:bodyPr vert="eaVert" wrap="none" lIns="92075" tIns="46038" rIns="92075" bIns="46038" anchor="ctr"/>
            <a:lstStyle/>
            <a:p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gray">
            <a:xfrm rot="-998297">
              <a:off x="890" y="1482"/>
              <a:ext cx="3630" cy="1900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gray">
            <a:xfrm rot="-998297">
              <a:off x="926" y="1380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000000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8" name="Arc 8"/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Arc 9"/>
            <p:cNvSpPr>
              <a:spLocks/>
            </p:cNvSpPr>
            <p:nvPr/>
          </p:nvSpPr>
          <p:spPr bwMode="gray">
            <a:xfrm rot="20601703" flipH="1">
              <a:off x="1080" y="2491"/>
              <a:ext cx="2068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" name="Arc 10"/>
            <p:cNvSpPr>
              <a:spLocks/>
            </p:cNvSpPr>
            <p:nvPr/>
          </p:nvSpPr>
          <p:spPr bwMode="gray">
            <a:xfrm rot="-998297">
              <a:off x="1715" y="1339"/>
              <a:ext cx="2034" cy="893"/>
            </a:xfrm>
            <a:custGeom>
              <a:avLst/>
              <a:gdLst>
                <a:gd name="G0" fmla="+- 9843 0 0"/>
                <a:gd name="G1" fmla="+- 21600 0 0"/>
                <a:gd name="G2" fmla="+- 21600 0 0"/>
                <a:gd name="T0" fmla="*/ 0 w 24549"/>
                <a:gd name="T1" fmla="*/ 2373 h 21600"/>
                <a:gd name="T2" fmla="*/ 24549 w 24549"/>
                <a:gd name="T3" fmla="*/ 5780 h 21600"/>
                <a:gd name="T4" fmla="*/ 9843 w 245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49" h="21600" fill="none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</a:path>
                <a:path w="24549" h="21600" stroke="0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  <a:lnTo>
                    <a:pt x="9843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Arc 11"/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gray">
            <a:xfrm>
              <a:off x="1042" y="2225"/>
              <a:ext cx="850" cy="2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FFFF"/>
                  </a:solidFill>
                  <a:latin typeface="Verdana" pitchFamily="34" charset="0"/>
                </a:rPr>
                <a:t> </a:t>
              </a:r>
              <a:r>
                <a:rPr lang="tr-TR" sz="2400" dirty="0">
                  <a:solidFill>
                    <a:srgbClr val="FFFFFF"/>
                  </a:solidFill>
                </a:rPr>
                <a:t>Düşünme</a:t>
              </a:r>
              <a:endParaRPr lang="en-US" sz="24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gray">
            <a:xfrm>
              <a:off x="2616" y="1490"/>
              <a:ext cx="98" cy="1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gray">
            <a:xfrm>
              <a:off x="3452" y="1653"/>
              <a:ext cx="731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000000"/>
                  </a:solidFill>
                </a:rPr>
                <a:t>Deneme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666" y="2880"/>
              <a:ext cx="1370" cy="2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 </a:t>
              </a:r>
              <a:r>
                <a:rPr lang="tr-TR" sz="2400" b="1" dirty="0">
                  <a:solidFill>
                    <a:srgbClr val="000000"/>
                  </a:solidFill>
                </a:rPr>
                <a:t>Düşünme öncesi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gray">
            <a:xfrm>
              <a:off x="2768" y="2632"/>
              <a:ext cx="544" cy="68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56" y="528"/>
                </a:cxn>
                <a:cxn ang="0">
                  <a:pos x="264" y="680"/>
                </a:cxn>
                <a:cxn ang="0">
                  <a:pos x="448" y="624"/>
                </a:cxn>
                <a:cxn ang="0">
                  <a:pos x="544" y="576"/>
                </a:cxn>
                <a:cxn ang="0">
                  <a:pos x="112" y="0"/>
                </a:cxn>
                <a:cxn ang="0">
                  <a:pos x="0" y="16"/>
                </a:cxn>
              </a:cxnLst>
              <a:rect l="0" t="0" r="r" b="b"/>
              <a:pathLst>
                <a:path w="544" h="680">
                  <a:moveTo>
                    <a:pt x="0" y="16"/>
                  </a:moveTo>
                  <a:lnTo>
                    <a:pt x="256" y="528"/>
                  </a:lnTo>
                  <a:lnTo>
                    <a:pt x="264" y="680"/>
                  </a:lnTo>
                  <a:lnTo>
                    <a:pt x="448" y="624"/>
                  </a:lnTo>
                  <a:lnTo>
                    <a:pt x="544" y="576"/>
                  </a:lnTo>
                  <a:lnTo>
                    <a:pt x="112" y="0"/>
                  </a:lnTo>
                  <a:lnTo>
                    <a:pt x="0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9000"/>
                  </a:schemeClr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gray">
            <a:xfrm>
              <a:off x="3374" y="2209"/>
              <a:ext cx="1117" cy="1119"/>
            </a:xfrm>
            <a:custGeom>
              <a:avLst/>
              <a:gdLst/>
              <a:ahLst/>
              <a:cxnLst>
                <a:cxn ang="0">
                  <a:pos x="21" y="888"/>
                </a:cxn>
                <a:cxn ang="0">
                  <a:pos x="1117" y="0"/>
                </a:cxn>
                <a:cxn ang="0">
                  <a:pos x="1093" y="256"/>
                </a:cxn>
                <a:cxn ang="0">
                  <a:pos x="717" y="704"/>
                </a:cxn>
                <a:cxn ang="0">
                  <a:pos x="17" y="1119"/>
                </a:cxn>
                <a:cxn ang="0">
                  <a:pos x="21" y="888"/>
                </a:cxn>
              </a:cxnLst>
              <a:rect l="0" t="0" r="r" b="b"/>
              <a:pathLst>
                <a:path w="1117" h="1119">
                  <a:moveTo>
                    <a:pt x="21" y="888"/>
                  </a:moveTo>
                  <a:lnTo>
                    <a:pt x="1117" y="0"/>
                  </a:lnTo>
                  <a:lnTo>
                    <a:pt x="1093" y="256"/>
                  </a:lnTo>
                  <a:cubicBezTo>
                    <a:pt x="1026" y="373"/>
                    <a:pt x="896" y="560"/>
                    <a:pt x="717" y="704"/>
                  </a:cubicBezTo>
                  <a:cubicBezTo>
                    <a:pt x="538" y="848"/>
                    <a:pt x="133" y="1088"/>
                    <a:pt x="17" y="1119"/>
                  </a:cubicBezTo>
                  <a:cubicBezTo>
                    <a:pt x="0" y="1037"/>
                    <a:pt x="21" y="888"/>
                    <a:pt x="21" y="88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tint val="72549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Arc 19"/>
            <p:cNvSpPr>
              <a:spLocks/>
            </p:cNvSpPr>
            <p:nvPr/>
          </p:nvSpPr>
          <p:spPr bwMode="gray">
            <a:xfrm rot="-1060795">
              <a:off x="2784" y="1824"/>
              <a:ext cx="1719" cy="11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016 w 18016"/>
                <a:gd name="T1" fmla="*/ 11915 h 21282"/>
                <a:gd name="T2" fmla="*/ 3695 w 18016"/>
                <a:gd name="T3" fmla="*/ 21282 h 21282"/>
                <a:gd name="T4" fmla="*/ 0 w 18016"/>
                <a:gd name="T5" fmla="*/ 0 h 2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16" h="21282" fill="none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</a:path>
                <a:path w="18016" h="21282" stroke="0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gray">
            <a:xfrm>
              <a:off x="2829" y="2509"/>
              <a:ext cx="582" cy="826"/>
            </a:xfrm>
            <a:custGeom>
              <a:avLst/>
              <a:gdLst/>
              <a:ahLst/>
              <a:cxnLst>
                <a:cxn ang="0">
                  <a:pos x="582" y="572"/>
                </a:cxn>
                <a:cxn ang="0">
                  <a:pos x="562" y="826"/>
                </a:cxn>
                <a:cxn ang="0">
                  <a:pos x="0" y="42"/>
                </a:cxn>
                <a:cxn ang="0">
                  <a:pos x="90" y="0"/>
                </a:cxn>
                <a:cxn ang="0">
                  <a:pos x="582" y="572"/>
                </a:cxn>
              </a:cxnLst>
              <a:rect l="0" t="0" r="r" b="b"/>
              <a:pathLst>
                <a:path w="582" h="826">
                  <a:moveTo>
                    <a:pt x="582" y="572"/>
                  </a:moveTo>
                  <a:lnTo>
                    <a:pt x="562" y="826"/>
                  </a:lnTo>
                  <a:lnTo>
                    <a:pt x="0" y="42"/>
                  </a:lnTo>
                  <a:lnTo>
                    <a:pt x="90" y="0"/>
                  </a:lnTo>
                  <a:lnTo>
                    <a:pt x="582" y="57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63529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tr-TR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gray">
            <a:xfrm>
              <a:off x="3218" y="2427"/>
              <a:ext cx="85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400" dirty="0">
                  <a:solidFill>
                    <a:schemeClr val="bg1"/>
                  </a:solidFill>
                </a:rPr>
                <a:t>Sürdürme</a:t>
              </a:r>
            </a:p>
            <a:p>
              <a:pPr algn="ctr"/>
              <a:endParaRPr lang="en-US" sz="24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369618" y="2016547"/>
            <a:ext cx="153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0000"/>
                </a:solidFill>
              </a:rPr>
              <a:t>Hazırlanma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8114530" y="4320009"/>
            <a:ext cx="1366838" cy="1368425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825605" y="4680372"/>
            <a:ext cx="1296988" cy="1368425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393805" y="5040734"/>
            <a:ext cx="1296988" cy="1296988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5880918" y="1008484"/>
            <a:ext cx="1441450" cy="1582738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H="1" flipV="1">
            <a:off x="2496368" y="4248572"/>
            <a:ext cx="647700" cy="865187"/>
          </a:xfrm>
          <a:prstGeom prst="line">
            <a:avLst/>
          </a:prstGeom>
          <a:noFill/>
          <a:ln w="1079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3648893" y="5472534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5R</a:t>
            </a: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1632768" y="2664247"/>
            <a:ext cx="55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000000"/>
                </a:solidFill>
              </a:rPr>
              <a:t>5A</a:t>
            </a:r>
          </a:p>
        </p:txBody>
      </p:sp>
      <p:sp>
        <p:nvSpPr>
          <p:cNvPr id="32" name="31 Metin kutusu"/>
          <p:cNvSpPr txBox="1">
            <a:spLocks noChangeArrowheads="1"/>
          </p:cNvSpPr>
          <p:nvPr/>
        </p:nvSpPr>
        <p:spPr bwMode="auto">
          <a:xfrm>
            <a:off x="6647680" y="6923509"/>
            <a:ext cx="350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dirty="0" err="1"/>
              <a:t>Prochaska</a:t>
            </a:r>
            <a:r>
              <a:rPr lang="tr-TR"/>
              <a:t>  ve DiClemente, Transteorik Model</a:t>
            </a:r>
          </a:p>
        </p:txBody>
      </p:sp>
      <p:sp>
        <p:nvSpPr>
          <p:cNvPr id="33" name="32 Metin kutusu"/>
          <p:cNvSpPr txBox="1"/>
          <p:nvPr/>
        </p:nvSpPr>
        <p:spPr>
          <a:xfrm>
            <a:off x="2376016" y="899517"/>
            <a:ext cx="3246338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  <a:latin typeface="+mn-lt"/>
              </a:rPr>
              <a:t>DEĞİŞİM BASAMAKLARI</a:t>
            </a:r>
            <a:endParaRPr lang="tr-TR" sz="2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Bırakmayı Düşünmeme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35856" y="1979637"/>
            <a:ext cx="8445624" cy="4899173"/>
          </a:xfrm>
          <a:prstGeom prst="rect">
            <a:avLst/>
          </a:prstGeom>
          <a:noFill/>
          <a:ln w="44450">
            <a:noFill/>
          </a:ln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içme davranış değişikliğine gitmek istemez</a:t>
            </a: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Sigaranın zararlarını ya bilmez yada bilmek istemez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ile ilgili pozitif duygusu ağırlıktadır </a:t>
            </a: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Başarısız deneme girişimlerini iradesizlik olarak yorumlar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 konusunda kendine güveni yoktur </a:t>
            </a:r>
          </a:p>
          <a:p>
            <a:pPr marL="341313" marR="0" lvl="0" indent="-341313" algn="l" defTabSz="4476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Bırakmayı Düşünme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5856" y="1979637"/>
            <a:ext cx="8750424" cy="5112568"/>
          </a:xfrm>
          <a:prstGeom prst="rect">
            <a:avLst/>
          </a:prstGeom>
          <a:noFill/>
          <a:ln w="41275">
            <a:noFill/>
          </a:ln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Gelecek 6 ay içinde bırakmayı düşünmekte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Bırakmak için eyleme geçmek istemez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Bırakmayı ertelemek için sebepler bulur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Sigarayla ilgili pozitif ve negatif düşünceler dengededir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Düşünme evresinde </a:t>
            </a:r>
            <a:r>
              <a:rPr kumimoji="0" lang="tr-TR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sıkışmış kalmıştır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Destekleyici Görüşme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35856" y="2267669"/>
            <a:ext cx="8352928" cy="4392488"/>
          </a:xfrm>
          <a:prstGeom prst="rect">
            <a:avLst/>
          </a:prstGeom>
          <a:noFill/>
          <a:ln w="15875">
            <a:noFill/>
          </a:ln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Empati kurun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içmesi ile ilgili tutarsızlıkları vurgulayın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direncinin üstesinden gelmeye çalışın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Hastanın özgüvenini artırın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ens2024414_1248829100superma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58" y="1208069"/>
            <a:ext cx="5184576" cy="63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Genel İlkeler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54032" y="1979637"/>
            <a:ext cx="8686800" cy="5124412"/>
          </a:xfrm>
          <a:prstGeom prst="rect">
            <a:avLst/>
          </a:prstGeom>
        </p:spPr>
        <p:txBody>
          <a:bodyPr/>
          <a:lstStyle/>
          <a:p>
            <a:pPr marL="341313" marR="0" lvl="0" indent="-341313" algn="just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Tütün bağımlılığı kronik bir hastalıktır.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Genellikle birkaç denemeden sonra bırakılır.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Her hastanın tütün kullanım durumu mutlaka dökümante edilmelidir.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Her hasta mutlaka bırakma için motive edilmelidir.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2560" y="755501"/>
            <a:ext cx="2314575" cy="417513"/>
          </a:xfrm>
        </p:spPr>
        <p:txBody>
          <a:bodyPr/>
          <a:lstStyle/>
          <a:p>
            <a:pPr eaLnBrk="1" hangingPunct="1"/>
            <a:r>
              <a:rPr lang="tr-TR" sz="1800" b="1" dirty="0" smtClean="0"/>
              <a:t>BIRAKMA GÜNÜ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61330" y="1440284"/>
            <a:ext cx="7481888" cy="5329238"/>
            <a:chOff x="864" y="1310"/>
            <a:chExt cx="3987" cy="2338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gray">
            <a:xfrm>
              <a:off x="1347" y="2813"/>
              <a:ext cx="3504" cy="835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7F9F2"/>
                </a:gs>
              </a:gsLst>
              <a:lin ang="2700000" scaled="1"/>
            </a:gradFill>
            <a:ln w="3175">
              <a:noFill/>
              <a:round/>
              <a:headEnd/>
              <a:tailEnd type="none" w="sm" len="sm"/>
            </a:ln>
          </p:spPr>
          <p:txBody>
            <a:bodyPr vert="eaVert" wrap="none" lIns="92075" tIns="46038" rIns="92075" bIns="46038" anchor="ctr"/>
            <a:lstStyle/>
            <a:p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gray">
            <a:xfrm rot="-998297">
              <a:off x="890" y="1482"/>
              <a:ext cx="3630" cy="1900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gray">
            <a:xfrm rot="-998297">
              <a:off x="926" y="1380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000000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8" name="Arc 8"/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Arc 9"/>
            <p:cNvSpPr>
              <a:spLocks/>
            </p:cNvSpPr>
            <p:nvPr/>
          </p:nvSpPr>
          <p:spPr bwMode="gray">
            <a:xfrm rot="20601703" flipH="1">
              <a:off x="1080" y="2491"/>
              <a:ext cx="2068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" name="Arc 10"/>
            <p:cNvSpPr>
              <a:spLocks/>
            </p:cNvSpPr>
            <p:nvPr/>
          </p:nvSpPr>
          <p:spPr bwMode="gray">
            <a:xfrm rot="-998297">
              <a:off x="1715" y="1339"/>
              <a:ext cx="2034" cy="893"/>
            </a:xfrm>
            <a:custGeom>
              <a:avLst/>
              <a:gdLst>
                <a:gd name="G0" fmla="+- 9843 0 0"/>
                <a:gd name="G1" fmla="+- 21600 0 0"/>
                <a:gd name="G2" fmla="+- 21600 0 0"/>
                <a:gd name="T0" fmla="*/ 0 w 24549"/>
                <a:gd name="T1" fmla="*/ 2373 h 21600"/>
                <a:gd name="T2" fmla="*/ 24549 w 24549"/>
                <a:gd name="T3" fmla="*/ 5780 h 21600"/>
                <a:gd name="T4" fmla="*/ 9843 w 245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49" h="21600" fill="none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</a:path>
                <a:path w="24549" h="21600" stroke="0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  <a:lnTo>
                    <a:pt x="9843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Arc 11"/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gray">
            <a:xfrm>
              <a:off x="1042" y="2225"/>
              <a:ext cx="850" cy="2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  <a:latin typeface="Verdana" pitchFamily="34" charset="0"/>
                </a:rPr>
                <a:t> </a:t>
              </a:r>
              <a:r>
                <a:rPr lang="tr-TR" sz="2400">
                  <a:solidFill>
                    <a:srgbClr val="FFFFFF"/>
                  </a:solidFill>
                </a:rPr>
                <a:t>Düşünme</a:t>
              </a:r>
              <a:endParaRPr lang="en-US" sz="2400" b="1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gray">
            <a:xfrm>
              <a:off x="2616" y="1490"/>
              <a:ext cx="98" cy="1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gray">
            <a:xfrm>
              <a:off x="3452" y="1653"/>
              <a:ext cx="731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>
                  <a:solidFill>
                    <a:srgbClr val="000000"/>
                  </a:solidFill>
                </a:rPr>
                <a:t>Deneme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666" y="2880"/>
              <a:ext cx="1370" cy="2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 </a:t>
              </a:r>
              <a:r>
                <a:rPr lang="tr-TR" sz="2400" b="1">
                  <a:solidFill>
                    <a:srgbClr val="000000"/>
                  </a:solidFill>
                </a:rPr>
                <a:t>Düşünme öncesi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gray">
            <a:xfrm>
              <a:off x="2768" y="2632"/>
              <a:ext cx="544" cy="68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56" y="528"/>
                </a:cxn>
                <a:cxn ang="0">
                  <a:pos x="264" y="680"/>
                </a:cxn>
                <a:cxn ang="0">
                  <a:pos x="448" y="624"/>
                </a:cxn>
                <a:cxn ang="0">
                  <a:pos x="544" y="576"/>
                </a:cxn>
                <a:cxn ang="0">
                  <a:pos x="112" y="0"/>
                </a:cxn>
                <a:cxn ang="0">
                  <a:pos x="0" y="16"/>
                </a:cxn>
              </a:cxnLst>
              <a:rect l="0" t="0" r="r" b="b"/>
              <a:pathLst>
                <a:path w="544" h="680">
                  <a:moveTo>
                    <a:pt x="0" y="16"/>
                  </a:moveTo>
                  <a:lnTo>
                    <a:pt x="256" y="528"/>
                  </a:lnTo>
                  <a:lnTo>
                    <a:pt x="264" y="680"/>
                  </a:lnTo>
                  <a:lnTo>
                    <a:pt x="448" y="624"/>
                  </a:lnTo>
                  <a:lnTo>
                    <a:pt x="544" y="576"/>
                  </a:lnTo>
                  <a:lnTo>
                    <a:pt x="112" y="0"/>
                  </a:lnTo>
                  <a:lnTo>
                    <a:pt x="0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9000"/>
                  </a:schemeClr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gray">
            <a:xfrm>
              <a:off x="3374" y="2209"/>
              <a:ext cx="1117" cy="1119"/>
            </a:xfrm>
            <a:custGeom>
              <a:avLst/>
              <a:gdLst/>
              <a:ahLst/>
              <a:cxnLst>
                <a:cxn ang="0">
                  <a:pos x="21" y="888"/>
                </a:cxn>
                <a:cxn ang="0">
                  <a:pos x="1117" y="0"/>
                </a:cxn>
                <a:cxn ang="0">
                  <a:pos x="1093" y="256"/>
                </a:cxn>
                <a:cxn ang="0">
                  <a:pos x="717" y="704"/>
                </a:cxn>
                <a:cxn ang="0">
                  <a:pos x="17" y="1119"/>
                </a:cxn>
                <a:cxn ang="0">
                  <a:pos x="21" y="888"/>
                </a:cxn>
              </a:cxnLst>
              <a:rect l="0" t="0" r="r" b="b"/>
              <a:pathLst>
                <a:path w="1117" h="1119">
                  <a:moveTo>
                    <a:pt x="21" y="888"/>
                  </a:moveTo>
                  <a:lnTo>
                    <a:pt x="1117" y="0"/>
                  </a:lnTo>
                  <a:lnTo>
                    <a:pt x="1093" y="256"/>
                  </a:lnTo>
                  <a:cubicBezTo>
                    <a:pt x="1026" y="373"/>
                    <a:pt x="896" y="560"/>
                    <a:pt x="717" y="704"/>
                  </a:cubicBezTo>
                  <a:cubicBezTo>
                    <a:pt x="538" y="848"/>
                    <a:pt x="133" y="1088"/>
                    <a:pt x="17" y="1119"/>
                  </a:cubicBezTo>
                  <a:cubicBezTo>
                    <a:pt x="0" y="1037"/>
                    <a:pt x="21" y="888"/>
                    <a:pt x="21" y="88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tint val="72549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Arc 19"/>
            <p:cNvSpPr>
              <a:spLocks/>
            </p:cNvSpPr>
            <p:nvPr/>
          </p:nvSpPr>
          <p:spPr bwMode="gray">
            <a:xfrm rot="-1060795">
              <a:off x="2784" y="1824"/>
              <a:ext cx="1719" cy="11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016 w 18016"/>
                <a:gd name="T1" fmla="*/ 11915 h 21282"/>
                <a:gd name="T2" fmla="*/ 3695 w 18016"/>
                <a:gd name="T3" fmla="*/ 21282 h 21282"/>
                <a:gd name="T4" fmla="*/ 0 w 18016"/>
                <a:gd name="T5" fmla="*/ 0 h 2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16" h="21282" fill="none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</a:path>
                <a:path w="18016" h="21282" stroke="0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gray">
            <a:xfrm>
              <a:off x="2829" y="2509"/>
              <a:ext cx="582" cy="826"/>
            </a:xfrm>
            <a:custGeom>
              <a:avLst/>
              <a:gdLst/>
              <a:ahLst/>
              <a:cxnLst>
                <a:cxn ang="0">
                  <a:pos x="582" y="572"/>
                </a:cxn>
                <a:cxn ang="0">
                  <a:pos x="562" y="826"/>
                </a:cxn>
                <a:cxn ang="0">
                  <a:pos x="0" y="42"/>
                </a:cxn>
                <a:cxn ang="0">
                  <a:pos x="90" y="0"/>
                </a:cxn>
                <a:cxn ang="0">
                  <a:pos x="582" y="572"/>
                </a:cxn>
              </a:cxnLst>
              <a:rect l="0" t="0" r="r" b="b"/>
              <a:pathLst>
                <a:path w="582" h="826">
                  <a:moveTo>
                    <a:pt x="582" y="572"/>
                  </a:moveTo>
                  <a:lnTo>
                    <a:pt x="562" y="826"/>
                  </a:lnTo>
                  <a:lnTo>
                    <a:pt x="0" y="42"/>
                  </a:lnTo>
                  <a:lnTo>
                    <a:pt x="90" y="0"/>
                  </a:lnTo>
                  <a:lnTo>
                    <a:pt x="582" y="57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63529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tr-TR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gray">
            <a:xfrm>
              <a:off x="3236" y="2427"/>
              <a:ext cx="819" cy="3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400" dirty="0">
                  <a:solidFill>
                    <a:schemeClr val="bg1"/>
                  </a:solidFill>
                </a:rPr>
                <a:t>Sürdürme</a:t>
              </a:r>
            </a:p>
            <a:p>
              <a:pPr algn="ctr"/>
              <a:endParaRPr lang="en-US" sz="24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369618" y="2016547"/>
            <a:ext cx="153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 b="1">
                <a:solidFill>
                  <a:srgbClr val="000000"/>
                </a:solidFill>
              </a:rPr>
              <a:t>Hazırlanma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8114530" y="4320009"/>
            <a:ext cx="1366838" cy="1368425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825605" y="4680372"/>
            <a:ext cx="1296988" cy="1368425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393805" y="5040734"/>
            <a:ext cx="1296988" cy="1296988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5880918" y="1008484"/>
            <a:ext cx="1441450" cy="1582738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H="1" flipV="1">
            <a:off x="2496368" y="4248572"/>
            <a:ext cx="647700" cy="865187"/>
          </a:xfrm>
          <a:prstGeom prst="line">
            <a:avLst/>
          </a:prstGeom>
          <a:noFill/>
          <a:ln w="1079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3648893" y="5472534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FF0000"/>
                </a:solidFill>
              </a:rPr>
              <a:t>5R</a:t>
            </a: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1632768" y="2664247"/>
            <a:ext cx="55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solidFill>
                  <a:srgbClr val="000000"/>
                </a:solidFill>
              </a:rPr>
              <a:t>5A</a:t>
            </a:r>
          </a:p>
        </p:txBody>
      </p:sp>
      <p:sp>
        <p:nvSpPr>
          <p:cNvPr id="32" name="31 Metin kutusu"/>
          <p:cNvSpPr txBox="1">
            <a:spLocks noChangeArrowheads="1"/>
          </p:cNvSpPr>
          <p:nvPr/>
        </p:nvSpPr>
        <p:spPr bwMode="auto">
          <a:xfrm>
            <a:off x="6647680" y="6923509"/>
            <a:ext cx="350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/>
              <a:t>Prochaska  ve DiClemente, Transteorik Model</a:t>
            </a:r>
          </a:p>
        </p:txBody>
      </p:sp>
      <p:sp>
        <p:nvSpPr>
          <p:cNvPr id="33" name="32 Metin kutusu"/>
          <p:cNvSpPr txBox="1"/>
          <p:nvPr/>
        </p:nvSpPr>
        <p:spPr>
          <a:xfrm>
            <a:off x="2376016" y="899517"/>
            <a:ext cx="3246338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  <a:latin typeface="+mn-lt"/>
              </a:rPr>
              <a:t>DEĞİŞİM BASAMAKLARI</a:t>
            </a:r>
            <a:endParaRPr lang="tr-TR" sz="2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Bırakmaya Hazırlanma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63848" y="1979637"/>
            <a:ext cx="8424936" cy="5175398"/>
          </a:xfrm>
          <a:prstGeom prst="rect">
            <a:avLst/>
          </a:prstGeom>
          <a:noFill/>
          <a:ln w="38100">
            <a:noFill/>
          </a:ln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gelecek 1 ay içinde bırakmayı planlar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ile ilgili negatif duyguları ön plandadır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Risklerin farkındadır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Bırakmaya yönelik kendince çalışmalar yapar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Eyleme geçmek için bir planı vardır 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Bırakmayı Deneme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01799" y="1773362"/>
            <a:ext cx="6346825" cy="5534867"/>
          </a:xfrm>
          <a:prstGeom prst="rect">
            <a:avLst/>
          </a:prstGeom>
          <a:noFill/>
          <a:ln w="38100">
            <a:noFill/>
          </a:ln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Sigarayı bırakmıştır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Henüz 6 aylık süre içerisindendir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Nüks oranı yüksek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Yarısı ilk 2-3 haftada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Nüks riski azalarak devam eder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Bırakmayı Sürdürme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5856" y="2195661"/>
            <a:ext cx="8013576" cy="4687341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 aydan daha uzun süredir sigara içmiyor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Nükslerden kaçınmaya çalışmakta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Kendine güveni artmıştır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Nüks riski devam etmektedir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Bırakmayı Sürdürme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9872" y="1979637"/>
            <a:ext cx="8352928" cy="504056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İzlem vizitleri ile takip</a:t>
            </a:r>
            <a:endParaRPr kumimoji="0" lang="tr-TR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Olumsuz ruhsal değişiklikler veya depresyon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Güçlü ya da uzamış yoksunluk belirtileri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İlaç yan etkileri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Kilo alma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Motivasyonda dalgalanmalar / kendini yoksun hissetme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Hataları belirleme</a:t>
            </a: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5A Yaklaşımı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35856" y="1979637"/>
            <a:ext cx="86868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                                        SOR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ADVISE                                   ÖNER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                                  DEĞERLENDİR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                                   YARDIM 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ARRANGE                              İZLE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652960" y="2483693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36056" y="3419797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736056" y="4355901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736056" y="5364013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096096" y="6300117"/>
            <a:ext cx="2603376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7864" y="2555701"/>
            <a:ext cx="8382000" cy="4808984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 BIRAKMAK İSTİYOR</a:t>
            </a: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 isteği nedenleri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Hastanın kararlılık durumu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Nikotin bağımlılığının ölçülmesi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 ölçümü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ASSESS                      DEĞERLENDİR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3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528144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2664048" y="323453"/>
            <a:ext cx="6696744" cy="10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en-US" sz="3200" dirty="0" smtClean="0">
                <a:solidFill>
                  <a:srgbClr val="C00000"/>
                </a:solidFill>
                <a:latin typeface="+mn-lt"/>
              </a:rPr>
              <a:t>Fagerström testi  </a:t>
            </a:r>
          </a:p>
          <a:p>
            <a:pPr algn="ctr"/>
            <a:r>
              <a:rPr lang="tr-TR" altLang="en-US" sz="3200" dirty="0" smtClean="0">
                <a:solidFill>
                  <a:schemeClr val="bg1"/>
                </a:solidFill>
                <a:latin typeface="+mn-lt"/>
              </a:rPr>
              <a:t>(0-2:düşük 8-10:yüksek)</a:t>
            </a:r>
            <a:endParaRPr lang="tr-TR" sz="32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Group 176"/>
          <p:cNvGraphicFramePr>
            <a:graphicFrameLocks noGrp="1"/>
          </p:cNvGraphicFramePr>
          <p:nvPr/>
        </p:nvGraphicFramePr>
        <p:xfrm>
          <a:off x="287784" y="1547588"/>
          <a:ext cx="9577064" cy="5813236"/>
        </p:xfrm>
        <a:graphic>
          <a:graphicData uri="http://schemas.openxmlformats.org/drawingml/2006/table">
            <a:tbl>
              <a:tblPr/>
              <a:tblGrid>
                <a:gridCol w="6888766"/>
                <a:gridCol w="1848205"/>
                <a:gridCol w="840093"/>
              </a:tblGrid>
              <a:tr h="153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Her gün genellikle kaç sigara içiyorsunuz 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 ve altı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11-20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21-30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31 ve fazla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56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İlk sigaranızı uyandıktan ne kadar sonra içiyorsunuz ?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 dk.içinde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6-30 dk.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30 dk.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8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Sigara içilmesi yasak olan yerlerde içmemekte zorlanıyor musunuz ?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Hayır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Evet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8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Gün içinde içtiğiniz hangi sigaradan vazgeçmek istemezsiniz ?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Sabah ilk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Diğer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8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Günün ilk saatlerinde sonraki saatlere göre daha çok mu sigara içiyorsunuz ?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Hayır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Evet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8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Günün çoğunu yatakta geçirecek kadar hasta olduğunuzda da sigara içiyormusunuz ?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Hayır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Evet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ASSESS                      DEĞERLENDİR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3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528144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07864" y="2555701"/>
            <a:ext cx="8382000" cy="4592960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Önceki bırakma öyküsünün değerlendirilmesi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Daha önce bırakmayı denemiş mi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uzun bıraktığı süre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Tedavi kullanmış mı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Karşılaşılan güçlükler neler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ASSESS                      DEĞERLENDİR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3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528144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91840" y="2555701"/>
            <a:ext cx="8013576" cy="4859958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Başarısı düşük olan gruplar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Bağımlılığı yüksek kişiler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Düşük sosyoekonomik koşullar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Düşük eğitim düzeyi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kullananlarla birlikte yaşam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Genç içiciler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Genel İlkeler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91840" y="1979637"/>
            <a:ext cx="8699376" cy="50292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just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Her hastaya etkin tedavilerin varlığı anlatılmalı ve tedavi önerilmelidir.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Tek tek, grup yada telefon görüşmeleri tedavi etkinliğini artırır.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Hasta bırakma konusunda isteksizse mutlaka motivasyonel destek sağlanmalıdır.</a:t>
            </a:r>
          </a:p>
          <a:p>
            <a:pPr marL="341313" marR="0" lvl="0" indent="-341313" algn="just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ASSIST                      YARDIM ET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4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5613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23888" y="2555701"/>
            <a:ext cx="8229600" cy="4588768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Bırakma günü belirlenmesi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Aile,arkadaş ve işyerinde paylaşım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Zorluklar öngörülmesi ve anlatılması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Sigaranın ortadan kaldırılması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ASSIST                      YARDIM ET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4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56136" y="1547589"/>
            <a:ext cx="268796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7824" y="2627709"/>
            <a:ext cx="8610600" cy="4931966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Tedavi önerilmesi ve etkinliğin anlatılması</a:t>
            </a:r>
          </a:p>
          <a:p>
            <a:pPr marL="341313" marR="0" lvl="0" indent="-341313" algn="l" defTabSz="447675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(Nikotin preparatları, </a:t>
            </a:r>
            <a:r>
              <a:rPr kumimoji="0" lang="tr-TR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bupropion</a:t>
            </a:r>
            <a:r>
              <a:rPr kumimoji="0" lang="tr-T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varenicline)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Geçmiş bırakma deneyimi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Sigaradan tümüyle uzak durulmalı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Alkol kullanımı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Evdeki diğer kullanıcılar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Destek kaynak materyal sağlanması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15541"/>
            <a:ext cx="9073008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 ARRENGE                     İZLE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5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680272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07864" y="2627709"/>
            <a:ext cx="8250560" cy="48768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Takip randevu zamanı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Başarıyı tebrik 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Tamamen yoksunluğu sağla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Zorlukların belirlenmesi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Yaşanan problemler için önlem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Tedavi değerlendirilmesi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Tütün Bağımlılığı Tedavi Modeli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54384" y="1199653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78184" y="1047253"/>
            <a:ext cx="2514600" cy="404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en-US" b="1">
                <a:solidFill>
                  <a:srgbClr val="000066"/>
                </a:solidFill>
              </a:rPr>
              <a:t>GENEL TOPLUM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78184" y="2114053"/>
            <a:ext cx="2514600" cy="679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KLİNİĞE BAŞVURAN HASTA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78184" y="3461841"/>
            <a:ext cx="2133600" cy="404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>
                <a:solidFill>
                  <a:srgbClr val="000066"/>
                </a:solidFill>
              </a:rPr>
              <a:t>ASK        SOR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335784" y="3409453"/>
            <a:ext cx="1219200" cy="679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>
                <a:solidFill>
                  <a:srgbClr val="000066"/>
                </a:solidFill>
              </a:rPr>
              <a:t>ADVISE    ÖNER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774184" y="3409453"/>
            <a:ext cx="1981200" cy="679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ASSES DEĞERLENDİR 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383784" y="4787403"/>
            <a:ext cx="1676400" cy="679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ASSIST YARDIM ET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383784" y="6189166"/>
            <a:ext cx="1676400" cy="954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ARRANGE FOLLOW UP TAKİP ET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411984" y="4787403"/>
            <a:ext cx="2286000" cy="679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5R BIRAKMAYA CESARETLENDİR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929509" y="367932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906784" y="5085853"/>
            <a:ext cx="2133600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>
                <a:solidFill>
                  <a:srgbClr val="000066"/>
                </a:solidFill>
              </a:rPr>
              <a:t>İÇMEMEYİ SÜRDÜRME İÇİN DESTEK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3421384" y="6152653"/>
            <a:ext cx="1905000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en-US" b="1" dirty="0">
                <a:solidFill>
                  <a:srgbClr val="000066"/>
                </a:solidFill>
              </a:rPr>
              <a:t>YENİDEN BAŞLAMAYI ÖNLE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1668784" y="1580653"/>
            <a:ext cx="0" cy="3810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1668784" y="2952253"/>
            <a:ext cx="0" cy="3810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2964184" y="3638053"/>
            <a:ext cx="12192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040384" y="3271341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İçiyor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5631184" y="3714253"/>
            <a:ext cx="10668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5707384" y="3257053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8069584" y="4247653"/>
            <a:ext cx="76200" cy="3810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8221984" y="5619253"/>
            <a:ext cx="0" cy="3810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 flipH="1">
            <a:off x="5478784" y="6609853"/>
            <a:ext cx="17526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H="1">
            <a:off x="525784" y="6533653"/>
            <a:ext cx="27432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 flipV="1">
            <a:off x="449584" y="1352053"/>
            <a:ext cx="0" cy="61722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449584" y="1199653"/>
            <a:ext cx="1524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flipH="1">
            <a:off x="525784" y="5543053"/>
            <a:ext cx="2286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>
            <a:off x="2811784" y="3942853"/>
            <a:ext cx="1295400" cy="20574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>
            <a:off x="1668784" y="3942853"/>
            <a:ext cx="0" cy="9906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1668784" y="4019053"/>
            <a:ext cx="1156950" cy="60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 dirty="0">
                <a:solidFill>
                  <a:srgbClr val="CC3300"/>
                </a:solidFill>
              </a:rPr>
              <a:t>Hiç içmemiş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3192784" y="401905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Yeni    bırakmış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8221984" y="424765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istekli</a:t>
            </a:r>
          </a:p>
        </p:txBody>
      </p:sp>
      <p:sp>
        <p:nvSpPr>
          <p:cNvPr id="33" name="Line 40"/>
          <p:cNvSpPr>
            <a:spLocks noChangeShapeType="1"/>
          </p:cNvSpPr>
          <p:nvPr/>
        </p:nvSpPr>
        <p:spPr bwMode="auto">
          <a:xfrm flipH="1">
            <a:off x="5859784" y="4095253"/>
            <a:ext cx="914400" cy="6096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6469384" y="4185741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isteksiz</a:t>
            </a:r>
          </a:p>
        </p:txBody>
      </p:sp>
      <p:sp>
        <p:nvSpPr>
          <p:cNvPr id="35" name="Line 42"/>
          <p:cNvSpPr>
            <a:spLocks noChangeShapeType="1"/>
          </p:cNvSpPr>
          <p:nvPr/>
        </p:nvSpPr>
        <p:spPr bwMode="auto">
          <a:xfrm>
            <a:off x="6164584" y="5466853"/>
            <a:ext cx="0" cy="19812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601984" y="7448053"/>
            <a:ext cx="55626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1135384" y="7067053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Halen isteksiz</a:t>
            </a:r>
          </a:p>
        </p:txBody>
      </p:sp>
      <p:sp>
        <p:nvSpPr>
          <p:cNvPr id="39" name="Line 46"/>
          <p:cNvSpPr>
            <a:spLocks noChangeShapeType="1"/>
          </p:cNvSpPr>
          <p:nvPr/>
        </p:nvSpPr>
        <p:spPr bwMode="auto">
          <a:xfrm>
            <a:off x="1296964" y="3638053"/>
            <a:ext cx="4572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40" name="Line 27"/>
          <p:cNvSpPr>
            <a:spLocks noChangeShapeType="1"/>
          </p:cNvSpPr>
          <p:nvPr/>
        </p:nvSpPr>
        <p:spPr bwMode="auto">
          <a:xfrm>
            <a:off x="6850384" y="5162053"/>
            <a:ext cx="3810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6621784" y="5466853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CC3300"/>
                </a:solidFill>
              </a:rPr>
              <a:t>istekli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5R Yaklaşımı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9872" y="2199109"/>
            <a:ext cx="8458200" cy="48768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RELEVANCE                             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İLİŞKİ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RISKS                                        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RİSKLER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REWARDS                                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ÖDÜLLER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ROADBLOCKS                         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ENGELLER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                            TEKRAR 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528144" y="2771725"/>
            <a:ext cx="23622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592040" y="3707829"/>
            <a:ext cx="3352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384128" y="4571925"/>
            <a:ext cx="25146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032200" y="5580037"/>
            <a:ext cx="19050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816176" y="6516141"/>
            <a:ext cx="2057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87549"/>
            <a:ext cx="9073008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RELEVANGE                    İLİŞKİ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968304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19832" y="2051645"/>
            <a:ext cx="86868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Kişiye özel durumlar</a:t>
            </a:r>
            <a:endParaRPr kumimoji="0" lang="tr-TR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Mevcut hastalık durumu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Yaş ve cinsiyet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Daha önceki bırakma deneyimi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Hastalık riskleri 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Ailesel ve sosyal durumu (çocuk sahibi olmak)    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87549"/>
            <a:ext cx="9073008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     RISKS                     RİSKLER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248224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07864" y="2051645"/>
            <a:ext cx="8686800" cy="48768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Akut Riskler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Nefes darlığı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Astım alevlenmesi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Gebeliğin zarar görmesi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İmpotans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İnfertilite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Artmış solunum yolları enfeksiyonu riski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87549"/>
            <a:ext cx="9073008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     RISKS                     RİSKLER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248224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07864" y="2051645"/>
            <a:ext cx="8402960" cy="5256584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Uzun Dönem Riskler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 ve inmeler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Akciğer kanseri 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Diğer kanserler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tr-T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(larinks,oral kavite,mesane,ösefagus vs.)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KOAH ( Kronik bronşit,Amfizem)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Osteoporoz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Uzun dönemli maluliyet ve bakım ihtiyacı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87549"/>
            <a:ext cx="9073008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     RISKS                     RİSKLER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248224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63848" y="2123653"/>
            <a:ext cx="8686800" cy="50292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ctr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Çevresel Riskler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Eşinde artmış kalp hastalığı ve kanser riski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Çocuklarında: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Düşük doğum ağırlığı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Astım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Orta kulak hastalıkları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Solunum yolu enfeksiyonları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Sigara kullanma oranında artış 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2" y="1187549"/>
            <a:ext cx="9073008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 REWARDS                    ÖDÜLLER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680272" y="1547589"/>
            <a:ext cx="232792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91840" y="2051645"/>
            <a:ext cx="86868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Sağlık durumunun düzelmesi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Fiziksel aktiviteleri daha iyi yapabilme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Tat ve koku duyusunda iyileşme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biriktirme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Çocuklarına iyi örnek olma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Daha sağlıklı bebek ve çocuklar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Ev, araba ve elbiselerin daha iyi kokması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Cildinin güzelleşmesi, daha beyaz dişler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Hedef Kitle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79872" y="2051645"/>
            <a:ext cx="8229600" cy="48006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içen ve bırakmak isteyenler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içen ve şu anda bırakmak istemeyenler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Sigarayı henüz bırakmış olanlar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1" y="1187549"/>
            <a:ext cx="9360793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ROADBLOCKS                ENGELLER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112320" y="1547589"/>
            <a:ext cx="1823864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79872" y="2123653"/>
            <a:ext cx="84582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Yoksunluk belirtileri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Başarısızlık korkusu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Kilo alımı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Destek yoksunluğu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Depresyon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Tütünden alınan keyif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Etkili tedavilerden haberdar olmama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Çevresinde sigara içenlerin olması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831" y="1187549"/>
            <a:ext cx="9360793" cy="108012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REPETITION                TEKRAR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endParaRPr lang="tr-TR" altLang="en-US" sz="2800" dirty="0" smtClean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896296" y="1547589"/>
            <a:ext cx="1823864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67904" y="2339677"/>
            <a:ext cx="8229600" cy="48768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 görüşmede motivasyon tekrarı</a:t>
            </a:r>
          </a:p>
          <a:p>
            <a:pPr marL="341313" marR="0" lvl="0" indent="-341313" algn="l" defTabSz="447675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Önceki bırakma girişimleri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Sigarayı Henüz Bırakanlar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63848" y="2051645"/>
            <a:ext cx="86868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Başarılarından dolayı tebrik etme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İçmemeyi sürdürme için motivasyon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Sağlık açısından kazanacağı yararların anlatılması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Karşılaşılan sorunlar ve olası tehlikeler konusunda görüşme</a:t>
            </a: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0" y="3203774"/>
            <a:ext cx="10080625" cy="18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447675" rtl="0" eaLnBrk="0" fontAlgn="base" latinLnBrk="0" hangingPunct="0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tr-TR" sz="8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TEŞEKKÜRLER</a:t>
            </a:r>
            <a:endParaRPr kumimoji="0" lang="tr-TR" sz="80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Sigara İçenlerin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63848" y="1979637"/>
            <a:ext cx="8610600" cy="4896544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70’i sigarayı bırakmak istiyor.</a:t>
            </a:r>
          </a:p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35’i son yılda ciddi bırakma denemesi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80’inde geçmişte bırakma denemesi</a:t>
            </a:r>
          </a:p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3’ü sigarayı bırakıyor. </a:t>
            </a:r>
          </a:p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70’i yılda bir kez doktora gidiyor.</a:t>
            </a:r>
          </a:p>
          <a:p>
            <a:pPr marL="341313" marR="0" lvl="0" indent="-341313" algn="l" defTabSz="447675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rganization Chart 2"/>
          <p:cNvGraphicFramePr>
            <a:graphicFrameLocks/>
          </p:cNvGraphicFramePr>
          <p:nvPr/>
        </p:nvGraphicFramePr>
        <p:xfrm>
          <a:off x="898400" y="1131837"/>
          <a:ext cx="8534400" cy="6248400"/>
        </p:xfrm>
        <a:graphic>
          <a:graphicData uri="http://schemas.openxmlformats.org/drawingml/2006/compatibility">
            <com:legacyDrawing xmlns:com="http://schemas.openxmlformats.org/drawingml/2006/compatibility" spid="_x0000_s1064"/>
          </a:graphicData>
        </a:graphic>
      </p:graphicFrame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3108200" y="2808237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dirty="0">
                <a:solidFill>
                  <a:srgbClr val="CC3300"/>
                </a:solidFill>
              </a:rPr>
              <a:t>EVET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7832600" y="5322837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dirty="0">
                <a:solidFill>
                  <a:srgbClr val="CC3300"/>
                </a:solidFill>
              </a:rPr>
              <a:t>HAYIR</a:t>
            </a:r>
          </a:p>
        </p:txBody>
      </p:sp>
      <p:sp>
        <p:nvSpPr>
          <p:cNvPr id="8" name="AutoShape 23"/>
          <p:cNvSpPr>
            <a:spLocks noChangeArrowheads="1"/>
          </p:cNvSpPr>
          <p:nvPr/>
        </p:nvSpPr>
        <p:spPr bwMode="auto">
          <a:xfrm>
            <a:off x="1636588" y="3319412"/>
            <a:ext cx="2665412" cy="187325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000" b="1" dirty="0"/>
              <a:t>Hasta şu anda </a:t>
            </a:r>
          </a:p>
          <a:p>
            <a:pPr algn="ctr"/>
            <a:r>
              <a:rPr lang="tr-TR" sz="2000" b="1" dirty="0"/>
              <a:t>bırakmaya </a:t>
            </a:r>
          </a:p>
          <a:p>
            <a:pPr algn="ctr"/>
            <a:r>
              <a:rPr lang="tr-TR" sz="2000" b="1" dirty="0"/>
              <a:t>HAZIR MI ?</a:t>
            </a:r>
          </a:p>
          <a:p>
            <a:pPr algn="ctr"/>
            <a:endParaRPr lang="tr-TR" sz="2000" dirty="0"/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6318125" y="3392437"/>
            <a:ext cx="2484438" cy="18716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000" b="1" dirty="0">
                <a:solidFill>
                  <a:srgbClr val="000066"/>
                </a:solidFill>
              </a:rPr>
              <a:t>Daha önce </a:t>
            </a:r>
          </a:p>
          <a:p>
            <a:pPr algn="ctr"/>
            <a:r>
              <a:rPr lang="tr-TR" sz="2000" b="1" dirty="0">
                <a:solidFill>
                  <a:srgbClr val="000066"/>
                </a:solidFill>
              </a:rPr>
              <a:t>sigara </a:t>
            </a:r>
          </a:p>
          <a:p>
            <a:pPr algn="ctr"/>
            <a:r>
              <a:rPr lang="tr-TR" sz="2000" b="1" dirty="0">
                <a:solidFill>
                  <a:srgbClr val="000066"/>
                </a:solidFill>
              </a:rPr>
              <a:t>Kullanmış mı ?</a:t>
            </a:r>
          </a:p>
          <a:p>
            <a:pPr algn="ctr"/>
            <a:endParaRPr lang="tr-T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3527425" y="565150"/>
            <a:ext cx="5500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  <a:latin typeface="Calibri" pitchFamily="34" charset="0"/>
              </a:rPr>
              <a:t>5A Yaklaşımı</a:t>
            </a:r>
            <a:endParaRPr lang="tr-TR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848" y="2009055"/>
            <a:ext cx="8686800" cy="49530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                                        SOR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ADVISE                                  ÖNER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                                  DEĞERLENDİR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                                   YARDIM ET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ARRANGE                            </a:t>
            </a:r>
            <a:r>
              <a:rPr kumimoji="0" lang="tr-TR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İZLE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520032" y="2483693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664048" y="3491805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736056" y="4427909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652960" y="5364013"/>
            <a:ext cx="28194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024088" y="6372125"/>
            <a:ext cx="245936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026715"/>
            <a:ext cx="8229600" cy="1643534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ASK                         SOR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1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07864" y="2538883"/>
            <a:ext cx="4038600" cy="4525962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2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 hastaya </a:t>
            </a:r>
          </a:p>
          <a:p>
            <a:pPr marL="341313" marR="0" lvl="0" indent="-341313" algn="l" defTabSz="447675" rtl="0" eaLnBrk="1" fontAlgn="base" latinLnBrk="0" hangingPunct="1">
              <a:lnSpc>
                <a:spcPct val="21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 başvuruda</a:t>
            </a:r>
          </a:p>
          <a:p>
            <a:pPr marL="341313" marR="0" lvl="0" indent="-341313" algn="l" defTabSz="447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MUTLAKA                                SORULMALI   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184328" y="2682899"/>
            <a:ext cx="4038600" cy="4525962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VİTAL BULGULAR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 basıncı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Nabız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Kilo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Ateş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Solunum hızı</a:t>
            </a:r>
          </a:p>
          <a:p>
            <a:pPr marL="341313" marR="0" lvl="0" indent="-341313" algn="l" defTabSz="447675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Tütün kullanımı***</a:t>
            </a:r>
          </a:p>
          <a:p>
            <a:pPr marL="341313" marR="0" lvl="0" indent="-341313" algn="l" defTabSz="447675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tr-TR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384128" y="1530771"/>
            <a:ext cx="30480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41536" y="1115541"/>
            <a:ext cx="8229600" cy="144016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dirty="0" smtClean="0">
                <a:solidFill>
                  <a:srgbClr val="C00000"/>
                </a:solidFill>
                <a:latin typeface="+mn-lt"/>
              </a:rPr>
              <a:t>           ASK                         SOR</a:t>
            </a:r>
            <a:r>
              <a:rPr lang="tr-TR" altLang="en-US" dirty="0" smtClean="0">
                <a:latin typeface="+mn-lt"/>
              </a:rPr>
              <a:t/>
            </a:r>
            <a:br>
              <a:rPr lang="tr-TR" altLang="en-US" dirty="0" smtClean="0">
                <a:latin typeface="+mn-lt"/>
              </a:rPr>
            </a:br>
            <a:r>
              <a:rPr lang="tr-TR" altLang="en-US" dirty="0" smtClean="0">
                <a:latin typeface="+mn-lt"/>
              </a:rPr>
              <a:t>                          </a:t>
            </a:r>
            <a:r>
              <a:rPr lang="tr-TR" altLang="en-US" sz="2800" dirty="0" smtClean="0">
                <a:latin typeface="+mn-lt"/>
              </a:rPr>
              <a:t>ADIM 1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384128" y="1547589"/>
            <a:ext cx="30480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35856" y="2483693"/>
            <a:ext cx="8229600" cy="4800600"/>
          </a:xfrm>
          <a:prstGeom prst="rect">
            <a:avLst/>
          </a:prstGeom>
        </p:spPr>
        <p:txBody>
          <a:bodyPr/>
          <a:lstStyle/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 zaman başlamış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Kaç yıldır içiyor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Günde içilen sigara sayısı ?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Sigara dışı tütün ürünleri: </a:t>
            </a:r>
          </a:p>
          <a:p>
            <a:pPr marL="341313" marR="0" lvl="0" indent="-341313" algn="l" defTabSz="447675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tr-T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PİPO, PURO, NARGİLE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2177</TotalTime>
  <Words>1101</Words>
  <Application>Microsoft Office PowerPoint</Application>
  <PresentationFormat>Özel</PresentationFormat>
  <Paragraphs>352</Paragraphs>
  <Slides>43</Slides>
  <Notes>43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Slayt Başlıkları</vt:lpstr>
      </vt:variant>
      <vt:variant>
        <vt:i4>43</vt:i4>
      </vt:variant>
    </vt:vector>
  </HeadingPairs>
  <TitlesOfParts>
    <vt:vector size="49" baseType="lpstr">
      <vt:lpstr>Ofis Teması</vt:lpstr>
      <vt:lpstr>1_Ofis Teması</vt:lpstr>
      <vt:lpstr>2_Ofis Teması</vt:lpstr>
      <vt:lpstr>3_Ofis Teması</vt:lpstr>
      <vt:lpstr>4_Ofis Teması</vt:lpstr>
      <vt:lpstr>5_Ofis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           ASK                         SOR                           ADIM 1</vt:lpstr>
      <vt:lpstr>           ASK                         SOR                           ADIM 1</vt:lpstr>
      <vt:lpstr>           ADVİSE                       ÖNER                           ADIM 2</vt:lpstr>
      <vt:lpstr>           ADVİSE                       ÖNER                           ADIM 2</vt:lpstr>
      <vt:lpstr>           ADVİSE                       ÖNER                           ADIM 2</vt:lpstr>
      <vt:lpstr>           ADVİSE                       ÖNER                           ADIM 2</vt:lpstr>
      <vt:lpstr>        ASSESS                      DEĞERLENDİR                           ADIM 3</vt:lpstr>
      <vt:lpstr>BIRAKMA GÜNÜ</vt:lpstr>
      <vt:lpstr>Slayt 16</vt:lpstr>
      <vt:lpstr>Slayt 17</vt:lpstr>
      <vt:lpstr>Slayt 18</vt:lpstr>
      <vt:lpstr>Slayt 19</vt:lpstr>
      <vt:lpstr>BIRAKMA GÜNÜ</vt:lpstr>
      <vt:lpstr>Slayt 21</vt:lpstr>
      <vt:lpstr>Slayt 22</vt:lpstr>
      <vt:lpstr>Slayt 23</vt:lpstr>
      <vt:lpstr>Slayt 24</vt:lpstr>
      <vt:lpstr>Slayt 25</vt:lpstr>
      <vt:lpstr>        ASSESS                      DEĞERLENDİR                           ADIM 3</vt:lpstr>
      <vt:lpstr>Slayt 27</vt:lpstr>
      <vt:lpstr>        ASSESS                      DEĞERLENDİR                           ADIM 3</vt:lpstr>
      <vt:lpstr>        ASSESS                      DEĞERLENDİR                           ADIM 3</vt:lpstr>
      <vt:lpstr>         ASSIST                      YARDIM ET                           ADIM 4</vt:lpstr>
      <vt:lpstr>         ASSIST                      YARDIM ET                           ADIM 4</vt:lpstr>
      <vt:lpstr>            ARRENGE                     İZLE                           ADIM 5</vt:lpstr>
      <vt:lpstr>Slayt 33</vt:lpstr>
      <vt:lpstr>Slayt 34</vt:lpstr>
      <vt:lpstr>           RELEVANGE                    İLİŞKİ </vt:lpstr>
      <vt:lpstr>                RISKS                     RİSKLER </vt:lpstr>
      <vt:lpstr>                RISKS                     RİSKLER </vt:lpstr>
      <vt:lpstr>                RISKS                     RİSKLER </vt:lpstr>
      <vt:lpstr>            REWARDS                    ÖDÜLLER </vt:lpstr>
      <vt:lpstr>         ROADBLOCKS                ENGELLER </vt:lpstr>
      <vt:lpstr>           REPETITION                TEKRAR </vt:lpstr>
      <vt:lpstr>Slayt 42</vt:lpstr>
      <vt:lpstr>Slayt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funda bayram</dc:creator>
  <cp:lastModifiedBy>sercanapaydin</cp:lastModifiedBy>
  <cp:revision>414</cp:revision>
  <cp:lastPrinted>2014-12-16T11:44:18Z</cp:lastPrinted>
  <dcterms:created xsi:type="dcterms:W3CDTF">2009-04-16T08:32:32Z</dcterms:created>
  <dcterms:modified xsi:type="dcterms:W3CDTF">2015-12-16T06:52:55Z</dcterms:modified>
</cp:coreProperties>
</file>