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1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5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6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7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8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9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0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704" r:id="rId3"/>
    <p:sldMasterId id="2147483717" r:id="rId4"/>
    <p:sldMasterId id="2147483730" r:id="rId5"/>
    <p:sldMasterId id="2147483743" r:id="rId6"/>
    <p:sldMasterId id="2147483760" r:id="rId7"/>
    <p:sldMasterId id="2147483777" r:id="rId8"/>
    <p:sldMasterId id="2147483806" r:id="rId9"/>
    <p:sldMasterId id="2147483819" r:id="rId10"/>
    <p:sldMasterId id="2147483836" r:id="rId11"/>
    <p:sldMasterId id="2147483863" r:id="rId12"/>
    <p:sldMasterId id="2147483877" r:id="rId13"/>
    <p:sldMasterId id="2147483890" r:id="rId14"/>
    <p:sldMasterId id="2147483906" r:id="rId15"/>
    <p:sldMasterId id="2147483919" r:id="rId16"/>
    <p:sldMasterId id="2147483932" r:id="rId17"/>
    <p:sldMasterId id="2147483945" r:id="rId18"/>
    <p:sldMasterId id="2147483958" r:id="rId19"/>
    <p:sldMasterId id="2147483973" r:id="rId20"/>
    <p:sldMasterId id="2147483985" r:id="rId21"/>
  </p:sldMasterIdLst>
  <p:notesMasterIdLst>
    <p:notesMasterId r:id="rId67"/>
  </p:notesMasterIdLst>
  <p:sldIdLst>
    <p:sldId id="256" r:id="rId22"/>
    <p:sldId id="333" r:id="rId23"/>
    <p:sldId id="334" r:id="rId24"/>
    <p:sldId id="336" r:id="rId25"/>
    <p:sldId id="337" r:id="rId26"/>
    <p:sldId id="338" r:id="rId27"/>
    <p:sldId id="339" r:id="rId28"/>
    <p:sldId id="347" r:id="rId29"/>
    <p:sldId id="348" r:id="rId30"/>
    <p:sldId id="349" r:id="rId31"/>
    <p:sldId id="346" r:id="rId32"/>
    <p:sldId id="350" r:id="rId33"/>
    <p:sldId id="353" r:id="rId34"/>
    <p:sldId id="351" r:id="rId35"/>
    <p:sldId id="343" r:id="rId36"/>
    <p:sldId id="342" r:id="rId37"/>
    <p:sldId id="293" r:id="rId38"/>
    <p:sldId id="316" r:id="rId39"/>
    <p:sldId id="344" r:id="rId40"/>
    <p:sldId id="261" r:id="rId41"/>
    <p:sldId id="262" r:id="rId42"/>
    <p:sldId id="264" r:id="rId43"/>
    <p:sldId id="345" r:id="rId44"/>
    <p:sldId id="265" r:id="rId45"/>
    <p:sldId id="314" r:id="rId46"/>
    <p:sldId id="331" r:id="rId47"/>
    <p:sldId id="266" r:id="rId48"/>
    <p:sldId id="295" r:id="rId49"/>
    <p:sldId id="284" r:id="rId50"/>
    <p:sldId id="268" r:id="rId51"/>
    <p:sldId id="269" r:id="rId52"/>
    <p:sldId id="270" r:id="rId53"/>
    <p:sldId id="271" r:id="rId54"/>
    <p:sldId id="273" r:id="rId55"/>
    <p:sldId id="274" r:id="rId56"/>
    <p:sldId id="317" r:id="rId57"/>
    <p:sldId id="303" r:id="rId58"/>
    <p:sldId id="332" r:id="rId59"/>
    <p:sldId id="308" r:id="rId60"/>
    <p:sldId id="306" r:id="rId61"/>
    <p:sldId id="309" r:id="rId62"/>
    <p:sldId id="307" r:id="rId63"/>
    <p:sldId id="310" r:id="rId64"/>
    <p:sldId id="322" r:id="rId65"/>
    <p:sldId id="326" r:id="rId6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56"/>
  </p:normalViewPr>
  <p:slideViewPr>
    <p:cSldViewPr snapToGrid="0">
      <p:cViewPr varScale="1">
        <p:scale>
          <a:sx n="107" d="100"/>
          <a:sy n="107" d="100"/>
        </p:scale>
        <p:origin x="714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30E9F-8E8B-4B49-A355-8C51C58AEAA9}" type="datetimeFigureOut">
              <a:rPr lang="tr-TR" smtClean="0"/>
              <a:t>13.11.2025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AE998-3FDB-48CB-B1C8-5563853840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36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AE998-3FDB-48CB-B1C8-5563853840B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30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4532C-510A-416C-9BF5-58D9D1D6697E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523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5583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753B56-D1D4-4D7D-A168-5FAAB8613A86}" type="slidenum">
              <a:rPr lang="en-US" altLang="tr-TR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5" rIns="91429" bIns="45715"/>
          <a:lstStyle/>
          <a:p>
            <a:pPr eaLnBrk="1" hangingPunct="1"/>
            <a:endParaRPr lang="tr-TR" altLang="tr-T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96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247812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DD88CC-E019-4806-81B2-DC1E1D2DDD84}" type="slidenum">
              <a:rPr lang="tr-TR" altLang="tr-T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038C-C6BD-45E6-95E3-5F98FCB69E58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B41-6BEA-4AE0-A1BC-1FBF00AB9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8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6B1D-BFB9-4CD1-8176-498A943F23AD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B41-6BEA-4AE0-A1BC-1FBF00AB9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9485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C1E54-6D1D-4113-8545-E6F79CB4665F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0E205-88C4-43FE-B50B-3B89870ABB6C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202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26115-4637-41F1-BCDC-9E2D5A48376D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FFBB3-E541-4EAF-A578-CEFDDD6699F3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722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5A2F8-F3F3-4108-A0C8-50A5B5718074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7234-28F2-49B5-B0DB-4FEA93E0624C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677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799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8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3FB40-7C83-4A99-ACA7-21D3A17C3C5D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4AF6A-9FAC-4F3D-A89A-ABD75C916E74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669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784F-AD1C-461C-8F45-ACA682242340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BD34D-235E-46E8-81D6-F0D330CBEE4E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009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147AA-E64B-4E6E-8AA3-74DB2DB0EEBA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3CFFD-6EB3-47DE-A399-6EA31183AC89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414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689B-9ECC-459F-8012-355180EB0082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CFE5-5513-40B1-8249-249A47F19BF8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28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86312" y="1981200"/>
            <a:ext cx="5091289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86312" y="4114800"/>
            <a:ext cx="5091289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9C22C-9172-4897-8D9C-AA2D7CD68D5E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5E7A8-E6CE-46CE-829C-D7F17593C7AB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189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78F100-51AF-4C27-94DE-E660BBFFAFC8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04DBF99-75CA-4FC4-ABD2-927C5018FD5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98440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89EB63-AF9B-42BA-B84F-8AC5600A96F6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A7BAC5F-857B-460D-9C3B-344FBF807DC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8453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ECA6-5C6D-4F65-9F96-BAED47905EE3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B41-6BEA-4AE0-A1BC-1FBF00AB9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342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319" y="4406903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A3EE2C-3FAC-4C69-BD95-776E54D6C88E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52568AF-D87A-470E-83FC-8A3F5D95C7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819699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14402" y="1981200"/>
            <a:ext cx="5091289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86314" y="1981200"/>
            <a:ext cx="5091289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C30594-F4F3-49D1-A483-A3E921836543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41871F9-44B0-4F6D-BF76-8B033B52AA5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870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68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68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0D382A-F15B-4716-8E9A-0CB043189EA8}" type="datetime1">
              <a:rPr lang="tr-TR" smtClean="0"/>
              <a:t>13.11.2025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4877EDE-2CDC-452F-9271-F64D5A0016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53614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63ADE7-9D7F-4993-9311-4A7AF5CC2F9E}" type="datetime1">
              <a:rPr lang="tr-TR" smtClean="0"/>
              <a:t>13.11.2025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5B03734-5F11-40D6-AEDA-099B2722046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47609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B2B6C2-14C8-4290-842C-91DFBA8CF6D7}" type="datetime1">
              <a:rPr lang="tr-TR" smtClean="0"/>
              <a:t>13.11.2025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A23A633-A402-4E34-A810-9B05670F99D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158882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7675" y="273053"/>
            <a:ext cx="6814726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31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070451-72E1-4985-95B3-05FFF43DD44F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10C0735-F2A0-4646-8DF2-6FF75DAC207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633244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7E7754-A19A-438F-B486-0AC9C1611F18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977EDB5-D685-44C9-B912-021DD77BFD0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53770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CB6C4C-A696-4B2F-9181-07C628727497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300939B-E349-492C-9B8D-6C09925ACF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31469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1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8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BF22EE-1660-429D-B62F-AB758984D51A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8CC7F72-CED7-464D-941A-9007EC581CA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310540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E415B2-C11B-47DF-AEF5-85848CBAAE95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C14A11E-5DA8-4D38-8A40-968F14DED34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8395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12192000" cy="1143000"/>
          </a:xfrm>
        </p:spPr>
        <p:txBody>
          <a:bodyPr tIns="45720" bIns="45720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53000"/>
            <a:ext cx="7112000" cy="17526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99092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C33BE-9518-444A-B8D8-5BD23CC95179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AAB4B-7C54-47A8-A22D-9219C2F192E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358135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1055-579E-45B6-A446-442FFC05EC63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728D7-E20F-479A-9D84-FDFCA4D232B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049570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F6DA-BC58-4C9B-8563-2749FD1D1D76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4626D-D515-4D7E-845C-61839F74033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394443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23D44-AB69-467D-9CAF-A9F9572EE6B9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A4823-076E-4DF5-B146-FFB76DB81E2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849080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E73AC-2651-4F68-BC2E-D8D9C7A1BE87}" type="datetime1">
              <a:rPr lang="tr-TR" smtClean="0"/>
              <a:t>13.11.2025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15BA1-76DD-42D7-8B1C-D66DD2306C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431061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49EFE-3257-4791-A2E1-AD5648DAADA5}" type="datetime1">
              <a:rPr lang="tr-TR" smtClean="0"/>
              <a:t>13.11.2025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4F3D-02BF-4F53-8E28-E13672EFE60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236476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514B-9807-4674-AF05-A3381C29C428}" type="datetime1">
              <a:rPr lang="tr-TR" smtClean="0"/>
              <a:t>13.11.2025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E1A93-FFF0-43F4-B7AA-FA8030C2E9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5678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3E3B-E5DB-470A-9689-BBDEE8FBDD45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F558B-D457-4557-8647-B178232CE8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32866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562CA-A546-4776-861D-ED9A7F4D3827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3A516-A79F-4174-95FC-1D5FE61E72F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414812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D90E-3F4F-4ABE-ADC1-779DE3EA825E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1031E-0D82-4C32-88E6-CCA0B036B6A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6870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4113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799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8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EE6ED-F2EA-4ABC-A4AD-D2CDD3C67DA1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FE315-F7A9-439D-B922-C14128211B5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196187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C996D-8B10-408A-A1FA-A4289AAE62F6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EDC48-B68C-4C28-AAE1-C1985A7872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869961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51CD-D8B2-4BC7-B452-012FBBBFCBAA}" type="datetime1">
              <a:rPr lang="tr-TR" smtClean="0"/>
              <a:t>13.11.2025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4E02-00B5-4A89-98D6-AC54EC3463D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315771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757F-DF43-4129-8A7C-52AD1DE0410C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1B656-3F34-40CD-A095-018A7A2410E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851419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86312" y="1981200"/>
            <a:ext cx="5091289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86312" y="4114800"/>
            <a:ext cx="5091289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B1D6C-EA3A-4F40-951C-CB949DDF7650}" type="datetime1">
              <a:rPr lang="tr-TR" smtClean="0"/>
              <a:t>13.11.2025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F187-9FD4-47B4-8B0F-22036FD70D3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339991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B9CB6-E24B-40AA-9EBE-512349517871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ea typeface="+mn-ea"/>
              </a:defRPr>
            </a:lvl1pPr>
          </a:lstStyle>
          <a:p>
            <a:pPr>
              <a:defRPr/>
            </a:pPr>
            <a:fld id="{C77C9E5E-5B4D-4696-977D-7381B72E835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977053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CF0534-EEE7-4D8B-9F8D-2EFB893EDD74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ea typeface="+mn-ea"/>
              </a:defRPr>
            </a:lvl1pPr>
          </a:lstStyle>
          <a:p>
            <a:pPr>
              <a:defRPr/>
            </a:pPr>
            <a:fld id="{53777CAA-D4D4-40AE-A9B6-DD01A85B0F6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807977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AA780-6315-417D-802C-9D96CD5E9163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ea typeface="+mn-ea"/>
              </a:defRPr>
            </a:lvl1pPr>
          </a:lstStyle>
          <a:p>
            <a:pPr>
              <a:defRPr/>
            </a:pPr>
            <a:fld id="{9A449292-BFB9-447C-90C2-F12624AD82F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49418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A100EA-12C6-4398-B92C-BCF1D2FAB36F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ea typeface="+mn-ea"/>
              </a:defRPr>
            </a:lvl1pPr>
          </a:lstStyle>
          <a:p>
            <a:pPr>
              <a:defRPr/>
            </a:pPr>
            <a:fld id="{A626D6FA-E650-4D3E-9BDC-98B94152923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421626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EE6D93-CC69-4380-95A5-F8A3146906EB}" type="datetime1">
              <a:rPr lang="tr-TR" smtClean="0"/>
              <a:t>13.11.2025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ea typeface="+mn-ea"/>
              </a:defRPr>
            </a:lvl1pPr>
          </a:lstStyle>
          <a:p>
            <a:pPr>
              <a:defRPr/>
            </a:pPr>
            <a:fld id="{88A92BA0-8872-468B-A7D4-7D7603CDAE1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45750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0424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9558C8-0425-4F56-9BC4-8E3209F42F92}" type="datetime1">
              <a:rPr lang="tr-TR" smtClean="0"/>
              <a:t>13.11.2025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ea typeface="+mn-ea"/>
              </a:defRPr>
            </a:lvl1pPr>
          </a:lstStyle>
          <a:p>
            <a:pPr>
              <a:defRPr/>
            </a:pPr>
            <a:fld id="{2B3AA733-A1A5-4DEE-9266-81E334A13DF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358332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4FD41F-27A0-47CE-B7E8-437DB6659EB3}" type="datetime1">
              <a:rPr lang="tr-TR" smtClean="0"/>
              <a:t>13.11.2025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ea typeface="+mn-ea"/>
              </a:defRPr>
            </a:lvl1pPr>
          </a:lstStyle>
          <a:p>
            <a:pPr>
              <a:defRPr/>
            </a:pPr>
            <a:fld id="{3DE4CCF9-6CEE-49C5-968B-722BB90DDD2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29013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FF753A-737F-4AED-8262-A96A2C0DE3DC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ea typeface="+mn-ea"/>
              </a:defRPr>
            </a:lvl1pPr>
          </a:lstStyle>
          <a:p>
            <a:pPr>
              <a:defRPr/>
            </a:pPr>
            <a:fld id="{9C6F6B7F-6047-4465-A4CA-8DC0C325349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488839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52EA1E-16AB-4F3C-8E8C-0FCFD09F8DFC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ea typeface="+mn-ea"/>
              </a:defRPr>
            </a:lvl1pPr>
          </a:lstStyle>
          <a:p>
            <a:pPr>
              <a:defRPr/>
            </a:pPr>
            <a:fld id="{BDD8EBEC-BD05-4770-A138-1877617B9A3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33622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F37D39-0453-444E-94C3-3C92481F06C8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ea typeface="+mn-ea"/>
              </a:defRPr>
            </a:lvl1pPr>
          </a:lstStyle>
          <a:p>
            <a:pPr>
              <a:defRPr/>
            </a:pPr>
            <a:fld id="{570D37B5-7D7F-40D2-BB5E-C23E32DD9F0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34690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EDD4FA-8A6C-4B88-8EFA-9E7B2B95B2DF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ea typeface="+mn-ea"/>
              </a:defRPr>
            </a:lvl1pPr>
          </a:lstStyle>
          <a:p>
            <a:pPr>
              <a:defRPr/>
            </a:pPr>
            <a:fld id="{9D13CAFE-B9C4-4DA8-A7E9-F3AFEB3CD7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80122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056047-5678-40B1-B786-DEA99C2C64AB}" type="datetime1">
              <a:rPr lang="tr-TR" smtClean="0"/>
              <a:t>13.11.2025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ea typeface="+mn-ea"/>
              </a:defRPr>
            </a:lvl1pPr>
          </a:lstStyle>
          <a:p>
            <a:pPr>
              <a:defRPr/>
            </a:pPr>
            <a:fld id="{5CEAF0DA-51CB-4BD5-9675-07AAEDA10AF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606074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12192000" cy="1143000"/>
          </a:xfrm>
        </p:spPr>
        <p:txBody>
          <a:bodyPr tIns="45720" bIns="45720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53000"/>
            <a:ext cx="7112000" cy="17526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584604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19456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84694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828800"/>
            <a:ext cx="5091289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712" y="1828800"/>
            <a:ext cx="5091289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9217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828800"/>
            <a:ext cx="5091289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712" y="1828800"/>
            <a:ext cx="5091289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24013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9362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70451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583425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157753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099228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65983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6090" y="0"/>
            <a:ext cx="2795881" cy="6388100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0"/>
            <a:ext cx="8212667" cy="6388100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51992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4" y="0"/>
            <a:ext cx="11121438" cy="13081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12800" y="1828800"/>
            <a:ext cx="10363200" cy="45593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3927028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4" y="0"/>
            <a:ext cx="11121438" cy="13081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1828800"/>
            <a:ext cx="10363200" cy="45593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448320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3274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8BD6-1E4C-4B85-9158-190C844815E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939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74E0-70F5-44A2-9518-B20F0F4EC10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786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232D-DF59-4B5A-A73A-92499C41314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914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D517-6CF0-417D-85E8-36DDE010F9F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739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A1D-1309-49B8-A130-F537A096212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171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26D-3A10-4782-AED8-8F04D743D23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446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997-23AB-42F3-99D2-5B9663731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0030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21A3-FB8F-41D4-B85C-44D42820B4D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103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A40F-8DBF-4CAA-9B94-3CACEFB405C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5209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656-117D-4970-B8A9-599971C9C73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96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3030"/>
      </p:ext>
    </p:extLst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2B69-CD5C-4D38-8404-2E867CAD5E7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978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673D12A-6711-4163-B1E1-2952F2678E7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581C200-2EE5-41BD-A6A4-EECB91191C9D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951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143000"/>
          </a:xfrm>
        </p:spPr>
        <p:txBody>
          <a:bodyPr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05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853213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3000590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6191510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27051" y="1557338"/>
            <a:ext cx="528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13451" y="1557338"/>
            <a:ext cx="528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6499750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3854158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71904351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594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013908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306091"/>
      </p:ext>
    </p:extLst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507336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69065017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696633" cy="54435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8001" y="228600"/>
            <a:ext cx="7888817" cy="54435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098677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8000" y="228600"/>
            <a:ext cx="1076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27051" y="1557338"/>
            <a:ext cx="52832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013451" y="1557338"/>
            <a:ext cx="52832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013451" y="3690938"/>
            <a:ext cx="52832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40887034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8000" y="228600"/>
            <a:ext cx="1076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527051" y="1557338"/>
            <a:ext cx="10769600" cy="4114800"/>
          </a:xfrm>
        </p:spPr>
        <p:txBody>
          <a:bodyPr/>
          <a:lstStyle/>
          <a:p>
            <a:pPr lvl="0"/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42945948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8000" y="228600"/>
            <a:ext cx="1076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527051" y="1557338"/>
            <a:ext cx="10769600" cy="4114800"/>
          </a:xfrm>
        </p:spPr>
        <p:txBody>
          <a:bodyPr/>
          <a:lstStyle/>
          <a:p>
            <a:pPr lvl="0"/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79798626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8000" y="228600"/>
            <a:ext cx="1076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527051" y="1557338"/>
            <a:ext cx="52832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6013451" y="1557338"/>
            <a:ext cx="5283200" cy="4114800"/>
          </a:xfrm>
        </p:spPr>
        <p:txBody>
          <a:bodyPr/>
          <a:lstStyle/>
          <a:p>
            <a:pPr lvl="0"/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30592967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E0D3-C5AE-413A-9042-20504F56368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3227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FF7-EA0D-4C4D-BD29-5830FC6D205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5448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653-51EB-4EA8-9E97-7DB96C12922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19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755810"/>
      </p:ext>
    </p:extLst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AD8B-7293-4D16-869D-BD3F61D251A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2318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B7DF-D3C4-4B77-A900-01E985B4505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641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933C-EC10-4B02-952D-A37D1BFCACF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465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45DF-C1C5-4696-A1AF-A8325B988A2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7569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0E50-5437-468D-A5D9-9EA803E735A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975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1554-038D-4E6A-868A-E56FF09E2E8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953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BA50-D292-4FD4-B0D6-0882F8A9A7B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963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DE5C-2B23-479E-A75A-12FEAC9ABEE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5525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376E2E6-D0D9-4D04-AD4F-FD6E6F7B94F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581C200-2EE5-41BD-A6A4-EECB91191C9D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1828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923B-73DE-4D15-BB48-1D22704ADB2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5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1223-2827-4101-8FAD-E9940A696961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B41-6BEA-4AE0-A1BC-1FBF00AB9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900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065075"/>
      </p:ext>
    </p:extLst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8CDE-7379-4441-9EDC-7B6C76E8907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066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69F7-C210-4499-8091-C06EAA46A8A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3759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F066-75EC-4623-9D1D-5547D54A0CC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0993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20C1-4637-4557-BFBE-CF6A362DFF5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2312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56A-AAA4-4690-9B41-7079DDF5C4C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8207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074-278B-48F2-9996-B8C525FB5C4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3486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D3F2-3ED0-4A69-9E94-C2ED932BD34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092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CE85-46BD-42F5-B01C-74627B0AB16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7993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A242-EE0D-453C-8F51-AD1616D97DD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7947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244-5D18-405F-A5CD-FC557B21ABA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29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53928"/>
      </p:ext>
    </p:extLst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D626184-2093-4B65-ADB2-7FFD4EE7EA7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581C200-2EE5-41BD-A6A4-EECB91191C9D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828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3359-A80B-4478-8FF2-6CEC1459D0D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1575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2C64-05D7-4AED-9B8F-D271D994153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8491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6FF-3201-4E6F-827F-999D7CDCE0C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5149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96BD-EDA8-4959-938A-11C4D57A89B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418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D511-8B43-4DC0-8B87-8399341A34C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2676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DF05-E800-4DBB-8C21-5D52FEFA00E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0376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E57E-CDC6-4D15-AACE-3B820D0FD4A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6376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29F-1635-415A-A214-89D8CD7C010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1820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7238-EDA0-4F18-A24F-960F2CE0A68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59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6090" y="0"/>
            <a:ext cx="2795881" cy="6388100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0"/>
            <a:ext cx="8212667" cy="6388100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70627"/>
      </p:ext>
    </p:extLst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C805-B8FE-41B5-B929-04E16BE9B30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711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BCEA-D0AB-4359-BCB6-BAD119A7904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0457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D49B8B3-B3F0-42F6-9266-7C4565100C3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581C200-2EE5-41BD-A6A4-EECB91191C9D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953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F125-9DCE-42E0-A6CA-2ADECAC6215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0570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DEED-E101-4E8F-88A4-320EE0E343B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1202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4EC7-4DD2-4F1D-A78D-A57776460AE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4287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C517-949D-4B0F-8EE6-4B9B8FB7175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3040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27A4-33D1-46F6-AC52-EB167DC8B6C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1638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68F2-7722-4E09-9F8C-4978678D214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4819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45EB-4E9E-4034-B2CC-E163F3C4C2F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1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4" y="0"/>
            <a:ext cx="11121438" cy="13081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12800" y="1828800"/>
            <a:ext cx="10363200" cy="45593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6285433"/>
      </p:ext>
    </p:extLst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9E90-9DC2-4836-9C95-CB8E01F3F18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9588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DCDA-117D-44FE-A96C-69E1C45C221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1917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73B-4936-4200-A59A-C257B7A9FFC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420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3914-AF89-4CB6-927D-B876B0CBBF2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8319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7131C88-1BC4-45B0-9FD0-C734E6CE01E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581C200-2EE5-41BD-A6A4-EECB91191C9D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2860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6D6C-C174-4B13-8C11-C2599502D26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7529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5A96-A611-4906-9F67-8CE1AD18DA2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555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D882-06BC-4967-8723-E8A42E2E96C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0426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7941-2F54-4872-AC19-01619F8AD10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5778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4D8D-8A12-470F-87EB-E8BEC3B1B96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91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4" y="0"/>
            <a:ext cx="11121438" cy="13081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1828800"/>
            <a:ext cx="10363200" cy="45593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8128441"/>
      </p:ext>
    </p:extLst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CEA-EB8F-436F-AB1B-FD0D100E1DB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6101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61BA-6BEC-4B20-892D-EC1A8C5F7DC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4939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EA97-835B-4A4A-AF3F-8D740E5A2EE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1316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869-9A73-4789-B943-5C61D655D5C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8127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22D1-A95B-4BFA-9792-20A501C1986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9846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F257-26BA-4DC3-B3DD-CC04208368F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6796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72D9A3B-C4A9-4622-BC13-112AAF4853C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581C200-2EE5-41BD-A6A4-EECB91191C9D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8964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05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1E79EF2-C417-44AE-A15B-9B72F9CE79F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5A2A1D4-CB1D-4F73-BA6B-CB5E29631FE1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02426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05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54D6102-7C6B-44DE-A1CF-4D8A4D48CC0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3A53424-A357-4234-A934-5D82A80B724E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70908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070C-1952-4281-8FEE-C4F87861FD6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6A71-3FD9-477D-852C-D03CFED11B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88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86796F-57E8-41DF-9044-6E378AA166BF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04DBF99-75CA-4FC4-ABD2-927C5018FD5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20378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6FF1-59AC-468B-B2D6-EC392E2CE1D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6A71-3FD9-477D-852C-D03CFED11B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9529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FB48-9479-4772-8E50-BAB3FBACA98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6A71-3FD9-477D-852C-D03CFED11B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4624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E595-60B2-4D79-83EA-EE3FE2C23CB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6A71-3FD9-477D-852C-D03CFED11B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5774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17FE-463C-42C3-B3F4-04A9239E60F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6A71-3FD9-477D-852C-D03CFED11B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3223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8B52-00B1-4676-A925-7695CEEC934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6A71-3FD9-477D-852C-D03CFED11B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9167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15EF-1E19-40EE-8EF6-456235BA6D9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6A71-3FD9-477D-852C-D03CFED11B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5126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3F41-6C4A-493B-8538-EC1D1087CBC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6A71-3FD9-477D-852C-D03CFED11B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9404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4C90-39EC-4082-B95E-EB6FA98FC53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6A71-3FD9-477D-852C-D03CFED11B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9050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F7AB-77B2-4E9F-8254-EDF4B6C7016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6A71-3FD9-477D-852C-D03CFED11B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6664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3ACB-15CC-4C9B-B630-9AEE4B3E073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6A71-3FD9-477D-852C-D03CFED11B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40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B1BF3C-E633-42A5-B113-280B936AE707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A7BAC5F-857B-460D-9C3B-344FBF807DC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9666364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37C40-036A-4B95-8D9D-9ABE73CC405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51271-7C74-461D-AD10-25C7FF6E3A8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76203880"/>
      </p:ext>
    </p:extLst>
  </p:cSld>
  <p:clrMapOvr>
    <a:masterClrMapping/>
  </p:clrMapOvr>
  <p:transition spd="slow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3C66-E28B-4C85-843F-61C90EEEC0E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1BED1-CE09-44CA-A3C2-783BBC36534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5149862"/>
      </p:ext>
    </p:extLst>
  </p:cSld>
  <p:clrMapOvr>
    <a:masterClrMapping/>
  </p:clrMapOvr>
  <p:transition spd="slow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2152-3F7F-4130-A25F-CAFF90BBA8C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6DED8-7062-4AF1-987D-47E7D215BB8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7392199"/>
      </p:ext>
    </p:extLst>
  </p:cSld>
  <p:clrMapOvr>
    <a:masterClrMapping/>
  </p:clrMapOvr>
  <p:transition spd="slow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EE91-2BA5-4B0C-A16C-532C7C206CB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83780-DE47-4589-A5B4-6DF2CC38192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8679602"/>
      </p:ext>
    </p:extLst>
  </p:cSld>
  <p:clrMapOvr>
    <a:masterClrMapping/>
  </p:clrMapOvr>
  <p:transition spd="slow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0668-9E63-4257-994D-70E3A720993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CE897-2DBE-463F-9CC8-6DBB6719A16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0196262"/>
      </p:ext>
    </p:extLst>
  </p:cSld>
  <p:clrMapOvr>
    <a:masterClrMapping/>
  </p:clrMapOvr>
  <p:transition spd="slow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1471-2ED7-4E53-A007-C761A16D974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EF905-9C12-4CCD-B20A-E9A27983070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9569269"/>
      </p:ext>
    </p:extLst>
  </p:cSld>
  <p:clrMapOvr>
    <a:masterClrMapping/>
  </p:clrMapOvr>
  <p:transition spd="slow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D171-25D9-4D36-A7E9-E9F07C7F6AD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9B59C-AE59-4848-8539-F648F19994F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91558264"/>
      </p:ext>
    </p:extLst>
  </p:cSld>
  <p:clrMapOvr>
    <a:masterClrMapping/>
  </p:clrMapOvr>
  <p:transition spd="slow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3C82-02CE-4921-9399-A802F8CF05F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26DFD-0BF3-40B8-85DB-D09FE1DABCF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7577415"/>
      </p:ext>
    </p:extLst>
  </p:cSld>
  <p:clrMapOvr>
    <a:masterClrMapping/>
  </p:clrMapOvr>
  <p:transition spd="slow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7914-6794-466E-A62B-7150031FC6C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5889E-4C8F-4BC7-9015-4521EDFC726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95141838"/>
      </p:ext>
    </p:extLst>
  </p:cSld>
  <p:clrMapOvr>
    <a:masterClrMapping/>
  </p:clrMapOvr>
  <p:transition spd="slow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F7CF-8A7D-4793-B556-0BE8BD777FF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DD7CC-B8FE-445D-B6B7-32109C6E95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1868683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319" y="4406903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269A1C-0EA0-499A-BC1D-30D0848973D1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52568AF-D87A-470E-83FC-8A3F5D95C7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0780089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B7B90-9CAF-465F-9709-AB4A7A09101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9729C-271C-4568-8AE5-0F090C510C6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78869303"/>
      </p:ext>
    </p:extLst>
  </p:cSld>
  <p:clrMapOvr>
    <a:masterClrMapping/>
  </p:clrMapOvr>
  <p:transition spd="slow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3090-3409-4C1D-9D69-206B5BA8FC7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70E82-7672-4B5D-BFA5-8B002FF4B72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08859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14402" y="1981200"/>
            <a:ext cx="5091289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86314" y="1981200"/>
            <a:ext cx="5091289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7BAE24-E304-4A4B-89A2-5E86BC99B6F2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41871F9-44B0-4F6D-BF76-8B033B52AA5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94810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68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68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5137EC-3732-444A-AAFD-60C1E307417D}" type="datetime1">
              <a:rPr lang="tr-TR" smtClean="0"/>
              <a:t>13.11.2025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4877EDE-2CDC-452F-9271-F64D5A0016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7587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49D4-F690-475D-AE0C-B2CF92CFF4AB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B41-6BEA-4AE0-A1BC-1FBF00AB9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022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87E12D-810A-4169-B325-CDC11BB13F8D}" type="datetime1">
              <a:rPr lang="tr-TR" smtClean="0"/>
              <a:t>13.11.2025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5B03734-5F11-40D6-AEDA-099B2722046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85258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60FF95-E5BD-4EA4-940E-42F55F4FCF29}" type="datetime1">
              <a:rPr lang="tr-TR" smtClean="0"/>
              <a:t>13.11.2025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A23A633-A402-4E34-A810-9B05670F99D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6479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7675" y="273053"/>
            <a:ext cx="6814726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31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FE2BF0-EC57-4120-9A34-45B01DD63599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10C0735-F2A0-4646-8DF2-6FF75DAC207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345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7DAF0D-D155-4E77-B7A7-23E0A085B4CC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977EDB5-D685-44C9-B912-021DD77BFD0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09671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C7EB03-21EB-43C1-9436-017877970F9F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300939B-E349-492C-9B8D-6C09925ACF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63675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1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8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67D6C2-920C-4A2E-A37A-3FFB1170A536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8CC7F72-CED7-464D-941A-9007EC581CA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53127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D84975-887F-4FB7-B2FE-CDF450F326EE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C14A11E-5DA8-4D38-8A40-968F14DED34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50030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F809F3-DB3C-4E92-B2B7-317978DF6F7D}" type="datetime1">
              <a:rPr lang="tr-TR" altLang="tr-TR" smtClean="0"/>
              <a:t>13.11.2025</a:t>
            </a:fld>
            <a:endParaRPr lang="el-G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08BDCD23-02BC-4604-A784-D98F2A4EB7F2}" type="slidenum">
              <a:rPr lang="el-GR" altLang="tr-TR"/>
              <a:pPr>
                <a:defRPr/>
              </a:pPr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4191197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F74637-3C31-4BAE-9145-3135D460D265}" type="datetime1">
              <a:rPr lang="tr-TR" altLang="tr-TR" smtClean="0"/>
              <a:t>13.11.2025</a:t>
            </a:fld>
            <a:endParaRPr lang="el-G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6E92A936-4223-493F-AAE1-3E5BE35C7E3F}" type="slidenum">
              <a:rPr lang="el-GR" altLang="tr-TR"/>
              <a:pPr>
                <a:defRPr/>
              </a:pPr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2339477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914F0F-8001-47E4-A367-9BC73A1269E7}" type="datetime1">
              <a:rPr lang="tr-TR" altLang="tr-TR" smtClean="0"/>
              <a:t>13.11.2025</a:t>
            </a:fld>
            <a:endParaRPr lang="el-G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78D3307D-CD25-403F-A9E0-41BF0E57B524}" type="slidenum">
              <a:rPr lang="el-GR" altLang="tr-TR"/>
              <a:pPr>
                <a:defRPr/>
              </a:pPr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394471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38F-6A24-4E6A-A391-939D9EF9CE9E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B41-6BEA-4AE0-A1BC-1FBF00AB9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5019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3B7435-250D-40E4-8F76-79FC811400B3}" type="datetime1">
              <a:rPr lang="tr-TR" altLang="tr-TR" smtClean="0"/>
              <a:t>13.11.2025</a:t>
            </a:fld>
            <a:endParaRPr lang="el-G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3D83EF4C-EF7F-4162-8117-BBEA7C25139C}" type="slidenum">
              <a:rPr lang="el-GR" altLang="tr-TR"/>
              <a:pPr>
                <a:defRPr/>
              </a:pPr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1865973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2AAF3C-7A79-41D0-B8F8-8DC6E6626C0F}" type="datetime1">
              <a:rPr lang="tr-TR" altLang="tr-TR" smtClean="0"/>
              <a:t>13.11.2025</a:t>
            </a:fld>
            <a:endParaRPr lang="el-GR" alt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 alt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BF32F0F3-485A-49E9-9F9B-0FA156D1C1DE}" type="slidenum">
              <a:rPr lang="el-GR" altLang="tr-TR"/>
              <a:pPr>
                <a:defRPr/>
              </a:pPr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361959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9F0EE0-7C20-4491-88AA-2FC3B7256343}" type="datetime1">
              <a:rPr lang="tr-TR" altLang="tr-TR" smtClean="0"/>
              <a:t>13.11.2025</a:t>
            </a:fld>
            <a:endParaRPr lang="el-GR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 alt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2272C782-C05C-4A20-B8D5-210FB021F567}" type="slidenum">
              <a:rPr lang="el-GR" altLang="tr-TR"/>
              <a:pPr>
                <a:defRPr/>
              </a:pPr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90471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BBAAAA-8E4F-4943-B4F3-9F0A33418C9D}" type="datetime1">
              <a:rPr lang="tr-TR" altLang="tr-TR" smtClean="0"/>
              <a:t>13.11.2025</a:t>
            </a:fld>
            <a:endParaRPr lang="el-GR" alt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 alt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752AB454-ADB6-4B03-B1A5-60AFE5EE948B}" type="slidenum">
              <a:rPr lang="el-GR" altLang="tr-TR"/>
              <a:pPr>
                <a:defRPr/>
              </a:pPr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4240821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418009-D05E-4A7C-A285-0D5E45F710F9}" type="datetime1">
              <a:rPr lang="tr-TR" altLang="tr-TR" smtClean="0"/>
              <a:t>13.11.2025</a:t>
            </a:fld>
            <a:endParaRPr lang="el-G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85941635-B7E8-4052-AA3F-D9C88D6CC28D}" type="slidenum">
              <a:rPr lang="el-GR" altLang="tr-TR"/>
              <a:pPr>
                <a:defRPr/>
              </a:pPr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4053304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1C482B-4C8C-4A82-9595-73A33E9C9526}" type="datetime1">
              <a:rPr lang="tr-TR" altLang="tr-TR" smtClean="0"/>
              <a:t>13.11.2025</a:t>
            </a:fld>
            <a:endParaRPr lang="el-G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542F2207-F9B1-47FF-B37F-5124294395D1}" type="slidenum">
              <a:rPr lang="el-GR" altLang="tr-TR"/>
              <a:pPr>
                <a:defRPr/>
              </a:pPr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992389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9A8601-F96A-406A-A18B-F34F189AF62B}" type="datetime1">
              <a:rPr lang="tr-TR" altLang="tr-TR" smtClean="0"/>
              <a:t>13.11.2025</a:t>
            </a:fld>
            <a:endParaRPr lang="el-G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2BB8CF10-FE65-4A67-8A55-F346F26011DE}" type="slidenum">
              <a:rPr lang="el-GR" altLang="tr-TR"/>
              <a:pPr>
                <a:defRPr/>
              </a:pPr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715838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45EF81-D336-4A94-804E-8D705A86089D}" type="datetime1">
              <a:rPr lang="tr-TR" altLang="tr-TR" smtClean="0"/>
              <a:t>13.11.2025</a:t>
            </a:fld>
            <a:endParaRPr lang="el-G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25DBED4E-3674-4494-874E-30C78EDB72A0}" type="slidenum">
              <a:rPr lang="el-GR" altLang="tr-TR"/>
              <a:pPr>
                <a:defRPr/>
              </a:pPr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3219417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72CD70C-7F42-442D-86BF-8F893C3EA4C9}" type="datetime1">
              <a:rPr lang="tr-TR" altLang="tr-TR" smtClean="0"/>
              <a:t>13.11.2025</a:t>
            </a:fld>
            <a:endParaRPr lang="el-G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l-GR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C6DF1E43-DC00-419C-9845-978E3915C2E8}" type="slidenum">
              <a:rPr lang="el-GR" altLang="tr-TR"/>
              <a:pPr>
                <a:defRPr/>
              </a:pPr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3885286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89D23B-2CF6-4F71-9F53-4FC5072CD959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04DBF99-75CA-4FC4-ABD2-927C5018FD5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618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3A6D-8EAB-4219-9E5A-2BF47AABAE9D}" type="datetime1">
              <a:rPr lang="tr-TR" smtClean="0"/>
              <a:t>13.11.2025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B41-6BEA-4AE0-A1BC-1FBF00AB9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959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AAC867-AA1E-4E29-A876-55F09EC85B03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A7BAC5F-857B-460D-9C3B-344FBF807DC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82742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319" y="4406903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B8D7B4-DF3C-4570-A08F-49678AB7EF73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52568AF-D87A-470E-83FC-8A3F5D95C7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95390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14402" y="1981200"/>
            <a:ext cx="5091289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86314" y="1981200"/>
            <a:ext cx="5091289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130369-FF43-4203-86F5-C044A45F3F23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41871F9-44B0-4F6D-BF76-8B033B52AA5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86662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68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68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42F926-E65A-4DD8-B93F-E9E2BA0EAED0}" type="datetime1">
              <a:rPr lang="tr-TR" smtClean="0"/>
              <a:t>13.11.2025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4877EDE-2CDC-452F-9271-F64D5A0016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16766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1AA48B-39EC-40CD-966B-67E776CE1591}" type="datetime1">
              <a:rPr lang="tr-TR" smtClean="0"/>
              <a:t>13.11.2025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5B03734-5F11-40D6-AEDA-099B2722046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612342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F3BF32-1304-435C-9CD3-7A383E28F6CE}" type="datetime1">
              <a:rPr lang="tr-TR" smtClean="0"/>
              <a:t>13.11.2025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A23A633-A402-4E34-A810-9B05670F99D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24605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7675" y="273053"/>
            <a:ext cx="6814726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31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5EF8D3-B1AD-4734-91B2-54F0CF827F10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10C0735-F2A0-4646-8DF2-6FF75DAC207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839403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BC0E80-7F17-4AA8-A447-C3F2F239E1DC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977EDB5-D685-44C9-B912-021DD77BFD0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53528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9EC710-3009-412D-AFB7-B651E1FD2DCA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300939B-E349-492C-9B8D-6C09925ACF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142402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1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8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FFFA26-8E1C-4A6B-A907-25EC8DA3DD36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8CC7F72-CED7-464D-941A-9007EC581CA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8977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6E53-C0E8-40BC-A847-3744238541B8}" type="datetime1">
              <a:rPr lang="tr-TR" smtClean="0"/>
              <a:t>13.11.2025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B41-6BEA-4AE0-A1BC-1FBF00AB9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6248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ABF769-ED93-4F98-BBD9-04AABAC0EDA2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C14A11E-5DA8-4D38-8A40-968F14DED34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08600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A5C4-45C4-481A-97A4-46866D0F058A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785A8-0FBB-42DA-A65C-9AEAF4D4E46C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074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E63A-2556-4514-B9B8-C1871DA59E48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7C34-FCA1-410E-AFF9-F0CE969B4183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299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3092-279B-4B0A-925D-6A8B71F0CFA3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03D43-31D9-4F0C-90BF-853F3826F889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578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6C963-8C6D-4963-B355-9784D8D0A3C7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F614C-613B-4498-9720-0A64A4CFCAC8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375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9479-E053-46D0-864A-80604D6AC75B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33B-7961-429B-B862-C66C2AFAE7B0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51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711E0-6173-42E8-9127-9BA5FEA7ADEC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3CD81-9D49-41E4-8DAD-F627C7197A1D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94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6545-8754-48CB-B58C-6AFFDDD08D75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8629-2926-4FB0-AB2F-41407920F6A7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755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0B2C-4C76-4A07-9C27-377239B3A78E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678C4-EB5A-411E-85BE-46F221F46B6C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656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59EE2-B25D-46FC-BC97-CAD6A9D59370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877C2-0B08-4860-BE22-CB694A858D83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6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5755-B070-4101-824E-CBD3B0C1AD86}" type="datetime1">
              <a:rPr lang="tr-TR" smtClean="0"/>
              <a:t>13.11.2025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B41-6BEA-4AE0-A1BC-1FBF00AB9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1181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7DBD3-16BC-459D-AC23-7AA2B112F612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141E-D49D-42A7-8A34-1126575248C4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401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799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8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09A9D-96A1-4CF5-BE38-B5A7A729AE7A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B4AB0-1647-4BC7-ADF8-FD11368987DB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001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A874-C288-463B-8128-C230BC21E195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67396-B80D-4AB8-9C9A-687646550926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669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373B-3602-4C51-A652-898222340C9D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A8FB-9DCA-4E53-9CCD-E15C0801911D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779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F0FEA-E72C-422F-BD35-B37B4F5CE0FD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DDB68-49EE-4091-B754-3AC93914E7F6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37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/>
          <a:p>
            <a:pPr lvl="0"/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5370239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196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EF82C-03BF-4DA6-8904-6F2E0B72A2E7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785A8-0FBB-42DA-A65C-9AEAF4D4E46C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46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005FD-F5EB-40D2-8E93-CB89BF27B6D9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7C34-FCA1-410E-AFF9-F0CE969B4183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28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33716-C680-4DFC-82ED-5E77E5BBD50D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03D43-31D9-4F0C-90BF-853F3826F889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9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82E4-C816-4C01-BF0D-B3C54865B0A9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B41-6BEA-4AE0-A1BC-1FBF00AB9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7363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EC36-7D89-4F2F-B6BA-7EFE4AA3E6AE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F614C-613B-4498-9720-0A64A4CFCAC8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512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F7287-5D37-4095-9B1C-8D0385C7F950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33B-7961-429B-B862-C66C2AFAE7B0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929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29455-E7D6-4080-9978-C2708BB8A414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3CD81-9D49-41E4-8DAD-F627C7197A1D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981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76219-CEF9-4699-931C-23AC4C105931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8629-2926-4FB0-AB2F-41407920F6A7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282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D4339-0D53-4D20-B79C-B89AB609F99E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678C4-EB5A-411E-85BE-46F221F46B6C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683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626AC-330B-404A-A849-5EE5BF26E277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877C2-0B08-4860-BE22-CB694A858D83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764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ACB26-2D52-46C1-BF75-BE0F637EF441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141E-D49D-42A7-8A34-1126575248C4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663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799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8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4094D-E96A-4A19-93B1-46A401A817C1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B4AB0-1647-4BC7-ADF8-FD11368987DB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147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306FA-2092-40B8-84C0-03E67459B561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67396-B80D-4AB8-9C9A-687646550926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364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9024D-DB10-4BE4-B185-CEF5B1AD81B2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A8FB-9DCA-4E53-9CCD-E15C0801911D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1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77A5-29BD-4F74-A36D-59D7E31C78AD}" type="datetime1">
              <a:rPr lang="tr-TR" smtClean="0"/>
              <a:t>13.11.2025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B41-6BEA-4AE0-A1BC-1FBF00AB9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6233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FEFC-4F09-454B-914E-1B3F4D069007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DDB68-49EE-4091-B754-3AC93914E7F6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661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/>
          <a:p>
            <a:pPr lvl="0"/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724806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8153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A63D5-30E2-488E-9E35-004D5F7602CB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E54C3-9EE3-462B-919C-A5ABC42391C6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974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EF48-183A-4FF3-B212-5385E8ABA1B4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AF39D-6F18-47F4-BD9F-2E3E9DAAF17C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451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BD92C-376A-4967-BF9C-DE5A268FB74D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F3EC7-725A-4B75-96E2-9C0E440B83E6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763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AD27-5AD8-48CF-9810-4EBAA52011D0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4FD4E-F3D0-436C-B791-3E6D83F971E6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662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CEB5F-438D-4139-8FD5-4284F5633601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56D4-083E-44E5-A4DD-2044D0A94F2B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44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4EBB4-EC24-4536-9C2C-4CC4A2D917F0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E801-1E5B-48ED-BA51-B49EE7C7D80E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787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997D8-A1DE-4A8F-9AA2-B45EB27F5F6F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38E3A-A7B3-45D5-AA4F-830106C2AEA9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3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1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3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94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4285-EE05-4046-9A6F-0CD2EECD695B}" type="datetime1">
              <a:rPr lang="tr-TR" smtClean="0"/>
              <a:t>13.11.2025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D7B41-6BEA-4AE0-A1BC-1FBF00AB9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79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37AE10-58F5-4954-A497-D6018F9BB5B8}" type="datetime1">
              <a:rPr lang="tr-TR" smtClean="0"/>
              <a:t>13.11.2025</a:t>
            </a:fld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620C27-6AB8-44ED-9954-68225E4B4056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22519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608E4-9E5F-46F5-90E7-004C0852FCEC}" type="datetime1">
              <a:rPr lang="tr-TR" smtClean="0"/>
              <a:t>13.11.2025</a:t>
            </a:fld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7611E0-0BCC-40B8-8A46-66106A7CCC99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866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0534" y="0"/>
            <a:ext cx="111214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11119556" y="6567489"/>
            <a:ext cx="152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  <a:flatTx/>
          </a:bodyPr>
          <a:lstStyle>
            <a:lvl1pPr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3EC6F112-DA5D-4A26-ACA9-4A7314F10EBD}" type="slidenum">
              <a:rPr lang="en-US" altLang="tr-TR" sz="1000" b="0" smtClean="0">
                <a:solidFill>
                  <a:srgbClr val="000000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 sz="1000" b="0">
              <a:solidFill>
                <a:srgbClr val="000000"/>
              </a:solidFill>
            </a:endParaRP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828800"/>
            <a:ext cx="103632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820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87B00"/>
        </a:buClr>
        <a:buChar char="•"/>
        <a:defRPr sz="2800" b="1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rgbClr val="E87B00"/>
        </a:buClr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30288" indent="-336550" algn="l" rtl="0" eaLnBrk="0" fontAlgn="base" hangingPunct="0">
        <a:spcBef>
          <a:spcPct val="20000"/>
        </a:spcBef>
        <a:spcAft>
          <a:spcPct val="0"/>
        </a:spcAft>
        <a:buClr>
          <a:srgbClr val="E87B00"/>
        </a:buClr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370013" indent="-338138" algn="l" rtl="0" eaLnBrk="0" fontAlgn="base" hangingPunct="0">
        <a:spcBef>
          <a:spcPct val="20000"/>
        </a:spcBef>
        <a:spcAft>
          <a:spcPct val="0"/>
        </a:spcAft>
        <a:buClr>
          <a:srgbClr val="E87B00"/>
        </a:buClr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09738" indent="-338138" algn="l" rtl="0" eaLnBrk="0" fontAlgn="base" hangingPunct="0">
        <a:spcBef>
          <a:spcPct val="20000"/>
        </a:spcBef>
        <a:spcAft>
          <a:spcPct val="0"/>
        </a:spcAft>
        <a:buClr>
          <a:srgbClr val="E87B00"/>
        </a:buClr>
        <a:buChar char="»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66938" indent="-338138" algn="l" rtl="0" fontAlgn="base">
        <a:spcBef>
          <a:spcPct val="20000"/>
        </a:spcBef>
        <a:spcAft>
          <a:spcPct val="0"/>
        </a:spcAft>
        <a:buClr>
          <a:srgbClr val="E87B00"/>
        </a:buClr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624138" indent="-338138" algn="l" rtl="0" fontAlgn="base">
        <a:spcBef>
          <a:spcPct val="20000"/>
        </a:spcBef>
        <a:spcAft>
          <a:spcPct val="0"/>
        </a:spcAft>
        <a:buClr>
          <a:srgbClr val="E87B00"/>
        </a:buClr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081338" indent="-338138" algn="l" rtl="0" fontAlgn="base">
        <a:spcBef>
          <a:spcPct val="20000"/>
        </a:spcBef>
        <a:spcAft>
          <a:spcPct val="0"/>
        </a:spcAft>
        <a:buClr>
          <a:srgbClr val="E87B00"/>
        </a:buClr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538538" indent="-338138" algn="l" rtl="0" fontAlgn="base">
        <a:spcBef>
          <a:spcPct val="20000"/>
        </a:spcBef>
        <a:spcAft>
          <a:spcPct val="0"/>
        </a:spcAft>
        <a:buClr>
          <a:srgbClr val="E87B00"/>
        </a:buClr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135A5-F166-47C4-B035-5CDBD2EB7AC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286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557338"/>
            <a:ext cx="1076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750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 Narrow" pitchFamily="34" charset="0"/>
        </a:defRPr>
      </a:lvl9pPr>
    </p:titleStyle>
    <p:bodyStyle>
      <a:lvl1pPr marL="282575" indent="-28257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7713" indent="-2857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8ACC9-1123-41E6-B400-9EC3B140D1E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6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F3C8-13FA-4492-90BF-FB7B3120E60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5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EDC1-CED6-420A-A275-03496696B12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8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016F1-EF13-4B42-942A-2190D9124BC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AD57-C157-49A0-924B-95FFE75A1D0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3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0534" y="0"/>
            <a:ext cx="111214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11119556" y="6567489"/>
            <a:ext cx="152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  <a:flatTx/>
          </a:bodyPr>
          <a:lstStyle>
            <a:lvl1pPr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EB0EED0C-BB55-49B5-8C07-791017675899}" type="slidenum">
              <a:rPr lang="en-US" altLang="tr-TR" sz="1000" b="0" smtClean="0">
                <a:solidFill>
                  <a:srgbClr val="000000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 sz="1000" b="0">
              <a:solidFill>
                <a:srgbClr val="000000"/>
              </a:solidFill>
            </a:endParaRP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828800"/>
            <a:ext cx="103632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51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D4660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87B00"/>
        </a:buClr>
        <a:buChar char="•"/>
        <a:defRPr sz="2800" b="1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rgbClr val="E87B00"/>
        </a:buClr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30288" indent="-336550" algn="l" rtl="0" eaLnBrk="0" fontAlgn="base" hangingPunct="0">
        <a:spcBef>
          <a:spcPct val="20000"/>
        </a:spcBef>
        <a:spcAft>
          <a:spcPct val="0"/>
        </a:spcAft>
        <a:buClr>
          <a:srgbClr val="E87B00"/>
        </a:buClr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370013" indent="-338138" algn="l" rtl="0" eaLnBrk="0" fontAlgn="base" hangingPunct="0">
        <a:spcBef>
          <a:spcPct val="20000"/>
        </a:spcBef>
        <a:spcAft>
          <a:spcPct val="0"/>
        </a:spcAft>
        <a:buClr>
          <a:srgbClr val="E87B00"/>
        </a:buClr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09738" indent="-338138" algn="l" rtl="0" eaLnBrk="0" fontAlgn="base" hangingPunct="0">
        <a:spcBef>
          <a:spcPct val="20000"/>
        </a:spcBef>
        <a:spcAft>
          <a:spcPct val="0"/>
        </a:spcAft>
        <a:buClr>
          <a:srgbClr val="E87B00"/>
        </a:buClr>
        <a:buChar char="»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66938" indent="-338138" algn="l" rtl="0" fontAlgn="base">
        <a:spcBef>
          <a:spcPct val="20000"/>
        </a:spcBef>
        <a:spcAft>
          <a:spcPct val="0"/>
        </a:spcAft>
        <a:buClr>
          <a:srgbClr val="E87B00"/>
        </a:buClr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624138" indent="-338138" algn="l" rtl="0" fontAlgn="base">
        <a:spcBef>
          <a:spcPct val="20000"/>
        </a:spcBef>
        <a:spcAft>
          <a:spcPct val="0"/>
        </a:spcAft>
        <a:buClr>
          <a:srgbClr val="E87B00"/>
        </a:buClr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081338" indent="-338138" algn="l" rtl="0" fontAlgn="base">
        <a:spcBef>
          <a:spcPct val="20000"/>
        </a:spcBef>
        <a:spcAft>
          <a:spcPct val="0"/>
        </a:spcAft>
        <a:buClr>
          <a:srgbClr val="E87B00"/>
        </a:buClr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538538" indent="-338138" algn="l" rtl="0" fontAlgn="base">
        <a:spcBef>
          <a:spcPct val="20000"/>
        </a:spcBef>
        <a:spcAft>
          <a:spcPct val="0"/>
        </a:spcAft>
        <a:buClr>
          <a:srgbClr val="E87B00"/>
        </a:buClr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4563-A04F-42F7-8E30-8D5C1B81900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6A71-3FD9-477D-852C-D03CFED11B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6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  <a:endParaRPr lang="tr-TR" altLang="tr-T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  <a:endParaRPr lang="tr-TR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53816D-2E57-4EA1-8382-B409BD40231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13.11.2025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7AE3F-96AB-4527-A922-0657697E3C69}" type="slidenum">
              <a:rPr lang="tr-TR" altLang="tr-T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44" i="0" u="none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58B34B-1F60-4518-9274-E9A89AA65A88}" type="datetime1">
              <a:rPr lang="tr-TR" smtClean="0"/>
              <a:t>13.11.2025</a:t>
            </a:fld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44" i="0" u="none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8F367-1087-4EB8-A8AA-40B5C1B7F9DA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150516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Garamond" pitchFamily="18" charset="0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Garamond" pitchFamily="18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Garamond" pitchFamily="18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Garamond" pitchFamily="18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Garamond" pitchFamily="18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16000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828800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23522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tr-TR"/>
              <a:t>Κάντε κλικ για επεξεργασία του τίτλου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tr-T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tr-TR"/>
              <a:t>Δεύτερου επιπέδου</a:t>
            </a:r>
          </a:p>
          <a:p>
            <a:pPr lvl="2"/>
            <a:r>
              <a:rPr lang="el-GR" altLang="tr-TR"/>
              <a:t>Τρίτου επιπέδου</a:t>
            </a:r>
          </a:p>
          <a:p>
            <a:pPr lvl="3"/>
            <a:r>
              <a:rPr lang="el-GR" altLang="tr-TR"/>
              <a:t>Τέταρτου επιπέδου</a:t>
            </a:r>
          </a:p>
          <a:p>
            <a:pPr lvl="4"/>
            <a:r>
              <a:rPr lang="el-GR" altLang="tr-TR"/>
              <a:t>Πέμπτου επιπέδου</a:t>
            </a:r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07D3FE-32FA-40D2-897A-D95C6F439F1F}" type="datetime1">
              <a:rPr lang="tr-TR" altLang="tr-TR" smtClean="0"/>
              <a:t>13.11.2025</a:t>
            </a:fld>
            <a:endParaRPr lang="el-GR" altLang="tr-TR"/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tr-TR"/>
          </a:p>
        </p:txBody>
      </p:sp>
      <p:sp>
        <p:nvSpPr>
          <p:cNvPr id="568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8330E-2F4E-4FAB-9D7E-58D25A2F9AED}" type="slidenum">
              <a:rPr lang="el-GR" alt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188821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44" i="0" u="none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99B34-0A6A-4975-8644-28FE7027F812}" type="datetime1">
              <a:rPr lang="tr-TR" smtClean="0"/>
              <a:t>13.11.2025</a:t>
            </a:fld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44" i="0" u="none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8F367-1087-4EB8-A8AA-40B5C1B7F9DA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672438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Garamond" pitchFamily="18" charset="0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Garamond" pitchFamily="18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Garamond" pitchFamily="18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Garamond" pitchFamily="18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Garamond" pitchFamily="18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16000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828800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23522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C22136-FDE0-447A-882B-0364209E7465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2468B-7942-44E4-8874-0369501C05D7}" type="slidenum">
              <a:rPr lang="tr-TR" altLang="tr-T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533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A3011D-0E0D-419C-BF9A-467181A55772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2468B-7942-44E4-8874-0369501C05D7}" type="slidenum">
              <a:rPr lang="tr-TR" altLang="tr-T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235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FFD3C3-7612-4D3C-9AC7-FCF172808E36}" type="datetime1">
              <a:rPr lang="tr-TR" smtClean="0">
                <a:solidFill>
                  <a:srgbClr val="FFFFFF"/>
                </a:solidFill>
              </a:rPr>
              <a:t>13.11.2025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C76739-0B3D-4753-A686-9171CD1F0760}" type="slidenum">
              <a:rPr lang="tr-TR" alt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894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44" i="0" u="none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BBAF95-F212-4AD9-B2E6-9A86E908F398}" type="datetime1">
              <a:rPr lang="tr-TR" smtClean="0"/>
              <a:t>13.11.2025</a:t>
            </a:fld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44" i="0" u="none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8F367-1087-4EB8-A8AA-40B5C1B7F9DA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108538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Garamond" pitchFamily="18" charset="0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Garamond" pitchFamily="18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Garamond" pitchFamily="18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Garamond" pitchFamily="18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Garamond" pitchFamily="18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16000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828800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23522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67792" y="1848892"/>
            <a:ext cx="9962920" cy="2387600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chemeClr val="bg1"/>
                </a:solidFill>
                <a:latin typeface="+mn-lt"/>
              </a:rPr>
              <a:t>ÖZEL DURUMLARDA (YAŞLI ve GEBEDE) </a:t>
            </a:r>
            <a:br>
              <a:rPr lang="tr-TR" sz="4400" b="1" dirty="0">
                <a:solidFill>
                  <a:schemeClr val="bg1"/>
                </a:solidFill>
                <a:latin typeface="+mn-lt"/>
              </a:rPr>
            </a:br>
            <a:br>
              <a:rPr lang="tr-TR" sz="4400" b="1" dirty="0">
                <a:solidFill>
                  <a:schemeClr val="bg1"/>
                </a:solidFill>
                <a:latin typeface="+mn-lt"/>
              </a:rPr>
            </a:br>
            <a:r>
              <a:rPr lang="tr-TR" sz="4400" b="1" dirty="0">
                <a:solidFill>
                  <a:schemeClr val="bg1"/>
                </a:solidFill>
                <a:latin typeface="+mn-lt"/>
              </a:rPr>
              <a:t>DİYABET YÖNETİMİ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B31BA79-27DF-4ABD-9F01-E6573F97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B41-6BEA-4AE0-A1BC-1FBF00AB98E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39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-16306"/>
            <a:ext cx="109728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C00000"/>
                </a:solidFill>
              </a:rPr>
              <a:t>Sağlığı İleri Derecede Bozulmuş Yaşlılarda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323110"/>
            <a:ext cx="11145982" cy="4525963"/>
          </a:xfrm>
        </p:spPr>
        <p:txBody>
          <a:bodyPr/>
          <a:lstStyle/>
          <a:p>
            <a:pPr algn="just"/>
            <a:r>
              <a:rPr lang="tr-TR" sz="2400" dirty="0"/>
              <a:t>Komplikasyonları ilerlemiş, eşlik eden önemli sağlık sorunları bulunan, yaşam beklentisi kısa, kırılgan ve fonksiyonel ya da kognitif kapasitesi sınırlı olan ileri yaştaki diyabetlilerde </a:t>
            </a:r>
            <a:r>
              <a:rPr lang="tr-TR" sz="2400" b="1" dirty="0" err="1"/>
              <a:t>glisemik</a:t>
            </a:r>
            <a:r>
              <a:rPr lang="tr-TR" sz="2400" b="1" dirty="0"/>
              <a:t> ve </a:t>
            </a:r>
            <a:r>
              <a:rPr lang="tr-TR" sz="2400" b="1" dirty="0" err="1"/>
              <a:t>metabolik</a:t>
            </a:r>
            <a:r>
              <a:rPr lang="tr-TR" sz="2400" b="1" dirty="0"/>
              <a:t> hedefler daha esnek tutulmalıdır.</a:t>
            </a:r>
          </a:p>
          <a:p>
            <a:pPr marL="0" indent="0" algn="just">
              <a:buNone/>
            </a:pPr>
            <a:endParaRPr lang="tr-TR" sz="2400" dirty="0"/>
          </a:p>
          <a:p>
            <a:r>
              <a:rPr lang="tr-TR" sz="2400" dirty="0"/>
              <a:t>Bu hastalar için 	</a:t>
            </a:r>
            <a:r>
              <a:rPr lang="tr-TR" sz="2400" b="1" dirty="0"/>
              <a:t>HbA1c &lt; %8-8,5 </a:t>
            </a:r>
          </a:p>
          <a:p>
            <a:pPr marL="0" indent="0">
              <a:buNone/>
            </a:pPr>
            <a:r>
              <a:rPr lang="tr-TR" sz="2400" b="1" dirty="0"/>
              <a:t>			Açlık veya </a:t>
            </a:r>
            <a:r>
              <a:rPr lang="tr-TR" sz="2400" b="1" dirty="0" err="1"/>
              <a:t>Preprandiyal</a:t>
            </a:r>
            <a:r>
              <a:rPr lang="tr-TR" sz="2400" b="1" dirty="0"/>
              <a:t> PG* 100-180 mg/</a:t>
            </a:r>
            <a:r>
              <a:rPr lang="tr-TR" sz="2400" b="1" dirty="0" err="1"/>
              <a:t>dL</a:t>
            </a:r>
            <a:r>
              <a:rPr lang="tr-TR" sz="2400" b="1" dirty="0"/>
              <a:t>, </a:t>
            </a:r>
          </a:p>
          <a:p>
            <a:pPr marL="0" indent="0">
              <a:buNone/>
            </a:pPr>
            <a:r>
              <a:rPr lang="tr-TR" sz="2400" b="1" dirty="0"/>
              <a:t>			Gece PG* 110-200 mg/</a:t>
            </a:r>
            <a:r>
              <a:rPr lang="tr-TR" sz="2400" b="1" dirty="0" err="1"/>
              <a:t>dL</a:t>
            </a:r>
            <a:r>
              <a:rPr lang="tr-TR" sz="2400" b="1" dirty="0"/>
              <a:t>, </a:t>
            </a:r>
          </a:p>
          <a:p>
            <a:pPr marL="0" indent="0">
              <a:buNone/>
            </a:pPr>
            <a:r>
              <a:rPr lang="tr-TR" sz="2400" b="1" dirty="0"/>
              <a:t>			Kan Basıncı &lt;150/90 </a:t>
            </a:r>
            <a:r>
              <a:rPr lang="tr-TR" sz="2400" b="1" dirty="0" err="1"/>
              <a:t>mmHg</a:t>
            </a:r>
            <a:r>
              <a:rPr lang="tr-TR" sz="2400" b="1" dirty="0"/>
              <a:t> </a:t>
            </a:r>
          </a:p>
          <a:p>
            <a:pPr marL="0" indent="0">
              <a:buNone/>
            </a:pPr>
            <a:r>
              <a:rPr lang="tr-TR" sz="2400" dirty="0"/>
              <a:t>			aralığında olması önerilmektedir. </a:t>
            </a:r>
          </a:p>
          <a:p>
            <a:pPr marL="0" indent="0">
              <a:buNone/>
            </a:pPr>
            <a:r>
              <a:rPr lang="tr-TR" sz="1800" dirty="0"/>
              <a:t>*PG: Plazma </a:t>
            </a:r>
            <a:r>
              <a:rPr lang="tr-TR" sz="1800" dirty="0" err="1"/>
              <a:t>Glukoz</a:t>
            </a:r>
            <a:endParaRPr lang="tr-TR" sz="1800" dirty="0"/>
          </a:p>
          <a:p>
            <a:pPr marL="0" indent="0">
              <a:buNone/>
            </a:pPr>
            <a:r>
              <a:rPr lang="tr-TR" sz="2400" dirty="0"/>
              <a:t>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89709" y="6310744"/>
            <a:ext cx="6071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TEMD DİABETES MELLİTUS VE KOMPLİKASYONLARININ TANI, TEDAVİ VE İZLEM KILAVUZU 2024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DB66232-8D3E-42DD-8B92-717AADE7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D1-CE09-44CA-A3C2-783BBC36534C}" type="slidenum">
              <a:rPr lang="tr-TR" altLang="tr-TR" smtClean="0"/>
              <a:pPr/>
              <a:t>10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6087795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13509" y="1226127"/>
            <a:ext cx="11076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 err="1"/>
              <a:t>Malnütrisyon</a:t>
            </a:r>
            <a:r>
              <a:rPr lang="tr-TR" sz="2000" b="1" dirty="0"/>
              <a:t> ve </a:t>
            </a:r>
            <a:r>
              <a:rPr lang="tr-TR" sz="2000" b="1" dirty="0" err="1"/>
              <a:t>sarkopeniden</a:t>
            </a:r>
            <a:r>
              <a:rPr lang="tr-TR" sz="2000" b="1" dirty="0"/>
              <a:t> kaçınılması</a:t>
            </a:r>
            <a:r>
              <a:rPr lang="tr-TR" sz="2000" dirty="0"/>
              <a:t> için; </a:t>
            </a:r>
          </a:p>
          <a:p>
            <a:r>
              <a:rPr lang="tr-TR" sz="2000" dirty="0"/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b="1" dirty="0"/>
              <a:t>Yeterli protein alımının </a:t>
            </a:r>
            <a:r>
              <a:rPr lang="tr-TR" sz="2000" dirty="0"/>
              <a:t>desteklendiği bir tıbbi beslenme programı, </a:t>
            </a:r>
          </a:p>
          <a:p>
            <a:r>
              <a:rPr lang="tr-TR" sz="2000" dirty="0"/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/>
              <a:t>	Fizik aktiviteyi </a:t>
            </a:r>
            <a:r>
              <a:rPr lang="tr-TR" sz="2000" dirty="0" err="1"/>
              <a:t>tolere</a:t>
            </a:r>
            <a:r>
              <a:rPr lang="tr-TR" sz="2000" dirty="0"/>
              <a:t> edebilecek fonksiyonel kapasiteye sahip olanlarda bireyselleştirilmiş </a:t>
            </a:r>
          </a:p>
          <a:p>
            <a:r>
              <a:rPr lang="tr-TR" sz="2000" dirty="0"/>
              <a:t>	hafif egzersiz programı ve kas gücünün korunması için </a:t>
            </a:r>
            <a:r>
              <a:rPr lang="tr-TR" sz="2000" b="1" dirty="0"/>
              <a:t>direnç egzersizleri </a:t>
            </a:r>
            <a:r>
              <a:rPr lang="tr-TR" sz="2000" dirty="0"/>
              <a:t>önerilmelidir.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602673" y="3359727"/>
            <a:ext cx="110974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Diyabet tedavisi planlanan yaşlı ve kırılgan hastalar </a:t>
            </a:r>
            <a:r>
              <a:rPr lang="tr-TR" sz="2000" b="1" dirty="0"/>
              <a:t>osteoporoz ve kırık riski açısından </a:t>
            </a:r>
            <a:r>
              <a:rPr lang="tr-TR" sz="2000" dirty="0"/>
              <a:t>mutlaka değerlendirilmelidir.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Özellikle </a:t>
            </a:r>
            <a:r>
              <a:rPr lang="tr-TR" sz="2000" dirty="0" err="1"/>
              <a:t>nöropati</a:t>
            </a:r>
            <a:r>
              <a:rPr lang="tr-TR" sz="2000" dirty="0"/>
              <a:t> ve </a:t>
            </a:r>
            <a:r>
              <a:rPr lang="tr-TR" sz="2000" dirty="0" err="1"/>
              <a:t>sarkopeni</a:t>
            </a:r>
            <a:r>
              <a:rPr lang="tr-TR" sz="2000" dirty="0"/>
              <a:t> mevcut olan hastalarda </a:t>
            </a:r>
            <a:r>
              <a:rPr lang="tr-TR" sz="2000" b="1" dirty="0"/>
              <a:t>düşme riskini azaltmak </a:t>
            </a:r>
            <a:r>
              <a:rPr lang="tr-TR" sz="2000" dirty="0"/>
              <a:t>için </a:t>
            </a:r>
            <a:r>
              <a:rPr lang="tr-TR" sz="2000" i="1" dirty="0" err="1"/>
              <a:t>ortostatik</a:t>
            </a:r>
            <a:r>
              <a:rPr lang="tr-TR" sz="2000" i="1" dirty="0"/>
              <a:t> hipotansiyon, hipoglisemi ya da </a:t>
            </a:r>
            <a:r>
              <a:rPr lang="tr-TR" sz="2000" i="1" dirty="0" err="1"/>
              <a:t>sedatif</a:t>
            </a:r>
            <a:r>
              <a:rPr lang="tr-TR" sz="2000" i="1" dirty="0"/>
              <a:t> etkisi olan ilaçlardan</a:t>
            </a:r>
            <a:r>
              <a:rPr lang="tr-TR" sz="2000" dirty="0"/>
              <a:t> kaçınılmalıdır.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/>
              <a:t>Bilişsel </a:t>
            </a:r>
            <a:r>
              <a:rPr lang="tr-TR" sz="2000" b="1" dirty="0" err="1"/>
              <a:t>disfonksiyon</a:t>
            </a:r>
            <a:r>
              <a:rPr lang="tr-TR" sz="2000" b="1" dirty="0"/>
              <a:t>, </a:t>
            </a:r>
            <a:r>
              <a:rPr lang="tr-TR" sz="2000" b="1" dirty="0" err="1"/>
              <a:t>malnütrisyon</a:t>
            </a:r>
            <a:r>
              <a:rPr lang="tr-TR" sz="2000" b="1" dirty="0"/>
              <a:t> ve </a:t>
            </a:r>
            <a:r>
              <a:rPr lang="tr-TR" sz="2000" b="1" dirty="0" err="1"/>
              <a:t>sarkopeni</a:t>
            </a:r>
            <a:r>
              <a:rPr lang="tr-TR" sz="2000" b="1" dirty="0"/>
              <a:t> varlığı </a:t>
            </a:r>
            <a:r>
              <a:rPr lang="tr-TR" sz="2000" dirty="0"/>
              <a:t>düzenli olarak değerlendirilmelidir.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294769" y="6259278"/>
            <a:ext cx="3602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TÜRKDİAB Diyabet Tanı ve Tedavi Rehberi 2025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639290" y="290945"/>
            <a:ext cx="7815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>
                <a:solidFill>
                  <a:srgbClr val="C00000"/>
                </a:solidFill>
              </a:rPr>
              <a:t>Kırılgan Yaşlıda Diyabet Yönetimi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FE3403-6F9D-4709-9EDE-1298ACEE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8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87601"/>
            <a:ext cx="10972800" cy="1143000"/>
          </a:xfrm>
        </p:spPr>
        <p:txBody>
          <a:bodyPr/>
          <a:lstStyle/>
          <a:p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31618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/>
              <a:t>Yaşlı diyabetlide;</a:t>
            </a:r>
          </a:p>
          <a:p>
            <a:pPr marL="0" indent="0">
              <a:buNone/>
            </a:pPr>
            <a:r>
              <a:rPr lang="tr-TR" sz="2000" dirty="0"/>
              <a:t>	</a:t>
            </a:r>
          </a:p>
          <a:p>
            <a:pPr marL="0" indent="0">
              <a:buNone/>
            </a:pPr>
            <a:r>
              <a:rPr lang="tr-TR" sz="2000" dirty="0"/>
              <a:t>	</a:t>
            </a:r>
            <a:r>
              <a:rPr lang="tr-TR" sz="2400" dirty="0"/>
              <a:t>SU ile 		Hipoglisemi riski; </a:t>
            </a:r>
          </a:p>
          <a:p>
            <a:pPr marL="0" indent="0">
              <a:buNone/>
            </a:pPr>
            <a:r>
              <a:rPr lang="tr-TR" sz="2400" dirty="0"/>
              <a:t>	TZD ile 		Ödem, kalp yetersizliği ve kırık riski; </a:t>
            </a:r>
          </a:p>
          <a:p>
            <a:pPr marL="0" indent="0">
              <a:buNone/>
            </a:pPr>
            <a:r>
              <a:rPr lang="tr-TR" sz="2400" dirty="0"/>
              <a:t>	DPP4-İ ile 	</a:t>
            </a:r>
            <a:r>
              <a:rPr lang="tr-TR" sz="2400" dirty="0" err="1"/>
              <a:t>Pankreatit</a:t>
            </a:r>
            <a:r>
              <a:rPr lang="tr-TR" sz="2400" dirty="0"/>
              <a:t>, </a:t>
            </a:r>
            <a:r>
              <a:rPr lang="tr-TR" sz="2400" dirty="0" err="1"/>
              <a:t>saksagliptinle</a:t>
            </a:r>
            <a:r>
              <a:rPr lang="tr-TR" sz="2400" dirty="0"/>
              <a:t> hastaneye KY nedeni ile yatış; </a:t>
            </a:r>
          </a:p>
          <a:p>
            <a:pPr marL="0" indent="0">
              <a:buNone/>
            </a:pPr>
            <a:r>
              <a:rPr lang="tr-TR" sz="2400" dirty="0"/>
              <a:t>	SGLT2 İ ile 	</a:t>
            </a:r>
            <a:r>
              <a:rPr lang="tr-TR" sz="2400" dirty="0" err="1"/>
              <a:t>Genitoüriner</a:t>
            </a:r>
            <a:r>
              <a:rPr lang="tr-TR" sz="2400" dirty="0"/>
              <a:t> enfeksiyon, </a:t>
            </a:r>
            <a:r>
              <a:rPr lang="tr-TR" sz="2400" dirty="0" err="1"/>
              <a:t>dehidratasyon</a:t>
            </a:r>
            <a:r>
              <a:rPr lang="tr-TR" sz="2400" dirty="0"/>
              <a:t> (özellikle </a:t>
            </a:r>
            <a:r>
              <a:rPr lang="tr-TR" sz="2400" dirty="0" err="1"/>
              <a:t>diüretik</a:t>
            </a:r>
            <a:r>
              <a:rPr lang="tr-TR" sz="2400" dirty="0"/>
              <a:t> 				kullananlarda) ve DKA riski; </a:t>
            </a:r>
          </a:p>
          <a:p>
            <a:pPr marL="0" indent="0">
              <a:buNone/>
            </a:pPr>
            <a:r>
              <a:rPr lang="tr-TR" sz="2400" dirty="0"/>
              <a:t>	GLP-1 RA 	</a:t>
            </a:r>
            <a:r>
              <a:rPr lang="tr-TR" sz="2400" dirty="0" err="1"/>
              <a:t>Pankreatit</a:t>
            </a:r>
            <a:r>
              <a:rPr lang="tr-TR" sz="2400" dirty="0"/>
              <a:t> ve </a:t>
            </a:r>
            <a:r>
              <a:rPr lang="tr-TR" sz="2400" dirty="0" err="1"/>
              <a:t>gastrointestinal</a:t>
            </a:r>
            <a:r>
              <a:rPr lang="tr-TR" sz="2400" dirty="0"/>
              <a:t> yan etkilerin;</a:t>
            </a:r>
          </a:p>
          <a:p>
            <a:pPr marL="0" indent="0">
              <a:buNone/>
            </a:pPr>
            <a:r>
              <a:rPr lang="tr-TR" sz="2400" dirty="0"/>
              <a:t> </a:t>
            </a:r>
          </a:p>
          <a:p>
            <a:pPr marL="0" indent="0">
              <a:buNone/>
            </a:pPr>
            <a:r>
              <a:rPr lang="tr-TR" sz="2800" dirty="0"/>
              <a:t>görülebileceği unutulmamalı ve dikkatli olunmalıdır.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93887" y="5842145"/>
            <a:ext cx="9709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 (SU: </a:t>
            </a:r>
            <a:r>
              <a:rPr lang="tr-TR" sz="1200" dirty="0" err="1"/>
              <a:t>Sulfonilüre</a:t>
            </a:r>
            <a:r>
              <a:rPr lang="tr-TR" sz="1200" dirty="0"/>
              <a:t>, TZD: </a:t>
            </a:r>
            <a:r>
              <a:rPr lang="tr-TR" sz="1200" dirty="0" err="1"/>
              <a:t>Tiazolidindion</a:t>
            </a:r>
            <a:r>
              <a:rPr lang="tr-TR" sz="1200" dirty="0"/>
              <a:t>, DPP-4: </a:t>
            </a:r>
            <a:r>
              <a:rPr lang="tr-TR" sz="1200" dirty="0" err="1"/>
              <a:t>Dipeptidil</a:t>
            </a:r>
            <a:r>
              <a:rPr lang="tr-TR" sz="1200" dirty="0"/>
              <a:t> peptidaz-4, SGLT2 İ: Sodyum-</a:t>
            </a:r>
            <a:r>
              <a:rPr lang="tr-TR" sz="1200" dirty="0" err="1"/>
              <a:t>glukoz</a:t>
            </a:r>
            <a:r>
              <a:rPr lang="tr-TR" sz="1200" dirty="0"/>
              <a:t> </a:t>
            </a:r>
            <a:r>
              <a:rPr lang="tr-TR" sz="1200" dirty="0" err="1"/>
              <a:t>ko-transporter</a:t>
            </a:r>
            <a:r>
              <a:rPr lang="tr-TR" sz="1200" dirty="0"/>
              <a:t> 2 inhibitörü, GLP-1: </a:t>
            </a:r>
            <a:r>
              <a:rPr lang="tr-TR" sz="1200" dirty="0" err="1"/>
              <a:t>Glukagona</a:t>
            </a:r>
            <a:r>
              <a:rPr lang="tr-TR" sz="1200" dirty="0"/>
              <a:t> benzer peptid-1) 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6B8CBB3-EA0A-45C3-84CA-36AAFE32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D1-CE09-44CA-A3C2-783BBC36534C}" type="slidenum">
              <a:rPr lang="tr-TR" altLang="tr-TR" smtClean="0"/>
              <a:pPr/>
              <a:t>12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141856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51EBE4-42ED-874F-8A29-A677100E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rgbClr val="C00000"/>
                </a:solidFill>
              </a:rPr>
              <a:t>Yaşlı Diyabetlide Medikal Tedavi </a:t>
            </a:r>
            <a:br>
              <a:rPr lang="tr-TR" sz="4000" b="1" dirty="0">
                <a:solidFill>
                  <a:srgbClr val="C00000"/>
                </a:solidFill>
              </a:rPr>
            </a:br>
            <a:r>
              <a:rPr lang="tr-TR" sz="4000" b="1" dirty="0">
                <a:solidFill>
                  <a:srgbClr val="C00000"/>
                </a:solidFill>
              </a:rPr>
              <a:t>Dikkat Edilmesi Gereken Yan Etkiler</a:t>
            </a: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6B7668-EDEE-8E47-923F-0035C30D1A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400" b="1" dirty="0"/>
              <a:t>💊 </a:t>
            </a:r>
            <a:r>
              <a:rPr lang="tr-TR" sz="2400" b="1" dirty="0" err="1"/>
              <a:t>Sülfonilüre</a:t>
            </a:r>
            <a:r>
              <a:rPr lang="tr-TR" sz="2400" b="1" dirty="0"/>
              <a:t> (SU):</a:t>
            </a:r>
            <a:br>
              <a:rPr lang="tr-TR" sz="2400" dirty="0"/>
            </a:br>
            <a:r>
              <a:rPr lang="tr-TR" sz="2400" dirty="0"/>
              <a:t>➡️ Hipoglisemi riski</a:t>
            </a:r>
          </a:p>
          <a:p>
            <a:r>
              <a:rPr lang="tr-TR" sz="2400" b="1" dirty="0"/>
              <a:t>💊 </a:t>
            </a:r>
            <a:r>
              <a:rPr lang="tr-TR" sz="2400" b="1" dirty="0" err="1"/>
              <a:t>Tiyazolidindion</a:t>
            </a:r>
            <a:r>
              <a:rPr lang="tr-TR" sz="2400" b="1" dirty="0"/>
              <a:t> (TZD):</a:t>
            </a:r>
            <a:br>
              <a:rPr lang="tr-TR" sz="2400" dirty="0"/>
            </a:br>
            <a:r>
              <a:rPr lang="tr-TR" sz="2400" dirty="0"/>
              <a:t>➡️ Ödem</a:t>
            </a:r>
            <a:br>
              <a:rPr lang="tr-TR" sz="2400" dirty="0"/>
            </a:br>
            <a:r>
              <a:rPr lang="tr-TR" sz="2400" dirty="0"/>
              <a:t>➡️ Kalp yetersizliği</a:t>
            </a:r>
            <a:br>
              <a:rPr lang="tr-TR" sz="2400" dirty="0"/>
            </a:br>
            <a:r>
              <a:rPr lang="tr-TR" sz="2400" dirty="0"/>
              <a:t>➡️ Kırık riski</a:t>
            </a:r>
          </a:p>
          <a:p>
            <a:r>
              <a:rPr lang="tr-TR" sz="2400" b="1" dirty="0"/>
              <a:t>💊 DPP-4 inhibitörleri:</a:t>
            </a:r>
            <a:br>
              <a:rPr lang="tr-TR" sz="2400" dirty="0"/>
            </a:br>
            <a:r>
              <a:rPr lang="tr-TR" sz="2400" dirty="0"/>
              <a:t>➡️ </a:t>
            </a:r>
            <a:r>
              <a:rPr lang="tr-TR" sz="2400" dirty="0" err="1"/>
              <a:t>Pankreatit</a:t>
            </a:r>
            <a:br>
              <a:rPr lang="tr-TR" sz="2400" dirty="0"/>
            </a:br>
            <a:r>
              <a:rPr lang="tr-TR" sz="2400" dirty="0"/>
              <a:t>➡️ </a:t>
            </a:r>
            <a:r>
              <a:rPr lang="tr-TR" sz="2400" dirty="0" err="1"/>
              <a:t>Saksagliptin</a:t>
            </a:r>
            <a:r>
              <a:rPr lang="tr-TR" sz="2400" dirty="0"/>
              <a:t>: Kalp yetersizliği nedeniyle hastaneye yatış riski</a:t>
            </a:r>
          </a:p>
          <a:p>
            <a:endParaRPr lang="tr-TR" sz="240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8018923-DE37-554A-9B65-63443A5B53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sz="2400" b="1" dirty="0"/>
              <a:t>💊 SGLT2 inhibitörleri:</a:t>
            </a:r>
            <a:br>
              <a:rPr lang="tr-TR" sz="2400" dirty="0"/>
            </a:br>
            <a:r>
              <a:rPr lang="tr-TR" sz="2400" dirty="0"/>
              <a:t>➡️ </a:t>
            </a:r>
            <a:r>
              <a:rPr lang="tr-TR" sz="2400" dirty="0" err="1"/>
              <a:t>Genitoüriner</a:t>
            </a:r>
            <a:r>
              <a:rPr lang="tr-TR" sz="2400" dirty="0"/>
              <a:t> enfeksiyon</a:t>
            </a:r>
            <a:br>
              <a:rPr lang="tr-TR" sz="2400" dirty="0"/>
            </a:br>
            <a:r>
              <a:rPr lang="tr-TR" sz="2400" dirty="0"/>
              <a:t>➡️ </a:t>
            </a:r>
            <a:r>
              <a:rPr lang="tr-TR" sz="2400" dirty="0" err="1"/>
              <a:t>Dehidratasyon</a:t>
            </a:r>
            <a:r>
              <a:rPr lang="tr-TR" sz="2400" dirty="0"/>
              <a:t> (özellikle </a:t>
            </a:r>
            <a:r>
              <a:rPr lang="tr-TR" sz="2400" dirty="0" err="1"/>
              <a:t>diüretik</a:t>
            </a:r>
            <a:r>
              <a:rPr lang="tr-TR" sz="2400" dirty="0"/>
              <a:t> kullananlarda)</a:t>
            </a:r>
            <a:br>
              <a:rPr lang="tr-TR" sz="2400" dirty="0"/>
            </a:br>
            <a:r>
              <a:rPr lang="tr-TR" sz="2400" dirty="0"/>
              <a:t>➡️ Diyabetik </a:t>
            </a:r>
            <a:r>
              <a:rPr lang="tr-TR" sz="2400" dirty="0" err="1"/>
              <a:t>ketoasidoz</a:t>
            </a:r>
            <a:r>
              <a:rPr lang="tr-TR" sz="2400" dirty="0"/>
              <a:t> (DKA)</a:t>
            </a:r>
          </a:p>
          <a:p>
            <a:r>
              <a:rPr lang="tr-TR" sz="2400" b="1" dirty="0"/>
              <a:t>💊 GLP-1 reseptör </a:t>
            </a:r>
            <a:r>
              <a:rPr lang="tr-TR" sz="2400" b="1" dirty="0" err="1"/>
              <a:t>agonistleri</a:t>
            </a:r>
            <a:r>
              <a:rPr lang="tr-TR" sz="2400" b="1" dirty="0"/>
              <a:t>:</a:t>
            </a:r>
            <a:br>
              <a:rPr lang="tr-TR" sz="2400" dirty="0"/>
            </a:br>
            <a:r>
              <a:rPr lang="tr-TR" sz="2400" dirty="0"/>
              <a:t>➡️ </a:t>
            </a:r>
            <a:r>
              <a:rPr lang="tr-TR" sz="2400" dirty="0" err="1"/>
              <a:t>Pankreatit</a:t>
            </a:r>
            <a:br>
              <a:rPr lang="tr-TR" sz="2400" dirty="0"/>
            </a:br>
            <a:r>
              <a:rPr lang="tr-TR" sz="2400" dirty="0"/>
              <a:t>➡️ </a:t>
            </a:r>
            <a:r>
              <a:rPr lang="tr-TR" sz="2400" dirty="0" err="1"/>
              <a:t>Gastrointestinal</a:t>
            </a:r>
            <a:r>
              <a:rPr lang="tr-TR" sz="2400" dirty="0"/>
              <a:t> yan etkiler</a:t>
            </a:r>
          </a:p>
          <a:p>
            <a:endParaRPr lang="tr-TR" sz="24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1570C64-37C4-E84A-985B-060B1FDF0F72}"/>
              </a:ext>
            </a:extLst>
          </p:cNvPr>
          <p:cNvSpPr txBox="1"/>
          <p:nvPr/>
        </p:nvSpPr>
        <p:spPr>
          <a:xfrm>
            <a:off x="2427978" y="6031728"/>
            <a:ext cx="7539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 DPP-4: </a:t>
            </a:r>
            <a:r>
              <a:rPr lang="tr-TR" sz="1200" dirty="0" err="1"/>
              <a:t>Dipeptidil</a:t>
            </a:r>
            <a:r>
              <a:rPr lang="tr-TR" sz="1200" dirty="0"/>
              <a:t> peptidaz-4, SGLT2 İ: Sodyum-</a:t>
            </a:r>
            <a:r>
              <a:rPr lang="tr-TR" sz="1200" dirty="0" err="1"/>
              <a:t>glukoz</a:t>
            </a:r>
            <a:r>
              <a:rPr lang="tr-TR" sz="1200" dirty="0"/>
              <a:t> </a:t>
            </a:r>
            <a:r>
              <a:rPr lang="tr-TR" sz="1200" dirty="0" err="1"/>
              <a:t>ko-transporter</a:t>
            </a:r>
            <a:r>
              <a:rPr lang="tr-TR" sz="1200" dirty="0"/>
              <a:t> 2 inhibitörü, GLP-1: </a:t>
            </a:r>
            <a:r>
              <a:rPr lang="tr-TR" sz="1200" dirty="0" err="1"/>
              <a:t>Glukagona</a:t>
            </a:r>
            <a:r>
              <a:rPr lang="tr-TR" sz="1200" dirty="0"/>
              <a:t> benzer peptid-1)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600BDF2-6DD8-F74E-8F41-5EC30BB2525E}"/>
              </a:ext>
            </a:extLst>
          </p:cNvPr>
          <p:cNvSpPr txBox="1"/>
          <p:nvPr/>
        </p:nvSpPr>
        <p:spPr>
          <a:xfrm>
            <a:off x="2958729" y="6444862"/>
            <a:ext cx="6071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TEMD DİABETES MELLİTUS VE KOMPLİKASYONLARININ TANI, TEDAVİ VE İZLEM KILAVUZU 2024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4635F7E-439D-43C8-AEA8-F9D29B66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3780-DE47-4589-A5B4-6DF2CC381920}" type="slidenum">
              <a:rPr lang="tr-TR" altLang="tr-TR" smtClean="0"/>
              <a:pPr/>
              <a:t>13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9377413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Yaşlı Diyabetlide Medikal Tedavi: Öneriler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496292"/>
            <a:ext cx="10972800" cy="3214254"/>
          </a:xfrm>
        </p:spPr>
        <p:txBody>
          <a:bodyPr/>
          <a:lstStyle/>
          <a:p>
            <a:r>
              <a:rPr lang="tr-TR" sz="2000" dirty="0"/>
              <a:t>SU grubu ilaçlara bağlı </a:t>
            </a:r>
            <a:r>
              <a:rPr lang="tr-TR" sz="2000" b="1" dirty="0"/>
              <a:t>hipoglisemi riski </a:t>
            </a:r>
            <a:r>
              <a:rPr lang="tr-TR" sz="2000" dirty="0"/>
              <a:t>yaş ile katlanarak arttığından, tip 2 diyabetli yaşlı hastalara SU verilmesinden kaçınılmalıdır. Bu hastalarda </a:t>
            </a:r>
            <a:r>
              <a:rPr lang="tr-TR" sz="2000" b="1" dirty="0"/>
              <a:t>SU yerine DPP4-İ verilmesi </a:t>
            </a:r>
            <a:r>
              <a:rPr lang="tr-TR" sz="2000" dirty="0"/>
              <a:t>tercih edilmelidir.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İnsülin tedavisi planlanan yaşlı kırılgan hastalarda </a:t>
            </a:r>
            <a:r>
              <a:rPr lang="tr-TR" sz="2000" b="1" dirty="0"/>
              <a:t>günde tek doz bazal insülin kullanımı</a:t>
            </a:r>
            <a:r>
              <a:rPr lang="tr-TR" sz="2000" dirty="0"/>
              <a:t>, yan etki profili ve uygulama kolaylığı bakımından, en uygun tedavi rejimi olabilir</a:t>
            </a:r>
          </a:p>
          <a:p>
            <a:endParaRPr lang="tr-TR" sz="2000" dirty="0"/>
          </a:p>
          <a:p>
            <a:r>
              <a:rPr lang="tr-TR" sz="2000" b="1" dirty="0"/>
              <a:t>KVH öyküsü bulunan </a:t>
            </a:r>
            <a:r>
              <a:rPr lang="tr-TR" sz="2000" dirty="0"/>
              <a:t>yaşlı diyabetiklere </a:t>
            </a:r>
            <a:r>
              <a:rPr lang="tr-TR" sz="2000" b="1" dirty="0"/>
              <a:t>klinik açıdan uygun ise </a:t>
            </a:r>
            <a:r>
              <a:rPr lang="tr-TR" sz="2000" dirty="0"/>
              <a:t>GLP-1 RA veya SGLT2 İ gruplarından KV güvenliliği kanıtlanmış olan ilaçlar önerilmelidir.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Böbrek fonksiyonu hafif/orta derecede azalmış ya da kalp yetersizliği bulunan &lt;75 yaş diyabetli hastalarda </a:t>
            </a:r>
            <a:r>
              <a:rPr lang="tr-TR" sz="2000" b="1" dirty="0"/>
              <a:t>SGLT2 İ grubu ilaçlar kronik böbrek hastalığına ilerlemeyi yavaşlatabilir</a:t>
            </a:r>
            <a:r>
              <a:rPr lang="tr-TR" sz="2000" dirty="0"/>
              <a:t> ve hastaneye yatış riskini azaltabilir.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610035" y="6121697"/>
            <a:ext cx="765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TEMD DİABETES MELLİTUS VE KOMPLİKASYONLARININ TANI, TEDAVİ VE İZLEM KILAVUZU 2024                                      TÜRKDİAB Diyabet Tanı ve Tedavi Rehberi 2025 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55AFD9D-C1D3-4AE3-A20E-8E81B621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D1-CE09-44CA-A3C2-783BBC36534C}" type="slidenum">
              <a:rPr lang="tr-TR" altLang="tr-TR" smtClean="0"/>
              <a:pPr/>
              <a:t>14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95303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2 İçerik Yer Tutucusu"/>
          <p:cNvSpPr>
            <a:spLocks noGrp="1"/>
          </p:cNvSpPr>
          <p:nvPr>
            <p:ph idx="4294967295"/>
          </p:nvPr>
        </p:nvSpPr>
        <p:spPr>
          <a:xfrm>
            <a:off x="1491449" y="1628775"/>
            <a:ext cx="8708239" cy="4389438"/>
          </a:xfrm>
        </p:spPr>
        <p:txBody>
          <a:bodyPr>
            <a:normAutofit/>
          </a:bodyPr>
          <a:lstStyle/>
          <a:p>
            <a:pPr marL="273050" indent="-273050">
              <a:lnSpc>
                <a:spcPct val="120000"/>
              </a:lnSpc>
            </a:pPr>
            <a:r>
              <a:rPr lang="tr-TR" sz="2400" b="1" dirty="0"/>
              <a:t>   </a:t>
            </a:r>
            <a:r>
              <a:rPr lang="tr-TR" sz="2400" dirty="0"/>
              <a:t>Yaşlıların, yakınlarının ve hekim direnci 	</a:t>
            </a:r>
          </a:p>
          <a:p>
            <a:pPr marL="273050" indent="-273050">
              <a:lnSpc>
                <a:spcPct val="120000"/>
              </a:lnSpc>
            </a:pPr>
            <a:r>
              <a:rPr lang="tr-TR" sz="2400" dirty="0"/>
              <a:t>   Öğrenmeleri daha zor</a:t>
            </a:r>
          </a:p>
          <a:p>
            <a:pPr marL="273050" indent="-273050">
              <a:lnSpc>
                <a:spcPct val="120000"/>
              </a:lnSpc>
            </a:pPr>
            <a:r>
              <a:rPr lang="tr-TR" sz="2400" dirty="0"/>
              <a:t>   Doz hatırlama</a:t>
            </a:r>
          </a:p>
          <a:p>
            <a:pPr marL="273050" indent="-273050">
              <a:lnSpc>
                <a:spcPct val="120000"/>
              </a:lnSpc>
            </a:pPr>
            <a:r>
              <a:rPr lang="tr-TR" sz="2400" dirty="0"/>
              <a:t>   Esnek tedavi rejimlerine uyum</a:t>
            </a:r>
          </a:p>
          <a:p>
            <a:pPr marL="273050" indent="-273050">
              <a:lnSpc>
                <a:spcPct val="120000"/>
              </a:lnSpc>
            </a:pPr>
            <a:r>
              <a:rPr lang="tr-TR" sz="2400" dirty="0"/>
              <a:t>   El becerisi daha az</a:t>
            </a:r>
          </a:p>
          <a:p>
            <a:pPr marL="273050" indent="-273050">
              <a:lnSpc>
                <a:spcPct val="120000"/>
              </a:lnSpc>
            </a:pPr>
            <a:r>
              <a:rPr lang="tr-TR" sz="2400" dirty="0"/>
              <a:t>   Görme bozukluğu</a:t>
            </a:r>
          </a:p>
          <a:p>
            <a:pPr marL="273050" indent="-273050">
              <a:lnSpc>
                <a:spcPct val="120000"/>
              </a:lnSpc>
            </a:pPr>
            <a:r>
              <a:rPr lang="tr-TR" sz="2400" dirty="0"/>
              <a:t>   Kognitif beceri</a:t>
            </a:r>
          </a:p>
          <a:p>
            <a:pPr marL="273050" indent="-273050">
              <a:lnSpc>
                <a:spcPct val="120000"/>
              </a:lnSpc>
            </a:pPr>
            <a:r>
              <a:rPr lang="tr-TR" sz="2400" dirty="0"/>
              <a:t>   İsteksizlik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594556" y="642919"/>
            <a:ext cx="960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C00000"/>
                </a:solidFill>
              </a:rPr>
              <a:t>Yaşlı Diyabetlide İnsülin Kullanımındaki Zorluklar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EFA9A1B-DC26-4186-8BB2-7AFEA2E6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87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4390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Yaşlıda Diyabet </a:t>
            </a:r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>
                <a:solidFill>
                  <a:srgbClr val="C00000"/>
                </a:solidFill>
              </a:rPr>
              <a:t>ÖZET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0091" y="1918855"/>
            <a:ext cx="9068397" cy="4525963"/>
          </a:xfrm>
        </p:spPr>
        <p:txBody>
          <a:bodyPr/>
          <a:lstStyle/>
          <a:p>
            <a:r>
              <a:rPr lang="tr-TR" sz="2800" dirty="0"/>
              <a:t>Yaşlıda diyabet sıktır </a:t>
            </a:r>
          </a:p>
          <a:p>
            <a:r>
              <a:rPr lang="tr-TR" sz="2800" dirty="0"/>
              <a:t>Diyabet kliniği farklıdır</a:t>
            </a:r>
            <a:endParaRPr lang="tr-TR" sz="2800" dirty="0">
              <a:solidFill>
                <a:srgbClr val="002060"/>
              </a:solidFill>
            </a:endParaRPr>
          </a:p>
          <a:p>
            <a:r>
              <a:rPr lang="tr-TR" sz="2800" dirty="0"/>
              <a:t>Hipoglisemi yaşlıda ciddi bir sorundur</a:t>
            </a:r>
            <a:endParaRPr lang="tr-TR" sz="2800" dirty="0">
              <a:solidFill>
                <a:srgbClr val="002060"/>
              </a:solidFill>
            </a:endParaRPr>
          </a:p>
          <a:p>
            <a:r>
              <a:rPr lang="tr-TR" sz="2800" dirty="0"/>
              <a:t>Diyabet tedavisi hedef değerleri farklıdır</a:t>
            </a:r>
          </a:p>
          <a:p>
            <a:r>
              <a:rPr lang="tr-TR" sz="2800" dirty="0">
                <a:solidFill>
                  <a:srgbClr val="002060"/>
                </a:solidFill>
              </a:rPr>
              <a:t>Medikal tedavide, yan etkilere daha fazla dikkat</a:t>
            </a:r>
          </a:p>
          <a:p>
            <a:r>
              <a:rPr lang="tr-TR" sz="2800" dirty="0"/>
              <a:t>Yaşlıda insülin kullanılması zorluklar vardır</a:t>
            </a:r>
            <a:endParaRPr lang="tr-TR" sz="2800" dirty="0">
              <a:solidFill>
                <a:srgbClr val="00206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70FC272-1954-4962-9A5F-5B63F9D6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3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 noChangeAspect="1"/>
          </p:cNvGrpSpPr>
          <p:nvPr/>
        </p:nvGrpSpPr>
        <p:grpSpPr bwMode="auto">
          <a:xfrm>
            <a:off x="642149" y="1025526"/>
            <a:ext cx="10550988" cy="5832475"/>
            <a:chOff x="646" y="419"/>
            <a:chExt cx="8116" cy="2858"/>
          </a:xfrm>
        </p:grpSpPr>
        <p:sp>
          <p:nvSpPr>
            <p:cNvPr id="133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0" y="419"/>
              <a:ext cx="7932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600" b="1">
                <a:solidFill>
                  <a:srgbClr val="EA9D02"/>
                </a:solidFill>
              </a:endParaRPr>
            </a:p>
          </p:txBody>
        </p:sp>
        <p:cxnSp>
          <p:nvCxnSpPr>
            <p:cNvPr id="13316" name="_s791556"/>
            <p:cNvCxnSpPr>
              <a:cxnSpLocks noChangeShapeType="1"/>
              <a:stCxn id="13328" idx="0"/>
              <a:endCxn id="13324" idx="2"/>
            </p:cNvCxnSpPr>
            <p:nvPr/>
          </p:nvCxnSpPr>
          <p:spPr bwMode="auto">
            <a:xfrm rot="16200000" flipV="1">
              <a:off x="7208" y="1141"/>
              <a:ext cx="144" cy="10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17" name="_s791557"/>
            <p:cNvCxnSpPr>
              <a:cxnSpLocks noChangeShapeType="1"/>
              <a:stCxn id="13327" idx="0"/>
              <a:endCxn id="13323" idx="2"/>
            </p:cNvCxnSpPr>
            <p:nvPr/>
          </p:nvCxnSpPr>
          <p:spPr bwMode="auto">
            <a:xfrm rot="16200000" flipV="1">
              <a:off x="2980" y="1142"/>
              <a:ext cx="144" cy="108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18" name="_s791558"/>
            <p:cNvCxnSpPr>
              <a:cxnSpLocks noChangeShapeType="1"/>
              <a:stCxn id="13326" idx="0"/>
              <a:endCxn id="13323" idx="2"/>
            </p:cNvCxnSpPr>
            <p:nvPr/>
          </p:nvCxnSpPr>
          <p:spPr bwMode="auto">
            <a:xfrm rot="5400000" flipH="1" flipV="1">
              <a:off x="1974" y="1222"/>
              <a:ext cx="144" cy="92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19" name="_s791559"/>
            <p:cNvCxnSpPr>
              <a:cxnSpLocks noChangeShapeType="1"/>
              <a:stCxn id="13325" idx="0"/>
              <a:endCxn id="13324" idx="2"/>
            </p:cNvCxnSpPr>
            <p:nvPr/>
          </p:nvCxnSpPr>
          <p:spPr bwMode="auto">
            <a:xfrm rot="5400000" flipH="1" flipV="1">
              <a:off x="6199" y="1220"/>
              <a:ext cx="144" cy="93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0" name="_s791560"/>
            <p:cNvCxnSpPr>
              <a:cxnSpLocks noChangeShapeType="1"/>
              <a:stCxn id="13324" idx="0"/>
              <a:endCxn id="13322" idx="2"/>
            </p:cNvCxnSpPr>
            <p:nvPr/>
          </p:nvCxnSpPr>
          <p:spPr bwMode="auto">
            <a:xfrm rot="16200000" flipV="1">
              <a:off x="5694" y="285"/>
              <a:ext cx="144" cy="19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1" name="_s791561"/>
            <p:cNvCxnSpPr>
              <a:cxnSpLocks noChangeShapeType="1"/>
              <a:stCxn id="13323" idx="0"/>
              <a:endCxn id="13322" idx="2"/>
            </p:cNvCxnSpPr>
            <p:nvPr/>
          </p:nvCxnSpPr>
          <p:spPr bwMode="auto">
            <a:xfrm rot="5400000" flipH="1" flipV="1">
              <a:off x="3581" y="112"/>
              <a:ext cx="144" cy="228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2" name="_s791562"/>
            <p:cNvSpPr>
              <a:spLocks noChangeArrowheads="1"/>
            </p:cNvSpPr>
            <p:nvPr/>
          </p:nvSpPr>
          <p:spPr bwMode="auto">
            <a:xfrm>
              <a:off x="3421" y="753"/>
              <a:ext cx="2751" cy="43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61762" tIns="19876" rIns="61762" bIns="19876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3200" b="0" dirty="0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Diyabet ve Gebelik</a:t>
              </a:r>
              <a:endParaRPr kumimoji="1" lang="en-US" altLang="zh-TW" sz="3200" b="0" dirty="0">
                <a:solidFill>
                  <a:srgbClr val="002060"/>
                </a:solidFill>
                <a:latin typeface="Calibri" panose="020F050202020403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13323" name="_s791563"/>
            <p:cNvSpPr>
              <a:spLocks noChangeArrowheads="1"/>
            </p:cNvSpPr>
            <p:nvPr/>
          </p:nvSpPr>
          <p:spPr bwMode="auto">
            <a:xfrm>
              <a:off x="1385" y="1327"/>
              <a:ext cx="2249" cy="286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39750" tIns="19876" rIns="39750" bIns="19876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2000" b="0" dirty="0" err="1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Pregestasyonel</a:t>
              </a:r>
              <a:r>
                <a:rPr kumimoji="1" lang="tr-TR" altLang="zh-TW" sz="2000" b="0" dirty="0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 Diyabet</a:t>
              </a:r>
              <a:endParaRPr kumimoji="1" lang="en-US" altLang="zh-TW" sz="2000" b="0" dirty="0">
                <a:solidFill>
                  <a:srgbClr val="002060"/>
                </a:solidFill>
                <a:latin typeface="Calibri" panose="020F050202020403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13324" name="_s791564"/>
            <p:cNvSpPr>
              <a:spLocks noChangeArrowheads="1"/>
            </p:cNvSpPr>
            <p:nvPr/>
          </p:nvSpPr>
          <p:spPr bwMode="auto">
            <a:xfrm>
              <a:off x="5473" y="1327"/>
              <a:ext cx="2526" cy="286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370649" tIns="422025" rIns="370649" bIns="42202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2000" b="0" dirty="0" err="1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Gestasyonel</a:t>
              </a:r>
              <a:r>
                <a:rPr kumimoji="1" lang="tr-TR" altLang="zh-TW" sz="2000" b="0" dirty="0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 Diyabet (GDM</a:t>
              </a:r>
              <a:r>
                <a:rPr kumimoji="1" lang="tr-TR" altLang="zh-TW" sz="1700" b="0" dirty="0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)</a:t>
              </a:r>
              <a:endParaRPr kumimoji="1" lang="en-US" altLang="zh-TW" sz="1700" b="0" dirty="0">
                <a:solidFill>
                  <a:srgbClr val="002060"/>
                </a:solidFill>
                <a:latin typeface="Calibri" panose="020F050202020403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13325" name="_s791565"/>
            <p:cNvSpPr>
              <a:spLocks noChangeArrowheads="1"/>
            </p:cNvSpPr>
            <p:nvPr/>
          </p:nvSpPr>
          <p:spPr bwMode="auto">
            <a:xfrm>
              <a:off x="4868" y="1757"/>
              <a:ext cx="1875" cy="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41407" tIns="20705" rIns="41407" bIns="2070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1800" b="0" dirty="0">
                  <a:solidFill>
                    <a:srgbClr val="002060"/>
                  </a:solidFill>
                  <a:ea typeface="PMingLiU" panose="02020500000000000000" pitchFamily="18" charset="-120"/>
                </a:rPr>
                <a:t>Gebelikte tanı konulan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1800" b="0" dirty="0" err="1">
                  <a:solidFill>
                    <a:srgbClr val="002060"/>
                  </a:solidFill>
                  <a:ea typeface="PMingLiU" panose="02020500000000000000" pitchFamily="18" charset="-120"/>
                </a:rPr>
                <a:t>Pregestasyonel</a:t>
              </a:r>
              <a:r>
                <a:rPr kumimoji="1" lang="tr-TR" altLang="zh-TW" sz="1800" b="0" dirty="0">
                  <a:solidFill>
                    <a:srgbClr val="002060"/>
                  </a:solidFill>
                  <a:ea typeface="PMingLiU" panose="02020500000000000000" pitchFamily="18" charset="-120"/>
                </a:rPr>
                <a:t> DM</a:t>
              </a:r>
            </a:p>
          </p:txBody>
        </p:sp>
        <p:sp>
          <p:nvSpPr>
            <p:cNvPr id="13326" name="_s791566"/>
            <p:cNvSpPr>
              <a:spLocks noChangeArrowheads="1"/>
            </p:cNvSpPr>
            <p:nvPr/>
          </p:nvSpPr>
          <p:spPr bwMode="auto">
            <a:xfrm>
              <a:off x="646" y="1757"/>
              <a:ext cx="1875" cy="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41407" tIns="20705" rIns="41407" bIns="2070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1800" b="0" dirty="0">
                  <a:solidFill>
                    <a:srgbClr val="002060"/>
                  </a:solidFill>
                  <a:ea typeface="PMingLiU" panose="02020500000000000000" pitchFamily="18" charset="-120"/>
                </a:rPr>
                <a:t>Tip 1 Diyabette Gebelik</a:t>
              </a:r>
              <a:endParaRPr kumimoji="1" lang="en-US" altLang="zh-TW" sz="1800" b="0" dirty="0">
                <a:solidFill>
                  <a:srgbClr val="00206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3327" name="_s791567"/>
            <p:cNvSpPr>
              <a:spLocks noChangeArrowheads="1"/>
            </p:cNvSpPr>
            <p:nvPr/>
          </p:nvSpPr>
          <p:spPr bwMode="auto">
            <a:xfrm>
              <a:off x="2657" y="1757"/>
              <a:ext cx="1875" cy="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41407" tIns="20705" rIns="41407" bIns="2070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1800" b="0" dirty="0">
                  <a:solidFill>
                    <a:srgbClr val="002060"/>
                  </a:solidFill>
                  <a:ea typeface="PMingLiU" panose="02020500000000000000" pitchFamily="18" charset="-120"/>
                </a:rPr>
                <a:t>Tip 2 Diyabette Gebelik</a:t>
              </a:r>
              <a:endParaRPr kumimoji="1" lang="en-US" altLang="zh-TW" sz="1800" b="0" dirty="0">
                <a:solidFill>
                  <a:srgbClr val="00206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3328" name="_s791568"/>
            <p:cNvSpPr>
              <a:spLocks noChangeArrowheads="1"/>
            </p:cNvSpPr>
            <p:nvPr/>
          </p:nvSpPr>
          <p:spPr bwMode="auto">
            <a:xfrm>
              <a:off x="6887" y="1757"/>
              <a:ext cx="1875" cy="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41407" tIns="20705" rIns="41407" bIns="2070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1800" b="0" dirty="0">
                  <a:solidFill>
                    <a:srgbClr val="002060"/>
                  </a:solidFill>
                  <a:ea typeface="PMingLiU" panose="02020500000000000000" pitchFamily="18" charset="-120"/>
                </a:rPr>
                <a:t>Gerçek GDM</a:t>
              </a:r>
              <a:endParaRPr kumimoji="1" lang="en-US" altLang="zh-TW" sz="1800" b="0" dirty="0">
                <a:solidFill>
                  <a:srgbClr val="002060"/>
                </a:solidFill>
                <a:ea typeface="PMingLiU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917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 noChangeAspect="1"/>
          </p:cNvGrpSpPr>
          <p:nvPr/>
        </p:nvGrpSpPr>
        <p:grpSpPr bwMode="auto">
          <a:xfrm>
            <a:off x="642149" y="1025526"/>
            <a:ext cx="10550988" cy="5832475"/>
            <a:chOff x="646" y="419"/>
            <a:chExt cx="8116" cy="2858"/>
          </a:xfrm>
        </p:grpSpPr>
        <p:sp>
          <p:nvSpPr>
            <p:cNvPr id="133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0" y="419"/>
              <a:ext cx="7932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600" b="1">
                <a:solidFill>
                  <a:srgbClr val="EA9D02"/>
                </a:solidFill>
              </a:endParaRPr>
            </a:p>
          </p:txBody>
        </p:sp>
        <p:cxnSp>
          <p:nvCxnSpPr>
            <p:cNvPr id="13316" name="_s791556"/>
            <p:cNvCxnSpPr>
              <a:cxnSpLocks noChangeShapeType="1"/>
              <a:stCxn id="13328" idx="0"/>
              <a:endCxn id="13324" idx="2"/>
            </p:cNvCxnSpPr>
            <p:nvPr/>
          </p:nvCxnSpPr>
          <p:spPr bwMode="auto">
            <a:xfrm rot="16200000" flipV="1">
              <a:off x="7208" y="1141"/>
              <a:ext cx="144" cy="10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17" name="_s791557"/>
            <p:cNvCxnSpPr>
              <a:cxnSpLocks noChangeShapeType="1"/>
              <a:stCxn id="13327" idx="0"/>
              <a:endCxn id="13323" idx="2"/>
            </p:cNvCxnSpPr>
            <p:nvPr/>
          </p:nvCxnSpPr>
          <p:spPr bwMode="auto">
            <a:xfrm rot="16200000" flipV="1">
              <a:off x="2980" y="1142"/>
              <a:ext cx="144" cy="108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18" name="_s791558"/>
            <p:cNvCxnSpPr>
              <a:cxnSpLocks noChangeShapeType="1"/>
              <a:stCxn id="13326" idx="0"/>
              <a:endCxn id="13323" idx="2"/>
            </p:cNvCxnSpPr>
            <p:nvPr/>
          </p:nvCxnSpPr>
          <p:spPr bwMode="auto">
            <a:xfrm rot="5400000" flipH="1" flipV="1">
              <a:off x="1974" y="1222"/>
              <a:ext cx="144" cy="92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19" name="_s791559"/>
            <p:cNvCxnSpPr>
              <a:cxnSpLocks noChangeShapeType="1"/>
              <a:stCxn id="13325" idx="0"/>
              <a:endCxn id="13324" idx="2"/>
            </p:cNvCxnSpPr>
            <p:nvPr/>
          </p:nvCxnSpPr>
          <p:spPr bwMode="auto">
            <a:xfrm rot="5400000" flipH="1" flipV="1">
              <a:off x="6199" y="1220"/>
              <a:ext cx="144" cy="93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0" name="_s791560"/>
            <p:cNvCxnSpPr>
              <a:cxnSpLocks noChangeShapeType="1"/>
              <a:stCxn id="13324" idx="0"/>
              <a:endCxn id="13322" idx="2"/>
            </p:cNvCxnSpPr>
            <p:nvPr/>
          </p:nvCxnSpPr>
          <p:spPr bwMode="auto">
            <a:xfrm rot="16200000" flipV="1">
              <a:off x="5694" y="285"/>
              <a:ext cx="144" cy="19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1" name="_s791561"/>
            <p:cNvCxnSpPr>
              <a:cxnSpLocks noChangeShapeType="1"/>
              <a:stCxn id="13323" idx="0"/>
              <a:endCxn id="13322" idx="2"/>
            </p:cNvCxnSpPr>
            <p:nvPr/>
          </p:nvCxnSpPr>
          <p:spPr bwMode="auto">
            <a:xfrm rot="5400000" flipH="1" flipV="1">
              <a:off x="3581" y="112"/>
              <a:ext cx="144" cy="228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2" name="_s791562"/>
            <p:cNvSpPr>
              <a:spLocks noChangeArrowheads="1"/>
            </p:cNvSpPr>
            <p:nvPr/>
          </p:nvSpPr>
          <p:spPr bwMode="auto">
            <a:xfrm>
              <a:off x="3421" y="753"/>
              <a:ext cx="2751" cy="43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61762" tIns="19876" rIns="61762" bIns="19876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3200" b="0" dirty="0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Diyabet ve Gebelik</a:t>
              </a:r>
              <a:endParaRPr kumimoji="1" lang="en-US" altLang="zh-TW" sz="3200" b="0" dirty="0">
                <a:solidFill>
                  <a:srgbClr val="002060"/>
                </a:solidFill>
                <a:latin typeface="Calibri" panose="020F050202020403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13323" name="_s791563"/>
            <p:cNvSpPr>
              <a:spLocks noChangeArrowheads="1"/>
            </p:cNvSpPr>
            <p:nvPr/>
          </p:nvSpPr>
          <p:spPr bwMode="auto">
            <a:xfrm>
              <a:off x="1385" y="1327"/>
              <a:ext cx="2249" cy="28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39750" tIns="19876" rIns="39750" bIns="19876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TW" sz="2000" b="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13324" name="_s791564"/>
            <p:cNvSpPr>
              <a:spLocks noChangeArrowheads="1"/>
            </p:cNvSpPr>
            <p:nvPr/>
          </p:nvSpPr>
          <p:spPr bwMode="auto">
            <a:xfrm>
              <a:off x="5473" y="1327"/>
              <a:ext cx="2526" cy="286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370649" tIns="422025" rIns="370649" bIns="42202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2000" b="0" dirty="0" err="1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Gestasyonel</a:t>
              </a:r>
              <a:r>
                <a:rPr kumimoji="1" lang="tr-TR" altLang="zh-TW" sz="2000" b="0" dirty="0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 Diyabet (GDM</a:t>
              </a:r>
              <a:r>
                <a:rPr kumimoji="1" lang="tr-TR" altLang="zh-TW" sz="1700" b="0" dirty="0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)</a:t>
              </a:r>
              <a:endParaRPr kumimoji="1" lang="en-US" altLang="zh-TW" sz="1700" b="0" dirty="0">
                <a:solidFill>
                  <a:srgbClr val="002060"/>
                </a:solidFill>
                <a:latin typeface="Calibri" panose="020F050202020403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13325" name="_s791565"/>
            <p:cNvSpPr>
              <a:spLocks noChangeArrowheads="1"/>
            </p:cNvSpPr>
            <p:nvPr/>
          </p:nvSpPr>
          <p:spPr bwMode="auto">
            <a:xfrm>
              <a:off x="4868" y="1757"/>
              <a:ext cx="1875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41407" tIns="20705" rIns="41407" bIns="2070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1800" b="0" dirty="0">
                  <a:solidFill>
                    <a:schemeClr val="bg1"/>
                  </a:solidFill>
                  <a:ea typeface="PMingLiU" panose="02020500000000000000" pitchFamily="18" charset="-120"/>
                </a:rPr>
                <a:t>Gebelikte tanı konulan </a:t>
              </a:r>
            </a:p>
          </p:txBody>
        </p:sp>
        <p:sp>
          <p:nvSpPr>
            <p:cNvPr id="13326" name="_s791566"/>
            <p:cNvSpPr>
              <a:spLocks noChangeArrowheads="1"/>
            </p:cNvSpPr>
            <p:nvPr/>
          </p:nvSpPr>
          <p:spPr bwMode="auto">
            <a:xfrm>
              <a:off x="646" y="1757"/>
              <a:ext cx="1875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41407" tIns="20705" rIns="41407" bIns="2070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1800" b="0" dirty="0">
                  <a:solidFill>
                    <a:schemeClr val="bg1"/>
                  </a:solidFill>
                  <a:ea typeface="PMingLiU" panose="02020500000000000000" pitchFamily="18" charset="-120"/>
                </a:rPr>
                <a:t>Tip 1 Diyabette Gebelik</a:t>
              </a:r>
              <a:endParaRPr kumimoji="1" lang="en-US" altLang="zh-TW" sz="1800" b="0" dirty="0">
                <a:solidFill>
                  <a:schemeClr val="bg1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3327" name="_s791567"/>
            <p:cNvSpPr>
              <a:spLocks noChangeArrowheads="1"/>
            </p:cNvSpPr>
            <p:nvPr/>
          </p:nvSpPr>
          <p:spPr bwMode="auto">
            <a:xfrm>
              <a:off x="2657" y="1757"/>
              <a:ext cx="1875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41407" tIns="20705" rIns="41407" bIns="2070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1800" b="0" dirty="0">
                  <a:solidFill>
                    <a:schemeClr val="bg1"/>
                  </a:solidFill>
                  <a:ea typeface="PMingLiU" panose="02020500000000000000" pitchFamily="18" charset="-120"/>
                </a:rPr>
                <a:t>Tip 2 Diyabette Gebelik</a:t>
              </a:r>
              <a:endParaRPr kumimoji="1" lang="en-US" altLang="zh-TW" sz="1800" b="0" dirty="0">
                <a:solidFill>
                  <a:schemeClr val="bg1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3328" name="_s791568"/>
            <p:cNvSpPr>
              <a:spLocks noChangeArrowheads="1"/>
            </p:cNvSpPr>
            <p:nvPr/>
          </p:nvSpPr>
          <p:spPr bwMode="auto">
            <a:xfrm>
              <a:off x="6887" y="1757"/>
              <a:ext cx="1875" cy="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41407" tIns="20705" rIns="41407" bIns="2070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1800" b="0" dirty="0">
                  <a:solidFill>
                    <a:srgbClr val="002060"/>
                  </a:solidFill>
                  <a:ea typeface="PMingLiU" panose="02020500000000000000" pitchFamily="18" charset="-120"/>
                </a:rPr>
                <a:t>Gerçek GDM</a:t>
              </a:r>
              <a:endParaRPr kumimoji="1" lang="en-US" altLang="zh-TW" sz="1800" b="0" dirty="0">
                <a:solidFill>
                  <a:srgbClr val="002060"/>
                </a:solidFill>
                <a:ea typeface="PMingLiU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112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22023" y="2390662"/>
            <a:ext cx="1037788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</a:rPr>
              <a:t>Gebelik sırasında tanımlanan karbonhidrat </a:t>
            </a:r>
            <a:r>
              <a:rPr lang="tr-TR" sz="2800" dirty="0" err="1">
                <a:solidFill>
                  <a:prstClr val="black"/>
                </a:solidFill>
              </a:rPr>
              <a:t>intoleransı</a:t>
            </a:r>
            <a:endParaRPr lang="tr-TR" sz="2800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312901" y="561859"/>
            <a:ext cx="6686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Gestasyonel</a:t>
            </a:r>
            <a:r>
              <a:rPr lang="tr-TR" sz="4400" b="1" dirty="0">
                <a:solidFill>
                  <a:srgbClr val="C00000"/>
                </a:solidFill>
              </a:rPr>
              <a:t> Diyabet (GDM)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52500" y="3751615"/>
            <a:ext cx="10747412" cy="1338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tr-TR" altLang="tr-TR" sz="2800" b="1" dirty="0">
                <a:solidFill>
                  <a:srgbClr val="000000"/>
                </a:solidFill>
                <a:latin typeface="+mn-lt"/>
              </a:rPr>
              <a:t>Gebeliğin 24.-28. haftasında tüm gebeler taramaya alınmalı</a:t>
            </a:r>
          </a:p>
          <a:p>
            <a:pPr algn="ctr" fontAlgn="base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tr-TR" altLang="tr-TR" sz="2400" dirty="0">
                <a:solidFill>
                  <a:srgbClr val="000000"/>
                </a:solidFill>
                <a:latin typeface="+mn-lt"/>
              </a:rPr>
              <a:t>GDM risk faktörleri varsa birinci </a:t>
            </a:r>
            <a:r>
              <a:rPr lang="tr-TR" altLang="tr-TR" sz="2400" dirty="0" err="1">
                <a:solidFill>
                  <a:srgbClr val="000000"/>
                </a:solidFill>
                <a:latin typeface="+mn-lt"/>
              </a:rPr>
              <a:t>trimesterde</a:t>
            </a:r>
            <a:r>
              <a:rPr lang="tr-TR" altLang="tr-TR" sz="2400" dirty="0">
                <a:solidFill>
                  <a:srgbClr val="000000"/>
                </a:solidFill>
                <a:latin typeface="+mn-lt"/>
              </a:rPr>
              <a:t> tarama yapılmalı, normal ise diğer </a:t>
            </a:r>
            <a:r>
              <a:rPr lang="tr-TR" altLang="tr-TR" sz="2400" dirty="0" err="1">
                <a:solidFill>
                  <a:srgbClr val="000000"/>
                </a:solidFill>
                <a:latin typeface="+mn-lt"/>
              </a:rPr>
              <a:t>trimesterlerde</a:t>
            </a:r>
            <a:r>
              <a:rPr lang="tr-TR" altLang="tr-TR" sz="2400" dirty="0">
                <a:solidFill>
                  <a:srgbClr val="000000"/>
                </a:solidFill>
                <a:latin typeface="+mn-lt"/>
              </a:rPr>
              <a:t> de yeniden incelenmeli</a:t>
            </a:r>
            <a:endParaRPr lang="en-US" altLang="tr-TR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0E7CE7-0A0B-4F7F-AC25-499DB016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6A71-3FD9-477D-852C-D03CFED11B4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4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Yaşlıda Diyabet: Sorular</a:t>
            </a:r>
            <a:r>
              <a:rPr lang="tr-TR" sz="6000" b="1" dirty="0">
                <a:solidFill>
                  <a:srgbClr val="C00000"/>
                </a:solidFill>
              </a:rPr>
              <a:t> 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58788" y="1600201"/>
            <a:ext cx="10182688" cy="4525963"/>
          </a:xfrm>
        </p:spPr>
        <p:txBody>
          <a:bodyPr/>
          <a:lstStyle/>
          <a:p>
            <a:r>
              <a:rPr lang="tr-TR" sz="2800" dirty="0"/>
              <a:t>Yaşlıda </a:t>
            </a:r>
            <a:r>
              <a:rPr lang="tr-TR" sz="2800" b="1" dirty="0"/>
              <a:t>diyabet daha sık </a:t>
            </a:r>
            <a:r>
              <a:rPr lang="tr-TR" sz="2800" dirty="0"/>
              <a:t>mıdır?</a:t>
            </a:r>
          </a:p>
          <a:p>
            <a:r>
              <a:rPr lang="tr-TR" sz="2800" dirty="0"/>
              <a:t>Diyabet </a:t>
            </a:r>
            <a:r>
              <a:rPr lang="tr-TR" sz="2800" b="1" dirty="0"/>
              <a:t>kliniği aynı </a:t>
            </a:r>
            <a:r>
              <a:rPr lang="tr-TR" sz="2800" dirty="0"/>
              <a:t>mıdır? </a:t>
            </a:r>
          </a:p>
          <a:p>
            <a:r>
              <a:rPr lang="tr-TR" sz="2800" b="1" dirty="0"/>
              <a:t>Hipoglisemi </a:t>
            </a:r>
            <a:r>
              <a:rPr lang="tr-TR" sz="2800" dirty="0"/>
              <a:t>yaşlıda </a:t>
            </a:r>
            <a:r>
              <a:rPr lang="tr-TR" sz="2800" b="1" dirty="0"/>
              <a:t>ciddi bir sorun </a:t>
            </a:r>
            <a:r>
              <a:rPr lang="tr-TR" sz="2800" dirty="0"/>
              <a:t>mudur?  </a:t>
            </a:r>
          </a:p>
          <a:p>
            <a:r>
              <a:rPr lang="tr-TR" sz="2800" dirty="0"/>
              <a:t>Diyabet tedavisi </a:t>
            </a:r>
            <a:r>
              <a:rPr lang="tr-TR" sz="2800" b="1" dirty="0"/>
              <a:t>hedef değerleri farklı </a:t>
            </a:r>
            <a:r>
              <a:rPr lang="tr-TR" sz="2800" dirty="0"/>
              <a:t>mıdır? </a:t>
            </a:r>
          </a:p>
          <a:p>
            <a:r>
              <a:rPr lang="tr-TR" sz="2800" dirty="0"/>
              <a:t>Yaşlıda </a:t>
            </a:r>
            <a:r>
              <a:rPr lang="tr-TR" sz="2800" b="1" dirty="0"/>
              <a:t>diyabetin medikal tedavisinde dikkat edilmesi gereken durumlar </a:t>
            </a:r>
            <a:r>
              <a:rPr lang="tr-TR" sz="2800" dirty="0"/>
              <a:t>nelerdir?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0830C10-03E6-4C4E-BD22-C3B67D1D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818" name="Group 2"/>
          <p:cNvGrpSpPr>
            <a:grpSpLocks/>
          </p:cNvGrpSpPr>
          <p:nvPr/>
        </p:nvGrpSpPr>
        <p:grpSpPr bwMode="auto">
          <a:xfrm>
            <a:off x="1930401" y="3252788"/>
            <a:ext cx="2798763" cy="1403350"/>
            <a:chOff x="672" y="2504"/>
            <a:chExt cx="1763" cy="884"/>
          </a:xfrm>
        </p:grpSpPr>
        <p:sp>
          <p:nvSpPr>
            <p:cNvPr id="7191" name="Rectangle 3"/>
            <p:cNvSpPr>
              <a:spLocks noChangeArrowheads="1"/>
            </p:cNvSpPr>
            <p:nvPr/>
          </p:nvSpPr>
          <p:spPr bwMode="auto">
            <a:xfrm>
              <a:off x="672" y="3018"/>
              <a:ext cx="176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tr-TR" sz="1800" dirty="0">
                  <a:solidFill>
                    <a:srgbClr val="000000"/>
                  </a:solidFill>
                </a:rPr>
                <a:t>F</a:t>
              </a:r>
              <a:r>
                <a:rPr lang="tr-TR" altLang="tr-TR" sz="1800" dirty="0">
                  <a:solidFill>
                    <a:srgbClr val="000000"/>
                  </a:solidFill>
                </a:rPr>
                <a:t>e</a:t>
              </a:r>
              <a:r>
                <a:rPr lang="en-US" altLang="tr-TR" sz="1800" dirty="0" err="1">
                  <a:solidFill>
                    <a:srgbClr val="000000"/>
                  </a:solidFill>
                </a:rPr>
                <a:t>tal</a:t>
              </a:r>
              <a:endParaRPr lang="en-US" altLang="tr-TR" sz="1800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800" dirty="0" err="1">
                  <a:solidFill>
                    <a:srgbClr val="000000"/>
                  </a:solidFill>
                </a:rPr>
                <a:t>Hi</a:t>
              </a:r>
              <a:r>
                <a:rPr lang="en-US" altLang="tr-TR" sz="1800" dirty="0" err="1">
                  <a:solidFill>
                    <a:srgbClr val="000000"/>
                  </a:solidFill>
                </a:rPr>
                <a:t>perinsulinemi</a:t>
              </a:r>
              <a:endParaRPr lang="en-US" altLang="tr-TR" sz="1800" dirty="0">
                <a:solidFill>
                  <a:srgbClr val="000000"/>
                </a:solidFill>
              </a:endParaRPr>
            </a:p>
          </p:txBody>
        </p:sp>
        <p:sp>
          <p:nvSpPr>
            <p:cNvPr id="7192" name="AutoShape 4"/>
            <p:cNvSpPr>
              <a:spLocks noChangeArrowheads="1"/>
            </p:cNvSpPr>
            <p:nvPr/>
          </p:nvSpPr>
          <p:spPr bwMode="auto">
            <a:xfrm rot="-5400000">
              <a:off x="1338" y="2591"/>
              <a:ext cx="472" cy="299"/>
            </a:xfrm>
            <a:prstGeom prst="leftArrow">
              <a:avLst>
                <a:gd name="adj1" fmla="val 38509"/>
                <a:gd name="adj2" fmla="val 65439"/>
              </a:avLst>
            </a:prstGeom>
            <a:solidFill>
              <a:srgbClr val="48B0DA"/>
            </a:solidFill>
            <a:ln w="19050" cap="rnd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9782175" y="6430964"/>
            <a:ext cx="914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2200" b="0">
              <a:solidFill>
                <a:srgbClr val="000000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409701" y="-99153"/>
            <a:ext cx="938371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 anchorCtr="1"/>
          <a:lstStyle>
            <a:lvl1pPr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3200" dirty="0" err="1">
                <a:solidFill>
                  <a:srgbClr val="C00000"/>
                </a:solidFill>
              </a:rPr>
              <a:t>Gestasyonel</a:t>
            </a:r>
            <a:r>
              <a:rPr lang="tr-TR" altLang="tr-TR" sz="3200" dirty="0">
                <a:solidFill>
                  <a:srgbClr val="C00000"/>
                </a:solidFill>
              </a:rPr>
              <a:t> Diyabette </a:t>
            </a:r>
            <a:r>
              <a:rPr lang="tr-TR" altLang="tr-TR" sz="3200" dirty="0" err="1">
                <a:solidFill>
                  <a:srgbClr val="C00000"/>
                </a:solidFill>
              </a:rPr>
              <a:t>Fizyopatoloji</a:t>
            </a:r>
            <a:r>
              <a:rPr lang="tr-TR" altLang="tr-TR" sz="3200" dirty="0">
                <a:solidFill>
                  <a:srgbClr val="C00000"/>
                </a:solidFill>
              </a:rPr>
              <a:t> </a:t>
            </a:r>
            <a:endParaRPr lang="en-US" altLang="tr-TR" sz="3200" dirty="0">
              <a:solidFill>
                <a:srgbClr val="C00000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2490789" y="5821364"/>
            <a:ext cx="1717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>
                <a:solidFill>
                  <a:srgbClr val="000000"/>
                </a:solidFill>
              </a:rPr>
              <a:t>Bebek</a:t>
            </a:r>
            <a:endParaRPr lang="en-US" altLang="tr-TR" sz="3200" b="0">
              <a:solidFill>
                <a:srgbClr val="000000"/>
              </a:solidFill>
            </a:endParaRPr>
          </a:p>
        </p:txBody>
      </p:sp>
      <p:grpSp>
        <p:nvGrpSpPr>
          <p:cNvPr id="802824" name="Group 8"/>
          <p:cNvGrpSpPr>
            <a:grpSpLocks/>
          </p:cNvGrpSpPr>
          <p:nvPr/>
        </p:nvGrpSpPr>
        <p:grpSpPr bwMode="auto">
          <a:xfrm>
            <a:off x="2033588" y="1447800"/>
            <a:ext cx="2635250" cy="1747838"/>
            <a:chOff x="686" y="1347"/>
            <a:chExt cx="1660" cy="1101"/>
          </a:xfrm>
        </p:grpSpPr>
        <p:sp>
          <p:nvSpPr>
            <p:cNvPr id="7189" name="AutoShape 9"/>
            <p:cNvSpPr>
              <a:spLocks noChangeArrowheads="1"/>
            </p:cNvSpPr>
            <p:nvPr/>
          </p:nvSpPr>
          <p:spPr bwMode="auto">
            <a:xfrm>
              <a:off x="686" y="2166"/>
              <a:ext cx="1660" cy="282"/>
            </a:xfrm>
            <a:prstGeom prst="roundRect">
              <a:avLst>
                <a:gd name="adj" fmla="val 16667"/>
              </a:avLst>
            </a:prstGeom>
            <a:solidFill>
              <a:srgbClr val="48B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tr-TR" b="0" dirty="0">
                  <a:solidFill>
                    <a:srgbClr val="000000"/>
                  </a:solidFill>
                </a:rPr>
                <a:t>F</a:t>
              </a:r>
              <a:r>
                <a:rPr lang="tr-TR" altLang="tr-TR" b="0" dirty="0" err="1">
                  <a:solidFill>
                    <a:srgbClr val="000000"/>
                  </a:solidFill>
                </a:rPr>
                <a:t>etal</a:t>
              </a:r>
              <a:r>
                <a:rPr lang="en-US" altLang="tr-TR" b="0" dirty="0">
                  <a:solidFill>
                    <a:srgbClr val="000000"/>
                  </a:solidFill>
                </a:rPr>
                <a:t> pan</a:t>
              </a:r>
              <a:r>
                <a:rPr lang="tr-TR" altLang="tr-TR" b="0" dirty="0">
                  <a:solidFill>
                    <a:srgbClr val="000000"/>
                  </a:solidFill>
                </a:rPr>
                <a:t>k</a:t>
              </a:r>
              <a:r>
                <a:rPr lang="en-US" altLang="tr-TR" b="0" dirty="0" err="1">
                  <a:solidFill>
                    <a:srgbClr val="000000"/>
                  </a:solidFill>
                </a:rPr>
                <a:t>reas</a:t>
              </a:r>
              <a:r>
                <a:rPr lang="tr-TR" altLang="tr-TR" b="0" dirty="0" err="1">
                  <a:solidFill>
                    <a:srgbClr val="000000"/>
                  </a:solidFill>
                </a:rPr>
                <a:t>ın</a:t>
              </a:r>
              <a:r>
                <a:rPr lang="tr-TR" altLang="tr-TR" b="0" dirty="0">
                  <a:solidFill>
                    <a:srgbClr val="000000"/>
                  </a:solidFill>
                </a:rPr>
                <a:t> uyarılması</a:t>
              </a:r>
              <a:endParaRPr lang="en-US" altLang="tr-TR" sz="1800" dirty="0"/>
            </a:p>
          </p:txBody>
        </p:sp>
        <p:sp>
          <p:nvSpPr>
            <p:cNvPr id="802826" name="Freeform 10"/>
            <p:cNvSpPr>
              <a:spLocks/>
            </p:cNvSpPr>
            <p:nvPr/>
          </p:nvSpPr>
          <p:spPr bwMode="auto">
            <a:xfrm rot="221017">
              <a:off x="906" y="1347"/>
              <a:ext cx="1344" cy="743"/>
            </a:xfrm>
            <a:custGeom>
              <a:avLst/>
              <a:gdLst>
                <a:gd name="T0" fmla="*/ 1336 w 1554"/>
                <a:gd name="T1" fmla="*/ 6 h 859"/>
                <a:gd name="T2" fmla="*/ 1258 w 1554"/>
                <a:gd name="T3" fmla="*/ 27 h 859"/>
                <a:gd name="T4" fmla="*/ 1169 w 1554"/>
                <a:gd name="T5" fmla="*/ 68 h 859"/>
                <a:gd name="T6" fmla="*/ 1128 w 1554"/>
                <a:gd name="T7" fmla="*/ 127 h 859"/>
                <a:gd name="T8" fmla="*/ 1045 w 1554"/>
                <a:gd name="T9" fmla="*/ 181 h 859"/>
                <a:gd name="T10" fmla="*/ 1009 w 1554"/>
                <a:gd name="T11" fmla="*/ 210 h 859"/>
                <a:gd name="T12" fmla="*/ 950 w 1554"/>
                <a:gd name="T13" fmla="*/ 234 h 859"/>
                <a:gd name="T14" fmla="*/ 903 w 1554"/>
                <a:gd name="T15" fmla="*/ 281 h 859"/>
                <a:gd name="T16" fmla="*/ 755 w 1554"/>
                <a:gd name="T17" fmla="*/ 304 h 859"/>
                <a:gd name="T18" fmla="*/ 625 w 1554"/>
                <a:gd name="T19" fmla="*/ 358 h 859"/>
                <a:gd name="T20" fmla="*/ 507 w 1554"/>
                <a:gd name="T21" fmla="*/ 346 h 859"/>
                <a:gd name="T22" fmla="*/ 394 w 1554"/>
                <a:gd name="T23" fmla="*/ 394 h 859"/>
                <a:gd name="T24" fmla="*/ 288 w 1554"/>
                <a:gd name="T25" fmla="*/ 381 h 859"/>
                <a:gd name="T26" fmla="*/ 211 w 1554"/>
                <a:gd name="T27" fmla="*/ 388 h 859"/>
                <a:gd name="T28" fmla="*/ 87 w 1554"/>
                <a:gd name="T29" fmla="*/ 429 h 859"/>
                <a:gd name="T30" fmla="*/ 22 w 1554"/>
                <a:gd name="T31" fmla="*/ 541 h 859"/>
                <a:gd name="T32" fmla="*/ 10 w 1554"/>
                <a:gd name="T33" fmla="*/ 612 h 859"/>
                <a:gd name="T34" fmla="*/ 81 w 1554"/>
                <a:gd name="T35" fmla="*/ 612 h 859"/>
                <a:gd name="T36" fmla="*/ 52 w 1554"/>
                <a:gd name="T37" fmla="*/ 665 h 859"/>
                <a:gd name="T38" fmla="*/ 140 w 1554"/>
                <a:gd name="T39" fmla="*/ 725 h 859"/>
                <a:gd name="T40" fmla="*/ 246 w 1554"/>
                <a:gd name="T41" fmla="*/ 742 h 859"/>
                <a:gd name="T42" fmla="*/ 276 w 1554"/>
                <a:gd name="T43" fmla="*/ 719 h 859"/>
                <a:gd name="T44" fmla="*/ 453 w 1554"/>
                <a:gd name="T45" fmla="*/ 719 h 859"/>
                <a:gd name="T46" fmla="*/ 672 w 1554"/>
                <a:gd name="T47" fmla="*/ 618 h 859"/>
                <a:gd name="T48" fmla="*/ 726 w 1554"/>
                <a:gd name="T49" fmla="*/ 589 h 859"/>
                <a:gd name="T50" fmla="*/ 926 w 1554"/>
                <a:gd name="T51" fmla="*/ 523 h 859"/>
                <a:gd name="T52" fmla="*/ 1051 w 1554"/>
                <a:gd name="T53" fmla="*/ 429 h 859"/>
                <a:gd name="T54" fmla="*/ 1163 w 1554"/>
                <a:gd name="T55" fmla="*/ 275 h 859"/>
                <a:gd name="T56" fmla="*/ 1181 w 1554"/>
                <a:gd name="T57" fmla="*/ 210 h 859"/>
                <a:gd name="T58" fmla="*/ 1299 w 1554"/>
                <a:gd name="T59" fmla="*/ 133 h 859"/>
                <a:gd name="T60" fmla="*/ 1305 w 1554"/>
                <a:gd name="T61" fmla="*/ 62 h 859"/>
                <a:gd name="T62" fmla="*/ 1336 w 1554"/>
                <a:gd name="T63" fmla="*/ 6 h 8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54" h="859">
                  <a:moveTo>
                    <a:pt x="1545" y="7"/>
                  </a:moveTo>
                  <a:cubicBezTo>
                    <a:pt x="1535" y="0"/>
                    <a:pt x="1486" y="19"/>
                    <a:pt x="1454" y="31"/>
                  </a:cubicBezTo>
                  <a:cubicBezTo>
                    <a:pt x="1421" y="42"/>
                    <a:pt x="1376" y="59"/>
                    <a:pt x="1352" y="79"/>
                  </a:cubicBezTo>
                  <a:cubicBezTo>
                    <a:pt x="1327" y="98"/>
                    <a:pt x="1328" y="125"/>
                    <a:pt x="1304" y="147"/>
                  </a:cubicBezTo>
                  <a:cubicBezTo>
                    <a:pt x="1279" y="168"/>
                    <a:pt x="1230" y="193"/>
                    <a:pt x="1208" y="209"/>
                  </a:cubicBezTo>
                  <a:cubicBezTo>
                    <a:pt x="1185" y="224"/>
                    <a:pt x="1185" y="232"/>
                    <a:pt x="1167" y="243"/>
                  </a:cubicBezTo>
                  <a:cubicBezTo>
                    <a:pt x="1148" y="253"/>
                    <a:pt x="1119" y="256"/>
                    <a:pt x="1099" y="270"/>
                  </a:cubicBezTo>
                  <a:cubicBezTo>
                    <a:pt x="1078" y="283"/>
                    <a:pt x="1081" y="311"/>
                    <a:pt x="1044" y="325"/>
                  </a:cubicBezTo>
                  <a:cubicBezTo>
                    <a:pt x="1006" y="338"/>
                    <a:pt x="926" y="337"/>
                    <a:pt x="873" y="352"/>
                  </a:cubicBezTo>
                  <a:cubicBezTo>
                    <a:pt x="819" y="366"/>
                    <a:pt x="770" y="406"/>
                    <a:pt x="723" y="414"/>
                  </a:cubicBezTo>
                  <a:cubicBezTo>
                    <a:pt x="675" y="421"/>
                    <a:pt x="630" y="393"/>
                    <a:pt x="586" y="400"/>
                  </a:cubicBezTo>
                  <a:cubicBezTo>
                    <a:pt x="541" y="406"/>
                    <a:pt x="498" y="448"/>
                    <a:pt x="456" y="455"/>
                  </a:cubicBezTo>
                  <a:cubicBezTo>
                    <a:pt x="413" y="461"/>
                    <a:pt x="368" y="442"/>
                    <a:pt x="333" y="441"/>
                  </a:cubicBezTo>
                  <a:cubicBezTo>
                    <a:pt x="297" y="439"/>
                    <a:pt x="282" y="438"/>
                    <a:pt x="244" y="448"/>
                  </a:cubicBezTo>
                  <a:cubicBezTo>
                    <a:pt x="205" y="457"/>
                    <a:pt x="137" y="466"/>
                    <a:pt x="101" y="496"/>
                  </a:cubicBezTo>
                  <a:cubicBezTo>
                    <a:pt x="64" y="525"/>
                    <a:pt x="39" y="590"/>
                    <a:pt x="25" y="626"/>
                  </a:cubicBezTo>
                  <a:cubicBezTo>
                    <a:pt x="10" y="661"/>
                    <a:pt x="0" y="694"/>
                    <a:pt x="12" y="708"/>
                  </a:cubicBezTo>
                  <a:cubicBezTo>
                    <a:pt x="23" y="721"/>
                    <a:pt x="86" y="698"/>
                    <a:pt x="94" y="708"/>
                  </a:cubicBezTo>
                  <a:cubicBezTo>
                    <a:pt x="101" y="717"/>
                    <a:pt x="48" y="747"/>
                    <a:pt x="60" y="769"/>
                  </a:cubicBezTo>
                  <a:cubicBezTo>
                    <a:pt x="71" y="790"/>
                    <a:pt x="124" y="823"/>
                    <a:pt x="162" y="838"/>
                  </a:cubicBezTo>
                  <a:cubicBezTo>
                    <a:pt x="199" y="852"/>
                    <a:pt x="259" y="859"/>
                    <a:pt x="285" y="858"/>
                  </a:cubicBezTo>
                  <a:cubicBezTo>
                    <a:pt x="311" y="856"/>
                    <a:pt x="279" y="835"/>
                    <a:pt x="319" y="831"/>
                  </a:cubicBezTo>
                  <a:cubicBezTo>
                    <a:pt x="358" y="826"/>
                    <a:pt x="447" y="850"/>
                    <a:pt x="524" y="831"/>
                  </a:cubicBezTo>
                  <a:cubicBezTo>
                    <a:pt x="600" y="811"/>
                    <a:pt x="724" y="739"/>
                    <a:pt x="777" y="715"/>
                  </a:cubicBezTo>
                  <a:cubicBezTo>
                    <a:pt x="829" y="690"/>
                    <a:pt x="790" y="699"/>
                    <a:pt x="839" y="681"/>
                  </a:cubicBezTo>
                  <a:cubicBezTo>
                    <a:pt x="887" y="662"/>
                    <a:pt x="1008" y="635"/>
                    <a:pt x="1071" y="605"/>
                  </a:cubicBezTo>
                  <a:cubicBezTo>
                    <a:pt x="1133" y="574"/>
                    <a:pt x="1169" y="543"/>
                    <a:pt x="1215" y="496"/>
                  </a:cubicBezTo>
                  <a:cubicBezTo>
                    <a:pt x="1260" y="448"/>
                    <a:pt x="1319" y="360"/>
                    <a:pt x="1345" y="318"/>
                  </a:cubicBezTo>
                  <a:cubicBezTo>
                    <a:pt x="1370" y="275"/>
                    <a:pt x="1338" y="270"/>
                    <a:pt x="1365" y="243"/>
                  </a:cubicBezTo>
                  <a:cubicBezTo>
                    <a:pt x="1391" y="215"/>
                    <a:pt x="1478" y="182"/>
                    <a:pt x="1502" y="154"/>
                  </a:cubicBezTo>
                  <a:cubicBezTo>
                    <a:pt x="1526" y="125"/>
                    <a:pt x="1505" y="95"/>
                    <a:pt x="1509" y="72"/>
                  </a:cubicBezTo>
                  <a:cubicBezTo>
                    <a:pt x="1512" y="48"/>
                    <a:pt x="1554" y="13"/>
                    <a:pt x="1545" y="7"/>
                  </a:cubicBezTo>
                  <a:close/>
                </a:path>
              </a:pathLst>
            </a:custGeom>
            <a:solidFill>
              <a:srgbClr val="EA88DA">
                <a:alpha val="70195"/>
              </a:srgbClr>
            </a:solidFill>
            <a:ln w="38100" cap="rnd" cmpd="sng">
              <a:solidFill>
                <a:srgbClr val="EA88DA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042D5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600" b="1">
                <a:solidFill>
                  <a:srgbClr val="EA9D02"/>
                </a:solidFill>
              </a:endParaRPr>
            </a:p>
          </p:txBody>
        </p:sp>
      </p:grp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1050926" y="6453188"/>
            <a:ext cx="4054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altLang="tr-TR" b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7277101" y="5821364"/>
            <a:ext cx="2055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>
                <a:solidFill>
                  <a:srgbClr val="000000"/>
                </a:solidFill>
              </a:rPr>
              <a:t>Anne</a:t>
            </a:r>
            <a:endParaRPr lang="en-US" altLang="tr-TR" sz="3200">
              <a:solidFill>
                <a:srgbClr val="000000"/>
              </a:solidFill>
            </a:endParaRPr>
          </a:p>
        </p:txBody>
      </p:sp>
      <p:sp>
        <p:nvSpPr>
          <p:cNvPr id="802830" name="Freeform 14"/>
          <p:cNvSpPr>
            <a:spLocks/>
          </p:cNvSpPr>
          <p:nvPr/>
        </p:nvSpPr>
        <p:spPr bwMode="invGray">
          <a:xfrm>
            <a:off x="6781801" y="914401"/>
            <a:ext cx="309563" cy="4657725"/>
          </a:xfrm>
          <a:custGeom>
            <a:avLst/>
            <a:gdLst>
              <a:gd name="T0" fmla="*/ 0 w 4"/>
              <a:gd name="T1" fmla="*/ 0 h 2670"/>
              <a:gd name="T2" fmla="*/ 309563 w 4"/>
              <a:gd name="T3" fmla="*/ 4657725 h 26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2670">
                <a:moveTo>
                  <a:pt x="0" y="0"/>
                </a:moveTo>
                <a:lnTo>
                  <a:pt x="4" y="2670"/>
                </a:lnTo>
              </a:path>
            </a:pathLst>
          </a:custGeom>
          <a:noFill/>
          <a:ln w="38100" cap="rnd">
            <a:solidFill>
              <a:srgbClr val="9E1C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1600" b="1">
              <a:solidFill>
                <a:srgbClr val="EA9D02"/>
              </a:solidFill>
            </a:endParaRPr>
          </a:p>
        </p:txBody>
      </p:sp>
      <p:sp>
        <p:nvSpPr>
          <p:cNvPr id="802831" name="Freeform 15"/>
          <p:cNvSpPr>
            <a:spLocks/>
          </p:cNvSpPr>
          <p:nvPr/>
        </p:nvSpPr>
        <p:spPr bwMode="invGray">
          <a:xfrm flipH="1">
            <a:off x="7796214" y="914401"/>
            <a:ext cx="280987" cy="4657725"/>
          </a:xfrm>
          <a:custGeom>
            <a:avLst/>
            <a:gdLst>
              <a:gd name="T0" fmla="*/ 0 w 4"/>
              <a:gd name="T1" fmla="*/ 0 h 2670"/>
              <a:gd name="T2" fmla="*/ 280987 w 4"/>
              <a:gd name="T3" fmla="*/ 4657725 h 26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2670">
                <a:moveTo>
                  <a:pt x="0" y="0"/>
                </a:moveTo>
                <a:lnTo>
                  <a:pt x="4" y="2670"/>
                </a:lnTo>
              </a:path>
            </a:pathLst>
          </a:custGeom>
          <a:noFill/>
          <a:ln w="38100" cap="rnd">
            <a:solidFill>
              <a:srgbClr val="9E1C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1600" b="1">
              <a:solidFill>
                <a:srgbClr val="EA9D02"/>
              </a:solidFill>
            </a:endParaRP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invGray">
          <a:xfrm rot="-5400000">
            <a:off x="6519070" y="3107532"/>
            <a:ext cx="19827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sz="3500" b="0">
                <a:solidFill>
                  <a:srgbClr val="000000"/>
                </a:solidFill>
                <a:latin typeface="Arial Narrow" panose="020B0606020202030204" pitchFamily="34" charset="0"/>
              </a:rPr>
              <a:t>Pla</a:t>
            </a:r>
            <a:r>
              <a:rPr lang="tr-TR" altLang="tr-TR" sz="3500" b="0">
                <a:solidFill>
                  <a:srgbClr val="000000"/>
                </a:solidFill>
                <a:latin typeface="Arial Narrow" panose="020B0606020202030204" pitchFamily="34" charset="0"/>
              </a:rPr>
              <a:t>s</a:t>
            </a:r>
            <a:r>
              <a:rPr lang="en-US" altLang="tr-TR" sz="3500" b="0">
                <a:solidFill>
                  <a:srgbClr val="000000"/>
                </a:solidFill>
                <a:latin typeface="Arial Narrow" panose="020B0606020202030204" pitchFamily="34" charset="0"/>
              </a:rPr>
              <a:t>enta</a:t>
            </a:r>
          </a:p>
        </p:txBody>
      </p:sp>
      <p:grpSp>
        <p:nvGrpSpPr>
          <p:cNvPr id="802836" name="Group 20"/>
          <p:cNvGrpSpPr>
            <a:grpSpLocks/>
          </p:cNvGrpSpPr>
          <p:nvPr/>
        </p:nvGrpSpPr>
        <p:grpSpPr bwMode="auto">
          <a:xfrm>
            <a:off x="7910513" y="3378200"/>
            <a:ext cx="1636712" cy="1157288"/>
            <a:chOff x="4383" y="2128"/>
            <a:chExt cx="1031" cy="729"/>
          </a:xfrm>
        </p:grpSpPr>
        <p:sp>
          <p:nvSpPr>
            <p:cNvPr id="7187" name="Rectangle 21"/>
            <p:cNvSpPr>
              <a:spLocks noChangeArrowheads="1"/>
            </p:cNvSpPr>
            <p:nvPr/>
          </p:nvSpPr>
          <p:spPr bwMode="invGray">
            <a:xfrm>
              <a:off x="4427" y="2128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tr-TR" sz="2000" dirty="0">
                  <a:solidFill>
                    <a:srgbClr val="000000"/>
                  </a:solidFill>
                </a:rPr>
                <a:t>İnsulin</a:t>
              </a:r>
              <a:endParaRPr lang="en-US" altLang="tr-TR" sz="2000" b="0" dirty="0">
                <a:solidFill>
                  <a:srgbClr val="000000"/>
                </a:solidFill>
              </a:endParaRPr>
            </a:p>
          </p:txBody>
        </p:sp>
        <p:sp>
          <p:nvSpPr>
            <p:cNvPr id="802838" name="Freeform 22"/>
            <p:cNvSpPr>
              <a:spLocks/>
            </p:cNvSpPr>
            <p:nvPr/>
          </p:nvSpPr>
          <p:spPr bwMode="invGray">
            <a:xfrm>
              <a:off x="4383" y="2376"/>
              <a:ext cx="919" cy="481"/>
            </a:xfrm>
            <a:custGeom>
              <a:avLst/>
              <a:gdLst>
                <a:gd name="T0" fmla="*/ 306 w 1008"/>
                <a:gd name="T1" fmla="*/ 131 h 527"/>
                <a:gd name="T2" fmla="*/ 919 w 1008"/>
                <a:gd name="T3" fmla="*/ 131 h 527"/>
                <a:gd name="T4" fmla="*/ 919 w 1008"/>
                <a:gd name="T5" fmla="*/ 0 h 527"/>
                <a:gd name="T6" fmla="*/ 0 w 1008"/>
                <a:gd name="T7" fmla="*/ 0 h 527"/>
                <a:gd name="T8" fmla="*/ 25 w 1008"/>
                <a:gd name="T9" fmla="*/ 44 h 527"/>
                <a:gd name="T10" fmla="*/ 376 w 1008"/>
                <a:gd name="T11" fmla="*/ 369 h 527"/>
                <a:gd name="T12" fmla="*/ 314 w 1008"/>
                <a:gd name="T13" fmla="*/ 432 h 527"/>
                <a:gd name="T14" fmla="*/ 575 w 1008"/>
                <a:gd name="T15" fmla="*/ 481 h 527"/>
                <a:gd name="T16" fmla="*/ 532 w 1008"/>
                <a:gd name="T17" fmla="*/ 232 h 527"/>
                <a:gd name="T18" fmla="*/ 494 w 1008"/>
                <a:gd name="T19" fmla="*/ 288 h 527"/>
                <a:gd name="T20" fmla="*/ 306 w 1008"/>
                <a:gd name="T21" fmla="*/ 131 h 5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8" h="527">
                  <a:moveTo>
                    <a:pt x="336" y="144"/>
                  </a:moveTo>
                  <a:lnTo>
                    <a:pt x="1008" y="144"/>
                  </a:lnTo>
                  <a:lnTo>
                    <a:pt x="1008" y="0"/>
                  </a:lnTo>
                  <a:lnTo>
                    <a:pt x="0" y="0"/>
                  </a:lnTo>
                  <a:lnTo>
                    <a:pt x="27" y="48"/>
                  </a:lnTo>
                  <a:lnTo>
                    <a:pt x="412" y="404"/>
                  </a:lnTo>
                  <a:lnTo>
                    <a:pt x="344" y="473"/>
                  </a:lnTo>
                  <a:lnTo>
                    <a:pt x="631" y="527"/>
                  </a:lnTo>
                  <a:lnTo>
                    <a:pt x="583" y="254"/>
                  </a:lnTo>
                  <a:lnTo>
                    <a:pt x="542" y="315"/>
                  </a:lnTo>
                  <a:lnTo>
                    <a:pt x="336" y="144"/>
                  </a:lnTo>
                  <a:close/>
                </a:path>
              </a:pathLst>
            </a:custGeom>
            <a:solidFill>
              <a:schemeClr val="bg2"/>
            </a:solidFill>
            <a:ln w="1905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600" b="1">
                <a:solidFill>
                  <a:srgbClr val="EA9D02"/>
                </a:solidFill>
              </a:endParaRPr>
            </a:p>
          </p:txBody>
        </p:sp>
      </p:grpSp>
      <p:grpSp>
        <p:nvGrpSpPr>
          <p:cNvPr id="802839" name="Group 23"/>
          <p:cNvGrpSpPr>
            <a:grpSpLocks/>
          </p:cNvGrpSpPr>
          <p:nvPr/>
        </p:nvGrpSpPr>
        <p:grpSpPr bwMode="auto">
          <a:xfrm>
            <a:off x="5334001" y="1655763"/>
            <a:ext cx="3948113" cy="804862"/>
            <a:chOff x="3456" y="1072"/>
            <a:chExt cx="1863" cy="507"/>
          </a:xfrm>
        </p:grpSpPr>
        <p:sp>
          <p:nvSpPr>
            <p:cNvPr id="7185" name="AutoShape 24"/>
            <p:cNvSpPr>
              <a:spLocks noChangeArrowheads="1"/>
            </p:cNvSpPr>
            <p:nvPr/>
          </p:nvSpPr>
          <p:spPr bwMode="invGray">
            <a:xfrm>
              <a:off x="3456" y="1273"/>
              <a:ext cx="1796" cy="306"/>
            </a:xfrm>
            <a:prstGeom prst="leftArrow">
              <a:avLst>
                <a:gd name="adj1" fmla="val 45833"/>
                <a:gd name="adj2" fmla="val 79616"/>
              </a:avLst>
            </a:prstGeom>
            <a:solidFill>
              <a:schemeClr val="bg2"/>
            </a:solidFill>
            <a:ln w="19050" cap="rnd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tr-TR" altLang="tr-TR" sz="2000">
                <a:solidFill>
                  <a:srgbClr val="006DE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186" name="Text Box 25"/>
            <p:cNvSpPr txBox="1">
              <a:spLocks noChangeArrowheads="1"/>
            </p:cNvSpPr>
            <p:nvPr/>
          </p:nvSpPr>
          <p:spPr bwMode="auto">
            <a:xfrm>
              <a:off x="4040" y="1072"/>
              <a:ext cx="12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12713" indent="635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E87B00"/>
                </a:buClr>
              </a:pPr>
              <a:r>
                <a:rPr lang="en-US" altLang="tr-TR" sz="1800">
                  <a:solidFill>
                    <a:srgbClr val="000000"/>
                  </a:solidFill>
                </a:rPr>
                <a:t>Maternal h</a:t>
              </a:r>
              <a:r>
                <a:rPr lang="tr-TR" altLang="tr-TR" sz="1800">
                  <a:solidFill>
                    <a:srgbClr val="000000"/>
                  </a:solidFill>
                </a:rPr>
                <a:t>i</a:t>
              </a:r>
              <a:r>
                <a:rPr lang="en-US" altLang="tr-TR" sz="1800">
                  <a:solidFill>
                    <a:srgbClr val="000000"/>
                  </a:solidFill>
                </a:rPr>
                <a:t>pergl</a:t>
              </a:r>
              <a:r>
                <a:rPr lang="tr-TR" altLang="tr-TR" sz="1800">
                  <a:solidFill>
                    <a:srgbClr val="000000"/>
                  </a:solidFill>
                </a:rPr>
                <a:t>isemi</a:t>
              </a:r>
              <a:endParaRPr lang="en-US" altLang="tr-T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7183" name="AutoShape 27"/>
          <p:cNvSpPr>
            <a:spLocks noChangeArrowheads="1"/>
          </p:cNvSpPr>
          <p:nvPr/>
        </p:nvSpPr>
        <p:spPr bwMode="auto">
          <a:xfrm rot="-5400000">
            <a:off x="2986882" y="4817269"/>
            <a:ext cx="749300" cy="474663"/>
          </a:xfrm>
          <a:prstGeom prst="leftArrow">
            <a:avLst>
              <a:gd name="adj1" fmla="val 38509"/>
              <a:gd name="adj2" fmla="val 65439"/>
            </a:avLst>
          </a:prstGeom>
          <a:solidFill>
            <a:srgbClr val="48B0DA"/>
          </a:solidFill>
          <a:ln w="19050" cap="rnd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>
            <a:lvl1pPr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tr-TR" altLang="tr-TR" sz="20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84" name="Text Box 28"/>
          <p:cNvSpPr txBox="1">
            <a:spLocks noChangeArrowheads="1"/>
          </p:cNvSpPr>
          <p:nvPr/>
        </p:nvSpPr>
        <p:spPr bwMode="auto">
          <a:xfrm>
            <a:off x="2390775" y="5435601"/>
            <a:ext cx="194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sz="1800" dirty="0">
                <a:solidFill>
                  <a:srgbClr val="000000"/>
                </a:solidFill>
              </a:rPr>
              <a:t>   </a:t>
            </a:r>
            <a:r>
              <a:rPr lang="tr-TR" altLang="tr-TR" sz="1800" dirty="0">
                <a:solidFill>
                  <a:srgbClr val="000000"/>
                </a:solidFill>
              </a:rPr>
              <a:t>İ</a:t>
            </a:r>
            <a:r>
              <a:rPr lang="en-US" altLang="tr-TR" sz="1800" dirty="0" err="1">
                <a:solidFill>
                  <a:srgbClr val="000000"/>
                </a:solidFill>
              </a:rPr>
              <a:t>nsulin</a:t>
            </a:r>
            <a:r>
              <a:rPr lang="tr-TR" altLang="tr-TR" sz="1800" dirty="0">
                <a:solidFill>
                  <a:srgbClr val="000000"/>
                </a:solidFill>
              </a:rPr>
              <a:t> Direnci</a:t>
            </a:r>
            <a:endParaRPr lang="en-US" altLang="tr-T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62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0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0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0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 altLang="zh-TW">
                <a:ea typeface="PMingLiU" panose="02020500000000000000" pitchFamily="18" charset="-120"/>
              </a:rPr>
            </a:br>
            <a:endParaRPr lang="en-US" altLang="zh-TW">
              <a:ea typeface="PMingLiU" panose="02020500000000000000" pitchFamily="18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1134" y="664686"/>
            <a:ext cx="8389731" cy="6119813"/>
          </a:xfrm>
        </p:spPr>
        <p:txBody>
          <a:bodyPr/>
          <a:lstStyle/>
          <a:p>
            <a:pPr algn="ctr" eaLnBrk="1" hangingPunct="1"/>
            <a:r>
              <a:rPr lang="tr-TR" altLang="zh-TW" sz="2800" dirty="0"/>
              <a:t>Annede </a:t>
            </a:r>
            <a:r>
              <a:rPr lang="tr-TR" altLang="zh-TW" sz="2800" dirty="0" err="1"/>
              <a:t>hiperglisemi</a:t>
            </a:r>
            <a:endParaRPr lang="en-US" altLang="zh-TW" sz="2800" dirty="0">
              <a:ea typeface="PMingLiU" panose="02020500000000000000" pitchFamily="18" charset="-120"/>
            </a:endParaRPr>
          </a:p>
          <a:p>
            <a:pPr algn="ctr" eaLnBrk="1" hangingPunct="1"/>
            <a:r>
              <a:rPr lang="en-US" altLang="zh-TW" sz="2800" dirty="0">
                <a:ea typeface="PMingLiU" panose="02020500000000000000" pitchFamily="18" charset="-120"/>
                <a:cs typeface="Arial" panose="020B0604020202020204" pitchFamily="34" charset="0"/>
              </a:rPr>
              <a:t>|</a:t>
            </a:r>
          </a:p>
          <a:p>
            <a:pPr algn="ctr" eaLnBrk="1" hangingPunct="1"/>
            <a:r>
              <a:rPr lang="en-US" altLang="zh-TW" sz="2800" dirty="0">
                <a:ea typeface="PMingLiU" panose="02020500000000000000" pitchFamily="18" charset="-120"/>
                <a:cs typeface="Arial" panose="020B0604020202020204" pitchFamily="34" charset="0"/>
              </a:rPr>
              <a:t>F</a:t>
            </a:r>
            <a:r>
              <a:rPr lang="tr-TR" altLang="zh-TW" sz="2800" dirty="0">
                <a:ea typeface="PMingLiU" panose="02020500000000000000" pitchFamily="18" charset="-120"/>
                <a:cs typeface="Arial" panose="020B0604020202020204" pitchFamily="34" charset="0"/>
              </a:rPr>
              <a:t>e</a:t>
            </a:r>
            <a:r>
              <a:rPr lang="en-US" altLang="zh-TW" sz="2800" dirty="0" err="1">
                <a:ea typeface="PMingLiU" panose="02020500000000000000" pitchFamily="18" charset="-120"/>
                <a:cs typeface="Arial" panose="020B0604020202020204" pitchFamily="34" charset="0"/>
              </a:rPr>
              <a:t>tal</a:t>
            </a:r>
            <a:r>
              <a:rPr lang="en-US" altLang="zh-TW" sz="2800" dirty="0">
                <a:ea typeface="PMingLiU" panose="02020500000000000000" pitchFamily="18" charset="-120"/>
                <a:cs typeface="Arial" panose="020B0604020202020204" pitchFamily="34" charset="0"/>
              </a:rPr>
              <a:t> h</a:t>
            </a:r>
            <a:r>
              <a:rPr lang="tr-TR" altLang="zh-TW" sz="2800" dirty="0" err="1">
                <a:ea typeface="PMingLiU" panose="02020500000000000000" pitchFamily="18" charset="-120"/>
                <a:cs typeface="Arial" panose="020B0604020202020204" pitchFamily="34" charset="0"/>
              </a:rPr>
              <a:t>iperglisemi</a:t>
            </a:r>
            <a:endParaRPr lang="en-US" altLang="zh-TW" sz="2800" dirty="0"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TW" sz="2800" dirty="0">
                <a:ea typeface="PMingLiU" panose="02020500000000000000" pitchFamily="18" charset="-120"/>
              </a:rPr>
              <a:t>|</a:t>
            </a:r>
          </a:p>
          <a:p>
            <a:pPr algn="ctr" eaLnBrk="1" hangingPunct="1"/>
            <a:r>
              <a:rPr lang="en-US" altLang="zh-TW" sz="2800" dirty="0">
                <a:ea typeface="PMingLiU" panose="02020500000000000000" pitchFamily="18" charset="-120"/>
              </a:rPr>
              <a:t>F</a:t>
            </a:r>
            <a:r>
              <a:rPr lang="tr-TR" altLang="zh-TW" sz="2800" dirty="0">
                <a:ea typeface="PMingLiU" panose="02020500000000000000" pitchFamily="18" charset="-120"/>
              </a:rPr>
              <a:t>e</a:t>
            </a:r>
            <a:r>
              <a:rPr lang="en-US" altLang="zh-TW" sz="2800" dirty="0" err="1">
                <a:ea typeface="PMingLiU" panose="02020500000000000000" pitchFamily="18" charset="-120"/>
              </a:rPr>
              <a:t>tal</a:t>
            </a:r>
            <a:r>
              <a:rPr lang="en-US" altLang="zh-TW" sz="2800" dirty="0">
                <a:ea typeface="PMingLiU" panose="02020500000000000000" pitchFamily="18" charset="-120"/>
              </a:rPr>
              <a:t> pan</a:t>
            </a:r>
            <a:r>
              <a:rPr lang="tr-TR" altLang="zh-TW" sz="2800" dirty="0" err="1"/>
              <a:t>kreatik</a:t>
            </a:r>
            <a:r>
              <a:rPr lang="en-US" altLang="zh-TW" sz="2800" dirty="0">
                <a:ea typeface="PMingLiU" panose="02020500000000000000" pitchFamily="18" charset="-120"/>
              </a:rPr>
              <a:t> beta-</a:t>
            </a:r>
            <a:r>
              <a:rPr lang="tr-TR" altLang="zh-TW" sz="2800" dirty="0"/>
              <a:t>hücre </a:t>
            </a:r>
            <a:r>
              <a:rPr lang="tr-TR" altLang="zh-TW" sz="2800" dirty="0" err="1"/>
              <a:t>hiperplazisi</a:t>
            </a:r>
            <a:r>
              <a:rPr lang="tr-TR" altLang="zh-TW" sz="2800" dirty="0"/>
              <a:t> </a:t>
            </a:r>
            <a:endParaRPr lang="en-US" altLang="zh-TW" sz="2800" dirty="0">
              <a:ea typeface="PMingLiU" panose="02020500000000000000" pitchFamily="18" charset="-120"/>
            </a:endParaRPr>
          </a:p>
          <a:p>
            <a:pPr algn="ctr" eaLnBrk="1" hangingPunct="1"/>
            <a:r>
              <a:rPr lang="en-US" altLang="zh-TW" sz="2800" dirty="0">
                <a:ea typeface="PMingLiU" panose="02020500000000000000" pitchFamily="18" charset="-120"/>
              </a:rPr>
              <a:t>|</a:t>
            </a:r>
          </a:p>
          <a:p>
            <a:pPr algn="ctr" eaLnBrk="1" hangingPunct="1"/>
            <a:r>
              <a:rPr lang="en-US" altLang="zh-TW" sz="2800" dirty="0">
                <a:ea typeface="PMingLiU" panose="02020500000000000000" pitchFamily="18" charset="-120"/>
              </a:rPr>
              <a:t>F</a:t>
            </a:r>
            <a:r>
              <a:rPr lang="tr-TR" altLang="zh-TW" sz="2800" dirty="0">
                <a:ea typeface="PMingLiU" panose="02020500000000000000" pitchFamily="18" charset="-120"/>
              </a:rPr>
              <a:t>e</a:t>
            </a:r>
            <a:r>
              <a:rPr lang="en-US" altLang="zh-TW" sz="2800" dirty="0" err="1">
                <a:ea typeface="PMingLiU" panose="02020500000000000000" pitchFamily="18" charset="-120"/>
              </a:rPr>
              <a:t>tal</a:t>
            </a:r>
            <a:r>
              <a:rPr lang="en-US" altLang="zh-TW" sz="2800" dirty="0">
                <a:ea typeface="PMingLiU" panose="02020500000000000000" pitchFamily="18" charset="-120"/>
              </a:rPr>
              <a:t> h</a:t>
            </a:r>
            <a:r>
              <a:rPr lang="tr-TR" altLang="zh-TW" sz="2800" dirty="0" err="1"/>
              <a:t>iperinsulinemi</a:t>
            </a:r>
            <a:endParaRPr lang="en-US" altLang="zh-TW" sz="2800" dirty="0">
              <a:ea typeface="PMingLiU" panose="02020500000000000000" pitchFamily="18" charset="-120"/>
            </a:endParaRPr>
          </a:p>
          <a:p>
            <a:pPr algn="ctr" eaLnBrk="1" hangingPunct="1"/>
            <a:r>
              <a:rPr lang="en-US" altLang="zh-TW" sz="2800" dirty="0">
                <a:ea typeface="PMingLiU" panose="02020500000000000000" pitchFamily="18" charset="-120"/>
              </a:rPr>
              <a:t>|</a:t>
            </a:r>
          </a:p>
          <a:p>
            <a:pPr algn="ctr" eaLnBrk="1" hangingPunct="1"/>
            <a:r>
              <a:rPr lang="en-US" altLang="zh-TW" sz="2800" dirty="0">
                <a:ea typeface="PMingLiU" panose="02020500000000000000" pitchFamily="18" charset="-120"/>
              </a:rPr>
              <a:t>Ma</a:t>
            </a:r>
            <a:r>
              <a:rPr lang="tr-TR" altLang="zh-TW" sz="2800" dirty="0" err="1"/>
              <a:t>krozomi</a:t>
            </a:r>
            <a:r>
              <a:rPr lang="tr-TR" altLang="zh-TW" sz="2800" dirty="0"/>
              <a:t>, </a:t>
            </a:r>
            <a:r>
              <a:rPr lang="tr-TR" altLang="zh-TW" sz="2800" dirty="0" err="1"/>
              <a:t>organomegali</a:t>
            </a:r>
            <a:r>
              <a:rPr lang="tr-TR" altLang="zh-TW" sz="2800" dirty="0"/>
              <a:t>, hipoglisemi, ARDS  </a:t>
            </a:r>
            <a:endParaRPr lang="en-US" altLang="zh-TW" sz="2800" dirty="0">
              <a:ea typeface="PMingLiU" panose="02020500000000000000" pitchFamily="18" charset="-12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395961" y="1412875"/>
            <a:ext cx="461665" cy="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A9D0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tr-TR" altLang="tr-TR" sz="1800" b="0">
              <a:solidFill>
                <a:srgbClr val="000000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131152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5616" y="229084"/>
            <a:ext cx="7059295" cy="505267"/>
          </a:xfrm>
          <a:prstGeom prst="rect">
            <a:avLst/>
          </a:prstGeom>
        </p:spPr>
        <p:txBody>
          <a:bodyPr vert="horz" wrap="square" lIns="0" tIns="1270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pc="20" dirty="0">
                <a:solidFill>
                  <a:srgbClr val="C00000"/>
                </a:solidFill>
                <a:latin typeface="Calibri" panose="020F0502020204030204" pitchFamily="34" charset="0"/>
              </a:rPr>
              <a:t>Diyabet </a:t>
            </a:r>
            <a:r>
              <a:rPr spc="-65" dirty="0" err="1">
                <a:solidFill>
                  <a:srgbClr val="C00000"/>
                </a:solidFill>
                <a:latin typeface="Calibri" panose="020F0502020204030204" pitchFamily="34" charset="0"/>
              </a:rPr>
              <a:t>ve</a:t>
            </a:r>
            <a:r>
              <a:rPr spc="-65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tr-TR" spc="5" dirty="0">
                <a:solidFill>
                  <a:srgbClr val="C00000"/>
                </a:solidFill>
                <a:latin typeface="Calibri" panose="020F0502020204030204" pitchFamily="34" charset="0"/>
              </a:rPr>
              <a:t>G</a:t>
            </a:r>
            <a:r>
              <a:rPr spc="5" dirty="0" err="1">
                <a:solidFill>
                  <a:srgbClr val="C00000"/>
                </a:solidFill>
                <a:latin typeface="Calibri" panose="020F0502020204030204" pitchFamily="34" charset="0"/>
              </a:rPr>
              <a:t>ebelik</a:t>
            </a:r>
            <a:r>
              <a:rPr spc="-165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tr-TR" spc="-25" dirty="0">
                <a:solidFill>
                  <a:srgbClr val="C00000"/>
                </a:solidFill>
                <a:latin typeface="Calibri" panose="020F0502020204030204" pitchFamily="34" charset="0"/>
              </a:rPr>
              <a:t>K</a:t>
            </a:r>
            <a:r>
              <a:rPr spc="-25" dirty="0" err="1">
                <a:solidFill>
                  <a:srgbClr val="C00000"/>
                </a:solidFill>
                <a:latin typeface="Calibri" panose="020F0502020204030204" pitchFamily="34" charset="0"/>
              </a:rPr>
              <a:t>omplikasyonları</a:t>
            </a:r>
            <a:endParaRPr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2401" y="976405"/>
            <a:ext cx="4372862" cy="490518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spcBef>
                <a:spcPts val="790"/>
              </a:spcBef>
            </a:pPr>
            <a:r>
              <a:rPr sz="2400" b="1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Fetal</a:t>
            </a:r>
            <a:endParaRPr sz="2400" b="1" dirty="0">
              <a:latin typeface="Calibri" panose="020F0502020204030204" pitchFamily="34" charset="0"/>
              <a:cs typeface="Arial Black"/>
            </a:endParaRPr>
          </a:p>
          <a:p>
            <a:pPr marL="355600" indent="-342900">
              <a:spcBef>
                <a:spcPts val="4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Konjenital anomali</a:t>
            </a:r>
            <a:endParaRPr sz="2000" dirty="0">
              <a:latin typeface="Calibri" panose="020F0502020204030204" pitchFamily="34" charset="0"/>
              <a:cs typeface="Arial Black"/>
            </a:endParaRPr>
          </a:p>
          <a:p>
            <a:pPr marL="355600" indent="-342900">
              <a:spcBef>
                <a:spcPts val="4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Geli</a:t>
            </a: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"/>
              </a:rPr>
              <a:t>ş</a:t>
            </a: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me gerili</a:t>
            </a: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"/>
              </a:rPr>
              <a:t>ğ</a:t>
            </a: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i</a:t>
            </a:r>
            <a:endParaRPr sz="2000" dirty="0">
              <a:latin typeface="Calibri" panose="020F0502020204030204" pitchFamily="34" charset="0"/>
              <a:cs typeface="Arial Black"/>
            </a:endParaRPr>
          </a:p>
          <a:p>
            <a:pPr marL="355600" indent="-342900">
              <a:spcBef>
                <a:spcPts val="4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Polihidroamniyoz/oligoamniyoz</a:t>
            </a:r>
            <a:endParaRPr sz="2000" dirty="0">
              <a:latin typeface="Calibri" panose="020F0502020204030204" pitchFamily="34" charset="0"/>
              <a:cs typeface="Arial Black"/>
            </a:endParaRPr>
          </a:p>
          <a:p>
            <a:pPr marL="355600" indent="-342900"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Makrozomi</a:t>
            </a:r>
            <a:endParaRPr sz="2000" dirty="0">
              <a:latin typeface="Calibri" panose="020F0502020204030204" pitchFamily="34" charset="0"/>
              <a:cs typeface="Arial Black"/>
            </a:endParaRPr>
          </a:p>
          <a:p>
            <a:pPr marL="355600" indent="-342900"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Erken do</a:t>
            </a: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"/>
              </a:rPr>
              <a:t>ğ</a:t>
            </a: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um</a:t>
            </a:r>
            <a:endParaRPr sz="2000" dirty="0">
              <a:latin typeface="Calibri" panose="020F0502020204030204" pitchFamily="34" charset="0"/>
              <a:cs typeface="Arial Black"/>
            </a:endParaRPr>
          </a:p>
          <a:p>
            <a:pPr marL="355600" indent="-342900"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 err="1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Do</a:t>
            </a:r>
            <a:r>
              <a:rPr sz="2000" dirty="0" err="1">
                <a:solidFill>
                  <a:srgbClr val="1E1C11"/>
                </a:solidFill>
                <a:latin typeface="Calibri" panose="020F0502020204030204" pitchFamily="34" charset="0"/>
                <a:cs typeface="Arial"/>
              </a:rPr>
              <a:t>ğ</a:t>
            </a:r>
            <a:r>
              <a:rPr sz="2000" dirty="0" err="1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um</a:t>
            </a: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 </a:t>
            </a:r>
            <a:r>
              <a:rPr sz="2000" dirty="0" err="1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travması</a:t>
            </a:r>
            <a:endParaRPr sz="2000" dirty="0">
              <a:latin typeface="Calibri" panose="020F0502020204030204" pitchFamily="34" charset="0"/>
              <a:cs typeface="Arial Black"/>
            </a:endParaRPr>
          </a:p>
          <a:p>
            <a:pPr marL="12700">
              <a:spcBef>
                <a:spcPts val="655"/>
              </a:spcBef>
            </a:pPr>
            <a:r>
              <a:rPr sz="2400" b="1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Neonatal</a:t>
            </a:r>
            <a:endParaRPr sz="2400" b="1" dirty="0">
              <a:latin typeface="Calibri" panose="020F0502020204030204" pitchFamily="34" charset="0"/>
              <a:cs typeface="Arial Black"/>
            </a:endParaRPr>
          </a:p>
          <a:p>
            <a:pPr marL="355600" indent="-342900">
              <a:spcBef>
                <a:spcPts val="4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Respiratuar distress sendromu</a:t>
            </a:r>
            <a:endParaRPr sz="2000" dirty="0">
              <a:latin typeface="Calibri" panose="020F0502020204030204" pitchFamily="34" charset="0"/>
              <a:cs typeface="Arial Black"/>
            </a:endParaRPr>
          </a:p>
          <a:p>
            <a:pPr marL="355600" indent="-342900"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Hipoglisemi</a:t>
            </a:r>
            <a:endParaRPr sz="2000" dirty="0">
              <a:latin typeface="Calibri" panose="020F0502020204030204" pitchFamily="34" charset="0"/>
              <a:cs typeface="Arial Black"/>
            </a:endParaRPr>
          </a:p>
          <a:p>
            <a:pPr marL="355600" indent="-342900"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Hiperbilirubinemi</a:t>
            </a:r>
            <a:endParaRPr sz="2000" dirty="0">
              <a:latin typeface="Calibri" panose="020F0502020204030204" pitchFamily="34" charset="0"/>
              <a:cs typeface="Arial Black"/>
            </a:endParaRPr>
          </a:p>
          <a:p>
            <a:pPr marL="355600" indent="-342900"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Serum elektrolit imbalansı</a:t>
            </a:r>
            <a:endParaRPr sz="2000" dirty="0">
              <a:latin typeface="Calibri" panose="020F0502020204030204" pitchFamily="34" charset="0"/>
              <a:cs typeface="Arial Black"/>
            </a:endParaRPr>
          </a:p>
          <a:p>
            <a:pPr marL="355600" indent="-342900"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tr-TR" sz="2000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Ö</a:t>
            </a:r>
            <a:r>
              <a:rPr sz="2000" dirty="0" err="1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lüm</a:t>
            </a:r>
            <a:endParaRPr sz="2000" dirty="0">
              <a:latin typeface="Calibri" panose="020F0502020204030204" pitchFamily="34" charset="0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4574" y="976405"/>
            <a:ext cx="15519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1E1C11"/>
                </a:solidFill>
                <a:latin typeface="Calibri" panose="020F0502020204030204" pitchFamily="34" charset="0"/>
                <a:cs typeface="Arial Black"/>
              </a:rPr>
              <a:t>Maternal</a:t>
            </a:r>
            <a:endParaRPr sz="2400" b="1" dirty="0">
              <a:latin typeface="Calibri" panose="020F0502020204030204" pitchFamily="34" charset="0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4294967295"/>
          </p:nvPr>
        </p:nvSpPr>
        <p:spPr>
          <a:xfrm>
            <a:off x="6624574" y="1294062"/>
            <a:ext cx="4701517" cy="398763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>
              <a:spcBef>
                <a:spcPts val="795"/>
              </a:spcBef>
              <a:buClr>
                <a:srgbClr val="1F487C"/>
              </a:buClr>
              <a:buSzPct val="94736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0" dirty="0">
                <a:latin typeface="Calibri" panose="020F0502020204030204" pitchFamily="34" charset="0"/>
              </a:rPr>
              <a:t>Spontan abortus</a:t>
            </a:r>
          </a:p>
          <a:p>
            <a:pPr marL="355600">
              <a:spcBef>
                <a:spcPts val="695"/>
              </a:spcBef>
              <a:buClr>
                <a:srgbClr val="1F487C"/>
              </a:buClr>
              <a:buSzPct val="94736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0" dirty="0">
                <a:latin typeface="Calibri" panose="020F0502020204030204" pitchFamily="34" charset="0"/>
              </a:rPr>
              <a:t>Hiperglisemi</a:t>
            </a:r>
          </a:p>
          <a:p>
            <a:pPr marL="355600">
              <a:spcBef>
                <a:spcPts val="685"/>
              </a:spcBef>
              <a:buClr>
                <a:srgbClr val="1F487C"/>
              </a:buClr>
              <a:buSzPct val="94736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0" dirty="0">
                <a:latin typeface="Calibri" panose="020F0502020204030204" pitchFamily="34" charset="0"/>
                <a:cs typeface="Arial"/>
              </a:rPr>
              <a:t>Ş</a:t>
            </a:r>
            <a:r>
              <a:rPr sz="2000" b="0" dirty="0">
                <a:latin typeface="Calibri" panose="020F0502020204030204" pitchFamily="34" charset="0"/>
              </a:rPr>
              <a:t>iddetli hipoglisemi</a:t>
            </a:r>
          </a:p>
          <a:p>
            <a:pPr marL="355600">
              <a:spcBef>
                <a:spcPts val="720"/>
              </a:spcBef>
              <a:buClr>
                <a:srgbClr val="1F487C"/>
              </a:buClr>
              <a:buSzPct val="94736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0" dirty="0">
                <a:latin typeface="Calibri" panose="020F0502020204030204" pitchFamily="34" charset="0"/>
              </a:rPr>
              <a:t>Uç organ hasarı</a:t>
            </a:r>
          </a:p>
          <a:p>
            <a:pPr marL="355600">
              <a:spcBef>
                <a:spcPts val="700"/>
              </a:spcBef>
              <a:buClr>
                <a:srgbClr val="1F487C"/>
              </a:buClr>
              <a:buSzPct val="94736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0" dirty="0">
                <a:latin typeface="Calibri" panose="020F0502020204030204" pitchFamily="34" charset="0"/>
              </a:rPr>
              <a:t>Preeklampsi</a:t>
            </a:r>
          </a:p>
          <a:p>
            <a:pPr marL="355600">
              <a:spcBef>
                <a:spcPts val="680"/>
              </a:spcBef>
              <a:buClr>
                <a:srgbClr val="1F487C"/>
              </a:buClr>
              <a:buSzPct val="94736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0" dirty="0">
                <a:latin typeface="Calibri" panose="020F0502020204030204" pitchFamily="34" charset="0"/>
                <a:cs typeface="Arial"/>
              </a:rPr>
              <a:t>İ</a:t>
            </a:r>
            <a:r>
              <a:rPr sz="2000" b="0" dirty="0">
                <a:latin typeface="Calibri" panose="020F0502020204030204" pitchFamily="34" charset="0"/>
              </a:rPr>
              <a:t>drar yolu infeksiyonu</a:t>
            </a:r>
          </a:p>
          <a:p>
            <a:pPr marL="355600">
              <a:spcBef>
                <a:spcPts val="725"/>
              </a:spcBef>
              <a:buClr>
                <a:srgbClr val="1F487C"/>
              </a:buClr>
              <a:buSzPct val="94736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0" dirty="0">
                <a:latin typeface="Calibri" panose="020F0502020204030204" pitchFamily="34" charset="0"/>
              </a:rPr>
              <a:t>Kronik anemi</a:t>
            </a:r>
          </a:p>
          <a:p>
            <a:pPr marL="355600">
              <a:spcBef>
                <a:spcPts val="685"/>
              </a:spcBef>
              <a:buClr>
                <a:srgbClr val="1F487C"/>
              </a:buClr>
              <a:buSzPct val="94736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0" dirty="0">
                <a:latin typeface="Calibri" panose="020F0502020204030204" pitchFamily="34" charset="0"/>
              </a:rPr>
              <a:t>Sezaryan do</a:t>
            </a:r>
            <a:r>
              <a:rPr sz="2000" b="0" dirty="0">
                <a:latin typeface="Calibri" panose="020F0502020204030204" pitchFamily="34" charset="0"/>
                <a:cs typeface="Arial"/>
              </a:rPr>
              <a:t>ğ</a:t>
            </a:r>
            <a:r>
              <a:rPr sz="2000" b="0" dirty="0">
                <a:latin typeface="Calibri" panose="020F0502020204030204" pitchFamily="34" charset="0"/>
              </a:rPr>
              <a:t>um</a:t>
            </a:r>
          </a:p>
          <a:p>
            <a:pPr marL="355600">
              <a:spcBef>
                <a:spcPts val="720"/>
              </a:spcBef>
              <a:buClr>
                <a:srgbClr val="1F487C"/>
              </a:buClr>
              <a:buSzPct val="94736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0" dirty="0">
                <a:latin typeface="Calibri" panose="020F0502020204030204" pitchFamily="34" charset="0"/>
              </a:rPr>
              <a:t>Postpartum kanama</a:t>
            </a:r>
          </a:p>
          <a:p>
            <a:pPr marL="355600">
              <a:spcBef>
                <a:spcPts val="695"/>
              </a:spcBef>
              <a:buClr>
                <a:srgbClr val="1F487C"/>
              </a:buClr>
              <a:buSzPct val="94736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0" dirty="0">
                <a:latin typeface="Calibri" panose="020F0502020204030204" pitchFamily="34" charset="0"/>
              </a:rPr>
              <a:t>Postpartum doku infeksiyonu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97306" y="6376282"/>
            <a:ext cx="6562924" cy="3577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414020">
              <a:lnSpc>
                <a:spcPts val="1200"/>
              </a:lnSpc>
              <a:spcBef>
                <a:spcPts val="190"/>
              </a:spcBef>
            </a:pPr>
            <a:r>
              <a:rPr sz="1050" dirty="0">
                <a:latin typeface="Calibri" panose="020F0502020204030204" pitchFamily="34" charset="0"/>
                <a:cs typeface="Arial Black"/>
              </a:rPr>
              <a:t>Bernasko</a:t>
            </a:r>
            <a:r>
              <a:rPr sz="1100" i="1" dirty="0">
                <a:latin typeface="Calibri" panose="020F0502020204030204" pitchFamily="34" charset="0"/>
                <a:cs typeface="Arial"/>
              </a:rPr>
              <a:t>, Obstet &amp; Gynec Surv</a:t>
            </a:r>
            <a:r>
              <a:rPr sz="1050" dirty="0">
                <a:latin typeface="Calibri" panose="020F0502020204030204" pitchFamily="34" charset="0"/>
                <a:cs typeface="Arial Black"/>
              </a:rPr>
              <a:t>, 59(8) 2004  </a:t>
            </a:r>
            <a:endParaRPr lang="tr-TR" sz="1050" dirty="0">
              <a:latin typeface="Calibri" panose="020F0502020204030204" pitchFamily="34" charset="0"/>
              <a:cs typeface="Arial Black"/>
            </a:endParaRPr>
          </a:p>
          <a:p>
            <a:pPr marL="12700" marR="5080" indent="414020">
              <a:lnSpc>
                <a:spcPts val="1200"/>
              </a:lnSpc>
              <a:spcBef>
                <a:spcPts val="190"/>
              </a:spcBef>
            </a:pPr>
            <a:r>
              <a:rPr sz="1050" dirty="0" err="1">
                <a:latin typeface="Calibri" panose="020F0502020204030204" pitchFamily="34" charset="0"/>
                <a:cs typeface="Arial Black"/>
              </a:rPr>
              <a:t>Leguizamón</a:t>
            </a:r>
            <a:r>
              <a:rPr sz="1050" dirty="0">
                <a:latin typeface="Calibri" panose="020F0502020204030204" pitchFamily="34" charset="0"/>
                <a:cs typeface="Arial Black"/>
              </a:rPr>
              <a:t> </a:t>
            </a:r>
            <a:r>
              <a:rPr lang="tr-TR" sz="1050" dirty="0">
                <a:latin typeface="Calibri" panose="020F0502020204030204" pitchFamily="34" charset="0"/>
                <a:cs typeface="Arial Black"/>
              </a:rPr>
              <a:t> </a:t>
            </a:r>
            <a:r>
              <a:rPr sz="1050" dirty="0">
                <a:latin typeface="Calibri" panose="020F0502020204030204" pitchFamily="34" charset="0"/>
                <a:cs typeface="Arial Black"/>
              </a:rPr>
              <a:t>et </a:t>
            </a:r>
            <a:r>
              <a:rPr lang="tr-TR" sz="1050" dirty="0">
                <a:latin typeface="Calibri" panose="020F0502020204030204" pitchFamily="34" charset="0"/>
                <a:cs typeface="Arial Black"/>
              </a:rPr>
              <a:t> </a:t>
            </a:r>
            <a:r>
              <a:rPr sz="1050" dirty="0">
                <a:latin typeface="Calibri" panose="020F0502020204030204" pitchFamily="34" charset="0"/>
                <a:cs typeface="Arial Black"/>
              </a:rPr>
              <a:t>al</a:t>
            </a:r>
            <a:r>
              <a:rPr sz="1100" i="1" dirty="0">
                <a:latin typeface="Calibri" panose="020F0502020204030204" pitchFamily="34" charset="0"/>
                <a:cs typeface="Arial"/>
              </a:rPr>
              <a:t>, Obstet &amp; Gynec Clin 34(2) </a:t>
            </a:r>
            <a:r>
              <a:rPr sz="1050" dirty="0">
                <a:latin typeface="Calibri" panose="020F0502020204030204" pitchFamily="34" charset="0"/>
                <a:cs typeface="Arial Black"/>
              </a:rPr>
              <a:t>2007</a:t>
            </a:r>
          </a:p>
        </p:txBody>
      </p:sp>
      <p:sp>
        <p:nvSpPr>
          <p:cNvPr id="7" name="Dikdörtgen 6"/>
          <p:cNvSpPr/>
          <p:nvPr/>
        </p:nvSpPr>
        <p:spPr bwMode="auto">
          <a:xfrm>
            <a:off x="11582400" y="6428509"/>
            <a:ext cx="574964" cy="4156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9129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Box 3"/>
          <p:cNvSpPr txBox="1">
            <a:spLocks noChangeArrowheads="1"/>
          </p:cNvSpPr>
          <p:nvPr/>
        </p:nvSpPr>
        <p:spPr bwMode="auto">
          <a:xfrm>
            <a:off x="1343026" y="1711325"/>
            <a:ext cx="3960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50 g glukoz ile ön tarama testi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(günün herhangi bir saatinde yapılabilir)</a:t>
            </a:r>
            <a:endParaRPr lang="en-US" altLang="tr-TR" sz="1600">
              <a:solidFill>
                <a:srgbClr val="000000"/>
              </a:solidFill>
            </a:endParaRPr>
          </a:p>
        </p:txBody>
      </p:sp>
      <p:sp>
        <p:nvSpPr>
          <p:cNvPr id="169988" name="TextBox 4"/>
          <p:cNvSpPr txBox="1">
            <a:spLocks noChangeArrowheads="1"/>
          </p:cNvSpPr>
          <p:nvPr/>
        </p:nvSpPr>
        <p:spPr bwMode="auto">
          <a:xfrm>
            <a:off x="2855914" y="2719389"/>
            <a:ext cx="1584325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1.st PG =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140-180 mg/dl</a:t>
            </a:r>
            <a:endParaRPr lang="en-US" altLang="tr-TR" sz="1600">
              <a:solidFill>
                <a:srgbClr val="000000"/>
              </a:solidFill>
            </a:endParaRPr>
          </a:p>
        </p:txBody>
      </p:sp>
      <p:sp>
        <p:nvSpPr>
          <p:cNvPr id="169989" name="TextBox 5"/>
          <p:cNvSpPr txBox="1">
            <a:spLocks noChangeArrowheads="1"/>
          </p:cNvSpPr>
          <p:nvPr/>
        </p:nvSpPr>
        <p:spPr bwMode="auto">
          <a:xfrm>
            <a:off x="4584700" y="2719389"/>
            <a:ext cx="1366838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dirty="0">
                <a:solidFill>
                  <a:srgbClr val="000000"/>
                </a:solidFill>
              </a:rPr>
              <a:t>1.st PG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dirty="0">
                <a:solidFill>
                  <a:srgbClr val="000000"/>
                </a:solidFill>
              </a:rPr>
              <a:t>≥180 mg/dl</a:t>
            </a:r>
            <a:endParaRPr lang="en-US" altLang="tr-TR" sz="1600" dirty="0">
              <a:solidFill>
                <a:srgbClr val="000000"/>
              </a:solidFill>
            </a:endParaRPr>
          </a:p>
        </p:txBody>
      </p:sp>
      <p:sp>
        <p:nvSpPr>
          <p:cNvPr id="169990" name="TextBox 6"/>
          <p:cNvSpPr txBox="1">
            <a:spLocks noChangeArrowheads="1"/>
          </p:cNvSpPr>
          <p:nvPr/>
        </p:nvSpPr>
        <p:spPr bwMode="auto">
          <a:xfrm>
            <a:off x="1343026" y="2719389"/>
            <a:ext cx="1368425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1.st PG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&lt;140 mg/dl</a:t>
            </a:r>
            <a:endParaRPr lang="en-US" altLang="tr-TR" sz="1600">
              <a:solidFill>
                <a:srgbClr val="000000"/>
              </a:solidFill>
            </a:endParaRPr>
          </a:p>
        </p:txBody>
      </p:sp>
      <p:sp>
        <p:nvSpPr>
          <p:cNvPr id="169991" name="TextBox 7"/>
          <p:cNvSpPr txBox="1">
            <a:spLocks noChangeArrowheads="1"/>
          </p:cNvSpPr>
          <p:nvPr/>
        </p:nvSpPr>
        <p:spPr bwMode="auto">
          <a:xfrm>
            <a:off x="2720975" y="3438525"/>
            <a:ext cx="2141538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100 g glukozlu,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3 st</a:t>
            </a:r>
            <a:r>
              <a:rPr lang="tr-TR" altLang="en-US" sz="1600">
                <a:solidFill>
                  <a:srgbClr val="000000"/>
                </a:solidFill>
              </a:rPr>
              <a:t>’</a:t>
            </a:r>
            <a:r>
              <a:rPr lang="tr-TR" altLang="tr-TR" sz="1600">
                <a:solidFill>
                  <a:srgbClr val="000000"/>
                </a:solidFill>
              </a:rPr>
              <a:t>lik OGTT</a:t>
            </a:r>
            <a:endParaRPr lang="en-US" altLang="tr-TR" sz="1600">
              <a:solidFill>
                <a:srgbClr val="000000"/>
              </a:solidFill>
            </a:endParaRPr>
          </a:p>
        </p:txBody>
      </p:sp>
      <p:sp>
        <p:nvSpPr>
          <p:cNvPr id="169992" name="TextBox 8"/>
          <p:cNvSpPr txBox="1">
            <a:spLocks noChangeArrowheads="1"/>
          </p:cNvSpPr>
          <p:nvPr/>
        </p:nvSpPr>
        <p:spPr bwMode="auto">
          <a:xfrm>
            <a:off x="2566988" y="4287839"/>
            <a:ext cx="208915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  APG ≥95 mg/dl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 1.st PG ≥180 mg/dl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 2.st PG ≥155 mg/dl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3.st ≥140 mg/dl</a:t>
            </a:r>
          </a:p>
        </p:txBody>
      </p:sp>
      <p:sp>
        <p:nvSpPr>
          <p:cNvPr id="169993" name="TextBox 9"/>
          <p:cNvSpPr txBox="1">
            <a:spLocks noChangeArrowheads="1"/>
          </p:cNvSpPr>
          <p:nvPr/>
        </p:nvSpPr>
        <p:spPr bwMode="auto">
          <a:xfrm>
            <a:off x="5159375" y="3943350"/>
            <a:ext cx="1296988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≥2 değer yüksek ise</a:t>
            </a:r>
            <a:endParaRPr lang="en-US" altLang="tr-TR" sz="1600">
              <a:solidFill>
                <a:srgbClr val="000000"/>
              </a:solidFill>
            </a:endParaRPr>
          </a:p>
        </p:txBody>
      </p:sp>
      <p:sp>
        <p:nvSpPr>
          <p:cNvPr id="169994" name="TextBox 10"/>
          <p:cNvSpPr txBox="1">
            <a:spLocks noChangeArrowheads="1"/>
          </p:cNvSpPr>
          <p:nvPr/>
        </p:nvSpPr>
        <p:spPr bwMode="auto">
          <a:xfrm>
            <a:off x="5153025" y="4870450"/>
            <a:ext cx="1303338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1 değer yüksek ise</a:t>
            </a:r>
            <a:endParaRPr lang="en-US" altLang="tr-TR" sz="1600">
              <a:solidFill>
                <a:srgbClr val="000000"/>
              </a:solidFill>
            </a:endParaRPr>
          </a:p>
        </p:txBody>
      </p:sp>
      <p:sp>
        <p:nvSpPr>
          <p:cNvPr id="169995" name="TextBox 11"/>
          <p:cNvSpPr txBox="1">
            <a:spLocks noChangeArrowheads="1"/>
          </p:cNvSpPr>
          <p:nvPr/>
        </p:nvSpPr>
        <p:spPr bwMode="auto">
          <a:xfrm>
            <a:off x="6924675" y="4751389"/>
            <a:ext cx="1474788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</a:rPr>
              <a:t>Gebelikte IGT</a:t>
            </a:r>
            <a:endParaRPr lang="en-US" altLang="tr-TR" sz="1600" b="1">
              <a:solidFill>
                <a:srgbClr val="000000"/>
              </a:solidFill>
            </a:endParaRPr>
          </a:p>
        </p:txBody>
      </p:sp>
      <p:sp>
        <p:nvSpPr>
          <p:cNvPr id="169996" name="TextBox 12"/>
          <p:cNvSpPr txBox="1">
            <a:spLocks noChangeArrowheads="1"/>
          </p:cNvSpPr>
          <p:nvPr/>
        </p:nvSpPr>
        <p:spPr bwMode="auto">
          <a:xfrm>
            <a:off x="6780213" y="4043364"/>
            <a:ext cx="857250" cy="338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</a:rPr>
              <a:t>GDM</a:t>
            </a:r>
            <a:endParaRPr lang="en-US" altLang="tr-TR" sz="1800" b="1">
              <a:solidFill>
                <a:srgbClr val="000000"/>
              </a:solidFill>
            </a:endParaRPr>
          </a:p>
        </p:txBody>
      </p:sp>
      <p:sp>
        <p:nvSpPr>
          <p:cNvPr id="169997" name="TextBox 13"/>
          <p:cNvSpPr txBox="1">
            <a:spLocks noChangeArrowheads="1"/>
          </p:cNvSpPr>
          <p:nvPr/>
        </p:nvSpPr>
        <p:spPr bwMode="auto">
          <a:xfrm>
            <a:off x="1343025" y="4175125"/>
            <a:ext cx="10795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Normal</a:t>
            </a:r>
            <a:r>
              <a:rPr lang="tr-TR" altLang="tr-TR" sz="1600" baseline="30000">
                <a:solidFill>
                  <a:srgbClr val="000000"/>
                </a:solidFill>
              </a:rPr>
              <a:t>(*)</a:t>
            </a:r>
            <a:endParaRPr lang="en-US" altLang="tr-TR" sz="160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424114" y="2492375"/>
            <a:ext cx="2879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63975" y="2205038"/>
            <a:ext cx="0" cy="5762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161757" y="2634457"/>
            <a:ext cx="285750" cy="15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721894" y="3355181"/>
            <a:ext cx="28575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421439" y="5110163"/>
            <a:ext cx="503237" cy="1190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69997" idx="0"/>
          </p:cNvCxnSpPr>
          <p:nvPr/>
        </p:nvCxnSpPr>
        <p:spPr>
          <a:xfrm flipH="1">
            <a:off x="1882776" y="3330575"/>
            <a:ext cx="341313" cy="8445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34" name="Metin kutusu 1"/>
          <p:cNvSpPr txBox="1">
            <a:spLocks noChangeArrowheads="1"/>
          </p:cNvSpPr>
          <p:nvPr/>
        </p:nvSpPr>
        <p:spPr bwMode="auto">
          <a:xfrm>
            <a:off x="1055689" y="5712773"/>
            <a:ext cx="1008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200" baseline="30000" dirty="0">
                <a:solidFill>
                  <a:srgbClr val="000000"/>
                </a:solidFill>
              </a:rPr>
              <a:t>(*)</a:t>
            </a:r>
            <a:r>
              <a:rPr lang="tr-TR" altLang="tr-TR" sz="1200" dirty="0">
                <a:solidFill>
                  <a:srgbClr val="000000"/>
                </a:solidFill>
              </a:rPr>
              <a:t>GDM risk faktörleri varsa 3. </a:t>
            </a:r>
            <a:r>
              <a:rPr lang="tr-TR" altLang="tr-TR" sz="1200" dirty="0" err="1">
                <a:solidFill>
                  <a:srgbClr val="000000"/>
                </a:solidFill>
              </a:rPr>
              <a:t>trimesterde</a:t>
            </a:r>
            <a:r>
              <a:rPr lang="tr-TR" altLang="tr-TR" sz="1200" dirty="0">
                <a:solidFill>
                  <a:srgbClr val="000000"/>
                </a:solidFill>
              </a:rPr>
              <a:t> yeniden incelenmeli. GDM: </a:t>
            </a:r>
            <a:r>
              <a:rPr lang="tr-TR" altLang="tr-TR" sz="1200" dirty="0" err="1">
                <a:solidFill>
                  <a:srgbClr val="000000"/>
                </a:solidFill>
              </a:rPr>
              <a:t>Gestasyonel</a:t>
            </a:r>
            <a:r>
              <a:rPr lang="tr-TR" altLang="tr-TR" sz="1200" dirty="0">
                <a:solidFill>
                  <a:srgbClr val="000000"/>
                </a:solidFill>
              </a:rPr>
              <a:t> </a:t>
            </a:r>
            <a:r>
              <a:rPr lang="tr-TR" altLang="tr-TR" sz="1200" dirty="0" err="1">
                <a:solidFill>
                  <a:srgbClr val="000000"/>
                </a:solidFill>
              </a:rPr>
              <a:t>diabetes</a:t>
            </a:r>
            <a:r>
              <a:rPr lang="tr-TR" altLang="tr-TR" sz="1200" dirty="0">
                <a:solidFill>
                  <a:srgbClr val="000000"/>
                </a:solidFill>
              </a:rPr>
              <a:t> </a:t>
            </a:r>
            <a:r>
              <a:rPr lang="tr-TR" altLang="tr-TR" sz="1200" dirty="0" err="1">
                <a:solidFill>
                  <a:srgbClr val="000000"/>
                </a:solidFill>
              </a:rPr>
              <a:t>mellitus</a:t>
            </a:r>
            <a:r>
              <a:rPr lang="tr-TR" altLang="tr-TR" sz="1200" dirty="0">
                <a:solidFill>
                  <a:srgbClr val="000000"/>
                </a:solidFill>
              </a:rPr>
              <a:t>, PG: Plazma </a:t>
            </a:r>
            <a:r>
              <a:rPr lang="tr-TR" altLang="tr-TR" sz="1200" dirty="0" err="1">
                <a:solidFill>
                  <a:srgbClr val="000000"/>
                </a:solidFill>
              </a:rPr>
              <a:t>glukoz</a:t>
            </a:r>
            <a:r>
              <a:rPr lang="tr-TR" altLang="tr-TR" sz="1200" dirty="0">
                <a:solidFill>
                  <a:srgbClr val="000000"/>
                </a:solidFill>
              </a:rPr>
              <a:t>, OGTT: Oral </a:t>
            </a:r>
            <a:r>
              <a:rPr lang="tr-TR" altLang="tr-TR" sz="1200" dirty="0" err="1">
                <a:solidFill>
                  <a:srgbClr val="000000"/>
                </a:solidFill>
              </a:rPr>
              <a:t>glukoz</a:t>
            </a:r>
            <a:r>
              <a:rPr lang="tr-TR" altLang="tr-TR" sz="1200" dirty="0">
                <a:solidFill>
                  <a:srgbClr val="000000"/>
                </a:solidFill>
              </a:rPr>
              <a:t> tolerans testi, APG: Açlık plazma </a:t>
            </a:r>
            <a:r>
              <a:rPr lang="tr-TR" altLang="tr-TR" sz="1200" dirty="0" err="1">
                <a:solidFill>
                  <a:srgbClr val="000000"/>
                </a:solidFill>
              </a:rPr>
              <a:t>glukoz</a:t>
            </a:r>
            <a:r>
              <a:rPr lang="tr-TR" altLang="tr-TR" sz="1200" dirty="0">
                <a:solidFill>
                  <a:srgbClr val="000000"/>
                </a:solidFill>
              </a:rPr>
              <a:t>, IGT: Bozulmuş </a:t>
            </a:r>
            <a:r>
              <a:rPr lang="tr-TR" altLang="tr-TR" sz="1200" dirty="0" err="1">
                <a:solidFill>
                  <a:srgbClr val="000000"/>
                </a:solidFill>
              </a:rPr>
              <a:t>glukoz</a:t>
            </a:r>
            <a:r>
              <a:rPr lang="tr-TR" altLang="tr-TR" sz="1200" dirty="0">
                <a:solidFill>
                  <a:srgbClr val="000000"/>
                </a:solidFill>
              </a:rPr>
              <a:t> toleransı. </a:t>
            </a:r>
            <a:endParaRPr lang="en-US" altLang="tr-TR" sz="1200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21"/>
          <p:cNvCxnSpPr/>
          <p:nvPr/>
        </p:nvCxnSpPr>
        <p:spPr>
          <a:xfrm>
            <a:off x="7104063" y="2997201"/>
            <a:ext cx="0" cy="1077913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863976" y="908050"/>
            <a:ext cx="22320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/>
          <p:cNvCxnSpPr/>
          <p:nvPr/>
        </p:nvCxnSpPr>
        <p:spPr>
          <a:xfrm>
            <a:off x="3863975" y="908051"/>
            <a:ext cx="0" cy="2889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399463" y="908051"/>
            <a:ext cx="0" cy="2889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6167439" y="908050"/>
            <a:ext cx="223202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3740" name="TextBox 3"/>
          <p:cNvSpPr txBox="1">
            <a:spLocks noChangeArrowheads="1"/>
          </p:cNvSpPr>
          <p:nvPr/>
        </p:nvSpPr>
        <p:spPr bwMode="auto">
          <a:xfrm>
            <a:off x="1774826" y="1177925"/>
            <a:ext cx="35290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 dirty="0">
                <a:solidFill>
                  <a:srgbClr val="000000"/>
                </a:solidFill>
              </a:rPr>
              <a:t>İki aşamalı yaklaşım</a:t>
            </a:r>
            <a:endParaRPr lang="en-US" altLang="tr-TR" sz="2000" b="1" dirty="0">
              <a:solidFill>
                <a:srgbClr val="000000"/>
              </a:solidFill>
            </a:endParaRPr>
          </a:p>
        </p:txBody>
      </p:sp>
      <p:sp>
        <p:nvSpPr>
          <p:cNvPr id="243741" name="TextBox 3"/>
          <p:cNvSpPr txBox="1">
            <a:spLocks noChangeArrowheads="1"/>
          </p:cNvSpPr>
          <p:nvPr/>
        </p:nvSpPr>
        <p:spPr bwMode="auto">
          <a:xfrm>
            <a:off x="6959601" y="1103313"/>
            <a:ext cx="37449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>
                <a:solidFill>
                  <a:srgbClr val="000000"/>
                </a:solidFill>
              </a:rPr>
              <a:t>Tek aşamalı yaklaşım</a:t>
            </a:r>
            <a:endParaRPr lang="en-US" altLang="tr-TR" sz="2000" b="1">
              <a:solidFill>
                <a:srgbClr val="00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863975" y="1484314"/>
            <a:ext cx="0" cy="2889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399463" y="1484314"/>
            <a:ext cx="0" cy="2889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282032" y="2634457"/>
            <a:ext cx="285750" cy="15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3722688" y="4075113"/>
            <a:ext cx="284163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 noChangeShapeType="1"/>
            <a:stCxn id="169989" idx="3"/>
          </p:cNvCxnSpPr>
          <p:nvPr/>
        </p:nvCxnSpPr>
        <p:spPr bwMode="auto">
          <a:xfrm flipV="1">
            <a:off x="5951539" y="2997201"/>
            <a:ext cx="1152525" cy="15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  <a:stCxn id="169992" idx="3"/>
            <a:endCxn id="169993" idx="1"/>
          </p:cNvCxnSpPr>
          <p:nvPr/>
        </p:nvCxnSpPr>
        <p:spPr bwMode="auto">
          <a:xfrm flipV="1">
            <a:off x="4656139" y="4237038"/>
            <a:ext cx="503237" cy="588962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Straight Arrow Connector 94"/>
          <p:cNvCxnSpPr>
            <a:cxnSpLocks noChangeShapeType="1"/>
            <a:stCxn id="169992" idx="3"/>
          </p:cNvCxnSpPr>
          <p:nvPr/>
        </p:nvCxnSpPr>
        <p:spPr bwMode="auto">
          <a:xfrm>
            <a:off x="4656139" y="4826000"/>
            <a:ext cx="503237" cy="134938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Straight Arrow Connector 103"/>
          <p:cNvCxnSpPr>
            <a:stCxn id="169993" idx="3"/>
            <a:endCxn id="169996" idx="1"/>
          </p:cNvCxnSpPr>
          <p:nvPr/>
        </p:nvCxnSpPr>
        <p:spPr>
          <a:xfrm flipV="1">
            <a:off x="6456363" y="4213226"/>
            <a:ext cx="323850" cy="238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22" name="TextBox 3"/>
          <p:cNvSpPr txBox="1">
            <a:spLocks noChangeArrowheads="1"/>
          </p:cNvSpPr>
          <p:nvPr/>
        </p:nvSpPr>
        <p:spPr bwMode="auto">
          <a:xfrm>
            <a:off x="6959601" y="1722439"/>
            <a:ext cx="3744913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75 g glukozlu, 2 st</a:t>
            </a:r>
            <a:r>
              <a:rPr lang="tr-TR" altLang="en-US" sz="1600">
                <a:solidFill>
                  <a:srgbClr val="000000"/>
                </a:solidFill>
              </a:rPr>
              <a:t>’</a:t>
            </a:r>
            <a:r>
              <a:rPr lang="tr-TR" altLang="tr-TR" sz="1600">
                <a:solidFill>
                  <a:srgbClr val="000000"/>
                </a:solidFill>
              </a:rPr>
              <a:t>lik OGTT</a:t>
            </a:r>
            <a:endParaRPr lang="en-US" altLang="tr-TR" sz="1600">
              <a:solidFill>
                <a:srgbClr val="000000"/>
              </a:solidFill>
            </a:endParaRPr>
          </a:p>
        </p:txBody>
      </p:sp>
      <p:sp>
        <p:nvSpPr>
          <p:cNvPr id="170023" name="TextBox 8"/>
          <p:cNvSpPr txBox="1">
            <a:spLocks noChangeArrowheads="1"/>
          </p:cNvSpPr>
          <p:nvPr/>
        </p:nvSpPr>
        <p:spPr bwMode="auto">
          <a:xfrm>
            <a:off x="6022976" y="2409826"/>
            <a:ext cx="5216525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APG ≥92 mg/dl, 1.st PG ≥180 mg/dl,2.st PG ≥153 mg/dl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H="1">
            <a:off x="8810626" y="2060575"/>
            <a:ext cx="201613" cy="349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70023" idx="2"/>
          </p:cNvCxnSpPr>
          <p:nvPr/>
        </p:nvCxnSpPr>
        <p:spPr>
          <a:xfrm flipH="1">
            <a:off x="8399464" y="2749550"/>
            <a:ext cx="231775" cy="349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cxnSpLocks noChangeShapeType="1"/>
            <a:stCxn id="169996" idx="3"/>
          </p:cNvCxnSpPr>
          <p:nvPr/>
        </p:nvCxnSpPr>
        <p:spPr bwMode="auto">
          <a:xfrm>
            <a:off x="7637464" y="4213225"/>
            <a:ext cx="395287" cy="7938"/>
          </a:xfrm>
          <a:prstGeom prst="line">
            <a:avLst/>
          </a:prstGeom>
          <a:noFill/>
          <a:ln w="3175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0027" name="TextBox 10"/>
          <p:cNvSpPr txBox="1">
            <a:spLocks noChangeArrowheads="1"/>
          </p:cNvSpPr>
          <p:nvPr/>
        </p:nvSpPr>
        <p:spPr bwMode="auto">
          <a:xfrm>
            <a:off x="7535863" y="3295650"/>
            <a:ext cx="1503362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1 değer yüksek ise</a:t>
            </a:r>
            <a:endParaRPr lang="en-US" altLang="tr-TR" sz="1600">
              <a:solidFill>
                <a:srgbClr val="000000"/>
              </a:solidFill>
            </a:endParaRPr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8040689" y="3860800"/>
            <a:ext cx="1587" cy="3619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29" name="TextBox 10"/>
          <p:cNvSpPr txBox="1">
            <a:spLocks noChangeArrowheads="1"/>
          </p:cNvSpPr>
          <p:nvPr/>
        </p:nvSpPr>
        <p:spPr bwMode="auto">
          <a:xfrm>
            <a:off x="9634539" y="3305175"/>
            <a:ext cx="106997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Değil ise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Normal</a:t>
            </a:r>
            <a:r>
              <a:rPr lang="tr-TR" altLang="tr-TR" sz="1600" baseline="30000">
                <a:solidFill>
                  <a:srgbClr val="000000"/>
                </a:solidFill>
              </a:rPr>
              <a:t>(*)</a:t>
            </a:r>
            <a:endParaRPr lang="en-US" altLang="tr-TR" sz="1600">
              <a:solidFill>
                <a:srgbClr val="000000"/>
              </a:solidFill>
            </a:endParaRPr>
          </a:p>
        </p:txBody>
      </p: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>
            <a:off x="8040688" y="3068638"/>
            <a:ext cx="1941512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52"/>
          <p:cNvCxnSpPr/>
          <p:nvPr/>
        </p:nvCxnSpPr>
        <p:spPr>
          <a:xfrm>
            <a:off x="8040688" y="3068639"/>
            <a:ext cx="0" cy="2889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982200" y="3028951"/>
            <a:ext cx="1588" cy="2889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952500" y="110579"/>
            <a:ext cx="1028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600" dirty="0">
                <a:solidFill>
                  <a:srgbClr val="C00000"/>
                </a:solidFill>
              </a:rPr>
              <a:t>  </a:t>
            </a:r>
            <a:r>
              <a:rPr lang="tr-TR" altLang="tr-TR" sz="3600" b="1" dirty="0" err="1">
                <a:solidFill>
                  <a:srgbClr val="C00000"/>
                </a:solidFill>
              </a:rPr>
              <a:t>Gestasyonel</a:t>
            </a:r>
            <a:r>
              <a:rPr lang="tr-TR" altLang="tr-TR" sz="3600" b="1" dirty="0">
                <a:solidFill>
                  <a:srgbClr val="C00000"/>
                </a:solidFill>
              </a:rPr>
              <a:t> Diyabet Taraması ve Tanısı</a:t>
            </a:r>
            <a:endParaRPr lang="en-US" altLang="tr-TR" sz="3600" b="1" dirty="0">
              <a:solidFill>
                <a:srgbClr val="C0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89" y="6557690"/>
            <a:ext cx="10370195" cy="323116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E170C4C-FC8C-4A55-8763-94AA6DB2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4CCF9-6CEE-49C5-968B-722BB90DDD26}" type="slidenum">
              <a:rPr lang="tr-TR" altLang="tr-TR" smtClean="0"/>
              <a:pPr>
                <a:defRPr/>
              </a:pPr>
              <a:t>23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412668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/>
      <p:bldP spid="169988" grpId="0" animBg="1"/>
      <p:bldP spid="169989" grpId="0" animBg="1"/>
      <p:bldP spid="169990" grpId="0" animBg="1"/>
      <p:bldP spid="169991" grpId="0" animBg="1"/>
      <p:bldP spid="169992" grpId="0" animBg="1"/>
      <p:bldP spid="169993" grpId="0" animBg="1"/>
      <p:bldP spid="169994" grpId="0" animBg="1"/>
      <p:bldP spid="169995" grpId="0" animBg="1"/>
      <p:bldP spid="169996" grpId="0" animBg="1"/>
      <p:bldP spid="169997" grpId="0" animBg="1"/>
      <p:bldP spid="170022" grpId="0" animBg="1"/>
      <p:bldP spid="170023" grpId="0" animBg="1"/>
      <p:bldP spid="170027" grpId="0" animBg="1"/>
      <p:bldP spid="1700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1 Başlık"/>
          <p:cNvSpPr>
            <a:spLocks noGrp="1"/>
          </p:cNvSpPr>
          <p:nvPr>
            <p:ph type="title"/>
          </p:nvPr>
        </p:nvSpPr>
        <p:spPr>
          <a:xfrm>
            <a:off x="1943906" y="527462"/>
            <a:ext cx="7772400" cy="5762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altLang="tr-TR" sz="4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GDM: </a:t>
            </a:r>
            <a:r>
              <a:rPr lang="tr-TR" altLang="tr-TR" sz="4400" b="1" dirty="0" err="1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Glukoz</a:t>
            </a:r>
            <a:r>
              <a:rPr lang="tr-TR" altLang="tr-TR" sz="4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İzlemi</a:t>
            </a:r>
          </a:p>
        </p:txBody>
      </p:sp>
      <p:sp>
        <p:nvSpPr>
          <p:cNvPr id="245763" name="2 İçerik Yer Tutucusu"/>
          <p:cNvSpPr>
            <a:spLocks noGrp="1"/>
          </p:cNvSpPr>
          <p:nvPr>
            <p:ph idx="1"/>
          </p:nvPr>
        </p:nvSpPr>
        <p:spPr>
          <a:xfrm>
            <a:off x="640503" y="1506193"/>
            <a:ext cx="11060266" cy="5170020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Hem </a:t>
            </a:r>
            <a:r>
              <a:rPr lang="tr-TR" altLang="tr-TR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gestasyonel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hem de </a:t>
            </a:r>
            <a:r>
              <a:rPr lang="tr-TR" altLang="tr-TR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pregestasyonel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DM </a:t>
            </a:r>
            <a:r>
              <a:rPr lang="tr-TR" altLang="tr-TR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glukoz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takibinde </a:t>
            </a:r>
            <a:r>
              <a:rPr lang="tr-TR" altLang="tr-TR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kendi kendine </a:t>
            </a:r>
            <a:r>
              <a:rPr lang="tr-TR" altLang="tr-TR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glukoz</a:t>
            </a:r>
            <a:r>
              <a:rPr lang="tr-TR" altLang="tr-TR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takibi (SMBG) 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önemlidir.  </a:t>
            </a:r>
          </a:p>
          <a:p>
            <a:pPr lvl="0" algn="just">
              <a:lnSpc>
                <a:spcPct val="150000"/>
              </a:lnSpc>
            </a:pPr>
            <a:endParaRPr lang="tr-TR" altLang="tr-T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altLang="tr-TR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Eritroid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seride </a:t>
            </a:r>
            <a:r>
              <a:rPr lang="tr-TR" altLang="tr-TR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turnover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artışına bağlı olarak A1C seviyesi normal gebeliklerde de düşük bulunmaktadır. O nedenle izlemde </a:t>
            </a:r>
            <a:r>
              <a:rPr lang="tr-TR" altLang="tr-TR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A1C’nin aylık takibi 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önerilir.</a:t>
            </a:r>
          </a:p>
        </p:txBody>
      </p:sp>
      <p:sp>
        <p:nvSpPr>
          <p:cNvPr id="245764" name="TextBox 3"/>
          <p:cNvSpPr txBox="1">
            <a:spLocks noChangeArrowheads="1"/>
          </p:cNvSpPr>
          <p:nvPr/>
        </p:nvSpPr>
        <p:spPr bwMode="auto">
          <a:xfrm>
            <a:off x="1524000" y="6399214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2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Diabetes Care </a:t>
            </a:r>
            <a:r>
              <a:rPr lang="en-US" altLang="tr-T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</a:t>
            </a:r>
            <a:r>
              <a:rPr lang="tr-TR" altLang="tr-T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25</a:t>
            </a:r>
            <a:r>
              <a:rPr lang="en-US" altLang="tr-T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;</a:t>
            </a:r>
            <a:r>
              <a:rPr lang="tr-TR" altLang="tr-T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48 (</a:t>
            </a:r>
            <a:r>
              <a:rPr lang="en-US" altLang="tr-TR" sz="12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suppl</a:t>
            </a:r>
            <a:r>
              <a:rPr lang="en-US" altLang="tr-T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04702E3-EACB-4633-8A1F-41DF4EC5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BAC5F-857B-460D-9C3B-344FBF807DC8}" type="slidenum">
              <a:rPr lang="tr-TR" altLang="tr-TR" smtClean="0"/>
              <a:pPr>
                <a:defRPr/>
              </a:pPr>
              <a:t>24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495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1 Başlık"/>
          <p:cNvSpPr>
            <a:spLocks noGrp="1"/>
          </p:cNvSpPr>
          <p:nvPr>
            <p:ph type="title"/>
          </p:nvPr>
        </p:nvSpPr>
        <p:spPr>
          <a:xfrm>
            <a:off x="2014928" y="270009"/>
            <a:ext cx="7772400" cy="576262"/>
          </a:xfrm>
          <a:ln>
            <a:noFill/>
          </a:ln>
        </p:spPr>
        <p:txBody>
          <a:bodyPr/>
          <a:lstStyle/>
          <a:p>
            <a:r>
              <a:rPr lang="tr-TR" altLang="tr-TR" sz="3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GDM Tedavi</a:t>
            </a:r>
          </a:p>
        </p:txBody>
      </p:sp>
      <p:sp>
        <p:nvSpPr>
          <p:cNvPr id="245763" name="2 İçerik Yer Tutucusu"/>
          <p:cNvSpPr>
            <a:spLocks noGrp="1"/>
          </p:cNvSpPr>
          <p:nvPr>
            <p:ph idx="1"/>
          </p:nvPr>
        </p:nvSpPr>
        <p:spPr>
          <a:xfrm>
            <a:off x="1039997" y="1211856"/>
            <a:ext cx="11602386" cy="5187358"/>
          </a:xfrm>
        </p:spPr>
        <p:txBody>
          <a:bodyPr/>
          <a:lstStyle/>
          <a:p>
            <a:endParaRPr lang="tr-TR" altLang="tr-TR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Calibri" panose="020F0502020204030204" pitchFamily="34" charset="0"/>
                <a:cs typeface="Arial" panose="020B0604020202020204" pitchFamily="34" charset="0"/>
              </a:rPr>
              <a:t>GDM tedavisinin temeli yaşam tarzı değişikliğidir. 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(A tipi kanıt)</a:t>
            </a:r>
          </a:p>
          <a:p>
            <a:endParaRPr lang="tr-TR" altLang="tr-T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altLang="tr-T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tr-TR" altLang="tr-TR" sz="2400" dirty="0">
                <a:latin typeface="Calibri" panose="020F0502020204030204" pitchFamily="34" charset="0"/>
                <a:cs typeface="Arial" panose="020B0604020202020204" pitchFamily="34" charset="0"/>
              </a:rPr>
              <a:t>ACOG gibi </a:t>
            </a:r>
            <a:r>
              <a:rPr lang="tr-TR" altLang="tr-TR" sz="2400" dirty="0" err="1">
                <a:latin typeface="Calibri" panose="020F0502020204030204" pitchFamily="34" charset="0"/>
                <a:cs typeface="Arial" panose="020B0604020202020204" pitchFamily="34" charset="0"/>
              </a:rPr>
              <a:t>ADA’nın</a:t>
            </a:r>
            <a:r>
              <a:rPr lang="tr-TR" altLang="tr-TR" sz="2400" dirty="0">
                <a:latin typeface="Calibri" panose="020F0502020204030204" pitchFamily="34" charset="0"/>
                <a:cs typeface="Arial" panose="020B0604020202020204" pitchFamily="34" charset="0"/>
              </a:rPr>
              <a:t> da, GDM tedavisinde </a:t>
            </a:r>
            <a:r>
              <a:rPr lang="tr-TR" altLang="tr-TR" sz="2400" dirty="0" err="1">
                <a:latin typeface="Calibri" panose="020F0502020204030204" pitchFamily="34" charset="0"/>
                <a:cs typeface="Arial" panose="020B0604020202020204" pitchFamily="34" charset="0"/>
              </a:rPr>
              <a:t>glisemi</a:t>
            </a:r>
            <a:r>
              <a:rPr lang="tr-TR" altLang="tr-TR" sz="2400" dirty="0">
                <a:latin typeface="Calibri" panose="020F0502020204030204" pitchFamily="34" charset="0"/>
                <a:cs typeface="Arial" panose="020B0604020202020204" pitchFamily="34" charset="0"/>
              </a:rPr>
              <a:t> hedefi  </a:t>
            </a:r>
          </a:p>
          <a:p>
            <a:pPr marL="0" lvl="0" indent="0">
              <a:buNone/>
            </a:pPr>
            <a:endParaRPr lang="tr-TR" altLang="tr-T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tr-TR" altLang="tr-TR" sz="2400" dirty="0">
                <a:latin typeface="Calibri" panose="020F0502020204030204" pitchFamily="34" charset="0"/>
                <a:cs typeface="Arial" panose="020B0604020202020204" pitchFamily="34" charset="0"/>
              </a:rPr>
              <a:t>				Açlık 		≤  95  mg/dl  </a:t>
            </a:r>
          </a:p>
          <a:p>
            <a:pPr marL="0" lvl="0" indent="0">
              <a:buNone/>
            </a:pPr>
            <a:r>
              <a:rPr lang="tr-TR" altLang="tr-TR" sz="2400" dirty="0">
                <a:latin typeface="Calibri" panose="020F0502020204030204" pitchFamily="34" charset="0"/>
                <a:cs typeface="Arial" panose="020B0604020202020204" pitchFamily="34" charset="0"/>
              </a:rPr>
              <a:t>				1. saat 		≤ 140 mg/dl  </a:t>
            </a:r>
          </a:p>
          <a:p>
            <a:pPr marL="0" lvl="0" indent="0">
              <a:buNone/>
            </a:pPr>
            <a:r>
              <a:rPr lang="tr-TR" altLang="tr-TR" sz="2400" dirty="0">
                <a:latin typeface="Calibri" panose="020F0502020204030204" pitchFamily="34" charset="0"/>
                <a:cs typeface="Arial" panose="020B0604020202020204" pitchFamily="34" charset="0"/>
              </a:rPr>
              <a:t>				2. saat 		≤ 120 mg/dl  	olarak belirlenmiştir.</a:t>
            </a:r>
          </a:p>
          <a:p>
            <a:pPr marL="0" lvl="0" indent="0">
              <a:buNone/>
            </a:pPr>
            <a:endParaRPr lang="tr-TR" altLang="tr-TR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tr-TR" altLang="tr-TR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764" name="TextBox 3"/>
          <p:cNvSpPr txBox="1">
            <a:spLocks noChangeArrowheads="1"/>
          </p:cNvSpPr>
          <p:nvPr/>
        </p:nvSpPr>
        <p:spPr bwMode="auto">
          <a:xfrm>
            <a:off x="1524000" y="6399214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200" i="1" dirty="0">
                <a:latin typeface="Calibri" panose="020F0502020204030204" pitchFamily="34" charset="0"/>
                <a:cs typeface="Arial" panose="020B0604020202020204" pitchFamily="34" charset="0"/>
              </a:rPr>
              <a:t>Diabetes Care </a:t>
            </a:r>
            <a:r>
              <a:rPr lang="en-US" altLang="tr-TR" sz="1200" dirty="0"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tr-TR" altLang="tr-TR" sz="1200" dirty="0">
                <a:latin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en-US" altLang="tr-TR" sz="1200" dirty="0"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tr-TR" altLang="tr-TR" sz="1200" dirty="0">
                <a:latin typeface="Calibri" panose="020F0502020204030204" pitchFamily="34" charset="0"/>
                <a:cs typeface="Arial" panose="020B0604020202020204" pitchFamily="34" charset="0"/>
              </a:rPr>
              <a:t>48 (</a:t>
            </a:r>
            <a:r>
              <a:rPr lang="en-US" altLang="tr-TR" sz="1200" dirty="0" err="1">
                <a:latin typeface="Calibri" panose="020F0502020204030204" pitchFamily="34" charset="0"/>
                <a:cs typeface="Arial" panose="020B0604020202020204" pitchFamily="34" charset="0"/>
              </a:rPr>
              <a:t>suppl</a:t>
            </a:r>
            <a:r>
              <a:rPr lang="en-US" altLang="tr-TR" sz="1200" dirty="0">
                <a:latin typeface="Calibri" panose="020F050202020403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642914" y="3805535"/>
            <a:ext cx="3558448" cy="1498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BD1B887-724D-41E2-B1D0-843DAF06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2A936-4223-493F-AAE1-3E5BE35C7E3F}" type="slidenum">
              <a:rPr lang="el-GR" altLang="tr-TR" smtClean="0"/>
              <a:pPr>
                <a:defRPr/>
              </a:pPr>
              <a:t>25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1783402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68352"/>
            <a:ext cx="10515600" cy="956231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C00000"/>
                </a:solidFill>
                <a:latin typeface="+mn-lt"/>
              </a:rPr>
              <a:t>Fetal</a:t>
            </a:r>
            <a:r>
              <a:rPr lang="tr-TR" sz="4000" b="1" dirty="0">
                <a:solidFill>
                  <a:srgbClr val="C00000"/>
                </a:solidFill>
                <a:latin typeface="+mn-lt"/>
              </a:rPr>
              <a:t> Gelişimin İzlenmesi Gereklidir.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7863" y="1754736"/>
            <a:ext cx="11349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prstClr val="black"/>
                </a:solidFill>
              </a:rPr>
              <a:t>GDM’li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anne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bebeklerinde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diğer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bebeklere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oranla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abdominal </a:t>
            </a:r>
            <a:r>
              <a:rPr lang="en-US" sz="2400" b="1" dirty="0" err="1">
                <a:solidFill>
                  <a:prstClr val="black"/>
                </a:solidFill>
              </a:rPr>
              <a:t>yağ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dokusu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artmaktadır</a:t>
            </a:r>
            <a:r>
              <a:rPr lang="en-US" sz="2400" b="1" dirty="0">
                <a:solidFill>
                  <a:prstClr val="black"/>
                </a:solidFill>
              </a:rPr>
              <a:t>. </a:t>
            </a:r>
            <a:endParaRPr lang="tr-TR" sz="2400" b="1" dirty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dirty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prstClr val="black"/>
                </a:solidFill>
              </a:rPr>
              <a:t>Fetal </a:t>
            </a:r>
            <a:r>
              <a:rPr lang="en-US" sz="2400" b="1" dirty="0" err="1">
                <a:solidFill>
                  <a:prstClr val="black"/>
                </a:solidFill>
              </a:rPr>
              <a:t>karın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çevresi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ölçümü</a:t>
            </a:r>
            <a:r>
              <a:rPr lang="tr-TR" sz="2400" b="1" dirty="0">
                <a:solidFill>
                  <a:prstClr val="black"/>
                </a:solidFill>
              </a:rPr>
              <a:t>,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fetal </a:t>
            </a:r>
            <a:r>
              <a:rPr lang="en-US" sz="2400" dirty="0" err="1">
                <a:solidFill>
                  <a:prstClr val="black"/>
                </a:solidFill>
              </a:rPr>
              <a:t>gelişimi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gösteren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önemli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bir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parametredir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endParaRPr lang="tr-TR" sz="2400" dirty="0">
              <a:solidFill>
                <a:prstClr val="black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53691" y="346842"/>
            <a:ext cx="725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GDM takibinde </a:t>
            </a:r>
            <a:r>
              <a:rPr lang="tr-TR" sz="2400" b="1" dirty="0" err="1">
                <a:solidFill>
                  <a:srgbClr val="C00000"/>
                </a:solidFill>
              </a:rPr>
              <a:t>glisemi</a:t>
            </a:r>
            <a:r>
              <a:rPr lang="tr-TR" sz="2400" b="1" dirty="0">
                <a:solidFill>
                  <a:srgbClr val="C00000"/>
                </a:solidFill>
              </a:rPr>
              <a:t> hedeflerine ulaşmak yeterli mi 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9028376" y="346842"/>
            <a:ext cx="855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Hayır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27863" y="3140304"/>
            <a:ext cx="1185337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prstClr val="black"/>
                </a:solidFill>
              </a:rPr>
              <a:t>Diyabet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tedavisinde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önemli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hedeflerden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biri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endParaRPr lang="tr-TR" sz="2400" dirty="0">
              <a:solidFill>
                <a:prstClr val="black"/>
              </a:solidFill>
            </a:endParaRPr>
          </a:p>
          <a:p>
            <a:pPr algn="just"/>
            <a:r>
              <a:rPr lang="tr-TR" sz="2400" b="1" dirty="0">
                <a:solidFill>
                  <a:prstClr val="black"/>
                </a:solidFill>
              </a:rPr>
              <a:t>     </a:t>
            </a:r>
            <a:r>
              <a:rPr lang="en-US" sz="2400" b="1" dirty="0">
                <a:solidFill>
                  <a:prstClr val="black"/>
                </a:solidFill>
              </a:rPr>
              <a:t>fetal </a:t>
            </a:r>
            <a:r>
              <a:rPr lang="en-US" sz="2400" b="1" dirty="0" err="1">
                <a:solidFill>
                  <a:prstClr val="black"/>
                </a:solidFill>
              </a:rPr>
              <a:t>makrozomiyi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engellemek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olduğu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için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ultrasonografi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ile</a:t>
            </a:r>
            <a:r>
              <a:rPr lang="en-US" sz="2400" b="1" dirty="0">
                <a:solidFill>
                  <a:prstClr val="black"/>
                </a:solidFill>
              </a:rPr>
              <a:t> fetal </a:t>
            </a:r>
            <a:r>
              <a:rPr lang="en-US" sz="2400" b="1" dirty="0" err="1">
                <a:solidFill>
                  <a:prstClr val="black"/>
                </a:solidFill>
              </a:rPr>
              <a:t>gelişim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değerlendirerek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endParaRPr lang="tr-TR" sz="2400" b="1" dirty="0">
              <a:solidFill>
                <a:prstClr val="black"/>
              </a:solidFill>
            </a:endParaRPr>
          </a:p>
          <a:p>
            <a:pPr algn="just"/>
            <a:r>
              <a:rPr lang="tr-TR" sz="2400" dirty="0">
                <a:solidFill>
                  <a:prstClr val="black"/>
                </a:solidFill>
              </a:rPr>
              <a:t>     </a:t>
            </a:r>
            <a:r>
              <a:rPr lang="en-US" sz="2400" dirty="0" err="1">
                <a:solidFill>
                  <a:prstClr val="black"/>
                </a:solidFill>
              </a:rPr>
              <a:t>makrozomi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için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yüksek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riskli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hastaların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tespit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edilmesi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tedavinin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riske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göre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planlanması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tr-TR" sz="2400" dirty="0">
              <a:solidFill>
                <a:prstClr val="black"/>
              </a:solidFill>
            </a:endParaRPr>
          </a:p>
          <a:p>
            <a:pPr algn="just"/>
            <a:r>
              <a:rPr lang="tr-TR" sz="2400" dirty="0">
                <a:solidFill>
                  <a:prstClr val="black"/>
                </a:solidFill>
              </a:rPr>
              <a:t>     </a:t>
            </a:r>
            <a:r>
              <a:rPr lang="en-US" sz="2400" dirty="0">
                <a:solidFill>
                  <a:prstClr val="black"/>
                </a:solidFill>
              </a:rPr>
              <a:t>g</a:t>
            </a:r>
            <a:r>
              <a:rPr lang="tr-TR" sz="2400" dirty="0">
                <a:solidFill>
                  <a:prstClr val="black"/>
                </a:solidFill>
              </a:rPr>
              <a:t>ereklidir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endParaRPr lang="tr-TR" sz="2400" dirty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7863" y="4789319"/>
            <a:ext cx="1155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Fetal </a:t>
            </a:r>
            <a:r>
              <a:rPr lang="en-US" sz="2400" dirty="0" err="1">
                <a:solidFill>
                  <a:prstClr val="black"/>
                </a:solidFill>
              </a:rPr>
              <a:t>makrozomi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polihidramniyoz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gelişip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gelişmediğini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tespit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edebilmek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için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tr-TR" sz="2400" dirty="0">
              <a:solidFill>
                <a:prstClr val="black"/>
              </a:solidFill>
            </a:endParaRPr>
          </a:p>
          <a:p>
            <a:pPr algn="just"/>
            <a:r>
              <a:rPr lang="tr-TR" sz="2400" b="1" dirty="0">
                <a:solidFill>
                  <a:prstClr val="black"/>
                </a:solidFill>
              </a:rPr>
              <a:t>     </a:t>
            </a:r>
            <a:r>
              <a:rPr lang="en-US" sz="2400" b="1" dirty="0">
                <a:solidFill>
                  <a:prstClr val="black"/>
                </a:solidFill>
              </a:rPr>
              <a:t>28., 32. </a:t>
            </a:r>
            <a:r>
              <a:rPr lang="en-US" sz="2400" b="1" dirty="0" err="1">
                <a:solidFill>
                  <a:prstClr val="black"/>
                </a:solidFill>
              </a:rPr>
              <a:t>ve</a:t>
            </a:r>
            <a:r>
              <a:rPr lang="en-US" sz="2400" b="1" dirty="0">
                <a:solidFill>
                  <a:prstClr val="black"/>
                </a:solidFill>
              </a:rPr>
              <a:t> 3</a:t>
            </a:r>
            <a:r>
              <a:rPr lang="tr-TR" sz="2400" b="1" dirty="0">
                <a:solidFill>
                  <a:prstClr val="black"/>
                </a:solidFill>
              </a:rPr>
              <a:t>4</a:t>
            </a:r>
            <a:r>
              <a:rPr lang="en-US" sz="2400" b="1" dirty="0">
                <a:solidFill>
                  <a:prstClr val="black"/>
                </a:solidFill>
              </a:rPr>
              <a:t>. </a:t>
            </a:r>
            <a:r>
              <a:rPr lang="en-US" sz="2400" b="1" dirty="0" err="1">
                <a:solidFill>
                  <a:prstClr val="black"/>
                </a:solidFill>
              </a:rPr>
              <a:t>haftalarda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ultrasonografi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ile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büyüme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ve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amniyotik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sıvı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miktarı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endParaRPr lang="tr-TR" sz="2400" b="1" dirty="0">
              <a:solidFill>
                <a:prstClr val="black"/>
              </a:solidFill>
            </a:endParaRPr>
          </a:p>
          <a:p>
            <a:pPr algn="just"/>
            <a:r>
              <a:rPr lang="tr-TR" sz="2400" dirty="0">
                <a:solidFill>
                  <a:prstClr val="black"/>
                </a:solidFill>
              </a:rPr>
              <a:t>     </a:t>
            </a:r>
            <a:r>
              <a:rPr lang="en-US" sz="2400" dirty="0" err="1">
                <a:solidFill>
                  <a:prstClr val="black"/>
                </a:solidFill>
              </a:rPr>
              <a:t>değerlendirilmelidir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954D3C93-DF94-4D31-BC3B-61D13218C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7B41-6BEA-4AE0-A1BC-1FBF00AB98E9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8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1 Başlık"/>
          <p:cNvSpPr>
            <a:spLocks noGrp="1"/>
          </p:cNvSpPr>
          <p:nvPr>
            <p:ph type="title"/>
          </p:nvPr>
        </p:nvSpPr>
        <p:spPr>
          <a:xfrm>
            <a:off x="451592" y="764447"/>
            <a:ext cx="11602386" cy="5762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altLang="tr-TR" sz="4000" b="1" dirty="0" err="1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Gestasyonel</a:t>
            </a:r>
            <a:r>
              <a:rPr lang="tr-TR" altLang="tr-TR" sz="40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Diyabet Tıbbi Beslenme Tedavisi (TBT):</a:t>
            </a:r>
          </a:p>
        </p:txBody>
      </p:sp>
      <p:sp>
        <p:nvSpPr>
          <p:cNvPr id="245763" name="2 İçerik Yer Tutucusu"/>
          <p:cNvSpPr>
            <a:spLocks noGrp="1"/>
          </p:cNvSpPr>
          <p:nvPr>
            <p:ph idx="1"/>
          </p:nvPr>
        </p:nvSpPr>
        <p:spPr>
          <a:xfrm>
            <a:off x="702646" y="1753901"/>
            <a:ext cx="11602386" cy="5552943"/>
          </a:xfrm>
        </p:spPr>
        <p:txBody>
          <a:bodyPr/>
          <a:lstStyle/>
          <a:p>
            <a:pPr marL="0" indent="0">
              <a:buNone/>
            </a:pPr>
            <a:endParaRPr lang="tr-TR" altLang="tr-TR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tr-TR" altLang="tr-TR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Bireysel planlanmalı</a:t>
            </a:r>
          </a:p>
          <a:p>
            <a:pPr>
              <a:buFontTx/>
              <a:buChar char="-"/>
            </a:pPr>
            <a:r>
              <a:rPr lang="tr-TR" altLang="tr-TR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Fetal</a:t>
            </a:r>
            <a:r>
              <a:rPr lang="tr-TR" altLang="tr-TR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tr-TR" altLang="tr-TR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neonatal</a:t>
            </a:r>
            <a:r>
              <a:rPr lang="tr-TR" altLang="tr-TR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ve </a:t>
            </a:r>
            <a:r>
              <a:rPr lang="tr-TR" altLang="tr-TR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maternal</a:t>
            </a:r>
            <a:r>
              <a:rPr lang="tr-TR" altLang="tr-TR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sağlık açısından yeterli kalori içermeli</a:t>
            </a:r>
          </a:p>
          <a:p>
            <a:pPr>
              <a:buFontTx/>
              <a:buChar char="-"/>
            </a:pPr>
            <a:r>
              <a:rPr lang="tr-TR" altLang="tr-TR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İdeal kilo artışı sağlamalı</a:t>
            </a:r>
          </a:p>
          <a:p>
            <a:pPr>
              <a:buFontTx/>
              <a:buChar char="-"/>
            </a:pPr>
            <a:r>
              <a:rPr lang="tr-TR" altLang="tr-TR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DRI (</a:t>
            </a:r>
            <a:r>
              <a:rPr lang="tr-TR" altLang="tr-TR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Dietary</a:t>
            </a:r>
            <a:r>
              <a:rPr lang="tr-TR" altLang="tr-TR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Referance</a:t>
            </a:r>
            <a:r>
              <a:rPr lang="tr-TR" altLang="tr-TR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Intake</a:t>
            </a:r>
            <a:r>
              <a:rPr lang="tr-TR" altLang="tr-TR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kılavuzları esas alınmalı</a:t>
            </a:r>
          </a:p>
          <a:p>
            <a:pPr>
              <a:buFontTx/>
              <a:buChar char="-"/>
            </a:pPr>
            <a:r>
              <a:rPr lang="tr-TR" altLang="tr-TR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Minimum 175 g KH, minimum 71 g protein, 28 g lif içermelidir. </a:t>
            </a:r>
          </a:p>
          <a:p>
            <a:pPr marL="0" indent="0">
              <a:buNone/>
            </a:pPr>
            <a:endParaRPr lang="tr-TR" altLang="tr-TR" dirty="0">
              <a:cs typeface="Arial" panose="020B0604020202020204" pitchFamily="34" charset="0"/>
            </a:endParaRPr>
          </a:p>
        </p:txBody>
      </p:sp>
      <p:sp>
        <p:nvSpPr>
          <p:cNvPr id="245764" name="TextBox 3"/>
          <p:cNvSpPr txBox="1">
            <a:spLocks noChangeArrowheads="1"/>
          </p:cNvSpPr>
          <p:nvPr/>
        </p:nvSpPr>
        <p:spPr bwMode="auto">
          <a:xfrm>
            <a:off x="1524000" y="6159517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6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Diabetes Care 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tr-TR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tr-TR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48 (</a:t>
            </a:r>
            <a:r>
              <a:rPr lang="en-US" altLang="tr-TR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suppl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76241D4-9C87-4A93-9BC2-CF1CBCDF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BAC5F-857B-460D-9C3B-344FBF807DC8}" type="slidenum">
              <a:rPr lang="tr-TR" altLang="tr-TR" smtClean="0"/>
              <a:pPr>
                <a:defRPr/>
              </a:pPr>
              <a:t>27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89007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740" y="224104"/>
            <a:ext cx="8864369" cy="627736"/>
          </a:xfrm>
          <a:prstGeom prst="rect">
            <a:avLst/>
          </a:prstGeom>
        </p:spPr>
        <p:txBody>
          <a:bodyPr vert="horz" wrap="square" lIns="0" tIns="12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b="1" spc="-5" dirty="0" err="1">
                <a:solidFill>
                  <a:srgbClr val="C00000"/>
                </a:solidFill>
                <a:latin typeface="Calibri" panose="020F0502020204030204" pitchFamily="34" charset="0"/>
              </a:rPr>
              <a:t>GDM’de</a:t>
            </a:r>
            <a:r>
              <a:rPr sz="4000" b="1" spc="-5" dirty="0">
                <a:solidFill>
                  <a:srgbClr val="C00000"/>
                </a:solidFill>
                <a:latin typeface="Calibri" panose="020F0502020204030204" pitchFamily="34" charset="0"/>
              </a:rPr>
              <a:t> T</a:t>
            </a:r>
            <a:r>
              <a:rPr lang="tr-TR" sz="4000" b="1" spc="-5" dirty="0">
                <a:solidFill>
                  <a:srgbClr val="C00000"/>
                </a:solidFill>
                <a:latin typeface="Calibri" panose="020F0502020204030204" pitchFamily="34" charset="0"/>
              </a:rPr>
              <a:t>okluk Kan Şekeri</a:t>
            </a:r>
            <a:r>
              <a:rPr sz="4000" b="1" spc="-5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tr-TR" sz="4000" b="1" spc="-25" dirty="0">
                <a:solidFill>
                  <a:srgbClr val="C00000"/>
                </a:solidFill>
                <a:latin typeface="Calibri" panose="020F0502020204030204" pitchFamily="34" charset="0"/>
              </a:rPr>
              <a:t>Ö</a:t>
            </a:r>
            <a:r>
              <a:rPr sz="4000" b="1" spc="-25" dirty="0" err="1">
                <a:solidFill>
                  <a:srgbClr val="C00000"/>
                </a:solidFill>
                <a:latin typeface="Calibri" panose="020F0502020204030204" pitchFamily="34" charset="0"/>
              </a:rPr>
              <a:t>nemlidir</a:t>
            </a:r>
            <a:r>
              <a:rPr lang="tr-TR" sz="4000" b="1" spc="-25" dirty="0">
                <a:solidFill>
                  <a:srgbClr val="C00000"/>
                </a:solidFill>
                <a:latin typeface="Calibri" panose="020F0502020204030204" pitchFamily="34" charset="0"/>
              </a:rPr>
              <a:t>!</a:t>
            </a:r>
            <a:endParaRPr sz="4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0932" y="1515495"/>
            <a:ext cx="815213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5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Gebelik </a:t>
            </a:r>
            <a:r>
              <a:rPr sz="2800" spc="-1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esnasındaki </a:t>
            </a:r>
            <a:r>
              <a:rPr sz="2800" b="1" spc="-5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postprandial hiperglisemi </a:t>
            </a:r>
            <a:r>
              <a:rPr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fetal</a:t>
            </a:r>
            <a:r>
              <a:rPr sz="2800" spc="21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makrozo</a:t>
            </a:r>
            <a:r>
              <a:rPr sz="2800" spc="-5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miden</a:t>
            </a:r>
            <a:r>
              <a:rPr sz="2800" spc="-5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sorumlu </a:t>
            </a:r>
            <a:r>
              <a:rPr sz="2800" spc="-5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en önemli </a:t>
            </a:r>
            <a:r>
              <a:rPr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risk</a:t>
            </a:r>
            <a:r>
              <a:rPr sz="2800" spc="2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800" spc="-15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faktörüdür.</a:t>
            </a:r>
            <a:endParaRPr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0933" y="4143906"/>
            <a:ext cx="811339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800" b="1" spc="-5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Öğünlerdeki karbonhidrat içeriği </a:t>
            </a:r>
            <a:r>
              <a:rPr sz="2800" spc="-5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post-prandial </a:t>
            </a:r>
            <a:r>
              <a:rPr sz="2800" spc="-5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hiperglisemiyi</a:t>
            </a:r>
            <a:r>
              <a:rPr sz="2800" spc="-5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  </a:t>
            </a:r>
            <a:r>
              <a:rPr sz="2800" spc="-2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belirle</a:t>
            </a:r>
            <a:r>
              <a:rPr lang="tr-TR" sz="2800" spc="-2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yen en önemli değişkendir.</a:t>
            </a:r>
            <a:endParaRPr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13390" y="2609367"/>
            <a:ext cx="551815" cy="1230860"/>
          </a:xfrm>
          <a:custGeom>
            <a:avLst/>
            <a:gdLst/>
            <a:ahLst/>
            <a:cxnLst/>
            <a:rect l="l" t="t" r="r" b="b"/>
            <a:pathLst>
              <a:path w="551814" h="1254125">
                <a:moveTo>
                  <a:pt x="551433" y="978026"/>
                </a:moveTo>
                <a:lnTo>
                  <a:pt x="0" y="978026"/>
                </a:lnTo>
                <a:lnTo>
                  <a:pt x="275716" y="1253744"/>
                </a:lnTo>
                <a:lnTo>
                  <a:pt x="551433" y="978026"/>
                </a:lnTo>
                <a:close/>
              </a:path>
              <a:path w="551814" h="1254125">
                <a:moveTo>
                  <a:pt x="413638" y="0"/>
                </a:moveTo>
                <a:lnTo>
                  <a:pt x="137921" y="0"/>
                </a:lnTo>
                <a:lnTo>
                  <a:pt x="137921" y="978026"/>
                </a:lnTo>
                <a:lnTo>
                  <a:pt x="413638" y="978026"/>
                </a:lnTo>
                <a:lnTo>
                  <a:pt x="41363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7451" y="2586102"/>
            <a:ext cx="551815" cy="1254125"/>
          </a:xfrm>
          <a:custGeom>
            <a:avLst/>
            <a:gdLst/>
            <a:ahLst/>
            <a:cxnLst/>
            <a:rect l="l" t="t" r="r" b="b"/>
            <a:pathLst>
              <a:path w="551814" h="1254125">
                <a:moveTo>
                  <a:pt x="0" y="978026"/>
                </a:moveTo>
                <a:lnTo>
                  <a:pt x="137921" y="978026"/>
                </a:lnTo>
                <a:lnTo>
                  <a:pt x="137921" y="0"/>
                </a:lnTo>
                <a:lnTo>
                  <a:pt x="413638" y="0"/>
                </a:lnTo>
                <a:lnTo>
                  <a:pt x="413638" y="978026"/>
                </a:lnTo>
                <a:lnTo>
                  <a:pt x="551433" y="978026"/>
                </a:lnTo>
                <a:lnTo>
                  <a:pt x="275716" y="1253744"/>
                </a:lnTo>
                <a:lnTo>
                  <a:pt x="0" y="97802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00133" y="6441539"/>
            <a:ext cx="1184910" cy="17761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sz="1000" spc="-120" dirty="0">
                <a:latin typeface="Arial Black"/>
                <a:cs typeface="Arial Black"/>
              </a:rPr>
              <a:t>Diabetes </a:t>
            </a:r>
            <a:r>
              <a:rPr sz="1000" spc="-135" dirty="0">
                <a:latin typeface="Arial Black"/>
                <a:cs typeface="Arial Black"/>
              </a:rPr>
              <a:t>Care,</a:t>
            </a:r>
            <a:r>
              <a:rPr sz="1000" spc="-40" dirty="0">
                <a:latin typeface="Arial Black"/>
                <a:cs typeface="Arial Black"/>
              </a:rPr>
              <a:t> </a:t>
            </a:r>
            <a:r>
              <a:rPr sz="1000" spc="-120" dirty="0">
                <a:latin typeface="Arial Black"/>
                <a:cs typeface="Arial Black"/>
              </a:rPr>
              <a:t>2010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EC412115-2B53-4AFB-8327-E057314F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BAC5F-857B-460D-9C3B-344FBF807DC8}" type="slidenum">
              <a:rPr lang="tr-TR" altLang="tr-TR" smtClean="0"/>
              <a:pPr>
                <a:defRPr/>
              </a:pPr>
              <a:t>28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970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182" y="474946"/>
            <a:ext cx="5715635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tr-TR" sz="4400" b="1" spc="-5" dirty="0">
                <a:solidFill>
                  <a:srgbClr val="C00000"/>
                </a:solidFill>
                <a:latin typeface="Calibri" panose="020F0502020204030204" pitchFamily="34" charset="0"/>
              </a:rPr>
              <a:t>GDM:</a:t>
            </a:r>
            <a:r>
              <a:rPr sz="4400" b="1" spc="-5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tr-TR" sz="4400" b="1" spc="-5" dirty="0">
                <a:solidFill>
                  <a:srgbClr val="C00000"/>
                </a:solidFill>
                <a:latin typeface="Calibri" panose="020F0502020204030204" pitchFamily="34" charset="0"/>
              </a:rPr>
              <a:t>E</a:t>
            </a:r>
            <a:r>
              <a:rPr sz="4400" b="1" spc="-5" dirty="0" err="1">
                <a:solidFill>
                  <a:srgbClr val="C00000"/>
                </a:solidFill>
                <a:latin typeface="Calibri" panose="020F0502020204030204" pitchFamily="34" charset="0"/>
              </a:rPr>
              <a:t>gzersiz</a:t>
            </a:r>
            <a:endParaRPr sz="4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7580" y="1725696"/>
            <a:ext cx="8998438" cy="18178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  <a:tabLst>
                <a:tab pos="2482850" algn="l"/>
                <a:tab pos="6011545" algn="l"/>
              </a:tabLst>
            </a:pP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Arial"/>
              </a:rPr>
              <a:t>Yapabilecek</a:t>
            </a:r>
            <a:r>
              <a:rPr sz="2800" spc="55" dirty="0">
                <a:solidFill>
                  <a:srgbClr val="40404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 panose="020F0502020204030204" pitchFamily="34" charset="0"/>
                <a:cs typeface="Arial"/>
              </a:rPr>
              <a:t>olan	gebeler için günde</a:t>
            </a:r>
            <a:r>
              <a:rPr sz="2800" spc="75" dirty="0">
                <a:solidFill>
                  <a:srgbClr val="40404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800" b="1" spc="-5" dirty="0">
                <a:solidFill>
                  <a:srgbClr val="943735"/>
                </a:solidFill>
                <a:latin typeface="Calibri" panose="020F0502020204030204" pitchFamily="34" charset="0"/>
                <a:cs typeface="Arial"/>
              </a:rPr>
              <a:t>30</a:t>
            </a:r>
            <a:r>
              <a:rPr sz="2800" b="1" dirty="0">
                <a:solidFill>
                  <a:srgbClr val="943735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800" b="1" spc="-5" dirty="0" err="1">
                <a:solidFill>
                  <a:srgbClr val="943735"/>
                </a:solidFill>
                <a:latin typeface="Calibri" panose="020F0502020204030204" pitchFamily="34" charset="0"/>
                <a:cs typeface="Arial"/>
              </a:rPr>
              <a:t>dk</a:t>
            </a:r>
            <a:r>
              <a:rPr lang="tr-TR" sz="2800" b="1" spc="-5" dirty="0">
                <a:solidFill>
                  <a:srgbClr val="943735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800" spc="-5" dirty="0" err="1">
                <a:solidFill>
                  <a:srgbClr val="404040"/>
                </a:solidFill>
                <a:latin typeface="Calibri" panose="020F0502020204030204" pitchFamily="34" charset="0"/>
                <a:cs typeface="Arial"/>
              </a:rPr>
              <a:t>fiziksel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 panose="020F0502020204030204" pitchFamily="34" charset="0"/>
                <a:cs typeface="Arial"/>
              </a:rPr>
              <a:t>aktivite:</a:t>
            </a:r>
            <a:endParaRPr sz="2800" dirty="0">
              <a:latin typeface="Calibri" panose="020F0502020204030204" pitchFamily="34" charset="0"/>
              <a:cs typeface="Arial"/>
            </a:endParaRPr>
          </a:p>
          <a:p>
            <a:pPr marL="772795" indent="-117475">
              <a:spcBef>
                <a:spcPts val="480"/>
              </a:spcBef>
              <a:buSzPct val="95000"/>
              <a:buFont typeface="Wingdings"/>
              <a:buChar char=""/>
              <a:tabLst>
                <a:tab pos="773430" algn="l"/>
              </a:tabLst>
            </a:pP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Arial"/>
              </a:rPr>
              <a:t>Yürüme</a:t>
            </a:r>
            <a:endParaRPr sz="2400" dirty="0">
              <a:latin typeface="Calibri" panose="020F0502020204030204" pitchFamily="34" charset="0"/>
              <a:cs typeface="Arial"/>
            </a:endParaRPr>
          </a:p>
          <a:p>
            <a:pPr marL="772795" indent="-117475">
              <a:spcBef>
                <a:spcPts val="484"/>
              </a:spcBef>
              <a:buSzPct val="95000"/>
              <a:buFont typeface="Wingdings"/>
              <a:buChar char=""/>
              <a:tabLst>
                <a:tab pos="773430" algn="l"/>
              </a:tabLst>
            </a:pP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Arial"/>
              </a:rPr>
              <a:t>Yapılandırılmış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Arial"/>
              </a:rPr>
              <a:t>kas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Arial"/>
              </a:rPr>
              <a:t>güçlendirme</a:t>
            </a:r>
            <a:endParaRPr sz="2400" dirty="0">
              <a:latin typeface="Calibri" panose="020F0502020204030204" pitchFamily="34" charset="0"/>
              <a:cs typeface="Arial"/>
            </a:endParaRPr>
          </a:p>
          <a:p>
            <a:pPr marL="772795" indent="-117475">
              <a:spcBef>
                <a:spcPts val="480"/>
              </a:spcBef>
              <a:buSzPct val="95000"/>
              <a:buFont typeface="Wingdings"/>
              <a:buChar char=""/>
              <a:tabLst>
                <a:tab pos="773430" algn="l"/>
              </a:tabLst>
            </a:pP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Arial"/>
              </a:rPr>
              <a:t>Yüzme</a:t>
            </a:r>
            <a:endParaRPr sz="24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4000" y="4491184"/>
            <a:ext cx="2234183" cy="1479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2872" y="4578051"/>
            <a:ext cx="1877568" cy="1392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5361" y="3941064"/>
            <a:ext cx="1804416" cy="2180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488CF74-69C3-4131-BB14-4F5B9D36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BAC5F-857B-460D-9C3B-344FBF807DC8}" type="slidenum">
              <a:rPr lang="tr-TR" altLang="tr-TR" smtClean="0"/>
              <a:pPr>
                <a:defRPr/>
              </a:pPr>
              <a:t>29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6361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1026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47401"/>
              </p:ext>
            </p:extLst>
          </p:nvPr>
        </p:nvGraphicFramePr>
        <p:xfrm>
          <a:off x="2039143" y="1578264"/>
          <a:ext cx="8113713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hart" r:id="rId4" imgW="5505165" imgH="3206774" progId="Excel.Sheet.8">
                  <p:embed/>
                </p:oleObj>
              </mc:Choice>
              <mc:Fallback>
                <p:oleObj name="Chart" r:id="rId4" imgW="5505165" imgH="320677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143" y="1578264"/>
                        <a:ext cx="8113713" cy="425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524001" y="30252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2130426" y="6524626"/>
            <a:ext cx="8537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tr-TR" sz="1200" dirty="0">
                <a:solidFill>
                  <a:srgbClr val="FFFFFF"/>
                </a:solidFill>
                <a:latin typeface="Arial" pitchFamily="34" charset="0"/>
              </a:rPr>
              <a:t>Satman İ ve TURDEP-II Çalışma Grubu</a:t>
            </a:r>
            <a:endParaRPr lang="en-US" sz="1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2279651" y="160338"/>
            <a:ext cx="7548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TURDEP-I (1997) </a:t>
            </a:r>
            <a:r>
              <a:rPr lang="tr-TR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v.s.TURDEP</a:t>
            </a:r>
            <a:r>
              <a:rPr lang="tr-T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-II (2010)</a:t>
            </a:r>
            <a:br>
              <a:rPr lang="tr-T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Diyabet </a:t>
            </a:r>
            <a:r>
              <a:rPr lang="tr-TR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prevalansındaki</a:t>
            </a:r>
            <a:r>
              <a:rPr lang="tr-T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değişim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996545" y="2957945"/>
            <a:ext cx="1898074" cy="28748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1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1 Başlık"/>
          <p:cNvSpPr>
            <a:spLocks noGrp="1"/>
          </p:cNvSpPr>
          <p:nvPr>
            <p:ph type="title"/>
          </p:nvPr>
        </p:nvSpPr>
        <p:spPr>
          <a:xfrm>
            <a:off x="1872786" y="574812"/>
            <a:ext cx="8446428" cy="5762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altLang="tr-TR" sz="4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GDM Farmakolojik Tedavi</a:t>
            </a:r>
          </a:p>
        </p:txBody>
      </p:sp>
      <p:sp>
        <p:nvSpPr>
          <p:cNvPr id="245763" name="2 İçerik Yer Tutucusu"/>
          <p:cNvSpPr>
            <a:spLocks noGrp="1"/>
          </p:cNvSpPr>
          <p:nvPr>
            <p:ph idx="1"/>
          </p:nvPr>
        </p:nvSpPr>
        <p:spPr>
          <a:xfrm>
            <a:off x="765092" y="1153123"/>
            <a:ext cx="11851881" cy="1490529"/>
          </a:xfrm>
        </p:spPr>
        <p:txBody>
          <a:bodyPr/>
          <a:lstStyle/>
          <a:p>
            <a:pPr lvl="0"/>
            <a:endParaRPr lang="tr-TR" altLang="tr-TR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Eğer </a:t>
            </a:r>
            <a:r>
              <a:rPr lang="tr-TR" alt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glisemi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hedeflerine ulaşmak için tedavi gerekirse </a:t>
            </a:r>
            <a:r>
              <a:rPr lang="tr-TR" alt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insülin kullanılmalıdır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tr-TR" altLang="tr-T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altLang="tr-T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tr-TR" altLang="tr-TR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tr-TR" altLang="tr-TR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endParaRPr lang="tr-TR" altLang="tr-TR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45764" name="TextBox 3"/>
          <p:cNvSpPr txBox="1">
            <a:spLocks noChangeArrowheads="1"/>
          </p:cNvSpPr>
          <p:nvPr/>
        </p:nvSpPr>
        <p:spPr bwMode="auto">
          <a:xfrm>
            <a:off x="2680854" y="6343796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2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Diabetes Care </a:t>
            </a:r>
            <a:r>
              <a:rPr lang="en-US" altLang="tr-T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tr-TR" altLang="tr-T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en-US" altLang="tr-T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tr-TR" altLang="tr-T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48 (</a:t>
            </a:r>
            <a:r>
              <a:rPr lang="en-US" altLang="tr-TR" sz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suppl</a:t>
            </a:r>
            <a:r>
              <a:rPr lang="en-US" altLang="tr-T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tr-TR" altLang="tr-TR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altLang="tr-TR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65092" y="2888675"/>
            <a:ext cx="1028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lvl="0" indent="-3048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tr-TR" altLang="tr-TR" sz="2400" kern="0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Metformin</a:t>
            </a:r>
            <a:r>
              <a:rPr lang="tr-TR" altLang="tr-TR" sz="24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ve </a:t>
            </a:r>
            <a:r>
              <a:rPr lang="tr-TR" altLang="tr-TR" sz="2400" kern="0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gliburid</a:t>
            </a:r>
            <a:r>
              <a:rPr lang="tr-TR" altLang="tr-TR" sz="24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plasentadan geçer ve </a:t>
            </a:r>
            <a:r>
              <a:rPr lang="tr-TR" altLang="tr-TR" sz="2400" u="sng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uzun vadede güvenlik çalışmaları yok</a:t>
            </a:r>
            <a:r>
              <a:rPr lang="tr-TR" altLang="tr-TR" sz="24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tr-TR" altLang="tr-TR" sz="2400" kern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tipi kanıt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65092" y="4230087"/>
            <a:ext cx="10432664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4800" lvl="0" indent="-3048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tr-TR" altLang="tr-TR" sz="24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Eğer PKOS nedeni ile </a:t>
            </a:r>
            <a:r>
              <a:rPr lang="tr-TR" altLang="tr-TR" sz="2400" kern="0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ovulasyon</a:t>
            </a:r>
            <a:r>
              <a:rPr lang="tr-TR" altLang="tr-TR" sz="24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indüksiyonu amacı ile </a:t>
            </a:r>
            <a:r>
              <a:rPr lang="tr-TR" altLang="tr-TR" sz="2400" kern="0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metformin</a:t>
            </a:r>
            <a:r>
              <a:rPr lang="tr-TR" altLang="tr-TR" sz="24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kullanılıyorsa, 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tr-TR" altLang="tr-TR" sz="24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tr-TR" altLang="tr-TR" sz="2400" u="sng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birinci </a:t>
            </a:r>
            <a:r>
              <a:rPr lang="tr-TR" altLang="tr-TR" sz="2400" u="sng" kern="0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trimesterdan</a:t>
            </a:r>
            <a:r>
              <a:rPr lang="tr-TR" altLang="tr-TR" sz="2400" u="sng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sonra devam edilmesine gerek yoktur.</a:t>
            </a:r>
            <a:r>
              <a:rPr lang="tr-TR" altLang="tr-TR" sz="24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kern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tipi kanıt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D8284F-46D9-4A72-ADC3-E55D6294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BAC5F-857B-460D-9C3B-344FBF807DC8}" type="slidenum">
              <a:rPr lang="tr-TR" altLang="tr-TR" smtClean="0"/>
              <a:pPr>
                <a:defRPr/>
              </a:pPr>
              <a:t>30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460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animBg="1"/>
      <p:bldP spid="245763" grpId="0" build="p"/>
      <p:bldP spid="245764" grpId="0"/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449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73476"/>
              </p:ext>
            </p:extLst>
          </p:nvPr>
        </p:nvGraphicFramePr>
        <p:xfrm>
          <a:off x="1271589" y="1125538"/>
          <a:ext cx="9577387" cy="5340356"/>
        </p:xfrm>
        <a:graphic>
          <a:graphicData uri="http://schemas.openxmlformats.org/drawingml/2006/table">
            <a:tbl>
              <a:tblPr/>
              <a:tblGrid>
                <a:gridCol w="2088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İnsulin</a:t>
                      </a:r>
                      <a:endParaRPr kumimoji="0" lang="tr-TR" altLang="tr-TR" sz="2800" b="0" i="0" u="sng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Etki başlangıcı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Etki zirvesi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Etki süresi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Kategori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Endojen insulin</a:t>
                      </a: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 </a:t>
                      </a:r>
                      <a:r>
                        <a:rPr kumimoji="0" lang="tr-TR" alt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dk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10-20 dk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1.5 saat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8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26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İnsan </a:t>
                      </a:r>
                      <a:r>
                        <a:rPr kumimoji="0" lang="tr-TR" altLang="tr-T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isulinleri</a:t>
                      </a:r>
                      <a:endParaRPr kumimoji="0" lang="tr-TR" alt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1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Reguler (kristalize)</a:t>
                      </a: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15-30 </a:t>
                      </a:r>
                      <a:r>
                        <a:rPr kumimoji="0" lang="tr-TR" alt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dk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1-3 saat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5-7 saat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 B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NPH</a:t>
                      </a: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1-4 saat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4-10 saat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10-18 saat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 B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26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Analog </a:t>
                      </a:r>
                      <a:r>
                        <a:rPr kumimoji="0" lang="tr-TR" altLang="tr-T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insulinler</a:t>
                      </a:r>
                      <a:endParaRPr kumimoji="0" lang="tr-TR" alt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Lispro (Humolog) </a:t>
                      </a: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15 </a:t>
                      </a:r>
                      <a:r>
                        <a:rPr kumimoji="0" lang="tr-TR" alt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dk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30-90 </a:t>
                      </a:r>
                      <a:r>
                        <a:rPr kumimoji="0" lang="tr-TR" alt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dk</a:t>
                      </a: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           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3-5 saat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 B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Aspart(Novorapid)</a:t>
                      </a: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15 dk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30-90 dk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3-5 saat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 B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5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Glulisin (Apidra)</a:t>
                      </a: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15 dk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30-90 dk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3-5 saat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 </a:t>
                      </a: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C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19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Glargin</a:t>
                      </a: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(</a:t>
                      </a:r>
                      <a:r>
                        <a:rPr kumimoji="0" lang="tr-TR" alt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Lantus</a:t>
                      </a: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) </a:t>
                      </a: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1-2 saat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6 saat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24 saat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 </a:t>
                      </a: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C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Detemir</a:t>
                      </a: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(</a:t>
                      </a:r>
                      <a:r>
                        <a:rPr kumimoji="0" lang="tr-TR" alt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Levemir</a:t>
                      </a: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1-2 saat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6-8 saat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20 saat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B</a:t>
                      </a: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Karışım </a:t>
                      </a:r>
                      <a:r>
                        <a:rPr kumimoji="0" lang="tr-TR" alt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insulinler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439" marR="91439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8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8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8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00786" name="Rectangle 84"/>
          <p:cNvSpPr>
            <a:spLocks noChangeArrowheads="1"/>
          </p:cNvSpPr>
          <p:nvPr/>
        </p:nvSpPr>
        <p:spPr bwMode="auto">
          <a:xfrm>
            <a:off x="1487489" y="188914"/>
            <a:ext cx="91662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</a:rPr>
              <a:t>GDM- Farmakolojik Tedavi</a:t>
            </a:r>
            <a:b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</a:rPr>
              <a:t> İNSULİNLER</a:t>
            </a:r>
          </a:p>
        </p:txBody>
      </p:sp>
      <p:sp>
        <p:nvSpPr>
          <p:cNvPr id="271447" name="Rectangle 87"/>
          <p:cNvSpPr>
            <a:spLocks noChangeArrowheads="1"/>
          </p:cNvSpPr>
          <p:nvPr/>
        </p:nvSpPr>
        <p:spPr bwMode="auto">
          <a:xfrm>
            <a:off x="3408364" y="4439798"/>
            <a:ext cx="7056437" cy="100533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3600" dirty="0">
                <a:solidFill>
                  <a:srgbClr val="FF5050"/>
                </a:solidFill>
              </a:rPr>
              <a:t>C kategorisinde; Gebelikte kullanılmaz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408363" y="6092826"/>
            <a:ext cx="7416800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dirty="0">
                <a:solidFill>
                  <a:srgbClr val="FFFFFF"/>
                </a:solidFill>
              </a:rPr>
              <a:t>Gebelikte önerilmez</a:t>
            </a:r>
          </a:p>
        </p:txBody>
      </p:sp>
      <p:sp>
        <p:nvSpPr>
          <p:cNvPr id="6" name="Rectangle 87"/>
          <p:cNvSpPr>
            <a:spLocks noChangeArrowheads="1"/>
          </p:cNvSpPr>
          <p:nvPr/>
        </p:nvSpPr>
        <p:spPr bwMode="auto">
          <a:xfrm>
            <a:off x="3408364" y="5548481"/>
            <a:ext cx="7056437" cy="431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3600" dirty="0">
                <a:solidFill>
                  <a:schemeClr val="accent2">
                    <a:lumMod val="50000"/>
                  </a:schemeClr>
                </a:solidFill>
              </a:rPr>
              <a:t>FDA onaylı, plasentadan geçmez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51203D5-F052-4317-9B2A-3BF54D30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48629-2926-4FB0-AB2F-41407920F6A7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47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03387" y="464538"/>
            <a:ext cx="8785225" cy="504825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</a:rPr>
              <a:t>GDM - İnsülin tedavisi</a:t>
            </a:r>
          </a:p>
        </p:txBody>
      </p:sp>
      <p:sp>
        <p:nvSpPr>
          <p:cNvPr id="20173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0738" y="837171"/>
            <a:ext cx="11630525" cy="547258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tr-TR" altLang="tr-TR" sz="28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İnsulin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dozu hastanın </a:t>
            </a:r>
            <a:r>
              <a:rPr lang="tr-TR" altLang="tr-TR" sz="2800" dirty="0" err="1">
                <a:solidFill>
                  <a:srgbClr val="FFC000"/>
                </a:solidFill>
                <a:latin typeface="Calibri" panose="020F0502020204030204" pitchFamily="34" charset="0"/>
              </a:rPr>
              <a:t>hiperglisemi</a:t>
            </a:r>
            <a:r>
              <a:rPr lang="tr-TR" altLang="tr-TR" sz="2800" dirty="0">
                <a:solidFill>
                  <a:srgbClr val="FFC000"/>
                </a:solidFill>
                <a:latin typeface="Calibri" panose="020F0502020204030204" pitchFamily="34" charset="0"/>
              </a:rPr>
              <a:t> ve </a:t>
            </a:r>
            <a:r>
              <a:rPr lang="tr-TR" altLang="tr-TR" sz="2800" dirty="0" err="1">
                <a:solidFill>
                  <a:srgbClr val="FFC000"/>
                </a:solidFill>
                <a:latin typeface="Calibri" panose="020F0502020204030204" pitchFamily="34" charset="0"/>
              </a:rPr>
              <a:t>obezite</a:t>
            </a:r>
            <a:r>
              <a:rPr lang="tr-TR" altLang="tr-TR" sz="2800" dirty="0">
                <a:solidFill>
                  <a:srgbClr val="FFC000"/>
                </a:solidFill>
                <a:latin typeface="Calibri" panose="020F0502020204030204" pitchFamily="34" charset="0"/>
              </a:rPr>
              <a:t> derecesine 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göre değişir                     	</a:t>
            </a:r>
            <a:r>
              <a:rPr lang="tr-TR" altLang="tr-TR" sz="2800" dirty="0">
                <a:solidFill>
                  <a:srgbClr val="FF0000"/>
                </a:solidFill>
                <a:latin typeface="Calibri" panose="020F0502020204030204" pitchFamily="34" charset="0"/>
              </a:rPr>
              <a:t>(total doz </a:t>
            </a:r>
            <a:r>
              <a:rPr lang="tr-TR" altLang="tr-TR" sz="2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→ 0.1- 0.5 Ü/kg</a:t>
            </a:r>
            <a:r>
              <a:rPr lang="tr-TR" altLang="tr-TR" sz="2800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APG düzeyi yüksekse(&gt;105) 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►</a:t>
            </a:r>
            <a:r>
              <a:rPr lang="tr-TR" altLang="tr-TR" sz="2800" dirty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gece yatarken NPH/</a:t>
            </a:r>
            <a:r>
              <a:rPr lang="tr-TR" altLang="tr-TR" sz="2800" dirty="0" err="1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levemir</a:t>
            </a:r>
            <a:r>
              <a:rPr lang="tr-TR" altLang="tr-TR" sz="2800" dirty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 err="1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insulin</a:t>
            </a:r>
            <a:r>
              <a:rPr lang="tr-TR" altLang="tr-TR" sz="2800" dirty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	</a:t>
            </a:r>
            <a:r>
              <a:rPr lang="tr-TR" altLang="tr-TR" sz="2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0.1-0.15 Ü/kg başlangıç dozunda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PPG düzeyleri yüksekse(&gt;140) ►</a:t>
            </a:r>
            <a:r>
              <a:rPr lang="tr-TR" altLang="tr-TR" sz="2800" dirty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yemek öncesi kısa etkili </a:t>
            </a:r>
            <a:r>
              <a:rPr lang="tr-TR" altLang="tr-TR" sz="2800" dirty="0" err="1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regüler</a:t>
            </a:r>
            <a:r>
              <a:rPr lang="tr-TR" altLang="tr-TR" sz="2800" dirty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 analog </a:t>
            </a:r>
            <a:r>
              <a:rPr lang="tr-TR" altLang="tr-TR" sz="2800" dirty="0" err="1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insulin</a:t>
            </a:r>
            <a:r>
              <a:rPr lang="tr-TR" altLang="tr-TR" sz="2800" dirty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altLang="tr-TR" sz="2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(kahvaltıda 1.5 Ü/10 gram KH* , öğle ve akşam 1 U/10 g KH* için)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Pre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- ve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postprandiyal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glukoz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düzeyleri yüksekse 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►</a:t>
            </a:r>
            <a:r>
              <a:rPr lang="tr-TR" altLang="tr-TR" sz="2800" dirty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çoklu(bazal </a:t>
            </a:r>
            <a:r>
              <a:rPr lang="tr-TR" altLang="tr-TR" sz="2800" dirty="0" err="1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bolüs</a:t>
            </a:r>
            <a:r>
              <a:rPr lang="tr-TR" altLang="tr-TR" sz="2800" dirty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tr-TR" altLang="tr-TR" sz="2800" dirty="0" err="1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insulin</a:t>
            </a:r>
            <a:r>
              <a:rPr lang="tr-TR" altLang="tr-TR" sz="2800" dirty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tedavisi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tr-TR" altLang="tr-TR" sz="1200" dirty="0">
              <a:solidFill>
                <a:srgbClr val="FFC000"/>
              </a:solidFill>
            </a:endParaRP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1703387" y="6309754"/>
            <a:ext cx="3240088" cy="476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*Karbonhidrat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28ACD5A-93C9-43AC-AC9A-7489A229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48629-2926-4FB0-AB2F-41407920F6A7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29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03388" y="188913"/>
            <a:ext cx="8743950" cy="633412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</a:rPr>
              <a:t>GDM Doğum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4610" y="1020430"/>
            <a:ext cx="10810459" cy="4929187"/>
          </a:xfrm>
        </p:spPr>
        <p:txBody>
          <a:bodyPr/>
          <a:lstStyle/>
          <a:p>
            <a:pPr eaLnBrk="1" hangingPunct="1"/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GDM 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tek başına sezaryen ya da 38. gebelik haftasından önce doğum için bir </a:t>
            </a:r>
            <a:r>
              <a:rPr lang="tr-TR" altLang="tr-TR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endikasyon</a:t>
            </a:r>
            <a:r>
              <a:rPr lang="tr-TR" alt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değildir</a:t>
            </a:r>
          </a:p>
          <a:p>
            <a:pPr eaLnBrk="1" hangingPunct="1"/>
            <a:endParaRPr lang="tr-TR" altLang="tr-T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Vajinal doğum tercih edilse de her gebe </a:t>
            </a:r>
            <a:r>
              <a:rPr lang="tr-TR" alt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bireysel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olarak değerlendirilmelidir</a:t>
            </a:r>
          </a:p>
          <a:p>
            <a:pPr eaLnBrk="1" hangingPunct="1"/>
            <a:endParaRPr lang="tr-TR" altLang="tr-T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38. haftadan sonra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fetal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makrozomi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riski artar</a:t>
            </a:r>
          </a:p>
          <a:p>
            <a:pPr eaLnBrk="1" hangingPunct="1"/>
            <a:endParaRPr lang="tr-TR" altLang="tr-T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Klinik ve USG muayenesi 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►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fetus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büyük ise (&gt;4500g) omuz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distozisi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ve doğum travmalarından kaçınmak için </a:t>
            </a:r>
            <a:r>
              <a:rPr lang="tr-TR" alt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sezaryen tercih 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edilmelidir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433412A-1442-4CC3-B832-69EDFDB0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38E3A-A7B3-45D5-AA4F-830106C2AEA9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04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Başlık"/>
          <p:cNvSpPr>
            <a:spLocks noGrp="1"/>
          </p:cNvSpPr>
          <p:nvPr>
            <p:ph type="title"/>
          </p:nvPr>
        </p:nvSpPr>
        <p:spPr>
          <a:xfrm>
            <a:off x="1906483" y="488039"/>
            <a:ext cx="9359279" cy="5762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altLang="tr-TR" sz="4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Gebelik ve Diyabet (</a:t>
            </a:r>
            <a:r>
              <a:rPr lang="tr-TR" altLang="tr-TR" sz="4400" b="1" dirty="0" err="1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Postpartum</a:t>
            </a:r>
            <a:r>
              <a:rPr lang="tr-TR" altLang="tr-TR" sz="4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Takip)</a:t>
            </a:r>
          </a:p>
        </p:txBody>
      </p:sp>
      <p:sp>
        <p:nvSpPr>
          <p:cNvPr id="246787" name="2 İçerik Yer Tutucusu"/>
          <p:cNvSpPr>
            <a:spLocks noGrp="1"/>
          </p:cNvSpPr>
          <p:nvPr>
            <p:ph idx="1"/>
          </p:nvPr>
        </p:nvSpPr>
        <p:spPr>
          <a:xfrm>
            <a:off x="785284" y="1145219"/>
            <a:ext cx="11773853" cy="5638800"/>
          </a:xfrm>
        </p:spPr>
        <p:txBody>
          <a:bodyPr/>
          <a:lstStyle/>
          <a:p>
            <a:endParaRPr lang="tr-TR" altLang="tr-TR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tr-TR" altLang="tr-TR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Postpartum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altLang="tr-TR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persistan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DM ve </a:t>
            </a:r>
            <a:r>
              <a:rPr lang="tr-TR" altLang="tr-TR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prediyabet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tanısı için hastalara                                                   </a:t>
            </a:r>
            <a:r>
              <a:rPr lang="tr-TR" altLang="tr-TR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4.-12. haftalarda  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75 gr OGTT ile tarama yapılmalıdır. </a:t>
            </a:r>
          </a:p>
          <a:p>
            <a:pPr marL="0" indent="0">
              <a:buNone/>
            </a:pPr>
            <a:endParaRPr lang="tr-TR" altLang="tr-T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Normal saptanırsa 1-3 yılda bir tekrar kontrol edilmelidir.</a:t>
            </a:r>
          </a:p>
          <a:p>
            <a:endParaRPr lang="tr-TR" altLang="tr-T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tr-TR" altLang="tr-TR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Metformin</a:t>
            </a:r>
            <a:r>
              <a:rPr lang="tr-TR" altLang="tr-TR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ve yaşam tarzı değişikliği 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ile </a:t>
            </a:r>
            <a:r>
              <a:rPr lang="tr-TR" altLang="tr-TR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prediyabet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ve/veya  GDM hikayesi olan kadınların </a:t>
            </a:r>
            <a:r>
              <a:rPr lang="tr-TR" altLang="tr-TR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diyabete </a:t>
            </a:r>
            <a:r>
              <a:rPr lang="tr-TR" altLang="tr-TR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progresyonu</a:t>
            </a:r>
            <a:r>
              <a:rPr lang="tr-TR" altLang="tr-TR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azaltılabilir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tr-TR" altLang="tr-TR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endParaRPr lang="tr-TR" altLang="tr-TR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6788" name="TextBox 3"/>
          <p:cNvSpPr txBox="1">
            <a:spLocks noChangeArrowheads="1"/>
          </p:cNvSpPr>
          <p:nvPr/>
        </p:nvSpPr>
        <p:spPr bwMode="auto">
          <a:xfrm>
            <a:off x="694893" y="6145069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2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Diabetes Care </a:t>
            </a:r>
            <a:r>
              <a:rPr lang="en-US" altLang="tr-T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</a:t>
            </a:r>
            <a:r>
              <a:rPr lang="tr-TR" altLang="tr-T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25</a:t>
            </a:r>
            <a:r>
              <a:rPr lang="en-US" altLang="tr-T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;</a:t>
            </a:r>
            <a:r>
              <a:rPr lang="tr-TR" altLang="tr-T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48(</a:t>
            </a:r>
            <a:r>
              <a:rPr lang="en-US" altLang="tr-TR" sz="12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suppl</a:t>
            </a:r>
            <a:r>
              <a:rPr lang="en-US" altLang="tr-T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1)</a:t>
            </a:r>
            <a:endParaRPr lang="en-US" altLang="tr-TR" sz="11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EA8FD40-B591-424D-9199-A7A5D57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BAC5F-857B-460D-9C3B-344FBF807DC8}" type="slidenum">
              <a:rPr lang="tr-TR" altLang="tr-TR" smtClean="0"/>
              <a:pPr>
                <a:defRPr/>
              </a:pPr>
              <a:t>34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2939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4416" y="449409"/>
            <a:ext cx="8743950" cy="503237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altLang="tr-TR" b="1" dirty="0" err="1">
                <a:solidFill>
                  <a:srgbClr val="C00000"/>
                </a:solidFill>
                <a:latin typeface="Calibri" panose="020F0502020204030204" pitchFamily="34" charset="0"/>
              </a:rPr>
              <a:t>Gestasyonel</a:t>
            </a: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</a:rPr>
              <a:t> Diyabet : Sonuç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823" y="1571934"/>
            <a:ext cx="11104418" cy="5545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Hiperglisemi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= iri bebek,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neonatal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hiperinsülinemi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				     		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neonatal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hipoglisemi,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preeklampsi</a:t>
            </a:r>
            <a:endParaRPr lang="tr-TR" altLang="tr-T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r-TR" altLang="tr-T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GDM </a:t>
            </a:r>
            <a:r>
              <a:rPr lang="tr-TR" alt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tanı ve tedavisinde 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hala </a:t>
            </a:r>
            <a:r>
              <a:rPr lang="tr-TR" alt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“ İdeal nedir?” 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tartışmaları sürmekte</a:t>
            </a:r>
          </a:p>
          <a:p>
            <a:pPr>
              <a:lnSpc>
                <a:spcPct val="80000"/>
              </a:lnSpc>
            </a:pPr>
            <a:endParaRPr lang="tr-TR" altLang="tr-T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Sağlık personelinin görevi,  </a:t>
            </a:r>
            <a:r>
              <a:rPr lang="tr-TR" alt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KH </a:t>
            </a:r>
            <a:r>
              <a:rPr lang="tr-TR" altLang="tr-TR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intoleransı</a:t>
            </a:r>
            <a:r>
              <a:rPr lang="tr-TR" alt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saptanmış gebeye optimal bakımı sağlamak 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olmalıdır. 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Tedavide esas olan </a:t>
            </a:r>
            <a:r>
              <a:rPr lang="tr-TR" alt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TBT ve  SMBG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gerektiğinde </a:t>
            </a:r>
            <a:r>
              <a:rPr lang="tr-TR" alt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insülin 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kaçınılmazdır.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829177" y="6241903"/>
            <a:ext cx="9217025" cy="33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600" dirty="0">
                <a:solidFill>
                  <a:schemeClr val="bg2">
                    <a:lumMod val="50000"/>
                  </a:schemeClr>
                </a:solidFill>
              </a:rPr>
              <a:t>TBT: Tıbbi beslenme tedavisi;     SMBG: Kendi kendine </a:t>
            </a:r>
            <a:r>
              <a:rPr lang="tr-TR" sz="1600" dirty="0" err="1">
                <a:solidFill>
                  <a:schemeClr val="bg2">
                    <a:lumMod val="50000"/>
                  </a:schemeClr>
                </a:solidFill>
              </a:rPr>
              <a:t>glukoz</a:t>
            </a:r>
            <a:r>
              <a:rPr lang="tr-TR" sz="1600" dirty="0">
                <a:solidFill>
                  <a:schemeClr val="bg2">
                    <a:lumMod val="50000"/>
                  </a:schemeClr>
                </a:solidFill>
              </a:rPr>
              <a:t> ölçümü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EF21984-7DDB-4FD0-8B77-C490AFA8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728D7-E20F-479A-9D84-FDFCA4D232B4}" type="slidenum">
              <a:rPr lang="tr-TR" altLang="tr-TR" smtClean="0"/>
              <a:pPr>
                <a:defRPr/>
              </a:pPr>
              <a:t>35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95293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 noChangeAspect="1"/>
          </p:cNvGrpSpPr>
          <p:nvPr/>
        </p:nvGrpSpPr>
        <p:grpSpPr bwMode="auto">
          <a:xfrm>
            <a:off x="642149" y="1025526"/>
            <a:ext cx="10550988" cy="5832475"/>
            <a:chOff x="646" y="419"/>
            <a:chExt cx="8116" cy="2858"/>
          </a:xfrm>
        </p:grpSpPr>
        <p:sp>
          <p:nvSpPr>
            <p:cNvPr id="133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0" y="419"/>
              <a:ext cx="7932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600" b="1">
                <a:solidFill>
                  <a:srgbClr val="EA9D02"/>
                </a:solidFill>
              </a:endParaRPr>
            </a:p>
          </p:txBody>
        </p:sp>
        <p:cxnSp>
          <p:nvCxnSpPr>
            <p:cNvPr id="13316" name="_s791556"/>
            <p:cNvCxnSpPr>
              <a:cxnSpLocks noChangeShapeType="1"/>
              <a:stCxn id="13328" idx="0"/>
              <a:endCxn id="13324" idx="2"/>
            </p:cNvCxnSpPr>
            <p:nvPr/>
          </p:nvCxnSpPr>
          <p:spPr bwMode="auto">
            <a:xfrm rot="16200000" flipV="1">
              <a:off x="7208" y="1141"/>
              <a:ext cx="144" cy="10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17" name="_s791557"/>
            <p:cNvCxnSpPr>
              <a:cxnSpLocks noChangeShapeType="1"/>
              <a:stCxn id="13327" idx="0"/>
              <a:endCxn id="13323" idx="2"/>
            </p:cNvCxnSpPr>
            <p:nvPr/>
          </p:nvCxnSpPr>
          <p:spPr bwMode="auto">
            <a:xfrm rot="16200000" flipV="1">
              <a:off x="2980" y="1142"/>
              <a:ext cx="144" cy="108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18" name="_s791558"/>
            <p:cNvCxnSpPr>
              <a:cxnSpLocks noChangeShapeType="1"/>
              <a:stCxn id="13326" idx="0"/>
              <a:endCxn id="13323" idx="2"/>
            </p:cNvCxnSpPr>
            <p:nvPr/>
          </p:nvCxnSpPr>
          <p:spPr bwMode="auto">
            <a:xfrm rot="5400000" flipH="1" flipV="1">
              <a:off x="1974" y="1222"/>
              <a:ext cx="144" cy="92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19" name="_s791559"/>
            <p:cNvCxnSpPr>
              <a:cxnSpLocks noChangeShapeType="1"/>
              <a:stCxn id="13325" idx="0"/>
              <a:endCxn id="13324" idx="2"/>
            </p:cNvCxnSpPr>
            <p:nvPr/>
          </p:nvCxnSpPr>
          <p:spPr bwMode="auto">
            <a:xfrm rot="5400000" flipH="1" flipV="1">
              <a:off x="6199" y="1220"/>
              <a:ext cx="144" cy="93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0" name="_s791560"/>
            <p:cNvCxnSpPr>
              <a:cxnSpLocks noChangeShapeType="1"/>
              <a:stCxn id="13324" idx="0"/>
              <a:endCxn id="13322" idx="2"/>
            </p:cNvCxnSpPr>
            <p:nvPr/>
          </p:nvCxnSpPr>
          <p:spPr bwMode="auto">
            <a:xfrm rot="16200000" flipV="1">
              <a:off x="5694" y="285"/>
              <a:ext cx="144" cy="19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1" name="_s791561"/>
            <p:cNvCxnSpPr>
              <a:cxnSpLocks noChangeShapeType="1"/>
              <a:stCxn id="13323" idx="0"/>
              <a:endCxn id="13322" idx="2"/>
            </p:cNvCxnSpPr>
            <p:nvPr/>
          </p:nvCxnSpPr>
          <p:spPr bwMode="auto">
            <a:xfrm rot="5400000" flipH="1" flipV="1">
              <a:off x="3581" y="112"/>
              <a:ext cx="144" cy="228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2" name="_s791562"/>
            <p:cNvSpPr>
              <a:spLocks noChangeArrowheads="1"/>
            </p:cNvSpPr>
            <p:nvPr/>
          </p:nvSpPr>
          <p:spPr bwMode="auto">
            <a:xfrm>
              <a:off x="3421" y="753"/>
              <a:ext cx="2751" cy="43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61762" tIns="19876" rIns="61762" bIns="19876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3200" b="0" dirty="0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Diyabet ve Gebelik</a:t>
              </a:r>
              <a:endParaRPr kumimoji="1" lang="en-US" altLang="zh-TW" sz="3200" b="0" dirty="0">
                <a:solidFill>
                  <a:srgbClr val="002060"/>
                </a:solidFill>
                <a:latin typeface="Calibri" panose="020F050202020403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13323" name="_s791563"/>
            <p:cNvSpPr>
              <a:spLocks noChangeArrowheads="1"/>
            </p:cNvSpPr>
            <p:nvPr/>
          </p:nvSpPr>
          <p:spPr bwMode="auto">
            <a:xfrm>
              <a:off x="1385" y="1327"/>
              <a:ext cx="2249" cy="286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39750" tIns="19876" rIns="39750" bIns="19876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2000" b="0" dirty="0" err="1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Pregestasyonel</a:t>
              </a:r>
              <a:r>
                <a:rPr kumimoji="1" lang="tr-TR" altLang="zh-TW" sz="2000" b="0" dirty="0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 Diyabet</a:t>
              </a:r>
              <a:endParaRPr kumimoji="1" lang="en-US" altLang="zh-TW" sz="2000" b="0" dirty="0">
                <a:solidFill>
                  <a:srgbClr val="002060"/>
                </a:solidFill>
                <a:latin typeface="Calibri" panose="020F050202020403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13324" name="_s791564"/>
            <p:cNvSpPr>
              <a:spLocks noChangeArrowheads="1"/>
            </p:cNvSpPr>
            <p:nvPr/>
          </p:nvSpPr>
          <p:spPr bwMode="auto">
            <a:xfrm>
              <a:off x="5473" y="1327"/>
              <a:ext cx="2526" cy="28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370649" tIns="422025" rIns="370649" bIns="42202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2000" b="0" dirty="0">
                  <a:solidFill>
                    <a:schemeClr val="bg1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(GDM</a:t>
              </a:r>
              <a:r>
                <a:rPr kumimoji="1" lang="tr-TR" altLang="zh-TW" sz="1700" b="0" dirty="0">
                  <a:solidFill>
                    <a:schemeClr val="bg1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)</a:t>
              </a:r>
              <a:endParaRPr kumimoji="1" lang="en-US" altLang="zh-TW" sz="1700" b="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13325" name="_s791565"/>
            <p:cNvSpPr>
              <a:spLocks noChangeArrowheads="1"/>
            </p:cNvSpPr>
            <p:nvPr/>
          </p:nvSpPr>
          <p:spPr bwMode="auto">
            <a:xfrm>
              <a:off x="4868" y="1757"/>
              <a:ext cx="1875" cy="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41407" tIns="20705" rIns="41407" bIns="2070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1800" b="0" dirty="0">
                  <a:solidFill>
                    <a:srgbClr val="002060"/>
                  </a:solidFill>
                  <a:ea typeface="PMingLiU" panose="02020500000000000000" pitchFamily="18" charset="-120"/>
                </a:rPr>
                <a:t>Gebelikte tanı konulan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1800" b="0" dirty="0" err="1">
                  <a:solidFill>
                    <a:srgbClr val="002060"/>
                  </a:solidFill>
                  <a:ea typeface="PMingLiU" panose="02020500000000000000" pitchFamily="18" charset="-120"/>
                </a:rPr>
                <a:t>Pregestasyonel</a:t>
              </a:r>
              <a:r>
                <a:rPr kumimoji="1" lang="tr-TR" altLang="zh-TW" sz="1800" b="0" dirty="0">
                  <a:solidFill>
                    <a:srgbClr val="002060"/>
                  </a:solidFill>
                  <a:ea typeface="PMingLiU" panose="02020500000000000000" pitchFamily="18" charset="-120"/>
                </a:rPr>
                <a:t> DM</a:t>
              </a:r>
            </a:p>
          </p:txBody>
        </p:sp>
        <p:sp>
          <p:nvSpPr>
            <p:cNvPr id="13326" name="_s791566"/>
            <p:cNvSpPr>
              <a:spLocks noChangeArrowheads="1"/>
            </p:cNvSpPr>
            <p:nvPr/>
          </p:nvSpPr>
          <p:spPr bwMode="auto">
            <a:xfrm>
              <a:off x="646" y="1757"/>
              <a:ext cx="1875" cy="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41407" tIns="20705" rIns="41407" bIns="2070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1800" b="0" dirty="0">
                  <a:solidFill>
                    <a:srgbClr val="002060"/>
                  </a:solidFill>
                  <a:ea typeface="PMingLiU" panose="02020500000000000000" pitchFamily="18" charset="-120"/>
                </a:rPr>
                <a:t>Tip 1 Diyabette Gebelik</a:t>
              </a:r>
              <a:endParaRPr kumimoji="1" lang="en-US" altLang="zh-TW" sz="1800" b="0" dirty="0">
                <a:solidFill>
                  <a:srgbClr val="00206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3327" name="_s791567"/>
            <p:cNvSpPr>
              <a:spLocks noChangeArrowheads="1"/>
            </p:cNvSpPr>
            <p:nvPr/>
          </p:nvSpPr>
          <p:spPr bwMode="auto">
            <a:xfrm>
              <a:off x="2657" y="1757"/>
              <a:ext cx="1875" cy="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41407" tIns="20705" rIns="41407" bIns="2070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1800" b="0" dirty="0">
                  <a:solidFill>
                    <a:srgbClr val="002060"/>
                  </a:solidFill>
                  <a:ea typeface="PMingLiU" panose="02020500000000000000" pitchFamily="18" charset="-120"/>
                </a:rPr>
                <a:t>Tip 2 Diyabette Gebelik</a:t>
              </a:r>
              <a:endParaRPr kumimoji="1" lang="en-US" altLang="zh-TW" sz="1800" b="0" dirty="0">
                <a:solidFill>
                  <a:srgbClr val="002060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3328" name="_s791568"/>
            <p:cNvSpPr>
              <a:spLocks noChangeArrowheads="1"/>
            </p:cNvSpPr>
            <p:nvPr/>
          </p:nvSpPr>
          <p:spPr bwMode="auto">
            <a:xfrm>
              <a:off x="6887" y="1757"/>
              <a:ext cx="1875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41407" tIns="20705" rIns="41407" bIns="20705" anchor="ctr"/>
            <a:lstStyle>
              <a:lvl1pPr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EA9D0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tr-TR" altLang="zh-TW" sz="1800" b="0" dirty="0">
                  <a:solidFill>
                    <a:schemeClr val="bg1"/>
                  </a:solidFill>
                  <a:ea typeface="PMingLiU" panose="02020500000000000000" pitchFamily="18" charset="-120"/>
                </a:rPr>
                <a:t>Gerçek GDM</a:t>
              </a:r>
              <a:endParaRPr kumimoji="1" lang="en-US" altLang="zh-TW" sz="1800" b="0" dirty="0">
                <a:solidFill>
                  <a:schemeClr val="bg1"/>
                </a:solidFill>
                <a:ea typeface="PMingLiU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972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1 Başlık"/>
          <p:cNvSpPr>
            <a:spLocks noGrp="1"/>
          </p:cNvSpPr>
          <p:nvPr>
            <p:ph type="title"/>
          </p:nvPr>
        </p:nvSpPr>
        <p:spPr>
          <a:xfrm>
            <a:off x="389743" y="435283"/>
            <a:ext cx="11677338" cy="576263"/>
          </a:xfrm>
          <a:ln>
            <a:noFill/>
          </a:ln>
        </p:spPr>
        <p:txBody>
          <a:bodyPr/>
          <a:lstStyle/>
          <a:p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Diyabetli Gebe (PGDM) yönetiminde genel prensipler </a:t>
            </a:r>
          </a:p>
        </p:txBody>
      </p:sp>
      <p:sp>
        <p:nvSpPr>
          <p:cNvPr id="215043" name="2 İçerik Yer Tutucusu"/>
          <p:cNvSpPr>
            <a:spLocks noGrp="1"/>
          </p:cNvSpPr>
          <p:nvPr>
            <p:ph idx="1"/>
          </p:nvPr>
        </p:nvSpPr>
        <p:spPr>
          <a:xfrm>
            <a:off x="630968" y="3635764"/>
            <a:ext cx="11902189" cy="3159920"/>
          </a:xfrm>
        </p:spPr>
        <p:txBody>
          <a:bodyPr/>
          <a:lstStyle/>
          <a:p>
            <a:pPr>
              <a:defRPr/>
            </a:pPr>
            <a:endParaRPr lang="tr-TR" altLang="tr-T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Aktif doğurganlık döneminde güvenli doğum kontrol yöntemi uygulaması, 	uygun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kontrasepsiyon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yapamayan diyabetlilerde, </a:t>
            </a:r>
          </a:p>
          <a:p>
            <a:pPr marL="0" indent="0">
              <a:buNone/>
              <a:defRPr/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tr-TR" alt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teratojenik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ilaçlardan (ACEİ, ARB, </a:t>
            </a:r>
            <a:r>
              <a:rPr lang="tr-TR" alt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statin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diüretik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vs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sakınılmalıdır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tr-TR" altLang="tr-TR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tr-TR" altLang="tr-TR" dirty="0">
              <a:cs typeface="Arial" panose="020B0604020202020204" pitchFamily="34" charset="0"/>
            </a:endParaRPr>
          </a:p>
        </p:txBody>
      </p:sp>
      <p:sp>
        <p:nvSpPr>
          <p:cNvPr id="256004" name="TextBox 3"/>
          <p:cNvSpPr txBox="1">
            <a:spLocks noChangeArrowheads="1"/>
          </p:cNvSpPr>
          <p:nvPr/>
        </p:nvSpPr>
        <p:spPr bwMode="auto">
          <a:xfrm>
            <a:off x="2689200" y="6222857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4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Diabetes Care </a:t>
            </a:r>
            <a:r>
              <a:rPr lang="en-US" altLang="tr-T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tr-TR" altLang="tr-T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en-US" altLang="tr-T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tr-TR" altLang="tr-T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48 (</a:t>
            </a:r>
            <a:r>
              <a:rPr lang="en-US" altLang="tr-TR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suppl</a:t>
            </a:r>
            <a:r>
              <a:rPr lang="en-US" altLang="tr-T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30968" y="1239785"/>
            <a:ext cx="9927718" cy="2443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tr-TR" altLang="tr-TR" sz="28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Doğurganlık çağındaki diyabetliye, </a:t>
            </a:r>
            <a:r>
              <a:rPr lang="tr-TR" altLang="tr-TR" sz="2800" kern="0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puberteden</a:t>
            </a:r>
            <a:r>
              <a:rPr lang="tr-TR" altLang="tr-TR" sz="28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itibaren,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tr-TR" altLang="tr-TR" sz="28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	</a:t>
            </a:r>
            <a:r>
              <a:rPr lang="tr-TR" altLang="tr-TR" sz="24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efektif doğum kontrol yöntemlerini de içeren aile planlaması hakkında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tr-TR" altLang="tr-TR" sz="24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danışmanlık hizmeti verilmeli,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tr-TR" altLang="tr-TR" sz="24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planlanmış gebeliğin gerekliliği ve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tr-TR" altLang="tr-TR" sz="24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tr-TR" altLang="tr-TR" sz="2400" kern="0" dirty="0" err="1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glisemik</a:t>
            </a:r>
            <a:r>
              <a:rPr lang="tr-TR" altLang="tr-TR" sz="24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kontrolün önemi anlatılmalı </a:t>
            </a:r>
            <a:r>
              <a:rPr lang="tr-TR" altLang="tr-TR" sz="2800" kern="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			</a:t>
            </a:r>
            <a:endParaRPr lang="tr-TR" altLang="tr-TR" sz="2800" kern="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77646" y="2296878"/>
            <a:ext cx="5131560" cy="1461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370845" y="5140633"/>
            <a:ext cx="8447964" cy="703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7055883" y="2565779"/>
            <a:ext cx="17716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tr-TR" altLang="tr-TR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(A tipi kanıt)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9818809" y="5239609"/>
            <a:ext cx="175881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tr-TR" altLang="tr-TR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(B tipi kanıt)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C9FD14E-8CC3-48C2-BA42-D1E180D0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728D7-E20F-479A-9D84-FDFCA4D232B4}" type="slidenum">
              <a:rPr lang="tr-TR" altLang="tr-TR" smtClean="0"/>
              <a:pPr>
                <a:defRPr/>
              </a:pPr>
              <a:t>37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551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/>
      <p:bldP spid="215043" grpId="0" uiExpand="1" build="p"/>
      <p:bldP spid="256004" grpId="0"/>
      <p:bldP spid="2" grpId="0"/>
      <p:bldP spid="3" grpId="0" animBg="1"/>
      <p:bldP spid="7" grpId="0" animBg="1"/>
      <p:bldP spid="4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TextBox 3"/>
          <p:cNvSpPr txBox="1">
            <a:spLocks noChangeArrowheads="1"/>
          </p:cNvSpPr>
          <p:nvPr/>
        </p:nvSpPr>
        <p:spPr bwMode="auto">
          <a:xfrm>
            <a:off x="2568515" y="626877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TEMD Diyabet </a:t>
            </a:r>
            <a:r>
              <a:rPr lang="tr-TR" altLang="tr-TR" sz="1600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Klavuzu</a:t>
            </a:r>
            <a:r>
              <a:rPr lang="tr-TR" altLang="tr-TR" sz="16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2024</a:t>
            </a:r>
            <a:endParaRPr lang="en-US" altLang="tr-TR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914400" y="519281"/>
            <a:ext cx="10363200" cy="1143000"/>
          </a:xfrm>
          <a:ln>
            <a:noFill/>
          </a:ln>
        </p:spPr>
        <p:txBody>
          <a:bodyPr/>
          <a:lstStyle/>
          <a:p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Diyabetli Gebe (PGDM) yönetiminde genel prensipler</a:t>
            </a:r>
            <a:br>
              <a:rPr lang="tr-TR" altLang="tr-TR" sz="36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tr-TR" altLang="tr-TR" sz="3200" u="sng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Gebelik öncesinde yapılması gerekenler</a:t>
            </a:r>
            <a:r>
              <a:rPr lang="tr-TR" altLang="tr-TR" sz="3200" u="sng" dirty="0">
                <a:cs typeface="Arial" panose="020B0604020202020204" pitchFamily="34" charset="0"/>
              </a:rPr>
              <a:t>: </a:t>
            </a:r>
            <a:endParaRPr lang="tr-TR" altLang="tr-TR" sz="3200" dirty="0"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63454" y="2066856"/>
            <a:ext cx="115499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Gebelik planlayan diyabetli kadınlara özellikle </a:t>
            </a:r>
            <a:r>
              <a:rPr 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fetal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nöral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tüp </a:t>
            </a:r>
            <a:r>
              <a:rPr 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defektlerini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önlemek amacıyla,</a:t>
            </a:r>
          </a:p>
          <a:p>
            <a:pPr algn="ctr">
              <a:lnSpc>
                <a:spcPct val="150000"/>
              </a:lnSpc>
            </a:pPr>
            <a:r>
              <a:rPr 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konsepsiyondan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en az 3 ay öncesinden başlanarak gebeliğin ilk 3 ayı boyunca </a:t>
            </a:r>
          </a:p>
          <a:p>
            <a:pPr algn="ctr">
              <a:lnSpc>
                <a:spcPct val="150000"/>
              </a:lnSpc>
            </a:pPr>
            <a:r>
              <a:rPr lang="tr-TR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folik</a:t>
            </a:r>
            <a:r>
              <a:rPr lang="tr-TR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tr-TR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asid</a:t>
            </a:r>
            <a:r>
              <a:rPr lang="tr-TR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5 mg/gün (bazı kaynaklara göre 0.4-1 mg/gün) verilmeli 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ve 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prenatal vitaminlere başlanmalıdır.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74D949A-A513-4B79-B514-787B5620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728D7-E20F-479A-9D84-FDFCA4D232B4}" type="slidenum">
              <a:rPr lang="tr-TR" altLang="tr-TR" smtClean="0"/>
              <a:pPr>
                <a:defRPr/>
              </a:pPr>
              <a:t>38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17550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2 İçerik Yer Tutucusu"/>
          <p:cNvSpPr>
            <a:spLocks noGrp="1"/>
          </p:cNvSpPr>
          <p:nvPr>
            <p:ph idx="1"/>
          </p:nvPr>
        </p:nvSpPr>
        <p:spPr>
          <a:xfrm>
            <a:off x="93402" y="1503043"/>
            <a:ext cx="12007121" cy="6048532"/>
          </a:xfrm>
        </p:spPr>
        <p:txBody>
          <a:bodyPr/>
          <a:lstStyle/>
          <a:p>
            <a:pPr marL="0" indent="0">
              <a:buNone/>
            </a:pPr>
            <a:endParaRPr lang="tr-TR" altLang="tr-TR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tr-TR" altLang="tr-TR" b="1" u="sng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Konjenital</a:t>
            </a:r>
            <a:r>
              <a:rPr lang="tr-TR" altLang="tr-TR" b="1" u="sng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anomali riskini azaltmak için </a:t>
            </a:r>
          </a:p>
          <a:p>
            <a:pPr marL="0" indent="0">
              <a:buNone/>
            </a:pP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		Optimal HbA1C hedefi 				% 6-6,5 </a:t>
            </a:r>
          </a:p>
          <a:p>
            <a:pPr marL="0" indent="0">
              <a:buNone/>
            </a:pP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		</a:t>
            </a:r>
            <a:r>
              <a:rPr lang="tr-TR" altLang="tr-TR" dirty="0">
                <a:solidFill>
                  <a:srgbClr val="FF0000"/>
                </a:solidFill>
                <a:cs typeface="Arial" panose="020B0604020202020204" pitchFamily="34" charset="0"/>
              </a:rPr>
              <a:t>Ciddi hipoglisemi yok ve hasta bilinçli  ise 	&lt; %6 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		Hipoglisemiden korunmak için hedef  		&lt;% 7                                                                                                										</a:t>
            </a:r>
            <a:r>
              <a:rPr lang="tr-TR" altLang="tr-TR" dirty="0">
                <a:solidFill>
                  <a:srgbClr val="FF0000"/>
                </a:solidFill>
                <a:cs typeface="Arial" panose="020B0604020202020204" pitchFamily="34" charset="0"/>
              </a:rPr>
              <a:t>(B tipi kanıt)</a:t>
            </a:r>
          </a:p>
          <a:p>
            <a:pPr marL="0" indent="0">
              <a:buNone/>
            </a:pPr>
            <a:endParaRPr lang="tr-TR" altLang="tr-TR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tr-TR" altLang="tr-TR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7027" name="TextBox 3"/>
          <p:cNvSpPr txBox="1">
            <a:spLocks noChangeArrowheads="1"/>
          </p:cNvSpPr>
          <p:nvPr/>
        </p:nvSpPr>
        <p:spPr bwMode="auto">
          <a:xfrm>
            <a:off x="2568515" y="626877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6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Diabetes Care 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tr-TR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tr-TR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48 (</a:t>
            </a:r>
            <a:r>
              <a:rPr lang="en-US" altLang="tr-TR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suppl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914400" y="522852"/>
            <a:ext cx="10363200" cy="1143000"/>
          </a:xfrm>
          <a:ln>
            <a:noFill/>
          </a:ln>
        </p:spPr>
        <p:txBody>
          <a:bodyPr/>
          <a:lstStyle/>
          <a:p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Diyabetli Gebe (PGDM) yönetiminde genel prensipler</a:t>
            </a:r>
            <a:br>
              <a:rPr lang="tr-TR" altLang="tr-TR" sz="36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tr-TR" altLang="tr-TR" sz="3200" u="sng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Gebelik öncesinde yapılması gerekenler</a:t>
            </a:r>
            <a:r>
              <a:rPr lang="tr-TR" altLang="tr-TR" sz="3200" u="sng" dirty="0">
                <a:cs typeface="Arial" panose="020B0604020202020204" pitchFamily="34" charset="0"/>
              </a:rPr>
              <a:t>: </a:t>
            </a:r>
            <a:endParaRPr lang="tr-TR" altLang="tr-TR" sz="3200" dirty="0"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607572" y="2646317"/>
            <a:ext cx="9184944" cy="17332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62F2C8E-82F4-4177-BC21-2650FFAE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728D7-E20F-479A-9D84-FDFCA4D232B4}" type="slidenum">
              <a:rPr lang="tr-TR" altLang="tr-TR" smtClean="0"/>
              <a:pPr>
                <a:defRPr/>
              </a:pPr>
              <a:t>39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7381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2985" y="256309"/>
            <a:ext cx="8229600" cy="908050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Yaşlıda Diyabet Yönetimi</a:t>
            </a:r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>
                <a:solidFill>
                  <a:srgbClr val="C00000"/>
                </a:solidFill>
              </a:rPr>
              <a:t>Tanı ve Tedavide Temel Sorunlar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tr-TR" sz="2400" dirty="0" err="1"/>
              <a:t>İmmobilite</a:t>
            </a: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 err="1"/>
              <a:t>İnkontinans</a:t>
            </a: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 err="1"/>
              <a:t>İnstabilite</a:t>
            </a: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 err="1"/>
              <a:t>İntellektüel</a:t>
            </a:r>
            <a:r>
              <a:rPr lang="tr-TR" sz="2400" dirty="0"/>
              <a:t> </a:t>
            </a:r>
            <a:r>
              <a:rPr lang="tr-TR" sz="2400" dirty="0" err="1"/>
              <a:t>defisitler</a:t>
            </a: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/>
              <a:t>Kırılganlık</a:t>
            </a:r>
          </a:p>
          <a:p>
            <a:pPr>
              <a:lnSpc>
                <a:spcPct val="120000"/>
              </a:lnSpc>
            </a:pPr>
            <a:r>
              <a:rPr lang="tr-TR" sz="2400" dirty="0" err="1"/>
              <a:t>Sarkopeni</a:t>
            </a: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 err="1"/>
              <a:t>Malnütrisyon</a:t>
            </a:r>
            <a:endParaRPr lang="tr-TR" sz="2400" dirty="0"/>
          </a:p>
          <a:p>
            <a:pPr>
              <a:lnSpc>
                <a:spcPct val="120000"/>
              </a:lnSpc>
            </a:pPr>
            <a:endParaRPr lang="tr-TR" sz="2400" dirty="0"/>
          </a:p>
          <a:p>
            <a:endParaRPr lang="tr-TR" dirty="0"/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tr-TR" sz="2400" dirty="0" err="1"/>
              <a:t>Demans</a:t>
            </a: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/>
              <a:t>Depresyon</a:t>
            </a:r>
          </a:p>
          <a:p>
            <a:pPr>
              <a:lnSpc>
                <a:spcPct val="120000"/>
              </a:lnSpc>
            </a:pPr>
            <a:r>
              <a:rPr lang="tr-TR" sz="2400" dirty="0"/>
              <a:t>Düşmeler</a:t>
            </a:r>
          </a:p>
          <a:p>
            <a:pPr>
              <a:lnSpc>
                <a:spcPct val="120000"/>
              </a:lnSpc>
            </a:pPr>
            <a:r>
              <a:rPr lang="tr-TR" sz="2400" dirty="0"/>
              <a:t>Duyu </a:t>
            </a:r>
            <a:r>
              <a:rPr lang="tr-TR" sz="2400" dirty="0" err="1"/>
              <a:t>defisitleri</a:t>
            </a: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 err="1"/>
              <a:t>Renal</a:t>
            </a:r>
            <a:r>
              <a:rPr lang="tr-TR" sz="2400" dirty="0"/>
              <a:t> fonksiyon azalması</a:t>
            </a:r>
          </a:p>
          <a:p>
            <a:pPr>
              <a:lnSpc>
                <a:spcPct val="120000"/>
              </a:lnSpc>
            </a:pPr>
            <a:r>
              <a:rPr lang="tr-TR" sz="2400" dirty="0" err="1"/>
              <a:t>Üriner</a:t>
            </a:r>
            <a:r>
              <a:rPr lang="tr-TR" sz="2400" dirty="0"/>
              <a:t> sistem </a:t>
            </a:r>
            <a:r>
              <a:rPr lang="tr-TR" sz="2400" dirty="0" err="1"/>
              <a:t>infeksiyonu</a:t>
            </a: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 err="1"/>
              <a:t>Anoreksi</a:t>
            </a:r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D09C6BB-9199-4F17-95CE-91E09C7D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7465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2 İçerik Yer Tutucusu"/>
          <p:cNvSpPr>
            <a:spLocks noGrp="1"/>
          </p:cNvSpPr>
          <p:nvPr>
            <p:ph idx="1"/>
          </p:nvPr>
        </p:nvSpPr>
        <p:spPr>
          <a:xfrm>
            <a:off x="647051" y="2030868"/>
            <a:ext cx="11780088" cy="4952779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Beslenme danışmanlığı gebelik boyunca sürdürülmeli </a:t>
            </a:r>
            <a:r>
              <a:rPr lang="tr-TR" altLang="tr-TR" sz="2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(C düzeyi kanıt)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Hedef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glukoz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kontrolü açısından hem açlık, hem de 1. saat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postprandiyal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SMBG (kendi kendine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glukoz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takibi) önemlidir. </a:t>
            </a:r>
            <a:r>
              <a:rPr lang="tr-TR" altLang="tr-TR" sz="2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(C düzeyi kanıt)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tr-TR" altLang="tr-T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tr-TR" alt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8051" name="TextBox 3"/>
          <p:cNvSpPr txBox="1">
            <a:spLocks noChangeArrowheads="1"/>
          </p:cNvSpPr>
          <p:nvPr/>
        </p:nvSpPr>
        <p:spPr bwMode="auto">
          <a:xfrm>
            <a:off x="2991024" y="6463964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6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Diabetes Care 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tr-TR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tr-TR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48 (</a:t>
            </a:r>
            <a:r>
              <a:rPr lang="en-US" altLang="tr-TR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suppl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452625" y="659661"/>
            <a:ext cx="11548387" cy="96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5pPr>
            <a:lvl6pPr marL="406405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6pPr>
            <a:lvl7pPr marL="812810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7pPr>
            <a:lvl8pPr marL="1219215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8pPr>
            <a:lvl9pPr marL="1625620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tr-TR" altLang="tr-TR" sz="3600" b="1" kern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Diyabetli Gebe(PGDM) yönetiminde genel prensipler</a:t>
            </a:r>
            <a:br>
              <a:rPr lang="tr-TR" altLang="tr-TR" sz="3600" kern="0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tr-TR" altLang="tr-TR" sz="3200" u="sng" kern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Gebelik döneminde yapılması gerekenler: </a:t>
            </a:r>
            <a:endParaRPr lang="tr-TR" altLang="tr-TR" sz="3200" kern="0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C67CDDB-E91F-4D4A-BCDE-C12F3D5E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728D7-E20F-479A-9D84-FDFCA4D232B4}" type="slidenum">
              <a:rPr lang="tr-TR" altLang="tr-TR" smtClean="0"/>
              <a:pPr>
                <a:defRPr/>
              </a:pPr>
              <a:t>40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43560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2 İçerik Yer Tutucusu"/>
          <p:cNvSpPr>
            <a:spLocks noGrp="1"/>
          </p:cNvSpPr>
          <p:nvPr>
            <p:ph idx="1"/>
          </p:nvPr>
        </p:nvSpPr>
        <p:spPr>
          <a:xfrm>
            <a:off x="736605" y="1700641"/>
            <a:ext cx="11904446" cy="4952779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Beslenme danışmanlığı gebelik boyunca sürdürülmeli </a:t>
            </a:r>
            <a:r>
              <a:rPr lang="tr-TR" altLang="tr-TR" sz="28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(C tipi kanıt)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Hedef </a:t>
            </a:r>
            <a:r>
              <a:rPr lang="tr-TR" altLang="tr-TR" sz="2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glukoz</a:t>
            </a:r>
            <a:r>
              <a:rPr lang="tr-TR" altLang="tr-TR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kontrolü açısından hem açlık, hem de 1. saat </a:t>
            </a:r>
            <a:r>
              <a:rPr lang="tr-TR" altLang="tr-TR" sz="2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postprandiyal</a:t>
            </a:r>
            <a:r>
              <a:rPr lang="tr-TR" altLang="tr-TR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SMBG (kendi kendine </a:t>
            </a:r>
            <a:r>
              <a:rPr lang="tr-TR" altLang="tr-TR" sz="2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glukoz</a:t>
            </a:r>
            <a:r>
              <a:rPr lang="tr-TR" altLang="tr-TR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takibi) önemlidir. </a:t>
            </a:r>
            <a:r>
              <a:rPr lang="tr-TR" altLang="tr-TR" sz="28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(C tipi kanıt)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tr-TR" altLang="tr-T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altLang="tr-TR" sz="28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Glisemik</a:t>
            </a:r>
            <a:r>
              <a:rPr lang="tr-TR" altLang="tr-TR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hedef: ACOG gibi ADA da, (GDM tedavisindeki gibi) </a:t>
            </a:r>
          </a:p>
          <a:p>
            <a:pPr marL="0" indent="0">
              <a:buNone/>
              <a:defRPr/>
            </a:pP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tr-TR" altLang="tr-TR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PGDM de de </a:t>
            </a:r>
            <a:r>
              <a:rPr lang="tr-TR" altLang="tr-TR" sz="2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glisemi</a:t>
            </a:r>
            <a:r>
              <a:rPr lang="tr-TR" altLang="tr-TR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hedefi benzer şekilde olup;                                            	Açlık ≤95, 1. saat ≤140, 2. saat ≤120 ,                                                                   	 HbA1C : %6-6,5 (Gebelik ilerledikçe &lt;%6) olarak belirlenmiştir</a:t>
            </a:r>
            <a:endParaRPr lang="tr-TR" altLang="tr-TR" sz="2800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tr-TR" altLang="tr-TR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Hipoglisemi yaratma!, aylık takip gerekebilir</a:t>
            </a: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8051" name="TextBox 3"/>
          <p:cNvSpPr txBox="1">
            <a:spLocks noChangeArrowheads="1"/>
          </p:cNvSpPr>
          <p:nvPr/>
        </p:nvSpPr>
        <p:spPr bwMode="auto">
          <a:xfrm>
            <a:off x="2116828" y="6314866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6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Diabetes Care 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tr-TR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tr-TR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48 (</a:t>
            </a:r>
            <a:r>
              <a:rPr lang="en-US" altLang="tr-TR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suppl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643613" y="419477"/>
            <a:ext cx="11548387" cy="96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5pPr>
            <a:lvl6pPr marL="406405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6pPr>
            <a:lvl7pPr marL="812810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7pPr>
            <a:lvl8pPr marL="1219215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8pPr>
            <a:lvl9pPr marL="1625620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tr-TR" altLang="tr-TR" sz="3600" b="1" kern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Diyabetli Gebe (PGDM) yönetiminde genel prensipler</a:t>
            </a:r>
            <a:br>
              <a:rPr lang="tr-TR" altLang="tr-TR" sz="3600" kern="0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tr-TR" altLang="tr-TR" sz="3200" u="sng" kern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Gebelik döneminde yapılması gerekenler: </a:t>
            </a:r>
            <a:endParaRPr lang="tr-TR" altLang="tr-TR" sz="3200" kern="0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25208" y="3617471"/>
            <a:ext cx="9281011" cy="5595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613AE48-A54E-4DEB-BBA1-B166CC776DC4}"/>
              </a:ext>
            </a:extLst>
          </p:cNvPr>
          <p:cNvSpPr txBox="1"/>
          <p:nvPr/>
        </p:nvSpPr>
        <p:spPr>
          <a:xfrm>
            <a:off x="10159748" y="5478345"/>
            <a:ext cx="220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28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(A tipi kanıt)</a:t>
            </a:r>
            <a:endParaRPr lang="tr-TR" sz="28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389CCBE-0C6B-4B80-AA46-0E3E1281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728D7-E20F-479A-9D84-FDFCA4D232B4}" type="slidenum">
              <a:rPr lang="tr-TR" altLang="tr-TR" smtClean="0"/>
              <a:pPr>
                <a:defRPr/>
              </a:pPr>
              <a:t>41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14336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2 İçerik Yer Tutucusu"/>
          <p:cNvSpPr>
            <a:spLocks noGrp="1"/>
          </p:cNvSpPr>
          <p:nvPr>
            <p:ph idx="1"/>
          </p:nvPr>
        </p:nvSpPr>
        <p:spPr>
          <a:xfrm>
            <a:off x="292963" y="2046047"/>
            <a:ext cx="12067082" cy="5638800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Diyabeti ve kronik hipertansiyonu olan gebelerde, anne sağlığı ve azalmış </a:t>
            </a:r>
            <a:r>
              <a:rPr lang="tr-TR" alt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fetal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büyümeyi uzun vadede optimize eden kan basıncı hedefi  </a:t>
            </a:r>
          </a:p>
          <a:p>
            <a:pPr marL="0" indent="0" algn="ctr">
              <a:buNone/>
              <a:defRPr/>
            </a:pPr>
            <a:r>
              <a:rPr lang="tr-TR" altLang="tr-TR" sz="2400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sistolik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&lt;135, </a:t>
            </a:r>
            <a:r>
              <a:rPr lang="tr-TR" altLang="tr-TR" sz="2400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diyastolik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&lt;85 </a:t>
            </a:r>
            <a:r>
              <a:rPr lang="tr-TR" altLang="tr-TR" sz="2400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mmHg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olarak önerilmektedir 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(NICE). </a:t>
            </a: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Gebe hastalarda hipertansiyon tedavisinde güvenli olanlar seçilmeli;  </a:t>
            </a:r>
          </a:p>
          <a:p>
            <a:pPr marL="0" indent="0" algn="ctr">
              <a:buNone/>
              <a:defRPr/>
            </a:pPr>
            <a:r>
              <a:rPr lang="tr-TR" alt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metildopa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labetolol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nifedipin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diltiazem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klonidin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ve </a:t>
            </a:r>
            <a:r>
              <a:rPr lang="tr-TR" alt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prazosin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tercih edilebilir. 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(B tipi kanıt)</a:t>
            </a:r>
          </a:p>
          <a:p>
            <a:pPr marL="0" indent="0">
              <a:buNone/>
              <a:defRPr/>
            </a:pPr>
            <a:endParaRPr lang="tr-TR" altLang="tr-T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endParaRPr lang="tr-TR" altLang="tr-TR" sz="2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0099" name="TextBox 3"/>
          <p:cNvSpPr txBox="1">
            <a:spLocks noChangeArrowheads="1"/>
          </p:cNvSpPr>
          <p:nvPr/>
        </p:nvSpPr>
        <p:spPr bwMode="auto">
          <a:xfrm>
            <a:off x="2233532" y="6306983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6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Diabetes Care 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tr-TR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tr-TR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48(</a:t>
            </a:r>
            <a:r>
              <a:rPr lang="en-US" altLang="tr-TR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suppl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440397" y="381740"/>
            <a:ext cx="11548387" cy="115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5pPr>
            <a:lvl6pPr marL="406405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6pPr>
            <a:lvl7pPr marL="812810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7pPr>
            <a:lvl8pPr marL="1219215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8pPr>
            <a:lvl9pPr marL="1625620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tr-TR" altLang="tr-TR" sz="3600" b="1" kern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Diyabetli Gebe(PGDM) yönetiminde genel prensipler</a:t>
            </a:r>
            <a:br>
              <a:rPr lang="tr-TR" altLang="tr-TR" sz="3600" kern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tr-TR" altLang="tr-TR" sz="3200" u="sng" kern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Gebelik döneminde yapılması gerekenler: </a:t>
            </a:r>
            <a:endParaRPr lang="tr-TR" altLang="tr-TR" sz="3200" kern="0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08D8BD3-30BB-4EE1-A8DD-CA772458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728D7-E20F-479A-9D84-FDFCA4D232B4}" type="slidenum">
              <a:rPr lang="tr-TR" altLang="tr-TR" smtClean="0"/>
              <a:pPr>
                <a:defRPr/>
              </a:pPr>
              <a:t>42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07795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2 İçerik Yer Tutucusu"/>
          <p:cNvSpPr>
            <a:spLocks noGrp="1"/>
          </p:cNvSpPr>
          <p:nvPr>
            <p:ph idx="1"/>
          </p:nvPr>
        </p:nvSpPr>
        <p:spPr>
          <a:xfrm>
            <a:off x="301840" y="1547240"/>
            <a:ext cx="12067082" cy="5638800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tr-TR" altLang="tr-T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Diyabeti ve kronik hipertansiyonu olan gebelerde, anne sağlığı ve azalmış </a:t>
            </a:r>
            <a:r>
              <a:rPr lang="tr-TR" altLang="tr-TR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fetal</a:t>
            </a:r>
            <a:r>
              <a:rPr lang="tr-TR" altLang="tr-T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büyümeyi uzun vadede optimize eden kan basıncı hedefi  </a:t>
            </a:r>
          </a:p>
          <a:p>
            <a:pPr marL="0" indent="0" algn="ctr">
              <a:buNone/>
              <a:defRPr/>
            </a:pPr>
            <a:r>
              <a:rPr lang="tr-TR" altLang="tr-TR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sistolik</a:t>
            </a:r>
            <a:r>
              <a:rPr lang="tr-TR" altLang="tr-T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120-160, </a:t>
            </a:r>
            <a:r>
              <a:rPr lang="tr-TR" altLang="tr-TR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diyastolik</a:t>
            </a:r>
            <a:r>
              <a:rPr lang="tr-TR" altLang="tr-T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80-105 </a:t>
            </a:r>
            <a:r>
              <a:rPr lang="tr-TR" altLang="tr-TR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mmHg</a:t>
            </a:r>
            <a:r>
              <a:rPr lang="tr-TR" altLang="tr-T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olarak önerilmektedir. </a:t>
            </a: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Gebe hastalarda hipertansiyon tedavisinde güvenli olanlar seçilmeli;  </a:t>
            </a:r>
          </a:p>
          <a:p>
            <a:pPr marL="0" indent="0" algn="ctr">
              <a:buNone/>
              <a:defRPr/>
            </a:pPr>
            <a:r>
              <a:rPr lang="tr-TR" altLang="tr-TR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metildopa</a:t>
            </a:r>
            <a:r>
              <a:rPr lang="tr-TR" altLang="tr-T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labetolol</a:t>
            </a:r>
            <a:r>
              <a:rPr lang="tr-TR" altLang="tr-T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nifedipin</a:t>
            </a:r>
            <a:r>
              <a:rPr lang="tr-TR" altLang="tr-T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diltiazem</a:t>
            </a:r>
            <a:r>
              <a:rPr lang="tr-TR" altLang="tr-T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klonidin</a:t>
            </a:r>
            <a:r>
              <a:rPr lang="tr-TR" altLang="tr-T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ve </a:t>
            </a:r>
            <a:r>
              <a:rPr lang="tr-TR" altLang="tr-TR" sz="2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prazosin</a:t>
            </a:r>
            <a:r>
              <a:rPr lang="tr-TR" altLang="tr-T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tercih edilebilir. 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(B tipi kanıt)</a:t>
            </a:r>
          </a:p>
          <a:p>
            <a:pPr marL="0" indent="0">
              <a:buNone/>
              <a:defRPr/>
            </a:pPr>
            <a:endParaRPr lang="tr-TR" altLang="tr-T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T1 veya T2DM’li gebelerde </a:t>
            </a:r>
            <a:r>
              <a:rPr lang="tr-TR" alt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preeklampsi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riskini önlemek için </a:t>
            </a: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Birinci </a:t>
            </a:r>
            <a:r>
              <a:rPr lang="tr-TR" altLang="tr-T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trimestr</a:t>
            </a: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sonundan itibaren doğuma dek</a:t>
            </a: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60-150 mg/gün (</a:t>
            </a:r>
            <a:r>
              <a:rPr lang="tr-TR" altLang="tr-TR" sz="2400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ort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81 mg/gün) aspirin </a:t>
            </a: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önerilmektedir. 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(A tipi kanıt)</a:t>
            </a:r>
          </a:p>
          <a:p>
            <a:pPr marL="0" lvl="0" indent="0">
              <a:buNone/>
              <a:defRPr/>
            </a:pPr>
            <a:endParaRPr lang="tr-TR" altLang="tr-TR" sz="2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0099" name="TextBox 3"/>
          <p:cNvSpPr txBox="1">
            <a:spLocks noChangeArrowheads="1"/>
          </p:cNvSpPr>
          <p:nvPr/>
        </p:nvSpPr>
        <p:spPr bwMode="auto">
          <a:xfrm>
            <a:off x="2818151" y="6467383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6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Diabetes Care 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tr-TR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tr-TR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48(</a:t>
            </a:r>
            <a:r>
              <a:rPr lang="en-US" altLang="tr-TR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suppl</a:t>
            </a:r>
            <a:r>
              <a:rPr lang="en-US" altLang="tr-TR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413764" y="390617"/>
            <a:ext cx="11548387" cy="115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5pPr>
            <a:lvl6pPr marL="406405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6pPr>
            <a:lvl7pPr marL="812810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7pPr>
            <a:lvl8pPr marL="1219215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8pPr>
            <a:lvl9pPr marL="1625620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tr-TR" altLang="tr-TR" sz="3600" b="1" kern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Diyabetli Gebe(PGDM) yönetiminde genel prensipler</a:t>
            </a:r>
            <a:br>
              <a:rPr lang="tr-TR" altLang="tr-TR" sz="3600" kern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tr-TR" altLang="tr-TR" sz="3200" u="sng" kern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Gebelik döneminde yapılması gerekenler: </a:t>
            </a:r>
            <a:endParaRPr lang="tr-TR" altLang="tr-TR" sz="3200" kern="0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B3B7D1E-9F9E-403D-B2F1-58602359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728D7-E20F-479A-9D84-FDFCA4D232B4}" type="slidenum">
              <a:rPr lang="tr-TR" altLang="tr-TR" smtClean="0"/>
              <a:pPr>
                <a:defRPr/>
              </a:pPr>
              <a:t>43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19282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653167" y="1631140"/>
            <a:ext cx="11538833" cy="384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4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254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60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24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35228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41633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038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4443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4" marR="0" lvl="0" indent="-304804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9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İnsülin dışında uygulanacak</a:t>
            </a:r>
            <a:r>
              <a:rPr kumimoji="0" lang="tr-TR" altLang="tr-TR" sz="28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herhangi bir</a:t>
            </a:r>
            <a:r>
              <a:rPr kumimoji="0" lang="tr-TR" alt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tedavinin güvenlik verileri yeterli değildir</a:t>
            </a:r>
          </a:p>
          <a:p>
            <a:pPr marL="304804" marR="0" lvl="0" indent="-304804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9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4804" marR="0" lvl="0" indent="-304804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9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İnsülin uygulanması komplekstir; özen gerektirir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93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alt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Çabuk değişen koşullar nedeniyle sık </a:t>
            </a:r>
            <a:r>
              <a:rPr kumimoji="0" lang="tr-TR" alt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monitorizasyon</a:t>
            </a:r>
            <a:r>
              <a:rPr kumimoji="0" lang="tr-TR" alt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gerektirir.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93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alt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Konusunda uzmanlaşmış hekimin kontrolünde sürdürülmelidir.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937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altLang="tr-TR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4804" marR="0" lvl="0" indent="-304804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9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Tüm insülinler B kategorisinde; </a:t>
            </a:r>
            <a:r>
              <a:rPr kumimoji="0" lang="tr-TR" alt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glulisin</a:t>
            </a:r>
            <a:r>
              <a:rPr lang="tr-TR" altLang="tr-T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tr-TR" alt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glargin</a:t>
            </a:r>
            <a:r>
              <a:rPr kumimoji="0" lang="tr-TR" alt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kumimoji="0" lang="tr-TR" alt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degludek</a:t>
            </a:r>
            <a:r>
              <a:rPr kumimoji="0" lang="tr-TR" alt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 kategorisindedir. </a:t>
            </a:r>
          </a:p>
          <a:p>
            <a:pPr marL="304804" marR="0" lvl="0" indent="-304804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9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04804" marR="0" lvl="0" indent="-304804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9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04804" marR="0" lvl="0" indent="-304804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D9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tr-TR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005076" y="6476208"/>
            <a:ext cx="677386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tr-TR" sz="1067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tr-TR" sz="1067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Management of Diabetes in Pregnancy. Diabetes Care 20</a:t>
            </a:r>
            <a:r>
              <a:rPr lang="tr-TR" altLang="tr-TR" sz="1067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25</a:t>
            </a:r>
            <a:r>
              <a:rPr lang="en-US" altLang="tr-TR" sz="1067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;</a:t>
            </a:r>
            <a:r>
              <a:rPr lang="tr-TR" altLang="tr-TR" sz="1067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48</a:t>
            </a:r>
            <a:r>
              <a:rPr lang="en-US" altLang="tr-TR" sz="1067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altLang="tr-TR" sz="1067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suppl</a:t>
            </a:r>
            <a:r>
              <a:rPr lang="en-US" altLang="tr-TR" sz="1067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1)</a:t>
            </a:r>
          </a:p>
        </p:txBody>
      </p:sp>
      <p:sp>
        <p:nvSpPr>
          <p:cNvPr id="6" name="1 Başlık"/>
          <p:cNvSpPr txBox="1">
            <a:spLocks/>
          </p:cNvSpPr>
          <p:nvPr/>
        </p:nvSpPr>
        <p:spPr bwMode="auto">
          <a:xfrm>
            <a:off x="381603" y="171389"/>
            <a:ext cx="11548387" cy="143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Garamond" pitchFamily="18" charset="0"/>
              </a:defRPr>
            </a:lvl5pPr>
            <a:lvl6pPr marL="406405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6pPr>
            <a:lvl7pPr marL="812810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7pPr>
            <a:lvl8pPr marL="1219215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8pPr>
            <a:lvl9pPr marL="1625620" algn="ctr" rtl="0" eaLnBrk="0" fontAlgn="base" hangingPunct="0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tr-TR" altLang="tr-TR" sz="4000" b="1" kern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Diyabetli Gebe (PGDM) yönetiminde medikal tedavi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7FACD9B-1A59-4AD2-B2E3-9FD73991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728D7-E20F-479A-9D84-FDFCA4D232B4}" type="slidenum">
              <a:rPr lang="tr-TR" altLang="tr-TR" smtClean="0"/>
              <a:pPr>
                <a:defRPr/>
              </a:pPr>
              <a:t>44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58608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2 İçerik Yer Tutucusu"/>
          <p:cNvSpPr>
            <a:spLocks noGrp="1"/>
          </p:cNvSpPr>
          <p:nvPr>
            <p:ph idx="4294967295"/>
          </p:nvPr>
        </p:nvSpPr>
        <p:spPr>
          <a:xfrm>
            <a:off x="709535" y="1365620"/>
            <a:ext cx="11482465" cy="5060668"/>
          </a:xfrm>
        </p:spPr>
        <p:txBody>
          <a:bodyPr/>
          <a:lstStyle/>
          <a:p>
            <a:pPr marL="304804" indent="-304804">
              <a:buNone/>
              <a:defRPr/>
            </a:pPr>
            <a:endParaRPr lang="tr-TR" altLang="tr-TR" dirty="0">
              <a:solidFill>
                <a:schemeClr val="bg2">
                  <a:lumMod val="50000"/>
                </a:schemeClr>
              </a:solidFill>
            </a:endParaRPr>
          </a:p>
          <a:p>
            <a:pPr marL="304804" indent="-304804">
              <a:defRPr/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Diyabetik,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kardiyovasküler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obstetrik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komplikasyonları ve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tiroid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fonksiyonlarını  araştır.</a:t>
            </a:r>
          </a:p>
          <a:p>
            <a:pPr marL="304804" indent="-304804">
              <a:defRPr/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Yeme alışkanlığı, aktivite ve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psikososyal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problem varlığını gözden geçir</a:t>
            </a:r>
          </a:p>
          <a:p>
            <a:pPr marL="304804" indent="-304804">
              <a:defRPr/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Gerekli laboratuvar tetkiklerinden sonra gebelik </a:t>
            </a:r>
            <a:r>
              <a:rPr lang="tr-TR" altLang="tr-T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prognozu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için hastayı bilgilendir</a:t>
            </a:r>
          </a:p>
          <a:p>
            <a:pPr marL="304804" indent="-304804">
              <a:defRPr/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Tedaviye hasta katılımını sağlayarak, ekibin diğer üyeleri ile tedaviyi planla</a:t>
            </a:r>
          </a:p>
          <a:p>
            <a:pPr marL="304804" indent="-304804">
              <a:defRPr/>
            </a:pPr>
            <a:endParaRPr lang="tr-TR" altLang="tr-TR" dirty="0">
              <a:solidFill>
                <a:schemeClr val="bg2"/>
              </a:solidFill>
            </a:endParaRPr>
          </a:p>
          <a:p>
            <a:pPr marL="304804" indent="-304804">
              <a:defRPr/>
            </a:pPr>
            <a:endParaRPr lang="tr-TR" altLang="tr-TR" dirty="0">
              <a:solidFill>
                <a:schemeClr val="bg2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610110" y="539619"/>
            <a:ext cx="6971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tr-TR" sz="4400" b="1" kern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Diyabetli Gebe </a:t>
            </a:r>
            <a:r>
              <a:rPr lang="tr-TR" altLang="tr-TR" sz="4400" b="1" dirty="0">
                <a:solidFill>
                  <a:srgbClr val="C00000"/>
                </a:solidFill>
                <a:latin typeface="Calibri" panose="020F0502020204030204" pitchFamily="34" charset="0"/>
              </a:rPr>
              <a:t>PGDM: Sonuç</a:t>
            </a:r>
            <a:endParaRPr lang="tr-TR" sz="4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404A780-F4F2-4083-926A-FA064F21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E1A93-FFF0-43F4-B7AA-FA8030C2E9DA}" type="slidenum">
              <a:rPr lang="tr-TR" altLang="tr-TR" smtClean="0"/>
              <a:pPr>
                <a:defRPr/>
              </a:pPr>
              <a:t>45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100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3764" y="563127"/>
            <a:ext cx="9344471" cy="908050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Yaşlanma - Diyabet </a:t>
            </a:r>
            <a:r>
              <a:rPr lang="tr-TR" b="1" dirty="0" err="1">
                <a:solidFill>
                  <a:srgbClr val="C00000"/>
                </a:solidFill>
              </a:rPr>
              <a:t>Patogenez</a:t>
            </a:r>
            <a:r>
              <a:rPr lang="tr-TR" b="1" dirty="0">
                <a:solidFill>
                  <a:srgbClr val="C00000"/>
                </a:solidFill>
              </a:rPr>
              <a:t> İlişkisi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tr-TR" dirty="0"/>
          </a:p>
          <a:p>
            <a:pPr>
              <a:lnSpc>
                <a:spcPct val="90000"/>
              </a:lnSpc>
            </a:pPr>
            <a:r>
              <a:rPr lang="tr-TR" sz="2400" dirty="0" err="1"/>
              <a:t>Sarkopenik</a:t>
            </a:r>
            <a:r>
              <a:rPr lang="tr-TR" sz="2400" dirty="0"/>
              <a:t> </a:t>
            </a:r>
            <a:r>
              <a:rPr lang="tr-TR" sz="2400" dirty="0" err="1"/>
              <a:t>obezite</a:t>
            </a:r>
            <a:endParaRPr lang="tr-TR" sz="2400" dirty="0"/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Vücut yağlanmasında artma ve kas kütlesinde azalma, fiziksel aktivitede azalma</a:t>
            </a:r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 err="1"/>
              <a:t>Diyabetojenik</a:t>
            </a:r>
            <a:r>
              <a:rPr lang="tr-TR" sz="2400" dirty="0"/>
              <a:t> ilaçlar (</a:t>
            </a:r>
            <a:r>
              <a:rPr lang="tr-TR" sz="2400" dirty="0" err="1"/>
              <a:t>kortikosteroid</a:t>
            </a:r>
            <a:r>
              <a:rPr lang="tr-TR" sz="2400" dirty="0"/>
              <a:t>, </a:t>
            </a:r>
            <a:r>
              <a:rPr lang="tr-TR" sz="2400" dirty="0" err="1"/>
              <a:t>tiyazid</a:t>
            </a:r>
            <a:r>
              <a:rPr lang="tr-TR" sz="2400" dirty="0"/>
              <a:t>, beta-</a:t>
            </a:r>
            <a:r>
              <a:rPr lang="tr-TR" sz="2400" dirty="0" err="1"/>
              <a:t>bloker</a:t>
            </a:r>
            <a:r>
              <a:rPr lang="tr-TR" sz="2400" dirty="0"/>
              <a:t>, </a:t>
            </a:r>
            <a:r>
              <a:rPr lang="tr-TR" sz="2400" dirty="0" err="1"/>
              <a:t>olanzapin</a:t>
            </a:r>
            <a:r>
              <a:rPr lang="tr-TR" sz="2400" dirty="0"/>
              <a:t> - </a:t>
            </a:r>
            <a:r>
              <a:rPr lang="tr-TR" sz="2400" dirty="0" err="1"/>
              <a:t>demansiyel</a:t>
            </a:r>
            <a:r>
              <a:rPr lang="tr-TR" sz="2400" dirty="0"/>
              <a:t> psikoz...)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1090828-7D60-49E2-9166-7C79BAFB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751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49382"/>
            <a:ext cx="8229600" cy="90805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Yaşlı Diyabetinde Klinik Farklar - 1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53717"/>
            <a:ext cx="9996256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 sz="2400" dirty="0" err="1"/>
              <a:t>Poliüri</a:t>
            </a:r>
            <a:r>
              <a:rPr lang="tr-TR" sz="2400" dirty="0"/>
              <a:t> daha az - </a:t>
            </a:r>
            <a:r>
              <a:rPr lang="tr-TR" sz="2400" dirty="0" err="1"/>
              <a:t>glukozun</a:t>
            </a:r>
            <a:r>
              <a:rPr lang="tr-TR" sz="2400" dirty="0"/>
              <a:t> </a:t>
            </a:r>
            <a:r>
              <a:rPr lang="tr-TR" sz="2400" dirty="0" err="1"/>
              <a:t>renal</a:t>
            </a:r>
            <a:r>
              <a:rPr lang="tr-TR" sz="2400" dirty="0"/>
              <a:t> eşiği yüksek</a:t>
            </a:r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 err="1"/>
              <a:t>Polidipsi</a:t>
            </a:r>
            <a:r>
              <a:rPr lang="tr-TR" sz="2400" dirty="0"/>
              <a:t> daha az - susama duygusu bozuk </a:t>
            </a:r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Geç tanı, </a:t>
            </a:r>
            <a:r>
              <a:rPr lang="tr-TR" sz="2400" dirty="0" err="1"/>
              <a:t>atipik</a:t>
            </a:r>
            <a:r>
              <a:rPr lang="tr-TR" sz="2400" dirty="0"/>
              <a:t> prezantasyon  </a:t>
            </a:r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Enfeksiyon </a:t>
            </a:r>
            <a:r>
              <a:rPr lang="tr-TR" sz="2400" dirty="0" err="1"/>
              <a:t>atipik</a:t>
            </a:r>
            <a:r>
              <a:rPr lang="tr-TR" sz="2400" dirty="0"/>
              <a:t>, ateş ve </a:t>
            </a:r>
            <a:r>
              <a:rPr lang="tr-TR" sz="2400" dirty="0" err="1"/>
              <a:t>lökositoz</a:t>
            </a:r>
            <a:r>
              <a:rPr lang="tr-TR" sz="2400" dirty="0"/>
              <a:t>  !!!</a:t>
            </a:r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Hipoglisemi !!!</a:t>
            </a:r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DKA nadir, </a:t>
            </a:r>
            <a:r>
              <a:rPr lang="tr-TR" sz="2400" dirty="0" err="1"/>
              <a:t>mortal</a:t>
            </a:r>
            <a:endParaRPr lang="tr-TR" sz="2400" dirty="0"/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HHNK sık, </a:t>
            </a:r>
            <a:r>
              <a:rPr lang="tr-TR" sz="2400" dirty="0" err="1"/>
              <a:t>mortal</a:t>
            </a:r>
            <a:r>
              <a:rPr lang="tr-TR" sz="2400" dirty="0"/>
              <a:t> </a:t>
            </a:r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endParaRPr lang="tr-TR" sz="240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3F9F384-5593-42E9-8755-F76FCCFB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891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144" y="624681"/>
            <a:ext cx="8229600" cy="908050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Yaşlı Diyabetinde Klinik Farklar - 2</a:t>
            </a:r>
            <a:br>
              <a:rPr lang="tr-TR" b="1" dirty="0">
                <a:solidFill>
                  <a:srgbClr val="002060"/>
                </a:solidFill>
              </a:rPr>
            </a:b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464" y="1268413"/>
            <a:ext cx="9602881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 err="1"/>
              <a:t>Akselere</a:t>
            </a:r>
            <a:r>
              <a:rPr lang="tr-TR" sz="2400" dirty="0"/>
              <a:t> </a:t>
            </a:r>
            <a:r>
              <a:rPr lang="tr-TR" sz="2400" dirty="0" err="1"/>
              <a:t>ateroskleroz</a:t>
            </a: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/>
              <a:t>Ağrısız </a:t>
            </a:r>
            <a:r>
              <a:rPr lang="tr-TR" sz="2400" dirty="0" err="1"/>
              <a:t>miyokard</a:t>
            </a:r>
            <a:r>
              <a:rPr lang="tr-TR" sz="2400" dirty="0"/>
              <a:t> </a:t>
            </a:r>
            <a:r>
              <a:rPr lang="tr-TR" sz="2400" dirty="0" err="1"/>
              <a:t>infarktüsü</a:t>
            </a:r>
            <a:r>
              <a:rPr lang="tr-TR" sz="2400" dirty="0"/>
              <a:t>, akut sol kalp yetmezliği ve ani ölüm</a:t>
            </a:r>
          </a:p>
          <a:p>
            <a:pPr>
              <a:lnSpc>
                <a:spcPct val="120000"/>
              </a:lnSpc>
            </a:pPr>
            <a:r>
              <a:rPr lang="tr-TR" sz="2400" dirty="0" err="1"/>
              <a:t>Trofik</a:t>
            </a:r>
            <a:r>
              <a:rPr lang="tr-TR" sz="2400" dirty="0"/>
              <a:t> </a:t>
            </a:r>
            <a:r>
              <a:rPr lang="tr-TR" sz="2400" dirty="0" err="1"/>
              <a:t>ülserasyonlar</a:t>
            </a:r>
            <a:r>
              <a:rPr lang="tr-TR" sz="2400" dirty="0"/>
              <a:t> ve </a:t>
            </a:r>
            <a:r>
              <a:rPr lang="tr-TR" sz="2400" dirty="0" err="1"/>
              <a:t>amputasyonlar</a:t>
            </a:r>
            <a:r>
              <a:rPr lang="tr-TR" sz="2400" dirty="0"/>
              <a:t>  </a:t>
            </a:r>
          </a:p>
          <a:p>
            <a:pPr>
              <a:lnSpc>
                <a:spcPct val="120000"/>
              </a:lnSpc>
            </a:pPr>
            <a:r>
              <a:rPr lang="tr-TR" sz="2400" dirty="0"/>
              <a:t>Düşmeler</a:t>
            </a:r>
          </a:p>
          <a:p>
            <a:pPr>
              <a:lnSpc>
                <a:spcPct val="120000"/>
              </a:lnSpc>
            </a:pPr>
            <a:r>
              <a:rPr lang="tr-TR" sz="2400" dirty="0"/>
              <a:t>Diyabetik </a:t>
            </a:r>
            <a:r>
              <a:rPr lang="tr-TR" sz="2400" dirty="0" err="1"/>
              <a:t>nöropatik</a:t>
            </a:r>
            <a:r>
              <a:rPr lang="tr-TR" sz="2400" dirty="0"/>
              <a:t> kaşeksi </a:t>
            </a:r>
          </a:p>
          <a:p>
            <a:pPr>
              <a:lnSpc>
                <a:spcPct val="120000"/>
              </a:lnSpc>
            </a:pPr>
            <a:r>
              <a:rPr lang="tr-TR" sz="2400" dirty="0"/>
              <a:t>Ağrılı </a:t>
            </a:r>
            <a:r>
              <a:rPr lang="tr-TR" sz="2400" dirty="0" err="1"/>
              <a:t>nöropati</a:t>
            </a:r>
            <a:r>
              <a:rPr lang="tr-TR" sz="2400" dirty="0"/>
              <a:t> </a:t>
            </a:r>
          </a:p>
          <a:p>
            <a:pPr>
              <a:lnSpc>
                <a:spcPct val="120000"/>
              </a:lnSpc>
            </a:pPr>
            <a:r>
              <a:rPr lang="tr-TR" sz="2400" dirty="0"/>
              <a:t>Mesane </a:t>
            </a:r>
            <a:r>
              <a:rPr lang="tr-TR" sz="2400" dirty="0" err="1"/>
              <a:t>disfonksiyonu</a:t>
            </a:r>
            <a:endParaRPr lang="tr-TR" sz="2400" dirty="0"/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2677357" y="6207274"/>
            <a:ext cx="967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1200" dirty="0" err="1">
                <a:solidFill>
                  <a:prstClr val="black"/>
                </a:solidFill>
              </a:rPr>
              <a:t>Meneilly</a:t>
            </a:r>
            <a:r>
              <a:rPr lang="tr-TR" sz="1200" dirty="0">
                <a:solidFill>
                  <a:prstClr val="black"/>
                </a:solidFill>
              </a:rPr>
              <a:t> GS, </a:t>
            </a:r>
            <a:r>
              <a:rPr lang="tr-TR" sz="1200" dirty="0" err="1">
                <a:solidFill>
                  <a:prstClr val="black"/>
                </a:solidFill>
              </a:rPr>
              <a:t>Tessier</a:t>
            </a:r>
            <a:r>
              <a:rPr lang="tr-TR" sz="1200" dirty="0">
                <a:solidFill>
                  <a:prstClr val="black"/>
                </a:solidFill>
              </a:rPr>
              <a:t> D. </a:t>
            </a:r>
            <a:r>
              <a:rPr lang="tr-TR" sz="1200" dirty="0" err="1">
                <a:solidFill>
                  <a:prstClr val="black"/>
                </a:solidFill>
              </a:rPr>
              <a:t>Diabetes</a:t>
            </a:r>
            <a:r>
              <a:rPr lang="tr-TR" sz="1200" dirty="0">
                <a:solidFill>
                  <a:prstClr val="black"/>
                </a:solidFill>
              </a:rPr>
              <a:t> in </a:t>
            </a:r>
            <a:r>
              <a:rPr lang="tr-TR" sz="1200" dirty="0" err="1">
                <a:solidFill>
                  <a:prstClr val="black"/>
                </a:solidFill>
              </a:rPr>
              <a:t>elderly</a:t>
            </a:r>
            <a:r>
              <a:rPr lang="tr-TR" sz="1200" dirty="0">
                <a:solidFill>
                  <a:prstClr val="black"/>
                </a:solidFill>
              </a:rPr>
              <a:t> </a:t>
            </a:r>
            <a:r>
              <a:rPr lang="tr-TR" sz="1200" dirty="0" err="1">
                <a:solidFill>
                  <a:prstClr val="black"/>
                </a:solidFill>
              </a:rPr>
              <a:t>adults</a:t>
            </a:r>
            <a:r>
              <a:rPr lang="tr-TR" sz="1200" dirty="0">
                <a:solidFill>
                  <a:prstClr val="black"/>
                </a:solidFill>
              </a:rPr>
              <a:t>. J </a:t>
            </a:r>
            <a:r>
              <a:rPr lang="tr-TR" sz="1200" dirty="0" err="1">
                <a:solidFill>
                  <a:prstClr val="black"/>
                </a:solidFill>
              </a:rPr>
              <a:t>Gerontol</a:t>
            </a:r>
            <a:r>
              <a:rPr lang="tr-TR" sz="1200" dirty="0">
                <a:solidFill>
                  <a:prstClr val="black"/>
                </a:solidFill>
              </a:rPr>
              <a:t> A </a:t>
            </a:r>
            <a:r>
              <a:rPr lang="tr-TR" sz="1200" dirty="0" err="1">
                <a:solidFill>
                  <a:prstClr val="black"/>
                </a:solidFill>
              </a:rPr>
              <a:t>Biol</a:t>
            </a:r>
            <a:r>
              <a:rPr lang="tr-TR" sz="1200" dirty="0">
                <a:solidFill>
                  <a:prstClr val="black"/>
                </a:solidFill>
              </a:rPr>
              <a:t> </a:t>
            </a:r>
            <a:r>
              <a:rPr lang="tr-TR" sz="1200" dirty="0" err="1">
                <a:solidFill>
                  <a:prstClr val="black"/>
                </a:solidFill>
              </a:rPr>
              <a:t>Sci</a:t>
            </a:r>
            <a:r>
              <a:rPr lang="tr-TR" sz="1200" dirty="0">
                <a:solidFill>
                  <a:prstClr val="black"/>
                </a:solidFill>
              </a:rPr>
              <a:t> </a:t>
            </a:r>
            <a:r>
              <a:rPr lang="tr-TR" sz="1200" dirty="0" err="1">
                <a:solidFill>
                  <a:prstClr val="black"/>
                </a:solidFill>
              </a:rPr>
              <a:t>Med</a:t>
            </a:r>
            <a:r>
              <a:rPr lang="tr-TR" sz="1200" dirty="0">
                <a:solidFill>
                  <a:prstClr val="black"/>
                </a:solidFill>
              </a:rPr>
              <a:t> </a:t>
            </a:r>
            <a:r>
              <a:rPr lang="tr-TR" sz="1200" dirty="0" err="1">
                <a:solidFill>
                  <a:prstClr val="black"/>
                </a:solidFill>
              </a:rPr>
              <a:t>Sci</a:t>
            </a:r>
            <a:r>
              <a:rPr lang="tr-TR" sz="1200" dirty="0">
                <a:solidFill>
                  <a:prstClr val="black"/>
                </a:solidFill>
              </a:rPr>
              <a:t> 2001; 56 (1): M5-13</a:t>
            </a:r>
          </a:p>
          <a:p>
            <a:endParaRPr lang="tr-TR" sz="1200" dirty="0">
              <a:solidFill>
                <a:prstClr val="black"/>
              </a:solidFill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16D9381-11B4-482C-8A6C-0B29088A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77ED-B60B-4335-9AF5-23921D760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628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etin kutusu 2"/>
          <p:cNvSpPr txBox="1">
            <a:spLocks noChangeArrowheads="1"/>
          </p:cNvSpPr>
          <p:nvPr/>
        </p:nvSpPr>
        <p:spPr bwMode="auto">
          <a:xfrm>
            <a:off x="3432175" y="19891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1800">
              <a:solidFill>
                <a:prstClr val="black"/>
              </a:solidFill>
            </a:endParaRPr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>
            <a:off x="1879600" y="6553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tr-TR" sz="2000" b="1" i="1" u="sng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3648075" y="6581776"/>
            <a:ext cx="453548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200" baseline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1</a:t>
            </a: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Diabetes Care 20</a:t>
            </a:r>
            <a:r>
              <a:rPr lang="tr-T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25 </a:t>
            </a: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vol. 4</a:t>
            </a:r>
            <a:r>
              <a:rPr lang="tr-T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7844" y="697784"/>
            <a:ext cx="957185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DİYABET TEDAVİSİNDE GLİSEMİK HEDEFLER</a:t>
            </a:r>
          </a:p>
        </p:txBody>
      </p:sp>
      <p:grpSp>
        <p:nvGrpSpPr>
          <p:cNvPr id="18438" name="Grup 66"/>
          <p:cNvGrpSpPr>
            <a:grpSpLocks/>
          </p:cNvGrpSpPr>
          <p:nvPr/>
        </p:nvGrpSpPr>
        <p:grpSpPr bwMode="auto">
          <a:xfrm>
            <a:off x="2927351" y="2708275"/>
            <a:ext cx="6938963" cy="1728788"/>
            <a:chOff x="1560012" y="2632581"/>
            <a:chExt cx="6938360" cy="1728192"/>
          </a:xfrm>
        </p:grpSpPr>
        <p:sp>
          <p:nvSpPr>
            <p:cNvPr id="11" name="Metin kutusu 28"/>
            <p:cNvSpPr txBox="1"/>
            <p:nvPr/>
          </p:nvSpPr>
          <p:spPr>
            <a:xfrm>
              <a:off x="5449049" y="4000534"/>
              <a:ext cx="3049323" cy="307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sz="1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panose="020B0604020202020204" pitchFamily="34" charset="0"/>
                </a:rPr>
                <a:t>&lt;180     </a:t>
              </a:r>
              <a:r>
                <a:rPr lang="tr-TR" sz="1400" dirty="0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rPr>
                <a:t>                  &lt;</a:t>
              </a:r>
              <a:r>
                <a:rPr lang="tr-TR" sz="1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panose="020B0604020202020204" pitchFamily="34" charset="0"/>
                </a:rPr>
                <a:t>140</a:t>
              </a:r>
              <a:endParaRPr lang="tr-T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endParaRPr>
            </a:p>
          </p:txBody>
        </p:sp>
        <p:grpSp>
          <p:nvGrpSpPr>
            <p:cNvPr id="18442" name="Grup 65"/>
            <p:cNvGrpSpPr>
              <a:grpSpLocks/>
            </p:cNvGrpSpPr>
            <p:nvPr/>
          </p:nvGrpSpPr>
          <p:grpSpPr bwMode="auto">
            <a:xfrm>
              <a:off x="1560012" y="2632581"/>
              <a:ext cx="6441404" cy="1728192"/>
              <a:chOff x="1560012" y="2632581"/>
              <a:chExt cx="6441404" cy="1728192"/>
            </a:xfrm>
          </p:grpSpPr>
          <p:cxnSp>
            <p:nvCxnSpPr>
              <p:cNvPr id="13" name="Düz Bağlayıcı 3"/>
              <p:cNvCxnSpPr/>
              <p:nvPr/>
            </p:nvCxnSpPr>
            <p:spPr>
              <a:xfrm flipV="1">
                <a:off x="1560012" y="2992820"/>
                <a:ext cx="6192300" cy="9522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44" name="Metin kutusu 4"/>
              <p:cNvSpPr txBox="1">
                <a:spLocks noChangeArrowheads="1"/>
              </p:cNvSpPr>
              <p:nvPr/>
            </p:nvSpPr>
            <p:spPr bwMode="auto">
              <a:xfrm>
                <a:off x="1632644" y="2632581"/>
                <a:ext cx="63687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altLang="tr-TR" sz="1800" dirty="0" err="1">
                    <a:solidFill>
                      <a:prstClr val="black"/>
                    </a:solidFill>
                  </a:rPr>
                  <a:t>Glisemi</a:t>
                </a:r>
                <a:r>
                  <a:rPr lang="tr-TR" altLang="tr-TR" sz="1800" dirty="0">
                    <a:solidFill>
                      <a:prstClr val="black"/>
                    </a:solidFill>
                  </a:rPr>
                  <a:t> Parametresi                          ADA</a:t>
                </a:r>
                <a:r>
                  <a:rPr lang="tr-TR" altLang="tr-TR" sz="1800" baseline="36000" dirty="0">
                    <a:solidFill>
                      <a:prstClr val="black"/>
                    </a:solidFill>
                  </a:rPr>
                  <a:t>1</a:t>
                </a:r>
                <a:r>
                  <a:rPr lang="tr-TR" altLang="tr-TR" sz="1800" dirty="0">
                    <a:solidFill>
                      <a:prstClr val="black"/>
                    </a:solidFill>
                  </a:rPr>
                  <a:t>                TEMD</a:t>
                </a:r>
                <a:r>
                  <a:rPr lang="tr-TR" altLang="tr-TR" sz="1800" baseline="36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8445" name="Metin kutusu 5"/>
              <p:cNvSpPr txBox="1">
                <a:spLocks noChangeArrowheads="1"/>
              </p:cNvSpPr>
              <p:nvPr/>
            </p:nvSpPr>
            <p:spPr bwMode="auto">
              <a:xfrm>
                <a:off x="1619672" y="3068960"/>
                <a:ext cx="11977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altLang="tr-TR" sz="1800">
                    <a:solidFill>
                      <a:prstClr val="black"/>
                    </a:solidFill>
                  </a:rPr>
                  <a:t>HbA1C %</a:t>
                </a:r>
              </a:p>
            </p:txBody>
          </p:sp>
          <p:sp>
            <p:nvSpPr>
              <p:cNvPr id="18446" name="Metin kutusu 11"/>
              <p:cNvSpPr txBox="1">
                <a:spLocks noChangeArrowheads="1"/>
              </p:cNvSpPr>
              <p:nvPr/>
            </p:nvSpPr>
            <p:spPr bwMode="auto">
              <a:xfrm>
                <a:off x="1645288" y="3475355"/>
                <a:ext cx="13516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altLang="tr-TR" sz="1800" dirty="0">
                    <a:solidFill>
                      <a:prstClr val="black"/>
                    </a:solidFill>
                  </a:rPr>
                  <a:t>FPG  mg/dl</a:t>
                </a:r>
              </a:p>
            </p:txBody>
          </p:sp>
          <p:sp>
            <p:nvSpPr>
              <p:cNvPr id="18447" name="Metin kutusu 14"/>
              <p:cNvSpPr txBox="1">
                <a:spLocks noChangeArrowheads="1"/>
              </p:cNvSpPr>
              <p:nvPr/>
            </p:nvSpPr>
            <p:spPr bwMode="auto">
              <a:xfrm>
                <a:off x="1665148" y="3921631"/>
                <a:ext cx="13644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altLang="tr-TR" sz="1800">
                    <a:solidFill>
                      <a:prstClr val="black"/>
                    </a:solidFill>
                  </a:rPr>
                  <a:t>PPG  mg/dl</a:t>
                </a:r>
              </a:p>
            </p:txBody>
          </p:sp>
          <p:cxnSp>
            <p:nvCxnSpPr>
              <p:cNvPr id="19" name="Düz Bağlayıcı 16"/>
              <p:cNvCxnSpPr/>
              <p:nvPr/>
            </p:nvCxnSpPr>
            <p:spPr>
              <a:xfrm>
                <a:off x="1560012" y="3422883"/>
                <a:ext cx="6192300" cy="1587"/>
              </a:xfrm>
              <a:prstGeom prst="line">
                <a:avLst/>
              </a:prstGeom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Düz Bağlayıcı 19"/>
              <p:cNvCxnSpPr/>
              <p:nvPr/>
            </p:nvCxnSpPr>
            <p:spPr>
              <a:xfrm>
                <a:off x="1560012" y="3929122"/>
                <a:ext cx="6192300" cy="0"/>
              </a:xfrm>
              <a:prstGeom prst="line">
                <a:avLst/>
              </a:prstGeom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Düz Bağlayıcı 20"/>
              <p:cNvCxnSpPr/>
              <p:nvPr/>
            </p:nvCxnSpPr>
            <p:spPr>
              <a:xfrm>
                <a:off x="1560012" y="4344903"/>
                <a:ext cx="6192300" cy="15870"/>
              </a:xfrm>
              <a:prstGeom prst="line">
                <a:avLst/>
              </a:prstGeom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Metin kutusu 6"/>
              <p:cNvSpPr txBox="1"/>
              <p:nvPr/>
            </p:nvSpPr>
            <p:spPr>
              <a:xfrm>
                <a:off x="5376030" y="3064232"/>
                <a:ext cx="614310" cy="3078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r-TR" sz="14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panose="020B0604020202020204" pitchFamily="34" charset="0"/>
                  </a:rPr>
                  <a:t>  7.0</a:t>
                </a:r>
              </a:p>
            </p:txBody>
          </p:sp>
          <p:sp>
            <p:nvSpPr>
              <p:cNvPr id="24" name="Metin kutusu 25"/>
              <p:cNvSpPr txBox="1"/>
              <p:nvPr/>
            </p:nvSpPr>
            <p:spPr>
              <a:xfrm>
                <a:off x="7033236" y="3064232"/>
                <a:ext cx="433350" cy="3078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r-TR" sz="14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panose="020B0604020202020204" pitchFamily="34" charset="0"/>
                  </a:rPr>
                  <a:t>6.5</a:t>
                </a:r>
                <a:endParaRPr lang="tr-T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Metin kutusu 26"/>
              <p:cNvSpPr txBox="1"/>
              <p:nvPr/>
            </p:nvSpPr>
            <p:spPr>
              <a:xfrm>
                <a:off x="5376030" y="3497471"/>
                <a:ext cx="1563552" cy="3062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r-TR" sz="14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panose="020B0604020202020204" pitchFamily="34" charset="0"/>
                  </a:rPr>
                  <a:t>80-130</a:t>
                </a:r>
              </a:p>
            </p:txBody>
          </p:sp>
          <p:sp>
            <p:nvSpPr>
              <p:cNvPr id="26" name="Metin kutusu 27"/>
              <p:cNvSpPr txBox="1"/>
              <p:nvPr/>
            </p:nvSpPr>
            <p:spPr>
              <a:xfrm>
                <a:off x="6888787" y="3497471"/>
                <a:ext cx="740844" cy="3076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r-TR" sz="14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panose="020B0604020202020204" pitchFamily="34" charset="0"/>
                  </a:rPr>
                  <a:t>7</a:t>
                </a:r>
                <a:r>
                  <a:rPr lang="tr-TR" sz="140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panose="020B0604020202020204" pitchFamily="34" charset="0"/>
                  </a:rPr>
                  <a:t>0-120</a:t>
                </a:r>
                <a:endParaRPr lang="tr-T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183563" y="6581776"/>
            <a:ext cx="861060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200" baseline="16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TEMD Kılavuzu 2024</a:t>
            </a: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61D99C1-6AD6-4A2D-B1A9-29F43D1D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B59C-AE59-4848-8539-F648F19994F7}" type="slidenum">
              <a:rPr lang="tr-TR" altLang="tr-TR" smtClean="0"/>
              <a:pPr/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8968026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6"/>
          <p:cNvSpPr>
            <a:spLocks noChangeArrowheads="1"/>
          </p:cNvSpPr>
          <p:nvPr/>
        </p:nvSpPr>
        <p:spPr bwMode="auto">
          <a:xfrm>
            <a:off x="887767" y="394368"/>
            <a:ext cx="10910656" cy="582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ts val="2900"/>
              </a:lnSpc>
              <a:spcAft>
                <a:spcPts val="1800"/>
              </a:spcAft>
              <a:buClr>
                <a:srgbClr val="97082D"/>
              </a:buClr>
              <a:buSzPct val="125000"/>
            </a:pPr>
            <a:r>
              <a:rPr lang="tr-TR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Kişiselleştirilmiş </a:t>
            </a:r>
            <a:r>
              <a:rPr lang="tr-TR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Glisemik</a:t>
            </a:r>
            <a:r>
              <a:rPr lang="tr-TR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Hedefler </a:t>
            </a:r>
          </a:p>
          <a:p>
            <a:pPr marL="1143000" lvl="1">
              <a:lnSpc>
                <a:spcPts val="2900"/>
              </a:lnSpc>
              <a:spcAft>
                <a:spcPts val="900"/>
              </a:spcAft>
              <a:buClr>
                <a:srgbClr val="97082D"/>
              </a:buClr>
              <a:buSzPct val="125000"/>
            </a:pPr>
            <a:endParaRPr lang="tr-TR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lvl="1">
              <a:lnSpc>
                <a:spcPts val="2900"/>
              </a:lnSpc>
              <a:spcAft>
                <a:spcPts val="900"/>
              </a:spcAft>
              <a:buClr>
                <a:srgbClr val="97082D"/>
              </a:buClr>
              <a:buSzPct val="125000"/>
            </a:pPr>
            <a:r>
              <a:rPr lang="tr-TR" sz="2400" b="1" dirty="0">
                <a:solidFill>
                  <a:prstClr val="black"/>
                </a:solidFill>
              </a:rPr>
              <a:t>Kişiselleştirmek şart;</a:t>
            </a:r>
            <a:endParaRPr lang="en-US" sz="2400" dirty="0">
              <a:solidFill>
                <a:prstClr val="black"/>
              </a:solidFill>
            </a:endParaRPr>
          </a:p>
          <a:p>
            <a:pPr marL="1485900" lvl="2" indent="-342900">
              <a:lnSpc>
                <a:spcPts val="2900"/>
              </a:lnSpc>
              <a:spcAft>
                <a:spcPts val="600"/>
              </a:spcAft>
              <a:buSzPct val="90000"/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prstClr val="black"/>
                </a:solidFill>
              </a:rPr>
              <a:t>Daha sıkı hedefler</a:t>
            </a:r>
            <a:r>
              <a:rPr lang="en-US" sz="2400" dirty="0">
                <a:solidFill>
                  <a:prstClr val="black"/>
                </a:solidFill>
              </a:rPr>
              <a:t> (%6 - 6,5) – </a:t>
            </a:r>
            <a:r>
              <a:rPr lang="tr-TR" sz="2400" dirty="0">
                <a:solidFill>
                  <a:prstClr val="black"/>
                </a:solidFill>
              </a:rPr>
              <a:t>daha genç, daha sağlıklı kişilerde</a:t>
            </a:r>
          </a:p>
          <a:p>
            <a:pPr marL="1143000" lvl="2">
              <a:lnSpc>
                <a:spcPts val="2900"/>
              </a:lnSpc>
              <a:spcAft>
                <a:spcPts val="600"/>
              </a:spcAft>
              <a:buSzPct val="90000"/>
            </a:pPr>
            <a:endParaRPr lang="en-US" sz="2400" dirty="0">
              <a:solidFill>
                <a:prstClr val="black"/>
              </a:solidFill>
            </a:endParaRPr>
          </a:p>
          <a:p>
            <a:pPr marL="1485900" lvl="2" indent="-342900">
              <a:lnSpc>
                <a:spcPts val="2900"/>
              </a:lnSpc>
              <a:spcAft>
                <a:spcPts val="1200"/>
              </a:spcAft>
              <a:buSzPct val="9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tr-TR" sz="2400" dirty="0">
                <a:solidFill>
                  <a:prstClr val="black"/>
                </a:solidFill>
              </a:rPr>
              <a:t>Daha gevşek hedefler</a:t>
            </a:r>
            <a:r>
              <a:rPr lang="en-US" sz="2400" dirty="0">
                <a:solidFill>
                  <a:prstClr val="black"/>
                </a:solidFill>
              </a:rPr>
              <a:t> (%7,5 - 8) – </a:t>
            </a:r>
            <a:r>
              <a:rPr lang="tr-TR" sz="2400" b="1" dirty="0">
                <a:solidFill>
                  <a:prstClr val="black"/>
                </a:solidFill>
              </a:rPr>
              <a:t>daha yaşlı, </a:t>
            </a:r>
            <a:r>
              <a:rPr lang="tr-TR" sz="2400" dirty="0" err="1">
                <a:solidFill>
                  <a:prstClr val="black"/>
                </a:solidFill>
              </a:rPr>
              <a:t>komorbiditesi</a:t>
            </a:r>
            <a:r>
              <a:rPr lang="tr-TR" sz="2400" dirty="0">
                <a:solidFill>
                  <a:prstClr val="black"/>
                </a:solidFill>
              </a:rPr>
              <a:t> olan, hipoglisemiye yatkın vs. kişilerde</a:t>
            </a:r>
          </a:p>
          <a:p>
            <a:pPr marL="1143000" lvl="2">
              <a:lnSpc>
                <a:spcPts val="2900"/>
              </a:lnSpc>
              <a:spcAft>
                <a:spcPts val="1200"/>
              </a:spcAft>
              <a:buSzPct val="90000"/>
            </a:pPr>
            <a:endParaRPr lang="en-US" sz="2400" dirty="0">
              <a:solidFill>
                <a:prstClr val="black"/>
              </a:solidFill>
            </a:endParaRPr>
          </a:p>
          <a:p>
            <a:pPr marL="1485900" lvl="1" indent="-342900">
              <a:lnSpc>
                <a:spcPts val="2900"/>
              </a:lnSpc>
              <a:spcAft>
                <a:spcPts val="1800"/>
              </a:spcAft>
              <a:buSzPct val="125000"/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prstClr val="black"/>
                </a:solidFill>
              </a:rPr>
              <a:t>Hipoglisemiden kaçınılması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en-US" sz="2000" b="1" dirty="0">
                <a:solidFill>
                  <a:prstClr val="black"/>
                </a:solidFill>
              </a:rPr>
              <a:t>	</a:t>
            </a:r>
            <a:endParaRPr lang="en-US" b="1" dirty="0">
              <a:solidFill>
                <a:prstClr val="black"/>
              </a:solidFill>
            </a:endParaRPr>
          </a:p>
          <a:p>
            <a:pPr>
              <a:lnSpc>
                <a:spcPts val="2900"/>
              </a:lnSpc>
              <a:spcAft>
                <a:spcPts val="600"/>
              </a:spcAft>
              <a:buFontTx/>
              <a:buAutoNum type="arabicPeriod"/>
            </a:pPr>
            <a:endParaRPr lang="en-US" sz="1200" b="1" dirty="0">
              <a:solidFill>
                <a:prstClr val="black"/>
              </a:solidFill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</a:rPr>
              <a:t>	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09574" name="TextBox 21"/>
          <p:cNvSpPr txBox="1">
            <a:spLocks noChangeArrowheads="1"/>
          </p:cNvSpPr>
          <p:nvPr/>
        </p:nvSpPr>
        <p:spPr bwMode="auto">
          <a:xfrm>
            <a:off x="5667376" y="6477001"/>
            <a:ext cx="4995863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r>
              <a:rPr lang="tr-TR" sz="1200" baseline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1</a:t>
            </a: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Diabetes Care 20</a:t>
            </a:r>
            <a:r>
              <a:rPr lang="tr-T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25</a:t>
            </a: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vol. 4</a:t>
            </a:r>
            <a:r>
              <a:rPr lang="tr-T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Supplement 1 </a:t>
            </a:r>
          </a:p>
          <a:p>
            <a:r>
              <a:rPr lang="en-US" sz="1200" b="1" dirty="0">
                <a:solidFill>
                  <a:srgbClr val="FFFFFF"/>
                </a:solidFill>
                <a:latin typeface="Times"/>
                <a:ea typeface="Times"/>
                <a:cs typeface="Times"/>
              </a:rPr>
              <a:t>]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401671" y="4287819"/>
            <a:ext cx="3505200" cy="533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84D6927-D7FD-4609-9D9D-FF1E044B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D1-CE09-44CA-A3C2-783BBC36534C}" type="slidenum">
              <a:rPr lang="tr-TR" altLang="tr-TR" smtClean="0"/>
              <a:pPr/>
              <a:t>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29324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1_Varsayılan Tasarım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00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139C89"/>
      </a:accent1>
      <a:accent2>
        <a:srgbClr val="5C114A"/>
      </a:accent2>
      <a:accent3>
        <a:srgbClr val="FFFFFF"/>
      </a:accent3>
      <a:accent4>
        <a:srgbClr val="000000"/>
      </a:accent4>
      <a:accent5>
        <a:srgbClr val="AACBC4"/>
      </a:accent5>
      <a:accent6>
        <a:srgbClr val="530E42"/>
      </a:accent6>
      <a:hlink>
        <a:srgbClr val="006DE8"/>
      </a:hlink>
      <a:folHlink>
        <a:srgbClr val="EEA3DC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139C89"/>
        </a:accent1>
        <a:accent2>
          <a:srgbClr val="5C114A"/>
        </a:accent2>
        <a:accent3>
          <a:srgbClr val="FFFFFF"/>
        </a:accent3>
        <a:accent4>
          <a:srgbClr val="000000"/>
        </a:accent4>
        <a:accent5>
          <a:srgbClr val="AACBC4"/>
        </a:accent5>
        <a:accent6>
          <a:srgbClr val="530E42"/>
        </a:accent6>
        <a:hlink>
          <a:srgbClr val="006DE8"/>
        </a:hlink>
        <a:folHlink>
          <a:srgbClr val="EEA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PGR Template">
  <a:themeElements>
    <a:clrScheme name="">
      <a:dk1>
        <a:srgbClr val="000000"/>
      </a:dk1>
      <a:lt1>
        <a:srgbClr val="FFFFFF"/>
      </a:lt1>
      <a:dk2>
        <a:srgbClr val="000099"/>
      </a:dk2>
      <a:lt2>
        <a:srgbClr val="DCD177"/>
      </a:lt2>
      <a:accent1>
        <a:srgbClr val="00BBF2"/>
      </a:accent1>
      <a:accent2>
        <a:srgbClr val="DCD177"/>
      </a:accent2>
      <a:accent3>
        <a:srgbClr val="AAAACA"/>
      </a:accent3>
      <a:accent4>
        <a:srgbClr val="DADADA"/>
      </a:accent4>
      <a:accent5>
        <a:srgbClr val="AADAF7"/>
      </a:accent5>
      <a:accent6>
        <a:srgbClr val="C7BD6B"/>
      </a:accent6>
      <a:hlink>
        <a:srgbClr val="9966FF"/>
      </a:hlink>
      <a:folHlink>
        <a:srgbClr val="CCFF99"/>
      </a:folHlink>
    </a:clrScheme>
    <a:fontScheme name="PGR Template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GR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R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R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R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R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R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R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0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139C89"/>
      </a:accent1>
      <a:accent2>
        <a:srgbClr val="5C114A"/>
      </a:accent2>
      <a:accent3>
        <a:srgbClr val="FFFFFF"/>
      </a:accent3>
      <a:accent4>
        <a:srgbClr val="000000"/>
      </a:accent4>
      <a:accent5>
        <a:srgbClr val="AACBC4"/>
      </a:accent5>
      <a:accent6>
        <a:srgbClr val="530E42"/>
      </a:accent6>
      <a:hlink>
        <a:srgbClr val="006DE8"/>
      </a:hlink>
      <a:folHlink>
        <a:srgbClr val="EEA3DC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139C89"/>
        </a:accent1>
        <a:accent2>
          <a:srgbClr val="5C114A"/>
        </a:accent2>
        <a:accent3>
          <a:srgbClr val="FFFFFF"/>
        </a:accent3>
        <a:accent4>
          <a:srgbClr val="000000"/>
        </a:accent4>
        <a:accent5>
          <a:srgbClr val="AACBC4"/>
        </a:accent5>
        <a:accent6>
          <a:srgbClr val="530E42"/>
        </a:accent6>
        <a:hlink>
          <a:srgbClr val="006DE8"/>
        </a:hlink>
        <a:folHlink>
          <a:srgbClr val="EEA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Varsayılan Tasarım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00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Προεπιλεγμένη σχεδίαση">
  <a:themeElements>
    <a:clrScheme name="1_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Varsayılan Tasarım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00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Varsayılan Tasarım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00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Varsayılan Tasarım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00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Varsayılan Tasarım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00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Varsayılan Tasarım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00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3002</Words>
  <Application>Microsoft Office PowerPoint</Application>
  <PresentationFormat>Geniş ekran</PresentationFormat>
  <Paragraphs>537</Paragraphs>
  <Slides>45</Slides>
  <Notes>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21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81" baseType="lpstr">
      <vt:lpstr>MS PGothic</vt:lpstr>
      <vt:lpstr>MS PGothic</vt:lpstr>
      <vt:lpstr>PMingLiU</vt:lpstr>
      <vt:lpstr>Arial</vt:lpstr>
      <vt:lpstr>Arial Black</vt:lpstr>
      <vt:lpstr>Arial Narrow</vt:lpstr>
      <vt:lpstr>Calibri</vt:lpstr>
      <vt:lpstr>Calibri Light</vt:lpstr>
      <vt:lpstr>Garamond</vt:lpstr>
      <vt:lpstr>Tahoma</vt:lpstr>
      <vt:lpstr>Times</vt:lpstr>
      <vt:lpstr>Times New Roman</vt:lpstr>
      <vt:lpstr>Verdana</vt:lpstr>
      <vt:lpstr>Wingdings</vt:lpstr>
      <vt:lpstr>Office Teması</vt:lpstr>
      <vt:lpstr>Default Design</vt:lpstr>
      <vt:lpstr>5_Varsayılan Tasarım</vt:lpstr>
      <vt:lpstr>1_Προεπιλεγμένη σχεδίαση</vt:lpstr>
      <vt:lpstr>6_Varsayılan Tasarım</vt:lpstr>
      <vt:lpstr>12_Varsayılan Tasarım</vt:lpstr>
      <vt:lpstr>13_Varsayılan Tasarım</vt:lpstr>
      <vt:lpstr>14_Varsayılan Tasarım</vt:lpstr>
      <vt:lpstr>7_Varsayılan Tasarım</vt:lpstr>
      <vt:lpstr>21_Varsayılan Tasarım</vt:lpstr>
      <vt:lpstr>3_Varsayılan Tasarım</vt:lpstr>
      <vt:lpstr>2_Default Design</vt:lpstr>
      <vt:lpstr>7_Ofis Teması</vt:lpstr>
      <vt:lpstr>PGR Template</vt:lpstr>
      <vt:lpstr>8_Ofis Teması</vt:lpstr>
      <vt:lpstr>9_Ofis Teması</vt:lpstr>
      <vt:lpstr>10_Ofis Teması</vt:lpstr>
      <vt:lpstr>11_Ofis Teması</vt:lpstr>
      <vt:lpstr>12_Ofis Teması</vt:lpstr>
      <vt:lpstr>6_Office Teması</vt:lpstr>
      <vt:lpstr>2_Office Theme</vt:lpstr>
      <vt:lpstr>Chart</vt:lpstr>
      <vt:lpstr>ÖZEL DURUMLARDA (YAŞLI ve GEBEDE)   DİYABET YÖNETİMİ</vt:lpstr>
      <vt:lpstr>Yaşlıda Diyabet: Sorular </vt:lpstr>
      <vt:lpstr>PowerPoint Sunusu</vt:lpstr>
      <vt:lpstr>Yaşlıda Diyabet Yönetimi Tanı ve Tedavide Temel Sorunlar</vt:lpstr>
      <vt:lpstr>Yaşlanma - Diyabet Patogenez İlişkisi</vt:lpstr>
      <vt:lpstr>Yaşlı Diyabetinde Klinik Farklar - 1</vt:lpstr>
      <vt:lpstr>Yaşlı Diyabetinde Klinik Farklar - 2 </vt:lpstr>
      <vt:lpstr>PowerPoint Sunusu</vt:lpstr>
      <vt:lpstr>PowerPoint Sunusu</vt:lpstr>
      <vt:lpstr>Sağlığı İleri Derecede Bozulmuş Yaşlılarda</vt:lpstr>
      <vt:lpstr>PowerPoint Sunusu</vt:lpstr>
      <vt:lpstr>PowerPoint Sunusu</vt:lpstr>
      <vt:lpstr>Yaşlı Diyabetlide Medikal Tedavi  Dikkat Edilmesi Gereken Yan Etkiler</vt:lpstr>
      <vt:lpstr>Yaşlı Diyabetlide Medikal Tedavi: Öneriler</vt:lpstr>
      <vt:lpstr>PowerPoint Sunusu</vt:lpstr>
      <vt:lpstr>Yaşlıda Diyabet  ÖZET </vt:lpstr>
      <vt:lpstr>PowerPoint Sunusu</vt:lpstr>
      <vt:lpstr>PowerPoint Sunusu</vt:lpstr>
      <vt:lpstr>PowerPoint Sunusu</vt:lpstr>
      <vt:lpstr>PowerPoint Sunusu</vt:lpstr>
      <vt:lpstr> </vt:lpstr>
      <vt:lpstr>Diyabet ve Gebelik Komplikasyonları</vt:lpstr>
      <vt:lpstr>PowerPoint Sunusu</vt:lpstr>
      <vt:lpstr>GDM: Glukoz İzlemi</vt:lpstr>
      <vt:lpstr>GDM Tedavi</vt:lpstr>
      <vt:lpstr>Fetal Gelişimin İzlenmesi Gereklidir.</vt:lpstr>
      <vt:lpstr>Gestasyonel Diyabet Tıbbi Beslenme Tedavisi (TBT):</vt:lpstr>
      <vt:lpstr>GDM’de Tokluk Kan Şekeri Önemlidir!</vt:lpstr>
      <vt:lpstr>GDM: Egzersiz</vt:lpstr>
      <vt:lpstr>GDM Farmakolojik Tedavi</vt:lpstr>
      <vt:lpstr>PowerPoint Sunusu</vt:lpstr>
      <vt:lpstr>GDM - İnsülin tedavisi</vt:lpstr>
      <vt:lpstr>GDM Doğum</vt:lpstr>
      <vt:lpstr>Gebelik ve Diyabet (Postpartum Takip)</vt:lpstr>
      <vt:lpstr>Gestasyonel Diyabet : Sonuç</vt:lpstr>
      <vt:lpstr>PowerPoint Sunusu</vt:lpstr>
      <vt:lpstr>Diyabetli Gebe (PGDM) yönetiminde genel prensipler </vt:lpstr>
      <vt:lpstr>Diyabetli Gebe (PGDM) yönetiminde genel prensipler Gebelik öncesinde yapılması gerekenler: </vt:lpstr>
      <vt:lpstr>Diyabetli Gebe (PGDM) yönetiminde genel prensipler Gebelik öncesinde yapılması gerekenler: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GEBELİKTE DİYABET HASTALIĞI</dc:title>
  <dc:creator>Mehmet Sargın</dc:creator>
  <cp:lastModifiedBy>Yasemin SARIALTIN</cp:lastModifiedBy>
  <cp:revision>137</cp:revision>
  <dcterms:created xsi:type="dcterms:W3CDTF">2018-04-29T10:00:01Z</dcterms:created>
  <dcterms:modified xsi:type="dcterms:W3CDTF">2025-11-13T08:14:52Z</dcterms:modified>
</cp:coreProperties>
</file>