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58"/>
  </p:notesMasterIdLst>
  <p:sldIdLst>
    <p:sldId id="301" r:id="rId2"/>
    <p:sldId id="291" r:id="rId3"/>
    <p:sldId id="257" r:id="rId4"/>
    <p:sldId id="259" r:id="rId5"/>
    <p:sldId id="302" r:id="rId6"/>
    <p:sldId id="304" r:id="rId7"/>
    <p:sldId id="309" r:id="rId8"/>
    <p:sldId id="261" r:id="rId9"/>
    <p:sldId id="2138" r:id="rId10"/>
    <p:sldId id="2134" r:id="rId11"/>
    <p:sldId id="2135" r:id="rId12"/>
    <p:sldId id="2136" r:id="rId13"/>
    <p:sldId id="2137" r:id="rId14"/>
    <p:sldId id="2116" r:id="rId15"/>
    <p:sldId id="2117" r:id="rId16"/>
    <p:sldId id="2118" r:id="rId17"/>
    <p:sldId id="2119" r:id="rId18"/>
    <p:sldId id="2122" r:id="rId19"/>
    <p:sldId id="2123" r:id="rId20"/>
    <p:sldId id="2124" r:id="rId21"/>
    <p:sldId id="2125" r:id="rId22"/>
    <p:sldId id="2126" r:id="rId23"/>
    <p:sldId id="297" r:id="rId24"/>
    <p:sldId id="298" r:id="rId25"/>
    <p:sldId id="2120" r:id="rId26"/>
    <p:sldId id="2127" r:id="rId27"/>
    <p:sldId id="2128" r:id="rId28"/>
    <p:sldId id="2129" r:id="rId29"/>
    <p:sldId id="2130" r:id="rId30"/>
    <p:sldId id="2131" r:id="rId31"/>
    <p:sldId id="2132" r:id="rId32"/>
    <p:sldId id="2133" r:id="rId33"/>
    <p:sldId id="256" r:id="rId34"/>
    <p:sldId id="323" r:id="rId35"/>
    <p:sldId id="289" r:id="rId36"/>
    <p:sldId id="290" r:id="rId37"/>
    <p:sldId id="292" r:id="rId38"/>
    <p:sldId id="277" r:id="rId39"/>
    <p:sldId id="293" r:id="rId40"/>
    <p:sldId id="294" r:id="rId41"/>
    <p:sldId id="296" r:id="rId42"/>
    <p:sldId id="2139" r:id="rId43"/>
    <p:sldId id="299" r:id="rId44"/>
    <p:sldId id="2140" r:id="rId45"/>
    <p:sldId id="2141" r:id="rId46"/>
    <p:sldId id="303" r:id="rId47"/>
    <p:sldId id="2142" r:id="rId48"/>
    <p:sldId id="326" r:id="rId49"/>
    <p:sldId id="260" r:id="rId50"/>
    <p:sldId id="285" r:id="rId51"/>
    <p:sldId id="263" r:id="rId52"/>
    <p:sldId id="264" r:id="rId53"/>
    <p:sldId id="311" r:id="rId54"/>
    <p:sldId id="312" r:id="rId55"/>
    <p:sldId id="313" r:id="rId56"/>
    <p:sldId id="30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FFFF"/>
    <a:srgbClr val="A2F0FA"/>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9"/>
    <p:restoredTop sz="94503" autoAdjust="0"/>
  </p:normalViewPr>
  <p:slideViewPr>
    <p:cSldViewPr snapToGrid="0">
      <p:cViewPr varScale="1">
        <p:scale>
          <a:sx n="107" d="100"/>
          <a:sy n="107" d="100"/>
        </p:scale>
        <p:origin x="40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8128F-F664-455D-AC19-8369D52DED3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BF9864C-0570-44CF-81B7-EB59A9A526B3}">
      <dgm:prSet custT="1"/>
      <dgm:spPr>
        <a:solidFill>
          <a:schemeClr val="tx2">
            <a:lumMod val="20000"/>
            <a:lumOff val="80000"/>
          </a:schemeClr>
        </a:solidFill>
      </dgm:spPr>
      <dgm:t>
        <a:bodyPr/>
        <a:lstStyle/>
        <a:p>
          <a:r>
            <a:rPr lang="tr-TR" sz="1600" dirty="0">
              <a:solidFill>
                <a:schemeClr val="tx1"/>
              </a:solidFill>
              <a:latin typeface="Calibri" panose="020F0502020204030204" pitchFamily="34" charset="0"/>
              <a:cs typeface="Calibri" panose="020F0502020204030204" pitchFamily="34" charset="0"/>
            </a:rPr>
            <a:t>20. </a:t>
          </a:r>
          <a:r>
            <a:rPr lang="tr-TR" sz="1600" dirty="0" err="1">
              <a:solidFill>
                <a:schemeClr val="tx1"/>
              </a:solidFill>
              <a:latin typeface="Calibri" panose="020F0502020204030204" pitchFamily="34" charset="0"/>
              <a:cs typeface="Calibri" panose="020F0502020204030204" pitchFamily="34" charset="0"/>
            </a:rPr>
            <a:t>yy’da</a:t>
          </a:r>
          <a:r>
            <a:rPr lang="tr-TR" sz="1600" dirty="0">
              <a:solidFill>
                <a:schemeClr val="tx1"/>
              </a:solidFill>
              <a:latin typeface="Calibri" panose="020F0502020204030204" pitchFamily="34" charset="0"/>
              <a:cs typeface="Calibri" panose="020F0502020204030204" pitchFamily="34" charset="0"/>
            </a:rPr>
            <a:t> 100 milyon kişi tütün ve tütün ürünleri kullanımına bağlı olarak öldü.</a:t>
          </a:r>
          <a:endParaRPr lang="en-US" sz="1600" dirty="0">
            <a:solidFill>
              <a:schemeClr val="tx1"/>
            </a:solidFill>
            <a:latin typeface="Calibri" panose="020F0502020204030204" pitchFamily="34" charset="0"/>
            <a:cs typeface="Calibri" panose="020F0502020204030204" pitchFamily="34" charset="0"/>
          </a:endParaRPr>
        </a:p>
      </dgm:t>
    </dgm:pt>
    <dgm:pt modelId="{7B771186-0219-406F-8E80-B8B010C48A42}" type="parTrans" cxnId="{80FABF3D-51F8-408C-8773-FD1D2F69DEBB}">
      <dgm:prSet/>
      <dgm:spPr/>
      <dgm:t>
        <a:bodyPr/>
        <a:lstStyle/>
        <a:p>
          <a:endParaRPr lang="en-US"/>
        </a:p>
      </dgm:t>
    </dgm:pt>
    <dgm:pt modelId="{F1B1263E-B43E-4D9B-A77A-8F279CBEF1C1}" type="sibTrans" cxnId="{80FABF3D-51F8-408C-8773-FD1D2F69DEBB}">
      <dgm:prSet/>
      <dgm:spPr/>
      <dgm:t>
        <a:bodyPr/>
        <a:lstStyle/>
        <a:p>
          <a:endParaRPr lang="en-US"/>
        </a:p>
      </dgm:t>
    </dgm:pt>
    <dgm:pt modelId="{9352F0D6-7B0E-4A07-A28F-B5D674C7E7DE}">
      <dgm:prSet custT="1"/>
      <dgm:spPr>
        <a:solidFill>
          <a:schemeClr val="tx2">
            <a:lumMod val="40000"/>
            <a:lumOff val="60000"/>
          </a:schemeClr>
        </a:solidFill>
      </dgm:spPr>
      <dgm:t>
        <a:bodyPr/>
        <a:lstStyle/>
        <a:p>
          <a:r>
            <a:rPr lang="tr-TR" sz="1600" dirty="0">
              <a:solidFill>
                <a:schemeClr val="tx1"/>
              </a:solidFill>
              <a:latin typeface="Calibri" panose="020F0502020204030204" pitchFamily="34" charset="0"/>
              <a:cs typeface="Calibri" panose="020F0502020204030204" pitchFamily="34" charset="0"/>
            </a:rPr>
            <a:t>Tütün ve tütün ürünleri ile ilişkili her 6 saniyede bir ölüm gerçekleşmektedir.</a:t>
          </a:r>
          <a:endParaRPr lang="en-US" sz="1600" dirty="0">
            <a:solidFill>
              <a:schemeClr val="tx1"/>
            </a:solidFill>
            <a:latin typeface="Calibri" panose="020F0502020204030204" pitchFamily="34" charset="0"/>
            <a:cs typeface="Calibri" panose="020F0502020204030204" pitchFamily="34" charset="0"/>
          </a:endParaRPr>
        </a:p>
      </dgm:t>
    </dgm:pt>
    <dgm:pt modelId="{5D69698C-5E2F-4148-8ACF-DE8ED0B21E02}" type="parTrans" cxnId="{41889103-9319-47C7-9A04-1C43D647847D}">
      <dgm:prSet/>
      <dgm:spPr/>
      <dgm:t>
        <a:bodyPr/>
        <a:lstStyle/>
        <a:p>
          <a:endParaRPr lang="en-US"/>
        </a:p>
      </dgm:t>
    </dgm:pt>
    <dgm:pt modelId="{1339B91C-FE8D-4E41-95E8-3890F250C7C5}" type="sibTrans" cxnId="{41889103-9319-47C7-9A04-1C43D647847D}">
      <dgm:prSet/>
      <dgm:spPr/>
      <dgm:t>
        <a:bodyPr/>
        <a:lstStyle/>
        <a:p>
          <a:endParaRPr lang="en-US"/>
        </a:p>
      </dgm:t>
    </dgm:pt>
    <dgm:pt modelId="{FCD720D4-D052-4E2E-95F8-EB822476F41A}">
      <dgm:prSet custT="1"/>
      <dgm:spPr>
        <a:solidFill>
          <a:schemeClr val="tx2">
            <a:lumMod val="60000"/>
            <a:lumOff val="40000"/>
          </a:schemeClr>
        </a:solidFill>
      </dgm:spPr>
      <dgm:t>
        <a:bodyPr/>
        <a:lstStyle/>
        <a:p>
          <a:r>
            <a:rPr lang="tr-TR" sz="1600" dirty="0">
              <a:solidFill>
                <a:schemeClr val="tx1"/>
              </a:solidFill>
              <a:latin typeface="Calibri" panose="020F0502020204030204" pitchFamily="34" charset="0"/>
              <a:cs typeface="Calibri" panose="020F0502020204030204" pitchFamily="34" charset="0"/>
            </a:rPr>
            <a:t>Tütün ve tütün ürünü kullanıcılarının yaklaşık üçte biri ile yarısı ölmektedir.</a:t>
          </a:r>
          <a:endParaRPr lang="en-US" sz="1600" dirty="0">
            <a:solidFill>
              <a:schemeClr val="tx1"/>
            </a:solidFill>
            <a:latin typeface="Calibri" panose="020F0502020204030204" pitchFamily="34" charset="0"/>
            <a:cs typeface="Calibri" panose="020F0502020204030204" pitchFamily="34" charset="0"/>
          </a:endParaRPr>
        </a:p>
      </dgm:t>
    </dgm:pt>
    <dgm:pt modelId="{A1BCFFD3-BE21-4D80-97F5-060CF645023B}" type="parTrans" cxnId="{3A1AA46D-F351-48F9-8924-E0B5D3AD61D9}">
      <dgm:prSet/>
      <dgm:spPr/>
      <dgm:t>
        <a:bodyPr/>
        <a:lstStyle/>
        <a:p>
          <a:endParaRPr lang="en-US"/>
        </a:p>
      </dgm:t>
    </dgm:pt>
    <dgm:pt modelId="{7F9849D7-9EC7-455C-B543-0F6AF35825EA}" type="sibTrans" cxnId="{3A1AA46D-F351-48F9-8924-E0B5D3AD61D9}">
      <dgm:prSet/>
      <dgm:spPr/>
      <dgm:t>
        <a:bodyPr/>
        <a:lstStyle/>
        <a:p>
          <a:endParaRPr lang="en-US"/>
        </a:p>
      </dgm:t>
    </dgm:pt>
    <dgm:pt modelId="{E1118EFC-4567-4D4B-9278-B69CE5FD7EAC}">
      <dgm:prSet custT="1"/>
      <dgm:spPr>
        <a:solidFill>
          <a:schemeClr val="tx2">
            <a:lumMod val="60000"/>
            <a:lumOff val="40000"/>
          </a:schemeClr>
        </a:solidFill>
      </dgm:spPr>
      <dgm:t>
        <a:bodyPr/>
        <a:lstStyle/>
        <a:p>
          <a:r>
            <a:rPr lang="tr-TR" sz="1600" dirty="0">
              <a:solidFill>
                <a:schemeClr val="tx1"/>
              </a:solidFill>
              <a:latin typeface="Calibri" panose="020F0502020204030204" pitchFamily="34" charset="0"/>
              <a:cs typeface="Calibri" panose="020F0502020204030204" pitchFamily="34" charset="0"/>
            </a:rPr>
            <a:t>Dünya üzerinde gerçekleşen yaklaşık her 10 ölümden biri, yılda 8,7 milyondan fazla ölüm tütün ve tütün ürünleri ile ilişkilidir.</a:t>
          </a:r>
          <a:endParaRPr lang="en-US" sz="1600" dirty="0">
            <a:solidFill>
              <a:schemeClr val="tx1"/>
            </a:solidFill>
            <a:latin typeface="Calibri" panose="020F0502020204030204" pitchFamily="34" charset="0"/>
            <a:cs typeface="Calibri" panose="020F0502020204030204" pitchFamily="34" charset="0"/>
          </a:endParaRPr>
        </a:p>
      </dgm:t>
    </dgm:pt>
    <dgm:pt modelId="{E869CB49-AE14-4A28-89B4-45378656EA74}" type="parTrans" cxnId="{A49884D1-F6E7-472A-8865-52962980B1E3}">
      <dgm:prSet/>
      <dgm:spPr/>
      <dgm:t>
        <a:bodyPr/>
        <a:lstStyle/>
        <a:p>
          <a:endParaRPr lang="en-US"/>
        </a:p>
      </dgm:t>
    </dgm:pt>
    <dgm:pt modelId="{4499F790-3061-4FDC-AD20-C879355FA63D}" type="sibTrans" cxnId="{A49884D1-F6E7-472A-8865-52962980B1E3}">
      <dgm:prSet/>
      <dgm:spPr/>
      <dgm:t>
        <a:bodyPr/>
        <a:lstStyle/>
        <a:p>
          <a:endParaRPr lang="en-US"/>
        </a:p>
      </dgm:t>
    </dgm:pt>
    <dgm:pt modelId="{25D60AFE-84BF-184A-85EC-CF030756BF14}" type="pres">
      <dgm:prSet presAssocID="{9B18128F-F664-455D-AC19-8369D52DED32}" presName="outerComposite" presStyleCnt="0">
        <dgm:presLayoutVars>
          <dgm:chMax val="5"/>
          <dgm:dir/>
          <dgm:resizeHandles val="exact"/>
        </dgm:presLayoutVars>
      </dgm:prSet>
      <dgm:spPr/>
    </dgm:pt>
    <dgm:pt modelId="{BE5E51B9-F95E-5146-A63A-229C6D268D3D}" type="pres">
      <dgm:prSet presAssocID="{9B18128F-F664-455D-AC19-8369D52DED32}" presName="dummyMaxCanvas" presStyleCnt="0">
        <dgm:presLayoutVars/>
      </dgm:prSet>
      <dgm:spPr/>
    </dgm:pt>
    <dgm:pt modelId="{679C4A9E-4BED-474F-8766-58A93F314049}" type="pres">
      <dgm:prSet presAssocID="{9B18128F-F664-455D-AC19-8369D52DED32}" presName="FourNodes_1" presStyleLbl="node1" presStyleIdx="0" presStyleCnt="4" custLinFactY="-2638" custLinFactNeighborX="12132" custLinFactNeighborY="-100000">
        <dgm:presLayoutVars>
          <dgm:bulletEnabled val="1"/>
        </dgm:presLayoutVars>
      </dgm:prSet>
      <dgm:spPr/>
    </dgm:pt>
    <dgm:pt modelId="{0AD11795-2A9F-BF4E-AB3E-4E815F173DDE}" type="pres">
      <dgm:prSet presAssocID="{9B18128F-F664-455D-AC19-8369D52DED32}" presName="FourNodes_2" presStyleLbl="node1" presStyleIdx="1" presStyleCnt="4" custLinFactNeighborX="4147" custLinFactNeighborY="-6955">
        <dgm:presLayoutVars>
          <dgm:bulletEnabled val="1"/>
        </dgm:presLayoutVars>
      </dgm:prSet>
      <dgm:spPr/>
    </dgm:pt>
    <dgm:pt modelId="{1C6E4EB8-4768-D34C-8F57-882FA54109CA}" type="pres">
      <dgm:prSet presAssocID="{9B18128F-F664-455D-AC19-8369D52DED32}" presName="FourNodes_3" presStyleLbl="node1" presStyleIdx="2" presStyleCnt="4" custLinFactNeighborX="-4466" custLinFactNeighborY="1391">
        <dgm:presLayoutVars>
          <dgm:bulletEnabled val="1"/>
        </dgm:presLayoutVars>
      </dgm:prSet>
      <dgm:spPr/>
    </dgm:pt>
    <dgm:pt modelId="{2AC8AEA7-AF69-9E45-93A6-3C1047733A7B}" type="pres">
      <dgm:prSet presAssocID="{9B18128F-F664-455D-AC19-8369D52DED32}" presName="FourNodes_4" presStyleLbl="node1" presStyleIdx="3" presStyleCnt="4" custLinFactNeighborX="-12601" custLinFactNeighborY="-2782">
        <dgm:presLayoutVars>
          <dgm:bulletEnabled val="1"/>
        </dgm:presLayoutVars>
      </dgm:prSet>
      <dgm:spPr/>
    </dgm:pt>
    <dgm:pt modelId="{67BDC972-506F-8E41-BBF6-7DA86C62EBBA}" type="pres">
      <dgm:prSet presAssocID="{9B18128F-F664-455D-AC19-8369D52DED32}" presName="FourConn_1-2" presStyleLbl="fgAccFollowNode1" presStyleIdx="0" presStyleCnt="3" custLinFactNeighborX="14980" custLinFactNeighborY="-2140">
        <dgm:presLayoutVars>
          <dgm:bulletEnabled val="1"/>
        </dgm:presLayoutVars>
      </dgm:prSet>
      <dgm:spPr/>
    </dgm:pt>
    <dgm:pt modelId="{D8F5D2F5-F076-9C43-A72B-310A9486AD10}" type="pres">
      <dgm:prSet presAssocID="{9B18128F-F664-455D-AC19-8369D52DED32}" presName="FourConn_2-3" presStyleLbl="fgAccFollowNode1" presStyleIdx="1" presStyleCnt="3" custLinFactNeighborX="-94157">
        <dgm:presLayoutVars>
          <dgm:bulletEnabled val="1"/>
        </dgm:presLayoutVars>
      </dgm:prSet>
      <dgm:spPr/>
    </dgm:pt>
    <dgm:pt modelId="{7FEDCEA1-0CEF-8443-9AE4-4F9B028B8331}" type="pres">
      <dgm:prSet presAssocID="{9B18128F-F664-455D-AC19-8369D52DED32}" presName="FourConn_3-4" presStyleLbl="fgAccFollowNode1" presStyleIdx="2" presStyleCnt="3" custLinFactX="-90454" custLinFactNeighborX="-100000">
        <dgm:presLayoutVars>
          <dgm:bulletEnabled val="1"/>
        </dgm:presLayoutVars>
      </dgm:prSet>
      <dgm:spPr/>
    </dgm:pt>
    <dgm:pt modelId="{27D58B2E-5104-DA43-8C61-B74911385A44}" type="pres">
      <dgm:prSet presAssocID="{9B18128F-F664-455D-AC19-8369D52DED32}" presName="FourNodes_1_text" presStyleLbl="node1" presStyleIdx="3" presStyleCnt="4">
        <dgm:presLayoutVars>
          <dgm:bulletEnabled val="1"/>
        </dgm:presLayoutVars>
      </dgm:prSet>
      <dgm:spPr/>
    </dgm:pt>
    <dgm:pt modelId="{3D87A1E0-21AD-A14F-8790-4BEEEEE1F757}" type="pres">
      <dgm:prSet presAssocID="{9B18128F-F664-455D-AC19-8369D52DED32}" presName="FourNodes_2_text" presStyleLbl="node1" presStyleIdx="3" presStyleCnt="4">
        <dgm:presLayoutVars>
          <dgm:bulletEnabled val="1"/>
        </dgm:presLayoutVars>
      </dgm:prSet>
      <dgm:spPr/>
    </dgm:pt>
    <dgm:pt modelId="{D03313CE-401B-3C46-9DDC-4F0B077611BE}" type="pres">
      <dgm:prSet presAssocID="{9B18128F-F664-455D-AC19-8369D52DED32}" presName="FourNodes_3_text" presStyleLbl="node1" presStyleIdx="3" presStyleCnt="4">
        <dgm:presLayoutVars>
          <dgm:bulletEnabled val="1"/>
        </dgm:presLayoutVars>
      </dgm:prSet>
      <dgm:spPr/>
    </dgm:pt>
    <dgm:pt modelId="{EC2FEBAE-03CF-754B-B357-D82824DF84BA}" type="pres">
      <dgm:prSet presAssocID="{9B18128F-F664-455D-AC19-8369D52DED32}" presName="FourNodes_4_text" presStyleLbl="node1" presStyleIdx="3" presStyleCnt="4">
        <dgm:presLayoutVars>
          <dgm:bulletEnabled val="1"/>
        </dgm:presLayoutVars>
      </dgm:prSet>
      <dgm:spPr/>
    </dgm:pt>
  </dgm:ptLst>
  <dgm:cxnLst>
    <dgm:cxn modelId="{41889103-9319-47C7-9A04-1C43D647847D}" srcId="{9B18128F-F664-455D-AC19-8369D52DED32}" destId="{9352F0D6-7B0E-4A07-A28F-B5D674C7E7DE}" srcOrd="1" destOrd="0" parTransId="{5D69698C-5E2F-4148-8ACF-DE8ED0B21E02}" sibTransId="{1339B91C-FE8D-4E41-95E8-3890F250C7C5}"/>
    <dgm:cxn modelId="{31699A22-6C63-4D42-AD6A-08D24283C109}" type="presOf" srcId="{1339B91C-FE8D-4E41-95E8-3890F250C7C5}" destId="{D8F5D2F5-F076-9C43-A72B-310A9486AD10}" srcOrd="0" destOrd="0" presId="urn:microsoft.com/office/officeart/2005/8/layout/vProcess5"/>
    <dgm:cxn modelId="{F6B13B23-C184-EB4E-8C46-7B757FE06469}" type="presOf" srcId="{9352F0D6-7B0E-4A07-A28F-B5D674C7E7DE}" destId="{0AD11795-2A9F-BF4E-AB3E-4E815F173DDE}" srcOrd="0" destOrd="0" presId="urn:microsoft.com/office/officeart/2005/8/layout/vProcess5"/>
    <dgm:cxn modelId="{DAF4E928-EFC0-F443-8393-D50C9E09F47D}" type="presOf" srcId="{7F9849D7-9EC7-455C-B543-0F6AF35825EA}" destId="{7FEDCEA1-0CEF-8443-9AE4-4F9B028B8331}" srcOrd="0" destOrd="0" presId="urn:microsoft.com/office/officeart/2005/8/layout/vProcess5"/>
    <dgm:cxn modelId="{D6DFE232-0F75-3E40-8BBA-6E4AE3EA2FF8}" type="presOf" srcId="{5BF9864C-0570-44CF-81B7-EB59A9A526B3}" destId="{679C4A9E-4BED-474F-8766-58A93F314049}" srcOrd="0" destOrd="0" presId="urn:microsoft.com/office/officeart/2005/8/layout/vProcess5"/>
    <dgm:cxn modelId="{80FABF3D-51F8-408C-8773-FD1D2F69DEBB}" srcId="{9B18128F-F664-455D-AC19-8369D52DED32}" destId="{5BF9864C-0570-44CF-81B7-EB59A9A526B3}" srcOrd="0" destOrd="0" parTransId="{7B771186-0219-406F-8E80-B8B010C48A42}" sibTransId="{F1B1263E-B43E-4D9B-A77A-8F279CBEF1C1}"/>
    <dgm:cxn modelId="{21CCD43D-A464-3240-AB21-1CEE2BCE1A8F}" type="presOf" srcId="{9B18128F-F664-455D-AC19-8369D52DED32}" destId="{25D60AFE-84BF-184A-85EC-CF030756BF14}" srcOrd="0" destOrd="0" presId="urn:microsoft.com/office/officeart/2005/8/layout/vProcess5"/>
    <dgm:cxn modelId="{3A1AA46D-F351-48F9-8924-E0B5D3AD61D9}" srcId="{9B18128F-F664-455D-AC19-8369D52DED32}" destId="{FCD720D4-D052-4E2E-95F8-EB822476F41A}" srcOrd="2" destOrd="0" parTransId="{A1BCFFD3-BE21-4D80-97F5-060CF645023B}" sibTransId="{7F9849D7-9EC7-455C-B543-0F6AF35825EA}"/>
    <dgm:cxn modelId="{217FC17A-4B88-8D46-99EE-5842D35AC482}" type="presOf" srcId="{5BF9864C-0570-44CF-81B7-EB59A9A526B3}" destId="{27D58B2E-5104-DA43-8C61-B74911385A44}" srcOrd="1" destOrd="0" presId="urn:microsoft.com/office/officeart/2005/8/layout/vProcess5"/>
    <dgm:cxn modelId="{D74F477C-220A-134E-8E5B-68C1F7CEAC99}" type="presOf" srcId="{E1118EFC-4567-4D4B-9278-B69CE5FD7EAC}" destId="{2AC8AEA7-AF69-9E45-93A6-3C1047733A7B}" srcOrd="0" destOrd="0" presId="urn:microsoft.com/office/officeart/2005/8/layout/vProcess5"/>
    <dgm:cxn modelId="{0B2D8D88-4E4F-0D4D-99DC-C5BB6051B529}" type="presOf" srcId="{F1B1263E-B43E-4D9B-A77A-8F279CBEF1C1}" destId="{67BDC972-506F-8E41-BBF6-7DA86C62EBBA}" srcOrd="0" destOrd="0" presId="urn:microsoft.com/office/officeart/2005/8/layout/vProcess5"/>
    <dgm:cxn modelId="{47573294-94F3-7C40-A2A7-C224C255E829}" type="presOf" srcId="{E1118EFC-4567-4D4B-9278-B69CE5FD7EAC}" destId="{EC2FEBAE-03CF-754B-B357-D82824DF84BA}" srcOrd="1" destOrd="0" presId="urn:microsoft.com/office/officeart/2005/8/layout/vProcess5"/>
    <dgm:cxn modelId="{1AD72E9E-3A14-304E-A79B-D4EC4B136760}" type="presOf" srcId="{FCD720D4-D052-4E2E-95F8-EB822476F41A}" destId="{1C6E4EB8-4768-D34C-8F57-882FA54109CA}" srcOrd="0" destOrd="0" presId="urn:microsoft.com/office/officeart/2005/8/layout/vProcess5"/>
    <dgm:cxn modelId="{A49884D1-F6E7-472A-8865-52962980B1E3}" srcId="{9B18128F-F664-455D-AC19-8369D52DED32}" destId="{E1118EFC-4567-4D4B-9278-B69CE5FD7EAC}" srcOrd="3" destOrd="0" parTransId="{E869CB49-AE14-4A28-89B4-45378656EA74}" sibTransId="{4499F790-3061-4FDC-AD20-C879355FA63D}"/>
    <dgm:cxn modelId="{30894AED-3659-6B49-A626-E6EB77BA0521}" type="presOf" srcId="{9352F0D6-7B0E-4A07-A28F-B5D674C7E7DE}" destId="{3D87A1E0-21AD-A14F-8790-4BEEEEE1F757}" srcOrd="1" destOrd="0" presId="urn:microsoft.com/office/officeart/2005/8/layout/vProcess5"/>
    <dgm:cxn modelId="{AD87F8FD-48C2-6842-B7FC-DAAEE5DCFADD}" type="presOf" srcId="{FCD720D4-D052-4E2E-95F8-EB822476F41A}" destId="{D03313CE-401B-3C46-9DDC-4F0B077611BE}" srcOrd="1" destOrd="0" presId="urn:microsoft.com/office/officeart/2005/8/layout/vProcess5"/>
    <dgm:cxn modelId="{B4C1DFE3-3342-8E4F-A3C7-3E9E56D7D9BD}" type="presParOf" srcId="{25D60AFE-84BF-184A-85EC-CF030756BF14}" destId="{BE5E51B9-F95E-5146-A63A-229C6D268D3D}" srcOrd="0" destOrd="0" presId="urn:microsoft.com/office/officeart/2005/8/layout/vProcess5"/>
    <dgm:cxn modelId="{28647F00-5AD1-AF48-989E-EEADF6E1EE8F}" type="presParOf" srcId="{25D60AFE-84BF-184A-85EC-CF030756BF14}" destId="{679C4A9E-4BED-474F-8766-58A93F314049}" srcOrd="1" destOrd="0" presId="urn:microsoft.com/office/officeart/2005/8/layout/vProcess5"/>
    <dgm:cxn modelId="{3965E7B3-950C-1F45-99CE-F5620BBCD29A}" type="presParOf" srcId="{25D60AFE-84BF-184A-85EC-CF030756BF14}" destId="{0AD11795-2A9F-BF4E-AB3E-4E815F173DDE}" srcOrd="2" destOrd="0" presId="urn:microsoft.com/office/officeart/2005/8/layout/vProcess5"/>
    <dgm:cxn modelId="{58B6B47B-0580-6B42-BA1B-E7F1E9807B4F}" type="presParOf" srcId="{25D60AFE-84BF-184A-85EC-CF030756BF14}" destId="{1C6E4EB8-4768-D34C-8F57-882FA54109CA}" srcOrd="3" destOrd="0" presId="urn:microsoft.com/office/officeart/2005/8/layout/vProcess5"/>
    <dgm:cxn modelId="{59FC836E-2FE1-B343-A7FD-8CB92F2D2387}" type="presParOf" srcId="{25D60AFE-84BF-184A-85EC-CF030756BF14}" destId="{2AC8AEA7-AF69-9E45-93A6-3C1047733A7B}" srcOrd="4" destOrd="0" presId="urn:microsoft.com/office/officeart/2005/8/layout/vProcess5"/>
    <dgm:cxn modelId="{9FD50E85-82D0-1144-9DD1-7B788DA8EF0E}" type="presParOf" srcId="{25D60AFE-84BF-184A-85EC-CF030756BF14}" destId="{67BDC972-506F-8E41-BBF6-7DA86C62EBBA}" srcOrd="5" destOrd="0" presId="urn:microsoft.com/office/officeart/2005/8/layout/vProcess5"/>
    <dgm:cxn modelId="{9FF509B9-B05D-904F-A316-FF41028907E8}" type="presParOf" srcId="{25D60AFE-84BF-184A-85EC-CF030756BF14}" destId="{D8F5D2F5-F076-9C43-A72B-310A9486AD10}" srcOrd="6" destOrd="0" presId="urn:microsoft.com/office/officeart/2005/8/layout/vProcess5"/>
    <dgm:cxn modelId="{F4F893B1-3CED-D54F-8A92-90F26BB610F5}" type="presParOf" srcId="{25D60AFE-84BF-184A-85EC-CF030756BF14}" destId="{7FEDCEA1-0CEF-8443-9AE4-4F9B028B8331}" srcOrd="7" destOrd="0" presId="urn:microsoft.com/office/officeart/2005/8/layout/vProcess5"/>
    <dgm:cxn modelId="{9B23FFDF-2DD8-C348-AE21-5B2C74E91416}" type="presParOf" srcId="{25D60AFE-84BF-184A-85EC-CF030756BF14}" destId="{27D58B2E-5104-DA43-8C61-B74911385A44}" srcOrd="8" destOrd="0" presId="urn:microsoft.com/office/officeart/2005/8/layout/vProcess5"/>
    <dgm:cxn modelId="{9794AD3A-437C-FF4E-9F8F-BBF8BA8E85D7}" type="presParOf" srcId="{25D60AFE-84BF-184A-85EC-CF030756BF14}" destId="{3D87A1E0-21AD-A14F-8790-4BEEEEE1F757}" srcOrd="9" destOrd="0" presId="urn:microsoft.com/office/officeart/2005/8/layout/vProcess5"/>
    <dgm:cxn modelId="{2F0CA338-C3AA-994C-A0AB-943CE8B72640}" type="presParOf" srcId="{25D60AFE-84BF-184A-85EC-CF030756BF14}" destId="{D03313CE-401B-3C46-9DDC-4F0B077611BE}" srcOrd="10" destOrd="0" presId="urn:microsoft.com/office/officeart/2005/8/layout/vProcess5"/>
    <dgm:cxn modelId="{21AF1360-A690-5B45-B194-9D66700CCFB3}" type="presParOf" srcId="{25D60AFE-84BF-184A-85EC-CF030756BF14}" destId="{EC2FEBAE-03CF-754B-B357-D82824DF84B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ABD314-36D3-4A9F-990B-C8859C7AEE9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1C70814C-302E-44AA-913E-AFD0DFFB18F5}">
      <dgm:prSet custT="1"/>
      <dgm:spPr>
        <a:solidFill>
          <a:schemeClr val="accent6">
            <a:lumMod val="20000"/>
            <a:lumOff val="80000"/>
          </a:schemeClr>
        </a:solidFill>
        <a:ln>
          <a:solidFill>
            <a:schemeClr val="tx1"/>
          </a:solidFill>
        </a:ln>
      </dgm:spPr>
      <dgm:t>
        <a:bodyPr/>
        <a:lstStyle/>
        <a:p>
          <a:r>
            <a:rPr lang="tr-TR" sz="1600" dirty="0">
              <a:solidFill>
                <a:schemeClr val="tx1"/>
              </a:solidFill>
              <a:latin typeface="Calibri" panose="020F0502020204030204" pitchFamily="34" charset="0"/>
              <a:cs typeface="Calibri" panose="020F0502020204030204" pitchFamily="34" charset="0"/>
            </a:rPr>
            <a:t>Ancak dünya çapında halen 1 milyardan fazla insan halen sigara içmektedir</a:t>
          </a:r>
          <a:r>
            <a:rPr lang="tr-TR" sz="1600" dirty="0">
              <a:solidFill>
                <a:schemeClr val="tx1"/>
              </a:solidFill>
              <a:latin typeface="Comic Sans MS" panose="030F0702030302020204" pitchFamily="66" charset="0"/>
            </a:rPr>
            <a:t>.</a:t>
          </a:r>
          <a:endParaRPr lang="en-US" sz="1600" dirty="0">
            <a:solidFill>
              <a:schemeClr val="tx1"/>
            </a:solidFill>
            <a:latin typeface="Comic Sans MS" panose="030F0702030302020204" pitchFamily="66" charset="0"/>
          </a:endParaRPr>
        </a:p>
      </dgm:t>
    </dgm:pt>
    <dgm:pt modelId="{F6865557-F77B-406B-8FB6-6D10CF9674E7}" type="parTrans" cxnId="{AE226004-CD6B-42C2-9EFE-98DE22DEFD10}">
      <dgm:prSet/>
      <dgm:spPr/>
      <dgm:t>
        <a:bodyPr/>
        <a:lstStyle/>
        <a:p>
          <a:endParaRPr lang="en-US"/>
        </a:p>
      </dgm:t>
    </dgm:pt>
    <dgm:pt modelId="{B1963F59-F7CF-4DDD-AE19-E5D5EEC290B8}" type="sibTrans" cxnId="{AE226004-CD6B-42C2-9EFE-98DE22DEFD10}">
      <dgm:prSet/>
      <dgm:spPr/>
      <dgm:t>
        <a:bodyPr/>
        <a:lstStyle/>
        <a:p>
          <a:endParaRPr lang="en-US"/>
        </a:p>
      </dgm:t>
    </dgm:pt>
    <dgm:pt modelId="{83A63DA8-D4BD-45B3-B0E8-AA657C23699E}">
      <dgm:prSet custT="1"/>
      <dgm:spPr>
        <a:solidFill>
          <a:schemeClr val="accent5">
            <a:lumMod val="20000"/>
            <a:lumOff val="80000"/>
          </a:schemeClr>
        </a:solidFill>
        <a:ln>
          <a:solidFill>
            <a:schemeClr val="tx1"/>
          </a:solidFill>
        </a:ln>
      </dgm:spPr>
      <dgm:t>
        <a:bodyPr/>
        <a:lstStyle/>
        <a:p>
          <a:r>
            <a:rPr lang="tr-TR" sz="1600" dirty="0">
              <a:solidFill>
                <a:schemeClr val="tx1"/>
              </a:solidFill>
              <a:latin typeface="Calibri" panose="020F0502020204030204" pitchFamily="34" charset="0"/>
              <a:cs typeface="Calibri" panose="020F0502020204030204" pitchFamily="34" charset="0"/>
            </a:rPr>
            <a:t>Sigara satışları düştükçe tütün şirketleri e-sigara ve ısıtılmış tütün ürünleri gibi yeni ürünleri agresif şekilde pazarlamaktadır ve lobicilik faaliyetlerinde bulunmaktadır.</a:t>
          </a:r>
          <a:endParaRPr lang="en-US" sz="1600" dirty="0">
            <a:solidFill>
              <a:schemeClr val="tx1"/>
            </a:solidFill>
            <a:latin typeface="Calibri" panose="020F0502020204030204" pitchFamily="34" charset="0"/>
            <a:cs typeface="Calibri" panose="020F0502020204030204" pitchFamily="34" charset="0"/>
          </a:endParaRPr>
        </a:p>
      </dgm:t>
    </dgm:pt>
    <dgm:pt modelId="{6B7E4625-F6AA-4AE9-9145-D560446E3C75}" type="parTrans" cxnId="{083C4A5C-BEFB-475B-9165-1F64A1EA850A}">
      <dgm:prSet/>
      <dgm:spPr/>
      <dgm:t>
        <a:bodyPr/>
        <a:lstStyle/>
        <a:p>
          <a:endParaRPr lang="en-US"/>
        </a:p>
      </dgm:t>
    </dgm:pt>
    <dgm:pt modelId="{833E5154-6475-4162-A8B9-11A131928F30}" type="sibTrans" cxnId="{083C4A5C-BEFB-475B-9165-1F64A1EA850A}">
      <dgm:prSet/>
      <dgm:spPr/>
      <dgm:t>
        <a:bodyPr/>
        <a:lstStyle/>
        <a:p>
          <a:endParaRPr lang="en-US"/>
        </a:p>
      </dgm:t>
    </dgm:pt>
    <dgm:pt modelId="{C0916284-464F-4114-A5F9-FFE407E02042}">
      <dgm:prSet custT="1"/>
      <dgm:spPr>
        <a:solidFill>
          <a:schemeClr val="accent2">
            <a:lumMod val="20000"/>
            <a:lumOff val="80000"/>
          </a:schemeClr>
        </a:solidFill>
        <a:ln>
          <a:solidFill>
            <a:schemeClr val="tx1"/>
          </a:solidFill>
        </a:ln>
      </dgm:spPr>
      <dgm:t>
        <a:bodyPr/>
        <a:lstStyle/>
        <a:p>
          <a:r>
            <a:rPr lang="tr-TR" sz="1600" dirty="0">
              <a:solidFill>
                <a:schemeClr val="tx1"/>
              </a:solidFill>
              <a:latin typeface="Calibri" panose="020F0502020204030204" pitchFamily="34" charset="0"/>
              <a:cs typeface="Calibri" panose="020F0502020204030204" pitchFamily="34" charset="0"/>
            </a:rPr>
            <a:t>Günümüzde yaklaşık 120 ülke e-sigara tehlikesi konusunda adımlar atmıştır ancak çoğu ülkede halen bir düzenleme bulunmamaktadır.</a:t>
          </a:r>
          <a:endParaRPr lang="en-US" sz="1600" dirty="0">
            <a:solidFill>
              <a:schemeClr val="tx1"/>
            </a:solidFill>
            <a:latin typeface="Calibri" panose="020F0502020204030204" pitchFamily="34" charset="0"/>
            <a:cs typeface="Calibri" panose="020F0502020204030204" pitchFamily="34" charset="0"/>
          </a:endParaRPr>
        </a:p>
      </dgm:t>
    </dgm:pt>
    <dgm:pt modelId="{05D081C9-ABE4-43F0-8F9F-CCEFFA93B289}" type="parTrans" cxnId="{A5A0A233-62C0-4886-9875-28FBA333B160}">
      <dgm:prSet/>
      <dgm:spPr/>
      <dgm:t>
        <a:bodyPr/>
        <a:lstStyle/>
        <a:p>
          <a:endParaRPr lang="en-US"/>
        </a:p>
      </dgm:t>
    </dgm:pt>
    <dgm:pt modelId="{40B3C646-BA9E-42C0-A9A0-A104F0216B84}" type="sibTrans" cxnId="{A5A0A233-62C0-4886-9875-28FBA333B160}">
      <dgm:prSet/>
      <dgm:spPr/>
      <dgm:t>
        <a:bodyPr/>
        <a:lstStyle/>
        <a:p>
          <a:endParaRPr lang="en-US"/>
        </a:p>
      </dgm:t>
    </dgm:pt>
    <dgm:pt modelId="{19815F6D-5757-174D-9CE8-A2204BEFE088}" type="pres">
      <dgm:prSet presAssocID="{5BABD314-36D3-4A9F-990B-C8859C7AEE96}" presName="outerComposite" presStyleCnt="0">
        <dgm:presLayoutVars>
          <dgm:chMax val="5"/>
          <dgm:dir/>
          <dgm:resizeHandles val="exact"/>
        </dgm:presLayoutVars>
      </dgm:prSet>
      <dgm:spPr/>
    </dgm:pt>
    <dgm:pt modelId="{277BA471-109A-124D-968A-BAFB45066F85}" type="pres">
      <dgm:prSet presAssocID="{5BABD314-36D3-4A9F-990B-C8859C7AEE96}" presName="dummyMaxCanvas" presStyleCnt="0">
        <dgm:presLayoutVars/>
      </dgm:prSet>
      <dgm:spPr/>
    </dgm:pt>
    <dgm:pt modelId="{BEAF4FDB-D0C5-45F9-BF25-DFECF0E49F9D}" type="pres">
      <dgm:prSet presAssocID="{5BABD314-36D3-4A9F-990B-C8859C7AEE96}" presName="ThreeNodes_1" presStyleLbl="node1" presStyleIdx="0" presStyleCnt="3">
        <dgm:presLayoutVars>
          <dgm:bulletEnabled val="1"/>
        </dgm:presLayoutVars>
      </dgm:prSet>
      <dgm:spPr/>
    </dgm:pt>
    <dgm:pt modelId="{6D0A9E72-5D94-4EA2-A7C0-E60FE7D3761C}" type="pres">
      <dgm:prSet presAssocID="{5BABD314-36D3-4A9F-990B-C8859C7AEE96}" presName="ThreeNodes_2" presStyleLbl="node1" presStyleIdx="1" presStyleCnt="3">
        <dgm:presLayoutVars>
          <dgm:bulletEnabled val="1"/>
        </dgm:presLayoutVars>
      </dgm:prSet>
      <dgm:spPr/>
    </dgm:pt>
    <dgm:pt modelId="{9AA2309B-9F85-4BFA-B671-591B55812B72}" type="pres">
      <dgm:prSet presAssocID="{5BABD314-36D3-4A9F-990B-C8859C7AEE96}" presName="ThreeNodes_3" presStyleLbl="node1" presStyleIdx="2" presStyleCnt="3">
        <dgm:presLayoutVars>
          <dgm:bulletEnabled val="1"/>
        </dgm:presLayoutVars>
      </dgm:prSet>
      <dgm:spPr/>
    </dgm:pt>
    <dgm:pt modelId="{7A035055-BE37-47E8-A6FE-BAD0238D6048}" type="pres">
      <dgm:prSet presAssocID="{5BABD314-36D3-4A9F-990B-C8859C7AEE96}" presName="ThreeConn_1-2" presStyleLbl="fgAccFollowNode1" presStyleIdx="0" presStyleCnt="2">
        <dgm:presLayoutVars>
          <dgm:bulletEnabled val="1"/>
        </dgm:presLayoutVars>
      </dgm:prSet>
      <dgm:spPr/>
    </dgm:pt>
    <dgm:pt modelId="{09053FDF-7653-470E-8315-A9E6297C6F12}" type="pres">
      <dgm:prSet presAssocID="{5BABD314-36D3-4A9F-990B-C8859C7AEE96}" presName="ThreeConn_2-3" presStyleLbl="fgAccFollowNode1" presStyleIdx="1" presStyleCnt="2">
        <dgm:presLayoutVars>
          <dgm:bulletEnabled val="1"/>
        </dgm:presLayoutVars>
      </dgm:prSet>
      <dgm:spPr/>
    </dgm:pt>
    <dgm:pt modelId="{CAFDB15A-C81A-4114-BE17-02F55373084F}" type="pres">
      <dgm:prSet presAssocID="{5BABD314-36D3-4A9F-990B-C8859C7AEE96}" presName="ThreeNodes_1_text" presStyleLbl="node1" presStyleIdx="2" presStyleCnt="3">
        <dgm:presLayoutVars>
          <dgm:bulletEnabled val="1"/>
        </dgm:presLayoutVars>
      </dgm:prSet>
      <dgm:spPr/>
    </dgm:pt>
    <dgm:pt modelId="{6CB8462E-1FC4-4FEE-9458-97AF1F91C7A7}" type="pres">
      <dgm:prSet presAssocID="{5BABD314-36D3-4A9F-990B-C8859C7AEE96}" presName="ThreeNodes_2_text" presStyleLbl="node1" presStyleIdx="2" presStyleCnt="3">
        <dgm:presLayoutVars>
          <dgm:bulletEnabled val="1"/>
        </dgm:presLayoutVars>
      </dgm:prSet>
      <dgm:spPr/>
    </dgm:pt>
    <dgm:pt modelId="{B479BC24-67B6-4B23-AD51-615914F6D786}" type="pres">
      <dgm:prSet presAssocID="{5BABD314-36D3-4A9F-990B-C8859C7AEE96}" presName="ThreeNodes_3_text" presStyleLbl="node1" presStyleIdx="2" presStyleCnt="3">
        <dgm:presLayoutVars>
          <dgm:bulletEnabled val="1"/>
        </dgm:presLayoutVars>
      </dgm:prSet>
      <dgm:spPr/>
    </dgm:pt>
  </dgm:ptLst>
  <dgm:cxnLst>
    <dgm:cxn modelId="{AE226004-CD6B-42C2-9EFE-98DE22DEFD10}" srcId="{5BABD314-36D3-4A9F-990B-C8859C7AEE96}" destId="{1C70814C-302E-44AA-913E-AFD0DFFB18F5}" srcOrd="0" destOrd="0" parTransId="{F6865557-F77B-406B-8FB6-6D10CF9674E7}" sibTransId="{B1963F59-F7CF-4DDD-AE19-E5D5EEC290B8}"/>
    <dgm:cxn modelId="{241A4F04-E8C4-41D9-918E-1FC8F4041679}" type="presOf" srcId="{1C70814C-302E-44AA-913E-AFD0DFFB18F5}" destId="{BEAF4FDB-D0C5-45F9-BF25-DFECF0E49F9D}" srcOrd="0" destOrd="0" presId="urn:microsoft.com/office/officeart/2005/8/layout/vProcess5"/>
    <dgm:cxn modelId="{7476A205-74BC-4DF8-B677-5DD5113B28F3}" type="presOf" srcId="{C0916284-464F-4114-A5F9-FFE407E02042}" destId="{B479BC24-67B6-4B23-AD51-615914F6D786}" srcOrd="1" destOrd="0" presId="urn:microsoft.com/office/officeart/2005/8/layout/vProcess5"/>
    <dgm:cxn modelId="{A5A0A233-62C0-4886-9875-28FBA333B160}" srcId="{5BABD314-36D3-4A9F-990B-C8859C7AEE96}" destId="{C0916284-464F-4114-A5F9-FFE407E02042}" srcOrd="2" destOrd="0" parTransId="{05D081C9-ABE4-43F0-8F9F-CCEFFA93B289}" sibTransId="{40B3C646-BA9E-42C0-A9A0-A104F0216B84}"/>
    <dgm:cxn modelId="{083C4A5C-BEFB-475B-9165-1F64A1EA850A}" srcId="{5BABD314-36D3-4A9F-990B-C8859C7AEE96}" destId="{83A63DA8-D4BD-45B3-B0E8-AA657C23699E}" srcOrd="1" destOrd="0" parTransId="{6B7E4625-F6AA-4AE9-9145-D560446E3C75}" sibTransId="{833E5154-6475-4162-A8B9-11A131928F30}"/>
    <dgm:cxn modelId="{5ABF6E5C-742C-4D87-BDCC-1FB621BEDF01}" type="presOf" srcId="{83A63DA8-D4BD-45B3-B0E8-AA657C23699E}" destId="{6D0A9E72-5D94-4EA2-A7C0-E60FE7D3761C}" srcOrd="0" destOrd="0" presId="urn:microsoft.com/office/officeart/2005/8/layout/vProcess5"/>
    <dgm:cxn modelId="{CA1E0660-3C19-C241-9592-80460F5A3395}" type="presOf" srcId="{5BABD314-36D3-4A9F-990B-C8859C7AEE96}" destId="{19815F6D-5757-174D-9CE8-A2204BEFE088}" srcOrd="0" destOrd="0" presId="urn:microsoft.com/office/officeart/2005/8/layout/vProcess5"/>
    <dgm:cxn modelId="{092F4154-DB4B-46C4-A2DB-8F652387FB30}" type="presOf" srcId="{83A63DA8-D4BD-45B3-B0E8-AA657C23699E}" destId="{6CB8462E-1FC4-4FEE-9458-97AF1F91C7A7}" srcOrd="1" destOrd="0" presId="urn:microsoft.com/office/officeart/2005/8/layout/vProcess5"/>
    <dgm:cxn modelId="{E64CD0A4-E41E-4C05-8602-9AA6D69D7ECF}" type="presOf" srcId="{C0916284-464F-4114-A5F9-FFE407E02042}" destId="{9AA2309B-9F85-4BFA-B671-591B55812B72}" srcOrd="0" destOrd="0" presId="urn:microsoft.com/office/officeart/2005/8/layout/vProcess5"/>
    <dgm:cxn modelId="{5949AABC-8FCF-4B98-828A-19EBE84F376A}" type="presOf" srcId="{B1963F59-F7CF-4DDD-AE19-E5D5EEC290B8}" destId="{7A035055-BE37-47E8-A6FE-BAD0238D6048}" srcOrd="0" destOrd="0" presId="urn:microsoft.com/office/officeart/2005/8/layout/vProcess5"/>
    <dgm:cxn modelId="{1B4704CB-66E1-4B83-BA8F-B9F88F9E1C41}" type="presOf" srcId="{1C70814C-302E-44AA-913E-AFD0DFFB18F5}" destId="{CAFDB15A-C81A-4114-BE17-02F55373084F}" srcOrd="1" destOrd="0" presId="urn:microsoft.com/office/officeart/2005/8/layout/vProcess5"/>
    <dgm:cxn modelId="{BEF2FAD0-0201-4625-8CF9-EDDA94AF362D}" type="presOf" srcId="{833E5154-6475-4162-A8B9-11A131928F30}" destId="{09053FDF-7653-470E-8315-A9E6297C6F12}" srcOrd="0" destOrd="0" presId="urn:microsoft.com/office/officeart/2005/8/layout/vProcess5"/>
    <dgm:cxn modelId="{C4C15B3F-9308-DB49-95A6-E06C5EDD0AC4}" type="presParOf" srcId="{19815F6D-5757-174D-9CE8-A2204BEFE088}" destId="{277BA471-109A-124D-968A-BAFB45066F85}" srcOrd="0" destOrd="0" presId="urn:microsoft.com/office/officeart/2005/8/layout/vProcess5"/>
    <dgm:cxn modelId="{35DD82D9-7DAE-46F0-B53F-D659D966717C}" type="presParOf" srcId="{19815F6D-5757-174D-9CE8-A2204BEFE088}" destId="{BEAF4FDB-D0C5-45F9-BF25-DFECF0E49F9D}" srcOrd="1" destOrd="0" presId="urn:microsoft.com/office/officeart/2005/8/layout/vProcess5"/>
    <dgm:cxn modelId="{E731EAA4-5FE7-4E62-853C-9630C37501BC}" type="presParOf" srcId="{19815F6D-5757-174D-9CE8-A2204BEFE088}" destId="{6D0A9E72-5D94-4EA2-A7C0-E60FE7D3761C}" srcOrd="2" destOrd="0" presId="urn:microsoft.com/office/officeart/2005/8/layout/vProcess5"/>
    <dgm:cxn modelId="{AA7A605E-7942-4304-B426-37985EF8D742}" type="presParOf" srcId="{19815F6D-5757-174D-9CE8-A2204BEFE088}" destId="{9AA2309B-9F85-4BFA-B671-591B55812B72}" srcOrd="3" destOrd="0" presId="urn:microsoft.com/office/officeart/2005/8/layout/vProcess5"/>
    <dgm:cxn modelId="{B7A6C9EA-5420-42E1-8E91-AEA5E9C137F8}" type="presParOf" srcId="{19815F6D-5757-174D-9CE8-A2204BEFE088}" destId="{7A035055-BE37-47E8-A6FE-BAD0238D6048}" srcOrd="4" destOrd="0" presId="urn:microsoft.com/office/officeart/2005/8/layout/vProcess5"/>
    <dgm:cxn modelId="{404C000F-59EE-401A-9A14-64B1CD73A9AA}" type="presParOf" srcId="{19815F6D-5757-174D-9CE8-A2204BEFE088}" destId="{09053FDF-7653-470E-8315-A9E6297C6F12}" srcOrd="5" destOrd="0" presId="urn:microsoft.com/office/officeart/2005/8/layout/vProcess5"/>
    <dgm:cxn modelId="{EF853C60-BBA2-4298-8BA1-6AC3AC489B34}" type="presParOf" srcId="{19815F6D-5757-174D-9CE8-A2204BEFE088}" destId="{CAFDB15A-C81A-4114-BE17-02F55373084F}" srcOrd="6" destOrd="0" presId="urn:microsoft.com/office/officeart/2005/8/layout/vProcess5"/>
    <dgm:cxn modelId="{881C09C3-EA1C-48EF-B818-00FDE85FFFF5}" type="presParOf" srcId="{19815F6D-5757-174D-9CE8-A2204BEFE088}" destId="{6CB8462E-1FC4-4FEE-9458-97AF1F91C7A7}" srcOrd="7" destOrd="0" presId="urn:microsoft.com/office/officeart/2005/8/layout/vProcess5"/>
    <dgm:cxn modelId="{E5F4EC39-7044-4AD1-B888-E99DA5EFC6CD}" type="presParOf" srcId="{19815F6D-5757-174D-9CE8-A2204BEFE088}" destId="{B479BC24-67B6-4B23-AD51-615914F6D78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BB8CCE-785C-4951-87A7-CA13CB08971C}"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79F3C46D-DCE0-4A5F-BDE6-35FB9B78232F}">
      <dgm:prSet custT="1"/>
      <dgm:spPr>
        <a:solidFill>
          <a:schemeClr val="accent5">
            <a:lumMod val="20000"/>
            <a:lumOff val="80000"/>
          </a:schemeClr>
        </a:solidFill>
        <a:ln>
          <a:solidFill>
            <a:schemeClr val="tx1"/>
          </a:solidFill>
        </a:ln>
      </dgm:spPr>
      <dgm:t>
        <a:bodyPr/>
        <a:lstStyle/>
        <a:p>
          <a:r>
            <a:rPr lang="tr-TR" sz="1600" b="0" dirty="0">
              <a:solidFill>
                <a:schemeClr val="tx1"/>
              </a:solidFill>
              <a:latin typeface="Calibri" panose="020F0502020204030204" pitchFamily="34" charset="0"/>
              <a:cs typeface="Calibri" panose="020F0502020204030204" pitchFamily="34" charset="0"/>
            </a:rPr>
            <a:t>DSÖ Tütün Kontrolü Çerçeve Sözleşmesi tarafları, tütün salgınına açılan savaşa katılarak toplumlarının sağlığını koruma doğrultusunda taahhütlerini bildirmişlerdir.</a:t>
          </a:r>
          <a:endParaRPr lang="en-US" sz="1600" b="0" dirty="0">
            <a:solidFill>
              <a:schemeClr val="tx1"/>
            </a:solidFill>
            <a:latin typeface="Calibri" panose="020F0502020204030204" pitchFamily="34" charset="0"/>
            <a:cs typeface="Calibri" panose="020F0502020204030204" pitchFamily="34" charset="0"/>
          </a:endParaRPr>
        </a:p>
      </dgm:t>
    </dgm:pt>
    <dgm:pt modelId="{ABC19202-C808-4D8E-8EF1-EB265F73FB95}" type="parTrans" cxnId="{09228F08-5903-44FD-9AA0-DA6E4C817C59}">
      <dgm:prSet/>
      <dgm:spPr/>
      <dgm:t>
        <a:bodyPr/>
        <a:lstStyle/>
        <a:p>
          <a:endParaRPr lang="en-US"/>
        </a:p>
      </dgm:t>
    </dgm:pt>
    <dgm:pt modelId="{F23C8403-85E3-439E-81C3-B8D3D1B1FC55}" type="sibTrans" cxnId="{09228F08-5903-44FD-9AA0-DA6E4C817C59}">
      <dgm:prSet/>
      <dgm:spPr/>
      <dgm:t>
        <a:bodyPr/>
        <a:lstStyle/>
        <a:p>
          <a:endParaRPr lang="en-US"/>
        </a:p>
      </dgm:t>
    </dgm:pt>
    <dgm:pt modelId="{3BFCA429-5D5A-42A7-8E2B-1A931C21BC1F}">
      <dgm:prSet custT="1"/>
      <dgm:spPr>
        <a:solidFill>
          <a:schemeClr val="accent1">
            <a:lumMod val="40000"/>
            <a:lumOff val="60000"/>
          </a:schemeClr>
        </a:solidFill>
        <a:ln>
          <a:solidFill>
            <a:schemeClr val="tx1"/>
          </a:solidFill>
        </a:ln>
      </dgm:spPr>
      <dgm:t>
        <a:bodyPr/>
        <a:lstStyle/>
        <a:p>
          <a:r>
            <a:rPr lang="tr-TR" sz="1600" b="0" dirty="0">
              <a:solidFill>
                <a:schemeClr val="tx1"/>
              </a:solidFill>
              <a:latin typeface="Calibri" panose="020F0502020204030204" pitchFamily="34" charset="0"/>
              <a:cs typeface="Calibri" panose="020F0502020204030204" pitchFamily="34" charset="0"/>
            </a:rPr>
            <a:t>DSÖ tarafından -TKÇS ölçütlerine göre hazırlanmış- MPOWER politika paketi sunulmuştur.</a:t>
          </a:r>
          <a:endParaRPr lang="en-US" sz="1600" b="0" dirty="0">
            <a:solidFill>
              <a:schemeClr val="tx1"/>
            </a:solidFill>
            <a:latin typeface="Calibri" panose="020F0502020204030204" pitchFamily="34" charset="0"/>
            <a:cs typeface="Calibri" panose="020F0502020204030204" pitchFamily="34" charset="0"/>
          </a:endParaRPr>
        </a:p>
      </dgm:t>
    </dgm:pt>
    <dgm:pt modelId="{647A9F95-E023-41F5-AEBC-1E5B817A3B2D}" type="parTrans" cxnId="{52570557-CF4F-45A0-8FA0-C85367408302}">
      <dgm:prSet/>
      <dgm:spPr/>
      <dgm:t>
        <a:bodyPr/>
        <a:lstStyle/>
        <a:p>
          <a:endParaRPr lang="en-US"/>
        </a:p>
      </dgm:t>
    </dgm:pt>
    <dgm:pt modelId="{29E58A3D-B935-4432-9326-EE44ABFF1372}" type="sibTrans" cxnId="{52570557-CF4F-45A0-8FA0-C85367408302}">
      <dgm:prSet/>
      <dgm:spPr/>
      <dgm:t>
        <a:bodyPr/>
        <a:lstStyle/>
        <a:p>
          <a:endParaRPr lang="en-US"/>
        </a:p>
      </dgm:t>
    </dgm:pt>
    <dgm:pt modelId="{54189FF9-BEB2-48CA-BAB0-833AF163E36A}">
      <dgm:prSet custT="1"/>
      <dgm:spPr>
        <a:solidFill>
          <a:schemeClr val="accent6">
            <a:lumMod val="20000"/>
            <a:lumOff val="80000"/>
          </a:schemeClr>
        </a:solidFill>
        <a:ln>
          <a:solidFill>
            <a:schemeClr val="tx1"/>
          </a:solidFill>
        </a:ln>
      </dgm:spPr>
      <dgm:t>
        <a:bodyPr/>
        <a:lstStyle/>
        <a:p>
          <a:r>
            <a:rPr lang="tr-TR" sz="1600" b="0" dirty="0">
              <a:solidFill>
                <a:schemeClr val="tx1"/>
              </a:solidFill>
              <a:latin typeface="Calibri" panose="020F0502020204030204" pitchFamily="34" charset="0"/>
              <a:cs typeface="Calibri" panose="020F0502020204030204" pitchFamily="34" charset="0"/>
            </a:rPr>
            <a:t>MPOWER paketi  Dünya Sağlık Asamblesi’nin 61. oturumunda sunulan Bulaşıcı Olmayan Hastalıkların Önlenmesi ve Kontrolü için DSÖ Eylem Planının önemli bir parçasıdır</a:t>
          </a:r>
          <a:r>
            <a:rPr lang="tr-TR" sz="1600" b="0" dirty="0">
              <a:solidFill>
                <a:schemeClr val="tx1"/>
              </a:solidFill>
              <a:latin typeface="Comic Sans MS" panose="030F0702030302020204" pitchFamily="66" charset="0"/>
            </a:rPr>
            <a:t>.</a:t>
          </a:r>
          <a:endParaRPr lang="en-US" sz="1600" b="0" dirty="0">
            <a:solidFill>
              <a:schemeClr val="tx1"/>
            </a:solidFill>
            <a:latin typeface="Comic Sans MS" panose="030F0702030302020204" pitchFamily="66" charset="0"/>
          </a:endParaRPr>
        </a:p>
      </dgm:t>
    </dgm:pt>
    <dgm:pt modelId="{FBE41157-84F2-4875-A306-B77FDA569324}" type="parTrans" cxnId="{649104AC-B942-4CE0-B939-0728EF7ED46B}">
      <dgm:prSet/>
      <dgm:spPr/>
      <dgm:t>
        <a:bodyPr/>
        <a:lstStyle/>
        <a:p>
          <a:endParaRPr lang="en-US"/>
        </a:p>
      </dgm:t>
    </dgm:pt>
    <dgm:pt modelId="{2F9CBE86-2673-4D2C-9FC1-3C52EFC0A080}" type="sibTrans" cxnId="{649104AC-B942-4CE0-B939-0728EF7ED46B}">
      <dgm:prSet/>
      <dgm:spPr>
        <a:solidFill>
          <a:schemeClr val="accent3">
            <a:lumMod val="20000"/>
            <a:lumOff val="80000"/>
            <a:alpha val="90000"/>
          </a:schemeClr>
        </a:solidFill>
      </dgm:spPr>
      <dgm:t>
        <a:bodyPr/>
        <a:lstStyle/>
        <a:p>
          <a:endParaRPr lang="en-US"/>
        </a:p>
      </dgm:t>
    </dgm:pt>
    <dgm:pt modelId="{564F67DA-7DB5-40CF-A96C-D8B40F6BFB1A}">
      <dgm:prSet custT="1"/>
      <dgm:spPr>
        <a:solidFill>
          <a:srgbClr val="FFCCFF"/>
        </a:solidFill>
        <a:ln>
          <a:solidFill>
            <a:schemeClr val="tx1"/>
          </a:solidFill>
        </a:ln>
      </dgm:spPr>
      <dgm:t>
        <a:bodyPr/>
        <a:lstStyle/>
        <a:p>
          <a:r>
            <a:rPr lang="tr-TR" sz="1600" dirty="0">
              <a:solidFill>
                <a:schemeClr val="tx1"/>
              </a:solidFill>
              <a:latin typeface="Calibri" panose="020F0502020204030204" pitchFamily="34" charset="0"/>
              <a:cs typeface="Calibri" panose="020F0502020204030204" pitchFamily="34" charset="0"/>
            </a:rPr>
            <a:t>Bu plan, 2000 yılındaki 53. oturumda bu tür hastalıkların engellenmesi ve kontrol edilmesine öncelik verilmesi kararının benimsenmesini takip etmiştir</a:t>
          </a:r>
          <a:r>
            <a:rPr lang="tr-TR" sz="1600" dirty="0">
              <a:solidFill>
                <a:schemeClr val="tx1"/>
              </a:solidFill>
              <a:latin typeface="Comic Sans MS" panose="030F0702030302020204" pitchFamily="66" charset="0"/>
            </a:rPr>
            <a:t>.</a:t>
          </a:r>
          <a:endParaRPr lang="en-US" sz="1600" dirty="0">
            <a:solidFill>
              <a:schemeClr val="tx1"/>
            </a:solidFill>
            <a:latin typeface="Comic Sans MS" panose="030F0702030302020204" pitchFamily="66" charset="0"/>
          </a:endParaRPr>
        </a:p>
      </dgm:t>
    </dgm:pt>
    <dgm:pt modelId="{7D1EEED8-0CDC-4AF2-87E6-233EF480B7FD}" type="parTrans" cxnId="{317CE0F6-8581-45DE-A542-CF198A511F8E}">
      <dgm:prSet/>
      <dgm:spPr/>
      <dgm:t>
        <a:bodyPr/>
        <a:lstStyle/>
        <a:p>
          <a:endParaRPr lang="en-US"/>
        </a:p>
      </dgm:t>
    </dgm:pt>
    <dgm:pt modelId="{6FFF98E9-3917-4FF2-9335-57FAAFC5B489}" type="sibTrans" cxnId="{317CE0F6-8581-45DE-A542-CF198A511F8E}">
      <dgm:prSet/>
      <dgm:spPr/>
      <dgm:t>
        <a:bodyPr/>
        <a:lstStyle/>
        <a:p>
          <a:endParaRPr lang="en-US"/>
        </a:p>
      </dgm:t>
    </dgm:pt>
    <dgm:pt modelId="{048728AC-C217-9A4C-9A9C-0B0C226230A7}" type="pres">
      <dgm:prSet presAssocID="{5ABB8CCE-785C-4951-87A7-CA13CB08971C}" presName="outerComposite" presStyleCnt="0">
        <dgm:presLayoutVars>
          <dgm:chMax val="5"/>
          <dgm:dir/>
          <dgm:resizeHandles val="exact"/>
        </dgm:presLayoutVars>
      </dgm:prSet>
      <dgm:spPr/>
    </dgm:pt>
    <dgm:pt modelId="{8B7FCF62-2DCB-274C-8A47-F7C25F994FAE}" type="pres">
      <dgm:prSet presAssocID="{5ABB8CCE-785C-4951-87A7-CA13CB08971C}" presName="dummyMaxCanvas" presStyleCnt="0">
        <dgm:presLayoutVars/>
      </dgm:prSet>
      <dgm:spPr/>
    </dgm:pt>
    <dgm:pt modelId="{619D8E15-04FE-424C-9075-153420BB9368}" type="pres">
      <dgm:prSet presAssocID="{5ABB8CCE-785C-4951-87A7-CA13CB08971C}" presName="FourNodes_1" presStyleLbl="node1" presStyleIdx="0" presStyleCnt="4">
        <dgm:presLayoutVars>
          <dgm:bulletEnabled val="1"/>
        </dgm:presLayoutVars>
      </dgm:prSet>
      <dgm:spPr/>
    </dgm:pt>
    <dgm:pt modelId="{169420C4-AB3B-D747-A7D2-F266AA6D388D}" type="pres">
      <dgm:prSet presAssocID="{5ABB8CCE-785C-4951-87A7-CA13CB08971C}" presName="FourNodes_2" presStyleLbl="node1" presStyleIdx="1" presStyleCnt="4">
        <dgm:presLayoutVars>
          <dgm:bulletEnabled val="1"/>
        </dgm:presLayoutVars>
      </dgm:prSet>
      <dgm:spPr/>
    </dgm:pt>
    <dgm:pt modelId="{0C8F190C-FEB4-0B4B-84E7-CCFBC1662453}" type="pres">
      <dgm:prSet presAssocID="{5ABB8CCE-785C-4951-87A7-CA13CB08971C}" presName="FourNodes_3" presStyleLbl="node1" presStyleIdx="2" presStyleCnt="4">
        <dgm:presLayoutVars>
          <dgm:bulletEnabled val="1"/>
        </dgm:presLayoutVars>
      </dgm:prSet>
      <dgm:spPr/>
    </dgm:pt>
    <dgm:pt modelId="{D2B053BF-EF7F-434C-AC4C-40E2F6524F90}" type="pres">
      <dgm:prSet presAssocID="{5ABB8CCE-785C-4951-87A7-CA13CB08971C}" presName="FourNodes_4" presStyleLbl="node1" presStyleIdx="3" presStyleCnt="4">
        <dgm:presLayoutVars>
          <dgm:bulletEnabled val="1"/>
        </dgm:presLayoutVars>
      </dgm:prSet>
      <dgm:spPr/>
    </dgm:pt>
    <dgm:pt modelId="{1362832F-9D6E-EA4D-9708-76DA9E6F296D}" type="pres">
      <dgm:prSet presAssocID="{5ABB8CCE-785C-4951-87A7-CA13CB08971C}" presName="FourConn_1-2" presStyleLbl="fgAccFollowNode1" presStyleIdx="0" presStyleCnt="3">
        <dgm:presLayoutVars>
          <dgm:bulletEnabled val="1"/>
        </dgm:presLayoutVars>
      </dgm:prSet>
      <dgm:spPr/>
    </dgm:pt>
    <dgm:pt modelId="{91B88F52-B06A-2541-8BE1-0B6A73CE829A}" type="pres">
      <dgm:prSet presAssocID="{5ABB8CCE-785C-4951-87A7-CA13CB08971C}" presName="FourConn_2-3" presStyleLbl="fgAccFollowNode1" presStyleIdx="1" presStyleCnt="3">
        <dgm:presLayoutVars>
          <dgm:bulletEnabled val="1"/>
        </dgm:presLayoutVars>
      </dgm:prSet>
      <dgm:spPr/>
    </dgm:pt>
    <dgm:pt modelId="{EBD08F97-A026-A84A-B866-2B54DBD2B54C}" type="pres">
      <dgm:prSet presAssocID="{5ABB8CCE-785C-4951-87A7-CA13CB08971C}" presName="FourConn_3-4" presStyleLbl="fgAccFollowNode1" presStyleIdx="2" presStyleCnt="3">
        <dgm:presLayoutVars>
          <dgm:bulletEnabled val="1"/>
        </dgm:presLayoutVars>
      </dgm:prSet>
      <dgm:spPr/>
    </dgm:pt>
    <dgm:pt modelId="{C359F725-7BF5-554B-9E94-550AB79A5A7F}" type="pres">
      <dgm:prSet presAssocID="{5ABB8CCE-785C-4951-87A7-CA13CB08971C}" presName="FourNodes_1_text" presStyleLbl="node1" presStyleIdx="3" presStyleCnt="4">
        <dgm:presLayoutVars>
          <dgm:bulletEnabled val="1"/>
        </dgm:presLayoutVars>
      </dgm:prSet>
      <dgm:spPr/>
    </dgm:pt>
    <dgm:pt modelId="{1DD65696-7C64-EA4E-A32F-A2DE2CFBE977}" type="pres">
      <dgm:prSet presAssocID="{5ABB8CCE-785C-4951-87A7-CA13CB08971C}" presName="FourNodes_2_text" presStyleLbl="node1" presStyleIdx="3" presStyleCnt="4">
        <dgm:presLayoutVars>
          <dgm:bulletEnabled val="1"/>
        </dgm:presLayoutVars>
      </dgm:prSet>
      <dgm:spPr/>
    </dgm:pt>
    <dgm:pt modelId="{D4A96476-9141-8845-881A-4A2CFBEACD24}" type="pres">
      <dgm:prSet presAssocID="{5ABB8CCE-785C-4951-87A7-CA13CB08971C}" presName="FourNodes_3_text" presStyleLbl="node1" presStyleIdx="3" presStyleCnt="4">
        <dgm:presLayoutVars>
          <dgm:bulletEnabled val="1"/>
        </dgm:presLayoutVars>
      </dgm:prSet>
      <dgm:spPr/>
    </dgm:pt>
    <dgm:pt modelId="{12ABB57B-8136-FF42-9064-6FFE467EF833}" type="pres">
      <dgm:prSet presAssocID="{5ABB8CCE-785C-4951-87A7-CA13CB08971C}" presName="FourNodes_4_text" presStyleLbl="node1" presStyleIdx="3" presStyleCnt="4">
        <dgm:presLayoutVars>
          <dgm:bulletEnabled val="1"/>
        </dgm:presLayoutVars>
      </dgm:prSet>
      <dgm:spPr/>
    </dgm:pt>
  </dgm:ptLst>
  <dgm:cxnLst>
    <dgm:cxn modelId="{06A38C08-AB21-6943-B7DF-936914E9D1EC}" type="presOf" srcId="{3BFCA429-5D5A-42A7-8E2B-1A931C21BC1F}" destId="{1DD65696-7C64-EA4E-A32F-A2DE2CFBE977}" srcOrd="1" destOrd="0" presId="urn:microsoft.com/office/officeart/2005/8/layout/vProcess5"/>
    <dgm:cxn modelId="{09228F08-5903-44FD-9AA0-DA6E4C817C59}" srcId="{5ABB8CCE-785C-4951-87A7-CA13CB08971C}" destId="{79F3C46D-DCE0-4A5F-BDE6-35FB9B78232F}" srcOrd="0" destOrd="0" parTransId="{ABC19202-C808-4D8E-8EF1-EB265F73FB95}" sibTransId="{F23C8403-85E3-439E-81C3-B8D3D1B1FC55}"/>
    <dgm:cxn modelId="{E95EDA1B-0A1B-D946-A2C6-A77F0D8E1B0A}" type="presOf" srcId="{79F3C46D-DCE0-4A5F-BDE6-35FB9B78232F}" destId="{619D8E15-04FE-424C-9075-153420BB9368}" srcOrd="0" destOrd="0" presId="urn:microsoft.com/office/officeart/2005/8/layout/vProcess5"/>
    <dgm:cxn modelId="{CF2DC864-C6FA-8045-BE73-42D0D8466A77}" type="presOf" srcId="{2F9CBE86-2673-4D2C-9FC1-3C52EFC0A080}" destId="{EBD08F97-A026-A84A-B866-2B54DBD2B54C}" srcOrd="0" destOrd="0" presId="urn:microsoft.com/office/officeart/2005/8/layout/vProcess5"/>
    <dgm:cxn modelId="{F31ADC64-3376-9F4B-9EA9-AFCB647BD9BE}" type="presOf" srcId="{5ABB8CCE-785C-4951-87A7-CA13CB08971C}" destId="{048728AC-C217-9A4C-9A9C-0B0C226230A7}" srcOrd="0" destOrd="0" presId="urn:microsoft.com/office/officeart/2005/8/layout/vProcess5"/>
    <dgm:cxn modelId="{CECE8248-3AE8-9F40-8D10-115F814F560C}" type="presOf" srcId="{564F67DA-7DB5-40CF-A96C-D8B40F6BFB1A}" destId="{D2B053BF-EF7F-434C-AC4C-40E2F6524F90}" srcOrd="0" destOrd="0" presId="urn:microsoft.com/office/officeart/2005/8/layout/vProcess5"/>
    <dgm:cxn modelId="{52570557-CF4F-45A0-8FA0-C85367408302}" srcId="{5ABB8CCE-785C-4951-87A7-CA13CB08971C}" destId="{3BFCA429-5D5A-42A7-8E2B-1A931C21BC1F}" srcOrd="1" destOrd="0" parTransId="{647A9F95-E023-41F5-AEBC-1E5B817A3B2D}" sibTransId="{29E58A3D-B935-4432-9326-EE44ABFF1372}"/>
    <dgm:cxn modelId="{74A10FA0-A5C8-5048-B144-F3C0D34FCA16}" type="presOf" srcId="{564F67DA-7DB5-40CF-A96C-D8B40F6BFB1A}" destId="{12ABB57B-8136-FF42-9064-6FFE467EF833}" srcOrd="1" destOrd="0" presId="urn:microsoft.com/office/officeart/2005/8/layout/vProcess5"/>
    <dgm:cxn modelId="{649104AC-B942-4CE0-B939-0728EF7ED46B}" srcId="{5ABB8CCE-785C-4951-87A7-CA13CB08971C}" destId="{54189FF9-BEB2-48CA-BAB0-833AF163E36A}" srcOrd="2" destOrd="0" parTransId="{FBE41157-84F2-4875-A306-B77FDA569324}" sibTransId="{2F9CBE86-2673-4D2C-9FC1-3C52EFC0A080}"/>
    <dgm:cxn modelId="{89292CBC-759F-124C-982B-15B3C407274E}" type="presOf" srcId="{54189FF9-BEB2-48CA-BAB0-833AF163E36A}" destId="{0C8F190C-FEB4-0B4B-84E7-CCFBC1662453}" srcOrd="0" destOrd="0" presId="urn:microsoft.com/office/officeart/2005/8/layout/vProcess5"/>
    <dgm:cxn modelId="{290094D3-EC83-604D-962B-22E4255F6160}" type="presOf" srcId="{54189FF9-BEB2-48CA-BAB0-833AF163E36A}" destId="{D4A96476-9141-8845-881A-4A2CFBEACD24}" srcOrd="1" destOrd="0" presId="urn:microsoft.com/office/officeart/2005/8/layout/vProcess5"/>
    <dgm:cxn modelId="{EA7E21D6-ED4E-3446-B9D0-A20DA86FC1C0}" type="presOf" srcId="{F23C8403-85E3-439E-81C3-B8D3D1B1FC55}" destId="{1362832F-9D6E-EA4D-9708-76DA9E6F296D}" srcOrd="0" destOrd="0" presId="urn:microsoft.com/office/officeart/2005/8/layout/vProcess5"/>
    <dgm:cxn modelId="{90D8B3E3-19C0-FE43-BFC9-AE5ADE3F9F1E}" type="presOf" srcId="{79F3C46D-DCE0-4A5F-BDE6-35FB9B78232F}" destId="{C359F725-7BF5-554B-9E94-550AB79A5A7F}" srcOrd="1" destOrd="0" presId="urn:microsoft.com/office/officeart/2005/8/layout/vProcess5"/>
    <dgm:cxn modelId="{C1D91AF5-93E8-6E48-83B6-2CF6991A7391}" type="presOf" srcId="{3BFCA429-5D5A-42A7-8E2B-1A931C21BC1F}" destId="{169420C4-AB3B-D747-A7D2-F266AA6D388D}" srcOrd="0" destOrd="0" presId="urn:microsoft.com/office/officeart/2005/8/layout/vProcess5"/>
    <dgm:cxn modelId="{317CE0F6-8581-45DE-A542-CF198A511F8E}" srcId="{5ABB8CCE-785C-4951-87A7-CA13CB08971C}" destId="{564F67DA-7DB5-40CF-A96C-D8B40F6BFB1A}" srcOrd="3" destOrd="0" parTransId="{7D1EEED8-0CDC-4AF2-87E6-233EF480B7FD}" sibTransId="{6FFF98E9-3917-4FF2-9335-57FAAFC5B489}"/>
    <dgm:cxn modelId="{F0CE93F8-EA54-8E45-8C5C-BF4C2F8B4F44}" type="presOf" srcId="{29E58A3D-B935-4432-9326-EE44ABFF1372}" destId="{91B88F52-B06A-2541-8BE1-0B6A73CE829A}" srcOrd="0" destOrd="0" presId="urn:microsoft.com/office/officeart/2005/8/layout/vProcess5"/>
    <dgm:cxn modelId="{19301A43-C2FB-C641-9E2A-09937C93B664}" type="presParOf" srcId="{048728AC-C217-9A4C-9A9C-0B0C226230A7}" destId="{8B7FCF62-2DCB-274C-8A47-F7C25F994FAE}" srcOrd="0" destOrd="0" presId="urn:microsoft.com/office/officeart/2005/8/layout/vProcess5"/>
    <dgm:cxn modelId="{FAF3E7D9-941D-194D-83E6-2ABD9729F9BE}" type="presParOf" srcId="{048728AC-C217-9A4C-9A9C-0B0C226230A7}" destId="{619D8E15-04FE-424C-9075-153420BB9368}" srcOrd="1" destOrd="0" presId="urn:microsoft.com/office/officeart/2005/8/layout/vProcess5"/>
    <dgm:cxn modelId="{370612CE-B5A2-2C49-9389-78D322C16653}" type="presParOf" srcId="{048728AC-C217-9A4C-9A9C-0B0C226230A7}" destId="{169420C4-AB3B-D747-A7D2-F266AA6D388D}" srcOrd="2" destOrd="0" presId="urn:microsoft.com/office/officeart/2005/8/layout/vProcess5"/>
    <dgm:cxn modelId="{F631B27C-9BD6-984E-9AA3-E10F509516E3}" type="presParOf" srcId="{048728AC-C217-9A4C-9A9C-0B0C226230A7}" destId="{0C8F190C-FEB4-0B4B-84E7-CCFBC1662453}" srcOrd="3" destOrd="0" presId="urn:microsoft.com/office/officeart/2005/8/layout/vProcess5"/>
    <dgm:cxn modelId="{E349EF8C-B9EF-3A4F-B688-F9E128B04407}" type="presParOf" srcId="{048728AC-C217-9A4C-9A9C-0B0C226230A7}" destId="{D2B053BF-EF7F-434C-AC4C-40E2F6524F90}" srcOrd="4" destOrd="0" presId="urn:microsoft.com/office/officeart/2005/8/layout/vProcess5"/>
    <dgm:cxn modelId="{96350377-48FF-CF4A-B440-1F732F6B35FB}" type="presParOf" srcId="{048728AC-C217-9A4C-9A9C-0B0C226230A7}" destId="{1362832F-9D6E-EA4D-9708-76DA9E6F296D}" srcOrd="5" destOrd="0" presId="urn:microsoft.com/office/officeart/2005/8/layout/vProcess5"/>
    <dgm:cxn modelId="{D0647C71-2A26-A34B-B0E0-854D2F83B13C}" type="presParOf" srcId="{048728AC-C217-9A4C-9A9C-0B0C226230A7}" destId="{91B88F52-B06A-2541-8BE1-0B6A73CE829A}" srcOrd="6" destOrd="0" presId="urn:microsoft.com/office/officeart/2005/8/layout/vProcess5"/>
    <dgm:cxn modelId="{506BF0B4-9AEE-A549-90FD-D80A80A92C94}" type="presParOf" srcId="{048728AC-C217-9A4C-9A9C-0B0C226230A7}" destId="{EBD08F97-A026-A84A-B866-2B54DBD2B54C}" srcOrd="7" destOrd="0" presId="urn:microsoft.com/office/officeart/2005/8/layout/vProcess5"/>
    <dgm:cxn modelId="{63520591-8AF8-4242-8465-89CD16043DB8}" type="presParOf" srcId="{048728AC-C217-9A4C-9A9C-0B0C226230A7}" destId="{C359F725-7BF5-554B-9E94-550AB79A5A7F}" srcOrd="8" destOrd="0" presId="urn:microsoft.com/office/officeart/2005/8/layout/vProcess5"/>
    <dgm:cxn modelId="{7CD96ED8-08AA-F54F-AA69-C303A734F8A1}" type="presParOf" srcId="{048728AC-C217-9A4C-9A9C-0B0C226230A7}" destId="{1DD65696-7C64-EA4E-A32F-A2DE2CFBE977}" srcOrd="9" destOrd="0" presId="urn:microsoft.com/office/officeart/2005/8/layout/vProcess5"/>
    <dgm:cxn modelId="{DAE13755-770D-D94A-8249-3EA8F0049071}" type="presParOf" srcId="{048728AC-C217-9A4C-9A9C-0B0C226230A7}" destId="{D4A96476-9141-8845-881A-4A2CFBEACD24}" srcOrd="10" destOrd="0" presId="urn:microsoft.com/office/officeart/2005/8/layout/vProcess5"/>
    <dgm:cxn modelId="{7A4DBAD7-5FE1-E046-A9FF-A0F7AE043F77}" type="presParOf" srcId="{048728AC-C217-9A4C-9A9C-0B0C226230A7}" destId="{12ABB57B-8136-FF42-9064-6FFE467EF83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D9D71-77D9-4C01-9233-C82A39D1F35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FBBD2C3-D0F6-4834-8F98-AD591026636B}">
      <dgm:prSet custT="1"/>
      <dgm:spPr>
        <a:solidFill>
          <a:schemeClr val="accent1">
            <a:lumMod val="40000"/>
            <a:lumOff val="60000"/>
          </a:schemeClr>
        </a:solidFill>
      </dgm:spPr>
      <dgm:t>
        <a:bodyPr/>
        <a:lstStyle/>
        <a:p>
          <a:r>
            <a:rPr lang="tr-TR" sz="1600" dirty="0">
              <a:solidFill>
                <a:schemeClr val="tx1"/>
              </a:solidFill>
              <a:latin typeface="Calibri" panose="020F0502020204030204" pitchFamily="34" charset="0"/>
              <a:cs typeface="Calibri" panose="020F0502020204030204" pitchFamily="34" charset="0"/>
            </a:rPr>
            <a:t>Dünyada tütün kontrolü politikalarının yaygınlaştırılması gerekmektedir halen kapsayıcılıkta eksikler mevcuttur.</a:t>
          </a:r>
          <a:endParaRPr lang="en-US" sz="1600" dirty="0">
            <a:solidFill>
              <a:schemeClr val="tx1"/>
            </a:solidFill>
            <a:latin typeface="Calibri" panose="020F0502020204030204" pitchFamily="34" charset="0"/>
            <a:cs typeface="Calibri" panose="020F0502020204030204" pitchFamily="34" charset="0"/>
          </a:endParaRPr>
        </a:p>
      </dgm:t>
    </dgm:pt>
    <dgm:pt modelId="{D9EF3A3A-B96B-4631-BAEC-3ADE526B208D}" type="parTrans" cxnId="{3B2930CA-62C9-4EEC-8957-CF72247A16A8}">
      <dgm:prSet/>
      <dgm:spPr/>
      <dgm:t>
        <a:bodyPr/>
        <a:lstStyle/>
        <a:p>
          <a:endParaRPr lang="en-US"/>
        </a:p>
      </dgm:t>
    </dgm:pt>
    <dgm:pt modelId="{E4F6C57B-64AA-4D11-8B8D-DF59B551DCD9}" type="sibTrans" cxnId="{3B2930CA-62C9-4EEC-8957-CF72247A16A8}">
      <dgm:prSet/>
      <dgm:spPr/>
      <dgm:t>
        <a:bodyPr/>
        <a:lstStyle/>
        <a:p>
          <a:endParaRPr lang="en-US"/>
        </a:p>
      </dgm:t>
    </dgm:pt>
    <dgm:pt modelId="{D7D64E68-FCD0-4CD7-B44D-F0B975B2A66A}">
      <dgm:prSet custT="1"/>
      <dgm:spPr>
        <a:solidFill>
          <a:schemeClr val="accent1">
            <a:lumMod val="40000"/>
            <a:lumOff val="60000"/>
          </a:schemeClr>
        </a:solidFill>
      </dgm:spPr>
      <dgm:t>
        <a:bodyPr/>
        <a:lstStyle/>
        <a:p>
          <a:r>
            <a:rPr lang="tr-TR" sz="1600" dirty="0">
              <a:solidFill>
                <a:schemeClr val="tx1"/>
              </a:solidFill>
              <a:latin typeface="Calibri" panose="020F0502020204030204" pitchFamily="34" charset="0"/>
              <a:cs typeface="Calibri" panose="020F0502020204030204" pitchFamily="34" charset="0"/>
            </a:rPr>
            <a:t>Tütün ve tütün ürünleri ile mücadelede kaynaklar yetersizdir, kaynakların artırılması gerekmektedir.</a:t>
          </a:r>
          <a:endParaRPr lang="en-US" sz="1600" dirty="0">
            <a:solidFill>
              <a:schemeClr val="tx1"/>
            </a:solidFill>
            <a:latin typeface="Calibri" panose="020F0502020204030204" pitchFamily="34" charset="0"/>
            <a:cs typeface="Calibri" panose="020F0502020204030204" pitchFamily="34" charset="0"/>
          </a:endParaRPr>
        </a:p>
      </dgm:t>
    </dgm:pt>
    <dgm:pt modelId="{9D57A6EF-E03B-4808-A5AD-8CA35254CF50}" type="parTrans" cxnId="{737FFC9D-AD47-4B32-9AAA-CC17A80BB793}">
      <dgm:prSet/>
      <dgm:spPr/>
      <dgm:t>
        <a:bodyPr/>
        <a:lstStyle/>
        <a:p>
          <a:endParaRPr lang="en-US"/>
        </a:p>
      </dgm:t>
    </dgm:pt>
    <dgm:pt modelId="{4393D40F-3108-425B-B81C-DD2F868D1155}" type="sibTrans" cxnId="{737FFC9D-AD47-4B32-9AAA-CC17A80BB793}">
      <dgm:prSet/>
      <dgm:spPr/>
      <dgm:t>
        <a:bodyPr/>
        <a:lstStyle/>
        <a:p>
          <a:endParaRPr lang="en-US"/>
        </a:p>
      </dgm:t>
    </dgm:pt>
    <dgm:pt modelId="{4E740E4D-9618-4DDC-ACDF-DEF30BB96420}">
      <dgm:prSet custT="1"/>
      <dgm:spPr>
        <a:solidFill>
          <a:schemeClr val="accent1">
            <a:lumMod val="40000"/>
            <a:lumOff val="60000"/>
          </a:schemeClr>
        </a:solidFill>
      </dgm:spPr>
      <dgm:t>
        <a:bodyPr/>
        <a:lstStyle/>
        <a:p>
          <a:r>
            <a:rPr lang="tr-TR" sz="1600" dirty="0">
              <a:solidFill>
                <a:schemeClr val="tx1"/>
              </a:solidFill>
              <a:latin typeface="Calibri" panose="020F0502020204030204" pitchFamily="34" charset="0"/>
              <a:cs typeface="Calibri" panose="020F0502020204030204" pitchFamily="34" charset="0"/>
            </a:rPr>
            <a:t>Tütün ve tütün ürünleri kullanımı bir salgındır ve </a:t>
          </a:r>
          <a:r>
            <a:rPr lang="tr-TR" sz="1600" dirty="0" err="1">
              <a:solidFill>
                <a:schemeClr val="tx1"/>
              </a:solidFill>
              <a:latin typeface="Calibri" panose="020F0502020204030204" pitchFamily="34" charset="0"/>
              <a:cs typeface="Calibri" panose="020F0502020204030204" pitchFamily="34" charset="0"/>
            </a:rPr>
            <a:t>korunulabilir</a:t>
          </a:r>
          <a:r>
            <a:rPr lang="tr-TR" sz="1600" dirty="0">
              <a:solidFill>
                <a:schemeClr val="tx1"/>
              </a:solidFill>
              <a:latin typeface="Calibri" panose="020F0502020204030204" pitchFamily="34" charset="0"/>
              <a:cs typeface="Calibri" panose="020F0502020204030204" pitchFamily="34" charset="0"/>
            </a:rPr>
            <a:t> olan bu salgınla mücadelede dünyanın bütün ülkelerinde, halk sağlığı ve politika liderlerinin birincil önceliği bu salgınla mücadele olmalıdır.</a:t>
          </a:r>
          <a:endParaRPr lang="en-US" sz="1600" dirty="0">
            <a:solidFill>
              <a:schemeClr val="tx1"/>
            </a:solidFill>
            <a:latin typeface="Calibri" panose="020F0502020204030204" pitchFamily="34" charset="0"/>
            <a:cs typeface="Calibri" panose="020F0502020204030204" pitchFamily="34" charset="0"/>
          </a:endParaRPr>
        </a:p>
      </dgm:t>
    </dgm:pt>
    <dgm:pt modelId="{F3B84769-00F5-43E9-A0BA-3DE05EA1E796}" type="parTrans" cxnId="{DF56549B-33B6-483B-8238-4F8E6770EB5D}">
      <dgm:prSet/>
      <dgm:spPr/>
      <dgm:t>
        <a:bodyPr/>
        <a:lstStyle/>
        <a:p>
          <a:endParaRPr lang="en-US"/>
        </a:p>
      </dgm:t>
    </dgm:pt>
    <dgm:pt modelId="{5B3C463C-2658-46EB-A9A0-1D61630DBD0A}" type="sibTrans" cxnId="{DF56549B-33B6-483B-8238-4F8E6770EB5D}">
      <dgm:prSet/>
      <dgm:spPr/>
      <dgm:t>
        <a:bodyPr/>
        <a:lstStyle/>
        <a:p>
          <a:endParaRPr lang="en-US"/>
        </a:p>
      </dgm:t>
    </dgm:pt>
    <dgm:pt modelId="{0A01A8C7-DE3B-7C41-93FC-920E5D981AA0}" type="pres">
      <dgm:prSet presAssocID="{9FCD9D71-77D9-4C01-9233-C82A39D1F35F}" presName="outerComposite" presStyleCnt="0">
        <dgm:presLayoutVars>
          <dgm:chMax val="5"/>
          <dgm:dir/>
          <dgm:resizeHandles val="exact"/>
        </dgm:presLayoutVars>
      </dgm:prSet>
      <dgm:spPr/>
    </dgm:pt>
    <dgm:pt modelId="{63A8DAED-1310-D94F-9DDB-129EAFEBE336}" type="pres">
      <dgm:prSet presAssocID="{9FCD9D71-77D9-4C01-9233-C82A39D1F35F}" presName="dummyMaxCanvas" presStyleCnt="0">
        <dgm:presLayoutVars/>
      </dgm:prSet>
      <dgm:spPr/>
    </dgm:pt>
    <dgm:pt modelId="{C55FD4B7-02C3-F546-9C60-289842AD0E14}" type="pres">
      <dgm:prSet presAssocID="{9FCD9D71-77D9-4C01-9233-C82A39D1F35F}" presName="ThreeNodes_1" presStyleLbl="node1" presStyleIdx="0" presStyleCnt="3" custLinFactNeighborX="-217" custLinFactNeighborY="-4004">
        <dgm:presLayoutVars>
          <dgm:bulletEnabled val="1"/>
        </dgm:presLayoutVars>
      </dgm:prSet>
      <dgm:spPr/>
    </dgm:pt>
    <dgm:pt modelId="{DC5A8C93-6BD6-F74B-8CBC-AB436C52736A}" type="pres">
      <dgm:prSet presAssocID="{9FCD9D71-77D9-4C01-9233-C82A39D1F35F}" presName="ThreeNodes_2" presStyleLbl="node1" presStyleIdx="1" presStyleCnt="3">
        <dgm:presLayoutVars>
          <dgm:bulletEnabled val="1"/>
        </dgm:presLayoutVars>
      </dgm:prSet>
      <dgm:spPr/>
    </dgm:pt>
    <dgm:pt modelId="{9B520FBC-B464-C745-B9EC-7E105E5629DE}" type="pres">
      <dgm:prSet presAssocID="{9FCD9D71-77D9-4C01-9233-C82A39D1F35F}" presName="ThreeNodes_3" presStyleLbl="node1" presStyleIdx="2" presStyleCnt="3">
        <dgm:presLayoutVars>
          <dgm:bulletEnabled val="1"/>
        </dgm:presLayoutVars>
      </dgm:prSet>
      <dgm:spPr/>
    </dgm:pt>
    <dgm:pt modelId="{A9BB0218-D81F-CC4A-8420-6F0F4DEAB6A9}" type="pres">
      <dgm:prSet presAssocID="{9FCD9D71-77D9-4C01-9233-C82A39D1F35F}" presName="ThreeConn_1-2" presStyleLbl="fgAccFollowNode1" presStyleIdx="0" presStyleCnt="2">
        <dgm:presLayoutVars>
          <dgm:bulletEnabled val="1"/>
        </dgm:presLayoutVars>
      </dgm:prSet>
      <dgm:spPr/>
    </dgm:pt>
    <dgm:pt modelId="{66CF446C-C4D1-124F-9B2B-5735E99B43AB}" type="pres">
      <dgm:prSet presAssocID="{9FCD9D71-77D9-4C01-9233-C82A39D1F35F}" presName="ThreeConn_2-3" presStyleLbl="fgAccFollowNode1" presStyleIdx="1" presStyleCnt="2">
        <dgm:presLayoutVars>
          <dgm:bulletEnabled val="1"/>
        </dgm:presLayoutVars>
      </dgm:prSet>
      <dgm:spPr/>
    </dgm:pt>
    <dgm:pt modelId="{849B3277-1FBA-B14E-862F-607FCB48923D}" type="pres">
      <dgm:prSet presAssocID="{9FCD9D71-77D9-4C01-9233-C82A39D1F35F}" presName="ThreeNodes_1_text" presStyleLbl="node1" presStyleIdx="2" presStyleCnt="3">
        <dgm:presLayoutVars>
          <dgm:bulletEnabled val="1"/>
        </dgm:presLayoutVars>
      </dgm:prSet>
      <dgm:spPr/>
    </dgm:pt>
    <dgm:pt modelId="{83948E37-384E-4243-B1E6-57DBDB6D99D8}" type="pres">
      <dgm:prSet presAssocID="{9FCD9D71-77D9-4C01-9233-C82A39D1F35F}" presName="ThreeNodes_2_text" presStyleLbl="node1" presStyleIdx="2" presStyleCnt="3">
        <dgm:presLayoutVars>
          <dgm:bulletEnabled val="1"/>
        </dgm:presLayoutVars>
      </dgm:prSet>
      <dgm:spPr/>
    </dgm:pt>
    <dgm:pt modelId="{5E6F2D2B-2DA4-0C43-85CE-3BA9A600F779}" type="pres">
      <dgm:prSet presAssocID="{9FCD9D71-77D9-4C01-9233-C82A39D1F35F}" presName="ThreeNodes_3_text" presStyleLbl="node1" presStyleIdx="2" presStyleCnt="3">
        <dgm:presLayoutVars>
          <dgm:bulletEnabled val="1"/>
        </dgm:presLayoutVars>
      </dgm:prSet>
      <dgm:spPr/>
    </dgm:pt>
  </dgm:ptLst>
  <dgm:cxnLst>
    <dgm:cxn modelId="{CB0C6E1B-6E2A-FD4F-9322-89C09E42BB2F}" type="presOf" srcId="{2FBBD2C3-D0F6-4834-8F98-AD591026636B}" destId="{C55FD4B7-02C3-F546-9C60-289842AD0E14}" srcOrd="0" destOrd="0" presId="urn:microsoft.com/office/officeart/2005/8/layout/vProcess5"/>
    <dgm:cxn modelId="{E9924A37-3D60-FE41-B6CD-FC3B7E78321A}" type="presOf" srcId="{4E740E4D-9618-4DDC-ACDF-DEF30BB96420}" destId="{5E6F2D2B-2DA4-0C43-85CE-3BA9A600F779}" srcOrd="1" destOrd="0" presId="urn:microsoft.com/office/officeart/2005/8/layout/vProcess5"/>
    <dgm:cxn modelId="{C16DC358-FE03-704B-BE7A-785023613BF5}" type="presOf" srcId="{9FCD9D71-77D9-4C01-9233-C82A39D1F35F}" destId="{0A01A8C7-DE3B-7C41-93FC-920E5D981AA0}" srcOrd="0" destOrd="0" presId="urn:microsoft.com/office/officeart/2005/8/layout/vProcess5"/>
    <dgm:cxn modelId="{29D9F659-2F72-BB48-80CD-D6086C9AE9B3}" type="presOf" srcId="{4E740E4D-9618-4DDC-ACDF-DEF30BB96420}" destId="{9B520FBC-B464-C745-B9EC-7E105E5629DE}" srcOrd="0" destOrd="0" presId="urn:microsoft.com/office/officeart/2005/8/layout/vProcess5"/>
    <dgm:cxn modelId="{09CBA98A-63BA-8146-89C0-7E17A8903BCE}" type="presOf" srcId="{D7D64E68-FCD0-4CD7-B44D-F0B975B2A66A}" destId="{DC5A8C93-6BD6-F74B-8CBC-AB436C52736A}" srcOrd="0" destOrd="0" presId="urn:microsoft.com/office/officeart/2005/8/layout/vProcess5"/>
    <dgm:cxn modelId="{A3589892-82CC-6F4E-9F00-87EF79CA6D1D}" type="presOf" srcId="{4393D40F-3108-425B-B81C-DD2F868D1155}" destId="{66CF446C-C4D1-124F-9B2B-5735E99B43AB}" srcOrd="0" destOrd="0" presId="urn:microsoft.com/office/officeart/2005/8/layout/vProcess5"/>
    <dgm:cxn modelId="{DF56549B-33B6-483B-8238-4F8E6770EB5D}" srcId="{9FCD9D71-77D9-4C01-9233-C82A39D1F35F}" destId="{4E740E4D-9618-4DDC-ACDF-DEF30BB96420}" srcOrd="2" destOrd="0" parTransId="{F3B84769-00F5-43E9-A0BA-3DE05EA1E796}" sibTransId="{5B3C463C-2658-46EB-A9A0-1D61630DBD0A}"/>
    <dgm:cxn modelId="{737FFC9D-AD47-4B32-9AAA-CC17A80BB793}" srcId="{9FCD9D71-77D9-4C01-9233-C82A39D1F35F}" destId="{D7D64E68-FCD0-4CD7-B44D-F0B975B2A66A}" srcOrd="1" destOrd="0" parTransId="{9D57A6EF-E03B-4808-A5AD-8CA35254CF50}" sibTransId="{4393D40F-3108-425B-B81C-DD2F868D1155}"/>
    <dgm:cxn modelId="{8D819AA6-1F1C-634A-8B8A-D27722D42CC3}" type="presOf" srcId="{D7D64E68-FCD0-4CD7-B44D-F0B975B2A66A}" destId="{83948E37-384E-4243-B1E6-57DBDB6D99D8}" srcOrd="1" destOrd="0" presId="urn:microsoft.com/office/officeart/2005/8/layout/vProcess5"/>
    <dgm:cxn modelId="{00719DC9-F3DD-9D4B-949B-11E3FC03BB24}" type="presOf" srcId="{E4F6C57B-64AA-4D11-8B8D-DF59B551DCD9}" destId="{A9BB0218-D81F-CC4A-8420-6F0F4DEAB6A9}" srcOrd="0" destOrd="0" presId="urn:microsoft.com/office/officeart/2005/8/layout/vProcess5"/>
    <dgm:cxn modelId="{3B2930CA-62C9-4EEC-8957-CF72247A16A8}" srcId="{9FCD9D71-77D9-4C01-9233-C82A39D1F35F}" destId="{2FBBD2C3-D0F6-4834-8F98-AD591026636B}" srcOrd="0" destOrd="0" parTransId="{D9EF3A3A-B96B-4631-BAEC-3ADE526B208D}" sibTransId="{E4F6C57B-64AA-4D11-8B8D-DF59B551DCD9}"/>
    <dgm:cxn modelId="{D66147D5-C345-6A41-95BE-05806EF66C31}" type="presOf" srcId="{2FBBD2C3-D0F6-4834-8F98-AD591026636B}" destId="{849B3277-1FBA-B14E-862F-607FCB48923D}" srcOrd="1" destOrd="0" presId="urn:microsoft.com/office/officeart/2005/8/layout/vProcess5"/>
    <dgm:cxn modelId="{1D9D4611-7608-D445-BC0D-68449C65DDBE}" type="presParOf" srcId="{0A01A8C7-DE3B-7C41-93FC-920E5D981AA0}" destId="{63A8DAED-1310-D94F-9DDB-129EAFEBE336}" srcOrd="0" destOrd="0" presId="urn:microsoft.com/office/officeart/2005/8/layout/vProcess5"/>
    <dgm:cxn modelId="{A4B271C5-D148-1C46-AF82-CF024791516E}" type="presParOf" srcId="{0A01A8C7-DE3B-7C41-93FC-920E5D981AA0}" destId="{C55FD4B7-02C3-F546-9C60-289842AD0E14}" srcOrd="1" destOrd="0" presId="urn:microsoft.com/office/officeart/2005/8/layout/vProcess5"/>
    <dgm:cxn modelId="{7B042D35-8914-5C4A-89A5-FA1C9C3F60E6}" type="presParOf" srcId="{0A01A8C7-DE3B-7C41-93FC-920E5D981AA0}" destId="{DC5A8C93-6BD6-F74B-8CBC-AB436C52736A}" srcOrd="2" destOrd="0" presId="urn:microsoft.com/office/officeart/2005/8/layout/vProcess5"/>
    <dgm:cxn modelId="{277B58EC-B03A-D640-AD7D-BAD7C3B22732}" type="presParOf" srcId="{0A01A8C7-DE3B-7C41-93FC-920E5D981AA0}" destId="{9B520FBC-B464-C745-B9EC-7E105E5629DE}" srcOrd="3" destOrd="0" presId="urn:microsoft.com/office/officeart/2005/8/layout/vProcess5"/>
    <dgm:cxn modelId="{D5482E36-5C96-1F42-847B-0F86C234B16B}" type="presParOf" srcId="{0A01A8C7-DE3B-7C41-93FC-920E5D981AA0}" destId="{A9BB0218-D81F-CC4A-8420-6F0F4DEAB6A9}" srcOrd="4" destOrd="0" presId="urn:microsoft.com/office/officeart/2005/8/layout/vProcess5"/>
    <dgm:cxn modelId="{01F6809B-C889-9440-8E9E-D4856639E439}" type="presParOf" srcId="{0A01A8C7-DE3B-7C41-93FC-920E5D981AA0}" destId="{66CF446C-C4D1-124F-9B2B-5735E99B43AB}" srcOrd="5" destOrd="0" presId="urn:microsoft.com/office/officeart/2005/8/layout/vProcess5"/>
    <dgm:cxn modelId="{829ED985-6866-1D4B-90F4-4CE653DC06FB}" type="presParOf" srcId="{0A01A8C7-DE3B-7C41-93FC-920E5D981AA0}" destId="{849B3277-1FBA-B14E-862F-607FCB48923D}" srcOrd="6" destOrd="0" presId="urn:microsoft.com/office/officeart/2005/8/layout/vProcess5"/>
    <dgm:cxn modelId="{EEA27F7E-1935-4140-AE59-5097D828F4BA}" type="presParOf" srcId="{0A01A8C7-DE3B-7C41-93FC-920E5D981AA0}" destId="{83948E37-384E-4243-B1E6-57DBDB6D99D8}" srcOrd="7" destOrd="0" presId="urn:microsoft.com/office/officeart/2005/8/layout/vProcess5"/>
    <dgm:cxn modelId="{D1B71E4B-184C-1D41-BBE3-75E56F3C2B98}" type="presParOf" srcId="{0A01A8C7-DE3B-7C41-93FC-920E5D981AA0}" destId="{5E6F2D2B-2DA4-0C43-85CE-3BA9A600F77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C4A9E-4BED-474F-8766-58A93F314049}">
      <dsp:nvSpPr>
        <dsp:cNvPr id="0" name=""/>
        <dsp:cNvSpPr/>
      </dsp:nvSpPr>
      <dsp:spPr>
        <a:xfrm>
          <a:off x="1053774" y="0"/>
          <a:ext cx="8685912" cy="996044"/>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20. </a:t>
          </a:r>
          <a:r>
            <a:rPr lang="tr-TR" sz="1600" kern="1200" dirty="0" err="1">
              <a:solidFill>
                <a:schemeClr val="tx1"/>
              </a:solidFill>
              <a:latin typeface="Calibri" panose="020F0502020204030204" pitchFamily="34" charset="0"/>
              <a:cs typeface="Calibri" panose="020F0502020204030204" pitchFamily="34" charset="0"/>
            </a:rPr>
            <a:t>yy’da</a:t>
          </a:r>
          <a:r>
            <a:rPr lang="tr-TR" sz="1600" kern="1200" dirty="0">
              <a:solidFill>
                <a:schemeClr val="tx1"/>
              </a:solidFill>
              <a:latin typeface="Calibri" panose="020F0502020204030204" pitchFamily="34" charset="0"/>
              <a:cs typeface="Calibri" panose="020F0502020204030204" pitchFamily="34" charset="0"/>
            </a:rPr>
            <a:t> 100 milyon kişi tütün ve tütün ürünleri kullanımına bağlı olarak öldü.</a:t>
          </a:r>
          <a:endParaRPr lang="en-US" sz="1600" kern="1200" dirty="0">
            <a:solidFill>
              <a:schemeClr val="tx1"/>
            </a:solidFill>
            <a:latin typeface="Calibri" panose="020F0502020204030204" pitchFamily="34" charset="0"/>
            <a:cs typeface="Calibri" panose="020F0502020204030204" pitchFamily="34" charset="0"/>
          </a:endParaRPr>
        </a:p>
      </dsp:txBody>
      <dsp:txXfrm>
        <a:off x="1082947" y="29173"/>
        <a:ext cx="7526937" cy="937698"/>
      </dsp:txXfrm>
    </dsp:sp>
    <dsp:sp modelId="{0AD11795-2A9F-BF4E-AB3E-4E815F173DDE}">
      <dsp:nvSpPr>
        <dsp:cNvPr id="0" name=""/>
        <dsp:cNvSpPr/>
      </dsp:nvSpPr>
      <dsp:spPr>
        <a:xfrm>
          <a:off x="1087650" y="1107868"/>
          <a:ext cx="8685912" cy="996044"/>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Tütün ve tütün ürünleri ile ilişkili her 6 saniyede bir ölüm gerçekleşmektedir.</a:t>
          </a:r>
          <a:endParaRPr lang="en-US" sz="1600" kern="1200" dirty="0">
            <a:solidFill>
              <a:schemeClr val="tx1"/>
            </a:solidFill>
            <a:latin typeface="Calibri" panose="020F0502020204030204" pitchFamily="34" charset="0"/>
            <a:cs typeface="Calibri" panose="020F0502020204030204" pitchFamily="34" charset="0"/>
          </a:endParaRPr>
        </a:p>
      </dsp:txBody>
      <dsp:txXfrm>
        <a:off x="1116823" y="1137041"/>
        <a:ext cx="7252692" cy="937698"/>
      </dsp:txXfrm>
    </dsp:sp>
    <dsp:sp modelId="{1C6E4EB8-4768-D34C-8F57-882FA54109CA}">
      <dsp:nvSpPr>
        <dsp:cNvPr id="0" name=""/>
        <dsp:cNvSpPr/>
      </dsp:nvSpPr>
      <dsp:spPr>
        <a:xfrm>
          <a:off x="1056120" y="2368142"/>
          <a:ext cx="8685912" cy="996044"/>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Tütün ve tütün ürünü kullanıcılarının yaklaşık üçte biri ile yarısı ölmektedir.</a:t>
          </a:r>
          <a:endParaRPr lang="en-US" sz="1600" kern="1200" dirty="0">
            <a:solidFill>
              <a:schemeClr val="tx1"/>
            </a:solidFill>
            <a:latin typeface="Calibri" panose="020F0502020204030204" pitchFamily="34" charset="0"/>
            <a:cs typeface="Calibri" panose="020F0502020204030204" pitchFamily="34" charset="0"/>
          </a:endParaRPr>
        </a:p>
      </dsp:txBody>
      <dsp:txXfrm>
        <a:off x="1085293" y="2397315"/>
        <a:ext cx="7263549" cy="937698"/>
      </dsp:txXfrm>
    </dsp:sp>
    <dsp:sp modelId="{2AC8AEA7-AF69-9E45-93A6-3C1047733A7B}">
      <dsp:nvSpPr>
        <dsp:cNvPr id="0" name=""/>
        <dsp:cNvSpPr/>
      </dsp:nvSpPr>
      <dsp:spPr>
        <a:xfrm>
          <a:off x="1076966" y="3503721"/>
          <a:ext cx="8685912" cy="996044"/>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Dünya üzerinde gerçekleşen yaklaşık her 10 ölümden biri, yılda 8,7 milyondan fazla ölüm tütün ve tütün ürünleri ile ilişkilidir.</a:t>
          </a:r>
          <a:endParaRPr lang="en-US" sz="1600" kern="1200" dirty="0">
            <a:solidFill>
              <a:schemeClr val="tx1"/>
            </a:solidFill>
            <a:latin typeface="Calibri" panose="020F0502020204030204" pitchFamily="34" charset="0"/>
            <a:cs typeface="Calibri" panose="020F0502020204030204" pitchFamily="34" charset="0"/>
          </a:endParaRPr>
        </a:p>
      </dsp:txBody>
      <dsp:txXfrm>
        <a:off x="1106139" y="3532894"/>
        <a:ext cx="7252692" cy="937698"/>
      </dsp:txXfrm>
    </dsp:sp>
    <dsp:sp modelId="{67BDC972-506F-8E41-BBF6-7DA86C62EBBA}">
      <dsp:nvSpPr>
        <dsp:cNvPr id="0" name=""/>
        <dsp:cNvSpPr/>
      </dsp:nvSpPr>
      <dsp:spPr>
        <a:xfrm>
          <a:off x="8135468" y="749024"/>
          <a:ext cx="647429" cy="64742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281140" y="749024"/>
        <a:ext cx="356085" cy="487190"/>
      </dsp:txXfrm>
    </dsp:sp>
    <dsp:sp modelId="{D8F5D2F5-F076-9C43-A72B-310A9486AD10}">
      <dsp:nvSpPr>
        <dsp:cNvPr id="0" name=""/>
        <dsp:cNvSpPr/>
      </dsp:nvSpPr>
      <dsp:spPr>
        <a:xfrm>
          <a:off x="8156329" y="1940023"/>
          <a:ext cx="647429" cy="64742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302001" y="1940023"/>
        <a:ext cx="356085" cy="487190"/>
      </dsp:txXfrm>
    </dsp:sp>
    <dsp:sp modelId="{7FEDCEA1-0CEF-8443-9AE4-4F9B028B8331}">
      <dsp:nvSpPr>
        <dsp:cNvPr id="0" name=""/>
        <dsp:cNvSpPr/>
      </dsp:nvSpPr>
      <dsp:spPr>
        <a:xfrm>
          <a:off x="8249462" y="3117167"/>
          <a:ext cx="647429" cy="64742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395134" y="3117167"/>
        <a:ext cx="356085" cy="487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4FDB-D0C5-45F9-BF25-DFECF0E49F9D}">
      <dsp:nvSpPr>
        <dsp:cNvPr id="0" name=""/>
        <dsp:cNvSpPr/>
      </dsp:nvSpPr>
      <dsp:spPr>
        <a:xfrm>
          <a:off x="0" y="0"/>
          <a:ext cx="8874118" cy="1313007"/>
        </a:xfrm>
        <a:prstGeom prst="roundRect">
          <a:avLst>
            <a:gd name="adj" fmla="val 10000"/>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Ancak dünya çapında halen 1 milyardan fazla insan halen sigara içmektedir</a:t>
          </a:r>
          <a:r>
            <a:rPr lang="tr-TR" sz="1600" kern="1200" dirty="0">
              <a:solidFill>
                <a:schemeClr val="tx1"/>
              </a:solidFill>
              <a:latin typeface="Comic Sans MS" panose="030F0702030302020204" pitchFamily="66" charset="0"/>
            </a:rPr>
            <a:t>.</a:t>
          </a:r>
          <a:endParaRPr lang="en-US" sz="1600" kern="1200" dirty="0">
            <a:solidFill>
              <a:schemeClr val="tx1"/>
            </a:solidFill>
            <a:latin typeface="Comic Sans MS" panose="030F0702030302020204" pitchFamily="66" charset="0"/>
          </a:endParaRPr>
        </a:p>
      </dsp:txBody>
      <dsp:txXfrm>
        <a:off x="38457" y="38457"/>
        <a:ext cx="7457279" cy="1236093"/>
      </dsp:txXfrm>
    </dsp:sp>
    <dsp:sp modelId="{6D0A9E72-5D94-4EA2-A7C0-E60FE7D3761C}">
      <dsp:nvSpPr>
        <dsp:cNvPr id="0" name=""/>
        <dsp:cNvSpPr/>
      </dsp:nvSpPr>
      <dsp:spPr>
        <a:xfrm>
          <a:off x="783010" y="1531842"/>
          <a:ext cx="8874118" cy="1313007"/>
        </a:xfrm>
        <a:prstGeom prst="roundRect">
          <a:avLst>
            <a:gd name="adj" fmla="val 10000"/>
          </a:avLst>
        </a:prstGeom>
        <a:solidFill>
          <a:schemeClr val="accent5">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Sigara satışları düştükçe tütün şirketleri e-sigara ve ısıtılmış tütün ürünleri gibi yeni ürünleri agresif şekilde pazarlamaktadır ve lobicilik faaliyetlerinde bulunmaktadır.</a:t>
          </a:r>
          <a:endParaRPr lang="en-US" sz="1600" kern="1200" dirty="0">
            <a:solidFill>
              <a:schemeClr val="tx1"/>
            </a:solidFill>
            <a:latin typeface="Calibri" panose="020F0502020204030204" pitchFamily="34" charset="0"/>
            <a:cs typeface="Calibri" panose="020F0502020204030204" pitchFamily="34" charset="0"/>
          </a:endParaRPr>
        </a:p>
      </dsp:txBody>
      <dsp:txXfrm>
        <a:off x="821467" y="1570299"/>
        <a:ext cx="7160738" cy="1236093"/>
      </dsp:txXfrm>
    </dsp:sp>
    <dsp:sp modelId="{9AA2309B-9F85-4BFA-B671-591B55812B72}">
      <dsp:nvSpPr>
        <dsp:cNvPr id="0" name=""/>
        <dsp:cNvSpPr/>
      </dsp:nvSpPr>
      <dsp:spPr>
        <a:xfrm>
          <a:off x="1566020" y="3063685"/>
          <a:ext cx="8874118" cy="1313007"/>
        </a:xfrm>
        <a:prstGeom prst="roundRect">
          <a:avLst>
            <a:gd name="adj" fmla="val 10000"/>
          </a:avLst>
        </a:prstGeom>
        <a:solidFill>
          <a:schemeClr val="accent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Günümüzde yaklaşık 120 ülke e-sigara tehlikesi konusunda adımlar atmıştır ancak çoğu ülkede halen bir düzenleme bulunmamaktadır.</a:t>
          </a:r>
          <a:endParaRPr lang="en-US" sz="1600" kern="1200" dirty="0">
            <a:solidFill>
              <a:schemeClr val="tx1"/>
            </a:solidFill>
            <a:latin typeface="Calibri" panose="020F0502020204030204" pitchFamily="34" charset="0"/>
            <a:cs typeface="Calibri" panose="020F0502020204030204" pitchFamily="34" charset="0"/>
          </a:endParaRPr>
        </a:p>
      </dsp:txBody>
      <dsp:txXfrm>
        <a:off x="1604477" y="3102142"/>
        <a:ext cx="7160738" cy="1236093"/>
      </dsp:txXfrm>
    </dsp:sp>
    <dsp:sp modelId="{7A035055-BE37-47E8-A6FE-BAD0238D6048}">
      <dsp:nvSpPr>
        <dsp:cNvPr id="0" name=""/>
        <dsp:cNvSpPr/>
      </dsp:nvSpPr>
      <dsp:spPr>
        <a:xfrm>
          <a:off x="8020663" y="995697"/>
          <a:ext cx="853455" cy="85345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12690" y="995697"/>
        <a:ext cx="469401" cy="642225"/>
      </dsp:txXfrm>
    </dsp:sp>
    <dsp:sp modelId="{09053FDF-7653-470E-8315-A9E6297C6F12}">
      <dsp:nvSpPr>
        <dsp:cNvPr id="0" name=""/>
        <dsp:cNvSpPr/>
      </dsp:nvSpPr>
      <dsp:spPr>
        <a:xfrm>
          <a:off x="8803673" y="2518786"/>
          <a:ext cx="853455" cy="85345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95700" y="2518786"/>
        <a:ext cx="469401" cy="642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D8E15-04FE-424C-9075-153420BB9368}">
      <dsp:nvSpPr>
        <dsp:cNvPr id="0" name=""/>
        <dsp:cNvSpPr/>
      </dsp:nvSpPr>
      <dsp:spPr>
        <a:xfrm>
          <a:off x="0" y="0"/>
          <a:ext cx="7616189" cy="831581"/>
        </a:xfrm>
        <a:prstGeom prst="roundRect">
          <a:avLst>
            <a:gd name="adj" fmla="val 10000"/>
          </a:avLst>
        </a:prstGeom>
        <a:solidFill>
          <a:schemeClr val="accent5">
            <a:lumMod val="20000"/>
            <a:lumOff val="8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0" kern="1200" dirty="0">
              <a:solidFill>
                <a:schemeClr val="tx1"/>
              </a:solidFill>
              <a:latin typeface="Calibri" panose="020F0502020204030204" pitchFamily="34" charset="0"/>
              <a:cs typeface="Calibri" panose="020F0502020204030204" pitchFamily="34" charset="0"/>
            </a:rPr>
            <a:t>DSÖ Tütün Kontrolü Çerçeve Sözleşmesi tarafları, tütün salgınına açılan savaşa katılarak toplumlarının sağlığını koruma doğrultusunda taahhütlerini bildirmişlerdir.</a:t>
          </a:r>
          <a:endParaRPr lang="en-US" sz="1600" b="0" kern="1200" dirty="0">
            <a:solidFill>
              <a:schemeClr val="tx1"/>
            </a:solidFill>
            <a:latin typeface="Calibri" panose="020F0502020204030204" pitchFamily="34" charset="0"/>
            <a:cs typeface="Calibri" panose="020F0502020204030204" pitchFamily="34" charset="0"/>
          </a:endParaRPr>
        </a:p>
      </dsp:txBody>
      <dsp:txXfrm>
        <a:off x="24356" y="24356"/>
        <a:ext cx="6648580" cy="782869"/>
      </dsp:txXfrm>
    </dsp:sp>
    <dsp:sp modelId="{169420C4-AB3B-D747-A7D2-F266AA6D388D}">
      <dsp:nvSpPr>
        <dsp:cNvPr id="0" name=""/>
        <dsp:cNvSpPr/>
      </dsp:nvSpPr>
      <dsp:spPr>
        <a:xfrm>
          <a:off x="637855" y="982777"/>
          <a:ext cx="7616189" cy="831581"/>
        </a:xfrm>
        <a:prstGeom prst="roundRect">
          <a:avLst>
            <a:gd name="adj" fmla="val 10000"/>
          </a:avLst>
        </a:prstGeom>
        <a:solidFill>
          <a:schemeClr val="accent1">
            <a:lumMod val="40000"/>
            <a:lumOff val="6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0" kern="1200" dirty="0">
              <a:solidFill>
                <a:schemeClr val="tx1"/>
              </a:solidFill>
              <a:latin typeface="Calibri" panose="020F0502020204030204" pitchFamily="34" charset="0"/>
              <a:cs typeface="Calibri" panose="020F0502020204030204" pitchFamily="34" charset="0"/>
            </a:rPr>
            <a:t>DSÖ tarafından -TKÇS ölçütlerine göre hazırlanmış- MPOWER politika paketi sunulmuştur.</a:t>
          </a:r>
          <a:endParaRPr lang="en-US" sz="1600" b="0" kern="1200" dirty="0">
            <a:solidFill>
              <a:schemeClr val="tx1"/>
            </a:solidFill>
            <a:latin typeface="Calibri" panose="020F0502020204030204" pitchFamily="34" charset="0"/>
            <a:cs typeface="Calibri" panose="020F0502020204030204" pitchFamily="34" charset="0"/>
          </a:endParaRPr>
        </a:p>
      </dsp:txBody>
      <dsp:txXfrm>
        <a:off x="662211" y="1007133"/>
        <a:ext cx="6389093" cy="782869"/>
      </dsp:txXfrm>
    </dsp:sp>
    <dsp:sp modelId="{0C8F190C-FEB4-0B4B-84E7-CCFBC1662453}">
      <dsp:nvSpPr>
        <dsp:cNvPr id="0" name=""/>
        <dsp:cNvSpPr/>
      </dsp:nvSpPr>
      <dsp:spPr>
        <a:xfrm>
          <a:off x="1266191" y="1965555"/>
          <a:ext cx="7616189" cy="831581"/>
        </a:xfrm>
        <a:prstGeom prst="roundRect">
          <a:avLst>
            <a:gd name="adj" fmla="val 10000"/>
          </a:avLst>
        </a:prstGeom>
        <a:solidFill>
          <a:schemeClr val="accent6">
            <a:lumMod val="20000"/>
            <a:lumOff val="8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0" kern="1200" dirty="0">
              <a:solidFill>
                <a:schemeClr val="tx1"/>
              </a:solidFill>
              <a:latin typeface="Calibri" panose="020F0502020204030204" pitchFamily="34" charset="0"/>
              <a:cs typeface="Calibri" panose="020F0502020204030204" pitchFamily="34" charset="0"/>
            </a:rPr>
            <a:t>MPOWER paketi  Dünya Sağlık Asamblesi’nin 61. oturumunda sunulan Bulaşıcı Olmayan Hastalıkların Önlenmesi ve Kontrolü için DSÖ Eylem Planının önemli bir parçasıdır</a:t>
          </a:r>
          <a:r>
            <a:rPr lang="tr-TR" sz="1600" b="0" kern="1200" dirty="0">
              <a:solidFill>
                <a:schemeClr val="tx1"/>
              </a:solidFill>
              <a:latin typeface="Comic Sans MS" panose="030F0702030302020204" pitchFamily="66" charset="0"/>
            </a:rPr>
            <a:t>.</a:t>
          </a:r>
          <a:endParaRPr lang="en-US" sz="1600" b="0" kern="1200" dirty="0">
            <a:solidFill>
              <a:schemeClr val="tx1"/>
            </a:solidFill>
            <a:latin typeface="Comic Sans MS" panose="030F0702030302020204" pitchFamily="66" charset="0"/>
          </a:endParaRPr>
        </a:p>
      </dsp:txBody>
      <dsp:txXfrm>
        <a:off x="1290547" y="1989911"/>
        <a:ext cx="6398614" cy="782869"/>
      </dsp:txXfrm>
    </dsp:sp>
    <dsp:sp modelId="{D2B053BF-EF7F-434C-AC4C-40E2F6524F90}">
      <dsp:nvSpPr>
        <dsp:cNvPr id="0" name=""/>
        <dsp:cNvSpPr/>
      </dsp:nvSpPr>
      <dsp:spPr>
        <a:xfrm>
          <a:off x="1904047" y="2948333"/>
          <a:ext cx="7616189" cy="831581"/>
        </a:xfrm>
        <a:prstGeom prst="roundRect">
          <a:avLst>
            <a:gd name="adj" fmla="val 10000"/>
          </a:avLst>
        </a:prstGeom>
        <a:solidFill>
          <a:srgbClr val="FFCCFF"/>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Bu plan, 2000 yılındaki 53. oturumda bu tür hastalıkların engellenmesi ve kontrol edilmesine öncelik verilmesi kararının benimsenmesini takip etmiştir</a:t>
          </a:r>
          <a:r>
            <a:rPr lang="tr-TR" sz="1600" kern="1200" dirty="0">
              <a:solidFill>
                <a:schemeClr val="tx1"/>
              </a:solidFill>
              <a:latin typeface="Comic Sans MS" panose="030F0702030302020204" pitchFamily="66" charset="0"/>
            </a:rPr>
            <a:t>.</a:t>
          </a:r>
          <a:endParaRPr lang="en-US" sz="1600" kern="1200" dirty="0">
            <a:solidFill>
              <a:schemeClr val="tx1"/>
            </a:solidFill>
            <a:latin typeface="Comic Sans MS" panose="030F0702030302020204" pitchFamily="66" charset="0"/>
          </a:endParaRPr>
        </a:p>
      </dsp:txBody>
      <dsp:txXfrm>
        <a:off x="1928403" y="2972689"/>
        <a:ext cx="6389093" cy="782869"/>
      </dsp:txXfrm>
    </dsp:sp>
    <dsp:sp modelId="{1362832F-9D6E-EA4D-9708-76DA9E6F296D}">
      <dsp:nvSpPr>
        <dsp:cNvPr id="0" name=""/>
        <dsp:cNvSpPr/>
      </dsp:nvSpPr>
      <dsp:spPr>
        <a:xfrm>
          <a:off x="7075661" y="636915"/>
          <a:ext cx="540527" cy="540527"/>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197280" y="636915"/>
        <a:ext cx="297289" cy="406747"/>
      </dsp:txXfrm>
    </dsp:sp>
    <dsp:sp modelId="{91B88F52-B06A-2541-8BE1-0B6A73CE829A}">
      <dsp:nvSpPr>
        <dsp:cNvPr id="0" name=""/>
        <dsp:cNvSpPr/>
      </dsp:nvSpPr>
      <dsp:spPr>
        <a:xfrm>
          <a:off x="7713517" y="1619693"/>
          <a:ext cx="540527" cy="540527"/>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835136" y="1619693"/>
        <a:ext cx="297289" cy="406747"/>
      </dsp:txXfrm>
    </dsp:sp>
    <dsp:sp modelId="{EBD08F97-A026-A84A-B866-2B54DBD2B54C}">
      <dsp:nvSpPr>
        <dsp:cNvPr id="0" name=""/>
        <dsp:cNvSpPr/>
      </dsp:nvSpPr>
      <dsp:spPr>
        <a:xfrm>
          <a:off x="8341853" y="2602471"/>
          <a:ext cx="540527" cy="540527"/>
        </a:xfrm>
        <a:prstGeom prst="downArrow">
          <a:avLst>
            <a:gd name="adj1" fmla="val 55000"/>
            <a:gd name="adj2" fmla="val 45000"/>
          </a:avLst>
        </a:prstGeom>
        <a:solidFill>
          <a:schemeClr val="accent3">
            <a:lumMod val="20000"/>
            <a:lumOff val="80000"/>
            <a:alpha val="9000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463472" y="2602471"/>
        <a:ext cx="297289" cy="406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FD4B7-02C3-F546-9C60-289842AD0E14}">
      <dsp:nvSpPr>
        <dsp:cNvPr id="0" name=""/>
        <dsp:cNvSpPr/>
      </dsp:nvSpPr>
      <dsp:spPr>
        <a:xfrm>
          <a:off x="0" y="0"/>
          <a:ext cx="8163718" cy="110871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Dünyada tütün kontrolü politikalarının yaygınlaştırılması gerekmektedir halen kapsayıcılıkta eksikler mevcuttur.</a:t>
          </a:r>
          <a:endParaRPr lang="en-US" sz="1600" kern="1200" dirty="0">
            <a:solidFill>
              <a:schemeClr val="tx1"/>
            </a:solidFill>
            <a:latin typeface="Calibri" panose="020F0502020204030204" pitchFamily="34" charset="0"/>
            <a:cs typeface="Calibri" panose="020F0502020204030204" pitchFamily="34" charset="0"/>
          </a:endParaRPr>
        </a:p>
      </dsp:txBody>
      <dsp:txXfrm>
        <a:off x="32473" y="32473"/>
        <a:ext cx="6967334" cy="1043764"/>
      </dsp:txXfrm>
    </dsp:sp>
    <dsp:sp modelId="{DC5A8C93-6BD6-F74B-8CBC-AB436C52736A}">
      <dsp:nvSpPr>
        <dsp:cNvPr id="0" name=""/>
        <dsp:cNvSpPr/>
      </dsp:nvSpPr>
      <dsp:spPr>
        <a:xfrm>
          <a:off x="720328" y="1293495"/>
          <a:ext cx="8163718" cy="110871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Tütün ve tütün ürünleri ile mücadelede kaynaklar yetersizdir, kaynakların artırılması gerekmektedir.</a:t>
          </a:r>
          <a:endParaRPr lang="en-US" sz="1600" kern="1200" dirty="0">
            <a:solidFill>
              <a:schemeClr val="tx1"/>
            </a:solidFill>
            <a:latin typeface="Calibri" panose="020F0502020204030204" pitchFamily="34" charset="0"/>
            <a:cs typeface="Calibri" panose="020F0502020204030204" pitchFamily="34" charset="0"/>
          </a:endParaRPr>
        </a:p>
      </dsp:txBody>
      <dsp:txXfrm>
        <a:off x="752801" y="1325968"/>
        <a:ext cx="6657783" cy="1043764"/>
      </dsp:txXfrm>
    </dsp:sp>
    <dsp:sp modelId="{9B520FBC-B464-C745-B9EC-7E105E5629DE}">
      <dsp:nvSpPr>
        <dsp:cNvPr id="0" name=""/>
        <dsp:cNvSpPr/>
      </dsp:nvSpPr>
      <dsp:spPr>
        <a:xfrm>
          <a:off x="1440656" y="2586990"/>
          <a:ext cx="8163718" cy="110871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solidFill>
                <a:schemeClr val="tx1"/>
              </a:solidFill>
              <a:latin typeface="Calibri" panose="020F0502020204030204" pitchFamily="34" charset="0"/>
              <a:cs typeface="Calibri" panose="020F0502020204030204" pitchFamily="34" charset="0"/>
            </a:rPr>
            <a:t>Tütün ve tütün ürünleri kullanımı bir salgındır ve </a:t>
          </a:r>
          <a:r>
            <a:rPr lang="tr-TR" sz="1600" kern="1200" dirty="0" err="1">
              <a:solidFill>
                <a:schemeClr val="tx1"/>
              </a:solidFill>
              <a:latin typeface="Calibri" panose="020F0502020204030204" pitchFamily="34" charset="0"/>
              <a:cs typeface="Calibri" panose="020F0502020204030204" pitchFamily="34" charset="0"/>
            </a:rPr>
            <a:t>korunulabilir</a:t>
          </a:r>
          <a:r>
            <a:rPr lang="tr-TR" sz="1600" kern="1200" dirty="0">
              <a:solidFill>
                <a:schemeClr val="tx1"/>
              </a:solidFill>
              <a:latin typeface="Calibri" panose="020F0502020204030204" pitchFamily="34" charset="0"/>
              <a:cs typeface="Calibri" panose="020F0502020204030204" pitchFamily="34" charset="0"/>
            </a:rPr>
            <a:t> olan bu salgınla mücadelede dünyanın bütün ülkelerinde, halk sağlığı ve politika liderlerinin birincil önceliği bu salgınla mücadele olmalıdır.</a:t>
          </a:r>
          <a:endParaRPr lang="en-US" sz="1600" kern="1200" dirty="0">
            <a:solidFill>
              <a:schemeClr val="tx1"/>
            </a:solidFill>
            <a:latin typeface="Calibri" panose="020F0502020204030204" pitchFamily="34" charset="0"/>
            <a:cs typeface="Calibri" panose="020F0502020204030204" pitchFamily="34" charset="0"/>
          </a:endParaRPr>
        </a:p>
      </dsp:txBody>
      <dsp:txXfrm>
        <a:off x="1473129" y="2619463"/>
        <a:ext cx="6657783" cy="1043764"/>
      </dsp:txXfrm>
    </dsp:sp>
    <dsp:sp modelId="{A9BB0218-D81F-CC4A-8420-6F0F4DEAB6A9}">
      <dsp:nvSpPr>
        <dsp:cNvPr id="0" name=""/>
        <dsp:cNvSpPr/>
      </dsp:nvSpPr>
      <dsp:spPr>
        <a:xfrm>
          <a:off x="7443057" y="840771"/>
          <a:ext cx="720661" cy="72066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605206" y="840771"/>
        <a:ext cx="396363" cy="542297"/>
      </dsp:txXfrm>
    </dsp:sp>
    <dsp:sp modelId="{66CF446C-C4D1-124F-9B2B-5735E99B43AB}">
      <dsp:nvSpPr>
        <dsp:cNvPr id="0" name=""/>
        <dsp:cNvSpPr/>
      </dsp:nvSpPr>
      <dsp:spPr>
        <a:xfrm>
          <a:off x="8163385" y="2126875"/>
          <a:ext cx="720661" cy="72066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325534" y="2126875"/>
        <a:ext cx="396363" cy="5422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8333-C2AE-454B-B0ED-D60A1B07BACE}" type="datetimeFigureOut">
              <a:rPr lang="tr-TR" smtClean="0"/>
              <a:t>16.12.2025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14308-53FF-1443-8863-F4CEFCBDCA02}" type="slidenum">
              <a:rPr lang="tr-TR" smtClean="0"/>
              <a:t>‹#›</a:t>
            </a:fld>
            <a:endParaRPr lang="tr-TR"/>
          </a:p>
        </p:txBody>
      </p:sp>
    </p:spTree>
    <p:extLst>
      <p:ext uri="{BB962C8B-B14F-4D97-AF65-F5344CB8AC3E}">
        <p14:creationId xmlns:p14="http://schemas.microsoft.com/office/powerpoint/2010/main" val="41729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sca_esv=708785bdb433b071&amp;cs=0&amp;q=Tobacco-free+generation+(TFG)+policies,+also+conceptualised+as+smoke-free+or+nicotine-free+generation+in+some+geographies,+envision+the+elimination+of+tobacco+use+initiation+by+preventing+tobacco+sales+to+generations+born+after+a+specified+birth+date+.&amp;stick=H4sIAAAAAAAAAOVQvS4EURQ2NyvZvTZiR2WqExoSrKg8AQ2VeYE7d8_MnJi5d3LPnWVbrUThEWhV3sILKBU0qBUKCbMmkU08gvKc7zdfd-8peBcLS68fj8vRm7i6vX8InoXsxU4ZLpTH8ELIToxnPjwX0VcgP4PYJkpru5U6RMjQoFOerIH1eP9gAypbkCbkTVAFW9DWaKx8rQpiHIFi4NKeYCu2Dgxp68ngHzcywLacvmzmVJX_WKIZE09RnyNgQSWZlm1T8G0tqBkbMXlqkWQClcMxmiYl-yWxKpCbayaRIbHOgEo9OlDAFWpKqemckPM5jJotYDtckYNjWzuNh8pktcrwiEZhJxJyLlyTg1i5DP0stBj1pRyWw53d_HTCvNq9u3y56YnuXP96_n9P-Q2_q56HegIAAA&amp;sa=X&amp;ved=2ahUKEwjasteu65mRAxW9_rsIHc3uIrMQtvQHegQIARAC"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r>
              <a:rPr lang="tr-TR" sz="1200" b="0" i="0" kern="1200" dirty="0">
                <a:solidFill>
                  <a:schemeClr val="tx1"/>
                </a:solidFill>
                <a:effectLst/>
                <a:latin typeface="+mn-lt"/>
                <a:ea typeface="+mn-ea"/>
                <a:cs typeface="+mn-cs"/>
              </a:rPr>
              <a:t>Sigarayla mücadelede dumansız hava sahası sonrası dünyada gelinen nokta  dumansız veya nikotinsiz nesil olarak da kavramsallaştırılan tütünsüz nesil (TFG) politikalarıdır. Tütünsüz nesil belirli bir doğum tarihinden sonra doğan nesillere tütün satışının engellenerek tütün kullanımına başlamanın ortadan kaldırılmasını öngörmektedir.</a:t>
            </a:r>
          </a:p>
          <a:p>
            <a:br>
              <a:rPr lang="tr-TR" sz="1200" b="0" i="0" u="none" strike="noStrike" kern="1200" dirty="0">
                <a:solidFill>
                  <a:schemeClr val="tx1"/>
                </a:solidFill>
                <a:effectLst/>
                <a:latin typeface="+mn-lt"/>
                <a:ea typeface="+mn-ea"/>
                <a:cs typeface="+mn-cs"/>
                <a:hlinkClick r:id="rId3"/>
              </a:rPr>
            </a:br>
            <a:endParaRPr dirty="0"/>
          </a:p>
        </p:txBody>
      </p:sp>
      <p:sp>
        <p:nvSpPr>
          <p:cNvPr id="42" name="Google Shape;42;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Tütün bağımlılığı tedavi ve eğitim birimleri, halkın tütün ve tütün ürünlerinin zararları konusunda bilinçlendirilmesi, bağımlıların modern tıbbın gerekliliklerine uygun şekilde tedavi ve eğitimlerinin sağlanması, birimlerin tesis, hizmet, personel ölçütleri ve standartlarının belirlenmesi ile açılması, faaliyetlerinin yürütülmesi ve denetlenmesine ilişkin usul ve esasların düzenlenmesi amacıyla kurulmuştur.</a:t>
            </a:r>
          </a:p>
          <a:p>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37</a:t>
            </a:fld>
            <a:endParaRPr lang="tr-TR"/>
          </a:p>
        </p:txBody>
      </p:sp>
    </p:spTree>
    <p:extLst>
      <p:ext uri="{BB962C8B-B14F-4D97-AF65-F5344CB8AC3E}">
        <p14:creationId xmlns:p14="http://schemas.microsoft.com/office/powerpoint/2010/main" val="307244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Sigara bırakma polikliniklerinin görevi; toplumu bilinçlendirmek, yeni içiciliği önlemek ve sigara bırakmayı desteklemektir. Bu çalışmalar bir araya geldiğinde, sigara bırakma sürecinde yüksek başarı sağlanır.</a:t>
            </a:r>
          </a:p>
        </p:txBody>
      </p:sp>
      <p:sp>
        <p:nvSpPr>
          <p:cNvPr id="4" name="Slayt Numarası Yer Tutucusu 3"/>
          <p:cNvSpPr>
            <a:spLocks noGrp="1"/>
          </p:cNvSpPr>
          <p:nvPr>
            <p:ph type="sldNum" sz="quarter" idx="10"/>
          </p:nvPr>
        </p:nvSpPr>
        <p:spPr/>
        <p:txBody>
          <a:bodyPr/>
          <a:lstStyle/>
          <a:p>
            <a:fld id="{F71706F1-6894-4853-8A41-ABFD16D8894C}" type="slidenum">
              <a:rPr lang="tr-TR" smtClean="0"/>
              <a:t>38</a:t>
            </a:fld>
            <a:endParaRPr lang="tr-TR"/>
          </a:p>
        </p:txBody>
      </p:sp>
    </p:spTree>
    <p:extLst>
      <p:ext uri="{BB962C8B-B14F-4D97-AF65-F5344CB8AC3E}">
        <p14:creationId xmlns:p14="http://schemas.microsoft.com/office/powerpoint/2010/main" val="2746112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komisyon, Bakan Yardımcısı başkanlığında, Bakanlıktan üst düzey yöneticiler veya görevlendirdikleri yardımcılar ile akademik veya Bakanlığa bağlı 2’şer uzman olmak üzere toplam 15 kişiden oluşur; üyeleri Halk Sağlığı Genel Müdürü, Türkiye İlaç ve Tıbbi Cihaz Kurumu Başkanı, Kamu Hastaneleri Genel Müdürü, Sağlık Hizmetleri Genel Müdürü ve 2’şer Halk Sağlığı, Ruh Sağlığı ve Hastalıkları, Farmakoloji, Göğüs Hastalıkları ile Aile Hekimliği uzmanıdır.</a:t>
            </a:r>
          </a:p>
        </p:txBody>
      </p:sp>
      <p:sp>
        <p:nvSpPr>
          <p:cNvPr id="4" name="Slayt Numarası Yer Tutucusu 3"/>
          <p:cNvSpPr>
            <a:spLocks noGrp="1"/>
          </p:cNvSpPr>
          <p:nvPr>
            <p:ph type="sldNum" sz="quarter" idx="5"/>
          </p:nvPr>
        </p:nvSpPr>
        <p:spPr/>
        <p:txBody>
          <a:bodyPr/>
          <a:lstStyle/>
          <a:p>
            <a:fld id="{F71706F1-6894-4853-8A41-ABFD16D8894C}" type="slidenum">
              <a:rPr lang="tr-TR" smtClean="0"/>
              <a:t>40</a:t>
            </a:fld>
            <a:endParaRPr lang="tr-TR"/>
          </a:p>
        </p:txBody>
      </p:sp>
    </p:spTree>
    <p:extLst>
      <p:ext uri="{BB962C8B-B14F-4D97-AF65-F5344CB8AC3E}">
        <p14:creationId xmlns:p14="http://schemas.microsoft.com/office/powerpoint/2010/main" val="95546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Psikososyal</a:t>
            </a:r>
            <a:r>
              <a:rPr lang="tr-TR" dirty="0"/>
              <a:t> tedaviler:</a:t>
            </a:r>
          </a:p>
          <a:p>
            <a:r>
              <a:rPr lang="tr-TR" dirty="0"/>
              <a:t>Sigara bırakma sürecinde sunulan hizmetler, </a:t>
            </a:r>
            <a:r>
              <a:rPr lang="tr-TR" b="1" dirty="0"/>
              <a:t>danışmanlık ve beceri geliştirme eğitimleri, tedavi sırasında ve dışında sosyal destek, </a:t>
            </a:r>
            <a:r>
              <a:rPr lang="tr-TR" b="1" dirty="0" err="1"/>
              <a:t>motivasyonel</a:t>
            </a:r>
            <a:r>
              <a:rPr lang="tr-TR" b="1" dirty="0"/>
              <a:t> görüşme, bilişsel-davranışçı terapi ve diğer davranışsal tedaviler</a:t>
            </a:r>
            <a:r>
              <a:rPr lang="tr-TR" dirty="0"/>
              <a:t> olarak özetlenebilir.</a:t>
            </a:r>
          </a:p>
          <a:p>
            <a:r>
              <a:rPr lang="tr-TR" dirty="0"/>
              <a:t>Farmakolojik </a:t>
            </a:r>
            <a:r>
              <a:rPr lang="tr-TR" dirty="0" err="1"/>
              <a:t>tedaviler:Sigara</a:t>
            </a:r>
            <a:r>
              <a:rPr lang="tr-TR" dirty="0"/>
              <a:t> bırakma tedavisinde kullanılan </a:t>
            </a:r>
            <a:r>
              <a:rPr lang="tr-TR" b="1" dirty="0"/>
              <a:t>ilaçlar</a:t>
            </a:r>
            <a:r>
              <a:rPr lang="tr-TR" dirty="0"/>
              <a:t>, nikotin </a:t>
            </a:r>
            <a:r>
              <a:rPr lang="tr-TR" dirty="0" err="1"/>
              <a:t>replasman</a:t>
            </a:r>
            <a:r>
              <a:rPr lang="tr-TR" dirty="0"/>
              <a:t> ürünleri (sakız, bant, </a:t>
            </a:r>
            <a:r>
              <a:rPr lang="tr-TR" dirty="0" err="1"/>
              <a:t>inhaler</a:t>
            </a:r>
            <a:r>
              <a:rPr lang="tr-TR" dirty="0"/>
              <a:t>, </a:t>
            </a:r>
            <a:r>
              <a:rPr lang="tr-TR" dirty="0" err="1"/>
              <a:t>nasal</a:t>
            </a:r>
            <a:r>
              <a:rPr lang="tr-TR" dirty="0"/>
              <a:t> sprey, pastil) ile </a:t>
            </a:r>
            <a:r>
              <a:rPr lang="tr-TR" b="1" dirty="0" err="1"/>
              <a:t>Vareniklin</a:t>
            </a:r>
            <a:r>
              <a:rPr lang="tr-TR" b="1" dirty="0"/>
              <a:t>, </a:t>
            </a:r>
            <a:r>
              <a:rPr lang="tr-TR" b="1" dirty="0" err="1"/>
              <a:t>Bupropion</a:t>
            </a:r>
            <a:r>
              <a:rPr lang="tr-TR" b="1" dirty="0"/>
              <a:t> </a:t>
            </a:r>
            <a:r>
              <a:rPr lang="tr-TR" b="1" dirty="0" err="1"/>
              <a:t>hidroklorür</a:t>
            </a:r>
            <a:r>
              <a:rPr lang="tr-TR" b="1" dirty="0"/>
              <a:t> ve </a:t>
            </a:r>
            <a:r>
              <a:rPr lang="tr-TR" b="1" dirty="0" err="1"/>
              <a:t>Sítizin</a:t>
            </a:r>
            <a:r>
              <a:rPr lang="tr-TR" dirty="0" err="1"/>
              <a:t>i</a:t>
            </a:r>
            <a:r>
              <a:rPr lang="tr-TR" dirty="0"/>
              <a:t> kapsar.</a:t>
            </a:r>
          </a:p>
        </p:txBody>
      </p:sp>
      <p:sp>
        <p:nvSpPr>
          <p:cNvPr id="4" name="Slayt Numarası Yer Tutucusu 3"/>
          <p:cNvSpPr>
            <a:spLocks noGrp="1"/>
          </p:cNvSpPr>
          <p:nvPr>
            <p:ph type="sldNum" sz="quarter" idx="5"/>
          </p:nvPr>
        </p:nvSpPr>
        <p:spPr/>
        <p:txBody>
          <a:bodyPr/>
          <a:lstStyle/>
          <a:p>
            <a:fld id="{F71706F1-6894-4853-8A41-ABFD16D8894C}" type="slidenum">
              <a:rPr lang="tr-TR" smtClean="0"/>
              <a:t>41</a:t>
            </a:fld>
            <a:endParaRPr lang="tr-TR"/>
          </a:p>
        </p:txBody>
      </p:sp>
    </p:spTree>
    <p:extLst>
      <p:ext uri="{BB962C8B-B14F-4D97-AF65-F5344CB8AC3E}">
        <p14:creationId xmlns:p14="http://schemas.microsoft.com/office/powerpoint/2010/main" val="137748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Tütün bağımlılığı tedavi ve eğitim birimleri, </a:t>
            </a:r>
            <a:r>
              <a:rPr lang="tr-TR" b="1" dirty="0"/>
              <a:t>mevcut sağlık kurumları içinde, müstakil olarak veya aile hekimliği birimlerinde</a:t>
            </a:r>
            <a:r>
              <a:rPr lang="tr-TR" dirty="0"/>
              <a:t> asgari standartlar sağlanarak kurulabilir; ayrıca, </a:t>
            </a:r>
            <a:r>
              <a:rPr lang="tr-TR" b="1" dirty="0"/>
              <a:t>mobil araçlar veya geçici alanlarda</a:t>
            </a:r>
            <a:r>
              <a:rPr lang="tr-TR" dirty="0"/>
              <a:t> yerinde hizmet sunan birimler de ihtiyaç doğrultusunda müdürlüklerce açılır ve gerekli malzeme ile personel standartları Bakanlıkça belirlenir.</a:t>
            </a:r>
          </a:p>
          <a:p>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42</a:t>
            </a:fld>
            <a:endParaRPr lang="tr-TR"/>
          </a:p>
        </p:txBody>
      </p:sp>
    </p:spTree>
    <p:extLst>
      <p:ext uri="{BB962C8B-B14F-4D97-AF65-F5344CB8AC3E}">
        <p14:creationId xmlns:p14="http://schemas.microsoft.com/office/powerpoint/2010/main" val="127804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açmak için </a:t>
            </a:r>
            <a:r>
              <a:rPr lang="tr-TR" b="1" dirty="0"/>
              <a:t>dilekçe ve ek başvuru dosyası</a:t>
            </a:r>
            <a:r>
              <a:rPr lang="tr-TR" dirty="0"/>
              <a:t> ile ilgili müdürlüğe başvurulur; dosyada </a:t>
            </a:r>
            <a:r>
              <a:rPr lang="tr-TR" b="1" dirty="0"/>
              <a:t>tıbbi araç-gereç envanteri, personel belgeleri ve sözleşmeleri ile ruhsat veya tadilat projeleri</a:t>
            </a:r>
            <a:r>
              <a:rPr lang="tr-TR" dirty="0"/>
              <a:t> bulunmalıdır. Bakanlık, uygun tadilat projeleri ve personel planlaması doğrultusunda </a:t>
            </a:r>
            <a:r>
              <a:rPr lang="tr-TR" b="1" dirty="0"/>
              <a:t>özel sağlık kurumlarına birim açma ön izni</a:t>
            </a:r>
            <a:r>
              <a:rPr lang="tr-TR" dirty="0"/>
              <a:t> verir.</a:t>
            </a:r>
          </a:p>
        </p:txBody>
      </p:sp>
      <p:sp>
        <p:nvSpPr>
          <p:cNvPr id="4" name="Slayt Numarası Yer Tutucusu 3"/>
          <p:cNvSpPr>
            <a:spLocks noGrp="1"/>
          </p:cNvSpPr>
          <p:nvPr>
            <p:ph type="sldNum" sz="quarter" idx="5"/>
          </p:nvPr>
        </p:nvSpPr>
        <p:spPr/>
        <p:txBody>
          <a:bodyPr/>
          <a:lstStyle/>
          <a:p>
            <a:fld id="{F71706F1-6894-4853-8A41-ABFD16D8894C}" type="slidenum">
              <a:rPr lang="tr-TR" smtClean="0"/>
              <a:t>43</a:t>
            </a:fld>
            <a:endParaRPr lang="tr-TR"/>
          </a:p>
        </p:txBody>
      </p:sp>
    </p:spTree>
    <p:extLst>
      <p:ext uri="{BB962C8B-B14F-4D97-AF65-F5344CB8AC3E}">
        <p14:creationId xmlns:p14="http://schemas.microsoft.com/office/powerpoint/2010/main" val="3469671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açma başvuruları, Müdürlük bünyesinde kurulan en az 3 üyeli komisyon tarafından </a:t>
            </a:r>
            <a:r>
              <a:rPr lang="tr-TR" b="1" dirty="0"/>
              <a:t>dosya ve yerinde inceleme</a:t>
            </a:r>
            <a:r>
              <a:rPr lang="tr-TR" dirty="0"/>
              <a:t> ile değerlendirilir; eksik veya uygunsuz başvurular ret edilir ve tüm işlemler başvuru tarihinden itibaren </a:t>
            </a:r>
            <a:r>
              <a:rPr lang="tr-TR" b="1" dirty="0"/>
              <a:t>en geç 15 iş günü</a:t>
            </a:r>
            <a:r>
              <a:rPr lang="tr-TR" dirty="0"/>
              <a:t> içinde sonuçlandırılır.</a:t>
            </a:r>
          </a:p>
        </p:txBody>
      </p:sp>
      <p:sp>
        <p:nvSpPr>
          <p:cNvPr id="4" name="Slayt Numarası Yer Tutucusu 3"/>
          <p:cNvSpPr>
            <a:spLocks noGrp="1"/>
          </p:cNvSpPr>
          <p:nvPr>
            <p:ph type="sldNum" sz="quarter" idx="5"/>
          </p:nvPr>
        </p:nvSpPr>
        <p:spPr/>
        <p:txBody>
          <a:bodyPr/>
          <a:lstStyle/>
          <a:p>
            <a:fld id="{F71706F1-6894-4853-8A41-ABFD16D8894C}" type="slidenum">
              <a:rPr lang="tr-TR" smtClean="0"/>
              <a:t>44</a:t>
            </a:fld>
            <a:endParaRPr lang="tr-TR"/>
          </a:p>
        </p:txBody>
      </p:sp>
    </p:spTree>
    <p:extLst>
      <p:ext uri="{BB962C8B-B14F-4D97-AF65-F5344CB8AC3E}">
        <p14:creationId xmlns:p14="http://schemas.microsoft.com/office/powerpoint/2010/main" val="405688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Birimlerde </a:t>
            </a:r>
            <a:r>
              <a:rPr lang="tr-TR" b="1" dirty="0"/>
              <a:t>tabip (tedavi ve eğitim sorumlusu, gerekli belgeli), en az bir sağlık personeli (tercihen hemşire, ebe veya sağlık memuru), isteğe bağlı tıbbi sekreter ve ihtiyaca göre psikolog</a:t>
            </a:r>
            <a:r>
              <a:rPr lang="tr-TR" dirty="0"/>
              <a:t> görev alır; personel bilgileri, eğitim programına dahil edilmek üzere </a:t>
            </a:r>
            <a:r>
              <a:rPr lang="tr-TR" b="1" dirty="0"/>
              <a:t>en geç 2 ay içinde Genel Müdürlüğe bildirilir</a:t>
            </a:r>
            <a:r>
              <a:rPr lang="tr-TR" dirty="0"/>
              <a:t>.</a:t>
            </a:r>
          </a:p>
        </p:txBody>
      </p:sp>
      <p:sp>
        <p:nvSpPr>
          <p:cNvPr id="4" name="Slayt Numarası Yer Tutucusu 3"/>
          <p:cNvSpPr>
            <a:spLocks noGrp="1"/>
          </p:cNvSpPr>
          <p:nvPr>
            <p:ph type="sldNum" sz="quarter" idx="5"/>
          </p:nvPr>
        </p:nvSpPr>
        <p:spPr/>
        <p:txBody>
          <a:bodyPr/>
          <a:lstStyle/>
          <a:p>
            <a:fld id="{F71706F1-6894-4853-8A41-ABFD16D8894C}" type="slidenum">
              <a:rPr lang="tr-TR" smtClean="0"/>
              <a:t>45</a:t>
            </a:fld>
            <a:endParaRPr lang="tr-TR"/>
          </a:p>
        </p:txBody>
      </p:sp>
    </p:spTree>
    <p:extLst>
      <p:ext uri="{BB962C8B-B14F-4D97-AF65-F5344CB8AC3E}">
        <p14:creationId xmlns:p14="http://schemas.microsoft.com/office/powerpoint/2010/main" val="2834306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Sorumlu tabip</a:t>
            </a:r>
            <a:r>
              <a:rPr lang="tr-TR" dirty="0"/>
              <a:t>, tedaviyi bilimsel protokollere göre uygular, hastaları tıbbi olarak izler, seans notlarını dosyaya kaydeder, yönetmeliğe uygun idari ve tıbbi tedbirleri uygular, akut </a:t>
            </a:r>
            <a:r>
              <a:rPr lang="tr-TR" dirty="0" err="1"/>
              <a:t>komplikanslarda</a:t>
            </a:r>
            <a:r>
              <a:rPr lang="tr-TR" dirty="0"/>
              <a:t> ilk müdahaleyi yapar ve verilen diğer görevleri yerine getirir; sorumlu hekim aynı zamanda hizmetlere katılır.</a:t>
            </a:r>
          </a:p>
          <a:p>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46</a:t>
            </a:fld>
            <a:endParaRPr lang="tr-TR"/>
          </a:p>
        </p:txBody>
      </p:sp>
    </p:spTree>
    <p:extLst>
      <p:ext uri="{BB962C8B-B14F-4D97-AF65-F5344CB8AC3E}">
        <p14:creationId xmlns:p14="http://schemas.microsoft.com/office/powerpoint/2010/main" val="3414479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47</a:t>
            </a:fld>
            <a:endParaRPr lang="tr-TR"/>
          </a:p>
        </p:txBody>
      </p:sp>
    </p:spTree>
    <p:extLst>
      <p:ext uri="{BB962C8B-B14F-4D97-AF65-F5344CB8AC3E}">
        <p14:creationId xmlns:p14="http://schemas.microsoft.com/office/powerpoint/2010/main" val="300148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Yukarıdaki bilgileri okuyalım.</a:t>
            </a:r>
          </a:p>
        </p:txBody>
      </p:sp>
      <p:sp>
        <p:nvSpPr>
          <p:cNvPr id="4" name="Slayt Numarası Yer Tutucusu 3"/>
          <p:cNvSpPr>
            <a:spLocks noGrp="1"/>
          </p:cNvSpPr>
          <p:nvPr>
            <p:ph type="sldNum" sz="quarter" idx="5"/>
          </p:nvPr>
        </p:nvSpPr>
        <p:spPr/>
        <p:txBody>
          <a:bodyPr/>
          <a:lstStyle/>
          <a:p>
            <a:fld id="{C3D14308-53FF-1443-8863-F4CEFCBDCA02}" type="slidenum">
              <a:rPr lang="tr-TR" smtClean="0"/>
              <a:t>3</a:t>
            </a:fld>
            <a:endParaRPr lang="tr-TR"/>
          </a:p>
        </p:txBody>
      </p:sp>
    </p:spTree>
    <p:extLst>
      <p:ext uri="{BB962C8B-B14F-4D97-AF65-F5344CB8AC3E}">
        <p14:creationId xmlns:p14="http://schemas.microsoft.com/office/powerpoint/2010/main" val="4285637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48</a:t>
            </a:fld>
            <a:endParaRPr lang="tr-TR"/>
          </a:p>
        </p:txBody>
      </p:sp>
    </p:spTree>
    <p:extLst>
      <p:ext uri="{BB962C8B-B14F-4D97-AF65-F5344CB8AC3E}">
        <p14:creationId xmlns:p14="http://schemas.microsoft.com/office/powerpoint/2010/main" val="41253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51</a:t>
            </a:fld>
            <a:endParaRPr lang="tr-TR"/>
          </a:p>
        </p:txBody>
      </p:sp>
    </p:spTree>
    <p:extLst>
      <p:ext uri="{BB962C8B-B14F-4D97-AF65-F5344CB8AC3E}">
        <p14:creationId xmlns:p14="http://schemas.microsoft.com/office/powerpoint/2010/main" val="4146239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Tabip, hemşire ve psikolog unvanlı sağlık personeli</a:t>
            </a:r>
            <a:r>
              <a:rPr lang="tr-TR" dirty="0"/>
              <a:t>, görev yaptıkları kurum aracılığıyla veya bireysel olarak tütün bağımlılığı tedavisi eğitimine başvurabilir; dilekçe ve uygunluk yazıları Müdürlükten Bakanlığa iletilir, Bakanlık tarafından değerlendirilen uygun adaylar belirlenen grup ve tarihlerde eğitime başlatılır.</a:t>
            </a:r>
          </a:p>
          <a:p>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52</a:t>
            </a:fld>
            <a:endParaRPr lang="tr-TR"/>
          </a:p>
        </p:txBody>
      </p:sp>
    </p:spTree>
    <p:extLst>
      <p:ext uri="{BB962C8B-B14F-4D97-AF65-F5344CB8AC3E}">
        <p14:creationId xmlns:p14="http://schemas.microsoft.com/office/powerpoint/2010/main" val="377414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Eğitim programı</a:t>
            </a:r>
            <a:r>
              <a:rPr lang="tr-TR" dirty="0"/>
              <a:t>, Bakanlıkça belirlenen eğiticiler tarafından verilen </a:t>
            </a:r>
            <a:r>
              <a:rPr lang="tr-TR" b="1" dirty="0"/>
              <a:t>yerinde hasta başı ve teorik dersler</a:t>
            </a:r>
            <a:r>
              <a:rPr lang="tr-TR" dirty="0"/>
              <a:t> ile </a:t>
            </a:r>
            <a:r>
              <a:rPr lang="tr-TR" b="1" dirty="0"/>
              <a:t>uzaktan eğitim</a:t>
            </a:r>
            <a:r>
              <a:rPr lang="tr-TR" dirty="0"/>
              <a:t> olmak üzere iki aşamalıdır; kursiyerlerin başarılı sayılabilmesi için uzaktan eğitim teorik sınavından </a:t>
            </a:r>
            <a:r>
              <a:rPr lang="tr-TR" b="1" dirty="0"/>
              <a:t>en az 70/100</a:t>
            </a:r>
            <a:r>
              <a:rPr lang="tr-TR" dirty="0"/>
              <a:t> puan alması gerekir.</a:t>
            </a:r>
          </a:p>
          <a:p>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53</a:t>
            </a:fld>
            <a:endParaRPr lang="tr-TR"/>
          </a:p>
        </p:txBody>
      </p:sp>
    </p:spTree>
    <p:extLst>
      <p:ext uri="{BB962C8B-B14F-4D97-AF65-F5344CB8AC3E}">
        <p14:creationId xmlns:p14="http://schemas.microsoft.com/office/powerpoint/2010/main" val="3749726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Birimler, şikâyet ve olağandışı denetimler hariç </a:t>
            </a:r>
            <a:r>
              <a:rPr lang="tr-TR" b="1" dirty="0"/>
              <a:t>en az yılda bir kez yerinde denetlenir</a:t>
            </a:r>
            <a:r>
              <a:rPr lang="tr-TR" dirty="0"/>
              <a:t>; denetim en az iki personelden oluşan ekip tarafından yapılır, rapor Bakanlığa iletilir ve teknik, idari ile tıbbi veriler Bakanlıkça değerlendirilir, gerekirse Komisyonun görüşü alınır.</a:t>
            </a:r>
          </a:p>
          <a:p>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54</a:t>
            </a:fld>
            <a:endParaRPr lang="tr-TR"/>
          </a:p>
        </p:txBody>
      </p:sp>
    </p:spTree>
    <p:extLst>
      <p:ext uri="{BB962C8B-B14F-4D97-AF65-F5344CB8AC3E}">
        <p14:creationId xmlns:p14="http://schemas.microsoft.com/office/powerpoint/2010/main" val="1573726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Yönetmelik hükümlerine aykırı faaliyette bulunan birimler </a:t>
            </a:r>
            <a:r>
              <a:rPr lang="tr-TR" b="1" dirty="0"/>
              <a:t>valilikçe kapatılır</a:t>
            </a:r>
            <a:r>
              <a:rPr lang="tr-TR" dirty="0"/>
              <a:t>; denetimle tespit edilen eksiklikler önce ilgili mevzuattaki idari yaptırımlara tabi tutulur, yaptırım yoksa eksikliklerin giderilmesi için </a:t>
            </a:r>
            <a:r>
              <a:rPr lang="tr-TR" b="1" dirty="0"/>
              <a:t>en az bir haftalık süre</a:t>
            </a:r>
            <a:r>
              <a:rPr lang="tr-TR" dirty="0"/>
              <a:t> verilir; eksiklik giderilmezse faaliyeti durdurulur ve en fazla </a:t>
            </a:r>
            <a:r>
              <a:rPr lang="tr-TR" b="1" dirty="0"/>
              <a:t>üç ay ek süre</a:t>
            </a:r>
            <a:r>
              <a:rPr lang="tr-TR" dirty="0"/>
              <a:t> tanınır, buna rağmen düzeltilmezse </a:t>
            </a:r>
            <a:r>
              <a:rPr lang="tr-TR" b="1" dirty="0"/>
              <a:t>açılma izni iptal edilir</a:t>
            </a:r>
            <a:r>
              <a:rPr lang="tr-TR" dirty="0"/>
              <a:t>.</a:t>
            </a:r>
          </a:p>
          <a:p>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55</a:t>
            </a:fld>
            <a:endParaRPr lang="tr-TR"/>
          </a:p>
        </p:txBody>
      </p:sp>
    </p:spTree>
    <p:extLst>
      <p:ext uri="{BB962C8B-B14F-4D97-AF65-F5344CB8AC3E}">
        <p14:creationId xmlns:p14="http://schemas.microsoft.com/office/powerpoint/2010/main" val="1015977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56832533-E755-90B5-CE4D-DFFAB082B3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79DA4BA1-A94B-487B-9E41-662047F28FD5}" type="slidenum">
              <a:rPr lang="tr-TR" altLang="tr-TR" sz="1200">
                <a:latin typeface="Arial" panose="020B0604020202020204" pitchFamily="34" charset="0"/>
              </a:rPr>
              <a:pPr/>
              <a:t>56</a:t>
            </a:fld>
            <a:endParaRPr lang="tr-TR" altLang="tr-TR" sz="1200">
              <a:latin typeface="Arial" panose="020B0604020202020204" pitchFamily="34" charset="0"/>
            </a:endParaRPr>
          </a:p>
        </p:txBody>
      </p:sp>
      <p:sp>
        <p:nvSpPr>
          <p:cNvPr id="133123" name="Rectangle 7">
            <a:extLst>
              <a:ext uri="{FF2B5EF4-FFF2-40B4-BE49-F238E27FC236}">
                <a16:creationId xmlns:a16="http://schemas.microsoft.com/office/drawing/2014/main" id="{C3F58F02-03C5-FB10-62E4-C4CEECFF92E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a:fld id="{DA1A9796-2055-4693-BE50-7B83AEE3D2BA}" type="slidenum">
              <a:rPr lang="tr-TR" altLang="tr-TR" sz="1200">
                <a:latin typeface="Arial Unicode MS" panose="020B0604020202020204" pitchFamily="34" charset="-128"/>
              </a:rPr>
              <a:pPr algn="r"/>
              <a:t>56</a:t>
            </a:fld>
            <a:endParaRPr lang="tr-TR" altLang="tr-TR" sz="1200">
              <a:latin typeface="Arial Unicode MS" panose="020B0604020202020204" pitchFamily="34" charset="-128"/>
            </a:endParaRPr>
          </a:p>
        </p:txBody>
      </p:sp>
      <p:sp>
        <p:nvSpPr>
          <p:cNvPr id="133124" name="Rectangle 2">
            <a:extLst>
              <a:ext uri="{FF2B5EF4-FFF2-40B4-BE49-F238E27FC236}">
                <a16:creationId xmlns:a16="http://schemas.microsoft.com/office/drawing/2014/main" id="{5B83E64B-4939-7CEE-AB30-61CD510D2F5D}"/>
              </a:ext>
            </a:extLst>
          </p:cNvPr>
          <p:cNvSpPr>
            <a:spLocks noGrp="1" noRot="1" noChangeAspect="1" noChangeArrowheads="1" noTextEdit="1"/>
          </p:cNvSpPr>
          <p:nvPr>
            <p:ph type="sldImg"/>
          </p:nvPr>
        </p:nvSpPr>
        <p:spPr>
          <a:xfrm>
            <a:off x="382588" y="685800"/>
            <a:ext cx="6096000" cy="3429000"/>
          </a:xfrm>
          <a:ln/>
        </p:spPr>
      </p:sp>
      <p:sp>
        <p:nvSpPr>
          <p:cNvPr id="133125" name="Rectangle 3">
            <a:extLst>
              <a:ext uri="{FF2B5EF4-FFF2-40B4-BE49-F238E27FC236}">
                <a16:creationId xmlns:a16="http://schemas.microsoft.com/office/drawing/2014/main" id="{356A94A0-338C-A39F-0018-E70EECD7F37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ndParaRPr>
          </a:p>
        </p:txBody>
      </p:sp>
    </p:spTree>
    <p:extLst>
      <p:ext uri="{BB962C8B-B14F-4D97-AF65-F5344CB8AC3E}">
        <p14:creationId xmlns:p14="http://schemas.microsoft.com/office/powerpoint/2010/main" val="227938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Yukarıdaki başlığı okuyalım.</a:t>
            </a:r>
          </a:p>
          <a:p>
            <a:endParaRPr lang="tr-TR" dirty="0"/>
          </a:p>
        </p:txBody>
      </p:sp>
      <p:sp>
        <p:nvSpPr>
          <p:cNvPr id="4" name="Slayt Numarası Yer Tutucusu 3"/>
          <p:cNvSpPr>
            <a:spLocks noGrp="1"/>
          </p:cNvSpPr>
          <p:nvPr>
            <p:ph type="sldNum" sz="quarter" idx="5"/>
          </p:nvPr>
        </p:nvSpPr>
        <p:spPr/>
        <p:txBody>
          <a:bodyPr/>
          <a:lstStyle/>
          <a:p>
            <a:fld id="{C3D14308-53FF-1443-8863-F4CEFCBDCA02}" type="slidenum">
              <a:rPr lang="tr-TR" smtClean="0"/>
              <a:t>4</a:t>
            </a:fld>
            <a:endParaRPr lang="tr-TR"/>
          </a:p>
        </p:txBody>
      </p:sp>
    </p:spTree>
    <p:extLst>
      <p:ext uri="{BB962C8B-B14F-4D97-AF65-F5344CB8AC3E}">
        <p14:creationId xmlns:p14="http://schemas.microsoft.com/office/powerpoint/2010/main" val="402574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chemeClr val="tx1"/>
                </a:solidFill>
              </a:rPr>
              <a:t>DSÖ tarafından</a:t>
            </a:r>
            <a:r>
              <a:rPr lang="tr-TR" dirty="0"/>
              <a:t> </a:t>
            </a:r>
            <a:r>
              <a:rPr lang="tr-TR" b="1" dirty="0">
                <a:solidFill>
                  <a:srgbClr val="FF0000"/>
                </a:solidFill>
              </a:rPr>
              <a:t>sigaranın sağlığı zararlı olduğu mesajı ilk kez </a:t>
            </a:r>
            <a:r>
              <a:rPr lang="tr-TR" sz="1400" b="1" dirty="0">
                <a:solidFill>
                  <a:schemeClr val="tx1"/>
                </a:solidFill>
              </a:rPr>
              <a:t>1970</a:t>
            </a:r>
            <a:r>
              <a:rPr lang="tr-TR" b="1" dirty="0">
                <a:solidFill>
                  <a:srgbClr val="FF0000"/>
                </a:solidFill>
              </a:rPr>
              <a:t> yılında </a:t>
            </a:r>
            <a:r>
              <a:rPr lang="tr-TR" dirty="0">
                <a:solidFill>
                  <a:schemeClr val="tx1"/>
                </a:solidFill>
              </a:rPr>
              <a:t>verildi.</a:t>
            </a:r>
          </a:p>
          <a:p>
            <a:pPr marL="0" marR="0">
              <a:lnSpc>
                <a:spcPts val="1789"/>
              </a:lnSpc>
              <a:spcBef>
                <a:spcPts val="0"/>
              </a:spcBef>
              <a:spcAft>
                <a:spcPts val="0"/>
              </a:spcAft>
            </a:pPr>
            <a:r>
              <a:rPr lang="tr-TR" sz="1200" dirty="0">
                <a:solidFill>
                  <a:srgbClr val="000000"/>
                </a:solidFill>
                <a:latin typeface="DRRMQS+ArialMT"/>
                <a:cs typeface="DRRMQS+ArialMT"/>
              </a:rPr>
              <a:t>1886’da 4207 Sayılı</a:t>
            </a:r>
            <a:r>
              <a:rPr lang="tr-TR" sz="1200" spc="-24" dirty="0">
                <a:solidFill>
                  <a:srgbClr val="000000"/>
                </a:solidFill>
                <a:latin typeface="DRRMQS+ArialMT"/>
                <a:cs typeface="DRRMQS+ArialMT"/>
              </a:rPr>
              <a:t> </a:t>
            </a:r>
            <a:r>
              <a:rPr lang="tr-TR" sz="1200" dirty="0">
                <a:solidFill>
                  <a:srgbClr val="000000"/>
                </a:solidFill>
                <a:latin typeface="DRRMQS+ArialMT"/>
                <a:cs typeface="DRRMQS+ArialMT"/>
              </a:rPr>
              <a:t>Tütün Mamullerinin Zararlarının</a:t>
            </a:r>
            <a:r>
              <a:rPr lang="tr-TR" sz="1200" spc="16" dirty="0">
                <a:solidFill>
                  <a:srgbClr val="000000"/>
                </a:solidFill>
                <a:latin typeface="DRRMQS+ArialMT"/>
                <a:cs typeface="DRRMQS+ArialMT"/>
              </a:rPr>
              <a:t> </a:t>
            </a:r>
            <a:r>
              <a:rPr lang="tr-TR" sz="1200" dirty="0">
                <a:solidFill>
                  <a:srgbClr val="000000"/>
                </a:solidFill>
                <a:latin typeface="DRRMQS+ArialMT"/>
                <a:cs typeface="DRRMQS+ArialMT"/>
              </a:rPr>
              <a:t>Önlenmesine Dair Kanun</a:t>
            </a:r>
            <a:r>
              <a:rPr lang="tr-TR" sz="1200" spc="-30" dirty="0">
                <a:solidFill>
                  <a:srgbClr val="000000"/>
                </a:solidFill>
                <a:latin typeface="DRRMQS+ArialMT"/>
                <a:cs typeface="DRRMQS+ArialMT"/>
              </a:rPr>
              <a:t> y</a:t>
            </a:r>
            <a:r>
              <a:rPr lang="tr-TR" sz="1200" dirty="0">
                <a:solidFill>
                  <a:srgbClr val="000000"/>
                </a:solidFill>
                <a:latin typeface="DRRMQS+ArialMT"/>
                <a:cs typeface="DRRMQS+ArialMT"/>
              </a:rPr>
              <a:t>ürürlüğe girdi.</a:t>
            </a:r>
          </a:p>
          <a:p>
            <a:pPr marL="0" marR="0">
              <a:lnSpc>
                <a:spcPts val="1340"/>
              </a:lnSpc>
              <a:spcBef>
                <a:spcPts val="0"/>
              </a:spcBef>
              <a:spcAft>
                <a:spcPts val="0"/>
              </a:spcAft>
            </a:pPr>
            <a:r>
              <a:rPr lang="tr-TR" sz="1200" dirty="0">
                <a:solidFill>
                  <a:srgbClr val="000000"/>
                </a:solidFill>
                <a:latin typeface="DRRMQS+ArialMT"/>
                <a:cs typeface="DRRMQS+ArialMT"/>
              </a:rPr>
              <a:t>Bu kanununun en iyi uygulanan maddeleri; </a:t>
            </a:r>
            <a:r>
              <a:rPr lang="tr-TR" sz="1200" b="1" dirty="0">
                <a:solidFill>
                  <a:srgbClr val="FF0000"/>
                </a:solidFill>
                <a:latin typeface="DRRMQS+ArialMT"/>
                <a:cs typeface="DRRMQS+ArialMT"/>
              </a:rPr>
              <a:t>Reklam yasakları, 18 yaş altına</a:t>
            </a:r>
            <a:r>
              <a:rPr lang="tr-TR" sz="1200" b="1" spc="10" dirty="0">
                <a:solidFill>
                  <a:srgbClr val="FF0000"/>
                </a:solidFill>
                <a:latin typeface="DRRMQS+ArialMT"/>
                <a:cs typeface="DRRMQS+ArialMT"/>
              </a:rPr>
              <a:t> </a:t>
            </a:r>
            <a:r>
              <a:rPr lang="tr-TR" sz="1200" b="1" dirty="0">
                <a:solidFill>
                  <a:srgbClr val="FF0000"/>
                </a:solidFill>
                <a:latin typeface="DRRMQS+ArialMT"/>
                <a:cs typeface="DRRMQS+ArialMT"/>
              </a:rPr>
              <a:t>satış</a:t>
            </a:r>
            <a:r>
              <a:rPr lang="tr-TR" sz="1200" b="1" spc="17" dirty="0">
                <a:solidFill>
                  <a:srgbClr val="FF0000"/>
                </a:solidFill>
                <a:latin typeface="DRRMQS+ArialMT"/>
                <a:cs typeface="DRRMQS+ArialMT"/>
              </a:rPr>
              <a:t> </a:t>
            </a:r>
            <a:r>
              <a:rPr lang="tr-TR" sz="1200" b="1" dirty="0">
                <a:solidFill>
                  <a:srgbClr val="FF0000"/>
                </a:solidFill>
                <a:latin typeface="DRRMQS+ArialMT"/>
                <a:cs typeface="DRRMQS+ArialMT"/>
              </a:rPr>
              <a:t>yasağı ve </a:t>
            </a:r>
            <a:r>
              <a:rPr lang="tr-TR" sz="1200" b="1" spc="-28" dirty="0">
                <a:solidFill>
                  <a:srgbClr val="FF0000"/>
                </a:solidFill>
                <a:latin typeface="DRRMQS+ArialMT"/>
                <a:cs typeface="DRRMQS+ArialMT"/>
              </a:rPr>
              <a:t>Toplu</a:t>
            </a:r>
            <a:r>
              <a:rPr lang="tr-TR" sz="1200" b="1" spc="23" dirty="0">
                <a:solidFill>
                  <a:srgbClr val="FF0000"/>
                </a:solidFill>
                <a:latin typeface="DRRMQS+ArialMT"/>
                <a:cs typeface="DRRMQS+ArialMT"/>
              </a:rPr>
              <a:t> </a:t>
            </a:r>
            <a:r>
              <a:rPr lang="tr-TR" sz="1200" b="1" dirty="0">
                <a:solidFill>
                  <a:srgbClr val="FF0000"/>
                </a:solidFill>
                <a:latin typeface="DRRMQS+ArialMT"/>
                <a:cs typeface="DRRMQS+ArialMT"/>
              </a:rPr>
              <a:t>taşımada kullanım yasağıydı.</a:t>
            </a:r>
          </a:p>
          <a:p>
            <a:pPr marL="0" marR="0">
              <a:lnSpc>
                <a:spcPts val="1789"/>
              </a:lnSpc>
              <a:spcBef>
                <a:spcPts val="0"/>
              </a:spcBef>
              <a:spcAft>
                <a:spcPts val="0"/>
              </a:spcAft>
            </a:pPr>
            <a:r>
              <a:rPr lang="tr-TR" sz="1200" b="1" dirty="0">
                <a:solidFill>
                  <a:srgbClr val="FF0000"/>
                </a:solidFill>
                <a:latin typeface="DRRMQS+ArialMT"/>
                <a:cs typeface="DRRMQS+ArialMT"/>
              </a:rPr>
              <a:t>2004’de </a:t>
            </a:r>
            <a:r>
              <a:rPr lang="tr-TR" sz="1200" dirty="0">
                <a:solidFill>
                  <a:srgbClr val="000000"/>
                </a:solidFill>
                <a:latin typeface="DRRMQS+ArialMT"/>
                <a:cs typeface="DRRMQS+ArialMT"/>
              </a:rPr>
              <a:t>Tütün Kontrolü Çerçeve Sözleşmesi</a:t>
            </a:r>
            <a:r>
              <a:rPr lang="tr-TR" sz="1200" spc="-13" dirty="0">
                <a:solidFill>
                  <a:srgbClr val="000000"/>
                </a:solidFill>
                <a:latin typeface="DRRMQS+ArialMT"/>
                <a:cs typeface="DRRMQS+ArialMT"/>
              </a:rPr>
              <a:t> </a:t>
            </a:r>
            <a:r>
              <a:rPr lang="tr-TR" sz="1200" dirty="0">
                <a:solidFill>
                  <a:srgbClr val="000000"/>
                </a:solidFill>
                <a:latin typeface="DRRMQS+ArialMT"/>
                <a:cs typeface="DRRMQS+ArialMT"/>
              </a:rPr>
              <a:t>(TKÇS) </a:t>
            </a:r>
            <a:r>
              <a:rPr lang="tr-TR" sz="1200" dirty="0">
                <a:solidFill>
                  <a:srgbClr val="000000"/>
                </a:solidFill>
                <a:latin typeface="RAPRRU+Arial-BoldMT"/>
                <a:cs typeface="RAPRRU+Arial-BoldMT"/>
              </a:rPr>
              <a:t>TBMM’de</a:t>
            </a:r>
            <a:r>
              <a:rPr lang="tr-TR" sz="1200" spc="94" dirty="0">
                <a:solidFill>
                  <a:srgbClr val="000000"/>
                </a:solidFill>
                <a:latin typeface="RAPRRU+Arial-BoldMT"/>
                <a:cs typeface="RAPRRU+Arial-BoldMT"/>
              </a:rPr>
              <a:t> </a:t>
            </a:r>
            <a:r>
              <a:rPr lang="tr-TR" sz="1200" dirty="0">
                <a:solidFill>
                  <a:srgbClr val="000000"/>
                </a:solidFill>
                <a:latin typeface="RAPRRU+Arial-BoldMT"/>
                <a:cs typeface="RAPRRU+Arial-BoldMT"/>
              </a:rPr>
              <a:t>Onaylandı.</a:t>
            </a:r>
          </a:p>
          <a:p>
            <a:pPr marL="0" marR="0" lvl="0" indent="0" algn="l" defTabSz="914400" rtl="0" eaLnBrk="1" fontAlgn="auto" latinLnBrk="0" hangingPunct="1">
              <a:lnSpc>
                <a:spcPts val="1561"/>
              </a:lnSpc>
              <a:spcBef>
                <a:spcPts val="0"/>
              </a:spcBef>
              <a:spcAft>
                <a:spcPts val="0"/>
              </a:spcAft>
              <a:buClrTx/>
              <a:buSzTx/>
              <a:buFontTx/>
              <a:buNone/>
              <a:tabLst/>
              <a:defRPr/>
            </a:pPr>
            <a:r>
              <a:rPr lang="tr-TR" sz="1200" b="1" dirty="0">
                <a:solidFill>
                  <a:srgbClr val="000000"/>
                </a:solidFill>
                <a:latin typeface="RAPRRU+Arial-BoldMT"/>
                <a:cs typeface="DRRMQS+ArialMT"/>
              </a:rPr>
              <a:t>2008’de </a:t>
            </a:r>
            <a:r>
              <a:rPr lang="tr-TR" sz="1200" dirty="0">
                <a:solidFill>
                  <a:srgbClr val="000000"/>
                </a:solidFill>
                <a:latin typeface="DRRMQS+ArialMT"/>
                <a:cs typeface="DRRMQS+ArialMT"/>
              </a:rPr>
              <a:t>5727</a:t>
            </a:r>
            <a:r>
              <a:rPr lang="tr-TR" sz="1200" spc="-23" dirty="0">
                <a:solidFill>
                  <a:srgbClr val="000000"/>
                </a:solidFill>
                <a:latin typeface="DRRMQS+ArialMT"/>
                <a:cs typeface="DRRMQS+ArialMT"/>
              </a:rPr>
              <a:t> </a:t>
            </a:r>
            <a:r>
              <a:rPr lang="tr-TR" sz="1200" dirty="0">
                <a:solidFill>
                  <a:srgbClr val="000000"/>
                </a:solidFill>
                <a:latin typeface="DRRMQS+ArialMT"/>
                <a:cs typeface="DRRMQS+ArialMT"/>
              </a:rPr>
              <a:t>Sayılı Kanunun</a:t>
            </a:r>
            <a:r>
              <a:rPr lang="tr-TR" sz="1200" spc="-46" dirty="0">
                <a:solidFill>
                  <a:srgbClr val="000000"/>
                </a:solidFill>
                <a:latin typeface="DRRMQS+ArialMT"/>
                <a:cs typeface="DRRMQS+ArialMT"/>
              </a:rPr>
              <a:t> </a:t>
            </a:r>
            <a:r>
              <a:rPr lang="tr-TR" sz="1200" dirty="0">
                <a:solidFill>
                  <a:srgbClr val="000000"/>
                </a:solidFill>
                <a:latin typeface="DRRMQS+ArialMT"/>
                <a:cs typeface="DRRMQS+ArialMT"/>
              </a:rPr>
              <a:t>Yürürlüğe girdi ve </a:t>
            </a:r>
            <a:r>
              <a:rPr lang="tr-TR" sz="1200" dirty="0">
                <a:solidFill>
                  <a:srgbClr val="000000"/>
                </a:solidFill>
                <a:latin typeface="OWLGMR+ArialMT"/>
                <a:cs typeface="OWLGMR+ArialMT"/>
              </a:rPr>
              <a:t>2008-</a:t>
            </a:r>
            <a:r>
              <a:rPr lang="tr-TR" sz="1200" dirty="0">
                <a:solidFill>
                  <a:srgbClr val="000000"/>
                </a:solidFill>
                <a:latin typeface="DRRMQS+ArialMT"/>
                <a:cs typeface="DRRMQS+ArialMT"/>
              </a:rPr>
              <a:t>2012</a:t>
            </a:r>
            <a:r>
              <a:rPr lang="tr-TR" sz="1200" spc="-16" dirty="0">
                <a:solidFill>
                  <a:srgbClr val="000000"/>
                </a:solidFill>
                <a:latin typeface="DRRMQS+ArialMT"/>
                <a:cs typeface="DRRMQS+ArialMT"/>
              </a:rPr>
              <a:t> </a:t>
            </a:r>
            <a:r>
              <a:rPr lang="tr-TR" sz="1200" dirty="0">
                <a:solidFill>
                  <a:srgbClr val="000000"/>
                </a:solidFill>
                <a:latin typeface="DRRMQS+ArialMT"/>
                <a:cs typeface="DRRMQS+ArialMT"/>
              </a:rPr>
              <a:t>Ulusal</a:t>
            </a:r>
            <a:r>
              <a:rPr lang="tr-TR" sz="1200" spc="-33" dirty="0">
                <a:solidFill>
                  <a:srgbClr val="000000"/>
                </a:solidFill>
                <a:latin typeface="DRRMQS+ArialMT"/>
                <a:cs typeface="DRRMQS+ArialMT"/>
              </a:rPr>
              <a:t> </a:t>
            </a:r>
            <a:r>
              <a:rPr lang="tr-TR" sz="1200" dirty="0">
                <a:solidFill>
                  <a:srgbClr val="000000"/>
                </a:solidFill>
                <a:latin typeface="DRRMQS+ArialMT"/>
                <a:cs typeface="DRRMQS+ArialMT"/>
              </a:rPr>
              <a:t>Tütün</a:t>
            </a:r>
            <a:r>
              <a:rPr lang="tr-TR" sz="1200" spc="-15" dirty="0">
                <a:solidFill>
                  <a:srgbClr val="000000"/>
                </a:solidFill>
                <a:latin typeface="DRRMQS+ArialMT"/>
                <a:cs typeface="DRRMQS+ArialMT"/>
              </a:rPr>
              <a:t> </a:t>
            </a:r>
            <a:r>
              <a:rPr lang="tr-TR" sz="1200" dirty="0">
                <a:solidFill>
                  <a:srgbClr val="000000"/>
                </a:solidFill>
                <a:latin typeface="DRRMQS+ArialMT"/>
                <a:cs typeface="DRRMQS+ArialMT"/>
              </a:rPr>
              <a:t>Kontrol Programı</a:t>
            </a:r>
            <a:r>
              <a:rPr lang="tr-TR" sz="1200" spc="-21" dirty="0">
                <a:solidFill>
                  <a:srgbClr val="000000"/>
                </a:solidFill>
                <a:latin typeface="DRRMQS+ArialMT"/>
                <a:cs typeface="DRRMQS+ArialMT"/>
              </a:rPr>
              <a:t> </a:t>
            </a:r>
            <a:r>
              <a:rPr lang="tr-TR" sz="1200" dirty="0">
                <a:solidFill>
                  <a:srgbClr val="000000"/>
                </a:solidFill>
                <a:latin typeface="DRRMQS+ArialMT"/>
                <a:cs typeface="DRRMQS+ArialMT"/>
              </a:rPr>
              <a:t>ve</a:t>
            </a:r>
            <a:r>
              <a:rPr lang="tr-TR" sz="1200" spc="-10" dirty="0">
                <a:solidFill>
                  <a:srgbClr val="000000"/>
                </a:solidFill>
                <a:latin typeface="DRRMQS+ArialMT"/>
                <a:cs typeface="DRRMQS+ArialMT"/>
              </a:rPr>
              <a:t> </a:t>
            </a:r>
            <a:r>
              <a:rPr lang="tr-TR" sz="1200" dirty="0">
                <a:solidFill>
                  <a:srgbClr val="000000"/>
                </a:solidFill>
                <a:latin typeface="DRRMQS+ArialMT"/>
                <a:cs typeface="DRRMQS+ArialMT"/>
              </a:rPr>
              <a:t>Eylem Planı yayımlandı. 2008’de ayrıca </a:t>
            </a:r>
            <a:r>
              <a:rPr lang="tr-TR" sz="1200" dirty="0">
                <a:solidFill>
                  <a:schemeClr val="tx1"/>
                </a:solidFill>
              </a:rPr>
              <a:t>2008’de DSÖ tarafından TKÇS ölçütlerine göre hazırlanmış </a:t>
            </a:r>
            <a:r>
              <a:rPr lang="tr-TR" sz="1200" b="1" dirty="0">
                <a:solidFill>
                  <a:schemeClr val="tx1"/>
                </a:solidFill>
              </a:rPr>
              <a:t>MPOWER</a:t>
            </a:r>
            <a:r>
              <a:rPr lang="tr-TR" sz="1200" dirty="0">
                <a:solidFill>
                  <a:schemeClr val="tx1"/>
                </a:solidFill>
              </a:rPr>
              <a:t> politika paketi sunuldu</a:t>
            </a:r>
            <a:endParaRPr lang="tr-TR" sz="1200" dirty="0"/>
          </a:p>
          <a:p>
            <a:pPr marL="0" marR="0">
              <a:lnSpc>
                <a:spcPts val="1789"/>
              </a:lnSpc>
              <a:spcBef>
                <a:spcPts val="0"/>
              </a:spcBef>
              <a:spcAft>
                <a:spcPts val="0"/>
              </a:spcAft>
            </a:pPr>
            <a:r>
              <a:rPr lang="tr-TR" sz="1200" dirty="0">
                <a:solidFill>
                  <a:srgbClr val="000000"/>
                </a:solidFill>
                <a:latin typeface="DRRMQS+ArialMT"/>
                <a:cs typeface="DRRMQS+ArialMT"/>
              </a:rPr>
              <a:t>2009’da 4207 sayılı kanunun uygulama alanları daha kapsamlı hale getirildi ve 19</a:t>
            </a:r>
            <a:r>
              <a:rPr lang="tr-TR" sz="1200" spc="-23" dirty="0">
                <a:solidFill>
                  <a:srgbClr val="000000"/>
                </a:solidFill>
                <a:latin typeface="DRRMQS+ArialMT"/>
                <a:cs typeface="DRRMQS+ArialMT"/>
              </a:rPr>
              <a:t> </a:t>
            </a:r>
            <a:r>
              <a:rPr lang="tr-TR" sz="1200" spc="-31" dirty="0">
                <a:solidFill>
                  <a:srgbClr val="000000"/>
                </a:solidFill>
                <a:latin typeface="DRRMQS+ArialMT"/>
                <a:cs typeface="DRRMQS+ArialMT"/>
              </a:rPr>
              <a:t>Temmuz</a:t>
            </a:r>
            <a:r>
              <a:rPr lang="tr-TR" sz="1200" spc="44" dirty="0">
                <a:solidFill>
                  <a:srgbClr val="000000"/>
                </a:solidFill>
                <a:latin typeface="DRRMQS+ArialMT"/>
                <a:cs typeface="DRRMQS+ArialMT"/>
              </a:rPr>
              <a:t> </a:t>
            </a:r>
            <a:r>
              <a:rPr lang="tr-TR" sz="1200" dirty="0">
                <a:solidFill>
                  <a:srgbClr val="000000"/>
                </a:solidFill>
                <a:latin typeface="DRRMQS+ArialMT"/>
                <a:cs typeface="DRRMQS+ArialMT"/>
              </a:rPr>
              <a:t>2009’de Kamuya</a:t>
            </a:r>
            <a:r>
              <a:rPr lang="tr-TR" sz="1200" spc="-92" dirty="0">
                <a:solidFill>
                  <a:srgbClr val="000000"/>
                </a:solidFill>
                <a:latin typeface="DRRMQS+ArialMT"/>
                <a:cs typeface="DRRMQS+ArialMT"/>
              </a:rPr>
              <a:t> </a:t>
            </a:r>
            <a:r>
              <a:rPr lang="tr-TR" sz="1200" dirty="0">
                <a:solidFill>
                  <a:srgbClr val="000000"/>
                </a:solidFill>
                <a:latin typeface="DRRMQS+ArialMT"/>
                <a:cs typeface="DRRMQS+ArialMT"/>
              </a:rPr>
              <a:t>Açık</a:t>
            </a:r>
            <a:r>
              <a:rPr lang="tr-TR" sz="1200" spc="11" dirty="0">
                <a:solidFill>
                  <a:srgbClr val="000000"/>
                </a:solidFill>
                <a:latin typeface="DRRMQS+ArialMT"/>
                <a:cs typeface="DRRMQS+ArialMT"/>
              </a:rPr>
              <a:t> </a:t>
            </a:r>
            <a:r>
              <a:rPr lang="tr-TR" sz="1200" dirty="0">
                <a:solidFill>
                  <a:srgbClr val="000000"/>
                </a:solidFill>
                <a:latin typeface="RAPRRU+Arial-BoldMT"/>
                <a:cs typeface="RAPRRU+Arial-BoldMT"/>
              </a:rPr>
              <a:t>Tüm Kapalı</a:t>
            </a:r>
            <a:r>
              <a:rPr lang="tr-TR" sz="1200" spc="38" dirty="0">
                <a:solidFill>
                  <a:srgbClr val="000000"/>
                </a:solidFill>
                <a:latin typeface="RAPRRU+Arial-BoldMT"/>
                <a:cs typeface="RAPRRU+Arial-BoldMT"/>
              </a:rPr>
              <a:t> </a:t>
            </a:r>
            <a:r>
              <a:rPr lang="tr-TR" sz="1200" dirty="0" err="1">
                <a:solidFill>
                  <a:srgbClr val="000000"/>
                </a:solidFill>
                <a:latin typeface="RAPRRU+Arial-BoldMT"/>
                <a:cs typeface="RAPRRU+Arial-BoldMT"/>
              </a:rPr>
              <a:t>Alanlarikram</a:t>
            </a:r>
            <a:r>
              <a:rPr lang="tr-TR" sz="1200" dirty="0">
                <a:solidFill>
                  <a:srgbClr val="000000"/>
                </a:solidFill>
                <a:latin typeface="RAPRRU+Arial-BoldMT"/>
                <a:cs typeface="RAPRRU+Arial-BoldMT"/>
              </a:rPr>
              <a:t> sektörü de dahil yasaya dahil oldu.</a:t>
            </a:r>
          </a:p>
          <a:p>
            <a:pPr marL="0" marR="0">
              <a:lnSpc>
                <a:spcPts val="1561"/>
              </a:lnSpc>
              <a:spcBef>
                <a:spcPts val="0"/>
              </a:spcBef>
              <a:spcAft>
                <a:spcPts val="0"/>
              </a:spcAft>
            </a:pPr>
            <a:endParaRPr lang="tr-TR" sz="1200" dirty="0">
              <a:solidFill>
                <a:srgbClr val="000000"/>
              </a:solidFill>
              <a:latin typeface="DRRMQS+ArialMT"/>
              <a:cs typeface="DRRMQS+ArialMT"/>
            </a:endParaRPr>
          </a:p>
          <a:p>
            <a:pPr marL="0" marR="0">
              <a:lnSpc>
                <a:spcPts val="1789"/>
              </a:lnSpc>
              <a:spcBef>
                <a:spcPts val="0"/>
              </a:spcBef>
              <a:spcAft>
                <a:spcPts val="0"/>
              </a:spcAft>
            </a:pPr>
            <a:endParaRPr lang="tr-TR" sz="1200" b="1" dirty="0">
              <a:solidFill>
                <a:srgbClr val="FF0000"/>
              </a:solidFill>
              <a:latin typeface="DRRMQS+ArialMT"/>
              <a:cs typeface="DRRMQS+ArialMT"/>
            </a:endParaRPr>
          </a:p>
          <a:p>
            <a:pPr marL="0" marR="0">
              <a:lnSpc>
                <a:spcPts val="1789"/>
              </a:lnSpc>
              <a:spcBef>
                <a:spcPts val="0"/>
              </a:spcBef>
              <a:spcAft>
                <a:spcPts val="0"/>
              </a:spcAft>
            </a:pPr>
            <a:endParaRPr lang="tr-TR" sz="1200" dirty="0">
              <a:solidFill>
                <a:srgbClr val="000000"/>
              </a:solidFill>
              <a:latin typeface="DRRMQS+ArialMT"/>
              <a:cs typeface="DRRMQS+ArialMT"/>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C3D14308-53FF-1443-8863-F4CEFCBDCA02}" type="slidenum">
              <a:rPr lang="tr-TR" smtClean="0"/>
              <a:t>7</a:t>
            </a:fld>
            <a:endParaRPr lang="tr-TR"/>
          </a:p>
        </p:txBody>
      </p:sp>
    </p:spTree>
    <p:extLst>
      <p:ext uri="{BB962C8B-B14F-4D97-AF65-F5344CB8AC3E}">
        <p14:creationId xmlns:p14="http://schemas.microsoft.com/office/powerpoint/2010/main" val="76861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a:lnSpc>
                <a:spcPts val="1789"/>
              </a:lnSpc>
              <a:spcBef>
                <a:spcPts val="0"/>
              </a:spcBef>
              <a:spcAft>
                <a:spcPts val="0"/>
              </a:spcAft>
            </a:pPr>
            <a:r>
              <a:rPr lang="tr-TR" dirty="0"/>
              <a:t>2015’de </a:t>
            </a:r>
            <a:r>
              <a:rPr lang="tr-TR" sz="1200" dirty="0">
                <a:solidFill>
                  <a:srgbClr val="000000"/>
                </a:solidFill>
                <a:latin typeface="DRRMQS+ArialMT"/>
                <a:cs typeface="DRRMQS+ArialMT"/>
              </a:rPr>
              <a:t>Ulusal</a:t>
            </a:r>
            <a:r>
              <a:rPr lang="tr-TR" sz="1200" spc="-43" dirty="0">
                <a:solidFill>
                  <a:srgbClr val="000000"/>
                </a:solidFill>
                <a:latin typeface="DRRMQS+ArialMT"/>
                <a:cs typeface="DRRMQS+ArialMT"/>
              </a:rPr>
              <a:t> </a:t>
            </a:r>
            <a:r>
              <a:rPr lang="tr-TR" sz="1200" dirty="0">
                <a:solidFill>
                  <a:srgbClr val="000000"/>
                </a:solidFill>
                <a:latin typeface="DRRMQS+ArialMT"/>
                <a:cs typeface="DRRMQS+ArialMT"/>
              </a:rPr>
              <a:t>Tütün Kontrol Programı</a:t>
            </a:r>
            <a:r>
              <a:rPr lang="tr-TR" sz="1200" spc="17" dirty="0">
                <a:solidFill>
                  <a:srgbClr val="000000"/>
                </a:solidFill>
                <a:latin typeface="DRRMQS+ArialMT"/>
                <a:cs typeface="DRRMQS+ArialMT"/>
              </a:rPr>
              <a:t> </a:t>
            </a:r>
            <a:r>
              <a:rPr lang="tr-TR" sz="1200" dirty="0">
                <a:solidFill>
                  <a:srgbClr val="000000"/>
                </a:solidFill>
                <a:latin typeface="DRRMQS+ArialMT"/>
                <a:cs typeface="DRRMQS+ArialMT"/>
              </a:rPr>
              <a:t>Eylem Planı </a:t>
            </a:r>
            <a:r>
              <a:rPr lang="tr-TR" sz="1200" dirty="0">
                <a:solidFill>
                  <a:srgbClr val="000000"/>
                </a:solidFill>
                <a:latin typeface="OWLGMR+ArialMT"/>
                <a:cs typeface="OWLGMR+ArialMT"/>
              </a:rPr>
              <a:t>2015-</a:t>
            </a:r>
            <a:r>
              <a:rPr lang="tr-TR" sz="1200" dirty="0">
                <a:solidFill>
                  <a:srgbClr val="000000"/>
                </a:solidFill>
                <a:latin typeface="DRRMQS+ArialMT"/>
                <a:cs typeface="DRRMQS+ArialMT"/>
              </a:rPr>
              <a:t>2018 yayınlandı.</a:t>
            </a:r>
          </a:p>
          <a:p>
            <a:pPr marL="0" marR="0">
              <a:lnSpc>
                <a:spcPts val="1561"/>
              </a:lnSpc>
              <a:spcBef>
                <a:spcPts val="0"/>
              </a:spcBef>
              <a:spcAft>
                <a:spcPts val="0"/>
              </a:spcAft>
            </a:pPr>
            <a:r>
              <a:rPr lang="tr-TR" sz="1200" dirty="0">
                <a:solidFill>
                  <a:srgbClr val="000000"/>
                </a:solidFill>
                <a:latin typeface="DRRMQS+ArialMT"/>
                <a:cs typeface="DRRMQS+ArialMT"/>
              </a:rPr>
              <a:t>Açık alanlara</a:t>
            </a:r>
            <a:r>
              <a:rPr lang="tr-TR" sz="1200" spc="-28" dirty="0">
                <a:solidFill>
                  <a:srgbClr val="000000"/>
                </a:solidFill>
                <a:latin typeface="DRRMQS+ArialMT"/>
                <a:cs typeface="DRRMQS+ArialMT"/>
              </a:rPr>
              <a:t> </a:t>
            </a:r>
            <a:r>
              <a:rPr lang="tr-TR" sz="1200" dirty="0">
                <a:solidFill>
                  <a:srgbClr val="000000"/>
                </a:solidFill>
                <a:latin typeface="DRRMQS+ArialMT"/>
                <a:cs typeface="DRRMQS+ArialMT"/>
              </a:rPr>
              <a:t>dair</a:t>
            </a:r>
            <a:r>
              <a:rPr lang="tr-TR" sz="1200" spc="-10" dirty="0">
                <a:solidFill>
                  <a:srgbClr val="000000"/>
                </a:solidFill>
                <a:latin typeface="DRRMQS+ArialMT"/>
                <a:cs typeface="DRRMQS+ArialMT"/>
              </a:rPr>
              <a:t> </a:t>
            </a:r>
            <a:r>
              <a:rPr lang="tr-TR" sz="1200" dirty="0">
                <a:solidFill>
                  <a:srgbClr val="000000"/>
                </a:solidFill>
                <a:latin typeface="DRRMQS+ArialMT"/>
                <a:cs typeface="DRRMQS+ArialMT"/>
              </a:rPr>
              <a:t>Sağlık Bakanlığı</a:t>
            </a:r>
            <a:r>
              <a:rPr lang="tr-TR" sz="1200" spc="-23" dirty="0">
                <a:solidFill>
                  <a:srgbClr val="000000"/>
                </a:solidFill>
                <a:latin typeface="DRRMQS+ArialMT"/>
                <a:cs typeface="DRRMQS+ArialMT"/>
              </a:rPr>
              <a:t> </a:t>
            </a:r>
            <a:r>
              <a:rPr lang="tr-TR" sz="1200" dirty="0">
                <a:solidFill>
                  <a:srgbClr val="000000"/>
                </a:solidFill>
                <a:latin typeface="DRRMQS+ArialMT"/>
                <a:cs typeface="DRRMQS+ArialMT"/>
              </a:rPr>
              <a:t>2015/6 sayılı Genelgesi’nin</a:t>
            </a:r>
            <a:r>
              <a:rPr lang="tr-TR" sz="1200" spc="-20" dirty="0">
                <a:solidFill>
                  <a:srgbClr val="000000"/>
                </a:solidFill>
                <a:latin typeface="DRRMQS+ArialMT"/>
                <a:cs typeface="DRRMQS+ArialMT"/>
              </a:rPr>
              <a:t> </a:t>
            </a:r>
            <a:r>
              <a:rPr lang="tr-TR" sz="1200" dirty="0">
                <a:solidFill>
                  <a:srgbClr val="000000"/>
                </a:solidFill>
                <a:latin typeface="DRRMQS+ArialMT"/>
                <a:cs typeface="DRRMQS+ArialMT"/>
              </a:rPr>
              <a:t>yayımlandı.</a:t>
            </a:r>
          </a:p>
          <a:p>
            <a:pPr marL="0" marR="0">
              <a:lnSpc>
                <a:spcPts val="1561"/>
              </a:lnSpc>
              <a:spcBef>
                <a:spcPts val="0"/>
              </a:spcBef>
              <a:spcAft>
                <a:spcPts val="0"/>
              </a:spcAft>
            </a:pPr>
            <a:r>
              <a:rPr lang="tr-TR" sz="1200" dirty="0">
                <a:solidFill>
                  <a:srgbClr val="000000"/>
                </a:solidFill>
                <a:latin typeface="DRRMQS+ArialMT"/>
                <a:cs typeface="DRRMQS+ArialMT"/>
              </a:rPr>
              <a:t>2018’de </a:t>
            </a:r>
            <a:r>
              <a:rPr lang="tr-TR" sz="1200" b="0" i="0" kern="1200" dirty="0">
                <a:solidFill>
                  <a:schemeClr val="tx1"/>
                </a:solidFill>
                <a:effectLst/>
                <a:latin typeface="+mn-lt"/>
                <a:ea typeface="+mn-ea"/>
                <a:cs typeface="+mn-cs"/>
              </a:rPr>
              <a:t>tütün ürünlerinin çekiciliğinin azaltılması, tütün paketlerinin reklam ve promosyon aracı olarak kullanılmasının önüne geçilmesi için </a:t>
            </a:r>
            <a:r>
              <a:rPr lang="tr-TR" sz="1200" dirty="0">
                <a:solidFill>
                  <a:srgbClr val="000000"/>
                </a:solidFill>
                <a:latin typeface="DRRMQS+ArialMT"/>
                <a:cs typeface="DRRMQS+ArialMT"/>
              </a:rPr>
              <a:t>tütün ürünlerinde Düz</a:t>
            </a:r>
            <a:r>
              <a:rPr lang="tr-TR" sz="1200" spc="82" dirty="0">
                <a:solidFill>
                  <a:srgbClr val="000000"/>
                </a:solidFill>
                <a:latin typeface="DRRMQS+ArialMT"/>
                <a:cs typeface="DRRMQS+ArialMT"/>
              </a:rPr>
              <a:t> </a:t>
            </a:r>
            <a:r>
              <a:rPr lang="tr-TR" sz="1200" dirty="0">
                <a:solidFill>
                  <a:srgbClr val="000000"/>
                </a:solidFill>
                <a:latin typeface="DRRMQS+ArialMT"/>
                <a:cs typeface="DRRMQS+ArialMT"/>
              </a:rPr>
              <a:t>Paket</a:t>
            </a:r>
            <a:r>
              <a:rPr lang="tr-TR" sz="1200" spc="82" dirty="0">
                <a:solidFill>
                  <a:srgbClr val="000000"/>
                </a:solidFill>
                <a:latin typeface="DRRMQS+ArialMT"/>
                <a:cs typeface="DRRMQS+ArialMT"/>
              </a:rPr>
              <a:t> </a:t>
            </a:r>
            <a:r>
              <a:rPr lang="tr-TR" sz="1200" dirty="0">
                <a:solidFill>
                  <a:srgbClr val="000000"/>
                </a:solidFill>
                <a:latin typeface="DRRMQS+ArialMT"/>
                <a:cs typeface="DRRMQS+ArialMT"/>
              </a:rPr>
              <a:t>Uygulamasına</a:t>
            </a:r>
            <a:r>
              <a:rPr lang="tr-TR" sz="1200" spc="74" dirty="0">
                <a:solidFill>
                  <a:srgbClr val="000000"/>
                </a:solidFill>
                <a:latin typeface="DRRMQS+ArialMT"/>
                <a:cs typeface="DRRMQS+ArialMT"/>
              </a:rPr>
              <a:t> geçildi. Düz paketleme; </a:t>
            </a:r>
            <a:r>
              <a:rPr lang="tr-TR" sz="1200" b="0" i="0" kern="1200" dirty="0">
                <a:solidFill>
                  <a:schemeClr val="tx1"/>
                </a:solidFill>
                <a:effectLst/>
                <a:latin typeface="+mn-lt"/>
                <a:ea typeface="+mn-ea"/>
                <a:cs typeface="+mn-cs"/>
              </a:rPr>
              <a:t>Paketler ve ambalajlar üzerinde standart bir renk ve yazı biçimi ile basılacak marka ve ürün ismi (düz paketleme) dışında logo, renk, marka simgesi veya promosyon bilgisi kullanılmasını kısıtlayıcı veya yasaklayıcı önlemlerdir.</a:t>
            </a:r>
            <a:endParaRPr lang="tr-TR" sz="1200" spc="74" dirty="0">
              <a:solidFill>
                <a:srgbClr val="000000"/>
              </a:solidFill>
              <a:latin typeface="DRRMQS+ArialMT"/>
              <a:cs typeface="DRRMQS+ArialMT"/>
            </a:endParaRPr>
          </a:p>
          <a:p>
            <a:pPr marL="178" marR="0">
              <a:lnSpc>
                <a:spcPts val="1561"/>
              </a:lnSpc>
              <a:spcBef>
                <a:spcPts val="0"/>
              </a:spcBef>
              <a:spcAft>
                <a:spcPts val="0"/>
              </a:spcAft>
            </a:pPr>
            <a:r>
              <a:rPr lang="tr-TR" sz="1200" dirty="0">
                <a:solidFill>
                  <a:srgbClr val="000000"/>
                </a:solidFill>
                <a:latin typeface="OWLGMR+ArialMT"/>
                <a:cs typeface="OWLGMR+ArialMT"/>
              </a:rPr>
              <a:t>2018-2023</a:t>
            </a:r>
            <a:r>
              <a:rPr lang="tr-TR" sz="1200" spc="769" dirty="0">
                <a:solidFill>
                  <a:srgbClr val="000000"/>
                </a:solidFill>
                <a:latin typeface="Caladea"/>
                <a:cs typeface="Caladea"/>
              </a:rPr>
              <a:t> </a:t>
            </a:r>
            <a:r>
              <a:rPr lang="tr-TR" sz="1200" dirty="0">
                <a:solidFill>
                  <a:srgbClr val="000000"/>
                </a:solidFill>
                <a:latin typeface="DRRMQS+ArialMT"/>
                <a:cs typeface="DRRMQS+ArialMT"/>
              </a:rPr>
              <a:t>Tütün</a:t>
            </a:r>
            <a:r>
              <a:rPr lang="tr-TR" sz="1200" spc="682" dirty="0">
                <a:solidFill>
                  <a:srgbClr val="000000"/>
                </a:solidFill>
                <a:latin typeface="DRRMQS+ArialMT"/>
                <a:cs typeface="DRRMQS+ArialMT"/>
              </a:rPr>
              <a:t> </a:t>
            </a:r>
            <a:r>
              <a:rPr lang="tr-TR" sz="1200" dirty="0">
                <a:solidFill>
                  <a:srgbClr val="000000"/>
                </a:solidFill>
                <a:latin typeface="DRRMQS+ArialMT"/>
                <a:cs typeface="DRRMQS+ArialMT"/>
              </a:rPr>
              <a:t>Kontrolü</a:t>
            </a:r>
            <a:r>
              <a:rPr lang="tr-TR" sz="1200" spc="685" dirty="0">
                <a:solidFill>
                  <a:srgbClr val="000000"/>
                </a:solidFill>
                <a:latin typeface="DRRMQS+ArialMT"/>
                <a:cs typeface="DRRMQS+ArialMT"/>
              </a:rPr>
              <a:t> </a:t>
            </a:r>
            <a:r>
              <a:rPr lang="tr-TR" sz="1200" dirty="0">
                <a:solidFill>
                  <a:srgbClr val="000000"/>
                </a:solidFill>
                <a:latin typeface="DRRMQS+ArialMT"/>
                <a:cs typeface="DRRMQS+ArialMT"/>
              </a:rPr>
              <a:t>Strateji</a:t>
            </a:r>
            <a:r>
              <a:rPr lang="tr-TR" sz="1200" spc="692" dirty="0">
                <a:solidFill>
                  <a:srgbClr val="000000"/>
                </a:solidFill>
                <a:latin typeface="DRRMQS+ArialMT"/>
                <a:cs typeface="DRRMQS+ArialMT"/>
              </a:rPr>
              <a:t> </a:t>
            </a:r>
            <a:r>
              <a:rPr lang="tr-TR" sz="1200" dirty="0">
                <a:solidFill>
                  <a:srgbClr val="000000"/>
                </a:solidFill>
                <a:latin typeface="DRRMQS+ArialMT"/>
                <a:cs typeface="DRRMQS+ArialMT"/>
              </a:rPr>
              <a:t>Belgesi</a:t>
            </a:r>
            <a:r>
              <a:rPr lang="tr-TR" sz="1200" spc="680" dirty="0">
                <a:solidFill>
                  <a:srgbClr val="000000"/>
                </a:solidFill>
                <a:latin typeface="DRRMQS+ArialMT"/>
                <a:cs typeface="DRRMQS+ArialMT"/>
              </a:rPr>
              <a:t> </a:t>
            </a:r>
            <a:r>
              <a:rPr lang="tr-TR" sz="1200" dirty="0">
                <a:solidFill>
                  <a:srgbClr val="000000"/>
                </a:solidFill>
                <a:latin typeface="DRRMQS+ArialMT"/>
                <a:cs typeface="DRRMQS+ArialMT"/>
              </a:rPr>
              <a:t>ve Eylem</a:t>
            </a:r>
            <a:r>
              <a:rPr lang="tr-TR" sz="1200" spc="543" dirty="0">
                <a:solidFill>
                  <a:srgbClr val="000000"/>
                </a:solidFill>
                <a:latin typeface="DRRMQS+ArialMT"/>
                <a:cs typeface="DRRMQS+ArialMT"/>
              </a:rPr>
              <a:t> </a:t>
            </a:r>
            <a:r>
              <a:rPr lang="tr-TR" sz="1200" dirty="0">
                <a:solidFill>
                  <a:srgbClr val="000000"/>
                </a:solidFill>
                <a:latin typeface="DRRMQS+ArialMT"/>
                <a:cs typeface="DRRMQS+ArialMT"/>
              </a:rPr>
              <a:t>Planı</a:t>
            </a:r>
            <a:r>
              <a:rPr lang="tr-TR" sz="1200" spc="540" dirty="0">
                <a:solidFill>
                  <a:srgbClr val="000000"/>
                </a:solidFill>
                <a:latin typeface="DRRMQS+ArialMT"/>
                <a:cs typeface="DRRMQS+ArialMT"/>
              </a:rPr>
              <a:t> </a:t>
            </a:r>
            <a:r>
              <a:rPr lang="tr-TR" sz="1200" dirty="0">
                <a:solidFill>
                  <a:srgbClr val="000000"/>
                </a:solidFill>
                <a:latin typeface="DRRMQS+ArialMT"/>
                <a:cs typeface="DRRMQS+ArialMT"/>
              </a:rPr>
              <a:t>hazırlandı</a:t>
            </a:r>
            <a:r>
              <a:rPr lang="tr-TR" sz="1200" spc="541" dirty="0">
                <a:solidFill>
                  <a:srgbClr val="000000"/>
                </a:solidFill>
                <a:latin typeface="DRRMQS+ArialMT"/>
                <a:cs typeface="DRRMQS+ArialMT"/>
              </a:rPr>
              <a:t> </a:t>
            </a:r>
            <a:r>
              <a:rPr lang="tr-TR" sz="1200" dirty="0">
                <a:solidFill>
                  <a:srgbClr val="000000"/>
                </a:solidFill>
                <a:latin typeface="DRRMQS+ArialMT"/>
                <a:cs typeface="DRRMQS+ArialMT"/>
              </a:rPr>
              <a:t>ve</a:t>
            </a:r>
            <a:r>
              <a:rPr lang="tr-TR" sz="1200" spc="546" dirty="0">
                <a:solidFill>
                  <a:srgbClr val="000000"/>
                </a:solidFill>
                <a:latin typeface="DRRMQS+ArialMT"/>
                <a:cs typeface="DRRMQS+ArialMT"/>
              </a:rPr>
              <a:t> </a:t>
            </a:r>
            <a:r>
              <a:rPr lang="tr-TR" sz="1200" dirty="0">
                <a:solidFill>
                  <a:srgbClr val="000000"/>
                </a:solidFill>
                <a:latin typeface="DRRMQS+ArialMT"/>
                <a:cs typeface="DRRMQS+ArialMT"/>
              </a:rPr>
              <a:t>yayımlandı. (</a:t>
            </a:r>
            <a:r>
              <a:rPr lang="tr-TR" sz="1200" dirty="0">
                <a:solidFill>
                  <a:srgbClr val="000000"/>
                </a:solidFill>
                <a:latin typeface="OWLGMR+ArialMT"/>
                <a:cs typeface="OWLGMR+ArialMT"/>
              </a:rPr>
              <a:t>30</a:t>
            </a:r>
            <a:r>
              <a:rPr lang="tr-TR" sz="1200" dirty="0">
                <a:solidFill>
                  <a:srgbClr val="000000"/>
                </a:solidFill>
                <a:latin typeface="DRRMQS+ArialMT"/>
                <a:cs typeface="DRRMQS+ArialMT"/>
              </a:rPr>
              <a:t>.</a:t>
            </a:r>
            <a:r>
              <a:rPr lang="tr-TR" sz="1200" dirty="0">
                <a:solidFill>
                  <a:srgbClr val="000000"/>
                </a:solidFill>
                <a:latin typeface="OWLGMR+ArialMT"/>
                <a:cs typeface="OWLGMR+ArialMT"/>
              </a:rPr>
              <a:t>05</a:t>
            </a:r>
            <a:r>
              <a:rPr lang="tr-TR" sz="1200" dirty="0">
                <a:solidFill>
                  <a:srgbClr val="000000"/>
                </a:solidFill>
                <a:latin typeface="DRRMQS+ArialMT"/>
                <a:cs typeface="DRRMQS+ArialMT"/>
              </a:rPr>
              <a:t>.</a:t>
            </a:r>
            <a:r>
              <a:rPr lang="tr-TR" sz="1200" dirty="0">
                <a:solidFill>
                  <a:srgbClr val="000000"/>
                </a:solidFill>
                <a:latin typeface="OWLGMR+ArialMT"/>
                <a:cs typeface="OWLGMR+ArialMT"/>
              </a:rPr>
              <a:t>2018</a:t>
            </a:r>
            <a:r>
              <a:rPr lang="tr-TR" sz="1200" dirty="0">
                <a:solidFill>
                  <a:srgbClr val="000000"/>
                </a:solidFill>
                <a:latin typeface="DRRMQS+ArialMT"/>
                <a:cs typeface="DRRMQS+ArialMT"/>
              </a:rPr>
              <a:t>)</a:t>
            </a:r>
          </a:p>
          <a:p>
            <a:pPr marL="0" marR="0">
              <a:lnSpc>
                <a:spcPts val="1561"/>
              </a:lnSpc>
              <a:spcBef>
                <a:spcPts val="0"/>
              </a:spcBef>
              <a:spcAft>
                <a:spcPts val="0"/>
              </a:spcAft>
            </a:pPr>
            <a:endParaRPr lang="tr-TR" sz="1200" dirty="0">
              <a:solidFill>
                <a:srgbClr val="000000"/>
              </a:solidFill>
              <a:latin typeface="DRRMQS+ArialMT"/>
              <a:cs typeface="DRRMQS+ArialMT"/>
            </a:endParaRPr>
          </a:p>
          <a:p>
            <a:pPr marL="0" marR="0">
              <a:lnSpc>
                <a:spcPts val="1789"/>
              </a:lnSpc>
              <a:spcBef>
                <a:spcPts val="0"/>
              </a:spcBef>
              <a:spcAft>
                <a:spcPts val="0"/>
              </a:spcAft>
            </a:pPr>
            <a:endParaRPr lang="tr-TR" sz="1200" dirty="0">
              <a:solidFill>
                <a:srgbClr val="000000"/>
              </a:solidFill>
              <a:latin typeface="DRRMQS+ArialMT"/>
              <a:cs typeface="DRRMQS+ArialMT"/>
            </a:endParaRPr>
          </a:p>
          <a:p>
            <a:endParaRPr lang="tr-TR" dirty="0"/>
          </a:p>
        </p:txBody>
      </p:sp>
      <p:sp>
        <p:nvSpPr>
          <p:cNvPr id="4" name="Slayt Numarası Yer Tutucusu 3"/>
          <p:cNvSpPr>
            <a:spLocks noGrp="1"/>
          </p:cNvSpPr>
          <p:nvPr>
            <p:ph type="sldNum" sz="quarter" idx="5"/>
          </p:nvPr>
        </p:nvSpPr>
        <p:spPr/>
        <p:txBody>
          <a:bodyPr/>
          <a:lstStyle/>
          <a:p>
            <a:fld id="{C3D14308-53FF-1443-8863-F4CEFCBDCA02}" type="slidenum">
              <a:rPr lang="tr-TR" smtClean="0"/>
              <a:t>8</a:t>
            </a:fld>
            <a:endParaRPr lang="tr-TR"/>
          </a:p>
        </p:txBody>
      </p:sp>
    </p:spTree>
    <p:extLst>
      <p:ext uri="{BB962C8B-B14F-4D97-AF65-F5344CB8AC3E}">
        <p14:creationId xmlns:p14="http://schemas.microsoft.com/office/powerpoint/2010/main" val="167723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Yukarıdaki tüm bilgileri tane tan okuyalım.</a:t>
            </a:r>
          </a:p>
        </p:txBody>
      </p:sp>
      <p:sp>
        <p:nvSpPr>
          <p:cNvPr id="4" name="Slayt Numarası Yer Tutucusu 3"/>
          <p:cNvSpPr>
            <a:spLocks noGrp="1"/>
          </p:cNvSpPr>
          <p:nvPr>
            <p:ph type="sldNum" sz="quarter" idx="5"/>
          </p:nvPr>
        </p:nvSpPr>
        <p:spPr/>
        <p:txBody>
          <a:bodyPr/>
          <a:lstStyle/>
          <a:p>
            <a:fld id="{C3D14308-53FF-1443-8863-F4CEFCBDCA02}" type="slidenum">
              <a:rPr lang="tr-TR" smtClean="0"/>
              <a:t>9</a:t>
            </a:fld>
            <a:endParaRPr lang="tr-TR"/>
          </a:p>
        </p:txBody>
      </p:sp>
    </p:spTree>
    <p:extLst>
      <p:ext uri="{BB962C8B-B14F-4D97-AF65-F5344CB8AC3E}">
        <p14:creationId xmlns:p14="http://schemas.microsoft.com/office/powerpoint/2010/main" val="333839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Soruyu soralım cevapları öğrencilerden alalım ve sırasıyla satırları tıklatalım.</a:t>
            </a:r>
          </a:p>
        </p:txBody>
      </p:sp>
      <p:sp>
        <p:nvSpPr>
          <p:cNvPr id="4" name="Slayt Numarası Yer Tutucusu 3"/>
          <p:cNvSpPr>
            <a:spLocks noGrp="1"/>
          </p:cNvSpPr>
          <p:nvPr>
            <p:ph type="sldNum" sz="quarter" idx="5"/>
          </p:nvPr>
        </p:nvSpPr>
        <p:spPr/>
        <p:txBody>
          <a:bodyPr/>
          <a:lstStyle/>
          <a:p>
            <a:fld id="{C3D14308-53FF-1443-8863-F4CEFCBDCA02}" type="slidenum">
              <a:rPr lang="tr-TR" smtClean="0"/>
              <a:t>17</a:t>
            </a:fld>
            <a:endParaRPr lang="tr-TR"/>
          </a:p>
        </p:txBody>
      </p:sp>
    </p:spTree>
    <p:extLst>
      <p:ext uri="{BB962C8B-B14F-4D97-AF65-F5344CB8AC3E}">
        <p14:creationId xmlns:p14="http://schemas.microsoft.com/office/powerpoint/2010/main" val="377344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Yukarıdaki bilgileri okuyunuz.</a:t>
            </a:r>
          </a:p>
          <a:p>
            <a:endParaRPr lang="tr-TR" dirty="0"/>
          </a:p>
        </p:txBody>
      </p:sp>
      <p:sp>
        <p:nvSpPr>
          <p:cNvPr id="4" name="Slayt Numarası Yer Tutucusu 3"/>
          <p:cNvSpPr>
            <a:spLocks noGrp="1"/>
          </p:cNvSpPr>
          <p:nvPr>
            <p:ph type="sldNum" sz="quarter" idx="5"/>
          </p:nvPr>
        </p:nvSpPr>
        <p:spPr/>
        <p:txBody>
          <a:bodyPr/>
          <a:lstStyle/>
          <a:p>
            <a:fld id="{C3D14308-53FF-1443-8863-F4CEFCBDCA02}" type="slidenum">
              <a:rPr lang="tr-TR" smtClean="0"/>
              <a:t>25</a:t>
            </a:fld>
            <a:endParaRPr lang="tr-TR"/>
          </a:p>
        </p:txBody>
      </p:sp>
    </p:spTree>
    <p:extLst>
      <p:ext uri="{BB962C8B-B14F-4D97-AF65-F5344CB8AC3E}">
        <p14:creationId xmlns:p14="http://schemas.microsoft.com/office/powerpoint/2010/main" val="387822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Sigara bırakma poliklinikleri, </a:t>
            </a:r>
            <a:r>
              <a:rPr lang="tr-TR" b="1" dirty="0"/>
              <a:t>Tütün Bağımlılığı Tedavi ve Eğitim Birimleri Hakkındaki Yönetmelik</a:t>
            </a:r>
            <a:r>
              <a:rPr lang="tr-TR" dirty="0"/>
              <a:t> çerçevesinde hizmet verir. Bu birimler:</a:t>
            </a:r>
          </a:p>
          <a:p>
            <a:r>
              <a:rPr lang="tr-TR" dirty="0"/>
              <a:t>Halkı tütün ve tütün ürünlerinin zararları konusunda bilinçlendirir.</a:t>
            </a:r>
          </a:p>
          <a:p>
            <a:r>
              <a:rPr lang="tr-TR" dirty="0"/>
              <a:t>Sigara kullanan ve bırakmak isteyen kişilerin başvurularını değerlendirir.</a:t>
            </a:r>
          </a:p>
          <a:p>
            <a:r>
              <a:rPr lang="tr-TR" dirty="0"/>
              <a:t>Bilimsel protokollere uygun tedavi planları hazırlar.</a:t>
            </a:r>
          </a:p>
          <a:p>
            <a:r>
              <a:rPr lang="tr-TR" dirty="0"/>
              <a:t>Gerekli eğitimleri sağlar.</a:t>
            </a:r>
          </a:p>
          <a:p>
            <a:r>
              <a:rPr lang="tr-TR" dirty="0"/>
              <a:t>Her hekim sürece katkı sağlar; ancak </a:t>
            </a:r>
            <a:r>
              <a:rPr lang="tr-TR" b="1" dirty="0"/>
              <a:t>en yüksek başarı, uzman sigara bırakma polikliniklerinde elde edilir</a:t>
            </a:r>
            <a:r>
              <a:rPr lang="tr-TR" dirty="0"/>
              <a:t>.</a:t>
            </a:r>
          </a:p>
          <a:p>
            <a:br>
              <a:rPr lang="tr-TR" dirty="0"/>
            </a:br>
            <a:endParaRPr lang="tr-TR" dirty="0"/>
          </a:p>
          <a:p>
            <a:br>
              <a:rPr lang="tr-TR" dirty="0"/>
            </a:br>
            <a:endParaRPr lang="tr-TR" dirty="0"/>
          </a:p>
          <a:p>
            <a:endParaRPr lang="tr-TR" dirty="0"/>
          </a:p>
          <a:p>
            <a:endParaRPr lang="tr-TR" dirty="0"/>
          </a:p>
        </p:txBody>
      </p:sp>
      <p:sp>
        <p:nvSpPr>
          <p:cNvPr id="4" name="Slayt Numarası Yer Tutucusu 3"/>
          <p:cNvSpPr>
            <a:spLocks noGrp="1"/>
          </p:cNvSpPr>
          <p:nvPr>
            <p:ph type="sldNum" sz="quarter" idx="5"/>
          </p:nvPr>
        </p:nvSpPr>
        <p:spPr/>
        <p:txBody>
          <a:bodyPr/>
          <a:lstStyle/>
          <a:p>
            <a:fld id="{F71706F1-6894-4853-8A41-ABFD16D8894C}" type="slidenum">
              <a:rPr lang="tr-TR" smtClean="0"/>
              <a:t>36</a:t>
            </a:fld>
            <a:endParaRPr lang="tr-TR"/>
          </a:p>
        </p:txBody>
      </p:sp>
    </p:spTree>
    <p:extLst>
      <p:ext uri="{BB962C8B-B14F-4D97-AF65-F5344CB8AC3E}">
        <p14:creationId xmlns:p14="http://schemas.microsoft.com/office/powerpoint/2010/main" val="1133037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pak-Turkuaz">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8B790538-FB07-8A49-765E-E6CBB99DDFD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Resim 7">
            <a:extLst>
              <a:ext uri="{FF2B5EF4-FFF2-40B4-BE49-F238E27FC236}">
                <a16:creationId xmlns:a16="http://schemas.microsoft.com/office/drawing/2014/main" id="{7944B499-4301-89EF-1F18-92B22010D933}"/>
              </a:ext>
            </a:extLst>
          </p:cNvPr>
          <p:cNvPicPr>
            <a:picLocks noChangeAspect="1"/>
          </p:cNvPicPr>
          <p:nvPr userDrawn="1"/>
        </p:nvPicPr>
        <p:blipFill>
          <a:blip r:embed="rId3"/>
          <a:stretch>
            <a:fillRect/>
          </a:stretch>
        </p:blipFill>
        <p:spPr>
          <a:xfrm>
            <a:off x="3897261" y="865072"/>
            <a:ext cx="4397477" cy="1217504"/>
          </a:xfrm>
          <a:prstGeom prst="rect">
            <a:avLst/>
          </a:prstGeom>
        </p:spPr>
      </p:pic>
      <p:sp>
        <p:nvSpPr>
          <p:cNvPr id="10" name="Başlık 1">
            <a:extLst>
              <a:ext uri="{FF2B5EF4-FFF2-40B4-BE49-F238E27FC236}">
                <a16:creationId xmlns:a16="http://schemas.microsoft.com/office/drawing/2014/main" id="{30C3E450-2F76-3673-11C3-8DECC30ABFCD}"/>
              </a:ext>
            </a:extLst>
          </p:cNvPr>
          <p:cNvSpPr>
            <a:spLocks noGrp="1"/>
          </p:cNvSpPr>
          <p:nvPr>
            <p:ph type="title" hasCustomPrompt="1"/>
          </p:nvPr>
        </p:nvSpPr>
        <p:spPr>
          <a:xfrm>
            <a:off x="838199" y="3144724"/>
            <a:ext cx="10515600" cy="1325563"/>
          </a:xfrm>
        </p:spPr>
        <p:txBody>
          <a:bodyPr/>
          <a:lstStyle>
            <a:lvl1pPr algn="ctr">
              <a:defRPr b="1">
                <a:solidFill>
                  <a:schemeClr val="bg1"/>
                </a:solidFill>
                <a:latin typeface="+mn-lt"/>
              </a:defRPr>
            </a:lvl1pPr>
          </a:lstStyle>
          <a:p>
            <a:r>
              <a:rPr lang="tr-TR" dirty="0"/>
              <a:t>BAŞLIK GİRİNİZ</a:t>
            </a:r>
          </a:p>
        </p:txBody>
      </p:sp>
    </p:spTree>
    <p:extLst>
      <p:ext uri="{BB962C8B-B14F-4D97-AF65-F5344CB8AC3E}">
        <p14:creationId xmlns:p14="http://schemas.microsoft.com/office/powerpoint/2010/main" val="240367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ak-Kırmızı">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76ED44D-8B35-3078-3FBA-7220CBC4ACA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Resim 7">
            <a:extLst>
              <a:ext uri="{FF2B5EF4-FFF2-40B4-BE49-F238E27FC236}">
                <a16:creationId xmlns:a16="http://schemas.microsoft.com/office/drawing/2014/main" id="{7944B499-4301-89EF-1F18-92B22010D933}"/>
              </a:ext>
            </a:extLst>
          </p:cNvPr>
          <p:cNvPicPr>
            <a:picLocks noChangeAspect="1"/>
          </p:cNvPicPr>
          <p:nvPr userDrawn="1"/>
        </p:nvPicPr>
        <p:blipFill>
          <a:blip r:embed="rId3"/>
          <a:stretch>
            <a:fillRect/>
          </a:stretch>
        </p:blipFill>
        <p:spPr>
          <a:xfrm>
            <a:off x="3897261" y="865072"/>
            <a:ext cx="4397477" cy="1217504"/>
          </a:xfrm>
          <a:prstGeom prst="rect">
            <a:avLst/>
          </a:prstGeom>
        </p:spPr>
      </p:pic>
      <p:sp>
        <p:nvSpPr>
          <p:cNvPr id="10" name="Başlık 1">
            <a:extLst>
              <a:ext uri="{FF2B5EF4-FFF2-40B4-BE49-F238E27FC236}">
                <a16:creationId xmlns:a16="http://schemas.microsoft.com/office/drawing/2014/main" id="{30C3E450-2F76-3673-11C3-8DECC30ABFCD}"/>
              </a:ext>
            </a:extLst>
          </p:cNvPr>
          <p:cNvSpPr>
            <a:spLocks noGrp="1"/>
          </p:cNvSpPr>
          <p:nvPr>
            <p:ph type="title" hasCustomPrompt="1"/>
          </p:nvPr>
        </p:nvSpPr>
        <p:spPr>
          <a:xfrm>
            <a:off x="838199" y="3144724"/>
            <a:ext cx="10515600" cy="1325563"/>
          </a:xfrm>
        </p:spPr>
        <p:txBody>
          <a:bodyPr/>
          <a:lstStyle>
            <a:lvl1pPr algn="ctr">
              <a:defRPr b="1">
                <a:solidFill>
                  <a:schemeClr val="bg1"/>
                </a:solidFill>
                <a:latin typeface="+mn-lt"/>
              </a:defRPr>
            </a:lvl1pPr>
          </a:lstStyle>
          <a:p>
            <a:r>
              <a:rPr lang="tr-TR" dirty="0"/>
              <a:t>BAŞLIK GİRİNİZ</a:t>
            </a:r>
          </a:p>
        </p:txBody>
      </p:sp>
    </p:spTree>
    <p:extLst>
      <p:ext uri="{BB962C8B-B14F-4D97-AF65-F5344CB8AC3E}">
        <p14:creationId xmlns:p14="http://schemas.microsoft.com/office/powerpoint/2010/main" val="315421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çerik-Kırmızı">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E242294C-B435-84BA-5284-BED5638FEE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04"/>
            <a:ext cx="12192000" cy="6858000"/>
          </a:xfrm>
          <a:prstGeom prst="rect">
            <a:avLst/>
          </a:prstGeom>
        </p:spPr>
      </p:pic>
      <p:cxnSp>
        <p:nvCxnSpPr>
          <p:cNvPr id="3" name="Straight Connector 5">
            <a:extLst>
              <a:ext uri="{FF2B5EF4-FFF2-40B4-BE49-F238E27FC236}">
                <a16:creationId xmlns:a16="http://schemas.microsoft.com/office/drawing/2014/main" id="{FE3171AC-6727-31B0-1420-3741EAE94FD3}"/>
              </a:ext>
            </a:extLst>
          </p:cNvPr>
          <p:cNvCxnSpPr>
            <a:cxnSpLocks/>
          </p:cNvCxnSpPr>
          <p:nvPr userDrawn="1"/>
        </p:nvCxnSpPr>
        <p:spPr>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1A32A6A-9171-7B09-6B2B-983B194B04EF}"/>
              </a:ext>
            </a:extLst>
          </p:cNvPr>
          <p:cNvSpPr/>
          <p:nvPr userDrawn="1"/>
        </p:nvSpPr>
        <p:spPr>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solidFill>
                <a:srgbClr val="DC2225"/>
              </a:solidFill>
            </a:endParaRPr>
          </a:p>
        </p:txBody>
      </p:sp>
      <p:sp>
        <p:nvSpPr>
          <p:cNvPr id="6" name="Başlık 1">
            <a:extLst>
              <a:ext uri="{FF2B5EF4-FFF2-40B4-BE49-F238E27FC236}">
                <a16:creationId xmlns:a16="http://schemas.microsoft.com/office/drawing/2014/main" id="{195252DE-488D-4DD7-0728-C2A2640EDC02}"/>
              </a:ext>
            </a:extLst>
          </p:cNvPr>
          <p:cNvSpPr>
            <a:spLocks noGrp="1"/>
          </p:cNvSpPr>
          <p:nvPr>
            <p:ph type="title" hasCustomPrompt="1"/>
          </p:nvPr>
        </p:nvSpPr>
        <p:spPr>
          <a:xfrm>
            <a:off x="551383" y="588610"/>
            <a:ext cx="11089225" cy="504497"/>
          </a:xfrm>
        </p:spPr>
        <p:txBody>
          <a:bodyPr>
            <a:normAutofit/>
          </a:bodyPr>
          <a:lstStyle>
            <a:lvl1pPr>
              <a:defRPr sz="2800" b="1">
                <a:solidFill>
                  <a:srgbClr val="DC2225"/>
                </a:solidFill>
                <a:latin typeface="+mn-lt"/>
              </a:defRPr>
            </a:lvl1pPr>
          </a:lstStyle>
          <a:p>
            <a:r>
              <a:rPr lang="tr-TR" dirty="0"/>
              <a:t>BAŞLIK GİRİNİZ</a:t>
            </a:r>
          </a:p>
        </p:txBody>
      </p:sp>
      <p:pic>
        <p:nvPicPr>
          <p:cNvPr id="10" name="Resim 9">
            <a:extLst>
              <a:ext uri="{FF2B5EF4-FFF2-40B4-BE49-F238E27FC236}">
                <a16:creationId xmlns:a16="http://schemas.microsoft.com/office/drawing/2014/main" id="{CBDA286E-3D46-C4FD-B7A7-541325CC6C39}"/>
              </a:ext>
            </a:extLst>
          </p:cNvPr>
          <p:cNvPicPr>
            <a:picLocks noChangeAspect="1"/>
          </p:cNvPicPr>
          <p:nvPr userDrawn="1"/>
        </p:nvPicPr>
        <p:blipFill>
          <a:blip r:embed="rId3"/>
          <a:stretch>
            <a:fillRect/>
          </a:stretch>
        </p:blipFill>
        <p:spPr>
          <a:xfrm>
            <a:off x="551383" y="6123376"/>
            <a:ext cx="1822304" cy="504531"/>
          </a:xfrm>
          <a:prstGeom prst="rect">
            <a:avLst/>
          </a:prstGeom>
        </p:spPr>
      </p:pic>
      <p:sp>
        <p:nvSpPr>
          <p:cNvPr id="15" name="Slayt Numarası Yer Tutucusu 5">
            <a:extLst>
              <a:ext uri="{FF2B5EF4-FFF2-40B4-BE49-F238E27FC236}">
                <a16:creationId xmlns:a16="http://schemas.microsoft.com/office/drawing/2014/main" id="{AD7A528F-5B27-E28A-FA4C-3702037FD756}"/>
              </a:ext>
            </a:extLst>
          </p:cNvPr>
          <p:cNvSpPr>
            <a:spLocks noGrp="1"/>
          </p:cNvSpPr>
          <p:nvPr>
            <p:ph type="sldNum" sz="quarter" idx="12"/>
          </p:nvPr>
        </p:nvSpPr>
        <p:spPr>
          <a:xfrm>
            <a:off x="11274424" y="6123376"/>
            <a:ext cx="366192" cy="728320"/>
          </a:xfrm>
          <a:noFill/>
          <a:ln>
            <a:noFill/>
          </a:ln>
        </p:spPr>
        <p:txBody>
          <a:bodyPr/>
          <a:lstStyle>
            <a:lvl1pPr algn="ctr">
              <a:defRPr b="1">
                <a:solidFill>
                  <a:srgbClr val="DC2225"/>
                </a:solidFill>
              </a:defRPr>
            </a:lvl1pPr>
          </a:lstStyle>
          <a:p>
            <a:fld id="{501A4338-EBAE-ED40-8475-2E6AE1B9F2FD}" type="slidenum">
              <a:rPr lang="tr-TR" smtClean="0"/>
              <a:pPr/>
              <a:t>‹#›</a:t>
            </a:fld>
            <a:endParaRPr lang="tr-TR" dirty="0"/>
          </a:p>
        </p:txBody>
      </p:sp>
      <p:sp>
        <p:nvSpPr>
          <p:cNvPr id="17" name="Metin Yer Tutucusu 3">
            <a:extLst>
              <a:ext uri="{FF2B5EF4-FFF2-40B4-BE49-F238E27FC236}">
                <a16:creationId xmlns:a16="http://schemas.microsoft.com/office/drawing/2014/main" id="{DDF28945-AFF2-DBCC-0F09-E7B016A6CD93}"/>
              </a:ext>
            </a:extLst>
          </p:cNvPr>
          <p:cNvSpPr>
            <a:spLocks noGrp="1"/>
          </p:cNvSpPr>
          <p:nvPr>
            <p:ph type="body" sz="half" idx="2" hasCustomPrompt="1"/>
          </p:nvPr>
        </p:nvSpPr>
        <p:spPr>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Metin Giriniz</a:t>
            </a:r>
          </a:p>
        </p:txBody>
      </p:sp>
    </p:spTree>
    <p:extLst>
      <p:ext uri="{BB962C8B-B14F-4D97-AF65-F5344CB8AC3E}">
        <p14:creationId xmlns:p14="http://schemas.microsoft.com/office/powerpoint/2010/main" val="39953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çerik - Turkuaz">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E242294C-B435-84BA-5284-BED5638FEE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64" y="-6304"/>
            <a:ext cx="12192000" cy="6858000"/>
          </a:xfrm>
          <a:prstGeom prst="rect">
            <a:avLst/>
          </a:prstGeom>
        </p:spPr>
      </p:pic>
      <p:cxnSp>
        <p:nvCxnSpPr>
          <p:cNvPr id="3" name="Straight Connector 5">
            <a:extLst>
              <a:ext uri="{FF2B5EF4-FFF2-40B4-BE49-F238E27FC236}">
                <a16:creationId xmlns:a16="http://schemas.microsoft.com/office/drawing/2014/main" id="{FE3171AC-6727-31B0-1420-3741EAE94FD3}"/>
              </a:ext>
            </a:extLst>
          </p:cNvPr>
          <p:cNvCxnSpPr>
            <a:cxnSpLocks/>
          </p:cNvCxnSpPr>
          <p:nvPr userDrawn="1"/>
        </p:nvCxnSpPr>
        <p:spPr>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1A32A6A-9171-7B09-6B2B-983B194B04EF}"/>
              </a:ext>
            </a:extLst>
          </p:cNvPr>
          <p:cNvSpPr/>
          <p:nvPr userDrawn="1"/>
        </p:nvSpPr>
        <p:spPr>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Başlık 1">
            <a:extLst>
              <a:ext uri="{FF2B5EF4-FFF2-40B4-BE49-F238E27FC236}">
                <a16:creationId xmlns:a16="http://schemas.microsoft.com/office/drawing/2014/main" id="{195252DE-488D-4DD7-0728-C2A2640EDC02}"/>
              </a:ext>
            </a:extLst>
          </p:cNvPr>
          <p:cNvSpPr>
            <a:spLocks noGrp="1"/>
          </p:cNvSpPr>
          <p:nvPr>
            <p:ph type="title" hasCustomPrompt="1"/>
          </p:nvPr>
        </p:nvSpPr>
        <p:spPr>
          <a:xfrm>
            <a:off x="551383" y="588610"/>
            <a:ext cx="11089225" cy="504497"/>
          </a:xfrm>
        </p:spPr>
        <p:txBody>
          <a:bodyPr>
            <a:normAutofit/>
          </a:bodyPr>
          <a:lstStyle>
            <a:lvl1pPr>
              <a:defRPr sz="2800" b="1">
                <a:solidFill>
                  <a:srgbClr val="0094AB"/>
                </a:solidFill>
                <a:latin typeface="+mn-lt"/>
              </a:defRPr>
            </a:lvl1pPr>
          </a:lstStyle>
          <a:p>
            <a:r>
              <a:rPr lang="tr-TR" dirty="0"/>
              <a:t>BAŞLIK GİRİNİZ</a:t>
            </a:r>
          </a:p>
        </p:txBody>
      </p:sp>
      <p:pic>
        <p:nvPicPr>
          <p:cNvPr id="10" name="Resim 9">
            <a:extLst>
              <a:ext uri="{FF2B5EF4-FFF2-40B4-BE49-F238E27FC236}">
                <a16:creationId xmlns:a16="http://schemas.microsoft.com/office/drawing/2014/main" id="{CBDA286E-3D46-C4FD-B7A7-541325CC6C39}"/>
              </a:ext>
            </a:extLst>
          </p:cNvPr>
          <p:cNvPicPr>
            <a:picLocks noChangeAspect="1"/>
          </p:cNvPicPr>
          <p:nvPr userDrawn="1"/>
        </p:nvPicPr>
        <p:blipFill>
          <a:blip r:embed="rId3"/>
          <a:stretch>
            <a:fillRect/>
          </a:stretch>
        </p:blipFill>
        <p:spPr>
          <a:xfrm>
            <a:off x="551383" y="6123376"/>
            <a:ext cx="1822304" cy="504531"/>
          </a:xfrm>
          <a:prstGeom prst="rect">
            <a:avLst/>
          </a:prstGeom>
        </p:spPr>
      </p:pic>
      <p:sp>
        <p:nvSpPr>
          <p:cNvPr id="15" name="Slayt Numarası Yer Tutucusu 5">
            <a:extLst>
              <a:ext uri="{FF2B5EF4-FFF2-40B4-BE49-F238E27FC236}">
                <a16:creationId xmlns:a16="http://schemas.microsoft.com/office/drawing/2014/main" id="{AD7A528F-5B27-E28A-FA4C-3702037FD756}"/>
              </a:ext>
            </a:extLst>
          </p:cNvPr>
          <p:cNvSpPr>
            <a:spLocks noGrp="1"/>
          </p:cNvSpPr>
          <p:nvPr>
            <p:ph type="sldNum" sz="quarter" idx="12"/>
          </p:nvPr>
        </p:nvSpPr>
        <p:spPr>
          <a:xfrm>
            <a:off x="11274424" y="6123376"/>
            <a:ext cx="366192" cy="728320"/>
          </a:xfrm>
          <a:noFill/>
          <a:ln>
            <a:noFill/>
          </a:ln>
        </p:spPr>
        <p:txBody>
          <a:bodyPr/>
          <a:lstStyle>
            <a:lvl1pPr algn="ctr">
              <a:defRPr b="1">
                <a:solidFill>
                  <a:srgbClr val="0094AB"/>
                </a:solidFill>
              </a:defRPr>
            </a:lvl1pPr>
          </a:lstStyle>
          <a:p>
            <a:fld id="{501A4338-EBAE-ED40-8475-2E6AE1B9F2FD}" type="slidenum">
              <a:rPr lang="tr-TR" smtClean="0"/>
              <a:pPr/>
              <a:t>‹#›</a:t>
            </a:fld>
            <a:endParaRPr lang="tr-TR" dirty="0"/>
          </a:p>
        </p:txBody>
      </p:sp>
      <p:sp>
        <p:nvSpPr>
          <p:cNvPr id="17" name="Metin Yer Tutucusu 3">
            <a:extLst>
              <a:ext uri="{FF2B5EF4-FFF2-40B4-BE49-F238E27FC236}">
                <a16:creationId xmlns:a16="http://schemas.microsoft.com/office/drawing/2014/main" id="{DDF28945-AFF2-DBCC-0F09-E7B016A6CD93}"/>
              </a:ext>
            </a:extLst>
          </p:cNvPr>
          <p:cNvSpPr>
            <a:spLocks noGrp="1"/>
          </p:cNvSpPr>
          <p:nvPr>
            <p:ph type="body" sz="half" idx="2" hasCustomPrompt="1"/>
          </p:nvPr>
        </p:nvSpPr>
        <p:spPr>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Metin Giriniz</a:t>
            </a:r>
          </a:p>
        </p:txBody>
      </p:sp>
    </p:spTree>
    <p:extLst>
      <p:ext uri="{BB962C8B-B14F-4D97-AF65-F5344CB8AC3E}">
        <p14:creationId xmlns:p14="http://schemas.microsoft.com/office/powerpoint/2010/main" val="42946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çerik - Turkuaz">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E242294C-B435-84BA-5284-BED5638FEE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solidFill>
              <a:schemeClr val="bg1">
                <a:lumMod val="75000"/>
              </a:schemeClr>
            </a:solidFill>
          </a:ln>
        </p:spPr>
      </p:pic>
      <p:pic>
        <p:nvPicPr>
          <p:cNvPr id="10" name="Resim 9">
            <a:extLst>
              <a:ext uri="{FF2B5EF4-FFF2-40B4-BE49-F238E27FC236}">
                <a16:creationId xmlns:a16="http://schemas.microsoft.com/office/drawing/2014/main" id="{CBDA286E-3D46-C4FD-B7A7-541325CC6C39}"/>
              </a:ext>
            </a:extLst>
          </p:cNvPr>
          <p:cNvPicPr>
            <a:picLocks noChangeAspect="1"/>
          </p:cNvPicPr>
          <p:nvPr userDrawn="1"/>
        </p:nvPicPr>
        <p:blipFill>
          <a:blip r:embed="rId3"/>
          <a:stretch>
            <a:fillRect/>
          </a:stretch>
        </p:blipFill>
        <p:spPr>
          <a:xfrm>
            <a:off x="551383" y="6123376"/>
            <a:ext cx="1822304" cy="504531"/>
          </a:xfrm>
          <a:prstGeom prst="rect">
            <a:avLst/>
          </a:prstGeom>
        </p:spPr>
      </p:pic>
      <p:sp>
        <p:nvSpPr>
          <p:cNvPr id="15" name="Slayt Numarası Yer Tutucusu 5">
            <a:extLst>
              <a:ext uri="{FF2B5EF4-FFF2-40B4-BE49-F238E27FC236}">
                <a16:creationId xmlns:a16="http://schemas.microsoft.com/office/drawing/2014/main" id="{AD7A528F-5B27-E28A-FA4C-3702037FD756}"/>
              </a:ext>
            </a:extLst>
          </p:cNvPr>
          <p:cNvSpPr>
            <a:spLocks noGrp="1"/>
          </p:cNvSpPr>
          <p:nvPr>
            <p:ph type="sldNum" sz="quarter" idx="12"/>
          </p:nvPr>
        </p:nvSpPr>
        <p:spPr>
          <a:xfrm>
            <a:off x="11274424" y="6123376"/>
            <a:ext cx="366192" cy="728320"/>
          </a:xfrm>
          <a:noFill/>
          <a:ln>
            <a:noFill/>
          </a:ln>
        </p:spPr>
        <p:txBody>
          <a:bodyPr/>
          <a:lstStyle>
            <a:lvl1pPr algn="ctr">
              <a:defRPr b="1">
                <a:solidFill>
                  <a:srgbClr val="0094AB"/>
                </a:solidFill>
              </a:defRPr>
            </a:lvl1pPr>
          </a:lstStyle>
          <a:p>
            <a:fld id="{501A4338-EBAE-ED40-8475-2E6AE1B9F2FD}" type="slidenum">
              <a:rPr lang="tr-TR" smtClean="0"/>
              <a:pPr/>
              <a:t>‹#›</a:t>
            </a:fld>
            <a:endParaRPr lang="tr-TR" dirty="0"/>
          </a:p>
        </p:txBody>
      </p:sp>
      <p:sp>
        <p:nvSpPr>
          <p:cNvPr id="14" name="Oval 13">
            <a:extLst>
              <a:ext uri="{FF2B5EF4-FFF2-40B4-BE49-F238E27FC236}">
                <a16:creationId xmlns:a16="http://schemas.microsoft.com/office/drawing/2014/main" id="{718E39B0-721E-3375-9EF6-FEC66E5553BC}"/>
              </a:ext>
            </a:extLst>
          </p:cNvPr>
          <p:cNvSpPr/>
          <p:nvPr userDrawn="1"/>
        </p:nvSpPr>
        <p:spPr>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B71112F4-A08B-18A1-5D2D-7469D8551CEE}"/>
              </a:ext>
            </a:extLst>
          </p:cNvPr>
          <p:cNvPicPr>
            <a:picLocks noChangeAspect="1"/>
          </p:cNvPicPr>
          <p:nvPr userDrawn="1"/>
        </p:nvPicPr>
        <p:blipFill>
          <a:blip r:embed="rId4"/>
          <a:stretch>
            <a:fillRect/>
          </a:stretch>
        </p:blipFill>
        <p:spPr>
          <a:xfrm>
            <a:off x="619475" y="308219"/>
            <a:ext cx="786079" cy="786079"/>
          </a:xfrm>
          <a:prstGeom prst="rect">
            <a:avLst/>
          </a:prstGeom>
        </p:spPr>
      </p:pic>
      <p:sp>
        <p:nvSpPr>
          <p:cNvPr id="19" name="Yuvarlatılmış Dikdörtgen 18">
            <a:extLst>
              <a:ext uri="{FF2B5EF4-FFF2-40B4-BE49-F238E27FC236}">
                <a16:creationId xmlns:a16="http://schemas.microsoft.com/office/drawing/2014/main" id="{43F29E27-70DC-1D23-EAF0-867CBC5CB895}"/>
              </a:ext>
            </a:extLst>
          </p:cNvPr>
          <p:cNvSpPr/>
          <p:nvPr userDrawn="1"/>
        </p:nvSpPr>
        <p:spPr>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DC2225"/>
              </a:solidFill>
            </a:endParaRPr>
          </a:p>
        </p:txBody>
      </p:sp>
      <p:sp>
        <p:nvSpPr>
          <p:cNvPr id="20" name="Başlık 1">
            <a:extLst>
              <a:ext uri="{FF2B5EF4-FFF2-40B4-BE49-F238E27FC236}">
                <a16:creationId xmlns:a16="http://schemas.microsoft.com/office/drawing/2014/main" id="{C43DA631-EFBA-1B28-87D4-F7F0D3CE9FC5}"/>
              </a:ext>
            </a:extLst>
          </p:cNvPr>
          <p:cNvSpPr>
            <a:spLocks noGrp="1"/>
          </p:cNvSpPr>
          <p:nvPr userDrawn="1">
            <p:ph type="title" hasCustomPrompt="1"/>
          </p:nvPr>
        </p:nvSpPr>
        <p:spPr>
          <a:xfrm>
            <a:off x="1837258" y="449008"/>
            <a:ext cx="9735267" cy="504497"/>
          </a:xfrm>
        </p:spPr>
        <p:txBody>
          <a:bodyPr>
            <a:normAutofit/>
          </a:bodyPr>
          <a:lstStyle>
            <a:lvl1pPr>
              <a:defRPr sz="2800" b="1">
                <a:solidFill>
                  <a:srgbClr val="0094AB"/>
                </a:solidFill>
                <a:latin typeface="+mn-lt"/>
              </a:defRPr>
            </a:lvl1pPr>
          </a:lstStyle>
          <a:p>
            <a:r>
              <a:rPr lang="tr-TR" dirty="0"/>
              <a:t>BAŞLIK GİRİNİZ</a:t>
            </a:r>
          </a:p>
        </p:txBody>
      </p:sp>
    </p:spTree>
    <p:extLst>
      <p:ext uri="{BB962C8B-B14F-4D97-AF65-F5344CB8AC3E}">
        <p14:creationId xmlns:p14="http://schemas.microsoft.com/office/powerpoint/2010/main" val="160191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çerik - Turkuaz">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E242294C-B435-84BA-5284-BED5638FEE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solidFill>
              <a:schemeClr val="bg1">
                <a:lumMod val="75000"/>
              </a:schemeClr>
            </a:solidFill>
          </a:ln>
        </p:spPr>
      </p:pic>
      <p:pic>
        <p:nvPicPr>
          <p:cNvPr id="10" name="Resim 9">
            <a:extLst>
              <a:ext uri="{FF2B5EF4-FFF2-40B4-BE49-F238E27FC236}">
                <a16:creationId xmlns:a16="http://schemas.microsoft.com/office/drawing/2014/main" id="{CBDA286E-3D46-C4FD-B7A7-541325CC6C39}"/>
              </a:ext>
            </a:extLst>
          </p:cNvPr>
          <p:cNvPicPr>
            <a:picLocks noChangeAspect="1"/>
          </p:cNvPicPr>
          <p:nvPr userDrawn="1"/>
        </p:nvPicPr>
        <p:blipFill>
          <a:blip r:embed="rId3"/>
          <a:stretch>
            <a:fillRect/>
          </a:stretch>
        </p:blipFill>
        <p:spPr>
          <a:xfrm>
            <a:off x="551383" y="6123376"/>
            <a:ext cx="1822304" cy="504531"/>
          </a:xfrm>
          <a:prstGeom prst="rect">
            <a:avLst/>
          </a:prstGeom>
        </p:spPr>
      </p:pic>
      <p:sp>
        <p:nvSpPr>
          <p:cNvPr id="15" name="Slayt Numarası Yer Tutucusu 5">
            <a:extLst>
              <a:ext uri="{FF2B5EF4-FFF2-40B4-BE49-F238E27FC236}">
                <a16:creationId xmlns:a16="http://schemas.microsoft.com/office/drawing/2014/main" id="{AD7A528F-5B27-E28A-FA4C-3702037FD756}"/>
              </a:ext>
            </a:extLst>
          </p:cNvPr>
          <p:cNvSpPr>
            <a:spLocks noGrp="1"/>
          </p:cNvSpPr>
          <p:nvPr>
            <p:ph type="sldNum" sz="quarter" idx="12"/>
          </p:nvPr>
        </p:nvSpPr>
        <p:spPr>
          <a:xfrm>
            <a:off x="11274424" y="6123376"/>
            <a:ext cx="366192" cy="728320"/>
          </a:xfrm>
          <a:noFill/>
          <a:ln>
            <a:noFill/>
          </a:ln>
        </p:spPr>
        <p:txBody>
          <a:bodyPr/>
          <a:lstStyle>
            <a:lvl1pPr algn="ctr">
              <a:defRPr b="1">
                <a:solidFill>
                  <a:srgbClr val="DC2225"/>
                </a:solidFill>
              </a:defRPr>
            </a:lvl1pPr>
          </a:lstStyle>
          <a:p>
            <a:fld id="{501A4338-EBAE-ED40-8475-2E6AE1B9F2FD}" type="slidenum">
              <a:rPr lang="tr-TR" smtClean="0"/>
              <a:pPr/>
              <a:t>‹#›</a:t>
            </a:fld>
            <a:endParaRPr lang="tr-TR" dirty="0"/>
          </a:p>
        </p:txBody>
      </p:sp>
      <p:grpSp>
        <p:nvGrpSpPr>
          <p:cNvPr id="13" name="Grup 12">
            <a:extLst>
              <a:ext uri="{FF2B5EF4-FFF2-40B4-BE49-F238E27FC236}">
                <a16:creationId xmlns:a16="http://schemas.microsoft.com/office/drawing/2014/main" id="{0AC79BD0-D757-9344-713C-ACC336A8A315}"/>
              </a:ext>
            </a:extLst>
          </p:cNvPr>
          <p:cNvGrpSpPr/>
          <p:nvPr userDrawn="1"/>
        </p:nvGrpSpPr>
        <p:grpSpPr>
          <a:xfrm>
            <a:off x="551383" y="240127"/>
            <a:ext cx="922264" cy="922264"/>
            <a:chOff x="2909455" y="2272146"/>
            <a:chExt cx="1865745" cy="1865745"/>
          </a:xfrm>
        </p:grpSpPr>
        <p:sp>
          <p:nvSpPr>
            <p:cNvPr id="14" name="Oval 13">
              <a:extLst>
                <a:ext uri="{FF2B5EF4-FFF2-40B4-BE49-F238E27FC236}">
                  <a16:creationId xmlns:a16="http://schemas.microsoft.com/office/drawing/2014/main" id="{718E39B0-721E-3375-9EF6-FEC66E5553BC}"/>
                </a:ext>
              </a:extLst>
            </p:cNvPr>
            <p:cNvSpPr/>
            <p:nvPr userDrawn="1"/>
          </p:nvSpPr>
          <p:spPr>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B71112F4-A08B-18A1-5D2D-7469D8551CEE}"/>
                </a:ext>
              </a:extLst>
            </p:cNvPr>
            <p:cNvPicPr>
              <a:picLocks noChangeAspect="1"/>
            </p:cNvPicPr>
            <p:nvPr userDrawn="1"/>
          </p:nvPicPr>
          <p:blipFill>
            <a:blip r:embed="rId4"/>
            <a:stretch>
              <a:fillRect/>
            </a:stretch>
          </p:blipFill>
          <p:spPr>
            <a:xfrm>
              <a:off x="3047206" y="2409897"/>
              <a:ext cx="1590243" cy="1590243"/>
            </a:xfrm>
            <a:prstGeom prst="rect">
              <a:avLst/>
            </a:prstGeom>
          </p:spPr>
        </p:pic>
      </p:grpSp>
      <p:sp>
        <p:nvSpPr>
          <p:cNvPr id="19" name="Yuvarlatılmış Dikdörtgen 18">
            <a:extLst>
              <a:ext uri="{FF2B5EF4-FFF2-40B4-BE49-F238E27FC236}">
                <a16:creationId xmlns:a16="http://schemas.microsoft.com/office/drawing/2014/main" id="{43F29E27-70DC-1D23-EAF0-867CBC5CB895}"/>
              </a:ext>
            </a:extLst>
          </p:cNvPr>
          <p:cNvSpPr/>
          <p:nvPr userDrawn="1"/>
        </p:nvSpPr>
        <p:spPr>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DC2225"/>
              </a:solidFill>
            </a:endParaRPr>
          </a:p>
        </p:txBody>
      </p:sp>
      <p:sp>
        <p:nvSpPr>
          <p:cNvPr id="20" name="Başlık 1">
            <a:extLst>
              <a:ext uri="{FF2B5EF4-FFF2-40B4-BE49-F238E27FC236}">
                <a16:creationId xmlns:a16="http://schemas.microsoft.com/office/drawing/2014/main" id="{C43DA631-EFBA-1B28-87D4-F7F0D3CE9FC5}"/>
              </a:ext>
            </a:extLst>
          </p:cNvPr>
          <p:cNvSpPr>
            <a:spLocks noGrp="1"/>
          </p:cNvSpPr>
          <p:nvPr>
            <p:ph type="title" hasCustomPrompt="1"/>
          </p:nvPr>
        </p:nvSpPr>
        <p:spPr>
          <a:xfrm>
            <a:off x="1837258" y="449008"/>
            <a:ext cx="9735267" cy="504497"/>
          </a:xfrm>
        </p:spPr>
        <p:txBody>
          <a:bodyPr>
            <a:normAutofit/>
          </a:bodyPr>
          <a:lstStyle>
            <a:lvl1pPr>
              <a:defRPr sz="2800" b="1">
                <a:solidFill>
                  <a:srgbClr val="DC2225"/>
                </a:solidFill>
                <a:latin typeface="+mn-lt"/>
              </a:defRPr>
            </a:lvl1pPr>
          </a:lstStyle>
          <a:p>
            <a:r>
              <a:rPr lang="tr-TR" dirty="0"/>
              <a:t>BAŞLIK GİRİNİZ</a:t>
            </a:r>
          </a:p>
        </p:txBody>
      </p:sp>
    </p:spTree>
    <p:extLst>
      <p:ext uri="{BB962C8B-B14F-4D97-AF65-F5344CB8AC3E}">
        <p14:creationId xmlns:p14="http://schemas.microsoft.com/office/powerpoint/2010/main" val="209494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3"/>
          <p:cNvSpPr>
            <a:spLocks noGrp="1"/>
          </p:cNvSpPr>
          <p:nvPr>
            <p:ph type="dt" sz="half" idx="10"/>
          </p:nvPr>
        </p:nvSpPr>
        <p:spPr/>
        <p:txBody>
          <a:bodyPr/>
          <a:lstStyle/>
          <a:p>
            <a:fld id="{C16525B2-4347-4F72-BAF7-76B19438D329}" type="datetimeFigureOut">
              <a:rPr lang="en-US" smtClean="0"/>
              <a:t>12/16/2025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329044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6F16951-864B-CEEE-6CBD-C80F00BC7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B878885-5BA8-1A64-7F26-7234935F7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9D2668-73B0-6886-14CA-D71614B0EF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1C2ED-5BE5-F34B-8765-66B32B877609}" type="datetime1">
              <a:rPr lang="tr-TR" smtClean="0"/>
              <a:t>16.12.2025</a:t>
            </a:fld>
            <a:endParaRPr lang="tr-TR"/>
          </a:p>
        </p:txBody>
      </p:sp>
      <p:sp>
        <p:nvSpPr>
          <p:cNvPr id="5" name="Alt Bilgi Yer Tutucusu 4">
            <a:extLst>
              <a:ext uri="{FF2B5EF4-FFF2-40B4-BE49-F238E27FC236}">
                <a16:creationId xmlns:a16="http://schemas.microsoft.com/office/drawing/2014/main" id="{C6B9B476-F87D-CD9F-573E-C49911DE06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1E794A-670D-AD09-9AD8-E253A2AFC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A4338-EBAE-ED40-8475-2E6AE1B9F2FD}" type="slidenum">
              <a:rPr lang="tr-TR" smtClean="0"/>
              <a:t>‹#›</a:t>
            </a:fld>
            <a:endParaRPr lang="tr-TR"/>
          </a:p>
        </p:txBody>
      </p:sp>
    </p:spTree>
    <p:extLst>
      <p:ext uri="{BB962C8B-B14F-4D97-AF65-F5344CB8AC3E}">
        <p14:creationId xmlns:p14="http://schemas.microsoft.com/office/powerpoint/2010/main" val="268989366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who.int/fctc/WHO_FCTC_summary_January2015.pdf?ua=1" TargetMode="External"/><Relationship Id="rId2" Type="http://schemas.openxmlformats.org/officeDocument/2006/relationships/image" Target="../media/image16.wmf"/><Relationship Id="rId1" Type="http://schemas.openxmlformats.org/officeDocument/2006/relationships/slideLayout" Target="../slideLayouts/slideLayout4.xml"/><Relationship Id="rId4" Type="http://schemas.openxmlformats.org/officeDocument/2006/relationships/hyperlink" Target="http://www.who.int/fctc/text_download/e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05C2135-C739-4B51-B695-4DCE0C73B497}"/>
              </a:ext>
            </a:extLst>
          </p:cNvPr>
          <p:cNvSpPr/>
          <p:nvPr/>
        </p:nvSpPr>
        <p:spPr>
          <a:xfrm>
            <a:off x="2140998" y="2574525"/>
            <a:ext cx="7910004" cy="1890069"/>
          </a:xfrm>
          <a:prstGeom prst="rect">
            <a:avLst/>
          </a:prstGeom>
        </p:spPr>
        <p:txBody>
          <a:bodyPr wrap="square">
            <a:spAutoFit/>
          </a:bodyPr>
          <a:lstStyle/>
          <a:p>
            <a:pPr algn="ctr">
              <a:lnSpc>
                <a:spcPct val="110000"/>
              </a:lnSpc>
            </a:pPr>
            <a:r>
              <a:rPr lang="tr-TR" sz="3600" b="1" dirty="0">
                <a:solidFill>
                  <a:schemeClr val="bg1"/>
                </a:solidFill>
                <a:latin typeface="Calibri" panose="020F0502020204030204" pitchFamily="34" charset="0"/>
                <a:cs typeface="Calibri" panose="020F0502020204030204" pitchFamily="34" charset="0"/>
              </a:rPr>
              <a:t>ÜLKEMİZDE VE DÜNYA’DA  TÜTÜN KONTROLÜ VE DSÖ ÖNERİLERİ (MPOWER)</a:t>
            </a:r>
          </a:p>
        </p:txBody>
      </p:sp>
      <p:sp>
        <p:nvSpPr>
          <p:cNvPr id="4" name="Unvan 3">
            <a:extLst>
              <a:ext uri="{FF2B5EF4-FFF2-40B4-BE49-F238E27FC236}">
                <a16:creationId xmlns:a16="http://schemas.microsoft.com/office/drawing/2014/main" id="{8C193037-83EA-4F06-AA91-6B070878736C}"/>
              </a:ext>
            </a:extLst>
          </p:cNvPr>
          <p:cNvSpPr>
            <a:spLocks noGrp="1"/>
          </p:cNvSpPr>
          <p:nvPr>
            <p:ph type="title"/>
          </p:nvPr>
        </p:nvSpPr>
        <p:spPr>
          <a:xfrm>
            <a:off x="838200" y="4695618"/>
            <a:ext cx="10515600" cy="1325563"/>
          </a:xfrm>
        </p:spPr>
        <p:txBody>
          <a:bodyPr/>
          <a:lstStyle/>
          <a:p>
            <a:endParaRPr lang="tr-TR"/>
          </a:p>
        </p:txBody>
      </p:sp>
    </p:spTree>
    <p:extLst>
      <p:ext uri="{BB962C8B-B14F-4D97-AF65-F5344CB8AC3E}">
        <p14:creationId xmlns:p14="http://schemas.microsoft.com/office/powerpoint/2010/main" val="340986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01A4338-EBAE-ED40-8475-2E6AE1B9F2FD}" type="slidenum">
              <a:rPr lang="tr-TR" smtClean="0"/>
              <a:pPr/>
              <a:t>10</a:t>
            </a:fld>
            <a:endParaRPr lang="tr-TR" dirty="0"/>
          </a:p>
        </p:txBody>
      </p:sp>
      <p:sp>
        <p:nvSpPr>
          <p:cNvPr id="5" name="Başlık 1">
            <a:extLst>
              <a:ext uri="{FF2B5EF4-FFF2-40B4-BE49-F238E27FC236}">
                <a16:creationId xmlns:a16="http://schemas.microsoft.com/office/drawing/2014/main" id="{DB967248-C33D-583C-7D61-298F32E5E233}"/>
              </a:ext>
            </a:extLst>
          </p:cNvPr>
          <p:cNvSpPr>
            <a:spLocks noGrp="1"/>
          </p:cNvSpPr>
          <p:nvPr>
            <p:ph type="title"/>
          </p:nvPr>
        </p:nvSpPr>
        <p:spPr>
          <a:xfrm>
            <a:off x="551383" y="588610"/>
            <a:ext cx="11089225" cy="504497"/>
          </a:xfrm>
        </p:spPr>
        <p:txBody>
          <a:bodyPr vert="horz" lIns="91440" tIns="45720" rIns="91440" bIns="45720" rtlCol="0" anchor="b">
            <a:noAutofit/>
          </a:bodyPr>
          <a:lstStyle/>
          <a:p>
            <a:pPr algn="ctr"/>
            <a:br>
              <a:rPr lang="tr-TR" sz="4000" dirty="0">
                <a:latin typeface="Times New Roman" panose="02020603050405020304" pitchFamily="18" charset="0"/>
                <a:cs typeface="Times New Roman" panose="02020603050405020304" pitchFamily="18" charset="0"/>
              </a:rPr>
            </a:br>
            <a:r>
              <a:rPr lang="tr-TR" dirty="0">
                <a:latin typeface="Calibri" panose="020F0502020204030204" pitchFamily="34" charset="0"/>
                <a:cs typeface="Calibri" panose="020F0502020204030204" pitchFamily="34" charset="0"/>
                <a:sym typeface="Arial"/>
              </a:rPr>
              <a:t>2024-2028 TÜTÜN KONTROLÜ STRATEJİ BELGESİ VE EYLEM PLANI</a:t>
            </a:r>
            <a:endParaRPr lang="en-US" sz="2400" dirty="0">
              <a:latin typeface="Calibri" panose="020F0502020204030204" pitchFamily="34" charset="0"/>
              <a:cs typeface="Calibri" panose="020F0502020204030204" pitchFamily="34" charset="0"/>
            </a:endParaRPr>
          </a:p>
        </p:txBody>
      </p:sp>
      <p:sp>
        <p:nvSpPr>
          <p:cNvPr id="6" name="Metin Yer Tutucusu 2">
            <a:extLst>
              <a:ext uri="{FF2B5EF4-FFF2-40B4-BE49-F238E27FC236}">
                <a16:creationId xmlns:a16="http://schemas.microsoft.com/office/drawing/2014/main" id="{DB7C23B9-AE5B-35B5-CB34-4479D3B9EEDD}"/>
              </a:ext>
            </a:extLst>
          </p:cNvPr>
          <p:cNvSpPr>
            <a:spLocks noGrp="1"/>
          </p:cNvSpPr>
          <p:nvPr>
            <p:ph type="body" sz="half" idx="2"/>
          </p:nvPr>
        </p:nvSpPr>
        <p:spPr>
          <a:xfrm>
            <a:off x="849025" y="1355344"/>
            <a:ext cx="10791583" cy="4521927"/>
          </a:xfrm>
        </p:spPr>
        <p:txBody>
          <a:bodyPr vert="horz" lIns="91440" tIns="45720" rIns="91440" bIns="45720" rtlCol="0" anchor="t">
            <a:normAutofit/>
          </a:bodyPr>
          <a:lstStyle/>
          <a:p>
            <a:pPr marL="0" marR="0" lvl="0" indent="0" algn="ctr" rtl="0">
              <a:lnSpc>
                <a:spcPct val="111600"/>
              </a:lnSpc>
              <a:spcBef>
                <a:spcPts val="0"/>
              </a:spcBef>
              <a:spcAft>
                <a:spcPts val="0"/>
              </a:spcAft>
              <a:buNone/>
            </a:pPr>
            <a:endParaRPr lang="tr-TR" dirty="0">
              <a:solidFill>
                <a:srgbClr val="202020"/>
              </a:solidFill>
              <a:latin typeface="Comic Sans MS" panose="030F0702030302020204" pitchFamily="66" charset="0"/>
              <a:ea typeface="Arial"/>
              <a:cs typeface="Arial"/>
              <a:sym typeface="Arial"/>
            </a:endParaRPr>
          </a:p>
          <a:p>
            <a:pPr marL="0" marR="0" lvl="0" indent="0" algn="ctr" rtl="0">
              <a:lnSpc>
                <a:spcPct val="111600"/>
              </a:lnSpc>
              <a:spcBef>
                <a:spcPts val="0"/>
              </a:spcBef>
              <a:spcAft>
                <a:spcPts val="0"/>
              </a:spcAft>
              <a:buNone/>
            </a:pPr>
            <a:r>
              <a:rPr lang="tr-TR" sz="1800" dirty="0">
                <a:solidFill>
                  <a:srgbClr val="202020"/>
                </a:solidFill>
                <a:latin typeface="Calibri" panose="020F0502020204030204" pitchFamily="34" charset="0"/>
                <a:ea typeface="Arial"/>
                <a:cs typeface="Calibri" panose="020F0502020204030204" pitchFamily="34" charset="0"/>
                <a:sym typeface="Arial"/>
              </a:rPr>
              <a:t>Ekim 2024 tarihinde Tütün Kontrolü Strateji Belgesi</a:t>
            </a:r>
            <a:r>
              <a:rPr lang="tr-TR" sz="1800" dirty="0">
                <a:latin typeface="Calibri" panose="020F0502020204030204" pitchFamily="34" charset="0"/>
                <a:cs typeface="Calibri" panose="020F0502020204030204" pitchFamily="34" charset="0"/>
                <a:sym typeface="Arial"/>
              </a:rPr>
              <a:t> </a:t>
            </a:r>
            <a:r>
              <a:rPr lang="tr-TR" sz="1800" dirty="0">
                <a:solidFill>
                  <a:srgbClr val="202020"/>
                </a:solidFill>
                <a:latin typeface="Calibri" panose="020F0502020204030204" pitchFamily="34" charset="0"/>
                <a:ea typeface="Arial"/>
                <a:cs typeface="Calibri" panose="020F0502020204030204" pitchFamily="34" charset="0"/>
                <a:sym typeface="Arial"/>
              </a:rPr>
              <a:t>ve Eylem Planı yürürlüğe girdi.</a:t>
            </a:r>
            <a:endParaRPr lang="tr-TR" sz="1800" dirty="0">
              <a:latin typeface="Calibri" panose="020F0502020204030204" pitchFamily="34" charset="0"/>
              <a:cs typeface="Calibri" panose="020F0502020204030204" pitchFamily="34" charset="0"/>
            </a:endParaRPr>
          </a:p>
          <a:p>
            <a:pPr algn="ctr">
              <a:buSzPct val="100000"/>
              <a:buFont typeface="Arial" panose="020B0604020202020204" pitchFamily="34" charset="0"/>
              <a:buChar char="•"/>
            </a:pPr>
            <a:endParaRPr lang="en-US" sz="3200" dirty="0"/>
          </a:p>
        </p:txBody>
      </p:sp>
      <p:pic>
        <p:nvPicPr>
          <p:cNvPr id="7" name="Resim 6">
            <a:extLst>
              <a:ext uri="{FF2B5EF4-FFF2-40B4-BE49-F238E27FC236}">
                <a16:creationId xmlns:a16="http://schemas.microsoft.com/office/drawing/2014/main" id="{BB5251E7-D58F-30A9-6BA3-C43DFA82E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746" y="2086124"/>
            <a:ext cx="3642914" cy="4176132"/>
          </a:xfrm>
          <a:prstGeom prst="rect">
            <a:avLst/>
          </a:prstGeom>
          <a:ln>
            <a:solidFill>
              <a:schemeClr val="tx1"/>
            </a:solidFill>
          </a:ln>
        </p:spPr>
      </p:pic>
    </p:spTree>
    <p:extLst>
      <p:ext uri="{BB962C8B-B14F-4D97-AF65-F5344CB8AC3E}">
        <p14:creationId xmlns:p14="http://schemas.microsoft.com/office/powerpoint/2010/main" val="193566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Uluslararası tütün kontrolü</a:t>
            </a:r>
            <a:endParaRPr lang="tr-TR" dirty="0"/>
          </a:p>
        </p:txBody>
      </p:sp>
      <p:sp>
        <p:nvSpPr>
          <p:cNvPr id="3" name="Slayt Numarası Yer Tutucusu 2"/>
          <p:cNvSpPr>
            <a:spLocks noGrp="1"/>
          </p:cNvSpPr>
          <p:nvPr>
            <p:ph type="sldNum" sz="quarter" idx="12"/>
          </p:nvPr>
        </p:nvSpPr>
        <p:spPr/>
        <p:txBody>
          <a:bodyPr/>
          <a:lstStyle/>
          <a:p>
            <a:fld id="{501A4338-EBAE-ED40-8475-2E6AE1B9F2FD}" type="slidenum">
              <a:rPr lang="tr-TR" smtClean="0"/>
              <a:pPr/>
              <a:t>11</a:t>
            </a:fld>
            <a:endParaRPr lang="tr-TR" dirty="0"/>
          </a:p>
        </p:txBody>
      </p:sp>
      <p:graphicFrame>
        <p:nvGraphicFramePr>
          <p:cNvPr id="8" name="İçerik Yer Tutucusu 2">
            <a:extLst>
              <a:ext uri="{FF2B5EF4-FFF2-40B4-BE49-F238E27FC236}">
                <a16:creationId xmlns:a16="http://schemas.microsoft.com/office/drawing/2014/main" id="{7AFEBB1B-3B91-A4E2-1D1F-5E0D7A712161}"/>
              </a:ext>
            </a:extLst>
          </p:cNvPr>
          <p:cNvGraphicFramePr>
            <a:graphicFrameLocks/>
          </p:cNvGraphicFramePr>
          <p:nvPr>
            <p:extLst>
              <p:ext uri="{D42A27DB-BD31-4B8C-83A1-F6EECF244321}">
                <p14:modId xmlns:p14="http://schemas.microsoft.com/office/powerpoint/2010/main" val="3756268819"/>
              </p:ext>
            </p:extLst>
          </p:nvPr>
        </p:nvGraphicFramePr>
        <p:xfrm>
          <a:off x="790112" y="1251751"/>
          <a:ext cx="10440139" cy="4376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61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MPOWER (küresel tütün kontrolü için politika paketi)</a:t>
            </a:r>
            <a:endParaRPr lang="tr-TR" dirty="0"/>
          </a:p>
        </p:txBody>
      </p:sp>
      <p:sp>
        <p:nvSpPr>
          <p:cNvPr id="3" name="Slayt Numarası Yer Tutucusu 2"/>
          <p:cNvSpPr>
            <a:spLocks noGrp="1"/>
          </p:cNvSpPr>
          <p:nvPr>
            <p:ph type="sldNum" sz="quarter" idx="12"/>
          </p:nvPr>
        </p:nvSpPr>
        <p:spPr/>
        <p:txBody>
          <a:bodyPr/>
          <a:lstStyle/>
          <a:p>
            <a:fld id="{501A4338-EBAE-ED40-8475-2E6AE1B9F2FD}" type="slidenum">
              <a:rPr lang="tr-TR" smtClean="0"/>
              <a:pPr/>
              <a:t>12</a:t>
            </a:fld>
            <a:endParaRPr lang="tr-TR" dirty="0"/>
          </a:p>
        </p:txBody>
      </p:sp>
      <p:graphicFrame>
        <p:nvGraphicFramePr>
          <p:cNvPr id="5" name="İçerik Yer Tutucusu 2">
            <a:extLst>
              <a:ext uri="{FF2B5EF4-FFF2-40B4-BE49-F238E27FC236}">
                <a16:creationId xmlns:a16="http://schemas.microsoft.com/office/drawing/2014/main" id="{C4BDCFA0-8B55-23CB-DE3C-0407D285E900}"/>
              </a:ext>
            </a:extLst>
          </p:cNvPr>
          <p:cNvGraphicFramePr>
            <a:graphicFrameLocks/>
          </p:cNvGraphicFramePr>
          <p:nvPr>
            <p:extLst>
              <p:ext uri="{D42A27DB-BD31-4B8C-83A1-F6EECF244321}">
                <p14:modId xmlns:p14="http://schemas.microsoft.com/office/powerpoint/2010/main" val="2571146760"/>
              </p:ext>
            </p:extLst>
          </p:nvPr>
        </p:nvGraphicFramePr>
        <p:xfrm>
          <a:off x="1402256" y="1679852"/>
          <a:ext cx="9520237" cy="3779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602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MPOWER (küresel tütün kontrolü için politika paketi)</a:t>
            </a:r>
            <a:endParaRPr lang="tr-TR" dirty="0"/>
          </a:p>
        </p:txBody>
      </p:sp>
      <p:sp>
        <p:nvSpPr>
          <p:cNvPr id="3" name="Slayt Numarası Yer Tutucusu 2"/>
          <p:cNvSpPr>
            <a:spLocks noGrp="1"/>
          </p:cNvSpPr>
          <p:nvPr>
            <p:ph type="sldNum" sz="quarter" idx="12"/>
          </p:nvPr>
        </p:nvSpPr>
        <p:spPr/>
        <p:txBody>
          <a:bodyPr/>
          <a:lstStyle/>
          <a:p>
            <a:fld id="{501A4338-EBAE-ED40-8475-2E6AE1B9F2FD}" type="slidenum">
              <a:rPr lang="tr-TR" smtClean="0"/>
              <a:pPr/>
              <a:t>13</a:t>
            </a:fld>
            <a:endParaRPr lang="tr-TR" dirty="0"/>
          </a:p>
        </p:txBody>
      </p:sp>
      <p:sp>
        <p:nvSpPr>
          <p:cNvPr id="6" name="İçerik Yer Tutucusu 2">
            <a:extLst>
              <a:ext uri="{FF2B5EF4-FFF2-40B4-BE49-F238E27FC236}">
                <a16:creationId xmlns:a16="http://schemas.microsoft.com/office/drawing/2014/main" id="{5AF7E30C-0E58-047E-FC6F-65EAA607E296}"/>
              </a:ext>
            </a:extLst>
          </p:cNvPr>
          <p:cNvSpPr>
            <a:spLocks noGrp="1"/>
          </p:cNvSpPr>
          <p:nvPr>
            <p:ph type="body" sz="half" idx="2"/>
          </p:nvPr>
        </p:nvSpPr>
        <p:spPr>
          <a:xfrm>
            <a:off x="849025" y="1355344"/>
            <a:ext cx="10791583" cy="4202077"/>
          </a:xfrm>
        </p:spPr>
        <p:txBody>
          <a:bodyPr anchor="ctr">
            <a:normAutofit/>
          </a:bodyPr>
          <a:lstStyle/>
          <a:p>
            <a:r>
              <a:rPr lang="tr-TR" sz="1800" b="1" dirty="0" err="1">
                <a:solidFill>
                  <a:srgbClr val="000000"/>
                </a:solidFill>
                <a:latin typeface="Calibri" panose="020F0502020204030204" pitchFamily="34" charset="0"/>
                <a:cs typeface="Calibri" panose="020F0502020204030204" pitchFamily="34" charset="0"/>
              </a:rPr>
              <a:t>M</a:t>
            </a:r>
            <a:r>
              <a:rPr lang="tr-TR" sz="1800" dirty="0" err="1">
                <a:solidFill>
                  <a:srgbClr val="000000"/>
                </a:solidFill>
                <a:latin typeface="Calibri" panose="020F0502020204030204" pitchFamily="34" charset="0"/>
                <a:cs typeface="Calibri" panose="020F0502020204030204" pitchFamily="34" charset="0"/>
              </a:rPr>
              <a:t>onitor</a:t>
            </a:r>
            <a:r>
              <a:rPr lang="tr-TR" sz="1800" dirty="0">
                <a:solidFill>
                  <a:srgbClr val="000000"/>
                </a:solidFill>
                <a:latin typeface="Calibri" panose="020F0502020204030204" pitchFamily="34" charset="0"/>
                <a:cs typeface="Calibri" panose="020F0502020204030204" pitchFamily="34" charset="0"/>
              </a:rPr>
              <a:t>:  Tütün kullanımını ve koruyucu uygulamaları izle</a:t>
            </a:r>
          </a:p>
          <a:p>
            <a:r>
              <a:rPr lang="tr-TR" sz="1800" b="1" dirty="0" err="1">
                <a:solidFill>
                  <a:srgbClr val="000000"/>
                </a:solidFill>
                <a:latin typeface="Calibri" panose="020F0502020204030204" pitchFamily="34" charset="0"/>
                <a:cs typeface="Calibri" panose="020F0502020204030204" pitchFamily="34" charset="0"/>
              </a:rPr>
              <a:t>P</a:t>
            </a:r>
            <a:r>
              <a:rPr lang="tr-TR" sz="1800" dirty="0" err="1">
                <a:solidFill>
                  <a:srgbClr val="000000"/>
                </a:solidFill>
                <a:latin typeface="Calibri" panose="020F0502020204030204" pitchFamily="34" charset="0"/>
                <a:cs typeface="Calibri" panose="020F0502020204030204" pitchFamily="34" charset="0"/>
              </a:rPr>
              <a:t>rotect</a:t>
            </a:r>
            <a:r>
              <a:rPr lang="tr-TR" sz="1800" dirty="0">
                <a:solidFill>
                  <a:srgbClr val="000000"/>
                </a:solidFill>
                <a:latin typeface="Calibri" panose="020F0502020204030204" pitchFamily="34" charset="0"/>
                <a:cs typeface="Calibri" panose="020F0502020204030204" pitchFamily="34" charset="0"/>
              </a:rPr>
              <a:t>:  Toplumu tütün dumanından koru</a:t>
            </a:r>
          </a:p>
          <a:p>
            <a:r>
              <a:rPr lang="tr-TR" sz="1800" b="1" dirty="0" err="1">
                <a:solidFill>
                  <a:srgbClr val="000000"/>
                </a:solidFill>
                <a:latin typeface="Calibri" panose="020F0502020204030204" pitchFamily="34" charset="0"/>
                <a:cs typeface="Calibri" panose="020F0502020204030204" pitchFamily="34" charset="0"/>
              </a:rPr>
              <a:t>O</a:t>
            </a:r>
            <a:r>
              <a:rPr lang="tr-TR" sz="1800" dirty="0" err="1">
                <a:solidFill>
                  <a:srgbClr val="000000"/>
                </a:solidFill>
                <a:latin typeface="Calibri" panose="020F0502020204030204" pitchFamily="34" charset="0"/>
                <a:cs typeface="Calibri" panose="020F0502020204030204" pitchFamily="34" charset="0"/>
              </a:rPr>
              <a:t>ffer</a:t>
            </a:r>
            <a:r>
              <a:rPr lang="tr-TR" sz="1800" dirty="0">
                <a:solidFill>
                  <a:srgbClr val="000000"/>
                </a:solidFill>
                <a:latin typeface="Calibri" panose="020F0502020204030204" pitchFamily="34" charset="0"/>
                <a:cs typeface="Calibri" panose="020F0502020204030204" pitchFamily="34" charset="0"/>
              </a:rPr>
              <a:t>: Sigarayı bırakmaya yardım et</a:t>
            </a:r>
          </a:p>
          <a:p>
            <a:r>
              <a:rPr lang="tr-TR" sz="1800" b="1" dirty="0" err="1">
                <a:solidFill>
                  <a:srgbClr val="000000"/>
                </a:solidFill>
                <a:latin typeface="Calibri" panose="020F0502020204030204" pitchFamily="34" charset="0"/>
                <a:cs typeface="Calibri" panose="020F0502020204030204" pitchFamily="34" charset="0"/>
              </a:rPr>
              <a:t>W</a:t>
            </a:r>
            <a:r>
              <a:rPr lang="tr-TR" sz="1800" dirty="0" err="1">
                <a:solidFill>
                  <a:srgbClr val="000000"/>
                </a:solidFill>
                <a:latin typeface="Calibri" panose="020F0502020204030204" pitchFamily="34" charset="0"/>
                <a:cs typeface="Calibri" panose="020F0502020204030204" pitchFamily="34" charset="0"/>
              </a:rPr>
              <a:t>arn</a:t>
            </a:r>
            <a:r>
              <a:rPr lang="tr-TR" sz="1800" dirty="0">
                <a:solidFill>
                  <a:srgbClr val="000000"/>
                </a:solidFill>
                <a:latin typeface="Calibri" panose="020F0502020204030204" pitchFamily="34" charset="0"/>
                <a:cs typeface="Calibri" panose="020F0502020204030204" pitchFamily="34" charset="0"/>
              </a:rPr>
              <a:t>:  Tütün zararları konusunda uyar</a:t>
            </a:r>
          </a:p>
          <a:p>
            <a:r>
              <a:rPr lang="tr-TR" sz="1800" b="1" dirty="0" err="1">
                <a:solidFill>
                  <a:srgbClr val="000000"/>
                </a:solidFill>
                <a:latin typeface="Calibri" panose="020F0502020204030204" pitchFamily="34" charset="0"/>
                <a:cs typeface="Calibri" panose="020F0502020204030204" pitchFamily="34" charset="0"/>
              </a:rPr>
              <a:t>E</a:t>
            </a:r>
            <a:r>
              <a:rPr lang="tr-TR" sz="1800" dirty="0" err="1">
                <a:solidFill>
                  <a:srgbClr val="000000"/>
                </a:solidFill>
                <a:latin typeface="Calibri" panose="020F0502020204030204" pitchFamily="34" charset="0"/>
                <a:cs typeface="Calibri" panose="020F0502020204030204" pitchFamily="34" charset="0"/>
              </a:rPr>
              <a:t>nforce</a:t>
            </a:r>
            <a:r>
              <a:rPr lang="tr-TR" sz="1800" dirty="0">
                <a:solidFill>
                  <a:srgbClr val="000000"/>
                </a:solidFill>
                <a:latin typeface="Calibri" panose="020F0502020204030204" pitchFamily="34" charset="0"/>
                <a:cs typeface="Calibri" panose="020F0502020204030204" pitchFamily="34" charset="0"/>
              </a:rPr>
              <a:t>:  Tütün reklam, tanıtım ve sponsorluğunu yasaklamayı destekle</a:t>
            </a:r>
          </a:p>
          <a:p>
            <a:r>
              <a:rPr lang="tr-TR" sz="1800" b="1" dirty="0" err="1">
                <a:solidFill>
                  <a:srgbClr val="000000"/>
                </a:solidFill>
                <a:latin typeface="Calibri" panose="020F0502020204030204" pitchFamily="34" charset="0"/>
                <a:cs typeface="Calibri" panose="020F0502020204030204" pitchFamily="34" charset="0"/>
              </a:rPr>
              <a:t>R</a:t>
            </a:r>
            <a:r>
              <a:rPr lang="tr-TR" sz="1800" dirty="0" err="1">
                <a:solidFill>
                  <a:srgbClr val="000000"/>
                </a:solidFill>
                <a:latin typeface="Calibri" panose="020F0502020204030204" pitchFamily="34" charset="0"/>
                <a:cs typeface="Calibri" panose="020F0502020204030204" pitchFamily="34" charset="0"/>
              </a:rPr>
              <a:t>aise</a:t>
            </a:r>
            <a:r>
              <a:rPr lang="tr-TR" sz="1800" dirty="0">
                <a:solidFill>
                  <a:srgbClr val="000000"/>
                </a:solidFill>
                <a:latin typeface="Calibri" panose="020F0502020204030204" pitchFamily="34" charset="0"/>
                <a:cs typeface="Calibri" panose="020F0502020204030204" pitchFamily="34" charset="0"/>
              </a:rPr>
              <a:t>:  Tütün vergilerini artır</a:t>
            </a:r>
          </a:p>
        </p:txBody>
      </p:sp>
    </p:spTree>
    <p:extLst>
      <p:ext uri="{BB962C8B-B14F-4D97-AF65-F5344CB8AC3E}">
        <p14:creationId xmlns:p14="http://schemas.microsoft.com/office/powerpoint/2010/main" val="262733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A7E75D27-03CE-419B-AD7C-BD0B8FFAA8C6}"/>
              </a:ext>
            </a:extLst>
          </p:cNvPr>
          <p:cNvSpPr>
            <a:spLocks noGrp="1"/>
          </p:cNvSpPr>
          <p:nvPr>
            <p:ph type="sldNum" sz="quarter" idx="12"/>
          </p:nvPr>
        </p:nvSpPr>
        <p:spPr/>
        <p:txBody>
          <a:bodyPr/>
          <a:lstStyle/>
          <a:p>
            <a:fld id="{501A4338-EBAE-ED40-8475-2E6AE1B9F2FD}" type="slidenum">
              <a:rPr lang="tr-TR" smtClean="0"/>
              <a:pPr/>
              <a:t>14</a:t>
            </a:fld>
            <a:endParaRPr lang="tr-TR" dirty="0"/>
          </a:p>
        </p:txBody>
      </p:sp>
      <p:sp>
        <p:nvSpPr>
          <p:cNvPr id="5" name="İçerik Yer Tutucusu 2">
            <a:extLst>
              <a:ext uri="{FF2B5EF4-FFF2-40B4-BE49-F238E27FC236}">
                <a16:creationId xmlns:a16="http://schemas.microsoft.com/office/drawing/2014/main" id="{DD0D5DD8-D172-2408-B748-3C8C9FF89196}"/>
              </a:ext>
            </a:extLst>
          </p:cNvPr>
          <p:cNvSpPr>
            <a:spLocks noGrp="1"/>
          </p:cNvSpPr>
          <p:nvPr>
            <p:ph type="body" sz="half" idx="2"/>
          </p:nvPr>
        </p:nvSpPr>
        <p:spPr>
          <a:xfrm>
            <a:off x="879676" y="2708475"/>
            <a:ext cx="10761462" cy="1096609"/>
          </a:xfrm>
        </p:spPr>
        <p:txBody>
          <a:bodyPr/>
          <a:lstStyle/>
          <a:p>
            <a:r>
              <a:rPr lang="tr-TR" sz="2800" b="1" dirty="0">
                <a:solidFill>
                  <a:srgbClr val="0094AB"/>
                </a:solidFill>
                <a:latin typeface="Calibri" panose="020F0502020204030204" pitchFamily="34" charset="0"/>
                <a:ea typeface="+mj-ea"/>
                <a:cs typeface="Calibri" panose="020F0502020204030204" pitchFamily="34" charset="0"/>
              </a:rPr>
              <a:t>Sigara kullananların kaçı sigara yüzünden ölür?</a:t>
            </a:r>
          </a:p>
          <a:p>
            <a:endParaRPr lang="tr-TR" dirty="0"/>
          </a:p>
        </p:txBody>
      </p:sp>
    </p:spTree>
    <p:extLst>
      <p:ext uri="{BB962C8B-B14F-4D97-AF65-F5344CB8AC3E}">
        <p14:creationId xmlns:p14="http://schemas.microsoft.com/office/powerpoint/2010/main" val="293003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CC33E858-347D-0855-0A7C-7A169FD0631C}"/>
              </a:ext>
            </a:extLst>
          </p:cNvPr>
          <p:cNvSpPr>
            <a:spLocks noGrp="1"/>
          </p:cNvSpPr>
          <p:nvPr>
            <p:ph type="sldNum" sz="quarter" idx="12"/>
          </p:nvPr>
        </p:nvSpPr>
        <p:spPr/>
        <p:txBody>
          <a:bodyPr/>
          <a:lstStyle/>
          <a:p>
            <a:fld id="{501A4338-EBAE-ED40-8475-2E6AE1B9F2FD}" type="slidenum">
              <a:rPr lang="tr-TR" smtClean="0"/>
              <a:pPr/>
              <a:t>15</a:t>
            </a:fld>
            <a:endParaRPr lang="tr-TR" dirty="0"/>
          </a:p>
        </p:txBody>
      </p:sp>
      <p:sp>
        <p:nvSpPr>
          <p:cNvPr id="5" name="İçerik Yer Tutucusu 2">
            <a:extLst>
              <a:ext uri="{FF2B5EF4-FFF2-40B4-BE49-F238E27FC236}">
                <a16:creationId xmlns:a16="http://schemas.microsoft.com/office/drawing/2014/main" id="{C0E2D556-6F5C-444E-F49E-E828D7C89560}"/>
              </a:ext>
            </a:extLst>
          </p:cNvPr>
          <p:cNvSpPr>
            <a:spLocks noGrp="1"/>
          </p:cNvSpPr>
          <p:nvPr>
            <p:ph type="body" sz="half" idx="2"/>
          </p:nvPr>
        </p:nvSpPr>
        <p:spPr>
          <a:xfrm>
            <a:off x="849313" y="1355725"/>
            <a:ext cx="10791825" cy="4521200"/>
          </a:xfrm>
        </p:spPr>
        <p:txBody>
          <a:bodyPr>
            <a:normAutofit/>
          </a:bodyPr>
          <a:lstStyle/>
          <a:p>
            <a:endParaRPr lang="tr-TR" sz="3600" b="1" dirty="0">
              <a:solidFill>
                <a:srgbClr val="FF0000"/>
              </a:solidFill>
            </a:endParaRPr>
          </a:p>
          <a:p>
            <a:endParaRPr lang="tr-TR" sz="3600" b="1" dirty="0">
              <a:solidFill>
                <a:srgbClr val="FF0000"/>
              </a:solidFill>
            </a:endParaRPr>
          </a:p>
          <a:p>
            <a:r>
              <a:rPr lang="tr-TR" sz="3600" b="1" dirty="0">
                <a:solidFill>
                  <a:srgbClr val="FF0000"/>
                </a:solidFill>
                <a:latin typeface="Calibri" panose="020F0502020204030204" pitchFamily="34" charset="0"/>
                <a:cs typeface="Calibri" panose="020F0502020204030204" pitchFamily="34" charset="0"/>
              </a:rPr>
              <a:t>Yarısı, %50’si</a:t>
            </a:r>
          </a:p>
        </p:txBody>
      </p:sp>
      <p:sp>
        <p:nvSpPr>
          <p:cNvPr id="4" name="Metin kutusu 3">
            <a:extLst>
              <a:ext uri="{FF2B5EF4-FFF2-40B4-BE49-F238E27FC236}">
                <a16:creationId xmlns:a16="http://schemas.microsoft.com/office/drawing/2014/main" id="{27EAEEE0-4F2B-4D0C-AA9A-E7C24978B16A}"/>
              </a:ext>
            </a:extLst>
          </p:cNvPr>
          <p:cNvSpPr txBox="1"/>
          <p:nvPr/>
        </p:nvSpPr>
        <p:spPr>
          <a:xfrm>
            <a:off x="933061" y="5415260"/>
            <a:ext cx="5775649" cy="276999"/>
          </a:xfrm>
          <a:prstGeom prst="rect">
            <a:avLst/>
          </a:prstGeom>
          <a:noFill/>
        </p:spPr>
        <p:txBody>
          <a:bodyPr wrap="square" rtlCol="0">
            <a:spAutoFit/>
          </a:bodyPr>
          <a:lstStyle/>
          <a:p>
            <a:r>
              <a:rPr lang="tr-TR" sz="1200" dirty="0"/>
              <a:t>https://www.who.int/news-room/fact-sheets/detail/tobacco</a:t>
            </a:r>
          </a:p>
        </p:txBody>
      </p:sp>
    </p:spTree>
    <p:extLst>
      <p:ext uri="{BB962C8B-B14F-4D97-AF65-F5344CB8AC3E}">
        <p14:creationId xmlns:p14="http://schemas.microsoft.com/office/powerpoint/2010/main" val="44170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DBAC678D-CBCC-10C3-BF5D-1B8F20FFC660}"/>
              </a:ext>
            </a:extLst>
          </p:cNvPr>
          <p:cNvSpPr>
            <a:spLocks noGrp="1"/>
          </p:cNvSpPr>
          <p:nvPr>
            <p:ph type="sldNum" sz="quarter" idx="12"/>
          </p:nvPr>
        </p:nvSpPr>
        <p:spPr/>
        <p:txBody>
          <a:bodyPr/>
          <a:lstStyle/>
          <a:p>
            <a:fld id="{501A4338-EBAE-ED40-8475-2E6AE1B9F2FD}" type="slidenum">
              <a:rPr lang="tr-TR" smtClean="0"/>
              <a:pPr/>
              <a:t>16</a:t>
            </a:fld>
            <a:endParaRPr lang="tr-TR" dirty="0"/>
          </a:p>
        </p:txBody>
      </p:sp>
      <p:sp>
        <p:nvSpPr>
          <p:cNvPr id="5" name="Shape 94">
            <a:extLst>
              <a:ext uri="{FF2B5EF4-FFF2-40B4-BE49-F238E27FC236}">
                <a16:creationId xmlns:a16="http://schemas.microsoft.com/office/drawing/2014/main" id="{4A5B01A7-5B19-F92C-80E7-2C8370BA7203}"/>
              </a:ext>
            </a:extLst>
          </p:cNvPr>
          <p:cNvSpPr>
            <a:spLocks noGrp="1"/>
          </p:cNvSpPr>
          <p:nvPr>
            <p:ph type="body" sz="half" idx="2"/>
          </p:nvPr>
        </p:nvSpPr>
        <p:spPr>
          <a:xfrm>
            <a:off x="665695" y="2415072"/>
            <a:ext cx="10791825" cy="101392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ctr">
              <a:defRPr sz="8500">
                <a:solidFill>
                  <a:srgbClr val="FFFFFF"/>
                </a:solidFill>
                <a:effectLst>
                  <a:outerShdw blurRad="127000" dist="76200" dir="2700000" rotWithShape="0">
                    <a:srgbClr val="FEF50B">
                      <a:alpha val="75000"/>
                    </a:srgbClr>
                  </a:outerShdw>
                </a:effectLst>
                <a:latin typeface="+mj-lt"/>
                <a:ea typeface="+mj-ea"/>
                <a:cs typeface="+mj-cs"/>
                <a:sym typeface="Chalkboard"/>
              </a:defRPr>
            </a:lvl1pPr>
          </a:lstStyle>
          <a:p>
            <a:pPr lvl="0">
              <a:defRPr sz="1800">
                <a:solidFill>
                  <a:srgbClr val="000000"/>
                </a:solidFill>
                <a:effectLst/>
              </a:defRPr>
            </a:pPr>
            <a:r>
              <a:rPr lang="tr-TR" sz="6800" b="1" dirty="0">
                <a:solidFill>
                  <a:srgbClr val="009999"/>
                </a:solidFill>
                <a:effectLst/>
                <a:latin typeface="Calibri" panose="020F0502020204030204" pitchFamily="34" charset="0"/>
                <a:ea typeface="Arial" charset="0"/>
                <a:cs typeface="Calibri" panose="020F0502020204030204" pitchFamily="34" charset="0"/>
              </a:rPr>
              <a:t>Nargile</a:t>
            </a:r>
            <a:endParaRPr sz="6800" b="1" dirty="0">
              <a:solidFill>
                <a:srgbClr val="009999"/>
              </a:solidFill>
              <a:effectLst/>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224857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E58ABD03-EBE6-B1EC-AD5F-6CF51C6DC719}"/>
              </a:ext>
            </a:extLst>
          </p:cNvPr>
          <p:cNvSpPr>
            <a:spLocks noGrp="1"/>
          </p:cNvSpPr>
          <p:nvPr>
            <p:ph type="sldNum" sz="quarter" idx="12"/>
          </p:nvPr>
        </p:nvSpPr>
        <p:spPr/>
        <p:txBody>
          <a:bodyPr/>
          <a:lstStyle/>
          <a:p>
            <a:fld id="{501A4338-EBAE-ED40-8475-2E6AE1B9F2FD}" type="slidenum">
              <a:rPr lang="tr-TR" smtClean="0"/>
              <a:pPr/>
              <a:t>17</a:t>
            </a:fld>
            <a:endParaRPr lang="tr-TR" dirty="0"/>
          </a:p>
        </p:txBody>
      </p:sp>
      <p:sp>
        <p:nvSpPr>
          <p:cNvPr id="5" name="İçerik Yer Tutucusu 2">
            <a:extLst>
              <a:ext uri="{FF2B5EF4-FFF2-40B4-BE49-F238E27FC236}">
                <a16:creationId xmlns:a16="http://schemas.microsoft.com/office/drawing/2014/main" id="{7D568F32-2544-7C2F-BBEF-26383DD252BD}"/>
              </a:ext>
            </a:extLst>
          </p:cNvPr>
          <p:cNvSpPr>
            <a:spLocks noGrp="1"/>
          </p:cNvSpPr>
          <p:nvPr>
            <p:ph type="body" sz="half" idx="2"/>
          </p:nvPr>
        </p:nvSpPr>
        <p:spPr>
          <a:xfrm>
            <a:off x="849313" y="1355725"/>
            <a:ext cx="10791825" cy="4521200"/>
          </a:xfrm>
        </p:spPr>
        <p:txBody>
          <a:bodyPr vert="horz" lIns="64291" tIns="32146" rIns="64291" bIns="32146" rtlCol="0">
            <a:normAutofit/>
          </a:bodyPr>
          <a:lstStyle/>
          <a:p>
            <a:pPr marL="285750" indent="-285750">
              <a:buFont typeface="Arial"/>
              <a:buChar char="•"/>
            </a:pPr>
            <a:r>
              <a:rPr lang="tr-TR" sz="2400" dirty="0">
                <a:latin typeface="Calibri" panose="020F0502020204030204" pitchFamily="34" charset="0"/>
                <a:cs typeface="Calibri" panose="020F0502020204030204" pitchFamily="34" charset="0"/>
              </a:rPr>
              <a:t>Nargile tütününe sertliğini azaltmaya yönelik </a:t>
            </a:r>
            <a:r>
              <a:rPr lang="tr-TR" sz="2400" dirty="0">
                <a:solidFill>
                  <a:srgbClr val="FF0000"/>
                </a:solidFill>
                <a:latin typeface="Calibri" panose="020F0502020204030204" pitchFamily="34" charset="0"/>
                <a:cs typeface="Calibri" panose="020F0502020204030204" pitchFamily="34" charset="0"/>
              </a:rPr>
              <a:t>hoşa giden aroma ve tatlandırıcıların</a:t>
            </a:r>
            <a:r>
              <a:rPr lang="tr-TR" sz="2400" dirty="0">
                <a:latin typeface="Calibri" panose="020F0502020204030204" pitchFamily="34" charset="0"/>
                <a:cs typeface="Calibri" panose="020F0502020204030204" pitchFamily="34" charset="0"/>
              </a:rPr>
              <a:t> eklenmesi</a:t>
            </a:r>
          </a:p>
          <a:p>
            <a:pPr marL="285750" indent="-285750">
              <a:buFont typeface="Arial"/>
              <a:buChar char="•"/>
            </a:pPr>
            <a:endParaRPr lang="tr-TR" sz="2400" dirty="0">
              <a:latin typeface="Calibri" panose="020F0502020204030204" pitchFamily="34" charset="0"/>
              <a:cs typeface="Calibri" panose="020F0502020204030204" pitchFamily="34" charset="0"/>
            </a:endParaRPr>
          </a:p>
          <a:p>
            <a:pPr marL="285750" indent="-285750">
              <a:buFont typeface="Arial"/>
              <a:buChar char="•"/>
            </a:pPr>
            <a:r>
              <a:rPr lang="tr-TR" sz="2400" dirty="0">
                <a:latin typeface="Calibri" panose="020F0502020204030204" pitchFamily="34" charset="0"/>
                <a:cs typeface="Calibri" panose="020F0502020204030204" pitchFamily="34" charset="0"/>
              </a:rPr>
              <a:t>Sigaraya göre </a:t>
            </a:r>
            <a:r>
              <a:rPr lang="tr-TR" sz="2400" dirty="0">
                <a:solidFill>
                  <a:srgbClr val="FF0000"/>
                </a:solidFill>
                <a:latin typeface="Calibri" panose="020F0502020204030204" pitchFamily="34" charset="0"/>
                <a:cs typeface="Calibri" panose="020F0502020204030204" pitchFamily="34" charset="0"/>
              </a:rPr>
              <a:t>daha sağlıklıdır </a:t>
            </a:r>
            <a:r>
              <a:rPr lang="tr-TR" sz="2400" dirty="0">
                <a:latin typeface="Calibri" panose="020F0502020204030204" pitchFamily="34" charset="0"/>
                <a:cs typeface="Calibri" panose="020F0502020204030204" pitchFamily="34" charset="0"/>
              </a:rPr>
              <a:t>yanlış algısı</a:t>
            </a:r>
          </a:p>
          <a:p>
            <a:pPr marL="285750" indent="-285750">
              <a:buFont typeface="Arial"/>
              <a:buChar char="•"/>
            </a:pPr>
            <a:endParaRPr lang="tr-TR" sz="2400" dirty="0">
              <a:latin typeface="Calibri" panose="020F0502020204030204" pitchFamily="34" charset="0"/>
              <a:cs typeface="Calibri" panose="020F0502020204030204" pitchFamily="34" charset="0"/>
            </a:endParaRPr>
          </a:p>
          <a:p>
            <a:pPr marL="285750" indent="-285750">
              <a:buFont typeface="Arial"/>
              <a:buChar char="•"/>
            </a:pPr>
            <a:r>
              <a:rPr lang="tr-TR" sz="2400" dirty="0">
                <a:latin typeface="Calibri" panose="020F0502020204030204" pitchFamily="34" charset="0"/>
                <a:cs typeface="Calibri" panose="020F0502020204030204" pitchFamily="34" charset="0"/>
              </a:rPr>
              <a:t>Kahve kültürü gibi bazı </a:t>
            </a:r>
            <a:r>
              <a:rPr lang="tr-TR" sz="2400" dirty="0">
                <a:solidFill>
                  <a:srgbClr val="FF0000"/>
                </a:solidFill>
                <a:latin typeface="Calibri" panose="020F0502020204030204" pitchFamily="34" charset="0"/>
                <a:cs typeface="Calibri" panose="020F0502020204030204" pitchFamily="34" charset="0"/>
              </a:rPr>
              <a:t>sosyal ortamların </a:t>
            </a:r>
            <a:r>
              <a:rPr lang="tr-TR" sz="2400" dirty="0">
                <a:latin typeface="Calibri" panose="020F0502020204030204" pitchFamily="34" charset="0"/>
                <a:cs typeface="Calibri" panose="020F0502020204030204" pitchFamily="34" charset="0"/>
              </a:rPr>
              <a:t>önemli parçası haline gelmesi</a:t>
            </a:r>
          </a:p>
          <a:p>
            <a:pPr marL="285750" indent="-285750">
              <a:buFont typeface="Arial"/>
              <a:buChar char="•"/>
            </a:pPr>
            <a:endParaRPr lang="tr-TR" sz="2400" dirty="0">
              <a:latin typeface="Calibri" panose="020F0502020204030204" pitchFamily="34" charset="0"/>
              <a:cs typeface="Calibri" panose="020F0502020204030204" pitchFamily="34" charset="0"/>
            </a:endParaRPr>
          </a:p>
          <a:p>
            <a:pPr marL="285750" indent="-285750">
              <a:buFont typeface="Arial"/>
              <a:buChar char="•"/>
            </a:pPr>
            <a:r>
              <a:rPr lang="tr-TR" sz="2400" dirty="0">
                <a:solidFill>
                  <a:srgbClr val="FF0000"/>
                </a:solidFill>
                <a:latin typeface="Calibri" panose="020F0502020204030204" pitchFamily="34" charset="0"/>
                <a:cs typeface="Calibri" panose="020F0502020204030204" pitchFamily="34" charset="0"/>
              </a:rPr>
              <a:t>İnternet ve sosyal medya</a:t>
            </a:r>
          </a:p>
          <a:p>
            <a:pPr marL="285750" indent="-285750">
              <a:buFont typeface="Arial"/>
              <a:buChar char="•"/>
            </a:pPr>
            <a:endParaRPr lang="tr-TR" sz="2400" dirty="0">
              <a:latin typeface="Calibri" panose="020F0502020204030204" pitchFamily="34" charset="0"/>
              <a:cs typeface="Calibri" panose="020F0502020204030204" pitchFamily="34" charset="0"/>
            </a:endParaRPr>
          </a:p>
          <a:p>
            <a:pPr marL="285750" indent="-285750">
              <a:buFont typeface="Arial"/>
              <a:buChar char="•"/>
            </a:pPr>
            <a:r>
              <a:rPr lang="tr-TR" sz="2400" dirty="0">
                <a:solidFill>
                  <a:srgbClr val="FF0000"/>
                </a:solidFill>
                <a:latin typeface="Calibri" panose="020F0502020204030204" pitchFamily="34" charset="0"/>
                <a:cs typeface="Calibri" panose="020F0502020204030204" pitchFamily="34" charset="0"/>
              </a:rPr>
              <a:t>Fiyatlar</a:t>
            </a:r>
            <a:r>
              <a:rPr lang="tr-TR" sz="2400" dirty="0">
                <a:latin typeface="Calibri" panose="020F0502020204030204" pitchFamily="34" charset="0"/>
                <a:cs typeface="Calibri" panose="020F0502020204030204" pitchFamily="34" charset="0"/>
              </a:rPr>
              <a:t>daki düşüklük</a:t>
            </a:r>
          </a:p>
          <a:p>
            <a:pPr marL="285750" indent="-285750">
              <a:buFont typeface="Arial"/>
              <a:buChar char="•"/>
            </a:pPr>
            <a:endParaRPr lang="tr-TR" sz="2400" dirty="0"/>
          </a:p>
          <a:p>
            <a:endParaRPr lang="tr-TR" dirty="0"/>
          </a:p>
        </p:txBody>
      </p:sp>
      <p:sp>
        <p:nvSpPr>
          <p:cNvPr id="6" name="Unvan 1">
            <a:extLst>
              <a:ext uri="{FF2B5EF4-FFF2-40B4-BE49-F238E27FC236}">
                <a16:creationId xmlns:a16="http://schemas.microsoft.com/office/drawing/2014/main" id="{6A43E448-EC7F-96A0-47F7-2FFA80E08460}"/>
              </a:ext>
            </a:extLst>
          </p:cNvPr>
          <p:cNvSpPr>
            <a:spLocks noGrp="1"/>
          </p:cNvSpPr>
          <p:nvPr>
            <p:ph type="title"/>
          </p:nvPr>
        </p:nvSpPr>
        <p:spPr>
          <a:xfrm>
            <a:off x="550863" y="588963"/>
            <a:ext cx="11090275" cy="504825"/>
          </a:xfrm>
        </p:spPr>
        <p:txBody>
          <a:bodyPr vert="horz" lIns="64291" tIns="32146" rIns="64291" bIns="32146" rtlCol="0" anchor="ctr">
            <a:normAutofit/>
          </a:bodyPr>
          <a:lstStyle/>
          <a:p>
            <a:r>
              <a:rPr lang="tr-TR" sz="3100" dirty="0">
                <a:solidFill>
                  <a:srgbClr val="009999"/>
                </a:solidFill>
                <a:latin typeface="Calibri" panose="020F0502020204030204" pitchFamily="34" charset="0"/>
                <a:ea typeface="Arial" charset="0"/>
                <a:cs typeface="Calibri" panose="020F0502020204030204" pitchFamily="34" charset="0"/>
              </a:rPr>
              <a:t>Nargile kullanımındaki artışın nedenleri?</a:t>
            </a:r>
            <a:endParaRPr lang="tr-TR" dirty="0">
              <a:solidFill>
                <a:srgbClr val="0099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53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01A4338-EBAE-ED40-8475-2E6AE1B9F2FD}" type="slidenum">
              <a:rPr lang="tr-TR" smtClean="0"/>
              <a:pPr/>
              <a:t>18</a:t>
            </a:fld>
            <a:endParaRPr lang="tr-TR" dirty="0"/>
          </a:p>
        </p:txBody>
      </p:sp>
      <p:sp>
        <p:nvSpPr>
          <p:cNvPr id="7" name="Cloud 1"/>
          <p:cNvSpPr/>
          <p:nvPr/>
        </p:nvSpPr>
        <p:spPr>
          <a:xfrm>
            <a:off x="1691188" y="1126986"/>
            <a:ext cx="7822406" cy="3804047"/>
          </a:xfrm>
          <a:prstGeom prst="cloud">
            <a:avLst/>
          </a:prstGeom>
          <a:gradFill>
            <a:gsLst>
              <a:gs pos="0">
                <a:srgbClr val="009999"/>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lIns="64291" tIns="32146" rIns="64291" bIns="32146" rtlCol="0" anchor="ctr"/>
          <a:lstStyle/>
          <a:p>
            <a:pPr marL="664373" lvl="3" indent="-321457" algn="ctr" defTabSz="642915">
              <a:defRPr/>
            </a:pPr>
            <a:r>
              <a:rPr lang="tr-TR" sz="4200" b="1" i="1" dirty="0">
                <a:latin typeface="Comic Sans MS" panose="030F0702030302020204" pitchFamily="66" charset="0"/>
              </a:rPr>
              <a:t>Nargile sigaradan daha az mı zararlı? </a:t>
            </a:r>
            <a:endParaRPr lang="en-US" sz="4200" b="1" i="1" dirty="0">
              <a:latin typeface="Comic Sans MS" panose="030F0702030302020204" pitchFamily="66" charset="0"/>
            </a:endParaRPr>
          </a:p>
        </p:txBody>
      </p:sp>
    </p:spTree>
    <p:extLst>
      <p:ext uri="{BB962C8B-B14F-4D97-AF65-F5344CB8AC3E}">
        <p14:creationId xmlns:p14="http://schemas.microsoft.com/office/powerpoint/2010/main" val="3680734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rgbClr val="009999"/>
                </a:solidFill>
                <a:latin typeface="Calibri" panose="020F0502020204030204" pitchFamily="34" charset="0"/>
                <a:ea typeface="Arial" charset="0"/>
                <a:cs typeface="Calibri" panose="020F0502020204030204" pitchFamily="34" charset="0"/>
              </a:rPr>
              <a:t>DAHA AZ ZARARLI DEĞİLDİR</a:t>
            </a:r>
            <a:endParaRPr lang="tr-TR" dirty="0">
              <a:latin typeface="Calibri" panose="020F0502020204030204" pitchFamily="34" charset="0"/>
              <a:cs typeface="Calibri" panose="020F0502020204030204" pitchFamily="34" charset="0"/>
            </a:endParaRPr>
          </a:p>
        </p:txBody>
      </p:sp>
      <p:sp>
        <p:nvSpPr>
          <p:cNvPr id="3" name="Slayt Numarası Yer Tutucusu 2"/>
          <p:cNvSpPr>
            <a:spLocks noGrp="1"/>
          </p:cNvSpPr>
          <p:nvPr>
            <p:ph type="sldNum" sz="quarter" idx="12"/>
          </p:nvPr>
        </p:nvSpPr>
        <p:spPr/>
        <p:txBody>
          <a:bodyPr/>
          <a:lstStyle/>
          <a:p>
            <a:fld id="{501A4338-EBAE-ED40-8475-2E6AE1B9F2FD}" type="slidenum">
              <a:rPr lang="tr-TR" smtClean="0"/>
              <a:pPr/>
              <a:t>19</a:t>
            </a:fld>
            <a:endParaRPr lang="tr-TR" dirty="0"/>
          </a:p>
        </p:txBody>
      </p:sp>
      <p:sp>
        <p:nvSpPr>
          <p:cNvPr id="5" name="TextBox 6"/>
          <p:cNvSpPr txBox="1"/>
          <p:nvPr/>
        </p:nvSpPr>
        <p:spPr>
          <a:xfrm>
            <a:off x="925375" y="2196704"/>
            <a:ext cx="9028252" cy="371552"/>
          </a:xfrm>
          <a:prstGeom prst="rect">
            <a:avLst/>
          </a:prstGeom>
          <a:noFill/>
        </p:spPr>
        <p:txBody>
          <a:bodyPr wrap="square" lIns="64291" tIns="32146" rIns="64291" bIns="32146" rtlCol="0">
            <a:spAutoFit/>
          </a:bodyPr>
          <a:lstStyle/>
          <a:p>
            <a:pPr lvl="1">
              <a:buFont typeface="Wingdings" charset="0"/>
              <a:buChar char="à"/>
            </a:pPr>
            <a:r>
              <a:rPr lang="tr-TR" sz="2000" b="1" u="sng" dirty="0">
                <a:latin typeface="Calibri" panose="020F0502020204030204" pitchFamily="34" charset="0"/>
                <a:cs typeface="Calibri" panose="020F0502020204030204" pitchFamily="34" charset="0"/>
              </a:rPr>
              <a:t> N</a:t>
            </a:r>
            <a:r>
              <a:rPr lang="en-US" sz="2000" b="1" u="sng" dirty="0" err="1">
                <a:latin typeface="Calibri" panose="020F0502020204030204" pitchFamily="34" charset="0"/>
                <a:cs typeface="Calibri" panose="020F0502020204030204" pitchFamily="34" charset="0"/>
              </a:rPr>
              <a:t>i</a:t>
            </a:r>
            <a:r>
              <a:rPr lang="tr-TR" sz="2000" b="1" u="sng" dirty="0">
                <a:latin typeface="Calibri" panose="020F0502020204030204" pitchFamily="34" charset="0"/>
                <a:cs typeface="Calibri" panose="020F0502020204030204" pitchFamily="34" charset="0"/>
              </a:rPr>
              <a:t>k</a:t>
            </a:r>
            <a:r>
              <a:rPr lang="en-US" sz="2000" b="1" u="sng" dirty="0" err="1">
                <a:latin typeface="Calibri" panose="020F0502020204030204" pitchFamily="34" charset="0"/>
                <a:cs typeface="Calibri" panose="020F0502020204030204" pitchFamily="34" charset="0"/>
              </a:rPr>
              <a:t>otin</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ağır metaller ve tar</a:t>
            </a:r>
            <a:r>
              <a:rPr lang="en-US" sz="2000" dirty="0">
                <a:latin typeface="Calibri" panose="020F0502020204030204" pitchFamily="34" charset="0"/>
                <a:cs typeface="Calibri" panose="020F0502020204030204" pitchFamily="34" charset="0"/>
              </a:rPr>
              <a:t>. </a:t>
            </a:r>
          </a:p>
        </p:txBody>
      </p:sp>
      <p:sp>
        <p:nvSpPr>
          <p:cNvPr id="6" name="TextBox 7"/>
          <p:cNvSpPr txBox="1"/>
          <p:nvPr/>
        </p:nvSpPr>
        <p:spPr>
          <a:xfrm>
            <a:off x="1423687" y="2625329"/>
            <a:ext cx="8924080" cy="680473"/>
          </a:xfrm>
          <a:prstGeom prst="rect">
            <a:avLst/>
          </a:prstGeom>
          <a:noFill/>
        </p:spPr>
        <p:txBody>
          <a:bodyPr wrap="square" lIns="64291" tIns="32146" rIns="64291" bIns="32146" rtlCol="0">
            <a:spAutoFit/>
          </a:bodyPr>
          <a:lstStyle/>
          <a:p>
            <a:pPr>
              <a:buFont typeface="Wingdings" charset="0"/>
              <a:buChar char="à"/>
            </a:pPr>
            <a:r>
              <a:rPr lang="en-US" sz="1700" dirty="0"/>
              <a:t> </a:t>
            </a:r>
            <a:r>
              <a:rPr lang="tr-TR" sz="2000" dirty="0">
                <a:latin typeface="Calibri" panose="020F0502020204030204" pitchFamily="34" charset="0"/>
                <a:cs typeface="Calibri" panose="020F0502020204030204" pitchFamily="34" charset="0"/>
              </a:rPr>
              <a:t>Nargile</a:t>
            </a:r>
            <a:r>
              <a:rPr lang="tr-TR" sz="2000" dirty="0">
                <a:latin typeface="Comic Sans MS" panose="030F0702030302020204" pitchFamily="66" charset="0"/>
              </a:rPr>
              <a:t> </a:t>
            </a:r>
            <a:r>
              <a:rPr lang="tr-TR" sz="2000" dirty="0">
                <a:solidFill>
                  <a:srgbClr val="222222"/>
                </a:solidFill>
                <a:latin typeface="Comic Sans MS" panose="030F0702030302020204" pitchFamily="66" charset="0"/>
              </a:rPr>
              <a:t>kömürü nedeniyle yüksek ısıda yakılan tütün, </a:t>
            </a:r>
            <a:r>
              <a:rPr lang="tr-TR" sz="2000" b="1" dirty="0">
                <a:solidFill>
                  <a:srgbClr val="222222"/>
                </a:solidFill>
                <a:latin typeface="Comic Sans MS" panose="030F0702030302020204" pitchFamily="66" charset="0"/>
              </a:rPr>
              <a:t>en az sigara dumanı kadar zehirli</a:t>
            </a:r>
            <a:r>
              <a:rPr lang="tr-TR" sz="2000" dirty="0">
                <a:solidFill>
                  <a:srgbClr val="222222"/>
                </a:solidFill>
                <a:latin typeface="Comic Sans MS" panose="030F0702030302020204" pitchFamily="66" charset="0"/>
              </a:rPr>
              <a:t> içime yol açar</a:t>
            </a:r>
            <a:endParaRPr lang="en-US" sz="1700" b="1" dirty="0">
              <a:latin typeface="Comic Sans MS" panose="030F0702030302020204" pitchFamily="66" charset="0"/>
            </a:endParaRPr>
          </a:p>
        </p:txBody>
      </p:sp>
      <p:sp>
        <p:nvSpPr>
          <p:cNvPr id="7" name="Rectangle 8"/>
          <p:cNvSpPr/>
          <p:nvPr/>
        </p:nvSpPr>
        <p:spPr>
          <a:xfrm>
            <a:off x="1423687" y="3266697"/>
            <a:ext cx="9028252" cy="680473"/>
          </a:xfrm>
          <a:prstGeom prst="rect">
            <a:avLst/>
          </a:prstGeom>
        </p:spPr>
        <p:txBody>
          <a:bodyPr wrap="square" lIns="64291" tIns="32146" rIns="64291" bIns="32146">
            <a:spAutoFit/>
          </a:bodyPr>
          <a:lstStyle/>
          <a:p>
            <a:pPr>
              <a:buFont typeface="Wingdings" charset="0"/>
              <a:buChar char="à"/>
            </a:pPr>
            <a:r>
              <a:rPr lang="en-US" sz="1700" dirty="0"/>
              <a:t> </a:t>
            </a:r>
            <a:r>
              <a:rPr lang="tr-TR" sz="2000" dirty="0">
                <a:latin typeface="Comic Sans MS" panose="030F0702030302020204" pitchFamily="66" charset="0"/>
              </a:rPr>
              <a:t>Uzamış içimler</a:t>
            </a:r>
            <a:r>
              <a:rPr lang="en-US" sz="2000" dirty="0">
                <a:latin typeface="Comic Sans MS" panose="030F0702030302020204" pitchFamily="66" charset="0"/>
              </a:rPr>
              <a:t>= </a:t>
            </a:r>
            <a:r>
              <a:rPr lang="tr-TR" sz="2000" dirty="0">
                <a:latin typeface="Comic Sans MS" panose="030F0702030302020204" pitchFamily="66" charset="0"/>
              </a:rPr>
              <a:t>bünyeyi sigara içiminden </a:t>
            </a:r>
            <a:r>
              <a:rPr lang="tr-TR" sz="2000" b="1" u="sng" dirty="0">
                <a:latin typeface="Comic Sans MS" panose="030F0702030302020204" pitchFamily="66" charset="0"/>
              </a:rPr>
              <a:t>daha </a:t>
            </a:r>
            <a:r>
              <a:rPr lang="tr-TR" sz="2000" b="1" u="sng" dirty="0" err="1">
                <a:latin typeface="Comic Sans MS" panose="030F0702030302020204" pitchFamily="66" charset="0"/>
              </a:rPr>
              <a:t>toksik</a:t>
            </a:r>
            <a:r>
              <a:rPr lang="tr-TR" sz="2000" b="1" u="sng" dirty="0">
                <a:latin typeface="Comic Sans MS" panose="030F0702030302020204" pitchFamily="66" charset="0"/>
              </a:rPr>
              <a:t> maddelere maruz </a:t>
            </a:r>
            <a:r>
              <a:rPr lang="tr-TR" sz="2000" b="1" u="sng" dirty="0">
                <a:latin typeface="Calibri" panose="020F0502020204030204" pitchFamily="34" charset="0"/>
                <a:cs typeface="Calibri" panose="020F0502020204030204" pitchFamily="34" charset="0"/>
              </a:rPr>
              <a:t>bırakmaktadır</a:t>
            </a:r>
            <a:r>
              <a:rPr lang="tr-TR" sz="2000" dirty="0">
                <a:latin typeface="Comic Sans MS" panose="030F0702030302020204" pitchFamily="66" charset="0"/>
              </a:rPr>
              <a:t>. </a:t>
            </a:r>
            <a:endParaRPr lang="en-US" sz="1700" dirty="0">
              <a:latin typeface="Comic Sans MS" panose="030F0702030302020204" pitchFamily="66" charset="0"/>
            </a:endParaRPr>
          </a:p>
        </p:txBody>
      </p:sp>
      <p:sp>
        <p:nvSpPr>
          <p:cNvPr id="8" name="Cloud 2"/>
          <p:cNvSpPr/>
          <p:nvPr/>
        </p:nvSpPr>
        <p:spPr>
          <a:xfrm>
            <a:off x="6237089" y="4645569"/>
            <a:ext cx="1875234" cy="1200935"/>
          </a:xfrm>
          <a:prstGeom prst="cloud">
            <a:avLst/>
          </a:prstGeom>
        </p:spPr>
        <p:style>
          <a:lnRef idx="1">
            <a:schemeClr val="accent3"/>
          </a:lnRef>
          <a:fillRef idx="3">
            <a:schemeClr val="accent3"/>
          </a:fillRef>
          <a:effectRef idx="2">
            <a:schemeClr val="accent3"/>
          </a:effectRef>
          <a:fontRef idx="minor">
            <a:schemeClr val="lt1"/>
          </a:fontRef>
        </p:style>
        <p:txBody>
          <a:bodyPr lIns="64291" tIns="32146" rIns="64291" bIns="32146" rtlCol="0" anchor="ctr"/>
          <a:lstStyle/>
          <a:p>
            <a:pPr algn="ctr"/>
            <a:r>
              <a:rPr lang="en-US" sz="2500" b="1" dirty="0">
                <a:ln w="18000">
                  <a:solidFill>
                    <a:schemeClr val="accent2">
                      <a:satMod val="140000"/>
                    </a:schemeClr>
                  </a:solidFill>
                  <a:prstDash val="solid"/>
                  <a:miter lim="800000"/>
                </a:ln>
                <a:solidFill>
                  <a:srgbClr val="ED7D31"/>
                </a:solidFill>
                <a:effectLst>
                  <a:outerShdw blurRad="25500" dist="23000" dir="7020000" algn="tl">
                    <a:srgbClr val="000000">
                      <a:alpha val="50000"/>
                    </a:srgbClr>
                  </a:outerShdw>
                </a:effectLst>
              </a:rPr>
              <a:t>20 puffs</a:t>
            </a:r>
          </a:p>
        </p:txBody>
      </p:sp>
      <p:pic>
        <p:nvPicPr>
          <p:cNvPr id="9" name="Picture 10"/>
          <p:cNvPicPr>
            <a:picLocks noChangeAspect="1"/>
          </p:cNvPicPr>
          <p:nvPr/>
        </p:nvPicPr>
        <p:blipFill>
          <a:blip r:embed="rId2"/>
          <a:stretch>
            <a:fillRect/>
          </a:stretch>
        </p:blipFill>
        <p:spPr>
          <a:xfrm rot="5400000">
            <a:off x="2506266" y="4125518"/>
            <a:ext cx="2625329" cy="2089547"/>
          </a:xfrm>
          <a:prstGeom prst="rect">
            <a:avLst/>
          </a:prstGeom>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986" y="3841344"/>
            <a:ext cx="1625514" cy="2883977"/>
          </a:xfrm>
          <a:prstGeom prst="rect">
            <a:avLst/>
          </a:prstGeom>
        </p:spPr>
      </p:pic>
      <p:sp>
        <p:nvSpPr>
          <p:cNvPr id="11" name="Cloud 12"/>
          <p:cNvSpPr/>
          <p:nvPr/>
        </p:nvSpPr>
        <p:spPr>
          <a:xfrm>
            <a:off x="4563667" y="3663274"/>
            <a:ext cx="5175647" cy="3035467"/>
          </a:xfrm>
          <a:prstGeom prst="cloud">
            <a:avLst/>
          </a:prstGeom>
          <a:solidFill>
            <a:schemeClr val="accent2">
              <a:lumMod val="40000"/>
              <a:lumOff val="60000"/>
            </a:schemeClr>
          </a:solidFill>
        </p:spPr>
        <p:style>
          <a:lnRef idx="0">
            <a:schemeClr val="accent3"/>
          </a:lnRef>
          <a:fillRef idx="3">
            <a:schemeClr val="accent3"/>
          </a:fillRef>
          <a:effectRef idx="3">
            <a:schemeClr val="accent3"/>
          </a:effectRef>
          <a:fontRef idx="minor">
            <a:schemeClr val="lt1"/>
          </a:fontRef>
        </p:style>
        <p:txBody>
          <a:bodyPr lIns="64291" tIns="32146" rIns="64291" bIns="32146" rtlCol="0" anchor="ctr"/>
          <a:lstStyle/>
          <a:p>
            <a:pPr algn="ctr"/>
            <a:r>
              <a:rPr lang="en-US" sz="4000" b="1" dirty="0">
                <a:ln w="18000">
                  <a:solidFill>
                    <a:schemeClr val="accent2">
                      <a:satMod val="140000"/>
                    </a:schemeClr>
                  </a:solidFill>
                  <a:prstDash val="solid"/>
                  <a:miter lim="800000"/>
                </a:ln>
                <a:solidFill>
                  <a:srgbClr val="ED7D31"/>
                </a:solidFill>
                <a:effectLst>
                  <a:outerShdw blurRad="25500" dist="23000" dir="7020000" algn="tl">
                    <a:srgbClr val="000000">
                      <a:alpha val="50000"/>
                    </a:srgbClr>
                  </a:outerShdw>
                </a:effectLst>
              </a:rPr>
              <a:t>200 </a:t>
            </a:r>
            <a:r>
              <a:rPr lang="tr-TR" sz="4000" b="1" dirty="0">
                <a:ln w="18000">
                  <a:solidFill>
                    <a:schemeClr val="accent2">
                      <a:satMod val="140000"/>
                    </a:schemeClr>
                  </a:solidFill>
                  <a:prstDash val="solid"/>
                  <a:miter lim="800000"/>
                </a:ln>
                <a:solidFill>
                  <a:srgbClr val="ED7D31"/>
                </a:solidFill>
                <a:effectLst>
                  <a:outerShdw blurRad="25500" dist="23000" dir="7020000" algn="tl">
                    <a:srgbClr val="000000">
                      <a:alpha val="50000"/>
                    </a:srgbClr>
                  </a:outerShdw>
                </a:effectLst>
              </a:rPr>
              <a:t>üfleme</a:t>
            </a:r>
          </a:p>
          <a:p>
            <a:pPr algn="ctr"/>
            <a:r>
              <a:rPr lang="tr-TR" sz="4000" b="1" dirty="0">
                <a:ln w="18000">
                  <a:solidFill>
                    <a:schemeClr val="accent2">
                      <a:satMod val="140000"/>
                    </a:schemeClr>
                  </a:solidFill>
                  <a:prstDash val="solid"/>
                  <a:miter lim="800000"/>
                </a:ln>
                <a:solidFill>
                  <a:srgbClr val="ED7D31"/>
                </a:solidFill>
                <a:effectLst>
                  <a:outerShdw blurRad="25500" dist="23000" dir="7020000" algn="tl">
                    <a:srgbClr val="000000">
                      <a:alpha val="50000"/>
                    </a:srgbClr>
                  </a:outerShdw>
                </a:effectLst>
              </a:rPr>
              <a:t> </a:t>
            </a:r>
            <a:r>
              <a:rPr lang="tr-TR" sz="4000" b="1" dirty="0">
                <a:ln w="18000">
                  <a:solidFill>
                    <a:schemeClr val="accent2">
                      <a:satMod val="140000"/>
                    </a:schemeClr>
                  </a:solidFill>
                  <a:prstDash val="solid"/>
                  <a:miter lim="800000"/>
                </a:ln>
                <a:solidFill>
                  <a:srgbClr val="F92727"/>
                </a:solidFill>
                <a:effectLst>
                  <a:outerShdw blurRad="25500" dist="23000" dir="7020000" algn="tl">
                    <a:srgbClr val="000000">
                      <a:alpha val="50000"/>
                    </a:srgbClr>
                  </a:outerShdw>
                </a:effectLst>
              </a:rPr>
              <a:t>1 nargile periyodu = 100 sigara içimi</a:t>
            </a:r>
            <a:endParaRPr lang="en-US" sz="4000" b="1" dirty="0">
              <a:ln w="18000">
                <a:solidFill>
                  <a:schemeClr val="accent2">
                    <a:satMod val="140000"/>
                  </a:schemeClr>
                </a:solidFill>
                <a:prstDash val="solid"/>
                <a:miter lim="800000"/>
              </a:ln>
              <a:solidFill>
                <a:srgbClr val="F92727"/>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4985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999"/>
                                          </p:stCondLst>
                                        </p:cTn>
                                        <p:tgtEl>
                                          <p:spTgt spid="9"/>
                                        </p:tgtEl>
                                        <p:attrNameLst>
                                          <p:attrName>style.visibility</p:attrName>
                                        </p:attrNameLst>
                                      </p:cBhvr>
                                      <p:to>
                                        <p:strVal val="visible"/>
                                      </p:to>
                                    </p:set>
                                  </p:childTnLst>
                                </p:cTn>
                              </p:par>
                            </p:childTnLst>
                          </p:cTn>
                        </p:par>
                        <p:par>
                          <p:cTn id="25" fill="hold">
                            <p:stCondLst>
                              <p:cond delay="1000"/>
                            </p:stCondLst>
                            <p:childTnLst>
                              <p:par>
                                <p:cTn id="26" presetID="37"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childTnLst>
                          </p:cTn>
                        </p:par>
                        <p:par>
                          <p:cTn id="38" fill="hold">
                            <p:stCondLst>
                              <p:cond delay="0"/>
                            </p:stCondLst>
                            <p:childTnLst>
                              <p:par>
                                <p:cTn id="39" presetID="1" presetClass="exit" presetSubtype="0" fill="hold" nodeType="after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8" grpId="1"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6" name="Google Shape;46;p2" descr="poster ectoh"/>
          <p:cNvPicPr preferRelativeResize="0"/>
          <p:nvPr/>
        </p:nvPicPr>
        <p:blipFill rotWithShape="1">
          <a:blip r:embed="rId3"/>
          <a:srcRect b="8757"/>
          <a:stretch/>
        </p:blipFill>
        <p:spPr>
          <a:xfrm>
            <a:off x="1637022" y="1162975"/>
            <a:ext cx="4162517" cy="4339681"/>
          </a:xfrm>
          <a:prstGeom prst="rect">
            <a:avLst/>
          </a:prstGeom>
          <a:noFill/>
        </p:spPr>
      </p:pic>
      <p:pic>
        <p:nvPicPr>
          <p:cNvPr id="47" name="Google Shape;47;p2" descr="Untitled"/>
          <p:cNvPicPr preferRelativeResize="0"/>
          <p:nvPr/>
        </p:nvPicPr>
        <p:blipFill rotWithShape="1">
          <a:blip r:embed="rId4"/>
          <a:srcRect r="-1" b="13322"/>
          <a:stretch/>
        </p:blipFill>
        <p:spPr>
          <a:xfrm>
            <a:off x="6040582" y="1162975"/>
            <a:ext cx="4350327" cy="433968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rgbClr val="009999"/>
                </a:solidFill>
                <a:ea typeface="Arial" charset="0"/>
                <a:cs typeface="Arial" charset="0"/>
              </a:rPr>
              <a:t>SAĞLIK ETKİLERİ</a:t>
            </a:r>
            <a:endParaRPr lang="en-US" dirty="0"/>
          </a:p>
        </p:txBody>
      </p:sp>
      <p:sp>
        <p:nvSpPr>
          <p:cNvPr id="3" name="Slayt Numarası Yer Tutucusu 2"/>
          <p:cNvSpPr>
            <a:spLocks noGrp="1"/>
          </p:cNvSpPr>
          <p:nvPr>
            <p:ph type="sldNum" sz="quarter" idx="12"/>
          </p:nvPr>
        </p:nvSpPr>
        <p:spPr/>
        <p:txBody>
          <a:bodyPr/>
          <a:lstStyle/>
          <a:p>
            <a:fld id="{501A4338-EBAE-ED40-8475-2E6AE1B9F2FD}" type="slidenum">
              <a:rPr lang="tr-TR" smtClean="0"/>
              <a:pPr/>
              <a:t>20</a:t>
            </a:fld>
            <a:endParaRPr lang="tr-TR" dirty="0"/>
          </a:p>
        </p:txBody>
      </p:sp>
      <p:sp>
        <p:nvSpPr>
          <p:cNvPr id="6" name="Rounded Rectangle 3"/>
          <p:cNvSpPr/>
          <p:nvPr/>
        </p:nvSpPr>
        <p:spPr>
          <a:xfrm>
            <a:off x="2291954" y="2089548"/>
            <a:ext cx="2250281" cy="1178719"/>
          </a:xfrm>
          <a:prstGeom prst="roundRect">
            <a:avLst/>
          </a:prstGeom>
          <a:solidFill>
            <a:schemeClr val="accent1">
              <a:lumMod val="40000"/>
              <a:lumOff val="60000"/>
            </a:schemeClr>
          </a:solidFill>
        </p:spPr>
        <p:style>
          <a:lnRef idx="1">
            <a:schemeClr val="accent4"/>
          </a:lnRef>
          <a:fillRef idx="3">
            <a:schemeClr val="accent4"/>
          </a:fillRef>
          <a:effectRef idx="2">
            <a:schemeClr val="accent4"/>
          </a:effectRef>
          <a:fontRef idx="minor">
            <a:schemeClr val="lt1"/>
          </a:fontRef>
        </p:style>
        <p:txBody>
          <a:bodyPr lIns="64291" tIns="32146" rIns="64291" bIns="32146" rtlCol="0" anchor="ctr"/>
          <a:lstStyle/>
          <a:p>
            <a:pPr algn="ctr"/>
            <a:endParaRPr lang="tr-TR" sz="2000" dirty="0"/>
          </a:p>
          <a:p>
            <a:pPr algn="ctr"/>
            <a:r>
              <a:rPr lang="tr-TR" sz="2000" dirty="0">
                <a:solidFill>
                  <a:schemeClr val="tx1"/>
                </a:solidFill>
              </a:rPr>
              <a:t>Ağız kanseri</a:t>
            </a:r>
          </a:p>
          <a:p>
            <a:pPr algn="ctr"/>
            <a:r>
              <a:rPr lang="tr-TR" sz="2000" dirty="0">
                <a:solidFill>
                  <a:schemeClr val="tx1"/>
                </a:solidFill>
              </a:rPr>
              <a:t>Akciğer kanseri</a:t>
            </a:r>
          </a:p>
          <a:p>
            <a:pPr algn="ctr"/>
            <a:endParaRPr lang="en-US" sz="2000" dirty="0"/>
          </a:p>
        </p:txBody>
      </p:sp>
      <p:sp>
        <p:nvSpPr>
          <p:cNvPr id="7" name="Rounded Rectangle 5"/>
          <p:cNvSpPr/>
          <p:nvPr/>
        </p:nvSpPr>
        <p:spPr>
          <a:xfrm>
            <a:off x="2291954" y="3482579"/>
            <a:ext cx="2250281" cy="1178719"/>
          </a:xfrm>
          <a:prstGeom prst="roundRect">
            <a:avLst/>
          </a:prstGeom>
          <a:solidFill>
            <a:schemeClr val="accent1">
              <a:lumMod val="40000"/>
              <a:lumOff val="60000"/>
            </a:schemeClr>
          </a:solidFill>
        </p:spPr>
        <p:style>
          <a:lnRef idx="1">
            <a:schemeClr val="accent4"/>
          </a:lnRef>
          <a:fillRef idx="3">
            <a:schemeClr val="accent4"/>
          </a:fillRef>
          <a:effectRef idx="2">
            <a:schemeClr val="accent4"/>
          </a:effectRef>
          <a:fontRef idx="minor">
            <a:schemeClr val="lt1"/>
          </a:fontRef>
        </p:style>
        <p:txBody>
          <a:bodyPr lIns="64291" tIns="32146" rIns="64291" bIns="32146" rtlCol="0" anchor="ctr"/>
          <a:lstStyle/>
          <a:p>
            <a:pPr lvl="0" algn="ctr"/>
            <a:endParaRPr lang="tr-TR" sz="2000" dirty="0"/>
          </a:p>
          <a:p>
            <a:pPr lvl="0" algn="ctr"/>
            <a:r>
              <a:rPr lang="tr-TR" sz="2000" dirty="0" err="1">
                <a:solidFill>
                  <a:schemeClr val="tx1"/>
                </a:solidFill>
              </a:rPr>
              <a:t>İskemik</a:t>
            </a:r>
            <a:r>
              <a:rPr lang="tr-TR" sz="2000" dirty="0">
                <a:solidFill>
                  <a:schemeClr val="tx1"/>
                </a:solidFill>
              </a:rPr>
              <a:t> kalp hastalığı</a:t>
            </a:r>
          </a:p>
          <a:p>
            <a:pPr algn="ctr"/>
            <a:endParaRPr lang="tr-TR" sz="2000" dirty="0"/>
          </a:p>
          <a:p>
            <a:pPr algn="ctr"/>
            <a:endParaRPr lang="en-US" sz="2000" dirty="0"/>
          </a:p>
        </p:txBody>
      </p:sp>
      <p:sp>
        <p:nvSpPr>
          <p:cNvPr id="8" name="Rounded Rectangle 6"/>
          <p:cNvSpPr/>
          <p:nvPr/>
        </p:nvSpPr>
        <p:spPr>
          <a:xfrm>
            <a:off x="4917282" y="2077973"/>
            <a:ext cx="2250281" cy="1178719"/>
          </a:xfrm>
          <a:prstGeom prst="roundRect">
            <a:avLst/>
          </a:prstGeom>
          <a:solidFill>
            <a:schemeClr val="accent1">
              <a:lumMod val="40000"/>
              <a:lumOff val="60000"/>
            </a:schemeClr>
          </a:solidFill>
        </p:spPr>
        <p:style>
          <a:lnRef idx="1">
            <a:schemeClr val="accent4"/>
          </a:lnRef>
          <a:fillRef idx="3">
            <a:schemeClr val="accent4"/>
          </a:fillRef>
          <a:effectRef idx="2">
            <a:schemeClr val="accent4"/>
          </a:effectRef>
          <a:fontRef idx="minor">
            <a:schemeClr val="lt1"/>
          </a:fontRef>
        </p:style>
        <p:txBody>
          <a:bodyPr lIns="64291" tIns="32146" rIns="64291" bIns="32146" rtlCol="0" anchor="ctr"/>
          <a:lstStyle/>
          <a:p>
            <a:pPr algn="ctr"/>
            <a:r>
              <a:rPr lang="tr-TR" sz="2000" dirty="0">
                <a:solidFill>
                  <a:schemeClr val="tx1"/>
                </a:solidFill>
              </a:rPr>
              <a:t>Mide kanseri</a:t>
            </a:r>
            <a:endParaRPr lang="en-US" sz="2000" dirty="0">
              <a:solidFill>
                <a:schemeClr val="tx1"/>
              </a:solidFill>
            </a:endParaRPr>
          </a:p>
        </p:txBody>
      </p:sp>
      <p:sp>
        <p:nvSpPr>
          <p:cNvPr id="9" name="Rounded Rectangle 7"/>
          <p:cNvSpPr/>
          <p:nvPr/>
        </p:nvSpPr>
        <p:spPr>
          <a:xfrm>
            <a:off x="4917282" y="3429000"/>
            <a:ext cx="2250281" cy="1178719"/>
          </a:xfrm>
          <a:prstGeom prst="roundRect">
            <a:avLst/>
          </a:prstGeom>
          <a:solidFill>
            <a:schemeClr val="accent1">
              <a:lumMod val="40000"/>
              <a:lumOff val="60000"/>
            </a:schemeClr>
          </a:solidFill>
        </p:spPr>
        <p:style>
          <a:lnRef idx="1">
            <a:schemeClr val="accent4"/>
          </a:lnRef>
          <a:fillRef idx="3">
            <a:schemeClr val="accent4"/>
          </a:fillRef>
          <a:effectRef idx="2">
            <a:schemeClr val="accent4"/>
          </a:effectRef>
          <a:fontRef idx="minor">
            <a:schemeClr val="lt1"/>
          </a:fontRef>
        </p:style>
        <p:txBody>
          <a:bodyPr lIns="64291" tIns="32146" rIns="64291" bIns="32146" rtlCol="0" anchor="ctr"/>
          <a:lstStyle/>
          <a:p>
            <a:pPr algn="ctr"/>
            <a:r>
              <a:rPr lang="tr-TR" sz="2000" dirty="0" err="1">
                <a:solidFill>
                  <a:schemeClr val="tx1"/>
                </a:solidFill>
              </a:rPr>
              <a:t>Özofagus</a:t>
            </a:r>
            <a:r>
              <a:rPr lang="tr-TR" sz="2000" dirty="0">
                <a:solidFill>
                  <a:schemeClr val="tx1"/>
                </a:solidFill>
              </a:rPr>
              <a:t> kanseri</a:t>
            </a:r>
            <a:endParaRPr lang="en-US" sz="2000" dirty="0">
              <a:solidFill>
                <a:schemeClr val="tx1"/>
              </a:solidFill>
            </a:endParaRPr>
          </a:p>
        </p:txBody>
      </p:sp>
      <p:sp>
        <p:nvSpPr>
          <p:cNvPr id="10" name="Rounded Rectangle 8"/>
          <p:cNvSpPr/>
          <p:nvPr/>
        </p:nvSpPr>
        <p:spPr>
          <a:xfrm>
            <a:off x="7542610" y="2089548"/>
            <a:ext cx="2496741" cy="1178719"/>
          </a:xfrm>
          <a:prstGeom prst="roundRect">
            <a:avLst/>
          </a:prstGeom>
          <a:solidFill>
            <a:schemeClr val="accent1">
              <a:lumMod val="40000"/>
              <a:lumOff val="60000"/>
            </a:schemeClr>
          </a:solidFill>
        </p:spPr>
        <p:style>
          <a:lnRef idx="1">
            <a:schemeClr val="accent4"/>
          </a:lnRef>
          <a:fillRef idx="3">
            <a:schemeClr val="accent4"/>
          </a:fillRef>
          <a:effectRef idx="2">
            <a:schemeClr val="accent4"/>
          </a:effectRef>
          <a:fontRef idx="minor">
            <a:schemeClr val="lt1"/>
          </a:fontRef>
        </p:style>
        <p:txBody>
          <a:bodyPr lIns="64291" tIns="32146" rIns="64291" bIns="32146" rtlCol="0" anchor="ctr"/>
          <a:lstStyle/>
          <a:p>
            <a:pPr algn="ctr"/>
            <a:r>
              <a:rPr lang="tr-TR" sz="2000" dirty="0">
                <a:solidFill>
                  <a:schemeClr val="tx1"/>
                </a:solidFill>
              </a:rPr>
              <a:t>AKC fonksiyonlarında azalma</a:t>
            </a:r>
          </a:p>
          <a:p>
            <a:pPr algn="ctr"/>
            <a:r>
              <a:rPr lang="tr-TR" sz="2000" dirty="0">
                <a:solidFill>
                  <a:schemeClr val="tx1"/>
                </a:solidFill>
              </a:rPr>
              <a:t>KOAH, Amfizem</a:t>
            </a:r>
            <a:endParaRPr lang="en-US" sz="2000" dirty="0">
              <a:solidFill>
                <a:schemeClr val="tx1"/>
              </a:solidFill>
            </a:endParaRPr>
          </a:p>
        </p:txBody>
      </p:sp>
      <p:sp>
        <p:nvSpPr>
          <p:cNvPr id="11" name="Rounded Rectangle 9"/>
          <p:cNvSpPr/>
          <p:nvPr/>
        </p:nvSpPr>
        <p:spPr>
          <a:xfrm>
            <a:off x="7542611" y="3482579"/>
            <a:ext cx="2496739" cy="1178719"/>
          </a:xfrm>
          <a:prstGeom prst="roundRect">
            <a:avLst/>
          </a:prstGeom>
          <a:solidFill>
            <a:schemeClr val="accent1">
              <a:lumMod val="40000"/>
              <a:lumOff val="60000"/>
            </a:schemeClr>
          </a:solidFill>
        </p:spPr>
        <p:style>
          <a:lnRef idx="1">
            <a:schemeClr val="accent4"/>
          </a:lnRef>
          <a:fillRef idx="3">
            <a:schemeClr val="accent4"/>
          </a:fillRef>
          <a:effectRef idx="2">
            <a:schemeClr val="accent4"/>
          </a:effectRef>
          <a:fontRef idx="minor">
            <a:schemeClr val="lt1"/>
          </a:fontRef>
        </p:style>
        <p:txBody>
          <a:bodyPr lIns="64291" tIns="32146" rIns="64291" bIns="32146" rtlCol="0" anchor="ctr"/>
          <a:lstStyle/>
          <a:p>
            <a:pPr algn="ctr"/>
            <a:r>
              <a:rPr lang="tr-TR" sz="2000" dirty="0" err="1">
                <a:solidFill>
                  <a:schemeClr val="tx1"/>
                </a:solidFill>
              </a:rPr>
              <a:t>Fertilitede</a:t>
            </a:r>
            <a:r>
              <a:rPr lang="tr-TR" sz="2000" dirty="0">
                <a:solidFill>
                  <a:schemeClr val="tx1"/>
                </a:solidFill>
              </a:rPr>
              <a:t> azalma</a:t>
            </a:r>
            <a:endParaRPr lang="en-US" sz="2000" dirty="0">
              <a:solidFill>
                <a:schemeClr val="tx1"/>
              </a:solidFill>
            </a:endParaRPr>
          </a:p>
        </p:txBody>
      </p:sp>
    </p:spTree>
    <p:extLst>
      <p:ext uri="{BB962C8B-B14F-4D97-AF65-F5344CB8AC3E}">
        <p14:creationId xmlns:p14="http://schemas.microsoft.com/office/powerpoint/2010/main" val="26506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1391" y="606088"/>
            <a:ext cx="11089225" cy="504497"/>
          </a:xfrm>
        </p:spPr>
        <p:txBody>
          <a:bodyPr/>
          <a:lstStyle/>
          <a:p>
            <a:r>
              <a:rPr lang="tr-TR" dirty="0">
                <a:solidFill>
                  <a:srgbClr val="009999"/>
                </a:solidFill>
                <a:latin typeface="Calibri" panose="020F0502020204030204" pitchFamily="34" charset="0"/>
                <a:cs typeface="Calibri" panose="020F0502020204030204" pitchFamily="34" charset="0"/>
              </a:rPr>
              <a:t>ULUSLARARASI TÜTÜN KONTROLÜ</a:t>
            </a:r>
          </a:p>
        </p:txBody>
      </p:sp>
      <p:sp>
        <p:nvSpPr>
          <p:cNvPr id="3" name="Slayt Numarası Yer Tutucusu 2"/>
          <p:cNvSpPr>
            <a:spLocks noGrp="1"/>
          </p:cNvSpPr>
          <p:nvPr>
            <p:ph type="sldNum" sz="quarter" idx="12"/>
          </p:nvPr>
        </p:nvSpPr>
        <p:spPr/>
        <p:txBody>
          <a:bodyPr/>
          <a:lstStyle/>
          <a:p>
            <a:fld id="{501A4338-EBAE-ED40-8475-2E6AE1B9F2FD}" type="slidenum">
              <a:rPr lang="tr-TR" smtClean="0"/>
              <a:pPr/>
              <a:t>21</a:t>
            </a:fld>
            <a:endParaRPr lang="tr-TR" dirty="0"/>
          </a:p>
        </p:txBody>
      </p:sp>
      <p:pic>
        <p:nvPicPr>
          <p:cNvPr id="5" name="Picture 5" descr="WHO FCT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0464" y="1645355"/>
            <a:ext cx="3291702" cy="4555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2976338" y="3652889"/>
            <a:ext cx="3915966" cy="75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spcBef>
                <a:spcPct val="20000"/>
              </a:spcBef>
            </a:pPr>
            <a:endParaRPr lang="en-GB" dirty="0">
              <a:solidFill>
                <a:srgbClr val="FF0000"/>
              </a:solidFill>
            </a:endParaRPr>
          </a:p>
        </p:txBody>
      </p:sp>
      <p:sp>
        <p:nvSpPr>
          <p:cNvPr id="7" name="Rectangle 12"/>
          <p:cNvSpPr>
            <a:spLocks noChangeArrowheads="1"/>
          </p:cNvSpPr>
          <p:nvPr/>
        </p:nvSpPr>
        <p:spPr bwMode="auto">
          <a:xfrm>
            <a:off x="929834" y="2078852"/>
            <a:ext cx="6396941" cy="301621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80000"/>
              </a:spcBef>
              <a:buClr>
                <a:srgbClr val="1E7FB8"/>
              </a:buClr>
            </a:pPr>
            <a:r>
              <a:rPr lang="tr-TR" sz="2800" dirty="0"/>
              <a:t>Tütün Kontrolü Çerçeve Sözleşmesi </a:t>
            </a:r>
            <a:r>
              <a:rPr lang="tr-TR" sz="2800" dirty="0">
                <a:solidFill>
                  <a:srgbClr val="009999"/>
                </a:solidFill>
              </a:rPr>
              <a:t>(</a:t>
            </a:r>
            <a:r>
              <a:rPr lang="tr-TR" sz="2800" b="1" dirty="0">
                <a:solidFill>
                  <a:srgbClr val="009999"/>
                </a:solidFill>
              </a:rPr>
              <a:t>TKÇS)</a:t>
            </a:r>
            <a:r>
              <a:rPr lang="tr-TR" sz="2800" dirty="0"/>
              <a:t>;</a:t>
            </a:r>
          </a:p>
          <a:p>
            <a:pPr marL="257175" indent="-257175">
              <a:spcBef>
                <a:spcPct val="80000"/>
              </a:spcBef>
              <a:buClr>
                <a:srgbClr val="FF0000"/>
              </a:buClr>
              <a:buFont typeface="Arial" panose="020B0604020202020204" pitchFamily="34" charset="0"/>
              <a:buChar char="•"/>
            </a:pPr>
            <a:r>
              <a:rPr lang="en-GB" sz="2400" dirty="0" err="1"/>
              <a:t>Küresel</a:t>
            </a:r>
            <a:r>
              <a:rPr lang="en-GB" sz="2400" dirty="0"/>
              <a:t> </a:t>
            </a:r>
            <a:r>
              <a:rPr lang="en-GB" sz="2400" dirty="0" err="1"/>
              <a:t>tütün</a:t>
            </a:r>
            <a:r>
              <a:rPr lang="en-GB" sz="2400" dirty="0"/>
              <a:t> </a:t>
            </a:r>
            <a:r>
              <a:rPr lang="en-GB" sz="2400" dirty="0" err="1"/>
              <a:t>kontrolünün</a:t>
            </a:r>
            <a:r>
              <a:rPr lang="en-GB" sz="2400" dirty="0"/>
              <a:t> </a:t>
            </a:r>
            <a:r>
              <a:rPr lang="en-GB" sz="2400" dirty="0" err="1"/>
              <a:t>temeli</a:t>
            </a:r>
            <a:r>
              <a:rPr lang="tr-TR" sz="2400" dirty="0" err="1"/>
              <a:t>dir</a:t>
            </a:r>
            <a:endParaRPr lang="en-GB" sz="2400" dirty="0"/>
          </a:p>
          <a:p>
            <a:pPr marL="257175" indent="-257175">
              <a:spcBef>
                <a:spcPct val="80000"/>
              </a:spcBef>
              <a:buClr>
                <a:srgbClr val="FF0000"/>
              </a:buClr>
              <a:buFont typeface="Arial" panose="020B0604020202020204" pitchFamily="34" charset="0"/>
              <a:buChar char="•"/>
            </a:pPr>
            <a:r>
              <a:rPr lang="en-GB" sz="2400" dirty="0"/>
              <a:t>İlk </a:t>
            </a:r>
            <a:r>
              <a:rPr lang="en-GB" sz="2400" dirty="0" err="1"/>
              <a:t>küresel</a:t>
            </a:r>
            <a:r>
              <a:rPr lang="en-GB" sz="2400" dirty="0"/>
              <a:t> </a:t>
            </a:r>
            <a:r>
              <a:rPr lang="en-GB" sz="2400" dirty="0" err="1"/>
              <a:t>halk</a:t>
            </a:r>
            <a:r>
              <a:rPr lang="en-GB" sz="2400" dirty="0"/>
              <a:t> </a:t>
            </a:r>
            <a:r>
              <a:rPr lang="en-GB" sz="2400" dirty="0" err="1"/>
              <a:t>sağlığı</a:t>
            </a:r>
            <a:r>
              <a:rPr lang="en-GB" sz="2400" dirty="0"/>
              <a:t> </a:t>
            </a:r>
            <a:r>
              <a:rPr lang="en-GB" sz="2400" dirty="0" err="1"/>
              <a:t>anlaşmasıdır</a:t>
            </a:r>
            <a:r>
              <a:rPr lang="en-US" sz="2400" dirty="0"/>
              <a:t>  </a:t>
            </a:r>
          </a:p>
          <a:p>
            <a:pPr lvl="0" algn="ctr">
              <a:spcBef>
                <a:spcPct val="80000"/>
              </a:spcBef>
              <a:buClr>
                <a:srgbClr val="1E7FB8"/>
              </a:buClr>
            </a:pPr>
            <a:endParaRPr lang="tr-TR" sz="2100" b="1" dirty="0">
              <a:solidFill>
                <a:srgbClr val="C00000"/>
              </a:solidFill>
              <a:cs typeface="Calibri"/>
            </a:endParaRPr>
          </a:p>
          <a:p>
            <a:pPr algn="ctr">
              <a:spcBef>
                <a:spcPct val="80000"/>
              </a:spcBef>
              <a:buClr>
                <a:srgbClr val="1E7FB8"/>
              </a:buClr>
            </a:pPr>
            <a:endParaRPr lang="en-GB" sz="2100" dirty="0">
              <a:solidFill>
                <a:srgbClr val="0000FF"/>
              </a:solidFill>
              <a:latin typeface="Garamond" panose="02020404030301010803" pitchFamily="18" charset="0"/>
            </a:endParaRPr>
          </a:p>
        </p:txBody>
      </p:sp>
      <p:sp>
        <p:nvSpPr>
          <p:cNvPr id="8" name="Title 1"/>
          <p:cNvSpPr txBox="1">
            <a:spLocks/>
          </p:cNvSpPr>
          <p:nvPr/>
        </p:nvSpPr>
        <p:spPr>
          <a:xfrm>
            <a:off x="2724761" y="5211200"/>
            <a:ext cx="6286500" cy="419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1800" dirty="0">
              <a:solidFill>
                <a:srgbClr val="C00000"/>
              </a:solidFill>
              <a:latin typeface="Calibri"/>
              <a:cs typeface="Calibri"/>
            </a:endParaRPr>
          </a:p>
          <a:p>
            <a:r>
              <a:rPr lang="en-GB" sz="1050" dirty="0">
                <a:solidFill>
                  <a:srgbClr val="0000FF"/>
                </a:solidFill>
                <a:cs typeface="Calibri"/>
                <a:hlinkClick r:id="rId3"/>
              </a:rPr>
              <a:t>http://www.who.int/fctc/WHO_FCTC_summary_January2015.pdf?ua=1</a:t>
            </a:r>
            <a:endParaRPr lang="tr-TR" sz="1050" dirty="0">
              <a:solidFill>
                <a:srgbClr val="0000FF"/>
              </a:solidFill>
              <a:cs typeface="Calibri"/>
            </a:endParaRPr>
          </a:p>
          <a:p>
            <a:r>
              <a:rPr lang="tr-TR" sz="1050" dirty="0">
                <a:solidFill>
                  <a:srgbClr val="0000FF"/>
                </a:solidFill>
                <a:cs typeface="Calibri"/>
                <a:hlinkClick r:id="rId4"/>
              </a:rPr>
              <a:t>http://www.who.int/fctc/text_download/en/</a:t>
            </a:r>
            <a:endParaRPr lang="tr-TR" sz="1050" dirty="0">
              <a:solidFill>
                <a:srgbClr val="0000FF"/>
              </a:solidFill>
              <a:cs typeface="Calibri"/>
            </a:endParaRPr>
          </a:p>
          <a:p>
            <a:endParaRPr lang="tr-TR" sz="1050" dirty="0">
              <a:solidFill>
                <a:srgbClr val="0000FF"/>
              </a:solidFill>
              <a:cs typeface="Calibri"/>
            </a:endParaRPr>
          </a:p>
          <a:p>
            <a:endParaRPr lang="en-GB" sz="1050" dirty="0">
              <a:solidFill>
                <a:srgbClr val="0000FF"/>
              </a:solidFill>
              <a:latin typeface="Calibri"/>
              <a:cs typeface="Calibri"/>
            </a:endParaRPr>
          </a:p>
        </p:txBody>
      </p:sp>
    </p:spTree>
    <p:extLst>
      <p:ext uri="{BB962C8B-B14F-4D97-AF65-F5344CB8AC3E}">
        <p14:creationId xmlns:p14="http://schemas.microsoft.com/office/powerpoint/2010/main" val="224151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284256" y="6202034"/>
            <a:ext cx="366192" cy="728320"/>
          </a:xfrm>
        </p:spPr>
        <p:txBody>
          <a:bodyPr/>
          <a:lstStyle/>
          <a:p>
            <a:fld id="{501A4338-EBAE-ED40-8475-2E6AE1B9F2FD}" type="slidenum">
              <a:rPr lang="tr-TR" smtClean="0"/>
              <a:pPr/>
              <a:t>22</a:t>
            </a:fld>
            <a:endParaRPr lang="tr-TR" dirty="0"/>
          </a:p>
        </p:txBody>
      </p:sp>
      <p:sp>
        <p:nvSpPr>
          <p:cNvPr id="6" name="object 1"/>
          <p:cNvSpPr/>
          <p:nvPr/>
        </p:nvSpPr>
        <p:spPr>
          <a:xfrm>
            <a:off x="0" y="-59783"/>
            <a:ext cx="12339484" cy="6990137"/>
          </a:xfrm>
          <a:prstGeom prst="rect">
            <a:avLst/>
          </a:prstGeom>
          <a:blipFill>
            <a:blip r:embed="rId2" cstate="print"/>
            <a:stretch>
              <a:fillRect/>
            </a:stretch>
          </a:blipFill>
        </p:spPr>
        <p:txBody>
          <a:bodyPr wrap="square" lIns="0" tIns="0" rIns="0" bIns="0" rtlCol="0">
            <a:spAutoFit/>
          </a:bodyPr>
          <a:lstStyle/>
          <a:p>
            <a:endParaRPr/>
          </a:p>
        </p:txBody>
      </p:sp>
      <p:sp>
        <p:nvSpPr>
          <p:cNvPr id="7" name="object 3"/>
          <p:cNvSpPr txBox="1"/>
          <p:nvPr/>
        </p:nvSpPr>
        <p:spPr>
          <a:xfrm>
            <a:off x="3921098" y="421685"/>
            <a:ext cx="4247064" cy="461665"/>
          </a:xfrm>
          <a:prstGeom prst="rect">
            <a:avLst/>
          </a:prstGeom>
        </p:spPr>
        <p:txBody>
          <a:bodyPr vert="horz" wrap="square" lIns="0" tIns="0" rIns="0" bIns="0" rtlCol="0">
            <a:spAutoFit/>
          </a:bodyPr>
          <a:lstStyle/>
          <a:p>
            <a:pPr marL="0" marR="0">
              <a:lnSpc>
                <a:spcPts val="3597"/>
              </a:lnSpc>
              <a:spcBef>
                <a:spcPts val="0"/>
              </a:spcBef>
              <a:spcAft>
                <a:spcPts val="0"/>
              </a:spcAft>
            </a:pPr>
            <a:r>
              <a:rPr sz="3200" dirty="0">
                <a:solidFill>
                  <a:srgbClr val="FFFFFF"/>
                </a:solidFill>
                <a:latin typeface="Calibri" panose="020F0502020204030204" pitchFamily="34" charset="0"/>
                <a:cs typeface="Calibri" panose="020F0502020204030204" pitchFamily="34" charset="0"/>
              </a:rPr>
              <a:t>DSÖ</a:t>
            </a:r>
            <a:r>
              <a:rPr sz="3200" spc="114" dirty="0">
                <a:solidFill>
                  <a:srgbClr val="FFFFFF"/>
                </a:solidFill>
                <a:latin typeface="Calibri" panose="020F0502020204030204" pitchFamily="34" charset="0"/>
                <a:cs typeface="Calibri" panose="020F0502020204030204" pitchFamily="34" charset="0"/>
              </a:rPr>
              <a:t> </a:t>
            </a:r>
            <a:r>
              <a:rPr sz="3200" dirty="0">
                <a:solidFill>
                  <a:srgbClr val="FFFFFF"/>
                </a:solidFill>
                <a:latin typeface="Calibri" panose="020F0502020204030204" pitchFamily="34" charset="0"/>
                <a:cs typeface="Calibri" panose="020F0502020204030204" pitchFamily="34" charset="0"/>
              </a:rPr>
              <a:t>TKÇS-</a:t>
            </a:r>
            <a:r>
              <a:rPr sz="3200" spc="99" dirty="0">
                <a:solidFill>
                  <a:srgbClr val="FFFFFF"/>
                </a:solidFill>
                <a:latin typeface="Calibri" panose="020F0502020204030204" pitchFamily="34" charset="0"/>
                <a:cs typeface="Calibri" panose="020F0502020204030204" pitchFamily="34" charset="0"/>
              </a:rPr>
              <a:t> </a:t>
            </a:r>
            <a:r>
              <a:rPr sz="3200" spc="-12" dirty="0">
                <a:solidFill>
                  <a:srgbClr val="FFFFFF"/>
                </a:solidFill>
                <a:latin typeface="Calibri" panose="020F0502020204030204" pitchFamily="34" charset="0"/>
                <a:cs typeface="Calibri" panose="020F0502020204030204" pitchFamily="34" charset="0"/>
              </a:rPr>
              <a:t>MPOWER</a:t>
            </a:r>
          </a:p>
        </p:txBody>
      </p:sp>
      <p:sp>
        <p:nvSpPr>
          <p:cNvPr id="8" name="object 4"/>
          <p:cNvSpPr txBox="1"/>
          <p:nvPr/>
        </p:nvSpPr>
        <p:spPr>
          <a:xfrm>
            <a:off x="4993991" y="1606824"/>
            <a:ext cx="2896548" cy="436017"/>
          </a:xfrm>
          <a:prstGeom prst="rect">
            <a:avLst/>
          </a:prstGeom>
        </p:spPr>
        <p:txBody>
          <a:bodyPr vert="horz" wrap="square" lIns="0" tIns="0" rIns="0" bIns="0" rtlCol="0">
            <a:spAutoFit/>
          </a:bodyPr>
          <a:lstStyle/>
          <a:p>
            <a:pPr marL="0" marR="0">
              <a:lnSpc>
                <a:spcPts val="3420"/>
              </a:lnSpc>
              <a:spcBef>
                <a:spcPts val="0"/>
              </a:spcBef>
              <a:spcAft>
                <a:spcPts val="0"/>
              </a:spcAft>
            </a:pPr>
            <a:r>
              <a:rPr sz="2000" dirty="0">
                <a:solidFill>
                  <a:srgbClr val="000000"/>
                </a:solidFill>
                <a:latin typeface="Calibri" panose="020F0502020204030204" pitchFamily="34" charset="0"/>
                <a:cs typeface="Calibri" panose="020F0502020204030204" pitchFamily="34" charset="0"/>
              </a:rPr>
              <a:t>Madde</a:t>
            </a:r>
            <a:r>
              <a:rPr sz="2000" spc="22" dirty="0">
                <a:solidFill>
                  <a:srgbClr val="000000"/>
                </a:solidFill>
                <a:latin typeface="Caladea"/>
                <a:cs typeface="Caladea"/>
              </a:rPr>
              <a:t> </a:t>
            </a:r>
            <a:r>
              <a:rPr sz="2000" dirty="0">
                <a:solidFill>
                  <a:srgbClr val="000000"/>
                </a:solidFill>
                <a:latin typeface="VENANS+Calibri-Bold"/>
                <a:cs typeface="VENANS+Calibri-Bold"/>
              </a:rPr>
              <a:t>20</a:t>
            </a:r>
            <a:r>
              <a:rPr sz="2000" spc="3397" dirty="0">
                <a:solidFill>
                  <a:srgbClr val="000000"/>
                </a:solidFill>
                <a:latin typeface="Caladea"/>
                <a:cs typeface="Caladea"/>
              </a:rPr>
              <a:t> </a:t>
            </a:r>
            <a:r>
              <a:rPr sz="2800" dirty="0">
                <a:solidFill>
                  <a:srgbClr val="FFFFFF"/>
                </a:solidFill>
                <a:cs typeface="VENANS+Calibri-Bold"/>
              </a:rPr>
              <a:t>M</a:t>
            </a:r>
            <a:r>
              <a:rPr sz="2800" dirty="0">
                <a:solidFill>
                  <a:srgbClr val="FFFFFF"/>
                </a:solidFill>
                <a:cs typeface="GHPREJ+Calibri"/>
              </a:rPr>
              <a:t>onitor</a:t>
            </a:r>
          </a:p>
        </p:txBody>
      </p:sp>
      <p:sp>
        <p:nvSpPr>
          <p:cNvPr id="9" name="object 5"/>
          <p:cNvSpPr txBox="1"/>
          <p:nvPr/>
        </p:nvSpPr>
        <p:spPr>
          <a:xfrm>
            <a:off x="7890539" y="1739716"/>
            <a:ext cx="2742568" cy="265714"/>
          </a:xfrm>
          <a:prstGeom prst="rect">
            <a:avLst/>
          </a:prstGeom>
        </p:spPr>
        <p:txBody>
          <a:bodyPr vert="horz" wrap="square" lIns="0" tIns="0" rIns="0" bIns="0" rtlCol="0">
            <a:spAutoFit/>
          </a:bodyPr>
          <a:lstStyle/>
          <a:p>
            <a:pPr marL="0" marR="0">
              <a:lnSpc>
                <a:spcPts val="2197"/>
              </a:lnSpc>
              <a:spcBef>
                <a:spcPts val="0"/>
              </a:spcBef>
              <a:spcAft>
                <a:spcPts val="0"/>
              </a:spcAft>
            </a:pPr>
            <a:r>
              <a:rPr sz="1600" dirty="0">
                <a:solidFill>
                  <a:srgbClr val="000000"/>
                </a:solidFill>
                <a:cs typeface="CSNOHV+Calibri"/>
              </a:rPr>
              <a:t>tütün kullanımı </a:t>
            </a:r>
            <a:r>
              <a:rPr sz="1600" spc="-14" dirty="0">
                <a:solidFill>
                  <a:srgbClr val="000000"/>
                </a:solidFill>
                <a:cs typeface="CSNOHV+Calibri"/>
              </a:rPr>
              <a:t>ve</a:t>
            </a:r>
            <a:r>
              <a:rPr sz="1600" spc="1256" dirty="0">
                <a:solidFill>
                  <a:srgbClr val="000000"/>
                </a:solidFill>
                <a:cs typeface="CSNOHV+Calibri"/>
              </a:rPr>
              <a:t> </a:t>
            </a:r>
            <a:r>
              <a:rPr sz="1600" dirty="0">
                <a:solidFill>
                  <a:srgbClr val="000000"/>
                </a:solidFill>
                <a:cs typeface="CSNOHV+Calibri"/>
              </a:rPr>
              <a:t>önleme</a:t>
            </a:r>
            <a:endParaRPr sz="2000" dirty="0">
              <a:solidFill>
                <a:srgbClr val="000000"/>
              </a:solidFill>
              <a:cs typeface="CSNOHV+Calibri"/>
            </a:endParaRPr>
          </a:p>
        </p:txBody>
      </p:sp>
      <p:sp>
        <p:nvSpPr>
          <p:cNvPr id="10" name="object 6"/>
          <p:cNvSpPr txBox="1"/>
          <p:nvPr/>
        </p:nvSpPr>
        <p:spPr>
          <a:xfrm>
            <a:off x="6888424" y="2035913"/>
            <a:ext cx="3559914" cy="272510"/>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000000"/>
                </a:solidFill>
                <a:cs typeface="CSNOHV+Calibri"/>
              </a:rPr>
              <a:t>politikalarının </a:t>
            </a:r>
            <a:r>
              <a:rPr sz="1800" dirty="0">
                <a:solidFill>
                  <a:srgbClr val="000000"/>
                </a:solidFill>
                <a:cs typeface="VENANS+Calibri-Bold"/>
              </a:rPr>
              <a:t>izlenmesi</a:t>
            </a:r>
          </a:p>
        </p:txBody>
      </p:sp>
      <p:sp>
        <p:nvSpPr>
          <p:cNvPr id="11" name="object 7"/>
          <p:cNvSpPr txBox="1"/>
          <p:nvPr/>
        </p:nvSpPr>
        <p:spPr>
          <a:xfrm>
            <a:off x="6545447" y="2409973"/>
            <a:ext cx="4087659" cy="974626"/>
          </a:xfrm>
          <a:prstGeom prst="rect">
            <a:avLst/>
          </a:prstGeom>
        </p:spPr>
        <p:txBody>
          <a:bodyPr vert="horz" wrap="square" lIns="0" tIns="0" rIns="0" bIns="0" rtlCol="0">
            <a:spAutoFit/>
          </a:bodyPr>
          <a:lstStyle/>
          <a:p>
            <a:pPr marL="0" marR="0">
              <a:lnSpc>
                <a:spcPts val="3420"/>
              </a:lnSpc>
              <a:spcBef>
                <a:spcPts val="0"/>
              </a:spcBef>
              <a:spcAft>
                <a:spcPts val="0"/>
              </a:spcAft>
            </a:pPr>
            <a:r>
              <a:rPr sz="2800" dirty="0">
                <a:solidFill>
                  <a:srgbClr val="FFFFFF"/>
                </a:solidFill>
                <a:cs typeface="VENANS+Calibri-Bold"/>
              </a:rPr>
              <a:t>P</a:t>
            </a:r>
            <a:r>
              <a:rPr sz="2800" spc="-16" dirty="0">
                <a:solidFill>
                  <a:srgbClr val="FFFFFF"/>
                </a:solidFill>
                <a:cs typeface="CSNOHV+Calibri"/>
              </a:rPr>
              <a:t>rotect</a:t>
            </a:r>
            <a:r>
              <a:rPr sz="2800" spc="155" dirty="0">
                <a:solidFill>
                  <a:srgbClr val="FFFFFF"/>
                </a:solidFill>
                <a:cs typeface="CSNOHV+Calibri"/>
              </a:rPr>
              <a:t> </a:t>
            </a:r>
            <a:r>
              <a:rPr sz="1800" dirty="0">
                <a:solidFill>
                  <a:srgbClr val="000000"/>
                </a:solidFill>
                <a:latin typeface="+mj-lt"/>
                <a:cs typeface="CSNOHV+Calibri"/>
              </a:rPr>
              <a:t>tütün dumanından</a:t>
            </a:r>
            <a:r>
              <a:rPr sz="1800" spc="21" dirty="0">
                <a:solidFill>
                  <a:srgbClr val="000000"/>
                </a:solidFill>
                <a:latin typeface="+mj-lt"/>
                <a:cs typeface="CSNOHV+Calibri"/>
              </a:rPr>
              <a:t> </a:t>
            </a:r>
            <a:r>
              <a:rPr sz="1800" dirty="0">
                <a:solidFill>
                  <a:srgbClr val="000000"/>
                </a:solidFill>
                <a:latin typeface="+mj-lt"/>
                <a:cs typeface="VENANS+Calibri-Bold"/>
              </a:rPr>
              <a:t>korunma</a:t>
            </a:r>
          </a:p>
          <a:p>
            <a:pPr marL="0" marR="0">
              <a:lnSpc>
                <a:spcPts val="3420"/>
              </a:lnSpc>
              <a:spcBef>
                <a:spcPts val="787"/>
              </a:spcBef>
              <a:spcAft>
                <a:spcPts val="0"/>
              </a:spcAft>
            </a:pPr>
            <a:r>
              <a:rPr sz="2800" dirty="0">
                <a:solidFill>
                  <a:srgbClr val="FFFFFF"/>
                </a:solidFill>
                <a:cs typeface="VENANS+Calibri-Bold"/>
              </a:rPr>
              <a:t>O</a:t>
            </a:r>
            <a:r>
              <a:rPr sz="2800" spc="-36" dirty="0">
                <a:solidFill>
                  <a:srgbClr val="FFFFFF"/>
                </a:solidFill>
                <a:cs typeface="CSNOHV+Calibri"/>
              </a:rPr>
              <a:t>ffer</a:t>
            </a:r>
            <a:r>
              <a:rPr sz="2800" spc="110" dirty="0">
                <a:solidFill>
                  <a:srgbClr val="FFFFFF"/>
                </a:solidFill>
                <a:latin typeface="CSNOHV+Calibri"/>
                <a:cs typeface="CSNOHV+Calibri"/>
              </a:rPr>
              <a:t> </a:t>
            </a:r>
            <a:r>
              <a:rPr sz="1800" dirty="0">
                <a:solidFill>
                  <a:srgbClr val="000000"/>
                </a:solidFill>
                <a:cs typeface="CSNOHV+Calibri"/>
              </a:rPr>
              <a:t>tütün</a:t>
            </a:r>
            <a:r>
              <a:rPr sz="1800" spc="14" dirty="0">
                <a:solidFill>
                  <a:srgbClr val="000000"/>
                </a:solidFill>
                <a:cs typeface="CSNOHV+Calibri"/>
              </a:rPr>
              <a:t> </a:t>
            </a:r>
            <a:r>
              <a:rPr sz="1800" dirty="0">
                <a:solidFill>
                  <a:srgbClr val="000000"/>
                </a:solidFill>
                <a:cs typeface="CSNOHV+Calibri"/>
              </a:rPr>
              <a:t>kullanımının </a:t>
            </a:r>
            <a:r>
              <a:rPr sz="1800" dirty="0">
                <a:solidFill>
                  <a:srgbClr val="000000"/>
                </a:solidFill>
                <a:cs typeface="FFHHCG+Calibri-Bold"/>
              </a:rPr>
              <a:t>bırakılması</a:t>
            </a:r>
          </a:p>
        </p:txBody>
      </p:sp>
      <p:sp>
        <p:nvSpPr>
          <p:cNvPr id="12" name="object 8"/>
          <p:cNvSpPr txBox="1"/>
          <p:nvPr/>
        </p:nvSpPr>
        <p:spPr>
          <a:xfrm>
            <a:off x="5015306" y="2514010"/>
            <a:ext cx="1087158" cy="347848"/>
          </a:xfrm>
          <a:prstGeom prst="rect">
            <a:avLst/>
          </a:prstGeom>
        </p:spPr>
        <p:txBody>
          <a:bodyPr vert="horz" wrap="square" lIns="0" tIns="0" rIns="0" bIns="0" rtlCol="0">
            <a:spAutoFit/>
          </a:bodyPr>
          <a:lstStyle/>
          <a:p>
            <a:pPr marL="0" marR="0">
              <a:lnSpc>
                <a:spcPts val="2438"/>
              </a:lnSpc>
              <a:spcBef>
                <a:spcPts val="0"/>
              </a:spcBef>
              <a:spcAft>
                <a:spcPts val="0"/>
              </a:spcAft>
            </a:pPr>
            <a:r>
              <a:rPr sz="2000" dirty="0">
                <a:solidFill>
                  <a:srgbClr val="000000"/>
                </a:solidFill>
                <a:latin typeface="VENANS+Calibri-Bold"/>
                <a:cs typeface="VENANS+Calibri-Bold"/>
              </a:rPr>
              <a:t>Madde</a:t>
            </a:r>
            <a:r>
              <a:rPr sz="2000" spc="20" dirty="0">
                <a:solidFill>
                  <a:srgbClr val="000000"/>
                </a:solidFill>
                <a:latin typeface="Caladea"/>
                <a:cs typeface="Caladea"/>
              </a:rPr>
              <a:t> </a:t>
            </a:r>
            <a:r>
              <a:rPr sz="2000" dirty="0">
                <a:solidFill>
                  <a:srgbClr val="000000"/>
                </a:solidFill>
                <a:latin typeface="VENANS+Calibri-Bold"/>
                <a:cs typeface="VENANS+Calibri-Bold"/>
              </a:rPr>
              <a:t>8</a:t>
            </a:r>
          </a:p>
        </p:txBody>
      </p:sp>
      <p:sp>
        <p:nvSpPr>
          <p:cNvPr id="13" name="object 9"/>
          <p:cNvSpPr txBox="1"/>
          <p:nvPr/>
        </p:nvSpPr>
        <p:spPr>
          <a:xfrm>
            <a:off x="5003380" y="3065146"/>
            <a:ext cx="1157700" cy="307777"/>
          </a:xfrm>
          <a:prstGeom prst="rect">
            <a:avLst/>
          </a:prstGeom>
        </p:spPr>
        <p:txBody>
          <a:bodyPr vert="horz" wrap="square" lIns="0" tIns="0" rIns="0" bIns="0" rtlCol="0">
            <a:spAutoFit/>
          </a:bodyPr>
          <a:lstStyle/>
          <a:p>
            <a:pPr marL="0" marR="0">
              <a:lnSpc>
                <a:spcPts val="2438"/>
              </a:lnSpc>
              <a:spcBef>
                <a:spcPts val="0"/>
              </a:spcBef>
              <a:spcAft>
                <a:spcPts val="0"/>
              </a:spcAft>
            </a:pPr>
            <a:r>
              <a:rPr sz="2000" dirty="0">
                <a:solidFill>
                  <a:srgbClr val="000000"/>
                </a:solidFill>
                <a:cs typeface="VENANS+Calibri-Bold"/>
              </a:rPr>
              <a:t>Madde14</a:t>
            </a:r>
          </a:p>
        </p:txBody>
      </p:sp>
      <p:sp>
        <p:nvSpPr>
          <p:cNvPr id="14" name="object 10"/>
          <p:cNvSpPr txBox="1"/>
          <p:nvPr/>
        </p:nvSpPr>
        <p:spPr>
          <a:xfrm>
            <a:off x="6586067" y="3537608"/>
            <a:ext cx="4087658" cy="419025"/>
          </a:xfrm>
          <a:prstGeom prst="rect">
            <a:avLst/>
          </a:prstGeom>
        </p:spPr>
        <p:txBody>
          <a:bodyPr vert="horz" wrap="square" lIns="0" tIns="0" rIns="0" bIns="0" rtlCol="0">
            <a:spAutoFit/>
          </a:bodyPr>
          <a:lstStyle/>
          <a:p>
            <a:pPr marL="0" marR="0">
              <a:lnSpc>
                <a:spcPts val="3420"/>
              </a:lnSpc>
              <a:spcBef>
                <a:spcPts val="0"/>
              </a:spcBef>
              <a:spcAft>
                <a:spcPts val="0"/>
              </a:spcAft>
            </a:pPr>
            <a:r>
              <a:rPr sz="2800" dirty="0">
                <a:solidFill>
                  <a:srgbClr val="FFFFFF"/>
                </a:solidFill>
                <a:cs typeface="VENANS+Calibri-Bold"/>
              </a:rPr>
              <a:t>W</a:t>
            </a:r>
            <a:r>
              <a:rPr sz="2800" dirty="0">
                <a:solidFill>
                  <a:srgbClr val="FFFFFF"/>
                </a:solidFill>
                <a:cs typeface="GHPREJ+Calibri"/>
              </a:rPr>
              <a:t>arn</a:t>
            </a:r>
            <a:r>
              <a:rPr sz="2800" spc="-226" dirty="0">
                <a:solidFill>
                  <a:srgbClr val="FFFFFF"/>
                </a:solidFill>
                <a:latin typeface="GHPREJ+Calibri"/>
                <a:cs typeface="GHPREJ+Calibri"/>
              </a:rPr>
              <a:t> </a:t>
            </a:r>
            <a:r>
              <a:rPr sz="1800" dirty="0">
                <a:solidFill>
                  <a:srgbClr val="000000"/>
                </a:solidFill>
                <a:cs typeface="CSNOHV+Calibri"/>
              </a:rPr>
              <a:t>tütünün</a:t>
            </a:r>
            <a:r>
              <a:rPr sz="1800" spc="13" dirty="0">
                <a:solidFill>
                  <a:srgbClr val="000000"/>
                </a:solidFill>
                <a:cs typeface="CSNOHV+Calibri"/>
              </a:rPr>
              <a:t> </a:t>
            </a:r>
            <a:r>
              <a:rPr sz="1800" dirty="0">
                <a:solidFill>
                  <a:srgbClr val="000000"/>
                </a:solidFill>
                <a:cs typeface="CSNOHV+Calibri"/>
              </a:rPr>
              <a:t>tehlikeleri</a:t>
            </a:r>
            <a:r>
              <a:rPr sz="1800" spc="21" dirty="0">
                <a:solidFill>
                  <a:srgbClr val="000000"/>
                </a:solidFill>
                <a:cs typeface="CSNOHV+Calibri"/>
              </a:rPr>
              <a:t> </a:t>
            </a:r>
            <a:r>
              <a:rPr sz="1800" dirty="0">
                <a:solidFill>
                  <a:srgbClr val="000000"/>
                </a:solidFill>
                <a:cs typeface="CSNOHV+Calibri"/>
              </a:rPr>
              <a:t>kapsamında</a:t>
            </a:r>
          </a:p>
        </p:txBody>
      </p:sp>
      <p:sp>
        <p:nvSpPr>
          <p:cNvPr id="15" name="object 11"/>
          <p:cNvSpPr txBox="1"/>
          <p:nvPr/>
        </p:nvSpPr>
        <p:spPr>
          <a:xfrm>
            <a:off x="4957451" y="3627701"/>
            <a:ext cx="1583110" cy="307777"/>
          </a:xfrm>
          <a:prstGeom prst="rect">
            <a:avLst/>
          </a:prstGeom>
        </p:spPr>
        <p:txBody>
          <a:bodyPr vert="horz" wrap="square" lIns="0" tIns="0" rIns="0" bIns="0" rtlCol="0">
            <a:spAutoFit/>
          </a:bodyPr>
          <a:lstStyle/>
          <a:p>
            <a:pPr marL="0" marR="0">
              <a:lnSpc>
                <a:spcPts val="2438"/>
              </a:lnSpc>
              <a:spcBef>
                <a:spcPts val="0"/>
              </a:spcBef>
              <a:spcAft>
                <a:spcPts val="0"/>
              </a:spcAft>
            </a:pPr>
            <a:r>
              <a:rPr sz="2000" dirty="0">
                <a:solidFill>
                  <a:srgbClr val="000000"/>
                </a:solidFill>
                <a:cs typeface="VENANS+Calibri-Bold"/>
              </a:rPr>
              <a:t>Madde</a:t>
            </a:r>
            <a:r>
              <a:rPr sz="2000" spc="20" dirty="0">
                <a:solidFill>
                  <a:srgbClr val="000000"/>
                </a:solidFill>
                <a:cs typeface="Caladea"/>
              </a:rPr>
              <a:t> </a:t>
            </a:r>
            <a:r>
              <a:rPr sz="1800" dirty="0">
                <a:solidFill>
                  <a:srgbClr val="000000"/>
                </a:solidFill>
                <a:cs typeface="VENANS+Calibri-Bold"/>
              </a:rPr>
              <a:t>11&amp;12</a:t>
            </a:r>
          </a:p>
        </p:txBody>
      </p:sp>
      <p:sp>
        <p:nvSpPr>
          <p:cNvPr id="16" name="object 12"/>
          <p:cNvSpPr txBox="1"/>
          <p:nvPr/>
        </p:nvSpPr>
        <p:spPr>
          <a:xfrm>
            <a:off x="6888424" y="3895194"/>
            <a:ext cx="1135893" cy="272510"/>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000000"/>
                </a:solidFill>
                <a:cs typeface="FFHHCG+Calibri-Bold"/>
              </a:rPr>
              <a:t>uyarılması</a:t>
            </a:r>
          </a:p>
        </p:txBody>
      </p:sp>
      <p:sp>
        <p:nvSpPr>
          <p:cNvPr id="17" name="object 13"/>
          <p:cNvSpPr txBox="1"/>
          <p:nvPr/>
        </p:nvSpPr>
        <p:spPr>
          <a:xfrm>
            <a:off x="4957471" y="4269252"/>
            <a:ext cx="5756873" cy="436017"/>
          </a:xfrm>
          <a:prstGeom prst="rect">
            <a:avLst/>
          </a:prstGeom>
        </p:spPr>
        <p:txBody>
          <a:bodyPr vert="horz" wrap="square" lIns="0" tIns="0" rIns="0" bIns="0" rtlCol="0">
            <a:spAutoFit/>
          </a:bodyPr>
          <a:lstStyle/>
          <a:p>
            <a:pPr marL="0" marR="0">
              <a:lnSpc>
                <a:spcPts val="3420"/>
              </a:lnSpc>
              <a:spcBef>
                <a:spcPts val="0"/>
              </a:spcBef>
              <a:spcAft>
                <a:spcPts val="0"/>
              </a:spcAft>
            </a:pPr>
            <a:r>
              <a:rPr sz="2000" dirty="0">
                <a:solidFill>
                  <a:srgbClr val="000000"/>
                </a:solidFill>
                <a:cs typeface="VENANS+Calibri-Bold"/>
              </a:rPr>
              <a:t>Madde</a:t>
            </a:r>
            <a:r>
              <a:rPr sz="2000" spc="22" dirty="0">
                <a:solidFill>
                  <a:srgbClr val="000000"/>
                </a:solidFill>
                <a:latin typeface="Caladea"/>
                <a:cs typeface="Caladea"/>
              </a:rPr>
              <a:t> </a:t>
            </a:r>
            <a:r>
              <a:rPr sz="2000" dirty="0">
                <a:solidFill>
                  <a:srgbClr val="000000"/>
                </a:solidFill>
                <a:latin typeface="VENANS+Calibri-Bold"/>
                <a:cs typeface="VENANS+Calibri-Bold"/>
              </a:rPr>
              <a:t>13</a:t>
            </a:r>
            <a:r>
              <a:rPr sz="2000" spc="3684" dirty="0">
                <a:solidFill>
                  <a:srgbClr val="000000"/>
                </a:solidFill>
                <a:latin typeface="Caladea"/>
                <a:cs typeface="Caladea"/>
              </a:rPr>
              <a:t> </a:t>
            </a:r>
            <a:r>
              <a:rPr sz="2800" dirty="0">
                <a:solidFill>
                  <a:srgbClr val="FFFFFF"/>
                </a:solidFill>
                <a:cs typeface="VENANS+Calibri-Bold"/>
              </a:rPr>
              <a:t>E</a:t>
            </a:r>
            <a:r>
              <a:rPr sz="2800" spc="-23" dirty="0">
                <a:solidFill>
                  <a:srgbClr val="FFFFFF"/>
                </a:solidFill>
                <a:cs typeface="CSNOHV+Calibri"/>
              </a:rPr>
              <a:t>nforce</a:t>
            </a:r>
            <a:r>
              <a:rPr sz="2800" spc="-211" dirty="0">
                <a:solidFill>
                  <a:srgbClr val="FFFFFF"/>
                </a:solidFill>
                <a:cs typeface="CSNOHV+Calibri"/>
              </a:rPr>
              <a:t> </a:t>
            </a:r>
            <a:r>
              <a:rPr sz="1800" dirty="0">
                <a:solidFill>
                  <a:srgbClr val="000000"/>
                </a:solidFill>
                <a:cs typeface="CSNOHV+Calibri"/>
              </a:rPr>
              <a:t>tütün</a:t>
            </a:r>
            <a:r>
              <a:rPr sz="1800" spc="14" dirty="0">
                <a:solidFill>
                  <a:srgbClr val="000000"/>
                </a:solidFill>
                <a:cs typeface="CSNOHV+Calibri"/>
              </a:rPr>
              <a:t> </a:t>
            </a:r>
            <a:r>
              <a:rPr sz="1800" dirty="0">
                <a:solidFill>
                  <a:srgbClr val="000000"/>
                </a:solidFill>
                <a:cs typeface="CSNOHV+Calibri"/>
              </a:rPr>
              <a:t>reklamları, </a:t>
            </a:r>
            <a:r>
              <a:rPr sz="1800" spc="-10" dirty="0">
                <a:solidFill>
                  <a:srgbClr val="000000"/>
                </a:solidFill>
                <a:cs typeface="CSNOHV+Calibri"/>
              </a:rPr>
              <a:t>promosyon</a:t>
            </a:r>
          </a:p>
        </p:txBody>
      </p:sp>
      <p:sp>
        <p:nvSpPr>
          <p:cNvPr id="18" name="object 14"/>
          <p:cNvSpPr txBox="1"/>
          <p:nvPr/>
        </p:nvSpPr>
        <p:spPr>
          <a:xfrm>
            <a:off x="6888424" y="4698342"/>
            <a:ext cx="3744682" cy="272510"/>
          </a:xfrm>
          <a:prstGeom prst="rect">
            <a:avLst/>
          </a:prstGeom>
        </p:spPr>
        <p:txBody>
          <a:bodyPr vert="horz" wrap="square" lIns="0" tIns="0" rIns="0" bIns="0" rtlCol="0">
            <a:spAutoFit/>
          </a:bodyPr>
          <a:lstStyle/>
          <a:p>
            <a:pPr marL="0" marR="0">
              <a:lnSpc>
                <a:spcPts val="2197"/>
              </a:lnSpc>
              <a:spcBef>
                <a:spcPts val="0"/>
              </a:spcBef>
              <a:spcAft>
                <a:spcPts val="0"/>
              </a:spcAft>
            </a:pPr>
            <a:r>
              <a:rPr sz="1800" spc="-14" dirty="0">
                <a:solidFill>
                  <a:srgbClr val="000000"/>
                </a:solidFill>
                <a:cs typeface="CSNOHV+Calibri"/>
              </a:rPr>
              <a:t>ve</a:t>
            </a:r>
            <a:r>
              <a:rPr sz="1800" spc="20" dirty="0">
                <a:solidFill>
                  <a:srgbClr val="000000"/>
                </a:solidFill>
                <a:cs typeface="CSNOHV+Calibri"/>
              </a:rPr>
              <a:t> </a:t>
            </a:r>
            <a:r>
              <a:rPr sz="1800" dirty="0">
                <a:solidFill>
                  <a:srgbClr val="000000"/>
                </a:solidFill>
                <a:cs typeface="CSNOHV+Calibri"/>
              </a:rPr>
              <a:t>sponsorluğunun</a:t>
            </a:r>
            <a:r>
              <a:rPr sz="1800" spc="26" dirty="0">
                <a:solidFill>
                  <a:srgbClr val="000000"/>
                </a:solidFill>
                <a:cs typeface="CSNOHV+Calibri"/>
              </a:rPr>
              <a:t> </a:t>
            </a:r>
            <a:r>
              <a:rPr sz="1800" dirty="0">
                <a:solidFill>
                  <a:srgbClr val="000000"/>
                </a:solidFill>
                <a:cs typeface="FFHHCG+Calibri-Bold"/>
              </a:rPr>
              <a:t>yasaklanması</a:t>
            </a:r>
          </a:p>
        </p:txBody>
      </p:sp>
      <p:sp>
        <p:nvSpPr>
          <p:cNvPr id="19" name="object 15"/>
          <p:cNvSpPr txBox="1"/>
          <p:nvPr/>
        </p:nvSpPr>
        <p:spPr>
          <a:xfrm>
            <a:off x="6545448" y="5447304"/>
            <a:ext cx="4168896" cy="419025"/>
          </a:xfrm>
          <a:prstGeom prst="rect">
            <a:avLst/>
          </a:prstGeom>
        </p:spPr>
        <p:txBody>
          <a:bodyPr vert="horz" wrap="square" lIns="0" tIns="0" rIns="0" bIns="0" rtlCol="0">
            <a:spAutoFit/>
          </a:bodyPr>
          <a:lstStyle/>
          <a:p>
            <a:pPr marL="0" marR="0">
              <a:lnSpc>
                <a:spcPts val="3420"/>
              </a:lnSpc>
              <a:spcBef>
                <a:spcPts val="0"/>
              </a:spcBef>
              <a:spcAft>
                <a:spcPts val="0"/>
              </a:spcAft>
            </a:pPr>
            <a:r>
              <a:rPr sz="2800" dirty="0">
                <a:solidFill>
                  <a:srgbClr val="FFFFFF"/>
                </a:solidFill>
                <a:cs typeface="VENANS+Calibri-Bold"/>
              </a:rPr>
              <a:t>R</a:t>
            </a:r>
            <a:r>
              <a:rPr sz="2800" dirty="0">
                <a:solidFill>
                  <a:srgbClr val="FFFFFF"/>
                </a:solidFill>
                <a:cs typeface="CSNOHV+Calibri"/>
              </a:rPr>
              <a:t>aise</a:t>
            </a:r>
            <a:r>
              <a:rPr sz="2800" spc="-16" dirty="0">
                <a:solidFill>
                  <a:srgbClr val="FFFFFF"/>
                </a:solidFill>
                <a:latin typeface="CSNOHV+Calibri"/>
                <a:cs typeface="CSNOHV+Calibri"/>
              </a:rPr>
              <a:t> </a:t>
            </a:r>
            <a:r>
              <a:rPr sz="1800" dirty="0">
                <a:solidFill>
                  <a:srgbClr val="000000"/>
                </a:solidFill>
                <a:cs typeface="GHPREJ+Calibri"/>
              </a:rPr>
              <a:t>tütün</a:t>
            </a:r>
            <a:r>
              <a:rPr sz="1800" spc="10" dirty="0">
                <a:solidFill>
                  <a:srgbClr val="000000"/>
                </a:solidFill>
                <a:cs typeface="GHPREJ+Calibri"/>
              </a:rPr>
              <a:t> </a:t>
            </a:r>
            <a:r>
              <a:rPr sz="1800" dirty="0">
                <a:solidFill>
                  <a:srgbClr val="000000"/>
                </a:solidFill>
                <a:cs typeface="FFHHCG+Calibri-Bold"/>
              </a:rPr>
              <a:t>vergilerinin</a:t>
            </a:r>
            <a:r>
              <a:rPr sz="1800" spc="10" dirty="0">
                <a:solidFill>
                  <a:srgbClr val="000000"/>
                </a:solidFill>
                <a:cs typeface="FFHHCG+Calibri-Bold"/>
              </a:rPr>
              <a:t> </a:t>
            </a:r>
            <a:r>
              <a:rPr sz="1800" dirty="0">
                <a:solidFill>
                  <a:srgbClr val="000000"/>
                </a:solidFill>
                <a:cs typeface="FFHHCG+Calibri-Bold"/>
              </a:rPr>
              <a:t>artırılması</a:t>
            </a:r>
          </a:p>
        </p:txBody>
      </p:sp>
      <p:sp>
        <p:nvSpPr>
          <p:cNvPr id="20" name="object 16"/>
          <p:cNvSpPr txBox="1"/>
          <p:nvPr/>
        </p:nvSpPr>
        <p:spPr>
          <a:xfrm>
            <a:off x="4957471" y="5561101"/>
            <a:ext cx="1087159" cy="307777"/>
          </a:xfrm>
          <a:prstGeom prst="rect">
            <a:avLst/>
          </a:prstGeom>
        </p:spPr>
        <p:txBody>
          <a:bodyPr vert="horz" wrap="square" lIns="0" tIns="0" rIns="0" bIns="0" rtlCol="0">
            <a:spAutoFit/>
          </a:bodyPr>
          <a:lstStyle/>
          <a:p>
            <a:pPr marL="0" marR="0">
              <a:lnSpc>
                <a:spcPts val="2438"/>
              </a:lnSpc>
              <a:spcBef>
                <a:spcPts val="0"/>
              </a:spcBef>
              <a:spcAft>
                <a:spcPts val="0"/>
              </a:spcAft>
            </a:pPr>
            <a:r>
              <a:rPr sz="2000" dirty="0">
                <a:solidFill>
                  <a:srgbClr val="000000"/>
                </a:solidFill>
                <a:cs typeface="VENANS+Calibri-Bold"/>
              </a:rPr>
              <a:t>Madde</a:t>
            </a:r>
            <a:r>
              <a:rPr sz="2000" spc="20" dirty="0">
                <a:solidFill>
                  <a:srgbClr val="000000"/>
                </a:solidFill>
                <a:cs typeface="Caladea"/>
              </a:rPr>
              <a:t> </a:t>
            </a:r>
            <a:r>
              <a:rPr sz="2000" dirty="0">
                <a:solidFill>
                  <a:srgbClr val="000000"/>
                </a:solidFill>
                <a:cs typeface="VENANS+Calibri-Bold"/>
              </a:rPr>
              <a:t>6</a:t>
            </a:r>
          </a:p>
        </p:txBody>
      </p:sp>
    </p:spTree>
    <p:extLst>
      <p:ext uri="{BB962C8B-B14F-4D97-AF65-F5344CB8AC3E}">
        <p14:creationId xmlns:p14="http://schemas.microsoft.com/office/powerpoint/2010/main" val="3445168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93237" y="1748728"/>
            <a:ext cx="6972554" cy="1072088"/>
          </a:xfrm>
          <a:prstGeom prst="rect">
            <a:avLst/>
          </a:prstGeom>
        </p:spPr>
        <p:txBody>
          <a:bodyPr vert="horz" wrap="square" lIns="0" tIns="0" rIns="0" bIns="0" rtlCol="0">
            <a:spAutoFit/>
          </a:bodyPr>
          <a:lstStyle/>
          <a:p>
            <a:pPr marL="0" marR="0">
              <a:lnSpc>
                <a:spcPts val="4394"/>
              </a:lnSpc>
              <a:spcBef>
                <a:spcPts val="0"/>
              </a:spcBef>
              <a:spcAft>
                <a:spcPts val="0"/>
              </a:spcAft>
            </a:pPr>
            <a:r>
              <a:rPr lang="tr-TR" sz="3200" b="1" spc="150" dirty="0">
                <a:solidFill>
                  <a:srgbClr val="FF0000"/>
                </a:solidFill>
                <a:latin typeface="FCUDFD+Wingdings3"/>
                <a:cs typeface="UMJHHF+Calibri-Bold"/>
              </a:rPr>
              <a:t>Tütün kullanımına bağlı en önemli 3 ölüm sebebi?</a:t>
            </a:r>
            <a:endParaRPr sz="4000" b="1" dirty="0">
              <a:solidFill>
                <a:srgbClr val="FF0000"/>
              </a:solidFill>
              <a:latin typeface="UMJHHF+Calibri-Bold"/>
              <a:cs typeface="UMJHHF+Calibri-Bold"/>
            </a:endParaRPr>
          </a:p>
        </p:txBody>
      </p:sp>
      <p:sp>
        <p:nvSpPr>
          <p:cNvPr id="8" name="Başlık 7"/>
          <p:cNvSpPr>
            <a:spLocks noGrp="1"/>
          </p:cNvSpPr>
          <p:nvPr>
            <p:ph type="title"/>
          </p:nvPr>
        </p:nvSpPr>
        <p:spPr/>
        <p:txBody>
          <a:bodyPr/>
          <a:lstStyle/>
          <a:p>
            <a:endParaRPr lang="tr-TR"/>
          </a:p>
        </p:txBody>
      </p:sp>
      <p:sp>
        <p:nvSpPr>
          <p:cNvPr id="9" name="Metin Yer Tutucusu 8"/>
          <p:cNvSpPr>
            <a:spLocks noGrp="1"/>
          </p:cNvSpPr>
          <p:nvPr>
            <p:ph type="body" sz="half" idx="2"/>
          </p:nvPr>
        </p:nvSpPr>
        <p:spPr/>
        <p:txBody>
          <a:bodyPr/>
          <a:lstStyle/>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22502" y="2307733"/>
            <a:ext cx="4631330" cy="468526"/>
          </a:xfrm>
          <a:prstGeom prst="rect">
            <a:avLst/>
          </a:prstGeom>
        </p:spPr>
        <p:txBody>
          <a:bodyPr vert="horz" wrap="square" lIns="0" tIns="0" rIns="0" bIns="0" rtlCol="0">
            <a:spAutoFit/>
          </a:bodyPr>
          <a:lstStyle/>
          <a:p>
            <a:pPr marL="0" marR="0">
              <a:lnSpc>
                <a:spcPts val="3903"/>
              </a:lnSpc>
              <a:spcBef>
                <a:spcPts val="0"/>
              </a:spcBef>
              <a:spcAft>
                <a:spcPts val="0"/>
              </a:spcAft>
            </a:pPr>
            <a:r>
              <a:rPr lang="tr-TR" sz="3200" dirty="0">
                <a:solidFill>
                  <a:srgbClr val="FF0000"/>
                </a:solidFill>
                <a:latin typeface="UMJHHF+Calibri-Bold"/>
                <a:cs typeface="UMJHHF+Calibri-Bold"/>
              </a:rPr>
              <a:t>-E</a:t>
            </a:r>
            <a:r>
              <a:rPr sz="3200" dirty="0">
                <a:solidFill>
                  <a:srgbClr val="FF0000"/>
                </a:solidFill>
                <a:latin typeface="UMJHHF+Calibri-Bold"/>
                <a:cs typeface="UMJHHF+Calibri-Bold"/>
              </a:rPr>
              <a:t>n</a:t>
            </a:r>
            <a:r>
              <a:rPr sz="3200" spc="22" dirty="0">
                <a:solidFill>
                  <a:srgbClr val="FF0000"/>
                </a:solidFill>
                <a:latin typeface="UMJHHF+Calibri-Bold"/>
                <a:cs typeface="UMJHHF+Calibri-Bold"/>
              </a:rPr>
              <a:t> </a:t>
            </a:r>
            <a:r>
              <a:rPr sz="3200" dirty="0">
                <a:solidFill>
                  <a:srgbClr val="FF0000"/>
                </a:solidFill>
                <a:latin typeface="UMJHHF+Calibri-Bold"/>
                <a:cs typeface="UMJHHF+Calibri-Bold"/>
              </a:rPr>
              <a:t>önemli</a:t>
            </a:r>
            <a:r>
              <a:rPr sz="3200" spc="23" dirty="0">
                <a:solidFill>
                  <a:srgbClr val="FF0000"/>
                </a:solidFill>
                <a:latin typeface="UMJHHF+Calibri-Bold"/>
                <a:cs typeface="UMJHHF+Calibri-Bold"/>
              </a:rPr>
              <a:t> </a:t>
            </a:r>
            <a:r>
              <a:rPr sz="3200" dirty="0">
                <a:solidFill>
                  <a:srgbClr val="FF0000"/>
                </a:solidFill>
                <a:latin typeface="UMJHHF+Calibri-Bold"/>
                <a:cs typeface="UMJHHF+Calibri-Bold"/>
              </a:rPr>
              <a:t>3</a:t>
            </a:r>
            <a:r>
              <a:rPr sz="3200" spc="24" dirty="0">
                <a:solidFill>
                  <a:srgbClr val="FF0000"/>
                </a:solidFill>
                <a:latin typeface="UMJHHF+Calibri-Bold"/>
                <a:cs typeface="UMJHHF+Calibri-Bold"/>
              </a:rPr>
              <a:t> </a:t>
            </a:r>
            <a:r>
              <a:rPr sz="3200" dirty="0">
                <a:solidFill>
                  <a:srgbClr val="FF0000"/>
                </a:solidFill>
                <a:latin typeface="UMJHHF+Calibri-Bold"/>
                <a:cs typeface="UMJHHF+Calibri-Bold"/>
              </a:rPr>
              <a:t>ölüm</a:t>
            </a:r>
            <a:r>
              <a:rPr sz="3200" spc="18" dirty="0">
                <a:solidFill>
                  <a:srgbClr val="FF0000"/>
                </a:solidFill>
                <a:latin typeface="UMJHHF+Calibri-Bold"/>
                <a:cs typeface="UMJHHF+Calibri-Bold"/>
              </a:rPr>
              <a:t> </a:t>
            </a:r>
            <a:r>
              <a:rPr sz="3200" dirty="0">
                <a:solidFill>
                  <a:srgbClr val="FF0000"/>
                </a:solidFill>
                <a:latin typeface="UMJHHF+Calibri-Bold"/>
                <a:cs typeface="UMJHHF+Calibri-Bold"/>
              </a:rPr>
              <a:t>sebebi</a:t>
            </a:r>
          </a:p>
        </p:txBody>
      </p:sp>
      <p:sp>
        <p:nvSpPr>
          <p:cNvPr id="5" name="object 5"/>
          <p:cNvSpPr txBox="1"/>
          <p:nvPr/>
        </p:nvSpPr>
        <p:spPr>
          <a:xfrm>
            <a:off x="768773" y="3371671"/>
            <a:ext cx="6040399" cy="408766"/>
          </a:xfrm>
          <a:prstGeom prst="rect">
            <a:avLst/>
          </a:prstGeom>
        </p:spPr>
        <p:txBody>
          <a:bodyPr vert="horz" wrap="square" lIns="0" tIns="0" rIns="0" bIns="0" rtlCol="0">
            <a:spAutoFit/>
          </a:bodyPr>
          <a:lstStyle/>
          <a:p>
            <a:pPr marL="0" marR="0">
              <a:lnSpc>
                <a:spcPts val="3420"/>
              </a:lnSpc>
              <a:spcBef>
                <a:spcPts val="0"/>
              </a:spcBef>
              <a:spcAft>
                <a:spcPts val="0"/>
              </a:spcAft>
            </a:pPr>
            <a:r>
              <a:rPr lang="tr-TR" sz="2800" dirty="0">
                <a:solidFill>
                  <a:srgbClr val="404040"/>
                </a:solidFill>
                <a:latin typeface="UMJHHF+Calibri-Bold"/>
                <a:cs typeface="UMJHHF+Calibri-Bold"/>
              </a:rPr>
              <a:t>-</a:t>
            </a:r>
            <a:r>
              <a:rPr lang="tr-TR" sz="2800" dirty="0" err="1">
                <a:solidFill>
                  <a:srgbClr val="404040"/>
                </a:solidFill>
                <a:latin typeface="UMJHHF+Calibri-Bold"/>
                <a:cs typeface="UMJHHF+Calibri-Bold"/>
              </a:rPr>
              <a:t>Ka</a:t>
            </a:r>
            <a:r>
              <a:rPr sz="2800" dirty="0" err="1">
                <a:solidFill>
                  <a:srgbClr val="404040"/>
                </a:solidFill>
                <a:latin typeface="UMJHHF+Calibri-Bold"/>
                <a:cs typeface="UMJHHF+Calibri-Bold"/>
              </a:rPr>
              <a:t>lp</a:t>
            </a:r>
            <a:r>
              <a:rPr sz="2800" spc="34" dirty="0">
                <a:solidFill>
                  <a:srgbClr val="404040"/>
                </a:solidFill>
                <a:latin typeface="UMJHHF+Calibri-Bold"/>
                <a:cs typeface="UMJHHF+Calibri-Bold"/>
              </a:rPr>
              <a:t> </a:t>
            </a:r>
            <a:r>
              <a:rPr sz="2800" dirty="0">
                <a:solidFill>
                  <a:srgbClr val="404040"/>
                </a:solidFill>
                <a:latin typeface="UMJHHF+Calibri-Bold"/>
                <a:cs typeface="UMJHHF+Calibri-Bold"/>
              </a:rPr>
              <a:t>krizi</a:t>
            </a:r>
            <a:r>
              <a:rPr sz="2800" dirty="0">
                <a:solidFill>
                  <a:srgbClr val="404040"/>
                </a:solidFill>
                <a:latin typeface="UNQBHA+Calibri-Bold"/>
                <a:cs typeface="UNQBHA+Calibri-Bold"/>
              </a:rPr>
              <a:t>,</a:t>
            </a:r>
            <a:r>
              <a:rPr sz="2800" spc="29" dirty="0">
                <a:solidFill>
                  <a:srgbClr val="404040"/>
                </a:solidFill>
                <a:latin typeface="UNQBHA+Calibri-Bold"/>
                <a:cs typeface="UNQBHA+Calibri-Bold"/>
              </a:rPr>
              <a:t> </a:t>
            </a:r>
            <a:r>
              <a:rPr sz="2800" spc="-15" dirty="0">
                <a:solidFill>
                  <a:srgbClr val="404040"/>
                </a:solidFill>
                <a:latin typeface="UNQBHA+Calibri-Bold"/>
                <a:cs typeface="UNQBHA+Calibri-Bold"/>
              </a:rPr>
              <a:t>akciğer</a:t>
            </a:r>
            <a:r>
              <a:rPr sz="2800" spc="48" dirty="0">
                <a:solidFill>
                  <a:srgbClr val="404040"/>
                </a:solidFill>
                <a:latin typeface="UNQBHA+Calibri-Bold"/>
                <a:cs typeface="UNQBHA+Calibri-Bold"/>
              </a:rPr>
              <a:t> </a:t>
            </a:r>
            <a:r>
              <a:rPr sz="2800" dirty="0">
                <a:solidFill>
                  <a:srgbClr val="404040"/>
                </a:solidFill>
                <a:latin typeface="UMJHHF+Calibri-Bold"/>
                <a:cs typeface="UMJHHF+Calibri-Bold"/>
              </a:rPr>
              <a:t>kanseri,</a:t>
            </a:r>
            <a:r>
              <a:rPr sz="2800" spc="34" dirty="0">
                <a:solidFill>
                  <a:srgbClr val="404040"/>
                </a:solidFill>
                <a:latin typeface="UMJHHF+Calibri-Bold"/>
                <a:cs typeface="UMJHHF+Calibri-Bold"/>
              </a:rPr>
              <a:t> </a:t>
            </a:r>
            <a:r>
              <a:rPr sz="2800" spc="-54" dirty="0">
                <a:solidFill>
                  <a:srgbClr val="404040"/>
                </a:solidFill>
                <a:latin typeface="UMJHHF+Calibri-Bold"/>
                <a:cs typeface="UMJHHF+Calibri-Bold"/>
              </a:rPr>
              <a:t>KOA</a:t>
            </a:r>
            <a:r>
              <a:rPr sz="2800" spc="-614" dirty="0">
                <a:solidFill>
                  <a:srgbClr val="404040"/>
                </a:solidFill>
                <a:latin typeface="UMJHHF+Calibri-Bold"/>
                <a:cs typeface="UMJHHF+Calibri-Bold"/>
              </a:rPr>
              <a:t> </a:t>
            </a:r>
            <a:r>
              <a:rPr sz="2800" dirty="0">
                <a:solidFill>
                  <a:srgbClr val="404040"/>
                </a:solidFill>
                <a:latin typeface="UMJHHF+Calibri-Bold"/>
                <a:cs typeface="UMJHHF+Calibri-Bold"/>
              </a:rPr>
              <a:t>H</a:t>
            </a:r>
          </a:p>
        </p:txBody>
      </p:sp>
      <p:sp>
        <p:nvSpPr>
          <p:cNvPr id="4" name="Başlık 3"/>
          <p:cNvSpPr>
            <a:spLocks noGrp="1"/>
          </p:cNvSpPr>
          <p:nvPr>
            <p:ph type="title"/>
          </p:nvPr>
        </p:nvSpPr>
        <p:spPr/>
        <p:txBody>
          <a:bodyPr/>
          <a:lstStyle/>
          <a:p>
            <a:endParaRPr lang="tr-TR"/>
          </a:p>
        </p:txBody>
      </p:sp>
      <p:sp>
        <p:nvSpPr>
          <p:cNvPr id="6" name="Metin Yer Tutucusu 5"/>
          <p:cNvSpPr>
            <a:spLocks noGrp="1"/>
          </p:cNvSpPr>
          <p:nvPr>
            <p:ph type="body" sz="half" idx="2"/>
          </p:nvPr>
        </p:nvSpPr>
        <p:spPr/>
        <p:txBody>
          <a:bodyPr/>
          <a:lstStyle/>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89243C-1A97-D8CA-9F32-875DE19BFFEC}"/>
              </a:ext>
            </a:extLst>
          </p:cNvPr>
          <p:cNvSpPr>
            <a:spLocks noGrp="1"/>
          </p:cNvSpPr>
          <p:nvPr>
            <p:ph type="body" sz="half" idx="2"/>
          </p:nvPr>
        </p:nvSpPr>
        <p:spPr>
          <a:xfrm>
            <a:off x="807531" y="1467587"/>
            <a:ext cx="9969866" cy="3922826"/>
          </a:xfrm>
          <a:ln>
            <a:solidFill>
              <a:schemeClr val="tx1"/>
            </a:solidFill>
          </a:ln>
        </p:spPr>
        <p:txBody>
          <a:bodyPr>
            <a:normAutofit/>
          </a:bodyPr>
          <a:lstStyle/>
          <a:p>
            <a:pPr marL="285750" indent="-285750">
              <a:lnSpc>
                <a:spcPct val="110000"/>
              </a:lnSpc>
              <a:buFont typeface="Arial" panose="020B0604020202020204" pitchFamily="34" charset="0"/>
              <a:buChar char="•"/>
            </a:pPr>
            <a:endParaRPr lang="tr-TR" sz="2000" dirty="0"/>
          </a:p>
          <a:p>
            <a:pPr marL="285750" indent="-285750">
              <a:lnSpc>
                <a:spcPct val="110000"/>
              </a:lnSpc>
              <a:buFont typeface="Arial" panose="020B0604020202020204" pitchFamily="34" charset="0"/>
              <a:buChar char="•"/>
            </a:pPr>
            <a:r>
              <a:rPr lang="tr-TR" sz="2000" dirty="0"/>
              <a:t>Doğru izlem çok önemlidir.</a:t>
            </a:r>
            <a:endParaRPr lang="en-US" sz="2000" dirty="0"/>
          </a:p>
          <a:p>
            <a:pPr marL="285750" indent="-285750">
              <a:lnSpc>
                <a:spcPct val="110000"/>
              </a:lnSpc>
              <a:buFont typeface="Arial" panose="020B0604020202020204" pitchFamily="34" charset="0"/>
              <a:buChar char="•"/>
            </a:pPr>
            <a:r>
              <a:rPr lang="tr-TR" sz="2000" dirty="0"/>
              <a:t>Tütün kullanım yaygınlığı (</a:t>
            </a:r>
            <a:r>
              <a:rPr lang="tr-TR" sz="2000" dirty="0" err="1"/>
              <a:t>prevalansı</a:t>
            </a:r>
            <a:r>
              <a:rPr lang="tr-TR" sz="2000" dirty="0"/>
              <a:t>) ölçülmelidir ve ona göre programlar değerlendirilmelidir.</a:t>
            </a:r>
          </a:p>
          <a:p>
            <a:pPr marL="285750" indent="-285750">
              <a:lnSpc>
                <a:spcPct val="110000"/>
              </a:lnSpc>
              <a:buFont typeface="Arial" panose="020B0604020202020204" pitchFamily="34" charset="0"/>
              <a:buChar char="•"/>
            </a:pPr>
            <a:r>
              <a:rPr lang="tr-TR" sz="2000" dirty="0"/>
              <a:t>Önleme politikalarının etkileri takip edilmelidir ve</a:t>
            </a:r>
          </a:p>
          <a:p>
            <a:pPr marL="285750" indent="-285750">
              <a:lnSpc>
                <a:spcPct val="110000"/>
              </a:lnSpc>
              <a:buFont typeface="Arial" panose="020B0604020202020204" pitchFamily="34" charset="0"/>
              <a:buChar char="•"/>
            </a:pPr>
            <a:r>
              <a:rPr lang="tr-TR" sz="2000" dirty="0"/>
              <a:t>Tütün endüstrisinin pazarlama, promosyon ve lobi çalışmaları takip edilmelidir</a:t>
            </a:r>
            <a:r>
              <a:rPr lang="tr-TR" sz="2000" dirty="0">
                <a:latin typeface="Comic Sans MS" panose="030F0702030302020204" pitchFamily="66" charset="0"/>
              </a:rPr>
              <a:t>.</a:t>
            </a:r>
            <a:endParaRPr lang="en-US" sz="2000" dirty="0">
              <a:latin typeface="Comic Sans MS" panose="030F0702030302020204" pitchFamily="66" charset="0"/>
            </a:endParaRPr>
          </a:p>
          <a:p>
            <a:pPr>
              <a:lnSpc>
                <a:spcPct val="110000"/>
              </a:lnSpc>
            </a:pPr>
            <a:endParaRPr lang="en-US" sz="2000" dirty="0">
              <a:latin typeface="Comic Sans MS" panose="030F0702030302020204" pitchFamily="66" charset="0"/>
            </a:endParaRPr>
          </a:p>
          <a:p>
            <a:pPr marL="285750" indent="-285750">
              <a:lnSpc>
                <a:spcPct val="110000"/>
              </a:lnSpc>
              <a:buFont typeface="Arial" panose="020B0604020202020204" pitchFamily="34" charset="0"/>
              <a:buChar char="•"/>
            </a:pPr>
            <a:endParaRPr lang="en-US" sz="2000" dirty="0">
              <a:latin typeface="Comic Sans MS" panose="030F0702030302020204" pitchFamily="66" charset="0"/>
            </a:endParaRPr>
          </a:p>
          <a:p>
            <a:pPr marL="285750" indent="-285750">
              <a:lnSpc>
                <a:spcPct val="110000"/>
              </a:lnSpc>
              <a:buFont typeface="Arial" panose="020B0604020202020204" pitchFamily="34" charset="0"/>
              <a:buChar char="•"/>
            </a:pPr>
            <a:endParaRPr lang="tr-TR" sz="2000" dirty="0">
              <a:latin typeface="Comic Sans MS" panose="030F0702030302020204" pitchFamily="66" charset="0"/>
            </a:endParaRPr>
          </a:p>
        </p:txBody>
      </p:sp>
      <p:sp>
        <p:nvSpPr>
          <p:cNvPr id="4" name="Başlık 1">
            <a:extLst>
              <a:ext uri="{FF2B5EF4-FFF2-40B4-BE49-F238E27FC236}">
                <a16:creationId xmlns:a16="http://schemas.microsoft.com/office/drawing/2014/main" id="{112D3C1B-3013-4152-9E58-CD4A23AD696A}"/>
              </a:ext>
            </a:extLst>
          </p:cNvPr>
          <p:cNvSpPr>
            <a:spLocks noGrp="1"/>
          </p:cNvSpPr>
          <p:nvPr>
            <p:ph type="title"/>
          </p:nvPr>
        </p:nvSpPr>
        <p:spPr>
          <a:xfrm>
            <a:off x="550863" y="588963"/>
            <a:ext cx="11090275" cy="504825"/>
          </a:xfrm>
        </p:spPr>
        <p:txBody>
          <a:bodyPr anchor="t">
            <a:normAutofit/>
          </a:bodyPr>
          <a:lstStyle/>
          <a:p>
            <a:r>
              <a:rPr lang="tr-TR" sz="2400" b="1" dirty="0"/>
              <a:t>M</a:t>
            </a:r>
            <a:r>
              <a:rPr lang="tr-TR" sz="2400" dirty="0"/>
              <a:t>ONITOR:  TÜTÜN KULLANIMI VE İLGİLİ ÖNLEM POLİTİKALARINI İZLEME</a:t>
            </a:r>
          </a:p>
        </p:txBody>
      </p:sp>
    </p:spTree>
    <p:extLst>
      <p:ext uri="{BB962C8B-B14F-4D97-AF65-F5344CB8AC3E}">
        <p14:creationId xmlns:p14="http://schemas.microsoft.com/office/powerpoint/2010/main" val="1505923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ea typeface="Calibri" panose="020F0502020204030204" pitchFamily="34" charset="0"/>
                <a:cs typeface="Calibri" panose="020F0502020204030204" pitchFamily="34" charset="0"/>
              </a:rPr>
              <a:t>PROTECT: KİŞİLERİ TÜTÜN DUMANINDAN KORUMA</a:t>
            </a:r>
          </a:p>
        </p:txBody>
      </p:sp>
      <p:sp>
        <p:nvSpPr>
          <p:cNvPr id="3" name="Slayt Numarası Yer Tutucusu 2"/>
          <p:cNvSpPr>
            <a:spLocks noGrp="1"/>
          </p:cNvSpPr>
          <p:nvPr>
            <p:ph type="sldNum" sz="quarter" idx="12"/>
          </p:nvPr>
        </p:nvSpPr>
        <p:spPr/>
        <p:txBody>
          <a:bodyPr/>
          <a:lstStyle/>
          <a:p>
            <a:fld id="{501A4338-EBAE-ED40-8475-2E6AE1B9F2FD}" type="slidenum">
              <a:rPr lang="tr-TR" smtClean="0"/>
              <a:pPr/>
              <a:t>26</a:t>
            </a:fld>
            <a:endParaRPr lang="tr-TR" dirty="0"/>
          </a:p>
        </p:txBody>
      </p:sp>
      <p:sp>
        <p:nvSpPr>
          <p:cNvPr id="6" name="İçerik Yer Tutucusu 2">
            <a:extLst>
              <a:ext uri="{FF2B5EF4-FFF2-40B4-BE49-F238E27FC236}">
                <a16:creationId xmlns:a16="http://schemas.microsoft.com/office/drawing/2014/main" id="{A089243C-1A97-D8CA-9F32-875DE19BFFEC}"/>
              </a:ext>
            </a:extLst>
          </p:cNvPr>
          <p:cNvSpPr>
            <a:spLocks noGrp="1"/>
          </p:cNvSpPr>
          <p:nvPr>
            <p:ph type="body" sz="half" idx="2"/>
          </p:nvPr>
        </p:nvSpPr>
        <p:spPr>
          <a:xfrm>
            <a:off x="807531" y="1467587"/>
            <a:ext cx="9969866" cy="3922826"/>
          </a:xfrm>
          <a:ln>
            <a:solidFill>
              <a:schemeClr val="tx1"/>
            </a:solidFill>
          </a:ln>
        </p:spPr>
        <p:txBody>
          <a:bodyPr>
            <a:normAutofit/>
          </a:bodyPr>
          <a:lstStyle/>
          <a:p>
            <a:pPr marL="285750" indent="-285750">
              <a:lnSpc>
                <a:spcPct val="110000"/>
              </a:lnSpc>
              <a:buFont typeface="Arial" panose="020B0604020202020204" pitchFamily="34" charset="0"/>
              <a:buChar char="•"/>
            </a:pPr>
            <a:endParaRPr lang="tr-TR" sz="2000" dirty="0"/>
          </a:p>
          <a:p>
            <a:pPr marL="285750" indent="-285750">
              <a:lnSpc>
                <a:spcPct val="110000"/>
              </a:lnSpc>
              <a:buFont typeface="Arial" panose="020B0604020202020204" pitchFamily="34" charset="0"/>
              <a:buChar char="•"/>
            </a:pPr>
            <a:r>
              <a:rPr lang="tr-TR" sz="2000" dirty="0"/>
              <a:t>Pasif içicilik için «güvenli» bir seviye yoktur. Tütün dumanından tümüyle korunmuş ortamlar sigara içmeyenleri tütün dumanından korurken, içenlerin bırakmasına yardımcı olur.</a:t>
            </a:r>
          </a:p>
          <a:p>
            <a:pPr marL="285750" indent="-285750">
              <a:lnSpc>
                <a:spcPct val="110000"/>
              </a:lnSpc>
              <a:buFont typeface="Arial" panose="020B0604020202020204" pitchFamily="34" charset="0"/>
              <a:buChar char="•"/>
            </a:pPr>
            <a:r>
              <a:rPr lang="tr-TR" sz="2000" dirty="0"/>
              <a:t>Sadece tümüyle dumansız ortamlar etkilidir (İstisnalar olmamalıdır).</a:t>
            </a:r>
          </a:p>
          <a:p>
            <a:pPr marL="285750" indent="-285750">
              <a:lnSpc>
                <a:spcPct val="110000"/>
              </a:lnSpc>
              <a:buFont typeface="Arial" panose="020B0604020202020204" pitchFamily="34" charset="0"/>
              <a:buChar char="•"/>
            </a:pPr>
            <a:r>
              <a:rPr lang="tr-TR" sz="2000" dirty="0"/>
              <a:t>%100 dumansız ortam ile ilgili kanunlar günümüzde gündemde olup işyerlerine ekonomik açıdan anlamlı boyutta zarar vermediği bilimsel olarak kanıtlanmıştır.</a:t>
            </a:r>
          </a:p>
          <a:p>
            <a:pPr marL="285750" indent="-285750">
              <a:lnSpc>
                <a:spcPct val="110000"/>
              </a:lnSpc>
              <a:buFont typeface="Arial" panose="020B0604020202020204" pitchFamily="34" charset="0"/>
              <a:buChar char="•"/>
            </a:pPr>
            <a:r>
              <a:rPr lang="tr-TR" sz="2000" dirty="0"/>
              <a:t> Değerli bir iş güvenliği ölçütüdür.</a:t>
            </a:r>
          </a:p>
        </p:txBody>
      </p:sp>
    </p:spTree>
    <p:extLst>
      <p:ext uri="{BB962C8B-B14F-4D97-AF65-F5344CB8AC3E}">
        <p14:creationId xmlns:p14="http://schemas.microsoft.com/office/powerpoint/2010/main" val="2972192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OFFER: BIRAKMAK İSTEYENLERE YARDIM SAĞLAMAK</a:t>
            </a:r>
          </a:p>
        </p:txBody>
      </p:sp>
      <p:sp>
        <p:nvSpPr>
          <p:cNvPr id="3" name="Slayt Numarası Yer Tutucusu 2"/>
          <p:cNvSpPr>
            <a:spLocks noGrp="1"/>
          </p:cNvSpPr>
          <p:nvPr>
            <p:ph type="sldNum" sz="quarter" idx="12"/>
          </p:nvPr>
        </p:nvSpPr>
        <p:spPr/>
        <p:txBody>
          <a:bodyPr/>
          <a:lstStyle/>
          <a:p>
            <a:fld id="{501A4338-EBAE-ED40-8475-2E6AE1B9F2FD}" type="slidenum">
              <a:rPr lang="tr-TR" smtClean="0"/>
              <a:pPr/>
              <a:t>27</a:t>
            </a:fld>
            <a:endParaRPr lang="tr-TR" dirty="0"/>
          </a:p>
        </p:txBody>
      </p:sp>
      <p:sp>
        <p:nvSpPr>
          <p:cNvPr id="5" name="İçerik Yer Tutucusu 2">
            <a:extLst>
              <a:ext uri="{FF2B5EF4-FFF2-40B4-BE49-F238E27FC236}">
                <a16:creationId xmlns:a16="http://schemas.microsoft.com/office/drawing/2014/main" id="{671483EF-2B8B-406A-CEA4-4D9AA1B07046}"/>
              </a:ext>
            </a:extLst>
          </p:cNvPr>
          <p:cNvSpPr>
            <a:spLocks noGrp="1"/>
          </p:cNvSpPr>
          <p:nvPr>
            <p:ph type="body" sz="half" idx="2"/>
          </p:nvPr>
        </p:nvSpPr>
        <p:spPr>
          <a:xfrm>
            <a:off x="849025" y="1606669"/>
            <a:ext cx="10425399" cy="3302747"/>
          </a:xfrm>
          <a:ln>
            <a:solidFill>
              <a:schemeClr val="tx1"/>
            </a:solidFill>
          </a:ln>
        </p:spPr>
        <p:txBody>
          <a:bodyPr anchor="ctr">
            <a:normAutofit/>
          </a:bodyPr>
          <a:lstStyle/>
          <a:p>
            <a:pPr marL="285750" indent="-285750">
              <a:buFont typeface="Arial" panose="020B0604020202020204" pitchFamily="34" charset="0"/>
              <a:buChar char="•"/>
            </a:pPr>
            <a:r>
              <a:rPr lang="tr-TR" sz="2000" dirty="0"/>
              <a:t>Nikotin ruhsal ve fiziksel bağımlılık yapar.</a:t>
            </a:r>
          </a:p>
          <a:p>
            <a:pPr marL="285750" indent="-285750">
              <a:buFont typeface="Arial" panose="020B0604020202020204" pitchFamily="34" charset="0"/>
              <a:buChar char="•"/>
            </a:pPr>
            <a:r>
              <a:rPr lang="tr-TR" sz="2000" dirty="0"/>
              <a:t>Sağlık sistemi tütün bağımlılığını tedavi etmek konusunda birincil sorumluluk sahibidir.</a:t>
            </a:r>
          </a:p>
          <a:p>
            <a:pPr marL="285750" indent="-285750">
              <a:buFont typeface="Arial" panose="020B0604020202020204" pitchFamily="34" charset="0"/>
              <a:buChar char="•"/>
            </a:pPr>
            <a:r>
              <a:rPr lang="tr-TR" sz="2000" dirty="0"/>
              <a:t>Nikotin replasman tedavisi ve hekimce uygun görülmüş farmakolojik preparatlar ile sigara bırakma hatları etkilidir.</a:t>
            </a:r>
          </a:p>
        </p:txBody>
      </p:sp>
    </p:spTree>
    <p:extLst>
      <p:ext uri="{BB962C8B-B14F-4D97-AF65-F5344CB8AC3E}">
        <p14:creationId xmlns:p14="http://schemas.microsoft.com/office/powerpoint/2010/main" val="63518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WARN:  TÜTÜN MAMULLERİNİN ZARARLARI KONUSUNDA EĞİTMEK VE UYARMAK</a:t>
            </a:r>
          </a:p>
        </p:txBody>
      </p:sp>
      <p:sp>
        <p:nvSpPr>
          <p:cNvPr id="3" name="Slayt Numarası Yer Tutucusu 2"/>
          <p:cNvSpPr>
            <a:spLocks noGrp="1"/>
          </p:cNvSpPr>
          <p:nvPr>
            <p:ph type="sldNum" sz="quarter" idx="12"/>
          </p:nvPr>
        </p:nvSpPr>
        <p:spPr/>
        <p:txBody>
          <a:bodyPr/>
          <a:lstStyle/>
          <a:p>
            <a:fld id="{501A4338-EBAE-ED40-8475-2E6AE1B9F2FD}" type="slidenum">
              <a:rPr lang="tr-TR" smtClean="0"/>
              <a:pPr/>
              <a:t>28</a:t>
            </a:fld>
            <a:endParaRPr lang="tr-TR" dirty="0"/>
          </a:p>
        </p:txBody>
      </p:sp>
      <p:sp>
        <p:nvSpPr>
          <p:cNvPr id="5" name="İçerik Yer Tutucusu 2">
            <a:extLst>
              <a:ext uri="{FF2B5EF4-FFF2-40B4-BE49-F238E27FC236}">
                <a16:creationId xmlns:a16="http://schemas.microsoft.com/office/drawing/2014/main" id="{4C9634C0-F69B-0B5A-33AF-F534D9F6D3EF}"/>
              </a:ext>
            </a:extLst>
          </p:cNvPr>
          <p:cNvSpPr>
            <a:spLocks noGrp="1"/>
          </p:cNvSpPr>
          <p:nvPr>
            <p:ph type="body" sz="half" idx="2"/>
          </p:nvPr>
        </p:nvSpPr>
        <p:spPr>
          <a:xfrm>
            <a:off x="849025" y="1532325"/>
            <a:ext cx="10791583" cy="4150721"/>
          </a:xfrm>
          <a:ln>
            <a:solidFill>
              <a:schemeClr val="tx1"/>
            </a:solidFill>
          </a:ln>
        </p:spPr>
        <p:txBody>
          <a:bodyPr anchor="t">
            <a:normAutofit/>
          </a:bodyPr>
          <a:lstStyle/>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dirty="0"/>
              <a:t>Tütün ürünlerinin sağlığa zararları konusunda halkın bilgilendirilmesi büyük önem taşımaktadır.</a:t>
            </a:r>
          </a:p>
          <a:p>
            <a:pPr marL="285750" indent="-285750">
              <a:buFont typeface="Arial" panose="020B0604020202020204" pitchFamily="34" charset="0"/>
              <a:buChar char="•"/>
            </a:pPr>
            <a:r>
              <a:rPr lang="tr-TR" sz="2000" dirty="0"/>
              <a:t>Çoğu kişi tütüne bağlı sağlık etkilerinin tümünü bilmiyor, pasif içiciliğin zararından ise habersiz.</a:t>
            </a:r>
          </a:p>
          <a:p>
            <a:pPr marL="285750" indent="-285750">
              <a:buFont typeface="Arial" panose="020B0604020202020204" pitchFamily="34" charset="0"/>
              <a:buChar char="•"/>
            </a:pPr>
            <a:r>
              <a:rPr lang="tr-TR" sz="2000" dirty="0"/>
              <a:t>Tütün karşıtı mesajlar, tütüne ait imajın zamanla değişmesini sağlayacaktır.</a:t>
            </a:r>
          </a:p>
          <a:p>
            <a:pPr marL="285750" indent="-285750">
              <a:buFont typeface="Arial" panose="020B0604020202020204" pitchFamily="34" charset="0"/>
              <a:buChar char="•"/>
            </a:pPr>
            <a:r>
              <a:rPr lang="tr-TR" sz="2000" dirty="0"/>
              <a:t>Resimli sağlık uyarıları, özellikler resimler paketin her iki yanında ve en az yarısını kaplarsa etkili oluyor.</a:t>
            </a:r>
          </a:p>
          <a:p>
            <a:endParaRPr lang="tr-TR" sz="2000" dirty="0">
              <a:latin typeface="Comic Sans MS" panose="030F0702030302020204" pitchFamily="66" charset="0"/>
            </a:endParaRPr>
          </a:p>
        </p:txBody>
      </p:sp>
    </p:spTree>
    <p:extLst>
      <p:ext uri="{BB962C8B-B14F-4D97-AF65-F5344CB8AC3E}">
        <p14:creationId xmlns:p14="http://schemas.microsoft.com/office/powerpoint/2010/main" val="3413227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ENFORCE:  TÜTÜN REKLAMLARI, PROMOSYONLARI VE SPONSORLUĞUNA ENGELLER GETİRMEK</a:t>
            </a:r>
          </a:p>
        </p:txBody>
      </p:sp>
      <p:sp>
        <p:nvSpPr>
          <p:cNvPr id="3" name="Slayt Numarası Yer Tutucusu 2"/>
          <p:cNvSpPr>
            <a:spLocks noGrp="1"/>
          </p:cNvSpPr>
          <p:nvPr>
            <p:ph type="sldNum" sz="quarter" idx="12"/>
          </p:nvPr>
        </p:nvSpPr>
        <p:spPr/>
        <p:txBody>
          <a:bodyPr/>
          <a:lstStyle/>
          <a:p>
            <a:fld id="{501A4338-EBAE-ED40-8475-2E6AE1B9F2FD}" type="slidenum">
              <a:rPr lang="tr-TR" smtClean="0"/>
              <a:pPr/>
              <a:t>29</a:t>
            </a:fld>
            <a:endParaRPr lang="tr-TR" dirty="0"/>
          </a:p>
        </p:txBody>
      </p:sp>
      <p:sp>
        <p:nvSpPr>
          <p:cNvPr id="5" name="Metin Yer Tutucusu 3"/>
          <p:cNvSpPr>
            <a:spLocks noGrp="1"/>
          </p:cNvSpPr>
          <p:nvPr>
            <p:ph type="body" sz="half" idx="2"/>
          </p:nvPr>
        </p:nvSpPr>
        <p:spPr>
          <a:xfrm>
            <a:off x="1045671" y="1661652"/>
            <a:ext cx="10074613" cy="3726425"/>
          </a:xfrm>
          <a:ln>
            <a:solidFill>
              <a:schemeClr val="tx1"/>
            </a:solidFill>
          </a:ln>
        </p:spPr>
        <p:txBody>
          <a:bodyPr/>
          <a:lstStyle/>
          <a:p>
            <a:pPr marL="285750" indent="-285750">
              <a:lnSpc>
                <a:spcPct val="110000"/>
              </a:lnSpc>
              <a:buFont typeface="Arial" panose="020B0604020202020204" pitchFamily="34" charset="0"/>
              <a:buChar char="•"/>
            </a:pPr>
            <a:endParaRPr lang="tr-TR" sz="1800" dirty="0">
              <a:latin typeface="Comic Sans MS" panose="030F0702030302020204" pitchFamily="66" charset="0"/>
            </a:endParaRPr>
          </a:p>
          <a:p>
            <a:pPr marL="285750" indent="-285750">
              <a:lnSpc>
                <a:spcPct val="110000"/>
              </a:lnSpc>
              <a:buFont typeface="Arial" panose="020B0604020202020204" pitchFamily="34" charset="0"/>
              <a:buChar char="•"/>
            </a:pPr>
            <a:r>
              <a:rPr lang="tr-TR" sz="1800" dirty="0"/>
              <a:t>Her yıl milyarlarca dolar tütün kullanımını desteklemek için harcanıyor.</a:t>
            </a:r>
          </a:p>
          <a:p>
            <a:pPr marL="285750" indent="-285750">
              <a:lnSpc>
                <a:spcPct val="110000"/>
              </a:lnSpc>
              <a:buFont typeface="Arial" panose="020B0604020202020204" pitchFamily="34" charset="0"/>
              <a:buChar char="•"/>
            </a:pPr>
            <a:r>
              <a:rPr lang="tr-TR" sz="1800" dirty="0"/>
              <a:t>Reklamlarla birlikte satışlarda artış ve beraberinde hastalık ve ölümleri de artırıyor.</a:t>
            </a:r>
          </a:p>
          <a:p>
            <a:pPr marL="285750" indent="-285750">
              <a:lnSpc>
                <a:spcPct val="110000"/>
              </a:lnSpc>
              <a:buFont typeface="Arial" panose="020B0604020202020204" pitchFamily="34" charset="0"/>
              <a:buChar char="•"/>
            </a:pPr>
            <a:r>
              <a:rPr lang="tr-TR" sz="1800" dirty="0"/>
              <a:t>Yasaklar etkili ancak kapsamlı olması gerekiyor.</a:t>
            </a:r>
          </a:p>
          <a:p>
            <a:pPr>
              <a:lnSpc>
                <a:spcPct val="110000"/>
              </a:lnSpc>
            </a:pPr>
            <a:r>
              <a:rPr lang="tr-TR" sz="1800" dirty="0"/>
              <a:t>	*Bu kapsamda medyada her tür reklam yasaklanmalı</a:t>
            </a:r>
          </a:p>
          <a:p>
            <a:pPr>
              <a:lnSpc>
                <a:spcPct val="110000"/>
              </a:lnSpc>
            </a:pPr>
            <a:r>
              <a:rPr lang="tr-TR" sz="1800" dirty="0"/>
              <a:t>	*Tüm pazarlama/promosyon aktiviteleri yasaklanmalı</a:t>
            </a:r>
          </a:p>
          <a:p>
            <a:pPr>
              <a:lnSpc>
                <a:spcPct val="110000"/>
              </a:lnSpc>
            </a:pPr>
            <a:r>
              <a:rPr lang="tr-TR" sz="1800" dirty="0"/>
              <a:t>	*Cezalar olmalı ve tam olarak uygulanmalı</a:t>
            </a:r>
          </a:p>
          <a:p>
            <a:endParaRPr lang="tr-TR" dirty="0"/>
          </a:p>
        </p:txBody>
      </p:sp>
    </p:spTree>
    <p:extLst>
      <p:ext uri="{BB962C8B-B14F-4D97-AF65-F5344CB8AC3E}">
        <p14:creationId xmlns:p14="http://schemas.microsoft.com/office/powerpoint/2010/main" val="143909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2CECD0-8615-4FFC-2D25-D3BC1388EC57}"/>
              </a:ext>
            </a:extLst>
          </p:cNvPr>
          <p:cNvSpPr>
            <a:spLocks noGrp="1"/>
          </p:cNvSpPr>
          <p:nvPr>
            <p:ph type="title"/>
          </p:nvPr>
        </p:nvSpPr>
        <p:spPr/>
        <p:txBody>
          <a:bodyPr>
            <a:normAutofit/>
          </a:bodyPr>
          <a:lstStyle/>
          <a:p>
            <a:r>
              <a:rPr lang="tr-TR" sz="2400" dirty="0">
                <a:latin typeface="Calibri" panose="020F0502020204030204" pitchFamily="34" charset="0"/>
                <a:cs typeface="Calibri" panose="020F0502020204030204" pitchFamily="34" charset="0"/>
              </a:rPr>
              <a:t>Tütün ve tütün ürünleri kullanımına bağlı ölüm sayıları</a:t>
            </a:r>
          </a:p>
        </p:txBody>
      </p:sp>
      <p:graphicFrame>
        <p:nvGraphicFramePr>
          <p:cNvPr id="5" name="İçerik Yer Tutucusu 2">
            <a:extLst>
              <a:ext uri="{FF2B5EF4-FFF2-40B4-BE49-F238E27FC236}">
                <a16:creationId xmlns:a16="http://schemas.microsoft.com/office/drawing/2014/main" id="{BE247FFD-86AB-FD45-43F5-36902C646777}"/>
              </a:ext>
            </a:extLst>
          </p:cNvPr>
          <p:cNvGraphicFramePr>
            <a:graphicFrameLocks noGrp="1"/>
          </p:cNvGraphicFramePr>
          <p:nvPr>
            <p:ph idx="4294967295"/>
            <p:extLst>
              <p:ext uri="{D42A27DB-BD31-4B8C-83A1-F6EECF244321}">
                <p14:modId xmlns:p14="http://schemas.microsoft.com/office/powerpoint/2010/main" val="4282640292"/>
              </p:ext>
            </p:extLst>
          </p:nvPr>
        </p:nvGraphicFramePr>
        <p:xfrm>
          <a:off x="665825" y="1260765"/>
          <a:ext cx="10857391" cy="4527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1387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RAISE: TÜTÜN VERGİLERİNİ ARTTIRMAK</a:t>
            </a:r>
          </a:p>
        </p:txBody>
      </p:sp>
      <p:sp>
        <p:nvSpPr>
          <p:cNvPr id="3" name="Slayt Numarası Yer Tutucusu 2"/>
          <p:cNvSpPr>
            <a:spLocks noGrp="1"/>
          </p:cNvSpPr>
          <p:nvPr>
            <p:ph type="sldNum" sz="quarter" idx="12"/>
          </p:nvPr>
        </p:nvSpPr>
        <p:spPr/>
        <p:txBody>
          <a:bodyPr/>
          <a:lstStyle/>
          <a:p>
            <a:fld id="{501A4338-EBAE-ED40-8475-2E6AE1B9F2FD}" type="slidenum">
              <a:rPr lang="tr-TR" smtClean="0"/>
              <a:pPr/>
              <a:t>30</a:t>
            </a:fld>
            <a:endParaRPr lang="tr-TR" dirty="0"/>
          </a:p>
        </p:txBody>
      </p:sp>
      <p:sp>
        <p:nvSpPr>
          <p:cNvPr id="5" name="Metin Yer Tutucusu 3"/>
          <p:cNvSpPr>
            <a:spLocks noGrp="1"/>
          </p:cNvSpPr>
          <p:nvPr>
            <p:ph type="body" sz="half" idx="2"/>
          </p:nvPr>
        </p:nvSpPr>
        <p:spPr>
          <a:xfrm>
            <a:off x="957181" y="1700981"/>
            <a:ext cx="9602664" cy="3696929"/>
          </a:xfrm>
          <a:ln>
            <a:solidFill>
              <a:schemeClr val="tx1"/>
            </a:solidFill>
          </a:ln>
        </p:spPr>
        <p:txBody>
          <a:bodyPr/>
          <a:lstStyle/>
          <a:p>
            <a:pPr marL="285750" indent="-285750">
              <a:lnSpc>
                <a:spcPct val="110000"/>
              </a:lnSpc>
              <a:buFont typeface="Arial" panose="020B0604020202020204" pitchFamily="34" charset="0"/>
              <a:buChar char="•"/>
            </a:pPr>
            <a:endParaRPr lang="tr-TR" sz="1800" dirty="0">
              <a:latin typeface="Comic Sans MS" panose="030F0702030302020204" pitchFamily="66" charset="0"/>
            </a:endParaRPr>
          </a:p>
          <a:p>
            <a:pPr marL="285750" indent="-285750">
              <a:buFont typeface="Arial" panose="020B0604020202020204" pitchFamily="34" charset="0"/>
              <a:buChar char="•"/>
            </a:pPr>
            <a:r>
              <a:rPr lang="tr-TR" sz="1800" dirty="0"/>
              <a:t>Tütün kullanımını azaltmanın en etkili yollarından birisi olan vergilerin artırılması, genç ve gelir durumu düşük kesimde içme sıklığını azaltmaktadır.</a:t>
            </a:r>
          </a:p>
          <a:p>
            <a:pPr marL="285750" indent="-285750">
              <a:buFont typeface="Arial" panose="020B0604020202020204" pitchFamily="34" charset="0"/>
              <a:buChar char="•"/>
            </a:pPr>
            <a:endParaRPr lang="tr-TR" sz="1800" dirty="0"/>
          </a:p>
          <a:p>
            <a:pPr marL="285750" lvl="0" indent="-285750">
              <a:buFont typeface="Arial" panose="020B0604020202020204" pitchFamily="34" charset="0"/>
              <a:buChar char="•"/>
            </a:pPr>
            <a:r>
              <a:rPr lang="tr-TR" sz="1800" spc="-10" dirty="0">
                <a:solidFill>
                  <a:srgbClr val="404040"/>
                </a:solidFill>
                <a:cs typeface="CLGOEU+TrebuchetMS"/>
              </a:rPr>
              <a:t>%10'luk</a:t>
            </a:r>
            <a:r>
              <a:rPr lang="tr-TR" sz="1800" dirty="0">
                <a:solidFill>
                  <a:srgbClr val="404040"/>
                </a:solidFill>
                <a:cs typeface="CLGOEU+TrebuchetMS"/>
              </a:rPr>
              <a:t> fiyat</a:t>
            </a:r>
            <a:r>
              <a:rPr lang="tr-TR" sz="1800" spc="-10" dirty="0">
                <a:solidFill>
                  <a:srgbClr val="404040"/>
                </a:solidFill>
                <a:cs typeface="CLGOEU+TrebuchetMS"/>
              </a:rPr>
              <a:t> </a:t>
            </a:r>
            <a:r>
              <a:rPr lang="tr-TR" sz="1800" dirty="0">
                <a:solidFill>
                  <a:srgbClr val="404040"/>
                </a:solidFill>
                <a:cs typeface="CLGOEU+TrebuchetMS"/>
              </a:rPr>
              <a:t>artışı, </a:t>
            </a:r>
            <a:r>
              <a:rPr lang="tr-TR" sz="1800" spc="-10" dirty="0">
                <a:solidFill>
                  <a:srgbClr val="404040"/>
                </a:solidFill>
                <a:cs typeface="CLGOEU+TrebuchetMS"/>
              </a:rPr>
              <a:t>tütün </a:t>
            </a:r>
            <a:r>
              <a:rPr lang="tr-TR" sz="1800" dirty="0">
                <a:solidFill>
                  <a:srgbClr val="404040"/>
                </a:solidFill>
                <a:cs typeface="CLGOEU+TrebuchetMS"/>
              </a:rPr>
              <a:t>kullanım oranlarını yoksullar arasında</a:t>
            </a:r>
            <a:r>
              <a:rPr lang="tr-TR" sz="1800" spc="-14" dirty="0">
                <a:solidFill>
                  <a:srgbClr val="404040"/>
                </a:solidFill>
                <a:cs typeface="CLGOEU+TrebuchetMS"/>
              </a:rPr>
              <a:t> </a:t>
            </a:r>
            <a:r>
              <a:rPr lang="tr-TR" sz="1800" spc="-14" dirty="0">
                <a:solidFill>
                  <a:srgbClr val="404040"/>
                </a:solidFill>
                <a:cs typeface="TMQQNK+TrebuchetMS"/>
              </a:rPr>
              <a:t>%4</a:t>
            </a:r>
            <a:r>
              <a:rPr lang="tr-TR" sz="1800" dirty="0">
                <a:solidFill>
                  <a:srgbClr val="404040"/>
                </a:solidFill>
                <a:cs typeface="TMQQNK+TrebuchetMS"/>
              </a:rPr>
              <a:t> ve</a:t>
            </a:r>
            <a:r>
              <a:rPr lang="tr-TR" sz="1800" spc="-24" dirty="0">
                <a:solidFill>
                  <a:srgbClr val="404040"/>
                </a:solidFill>
                <a:cs typeface="TMQQNK+TrebuchetMS"/>
              </a:rPr>
              <a:t> </a:t>
            </a:r>
            <a:r>
              <a:rPr lang="tr-TR" sz="1800" spc="-11" dirty="0">
                <a:solidFill>
                  <a:srgbClr val="404040"/>
                </a:solidFill>
                <a:cs typeface="CLGOEU+TrebuchetMS"/>
              </a:rPr>
              <a:t>ekonomik </a:t>
            </a:r>
            <a:r>
              <a:rPr lang="tr-TR" sz="1800" dirty="0">
                <a:solidFill>
                  <a:srgbClr val="404040"/>
                </a:solidFill>
                <a:cs typeface="CLGOEU+TrebuchetMS"/>
              </a:rPr>
              <a:t>olarak daha</a:t>
            </a:r>
            <a:r>
              <a:rPr lang="tr-TR" sz="1800" spc="-15" dirty="0">
                <a:solidFill>
                  <a:srgbClr val="404040"/>
                </a:solidFill>
                <a:cs typeface="CLGOEU+TrebuchetMS"/>
              </a:rPr>
              <a:t> </a:t>
            </a:r>
            <a:r>
              <a:rPr lang="tr-TR" sz="1800" spc="-10" dirty="0">
                <a:solidFill>
                  <a:srgbClr val="404040"/>
                </a:solidFill>
                <a:cs typeface="CLGOEU+TrebuchetMS"/>
              </a:rPr>
              <a:t>iyi</a:t>
            </a:r>
            <a:r>
              <a:rPr lang="tr-TR" sz="1800" spc="11" dirty="0">
                <a:solidFill>
                  <a:srgbClr val="404040"/>
                </a:solidFill>
                <a:cs typeface="CLGOEU+TrebuchetMS"/>
              </a:rPr>
              <a:t> </a:t>
            </a:r>
            <a:r>
              <a:rPr lang="tr-TR" sz="1800" spc="-10" dirty="0">
                <a:solidFill>
                  <a:srgbClr val="404040"/>
                </a:solidFill>
                <a:cs typeface="CLGOEU+TrebuchetMS"/>
              </a:rPr>
              <a:t>durumda </a:t>
            </a:r>
            <a:r>
              <a:rPr lang="tr-TR" sz="1800" dirty="0">
                <a:solidFill>
                  <a:srgbClr val="404040"/>
                </a:solidFill>
                <a:cs typeface="CLGOEU+TrebuchetMS"/>
              </a:rPr>
              <a:t>olanlar için yaklaşık</a:t>
            </a:r>
            <a:r>
              <a:rPr lang="tr-TR" sz="1800" spc="-11" dirty="0">
                <a:solidFill>
                  <a:srgbClr val="404040"/>
                </a:solidFill>
                <a:cs typeface="CLGOEU+TrebuchetMS"/>
              </a:rPr>
              <a:t> </a:t>
            </a:r>
            <a:r>
              <a:rPr lang="tr-TR" sz="1800" spc="-14" dirty="0">
                <a:solidFill>
                  <a:srgbClr val="404040"/>
                </a:solidFill>
                <a:cs typeface="TMQQNK+TrebuchetMS"/>
              </a:rPr>
              <a:t>%8 </a:t>
            </a:r>
            <a:r>
              <a:rPr lang="tr-TR" sz="1800" dirty="0">
                <a:solidFill>
                  <a:srgbClr val="404040"/>
                </a:solidFill>
                <a:cs typeface="CLGOEU+TrebuchetMS"/>
              </a:rPr>
              <a:t>oranında düşürmektedir</a:t>
            </a:r>
            <a:r>
              <a:rPr lang="tr-TR" sz="1800" dirty="0">
                <a:solidFill>
                  <a:srgbClr val="404040"/>
                </a:solidFill>
                <a:cs typeface="TMQQNK+TrebuchetMS"/>
              </a:rPr>
              <a:t>.</a:t>
            </a:r>
            <a:endParaRPr lang="en-US" sz="1800" dirty="0"/>
          </a:p>
          <a:p>
            <a:pPr marL="285750" indent="-285750">
              <a:buFont typeface="Arial" panose="020B0604020202020204" pitchFamily="34" charset="0"/>
              <a:buChar char="•"/>
            </a:pPr>
            <a:endParaRPr lang="tr-TR" sz="1800" dirty="0"/>
          </a:p>
          <a:p>
            <a:pPr marL="285750" indent="-285750">
              <a:buFont typeface="Arial" panose="020B0604020202020204" pitchFamily="34" charset="0"/>
              <a:buChar char="•"/>
            </a:pPr>
            <a:r>
              <a:rPr lang="tr-TR" sz="1800" dirty="0"/>
              <a:t>Vergilerin artması geliri artırır, tütün kontrolü ve diğer sağlık/sosyal programlara para aktarılmasını sağlar.</a:t>
            </a:r>
            <a:endParaRPr lang="en-US" sz="1800" dirty="0"/>
          </a:p>
          <a:p>
            <a:pPr marL="285750" indent="-285750">
              <a:buFont typeface="Arial" panose="020B0604020202020204" pitchFamily="34" charset="0"/>
              <a:buChar char="•"/>
            </a:pPr>
            <a:endParaRPr lang="tr-TR" dirty="0">
              <a:latin typeface="Comic Sans MS" panose="030F0702030302020204" pitchFamily="66" charset="0"/>
            </a:endParaRPr>
          </a:p>
          <a:p>
            <a:endParaRPr lang="tr-TR" dirty="0"/>
          </a:p>
        </p:txBody>
      </p:sp>
    </p:spTree>
    <p:extLst>
      <p:ext uri="{BB962C8B-B14F-4D97-AF65-F5344CB8AC3E}">
        <p14:creationId xmlns:p14="http://schemas.microsoft.com/office/powerpoint/2010/main" val="2084599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01A4338-EBAE-ED40-8475-2E6AE1B9F2FD}" type="slidenum">
              <a:rPr lang="tr-TR" smtClean="0"/>
              <a:pPr/>
              <a:t>31</a:t>
            </a:fld>
            <a:endParaRPr lang="tr-TR" dirty="0"/>
          </a:p>
        </p:txBody>
      </p:sp>
      <p:sp>
        <p:nvSpPr>
          <p:cNvPr id="6" name="object 3"/>
          <p:cNvSpPr txBox="1"/>
          <p:nvPr/>
        </p:nvSpPr>
        <p:spPr>
          <a:xfrm>
            <a:off x="1238683" y="997384"/>
            <a:ext cx="9175006" cy="538609"/>
          </a:xfrm>
          <a:prstGeom prst="rect">
            <a:avLst/>
          </a:prstGeom>
          <a:solidFill>
            <a:schemeClr val="accent1">
              <a:lumMod val="60000"/>
              <a:lumOff val="40000"/>
            </a:schemeClr>
          </a:solidFill>
        </p:spPr>
        <p:txBody>
          <a:bodyPr vert="horz" wrap="square" lIns="0" tIns="0" rIns="0" bIns="0" rtlCol="0">
            <a:spAutoFit/>
          </a:bodyPr>
          <a:lstStyle/>
          <a:p>
            <a:pPr marL="0" marR="0">
              <a:lnSpc>
                <a:spcPts val="4180"/>
              </a:lnSpc>
              <a:spcBef>
                <a:spcPts val="0"/>
              </a:spcBef>
              <a:spcAft>
                <a:spcPts val="0"/>
              </a:spcAft>
            </a:pPr>
            <a:r>
              <a:rPr sz="3600" dirty="0">
                <a:solidFill>
                  <a:srgbClr val="FFFFFF"/>
                </a:solidFill>
                <a:cs typeface="QTNUIB+TrebuchetMS-Bold"/>
              </a:rPr>
              <a:t>TÜRKİYE;</a:t>
            </a:r>
            <a:r>
              <a:rPr sz="3600" spc="1392" dirty="0">
                <a:solidFill>
                  <a:srgbClr val="FFFFFF"/>
                </a:solidFill>
                <a:cs typeface="QTNUIB+TrebuchetMS-Bold"/>
              </a:rPr>
              <a:t> </a:t>
            </a:r>
            <a:r>
              <a:rPr sz="3600" dirty="0">
                <a:solidFill>
                  <a:srgbClr val="000000"/>
                </a:solidFill>
                <a:cs typeface="QTNUIB+TrebuchetMS-Bold"/>
              </a:rPr>
              <a:t>Diğer</a:t>
            </a:r>
            <a:r>
              <a:rPr sz="3600" spc="304" dirty="0">
                <a:solidFill>
                  <a:srgbClr val="000000"/>
                </a:solidFill>
                <a:cs typeface="QTNUIB+TrebuchetMS-Bold"/>
              </a:rPr>
              <a:t> </a:t>
            </a:r>
            <a:r>
              <a:rPr sz="3600" dirty="0">
                <a:solidFill>
                  <a:srgbClr val="000000"/>
                </a:solidFill>
                <a:cs typeface="QTNUIB+TrebuchetMS-Bold"/>
              </a:rPr>
              <a:t>Ülkeler</a:t>
            </a:r>
            <a:r>
              <a:rPr sz="3600" spc="304" dirty="0">
                <a:solidFill>
                  <a:srgbClr val="000000"/>
                </a:solidFill>
                <a:cs typeface="QTNUIB+TrebuchetMS-Bold"/>
              </a:rPr>
              <a:t> </a:t>
            </a:r>
            <a:r>
              <a:rPr sz="3600" dirty="0" err="1">
                <a:solidFill>
                  <a:srgbClr val="000000"/>
                </a:solidFill>
                <a:cs typeface="QTNUIB+TrebuchetMS-Bold"/>
              </a:rPr>
              <a:t>İçin</a:t>
            </a:r>
            <a:r>
              <a:rPr sz="3600" spc="287" dirty="0">
                <a:solidFill>
                  <a:srgbClr val="000000"/>
                </a:solidFill>
                <a:cs typeface="QTNUIB+TrebuchetMS-Bold"/>
              </a:rPr>
              <a:t> </a:t>
            </a:r>
            <a:r>
              <a:rPr sz="3600" dirty="0">
                <a:solidFill>
                  <a:srgbClr val="000000"/>
                </a:solidFill>
                <a:cs typeface="QTNUIB+TrebuchetMS-Bold"/>
              </a:rPr>
              <a:t>Bir</a:t>
            </a:r>
            <a:r>
              <a:rPr lang="tr-TR" sz="3600" spc="291" dirty="0">
                <a:solidFill>
                  <a:srgbClr val="000000"/>
                </a:solidFill>
                <a:cs typeface="QTNUIB+TrebuchetMS-Bold"/>
              </a:rPr>
              <a:t> </a:t>
            </a:r>
            <a:r>
              <a:rPr sz="3600" dirty="0" err="1">
                <a:solidFill>
                  <a:srgbClr val="000000"/>
                </a:solidFill>
                <a:cs typeface="QTNUIB+TrebuchetMS-Bold"/>
              </a:rPr>
              <a:t>Örnektir</a:t>
            </a:r>
            <a:r>
              <a:rPr sz="3600" dirty="0">
                <a:solidFill>
                  <a:srgbClr val="000000"/>
                </a:solidFill>
                <a:latin typeface="QTNUIB+TrebuchetMS-Bold"/>
                <a:cs typeface="QTNUIB+TrebuchetMS-Bold"/>
              </a:rPr>
              <a:t>!</a:t>
            </a:r>
          </a:p>
        </p:txBody>
      </p:sp>
      <p:sp>
        <p:nvSpPr>
          <p:cNvPr id="7" name="object 4"/>
          <p:cNvSpPr txBox="1"/>
          <p:nvPr/>
        </p:nvSpPr>
        <p:spPr>
          <a:xfrm>
            <a:off x="1761213" y="2230184"/>
            <a:ext cx="6698045" cy="423193"/>
          </a:xfrm>
          <a:prstGeom prst="rect">
            <a:avLst/>
          </a:prstGeom>
        </p:spPr>
        <p:txBody>
          <a:bodyPr vert="horz" wrap="square" lIns="0" tIns="0" rIns="0" bIns="0" rtlCol="0">
            <a:spAutoFit/>
          </a:bodyPr>
          <a:lstStyle/>
          <a:p>
            <a:pPr marL="0" marR="0">
              <a:lnSpc>
                <a:spcPts val="3253"/>
              </a:lnSpc>
              <a:spcBef>
                <a:spcPts val="0"/>
              </a:spcBef>
              <a:spcAft>
                <a:spcPts val="0"/>
              </a:spcAft>
            </a:pPr>
            <a:r>
              <a:rPr sz="2800" dirty="0">
                <a:solidFill>
                  <a:srgbClr val="FF0000"/>
                </a:solidFill>
                <a:cs typeface="QTNUIB+TrebuchetMS-Bold"/>
              </a:rPr>
              <a:t>10</a:t>
            </a:r>
            <a:r>
              <a:rPr sz="2800" spc="160" dirty="0">
                <a:solidFill>
                  <a:srgbClr val="FF0000"/>
                </a:solidFill>
                <a:cs typeface="QTNUIB+TrebuchetMS-Bold"/>
              </a:rPr>
              <a:t> </a:t>
            </a:r>
            <a:r>
              <a:rPr sz="2800" spc="-51" dirty="0">
                <a:solidFill>
                  <a:srgbClr val="FF0000"/>
                </a:solidFill>
                <a:cs typeface="QTNUIB+TrebuchetMS-Bold"/>
              </a:rPr>
              <a:t>Temmuz</a:t>
            </a:r>
            <a:r>
              <a:rPr sz="2800" spc="278" dirty="0">
                <a:solidFill>
                  <a:srgbClr val="FF0000"/>
                </a:solidFill>
                <a:cs typeface="QTNUIB+TrebuchetMS-Bold"/>
              </a:rPr>
              <a:t> </a:t>
            </a:r>
            <a:r>
              <a:rPr sz="2800" dirty="0">
                <a:solidFill>
                  <a:srgbClr val="FF0000"/>
                </a:solidFill>
                <a:cs typeface="QTNUIB+TrebuchetMS-Bold"/>
              </a:rPr>
              <a:t>2013</a:t>
            </a:r>
            <a:r>
              <a:rPr sz="2800" spc="196" dirty="0">
                <a:solidFill>
                  <a:srgbClr val="FF0000"/>
                </a:solidFill>
                <a:cs typeface="QTNUIB+TrebuchetMS-Bold"/>
              </a:rPr>
              <a:t> </a:t>
            </a:r>
            <a:r>
              <a:rPr sz="2800" dirty="0">
                <a:solidFill>
                  <a:srgbClr val="FF0000"/>
                </a:solidFill>
                <a:cs typeface="QTNUIB+TrebuchetMS-Bold"/>
              </a:rPr>
              <a:t>DSÖ</a:t>
            </a:r>
            <a:r>
              <a:rPr sz="2800" spc="233" dirty="0">
                <a:solidFill>
                  <a:srgbClr val="FF0000"/>
                </a:solidFill>
                <a:cs typeface="QTNUIB+TrebuchetMS-Bold"/>
              </a:rPr>
              <a:t> </a:t>
            </a:r>
            <a:r>
              <a:rPr sz="2800" dirty="0">
                <a:solidFill>
                  <a:srgbClr val="FF0000"/>
                </a:solidFill>
                <a:cs typeface="QTNUIB+TrebuchetMS-Bold"/>
              </a:rPr>
              <a:t>Raporu</a:t>
            </a:r>
            <a:r>
              <a:rPr sz="2800" spc="206" dirty="0">
                <a:solidFill>
                  <a:srgbClr val="FF0000"/>
                </a:solidFill>
                <a:cs typeface="QTNUIB+TrebuchetMS-Bold"/>
              </a:rPr>
              <a:t> </a:t>
            </a:r>
            <a:r>
              <a:rPr sz="2800" spc="-17" dirty="0">
                <a:solidFill>
                  <a:srgbClr val="FF0000"/>
                </a:solidFill>
                <a:cs typeface="QTNUIB+TrebuchetMS-Bold"/>
              </a:rPr>
              <a:t>(Panama)</a:t>
            </a:r>
          </a:p>
        </p:txBody>
      </p:sp>
      <p:sp>
        <p:nvSpPr>
          <p:cNvPr id="8" name="object 5"/>
          <p:cNvSpPr txBox="1"/>
          <p:nvPr/>
        </p:nvSpPr>
        <p:spPr>
          <a:xfrm>
            <a:off x="888677" y="2956157"/>
            <a:ext cx="10028705" cy="981294"/>
          </a:xfrm>
          <a:prstGeom prst="rect">
            <a:avLst/>
          </a:prstGeom>
        </p:spPr>
        <p:txBody>
          <a:bodyPr vert="horz" wrap="square" lIns="0" tIns="0" rIns="0" bIns="0" rtlCol="0">
            <a:spAutoFit/>
          </a:bodyPr>
          <a:lstStyle/>
          <a:p>
            <a:pPr marL="0" marR="0" algn="just">
              <a:lnSpc>
                <a:spcPts val="2208"/>
              </a:lnSpc>
              <a:spcBef>
                <a:spcPts val="0"/>
              </a:spcBef>
              <a:spcAft>
                <a:spcPts val="0"/>
              </a:spcAft>
            </a:pPr>
            <a:r>
              <a:rPr sz="1500" spc="1051" dirty="0">
                <a:solidFill>
                  <a:srgbClr val="3494BA"/>
                </a:solidFill>
                <a:latin typeface="Caladea"/>
                <a:cs typeface="Caladea"/>
              </a:rPr>
              <a:t> </a:t>
            </a:r>
            <a:r>
              <a:rPr sz="2000" i="1" dirty="0">
                <a:solidFill>
                  <a:srgbClr val="FF0000"/>
                </a:solidFill>
                <a:cs typeface="RKRALM+Trebuchet-BoldItalic"/>
              </a:rPr>
              <a:t>"Türkiye</a:t>
            </a:r>
            <a:r>
              <a:rPr sz="2000" i="1" spc="142" dirty="0">
                <a:solidFill>
                  <a:srgbClr val="FF0000"/>
                </a:solidFill>
                <a:cs typeface="RKRALM+Trebuchet-BoldItalic"/>
              </a:rPr>
              <a:t> </a:t>
            </a:r>
            <a:r>
              <a:rPr sz="2000" i="1" dirty="0">
                <a:solidFill>
                  <a:srgbClr val="404040"/>
                </a:solidFill>
                <a:cs typeface="RKRALM+Trebuchet-BoldItalic"/>
              </a:rPr>
              <a:t>MPOWER</a:t>
            </a:r>
            <a:r>
              <a:rPr sz="2000" i="1" spc="151" dirty="0">
                <a:solidFill>
                  <a:srgbClr val="404040"/>
                </a:solidFill>
                <a:cs typeface="RKRALM+Trebuchet-BoldItalic"/>
              </a:rPr>
              <a:t> </a:t>
            </a:r>
            <a:r>
              <a:rPr sz="2000" i="1" dirty="0">
                <a:solidFill>
                  <a:srgbClr val="404040"/>
                </a:solidFill>
                <a:cs typeface="RKRALM+Trebuchet-BoldItalic"/>
              </a:rPr>
              <a:t>paketinde</a:t>
            </a:r>
            <a:r>
              <a:rPr sz="2000" i="1" spc="146" dirty="0">
                <a:solidFill>
                  <a:srgbClr val="404040"/>
                </a:solidFill>
                <a:cs typeface="RKRALM+Trebuchet-BoldItalic"/>
              </a:rPr>
              <a:t> </a:t>
            </a:r>
            <a:r>
              <a:rPr sz="2000" i="1" dirty="0">
                <a:solidFill>
                  <a:srgbClr val="404040"/>
                </a:solidFill>
                <a:cs typeface="RKRALM+Trebuchet-BoldItalic"/>
              </a:rPr>
              <a:t>yer</a:t>
            </a:r>
            <a:r>
              <a:rPr sz="2000" i="1" spc="150" dirty="0">
                <a:solidFill>
                  <a:srgbClr val="404040"/>
                </a:solidFill>
                <a:cs typeface="RKRALM+Trebuchet-BoldItalic"/>
              </a:rPr>
              <a:t> </a:t>
            </a:r>
            <a:r>
              <a:rPr sz="2000" i="1" dirty="0">
                <a:solidFill>
                  <a:srgbClr val="404040"/>
                </a:solidFill>
                <a:cs typeface="RKRALM+Trebuchet-BoldItalic"/>
              </a:rPr>
              <a:t>alan</a:t>
            </a:r>
            <a:r>
              <a:rPr sz="2000" i="1" spc="158" dirty="0">
                <a:solidFill>
                  <a:srgbClr val="404040"/>
                </a:solidFill>
                <a:cs typeface="RKRALM+Trebuchet-BoldItalic"/>
              </a:rPr>
              <a:t> </a:t>
            </a:r>
            <a:r>
              <a:rPr sz="2000" i="1" dirty="0">
                <a:solidFill>
                  <a:srgbClr val="0000CC"/>
                </a:solidFill>
                <a:cs typeface="UGWNAK+Trebuchet-BoldItalic"/>
              </a:rPr>
              <a:t>6</a:t>
            </a:r>
            <a:r>
              <a:rPr sz="2000" i="1" spc="157" dirty="0">
                <a:solidFill>
                  <a:srgbClr val="0000CC"/>
                </a:solidFill>
                <a:cs typeface="UGWNAK+Trebuchet-BoldItalic"/>
              </a:rPr>
              <a:t> </a:t>
            </a:r>
            <a:r>
              <a:rPr sz="2000" i="1" dirty="0">
                <a:solidFill>
                  <a:srgbClr val="0000CC"/>
                </a:solidFill>
                <a:cs typeface="UGWNAK+Trebuchet-BoldItalic"/>
              </a:rPr>
              <a:t>önlemde</a:t>
            </a:r>
            <a:r>
              <a:rPr sz="2000" i="1" spc="153" dirty="0">
                <a:solidFill>
                  <a:srgbClr val="0000CC"/>
                </a:solidFill>
                <a:cs typeface="UGWNAK+Trebuchet-BoldItalic"/>
              </a:rPr>
              <a:t> </a:t>
            </a:r>
            <a:r>
              <a:rPr sz="2000" i="1" dirty="0">
                <a:solidFill>
                  <a:srgbClr val="0000CC"/>
                </a:solidFill>
                <a:cs typeface="UGWNAK+Trebuchet-BoldItalic"/>
              </a:rPr>
              <a:t>de</a:t>
            </a:r>
            <a:r>
              <a:rPr sz="2000" i="1" spc="153" dirty="0">
                <a:solidFill>
                  <a:srgbClr val="0000CC"/>
                </a:solidFill>
                <a:cs typeface="UGWNAK+Trebuchet-BoldItalic"/>
              </a:rPr>
              <a:t> </a:t>
            </a:r>
            <a:r>
              <a:rPr sz="2000" i="1" dirty="0">
                <a:solidFill>
                  <a:srgbClr val="0000CC"/>
                </a:solidFill>
                <a:cs typeface="UGWNAK+Trebuchet-BoldItalic"/>
              </a:rPr>
              <a:t>en</a:t>
            </a:r>
            <a:r>
              <a:rPr sz="2000" i="1" spc="152" dirty="0">
                <a:solidFill>
                  <a:srgbClr val="0000CC"/>
                </a:solidFill>
                <a:cs typeface="UGWNAK+Trebuchet-BoldItalic"/>
              </a:rPr>
              <a:t> </a:t>
            </a:r>
            <a:r>
              <a:rPr sz="2000" i="1" dirty="0">
                <a:solidFill>
                  <a:srgbClr val="0000CC"/>
                </a:solidFill>
                <a:cs typeface="UGWNAK+Trebuchet-BoldItalic"/>
              </a:rPr>
              <a:t>büyük</a:t>
            </a:r>
            <a:r>
              <a:rPr sz="2000" i="1" spc="156" dirty="0">
                <a:solidFill>
                  <a:srgbClr val="0000CC"/>
                </a:solidFill>
                <a:cs typeface="UGWNAK+Trebuchet-BoldItalic"/>
              </a:rPr>
              <a:t> </a:t>
            </a:r>
            <a:r>
              <a:rPr sz="2000" i="1" dirty="0">
                <a:solidFill>
                  <a:srgbClr val="0000CC"/>
                </a:solidFill>
                <a:cs typeface="UGWNAK+Trebuchet-BoldItalic"/>
              </a:rPr>
              <a:t>başarıyı</a:t>
            </a:r>
          </a:p>
          <a:p>
            <a:pPr marL="342900" marR="0" algn="just">
              <a:lnSpc>
                <a:spcPts val="1824"/>
              </a:lnSpc>
              <a:spcBef>
                <a:spcPts val="0"/>
              </a:spcBef>
              <a:spcAft>
                <a:spcPts val="0"/>
              </a:spcAft>
            </a:pPr>
            <a:r>
              <a:rPr sz="2000" i="1" dirty="0">
                <a:solidFill>
                  <a:srgbClr val="0000CC"/>
                </a:solidFill>
                <a:cs typeface="UGWNAK+Trebuchet-BoldItalic"/>
              </a:rPr>
              <a:t>gerçekleştiren</a:t>
            </a:r>
            <a:r>
              <a:rPr sz="2000" i="1" spc="154" dirty="0">
                <a:solidFill>
                  <a:srgbClr val="0000CC"/>
                </a:solidFill>
                <a:cs typeface="UGWNAK+Trebuchet-BoldItalic"/>
              </a:rPr>
              <a:t> </a:t>
            </a:r>
            <a:r>
              <a:rPr sz="2000" i="1" dirty="0">
                <a:solidFill>
                  <a:srgbClr val="FF0000"/>
                </a:solidFill>
                <a:cs typeface="RKRALM+Trebuchet-BoldItalic"/>
              </a:rPr>
              <a:t>tek</a:t>
            </a:r>
            <a:r>
              <a:rPr sz="2000" i="1" spc="159" dirty="0">
                <a:solidFill>
                  <a:srgbClr val="FF0000"/>
                </a:solidFill>
                <a:cs typeface="RKRALM+Trebuchet-BoldItalic"/>
              </a:rPr>
              <a:t> </a:t>
            </a:r>
            <a:r>
              <a:rPr sz="2000" i="1" dirty="0">
                <a:solidFill>
                  <a:srgbClr val="FF0000"/>
                </a:solidFill>
                <a:cs typeface="RKRALM+Trebuchet-BoldItalic"/>
              </a:rPr>
              <a:t>ülkedir</a:t>
            </a:r>
            <a:r>
              <a:rPr sz="2000" i="1" dirty="0">
                <a:solidFill>
                  <a:srgbClr val="404040"/>
                </a:solidFill>
                <a:cs typeface="RKRALM+Trebuchet-BoldItalic"/>
              </a:rPr>
              <a:t>.</a:t>
            </a:r>
            <a:r>
              <a:rPr sz="2000" i="1" spc="162" dirty="0">
                <a:solidFill>
                  <a:srgbClr val="404040"/>
                </a:solidFill>
                <a:cs typeface="RKRALM+Trebuchet-BoldItalic"/>
              </a:rPr>
              <a:t> </a:t>
            </a:r>
            <a:r>
              <a:rPr sz="2000" i="1" dirty="0">
                <a:solidFill>
                  <a:srgbClr val="404040"/>
                </a:solidFill>
                <a:cs typeface="RKRALM+Trebuchet-BoldItalic"/>
              </a:rPr>
              <a:t>Bu</a:t>
            </a:r>
            <a:r>
              <a:rPr sz="2000" i="1" spc="159" dirty="0">
                <a:solidFill>
                  <a:srgbClr val="404040"/>
                </a:solidFill>
                <a:cs typeface="RKRALM+Trebuchet-BoldItalic"/>
              </a:rPr>
              <a:t> </a:t>
            </a:r>
            <a:r>
              <a:rPr sz="2000" i="1" dirty="0">
                <a:solidFill>
                  <a:srgbClr val="404040"/>
                </a:solidFill>
                <a:cs typeface="RKRALM+Trebuchet-BoldItalic"/>
              </a:rPr>
              <a:t>ilerleme</a:t>
            </a:r>
            <a:r>
              <a:rPr sz="2000" i="1" spc="170" dirty="0">
                <a:solidFill>
                  <a:srgbClr val="404040"/>
                </a:solidFill>
                <a:cs typeface="RKRALM+Trebuchet-BoldItalic"/>
              </a:rPr>
              <a:t> </a:t>
            </a:r>
            <a:r>
              <a:rPr sz="2000" i="1" dirty="0">
                <a:solidFill>
                  <a:srgbClr val="404040"/>
                </a:solidFill>
                <a:cs typeface="RKRALM+Trebuchet-BoldItalic"/>
              </a:rPr>
              <a:t>Türk</a:t>
            </a:r>
            <a:r>
              <a:rPr sz="2000" i="1" spc="152" dirty="0">
                <a:solidFill>
                  <a:srgbClr val="404040"/>
                </a:solidFill>
                <a:cs typeface="RKRALM+Trebuchet-BoldItalic"/>
              </a:rPr>
              <a:t> </a:t>
            </a:r>
            <a:r>
              <a:rPr sz="2000" i="1" dirty="0">
                <a:solidFill>
                  <a:srgbClr val="404040"/>
                </a:solidFill>
                <a:cs typeface="RKRALM+Trebuchet-BoldItalic"/>
              </a:rPr>
              <a:t>hükümetince</a:t>
            </a:r>
            <a:r>
              <a:rPr sz="2000" i="1" spc="146" dirty="0">
                <a:solidFill>
                  <a:srgbClr val="404040"/>
                </a:solidFill>
                <a:cs typeface="RKRALM+Trebuchet-BoldItalic"/>
              </a:rPr>
              <a:t> </a:t>
            </a:r>
            <a:r>
              <a:rPr sz="2000" i="1" dirty="0" err="1">
                <a:solidFill>
                  <a:srgbClr val="404040"/>
                </a:solidFill>
                <a:cs typeface="RKRALM+Trebuchet-BoldItalic"/>
              </a:rPr>
              <a:t>tütün</a:t>
            </a:r>
            <a:r>
              <a:rPr sz="2000" i="1" spc="157" dirty="0">
                <a:solidFill>
                  <a:srgbClr val="404040"/>
                </a:solidFill>
                <a:cs typeface="RKRALM+Trebuchet-BoldItalic"/>
              </a:rPr>
              <a:t> </a:t>
            </a:r>
            <a:r>
              <a:rPr sz="2000" i="1" dirty="0" err="1">
                <a:solidFill>
                  <a:srgbClr val="404040"/>
                </a:solidFill>
                <a:cs typeface="RKRALM+Trebuchet-BoldItalic"/>
              </a:rPr>
              <a:t>kontrolünde</a:t>
            </a:r>
            <a:r>
              <a:rPr lang="tr-TR" sz="2000" i="1" dirty="0">
                <a:solidFill>
                  <a:srgbClr val="404040"/>
                </a:solidFill>
                <a:cs typeface="RKRALM+Trebuchet-BoldItalic"/>
              </a:rPr>
              <a:t> </a:t>
            </a:r>
            <a:r>
              <a:rPr sz="2000" i="1" dirty="0" err="1">
                <a:solidFill>
                  <a:srgbClr val="404040"/>
                </a:solidFill>
                <a:cs typeface="UGWNAK+Trebuchet-BoldItalic"/>
              </a:rPr>
              <a:t>sürdürülen</a:t>
            </a:r>
            <a:r>
              <a:rPr sz="2000" i="1" spc="155" dirty="0">
                <a:solidFill>
                  <a:srgbClr val="404040"/>
                </a:solidFill>
                <a:cs typeface="UGWNAK+Trebuchet-BoldItalic"/>
              </a:rPr>
              <a:t> </a:t>
            </a:r>
            <a:r>
              <a:rPr sz="2000" i="1" dirty="0">
                <a:solidFill>
                  <a:srgbClr val="404040"/>
                </a:solidFill>
                <a:cs typeface="UGWNAK+Trebuchet-BoldItalic"/>
              </a:rPr>
              <a:t>siyasi</a:t>
            </a:r>
            <a:r>
              <a:rPr sz="2000" i="1" spc="165" dirty="0">
                <a:solidFill>
                  <a:srgbClr val="404040"/>
                </a:solidFill>
                <a:cs typeface="UGWNAK+Trebuchet-BoldItalic"/>
              </a:rPr>
              <a:t> </a:t>
            </a:r>
            <a:r>
              <a:rPr sz="2000" i="1" dirty="0">
                <a:solidFill>
                  <a:srgbClr val="404040"/>
                </a:solidFill>
                <a:cs typeface="UGWNAK+Trebuchet-BoldItalic"/>
              </a:rPr>
              <a:t>kararlılığın</a:t>
            </a:r>
            <a:r>
              <a:rPr sz="2000" i="1" spc="151" dirty="0">
                <a:solidFill>
                  <a:srgbClr val="404040"/>
                </a:solidFill>
                <a:cs typeface="UGWNAK+Trebuchet-BoldItalic"/>
              </a:rPr>
              <a:t> </a:t>
            </a:r>
            <a:r>
              <a:rPr sz="2000" i="1" dirty="0">
                <a:solidFill>
                  <a:srgbClr val="404040"/>
                </a:solidFill>
                <a:cs typeface="UGWNAK+Trebuchet-BoldItalic"/>
              </a:rPr>
              <a:t>bir</a:t>
            </a:r>
            <a:r>
              <a:rPr sz="2000" i="1" spc="153" dirty="0">
                <a:solidFill>
                  <a:srgbClr val="404040"/>
                </a:solidFill>
                <a:cs typeface="UGWNAK+Trebuchet-BoldItalic"/>
              </a:rPr>
              <a:t> </a:t>
            </a:r>
            <a:r>
              <a:rPr sz="2000" i="1" dirty="0">
                <a:solidFill>
                  <a:srgbClr val="404040"/>
                </a:solidFill>
                <a:cs typeface="UGWNAK+Trebuchet-BoldItalic"/>
              </a:rPr>
              <a:t>kanıtı</a:t>
            </a:r>
            <a:r>
              <a:rPr sz="2000" i="1" spc="153" dirty="0">
                <a:solidFill>
                  <a:srgbClr val="404040"/>
                </a:solidFill>
                <a:cs typeface="UGWNAK+Trebuchet-BoldItalic"/>
              </a:rPr>
              <a:t> </a:t>
            </a:r>
            <a:r>
              <a:rPr sz="2000" i="1" dirty="0">
                <a:solidFill>
                  <a:srgbClr val="404040"/>
                </a:solidFill>
                <a:cs typeface="UGWNAK+Trebuchet-BoldItalic"/>
              </a:rPr>
              <a:t>olup</a:t>
            </a:r>
            <a:r>
              <a:rPr sz="2000" i="1" spc="150" dirty="0">
                <a:solidFill>
                  <a:srgbClr val="404040"/>
                </a:solidFill>
                <a:cs typeface="UGWNAK+Trebuchet-BoldItalic"/>
              </a:rPr>
              <a:t> </a:t>
            </a:r>
            <a:r>
              <a:rPr sz="2000" i="1" dirty="0">
                <a:solidFill>
                  <a:srgbClr val="FF0000"/>
                </a:solidFill>
                <a:cs typeface="UGWNAK+Trebuchet-BoldItalic"/>
              </a:rPr>
              <a:t>hükümet,</a:t>
            </a:r>
            <a:r>
              <a:rPr sz="2000" i="1" spc="153" dirty="0">
                <a:solidFill>
                  <a:srgbClr val="FF0000"/>
                </a:solidFill>
                <a:cs typeface="UGWNAK+Trebuchet-BoldItalic"/>
              </a:rPr>
              <a:t> </a:t>
            </a:r>
            <a:r>
              <a:rPr sz="2000" i="1" dirty="0">
                <a:solidFill>
                  <a:srgbClr val="FF0000"/>
                </a:solidFill>
                <a:cs typeface="UGWNAK+Trebuchet-BoldItalic"/>
              </a:rPr>
              <a:t>DSÖ,</a:t>
            </a:r>
            <a:r>
              <a:rPr sz="2000" i="1" spc="154" dirty="0">
                <a:solidFill>
                  <a:srgbClr val="FF0000"/>
                </a:solidFill>
                <a:cs typeface="UGWNAK+Trebuchet-BoldItalic"/>
              </a:rPr>
              <a:t> </a:t>
            </a:r>
            <a:r>
              <a:rPr sz="2000" i="1" dirty="0" err="1">
                <a:solidFill>
                  <a:srgbClr val="FF0000"/>
                </a:solidFill>
                <a:cs typeface="UGWNAK+Trebuchet-BoldItalic"/>
              </a:rPr>
              <a:t>diğer</a:t>
            </a:r>
            <a:r>
              <a:rPr lang="tr-TR" sz="2000" i="1" dirty="0">
                <a:solidFill>
                  <a:srgbClr val="FF0000"/>
                </a:solidFill>
                <a:cs typeface="UGWNAK+Trebuchet-BoldItalic"/>
              </a:rPr>
              <a:t> </a:t>
            </a:r>
            <a:r>
              <a:rPr sz="2000" i="1" dirty="0" err="1">
                <a:solidFill>
                  <a:srgbClr val="FF0000"/>
                </a:solidFill>
                <a:cs typeface="UGWNAK+Trebuchet-BoldItalic"/>
              </a:rPr>
              <a:t>uluslararası</a:t>
            </a:r>
            <a:r>
              <a:rPr sz="2000" i="1" spc="171" dirty="0">
                <a:solidFill>
                  <a:srgbClr val="FF0000"/>
                </a:solidFill>
                <a:cs typeface="UGWNAK+Trebuchet-BoldItalic"/>
              </a:rPr>
              <a:t> </a:t>
            </a:r>
            <a:r>
              <a:rPr sz="2000" i="1" dirty="0">
                <a:solidFill>
                  <a:srgbClr val="FF0000"/>
                </a:solidFill>
                <a:cs typeface="UGWNAK+Trebuchet-BoldItalic"/>
              </a:rPr>
              <a:t>kuruluşlar</a:t>
            </a:r>
            <a:r>
              <a:rPr sz="2000" i="1" spc="171" dirty="0">
                <a:solidFill>
                  <a:srgbClr val="FF0000"/>
                </a:solidFill>
                <a:cs typeface="UGWNAK+Trebuchet-BoldItalic"/>
              </a:rPr>
              <a:t> </a:t>
            </a:r>
            <a:r>
              <a:rPr sz="2000" i="1" dirty="0">
                <a:solidFill>
                  <a:srgbClr val="FF0000"/>
                </a:solidFill>
                <a:cs typeface="UGWNAK+Trebuchet-BoldItalic"/>
              </a:rPr>
              <a:t>ile</a:t>
            </a:r>
            <a:r>
              <a:rPr sz="2000" i="1" spc="166" dirty="0">
                <a:solidFill>
                  <a:srgbClr val="FF0000"/>
                </a:solidFill>
                <a:cs typeface="UGWNAK+Trebuchet-BoldItalic"/>
              </a:rPr>
              <a:t> </a:t>
            </a:r>
            <a:r>
              <a:rPr sz="2000" i="1" dirty="0">
                <a:solidFill>
                  <a:srgbClr val="FF0000"/>
                </a:solidFill>
                <a:cs typeface="UGWNAK+Trebuchet-BoldItalic"/>
              </a:rPr>
              <a:t>sivil</a:t>
            </a:r>
            <a:r>
              <a:rPr sz="2000" i="1" spc="166" dirty="0">
                <a:solidFill>
                  <a:srgbClr val="FF0000"/>
                </a:solidFill>
                <a:cs typeface="UGWNAK+Trebuchet-BoldItalic"/>
              </a:rPr>
              <a:t> </a:t>
            </a:r>
            <a:r>
              <a:rPr sz="2000" i="1" dirty="0">
                <a:solidFill>
                  <a:srgbClr val="FF0000"/>
                </a:solidFill>
                <a:cs typeface="UGWNAK+Trebuchet-BoldItalic"/>
              </a:rPr>
              <a:t>toplum</a:t>
            </a:r>
            <a:r>
              <a:rPr sz="2000" i="1" spc="144" dirty="0">
                <a:solidFill>
                  <a:srgbClr val="FF0000"/>
                </a:solidFill>
                <a:cs typeface="UGWNAK+Trebuchet-BoldItalic"/>
              </a:rPr>
              <a:t> </a:t>
            </a:r>
            <a:r>
              <a:rPr sz="2000" i="1" dirty="0">
                <a:solidFill>
                  <a:srgbClr val="404040"/>
                </a:solidFill>
                <a:cs typeface="UGWNAK+Trebuchet-BoldItalic"/>
              </a:rPr>
              <a:t>arasındaki</a:t>
            </a:r>
            <a:r>
              <a:rPr sz="2000" i="1" spc="143" dirty="0">
                <a:solidFill>
                  <a:srgbClr val="404040"/>
                </a:solidFill>
                <a:cs typeface="UGWNAK+Trebuchet-BoldItalic"/>
              </a:rPr>
              <a:t> </a:t>
            </a:r>
            <a:r>
              <a:rPr sz="2000" i="1" dirty="0">
                <a:solidFill>
                  <a:srgbClr val="404040"/>
                </a:solidFill>
                <a:cs typeface="UGWNAK+Trebuchet-BoldItalic"/>
              </a:rPr>
              <a:t>işbirliğinin</a:t>
            </a:r>
            <a:r>
              <a:rPr sz="2000" i="1" spc="151" dirty="0">
                <a:solidFill>
                  <a:srgbClr val="404040"/>
                </a:solidFill>
                <a:cs typeface="UGWNAK+Trebuchet-BoldItalic"/>
              </a:rPr>
              <a:t> </a:t>
            </a:r>
            <a:r>
              <a:rPr sz="2000" i="1" dirty="0" err="1">
                <a:solidFill>
                  <a:srgbClr val="404040"/>
                </a:solidFill>
                <a:cs typeface="UGWNAK+Trebuchet-BoldItalic"/>
              </a:rPr>
              <a:t>mükemmel</a:t>
            </a:r>
            <a:r>
              <a:rPr sz="2000" i="1" spc="149" dirty="0">
                <a:solidFill>
                  <a:srgbClr val="404040"/>
                </a:solidFill>
                <a:cs typeface="UGWNAK+Trebuchet-BoldItalic"/>
              </a:rPr>
              <a:t> </a:t>
            </a:r>
            <a:r>
              <a:rPr sz="2000" i="1" dirty="0" err="1">
                <a:solidFill>
                  <a:srgbClr val="404040"/>
                </a:solidFill>
                <a:cs typeface="UGWNAK+Trebuchet-BoldItalic"/>
              </a:rPr>
              <a:t>bir</a:t>
            </a:r>
            <a:r>
              <a:rPr lang="tr-TR" sz="2000" i="1" dirty="0">
                <a:solidFill>
                  <a:srgbClr val="404040"/>
                </a:solidFill>
                <a:cs typeface="UGWNAK+Trebuchet-BoldItalic"/>
              </a:rPr>
              <a:t> </a:t>
            </a:r>
            <a:r>
              <a:rPr sz="2000" i="1" spc="-17" dirty="0" err="1">
                <a:solidFill>
                  <a:srgbClr val="404040"/>
                </a:solidFill>
                <a:cs typeface="UGWNAK+Trebuchet-BoldItalic"/>
              </a:rPr>
              <a:t>örneğidir</a:t>
            </a:r>
            <a:r>
              <a:rPr sz="2000" i="1" spc="-17" dirty="0">
                <a:solidFill>
                  <a:srgbClr val="404040"/>
                </a:solidFill>
                <a:cs typeface="UGWNAK+Trebuchet-BoldItalic"/>
              </a:rPr>
              <a:t>."</a:t>
            </a:r>
          </a:p>
        </p:txBody>
      </p:sp>
      <p:sp>
        <p:nvSpPr>
          <p:cNvPr id="9" name="object 6"/>
          <p:cNvSpPr txBox="1"/>
          <p:nvPr/>
        </p:nvSpPr>
        <p:spPr>
          <a:xfrm>
            <a:off x="888677" y="4961712"/>
            <a:ext cx="9325380" cy="487313"/>
          </a:xfrm>
          <a:prstGeom prst="rect">
            <a:avLst/>
          </a:prstGeom>
        </p:spPr>
        <p:txBody>
          <a:bodyPr vert="horz" wrap="square" lIns="0" tIns="0" rIns="0" bIns="0" rtlCol="0">
            <a:spAutoFit/>
          </a:bodyPr>
          <a:lstStyle/>
          <a:p>
            <a:pPr marL="0" marR="0">
              <a:lnSpc>
                <a:spcPts val="2090"/>
              </a:lnSpc>
              <a:spcBef>
                <a:spcPts val="0"/>
              </a:spcBef>
              <a:spcAft>
                <a:spcPts val="0"/>
              </a:spcAft>
            </a:pPr>
            <a:r>
              <a:rPr sz="1000" spc="1106" dirty="0">
                <a:solidFill>
                  <a:srgbClr val="3494BA"/>
                </a:solidFill>
                <a:latin typeface="Caladea"/>
                <a:cs typeface="Caladea"/>
              </a:rPr>
              <a:t> </a:t>
            </a:r>
            <a:r>
              <a:rPr sz="1000" i="1" dirty="0" err="1">
                <a:solidFill>
                  <a:srgbClr val="404040"/>
                </a:solidFill>
                <a:cs typeface="UGWNAK+Trebuchet-BoldItalic"/>
              </a:rPr>
              <a:t>Ülkemiz</a:t>
            </a:r>
            <a:r>
              <a:rPr sz="1000" i="1" spc="144" dirty="0">
                <a:solidFill>
                  <a:srgbClr val="404040"/>
                </a:solidFill>
                <a:cs typeface="UGWNAK+Trebuchet-BoldItalic"/>
              </a:rPr>
              <a:t> </a:t>
            </a:r>
            <a:r>
              <a:rPr sz="1000" b="1" i="1" dirty="0">
                <a:solidFill>
                  <a:srgbClr val="404040"/>
                </a:solidFill>
                <a:cs typeface="UGWNAK+Trebuchet-BoldItalic"/>
              </a:rPr>
              <a:t>2013,</a:t>
            </a:r>
            <a:r>
              <a:rPr sz="1000" b="1" i="1" spc="126" dirty="0">
                <a:solidFill>
                  <a:srgbClr val="404040"/>
                </a:solidFill>
                <a:cs typeface="UGWNAK+Trebuchet-BoldItalic"/>
              </a:rPr>
              <a:t> </a:t>
            </a:r>
            <a:r>
              <a:rPr sz="1000" b="1" i="1" dirty="0">
                <a:solidFill>
                  <a:srgbClr val="404040"/>
                </a:solidFill>
                <a:cs typeface="UGWNAK+Trebuchet-BoldItalic"/>
              </a:rPr>
              <a:t>2015,</a:t>
            </a:r>
            <a:r>
              <a:rPr sz="1000" b="1" i="1" spc="126" dirty="0">
                <a:solidFill>
                  <a:srgbClr val="404040"/>
                </a:solidFill>
                <a:cs typeface="UGWNAK+Trebuchet-BoldItalic"/>
              </a:rPr>
              <a:t> </a:t>
            </a:r>
            <a:r>
              <a:rPr sz="1000" b="1" i="1" dirty="0">
                <a:solidFill>
                  <a:srgbClr val="404040"/>
                </a:solidFill>
                <a:cs typeface="UGWNAK+Trebuchet-BoldItalic"/>
              </a:rPr>
              <a:t>2017</a:t>
            </a:r>
            <a:r>
              <a:rPr sz="1000" b="1" i="1" spc="117" dirty="0">
                <a:solidFill>
                  <a:srgbClr val="404040"/>
                </a:solidFill>
                <a:cs typeface="UGWNAK+Trebuchet-BoldItalic"/>
              </a:rPr>
              <a:t> </a:t>
            </a:r>
            <a:r>
              <a:rPr sz="1000" i="1" dirty="0">
                <a:solidFill>
                  <a:srgbClr val="404040"/>
                </a:solidFill>
                <a:cs typeface="UGWNAK+Trebuchet-BoldItalic"/>
              </a:rPr>
              <a:t>DSÖ</a:t>
            </a:r>
            <a:r>
              <a:rPr sz="1000" i="1" spc="141" dirty="0">
                <a:solidFill>
                  <a:srgbClr val="404040"/>
                </a:solidFill>
                <a:cs typeface="UGWNAK+Trebuchet-BoldItalic"/>
              </a:rPr>
              <a:t> </a:t>
            </a:r>
            <a:r>
              <a:rPr sz="1000" i="1" dirty="0" err="1">
                <a:solidFill>
                  <a:srgbClr val="404040"/>
                </a:solidFill>
                <a:cs typeface="UGWNAK+Trebuchet-BoldItalic"/>
              </a:rPr>
              <a:t>Küresel</a:t>
            </a:r>
            <a:r>
              <a:rPr sz="1000" i="1" spc="126" dirty="0">
                <a:solidFill>
                  <a:srgbClr val="404040"/>
                </a:solidFill>
                <a:cs typeface="UGWNAK+Trebuchet-BoldItalic"/>
              </a:rPr>
              <a:t> </a:t>
            </a:r>
            <a:r>
              <a:rPr sz="1000" i="1" dirty="0" err="1">
                <a:solidFill>
                  <a:srgbClr val="404040"/>
                </a:solidFill>
                <a:cs typeface="UGWNAK+Trebuchet-BoldItalic"/>
              </a:rPr>
              <a:t>Tütün</a:t>
            </a:r>
            <a:r>
              <a:rPr sz="1000" i="1" spc="140" dirty="0">
                <a:solidFill>
                  <a:srgbClr val="404040"/>
                </a:solidFill>
                <a:cs typeface="UGWNAK+Trebuchet-BoldItalic"/>
              </a:rPr>
              <a:t> </a:t>
            </a:r>
            <a:r>
              <a:rPr sz="1000" i="1" dirty="0" err="1">
                <a:solidFill>
                  <a:srgbClr val="404040"/>
                </a:solidFill>
                <a:cs typeface="UGWNAK+Trebuchet-BoldItalic"/>
              </a:rPr>
              <a:t>Epidemisi</a:t>
            </a:r>
            <a:r>
              <a:rPr sz="1000" i="1" spc="126" dirty="0">
                <a:solidFill>
                  <a:srgbClr val="404040"/>
                </a:solidFill>
                <a:cs typeface="UGWNAK+Trebuchet-BoldItalic"/>
              </a:rPr>
              <a:t> </a:t>
            </a:r>
            <a:r>
              <a:rPr sz="1000" i="1" dirty="0" err="1">
                <a:solidFill>
                  <a:srgbClr val="404040"/>
                </a:solidFill>
                <a:cs typeface="UGWNAK+Trebuchet-BoldItalic"/>
              </a:rPr>
              <a:t>raporlarında</a:t>
            </a:r>
            <a:r>
              <a:rPr sz="1000" i="1" spc="116" dirty="0">
                <a:solidFill>
                  <a:srgbClr val="404040"/>
                </a:solidFill>
                <a:cs typeface="UGWNAK+Trebuchet-BoldItalic"/>
              </a:rPr>
              <a:t> </a:t>
            </a:r>
            <a:r>
              <a:rPr sz="1000" i="1" dirty="0" err="1">
                <a:solidFill>
                  <a:srgbClr val="404040"/>
                </a:solidFill>
                <a:cs typeface="UGWNAK+Trebuchet-BoldItalic"/>
              </a:rPr>
              <a:t>tüm</a:t>
            </a:r>
            <a:endParaRPr sz="1000" i="1" dirty="0">
              <a:solidFill>
                <a:srgbClr val="404040"/>
              </a:solidFill>
              <a:cs typeface="UGWNAK+Trebuchet-BoldItalic"/>
            </a:endParaRPr>
          </a:p>
          <a:p>
            <a:pPr marL="342900" marR="0">
              <a:lnSpc>
                <a:spcPts val="1727"/>
              </a:lnSpc>
              <a:spcBef>
                <a:spcPts val="0"/>
              </a:spcBef>
              <a:spcAft>
                <a:spcPts val="0"/>
              </a:spcAft>
            </a:pPr>
            <a:r>
              <a:rPr sz="1000" i="1" dirty="0">
                <a:solidFill>
                  <a:srgbClr val="404040"/>
                </a:solidFill>
                <a:cs typeface="UGWNAK+Trebuchet-BoldItalic"/>
              </a:rPr>
              <a:t>MPOWER</a:t>
            </a:r>
            <a:r>
              <a:rPr sz="1000" i="1" spc="127" dirty="0">
                <a:solidFill>
                  <a:srgbClr val="404040"/>
                </a:solidFill>
                <a:cs typeface="UGWNAK+Trebuchet-BoldItalic"/>
              </a:rPr>
              <a:t> </a:t>
            </a:r>
            <a:r>
              <a:rPr sz="1000" i="1" dirty="0">
                <a:solidFill>
                  <a:srgbClr val="404040"/>
                </a:solidFill>
                <a:cs typeface="UGWNAK+Trebuchet-BoldItalic"/>
              </a:rPr>
              <a:t>kriterlerini</a:t>
            </a:r>
            <a:r>
              <a:rPr sz="1000" i="1" spc="127" dirty="0">
                <a:solidFill>
                  <a:srgbClr val="404040"/>
                </a:solidFill>
                <a:cs typeface="UGWNAK+Trebuchet-BoldItalic"/>
              </a:rPr>
              <a:t> </a:t>
            </a:r>
            <a:r>
              <a:rPr sz="1000" i="1" dirty="0" err="1">
                <a:solidFill>
                  <a:srgbClr val="404040"/>
                </a:solidFill>
                <a:cs typeface="UGWNAK+Trebuchet-BoldItalic"/>
              </a:rPr>
              <a:t>karşılayan</a:t>
            </a:r>
            <a:r>
              <a:rPr sz="1000" i="1" spc="122" dirty="0">
                <a:solidFill>
                  <a:srgbClr val="404040"/>
                </a:solidFill>
                <a:cs typeface="UGWNAK+Trebuchet-BoldItalic"/>
              </a:rPr>
              <a:t> </a:t>
            </a:r>
            <a:r>
              <a:rPr sz="1000" i="1" dirty="0" err="1">
                <a:solidFill>
                  <a:srgbClr val="404040"/>
                </a:solidFill>
                <a:cs typeface="UGWNAK+Trebuchet-BoldItalic"/>
              </a:rPr>
              <a:t>tek</a:t>
            </a:r>
            <a:r>
              <a:rPr sz="1000" i="1" spc="139" dirty="0">
                <a:solidFill>
                  <a:srgbClr val="404040"/>
                </a:solidFill>
                <a:cs typeface="UGWNAK+Trebuchet-BoldItalic"/>
              </a:rPr>
              <a:t> </a:t>
            </a:r>
            <a:r>
              <a:rPr sz="1000" i="1" dirty="0" err="1">
                <a:solidFill>
                  <a:srgbClr val="404040"/>
                </a:solidFill>
                <a:cs typeface="UGWNAK+Trebuchet-BoldItalic"/>
              </a:rPr>
              <a:t>ülke</a:t>
            </a:r>
            <a:r>
              <a:rPr lang="tr-TR" sz="1000" i="1" dirty="0">
                <a:solidFill>
                  <a:srgbClr val="404040"/>
                </a:solidFill>
                <a:cs typeface="UGWNAK+Trebuchet-BoldItalic"/>
              </a:rPr>
              <a:t> iken </a:t>
            </a:r>
            <a:r>
              <a:rPr sz="1000" b="1" i="1" dirty="0">
                <a:solidFill>
                  <a:srgbClr val="404040"/>
                </a:solidFill>
                <a:cs typeface="UGWNAK+Trebuchet-BoldItalic"/>
              </a:rPr>
              <a:t>2021</a:t>
            </a:r>
            <a:r>
              <a:rPr lang="tr-TR" sz="1000" b="1" i="1" dirty="0">
                <a:solidFill>
                  <a:srgbClr val="404040"/>
                </a:solidFill>
                <a:cs typeface="UGWNAK+Trebuchet-BoldItalic"/>
              </a:rPr>
              <a:t>, 2023</a:t>
            </a:r>
            <a:r>
              <a:rPr sz="1000" b="1" i="1" spc="122" dirty="0">
                <a:solidFill>
                  <a:srgbClr val="404040"/>
                </a:solidFill>
                <a:cs typeface="UGWNAK+Trebuchet-BoldItalic"/>
              </a:rPr>
              <a:t> </a:t>
            </a:r>
            <a:r>
              <a:rPr lang="tr-TR" sz="1000" b="1" i="1" spc="122" dirty="0">
                <a:solidFill>
                  <a:srgbClr val="404040"/>
                </a:solidFill>
                <a:cs typeface="UGWNAK+Trebuchet-BoldItalic"/>
              </a:rPr>
              <a:t>ve 2025 </a:t>
            </a:r>
            <a:r>
              <a:rPr sz="1000" b="1" i="1" dirty="0" err="1">
                <a:solidFill>
                  <a:srgbClr val="404040"/>
                </a:solidFill>
                <a:cs typeface="UGWNAK+Trebuchet-BoldItalic"/>
              </a:rPr>
              <a:t>raporlarında</a:t>
            </a:r>
            <a:r>
              <a:rPr sz="1000" b="1" i="1" spc="116" dirty="0">
                <a:solidFill>
                  <a:srgbClr val="404040"/>
                </a:solidFill>
                <a:cs typeface="UGWNAK+Trebuchet-BoldItalic"/>
              </a:rPr>
              <a:t> </a:t>
            </a:r>
            <a:r>
              <a:rPr sz="1000" i="1" dirty="0" err="1">
                <a:solidFill>
                  <a:srgbClr val="404040"/>
                </a:solidFill>
                <a:cs typeface="UGWNAK+Trebuchet-BoldItalic"/>
              </a:rPr>
              <a:t>Brezilya</a:t>
            </a:r>
            <a:r>
              <a:rPr lang="tr-TR" sz="1000" i="1" dirty="0">
                <a:solidFill>
                  <a:srgbClr val="404040"/>
                </a:solidFill>
                <a:cs typeface="UGWNAK+Trebuchet-BoldItalic"/>
              </a:rPr>
              <a:t>, Hollanda ve </a:t>
            </a:r>
            <a:r>
              <a:rPr lang="tr-TR" sz="1000" i="1" dirty="0" err="1">
                <a:solidFill>
                  <a:srgbClr val="404040"/>
                </a:solidFill>
                <a:cs typeface="UGWNAK+Trebuchet-BoldItalic"/>
              </a:rPr>
              <a:t>Mauritus</a:t>
            </a:r>
            <a:r>
              <a:rPr lang="tr-TR" sz="1000" i="1" dirty="0">
                <a:solidFill>
                  <a:srgbClr val="404040"/>
                </a:solidFill>
                <a:cs typeface="UGWNAK+Trebuchet-BoldItalic"/>
              </a:rPr>
              <a:t> </a:t>
            </a:r>
            <a:r>
              <a:rPr sz="1000" i="1" dirty="0" err="1">
                <a:solidFill>
                  <a:srgbClr val="404040"/>
                </a:solidFill>
                <a:cs typeface="UGWNAK+Trebuchet-BoldItalic"/>
              </a:rPr>
              <a:t>ile</a:t>
            </a:r>
            <a:r>
              <a:rPr sz="1000" i="1" spc="135" dirty="0">
                <a:solidFill>
                  <a:srgbClr val="404040"/>
                </a:solidFill>
                <a:cs typeface="UGWNAK+Trebuchet-BoldItalic"/>
              </a:rPr>
              <a:t> </a:t>
            </a:r>
            <a:r>
              <a:rPr sz="1000" i="1" dirty="0">
                <a:solidFill>
                  <a:srgbClr val="404040"/>
                </a:solidFill>
                <a:cs typeface="UGWNAK+Trebuchet-BoldItalic"/>
              </a:rPr>
              <a:t>bu</a:t>
            </a:r>
            <a:r>
              <a:rPr sz="1000" i="1" spc="133" dirty="0">
                <a:solidFill>
                  <a:srgbClr val="404040"/>
                </a:solidFill>
                <a:cs typeface="UGWNAK+Trebuchet-BoldItalic"/>
              </a:rPr>
              <a:t> </a:t>
            </a:r>
            <a:r>
              <a:rPr sz="1000" i="1" dirty="0">
                <a:solidFill>
                  <a:srgbClr val="404040"/>
                </a:solidFill>
                <a:cs typeface="UGWNAK+Trebuchet-BoldItalic"/>
              </a:rPr>
              <a:t>alandaki</a:t>
            </a:r>
            <a:r>
              <a:rPr sz="1000" i="1" spc="127" dirty="0">
                <a:solidFill>
                  <a:srgbClr val="404040"/>
                </a:solidFill>
                <a:cs typeface="UGWNAK+Trebuchet-BoldItalic"/>
              </a:rPr>
              <a:t> </a:t>
            </a:r>
            <a:r>
              <a:rPr sz="1000" i="1" dirty="0">
                <a:solidFill>
                  <a:srgbClr val="404040"/>
                </a:solidFill>
                <a:cs typeface="UGWNAK+Trebuchet-BoldItalic"/>
              </a:rPr>
              <a:t>başarısını</a:t>
            </a:r>
            <a:r>
              <a:rPr sz="1000" i="1" spc="127" dirty="0">
                <a:solidFill>
                  <a:srgbClr val="404040"/>
                </a:solidFill>
                <a:cs typeface="UGWNAK+Trebuchet-BoldItalic"/>
              </a:rPr>
              <a:t> </a:t>
            </a:r>
            <a:r>
              <a:rPr sz="1000" i="1" dirty="0">
                <a:solidFill>
                  <a:srgbClr val="404040"/>
                </a:solidFill>
                <a:cs typeface="UGWNAK+Trebuchet-BoldItalic"/>
              </a:rPr>
              <a:t>devam</a:t>
            </a:r>
            <a:r>
              <a:rPr sz="1000" i="1" spc="132" dirty="0">
                <a:solidFill>
                  <a:srgbClr val="404040"/>
                </a:solidFill>
                <a:cs typeface="UGWNAK+Trebuchet-BoldItalic"/>
              </a:rPr>
              <a:t> </a:t>
            </a:r>
            <a:r>
              <a:rPr sz="1000" i="1" spc="-17" dirty="0">
                <a:solidFill>
                  <a:srgbClr val="404040"/>
                </a:solidFill>
                <a:cs typeface="UGWNAK+Trebuchet-BoldItalic"/>
              </a:rPr>
              <a:t>ettirmiştir.</a:t>
            </a:r>
          </a:p>
        </p:txBody>
      </p:sp>
      <p:sp>
        <p:nvSpPr>
          <p:cNvPr id="10" name="object 7"/>
          <p:cNvSpPr txBox="1"/>
          <p:nvPr/>
        </p:nvSpPr>
        <p:spPr>
          <a:xfrm>
            <a:off x="11336020" y="6444859"/>
            <a:ext cx="306883"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98989"/>
                </a:solidFill>
                <a:latin typeface="VGTLSB+Calibri"/>
                <a:cs typeface="VGTLSB+Calibri"/>
              </a:rPr>
              <a:t>65</a:t>
            </a:r>
          </a:p>
        </p:txBody>
      </p:sp>
    </p:spTree>
    <p:extLst>
      <p:ext uri="{BB962C8B-B14F-4D97-AF65-F5344CB8AC3E}">
        <p14:creationId xmlns:p14="http://schemas.microsoft.com/office/powerpoint/2010/main" val="458883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dirty="0">
                <a:latin typeface="Calibri" panose="020F0502020204030204" pitchFamily="34" charset="0"/>
                <a:cs typeface="Calibri" panose="020F0502020204030204" pitchFamily="34" charset="0"/>
              </a:rPr>
              <a:t>Sonuç olarak…</a:t>
            </a:r>
          </a:p>
        </p:txBody>
      </p:sp>
      <p:sp>
        <p:nvSpPr>
          <p:cNvPr id="3" name="Slayt Numarası Yer Tutucusu 2"/>
          <p:cNvSpPr>
            <a:spLocks noGrp="1"/>
          </p:cNvSpPr>
          <p:nvPr>
            <p:ph type="sldNum" sz="quarter" idx="12"/>
          </p:nvPr>
        </p:nvSpPr>
        <p:spPr/>
        <p:txBody>
          <a:bodyPr/>
          <a:lstStyle/>
          <a:p>
            <a:fld id="{501A4338-EBAE-ED40-8475-2E6AE1B9F2FD}" type="slidenum">
              <a:rPr lang="tr-TR" smtClean="0"/>
              <a:pPr/>
              <a:t>32</a:t>
            </a:fld>
            <a:endParaRPr lang="tr-TR" dirty="0"/>
          </a:p>
        </p:txBody>
      </p:sp>
      <p:graphicFrame>
        <p:nvGraphicFramePr>
          <p:cNvPr id="5" name="İçerik Yer Tutucusu 2">
            <a:extLst>
              <a:ext uri="{FF2B5EF4-FFF2-40B4-BE49-F238E27FC236}">
                <a16:creationId xmlns:a16="http://schemas.microsoft.com/office/drawing/2014/main" id="{AC58A969-3684-DB18-B1CB-F731C0298FD0}"/>
              </a:ext>
            </a:extLst>
          </p:cNvPr>
          <p:cNvGraphicFramePr>
            <a:graphicFrameLocks/>
          </p:cNvGraphicFramePr>
          <p:nvPr>
            <p:extLst>
              <p:ext uri="{D42A27DB-BD31-4B8C-83A1-F6EECF244321}">
                <p14:modId xmlns:p14="http://schemas.microsoft.com/office/powerpoint/2010/main" val="1175385730"/>
              </p:ext>
            </p:extLst>
          </p:nvPr>
        </p:nvGraphicFramePr>
        <p:xfrm>
          <a:off x="914400" y="1581150"/>
          <a:ext cx="960437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928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13442" y="2599602"/>
            <a:ext cx="6420756" cy="1347493"/>
          </a:xfrm>
          <a:prstGeom prst="rect">
            <a:avLst/>
          </a:prstGeom>
          <a:noFill/>
        </p:spPr>
        <p:txBody>
          <a:bodyPr wrap="square" rtlCol="0">
            <a:spAutoFit/>
          </a:bodyPr>
          <a:lstStyle/>
          <a:p>
            <a:pPr algn="ctr"/>
            <a:r>
              <a:rPr lang="tr-TR"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SİGARA BIRAKMA POLİKLİNİĞİ MEVZUATI</a:t>
            </a:r>
            <a:endParaRPr lang="tr-TR" sz="4000" b="1" dirty="0">
              <a:solidFill>
                <a:schemeClr val="bg1"/>
              </a:solidFill>
            </a:endParaRPr>
          </a:p>
        </p:txBody>
      </p:sp>
      <p:sp>
        <p:nvSpPr>
          <p:cNvPr id="4" name="Unvan 3">
            <a:extLst>
              <a:ext uri="{FF2B5EF4-FFF2-40B4-BE49-F238E27FC236}">
                <a16:creationId xmlns:a16="http://schemas.microsoft.com/office/drawing/2014/main" id="{BC35B47A-9AE3-4633-BE8E-158B80EF30CC}"/>
              </a:ext>
            </a:extLst>
          </p:cNvPr>
          <p:cNvSpPr>
            <a:spLocks noGrp="1"/>
          </p:cNvSpPr>
          <p:nvPr>
            <p:ph type="title"/>
          </p:nvPr>
        </p:nvSpPr>
        <p:spPr>
          <a:xfrm>
            <a:off x="1062317" y="4830089"/>
            <a:ext cx="10515600" cy="1325563"/>
          </a:xfrm>
        </p:spPr>
        <p:txBody>
          <a:bodyPr/>
          <a:lstStyle/>
          <a:p>
            <a:endParaRPr lang="tr-TR"/>
          </a:p>
        </p:txBody>
      </p:sp>
    </p:spTree>
    <p:extLst>
      <p:ext uri="{BB962C8B-B14F-4D97-AF65-F5344CB8AC3E}">
        <p14:creationId xmlns:p14="http://schemas.microsoft.com/office/powerpoint/2010/main" val="1311767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 SİGARA BIRAKMA POLİKLİNİĞİ MEVZUATI</a:t>
            </a:r>
          </a:p>
        </p:txBody>
      </p:sp>
      <p:pic>
        <p:nvPicPr>
          <p:cNvPr id="5" name="Resim 4"/>
          <p:cNvPicPr>
            <a:picLocks noChangeAspect="1"/>
          </p:cNvPicPr>
          <p:nvPr/>
        </p:nvPicPr>
        <p:blipFill>
          <a:blip r:embed="rId2"/>
          <a:stretch>
            <a:fillRect/>
          </a:stretch>
        </p:blipFill>
        <p:spPr>
          <a:xfrm>
            <a:off x="849025" y="1761859"/>
            <a:ext cx="10398983" cy="3582498"/>
          </a:xfrm>
          <a:prstGeom prst="rect">
            <a:avLst/>
          </a:prstGeom>
        </p:spPr>
      </p:pic>
    </p:spTree>
    <p:extLst>
      <p:ext uri="{BB962C8B-B14F-4D97-AF65-F5344CB8AC3E}">
        <p14:creationId xmlns:p14="http://schemas.microsoft.com/office/powerpoint/2010/main" val="3713185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5738" y="666764"/>
            <a:ext cx="11089225" cy="504497"/>
          </a:xfrm>
        </p:spPr>
        <p:txBody>
          <a:bodyPr>
            <a:norm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Sunum Planı</a:t>
            </a:r>
          </a:p>
        </p:txBody>
      </p:sp>
      <p:sp>
        <p:nvSpPr>
          <p:cNvPr id="3" name="İçerik Yer Tutucusu 2"/>
          <p:cNvSpPr>
            <a:spLocks noGrp="1"/>
          </p:cNvSpPr>
          <p:nvPr>
            <p:ph type="body" sz="half" idx="2"/>
          </p:nvPr>
        </p:nvSpPr>
        <p:spPr>
          <a:xfrm>
            <a:off x="630315" y="1355344"/>
            <a:ext cx="11010293" cy="4521927"/>
          </a:xfrm>
        </p:spPr>
        <p:txBody>
          <a:bodyPr/>
          <a:lstStyle/>
          <a:p>
            <a:pPr>
              <a:lnSpc>
                <a:spcPct val="100000"/>
              </a:lnSpc>
            </a:pPr>
            <a:r>
              <a:rPr lang="tr-TR" dirty="0"/>
              <a:t>* </a:t>
            </a:r>
            <a:r>
              <a:rPr lang="tr-TR" dirty="0">
                <a:ea typeface="Calibri" panose="020F0502020204030204" pitchFamily="34" charset="0"/>
                <a:cs typeface="Calibri" panose="020F0502020204030204" pitchFamily="34" charset="0"/>
              </a:rPr>
              <a:t>Yönetmelik Amaç, Kapsam, Dayanak ve Tanımlar</a:t>
            </a:r>
          </a:p>
          <a:p>
            <a:pPr>
              <a:lnSpc>
                <a:spcPct val="100000"/>
              </a:lnSpc>
            </a:pPr>
            <a:r>
              <a:rPr lang="tr-TR" dirty="0">
                <a:ea typeface="Calibri" panose="020F0502020204030204" pitchFamily="34" charset="0"/>
                <a:cs typeface="Calibri" panose="020F0502020204030204" pitchFamily="34" charset="0"/>
              </a:rPr>
              <a:t>* Tütün Bağımlılığı Tedavi Usulleri Bilim Komisyonu</a:t>
            </a:r>
          </a:p>
          <a:p>
            <a:pPr>
              <a:lnSpc>
                <a:spcPct val="100000"/>
              </a:lnSpc>
            </a:pPr>
            <a:r>
              <a:rPr lang="tr-TR" dirty="0">
                <a:ea typeface="Calibri" panose="020F0502020204030204" pitchFamily="34" charset="0"/>
                <a:cs typeface="Calibri" panose="020F0502020204030204" pitchFamily="34" charset="0"/>
              </a:rPr>
              <a:t>* Birimlerin kurulması, başvuru, açılma izni</a:t>
            </a:r>
          </a:p>
          <a:p>
            <a:pPr>
              <a:lnSpc>
                <a:spcPct val="100000"/>
              </a:lnSpc>
            </a:pPr>
            <a:r>
              <a:rPr lang="tr-TR" dirty="0">
                <a:ea typeface="Calibri" panose="020F0502020204030204" pitchFamily="34" charset="0"/>
                <a:cs typeface="Calibri" panose="020F0502020204030204" pitchFamily="34" charset="0"/>
              </a:rPr>
              <a:t>* Birimlerin Asgari Personel ve Fiziki Standartları</a:t>
            </a:r>
          </a:p>
          <a:p>
            <a:pPr>
              <a:lnSpc>
                <a:spcPct val="100000"/>
              </a:lnSpc>
            </a:pPr>
            <a:r>
              <a:rPr lang="tr-TR" dirty="0">
                <a:ea typeface="Calibri" panose="020F0502020204030204" pitchFamily="34" charset="0"/>
                <a:cs typeface="Calibri" panose="020F0502020204030204" pitchFamily="34" charset="0"/>
              </a:rPr>
              <a:t>* Birimlerin Çalışma Usul ve Esasları,</a:t>
            </a:r>
          </a:p>
          <a:p>
            <a:pPr>
              <a:lnSpc>
                <a:spcPct val="100000"/>
              </a:lnSpc>
            </a:pPr>
            <a:r>
              <a:rPr lang="tr-TR" dirty="0">
                <a:ea typeface="Calibri" panose="020F0502020204030204" pitchFamily="34" charset="0"/>
                <a:cs typeface="Calibri" panose="020F0502020204030204" pitchFamily="34" charset="0"/>
              </a:rPr>
              <a:t>* Birim Personelinin Görevleri ile Tütün Bağımlılığı Tedavisi Eğitimi</a:t>
            </a:r>
          </a:p>
          <a:p>
            <a:pPr>
              <a:lnSpc>
                <a:spcPct val="100000"/>
              </a:lnSpc>
            </a:pPr>
            <a:r>
              <a:rPr lang="tr-TR" dirty="0">
                <a:ea typeface="Calibri" panose="020F0502020204030204" pitchFamily="34" charset="0"/>
                <a:cs typeface="Calibri" panose="020F0502020204030204" pitchFamily="34" charset="0"/>
              </a:rPr>
              <a:t>* Denetim, Kısıtlamalar ve İdari Yaptırımlar</a:t>
            </a:r>
          </a:p>
        </p:txBody>
      </p:sp>
    </p:spTree>
    <p:extLst>
      <p:ext uri="{BB962C8B-B14F-4D97-AF65-F5344CB8AC3E}">
        <p14:creationId xmlns:p14="http://schemas.microsoft.com/office/powerpoint/2010/main" val="3995966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3325" y="728480"/>
            <a:ext cx="11089225" cy="504497"/>
          </a:xfrm>
        </p:spPr>
        <p:txBody>
          <a:bodyPr/>
          <a:lstStyle/>
          <a:p>
            <a:r>
              <a:rPr lang="tr-TR" sz="2400" dirty="0">
                <a:latin typeface="Calibri" panose="020F0502020204030204" pitchFamily="34" charset="0"/>
                <a:ea typeface="Calibri" panose="020F0502020204030204" pitchFamily="34" charset="0"/>
                <a:cs typeface="Calibri" panose="020F0502020204030204" pitchFamily="34" charset="0"/>
              </a:rPr>
              <a:t>Sigara Bırakma Poliklinikleri</a:t>
            </a:r>
          </a:p>
        </p:txBody>
      </p:sp>
      <p:sp>
        <p:nvSpPr>
          <p:cNvPr id="3" name="İçerik Yer Tutucusu 2"/>
          <p:cNvSpPr>
            <a:spLocks noGrp="1"/>
          </p:cNvSpPr>
          <p:nvPr>
            <p:ph type="body" sz="half" idx="2"/>
          </p:nvPr>
        </p:nvSpPr>
        <p:spPr>
          <a:xfrm>
            <a:off x="656949" y="1355344"/>
            <a:ext cx="10983660" cy="4521927"/>
          </a:xfrm>
        </p:spPr>
        <p:txBody>
          <a:bodyPr>
            <a:normAutofit/>
          </a:bodyPr>
          <a:lstStyle/>
          <a:p>
            <a:pPr marL="285750" indent="-285750">
              <a:buFont typeface="Wingdings" panose="05000000000000000000" pitchFamily="2" charset="2"/>
              <a:buChar char="§"/>
            </a:pPr>
            <a:endParaRPr lang="tr-TR" dirty="0"/>
          </a:p>
          <a:p>
            <a:pPr marL="285750" indent="-285750">
              <a:buFont typeface="Wingdings" panose="05000000000000000000" pitchFamily="2" charset="2"/>
              <a:buChar char="v"/>
            </a:pPr>
            <a:r>
              <a:rPr lang="tr-TR" dirty="0"/>
              <a:t>Sigara bırakma polikliniği hizmetleri, </a:t>
            </a:r>
            <a:r>
              <a:rPr lang="tr-TR" b="1" dirty="0"/>
              <a:t>23 Kasım 2011 tarihli ve 28121 sayılı Resmî </a:t>
            </a:r>
            <a:r>
              <a:rPr lang="tr-TR" b="1" dirty="0" err="1"/>
              <a:t>Gazete’de</a:t>
            </a:r>
            <a:r>
              <a:rPr lang="tr-TR" b="1" dirty="0"/>
              <a:t> yayımlanarak yürürlüğe giren “Tütün Bağımlılığı Tedavi ve Eğitim Birimleri Hakkındaki Yönetmelik”</a:t>
            </a:r>
            <a:r>
              <a:rPr lang="tr-TR" dirty="0"/>
              <a:t> kapsamında yürütülmektedir. Tütün Bağımlılığı Tedavi Ve Eğitim Birimleri Hakkında Yönetmelikte Değişiklik Yapılmasına Dair Yönetmelik 16 Ekim 2025 tarih ve 33049 sayı ile Resmi Gazetede yayınlanmıştır.</a:t>
            </a:r>
          </a:p>
          <a:p>
            <a:pPr marL="285750" indent="-285750">
              <a:buFont typeface="Wingdings" panose="05000000000000000000" pitchFamily="2" charset="2"/>
              <a:buChar char="§"/>
            </a:pPr>
            <a:r>
              <a:rPr lang="tr-TR" dirty="0"/>
              <a:t>Bu yönetmelik gereği birimler:</a:t>
            </a:r>
          </a:p>
          <a:p>
            <a:pPr marL="285750" indent="-285750">
              <a:buFont typeface="Wingdings" panose="05000000000000000000" pitchFamily="2" charset="2"/>
              <a:buChar char="§"/>
            </a:pPr>
            <a:r>
              <a:rPr lang="tr-TR" dirty="0"/>
              <a:t>Sağlık, sosyal ve ekonomik açıdan zararlı olan tütün ve tütün ürünleri konusunda halkın bilinçlendirilmesine yönelik faaliyetler yürütür.</a:t>
            </a:r>
          </a:p>
          <a:p>
            <a:pPr marL="285750" indent="-285750">
              <a:buFont typeface="Wingdings" panose="05000000000000000000" pitchFamily="2" charset="2"/>
              <a:buChar char="§"/>
            </a:pPr>
            <a:r>
              <a:rPr lang="tr-TR" dirty="0"/>
              <a:t>Sigara kullanan ve bırakmak isteyen vatandaşların başvurularını değerlendirir.</a:t>
            </a:r>
          </a:p>
          <a:p>
            <a:pPr marL="285750" indent="-285750">
              <a:buFont typeface="Wingdings" panose="05000000000000000000" pitchFamily="2" charset="2"/>
              <a:buChar char="§"/>
            </a:pPr>
            <a:r>
              <a:rPr lang="tr-TR" dirty="0"/>
              <a:t>Bilimsel geçerliliği olan tedavi protokollerine göre tedavi planları oluşturur.</a:t>
            </a:r>
          </a:p>
          <a:p>
            <a:pPr marL="285750" indent="-285750">
              <a:buFont typeface="Wingdings" panose="05000000000000000000" pitchFamily="2" charset="2"/>
              <a:buChar char="§"/>
            </a:pPr>
            <a:r>
              <a:rPr lang="tr-TR" dirty="0"/>
              <a:t>Gerekli eğitimlerin verilmesini sağlar.</a:t>
            </a:r>
          </a:p>
          <a:p>
            <a:pPr algn="ctr">
              <a:lnSpc>
                <a:spcPct val="150000"/>
              </a:lnSpc>
            </a:pPr>
            <a:r>
              <a:rPr lang="tr-TR" sz="1800" b="1" dirty="0">
                <a:solidFill>
                  <a:schemeClr val="accent1">
                    <a:lumMod val="50000"/>
                  </a:schemeClr>
                </a:solidFill>
              </a:rPr>
              <a:t>Sigara bırakma sürecinde her hekim önemli bir rol oynar; ancak en yüksek başarı, uzmanlaşmış sigara bırakma polikliniklerinde elde edilir.</a:t>
            </a:r>
          </a:p>
        </p:txBody>
      </p:sp>
    </p:spTree>
    <p:extLst>
      <p:ext uri="{BB962C8B-B14F-4D97-AF65-F5344CB8AC3E}">
        <p14:creationId xmlns:p14="http://schemas.microsoft.com/office/powerpoint/2010/main" val="465806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1062594"/>
            <a:ext cx="10791587" cy="81865"/>
          </a:xfrm>
        </p:spPr>
        <p:txBody>
          <a:bodyPr>
            <a:no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Yönetmeliğin Amacı</a:t>
            </a:r>
          </a:p>
        </p:txBody>
      </p:sp>
      <p:sp>
        <p:nvSpPr>
          <p:cNvPr id="3" name="İçerik Yer Tutucusu 2"/>
          <p:cNvSpPr>
            <a:spLocks noGrp="1"/>
          </p:cNvSpPr>
          <p:nvPr>
            <p:ph type="body" sz="half" idx="2"/>
          </p:nvPr>
        </p:nvSpPr>
        <p:spPr>
          <a:xfrm>
            <a:off x="674703" y="1355344"/>
            <a:ext cx="10965905" cy="4521927"/>
          </a:xfrm>
        </p:spPr>
        <p:txBody>
          <a:bodyPr>
            <a:normAutofit/>
          </a:bodyPr>
          <a:lstStyle/>
          <a:p>
            <a:endParaRPr lang="tr-TR" dirty="0">
              <a:latin typeface="Comic Sans MS" panose="030F0702030302020204" pitchFamily="66" charset="0"/>
            </a:endParaRPr>
          </a:p>
          <a:p>
            <a:pPr marL="285750" indent="-285750">
              <a:buFont typeface="Wingdings" panose="05000000000000000000" pitchFamily="2" charset="2"/>
              <a:buChar char="v"/>
            </a:pPr>
            <a:r>
              <a:rPr lang="tr-TR" dirty="0"/>
              <a:t>Sağlık, sosyal ve ekonomik açıdan zararlı olan tütün ve tütün ürünleri hakkında halkın bilinçlendirildiği;</a:t>
            </a:r>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r>
              <a:rPr lang="tr-TR" dirty="0"/>
              <a:t>Tütün bağımlılarının modern tıbbın gerekliliklerine uygun olarak tedavi ve eğitimlerinin yapıldığı,</a:t>
            </a:r>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r>
              <a:rPr lang="tr-TR" dirty="0"/>
              <a:t>Tütün bağımlılığı tedavi ve eğitim birimlerinin tesis, hizmet, personel ölçütleri ve standartlarının belirlendiği,</a:t>
            </a:r>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r>
              <a:rPr lang="tr-TR" dirty="0"/>
              <a:t> Bu birimlerin açılması, faaliyetlerinin yürütülmesi ve denetlenmesine ilişkin</a:t>
            </a:r>
          </a:p>
          <a:p>
            <a:r>
              <a:rPr lang="tr-TR" b="1" dirty="0"/>
              <a:t>usul ve esasları düzenlemektir.</a:t>
            </a:r>
            <a:endParaRPr lang="tr-TR" dirty="0"/>
          </a:p>
        </p:txBody>
      </p:sp>
      <p:pic>
        <p:nvPicPr>
          <p:cNvPr id="5" name="Resim 4"/>
          <p:cNvPicPr>
            <a:picLocks noChangeAspect="1"/>
          </p:cNvPicPr>
          <p:nvPr/>
        </p:nvPicPr>
        <p:blipFill>
          <a:blip r:embed="rId3"/>
          <a:stretch>
            <a:fillRect/>
          </a:stretch>
        </p:blipFill>
        <p:spPr>
          <a:xfrm>
            <a:off x="8035063" y="3523498"/>
            <a:ext cx="3207026" cy="2061023"/>
          </a:xfrm>
          <a:prstGeom prst="rect">
            <a:avLst/>
          </a:prstGeom>
        </p:spPr>
      </p:pic>
    </p:spTree>
    <p:extLst>
      <p:ext uri="{BB962C8B-B14F-4D97-AF65-F5344CB8AC3E}">
        <p14:creationId xmlns:p14="http://schemas.microsoft.com/office/powerpoint/2010/main" val="2799782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534769" y="492369"/>
            <a:ext cx="10868251" cy="5542671"/>
          </a:xfrm>
          <a:prstGeom prst="rect">
            <a:avLst/>
          </a:prstGeom>
        </p:spPr>
      </p:pic>
    </p:spTree>
    <p:extLst>
      <p:ext uri="{BB962C8B-B14F-4D97-AF65-F5344CB8AC3E}">
        <p14:creationId xmlns:p14="http://schemas.microsoft.com/office/powerpoint/2010/main" val="3785495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6948" y="599019"/>
            <a:ext cx="11089225" cy="504497"/>
          </a:xfrm>
        </p:spPr>
        <p:txBody>
          <a:bodyPr>
            <a:norm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Kapsam ve Dayanak</a:t>
            </a:r>
          </a:p>
        </p:txBody>
      </p:sp>
      <p:sp>
        <p:nvSpPr>
          <p:cNvPr id="3" name="İçerik Yer Tutucusu 2"/>
          <p:cNvSpPr>
            <a:spLocks noGrp="1"/>
          </p:cNvSpPr>
          <p:nvPr>
            <p:ph type="body" sz="half" idx="2"/>
          </p:nvPr>
        </p:nvSpPr>
        <p:spPr>
          <a:xfrm>
            <a:off x="656948" y="1216242"/>
            <a:ext cx="10315852" cy="4661030"/>
          </a:xfrm>
        </p:spPr>
        <p:txBody>
          <a:bodyPr>
            <a:normAutofit/>
          </a:bodyPr>
          <a:lstStyle/>
          <a:p>
            <a:r>
              <a:rPr lang="tr-TR" b="1" dirty="0">
                <a:solidFill>
                  <a:schemeClr val="accent1">
                    <a:lumMod val="50000"/>
                  </a:schemeClr>
                </a:solidFill>
                <a:cs typeface="Times New Roman" panose="02020603050405020304" pitchFamily="18" charset="0"/>
              </a:rPr>
              <a:t>Kapsam:</a:t>
            </a:r>
            <a:endParaRPr lang="tr-TR" dirty="0">
              <a:solidFill>
                <a:schemeClr val="accent1">
                  <a:lumMod val="50000"/>
                </a:schemeClr>
              </a:solidFill>
              <a:cs typeface="Times New Roman" panose="02020603050405020304" pitchFamily="18" charset="0"/>
            </a:endParaRPr>
          </a:p>
          <a:p>
            <a:r>
              <a:rPr lang="tr-TR" dirty="0">
                <a:cs typeface="Times New Roman" panose="02020603050405020304" pitchFamily="18" charset="0"/>
              </a:rPr>
              <a:t>Tütün bağımlılarına yönelik tedavi ve eğitim uygulayan </a:t>
            </a:r>
            <a:r>
              <a:rPr lang="tr-TR" b="1" dirty="0">
                <a:cs typeface="Times New Roman" panose="02020603050405020304" pitchFamily="18" charset="0"/>
              </a:rPr>
              <a:t>kamu ve özel sağlık kurumları</a:t>
            </a:r>
            <a:r>
              <a:rPr lang="tr-TR" dirty="0">
                <a:cs typeface="Times New Roman" panose="02020603050405020304" pitchFamily="18" charset="0"/>
              </a:rPr>
              <a:t>.</a:t>
            </a:r>
          </a:p>
          <a:p>
            <a:r>
              <a:rPr lang="tr-TR" dirty="0">
                <a:cs typeface="Times New Roman" panose="02020603050405020304" pitchFamily="18" charset="0"/>
              </a:rPr>
              <a:t>Bu birimlerde görev alacak </a:t>
            </a:r>
            <a:r>
              <a:rPr lang="tr-TR" b="1" dirty="0">
                <a:cs typeface="Times New Roman" panose="02020603050405020304" pitchFamily="18" charset="0"/>
              </a:rPr>
              <a:t>personel</a:t>
            </a:r>
            <a:r>
              <a:rPr lang="tr-TR" dirty="0">
                <a:cs typeface="Times New Roman" panose="02020603050405020304" pitchFamily="18" charset="0"/>
              </a:rPr>
              <a:t>i kapsar.</a:t>
            </a:r>
          </a:p>
          <a:p>
            <a:endParaRPr lang="tr-TR" dirty="0"/>
          </a:p>
          <a:p>
            <a:r>
              <a:rPr lang="tr-TR" b="1" dirty="0">
                <a:solidFill>
                  <a:schemeClr val="accent1">
                    <a:lumMod val="50000"/>
                  </a:schemeClr>
                </a:solidFill>
              </a:rPr>
              <a:t>Dayanak:</a:t>
            </a:r>
          </a:p>
          <a:p>
            <a:r>
              <a:rPr lang="tr-TR" dirty="0"/>
              <a:t>Bu Yönetmelik; 7/11/1996 tarihli ve 4207 sayılı Tütün Ürünlerinin Zararlarının Önlenmesi ve Kontrolü Hakkında Kanunun 4 üncü maddesi ile 7/5/1987 tarihli ve 3359 sayılı Sağlık Hizmetleri Temel Kanununun 3 üncü maddesi ve 9 uncu maddesinin </a:t>
            </a:r>
            <a:r>
              <a:rPr lang="tr-TR" b="1" dirty="0"/>
              <a:t>(Değişik ibare:RG-16/10/2025-33049)</a:t>
            </a:r>
            <a:r>
              <a:rPr lang="tr-TR" dirty="0"/>
              <a:t> </a:t>
            </a:r>
            <a:r>
              <a:rPr lang="tr-TR" u="sng" dirty="0"/>
              <a:t>(c) bendi ile 1 sayılı Cumhurbaşkanlığı Teşkilatı Hakkında Cumhurbaşkanlığı Kararnamesinin 361 inci maddesine</a:t>
            </a:r>
            <a:r>
              <a:rPr lang="tr-TR" dirty="0"/>
              <a:t> dayanılarak hazırlanmıştır.</a:t>
            </a:r>
            <a:endParaRPr lang="tr-TR" dirty="0">
              <a:solidFill>
                <a:srgbClr val="FF0000"/>
              </a:solidFill>
            </a:endParaRPr>
          </a:p>
        </p:txBody>
      </p:sp>
    </p:spTree>
    <p:extLst>
      <p:ext uri="{BB962C8B-B14F-4D97-AF65-F5344CB8AC3E}">
        <p14:creationId xmlns:p14="http://schemas.microsoft.com/office/powerpoint/2010/main" val="420581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6C0D721-5945-3E0A-D46A-8FAA7E9A8027}"/>
              </a:ext>
            </a:extLst>
          </p:cNvPr>
          <p:cNvPicPr>
            <a:picLocks noChangeAspect="1"/>
          </p:cNvPicPr>
          <p:nvPr/>
        </p:nvPicPr>
        <p:blipFill>
          <a:blip r:embed="rId3"/>
          <a:stretch>
            <a:fillRect/>
          </a:stretch>
        </p:blipFill>
        <p:spPr>
          <a:xfrm>
            <a:off x="1394062" y="599768"/>
            <a:ext cx="10188338" cy="5236015"/>
          </a:xfrm>
          <a:prstGeom prst="rect">
            <a:avLst/>
          </a:prstGeom>
        </p:spPr>
      </p:pic>
    </p:spTree>
    <p:extLst>
      <p:ext uri="{BB962C8B-B14F-4D97-AF65-F5344CB8AC3E}">
        <p14:creationId xmlns:p14="http://schemas.microsoft.com/office/powerpoint/2010/main" val="2012238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3749" y="331466"/>
            <a:ext cx="11089225" cy="763479"/>
          </a:xfrm>
        </p:spPr>
        <p:txBody>
          <a:bodyPr>
            <a:normAutofit fontScale="90000"/>
          </a:bodyPr>
          <a:lstStyle/>
          <a:p>
            <a:br>
              <a:rPr lang="tr-TR" dirty="0"/>
            </a:br>
            <a:br>
              <a:rPr lang="tr-TR" dirty="0"/>
            </a:br>
            <a:br>
              <a:rPr lang="tr-TR" dirty="0"/>
            </a:br>
            <a:br>
              <a:rPr lang="tr-TR" dirty="0"/>
            </a:br>
            <a:r>
              <a:rPr lang="tr-TR" dirty="0"/>
              <a:t>Tütün Bağımlılığı Tedavi Usulleri Bilim Komisyonu</a:t>
            </a:r>
            <a:br>
              <a:rPr lang="tr-TR" dirty="0"/>
            </a:br>
            <a:br>
              <a:rPr lang="tr-TR" dirty="0"/>
            </a:br>
            <a:br>
              <a:rPr lang="tr-TR" dirty="0"/>
            </a:br>
            <a:r>
              <a:rPr lang="tr-TR" dirty="0"/>
              <a:t>   </a:t>
            </a:r>
            <a:endParaRPr lang="tr-TR" sz="2700" dirty="0">
              <a:latin typeface="Comic Sans MS" panose="030F0702030302020204" pitchFamily="66" charset="0"/>
            </a:endParaRPr>
          </a:p>
        </p:txBody>
      </p:sp>
      <p:sp>
        <p:nvSpPr>
          <p:cNvPr id="3" name="İçerik Yer Tutucusu 2"/>
          <p:cNvSpPr>
            <a:spLocks noGrp="1"/>
          </p:cNvSpPr>
          <p:nvPr>
            <p:ph type="body" sz="half" idx="2"/>
          </p:nvPr>
        </p:nvSpPr>
        <p:spPr>
          <a:xfrm>
            <a:off x="849026" y="1305018"/>
            <a:ext cx="10256940" cy="2123982"/>
          </a:xfrm>
        </p:spPr>
        <p:txBody>
          <a:bodyPr>
            <a:normAutofit fontScale="92500" lnSpcReduction="20000"/>
          </a:bodyPr>
          <a:lstStyle/>
          <a:p>
            <a:r>
              <a:rPr lang="tr-TR" b="1" u="sng" dirty="0">
                <a:latin typeface="Calibri" panose="020F0502020204030204" pitchFamily="34" charset="0"/>
                <a:ea typeface="Calibri" panose="020F0502020204030204" pitchFamily="34" charset="0"/>
                <a:cs typeface="Calibri" panose="020F0502020204030204" pitchFamily="34" charset="0"/>
              </a:rPr>
              <a:t>Komisyonun teşkili</a:t>
            </a:r>
          </a:p>
          <a:p>
            <a:r>
              <a:rPr lang="tr-TR" b="1" dirty="0">
                <a:latin typeface="Calibri" panose="020F0502020204030204" pitchFamily="34" charset="0"/>
                <a:ea typeface="Calibri" panose="020F0502020204030204" pitchFamily="34" charset="0"/>
                <a:cs typeface="Calibri" panose="020F0502020204030204" pitchFamily="34" charset="0"/>
              </a:rPr>
              <a:t>Komisyon</a:t>
            </a:r>
            <a:r>
              <a:rPr lang="tr-TR" dirty="0">
                <a:latin typeface="Calibri" panose="020F0502020204030204" pitchFamily="34" charset="0"/>
                <a:ea typeface="Calibri" panose="020F0502020204030204" pitchFamily="34" charset="0"/>
                <a:cs typeface="Calibri" panose="020F0502020204030204" pitchFamily="34" charset="0"/>
              </a:rPr>
              <a:t>, Bakan Yardımcısı başkanlığında </a:t>
            </a:r>
            <a:r>
              <a:rPr lang="tr-TR" b="1" dirty="0">
                <a:latin typeface="Calibri" panose="020F0502020204030204" pitchFamily="34" charset="0"/>
                <a:ea typeface="Calibri" panose="020F0502020204030204" pitchFamily="34" charset="0"/>
                <a:cs typeface="Calibri" panose="020F0502020204030204" pitchFamily="34" charset="0"/>
              </a:rPr>
              <a:t>15 kişiden</a:t>
            </a:r>
            <a:r>
              <a:rPr lang="tr-TR" dirty="0">
                <a:latin typeface="Calibri" panose="020F0502020204030204" pitchFamily="34" charset="0"/>
                <a:ea typeface="Calibri" panose="020F0502020204030204" pitchFamily="34" charset="0"/>
                <a:cs typeface="Calibri" panose="020F0502020204030204" pitchFamily="34" charset="0"/>
              </a:rPr>
              <a:t> oluşur ve üyeleri şunlardır:</a:t>
            </a:r>
          </a:p>
          <a:p>
            <a:pPr lvl="1"/>
            <a:r>
              <a:rPr lang="tr-TR" sz="1600" dirty="0">
                <a:latin typeface="Calibri" panose="020F0502020204030204" pitchFamily="34" charset="0"/>
                <a:ea typeface="Calibri" panose="020F0502020204030204" pitchFamily="34" charset="0"/>
                <a:cs typeface="Calibri" panose="020F0502020204030204" pitchFamily="34" charset="0"/>
              </a:rPr>
              <a:t>Halk Sağlığı Genel Müdürü</a:t>
            </a:r>
          </a:p>
          <a:p>
            <a:pPr lvl="1"/>
            <a:r>
              <a:rPr lang="tr-TR" sz="1600" dirty="0">
                <a:latin typeface="Calibri" panose="020F0502020204030204" pitchFamily="34" charset="0"/>
                <a:ea typeface="Calibri" panose="020F0502020204030204" pitchFamily="34" charset="0"/>
                <a:cs typeface="Calibri" panose="020F0502020204030204" pitchFamily="34" charset="0"/>
              </a:rPr>
              <a:t>Türkiye İlaç ve Tıbbi Cihaz Kurumu Başkanı</a:t>
            </a:r>
          </a:p>
          <a:p>
            <a:pPr lvl="1"/>
            <a:r>
              <a:rPr lang="tr-TR" sz="1600" dirty="0">
                <a:latin typeface="Calibri" panose="020F0502020204030204" pitchFamily="34" charset="0"/>
                <a:ea typeface="Calibri" panose="020F0502020204030204" pitchFamily="34" charset="0"/>
                <a:cs typeface="Calibri" panose="020F0502020204030204" pitchFamily="34" charset="0"/>
              </a:rPr>
              <a:t>Kamu Hastaneleri Genel Müdürü</a:t>
            </a:r>
          </a:p>
          <a:p>
            <a:pPr lvl="1"/>
            <a:r>
              <a:rPr lang="tr-TR" sz="1600" dirty="0">
                <a:latin typeface="Calibri" panose="020F0502020204030204" pitchFamily="34" charset="0"/>
                <a:ea typeface="Calibri" panose="020F0502020204030204" pitchFamily="34" charset="0"/>
                <a:cs typeface="Calibri" panose="020F0502020204030204" pitchFamily="34" charset="0"/>
              </a:rPr>
              <a:t>Sağlık Hizmetleri Genel Müdürü veya görevlendirdikleri bir yardımcıları, ile </a:t>
            </a:r>
          </a:p>
          <a:p>
            <a:pPr lvl="1"/>
            <a:r>
              <a:rPr lang="tr-TR" sz="1600" dirty="0">
                <a:latin typeface="Calibri" panose="020F0502020204030204" pitchFamily="34" charset="0"/>
                <a:ea typeface="Calibri" panose="020F0502020204030204" pitchFamily="34" charset="0"/>
                <a:cs typeface="Calibri" panose="020F0502020204030204" pitchFamily="34" charset="0"/>
              </a:rPr>
              <a:t>Tıp Fakültelerinin ilgili anabilim dalı  öğretim üyeleri veya Bakanlığa bağlı kurum kuruluşlarından 2 halk sağlığı uzmanı,</a:t>
            </a:r>
          </a:p>
          <a:p>
            <a:pPr lvl="1"/>
            <a:r>
              <a:rPr lang="tr-TR" sz="1600" dirty="0">
                <a:latin typeface="Calibri" panose="020F0502020204030204" pitchFamily="34" charset="0"/>
                <a:ea typeface="Calibri" panose="020F0502020204030204" pitchFamily="34" charset="0"/>
                <a:cs typeface="Calibri" panose="020F0502020204030204" pitchFamily="34" charset="0"/>
              </a:rPr>
              <a:t>2 ruh sağlığı ve hastalıkları uzmanı, 2 farmakoloji uzmanı, 2 göğüs hastalıkları uzmanı, 2 aile hekimliği uzmanından oluşmaktadır.</a:t>
            </a:r>
          </a:p>
          <a:p>
            <a:pPr lvl="1"/>
            <a:endParaRPr lang="tr-TR"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Dikdörtgen 3">
            <a:extLst>
              <a:ext uri="{FF2B5EF4-FFF2-40B4-BE49-F238E27FC236}">
                <a16:creationId xmlns:a16="http://schemas.microsoft.com/office/drawing/2014/main" id="{EF5BBBF9-F59C-43E5-8F40-0AEB2F2AF11A}"/>
              </a:ext>
            </a:extLst>
          </p:cNvPr>
          <p:cNvSpPr/>
          <p:nvPr/>
        </p:nvSpPr>
        <p:spPr>
          <a:xfrm>
            <a:off x="1017141" y="3639073"/>
            <a:ext cx="10171416" cy="1862048"/>
          </a:xfrm>
          <a:prstGeom prst="rect">
            <a:avLst/>
          </a:prstGeom>
        </p:spPr>
        <p:txBody>
          <a:bodyPr wrap="square">
            <a:spAutoFit/>
          </a:bodyPr>
          <a:lstStyle/>
          <a:p>
            <a:r>
              <a:rPr lang="tr-TR" sz="2500" b="1" dirty="0">
                <a:solidFill>
                  <a:srgbClr val="0094AB"/>
                </a:solidFill>
                <a:ea typeface="+mj-ea"/>
                <a:cs typeface="+mj-cs"/>
              </a:rPr>
              <a:t>Komisyonun Görevleri</a:t>
            </a:r>
          </a:p>
          <a:p>
            <a:pPr marL="285750" indent="-285750">
              <a:buFont typeface="Arial" panose="020B0604020202020204" pitchFamily="34" charset="0"/>
              <a:buChar char="•"/>
            </a:pPr>
            <a:r>
              <a:rPr lang="tr-TR" sz="1500" dirty="0"/>
              <a:t>Ülke genelinde tütün bağımlılığı tedavisinin gelişimini izleyerek, alınacak tedbirler ve belirlenecek ulusal stratejiler konusunda Bakanlığa görüş bildirmek.</a:t>
            </a:r>
          </a:p>
          <a:p>
            <a:pPr marL="285750" indent="-285750">
              <a:buFont typeface="Arial" panose="020B0604020202020204" pitchFamily="34" charset="0"/>
              <a:buChar char="•"/>
            </a:pPr>
            <a:r>
              <a:rPr lang="tr-TR" sz="1500" dirty="0"/>
              <a:t>Bakanlığın talebi üzerine birimleri yerinde incelemek ve değerlendirmek.</a:t>
            </a:r>
          </a:p>
          <a:p>
            <a:pPr marL="285750" indent="-285750">
              <a:buFont typeface="Arial" panose="020B0604020202020204" pitchFamily="34" charset="0"/>
              <a:buChar char="•"/>
            </a:pPr>
            <a:r>
              <a:rPr lang="tr-TR" sz="1500" dirty="0"/>
              <a:t>Tütün bağımlılığı tedavi usulleri ile ilgili tanı ve tedavi protokollerinin hazırlanmasına ve gerektiğinde güncellenmesine katkıda bulunmak.</a:t>
            </a:r>
          </a:p>
          <a:p>
            <a:pPr marL="285750" indent="-285750">
              <a:buFont typeface="Arial" panose="020B0604020202020204" pitchFamily="34" charset="0"/>
              <a:buChar char="•"/>
            </a:pPr>
            <a:r>
              <a:rPr lang="tr-TR" sz="1500" dirty="0"/>
              <a:t>Bu Yönetmelik kapsamında Bakanlıkça belirlenecek konularda görüş bildirmek.</a:t>
            </a:r>
          </a:p>
        </p:txBody>
      </p:sp>
    </p:spTree>
    <p:extLst>
      <p:ext uri="{BB962C8B-B14F-4D97-AF65-F5344CB8AC3E}">
        <p14:creationId xmlns:p14="http://schemas.microsoft.com/office/powerpoint/2010/main" val="2704602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0203" y="737292"/>
            <a:ext cx="11089225" cy="504497"/>
          </a:xfrm>
        </p:spPr>
        <p:txBody>
          <a:bodyPr>
            <a:normAutofit fontScale="90000"/>
          </a:bodyPr>
          <a:lstStyle/>
          <a:p>
            <a:r>
              <a:rPr lang="tr-TR" sz="2700" dirty="0">
                <a:latin typeface="Calibri" panose="020F0502020204030204" pitchFamily="34" charset="0"/>
                <a:ea typeface="Calibri" panose="020F0502020204030204" pitchFamily="34" charset="0"/>
                <a:cs typeface="Calibri" panose="020F0502020204030204" pitchFamily="34" charset="0"/>
              </a:rPr>
              <a:t>Tütün Bağımlılığı Tedavisi Usulleri</a:t>
            </a:r>
            <a:br>
              <a:rPr lang="tr-TR" dirty="0"/>
            </a:br>
            <a:endParaRPr lang="tr-TR" dirty="0"/>
          </a:p>
        </p:txBody>
      </p:sp>
      <p:sp>
        <p:nvSpPr>
          <p:cNvPr id="3" name="Metin Yer Tutucusu 2"/>
          <p:cNvSpPr>
            <a:spLocks noGrp="1"/>
          </p:cNvSpPr>
          <p:nvPr>
            <p:ph type="body" sz="half" idx="2"/>
          </p:nvPr>
        </p:nvSpPr>
        <p:spPr>
          <a:xfrm>
            <a:off x="696625" y="1189090"/>
            <a:ext cx="10791583" cy="4521927"/>
          </a:xfrm>
        </p:spPr>
        <p:txBody>
          <a:bodyPr/>
          <a:lstStyle/>
          <a:p>
            <a:r>
              <a:rPr lang="tr-TR" b="1" dirty="0">
                <a:latin typeface="Calibri" panose="020F0502020204030204" pitchFamily="34" charset="0"/>
                <a:ea typeface="Calibri" panose="020F0502020204030204" pitchFamily="34" charset="0"/>
                <a:cs typeface="Calibri" panose="020F0502020204030204" pitchFamily="34" charset="0"/>
              </a:rPr>
              <a:t> </a:t>
            </a:r>
            <a:r>
              <a:rPr lang="tr-TR" b="1" dirty="0" err="1">
                <a:solidFill>
                  <a:srgbClr val="0094AB"/>
                </a:solidFill>
                <a:latin typeface="Calibri" panose="020F0502020204030204" pitchFamily="34" charset="0"/>
                <a:ea typeface="Calibri" panose="020F0502020204030204" pitchFamily="34" charset="0"/>
                <a:cs typeface="Calibri" panose="020F0502020204030204" pitchFamily="34" charset="0"/>
              </a:rPr>
              <a:t>Psikososyal</a:t>
            </a:r>
            <a:r>
              <a:rPr lang="tr-TR" b="1" dirty="0">
                <a:solidFill>
                  <a:srgbClr val="0094AB"/>
                </a:solidFill>
                <a:latin typeface="Calibri" panose="020F0502020204030204" pitchFamily="34" charset="0"/>
                <a:ea typeface="Calibri" panose="020F0502020204030204" pitchFamily="34" charset="0"/>
                <a:cs typeface="Calibri" panose="020F0502020204030204" pitchFamily="34" charset="0"/>
              </a:rPr>
              <a:t> Tedaviler:</a:t>
            </a:r>
          </a:p>
          <a:p>
            <a:endParaRPr lang="tr-TR" dirty="0">
              <a:latin typeface="Calibri" panose="020F0502020204030204" pitchFamily="34" charset="0"/>
              <a:ea typeface="Calibri" panose="020F0502020204030204" pitchFamily="34" charset="0"/>
              <a:cs typeface="Calibri" panose="020F0502020204030204" pitchFamily="34" charset="0"/>
            </a:endParaRPr>
          </a:p>
        </p:txBody>
      </p:sp>
      <p:sp>
        <p:nvSpPr>
          <p:cNvPr id="4" name="İçerik Yer Tutucusu 3"/>
          <p:cNvSpPr>
            <a:spLocks noGrp="1"/>
          </p:cNvSpPr>
          <p:nvPr>
            <p:ph sz="half" idx="4294967295"/>
          </p:nvPr>
        </p:nvSpPr>
        <p:spPr>
          <a:xfrm>
            <a:off x="698864" y="1828420"/>
            <a:ext cx="5266929" cy="4132644"/>
          </a:xfrm>
        </p:spPr>
        <p:txBody>
          <a:bodyPr>
            <a:normAutofit/>
          </a:bodyPr>
          <a:lstStyle/>
          <a:p>
            <a:pPr marL="0" indent="0">
              <a:lnSpc>
                <a:spcPct val="150000"/>
              </a:lnSpc>
              <a:buNone/>
            </a:pPr>
            <a:r>
              <a:rPr lang="tr-TR" sz="1600" dirty="0"/>
              <a:t>*</a:t>
            </a:r>
            <a:r>
              <a:rPr lang="tr-TR" sz="1600" dirty="0">
                <a:latin typeface="Comic Sans MS" panose="030F0702030302020204" pitchFamily="66" charset="0"/>
              </a:rPr>
              <a:t> </a:t>
            </a:r>
            <a:r>
              <a:rPr lang="tr-TR" sz="1600" dirty="0"/>
              <a:t>Uygulamalı danışmanlık hizmetleri (problem çözme, beceri geliştirme eğitimleri).</a:t>
            </a:r>
          </a:p>
          <a:p>
            <a:pPr marL="0" indent="0">
              <a:lnSpc>
                <a:spcPct val="150000"/>
              </a:lnSpc>
              <a:buNone/>
            </a:pPr>
            <a:r>
              <a:rPr lang="tr-TR" sz="1600" dirty="0"/>
              <a:t>* Tedavinin bir parçası olarak sosyal destek.</a:t>
            </a:r>
          </a:p>
          <a:p>
            <a:pPr marL="0" indent="0">
              <a:lnSpc>
                <a:spcPct val="150000"/>
              </a:lnSpc>
              <a:buNone/>
            </a:pPr>
            <a:r>
              <a:rPr lang="tr-TR" sz="1600" dirty="0"/>
              <a:t>* Tedavi dışında sosyal destek.</a:t>
            </a:r>
          </a:p>
          <a:p>
            <a:pPr marL="0" indent="0">
              <a:lnSpc>
                <a:spcPct val="150000"/>
              </a:lnSpc>
              <a:buNone/>
            </a:pPr>
            <a:r>
              <a:rPr lang="tr-TR" sz="1600" dirty="0"/>
              <a:t>* </a:t>
            </a:r>
            <a:r>
              <a:rPr lang="tr-TR" sz="1600" dirty="0" err="1"/>
              <a:t>Motivasyonel</a:t>
            </a:r>
            <a:r>
              <a:rPr lang="tr-TR" sz="1600" dirty="0"/>
              <a:t> görüşme.</a:t>
            </a:r>
          </a:p>
          <a:p>
            <a:pPr marL="0" indent="0">
              <a:lnSpc>
                <a:spcPct val="150000"/>
              </a:lnSpc>
              <a:buNone/>
            </a:pPr>
            <a:r>
              <a:rPr lang="tr-TR" sz="1600" dirty="0"/>
              <a:t>* Bilişsel-davranışçı terapi.</a:t>
            </a:r>
          </a:p>
          <a:p>
            <a:pPr marL="0" indent="0">
              <a:lnSpc>
                <a:spcPct val="150000"/>
              </a:lnSpc>
              <a:buNone/>
            </a:pPr>
            <a:r>
              <a:rPr lang="tr-TR" sz="1600" dirty="0"/>
              <a:t>* Diğer davranışsal tedaviler.</a:t>
            </a:r>
          </a:p>
          <a:p>
            <a:endParaRPr lang="tr-TR" dirty="0"/>
          </a:p>
        </p:txBody>
      </p:sp>
      <p:sp>
        <p:nvSpPr>
          <p:cNvPr id="5" name="Metin Yer Tutucusu 4"/>
          <p:cNvSpPr>
            <a:spLocks noGrp="1"/>
          </p:cNvSpPr>
          <p:nvPr>
            <p:ph type="body" sz="quarter" idx="4294967295"/>
          </p:nvPr>
        </p:nvSpPr>
        <p:spPr>
          <a:xfrm>
            <a:off x="6522499" y="1170087"/>
            <a:ext cx="5266929" cy="736600"/>
          </a:xfrm>
        </p:spPr>
        <p:txBody>
          <a:bodyPr/>
          <a:lstStyle/>
          <a:p>
            <a:pPr marL="0" indent="0">
              <a:buNone/>
            </a:pPr>
            <a:r>
              <a:rPr lang="tr-TR" sz="1600" b="1" dirty="0">
                <a:solidFill>
                  <a:srgbClr val="0094AB"/>
                </a:solidFill>
                <a:latin typeface="Calibri" panose="020F0502020204030204" pitchFamily="34" charset="0"/>
                <a:ea typeface="Calibri" panose="020F0502020204030204" pitchFamily="34" charset="0"/>
                <a:cs typeface="Calibri" panose="020F0502020204030204" pitchFamily="34" charset="0"/>
              </a:rPr>
              <a:t>Farmakolojik Tedaviler</a:t>
            </a:r>
            <a:r>
              <a:rPr lang="tr-TR" sz="1600" b="1" dirty="0">
                <a:solidFill>
                  <a:srgbClr val="0094AB"/>
                </a:solidFill>
                <a:latin typeface="Comic Sans MS" panose="030F0702030302020204" pitchFamily="66" charset="0"/>
                <a:ea typeface="+mj-ea"/>
                <a:cs typeface="+mj-cs"/>
              </a:rPr>
              <a:t>:</a:t>
            </a:r>
          </a:p>
          <a:p>
            <a:endParaRPr lang="tr-TR" dirty="0"/>
          </a:p>
        </p:txBody>
      </p:sp>
      <p:sp>
        <p:nvSpPr>
          <p:cNvPr id="6" name="İçerik Yer Tutucusu 5"/>
          <p:cNvSpPr>
            <a:spLocks noGrp="1"/>
          </p:cNvSpPr>
          <p:nvPr>
            <p:ph sz="quarter" idx="4294967295"/>
          </p:nvPr>
        </p:nvSpPr>
        <p:spPr>
          <a:xfrm>
            <a:off x="6649375" y="1945955"/>
            <a:ext cx="5542626" cy="4200479"/>
          </a:xfrm>
        </p:spPr>
        <p:txBody>
          <a:bodyPr>
            <a:normAutofit/>
          </a:bodyPr>
          <a:lstStyle/>
          <a:p>
            <a:pPr marL="0" indent="0">
              <a:buNone/>
            </a:pPr>
            <a:r>
              <a:rPr lang="tr-TR" sz="1600" i="1" dirty="0"/>
              <a:t>* </a:t>
            </a:r>
            <a:r>
              <a:rPr lang="tr-TR" sz="1600" dirty="0"/>
              <a:t>Nikotin </a:t>
            </a:r>
            <a:r>
              <a:rPr lang="tr-TR" sz="1600" dirty="0" err="1"/>
              <a:t>replasman</a:t>
            </a:r>
            <a:r>
              <a:rPr lang="tr-TR" sz="1600" dirty="0"/>
              <a:t> tedavileri; </a:t>
            </a:r>
          </a:p>
          <a:p>
            <a:pPr marL="457200" lvl="1" indent="0">
              <a:buNone/>
            </a:pPr>
            <a:r>
              <a:rPr lang="tr-TR" sz="1600" dirty="0"/>
              <a:t>nikotin sakızı,</a:t>
            </a:r>
          </a:p>
          <a:p>
            <a:pPr marL="457200" lvl="1" indent="0">
              <a:buNone/>
            </a:pPr>
            <a:r>
              <a:rPr lang="tr-TR" sz="1600" dirty="0"/>
              <a:t> nikotin bandı,</a:t>
            </a:r>
          </a:p>
          <a:p>
            <a:pPr marL="457200" lvl="1" indent="0">
              <a:buNone/>
            </a:pPr>
            <a:r>
              <a:rPr lang="tr-TR" sz="1600" dirty="0"/>
              <a:t> nikotin </a:t>
            </a:r>
            <a:r>
              <a:rPr lang="tr-TR" sz="1600" dirty="0" err="1"/>
              <a:t>inhaler</a:t>
            </a:r>
            <a:r>
              <a:rPr lang="tr-TR" sz="1600" dirty="0"/>
              <a:t>, </a:t>
            </a:r>
          </a:p>
          <a:p>
            <a:pPr marL="457200" lvl="1" indent="0">
              <a:buNone/>
            </a:pPr>
            <a:r>
              <a:rPr lang="tr-TR" sz="1600" dirty="0"/>
              <a:t>nikotin </a:t>
            </a:r>
            <a:r>
              <a:rPr lang="tr-TR" sz="1600" dirty="0" err="1"/>
              <a:t>nasal</a:t>
            </a:r>
            <a:r>
              <a:rPr lang="tr-TR" sz="1600" dirty="0"/>
              <a:t> sprey,</a:t>
            </a:r>
          </a:p>
          <a:p>
            <a:pPr marL="457200" lvl="1" indent="0">
              <a:buNone/>
            </a:pPr>
            <a:r>
              <a:rPr lang="tr-TR" sz="1600" dirty="0"/>
              <a:t> nikotin pastili.</a:t>
            </a:r>
          </a:p>
          <a:p>
            <a:pPr marL="0" indent="0">
              <a:lnSpc>
                <a:spcPct val="150000"/>
              </a:lnSpc>
              <a:buNone/>
            </a:pPr>
            <a:r>
              <a:rPr lang="tr-TR" sz="1600" dirty="0"/>
              <a:t>* </a:t>
            </a:r>
            <a:r>
              <a:rPr lang="tr-TR" sz="1600" dirty="0" err="1"/>
              <a:t>Vareniklin</a:t>
            </a:r>
            <a:endParaRPr lang="tr-TR" sz="1600" dirty="0"/>
          </a:p>
          <a:p>
            <a:pPr marL="0" indent="0">
              <a:lnSpc>
                <a:spcPct val="150000"/>
              </a:lnSpc>
              <a:buNone/>
            </a:pPr>
            <a:r>
              <a:rPr lang="tr-TR" sz="1600" dirty="0"/>
              <a:t>* </a:t>
            </a:r>
            <a:r>
              <a:rPr lang="tr-TR" sz="1600" dirty="0" err="1"/>
              <a:t>Bupropion</a:t>
            </a:r>
            <a:r>
              <a:rPr lang="tr-TR" sz="1600" dirty="0"/>
              <a:t> </a:t>
            </a:r>
            <a:r>
              <a:rPr lang="tr-TR" sz="1600" dirty="0" err="1"/>
              <a:t>hidroklorür</a:t>
            </a:r>
            <a:r>
              <a:rPr lang="tr-TR" sz="1600" dirty="0"/>
              <a:t>.</a:t>
            </a:r>
          </a:p>
          <a:p>
            <a:pPr marL="0" indent="0">
              <a:lnSpc>
                <a:spcPct val="150000"/>
              </a:lnSpc>
              <a:buNone/>
            </a:pPr>
            <a:r>
              <a:rPr lang="tr-TR" sz="1600" dirty="0"/>
              <a:t>* </a:t>
            </a:r>
            <a:r>
              <a:rPr lang="tr-TR" sz="1600" dirty="0" err="1"/>
              <a:t>Sitizin</a:t>
            </a:r>
            <a:endParaRPr lang="tr-TR" sz="1600" dirty="0"/>
          </a:p>
        </p:txBody>
      </p:sp>
    </p:spTree>
    <p:extLst>
      <p:ext uri="{BB962C8B-B14F-4D97-AF65-F5344CB8AC3E}">
        <p14:creationId xmlns:p14="http://schemas.microsoft.com/office/powerpoint/2010/main" val="2189059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0553" y="536410"/>
            <a:ext cx="11089225" cy="504497"/>
          </a:xfrm>
        </p:spPr>
        <p:txBody>
          <a:bodyPr>
            <a:normAutofit fontScale="90000"/>
          </a:bodyPr>
          <a:lstStyle/>
          <a:p>
            <a:br>
              <a:rPr lang="tr-TR" b="1" dirty="0">
                <a:solidFill>
                  <a:srgbClr val="C00000"/>
                </a:solidFill>
              </a:rPr>
            </a:br>
            <a:br>
              <a:rPr lang="tr-TR" b="1" dirty="0">
                <a:solidFill>
                  <a:srgbClr val="C00000"/>
                </a:solidFill>
              </a:rPr>
            </a:br>
            <a:br>
              <a:rPr lang="tr-TR" b="1" dirty="0">
                <a:solidFill>
                  <a:srgbClr val="C00000"/>
                </a:solidFill>
              </a:rPr>
            </a:br>
            <a:br>
              <a:rPr lang="tr-TR" b="1" dirty="0">
                <a:solidFill>
                  <a:srgbClr val="C00000"/>
                </a:solidFill>
              </a:rPr>
            </a:br>
            <a:br>
              <a:rPr lang="tr-TR" b="1" dirty="0">
                <a:solidFill>
                  <a:srgbClr val="C00000"/>
                </a:solidFill>
              </a:rPr>
            </a:br>
            <a:br>
              <a:rPr lang="tr-TR" b="1" dirty="0">
                <a:solidFill>
                  <a:srgbClr val="C00000"/>
                </a:solidFill>
              </a:rPr>
            </a:br>
            <a:br>
              <a:rPr lang="tr-TR" b="1" dirty="0">
                <a:solidFill>
                  <a:srgbClr val="C00000"/>
                </a:solidFill>
              </a:rPr>
            </a:br>
            <a:br>
              <a:rPr lang="tr-TR" b="1" dirty="0">
                <a:solidFill>
                  <a:srgbClr val="C00000"/>
                </a:solidFill>
              </a:rPr>
            </a:br>
            <a:br>
              <a:rPr lang="tr-TR" b="1" dirty="0">
                <a:solidFill>
                  <a:srgbClr val="C00000"/>
                </a:solidFill>
              </a:rPr>
            </a:br>
            <a:br>
              <a:rPr lang="tr-TR" dirty="0"/>
            </a:br>
            <a:endParaRPr lang="tr-TR" dirty="0"/>
          </a:p>
        </p:txBody>
      </p:sp>
      <p:sp>
        <p:nvSpPr>
          <p:cNvPr id="15" name="İçerik Yer Tutucusu 14"/>
          <p:cNvSpPr>
            <a:spLocks noGrp="1"/>
          </p:cNvSpPr>
          <p:nvPr>
            <p:ph type="body" sz="half" idx="2"/>
          </p:nvPr>
        </p:nvSpPr>
        <p:spPr>
          <a:xfrm>
            <a:off x="720468" y="1490421"/>
            <a:ext cx="10791583" cy="5173711"/>
          </a:xfrm>
        </p:spPr>
        <p:txBody>
          <a:bodyPr>
            <a:normAutofit/>
          </a:bodyPr>
          <a:lstStyle/>
          <a:p>
            <a:pPr algn="just"/>
            <a:r>
              <a:rPr lang="tr-TR" dirty="0">
                <a:latin typeface="Calibri" panose="020F0502020204030204" pitchFamily="34" charset="0"/>
                <a:ea typeface="Calibri" panose="020F0502020204030204" pitchFamily="34" charset="0"/>
                <a:cs typeface="Calibri" panose="020F0502020204030204" pitchFamily="34" charset="0"/>
              </a:rPr>
              <a:t>1-Birimler, ilgili mevzuata göre ruhsatlandırılmış özel veya kamuya ait sağlık kurum veya kuruluşları bünyesinde, mevcut poliklinik/muayene hizmeti verilen odalarda kurulabildiği gibi gerekli asgari standart donanım ve personel şartlarını sağlamak kaydıyla müstakil olarak da kurulabilir.</a:t>
            </a:r>
          </a:p>
          <a:p>
            <a:pPr algn="just"/>
            <a:endParaRPr lang="tr-TR" dirty="0">
              <a:latin typeface="Calibri" panose="020F0502020204030204" pitchFamily="34" charset="0"/>
              <a:ea typeface="Calibri" panose="020F0502020204030204" pitchFamily="34" charset="0"/>
              <a:cs typeface="Calibri" panose="020F0502020204030204" pitchFamily="34" charset="0"/>
            </a:endParaRPr>
          </a:p>
          <a:p>
            <a:pPr algn="just"/>
            <a:r>
              <a:rPr lang="tr-TR" b="1" dirty="0">
                <a:latin typeface="Calibri" panose="020F0502020204030204" pitchFamily="34" charset="0"/>
                <a:ea typeface="Calibri" panose="020F0502020204030204" pitchFamily="34" charset="0"/>
                <a:cs typeface="Calibri" panose="020F0502020204030204" pitchFamily="34" charset="0"/>
              </a:rPr>
              <a:t>2-Aile hekimliği </a:t>
            </a:r>
            <a:r>
              <a:rPr lang="tr-TR" dirty="0">
                <a:latin typeface="Calibri" panose="020F0502020204030204" pitchFamily="34" charset="0"/>
                <a:ea typeface="Calibri" panose="020F0502020204030204" pitchFamily="34" charset="0"/>
                <a:cs typeface="Calibri" panose="020F0502020204030204" pitchFamily="34" charset="0"/>
              </a:rPr>
              <a:t>birimlerinde ilgili aile hekiminin talebi, müdürlüğün onayı ile birim kurulur.</a:t>
            </a:r>
          </a:p>
          <a:p>
            <a:pPr algn="just"/>
            <a:endParaRPr lang="tr-TR" dirty="0">
              <a:latin typeface="Calibri" panose="020F0502020204030204" pitchFamily="34" charset="0"/>
              <a:ea typeface="Calibri" panose="020F0502020204030204" pitchFamily="34" charset="0"/>
              <a:cs typeface="Calibri" panose="020F0502020204030204" pitchFamily="34" charset="0"/>
            </a:endParaRPr>
          </a:p>
          <a:p>
            <a:pPr algn="just"/>
            <a:r>
              <a:rPr lang="tr-TR" dirty="0">
                <a:latin typeface="Calibri" panose="020F0502020204030204" pitchFamily="34" charset="0"/>
                <a:ea typeface="Calibri" panose="020F0502020204030204" pitchFamily="34" charset="0"/>
                <a:cs typeface="Calibri" panose="020F0502020204030204" pitchFamily="34" charset="0"/>
              </a:rPr>
              <a:t>3-Katılım belgesi olan hekim ve tercihen katılım belgesi olan sağlık personeli tarafından sağlık kuruluşu dışında, mobil araçta veya kurum, kuruluş, meydan ve park gibi alanlar başta olmak üzere geçici olarak yerinde verilen tütün bağımlılığı tedavi ve eğitim hizmetini sunmak üzere yerinde sigara bırakma birimleri, ihtiyaca göre müdürlükçe doğrudan açılır. Bu birimlerde bulunması gereken malzeme ve personel standardı Bakanlıkça belirlenir.</a:t>
            </a:r>
          </a:p>
          <a:p>
            <a:pPr algn="just"/>
            <a:endParaRPr lang="tr-TR" dirty="0">
              <a:latin typeface="Calibri" panose="020F0502020204030204" pitchFamily="34" charset="0"/>
              <a:ea typeface="Calibri" panose="020F0502020204030204" pitchFamily="34" charset="0"/>
              <a:cs typeface="Calibri" panose="020F0502020204030204" pitchFamily="34" charset="0"/>
            </a:endParaRPr>
          </a:p>
          <a:p>
            <a:pPr algn="just"/>
            <a:endParaRPr lang="tr-TR" dirty="0"/>
          </a:p>
          <a:p>
            <a:endParaRPr lang="tr-TR" dirty="0"/>
          </a:p>
        </p:txBody>
      </p:sp>
      <p:sp>
        <p:nvSpPr>
          <p:cNvPr id="4" name="Dikdörtgen 3">
            <a:extLst>
              <a:ext uri="{FF2B5EF4-FFF2-40B4-BE49-F238E27FC236}">
                <a16:creationId xmlns:a16="http://schemas.microsoft.com/office/drawing/2014/main" id="{5EE110DE-3883-41D5-AB44-9BB2C65E979E}"/>
              </a:ext>
            </a:extLst>
          </p:cNvPr>
          <p:cNvSpPr/>
          <p:nvPr/>
        </p:nvSpPr>
        <p:spPr>
          <a:xfrm>
            <a:off x="720468" y="833383"/>
            <a:ext cx="3399693" cy="461665"/>
          </a:xfrm>
          <a:prstGeom prst="rect">
            <a:avLst/>
          </a:prstGeom>
        </p:spPr>
        <p:txBody>
          <a:bodyPr wrap="square">
            <a:spAutoFit/>
          </a:bodyPr>
          <a:lstStyle/>
          <a:p>
            <a:r>
              <a:rPr lang="tr-TR" sz="2400" b="1" dirty="0">
                <a:solidFill>
                  <a:srgbClr val="0094AB"/>
                </a:solidFill>
                <a:latin typeface="Calibri" panose="020F0502020204030204" pitchFamily="34" charset="0"/>
                <a:ea typeface="+mj-ea"/>
                <a:cs typeface="Calibri" panose="020F0502020204030204" pitchFamily="34" charset="0"/>
              </a:rPr>
              <a:t>Birimlerin Kurulması</a:t>
            </a:r>
          </a:p>
        </p:txBody>
      </p:sp>
    </p:spTree>
    <p:extLst>
      <p:ext uri="{BB962C8B-B14F-4D97-AF65-F5344CB8AC3E}">
        <p14:creationId xmlns:p14="http://schemas.microsoft.com/office/powerpoint/2010/main" val="856971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6502" y="619237"/>
            <a:ext cx="11089225" cy="556354"/>
          </a:xfrm>
        </p:spPr>
        <p:txBody>
          <a:bodyPr>
            <a:normAutofit fontScale="90000"/>
          </a:bodyPr>
          <a:lstStyle/>
          <a:p>
            <a:r>
              <a:rPr lang="tr-TR" sz="2700" dirty="0">
                <a:latin typeface="Calibri" panose="020F0502020204030204" pitchFamily="34" charset="0"/>
                <a:ea typeface="Calibri" panose="020F0502020204030204" pitchFamily="34" charset="0"/>
                <a:cs typeface="Calibri" panose="020F0502020204030204" pitchFamily="34" charset="0"/>
              </a:rPr>
              <a:t>Başvuru Ve Ön İzin</a:t>
            </a:r>
            <a:br>
              <a:rPr lang="tr-TR" b="1" dirty="0">
                <a:solidFill>
                  <a:srgbClr val="C00000"/>
                </a:solidFill>
              </a:rPr>
            </a:br>
            <a:endParaRPr lang="tr-TR" b="1" dirty="0">
              <a:solidFill>
                <a:srgbClr val="C00000"/>
              </a:solidFill>
            </a:endParaRPr>
          </a:p>
        </p:txBody>
      </p:sp>
      <p:sp>
        <p:nvSpPr>
          <p:cNvPr id="3" name="İçerik Yer Tutucusu 2"/>
          <p:cNvSpPr>
            <a:spLocks noGrp="1"/>
          </p:cNvSpPr>
          <p:nvPr>
            <p:ph type="body" sz="half" idx="2"/>
          </p:nvPr>
        </p:nvSpPr>
        <p:spPr>
          <a:xfrm>
            <a:off x="849026" y="1091954"/>
            <a:ext cx="10159286" cy="4967056"/>
          </a:xfrm>
        </p:spPr>
        <p:txBody>
          <a:bodyPr>
            <a:noAutofit/>
          </a:bodyPr>
          <a:lstStyle/>
          <a:p>
            <a:pPr algn="just">
              <a:lnSpc>
                <a:spcPct val="150000"/>
              </a:lnSpc>
            </a:pPr>
            <a:r>
              <a:rPr lang="tr-TR" dirty="0"/>
              <a:t>1-Birim açmak için dilekçe ile birimin açılacağı yerdeki Müdürlüğe başvurulur. Dilekçeye ekli başvuru dosyasında bulunması gereken bilgi ve belgeler şunlardır.</a:t>
            </a:r>
          </a:p>
          <a:p>
            <a:pPr lvl="2" algn="just">
              <a:lnSpc>
                <a:spcPct val="150000"/>
              </a:lnSpc>
              <a:buFont typeface="Wingdings" panose="05000000000000000000" pitchFamily="2" charset="2"/>
              <a:buChar char="Ø"/>
            </a:pPr>
            <a:r>
              <a:rPr lang="tr-TR" sz="1600" dirty="0"/>
              <a:t>Tıbbi araç ve gereçlerin, resmî sağlık kurum ve kuruluşlarında kurum amirince, özel sağlık kurum ve kuruluşlarında ise mesul müdür tarafından onaylanmış envanteri.</a:t>
            </a:r>
          </a:p>
          <a:p>
            <a:pPr lvl="2" algn="just">
              <a:lnSpc>
                <a:spcPct val="150000"/>
              </a:lnSpc>
              <a:buFont typeface="Wingdings" panose="05000000000000000000" pitchFamily="2" charset="2"/>
              <a:buChar char="Ø"/>
            </a:pPr>
            <a:r>
              <a:rPr lang="tr-TR" sz="1600" dirty="0"/>
              <a:t>Görev yapacak personelin bu Yönetmelik uyarınca istenilen katılımcı belgeleri ile diplomalarının ve varsa uzmanlık belgelerinin müdürlük tasdikli örnekleri, resmî sağlık kurum ve kuruluşlarından yapılan başvurularda ise kurum amirince onaylı örnekleri.</a:t>
            </a:r>
          </a:p>
          <a:p>
            <a:pPr lvl="2" algn="just">
              <a:lnSpc>
                <a:spcPct val="150000"/>
              </a:lnSpc>
              <a:buFont typeface="Wingdings" panose="05000000000000000000" pitchFamily="2" charset="2"/>
              <a:buChar char="Ø"/>
            </a:pPr>
            <a:r>
              <a:rPr lang="tr-TR" sz="1600" dirty="0"/>
              <a:t>Özel sağlık kurum ve kuruluşları bünyesindeki birimlerde görev yapacak personelin sözleşmelerinin Müdürlük tasdikli örnekleri, ruhsata esas proje veya beraberinde tadilat gerekmesi hâlinde tadilat projesi.</a:t>
            </a:r>
          </a:p>
          <a:p>
            <a:pPr algn="just">
              <a:lnSpc>
                <a:spcPct val="150000"/>
              </a:lnSpc>
            </a:pPr>
            <a:r>
              <a:rPr lang="tr-TR" dirty="0"/>
              <a:t>2- Bakanlıkça tadilat projeleri uygun bulunan ve planlamaya uygun olarak personel istihdamına izin verilen özel sağlık kurum ve kuruluşlarına birim açma ön izni verilir.</a:t>
            </a:r>
          </a:p>
        </p:txBody>
      </p:sp>
    </p:spTree>
    <p:extLst>
      <p:ext uri="{BB962C8B-B14F-4D97-AF65-F5344CB8AC3E}">
        <p14:creationId xmlns:p14="http://schemas.microsoft.com/office/powerpoint/2010/main" val="510994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1548" y="840859"/>
            <a:ext cx="11089225" cy="504497"/>
          </a:xfrm>
        </p:spPr>
        <p:txBody>
          <a:bodyPr>
            <a:normAutofit fontScale="90000"/>
          </a:bodyPr>
          <a:lstStyle/>
          <a:p>
            <a:br>
              <a:rPr lang="tr-TR" b="1" dirty="0">
                <a:solidFill>
                  <a:srgbClr val="C00000"/>
                </a:solidFill>
              </a:rPr>
            </a:br>
            <a:br>
              <a:rPr lang="tr-TR" b="1" dirty="0">
                <a:solidFill>
                  <a:srgbClr val="C00000"/>
                </a:solidFill>
              </a:rPr>
            </a:br>
            <a:br>
              <a:rPr lang="tr-TR" b="1" dirty="0">
                <a:solidFill>
                  <a:srgbClr val="C00000"/>
                </a:solidFill>
              </a:rPr>
            </a:br>
            <a:r>
              <a:rPr lang="tr-TR" dirty="0"/>
              <a:t>Başvurunun Değerlendirilmesi</a:t>
            </a:r>
            <a:br>
              <a:rPr lang="tr-TR" b="1" dirty="0">
                <a:solidFill>
                  <a:srgbClr val="C00000"/>
                </a:solidFill>
              </a:rPr>
            </a:br>
            <a:br>
              <a:rPr lang="tr-TR" b="1" dirty="0">
                <a:solidFill>
                  <a:srgbClr val="C00000"/>
                </a:solidFill>
              </a:rPr>
            </a:br>
            <a:r>
              <a:rPr lang="tr-TR" b="1" dirty="0">
                <a:solidFill>
                  <a:srgbClr val="C00000"/>
                </a:solidFill>
              </a:rPr>
              <a:t>    </a:t>
            </a:r>
            <a:br>
              <a:rPr lang="tr-TR" dirty="0"/>
            </a:br>
            <a:br>
              <a:rPr lang="tr-TR" dirty="0"/>
            </a:br>
            <a:endParaRPr lang="tr-TR" dirty="0"/>
          </a:p>
        </p:txBody>
      </p:sp>
      <p:sp>
        <p:nvSpPr>
          <p:cNvPr id="3" name="İçerik Yer Tutucusu 2"/>
          <p:cNvSpPr>
            <a:spLocks noGrp="1"/>
          </p:cNvSpPr>
          <p:nvPr>
            <p:ph type="body" sz="half" idx="2"/>
          </p:nvPr>
        </p:nvSpPr>
        <p:spPr>
          <a:xfrm>
            <a:off x="849025" y="1093108"/>
            <a:ext cx="9919589" cy="2335892"/>
          </a:xfrm>
        </p:spPr>
        <p:txBody>
          <a:bodyPr>
            <a:normAutofit/>
          </a:bodyPr>
          <a:lstStyle/>
          <a:p>
            <a:endParaRPr lang="tr-TR" dirty="0"/>
          </a:p>
          <a:p>
            <a:pPr algn="just"/>
            <a:r>
              <a:rPr lang="tr-TR" sz="1400" dirty="0"/>
              <a:t>1-Birim açma başvurularını değerlendirmek için Müdürlük bünyesinde </a:t>
            </a:r>
            <a:r>
              <a:rPr lang="tr-TR" sz="1400" b="1" dirty="0"/>
              <a:t>en az 3 üyeden oluşan il değerlendirme komisyonu</a:t>
            </a:r>
            <a:r>
              <a:rPr lang="tr-TR" sz="1400" dirty="0"/>
              <a:t> kurulur (Halk Sağlığı Hizmetleri Başkanı/Yardımcısı, sağlık hizmetleri  başkanlığı ve tütün kontrolü birimlerinden teknik personel)</a:t>
            </a:r>
          </a:p>
          <a:p>
            <a:pPr algn="just"/>
            <a:r>
              <a:rPr lang="tr-TR" sz="1400" dirty="0"/>
              <a:t>2-Başvuru önce </a:t>
            </a:r>
            <a:r>
              <a:rPr lang="tr-TR" sz="1400" b="1" dirty="0"/>
              <a:t>dosya incelemesi</a:t>
            </a:r>
            <a:r>
              <a:rPr lang="tr-TR" sz="1400" dirty="0"/>
              <a:t> ile kontrol edilir; eksik belge varsa başvuru sahibine bildirilir.</a:t>
            </a:r>
          </a:p>
          <a:p>
            <a:pPr algn="just"/>
            <a:r>
              <a:rPr lang="tr-TR" sz="1400" dirty="0"/>
              <a:t>3-Dosya eksiksizse, </a:t>
            </a:r>
            <a:r>
              <a:rPr lang="tr-TR" sz="1400" b="1" dirty="0"/>
              <a:t>yerinde inceleme</a:t>
            </a:r>
            <a:r>
              <a:rPr lang="tr-TR" sz="1400" dirty="0"/>
              <a:t> yapılarak personel, bina, tıbbi donanım ve diğer şartlar değerlendirilir ve rapor hazırlanır.</a:t>
            </a:r>
          </a:p>
          <a:p>
            <a:pPr algn="just"/>
            <a:r>
              <a:rPr lang="tr-TR" sz="1400" dirty="0"/>
              <a:t>4-Eksik veya mevzuata uygun olmayan başvurular </a:t>
            </a:r>
            <a:r>
              <a:rPr lang="tr-TR" sz="1400" b="1" dirty="0"/>
              <a:t>ret gerekçesi ile iade edilir</a:t>
            </a:r>
            <a:r>
              <a:rPr lang="tr-TR" sz="1400" dirty="0"/>
              <a:t>.</a:t>
            </a:r>
          </a:p>
          <a:p>
            <a:pPr algn="just"/>
            <a:r>
              <a:rPr lang="tr-TR" sz="1400" dirty="0"/>
              <a:t>5-Başvuru işlemleri, başvuru tarihinden itibaren </a:t>
            </a:r>
            <a:r>
              <a:rPr lang="tr-TR" sz="1400" b="1" dirty="0"/>
              <a:t>en geç 15 iş günü</a:t>
            </a:r>
            <a:r>
              <a:rPr lang="tr-TR" sz="1400" dirty="0"/>
              <a:t> içinde sonuçlandırılır.</a:t>
            </a:r>
          </a:p>
          <a:p>
            <a:pPr algn="just"/>
            <a:endParaRPr lang="tr-TR" sz="1400" dirty="0"/>
          </a:p>
        </p:txBody>
      </p:sp>
      <p:sp>
        <p:nvSpPr>
          <p:cNvPr id="4" name="Dikdörtgen 3">
            <a:extLst>
              <a:ext uri="{FF2B5EF4-FFF2-40B4-BE49-F238E27FC236}">
                <a16:creationId xmlns:a16="http://schemas.microsoft.com/office/drawing/2014/main" id="{B18F9657-2EB6-4FC7-9BE1-470F57B90FD7}"/>
              </a:ext>
            </a:extLst>
          </p:cNvPr>
          <p:cNvSpPr/>
          <p:nvPr/>
        </p:nvSpPr>
        <p:spPr>
          <a:xfrm>
            <a:off x="911548" y="3429000"/>
            <a:ext cx="1624163" cy="477054"/>
          </a:xfrm>
          <a:prstGeom prst="rect">
            <a:avLst/>
          </a:prstGeom>
        </p:spPr>
        <p:txBody>
          <a:bodyPr wrap="none">
            <a:spAutoFit/>
          </a:bodyPr>
          <a:lstStyle/>
          <a:p>
            <a:r>
              <a:rPr lang="tr-TR" sz="2500" b="1" dirty="0">
                <a:solidFill>
                  <a:srgbClr val="0094AB"/>
                </a:solidFill>
                <a:ea typeface="+mj-ea"/>
                <a:cs typeface="+mj-cs"/>
              </a:rPr>
              <a:t>Açılma İzni</a:t>
            </a:r>
          </a:p>
        </p:txBody>
      </p:sp>
      <p:sp>
        <p:nvSpPr>
          <p:cNvPr id="5" name="Dikdörtgen 4">
            <a:extLst>
              <a:ext uri="{FF2B5EF4-FFF2-40B4-BE49-F238E27FC236}">
                <a16:creationId xmlns:a16="http://schemas.microsoft.com/office/drawing/2014/main" id="{D33A73F7-0B36-4D23-8037-15ACBE005A79}"/>
              </a:ext>
            </a:extLst>
          </p:cNvPr>
          <p:cNvSpPr/>
          <p:nvPr/>
        </p:nvSpPr>
        <p:spPr>
          <a:xfrm>
            <a:off x="736162" y="4041590"/>
            <a:ext cx="10719676" cy="1015663"/>
          </a:xfrm>
          <a:prstGeom prst="rect">
            <a:avLst/>
          </a:prstGeom>
        </p:spPr>
        <p:txBody>
          <a:bodyPr wrap="square">
            <a:spAutoFit/>
          </a:bodyPr>
          <a:lstStyle/>
          <a:p>
            <a:pPr marL="285750" indent="-285750">
              <a:buFont typeface="Arial" panose="020B0604020202020204" pitchFamily="34" charset="0"/>
              <a:buChar char="•"/>
            </a:pPr>
            <a:r>
              <a:rPr lang="tr-TR" sz="1400" dirty="0"/>
              <a:t>Başvuru dosyasının uygun bulunması hâlinde müdürlükçe açılma izni belgesi düzenlenir ve Bakanlığa bildirilir.</a:t>
            </a:r>
          </a:p>
          <a:p>
            <a:pPr marL="285750" indent="-285750">
              <a:buFont typeface="Arial" panose="020B0604020202020204" pitchFamily="34" charset="0"/>
              <a:buChar char="•"/>
            </a:pPr>
            <a:r>
              <a:rPr lang="tr-TR" sz="1400" dirty="0"/>
              <a:t>Başvuru sahibi, düzenlenen izin belgesi ile faaliyete başlar ve faaliyet/uygunluk belgesine eklenmesi için en geç on işgünü içinde müdürlüğe müracaat eder.</a:t>
            </a:r>
          </a:p>
          <a:p>
            <a:endParaRPr lang="tr-TR" dirty="0"/>
          </a:p>
        </p:txBody>
      </p:sp>
      <p:pic>
        <p:nvPicPr>
          <p:cNvPr id="6" name="Resim 5">
            <a:extLst>
              <a:ext uri="{FF2B5EF4-FFF2-40B4-BE49-F238E27FC236}">
                <a16:creationId xmlns:a16="http://schemas.microsoft.com/office/drawing/2014/main" id="{DFD22B5C-B3C8-4A6A-B3B2-097290AD954C}"/>
              </a:ext>
            </a:extLst>
          </p:cNvPr>
          <p:cNvPicPr>
            <a:picLocks noChangeAspect="1"/>
          </p:cNvPicPr>
          <p:nvPr/>
        </p:nvPicPr>
        <p:blipFill>
          <a:blip r:embed="rId3"/>
          <a:stretch>
            <a:fillRect/>
          </a:stretch>
        </p:blipFill>
        <p:spPr>
          <a:xfrm>
            <a:off x="6596009" y="4711434"/>
            <a:ext cx="3987927" cy="1305707"/>
          </a:xfrm>
          <a:prstGeom prst="rect">
            <a:avLst/>
          </a:prstGeom>
        </p:spPr>
      </p:pic>
    </p:spTree>
    <p:extLst>
      <p:ext uri="{BB962C8B-B14F-4D97-AF65-F5344CB8AC3E}">
        <p14:creationId xmlns:p14="http://schemas.microsoft.com/office/powerpoint/2010/main" val="1437900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5860" y="539987"/>
            <a:ext cx="11089225" cy="540668"/>
          </a:xfrm>
        </p:spPr>
        <p:txBody>
          <a:bodyPr>
            <a:normAutofit fontScale="90000"/>
          </a:bodyPr>
          <a:lstStyle/>
          <a:p>
            <a:r>
              <a:rPr lang="tr-TR" sz="2400" dirty="0"/>
              <a:t>Birimlerin Asgari Personel ve Fiziki Standartları</a:t>
            </a:r>
            <a:br>
              <a:rPr lang="tr-TR" sz="2400" b="0" dirty="0"/>
            </a:br>
            <a:endParaRPr lang="tr-TR" sz="2400" b="0" dirty="0"/>
          </a:p>
        </p:txBody>
      </p:sp>
      <p:sp>
        <p:nvSpPr>
          <p:cNvPr id="3" name="İçerik Yer Tutucusu 2"/>
          <p:cNvSpPr>
            <a:spLocks noGrp="1"/>
          </p:cNvSpPr>
          <p:nvPr>
            <p:ph type="body" sz="half" idx="2"/>
          </p:nvPr>
        </p:nvSpPr>
        <p:spPr>
          <a:xfrm>
            <a:off x="674297" y="977645"/>
            <a:ext cx="10133241" cy="4370210"/>
          </a:xfrm>
        </p:spPr>
        <p:txBody>
          <a:bodyPr>
            <a:noAutofit/>
          </a:bodyPr>
          <a:lstStyle/>
          <a:p>
            <a:r>
              <a:rPr lang="tr-TR" sz="1400" dirty="0">
                <a:solidFill>
                  <a:srgbClr val="FF0000"/>
                </a:solidFill>
              </a:rPr>
              <a:t>Personel standardı:</a:t>
            </a:r>
          </a:p>
          <a:p>
            <a:r>
              <a:rPr lang="tr-TR" b="1" dirty="0"/>
              <a:t>1. Tabip</a:t>
            </a:r>
            <a:endParaRPr lang="tr-TR" dirty="0"/>
          </a:p>
          <a:p>
            <a:pPr algn="just"/>
            <a:r>
              <a:rPr lang="tr-TR" dirty="0"/>
              <a:t>-Tütün bağımlılığı tedavisi ve eğitiminden sorumlu,  yönetmelikte öngörülen eğitim ve katılımcı belgesine sahip bir hekim bulunması mecburidir. Birden fazla tabip varsa sorumlu tabip belirlenir.</a:t>
            </a:r>
          </a:p>
          <a:p>
            <a:r>
              <a:rPr lang="tr-TR" b="1" dirty="0"/>
              <a:t>2. Sağlık Personeli</a:t>
            </a:r>
            <a:endParaRPr lang="tr-TR" dirty="0"/>
          </a:p>
          <a:p>
            <a:r>
              <a:rPr lang="tr-TR" dirty="0"/>
              <a:t>-Asgari bir sağlık personeli (tercihen hemşire, ebe veya sağlık memuru) bulundurulur. Gerekli eğitim ve katılımcı belgesine sahip olması tercih edilir.</a:t>
            </a:r>
          </a:p>
          <a:p>
            <a:r>
              <a:rPr lang="tr-TR" b="1" dirty="0"/>
              <a:t>3. Tıbbi Sekreter</a:t>
            </a:r>
            <a:endParaRPr lang="tr-TR" dirty="0"/>
          </a:p>
          <a:p>
            <a:r>
              <a:rPr lang="tr-TR" dirty="0"/>
              <a:t>-Hastaların kayıt ve dosyalarından sorumlu olmak üzere bulundurulabilir. </a:t>
            </a:r>
          </a:p>
          <a:p>
            <a:r>
              <a:rPr lang="tr-TR" b="1" dirty="0"/>
              <a:t>4. Psikolog</a:t>
            </a:r>
            <a:endParaRPr lang="tr-TR" dirty="0"/>
          </a:p>
          <a:p>
            <a:r>
              <a:rPr lang="tr-TR" dirty="0"/>
              <a:t>İhtiyaca göre bulundurulabilir.</a:t>
            </a:r>
          </a:p>
          <a:p>
            <a:r>
              <a:rPr lang="tr-TR" b="1" dirty="0"/>
              <a:t>Bildirim:</a:t>
            </a:r>
            <a:endParaRPr lang="tr-TR" dirty="0"/>
          </a:p>
          <a:p>
            <a:r>
              <a:rPr lang="tr-TR" dirty="0"/>
              <a:t>Personel bilgileri, eğitim programına dahil edilmeleri amacıyla </a:t>
            </a:r>
            <a:r>
              <a:rPr lang="tr-TR" b="1" dirty="0"/>
              <a:t>en geç iki ay içinde Genel Müdürlüğe bildirilir</a:t>
            </a:r>
            <a:endParaRPr lang="tr-TR" dirty="0"/>
          </a:p>
        </p:txBody>
      </p:sp>
    </p:spTree>
    <p:extLst>
      <p:ext uri="{BB962C8B-B14F-4D97-AF65-F5344CB8AC3E}">
        <p14:creationId xmlns:p14="http://schemas.microsoft.com/office/powerpoint/2010/main" val="4164264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5443" y="476232"/>
            <a:ext cx="11063559" cy="504497"/>
          </a:xfrm>
        </p:spPr>
        <p:txBody>
          <a:bodyPr>
            <a:normAutofit fontScale="90000"/>
          </a:bodyPr>
          <a:lstStyle/>
          <a:p>
            <a:r>
              <a:rPr lang="tr-TR" sz="2400" dirty="0">
                <a:latin typeface="Comic Sans MS" panose="030F0702030302020204" pitchFamily="66" charset="0"/>
              </a:rPr>
              <a:t>  </a:t>
            </a:r>
            <a:br>
              <a:rPr lang="tr-TR" sz="2400" dirty="0">
                <a:latin typeface="Comic Sans MS" panose="030F0702030302020204" pitchFamily="66" charset="0"/>
              </a:rPr>
            </a:br>
            <a:r>
              <a:rPr lang="tr-TR" sz="2400" dirty="0">
                <a:latin typeface="Comic Sans MS" panose="030F0702030302020204" pitchFamily="66" charset="0"/>
              </a:rPr>
              <a:t>   </a:t>
            </a:r>
            <a:r>
              <a:rPr lang="tr-TR" sz="2400" dirty="0"/>
              <a:t>Birim Personelinin Görevleri </a:t>
            </a:r>
            <a:endParaRPr lang="tr-TR" sz="2700" dirty="0">
              <a:latin typeface="Comic Sans MS" panose="030F0702030302020204" pitchFamily="66" charset="0"/>
            </a:endParaRPr>
          </a:p>
        </p:txBody>
      </p:sp>
      <p:sp>
        <p:nvSpPr>
          <p:cNvPr id="3" name="İçerik Yer Tutucusu 2"/>
          <p:cNvSpPr>
            <a:spLocks noGrp="1"/>
          </p:cNvSpPr>
          <p:nvPr>
            <p:ph type="body" sz="half" idx="2"/>
          </p:nvPr>
        </p:nvSpPr>
        <p:spPr>
          <a:xfrm>
            <a:off x="849025" y="1355344"/>
            <a:ext cx="9813057" cy="4521927"/>
          </a:xfrm>
        </p:spPr>
        <p:txBody>
          <a:bodyPr>
            <a:normAutofit/>
          </a:bodyPr>
          <a:lstStyle/>
          <a:p>
            <a:pPr>
              <a:lnSpc>
                <a:spcPct val="150000"/>
              </a:lnSpc>
            </a:pPr>
            <a:r>
              <a:rPr lang="tr-TR" dirty="0"/>
              <a:t> </a:t>
            </a:r>
            <a:r>
              <a:rPr lang="tr-TR" b="1" dirty="0">
                <a:solidFill>
                  <a:srgbClr val="0094AB"/>
                </a:solidFill>
                <a:ea typeface="+mj-ea"/>
                <a:cs typeface="+mj-cs"/>
              </a:rPr>
              <a:t>1-SORUMLU TABİP:</a:t>
            </a:r>
          </a:p>
          <a:p>
            <a:pPr>
              <a:lnSpc>
                <a:spcPct val="150000"/>
              </a:lnSpc>
            </a:pPr>
            <a:r>
              <a:rPr lang="tr-TR" dirty="0"/>
              <a:t>* Bilimsel geçerliliği olan tedavi protokollerine göre hastalara tedavi uygulamak. </a:t>
            </a:r>
          </a:p>
          <a:p>
            <a:pPr>
              <a:lnSpc>
                <a:spcPct val="150000"/>
              </a:lnSpc>
            </a:pPr>
            <a:r>
              <a:rPr lang="tr-TR" dirty="0"/>
              <a:t>* Hastaları tıbbi yönden izlemek. </a:t>
            </a:r>
          </a:p>
          <a:p>
            <a:pPr>
              <a:lnSpc>
                <a:spcPct val="150000"/>
              </a:lnSpc>
            </a:pPr>
            <a:r>
              <a:rPr lang="tr-TR" dirty="0"/>
              <a:t>* Tedavi seansları ile ilgili hastanın dosyasına gözlem notunu kaydetmek.</a:t>
            </a:r>
          </a:p>
          <a:p>
            <a:pPr>
              <a:lnSpc>
                <a:spcPct val="150000"/>
              </a:lnSpc>
            </a:pPr>
            <a:r>
              <a:rPr lang="tr-TR" dirty="0"/>
              <a:t>* Yönetmeliğe uygun idari ve tıbbi tedbir ve şartları gözetmek. </a:t>
            </a:r>
          </a:p>
          <a:p>
            <a:pPr>
              <a:lnSpc>
                <a:spcPct val="150000"/>
              </a:lnSpc>
            </a:pPr>
            <a:r>
              <a:rPr lang="tr-TR" dirty="0"/>
              <a:t>* Akut komplikasyonlarda ilk müdahaleyi yapmak. </a:t>
            </a:r>
          </a:p>
          <a:p>
            <a:pPr>
              <a:lnSpc>
                <a:spcPct val="150000"/>
              </a:lnSpc>
            </a:pPr>
            <a:r>
              <a:rPr lang="tr-TR" dirty="0"/>
              <a:t>* Sorumlu hekim tarafından verilen diğer görevleri yerine getirmek. </a:t>
            </a:r>
          </a:p>
          <a:p>
            <a:pPr>
              <a:lnSpc>
                <a:spcPct val="150000"/>
              </a:lnSpc>
            </a:pPr>
            <a:r>
              <a:rPr lang="tr-TR" dirty="0"/>
              <a:t>* Sorumlu hekim de aynı zamanda bu hizmetlere katılır.</a:t>
            </a:r>
          </a:p>
          <a:p>
            <a:endParaRPr lang="tr-TR" dirty="0"/>
          </a:p>
        </p:txBody>
      </p:sp>
    </p:spTree>
    <p:extLst>
      <p:ext uri="{BB962C8B-B14F-4D97-AF65-F5344CB8AC3E}">
        <p14:creationId xmlns:p14="http://schemas.microsoft.com/office/powerpoint/2010/main" val="1804818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7666" y="710214"/>
            <a:ext cx="10672942" cy="382893"/>
          </a:xfrm>
        </p:spPr>
        <p:txBody>
          <a:bodyPr>
            <a:normAutofit fontScale="90000"/>
          </a:bodyPr>
          <a:lstStyle/>
          <a:p>
            <a:r>
              <a:rPr lang="tr-TR" sz="2400" dirty="0">
                <a:latin typeface="Calibri" panose="020F0502020204030204" pitchFamily="34" charset="0"/>
                <a:ea typeface="Calibri" panose="020F0502020204030204" pitchFamily="34" charset="0"/>
                <a:cs typeface="Calibri" panose="020F0502020204030204" pitchFamily="34" charset="0"/>
              </a:rPr>
              <a:t>Hangi Hekimler Sigara Bırakma Polikliniğinde Çalışır?</a:t>
            </a:r>
          </a:p>
        </p:txBody>
      </p:sp>
      <p:sp>
        <p:nvSpPr>
          <p:cNvPr id="3" name="İçerik Yer Tutucusu 2"/>
          <p:cNvSpPr>
            <a:spLocks noGrp="1"/>
          </p:cNvSpPr>
          <p:nvPr>
            <p:ph type="body" sz="half" idx="2"/>
          </p:nvPr>
        </p:nvSpPr>
        <p:spPr>
          <a:xfrm>
            <a:off x="849025" y="1417488"/>
            <a:ext cx="10791583" cy="4521927"/>
          </a:xfrm>
        </p:spPr>
        <p:txBody>
          <a:bodyPr>
            <a:normAutofit/>
          </a:bodyPr>
          <a:lstStyle/>
          <a:p>
            <a:pPr>
              <a:lnSpc>
                <a:spcPct val="150000"/>
              </a:lnSpc>
            </a:pPr>
            <a:endParaRPr lang="tr-TR" dirty="0">
              <a:latin typeface="Comic Sans MS" panose="030F0702030302020204" pitchFamily="66" charset="0"/>
            </a:endParaRPr>
          </a:p>
          <a:p>
            <a:pPr>
              <a:lnSpc>
                <a:spcPct val="150000"/>
              </a:lnSpc>
            </a:pPr>
            <a:r>
              <a:rPr lang="tr-TR" dirty="0"/>
              <a:t>* İsteyen her hekim Sağlık Bakanlığı onaylı katılım belgesi alması halinde sigara bırakma polikliniğinde hizmet verebilir.</a:t>
            </a:r>
          </a:p>
          <a:p>
            <a:endParaRPr lang="tr-TR" dirty="0"/>
          </a:p>
        </p:txBody>
      </p:sp>
      <p:pic>
        <p:nvPicPr>
          <p:cNvPr id="4" name="Resim 3"/>
          <p:cNvPicPr>
            <a:picLocks noChangeAspect="1"/>
          </p:cNvPicPr>
          <p:nvPr/>
        </p:nvPicPr>
        <p:blipFill>
          <a:blip r:embed="rId3"/>
          <a:stretch>
            <a:fillRect/>
          </a:stretch>
        </p:blipFill>
        <p:spPr>
          <a:xfrm>
            <a:off x="7995516" y="3243571"/>
            <a:ext cx="2847079" cy="2633700"/>
          </a:xfrm>
          <a:prstGeom prst="rect">
            <a:avLst/>
          </a:prstGeom>
        </p:spPr>
      </p:pic>
    </p:spTree>
    <p:extLst>
      <p:ext uri="{BB962C8B-B14F-4D97-AF65-F5344CB8AC3E}">
        <p14:creationId xmlns:p14="http://schemas.microsoft.com/office/powerpoint/2010/main" val="857569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0203" y="642472"/>
            <a:ext cx="11089225" cy="504497"/>
          </a:xfrm>
        </p:spPr>
        <p:txBody>
          <a:bodyPr>
            <a:normAutofit/>
          </a:bodyPr>
          <a:lstStyle/>
          <a:p>
            <a:r>
              <a:rPr lang="tr-TR" sz="2200" dirty="0"/>
              <a:t>2-Sağlık Personelinin Görev ve Sorumlulukları</a:t>
            </a:r>
          </a:p>
        </p:txBody>
      </p:sp>
      <p:sp>
        <p:nvSpPr>
          <p:cNvPr id="3" name="Slayt Numarası Yer Tutucusu 2"/>
          <p:cNvSpPr>
            <a:spLocks noGrp="1"/>
          </p:cNvSpPr>
          <p:nvPr>
            <p:ph type="sldNum" sz="quarter" idx="12"/>
          </p:nvPr>
        </p:nvSpPr>
        <p:spPr/>
        <p:txBody>
          <a:bodyPr/>
          <a:lstStyle/>
          <a:p>
            <a:fld id="{501A4338-EBAE-ED40-8475-2E6AE1B9F2FD}" type="slidenum">
              <a:rPr lang="tr-TR" smtClean="0"/>
              <a:pPr/>
              <a:t>48</a:t>
            </a:fld>
            <a:endParaRPr lang="tr-TR" dirty="0"/>
          </a:p>
        </p:txBody>
      </p:sp>
      <p:sp>
        <p:nvSpPr>
          <p:cNvPr id="4" name="Metin Yer Tutucusu 3"/>
          <p:cNvSpPr>
            <a:spLocks noGrp="1"/>
          </p:cNvSpPr>
          <p:nvPr>
            <p:ph type="body" sz="half" idx="2"/>
          </p:nvPr>
        </p:nvSpPr>
        <p:spPr>
          <a:xfrm>
            <a:off x="700203" y="1256031"/>
            <a:ext cx="10791583" cy="1642851"/>
          </a:xfrm>
        </p:spPr>
        <p:txBody>
          <a:bodyPr>
            <a:normAutofit lnSpcReduction="10000"/>
          </a:bodyPr>
          <a:lstStyle/>
          <a:p>
            <a:r>
              <a:rPr lang="tr-TR" b="1" dirty="0"/>
              <a:t>-Tıbbi Bakım:</a:t>
            </a:r>
            <a:r>
              <a:rPr lang="tr-TR" dirty="0"/>
              <a:t> Hastanın tüm tıbbi bakımını sorumlu tabibin direktifleri doğrultusunda yapmak</a:t>
            </a:r>
          </a:p>
          <a:p>
            <a:r>
              <a:rPr lang="tr-TR" b="1" dirty="0"/>
              <a:t>-Eğitim:</a:t>
            </a:r>
            <a:r>
              <a:rPr lang="tr-TR" dirty="0"/>
              <a:t> Tabibin talimatları doğrultusunda hastalara eğitim vermek</a:t>
            </a:r>
          </a:p>
          <a:p>
            <a:r>
              <a:rPr lang="tr-TR" b="1" dirty="0"/>
              <a:t>-Takip:</a:t>
            </a:r>
            <a:r>
              <a:rPr lang="tr-TR" dirty="0"/>
              <a:t> Rutin hasta takiplerini yapmak</a:t>
            </a:r>
          </a:p>
          <a:p>
            <a:r>
              <a:rPr lang="tr-TR" b="1" dirty="0"/>
              <a:t>-Kayıt:</a:t>
            </a:r>
            <a:r>
              <a:rPr lang="tr-TR" dirty="0"/>
              <a:t> Tedavilere ilişkin kayıtları tutmak</a:t>
            </a:r>
          </a:p>
          <a:p>
            <a:r>
              <a:rPr lang="tr-TR" b="1" dirty="0"/>
              <a:t>-Diğer Görevler:</a:t>
            </a:r>
            <a:r>
              <a:rPr lang="tr-TR" dirty="0"/>
              <a:t> İlgili mevzuat ve kendilerine verilen diğer görevleri yerine getirmek</a:t>
            </a:r>
          </a:p>
          <a:p>
            <a:endParaRPr lang="tr-TR" dirty="0"/>
          </a:p>
        </p:txBody>
      </p:sp>
      <p:sp>
        <p:nvSpPr>
          <p:cNvPr id="5" name="Dikdörtgen 4">
            <a:extLst>
              <a:ext uri="{FF2B5EF4-FFF2-40B4-BE49-F238E27FC236}">
                <a16:creationId xmlns:a16="http://schemas.microsoft.com/office/drawing/2014/main" id="{C5EBFDEA-1F82-46D2-8B9C-836DAD3BAAEE}"/>
              </a:ext>
            </a:extLst>
          </p:cNvPr>
          <p:cNvSpPr/>
          <p:nvPr/>
        </p:nvSpPr>
        <p:spPr>
          <a:xfrm>
            <a:off x="700203" y="3007944"/>
            <a:ext cx="4565160" cy="430887"/>
          </a:xfrm>
          <a:prstGeom prst="rect">
            <a:avLst/>
          </a:prstGeom>
        </p:spPr>
        <p:txBody>
          <a:bodyPr wrap="none">
            <a:spAutoFit/>
          </a:bodyPr>
          <a:lstStyle/>
          <a:p>
            <a:r>
              <a:rPr lang="tr-TR" sz="2200" b="1" dirty="0">
                <a:solidFill>
                  <a:srgbClr val="0094AB"/>
                </a:solidFill>
                <a:ea typeface="+mj-ea"/>
                <a:cs typeface="+mj-cs"/>
              </a:rPr>
              <a:t>3-Psikologun Görev ve Sorumlulukları</a:t>
            </a:r>
          </a:p>
        </p:txBody>
      </p:sp>
      <p:sp>
        <p:nvSpPr>
          <p:cNvPr id="6" name="Dikdörtgen 5">
            <a:extLst>
              <a:ext uri="{FF2B5EF4-FFF2-40B4-BE49-F238E27FC236}">
                <a16:creationId xmlns:a16="http://schemas.microsoft.com/office/drawing/2014/main" id="{DDF8EE61-C862-44C0-B69A-7B974956A463}"/>
              </a:ext>
            </a:extLst>
          </p:cNvPr>
          <p:cNvSpPr/>
          <p:nvPr/>
        </p:nvSpPr>
        <p:spPr>
          <a:xfrm>
            <a:off x="868036" y="3547893"/>
            <a:ext cx="10455916" cy="1354217"/>
          </a:xfrm>
          <a:prstGeom prst="rect">
            <a:avLst/>
          </a:prstGeom>
        </p:spPr>
        <p:txBody>
          <a:bodyPr wrap="square">
            <a:spAutoFit/>
          </a:bodyPr>
          <a:lstStyle/>
          <a:p>
            <a:r>
              <a:rPr lang="tr-TR" dirty="0"/>
              <a:t>-</a:t>
            </a:r>
            <a:r>
              <a:rPr lang="tr-TR" sz="1600" b="1" dirty="0"/>
              <a:t>Psikolojik Destek: </a:t>
            </a:r>
            <a:r>
              <a:rPr lang="tr-TR" sz="1600" dirty="0"/>
              <a:t>Tabibin gözetim ve denetimi altında mesleki yöntem ve teknikleri uygulayarak hastaların psikolojik sorunlarını çözümlemeye yardımcı olur.</a:t>
            </a:r>
          </a:p>
          <a:p>
            <a:r>
              <a:rPr lang="tr-TR" sz="1600" b="1" dirty="0"/>
              <a:t>-İletişim ve İşbirliği: </a:t>
            </a:r>
            <a:r>
              <a:rPr lang="tr-TR" sz="1600" dirty="0"/>
              <a:t>Hastaların tabip ile iletişim ve işbirliği kurmasına destek olur.</a:t>
            </a:r>
          </a:p>
          <a:p>
            <a:r>
              <a:rPr lang="tr-TR" sz="1600" b="1" dirty="0"/>
              <a:t>-Gözlem ve Kayıt: </a:t>
            </a:r>
            <a:r>
              <a:rPr lang="tr-TR" sz="1600" dirty="0"/>
              <a:t>Hastadan alınan bilgileri ve birimde gözlemlenen davranış ve yaşantıları izler.</a:t>
            </a:r>
          </a:p>
          <a:p>
            <a:r>
              <a:rPr lang="tr-TR" sz="1600" b="1" dirty="0"/>
              <a:t>-Raporlama: </a:t>
            </a:r>
            <a:r>
              <a:rPr lang="tr-TR" sz="1600" dirty="0"/>
              <a:t>Elde edilen bulguları ilgili tabibe bildirir.</a:t>
            </a:r>
          </a:p>
        </p:txBody>
      </p:sp>
    </p:spTree>
    <p:extLst>
      <p:ext uri="{BB962C8B-B14F-4D97-AF65-F5344CB8AC3E}">
        <p14:creationId xmlns:p14="http://schemas.microsoft.com/office/powerpoint/2010/main" val="208880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77636" y="318655"/>
            <a:ext cx="10377055" cy="5915890"/>
          </a:xfrm>
          <a:prstGeom prst="rect">
            <a:avLst/>
          </a:prstGeom>
        </p:spPr>
      </p:pic>
    </p:spTree>
    <p:extLst>
      <p:ext uri="{BB962C8B-B14F-4D97-AF65-F5344CB8AC3E}">
        <p14:creationId xmlns:p14="http://schemas.microsoft.com/office/powerpoint/2010/main" val="223299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AFC50DE-87B0-911A-7FF0-EA2DB2A743EA}"/>
              </a:ext>
            </a:extLst>
          </p:cNvPr>
          <p:cNvPicPr>
            <a:picLocks noChangeAspect="1"/>
          </p:cNvPicPr>
          <p:nvPr/>
        </p:nvPicPr>
        <p:blipFill>
          <a:blip r:embed="rId2"/>
          <a:stretch>
            <a:fillRect/>
          </a:stretch>
        </p:blipFill>
        <p:spPr>
          <a:xfrm>
            <a:off x="1127821" y="924234"/>
            <a:ext cx="9880845" cy="5075244"/>
          </a:xfrm>
          <a:prstGeom prst="rect">
            <a:avLst/>
          </a:prstGeom>
        </p:spPr>
      </p:pic>
    </p:spTree>
    <p:extLst>
      <p:ext uri="{BB962C8B-B14F-4D97-AF65-F5344CB8AC3E}">
        <p14:creationId xmlns:p14="http://schemas.microsoft.com/office/powerpoint/2010/main" val="3952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762" t="14329" r="660" b="23663"/>
          <a:stretch/>
        </p:blipFill>
        <p:spPr>
          <a:xfrm>
            <a:off x="849025" y="1202925"/>
            <a:ext cx="10791583" cy="4452152"/>
          </a:xfrm>
          <a:prstGeom prst="rect">
            <a:avLst/>
          </a:prstGeom>
        </p:spPr>
      </p:pic>
      <p:sp>
        <p:nvSpPr>
          <p:cNvPr id="3" name="Unvan 2"/>
          <p:cNvSpPr>
            <a:spLocks noGrp="1"/>
          </p:cNvSpPr>
          <p:nvPr>
            <p:ph type="title"/>
          </p:nvPr>
        </p:nvSpPr>
        <p:spPr>
          <a:xfrm>
            <a:off x="782203" y="698427"/>
            <a:ext cx="11089225" cy="504497"/>
          </a:xfrm>
        </p:spPr>
        <p:txBody>
          <a:bodyPr>
            <a:norm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Sigara Polikliniğinde Çalışan Personelin Tercih Edilen Özellikleri</a:t>
            </a:r>
          </a:p>
        </p:txBody>
      </p:sp>
    </p:spTree>
    <p:extLst>
      <p:ext uri="{BB962C8B-B14F-4D97-AF65-F5344CB8AC3E}">
        <p14:creationId xmlns:p14="http://schemas.microsoft.com/office/powerpoint/2010/main" val="3532996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0943" y="211954"/>
            <a:ext cx="11089225" cy="504497"/>
          </a:xfrm>
        </p:spPr>
        <p:txBody>
          <a:bodyPr>
            <a:norm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2-Sigara Bırakma Polikliniklerinde Olması Gereken Bölümler</a:t>
            </a:r>
          </a:p>
        </p:txBody>
      </p:sp>
      <p:sp>
        <p:nvSpPr>
          <p:cNvPr id="3" name="İçerik Yer Tutucusu 2"/>
          <p:cNvSpPr>
            <a:spLocks noGrp="1"/>
          </p:cNvSpPr>
          <p:nvPr>
            <p:ph type="body" sz="half" idx="2"/>
          </p:nvPr>
        </p:nvSpPr>
        <p:spPr>
          <a:xfrm>
            <a:off x="451333" y="1117143"/>
            <a:ext cx="5273449" cy="2126922"/>
          </a:xfrm>
        </p:spPr>
        <p:txBody>
          <a:bodyPr>
            <a:normAutofit fontScale="77500" lnSpcReduction="20000"/>
          </a:bodyPr>
          <a:lstStyle/>
          <a:p>
            <a:pPr lvl="1" algn="just">
              <a:lnSpc>
                <a:spcPct val="150000"/>
              </a:lnSpc>
            </a:pPr>
            <a:r>
              <a:rPr lang="tr-TR" sz="1800" b="1" dirty="0"/>
              <a:t>1-Bekleme salonu:</a:t>
            </a:r>
          </a:p>
          <a:p>
            <a:pPr lvl="1" algn="just">
              <a:lnSpc>
                <a:spcPct val="150000"/>
              </a:lnSpc>
            </a:pPr>
            <a:r>
              <a:rPr lang="tr-TR" sz="1800" dirty="0"/>
              <a:t> yeterli güç ve büyüklükte havalandırma, ısıtma ve aydınlatma sistemlerine sahip, duvarlarında tütün ve ürünlerinin zararlarını gösterir afiş ve panoların asılı olduğu, broşür-video gibi görsel yayınlarla tütün ve ürünlerinin zararlarının anlatıldığı, hastaların randevu saatlerini bekleyebileceği ve yeterli büyüklükte alana sahip kapısı ile ana giriş ve koridordan ayrılmış olan kısımdır.</a:t>
            </a:r>
          </a:p>
          <a:p>
            <a:endParaRPr lang="tr-TR" dirty="0"/>
          </a:p>
        </p:txBody>
      </p:sp>
      <p:sp>
        <p:nvSpPr>
          <p:cNvPr id="4" name="Dikdörtgen 3">
            <a:extLst>
              <a:ext uri="{FF2B5EF4-FFF2-40B4-BE49-F238E27FC236}">
                <a16:creationId xmlns:a16="http://schemas.microsoft.com/office/drawing/2014/main" id="{AAEC0817-FEC4-4411-8B19-70BBD361639E}"/>
              </a:ext>
            </a:extLst>
          </p:cNvPr>
          <p:cNvSpPr/>
          <p:nvPr/>
        </p:nvSpPr>
        <p:spPr>
          <a:xfrm>
            <a:off x="6195318" y="1094026"/>
            <a:ext cx="5034336" cy="649409"/>
          </a:xfrm>
          <a:prstGeom prst="rect">
            <a:avLst/>
          </a:prstGeom>
        </p:spPr>
        <p:txBody>
          <a:bodyPr wrap="square">
            <a:spAutoFit/>
          </a:bodyPr>
          <a:lstStyle/>
          <a:p>
            <a:pPr lvl="1" algn="just" defTabSz="914400">
              <a:lnSpc>
                <a:spcPct val="130000"/>
              </a:lnSpc>
              <a:spcBef>
                <a:spcPts val="500"/>
              </a:spcBef>
            </a:pPr>
            <a:r>
              <a:rPr lang="tr-TR" sz="1400" b="1" dirty="0"/>
              <a:t>2. Poliklinik Muayene Odaları</a:t>
            </a:r>
          </a:p>
          <a:p>
            <a:endParaRPr lang="tr-TR" dirty="0"/>
          </a:p>
        </p:txBody>
      </p:sp>
      <p:graphicFrame>
        <p:nvGraphicFramePr>
          <p:cNvPr id="5" name="Tablo 4">
            <a:extLst>
              <a:ext uri="{FF2B5EF4-FFF2-40B4-BE49-F238E27FC236}">
                <a16:creationId xmlns:a16="http://schemas.microsoft.com/office/drawing/2014/main" id="{17FCC95A-4A02-4E84-AD79-18E6F456F015}"/>
              </a:ext>
            </a:extLst>
          </p:cNvPr>
          <p:cNvGraphicFramePr>
            <a:graphicFrameLocks noGrp="1"/>
          </p:cNvGraphicFramePr>
          <p:nvPr>
            <p:extLst/>
          </p:nvPr>
        </p:nvGraphicFramePr>
        <p:xfrm>
          <a:off x="6467218" y="1730486"/>
          <a:ext cx="4490536" cy="4572000"/>
        </p:xfrm>
        <a:graphic>
          <a:graphicData uri="http://schemas.openxmlformats.org/drawingml/2006/table">
            <a:tbl>
              <a:tblPr>
                <a:tableStyleId>{5C22544A-7EE6-4342-B048-85BDC9FD1C3A}</a:tableStyleId>
              </a:tblPr>
              <a:tblGrid>
                <a:gridCol w="3524889">
                  <a:extLst>
                    <a:ext uri="{9D8B030D-6E8A-4147-A177-3AD203B41FA5}">
                      <a16:colId xmlns:a16="http://schemas.microsoft.com/office/drawing/2014/main" val="3278534335"/>
                    </a:ext>
                  </a:extLst>
                </a:gridCol>
                <a:gridCol w="965647">
                  <a:extLst>
                    <a:ext uri="{9D8B030D-6E8A-4147-A177-3AD203B41FA5}">
                      <a16:colId xmlns:a16="http://schemas.microsoft.com/office/drawing/2014/main" val="522473316"/>
                    </a:ext>
                  </a:extLst>
                </a:gridCol>
              </a:tblGrid>
              <a:tr h="134570">
                <a:tc>
                  <a:txBody>
                    <a:bodyPr/>
                    <a:lstStyle/>
                    <a:p>
                      <a:pPr indent="284480">
                        <a:spcAft>
                          <a:spcPts val="0"/>
                        </a:spcAft>
                      </a:pPr>
                      <a:r>
                        <a:rPr lang="tr-TR" sz="1200" dirty="0">
                          <a:effectLst/>
                        </a:rPr>
                        <a:t>A) POLİKLİNİK </a:t>
                      </a:r>
                      <a:endParaRPr lang="tr-TR" sz="1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 </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38756218"/>
                  </a:ext>
                </a:extLst>
              </a:tr>
              <a:tr h="134570">
                <a:tc>
                  <a:txBody>
                    <a:bodyPr/>
                    <a:lstStyle/>
                    <a:p>
                      <a:pPr indent="284480">
                        <a:spcAft>
                          <a:spcPts val="0"/>
                        </a:spcAft>
                      </a:pPr>
                      <a:r>
                        <a:rPr lang="tr-TR" sz="1200" dirty="0">
                          <a:effectLst/>
                        </a:rPr>
                        <a:t>    TÜRÜ</a:t>
                      </a:r>
                      <a:endParaRPr lang="tr-TR" sz="1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MİKTARI</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6341731"/>
                  </a:ext>
                </a:extLst>
              </a:tr>
              <a:tr h="134570">
                <a:tc>
                  <a:txBody>
                    <a:bodyPr/>
                    <a:lstStyle/>
                    <a:p>
                      <a:pPr indent="284480">
                        <a:spcAft>
                          <a:spcPts val="0"/>
                        </a:spcAft>
                      </a:pPr>
                      <a:r>
                        <a:rPr lang="tr-TR" sz="1200" dirty="0">
                          <a:effectLst/>
                        </a:rPr>
                        <a:t>1. Muayene masası</a:t>
                      </a:r>
                      <a:endParaRPr lang="tr-TR" sz="1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05385434"/>
                  </a:ext>
                </a:extLst>
              </a:tr>
              <a:tr h="134570">
                <a:tc>
                  <a:txBody>
                    <a:bodyPr/>
                    <a:lstStyle/>
                    <a:p>
                      <a:pPr indent="284480">
                        <a:spcAft>
                          <a:spcPts val="0"/>
                        </a:spcAft>
                      </a:pPr>
                      <a:r>
                        <a:rPr lang="tr-TR" sz="1200">
                          <a:effectLst/>
                        </a:rPr>
                        <a:t>2. Paravan</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93288257"/>
                  </a:ext>
                </a:extLst>
              </a:tr>
              <a:tr h="134570">
                <a:tc>
                  <a:txBody>
                    <a:bodyPr/>
                    <a:lstStyle/>
                    <a:p>
                      <a:pPr indent="284480">
                        <a:spcAft>
                          <a:spcPts val="0"/>
                        </a:spcAft>
                      </a:pPr>
                      <a:r>
                        <a:rPr lang="tr-TR" sz="1200">
                          <a:effectLst/>
                        </a:rPr>
                        <a:t>3. Büro masası</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57234899"/>
                  </a:ext>
                </a:extLst>
              </a:tr>
              <a:tr h="134570">
                <a:tc>
                  <a:txBody>
                    <a:bodyPr/>
                    <a:lstStyle/>
                    <a:p>
                      <a:pPr indent="284480">
                        <a:spcAft>
                          <a:spcPts val="0"/>
                        </a:spcAft>
                      </a:pPr>
                      <a:r>
                        <a:rPr lang="tr-TR" sz="1200" dirty="0">
                          <a:effectLst/>
                        </a:rPr>
                        <a:t>4. Sandalye</a:t>
                      </a:r>
                      <a:endParaRPr lang="tr-TR" sz="1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Yeteri kadar</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26264667"/>
                  </a:ext>
                </a:extLst>
              </a:tr>
              <a:tr h="134570">
                <a:tc>
                  <a:txBody>
                    <a:bodyPr/>
                    <a:lstStyle/>
                    <a:p>
                      <a:pPr indent="284480">
                        <a:spcAft>
                          <a:spcPts val="0"/>
                        </a:spcAft>
                      </a:pPr>
                      <a:r>
                        <a:rPr lang="tr-TR" sz="1200">
                          <a:effectLst/>
                        </a:rPr>
                        <a:t>5. Eskabo (Basamak)</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33177242"/>
                  </a:ext>
                </a:extLst>
              </a:tr>
              <a:tr h="134570">
                <a:tc>
                  <a:txBody>
                    <a:bodyPr/>
                    <a:lstStyle/>
                    <a:p>
                      <a:pPr indent="284480">
                        <a:spcAft>
                          <a:spcPts val="0"/>
                        </a:spcAft>
                      </a:pPr>
                      <a:r>
                        <a:rPr lang="tr-TR" sz="1200">
                          <a:effectLst/>
                        </a:rPr>
                        <a:t>6. Malzeme dolabı</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46033069"/>
                  </a:ext>
                </a:extLst>
              </a:tr>
              <a:tr h="134570">
                <a:tc>
                  <a:txBody>
                    <a:bodyPr/>
                    <a:lstStyle/>
                    <a:p>
                      <a:pPr indent="284480">
                        <a:spcAft>
                          <a:spcPts val="0"/>
                        </a:spcAft>
                      </a:pPr>
                      <a:r>
                        <a:rPr lang="tr-TR" sz="1200">
                          <a:effectLst/>
                        </a:rPr>
                        <a:t>7. Elbise dolabı</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97661273"/>
                  </a:ext>
                </a:extLst>
              </a:tr>
              <a:tr h="171450">
                <a:tc>
                  <a:txBody>
                    <a:bodyPr/>
                    <a:lstStyle/>
                    <a:p>
                      <a:pPr indent="284480">
                        <a:spcAft>
                          <a:spcPts val="0"/>
                        </a:spcAft>
                      </a:pPr>
                      <a:r>
                        <a:rPr lang="tr-TR" sz="1200">
                          <a:effectLst/>
                        </a:rPr>
                        <a:t>8. Tansiyon aleti</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01036539"/>
                  </a:ext>
                </a:extLst>
              </a:tr>
              <a:tr h="134570">
                <a:tc>
                  <a:txBody>
                    <a:bodyPr/>
                    <a:lstStyle/>
                    <a:p>
                      <a:pPr indent="284480">
                        <a:spcAft>
                          <a:spcPts val="0"/>
                        </a:spcAft>
                      </a:pPr>
                      <a:r>
                        <a:rPr lang="tr-TR" sz="1200">
                          <a:effectLst/>
                        </a:rPr>
                        <a:t>9. Steteskop</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37990398"/>
                  </a:ext>
                </a:extLst>
              </a:tr>
              <a:tr h="134570">
                <a:tc>
                  <a:txBody>
                    <a:bodyPr/>
                    <a:lstStyle/>
                    <a:p>
                      <a:pPr indent="284480">
                        <a:spcAft>
                          <a:spcPts val="0"/>
                        </a:spcAft>
                      </a:pPr>
                      <a:r>
                        <a:rPr lang="tr-TR" sz="1200">
                          <a:effectLst/>
                        </a:rPr>
                        <a:t>10. Tartı-boy ölçer</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10746085"/>
                  </a:ext>
                </a:extLst>
              </a:tr>
              <a:tr h="134570">
                <a:tc>
                  <a:txBody>
                    <a:bodyPr/>
                    <a:lstStyle/>
                    <a:p>
                      <a:pPr indent="284480">
                        <a:spcAft>
                          <a:spcPts val="0"/>
                        </a:spcAft>
                      </a:pPr>
                      <a:r>
                        <a:rPr lang="tr-TR" sz="1200" dirty="0">
                          <a:effectLst/>
                        </a:rPr>
                        <a:t>11. CO ölçüm cihazı</a:t>
                      </a:r>
                      <a:endParaRPr lang="tr-TR" sz="1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54252603"/>
                  </a:ext>
                </a:extLst>
              </a:tr>
              <a:tr h="269141">
                <a:tc>
                  <a:txBody>
                    <a:bodyPr/>
                    <a:lstStyle/>
                    <a:p>
                      <a:pPr indent="284480">
                        <a:spcAft>
                          <a:spcPts val="0"/>
                        </a:spcAft>
                      </a:pPr>
                      <a:r>
                        <a:rPr lang="tr-TR" sz="1200">
                          <a:effectLst/>
                        </a:rPr>
                        <a:t> </a:t>
                      </a:r>
                      <a:endParaRPr lang="tr-TR" sz="1000">
                        <a:effectLst/>
                      </a:endParaRPr>
                    </a:p>
                    <a:p>
                      <a:pPr indent="284480">
                        <a:spcAft>
                          <a:spcPts val="0"/>
                        </a:spcAft>
                      </a:pPr>
                      <a:r>
                        <a:rPr lang="tr-TR" sz="1200">
                          <a:effectLst/>
                        </a:rPr>
                        <a:t> </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 </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90251005"/>
                  </a:ext>
                </a:extLst>
              </a:tr>
              <a:tr h="134570">
                <a:tc>
                  <a:txBody>
                    <a:bodyPr/>
                    <a:lstStyle/>
                    <a:p>
                      <a:pPr indent="284480"/>
                      <a:r>
                        <a:rPr lang="tr-TR" sz="1200" dirty="0">
                          <a:effectLst/>
                        </a:rPr>
                        <a:t>B) GÖRÜŞME ODASI </a:t>
                      </a:r>
                      <a:endParaRPr lang="tr-TR" sz="1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 </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86023759"/>
                  </a:ext>
                </a:extLst>
              </a:tr>
              <a:tr h="134570">
                <a:tc>
                  <a:txBody>
                    <a:bodyPr/>
                    <a:lstStyle/>
                    <a:p>
                      <a:pPr indent="284480">
                        <a:spcAft>
                          <a:spcPts val="0"/>
                        </a:spcAft>
                      </a:pPr>
                      <a:r>
                        <a:rPr lang="tr-TR" sz="1200">
                          <a:effectLst/>
                        </a:rPr>
                        <a:t>     TÜRÜ</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MİKTARI</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86087824"/>
                  </a:ext>
                </a:extLst>
              </a:tr>
              <a:tr h="134570">
                <a:tc>
                  <a:txBody>
                    <a:bodyPr/>
                    <a:lstStyle/>
                    <a:p>
                      <a:pPr indent="284480">
                        <a:spcAft>
                          <a:spcPts val="0"/>
                        </a:spcAft>
                      </a:pPr>
                      <a:r>
                        <a:rPr lang="tr-TR" sz="1200">
                          <a:effectLst/>
                        </a:rPr>
                        <a:t>1. Büro masası</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8194563"/>
                  </a:ext>
                </a:extLst>
              </a:tr>
              <a:tr h="134570">
                <a:tc>
                  <a:txBody>
                    <a:bodyPr/>
                    <a:lstStyle/>
                    <a:p>
                      <a:pPr indent="284480">
                        <a:spcAft>
                          <a:spcPts val="0"/>
                        </a:spcAft>
                      </a:pPr>
                      <a:r>
                        <a:rPr lang="tr-TR" sz="1200">
                          <a:effectLst/>
                        </a:rPr>
                        <a:t>2. Büro tipi makam koltuğu</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44660752"/>
                  </a:ext>
                </a:extLst>
              </a:tr>
              <a:tr h="134570">
                <a:tc>
                  <a:txBody>
                    <a:bodyPr/>
                    <a:lstStyle/>
                    <a:p>
                      <a:pPr indent="284480">
                        <a:spcAft>
                          <a:spcPts val="0"/>
                        </a:spcAft>
                      </a:pPr>
                      <a:r>
                        <a:rPr lang="tr-TR" sz="1200">
                          <a:effectLst/>
                        </a:rPr>
                        <a:t>3. Büro tipi sandalye</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2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27579597"/>
                  </a:ext>
                </a:extLst>
              </a:tr>
              <a:tr h="134570">
                <a:tc>
                  <a:txBody>
                    <a:bodyPr/>
                    <a:lstStyle/>
                    <a:p>
                      <a:pPr indent="284480">
                        <a:spcAft>
                          <a:spcPts val="0"/>
                        </a:spcAft>
                      </a:pPr>
                      <a:r>
                        <a:rPr lang="tr-TR" sz="1200">
                          <a:effectLst/>
                        </a:rPr>
                        <a:t>4. Bilgisayar monitör ve yazıcı</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17667328"/>
                  </a:ext>
                </a:extLst>
              </a:tr>
              <a:tr h="134570">
                <a:tc>
                  <a:txBody>
                    <a:bodyPr/>
                    <a:lstStyle/>
                    <a:p>
                      <a:pPr indent="284480">
                        <a:spcAft>
                          <a:spcPts val="0"/>
                        </a:spcAft>
                      </a:pPr>
                      <a:r>
                        <a:rPr lang="tr-TR" sz="1200">
                          <a:effectLst/>
                        </a:rPr>
                        <a:t>5. Malzeme dolabı</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70441260"/>
                  </a:ext>
                </a:extLst>
              </a:tr>
              <a:tr h="134570">
                <a:tc>
                  <a:txBody>
                    <a:bodyPr/>
                    <a:lstStyle/>
                    <a:p>
                      <a:pPr indent="284480">
                        <a:spcAft>
                          <a:spcPts val="0"/>
                        </a:spcAft>
                      </a:pPr>
                      <a:r>
                        <a:rPr lang="tr-TR" sz="1200">
                          <a:effectLst/>
                        </a:rPr>
                        <a:t>6. Elbise askılığı</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a:effectLst/>
                        </a:rPr>
                        <a:t>1 adet</a:t>
                      </a:r>
                      <a:endParaRPr lang="tr-TR" sz="1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84059008"/>
                  </a:ext>
                </a:extLst>
              </a:tr>
              <a:tr h="134570">
                <a:tc>
                  <a:txBody>
                    <a:bodyPr/>
                    <a:lstStyle/>
                    <a:p>
                      <a:pPr indent="284480">
                        <a:spcAft>
                          <a:spcPts val="0"/>
                        </a:spcAft>
                      </a:pPr>
                      <a:r>
                        <a:rPr lang="tr-TR" sz="1200" dirty="0">
                          <a:effectLst/>
                        </a:rPr>
                        <a:t>7. Telefon</a:t>
                      </a:r>
                      <a:endParaRPr lang="tr-TR" sz="1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284480">
                        <a:spcAft>
                          <a:spcPts val="0"/>
                        </a:spcAft>
                      </a:pPr>
                      <a:r>
                        <a:rPr lang="tr-TR" sz="1200" dirty="0">
                          <a:effectLst/>
                        </a:rPr>
                        <a:t>1 adet</a:t>
                      </a:r>
                      <a:endParaRPr lang="tr-TR" sz="1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20898682"/>
                  </a:ext>
                </a:extLst>
              </a:tr>
            </a:tbl>
          </a:graphicData>
        </a:graphic>
      </p:graphicFrame>
      <p:sp>
        <p:nvSpPr>
          <p:cNvPr id="6" name="Dikdörtgen 5">
            <a:extLst>
              <a:ext uri="{FF2B5EF4-FFF2-40B4-BE49-F238E27FC236}">
                <a16:creationId xmlns:a16="http://schemas.microsoft.com/office/drawing/2014/main" id="{DF1E1E33-0E10-4DE4-8489-16BCA9D373E0}"/>
              </a:ext>
            </a:extLst>
          </p:cNvPr>
          <p:cNvSpPr/>
          <p:nvPr/>
        </p:nvSpPr>
        <p:spPr>
          <a:xfrm>
            <a:off x="842481" y="3432533"/>
            <a:ext cx="4882301" cy="2092881"/>
          </a:xfrm>
          <a:prstGeom prst="rect">
            <a:avLst/>
          </a:prstGeom>
        </p:spPr>
        <p:txBody>
          <a:bodyPr wrap="square">
            <a:spAutoFit/>
          </a:bodyPr>
          <a:lstStyle/>
          <a:p>
            <a:r>
              <a:rPr lang="tr-TR" dirty="0"/>
              <a:t> </a:t>
            </a:r>
            <a:r>
              <a:rPr lang="tr-TR" sz="1400" b="1" dirty="0"/>
              <a:t>3. Numune alma odası: </a:t>
            </a:r>
          </a:p>
          <a:p>
            <a:endParaRPr lang="tr-TR" sz="1400" dirty="0"/>
          </a:p>
          <a:p>
            <a:r>
              <a:rPr lang="tr-TR" sz="1400" dirty="0"/>
              <a:t>Numune alma odası, tabip tarafından istenilen tetkik ve tahliller için hastadan kan veya idrar alınmasına uygun, poliklinik ve laboratuvarlara yakın, hijyen şartlarına sahip lavabosu olan kısmı ifade eder. Bu bölüm sağlık kurum ve kuruluşlarında mevcut bulunması hâlinde ayrıca istenmez. </a:t>
            </a:r>
          </a:p>
          <a:p>
            <a:r>
              <a:rPr lang="tr-TR" sz="1400" dirty="0"/>
              <a:t>Kurulu laboratuvarı bulunmayan birimler hizmet alımı ile başka bir laboratuvardan karşılayabilirler.</a:t>
            </a:r>
          </a:p>
        </p:txBody>
      </p:sp>
    </p:spTree>
    <p:extLst>
      <p:ext uri="{BB962C8B-B14F-4D97-AF65-F5344CB8AC3E}">
        <p14:creationId xmlns:p14="http://schemas.microsoft.com/office/powerpoint/2010/main" val="4226285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578" y="624120"/>
            <a:ext cx="11089225" cy="504497"/>
          </a:xfrm>
        </p:spPr>
        <p:txBody>
          <a:bodyPr>
            <a:norm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Tütün Bağımlılığı Tedavisi Eğitimi Nasıl Alınır</a:t>
            </a:r>
            <a:r>
              <a:rPr lang="tr-TR" sz="2400" dirty="0">
                <a:latin typeface="Comic Sans MS" panose="030F0702030302020204" pitchFamily="66" charset="0"/>
              </a:rPr>
              <a:t>?</a:t>
            </a:r>
          </a:p>
        </p:txBody>
      </p:sp>
      <p:sp>
        <p:nvSpPr>
          <p:cNvPr id="3" name="İçerik Yer Tutucusu 2"/>
          <p:cNvSpPr>
            <a:spLocks noGrp="1"/>
          </p:cNvSpPr>
          <p:nvPr>
            <p:ph type="body" sz="half" idx="2"/>
          </p:nvPr>
        </p:nvSpPr>
        <p:spPr>
          <a:xfrm>
            <a:off x="717233" y="1333710"/>
            <a:ext cx="10502283" cy="4530551"/>
          </a:xfrm>
        </p:spPr>
        <p:txBody>
          <a:bodyPr>
            <a:normAutofit/>
          </a:bodyPr>
          <a:lstStyle/>
          <a:p>
            <a:endParaRPr lang="tr-TR" dirty="0">
              <a:latin typeface="Comic Sans MS" panose="030F0702030302020204" pitchFamily="66" charset="0"/>
              <a:ea typeface="+mj-ea"/>
              <a:cs typeface="+mj-cs"/>
            </a:endParaRPr>
          </a:p>
          <a:p>
            <a:r>
              <a:rPr lang="tr-TR" dirty="0">
                <a:ea typeface="+mj-ea"/>
                <a:cs typeface="+mj-cs"/>
              </a:rPr>
              <a:t>Eğitime başvuru :</a:t>
            </a:r>
          </a:p>
          <a:p>
            <a:pPr algn="just">
              <a:lnSpc>
                <a:spcPct val="150000"/>
              </a:lnSpc>
            </a:pPr>
            <a:r>
              <a:rPr lang="tr-TR" dirty="0"/>
              <a:t>-Kamu ve özel sağlık kurum ve kuruluşlarında görev yapan tabip, hemşire ve psikolog unvanını haiz sağlık personeli, görev yaptıkları özel veya resmî kurumlar aracılığı ile tütün bağımlılığı tedavisi eğitimi programına müracaat edebilir. </a:t>
            </a:r>
          </a:p>
          <a:p>
            <a:pPr algn="just">
              <a:lnSpc>
                <a:spcPct val="150000"/>
              </a:lnSpc>
            </a:pPr>
            <a:r>
              <a:rPr lang="tr-TR" dirty="0"/>
              <a:t>-Herhangi bir kurumda görev yapmayanlar şahsen müracaat edebilirler.</a:t>
            </a:r>
          </a:p>
          <a:p>
            <a:pPr algn="just">
              <a:lnSpc>
                <a:spcPct val="150000"/>
              </a:lnSpc>
            </a:pPr>
            <a:r>
              <a:rPr lang="tr-TR" dirty="0"/>
              <a:t>- Başvuru dilekçeleri ve ilgili kurumun uygunluk yazıları Müdürlükçe Bakanlığa gönderilir.</a:t>
            </a:r>
          </a:p>
          <a:p>
            <a:pPr algn="just">
              <a:lnSpc>
                <a:spcPct val="150000"/>
              </a:lnSpc>
            </a:pPr>
            <a:r>
              <a:rPr lang="tr-TR" dirty="0"/>
              <a:t>-Bakanlıkça değerlendirme yapılır ve talebin uygun bulunması hâlinde aday, Bakanlıkça belirlenen eğitim grup ve tarihlerinde tütün bağımlılığı tedavisi eğitimi programına başlatılır.</a:t>
            </a:r>
          </a:p>
        </p:txBody>
      </p:sp>
    </p:spTree>
    <p:extLst>
      <p:ext uri="{BB962C8B-B14F-4D97-AF65-F5344CB8AC3E}">
        <p14:creationId xmlns:p14="http://schemas.microsoft.com/office/powerpoint/2010/main" val="2960965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8980" y="790712"/>
            <a:ext cx="10791583" cy="564632"/>
          </a:xfrm>
        </p:spPr>
        <p:txBody>
          <a:bodyPr>
            <a:normAutofit fontScale="90000"/>
          </a:bodyPr>
          <a:lstStyle/>
          <a:p>
            <a:r>
              <a:rPr lang="tr-TR" sz="2700" dirty="0">
                <a:latin typeface="Calibri" panose="020F0502020204030204" pitchFamily="34" charset="0"/>
                <a:ea typeface="Calibri" panose="020F0502020204030204" pitchFamily="34" charset="0"/>
                <a:cs typeface="Calibri" panose="020F0502020204030204" pitchFamily="34" charset="0"/>
              </a:rPr>
              <a:t>Eğitim Ve Katılımcı Belgesi</a:t>
            </a:r>
            <a:br>
              <a:rPr lang="tr-TR" sz="2400" dirty="0">
                <a:latin typeface="Comic Sans MS" panose="030F0702030302020204" pitchFamily="66" charset="0"/>
              </a:rPr>
            </a:br>
            <a:endParaRPr lang="tr-TR" sz="2400" dirty="0">
              <a:latin typeface="Comic Sans MS" panose="030F0702030302020204" pitchFamily="66" charset="0"/>
            </a:endParaRPr>
          </a:p>
        </p:txBody>
      </p:sp>
      <p:sp>
        <p:nvSpPr>
          <p:cNvPr id="3" name="İçerik Yer Tutucusu 2"/>
          <p:cNvSpPr>
            <a:spLocks noGrp="1"/>
          </p:cNvSpPr>
          <p:nvPr>
            <p:ph type="body" sz="half" idx="2"/>
          </p:nvPr>
        </p:nvSpPr>
        <p:spPr>
          <a:xfrm>
            <a:off x="621437" y="1355344"/>
            <a:ext cx="10502283" cy="4370753"/>
          </a:xfrm>
        </p:spPr>
        <p:txBody>
          <a:bodyPr>
            <a:normAutofit fontScale="92500" lnSpcReduction="10000"/>
          </a:bodyPr>
          <a:lstStyle/>
          <a:p>
            <a:pPr algn="just">
              <a:lnSpc>
                <a:spcPct val="160000"/>
              </a:lnSpc>
            </a:pPr>
            <a:r>
              <a:rPr lang="tr-TR" sz="1300" dirty="0"/>
              <a:t>* </a:t>
            </a:r>
            <a:r>
              <a:rPr lang="tr-TR" sz="1300" dirty="0">
                <a:ea typeface="Calibri" panose="020F0502020204030204" pitchFamily="34" charset="0"/>
                <a:cs typeface="Calibri" panose="020F0502020204030204" pitchFamily="34" charset="0"/>
              </a:rPr>
              <a:t>Eğitim programı </a:t>
            </a:r>
            <a:r>
              <a:rPr lang="tr-TR" sz="1300" b="1" dirty="0">
                <a:ea typeface="Calibri" panose="020F0502020204030204" pitchFamily="34" charset="0"/>
                <a:cs typeface="Calibri" panose="020F0502020204030204" pitchFamily="34" charset="0"/>
              </a:rPr>
              <a:t>uzaktan ve yerinde eğitim </a:t>
            </a:r>
            <a:r>
              <a:rPr lang="tr-TR" sz="1300" dirty="0">
                <a:ea typeface="Calibri" panose="020F0502020204030204" pitchFamily="34" charset="0"/>
                <a:cs typeface="Calibri" panose="020F0502020204030204" pitchFamily="34" charset="0"/>
              </a:rPr>
              <a:t>olacak şekilde iki aşamadan oluşur. </a:t>
            </a:r>
          </a:p>
          <a:p>
            <a:pPr algn="just">
              <a:lnSpc>
                <a:spcPct val="160000"/>
              </a:lnSpc>
            </a:pPr>
            <a:r>
              <a:rPr lang="tr-TR" sz="1300" b="1" dirty="0">
                <a:ea typeface="Calibri" panose="020F0502020204030204" pitchFamily="34" charset="0"/>
                <a:cs typeface="Calibri" panose="020F0502020204030204" pitchFamily="34" charset="0"/>
              </a:rPr>
              <a:t>       Yerinde eğitim;      </a:t>
            </a:r>
          </a:p>
          <a:p>
            <a:pPr lvl="1" algn="just">
              <a:lnSpc>
                <a:spcPct val="160000"/>
              </a:lnSpc>
            </a:pPr>
            <a:r>
              <a:rPr lang="tr-TR" sz="1300" dirty="0">
                <a:ea typeface="Calibri" panose="020F0502020204030204" pitchFamily="34" charset="0"/>
                <a:cs typeface="Calibri" panose="020F0502020204030204" pitchFamily="34" charset="0"/>
              </a:rPr>
              <a:t>Bakanlıkça belirlenmiş eğiticiler tarafından, </a:t>
            </a:r>
          </a:p>
          <a:p>
            <a:pPr lvl="1" algn="just">
              <a:lnSpc>
                <a:spcPct val="160000"/>
              </a:lnSpc>
              <a:buFont typeface="Wingdings" panose="05000000000000000000" pitchFamily="2" charset="2"/>
              <a:buChar char="Ø"/>
            </a:pPr>
            <a:r>
              <a:rPr lang="tr-TR" sz="1300" dirty="0">
                <a:ea typeface="Calibri" panose="020F0502020204030204" pitchFamily="34" charset="0"/>
                <a:cs typeface="Calibri" panose="020F0502020204030204" pitchFamily="34" charset="0"/>
              </a:rPr>
              <a:t>Hasta başı eğitimi ve </a:t>
            </a:r>
          </a:p>
          <a:p>
            <a:pPr lvl="1" algn="just">
              <a:lnSpc>
                <a:spcPct val="160000"/>
              </a:lnSpc>
              <a:buFont typeface="Wingdings" panose="05000000000000000000" pitchFamily="2" charset="2"/>
              <a:buChar char="Ø"/>
            </a:pPr>
            <a:r>
              <a:rPr lang="tr-TR" sz="1300" dirty="0">
                <a:ea typeface="Calibri" panose="020F0502020204030204" pitchFamily="34" charset="0"/>
                <a:cs typeface="Calibri" panose="020F0502020204030204" pitchFamily="34" charset="0"/>
              </a:rPr>
              <a:t>Teorik ders şeklinde verilir</a:t>
            </a:r>
          </a:p>
          <a:p>
            <a:pPr algn="just">
              <a:lnSpc>
                <a:spcPct val="160000"/>
              </a:lnSpc>
            </a:pPr>
            <a:r>
              <a:rPr lang="tr-TR" sz="1300" b="1" dirty="0">
                <a:ea typeface="Calibri" panose="020F0502020204030204" pitchFamily="34" charset="0"/>
                <a:cs typeface="Calibri" panose="020F0502020204030204" pitchFamily="34" charset="0"/>
              </a:rPr>
              <a:t>       Uzaktan eğitim ise,</a:t>
            </a:r>
          </a:p>
          <a:p>
            <a:pPr lvl="1" algn="just">
              <a:lnSpc>
                <a:spcPct val="160000"/>
              </a:lnSpc>
              <a:buFont typeface="Wingdings" panose="05000000000000000000" pitchFamily="2" charset="2"/>
              <a:buChar char="Ø"/>
            </a:pPr>
            <a:r>
              <a:rPr lang="tr-TR" sz="1300" dirty="0">
                <a:ea typeface="Calibri" panose="020F0502020204030204" pitchFamily="34" charset="0"/>
                <a:cs typeface="Calibri" panose="020F0502020204030204" pitchFamily="34" charset="0"/>
              </a:rPr>
              <a:t> Uzaktan Sağlık Eğitim Sistemi (USES) kapsamında https://egitim.saglik.gov.tr/ adresi üzerinden uzaktan eğitim olarak verilmektedir.</a:t>
            </a:r>
          </a:p>
          <a:p>
            <a:pPr algn="just">
              <a:lnSpc>
                <a:spcPct val="160000"/>
              </a:lnSpc>
            </a:pPr>
            <a:r>
              <a:rPr lang="tr-TR" sz="1300" dirty="0">
                <a:ea typeface="Calibri" panose="020F0502020204030204" pitchFamily="34" charset="0"/>
                <a:cs typeface="Calibri" panose="020F0502020204030204" pitchFamily="34" charset="0"/>
              </a:rPr>
              <a:t>* Eğitim programına katılan kursiyerin </a:t>
            </a:r>
            <a:r>
              <a:rPr lang="tr-TR" sz="1300" b="1" dirty="0">
                <a:ea typeface="Calibri" panose="020F0502020204030204" pitchFamily="34" charset="0"/>
                <a:cs typeface="Calibri" panose="020F0502020204030204" pitchFamily="34" charset="0"/>
              </a:rPr>
              <a:t>başarılı </a:t>
            </a:r>
            <a:r>
              <a:rPr lang="tr-TR" sz="1300" dirty="0">
                <a:ea typeface="Calibri" panose="020F0502020204030204" pitchFamily="34" charset="0"/>
                <a:cs typeface="Calibri" panose="020F0502020204030204" pitchFamily="34" charset="0"/>
              </a:rPr>
              <a:t>sayılması için, uzaktan eğitim merkezince yapılacak </a:t>
            </a:r>
            <a:r>
              <a:rPr lang="tr-TR" sz="1300" b="1" dirty="0">
                <a:ea typeface="Calibri" panose="020F0502020204030204" pitchFamily="34" charset="0"/>
                <a:cs typeface="Calibri" panose="020F0502020204030204" pitchFamily="34" charset="0"/>
              </a:rPr>
              <a:t>teorik sınavda 100 üzerinden en az 70 puan alması</a:t>
            </a:r>
            <a:r>
              <a:rPr lang="tr-TR" sz="1300" dirty="0">
                <a:ea typeface="Calibri" panose="020F0502020204030204" pitchFamily="34" charset="0"/>
                <a:cs typeface="Calibri" panose="020F0502020204030204" pitchFamily="34" charset="0"/>
              </a:rPr>
              <a:t> gerekir. </a:t>
            </a:r>
          </a:p>
          <a:p>
            <a:pPr algn="just"/>
            <a:r>
              <a:rPr lang="tr-TR" sz="1300" dirty="0">
                <a:ea typeface="Calibri" panose="020F0502020204030204" pitchFamily="34" charset="0"/>
                <a:cs typeface="Calibri" panose="020F0502020204030204" pitchFamily="34" charset="0"/>
              </a:rPr>
              <a:t>* Yerinde eğitim programı toplam süresinin, saat olarak %5’inden fazla devamsızlık yapmış olanlar başarısız kabul edilirler. </a:t>
            </a:r>
          </a:p>
          <a:p>
            <a:pPr algn="just"/>
            <a:r>
              <a:rPr lang="tr-TR" sz="1300" dirty="0">
                <a:ea typeface="Calibri" panose="020F0502020204030204" pitchFamily="34" charset="0"/>
                <a:cs typeface="Calibri" panose="020F0502020204030204" pitchFamily="34" charset="0"/>
              </a:rPr>
              <a:t>* Tütün bağımlılığı tedavisi eğitimi programında başarılı olanlara Bakanlıkça düzenlenmiş katılım belgesi verilir.</a:t>
            </a:r>
          </a:p>
          <a:p>
            <a:pPr algn="just"/>
            <a:r>
              <a:rPr lang="tr-TR" sz="1300" dirty="0">
                <a:ea typeface="Calibri" panose="020F0502020204030204" pitchFamily="34" charset="0"/>
                <a:cs typeface="Calibri" panose="020F0502020204030204" pitchFamily="34" charset="0"/>
              </a:rPr>
              <a:t>* Güncelleme eğitimleri, katılım belgesi alındıktan sonra her üç yılda bir yapılır. Eğitimde başarının sağlanması için uzaktan sağlık eğitim programına yeniden katılım sağlanarak uzaktan sağlık eğitim programı sonunda en az 70 puan alınması gereklidir. </a:t>
            </a:r>
          </a:p>
          <a:p>
            <a:pPr algn="just"/>
            <a:r>
              <a:rPr lang="tr-TR" sz="1300" dirty="0">
                <a:ea typeface="Calibri" panose="020F0502020204030204" pitchFamily="34" charset="0"/>
                <a:cs typeface="Calibri" panose="020F0502020204030204" pitchFamily="34" charset="0"/>
              </a:rPr>
              <a:t>* Güncelleme eğitimine katılmayan veya eğitimde başarılı olamayan personelin belgesi askıya alınır. Personel, eğitimi başarıyla tamamladığında tütün bağımlılığı tedavi hizmeti sunmaya devam eder. </a:t>
            </a:r>
          </a:p>
          <a:p>
            <a:pPr algn="just">
              <a:buFont typeface="Wingdings" panose="05000000000000000000" pitchFamily="2" charset="2"/>
              <a:buChar char="q"/>
            </a:pPr>
            <a:endParaRPr lang="tr-TR" sz="1300" dirty="0">
              <a:ea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3539745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2357" y="861135"/>
            <a:ext cx="11165894" cy="494210"/>
          </a:xfrm>
        </p:spPr>
        <p:txBody>
          <a:bodyPr>
            <a:normAutofit fontScale="90000"/>
          </a:bodyPr>
          <a:lstStyle/>
          <a:p>
            <a:r>
              <a:rPr lang="tr-TR" sz="2700" dirty="0"/>
              <a:t>Denetim</a:t>
            </a:r>
            <a:br>
              <a:rPr lang="tr-TR" b="1" dirty="0">
                <a:solidFill>
                  <a:srgbClr val="C00000"/>
                </a:solidFill>
              </a:rPr>
            </a:br>
            <a:endParaRPr lang="tr-TR" b="1" dirty="0">
              <a:solidFill>
                <a:srgbClr val="C00000"/>
              </a:solidFill>
            </a:endParaRPr>
          </a:p>
        </p:txBody>
      </p:sp>
      <p:sp>
        <p:nvSpPr>
          <p:cNvPr id="3" name="İçerik Yer Tutucusu 2"/>
          <p:cNvSpPr>
            <a:spLocks noGrp="1"/>
          </p:cNvSpPr>
          <p:nvPr>
            <p:ph type="body" sz="half" idx="2"/>
          </p:nvPr>
        </p:nvSpPr>
        <p:spPr>
          <a:xfrm>
            <a:off x="621437" y="1355345"/>
            <a:ext cx="10591061" cy="2073656"/>
          </a:xfrm>
        </p:spPr>
        <p:txBody>
          <a:bodyPr>
            <a:normAutofit lnSpcReduction="10000"/>
          </a:bodyPr>
          <a:lstStyle/>
          <a:p>
            <a:pPr marL="285750" indent="-285750" algn="just">
              <a:lnSpc>
                <a:spcPct val="150000"/>
              </a:lnSpc>
              <a:buFont typeface="Arial" panose="020B0604020202020204" pitchFamily="34" charset="0"/>
              <a:buChar char="•"/>
            </a:pPr>
            <a:r>
              <a:rPr lang="tr-TR" dirty="0"/>
              <a:t>Birim, Müdürlük ekipleri tarafından, şikâyet ve soruşturma ile Bakanlığın Komisyona yaptırdığı veya Bakanlıkça yapılan olağandışı denetimler hariç olmak üzere, en az yılda bir defa yerinde denetlenir.</a:t>
            </a:r>
          </a:p>
          <a:p>
            <a:pPr marL="285750" indent="-285750" algn="just">
              <a:lnSpc>
                <a:spcPct val="150000"/>
              </a:lnSpc>
              <a:buFont typeface="Arial" panose="020B0604020202020204" pitchFamily="34" charset="0"/>
              <a:buChar char="•"/>
            </a:pPr>
            <a:r>
              <a:rPr lang="tr-TR" dirty="0"/>
              <a:t>Denetleme ekibi;</a:t>
            </a:r>
          </a:p>
          <a:p>
            <a:pPr algn="just">
              <a:lnSpc>
                <a:spcPct val="150000"/>
              </a:lnSpc>
            </a:pPr>
            <a:r>
              <a:rPr lang="tr-TR" u="sng" dirty="0"/>
              <a:t>Sağlık Hizmetleri Başkanlığı ve tütün kontrolü ile ilgili çalışmaların yürütüldüğü birimde</a:t>
            </a:r>
            <a:r>
              <a:rPr lang="tr-TR" dirty="0"/>
              <a:t> görevli en az iki personelden oluşur. Denetleme ekibince denetim sonucunda düzenlenen denetim raporu Bakanlığa gönderilir..</a:t>
            </a:r>
          </a:p>
          <a:p>
            <a:pPr algn="just">
              <a:lnSpc>
                <a:spcPct val="150000"/>
              </a:lnSpc>
              <a:buFont typeface="Wingdings" panose="05000000000000000000" pitchFamily="2" charset="2"/>
              <a:buChar char="q"/>
            </a:pPr>
            <a:endParaRPr lang="tr-TR" dirty="0"/>
          </a:p>
        </p:txBody>
      </p:sp>
      <p:sp>
        <p:nvSpPr>
          <p:cNvPr id="4" name="Dikdörtgen 3">
            <a:extLst>
              <a:ext uri="{FF2B5EF4-FFF2-40B4-BE49-F238E27FC236}">
                <a16:creationId xmlns:a16="http://schemas.microsoft.com/office/drawing/2014/main" id="{3B7AEF53-91FC-4EA3-8C7F-BA0195118D48}"/>
              </a:ext>
            </a:extLst>
          </p:cNvPr>
          <p:cNvSpPr/>
          <p:nvPr/>
        </p:nvSpPr>
        <p:spPr>
          <a:xfrm>
            <a:off x="772357" y="4124186"/>
            <a:ext cx="10868263" cy="1815882"/>
          </a:xfrm>
          <a:prstGeom prst="rect">
            <a:avLst/>
          </a:prstGeom>
        </p:spPr>
        <p:txBody>
          <a:bodyPr wrap="square">
            <a:spAutoFit/>
          </a:bodyPr>
          <a:lstStyle/>
          <a:p>
            <a:r>
              <a:rPr lang="tr-TR" sz="1600" u="sng" dirty="0"/>
              <a:t>Birimler ile birim personeli aşağıdaki hususlara uymak zorundadır:</a:t>
            </a:r>
          </a:p>
          <a:p>
            <a:endParaRPr lang="tr-TR" sz="1600" u="sng" dirty="0"/>
          </a:p>
          <a:p>
            <a:r>
              <a:rPr lang="tr-TR" sz="1600" dirty="0"/>
              <a:t>	Birimler uygunluk belgesi almadan faaliyette bulunamaz.</a:t>
            </a:r>
          </a:p>
          <a:p>
            <a:r>
              <a:rPr lang="tr-TR" sz="1600" dirty="0"/>
              <a:t>	Müdürlükçe adlarına personel çalışma belgesi düzenlenmemiş personel, her ne surette olursa olsun, birimlerde çalıştırılamaz.</a:t>
            </a:r>
          </a:p>
          <a:p>
            <a:r>
              <a:rPr lang="tr-TR" sz="1600" dirty="0"/>
              <a:t>	Hasta ile ilgili sonuçlar, hastanın yakınları, rızayı verenler; teftiş ve mahkeme istekleri hariç olmak üzere hiçbir şekilde üçüncü kişilere bildirilemez.</a:t>
            </a:r>
          </a:p>
        </p:txBody>
      </p:sp>
      <p:sp>
        <p:nvSpPr>
          <p:cNvPr id="5" name="Dikdörtgen 4">
            <a:extLst>
              <a:ext uri="{FF2B5EF4-FFF2-40B4-BE49-F238E27FC236}">
                <a16:creationId xmlns:a16="http://schemas.microsoft.com/office/drawing/2014/main" id="{F986A165-F8BC-4E21-9E4B-FA0D5103C27C}"/>
              </a:ext>
            </a:extLst>
          </p:cNvPr>
          <p:cNvSpPr/>
          <p:nvPr/>
        </p:nvSpPr>
        <p:spPr>
          <a:xfrm>
            <a:off x="772357" y="3419903"/>
            <a:ext cx="1697772" cy="461665"/>
          </a:xfrm>
          <a:prstGeom prst="rect">
            <a:avLst/>
          </a:prstGeom>
        </p:spPr>
        <p:txBody>
          <a:bodyPr wrap="none">
            <a:spAutoFit/>
          </a:bodyPr>
          <a:lstStyle/>
          <a:p>
            <a:r>
              <a:rPr lang="tr-TR" sz="2400" b="1" dirty="0">
                <a:solidFill>
                  <a:srgbClr val="0094AB"/>
                </a:solidFill>
                <a:ea typeface="+mj-ea"/>
                <a:cs typeface="+mj-cs"/>
              </a:rPr>
              <a:t>Kısıtlamalar</a:t>
            </a:r>
          </a:p>
        </p:txBody>
      </p:sp>
    </p:spTree>
    <p:extLst>
      <p:ext uri="{BB962C8B-B14F-4D97-AF65-F5344CB8AC3E}">
        <p14:creationId xmlns:p14="http://schemas.microsoft.com/office/powerpoint/2010/main" val="1699638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700" dirty="0">
                <a:latin typeface="Comic Sans MS" panose="030F0702030302020204" pitchFamily="66" charset="0"/>
              </a:rPr>
              <a:t> </a:t>
            </a:r>
            <a:br>
              <a:rPr lang="tr-TR" sz="2700" dirty="0">
                <a:latin typeface="Comic Sans MS" panose="030F0702030302020204" pitchFamily="66" charset="0"/>
              </a:rPr>
            </a:br>
            <a:br>
              <a:rPr lang="tr-TR" sz="2700" dirty="0">
                <a:latin typeface="Comic Sans MS" panose="030F0702030302020204" pitchFamily="66" charset="0"/>
              </a:rPr>
            </a:br>
            <a:r>
              <a:rPr lang="tr-TR" sz="2700" dirty="0">
                <a:latin typeface="Comic Sans MS" panose="030F0702030302020204" pitchFamily="66" charset="0"/>
              </a:rPr>
              <a:t>  </a:t>
            </a:r>
            <a:r>
              <a:rPr lang="tr-TR" sz="2700" dirty="0"/>
              <a:t>İdari Yaptırımlar</a:t>
            </a:r>
            <a:br>
              <a:rPr lang="tr-TR" dirty="0">
                <a:solidFill>
                  <a:srgbClr val="C00000"/>
                </a:solidFill>
              </a:rPr>
            </a:br>
            <a:endParaRPr lang="tr-TR" dirty="0">
              <a:solidFill>
                <a:srgbClr val="C00000"/>
              </a:solidFill>
            </a:endParaRPr>
          </a:p>
        </p:txBody>
      </p:sp>
      <p:sp>
        <p:nvSpPr>
          <p:cNvPr id="3" name="İçerik Yer Tutucusu 2"/>
          <p:cNvSpPr>
            <a:spLocks noGrp="1"/>
          </p:cNvSpPr>
          <p:nvPr>
            <p:ph type="body" sz="half" idx="2"/>
          </p:nvPr>
        </p:nvSpPr>
        <p:spPr>
          <a:xfrm>
            <a:off x="630316" y="1355344"/>
            <a:ext cx="10520038" cy="4521927"/>
          </a:xfrm>
        </p:spPr>
        <p:txBody>
          <a:bodyPr>
            <a:normAutofit/>
          </a:bodyPr>
          <a:lstStyle/>
          <a:p>
            <a:pPr algn="just">
              <a:lnSpc>
                <a:spcPct val="150000"/>
              </a:lnSpc>
            </a:pPr>
            <a:r>
              <a:rPr lang="tr-TR" dirty="0"/>
              <a:t>* </a:t>
            </a:r>
            <a:r>
              <a:rPr lang="tr-TR" dirty="0">
                <a:ea typeface="Calibri" panose="020F0502020204030204" pitchFamily="34" charset="0"/>
                <a:cs typeface="Calibri" panose="020F0502020204030204" pitchFamily="34" charset="0"/>
              </a:rPr>
              <a:t>Bu Yönetmelik hükümlerine aykırı faaliyette bulunulduğunun tespiti hâlinde bu yerler valilikçe kapatılır.</a:t>
            </a:r>
          </a:p>
          <a:p>
            <a:pPr algn="just">
              <a:lnSpc>
                <a:spcPct val="150000"/>
              </a:lnSpc>
            </a:pPr>
            <a:r>
              <a:rPr lang="tr-TR" dirty="0">
                <a:ea typeface="Calibri" panose="020F0502020204030204" pitchFamily="34" charset="0"/>
                <a:cs typeface="Calibri" panose="020F0502020204030204" pitchFamily="34" charset="0"/>
              </a:rPr>
              <a:t>* Bu Yönetmelik kapsamındaki birimlerin denetimi sonucunda ortaya çıkan ve denetim formuna kaydedilen eksiklik ve usulsüzlüklerle alakalı olarak öncelikle sağlık kurum veya kuruluşunun tabi olduğu mevzuattaki idari yaptırım tatbik edilir.</a:t>
            </a:r>
          </a:p>
          <a:p>
            <a:pPr algn="just">
              <a:lnSpc>
                <a:spcPct val="150000"/>
              </a:lnSpc>
            </a:pPr>
            <a:r>
              <a:rPr lang="tr-TR" dirty="0">
                <a:ea typeface="Calibri" panose="020F0502020204030204" pitchFamily="34" charset="0"/>
                <a:cs typeface="Calibri" panose="020F0502020204030204" pitchFamily="34" charset="0"/>
              </a:rPr>
              <a:t>* Tespit edilen eksiklikle alakalı olarak ilgili mevzuatta açıkça bir yaptırım öngörülmemiş olması hâlinde</a:t>
            </a:r>
          </a:p>
          <a:p>
            <a:pPr lvl="1" algn="just">
              <a:lnSpc>
                <a:spcPct val="150000"/>
              </a:lnSpc>
              <a:buFont typeface="Wingdings" panose="05000000000000000000" pitchFamily="2" charset="2"/>
              <a:buChar char="Ø"/>
            </a:pPr>
            <a:r>
              <a:rPr lang="tr-TR" sz="1600" dirty="0">
                <a:ea typeface="Calibri" panose="020F0502020204030204" pitchFamily="34" charset="0"/>
                <a:cs typeface="Calibri" panose="020F0502020204030204" pitchFamily="34" charset="0"/>
              </a:rPr>
              <a:t> Eksikliğin giderilmesi için bir haftadan az olmamak üzere süre verilir. </a:t>
            </a:r>
          </a:p>
          <a:p>
            <a:pPr lvl="1" algn="just">
              <a:lnSpc>
                <a:spcPct val="150000"/>
              </a:lnSpc>
              <a:buFont typeface="Wingdings" panose="05000000000000000000" pitchFamily="2" charset="2"/>
              <a:buChar char="Ø"/>
            </a:pPr>
            <a:r>
              <a:rPr lang="tr-TR" sz="1600" dirty="0">
                <a:ea typeface="Calibri" panose="020F0502020204030204" pitchFamily="34" charset="0"/>
                <a:cs typeface="Calibri" panose="020F0502020204030204" pitchFamily="34" charset="0"/>
              </a:rPr>
              <a:t>Sürenin sonunda yerinde denetim yapılır. </a:t>
            </a:r>
          </a:p>
          <a:p>
            <a:pPr lvl="1" algn="just">
              <a:lnSpc>
                <a:spcPct val="150000"/>
              </a:lnSpc>
              <a:buFont typeface="Wingdings" panose="05000000000000000000" pitchFamily="2" charset="2"/>
              <a:buChar char="Ø"/>
            </a:pPr>
            <a:r>
              <a:rPr lang="tr-TR" sz="1600" dirty="0">
                <a:ea typeface="Calibri" panose="020F0502020204030204" pitchFamily="34" charset="0"/>
                <a:cs typeface="Calibri" panose="020F0502020204030204" pitchFamily="34" charset="0"/>
              </a:rPr>
              <a:t>Denetimde, eksikliğin devam ettiğine karar verilen birimin faaliyeti durdurulur. </a:t>
            </a:r>
          </a:p>
          <a:p>
            <a:pPr lvl="1" algn="just">
              <a:lnSpc>
                <a:spcPct val="150000"/>
              </a:lnSpc>
              <a:buFont typeface="Wingdings" panose="05000000000000000000" pitchFamily="2" charset="2"/>
              <a:buChar char="Ø"/>
            </a:pPr>
            <a:r>
              <a:rPr lang="tr-TR" sz="1600" dirty="0">
                <a:ea typeface="Calibri" panose="020F0502020204030204" pitchFamily="34" charset="0"/>
                <a:cs typeface="Calibri" panose="020F0502020204030204" pitchFamily="34" charset="0"/>
              </a:rPr>
              <a:t>En fazla üç ay ilave süre verilmesine rağmen süre sonunda eksikliğin giderilmemesi hâlinde açılma izni valilikçe iptal edilir.</a:t>
            </a:r>
          </a:p>
          <a:p>
            <a:pPr algn="just">
              <a:buFont typeface="Wingdings" panose="05000000000000000000" pitchFamily="2" charset="2"/>
              <a:buChar char="q"/>
            </a:pPr>
            <a:endParaRPr lang="tr-T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728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18248" y="2965959"/>
            <a:ext cx="2595006" cy="523220"/>
          </a:xfrm>
          <a:prstGeom prst="rect">
            <a:avLst/>
          </a:prstGeom>
        </p:spPr>
        <p:txBody>
          <a:bodyPr wrap="none">
            <a:spAutoFit/>
          </a:bodyPr>
          <a:lstStyle/>
          <a:p>
            <a:r>
              <a:rPr lang="tr-TR" sz="2800" b="1" dirty="0">
                <a:solidFill>
                  <a:srgbClr val="0094AB"/>
                </a:solidFill>
                <a:latin typeface="Calibri" panose="020F0502020204030204" pitchFamily="34" charset="0"/>
                <a:ea typeface="+mj-ea"/>
                <a:cs typeface="Calibri" panose="020F0502020204030204" pitchFamily="34" charset="0"/>
              </a:rPr>
              <a:t>Teşekkür ederiz.</a:t>
            </a:r>
          </a:p>
        </p:txBody>
      </p:sp>
    </p:spTree>
    <p:extLst>
      <p:ext uri="{BB962C8B-B14F-4D97-AF65-F5344CB8AC3E}">
        <p14:creationId xmlns:p14="http://schemas.microsoft.com/office/powerpoint/2010/main" val="39333257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128040" y="3244334"/>
            <a:ext cx="5935920" cy="646331"/>
          </a:xfrm>
          <a:prstGeom prst="rect">
            <a:avLst/>
          </a:prstGeom>
        </p:spPr>
        <p:txBody>
          <a:bodyPr wrap="none">
            <a:spAutoFit/>
          </a:bodyPr>
          <a:lstStyle/>
          <a:p>
            <a:pPr algn="ctr"/>
            <a:r>
              <a:rPr lang="tr-TR" sz="3600" b="1" dirty="0">
                <a:solidFill>
                  <a:srgbClr val="0094AB"/>
                </a:solidFill>
                <a:latin typeface="Calibri" panose="020F0502020204030204" pitchFamily="34" charset="0"/>
                <a:cs typeface="Calibri" panose="020F0502020204030204" pitchFamily="34" charset="0"/>
                <a:sym typeface="Arial"/>
              </a:rPr>
              <a:t>TÜTÜN İLE MÜCADELE SÜRECİ</a:t>
            </a:r>
            <a:endParaRPr lang="tr-TR" sz="3600" b="1" dirty="0">
              <a:solidFill>
                <a:srgbClr val="0094A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933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101496" y="47319"/>
            <a:ext cx="12247501" cy="6814444"/>
          </a:xfrm>
          <a:prstGeom prst="rect">
            <a:avLst/>
          </a:prstGeom>
          <a:blipFill>
            <a:blip r:embed="rId3" cstate="print"/>
            <a:stretch>
              <a:fillRect/>
            </a:stretch>
          </a:blipFill>
        </p:spPr>
        <p:txBody>
          <a:bodyPr wrap="square" lIns="0" tIns="0" rIns="0" bIns="0" rtlCol="0">
            <a:spAutoFit/>
          </a:bodyPr>
          <a:lstStyle/>
          <a:p>
            <a:endParaRPr dirty="0"/>
          </a:p>
        </p:txBody>
      </p:sp>
      <p:sp>
        <p:nvSpPr>
          <p:cNvPr id="3" name="object 3"/>
          <p:cNvSpPr txBox="1"/>
          <p:nvPr/>
        </p:nvSpPr>
        <p:spPr>
          <a:xfrm>
            <a:off x="1981200" y="146504"/>
            <a:ext cx="8153400" cy="538609"/>
          </a:xfrm>
          <a:prstGeom prst="rect">
            <a:avLst/>
          </a:prstGeom>
        </p:spPr>
        <p:txBody>
          <a:bodyPr vert="horz" wrap="square" lIns="0" tIns="0" rIns="0" bIns="0" rtlCol="0">
            <a:spAutoFit/>
          </a:bodyPr>
          <a:lstStyle/>
          <a:p>
            <a:pPr>
              <a:lnSpc>
                <a:spcPts val="4180"/>
              </a:lnSpc>
            </a:pPr>
            <a:r>
              <a:rPr lang="tr-TR" sz="3600" b="1" dirty="0">
                <a:solidFill>
                  <a:srgbClr val="009999"/>
                </a:solidFill>
                <a:latin typeface="Calibri" panose="020F0502020204030204" pitchFamily="34" charset="0"/>
                <a:cs typeface="Calibri" panose="020F0502020204030204" pitchFamily="34" charset="0"/>
              </a:rPr>
              <a:t>TÜTÜN</a:t>
            </a:r>
            <a:r>
              <a:rPr lang="tr-TR" sz="3600" b="1" spc="15" dirty="0">
                <a:solidFill>
                  <a:srgbClr val="009999"/>
                </a:solidFill>
                <a:latin typeface="Calibri" panose="020F0502020204030204" pitchFamily="34" charset="0"/>
                <a:cs typeface="Calibri" panose="020F0502020204030204" pitchFamily="34" charset="0"/>
              </a:rPr>
              <a:t> </a:t>
            </a:r>
            <a:r>
              <a:rPr lang="tr-TR" sz="3600" b="1" dirty="0">
                <a:solidFill>
                  <a:srgbClr val="009999"/>
                </a:solidFill>
                <a:latin typeface="Calibri" panose="020F0502020204030204" pitchFamily="34" charset="0"/>
                <a:cs typeface="Calibri" panose="020F0502020204030204" pitchFamily="34" charset="0"/>
              </a:rPr>
              <a:t>İLE MÜCADELE SÜRECİ</a:t>
            </a:r>
          </a:p>
        </p:txBody>
      </p:sp>
      <p:sp>
        <p:nvSpPr>
          <p:cNvPr id="4" name="object 4"/>
          <p:cNvSpPr txBox="1"/>
          <p:nvPr/>
        </p:nvSpPr>
        <p:spPr>
          <a:xfrm>
            <a:off x="9615984" y="1438144"/>
            <a:ext cx="1824825" cy="718145"/>
          </a:xfrm>
          <a:prstGeom prst="rect">
            <a:avLst/>
          </a:prstGeom>
        </p:spPr>
        <p:txBody>
          <a:bodyPr vert="horz" wrap="square" lIns="0" tIns="0" rIns="0" bIns="0" rtlCol="0">
            <a:spAutoFit/>
          </a:bodyPr>
          <a:lstStyle/>
          <a:p>
            <a:pPr marL="0" marR="0">
              <a:lnSpc>
                <a:spcPts val="1789"/>
              </a:lnSpc>
              <a:spcBef>
                <a:spcPts val="0"/>
              </a:spcBef>
              <a:spcAft>
                <a:spcPts val="0"/>
              </a:spcAft>
            </a:pPr>
            <a:r>
              <a:rPr sz="1600" dirty="0">
                <a:solidFill>
                  <a:srgbClr val="000000"/>
                </a:solidFill>
                <a:latin typeface="Calibri" panose="020F0502020204030204" pitchFamily="34" charset="0"/>
                <a:cs typeface="Calibri" panose="020F0502020204030204" pitchFamily="34" charset="0"/>
              </a:rPr>
              <a:t>19</a:t>
            </a:r>
            <a:r>
              <a:rPr sz="1600" spc="-23" dirty="0">
                <a:solidFill>
                  <a:srgbClr val="000000"/>
                </a:solidFill>
                <a:latin typeface="Calibri" panose="020F0502020204030204" pitchFamily="34" charset="0"/>
                <a:cs typeface="Calibri" panose="020F0502020204030204" pitchFamily="34" charset="0"/>
              </a:rPr>
              <a:t> </a:t>
            </a:r>
            <a:r>
              <a:rPr sz="1600" spc="-31" dirty="0">
                <a:solidFill>
                  <a:srgbClr val="000000"/>
                </a:solidFill>
                <a:latin typeface="Calibri" panose="020F0502020204030204" pitchFamily="34" charset="0"/>
                <a:cs typeface="Calibri" panose="020F0502020204030204" pitchFamily="34" charset="0"/>
              </a:rPr>
              <a:t>Temmuz</a:t>
            </a:r>
            <a:r>
              <a:rPr sz="1600" spc="44"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2009</a:t>
            </a:r>
          </a:p>
          <a:p>
            <a:pPr marL="0" marR="0">
              <a:lnSpc>
                <a:spcPts val="1789"/>
              </a:lnSpc>
              <a:spcBef>
                <a:spcPts val="129"/>
              </a:spcBef>
              <a:spcAft>
                <a:spcPts val="0"/>
              </a:spcAft>
            </a:pPr>
            <a:r>
              <a:rPr sz="1600" dirty="0">
                <a:solidFill>
                  <a:srgbClr val="000000"/>
                </a:solidFill>
                <a:latin typeface="Calibri" panose="020F0502020204030204" pitchFamily="34" charset="0"/>
                <a:cs typeface="Calibri" panose="020F0502020204030204" pitchFamily="34" charset="0"/>
              </a:rPr>
              <a:t>Kamuya</a:t>
            </a:r>
            <a:r>
              <a:rPr sz="1600" spc="-92"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Açık</a:t>
            </a:r>
            <a:r>
              <a:rPr sz="1600" spc="11"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Tüm</a:t>
            </a:r>
          </a:p>
          <a:p>
            <a:pPr marL="0" marR="0">
              <a:lnSpc>
                <a:spcPts val="1789"/>
              </a:lnSpc>
              <a:spcBef>
                <a:spcPts val="129"/>
              </a:spcBef>
              <a:spcAft>
                <a:spcPts val="0"/>
              </a:spcAft>
            </a:pPr>
            <a:r>
              <a:rPr sz="1600" dirty="0">
                <a:solidFill>
                  <a:srgbClr val="000000"/>
                </a:solidFill>
                <a:latin typeface="Calibri" panose="020F0502020204030204" pitchFamily="34" charset="0"/>
                <a:cs typeface="Calibri" panose="020F0502020204030204" pitchFamily="34" charset="0"/>
              </a:rPr>
              <a:t>Kapalı</a:t>
            </a:r>
            <a:r>
              <a:rPr sz="1600" spc="38"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Alanların</a:t>
            </a:r>
          </a:p>
        </p:txBody>
      </p:sp>
      <p:sp>
        <p:nvSpPr>
          <p:cNvPr id="5" name="object 5"/>
          <p:cNvSpPr txBox="1"/>
          <p:nvPr/>
        </p:nvSpPr>
        <p:spPr>
          <a:xfrm>
            <a:off x="3797607" y="1636244"/>
            <a:ext cx="2375304" cy="718145"/>
          </a:xfrm>
          <a:prstGeom prst="rect">
            <a:avLst/>
          </a:prstGeom>
        </p:spPr>
        <p:txBody>
          <a:bodyPr vert="horz" wrap="square" lIns="0" tIns="0" rIns="0" bIns="0" rtlCol="0">
            <a:spAutoFit/>
          </a:bodyPr>
          <a:lstStyle/>
          <a:p>
            <a:pPr marL="0" marR="0">
              <a:lnSpc>
                <a:spcPts val="1789"/>
              </a:lnSpc>
              <a:spcBef>
                <a:spcPts val="0"/>
              </a:spcBef>
              <a:spcAft>
                <a:spcPts val="0"/>
              </a:spcAft>
            </a:pPr>
            <a:r>
              <a:rPr sz="1600" dirty="0">
                <a:solidFill>
                  <a:srgbClr val="000000"/>
                </a:solidFill>
                <a:latin typeface="Calibri" panose="020F0502020204030204" pitchFamily="34" charset="0"/>
                <a:cs typeface="Calibri" panose="020F0502020204030204" pitchFamily="34" charset="0"/>
              </a:rPr>
              <a:t>Tütün Kontrolü Çerçeve</a:t>
            </a:r>
          </a:p>
          <a:p>
            <a:pPr marL="0" marR="0">
              <a:lnSpc>
                <a:spcPts val="1789"/>
              </a:lnSpc>
              <a:spcBef>
                <a:spcPts val="129"/>
              </a:spcBef>
              <a:spcAft>
                <a:spcPts val="0"/>
              </a:spcAft>
            </a:pPr>
            <a:r>
              <a:rPr sz="1600" dirty="0">
                <a:solidFill>
                  <a:srgbClr val="000000"/>
                </a:solidFill>
                <a:latin typeface="Calibri" panose="020F0502020204030204" pitchFamily="34" charset="0"/>
                <a:cs typeface="Calibri" panose="020F0502020204030204" pitchFamily="34" charset="0"/>
              </a:rPr>
              <a:t>Sözleşmesinin</a:t>
            </a:r>
            <a:r>
              <a:rPr sz="1600" spc="-13"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(TKÇS)</a:t>
            </a:r>
          </a:p>
          <a:p>
            <a:pPr marL="0" marR="0">
              <a:lnSpc>
                <a:spcPts val="1789"/>
              </a:lnSpc>
              <a:spcBef>
                <a:spcPts val="129"/>
              </a:spcBef>
              <a:spcAft>
                <a:spcPts val="0"/>
              </a:spcAft>
            </a:pPr>
            <a:r>
              <a:rPr sz="1600" dirty="0">
                <a:solidFill>
                  <a:srgbClr val="000000"/>
                </a:solidFill>
                <a:latin typeface="Calibri" panose="020F0502020204030204" pitchFamily="34" charset="0"/>
                <a:cs typeface="Calibri" panose="020F0502020204030204" pitchFamily="34" charset="0"/>
              </a:rPr>
              <a:t>TBMM’de</a:t>
            </a:r>
            <a:r>
              <a:rPr sz="1600" spc="94"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Onaylanması</a:t>
            </a:r>
          </a:p>
        </p:txBody>
      </p:sp>
      <p:sp>
        <p:nvSpPr>
          <p:cNvPr id="6" name="object 6"/>
          <p:cNvSpPr txBox="1"/>
          <p:nvPr/>
        </p:nvSpPr>
        <p:spPr>
          <a:xfrm>
            <a:off x="9615985" y="2227277"/>
            <a:ext cx="2127293" cy="230832"/>
          </a:xfrm>
          <a:prstGeom prst="rect">
            <a:avLst/>
          </a:prstGeom>
        </p:spPr>
        <p:txBody>
          <a:bodyPr vert="horz" wrap="square" lIns="0" tIns="0" rIns="0" bIns="0" rtlCol="0">
            <a:spAutoFit/>
          </a:bodyPr>
          <a:lstStyle/>
          <a:p>
            <a:pPr marL="0" marR="0">
              <a:lnSpc>
                <a:spcPts val="1789"/>
              </a:lnSpc>
              <a:spcBef>
                <a:spcPts val="0"/>
              </a:spcBef>
              <a:spcAft>
                <a:spcPts val="0"/>
              </a:spcAft>
            </a:pPr>
            <a:r>
              <a:rPr sz="1600" spc="-20" dirty="0">
                <a:solidFill>
                  <a:srgbClr val="000000"/>
                </a:solidFill>
                <a:latin typeface="Calibri" panose="020F0502020204030204" pitchFamily="34" charset="0"/>
                <a:cs typeface="Calibri" panose="020F0502020204030204" pitchFamily="34" charset="0"/>
              </a:rPr>
              <a:t>Yasaya</a:t>
            </a:r>
            <a:r>
              <a:rPr sz="1600" spc="108"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Dahil</a:t>
            </a:r>
            <a:r>
              <a:rPr sz="1600" spc="96"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Olması</a:t>
            </a:r>
          </a:p>
        </p:txBody>
      </p:sp>
      <p:sp>
        <p:nvSpPr>
          <p:cNvPr id="7" name="object 7"/>
          <p:cNvSpPr txBox="1"/>
          <p:nvPr/>
        </p:nvSpPr>
        <p:spPr>
          <a:xfrm>
            <a:off x="1084201" y="3030252"/>
            <a:ext cx="1170653" cy="5488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03A1A4"/>
                </a:solidFill>
                <a:latin typeface="OWLGMR+ArialMT"/>
                <a:cs typeface="OWLGMR+ArialMT"/>
              </a:rPr>
              <a:t>1996</a:t>
            </a:r>
          </a:p>
        </p:txBody>
      </p:sp>
      <p:sp>
        <p:nvSpPr>
          <p:cNvPr id="8" name="object 8"/>
          <p:cNvSpPr txBox="1"/>
          <p:nvPr/>
        </p:nvSpPr>
        <p:spPr>
          <a:xfrm>
            <a:off x="6959308" y="3037905"/>
            <a:ext cx="1170654" cy="5488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EF3078"/>
                </a:solidFill>
                <a:latin typeface="OWLGMR+ArialMT"/>
                <a:cs typeface="OWLGMR+ArialMT"/>
              </a:rPr>
              <a:t>2008</a:t>
            </a:r>
          </a:p>
        </p:txBody>
      </p:sp>
      <p:sp>
        <p:nvSpPr>
          <p:cNvPr id="9" name="object 9"/>
          <p:cNvSpPr txBox="1"/>
          <p:nvPr/>
        </p:nvSpPr>
        <p:spPr>
          <a:xfrm>
            <a:off x="4433734" y="4452040"/>
            <a:ext cx="1170654" cy="5488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EE9524"/>
                </a:solidFill>
                <a:latin typeface="OWLGMR+ArialMT"/>
                <a:cs typeface="OWLGMR+ArialMT"/>
              </a:rPr>
              <a:t>2004</a:t>
            </a:r>
          </a:p>
        </p:txBody>
      </p:sp>
      <p:sp>
        <p:nvSpPr>
          <p:cNvPr id="10" name="object 10"/>
          <p:cNvSpPr txBox="1"/>
          <p:nvPr/>
        </p:nvSpPr>
        <p:spPr>
          <a:xfrm>
            <a:off x="10242415" y="4548152"/>
            <a:ext cx="1170654" cy="5488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000000"/>
                </a:solidFill>
                <a:highlight>
                  <a:srgbClr val="C0C0C0"/>
                </a:highlight>
                <a:latin typeface="BHRNTB+Arial-BoldMT"/>
                <a:cs typeface="BHRNTB+Arial-BoldMT"/>
              </a:rPr>
              <a:t>2009</a:t>
            </a:r>
          </a:p>
        </p:txBody>
      </p:sp>
      <p:sp>
        <p:nvSpPr>
          <p:cNvPr id="11" name="object 11"/>
          <p:cNvSpPr txBox="1"/>
          <p:nvPr/>
        </p:nvSpPr>
        <p:spPr>
          <a:xfrm>
            <a:off x="691931" y="5533896"/>
            <a:ext cx="2946465" cy="718145"/>
          </a:xfrm>
          <a:prstGeom prst="rect">
            <a:avLst/>
          </a:prstGeom>
        </p:spPr>
        <p:txBody>
          <a:bodyPr vert="horz" wrap="square" lIns="0" tIns="0" rIns="0" bIns="0" rtlCol="0">
            <a:spAutoFit/>
          </a:bodyPr>
          <a:lstStyle/>
          <a:p>
            <a:pPr marL="0" marR="0">
              <a:lnSpc>
                <a:spcPts val="1789"/>
              </a:lnSpc>
              <a:spcBef>
                <a:spcPts val="0"/>
              </a:spcBef>
              <a:spcAft>
                <a:spcPts val="0"/>
              </a:spcAft>
            </a:pPr>
            <a:r>
              <a:rPr sz="1600" dirty="0">
                <a:solidFill>
                  <a:srgbClr val="000000"/>
                </a:solidFill>
                <a:latin typeface="Calibri" panose="020F0502020204030204" pitchFamily="34" charset="0"/>
                <a:cs typeface="Calibri" panose="020F0502020204030204" pitchFamily="34" charset="0"/>
              </a:rPr>
              <a:t>4207 Sayılı</a:t>
            </a:r>
            <a:r>
              <a:rPr sz="1600" spc="-24"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Tütün Mamullerinin</a:t>
            </a:r>
          </a:p>
          <a:p>
            <a:pPr marL="0" marR="0">
              <a:lnSpc>
                <a:spcPts val="1789"/>
              </a:lnSpc>
              <a:spcBef>
                <a:spcPts val="129"/>
              </a:spcBef>
              <a:spcAft>
                <a:spcPts val="0"/>
              </a:spcAft>
            </a:pPr>
            <a:r>
              <a:rPr sz="1600" dirty="0">
                <a:solidFill>
                  <a:srgbClr val="000000"/>
                </a:solidFill>
                <a:latin typeface="Calibri" panose="020F0502020204030204" pitchFamily="34" charset="0"/>
                <a:cs typeface="Calibri" panose="020F0502020204030204" pitchFamily="34" charset="0"/>
              </a:rPr>
              <a:t>Zararlarının</a:t>
            </a:r>
            <a:r>
              <a:rPr sz="1600" spc="16"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Önlenmesine Dair</a:t>
            </a:r>
          </a:p>
          <a:p>
            <a:pPr marL="0" marR="0">
              <a:lnSpc>
                <a:spcPts val="1789"/>
              </a:lnSpc>
              <a:spcBef>
                <a:spcPts val="129"/>
              </a:spcBef>
              <a:spcAft>
                <a:spcPts val="0"/>
              </a:spcAft>
            </a:pPr>
            <a:r>
              <a:rPr sz="1600" dirty="0">
                <a:solidFill>
                  <a:srgbClr val="000000"/>
                </a:solidFill>
                <a:latin typeface="Calibri" panose="020F0502020204030204" pitchFamily="34" charset="0"/>
                <a:cs typeface="Calibri" panose="020F0502020204030204" pitchFamily="34" charset="0"/>
              </a:rPr>
              <a:t>Kanunun</a:t>
            </a:r>
            <a:r>
              <a:rPr sz="1600" spc="-30"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Yürürlüğe Girmesi</a:t>
            </a:r>
          </a:p>
        </p:txBody>
      </p:sp>
      <p:sp>
        <p:nvSpPr>
          <p:cNvPr id="12" name="object 12"/>
          <p:cNvSpPr txBox="1"/>
          <p:nvPr/>
        </p:nvSpPr>
        <p:spPr>
          <a:xfrm>
            <a:off x="5974076" y="5634459"/>
            <a:ext cx="2654408" cy="1090092"/>
          </a:xfrm>
          <a:prstGeom prst="rect">
            <a:avLst/>
          </a:prstGeom>
        </p:spPr>
        <p:txBody>
          <a:bodyPr vert="horz" wrap="square" lIns="0" tIns="0" rIns="0" bIns="0" rtlCol="0">
            <a:spAutoFit/>
          </a:bodyPr>
          <a:lstStyle/>
          <a:p>
            <a:pPr marL="0" marR="0">
              <a:lnSpc>
                <a:spcPts val="1561"/>
              </a:lnSpc>
              <a:spcBef>
                <a:spcPts val="0"/>
              </a:spcBef>
              <a:spcAft>
                <a:spcPts val="0"/>
              </a:spcAft>
            </a:pPr>
            <a:r>
              <a:rPr sz="1400" dirty="0">
                <a:solidFill>
                  <a:srgbClr val="000000"/>
                </a:solidFill>
                <a:latin typeface="DRRMQS+ArialMT"/>
                <a:cs typeface="DRRMQS+ArialMT"/>
              </a:rPr>
              <a:t>5727</a:t>
            </a:r>
            <a:r>
              <a:rPr sz="1400" spc="-23" dirty="0">
                <a:solidFill>
                  <a:srgbClr val="000000"/>
                </a:solidFill>
                <a:latin typeface="DRRMQS+ArialMT"/>
                <a:cs typeface="DRRMQS+ArialMT"/>
              </a:rPr>
              <a:t> </a:t>
            </a:r>
            <a:r>
              <a:rPr sz="1400" dirty="0">
                <a:solidFill>
                  <a:srgbClr val="000000"/>
                </a:solidFill>
                <a:latin typeface="DRRMQS+ArialMT"/>
                <a:cs typeface="DRRMQS+ArialMT"/>
              </a:rPr>
              <a:t>Sayılı Kanunun</a:t>
            </a:r>
            <a:r>
              <a:rPr sz="1400" spc="-46" dirty="0">
                <a:solidFill>
                  <a:srgbClr val="000000"/>
                </a:solidFill>
                <a:latin typeface="DRRMQS+ArialMT"/>
                <a:cs typeface="DRRMQS+ArialMT"/>
              </a:rPr>
              <a:t> </a:t>
            </a:r>
            <a:r>
              <a:rPr sz="1400" dirty="0">
                <a:solidFill>
                  <a:srgbClr val="000000"/>
                </a:solidFill>
                <a:latin typeface="DRRMQS+ArialMT"/>
                <a:cs typeface="DRRMQS+ArialMT"/>
              </a:rPr>
              <a:t>Yürürlüğe</a:t>
            </a:r>
          </a:p>
          <a:p>
            <a:pPr marL="0" marR="0">
              <a:lnSpc>
                <a:spcPts val="1561"/>
              </a:lnSpc>
              <a:spcBef>
                <a:spcPts val="68"/>
              </a:spcBef>
              <a:spcAft>
                <a:spcPts val="0"/>
              </a:spcAft>
            </a:pPr>
            <a:r>
              <a:rPr sz="1400" dirty="0">
                <a:solidFill>
                  <a:srgbClr val="000000"/>
                </a:solidFill>
                <a:latin typeface="DRRMQS+ArialMT"/>
                <a:cs typeface="DRRMQS+ArialMT"/>
              </a:rPr>
              <a:t>Girmesi</a:t>
            </a:r>
          </a:p>
          <a:p>
            <a:pPr marL="0" marR="0">
              <a:lnSpc>
                <a:spcPts val="1561"/>
              </a:lnSpc>
              <a:spcBef>
                <a:spcPts val="118"/>
              </a:spcBef>
              <a:spcAft>
                <a:spcPts val="0"/>
              </a:spcAft>
            </a:pPr>
            <a:r>
              <a:rPr sz="1400" dirty="0">
                <a:solidFill>
                  <a:srgbClr val="000000"/>
                </a:solidFill>
                <a:latin typeface="OWLGMR+ArialMT"/>
                <a:cs typeface="OWLGMR+ArialMT"/>
              </a:rPr>
              <a:t>2008-</a:t>
            </a:r>
            <a:r>
              <a:rPr sz="1400" dirty="0">
                <a:solidFill>
                  <a:srgbClr val="000000"/>
                </a:solidFill>
                <a:latin typeface="DRRMQS+ArialMT"/>
                <a:cs typeface="DRRMQS+ArialMT"/>
              </a:rPr>
              <a:t>2012</a:t>
            </a:r>
            <a:r>
              <a:rPr sz="1400" spc="-16" dirty="0">
                <a:solidFill>
                  <a:srgbClr val="000000"/>
                </a:solidFill>
                <a:latin typeface="DRRMQS+ArialMT"/>
                <a:cs typeface="DRRMQS+ArialMT"/>
              </a:rPr>
              <a:t> </a:t>
            </a:r>
            <a:r>
              <a:rPr sz="1400" dirty="0">
                <a:solidFill>
                  <a:srgbClr val="000000"/>
                </a:solidFill>
                <a:latin typeface="DRRMQS+ArialMT"/>
                <a:cs typeface="DRRMQS+ArialMT"/>
              </a:rPr>
              <a:t>Ulusal</a:t>
            </a:r>
            <a:r>
              <a:rPr sz="1400" spc="-33" dirty="0">
                <a:solidFill>
                  <a:srgbClr val="000000"/>
                </a:solidFill>
                <a:latin typeface="DRRMQS+ArialMT"/>
                <a:cs typeface="DRRMQS+ArialMT"/>
              </a:rPr>
              <a:t> </a:t>
            </a:r>
            <a:r>
              <a:rPr sz="1400" dirty="0">
                <a:solidFill>
                  <a:srgbClr val="000000"/>
                </a:solidFill>
                <a:latin typeface="DRRMQS+ArialMT"/>
                <a:cs typeface="DRRMQS+ArialMT"/>
              </a:rPr>
              <a:t>Tütün</a:t>
            </a:r>
            <a:r>
              <a:rPr sz="1400" spc="-15" dirty="0">
                <a:solidFill>
                  <a:srgbClr val="000000"/>
                </a:solidFill>
                <a:latin typeface="DRRMQS+ArialMT"/>
                <a:cs typeface="DRRMQS+ArialMT"/>
              </a:rPr>
              <a:t> </a:t>
            </a:r>
            <a:r>
              <a:rPr sz="1400" dirty="0">
                <a:solidFill>
                  <a:srgbClr val="000000"/>
                </a:solidFill>
                <a:latin typeface="DRRMQS+ArialMT"/>
                <a:cs typeface="DRRMQS+ArialMT"/>
              </a:rPr>
              <a:t>Kontrol</a:t>
            </a:r>
          </a:p>
          <a:p>
            <a:pPr marL="0" marR="0">
              <a:lnSpc>
                <a:spcPts val="1561"/>
              </a:lnSpc>
              <a:spcBef>
                <a:spcPts val="118"/>
              </a:spcBef>
              <a:spcAft>
                <a:spcPts val="0"/>
              </a:spcAft>
            </a:pPr>
            <a:r>
              <a:rPr sz="1400" dirty="0">
                <a:solidFill>
                  <a:srgbClr val="000000"/>
                </a:solidFill>
                <a:latin typeface="DRRMQS+ArialMT"/>
                <a:cs typeface="DRRMQS+ArialMT"/>
              </a:rPr>
              <a:t>Programı</a:t>
            </a:r>
            <a:r>
              <a:rPr sz="1400" spc="-21" dirty="0">
                <a:solidFill>
                  <a:srgbClr val="000000"/>
                </a:solidFill>
                <a:latin typeface="DRRMQS+ArialMT"/>
                <a:cs typeface="DRRMQS+ArialMT"/>
              </a:rPr>
              <a:t> </a:t>
            </a:r>
            <a:r>
              <a:rPr sz="1400" dirty="0">
                <a:solidFill>
                  <a:srgbClr val="000000"/>
                </a:solidFill>
                <a:latin typeface="DRRMQS+ArialMT"/>
                <a:cs typeface="DRRMQS+ArialMT"/>
              </a:rPr>
              <a:t>ve</a:t>
            </a:r>
            <a:r>
              <a:rPr sz="1400" spc="-10" dirty="0">
                <a:solidFill>
                  <a:srgbClr val="000000"/>
                </a:solidFill>
                <a:latin typeface="DRRMQS+ArialMT"/>
                <a:cs typeface="DRRMQS+ArialMT"/>
              </a:rPr>
              <a:t> </a:t>
            </a:r>
            <a:r>
              <a:rPr sz="1400" dirty="0">
                <a:solidFill>
                  <a:srgbClr val="000000"/>
                </a:solidFill>
                <a:latin typeface="DRRMQS+ArialMT"/>
                <a:cs typeface="DRRMQS+ArialMT"/>
              </a:rPr>
              <a:t>Eylem Planının</a:t>
            </a:r>
          </a:p>
          <a:p>
            <a:pPr marL="0" marR="0">
              <a:lnSpc>
                <a:spcPts val="1561"/>
              </a:lnSpc>
              <a:spcBef>
                <a:spcPts val="118"/>
              </a:spcBef>
              <a:spcAft>
                <a:spcPts val="0"/>
              </a:spcAft>
            </a:pPr>
            <a:r>
              <a:rPr sz="1400" dirty="0">
                <a:solidFill>
                  <a:srgbClr val="000000"/>
                </a:solidFill>
                <a:latin typeface="DRRMQS+ArialMT"/>
                <a:cs typeface="DRRMQS+ArialMT"/>
              </a:rPr>
              <a:t>Yayımlanması</a:t>
            </a:r>
          </a:p>
        </p:txBody>
      </p:sp>
      <p:sp>
        <p:nvSpPr>
          <p:cNvPr id="13" name="object 13"/>
          <p:cNvSpPr txBox="1"/>
          <p:nvPr/>
        </p:nvSpPr>
        <p:spPr>
          <a:xfrm>
            <a:off x="691931" y="6262103"/>
            <a:ext cx="203150" cy="574119"/>
          </a:xfrm>
          <a:prstGeom prst="rect">
            <a:avLst/>
          </a:prstGeom>
        </p:spPr>
        <p:txBody>
          <a:bodyPr vert="horz" wrap="square" lIns="0" tIns="0" rIns="0" bIns="0" rtlCol="0">
            <a:spAutoFit/>
          </a:bodyPr>
          <a:lstStyle/>
          <a:p>
            <a:pPr marL="0" marR="0">
              <a:lnSpc>
                <a:spcPts val="1340"/>
              </a:lnSpc>
              <a:spcBef>
                <a:spcPts val="0"/>
              </a:spcBef>
              <a:spcAft>
                <a:spcPts val="0"/>
              </a:spcAft>
            </a:pPr>
            <a:r>
              <a:rPr sz="1200" dirty="0">
                <a:solidFill>
                  <a:srgbClr val="000000"/>
                </a:solidFill>
                <a:latin typeface="OWLGMR+ArialMT"/>
                <a:cs typeface="OWLGMR+ArialMT"/>
              </a:rPr>
              <a:t>-</a:t>
            </a:r>
          </a:p>
          <a:p>
            <a:pPr marL="0" marR="0">
              <a:lnSpc>
                <a:spcPts val="1340"/>
              </a:lnSpc>
              <a:spcBef>
                <a:spcPts val="149"/>
              </a:spcBef>
              <a:spcAft>
                <a:spcPts val="0"/>
              </a:spcAft>
            </a:pPr>
            <a:r>
              <a:rPr sz="1200" dirty="0">
                <a:solidFill>
                  <a:srgbClr val="000000"/>
                </a:solidFill>
                <a:latin typeface="OWLGMR+ArialMT"/>
                <a:cs typeface="OWLGMR+ArialMT"/>
              </a:rPr>
              <a:t>-</a:t>
            </a:r>
          </a:p>
          <a:p>
            <a:pPr marL="0" marR="0">
              <a:lnSpc>
                <a:spcPts val="1340"/>
              </a:lnSpc>
              <a:spcBef>
                <a:spcPts val="99"/>
              </a:spcBef>
              <a:spcAft>
                <a:spcPts val="0"/>
              </a:spcAft>
            </a:pPr>
            <a:r>
              <a:rPr sz="1200" dirty="0">
                <a:solidFill>
                  <a:srgbClr val="000000"/>
                </a:solidFill>
                <a:latin typeface="OWLGMR+ArialMT"/>
                <a:cs typeface="OWLGMR+ArialMT"/>
              </a:rPr>
              <a:t>-</a:t>
            </a:r>
          </a:p>
        </p:txBody>
      </p:sp>
      <p:sp>
        <p:nvSpPr>
          <p:cNvPr id="14" name="object 14"/>
          <p:cNvSpPr txBox="1"/>
          <p:nvPr/>
        </p:nvSpPr>
        <p:spPr>
          <a:xfrm>
            <a:off x="977681" y="6262103"/>
            <a:ext cx="1871141" cy="525785"/>
          </a:xfrm>
          <a:prstGeom prst="rect">
            <a:avLst/>
          </a:prstGeom>
        </p:spPr>
        <p:txBody>
          <a:bodyPr vert="horz" wrap="square" lIns="0" tIns="0" rIns="0" bIns="0" rtlCol="0">
            <a:spAutoFit/>
          </a:bodyPr>
          <a:lstStyle/>
          <a:p>
            <a:pPr marL="0" marR="0">
              <a:lnSpc>
                <a:spcPts val="1340"/>
              </a:lnSpc>
              <a:spcBef>
                <a:spcPts val="0"/>
              </a:spcBef>
              <a:spcAft>
                <a:spcPts val="0"/>
              </a:spcAft>
            </a:pPr>
            <a:r>
              <a:rPr sz="1200" b="1" dirty="0">
                <a:solidFill>
                  <a:srgbClr val="FF0000"/>
                </a:solidFill>
                <a:latin typeface="DRRMQS+ArialMT"/>
                <a:cs typeface="DRRMQS+ArialMT"/>
              </a:rPr>
              <a:t>Reklam yasakları</a:t>
            </a:r>
          </a:p>
          <a:p>
            <a:pPr marL="0" marR="0">
              <a:lnSpc>
                <a:spcPts val="1340"/>
              </a:lnSpc>
              <a:spcBef>
                <a:spcPts val="149"/>
              </a:spcBef>
              <a:spcAft>
                <a:spcPts val="0"/>
              </a:spcAft>
            </a:pPr>
            <a:r>
              <a:rPr sz="1200" b="1" dirty="0">
                <a:solidFill>
                  <a:srgbClr val="FF0000"/>
                </a:solidFill>
                <a:latin typeface="DRRMQS+ArialMT"/>
                <a:cs typeface="DRRMQS+ArialMT"/>
              </a:rPr>
              <a:t>18 yaş altına</a:t>
            </a:r>
            <a:r>
              <a:rPr sz="1200" b="1" spc="10" dirty="0">
                <a:solidFill>
                  <a:srgbClr val="FF0000"/>
                </a:solidFill>
                <a:latin typeface="DRRMQS+ArialMT"/>
                <a:cs typeface="DRRMQS+ArialMT"/>
              </a:rPr>
              <a:t> </a:t>
            </a:r>
            <a:r>
              <a:rPr sz="1200" b="1" dirty="0">
                <a:solidFill>
                  <a:srgbClr val="FF0000"/>
                </a:solidFill>
                <a:latin typeface="DRRMQS+ArialMT"/>
                <a:cs typeface="DRRMQS+ArialMT"/>
              </a:rPr>
              <a:t>satış</a:t>
            </a:r>
            <a:r>
              <a:rPr sz="1200" b="1" spc="17" dirty="0">
                <a:solidFill>
                  <a:srgbClr val="FF0000"/>
                </a:solidFill>
                <a:latin typeface="DRRMQS+ArialMT"/>
                <a:cs typeface="DRRMQS+ArialMT"/>
              </a:rPr>
              <a:t> </a:t>
            </a:r>
            <a:r>
              <a:rPr sz="1200" b="1" dirty="0">
                <a:solidFill>
                  <a:srgbClr val="FF0000"/>
                </a:solidFill>
                <a:latin typeface="DRRMQS+ArialMT"/>
                <a:cs typeface="DRRMQS+ArialMT"/>
              </a:rPr>
              <a:t>yasağı</a:t>
            </a:r>
          </a:p>
          <a:p>
            <a:pPr marL="0" marR="0">
              <a:lnSpc>
                <a:spcPts val="1340"/>
              </a:lnSpc>
              <a:spcBef>
                <a:spcPts val="99"/>
              </a:spcBef>
              <a:spcAft>
                <a:spcPts val="0"/>
              </a:spcAft>
            </a:pPr>
            <a:r>
              <a:rPr sz="1200" b="1" spc="-28" dirty="0">
                <a:solidFill>
                  <a:srgbClr val="FF0000"/>
                </a:solidFill>
                <a:latin typeface="DRRMQS+ArialMT"/>
                <a:cs typeface="DRRMQS+ArialMT"/>
              </a:rPr>
              <a:t>Toplu</a:t>
            </a:r>
            <a:r>
              <a:rPr sz="1200" b="1" spc="23" dirty="0">
                <a:solidFill>
                  <a:srgbClr val="FF0000"/>
                </a:solidFill>
                <a:latin typeface="DRRMQS+ArialMT"/>
                <a:cs typeface="DRRMQS+ArialMT"/>
              </a:rPr>
              <a:t> </a:t>
            </a:r>
            <a:r>
              <a:rPr sz="1200" b="1" dirty="0">
                <a:solidFill>
                  <a:srgbClr val="FF0000"/>
                </a:solidFill>
                <a:latin typeface="DRRMQS+ArialMT"/>
                <a:cs typeface="DRRMQS+ArialMT"/>
              </a:rPr>
              <a:t>taşıma</a:t>
            </a:r>
          </a:p>
        </p:txBody>
      </p:sp>
      <p:sp>
        <p:nvSpPr>
          <p:cNvPr id="15" name="Dikdörtgen 14">
            <a:extLst>
              <a:ext uri="{FF2B5EF4-FFF2-40B4-BE49-F238E27FC236}">
                <a16:creationId xmlns:a16="http://schemas.microsoft.com/office/drawing/2014/main" id="{712E7B97-31FA-4B68-BC6C-2ACF1DC0D66C}"/>
              </a:ext>
            </a:extLst>
          </p:cNvPr>
          <p:cNvSpPr/>
          <p:nvPr/>
        </p:nvSpPr>
        <p:spPr>
          <a:xfrm>
            <a:off x="55501" y="889266"/>
            <a:ext cx="4680520" cy="54887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DSÖ tarafından</a:t>
            </a:r>
            <a:r>
              <a:rPr lang="tr-TR" dirty="0"/>
              <a:t> </a:t>
            </a:r>
            <a:r>
              <a:rPr lang="tr-TR" b="1" dirty="0">
                <a:solidFill>
                  <a:srgbClr val="FF0000"/>
                </a:solidFill>
              </a:rPr>
              <a:t>sigaranın sağlığı zararlı olduğu mesajı ilk kez </a:t>
            </a:r>
            <a:r>
              <a:rPr lang="tr-TR" sz="2000" b="1" dirty="0">
                <a:solidFill>
                  <a:schemeClr val="tx1"/>
                </a:solidFill>
              </a:rPr>
              <a:t>1970</a:t>
            </a:r>
            <a:r>
              <a:rPr lang="tr-TR" b="1" dirty="0">
                <a:solidFill>
                  <a:srgbClr val="FF0000"/>
                </a:solidFill>
              </a:rPr>
              <a:t> yılında </a:t>
            </a:r>
            <a:r>
              <a:rPr lang="tr-TR" dirty="0">
                <a:solidFill>
                  <a:schemeClr val="tx1"/>
                </a:solidFill>
              </a:rPr>
              <a:t>verildi!!</a:t>
            </a:r>
          </a:p>
        </p:txBody>
      </p:sp>
      <p:sp>
        <p:nvSpPr>
          <p:cNvPr id="16" name="Dikdörtgen 15">
            <a:extLst>
              <a:ext uri="{FF2B5EF4-FFF2-40B4-BE49-F238E27FC236}">
                <a16:creationId xmlns:a16="http://schemas.microsoft.com/office/drawing/2014/main" id="{C87431A5-96D4-456B-93B0-D1C5E2C70157}"/>
              </a:ext>
            </a:extLst>
          </p:cNvPr>
          <p:cNvSpPr/>
          <p:nvPr/>
        </p:nvSpPr>
        <p:spPr>
          <a:xfrm>
            <a:off x="9048328" y="5346482"/>
            <a:ext cx="3143672" cy="125087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latin typeface="Calibri" panose="020F0502020204030204" pitchFamily="34" charset="0"/>
                <a:cs typeface="Calibri" panose="020F0502020204030204" pitchFamily="34" charset="0"/>
              </a:rPr>
              <a:t>2008’de DSÖ tarafından TKÇS ölçütlerine göre hazırlanmış </a:t>
            </a:r>
            <a:r>
              <a:rPr lang="tr-TR" sz="1600" b="1" dirty="0">
                <a:solidFill>
                  <a:schemeClr val="tx1"/>
                </a:solidFill>
                <a:latin typeface="Calibri" panose="020F0502020204030204" pitchFamily="34" charset="0"/>
                <a:cs typeface="Calibri" panose="020F0502020204030204" pitchFamily="34" charset="0"/>
              </a:rPr>
              <a:t>MPOWER</a:t>
            </a:r>
            <a:r>
              <a:rPr lang="tr-TR" sz="1600" dirty="0">
                <a:solidFill>
                  <a:schemeClr val="tx1"/>
                </a:solidFill>
                <a:latin typeface="Calibri" panose="020F0502020204030204" pitchFamily="34" charset="0"/>
                <a:cs typeface="Calibri" panose="020F0502020204030204" pitchFamily="34" charset="0"/>
              </a:rPr>
              <a:t> politika paketi sunuldu</a:t>
            </a:r>
            <a:endParaRPr lang="tr-TR" sz="1600" dirty="0">
              <a:latin typeface="Calibri" panose="020F0502020204030204" pitchFamily="34" charset="0"/>
              <a:cs typeface="Calibri" panose="020F0502020204030204" pitchFamily="34" charset="0"/>
            </a:endParaRPr>
          </a:p>
        </p:txBody>
      </p:sp>
      <p:cxnSp>
        <p:nvCxnSpPr>
          <p:cNvPr id="20" name="Düz Ok Bağlayıcısı 19">
            <a:extLst>
              <a:ext uri="{FF2B5EF4-FFF2-40B4-BE49-F238E27FC236}">
                <a16:creationId xmlns:a16="http://schemas.microsoft.com/office/drawing/2014/main" id="{C7DAF1B0-8EA4-4C0E-8352-1EE72D544D6D}"/>
              </a:ext>
            </a:extLst>
          </p:cNvPr>
          <p:cNvCxnSpPr>
            <a:cxnSpLocks/>
          </p:cNvCxnSpPr>
          <p:nvPr/>
        </p:nvCxnSpPr>
        <p:spPr>
          <a:xfrm>
            <a:off x="7680176" y="4149080"/>
            <a:ext cx="1368152" cy="1197402"/>
          </a:xfrm>
          <a:prstGeom prst="straightConnector1">
            <a:avLst/>
          </a:prstGeom>
          <a:ln w="15875" cap="rnd">
            <a:solidFill>
              <a:srgbClr val="CC009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1084201" y="339433"/>
            <a:ext cx="7983599" cy="538609"/>
          </a:xfrm>
          <a:prstGeom prst="rect">
            <a:avLst/>
          </a:prstGeom>
        </p:spPr>
        <p:txBody>
          <a:bodyPr vert="horz" wrap="square" lIns="0" tIns="0" rIns="0" bIns="0" rtlCol="0">
            <a:spAutoFit/>
          </a:bodyPr>
          <a:lstStyle/>
          <a:p>
            <a:pPr marL="0" marR="0">
              <a:lnSpc>
                <a:spcPts val="4180"/>
              </a:lnSpc>
              <a:spcBef>
                <a:spcPts val="0"/>
              </a:spcBef>
              <a:spcAft>
                <a:spcPts val="0"/>
              </a:spcAft>
            </a:pPr>
            <a:r>
              <a:rPr sz="3600" b="1" dirty="0">
                <a:solidFill>
                  <a:srgbClr val="009999"/>
                </a:solidFill>
                <a:latin typeface="Calibri" panose="020F0502020204030204" pitchFamily="34" charset="0"/>
                <a:cs typeface="Calibri" panose="020F0502020204030204" pitchFamily="34" charset="0"/>
              </a:rPr>
              <a:t>TÜTÜN</a:t>
            </a:r>
            <a:r>
              <a:rPr sz="3600" b="1" spc="15" dirty="0">
                <a:solidFill>
                  <a:srgbClr val="009999"/>
                </a:solidFill>
                <a:latin typeface="Calibri" panose="020F0502020204030204" pitchFamily="34" charset="0"/>
                <a:cs typeface="Calibri" panose="020F0502020204030204" pitchFamily="34" charset="0"/>
              </a:rPr>
              <a:t> </a:t>
            </a:r>
            <a:r>
              <a:rPr sz="3600" b="1" dirty="0">
                <a:solidFill>
                  <a:srgbClr val="009999"/>
                </a:solidFill>
                <a:latin typeface="Calibri" panose="020F0502020204030204" pitchFamily="34" charset="0"/>
                <a:cs typeface="Calibri" panose="020F0502020204030204" pitchFamily="34" charset="0"/>
              </a:rPr>
              <a:t>İLE MÜCADELE SÜRECİ</a:t>
            </a:r>
          </a:p>
        </p:txBody>
      </p:sp>
      <p:sp>
        <p:nvSpPr>
          <p:cNvPr id="4" name="object 4"/>
          <p:cNvSpPr txBox="1"/>
          <p:nvPr/>
        </p:nvSpPr>
        <p:spPr>
          <a:xfrm>
            <a:off x="3982811" y="1665203"/>
            <a:ext cx="3889594" cy="423193"/>
          </a:xfrm>
          <a:prstGeom prst="rect">
            <a:avLst/>
          </a:prstGeom>
        </p:spPr>
        <p:txBody>
          <a:bodyPr vert="horz" wrap="square" lIns="0" tIns="0" rIns="0" bIns="0" rtlCol="0">
            <a:spAutoFit/>
          </a:bodyPr>
          <a:lstStyle/>
          <a:p>
            <a:pPr marL="177" marR="0">
              <a:lnSpc>
                <a:spcPts val="1561"/>
              </a:lnSpc>
              <a:spcBef>
                <a:spcPts val="0"/>
              </a:spcBef>
              <a:spcAft>
                <a:spcPts val="0"/>
              </a:spcAft>
            </a:pPr>
            <a:r>
              <a:rPr sz="1400" dirty="0">
                <a:solidFill>
                  <a:srgbClr val="000000"/>
                </a:solidFill>
                <a:latin typeface="Calibri" panose="020F0502020204030204" pitchFamily="34" charset="0"/>
                <a:cs typeface="Calibri" panose="020F0502020204030204" pitchFamily="34" charset="0"/>
              </a:rPr>
              <a:t>Düz</a:t>
            </a:r>
            <a:r>
              <a:rPr sz="1400" spc="82"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Paket</a:t>
            </a:r>
            <a:r>
              <a:rPr sz="1400" spc="82"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Uygulamasına</a:t>
            </a:r>
            <a:r>
              <a:rPr sz="1400" spc="74"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Dair</a:t>
            </a:r>
            <a:r>
              <a:rPr sz="1400" spc="82"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Kanunun</a:t>
            </a:r>
            <a:r>
              <a:rPr sz="1400" spc="81"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Resmi</a:t>
            </a:r>
          </a:p>
          <a:p>
            <a:pPr marL="0" marR="0">
              <a:lnSpc>
                <a:spcPts val="1561"/>
              </a:lnSpc>
              <a:spcBef>
                <a:spcPts val="68"/>
              </a:spcBef>
              <a:spcAft>
                <a:spcPts val="0"/>
              </a:spcAft>
            </a:pPr>
            <a:r>
              <a:rPr sz="1400" dirty="0">
                <a:solidFill>
                  <a:srgbClr val="000000"/>
                </a:solidFill>
                <a:latin typeface="Calibri" panose="020F0502020204030204" pitchFamily="34" charset="0"/>
                <a:cs typeface="Calibri" panose="020F0502020204030204" pitchFamily="34" charset="0"/>
              </a:rPr>
              <a:t>Gazete</a:t>
            </a:r>
            <a:r>
              <a:rPr sz="1400" spc="-16"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‘de yayımlanması.</a:t>
            </a:r>
            <a:r>
              <a:rPr sz="1400" spc="-21"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(05.12.2018)</a:t>
            </a:r>
          </a:p>
        </p:txBody>
      </p:sp>
      <p:sp>
        <p:nvSpPr>
          <p:cNvPr id="5" name="object 5"/>
          <p:cNvSpPr txBox="1"/>
          <p:nvPr/>
        </p:nvSpPr>
        <p:spPr>
          <a:xfrm>
            <a:off x="717804" y="1787267"/>
            <a:ext cx="2128514" cy="718145"/>
          </a:xfrm>
          <a:prstGeom prst="rect">
            <a:avLst/>
          </a:prstGeom>
        </p:spPr>
        <p:txBody>
          <a:bodyPr vert="horz" wrap="square" lIns="0" tIns="0" rIns="0" bIns="0" rtlCol="0">
            <a:spAutoFit/>
          </a:bodyPr>
          <a:lstStyle/>
          <a:p>
            <a:pPr marL="0" marR="0">
              <a:lnSpc>
                <a:spcPts val="1789"/>
              </a:lnSpc>
              <a:spcBef>
                <a:spcPts val="0"/>
              </a:spcBef>
              <a:spcAft>
                <a:spcPts val="0"/>
              </a:spcAft>
            </a:pPr>
            <a:r>
              <a:rPr sz="1600" dirty="0">
                <a:solidFill>
                  <a:srgbClr val="000000"/>
                </a:solidFill>
                <a:latin typeface="Calibri" panose="020F0502020204030204" pitchFamily="34" charset="0"/>
                <a:cs typeface="Calibri" panose="020F0502020204030204" pitchFamily="34" charset="0"/>
              </a:rPr>
              <a:t>Ulusal</a:t>
            </a:r>
            <a:r>
              <a:rPr sz="1600" spc="-43"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Tütün Kontrol</a:t>
            </a:r>
          </a:p>
          <a:p>
            <a:pPr marL="0" marR="0">
              <a:lnSpc>
                <a:spcPts val="1789"/>
              </a:lnSpc>
              <a:spcBef>
                <a:spcPts val="129"/>
              </a:spcBef>
              <a:spcAft>
                <a:spcPts val="0"/>
              </a:spcAft>
            </a:pPr>
            <a:r>
              <a:rPr sz="1600" dirty="0">
                <a:solidFill>
                  <a:srgbClr val="000000"/>
                </a:solidFill>
                <a:latin typeface="Calibri" panose="020F0502020204030204" pitchFamily="34" charset="0"/>
                <a:cs typeface="Calibri" panose="020F0502020204030204" pitchFamily="34" charset="0"/>
              </a:rPr>
              <a:t>Programı</a:t>
            </a:r>
            <a:r>
              <a:rPr sz="1600" spc="17" dirty="0">
                <a:solidFill>
                  <a:srgbClr val="000000"/>
                </a:solidFill>
                <a:latin typeface="Calibri" panose="020F0502020204030204" pitchFamily="34" charset="0"/>
                <a:cs typeface="Calibri" panose="020F0502020204030204" pitchFamily="34" charset="0"/>
              </a:rPr>
              <a:t> </a:t>
            </a:r>
            <a:r>
              <a:rPr sz="1600" dirty="0">
                <a:solidFill>
                  <a:srgbClr val="000000"/>
                </a:solidFill>
                <a:latin typeface="Calibri" panose="020F0502020204030204" pitchFamily="34" charset="0"/>
                <a:cs typeface="Calibri" panose="020F0502020204030204" pitchFamily="34" charset="0"/>
              </a:rPr>
              <a:t>Eylem Planı</a:t>
            </a:r>
          </a:p>
          <a:p>
            <a:pPr marL="0" marR="0">
              <a:lnSpc>
                <a:spcPts val="1789"/>
              </a:lnSpc>
              <a:spcBef>
                <a:spcPts val="131"/>
              </a:spcBef>
              <a:spcAft>
                <a:spcPts val="0"/>
              </a:spcAft>
            </a:pPr>
            <a:r>
              <a:rPr sz="1600" dirty="0">
                <a:solidFill>
                  <a:srgbClr val="000000"/>
                </a:solidFill>
                <a:latin typeface="Calibri" panose="020F0502020204030204" pitchFamily="34" charset="0"/>
                <a:cs typeface="Calibri" panose="020F0502020204030204" pitchFamily="34" charset="0"/>
              </a:rPr>
              <a:t>2015-2018’in</a:t>
            </a:r>
          </a:p>
        </p:txBody>
      </p:sp>
      <p:sp>
        <p:nvSpPr>
          <p:cNvPr id="6" name="object 6"/>
          <p:cNvSpPr txBox="1"/>
          <p:nvPr/>
        </p:nvSpPr>
        <p:spPr>
          <a:xfrm>
            <a:off x="717804" y="2518684"/>
            <a:ext cx="1407397" cy="230832"/>
          </a:xfrm>
          <a:prstGeom prst="rect">
            <a:avLst/>
          </a:prstGeom>
        </p:spPr>
        <p:txBody>
          <a:bodyPr vert="horz" wrap="square" lIns="0" tIns="0" rIns="0" bIns="0" rtlCol="0">
            <a:spAutoFit/>
          </a:bodyPr>
          <a:lstStyle/>
          <a:p>
            <a:pPr marL="0" marR="0">
              <a:lnSpc>
                <a:spcPts val="1789"/>
              </a:lnSpc>
              <a:spcBef>
                <a:spcPts val="0"/>
              </a:spcBef>
              <a:spcAft>
                <a:spcPts val="0"/>
              </a:spcAft>
            </a:pPr>
            <a:r>
              <a:rPr sz="1600" dirty="0">
                <a:solidFill>
                  <a:srgbClr val="000000"/>
                </a:solidFill>
                <a:latin typeface="Calibri" panose="020F0502020204030204" pitchFamily="34" charset="0"/>
                <a:cs typeface="Calibri" panose="020F0502020204030204" pitchFamily="34" charset="0"/>
              </a:rPr>
              <a:t>yayımlanması</a:t>
            </a:r>
          </a:p>
        </p:txBody>
      </p:sp>
      <p:sp>
        <p:nvSpPr>
          <p:cNvPr id="7" name="object 7"/>
          <p:cNvSpPr txBox="1"/>
          <p:nvPr/>
        </p:nvSpPr>
        <p:spPr>
          <a:xfrm>
            <a:off x="1084201" y="3030252"/>
            <a:ext cx="1170653" cy="5488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03A1A4"/>
                </a:solidFill>
                <a:latin typeface="OWLGMR+ArialMT"/>
                <a:cs typeface="OWLGMR+ArialMT"/>
              </a:rPr>
              <a:t>2015</a:t>
            </a:r>
          </a:p>
        </p:txBody>
      </p:sp>
      <p:sp>
        <p:nvSpPr>
          <p:cNvPr id="8" name="object 8"/>
          <p:cNvSpPr txBox="1"/>
          <p:nvPr/>
        </p:nvSpPr>
        <p:spPr>
          <a:xfrm>
            <a:off x="7468663" y="4161177"/>
            <a:ext cx="4115610" cy="641201"/>
          </a:xfrm>
          <a:prstGeom prst="rect">
            <a:avLst/>
          </a:prstGeom>
        </p:spPr>
        <p:txBody>
          <a:bodyPr vert="horz" wrap="square" lIns="0" tIns="0" rIns="0" bIns="0" rtlCol="0">
            <a:spAutoFit/>
          </a:bodyPr>
          <a:lstStyle/>
          <a:p>
            <a:pPr marL="178" marR="0">
              <a:lnSpc>
                <a:spcPts val="1561"/>
              </a:lnSpc>
              <a:spcBef>
                <a:spcPts val="0"/>
              </a:spcBef>
              <a:spcAft>
                <a:spcPts val="0"/>
              </a:spcAft>
            </a:pPr>
            <a:r>
              <a:rPr sz="1400" dirty="0">
                <a:solidFill>
                  <a:srgbClr val="000000"/>
                </a:solidFill>
                <a:latin typeface="Calibri" panose="020F0502020204030204" pitchFamily="34" charset="0"/>
                <a:cs typeface="Calibri" panose="020F0502020204030204" pitchFamily="34" charset="0"/>
              </a:rPr>
              <a:t>2018-2023</a:t>
            </a:r>
            <a:r>
              <a:rPr sz="1400" spc="769"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Tütün</a:t>
            </a:r>
            <a:r>
              <a:rPr sz="1400" spc="682"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Kontrolü</a:t>
            </a:r>
            <a:r>
              <a:rPr sz="1400" spc="685"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Strateji</a:t>
            </a:r>
            <a:r>
              <a:rPr sz="1400" spc="692"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Belgesi</a:t>
            </a:r>
            <a:r>
              <a:rPr sz="1400" spc="680"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ve</a:t>
            </a:r>
          </a:p>
          <a:p>
            <a:pPr marL="0" marR="0">
              <a:lnSpc>
                <a:spcPts val="1561"/>
              </a:lnSpc>
              <a:spcBef>
                <a:spcPts val="68"/>
              </a:spcBef>
              <a:spcAft>
                <a:spcPts val="0"/>
              </a:spcAft>
            </a:pPr>
            <a:r>
              <a:rPr sz="1400" dirty="0">
                <a:solidFill>
                  <a:srgbClr val="000000"/>
                </a:solidFill>
                <a:latin typeface="Calibri" panose="020F0502020204030204" pitchFamily="34" charset="0"/>
                <a:cs typeface="Calibri" panose="020F0502020204030204" pitchFamily="34" charset="0"/>
              </a:rPr>
              <a:t>Eylem</a:t>
            </a:r>
            <a:r>
              <a:rPr sz="1400" spc="543"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Planının</a:t>
            </a:r>
            <a:r>
              <a:rPr sz="1400" spc="540"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hazırlanması</a:t>
            </a:r>
            <a:r>
              <a:rPr sz="1400" spc="541"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ve</a:t>
            </a:r>
            <a:r>
              <a:rPr sz="1400" spc="546"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yayımlanması.</a:t>
            </a:r>
          </a:p>
          <a:p>
            <a:pPr marL="0" marR="0">
              <a:lnSpc>
                <a:spcPts val="1561"/>
              </a:lnSpc>
              <a:spcBef>
                <a:spcPts val="118"/>
              </a:spcBef>
              <a:spcAft>
                <a:spcPts val="0"/>
              </a:spcAft>
            </a:pPr>
            <a:r>
              <a:rPr sz="1400" dirty="0">
                <a:solidFill>
                  <a:srgbClr val="000000"/>
                </a:solidFill>
                <a:latin typeface="Calibri" panose="020F0502020204030204" pitchFamily="34" charset="0"/>
                <a:cs typeface="Calibri" panose="020F0502020204030204" pitchFamily="34" charset="0"/>
              </a:rPr>
              <a:t>(30.05.2018)</a:t>
            </a:r>
          </a:p>
        </p:txBody>
      </p:sp>
      <p:sp>
        <p:nvSpPr>
          <p:cNvPr id="9" name="object 9"/>
          <p:cNvSpPr txBox="1"/>
          <p:nvPr/>
        </p:nvSpPr>
        <p:spPr>
          <a:xfrm>
            <a:off x="5690282" y="4458685"/>
            <a:ext cx="1170654" cy="5488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EE9524"/>
                </a:solidFill>
                <a:latin typeface="OWLGMR+ArialMT"/>
                <a:cs typeface="OWLGMR+ArialMT"/>
              </a:rPr>
              <a:t>2018</a:t>
            </a:r>
          </a:p>
        </p:txBody>
      </p:sp>
      <p:sp>
        <p:nvSpPr>
          <p:cNvPr id="10" name="object 10"/>
          <p:cNvSpPr txBox="1"/>
          <p:nvPr/>
        </p:nvSpPr>
        <p:spPr>
          <a:xfrm>
            <a:off x="2048803" y="5836646"/>
            <a:ext cx="3449456" cy="423193"/>
          </a:xfrm>
          <a:prstGeom prst="rect">
            <a:avLst/>
          </a:prstGeom>
        </p:spPr>
        <p:txBody>
          <a:bodyPr vert="horz" wrap="square" lIns="0" tIns="0" rIns="0" bIns="0" rtlCol="0">
            <a:spAutoFit/>
          </a:bodyPr>
          <a:lstStyle/>
          <a:p>
            <a:pPr marL="0" marR="0">
              <a:lnSpc>
                <a:spcPts val="1561"/>
              </a:lnSpc>
              <a:spcBef>
                <a:spcPts val="0"/>
              </a:spcBef>
              <a:spcAft>
                <a:spcPts val="0"/>
              </a:spcAft>
            </a:pPr>
            <a:r>
              <a:rPr sz="1400" dirty="0">
                <a:solidFill>
                  <a:srgbClr val="000000"/>
                </a:solidFill>
                <a:latin typeface="Calibri" panose="020F0502020204030204" pitchFamily="34" charset="0"/>
                <a:cs typeface="Calibri" panose="020F0502020204030204" pitchFamily="34" charset="0"/>
              </a:rPr>
              <a:t>Açık alanlara</a:t>
            </a:r>
            <a:r>
              <a:rPr sz="1400" spc="-28"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dair</a:t>
            </a:r>
            <a:r>
              <a:rPr sz="1400" spc="-10"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Sağlık Bakanlığı</a:t>
            </a:r>
            <a:r>
              <a:rPr sz="1400" spc="-23"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2015/6</a:t>
            </a:r>
          </a:p>
          <a:p>
            <a:pPr marL="0" marR="0">
              <a:lnSpc>
                <a:spcPts val="1561"/>
              </a:lnSpc>
              <a:spcBef>
                <a:spcPts val="68"/>
              </a:spcBef>
              <a:spcAft>
                <a:spcPts val="0"/>
              </a:spcAft>
            </a:pPr>
            <a:r>
              <a:rPr sz="1400" dirty="0">
                <a:solidFill>
                  <a:srgbClr val="000000"/>
                </a:solidFill>
                <a:latin typeface="Calibri" panose="020F0502020204030204" pitchFamily="34" charset="0"/>
                <a:cs typeface="Calibri" panose="020F0502020204030204" pitchFamily="34" charset="0"/>
              </a:rPr>
              <a:t>Sayılı Genelgesi’nin</a:t>
            </a:r>
            <a:r>
              <a:rPr sz="1400" spc="-20"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yayımlanması.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34120" y="1402251"/>
            <a:ext cx="2018763" cy="230128"/>
          </a:xfrm>
          <a:prstGeom prst="rect">
            <a:avLst/>
          </a:prstGeom>
        </p:spPr>
        <p:txBody>
          <a:bodyPr vert="horz" wrap="square" lIns="0" tIns="0" rIns="0" bIns="0" rtlCol="0">
            <a:spAutoFit/>
          </a:bodyPr>
          <a:lstStyle/>
          <a:p>
            <a:pPr marL="0" marR="0">
              <a:lnSpc>
                <a:spcPts val="1860"/>
              </a:lnSpc>
              <a:spcBef>
                <a:spcPts val="0"/>
              </a:spcBef>
              <a:spcAft>
                <a:spcPts val="0"/>
              </a:spcAft>
            </a:pPr>
            <a:r>
              <a:rPr sz="1400" dirty="0">
                <a:solidFill>
                  <a:srgbClr val="000000"/>
                </a:solidFill>
                <a:latin typeface="Calibri" panose="020F0502020204030204" pitchFamily="34" charset="0"/>
                <a:cs typeface="Calibri" panose="020F0502020204030204" pitchFamily="34" charset="0"/>
              </a:rPr>
              <a:t>Nikotin</a:t>
            </a:r>
            <a:r>
              <a:rPr sz="1400" spc="34"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içersin ya da</a:t>
            </a:r>
          </a:p>
        </p:txBody>
      </p:sp>
      <p:sp>
        <p:nvSpPr>
          <p:cNvPr id="5" name="object 5"/>
          <p:cNvSpPr txBox="1"/>
          <p:nvPr/>
        </p:nvSpPr>
        <p:spPr>
          <a:xfrm>
            <a:off x="734120" y="1645988"/>
            <a:ext cx="2517788" cy="1493229"/>
          </a:xfrm>
          <a:prstGeom prst="rect">
            <a:avLst/>
          </a:prstGeom>
        </p:spPr>
        <p:txBody>
          <a:bodyPr vert="horz" wrap="square" lIns="0" tIns="0" rIns="0" bIns="0" rtlCol="0">
            <a:spAutoFit/>
          </a:bodyPr>
          <a:lstStyle/>
          <a:p>
            <a:pPr marL="0" marR="0">
              <a:lnSpc>
                <a:spcPts val="1860"/>
              </a:lnSpc>
              <a:spcBef>
                <a:spcPts val="0"/>
              </a:spcBef>
              <a:spcAft>
                <a:spcPts val="0"/>
              </a:spcAft>
            </a:pPr>
            <a:r>
              <a:rPr sz="1400" dirty="0">
                <a:solidFill>
                  <a:srgbClr val="000000"/>
                </a:solidFill>
                <a:latin typeface="Calibri" panose="020F0502020204030204" pitchFamily="34" charset="0"/>
                <a:cs typeface="Calibri" panose="020F0502020204030204" pitchFamily="34" charset="0"/>
              </a:rPr>
              <a:t>içermesin</a:t>
            </a:r>
            <a:r>
              <a:rPr sz="1400" spc="10"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her türlü tütün</a:t>
            </a:r>
          </a:p>
          <a:p>
            <a:pPr marL="0" marR="0">
              <a:lnSpc>
                <a:spcPts val="1860"/>
              </a:lnSpc>
              <a:spcBef>
                <a:spcPts val="9"/>
              </a:spcBef>
              <a:spcAft>
                <a:spcPts val="0"/>
              </a:spcAft>
            </a:pPr>
            <a:r>
              <a:rPr sz="1400" dirty="0">
                <a:solidFill>
                  <a:srgbClr val="000000"/>
                </a:solidFill>
                <a:latin typeface="Calibri" panose="020F0502020204030204" pitchFamily="34" charset="0"/>
                <a:cs typeface="Calibri" panose="020F0502020204030204" pitchFamily="34" charset="0"/>
              </a:rPr>
              <a:t>mamulünün</a:t>
            </a:r>
            <a:r>
              <a:rPr sz="1400" spc="-13"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ve bunların</a:t>
            </a:r>
          </a:p>
          <a:p>
            <a:pPr marL="0" marR="0">
              <a:lnSpc>
                <a:spcPts val="1860"/>
              </a:lnSpc>
              <a:spcBef>
                <a:spcPts val="10"/>
              </a:spcBef>
              <a:spcAft>
                <a:spcPts val="0"/>
              </a:spcAft>
            </a:pPr>
            <a:r>
              <a:rPr sz="1400" dirty="0">
                <a:solidFill>
                  <a:srgbClr val="000000"/>
                </a:solidFill>
                <a:latin typeface="Calibri" panose="020F0502020204030204" pitchFamily="34" charset="0"/>
                <a:cs typeface="Calibri" panose="020F0502020204030204" pitchFamily="34" charset="0"/>
              </a:rPr>
              <a:t>tüketiminde kullanılan</a:t>
            </a:r>
          </a:p>
          <a:p>
            <a:pPr marL="0" marR="0">
              <a:lnSpc>
                <a:spcPts val="1860"/>
              </a:lnSpc>
              <a:spcBef>
                <a:spcPts val="9"/>
              </a:spcBef>
              <a:spcAft>
                <a:spcPts val="0"/>
              </a:spcAft>
            </a:pPr>
            <a:r>
              <a:rPr sz="1400" dirty="0">
                <a:solidFill>
                  <a:srgbClr val="000000"/>
                </a:solidFill>
                <a:latin typeface="Calibri" panose="020F0502020204030204" pitchFamily="34" charset="0"/>
                <a:cs typeface="Calibri" panose="020F0502020204030204" pitchFamily="34" charset="0"/>
              </a:rPr>
              <a:t>elektronik</a:t>
            </a:r>
            <a:r>
              <a:rPr sz="1400" spc="21"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cihaz, aksam,</a:t>
            </a:r>
          </a:p>
          <a:p>
            <a:pPr marL="0" marR="0">
              <a:lnSpc>
                <a:spcPts val="1860"/>
              </a:lnSpc>
              <a:spcBef>
                <a:spcPts val="9"/>
              </a:spcBef>
              <a:spcAft>
                <a:spcPts val="0"/>
              </a:spcAft>
            </a:pPr>
            <a:r>
              <a:rPr sz="1400" dirty="0">
                <a:solidFill>
                  <a:srgbClr val="000000"/>
                </a:solidFill>
                <a:latin typeface="Calibri" panose="020F0502020204030204" pitchFamily="34" charset="0"/>
                <a:cs typeface="Calibri" panose="020F0502020204030204" pitchFamily="34" charset="0"/>
              </a:rPr>
              <a:t>yedek parça,</a:t>
            </a:r>
            <a:r>
              <a:rPr sz="1400" spc="-14"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solüsyon</a:t>
            </a:r>
            <a:r>
              <a:rPr sz="1400" spc="15"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vb.</a:t>
            </a:r>
          </a:p>
          <a:p>
            <a:pPr marL="0" marR="0">
              <a:lnSpc>
                <a:spcPts val="1860"/>
              </a:lnSpc>
              <a:spcBef>
                <a:spcPts val="59"/>
              </a:spcBef>
              <a:spcAft>
                <a:spcPts val="0"/>
              </a:spcAft>
            </a:pPr>
            <a:r>
              <a:rPr sz="1400" dirty="0">
                <a:solidFill>
                  <a:srgbClr val="000000"/>
                </a:solidFill>
                <a:latin typeface="Calibri" panose="020F0502020204030204" pitchFamily="34" charset="0"/>
                <a:cs typeface="Calibri" panose="020F0502020204030204" pitchFamily="34" charset="0"/>
              </a:rPr>
              <a:t>eşyaların ithali</a:t>
            </a:r>
            <a:r>
              <a:rPr sz="1400" spc="14"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yasaklandı</a:t>
            </a:r>
          </a:p>
        </p:txBody>
      </p:sp>
      <p:sp>
        <p:nvSpPr>
          <p:cNvPr id="6" name="object 6"/>
          <p:cNvSpPr txBox="1"/>
          <p:nvPr/>
        </p:nvSpPr>
        <p:spPr>
          <a:xfrm>
            <a:off x="1084201" y="3030252"/>
            <a:ext cx="1170653" cy="5488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03A1A4"/>
                </a:solidFill>
                <a:latin typeface="OWLGMR+ArialMT"/>
                <a:cs typeface="OWLGMR+ArialMT"/>
              </a:rPr>
              <a:t>2020</a:t>
            </a:r>
          </a:p>
        </p:txBody>
      </p:sp>
      <p:sp>
        <p:nvSpPr>
          <p:cNvPr id="7" name="object 7"/>
          <p:cNvSpPr txBox="1"/>
          <p:nvPr/>
        </p:nvSpPr>
        <p:spPr>
          <a:xfrm>
            <a:off x="1669527" y="5263395"/>
            <a:ext cx="2475484" cy="641201"/>
          </a:xfrm>
          <a:prstGeom prst="rect">
            <a:avLst/>
          </a:prstGeom>
        </p:spPr>
        <p:txBody>
          <a:bodyPr vert="horz" wrap="square" lIns="0" tIns="0" rIns="0" bIns="0" rtlCol="0">
            <a:spAutoFit/>
          </a:bodyPr>
          <a:lstStyle/>
          <a:p>
            <a:pPr marL="0" marR="0">
              <a:lnSpc>
                <a:spcPts val="1623"/>
              </a:lnSpc>
              <a:spcBef>
                <a:spcPts val="0"/>
              </a:spcBef>
              <a:spcAft>
                <a:spcPts val="0"/>
              </a:spcAft>
            </a:pPr>
            <a:r>
              <a:rPr sz="1400" dirty="0">
                <a:solidFill>
                  <a:srgbClr val="000000"/>
                </a:solidFill>
                <a:latin typeface="Calibri" panose="020F0502020204030204" pitchFamily="34" charset="0"/>
                <a:cs typeface="Calibri" panose="020F0502020204030204" pitchFamily="34" charset="0"/>
              </a:rPr>
              <a:t>31050</a:t>
            </a:r>
            <a:r>
              <a:rPr sz="1400" spc="27"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sayılı</a:t>
            </a:r>
            <a:r>
              <a:rPr sz="1400" spc="15" dirty="0">
                <a:solidFill>
                  <a:srgbClr val="000000"/>
                </a:solidFill>
                <a:latin typeface="Calibri" panose="020F0502020204030204" pitchFamily="34" charset="0"/>
                <a:cs typeface="Calibri" panose="020F0502020204030204" pitchFamily="34" charset="0"/>
              </a:rPr>
              <a:t> </a:t>
            </a:r>
            <a:r>
              <a:rPr sz="1400" spc="-15" dirty="0">
                <a:solidFill>
                  <a:srgbClr val="000000"/>
                </a:solidFill>
                <a:latin typeface="Calibri" panose="020F0502020204030204" pitchFamily="34" charset="0"/>
                <a:cs typeface="Calibri" panose="020F0502020204030204" pitchFamily="34" charset="0"/>
              </a:rPr>
              <a:t>Resmi</a:t>
            </a:r>
            <a:r>
              <a:rPr sz="1400" spc="16"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Gazete’de</a:t>
            </a:r>
          </a:p>
          <a:p>
            <a:pPr marL="0" marR="0">
              <a:lnSpc>
                <a:spcPts val="1623"/>
              </a:lnSpc>
              <a:spcBef>
                <a:spcPts val="57"/>
              </a:spcBef>
              <a:spcAft>
                <a:spcPts val="0"/>
              </a:spcAft>
            </a:pPr>
            <a:r>
              <a:rPr sz="1400" dirty="0">
                <a:solidFill>
                  <a:srgbClr val="000000"/>
                </a:solidFill>
                <a:latin typeface="Calibri" panose="020F0502020204030204" pitchFamily="34" charset="0"/>
                <a:cs typeface="Calibri" panose="020F0502020204030204" pitchFamily="34" charset="0"/>
              </a:rPr>
              <a:t>yayımlanarak</a:t>
            </a:r>
            <a:r>
              <a:rPr sz="1400" spc="25"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yürürlüğe</a:t>
            </a:r>
            <a:r>
              <a:rPr sz="1400" spc="10"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giren</a:t>
            </a:r>
          </a:p>
          <a:p>
            <a:pPr marL="0" marR="0">
              <a:lnSpc>
                <a:spcPts val="1623"/>
              </a:lnSpc>
              <a:spcBef>
                <a:spcPts val="62"/>
              </a:spcBef>
              <a:spcAft>
                <a:spcPts val="0"/>
              </a:spcAft>
            </a:pPr>
            <a:r>
              <a:rPr sz="1400" dirty="0">
                <a:solidFill>
                  <a:srgbClr val="000000"/>
                </a:solidFill>
                <a:latin typeface="Calibri" panose="020F0502020204030204" pitchFamily="34" charset="0"/>
                <a:cs typeface="Calibri" panose="020F0502020204030204" pitchFamily="34" charset="0"/>
              </a:rPr>
              <a:t>Cumhurbaşkanı</a:t>
            </a:r>
            <a:r>
              <a:rPr sz="1400" spc="15" dirty="0">
                <a:solidFill>
                  <a:srgbClr val="000000"/>
                </a:solidFill>
                <a:latin typeface="Calibri" panose="020F0502020204030204" pitchFamily="34" charset="0"/>
                <a:cs typeface="Calibri" panose="020F0502020204030204" pitchFamily="34" charset="0"/>
              </a:rPr>
              <a:t> </a:t>
            </a:r>
            <a:r>
              <a:rPr sz="1400" dirty="0">
                <a:solidFill>
                  <a:srgbClr val="000000"/>
                </a:solidFill>
                <a:latin typeface="Calibri" panose="020F0502020204030204" pitchFamily="34" charset="0"/>
                <a:cs typeface="Calibri" panose="020F0502020204030204" pitchFamily="34" charset="0"/>
              </a:rPr>
              <a:t>Kararı</a:t>
            </a:r>
            <a:r>
              <a:rPr sz="1400" dirty="0">
                <a:solidFill>
                  <a:srgbClr val="000000"/>
                </a:solidFill>
                <a:latin typeface="DRRMQS+ArialMT"/>
                <a:cs typeface="DRRMQS+ArialMT"/>
              </a:rPr>
              <a:t>.</a:t>
            </a:r>
          </a:p>
        </p:txBody>
      </p:sp>
      <p:sp>
        <p:nvSpPr>
          <p:cNvPr id="2" name="Başlık 1"/>
          <p:cNvSpPr>
            <a:spLocks noGrp="1"/>
          </p:cNvSpPr>
          <p:nvPr>
            <p:ph type="title"/>
          </p:nvPr>
        </p:nvSpPr>
        <p:spPr/>
        <p:txBody>
          <a:bodyPr>
            <a:normAutofit fontScale="90000"/>
          </a:bodyPr>
          <a:lstStyle/>
          <a:p>
            <a:r>
              <a:rPr lang="tr-TR" dirty="0"/>
              <a:t>TÜTÜN İLE MÜCADELE SÜRECİ</a:t>
            </a:r>
            <a:br>
              <a:rPr lang="tr-TR" dirty="0"/>
            </a:br>
            <a:endParaRPr lang="tr-TR" dirty="0"/>
          </a:p>
        </p:txBody>
      </p:sp>
      <p:sp>
        <p:nvSpPr>
          <p:cNvPr id="8" name="Metin Yer Tutucusu 2">
            <a:extLst>
              <a:ext uri="{FF2B5EF4-FFF2-40B4-BE49-F238E27FC236}">
                <a16:creationId xmlns:a16="http://schemas.microsoft.com/office/drawing/2014/main" id="{5D6B5993-B641-08B1-B7FD-A071CAEE8973}"/>
              </a:ext>
            </a:extLst>
          </p:cNvPr>
          <p:cNvSpPr>
            <a:spLocks noGrp="1"/>
          </p:cNvSpPr>
          <p:nvPr>
            <p:ph type="body" sz="half" idx="2"/>
          </p:nvPr>
        </p:nvSpPr>
        <p:spPr>
          <a:xfrm>
            <a:off x="5237018" y="1355344"/>
            <a:ext cx="6144806" cy="2479771"/>
          </a:xfrm>
          <a:ln w="9525">
            <a:solidFill>
              <a:schemeClr val="tx1"/>
            </a:solidFill>
          </a:ln>
        </p:spPr>
        <p:txBody>
          <a:bodyPr>
            <a:normAutofit/>
          </a:bodyPr>
          <a:lstStyle/>
          <a:p>
            <a:pPr marL="0" indent="0" algn="l">
              <a:buNone/>
            </a:pPr>
            <a:r>
              <a:rPr lang="tr-TR" sz="1700" b="1" dirty="0">
                <a:solidFill>
                  <a:srgbClr val="009999"/>
                </a:solidFill>
                <a:effectLst/>
                <a:latin typeface="Calibri" panose="020F0502020204030204" pitchFamily="34" charset="0"/>
                <a:ea typeface="PMingLiU" panose="02020500000000000000" pitchFamily="18" charset="-120"/>
                <a:cs typeface="Calibri" panose="020F0502020204030204" pitchFamily="34" charset="0"/>
              </a:rPr>
              <a:t>Tütün kontrolünde kilit kanunlar;</a:t>
            </a:r>
          </a:p>
          <a:p>
            <a:pPr algn="l"/>
            <a:r>
              <a:rPr lang="tr-TR" sz="1700" dirty="0">
                <a:latin typeface="Calibri" panose="020F0502020204030204" pitchFamily="34" charset="0"/>
                <a:ea typeface="PMingLiU" panose="02020500000000000000" pitchFamily="18" charset="-120"/>
                <a:cs typeface="Calibri" panose="020F0502020204030204" pitchFamily="34" charset="0"/>
              </a:rPr>
              <a:t>   </a:t>
            </a:r>
            <a:r>
              <a:rPr lang="tr-TR" sz="1700" b="1" dirty="0">
                <a:effectLst/>
                <a:latin typeface="Calibri" panose="020F0502020204030204" pitchFamily="34" charset="0"/>
                <a:ea typeface="PMingLiU" panose="02020500000000000000" pitchFamily="18" charset="-120"/>
                <a:cs typeface="Calibri" panose="020F0502020204030204" pitchFamily="34" charset="0"/>
              </a:rPr>
              <a:t>4207 sayılı kanun</a:t>
            </a:r>
            <a:r>
              <a:rPr lang="tr-TR" sz="17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r>
              <a:rPr lang="tr-TR" sz="1700" b="0" i="0" dirty="0">
                <a:solidFill>
                  <a:schemeClr val="tx1"/>
                </a:solidFill>
                <a:effectLst/>
                <a:latin typeface="Calibri" panose="020F0502020204030204" pitchFamily="34" charset="0"/>
                <a:cs typeface="Calibri" panose="020F0502020204030204" pitchFamily="34" charset="0"/>
              </a:rPr>
              <a:t> 1996 Tütün Ürünlerinin Zararlarının Önlenmesi ve Kontrolü Hakkında Kanun </a:t>
            </a:r>
          </a:p>
          <a:p>
            <a:pPr algn="l"/>
            <a:r>
              <a:rPr lang="tr-TR" sz="1700" dirty="0">
                <a:effectLst/>
                <a:latin typeface="Calibri" panose="020F0502020204030204" pitchFamily="34" charset="0"/>
                <a:ea typeface="PMingLiU" panose="02020500000000000000" pitchFamily="18" charset="-120"/>
                <a:cs typeface="Calibri" panose="020F0502020204030204" pitchFamily="34" charset="0"/>
              </a:rPr>
              <a:t>    </a:t>
            </a:r>
            <a:r>
              <a:rPr lang="tr-TR" sz="1700" b="1" dirty="0">
                <a:effectLst/>
                <a:latin typeface="Calibri" panose="020F0502020204030204" pitchFamily="34" charset="0"/>
                <a:ea typeface="PMingLiU" panose="02020500000000000000" pitchFamily="18" charset="-120"/>
                <a:cs typeface="Calibri" panose="020F0502020204030204" pitchFamily="34" charset="0"/>
              </a:rPr>
              <a:t>5727 sayılı kanun</a:t>
            </a:r>
            <a:r>
              <a:rPr lang="tr-TR" sz="1700" dirty="0">
                <a:effectLst/>
                <a:latin typeface="Calibri" panose="020F0502020204030204" pitchFamily="34" charset="0"/>
                <a:ea typeface="PMingLiU" panose="02020500000000000000" pitchFamily="18" charset="-120"/>
                <a:cs typeface="Calibri" panose="020F0502020204030204" pitchFamily="34" charset="0"/>
              </a:rPr>
              <a:t>; 2008- </a:t>
            </a:r>
            <a:r>
              <a:rPr lang="tr-TR" sz="1700" b="0" i="0" dirty="0">
                <a:solidFill>
                  <a:srgbClr val="474747"/>
                </a:solidFill>
                <a:effectLst/>
                <a:latin typeface="Calibri" panose="020F0502020204030204" pitchFamily="34" charset="0"/>
                <a:cs typeface="Calibri" panose="020F0502020204030204" pitchFamily="34" charset="0"/>
              </a:rPr>
              <a:t>4207 sayılı Kanunda değişiklik öngören 5727 sayılı “Tütün Mamullerinin Zararlarının Önlenmesine Dair Kanunda Değişiklik Yapılması Hakkında Kanun</a:t>
            </a:r>
            <a:endParaRPr lang="tr-TR" sz="1700" dirty="0">
              <a:effectLst/>
              <a:latin typeface="Calibri" panose="020F0502020204030204" pitchFamily="34" charset="0"/>
              <a:ea typeface="PMingLiU" panose="02020500000000000000" pitchFamily="18" charset="-120"/>
              <a:cs typeface="Calibri" panose="020F0502020204030204" pitchFamily="34" charset="0"/>
            </a:endParaRPr>
          </a:p>
          <a:p>
            <a:pPr algn="l"/>
            <a:r>
              <a:rPr lang="tr-TR" sz="1700" dirty="0">
                <a:effectLst/>
                <a:latin typeface="Calibri" panose="020F0502020204030204" pitchFamily="34" charset="0"/>
                <a:ea typeface="PMingLiU" panose="02020500000000000000" pitchFamily="18" charset="-120"/>
                <a:cs typeface="Calibri" panose="020F0502020204030204" pitchFamily="34" charset="0"/>
              </a:rPr>
              <a:t>    </a:t>
            </a:r>
            <a:r>
              <a:rPr lang="tr-TR" sz="1700" b="1" dirty="0">
                <a:effectLst/>
                <a:latin typeface="Calibri" panose="020F0502020204030204" pitchFamily="34" charset="0"/>
                <a:ea typeface="PMingLiU" panose="02020500000000000000" pitchFamily="18" charset="-120"/>
                <a:cs typeface="Calibri" panose="020F0502020204030204" pitchFamily="34" charset="0"/>
              </a:rPr>
              <a:t>4733 sayılı kanun</a:t>
            </a:r>
            <a:r>
              <a:rPr lang="tr-TR" sz="1700" dirty="0">
                <a:effectLst/>
                <a:latin typeface="Calibri" panose="020F0502020204030204" pitchFamily="34" charset="0"/>
                <a:ea typeface="PMingLiU" panose="02020500000000000000" pitchFamily="18" charset="-120"/>
                <a:cs typeface="Calibri" panose="020F0502020204030204" pitchFamily="34" charset="0"/>
              </a:rPr>
              <a:t>: Tütün Mamulleri </a:t>
            </a:r>
            <a:r>
              <a:rPr lang="tr-TR" sz="1900" dirty="0">
                <a:effectLst/>
                <a:latin typeface="Calibri" panose="020F0502020204030204" pitchFamily="34" charset="0"/>
                <a:ea typeface="PMingLiU" panose="02020500000000000000" pitchFamily="18" charset="-120"/>
                <a:cs typeface="Calibri" panose="020F0502020204030204" pitchFamily="34" charset="0"/>
              </a:rPr>
              <a:t>ve Alkol Piyasasının Düzenlenmesine Dair Kanun  </a:t>
            </a:r>
            <a:endParaRPr lang="tr-TR" sz="1900" i="0" dirty="0">
              <a:solidFill>
                <a:srgbClr val="FFFFFF"/>
              </a:solidFill>
              <a:effectLst/>
              <a:latin typeface="Calibri" panose="020F0502020204030204" pitchFamily="34" charset="0"/>
              <a:cs typeface="Calibri" panose="020F0502020204030204" pitchFamily="34" charset="0"/>
            </a:endParaRPr>
          </a:p>
          <a:p>
            <a:endParaRPr lang="tr-TR" dirty="0"/>
          </a:p>
        </p:txBody>
      </p:sp>
      <p:sp>
        <p:nvSpPr>
          <p:cNvPr id="9" name="Metin Yer Tutucusu 4">
            <a:extLst>
              <a:ext uri="{FF2B5EF4-FFF2-40B4-BE49-F238E27FC236}">
                <a16:creationId xmlns:a16="http://schemas.microsoft.com/office/drawing/2014/main" id="{5FF511C3-A3F4-E470-40FA-DEDB8E8DA4E9}"/>
              </a:ext>
            </a:extLst>
          </p:cNvPr>
          <p:cNvSpPr txBox="1">
            <a:spLocks/>
          </p:cNvSpPr>
          <p:nvPr/>
        </p:nvSpPr>
        <p:spPr>
          <a:xfrm>
            <a:off x="4583832" y="4401621"/>
            <a:ext cx="6797992" cy="861774"/>
          </a:xfrm>
          <a:prstGeom prst="rect">
            <a:avLst/>
          </a:prstGeom>
          <a:ln>
            <a:solidFill>
              <a:schemeClr val="tx1"/>
            </a:solidFill>
          </a:ln>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tr-TR" kern="0" dirty="0">
                <a:solidFill>
                  <a:srgbClr val="000000"/>
                </a:solidFill>
                <a:latin typeface="Calibri" panose="020F0502020204030204" pitchFamily="34" charset="0"/>
                <a:cs typeface="Calibri" panose="020F0502020204030204" pitchFamily="34" charset="0"/>
              </a:rPr>
              <a:t>4207 değişik </a:t>
            </a:r>
            <a:r>
              <a:rPr lang="tr-TR" b="1" kern="0" dirty="0">
                <a:solidFill>
                  <a:srgbClr val="FF0000"/>
                </a:solidFill>
                <a:latin typeface="Calibri" panose="020F0502020204030204" pitchFamily="34" charset="0"/>
                <a:cs typeface="Calibri" panose="020F0502020204030204" pitchFamily="34" charset="0"/>
              </a:rPr>
              <a:t>2013</a:t>
            </a:r>
            <a:r>
              <a:rPr lang="tr-TR" kern="0" dirty="0">
                <a:solidFill>
                  <a:srgbClr val="000000"/>
                </a:solidFill>
                <a:latin typeface="Calibri" panose="020F0502020204030204" pitchFamily="34" charset="0"/>
                <a:cs typeface="Calibri" panose="020F0502020204030204" pitchFamily="34" charset="0"/>
              </a:rPr>
              <a:t>; Hususi araçların sürücü koltukları ile taksi hizmeti verenler dâhil olmak üzere karayolu, demiryolu, denizyolu ve havayolu toplu taşıma araçlarında </a:t>
            </a:r>
            <a:r>
              <a:rPr lang="tr-TR" b="1" dirty="0">
                <a:latin typeface="Calibri" panose="020F0502020204030204" pitchFamily="34" charset="0"/>
                <a:cs typeface="Calibri" panose="020F0502020204030204" pitchFamily="34" charset="0"/>
              </a:rPr>
              <a:t>sigara tüketimi yasaklanmıştır.</a:t>
            </a:r>
            <a:endParaRPr lang="tr-TR" kern="0" dirty="0">
              <a:solidFill>
                <a:sysClr val="windowText" lastClr="000000"/>
              </a:solidFill>
              <a:latin typeface="Calibri" panose="020F0502020204030204" pitchFamily="34" charset="0"/>
              <a:cs typeface="Calibri" panose="020F0502020204030204" pitchFamily="34" charset="0"/>
            </a:endParaRPr>
          </a:p>
        </p:txBody>
      </p:sp>
      <p:cxnSp>
        <p:nvCxnSpPr>
          <p:cNvPr id="11" name="Düz Bağlayıcı 10">
            <a:extLst>
              <a:ext uri="{FF2B5EF4-FFF2-40B4-BE49-F238E27FC236}">
                <a16:creationId xmlns:a16="http://schemas.microsoft.com/office/drawing/2014/main" id="{F5D2337C-35BA-ACE8-863D-EA76D7E710BF}"/>
              </a:ext>
            </a:extLst>
          </p:cNvPr>
          <p:cNvCxnSpPr>
            <a:cxnSpLocks/>
          </p:cNvCxnSpPr>
          <p:nvPr/>
        </p:nvCxnSpPr>
        <p:spPr>
          <a:xfrm>
            <a:off x="119336" y="3835115"/>
            <a:ext cx="118093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Düz Ok Bağlayıcısı 17">
            <a:extLst>
              <a:ext uri="{FF2B5EF4-FFF2-40B4-BE49-F238E27FC236}">
                <a16:creationId xmlns:a16="http://schemas.microsoft.com/office/drawing/2014/main" id="{B75012EE-17B1-5C9C-D2C3-837BFEA86C11}"/>
              </a:ext>
            </a:extLst>
          </p:cNvPr>
          <p:cNvCxnSpPr/>
          <p:nvPr/>
        </p:nvCxnSpPr>
        <p:spPr>
          <a:xfrm>
            <a:off x="2927648" y="3835115"/>
            <a:ext cx="0" cy="1428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a16="http://schemas.microsoft.com/office/drawing/2014/main" id="{5A58D34C-295B-0292-AB5C-F78D3582FA11}"/>
              </a:ext>
            </a:extLst>
          </p:cNvPr>
          <p:cNvCxnSpPr/>
          <p:nvPr/>
        </p:nvCxnSpPr>
        <p:spPr>
          <a:xfrm>
            <a:off x="1487488" y="3507443"/>
            <a:ext cx="0" cy="327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36481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1255</TotalTime>
  <Words>4482</Words>
  <Application>Microsoft Office PowerPoint</Application>
  <PresentationFormat>Geniş ekran</PresentationFormat>
  <Paragraphs>508</Paragraphs>
  <Slides>56</Slides>
  <Notes>26</Notes>
  <HiddenSlides>0</HiddenSlides>
  <MMClips>0</MMClips>
  <ScaleCrop>false</ScaleCrop>
  <HeadingPairs>
    <vt:vector size="6" baseType="variant">
      <vt:variant>
        <vt:lpstr>Kullanılan Yazı Tipleri</vt:lpstr>
      </vt:variant>
      <vt:variant>
        <vt:i4>28</vt:i4>
      </vt:variant>
      <vt:variant>
        <vt:lpstr>Tema</vt:lpstr>
      </vt:variant>
      <vt:variant>
        <vt:i4>1</vt:i4>
      </vt:variant>
      <vt:variant>
        <vt:lpstr>Slayt Başlıkları</vt:lpstr>
      </vt:variant>
      <vt:variant>
        <vt:i4>56</vt:i4>
      </vt:variant>
    </vt:vector>
  </HeadingPairs>
  <TitlesOfParts>
    <vt:vector size="85" baseType="lpstr">
      <vt:lpstr>PMingLiU</vt:lpstr>
      <vt:lpstr>Aptos</vt:lpstr>
      <vt:lpstr>Arial</vt:lpstr>
      <vt:lpstr>Arial Unicode MS</vt:lpstr>
      <vt:lpstr>BHRNTB+Arial-BoldMT</vt:lpstr>
      <vt:lpstr>Caladea</vt:lpstr>
      <vt:lpstr>Calibri</vt:lpstr>
      <vt:lpstr>Chalkboard</vt:lpstr>
      <vt:lpstr>CLGOEU+TrebuchetMS</vt:lpstr>
      <vt:lpstr>Comic Sans MS</vt:lpstr>
      <vt:lpstr>CSNOHV+Calibri</vt:lpstr>
      <vt:lpstr>DRRMQS+ArialMT</vt:lpstr>
      <vt:lpstr>FCUDFD+Wingdings3</vt:lpstr>
      <vt:lpstr>FFHHCG+Calibri-Bold</vt:lpstr>
      <vt:lpstr>Garamond</vt:lpstr>
      <vt:lpstr>GHPREJ+Calibri</vt:lpstr>
      <vt:lpstr>OWLGMR+ArialMT</vt:lpstr>
      <vt:lpstr>QTNUIB+TrebuchetMS-Bold</vt:lpstr>
      <vt:lpstr>RAPRRU+Arial-BoldMT</vt:lpstr>
      <vt:lpstr>RKRALM+Trebuchet-BoldItalic</vt:lpstr>
      <vt:lpstr>Times New Roman</vt:lpstr>
      <vt:lpstr>TMQQNK+TrebuchetMS</vt:lpstr>
      <vt:lpstr>UGWNAK+Trebuchet-BoldItalic</vt:lpstr>
      <vt:lpstr>UMJHHF+Calibri-Bold</vt:lpstr>
      <vt:lpstr>UNQBHA+Calibri-Bold</vt:lpstr>
      <vt:lpstr>VENANS+Calibri-Bold</vt:lpstr>
      <vt:lpstr>VGTLSB+Calibri</vt:lpstr>
      <vt:lpstr>Wingdings</vt:lpstr>
      <vt:lpstr>Office Teması</vt:lpstr>
      <vt:lpstr>PowerPoint Sunusu</vt:lpstr>
      <vt:lpstr>PowerPoint Sunusu</vt:lpstr>
      <vt:lpstr>Tütün ve tütün ürünleri kullanımına bağlı ölüm sayıları</vt:lpstr>
      <vt:lpstr>PowerPoint Sunusu</vt:lpstr>
      <vt:lpstr>PowerPoint Sunusu</vt:lpstr>
      <vt:lpstr>PowerPoint Sunusu</vt:lpstr>
      <vt:lpstr>PowerPoint Sunusu</vt:lpstr>
      <vt:lpstr>PowerPoint Sunusu</vt:lpstr>
      <vt:lpstr>TÜTÜN İLE MÜCADELE SÜRECİ </vt:lpstr>
      <vt:lpstr> 2024-2028 TÜTÜN KONTROLÜ STRATEJİ BELGESİ VE EYLEM PLANI</vt:lpstr>
      <vt:lpstr>Uluslararası tütün kontrolü</vt:lpstr>
      <vt:lpstr>MPOWER (küresel tütün kontrolü için politika paketi)</vt:lpstr>
      <vt:lpstr>MPOWER (küresel tütün kontrolü için politika paketi)</vt:lpstr>
      <vt:lpstr>PowerPoint Sunusu</vt:lpstr>
      <vt:lpstr>PowerPoint Sunusu</vt:lpstr>
      <vt:lpstr>PowerPoint Sunusu</vt:lpstr>
      <vt:lpstr>Nargile kullanımındaki artışın nedenleri?</vt:lpstr>
      <vt:lpstr>PowerPoint Sunusu</vt:lpstr>
      <vt:lpstr>DAHA AZ ZARARLI DEĞİLDİR</vt:lpstr>
      <vt:lpstr>SAĞLIK ETKİLERİ</vt:lpstr>
      <vt:lpstr>ULUSLARARASI TÜTÜN KONTROLÜ</vt:lpstr>
      <vt:lpstr>PowerPoint Sunusu</vt:lpstr>
      <vt:lpstr>PowerPoint Sunusu</vt:lpstr>
      <vt:lpstr>PowerPoint Sunusu</vt:lpstr>
      <vt:lpstr>MONITOR:  TÜTÜN KULLANIMI VE İLGİLİ ÖNLEM POLİTİKALARINI İZLEME</vt:lpstr>
      <vt:lpstr>PROTECT: KİŞİLERİ TÜTÜN DUMANINDAN KORUMA</vt:lpstr>
      <vt:lpstr>OFFER: BIRAKMAK İSTEYENLERE YARDIM SAĞLAMAK</vt:lpstr>
      <vt:lpstr>WARN:  TÜTÜN MAMULLERİNİN ZARARLARI KONUSUNDA EĞİTMEK VE UYARMAK</vt:lpstr>
      <vt:lpstr>ENFORCE:  TÜTÜN REKLAMLARI, PROMOSYONLARI VE SPONSORLUĞUNA ENGELLER GETİRMEK</vt:lpstr>
      <vt:lpstr>RAISE: TÜTÜN VERGİLERİNİ ARTTIRMAK</vt:lpstr>
      <vt:lpstr>PowerPoint Sunusu</vt:lpstr>
      <vt:lpstr>Sonuç olarak…</vt:lpstr>
      <vt:lpstr>PowerPoint Sunusu</vt:lpstr>
      <vt:lpstr> SİGARA BIRAKMA POLİKLİNİĞİ MEVZUATI</vt:lpstr>
      <vt:lpstr>Sunum Planı</vt:lpstr>
      <vt:lpstr>Sigara Bırakma Poliklinikleri</vt:lpstr>
      <vt:lpstr>Yönetmeliğin Amacı</vt:lpstr>
      <vt:lpstr>PowerPoint Sunusu</vt:lpstr>
      <vt:lpstr>Kapsam ve Dayanak</vt:lpstr>
      <vt:lpstr>    Tütün Bağımlılığı Tedavi Usulleri Bilim Komisyonu      </vt:lpstr>
      <vt:lpstr>Tütün Bağımlılığı Tedavisi Usulleri </vt:lpstr>
      <vt:lpstr>          </vt:lpstr>
      <vt:lpstr>Başvuru Ve Ön İzin </vt:lpstr>
      <vt:lpstr>   Başvurunun Değerlendirilmesi        </vt:lpstr>
      <vt:lpstr>Birimlerin Asgari Personel ve Fiziki Standartları </vt:lpstr>
      <vt:lpstr>      Birim Personelinin Görevleri </vt:lpstr>
      <vt:lpstr>Hangi Hekimler Sigara Bırakma Polikliniğinde Çalışır?</vt:lpstr>
      <vt:lpstr>2-Sağlık Personelinin Görev ve Sorumlulukları</vt:lpstr>
      <vt:lpstr>PowerPoint Sunusu</vt:lpstr>
      <vt:lpstr>Sigara Polikliniğinde Çalışan Personelin Tercih Edilen Özellikleri</vt:lpstr>
      <vt:lpstr>2-Sigara Bırakma Polikliniklerinde Olması Gereken Bölümler</vt:lpstr>
      <vt:lpstr>Tütün Bağımlılığı Tedavisi Eğitimi Nasıl Alınır?</vt:lpstr>
      <vt:lpstr>Eğitim Ve Katılımcı Belgesi </vt:lpstr>
      <vt:lpstr>Denetim </vt:lpstr>
      <vt:lpstr>     İdari Yaptırımlar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Dünya’da Tütün Kontrolü ve DSÖ Önerileri (MPOWER)</dc:title>
  <dc:creator>Author</dc:creator>
  <cp:lastModifiedBy>Yasemin SARIALTIN</cp:lastModifiedBy>
  <cp:revision>125</cp:revision>
  <dcterms:created xsi:type="dcterms:W3CDTF">2023-07-10T11:16:20Z</dcterms:created>
  <dcterms:modified xsi:type="dcterms:W3CDTF">2025-12-16T12:46:36Z</dcterms:modified>
</cp:coreProperties>
</file>