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05" r:id="rId1"/>
    <p:sldMasterId id="2147484212" r:id="rId2"/>
    <p:sldMasterId id="2147484219" r:id="rId3"/>
  </p:sldMasterIdLst>
  <p:notesMasterIdLst>
    <p:notesMasterId r:id="rId94"/>
  </p:notesMasterIdLst>
  <p:sldIdLst>
    <p:sldId id="1196" r:id="rId4"/>
    <p:sldId id="391" r:id="rId5"/>
    <p:sldId id="398" r:id="rId6"/>
    <p:sldId id="392" r:id="rId7"/>
    <p:sldId id="276" r:id="rId8"/>
    <p:sldId id="275" r:id="rId9"/>
    <p:sldId id="1200" r:id="rId10"/>
    <p:sldId id="1201" r:id="rId11"/>
    <p:sldId id="395" r:id="rId12"/>
    <p:sldId id="1202" r:id="rId13"/>
    <p:sldId id="1212" r:id="rId14"/>
    <p:sldId id="1205" r:id="rId15"/>
    <p:sldId id="1206" r:id="rId16"/>
    <p:sldId id="1207" r:id="rId17"/>
    <p:sldId id="1208" r:id="rId18"/>
    <p:sldId id="1209" r:id="rId19"/>
    <p:sldId id="1210" r:id="rId20"/>
    <p:sldId id="1211" r:id="rId21"/>
    <p:sldId id="332" r:id="rId22"/>
    <p:sldId id="381" r:id="rId23"/>
    <p:sldId id="370" r:id="rId24"/>
    <p:sldId id="380" r:id="rId25"/>
    <p:sldId id="323" r:id="rId26"/>
    <p:sldId id="303" r:id="rId27"/>
    <p:sldId id="307" r:id="rId28"/>
    <p:sldId id="312" r:id="rId29"/>
    <p:sldId id="260" r:id="rId30"/>
    <p:sldId id="309" r:id="rId31"/>
    <p:sldId id="311" r:id="rId32"/>
    <p:sldId id="262" r:id="rId33"/>
    <p:sldId id="265" r:id="rId34"/>
    <p:sldId id="1213" r:id="rId35"/>
    <p:sldId id="1214" r:id="rId36"/>
    <p:sldId id="279" r:id="rId37"/>
    <p:sldId id="293" r:id="rId38"/>
    <p:sldId id="283" r:id="rId39"/>
    <p:sldId id="304" r:id="rId40"/>
    <p:sldId id="287" r:id="rId41"/>
    <p:sldId id="315" r:id="rId42"/>
    <p:sldId id="300" r:id="rId43"/>
    <p:sldId id="316" r:id="rId44"/>
    <p:sldId id="256" r:id="rId45"/>
    <p:sldId id="258" r:id="rId46"/>
    <p:sldId id="259" r:id="rId47"/>
    <p:sldId id="1215" r:id="rId48"/>
    <p:sldId id="261" r:id="rId49"/>
    <p:sldId id="1216" r:id="rId50"/>
    <p:sldId id="1217" r:id="rId51"/>
    <p:sldId id="266" r:id="rId52"/>
    <p:sldId id="267" r:id="rId53"/>
    <p:sldId id="268" r:id="rId54"/>
    <p:sldId id="270" r:id="rId55"/>
    <p:sldId id="271" r:id="rId56"/>
    <p:sldId id="272" r:id="rId57"/>
    <p:sldId id="273" r:id="rId58"/>
    <p:sldId id="274" r:id="rId59"/>
    <p:sldId id="1218" r:id="rId60"/>
    <p:sldId id="277" r:id="rId61"/>
    <p:sldId id="1219" r:id="rId62"/>
    <p:sldId id="280" r:id="rId63"/>
    <p:sldId id="1220" r:id="rId64"/>
    <p:sldId id="284" r:id="rId65"/>
    <p:sldId id="285" r:id="rId66"/>
    <p:sldId id="1221" r:id="rId67"/>
    <p:sldId id="289" r:id="rId68"/>
    <p:sldId id="290" r:id="rId69"/>
    <p:sldId id="291" r:id="rId70"/>
    <p:sldId id="292" r:id="rId71"/>
    <p:sldId id="1222" r:id="rId72"/>
    <p:sldId id="294" r:id="rId73"/>
    <p:sldId id="296" r:id="rId74"/>
    <p:sldId id="297" r:id="rId75"/>
    <p:sldId id="298" r:id="rId76"/>
    <p:sldId id="299" r:id="rId77"/>
    <p:sldId id="1223" r:id="rId78"/>
    <p:sldId id="301" r:id="rId79"/>
    <p:sldId id="302" r:id="rId80"/>
    <p:sldId id="1224" r:id="rId81"/>
    <p:sldId id="1225" r:id="rId82"/>
    <p:sldId id="305" r:id="rId83"/>
    <p:sldId id="306" r:id="rId84"/>
    <p:sldId id="1226" r:id="rId85"/>
    <p:sldId id="335" r:id="rId86"/>
    <p:sldId id="1227" r:id="rId87"/>
    <p:sldId id="1228" r:id="rId88"/>
    <p:sldId id="1229" r:id="rId89"/>
    <p:sldId id="313" r:id="rId90"/>
    <p:sldId id="317" r:id="rId91"/>
    <p:sldId id="318" r:id="rId92"/>
    <p:sldId id="1197" r:id="rId9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autoAdjust="0"/>
    <p:restoredTop sz="80651" autoAdjust="0"/>
  </p:normalViewPr>
  <p:slideViewPr>
    <p:cSldViewPr snapToGrid="0" snapToObjects="1">
      <p:cViewPr varScale="1">
        <p:scale>
          <a:sx n="92" d="100"/>
          <a:sy n="92" d="100"/>
        </p:scale>
        <p:origin x="2154" y="90"/>
      </p:cViewPr>
      <p:guideLst>
        <p:guide orient="horz" pos="2160"/>
        <p:guide pos="2880"/>
      </p:guideLst>
    </p:cSldViewPr>
  </p:slideViewPr>
  <p:outlineViewPr>
    <p:cViewPr>
      <p:scale>
        <a:sx n="33" d="100"/>
        <a:sy n="33" d="100"/>
      </p:scale>
      <p:origin x="0" y="3234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presProps" Target="presProps.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B5B5F59-072B-F24D-9A3E-FDF097791524}" type="datetimeFigureOut">
              <a:rPr lang="en-US" smtClean="0"/>
              <a:pPr/>
              <a:t>12/18/2025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A4F8428-3341-BA4D-8C3E-D92256A7EDFF}" type="slidenum">
              <a:rPr lang="en-US" smtClean="0"/>
              <a:pPr/>
              <a:t>‹#›</a:t>
            </a:fld>
            <a:endParaRPr lang="en-US"/>
          </a:p>
        </p:txBody>
      </p:sp>
    </p:spTree>
    <p:extLst>
      <p:ext uri="{BB962C8B-B14F-4D97-AF65-F5344CB8AC3E}">
        <p14:creationId xmlns:p14="http://schemas.microsoft.com/office/powerpoint/2010/main" val="35142934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Bu slayt, 1950’lerden itibaren sigara ve hastalık ilişkisine dair bilimsel kanıtların güçlenmesiyle birlikte, hekimlerin tütün kullanımını destekleyen bir tutumdan tütün kontrolünün liderliğini üstlenen bir role nasıl geçtiğini göstermektedir. 1962 İngiltere ve 1964 ABD raporları, modern tütün kontrol hareketinin bilimsel temelini oluşturmuş, doktorlar hem kişisel olarak sigarayı bırakmış hem de devletleri politika üretmeye teşvik eden önemli aktörler haline gelmiştir.</a:t>
            </a:r>
          </a:p>
        </p:txBody>
      </p:sp>
      <p:sp>
        <p:nvSpPr>
          <p:cNvPr id="4" name="Slayt Numarası Yer Tutucusu 3"/>
          <p:cNvSpPr>
            <a:spLocks noGrp="1"/>
          </p:cNvSpPr>
          <p:nvPr>
            <p:ph type="sldNum" sz="quarter" idx="5"/>
          </p:nvPr>
        </p:nvSpPr>
        <p:spPr/>
        <p:txBody>
          <a:bodyPr/>
          <a:lstStyle/>
          <a:p>
            <a:fld id="{BA4F8428-3341-BA4D-8C3E-D92256A7EDFF}" type="slidenum">
              <a:rPr lang="en-US" smtClean="0"/>
              <a:pPr/>
              <a:t>4</a:t>
            </a:fld>
            <a:endParaRPr lang="en-US"/>
          </a:p>
        </p:txBody>
      </p:sp>
    </p:spTree>
    <p:extLst>
      <p:ext uri="{BB962C8B-B14F-4D97-AF65-F5344CB8AC3E}">
        <p14:creationId xmlns:p14="http://schemas.microsoft.com/office/powerpoint/2010/main" val="17683679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dirty="0">
                <a:latin typeface="Comic Sans MS" panose="030F0702030302020204" pitchFamily="66" charset="0"/>
              </a:rPr>
              <a:t>Pasif içicilik,</a:t>
            </a:r>
            <a:r>
              <a:rPr lang="tr-TR" baseline="0" dirty="0">
                <a:latin typeface="Comic Sans MS" panose="030F0702030302020204" pitchFamily="66" charset="0"/>
              </a:rPr>
              <a:t> p</a:t>
            </a:r>
            <a:r>
              <a:rPr lang="tr-TR" dirty="0">
                <a:latin typeface="Comic Sans MS" panose="030F0702030302020204" pitchFamily="66" charset="0"/>
              </a:rPr>
              <a:t>asif </a:t>
            </a:r>
            <a:r>
              <a:rPr lang="tr-TR" dirty="0" err="1">
                <a:latin typeface="Comic Sans MS" panose="030F0702030302020204" pitchFamily="66" charset="0"/>
              </a:rPr>
              <a:t>etkilenim</a:t>
            </a:r>
            <a:r>
              <a:rPr lang="tr-TR" dirty="0">
                <a:latin typeface="Comic Sans MS" panose="030F0702030302020204" pitchFamily="66" charset="0"/>
              </a:rPr>
              <a:t>, çevresel sigara dumanı </a:t>
            </a:r>
            <a:r>
              <a:rPr lang="tr-TR" dirty="0" err="1">
                <a:latin typeface="Comic Sans MS" panose="030F0702030302020204" pitchFamily="66" charset="0"/>
              </a:rPr>
              <a:t>maruziyeti</a:t>
            </a:r>
            <a:r>
              <a:rPr lang="tr-TR" dirty="0">
                <a:latin typeface="Comic Sans MS" panose="030F0702030302020204" pitchFamily="66" charset="0"/>
              </a:rPr>
              <a:t>,</a:t>
            </a:r>
            <a:r>
              <a:rPr lang="tr-TR" baseline="0" dirty="0">
                <a:latin typeface="Comic Sans MS" panose="030F0702030302020204" pitchFamily="66" charset="0"/>
              </a:rPr>
              <a:t> i</a:t>
            </a:r>
            <a:r>
              <a:rPr lang="tr-TR" dirty="0">
                <a:latin typeface="Comic Sans MS" panose="030F0702030302020204" pitchFamily="66" charset="0"/>
              </a:rPr>
              <a:t>stemsiz sigara içimi,</a:t>
            </a:r>
            <a:r>
              <a:rPr lang="tr-TR" baseline="0" dirty="0">
                <a:latin typeface="Comic Sans MS" panose="030F0702030302020204" pitchFamily="66" charset="0"/>
              </a:rPr>
              <a:t> </a:t>
            </a:r>
            <a:r>
              <a:rPr lang="tr-TR" dirty="0">
                <a:latin typeface="Comic Sans MS" panose="030F0702030302020204" pitchFamily="66" charset="0"/>
              </a:rPr>
              <a:t>İkinci el sigara dumanı (İESD) </a:t>
            </a:r>
            <a:r>
              <a:rPr lang="tr-TR" dirty="0" err="1">
                <a:latin typeface="Comic Sans MS" panose="030F0702030302020204" pitchFamily="66" charset="0"/>
              </a:rPr>
              <a:t>maruziyeti</a:t>
            </a:r>
            <a:r>
              <a:rPr lang="tr-TR" dirty="0">
                <a:latin typeface="Comic Sans MS" panose="030F0702030302020204" pitchFamily="66" charset="0"/>
              </a:rPr>
              <a:t>, sigara ya da herhangi bir tütün ürünü kullanmayan kişinin, bunları kullanan kişilerin bu ürünleri kullanması nedeniyle direkt ya da dolaylı olarak sigara ve diğer tütün ürünlerinin zararına maruz kalmasıdır.</a:t>
            </a:r>
          </a:p>
          <a:p>
            <a:pPr algn="just"/>
            <a:endParaRPr lang="tr-TR" dirty="0">
              <a:latin typeface="Comic Sans MS" panose="030F0702030302020204" pitchFamily="66" charset="0"/>
            </a:endParaRPr>
          </a:p>
          <a:p>
            <a:endParaRPr lang="tr-TR" dirty="0"/>
          </a:p>
        </p:txBody>
      </p:sp>
      <p:sp>
        <p:nvSpPr>
          <p:cNvPr id="4" name="Slayt Numarası Yer Tutucusu 3"/>
          <p:cNvSpPr>
            <a:spLocks noGrp="1"/>
          </p:cNvSpPr>
          <p:nvPr>
            <p:ph type="sldNum" sz="quarter" idx="5"/>
          </p:nvPr>
        </p:nvSpPr>
        <p:spPr/>
        <p:txBody>
          <a:bodyPr/>
          <a:lstStyle/>
          <a:p>
            <a:fld id="{48AE2693-4C19-40A8-9B10-137C636AD9CF}" type="slidenum">
              <a:rPr lang="tr-TR" smtClean="0"/>
              <a:t>25</a:t>
            </a:fld>
            <a:endParaRPr lang="tr-TR"/>
          </a:p>
        </p:txBody>
      </p:sp>
    </p:spTree>
    <p:extLst>
      <p:ext uri="{BB962C8B-B14F-4D97-AF65-F5344CB8AC3E}">
        <p14:creationId xmlns:p14="http://schemas.microsoft.com/office/powerpoint/2010/main" val="22116002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Yukarıdaki</a:t>
            </a:r>
            <a:r>
              <a:rPr lang="tr-TR" baseline="0" dirty="0"/>
              <a:t> bilgilerin okunması yeterlidir.</a:t>
            </a:r>
            <a:endParaRPr lang="tr-TR" dirty="0"/>
          </a:p>
        </p:txBody>
      </p:sp>
      <p:sp>
        <p:nvSpPr>
          <p:cNvPr id="4" name="Slayt Numarası Yer Tutucusu 3"/>
          <p:cNvSpPr>
            <a:spLocks noGrp="1"/>
          </p:cNvSpPr>
          <p:nvPr>
            <p:ph type="sldNum" sz="quarter" idx="5"/>
          </p:nvPr>
        </p:nvSpPr>
        <p:spPr/>
        <p:txBody>
          <a:bodyPr/>
          <a:lstStyle/>
          <a:p>
            <a:fld id="{48AE2693-4C19-40A8-9B10-137C636AD9CF}" type="slidenum">
              <a:rPr lang="tr-TR" smtClean="0"/>
              <a:t>27</a:t>
            </a:fld>
            <a:endParaRPr lang="tr-TR"/>
          </a:p>
        </p:txBody>
      </p:sp>
    </p:spTree>
    <p:extLst>
      <p:ext uri="{BB962C8B-B14F-4D97-AF65-F5344CB8AC3E}">
        <p14:creationId xmlns:p14="http://schemas.microsoft.com/office/powerpoint/2010/main" val="34858472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indent="0" algn="just">
              <a:buNone/>
            </a:pPr>
            <a:r>
              <a:rPr lang="tr-TR" dirty="0"/>
              <a:t>İkinci el sigara dumanında sigarayı içen kişi tarafından dışarıya üflenen duman </a:t>
            </a:r>
            <a:r>
              <a:rPr lang="tr-TR" sz="1400" kern="1200" dirty="0">
                <a:solidFill>
                  <a:srgbClr val="0094AB"/>
                </a:solidFill>
                <a:latin typeface="Comic Sans MS" panose="030F0702030302020204" pitchFamily="66" charset="0"/>
                <a:ea typeface="+mn-ea"/>
                <a:cs typeface="+mn-cs"/>
              </a:rPr>
              <a:t>ANA AKIM DUMANI</a:t>
            </a:r>
            <a:r>
              <a:rPr lang="tr-TR" sz="1400" dirty="0"/>
              <a:t>, </a:t>
            </a:r>
          </a:p>
          <a:p>
            <a:pPr marL="0" indent="0" algn="just">
              <a:buNone/>
            </a:pPr>
            <a:r>
              <a:rPr lang="tr-TR" dirty="0"/>
              <a:t>-içe çekilmeyen sigaranın ucundan çıkan duman da </a:t>
            </a:r>
            <a:r>
              <a:rPr lang="tr-TR" sz="1400" kern="1200" dirty="0">
                <a:solidFill>
                  <a:srgbClr val="0094AB"/>
                </a:solidFill>
                <a:latin typeface="Comic Sans MS" panose="030F0702030302020204" pitchFamily="66" charset="0"/>
                <a:ea typeface="+mn-ea"/>
                <a:cs typeface="+mn-cs"/>
              </a:rPr>
              <a:t>YAN AKIM DUMAN olarak adlandırılır</a:t>
            </a:r>
          </a:p>
          <a:p>
            <a:endParaRPr lang="tr-TR" dirty="0"/>
          </a:p>
        </p:txBody>
      </p:sp>
      <p:sp>
        <p:nvSpPr>
          <p:cNvPr id="4" name="Slayt Numarası Yer Tutucusu 3"/>
          <p:cNvSpPr>
            <a:spLocks noGrp="1"/>
          </p:cNvSpPr>
          <p:nvPr>
            <p:ph type="sldNum" sz="quarter" idx="5"/>
          </p:nvPr>
        </p:nvSpPr>
        <p:spPr/>
        <p:txBody>
          <a:bodyPr/>
          <a:lstStyle/>
          <a:p>
            <a:fld id="{48AE2693-4C19-40A8-9B10-137C636AD9CF}" type="slidenum">
              <a:rPr lang="tr-TR" smtClean="0"/>
              <a:t>28</a:t>
            </a:fld>
            <a:endParaRPr lang="tr-TR"/>
          </a:p>
        </p:txBody>
      </p:sp>
    </p:spTree>
    <p:extLst>
      <p:ext uri="{BB962C8B-B14F-4D97-AF65-F5344CB8AC3E}">
        <p14:creationId xmlns:p14="http://schemas.microsoft.com/office/powerpoint/2010/main" val="20020039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Yukarıdaki</a:t>
            </a:r>
            <a:r>
              <a:rPr lang="tr-TR" baseline="0" dirty="0"/>
              <a:t> bilgilerin okunması yeterlidir</a:t>
            </a:r>
            <a:endParaRPr lang="tr-TR" dirty="0"/>
          </a:p>
        </p:txBody>
      </p:sp>
      <p:sp>
        <p:nvSpPr>
          <p:cNvPr id="4" name="Slayt Numarası Yer Tutucusu 3"/>
          <p:cNvSpPr>
            <a:spLocks noGrp="1"/>
          </p:cNvSpPr>
          <p:nvPr>
            <p:ph type="sldNum" sz="quarter" idx="5"/>
          </p:nvPr>
        </p:nvSpPr>
        <p:spPr/>
        <p:txBody>
          <a:bodyPr/>
          <a:lstStyle/>
          <a:p>
            <a:fld id="{48AE2693-4C19-40A8-9B10-137C636AD9CF}" type="slidenum">
              <a:rPr lang="tr-TR" smtClean="0"/>
              <a:t>29</a:t>
            </a:fld>
            <a:endParaRPr lang="tr-TR"/>
          </a:p>
        </p:txBody>
      </p:sp>
    </p:spTree>
    <p:extLst>
      <p:ext uri="{BB962C8B-B14F-4D97-AF65-F5344CB8AC3E}">
        <p14:creationId xmlns:p14="http://schemas.microsoft.com/office/powerpoint/2010/main" val="33019654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indent="0" algn="just">
              <a:buFont typeface="Arial" panose="020B0604020202020204" pitchFamily="34" charset="0"/>
              <a:buNone/>
            </a:pPr>
            <a:r>
              <a:rPr lang="tr-TR" sz="1200" dirty="0">
                <a:solidFill>
                  <a:srgbClr val="0070C0"/>
                </a:solidFill>
                <a:latin typeface="Comic Sans MS" panose="030F0702030302020204" pitchFamily="66" charset="0"/>
              </a:rPr>
              <a:t>Dünya</a:t>
            </a:r>
            <a:r>
              <a:rPr lang="tr-TR" sz="1200" dirty="0">
                <a:latin typeface="Comic Sans MS" panose="030F0702030302020204" pitchFamily="66" charset="0"/>
              </a:rPr>
              <a:t> çapında önemli bir problem olan İESD </a:t>
            </a:r>
            <a:r>
              <a:rPr lang="tr-TR" sz="1200" dirty="0" err="1">
                <a:latin typeface="Comic Sans MS" panose="030F0702030302020204" pitchFamily="66" charset="0"/>
              </a:rPr>
              <a:t>maruziyetinin</a:t>
            </a:r>
            <a:r>
              <a:rPr lang="tr-TR" sz="1200" dirty="0">
                <a:latin typeface="Comic Sans MS" panose="030F0702030302020204" pitchFamily="66" charset="0"/>
              </a:rPr>
              <a:t> </a:t>
            </a:r>
            <a:r>
              <a:rPr lang="tr-TR" sz="1200" b="1" dirty="0">
                <a:latin typeface="Comic Sans MS" panose="030F0702030302020204" pitchFamily="66" charset="0"/>
              </a:rPr>
              <a:t>çocukların</a:t>
            </a:r>
            <a:r>
              <a:rPr lang="tr-TR" sz="1200" dirty="0">
                <a:latin typeface="Comic Sans MS" panose="030F0702030302020204" pitchFamily="66" charset="0"/>
              </a:rPr>
              <a:t> %40’ını, sigara içmeyen erişkinlerin ise %34’ünü etkilediği</a:t>
            </a:r>
            <a:r>
              <a:rPr lang="tr-TR" sz="1200" baseline="0" dirty="0">
                <a:latin typeface="Comic Sans MS" panose="030F0702030302020204" pitchFamily="66" charset="0"/>
              </a:rPr>
              <a:t> görülmektedir. </a:t>
            </a:r>
          </a:p>
          <a:p>
            <a:pPr marL="0" indent="0" algn="just">
              <a:buFont typeface="Arial" panose="020B0604020202020204" pitchFamily="34" charset="0"/>
              <a:buNone/>
            </a:pPr>
            <a:r>
              <a:rPr lang="tr-TR" sz="1200" baseline="0" dirty="0">
                <a:latin typeface="Comic Sans MS" panose="030F0702030302020204" pitchFamily="66" charset="0"/>
              </a:rPr>
              <a:t>Ancak çocukların </a:t>
            </a:r>
            <a:r>
              <a:rPr lang="tr-TR" sz="1200" baseline="0" dirty="0" err="1">
                <a:latin typeface="Comic Sans MS" panose="030F0702030302020204" pitchFamily="66" charset="0"/>
              </a:rPr>
              <a:t>maruziyeti</a:t>
            </a:r>
            <a:r>
              <a:rPr lang="tr-TR" sz="1200" baseline="0" dirty="0">
                <a:latin typeface="Comic Sans MS" panose="030F0702030302020204" pitchFamily="66" charset="0"/>
              </a:rPr>
              <a:t> çok önemlidir çünkü savunmasız olan çocuklarda </a:t>
            </a:r>
            <a:r>
              <a:rPr lang="tr-TR" sz="1200" baseline="0" dirty="0" err="1">
                <a:latin typeface="Comic Sans MS" panose="030F0702030302020204" pitchFamily="66" charset="0"/>
              </a:rPr>
              <a:t>mortalite</a:t>
            </a:r>
            <a:r>
              <a:rPr lang="tr-TR" sz="1200" baseline="0" dirty="0">
                <a:latin typeface="Comic Sans MS" panose="030F0702030302020204" pitchFamily="66" charset="0"/>
              </a:rPr>
              <a:t> oranı %28, </a:t>
            </a:r>
            <a:r>
              <a:rPr lang="tr-TR" sz="1200" baseline="0" dirty="0" err="1">
                <a:latin typeface="Comic Sans MS" panose="030F0702030302020204" pitchFamily="66" charset="0"/>
              </a:rPr>
              <a:t>morbidite</a:t>
            </a:r>
            <a:r>
              <a:rPr lang="tr-TR" sz="1200" baseline="0" dirty="0">
                <a:latin typeface="Comic Sans MS" panose="030F0702030302020204" pitchFamily="66" charset="0"/>
              </a:rPr>
              <a:t> de %61 gibi yüksek oranlarda bulunmaktadır. Ayrıca sosyoekonomik düzeyi düşük topluluklarda </a:t>
            </a:r>
            <a:r>
              <a:rPr lang="tr-TR" sz="1200" baseline="0" dirty="0" err="1">
                <a:latin typeface="Comic Sans MS" panose="030F0702030302020204" pitchFamily="66" charset="0"/>
              </a:rPr>
              <a:t>maruziyetin</a:t>
            </a:r>
            <a:r>
              <a:rPr lang="tr-TR" sz="1200" baseline="0" dirty="0">
                <a:latin typeface="Comic Sans MS" panose="030F0702030302020204" pitchFamily="66" charset="0"/>
              </a:rPr>
              <a:t> en fazla yine çocuklar ve kadınlarda olduğu görülmektedir. Çocuklar ve kadınlar için </a:t>
            </a:r>
            <a:r>
              <a:rPr lang="tr-TR" sz="1200" baseline="0" dirty="0" err="1">
                <a:latin typeface="Comic Sans MS" panose="030F0702030302020204" pitchFamily="66" charset="0"/>
              </a:rPr>
              <a:t>maruziyetin</a:t>
            </a:r>
            <a:r>
              <a:rPr lang="tr-TR" sz="1200" baseline="0" dirty="0">
                <a:latin typeface="Comic Sans MS" panose="030F0702030302020204" pitchFamily="66" charset="0"/>
              </a:rPr>
              <a:t> ana yeri </a:t>
            </a:r>
            <a:r>
              <a:rPr lang="tr-TR" sz="1200" baseline="0" dirty="0" err="1">
                <a:latin typeface="Comic Sans MS" panose="030F0702030302020204" pitchFamily="66" charset="0"/>
              </a:rPr>
              <a:t>EVLER’dir</a:t>
            </a:r>
            <a:r>
              <a:rPr lang="tr-TR" sz="1200" baseline="0" dirty="0">
                <a:latin typeface="Comic Sans MS" panose="030F0702030302020204" pitchFamily="66" charset="0"/>
              </a:rPr>
              <a:t> ve maalesef çocuklar evde en çok ebeveynlerinin sigara içmesine maruz kalmaktadır. Bu arada unutulmaması gereken bir husus evde </a:t>
            </a:r>
            <a:r>
              <a:rPr lang="tr-TR" sz="1200" baseline="0" dirty="0" err="1">
                <a:latin typeface="Comic Sans MS" panose="030F0702030302020204" pitchFamily="66" charset="0"/>
              </a:rPr>
              <a:t>örn</a:t>
            </a:r>
            <a:r>
              <a:rPr lang="tr-TR" sz="1200" baseline="0" dirty="0">
                <a:latin typeface="Comic Sans MS" panose="030F0702030302020204" pitchFamily="66" charset="0"/>
              </a:rPr>
              <a:t> mutfak gibi kapısı kapatılarak oluşturulan sigara içme ortamı DUMANSIZ HAVA SAHASI uygulamasını bozmaktadır çünkü biliyoruz ki kapalı ortamlara kapının açılıp kapanması, ya da </a:t>
            </a:r>
            <a:r>
              <a:rPr lang="tr-TR" sz="1200" baseline="0">
                <a:latin typeface="Comic Sans MS" panose="030F0702030302020204" pitchFamily="66" charset="0"/>
              </a:rPr>
              <a:t>evdeki ufak aralıklar </a:t>
            </a:r>
            <a:r>
              <a:rPr lang="tr-TR" sz="1200" baseline="0" dirty="0">
                <a:latin typeface="Comic Sans MS" panose="030F0702030302020204" pitchFamily="66" charset="0"/>
              </a:rPr>
              <a:t>sigara dumanının ve Karbon Monoksitin geçişini engelleyememektedir. </a:t>
            </a:r>
            <a:endParaRPr lang="tr-TR" sz="1200" dirty="0">
              <a:latin typeface="Comic Sans MS" panose="030F0702030302020204" pitchFamily="66" charset="0"/>
            </a:endParaRPr>
          </a:p>
        </p:txBody>
      </p:sp>
      <p:sp>
        <p:nvSpPr>
          <p:cNvPr id="4" name="Slayt Numarası Yer Tutucusu 3"/>
          <p:cNvSpPr>
            <a:spLocks noGrp="1"/>
          </p:cNvSpPr>
          <p:nvPr>
            <p:ph type="sldNum" sz="quarter" idx="5"/>
          </p:nvPr>
        </p:nvSpPr>
        <p:spPr/>
        <p:txBody>
          <a:bodyPr/>
          <a:lstStyle/>
          <a:p>
            <a:fld id="{48AE2693-4C19-40A8-9B10-137C636AD9CF}" type="slidenum">
              <a:rPr lang="tr-TR" smtClean="0"/>
              <a:t>31</a:t>
            </a:fld>
            <a:endParaRPr lang="tr-TR"/>
          </a:p>
        </p:txBody>
      </p:sp>
    </p:spTree>
    <p:extLst>
      <p:ext uri="{BB962C8B-B14F-4D97-AF65-F5344CB8AC3E}">
        <p14:creationId xmlns:p14="http://schemas.microsoft.com/office/powerpoint/2010/main" val="30338926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indent="0">
              <a:buFont typeface="Arial" panose="020B0604020202020204" pitchFamily="34" charset="0"/>
              <a:buNone/>
            </a:pPr>
            <a:r>
              <a:rPr lang="tr-TR" dirty="0">
                <a:latin typeface="Comic Sans MS" panose="030F0702030302020204" pitchFamily="66" charset="0"/>
              </a:rPr>
              <a:t>İESD </a:t>
            </a:r>
            <a:r>
              <a:rPr lang="tr-TR" dirty="0" err="1">
                <a:latin typeface="Comic Sans MS" panose="030F0702030302020204" pitchFamily="66" charset="0"/>
              </a:rPr>
              <a:t>maruziyeti</a:t>
            </a:r>
            <a:r>
              <a:rPr lang="tr-TR" dirty="0">
                <a:latin typeface="Comic Sans MS" panose="030F0702030302020204" pitchFamily="66" charset="0"/>
              </a:rPr>
              <a:t>; aktif sigara içiminin neden olduğu hastalıkların çoğuna neden olur. </a:t>
            </a:r>
          </a:p>
          <a:p>
            <a:pPr marL="0" indent="0">
              <a:buFont typeface="Arial" panose="020B0604020202020204" pitchFamily="34" charset="0"/>
              <a:buNone/>
            </a:pPr>
            <a:r>
              <a:rPr lang="tr-TR" dirty="0">
                <a:latin typeface="Comic Sans MS" panose="030F0702030302020204" pitchFamily="66" charset="0"/>
              </a:rPr>
              <a:t>Yetişkinlerde başta akciğer kanseri, solunum sistemi hastalıkları; KOAH, Astım, Uyku </a:t>
            </a:r>
            <a:r>
              <a:rPr lang="tr-TR" dirty="0" err="1">
                <a:latin typeface="Comic Sans MS" panose="030F0702030302020204" pitchFamily="66" charset="0"/>
              </a:rPr>
              <a:t>apnesi</a:t>
            </a:r>
            <a:r>
              <a:rPr lang="tr-TR" dirty="0">
                <a:latin typeface="Comic Sans MS" panose="030F0702030302020204" pitchFamily="66" charset="0"/>
              </a:rPr>
              <a:t>, inme ve </a:t>
            </a:r>
            <a:r>
              <a:rPr lang="tr-TR" dirty="0" err="1">
                <a:latin typeface="Comic Sans MS" panose="030F0702030302020204" pitchFamily="66" charset="0"/>
              </a:rPr>
              <a:t>Kardiyo</a:t>
            </a:r>
            <a:r>
              <a:rPr lang="tr-TR" dirty="0">
                <a:latin typeface="Comic Sans MS" panose="030F0702030302020204" pitchFamily="66" charset="0"/>
              </a:rPr>
              <a:t> </a:t>
            </a:r>
            <a:r>
              <a:rPr lang="tr-TR" dirty="0" err="1">
                <a:latin typeface="Comic Sans MS" panose="030F0702030302020204" pitchFamily="66" charset="0"/>
              </a:rPr>
              <a:t>vasküler</a:t>
            </a:r>
            <a:r>
              <a:rPr lang="tr-TR" dirty="0">
                <a:latin typeface="Comic Sans MS" panose="030F0702030302020204" pitchFamily="66" charset="0"/>
              </a:rPr>
              <a:t> sistem hastalıkları olmak üzere hemen her sistem üzerinde olumsuz sonuçları bulunmaktadır. </a:t>
            </a:r>
          </a:p>
          <a:p>
            <a:endParaRPr lang="tr-TR" dirty="0"/>
          </a:p>
        </p:txBody>
      </p:sp>
      <p:sp>
        <p:nvSpPr>
          <p:cNvPr id="4" name="Slayt Numarası Yer Tutucusu 3"/>
          <p:cNvSpPr>
            <a:spLocks noGrp="1"/>
          </p:cNvSpPr>
          <p:nvPr>
            <p:ph type="sldNum" sz="quarter" idx="5"/>
          </p:nvPr>
        </p:nvSpPr>
        <p:spPr/>
        <p:txBody>
          <a:bodyPr/>
          <a:lstStyle/>
          <a:p>
            <a:fld id="{48AE2693-4C19-40A8-9B10-137C636AD9CF}" type="slidenum">
              <a:rPr lang="tr-TR" smtClean="0"/>
              <a:t>32</a:t>
            </a:fld>
            <a:endParaRPr lang="tr-TR"/>
          </a:p>
        </p:txBody>
      </p:sp>
    </p:spTree>
    <p:extLst>
      <p:ext uri="{BB962C8B-B14F-4D97-AF65-F5344CB8AC3E}">
        <p14:creationId xmlns:p14="http://schemas.microsoft.com/office/powerpoint/2010/main" val="11648665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İESD bebek ve çocuklarda bir çok hastalığa neden olmaktadır. Bunlar arasında Ani Bebek Ölümünün ayrı bir yeri vardır. Zamanında aileler beşikteki, yataktaki bebeklerinin, çocuklarının aniden öldüklerini  gözlemlemişler. Yapılan araştırmalar sonucu bu ani ölümlerin sebebinin bebek/ çocuğun yattığı yerin yanında sigara içilmesine bağlı olduğu tespit edilmiştir. Bebek ve çocuklarda neden olduğu diğer riskler tüm vücudu kapsayan akciğer gelişiminde bozukluk, astım </a:t>
            </a:r>
            <a:r>
              <a:rPr lang="tr-TR" dirty="0" err="1"/>
              <a:t>allerji</a:t>
            </a:r>
            <a:r>
              <a:rPr lang="tr-TR" dirty="0"/>
              <a:t> riskinde artış, </a:t>
            </a:r>
            <a:r>
              <a:rPr lang="tr-TR" dirty="0" err="1"/>
              <a:t>pnömoni</a:t>
            </a:r>
            <a:r>
              <a:rPr lang="tr-TR" dirty="0"/>
              <a:t>, düşük doğum ağırlığı… olarak sayılabilir.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err="1">
                <a:latin typeface="Comic Sans MS" panose="030F0702030302020204" pitchFamily="66" charset="0"/>
              </a:rPr>
              <a:t>İntraüterin</a:t>
            </a:r>
            <a:r>
              <a:rPr lang="tr-TR" sz="1200" dirty="0">
                <a:latin typeface="Comic Sans MS" panose="030F0702030302020204" pitchFamily="66" charset="0"/>
              </a:rPr>
              <a:t> </a:t>
            </a:r>
            <a:r>
              <a:rPr lang="tr-TR" sz="1200" dirty="0" err="1">
                <a:latin typeface="Comic Sans MS" panose="030F0702030302020204" pitchFamily="66" charset="0"/>
              </a:rPr>
              <a:t>maruziyet</a:t>
            </a:r>
            <a:r>
              <a:rPr lang="tr-TR" sz="1200" dirty="0">
                <a:latin typeface="Comic Sans MS" panose="030F0702030302020204" pitchFamily="66" charset="0"/>
              </a:rPr>
              <a:t> de önemli sorunlara yol açarak  özellikle akciğer ve beyin ciddi zarar görebilmekte, </a:t>
            </a:r>
            <a:r>
              <a:rPr lang="tr-TR" sz="1200" dirty="0" err="1">
                <a:latin typeface="Comic Sans MS" panose="030F0702030302020204" pitchFamily="66" charset="0"/>
              </a:rPr>
              <a:t>kromozomal</a:t>
            </a:r>
            <a:r>
              <a:rPr lang="tr-TR" sz="1200" dirty="0">
                <a:latin typeface="Comic Sans MS" panose="030F0702030302020204" pitchFamily="66" charset="0"/>
              </a:rPr>
              <a:t> olmayan </a:t>
            </a:r>
            <a:r>
              <a:rPr lang="tr-TR" sz="1200" dirty="0" err="1">
                <a:latin typeface="Comic Sans MS" panose="030F0702030302020204" pitchFamily="66" charset="0"/>
              </a:rPr>
              <a:t>konjenital</a:t>
            </a:r>
            <a:r>
              <a:rPr lang="tr-TR" sz="1200" dirty="0">
                <a:latin typeface="Comic Sans MS" panose="030F0702030302020204" pitchFamily="66" charset="0"/>
              </a:rPr>
              <a:t> anomalilere neden olabilmektedir.</a:t>
            </a:r>
          </a:p>
          <a:p>
            <a:endParaRPr lang="tr-TR" dirty="0"/>
          </a:p>
        </p:txBody>
      </p:sp>
      <p:sp>
        <p:nvSpPr>
          <p:cNvPr id="4" name="Slayt Numarası Yer Tutucusu 3"/>
          <p:cNvSpPr>
            <a:spLocks noGrp="1"/>
          </p:cNvSpPr>
          <p:nvPr>
            <p:ph type="sldNum" sz="quarter" idx="5"/>
          </p:nvPr>
        </p:nvSpPr>
        <p:spPr/>
        <p:txBody>
          <a:bodyPr/>
          <a:lstStyle/>
          <a:p>
            <a:fld id="{48AE2693-4C19-40A8-9B10-137C636AD9CF}" type="slidenum">
              <a:rPr lang="tr-TR" smtClean="0"/>
              <a:t>33</a:t>
            </a:fld>
            <a:endParaRPr lang="tr-TR"/>
          </a:p>
        </p:txBody>
      </p:sp>
    </p:spTree>
    <p:extLst>
      <p:ext uri="{BB962C8B-B14F-4D97-AF65-F5344CB8AC3E}">
        <p14:creationId xmlns:p14="http://schemas.microsoft.com/office/powerpoint/2010/main" val="10651697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kern="1200" dirty="0">
                <a:solidFill>
                  <a:srgbClr val="0094AB"/>
                </a:solidFill>
                <a:latin typeface="Comic Sans MS" panose="030F0702030302020204" pitchFamily="66" charset="0"/>
                <a:ea typeface="+mn-ea"/>
                <a:cs typeface="+mn-cs"/>
              </a:rPr>
              <a:t>Üçüncü el sigara dumanı</a:t>
            </a:r>
            <a:r>
              <a:rPr lang="tr-TR" sz="1200" dirty="0">
                <a:latin typeface="Comic Sans MS" panose="030F0702030302020204" pitchFamily="66" charset="0"/>
              </a:rPr>
              <a:t>; sigara ya da herhangi bir tütün ürünü söndürülüp, yüzeylerde ya da toz içinde kalan </a:t>
            </a:r>
            <a:r>
              <a:rPr lang="tr-TR" sz="1200" dirty="0" err="1">
                <a:latin typeface="Comic Sans MS" panose="030F0702030302020204" pitchFamily="66" charset="0"/>
              </a:rPr>
              <a:t>rezidüel</a:t>
            </a:r>
            <a:r>
              <a:rPr lang="tr-TR" sz="1200" dirty="0">
                <a:latin typeface="Comic Sans MS" panose="030F0702030302020204" pitchFamily="66" charset="0"/>
              </a:rPr>
              <a:t> tütün kirleticilerinin ortama tekrar gaz fazında salınması veya </a:t>
            </a:r>
            <a:r>
              <a:rPr lang="tr-TR" sz="1200" dirty="0" err="1">
                <a:latin typeface="Comic Sans MS" panose="030F0702030302020204" pitchFamily="66" charset="0"/>
              </a:rPr>
              <a:t>oksidanlar</a:t>
            </a:r>
            <a:r>
              <a:rPr lang="tr-TR" sz="1200" dirty="0">
                <a:latin typeface="Comic Sans MS" panose="030F0702030302020204" pitchFamily="66" charset="0"/>
              </a:rPr>
              <a:t> ve diğer çevresel bileşiklerle reaksiyona girerek ikincil kirleticiler oluşturması olarak tanımlanmaktadır.</a:t>
            </a:r>
            <a:endParaRPr lang="tr-TR" dirty="0"/>
          </a:p>
        </p:txBody>
      </p:sp>
      <p:sp>
        <p:nvSpPr>
          <p:cNvPr id="4" name="Slayt Numarası Yer Tutucusu 3"/>
          <p:cNvSpPr>
            <a:spLocks noGrp="1"/>
          </p:cNvSpPr>
          <p:nvPr>
            <p:ph type="sldNum" sz="quarter" idx="5"/>
          </p:nvPr>
        </p:nvSpPr>
        <p:spPr/>
        <p:txBody>
          <a:bodyPr/>
          <a:lstStyle/>
          <a:p>
            <a:fld id="{48AE2693-4C19-40A8-9B10-137C636AD9CF}" type="slidenum">
              <a:rPr lang="tr-TR" smtClean="0"/>
              <a:t>36</a:t>
            </a:fld>
            <a:endParaRPr lang="tr-TR"/>
          </a:p>
        </p:txBody>
      </p:sp>
    </p:spTree>
    <p:extLst>
      <p:ext uri="{BB962C8B-B14F-4D97-AF65-F5344CB8AC3E}">
        <p14:creationId xmlns:p14="http://schemas.microsoft.com/office/powerpoint/2010/main" val="37645409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Yukarıdaki bilgilerin okunması yeterlidir</a:t>
            </a:r>
          </a:p>
          <a:p>
            <a:endParaRPr lang="tr-TR" dirty="0"/>
          </a:p>
        </p:txBody>
      </p:sp>
      <p:sp>
        <p:nvSpPr>
          <p:cNvPr id="4" name="Slayt Numarası Yer Tutucusu 3"/>
          <p:cNvSpPr>
            <a:spLocks noGrp="1"/>
          </p:cNvSpPr>
          <p:nvPr>
            <p:ph type="sldNum" sz="quarter" idx="5"/>
          </p:nvPr>
        </p:nvSpPr>
        <p:spPr/>
        <p:txBody>
          <a:bodyPr/>
          <a:lstStyle/>
          <a:p>
            <a:fld id="{48AE2693-4C19-40A8-9B10-137C636AD9CF}" type="slidenum">
              <a:rPr lang="tr-TR" smtClean="0"/>
              <a:t>37</a:t>
            </a:fld>
            <a:endParaRPr lang="tr-TR"/>
          </a:p>
        </p:txBody>
      </p:sp>
    </p:spTree>
    <p:extLst>
      <p:ext uri="{BB962C8B-B14F-4D97-AF65-F5344CB8AC3E}">
        <p14:creationId xmlns:p14="http://schemas.microsoft.com/office/powerpoint/2010/main" val="23812122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Yukarıdaki bilgilerin okunması yeterlidir</a:t>
            </a:r>
          </a:p>
          <a:p>
            <a:endParaRPr lang="tr-TR" dirty="0"/>
          </a:p>
        </p:txBody>
      </p:sp>
      <p:sp>
        <p:nvSpPr>
          <p:cNvPr id="4" name="Slayt Numarası Yer Tutucusu 3"/>
          <p:cNvSpPr>
            <a:spLocks noGrp="1"/>
          </p:cNvSpPr>
          <p:nvPr>
            <p:ph type="sldNum" sz="quarter" idx="5"/>
          </p:nvPr>
        </p:nvSpPr>
        <p:spPr/>
        <p:txBody>
          <a:bodyPr/>
          <a:lstStyle/>
          <a:p>
            <a:fld id="{48AE2693-4C19-40A8-9B10-137C636AD9CF}" type="slidenum">
              <a:rPr lang="tr-TR" smtClean="0"/>
              <a:t>38</a:t>
            </a:fld>
            <a:endParaRPr lang="tr-TR"/>
          </a:p>
        </p:txBody>
      </p:sp>
    </p:spTree>
    <p:extLst>
      <p:ext uri="{BB962C8B-B14F-4D97-AF65-F5344CB8AC3E}">
        <p14:creationId xmlns:p14="http://schemas.microsoft.com/office/powerpoint/2010/main" val="208296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A4F8428-3341-BA4D-8C3E-D92256A7EDFF}" type="slidenum">
              <a:rPr lang="en-US" smtClean="0"/>
              <a:pPr/>
              <a:t>7</a:t>
            </a:fld>
            <a:endParaRPr lang="en-US"/>
          </a:p>
        </p:txBody>
      </p:sp>
    </p:spTree>
    <p:extLst>
      <p:ext uri="{BB962C8B-B14F-4D97-AF65-F5344CB8AC3E}">
        <p14:creationId xmlns:p14="http://schemas.microsoft.com/office/powerpoint/2010/main" val="3382640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Yukarıdaki bilgilerin okunması yeterlidir</a:t>
            </a:r>
          </a:p>
          <a:p>
            <a:endParaRPr lang="tr-TR" dirty="0"/>
          </a:p>
        </p:txBody>
      </p:sp>
      <p:sp>
        <p:nvSpPr>
          <p:cNvPr id="4" name="Slayt Numarası Yer Tutucusu 3"/>
          <p:cNvSpPr>
            <a:spLocks noGrp="1"/>
          </p:cNvSpPr>
          <p:nvPr>
            <p:ph type="sldNum" sz="quarter" idx="5"/>
          </p:nvPr>
        </p:nvSpPr>
        <p:spPr/>
        <p:txBody>
          <a:bodyPr/>
          <a:lstStyle/>
          <a:p>
            <a:fld id="{48AE2693-4C19-40A8-9B10-137C636AD9CF}" type="slidenum">
              <a:rPr lang="tr-TR" smtClean="0"/>
              <a:t>39</a:t>
            </a:fld>
            <a:endParaRPr lang="tr-TR"/>
          </a:p>
        </p:txBody>
      </p:sp>
    </p:spTree>
    <p:extLst>
      <p:ext uri="{BB962C8B-B14F-4D97-AF65-F5344CB8AC3E}">
        <p14:creationId xmlns:p14="http://schemas.microsoft.com/office/powerpoint/2010/main" val="3352400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dirty="0">
                <a:latin typeface="Comic Sans MS" panose="030F0702030302020204" pitchFamily="66" charset="0"/>
              </a:rPr>
              <a:t>Kapalı ortamlarda kesinlikle sigara içilmemesi ve sigara içen bir kişinin sigara içtiği giysileri ile özellikle çocuk ve bebekleri ile yakın temastan kaçınması öncelik taşımaktadır. Burada risk altında olan diğer canlılar da evde beslenen kedi, köpek, kuş </a:t>
            </a:r>
            <a:r>
              <a:rPr lang="tr-TR" sz="1200" dirty="0" err="1">
                <a:latin typeface="Comic Sans MS" panose="030F0702030302020204" pitchFamily="66" charset="0"/>
              </a:rPr>
              <a:t>vb</a:t>
            </a:r>
            <a:r>
              <a:rPr lang="tr-TR" sz="1200" dirty="0">
                <a:latin typeface="Comic Sans MS" panose="030F0702030302020204" pitchFamily="66" charset="0"/>
              </a:rPr>
              <a:t>… canlılardır. </a:t>
            </a:r>
            <a:r>
              <a:rPr lang="tr-TR" sz="1200" dirty="0">
                <a:highlight>
                  <a:srgbClr val="FFFF00"/>
                </a:highlight>
                <a:latin typeface="Comic Sans MS" panose="030F0702030302020204" pitchFamily="66" charset="0"/>
              </a:rPr>
              <a:t>KESİN ÇÖZÜM ise elbette sigarasız/tütünsüz bir ortam oluşturabilmektir</a:t>
            </a:r>
            <a:r>
              <a:rPr lang="tr-TR" sz="1200" dirty="0">
                <a:latin typeface="Comic Sans MS" panose="030F0702030302020204" pitchFamily="66" charset="0"/>
              </a:rPr>
              <a:t>.</a:t>
            </a:r>
            <a:endParaRPr lang="tr-TR" dirty="0"/>
          </a:p>
        </p:txBody>
      </p:sp>
      <p:sp>
        <p:nvSpPr>
          <p:cNvPr id="4" name="Slayt Numarası Yer Tutucusu 3"/>
          <p:cNvSpPr>
            <a:spLocks noGrp="1"/>
          </p:cNvSpPr>
          <p:nvPr>
            <p:ph type="sldNum" sz="quarter" idx="5"/>
          </p:nvPr>
        </p:nvSpPr>
        <p:spPr/>
        <p:txBody>
          <a:bodyPr/>
          <a:lstStyle/>
          <a:p>
            <a:fld id="{48AE2693-4C19-40A8-9B10-137C636AD9CF}" type="slidenum">
              <a:rPr lang="tr-TR" smtClean="0"/>
              <a:t>40</a:t>
            </a:fld>
            <a:endParaRPr lang="tr-TR"/>
          </a:p>
        </p:txBody>
      </p:sp>
    </p:spTree>
    <p:extLst>
      <p:ext uri="{BB962C8B-B14F-4D97-AF65-F5344CB8AC3E}">
        <p14:creationId xmlns:p14="http://schemas.microsoft.com/office/powerpoint/2010/main" val="14862147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Yukarıdaki bilgilerin okunması yeterlidir</a:t>
            </a:r>
          </a:p>
          <a:p>
            <a:endParaRPr lang="tr-TR" dirty="0"/>
          </a:p>
        </p:txBody>
      </p:sp>
      <p:sp>
        <p:nvSpPr>
          <p:cNvPr id="4" name="Slayt Numarası Yer Tutucusu 3"/>
          <p:cNvSpPr>
            <a:spLocks noGrp="1"/>
          </p:cNvSpPr>
          <p:nvPr>
            <p:ph type="sldNum" sz="quarter" idx="5"/>
          </p:nvPr>
        </p:nvSpPr>
        <p:spPr/>
        <p:txBody>
          <a:bodyPr/>
          <a:lstStyle/>
          <a:p>
            <a:fld id="{48AE2693-4C19-40A8-9B10-137C636AD9CF}" type="slidenum">
              <a:rPr lang="tr-TR" smtClean="0"/>
              <a:t>41</a:t>
            </a:fld>
            <a:endParaRPr lang="tr-TR"/>
          </a:p>
        </p:txBody>
      </p:sp>
    </p:spTree>
    <p:extLst>
      <p:ext uri="{BB962C8B-B14F-4D97-AF65-F5344CB8AC3E}">
        <p14:creationId xmlns:p14="http://schemas.microsoft.com/office/powerpoint/2010/main" val="18282690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Tütün bitkisinden üretilen sigara Akciğer kanserinin %90 sebebidir.</a:t>
            </a:r>
          </a:p>
        </p:txBody>
      </p:sp>
      <p:sp>
        <p:nvSpPr>
          <p:cNvPr id="4" name="Slayt Numarası Yer Tutucusu 3"/>
          <p:cNvSpPr>
            <a:spLocks noGrp="1"/>
          </p:cNvSpPr>
          <p:nvPr>
            <p:ph type="sldNum" sz="quarter" idx="5"/>
          </p:nvPr>
        </p:nvSpPr>
        <p:spPr/>
        <p:txBody>
          <a:bodyPr/>
          <a:lstStyle/>
          <a:p>
            <a:fld id="{C85F80F4-C4B8-4107-A914-31AA2B381969}" type="slidenum">
              <a:rPr lang="tr-TR" smtClean="0"/>
              <a:t>45</a:t>
            </a:fld>
            <a:endParaRPr lang="tr-TR"/>
          </a:p>
        </p:txBody>
      </p:sp>
    </p:spTree>
    <p:extLst>
      <p:ext uri="{BB962C8B-B14F-4D97-AF65-F5344CB8AC3E}">
        <p14:creationId xmlns:p14="http://schemas.microsoft.com/office/powerpoint/2010/main" val="781057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indent="0" algn="just">
              <a:lnSpc>
                <a:spcPct val="150000"/>
              </a:lnSpc>
              <a:buNone/>
              <a:defRPr/>
            </a:pPr>
            <a:r>
              <a:rPr lang="tr-TR" sz="1800" b="1" dirty="0">
                <a:solidFill>
                  <a:srgbClr val="0094AB"/>
                </a:solidFill>
                <a:latin typeface="Comic Sans MS"/>
                <a:ea typeface="Arial"/>
                <a:cs typeface="Arial"/>
              </a:rPr>
              <a:t>Başta sigara olmak üzere tütün ve tütün ürünlerinin kullanımı</a:t>
            </a:r>
            <a:r>
              <a:rPr lang="tr-TR" sz="1800" b="1" dirty="0">
                <a:solidFill>
                  <a:srgbClr val="0094AB"/>
                </a:solidFill>
                <a:latin typeface="+mn-lt"/>
                <a:ea typeface="Arial"/>
                <a:cs typeface="Arial"/>
              </a:rPr>
              <a:t> özellikle </a:t>
            </a:r>
            <a:r>
              <a:rPr lang="tr-TR" dirty="0">
                <a:latin typeface="Comic Sans MS"/>
              </a:rPr>
              <a:t>Nikotin nedeniyle y</a:t>
            </a:r>
            <a:r>
              <a:rPr lang="tr-TR" dirty="0">
                <a:latin typeface="Comic Sans MS"/>
                <a:cs typeface="Calibri"/>
              </a:rPr>
              <a:t>üksek bağımlılık potansiyeli oluşturmakta ve devamında *Yüksek </a:t>
            </a:r>
            <a:r>
              <a:rPr lang="tr-TR" dirty="0" err="1">
                <a:latin typeface="Comic Sans MS"/>
                <a:cs typeface="Calibri"/>
              </a:rPr>
              <a:t>morbidite</a:t>
            </a:r>
            <a:r>
              <a:rPr lang="tr-TR" dirty="0">
                <a:latin typeface="Comic Sans MS"/>
                <a:cs typeface="Calibri"/>
              </a:rPr>
              <a:t> (hastalık) ve </a:t>
            </a:r>
            <a:r>
              <a:rPr lang="tr-TR" dirty="0" err="1">
                <a:latin typeface="Comic Sans MS"/>
                <a:cs typeface="Calibri"/>
              </a:rPr>
              <a:t>mortalite</a:t>
            </a:r>
            <a:r>
              <a:rPr lang="tr-TR" dirty="0">
                <a:latin typeface="Comic Sans MS"/>
                <a:cs typeface="Calibri"/>
              </a:rPr>
              <a:t> (ölüm) oranları bulunan önemli bir halk sağlığı sorunudur. </a:t>
            </a:r>
            <a:endParaRPr lang="tr-TR" dirty="0"/>
          </a:p>
          <a:p>
            <a:endParaRPr lang="tr-TR" dirty="0"/>
          </a:p>
        </p:txBody>
      </p:sp>
      <p:sp>
        <p:nvSpPr>
          <p:cNvPr id="4" name="Slayt Numarası Yer Tutucusu 3"/>
          <p:cNvSpPr>
            <a:spLocks noGrp="1"/>
          </p:cNvSpPr>
          <p:nvPr>
            <p:ph type="sldNum" sz="quarter" idx="5"/>
          </p:nvPr>
        </p:nvSpPr>
        <p:spPr/>
        <p:txBody>
          <a:bodyPr/>
          <a:lstStyle/>
          <a:p>
            <a:fld id="{C85F80F4-C4B8-4107-A914-31AA2B381969}" type="slidenum">
              <a:rPr lang="tr-TR" smtClean="0"/>
              <a:t>46</a:t>
            </a:fld>
            <a:endParaRPr lang="tr-TR"/>
          </a:p>
        </p:txBody>
      </p:sp>
    </p:spTree>
    <p:extLst>
      <p:ext uri="{BB962C8B-B14F-4D97-AF65-F5344CB8AC3E}">
        <p14:creationId xmlns:p14="http://schemas.microsoft.com/office/powerpoint/2010/main" val="44261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lnSpc>
                <a:spcPct val="200000"/>
              </a:lnSpc>
              <a:defRPr/>
            </a:pPr>
            <a:r>
              <a:rPr lang="tr-TR" sz="1200" dirty="0">
                <a:latin typeface="Calibri" panose="020F0502020204030204" pitchFamily="34" charset="0"/>
                <a:cs typeface="Calibri" panose="020F0502020204030204" pitchFamily="34" charset="0"/>
              </a:rPr>
              <a:t>Dünya genelindeki 1.3 milyar tütün kullanıcısının yaklaşık %80'i düşük ve orta gelirli ülkelerde yaşamaktadır</a:t>
            </a:r>
          </a:p>
          <a:p>
            <a:pPr algn="just">
              <a:lnSpc>
                <a:spcPct val="200000"/>
              </a:lnSpc>
              <a:defRPr/>
            </a:pPr>
            <a:r>
              <a:rPr lang="tr-TR" sz="1200" dirty="0">
                <a:latin typeface="Calibri" panose="020F0502020204030204" pitchFamily="34" charset="0"/>
                <a:cs typeface="Calibri" panose="020F0502020204030204" pitchFamily="34" charset="0"/>
              </a:rPr>
              <a:t>2020'de dünyada tütün ve tütün ürünleri kullanma oranı %22.3 olup Türkiye’nin 15 yaş ve üzeri sigara içicileri arasında kişi başına düşen ortalama günlük sigara tüketimi…. </a:t>
            </a:r>
            <a:r>
              <a:rPr lang="tr-TR" sz="1200" dirty="0">
                <a:solidFill>
                  <a:srgbClr val="FF0000"/>
                </a:solidFill>
                <a:latin typeface="Calibri" panose="020F0502020204030204" pitchFamily="34" charset="0"/>
                <a:cs typeface="Calibri" panose="020F0502020204030204" pitchFamily="34" charset="0"/>
              </a:rPr>
              <a:t>17,1’dir </a:t>
            </a:r>
            <a:r>
              <a:rPr lang="tr-TR" sz="1200" dirty="0" err="1">
                <a:solidFill>
                  <a:srgbClr val="FF0000"/>
                </a:solidFill>
                <a:latin typeface="Calibri" panose="020F0502020204030204" pitchFamily="34" charset="0"/>
                <a:cs typeface="Calibri" panose="020F0502020204030204" pitchFamily="34" charset="0"/>
              </a:rPr>
              <a:t>ülkrmiz</a:t>
            </a:r>
            <a:r>
              <a:rPr lang="tr-TR" sz="1200" dirty="0">
                <a:latin typeface="Calibri" panose="020F0502020204030204" pitchFamily="34" charset="0"/>
                <a:cs typeface="Calibri" panose="020F0502020204030204" pitchFamily="34" charset="0"/>
              </a:rPr>
              <a:t> </a:t>
            </a:r>
            <a:r>
              <a:rPr lang="tr-TR" sz="1400" b="1" dirty="0">
                <a:solidFill>
                  <a:srgbClr val="0094AB"/>
                </a:solidFill>
                <a:latin typeface="Calibri" panose="020F0502020204030204" pitchFamily="34" charset="0"/>
                <a:cs typeface="Calibri" panose="020F0502020204030204" pitchFamily="34" charset="0"/>
              </a:rPr>
              <a:t>OECD ülkeleri arasında   1.sıradadır</a:t>
            </a:r>
            <a:endParaRPr lang="tr-TR" sz="1200" dirty="0">
              <a:latin typeface="Calibri" panose="020F0502020204030204" pitchFamily="34" charset="0"/>
              <a:cs typeface="Calibri" panose="020F0502020204030204" pitchFamily="34" charset="0"/>
            </a:endParaRPr>
          </a:p>
          <a:p>
            <a:pPr marL="0" indent="0" algn="just">
              <a:lnSpc>
                <a:spcPct val="200000"/>
              </a:lnSpc>
              <a:buNone/>
              <a:defRPr/>
            </a:pPr>
            <a:endParaRPr lang="tr-TR" dirty="0"/>
          </a:p>
        </p:txBody>
      </p:sp>
      <p:sp>
        <p:nvSpPr>
          <p:cNvPr id="4" name="Slayt Numarası Yer Tutucusu 3"/>
          <p:cNvSpPr>
            <a:spLocks noGrp="1"/>
          </p:cNvSpPr>
          <p:nvPr>
            <p:ph type="sldNum" sz="quarter" idx="5"/>
          </p:nvPr>
        </p:nvSpPr>
        <p:spPr/>
        <p:txBody>
          <a:bodyPr/>
          <a:lstStyle/>
          <a:p>
            <a:fld id="{C85F80F4-C4B8-4107-A914-31AA2B381969}" type="slidenum">
              <a:rPr lang="tr-TR" smtClean="0"/>
              <a:t>47</a:t>
            </a:fld>
            <a:endParaRPr lang="tr-TR"/>
          </a:p>
        </p:txBody>
      </p:sp>
    </p:spTree>
    <p:extLst>
      <p:ext uri="{BB962C8B-B14F-4D97-AF65-F5344CB8AC3E}">
        <p14:creationId xmlns:p14="http://schemas.microsoft.com/office/powerpoint/2010/main" val="35515249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defRPr/>
            </a:pPr>
            <a:r>
              <a:rPr lang="tr-TR" dirty="0"/>
              <a:t>Tütün ürünleri kullanımı </a:t>
            </a:r>
            <a:r>
              <a:rPr lang="tr-TR" sz="1200" spc="-5" dirty="0">
                <a:latin typeface="Calibri" panose="020F0502020204030204" pitchFamily="34" charset="0"/>
                <a:cs typeface="Calibri" panose="020F0502020204030204" pitchFamily="34" charset="0"/>
              </a:rPr>
              <a:t>dünyada 8 milyon ölüm/yıl ile ilişkilidir.</a:t>
            </a:r>
            <a:endParaRPr lang="tr-TR" sz="1050" dirty="0">
              <a:latin typeface="Calibri" panose="020F0502020204030204" pitchFamily="34" charset="0"/>
              <a:cs typeface="Calibri" panose="020F0502020204030204" pitchFamily="34" charset="0"/>
            </a:endParaRPr>
          </a:p>
          <a:p>
            <a:pPr>
              <a:defRPr/>
            </a:pPr>
            <a:r>
              <a:rPr lang="tr-TR" sz="1200" b="1" dirty="0">
                <a:solidFill>
                  <a:srgbClr val="0094AB"/>
                </a:solidFill>
                <a:latin typeface="Calibri" panose="020F0502020204030204" pitchFamily="34" charset="0"/>
                <a:ea typeface="Arial"/>
                <a:cs typeface="Calibri" panose="020F0502020204030204" pitchFamily="34" charset="0"/>
              </a:rPr>
              <a:t>Tahmini 1.3 milyon kişi ikinci el dumanla temas eden ve tütün  ürünü kullanmayan bireylerdir</a:t>
            </a:r>
            <a:endParaRPr lang="tr-TR" sz="1050" dirty="0">
              <a:latin typeface="Calibri" panose="020F0502020204030204" pitchFamily="34" charset="0"/>
              <a:cs typeface="Calibri" panose="020F0502020204030204" pitchFamily="34" charset="0"/>
            </a:endParaRPr>
          </a:p>
          <a:p>
            <a:pPr>
              <a:defRPr/>
            </a:pPr>
            <a:r>
              <a:rPr lang="tr-TR" sz="1200" spc="-5" dirty="0">
                <a:latin typeface="Calibri" panose="020F0502020204030204" pitchFamily="34" charset="0"/>
                <a:cs typeface="Calibri" panose="020F0502020204030204" pitchFamily="34" charset="0"/>
              </a:rPr>
              <a:t>Tütün ürünü kullanımı * Kanser</a:t>
            </a:r>
            <a:r>
              <a:rPr lang="tr-TR" sz="1200" spc="-35" dirty="0">
                <a:latin typeface="Calibri" panose="020F0502020204030204" pitchFamily="34" charset="0"/>
                <a:cs typeface="Calibri" panose="020F0502020204030204" pitchFamily="34" charset="0"/>
              </a:rPr>
              <a:t> </a:t>
            </a:r>
            <a:r>
              <a:rPr lang="tr-TR" sz="1200" spc="-5" dirty="0">
                <a:latin typeface="Calibri" panose="020F0502020204030204" pitchFamily="34" charset="0"/>
                <a:cs typeface="Calibri" panose="020F0502020204030204" pitchFamily="34" charset="0"/>
              </a:rPr>
              <a:t>ölümlerinin</a:t>
            </a:r>
            <a:r>
              <a:rPr lang="tr-TR" sz="1200" spc="-30" dirty="0">
                <a:latin typeface="Calibri" panose="020F0502020204030204" pitchFamily="34" charset="0"/>
                <a:cs typeface="Calibri" panose="020F0502020204030204" pitchFamily="34" charset="0"/>
              </a:rPr>
              <a:t> </a:t>
            </a:r>
            <a:r>
              <a:rPr lang="tr-TR" sz="1200" spc="-10" dirty="0">
                <a:latin typeface="Calibri" panose="020F0502020204030204" pitchFamily="34" charset="0"/>
                <a:cs typeface="Calibri" panose="020F0502020204030204" pitchFamily="34" charset="0"/>
              </a:rPr>
              <a:t>% 30’u</a:t>
            </a:r>
            <a:endParaRPr lang="tr-TR" sz="1050" dirty="0">
              <a:latin typeface="Calibri" panose="020F0502020204030204" pitchFamily="34" charset="0"/>
              <a:cs typeface="Calibri" panose="020F0502020204030204" pitchFamily="34" charset="0"/>
            </a:endParaRPr>
          </a:p>
          <a:p>
            <a:pPr>
              <a:defRPr/>
            </a:pPr>
            <a:r>
              <a:rPr lang="tr-TR" sz="1200" spc="-5" dirty="0">
                <a:latin typeface="Calibri" panose="020F0502020204030204" pitchFamily="34" charset="0"/>
                <a:cs typeface="Calibri" panose="020F0502020204030204" pitchFamily="34" charset="0"/>
              </a:rPr>
              <a:t>* Solunu</a:t>
            </a:r>
            <a:r>
              <a:rPr lang="tr-TR" sz="1200" dirty="0">
                <a:latin typeface="Calibri" panose="020F0502020204030204" pitchFamily="34" charset="0"/>
                <a:cs typeface="Calibri" panose="020F0502020204030204" pitchFamily="34" charset="0"/>
              </a:rPr>
              <a:t>m</a:t>
            </a:r>
            <a:r>
              <a:rPr lang="tr-TR" sz="1200" spc="-10" dirty="0">
                <a:latin typeface="Calibri" panose="020F0502020204030204" pitchFamily="34" charset="0"/>
                <a:cs typeface="Calibri" panose="020F0502020204030204" pitchFamily="34" charset="0"/>
              </a:rPr>
              <a:t> </a:t>
            </a:r>
            <a:r>
              <a:rPr lang="tr-TR" sz="1200" dirty="0">
                <a:latin typeface="Calibri" panose="020F0502020204030204" pitchFamily="34" charset="0"/>
                <a:cs typeface="Calibri" panose="020F0502020204030204" pitchFamily="34" charset="0"/>
              </a:rPr>
              <a:t>sistemine</a:t>
            </a:r>
            <a:r>
              <a:rPr lang="tr-TR" sz="1200" spc="-5" dirty="0">
                <a:latin typeface="Calibri" panose="020F0502020204030204" pitchFamily="34" charset="0"/>
                <a:cs typeface="Calibri" panose="020F0502020204030204" pitchFamily="34" charset="0"/>
              </a:rPr>
              <a:t> </a:t>
            </a:r>
            <a:r>
              <a:rPr lang="tr-TR" sz="1200" spc="-185" dirty="0">
                <a:latin typeface="Calibri" panose="020F0502020204030204" pitchFamily="34" charset="0"/>
                <a:cs typeface="Calibri" panose="020F0502020204030204" pitchFamily="34" charset="0"/>
              </a:rPr>
              <a:t>bağl</a:t>
            </a:r>
            <a:r>
              <a:rPr lang="tr-TR" sz="1200" spc="-85" dirty="0">
                <a:latin typeface="Calibri" panose="020F0502020204030204" pitchFamily="34" charset="0"/>
                <a:cs typeface="Calibri" panose="020F0502020204030204" pitchFamily="34" charset="0"/>
              </a:rPr>
              <a:t>ı</a:t>
            </a:r>
            <a:r>
              <a:rPr lang="tr-TR" sz="1200" spc="-5" dirty="0">
                <a:latin typeface="Calibri" panose="020F0502020204030204" pitchFamily="34" charset="0"/>
                <a:cs typeface="Calibri" panose="020F0502020204030204" pitchFamily="34" charset="0"/>
              </a:rPr>
              <a:t> ölümlerini</a:t>
            </a:r>
            <a:r>
              <a:rPr lang="tr-TR" sz="1200" dirty="0">
                <a:latin typeface="Calibri" panose="020F0502020204030204" pitchFamily="34" charset="0"/>
                <a:cs typeface="Calibri" panose="020F0502020204030204" pitchFamily="34" charset="0"/>
              </a:rPr>
              <a:t>n</a:t>
            </a:r>
            <a:r>
              <a:rPr lang="tr-TR" sz="1200" spc="-5" dirty="0">
                <a:latin typeface="Calibri" panose="020F0502020204030204" pitchFamily="34" charset="0"/>
                <a:cs typeface="Calibri" panose="020F0502020204030204" pitchFamily="34" charset="0"/>
              </a:rPr>
              <a:t> %35’i ve * Kardiyovasküler</a:t>
            </a:r>
            <a:r>
              <a:rPr lang="tr-TR" sz="1200" spc="-25" dirty="0">
                <a:latin typeface="Calibri" panose="020F0502020204030204" pitchFamily="34" charset="0"/>
                <a:cs typeface="Calibri" panose="020F0502020204030204" pitchFamily="34" charset="0"/>
              </a:rPr>
              <a:t> </a:t>
            </a:r>
            <a:r>
              <a:rPr lang="tr-TR" sz="1200" dirty="0">
                <a:latin typeface="Calibri" panose="020F0502020204030204" pitchFamily="34" charset="0"/>
                <a:cs typeface="Calibri" panose="020F0502020204030204" pitchFamily="34" charset="0"/>
              </a:rPr>
              <a:t>sistem</a:t>
            </a:r>
            <a:r>
              <a:rPr lang="tr-TR" sz="1200" spc="-20" dirty="0">
                <a:latin typeface="Calibri" panose="020F0502020204030204" pitchFamily="34" charset="0"/>
                <a:cs typeface="Calibri" panose="020F0502020204030204" pitchFamily="34" charset="0"/>
              </a:rPr>
              <a:t> </a:t>
            </a:r>
            <a:r>
              <a:rPr lang="tr-TR" sz="1200" dirty="0">
                <a:latin typeface="Calibri" panose="020F0502020204030204" pitchFamily="34" charset="0"/>
                <a:cs typeface="Calibri" panose="020F0502020204030204" pitchFamily="34" charset="0"/>
              </a:rPr>
              <a:t>kaynaklı</a:t>
            </a:r>
            <a:r>
              <a:rPr lang="tr-TR" sz="1200" spc="-20" dirty="0">
                <a:latin typeface="Calibri" panose="020F0502020204030204" pitchFamily="34" charset="0"/>
                <a:cs typeface="Calibri" panose="020F0502020204030204" pitchFamily="34" charset="0"/>
              </a:rPr>
              <a:t> </a:t>
            </a:r>
            <a:r>
              <a:rPr lang="tr-TR" sz="1200" spc="-5" dirty="0">
                <a:latin typeface="Calibri" panose="020F0502020204030204" pitchFamily="34" charset="0"/>
                <a:cs typeface="Calibri" panose="020F0502020204030204" pitchFamily="34" charset="0"/>
              </a:rPr>
              <a:t>ölümlerin</a:t>
            </a:r>
            <a:r>
              <a:rPr lang="tr-TR" sz="1200" spc="-20" dirty="0">
                <a:latin typeface="Calibri" panose="020F0502020204030204" pitchFamily="34" charset="0"/>
                <a:cs typeface="Calibri" panose="020F0502020204030204" pitchFamily="34" charset="0"/>
              </a:rPr>
              <a:t> </a:t>
            </a:r>
            <a:r>
              <a:rPr lang="tr-TR" sz="1200" spc="-5" dirty="0">
                <a:latin typeface="Calibri" panose="020F0502020204030204" pitchFamily="34" charset="0"/>
                <a:cs typeface="Calibri" panose="020F0502020204030204" pitchFamily="34" charset="0"/>
              </a:rPr>
              <a:t>%13’ünden</a:t>
            </a:r>
            <a:r>
              <a:rPr lang="tr-TR" sz="1200" spc="-15" dirty="0">
                <a:latin typeface="Calibri" panose="020F0502020204030204" pitchFamily="34" charset="0"/>
                <a:cs typeface="Calibri" panose="020F0502020204030204" pitchFamily="34" charset="0"/>
              </a:rPr>
              <a:t> </a:t>
            </a:r>
            <a:r>
              <a:rPr lang="tr-TR" sz="1200" spc="-10" dirty="0">
                <a:latin typeface="Calibri" panose="020F0502020204030204" pitchFamily="34" charset="0"/>
                <a:cs typeface="Calibri" panose="020F0502020204030204" pitchFamily="34" charset="0"/>
              </a:rPr>
              <a:t>sorumludur</a:t>
            </a:r>
            <a:endParaRPr lang="tr-TR" sz="12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tr-TR" dirty="0"/>
          </a:p>
          <a:p>
            <a:endParaRPr lang="tr-TR" dirty="0"/>
          </a:p>
        </p:txBody>
      </p:sp>
      <p:sp>
        <p:nvSpPr>
          <p:cNvPr id="4" name="Slayt Numarası Yer Tutucusu 3"/>
          <p:cNvSpPr>
            <a:spLocks noGrp="1"/>
          </p:cNvSpPr>
          <p:nvPr>
            <p:ph type="sldNum" sz="quarter" idx="5"/>
          </p:nvPr>
        </p:nvSpPr>
        <p:spPr/>
        <p:txBody>
          <a:bodyPr/>
          <a:lstStyle/>
          <a:p>
            <a:fld id="{C85F80F4-C4B8-4107-A914-31AA2B381969}" type="slidenum">
              <a:rPr lang="tr-TR" smtClean="0"/>
              <a:t>49</a:t>
            </a:fld>
            <a:endParaRPr lang="tr-TR"/>
          </a:p>
        </p:txBody>
      </p:sp>
    </p:spTree>
    <p:extLst>
      <p:ext uri="{BB962C8B-B14F-4D97-AF65-F5344CB8AC3E}">
        <p14:creationId xmlns:p14="http://schemas.microsoft.com/office/powerpoint/2010/main" val="33298305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Başta sigara olmak üzere tütün ürünü kullanımı başta kanserler özellikle AKC kanseri, kalp damar hastalıkları özellikle miyokart enfarktüsü ve KOAH olmak üzere vücutta tüm sistemleri olumsuz olarak etkiler.</a:t>
            </a:r>
          </a:p>
        </p:txBody>
      </p:sp>
      <p:sp>
        <p:nvSpPr>
          <p:cNvPr id="4" name="Slayt Numarası Yer Tutucusu 3"/>
          <p:cNvSpPr>
            <a:spLocks noGrp="1"/>
          </p:cNvSpPr>
          <p:nvPr>
            <p:ph type="sldNum" sz="quarter" idx="5"/>
          </p:nvPr>
        </p:nvSpPr>
        <p:spPr/>
        <p:txBody>
          <a:bodyPr/>
          <a:lstStyle/>
          <a:p>
            <a:fld id="{C85F80F4-C4B8-4107-A914-31AA2B381969}" type="slidenum">
              <a:rPr lang="tr-TR" smtClean="0"/>
              <a:t>50</a:t>
            </a:fld>
            <a:endParaRPr lang="tr-TR"/>
          </a:p>
        </p:txBody>
      </p:sp>
    </p:spTree>
    <p:extLst>
      <p:ext uri="{BB962C8B-B14F-4D97-AF65-F5344CB8AC3E}">
        <p14:creationId xmlns:p14="http://schemas.microsoft.com/office/powerpoint/2010/main" val="32940291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Yukarıdaki hastalıklar aralıklarla sayılabilir. </a:t>
            </a:r>
          </a:p>
        </p:txBody>
      </p:sp>
      <p:sp>
        <p:nvSpPr>
          <p:cNvPr id="4" name="Slayt Numarası Yer Tutucusu 3"/>
          <p:cNvSpPr>
            <a:spLocks noGrp="1"/>
          </p:cNvSpPr>
          <p:nvPr>
            <p:ph type="sldNum" sz="quarter" idx="5"/>
          </p:nvPr>
        </p:nvSpPr>
        <p:spPr/>
        <p:txBody>
          <a:bodyPr/>
          <a:lstStyle/>
          <a:p>
            <a:fld id="{C85F80F4-C4B8-4107-A914-31AA2B381969}" type="slidenum">
              <a:rPr lang="tr-TR" smtClean="0"/>
              <a:t>51</a:t>
            </a:fld>
            <a:endParaRPr lang="tr-TR"/>
          </a:p>
        </p:txBody>
      </p:sp>
    </p:spTree>
    <p:extLst>
      <p:ext uri="{BB962C8B-B14F-4D97-AF65-F5344CB8AC3E}">
        <p14:creationId xmlns:p14="http://schemas.microsoft.com/office/powerpoint/2010/main" val="14415004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Yukarıdaki not aralıklı sayılabilir</a:t>
            </a:r>
          </a:p>
        </p:txBody>
      </p:sp>
      <p:sp>
        <p:nvSpPr>
          <p:cNvPr id="4" name="Slayt Numarası Yer Tutucusu 3"/>
          <p:cNvSpPr>
            <a:spLocks noGrp="1"/>
          </p:cNvSpPr>
          <p:nvPr>
            <p:ph type="sldNum" sz="quarter" idx="5"/>
          </p:nvPr>
        </p:nvSpPr>
        <p:spPr/>
        <p:txBody>
          <a:bodyPr/>
          <a:lstStyle/>
          <a:p>
            <a:fld id="{C85F80F4-C4B8-4107-A914-31AA2B381969}" type="slidenum">
              <a:rPr lang="tr-TR" smtClean="0"/>
              <a:t>52</a:t>
            </a:fld>
            <a:endParaRPr lang="tr-TR"/>
          </a:p>
        </p:txBody>
      </p:sp>
    </p:spTree>
    <p:extLst>
      <p:ext uri="{BB962C8B-B14F-4D97-AF65-F5344CB8AC3E}">
        <p14:creationId xmlns:p14="http://schemas.microsoft.com/office/powerpoint/2010/main" val="2360866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Hekimlerin kısa klinik müdahalesi sırasında sigarayı bırakmalısınız demeleri %2 bırakmaya etkilidir.</a:t>
            </a:r>
          </a:p>
        </p:txBody>
      </p:sp>
      <p:sp>
        <p:nvSpPr>
          <p:cNvPr id="4" name="Slayt Numarası Yer Tutucusu 3"/>
          <p:cNvSpPr>
            <a:spLocks noGrp="1"/>
          </p:cNvSpPr>
          <p:nvPr>
            <p:ph type="sldNum" sz="quarter" idx="5"/>
          </p:nvPr>
        </p:nvSpPr>
        <p:spPr/>
        <p:txBody>
          <a:bodyPr/>
          <a:lstStyle/>
          <a:p>
            <a:fld id="{BA4F8428-3341-BA4D-8C3E-D92256A7EDFF}" type="slidenum">
              <a:rPr lang="en-US" smtClean="0"/>
              <a:pPr/>
              <a:t>11</a:t>
            </a:fld>
            <a:endParaRPr lang="en-US"/>
          </a:p>
        </p:txBody>
      </p:sp>
    </p:spTree>
    <p:extLst>
      <p:ext uri="{BB962C8B-B14F-4D97-AF65-F5344CB8AC3E}">
        <p14:creationId xmlns:p14="http://schemas.microsoft.com/office/powerpoint/2010/main" val="25338953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latin typeface="Comic Sans MS"/>
              </a:rPr>
              <a:t>Tütün ürünlerindeki karsinojenler </a:t>
            </a:r>
            <a:r>
              <a:rPr lang="tr-TR" sz="1200" b="0" spc="-5" dirty="0">
                <a:latin typeface="Comic Sans MS"/>
                <a:cs typeface="Calibri"/>
              </a:rPr>
              <a:t>a</a:t>
            </a:r>
            <a:r>
              <a:rPr lang="tr-TR" b="0" spc="-5" dirty="0">
                <a:latin typeface="Comic Sans MS"/>
                <a:cs typeface="Arial"/>
              </a:rPr>
              <a:t>ğ</a:t>
            </a:r>
            <a:r>
              <a:rPr lang="tr-TR" b="0" spc="-5" dirty="0">
                <a:latin typeface="Comic Sans MS"/>
                <a:cs typeface="Calibri"/>
              </a:rPr>
              <a:t>ız </a:t>
            </a:r>
            <a:r>
              <a:rPr lang="tr-TR" b="0" spc="-10" dirty="0">
                <a:latin typeface="Comic Sans MS"/>
                <a:cs typeface="Calibri"/>
              </a:rPr>
              <a:t>–yanak </a:t>
            </a:r>
            <a:r>
              <a:rPr lang="tr-TR" b="0" spc="-5" dirty="0">
                <a:latin typeface="Comic Sans MS"/>
                <a:cs typeface="Calibri"/>
              </a:rPr>
              <a:t> </a:t>
            </a:r>
            <a:r>
              <a:rPr lang="tr-TR" b="0" spc="-10" dirty="0">
                <a:latin typeface="Comic Sans MS"/>
                <a:cs typeface="Calibri"/>
              </a:rPr>
              <a:t>mukozasından </a:t>
            </a:r>
            <a:r>
              <a:rPr lang="tr-TR" b="0" spc="-5" dirty="0">
                <a:latin typeface="Comic Sans MS"/>
                <a:cs typeface="Calibri"/>
              </a:rPr>
              <a:t> </a:t>
            </a:r>
            <a:r>
              <a:rPr lang="tr-TR" b="0" spc="-5" dirty="0" err="1">
                <a:latin typeface="Comic Sans MS"/>
                <a:cs typeface="Calibri"/>
              </a:rPr>
              <a:t>absorbe</a:t>
            </a:r>
            <a:r>
              <a:rPr lang="tr-TR" b="0" spc="-70" dirty="0">
                <a:latin typeface="Comic Sans MS"/>
                <a:cs typeface="Calibri"/>
              </a:rPr>
              <a:t> </a:t>
            </a:r>
            <a:r>
              <a:rPr lang="tr-TR" b="0" spc="-10" dirty="0">
                <a:latin typeface="Comic Sans MS"/>
                <a:cs typeface="Calibri"/>
              </a:rPr>
              <a:t>edilerek </a:t>
            </a:r>
            <a:r>
              <a:rPr lang="tr-TR" b="0" spc="-290" dirty="0">
                <a:latin typeface="Comic Sans MS"/>
                <a:cs typeface="Calibri"/>
              </a:rPr>
              <a:t> </a:t>
            </a:r>
            <a:r>
              <a:rPr lang="tr-TR" b="0" spc="-10" dirty="0">
                <a:latin typeface="Comic Sans MS"/>
                <a:cs typeface="Calibri"/>
              </a:rPr>
              <a:t>oral ve </a:t>
            </a:r>
            <a:r>
              <a:rPr lang="tr-TR" b="0" spc="-10" dirty="0" err="1">
                <a:latin typeface="Comic Sans MS"/>
                <a:cs typeface="Calibri"/>
              </a:rPr>
              <a:t>farengeal</a:t>
            </a:r>
            <a:r>
              <a:rPr lang="tr-TR" b="0" spc="-10" dirty="0">
                <a:latin typeface="Comic Sans MS"/>
                <a:cs typeface="Calibri"/>
              </a:rPr>
              <a:t> kanserlere neden olur.</a:t>
            </a:r>
            <a:endParaRPr lang="tr-TR" b="0" dirty="0">
              <a:latin typeface="Comic Sans MS"/>
              <a:cs typeface="Calibri"/>
            </a:endParaRPr>
          </a:p>
          <a:p>
            <a:endParaRPr lang="tr-TR" dirty="0"/>
          </a:p>
        </p:txBody>
      </p:sp>
      <p:sp>
        <p:nvSpPr>
          <p:cNvPr id="4" name="Slayt Numarası Yer Tutucusu 3"/>
          <p:cNvSpPr>
            <a:spLocks noGrp="1"/>
          </p:cNvSpPr>
          <p:nvPr>
            <p:ph type="sldNum" sz="quarter" idx="5"/>
          </p:nvPr>
        </p:nvSpPr>
        <p:spPr/>
        <p:txBody>
          <a:bodyPr/>
          <a:lstStyle/>
          <a:p>
            <a:fld id="{C85F80F4-C4B8-4107-A914-31AA2B381969}" type="slidenum">
              <a:rPr lang="tr-TR" smtClean="0"/>
              <a:t>53</a:t>
            </a:fld>
            <a:endParaRPr lang="tr-TR"/>
          </a:p>
        </p:txBody>
      </p:sp>
    </p:spTree>
    <p:extLst>
      <p:ext uri="{BB962C8B-B14F-4D97-AF65-F5344CB8AC3E}">
        <p14:creationId xmlns:p14="http://schemas.microsoft.com/office/powerpoint/2010/main" val="41573198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latin typeface="Comic Sans MS"/>
              </a:rPr>
              <a:t>Isıtılmış tütün ürünleri </a:t>
            </a:r>
            <a:r>
              <a:rPr lang="tr-TR" sz="1200" spc="-10" dirty="0">
                <a:latin typeface="Comic Sans MS"/>
                <a:cs typeface="Calibri"/>
              </a:rPr>
              <a:t>ü</a:t>
            </a:r>
            <a:r>
              <a:rPr lang="tr-TR" spc="-10" dirty="0">
                <a:latin typeface="Comic Sans MS"/>
                <a:cs typeface="Calibri"/>
              </a:rPr>
              <a:t>st solunum yollarında önemli hastalıklara neden olmaktadır.</a:t>
            </a:r>
            <a:endParaRPr lang="tr-TR" dirty="0"/>
          </a:p>
          <a:p>
            <a:endParaRPr lang="tr-TR" dirty="0"/>
          </a:p>
        </p:txBody>
      </p:sp>
      <p:sp>
        <p:nvSpPr>
          <p:cNvPr id="4" name="Slayt Numarası Yer Tutucusu 3"/>
          <p:cNvSpPr>
            <a:spLocks noGrp="1"/>
          </p:cNvSpPr>
          <p:nvPr>
            <p:ph type="sldNum" sz="quarter" idx="5"/>
          </p:nvPr>
        </p:nvSpPr>
        <p:spPr/>
        <p:txBody>
          <a:bodyPr/>
          <a:lstStyle/>
          <a:p>
            <a:fld id="{C85F80F4-C4B8-4107-A914-31AA2B381969}" type="slidenum">
              <a:rPr lang="tr-TR" smtClean="0"/>
              <a:t>54</a:t>
            </a:fld>
            <a:endParaRPr lang="tr-TR"/>
          </a:p>
        </p:txBody>
      </p:sp>
    </p:spTree>
    <p:extLst>
      <p:ext uri="{BB962C8B-B14F-4D97-AF65-F5344CB8AC3E}">
        <p14:creationId xmlns:p14="http://schemas.microsoft.com/office/powerpoint/2010/main" val="21476763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dirty="0">
                <a:latin typeface="Comic Sans MS"/>
              </a:rPr>
              <a:t>Isıtılmış tütün ürünleri </a:t>
            </a:r>
            <a:r>
              <a:rPr lang="tr-TR" spc="-10" dirty="0">
                <a:latin typeface="Comic Sans MS"/>
                <a:cs typeface="Calibri"/>
              </a:rPr>
              <a:t>Üst solunum yollarında neden olduğu hastalıkların görselleri </a:t>
            </a:r>
            <a:r>
              <a:rPr lang="tr-TR" spc="-10" dirty="0" err="1">
                <a:latin typeface="Comic Sans MS"/>
                <a:cs typeface="Calibri"/>
              </a:rPr>
              <a:t>gsöterilmektedir</a:t>
            </a:r>
            <a:r>
              <a:rPr lang="tr-TR" spc="-10" dirty="0">
                <a:latin typeface="Comic Sans MS"/>
                <a:cs typeface="Calibri"/>
              </a:rPr>
              <a:t>.</a:t>
            </a:r>
            <a:endParaRPr lang="tr-TR" dirty="0"/>
          </a:p>
        </p:txBody>
      </p:sp>
      <p:sp>
        <p:nvSpPr>
          <p:cNvPr id="4" name="Slayt Numarası Yer Tutucusu 3"/>
          <p:cNvSpPr>
            <a:spLocks noGrp="1"/>
          </p:cNvSpPr>
          <p:nvPr>
            <p:ph type="sldNum" sz="quarter" idx="5"/>
          </p:nvPr>
        </p:nvSpPr>
        <p:spPr/>
        <p:txBody>
          <a:bodyPr/>
          <a:lstStyle/>
          <a:p>
            <a:fld id="{C85F80F4-C4B8-4107-A914-31AA2B381969}" type="slidenum">
              <a:rPr lang="tr-TR" smtClean="0"/>
              <a:t>55</a:t>
            </a:fld>
            <a:endParaRPr lang="tr-TR"/>
          </a:p>
        </p:txBody>
      </p:sp>
    </p:spTree>
    <p:extLst>
      <p:ext uri="{BB962C8B-B14F-4D97-AF65-F5344CB8AC3E}">
        <p14:creationId xmlns:p14="http://schemas.microsoft.com/office/powerpoint/2010/main" val="39609273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Tütün ürünleri </a:t>
            </a:r>
            <a:r>
              <a:rPr lang="tr-TR" b="0" dirty="0">
                <a:solidFill>
                  <a:srgbClr val="0094AB"/>
                </a:solidFill>
                <a:latin typeface="Comic Sans MS"/>
                <a:ea typeface="Arial"/>
                <a:cs typeface="Arial"/>
              </a:rPr>
              <a:t>Solunum yollarının hemen her  yerinde patofizyolojik değişikliklere neden olmaktadır.</a:t>
            </a:r>
            <a:endParaRPr lang="tr-TR" b="0" dirty="0"/>
          </a:p>
          <a:p>
            <a:endParaRPr lang="tr-TR" dirty="0"/>
          </a:p>
        </p:txBody>
      </p:sp>
      <p:sp>
        <p:nvSpPr>
          <p:cNvPr id="4" name="Slayt Numarası Yer Tutucusu 3"/>
          <p:cNvSpPr>
            <a:spLocks noGrp="1"/>
          </p:cNvSpPr>
          <p:nvPr>
            <p:ph type="sldNum" sz="quarter" idx="5"/>
          </p:nvPr>
        </p:nvSpPr>
        <p:spPr/>
        <p:txBody>
          <a:bodyPr/>
          <a:lstStyle/>
          <a:p>
            <a:fld id="{C85F80F4-C4B8-4107-A914-31AA2B381969}" type="slidenum">
              <a:rPr lang="tr-TR" smtClean="0"/>
              <a:t>56</a:t>
            </a:fld>
            <a:endParaRPr lang="tr-TR"/>
          </a:p>
        </p:txBody>
      </p:sp>
    </p:spTree>
    <p:extLst>
      <p:ext uri="{BB962C8B-B14F-4D97-AF65-F5344CB8AC3E}">
        <p14:creationId xmlns:p14="http://schemas.microsoft.com/office/powerpoint/2010/main" val="23028470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Tütün ürünleri üst solunum yolları bronş epitelinde hücresel toksisite, </a:t>
            </a:r>
            <a:r>
              <a:rPr lang="tr-TR" dirty="0" err="1"/>
              <a:t>nazofarenkste</a:t>
            </a:r>
            <a:r>
              <a:rPr lang="tr-TR" dirty="0"/>
              <a:t> </a:t>
            </a:r>
            <a:r>
              <a:rPr lang="tr-TR" dirty="0" err="1"/>
              <a:t>mukosiliyer</a:t>
            </a:r>
            <a:r>
              <a:rPr lang="tr-TR" dirty="0"/>
              <a:t> klirenste bozukluk, bronşlarda endotel hasarı ve </a:t>
            </a:r>
            <a:r>
              <a:rPr lang="tr-TR" dirty="0" err="1"/>
              <a:t>aveolaer</a:t>
            </a:r>
            <a:r>
              <a:rPr lang="tr-TR" dirty="0"/>
              <a:t> makrofaj fonksiyonunda bozulmaya yol açar.</a:t>
            </a:r>
          </a:p>
        </p:txBody>
      </p:sp>
      <p:sp>
        <p:nvSpPr>
          <p:cNvPr id="4" name="Slayt Numarası Yer Tutucusu 3"/>
          <p:cNvSpPr>
            <a:spLocks noGrp="1"/>
          </p:cNvSpPr>
          <p:nvPr>
            <p:ph type="sldNum" sz="quarter" idx="5"/>
          </p:nvPr>
        </p:nvSpPr>
        <p:spPr/>
        <p:txBody>
          <a:bodyPr/>
          <a:lstStyle/>
          <a:p>
            <a:fld id="{C85F80F4-C4B8-4107-A914-31AA2B381969}" type="slidenum">
              <a:rPr lang="tr-TR" smtClean="0"/>
              <a:t>57</a:t>
            </a:fld>
            <a:endParaRPr lang="tr-TR"/>
          </a:p>
        </p:txBody>
      </p:sp>
    </p:spTree>
    <p:extLst>
      <p:ext uri="{BB962C8B-B14F-4D97-AF65-F5344CB8AC3E}">
        <p14:creationId xmlns:p14="http://schemas.microsoft.com/office/powerpoint/2010/main" val="28598105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61596" indent="0">
              <a:lnSpc>
                <a:spcPct val="100000"/>
              </a:lnSpc>
              <a:spcBef>
                <a:spcPts val="55"/>
              </a:spcBef>
              <a:buFont typeface="Arial" panose="020B0604020202020204" pitchFamily="34" charset="0"/>
              <a:buNone/>
              <a:tabLst>
                <a:tab pos="314325" algn="l"/>
              </a:tabLst>
              <a:defRPr/>
            </a:pPr>
            <a:r>
              <a:rPr lang="tr-TR" dirty="0"/>
              <a:t>Sigara kullanımı </a:t>
            </a:r>
            <a:r>
              <a:rPr lang="tr-TR" sz="1200" spc="-5" dirty="0">
                <a:solidFill>
                  <a:srgbClr val="FF0000"/>
                </a:solidFill>
                <a:latin typeface="Comic Sans MS"/>
                <a:cs typeface="Calibri"/>
              </a:rPr>
              <a:t>Akciğer kanserinin %90 nedeni olup</a:t>
            </a:r>
            <a:r>
              <a:rPr lang="tr-TR" sz="1200" spc="0" dirty="0">
                <a:solidFill>
                  <a:srgbClr val="FF0000"/>
                </a:solidFill>
                <a:latin typeface="Comic Sans MS"/>
                <a:cs typeface="Calibri"/>
              </a:rPr>
              <a:t>, </a:t>
            </a:r>
            <a:r>
              <a:rPr lang="tr-TR" sz="1200" spc="-30" dirty="0">
                <a:solidFill>
                  <a:srgbClr val="FF0000"/>
                </a:solidFill>
                <a:latin typeface="Comic Sans MS"/>
                <a:cs typeface="Calibri"/>
              </a:rPr>
              <a:t>KOAH sigaraya bağlı ilk 3 ölüm nedeni arasındadır. Sigara a</a:t>
            </a:r>
            <a:r>
              <a:rPr lang="tr-TR" sz="1200" spc="-10" dirty="0">
                <a:solidFill>
                  <a:srgbClr val="FF0000"/>
                </a:solidFill>
                <a:latin typeface="Comic Sans MS"/>
                <a:cs typeface="Calibri"/>
              </a:rPr>
              <a:t>stım</a:t>
            </a:r>
            <a:r>
              <a:rPr lang="tr-TR" sz="1200" spc="-30" dirty="0">
                <a:solidFill>
                  <a:srgbClr val="FF0000"/>
                </a:solidFill>
                <a:latin typeface="Comic Sans MS"/>
                <a:cs typeface="Calibri"/>
              </a:rPr>
              <a:t> </a:t>
            </a:r>
            <a:r>
              <a:rPr lang="tr-TR" sz="1200" spc="-10" dirty="0">
                <a:solidFill>
                  <a:srgbClr val="FF0000"/>
                </a:solidFill>
                <a:latin typeface="Comic Sans MS"/>
                <a:cs typeface="Calibri"/>
              </a:rPr>
              <a:t>atakları ve akciğer kapasitesinde ciddi bozukluklara a yol açmaktadır. EVALİ sendromu da e-sigara kullananlarda görülen ve ölümle sonuçlanabilen bir hastalıktır.</a:t>
            </a:r>
            <a:endParaRPr lang="tr-TR" sz="1200" dirty="0">
              <a:solidFill>
                <a:srgbClr val="FF0000"/>
              </a:solidFill>
              <a:latin typeface="Comic Sans MS"/>
              <a:cs typeface="Calibri"/>
            </a:endParaRPr>
          </a:p>
          <a:p>
            <a:endParaRPr lang="tr-TR" dirty="0"/>
          </a:p>
        </p:txBody>
      </p:sp>
      <p:sp>
        <p:nvSpPr>
          <p:cNvPr id="4" name="Slayt Numarası Yer Tutucusu 3"/>
          <p:cNvSpPr>
            <a:spLocks noGrp="1"/>
          </p:cNvSpPr>
          <p:nvPr>
            <p:ph type="sldNum" sz="quarter" idx="5"/>
          </p:nvPr>
        </p:nvSpPr>
        <p:spPr/>
        <p:txBody>
          <a:bodyPr/>
          <a:lstStyle/>
          <a:p>
            <a:fld id="{C85F80F4-C4B8-4107-A914-31AA2B381969}" type="slidenum">
              <a:rPr lang="tr-TR" smtClean="0"/>
              <a:t>58</a:t>
            </a:fld>
            <a:endParaRPr lang="tr-TR"/>
          </a:p>
        </p:txBody>
      </p:sp>
    </p:spTree>
    <p:extLst>
      <p:ext uri="{BB962C8B-B14F-4D97-AF65-F5344CB8AC3E}">
        <p14:creationId xmlns:p14="http://schemas.microsoft.com/office/powerpoint/2010/main" val="18928068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Akciğer ve kadınlarda meme gibi en ölümcül, mortal kanserler sigara ile ilişkili olanlardır.</a:t>
            </a:r>
          </a:p>
        </p:txBody>
      </p:sp>
      <p:sp>
        <p:nvSpPr>
          <p:cNvPr id="4" name="Slayt Numarası Yer Tutucusu 3"/>
          <p:cNvSpPr>
            <a:spLocks noGrp="1"/>
          </p:cNvSpPr>
          <p:nvPr>
            <p:ph type="sldNum" sz="quarter" idx="5"/>
          </p:nvPr>
        </p:nvSpPr>
        <p:spPr/>
        <p:txBody>
          <a:bodyPr/>
          <a:lstStyle/>
          <a:p>
            <a:fld id="{C85F80F4-C4B8-4107-A914-31AA2B381969}" type="slidenum">
              <a:rPr lang="tr-TR" smtClean="0"/>
              <a:t>59</a:t>
            </a:fld>
            <a:endParaRPr lang="tr-TR"/>
          </a:p>
        </p:txBody>
      </p:sp>
    </p:spTree>
    <p:extLst>
      <p:ext uri="{BB962C8B-B14F-4D97-AF65-F5344CB8AC3E}">
        <p14:creationId xmlns:p14="http://schemas.microsoft.com/office/powerpoint/2010/main" val="33209328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Sigara kanserinin 1950’lerde akciğer kanseri nedeni olduğu bulunmuş, 1964’de de sigara kronik bronşit ilişkisi ortaya koyulmuştur. Daha sonra neden olduğu diğer hastalıklar belirlenmiştir.</a:t>
            </a:r>
          </a:p>
        </p:txBody>
      </p:sp>
      <p:sp>
        <p:nvSpPr>
          <p:cNvPr id="4" name="Slayt Numarası Yer Tutucusu 3"/>
          <p:cNvSpPr>
            <a:spLocks noGrp="1"/>
          </p:cNvSpPr>
          <p:nvPr>
            <p:ph type="sldNum" sz="quarter" idx="5"/>
          </p:nvPr>
        </p:nvSpPr>
        <p:spPr/>
        <p:txBody>
          <a:bodyPr/>
          <a:lstStyle/>
          <a:p>
            <a:fld id="{C85F80F4-C4B8-4107-A914-31AA2B381969}" type="slidenum">
              <a:rPr lang="tr-TR" smtClean="0"/>
              <a:t>60</a:t>
            </a:fld>
            <a:endParaRPr lang="tr-TR"/>
          </a:p>
        </p:txBody>
      </p:sp>
    </p:spTree>
    <p:extLst>
      <p:ext uri="{BB962C8B-B14F-4D97-AF65-F5344CB8AC3E}">
        <p14:creationId xmlns:p14="http://schemas.microsoft.com/office/powerpoint/2010/main" val="19594049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Sigara kullanımının kesin neden olduğu kanserler arasında özellikle akciğer kanseri, mide ve mesane kanserleri sayılabiliyorken </a:t>
            </a:r>
            <a:r>
              <a:rPr lang="tr-TR" dirty="0" err="1"/>
              <a:t>tiroid</a:t>
            </a:r>
            <a:r>
              <a:rPr lang="tr-TR" dirty="0"/>
              <a:t> kanseri ile </a:t>
            </a:r>
            <a:r>
              <a:rPr lang="tr-TR" dirty="0" err="1"/>
              <a:t>melanomla</a:t>
            </a:r>
            <a:r>
              <a:rPr lang="tr-TR" dirty="0"/>
              <a:t> ilgili bir neden sonuç ilişkisi mevcut değildir. </a:t>
            </a:r>
          </a:p>
        </p:txBody>
      </p:sp>
      <p:sp>
        <p:nvSpPr>
          <p:cNvPr id="4" name="Slayt Numarası Yer Tutucusu 3"/>
          <p:cNvSpPr>
            <a:spLocks noGrp="1"/>
          </p:cNvSpPr>
          <p:nvPr>
            <p:ph type="sldNum" sz="quarter" idx="5"/>
          </p:nvPr>
        </p:nvSpPr>
        <p:spPr/>
        <p:txBody>
          <a:bodyPr/>
          <a:lstStyle/>
          <a:p>
            <a:fld id="{C85F80F4-C4B8-4107-A914-31AA2B381969}" type="slidenum">
              <a:rPr lang="tr-TR" smtClean="0"/>
              <a:t>61</a:t>
            </a:fld>
            <a:endParaRPr lang="tr-TR"/>
          </a:p>
        </p:txBody>
      </p:sp>
    </p:spTree>
    <p:extLst>
      <p:ext uri="{BB962C8B-B14F-4D97-AF65-F5344CB8AC3E}">
        <p14:creationId xmlns:p14="http://schemas.microsoft.com/office/powerpoint/2010/main" val="11907535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Yukarıdaki notların tümünü okuyalım.</a:t>
            </a:r>
          </a:p>
        </p:txBody>
      </p:sp>
      <p:sp>
        <p:nvSpPr>
          <p:cNvPr id="4" name="Slayt Numarası Yer Tutucusu 3"/>
          <p:cNvSpPr>
            <a:spLocks noGrp="1"/>
          </p:cNvSpPr>
          <p:nvPr>
            <p:ph type="sldNum" sz="quarter" idx="5"/>
          </p:nvPr>
        </p:nvSpPr>
        <p:spPr/>
        <p:txBody>
          <a:bodyPr/>
          <a:lstStyle/>
          <a:p>
            <a:fld id="{C85F80F4-C4B8-4107-A914-31AA2B381969}" type="slidenum">
              <a:rPr lang="tr-TR" smtClean="0"/>
              <a:t>62</a:t>
            </a:fld>
            <a:endParaRPr lang="tr-TR"/>
          </a:p>
        </p:txBody>
      </p:sp>
    </p:spTree>
    <p:extLst>
      <p:ext uri="{BB962C8B-B14F-4D97-AF65-F5344CB8AC3E}">
        <p14:creationId xmlns:p14="http://schemas.microsoft.com/office/powerpoint/2010/main" val="2654298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0" dirty="0"/>
              <a:t>DSÖ’nün geliştirdiği </a:t>
            </a:r>
            <a:r>
              <a:rPr lang="tr-TR" b="0" i="1" dirty="0"/>
              <a:t>Tütün Öncelikli Bakım Modeli</a:t>
            </a:r>
            <a:r>
              <a:rPr lang="tr-TR" b="0" dirty="0"/>
              <a:t>, birinci basamak sağlık sistemlerinde tütün bırakma hizmetlerinin rutin, sistematik ve klinik bakımın bir parçası hâline getirilmesi için oluşturulan kapsamlı bir hizmet modelidir.</a:t>
            </a:r>
          </a:p>
          <a:p>
            <a:r>
              <a:rPr lang="tr-TR" b="0" dirty="0"/>
              <a:t>Bu modelin temel amacı:</a:t>
            </a:r>
            <a:br>
              <a:rPr lang="tr-TR" b="0" dirty="0"/>
            </a:br>
            <a:r>
              <a:rPr lang="tr-TR" b="0" dirty="0"/>
              <a:t>Her sağlık profesyonelinin, her hastayla temasında tütün kullanımını sorgulaması, bırakmaya teşvik etmesi ve kanıta dayalı tedaviye yönlendirmesidir.</a:t>
            </a:r>
          </a:p>
          <a:p>
            <a:r>
              <a:rPr lang="tr-TR" b="0" dirty="0"/>
              <a:t>Bu yaklaşım, tütün kullanımını önlenebilir ölümler arasında birinci sırada gördüğü için birinci basamakta öncelikli bir hizmet olarak ele alır.</a:t>
            </a:r>
          </a:p>
          <a:p>
            <a:endParaRPr lang="tr-TR" dirty="0"/>
          </a:p>
        </p:txBody>
      </p:sp>
      <p:sp>
        <p:nvSpPr>
          <p:cNvPr id="4" name="Slayt Numarası Yer Tutucusu 3"/>
          <p:cNvSpPr>
            <a:spLocks noGrp="1"/>
          </p:cNvSpPr>
          <p:nvPr>
            <p:ph type="sldNum" sz="quarter" idx="5"/>
          </p:nvPr>
        </p:nvSpPr>
        <p:spPr/>
        <p:txBody>
          <a:bodyPr/>
          <a:lstStyle/>
          <a:p>
            <a:fld id="{BA4F8428-3341-BA4D-8C3E-D92256A7EDFF}" type="slidenum">
              <a:rPr lang="en-US" smtClean="0"/>
              <a:pPr/>
              <a:t>17</a:t>
            </a:fld>
            <a:endParaRPr lang="en-US"/>
          </a:p>
        </p:txBody>
      </p:sp>
    </p:spTree>
    <p:extLst>
      <p:ext uri="{BB962C8B-B14F-4D97-AF65-F5344CB8AC3E}">
        <p14:creationId xmlns:p14="http://schemas.microsoft.com/office/powerpoint/2010/main" val="38460475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latin typeface="Comic Sans MS"/>
              </a:rPr>
              <a:t>Sigara dumanındaki 7000 üzerinde kimyasal maddeden 80’den fazlası toksik, mutajenik ve karsinojeniktir.</a:t>
            </a:r>
            <a:endParaRPr lang="tr-TR" dirty="0"/>
          </a:p>
        </p:txBody>
      </p:sp>
      <p:sp>
        <p:nvSpPr>
          <p:cNvPr id="4" name="Slayt Numarası Yer Tutucusu 3"/>
          <p:cNvSpPr>
            <a:spLocks noGrp="1"/>
          </p:cNvSpPr>
          <p:nvPr>
            <p:ph type="sldNum" sz="quarter" idx="5"/>
          </p:nvPr>
        </p:nvSpPr>
        <p:spPr/>
        <p:txBody>
          <a:bodyPr/>
          <a:lstStyle/>
          <a:p>
            <a:fld id="{C85F80F4-C4B8-4107-A914-31AA2B381969}" type="slidenum">
              <a:rPr lang="tr-TR" smtClean="0"/>
              <a:t>63</a:t>
            </a:fld>
            <a:endParaRPr lang="tr-TR"/>
          </a:p>
        </p:txBody>
      </p:sp>
    </p:spTree>
    <p:extLst>
      <p:ext uri="{BB962C8B-B14F-4D97-AF65-F5344CB8AC3E}">
        <p14:creationId xmlns:p14="http://schemas.microsoft.com/office/powerpoint/2010/main" val="33586154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latin typeface="Comic Sans MS"/>
              </a:rPr>
              <a:t>Sigara dumanında saptanan 7000 üzerinde kimyasal maddeler gaz ve partikül şeklindedir.</a:t>
            </a:r>
            <a:endParaRPr lang="tr-TR" dirty="0"/>
          </a:p>
        </p:txBody>
      </p:sp>
      <p:sp>
        <p:nvSpPr>
          <p:cNvPr id="4" name="Slayt Numarası Yer Tutucusu 3"/>
          <p:cNvSpPr>
            <a:spLocks noGrp="1"/>
          </p:cNvSpPr>
          <p:nvPr>
            <p:ph type="sldNum" sz="quarter" idx="5"/>
          </p:nvPr>
        </p:nvSpPr>
        <p:spPr/>
        <p:txBody>
          <a:bodyPr/>
          <a:lstStyle/>
          <a:p>
            <a:fld id="{C85F80F4-C4B8-4107-A914-31AA2B381969}" type="slidenum">
              <a:rPr lang="tr-TR" smtClean="0"/>
              <a:t>64</a:t>
            </a:fld>
            <a:endParaRPr lang="tr-TR"/>
          </a:p>
        </p:txBody>
      </p:sp>
    </p:spTree>
    <p:extLst>
      <p:ext uri="{BB962C8B-B14F-4D97-AF65-F5344CB8AC3E}">
        <p14:creationId xmlns:p14="http://schemas.microsoft.com/office/powerpoint/2010/main" val="17897748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Nikotin bağımlılığına bağlı tütün ürünleri kullanımı sonucu k</a:t>
            </a:r>
            <a:r>
              <a:rPr lang="tr-TR" sz="1200" b="0" i="0" kern="1200" dirty="0">
                <a:solidFill>
                  <a:schemeClr val="tx1"/>
                </a:solidFill>
                <a:effectLst/>
                <a:latin typeface="+mn-lt"/>
                <a:ea typeface="+mn-ea"/>
                <a:cs typeface="+mn-cs"/>
              </a:rPr>
              <a:t>anser genellikle normal hücrelerin kötü huylu tümör hücrelerine dönüşmesiyle kanser öncesi bir durumdan tam gelişmiş bir tümöre doğru ilerler. </a:t>
            </a:r>
            <a:endParaRPr lang="tr-TR" dirty="0"/>
          </a:p>
        </p:txBody>
      </p:sp>
      <p:sp>
        <p:nvSpPr>
          <p:cNvPr id="4" name="Slayt Numarası Yer Tutucusu 3"/>
          <p:cNvSpPr>
            <a:spLocks noGrp="1"/>
          </p:cNvSpPr>
          <p:nvPr>
            <p:ph type="sldNum" sz="quarter" idx="5"/>
          </p:nvPr>
        </p:nvSpPr>
        <p:spPr/>
        <p:txBody>
          <a:bodyPr/>
          <a:lstStyle/>
          <a:p>
            <a:fld id="{C85F80F4-C4B8-4107-A914-31AA2B381969}" type="slidenum">
              <a:rPr lang="tr-TR" smtClean="0"/>
              <a:t>65</a:t>
            </a:fld>
            <a:endParaRPr lang="tr-TR"/>
          </a:p>
        </p:txBody>
      </p:sp>
    </p:spTree>
    <p:extLst>
      <p:ext uri="{BB962C8B-B14F-4D97-AF65-F5344CB8AC3E}">
        <p14:creationId xmlns:p14="http://schemas.microsoft.com/office/powerpoint/2010/main" val="5705861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12065" indent="0" algn="just">
              <a:lnSpc>
                <a:spcPct val="150000"/>
              </a:lnSpc>
              <a:spcBef>
                <a:spcPts val="100"/>
              </a:spcBef>
              <a:buClr>
                <a:srgbClr val="000000"/>
              </a:buClr>
              <a:buFont typeface="Arial" panose="020B0604020202020204" pitchFamily="34" charset="0"/>
              <a:buNone/>
              <a:tabLst>
                <a:tab pos="256540" algn="l"/>
                <a:tab pos="257175" algn="l"/>
              </a:tabLst>
              <a:defRPr/>
            </a:pPr>
            <a:r>
              <a:rPr lang="tr-TR" dirty="0"/>
              <a:t>Tütün kullanımı başta </a:t>
            </a:r>
            <a:r>
              <a:rPr lang="tr-TR" sz="1200" spc="-5" dirty="0" err="1">
                <a:latin typeface="Comic Sans MS"/>
              </a:rPr>
              <a:t>Myokard</a:t>
            </a:r>
            <a:r>
              <a:rPr lang="tr-TR" sz="1200" spc="-5" dirty="0">
                <a:latin typeface="Comic Sans MS"/>
              </a:rPr>
              <a:t> enfarktüsü olmak üzere h</a:t>
            </a:r>
            <a:r>
              <a:rPr lang="tr-TR" sz="1200" spc="-5" dirty="0">
                <a:latin typeface="Comic Sans MS"/>
                <a:cs typeface="Arial"/>
              </a:rPr>
              <a:t>ipertansiyon, iskemik</a:t>
            </a:r>
            <a:r>
              <a:rPr lang="tr-TR" sz="1200" spc="-45" dirty="0">
                <a:latin typeface="Comic Sans MS"/>
                <a:cs typeface="Arial"/>
              </a:rPr>
              <a:t> </a:t>
            </a:r>
            <a:r>
              <a:rPr lang="tr-TR" sz="1200" spc="-5" dirty="0">
                <a:latin typeface="Comic Sans MS"/>
                <a:cs typeface="Arial"/>
              </a:rPr>
              <a:t>kalp</a:t>
            </a:r>
            <a:r>
              <a:rPr lang="tr-TR" sz="1200" spc="-40" dirty="0">
                <a:latin typeface="Comic Sans MS"/>
                <a:cs typeface="Arial"/>
              </a:rPr>
              <a:t> </a:t>
            </a:r>
            <a:r>
              <a:rPr lang="tr-TR" sz="1200" spc="-5" dirty="0">
                <a:latin typeface="Comic Sans MS"/>
                <a:cs typeface="Arial"/>
              </a:rPr>
              <a:t>hastalığına yol açmaktadır. Bu arada Miyokard enfarktüsünün sigara kullanıma bağlı en önemli 3 ölüm sebebi olduğu da unutulmamalıdır.</a:t>
            </a:r>
            <a:endParaRPr lang="tr-TR" dirty="0"/>
          </a:p>
          <a:p>
            <a:endParaRPr lang="tr-TR" dirty="0"/>
          </a:p>
        </p:txBody>
      </p:sp>
      <p:sp>
        <p:nvSpPr>
          <p:cNvPr id="4" name="Slayt Numarası Yer Tutucusu 3"/>
          <p:cNvSpPr>
            <a:spLocks noGrp="1"/>
          </p:cNvSpPr>
          <p:nvPr>
            <p:ph type="sldNum" sz="quarter" idx="5"/>
          </p:nvPr>
        </p:nvSpPr>
        <p:spPr/>
        <p:txBody>
          <a:bodyPr/>
          <a:lstStyle/>
          <a:p>
            <a:fld id="{C85F80F4-C4B8-4107-A914-31AA2B381969}" type="slidenum">
              <a:rPr lang="tr-TR" smtClean="0"/>
              <a:t>66</a:t>
            </a:fld>
            <a:endParaRPr lang="tr-TR"/>
          </a:p>
        </p:txBody>
      </p:sp>
    </p:spTree>
    <p:extLst>
      <p:ext uri="{BB962C8B-B14F-4D97-AF65-F5344CB8AC3E}">
        <p14:creationId xmlns:p14="http://schemas.microsoft.com/office/powerpoint/2010/main" val="33890528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Yukarıdaki bilgiler okunabilir.</a:t>
            </a:r>
          </a:p>
        </p:txBody>
      </p:sp>
      <p:sp>
        <p:nvSpPr>
          <p:cNvPr id="4" name="Slayt Numarası Yer Tutucusu 3"/>
          <p:cNvSpPr>
            <a:spLocks noGrp="1"/>
          </p:cNvSpPr>
          <p:nvPr>
            <p:ph type="sldNum" sz="quarter" idx="5"/>
          </p:nvPr>
        </p:nvSpPr>
        <p:spPr/>
        <p:txBody>
          <a:bodyPr/>
          <a:lstStyle/>
          <a:p>
            <a:fld id="{C85F80F4-C4B8-4107-A914-31AA2B381969}" type="slidenum">
              <a:rPr lang="tr-TR" smtClean="0"/>
              <a:t>67</a:t>
            </a:fld>
            <a:endParaRPr lang="tr-TR"/>
          </a:p>
        </p:txBody>
      </p:sp>
    </p:spTree>
    <p:extLst>
      <p:ext uri="{BB962C8B-B14F-4D97-AF65-F5344CB8AC3E}">
        <p14:creationId xmlns:p14="http://schemas.microsoft.com/office/powerpoint/2010/main" val="38967920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Tütün kullanımı </a:t>
            </a:r>
            <a:r>
              <a:rPr lang="tr-TR" spc="-5" dirty="0">
                <a:solidFill>
                  <a:srgbClr val="FF0000"/>
                </a:solidFill>
                <a:latin typeface="Comic Sans MS"/>
                <a:cs typeface="Calibri"/>
              </a:rPr>
              <a:t>dişlerde renk değişikliği, a</a:t>
            </a:r>
            <a:r>
              <a:rPr lang="tr-TR" dirty="0">
                <a:latin typeface="Comic Sans MS"/>
                <a:cs typeface="Calibri"/>
              </a:rPr>
              <a:t>ğız kokusu</a:t>
            </a:r>
            <a:r>
              <a:rPr lang="tr-TR" dirty="0">
                <a:solidFill>
                  <a:srgbClr val="FF0000"/>
                </a:solidFill>
                <a:latin typeface="Comic Sans MS"/>
                <a:cs typeface="Calibri"/>
              </a:rPr>
              <a:t>, gastrit, reflü gibi önemli </a:t>
            </a:r>
            <a:r>
              <a:rPr lang="tr-TR" dirty="0" err="1">
                <a:solidFill>
                  <a:srgbClr val="FF0000"/>
                </a:solidFill>
                <a:latin typeface="Comic Sans MS"/>
                <a:cs typeface="Calibri"/>
              </a:rPr>
              <a:t>benign</a:t>
            </a:r>
            <a:r>
              <a:rPr lang="tr-TR" dirty="0">
                <a:solidFill>
                  <a:srgbClr val="FF0000"/>
                </a:solidFill>
                <a:latin typeface="Comic Sans MS"/>
                <a:cs typeface="Calibri"/>
              </a:rPr>
              <a:t> durumların </a:t>
            </a:r>
            <a:r>
              <a:rPr lang="tr-TR" dirty="0" err="1">
                <a:solidFill>
                  <a:srgbClr val="FF0000"/>
                </a:solidFill>
                <a:latin typeface="Comic Sans MS"/>
                <a:cs typeface="Calibri"/>
              </a:rPr>
              <a:t>yanısıra</a:t>
            </a:r>
            <a:r>
              <a:rPr lang="tr-TR" dirty="0">
                <a:solidFill>
                  <a:srgbClr val="FF0000"/>
                </a:solidFill>
                <a:latin typeface="Comic Sans MS"/>
                <a:cs typeface="Calibri"/>
              </a:rPr>
              <a:t> mide, pankreas, özofagus kanserleri gibi </a:t>
            </a:r>
            <a:r>
              <a:rPr lang="tr-TR" dirty="0" err="1">
                <a:solidFill>
                  <a:srgbClr val="FF0000"/>
                </a:solidFill>
                <a:latin typeface="Comic Sans MS"/>
                <a:cs typeface="Calibri"/>
              </a:rPr>
              <a:t>gastrointestinal</a:t>
            </a:r>
            <a:r>
              <a:rPr lang="tr-TR" dirty="0">
                <a:solidFill>
                  <a:srgbClr val="FF0000"/>
                </a:solidFill>
                <a:latin typeface="Comic Sans MS"/>
                <a:cs typeface="Calibri"/>
              </a:rPr>
              <a:t> hastalıklara yol açmaktadır. </a:t>
            </a:r>
            <a:endParaRPr lang="tr-TR" dirty="0"/>
          </a:p>
        </p:txBody>
      </p:sp>
      <p:sp>
        <p:nvSpPr>
          <p:cNvPr id="4" name="Slayt Numarası Yer Tutucusu 3"/>
          <p:cNvSpPr>
            <a:spLocks noGrp="1"/>
          </p:cNvSpPr>
          <p:nvPr>
            <p:ph type="sldNum" sz="quarter" idx="5"/>
          </p:nvPr>
        </p:nvSpPr>
        <p:spPr/>
        <p:txBody>
          <a:bodyPr/>
          <a:lstStyle/>
          <a:p>
            <a:fld id="{C85F80F4-C4B8-4107-A914-31AA2B381969}" type="slidenum">
              <a:rPr lang="tr-TR" smtClean="0"/>
              <a:t>68</a:t>
            </a:fld>
            <a:endParaRPr lang="tr-TR"/>
          </a:p>
        </p:txBody>
      </p:sp>
    </p:spTree>
    <p:extLst>
      <p:ext uri="{BB962C8B-B14F-4D97-AF65-F5344CB8AC3E}">
        <p14:creationId xmlns:p14="http://schemas.microsoft.com/office/powerpoint/2010/main" val="6438604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spc="-5" dirty="0">
                <a:latin typeface="Comic Sans MS"/>
                <a:cs typeface="Arial MT"/>
              </a:rPr>
              <a:t>Aktif</a:t>
            </a:r>
            <a:r>
              <a:rPr lang="tr-TR" sz="1200" spc="-20" dirty="0">
                <a:latin typeface="Comic Sans MS"/>
                <a:cs typeface="Arial MT"/>
              </a:rPr>
              <a:t> </a:t>
            </a:r>
            <a:r>
              <a:rPr lang="tr-TR" sz="1200" dirty="0">
                <a:latin typeface="Comic Sans MS"/>
                <a:cs typeface="Arial MT"/>
              </a:rPr>
              <a:t>sigara</a:t>
            </a:r>
            <a:r>
              <a:rPr lang="tr-TR" sz="1200" spc="-15" dirty="0">
                <a:latin typeface="Comic Sans MS"/>
                <a:cs typeface="Arial MT"/>
              </a:rPr>
              <a:t> </a:t>
            </a:r>
            <a:r>
              <a:rPr lang="tr-TR" sz="1200" spc="-5" dirty="0">
                <a:latin typeface="Comic Sans MS"/>
                <a:cs typeface="Arial MT"/>
              </a:rPr>
              <a:t>içmek</a:t>
            </a:r>
            <a:r>
              <a:rPr lang="tr-TR" sz="1200" spc="-15" dirty="0">
                <a:latin typeface="Comic Sans MS"/>
                <a:cs typeface="Arial MT"/>
              </a:rPr>
              <a:t> ülseratif kolit, </a:t>
            </a:r>
            <a:r>
              <a:rPr lang="tr-TR" sz="1200" spc="-5" dirty="0" err="1">
                <a:latin typeface="Comic Sans MS"/>
                <a:cs typeface="Arial MT"/>
              </a:rPr>
              <a:t>Crohn</a:t>
            </a:r>
            <a:r>
              <a:rPr lang="tr-TR" sz="1200" spc="-15" dirty="0">
                <a:latin typeface="Comic Sans MS"/>
                <a:cs typeface="Arial MT"/>
              </a:rPr>
              <a:t> </a:t>
            </a:r>
            <a:r>
              <a:rPr lang="tr-TR" sz="1200" spc="-95" dirty="0">
                <a:latin typeface="Comic Sans MS"/>
                <a:cs typeface="Arial MT"/>
              </a:rPr>
              <a:t>Hastalığı</a:t>
            </a:r>
            <a:r>
              <a:rPr lang="tr-TR" sz="1200" spc="-15" dirty="0">
                <a:latin typeface="Comic Sans MS"/>
                <a:cs typeface="Arial MT"/>
              </a:rPr>
              <a:t> </a:t>
            </a:r>
            <a:r>
              <a:rPr lang="tr-TR" sz="1200" dirty="0">
                <a:latin typeface="Comic Sans MS"/>
                <a:cs typeface="Arial MT"/>
              </a:rPr>
              <a:t>riskini</a:t>
            </a:r>
            <a:r>
              <a:rPr lang="tr-TR" sz="1200" spc="-15" dirty="0">
                <a:latin typeface="Comic Sans MS"/>
                <a:cs typeface="Arial MT"/>
              </a:rPr>
              <a:t> arttırır.</a:t>
            </a:r>
          </a:p>
          <a:p>
            <a:endParaRPr lang="tr-TR" dirty="0"/>
          </a:p>
        </p:txBody>
      </p:sp>
      <p:sp>
        <p:nvSpPr>
          <p:cNvPr id="4" name="Slayt Numarası Yer Tutucusu 3"/>
          <p:cNvSpPr>
            <a:spLocks noGrp="1"/>
          </p:cNvSpPr>
          <p:nvPr>
            <p:ph type="sldNum" sz="quarter" idx="5"/>
          </p:nvPr>
        </p:nvSpPr>
        <p:spPr/>
        <p:txBody>
          <a:bodyPr/>
          <a:lstStyle/>
          <a:p>
            <a:fld id="{C85F80F4-C4B8-4107-A914-31AA2B381969}" type="slidenum">
              <a:rPr lang="tr-TR" smtClean="0"/>
              <a:t>69</a:t>
            </a:fld>
            <a:endParaRPr lang="tr-TR"/>
          </a:p>
        </p:txBody>
      </p:sp>
    </p:spTree>
    <p:extLst>
      <p:ext uri="{BB962C8B-B14F-4D97-AF65-F5344CB8AC3E}">
        <p14:creationId xmlns:p14="http://schemas.microsoft.com/office/powerpoint/2010/main" val="22561631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12066" indent="0" algn="just">
              <a:lnSpc>
                <a:spcPct val="150000"/>
              </a:lnSpc>
              <a:spcBef>
                <a:spcPts val="100"/>
              </a:spcBef>
              <a:buClr>
                <a:srgbClr val="000000"/>
              </a:buClr>
              <a:buNone/>
              <a:tabLst>
                <a:tab pos="233679" algn="l"/>
              </a:tabLst>
              <a:defRPr/>
            </a:pPr>
            <a:r>
              <a:rPr lang="tr-TR" sz="1700" spc="-5" dirty="0">
                <a:latin typeface="Comic Sans MS"/>
                <a:cs typeface="Arial MT"/>
              </a:rPr>
              <a:t>Sigara;</a:t>
            </a:r>
            <a:r>
              <a:rPr lang="tr-TR" sz="1700" spc="-15" dirty="0">
                <a:latin typeface="Comic Sans MS"/>
                <a:cs typeface="Arial MT"/>
              </a:rPr>
              <a:t> </a:t>
            </a:r>
            <a:r>
              <a:rPr lang="tr-TR" sz="1700" spc="-5" dirty="0">
                <a:latin typeface="Comic Sans MS"/>
                <a:cs typeface="Arial MT"/>
              </a:rPr>
              <a:t>hipertansiyon</a:t>
            </a:r>
            <a:r>
              <a:rPr lang="tr-TR" sz="1700" spc="-15" dirty="0">
                <a:latin typeface="Comic Sans MS"/>
                <a:cs typeface="Arial MT"/>
              </a:rPr>
              <a:t> </a:t>
            </a:r>
            <a:r>
              <a:rPr lang="tr-TR" sz="1700" spc="-5" dirty="0">
                <a:latin typeface="Comic Sans MS"/>
                <a:cs typeface="Arial MT"/>
              </a:rPr>
              <a:t>ile</a:t>
            </a:r>
            <a:r>
              <a:rPr lang="tr-TR" sz="1700" spc="-15" dirty="0">
                <a:latin typeface="Comic Sans MS"/>
                <a:cs typeface="Arial MT"/>
              </a:rPr>
              <a:t> </a:t>
            </a:r>
            <a:r>
              <a:rPr lang="tr-TR" sz="1700" spc="-10" dirty="0">
                <a:latin typeface="Comic Sans MS"/>
                <a:cs typeface="Arial MT"/>
              </a:rPr>
              <a:t>İdrarla</a:t>
            </a:r>
            <a:r>
              <a:rPr lang="tr-TR" sz="1700" dirty="0">
                <a:latin typeface="Comic Sans MS"/>
                <a:cs typeface="Arial MT"/>
              </a:rPr>
              <a:t> </a:t>
            </a:r>
            <a:r>
              <a:rPr lang="tr-TR" sz="1700" spc="-10" dirty="0" err="1">
                <a:latin typeface="Comic Sans MS"/>
                <a:cs typeface="Arial MT"/>
              </a:rPr>
              <a:t>albumin</a:t>
            </a:r>
            <a:r>
              <a:rPr lang="tr-TR" sz="1700" dirty="0">
                <a:latin typeface="Comic Sans MS"/>
                <a:cs typeface="Arial MT"/>
              </a:rPr>
              <a:t> </a:t>
            </a:r>
            <a:r>
              <a:rPr lang="tr-TR" sz="1700" spc="-10" dirty="0">
                <a:latin typeface="Comic Sans MS"/>
                <a:cs typeface="Arial MT"/>
              </a:rPr>
              <a:t>atılımını</a:t>
            </a:r>
            <a:r>
              <a:rPr lang="tr-TR" sz="1700" spc="5" dirty="0">
                <a:latin typeface="Comic Sans MS"/>
                <a:cs typeface="Arial MT"/>
              </a:rPr>
              <a:t> </a:t>
            </a:r>
            <a:r>
              <a:rPr lang="tr-TR" sz="1700" spc="-20" dirty="0">
                <a:latin typeface="Comic Sans MS"/>
                <a:cs typeface="Arial MT"/>
              </a:rPr>
              <a:t>artar </a:t>
            </a:r>
            <a:r>
              <a:rPr lang="tr-TR" sz="1700" dirty="0">
                <a:latin typeface="Comic Sans MS"/>
                <a:cs typeface="Arial MT"/>
              </a:rPr>
              <a:t> </a:t>
            </a:r>
            <a:r>
              <a:rPr lang="tr-TR" sz="1700" spc="-5" dirty="0">
                <a:latin typeface="Comic Sans MS"/>
                <a:cs typeface="Arial MT"/>
              </a:rPr>
              <a:t>(</a:t>
            </a:r>
            <a:r>
              <a:rPr lang="tr-TR" sz="1700" spc="-5" dirty="0" err="1">
                <a:latin typeface="Comic Sans MS"/>
                <a:cs typeface="Arial MT"/>
              </a:rPr>
              <a:t>Hiperfiltrasyon</a:t>
            </a:r>
            <a:r>
              <a:rPr lang="tr-TR" sz="1700" dirty="0">
                <a:latin typeface="Comic Sans MS"/>
                <a:cs typeface="Arial MT"/>
              </a:rPr>
              <a:t> </a:t>
            </a:r>
            <a:r>
              <a:rPr lang="tr-TR" sz="1700" spc="-5" dirty="0">
                <a:latin typeface="Comic Sans MS"/>
                <a:cs typeface="Arial MT"/>
              </a:rPr>
              <a:t>)</a:t>
            </a:r>
            <a:endParaRPr lang="tr-TR" sz="1700" dirty="0">
              <a:latin typeface="Comic Sans MS"/>
              <a:cs typeface="Arial MT"/>
            </a:endParaRPr>
          </a:p>
          <a:p>
            <a:pPr marL="12066" indent="0" algn="just">
              <a:lnSpc>
                <a:spcPct val="150000"/>
              </a:lnSpc>
              <a:spcBef>
                <a:spcPts val="1205"/>
              </a:spcBef>
              <a:buClr>
                <a:srgbClr val="000000"/>
              </a:buClr>
              <a:buNone/>
              <a:tabLst>
                <a:tab pos="233679" algn="l"/>
              </a:tabLst>
              <a:defRPr/>
            </a:pPr>
            <a:r>
              <a:rPr lang="tr-TR" sz="1700" spc="-5" dirty="0">
                <a:latin typeface="Comic Sans MS"/>
                <a:cs typeface="Arial MT"/>
              </a:rPr>
              <a:t>Sigar</a:t>
            </a:r>
            <a:r>
              <a:rPr lang="tr-TR" sz="1700" dirty="0">
                <a:latin typeface="Comic Sans MS"/>
                <a:cs typeface="Arial MT"/>
              </a:rPr>
              <a:t>a</a:t>
            </a:r>
            <a:r>
              <a:rPr lang="tr-TR" sz="1700" spc="-5" dirty="0">
                <a:latin typeface="Comic Sans MS"/>
                <a:cs typeface="Arial MT"/>
              </a:rPr>
              <a:t> içenlerd</a:t>
            </a:r>
            <a:r>
              <a:rPr lang="tr-TR" sz="1700" dirty="0">
                <a:latin typeface="Comic Sans MS"/>
                <a:cs typeface="Arial MT"/>
              </a:rPr>
              <a:t>e</a:t>
            </a:r>
            <a:r>
              <a:rPr lang="tr-TR" sz="1700" spc="-5" dirty="0">
                <a:latin typeface="Comic Sans MS"/>
                <a:cs typeface="Arial MT"/>
              </a:rPr>
              <a:t> </a:t>
            </a:r>
            <a:r>
              <a:rPr lang="tr-TR" sz="1700" dirty="0">
                <a:latin typeface="Comic Sans MS"/>
                <a:cs typeface="Arial MT"/>
              </a:rPr>
              <a:t>sigara</a:t>
            </a:r>
            <a:r>
              <a:rPr lang="tr-TR" sz="1700" spc="-5" dirty="0">
                <a:latin typeface="Comic Sans MS"/>
                <a:cs typeface="Arial MT"/>
              </a:rPr>
              <a:t> içmeyenler</a:t>
            </a:r>
            <a:r>
              <a:rPr lang="tr-TR" sz="1700" dirty="0">
                <a:latin typeface="Comic Sans MS"/>
                <a:cs typeface="Arial MT"/>
              </a:rPr>
              <a:t>e</a:t>
            </a:r>
            <a:r>
              <a:rPr lang="tr-TR" sz="1700" spc="-5" dirty="0">
                <a:latin typeface="Comic Sans MS"/>
                <a:cs typeface="Arial MT"/>
              </a:rPr>
              <a:t> gör</a:t>
            </a:r>
            <a:r>
              <a:rPr lang="tr-TR" sz="1700" dirty="0">
                <a:latin typeface="Comic Sans MS"/>
                <a:cs typeface="Arial MT"/>
              </a:rPr>
              <a:t>e</a:t>
            </a:r>
            <a:r>
              <a:rPr lang="tr-TR" sz="1700" spc="-5" dirty="0">
                <a:latin typeface="Comic Sans MS"/>
                <a:cs typeface="Arial MT"/>
              </a:rPr>
              <a:t> Kronik Böbrek </a:t>
            </a:r>
            <a:r>
              <a:rPr lang="tr-TR" sz="1700" dirty="0">
                <a:latin typeface="Comic Sans MS"/>
                <a:cs typeface="Arial MT"/>
              </a:rPr>
              <a:t>Yetmezliği</a:t>
            </a:r>
            <a:r>
              <a:rPr lang="tr-TR" sz="1700" spc="-35" dirty="0">
                <a:latin typeface="Comic Sans MS"/>
                <a:cs typeface="Arial MT"/>
              </a:rPr>
              <a:t> </a:t>
            </a:r>
            <a:r>
              <a:rPr lang="tr-TR" sz="1700" spc="-120" dirty="0">
                <a:latin typeface="Comic Sans MS"/>
                <a:cs typeface="Arial MT"/>
              </a:rPr>
              <a:t>gelişm</a:t>
            </a:r>
            <a:r>
              <a:rPr lang="tr-TR" sz="1700" spc="-110" dirty="0">
                <a:latin typeface="Comic Sans MS"/>
                <a:cs typeface="Arial MT"/>
              </a:rPr>
              <a:t>e</a:t>
            </a:r>
            <a:r>
              <a:rPr lang="tr-TR" sz="1700" spc="-5" dirty="0">
                <a:latin typeface="Comic Sans MS"/>
                <a:cs typeface="Arial MT"/>
              </a:rPr>
              <a:t> </a:t>
            </a:r>
            <a:r>
              <a:rPr lang="tr-TR" sz="1700" dirty="0">
                <a:latin typeface="Comic Sans MS"/>
                <a:cs typeface="Arial MT"/>
              </a:rPr>
              <a:t>riski</a:t>
            </a:r>
            <a:r>
              <a:rPr lang="tr-TR" sz="1700" spc="-5" dirty="0">
                <a:latin typeface="Comic Sans MS"/>
                <a:cs typeface="Arial MT"/>
              </a:rPr>
              <a:t> </a:t>
            </a:r>
            <a:r>
              <a:rPr lang="tr-TR" sz="1700" dirty="0">
                <a:latin typeface="Comic Sans MS"/>
                <a:cs typeface="Arial MT"/>
              </a:rPr>
              <a:t>2</a:t>
            </a:r>
            <a:r>
              <a:rPr lang="tr-TR" sz="1700" spc="-5" dirty="0">
                <a:latin typeface="Comic Sans MS"/>
                <a:cs typeface="Arial MT"/>
              </a:rPr>
              <a:t> </a:t>
            </a:r>
            <a:r>
              <a:rPr lang="tr-TR" sz="1700" dirty="0">
                <a:latin typeface="Comic Sans MS"/>
                <a:cs typeface="Arial MT"/>
              </a:rPr>
              <a:t>kat</a:t>
            </a:r>
            <a:r>
              <a:rPr lang="tr-TR" sz="1700" spc="-5" dirty="0">
                <a:latin typeface="Comic Sans MS"/>
                <a:cs typeface="Arial MT"/>
              </a:rPr>
              <a:t> fazladır.</a:t>
            </a:r>
            <a:endParaRPr lang="tr-TR" sz="1700" dirty="0">
              <a:latin typeface="Comic Sans MS"/>
              <a:cs typeface="Arial MT"/>
            </a:endParaRPr>
          </a:p>
          <a:p>
            <a:pPr marL="12066" indent="0" algn="just">
              <a:lnSpc>
                <a:spcPct val="150000"/>
              </a:lnSpc>
              <a:buClr>
                <a:srgbClr val="000000"/>
              </a:buClr>
              <a:buNone/>
              <a:tabLst>
                <a:tab pos="233679" algn="l"/>
              </a:tabLst>
              <a:defRPr/>
            </a:pPr>
            <a:r>
              <a:rPr lang="tr-TR" sz="1700" spc="-5" dirty="0">
                <a:latin typeface="Comic Sans MS"/>
                <a:cs typeface="Arial MT"/>
              </a:rPr>
              <a:t>Sigara</a:t>
            </a:r>
            <a:r>
              <a:rPr lang="tr-TR" sz="1700" spc="-15" dirty="0">
                <a:latin typeface="Comic Sans MS"/>
                <a:cs typeface="Arial MT"/>
              </a:rPr>
              <a:t> </a:t>
            </a:r>
            <a:r>
              <a:rPr lang="tr-TR" sz="1700" spc="-5" dirty="0">
                <a:latin typeface="Comic Sans MS"/>
                <a:cs typeface="Arial MT"/>
              </a:rPr>
              <a:t>için</a:t>
            </a:r>
            <a:r>
              <a:rPr lang="tr-TR" sz="1700" spc="-10" dirty="0">
                <a:latin typeface="Comic Sans MS"/>
                <a:cs typeface="Arial MT"/>
              </a:rPr>
              <a:t> </a:t>
            </a:r>
            <a:r>
              <a:rPr lang="tr-TR" sz="1700" spc="-5" dirty="0">
                <a:latin typeface="Comic Sans MS"/>
                <a:cs typeface="Arial MT"/>
              </a:rPr>
              <a:t>böbrek</a:t>
            </a:r>
            <a:r>
              <a:rPr lang="tr-TR" sz="1700" spc="-10" dirty="0">
                <a:latin typeface="Comic Sans MS"/>
                <a:cs typeface="Arial MT"/>
              </a:rPr>
              <a:t> </a:t>
            </a:r>
            <a:r>
              <a:rPr lang="tr-TR" sz="1700" spc="-5" dirty="0" err="1">
                <a:latin typeface="Comic Sans MS"/>
                <a:cs typeface="Arial MT"/>
              </a:rPr>
              <a:t>nakilli</a:t>
            </a:r>
            <a:r>
              <a:rPr lang="tr-TR" sz="1700" spc="-15" dirty="0">
                <a:latin typeface="Comic Sans MS"/>
                <a:cs typeface="Arial MT"/>
              </a:rPr>
              <a:t> </a:t>
            </a:r>
            <a:r>
              <a:rPr lang="tr-TR" sz="1700" spc="-5" dirty="0">
                <a:latin typeface="Comic Sans MS"/>
                <a:cs typeface="Arial MT"/>
              </a:rPr>
              <a:t>hastalarda</a:t>
            </a:r>
            <a:r>
              <a:rPr lang="tr-TR" sz="1700" spc="-10" dirty="0">
                <a:latin typeface="Comic Sans MS"/>
                <a:cs typeface="Arial MT"/>
              </a:rPr>
              <a:t> </a:t>
            </a:r>
            <a:r>
              <a:rPr lang="tr-TR" sz="1700" dirty="0">
                <a:latin typeface="Comic Sans MS"/>
                <a:cs typeface="Arial MT"/>
              </a:rPr>
              <a:t>rejeksiyon</a:t>
            </a:r>
            <a:r>
              <a:rPr lang="tr-TR" sz="1700" spc="-10" dirty="0">
                <a:latin typeface="Comic Sans MS"/>
                <a:cs typeface="Arial MT"/>
              </a:rPr>
              <a:t> </a:t>
            </a:r>
            <a:r>
              <a:rPr lang="tr-TR" sz="1700" spc="-5" dirty="0">
                <a:latin typeface="Comic Sans MS"/>
                <a:cs typeface="Arial MT"/>
              </a:rPr>
              <a:t>oranları</a:t>
            </a:r>
            <a:r>
              <a:rPr lang="tr-TR" sz="1700" spc="-10" dirty="0">
                <a:latin typeface="Comic Sans MS"/>
                <a:cs typeface="Arial MT"/>
              </a:rPr>
              <a:t> </a:t>
            </a:r>
            <a:r>
              <a:rPr lang="tr-TR" sz="1700" spc="-5" dirty="0">
                <a:latin typeface="Comic Sans MS"/>
                <a:cs typeface="Arial MT"/>
              </a:rPr>
              <a:t>daha</a:t>
            </a:r>
            <a:r>
              <a:rPr lang="tr-TR" sz="1700" spc="-15" dirty="0">
                <a:latin typeface="Comic Sans MS"/>
                <a:cs typeface="Arial MT"/>
              </a:rPr>
              <a:t> </a:t>
            </a:r>
            <a:r>
              <a:rPr lang="tr-TR" sz="1700" dirty="0">
                <a:latin typeface="Comic Sans MS"/>
                <a:cs typeface="Arial MT"/>
              </a:rPr>
              <a:t>yüksek</a:t>
            </a:r>
            <a:r>
              <a:rPr lang="tr-TR" sz="1700" spc="-10" dirty="0">
                <a:latin typeface="Comic Sans MS"/>
                <a:cs typeface="Arial MT"/>
              </a:rPr>
              <a:t>tir.</a:t>
            </a:r>
            <a:endParaRPr lang="tr-TR" sz="1700" dirty="0">
              <a:latin typeface="Comic Sans MS"/>
              <a:cs typeface="Arial MT"/>
            </a:endParaRPr>
          </a:p>
          <a:p>
            <a:endParaRPr lang="tr-TR" dirty="0"/>
          </a:p>
        </p:txBody>
      </p:sp>
      <p:sp>
        <p:nvSpPr>
          <p:cNvPr id="4" name="Slayt Numarası Yer Tutucusu 3"/>
          <p:cNvSpPr>
            <a:spLocks noGrp="1"/>
          </p:cNvSpPr>
          <p:nvPr>
            <p:ph type="sldNum" sz="quarter" idx="5"/>
          </p:nvPr>
        </p:nvSpPr>
        <p:spPr/>
        <p:txBody>
          <a:bodyPr/>
          <a:lstStyle/>
          <a:p>
            <a:fld id="{C85F80F4-C4B8-4107-A914-31AA2B381969}" type="slidenum">
              <a:rPr lang="tr-TR" smtClean="0"/>
              <a:t>70</a:t>
            </a:fld>
            <a:endParaRPr lang="tr-TR"/>
          </a:p>
        </p:txBody>
      </p:sp>
    </p:spTree>
    <p:extLst>
      <p:ext uri="{BB962C8B-B14F-4D97-AF65-F5344CB8AC3E}">
        <p14:creationId xmlns:p14="http://schemas.microsoft.com/office/powerpoint/2010/main" val="42589403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Tütün kullanımı mesane kanseri, renal kanser, penis kanseri, üriner inkontinans gibi hastalıklara çok yüksek oranlarda neden olmaktadır.</a:t>
            </a:r>
          </a:p>
        </p:txBody>
      </p:sp>
      <p:sp>
        <p:nvSpPr>
          <p:cNvPr id="4" name="Slayt Numarası Yer Tutucusu 3"/>
          <p:cNvSpPr>
            <a:spLocks noGrp="1"/>
          </p:cNvSpPr>
          <p:nvPr>
            <p:ph type="sldNum" sz="quarter" idx="5"/>
          </p:nvPr>
        </p:nvSpPr>
        <p:spPr/>
        <p:txBody>
          <a:bodyPr/>
          <a:lstStyle/>
          <a:p>
            <a:fld id="{C85F80F4-C4B8-4107-A914-31AA2B381969}" type="slidenum">
              <a:rPr lang="tr-TR" smtClean="0"/>
              <a:t>71</a:t>
            </a:fld>
            <a:endParaRPr lang="tr-TR"/>
          </a:p>
        </p:txBody>
      </p:sp>
    </p:spTree>
    <p:extLst>
      <p:ext uri="{BB962C8B-B14F-4D97-AF65-F5344CB8AC3E}">
        <p14:creationId xmlns:p14="http://schemas.microsoft.com/office/powerpoint/2010/main" val="34528094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Gebelikte tütün ürünü kullanımı doğum sonrası bebekte perinatal ve ani bebek ölümü sendromu gibi çok ciddi sağlık komplikasyonlarına neden olabilmektedir.</a:t>
            </a:r>
          </a:p>
          <a:p>
            <a:endParaRPr lang="tr-TR" dirty="0"/>
          </a:p>
        </p:txBody>
      </p:sp>
      <p:sp>
        <p:nvSpPr>
          <p:cNvPr id="4" name="Slayt Numarası Yer Tutucusu 3"/>
          <p:cNvSpPr>
            <a:spLocks noGrp="1"/>
          </p:cNvSpPr>
          <p:nvPr>
            <p:ph type="sldNum" sz="quarter" idx="5"/>
          </p:nvPr>
        </p:nvSpPr>
        <p:spPr/>
        <p:txBody>
          <a:bodyPr/>
          <a:lstStyle/>
          <a:p>
            <a:fld id="{C85F80F4-C4B8-4107-A914-31AA2B381969}" type="slidenum">
              <a:rPr lang="tr-TR" smtClean="0"/>
              <a:t>72</a:t>
            </a:fld>
            <a:endParaRPr lang="tr-TR"/>
          </a:p>
        </p:txBody>
      </p:sp>
    </p:spTree>
    <p:extLst>
      <p:ext uri="{BB962C8B-B14F-4D97-AF65-F5344CB8AC3E}">
        <p14:creationId xmlns:p14="http://schemas.microsoft.com/office/powerpoint/2010/main" val="2983788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A4F8428-3341-BA4D-8C3E-D92256A7EDFF}" type="slidenum">
              <a:rPr lang="en-US" smtClean="0"/>
              <a:pPr/>
              <a:t>18</a:t>
            </a:fld>
            <a:endParaRPr lang="en-US"/>
          </a:p>
        </p:txBody>
      </p:sp>
    </p:spTree>
    <p:extLst>
      <p:ext uri="{BB962C8B-B14F-4D97-AF65-F5344CB8AC3E}">
        <p14:creationId xmlns:p14="http://schemas.microsoft.com/office/powerpoint/2010/main" val="14499687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latin typeface="Comic Sans MS" panose="030F0702030302020204" pitchFamily="66" charset="0"/>
                <a:ea typeface="Georgia"/>
                <a:cs typeface="Georgia"/>
                <a:sym typeface="Georgia"/>
              </a:rPr>
              <a:t>Sigara dumanı içinde yer alan “</a:t>
            </a:r>
            <a:r>
              <a:rPr lang="tr-TR" sz="1200" b="1" dirty="0" err="1">
                <a:solidFill>
                  <a:srgbClr val="FF0000"/>
                </a:solidFill>
                <a:latin typeface="Comic Sans MS" panose="030F0702030302020204" pitchFamily="66" charset="0"/>
                <a:ea typeface="Georgia"/>
                <a:cs typeface="Georgia"/>
                <a:sym typeface="Georgia"/>
              </a:rPr>
              <a:t>siyanidin</a:t>
            </a:r>
            <a:r>
              <a:rPr lang="tr-TR" sz="1200" dirty="0">
                <a:latin typeface="Comic Sans MS" panose="030F0702030302020204" pitchFamily="66" charset="0"/>
                <a:ea typeface="Georgia"/>
                <a:cs typeface="Georgia"/>
                <a:sym typeface="Georgia"/>
              </a:rPr>
              <a:t>” maddesi lens proteinlerinin yapısını bozarak katarakt gelişim riskini arttırmaktadır.</a:t>
            </a:r>
            <a:r>
              <a:rPr lang="tr-TR" sz="1200" spc="-5" dirty="0">
                <a:latin typeface="Comic Sans MS"/>
                <a:ea typeface="Georgia"/>
                <a:cs typeface="Georgia"/>
                <a:sym typeface="Georgia"/>
              </a:rPr>
              <a:t> </a:t>
            </a:r>
            <a:r>
              <a:rPr lang="tr-TR" dirty="0"/>
              <a:t>Tütün kullanımı ayrıca gözde  </a:t>
            </a:r>
            <a:r>
              <a:rPr lang="tr-TR" dirty="0" err="1"/>
              <a:t>üveit</a:t>
            </a:r>
            <a:r>
              <a:rPr lang="tr-TR" dirty="0"/>
              <a:t>, </a:t>
            </a:r>
            <a:r>
              <a:rPr lang="tr-TR" dirty="0" err="1"/>
              <a:t>maküler</a:t>
            </a:r>
            <a:r>
              <a:rPr lang="tr-TR" dirty="0"/>
              <a:t> dejenerasyon ve Glokom gibi önemli hastalıklara da yol açmaktadır.</a:t>
            </a:r>
          </a:p>
        </p:txBody>
      </p:sp>
      <p:sp>
        <p:nvSpPr>
          <p:cNvPr id="4" name="Slayt Numarası Yer Tutucusu 3"/>
          <p:cNvSpPr>
            <a:spLocks noGrp="1"/>
          </p:cNvSpPr>
          <p:nvPr>
            <p:ph type="sldNum" sz="quarter" idx="5"/>
          </p:nvPr>
        </p:nvSpPr>
        <p:spPr/>
        <p:txBody>
          <a:bodyPr/>
          <a:lstStyle/>
          <a:p>
            <a:fld id="{C85F80F4-C4B8-4107-A914-31AA2B381969}" type="slidenum">
              <a:rPr lang="tr-TR" smtClean="0"/>
              <a:t>73</a:t>
            </a:fld>
            <a:endParaRPr lang="tr-TR"/>
          </a:p>
        </p:txBody>
      </p:sp>
    </p:spTree>
    <p:extLst>
      <p:ext uri="{BB962C8B-B14F-4D97-AF65-F5344CB8AC3E}">
        <p14:creationId xmlns:p14="http://schemas.microsoft.com/office/powerpoint/2010/main" val="1960648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latin typeface="Comic Sans MS"/>
              </a:rPr>
              <a:t>Diyabetlilerde en önemli komplikasyonlardan biri vasküler komplikasyonlar olup sigara içen diyabetiklerde mikro ve  makrovasküler komplikasyonları daha fazladır. </a:t>
            </a:r>
            <a:endParaRPr lang="tr-TR" dirty="0"/>
          </a:p>
        </p:txBody>
      </p:sp>
      <p:sp>
        <p:nvSpPr>
          <p:cNvPr id="4" name="Slayt Numarası Yer Tutucusu 3"/>
          <p:cNvSpPr>
            <a:spLocks noGrp="1"/>
          </p:cNvSpPr>
          <p:nvPr>
            <p:ph type="sldNum" sz="quarter" idx="5"/>
          </p:nvPr>
        </p:nvSpPr>
        <p:spPr/>
        <p:txBody>
          <a:bodyPr/>
          <a:lstStyle/>
          <a:p>
            <a:fld id="{C85F80F4-C4B8-4107-A914-31AA2B381969}" type="slidenum">
              <a:rPr lang="tr-TR" smtClean="0"/>
              <a:t>74</a:t>
            </a:fld>
            <a:endParaRPr lang="tr-TR"/>
          </a:p>
        </p:txBody>
      </p:sp>
    </p:spTree>
    <p:extLst>
      <p:ext uri="{BB962C8B-B14F-4D97-AF65-F5344CB8AC3E}">
        <p14:creationId xmlns:p14="http://schemas.microsoft.com/office/powerpoint/2010/main" val="11958901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12700" marR="5080" indent="0">
              <a:lnSpc>
                <a:spcPct val="119200"/>
              </a:lnSpc>
              <a:spcBef>
                <a:spcPts val="100"/>
              </a:spcBef>
              <a:buFont typeface="Arial" panose="020B0604020202020204" pitchFamily="34" charset="0"/>
              <a:buNone/>
              <a:defRPr/>
            </a:pPr>
            <a:r>
              <a:rPr lang="tr-TR" dirty="0"/>
              <a:t>Tütün kullanımı hematolojik sistemde </a:t>
            </a:r>
            <a:r>
              <a:rPr lang="tr-TR" sz="1200" spc="-15" dirty="0">
                <a:latin typeface="Comic Sans MS"/>
                <a:cs typeface="Calibri"/>
              </a:rPr>
              <a:t>periferik</a:t>
            </a:r>
            <a:r>
              <a:rPr lang="tr-TR" sz="1200" spc="-10" dirty="0">
                <a:latin typeface="Comic Sans MS"/>
                <a:cs typeface="Calibri"/>
              </a:rPr>
              <a:t> </a:t>
            </a:r>
            <a:r>
              <a:rPr lang="tr-TR" sz="1200" spc="-15" dirty="0">
                <a:latin typeface="Comic Sans MS"/>
                <a:cs typeface="Calibri"/>
              </a:rPr>
              <a:t>lökosit,</a:t>
            </a:r>
            <a:r>
              <a:rPr lang="tr-TR" sz="1200" spc="-10" dirty="0">
                <a:latin typeface="Comic Sans MS"/>
                <a:cs typeface="Calibri"/>
              </a:rPr>
              <a:t> eritrosit, trombosit, </a:t>
            </a:r>
            <a:r>
              <a:rPr lang="tr-TR" sz="1200" spc="-5" dirty="0">
                <a:latin typeface="Comic Sans MS"/>
                <a:cs typeface="Calibri"/>
              </a:rPr>
              <a:t>eozinofil, </a:t>
            </a:r>
            <a:r>
              <a:rPr lang="tr-TR" sz="1200" spc="-20" dirty="0" err="1">
                <a:latin typeface="Comic Sans MS"/>
                <a:cs typeface="Calibri"/>
              </a:rPr>
              <a:t>tromboksan</a:t>
            </a:r>
            <a:r>
              <a:rPr lang="tr-TR" sz="1200" spc="-20" dirty="0">
                <a:latin typeface="Comic Sans MS"/>
                <a:cs typeface="Calibri"/>
              </a:rPr>
              <a:t> </a:t>
            </a:r>
            <a:r>
              <a:rPr lang="tr-TR" sz="1200" spc="-5" dirty="0">
                <a:latin typeface="Comic Sans MS"/>
                <a:cs typeface="Calibri"/>
              </a:rPr>
              <a:t>salınımı, </a:t>
            </a:r>
            <a:r>
              <a:rPr lang="tr-TR" sz="1200" spc="-20" dirty="0">
                <a:latin typeface="Comic Sans MS"/>
                <a:cs typeface="Calibri"/>
              </a:rPr>
              <a:t>trombosit </a:t>
            </a:r>
            <a:r>
              <a:rPr lang="tr-TR" sz="1200" spc="-15" dirty="0">
                <a:latin typeface="Comic Sans MS"/>
                <a:cs typeface="Calibri"/>
              </a:rPr>
              <a:t>agregasyonu, </a:t>
            </a:r>
            <a:r>
              <a:rPr lang="tr-TR" sz="1200" spc="-5" dirty="0">
                <a:latin typeface="Comic Sans MS"/>
                <a:cs typeface="Calibri"/>
              </a:rPr>
              <a:t>fibrinojen </a:t>
            </a:r>
            <a:r>
              <a:rPr lang="tr-TR" sz="1200" spc="-10" dirty="0">
                <a:latin typeface="Comic Sans MS"/>
                <a:cs typeface="Calibri"/>
              </a:rPr>
              <a:t>seviyesi, </a:t>
            </a:r>
            <a:r>
              <a:rPr lang="tr-TR" sz="1200" spc="-15" dirty="0">
                <a:latin typeface="Comic Sans MS"/>
                <a:cs typeface="Calibri"/>
              </a:rPr>
              <a:t>Faktör </a:t>
            </a:r>
            <a:r>
              <a:rPr lang="tr-TR" sz="1200" spc="-5" dirty="0">
                <a:latin typeface="Comic Sans MS"/>
                <a:cs typeface="Calibri"/>
              </a:rPr>
              <a:t>VII </a:t>
            </a:r>
            <a:r>
              <a:rPr lang="tr-TR" sz="1200" spc="-10" dirty="0">
                <a:latin typeface="Comic Sans MS"/>
                <a:cs typeface="Calibri"/>
              </a:rPr>
              <a:t>seviyesi ve </a:t>
            </a:r>
            <a:r>
              <a:rPr lang="tr-TR" sz="1200" spc="-10" dirty="0" err="1">
                <a:latin typeface="Comic Sans MS"/>
                <a:cs typeface="Calibri"/>
              </a:rPr>
              <a:t>p</a:t>
            </a:r>
            <a:r>
              <a:rPr lang="tr-TR" sz="1200" spc="-5" dirty="0" err="1">
                <a:latin typeface="Comic Sans MS"/>
                <a:cs typeface="Calibri"/>
              </a:rPr>
              <a:t>lasma</a:t>
            </a:r>
            <a:r>
              <a:rPr lang="tr-TR" sz="1200" spc="-10" dirty="0">
                <a:latin typeface="Comic Sans MS"/>
                <a:cs typeface="Calibri"/>
              </a:rPr>
              <a:t> </a:t>
            </a:r>
            <a:r>
              <a:rPr lang="tr-TR" sz="1200" spc="-15" dirty="0" err="1">
                <a:latin typeface="Comic Sans MS"/>
                <a:cs typeface="Calibri"/>
              </a:rPr>
              <a:t>viskositesini</a:t>
            </a:r>
            <a:r>
              <a:rPr lang="tr-TR" sz="1200" spc="-15" dirty="0">
                <a:latin typeface="Comic Sans MS"/>
                <a:cs typeface="Calibri"/>
              </a:rPr>
              <a:t> artırırken trombosit yaşam süresi ile kanama zamanını azaltmaktadır.</a:t>
            </a:r>
            <a:endParaRPr lang="tr-TR" sz="1200" dirty="0">
              <a:latin typeface="Comic Sans MS"/>
              <a:cs typeface="Calibri"/>
            </a:endParaRPr>
          </a:p>
          <a:p>
            <a:endParaRPr lang="tr-TR" dirty="0"/>
          </a:p>
        </p:txBody>
      </p:sp>
      <p:sp>
        <p:nvSpPr>
          <p:cNvPr id="4" name="Slayt Numarası Yer Tutucusu 3"/>
          <p:cNvSpPr>
            <a:spLocks noGrp="1"/>
          </p:cNvSpPr>
          <p:nvPr>
            <p:ph type="sldNum" sz="quarter" idx="5"/>
          </p:nvPr>
        </p:nvSpPr>
        <p:spPr/>
        <p:txBody>
          <a:bodyPr/>
          <a:lstStyle/>
          <a:p>
            <a:fld id="{C85F80F4-C4B8-4107-A914-31AA2B381969}" type="slidenum">
              <a:rPr lang="tr-TR" smtClean="0"/>
              <a:t>75</a:t>
            </a:fld>
            <a:endParaRPr lang="tr-TR"/>
          </a:p>
        </p:txBody>
      </p:sp>
    </p:spTree>
    <p:extLst>
      <p:ext uri="{BB962C8B-B14F-4D97-AF65-F5344CB8AC3E}">
        <p14:creationId xmlns:p14="http://schemas.microsoft.com/office/powerpoint/2010/main" val="19563493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Tütün kullanımı kas yorgunluğuna, kemik mineral yoğunluğunda azalmaya kırık riskinde artmaya yol açarken D Vitamini metabolizmasını da bozmaktadır.</a:t>
            </a:r>
          </a:p>
        </p:txBody>
      </p:sp>
      <p:sp>
        <p:nvSpPr>
          <p:cNvPr id="4" name="Slayt Numarası Yer Tutucusu 3"/>
          <p:cNvSpPr>
            <a:spLocks noGrp="1"/>
          </p:cNvSpPr>
          <p:nvPr>
            <p:ph type="sldNum" sz="quarter" idx="5"/>
          </p:nvPr>
        </p:nvSpPr>
        <p:spPr/>
        <p:txBody>
          <a:bodyPr/>
          <a:lstStyle/>
          <a:p>
            <a:fld id="{C85F80F4-C4B8-4107-A914-31AA2B381969}" type="slidenum">
              <a:rPr lang="tr-TR" smtClean="0"/>
              <a:t>76</a:t>
            </a:fld>
            <a:endParaRPr lang="tr-TR"/>
          </a:p>
        </p:txBody>
      </p:sp>
    </p:spTree>
    <p:extLst>
      <p:ext uri="{BB962C8B-B14F-4D97-AF65-F5344CB8AC3E}">
        <p14:creationId xmlns:p14="http://schemas.microsoft.com/office/powerpoint/2010/main" val="22081259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12065">
              <a:spcBef>
                <a:spcPts val="535"/>
              </a:spcBef>
              <a:buClr>
                <a:srgbClr val="000000"/>
              </a:buClr>
              <a:buSzPct val="147368"/>
              <a:tabLst>
                <a:tab pos="353060" algn="l"/>
                <a:tab pos="353695" algn="l"/>
              </a:tabLst>
              <a:defRPr/>
            </a:pPr>
            <a:r>
              <a:rPr lang="tr-TR" sz="1200" dirty="0">
                <a:latin typeface="Comic Sans MS"/>
              </a:rPr>
              <a:t>Tütün Dumanı Cilt Üzerinde </a:t>
            </a:r>
            <a:r>
              <a:rPr lang="tr-TR" sz="1200" spc="10" dirty="0">
                <a:latin typeface="Comic Sans MS"/>
                <a:cs typeface="Arial MT"/>
              </a:rPr>
              <a:t>Erken</a:t>
            </a:r>
            <a:r>
              <a:rPr lang="tr-TR" sz="1200" spc="-15" dirty="0">
                <a:latin typeface="Comic Sans MS"/>
                <a:cs typeface="Arial MT"/>
              </a:rPr>
              <a:t> </a:t>
            </a:r>
            <a:r>
              <a:rPr lang="tr-TR" sz="1200" spc="5" dirty="0">
                <a:latin typeface="Comic Sans MS"/>
                <a:cs typeface="Arial MT"/>
              </a:rPr>
              <a:t>cilt</a:t>
            </a:r>
            <a:r>
              <a:rPr lang="tr-TR" sz="1200" spc="-15" dirty="0">
                <a:latin typeface="Comic Sans MS"/>
                <a:cs typeface="Arial MT"/>
              </a:rPr>
              <a:t> </a:t>
            </a:r>
            <a:r>
              <a:rPr lang="tr-TR" sz="1200" spc="-35" dirty="0">
                <a:latin typeface="Comic Sans MS"/>
                <a:cs typeface="Arial MT"/>
              </a:rPr>
              <a:t>yaşlanmasına, </a:t>
            </a:r>
            <a:r>
              <a:rPr lang="es-ES" sz="1200" spc="10" dirty="0">
                <a:latin typeface="Comic Sans MS"/>
                <a:cs typeface="Arial MT"/>
              </a:rPr>
              <a:t>Sigara</a:t>
            </a:r>
            <a:r>
              <a:rPr lang="es-ES" sz="1200" spc="-5" dirty="0">
                <a:latin typeface="Comic Sans MS"/>
                <a:cs typeface="Arial MT"/>
              </a:rPr>
              <a:t> </a:t>
            </a:r>
            <a:r>
              <a:rPr lang="tr-TR" sz="1200" spc="5" dirty="0">
                <a:latin typeface="Comic Sans MS"/>
                <a:cs typeface="Arial MT"/>
              </a:rPr>
              <a:t>Ti</a:t>
            </a:r>
            <a:r>
              <a:rPr lang="es-ES" sz="1200" spc="5" dirty="0">
                <a:latin typeface="Comic Sans MS"/>
                <a:cs typeface="Arial MT"/>
              </a:rPr>
              <a:t>ryakisi</a:t>
            </a:r>
            <a:r>
              <a:rPr lang="es-ES" sz="1200" spc="-5" dirty="0">
                <a:latin typeface="Comic Sans MS"/>
                <a:cs typeface="Arial MT"/>
              </a:rPr>
              <a:t> </a:t>
            </a:r>
            <a:r>
              <a:rPr lang="tr-TR" sz="1200" spc="-5" dirty="0">
                <a:latin typeface="Comic Sans MS"/>
                <a:cs typeface="Arial MT"/>
              </a:rPr>
              <a:t>E</a:t>
            </a:r>
            <a:r>
              <a:rPr lang="es-ES" sz="1200" spc="5" dirty="0">
                <a:latin typeface="Comic Sans MS"/>
                <a:cs typeface="Arial MT"/>
              </a:rPr>
              <a:t>l</a:t>
            </a:r>
            <a:r>
              <a:rPr lang="es-ES" sz="1200" spc="-5" dirty="0">
                <a:latin typeface="Comic Sans MS"/>
                <a:cs typeface="Arial MT"/>
              </a:rPr>
              <a:t> </a:t>
            </a:r>
            <a:r>
              <a:rPr lang="tr-TR" sz="1200" spc="-5" dirty="0">
                <a:latin typeface="Comic Sans MS"/>
                <a:cs typeface="Arial MT"/>
              </a:rPr>
              <a:t>P</a:t>
            </a:r>
            <a:r>
              <a:rPr lang="es-ES" sz="1200" spc="-50" dirty="0">
                <a:latin typeface="Comic Sans MS"/>
                <a:cs typeface="Arial MT"/>
              </a:rPr>
              <a:t>armağı</a:t>
            </a:r>
            <a:r>
              <a:rPr lang="tr-TR" sz="1200" spc="-50" dirty="0" err="1">
                <a:latin typeface="Comic Sans MS"/>
                <a:cs typeface="Arial MT"/>
              </a:rPr>
              <a:t>na</a:t>
            </a:r>
            <a:r>
              <a:rPr lang="es-ES" sz="1200" spc="-5" dirty="0">
                <a:latin typeface="Comic Sans MS"/>
                <a:cs typeface="Arial MT"/>
              </a:rPr>
              <a:t> </a:t>
            </a:r>
            <a:r>
              <a:rPr lang="es-ES" sz="1200" spc="15" dirty="0">
                <a:latin typeface="Comic Sans MS"/>
                <a:cs typeface="Arial MT"/>
              </a:rPr>
              <a:t>ve</a:t>
            </a:r>
            <a:r>
              <a:rPr lang="es-ES" sz="1200" dirty="0">
                <a:latin typeface="Comic Sans MS"/>
                <a:cs typeface="Arial MT"/>
              </a:rPr>
              <a:t> </a:t>
            </a:r>
            <a:r>
              <a:rPr lang="tr-TR" sz="1200" spc="-55" dirty="0">
                <a:latin typeface="Comic Sans MS"/>
                <a:cs typeface="Arial MT"/>
              </a:rPr>
              <a:t>T</a:t>
            </a:r>
            <a:r>
              <a:rPr lang="es-ES" sz="1200" spc="-55" dirty="0">
                <a:latin typeface="Comic Sans MS"/>
                <a:cs typeface="Arial MT"/>
              </a:rPr>
              <a:t>ırnağı</a:t>
            </a:r>
            <a:r>
              <a:rPr lang="tr-TR" sz="1200" spc="-55" dirty="0" err="1">
                <a:latin typeface="Comic Sans MS"/>
                <a:cs typeface="Arial MT"/>
              </a:rPr>
              <a:t>na</a:t>
            </a:r>
            <a:r>
              <a:rPr lang="tr-TR" sz="1200" spc="-55" dirty="0">
                <a:latin typeface="Comic Sans MS"/>
                <a:cs typeface="Arial MT"/>
              </a:rPr>
              <a:t> ve de cilt kanserlerine yol açmaktadır. </a:t>
            </a:r>
            <a:endParaRPr lang="es-ES" sz="1200" dirty="0">
              <a:latin typeface="Comic Sans MS"/>
              <a:cs typeface="Arial M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dirty="0">
              <a:latin typeface="Comic Sans MS"/>
              <a:cs typeface="Arial MT"/>
            </a:endParaRPr>
          </a:p>
        </p:txBody>
      </p:sp>
      <p:sp>
        <p:nvSpPr>
          <p:cNvPr id="4" name="Slayt Numarası Yer Tutucusu 3"/>
          <p:cNvSpPr>
            <a:spLocks noGrp="1"/>
          </p:cNvSpPr>
          <p:nvPr>
            <p:ph type="sldNum" sz="quarter" idx="5"/>
          </p:nvPr>
        </p:nvSpPr>
        <p:spPr/>
        <p:txBody>
          <a:bodyPr/>
          <a:lstStyle/>
          <a:p>
            <a:fld id="{C85F80F4-C4B8-4107-A914-31AA2B381969}" type="slidenum">
              <a:rPr lang="tr-TR" smtClean="0"/>
              <a:t>77</a:t>
            </a:fld>
            <a:endParaRPr lang="tr-TR"/>
          </a:p>
        </p:txBody>
      </p:sp>
    </p:spTree>
    <p:extLst>
      <p:ext uri="{BB962C8B-B14F-4D97-AF65-F5344CB8AC3E}">
        <p14:creationId xmlns:p14="http://schemas.microsoft.com/office/powerpoint/2010/main" val="107211328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Tütün kullanımı hem beyin kan akımında hem de </a:t>
            </a:r>
            <a:r>
              <a:rPr lang="tr-TR" dirty="0" err="1"/>
              <a:t>karotid</a:t>
            </a:r>
            <a:r>
              <a:rPr lang="tr-TR" dirty="0"/>
              <a:t> arter kan akımında azalmaya yol açmaktadır.</a:t>
            </a:r>
          </a:p>
        </p:txBody>
      </p:sp>
      <p:sp>
        <p:nvSpPr>
          <p:cNvPr id="4" name="Slayt Numarası Yer Tutucusu 3"/>
          <p:cNvSpPr>
            <a:spLocks noGrp="1"/>
          </p:cNvSpPr>
          <p:nvPr>
            <p:ph type="sldNum" sz="quarter" idx="5"/>
          </p:nvPr>
        </p:nvSpPr>
        <p:spPr/>
        <p:txBody>
          <a:bodyPr/>
          <a:lstStyle/>
          <a:p>
            <a:fld id="{C85F80F4-C4B8-4107-A914-31AA2B381969}" type="slidenum">
              <a:rPr lang="tr-TR" smtClean="0"/>
              <a:t>78</a:t>
            </a:fld>
            <a:endParaRPr lang="tr-TR"/>
          </a:p>
        </p:txBody>
      </p:sp>
    </p:spTree>
    <p:extLst>
      <p:ext uri="{BB962C8B-B14F-4D97-AF65-F5344CB8AC3E}">
        <p14:creationId xmlns:p14="http://schemas.microsoft.com/office/powerpoint/2010/main" val="42300255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indent="0" algn="just">
              <a:buNone/>
              <a:defRPr/>
            </a:pPr>
            <a:r>
              <a:rPr lang="tr-TR" dirty="0"/>
              <a:t>Tütünün merkezi sinir sisteminde yol açtığı hasarlar da çok büyüktür öyle ki </a:t>
            </a:r>
            <a:r>
              <a:rPr lang="tr-TR" dirty="0">
                <a:latin typeface="Comic Sans MS"/>
              </a:rPr>
              <a:t>Alzheimer hastalığına yakalanma </a:t>
            </a:r>
            <a:endParaRPr lang="tr-TR" dirty="0"/>
          </a:p>
          <a:p>
            <a:pPr marL="0" indent="0" algn="just">
              <a:buNone/>
              <a:defRPr/>
            </a:pPr>
            <a:r>
              <a:rPr lang="tr-TR" dirty="0">
                <a:latin typeface="Comic Sans MS"/>
              </a:rPr>
              <a:t>riski %50 artar, kadınlarda ALS riski 3  kat artar ve inme riski 1,5-2,5 kat artar.</a:t>
            </a:r>
            <a:endParaRPr lang="tr-TR" dirty="0"/>
          </a:p>
        </p:txBody>
      </p:sp>
      <p:sp>
        <p:nvSpPr>
          <p:cNvPr id="4" name="Slayt Numarası Yer Tutucusu 3"/>
          <p:cNvSpPr>
            <a:spLocks noGrp="1"/>
          </p:cNvSpPr>
          <p:nvPr>
            <p:ph type="sldNum" sz="quarter" idx="5"/>
          </p:nvPr>
        </p:nvSpPr>
        <p:spPr/>
        <p:txBody>
          <a:bodyPr/>
          <a:lstStyle/>
          <a:p>
            <a:fld id="{C85F80F4-C4B8-4107-A914-31AA2B381969}" type="slidenum">
              <a:rPr lang="tr-TR" smtClean="0"/>
              <a:t>79</a:t>
            </a:fld>
            <a:endParaRPr lang="tr-TR"/>
          </a:p>
        </p:txBody>
      </p:sp>
    </p:spTree>
    <p:extLst>
      <p:ext uri="{BB962C8B-B14F-4D97-AF65-F5344CB8AC3E}">
        <p14:creationId xmlns:p14="http://schemas.microsoft.com/office/powerpoint/2010/main" val="211717768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Tütünün yol açtığı ekonomik zararlar büyüktür. Öyle ki </a:t>
            </a:r>
            <a:r>
              <a:rPr lang="tr-TR" spc="-5" dirty="0">
                <a:latin typeface="Comic Sans MS"/>
              </a:rPr>
              <a:t>ülkemizde her yıl  sigara içicilerinin sigaraya ve bağlı hastalıkların tedavisine 25 milyon dolar harcanmaktadır. </a:t>
            </a:r>
            <a:endParaRPr lang="tr-TR" dirty="0"/>
          </a:p>
          <a:p>
            <a:endParaRPr lang="tr-TR" dirty="0"/>
          </a:p>
        </p:txBody>
      </p:sp>
      <p:sp>
        <p:nvSpPr>
          <p:cNvPr id="4" name="Slayt Numarası Yer Tutucusu 3"/>
          <p:cNvSpPr>
            <a:spLocks noGrp="1"/>
          </p:cNvSpPr>
          <p:nvPr>
            <p:ph type="sldNum" sz="quarter" idx="5"/>
          </p:nvPr>
        </p:nvSpPr>
        <p:spPr/>
        <p:txBody>
          <a:bodyPr/>
          <a:lstStyle/>
          <a:p>
            <a:fld id="{C85F80F4-C4B8-4107-A914-31AA2B381969}" type="slidenum">
              <a:rPr lang="tr-TR" smtClean="0"/>
              <a:t>80</a:t>
            </a:fld>
            <a:endParaRPr lang="tr-TR"/>
          </a:p>
        </p:txBody>
      </p:sp>
    </p:spTree>
    <p:extLst>
      <p:ext uri="{BB962C8B-B14F-4D97-AF65-F5344CB8AC3E}">
        <p14:creationId xmlns:p14="http://schemas.microsoft.com/office/powerpoint/2010/main" val="19374954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Yukarıdaki not okunabilir.</a:t>
            </a:r>
          </a:p>
        </p:txBody>
      </p:sp>
      <p:sp>
        <p:nvSpPr>
          <p:cNvPr id="4" name="Slayt Numarası Yer Tutucusu 3"/>
          <p:cNvSpPr>
            <a:spLocks noGrp="1"/>
          </p:cNvSpPr>
          <p:nvPr>
            <p:ph type="sldNum" sz="quarter" idx="5"/>
          </p:nvPr>
        </p:nvSpPr>
        <p:spPr/>
        <p:txBody>
          <a:bodyPr/>
          <a:lstStyle/>
          <a:p>
            <a:fld id="{C85F80F4-C4B8-4107-A914-31AA2B381969}" type="slidenum">
              <a:rPr lang="tr-TR" smtClean="0"/>
              <a:t>81</a:t>
            </a:fld>
            <a:endParaRPr lang="tr-TR"/>
          </a:p>
        </p:txBody>
      </p:sp>
    </p:spTree>
    <p:extLst>
      <p:ext uri="{BB962C8B-B14F-4D97-AF65-F5344CB8AC3E}">
        <p14:creationId xmlns:p14="http://schemas.microsoft.com/office/powerpoint/2010/main" val="286462962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Tütün ürünlerinin ekiminde kullanılan ve u</a:t>
            </a:r>
            <a:r>
              <a:rPr lang="tr-TR" sz="1200" b="0" i="0" kern="1200" dirty="0">
                <a:solidFill>
                  <a:schemeClr val="tx1"/>
                </a:solidFill>
                <a:effectLst/>
                <a:latin typeface="+mn-lt"/>
                <a:ea typeface="+mn-ea"/>
                <a:cs typeface="+mn-cs"/>
              </a:rPr>
              <a:t>zun süre çevrede kalabilen </a:t>
            </a:r>
            <a:r>
              <a:rPr lang="tr-TR" sz="1200" b="1" i="0" kern="1200" dirty="0">
                <a:solidFill>
                  <a:schemeClr val="tx1"/>
                </a:solidFill>
                <a:effectLst/>
                <a:latin typeface="+mn-lt"/>
                <a:ea typeface="+mn-ea"/>
                <a:cs typeface="+mn-cs"/>
              </a:rPr>
              <a:t>pestisitler</a:t>
            </a:r>
            <a:r>
              <a:rPr lang="tr-TR" sz="1200" b="0" i="0" kern="1200" dirty="0">
                <a:solidFill>
                  <a:schemeClr val="tx1"/>
                </a:solidFill>
                <a:effectLst/>
                <a:latin typeface="+mn-lt"/>
                <a:ea typeface="+mn-ea"/>
                <a:cs typeface="+mn-cs"/>
              </a:rPr>
              <a:t>, mutajen, teratojen ve daha önemlisi kanserojen olabilirler. Sigara izmaritleri ise  çevreye saçılarak suyu ve toprağı zehirler, hatta orman yangınlarına neden olur. </a:t>
            </a:r>
            <a:endParaRPr lang="tr-TR" dirty="0"/>
          </a:p>
        </p:txBody>
      </p:sp>
      <p:sp>
        <p:nvSpPr>
          <p:cNvPr id="4" name="Slayt Numarası Yer Tutucusu 3"/>
          <p:cNvSpPr>
            <a:spLocks noGrp="1"/>
          </p:cNvSpPr>
          <p:nvPr>
            <p:ph type="sldNum" sz="quarter" idx="5"/>
          </p:nvPr>
        </p:nvSpPr>
        <p:spPr/>
        <p:txBody>
          <a:bodyPr/>
          <a:lstStyle/>
          <a:p>
            <a:fld id="{C85F80F4-C4B8-4107-A914-31AA2B381969}" type="slidenum">
              <a:rPr lang="tr-TR" smtClean="0"/>
              <a:t>82</a:t>
            </a:fld>
            <a:endParaRPr lang="tr-TR"/>
          </a:p>
        </p:txBody>
      </p:sp>
    </p:spTree>
    <p:extLst>
      <p:ext uri="{BB962C8B-B14F-4D97-AF65-F5344CB8AC3E}">
        <p14:creationId xmlns:p14="http://schemas.microsoft.com/office/powerpoint/2010/main" val="1902409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36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Calibri" charset="0"/>
            </a:endParaRPr>
          </a:p>
        </p:txBody>
      </p:sp>
    </p:spTree>
    <p:extLst>
      <p:ext uri="{BB962C8B-B14F-4D97-AF65-F5344CB8AC3E}">
        <p14:creationId xmlns:p14="http://schemas.microsoft.com/office/powerpoint/2010/main" val="2486357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Tütün ürünlerinin ekiminde kullanılan ve u</a:t>
            </a:r>
            <a:r>
              <a:rPr lang="tr-TR" sz="1200" b="0" i="0" kern="1200" dirty="0">
                <a:solidFill>
                  <a:schemeClr val="tx1"/>
                </a:solidFill>
                <a:effectLst/>
                <a:latin typeface="+mn-lt"/>
                <a:ea typeface="+mn-ea"/>
                <a:cs typeface="+mn-cs"/>
              </a:rPr>
              <a:t>zun süre çevrede kalabilen </a:t>
            </a:r>
            <a:r>
              <a:rPr lang="tr-TR" sz="1200" b="1" i="0" kern="1200" dirty="0">
                <a:solidFill>
                  <a:schemeClr val="tx1"/>
                </a:solidFill>
                <a:effectLst/>
                <a:latin typeface="+mn-lt"/>
                <a:ea typeface="+mn-ea"/>
                <a:cs typeface="+mn-cs"/>
              </a:rPr>
              <a:t>pestisitler</a:t>
            </a:r>
            <a:r>
              <a:rPr lang="tr-TR" sz="1200" b="0" i="0" kern="1200" dirty="0">
                <a:solidFill>
                  <a:schemeClr val="tx1"/>
                </a:solidFill>
                <a:effectLst/>
                <a:latin typeface="+mn-lt"/>
                <a:ea typeface="+mn-ea"/>
                <a:cs typeface="+mn-cs"/>
              </a:rPr>
              <a:t>, mutajen, teratojen ve daha önemlisi kanserojen olabilirler. Sigara izmaritleri ise  çevreye saçılarak suyu ve toprağı zehirler, hatta orman yangınlarına neden olur. </a:t>
            </a:r>
            <a:endParaRPr lang="tr-TR" dirty="0"/>
          </a:p>
        </p:txBody>
      </p:sp>
      <p:sp>
        <p:nvSpPr>
          <p:cNvPr id="4" name="Slayt Numarası Yer Tutucusu 3"/>
          <p:cNvSpPr>
            <a:spLocks noGrp="1"/>
          </p:cNvSpPr>
          <p:nvPr>
            <p:ph type="sldNum" sz="quarter" idx="5"/>
          </p:nvPr>
        </p:nvSpPr>
        <p:spPr/>
        <p:txBody>
          <a:bodyPr/>
          <a:lstStyle/>
          <a:p>
            <a:fld id="{C85F80F4-C4B8-4107-A914-31AA2B381969}" type="slidenum">
              <a:rPr lang="tr-TR" smtClean="0"/>
              <a:t>83</a:t>
            </a:fld>
            <a:endParaRPr lang="tr-TR"/>
          </a:p>
        </p:txBody>
      </p:sp>
    </p:spTree>
    <p:extLst>
      <p:ext uri="{BB962C8B-B14F-4D97-AF65-F5344CB8AC3E}">
        <p14:creationId xmlns:p14="http://schemas.microsoft.com/office/powerpoint/2010/main" val="190240934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Yukarıdakiler okunabilir</a:t>
            </a:r>
          </a:p>
        </p:txBody>
      </p:sp>
      <p:sp>
        <p:nvSpPr>
          <p:cNvPr id="4" name="Slayt Numarası Yer Tutucusu 3"/>
          <p:cNvSpPr>
            <a:spLocks noGrp="1"/>
          </p:cNvSpPr>
          <p:nvPr>
            <p:ph type="sldNum" sz="quarter" idx="5"/>
          </p:nvPr>
        </p:nvSpPr>
        <p:spPr/>
        <p:txBody>
          <a:bodyPr/>
          <a:lstStyle/>
          <a:p>
            <a:fld id="{C85F80F4-C4B8-4107-A914-31AA2B381969}" type="slidenum">
              <a:rPr lang="tr-TR" smtClean="0"/>
              <a:t>85</a:t>
            </a:fld>
            <a:endParaRPr lang="tr-TR"/>
          </a:p>
        </p:txBody>
      </p:sp>
    </p:spTree>
    <p:extLst>
      <p:ext uri="{BB962C8B-B14F-4D97-AF65-F5344CB8AC3E}">
        <p14:creationId xmlns:p14="http://schemas.microsoft.com/office/powerpoint/2010/main" val="296088146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Yukarıdakiler okunabilir</a:t>
            </a:r>
          </a:p>
          <a:p>
            <a:endParaRPr lang="tr-TR" dirty="0"/>
          </a:p>
        </p:txBody>
      </p:sp>
      <p:sp>
        <p:nvSpPr>
          <p:cNvPr id="4" name="Slayt Numarası Yer Tutucusu 3"/>
          <p:cNvSpPr>
            <a:spLocks noGrp="1"/>
          </p:cNvSpPr>
          <p:nvPr>
            <p:ph type="sldNum" sz="quarter" idx="5"/>
          </p:nvPr>
        </p:nvSpPr>
        <p:spPr/>
        <p:txBody>
          <a:bodyPr/>
          <a:lstStyle/>
          <a:p>
            <a:fld id="{C85F80F4-C4B8-4107-A914-31AA2B381969}" type="slidenum">
              <a:rPr lang="tr-TR" smtClean="0"/>
              <a:t>86</a:t>
            </a:fld>
            <a:endParaRPr lang="tr-TR"/>
          </a:p>
        </p:txBody>
      </p:sp>
    </p:spTree>
    <p:extLst>
      <p:ext uri="{BB962C8B-B14F-4D97-AF65-F5344CB8AC3E}">
        <p14:creationId xmlns:p14="http://schemas.microsoft.com/office/powerpoint/2010/main" val="288988375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Sigarayı bırakmanın etkilerinin zaman yayılmış görsel bir özeti görülmektedir. </a:t>
            </a:r>
          </a:p>
        </p:txBody>
      </p:sp>
      <p:sp>
        <p:nvSpPr>
          <p:cNvPr id="4" name="Slayt Numarası Yer Tutucusu 3"/>
          <p:cNvSpPr>
            <a:spLocks noGrp="1"/>
          </p:cNvSpPr>
          <p:nvPr>
            <p:ph type="sldNum" sz="quarter" idx="5"/>
          </p:nvPr>
        </p:nvSpPr>
        <p:spPr/>
        <p:txBody>
          <a:bodyPr/>
          <a:lstStyle/>
          <a:p>
            <a:fld id="{C85F80F4-C4B8-4107-A914-31AA2B381969}" type="slidenum">
              <a:rPr lang="tr-TR" smtClean="0"/>
              <a:t>87</a:t>
            </a:fld>
            <a:endParaRPr lang="tr-TR"/>
          </a:p>
        </p:txBody>
      </p:sp>
    </p:spTree>
    <p:extLst>
      <p:ext uri="{BB962C8B-B14F-4D97-AF65-F5344CB8AC3E}">
        <p14:creationId xmlns:p14="http://schemas.microsoft.com/office/powerpoint/2010/main" val="108975562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Yukarıdaki tüm notlar okunmalıdır.</a:t>
            </a:r>
          </a:p>
        </p:txBody>
      </p:sp>
      <p:sp>
        <p:nvSpPr>
          <p:cNvPr id="4" name="Slayt Numarası Yer Tutucusu 3"/>
          <p:cNvSpPr>
            <a:spLocks noGrp="1"/>
          </p:cNvSpPr>
          <p:nvPr>
            <p:ph type="sldNum" sz="quarter" idx="5"/>
          </p:nvPr>
        </p:nvSpPr>
        <p:spPr/>
        <p:txBody>
          <a:bodyPr/>
          <a:lstStyle/>
          <a:p>
            <a:fld id="{C85F80F4-C4B8-4107-A914-31AA2B381969}" type="slidenum">
              <a:rPr lang="tr-TR" smtClean="0"/>
              <a:t>89</a:t>
            </a:fld>
            <a:endParaRPr lang="tr-TR"/>
          </a:p>
        </p:txBody>
      </p:sp>
    </p:spTree>
    <p:extLst>
      <p:ext uri="{BB962C8B-B14F-4D97-AF65-F5344CB8AC3E}">
        <p14:creationId xmlns:p14="http://schemas.microsoft.com/office/powerpoint/2010/main" val="242439641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a:extLst>
              <a:ext uri="{FF2B5EF4-FFF2-40B4-BE49-F238E27FC236}">
                <a16:creationId xmlns:a16="http://schemas.microsoft.com/office/drawing/2014/main" id="{56832533-E755-90B5-CE4D-DFFAB082B3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fld id="{79DA4BA1-A94B-487B-9E41-662047F28FD5}" type="slidenum">
              <a:rPr lang="tr-TR" altLang="tr-TR" sz="1200">
                <a:solidFill>
                  <a:prstClr val="black"/>
                </a:solidFill>
                <a:latin typeface="Arial" panose="020B0604020202020204" pitchFamily="34" charset="0"/>
              </a:rPr>
              <a:pPr/>
              <a:t>90</a:t>
            </a:fld>
            <a:endParaRPr lang="tr-TR" altLang="tr-TR" sz="1200">
              <a:solidFill>
                <a:prstClr val="black"/>
              </a:solidFill>
              <a:latin typeface="Arial" panose="020B0604020202020204" pitchFamily="34" charset="0"/>
            </a:endParaRPr>
          </a:p>
        </p:txBody>
      </p:sp>
      <p:sp>
        <p:nvSpPr>
          <p:cNvPr id="133123" name="Rectangle 7">
            <a:extLst>
              <a:ext uri="{FF2B5EF4-FFF2-40B4-BE49-F238E27FC236}">
                <a16:creationId xmlns:a16="http://schemas.microsoft.com/office/drawing/2014/main" id="{C3F58F02-03C5-FB10-62E4-C4CEECFF92EC}"/>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r" defTabSz="914400"/>
            <a:fld id="{DA1A9796-2055-4693-BE50-7B83AEE3D2BA}" type="slidenum">
              <a:rPr lang="tr-TR" altLang="tr-TR" sz="1200">
                <a:solidFill>
                  <a:prstClr val="black"/>
                </a:solidFill>
                <a:latin typeface="Arial Unicode MS" panose="020B0604020202020204" pitchFamily="34" charset="-128"/>
              </a:rPr>
              <a:pPr algn="r" defTabSz="914400"/>
              <a:t>90</a:t>
            </a:fld>
            <a:endParaRPr lang="tr-TR" altLang="tr-TR" sz="1200">
              <a:solidFill>
                <a:prstClr val="black"/>
              </a:solidFill>
              <a:latin typeface="Arial Unicode MS" panose="020B0604020202020204" pitchFamily="34" charset="-128"/>
            </a:endParaRPr>
          </a:p>
        </p:txBody>
      </p:sp>
      <p:sp>
        <p:nvSpPr>
          <p:cNvPr id="133124" name="Rectangle 2">
            <a:extLst>
              <a:ext uri="{FF2B5EF4-FFF2-40B4-BE49-F238E27FC236}">
                <a16:creationId xmlns:a16="http://schemas.microsoft.com/office/drawing/2014/main" id="{5B83E64B-4939-7CEE-AB30-61CD510D2F5D}"/>
              </a:ext>
            </a:extLst>
          </p:cNvPr>
          <p:cNvSpPr>
            <a:spLocks noGrp="1" noRot="1" noChangeAspect="1" noChangeArrowheads="1" noTextEdit="1"/>
          </p:cNvSpPr>
          <p:nvPr>
            <p:ph type="sldImg"/>
          </p:nvPr>
        </p:nvSpPr>
        <p:spPr>
          <a:xfrm>
            <a:off x="1144588" y="685800"/>
            <a:ext cx="4572000" cy="3429000"/>
          </a:xfrm>
          <a:ln/>
        </p:spPr>
      </p:sp>
      <p:sp>
        <p:nvSpPr>
          <p:cNvPr id="133125" name="Rectangle 3">
            <a:extLst>
              <a:ext uri="{FF2B5EF4-FFF2-40B4-BE49-F238E27FC236}">
                <a16:creationId xmlns:a16="http://schemas.microsoft.com/office/drawing/2014/main" id="{356A94A0-338C-A39F-0018-E70EECD7F377}"/>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tr-TR">
              <a:latin typeface="Arial" panose="020B0604020202020204" pitchFamily="34" charset="0"/>
            </a:endParaRPr>
          </a:p>
        </p:txBody>
      </p:sp>
    </p:spTree>
    <p:extLst>
      <p:ext uri="{BB962C8B-B14F-4D97-AF65-F5344CB8AC3E}">
        <p14:creationId xmlns:p14="http://schemas.microsoft.com/office/powerpoint/2010/main" val="2279383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638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8AE2693-4C19-40A8-9B10-137C636AD9CF}" type="slidenum">
              <a:rPr lang="tr-TR" smtClean="0"/>
              <a:t>23</a:t>
            </a:fld>
            <a:endParaRPr lang="tr-TR"/>
          </a:p>
        </p:txBody>
      </p:sp>
    </p:spTree>
    <p:extLst>
      <p:ext uri="{BB962C8B-B14F-4D97-AF65-F5344CB8AC3E}">
        <p14:creationId xmlns:p14="http://schemas.microsoft.com/office/powerpoint/2010/main" val="8661867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050" b="0" kern="1200" dirty="0">
                <a:solidFill>
                  <a:srgbClr val="0094AB"/>
                </a:solidFill>
                <a:latin typeface="Comic Sans MS" panose="030F0702030302020204" pitchFamily="66" charset="0"/>
                <a:ea typeface="+mn-ea"/>
                <a:cs typeface="+mn-cs"/>
              </a:rPr>
              <a:t>Pasif </a:t>
            </a:r>
            <a:r>
              <a:rPr lang="tr-TR" sz="1050" b="0" kern="1200" dirty="0" err="1">
                <a:solidFill>
                  <a:srgbClr val="0094AB"/>
                </a:solidFill>
                <a:latin typeface="Comic Sans MS" panose="030F0702030302020204" pitchFamily="66" charset="0"/>
                <a:ea typeface="+mn-ea"/>
                <a:cs typeface="+mn-cs"/>
              </a:rPr>
              <a:t>etkilenim</a:t>
            </a:r>
            <a:r>
              <a:rPr lang="tr-TR" sz="1050" b="0" kern="1200" dirty="0">
                <a:solidFill>
                  <a:srgbClr val="0094AB"/>
                </a:solidFill>
                <a:latin typeface="Comic Sans MS" panose="030F0702030302020204" pitchFamily="66" charset="0"/>
                <a:ea typeface="+mn-ea"/>
                <a:cs typeface="+mn-cs"/>
              </a:rPr>
              <a:t>,</a:t>
            </a:r>
            <a:r>
              <a:rPr lang="tr-TR" sz="1050" b="0" kern="1200" baseline="0" dirty="0">
                <a:solidFill>
                  <a:srgbClr val="0094AB"/>
                </a:solidFill>
                <a:latin typeface="Comic Sans MS" panose="030F0702030302020204" pitchFamily="66" charset="0"/>
                <a:ea typeface="+mn-ea"/>
                <a:cs typeface="+mn-cs"/>
              </a:rPr>
              <a:t> pasif içicilik </a:t>
            </a:r>
            <a:r>
              <a:rPr lang="tr-TR" dirty="0">
                <a:latin typeface="Comic Sans MS" panose="030F0702030302020204" pitchFamily="66" charset="0"/>
              </a:rPr>
              <a:t>kişi kendi sigara içmediği halde bulunduğu ortamda çevresel tütün dumanına yani başkasının içtiği sigara </a:t>
            </a:r>
            <a:r>
              <a:rPr lang="tr-TR" dirty="0" err="1">
                <a:latin typeface="Comic Sans MS" panose="030F0702030302020204" pitchFamily="66" charset="0"/>
              </a:rPr>
              <a:t>sumanına</a:t>
            </a:r>
            <a:r>
              <a:rPr lang="tr-TR" dirty="0">
                <a:latin typeface="Comic Sans MS" panose="030F0702030302020204" pitchFamily="66" charset="0"/>
              </a:rPr>
              <a:t> maruz kalmasıdır.</a:t>
            </a:r>
          </a:p>
          <a:p>
            <a:endParaRPr lang="tr-TR" dirty="0"/>
          </a:p>
        </p:txBody>
      </p:sp>
      <p:sp>
        <p:nvSpPr>
          <p:cNvPr id="4" name="Slayt Numarası Yer Tutucusu 3"/>
          <p:cNvSpPr>
            <a:spLocks noGrp="1"/>
          </p:cNvSpPr>
          <p:nvPr>
            <p:ph type="sldNum" sz="quarter" idx="5"/>
          </p:nvPr>
        </p:nvSpPr>
        <p:spPr/>
        <p:txBody>
          <a:bodyPr/>
          <a:lstStyle/>
          <a:p>
            <a:fld id="{48AE2693-4C19-40A8-9B10-137C636AD9CF}" type="slidenum">
              <a:rPr lang="tr-TR" smtClean="0"/>
              <a:t>24</a:t>
            </a:fld>
            <a:endParaRPr lang="tr-TR"/>
          </a:p>
        </p:txBody>
      </p:sp>
    </p:spTree>
    <p:extLst>
      <p:ext uri="{BB962C8B-B14F-4D97-AF65-F5344CB8AC3E}">
        <p14:creationId xmlns:p14="http://schemas.microsoft.com/office/powerpoint/2010/main" val="8148859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Kapak-Turkuaz">
    <p:spTree>
      <p:nvGrpSpPr>
        <p:cNvPr id="1" name=""/>
        <p:cNvGrpSpPr/>
        <p:nvPr/>
      </p:nvGrpSpPr>
      <p:grpSpPr>
        <a:xfrm>
          <a:off x="0" y="0"/>
          <a:ext cx="0" cy="0"/>
          <a:chOff x="0" y="0"/>
          <a:chExt cx="0" cy="0"/>
        </a:xfrm>
      </p:grpSpPr>
      <p:pic>
        <p:nvPicPr>
          <p:cNvPr id="13" name="Resim 12">
            <a:extLst>
              <a:ext uri="{FF2B5EF4-FFF2-40B4-BE49-F238E27FC236}">
                <a16:creationId xmlns:a16="http://schemas.microsoft.com/office/drawing/2014/main" id="{8B790538-FB07-8A49-765E-E6CBB99DDFD6}"/>
              </a:ext>
            </a:extLst>
          </p:cNvPr>
          <p:cNvPicPr>
            <a:picLocks noChangeAspect="1"/>
          </p:cNvPicPr>
          <p:nvPr userDrawn="1"/>
        </p:nvPicPr>
        <p:blipFill>
          <a:blip r:embed="rId2"/>
          <a:stretch>
            <a:fillRect/>
          </a:stretch>
        </p:blipFill>
        <p:spPr>
          <a:xfrm>
            <a:off x="0" y="0"/>
            <a:ext cx="9144000" cy="6858000"/>
          </a:xfrm>
          <a:prstGeom prst="rect">
            <a:avLst/>
          </a:prstGeom>
        </p:spPr>
      </p:pic>
      <p:pic>
        <p:nvPicPr>
          <p:cNvPr id="8" name="Resim 7">
            <a:extLst>
              <a:ext uri="{FF2B5EF4-FFF2-40B4-BE49-F238E27FC236}">
                <a16:creationId xmlns:a16="http://schemas.microsoft.com/office/drawing/2014/main" id="{7944B499-4301-89EF-1F18-92B22010D933}"/>
              </a:ext>
            </a:extLst>
          </p:cNvPr>
          <p:cNvPicPr>
            <a:picLocks noChangeAspect="1"/>
          </p:cNvPicPr>
          <p:nvPr userDrawn="1"/>
        </p:nvPicPr>
        <p:blipFill>
          <a:blip r:embed="rId3"/>
          <a:stretch>
            <a:fillRect/>
          </a:stretch>
        </p:blipFill>
        <p:spPr>
          <a:xfrm>
            <a:off x="2922948" y="865072"/>
            <a:ext cx="3298108" cy="1217504"/>
          </a:xfrm>
          <a:prstGeom prst="rect">
            <a:avLst/>
          </a:prstGeom>
        </p:spPr>
      </p:pic>
      <p:sp>
        <p:nvSpPr>
          <p:cNvPr id="10" name="Başlık 1">
            <a:extLst>
              <a:ext uri="{FF2B5EF4-FFF2-40B4-BE49-F238E27FC236}">
                <a16:creationId xmlns:a16="http://schemas.microsoft.com/office/drawing/2014/main" id="{30C3E450-2F76-3673-11C3-8DECC30ABFCD}"/>
              </a:ext>
            </a:extLst>
          </p:cNvPr>
          <p:cNvSpPr>
            <a:spLocks noGrp="1"/>
          </p:cNvSpPr>
          <p:nvPr>
            <p:ph type="title" hasCustomPrompt="1"/>
          </p:nvPr>
        </p:nvSpPr>
        <p:spPr>
          <a:xfrm>
            <a:off x="628649" y="3144724"/>
            <a:ext cx="7886700" cy="1325563"/>
          </a:xfrm>
        </p:spPr>
        <p:txBody>
          <a:bodyPr/>
          <a:lstStyle>
            <a:lvl1pPr algn="ctr">
              <a:defRPr b="1">
                <a:solidFill>
                  <a:schemeClr val="bg1"/>
                </a:solidFill>
                <a:latin typeface="+mn-lt"/>
              </a:defRPr>
            </a:lvl1pPr>
          </a:lstStyle>
          <a:p>
            <a:r>
              <a:rPr lang="tr-TR" dirty="0"/>
              <a:t>BAŞLIK GİRİNİZ</a:t>
            </a:r>
          </a:p>
        </p:txBody>
      </p:sp>
    </p:spTree>
    <p:extLst>
      <p:ext uri="{BB962C8B-B14F-4D97-AF65-F5344CB8AC3E}">
        <p14:creationId xmlns:p14="http://schemas.microsoft.com/office/powerpoint/2010/main" val="2532617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çerik - Turkuaz">
    <p:spTree>
      <p:nvGrpSpPr>
        <p:cNvPr id="1" name=""/>
        <p:cNvGrpSpPr/>
        <p:nvPr/>
      </p:nvGrpSpPr>
      <p:grpSpPr>
        <a:xfrm>
          <a:off x="0" y="0"/>
          <a:ext cx="0" cy="0"/>
          <a:chOff x="0" y="0"/>
          <a:chExt cx="0" cy="0"/>
        </a:xfrm>
      </p:grpSpPr>
      <p:pic>
        <p:nvPicPr>
          <p:cNvPr id="2" name="Picture 22">
            <a:extLst>
              <a:ext uri="{FF2B5EF4-FFF2-40B4-BE49-F238E27FC236}">
                <a16:creationId xmlns:a16="http://schemas.microsoft.com/office/drawing/2014/main" id="{E242294C-B435-84BA-5284-BED5638FEE8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6304"/>
            <a:ext cx="9144000" cy="6858000"/>
          </a:xfrm>
          <a:prstGeom prst="rect">
            <a:avLst/>
          </a:prstGeom>
        </p:spPr>
      </p:pic>
      <p:cxnSp>
        <p:nvCxnSpPr>
          <p:cNvPr id="3" name="Straight Connector 5">
            <a:extLst>
              <a:ext uri="{FF2B5EF4-FFF2-40B4-BE49-F238E27FC236}">
                <a16:creationId xmlns:a16="http://schemas.microsoft.com/office/drawing/2014/main" id="{FE3171AC-6727-31B0-1420-3741EAE94FD3}"/>
              </a:ext>
            </a:extLst>
          </p:cNvPr>
          <p:cNvCxnSpPr>
            <a:cxnSpLocks/>
          </p:cNvCxnSpPr>
          <p:nvPr userDrawn="1"/>
        </p:nvCxnSpPr>
        <p:spPr>
          <a:xfrm>
            <a:off x="457199" y="1093113"/>
            <a:ext cx="0" cy="4784165"/>
          </a:xfrm>
          <a:prstGeom prst="line">
            <a:avLst/>
          </a:prstGeom>
          <a:ln w="12700">
            <a:solidFill>
              <a:srgbClr val="0094AB"/>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01A32A6A-9171-7B09-6B2B-983B194B04EF}"/>
              </a:ext>
            </a:extLst>
          </p:cNvPr>
          <p:cNvSpPr/>
          <p:nvPr userDrawn="1"/>
        </p:nvSpPr>
        <p:spPr>
          <a:xfrm>
            <a:off x="413539" y="6304"/>
            <a:ext cx="685802" cy="495300"/>
          </a:xfrm>
          <a:prstGeom prst="rect">
            <a:avLst/>
          </a:prstGeom>
          <a:solidFill>
            <a:srgbClr val="0094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endParaRPr lang="x-none">
              <a:solidFill>
                <a:prstClr val="white"/>
              </a:solidFill>
            </a:endParaRPr>
          </a:p>
        </p:txBody>
      </p:sp>
      <p:sp>
        <p:nvSpPr>
          <p:cNvPr id="6" name="Başlık 1">
            <a:extLst>
              <a:ext uri="{FF2B5EF4-FFF2-40B4-BE49-F238E27FC236}">
                <a16:creationId xmlns:a16="http://schemas.microsoft.com/office/drawing/2014/main" id="{195252DE-488D-4DD7-0728-C2A2640EDC02}"/>
              </a:ext>
            </a:extLst>
          </p:cNvPr>
          <p:cNvSpPr>
            <a:spLocks noGrp="1"/>
          </p:cNvSpPr>
          <p:nvPr>
            <p:ph type="title" hasCustomPrompt="1"/>
          </p:nvPr>
        </p:nvSpPr>
        <p:spPr>
          <a:xfrm>
            <a:off x="413541" y="588617"/>
            <a:ext cx="8316919" cy="504497"/>
          </a:xfrm>
        </p:spPr>
        <p:txBody>
          <a:bodyPr>
            <a:normAutofit/>
          </a:bodyPr>
          <a:lstStyle>
            <a:lvl1pPr>
              <a:defRPr sz="2800" b="1">
                <a:solidFill>
                  <a:srgbClr val="0094AB"/>
                </a:solidFill>
                <a:latin typeface="+mn-lt"/>
              </a:defRPr>
            </a:lvl1pPr>
          </a:lstStyle>
          <a:p>
            <a:r>
              <a:rPr lang="tr-TR" dirty="0"/>
              <a:t>BAŞLIK GİRİNİZ</a:t>
            </a:r>
          </a:p>
        </p:txBody>
      </p:sp>
      <p:pic>
        <p:nvPicPr>
          <p:cNvPr id="10" name="Resim 9">
            <a:extLst>
              <a:ext uri="{FF2B5EF4-FFF2-40B4-BE49-F238E27FC236}">
                <a16:creationId xmlns:a16="http://schemas.microsoft.com/office/drawing/2014/main" id="{CBDA286E-3D46-C4FD-B7A7-541325CC6C39}"/>
              </a:ext>
            </a:extLst>
          </p:cNvPr>
          <p:cNvPicPr>
            <a:picLocks noChangeAspect="1"/>
          </p:cNvPicPr>
          <p:nvPr userDrawn="1"/>
        </p:nvPicPr>
        <p:blipFill>
          <a:blip r:embed="rId3"/>
          <a:stretch>
            <a:fillRect/>
          </a:stretch>
        </p:blipFill>
        <p:spPr>
          <a:xfrm>
            <a:off x="413537" y="6123383"/>
            <a:ext cx="1366728" cy="504531"/>
          </a:xfrm>
          <a:prstGeom prst="rect">
            <a:avLst/>
          </a:prstGeom>
        </p:spPr>
      </p:pic>
      <p:sp>
        <p:nvSpPr>
          <p:cNvPr id="15" name="Slayt Numarası Yer Tutucusu 5">
            <a:extLst>
              <a:ext uri="{FF2B5EF4-FFF2-40B4-BE49-F238E27FC236}">
                <a16:creationId xmlns:a16="http://schemas.microsoft.com/office/drawing/2014/main" id="{AD7A528F-5B27-E28A-FA4C-3702037FD756}"/>
              </a:ext>
            </a:extLst>
          </p:cNvPr>
          <p:cNvSpPr>
            <a:spLocks noGrp="1"/>
          </p:cNvSpPr>
          <p:nvPr>
            <p:ph type="sldNum" sz="quarter" idx="12"/>
          </p:nvPr>
        </p:nvSpPr>
        <p:spPr>
          <a:xfrm>
            <a:off x="8455818" y="6123376"/>
            <a:ext cx="274644" cy="728320"/>
          </a:xfrm>
          <a:noFill/>
          <a:ln>
            <a:noFill/>
          </a:ln>
        </p:spPr>
        <p:txBody>
          <a:bodyPr/>
          <a:lstStyle>
            <a:lvl1pPr algn="ctr">
              <a:defRPr b="1">
                <a:solidFill>
                  <a:srgbClr val="0094AB"/>
                </a:solidFill>
              </a:defRPr>
            </a:lvl1pPr>
          </a:lstStyle>
          <a:p>
            <a:fld id="{501A4338-EBAE-ED40-8475-2E6AE1B9F2FD}" type="slidenum">
              <a:rPr lang="tr-TR" smtClean="0"/>
              <a:pPr/>
              <a:t>‹#›</a:t>
            </a:fld>
            <a:endParaRPr lang="tr-TR" dirty="0"/>
          </a:p>
        </p:txBody>
      </p:sp>
      <p:sp>
        <p:nvSpPr>
          <p:cNvPr id="17" name="Metin Yer Tutucusu 3">
            <a:extLst>
              <a:ext uri="{FF2B5EF4-FFF2-40B4-BE49-F238E27FC236}">
                <a16:creationId xmlns:a16="http://schemas.microsoft.com/office/drawing/2014/main" id="{DDF28945-AFF2-DBCC-0F09-E7B016A6CD93}"/>
              </a:ext>
            </a:extLst>
          </p:cNvPr>
          <p:cNvSpPr>
            <a:spLocks noGrp="1"/>
          </p:cNvSpPr>
          <p:nvPr>
            <p:ph type="body" sz="half" idx="2" hasCustomPrompt="1"/>
          </p:nvPr>
        </p:nvSpPr>
        <p:spPr>
          <a:xfrm>
            <a:off x="636772" y="1355344"/>
            <a:ext cx="8093687" cy="452192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dirty="0"/>
              <a:t>Metin Giriniz</a:t>
            </a:r>
          </a:p>
        </p:txBody>
      </p:sp>
    </p:spTree>
    <p:extLst>
      <p:ext uri="{BB962C8B-B14F-4D97-AF65-F5344CB8AC3E}">
        <p14:creationId xmlns:p14="http://schemas.microsoft.com/office/powerpoint/2010/main" val="4084957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İçerik - Turkuaz">
    <p:spTree>
      <p:nvGrpSpPr>
        <p:cNvPr id="1" name=""/>
        <p:cNvGrpSpPr/>
        <p:nvPr/>
      </p:nvGrpSpPr>
      <p:grpSpPr>
        <a:xfrm>
          <a:off x="0" y="0"/>
          <a:ext cx="0" cy="0"/>
          <a:chOff x="0" y="0"/>
          <a:chExt cx="0" cy="0"/>
        </a:xfrm>
      </p:grpSpPr>
      <p:pic>
        <p:nvPicPr>
          <p:cNvPr id="2" name="Picture 22">
            <a:extLst>
              <a:ext uri="{FF2B5EF4-FFF2-40B4-BE49-F238E27FC236}">
                <a16:creationId xmlns:a16="http://schemas.microsoft.com/office/drawing/2014/main" id="{E242294C-B435-84BA-5284-BED5638FEE8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a:ln>
            <a:solidFill>
              <a:schemeClr val="bg1">
                <a:lumMod val="75000"/>
              </a:schemeClr>
            </a:solidFill>
          </a:ln>
        </p:spPr>
      </p:pic>
      <p:pic>
        <p:nvPicPr>
          <p:cNvPr id="10" name="Resim 9">
            <a:extLst>
              <a:ext uri="{FF2B5EF4-FFF2-40B4-BE49-F238E27FC236}">
                <a16:creationId xmlns:a16="http://schemas.microsoft.com/office/drawing/2014/main" id="{CBDA286E-3D46-C4FD-B7A7-541325CC6C39}"/>
              </a:ext>
            </a:extLst>
          </p:cNvPr>
          <p:cNvPicPr>
            <a:picLocks noChangeAspect="1"/>
          </p:cNvPicPr>
          <p:nvPr userDrawn="1"/>
        </p:nvPicPr>
        <p:blipFill>
          <a:blip r:embed="rId3"/>
          <a:stretch>
            <a:fillRect/>
          </a:stretch>
        </p:blipFill>
        <p:spPr>
          <a:xfrm>
            <a:off x="413537" y="6123383"/>
            <a:ext cx="1366728" cy="504531"/>
          </a:xfrm>
          <a:prstGeom prst="rect">
            <a:avLst/>
          </a:prstGeom>
        </p:spPr>
      </p:pic>
      <p:sp>
        <p:nvSpPr>
          <p:cNvPr id="15" name="Slayt Numarası Yer Tutucusu 5">
            <a:extLst>
              <a:ext uri="{FF2B5EF4-FFF2-40B4-BE49-F238E27FC236}">
                <a16:creationId xmlns:a16="http://schemas.microsoft.com/office/drawing/2014/main" id="{AD7A528F-5B27-E28A-FA4C-3702037FD756}"/>
              </a:ext>
            </a:extLst>
          </p:cNvPr>
          <p:cNvSpPr>
            <a:spLocks noGrp="1"/>
          </p:cNvSpPr>
          <p:nvPr>
            <p:ph type="sldNum" sz="quarter" idx="12"/>
          </p:nvPr>
        </p:nvSpPr>
        <p:spPr>
          <a:xfrm>
            <a:off x="8455818" y="6123376"/>
            <a:ext cx="274644" cy="728320"/>
          </a:xfrm>
          <a:noFill/>
          <a:ln>
            <a:noFill/>
          </a:ln>
        </p:spPr>
        <p:txBody>
          <a:bodyPr/>
          <a:lstStyle>
            <a:lvl1pPr algn="ctr">
              <a:defRPr b="1">
                <a:solidFill>
                  <a:srgbClr val="0094AB"/>
                </a:solidFill>
              </a:defRPr>
            </a:lvl1pPr>
          </a:lstStyle>
          <a:p>
            <a:fld id="{501A4338-EBAE-ED40-8475-2E6AE1B9F2FD}" type="slidenum">
              <a:rPr lang="tr-TR" smtClean="0"/>
              <a:pPr/>
              <a:t>‹#›</a:t>
            </a:fld>
            <a:endParaRPr lang="tr-TR" dirty="0"/>
          </a:p>
        </p:txBody>
      </p:sp>
      <p:sp>
        <p:nvSpPr>
          <p:cNvPr id="14" name="Oval 13">
            <a:extLst>
              <a:ext uri="{FF2B5EF4-FFF2-40B4-BE49-F238E27FC236}">
                <a16:creationId xmlns:a16="http://schemas.microsoft.com/office/drawing/2014/main" id="{718E39B0-721E-3375-9EF6-FEC66E5553BC}"/>
              </a:ext>
            </a:extLst>
          </p:cNvPr>
          <p:cNvSpPr/>
          <p:nvPr userDrawn="1"/>
        </p:nvSpPr>
        <p:spPr>
          <a:xfrm>
            <a:off x="413537" y="240127"/>
            <a:ext cx="691698" cy="922264"/>
          </a:xfrm>
          <a:prstGeom prst="ellipse">
            <a:avLst/>
          </a:prstGeom>
          <a:solidFill>
            <a:srgbClr val="0094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endParaRPr lang="tr-TR">
              <a:solidFill>
                <a:prstClr val="white"/>
              </a:solidFill>
            </a:endParaRPr>
          </a:p>
        </p:txBody>
      </p:sp>
      <p:pic>
        <p:nvPicPr>
          <p:cNvPr id="16" name="Resim 15">
            <a:extLst>
              <a:ext uri="{FF2B5EF4-FFF2-40B4-BE49-F238E27FC236}">
                <a16:creationId xmlns:a16="http://schemas.microsoft.com/office/drawing/2014/main" id="{B71112F4-A08B-18A1-5D2D-7469D8551CEE}"/>
              </a:ext>
            </a:extLst>
          </p:cNvPr>
          <p:cNvPicPr>
            <a:picLocks noChangeAspect="1"/>
          </p:cNvPicPr>
          <p:nvPr userDrawn="1"/>
        </p:nvPicPr>
        <p:blipFill>
          <a:blip r:embed="rId4"/>
          <a:stretch>
            <a:fillRect/>
          </a:stretch>
        </p:blipFill>
        <p:spPr>
          <a:xfrm>
            <a:off x="464610" y="308226"/>
            <a:ext cx="589559" cy="786079"/>
          </a:xfrm>
          <a:prstGeom prst="rect">
            <a:avLst/>
          </a:prstGeom>
        </p:spPr>
      </p:pic>
      <p:sp>
        <p:nvSpPr>
          <p:cNvPr id="19" name="Yuvarlatılmış Dikdörtgen 18">
            <a:extLst>
              <a:ext uri="{FF2B5EF4-FFF2-40B4-BE49-F238E27FC236}">
                <a16:creationId xmlns:a16="http://schemas.microsoft.com/office/drawing/2014/main" id="{43F29E27-70DC-1D23-EAF0-867CBC5CB895}"/>
              </a:ext>
            </a:extLst>
          </p:cNvPr>
          <p:cNvSpPr/>
          <p:nvPr userDrawn="1"/>
        </p:nvSpPr>
        <p:spPr>
          <a:xfrm>
            <a:off x="1226337" y="372652"/>
            <a:ext cx="7504126" cy="657225"/>
          </a:xfrm>
          <a:prstGeom prst="roundRect">
            <a:avLst>
              <a:gd name="adj" fmla="val 50000"/>
            </a:avLst>
          </a:prstGeom>
          <a:noFill/>
          <a:ln w="222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endParaRPr lang="tr-TR" dirty="0">
              <a:solidFill>
                <a:srgbClr val="DC2225"/>
              </a:solidFill>
            </a:endParaRPr>
          </a:p>
        </p:txBody>
      </p:sp>
      <p:sp>
        <p:nvSpPr>
          <p:cNvPr id="20" name="Başlık 1">
            <a:extLst>
              <a:ext uri="{FF2B5EF4-FFF2-40B4-BE49-F238E27FC236}">
                <a16:creationId xmlns:a16="http://schemas.microsoft.com/office/drawing/2014/main" id="{C43DA631-EFBA-1B28-87D4-F7F0D3CE9FC5}"/>
              </a:ext>
            </a:extLst>
          </p:cNvPr>
          <p:cNvSpPr>
            <a:spLocks noGrp="1"/>
          </p:cNvSpPr>
          <p:nvPr userDrawn="1">
            <p:ph type="title" hasCustomPrompt="1"/>
          </p:nvPr>
        </p:nvSpPr>
        <p:spPr>
          <a:xfrm>
            <a:off x="1377945" y="449015"/>
            <a:ext cx="7301450" cy="504497"/>
          </a:xfrm>
        </p:spPr>
        <p:txBody>
          <a:bodyPr>
            <a:normAutofit/>
          </a:bodyPr>
          <a:lstStyle>
            <a:lvl1pPr>
              <a:defRPr sz="2800" b="1">
                <a:solidFill>
                  <a:srgbClr val="0094AB"/>
                </a:solidFill>
                <a:latin typeface="+mn-lt"/>
              </a:defRPr>
            </a:lvl1pPr>
          </a:lstStyle>
          <a:p>
            <a:r>
              <a:rPr lang="tr-TR" dirty="0"/>
              <a:t>BAŞLIK GİRİNİZ</a:t>
            </a:r>
          </a:p>
        </p:txBody>
      </p:sp>
    </p:spTree>
    <p:extLst>
      <p:ext uri="{BB962C8B-B14F-4D97-AF65-F5344CB8AC3E}">
        <p14:creationId xmlns:p14="http://schemas.microsoft.com/office/powerpoint/2010/main" val="34870305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İçerik - Turkuaz">
    <p:spTree>
      <p:nvGrpSpPr>
        <p:cNvPr id="1" name=""/>
        <p:cNvGrpSpPr/>
        <p:nvPr/>
      </p:nvGrpSpPr>
      <p:grpSpPr>
        <a:xfrm>
          <a:off x="0" y="0"/>
          <a:ext cx="0" cy="0"/>
          <a:chOff x="0" y="0"/>
          <a:chExt cx="0" cy="0"/>
        </a:xfrm>
      </p:grpSpPr>
      <p:pic>
        <p:nvPicPr>
          <p:cNvPr id="2" name="Picture 22">
            <a:extLst>
              <a:ext uri="{FF2B5EF4-FFF2-40B4-BE49-F238E27FC236}">
                <a16:creationId xmlns:a16="http://schemas.microsoft.com/office/drawing/2014/main" id="{E242294C-B435-84BA-5284-BED5638FEE8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a:ln>
            <a:solidFill>
              <a:schemeClr val="bg1">
                <a:lumMod val="75000"/>
              </a:schemeClr>
            </a:solidFill>
          </a:ln>
        </p:spPr>
      </p:pic>
      <p:pic>
        <p:nvPicPr>
          <p:cNvPr id="10" name="Resim 9">
            <a:extLst>
              <a:ext uri="{FF2B5EF4-FFF2-40B4-BE49-F238E27FC236}">
                <a16:creationId xmlns:a16="http://schemas.microsoft.com/office/drawing/2014/main" id="{CBDA286E-3D46-C4FD-B7A7-541325CC6C39}"/>
              </a:ext>
            </a:extLst>
          </p:cNvPr>
          <p:cNvPicPr>
            <a:picLocks noChangeAspect="1"/>
          </p:cNvPicPr>
          <p:nvPr userDrawn="1"/>
        </p:nvPicPr>
        <p:blipFill>
          <a:blip r:embed="rId3"/>
          <a:stretch>
            <a:fillRect/>
          </a:stretch>
        </p:blipFill>
        <p:spPr>
          <a:xfrm>
            <a:off x="413537" y="6123383"/>
            <a:ext cx="1366728" cy="504531"/>
          </a:xfrm>
          <a:prstGeom prst="rect">
            <a:avLst/>
          </a:prstGeom>
        </p:spPr>
      </p:pic>
      <p:sp>
        <p:nvSpPr>
          <p:cNvPr id="15" name="Slayt Numarası Yer Tutucusu 5">
            <a:extLst>
              <a:ext uri="{FF2B5EF4-FFF2-40B4-BE49-F238E27FC236}">
                <a16:creationId xmlns:a16="http://schemas.microsoft.com/office/drawing/2014/main" id="{AD7A528F-5B27-E28A-FA4C-3702037FD756}"/>
              </a:ext>
            </a:extLst>
          </p:cNvPr>
          <p:cNvSpPr>
            <a:spLocks noGrp="1"/>
          </p:cNvSpPr>
          <p:nvPr>
            <p:ph type="sldNum" sz="quarter" idx="12"/>
          </p:nvPr>
        </p:nvSpPr>
        <p:spPr>
          <a:xfrm>
            <a:off x="8455818" y="6123376"/>
            <a:ext cx="274644" cy="728320"/>
          </a:xfrm>
          <a:noFill/>
          <a:ln>
            <a:noFill/>
          </a:ln>
        </p:spPr>
        <p:txBody>
          <a:bodyPr/>
          <a:lstStyle>
            <a:lvl1pPr algn="ctr">
              <a:defRPr b="1">
                <a:solidFill>
                  <a:srgbClr val="DC2225"/>
                </a:solidFill>
              </a:defRPr>
            </a:lvl1pPr>
          </a:lstStyle>
          <a:p>
            <a:fld id="{501A4338-EBAE-ED40-8475-2E6AE1B9F2FD}" type="slidenum">
              <a:rPr lang="tr-TR" smtClean="0"/>
              <a:pPr/>
              <a:t>‹#›</a:t>
            </a:fld>
            <a:endParaRPr lang="tr-TR" dirty="0"/>
          </a:p>
        </p:txBody>
      </p:sp>
      <p:grpSp>
        <p:nvGrpSpPr>
          <p:cNvPr id="13" name="Grup 12">
            <a:extLst>
              <a:ext uri="{FF2B5EF4-FFF2-40B4-BE49-F238E27FC236}">
                <a16:creationId xmlns:a16="http://schemas.microsoft.com/office/drawing/2014/main" id="{0AC79BD0-D757-9344-713C-ACC336A8A315}"/>
              </a:ext>
            </a:extLst>
          </p:cNvPr>
          <p:cNvGrpSpPr/>
          <p:nvPr userDrawn="1"/>
        </p:nvGrpSpPr>
        <p:grpSpPr>
          <a:xfrm>
            <a:off x="413537" y="240127"/>
            <a:ext cx="691698" cy="922264"/>
            <a:chOff x="2909455" y="2272146"/>
            <a:chExt cx="1865745" cy="1865745"/>
          </a:xfrm>
        </p:grpSpPr>
        <p:sp>
          <p:nvSpPr>
            <p:cNvPr id="14" name="Oval 13">
              <a:extLst>
                <a:ext uri="{FF2B5EF4-FFF2-40B4-BE49-F238E27FC236}">
                  <a16:creationId xmlns:a16="http://schemas.microsoft.com/office/drawing/2014/main" id="{718E39B0-721E-3375-9EF6-FEC66E5553BC}"/>
                </a:ext>
              </a:extLst>
            </p:cNvPr>
            <p:cNvSpPr/>
            <p:nvPr userDrawn="1"/>
          </p:nvSpPr>
          <p:spPr>
            <a:xfrm>
              <a:off x="2909455" y="2272146"/>
              <a:ext cx="1865745" cy="1865745"/>
            </a:xfrm>
            <a:prstGeom prst="ellipse">
              <a:avLst/>
            </a:prstGeom>
            <a:solidFill>
              <a:srgbClr val="DC22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endParaRPr lang="tr-TR">
                <a:solidFill>
                  <a:prstClr val="white"/>
                </a:solidFill>
              </a:endParaRPr>
            </a:p>
          </p:txBody>
        </p:sp>
        <p:pic>
          <p:nvPicPr>
            <p:cNvPr id="16" name="Resim 15">
              <a:extLst>
                <a:ext uri="{FF2B5EF4-FFF2-40B4-BE49-F238E27FC236}">
                  <a16:creationId xmlns:a16="http://schemas.microsoft.com/office/drawing/2014/main" id="{B71112F4-A08B-18A1-5D2D-7469D8551CEE}"/>
                </a:ext>
              </a:extLst>
            </p:cNvPr>
            <p:cNvPicPr>
              <a:picLocks noChangeAspect="1"/>
            </p:cNvPicPr>
            <p:nvPr userDrawn="1"/>
          </p:nvPicPr>
          <p:blipFill>
            <a:blip r:embed="rId4"/>
            <a:stretch>
              <a:fillRect/>
            </a:stretch>
          </p:blipFill>
          <p:spPr>
            <a:xfrm>
              <a:off x="3047206" y="2409897"/>
              <a:ext cx="1590243" cy="1590243"/>
            </a:xfrm>
            <a:prstGeom prst="rect">
              <a:avLst/>
            </a:prstGeom>
          </p:spPr>
        </p:pic>
      </p:grpSp>
      <p:sp>
        <p:nvSpPr>
          <p:cNvPr id="19" name="Yuvarlatılmış Dikdörtgen 18">
            <a:extLst>
              <a:ext uri="{FF2B5EF4-FFF2-40B4-BE49-F238E27FC236}">
                <a16:creationId xmlns:a16="http://schemas.microsoft.com/office/drawing/2014/main" id="{43F29E27-70DC-1D23-EAF0-867CBC5CB895}"/>
              </a:ext>
            </a:extLst>
          </p:cNvPr>
          <p:cNvSpPr/>
          <p:nvPr userDrawn="1"/>
        </p:nvSpPr>
        <p:spPr>
          <a:xfrm>
            <a:off x="1226337" y="372652"/>
            <a:ext cx="7504126" cy="657225"/>
          </a:xfrm>
          <a:prstGeom prst="roundRect">
            <a:avLst>
              <a:gd name="adj" fmla="val 50000"/>
            </a:avLst>
          </a:prstGeom>
          <a:noFill/>
          <a:ln w="222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endParaRPr lang="tr-TR" dirty="0">
              <a:solidFill>
                <a:srgbClr val="DC2225"/>
              </a:solidFill>
            </a:endParaRPr>
          </a:p>
        </p:txBody>
      </p:sp>
      <p:sp>
        <p:nvSpPr>
          <p:cNvPr id="20" name="Başlık 1">
            <a:extLst>
              <a:ext uri="{FF2B5EF4-FFF2-40B4-BE49-F238E27FC236}">
                <a16:creationId xmlns:a16="http://schemas.microsoft.com/office/drawing/2014/main" id="{C43DA631-EFBA-1B28-87D4-F7F0D3CE9FC5}"/>
              </a:ext>
            </a:extLst>
          </p:cNvPr>
          <p:cNvSpPr>
            <a:spLocks noGrp="1"/>
          </p:cNvSpPr>
          <p:nvPr>
            <p:ph type="title" hasCustomPrompt="1"/>
          </p:nvPr>
        </p:nvSpPr>
        <p:spPr>
          <a:xfrm>
            <a:off x="1377945" y="449015"/>
            <a:ext cx="7301450" cy="504497"/>
          </a:xfrm>
        </p:spPr>
        <p:txBody>
          <a:bodyPr>
            <a:normAutofit/>
          </a:bodyPr>
          <a:lstStyle>
            <a:lvl1pPr>
              <a:defRPr sz="2800" b="1">
                <a:solidFill>
                  <a:srgbClr val="DC2225"/>
                </a:solidFill>
                <a:latin typeface="+mn-lt"/>
              </a:defRPr>
            </a:lvl1pPr>
          </a:lstStyle>
          <a:p>
            <a:r>
              <a:rPr lang="tr-TR" dirty="0"/>
              <a:t>BAŞLIK GİRİNİZ</a:t>
            </a:r>
          </a:p>
        </p:txBody>
      </p:sp>
    </p:spTree>
    <p:extLst>
      <p:ext uri="{BB962C8B-B14F-4D97-AF65-F5344CB8AC3E}">
        <p14:creationId xmlns:p14="http://schemas.microsoft.com/office/powerpoint/2010/main" val="9473221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Kapak-Turkuaz">
    <p:spTree>
      <p:nvGrpSpPr>
        <p:cNvPr id="1" name=""/>
        <p:cNvGrpSpPr/>
        <p:nvPr/>
      </p:nvGrpSpPr>
      <p:grpSpPr>
        <a:xfrm>
          <a:off x="0" y="0"/>
          <a:ext cx="0" cy="0"/>
          <a:chOff x="0" y="0"/>
          <a:chExt cx="0" cy="0"/>
        </a:xfrm>
      </p:grpSpPr>
      <p:pic>
        <p:nvPicPr>
          <p:cNvPr id="13" name="Resim 12">
            <a:extLst>
              <a:ext uri="{FF2B5EF4-FFF2-40B4-BE49-F238E27FC236}">
                <a16:creationId xmlns:a16="http://schemas.microsoft.com/office/drawing/2014/main" id="{8B790538-FB07-8A49-765E-E6CBB99DDFD6}"/>
              </a:ext>
            </a:extLst>
          </p:cNvPr>
          <p:cNvPicPr>
            <a:picLocks noChangeAspect="1"/>
          </p:cNvPicPr>
          <p:nvPr userDrawn="1"/>
        </p:nvPicPr>
        <p:blipFill>
          <a:blip r:embed="rId2"/>
          <a:stretch>
            <a:fillRect/>
          </a:stretch>
        </p:blipFill>
        <p:spPr>
          <a:xfrm>
            <a:off x="0" y="0"/>
            <a:ext cx="9144000" cy="6858000"/>
          </a:xfrm>
          <a:prstGeom prst="rect">
            <a:avLst/>
          </a:prstGeom>
        </p:spPr>
      </p:pic>
      <p:pic>
        <p:nvPicPr>
          <p:cNvPr id="8" name="Resim 7">
            <a:extLst>
              <a:ext uri="{FF2B5EF4-FFF2-40B4-BE49-F238E27FC236}">
                <a16:creationId xmlns:a16="http://schemas.microsoft.com/office/drawing/2014/main" id="{7944B499-4301-89EF-1F18-92B22010D933}"/>
              </a:ext>
            </a:extLst>
          </p:cNvPr>
          <p:cNvPicPr>
            <a:picLocks noChangeAspect="1"/>
          </p:cNvPicPr>
          <p:nvPr userDrawn="1"/>
        </p:nvPicPr>
        <p:blipFill>
          <a:blip r:embed="rId3"/>
          <a:stretch>
            <a:fillRect/>
          </a:stretch>
        </p:blipFill>
        <p:spPr>
          <a:xfrm>
            <a:off x="2922946" y="865072"/>
            <a:ext cx="3298108" cy="1217504"/>
          </a:xfrm>
          <a:prstGeom prst="rect">
            <a:avLst/>
          </a:prstGeom>
        </p:spPr>
      </p:pic>
      <p:sp>
        <p:nvSpPr>
          <p:cNvPr id="10" name="Başlık 1">
            <a:extLst>
              <a:ext uri="{FF2B5EF4-FFF2-40B4-BE49-F238E27FC236}">
                <a16:creationId xmlns:a16="http://schemas.microsoft.com/office/drawing/2014/main" id="{30C3E450-2F76-3673-11C3-8DECC30ABFCD}"/>
              </a:ext>
            </a:extLst>
          </p:cNvPr>
          <p:cNvSpPr>
            <a:spLocks noGrp="1"/>
          </p:cNvSpPr>
          <p:nvPr>
            <p:ph type="title" hasCustomPrompt="1"/>
          </p:nvPr>
        </p:nvSpPr>
        <p:spPr>
          <a:xfrm>
            <a:off x="628649" y="3144724"/>
            <a:ext cx="7886700" cy="1325563"/>
          </a:xfrm>
        </p:spPr>
        <p:txBody>
          <a:bodyPr/>
          <a:lstStyle>
            <a:lvl1pPr algn="ctr">
              <a:defRPr b="1">
                <a:solidFill>
                  <a:schemeClr val="bg1"/>
                </a:solidFill>
                <a:latin typeface="+mn-lt"/>
              </a:defRPr>
            </a:lvl1pPr>
          </a:lstStyle>
          <a:p>
            <a:r>
              <a:rPr lang="tr-TR" dirty="0"/>
              <a:t>BAŞLIK GİRİNİZ</a:t>
            </a:r>
          </a:p>
        </p:txBody>
      </p:sp>
    </p:spTree>
    <p:extLst>
      <p:ext uri="{BB962C8B-B14F-4D97-AF65-F5344CB8AC3E}">
        <p14:creationId xmlns:p14="http://schemas.microsoft.com/office/powerpoint/2010/main" val="898466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apak-Kırmızı">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876ED44D-8B35-3078-3FBA-7220CBC4ACAF}"/>
              </a:ext>
            </a:extLst>
          </p:cNvPr>
          <p:cNvPicPr>
            <a:picLocks noChangeAspect="1"/>
          </p:cNvPicPr>
          <p:nvPr userDrawn="1"/>
        </p:nvPicPr>
        <p:blipFill>
          <a:blip r:embed="rId2"/>
          <a:stretch>
            <a:fillRect/>
          </a:stretch>
        </p:blipFill>
        <p:spPr>
          <a:xfrm>
            <a:off x="0" y="0"/>
            <a:ext cx="9144000" cy="6858000"/>
          </a:xfrm>
          <a:prstGeom prst="rect">
            <a:avLst/>
          </a:prstGeom>
        </p:spPr>
      </p:pic>
      <p:pic>
        <p:nvPicPr>
          <p:cNvPr id="8" name="Resim 7">
            <a:extLst>
              <a:ext uri="{FF2B5EF4-FFF2-40B4-BE49-F238E27FC236}">
                <a16:creationId xmlns:a16="http://schemas.microsoft.com/office/drawing/2014/main" id="{7944B499-4301-89EF-1F18-92B22010D933}"/>
              </a:ext>
            </a:extLst>
          </p:cNvPr>
          <p:cNvPicPr>
            <a:picLocks noChangeAspect="1"/>
          </p:cNvPicPr>
          <p:nvPr userDrawn="1"/>
        </p:nvPicPr>
        <p:blipFill>
          <a:blip r:embed="rId3"/>
          <a:stretch>
            <a:fillRect/>
          </a:stretch>
        </p:blipFill>
        <p:spPr>
          <a:xfrm>
            <a:off x="2922946" y="865072"/>
            <a:ext cx="3298108" cy="1217504"/>
          </a:xfrm>
          <a:prstGeom prst="rect">
            <a:avLst/>
          </a:prstGeom>
        </p:spPr>
      </p:pic>
      <p:sp>
        <p:nvSpPr>
          <p:cNvPr id="10" name="Başlık 1">
            <a:extLst>
              <a:ext uri="{FF2B5EF4-FFF2-40B4-BE49-F238E27FC236}">
                <a16:creationId xmlns:a16="http://schemas.microsoft.com/office/drawing/2014/main" id="{30C3E450-2F76-3673-11C3-8DECC30ABFCD}"/>
              </a:ext>
            </a:extLst>
          </p:cNvPr>
          <p:cNvSpPr>
            <a:spLocks noGrp="1"/>
          </p:cNvSpPr>
          <p:nvPr>
            <p:ph type="title" hasCustomPrompt="1"/>
          </p:nvPr>
        </p:nvSpPr>
        <p:spPr>
          <a:xfrm>
            <a:off x="628649" y="3144724"/>
            <a:ext cx="7886700" cy="1325563"/>
          </a:xfrm>
        </p:spPr>
        <p:txBody>
          <a:bodyPr/>
          <a:lstStyle>
            <a:lvl1pPr algn="ctr">
              <a:defRPr b="1">
                <a:solidFill>
                  <a:schemeClr val="bg1"/>
                </a:solidFill>
                <a:latin typeface="+mn-lt"/>
              </a:defRPr>
            </a:lvl1pPr>
          </a:lstStyle>
          <a:p>
            <a:r>
              <a:rPr lang="tr-TR" dirty="0"/>
              <a:t>BAŞLIK GİRİNİZ</a:t>
            </a:r>
          </a:p>
        </p:txBody>
      </p:sp>
    </p:spTree>
    <p:extLst>
      <p:ext uri="{BB962C8B-B14F-4D97-AF65-F5344CB8AC3E}">
        <p14:creationId xmlns:p14="http://schemas.microsoft.com/office/powerpoint/2010/main" val="11911975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çerik-Kırmızı">
    <p:spTree>
      <p:nvGrpSpPr>
        <p:cNvPr id="1" name=""/>
        <p:cNvGrpSpPr/>
        <p:nvPr/>
      </p:nvGrpSpPr>
      <p:grpSpPr>
        <a:xfrm>
          <a:off x="0" y="0"/>
          <a:ext cx="0" cy="0"/>
          <a:chOff x="0" y="0"/>
          <a:chExt cx="0" cy="0"/>
        </a:xfrm>
      </p:grpSpPr>
      <p:pic>
        <p:nvPicPr>
          <p:cNvPr id="2" name="Picture 22">
            <a:extLst>
              <a:ext uri="{FF2B5EF4-FFF2-40B4-BE49-F238E27FC236}">
                <a16:creationId xmlns:a16="http://schemas.microsoft.com/office/drawing/2014/main" id="{E242294C-B435-84BA-5284-BED5638FEE8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6304"/>
            <a:ext cx="9144000" cy="6858000"/>
          </a:xfrm>
          <a:prstGeom prst="rect">
            <a:avLst/>
          </a:prstGeom>
        </p:spPr>
      </p:pic>
      <p:cxnSp>
        <p:nvCxnSpPr>
          <p:cNvPr id="3" name="Straight Connector 5">
            <a:extLst>
              <a:ext uri="{FF2B5EF4-FFF2-40B4-BE49-F238E27FC236}">
                <a16:creationId xmlns:a16="http://schemas.microsoft.com/office/drawing/2014/main" id="{FE3171AC-6727-31B0-1420-3741EAE94FD3}"/>
              </a:ext>
            </a:extLst>
          </p:cNvPr>
          <p:cNvCxnSpPr>
            <a:cxnSpLocks/>
          </p:cNvCxnSpPr>
          <p:nvPr userDrawn="1"/>
        </p:nvCxnSpPr>
        <p:spPr>
          <a:xfrm>
            <a:off x="457199" y="1093108"/>
            <a:ext cx="0" cy="4784165"/>
          </a:xfrm>
          <a:prstGeom prst="line">
            <a:avLst/>
          </a:prstGeom>
          <a:ln w="12700">
            <a:solidFill>
              <a:srgbClr val="DC2225"/>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01A32A6A-9171-7B09-6B2B-983B194B04EF}"/>
              </a:ext>
            </a:extLst>
          </p:cNvPr>
          <p:cNvSpPr/>
          <p:nvPr userDrawn="1"/>
        </p:nvSpPr>
        <p:spPr>
          <a:xfrm>
            <a:off x="413538" y="6304"/>
            <a:ext cx="685802" cy="495300"/>
          </a:xfrm>
          <a:prstGeom prst="rect">
            <a:avLst/>
          </a:prstGeom>
          <a:solidFill>
            <a:srgbClr val="DC22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endParaRPr lang="x-none">
              <a:solidFill>
                <a:srgbClr val="DC2225"/>
              </a:solidFill>
            </a:endParaRPr>
          </a:p>
        </p:txBody>
      </p:sp>
      <p:sp>
        <p:nvSpPr>
          <p:cNvPr id="6" name="Başlık 1">
            <a:extLst>
              <a:ext uri="{FF2B5EF4-FFF2-40B4-BE49-F238E27FC236}">
                <a16:creationId xmlns:a16="http://schemas.microsoft.com/office/drawing/2014/main" id="{195252DE-488D-4DD7-0728-C2A2640EDC02}"/>
              </a:ext>
            </a:extLst>
          </p:cNvPr>
          <p:cNvSpPr>
            <a:spLocks noGrp="1"/>
          </p:cNvSpPr>
          <p:nvPr>
            <p:ph type="title" hasCustomPrompt="1"/>
          </p:nvPr>
        </p:nvSpPr>
        <p:spPr>
          <a:xfrm>
            <a:off x="413538" y="588611"/>
            <a:ext cx="8316919" cy="504497"/>
          </a:xfrm>
        </p:spPr>
        <p:txBody>
          <a:bodyPr>
            <a:normAutofit/>
          </a:bodyPr>
          <a:lstStyle>
            <a:lvl1pPr>
              <a:defRPr sz="2800" b="1">
                <a:solidFill>
                  <a:srgbClr val="DC2225"/>
                </a:solidFill>
                <a:latin typeface="+mn-lt"/>
              </a:defRPr>
            </a:lvl1pPr>
          </a:lstStyle>
          <a:p>
            <a:r>
              <a:rPr lang="tr-TR" dirty="0"/>
              <a:t>BAŞLIK GİRİNİZ</a:t>
            </a:r>
          </a:p>
        </p:txBody>
      </p:sp>
      <p:pic>
        <p:nvPicPr>
          <p:cNvPr id="10" name="Resim 9">
            <a:extLst>
              <a:ext uri="{FF2B5EF4-FFF2-40B4-BE49-F238E27FC236}">
                <a16:creationId xmlns:a16="http://schemas.microsoft.com/office/drawing/2014/main" id="{CBDA286E-3D46-C4FD-B7A7-541325CC6C39}"/>
              </a:ext>
            </a:extLst>
          </p:cNvPr>
          <p:cNvPicPr>
            <a:picLocks noChangeAspect="1"/>
          </p:cNvPicPr>
          <p:nvPr userDrawn="1"/>
        </p:nvPicPr>
        <p:blipFill>
          <a:blip r:embed="rId3"/>
          <a:stretch>
            <a:fillRect/>
          </a:stretch>
        </p:blipFill>
        <p:spPr>
          <a:xfrm>
            <a:off x="413537" y="6123377"/>
            <a:ext cx="1366728" cy="504531"/>
          </a:xfrm>
          <a:prstGeom prst="rect">
            <a:avLst/>
          </a:prstGeom>
        </p:spPr>
      </p:pic>
      <p:sp>
        <p:nvSpPr>
          <p:cNvPr id="15" name="Slayt Numarası Yer Tutucusu 5">
            <a:extLst>
              <a:ext uri="{FF2B5EF4-FFF2-40B4-BE49-F238E27FC236}">
                <a16:creationId xmlns:a16="http://schemas.microsoft.com/office/drawing/2014/main" id="{AD7A528F-5B27-E28A-FA4C-3702037FD756}"/>
              </a:ext>
            </a:extLst>
          </p:cNvPr>
          <p:cNvSpPr>
            <a:spLocks noGrp="1"/>
          </p:cNvSpPr>
          <p:nvPr>
            <p:ph type="sldNum" sz="quarter" idx="12"/>
          </p:nvPr>
        </p:nvSpPr>
        <p:spPr>
          <a:xfrm>
            <a:off x="8455818" y="6123376"/>
            <a:ext cx="274644" cy="728320"/>
          </a:xfrm>
          <a:noFill/>
          <a:ln>
            <a:noFill/>
          </a:ln>
        </p:spPr>
        <p:txBody>
          <a:bodyPr/>
          <a:lstStyle>
            <a:lvl1pPr algn="ctr">
              <a:defRPr b="1">
                <a:solidFill>
                  <a:srgbClr val="DC2225"/>
                </a:solidFill>
              </a:defRPr>
            </a:lvl1pPr>
          </a:lstStyle>
          <a:p>
            <a:fld id="{501A4338-EBAE-ED40-8475-2E6AE1B9F2FD}" type="slidenum">
              <a:rPr lang="tr-TR" smtClean="0"/>
              <a:pPr/>
              <a:t>‹#›</a:t>
            </a:fld>
            <a:endParaRPr lang="tr-TR" dirty="0"/>
          </a:p>
        </p:txBody>
      </p:sp>
      <p:sp>
        <p:nvSpPr>
          <p:cNvPr id="17" name="Metin Yer Tutucusu 3">
            <a:extLst>
              <a:ext uri="{FF2B5EF4-FFF2-40B4-BE49-F238E27FC236}">
                <a16:creationId xmlns:a16="http://schemas.microsoft.com/office/drawing/2014/main" id="{DDF28945-AFF2-DBCC-0F09-E7B016A6CD93}"/>
              </a:ext>
            </a:extLst>
          </p:cNvPr>
          <p:cNvSpPr>
            <a:spLocks noGrp="1"/>
          </p:cNvSpPr>
          <p:nvPr>
            <p:ph type="body" sz="half" idx="2" hasCustomPrompt="1"/>
          </p:nvPr>
        </p:nvSpPr>
        <p:spPr>
          <a:xfrm>
            <a:off x="636769" y="1355344"/>
            <a:ext cx="8093687" cy="452192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dirty="0"/>
              <a:t>Metin Giriniz</a:t>
            </a:r>
          </a:p>
        </p:txBody>
      </p:sp>
    </p:spTree>
    <p:extLst>
      <p:ext uri="{BB962C8B-B14F-4D97-AF65-F5344CB8AC3E}">
        <p14:creationId xmlns:p14="http://schemas.microsoft.com/office/powerpoint/2010/main" val="34699593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çerik - Turkuaz">
    <p:spTree>
      <p:nvGrpSpPr>
        <p:cNvPr id="1" name=""/>
        <p:cNvGrpSpPr/>
        <p:nvPr/>
      </p:nvGrpSpPr>
      <p:grpSpPr>
        <a:xfrm>
          <a:off x="0" y="0"/>
          <a:ext cx="0" cy="0"/>
          <a:chOff x="0" y="0"/>
          <a:chExt cx="0" cy="0"/>
        </a:xfrm>
      </p:grpSpPr>
      <p:pic>
        <p:nvPicPr>
          <p:cNvPr id="2" name="Picture 22">
            <a:extLst>
              <a:ext uri="{FF2B5EF4-FFF2-40B4-BE49-F238E27FC236}">
                <a16:creationId xmlns:a16="http://schemas.microsoft.com/office/drawing/2014/main" id="{E242294C-B435-84BA-5284-BED5638FEE8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6304"/>
            <a:ext cx="9144000" cy="6858000"/>
          </a:xfrm>
          <a:prstGeom prst="rect">
            <a:avLst/>
          </a:prstGeom>
        </p:spPr>
      </p:pic>
      <p:cxnSp>
        <p:nvCxnSpPr>
          <p:cNvPr id="3" name="Straight Connector 5">
            <a:extLst>
              <a:ext uri="{FF2B5EF4-FFF2-40B4-BE49-F238E27FC236}">
                <a16:creationId xmlns:a16="http://schemas.microsoft.com/office/drawing/2014/main" id="{FE3171AC-6727-31B0-1420-3741EAE94FD3}"/>
              </a:ext>
            </a:extLst>
          </p:cNvPr>
          <p:cNvCxnSpPr>
            <a:cxnSpLocks/>
          </p:cNvCxnSpPr>
          <p:nvPr userDrawn="1"/>
        </p:nvCxnSpPr>
        <p:spPr>
          <a:xfrm>
            <a:off x="457199" y="1093108"/>
            <a:ext cx="0" cy="4784165"/>
          </a:xfrm>
          <a:prstGeom prst="line">
            <a:avLst/>
          </a:prstGeom>
          <a:ln w="12700">
            <a:solidFill>
              <a:srgbClr val="0094AB"/>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01A32A6A-9171-7B09-6B2B-983B194B04EF}"/>
              </a:ext>
            </a:extLst>
          </p:cNvPr>
          <p:cNvSpPr/>
          <p:nvPr userDrawn="1"/>
        </p:nvSpPr>
        <p:spPr>
          <a:xfrm>
            <a:off x="413538" y="6304"/>
            <a:ext cx="685802" cy="495300"/>
          </a:xfrm>
          <a:prstGeom prst="rect">
            <a:avLst/>
          </a:prstGeom>
          <a:solidFill>
            <a:srgbClr val="0094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endParaRPr lang="x-none">
              <a:solidFill>
                <a:prstClr val="white"/>
              </a:solidFill>
            </a:endParaRPr>
          </a:p>
        </p:txBody>
      </p:sp>
      <p:sp>
        <p:nvSpPr>
          <p:cNvPr id="6" name="Başlık 1">
            <a:extLst>
              <a:ext uri="{FF2B5EF4-FFF2-40B4-BE49-F238E27FC236}">
                <a16:creationId xmlns:a16="http://schemas.microsoft.com/office/drawing/2014/main" id="{195252DE-488D-4DD7-0728-C2A2640EDC02}"/>
              </a:ext>
            </a:extLst>
          </p:cNvPr>
          <p:cNvSpPr>
            <a:spLocks noGrp="1"/>
          </p:cNvSpPr>
          <p:nvPr>
            <p:ph type="title" hasCustomPrompt="1"/>
          </p:nvPr>
        </p:nvSpPr>
        <p:spPr>
          <a:xfrm>
            <a:off x="413538" y="588611"/>
            <a:ext cx="8316919" cy="504497"/>
          </a:xfrm>
        </p:spPr>
        <p:txBody>
          <a:bodyPr>
            <a:normAutofit/>
          </a:bodyPr>
          <a:lstStyle>
            <a:lvl1pPr>
              <a:defRPr sz="2800" b="1">
                <a:solidFill>
                  <a:srgbClr val="0094AB"/>
                </a:solidFill>
                <a:latin typeface="+mn-lt"/>
              </a:defRPr>
            </a:lvl1pPr>
          </a:lstStyle>
          <a:p>
            <a:r>
              <a:rPr lang="tr-TR" dirty="0"/>
              <a:t>BAŞLIK GİRİNİZ</a:t>
            </a:r>
          </a:p>
        </p:txBody>
      </p:sp>
      <p:pic>
        <p:nvPicPr>
          <p:cNvPr id="10" name="Resim 9">
            <a:extLst>
              <a:ext uri="{FF2B5EF4-FFF2-40B4-BE49-F238E27FC236}">
                <a16:creationId xmlns:a16="http://schemas.microsoft.com/office/drawing/2014/main" id="{CBDA286E-3D46-C4FD-B7A7-541325CC6C39}"/>
              </a:ext>
            </a:extLst>
          </p:cNvPr>
          <p:cNvPicPr>
            <a:picLocks noChangeAspect="1"/>
          </p:cNvPicPr>
          <p:nvPr userDrawn="1"/>
        </p:nvPicPr>
        <p:blipFill>
          <a:blip r:embed="rId3"/>
          <a:stretch>
            <a:fillRect/>
          </a:stretch>
        </p:blipFill>
        <p:spPr>
          <a:xfrm>
            <a:off x="413537" y="6123377"/>
            <a:ext cx="1366728" cy="504531"/>
          </a:xfrm>
          <a:prstGeom prst="rect">
            <a:avLst/>
          </a:prstGeom>
        </p:spPr>
      </p:pic>
      <p:sp>
        <p:nvSpPr>
          <p:cNvPr id="15" name="Slayt Numarası Yer Tutucusu 5">
            <a:extLst>
              <a:ext uri="{FF2B5EF4-FFF2-40B4-BE49-F238E27FC236}">
                <a16:creationId xmlns:a16="http://schemas.microsoft.com/office/drawing/2014/main" id="{AD7A528F-5B27-E28A-FA4C-3702037FD756}"/>
              </a:ext>
            </a:extLst>
          </p:cNvPr>
          <p:cNvSpPr>
            <a:spLocks noGrp="1"/>
          </p:cNvSpPr>
          <p:nvPr>
            <p:ph type="sldNum" sz="quarter" idx="12"/>
          </p:nvPr>
        </p:nvSpPr>
        <p:spPr>
          <a:xfrm>
            <a:off x="8455818" y="6123376"/>
            <a:ext cx="274644" cy="728320"/>
          </a:xfrm>
          <a:noFill/>
          <a:ln>
            <a:noFill/>
          </a:ln>
        </p:spPr>
        <p:txBody>
          <a:bodyPr/>
          <a:lstStyle>
            <a:lvl1pPr algn="ctr">
              <a:defRPr b="1">
                <a:solidFill>
                  <a:srgbClr val="0094AB"/>
                </a:solidFill>
              </a:defRPr>
            </a:lvl1pPr>
          </a:lstStyle>
          <a:p>
            <a:fld id="{501A4338-EBAE-ED40-8475-2E6AE1B9F2FD}" type="slidenum">
              <a:rPr lang="tr-TR" smtClean="0"/>
              <a:pPr/>
              <a:t>‹#›</a:t>
            </a:fld>
            <a:endParaRPr lang="tr-TR" dirty="0"/>
          </a:p>
        </p:txBody>
      </p:sp>
      <p:sp>
        <p:nvSpPr>
          <p:cNvPr id="17" name="Metin Yer Tutucusu 3">
            <a:extLst>
              <a:ext uri="{FF2B5EF4-FFF2-40B4-BE49-F238E27FC236}">
                <a16:creationId xmlns:a16="http://schemas.microsoft.com/office/drawing/2014/main" id="{DDF28945-AFF2-DBCC-0F09-E7B016A6CD93}"/>
              </a:ext>
            </a:extLst>
          </p:cNvPr>
          <p:cNvSpPr>
            <a:spLocks noGrp="1"/>
          </p:cNvSpPr>
          <p:nvPr>
            <p:ph type="body" sz="half" idx="2" hasCustomPrompt="1"/>
          </p:nvPr>
        </p:nvSpPr>
        <p:spPr>
          <a:xfrm>
            <a:off x="636769" y="1355344"/>
            <a:ext cx="8093687" cy="452192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dirty="0"/>
              <a:t>Metin Giriniz</a:t>
            </a:r>
          </a:p>
        </p:txBody>
      </p:sp>
    </p:spTree>
    <p:extLst>
      <p:ext uri="{BB962C8B-B14F-4D97-AF65-F5344CB8AC3E}">
        <p14:creationId xmlns:p14="http://schemas.microsoft.com/office/powerpoint/2010/main" val="31366239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İçerik - Turkuaz">
    <p:spTree>
      <p:nvGrpSpPr>
        <p:cNvPr id="1" name=""/>
        <p:cNvGrpSpPr/>
        <p:nvPr/>
      </p:nvGrpSpPr>
      <p:grpSpPr>
        <a:xfrm>
          <a:off x="0" y="0"/>
          <a:ext cx="0" cy="0"/>
          <a:chOff x="0" y="0"/>
          <a:chExt cx="0" cy="0"/>
        </a:xfrm>
      </p:grpSpPr>
      <p:pic>
        <p:nvPicPr>
          <p:cNvPr id="2" name="Picture 22">
            <a:extLst>
              <a:ext uri="{FF2B5EF4-FFF2-40B4-BE49-F238E27FC236}">
                <a16:creationId xmlns:a16="http://schemas.microsoft.com/office/drawing/2014/main" id="{E242294C-B435-84BA-5284-BED5638FEE8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a:ln>
            <a:solidFill>
              <a:schemeClr val="bg1">
                <a:lumMod val="75000"/>
              </a:schemeClr>
            </a:solidFill>
          </a:ln>
        </p:spPr>
      </p:pic>
      <p:pic>
        <p:nvPicPr>
          <p:cNvPr id="10" name="Resim 9">
            <a:extLst>
              <a:ext uri="{FF2B5EF4-FFF2-40B4-BE49-F238E27FC236}">
                <a16:creationId xmlns:a16="http://schemas.microsoft.com/office/drawing/2014/main" id="{CBDA286E-3D46-C4FD-B7A7-541325CC6C39}"/>
              </a:ext>
            </a:extLst>
          </p:cNvPr>
          <p:cNvPicPr>
            <a:picLocks noChangeAspect="1"/>
          </p:cNvPicPr>
          <p:nvPr userDrawn="1"/>
        </p:nvPicPr>
        <p:blipFill>
          <a:blip r:embed="rId3"/>
          <a:stretch>
            <a:fillRect/>
          </a:stretch>
        </p:blipFill>
        <p:spPr>
          <a:xfrm>
            <a:off x="413537" y="6123377"/>
            <a:ext cx="1366728" cy="504531"/>
          </a:xfrm>
          <a:prstGeom prst="rect">
            <a:avLst/>
          </a:prstGeom>
        </p:spPr>
      </p:pic>
      <p:sp>
        <p:nvSpPr>
          <p:cNvPr id="15" name="Slayt Numarası Yer Tutucusu 5">
            <a:extLst>
              <a:ext uri="{FF2B5EF4-FFF2-40B4-BE49-F238E27FC236}">
                <a16:creationId xmlns:a16="http://schemas.microsoft.com/office/drawing/2014/main" id="{AD7A528F-5B27-E28A-FA4C-3702037FD756}"/>
              </a:ext>
            </a:extLst>
          </p:cNvPr>
          <p:cNvSpPr>
            <a:spLocks noGrp="1"/>
          </p:cNvSpPr>
          <p:nvPr>
            <p:ph type="sldNum" sz="quarter" idx="12"/>
          </p:nvPr>
        </p:nvSpPr>
        <p:spPr>
          <a:xfrm>
            <a:off x="8455818" y="6123376"/>
            <a:ext cx="274644" cy="728320"/>
          </a:xfrm>
          <a:noFill/>
          <a:ln>
            <a:noFill/>
          </a:ln>
        </p:spPr>
        <p:txBody>
          <a:bodyPr/>
          <a:lstStyle>
            <a:lvl1pPr algn="ctr">
              <a:defRPr b="1">
                <a:solidFill>
                  <a:srgbClr val="0094AB"/>
                </a:solidFill>
              </a:defRPr>
            </a:lvl1pPr>
          </a:lstStyle>
          <a:p>
            <a:fld id="{501A4338-EBAE-ED40-8475-2E6AE1B9F2FD}" type="slidenum">
              <a:rPr lang="tr-TR" smtClean="0"/>
              <a:pPr/>
              <a:t>‹#›</a:t>
            </a:fld>
            <a:endParaRPr lang="tr-TR" dirty="0"/>
          </a:p>
        </p:txBody>
      </p:sp>
      <p:sp>
        <p:nvSpPr>
          <p:cNvPr id="14" name="Oval 13">
            <a:extLst>
              <a:ext uri="{FF2B5EF4-FFF2-40B4-BE49-F238E27FC236}">
                <a16:creationId xmlns:a16="http://schemas.microsoft.com/office/drawing/2014/main" id="{718E39B0-721E-3375-9EF6-FEC66E5553BC}"/>
              </a:ext>
            </a:extLst>
          </p:cNvPr>
          <p:cNvSpPr/>
          <p:nvPr userDrawn="1"/>
        </p:nvSpPr>
        <p:spPr>
          <a:xfrm>
            <a:off x="413537" y="240127"/>
            <a:ext cx="691698" cy="922264"/>
          </a:xfrm>
          <a:prstGeom prst="ellipse">
            <a:avLst/>
          </a:prstGeom>
          <a:solidFill>
            <a:srgbClr val="0094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endParaRPr lang="tr-TR">
              <a:solidFill>
                <a:prstClr val="white"/>
              </a:solidFill>
            </a:endParaRPr>
          </a:p>
        </p:txBody>
      </p:sp>
      <p:pic>
        <p:nvPicPr>
          <p:cNvPr id="16" name="Resim 15">
            <a:extLst>
              <a:ext uri="{FF2B5EF4-FFF2-40B4-BE49-F238E27FC236}">
                <a16:creationId xmlns:a16="http://schemas.microsoft.com/office/drawing/2014/main" id="{B71112F4-A08B-18A1-5D2D-7469D8551CEE}"/>
              </a:ext>
            </a:extLst>
          </p:cNvPr>
          <p:cNvPicPr>
            <a:picLocks noChangeAspect="1"/>
          </p:cNvPicPr>
          <p:nvPr userDrawn="1"/>
        </p:nvPicPr>
        <p:blipFill>
          <a:blip r:embed="rId4"/>
          <a:stretch>
            <a:fillRect/>
          </a:stretch>
        </p:blipFill>
        <p:spPr>
          <a:xfrm>
            <a:off x="464607" y="308220"/>
            <a:ext cx="589559" cy="786079"/>
          </a:xfrm>
          <a:prstGeom prst="rect">
            <a:avLst/>
          </a:prstGeom>
        </p:spPr>
      </p:pic>
      <p:sp>
        <p:nvSpPr>
          <p:cNvPr id="19" name="Yuvarlatılmış Dikdörtgen 18">
            <a:extLst>
              <a:ext uri="{FF2B5EF4-FFF2-40B4-BE49-F238E27FC236}">
                <a16:creationId xmlns:a16="http://schemas.microsoft.com/office/drawing/2014/main" id="{43F29E27-70DC-1D23-EAF0-867CBC5CB895}"/>
              </a:ext>
            </a:extLst>
          </p:cNvPr>
          <p:cNvSpPr/>
          <p:nvPr userDrawn="1"/>
        </p:nvSpPr>
        <p:spPr>
          <a:xfrm>
            <a:off x="1226337" y="372646"/>
            <a:ext cx="7504126" cy="657225"/>
          </a:xfrm>
          <a:prstGeom prst="roundRect">
            <a:avLst>
              <a:gd name="adj" fmla="val 50000"/>
            </a:avLst>
          </a:prstGeom>
          <a:noFill/>
          <a:ln w="222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endParaRPr lang="tr-TR" dirty="0">
              <a:solidFill>
                <a:srgbClr val="DC2225"/>
              </a:solidFill>
            </a:endParaRPr>
          </a:p>
        </p:txBody>
      </p:sp>
      <p:sp>
        <p:nvSpPr>
          <p:cNvPr id="20" name="Başlık 1">
            <a:extLst>
              <a:ext uri="{FF2B5EF4-FFF2-40B4-BE49-F238E27FC236}">
                <a16:creationId xmlns:a16="http://schemas.microsoft.com/office/drawing/2014/main" id="{C43DA631-EFBA-1B28-87D4-F7F0D3CE9FC5}"/>
              </a:ext>
            </a:extLst>
          </p:cNvPr>
          <p:cNvSpPr>
            <a:spLocks noGrp="1"/>
          </p:cNvSpPr>
          <p:nvPr userDrawn="1">
            <p:ph type="title" hasCustomPrompt="1"/>
          </p:nvPr>
        </p:nvSpPr>
        <p:spPr>
          <a:xfrm>
            <a:off x="1377944" y="449009"/>
            <a:ext cx="7301450" cy="504497"/>
          </a:xfrm>
        </p:spPr>
        <p:txBody>
          <a:bodyPr>
            <a:normAutofit/>
          </a:bodyPr>
          <a:lstStyle>
            <a:lvl1pPr>
              <a:defRPr sz="2800" b="1">
                <a:solidFill>
                  <a:srgbClr val="0094AB"/>
                </a:solidFill>
                <a:latin typeface="+mn-lt"/>
              </a:defRPr>
            </a:lvl1pPr>
          </a:lstStyle>
          <a:p>
            <a:r>
              <a:rPr lang="tr-TR" dirty="0"/>
              <a:t>BAŞLIK GİRİNİZ</a:t>
            </a:r>
          </a:p>
        </p:txBody>
      </p:sp>
    </p:spTree>
    <p:extLst>
      <p:ext uri="{BB962C8B-B14F-4D97-AF65-F5344CB8AC3E}">
        <p14:creationId xmlns:p14="http://schemas.microsoft.com/office/powerpoint/2010/main" val="26154552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İçerik - Turkuaz">
    <p:spTree>
      <p:nvGrpSpPr>
        <p:cNvPr id="1" name=""/>
        <p:cNvGrpSpPr/>
        <p:nvPr/>
      </p:nvGrpSpPr>
      <p:grpSpPr>
        <a:xfrm>
          <a:off x="0" y="0"/>
          <a:ext cx="0" cy="0"/>
          <a:chOff x="0" y="0"/>
          <a:chExt cx="0" cy="0"/>
        </a:xfrm>
      </p:grpSpPr>
      <p:pic>
        <p:nvPicPr>
          <p:cNvPr id="2" name="Picture 22">
            <a:extLst>
              <a:ext uri="{FF2B5EF4-FFF2-40B4-BE49-F238E27FC236}">
                <a16:creationId xmlns:a16="http://schemas.microsoft.com/office/drawing/2014/main" id="{E242294C-B435-84BA-5284-BED5638FEE8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a:ln>
            <a:solidFill>
              <a:schemeClr val="bg1">
                <a:lumMod val="75000"/>
              </a:schemeClr>
            </a:solidFill>
          </a:ln>
        </p:spPr>
      </p:pic>
      <p:pic>
        <p:nvPicPr>
          <p:cNvPr id="10" name="Resim 9">
            <a:extLst>
              <a:ext uri="{FF2B5EF4-FFF2-40B4-BE49-F238E27FC236}">
                <a16:creationId xmlns:a16="http://schemas.microsoft.com/office/drawing/2014/main" id="{CBDA286E-3D46-C4FD-B7A7-541325CC6C39}"/>
              </a:ext>
            </a:extLst>
          </p:cNvPr>
          <p:cNvPicPr>
            <a:picLocks noChangeAspect="1"/>
          </p:cNvPicPr>
          <p:nvPr userDrawn="1"/>
        </p:nvPicPr>
        <p:blipFill>
          <a:blip r:embed="rId3"/>
          <a:stretch>
            <a:fillRect/>
          </a:stretch>
        </p:blipFill>
        <p:spPr>
          <a:xfrm>
            <a:off x="413537" y="6123377"/>
            <a:ext cx="1366728" cy="504531"/>
          </a:xfrm>
          <a:prstGeom prst="rect">
            <a:avLst/>
          </a:prstGeom>
        </p:spPr>
      </p:pic>
      <p:sp>
        <p:nvSpPr>
          <p:cNvPr id="15" name="Slayt Numarası Yer Tutucusu 5">
            <a:extLst>
              <a:ext uri="{FF2B5EF4-FFF2-40B4-BE49-F238E27FC236}">
                <a16:creationId xmlns:a16="http://schemas.microsoft.com/office/drawing/2014/main" id="{AD7A528F-5B27-E28A-FA4C-3702037FD756}"/>
              </a:ext>
            </a:extLst>
          </p:cNvPr>
          <p:cNvSpPr>
            <a:spLocks noGrp="1"/>
          </p:cNvSpPr>
          <p:nvPr>
            <p:ph type="sldNum" sz="quarter" idx="12"/>
          </p:nvPr>
        </p:nvSpPr>
        <p:spPr>
          <a:xfrm>
            <a:off x="8455818" y="6123376"/>
            <a:ext cx="274644" cy="728320"/>
          </a:xfrm>
          <a:noFill/>
          <a:ln>
            <a:noFill/>
          </a:ln>
        </p:spPr>
        <p:txBody>
          <a:bodyPr/>
          <a:lstStyle>
            <a:lvl1pPr algn="ctr">
              <a:defRPr b="1">
                <a:solidFill>
                  <a:srgbClr val="DC2225"/>
                </a:solidFill>
              </a:defRPr>
            </a:lvl1pPr>
          </a:lstStyle>
          <a:p>
            <a:fld id="{501A4338-EBAE-ED40-8475-2E6AE1B9F2FD}" type="slidenum">
              <a:rPr lang="tr-TR" smtClean="0"/>
              <a:pPr/>
              <a:t>‹#›</a:t>
            </a:fld>
            <a:endParaRPr lang="tr-TR" dirty="0"/>
          </a:p>
        </p:txBody>
      </p:sp>
      <p:grpSp>
        <p:nvGrpSpPr>
          <p:cNvPr id="13" name="Grup 12">
            <a:extLst>
              <a:ext uri="{FF2B5EF4-FFF2-40B4-BE49-F238E27FC236}">
                <a16:creationId xmlns:a16="http://schemas.microsoft.com/office/drawing/2014/main" id="{0AC79BD0-D757-9344-713C-ACC336A8A315}"/>
              </a:ext>
            </a:extLst>
          </p:cNvPr>
          <p:cNvGrpSpPr/>
          <p:nvPr userDrawn="1"/>
        </p:nvGrpSpPr>
        <p:grpSpPr>
          <a:xfrm>
            <a:off x="413537" y="240127"/>
            <a:ext cx="691698" cy="922264"/>
            <a:chOff x="2909455" y="2272146"/>
            <a:chExt cx="1865745" cy="1865745"/>
          </a:xfrm>
        </p:grpSpPr>
        <p:sp>
          <p:nvSpPr>
            <p:cNvPr id="14" name="Oval 13">
              <a:extLst>
                <a:ext uri="{FF2B5EF4-FFF2-40B4-BE49-F238E27FC236}">
                  <a16:creationId xmlns:a16="http://schemas.microsoft.com/office/drawing/2014/main" id="{718E39B0-721E-3375-9EF6-FEC66E5553BC}"/>
                </a:ext>
              </a:extLst>
            </p:cNvPr>
            <p:cNvSpPr/>
            <p:nvPr userDrawn="1"/>
          </p:nvSpPr>
          <p:spPr>
            <a:xfrm>
              <a:off x="2909455" y="2272146"/>
              <a:ext cx="1865745" cy="1865745"/>
            </a:xfrm>
            <a:prstGeom prst="ellipse">
              <a:avLst/>
            </a:prstGeom>
            <a:solidFill>
              <a:srgbClr val="DC22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endParaRPr lang="tr-TR">
                <a:solidFill>
                  <a:prstClr val="white"/>
                </a:solidFill>
              </a:endParaRPr>
            </a:p>
          </p:txBody>
        </p:sp>
        <p:pic>
          <p:nvPicPr>
            <p:cNvPr id="16" name="Resim 15">
              <a:extLst>
                <a:ext uri="{FF2B5EF4-FFF2-40B4-BE49-F238E27FC236}">
                  <a16:creationId xmlns:a16="http://schemas.microsoft.com/office/drawing/2014/main" id="{B71112F4-A08B-18A1-5D2D-7469D8551CEE}"/>
                </a:ext>
              </a:extLst>
            </p:cNvPr>
            <p:cNvPicPr>
              <a:picLocks noChangeAspect="1"/>
            </p:cNvPicPr>
            <p:nvPr userDrawn="1"/>
          </p:nvPicPr>
          <p:blipFill>
            <a:blip r:embed="rId4"/>
            <a:stretch>
              <a:fillRect/>
            </a:stretch>
          </p:blipFill>
          <p:spPr>
            <a:xfrm>
              <a:off x="3047206" y="2409897"/>
              <a:ext cx="1590243" cy="1590243"/>
            </a:xfrm>
            <a:prstGeom prst="rect">
              <a:avLst/>
            </a:prstGeom>
          </p:spPr>
        </p:pic>
      </p:grpSp>
      <p:sp>
        <p:nvSpPr>
          <p:cNvPr id="19" name="Yuvarlatılmış Dikdörtgen 18">
            <a:extLst>
              <a:ext uri="{FF2B5EF4-FFF2-40B4-BE49-F238E27FC236}">
                <a16:creationId xmlns:a16="http://schemas.microsoft.com/office/drawing/2014/main" id="{43F29E27-70DC-1D23-EAF0-867CBC5CB895}"/>
              </a:ext>
            </a:extLst>
          </p:cNvPr>
          <p:cNvSpPr/>
          <p:nvPr userDrawn="1"/>
        </p:nvSpPr>
        <p:spPr>
          <a:xfrm>
            <a:off x="1226337" y="372646"/>
            <a:ext cx="7504126" cy="657225"/>
          </a:xfrm>
          <a:prstGeom prst="roundRect">
            <a:avLst>
              <a:gd name="adj" fmla="val 50000"/>
            </a:avLst>
          </a:prstGeom>
          <a:noFill/>
          <a:ln w="222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endParaRPr lang="tr-TR" dirty="0">
              <a:solidFill>
                <a:srgbClr val="DC2225"/>
              </a:solidFill>
            </a:endParaRPr>
          </a:p>
        </p:txBody>
      </p:sp>
      <p:sp>
        <p:nvSpPr>
          <p:cNvPr id="20" name="Başlık 1">
            <a:extLst>
              <a:ext uri="{FF2B5EF4-FFF2-40B4-BE49-F238E27FC236}">
                <a16:creationId xmlns:a16="http://schemas.microsoft.com/office/drawing/2014/main" id="{C43DA631-EFBA-1B28-87D4-F7F0D3CE9FC5}"/>
              </a:ext>
            </a:extLst>
          </p:cNvPr>
          <p:cNvSpPr>
            <a:spLocks noGrp="1"/>
          </p:cNvSpPr>
          <p:nvPr>
            <p:ph type="title" hasCustomPrompt="1"/>
          </p:nvPr>
        </p:nvSpPr>
        <p:spPr>
          <a:xfrm>
            <a:off x="1377944" y="449009"/>
            <a:ext cx="7301450" cy="504497"/>
          </a:xfrm>
        </p:spPr>
        <p:txBody>
          <a:bodyPr>
            <a:normAutofit/>
          </a:bodyPr>
          <a:lstStyle>
            <a:lvl1pPr>
              <a:defRPr sz="2800" b="1">
                <a:solidFill>
                  <a:srgbClr val="DC2225"/>
                </a:solidFill>
                <a:latin typeface="+mn-lt"/>
              </a:defRPr>
            </a:lvl1pPr>
          </a:lstStyle>
          <a:p>
            <a:r>
              <a:rPr lang="tr-TR" dirty="0"/>
              <a:t>BAŞLIK GİRİNİZ</a:t>
            </a:r>
          </a:p>
        </p:txBody>
      </p:sp>
    </p:spTree>
    <p:extLst>
      <p:ext uri="{BB962C8B-B14F-4D97-AF65-F5344CB8AC3E}">
        <p14:creationId xmlns:p14="http://schemas.microsoft.com/office/powerpoint/2010/main" val="2116060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apak-Kırmızı">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876ED44D-8B35-3078-3FBA-7220CBC4ACAF}"/>
              </a:ext>
            </a:extLst>
          </p:cNvPr>
          <p:cNvPicPr>
            <a:picLocks noChangeAspect="1"/>
          </p:cNvPicPr>
          <p:nvPr userDrawn="1"/>
        </p:nvPicPr>
        <p:blipFill>
          <a:blip r:embed="rId2"/>
          <a:stretch>
            <a:fillRect/>
          </a:stretch>
        </p:blipFill>
        <p:spPr>
          <a:xfrm>
            <a:off x="0" y="0"/>
            <a:ext cx="9144000" cy="6858000"/>
          </a:xfrm>
          <a:prstGeom prst="rect">
            <a:avLst/>
          </a:prstGeom>
        </p:spPr>
      </p:pic>
      <p:pic>
        <p:nvPicPr>
          <p:cNvPr id="8" name="Resim 7">
            <a:extLst>
              <a:ext uri="{FF2B5EF4-FFF2-40B4-BE49-F238E27FC236}">
                <a16:creationId xmlns:a16="http://schemas.microsoft.com/office/drawing/2014/main" id="{7944B499-4301-89EF-1F18-92B22010D933}"/>
              </a:ext>
            </a:extLst>
          </p:cNvPr>
          <p:cNvPicPr>
            <a:picLocks noChangeAspect="1"/>
          </p:cNvPicPr>
          <p:nvPr userDrawn="1"/>
        </p:nvPicPr>
        <p:blipFill>
          <a:blip r:embed="rId3"/>
          <a:stretch>
            <a:fillRect/>
          </a:stretch>
        </p:blipFill>
        <p:spPr>
          <a:xfrm>
            <a:off x="2922948" y="865072"/>
            <a:ext cx="3298108" cy="1217504"/>
          </a:xfrm>
          <a:prstGeom prst="rect">
            <a:avLst/>
          </a:prstGeom>
        </p:spPr>
      </p:pic>
      <p:sp>
        <p:nvSpPr>
          <p:cNvPr id="10" name="Başlık 1">
            <a:extLst>
              <a:ext uri="{FF2B5EF4-FFF2-40B4-BE49-F238E27FC236}">
                <a16:creationId xmlns:a16="http://schemas.microsoft.com/office/drawing/2014/main" id="{30C3E450-2F76-3673-11C3-8DECC30ABFCD}"/>
              </a:ext>
            </a:extLst>
          </p:cNvPr>
          <p:cNvSpPr>
            <a:spLocks noGrp="1"/>
          </p:cNvSpPr>
          <p:nvPr>
            <p:ph type="title" hasCustomPrompt="1"/>
          </p:nvPr>
        </p:nvSpPr>
        <p:spPr>
          <a:xfrm>
            <a:off x="628649" y="3144724"/>
            <a:ext cx="7886700" cy="1325563"/>
          </a:xfrm>
        </p:spPr>
        <p:txBody>
          <a:bodyPr/>
          <a:lstStyle>
            <a:lvl1pPr algn="ctr">
              <a:defRPr b="1">
                <a:solidFill>
                  <a:schemeClr val="bg1"/>
                </a:solidFill>
                <a:latin typeface="+mn-lt"/>
              </a:defRPr>
            </a:lvl1pPr>
          </a:lstStyle>
          <a:p>
            <a:r>
              <a:rPr lang="tr-TR" dirty="0"/>
              <a:t>BAŞLIK GİRİNİZ</a:t>
            </a:r>
          </a:p>
        </p:txBody>
      </p:sp>
    </p:spTree>
    <p:extLst>
      <p:ext uri="{BB962C8B-B14F-4D97-AF65-F5344CB8AC3E}">
        <p14:creationId xmlns:p14="http://schemas.microsoft.com/office/powerpoint/2010/main" val="2853470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çerik-Kırmızı">
    <p:spTree>
      <p:nvGrpSpPr>
        <p:cNvPr id="1" name=""/>
        <p:cNvGrpSpPr/>
        <p:nvPr/>
      </p:nvGrpSpPr>
      <p:grpSpPr>
        <a:xfrm>
          <a:off x="0" y="0"/>
          <a:ext cx="0" cy="0"/>
          <a:chOff x="0" y="0"/>
          <a:chExt cx="0" cy="0"/>
        </a:xfrm>
      </p:grpSpPr>
      <p:pic>
        <p:nvPicPr>
          <p:cNvPr id="2" name="Picture 22">
            <a:extLst>
              <a:ext uri="{FF2B5EF4-FFF2-40B4-BE49-F238E27FC236}">
                <a16:creationId xmlns:a16="http://schemas.microsoft.com/office/drawing/2014/main" id="{E242294C-B435-84BA-5284-BED5638FEE8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6304"/>
            <a:ext cx="9144000" cy="6858000"/>
          </a:xfrm>
          <a:prstGeom prst="rect">
            <a:avLst/>
          </a:prstGeom>
        </p:spPr>
      </p:pic>
      <p:cxnSp>
        <p:nvCxnSpPr>
          <p:cNvPr id="3" name="Straight Connector 5">
            <a:extLst>
              <a:ext uri="{FF2B5EF4-FFF2-40B4-BE49-F238E27FC236}">
                <a16:creationId xmlns:a16="http://schemas.microsoft.com/office/drawing/2014/main" id="{FE3171AC-6727-31B0-1420-3741EAE94FD3}"/>
              </a:ext>
            </a:extLst>
          </p:cNvPr>
          <p:cNvCxnSpPr>
            <a:cxnSpLocks/>
          </p:cNvCxnSpPr>
          <p:nvPr userDrawn="1"/>
        </p:nvCxnSpPr>
        <p:spPr>
          <a:xfrm>
            <a:off x="457199" y="1093113"/>
            <a:ext cx="0" cy="4784165"/>
          </a:xfrm>
          <a:prstGeom prst="line">
            <a:avLst/>
          </a:prstGeom>
          <a:ln w="12700">
            <a:solidFill>
              <a:srgbClr val="DC2225"/>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01A32A6A-9171-7B09-6B2B-983B194B04EF}"/>
              </a:ext>
            </a:extLst>
          </p:cNvPr>
          <p:cNvSpPr/>
          <p:nvPr userDrawn="1"/>
        </p:nvSpPr>
        <p:spPr>
          <a:xfrm>
            <a:off x="413539" y="6304"/>
            <a:ext cx="685802" cy="495300"/>
          </a:xfrm>
          <a:prstGeom prst="rect">
            <a:avLst/>
          </a:prstGeom>
          <a:solidFill>
            <a:srgbClr val="DC22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endParaRPr lang="x-none">
              <a:solidFill>
                <a:srgbClr val="DC2225"/>
              </a:solidFill>
            </a:endParaRPr>
          </a:p>
        </p:txBody>
      </p:sp>
      <p:sp>
        <p:nvSpPr>
          <p:cNvPr id="6" name="Başlık 1">
            <a:extLst>
              <a:ext uri="{FF2B5EF4-FFF2-40B4-BE49-F238E27FC236}">
                <a16:creationId xmlns:a16="http://schemas.microsoft.com/office/drawing/2014/main" id="{195252DE-488D-4DD7-0728-C2A2640EDC02}"/>
              </a:ext>
            </a:extLst>
          </p:cNvPr>
          <p:cNvSpPr>
            <a:spLocks noGrp="1"/>
          </p:cNvSpPr>
          <p:nvPr>
            <p:ph type="title" hasCustomPrompt="1"/>
          </p:nvPr>
        </p:nvSpPr>
        <p:spPr>
          <a:xfrm>
            <a:off x="413543" y="588621"/>
            <a:ext cx="8316919" cy="504497"/>
          </a:xfrm>
        </p:spPr>
        <p:txBody>
          <a:bodyPr>
            <a:normAutofit/>
          </a:bodyPr>
          <a:lstStyle>
            <a:lvl1pPr>
              <a:defRPr sz="2800" b="1">
                <a:solidFill>
                  <a:srgbClr val="DC2225"/>
                </a:solidFill>
                <a:latin typeface="+mn-lt"/>
              </a:defRPr>
            </a:lvl1pPr>
          </a:lstStyle>
          <a:p>
            <a:r>
              <a:rPr lang="tr-TR" dirty="0"/>
              <a:t>BAŞLIK GİRİNİZ</a:t>
            </a:r>
          </a:p>
        </p:txBody>
      </p:sp>
      <p:pic>
        <p:nvPicPr>
          <p:cNvPr id="10" name="Resim 9">
            <a:extLst>
              <a:ext uri="{FF2B5EF4-FFF2-40B4-BE49-F238E27FC236}">
                <a16:creationId xmlns:a16="http://schemas.microsoft.com/office/drawing/2014/main" id="{CBDA286E-3D46-C4FD-B7A7-541325CC6C39}"/>
              </a:ext>
            </a:extLst>
          </p:cNvPr>
          <p:cNvPicPr>
            <a:picLocks noChangeAspect="1"/>
          </p:cNvPicPr>
          <p:nvPr userDrawn="1"/>
        </p:nvPicPr>
        <p:blipFill>
          <a:blip r:embed="rId3"/>
          <a:stretch>
            <a:fillRect/>
          </a:stretch>
        </p:blipFill>
        <p:spPr>
          <a:xfrm>
            <a:off x="413537" y="6123387"/>
            <a:ext cx="1366728" cy="504531"/>
          </a:xfrm>
          <a:prstGeom prst="rect">
            <a:avLst/>
          </a:prstGeom>
        </p:spPr>
      </p:pic>
      <p:sp>
        <p:nvSpPr>
          <p:cNvPr id="15" name="Slayt Numarası Yer Tutucusu 5">
            <a:extLst>
              <a:ext uri="{FF2B5EF4-FFF2-40B4-BE49-F238E27FC236}">
                <a16:creationId xmlns:a16="http://schemas.microsoft.com/office/drawing/2014/main" id="{AD7A528F-5B27-E28A-FA4C-3702037FD756}"/>
              </a:ext>
            </a:extLst>
          </p:cNvPr>
          <p:cNvSpPr>
            <a:spLocks noGrp="1"/>
          </p:cNvSpPr>
          <p:nvPr>
            <p:ph type="sldNum" sz="quarter" idx="12"/>
          </p:nvPr>
        </p:nvSpPr>
        <p:spPr>
          <a:xfrm>
            <a:off x="8455818" y="6123376"/>
            <a:ext cx="274644" cy="728320"/>
          </a:xfrm>
          <a:noFill/>
          <a:ln>
            <a:noFill/>
          </a:ln>
        </p:spPr>
        <p:txBody>
          <a:bodyPr/>
          <a:lstStyle>
            <a:lvl1pPr algn="ctr">
              <a:defRPr b="1">
                <a:solidFill>
                  <a:srgbClr val="DC2225"/>
                </a:solidFill>
              </a:defRPr>
            </a:lvl1pPr>
          </a:lstStyle>
          <a:p>
            <a:fld id="{501A4338-EBAE-ED40-8475-2E6AE1B9F2FD}" type="slidenum">
              <a:rPr lang="tr-TR" smtClean="0"/>
              <a:pPr/>
              <a:t>‹#›</a:t>
            </a:fld>
            <a:endParaRPr lang="tr-TR" dirty="0"/>
          </a:p>
        </p:txBody>
      </p:sp>
      <p:sp>
        <p:nvSpPr>
          <p:cNvPr id="17" name="Metin Yer Tutucusu 3">
            <a:extLst>
              <a:ext uri="{FF2B5EF4-FFF2-40B4-BE49-F238E27FC236}">
                <a16:creationId xmlns:a16="http://schemas.microsoft.com/office/drawing/2014/main" id="{DDF28945-AFF2-DBCC-0F09-E7B016A6CD93}"/>
              </a:ext>
            </a:extLst>
          </p:cNvPr>
          <p:cNvSpPr>
            <a:spLocks noGrp="1"/>
          </p:cNvSpPr>
          <p:nvPr>
            <p:ph type="body" sz="half" idx="2" hasCustomPrompt="1"/>
          </p:nvPr>
        </p:nvSpPr>
        <p:spPr>
          <a:xfrm>
            <a:off x="636774" y="1355344"/>
            <a:ext cx="8093687" cy="452192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dirty="0"/>
              <a:t>Metin Giriniz</a:t>
            </a:r>
          </a:p>
        </p:txBody>
      </p:sp>
    </p:spTree>
    <p:extLst>
      <p:ext uri="{BB962C8B-B14F-4D97-AF65-F5344CB8AC3E}">
        <p14:creationId xmlns:p14="http://schemas.microsoft.com/office/powerpoint/2010/main" val="2469017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çerik - Turkuaz">
    <p:spTree>
      <p:nvGrpSpPr>
        <p:cNvPr id="1" name=""/>
        <p:cNvGrpSpPr/>
        <p:nvPr/>
      </p:nvGrpSpPr>
      <p:grpSpPr>
        <a:xfrm>
          <a:off x="0" y="0"/>
          <a:ext cx="0" cy="0"/>
          <a:chOff x="0" y="0"/>
          <a:chExt cx="0" cy="0"/>
        </a:xfrm>
      </p:grpSpPr>
      <p:pic>
        <p:nvPicPr>
          <p:cNvPr id="2" name="Picture 22">
            <a:extLst>
              <a:ext uri="{FF2B5EF4-FFF2-40B4-BE49-F238E27FC236}">
                <a16:creationId xmlns:a16="http://schemas.microsoft.com/office/drawing/2014/main" id="{E242294C-B435-84BA-5284-BED5638FEE8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6304"/>
            <a:ext cx="9144000" cy="6858000"/>
          </a:xfrm>
          <a:prstGeom prst="rect">
            <a:avLst/>
          </a:prstGeom>
        </p:spPr>
      </p:pic>
      <p:cxnSp>
        <p:nvCxnSpPr>
          <p:cNvPr id="3" name="Straight Connector 5">
            <a:extLst>
              <a:ext uri="{FF2B5EF4-FFF2-40B4-BE49-F238E27FC236}">
                <a16:creationId xmlns:a16="http://schemas.microsoft.com/office/drawing/2014/main" id="{FE3171AC-6727-31B0-1420-3741EAE94FD3}"/>
              </a:ext>
            </a:extLst>
          </p:cNvPr>
          <p:cNvCxnSpPr>
            <a:cxnSpLocks/>
          </p:cNvCxnSpPr>
          <p:nvPr userDrawn="1"/>
        </p:nvCxnSpPr>
        <p:spPr>
          <a:xfrm>
            <a:off x="457199" y="1093113"/>
            <a:ext cx="0" cy="4784165"/>
          </a:xfrm>
          <a:prstGeom prst="line">
            <a:avLst/>
          </a:prstGeom>
          <a:ln w="12700">
            <a:solidFill>
              <a:srgbClr val="0094AB"/>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01A32A6A-9171-7B09-6B2B-983B194B04EF}"/>
              </a:ext>
            </a:extLst>
          </p:cNvPr>
          <p:cNvSpPr/>
          <p:nvPr userDrawn="1"/>
        </p:nvSpPr>
        <p:spPr>
          <a:xfrm>
            <a:off x="413539" y="6304"/>
            <a:ext cx="685802" cy="495300"/>
          </a:xfrm>
          <a:prstGeom prst="rect">
            <a:avLst/>
          </a:prstGeom>
          <a:solidFill>
            <a:srgbClr val="0094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endParaRPr lang="x-none">
              <a:solidFill>
                <a:prstClr val="white"/>
              </a:solidFill>
            </a:endParaRPr>
          </a:p>
        </p:txBody>
      </p:sp>
      <p:sp>
        <p:nvSpPr>
          <p:cNvPr id="6" name="Başlık 1">
            <a:extLst>
              <a:ext uri="{FF2B5EF4-FFF2-40B4-BE49-F238E27FC236}">
                <a16:creationId xmlns:a16="http://schemas.microsoft.com/office/drawing/2014/main" id="{195252DE-488D-4DD7-0728-C2A2640EDC02}"/>
              </a:ext>
            </a:extLst>
          </p:cNvPr>
          <p:cNvSpPr>
            <a:spLocks noGrp="1"/>
          </p:cNvSpPr>
          <p:nvPr>
            <p:ph type="title" hasCustomPrompt="1"/>
          </p:nvPr>
        </p:nvSpPr>
        <p:spPr>
          <a:xfrm>
            <a:off x="413543" y="588621"/>
            <a:ext cx="8316919" cy="504497"/>
          </a:xfrm>
        </p:spPr>
        <p:txBody>
          <a:bodyPr>
            <a:normAutofit/>
          </a:bodyPr>
          <a:lstStyle>
            <a:lvl1pPr>
              <a:defRPr sz="2800" b="1">
                <a:solidFill>
                  <a:srgbClr val="0094AB"/>
                </a:solidFill>
                <a:latin typeface="+mn-lt"/>
              </a:defRPr>
            </a:lvl1pPr>
          </a:lstStyle>
          <a:p>
            <a:r>
              <a:rPr lang="tr-TR" dirty="0"/>
              <a:t>BAŞLIK GİRİNİZ</a:t>
            </a:r>
          </a:p>
        </p:txBody>
      </p:sp>
      <p:pic>
        <p:nvPicPr>
          <p:cNvPr id="10" name="Resim 9">
            <a:extLst>
              <a:ext uri="{FF2B5EF4-FFF2-40B4-BE49-F238E27FC236}">
                <a16:creationId xmlns:a16="http://schemas.microsoft.com/office/drawing/2014/main" id="{CBDA286E-3D46-C4FD-B7A7-541325CC6C39}"/>
              </a:ext>
            </a:extLst>
          </p:cNvPr>
          <p:cNvPicPr>
            <a:picLocks noChangeAspect="1"/>
          </p:cNvPicPr>
          <p:nvPr userDrawn="1"/>
        </p:nvPicPr>
        <p:blipFill>
          <a:blip r:embed="rId3"/>
          <a:stretch>
            <a:fillRect/>
          </a:stretch>
        </p:blipFill>
        <p:spPr>
          <a:xfrm>
            <a:off x="413537" y="6123387"/>
            <a:ext cx="1366728" cy="504531"/>
          </a:xfrm>
          <a:prstGeom prst="rect">
            <a:avLst/>
          </a:prstGeom>
        </p:spPr>
      </p:pic>
      <p:sp>
        <p:nvSpPr>
          <p:cNvPr id="15" name="Slayt Numarası Yer Tutucusu 5">
            <a:extLst>
              <a:ext uri="{FF2B5EF4-FFF2-40B4-BE49-F238E27FC236}">
                <a16:creationId xmlns:a16="http://schemas.microsoft.com/office/drawing/2014/main" id="{AD7A528F-5B27-E28A-FA4C-3702037FD756}"/>
              </a:ext>
            </a:extLst>
          </p:cNvPr>
          <p:cNvSpPr>
            <a:spLocks noGrp="1"/>
          </p:cNvSpPr>
          <p:nvPr>
            <p:ph type="sldNum" sz="quarter" idx="12"/>
          </p:nvPr>
        </p:nvSpPr>
        <p:spPr>
          <a:xfrm>
            <a:off x="8455818" y="6123376"/>
            <a:ext cx="274644" cy="728320"/>
          </a:xfrm>
          <a:noFill/>
          <a:ln>
            <a:noFill/>
          </a:ln>
        </p:spPr>
        <p:txBody>
          <a:bodyPr/>
          <a:lstStyle>
            <a:lvl1pPr algn="ctr">
              <a:defRPr b="1">
                <a:solidFill>
                  <a:srgbClr val="0094AB"/>
                </a:solidFill>
              </a:defRPr>
            </a:lvl1pPr>
          </a:lstStyle>
          <a:p>
            <a:fld id="{501A4338-EBAE-ED40-8475-2E6AE1B9F2FD}" type="slidenum">
              <a:rPr lang="tr-TR" smtClean="0"/>
              <a:pPr/>
              <a:t>‹#›</a:t>
            </a:fld>
            <a:endParaRPr lang="tr-TR" dirty="0"/>
          </a:p>
        </p:txBody>
      </p:sp>
      <p:sp>
        <p:nvSpPr>
          <p:cNvPr id="17" name="Metin Yer Tutucusu 3">
            <a:extLst>
              <a:ext uri="{FF2B5EF4-FFF2-40B4-BE49-F238E27FC236}">
                <a16:creationId xmlns:a16="http://schemas.microsoft.com/office/drawing/2014/main" id="{DDF28945-AFF2-DBCC-0F09-E7B016A6CD93}"/>
              </a:ext>
            </a:extLst>
          </p:cNvPr>
          <p:cNvSpPr>
            <a:spLocks noGrp="1"/>
          </p:cNvSpPr>
          <p:nvPr>
            <p:ph type="body" sz="half" idx="2" hasCustomPrompt="1"/>
          </p:nvPr>
        </p:nvSpPr>
        <p:spPr>
          <a:xfrm>
            <a:off x="636774" y="1355344"/>
            <a:ext cx="8093687" cy="452192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dirty="0"/>
              <a:t>Metin Giriniz</a:t>
            </a:r>
          </a:p>
        </p:txBody>
      </p:sp>
    </p:spTree>
    <p:extLst>
      <p:ext uri="{BB962C8B-B14F-4D97-AF65-F5344CB8AC3E}">
        <p14:creationId xmlns:p14="http://schemas.microsoft.com/office/powerpoint/2010/main" val="14960809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İçerik - Turkuaz">
    <p:spTree>
      <p:nvGrpSpPr>
        <p:cNvPr id="1" name=""/>
        <p:cNvGrpSpPr/>
        <p:nvPr/>
      </p:nvGrpSpPr>
      <p:grpSpPr>
        <a:xfrm>
          <a:off x="0" y="0"/>
          <a:ext cx="0" cy="0"/>
          <a:chOff x="0" y="0"/>
          <a:chExt cx="0" cy="0"/>
        </a:xfrm>
      </p:grpSpPr>
      <p:pic>
        <p:nvPicPr>
          <p:cNvPr id="2" name="Picture 22">
            <a:extLst>
              <a:ext uri="{FF2B5EF4-FFF2-40B4-BE49-F238E27FC236}">
                <a16:creationId xmlns:a16="http://schemas.microsoft.com/office/drawing/2014/main" id="{E242294C-B435-84BA-5284-BED5638FEE8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a:ln>
            <a:solidFill>
              <a:schemeClr val="bg1">
                <a:lumMod val="75000"/>
              </a:schemeClr>
            </a:solidFill>
          </a:ln>
        </p:spPr>
      </p:pic>
      <p:pic>
        <p:nvPicPr>
          <p:cNvPr id="10" name="Resim 9">
            <a:extLst>
              <a:ext uri="{FF2B5EF4-FFF2-40B4-BE49-F238E27FC236}">
                <a16:creationId xmlns:a16="http://schemas.microsoft.com/office/drawing/2014/main" id="{CBDA286E-3D46-C4FD-B7A7-541325CC6C39}"/>
              </a:ext>
            </a:extLst>
          </p:cNvPr>
          <p:cNvPicPr>
            <a:picLocks noChangeAspect="1"/>
          </p:cNvPicPr>
          <p:nvPr userDrawn="1"/>
        </p:nvPicPr>
        <p:blipFill>
          <a:blip r:embed="rId3"/>
          <a:stretch>
            <a:fillRect/>
          </a:stretch>
        </p:blipFill>
        <p:spPr>
          <a:xfrm>
            <a:off x="413537" y="6123387"/>
            <a:ext cx="1366728" cy="504531"/>
          </a:xfrm>
          <a:prstGeom prst="rect">
            <a:avLst/>
          </a:prstGeom>
        </p:spPr>
      </p:pic>
      <p:sp>
        <p:nvSpPr>
          <p:cNvPr id="15" name="Slayt Numarası Yer Tutucusu 5">
            <a:extLst>
              <a:ext uri="{FF2B5EF4-FFF2-40B4-BE49-F238E27FC236}">
                <a16:creationId xmlns:a16="http://schemas.microsoft.com/office/drawing/2014/main" id="{AD7A528F-5B27-E28A-FA4C-3702037FD756}"/>
              </a:ext>
            </a:extLst>
          </p:cNvPr>
          <p:cNvSpPr>
            <a:spLocks noGrp="1"/>
          </p:cNvSpPr>
          <p:nvPr>
            <p:ph type="sldNum" sz="quarter" idx="12"/>
          </p:nvPr>
        </p:nvSpPr>
        <p:spPr>
          <a:xfrm>
            <a:off x="8455818" y="6123376"/>
            <a:ext cx="274644" cy="728320"/>
          </a:xfrm>
          <a:noFill/>
          <a:ln>
            <a:noFill/>
          </a:ln>
        </p:spPr>
        <p:txBody>
          <a:bodyPr/>
          <a:lstStyle>
            <a:lvl1pPr algn="ctr">
              <a:defRPr b="1">
                <a:solidFill>
                  <a:srgbClr val="0094AB"/>
                </a:solidFill>
              </a:defRPr>
            </a:lvl1pPr>
          </a:lstStyle>
          <a:p>
            <a:fld id="{501A4338-EBAE-ED40-8475-2E6AE1B9F2FD}" type="slidenum">
              <a:rPr lang="tr-TR" smtClean="0"/>
              <a:pPr/>
              <a:t>‹#›</a:t>
            </a:fld>
            <a:endParaRPr lang="tr-TR" dirty="0"/>
          </a:p>
        </p:txBody>
      </p:sp>
      <p:sp>
        <p:nvSpPr>
          <p:cNvPr id="14" name="Oval 13">
            <a:extLst>
              <a:ext uri="{FF2B5EF4-FFF2-40B4-BE49-F238E27FC236}">
                <a16:creationId xmlns:a16="http://schemas.microsoft.com/office/drawing/2014/main" id="{718E39B0-721E-3375-9EF6-FEC66E5553BC}"/>
              </a:ext>
            </a:extLst>
          </p:cNvPr>
          <p:cNvSpPr/>
          <p:nvPr userDrawn="1"/>
        </p:nvSpPr>
        <p:spPr>
          <a:xfrm>
            <a:off x="413537" y="240127"/>
            <a:ext cx="691698" cy="922264"/>
          </a:xfrm>
          <a:prstGeom prst="ellipse">
            <a:avLst/>
          </a:prstGeom>
          <a:solidFill>
            <a:srgbClr val="0094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endParaRPr lang="tr-TR">
              <a:solidFill>
                <a:prstClr val="white"/>
              </a:solidFill>
            </a:endParaRPr>
          </a:p>
        </p:txBody>
      </p:sp>
      <p:pic>
        <p:nvPicPr>
          <p:cNvPr id="16" name="Resim 15">
            <a:extLst>
              <a:ext uri="{FF2B5EF4-FFF2-40B4-BE49-F238E27FC236}">
                <a16:creationId xmlns:a16="http://schemas.microsoft.com/office/drawing/2014/main" id="{B71112F4-A08B-18A1-5D2D-7469D8551CEE}"/>
              </a:ext>
            </a:extLst>
          </p:cNvPr>
          <p:cNvPicPr>
            <a:picLocks noChangeAspect="1"/>
          </p:cNvPicPr>
          <p:nvPr userDrawn="1"/>
        </p:nvPicPr>
        <p:blipFill>
          <a:blip r:embed="rId4"/>
          <a:stretch>
            <a:fillRect/>
          </a:stretch>
        </p:blipFill>
        <p:spPr>
          <a:xfrm>
            <a:off x="464612" y="308230"/>
            <a:ext cx="589559" cy="786079"/>
          </a:xfrm>
          <a:prstGeom prst="rect">
            <a:avLst/>
          </a:prstGeom>
        </p:spPr>
      </p:pic>
      <p:sp>
        <p:nvSpPr>
          <p:cNvPr id="19" name="Yuvarlatılmış Dikdörtgen 18">
            <a:extLst>
              <a:ext uri="{FF2B5EF4-FFF2-40B4-BE49-F238E27FC236}">
                <a16:creationId xmlns:a16="http://schemas.microsoft.com/office/drawing/2014/main" id="{43F29E27-70DC-1D23-EAF0-867CBC5CB895}"/>
              </a:ext>
            </a:extLst>
          </p:cNvPr>
          <p:cNvSpPr/>
          <p:nvPr userDrawn="1"/>
        </p:nvSpPr>
        <p:spPr>
          <a:xfrm>
            <a:off x="1226337" y="372656"/>
            <a:ext cx="7504126" cy="657225"/>
          </a:xfrm>
          <a:prstGeom prst="roundRect">
            <a:avLst>
              <a:gd name="adj" fmla="val 50000"/>
            </a:avLst>
          </a:prstGeom>
          <a:noFill/>
          <a:ln w="222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endParaRPr lang="tr-TR" dirty="0">
              <a:solidFill>
                <a:srgbClr val="DC2225"/>
              </a:solidFill>
            </a:endParaRPr>
          </a:p>
        </p:txBody>
      </p:sp>
      <p:sp>
        <p:nvSpPr>
          <p:cNvPr id="20" name="Başlık 1">
            <a:extLst>
              <a:ext uri="{FF2B5EF4-FFF2-40B4-BE49-F238E27FC236}">
                <a16:creationId xmlns:a16="http://schemas.microsoft.com/office/drawing/2014/main" id="{C43DA631-EFBA-1B28-87D4-F7F0D3CE9FC5}"/>
              </a:ext>
            </a:extLst>
          </p:cNvPr>
          <p:cNvSpPr>
            <a:spLocks noGrp="1"/>
          </p:cNvSpPr>
          <p:nvPr userDrawn="1">
            <p:ph type="title" hasCustomPrompt="1"/>
          </p:nvPr>
        </p:nvSpPr>
        <p:spPr>
          <a:xfrm>
            <a:off x="1377945" y="449019"/>
            <a:ext cx="7301450" cy="504497"/>
          </a:xfrm>
        </p:spPr>
        <p:txBody>
          <a:bodyPr>
            <a:normAutofit/>
          </a:bodyPr>
          <a:lstStyle>
            <a:lvl1pPr>
              <a:defRPr sz="2800" b="1">
                <a:solidFill>
                  <a:srgbClr val="0094AB"/>
                </a:solidFill>
                <a:latin typeface="+mn-lt"/>
              </a:defRPr>
            </a:lvl1pPr>
          </a:lstStyle>
          <a:p>
            <a:r>
              <a:rPr lang="tr-TR" dirty="0"/>
              <a:t>BAŞLIK GİRİNİZ</a:t>
            </a:r>
          </a:p>
        </p:txBody>
      </p:sp>
    </p:spTree>
    <p:extLst>
      <p:ext uri="{BB962C8B-B14F-4D97-AF65-F5344CB8AC3E}">
        <p14:creationId xmlns:p14="http://schemas.microsoft.com/office/powerpoint/2010/main" val="13754480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İçerik - Turkuaz">
    <p:spTree>
      <p:nvGrpSpPr>
        <p:cNvPr id="1" name=""/>
        <p:cNvGrpSpPr/>
        <p:nvPr/>
      </p:nvGrpSpPr>
      <p:grpSpPr>
        <a:xfrm>
          <a:off x="0" y="0"/>
          <a:ext cx="0" cy="0"/>
          <a:chOff x="0" y="0"/>
          <a:chExt cx="0" cy="0"/>
        </a:xfrm>
      </p:grpSpPr>
      <p:pic>
        <p:nvPicPr>
          <p:cNvPr id="2" name="Picture 22">
            <a:extLst>
              <a:ext uri="{FF2B5EF4-FFF2-40B4-BE49-F238E27FC236}">
                <a16:creationId xmlns:a16="http://schemas.microsoft.com/office/drawing/2014/main" id="{E242294C-B435-84BA-5284-BED5638FEE8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a:ln>
            <a:solidFill>
              <a:schemeClr val="bg1">
                <a:lumMod val="75000"/>
              </a:schemeClr>
            </a:solidFill>
          </a:ln>
        </p:spPr>
      </p:pic>
      <p:pic>
        <p:nvPicPr>
          <p:cNvPr id="10" name="Resim 9">
            <a:extLst>
              <a:ext uri="{FF2B5EF4-FFF2-40B4-BE49-F238E27FC236}">
                <a16:creationId xmlns:a16="http://schemas.microsoft.com/office/drawing/2014/main" id="{CBDA286E-3D46-C4FD-B7A7-541325CC6C39}"/>
              </a:ext>
            </a:extLst>
          </p:cNvPr>
          <p:cNvPicPr>
            <a:picLocks noChangeAspect="1"/>
          </p:cNvPicPr>
          <p:nvPr userDrawn="1"/>
        </p:nvPicPr>
        <p:blipFill>
          <a:blip r:embed="rId3"/>
          <a:stretch>
            <a:fillRect/>
          </a:stretch>
        </p:blipFill>
        <p:spPr>
          <a:xfrm>
            <a:off x="413537" y="6123387"/>
            <a:ext cx="1366728" cy="504531"/>
          </a:xfrm>
          <a:prstGeom prst="rect">
            <a:avLst/>
          </a:prstGeom>
        </p:spPr>
      </p:pic>
      <p:sp>
        <p:nvSpPr>
          <p:cNvPr id="15" name="Slayt Numarası Yer Tutucusu 5">
            <a:extLst>
              <a:ext uri="{FF2B5EF4-FFF2-40B4-BE49-F238E27FC236}">
                <a16:creationId xmlns:a16="http://schemas.microsoft.com/office/drawing/2014/main" id="{AD7A528F-5B27-E28A-FA4C-3702037FD756}"/>
              </a:ext>
            </a:extLst>
          </p:cNvPr>
          <p:cNvSpPr>
            <a:spLocks noGrp="1"/>
          </p:cNvSpPr>
          <p:nvPr>
            <p:ph type="sldNum" sz="quarter" idx="12"/>
          </p:nvPr>
        </p:nvSpPr>
        <p:spPr>
          <a:xfrm>
            <a:off x="8455818" y="6123376"/>
            <a:ext cx="274644" cy="728320"/>
          </a:xfrm>
          <a:noFill/>
          <a:ln>
            <a:noFill/>
          </a:ln>
        </p:spPr>
        <p:txBody>
          <a:bodyPr/>
          <a:lstStyle>
            <a:lvl1pPr algn="ctr">
              <a:defRPr b="1">
                <a:solidFill>
                  <a:srgbClr val="DC2225"/>
                </a:solidFill>
              </a:defRPr>
            </a:lvl1pPr>
          </a:lstStyle>
          <a:p>
            <a:fld id="{501A4338-EBAE-ED40-8475-2E6AE1B9F2FD}" type="slidenum">
              <a:rPr lang="tr-TR" smtClean="0"/>
              <a:pPr/>
              <a:t>‹#›</a:t>
            </a:fld>
            <a:endParaRPr lang="tr-TR" dirty="0"/>
          </a:p>
        </p:txBody>
      </p:sp>
      <p:grpSp>
        <p:nvGrpSpPr>
          <p:cNvPr id="13" name="Grup 12">
            <a:extLst>
              <a:ext uri="{FF2B5EF4-FFF2-40B4-BE49-F238E27FC236}">
                <a16:creationId xmlns:a16="http://schemas.microsoft.com/office/drawing/2014/main" id="{0AC79BD0-D757-9344-713C-ACC336A8A315}"/>
              </a:ext>
            </a:extLst>
          </p:cNvPr>
          <p:cNvGrpSpPr/>
          <p:nvPr userDrawn="1"/>
        </p:nvGrpSpPr>
        <p:grpSpPr>
          <a:xfrm>
            <a:off x="413537" y="240127"/>
            <a:ext cx="691698" cy="922264"/>
            <a:chOff x="2909455" y="2272146"/>
            <a:chExt cx="1865745" cy="1865745"/>
          </a:xfrm>
        </p:grpSpPr>
        <p:sp>
          <p:nvSpPr>
            <p:cNvPr id="14" name="Oval 13">
              <a:extLst>
                <a:ext uri="{FF2B5EF4-FFF2-40B4-BE49-F238E27FC236}">
                  <a16:creationId xmlns:a16="http://schemas.microsoft.com/office/drawing/2014/main" id="{718E39B0-721E-3375-9EF6-FEC66E5553BC}"/>
                </a:ext>
              </a:extLst>
            </p:cNvPr>
            <p:cNvSpPr/>
            <p:nvPr userDrawn="1"/>
          </p:nvSpPr>
          <p:spPr>
            <a:xfrm>
              <a:off x="2909455" y="2272146"/>
              <a:ext cx="1865745" cy="1865745"/>
            </a:xfrm>
            <a:prstGeom prst="ellipse">
              <a:avLst/>
            </a:prstGeom>
            <a:solidFill>
              <a:srgbClr val="DC22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endParaRPr lang="tr-TR">
                <a:solidFill>
                  <a:prstClr val="white"/>
                </a:solidFill>
              </a:endParaRPr>
            </a:p>
          </p:txBody>
        </p:sp>
        <p:pic>
          <p:nvPicPr>
            <p:cNvPr id="16" name="Resim 15">
              <a:extLst>
                <a:ext uri="{FF2B5EF4-FFF2-40B4-BE49-F238E27FC236}">
                  <a16:creationId xmlns:a16="http://schemas.microsoft.com/office/drawing/2014/main" id="{B71112F4-A08B-18A1-5D2D-7469D8551CEE}"/>
                </a:ext>
              </a:extLst>
            </p:cNvPr>
            <p:cNvPicPr>
              <a:picLocks noChangeAspect="1"/>
            </p:cNvPicPr>
            <p:nvPr userDrawn="1"/>
          </p:nvPicPr>
          <p:blipFill>
            <a:blip r:embed="rId4"/>
            <a:stretch>
              <a:fillRect/>
            </a:stretch>
          </p:blipFill>
          <p:spPr>
            <a:xfrm>
              <a:off x="3047206" y="2409897"/>
              <a:ext cx="1590243" cy="1590243"/>
            </a:xfrm>
            <a:prstGeom prst="rect">
              <a:avLst/>
            </a:prstGeom>
          </p:spPr>
        </p:pic>
      </p:grpSp>
      <p:sp>
        <p:nvSpPr>
          <p:cNvPr id="19" name="Yuvarlatılmış Dikdörtgen 18">
            <a:extLst>
              <a:ext uri="{FF2B5EF4-FFF2-40B4-BE49-F238E27FC236}">
                <a16:creationId xmlns:a16="http://schemas.microsoft.com/office/drawing/2014/main" id="{43F29E27-70DC-1D23-EAF0-867CBC5CB895}"/>
              </a:ext>
            </a:extLst>
          </p:cNvPr>
          <p:cNvSpPr/>
          <p:nvPr userDrawn="1"/>
        </p:nvSpPr>
        <p:spPr>
          <a:xfrm>
            <a:off x="1226337" y="372656"/>
            <a:ext cx="7504126" cy="657225"/>
          </a:xfrm>
          <a:prstGeom prst="roundRect">
            <a:avLst>
              <a:gd name="adj" fmla="val 50000"/>
            </a:avLst>
          </a:prstGeom>
          <a:noFill/>
          <a:ln w="222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endParaRPr lang="tr-TR" dirty="0">
              <a:solidFill>
                <a:srgbClr val="DC2225"/>
              </a:solidFill>
            </a:endParaRPr>
          </a:p>
        </p:txBody>
      </p:sp>
      <p:sp>
        <p:nvSpPr>
          <p:cNvPr id="20" name="Başlık 1">
            <a:extLst>
              <a:ext uri="{FF2B5EF4-FFF2-40B4-BE49-F238E27FC236}">
                <a16:creationId xmlns:a16="http://schemas.microsoft.com/office/drawing/2014/main" id="{C43DA631-EFBA-1B28-87D4-F7F0D3CE9FC5}"/>
              </a:ext>
            </a:extLst>
          </p:cNvPr>
          <p:cNvSpPr>
            <a:spLocks noGrp="1"/>
          </p:cNvSpPr>
          <p:nvPr>
            <p:ph type="title" hasCustomPrompt="1"/>
          </p:nvPr>
        </p:nvSpPr>
        <p:spPr>
          <a:xfrm>
            <a:off x="1377945" y="449019"/>
            <a:ext cx="7301450" cy="504497"/>
          </a:xfrm>
        </p:spPr>
        <p:txBody>
          <a:bodyPr>
            <a:normAutofit/>
          </a:bodyPr>
          <a:lstStyle>
            <a:lvl1pPr>
              <a:defRPr sz="2800" b="1">
                <a:solidFill>
                  <a:srgbClr val="DC2225"/>
                </a:solidFill>
                <a:latin typeface="+mn-lt"/>
              </a:defRPr>
            </a:lvl1pPr>
          </a:lstStyle>
          <a:p>
            <a:r>
              <a:rPr lang="tr-TR" dirty="0"/>
              <a:t>BAŞLIK GİRİNİZ</a:t>
            </a:r>
          </a:p>
        </p:txBody>
      </p:sp>
    </p:spTree>
    <p:extLst>
      <p:ext uri="{BB962C8B-B14F-4D97-AF65-F5344CB8AC3E}">
        <p14:creationId xmlns:p14="http://schemas.microsoft.com/office/powerpoint/2010/main" val="1578984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apak-Turkuaz">
    <p:spTree>
      <p:nvGrpSpPr>
        <p:cNvPr id="1" name=""/>
        <p:cNvGrpSpPr/>
        <p:nvPr/>
      </p:nvGrpSpPr>
      <p:grpSpPr>
        <a:xfrm>
          <a:off x="0" y="0"/>
          <a:ext cx="0" cy="0"/>
          <a:chOff x="0" y="0"/>
          <a:chExt cx="0" cy="0"/>
        </a:xfrm>
      </p:grpSpPr>
      <p:pic>
        <p:nvPicPr>
          <p:cNvPr id="13" name="Resim 12">
            <a:extLst>
              <a:ext uri="{FF2B5EF4-FFF2-40B4-BE49-F238E27FC236}">
                <a16:creationId xmlns:a16="http://schemas.microsoft.com/office/drawing/2014/main" id="{8B790538-FB07-8A49-765E-E6CBB99DDFD6}"/>
              </a:ext>
            </a:extLst>
          </p:cNvPr>
          <p:cNvPicPr>
            <a:picLocks noChangeAspect="1"/>
          </p:cNvPicPr>
          <p:nvPr userDrawn="1"/>
        </p:nvPicPr>
        <p:blipFill>
          <a:blip r:embed="rId2"/>
          <a:stretch>
            <a:fillRect/>
          </a:stretch>
        </p:blipFill>
        <p:spPr>
          <a:xfrm>
            <a:off x="0" y="0"/>
            <a:ext cx="9144000" cy="6858000"/>
          </a:xfrm>
          <a:prstGeom prst="rect">
            <a:avLst/>
          </a:prstGeom>
        </p:spPr>
      </p:pic>
      <p:pic>
        <p:nvPicPr>
          <p:cNvPr id="8" name="Resim 7">
            <a:extLst>
              <a:ext uri="{FF2B5EF4-FFF2-40B4-BE49-F238E27FC236}">
                <a16:creationId xmlns:a16="http://schemas.microsoft.com/office/drawing/2014/main" id="{7944B499-4301-89EF-1F18-92B22010D933}"/>
              </a:ext>
            </a:extLst>
          </p:cNvPr>
          <p:cNvPicPr>
            <a:picLocks noChangeAspect="1"/>
          </p:cNvPicPr>
          <p:nvPr userDrawn="1"/>
        </p:nvPicPr>
        <p:blipFill>
          <a:blip r:embed="rId3"/>
          <a:stretch>
            <a:fillRect/>
          </a:stretch>
        </p:blipFill>
        <p:spPr>
          <a:xfrm>
            <a:off x="2922948" y="865072"/>
            <a:ext cx="3298108" cy="1217504"/>
          </a:xfrm>
          <a:prstGeom prst="rect">
            <a:avLst/>
          </a:prstGeom>
        </p:spPr>
      </p:pic>
      <p:sp>
        <p:nvSpPr>
          <p:cNvPr id="10" name="Başlık 1">
            <a:extLst>
              <a:ext uri="{FF2B5EF4-FFF2-40B4-BE49-F238E27FC236}">
                <a16:creationId xmlns:a16="http://schemas.microsoft.com/office/drawing/2014/main" id="{30C3E450-2F76-3673-11C3-8DECC30ABFCD}"/>
              </a:ext>
            </a:extLst>
          </p:cNvPr>
          <p:cNvSpPr>
            <a:spLocks noGrp="1"/>
          </p:cNvSpPr>
          <p:nvPr>
            <p:ph type="title" hasCustomPrompt="1"/>
          </p:nvPr>
        </p:nvSpPr>
        <p:spPr>
          <a:xfrm>
            <a:off x="628649" y="3144724"/>
            <a:ext cx="7886700" cy="1325563"/>
          </a:xfrm>
        </p:spPr>
        <p:txBody>
          <a:bodyPr/>
          <a:lstStyle>
            <a:lvl1pPr algn="ctr">
              <a:defRPr b="1">
                <a:solidFill>
                  <a:schemeClr val="bg1"/>
                </a:solidFill>
                <a:latin typeface="+mn-lt"/>
              </a:defRPr>
            </a:lvl1pPr>
          </a:lstStyle>
          <a:p>
            <a:r>
              <a:rPr lang="tr-TR" dirty="0"/>
              <a:t>BAŞLIK GİRİNİZ</a:t>
            </a:r>
          </a:p>
        </p:txBody>
      </p:sp>
    </p:spTree>
    <p:extLst>
      <p:ext uri="{BB962C8B-B14F-4D97-AF65-F5344CB8AC3E}">
        <p14:creationId xmlns:p14="http://schemas.microsoft.com/office/powerpoint/2010/main" val="6128190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apak-Kırmızı">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876ED44D-8B35-3078-3FBA-7220CBC4ACAF}"/>
              </a:ext>
            </a:extLst>
          </p:cNvPr>
          <p:cNvPicPr>
            <a:picLocks noChangeAspect="1"/>
          </p:cNvPicPr>
          <p:nvPr userDrawn="1"/>
        </p:nvPicPr>
        <p:blipFill>
          <a:blip r:embed="rId2"/>
          <a:stretch>
            <a:fillRect/>
          </a:stretch>
        </p:blipFill>
        <p:spPr>
          <a:xfrm>
            <a:off x="0" y="0"/>
            <a:ext cx="9144000" cy="6858000"/>
          </a:xfrm>
          <a:prstGeom prst="rect">
            <a:avLst/>
          </a:prstGeom>
        </p:spPr>
      </p:pic>
      <p:pic>
        <p:nvPicPr>
          <p:cNvPr id="8" name="Resim 7">
            <a:extLst>
              <a:ext uri="{FF2B5EF4-FFF2-40B4-BE49-F238E27FC236}">
                <a16:creationId xmlns:a16="http://schemas.microsoft.com/office/drawing/2014/main" id="{7944B499-4301-89EF-1F18-92B22010D933}"/>
              </a:ext>
            </a:extLst>
          </p:cNvPr>
          <p:cNvPicPr>
            <a:picLocks noChangeAspect="1"/>
          </p:cNvPicPr>
          <p:nvPr userDrawn="1"/>
        </p:nvPicPr>
        <p:blipFill>
          <a:blip r:embed="rId3"/>
          <a:stretch>
            <a:fillRect/>
          </a:stretch>
        </p:blipFill>
        <p:spPr>
          <a:xfrm>
            <a:off x="2922948" y="865072"/>
            <a:ext cx="3298108" cy="1217504"/>
          </a:xfrm>
          <a:prstGeom prst="rect">
            <a:avLst/>
          </a:prstGeom>
        </p:spPr>
      </p:pic>
      <p:sp>
        <p:nvSpPr>
          <p:cNvPr id="10" name="Başlık 1">
            <a:extLst>
              <a:ext uri="{FF2B5EF4-FFF2-40B4-BE49-F238E27FC236}">
                <a16:creationId xmlns:a16="http://schemas.microsoft.com/office/drawing/2014/main" id="{30C3E450-2F76-3673-11C3-8DECC30ABFCD}"/>
              </a:ext>
            </a:extLst>
          </p:cNvPr>
          <p:cNvSpPr>
            <a:spLocks noGrp="1"/>
          </p:cNvSpPr>
          <p:nvPr>
            <p:ph type="title" hasCustomPrompt="1"/>
          </p:nvPr>
        </p:nvSpPr>
        <p:spPr>
          <a:xfrm>
            <a:off x="628649" y="3144724"/>
            <a:ext cx="7886700" cy="1325563"/>
          </a:xfrm>
        </p:spPr>
        <p:txBody>
          <a:bodyPr/>
          <a:lstStyle>
            <a:lvl1pPr algn="ctr">
              <a:defRPr b="1">
                <a:solidFill>
                  <a:schemeClr val="bg1"/>
                </a:solidFill>
                <a:latin typeface="+mn-lt"/>
              </a:defRPr>
            </a:lvl1pPr>
          </a:lstStyle>
          <a:p>
            <a:r>
              <a:rPr lang="tr-TR" dirty="0"/>
              <a:t>BAŞLIK GİRİNİZ</a:t>
            </a:r>
          </a:p>
        </p:txBody>
      </p:sp>
    </p:spTree>
    <p:extLst>
      <p:ext uri="{BB962C8B-B14F-4D97-AF65-F5344CB8AC3E}">
        <p14:creationId xmlns:p14="http://schemas.microsoft.com/office/powerpoint/2010/main" val="3918150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çerik-Kırmızı">
    <p:spTree>
      <p:nvGrpSpPr>
        <p:cNvPr id="1" name=""/>
        <p:cNvGrpSpPr/>
        <p:nvPr/>
      </p:nvGrpSpPr>
      <p:grpSpPr>
        <a:xfrm>
          <a:off x="0" y="0"/>
          <a:ext cx="0" cy="0"/>
          <a:chOff x="0" y="0"/>
          <a:chExt cx="0" cy="0"/>
        </a:xfrm>
      </p:grpSpPr>
      <p:pic>
        <p:nvPicPr>
          <p:cNvPr id="2" name="Picture 22">
            <a:extLst>
              <a:ext uri="{FF2B5EF4-FFF2-40B4-BE49-F238E27FC236}">
                <a16:creationId xmlns:a16="http://schemas.microsoft.com/office/drawing/2014/main" id="{E242294C-B435-84BA-5284-BED5638FEE8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6304"/>
            <a:ext cx="9144000" cy="6858000"/>
          </a:xfrm>
          <a:prstGeom prst="rect">
            <a:avLst/>
          </a:prstGeom>
        </p:spPr>
      </p:pic>
      <p:cxnSp>
        <p:nvCxnSpPr>
          <p:cNvPr id="3" name="Straight Connector 5">
            <a:extLst>
              <a:ext uri="{FF2B5EF4-FFF2-40B4-BE49-F238E27FC236}">
                <a16:creationId xmlns:a16="http://schemas.microsoft.com/office/drawing/2014/main" id="{FE3171AC-6727-31B0-1420-3741EAE94FD3}"/>
              </a:ext>
            </a:extLst>
          </p:cNvPr>
          <p:cNvCxnSpPr>
            <a:cxnSpLocks/>
          </p:cNvCxnSpPr>
          <p:nvPr userDrawn="1"/>
        </p:nvCxnSpPr>
        <p:spPr>
          <a:xfrm>
            <a:off x="457199" y="1093113"/>
            <a:ext cx="0" cy="4784165"/>
          </a:xfrm>
          <a:prstGeom prst="line">
            <a:avLst/>
          </a:prstGeom>
          <a:ln w="12700">
            <a:solidFill>
              <a:srgbClr val="DC2225"/>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01A32A6A-9171-7B09-6B2B-983B194B04EF}"/>
              </a:ext>
            </a:extLst>
          </p:cNvPr>
          <p:cNvSpPr/>
          <p:nvPr userDrawn="1"/>
        </p:nvSpPr>
        <p:spPr>
          <a:xfrm>
            <a:off x="413539" y="6304"/>
            <a:ext cx="685802" cy="495300"/>
          </a:xfrm>
          <a:prstGeom prst="rect">
            <a:avLst/>
          </a:prstGeom>
          <a:solidFill>
            <a:srgbClr val="DC22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endParaRPr lang="x-none">
              <a:solidFill>
                <a:srgbClr val="DC2225"/>
              </a:solidFill>
            </a:endParaRPr>
          </a:p>
        </p:txBody>
      </p:sp>
      <p:sp>
        <p:nvSpPr>
          <p:cNvPr id="6" name="Başlık 1">
            <a:extLst>
              <a:ext uri="{FF2B5EF4-FFF2-40B4-BE49-F238E27FC236}">
                <a16:creationId xmlns:a16="http://schemas.microsoft.com/office/drawing/2014/main" id="{195252DE-488D-4DD7-0728-C2A2640EDC02}"/>
              </a:ext>
            </a:extLst>
          </p:cNvPr>
          <p:cNvSpPr>
            <a:spLocks noGrp="1"/>
          </p:cNvSpPr>
          <p:nvPr>
            <p:ph type="title" hasCustomPrompt="1"/>
          </p:nvPr>
        </p:nvSpPr>
        <p:spPr>
          <a:xfrm>
            <a:off x="413541" y="588617"/>
            <a:ext cx="8316919" cy="504497"/>
          </a:xfrm>
        </p:spPr>
        <p:txBody>
          <a:bodyPr>
            <a:normAutofit/>
          </a:bodyPr>
          <a:lstStyle>
            <a:lvl1pPr>
              <a:defRPr sz="2800" b="1">
                <a:solidFill>
                  <a:srgbClr val="DC2225"/>
                </a:solidFill>
                <a:latin typeface="+mn-lt"/>
              </a:defRPr>
            </a:lvl1pPr>
          </a:lstStyle>
          <a:p>
            <a:r>
              <a:rPr lang="tr-TR" dirty="0"/>
              <a:t>BAŞLIK GİRİNİZ</a:t>
            </a:r>
          </a:p>
        </p:txBody>
      </p:sp>
      <p:pic>
        <p:nvPicPr>
          <p:cNvPr id="10" name="Resim 9">
            <a:extLst>
              <a:ext uri="{FF2B5EF4-FFF2-40B4-BE49-F238E27FC236}">
                <a16:creationId xmlns:a16="http://schemas.microsoft.com/office/drawing/2014/main" id="{CBDA286E-3D46-C4FD-B7A7-541325CC6C39}"/>
              </a:ext>
            </a:extLst>
          </p:cNvPr>
          <p:cNvPicPr>
            <a:picLocks noChangeAspect="1"/>
          </p:cNvPicPr>
          <p:nvPr userDrawn="1"/>
        </p:nvPicPr>
        <p:blipFill>
          <a:blip r:embed="rId3"/>
          <a:stretch>
            <a:fillRect/>
          </a:stretch>
        </p:blipFill>
        <p:spPr>
          <a:xfrm>
            <a:off x="413537" y="6123383"/>
            <a:ext cx="1366728" cy="504531"/>
          </a:xfrm>
          <a:prstGeom prst="rect">
            <a:avLst/>
          </a:prstGeom>
        </p:spPr>
      </p:pic>
      <p:sp>
        <p:nvSpPr>
          <p:cNvPr id="15" name="Slayt Numarası Yer Tutucusu 5">
            <a:extLst>
              <a:ext uri="{FF2B5EF4-FFF2-40B4-BE49-F238E27FC236}">
                <a16:creationId xmlns:a16="http://schemas.microsoft.com/office/drawing/2014/main" id="{AD7A528F-5B27-E28A-FA4C-3702037FD756}"/>
              </a:ext>
            </a:extLst>
          </p:cNvPr>
          <p:cNvSpPr>
            <a:spLocks noGrp="1"/>
          </p:cNvSpPr>
          <p:nvPr>
            <p:ph type="sldNum" sz="quarter" idx="12"/>
          </p:nvPr>
        </p:nvSpPr>
        <p:spPr>
          <a:xfrm>
            <a:off x="8455818" y="6123376"/>
            <a:ext cx="274644" cy="728320"/>
          </a:xfrm>
          <a:noFill/>
          <a:ln>
            <a:noFill/>
          </a:ln>
        </p:spPr>
        <p:txBody>
          <a:bodyPr/>
          <a:lstStyle>
            <a:lvl1pPr algn="ctr">
              <a:defRPr b="1">
                <a:solidFill>
                  <a:srgbClr val="DC2225"/>
                </a:solidFill>
              </a:defRPr>
            </a:lvl1pPr>
          </a:lstStyle>
          <a:p>
            <a:fld id="{501A4338-EBAE-ED40-8475-2E6AE1B9F2FD}" type="slidenum">
              <a:rPr lang="tr-TR" smtClean="0"/>
              <a:pPr/>
              <a:t>‹#›</a:t>
            </a:fld>
            <a:endParaRPr lang="tr-TR" dirty="0"/>
          </a:p>
        </p:txBody>
      </p:sp>
      <p:sp>
        <p:nvSpPr>
          <p:cNvPr id="17" name="Metin Yer Tutucusu 3">
            <a:extLst>
              <a:ext uri="{FF2B5EF4-FFF2-40B4-BE49-F238E27FC236}">
                <a16:creationId xmlns:a16="http://schemas.microsoft.com/office/drawing/2014/main" id="{DDF28945-AFF2-DBCC-0F09-E7B016A6CD93}"/>
              </a:ext>
            </a:extLst>
          </p:cNvPr>
          <p:cNvSpPr>
            <a:spLocks noGrp="1"/>
          </p:cNvSpPr>
          <p:nvPr>
            <p:ph type="body" sz="half" idx="2" hasCustomPrompt="1"/>
          </p:nvPr>
        </p:nvSpPr>
        <p:spPr>
          <a:xfrm>
            <a:off x="636772" y="1355344"/>
            <a:ext cx="8093687" cy="452192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dirty="0"/>
              <a:t>Metin Giriniz</a:t>
            </a:r>
          </a:p>
        </p:txBody>
      </p:sp>
    </p:spTree>
    <p:extLst>
      <p:ext uri="{BB962C8B-B14F-4D97-AF65-F5344CB8AC3E}">
        <p14:creationId xmlns:p14="http://schemas.microsoft.com/office/powerpoint/2010/main" val="36674507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26F16951-864B-CEEE-6CBD-C80F00BC7CFE}"/>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1B878885-5BA8-1A64-7F26-7234935F7A0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39D2668-73B0-6886-14CA-D71614B0EF50}"/>
              </a:ext>
            </a:extLst>
          </p:cNvPr>
          <p:cNvSpPr>
            <a:spLocks noGrp="1"/>
          </p:cNvSpPr>
          <p:nvPr>
            <p:ph type="dt" sz="half" idx="2"/>
          </p:nvPr>
        </p:nvSpPr>
        <p:spPr>
          <a:xfrm>
            <a:off x="628650" y="635636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C9A1C2ED-5BE5-F34B-8765-66B32B877609}" type="datetime1">
              <a:rPr lang="tr-TR" smtClean="0">
                <a:solidFill>
                  <a:prstClr val="black">
                    <a:tint val="75000"/>
                  </a:prstClr>
                </a:solidFill>
              </a:rPr>
              <a:pPr defTabSz="914400"/>
              <a:t>18.12.2025</a:t>
            </a:fld>
            <a:endParaRPr lang="tr-TR">
              <a:solidFill>
                <a:prstClr val="black">
                  <a:tint val="75000"/>
                </a:prstClr>
              </a:solidFill>
            </a:endParaRPr>
          </a:p>
        </p:txBody>
      </p:sp>
      <p:sp>
        <p:nvSpPr>
          <p:cNvPr id="5" name="Alt Bilgi Yer Tutucusu 4">
            <a:extLst>
              <a:ext uri="{FF2B5EF4-FFF2-40B4-BE49-F238E27FC236}">
                <a16:creationId xmlns:a16="http://schemas.microsoft.com/office/drawing/2014/main" id="{C6B9B476-F87D-CD9F-573E-C49911DE06E4}"/>
              </a:ext>
            </a:extLst>
          </p:cNvPr>
          <p:cNvSpPr>
            <a:spLocks noGrp="1"/>
          </p:cNvSpPr>
          <p:nvPr>
            <p:ph type="ftr" sz="quarter" idx="3"/>
          </p:nvPr>
        </p:nvSpPr>
        <p:spPr>
          <a:xfrm>
            <a:off x="3028950" y="635636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tr-TR">
              <a:solidFill>
                <a:prstClr val="black">
                  <a:tint val="75000"/>
                </a:prstClr>
              </a:solidFill>
            </a:endParaRPr>
          </a:p>
        </p:txBody>
      </p:sp>
      <p:sp>
        <p:nvSpPr>
          <p:cNvPr id="6" name="Slayt Numarası Yer Tutucusu 5">
            <a:extLst>
              <a:ext uri="{FF2B5EF4-FFF2-40B4-BE49-F238E27FC236}">
                <a16:creationId xmlns:a16="http://schemas.microsoft.com/office/drawing/2014/main" id="{2C1E794A-670D-AD09-9AD8-E253A2AFCE01}"/>
              </a:ext>
            </a:extLst>
          </p:cNvPr>
          <p:cNvSpPr>
            <a:spLocks noGrp="1"/>
          </p:cNvSpPr>
          <p:nvPr>
            <p:ph type="sldNum" sz="quarter" idx="4"/>
          </p:nvPr>
        </p:nvSpPr>
        <p:spPr>
          <a:xfrm>
            <a:off x="6457950" y="635636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501A4338-EBAE-ED40-8475-2E6AE1B9F2FD}" type="slidenum">
              <a:rPr lang="tr-TR" smtClean="0">
                <a:solidFill>
                  <a:prstClr val="black">
                    <a:tint val="75000"/>
                  </a:prstClr>
                </a:solidFill>
              </a:rPr>
              <a:pPr defTabSz="914400"/>
              <a:t>‹#›</a:t>
            </a:fld>
            <a:endParaRPr lang="tr-TR">
              <a:solidFill>
                <a:prstClr val="black">
                  <a:tint val="75000"/>
                </a:prstClr>
              </a:solidFill>
            </a:endParaRPr>
          </a:p>
        </p:txBody>
      </p:sp>
    </p:spTree>
    <p:extLst>
      <p:ext uri="{BB962C8B-B14F-4D97-AF65-F5344CB8AC3E}">
        <p14:creationId xmlns:p14="http://schemas.microsoft.com/office/powerpoint/2010/main" val="3438742046"/>
      </p:ext>
    </p:extLst>
  </p:cSld>
  <p:clrMap bg1="lt1" tx1="dk1" bg2="lt2" tx2="dk2" accent1="accent1" accent2="accent2" accent3="accent3" accent4="accent4" accent5="accent5" accent6="accent6" hlink="hlink" folHlink="folHlink"/>
  <p:sldLayoutIdLst>
    <p:sldLayoutId id="2147484206" r:id="rId1"/>
    <p:sldLayoutId id="2147484207" r:id="rId2"/>
    <p:sldLayoutId id="2147484208" r:id="rId3"/>
    <p:sldLayoutId id="2147484209" r:id="rId4"/>
    <p:sldLayoutId id="2147484210" r:id="rId5"/>
    <p:sldLayoutId id="2147484211"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26F16951-864B-CEEE-6CBD-C80F00BC7CFE}"/>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1B878885-5BA8-1A64-7F26-7234935F7A0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39D2668-73B0-6886-14CA-D71614B0EF50}"/>
              </a:ext>
            </a:extLst>
          </p:cNvPr>
          <p:cNvSpPr>
            <a:spLocks noGrp="1"/>
          </p:cNvSpPr>
          <p:nvPr>
            <p:ph type="dt" sz="half" idx="2"/>
          </p:nvPr>
        </p:nvSpPr>
        <p:spPr>
          <a:xfrm>
            <a:off x="628650" y="6356357"/>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C9A1C2ED-5BE5-F34B-8765-66B32B877609}" type="datetime1">
              <a:rPr lang="tr-TR" smtClean="0">
                <a:solidFill>
                  <a:prstClr val="black">
                    <a:tint val="75000"/>
                  </a:prstClr>
                </a:solidFill>
              </a:rPr>
              <a:pPr defTabSz="914400"/>
              <a:t>18.12.2025</a:t>
            </a:fld>
            <a:endParaRPr lang="tr-TR">
              <a:solidFill>
                <a:prstClr val="black">
                  <a:tint val="75000"/>
                </a:prstClr>
              </a:solidFill>
            </a:endParaRPr>
          </a:p>
        </p:txBody>
      </p:sp>
      <p:sp>
        <p:nvSpPr>
          <p:cNvPr id="5" name="Alt Bilgi Yer Tutucusu 4">
            <a:extLst>
              <a:ext uri="{FF2B5EF4-FFF2-40B4-BE49-F238E27FC236}">
                <a16:creationId xmlns:a16="http://schemas.microsoft.com/office/drawing/2014/main" id="{C6B9B476-F87D-CD9F-573E-C49911DE06E4}"/>
              </a:ext>
            </a:extLst>
          </p:cNvPr>
          <p:cNvSpPr>
            <a:spLocks noGrp="1"/>
          </p:cNvSpPr>
          <p:nvPr>
            <p:ph type="ftr" sz="quarter" idx="3"/>
          </p:nvPr>
        </p:nvSpPr>
        <p:spPr>
          <a:xfrm>
            <a:off x="3028950" y="6356357"/>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tr-TR">
              <a:solidFill>
                <a:prstClr val="black">
                  <a:tint val="75000"/>
                </a:prstClr>
              </a:solidFill>
            </a:endParaRPr>
          </a:p>
        </p:txBody>
      </p:sp>
      <p:sp>
        <p:nvSpPr>
          <p:cNvPr id="6" name="Slayt Numarası Yer Tutucusu 5">
            <a:extLst>
              <a:ext uri="{FF2B5EF4-FFF2-40B4-BE49-F238E27FC236}">
                <a16:creationId xmlns:a16="http://schemas.microsoft.com/office/drawing/2014/main" id="{2C1E794A-670D-AD09-9AD8-E253A2AFCE01}"/>
              </a:ext>
            </a:extLst>
          </p:cNvPr>
          <p:cNvSpPr>
            <a:spLocks noGrp="1"/>
          </p:cNvSpPr>
          <p:nvPr>
            <p:ph type="sldNum" sz="quarter" idx="4"/>
          </p:nvPr>
        </p:nvSpPr>
        <p:spPr>
          <a:xfrm>
            <a:off x="6457950" y="6356357"/>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501A4338-EBAE-ED40-8475-2E6AE1B9F2FD}" type="slidenum">
              <a:rPr lang="tr-TR" smtClean="0">
                <a:solidFill>
                  <a:prstClr val="black">
                    <a:tint val="75000"/>
                  </a:prstClr>
                </a:solidFill>
              </a:rPr>
              <a:pPr defTabSz="914400"/>
              <a:t>‹#›</a:t>
            </a:fld>
            <a:endParaRPr lang="tr-TR">
              <a:solidFill>
                <a:prstClr val="black">
                  <a:tint val="75000"/>
                </a:prstClr>
              </a:solidFill>
            </a:endParaRPr>
          </a:p>
        </p:txBody>
      </p:sp>
    </p:spTree>
    <p:extLst>
      <p:ext uri="{BB962C8B-B14F-4D97-AF65-F5344CB8AC3E}">
        <p14:creationId xmlns:p14="http://schemas.microsoft.com/office/powerpoint/2010/main" val="244946486"/>
      </p:ext>
    </p:extLst>
  </p:cSld>
  <p:clrMap bg1="lt1" tx1="dk1" bg2="lt2" tx2="dk2" accent1="accent1" accent2="accent2" accent3="accent3" accent4="accent4" accent5="accent5" accent6="accent6" hlink="hlink" folHlink="folHlink"/>
  <p:sldLayoutIdLst>
    <p:sldLayoutId id="2147484213" r:id="rId1"/>
    <p:sldLayoutId id="2147484214" r:id="rId2"/>
    <p:sldLayoutId id="2147484215" r:id="rId3"/>
    <p:sldLayoutId id="2147484216" r:id="rId4"/>
    <p:sldLayoutId id="2147484217" r:id="rId5"/>
    <p:sldLayoutId id="2147484218"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26F16951-864B-CEEE-6CBD-C80F00BC7CFE}"/>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1B878885-5BA8-1A64-7F26-7234935F7A0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39D2668-73B0-6886-14CA-D71614B0EF50}"/>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C9A1C2ED-5BE5-F34B-8765-66B32B877609}" type="datetime1">
              <a:rPr lang="tr-TR" smtClean="0">
                <a:solidFill>
                  <a:prstClr val="black">
                    <a:tint val="75000"/>
                  </a:prstClr>
                </a:solidFill>
              </a:rPr>
              <a:pPr defTabSz="914400"/>
              <a:t>18.12.2025</a:t>
            </a:fld>
            <a:endParaRPr lang="tr-TR">
              <a:solidFill>
                <a:prstClr val="black">
                  <a:tint val="75000"/>
                </a:prstClr>
              </a:solidFill>
            </a:endParaRPr>
          </a:p>
        </p:txBody>
      </p:sp>
      <p:sp>
        <p:nvSpPr>
          <p:cNvPr id="5" name="Alt Bilgi Yer Tutucusu 4">
            <a:extLst>
              <a:ext uri="{FF2B5EF4-FFF2-40B4-BE49-F238E27FC236}">
                <a16:creationId xmlns:a16="http://schemas.microsoft.com/office/drawing/2014/main" id="{C6B9B476-F87D-CD9F-573E-C49911DE06E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tr-TR">
              <a:solidFill>
                <a:prstClr val="black">
                  <a:tint val="75000"/>
                </a:prstClr>
              </a:solidFill>
            </a:endParaRPr>
          </a:p>
        </p:txBody>
      </p:sp>
      <p:sp>
        <p:nvSpPr>
          <p:cNvPr id="6" name="Slayt Numarası Yer Tutucusu 5">
            <a:extLst>
              <a:ext uri="{FF2B5EF4-FFF2-40B4-BE49-F238E27FC236}">
                <a16:creationId xmlns:a16="http://schemas.microsoft.com/office/drawing/2014/main" id="{2C1E794A-670D-AD09-9AD8-E253A2AFCE01}"/>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501A4338-EBAE-ED40-8475-2E6AE1B9F2FD}" type="slidenum">
              <a:rPr lang="tr-TR" smtClean="0">
                <a:solidFill>
                  <a:prstClr val="black">
                    <a:tint val="75000"/>
                  </a:prstClr>
                </a:solidFill>
              </a:rPr>
              <a:pPr defTabSz="914400"/>
              <a:t>‹#›</a:t>
            </a:fld>
            <a:endParaRPr lang="tr-TR">
              <a:solidFill>
                <a:prstClr val="black">
                  <a:tint val="75000"/>
                </a:prstClr>
              </a:solidFill>
            </a:endParaRPr>
          </a:p>
        </p:txBody>
      </p:sp>
    </p:spTree>
    <p:extLst>
      <p:ext uri="{BB962C8B-B14F-4D97-AF65-F5344CB8AC3E}">
        <p14:creationId xmlns:p14="http://schemas.microsoft.com/office/powerpoint/2010/main" val="2802678826"/>
      </p:ext>
    </p:extLst>
  </p:cSld>
  <p:clrMap bg1="lt1" tx1="dk1" bg2="lt2" tx2="dk2" accent1="accent1" accent2="accent2" accent3="accent3" accent4="accent4" accent5="accent5" accent6="accent6" hlink="hlink" folHlink="folHlink"/>
  <p:sldLayoutIdLst>
    <p:sldLayoutId id="2147484220" r:id="rId1"/>
    <p:sldLayoutId id="2147484221" r:id="rId2"/>
    <p:sldLayoutId id="2147484222" r:id="rId3"/>
    <p:sldLayoutId id="2147484223" r:id="rId4"/>
    <p:sldLayoutId id="2147484224" r:id="rId5"/>
    <p:sldLayoutId id="2147484225"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22.jp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hyperlink" Target="http://www.cdc.gov/biomonitoring/tobacco.html"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hyperlink" Target="http://www.world-heart-federation.org/news/tobacco-responsible-one-ten-deaths-caused-cardiovascular-disease" TargetMode="External"/><Relationship Id="rId4" Type="http://schemas.openxmlformats.org/officeDocument/2006/relationships/hyperlink" Target="http://www.cancer.org/cancer/cancer-causes/tobacco-and-cancer/carcinogens-found-in-tobacco-products.html"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hyperlink" Target="http://www.cdc.gov/biomonitoring/tobacco.html"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hyperlink" Target="http://www.world-heart-federation.org/news/tobacco-responsible-one-ten-deaths-caused-cardiovascular-disease" TargetMode="External"/><Relationship Id="rId4" Type="http://schemas.openxmlformats.org/officeDocument/2006/relationships/hyperlink" Target="http://www.cancer.org/cancer/cancer-causes/tobacco-and-cancer/carcinogens-found-in-tobacco-products.htm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8.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54.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jpg"/></Relationships>
</file>

<file path=ppt/slides/_rels/slide7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5.xml"/><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7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7.xml"/><Relationship Id="rId1" Type="http://schemas.openxmlformats.org/officeDocument/2006/relationships/slideLayout" Target="../slideLayouts/slideLayout4.xml"/><Relationship Id="rId5" Type="http://schemas.openxmlformats.org/officeDocument/2006/relationships/image" Target="../media/image56.jpg"/><Relationship Id="rId4" Type="http://schemas.openxmlformats.org/officeDocument/2006/relationships/image" Target="../media/image55.jp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9.xml"/><Relationship Id="rId1" Type="http://schemas.openxmlformats.org/officeDocument/2006/relationships/slideLayout" Target="../slideLayouts/slideLayout4.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image" Target="../media/image58.jp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3550C0E7-6D2C-3A4F-AEFC-556B658F857C}"/>
              </a:ext>
            </a:extLst>
          </p:cNvPr>
          <p:cNvSpPr txBox="1"/>
          <p:nvPr/>
        </p:nvSpPr>
        <p:spPr>
          <a:xfrm>
            <a:off x="628650" y="2836334"/>
            <a:ext cx="8007349" cy="2215991"/>
          </a:xfrm>
          <a:prstGeom prst="rect">
            <a:avLst/>
          </a:prstGeom>
          <a:noFill/>
        </p:spPr>
        <p:txBody>
          <a:bodyPr wrap="square" rtlCol="0">
            <a:spAutoFit/>
          </a:bodyPr>
          <a:lstStyle/>
          <a:p>
            <a:pPr algn="ctr"/>
            <a:r>
              <a:rPr lang="tr-TR" sz="4000" b="1" dirty="0">
                <a:solidFill>
                  <a:schemeClr val="bg1"/>
                </a:solidFill>
              </a:rPr>
              <a:t>TÜRKİYE’DE TÜTÜN İLE MÜCADELEDE HEKİM VE SAĞLIK ÇALIŞANLARININ ROLÜ</a:t>
            </a:r>
            <a:endParaRPr lang="en-US" sz="4000" b="1" dirty="0">
              <a:solidFill>
                <a:schemeClr val="bg1"/>
              </a:solidFill>
            </a:endParaRPr>
          </a:p>
          <a:p>
            <a:endParaRPr lang="tr-TR" dirty="0"/>
          </a:p>
        </p:txBody>
      </p:sp>
      <p:sp>
        <p:nvSpPr>
          <p:cNvPr id="3" name="Unvan 2">
            <a:extLst>
              <a:ext uri="{FF2B5EF4-FFF2-40B4-BE49-F238E27FC236}">
                <a16:creationId xmlns:a16="http://schemas.microsoft.com/office/drawing/2014/main" id="{E21FA06F-8B74-46FC-B765-15F9A7C71558}"/>
              </a:ext>
            </a:extLst>
          </p:cNvPr>
          <p:cNvSpPr>
            <a:spLocks noGrp="1"/>
          </p:cNvSpPr>
          <p:nvPr>
            <p:ph type="title"/>
          </p:nvPr>
        </p:nvSpPr>
        <p:spPr>
          <a:xfrm>
            <a:off x="628650" y="4899951"/>
            <a:ext cx="7886700" cy="1325563"/>
          </a:xfrm>
        </p:spPr>
        <p:txBody>
          <a:bodyPr/>
          <a:lstStyle/>
          <a:p>
            <a:endParaRPr lang="tr-TR" dirty="0"/>
          </a:p>
        </p:txBody>
      </p:sp>
    </p:spTree>
    <p:extLst>
      <p:ext uri="{BB962C8B-B14F-4D97-AF65-F5344CB8AC3E}">
        <p14:creationId xmlns:p14="http://schemas.microsoft.com/office/powerpoint/2010/main" val="16584026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F7B1801-3881-B140-92D4-B1935F8D1397}"/>
              </a:ext>
            </a:extLst>
          </p:cNvPr>
          <p:cNvSpPr>
            <a:spLocks noGrp="1"/>
          </p:cNvSpPr>
          <p:nvPr>
            <p:ph type="title"/>
          </p:nvPr>
        </p:nvSpPr>
        <p:spPr>
          <a:xfrm>
            <a:off x="636775" y="588621"/>
            <a:ext cx="8093688" cy="504497"/>
          </a:xfrm>
        </p:spPr>
        <p:txBody>
          <a:bodyPr>
            <a:normAutofit/>
          </a:bodyPr>
          <a:lstStyle/>
          <a:p>
            <a:r>
              <a:rPr lang="tr-TR" sz="2400" dirty="0">
                <a:latin typeface="Calibri" panose="030F0902030302020204" pitchFamily="66" charset="0"/>
              </a:rPr>
              <a:t>1. Tütün Kullanımını Rutin Olarak Sormak</a:t>
            </a:r>
          </a:p>
        </p:txBody>
      </p:sp>
      <p:sp>
        <p:nvSpPr>
          <p:cNvPr id="4" name="Metin Yer Tutucusu 3">
            <a:extLst>
              <a:ext uri="{FF2B5EF4-FFF2-40B4-BE49-F238E27FC236}">
                <a16:creationId xmlns:a16="http://schemas.microsoft.com/office/drawing/2014/main" id="{5FCC0173-9360-BB4D-A738-045DDF5A3528}"/>
              </a:ext>
            </a:extLst>
          </p:cNvPr>
          <p:cNvSpPr>
            <a:spLocks noGrp="1"/>
          </p:cNvSpPr>
          <p:nvPr>
            <p:ph type="body" sz="half" idx="2"/>
          </p:nvPr>
        </p:nvSpPr>
        <p:spPr>
          <a:xfrm>
            <a:off x="601870" y="1097645"/>
            <a:ext cx="8093687" cy="972220"/>
          </a:xfrm>
        </p:spPr>
        <p:txBody>
          <a:bodyPr>
            <a:normAutofit lnSpcReduction="10000"/>
          </a:bodyPr>
          <a:lstStyle/>
          <a:p>
            <a:r>
              <a:rPr lang="tr-TR" sz="2000" dirty="0">
                <a:latin typeface="Calibri" panose="030F0902030302020204" pitchFamily="66" charset="0"/>
              </a:rPr>
              <a:t>- Her muayenede tütün ürünleri hakkında mutlaka soru sorulmalıdır.</a:t>
            </a:r>
          </a:p>
          <a:p>
            <a:r>
              <a:rPr lang="tr-TR" sz="2000" dirty="0">
                <a:latin typeface="Calibri" panose="030F0902030302020204" pitchFamily="66" charset="0"/>
              </a:rPr>
              <a:t>- Sadece sigara değil: sarma, nargile, elektronik sigara, ısıtılmış tütün ürünleri de sorulmalıdır.</a:t>
            </a:r>
          </a:p>
          <a:p>
            <a:endParaRPr lang="tr-TR" dirty="0"/>
          </a:p>
        </p:txBody>
      </p:sp>
      <p:sp>
        <p:nvSpPr>
          <p:cNvPr id="3" name="Dikdörtgen 2">
            <a:extLst>
              <a:ext uri="{FF2B5EF4-FFF2-40B4-BE49-F238E27FC236}">
                <a16:creationId xmlns:a16="http://schemas.microsoft.com/office/drawing/2014/main" id="{47B37C16-50AC-4D7E-AA73-72393AE3E071}"/>
              </a:ext>
            </a:extLst>
          </p:cNvPr>
          <p:cNvSpPr/>
          <p:nvPr/>
        </p:nvSpPr>
        <p:spPr>
          <a:xfrm>
            <a:off x="601869" y="2114296"/>
            <a:ext cx="5507985" cy="461665"/>
          </a:xfrm>
          <a:prstGeom prst="rect">
            <a:avLst/>
          </a:prstGeom>
        </p:spPr>
        <p:txBody>
          <a:bodyPr wrap="square">
            <a:spAutoFit/>
          </a:bodyPr>
          <a:lstStyle/>
          <a:p>
            <a:r>
              <a:rPr lang="tr-TR" sz="2400" b="1" dirty="0">
                <a:solidFill>
                  <a:srgbClr val="0094AB"/>
                </a:solidFill>
                <a:latin typeface="Calibri" panose="030F0902030302020204" pitchFamily="66" charset="0"/>
                <a:ea typeface="+mj-ea"/>
                <a:cs typeface="+mj-cs"/>
              </a:rPr>
              <a:t>2. 30 Saniyelik Kısa Müdahale (VBA)</a:t>
            </a:r>
          </a:p>
        </p:txBody>
      </p:sp>
      <p:sp>
        <p:nvSpPr>
          <p:cNvPr id="5" name="Dikdörtgen 4">
            <a:extLst>
              <a:ext uri="{FF2B5EF4-FFF2-40B4-BE49-F238E27FC236}">
                <a16:creationId xmlns:a16="http://schemas.microsoft.com/office/drawing/2014/main" id="{D065B815-CAF2-48D7-BD18-C734896F09C7}"/>
              </a:ext>
            </a:extLst>
          </p:cNvPr>
          <p:cNvSpPr/>
          <p:nvPr/>
        </p:nvSpPr>
        <p:spPr>
          <a:xfrm>
            <a:off x="601870" y="2612733"/>
            <a:ext cx="7551262" cy="1477328"/>
          </a:xfrm>
          <a:prstGeom prst="rect">
            <a:avLst/>
          </a:prstGeom>
        </p:spPr>
        <p:txBody>
          <a:bodyPr wrap="square">
            <a:spAutoFit/>
          </a:bodyPr>
          <a:lstStyle/>
          <a:p>
            <a:r>
              <a:rPr lang="tr-TR" dirty="0"/>
              <a:t>DSÖ’nün önerdiği en etkili ve en pratik yöntemdir.</a:t>
            </a:r>
          </a:p>
          <a:p>
            <a:r>
              <a:rPr lang="tr-TR" dirty="0"/>
              <a:t>3 adım: (1) Tavsiye et </a:t>
            </a:r>
          </a:p>
          <a:p>
            <a:r>
              <a:rPr lang="tr-TR" dirty="0"/>
              <a:t>                    (2) Destekleyici mesaj ver </a:t>
            </a:r>
          </a:p>
          <a:p>
            <a:r>
              <a:rPr lang="tr-TR" dirty="0"/>
              <a:t>                   (3) Nasıl yardım edebileceğini açıkla.</a:t>
            </a:r>
          </a:p>
          <a:p>
            <a:r>
              <a:rPr lang="tr-TR" dirty="0"/>
              <a:t>- 30 saniyelik bu öneri, bırakma girişimini ciddi ölçüde artırır.</a:t>
            </a:r>
          </a:p>
        </p:txBody>
      </p:sp>
      <p:sp>
        <p:nvSpPr>
          <p:cNvPr id="6" name="Dikdörtgen 5">
            <a:extLst>
              <a:ext uri="{FF2B5EF4-FFF2-40B4-BE49-F238E27FC236}">
                <a16:creationId xmlns:a16="http://schemas.microsoft.com/office/drawing/2014/main" id="{6851A54D-4D09-4DEF-9AA5-A91774897445}"/>
              </a:ext>
            </a:extLst>
          </p:cNvPr>
          <p:cNvSpPr/>
          <p:nvPr/>
        </p:nvSpPr>
        <p:spPr>
          <a:xfrm>
            <a:off x="636774" y="4125530"/>
            <a:ext cx="4311437" cy="461665"/>
          </a:xfrm>
          <a:prstGeom prst="rect">
            <a:avLst/>
          </a:prstGeom>
        </p:spPr>
        <p:txBody>
          <a:bodyPr wrap="none">
            <a:spAutoFit/>
          </a:bodyPr>
          <a:lstStyle/>
          <a:p>
            <a:r>
              <a:rPr lang="pt-BR" sz="2400" b="1" dirty="0">
                <a:solidFill>
                  <a:srgbClr val="0094AB"/>
                </a:solidFill>
                <a:latin typeface="Calibri" panose="030F0902030302020204" pitchFamily="66" charset="0"/>
                <a:ea typeface="+mj-ea"/>
                <a:cs typeface="+mj-cs"/>
              </a:rPr>
              <a:t>3. Motivasyon Artırma: 5A ve 5R</a:t>
            </a:r>
            <a:endParaRPr lang="tr-TR" sz="2400" b="1" dirty="0">
              <a:solidFill>
                <a:srgbClr val="0094AB"/>
              </a:solidFill>
              <a:latin typeface="Calibri" panose="030F0902030302020204" pitchFamily="66" charset="0"/>
              <a:ea typeface="+mj-ea"/>
              <a:cs typeface="+mj-cs"/>
            </a:endParaRPr>
          </a:p>
        </p:txBody>
      </p:sp>
      <p:sp>
        <p:nvSpPr>
          <p:cNvPr id="7" name="Dikdörtgen 6">
            <a:extLst>
              <a:ext uri="{FF2B5EF4-FFF2-40B4-BE49-F238E27FC236}">
                <a16:creationId xmlns:a16="http://schemas.microsoft.com/office/drawing/2014/main" id="{474328B4-187F-4502-BB0A-6B085F93B588}"/>
              </a:ext>
            </a:extLst>
          </p:cNvPr>
          <p:cNvSpPr/>
          <p:nvPr/>
        </p:nvSpPr>
        <p:spPr>
          <a:xfrm>
            <a:off x="636775" y="4622665"/>
            <a:ext cx="7904552" cy="1477328"/>
          </a:xfrm>
          <a:prstGeom prst="rect">
            <a:avLst/>
          </a:prstGeom>
        </p:spPr>
        <p:txBody>
          <a:bodyPr wrap="square">
            <a:spAutoFit/>
          </a:bodyPr>
          <a:lstStyle/>
          <a:p>
            <a:r>
              <a:rPr lang="tr-TR" dirty="0"/>
              <a:t>- 5A: Sor – Bilgilendir – Değerlendir – Yardım Et – Düzenli İzle.</a:t>
            </a:r>
          </a:p>
          <a:p>
            <a:r>
              <a:rPr lang="tr-TR" dirty="0"/>
              <a:t>- 5R: Kararsız kişilere yönelik motivasyon yöntemi (Riskler, Faydalar, Engel ve Tekrar Hatırlatma).</a:t>
            </a:r>
          </a:p>
          <a:p>
            <a:r>
              <a:rPr lang="tr-TR" dirty="0"/>
              <a:t>- Sağlık çalışanlarının bu yaklaşımı hastanın bırakma konusundaki motivasyonunda temel araçlarıdır.</a:t>
            </a:r>
          </a:p>
        </p:txBody>
      </p:sp>
    </p:spTree>
    <p:extLst>
      <p:ext uri="{BB962C8B-B14F-4D97-AF65-F5344CB8AC3E}">
        <p14:creationId xmlns:p14="http://schemas.microsoft.com/office/powerpoint/2010/main" val="20570073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5EAF162-234B-1743-9A9A-59C39FAF067B}"/>
              </a:ext>
            </a:extLst>
          </p:cNvPr>
          <p:cNvSpPr>
            <a:spLocks noGrp="1"/>
          </p:cNvSpPr>
          <p:nvPr>
            <p:ph type="title"/>
          </p:nvPr>
        </p:nvSpPr>
        <p:spPr>
          <a:xfrm>
            <a:off x="1158611" y="135085"/>
            <a:ext cx="7696632" cy="750605"/>
          </a:xfrm>
        </p:spPr>
        <p:txBody>
          <a:bodyPr>
            <a:normAutofit fontScale="90000"/>
          </a:bodyPr>
          <a:lstStyle/>
          <a:p>
            <a:br>
              <a:rPr lang="tr-TR" dirty="0">
                <a:latin typeface="Calibri" panose="020F0502020204030204" pitchFamily="34" charset="0"/>
                <a:ea typeface="Calibri" panose="020F0502020204030204" pitchFamily="34" charset="0"/>
                <a:cs typeface="Times New Roman" panose="02020603050405020304" pitchFamily="18" charset="0"/>
              </a:rPr>
            </a:br>
            <a:r>
              <a:rPr lang="tr-TR" dirty="0">
                <a:latin typeface="Calibri" panose="030F0902030302020204" pitchFamily="66" charset="0"/>
                <a:ea typeface="Calibri" panose="020F0502020204030204" pitchFamily="34" charset="0"/>
                <a:cs typeface="Times New Roman" panose="02020603050405020304" pitchFamily="18" charset="0"/>
              </a:rPr>
              <a:t>SİGARA BIRAKMA TEDAVİSİNDE KULLANILAN YÖNTEMLERİN ETKİNLİĞİ </a:t>
            </a:r>
            <a:endParaRPr lang="tr-TR" dirty="0"/>
          </a:p>
        </p:txBody>
      </p:sp>
      <p:sp>
        <p:nvSpPr>
          <p:cNvPr id="4" name="Metin Yer Tutucusu 3">
            <a:extLst>
              <a:ext uri="{FF2B5EF4-FFF2-40B4-BE49-F238E27FC236}">
                <a16:creationId xmlns:a16="http://schemas.microsoft.com/office/drawing/2014/main" id="{B4A6E32F-B786-5C47-B930-E4722800FCC7}"/>
              </a:ext>
            </a:extLst>
          </p:cNvPr>
          <p:cNvSpPr>
            <a:spLocks noGrp="1"/>
          </p:cNvSpPr>
          <p:nvPr>
            <p:ph type="body" sz="half" idx="2"/>
          </p:nvPr>
        </p:nvSpPr>
        <p:spPr>
          <a:xfrm>
            <a:off x="413543" y="5764881"/>
            <a:ext cx="8316919" cy="504497"/>
          </a:xfrm>
        </p:spPr>
        <p:txBody>
          <a:bodyPr/>
          <a:lstStyle/>
          <a:p>
            <a:r>
              <a:rPr lang="tr-TR" i="1" dirty="0">
                <a:latin typeface="Calibri" panose="02020603050405020304" pitchFamily="18" charset="0"/>
                <a:ea typeface="Calibri" panose="020F0502020204030204" pitchFamily="34" charset="0"/>
                <a:cs typeface="Times New Roman" panose="02020603050405020304" pitchFamily="18" charset="0"/>
              </a:rPr>
              <a:t>*WHO,  </a:t>
            </a:r>
            <a:r>
              <a:rPr lang="tr-TR" i="1" dirty="0" err="1">
                <a:latin typeface="Calibri" panose="02020603050405020304" pitchFamily="18" charset="0"/>
                <a:ea typeface="Calibri" panose="020F0502020204030204" pitchFamily="34" charset="0"/>
                <a:cs typeface="Times New Roman" panose="02020603050405020304" pitchFamily="18" charset="0"/>
              </a:rPr>
              <a:t>The</a:t>
            </a:r>
            <a:r>
              <a:rPr lang="tr-TR" i="1" dirty="0">
                <a:latin typeface="Calibri" panose="02020603050405020304" pitchFamily="18" charset="0"/>
                <a:ea typeface="Calibri" panose="020F0502020204030204" pitchFamily="34" charset="0"/>
                <a:cs typeface="Times New Roman" panose="02020603050405020304" pitchFamily="18" charset="0"/>
              </a:rPr>
              <a:t> Global </a:t>
            </a:r>
            <a:r>
              <a:rPr lang="tr-TR" i="1" dirty="0" err="1">
                <a:latin typeface="Calibri" panose="02020603050405020304" pitchFamily="18" charset="0"/>
                <a:ea typeface="Calibri" panose="020F0502020204030204" pitchFamily="34" charset="0"/>
                <a:cs typeface="Times New Roman" panose="02020603050405020304" pitchFamily="18" charset="0"/>
              </a:rPr>
              <a:t>Investment</a:t>
            </a:r>
            <a:r>
              <a:rPr lang="tr-TR" i="1" dirty="0">
                <a:latin typeface="Calibri" panose="02020603050405020304" pitchFamily="18" charset="0"/>
                <a:ea typeface="Calibri" panose="020F0502020204030204" pitchFamily="34" charset="0"/>
                <a:cs typeface="Times New Roman" panose="02020603050405020304" pitchFamily="18" charset="0"/>
              </a:rPr>
              <a:t> Case </a:t>
            </a:r>
            <a:r>
              <a:rPr lang="tr-TR" i="1" dirty="0" err="1">
                <a:latin typeface="Calibri" panose="02020603050405020304" pitchFamily="18" charset="0"/>
                <a:ea typeface="Calibri" panose="020F0502020204030204" pitchFamily="34" charset="0"/>
                <a:cs typeface="Times New Roman" panose="02020603050405020304" pitchFamily="18" charset="0"/>
              </a:rPr>
              <a:t>For</a:t>
            </a:r>
            <a:r>
              <a:rPr lang="tr-TR" i="1" dirty="0">
                <a:latin typeface="Calibri" panose="02020603050405020304" pitchFamily="18" charset="0"/>
                <a:ea typeface="Calibri" panose="020F0502020204030204" pitchFamily="34" charset="0"/>
                <a:cs typeface="Times New Roman" panose="02020603050405020304" pitchFamily="18" charset="0"/>
              </a:rPr>
              <a:t> </a:t>
            </a:r>
            <a:r>
              <a:rPr lang="tr-TR" i="1" dirty="0" err="1">
                <a:latin typeface="Calibri" panose="02020603050405020304" pitchFamily="18" charset="0"/>
                <a:ea typeface="Calibri" panose="020F0502020204030204" pitchFamily="34" charset="0"/>
                <a:cs typeface="Times New Roman" panose="02020603050405020304" pitchFamily="18" charset="0"/>
              </a:rPr>
              <a:t>Tobacco</a:t>
            </a:r>
            <a:r>
              <a:rPr lang="tr-TR" i="1" dirty="0">
                <a:latin typeface="Calibri" panose="02020603050405020304" pitchFamily="18" charset="0"/>
                <a:ea typeface="Calibri" panose="020F0502020204030204" pitchFamily="34" charset="0"/>
                <a:cs typeface="Times New Roman" panose="02020603050405020304" pitchFamily="18" charset="0"/>
              </a:rPr>
              <a:t> Cessatıon,2021. </a:t>
            </a:r>
            <a:endParaRPr lang="tr-TR"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 name="Tablo 4">
            <a:extLst>
              <a:ext uri="{FF2B5EF4-FFF2-40B4-BE49-F238E27FC236}">
                <a16:creationId xmlns:a16="http://schemas.microsoft.com/office/drawing/2014/main" id="{0CBB1F58-AF8E-1D46-8A3C-8A30EA65363E}"/>
              </a:ext>
            </a:extLst>
          </p:cNvPr>
          <p:cNvGraphicFramePr>
            <a:graphicFrameLocks noGrp="1"/>
          </p:cNvGraphicFramePr>
          <p:nvPr>
            <p:extLst>
              <p:ext uri="{D42A27DB-BD31-4B8C-83A1-F6EECF244321}">
                <p14:modId xmlns:p14="http://schemas.microsoft.com/office/powerpoint/2010/main" val="1296522123"/>
              </p:ext>
            </p:extLst>
          </p:nvPr>
        </p:nvGraphicFramePr>
        <p:xfrm>
          <a:off x="628650" y="1093117"/>
          <a:ext cx="7886700" cy="4206240"/>
        </p:xfrm>
        <a:graphic>
          <a:graphicData uri="http://schemas.openxmlformats.org/drawingml/2006/table">
            <a:tbl>
              <a:tblPr/>
              <a:tblGrid>
                <a:gridCol w="2628900">
                  <a:extLst>
                    <a:ext uri="{9D8B030D-6E8A-4147-A177-3AD203B41FA5}">
                      <a16:colId xmlns:a16="http://schemas.microsoft.com/office/drawing/2014/main" val="2697105678"/>
                    </a:ext>
                  </a:extLst>
                </a:gridCol>
                <a:gridCol w="2628900">
                  <a:extLst>
                    <a:ext uri="{9D8B030D-6E8A-4147-A177-3AD203B41FA5}">
                      <a16:colId xmlns:a16="http://schemas.microsoft.com/office/drawing/2014/main" val="4189784411"/>
                    </a:ext>
                  </a:extLst>
                </a:gridCol>
                <a:gridCol w="2628900">
                  <a:extLst>
                    <a:ext uri="{9D8B030D-6E8A-4147-A177-3AD203B41FA5}">
                      <a16:colId xmlns:a16="http://schemas.microsoft.com/office/drawing/2014/main" val="3937940591"/>
                    </a:ext>
                  </a:extLst>
                </a:gridCol>
              </a:tblGrid>
              <a:tr h="343017">
                <a:tc>
                  <a:txBody>
                    <a:bodyPr/>
                    <a:lstStyle/>
                    <a:p>
                      <a:pPr algn="ctr"/>
                      <a:r>
                        <a:rPr lang="tr-TR" b="1" dirty="0">
                          <a:latin typeface="+mn-lt"/>
                        </a:rPr>
                        <a:t>Yöntem</a:t>
                      </a:r>
                      <a:endParaRPr lang="tr-TR" dirty="0">
                        <a:latin typeface="+mn-lt"/>
                      </a:endParaRPr>
                    </a:p>
                  </a:txBody>
                  <a:tcPr anchor="ctr">
                    <a:lnL>
                      <a:noFill/>
                    </a:lnL>
                    <a:lnR>
                      <a:noFill/>
                    </a:lnR>
                    <a:lnT>
                      <a:noFill/>
                    </a:lnT>
                    <a:lnB>
                      <a:noFill/>
                    </a:lnB>
                  </a:tcPr>
                </a:tc>
                <a:tc>
                  <a:txBody>
                    <a:bodyPr/>
                    <a:lstStyle/>
                    <a:p>
                      <a:pPr algn="ctr"/>
                      <a:r>
                        <a:rPr lang="tr-TR" b="1">
                          <a:latin typeface="+mn-lt"/>
                        </a:rPr>
                        <a:t>Tahmini Hedef Kitle</a:t>
                      </a:r>
                      <a:endParaRPr lang="tr-TR">
                        <a:latin typeface="+mn-lt"/>
                      </a:endParaRPr>
                    </a:p>
                  </a:txBody>
                  <a:tcPr anchor="ctr">
                    <a:lnL>
                      <a:noFill/>
                    </a:lnL>
                    <a:lnR>
                      <a:noFill/>
                    </a:lnR>
                    <a:lnT>
                      <a:noFill/>
                    </a:lnT>
                    <a:lnB>
                      <a:noFill/>
                    </a:lnB>
                  </a:tcPr>
                </a:tc>
                <a:tc>
                  <a:txBody>
                    <a:bodyPr/>
                    <a:lstStyle/>
                    <a:p>
                      <a:pPr algn="ctr"/>
                      <a:r>
                        <a:rPr lang="tr-TR" b="1">
                          <a:latin typeface="+mn-lt"/>
                        </a:rPr>
                        <a:t>Bırakmaya Etkisi</a:t>
                      </a:r>
                      <a:endParaRPr lang="tr-TR">
                        <a:latin typeface="+mn-lt"/>
                      </a:endParaRPr>
                    </a:p>
                  </a:txBody>
                  <a:tcPr anchor="ctr">
                    <a:lnL>
                      <a:noFill/>
                    </a:lnL>
                    <a:lnR>
                      <a:noFill/>
                    </a:lnR>
                    <a:lnT>
                      <a:noFill/>
                    </a:lnT>
                    <a:lnB>
                      <a:noFill/>
                    </a:lnB>
                  </a:tcPr>
                </a:tc>
                <a:extLst>
                  <a:ext uri="{0D108BD9-81ED-4DB2-BD59-A6C34878D82A}">
                    <a16:rowId xmlns:a16="http://schemas.microsoft.com/office/drawing/2014/main" val="2725803868"/>
                  </a:ext>
                </a:extLst>
              </a:tr>
              <a:tr h="857542">
                <a:tc>
                  <a:txBody>
                    <a:bodyPr/>
                    <a:lstStyle/>
                    <a:p>
                      <a:pPr algn="ctr"/>
                      <a:r>
                        <a:rPr lang="tr-TR" b="1" dirty="0">
                          <a:solidFill>
                            <a:srgbClr val="FF0000"/>
                          </a:solidFill>
                          <a:latin typeface="+mn-lt"/>
                        </a:rPr>
                        <a:t>Kısa Klinik Müdahale</a:t>
                      </a:r>
                      <a:endParaRPr lang="tr-TR" dirty="0">
                        <a:solidFill>
                          <a:srgbClr val="FF0000"/>
                        </a:solidFill>
                        <a:latin typeface="+mn-lt"/>
                      </a:endParaRPr>
                    </a:p>
                  </a:txBody>
                  <a:tcPr anchor="ctr">
                    <a:lnL>
                      <a:noFill/>
                    </a:lnL>
                    <a:lnR>
                      <a:noFill/>
                    </a:lnR>
                    <a:lnT>
                      <a:noFill/>
                    </a:lnT>
                    <a:lnB>
                      <a:noFill/>
                    </a:lnB>
                  </a:tcPr>
                </a:tc>
                <a:tc>
                  <a:txBody>
                    <a:bodyPr/>
                    <a:lstStyle/>
                    <a:p>
                      <a:pPr algn="ctr"/>
                      <a:r>
                        <a:rPr lang="tr-TR" dirty="0">
                          <a:solidFill>
                            <a:srgbClr val="FF0000"/>
                          </a:solidFill>
                          <a:latin typeface="+mn-lt"/>
                        </a:rPr>
                        <a:t>15 yaş ve üzeri tüm tütün ürünü kullanıcılarının </a:t>
                      </a:r>
                      <a:r>
                        <a:rPr lang="tr-TR" b="1" dirty="0">
                          <a:solidFill>
                            <a:srgbClr val="FF0000"/>
                          </a:solidFill>
                          <a:latin typeface="+mn-lt"/>
                        </a:rPr>
                        <a:t>%30’u</a:t>
                      </a:r>
                      <a:endParaRPr lang="tr-TR" dirty="0">
                        <a:solidFill>
                          <a:srgbClr val="FF0000"/>
                        </a:solidFill>
                        <a:latin typeface="+mn-lt"/>
                      </a:endParaRPr>
                    </a:p>
                  </a:txBody>
                  <a:tcPr anchor="ctr">
                    <a:lnL>
                      <a:noFill/>
                    </a:lnL>
                    <a:lnR>
                      <a:noFill/>
                    </a:lnR>
                    <a:lnT>
                      <a:noFill/>
                    </a:lnT>
                    <a:lnB>
                      <a:noFill/>
                    </a:lnB>
                  </a:tcPr>
                </a:tc>
                <a:tc>
                  <a:txBody>
                    <a:bodyPr/>
                    <a:lstStyle/>
                    <a:p>
                      <a:pPr algn="ctr"/>
                      <a:r>
                        <a:rPr lang="tr-TR" b="1" dirty="0">
                          <a:solidFill>
                            <a:srgbClr val="FF0000"/>
                          </a:solidFill>
                          <a:latin typeface="+mn-lt"/>
                        </a:rPr>
                        <a:t>%2</a:t>
                      </a:r>
                      <a:endParaRPr lang="tr-TR" dirty="0">
                        <a:solidFill>
                          <a:srgbClr val="FF0000"/>
                        </a:solidFill>
                        <a:latin typeface="+mn-lt"/>
                      </a:endParaRPr>
                    </a:p>
                  </a:txBody>
                  <a:tcPr anchor="ctr">
                    <a:lnL>
                      <a:noFill/>
                    </a:lnL>
                    <a:lnR>
                      <a:noFill/>
                    </a:lnR>
                    <a:lnT>
                      <a:noFill/>
                    </a:lnT>
                    <a:lnB>
                      <a:noFill/>
                    </a:lnB>
                  </a:tcPr>
                </a:tc>
                <a:extLst>
                  <a:ext uri="{0D108BD9-81ED-4DB2-BD59-A6C34878D82A}">
                    <a16:rowId xmlns:a16="http://schemas.microsoft.com/office/drawing/2014/main" val="2749597373"/>
                  </a:ext>
                </a:extLst>
              </a:tr>
              <a:tr h="600279">
                <a:tc>
                  <a:txBody>
                    <a:bodyPr/>
                    <a:lstStyle/>
                    <a:p>
                      <a:pPr algn="ctr"/>
                      <a:r>
                        <a:rPr lang="tr-TR" b="1" dirty="0">
                          <a:latin typeface="+mn-lt"/>
                        </a:rPr>
                        <a:t>Ücretsiz Danışma Hatları (</a:t>
                      </a:r>
                      <a:r>
                        <a:rPr lang="tr-TR" b="1" dirty="0" err="1">
                          <a:latin typeface="+mn-lt"/>
                        </a:rPr>
                        <a:t>Quitline</a:t>
                      </a:r>
                      <a:r>
                        <a:rPr lang="tr-TR" b="1" dirty="0">
                          <a:latin typeface="+mn-lt"/>
                        </a:rPr>
                        <a:t>)</a:t>
                      </a:r>
                      <a:endParaRPr lang="tr-TR" dirty="0">
                        <a:latin typeface="+mn-lt"/>
                      </a:endParaRPr>
                    </a:p>
                  </a:txBody>
                  <a:tcPr anchor="ctr">
                    <a:lnL>
                      <a:noFill/>
                    </a:lnL>
                    <a:lnR>
                      <a:noFill/>
                    </a:lnR>
                    <a:lnT>
                      <a:noFill/>
                    </a:lnT>
                    <a:lnB>
                      <a:noFill/>
                    </a:lnB>
                  </a:tcPr>
                </a:tc>
                <a:tc>
                  <a:txBody>
                    <a:bodyPr/>
                    <a:lstStyle/>
                    <a:p>
                      <a:pPr algn="ctr"/>
                      <a:r>
                        <a:rPr lang="tr-TR" dirty="0">
                          <a:latin typeface="+mn-lt"/>
                        </a:rPr>
                        <a:t>15 yaş ve üzeri tüm tütün ürünü kullanıcılarının </a:t>
                      </a:r>
                      <a:r>
                        <a:rPr lang="tr-TR" b="1" dirty="0">
                          <a:latin typeface="+mn-lt"/>
                        </a:rPr>
                        <a:t>%5’i</a:t>
                      </a:r>
                      <a:endParaRPr lang="tr-TR" dirty="0">
                        <a:latin typeface="+mn-lt"/>
                      </a:endParaRPr>
                    </a:p>
                  </a:txBody>
                  <a:tcPr anchor="ctr">
                    <a:lnL>
                      <a:noFill/>
                    </a:lnL>
                    <a:lnR>
                      <a:noFill/>
                    </a:lnR>
                    <a:lnT>
                      <a:noFill/>
                    </a:lnT>
                    <a:lnB>
                      <a:noFill/>
                    </a:lnB>
                  </a:tcPr>
                </a:tc>
                <a:tc>
                  <a:txBody>
                    <a:bodyPr/>
                    <a:lstStyle/>
                    <a:p>
                      <a:pPr algn="ctr"/>
                      <a:r>
                        <a:rPr lang="tr-TR" b="1">
                          <a:latin typeface="+mn-lt"/>
                        </a:rPr>
                        <a:t>%5</a:t>
                      </a:r>
                      <a:endParaRPr lang="tr-TR">
                        <a:latin typeface="+mn-lt"/>
                      </a:endParaRPr>
                    </a:p>
                  </a:txBody>
                  <a:tcPr anchor="ctr">
                    <a:lnL>
                      <a:noFill/>
                    </a:lnL>
                    <a:lnR>
                      <a:noFill/>
                    </a:lnR>
                    <a:lnT>
                      <a:noFill/>
                    </a:lnT>
                    <a:lnB>
                      <a:noFill/>
                    </a:lnB>
                  </a:tcPr>
                </a:tc>
                <a:extLst>
                  <a:ext uri="{0D108BD9-81ED-4DB2-BD59-A6C34878D82A}">
                    <a16:rowId xmlns:a16="http://schemas.microsoft.com/office/drawing/2014/main" val="1116476250"/>
                  </a:ext>
                </a:extLst>
              </a:tr>
              <a:tr h="857542">
                <a:tc>
                  <a:txBody>
                    <a:bodyPr/>
                    <a:lstStyle/>
                    <a:p>
                      <a:pPr algn="ctr"/>
                      <a:r>
                        <a:rPr lang="tr-TR" b="1">
                          <a:latin typeface="+mn-lt"/>
                        </a:rPr>
                        <a:t>Ücretsiz Mesaj Programları (SMS)</a:t>
                      </a:r>
                      <a:endParaRPr lang="tr-TR">
                        <a:latin typeface="+mn-lt"/>
                      </a:endParaRPr>
                    </a:p>
                  </a:txBody>
                  <a:tcPr anchor="ctr">
                    <a:lnL>
                      <a:noFill/>
                    </a:lnL>
                    <a:lnR>
                      <a:noFill/>
                    </a:lnR>
                    <a:lnT>
                      <a:noFill/>
                    </a:lnT>
                    <a:lnB>
                      <a:noFill/>
                    </a:lnB>
                  </a:tcPr>
                </a:tc>
                <a:tc>
                  <a:txBody>
                    <a:bodyPr/>
                    <a:lstStyle/>
                    <a:p>
                      <a:pPr algn="ctr"/>
                      <a:r>
                        <a:rPr lang="tr-TR" dirty="0">
                          <a:latin typeface="+mn-lt"/>
                        </a:rPr>
                        <a:t>15 yaş ve üzeri tüm tütün ürünü kullanıcılarının </a:t>
                      </a:r>
                      <a:r>
                        <a:rPr lang="tr-TR" b="1" dirty="0">
                          <a:latin typeface="+mn-lt"/>
                        </a:rPr>
                        <a:t>%3.5’i</a:t>
                      </a:r>
                      <a:endParaRPr lang="tr-TR" dirty="0">
                        <a:latin typeface="+mn-lt"/>
                      </a:endParaRPr>
                    </a:p>
                  </a:txBody>
                  <a:tcPr anchor="ctr">
                    <a:lnL>
                      <a:noFill/>
                    </a:lnL>
                    <a:lnR>
                      <a:noFill/>
                    </a:lnR>
                    <a:lnT>
                      <a:noFill/>
                    </a:lnT>
                    <a:lnB>
                      <a:noFill/>
                    </a:lnB>
                  </a:tcPr>
                </a:tc>
                <a:tc>
                  <a:txBody>
                    <a:bodyPr/>
                    <a:lstStyle/>
                    <a:p>
                      <a:pPr algn="ctr"/>
                      <a:r>
                        <a:rPr lang="tr-TR" b="1">
                          <a:latin typeface="+mn-lt"/>
                        </a:rPr>
                        <a:t>%4</a:t>
                      </a:r>
                      <a:endParaRPr lang="tr-TR">
                        <a:latin typeface="+mn-lt"/>
                      </a:endParaRPr>
                    </a:p>
                  </a:txBody>
                  <a:tcPr anchor="ctr">
                    <a:lnL>
                      <a:noFill/>
                    </a:lnL>
                    <a:lnR>
                      <a:noFill/>
                    </a:lnR>
                    <a:lnT>
                      <a:noFill/>
                    </a:lnT>
                    <a:lnB>
                      <a:noFill/>
                    </a:lnB>
                  </a:tcPr>
                </a:tc>
                <a:extLst>
                  <a:ext uri="{0D108BD9-81ED-4DB2-BD59-A6C34878D82A}">
                    <a16:rowId xmlns:a16="http://schemas.microsoft.com/office/drawing/2014/main" val="209944370"/>
                  </a:ext>
                </a:extLst>
              </a:tr>
              <a:tr h="600279">
                <a:tc>
                  <a:txBody>
                    <a:bodyPr/>
                    <a:lstStyle/>
                    <a:p>
                      <a:pPr algn="ctr"/>
                      <a:r>
                        <a:rPr lang="tr-TR" b="1">
                          <a:latin typeface="+mn-lt"/>
                        </a:rPr>
                        <a:t>Nikotin Replasman Tedavisi (NRT)</a:t>
                      </a:r>
                      <a:endParaRPr lang="tr-TR">
                        <a:latin typeface="+mn-lt"/>
                      </a:endParaRPr>
                    </a:p>
                  </a:txBody>
                  <a:tcPr anchor="ctr">
                    <a:lnL>
                      <a:noFill/>
                    </a:lnL>
                    <a:lnR>
                      <a:noFill/>
                    </a:lnR>
                    <a:lnT>
                      <a:noFill/>
                    </a:lnT>
                    <a:lnB>
                      <a:noFill/>
                    </a:lnB>
                  </a:tcPr>
                </a:tc>
                <a:tc>
                  <a:txBody>
                    <a:bodyPr/>
                    <a:lstStyle/>
                    <a:p>
                      <a:pPr algn="ctr"/>
                      <a:r>
                        <a:rPr lang="tr-TR" dirty="0">
                          <a:latin typeface="+mn-lt"/>
                        </a:rPr>
                        <a:t>15 yaş ve üzeri tüm tütün ürünü kullanıcılarının </a:t>
                      </a:r>
                      <a:r>
                        <a:rPr lang="tr-TR" b="1" dirty="0">
                          <a:latin typeface="+mn-lt"/>
                        </a:rPr>
                        <a:t>%5’i</a:t>
                      </a:r>
                      <a:endParaRPr lang="tr-TR" dirty="0">
                        <a:latin typeface="+mn-lt"/>
                      </a:endParaRPr>
                    </a:p>
                  </a:txBody>
                  <a:tcPr anchor="ctr">
                    <a:lnL>
                      <a:noFill/>
                    </a:lnL>
                    <a:lnR>
                      <a:noFill/>
                    </a:lnR>
                    <a:lnT>
                      <a:noFill/>
                    </a:lnT>
                    <a:lnB>
                      <a:noFill/>
                    </a:lnB>
                  </a:tcPr>
                </a:tc>
                <a:tc>
                  <a:txBody>
                    <a:bodyPr/>
                    <a:lstStyle/>
                    <a:p>
                      <a:pPr algn="ctr"/>
                      <a:r>
                        <a:rPr lang="tr-TR" b="1" dirty="0">
                          <a:latin typeface="+mn-lt"/>
                        </a:rPr>
                        <a:t>%6</a:t>
                      </a:r>
                      <a:endParaRPr lang="tr-TR" dirty="0">
                        <a:latin typeface="+mn-lt"/>
                      </a:endParaRPr>
                    </a:p>
                  </a:txBody>
                  <a:tcPr anchor="ctr">
                    <a:lnL>
                      <a:noFill/>
                    </a:lnL>
                    <a:lnR>
                      <a:noFill/>
                    </a:lnR>
                    <a:lnT>
                      <a:noFill/>
                    </a:lnT>
                    <a:lnB>
                      <a:noFill/>
                    </a:lnB>
                  </a:tcPr>
                </a:tc>
                <a:extLst>
                  <a:ext uri="{0D108BD9-81ED-4DB2-BD59-A6C34878D82A}">
                    <a16:rowId xmlns:a16="http://schemas.microsoft.com/office/drawing/2014/main" val="3587262207"/>
                  </a:ext>
                </a:extLst>
              </a:tr>
              <a:tr h="343017">
                <a:tc>
                  <a:txBody>
                    <a:bodyPr/>
                    <a:lstStyle/>
                    <a:p>
                      <a:pPr algn="ctr"/>
                      <a:r>
                        <a:rPr lang="tr-TR" b="1">
                          <a:latin typeface="+mn-lt"/>
                        </a:rPr>
                        <a:t>Bupropion</a:t>
                      </a:r>
                      <a:endParaRPr lang="tr-TR">
                        <a:latin typeface="+mn-lt"/>
                      </a:endParaRPr>
                    </a:p>
                  </a:txBody>
                  <a:tcPr anchor="ctr">
                    <a:lnL>
                      <a:noFill/>
                    </a:lnL>
                    <a:lnR>
                      <a:noFill/>
                    </a:lnR>
                    <a:lnT>
                      <a:noFill/>
                    </a:lnT>
                    <a:lnB>
                      <a:noFill/>
                    </a:lnB>
                  </a:tcPr>
                </a:tc>
                <a:tc>
                  <a:txBody>
                    <a:bodyPr/>
                    <a:lstStyle/>
                    <a:p>
                      <a:pPr algn="ctr"/>
                      <a:r>
                        <a:rPr lang="tr-TR" dirty="0">
                          <a:latin typeface="+mn-lt"/>
                        </a:rPr>
                        <a:t>—</a:t>
                      </a:r>
                    </a:p>
                  </a:txBody>
                  <a:tcPr anchor="ctr">
                    <a:lnL>
                      <a:noFill/>
                    </a:lnL>
                    <a:lnR>
                      <a:noFill/>
                    </a:lnR>
                    <a:lnT>
                      <a:noFill/>
                    </a:lnT>
                    <a:lnB>
                      <a:noFill/>
                    </a:lnB>
                  </a:tcPr>
                </a:tc>
                <a:tc>
                  <a:txBody>
                    <a:bodyPr/>
                    <a:lstStyle/>
                    <a:p>
                      <a:pPr algn="ctr"/>
                      <a:r>
                        <a:rPr lang="tr-TR" b="1" dirty="0">
                          <a:latin typeface="+mn-lt"/>
                        </a:rPr>
                        <a:t>%7</a:t>
                      </a:r>
                      <a:endParaRPr lang="tr-TR" dirty="0">
                        <a:latin typeface="+mn-lt"/>
                      </a:endParaRPr>
                    </a:p>
                  </a:txBody>
                  <a:tcPr anchor="ctr">
                    <a:lnL>
                      <a:noFill/>
                    </a:lnL>
                    <a:lnR>
                      <a:noFill/>
                    </a:lnR>
                    <a:lnT>
                      <a:noFill/>
                    </a:lnT>
                    <a:lnB>
                      <a:noFill/>
                    </a:lnB>
                  </a:tcPr>
                </a:tc>
                <a:extLst>
                  <a:ext uri="{0D108BD9-81ED-4DB2-BD59-A6C34878D82A}">
                    <a16:rowId xmlns:a16="http://schemas.microsoft.com/office/drawing/2014/main" val="3631748438"/>
                  </a:ext>
                </a:extLst>
              </a:tr>
              <a:tr h="343017">
                <a:tc>
                  <a:txBody>
                    <a:bodyPr/>
                    <a:lstStyle/>
                    <a:p>
                      <a:pPr algn="ctr"/>
                      <a:r>
                        <a:rPr lang="tr-TR" b="1" dirty="0" err="1">
                          <a:latin typeface="+mn-lt"/>
                        </a:rPr>
                        <a:t>Vareniklin</a:t>
                      </a:r>
                      <a:endParaRPr lang="tr-TR" dirty="0">
                        <a:latin typeface="+mn-lt"/>
                      </a:endParaRPr>
                    </a:p>
                  </a:txBody>
                  <a:tcPr anchor="ctr">
                    <a:lnL>
                      <a:noFill/>
                    </a:lnL>
                    <a:lnR>
                      <a:noFill/>
                    </a:lnR>
                    <a:lnT>
                      <a:noFill/>
                    </a:lnT>
                    <a:lnB>
                      <a:noFill/>
                    </a:lnB>
                  </a:tcPr>
                </a:tc>
                <a:tc>
                  <a:txBody>
                    <a:bodyPr/>
                    <a:lstStyle/>
                    <a:p>
                      <a:pPr algn="ctr"/>
                      <a:r>
                        <a:rPr lang="tr-TR" dirty="0">
                          <a:latin typeface="+mn-lt"/>
                        </a:rPr>
                        <a:t>—</a:t>
                      </a:r>
                    </a:p>
                  </a:txBody>
                  <a:tcPr anchor="ctr">
                    <a:lnL>
                      <a:noFill/>
                    </a:lnL>
                    <a:lnR>
                      <a:noFill/>
                    </a:lnR>
                    <a:lnT>
                      <a:noFill/>
                    </a:lnT>
                    <a:lnB>
                      <a:noFill/>
                    </a:lnB>
                  </a:tcPr>
                </a:tc>
                <a:tc>
                  <a:txBody>
                    <a:bodyPr/>
                    <a:lstStyle/>
                    <a:p>
                      <a:pPr algn="ctr"/>
                      <a:r>
                        <a:rPr lang="tr-TR" b="1" dirty="0">
                          <a:latin typeface="+mn-lt"/>
                        </a:rPr>
                        <a:t>%15</a:t>
                      </a:r>
                      <a:endParaRPr lang="tr-TR" dirty="0">
                        <a:latin typeface="+mn-lt"/>
                      </a:endParaRPr>
                    </a:p>
                  </a:txBody>
                  <a:tcPr anchor="ctr">
                    <a:lnL>
                      <a:noFill/>
                    </a:lnL>
                    <a:lnR>
                      <a:noFill/>
                    </a:lnR>
                    <a:lnT>
                      <a:noFill/>
                    </a:lnT>
                    <a:lnB>
                      <a:noFill/>
                    </a:lnB>
                  </a:tcPr>
                </a:tc>
                <a:extLst>
                  <a:ext uri="{0D108BD9-81ED-4DB2-BD59-A6C34878D82A}">
                    <a16:rowId xmlns:a16="http://schemas.microsoft.com/office/drawing/2014/main" val="2020307758"/>
                  </a:ext>
                </a:extLst>
              </a:tr>
            </a:tbl>
          </a:graphicData>
        </a:graphic>
      </p:graphicFrame>
    </p:spTree>
    <p:extLst>
      <p:ext uri="{BB962C8B-B14F-4D97-AF65-F5344CB8AC3E}">
        <p14:creationId xmlns:p14="http://schemas.microsoft.com/office/powerpoint/2010/main" val="27935302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85E8FA8-3C01-974D-8E85-327907167B69}"/>
              </a:ext>
            </a:extLst>
          </p:cNvPr>
          <p:cNvSpPr>
            <a:spLocks noGrp="1"/>
          </p:cNvSpPr>
          <p:nvPr>
            <p:ph type="title"/>
          </p:nvPr>
        </p:nvSpPr>
        <p:spPr/>
        <p:txBody>
          <a:bodyPr>
            <a:normAutofit fontScale="90000"/>
          </a:bodyPr>
          <a:lstStyle/>
          <a:p>
            <a:r>
              <a:rPr lang="tr-TR" dirty="0">
                <a:latin typeface="Calibri" panose="030F0902030302020204" pitchFamily="66" charset="0"/>
              </a:rPr>
              <a:t>Sağlık Çalışanlarının Bırakma Hizmetlerindeki Aktif Rolü</a:t>
            </a:r>
          </a:p>
        </p:txBody>
      </p:sp>
      <p:sp>
        <p:nvSpPr>
          <p:cNvPr id="4" name="Metin Yer Tutucusu 3">
            <a:extLst>
              <a:ext uri="{FF2B5EF4-FFF2-40B4-BE49-F238E27FC236}">
                <a16:creationId xmlns:a16="http://schemas.microsoft.com/office/drawing/2014/main" id="{C04D330E-2587-C642-B246-B851785E9F45}"/>
              </a:ext>
            </a:extLst>
          </p:cNvPr>
          <p:cNvSpPr>
            <a:spLocks noGrp="1"/>
          </p:cNvSpPr>
          <p:nvPr>
            <p:ph type="body" sz="half" idx="2"/>
          </p:nvPr>
        </p:nvSpPr>
        <p:spPr>
          <a:xfrm>
            <a:off x="636774" y="1355344"/>
            <a:ext cx="8093687" cy="5248656"/>
          </a:xfrm>
        </p:spPr>
        <p:txBody>
          <a:bodyPr>
            <a:normAutofit/>
          </a:bodyPr>
          <a:lstStyle/>
          <a:p>
            <a:r>
              <a:rPr lang="tr-TR" sz="2000" b="1" dirty="0">
                <a:latin typeface="Calibri" panose="030F0902030302020204" pitchFamily="66" charset="0"/>
              </a:rPr>
              <a:t>A. Sigara Bırakma Poliklinikleri (SBP)</a:t>
            </a:r>
          </a:p>
          <a:p>
            <a:r>
              <a:rPr lang="tr-TR" sz="2000" dirty="0">
                <a:latin typeface="Calibri" panose="030F0902030302020204" pitchFamily="66" charset="0"/>
              </a:rPr>
              <a:t>Uzman ekiplerle kapsamlı danışmanlık sunulur.</a:t>
            </a:r>
          </a:p>
          <a:p>
            <a:r>
              <a:rPr lang="tr-TR" sz="2000" dirty="0" err="1">
                <a:latin typeface="Calibri" panose="030F0902030302020204" pitchFamily="66" charset="0"/>
              </a:rPr>
              <a:t>Karbonmonoksit</a:t>
            </a:r>
            <a:r>
              <a:rPr lang="tr-TR" sz="2000" dirty="0">
                <a:latin typeface="Calibri" panose="030F0902030302020204" pitchFamily="66" charset="0"/>
              </a:rPr>
              <a:t> ölçümü, bağımlılık düzeyi değerlendirmesi yapılır.</a:t>
            </a:r>
          </a:p>
          <a:p>
            <a:r>
              <a:rPr lang="tr-TR" sz="2000" dirty="0">
                <a:latin typeface="Calibri" panose="030F0902030302020204" pitchFamily="66" charset="0"/>
              </a:rPr>
              <a:t>Hekim, hemşire ve psikologların birlikte görev aldığı, her hastanın ihtiyaçlarına göre şekillenen </a:t>
            </a:r>
            <a:r>
              <a:rPr lang="tr-TR" sz="2000" b="1" dirty="0">
                <a:latin typeface="Calibri" panose="030F0902030302020204" pitchFamily="66" charset="0"/>
              </a:rPr>
              <a:t>bütüncül ve </a:t>
            </a:r>
            <a:r>
              <a:rPr lang="tr-TR" sz="2000" b="1" dirty="0" err="1">
                <a:latin typeface="Calibri" panose="030F0902030302020204" pitchFamily="66" charset="0"/>
              </a:rPr>
              <a:t>multidisipliner</a:t>
            </a:r>
            <a:r>
              <a:rPr lang="tr-TR" sz="2000" b="1" dirty="0">
                <a:latin typeface="Calibri" panose="030F0902030302020204" pitchFamily="66" charset="0"/>
              </a:rPr>
              <a:t> bir yaklaşım</a:t>
            </a:r>
            <a:r>
              <a:rPr lang="tr-TR" sz="2000" dirty="0">
                <a:latin typeface="Calibri" panose="030F0902030302020204" pitchFamily="66" charset="0"/>
              </a:rPr>
              <a:t> uygulanmaktadır.</a:t>
            </a:r>
          </a:p>
          <a:p>
            <a:r>
              <a:rPr lang="tr-TR" sz="2000" dirty="0">
                <a:latin typeface="Calibri" panose="030F0902030302020204" pitchFamily="66" charset="0"/>
              </a:rPr>
              <a:t>Türkiye’de son 1 yılda sigara bırakma polikliniği sayısı iki kat artırılmıştır.</a:t>
            </a:r>
          </a:p>
          <a:p>
            <a:r>
              <a:rPr lang="tr-TR" sz="2000" dirty="0" err="1">
                <a:latin typeface="Calibri" panose="030F0902030302020204" pitchFamily="66" charset="0"/>
              </a:rPr>
              <a:t>Farmakoterapi</a:t>
            </a:r>
            <a:r>
              <a:rPr lang="tr-TR" sz="2000" dirty="0">
                <a:latin typeface="Calibri" panose="030F0902030302020204" pitchFamily="66" charset="0"/>
              </a:rPr>
              <a:t> (NRT, </a:t>
            </a:r>
            <a:r>
              <a:rPr lang="tr-TR" sz="2000" dirty="0" err="1">
                <a:latin typeface="Calibri" panose="030F0902030302020204" pitchFamily="66" charset="0"/>
              </a:rPr>
              <a:t>vareniklin</a:t>
            </a:r>
            <a:r>
              <a:rPr lang="tr-TR" sz="2000" dirty="0">
                <a:latin typeface="Calibri" panose="030F0902030302020204" pitchFamily="66" charset="0"/>
              </a:rPr>
              <a:t>, </a:t>
            </a:r>
            <a:r>
              <a:rPr lang="tr-TR" sz="2000" dirty="0" err="1">
                <a:latin typeface="Calibri" panose="030F0902030302020204" pitchFamily="66" charset="0"/>
              </a:rPr>
              <a:t>bupropion,sitizin</a:t>
            </a:r>
            <a:r>
              <a:rPr lang="tr-TR" sz="2000" dirty="0">
                <a:latin typeface="Calibri" panose="030F0902030302020204" pitchFamily="66" charset="0"/>
              </a:rPr>
              <a:t>) başlanabilir</a:t>
            </a:r>
          </a:p>
          <a:p>
            <a:r>
              <a:rPr lang="tr-TR" sz="2000" b="1" dirty="0">
                <a:latin typeface="Calibri" panose="030F0902030302020204" pitchFamily="66" charset="0"/>
              </a:rPr>
              <a:t>B. Birinci basamak hizmetleri</a:t>
            </a:r>
          </a:p>
          <a:p>
            <a:pPr>
              <a:lnSpc>
                <a:spcPct val="100000"/>
              </a:lnSpc>
              <a:spcBef>
                <a:spcPts val="0"/>
              </a:spcBef>
            </a:pPr>
            <a:r>
              <a:rPr lang="tr-TR" sz="2000" dirty="0">
                <a:latin typeface="Calibri" panose="030F0902030302020204" pitchFamily="66" charset="0"/>
              </a:rPr>
              <a:t>Aile hekimlerinin kısa müdahale ve yönlendirme rolü.</a:t>
            </a:r>
          </a:p>
          <a:p>
            <a:pPr>
              <a:lnSpc>
                <a:spcPct val="100000"/>
              </a:lnSpc>
              <a:spcBef>
                <a:spcPts val="0"/>
              </a:spcBef>
            </a:pPr>
            <a:r>
              <a:rPr lang="tr-TR" sz="2000" dirty="0"/>
              <a:t>Yeni düzenlemeyle birlikte aile hekimliklerinde de sigara bırakma hizmeti sunulabilmesinin önü açılmış, böylece aile hekimlerine tütünle mücadelede daha aktif ve erişilebilir bir danışmanlık rolü üstlenme imkânı sağlanmıştır.</a:t>
            </a:r>
            <a:endParaRPr lang="tr-TR" sz="2000" b="1" dirty="0">
              <a:latin typeface="Calibri" panose="030F0902030302020204" pitchFamily="66" charset="0"/>
            </a:endParaRPr>
          </a:p>
          <a:p>
            <a:endParaRPr lang="tr-TR" dirty="0"/>
          </a:p>
        </p:txBody>
      </p:sp>
    </p:spTree>
    <p:extLst>
      <p:ext uri="{BB962C8B-B14F-4D97-AF65-F5344CB8AC3E}">
        <p14:creationId xmlns:p14="http://schemas.microsoft.com/office/powerpoint/2010/main" val="19381557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C46F220-918F-3C40-8CA5-B8977D9B4CF7}"/>
              </a:ext>
            </a:extLst>
          </p:cNvPr>
          <p:cNvSpPr>
            <a:spLocks noGrp="1"/>
          </p:cNvSpPr>
          <p:nvPr>
            <p:ph type="title"/>
          </p:nvPr>
        </p:nvSpPr>
        <p:spPr/>
        <p:txBody>
          <a:bodyPr>
            <a:normAutofit fontScale="90000"/>
          </a:bodyPr>
          <a:lstStyle/>
          <a:p>
            <a:r>
              <a:rPr lang="tr-TR" dirty="0">
                <a:latin typeface="Calibri" panose="030F0902030302020204" pitchFamily="66" charset="0"/>
              </a:rPr>
              <a:t>Sağlık Çalışanlarının Bırakma Hizmetlerindeki Aktif Rolü</a:t>
            </a:r>
            <a:endParaRPr lang="tr-TR" dirty="0"/>
          </a:p>
        </p:txBody>
      </p:sp>
      <p:sp>
        <p:nvSpPr>
          <p:cNvPr id="4" name="Metin Yer Tutucusu 3">
            <a:extLst>
              <a:ext uri="{FF2B5EF4-FFF2-40B4-BE49-F238E27FC236}">
                <a16:creationId xmlns:a16="http://schemas.microsoft.com/office/drawing/2014/main" id="{C5371B58-5340-5A4B-8823-B193C306A213}"/>
              </a:ext>
            </a:extLst>
          </p:cNvPr>
          <p:cNvSpPr>
            <a:spLocks noGrp="1"/>
          </p:cNvSpPr>
          <p:nvPr>
            <p:ph type="body" sz="half" idx="2"/>
          </p:nvPr>
        </p:nvSpPr>
        <p:spPr/>
        <p:txBody>
          <a:bodyPr>
            <a:normAutofit/>
          </a:bodyPr>
          <a:lstStyle/>
          <a:p>
            <a:r>
              <a:rPr lang="tr-TR" sz="2000" b="1" dirty="0">
                <a:latin typeface="Calibri" panose="030F0902030302020204" pitchFamily="66" charset="0"/>
              </a:rPr>
              <a:t>C. ALO 171 Bırakma Hattı</a:t>
            </a:r>
          </a:p>
          <a:p>
            <a:r>
              <a:rPr lang="tr-TR" sz="2000" dirty="0">
                <a:latin typeface="Calibri" panose="030F0902030302020204" pitchFamily="66" charset="0"/>
              </a:rPr>
              <a:t>Türkiye’nin ulusal bırakma hattıdır.</a:t>
            </a:r>
          </a:p>
          <a:p>
            <a:r>
              <a:rPr lang="tr-TR" sz="2000" dirty="0">
                <a:latin typeface="Calibri" panose="030F0902030302020204" pitchFamily="66" charset="0"/>
              </a:rPr>
              <a:t>Danışmanlar, kişilere bırakma planı hazırlamada destek olur.</a:t>
            </a:r>
          </a:p>
          <a:p>
            <a:r>
              <a:rPr lang="tr-TR" sz="2000" b="1" dirty="0">
                <a:latin typeface="Calibri" panose="030F0902030302020204" pitchFamily="66" charset="0"/>
              </a:rPr>
              <a:t>D. Dijital sağlık uygulamaları</a:t>
            </a:r>
          </a:p>
          <a:p>
            <a:r>
              <a:rPr lang="tr-TR" sz="2000" dirty="0">
                <a:latin typeface="Calibri" panose="030F0902030302020204" pitchFamily="66" charset="0"/>
              </a:rPr>
              <a:t>Online sigara bırakma poliklinikleri</a:t>
            </a:r>
          </a:p>
          <a:p>
            <a:r>
              <a:rPr lang="tr-TR" sz="2000" dirty="0">
                <a:latin typeface="Calibri" panose="030F0902030302020204" pitchFamily="66" charset="0"/>
              </a:rPr>
              <a:t>DSÖ 2024 rehberine uygun dijital destek (SMS, mobil uygulamalar)</a:t>
            </a:r>
          </a:p>
          <a:p>
            <a:endParaRPr lang="tr-TR" sz="2000" b="1" dirty="0">
              <a:latin typeface="Comic Sans MS" panose="030F0902030302020204" pitchFamily="66" charset="0"/>
            </a:endParaRPr>
          </a:p>
        </p:txBody>
      </p:sp>
    </p:spTree>
    <p:extLst>
      <p:ext uri="{BB962C8B-B14F-4D97-AF65-F5344CB8AC3E}">
        <p14:creationId xmlns:p14="http://schemas.microsoft.com/office/powerpoint/2010/main" val="35906848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3517C77-AEDE-9145-BC05-AD478B34CC6A}"/>
              </a:ext>
            </a:extLst>
          </p:cNvPr>
          <p:cNvSpPr>
            <a:spLocks noGrp="1"/>
          </p:cNvSpPr>
          <p:nvPr>
            <p:ph type="title"/>
          </p:nvPr>
        </p:nvSpPr>
        <p:spPr/>
        <p:txBody>
          <a:bodyPr>
            <a:normAutofit fontScale="90000"/>
          </a:bodyPr>
          <a:lstStyle/>
          <a:p>
            <a:r>
              <a:rPr lang="tr-TR" dirty="0">
                <a:latin typeface="Calibri" panose="030F0902030302020204" pitchFamily="66" charset="0"/>
              </a:rPr>
              <a:t>Elektronik Sigara ve Yeni Nesil Ürünlerde Sağlık Çalışanının Rolü</a:t>
            </a:r>
          </a:p>
        </p:txBody>
      </p:sp>
      <p:sp>
        <p:nvSpPr>
          <p:cNvPr id="4" name="Metin Yer Tutucusu 3">
            <a:extLst>
              <a:ext uri="{FF2B5EF4-FFF2-40B4-BE49-F238E27FC236}">
                <a16:creationId xmlns:a16="http://schemas.microsoft.com/office/drawing/2014/main" id="{6F351B6F-0A19-594B-8541-BCE7FC2AAE97}"/>
              </a:ext>
            </a:extLst>
          </p:cNvPr>
          <p:cNvSpPr>
            <a:spLocks noGrp="1"/>
          </p:cNvSpPr>
          <p:nvPr>
            <p:ph type="body" sz="half" idx="2"/>
          </p:nvPr>
        </p:nvSpPr>
        <p:spPr/>
        <p:txBody>
          <a:bodyPr/>
          <a:lstStyle/>
          <a:p>
            <a:pPr marL="342900" indent="-342900">
              <a:lnSpc>
                <a:spcPct val="150000"/>
              </a:lnSpc>
              <a:buFont typeface="Arial" panose="020B0604020202020204" pitchFamily="34" charset="0"/>
              <a:buChar char="•"/>
            </a:pPr>
            <a:r>
              <a:rPr lang="tr-TR" sz="2000" dirty="0">
                <a:latin typeface="Calibri" panose="030F0902030302020204" pitchFamily="66" charset="0"/>
              </a:rPr>
              <a:t>Elektronik sigara ve yeni nesil tütün ürünleri (nikotin keseleri, </a:t>
            </a:r>
            <a:r>
              <a:rPr lang="tr-TR" sz="2000" dirty="0" err="1">
                <a:latin typeface="Calibri" panose="030F0902030302020204" pitchFamily="66" charset="0"/>
              </a:rPr>
              <a:t>puff</a:t>
            </a:r>
            <a:r>
              <a:rPr lang="tr-TR" sz="2000" dirty="0">
                <a:latin typeface="Calibri" panose="030F0902030302020204" pitchFamily="66" charset="0"/>
              </a:rPr>
              <a:t> vs.) bırakma aracı değildir → DSÖ klinik kullanımını KESİNLİKLE  önermiyor.</a:t>
            </a:r>
          </a:p>
          <a:p>
            <a:pPr marL="342900" indent="-342900">
              <a:lnSpc>
                <a:spcPct val="150000"/>
              </a:lnSpc>
              <a:buFont typeface="Arial" panose="020B0604020202020204" pitchFamily="34" charset="0"/>
              <a:buChar char="•"/>
            </a:pPr>
            <a:r>
              <a:rPr lang="tr-TR" sz="2000" dirty="0">
                <a:latin typeface="Calibri" panose="030F0902030302020204" pitchFamily="66" charset="0"/>
              </a:rPr>
              <a:t>Sağlık çalışanları gençler için riskleri anlatmalıdır.</a:t>
            </a:r>
          </a:p>
          <a:p>
            <a:pPr marL="342900" indent="-342900">
              <a:lnSpc>
                <a:spcPct val="150000"/>
              </a:lnSpc>
              <a:buFont typeface="Arial" panose="020B0604020202020204" pitchFamily="34" charset="0"/>
              <a:buChar char="•"/>
            </a:pPr>
            <a:r>
              <a:rPr lang="tr-TR" sz="2000" dirty="0">
                <a:latin typeface="Calibri" panose="030F0902030302020204" pitchFamily="66" charset="0"/>
              </a:rPr>
              <a:t>Aromalı ürünlerin cazibesine karşı bilinçlendirme yapılmalıdır.</a:t>
            </a:r>
          </a:p>
          <a:p>
            <a:endParaRPr lang="tr-TR" dirty="0"/>
          </a:p>
        </p:txBody>
      </p:sp>
    </p:spTree>
    <p:extLst>
      <p:ext uri="{BB962C8B-B14F-4D97-AF65-F5344CB8AC3E}">
        <p14:creationId xmlns:p14="http://schemas.microsoft.com/office/powerpoint/2010/main" val="21520509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F5FC701-EA69-C74F-8C6E-AB85C7A35E3E}"/>
              </a:ext>
            </a:extLst>
          </p:cNvPr>
          <p:cNvSpPr>
            <a:spLocks noGrp="1"/>
          </p:cNvSpPr>
          <p:nvPr>
            <p:ph type="title"/>
          </p:nvPr>
        </p:nvSpPr>
        <p:spPr/>
        <p:txBody>
          <a:bodyPr/>
          <a:lstStyle/>
          <a:p>
            <a:r>
              <a:rPr lang="tr-TR" dirty="0">
                <a:latin typeface="Calibri" panose="030F0902030302020204" pitchFamily="66" charset="0"/>
              </a:rPr>
              <a:t>Koruyucu Rol: Pasif </a:t>
            </a:r>
            <a:r>
              <a:rPr lang="tr-TR" dirty="0" err="1">
                <a:latin typeface="Calibri" panose="030F0902030302020204" pitchFamily="66" charset="0"/>
              </a:rPr>
              <a:t>Maruziyetin</a:t>
            </a:r>
            <a:r>
              <a:rPr lang="tr-TR" dirty="0">
                <a:latin typeface="Calibri" panose="030F0902030302020204" pitchFamily="66" charset="0"/>
              </a:rPr>
              <a:t> Önlenmesi</a:t>
            </a:r>
          </a:p>
        </p:txBody>
      </p:sp>
      <p:sp>
        <p:nvSpPr>
          <p:cNvPr id="4" name="Metin Yer Tutucusu 3">
            <a:extLst>
              <a:ext uri="{FF2B5EF4-FFF2-40B4-BE49-F238E27FC236}">
                <a16:creationId xmlns:a16="http://schemas.microsoft.com/office/drawing/2014/main" id="{8080F595-9DC1-B34E-98DA-43EBDF68A252}"/>
              </a:ext>
            </a:extLst>
          </p:cNvPr>
          <p:cNvSpPr>
            <a:spLocks noGrp="1"/>
          </p:cNvSpPr>
          <p:nvPr>
            <p:ph type="body" sz="half" idx="2"/>
          </p:nvPr>
        </p:nvSpPr>
        <p:spPr/>
        <p:txBody>
          <a:bodyPr>
            <a:normAutofit/>
          </a:bodyPr>
          <a:lstStyle/>
          <a:p>
            <a:pPr marL="342900" indent="-342900">
              <a:lnSpc>
                <a:spcPct val="150000"/>
              </a:lnSpc>
              <a:buFont typeface="Arial" panose="020B0604020202020204" pitchFamily="34" charset="0"/>
              <a:buChar char="•"/>
            </a:pPr>
            <a:r>
              <a:rPr lang="tr-TR" sz="2000" dirty="0">
                <a:latin typeface="Calibri" panose="030F0902030302020204" pitchFamily="66" charset="0"/>
              </a:rPr>
              <a:t>Hastaneler tamamen dumansız alanlardır.</a:t>
            </a:r>
          </a:p>
          <a:p>
            <a:pPr marL="342900" indent="-342900">
              <a:lnSpc>
                <a:spcPct val="150000"/>
              </a:lnSpc>
              <a:buFont typeface="Arial" panose="020B0604020202020204" pitchFamily="34" charset="0"/>
              <a:buChar char="•"/>
            </a:pPr>
            <a:r>
              <a:rPr lang="tr-TR" sz="2000" dirty="0">
                <a:latin typeface="Calibri" panose="030F0902030302020204" pitchFamily="66" charset="0"/>
              </a:rPr>
              <a:t>Çocuk parkları, okul bahçeleri, toplu taşıma alanları yasaklıdır.</a:t>
            </a:r>
          </a:p>
          <a:p>
            <a:pPr marL="342900" indent="-342900">
              <a:lnSpc>
                <a:spcPct val="150000"/>
              </a:lnSpc>
              <a:buFont typeface="Arial" panose="020B0604020202020204" pitchFamily="34" charset="0"/>
              <a:buChar char="•"/>
            </a:pPr>
            <a:r>
              <a:rPr lang="tr-TR" sz="2000" dirty="0">
                <a:latin typeface="Calibri" panose="030F0902030302020204" pitchFamily="66" charset="0"/>
              </a:rPr>
              <a:t>Sağlık çalışanları topluma doğru bilgi sağlayarak uygulamayı güçlendirir.</a:t>
            </a:r>
          </a:p>
        </p:txBody>
      </p:sp>
    </p:spTree>
    <p:extLst>
      <p:ext uri="{BB962C8B-B14F-4D97-AF65-F5344CB8AC3E}">
        <p14:creationId xmlns:p14="http://schemas.microsoft.com/office/powerpoint/2010/main" val="33080253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AE9AF7B-7F7F-CF4B-A12F-D44371483075}"/>
              </a:ext>
            </a:extLst>
          </p:cNvPr>
          <p:cNvSpPr>
            <a:spLocks noGrp="1"/>
          </p:cNvSpPr>
          <p:nvPr>
            <p:ph type="title"/>
          </p:nvPr>
        </p:nvSpPr>
        <p:spPr/>
        <p:txBody>
          <a:bodyPr>
            <a:normAutofit fontScale="90000"/>
          </a:bodyPr>
          <a:lstStyle/>
          <a:p>
            <a:r>
              <a:rPr lang="tr-TR" dirty="0">
                <a:latin typeface="Calibri" panose="030F0902030302020204" pitchFamily="66" charset="0"/>
              </a:rPr>
              <a:t>Çocuk ve Gençleri Koruma: Sağlık Çalışanlarının Önleme Rolü</a:t>
            </a:r>
          </a:p>
        </p:txBody>
      </p:sp>
      <p:sp>
        <p:nvSpPr>
          <p:cNvPr id="4" name="Metin Yer Tutucusu 3">
            <a:extLst>
              <a:ext uri="{FF2B5EF4-FFF2-40B4-BE49-F238E27FC236}">
                <a16:creationId xmlns:a16="http://schemas.microsoft.com/office/drawing/2014/main" id="{DD92D54D-46DA-264A-8A86-1660F0FAAEFD}"/>
              </a:ext>
            </a:extLst>
          </p:cNvPr>
          <p:cNvSpPr>
            <a:spLocks noGrp="1"/>
          </p:cNvSpPr>
          <p:nvPr>
            <p:ph type="body" sz="half" idx="2"/>
          </p:nvPr>
        </p:nvSpPr>
        <p:spPr/>
        <p:txBody>
          <a:bodyPr/>
          <a:lstStyle/>
          <a:p>
            <a:pPr marL="342900" indent="-342900">
              <a:buFont typeface="Arial" panose="020B0604020202020204" pitchFamily="34" charset="0"/>
              <a:buChar char="•"/>
            </a:pPr>
            <a:r>
              <a:rPr lang="tr-TR" sz="2000" dirty="0">
                <a:latin typeface="Calibri" panose="030F0902030302020204" pitchFamily="66" charset="0"/>
              </a:rPr>
              <a:t>Okullarda, gençlik merkezlerinde eğitimlere katılmak.</a:t>
            </a:r>
          </a:p>
          <a:p>
            <a:pPr marL="342900" indent="-342900">
              <a:buFont typeface="Arial" panose="020B0604020202020204" pitchFamily="34" charset="0"/>
              <a:buChar char="•"/>
            </a:pPr>
            <a:r>
              <a:rPr lang="tr-TR" sz="2000" dirty="0">
                <a:latin typeface="Calibri" panose="030F0902030302020204" pitchFamily="66" charset="0"/>
              </a:rPr>
              <a:t>Elektronik sigara ve tek kullanımlık ürünlere karşı farkındalık oluşturmak.</a:t>
            </a:r>
          </a:p>
          <a:p>
            <a:pPr marL="342900" indent="-342900">
              <a:buFont typeface="Arial" panose="020B0604020202020204" pitchFamily="34" charset="0"/>
              <a:buChar char="•"/>
            </a:pPr>
            <a:r>
              <a:rPr lang="tr-TR" sz="2000" dirty="0">
                <a:latin typeface="Calibri" panose="030F0902030302020204" pitchFamily="66" charset="0"/>
              </a:rPr>
              <a:t>Pediatrik kliniklerde ebeveyn sigara kullanımının etkilerini anlatmak.</a:t>
            </a:r>
          </a:p>
          <a:p>
            <a:pPr marL="342900" indent="-342900">
              <a:buFont typeface="Arial" panose="020B0604020202020204" pitchFamily="34" charset="0"/>
              <a:buChar char="•"/>
            </a:pPr>
            <a:r>
              <a:rPr lang="tr-TR" sz="2000" dirty="0">
                <a:latin typeface="Calibri" panose="030F0902030302020204" pitchFamily="66" charset="0"/>
              </a:rPr>
              <a:t>Gençlerde risk iletişimi: aromalı ürünler, sosyal medya manipülasyonu konusunda bilgilendirmek.</a:t>
            </a:r>
          </a:p>
          <a:p>
            <a:endParaRPr lang="tr-TR" dirty="0"/>
          </a:p>
        </p:txBody>
      </p:sp>
    </p:spTree>
    <p:extLst>
      <p:ext uri="{BB962C8B-B14F-4D97-AF65-F5344CB8AC3E}">
        <p14:creationId xmlns:p14="http://schemas.microsoft.com/office/powerpoint/2010/main" val="23827298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033182-4CAF-C24C-A39E-3461C7B5961D}"/>
              </a:ext>
            </a:extLst>
          </p:cNvPr>
          <p:cNvSpPr>
            <a:spLocks noGrp="1"/>
          </p:cNvSpPr>
          <p:nvPr>
            <p:ph type="title"/>
          </p:nvPr>
        </p:nvSpPr>
        <p:spPr/>
        <p:txBody>
          <a:bodyPr>
            <a:normAutofit fontScale="90000"/>
          </a:bodyPr>
          <a:lstStyle/>
          <a:p>
            <a:r>
              <a:rPr lang="tr-TR" dirty="0">
                <a:latin typeface="Calibri" panose="030F0902030302020204" pitchFamily="66" charset="0"/>
              </a:rPr>
              <a:t>Kronik Hastalık Yönetiminde Tütünün Rolünü Vurgulama</a:t>
            </a:r>
          </a:p>
        </p:txBody>
      </p:sp>
      <p:sp>
        <p:nvSpPr>
          <p:cNvPr id="4" name="Metin Yer Tutucusu 3">
            <a:extLst>
              <a:ext uri="{FF2B5EF4-FFF2-40B4-BE49-F238E27FC236}">
                <a16:creationId xmlns:a16="http://schemas.microsoft.com/office/drawing/2014/main" id="{5528877B-E158-D349-A207-3CBA0A38B3B1}"/>
              </a:ext>
            </a:extLst>
          </p:cNvPr>
          <p:cNvSpPr>
            <a:spLocks noGrp="1"/>
          </p:cNvSpPr>
          <p:nvPr>
            <p:ph type="body" sz="half" idx="2"/>
          </p:nvPr>
        </p:nvSpPr>
        <p:spPr/>
        <p:txBody>
          <a:bodyPr/>
          <a:lstStyle/>
          <a:p>
            <a:pPr marL="342900" indent="-342900">
              <a:lnSpc>
                <a:spcPct val="150000"/>
              </a:lnSpc>
              <a:buFont typeface="Arial" panose="020B0604020202020204" pitchFamily="34" charset="0"/>
              <a:buChar char="•"/>
            </a:pPr>
            <a:r>
              <a:rPr lang="tr-TR" sz="2000" dirty="0">
                <a:latin typeface="Calibri" panose="030F0902030302020204" pitchFamily="66" charset="0"/>
              </a:rPr>
              <a:t>KOAH, kanser, </a:t>
            </a:r>
            <a:r>
              <a:rPr lang="tr-TR" sz="2000" dirty="0" err="1">
                <a:latin typeface="Calibri" panose="030F0902030302020204" pitchFamily="66" charset="0"/>
              </a:rPr>
              <a:t>kardiyovasküler</a:t>
            </a:r>
            <a:r>
              <a:rPr lang="tr-TR" sz="2000" dirty="0">
                <a:latin typeface="Calibri" panose="030F0902030302020204" pitchFamily="66" charset="0"/>
              </a:rPr>
              <a:t> hastalıklar, diyabet vb. kontrolünde sigara bırakma temel tedavidir.</a:t>
            </a:r>
          </a:p>
          <a:p>
            <a:pPr marL="342900" indent="-342900">
              <a:lnSpc>
                <a:spcPct val="150000"/>
              </a:lnSpc>
              <a:buFont typeface="Arial" panose="020B0604020202020204" pitchFamily="34" charset="0"/>
              <a:buChar char="•"/>
            </a:pPr>
            <a:r>
              <a:rPr lang="tr-TR" sz="2000" dirty="0">
                <a:latin typeface="Calibri" panose="030F0902030302020204" pitchFamily="66" charset="0"/>
              </a:rPr>
              <a:t>Reçete yazmadan önce sigara bırakmayı değerlendirmek. (DSÖ’nün önerdiği “tütün öncelikli bakım modeli”)</a:t>
            </a:r>
          </a:p>
          <a:p>
            <a:pPr marL="342900" indent="-342900">
              <a:lnSpc>
                <a:spcPct val="150000"/>
              </a:lnSpc>
              <a:buFont typeface="Arial" panose="020B0604020202020204" pitchFamily="34" charset="0"/>
              <a:buChar char="•"/>
            </a:pPr>
            <a:r>
              <a:rPr lang="tr-TR" sz="2000" dirty="0" err="1">
                <a:latin typeface="Calibri" panose="030F0902030302020204" pitchFamily="66" charset="0"/>
              </a:rPr>
              <a:t>Farmakoterapinin</a:t>
            </a:r>
            <a:r>
              <a:rPr lang="tr-TR" sz="2000" dirty="0">
                <a:latin typeface="Calibri" panose="030F0902030302020204" pitchFamily="66" charset="0"/>
              </a:rPr>
              <a:t> bırakma tedavisindeki yeri hakkında bilgi vermek.</a:t>
            </a:r>
          </a:p>
          <a:p>
            <a:endParaRPr lang="tr-TR" dirty="0"/>
          </a:p>
        </p:txBody>
      </p:sp>
    </p:spTree>
    <p:extLst>
      <p:ext uri="{BB962C8B-B14F-4D97-AF65-F5344CB8AC3E}">
        <p14:creationId xmlns:p14="http://schemas.microsoft.com/office/powerpoint/2010/main" val="17351281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4183692-53E6-2E48-BA88-5700DB9C1030}"/>
              </a:ext>
            </a:extLst>
          </p:cNvPr>
          <p:cNvSpPr>
            <a:spLocks noGrp="1"/>
          </p:cNvSpPr>
          <p:nvPr>
            <p:ph type="title"/>
          </p:nvPr>
        </p:nvSpPr>
        <p:spPr/>
        <p:txBody>
          <a:bodyPr>
            <a:normAutofit/>
          </a:bodyPr>
          <a:lstStyle/>
          <a:p>
            <a:r>
              <a:rPr lang="tr-TR" dirty="0">
                <a:latin typeface="Calibri" panose="030F0902030302020204" pitchFamily="66" charset="0"/>
              </a:rPr>
              <a:t>Türkiye’nin Programlarında Sağlık Çalışanlarının Yeri</a:t>
            </a:r>
          </a:p>
        </p:txBody>
      </p:sp>
      <p:sp>
        <p:nvSpPr>
          <p:cNvPr id="4" name="Metin Yer Tutucusu 3">
            <a:extLst>
              <a:ext uri="{FF2B5EF4-FFF2-40B4-BE49-F238E27FC236}">
                <a16:creationId xmlns:a16="http://schemas.microsoft.com/office/drawing/2014/main" id="{087769D0-B4D3-5C46-B14E-1A4F9FC2F497}"/>
              </a:ext>
            </a:extLst>
          </p:cNvPr>
          <p:cNvSpPr>
            <a:spLocks noGrp="1"/>
          </p:cNvSpPr>
          <p:nvPr>
            <p:ph type="body" sz="half" idx="2"/>
          </p:nvPr>
        </p:nvSpPr>
        <p:spPr>
          <a:xfrm>
            <a:off x="636774" y="1355344"/>
            <a:ext cx="8093687" cy="4914035"/>
          </a:xfrm>
        </p:spPr>
        <p:txBody>
          <a:bodyPr>
            <a:normAutofit fontScale="92500" lnSpcReduction="20000"/>
          </a:bodyPr>
          <a:lstStyle/>
          <a:p>
            <a:r>
              <a:rPr lang="tr-TR" sz="2000" b="1" dirty="0">
                <a:latin typeface="Calibri" panose="030F0902030302020204" pitchFamily="66" charset="0"/>
              </a:rPr>
              <a:t>A. Ulusal Tütün Kontrol Programı </a:t>
            </a:r>
          </a:p>
          <a:p>
            <a:r>
              <a:rPr lang="tr-TR" sz="2000" dirty="0">
                <a:latin typeface="Calibri" panose="030F0902030302020204" pitchFamily="66" charset="0"/>
              </a:rPr>
              <a:t>Sağlık çalışanları için sürekli eğitim içeriği oluşturulması.</a:t>
            </a:r>
          </a:p>
          <a:p>
            <a:r>
              <a:rPr lang="tr-TR" sz="2000" dirty="0">
                <a:latin typeface="Calibri" panose="030F0902030302020204" pitchFamily="66" charset="0"/>
              </a:rPr>
              <a:t>5A/5R standartlarının uygulanması.</a:t>
            </a:r>
          </a:p>
          <a:p>
            <a:r>
              <a:rPr lang="tr-TR" sz="2000" b="1" dirty="0">
                <a:latin typeface="Calibri" panose="030F0902030302020204" pitchFamily="66" charset="0"/>
              </a:rPr>
              <a:t>B. Tütünle Mücadele Timleri</a:t>
            </a:r>
          </a:p>
          <a:p>
            <a:pPr>
              <a:lnSpc>
                <a:spcPct val="150000"/>
              </a:lnSpc>
            </a:pPr>
            <a:r>
              <a:rPr lang="tr-TR" sz="2000" dirty="0"/>
              <a:t>Halkın yoğun bulunduğu meydanlar, </a:t>
            </a:r>
            <a:r>
              <a:rPr lang="tr-TR" sz="2000" dirty="0" err="1"/>
              <a:t>AVM’ler</a:t>
            </a:r>
            <a:r>
              <a:rPr lang="tr-TR" sz="2000" dirty="0"/>
              <a:t> ve kamusal alanlarda tütünle mücadele farkındalığı oluşturmak, dumansız hava sahası bilgilendirmesi yapmak ve sigara bırakma hizmetlerine yönlendirme sağlamak amacıyla sahada görev yapan ekiplerdir.</a:t>
            </a:r>
            <a:endParaRPr lang="tr-TR" sz="2000" b="1" dirty="0">
              <a:latin typeface="Calibri" panose="030F0902030302020204" pitchFamily="66" charset="0"/>
            </a:endParaRPr>
          </a:p>
          <a:p>
            <a:r>
              <a:rPr lang="tr-TR" sz="2000" b="1" dirty="0">
                <a:latin typeface="Calibri" panose="030F0902030302020204" pitchFamily="66" charset="0"/>
              </a:rPr>
              <a:t>C. Mobil Sigarayı Bırakma Kliniklerinin Rolü</a:t>
            </a:r>
          </a:p>
          <a:p>
            <a:pPr>
              <a:lnSpc>
                <a:spcPct val="160000"/>
              </a:lnSpc>
            </a:pPr>
            <a:r>
              <a:rPr lang="tr-TR" sz="2000" dirty="0"/>
              <a:t>Sigara bırakma danışmanlığı ve tedavi hizmetlerini sağlık kuruluşlarına erişimi kısıtlı bölgelere taşıyan, sahada gezici olarak hizmet sunan birimlerdir. </a:t>
            </a:r>
            <a:r>
              <a:rPr lang="tr-TR" sz="2000" dirty="0">
                <a:latin typeface="Calibri" panose="030F0902030302020204" pitchFamily="66" charset="0"/>
              </a:rPr>
              <a:t>Dezavantajlı bölgelere erişimin artırılmasını amaçlıyor.</a:t>
            </a:r>
          </a:p>
          <a:p>
            <a:endParaRPr lang="tr-TR" dirty="0"/>
          </a:p>
        </p:txBody>
      </p:sp>
    </p:spTree>
    <p:extLst>
      <p:ext uri="{BB962C8B-B14F-4D97-AF65-F5344CB8AC3E}">
        <p14:creationId xmlns:p14="http://schemas.microsoft.com/office/powerpoint/2010/main" val="29180554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13543" y="535321"/>
            <a:ext cx="8316919" cy="504497"/>
          </a:xfrm>
        </p:spPr>
        <p:txBody>
          <a:bodyPr>
            <a:normAutofit/>
          </a:bodyPr>
          <a:lstStyle/>
          <a:p>
            <a:pPr marL="838200" indent="-838200"/>
            <a:r>
              <a:rPr lang="tr-TR" sz="2400" dirty="0">
                <a:latin typeface="Calibri" panose="030F0902030302020204" pitchFamily="66" charset="0"/>
              </a:rPr>
              <a:t>Hekimlerin Rol Model Oluşturması</a:t>
            </a:r>
            <a:endParaRPr lang="en-US" sz="2400" b="0" spc="-200" dirty="0">
              <a:latin typeface="Comic Sans MS" panose="030F0902030302020204" pitchFamily="66" charset="0"/>
            </a:endParaRPr>
          </a:p>
        </p:txBody>
      </p:sp>
      <p:sp>
        <p:nvSpPr>
          <p:cNvPr id="5123" name="Rectangle 3"/>
          <p:cNvSpPr>
            <a:spLocks noGrp="1" noChangeArrowheads="1"/>
          </p:cNvSpPr>
          <p:nvPr>
            <p:ph type="body" sz="half" idx="2"/>
          </p:nvPr>
        </p:nvSpPr>
        <p:spPr>
          <a:xfrm>
            <a:off x="636775" y="1039813"/>
            <a:ext cx="8093687" cy="4746140"/>
          </a:xfrm>
          <a:prstGeom prst="rect">
            <a:avLst/>
          </a:prstGeom>
        </p:spPr>
        <p:txBody>
          <a:bodyPr>
            <a:normAutofit/>
          </a:bodyPr>
          <a:lstStyle/>
          <a:p>
            <a:pPr>
              <a:lnSpc>
                <a:spcPct val="80000"/>
              </a:lnSpc>
            </a:pPr>
            <a:endParaRPr lang="tr-TR" dirty="0">
              <a:latin typeface="Comic Sans MS" panose="030F0702030302020204" pitchFamily="66" charset="0"/>
            </a:endParaRPr>
          </a:p>
          <a:p>
            <a:pPr marL="342900" indent="-342900">
              <a:lnSpc>
                <a:spcPct val="150000"/>
              </a:lnSpc>
              <a:buFont typeface="Arial" panose="020B0604020202020204" pitchFamily="34" charset="0"/>
              <a:buChar char="•"/>
            </a:pPr>
            <a:r>
              <a:rPr lang="tr-TR" sz="2000" dirty="0">
                <a:latin typeface="Calibri" panose="030F0902030302020204" pitchFamily="66" charset="0"/>
              </a:rPr>
              <a:t>Hekim tütün kullanımının toplum üzerinde çok güçlü etkisi bulunmaktadır.</a:t>
            </a:r>
          </a:p>
          <a:p>
            <a:pPr marL="342900" indent="-342900">
              <a:lnSpc>
                <a:spcPct val="150000"/>
              </a:lnSpc>
              <a:buFont typeface="Arial" panose="020B0604020202020204" pitchFamily="34" charset="0"/>
              <a:buChar char="•"/>
            </a:pPr>
            <a:r>
              <a:rPr lang="tr-TR" sz="2000" dirty="0">
                <a:latin typeface="Calibri" panose="030F0902030302020204" pitchFamily="66" charset="0"/>
              </a:rPr>
              <a:t>Elinde sigara olan bir hekimin ‘bırakmalısın’ demesi hastada karşılık bulmaz; çünkü </a:t>
            </a:r>
            <a:r>
              <a:rPr lang="tr-TR" sz="2000" b="1" dirty="0">
                <a:latin typeface="Calibri" panose="030F0902030302020204" pitchFamily="66" charset="0"/>
              </a:rPr>
              <a:t>hekim kendi davranışıyla mesajını gölgeler.</a:t>
            </a:r>
            <a:r>
              <a:rPr lang="tr-TR" sz="2000" dirty="0">
                <a:latin typeface="Calibri" panose="030F0902030302020204" pitchFamily="66" charset="0"/>
              </a:rPr>
              <a:t> Araştırmalar gösteriyor ki sigara içen bir hekimin bırakmayı teşvik etme etkisi belirgin şekilde düşüyor.</a:t>
            </a:r>
            <a:br>
              <a:rPr lang="tr-TR" sz="2000" dirty="0">
                <a:latin typeface="Comic Sans MS" panose="030F0902030302020204" pitchFamily="66" charset="0"/>
              </a:rPr>
            </a:br>
            <a:r>
              <a:rPr lang="tr-TR" sz="2000" dirty="0">
                <a:latin typeface="Calibri" panose="030F0902030302020204" pitchFamily="66" charset="0"/>
              </a:rPr>
              <a:t>Bu nedenle hekimlerin tütünsüz bir yaşamı benimsemesi, söylediklerinin </a:t>
            </a:r>
            <a:r>
              <a:rPr lang="tr-TR" sz="2000" b="1" dirty="0">
                <a:latin typeface="Calibri" panose="030F0902030302020204" pitchFamily="66" charset="0"/>
              </a:rPr>
              <a:t>güvenilirliğini, etkisini ve ikna gücünü kat kat artırır.</a:t>
            </a:r>
            <a:endParaRPr lang="tr-TR" sz="2000" b="1" dirty="0">
              <a:solidFill>
                <a:srgbClr val="FF4040"/>
              </a:solidFill>
              <a:latin typeface="Comic Sans MS" panose="030F0902030302020204" pitchFamily="66" charset="0"/>
            </a:endParaRPr>
          </a:p>
        </p:txBody>
      </p:sp>
      <p:sp>
        <p:nvSpPr>
          <p:cNvPr id="5124" name="Rectangle 4"/>
          <p:cNvSpPr>
            <a:spLocks noChangeArrowheads="1"/>
          </p:cNvSpPr>
          <p:nvPr/>
        </p:nvSpPr>
        <p:spPr bwMode="auto">
          <a:xfrm>
            <a:off x="6796021" y="6098111"/>
            <a:ext cx="2199641" cy="215444"/>
          </a:xfrm>
          <a:prstGeom prst="rect">
            <a:avLst/>
          </a:prstGeom>
          <a:solidFill>
            <a:schemeClr val="bg1"/>
          </a:solidFill>
          <a:ln>
            <a:noFill/>
          </a:ln>
        </p:spPr>
        <p:txBody>
          <a:bodyPr wrap="none">
            <a:spAutoFit/>
          </a:bodyPr>
          <a:lstStyle/>
          <a:p>
            <a:pPr>
              <a:spcBef>
                <a:spcPct val="30000"/>
              </a:spcBef>
            </a:pPr>
            <a:r>
              <a:rPr lang="tr-TR" sz="800" i="1" baseline="30000" dirty="0">
                <a:latin typeface="Calibri" charset="0"/>
              </a:rPr>
              <a:t>* </a:t>
            </a:r>
            <a:r>
              <a:rPr lang="tr-TR" sz="800" i="1" dirty="0">
                <a:latin typeface="Calibri" charset="0"/>
              </a:rPr>
              <a:t>Bilir, N. </a:t>
            </a:r>
            <a:r>
              <a:rPr lang="tr-TR" sz="800" i="1" dirty="0" err="1">
                <a:latin typeface="Calibri" charset="0"/>
              </a:rPr>
              <a:t>Smoking</a:t>
            </a:r>
            <a:r>
              <a:rPr lang="tr-TR" sz="800" i="1" dirty="0">
                <a:latin typeface="Calibri" charset="0"/>
              </a:rPr>
              <a:t> </a:t>
            </a:r>
            <a:r>
              <a:rPr lang="tr-TR" sz="800" i="1" dirty="0" err="1">
                <a:latin typeface="Calibri" charset="0"/>
              </a:rPr>
              <a:t>Behaviour</a:t>
            </a:r>
            <a:r>
              <a:rPr lang="tr-TR" sz="800" i="1" dirty="0">
                <a:latin typeface="Calibri" charset="0"/>
              </a:rPr>
              <a:t> </a:t>
            </a:r>
            <a:r>
              <a:rPr lang="tr-TR" sz="800" i="1" dirty="0" err="1">
                <a:latin typeface="Calibri" charset="0"/>
              </a:rPr>
              <a:t>and</a:t>
            </a:r>
            <a:r>
              <a:rPr lang="tr-TR" sz="800" i="1" dirty="0">
                <a:latin typeface="Calibri" charset="0"/>
              </a:rPr>
              <a:t> </a:t>
            </a:r>
            <a:r>
              <a:rPr lang="tr-TR" sz="800" i="1" dirty="0" err="1">
                <a:latin typeface="Calibri" charset="0"/>
              </a:rPr>
              <a:t>Attitudes</a:t>
            </a:r>
            <a:r>
              <a:rPr lang="tr-TR" sz="800" i="1" dirty="0">
                <a:latin typeface="Calibri" charset="0"/>
              </a:rPr>
              <a:t>, 1995</a:t>
            </a:r>
            <a:endParaRPr lang="en-US" sz="800" i="1" dirty="0">
              <a:latin typeface="Calibri" charset="0"/>
            </a:endParaRPr>
          </a:p>
        </p:txBody>
      </p:sp>
    </p:spTree>
    <p:extLst>
      <p:ext uri="{BB962C8B-B14F-4D97-AF65-F5344CB8AC3E}">
        <p14:creationId xmlns:p14="http://schemas.microsoft.com/office/powerpoint/2010/main" val="42317057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p:txBody>
          <a:bodyPr/>
          <a:lstStyle/>
          <a:p>
            <a:endParaRPr lang="tr-TR" sz="1600" dirty="0">
              <a:latin typeface="Comic Sans MS" panose="030F0702030302020204" pitchFamily="66" charset="0"/>
            </a:endParaRPr>
          </a:p>
        </p:txBody>
      </p:sp>
      <p:sp>
        <p:nvSpPr>
          <p:cNvPr id="3" name="Content Placeholder 2"/>
          <p:cNvSpPr>
            <a:spLocks noGrp="1"/>
          </p:cNvSpPr>
          <p:nvPr>
            <p:ph type="body" sz="half" idx="2"/>
          </p:nvPr>
        </p:nvSpPr>
        <p:spPr>
          <a:xfrm>
            <a:off x="636775" y="1280161"/>
            <a:ext cx="8093687" cy="4521927"/>
          </a:xfrm>
        </p:spPr>
        <p:txBody>
          <a:bodyPr>
            <a:normAutofit/>
          </a:bodyPr>
          <a:lstStyle/>
          <a:p>
            <a:pPr algn="just"/>
            <a:endParaRPr lang="tr-TR" sz="1600" dirty="0">
              <a:latin typeface="Comic Sans MS" panose="030F0702030302020204" pitchFamily="66" charset="0"/>
              <a:cs typeface="Arial"/>
            </a:endParaRPr>
          </a:p>
          <a:p>
            <a:pPr algn="just"/>
            <a:r>
              <a:rPr lang="tr-TR" sz="1600" dirty="0">
                <a:latin typeface="Calibri" panose="030F0702030302020204" pitchFamily="66" charset="0"/>
                <a:cs typeface="Arial"/>
              </a:rPr>
              <a:t>1828 yılında nikotinin izolasyonu ve zehirli olduğunun gösterilmesine kadar şifalı olarak bilinmekteydi.</a:t>
            </a:r>
          </a:p>
          <a:p>
            <a:pPr algn="just"/>
            <a:endParaRPr lang="tr-TR" sz="1600" dirty="0">
              <a:latin typeface="Comic Sans MS" panose="030F0702030302020204" pitchFamily="66" charset="0"/>
              <a:cs typeface="Arial"/>
            </a:endParaRPr>
          </a:p>
          <a:p>
            <a:pPr algn="just"/>
            <a:endParaRPr lang="tr-TR" sz="1600" dirty="0">
              <a:latin typeface="Comic Sans MS" panose="030F0702030302020204" pitchFamily="66" charset="0"/>
              <a:cs typeface="Arial"/>
            </a:endParaRPr>
          </a:p>
          <a:p>
            <a:pPr algn="just"/>
            <a:endParaRPr lang="tr-TR" sz="1600" dirty="0">
              <a:latin typeface="Comic Sans MS" panose="030F0702030302020204" pitchFamily="66" charset="0"/>
              <a:cs typeface="Arial"/>
            </a:endParaRPr>
          </a:p>
          <a:p>
            <a:pPr algn="just"/>
            <a:endParaRPr lang="tr-TR" sz="1600" dirty="0">
              <a:latin typeface="Comic Sans MS" panose="030F0702030302020204" pitchFamily="66" charset="0"/>
              <a:cs typeface="Arial"/>
            </a:endParaRPr>
          </a:p>
          <a:p>
            <a:pPr algn="just"/>
            <a:endParaRPr lang="tr-TR" sz="1600" dirty="0">
              <a:latin typeface="Comic Sans MS" panose="030F0702030302020204" pitchFamily="66" charset="0"/>
              <a:cs typeface="Arial"/>
            </a:endParaRPr>
          </a:p>
          <a:p>
            <a:pPr algn="just"/>
            <a:endParaRPr lang="tr-TR" sz="1600" dirty="0">
              <a:latin typeface="Comic Sans MS" panose="030F0702030302020204" pitchFamily="66" charset="0"/>
              <a:cs typeface="Arial"/>
            </a:endParaRPr>
          </a:p>
          <a:p>
            <a:pPr algn="just"/>
            <a:endParaRPr lang="tr-TR" sz="1600" dirty="0">
              <a:latin typeface="Comic Sans MS" panose="030F0702030302020204" pitchFamily="66" charset="0"/>
              <a:cs typeface="Arial"/>
            </a:endParaRPr>
          </a:p>
          <a:p>
            <a:pPr algn="just"/>
            <a:endParaRPr lang="tr-TR" sz="1600" dirty="0">
              <a:latin typeface="Comic Sans MS" panose="030F0702030302020204" pitchFamily="66" charset="0"/>
              <a:cs typeface="Arial"/>
            </a:endParaRPr>
          </a:p>
          <a:p>
            <a:pPr algn="just"/>
            <a:r>
              <a:rPr lang="tr-TR" sz="1600" dirty="0">
                <a:latin typeface="Calibri" panose="030F0702030302020204" pitchFamily="66" charset="0"/>
                <a:cs typeface="Arial"/>
              </a:rPr>
              <a:t>Bu bitkinin olumsuz etkileri 1836 yılında bir </a:t>
            </a:r>
            <a:r>
              <a:rPr lang="tr-TR" sz="1600" dirty="0">
                <a:solidFill>
                  <a:srgbClr val="FF0000"/>
                </a:solidFill>
                <a:latin typeface="Calibri" panose="030F0702030302020204" pitchFamily="66" charset="0"/>
                <a:cs typeface="Arial"/>
              </a:rPr>
              <a:t>hekim tarafından</a:t>
            </a:r>
            <a:r>
              <a:rPr lang="tr-TR" sz="1600" dirty="0">
                <a:latin typeface="Calibri" panose="030F0702030302020204" pitchFamily="66" charset="0"/>
                <a:cs typeface="Arial"/>
              </a:rPr>
              <a:t> bildirilmiş olmakla beraber hekimlerin </a:t>
            </a:r>
            <a:r>
              <a:rPr lang="tr-TR" sz="1600" dirty="0" err="1">
                <a:latin typeface="Calibri" panose="030F0702030302020204" pitchFamily="66" charset="0"/>
                <a:cs typeface="Arial"/>
              </a:rPr>
              <a:t>çoğu</a:t>
            </a:r>
            <a:r>
              <a:rPr lang="tr-TR" sz="1600" dirty="0">
                <a:latin typeface="Calibri" panose="030F0702030302020204" pitchFamily="66" charset="0"/>
                <a:cs typeface="Arial"/>
              </a:rPr>
              <a:t> tütün kullanıyordu. </a:t>
            </a:r>
            <a:endParaRPr lang="en-US" sz="1600" dirty="0">
              <a:latin typeface="Comic Sans MS" panose="030F0702030302020204" pitchFamily="66" charset="0"/>
              <a:cs typeface="Arial"/>
            </a:endParaRPr>
          </a:p>
        </p:txBody>
      </p:sp>
      <p:pic>
        <p:nvPicPr>
          <p:cNvPr id="2" name="Picture 1" descr="Ekran Resmi 2024-02-08 08.05.5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6692" y="2632369"/>
            <a:ext cx="7843766" cy="1817525"/>
          </a:xfrm>
          <a:prstGeom prst="rect">
            <a:avLst/>
          </a:prstGeom>
        </p:spPr>
      </p:pic>
    </p:spTree>
    <p:extLst>
      <p:ext uri="{BB962C8B-B14F-4D97-AF65-F5344CB8AC3E}">
        <p14:creationId xmlns:p14="http://schemas.microsoft.com/office/powerpoint/2010/main" val="30281263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br>
              <a:rPr lang="tr-TR" sz="2400" b="0" spc="-200" dirty="0">
                <a:latin typeface="Comic Sans MS" panose="030F0702030302020204" pitchFamily="66" charset="0"/>
                <a:sym typeface="Calibri"/>
              </a:rPr>
            </a:br>
            <a:r>
              <a:rPr lang="tr-TR" sz="2700" b="0" spc="-200" dirty="0">
                <a:latin typeface="Calibri" panose="030F0702030302020204" pitchFamily="66" charset="0"/>
                <a:sym typeface="Calibri"/>
              </a:rPr>
              <a:t>ÖZETLE</a:t>
            </a:r>
          </a:p>
        </p:txBody>
      </p:sp>
      <p:sp>
        <p:nvSpPr>
          <p:cNvPr id="3" name="İçerik Yer Tutucusu 2"/>
          <p:cNvSpPr>
            <a:spLocks noGrp="1"/>
          </p:cNvSpPr>
          <p:nvPr>
            <p:ph type="body" sz="half" idx="2"/>
          </p:nvPr>
        </p:nvSpPr>
        <p:spPr/>
        <p:txBody>
          <a:bodyPr>
            <a:normAutofit/>
          </a:bodyPr>
          <a:lstStyle/>
          <a:p>
            <a:endParaRPr lang="tr-TR" sz="1600" b="1" dirty="0">
              <a:latin typeface="Comic Sans MS" panose="030F0702030302020204" pitchFamily="66" charset="0"/>
            </a:endParaRPr>
          </a:p>
          <a:p>
            <a:r>
              <a:rPr lang="tr-TR" sz="2400" spc="-200" dirty="0">
                <a:latin typeface="Calibri" panose="030F0702030302020204" pitchFamily="66" charset="0"/>
                <a:sym typeface="Calibri"/>
              </a:rPr>
              <a:t>Hekim olarak ;</a:t>
            </a:r>
          </a:p>
          <a:p>
            <a:endParaRPr lang="tr-TR" sz="2400" b="1" dirty="0">
              <a:latin typeface="Comic Sans MS" panose="030F0702030302020204" pitchFamily="66" charset="0"/>
            </a:endParaRPr>
          </a:p>
          <a:p>
            <a:r>
              <a:rPr lang="tr-TR" sz="1600" b="1" dirty="0">
                <a:latin typeface="Calibri" panose="030F0702030302020204" pitchFamily="66" charset="0"/>
              </a:rPr>
              <a:t>Her fırsatta sigara durumunu sor </a:t>
            </a:r>
          </a:p>
          <a:p>
            <a:r>
              <a:rPr lang="tr-TR" sz="1600" b="1" dirty="0">
                <a:latin typeface="Calibri" panose="030F0702030302020204" pitchFamily="66" charset="0"/>
              </a:rPr>
              <a:t>Sağlık ekibinin tümünü dahil et  </a:t>
            </a:r>
          </a:p>
          <a:p>
            <a:r>
              <a:rPr lang="tr-TR" sz="1600" b="1" dirty="0">
                <a:latin typeface="Calibri" panose="030F0702030302020204" pitchFamily="66" charset="0"/>
              </a:rPr>
              <a:t>Bırakma isteğini değerlendir</a:t>
            </a:r>
          </a:p>
          <a:p>
            <a:r>
              <a:rPr lang="tr-TR" sz="1600" b="1" dirty="0">
                <a:latin typeface="Calibri" panose="030F0702030302020204" pitchFamily="66" charset="0"/>
              </a:rPr>
              <a:t>Kendi kendine yardım materyalleri sağla</a:t>
            </a:r>
          </a:p>
          <a:p>
            <a:r>
              <a:rPr lang="tr-TR" sz="1600" b="1" dirty="0">
                <a:latin typeface="Calibri" panose="030F0702030302020204" pitchFamily="66" charset="0"/>
              </a:rPr>
              <a:t>Sigara bırakma merkezlerine sevk et</a:t>
            </a:r>
          </a:p>
          <a:p>
            <a:endParaRPr lang="tr-TR" sz="1600" b="1" dirty="0">
              <a:latin typeface="Comic Sans MS" panose="030F0702030302020204" pitchFamily="66" charset="0"/>
            </a:endParaRPr>
          </a:p>
        </p:txBody>
      </p:sp>
    </p:spTree>
    <p:extLst>
      <p:ext uri="{BB962C8B-B14F-4D97-AF65-F5344CB8AC3E}">
        <p14:creationId xmlns:p14="http://schemas.microsoft.com/office/powerpoint/2010/main" val="24128993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normAutofit/>
          </a:bodyPr>
          <a:lstStyle/>
          <a:p>
            <a:pPr marL="838200" indent="-838200"/>
            <a:r>
              <a:rPr lang="tr-TR" sz="2400" dirty="0">
                <a:solidFill>
                  <a:srgbClr val="0070C0"/>
                </a:solidFill>
                <a:latin typeface="Calibri" panose="030F0702030302020204" pitchFamily="66" charset="0"/>
              </a:rPr>
              <a:t>Hastaların durumu</a:t>
            </a:r>
            <a:endParaRPr lang="en-US" sz="2400" dirty="0">
              <a:solidFill>
                <a:srgbClr val="0070C0"/>
              </a:solidFill>
              <a:latin typeface="Comic Sans MS" panose="030F0702030302020204" pitchFamily="66" charset="0"/>
            </a:endParaRPr>
          </a:p>
        </p:txBody>
      </p:sp>
      <p:sp>
        <p:nvSpPr>
          <p:cNvPr id="7171" name="Rectangle 3"/>
          <p:cNvSpPr>
            <a:spLocks noGrp="1" noChangeArrowheads="1"/>
          </p:cNvSpPr>
          <p:nvPr>
            <p:ph type="body" sz="half" idx="2"/>
          </p:nvPr>
        </p:nvSpPr>
        <p:spPr>
          <a:prstGeom prst="rect">
            <a:avLst/>
          </a:prstGeom>
        </p:spPr>
        <p:txBody>
          <a:bodyPr>
            <a:normAutofit/>
          </a:bodyPr>
          <a:lstStyle/>
          <a:p>
            <a:pPr lvl="1"/>
            <a:endParaRPr lang="tr-TR" sz="2000" dirty="0">
              <a:solidFill>
                <a:srgbClr val="FF0000"/>
              </a:solidFill>
              <a:latin typeface="Comic Sans MS" panose="030F0702030302020204" pitchFamily="66" charset="0"/>
            </a:endParaRPr>
          </a:p>
          <a:p>
            <a:pPr lvl="1"/>
            <a:r>
              <a:rPr lang="tr-TR" sz="2000" dirty="0">
                <a:solidFill>
                  <a:srgbClr val="FF0000"/>
                </a:solidFill>
                <a:latin typeface="Calibri" panose="030F0702030302020204" pitchFamily="66" charset="0"/>
              </a:rPr>
              <a:t>SİGARA KULLANAN HASTALAR;</a:t>
            </a:r>
          </a:p>
          <a:p>
            <a:pPr lvl="1"/>
            <a:r>
              <a:rPr lang="tr-TR" sz="2000" dirty="0">
                <a:latin typeface="Calibri" panose="030F0702030302020204" pitchFamily="66" charset="0"/>
              </a:rPr>
              <a:t>%70 sigarayı bırakmayı ister</a:t>
            </a:r>
          </a:p>
          <a:p>
            <a:pPr lvl="1"/>
            <a:r>
              <a:rPr lang="tr-TR" sz="2000" dirty="0">
                <a:latin typeface="Calibri" panose="030F0702030302020204" pitchFamily="66" charset="0"/>
              </a:rPr>
              <a:t>%44 her yıl sigara bırakmayı dener </a:t>
            </a:r>
          </a:p>
          <a:p>
            <a:pPr lvl="1"/>
            <a:r>
              <a:rPr lang="tr-TR" sz="2000" dirty="0">
                <a:latin typeface="Calibri" panose="030F0702030302020204" pitchFamily="66" charset="0"/>
              </a:rPr>
              <a:t>%4-7’si bırakmayı başarır</a:t>
            </a:r>
          </a:p>
          <a:p>
            <a:pPr lvl="1"/>
            <a:r>
              <a:rPr lang="tr-TR" sz="2000" dirty="0">
                <a:latin typeface="Calibri" panose="030F0702030302020204" pitchFamily="66" charset="0"/>
              </a:rPr>
              <a:t>Tıbbi destek ile bırakma %30-40’lara çıkarılabilir</a:t>
            </a:r>
          </a:p>
          <a:p>
            <a:pPr marL="342202" lvl="2" indent="0">
              <a:buNone/>
            </a:pPr>
            <a:endParaRPr lang="tr-TR" sz="1600" dirty="0">
              <a:latin typeface="Comic Sans MS" panose="030F0702030302020204" pitchFamily="66" charset="0"/>
            </a:endParaRPr>
          </a:p>
        </p:txBody>
      </p:sp>
      <p:sp>
        <p:nvSpPr>
          <p:cNvPr id="7172" name="Rectangle 4"/>
          <p:cNvSpPr>
            <a:spLocks noChangeArrowheads="1"/>
          </p:cNvSpPr>
          <p:nvPr/>
        </p:nvSpPr>
        <p:spPr bwMode="auto">
          <a:xfrm>
            <a:off x="5312229" y="5177189"/>
            <a:ext cx="2795401" cy="584775"/>
          </a:xfrm>
          <a:prstGeom prst="rect">
            <a:avLst/>
          </a:prstGeom>
          <a:noFill/>
          <a:ln w="9525">
            <a:solidFill>
              <a:schemeClr val="accent1"/>
            </a:solidFill>
            <a:miter lim="800000"/>
            <a:headEnd/>
            <a:tailEnd/>
          </a:ln>
        </p:spPr>
        <p:txBody>
          <a:bodyPr wrap="square">
            <a:spAutoFit/>
          </a:bodyPr>
          <a:lstStyle/>
          <a:p>
            <a:pPr algn="r"/>
            <a:r>
              <a:rPr lang="tr-TR" sz="1000" i="1" baseline="30000" dirty="0">
                <a:latin typeface="Calibri" charset="0"/>
              </a:rPr>
              <a:t>* </a:t>
            </a:r>
            <a:r>
              <a:rPr lang="tr-TR" sz="1000" i="1" baseline="30000" dirty="0" err="1">
                <a:latin typeface="Calibri" charset="0"/>
              </a:rPr>
              <a:t>Treating</a:t>
            </a:r>
            <a:r>
              <a:rPr lang="tr-TR" sz="1000" i="1" baseline="30000" dirty="0">
                <a:latin typeface="Calibri" charset="0"/>
              </a:rPr>
              <a:t> </a:t>
            </a:r>
            <a:r>
              <a:rPr lang="tr-TR" sz="1000" i="1" baseline="30000" dirty="0" err="1">
                <a:latin typeface="Calibri" charset="0"/>
              </a:rPr>
              <a:t>Tobacco</a:t>
            </a:r>
            <a:r>
              <a:rPr lang="tr-TR" sz="1000" i="1" baseline="30000" dirty="0">
                <a:latin typeface="Calibri" charset="0"/>
              </a:rPr>
              <a:t> </a:t>
            </a:r>
            <a:r>
              <a:rPr lang="tr-TR" sz="1000" i="1" baseline="30000" dirty="0" err="1">
                <a:latin typeface="Calibri" charset="0"/>
              </a:rPr>
              <a:t>Use</a:t>
            </a:r>
            <a:r>
              <a:rPr lang="tr-TR" sz="1000" i="1" baseline="30000" dirty="0">
                <a:latin typeface="Calibri" charset="0"/>
              </a:rPr>
              <a:t> </a:t>
            </a:r>
            <a:r>
              <a:rPr lang="tr-TR" sz="1000" i="1" baseline="30000" dirty="0" err="1">
                <a:latin typeface="Calibri" charset="0"/>
              </a:rPr>
              <a:t>and</a:t>
            </a:r>
            <a:r>
              <a:rPr lang="tr-TR" sz="1000" i="1" baseline="30000" dirty="0">
                <a:latin typeface="Calibri" charset="0"/>
              </a:rPr>
              <a:t> </a:t>
            </a:r>
            <a:r>
              <a:rPr lang="tr-TR" sz="1000" i="1" baseline="30000" dirty="0" err="1">
                <a:latin typeface="Calibri" charset="0"/>
              </a:rPr>
              <a:t>Dependence</a:t>
            </a:r>
            <a:r>
              <a:rPr lang="tr-TR" sz="1000" i="1" baseline="30000" dirty="0">
                <a:latin typeface="Calibri" charset="0"/>
              </a:rPr>
              <a:t>, 2008 Update, US DHSS</a:t>
            </a:r>
            <a:r>
              <a:rPr lang="tr-TR" sz="3200" i="1" baseline="30000" dirty="0">
                <a:latin typeface="Calibri" charset="0"/>
              </a:rPr>
              <a:t>, </a:t>
            </a:r>
            <a:endParaRPr lang="tr-TR" sz="3200" i="1" dirty="0">
              <a:latin typeface="Calibri" charset="0"/>
            </a:endParaRPr>
          </a:p>
        </p:txBody>
      </p:sp>
    </p:spTree>
    <p:extLst>
      <p:ext uri="{BB962C8B-B14F-4D97-AF65-F5344CB8AC3E}">
        <p14:creationId xmlns:p14="http://schemas.microsoft.com/office/powerpoint/2010/main" val="29752790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2400" dirty="0">
                <a:latin typeface="Calibri" panose="030F0902030302020204" pitchFamily="66" charset="0"/>
              </a:rPr>
              <a:t>Sağlık Kurumlarında Dikkat Edeceklerimiz</a:t>
            </a:r>
          </a:p>
        </p:txBody>
      </p:sp>
      <p:sp>
        <p:nvSpPr>
          <p:cNvPr id="3" name="İçerik Yer Tutucusu 2"/>
          <p:cNvSpPr>
            <a:spLocks noGrp="1"/>
          </p:cNvSpPr>
          <p:nvPr>
            <p:ph type="body" sz="half" idx="2"/>
          </p:nvPr>
        </p:nvSpPr>
        <p:spPr/>
        <p:txBody>
          <a:bodyPr>
            <a:normAutofit/>
          </a:bodyPr>
          <a:lstStyle/>
          <a:p>
            <a:endParaRPr lang="tr-TR" sz="1600" dirty="0">
              <a:solidFill>
                <a:schemeClr val="accent3">
                  <a:lumMod val="50000"/>
                </a:schemeClr>
              </a:solidFill>
              <a:latin typeface="Comic Sans MS" panose="030F0702030302020204" pitchFamily="66" charset="0"/>
            </a:endParaRPr>
          </a:p>
          <a:p>
            <a:r>
              <a:rPr lang="tr-TR" sz="1600" dirty="0">
                <a:solidFill>
                  <a:schemeClr val="accent3">
                    <a:lumMod val="50000"/>
                  </a:schemeClr>
                </a:solidFill>
                <a:latin typeface="Calibri" panose="030F0702030302020204" pitchFamily="66" charset="0"/>
              </a:rPr>
              <a:t>Sigaraya hayır posterleri...</a:t>
            </a:r>
          </a:p>
          <a:p>
            <a:r>
              <a:rPr lang="tr-TR" sz="1600" dirty="0">
                <a:solidFill>
                  <a:schemeClr val="accent3">
                    <a:lumMod val="50000"/>
                  </a:schemeClr>
                </a:solidFill>
                <a:latin typeface="Calibri" panose="030F0702030302020204" pitchFamily="66" charset="0"/>
              </a:rPr>
              <a:t>Sağlık kurumunda sigara içiminin yasaklanması</a:t>
            </a:r>
          </a:p>
          <a:p>
            <a:r>
              <a:rPr lang="tr-TR" sz="1600" dirty="0">
                <a:solidFill>
                  <a:schemeClr val="accent3">
                    <a:lumMod val="50000"/>
                  </a:schemeClr>
                </a:solidFill>
                <a:latin typeface="Calibri" panose="030F0702030302020204" pitchFamily="66" charset="0"/>
              </a:rPr>
              <a:t>Hastanın sigara durumunun rutin olarak sorgulanması</a:t>
            </a:r>
          </a:p>
          <a:p>
            <a:r>
              <a:rPr lang="tr-TR" sz="1600" dirty="0">
                <a:solidFill>
                  <a:schemeClr val="accent3">
                    <a:lumMod val="50000"/>
                  </a:schemeClr>
                </a:solidFill>
                <a:latin typeface="Calibri" panose="030F0702030302020204" pitchFamily="66" charset="0"/>
              </a:rPr>
              <a:t>Sigara içenlerin dosyalarına işaret konulması</a:t>
            </a:r>
          </a:p>
          <a:p>
            <a:r>
              <a:rPr lang="tr-TR" sz="1600" dirty="0">
                <a:solidFill>
                  <a:schemeClr val="accent3">
                    <a:lumMod val="50000"/>
                  </a:schemeClr>
                </a:solidFill>
                <a:latin typeface="Calibri" panose="030F0702030302020204" pitchFamily="66" charset="0"/>
              </a:rPr>
              <a:t>İsteyenlere yardım amaçlı broşürler bulundurma</a:t>
            </a:r>
          </a:p>
          <a:p>
            <a:r>
              <a:rPr lang="tr-TR" sz="1600" dirty="0">
                <a:solidFill>
                  <a:schemeClr val="accent3">
                    <a:lumMod val="50000"/>
                  </a:schemeClr>
                </a:solidFill>
                <a:latin typeface="Calibri" panose="030F0702030302020204" pitchFamily="66" charset="0"/>
              </a:rPr>
              <a:t>Bekleme salonunda sigara bırakmaya yardım danışma hattı ALO 171 afişinin bulunması</a:t>
            </a:r>
          </a:p>
          <a:p>
            <a:r>
              <a:rPr lang="tr-TR" sz="1600" dirty="0">
                <a:solidFill>
                  <a:schemeClr val="accent3">
                    <a:lumMod val="50000"/>
                  </a:schemeClr>
                </a:solidFill>
                <a:latin typeface="Calibri" panose="030F0702030302020204" pitchFamily="66" charset="0"/>
              </a:rPr>
              <a:t> ....................</a:t>
            </a:r>
          </a:p>
          <a:p>
            <a:endParaRPr lang="tr-TR" sz="1600" dirty="0">
              <a:solidFill>
                <a:schemeClr val="accent3">
                  <a:lumMod val="50000"/>
                </a:schemeClr>
              </a:solidFill>
              <a:latin typeface="Comic Sans MS" panose="030F0702030302020204" pitchFamily="66" charset="0"/>
            </a:endParaRPr>
          </a:p>
        </p:txBody>
      </p:sp>
    </p:spTree>
    <p:extLst>
      <p:ext uri="{BB962C8B-B14F-4D97-AF65-F5344CB8AC3E}">
        <p14:creationId xmlns:p14="http://schemas.microsoft.com/office/powerpoint/2010/main" val="502553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19C3709-9472-0A8B-1670-44081B122928}"/>
              </a:ext>
            </a:extLst>
          </p:cNvPr>
          <p:cNvSpPr>
            <a:spLocks noGrp="1"/>
          </p:cNvSpPr>
          <p:nvPr>
            <p:ph type="title"/>
          </p:nvPr>
        </p:nvSpPr>
        <p:spPr>
          <a:xfrm>
            <a:off x="537073" y="2749398"/>
            <a:ext cx="7978277" cy="1460568"/>
          </a:xfrm>
        </p:spPr>
        <p:txBody>
          <a:bodyPr>
            <a:normAutofit fontScale="90000"/>
          </a:bodyPr>
          <a:lstStyle/>
          <a:p>
            <a:r>
              <a:rPr lang="tr-TR" dirty="0">
                <a:latin typeface="Calibri" panose="020F0502020204030204" pitchFamily="34" charset="0"/>
                <a:cs typeface="Calibri" panose="020F0502020204030204" pitchFamily="34" charset="0"/>
              </a:rPr>
              <a:t>PASİF TÜTÜN MARUZİYETLERİ RİSKLERİ ve KORUNMA YOLLARI</a:t>
            </a:r>
            <a:br>
              <a:rPr lang="tr-TR" sz="3000" dirty="0"/>
            </a:br>
            <a:endParaRPr lang="tr-TR" sz="3000" dirty="0"/>
          </a:p>
        </p:txBody>
      </p:sp>
    </p:spTree>
    <p:extLst>
      <p:ext uri="{BB962C8B-B14F-4D97-AF65-F5344CB8AC3E}">
        <p14:creationId xmlns:p14="http://schemas.microsoft.com/office/powerpoint/2010/main" val="24053197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13538" y="1298707"/>
            <a:ext cx="8316919" cy="727301"/>
          </a:xfrm>
        </p:spPr>
        <p:txBody>
          <a:bodyPr>
            <a:noAutofit/>
          </a:bodyPr>
          <a:lstStyle/>
          <a:p>
            <a:r>
              <a:rPr lang="tr-TR" dirty="0">
                <a:latin typeface="Calibri" panose="020F0502020204030204" pitchFamily="34" charset="0"/>
                <a:cs typeface="Calibri" panose="020F0502020204030204" pitchFamily="34" charset="0"/>
              </a:rPr>
              <a:t>PASİF TÜTÜN MARUZİYETLERİ TANIMLAR</a:t>
            </a:r>
          </a:p>
        </p:txBody>
      </p:sp>
      <p:sp>
        <p:nvSpPr>
          <p:cNvPr id="3" name="İçerik Yer Tutucusu 2"/>
          <p:cNvSpPr>
            <a:spLocks noGrp="1"/>
          </p:cNvSpPr>
          <p:nvPr>
            <p:ph type="body" sz="half" idx="2"/>
          </p:nvPr>
        </p:nvSpPr>
        <p:spPr>
          <a:xfrm>
            <a:off x="636769" y="2238509"/>
            <a:ext cx="8093687" cy="3026694"/>
          </a:xfrm>
        </p:spPr>
        <p:txBody>
          <a:bodyPr>
            <a:normAutofit/>
          </a:bodyPr>
          <a:lstStyle/>
          <a:p>
            <a:pPr algn="just"/>
            <a:r>
              <a:rPr lang="tr-TR" sz="1800" dirty="0">
                <a:latin typeface="Calibri" panose="020F0502020204030204" pitchFamily="34" charset="0"/>
                <a:ea typeface="+mj-ea"/>
                <a:cs typeface="Calibri" panose="020F0502020204030204" pitchFamily="34" charset="0"/>
              </a:rPr>
              <a:t>Pasif içicilik, pasif sigara içme  </a:t>
            </a:r>
            <a:r>
              <a:rPr lang="tr-TR" sz="1800" dirty="0">
                <a:latin typeface="Calibri" panose="020F0502020204030204" pitchFamily="34" charset="0"/>
                <a:cs typeface="Calibri" panose="020F0502020204030204" pitchFamily="34" charset="0"/>
              </a:rPr>
              <a:t>terimlerinin ilk kullanımı 1970’li yıllara dayanmaktadır. Yine çevresel tütün dumanı terimi de 1974’li yıllarda tanımlanmış ve kullanılmıştır. </a:t>
            </a:r>
          </a:p>
          <a:p>
            <a:pPr algn="just"/>
            <a:endParaRPr lang="tr-TR" sz="1800" dirty="0">
              <a:solidFill>
                <a:srgbClr val="FF0000"/>
              </a:solidFill>
              <a:latin typeface="Calibri" panose="020F0502020204030204" pitchFamily="34" charset="0"/>
              <a:cs typeface="Calibri" panose="020F0502020204030204" pitchFamily="34" charset="0"/>
            </a:endParaRPr>
          </a:p>
          <a:p>
            <a:pPr algn="just"/>
            <a:r>
              <a:rPr lang="tr-TR" sz="1800" b="1" dirty="0">
                <a:solidFill>
                  <a:srgbClr val="0094AB"/>
                </a:solidFill>
                <a:latin typeface="Calibri" panose="020F0502020204030204" pitchFamily="34" charset="0"/>
                <a:ea typeface="+mj-ea"/>
                <a:cs typeface="Calibri" panose="020F0502020204030204" pitchFamily="34" charset="0"/>
              </a:rPr>
              <a:t>Çevresel tütün dumanı</a:t>
            </a:r>
            <a:r>
              <a:rPr lang="tr-TR" sz="1800" dirty="0">
                <a:latin typeface="Calibri" panose="020F0502020204030204" pitchFamily="34" charset="0"/>
                <a:cs typeface="Calibri" panose="020F0502020204030204" pitchFamily="34" charset="0"/>
              </a:rPr>
              <a:t>; aktif olarak sigara içilmesi sırasında ortama yayılan dumandır.</a:t>
            </a:r>
          </a:p>
          <a:p>
            <a:pPr algn="just"/>
            <a:endParaRPr lang="tr-TR" sz="1800" dirty="0">
              <a:solidFill>
                <a:srgbClr val="FF0000"/>
              </a:solidFill>
              <a:latin typeface="Calibri" panose="020F0502020204030204" pitchFamily="34" charset="0"/>
              <a:cs typeface="Calibri" panose="020F0502020204030204" pitchFamily="34" charset="0"/>
            </a:endParaRPr>
          </a:p>
          <a:p>
            <a:pPr algn="just"/>
            <a:r>
              <a:rPr lang="tr-TR" sz="1800" b="1" dirty="0">
                <a:solidFill>
                  <a:srgbClr val="0094AB"/>
                </a:solidFill>
                <a:latin typeface="Calibri" panose="020F0502020204030204" pitchFamily="34" charset="0"/>
                <a:ea typeface="+mj-ea"/>
                <a:cs typeface="Calibri" panose="020F0502020204030204" pitchFamily="34" charset="0"/>
              </a:rPr>
              <a:t>Pasif </a:t>
            </a:r>
            <a:r>
              <a:rPr lang="tr-TR" sz="1800" b="1" dirty="0" err="1">
                <a:solidFill>
                  <a:srgbClr val="0094AB"/>
                </a:solidFill>
                <a:latin typeface="Calibri" panose="020F0502020204030204" pitchFamily="34" charset="0"/>
                <a:ea typeface="+mj-ea"/>
                <a:cs typeface="Calibri" panose="020F0502020204030204" pitchFamily="34" charset="0"/>
              </a:rPr>
              <a:t>etkilenim</a:t>
            </a:r>
            <a:r>
              <a:rPr lang="tr-TR" sz="1800" b="1" dirty="0">
                <a:solidFill>
                  <a:srgbClr val="0094AB"/>
                </a:solidFill>
                <a:latin typeface="Calibri" panose="020F0502020204030204" pitchFamily="34" charset="0"/>
                <a:ea typeface="+mj-ea"/>
                <a:cs typeface="Calibri" panose="020F0502020204030204" pitchFamily="34" charset="0"/>
              </a:rPr>
              <a:t> </a:t>
            </a:r>
            <a:r>
              <a:rPr lang="tr-TR" sz="1800" dirty="0">
                <a:latin typeface="Calibri" panose="020F0502020204030204" pitchFamily="34" charset="0"/>
                <a:cs typeface="Calibri" panose="020F0502020204030204" pitchFamily="34" charset="0"/>
              </a:rPr>
              <a:t>ise; kendi sigara içmediği halde kişinin çevresel tütün dumanına maruz kalmasıdır.</a:t>
            </a:r>
          </a:p>
          <a:p>
            <a:pPr algn="just"/>
            <a:endParaRPr lang="tr-TR" dirty="0">
              <a:latin typeface="Comic Sans MS" panose="030F0702030302020204" pitchFamily="66" charset="0"/>
            </a:endParaRPr>
          </a:p>
        </p:txBody>
      </p:sp>
    </p:spTree>
    <p:extLst>
      <p:ext uri="{BB962C8B-B14F-4D97-AF65-F5344CB8AC3E}">
        <p14:creationId xmlns:p14="http://schemas.microsoft.com/office/powerpoint/2010/main" val="15712442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type="body" sz="half" idx="2"/>
          </p:nvPr>
        </p:nvSpPr>
        <p:spPr>
          <a:xfrm>
            <a:off x="636769" y="1736233"/>
            <a:ext cx="8093687" cy="3528971"/>
          </a:xfrm>
        </p:spPr>
        <p:txBody>
          <a:bodyPr>
            <a:normAutofit lnSpcReduction="10000"/>
          </a:bodyPr>
          <a:lstStyle/>
          <a:p>
            <a:endParaRPr lang="tr-TR" dirty="0">
              <a:latin typeface="Comic Sans MS" panose="030F0702030302020204" pitchFamily="66" charset="0"/>
            </a:endParaRPr>
          </a:p>
          <a:p>
            <a:pPr algn="just"/>
            <a:r>
              <a:rPr lang="tr-TR" sz="1500" dirty="0">
                <a:latin typeface="Calibri" panose="020F0502020204030204" pitchFamily="34" charset="0"/>
                <a:cs typeface="Calibri" panose="020F0502020204030204" pitchFamily="34" charset="0"/>
              </a:rPr>
              <a:t>Pasif içicilik </a:t>
            </a:r>
          </a:p>
          <a:p>
            <a:pPr algn="just"/>
            <a:r>
              <a:rPr lang="tr-TR" sz="1500" dirty="0">
                <a:latin typeface="Calibri" panose="020F0502020204030204" pitchFamily="34" charset="0"/>
                <a:cs typeface="Calibri" panose="020F0502020204030204" pitchFamily="34" charset="0"/>
              </a:rPr>
              <a:t>Pasif </a:t>
            </a:r>
            <a:r>
              <a:rPr lang="tr-TR" sz="1500" dirty="0" err="1">
                <a:latin typeface="Calibri" panose="020F0502020204030204" pitchFamily="34" charset="0"/>
                <a:cs typeface="Calibri" panose="020F0502020204030204" pitchFamily="34" charset="0"/>
              </a:rPr>
              <a:t>etkilenim</a:t>
            </a:r>
            <a:endParaRPr lang="tr-TR" sz="1500" dirty="0">
              <a:latin typeface="Calibri" panose="020F0502020204030204" pitchFamily="34" charset="0"/>
              <a:cs typeface="Calibri" panose="020F0502020204030204" pitchFamily="34" charset="0"/>
            </a:endParaRPr>
          </a:p>
          <a:p>
            <a:pPr algn="just"/>
            <a:r>
              <a:rPr lang="tr-TR" sz="1500" dirty="0">
                <a:latin typeface="Calibri" panose="020F0502020204030204" pitchFamily="34" charset="0"/>
                <a:cs typeface="Calibri" panose="020F0502020204030204" pitchFamily="34" charset="0"/>
              </a:rPr>
              <a:t>Çevresel sigara dumanı </a:t>
            </a:r>
            <a:r>
              <a:rPr lang="tr-TR" sz="1500" dirty="0" err="1">
                <a:latin typeface="Calibri" panose="020F0502020204030204" pitchFamily="34" charset="0"/>
                <a:cs typeface="Calibri" panose="020F0502020204030204" pitchFamily="34" charset="0"/>
              </a:rPr>
              <a:t>maruziyeti</a:t>
            </a:r>
            <a:r>
              <a:rPr lang="tr-TR" sz="1500" dirty="0">
                <a:latin typeface="Calibri" panose="020F0502020204030204" pitchFamily="34" charset="0"/>
                <a:cs typeface="Calibri" panose="020F0502020204030204" pitchFamily="34" charset="0"/>
              </a:rPr>
              <a:t> </a:t>
            </a:r>
          </a:p>
          <a:p>
            <a:pPr algn="just"/>
            <a:r>
              <a:rPr lang="tr-TR" sz="1500" dirty="0">
                <a:latin typeface="Calibri" panose="020F0502020204030204" pitchFamily="34" charset="0"/>
                <a:cs typeface="Calibri" panose="020F0502020204030204" pitchFamily="34" charset="0"/>
              </a:rPr>
              <a:t>İstemsiz sigara içimi</a:t>
            </a:r>
          </a:p>
          <a:p>
            <a:pPr algn="just"/>
            <a:r>
              <a:rPr lang="tr-TR" sz="1500" dirty="0">
                <a:latin typeface="Calibri" panose="020F0502020204030204" pitchFamily="34" charset="0"/>
                <a:cs typeface="Calibri" panose="020F0502020204030204" pitchFamily="34" charset="0"/>
              </a:rPr>
              <a:t>İkinci el sigara dumanı (İESD) </a:t>
            </a:r>
            <a:r>
              <a:rPr lang="tr-TR" sz="1500" dirty="0" err="1">
                <a:latin typeface="Calibri" panose="020F0502020204030204" pitchFamily="34" charset="0"/>
                <a:cs typeface="Calibri" panose="020F0502020204030204" pitchFamily="34" charset="0"/>
              </a:rPr>
              <a:t>maruziyeti</a:t>
            </a:r>
            <a:r>
              <a:rPr lang="tr-TR" sz="1500" dirty="0">
                <a:latin typeface="Calibri" panose="020F0502020204030204" pitchFamily="34" charset="0"/>
                <a:cs typeface="Calibri" panose="020F0502020204030204" pitchFamily="34" charset="0"/>
              </a:rPr>
              <a:t>  </a:t>
            </a:r>
          </a:p>
          <a:p>
            <a:pPr algn="just"/>
            <a:r>
              <a:rPr lang="tr-TR" sz="1500" dirty="0">
                <a:latin typeface="Calibri" panose="020F0502020204030204" pitchFamily="34" charset="0"/>
                <a:cs typeface="Calibri" panose="020F0502020204030204" pitchFamily="34" charset="0"/>
              </a:rPr>
              <a:t>Son yıllarda ikinci el sigara dumanı (İESD) </a:t>
            </a:r>
            <a:r>
              <a:rPr lang="tr-TR" sz="1500" dirty="0" err="1">
                <a:latin typeface="Calibri" panose="020F0502020204030204" pitchFamily="34" charset="0"/>
                <a:cs typeface="Calibri" panose="020F0502020204030204" pitchFamily="34" charset="0"/>
              </a:rPr>
              <a:t>maruziyeti</a:t>
            </a:r>
            <a:r>
              <a:rPr lang="tr-TR" sz="1500" dirty="0">
                <a:latin typeface="Calibri" panose="020F0502020204030204" pitchFamily="34" charset="0"/>
                <a:cs typeface="Calibri" panose="020F0502020204030204" pitchFamily="34" charset="0"/>
              </a:rPr>
              <a:t> terimi daha çok tercih edilmektedir, çünkü pasif tütün </a:t>
            </a:r>
            <a:r>
              <a:rPr lang="tr-TR" sz="1500" dirty="0" err="1">
                <a:latin typeface="Calibri" panose="020F0502020204030204" pitchFamily="34" charset="0"/>
                <a:cs typeface="Calibri" panose="020F0502020204030204" pitchFamily="34" charset="0"/>
              </a:rPr>
              <a:t>maruziyeti</a:t>
            </a:r>
            <a:r>
              <a:rPr lang="tr-TR" sz="1500" dirty="0">
                <a:latin typeface="Calibri" panose="020F0502020204030204" pitchFamily="34" charset="0"/>
                <a:cs typeface="Calibri" panose="020F0502020204030204" pitchFamily="34" charset="0"/>
              </a:rPr>
              <a:t> ile ilgili yapılan çalışmalar günümüzde üçüncü (ÜESD) hatta dördüncü el sigara dumanı(DESD) </a:t>
            </a:r>
            <a:r>
              <a:rPr lang="tr-TR" sz="1500" dirty="0" err="1">
                <a:latin typeface="Calibri" panose="020F0502020204030204" pitchFamily="34" charset="0"/>
                <a:cs typeface="Calibri" panose="020F0502020204030204" pitchFamily="34" charset="0"/>
              </a:rPr>
              <a:t>maruziyeti</a:t>
            </a:r>
            <a:r>
              <a:rPr lang="tr-TR" sz="1500" dirty="0">
                <a:latin typeface="Calibri" panose="020F0502020204030204" pitchFamily="34" charset="0"/>
                <a:cs typeface="Calibri" panose="020F0502020204030204" pitchFamily="34" charset="0"/>
              </a:rPr>
              <a:t> olarak ifade edilen durumları ortaya çıkarmıştır. </a:t>
            </a:r>
          </a:p>
          <a:p>
            <a:pPr algn="just"/>
            <a:endParaRPr lang="tr-TR" sz="1500" dirty="0">
              <a:latin typeface="Calibri" panose="020F0502020204030204" pitchFamily="34" charset="0"/>
              <a:cs typeface="Calibri" panose="020F0502020204030204" pitchFamily="34" charset="0"/>
            </a:endParaRPr>
          </a:p>
          <a:p>
            <a:pPr algn="just"/>
            <a:r>
              <a:rPr lang="tr-TR" sz="1500" dirty="0">
                <a:latin typeface="Calibri" panose="020F0502020204030204" pitchFamily="34" charset="0"/>
                <a:cs typeface="Calibri" panose="020F0502020204030204" pitchFamily="34" charset="0"/>
              </a:rPr>
              <a:t>Bütün bu terimlerle anlatılmak istenilen şey aslında ortak; sigara ya da herhangi bir tütün ürünü kullanmayan kişinin, bunları kullanan kişilerin bu eyleminden dolayı, direkt ya da dolaylı olarak sigara ve diğer tütün ürünlerinin zararına maruz kalmasıdır.</a:t>
            </a:r>
          </a:p>
          <a:p>
            <a:endParaRPr lang="tr-TR" dirty="0">
              <a:latin typeface="Comic Sans MS" panose="030F0702030302020204" pitchFamily="66" charset="0"/>
            </a:endParaRPr>
          </a:p>
          <a:p>
            <a:endParaRPr lang="tr-TR" sz="2850" dirty="0"/>
          </a:p>
          <a:p>
            <a:endParaRPr lang="tr-TR" sz="2850" dirty="0"/>
          </a:p>
          <a:p>
            <a:endParaRPr lang="tr-TR" dirty="0"/>
          </a:p>
        </p:txBody>
      </p:sp>
      <p:sp>
        <p:nvSpPr>
          <p:cNvPr id="2" name="Unvan 1">
            <a:extLst>
              <a:ext uri="{FF2B5EF4-FFF2-40B4-BE49-F238E27FC236}">
                <a16:creationId xmlns:a16="http://schemas.microsoft.com/office/drawing/2014/main" id="{59A77504-C5DD-E9AF-72E0-BD6FAEB9DBD4}"/>
              </a:ext>
            </a:extLst>
          </p:cNvPr>
          <p:cNvSpPr>
            <a:spLocks noGrp="1"/>
          </p:cNvSpPr>
          <p:nvPr>
            <p:ph type="title"/>
          </p:nvPr>
        </p:nvSpPr>
        <p:spPr>
          <a:xfrm>
            <a:off x="413538" y="1298707"/>
            <a:ext cx="8316919" cy="727301"/>
          </a:xfrm>
        </p:spPr>
        <p:txBody>
          <a:bodyPr>
            <a:noAutofit/>
          </a:bodyPr>
          <a:lstStyle/>
          <a:p>
            <a:r>
              <a:rPr lang="tr-TR" sz="1800" dirty="0">
                <a:latin typeface="Calibri" panose="020F0502020204030204" pitchFamily="34" charset="0"/>
                <a:cs typeface="Calibri" panose="020F0502020204030204" pitchFamily="34" charset="0"/>
              </a:rPr>
              <a:t>PASİF TÜTÜN MARUZİYETLERİ TANIMLAR</a:t>
            </a:r>
          </a:p>
        </p:txBody>
      </p:sp>
    </p:spTree>
    <p:extLst>
      <p:ext uri="{BB962C8B-B14F-4D97-AF65-F5344CB8AC3E}">
        <p14:creationId xmlns:p14="http://schemas.microsoft.com/office/powerpoint/2010/main" val="39075097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type="body" sz="half" idx="2"/>
          </p:nvPr>
        </p:nvSpPr>
        <p:spPr>
          <a:xfrm>
            <a:off x="636769" y="1697597"/>
            <a:ext cx="8093687" cy="3567607"/>
          </a:xfrm>
        </p:spPr>
        <p:txBody>
          <a:bodyPr>
            <a:normAutofit lnSpcReduction="10000"/>
          </a:bodyPr>
          <a:lstStyle/>
          <a:p>
            <a:endParaRPr lang="tr-TR" dirty="0">
              <a:latin typeface="Comic Sans MS" panose="030F0702030302020204" pitchFamily="66" charset="0"/>
            </a:endParaRPr>
          </a:p>
          <a:p>
            <a:pPr algn="just"/>
            <a:r>
              <a:rPr lang="tr-TR" sz="1800" dirty="0">
                <a:latin typeface="Calibri" panose="020F0502020204030204" pitchFamily="34" charset="0"/>
                <a:cs typeface="Calibri" panose="020F0502020204030204" pitchFamily="34" charset="0"/>
              </a:rPr>
              <a:t>Dünyada en sık kullanılan/içilen/tüketilen tütün ürünü </a:t>
            </a:r>
            <a:r>
              <a:rPr lang="tr-TR" sz="1800" dirty="0">
                <a:solidFill>
                  <a:srgbClr val="0094AB"/>
                </a:solidFill>
                <a:latin typeface="Calibri" panose="020F0502020204030204" pitchFamily="34" charset="0"/>
                <a:ea typeface="+mj-ea"/>
                <a:cs typeface="Calibri" panose="020F0502020204030204" pitchFamily="34" charset="0"/>
              </a:rPr>
              <a:t>sigaradır. </a:t>
            </a:r>
          </a:p>
          <a:p>
            <a:pPr algn="just"/>
            <a:endParaRPr lang="tr-TR" sz="1800" dirty="0">
              <a:latin typeface="Calibri" panose="020F0502020204030204" pitchFamily="34" charset="0"/>
              <a:cs typeface="Calibri" panose="020F0502020204030204" pitchFamily="34" charset="0"/>
            </a:endParaRPr>
          </a:p>
          <a:p>
            <a:pPr algn="just"/>
            <a:r>
              <a:rPr lang="tr-TR" sz="1800" dirty="0">
                <a:latin typeface="Calibri" panose="020F0502020204030204" pitchFamily="34" charset="0"/>
                <a:cs typeface="Calibri" panose="020F0502020204030204" pitchFamily="34" charset="0"/>
              </a:rPr>
              <a:t>Bu sunumda da ‘’PASİF TÜTÜN MARUZİYETLERİ’’ başlığı altında gerek Dünya’da gerekse Türkiye’de en fazla kullanılan tütün ürünü olan  </a:t>
            </a:r>
            <a:r>
              <a:rPr lang="tr-TR" sz="1800" dirty="0">
                <a:solidFill>
                  <a:srgbClr val="0094AB"/>
                </a:solidFill>
                <a:latin typeface="Calibri" panose="020F0502020204030204" pitchFamily="34" charset="0"/>
                <a:ea typeface="+mj-ea"/>
                <a:cs typeface="Calibri" panose="020F0502020204030204" pitchFamily="34" charset="0"/>
              </a:rPr>
              <a:t>sigara dumanı </a:t>
            </a:r>
            <a:r>
              <a:rPr lang="tr-TR" sz="1800" dirty="0" err="1">
                <a:solidFill>
                  <a:srgbClr val="0094AB"/>
                </a:solidFill>
                <a:latin typeface="Calibri" panose="020F0502020204030204" pitchFamily="34" charset="0"/>
                <a:ea typeface="+mj-ea"/>
                <a:cs typeface="Calibri" panose="020F0502020204030204" pitchFamily="34" charset="0"/>
              </a:rPr>
              <a:t>maruziyeti</a:t>
            </a:r>
            <a:r>
              <a:rPr lang="tr-TR" sz="1800" dirty="0">
                <a:latin typeface="Calibri" panose="020F0502020204030204" pitchFamily="34" charset="0"/>
                <a:cs typeface="Calibri" panose="020F0502020204030204" pitchFamily="34" charset="0"/>
              </a:rPr>
              <a:t>, üç alt başlıkta anlatılacaktır. </a:t>
            </a:r>
          </a:p>
          <a:p>
            <a:pPr algn="just"/>
            <a:endParaRPr lang="tr-TR" sz="1800" dirty="0">
              <a:latin typeface="Calibri" panose="020F0502020204030204" pitchFamily="34" charset="0"/>
              <a:cs typeface="Calibri" panose="020F0502020204030204" pitchFamily="34" charset="0"/>
            </a:endParaRPr>
          </a:p>
          <a:p>
            <a:pPr algn="just"/>
            <a:r>
              <a:rPr lang="tr-TR" sz="1800" dirty="0">
                <a:latin typeface="Calibri" panose="020F0502020204030204" pitchFamily="34" charset="0"/>
                <a:cs typeface="Calibri" panose="020F0502020204030204" pitchFamily="34" charset="0"/>
              </a:rPr>
              <a:t>Bunlar :</a:t>
            </a:r>
          </a:p>
          <a:p>
            <a:pPr algn="just"/>
            <a:r>
              <a:rPr lang="tr-TR" sz="1800" dirty="0">
                <a:latin typeface="Calibri" panose="020F0502020204030204" pitchFamily="34" charset="0"/>
                <a:cs typeface="Calibri" panose="020F0502020204030204" pitchFamily="34" charset="0"/>
              </a:rPr>
              <a:t>                       1. İkinci el sigara dumanı (İESD) ve </a:t>
            </a:r>
            <a:r>
              <a:rPr lang="tr-TR" sz="1800" dirty="0" err="1">
                <a:latin typeface="Calibri" panose="020F0502020204030204" pitchFamily="34" charset="0"/>
                <a:cs typeface="Calibri" panose="020F0502020204030204" pitchFamily="34" charset="0"/>
              </a:rPr>
              <a:t>maruziyeti</a:t>
            </a:r>
            <a:endParaRPr lang="tr-TR" sz="1800" dirty="0">
              <a:latin typeface="Calibri" panose="020F0502020204030204" pitchFamily="34" charset="0"/>
              <a:cs typeface="Calibri" panose="020F0502020204030204" pitchFamily="34" charset="0"/>
            </a:endParaRPr>
          </a:p>
          <a:p>
            <a:pPr algn="just"/>
            <a:r>
              <a:rPr lang="tr-TR" sz="1800" dirty="0">
                <a:latin typeface="Calibri" panose="020F0502020204030204" pitchFamily="34" charset="0"/>
                <a:cs typeface="Calibri" panose="020F0502020204030204" pitchFamily="34" charset="0"/>
              </a:rPr>
              <a:t>                       2.Üçüncü el sigara dumanı (ÜESD) ve </a:t>
            </a:r>
            <a:r>
              <a:rPr lang="tr-TR" sz="1800" dirty="0" err="1">
                <a:latin typeface="Calibri" panose="020F0502020204030204" pitchFamily="34" charset="0"/>
                <a:cs typeface="Calibri" panose="020F0502020204030204" pitchFamily="34" charset="0"/>
              </a:rPr>
              <a:t>maruziyeti</a:t>
            </a:r>
            <a:endParaRPr lang="tr-TR" sz="1800" dirty="0">
              <a:latin typeface="Calibri" panose="020F0502020204030204" pitchFamily="34" charset="0"/>
              <a:cs typeface="Calibri" panose="020F0502020204030204" pitchFamily="34" charset="0"/>
            </a:endParaRPr>
          </a:p>
          <a:p>
            <a:pPr algn="just"/>
            <a:r>
              <a:rPr lang="tr-TR" sz="1800" dirty="0">
                <a:latin typeface="Calibri" panose="020F0502020204030204" pitchFamily="34" charset="0"/>
                <a:cs typeface="Calibri" panose="020F0502020204030204" pitchFamily="34" charset="0"/>
              </a:rPr>
              <a:t>                       3.Dördüncü el sigara dumanı (DESD) ve </a:t>
            </a:r>
            <a:r>
              <a:rPr lang="tr-TR" sz="1800" dirty="0" err="1">
                <a:latin typeface="Calibri" panose="020F0502020204030204" pitchFamily="34" charset="0"/>
                <a:cs typeface="Calibri" panose="020F0502020204030204" pitchFamily="34" charset="0"/>
              </a:rPr>
              <a:t>maruziyeti</a:t>
            </a:r>
            <a:endParaRPr lang="tr-TR" sz="1800" dirty="0">
              <a:latin typeface="Calibri" panose="020F0502020204030204" pitchFamily="34" charset="0"/>
              <a:cs typeface="Calibri" panose="020F0502020204030204" pitchFamily="34" charset="0"/>
            </a:endParaRPr>
          </a:p>
          <a:p>
            <a:endParaRPr lang="tr-TR" dirty="0">
              <a:latin typeface="Comic Sans MS" panose="030F0702030302020204" pitchFamily="66" charset="0"/>
            </a:endParaRPr>
          </a:p>
          <a:p>
            <a:endParaRPr lang="tr-TR" dirty="0">
              <a:latin typeface="Comic Sans MS" panose="030F0702030302020204" pitchFamily="66" charset="0"/>
            </a:endParaRPr>
          </a:p>
          <a:p>
            <a:endParaRPr lang="tr-TR" dirty="0"/>
          </a:p>
        </p:txBody>
      </p:sp>
      <p:sp>
        <p:nvSpPr>
          <p:cNvPr id="2" name="Unvan 1">
            <a:extLst>
              <a:ext uri="{FF2B5EF4-FFF2-40B4-BE49-F238E27FC236}">
                <a16:creationId xmlns:a16="http://schemas.microsoft.com/office/drawing/2014/main" id="{9CEC9CEA-29D7-7063-7B48-E89D0D858CC3}"/>
              </a:ext>
            </a:extLst>
          </p:cNvPr>
          <p:cNvSpPr>
            <a:spLocks noGrp="1"/>
          </p:cNvSpPr>
          <p:nvPr>
            <p:ph type="title"/>
          </p:nvPr>
        </p:nvSpPr>
        <p:spPr>
          <a:xfrm>
            <a:off x="525153" y="1141717"/>
            <a:ext cx="8316919" cy="727301"/>
          </a:xfrm>
        </p:spPr>
        <p:txBody>
          <a:bodyPr>
            <a:noAutofit/>
          </a:bodyPr>
          <a:lstStyle/>
          <a:p>
            <a:r>
              <a:rPr lang="tr-TR" sz="1800" dirty="0">
                <a:latin typeface="Calibri" panose="020F0502020204030204" pitchFamily="34" charset="0"/>
                <a:cs typeface="Calibri" panose="020F0502020204030204" pitchFamily="34" charset="0"/>
              </a:rPr>
              <a:t>PASİF TÜTÜN MARUZİYETLERİ TANIMLAR</a:t>
            </a:r>
          </a:p>
        </p:txBody>
      </p:sp>
    </p:spTree>
    <p:extLst>
      <p:ext uri="{BB962C8B-B14F-4D97-AF65-F5344CB8AC3E}">
        <p14:creationId xmlns:p14="http://schemas.microsoft.com/office/powerpoint/2010/main" val="12885861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nvan 5"/>
          <p:cNvSpPr>
            <a:spLocks noGrp="1"/>
          </p:cNvSpPr>
          <p:nvPr>
            <p:ph type="title"/>
          </p:nvPr>
        </p:nvSpPr>
        <p:spPr>
          <a:xfrm>
            <a:off x="636774" y="902323"/>
            <a:ext cx="8316919" cy="378373"/>
          </a:xfrm>
        </p:spPr>
        <p:txBody>
          <a:bodyPr>
            <a:normAutofit fontScale="90000"/>
          </a:bodyPr>
          <a:lstStyle/>
          <a:p>
            <a:r>
              <a:rPr lang="tr-TR" sz="2400" dirty="0">
                <a:latin typeface="Calibri" panose="020F0502020204030204" pitchFamily="34" charset="0"/>
                <a:cs typeface="Calibri" panose="020F0502020204030204" pitchFamily="34" charset="0"/>
              </a:rPr>
              <a:t>İKİNCİ EL SİGARA DUMANI (İESD) </a:t>
            </a:r>
          </a:p>
        </p:txBody>
      </p:sp>
      <p:sp>
        <p:nvSpPr>
          <p:cNvPr id="7" name="İçerik Yer Tutucusu 6"/>
          <p:cNvSpPr>
            <a:spLocks noGrp="1"/>
          </p:cNvSpPr>
          <p:nvPr>
            <p:ph type="body" sz="half" idx="2"/>
          </p:nvPr>
        </p:nvSpPr>
        <p:spPr>
          <a:xfrm>
            <a:off x="636774" y="1479839"/>
            <a:ext cx="8093687" cy="4521927"/>
          </a:xfrm>
        </p:spPr>
        <p:txBody>
          <a:bodyPr>
            <a:normAutofit/>
          </a:bodyPr>
          <a:lstStyle/>
          <a:p>
            <a:pPr algn="just"/>
            <a:r>
              <a:rPr lang="tr-TR" sz="1500" dirty="0">
                <a:solidFill>
                  <a:srgbClr val="0094AB"/>
                </a:solidFill>
                <a:latin typeface="Calibri" panose="020F0502020204030204" pitchFamily="34" charset="0"/>
                <a:ea typeface="+mj-ea"/>
                <a:cs typeface="Calibri" panose="020F0502020204030204" pitchFamily="34" charset="0"/>
              </a:rPr>
              <a:t>İESD;</a:t>
            </a:r>
            <a:r>
              <a:rPr lang="tr-TR" sz="1500" dirty="0">
                <a:solidFill>
                  <a:schemeClr val="accent5">
                    <a:lumMod val="75000"/>
                  </a:schemeClr>
                </a:solidFill>
                <a:latin typeface="Calibri" panose="020F0502020204030204" pitchFamily="34" charset="0"/>
                <a:cs typeface="Calibri" panose="020F0502020204030204" pitchFamily="34" charset="0"/>
              </a:rPr>
              <a:t> </a:t>
            </a:r>
            <a:r>
              <a:rPr lang="tr-TR" sz="1500" dirty="0">
                <a:latin typeface="Calibri" panose="020F0502020204030204" pitchFamily="34" charset="0"/>
                <a:cs typeface="Calibri" panose="020F0502020204030204" pitchFamily="34" charset="0"/>
              </a:rPr>
              <a:t>aktif sigara içimi sırasında çevreye yayılan dumandır.</a:t>
            </a:r>
          </a:p>
          <a:p>
            <a:pPr algn="just"/>
            <a:r>
              <a:rPr lang="tr-TR" sz="1500" dirty="0">
                <a:latin typeface="Calibri" panose="020F0502020204030204" pitchFamily="34" charset="0"/>
                <a:cs typeface="Calibri" panose="020F0502020204030204" pitchFamily="34" charset="0"/>
              </a:rPr>
              <a:t> </a:t>
            </a:r>
          </a:p>
          <a:p>
            <a:pPr algn="just"/>
            <a:r>
              <a:rPr lang="tr-TR" sz="1500" dirty="0">
                <a:latin typeface="Calibri" panose="020F0502020204030204" pitchFamily="34" charset="0"/>
                <a:cs typeface="Calibri" panose="020F0502020204030204" pitchFamily="34" charset="0"/>
              </a:rPr>
              <a:t>Sigara dumanı dünya genelinde en önemli ev içi hava kirliliği nedenidir.</a:t>
            </a:r>
          </a:p>
          <a:p>
            <a:pPr algn="just"/>
            <a:r>
              <a:rPr lang="tr-TR" sz="1500" dirty="0">
                <a:latin typeface="Calibri" panose="020F0502020204030204" pitchFamily="34" charset="0"/>
                <a:cs typeface="Calibri" panose="020F0502020204030204" pitchFamily="34" charset="0"/>
              </a:rPr>
              <a:t>Sigara dumanında 7000’den fazla kimyasal madde olup bunlardan en az </a:t>
            </a:r>
          </a:p>
          <a:p>
            <a:pPr algn="just"/>
            <a:r>
              <a:rPr lang="tr-TR" sz="1500" dirty="0">
                <a:latin typeface="Calibri" panose="020F0502020204030204" pitchFamily="34" charset="0"/>
                <a:cs typeface="Calibri" panose="020F0502020204030204" pitchFamily="34" charset="0"/>
              </a:rPr>
              <a:t>   250’si zararlı ve 50’den fazlası da </a:t>
            </a:r>
            <a:r>
              <a:rPr lang="tr-TR" sz="1500" dirty="0" err="1">
                <a:latin typeface="Calibri" panose="020F0502020204030204" pitchFamily="34" charset="0"/>
                <a:cs typeface="Calibri" panose="020F0502020204030204" pitchFamily="34" charset="0"/>
              </a:rPr>
              <a:t>kansorejendir</a:t>
            </a:r>
            <a:r>
              <a:rPr lang="tr-TR" sz="1500" dirty="0">
                <a:latin typeface="Calibri" panose="020F0502020204030204" pitchFamily="34" charset="0"/>
                <a:cs typeface="Calibri" panose="020F0502020204030204" pitchFamily="34" charset="0"/>
              </a:rPr>
              <a:t>.</a:t>
            </a:r>
          </a:p>
          <a:p>
            <a:pPr algn="just"/>
            <a:r>
              <a:rPr lang="tr-TR" sz="1500" dirty="0">
                <a:latin typeface="Calibri" panose="020F0502020204030204" pitchFamily="34" charset="0"/>
                <a:cs typeface="Calibri" panose="020F0502020204030204" pitchFamily="34" charset="0"/>
              </a:rPr>
              <a:t>İkinci el sigara dumanı da çok sayıda </a:t>
            </a:r>
            <a:r>
              <a:rPr lang="tr-TR" sz="1500" dirty="0" err="1">
                <a:latin typeface="Calibri" panose="020F0502020204030204" pitchFamily="34" charset="0"/>
                <a:cs typeface="Calibri" panose="020F0502020204030204" pitchFamily="34" charset="0"/>
              </a:rPr>
              <a:t>toksik</a:t>
            </a:r>
            <a:r>
              <a:rPr lang="tr-TR" sz="1500" dirty="0">
                <a:latin typeface="Calibri" panose="020F0502020204030204" pitchFamily="34" charset="0"/>
                <a:cs typeface="Calibri" panose="020F0502020204030204" pitchFamily="34" charset="0"/>
              </a:rPr>
              <a:t> ve kanserojen madde içeren bir karışımdır. </a:t>
            </a:r>
          </a:p>
          <a:p>
            <a:pPr algn="just"/>
            <a:r>
              <a:rPr lang="tr-TR" sz="1500" dirty="0">
                <a:latin typeface="Calibri" panose="020F0502020204030204" pitchFamily="34" charset="0"/>
                <a:cs typeface="Calibri" panose="020F0502020204030204" pitchFamily="34" charset="0"/>
              </a:rPr>
              <a:t>İkinci el sigara dumanındaki (İESD) </a:t>
            </a:r>
            <a:r>
              <a:rPr lang="tr-TR" sz="1500" i="1" dirty="0" err="1">
                <a:latin typeface="Calibri" panose="020F0502020204030204" pitchFamily="34" charset="0"/>
                <a:cs typeface="Calibri" panose="020F0502020204030204" pitchFamily="34" charset="0"/>
              </a:rPr>
              <a:t>komponentlerin</a:t>
            </a:r>
            <a:r>
              <a:rPr lang="tr-TR" sz="1500" i="1" dirty="0">
                <a:latin typeface="Calibri" panose="020F0502020204030204" pitchFamily="34" charset="0"/>
                <a:cs typeface="Calibri" panose="020F0502020204030204" pitchFamily="34" charset="0"/>
              </a:rPr>
              <a:t> çevresel konsantrasyonunu; </a:t>
            </a:r>
          </a:p>
          <a:p>
            <a:pPr algn="just"/>
            <a:r>
              <a:rPr lang="tr-TR" sz="1500" dirty="0">
                <a:latin typeface="Calibri" panose="020F0502020204030204" pitchFamily="34" charset="0"/>
                <a:cs typeface="Calibri" panose="020F0502020204030204" pitchFamily="34" charset="0"/>
              </a:rPr>
              <a:t>                   -ortamda sigara içen kişi sayısı, </a:t>
            </a:r>
          </a:p>
          <a:p>
            <a:pPr algn="just"/>
            <a:r>
              <a:rPr lang="tr-TR" sz="1500" dirty="0">
                <a:latin typeface="Calibri" panose="020F0502020204030204" pitchFamily="34" charset="0"/>
                <a:cs typeface="Calibri" panose="020F0502020204030204" pitchFamily="34" charset="0"/>
              </a:rPr>
              <a:t>                   -kişilerin sigara içme özellikleri, </a:t>
            </a:r>
          </a:p>
          <a:p>
            <a:pPr algn="just"/>
            <a:r>
              <a:rPr lang="tr-TR" sz="1500" dirty="0">
                <a:latin typeface="Calibri" panose="020F0502020204030204" pitchFamily="34" charset="0"/>
                <a:cs typeface="Calibri" panose="020F0502020204030204" pitchFamily="34" charset="0"/>
              </a:rPr>
              <a:t>                   -ortamın büyüklüğü ve </a:t>
            </a:r>
          </a:p>
          <a:p>
            <a:pPr algn="just"/>
            <a:r>
              <a:rPr lang="tr-TR" sz="1500" dirty="0">
                <a:latin typeface="Calibri" panose="020F0502020204030204" pitchFamily="34" charset="0"/>
                <a:cs typeface="Calibri" panose="020F0502020204030204" pitchFamily="34" charset="0"/>
              </a:rPr>
              <a:t>                   -sigara içilen ortamın havalandırma olanakları belirler.</a:t>
            </a:r>
          </a:p>
          <a:p>
            <a:endParaRPr lang="tr-TR" dirty="0"/>
          </a:p>
          <a:p>
            <a:endParaRPr lang="tr-TR" dirty="0"/>
          </a:p>
        </p:txBody>
      </p:sp>
    </p:spTree>
    <p:extLst>
      <p:ext uri="{BB962C8B-B14F-4D97-AF65-F5344CB8AC3E}">
        <p14:creationId xmlns:p14="http://schemas.microsoft.com/office/powerpoint/2010/main" val="396837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F1A6DB2E-847D-6341-B82F-40AC3002A6D1}"/>
              </a:ext>
            </a:extLst>
          </p:cNvPr>
          <p:cNvSpPr>
            <a:spLocks noGrp="1"/>
          </p:cNvSpPr>
          <p:nvPr>
            <p:ph type="title"/>
          </p:nvPr>
        </p:nvSpPr>
        <p:spPr>
          <a:xfrm>
            <a:off x="604575" y="914180"/>
            <a:ext cx="8316919" cy="378373"/>
          </a:xfrm>
        </p:spPr>
        <p:txBody>
          <a:bodyPr>
            <a:normAutofit fontScale="90000"/>
          </a:bodyPr>
          <a:lstStyle/>
          <a:p>
            <a:r>
              <a:rPr lang="tr-TR" sz="2400" dirty="0">
                <a:latin typeface="Calibri" panose="020F0502020204030204" pitchFamily="34" charset="0"/>
                <a:cs typeface="Calibri" panose="020F0502020204030204" pitchFamily="34" charset="0"/>
              </a:rPr>
              <a:t>İKİNCİ EL SİGARA DUMANI (İESD) </a:t>
            </a:r>
            <a:endParaRPr lang="tr-TR" sz="2400" dirty="0">
              <a:solidFill>
                <a:srgbClr val="FF0000"/>
              </a:solidFill>
              <a:latin typeface="Calibri" panose="020F0502020204030204" pitchFamily="34" charset="0"/>
              <a:cs typeface="Calibri" panose="020F0502020204030204" pitchFamily="34" charset="0"/>
            </a:endParaRPr>
          </a:p>
        </p:txBody>
      </p:sp>
      <p:sp>
        <p:nvSpPr>
          <p:cNvPr id="3" name="İçerik Yer Tutucusu 2">
            <a:extLst>
              <a:ext uri="{FF2B5EF4-FFF2-40B4-BE49-F238E27FC236}">
                <a16:creationId xmlns:a16="http://schemas.microsoft.com/office/drawing/2014/main" id="{AEDDF9D4-6F47-824E-AAA9-AB1599E00F43}"/>
              </a:ext>
            </a:extLst>
          </p:cNvPr>
          <p:cNvSpPr>
            <a:spLocks noGrp="1"/>
          </p:cNvSpPr>
          <p:nvPr>
            <p:ph type="body" sz="half" idx="2"/>
          </p:nvPr>
        </p:nvSpPr>
        <p:spPr>
          <a:xfrm>
            <a:off x="604575" y="1461782"/>
            <a:ext cx="8093687" cy="4521927"/>
          </a:xfrm>
        </p:spPr>
        <p:txBody>
          <a:bodyPr>
            <a:normAutofit/>
          </a:bodyPr>
          <a:lstStyle/>
          <a:p>
            <a:pPr algn="just"/>
            <a:endParaRPr lang="tr-TR" dirty="0"/>
          </a:p>
          <a:p>
            <a:pPr algn="just"/>
            <a:r>
              <a:rPr lang="tr-TR" sz="1800" dirty="0">
                <a:solidFill>
                  <a:srgbClr val="0094AB"/>
                </a:solidFill>
                <a:ea typeface="+mj-ea"/>
                <a:cs typeface="+mj-cs"/>
              </a:rPr>
              <a:t>İESD;</a:t>
            </a:r>
          </a:p>
          <a:p>
            <a:pPr algn="just"/>
            <a:r>
              <a:rPr lang="tr-TR" sz="1800" dirty="0"/>
              <a:t>-sigarayı içen kişi tarafından dışarıya üflenen </a:t>
            </a:r>
            <a:r>
              <a:rPr lang="tr-TR" sz="2100" dirty="0">
                <a:solidFill>
                  <a:srgbClr val="0094AB"/>
                </a:solidFill>
                <a:ea typeface="+mj-ea"/>
                <a:cs typeface="+mj-cs"/>
              </a:rPr>
              <a:t>ana akım dumanı</a:t>
            </a:r>
            <a:r>
              <a:rPr lang="tr-TR" sz="2100" dirty="0"/>
              <a:t>, </a:t>
            </a:r>
          </a:p>
          <a:p>
            <a:pPr algn="just"/>
            <a:r>
              <a:rPr lang="tr-TR" sz="1800" dirty="0"/>
              <a:t>-içe çekilmeyen sigaranın ucundan çıkan </a:t>
            </a:r>
            <a:r>
              <a:rPr lang="tr-TR" sz="2100" dirty="0">
                <a:solidFill>
                  <a:srgbClr val="0094AB"/>
                </a:solidFill>
                <a:ea typeface="+mj-ea"/>
                <a:cs typeface="+mj-cs"/>
              </a:rPr>
              <a:t>yan akım  dumanı</a:t>
            </a:r>
          </a:p>
        </p:txBody>
      </p:sp>
      <p:pic>
        <p:nvPicPr>
          <p:cNvPr id="5" name="Resim 4">
            <a:extLst>
              <a:ext uri="{FF2B5EF4-FFF2-40B4-BE49-F238E27FC236}">
                <a16:creationId xmlns:a16="http://schemas.microsoft.com/office/drawing/2014/main" id="{A3203589-ED0F-B446-AEEF-5CB37C49B55A}"/>
              </a:ext>
            </a:extLst>
          </p:cNvPr>
          <p:cNvPicPr>
            <a:picLocks noChangeAspect="1"/>
          </p:cNvPicPr>
          <p:nvPr/>
        </p:nvPicPr>
        <p:blipFill>
          <a:blip r:embed="rId3"/>
          <a:stretch>
            <a:fillRect/>
          </a:stretch>
        </p:blipFill>
        <p:spPr>
          <a:xfrm>
            <a:off x="1042307" y="3571473"/>
            <a:ext cx="3497496" cy="1596444"/>
          </a:xfrm>
          <a:prstGeom prst="rect">
            <a:avLst/>
          </a:prstGeom>
        </p:spPr>
      </p:pic>
      <p:pic>
        <p:nvPicPr>
          <p:cNvPr id="7" name="Picture 7" descr="Image result for sigara ile ilgili kamu spotları"/>
          <p:cNvPicPr>
            <a:picLocks noChangeAspect="1" noChangeArrowheads="1"/>
          </p:cNvPicPr>
          <p:nvPr/>
        </p:nvPicPr>
        <p:blipFill>
          <a:blip r:embed="rId4" cstate="print"/>
          <a:srcRect/>
          <a:stretch>
            <a:fillRect/>
          </a:stretch>
        </p:blipFill>
        <p:spPr bwMode="auto">
          <a:xfrm>
            <a:off x="5098826" y="3571473"/>
            <a:ext cx="3304638" cy="1596444"/>
          </a:xfrm>
          <a:prstGeom prst="rect">
            <a:avLst/>
          </a:prstGeom>
          <a:noFill/>
        </p:spPr>
      </p:pic>
    </p:spTree>
    <p:extLst>
      <p:ext uri="{BB962C8B-B14F-4D97-AF65-F5344CB8AC3E}">
        <p14:creationId xmlns:p14="http://schemas.microsoft.com/office/powerpoint/2010/main" val="39152490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54136" y="901016"/>
            <a:ext cx="8316919" cy="378373"/>
          </a:xfrm>
        </p:spPr>
        <p:txBody>
          <a:bodyPr>
            <a:normAutofit fontScale="90000"/>
          </a:bodyPr>
          <a:lstStyle/>
          <a:p>
            <a:r>
              <a:rPr lang="tr-TR" sz="2400" dirty="0">
                <a:latin typeface="Calibri" panose="020F0502020204030204" pitchFamily="34" charset="0"/>
                <a:cs typeface="Calibri" panose="020F0502020204030204" pitchFamily="34" charset="0"/>
              </a:rPr>
              <a:t>İKİNCİ EL SİGARA DUMANI (İESD) </a:t>
            </a:r>
            <a:endParaRPr lang="tr-TR" sz="2400" dirty="0">
              <a:solidFill>
                <a:srgbClr val="FF0000"/>
              </a:solidFill>
              <a:latin typeface="Calibri" panose="020F0502020204030204" pitchFamily="34" charset="0"/>
              <a:cs typeface="Calibri" panose="020F0502020204030204" pitchFamily="34" charset="0"/>
            </a:endParaRPr>
          </a:p>
        </p:txBody>
      </p:sp>
      <p:sp>
        <p:nvSpPr>
          <p:cNvPr id="3" name="İçerik Yer Tutucusu 2"/>
          <p:cNvSpPr>
            <a:spLocks noGrp="1"/>
          </p:cNvSpPr>
          <p:nvPr>
            <p:ph type="body" sz="half" idx="2"/>
          </p:nvPr>
        </p:nvSpPr>
        <p:spPr>
          <a:xfrm>
            <a:off x="554136" y="1553852"/>
            <a:ext cx="8093687" cy="4521927"/>
          </a:xfrm>
        </p:spPr>
        <p:txBody>
          <a:bodyPr>
            <a:normAutofit fontScale="92500"/>
          </a:bodyPr>
          <a:lstStyle/>
          <a:p>
            <a:pPr marL="214313" indent="-214313" algn="just">
              <a:spcAft>
                <a:spcPts val="450"/>
              </a:spcAft>
              <a:buFont typeface="Arial" panose="020B0604020202020204" pitchFamily="34" charset="0"/>
              <a:buChar char="•"/>
            </a:pPr>
            <a:r>
              <a:rPr lang="tr-TR" sz="1800" dirty="0" err="1">
                <a:latin typeface="Calibri" panose="020F0502020204030204" pitchFamily="34" charset="0"/>
                <a:cs typeface="Calibri" panose="020F0502020204030204" pitchFamily="34" charset="0"/>
              </a:rPr>
              <a:t>İESD’nın</a:t>
            </a:r>
            <a:r>
              <a:rPr lang="tr-TR" sz="1800" dirty="0">
                <a:latin typeface="Calibri" panose="020F0502020204030204" pitchFamily="34" charset="0"/>
                <a:cs typeface="Calibri" panose="020F0502020204030204" pitchFamily="34" charset="0"/>
              </a:rPr>
              <a:t> </a:t>
            </a:r>
            <a:r>
              <a:rPr lang="tr-TR" sz="1800" dirty="0">
                <a:solidFill>
                  <a:srgbClr val="FF0000"/>
                </a:solidFill>
                <a:latin typeface="Calibri" panose="020F0502020204030204" pitchFamily="34" charset="0"/>
                <a:cs typeface="Calibri" panose="020F0502020204030204" pitchFamily="34" charset="0"/>
              </a:rPr>
              <a:t>%</a:t>
            </a:r>
            <a:r>
              <a:rPr lang="tr-TR" sz="1800" b="1" dirty="0">
                <a:solidFill>
                  <a:srgbClr val="FF0000"/>
                </a:solidFill>
                <a:latin typeface="Calibri" panose="020F0502020204030204" pitchFamily="34" charset="0"/>
                <a:cs typeface="Calibri" panose="020F0502020204030204" pitchFamily="34" charset="0"/>
              </a:rPr>
              <a:t>85’i yan akım dumanından </a:t>
            </a:r>
            <a:r>
              <a:rPr lang="tr-TR" sz="1800" dirty="0">
                <a:latin typeface="Calibri" panose="020F0502020204030204" pitchFamily="34" charset="0"/>
                <a:cs typeface="Calibri" panose="020F0502020204030204" pitchFamily="34" charset="0"/>
              </a:rPr>
              <a:t>oluşur. </a:t>
            </a:r>
          </a:p>
          <a:p>
            <a:pPr marL="214313" indent="-214313" algn="just">
              <a:spcAft>
                <a:spcPts val="450"/>
              </a:spcAft>
              <a:buFont typeface="Arial" panose="020B0604020202020204" pitchFamily="34" charset="0"/>
              <a:buChar char="•"/>
            </a:pPr>
            <a:r>
              <a:rPr lang="tr-TR" sz="1800" b="1" dirty="0">
                <a:latin typeface="Calibri" panose="020F0502020204030204" pitchFamily="34" charset="0"/>
                <a:cs typeface="Calibri" panose="020F0502020204030204" pitchFamily="34" charset="0"/>
              </a:rPr>
              <a:t>70'i kansere neden olan </a:t>
            </a:r>
            <a:r>
              <a:rPr lang="tr-TR" sz="1800" dirty="0">
                <a:latin typeface="Calibri" panose="020F0502020204030204" pitchFamily="34" charset="0"/>
                <a:cs typeface="Calibri" panose="020F0502020204030204" pitchFamily="34" charset="0"/>
              </a:rPr>
              <a:t>7.000 kimyasal vardır</a:t>
            </a:r>
          </a:p>
          <a:p>
            <a:pPr marL="214313" indent="-214313" algn="just">
              <a:spcAft>
                <a:spcPts val="450"/>
              </a:spcAft>
              <a:buFont typeface="Arial" panose="020B0604020202020204" pitchFamily="34" charset="0"/>
              <a:buChar char="•"/>
            </a:pPr>
            <a:r>
              <a:rPr lang="tr-TR" sz="1800" dirty="0">
                <a:latin typeface="Calibri" panose="020F0502020204030204" pitchFamily="34" charset="0"/>
                <a:cs typeface="Calibri" panose="020F0502020204030204" pitchFamily="34" charset="0"/>
              </a:rPr>
              <a:t>Ana akım sigara dumanında bulunan </a:t>
            </a:r>
            <a:r>
              <a:rPr lang="tr-TR" sz="1800" dirty="0" err="1">
                <a:latin typeface="Calibri" panose="020F0502020204030204" pitchFamily="34" charset="0"/>
                <a:cs typeface="Calibri" panose="020F0502020204030204" pitchFamily="34" charset="0"/>
              </a:rPr>
              <a:t>partiküler</a:t>
            </a:r>
            <a:r>
              <a:rPr lang="tr-TR" sz="1800" dirty="0">
                <a:latin typeface="Calibri" panose="020F0502020204030204" pitchFamily="34" charset="0"/>
                <a:cs typeface="Calibri" panose="020F0502020204030204" pitchFamily="34" charset="0"/>
              </a:rPr>
              <a:t> maddeler (katran, nikotin vs.) filtre tarafından süzüldüğü için yan akım sigara dumanındaki </a:t>
            </a:r>
            <a:r>
              <a:rPr lang="tr-TR" sz="1800" dirty="0" err="1">
                <a:latin typeface="Calibri" panose="020F0502020204030204" pitchFamily="34" charset="0"/>
                <a:cs typeface="Calibri" panose="020F0502020204030204" pitchFamily="34" charset="0"/>
              </a:rPr>
              <a:t>partiküler</a:t>
            </a:r>
            <a:r>
              <a:rPr lang="tr-TR" sz="1800" dirty="0">
                <a:latin typeface="Calibri" panose="020F0502020204030204" pitchFamily="34" charset="0"/>
                <a:cs typeface="Calibri" panose="020F0502020204030204" pitchFamily="34" charset="0"/>
              </a:rPr>
              <a:t> madde konsantrasyonu daha yüksektir.</a:t>
            </a:r>
          </a:p>
          <a:p>
            <a:pPr marL="214313" indent="-214313" algn="just">
              <a:spcAft>
                <a:spcPts val="450"/>
              </a:spcAft>
              <a:buFont typeface="Arial" panose="020B0604020202020204" pitchFamily="34" charset="0"/>
              <a:buChar char="•"/>
            </a:pPr>
            <a:r>
              <a:rPr lang="tr-TR" sz="1800" dirty="0">
                <a:latin typeface="Calibri" panose="020F0502020204030204" pitchFamily="34" charset="0"/>
                <a:cs typeface="Calibri" panose="020F0502020204030204" pitchFamily="34" charset="0"/>
              </a:rPr>
              <a:t>Bu nedenle daha </a:t>
            </a:r>
            <a:r>
              <a:rPr lang="tr-TR" sz="1800" dirty="0" err="1">
                <a:latin typeface="Calibri" panose="020F0502020204030204" pitchFamily="34" charset="0"/>
                <a:cs typeface="Calibri" panose="020F0502020204030204" pitchFamily="34" charset="0"/>
              </a:rPr>
              <a:t>toksik</a:t>
            </a:r>
            <a:r>
              <a:rPr lang="tr-TR" sz="1800" dirty="0">
                <a:latin typeface="Calibri" panose="020F0502020204030204" pitchFamily="34" charset="0"/>
                <a:cs typeface="Calibri" panose="020F0502020204030204" pitchFamily="34" charset="0"/>
              </a:rPr>
              <a:t> olan yan akım dumanının </a:t>
            </a:r>
            <a:r>
              <a:rPr lang="tr-TR" sz="1800" dirty="0" err="1">
                <a:latin typeface="Calibri" panose="020F0502020204030204" pitchFamily="34" charset="0"/>
                <a:cs typeface="Calibri" panose="020F0502020204030204" pitchFamily="34" charset="0"/>
              </a:rPr>
              <a:t>kanserojenik</a:t>
            </a:r>
            <a:r>
              <a:rPr lang="tr-TR" sz="1800" dirty="0">
                <a:latin typeface="Calibri" panose="020F0502020204030204" pitchFamily="34" charset="0"/>
                <a:cs typeface="Calibri" panose="020F0502020204030204" pitchFamily="34" charset="0"/>
              </a:rPr>
              <a:t> etkisi 2-6 kat, </a:t>
            </a:r>
            <a:r>
              <a:rPr lang="tr-TR" sz="1800" dirty="0" err="1">
                <a:latin typeface="Calibri" panose="020F0502020204030204" pitchFamily="34" charset="0"/>
                <a:cs typeface="Calibri" panose="020F0502020204030204" pitchFamily="34" charset="0"/>
              </a:rPr>
              <a:t>inflamatuar</a:t>
            </a:r>
            <a:r>
              <a:rPr lang="tr-TR" sz="1800" dirty="0">
                <a:latin typeface="Calibri" panose="020F0502020204030204" pitchFamily="34" charset="0"/>
                <a:cs typeface="Calibri" panose="020F0502020204030204" pitchFamily="34" charset="0"/>
              </a:rPr>
              <a:t> etkisi ise 4 kat daha fazladır.</a:t>
            </a:r>
          </a:p>
          <a:p>
            <a:pPr marL="214313" indent="-214313" algn="just">
              <a:spcAft>
                <a:spcPts val="450"/>
              </a:spcAft>
              <a:buFont typeface="Arial" panose="020B0604020202020204" pitchFamily="34" charset="0"/>
              <a:buChar char="•"/>
            </a:pPr>
            <a:r>
              <a:rPr lang="tr-TR" sz="1800" dirty="0">
                <a:latin typeface="Calibri" panose="020F0502020204030204" pitchFamily="34" charset="0"/>
                <a:cs typeface="Calibri" panose="020F0502020204030204" pitchFamily="34" charset="0"/>
              </a:rPr>
              <a:t>1964’den beri ABD’de </a:t>
            </a:r>
            <a:r>
              <a:rPr lang="tr-TR" sz="1800" b="1" dirty="0">
                <a:latin typeface="Calibri" panose="020F0502020204030204" pitchFamily="34" charset="0"/>
                <a:cs typeface="Calibri" panose="020F0502020204030204" pitchFamily="34" charset="0"/>
              </a:rPr>
              <a:t>2.5 milyon </a:t>
            </a:r>
            <a:r>
              <a:rPr lang="tr-TR" sz="1800" dirty="0">
                <a:latin typeface="Calibri" panose="020F0502020204030204" pitchFamily="34" charset="0"/>
                <a:cs typeface="Calibri" panose="020F0502020204030204" pitchFamily="34" charset="0"/>
              </a:rPr>
              <a:t>tütün ürünü kullanmayan kişi pasif </a:t>
            </a:r>
            <a:r>
              <a:rPr lang="tr-TR" sz="1800" dirty="0" err="1">
                <a:latin typeface="Calibri" panose="020F0502020204030204" pitchFamily="34" charset="0"/>
                <a:cs typeface="Calibri" panose="020F0502020204030204" pitchFamily="34" charset="0"/>
              </a:rPr>
              <a:t>etkilenime</a:t>
            </a:r>
            <a:r>
              <a:rPr lang="tr-TR" sz="1800" dirty="0">
                <a:latin typeface="Calibri" panose="020F0502020204030204" pitchFamily="34" charset="0"/>
                <a:cs typeface="Calibri" panose="020F0502020204030204" pitchFamily="34" charset="0"/>
              </a:rPr>
              <a:t> bağlı olarak öldü</a:t>
            </a:r>
          </a:p>
          <a:p>
            <a:pPr marL="214313" indent="-214313" algn="just">
              <a:spcAft>
                <a:spcPts val="450"/>
              </a:spcAft>
              <a:buFont typeface="Arial" panose="020B0604020202020204" pitchFamily="34" charset="0"/>
              <a:buChar char="•"/>
            </a:pPr>
            <a:r>
              <a:rPr lang="tr-TR" sz="1800" dirty="0">
                <a:latin typeface="Calibri" panose="020F0502020204030204" pitchFamily="34" charset="0"/>
                <a:cs typeface="Calibri" panose="020F0502020204030204" pitchFamily="34" charset="0"/>
              </a:rPr>
              <a:t>ABD’de her yıl </a:t>
            </a:r>
            <a:r>
              <a:rPr lang="tr-TR" sz="1800" b="1" dirty="0">
                <a:latin typeface="Calibri" panose="020F0502020204030204" pitchFamily="34" charset="0"/>
                <a:cs typeface="Calibri" panose="020F0502020204030204" pitchFamily="34" charset="0"/>
              </a:rPr>
              <a:t>4</a:t>
            </a:r>
            <a:r>
              <a:rPr lang="en-US" sz="1800" b="1" dirty="0">
                <a:latin typeface="Calibri" panose="020F0502020204030204" pitchFamily="34" charset="0"/>
                <a:cs typeface="Calibri" panose="020F0502020204030204" pitchFamily="34" charset="0"/>
              </a:rPr>
              <a:t>1,000 </a:t>
            </a:r>
            <a:r>
              <a:rPr lang="tr-TR" sz="1800" b="1" dirty="0">
                <a:latin typeface="Calibri" panose="020F0502020204030204" pitchFamily="34" charset="0"/>
                <a:cs typeface="Calibri" panose="020F0502020204030204" pitchFamily="34" charset="0"/>
              </a:rPr>
              <a:t>AKC kanserine bağlı ölüm </a:t>
            </a:r>
            <a:r>
              <a:rPr lang="tr-TR" sz="1800" dirty="0">
                <a:latin typeface="Calibri" panose="020F0502020204030204" pitchFamily="34" charset="0"/>
                <a:cs typeface="Calibri" panose="020F0502020204030204" pitchFamily="34" charset="0"/>
              </a:rPr>
              <a:t>pasif </a:t>
            </a:r>
            <a:r>
              <a:rPr lang="tr-TR" sz="1800" dirty="0" err="1">
                <a:latin typeface="Calibri" panose="020F0502020204030204" pitchFamily="34" charset="0"/>
                <a:cs typeface="Calibri" panose="020F0502020204030204" pitchFamily="34" charset="0"/>
              </a:rPr>
              <a:t>etkilenim</a:t>
            </a:r>
            <a:r>
              <a:rPr lang="tr-TR" sz="1800" dirty="0">
                <a:latin typeface="Calibri" panose="020F0502020204030204" pitchFamily="34" charset="0"/>
                <a:cs typeface="Calibri" panose="020F0502020204030204" pitchFamily="34" charset="0"/>
              </a:rPr>
              <a:t> sonucu olmaktadır. </a:t>
            </a:r>
            <a:r>
              <a:rPr lang="en-US" sz="1800" dirty="0">
                <a:latin typeface="Calibri" panose="020F0502020204030204" pitchFamily="34" charset="0"/>
                <a:cs typeface="Calibri" panose="020F0502020204030204" pitchFamily="34" charset="0"/>
              </a:rPr>
              <a:t> </a:t>
            </a:r>
            <a:endParaRPr lang="tr-TR" sz="1800" dirty="0">
              <a:latin typeface="Calibri" panose="020F0502020204030204" pitchFamily="34" charset="0"/>
              <a:cs typeface="Calibri" panose="020F0502020204030204" pitchFamily="34" charset="0"/>
            </a:endParaRPr>
          </a:p>
          <a:p>
            <a:pPr marL="214313" indent="-214313" algn="just">
              <a:spcAft>
                <a:spcPts val="450"/>
              </a:spcAft>
              <a:buFont typeface="Arial" panose="020B0604020202020204" pitchFamily="34" charset="0"/>
              <a:buChar char="•"/>
            </a:pPr>
            <a:r>
              <a:rPr lang="tr-TR" sz="1800" dirty="0">
                <a:latin typeface="Calibri" panose="020F0502020204030204" pitchFamily="34" charset="0"/>
                <a:cs typeface="Calibri" panose="020F0502020204030204" pitchFamily="34" charset="0"/>
              </a:rPr>
              <a:t>İESD </a:t>
            </a:r>
            <a:r>
              <a:rPr lang="tr-TR" sz="1800" dirty="0" err="1">
                <a:latin typeface="Calibri" panose="020F0502020204030204" pitchFamily="34" charset="0"/>
                <a:cs typeface="Calibri" panose="020F0502020204030204" pitchFamily="34" charset="0"/>
              </a:rPr>
              <a:t>maruziyeti</a:t>
            </a:r>
            <a:r>
              <a:rPr lang="tr-TR" sz="1800" dirty="0">
                <a:latin typeface="Calibri" panose="020F0502020204030204" pitchFamily="34" charset="0"/>
                <a:cs typeface="Calibri" panose="020F0502020204030204" pitchFamily="34" charset="0"/>
              </a:rPr>
              <a:t> sigara içmeyen bireyler için önemli bir sağlık tehlikesidir ve güvenli bir </a:t>
            </a:r>
            <a:r>
              <a:rPr lang="tr-TR" sz="1800" dirty="0" err="1">
                <a:latin typeface="Calibri" panose="020F0502020204030204" pitchFamily="34" charset="0"/>
                <a:cs typeface="Calibri" panose="020F0502020204030204" pitchFamily="34" charset="0"/>
              </a:rPr>
              <a:t>maruziyet</a:t>
            </a:r>
            <a:r>
              <a:rPr lang="tr-TR" sz="1800" dirty="0">
                <a:latin typeface="Calibri" panose="020F0502020204030204" pitchFamily="34" charset="0"/>
                <a:cs typeface="Calibri" panose="020F0502020204030204" pitchFamily="34" charset="0"/>
              </a:rPr>
              <a:t> seviyesi de bulunmamaktadır.</a:t>
            </a:r>
          </a:p>
          <a:p>
            <a:pPr marL="214313" indent="-214313" algn="just">
              <a:spcAft>
                <a:spcPts val="450"/>
              </a:spcAft>
              <a:buFont typeface="Arial" panose="020B0604020202020204" pitchFamily="34" charset="0"/>
              <a:buChar char="•"/>
            </a:pPr>
            <a:r>
              <a:rPr lang="tr-TR" sz="1800" dirty="0">
                <a:latin typeface="Calibri" panose="020F0502020204030204" pitchFamily="34" charset="0"/>
                <a:cs typeface="Calibri" panose="020F0502020204030204" pitchFamily="34" charset="0"/>
              </a:rPr>
              <a:t>Kısa süreli maruz kalma bile ciddi sağlık sorunlarına neden olabilir.</a:t>
            </a:r>
          </a:p>
          <a:p>
            <a:pPr>
              <a:spcAft>
                <a:spcPts val="450"/>
              </a:spcAft>
            </a:pPr>
            <a:endParaRPr lang="tr-TR" dirty="0"/>
          </a:p>
          <a:p>
            <a:endParaRPr lang="tr-TR" dirty="0">
              <a:latin typeface="Comic Sans MS" panose="030F0702030302020204" pitchFamily="66" charset="0"/>
            </a:endParaRPr>
          </a:p>
        </p:txBody>
      </p:sp>
    </p:spTree>
    <p:extLst>
      <p:ext uri="{BB962C8B-B14F-4D97-AF65-F5344CB8AC3E}">
        <p14:creationId xmlns:p14="http://schemas.microsoft.com/office/powerpoint/2010/main" val="28448441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p:txBody>
          <a:bodyPr/>
          <a:lstStyle/>
          <a:p>
            <a:endParaRPr lang="tr-TR" sz="1600">
              <a:latin typeface="Comic Sans MS" panose="030F0702030302020204" pitchFamily="66" charset="0"/>
            </a:endParaRPr>
          </a:p>
        </p:txBody>
      </p:sp>
      <p:sp>
        <p:nvSpPr>
          <p:cNvPr id="3" name="Content Placeholder 2"/>
          <p:cNvSpPr>
            <a:spLocks noGrp="1"/>
          </p:cNvSpPr>
          <p:nvPr>
            <p:ph type="body" sz="half" idx="2"/>
          </p:nvPr>
        </p:nvSpPr>
        <p:spPr>
          <a:xfrm>
            <a:off x="636774" y="1233056"/>
            <a:ext cx="8093687" cy="4644216"/>
          </a:xfrm>
        </p:spPr>
        <p:txBody>
          <a:bodyPr>
            <a:noAutofit/>
          </a:bodyPr>
          <a:lstStyle/>
          <a:p>
            <a:pPr algn="just"/>
            <a:r>
              <a:rPr lang="tr-TR" sz="1600" dirty="0">
                <a:latin typeface="Calibri" panose="030F0702030302020204" pitchFamily="66" charset="0"/>
                <a:cs typeface="Arial"/>
              </a:rPr>
              <a:t>19. yüzyılda tütün </a:t>
            </a:r>
            <a:r>
              <a:rPr lang="tr-TR" dirty="0">
                <a:latin typeface="Calibri" panose="030F0702030302020204" pitchFamily="66" charset="0"/>
                <a:cs typeface="Arial"/>
              </a:rPr>
              <a:t>ş</a:t>
            </a:r>
            <a:r>
              <a:rPr lang="tr-TR" sz="1600" dirty="0">
                <a:latin typeface="Calibri" panose="030F0702030302020204" pitchFamily="66" charset="0"/>
                <a:cs typeface="Arial"/>
              </a:rPr>
              <a:t>irketleri, doğrudan hekimlerin kullanıldığı reklamlar aracılığı ile markalarının güvenli olduğuna dair algı yaratmaya </a:t>
            </a:r>
            <a:r>
              <a:rPr lang="tr-TR" dirty="0">
                <a:latin typeface="Calibri" panose="030F0702030302020204" pitchFamily="66" charset="0"/>
                <a:cs typeface="Arial"/>
              </a:rPr>
              <a:t>çalıştılar</a:t>
            </a:r>
            <a:r>
              <a:rPr lang="tr-TR" sz="1600" dirty="0">
                <a:latin typeface="Calibri" panose="030F0702030302020204" pitchFamily="66" charset="0"/>
                <a:cs typeface="Arial"/>
              </a:rPr>
              <a:t>.</a:t>
            </a:r>
          </a:p>
          <a:p>
            <a:pPr algn="just"/>
            <a:endParaRPr lang="tr-TR" sz="1600" dirty="0">
              <a:latin typeface="Comic Sans MS" panose="030F0702030302020204" pitchFamily="66" charset="0"/>
              <a:cs typeface="Arial"/>
            </a:endParaRPr>
          </a:p>
          <a:p>
            <a:pPr algn="just"/>
            <a:endParaRPr lang="en-US" sz="1600" dirty="0">
              <a:latin typeface="Comic Sans MS" panose="030F0702030302020204" pitchFamily="66" charset="0"/>
              <a:cs typeface="Arial"/>
            </a:endParaRPr>
          </a:p>
        </p:txBody>
      </p:sp>
      <p:pic>
        <p:nvPicPr>
          <p:cNvPr id="2" name="Picture 1" descr="Ekran Resmi 2024-02-06 22.27.5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619" y="1995055"/>
            <a:ext cx="8354290" cy="3882216"/>
          </a:xfrm>
          <a:prstGeom prst="rect">
            <a:avLst/>
          </a:prstGeom>
        </p:spPr>
      </p:pic>
    </p:spTree>
    <p:extLst>
      <p:ext uri="{BB962C8B-B14F-4D97-AF65-F5344CB8AC3E}">
        <p14:creationId xmlns:p14="http://schemas.microsoft.com/office/powerpoint/2010/main" val="10667830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C9A8DCBC-D43B-6A43-AFE6-7BEF32146AB2}"/>
              </a:ext>
            </a:extLst>
          </p:cNvPr>
          <p:cNvSpPr>
            <a:spLocks noGrp="1"/>
          </p:cNvSpPr>
          <p:nvPr>
            <p:ph type="title"/>
          </p:nvPr>
        </p:nvSpPr>
        <p:spPr>
          <a:xfrm>
            <a:off x="548766" y="1061225"/>
            <a:ext cx="8316919" cy="378373"/>
          </a:xfrm>
        </p:spPr>
        <p:txBody>
          <a:bodyPr>
            <a:normAutofit fontScale="90000"/>
          </a:bodyPr>
          <a:lstStyle/>
          <a:p>
            <a:r>
              <a:rPr lang="tr-TR" sz="2400" dirty="0">
                <a:latin typeface="Calibri" panose="020F0502020204030204" pitchFamily="34" charset="0"/>
                <a:cs typeface="Calibri" panose="020F0502020204030204" pitchFamily="34" charset="0"/>
              </a:rPr>
              <a:t>İkinci el sigara dumanında…</a:t>
            </a:r>
          </a:p>
        </p:txBody>
      </p:sp>
      <p:sp>
        <p:nvSpPr>
          <p:cNvPr id="3" name="İçerik Yer Tutucusu 2">
            <a:extLst>
              <a:ext uri="{FF2B5EF4-FFF2-40B4-BE49-F238E27FC236}">
                <a16:creationId xmlns:a16="http://schemas.microsoft.com/office/drawing/2014/main" id="{7436AFE4-C472-0A40-86AD-30768F1E2D43}"/>
              </a:ext>
            </a:extLst>
          </p:cNvPr>
          <p:cNvSpPr>
            <a:spLocks noGrp="1"/>
          </p:cNvSpPr>
          <p:nvPr>
            <p:ph type="body" sz="half" idx="2"/>
          </p:nvPr>
        </p:nvSpPr>
        <p:spPr>
          <a:xfrm>
            <a:off x="660381" y="1628785"/>
            <a:ext cx="8093687" cy="4521927"/>
          </a:xfrm>
        </p:spPr>
        <p:txBody>
          <a:bodyPr>
            <a:normAutofit/>
          </a:bodyPr>
          <a:lstStyle/>
          <a:p>
            <a:pPr algn="just"/>
            <a:r>
              <a:rPr lang="tr-TR" sz="1800" i="1" dirty="0">
                <a:latin typeface="Calibri" panose="020F0502020204030204" pitchFamily="34" charset="0"/>
                <a:cs typeface="Calibri" panose="020F0502020204030204" pitchFamily="34" charset="0"/>
              </a:rPr>
              <a:t>Nikotin</a:t>
            </a:r>
          </a:p>
          <a:p>
            <a:pPr algn="just"/>
            <a:r>
              <a:rPr lang="tr-TR" sz="1800" i="1" dirty="0" err="1">
                <a:latin typeface="Calibri" panose="020F0502020204030204" pitchFamily="34" charset="0"/>
                <a:cs typeface="Calibri" panose="020F0502020204030204" pitchFamily="34" charset="0"/>
              </a:rPr>
              <a:t>Kotinin</a:t>
            </a:r>
            <a:r>
              <a:rPr lang="tr-TR" sz="1800" i="1" dirty="0">
                <a:latin typeface="Calibri" panose="020F0502020204030204" pitchFamily="34" charset="0"/>
                <a:cs typeface="Calibri" panose="020F0502020204030204" pitchFamily="34" charset="0"/>
              </a:rPr>
              <a:t> </a:t>
            </a:r>
            <a:endParaRPr lang="tr-TR" sz="1800" dirty="0">
              <a:latin typeface="Calibri" panose="020F0502020204030204" pitchFamily="34" charset="0"/>
              <a:cs typeface="Calibri" panose="020F0502020204030204" pitchFamily="34" charset="0"/>
            </a:endParaRPr>
          </a:p>
          <a:p>
            <a:pPr algn="just"/>
            <a:r>
              <a:rPr lang="tr-TR" sz="1800" i="1" dirty="0" err="1">
                <a:latin typeface="Calibri" panose="020F0502020204030204" pitchFamily="34" charset="0"/>
                <a:cs typeface="Calibri" panose="020F0502020204030204" pitchFamily="34" charset="0"/>
              </a:rPr>
              <a:t>Karbonmonoksit</a:t>
            </a:r>
            <a:r>
              <a:rPr lang="tr-TR" sz="1800" i="1" dirty="0">
                <a:latin typeface="Calibri" panose="020F0502020204030204" pitchFamily="34" charset="0"/>
                <a:cs typeface="Calibri" panose="020F0502020204030204" pitchFamily="34" charset="0"/>
              </a:rPr>
              <a:t> </a:t>
            </a:r>
            <a:endParaRPr lang="tr-TR" sz="1800" dirty="0">
              <a:latin typeface="Calibri" panose="020F0502020204030204" pitchFamily="34" charset="0"/>
              <a:cs typeface="Calibri" panose="020F0502020204030204" pitchFamily="34" charset="0"/>
            </a:endParaRPr>
          </a:p>
          <a:p>
            <a:pPr algn="just"/>
            <a:r>
              <a:rPr lang="tr-TR" sz="1800" i="1" dirty="0" err="1">
                <a:latin typeface="Calibri" panose="020F0502020204030204" pitchFamily="34" charset="0"/>
                <a:cs typeface="Calibri" panose="020F0502020204030204" pitchFamily="34" charset="0"/>
              </a:rPr>
              <a:t>Partiküler</a:t>
            </a:r>
            <a:r>
              <a:rPr lang="tr-TR" sz="1800" i="1" dirty="0">
                <a:latin typeface="Calibri" panose="020F0502020204030204" pitchFamily="34" charset="0"/>
                <a:cs typeface="Calibri" panose="020F0502020204030204" pitchFamily="34" charset="0"/>
              </a:rPr>
              <a:t> Madde </a:t>
            </a:r>
            <a:endParaRPr lang="tr-TR" sz="1800" dirty="0">
              <a:latin typeface="Calibri" panose="020F0502020204030204" pitchFamily="34" charset="0"/>
              <a:cs typeface="Calibri" panose="020F0502020204030204" pitchFamily="34" charset="0"/>
            </a:endParaRPr>
          </a:p>
          <a:p>
            <a:pPr algn="just"/>
            <a:r>
              <a:rPr lang="tr-TR" sz="1800" i="1" dirty="0" err="1">
                <a:latin typeface="Calibri" panose="020F0502020204030204" pitchFamily="34" charset="0"/>
                <a:cs typeface="Calibri" panose="020F0502020204030204" pitchFamily="34" charset="0"/>
              </a:rPr>
              <a:t>Polisiklik</a:t>
            </a:r>
            <a:r>
              <a:rPr lang="tr-TR" sz="1800" i="1" dirty="0">
                <a:latin typeface="Calibri" panose="020F0502020204030204" pitchFamily="34" charset="0"/>
                <a:cs typeface="Calibri" panose="020F0502020204030204" pitchFamily="34" charset="0"/>
              </a:rPr>
              <a:t> Aromatik Hidrokarbonlar </a:t>
            </a:r>
            <a:endParaRPr lang="tr-TR" sz="1800" dirty="0">
              <a:latin typeface="Calibri" panose="020F0502020204030204" pitchFamily="34" charset="0"/>
              <a:cs typeface="Calibri" panose="020F0502020204030204" pitchFamily="34" charset="0"/>
            </a:endParaRPr>
          </a:p>
          <a:p>
            <a:pPr algn="just"/>
            <a:r>
              <a:rPr lang="tr-TR" sz="1800" i="1" dirty="0">
                <a:latin typeface="Calibri" panose="020F0502020204030204" pitchFamily="34" charset="0"/>
                <a:cs typeface="Calibri" panose="020F0502020204030204" pitchFamily="34" charset="0"/>
              </a:rPr>
              <a:t>Tütün Spesifik </a:t>
            </a:r>
            <a:r>
              <a:rPr lang="tr-TR" sz="1800" i="1" dirty="0" err="1">
                <a:latin typeface="Calibri" panose="020F0502020204030204" pitchFamily="34" charset="0"/>
                <a:cs typeface="Calibri" panose="020F0502020204030204" pitchFamily="34" charset="0"/>
              </a:rPr>
              <a:t>Nitröz</a:t>
            </a:r>
            <a:r>
              <a:rPr lang="tr-TR" sz="1800" i="1" dirty="0">
                <a:latin typeface="Calibri" panose="020F0502020204030204" pitchFamily="34" charset="0"/>
                <a:cs typeface="Calibri" panose="020F0502020204030204" pitchFamily="34" charset="0"/>
              </a:rPr>
              <a:t> Aminler</a:t>
            </a:r>
            <a:endParaRPr lang="tr-TR" sz="1800" dirty="0">
              <a:latin typeface="Calibri" panose="020F0502020204030204" pitchFamily="34" charset="0"/>
              <a:cs typeface="Calibri" panose="020F0502020204030204" pitchFamily="34" charset="0"/>
            </a:endParaRPr>
          </a:p>
          <a:p>
            <a:pPr algn="just"/>
            <a:r>
              <a:rPr lang="tr-TR" sz="1800" i="1" dirty="0">
                <a:latin typeface="Calibri" panose="020F0502020204030204" pitchFamily="34" charset="0"/>
                <a:cs typeface="Calibri" panose="020F0502020204030204" pitchFamily="34" charset="0"/>
              </a:rPr>
              <a:t>Benzen </a:t>
            </a:r>
            <a:endParaRPr lang="tr-TR" sz="1800" dirty="0">
              <a:latin typeface="Calibri" panose="020F0502020204030204" pitchFamily="34" charset="0"/>
              <a:cs typeface="Calibri" panose="020F0502020204030204" pitchFamily="34" charset="0"/>
            </a:endParaRPr>
          </a:p>
          <a:p>
            <a:pPr algn="just"/>
            <a:endParaRPr lang="tr-TR" dirty="0">
              <a:latin typeface="Comic Sans MS" panose="030F0702030302020204" pitchFamily="66" charset="0"/>
            </a:endParaRPr>
          </a:p>
          <a:p>
            <a:pPr algn="just"/>
            <a:endParaRPr lang="tr-TR" dirty="0">
              <a:latin typeface="Comic Sans MS" panose="030F0702030302020204" pitchFamily="66" charset="0"/>
            </a:endParaRPr>
          </a:p>
        </p:txBody>
      </p:sp>
      <p:pic>
        <p:nvPicPr>
          <p:cNvPr id="4" name="Picture 5" descr="http://2.bp.blogspot.com/_rk34eu6hsFk/S9c91d-PiwI/AAAAAAAAANY/Az3l4KUB024/s1600/karma14.jpg">
            <a:extLst>
              <a:ext uri="{FF2B5EF4-FFF2-40B4-BE49-F238E27FC236}">
                <a16:creationId xmlns:a16="http://schemas.microsoft.com/office/drawing/2014/main" id="{48F1DAF4-C590-A549-9942-4DC43C89DBFB}"/>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366629" y="2125266"/>
            <a:ext cx="3901590" cy="2389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95551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8D486C1E-D830-C94D-8CA0-9464F9013250}"/>
              </a:ext>
            </a:extLst>
          </p:cNvPr>
          <p:cNvSpPr>
            <a:spLocks noGrp="1"/>
          </p:cNvSpPr>
          <p:nvPr>
            <p:ph type="title"/>
          </p:nvPr>
        </p:nvSpPr>
        <p:spPr/>
        <p:txBody>
          <a:bodyPr>
            <a:normAutofit/>
          </a:bodyPr>
          <a:lstStyle/>
          <a:p>
            <a:r>
              <a:rPr lang="tr-TR" sz="2400" dirty="0">
                <a:latin typeface="Calibri" panose="020F0502020204030204" pitchFamily="34" charset="0"/>
                <a:cs typeface="Calibri" panose="020F0502020204030204" pitchFamily="34" charset="0"/>
              </a:rPr>
              <a:t>İESD MARUZİYETİ EPİDEMİYOLOJİSİ</a:t>
            </a:r>
          </a:p>
        </p:txBody>
      </p:sp>
      <p:sp>
        <p:nvSpPr>
          <p:cNvPr id="3" name="İçerik Yer Tutucusu 2">
            <a:extLst>
              <a:ext uri="{FF2B5EF4-FFF2-40B4-BE49-F238E27FC236}">
                <a16:creationId xmlns:a16="http://schemas.microsoft.com/office/drawing/2014/main" id="{6AC6D62A-759A-0D45-8BF2-5D48D52B8776}"/>
              </a:ext>
            </a:extLst>
          </p:cNvPr>
          <p:cNvSpPr>
            <a:spLocks noGrp="1"/>
          </p:cNvSpPr>
          <p:nvPr>
            <p:ph type="body" sz="half" idx="2"/>
          </p:nvPr>
        </p:nvSpPr>
        <p:spPr/>
        <p:txBody>
          <a:bodyPr>
            <a:normAutofit/>
          </a:bodyPr>
          <a:lstStyle/>
          <a:p>
            <a:pPr marL="214313" indent="-214313" algn="just">
              <a:buFont typeface="Arial" panose="020B0604020202020204" pitchFamily="34" charset="0"/>
              <a:buChar char="•"/>
            </a:pPr>
            <a:r>
              <a:rPr lang="tr-TR" sz="1800" dirty="0">
                <a:latin typeface="Calibri" panose="020F0502020204030204" pitchFamily="34" charset="0"/>
                <a:cs typeface="Calibri" panose="020F0502020204030204" pitchFamily="34" charset="0"/>
              </a:rPr>
              <a:t>Dünya çapında önemli bir problem olan İESD maruziyeti; </a:t>
            </a:r>
            <a:r>
              <a:rPr lang="tr-TR" sz="1800" b="1" dirty="0">
                <a:latin typeface="Calibri" panose="020F0502020204030204" pitchFamily="34" charset="0"/>
                <a:cs typeface="Calibri" panose="020F0502020204030204" pitchFamily="34" charset="0"/>
              </a:rPr>
              <a:t>çocukların</a:t>
            </a:r>
            <a:r>
              <a:rPr lang="tr-TR" sz="1800" dirty="0">
                <a:latin typeface="Calibri" panose="020F0502020204030204" pitchFamily="34" charset="0"/>
                <a:cs typeface="Calibri" panose="020F0502020204030204" pitchFamily="34" charset="0"/>
              </a:rPr>
              <a:t> %40’ını, sigara içmeyen erişkinlerin ise %34’ünü etkilemektedir</a:t>
            </a:r>
          </a:p>
          <a:p>
            <a:pPr marL="214313" indent="-214313" algn="just">
              <a:buFont typeface="Arial" panose="020B0604020202020204" pitchFamily="34" charset="0"/>
              <a:buChar char="•"/>
            </a:pPr>
            <a:r>
              <a:rPr lang="tr-TR" sz="1800" dirty="0" err="1">
                <a:latin typeface="Calibri" panose="020F0502020204030204" pitchFamily="34" charset="0"/>
                <a:cs typeface="Calibri" panose="020F0502020204030204" pitchFamily="34" charset="0"/>
              </a:rPr>
              <a:t>Maruziyete</a:t>
            </a:r>
            <a:r>
              <a:rPr lang="tr-TR" sz="1800" dirty="0">
                <a:latin typeface="Calibri" panose="020F0502020204030204" pitchFamily="34" charset="0"/>
                <a:cs typeface="Calibri" panose="020F0502020204030204" pitchFamily="34" charset="0"/>
              </a:rPr>
              <a:t> bağlı </a:t>
            </a:r>
            <a:r>
              <a:rPr lang="tr-TR" sz="1800" dirty="0" err="1">
                <a:latin typeface="Calibri" panose="020F0502020204030204" pitchFamily="34" charset="0"/>
                <a:cs typeface="Calibri" panose="020F0502020204030204" pitchFamily="34" charset="0"/>
              </a:rPr>
              <a:t>mortalitenin</a:t>
            </a:r>
            <a:r>
              <a:rPr lang="tr-TR" sz="1800" dirty="0">
                <a:latin typeface="Calibri" panose="020F0502020204030204" pitchFamily="34" charset="0"/>
                <a:cs typeface="Calibri" panose="020F0502020204030204" pitchFamily="34" charset="0"/>
              </a:rPr>
              <a:t> %28’i ve </a:t>
            </a:r>
            <a:r>
              <a:rPr lang="tr-TR" sz="1800" dirty="0" err="1">
                <a:latin typeface="Calibri" panose="020F0502020204030204" pitchFamily="34" charset="0"/>
                <a:cs typeface="Calibri" panose="020F0502020204030204" pitchFamily="34" charset="0"/>
              </a:rPr>
              <a:t>morbiditenin</a:t>
            </a:r>
            <a:r>
              <a:rPr lang="tr-TR" sz="1800" dirty="0">
                <a:latin typeface="Calibri" panose="020F0502020204030204" pitchFamily="34" charset="0"/>
                <a:cs typeface="Calibri" panose="020F0502020204030204" pitchFamily="34" charset="0"/>
              </a:rPr>
              <a:t> %61’i </a:t>
            </a:r>
            <a:r>
              <a:rPr lang="tr-TR" sz="1800" b="1" dirty="0">
                <a:latin typeface="Calibri" panose="020F0502020204030204" pitchFamily="34" charset="0"/>
                <a:cs typeface="Calibri" panose="020F0502020204030204" pitchFamily="34" charset="0"/>
              </a:rPr>
              <a:t>çocuklarda </a:t>
            </a:r>
            <a:r>
              <a:rPr lang="tr-TR" sz="1800" dirty="0">
                <a:latin typeface="Calibri" panose="020F0502020204030204" pitchFamily="34" charset="0"/>
                <a:cs typeface="Calibri" panose="020F0502020204030204" pitchFamily="34" charset="0"/>
              </a:rPr>
              <a:t>gelişmektedir.</a:t>
            </a:r>
          </a:p>
          <a:p>
            <a:pPr marL="214313" indent="-214313" algn="just">
              <a:buFont typeface="Arial" panose="020B0604020202020204" pitchFamily="34" charset="0"/>
              <a:buChar char="•"/>
            </a:pPr>
            <a:r>
              <a:rPr lang="tr-TR" sz="1800" dirty="0" err="1">
                <a:latin typeface="Calibri" panose="020F0502020204030204" pitchFamily="34" charset="0"/>
                <a:cs typeface="Calibri" panose="020F0502020204030204" pitchFamily="34" charset="0"/>
              </a:rPr>
              <a:t>Maruziyet</a:t>
            </a:r>
            <a:r>
              <a:rPr lang="tr-TR" sz="1800" dirty="0">
                <a:latin typeface="Calibri" panose="020F0502020204030204" pitchFamily="34" charset="0"/>
                <a:cs typeface="Calibri" panose="020F0502020204030204" pitchFamily="34" charset="0"/>
              </a:rPr>
              <a:t>; en fazla sosyoekonomik düzeyi düşük olan toplumlarda ve sigara içmeyen kadın ve çocuklarda görülmektedir. (Dünyada)</a:t>
            </a:r>
          </a:p>
          <a:p>
            <a:pPr marL="214313" indent="-214313" algn="just">
              <a:buFont typeface="Arial" panose="020B0604020202020204" pitchFamily="34" charset="0"/>
              <a:buChar char="•"/>
            </a:pPr>
            <a:r>
              <a:rPr lang="tr-TR" sz="1800" dirty="0">
                <a:latin typeface="Calibri" panose="020F0502020204030204" pitchFamily="34" charset="0"/>
                <a:cs typeface="Calibri" panose="020F0502020204030204" pitchFamily="34" charset="0"/>
              </a:rPr>
              <a:t>Kadınlar ve çocuklar için </a:t>
            </a:r>
            <a:r>
              <a:rPr lang="tr-TR" sz="1800" b="1" dirty="0">
                <a:latin typeface="Calibri" panose="020F0502020204030204" pitchFamily="34" charset="0"/>
                <a:cs typeface="Calibri" panose="020F0502020204030204" pitchFamily="34" charset="0"/>
              </a:rPr>
              <a:t>evler </a:t>
            </a:r>
            <a:r>
              <a:rPr lang="tr-TR" sz="1800" dirty="0">
                <a:latin typeface="Calibri" panose="020F0502020204030204" pitchFamily="34" charset="0"/>
                <a:cs typeface="Calibri" panose="020F0502020204030204" pitchFamily="34" charset="0"/>
              </a:rPr>
              <a:t>İESD </a:t>
            </a:r>
            <a:r>
              <a:rPr lang="tr-TR" sz="1800" dirty="0" err="1">
                <a:latin typeface="Calibri" panose="020F0502020204030204" pitchFamily="34" charset="0"/>
                <a:cs typeface="Calibri" panose="020F0502020204030204" pitchFamily="34" charset="0"/>
              </a:rPr>
              <a:t>maruziyetinin</a:t>
            </a:r>
            <a:r>
              <a:rPr lang="tr-TR" sz="1800" dirty="0">
                <a:latin typeface="Calibri" panose="020F0502020204030204" pitchFamily="34" charset="0"/>
                <a:cs typeface="Calibri" panose="020F0502020204030204" pitchFamily="34" charset="0"/>
              </a:rPr>
              <a:t> ana yeridir. Çocuklar en fazla ebeveynlerinin sigara içmesi sonucu maruz kalmaktadır.</a:t>
            </a:r>
          </a:p>
          <a:p>
            <a:pPr marL="214313" indent="-214313" algn="just">
              <a:buFont typeface="Arial" panose="020B0604020202020204" pitchFamily="34" charset="0"/>
              <a:buChar char="•"/>
            </a:pPr>
            <a:r>
              <a:rPr lang="tr-TR" sz="1800" dirty="0">
                <a:latin typeface="Calibri" panose="020F0502020204030204" pitchFamily="34" charset="0"/>
                <a:cs typeface="Calibri" panose="020F0502020204030204" pitchFamily="34" charset="0"/>
              </a:rPr>
              <a:t>Yine ülkemizde çocukların yaklaşık yarısı </a:t>
            </a:r>
            <a:r>
              <a:rPr lang="tr-TR" sz="1800" dirty="0" err="1">
                <a:latin typeface="Calibri" panose="020F0502020204030204" pitchFamily="34" charset="0"/>
                <a:cs typeface="Calibri" panose="020F0502020204030204" pitchFamily="34" charset="0"/>
              </a:rPr>
              <a:t>İESD’na</a:t>
            </a:r>
            <a:r>
              <a:rPr lang="tr-TR" sz="1800" dirty="0">
                <a:latin typeface="Calibri" panose="020F0502020204030204" pitchFamily="34" charset="0"/>
                <a:cs typeface="Calibri" panose="020F0502020204030204" pitchFamily="34" charset="0"/>
              </a:rPr>
              <a:t> maruz kalmaktadır.</a:t>
            </a:r>
          </a:p>
          <a:p>
            <a:pPr marL="214313" indent="-214313">
              <a:buFont typeface="Arial" panose="020B0604020202020204" pitchFamily="34" charset="0"/>
              <a:buChar char="•"/>
            </a:pPr>
            <a:r>
              <a:rPr lang="tr-TR" sz="1800" dirty="0">
                <a:latin typeface="Calibri" panose="020F0502020204030204" pitchFamily="34" charset="0"/>
                <a:cs typeface="Calibri" panose="020F0502020204030204" pitchFamily="34" charset="0"/>
              </a:rPr>
              <a:t>İkinci el sigara dumanı solunum sistemi </a:t>
            </a:r>
            <a:r>
              <a:rPr lang="tr-TR" sz="1800" dirty="0" err="1">
                <a:latin typeface="Calibri" panose="020F0502020204030204" pitchFamily="34" charset="0"/>
                <a:cs typeface="Calibri" panose="020F0502020204030204" pitchFamily="34" charset="0"/>
              </a:rPr>
              <a:t>irritanı</a:t>
            </a:r>
            <a:r>
              <a:rPr lang="tr-TR" sz="1800" dirty="0">
                <a:latin typeface="Calibri" panose="020F0502020204030204" pitchFamily="34" charset="0"/>
                <a:cs typeface="Calibri" panose="020F0502020204030204" pitchFamily="34" charset="0"/>
              </a:rPr>
              <a:t> ve kanserojendir</a:t>
            </a:r>
            <a:r>
              <a:rPr lang="tr-TR" sz="1800" dirty="0">
                <a:latin typeface="Comic Sans MS" panose="030F0702030302020204" pitchFamily="66" charset="0"/>
              </a:rPr>
              <a:t>. </a:t>
            </a:r>
          </a:p>
          <a:p>
            <a:endParaRPr lang="tr-TR" sz="1800" dirty="0"/>
          </a:p>
          <a:p>
            <a:endParaRPr lang="tr-TR" dirty="0">
              <a:latin typeface="Comic Sans MS" panose="030F0702030302020204" pitchFamily="66" charset="0"/>
            </a:endParaRPr>
          </a:p>
          <a:p>
            <a:endParaRPr lang="tr-TR" dirty="0">
              <a:latin typeface="Comic Sans MS" panose="030F0702030302020204" pitchFamily="66" charset="0"/>
            </a:endParaRPr>
          </a:p>
          <a:p>
            <a:endParaRPr lang="tr-TR" dirty="0">
              <a:latin typeface="Comic Sans MS" panose="030F0702030302020204" pitchFamily="66" charset="0"/>
            </a:endParaRPr>
          </a:p>
        </p:txBody>
      </p:sp>
    </p:spTree>
    <p:extLst>
      <p:ext uri="{BB962C8B-B14F-4D97-AF65-F5344CB8AC3E}">
        <p14:creationId xmlns:p14="http://schemas.microsoft.com/office/powerpoint/2010/main" val="25844239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2400" dirty="0">
                <a:latin typeface="Calibri" panose="020F0502020204030204" pitchFamily="34" charset="0"/>
                <a:cs typeface="Calibri" panose="020F0502020204030204" pitchFamily="34" charset="0"/>
              </a:rPr>
              <a:t>İESD MARUZİYETİ RİSKLER</a:t>
            </a:r>
            <a:endParaRPr lang="tr-TR" sz="2400" dirty="0">
              <a:solidFill>
                <a:srgbClr val="00B050"/>
              </a:solidFill>
              <a:latin typeface="Calibri" panose="020F0502020204030204" pitchFamily="34" charset="0"/>
              <a:cs typeface="Calibri" panose="020F0502020204030204" pitchFamily="34" charset="0"/>
            </a:endParaRPr>
          </a:p>
        </p:txBody>
      </p:sp>
      <p:sp>
        <p:nvSpPr>
          <p:cNvPr id="3" name="İçerik Yer Tutucusu 2"/>
          <p:cNvSpPr>
            <a:spLocks noGrp="1"/>
          </p:cNvSpPr>
          <p:nvPr>
            <p:ph type="body" sz="half" idx="2"/>
          </p:nvPr>
        </p:nvSpPr>
        <p:spPr/>
        <p:txBody>
          <a:bodyPr>
            <a:normAutofit/>
          </a:bodyPr>
          <a:lstStyle/>
          <a:p>
            <a:r>
              <a:rPr lang="tr-TR" sz="1800" dirty="0">
                <a:solidFill>
                  <a:srgbClr val="0094AB"/>
                </a:solidFill>
                <a:latin typeface="Calibri" panose="020F0502020204030204" pitchFamily="34" charset="0"/>
                <a:ea typeface="+mj-ea"/>
                <a:cs typeface="Calibri" panose="020F0502020204030204" pitchFamily="34" charset="0"/>
              </a:rPr>
              <a:t>YETİŞKİNLERDE:</a:t>
            </a:r>
          </a:p>
          <a:p>
            <a:r>
              <a:rPr lang="tr-TR" sz="1800" dirty="0">
                <a:latin typeface="Calibri" panose="020F0502020204030204" pitchFamily="34" charset="0"/>
                <a:cs typeface="Calibri" panose="020F0502020204030204" pitchFamily="34" charset="0"/>
              </a:rPr>
              <a:t>KOAH</a:t>
            </a:r>
          </a:p>
          <a:p>
            <a:r>
              <a:rPr lang="tr-TR" sz="1800" dirty="0">
                <a:latin typeface="Calibri" panose="020F0502020204030204" pitchFamily="34" charset="0"/>
                <a:cs typeface="Calibri" panose="020F0502020204030204" pitchFamily="34" charset="0"/>
              </a:rPr>
              <a:t>Kanser (akciğer, meme, rahim ağzı ve </a:t>
            </a:r>
          </a:p>
          <a:p>
            <a:r>
              <a:rPr lang="tr-TR" sz="1800" dirty="0">
                <a:latin typeface="Calibri" panose="020F0502020204030204" pitchFamily="34" charset="0"/>
                <a:cs typeface="Calibri" panose="020F0502020204030204" pitchFamily="34" charset="0"/>
              </a:rPr>
              <a:t>mesane)</a:t>
            </a:r>
          </a:p>
          <a:p>
            <a:r>
              <a:rPr lang="tr-TR" sz="1800" dirty="0">
                <a:latin typeface="Calibri" panose="020F0502020204030204" pitchFamily="34" charset="0"/>
                <a:cs typeface="Calibri" panose="020F0502020204030204" pitchFamily="34" charset="0"/>
              </a:rPr>
              <a:t>Astım</a:t>
            </a:r>
          </a:p>
          <a:p>
            <a:r>
              <a:rPr lang="tr-TR" sz="1800" dirty="0">
                <a:latin typeface="Calibri" panose="020F0502020204030204" pitchFamily="34" charset="0"/>
                <a:cs typeface="Calibri" panose="020F0502020204030204" pitchFamily="34" charset="0"/>
              </a:rPr>
              <a:t>Bronşit, sinüzit</a:t>
            </a:r>
          </a:p>
          <a:p>
            <a:r>
              <a:rPr lang="tr-TR" sz="1800" dirty="0" err="1">
                <a:latin typeface="Calibri" panose="020F0502020204030204" pitchFamily="34" charset="0"/>
                <a:cs typeface="Calibri" panose="020F0502020204030204" pitchFamily="34" charset="0"/>
              </a:rPr>
              <a:t>Pnömoni</a:t>
            </a:r>
            <a:endParaRPr lang="tr-TR" sz="1800" dirty="0">
              <a:latin typeface="Calibri" panose="020F0502020204030204" pitchFamily="34" charset="0"/>
              <a:cs typeface="Calibri" panose="020F0502020204030204" pitchFamily="34" charset="0"/>
            </a:endParaRPr>
          </a:p>
          <a:p>
            <a:r>
              <a:rPr lang="tr-TR" sz="1800" dirty="0">
                <a:latin typeface="Calibri" panose="020F0502020204030204" pitchFamily="34" charset="0"/>
                <a:cs typeface="Calibri" panose="020F0502020204030204" pitchFamily="34" charset="0"/>
              </a:rPr>
              <a:t>Tüberküloz</a:t>
            </a:r>
          </a:p>
          <a:p>
            <a:r>
              <a:rPr lang="tr-TR" sz="1800" dirty="0">
                <a:latin typeface="Calibri" panose="020F0502020204030204" pitchFamily="34" charset="0"/>
                <a:cs typeface="Calibri" panose="020F0502020204030204" pitchFamily="34" charset="0"/>
              </a:rPr>
              <a:t>Uyku </a:t>
            </a:r>
            <a:r>
              <a:rPr lang="tr-TR" sz="1800" dirty="0" err="1">
                <a:latin typeface="Calibri" panose="020F0502020204030204" pitchFamily="34" charset="0"/>
                <a:cs typeface="Calibri" panose="020F0502020204030204" pitchFamily="34" charset="0"/>
              </a:rPr>
              <a:t>apnesi</a:t>
            </a:r>
            <a:endParaRPr lang="tr-TR" sz="1800" dirty="0">
              <a:latin typeface="Calibri" panose="020F0502020204030204" pitchFamily="34" charset="0"/>
              <a:cs typeface="Calibri" panose="020F0502020204030204" pitchFamily="34" charset="0"/>
            </a:endParaRPr>
          </a:p>
          <a:p>
            <a:endParaRPr lang="tr-TR" dirty="0">
              <a:latin typeface="Comic Sans MS" panose="030F0702030302020204" pitchFamily="66" charset="0"/>
            </a:endParaRPr>
          </a:p>
          <a:p>
            <a:endParaRPr lang="tr-TR" dirty="0">
              <a:latin typeface="Comic Sans MS" panose="030F0702030302020204" pitchFamily="66" charset="0"/>
            </a:endParaRPr>
          </a:p>
          <a:p>
            <a:endParaRPr lang="tr-TR" dirty="0">
              <a:latin typeface="Comic Sans MS" panose="030F0702030302020204" pitchFamily="66" charset="0"/>
            </a:endParaRPr>
          </a:p>
          <a:p>
            <a:endParaRPr lang="tr-TR" dirty="0"/>
          </a:p>
          <a:p>
            <a:endParaRPr lang="tr-TR" dirty="0"/>
          </a:p>
          <a:p>
            <a:endParaRPr lang="tr-TR" dirty="0"/>
          </a:p>
        </p:txBody>
      </p:sp>
      <p:sp>
        <p:nvSpPr>
          <p:cNvPr id="4" name="İçerik Yer Tutucusu 3"/>
          <p:cNvSpPr>
            <a:spLocks noGrp="1"/>
          </p:cNvSpPr>
          <p:nvPr>
            <p:ph sz="half" idx="4294967295"/>
          </p:nvPr>
        </p:nvSpPr>
        <p:spPr>
          <a:xfrm>
            <a:off x="4774842" y="1840102"/>
            <a:ext cx="3886200" cy="3263504"/>
          </a:xfrm>
        </p:spPr>
        <p:txBody>
          <a:bodyPr>
            <a:normAutofit/>
          </a:bodyPr>
          <a:lstStyle/>
          <a:p>
            <a:endParaRPr lang="tr-TR" dirty="0"/>
          </a:p>
          <a:p>
            <a:pPr marL="0" indent="0">
              <a:buNone/>
            </a:pPr>
            <a:endParaRPr lang="tr-TR" sz="1200" dirty="0">
              <a:latin typeface="Comic Sans MS" panose="030F0702030302020204" pitchFamily="66" charset="0"/>
            </a:endParaRPr>
          </a:p>
          <a:p>
            <a:pPr marL="0" indent="0">
              <a:buNone/>
            </a:pPr>
            <a:r>
              <a:rPr lang="tr-TR" sz="1800" dirty="0">
                <a:latin typeface="Calibri" panose="020F0502020204030204" pitchFamily="34" charset="0"/>
                <a:cs typeface="Calibri" panose="020F0502020204030204" pitchFamily="34" charset="0"/>
              </a:rPr>
              <a:t>İnme</a:t>
            </a:r>
          </a:p>
          <a:p>
            <a:pPr marL="0" indent="0">
              <a:buNone/>
            </a:pPr>
            <a:r>
              <a:rPr lang="tr-TR" sz="1800" dirty="0">
                <a:latin typeface="Calibri" panose="020F0502020204030204" pitchFamily="34" charset="0"/>
                <a:cs typeface="Calibri" panose="020F0502020204030204" pitchFamily="34" charset="0"/>
              </a:rPr>
              <a:t>KVS hastalıkları</a:t>
            </a:r>
          </a:p>
          <a:p>
            <a:pPr marL="0" indent="0">
              <a:buNone/>
            </a:pPr>
            <a:r>
              <a:rPr lang="tr-TR" sz="1800" dirty="0" err="1">
                <a:latin typeface="Calibri" panose="020F0502020204030204" pitchFamily="34" charset="0"/>
                <a:cs typeface="Calibri" panose="020F0502020204030204" pitchFamily="34" charset="0"/>
              </a:rPr>
              <a:t>Demans</a:t>
            </a:r>
            <a:endParaRPr lang="tr-TR" sz="1800" dirty="0">
              <a:latin typeface="Calibri" panose="020F0502020204030204" pitchFamily="34" charset="0"/>
              <a:cs typeface="Calibri" panose="020F0502020204030204" pitchFamily="34" charset="0"/>
            </a:endParaRPr>
          </a:p>
          <a:p>
            <a:pPr marL="0" indent="0">
              <a:buNone/>
            </a:pPr>
            <a:r>
              <a:rPr lang="tr-TR" sz="1800" dirty="0">
                <a:latin typeface="Calibri" panose="020F0502020204030204" pitchFamily="34" charset="0"/>
                <a:cs typeface="Calibri" panose="020F0502020204030204" pitchFamily="34" charset="0"/>
              </a:rPr>
              <a:t>Tip 2 DM</a:t>
            </a:r>
          </a:p>
          <a:p>
            <a:pPr marL="0" indent="0">
              <a:buNone/>
            </a:pPr>
            <a:r>
              <a:rPr lang="tr-TR" sz="1800" dirty="0">
                <a:latin typeface="Calibri" panose="020F0502020204030204" pitchFamily="34" charset="0"/>
                <a:cs typeface="Calibri" panose="020F0502020204030204" pitchFamily="34" charset="0"/>
              </a:rPr>
              <a:t>Nefes darlığı, öksürük, baş ağrısı, mide bulantısı, hava yolu </a:t>
            </a:r>
            <a:r>
              <a:rPr lang="tr-TR" sz="1800" dirty="0" err="1">
                <a:latin typeface="Calibri" panose="020F0502020204030204" pitchFamily="34" charset="0"/>
                <a:cs typeface="Calibri" panose="020F0502020204030204" pitchFamily="34" charset="0"/>
              </a:rPr>
              <a:t>irritasyonu</a:t>
            </a:r>
            <a:r>
              <a:rPr lang="tr-TR" sz="1800" dirty="0">
                <a:latin typeface="Calibri" panose="020F0502020204030204" pitchFamily="34" charset="0"/>
                <a:cs typeface="Calibri" panose="020F0502020204030204" pitchFamily="34" charset="0"/>
              </a:rPr>
              <a:t>, göz </a:t>
            </a:r>
            <a:r>
              <a:rPr lang="tr-TR" sz="1800" dirty="0" err="1">
                <a:latin typeface="Calibri" panose="020F0502020204030204" pitchFamily="34" charset="0"/>
                <a:cs typeface="Calibri" panose="020F0502020204030204" pitchFamily="34" charset="0"/>
              </a:rPr>
              <a:t>irritasyonu</a:t>
            </a:r>
            <a:r>
              <a:rPr lang="tr-TR" sz="1800" dirty="0">
                <a:latin typeface="Calibri" panose="020F0502020204030204" pitchFamily="34" charset="0"/>
                <a:cs typeface="Calibri" panose="020F0502020204030204" pitchFamily="34" charset="0"/>
              </a:rPr>
              <a:t> gibi semptomlar</a:t>
            </a:r>
          </a:p>
          <a:p>
            <a:pPr marL="0" indent="0">
              <a:buNone/>
            </a:pPr>
            <a:endParaRPr lang="tr-TR" dirty="0"/>
          </a:p>
        </p:txBody>
      </p:sp>
    </p:spTree>
    <p:extLst>
      <p:ext uri="{BB962C8B-B14F-4D97-AF65-F5344CB8AC3E}">
        <p14:creationId xmlns:p14="http://schemas.microsoft.com/office/powerpoint/2010/main" val="28650951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2400" dirty="0">
                <a:latin typeface="Calibri" panose="020F0502020204030204" pitchFamily="34" charset="0"/>
                <a:cs typeface="Calibri" panose="020F0502020204030204" pitchFamily="34" charset="0"/>
              </a:rPr>
              <a:t>İESD MARUZİYETİ RİSKLER</a:t>
            </a:r>
          </a:p>
        </p:txBody>
      </p:sp>
      <p:sp>
        <p:nvSpPr>
          <p:cNvPr id="3" name="İçerik Yer Tutucusu 2"/>
          <p:cNvSpPr>
            <a:spLocks noGrp="1"/>
          </p:cNvSpPr>
          <p:nvPr>
            <p:ph type="body" sz="half" idx="2"/>
          </p:nvPr>
        </p:nvSpPr>
        <p:spPr>
          <a:xfrm>
            <a:off x="525157" y="1805513"/>
            <a:ext cx="8093687" cy="3596585"/>
          </a:xfrm>
        </p:spPr>
        <p:txBody>
          <a:bodyPr>
            <a:normAutofit fontScale="40000" lnSpcReduction="20000"/>
          </a:bodyPr>
          <a:lstStyle/>
          <a:p>
            <a:pPr algn="just">
              <a:spcBef>
                <a:spcPct val="0"/>
              </a:spcBef>
            </a:pPr>
            <a:r>
              <a:rPr lang="tr-TR" sz="2475" dirty="0">
                <a:solidFill>
                  <a:srgbClr val="0094AB"/>
                </a:solidFill>
                <a:latin typeface="Calibri" panose="020F0502020204030204" pitchFamily="34" charset="0"/>
                <a:ea typeface="+mj-ea"/>
                <a:cs typeface="Calibri" panose="020F0502020204030204" pitchFamily="34" charset="0"/>
              </a:rPr>
              <a:t>BEBEKLER VE ÇOCUKLARDA</a:t>
            </a:r>
          </a:p>
          <a:p>
            <a:pPr algn="just"/>
            <a:r>
              <a:rPr lang="tr-TR" sz="3300" dirty="0">
                <a:latin typeface="Calibri" panose="020F0502020204030204" pitchFamily="34" charset="0"/>
                <a:cs typeface="Calibri" panose="020F0502020204030204" pitchFamily="34" charset="0"/>
              </a:rPr>
              <a:t>Akciğer gelişiminde ve solunum fonksiyonlarında yavaşlama ve bozulma</a:t>
            </a:r>
          </a:p>
          <a:p>
            <a:pPr algn="just"/>
            <a:r>
              <a:rPr lang="tr-TR" sz="3300" dirty="0">
                <a:latin typeface="Calibri" panose="020F0502020204030204" pitchFamily="34" charset="0"/>
                <a:cs typeface="Calibri" panose="020F0502020204030204" pitchFamily="34" charset="0"/>
              </a:rPr>
              <a:t>Astım, </a:t>
            </a:r>
            <a:r>
              <a:rPr lang="tr-TR" sz="3300" dirty="0" err="1">
                <a:latin typeface="Calibri" panose="020F0502020204030204" pitchFamily="34" charset="0"/>
                <a:cs typeface="Calibri" panose="020F0502020204030204" pitchFamily="34" charset="0"/>
              </a:rPr>
              <a:t>allerji</a:t>
            </a:r>
            <a:r>
              <a:rPr lang="tr-TR" sz="3300" dirty="0">
                <a:latin typeface="Calibri" panose="020F0502020204030204" pitchFamily="34" charset="0"/>
                <a:cs typeface="Calibri" panose="020F0502020204030204" pitchFamily="34" charset="0"/>
              </a:rPr>
              <a:t> riskinde artış, mevcut hastalığın kötüleşmesi</a:t>
            </a:r>
          </a:p>
          <a:p>
            <a:pPr algn="just"/>
            <a:r>
              <a:rPr lang="tr-TR" sz="3300" dirty="0">
                <a:latin typeface="Calibri" panose="020F0502020204030204" pitchFamily="34" charset="0"/>
                <a:cs typeface="Calibri" panose="020F0502020204030204" pitchFamily="34" charset="0"/>
              </a:rPr>
              <a:t>Solunum sistemi semptomları (öksürük, balgam, hışıltılı solunum gibi)</a:t>
            </a:r>
          </a:p>
          <a:p>
            <a:pPr algn="just"/>
            <a:r>
              <a:rPr lang="tr-TR" sz="3300" b="1" dirty="0">
                <a:solidFill>
                  <a:srgbClr val="FF0000"/>
                </a:solidFill>
                <a:latin typeface="Calibri" panose="020F0502020204030204" pitchFamily="34" charset="0"/>
                <a:cs typeface="Calibri" panose="020F0502020204030204" pitchFamily="34" charset="0"/>
              </a:rPr>
              <a:t>Ani bebek ölümü</a:t>
            </a:r>
          </a:p>
          <a:p>
            <a:pPr algn="just"/>
            <a:r>
              <a:rPr lang="tr-TR" sz="3300" dirty="0">
                <a:latin typeface="Calibri" panose="020F0502020204030204" pitchFamily="34" charset="0"/>
                <a:cs typeface="Calibri" panose="020F0502020204030204" pitchFamily="34" charset="0"/>
              </a:rPr>
              <a:t>Düşük doğum ağırlığı</a:t>
            </a:r>
          </a:p>
          <a:p>
            <a:pPr algn="just"/>
            <a:r>
              <a:rPr lang="tr-TR" sz="3300" dirty="0" err="1">
                <a:latin typeface="Calibri" panose="020F0502020204030204" pitchFamily="34" charset="0"/>
                <a:cs typeface="Calibri" panose="020F0502020204030204" pitchFamily="34" charset="0"/>
              </a:rPr>
              <a:t>Pnömoni</a:t>
            </a:r>
            <a:r>
              <a:rPr lang="tr-TR" sz="3300" dirty="0">
                <a:latin typeface="Calibri" panose="020F0502020204030204" pitchFamily="34" charset="0"/>
                <a:cs typeface="Calibri" panose="020F0502020204030204" pitchFamily="34" charset="0"/>
              </a:rPr>
              <a:t>, bronşit (özellikle yaşamın ilk yıllarında)</a:t>
            </a:r>
          </a:p>
          <a:p>
            <a:pPr algn="just"/>
            <a:r>
              <a:rPr lang="tr-TR" sz="3300" dirty="0">
                <a:latin typeface="Calibri" panose="020F0502020204030204" pitchFamily="34" charset="0"/>
                <a:cs typeface="Calibri" panose="020F0502020204030204" pitchFamily="34" charset="0"/>
              </a:rPr>
              <a:t>Orta kulak iltihabı</a:t>
            </a:r>
          </a:p>
          <a:p>
            <a:pPr algn="just"/>
            <a:r>
              <a:rPr lang="tr-TR" sz="3300" dirty="0" err="1">
                <a:latin typeface="Calibri" panose="020F0502020204030204" pitchFamily="34" charset="0"/>
                <a:cs typeface="Calibri" panose="020F0502020204030204" pitchFamily="34" charset="0"/>
              </a:rPr>
              <a:t>ASYE‘ları</a:t>
            </a:r>
            <a:r>
              <a:rPr lang="tr-TR" sz="3300" dirty="0">
                <a:latin typeface="Calibri" panose="020F0502020204030204" pitchFamily="34" charset="0"/>
                <a:cs typeface="Calibri" panose="020F0502020204030204" pitchFamily="34" charset="0"/>
              </a:rPr>
              <a:t> ve </a:t>
            </a:r>
            <a:r>
              <a:rPr lang="tr-TR" sz="3300" dirty="0" err="1">
                <a:latin typeface="Calibri" panose="020F0502020204030204" pitchFamily="34" charset="0"/>
                <a:cs typeface="Calibri" panose="020F0502020204030204" pitchFamily="34" charset="0"/>
              </a:rPr>
              <a:t>sekonder</a:t>
            </a:r>
            <a:r>
              <a:rPr lang="tr-TR" sz="3300" dirty="0">
                <a:latin typeface="Calibri" panose="020F0502020204030204" pitchFamily="34" charset="0"/>
                <a:cs typeface="Calibri" panose="020F0502020204030204" pitchFamily="34" charset="0"/>
              </a:rPr>
              <a:t> </a:t>
            </a:r>
            <a:r>
              <a:rPr lang="tr-TR" sz="3300" dirty="0" err="1">
                <a:latin typeface="Calibri" panose="020F0502020204030204" pitchFamily="34" charset="0"/>
                <a:cs typeface="Calibri" panose="020F0502020204030204" pitchFamily="34" charset="0"/>
              </a:rPr>
              <a:t>mortalite</a:t>
            </a:r>
            <a:endParaRPr lang="tr-TR" sz="3300" dirty="0">
              <a:latin typeface="Calibri" panose="020F0502020204030204" pitchFamily="34" charset="0"/>
              <a:cs typeface="Calibri" panose="020F0502020204030204" pitchFamily="34" charset="0"/>
            </a:endParaRPr>
          </a:p>
          <a:p>
            <a:pPr algn="just"/>
            <a:r>
              <a:rPr lang="tr-TR" sz="3300" dirty="0" err="1">
                <a:latin typeface="Calibri" panose="020F0502020204030204" pitchFamily="34" charset="0"/>
                <a:cs typeface="Calibri" panose="020F0502020204030204" pitchFamily="34" charset="0"/>
              </a:rPr>
              <a:t>Aterosklerotik</a:t>
            </a:r>
            <a:r>
              <a:rPr lang="tr-TR" sz="3300" dirty="0">
                <a:latin typeface="Calibri" panose="020F0502020204030204" pitchFamily="34" charset="0"/>
                <a:cs typeface="Calibri" panose="020F0502020204030204" pitchFamily="34" charset="0"/>
              </a:rPr>
              <a:t> damar hastalıkları</a:t>
            </a:r>
          </a:p>
          <a:p>
            <a:pPr algn="just"/>
            <a:r>
              <a:rPr lang="tr-TR" sz="3300" dirty="0">
                <a:latin typeface="Calibri" panose="020F0502020204030204" pitchFamily="34" charset="0"/>
                <a:cs typeface="Calibri" panose="020F0502020204030204" pitchFamily="34" charset="0"/>
              </a:rPr>
              <a:t>Öğrenme güçlükleri ve çeşitli gelişimsel gecikmeler</a:t>
            </a:r>
          </a:p>
          <a:p>
            <a:pPr algn="just"/>
            <a:r>
              <a:rPr lang="tr-TR" sz="3300" dirty="0">
                <a:latin typeface="Calibri" panose="020F0502020204030204" pitchFamily="34" charset="0"/>
                <a:cs typeface="Calibri" panose="020F0502020204030204" pitchFamily="34" charset="0"/>
              </a:rPr>
              <a:t>Gebelikte </a:t>
            </a:r>
            <a:r>
              <a:rPr lang="tr-TR" sz="3300" dirty="0" err="1">
                <a:latin typeface="Calibri" panose="020F0502020204030204" pitchFamily="34" charset="0"/>
                <a:cs typeface="Calibri" panose="020F0502020204030204" pitchFamily="34" charset="0"/>
              </a:rPr>
              <a:t>maruziyet</a:t>
            </a:r>
            <a:r>
              <a:rPr lang="tr-TR" sz="3300" dirty="0">
                <a:latin typeface="Calibri" panose="020F0502020204030204" pitchFamily="34" charset="0"/>
                <a:cs typeface="Calibri" panose="020F0502020204030204" pitchFamily="34" charset="0"/>
              </a:rPr>
              <a:t>; düşük doğum ağırlığı, prematüre doğum, ölü doğum </a:t>
            </a:r>
          </a:p>
          <a:p>
            <a:pPr algn="just"/>
            <a:r>
              <a:rPr lang="tr-TR" sz="3300" dirty="0" err="1">
                <a:latin typeface="Calibri" panose="020F0502020204030204" pitchFamily="34" charset="0"/>
                <a:cs typeface="Calibri" panose="020F0502020204030204" pitchFamily="34" charset="0"/>
              </a:rPr>
              <a:t>İntraüterin</a:t>
            </a:r>
            <a:r>
              <a:rPr lang="tr-TR" sz="3300" dirty="0">
                <a:latin typeface="Calibri" panose="020F0502020204030204" pitchFamily="34" charset="0"/>
                <a:cs typeface="Calibri" panose="020F0502020204030204" pitchFamily="34" charset="0"/>
              </a:rPr>
              <a:t> </a:t>
            </a:r>
            <a:r>
              <a:rPr lang="tr-TR" sz="3300" dirty="0" err="1">
                <a:latin typeface="Calibri" panose="020F0502020204030204" pitchFamily="34" charset="0"/>
                <a:cs typeface="Calibri" panose="020F0502020204030204" pitchFamily="34" charset="0"/>
              </a:rPr>
              <a:t>maruziyet</a:t>
            </a:r>
            <a:r>
              <a:rPr lang="tr-TR" sz="3300" dirty="0">
                <a:latin typeface="Calibri" panose="020F0502020204030204" pitchFamily="34" charset="0"/>
                <a:cs typeface="Calibri" panose="020F0502020204030204" pitchFamily="34" charset="0"/>
              </a:rPr>
              <a:t> ile özellikle akciğer ve beyin ciddi zarar görebilmekte, </a:t>
            </a:r>
            <a:r>
              <a:rPr lang="tr-TR" sz="3300" dirty="0" err="1">
                <a:latin typeface="Calibri" panose="020F0502020204030204" pitchFamily="34" charset="0"/>
                <a:cs typeface="Calibri" panose="020F0502020204030204" pitchFamily="34" charset="0"/>
              </a:rPr>
              <a:t>kromozomal</a:t>
            </a:r>
            <a:r>
              <a:rPr lang="tr-TR" sz="3300" dirty="0">
                <a:latin typeface="Calibri" panose="020F0502020204030204" pitchFamily="34" charset="0"/>
                <a:cs typeface="Calibri" panose="020F0502020204030204" pitchFamily="34" charset="0"/>
              </a:rPr>
              <a:t> olmayan </a:t>
            </a:r>
            <a:r>
              <a:rPr lang="tr-TR" sz="3300" dirty="0" err="1">
                <a:latin typeface="Calibri" panose="020F0502020204030204" pitchFamily="34" charset="0"/>
                <a:cs typeface="Calibri" panose="020F0502020204030204" pitchFamily="34" charset="0"/>
              </a:rPr>
              <a:t>konjenital</a:t>
            </a:r>
            <a:r>
              <a:rPr lang="tr-TR" sz="3300" dirty="0">
                <a:latin typeface="Calibri" panose="020F0502020204030204" pitchFamily="34" charset="0"/>
                <a:cs typeface="Calibri" panose="020F0502020204030204" pitchFamily="34" charset="0"/>
              </a:rPr>
              <a:t> anomalilere neden olabilmektedir.</a:t>
            </a:r>
          </a:p>
          <a:p>
            <a:endParaRPr lang="tr-TR" dirty="0">
              <a:latin typeface="Comic Sans MS" panose="030F0702030302020204" pitchFamily="66" charset="0"/>
            </a:endParaRPr>
          </a:p>
        </p:txBody>
      </p:sp>
      <p:pic>
        <p:nvPicPr>
          <p:cNvPr id="6" name="Picture 7"/>
          <p:cNvPicPr>
            <a:picLocks noChangeAspect="1" noChangeArrowheads="1"/>
          </p:cNvPicPr>
          <p:nvPr/>
        </p:nvPicPr>
        <p:blipFill>
          <a:blip r:embed="rId3" cstate="print"/>
          <a:srcRect/>
          <a:stretch>
            <a:fillRect/>
          </a:stretch>
        </p:blipFill>
        <p:spPr bwMode="auto">
          <a:xfrm>
            <a:off x="6764753" y="2025017"/>
            <a:ext cx="2221604" cy="2617631"/>
          </a:xfrm>
          <a:prstGeom prst="rect">
            <a:avLst/>
          </a:prstGeom>
          <a:noFill/>
          <a:ln w="9525">
            <a:noFill/>
            <a:miter lim="800000"/>
            <a:headEnd/>
            <a:tailEnd/>
          </a:ln>
        </p:spPr>
      </p:pic>
    </p:spTree>
    <p:extLst>
      <p:ext uri="{BB962C8B-B14F-4D97-AF65-F5344CB8AC3E}">
        <p14:creationId xmlns:p14="http://schemas.microsoft.com/office/powerpoint/2010/main" val="6564073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00EE5651-4886-D042-B0E8-A21EE36B66AB}"/>
              </a:ext>
            </a:extLst>
          </p:cNvPr>
          <p:cNvSpPr>
            <a:spLocks noGrp="1"/>
          </p:cNvSpPr>
          <p:nvPr>
            <p:ph type="title"/>
          </p:nvPr>
        </p:nvSpPr>
        <p:spPr/>
        <p:txBody>
          <a:bodyPr>
            <a:noAutofit/>
          </a:bodyPr>
          <a:lstStyle/>
          <a:p>
            <a:r>
              <a:rPr lang="tr-TR" sz="2400" dirty="0">
                <a:latin typeface="Calibri" panose="020F0502020204030204" pitchFamily="34" charset="0"/>
                <a:cs typeface="Calibri" panose="020F0502020204030204" pitchFamily="34" charset="0"/>
              </a:rPr>
              <a:t>İESD MARUZİYETİ KORUNMA</a:t>
            </a:r>
          </a:p>
        </p:txBody>
      </p:sp>
      <p:sp>
        <p:nvSpPr>
          <p:cNvPr id="3" name="İçerik Yer Tutucusu 2">
            <a:extLst>
              <a:ext uri="{FF2B5EF4-FFF2-40B4-BE49-F238E27FC236}">
                <a16:creationId xmlns:a16="http://schemas.microsoft.com/office/drawing/2014/main" id="{B1154356-76B2-534E-8A2C-7354C26353BE}"/>
              </a:ext>
            </a:extLst>
          </p:cNvPr>
          <p:cNvSpPr>
            <a:spLocks noGrp="1"/>
          </p:cNvSpPr>
          <p:nvPr>
            <p:ph type="body" sz="half" idx="2"/>
          </p:nvPr>
        </p:nvSpPr>
        <p:spPr/>
        <p:txBody>
          <a:bodyPr>
            <a:normAutofit fontScale="92500" lnSpcReduction="20000"/>
          </a:bodyPr>
          <a:lstStyle/>
          <a:p>
            <a:pPr marL="214313" indent="-214313" algn="just">
              <a:buFont typeface="Arial" panose="020B0604020202020204" pitchFamily="34" charset="0"/>
              <a:buChar char="•"/>
            </a:pPr>
            <a:r>
              <a:rPr lang="tr-TR" dirty="0">
                <a:latin typeface="Calibri" panose="020F0502020204030204" pitchFamily="34" charset="0"/>
                <a:cs typeface="Calibri" panose="020F0502020204030204" pitchFamily="34" charset="0"/>
              </a:rPr>
              <a:t>İESD </a:t>
            </a:r>
            <a:r>
              <a:rPr lang="tr-TR" dirty="0" err="1">
                <a:latin typeface="Calibri" panose="020F0502020204030204" pitchFamily="34" charset="0"/>
                <a:cs typeface="Calibri" panose="020F0502020204030204" pitchFamily="34" charset="0"/>
              </a:rPr>
              <a:t>maruziyeti</a:t>
            </a:r>
            <a:r>
              <a:rPr lang="tr-TR" dirty="0">
                <a:latin typeface="Calibri" panose="020F0502020204030204" pitchFamily="34" charset="0"/>
                <a:cs typeface="Calibri" panose="020F0502020204030204" pitchFamily="34" charset="0"/>
              </a:rPr>
              <a:t>  sağlıklı bireyler için </a:t>
            </a:r>
            <a:r>
              <a:rPr lang="tr-TR" dirty="0" err="1">
                <a:latin typeface="Calibri" panose="020F0502020204030204" pitchFamily="34" charset="0"/>
                <a:cs typeface="Calibri" panose="020F0502020204030204" pitchFamily="34" charset="0"/>
              </a:rPr>
              <a:t>morbidite</a:t>
            </a:r>
            <a:r>
              <a:rPr lang="tr-TR" dirty="0">
                <a:latin typeface="Calibri" panose="020F0502020204030204" pitchFamily="34" charset="0"/>
                <a:cs typeface="Calibri" panose="020F0502020204030204" pitchFamily="34" charset="0"/>
              </a:rPr>
              <a:t> ve </a:t>
            </a:r>
            <a:r>
              <a:rPr lang="tr-TR" dirty="0" err="1">
                <a:latin typeface="Calibri" panose="020F0502020204030204" pitchFamily="34" charset="0"/>
                <a:cs typeface="Calibri" panose="020F0502020204030204" pitchFamily="34" charset="0"/>
              </a:rPr>
              <a:t>mortaliteyi</a:t>
            </a:r>
            <a:r>
              <a:rPr lang="tr-TR" dirty="0">
                <a:latin typeface="Calibri" panose="020F0502020204030204" pitchFamily="34" charset="0"/>
                <a:cs typeface="Calibri" panose="020F0502020204030204" pitchFamily="34" charset="0"/>
              </a:rPr>
              <a:t> artıran ciddi bir risk faktörü olmakla birlikte önlenebilir bir risktir.</a:t>
            </a:r>
          </a:p>
          <a:p>
            <a:pPr marL="214313" indent="-214313" algn="just">
              <a:buFont typeface="Arial" panose="020B0604020202020204" pitchFamily="34" charset="0"/>
              <a:buChar char="•"/>
            </a:pPr>
            <a:r>
              <a:rPr lang="tr-TR" dirty="0">
                <a:latin typeface="Calibri" panose="020F0502020204030204" pitchFamily="34" charset="0"/>
                <a:cs typeface="Calibri" panose="020F0502020204030204" pitchFamily="34" charset="0"/>
              </a:rPr>
              <a:t>Bunun için alınacak önlemlerin başında </a:t>
            </a:r>
            <a:r>
              <a:rPr lang="tr-TR" b="1" dirty="0">
                <a:solidFill>
                  <a:srgbClr val="0094AB"/>
                </a:solidFill>
                <a:latin typeface="Calibri" panose="020F0502020204030204" pitchFamily="34" charset="0"/>
                <a:ea typeface="+mj-ea"/>
                <a:cs typeface="Calibri" panose="020F0502020204030204" pitchFamily="34" charset="0"/>
              </a:rPr>
              <a:t>aktif içici oranını azaltma </a:t>
            </a:r>
            <a:r>
              <a:rPr lang="tr-TR" dirty="0">
                <a:latin typeface="Calibri" panose="020F0502020204030204" pitchFamily="34" charset="0"/>
                <a:cs typeface="Calibri" panose="020F0502020204030204" pitchFamily="34" charset="0"/>
              </a:rPr>
              <a:t>gelmektedir.</a:t>
            </a:r>
          </a:p>
          <a:p>
            <a:pPr marL="214313" indent="-214313" algn="just">
              <a:buFont typeface="Arial" panose="020B0604020202020204" pitchFamily="34" charset="0"/>
              <a:buChar char="•"/>
            </a:pPr>
            <a:r>
              <a:rPr lang="tr-TR" dirty="0">
                <a:latin typeface="Calibri" panose="020F0502020204030204" pitchFamily="34" charset="0"/>
                <a:cs typeface="Calibri" panose="020F0502020204030204" pitchFamily="34" charset="0"/>
              </a:rPr>
              <a:t>Ayrıca </a:t>
            </a:r>
            <a:r>
              <a:rPr lang="tr-TR" dirty="0">
                <a:solidFill>
                  <a:srgbClr val="0094AB"/>
                </a:solidFill>
                <a:latin typeface="Calibri" panose="020F0502020204030204" pitchFamily="34" charset="0"/>
                <a:ea typeface="+mj-ea"/>
                <a:cs typeface="Calibri" panose="020F0502020204030204" pitchFamily="34" charset="0"/>
              </a:rPr>
              <a:t>eğitim</a:t>
            </a:r>
            <a:r>
              <a:rPr lang="tr-TR" dirty="0">
                <a:latin typeface="Calibri" panose="020F0502020204030204" pitchFamily="34" charset="0"/>
                <a:cs typeface="Calibri" panose="020F0502020204030204" pitchFamily="34" charset="0"/>
              </a:rPr>
              <a:t> ve gerekli  </a:t>
            </a:r>
            <a:r>
              <a:rPr lang="tr-TR" b="1" dirty="0">
                <a:solidFill>
                  <a:srgbClr val="0094AB"/>
                </a:solidFill>
                <a:latin typeface="Calibri" panose="020F0502020204030204" pitchFamily="34" charset="0"/>
                <a:ea typeface="+mj-ea"/>
                <a:cs typeface="Calibri" panose="020F0502020204030204" pitchFamily="34" charset="0"/>
              </a:rPr>
              <a:t>yasal düzenlemelerin yapılması ve uyulması!! </a:t>
            </a:r>
            <a:r>
              <a:rPr lang="tr-TR" dirty="0">
                <a:latin typeface="Calibri" panose="020F0502020204030204" pitchFamily="34" charset="0"/>
                <a:cs typeface="Calibri" panose="020F0502020204030204" pitchFamily="34" charset="0"/>
              </a:rPr>
              <a:t>önemlidir.</a:t>
            </a:r>
          </a:p>
          <a:p>
            <a:pPr marL="214313" indent="-214313" algn="just">
              <a:buFont typeface="Arial" panose="020B0604020202020204" pitchFamily="34" charset="0"/>
              <a:buChar char="•"/>
            </a:pPr>
            <a:r>
              <a:rPr lang="tr-TR" dirty="0">
                <a:latin typeface="Calibri" panose="020F0502020204030204" pitchFamily="34" charset="0"/>
                <a:cs typeface="Calibri" panose="020F0502020204030204" pitchFamily="34" charset="0"/>
              </a:rPr>
              <a:t>Ülkemizde de 2009 yılı Temmuz ayında uygulamaya giren </a:t>
            </a:r>
            <a:r>
              <a:rPr lang="tr-TR" dirty="0">
                <a:solidFill>
                  <a:srgbClr val="0094AB"/>
                </a:solidFill>
                <a:latin typeface="Calibri" panose="020F0502020204030204" pitchFamily="34" charset="0"/>
                <a:ea typeface="+mj-ea"/>
                <a:cs typeface="Calibri" panose="020F0502020204030204" pitchFamily="34" charset="0"/>
              </a:rPr>
              <a:t>5727 sayılı yasa </a:t>
            </a:r>
            <a:r>
              <a:rPr lang="tr-TR" dirty="0">
                <a:latin typeface="Calibri" panose="020F0502020204030204" pitchFamily="34" charset="0"/>
                <a:cs typeface="Calibri" panose="020F0502020204030204" pitchFamily="34" charset="0"/>
              </a:rPr>
              <a:t>ile kamuya açık kapalı alanlarda sigara içiminin önlenmesi; </a:t>
            </a:r>
          </a:p>
          <a:p>
            <a:pPr algn="just"/>
            <a:r>
              <a:rPr lang="tr-TR" dirty="0">
                <a:latin typeface="Calibri" panose="020F0502020204030204" pitchFamily="34" charset="0"/>
                <a:cs typeface="Calibri" panose="020F0502020204030204" pitchFamily="34" charset="0"/>
              </a:rPr>
              <a:t>   	gerek aktif gerekse pasif içicilik oranlarını azaltmıştır. </a:t>
            </a:r>
          </a:p>
          <a:p>
            <a:pPr algn="just"/>
            <a:r>
              <a:rPr lang="tr-TR" dirty="0">
                <a:latin typeface="Calibri" panose="020F0502020204030204" pitchFamily="34" charset="0"/>
                <a:cs typeface="Calibri" panose="020F0502020204030204" pitchFamily="34" charset="0"/>
              </a:rPr>
              <a:t>  	sigara içen bireylerin daha az tüketmesini sağlamıştır</a:t>
            </a:r>
          </a:p>
          <a:p>
            <a:pPr algn="just"/>
            <a:r>
              <a:rPr lang="tr-TR" dirty="0">
                <a:latin typeface="Calibri" panose="020F0502020204030204" pitchFamily="34" charset="0"/>
                <a:cs typeface="Calibri" panose="020F0502020204030204" pitchFamily="34" charset="0"/>
              </a:rPr>
              <a:t>  	gençlerde sigaraya başlama oranını da azaltmıştır.</a:t>
            </a:r>
          </a:p>
          <a:p>
            <a:pPr marL="214313" indent="-214313" algn="just">
              <a:buFont typeface="Arial" panose="020B0604020202020204" pitchFamily="34" charset="0"/>
              <a:buChar char="•"/>
            </a:pPr>
            <a:r>
              <a:rPr lang="tr-TR" dirty="0">
                <a:latin typeface="Calibri" panose="020F0502020204030204" pitchFamily="34" charset="0"/>
                <a:cs typeface="Calibri" panose="020F0502020204030204" pitchFamily="34" charset="0"/>
              </a:rPr>
              <a:t>İş yerlerinde ve restoranlarda maruz kalma sıklığı 2008’de sırasıyla %37 ve %56 iken 2012 de %16 ve %13’e düşmüştür.</a:t>
            </a:r>
          </a:p>
          <a:p>
            <a:pPr algn="ctr"/>
            <a:r>
              <a:rPr lang="tr-TR" b="1" dirty="0">
                <a:latin typeface="Calibri" panose="020F0502020204030204" pitchFamily="34" charset="0"/>
                <a:cs typeface="Calibri" panose="020F0502020204030204" pitchFamily="34" charset="0"/>
              </a:rPr>
              <a:t>Bilgi ve farkındalığın artmasında;</a:t>
            </a:r>
          </a:p>
          <a:p>
            <a:pPr algn="ctr"/>
            <a:r>
              <a:rPr lang="tr-TR" dirty="0">
                <a:latin typeface="Calibri" panose="020F0502020204030204" pitchFamily="34" charset="0"/>
                <a:cs typeface="Calibri" panose="020F0502020204030204" pitchFamily="34" charset="0"/>
              </a:rPr>
              <a:t>       Yasanın uygulanması!</a:t>
            </a:r>
          </a:p>
          <a:p>
            <a:pPr algn="ctr"/>
            <a:r>
              <a:rPr lang="tr-TR" dirty="0">
                <a:latin typeface="Calibri" panose="020F0502020204030204" pitchFamily="34" charset="0"/>
                <a:cs typeface="Calibri" panose="020F0502020204030204" pitchFamily="34" charset="0"/>
              </a:rPr>
              <a:t>       Yazılı ve görsel basında yer alan haberler</a:t>
            </a:r>
          </a:p>
          <a:p>
            <a:pPr algn="ctr"/>
            <a:r>
              <a:rPr lang="tr-TR" dirty="0">
                <a:latin typeface="Calibri" panose="020F0502020204030204" pitchFamily="34" charset="0"/>
                <a:cs typeface="Calibri" panose="020F0502020204030204" pitchFamily="34" charset="0"/>
              </a:rPr>
              <a:t>       Kamu spotları önemli fayda sağlamıştır.</a:t>
            </a:r>
          </a:p>
          <a:p>
            <a:pPr algn="ctr"/>
            <a:r>
              <a:rPr lang="tr-TR" dirty="0">
                <a:latin typeface="Calibri" panose="020F0502020204030204" pitchFamily="34" charset="0"/>
                <a:cs typeface="Calibri" panose="020F0502020204030204" pitchFamily="34" charset="0"/>
              </a:rPr>
              <a:t> </a:t>
            </a:r>
          </a:p>
          <a:p>
            <a:endParaRPr lang="tr-TR" dirty="0"/>
          </a:p>
          <a:p>
            <a:endParaRPr lang="tr-TR" dirty="0">
              <a:latin typeface="Comic Sans MS" panose="030F0702030302020204" pitchFamily="66" charset="0"/>
            </a:endParaRPr>
          </a:p>
        </p:txBody>
      </p:sp>
      <p:pic>
        <p:nvPicPr>
          <p:cNvPr id="5" name="Resim 4">
            <a:extLst>
              <a:ext uri="{FF2B5EF4-FFF2-40B4-BE49-F238E27FC236}">
                <a16:creationId xmlns:a16="http://schemas.microsoft.com/office/drawing/2014/main" id="{6989025D-33A6-2742-995F-B5A1EBBCB97E}"/>
              </a:ext>
            </a:extLst>
          </p:cNvPr>
          <p:cNvPicPr>
            <a:picLocks noChangeAspect="1"/>
          </p:cNvPicPr>
          <p:nvPr/>
        </p:nvPicPr>
        <p:blipFill>
          <a:blip r:embed="rId2"/>
          <a:stretch>
            <a:fillRect/>
          </a:stretch>
        </p:blipFill>
        <p:spPr>
          <a:xfrm>
            <a:off x="6980437" y="3863150"/>
            <a:ext cx="1750019" cy="1505853"/>
          </a:xfrm>
          <a:prstGeom prst="rect">
            <a:avLst/>
          </a:prstGeom>
        </p:spPr>
      </p:pic>
    </p:spTree>
    <p:extLst>
      <p:ext uri="{BB962C8B-B14F-4D97-AF65-F5344CB8AC3E}">
        <p14:creationId xmlns:p14="http://schemas.microsoft.com/office/powerpoint/2010/main" val="14774148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23F0217D-D02E-A242-8846-8B6310914574}"/>
              </a:ext>
            </a:extLst>
          </p:cNvPr>
          <p:cNvSpPr>
            <a:spLocks noGrp="1" noChangeArrowheads="1"/>
          </p:cNvSpPr>
          <p:nvPr>
            <p:ph type="title"/>
          </p:nvPr>
        </p:nvSpPr>
        <p:spPr/>
        <p:txBody>
          <a:bodyPr>
            <a:normAutofit/>
          </a:bodyPr>
          <a:lstStyle/>
          <a:p>
            <a:r>
              <a:rPr lang="tr-TR" sz="2400" dirty="0">
                <a:latin typeface="Calibri" panose="020F0502020204030204" pitchFamily="34" charset="0"/>
                <a:cs typeface="Calibri" panose="020F0502020204030204" pitchFamily="34" charset="0"/>
              </a:rPr>
              <a:t>İESD MARUZİYETİ KORUNMA</a:t>
            </a:r>
            <a:endParaRPr lang="tr-TR" altLang="tr-TR" sz="2400" dirty="0">
              <a:latin typeface="Calibri" panose="020F0502020204030204" pitchFamily="34" charset="0"/>
              <a:cs typeface="Calibri" panose="020F0502020204030204" pitchFamily="34" charset="0"/>
            </a:endParaRPr>
          </a:p>
        </p:txBody>
      </p:sp>
      <p:sp>
        <p:nvSpPr>
          <p:cNvPr id="43011" name="Rectangle 3">
            <a:extLst>
              <a:ext uri="{FF2B5EF4-FFF2-40B4-BE49-F238E27FC236}">
                <a16:creationId xmlns:a16="http://schemas.microsoft.com/office/drawing/2014/main" id="{F83F4FE4-8B42-7B44-857E-47D8167B179D}"/>
              </a:ext>
            </a:extLst>
          </p:cNvPr>
          <p:cNvSpPr>
            <a:spLocks noGrp="1" noChangeArrowheads="1"/>
          </p:cNvSpPr>
          <p:nvPr>
            <p:ph type="body" sz="half" idx="2"/>
          </p:nvPr>
        </p:nvSpPr>
        <p:spPr/>
        <p:txBody>
          <a:bodyPr>
            <a:normAutofit/>
          </a:bodyPr>
          <a:lstStyle/>
          <a:p>
            <a:pPr marL="214313" indent="-214313">
              <a:buFont typeface="Arial" panose="020B0604020202020204" pitchFamily="34" charset="0"/>
              <a:buChar char="•"/>
            </a:pPr>
            <a:r>
              <a:rPr lang="tr-TR" altLang="tr-TR" sz="1800" dirty="0">
                <a:latin typeface="Calibri" panose="020F0502020204030204" pitchFamily="34" charset="0"/>
                <a:cs typeface="Calibri" panose="020F0502020204030204" pitchFamily="34" charset="0"/>
              </a:rPr>
              <a:t>Kapı açalım…</a:t>
            </a:r>
          </a:p>
          <a:p>
            <a:pPr marL="214313" indent="-214313">
              <a:buFont typeface="Arial" panose="020B0604020202020204" pitchFamily="34" charset="0"/>
              <a:buChar char="•"/>
            </a:pPr>
            <a:r>
              <a:rPr lang="tr-TR" altLang="tr-TR" sz="1800" dirty="0">
                <a:latin typeface="Calibri" panose="020F0502020204030204" pitchFamily="34" charset="0"/>
                <a:cs typeface="Calibri" panose="020F0502020204030204" pitchFamily="34" charset="0"/>
              </a:rPr>
              <a:t>Camları açalım…</a:t>
            </a:r>
          </a:p>
          <a:p>
            <a:pPr marL="214313" indent="-214313">
              <a:buFont typeface="Arial" panose="020B0604020202020204" pitchFamily="34" charset="0"/>
              <a:buChar char="•"/>
            </a:pPr>
            <a:r>
              <a:rPr lang="tr-TR" altLang="tr-TR" sz="1800" dirty="0">
                <a:latin typeface="Calibri" panose="020F0502020204030204" pitchFamily="34" charset="0"/>
                <a:cs typeface="Calibri" panose="020F0502020204030204" pitchFamily="34" charset="0"/>
              </a:rPr>
              <a:t>Aspiratör/klima çalıştıralım…</a:t>
            </a:r>
          </a:p>
          <a:p>
            <a:pPr marL="214313" indent="-214313">
              <a:buFont typeface="Arial" panose="020B0604020202020204" pitchFamily="34" charset="0"/>
              <a:buChar char="•"/>
            </a:pPr>
            <a:r>
              <a:rPr lang="tr-TR" altLang="tr-TR" sz="1800" dirty="0">
                <a:latin typeface="Calibri" panose="020F0502020204030204" pitchFamily="34" charset="0"/>
                <a:cs typeface="Calibri" panose="020F0502020204030204" pitchFamily="34" charset="0"/>
              </a:rPr>
              <a:t>Balkonda içelim…</a:t>
            </a:r>
          </a:p>
          <a:p>
            <a:pPr marL="214313" indent="-214313">
              <a:buFont typeface="Arial" panose="020B0604020202020204" pitchFamily="34" charset="0"/>
              <a:buChar char="•"/>
            </a:pPr>
            <a:r>
              <a:rPr lang="tr-TR" altLang="tr-TR" sz="1800" dirty="0">
                <a:latin typeface="Calibri" panose="020F0502020204030204" pitchFamily="34" charset="0"/>
                <a:cs typeface="Calibri" panose="020F0502020204030204" pitchFamily="34" charset="0"/>
              </a:rPr>
              <a:t>Evin bir oda</a:t>
            </a:r>
            <a:r>
              <a:rPr lang="en-US" altLang="tr-TR" sz="1800" dirty="0" err="1">
                <a:latin typeface="Calibri" panose="020F0502020204030204" pitchFamily="34" charset="0"/>
                <a:cs typeface="Calibri" panose="020F0502020204030204" pitchFamily="34" charset="0"/>
              </a:rPr>
              <a:t>sını</a:t>
            </a:r>
            <a:r>
              <a:rPr lang="tr-TR" altLang="tr-TR" sz="1800" dirty="0">
                <a:latin typeface="Calibri" panose="020F0502020204030204" pitchFamily="34" charset="0"/>
                <a:cs typeface="Calibri" panose="020F0502020204030204" pitchFamily="34" charset="0"/>
              </a:rPr>
              <a:t> (mutfak…) sigara içme odası </a:t>
            </a:r>
            <a:r>
              <a:rPr lang="tr-TR" altLang="tr-TR" sz="1500" dirty="0">
                <a:latin typeface="Comic Sans MS" panose="030F0702030302020204" pitchFamily="66" charset="0"/>
              </a:rPr>
              <a:t>yapalım</a:t>
            </a:r>
            <a:r>
              <a:rPr lang="tr-TR" altLang="tr-TR" dirty="0">
                <a:latin typeface="Comic Sans MS" panose="030F0702030302020204" pitchFamily="66" charset="0"/>
              </a:rPr>
              <a:t>…</a:t>
            </a:r>
          </a:p>
        </p:txBody>
      </p:sp>
      <p:sp>
        <p:nvSpPr>
          <p:cNvPr id="5" name="AutoShape 4">
            <a:extLst>
              <a:ext uri="{FF2B5EF4-FFF2-40B4-BE49-F238E27FC236}">
                <a16:creationId xmlns:a16="http://schemas.microsoft.com/office/drawing/2014/main" id="{00C688F2-1EAB-B742-91DE-C83EA5ED3906}"/>
              </a:ext>
            </a:extLst>
          </p:cNvPr>
          <p:cNvSpPr>
            <a:spLocks noChangeArrowheads="1"/>
          </p:cNvSpPr>
          <p:nvPr/>
        </p:nvSpPr>
        <p:spPr bwMode="auto">
          <a:xfrm>
            <a:off x="4746152" y="2066854"/>
            <a:ext cx="4914900" cy="3942159"/>
          </a:xfrm>
          <a:prstGeom prst="irregularSeal2">
            <a:avLst/>
          </a:prstGeom>
          <a:solidFill>
            <a:schemeClr val="accent5">
              <a:lumMod val="40000"/>
              <a:lumOff val="60000"/>
            </a:schemeClr>
          </a:solidFill>
          <a:ln w="9525">
            <a:solidFill>
              <a:srgbClr val="00B0F0"/>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tr-TR" altLang="tr-TR" dirty="0">
                <a:solidFill>
                  <a:srgbClr val="FF0000"/>
                </a:solidFill>
                <a:latin typeface="Comic Sans MS" panose="030F0902030302020204" pitchFamily="66" charset="0"/>
              </a:rPr>
              <a:t>   </a:t>
            </a:r>
            <a:r>
              <a:rPr lang="tr-TR" altLang="tr-TR" dirty="0">
                <a:highlight>
                  <a:srgbClr val="C0C0C0"/>
                </a:highlight>
                <a:latin typeface="Comic Sans MS" panose="030F0902030302020204" pitchFamily="66" charset="0"/>
              </a:rPr>
              <a:t>Hiçbir işe yaramazlar</a:t>
            </a:r>
          </a:p>
        </p:txBody>
      </p:sp>
    </p:spTree>
    <p:extLst>
      <p:ext uri="{BB962C8B-B14F-4D97-AF65-F5344CB8AC3E}">
        <p14:creationId xmlns:p14="http://schemas.microsoft.com/office/powerpoint/2010/main" val="189876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F14D1708-65AF-A649-A906-188A9D286DAC}"/>
              </a:ext>
            </a:extLst>
          </p:cNvPr>
          <p:cNvSpPr>
            <a:spLocks noGrp="1"/>
          </p:cNvSpPr>
          <p:nvPr>
            <p:ph type="title"/>
          </p:nvPr>
        </p:nvSpPr>
        <p:spPr/>
        <p:txBody>
          <a:bodyPr>
            <a:noAutofit/>
          </a:bodyPr>
          <a:lstStyle/>
          <a:p>
            <a:r>
              <a:rPr lang="tr-TR" sz="2400" dirty="0">
                <a:latin typeface="Calibri" panose="020F0502020204030204" pitchFamily="34" charset="0"/>
                <a:cs typeface="Calibri" panose="020F0502020204030204" pitchFamily="34" charset="0"/>
              </a:rPr>
              <a:t>ÜÇÜNCÜ EL SİGARA DUMANI (ÜESD) ve MARUZİYETİ TANIM</a:t>
            </a:r>
          </a:p>
        </p:txBody>
      </p:sp>
      <p:sp>
        <p:nvSpPr>
          <p:cNvPr id="3" name="İçerik Yer Tutucusu 2">
            <a:extLst>
              <a:ext uri="{FF2B5EF4-FFF2-40B4-BE49-F238E27FC236}">
                <a16:creationId xmlns:a16="http://schemas.microsoft.com/office/drawing/2014/main" id="{3EC3D7FD-B518-4A42-B4E5-37AE7809C4F3}"/>
              </a:ext>
            </a:extLst>
          </p:cNvPr>
          <p:cNvSpPr>
            <a:spLocks noGrp="1"/>
          </p:cNvSpPr>
          <p:nvPr>
            <p:ph type="body" sz="half" idx="2"/>
          </p:nvPr>
        </p:nvSpPr>
        <p:spPr>
          <a:xfrm>
            <a:off x="525157" y="1733278"/>
            <a:ext cx="8093687" cy="3391445"/>
          </a:xfrm>
        </p:spPr>
        <p:txBody>
          <a:bodyPr>
            <a:normAutofit/>
          </a:bodyPr>
          <a:lstStyle/>
          <a:p>
            <a:pPr marL="214313" indent="-214313" algn="just">
              <a:buFont typeface="Arial" panose="020B0604020202020204" pitchFamily="34" charset="0"/>
              <a:buChar char="•"/>
            </a:pPr>
            <a:r>
              <a:rPr lang="tr-TR" sz="1800" dirty="0">
                <a:solidFill>
                  <a:srgbClr val="0094AB"/>
                </a:solidFill>
                <a:latin typeface="Calibri" panose="020F0502020204030204" pitchFamily="34" charset="0"/>
                <a:ea typeface="+mj-ea"/>
                <a:cs typeface="Calibri" panose="020F0502020204030204" pitchFamily="34" charset="0"/>
              </a:rPr>
              <a:t>Üçüncü el sigara dumanı (ÜESD) </a:t>
            </a:r>
            <a:r>
              <a:rPr lang="tr-TR" sz="1800" dirty="0">
                <a:latin typeface="Calibri" panose="020F0502020204030204" pitchFamily="34" charset="0"/>
                <a:cs typeface="Calibri" panose="020F0502020204030204" pitchFamily="34" charset="0"/>
              </a:rPr>
              <a:t>terimi ilk kez 2006 yılında tanımlandı. </a:t>
            </a:r>
          </a:p>
          <a:p>
            <a:pPr marL="214313" indent="-214313" algn="just">
              <a:buFont typeface="Arial" panose="020B0604020202020204" pitchFamily="34" charset="0"/>
              <a:buChar char="•"/>
            </a:pPr>
            <a:r>
              <a:rPr lang="tr-TR" sz="1800" dirty="0">
                <a:solidFill>
                  <a:srgbClr val="0094AB"/>
                </a:solidFill>
                <a:latin typeface="Calibri" panose="020F0502020204030204" pitchFamily="34" charset="0"/>
                <a:ea typeface="+mj-ea"/>
                <a:cs typeface="Calibri" panose="020F0502020204030204" pitchFamily="34" charset="0"/>
              </a:rPr>
              <a:t>Üçüncü el sigara dumanı</a:t>
            </a:r>
            <a:r>
              <a:rPr lang="tr-TR" sz="1800" dirty="0">
                <a:latin typeface="Calibri" panose="020F0502020204030204" pitchFamily="34" charset="0"/>
                <a:cs typeface="Calibri" panose="020F0502020204030204" pitchFamily="34" charset="0"/>
              </a:rPr>
              <a:t>; sigara ya da herhangi bir tütün ürünü söndürülüp, yüzeylerde ya da toz içinde kalan </a:t>
            </a:r>
            <a:r>
              <a:rPr lang="tr-TR" sz="1800" dirty="0" err="1">
                <a:latin typeface="Calibri" panose="020F0502020204030204" pitchFamily="34" charset="0"/>
                <a:cs typeface="Calibri" panose="020F0502020204030204" pitchFamily="34" charset="0"/>
              </a:rPr>
              <a:t>rezidüel</a:t>
            </a:r>
            <a:r>
              <a:rPr lang="tr-TR" sz="1800" dirty="0">
                <a:latin typeface="Calibri" panose="020F0502020204030204" pitchFamily="34" charset="0"/>
                <a:cs typeface="Calibri" panose="020F0502020204030204" pitchFamily="34" charset="0"/>
              </a:rPr>
              <a:t> tütün kirleticilerinin ortama tekrar gaz fazında salınması veya </a:t>
            </a:r>
            <a:r>
              <a:rPr lang="tr-TR" sz="1800" dirty="0" err="1">
                <a:latin typeface="Calibri" panose="020F0502020204030204" pitchFamily="34" charset="0"/>
                <a:cs typeface="Calibri" panose="020F0502020204030204" pitchFamily="34" charset="0"/>
              </a:rPr>
              <a:t>oksidanlar</a:t>
            </a:r>
            <a:r>
              <a:rPr lang="tr-TR" sz="1800" dirty="0">
                <a:latin typeface="Calibri" panose="020F0502020204030204" pitchFamily="34" charset="0"/>
                <a:cs typeface="Calibri" panose="020F0502020204030204" pitchFamily="34" charset="0"/>
              </a:rPr>
              <a:t> ve diğer çevresel bileşiklerle reaksiyona girerek ikincil kirleticiler oluşturması olarak tanımlanmaktadır. </a:t>
            </a:r>
          </a:p>
          <a:p>
            <a:pPr algn="just"/>
            <a:endParaRPr lang="tr-TR" dirty="0">
              <a:latin typeface="Comic Sans MS" panose="030F0702030302020204" pitchFamily="66" charset="0"/>
            </a:endParaRPr>
          </a:p>
        </p:txBody>
      </p:sp>
      <p:pic>
        <p:nvPicPr>
          <p:cNvPr id="4" name="Resim 3">
            <a:extLst>
              <a:ext uri="{FF2B5EF4-FFF2-40B4-BE49-F238E27FC236}">
                <a16:creationId xmlns:a16="http://schemas.microsoft.com/office/drawing/2014/main" id="{5420A5DF-C222-FF47-8B12-7E6F304A6166}"/>
              </a:ext>
            </a:extLst>
          </p:cNvPr>
          <p:cNvPicPr>
            <a:picLocks noChangeAspect="1"/>
          </p:cNvPicPr>
          <p:nvPr/>
        </p:nvPicPr>
        <p:blipFill rotWithShape="1">
          <a:blip r:embed="rId3"/>
          <a:srcRect l="5539" r="7669"/>
          <a:stretch/>
        </p:blipFill>
        <p:spPr>
          <a:xfrm>
            <a:off x="2134673" y="3262380"/>
            <a:ext cx="4684691" cy="2247643"/>
          </a:xfrm>
          <a:prstGeom prst="rect">
            <a:avLst/>
          </a:prstGeom>
        </p:spPr>
      </p:pic>
    </p:spTree>
    <p:extLst>
      <p:ext uri="{BB962C8B-B14F-4D97-AF65-F5344CB8AC3E}">
        <p14:creationId xmlns:p14="http://schemas.microsoft.com/office/powerpoint/2010/main" val="36165214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br>
              <a:rPr lang="tr-TR" dirty="0">
                <a:solidFill>
                  <a:srgbClr val="FF0000"/>
                </a:solidFill>
              </a:rPr>
            </a:br>
            <a:r>
              <a:rPr lang="tr-TR" sz="2325" dirty="0">
                <a:latin typeface="Calibri" panose="020F0502020204030204" pitchFamily="34" charset="0"/>
                <a:cs typeface="Calibri" panose="020F0502020204030204" pitchFamily="34" charset="0"/>
              </a:rPr>
              <a:t>ÜÇÜNCÜ EL SİGARA DUMANI (ÜESD) ve MARUZİYETİ TANIM</a:t>
            </a:r>
            <a:br>
              <a:rPr lang="tr-TR" dirty="0">
                <a:solidFill>
                  <a:srgbClr val="FF0000"/>
                </a:solidFill>
              </a:rPr>
            </a:br>
            <a:endParaRPr lang="tr-TR" dirty="0"/>
          </a:p>
        </p:txBody>
      </p:sp>
      <p:sp>
        <p:nvSpPr>
          <p:cNvPr id="3" name="İçerik Yer Tutucusu 2"/>
          <p:cNvSpPr>
            <a:spLocks noGrp="1"/>
          </p:cNvSpPr>
          <p:nvPr>
            <p:ph type="body" sz="half" idx="2"/>
          </p:nvPr>
        </p:nvSpPr>
        <p:spPr>
          <a:xfrm>
            <a:off x="413538" y="1873759"/>
            <a:ext cx="8316919" cy="3391445"/>
          </a:xfrm>
        </p:spPr>
        <p:txBody>
          <a:bodyPr>
            <a:normAutofit/>
          </a:bodyPr>
          <a:lstStyle/>
          <a:p>
            <a:pPr marL="214313" indent="-214313" algn="just">
              <a:buFont typeface="Arial" panose="020B0604020202020204" pitchFamily="34" charset="0"/>
              <a:buChar char="•"/>
            </a:pPr>
            <a:r>
              <a:rPr lang="tr-TR" sz="1350" dirty="0">
                <a:latin typeface="Calibri" panose="020F0502020204030204" pitchFamily="34" charset="0"/>
                <a:cs typeface="Calibri" panose="020F0502020204030204" pitchFamily="34" charset="0"/>
              </a:rPr>
              <a:t>Kapalı ortamda içilen sigara dumanının önemli bir bölümü saç, deri, giysi, mobilya, yer döşemesi, duvar, yatak, halı, toz ve diğer yüzeyler tarafından tutularak bu yüzeylerde uzun süre (haftalar hatta aylarca) kalabilmekte ve bu kalıntılar </a:t>
            </a:r>
            <a:r>
              <a:rPr lang="tr-TR" sz="1350" dirty="0" err="1">
                <a:latin typeface="Calibri" panose="020F0502020204030204" pitchFamily="34" charset="0"/>
                <a:cs typeface="Calibri" panose="020F0502020204030204" pitchFamily="34" charset="0"/>
              </a:rPr>
              <a:t>ÜESD’nı</a:t>
            </a:r>
            <a:r>
              <a:rPr lang="tr-TR" sz="1350" dirty="0">
                <a:latin typeface="Calibri" panose="020F0502020204030204" pitchFamily="34" charset="0"/>
                <a:cs typeface="Calibri" panose="020F0502020204030204" pitchFamily="34" charset="0"/>
              </a:rPr>
              <a:t> oluşturmaktadır.</a:t>
            </a:r>
          </a:p>
          <a:p>
            <a:pPr marL="214313" indent="-214313" algn="just">
              <a:buFont typeface="Arial" panose="020B0604020202020204" pitchFamily="34" charset="0"/>
              <a:buChar char="•"/>
            </a:pPr>
            <a:r>
              <a:rPr lang="tr-TR" sz="1350" dirty="0">
                <a:latin typeface="Calibri" panose="020F0502020204030204" pitchFamily="34" charset="0"/>
                <a:cs typeface="Calibri" panose="020F0502020204030204" pitchFamily="34" charset="0"/>
              </a:rPr>
              <a:t>ÜESD bileşenleri tekrar gaz fazına geçerek havaya yayılabilmekte ya da ortamdaki </a:t>
            </a:r>
            <a:r>
              <a:rPr lang="tr-TR" sz="1350" dirty="0" err="1">
                <a:latin typeface="Calibri" panose="020F0502020204030204" pitchFamily="34" charset="0"/>
                <a:cs typeface="Calibri" panose="020F0502020204030204" pitchFamily="34" charset="0"/>
              </a:rPr>
              <a:t>oksidanlarla</a:t>
            </a:r>
            <a:r>
              <a:rPr lang="tr-TR" sz="1350" dirty="0">
                <a:latin typeface="Calibri" panose="020F0502020204030204" pitchFamily="34" charset="0"/>
                <a:cs typeface="Calibri" panose="020F0502020204030204" pitchFamily="34" charset="0"/>
              </a:rPr>
              <a:t> reaksiyona girerek ikincil kirleticileri oluşturabilmektedir. </a:t>
            </a:r>
          </a:p>
          <a:p>
            <a:pPr marL="214313" indent="-214313" algn="just">
              <a:buFont typeface="Arial" panose="020B0604020202020204" pitchFamily="34" charset="0"/>
              <a:buChar char="•"/>
            </a:pPr>
            <a:r>
              <a:rPr lang="tr-TR" sz="1350" dirty="0">
                <a:latin typeface="Calibri" panose="020F0502020204030204" pitchFamily="34" charset="0"/>
                <a:cs typeface="Calibri" panose="020F0502020204030204" pitchFamily="34" charset="0"/>
              </a:rPr>
              <a:t>Aktif sigara içimini takiben, tütün kullanan kaynak, ortamdan uzaklaşsa dahi uzun süre tekrar ortama üçüncü el sigara dumanı zararlıları salınmaktadır.</a:t>
            </a:r>
          </a:p>
          <a:p>
            <a:pPr marL="214313" indent="-214313" algn="just">
              <a:buFont typeface="Arial" panose="020B0604020202020204" pitchFamily="34" charset="0"/>
              <a:buChar char="•"/>
            </a:pPr>
            <a:r>
              <a:rPr lang="tr-TR" sz="1350" dirty="0">
                <a:latin typeface="Calibri" panose="020F0502020204030204" pitchFamily="34" charset="0"/>
                <a:cs typeface="Calibri" panose="020F0502020204030204" pitchFamily="34" charset="0"/>
              </a:rPr>
              <a:t>Ortamda bulunan üçüncü el sigara dumanı (ÜESD) bileşikleri sindirim sistemi yoluyla, </a:t>
            </a:r>
            <a:r>
              <a:rPr lang="tr-TR" sz="1350" dirty="0" err="1">
                <a:latin typeface="Calibri" panose="020F0502020204030204" pitchFamily="34" charset="0"/>
                <a:cs typeface="Calibri" panose="020F0502020204030204" pitchFamily="34" charset="0"/>
              </a:rPr>
              <a:t>inhale</a:t>
            </a:r>
            <a:r>
              <a:rPr lang="tr-TR" sz="1350" dirty="0">
                <a:latin typeface="Calibri" panose="020F0502020204030204" pitchFamily="34" charset="0"/>
                <a:cs typeface="Calibri" panose="020F0502020204030204" pitchFamily="34" charset="0"/>
              </a:rPr>
              <a:t> edilerek ya da deriden emilerek alınabilir. </a:t>
            </a:r>
          </a:p>
          <a:p>
            <a:pPr marL="214313" indent="-214313" algn="just">
              <a:buFont typeface="Arial" panose="020B0604020202020204" pitchFamily="34" charset="0"/>
              <a:buChar char="•"/>
            </a:pPr>
            <a:r>
              <a:rPr lang="tr-TR" sz="1350" dirty="0">
                <a:latin typeface="Calibri" panose="020F0502020204030204" pitchFamily="34" charset="0"/>
                <a:cs typeface="Calibri" panose="020F0502020204030204" pitchFamily="34" charset="0"/>
              </a:rPr>
              <a:t>Özellikle çocuklar ev ve araba gibi kapalı ortamlarda daha fazla bulunduklarından potansiyel zararlı etkilerine erişkinlerden daha hassastırlar.</a:t>
            </a:r>
          </a:p>
          <a:p>
            <a:pPr marL="214313" indent="-214313" algn="just">
              <a:buFont typeface="Arial" panose="020B0604020202020204" pitchFamily="34" charset="0"/>
              <a:buChar char="•"/>
            </a:pPr>
            <a:r>
              <a:rPr lang="tr-TR" sz="1350" dirty="0">
                <a:latin typeface="Calibri" panose="020F0502020204030204" pitchFamily="34" charset="0"/>
                <a:cs typeface="Calibri" panose="020F0502020204030204" pitchFamily="34" charset="0"/>
              </a:rPr>
              <a:t>Pediatrik popülasyon için karakteristik olan elini ağzına götürme, </a:t>
            </a:r>
          </a:p>
          <a:p>
            <a:pPr algn="just"/>
            <a:r>
              <a:rPr lang="tr-TR" sz="1350" dirty="0">
                <a:latin typeface="Calibri" panose="020F0502020204030204" pitchFamily="34" charset="0"/>
                <a:cs typeface="Calibri" panose="020F0502020204030204" pitchFamily="34" charset="0"/>
              </a:rPr>
              <a:t>emekleme ve  emme gibi çeşitli davranış özellikleri nedeniyle </a:t>
            </a:r>
            <a:r>
              <a:rPr lang="tr-TR" sz="1350" dirty="0" err="1">
                <a:latin typeface="Calibri" panose="020F0502020204030204" pitchFamily="34" charset="0"/>
                <a:cs typeface="Calibri" panose="020F0502020204030204" pitchFamily="34" charset="0"/>
              </a:rPr>
              <a:t>maruziyet</a:t>
            </a:r>
            <a:r>
              <a:rPr lang="tr-TR" sz="1350" dirty="0">
                <a:latin typeface="Calibri" panose="020F0502020204030204" pitchFamily="34" charset="0"/>
                <a:cs typeface="Calibri" panose="020F0502020204030204" pitchFamily="34" charset="0"/>
              </a:rPr>
              <a:t> artmaktadır.</a:t>
            </a:r>
          </a:p>
          <a:p>
            <a:pPr marL="214313" indent="-214313">
              <a:buFont typeface="Arial" panose="020B0604020202020204" pitchFamily="34" charset="0"/>
              <a:buChar char="•"/>
            </a:pPr>
            <a:endParaRPr lang="tr-TR" dirty="0">
              <a:latin typeface="Comic Sans MS" panose="030F0702030302020204" pitchFamily="66" charset="0"/>
            </a:endParaRPr>
          </a:p>
          <a:p>
            <a:endParaRPr lang="tr-TR" dirty="0"/>
          </a:p>
        </p:txBody>
      </p:sp>
      <p:pic>
        <p:nvPicPr>
          <p:cNvPr id="4" name="Resim 3">
            <a:extLst>
              <a:ext uri="{FF2B5EF4-FFF2-40B4-BE49-F238E27FC236}">
                <a16:creationId xmlns:a16="http://schemas.microsoft.com/office/drawing/2014/main" id="{00769DE4-5808-AE43-A697-8D1B174441A6}"/>
              </a:ext>
            </a:extLst>
          </p:cNvPr>
          <p:cNvPicPr>
            <a:picLocks noChangeAspect="1"/>
          </p:cNvPicPr>
          <p:nvPr/>
        </p:nvPicPr>
        <p:blipFill rotWithShape="1">
          <a:blip r:embed="rId3"/>
          <a:srcRect l="20808" t="37176" r="20980" b="7963"/>
          <a:stretch/>
        </p:blipFill>
        <p:spPr>
          <a:xfrm>
            <a:off x="6392136" y="3945896"/>
            <a:ext cx="2238358" cy="1812138"/>
          </a:xfrm>
          <a:prstGeom prst="rect">
            <a:avLst/>
          </a:prstGeom>
        </p:spPr>
      </p:pic>
    </p:spTree>
    <p:extLst>
      <p:ext uri="{BB962C8B-B14F-4D97-AF65-F5344CB8AC3E}">
        <p14:creationId xmlns:p14="http://schemas.microsoft.com/office/powerpoint/2010/main" val="38632948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20EF46D-2FCF-404C-B704-E7AE61AC1D00}"/>
              </a:ext>
            </a:extLst>
          </p:cNvPr>
          <p:cNvSpPr>
            <a:spLocks noGrp="1"/>
          </p:cNvSpPr>
          <p:nvPr>
            <p:ph type="title"/>
          </p:nvPr>
        </p:nvSpPr>
        <p:spPr/>
        <p:txBody>
          <a:bodyPr>
            <a:normAutofit/>
          </a:bodyPr>
          <a:lstStyle/>
          <a:p>
            <a:r>
              <a:rPr lang="tr-TR" dirty="0">
                <a:solidFill>
                  <a:srgbClr val="FF0000"/>
                </a:solidFill>
              </a:rPr>
              <a:t> </a:t>
            </a:r>
            <a:r>
              <a:rPr lang="tr-TR" sz="2400" dirty="0">
                <a:latin typeface="Calibri" panose="020F0502020204030204" pitchFamily="34" charset="0"/>
                <a:cs typeface="Calibri" panose="020F0502020204030204" pitchFamily="34" charset="0"/>
              </a:rPr>
              <a:t>ÜÇÜNCÜ EL SİGARA DUMANI (ÜESD) ve MARUZİYETİ</a:t>
            </a:r>
            <a:endParaRPr lang="tr-TR" sz="2025" dirty="0">
              <a:latin typeface="Calibri" panose="020F0502020204030204" pitchFamily="34" charset="0"/>
              <a:cs typeface="Calibri" panose="020F0502020204030204" pitchFamily="34" charset="0"/>
            </a:endParaRPr>
          </a:p>
        </p:txBody>
      </p:sp>
      <p:pic>
        <p:nvPicPr>
          <p:cNvPr id="5" name="İçerik Yer Tutucusu 4">
            <a:extLst>
              <a:ext uri="{FF2B5EF4-FFF2-40B4-BE49-F238E27FC236}">
                <a16:creationId xmlns:a16="http://schemas.microsoft.com/office/drawing/2014/main" id="{DD43A46E-D59F-6C40-9A55-19CFC9E99F76}"/>
              </a:ext>
            </a:extLst>
          </p:cNvPr>
          <p:cNvPicPr>
            <a:picLocks noGrp="1" noChangeAspect="1"/>
          </p:cNvPicPr>
          <p:nvPr>
            <p:ph idx="4294967295"/>
          </p:nvPr>
        </p:nvPicPr>
        <p:blipFill>
          <a:blip r:embed="rId3"/>
          <a:stretch>
            <a:fillRect/>
          </a:stretch>
        </p:blipFill>
        <p:spPr>
          <a:xfrm>
            <a:off x="5237627" y="2191010"/>
            <a:ext cx="3040269" cy="1728193"/>
          </a:xfrm>
        </p:spPr>
      </p:pic>
      <p:sp>
        <p:nvSpPr>
          <p:cNvPr id="3" name="Metin kutusu 2">
            <a:extLst>
              <a:ext uri="{FF2B5EF4-FFF2-40B4-BE49-F238E27FC236}">
                <a16:creationId xmlns:a16="http://schemas.microsoft.com/office/drawing/2014/main" id="{1FD7CA56-8E15-884A-AC61-E36C1AEA5DEC}"/>
              </a:ext>
            </a:extLst>
          </p:cNvPr>
          <p:cNvSpPr txBox="1"/>
          <p:nvPr/>
        </p:nvSpPr>
        <p:spPr>
          <a:xfrm>
            <a:off x="521594" y="2264419"/>
            <a:ext cx="4388552" cy="2793072"/>
          </a:xfrm>
          <a:prstGeom prst="rect">
            <a:avLst/>
          </a:prstGeom>
          <a:noFill/>
        </p:spPr>
        <p:txBody>
          <a:bodyPr wrap="square" rtlCol="0">
            <a:spAutoFit/>
          </a:bodyPr>
          <a:lstStyle/>
          <a:p>
            <a:pPr marL="214313" indent="-214313" algn="just">
              <a:buFont typeface="Arial" panose="020B0604020202020204" pitchFamily="34" charset="0"/>
              <a:buChar char="•"/>
            </a:pPr>
            <a:r>
              <a:rPr lang="tr-TR" dirty="0">
                <a:latin typeface="Calibri" panose="020F0502020204030204" pitchFamily="34" charset="0"/>
                <a:cs typeface="Calibri" panose="020F0502020204030204" pitchFamily="34" charset="0"/>
              </a:rPr>
              <a:t>Daha önce sigara içilmiş evlerde oturmak</a:t>
            </a:r>
          </a:p>
          <a:p>
            <a:pPr marL="214313" indent="-214313" algn="just">
              <a:buFont typeface="Arial" panose="020B0604020202020204" pitchFamily="34" charset="0"/>
              <a:buChar char="•"/>
            </a:pPr>
            <a:endParaRPr lang="tr-TR" dirty="0">
              <a:latin typeface="Calibri" panose="020F0502020204030204" pitchFamily="34" charset="0"/>
              <a:cs typeface="Calibri" panose="020F0502020204030204" pitchFamily="34" charset="0"/>
            </a:endParaRPr>
          </a:p>
          <a:p>
            <a:pPr marL="214313" indent="-214313" algn="just">
              <a:buFont typeface="Arial" panose="020B0604020202020204" pitchFamily="34" charset="0"/>
              <a:buChar char="•"/>
            </a:pPr>
            <a:r>
              <a:rPr lang="tr-TR" dirty="0">
                <a:latin typeface="Calibri" panose="020F0502020204030204" pitchFamily="34" charset="0"/>
                <a:cs typeface="Calibri" panose="020F0502020204030204" pitchFamily="34" charset="0"/>
              </a:rPr>
              <a:t>Sigara içilen otomobil kullanmak ÜESD </a:t>
            </a:r>
            <a:r>
              <a:rPr lang="tr-TR" dirty="0" err="1">
                <a:latin typeface="Calibri" panose="020F0502020204030204" pitchFamily="34" charset="0"/>
                <a:cs typeface="Calibri" panose="020F0502020204030204" pitchFamily="34" charset="0"/>
              </a:rPr>
              <a:t>maruziyetinin</a:t>
            </a:r>
            <a:r>
              <a:rPr lang="tr-TR" dirty="0">
                <a:latin typeface="Calibri" panose="020F0502020204030204" pitchFamily="34" charset="0"/>
                <a:cs typeface="Calibri" panose="020F0502020204030204" pitchFamily="34" charset="0"/>
              </a:rPr>
              <a:t> en sık karşılaşıldığı ortamlardır.</a:t>
            </a:r>
          </a:p>
          <a:p>
            <a:pPr marL="214313" indent="-214313" algn="just">
              <a:buFont typeface="Arial" panose="020B0604020202020204" pitchFamily="34" charset="0"/>
              <a:buChar char="•"/>
            </a:pPr>
            <a:endParaRPr lang="tr-TR" dirty="0">
              <a:latin typeface="Calibri" panose="020F0502020204030204" pitchFamily="34" charset="0"/>
              <a:cs typeface="Calibri" panose="020F0502020204030204" pitchFamily="34" charset="0"/>
            </a:endParaRPr>
          </a:p>
          <a:p>
            <a:pPr marL="214313" indent="-214313" algn="just">
              <a:buFont typeface="Arial" panose="020B0604020202020204" pitchFamily="34" charset="0"/>
              <a:buChar char="•"/>
            </a:pPr>
            <a:r>
              <a:rPr lang="tr-TR" dirty="0">
                <a:latin typeface="Calibri" panose="020F0502020204030204" pitchFamily="34" charset="0"/>
                <a:cs typeface="Calibri" panose="020F0502020204030204" pitchFamily="34" charset="0"/>
              </a:rPr>
              <a:t>Araba içinde maruz kalınması ev içi </a:t>
            </a:r>
            <a:r>
              <a:rPr lang="tr-TR" dirty="0" err="1">
                <a:latin typeface="Calibri" panose="020F0502020204030204" pitchFamily="34" charset="0"/>
                <a:cs typeface="Calibri" panose="020F0502020204030204" pitchFamily="34" charset="0"/>
              </a:rPr>
              <a:t>maruziyetten</a:t>
            </a:r>
            <a:r>
              <a:rPr lang="tr-TR" dirty="0">
                <a:latin typeface="Calibri" panose="020F0502020204030204" pitchFamily="34" charset="0"/>
                <a:cs typeface="Calibri" panose="020F0502020204030204" pitchFamily="34" charset="0"/>
              </a:rPr>
              <a:t> 23 kat daha </a:t>
            </a:r>
            <a:r>
              <a:rPr lang="tr-TR" dirty="0" err="1">
                <a:latin typeface="Calibri" panose="020F0502020204030204" pitchFamily="34" charset="0"/>
                <a:cs typeface="Calibri" panose="020F0502020204030204" pitchFamily="34" charset="0"/>
              </a:rPr>
              <a:t>toksik</a:t>
            </a:r>
            <a:r>
              <a:rPr lang="tr-TR" dirty="0">
                <a:latin typeface="Calibri" panose="020F0502020204030204" pitchFamily="34" charset="0"/>
                <a:cs typeface="Calibri" panose="020F0502020204030204" pitchFamily="34" charset="0"/>
              </a:rPr>
              <a:t> olarak gösterilmiştir.</a:t>
            </a:r>
          </a:p>
          <a:p>
            <a:pPr algn="just"/>
            <a:endParaRPr lang="tr-TR" sz="1350" dirty="0"/>
          </a:p>
        </p:txBody>
      </p:sp>
    </p:spTree>
    <p:extLst>
      <p:ext uri="{BB962C8B-B14F-4D97-AF65-F5344CB8AC3E}">
        <p14:creationId xmlns:p14="http://schemas.microsoft.com/office/powerpoint/2010/main" val="22273865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Autofit/>
          </a:bodyPr>
          <a:lstStyle/>
          <a:p>
            <a:r>
              <a:rPr lang="tr-TR" sz="2400" dirty="0">
                <a:latin typeface="Calibri" panose="020F0502020204030204" pitchFamily="34" charset="0"/>
                <a:cs typeface="Calibri" panose="020F0502020204030204" pitchFamily="34" charset="0"/>
              </a:rPr>
              <a:t>ÜESD MARUZİYETİ RİSKLER</a:t>
            </a:r>
          </a:p>
        </p:txBody>
      </p:sp>
      <p:sp>
        <p:nvSpPr>
          <p:cNvPr id="3" name="İçerik Yer Tutucusu 2"/>
          <p:cNvSpPr>
            <a:spLocks noGrp="1"/>
          </p:cNvSpPr>
          <p:nvPr>
            <p:ph type="body" sz="half" idx="2"/>
          </p:nvPr>
        </p:nvSpPr>
        <p:spPr/>
        <p:txBody>
          <a:bodyPr>
            <a:normAutofit/>
          </a:bodyPr>
          <a:lstStyle/>
          <a:p>
            <a:pPr marL="214313" indent="-214313" algn="just">
              <a:buFont typeface="Arial" panose="020B0604020202020204" pitchFamily="34" charset="0"/>
              <a:buChar char="•"/>
            </a:pPr>
            <a:r>
              <a:rPr lang="tr-TR" sz="1500" dirty="0">
                <a:latin typeface="Calibri" panose="020F0502020204030204" pitchFamily="34" charset="0"/>
                <a:cs typeface="Calibri" panose="020F0502020204030204" pitchFamily="34" charset="0"/>
              </a:rPr>
              <a:t>Kanser gelişimi</a:t>
            </a:r>
          </a:p>
          <a:p>
            <a:pPr marL="214313" indent="-214313" algn="just">
              <a:buFont typeface="Arial" panose="020B0604020202020204" pitchFamily="34" charset="0"/>
              <a:buChar char="•"/>
            </a:pPr>
            <a:r>
              <a:rPr lang="tr-TR" sz="1500" dirty="0">
                <a:latin typeface="Calibri" panose="020F0502020204030204" pitchFamily="34" charset="0"/>
                <a:cs typeface="Calibri" panose="020F0502020204030204" pitchFamily="34" charset="0"/>
              </a:rPr>
              <a:t>DNA hasarı</a:t>
            </a:r>
          </a:p>
          <a:p>
            <a:pPr marL="214313" indent="-214313" algn="just">
              <a:buFont typeface="Arial" panose="020B0604020202020204" pitchFamily="34" charset="0"/>
              <a:buChar char="•"/>
            </a:pPr>
            <a:r>
              <a:rPr lang="tr-TR" sz="1500" dirty="0" err="1">
                <a:latin typeface="Calibri" panose="020F0502020204030204" pitchFamily="34" charset="0"/>
                <a:cs typeface="Calibri" panose="020F0502020204030204" pitchFamily="34" charset="0"/>
              </a:rPr>
              <a:t>Geçikmiş</a:t>
            </a:r>
            <a:r>
              <a:rPr lang="tr-TR" sz="1500" dirty="0">
                <a:latin typeface="Calibri" panose="020F0502020204030204" pitchFamily="34" charset="0"/>
                <a:cs typeface="Calibri" panose="020F0502020204030204" pitchFamily="34" charset="0"/>
              </a:rPr>
              <a:t> yara iyileşmesi</a:t>
            </a:r>
          </a:p>
          <a:p>
            <a:pPr marL="214313" indent="-214313" algn="just">
              <a:buFont typeface="Arial" panose="020B0604020202020204" pitchFamily="34" charset="0"/>
              <a:buChar char="•"/>
            </a:pPr>
            <a:r>
              <a:rPr lang="tr-TR" sz="1500" dirty="0">
                <a:latin typeface="Calibri" panose="020F0502020204030204" pitchFamily="34" charset="0"/>
                <a:cs typeface="Calibri" panose="020F0502020204030204" pitchFamily="34" charset="0"/>
              </a:rPr>
              <a:t>Bozulmuş </a:t>
            </a:r>
            <a:r>
              <a:rPr lang="tr-TR" sz="1500" dirty="0" err="1">
                <a:latin typeface="Calibri" panose="020F0502020204030204" pitchFamily="34" charset="0"/>
                <a:cs typeface="Calibri" panose="020F0502020204030204" pitchFamily="34" charset="0"/>
              </a:rPr>
              <a:t>inflamatuar</a:t>
            </a:r>
            <a:r>
              <a:rPr lang="tr-TR" sz="1500" dirty="0">
                <a:latin typeface="Calibri" panose="020F0502020204030204" pitchFamily="34" charset="0"/>
                <a:cs typeface="Calibri" panose="020F0502020204030204" pitchFamily="34" charset="0"/>
              </a:rPr>
              <a:t> yanıt ve </a:t>
            </a:r>
            <a:r>
              <a:rPr lang="tr-TR" sz="1500" dirty="0" err="1">
                <a:latin typeface="Calibri" panose="020F0502020204030204" pitchFamily="34" charset="0"/>
                <a:cs typeface="Calibri" panose="020F0502020204030204" pitchFamily="34" charset="0"/>
              </a:rPr>
              <a:t>kollajen</a:t>
            </a:r>
            <a:r>
              <a:rPr lang="tr-TR" sz="1500" dirty="0">
                <a:latin typeface="Calibri" panose="020F0502020204030204" pitchFamily="34" charset="0"/>
                <a:cs typeface="Calibri" panose="020F0502020204030204" pitchFamily="34" charset="0"/>
              </a:rPr>
              <a:t> birikmesi</a:t>
            </a:r>
          </a:p>
          <a:p>
            <a:pPr marL="214313" indent="-214313" algn="just">
              <a:buFont typeface="Arial" panose="020B0604020202020204" pitchFamily="34" charset="0"/>
              <a:buChar char="•"/>
            </a:pPr>
            <a:r>
              <a:rPr lang="tr-TR" sz="1500" dirty="0">
                <a:latin typeface="Calibri" panose="020F0502020204030204" pitchFamily="34" charset="0"/>
                <a:cs typeface="Calibri" panose="020F0502020204030204" pitchFamily="34" charset="0"/>
              </a:rPr>
              <a:t>Baş ağrısı, kulak ağrısı gibi semptomlar</a:t>
            </a:r>
          </a:p>
          <a:p>
            <a:pPr marL="214313" indent="-214313" algn="just">
              <a:buFont typeface="Arial" panose="020B0604020202020204" pitchFamily="34" charset="0"/>
              <a:buChar char="•"/>
            </a:pPr>
            <a:r>
              <a:rPr lang="tr-TR" sz="1500" dirty="0">
                <a:latin typeface="Calibri" panose="020F0502020204030204" pitchFamily="34" charset="0"/>
                <a:cs typeface="Calibri" panose="020F0502020204030204" pitchFamily="34" charset="0"/>
              </a:rPr>
              <a:t>Astım ataklarını tetikleme</a:t>
            </a:r>
          </a:p>
          <a:p>
            <a:pPr marL="214313" indent="-214313" algn="just">
              <a:buFont typeface="Arial" panose="020B0604020202020204" pitchFamily="34" charset="0"/>
              <a:buChar char="•"/>
            </a:pPr>
            <a:r>
              <a:rPr lang="tr-TR" sz="1500" dirty="0">
                <a:latin typeface="Calibri" panose="020F0502020204030204" pitchFamily="34" charset="0"/>
                <a:cs typeface="Calibri" panose="020F0502020204030204" pitchFamily="34" charset="0"/>
              </a:rPr>
              <a:t>Diğer solunum yolu hastalıklarında kötüleşme</a:t>
            </a:r>
          </a:p>
          <a:p>
            <a:pPr marL="214313" indent="-214313" algn="just">
              <a:buFont typeface="Arial" panose="020B0604020202020204" pitchFamily="34" charset="0"/>
              <a:buChar char="•"/>
            </a:pPr>
            <a:r>
              <a:rPr lang="tr-TR" sz="1500" dirty="0">
                <a:latin typeface="Calibri" panose="020F0502020204030204" pitchFamily="34" charset="0"/>
                <a:cs typeface="Calibri" panose="020F0502020204030204" pitchFamily="34" charset="0"/>
              </a:rPr>
              <a:t>Bağışıklığın azalması</a:t>
            </a:r>
          </a:p>
          <a:p>
            <a:pPr marL="214313" indent="-214313" algn="just">
              <a:buFont typeface="Arial" panose="020B0604020202020204" pitchFamily="34" charset="0"/>
              <a:buChar char="•"/>
            </a:pPr>
            <a:r>
              <a:rPr lang="tr-TR" sz="1500" dirty="0">
                <a:latin typeface="Calibri" panose="020F0502020204030204" pitchFamily="34" charset="0"/>
                <a:cs typeface="Calibri" panose="020F0502020204030204" pitchFamily="34" charset="0"/>
              </a:rPr>
              <a:t>Hamilelerde; ölü doğum, erken doğum, ani bebek ölümü risklerini artırmaktadır.</a:t>
            </a:r>
          </a:p>
          <a:p>
            <a:pPr algn="just"/>
            <a:endParaRPr lang="tr-TR" dirty="0">
              <a:latin typeface="Comic Sans MS" panose="030F0702030302020204" pitchFamily="66" charset="0"/>
            </a:endParaRPr>
          </a:p>
        </p:txBody>
      </p:sp>
    </p:spTree>
    <p:extLst>
      <p:ext uri="{BB962C8B-B14F-4D97-AF65-F5344CB8AC3E}">
        <p14:creationId xmlns:p14="http://schemas.microsoft.com/office/powerpoint/2010/main" val="9876442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sz="1600" dirty="0">
              <a:latin typeface="Comic Sans MS" panose="030F0702030302020204" pitchFamily="66" charset="0"/>
            </a:endParaRPr>
          </a:p>
        </p:txBody>
      </p:sp>
      <p:sp>
        <p:nvSpPr>
          <p:cNvPr id="3" name="Content Placeholder 2"/>
          <p:cNvSpPr>
            <a:spLocks noGrp="1"/>
          </p:cNvSpPr>
          <p:nvPr>
            <p:ph type="body" sz="half" idx="2"/>
          </p:nvPr>
        </p:nvSpPr>
        <p:spPr>
          <a:xfrm>
            <a:off x="525156" y="840868"/>
            <a:ext cx="8093687" cy="5153531"/>
          </a:xfrm>
        </p:spPr>
        <p:txBody>
          <a:bodyPr>
            <a:normAutofit fontScale="85000" lnSpcReduction="10000"/>
          </a:bodyPr>
          <a:lstStyle/>
          <a:p>
            <a:endParaRPr lang="tr-TR" sz="1600" dirty="0">
              <a:latin typeface="Comic Sans MS" panose="030F0702030302020204" pitchFamily="66" charset="0"/>
              <a:cs typeface="Arial"/>
            </a:endParaRPr>
          </a:p>
          <a:p>
            <a:r>
              <a:rPr lang="tr-TR" sz="1900" dirty="0">
                <a:latin typeface="Calibri" panose="030F0702030302020204" pitchFamily="66" charset="0"/>
                <a:cs typeface="Arial"/>
              </a:rPr>
              <a:t>Hekimler, tütün kullanma davranışı  üzerine en etkili bireysel ve toplumsal değişikliklere neden olanların başında gelir.</a:t>
            </a:r>
          </a:p>
          <a:p>
            <a:pPr marL="0" indent="0">
              <a:buNone/>
            </a:pPr>
            <a:r>
              <a:rPr lang="tr-TR" sz="1900" dirty="0">
                <a:latin typeface="Calibri" panose="030F0702030302020204" pitchFamily="66" charset="0"/>
                <a:cs typeface="Arial"/>
              </a:rPr>
              <a:t> </a:t>
            </a:r>
          </a:p>
          <a:p>
            <a:pPr>
              <a:defRPr sz="5400"/>
            </a:pPr>
            <a:r>
              <a:rPr lang="tr-TR" sz="1900" dirty="0">
                <a:latin typeface="Calibri" panose="030F0702030302020204" pitchFamily="66" charset="0"/>
                <a:cs typeface="Arial" panose="020B0604020202020204" pitchFamily="34" charset="0"/>
              </a:rPr>
              <a:t>1962 de Londra  Kraliyet Hekimler birliği  artan sigara ve hastalıklar ilişkisine dayanarak sigara içimi ile ilgili ilk raporunu yayımlıyor,</a:t>
            </a:r>
          </a:p>
          <a:p>
            <a:pPr>
              <a:defRPr sz="5400"/>
            </a:pPr>
            <a:endParaRPr lang="tr-TR" sz="1900" dirty="0">
              <a:latin typeface="Comic Sans MS" panose="030F0702030302020204" pitchFamily="66" charset="0"/>
              <a:cs typeface="Arial" panose="020B0604020202020204" pitchFamily="34" charset="0"/>
            </a:endParaRPr>
          </a:p>
          <a:p>
            <a:pPr>
              <a:defRPr sz="5400"/>
            </a:pPr>
            <a:r>
              <a:rPr lang="tr-TR" sz="1900" dirty="0">
                <a:latin typeface="Calibri" panose="030F0702030302020204" pitchFamily="66" charset="0"/>
                <a:cs typeface="Arial" panose="020B0604020202020204" pitchFamily="34" charset="0"/>
              </a:rPr>
              <a:t>Hekimler hem sigara bırakmaya başlıyor,</a:t>
            </a:r>
          </a:p>
          <a:p>
            <a:pPr>
              <a:defRPr sz="5400"/>
            </a:pPr>
            <a:endParaRPr lang="tr-TR" sz="1900" dirty="0">
              <a:latin typeface="Comic Sans MS" panose="030F0702030302020204" pitchFamily="66" charset="0"/>
              <a:cs typeface="Arial" panose="020B0604020202020204" pitchFamily="34" charset="0"/>
            </a:endParaRPr>
          </a:p>
          <a:p>
            <a:pPr>
              <a:lnSpc>
                <a:spcPct val="160000"/>
              </a:lnSpc>
              <a:defRPr sz="5400"/>
            </a:pPr>
            <a:r>
              <a:rPr lang="tr-TR" sz="1900" dirty="0">
                <a:latin typeface="Calibri" panose="030F0702030302020204" pitchFamily="66" charset="0"/>
                <a:cs typeface="Arial" panose="020B0604020202020204" pitchFamily="34" charset="0"/>
              </a:rPr>
              <a:t>Hem de hükümete  tütün karşıtı  </a:t>
            </a:r>
            <a:r>
              <a:rPr lang="tr-TR" sz="1900" dirty="0">
                <a:latin typeface="Calibri" panose="030F0902030302020204" pitchFamily="66" charset="0"/>
                <a:cs typeface="Arial" panose="020B0604020202020204" pitchFamily="34" charset="0"/>
              </a:rPr>
              <a:t>etkinlikler</a:t>
            </a:r>
            <a:r>
              <a:rPr lang="tr-TR" sz="1900" dirty="0">
                <a:latin typeface="Calibri" panose="030F0702030302020204" pitchFamily="66" charset="0"/>
                <a:cs typeface="Arial" panose="020B0604020202020204" pitchFamily="34" charset="0"/>
              </a:rPr>
              <a:t> ve sağlık eğitimi için baskı yapmaya başlıyor,</a:t>
            </a:r>
          </a:p>
          <a:p>
            <a:pPr>
              <a:lnSpc>
                <a:spcPct val="160000"/>
              </a:lnSpc>
              <a:defRPr sz="5400"/>
            </a:pPr>
            <a:r>
              <a:rPr lang="tr-TR" sz="2000" dirty="0">
                <a:latin typeface="Calibri" panose="030F0902030302020204" pitchFamily="66" charset="0"/>
              </a:rPr>
              <a:t>1964’te ABD Halk Sağlığı Kurumu, sigaranın sağlık etkilerine ilişkin ilk raporunu yayımladı.</a:t>
            </a:r>
            <a:endParaRPr lang="tr-TR" sz="1900" dirty="0">
              <a:latin typeface="Comic Sans MS" panose="030F0902030302020204" pitchFamily="66" charset="0"/>
              <a:cs typeface="Arial" panose="020B0604020202020204" pitchFamily="34" charset="0"/>
            </a:endParaRPr>
          </a:p>
          <a:p>
            <a:pPr>
              <a:lnSpc>
                <a:spcPct val="160000"/>
              </a:lnSpc>
              <a:defRPr sz="5400"/>
            </a:pPr>
            <a:r>
              <a:rPr lang="tr-TR" sz="2000" dirty="0">
                <a:latin typeface="Calibri" panose="030F0902030302020204" pitchFamily="66" charset="0"/>
              </a:rPr>
              <a:t>Bu rapor, tütün kullanmayan ve tütün kontrolünde kurumlarla iş birliği yapan hekim modelinin başlangıcı kabul edilir.</a:t>
            </a:r>
            <a:endParaRPr lang="tr-TR" sz="1900" dirty="0">
              <a:latin typeface="Comic Sans MS" panose="030F0902030302020204" pitchFamily="66" charset="0"/>
              <a:cs typeface="Arial" panose="020B0604020202020204" pitchFamily="34" charset="0"/>
            </a:endParaRPr>
          </a:p>
          <a:p>
            <a:endParaRPr lang="tr-TR" sz="1600" dirty="0">
              <a:latin typeface="Comic Sans MS" panose="030F0702030302020204" pitchFamily="66" charset="0"/>
              <a:cs typeface="Arial"/>
            </a:endParaRPr>
          </a:p>
          <a:p>
            <a:endParaRPr lang="en-US" sz="1600" dirty="0">
              <a:latin typeface="Comic Sans MS" panose="030F0702030302020204" pitchFamily="66" charset="0"/>
              <a:cs typeface="Arial"/>
            </a:endParaRPr>
          </a:p>
        </p:txBody>
      </p:sp>
    </p:spTree>
    <p:extLst>
      <p:ext uri="{BB962C8B-B14F-4D97-AF65-F5344CB8AC3E}">
        <p14:creationId xmlns:p14="http://schemas.microsoft.com/office/powerpoint/2010/main" val="9527013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628650" y="1921122"/>
            <a:ext cx="7919702" cy="1754326"/>
          </a:xfrm>
          <a:prstGeom prst="rect">
            <a:avLst/>
          </a:prstGeom>
        </p:spPr>
        <p:txBody>
          <a:bodyPr wrap="square">
            <a:spAutoFit/>
          </a:bodyPr>
          <a:lstStyle/>
          <a:p>
            <a:pPr algn="just"/>
            <a:r>
              <a:rPr lang="tr-TR" dirty="0">
                <a:latin typeface="Calibri" panose="020F0502020204030204" pitchFamily="34" charset="0"/>
                <a:cs typeface="Calibri" panose="020F0502020204030204" pitchFamily="34" charset="0"/>
              </a:rPr>
              <a:t>Toplum tarafından çok bilinmemektedir. Nasıl önlemeli? Kapalı ortamlarda kesinlikle sigara içilmemesi ve sigara içen bir kişinin sigara içtiği giysileri ile özellikle çocuk ve bebekleri ile yakın temastan kaçınması akla gelen iki önemli yöntemdir. </a:t>
            </a:r>
          </a:p>
          <a:p>
            <a:pPr algn="just"/>
            <a:endParaRPr lang="tr-TR" dirty="0">
              <a:highlight>
                <a:srgbClr val="FFFF00"/>
              </a:highlight>
              <a:latin typeface="Calibri" panose="020F0502020204030204" pitchFamily="34" charset="0"/>
              <a:cs typeface="Calibri" panose="020F0502020204030204" pitchFamily="34" charset="0"/>
            </a:endParaRPr>
          </a:p>
          <a:p>
            <a:pPr algn="just"/>
            <a:r>
              <a:rPr lang="tr-TR" dirty="0"/>
              <a:t>KESİN ÇÖZÜM ise elbette sigarasız/tütünsüz bir ortam</a:t>
            </a:r>
          </a:p>
          <a:p>
            <a:pPr algn="just"/>
            <a:r>
              <a:rPr lang="tr-TR" dirty="0"/>
              <a:t> oluşturabilmektir.</a:t>
            </a:r>
          </a:p>
        </p:txBody>
      </p:sp>
      <p:sp>
        <p:nvSpPr>
          <p:cNvPr id="5" name="Unvan 4"/>
          <p:cNvSpPr>
            <a:spLocks noGrp="1"/>
          </p:cNvSpPr>
          <p:nvPr>
            <p:ph type="title"/>
          </p:nvPr>
        </p:nvSpPr>
        <p:spPr>
          <a:xfrm>
            <a:off x="571216" y="1323221"/>
            <a:ext cx="8316919" cy="378373"/>
          </a:xfrm>
        </p:spPr>
        <p:txBody>
          <a:bodyPr>
            <a:noAutofit/>
          </a:bodyPr>
          <a:lstStyle/>
          <a:p>
            <a:r>
              <a:rPr lang="tr-TR" sz="2400" dirty="0">
                <a:latin typeface="Calibri" panose="020F0502020204030204" pitchFamily="34" charset="0"/>
                <a:cs typeface="Calibri" panose="020F0502020204030204" pitchFamily="34" charset="0"/>
              </a:rPr>
              <a:t>ÜÇÜNCÜ EL SİGARA DUMANI (ÜESD) KORUNMA</a:t>
            </a:r>
          </a:p>
        </p:txBody>
      </p:sp>
      <p:pic>
        <p:nvPicPr>
          <p:cNvPr id="6" name="Resim 5">
            <a:extLst>
              <a:ext uri="{FF2B5EF4-FFF2-40B4-BE49-F238E27FC236}">
                <a16:creationId xmlns:a16="http://schemas.microsoft.com/office/drawing/2014/main" id="{A9BE4039-4124-F94D-B357-56F043E5EBAB}"/>
              </a:ext>
            </a:extLst>
          </p:cNvPr>
          <p:cNvPicPr>
            <a:picLocks noChangeAspect="1"/>
          </p:cNvPicPr>
          <p:nvPr/>
        </p:nvPicPr>
        <p:blipFill>
          <a:blip r:embed="rId3"/>
          <a:stretch>
            <a:fillRect/>
          </a:stretch>
        </p:blipFill>
        <p:spPr>
          <a:xfrm>
            <a:off x="6060747" y="2982650"/>
            <a:ext cx="2769341" cy="2920855"/>
          </a:xfrm>
          <a:prstGeom prst="rect">
            <a:avLst/>
          </a:prstGeom>
        </p:spPr>
      </p:pic>
    </p:spTree>
    <p:extLst>
      <p:ext uri="{BB962C8B-B14F-4D97-AF65-F5344CB8AC3E}">
        <p14:creationId xmlns:p14="http://schemas.microsoft.com/office/powerpoint/2010/main" val="14982012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a:latin typeface="Calibri" panose="020F0502020204030204" pitchFamily="34" charset="0"/>
                <a:cs typeface="Calibri" panose="020F0502020204030204" pitchFamily="34" charset="0"/>
              </a:rPr>
              <a:t>DÖRDÜNCÜ EL SİGARA DUMANI (DESD) VE MARUZİYETİ</a:t>
            </a:r>
          </a:p>
        </p:txBody>
      </p:sp>
      <p:sp>
        <p:nvSpPr>
          <p:cNvPr id="3" name="İçerik Yer Tutucusu 2"/>
          <p:cNvSpPr>
            <a:spLocks noGrp="1"/>
          </p:cNvSpPr>
          <p:nvPr>
            <p:ph type="body" sz="half" idx="2"/>
          </p:nvPr>
        </p:nvSpPr>
        <p:spPr>
          <a:xfrm>
            <a:off x="491882" y="1719212"/>
            <a:ext cx="8093687" cy="3391445"/>
          </a:xfrm>
        </p:spPr>
        <p:txBody>
          <a:bodyPr>
            <a:normAutofit/>
          </a:bodyPr>
          <a:lstStyle/>
          <a:p>
            <a:pPr algn="just"/>
            <a:r>
              <a:rPr lang="tr-TR" sz="1500" dirty="0">
                <a:solidFill>
                  <a:srgbClr val="0094AB"/>
                </a:solidFill>
                <a:latin typeface="Calibri" panose="020F0502020204030204" pitchFamily="34" charset="0"/>
                <a:ea typeface="+mj-ea"/>
                <a:cs typeface="Calibri" panose="020F0502020204030204" pitchFamily="34" charset="0"/>
              </a:rPr>
              <a:t>Dördüncü el sigara dumanı (DESD) </a:t>
            </a:r>
            <a:r>
              <a:rPr lang="tr-TR" sz="1500" dirty="0" err="1">
                <a:solidFill>
                  <a:srgbClr val="0094AB"/>
                </a:solidFill>
                <a:latin typeface="Calibri" panose="020F0502020204030204" pitchFamily="34" charset="0"/>
                <a:ea typeface="+mj-ea"/>
                <a:cs typeface="Calibri" panose="020F0502020204030204" pitchFamily="34" charset="0"/>
              </a:rPr>
              <a:t>maruziyeti</a:t>
            </a:r>
            <a:r>
              <a:rPr lang="tr-TR" sz="1500" dirty="0">
                <a:solidFill>
                  <a:srgbClr val="0094AB"/>
                </a:solidFill>
                <a:latin typeface="Calibri" panose="020F0502020204030204" pitchFamily="34" charset="0"/>
                <a:ea typeface="+mj-ea"/>
                <a:cs typeface="Calibri" panose="020F0502020204030204" pitchFamily="34" charset="0"/>
              </a:rPr>
              <a:t> </a:t>
            </a:r>
            <a:r>
              <a:rPr lang="tr-TR" sz="1500" dirty="0">
                <a:latin typeface="Calibri" panose="020F0502020204030204" pitchFamily="34" charset="0"/>
                <a:cs typeface="Calibri" panose="020F0502020204030204" pitchFamily="34" charset="0"/>
              </a:rPr>
              <a:t>kısaca sigara içme davranışını görmek olarak tanımlanır</a:t>
            </a:r>
            <a:r>
              <a:rPr lang="tr-TR" sz="1350" dirty="0">
                <a:latin typeface="Calibri" panose="020F0502020204030204" pitchFamily="34" charset="0"/>
                <a:cs typeface="Calibri" panose="020F0502020204030204" pitchFamily="34" charset="0"/>
              </a:rPr>
              <a:t>.</a:t>
            </a:r>
          </a:p>
          <a:p>
            <a:pPr marL="214313" indent="-214313" algn="just">
              <a:buFont typeface="Arial" panose="020B0604020202020204" pitchFamily="34" charset="0"/>
              <a:buChar char="•"/>
            </a:pPr>
            <a:r>
              <a:rPr lang="tr-TR" sz="1500" dirty="0">
                <a:latin typeface="Calibri" panose="020F0502020204030204" pitchFamily="34" charset="0"/>
                <a:cs typeface="Calibri" panose="020F0502020204030204" pitchFamily="34" charset="0"/>
              </a:rPr>
              <a:t>Sigara içmek öğrenilen bir davranıştır.</a:t>
            </a:r>
          </a:p>
          <a:p>
            <a:pPr marL="214313" indent="-214313" algn="just">
              <a:buFont typeface="Arial" panose="020B0604020202020204" pitchFamily="34" charset="0"/>
              <a:buChar char="•"/>
            </a:pPr>
            <a:r>
              <a:rPr lang="tr-TR" sz="1500" dirty="0">
                <a:latin typeface="Calibri" panose="020F0502020204030204" pitchFamily="34" charset="0"/>
                <a:cs typeface="Calibri" panose="020F0502020204030204" pitchFamily="34" charset="0"/>
              </a:rPr>
              <a:t>Rol modellerin, ekrandaki aktörlerin, tanıdıkların, arkadaşların, ebeveynlerin sigara içtiğini gözlemlemek davranışı normalleştirir, hatta kişi için ‘’havalı bir şey ‘’ haline gelebilir.</a:t>
            </a:r>
          </a:p>
          <a:p>
            <a:pPr marL="214313" indent="-214313" algn="just">
              <a:lnSpc>
                <a:spcPct val="100000"/>
              </a:lnSpc>
              <a:spcBef>
                <a:spcPts val="0"/>
              </a:spcBef>
              <a:buFont typeface="Arial" panose="020B0604020202020204" pitchFamily="34" charset="0"/>
              <a:buChar char="•"/>
            </a:pPr>
            <a:r>
              <a:rPr lang="tr-TR" sz="1500" dirty="0">
                <a:latin typeface="Calibri" panose="020F0502020204030204" pitchFamily="34" charset="0"/>
                <a:cs typeface="Calibri" panose="020F0502020204030204" pitchFamily="34" charset="0"/>
              </a:rPr>
              <a:t>Çocuklar ve gençler özellikle bu anlamda risk altındadır</a:t>
            </a:r>
            <a:r>
              <a:rPr lang="tr-TR" dirty="0">
                <a:latin typeface="Comic Sans MS" panose="030F0702030302020204" pitchFamily="66" charset="0"/>
              </a:rPr>
              <a:t>. </a:t>
            </a:r>
          </a:p>
          <a:p>
            <a:pPr marL="214313" indent="-214313">
              <a:lnSpc>
                <a:spcPct val="100000"/>
              </a:lnSpc>
              <a:spcBef>
                <a:spcPts val="0"/>
              </a:spcBef>
              <a:buFont typeface="Arial" panose="020B0604020202020204" pitchFamily="34" charset="0"/>
              <a:buChar char="•"/>
            </a:pPr>
            <a:r>
              <a:rPr lang="tr-TR" sz="1500" dirty="0">
                <a:latin typeface="Calibri" panose="020F0502020204030204" pitchFamily="34" charset="0"/>
                <a:cs typeface="Calibri" panose="020F0502020204030204" pitchFamily="34" charset="0"/>
              </a:rPr>
              <a:t>Yapılan bir çalışmada; yüksek sigara içme oranlarının, bu davranışı </a:t>
            </a:r>
          </a:p>
          <a:p>
            <a:pPr>
              <a:lnSpc>
                <a:spcPct val="100000"/>
              </a:lnSpc>
              <a:spcBef>
                <a:spcPts val="0"/>
              </a:spcBef>
            </a:pPr>
            <a:r>
              <a:rPr lang="tr-TR" sz="1500" dirty="0">
                <a:latin typeface="Calibri" panose="020F0502020204030204" pitchFamily="34" charset="0"/>
                <a:cs typeface="Calibri" panose="020F0502020204030204" pitchFamily="34" charset="0"/>
              </a:rPr>
              <a:t>normalleştirdiği ve sosyal olarak kabul edilebilir hale getirdiğinden </a:t>
            </a:r>
          </a:p>
          <a:p>
            <a:pPr>
              <a:lnSpc>
                <a:spcPct val="100000"/>
              </a:lnSpc>
              <a:spcBef>
                <a:spcPts val="0"/>
              </a:spcBef>
            </a:pPr>
            <a:r>
              <a:rPr lang="tr-TR" sz="1500" dirty="0">
                <a:latin typeface="Calibri" panose="020F0502020204030204" pitchFamily="34" charset="0"/>
                <a:cs typeface="Calibri" panose="020F0502020204030204" pitchFamily="34" charset="0"/>
              </a:rPr>
              <a:t>gençleri teşvik ettiği sonucuna varıldı.</a:t>
            </a:r>
          </a:p>
          <a:p>
            <a:pPr marL="214313" indent="-214313">
              <a:lnSpc>
                <a:spcPct val="100000"/>
              </a:lnSpc>
              <a:spcBef>
                <a:spcPts val="0"/>
              </a:spcBef>
              <a:buFont typeface="Arial" panose="020B0604020202020204" pitchFamily="34" charset="0"/>
              <a:buChar char="•"/>
            </a:pPr>
            <a:r>
              <a:rPr lang="tr-TR" sz="1500" dirty="0">
                <a:latin typeface="Calibri" panose="020F0502020204030204" pitchFamily="34" charset="0"/>
                <a:cs typeface="Calibri" panose="020F0502020204030204" pitchFamily="34" charset="0"/>
              </a:rPr>
              <a:t>Bu durum insanların sigara içmeye başlamasını sağladığı gibi, içen </a:t>
            </a:r>
          </a:p>
          <a:p>
            <a:pPr>
              <a:lnSpc>
                <a:spcPct val="100000"/>
              </a:lnSpc>
              <a:spcBef>
                <a:spcPts val="0"/>
              </a:spcBef>
            </a:pPr>
            <a:r>
              <a:rPr lang="tr-TR" sz="1500" dirty="0">
                <a:latin typeface="Calibri" panose="020F0502020204030204" pitchFamily="34" charset="0"/>
                <a:cs typeface="Calibri" panose="020F0502020204030204" pitchFamily="34" charset="0"/>
              </a:rPr>
              <a:t>kişilerin de sigara bırakma düşüncesi ya da girişimini azaltmaktadır.</a:t>
            </a:r>
          </a:p>
          <a:p>
            <a:pPr marL="214313" indent="-214313" algn="just">
              <a:buFont typeface="Arial" panose="020B0604020202020204" pitchFamily="34" charset="0"/>
              <a:buChar char="•"/>
            </a:pPr>
            <a:endParaRPr lang="tr-TR" dirty="0">
              <a:latin typeface="Comic Sans MS" panose="030F0702030302020204" pitchFamily="66" charset="0"/>
            </a:endParaRPr>
          </a:p>
        </p:txBody>
      </p:sp>
      <p:pic>
        <p:nvPicPr>
          <p:cNvPr id="4" name="Resim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085645" y="2931291"/>
            <a:ext cx="2499924" cy="2373120"/>
          </a:xfrm>
          <a:prstGeom prst="rect">
            <a:avLst/>
          </a:prstGeom>
        </p:spPr>
      </p:pic>
    </p:spTree>
    <p:extLst>
      <p:ext uri="{BB962C8B-B14F-4D97-AF65-F5344CB8AC3E}">
        <p14:creationId xmlns:p14="http://schemas.microsoft.com/office/powerpoint/2010/main" val="8931872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Başlık 1"/>
          <p:cNvSpPr>
            <a:spLocks noGrp="1"/>
          </p:cNvSpPr>
          <p:nvPr>
            <p:ph type="title"/>
          </p:nvPr>
        </p:nvSpPr>
        <p:spPr bwMode="auto">
          <a:xfrm>
            <a:off x="304800" y="3215794"/>
            <a:ext cx="8210549" cy="994172"/>
          </a:xfrm>
        </p:spPr>
        <p:txBody>
          <a:bodyPr>
            <a:normAutofit fontScale="90000"/>
          </a:bodyPr>
          <a:lstStyle/>
          <a:p>
            <a:pPr>
              <a:lnSpc>
                <a:spcPct val="110000"/>
              </a:lnSpc>
              <a:defRPr/>
            </a:pPr>
            <a:r>
              <a:rPr lang="tr-TR" sz="3000" dirty="0">
                <a:ea typeface="Arial"/>
                <a:cs typeface="Arial"/>
              </a:rPr>
              <a:t>TÜTÜN ÜRÜNÜ KULLANIMININ ZARARLARI, RİSKLER VE TEHDİTLER, BIRAKMANIN FAYDALARI </a:t>
            </a:r>
            <a:br>
              <a:rPr lang="tr-TR" sz="1500" dirty="0"/>
            </a:br>
            <a:endParaRPr lang="tr-TR" sz="30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normAutofit/>
          </a:bodyPr>
          <a:lstStyle/>
          <a:p>
            <a:pPr>
              <a:defRPr/>
            </a:pPr>
            <a:r>
              <a:rPr lang="tr-TR" sz="2625" dirty="0"/>
              <a:t>Sunum Planı</a:t>
            </a:r>
            <a:endParaRPr dirty="0"/>
          </a:p>
        </p:txBody>
      </p:sp>
      <p:sp>
        <p:nvSpPr>
          <p:cNvPr id="3" name="İçerik Yer Tutucusu 2"/>
          <p:cNvSpPr>
            <a:spLocks noGrp="1"/>
          </p:cNvSpPr>
          <p:nvPr>
            <p:ph type="body" sz="half" idx="2"/>
          </p:nvPr>
        </p:nvSpPr>
        <p:spPr bwMode="auto"/>
        <p:txBody>
          <a:bodyPr/>
          <a:lstStyle/>
          <a:p>
            <a:pPr marL="9049">
              <a:spcBef>
                <a:spcPts val="75"/>
              </a:spcBef>
              <a:buClr>
                <a:srgbClr val="4285F4"/>
              </a:buClr>
              <a:tabLst>
                <a:tab pos="151448" algn="l"/>
              </a:tabLst>
              <a:defRPr/>
            </a:pPr>
            <a:r>
              <a:rPr lang="tr-TR" sz="1800" spc="-4" dirty="0">
                <a:latin typeface="Calibri" panose="020F0502020204030204" pitchFamily="34" charset="0"/>
                <a:cs typeface="Calibri" panose="020F0502020204030204" pitchFamily="34" charset="0"/>
              </a:rPr>
              <a:t>Genel</a:t>
            </a:r>
            <a:r>
              <a:rPr lang="tr-TR" sz="1800" spc="-38" dirty="0">
                <a:latin typeface="Calibri" panose="020F0502020204030204" pitchFamily="34" charset="0"/>
                <a:cs typeface="Calibri" panose="020F0502020204030204" pitchFamily="34" charset="0"/>
              </a:rPr>
              <a:t> </a:t>
            </a:r>
            <a:r>
              <a:rPr lang="tr-TR" sz="1800" spc="-4" dirty="0">
                <a:latin typeface="Calibri" panose="020F0502020204030204" pitchFamily="34" charset="0"/>
                <a:cs typeface="Calibri" panose="020F0502020204030204" pitchFamily="34" charset="0"/>
              </a:rPr>
              <a:t>Bilgiler</a:t>
            </a:r>
            <a:endParaRPr lang="tr-TR" sz="1800" dirty="0">
              <a:latin typeface="Calibri" panose="020F0502020204030204" pitchFamily="34" charset="0"/>
              <a:cs typeface="Calibri" panose="020F0502020204030204" pitchFamily="34" charset="0"/>
            </a:endParaRPr>
          </a:p>
          <a:p>
            <a:pPr>
              <a:spcBef>
                <a:spcPts val="11"/>
              </a:spcBef>
              <a:buClr>
                <a:srgbClr val="4285F4"/>
              </a:buClr>
              <a:buFont typeface="Arial MT"/>
              <a:buChar char="•"/>
              <a:defRPr/>
            </a:pPr>
            <a:endParaRPr lang="tr-TR" sz="2700" dirty="0">
              <a:latin typeface="Calibri" panose="020F0502020204030204" pitchFamily="34" charset="0"/>
              <a:cs typeface="Calibri" panose="020F0502020204030204" pitchFamily="34" charset="0"/>
            </a:endParaRPr>
          </a:p>
          <a:p>
            <a:pPr marL="9049">
              <a:buClr>
                <a:srgbClr val="4285F4"/>
              </a:buClr>
              <a:tabLst>
                <a:tab pos="151448" algn="l"/>
              </a:tabLst>
              <a:defRPr/>
            </a:pPr>
            <a:r>
              <a:rPr lang="tr-TR" sz="1800" spc="-4" dirty="0">
                <a:latin typeface="Calibri" panose="020F0502020204030204" pitchFamily="34" charset="0"/>
                <a:cs typeface="Calibri" panose="020F0502020204030204" pitchFamily="34" charset="0"/>
              </a:rPr>
              <a:t>Tütün</a:t>
            </a:r>
            <a:r>
              <a:rPr lang="tr-TR" sz="1800" spc="-11" dirty="0">
                <a:latin typeface="Calibri" panose="020F0502020204030204" pitchFamily="34" charset="0"/>
                <a:cs typeface="Calibri" panose="020F0502020204030204" pitchFamily="34" charset="0"/>
              </a:rPr>
              <a:t> Ürünü </a:t>
            </a:r>
            <a:r>
              <a:rPr lang="tr-TR" sz="1800" spc="-4" dirty="0">
                <a:latin typeface="Calibri" panose="020F0502020204030204" pitchFamily="34" charset="0"/>
                <a:cs typeface="Calibri" panose="020F0502020204030204" pitchFamily="34" charset="0"/>
              </a:rPr>
              <a:t>Kullanımının</a:t>
            </a:r>
            <a:r>
              <a:rPr lang="tr-TR" sz="1800" spc="-11" dirty="0">
                <a:latin typeface="Calibri" panose="020F0502020204030204" pitchFamily="34" charset="0"/>
                <a:cs typeface="Calibri" panose="020F0502020204030204" pitchFamily="34" charset="0"/>
              </a:rPr>
              <a:t> </a:t>
            </a:r>
            <a:r>
              <a:rPr lang="tr-TR" sz="1800" spc="-4" dirty="0">
                <a:latin typeface="Calibri" panose="020F0502020204030204" pitchFamily="34" charset="0"/>
                <a:cs typeface="Calibri" panose="020F0502020204030204" pitchFamily="34" charset="0"/>
              </a:rPr>
              <a:t>Zararları,</a:t>
            </a:r>
            <a:r>
              <a:rPr lang="tr-TR" sz="1800" spc="-11" dirty="0">
                <a:latin typeface="Calibri" panose="020F0502020204030204" pitchFamily="34" charset="0"/>
                <a:cs typeface="Calibri" panose="020F0502020204030204" pitchFamily="34" charset="0"/>
              </a:rPr>
              <a:t> </a:t>
            </a:r>
            <a:r>
              <a:rPr lang="tr-TR" sz="1800" spc="-4" dirty="0">
                <a:latin typeface="Calibri" panose="020F0502020204030204" pitchFamily="34" charset="0"/>
                <a:cs typeface="Calibri" panose="020F0502020204030204" pitchFamily="34" charset="0"/>
              </a:rPr>
              <a:t>Riskler</a:t>
            </a:r>
            <a:r>
              <a:rPr lang="tr-TR" sz="1800" spc="-8" dirty="0">
                <a:latin typeface="Calibri" panose="020F0502020204030204" pitchFamily="34" charset="0"/>
                <a:cs typeface="Calibri" panose="020F0502020204030204" pitchFamily="34" charset="0"/>
              </a:rPr>
              <a:t> </a:t>
            </a:r>
            <a:r>
              <a:rPr lang="tr-TR" sz="1800" dirty="0">
                <a:latin typeface="Calibri" panose="020F0502020204030204" pitchFamily="34" charset="0"/>
                <a:cs typeface="Calibri" panose="020F0502020204030204" pitchFamily="34" charset="0"/>
              </a:rPr>
              <a:t>ve</a:t>
            </a:r>
            <a:r>
              <a:rPr lang="tr-TR" sz="1800" spc="-38" dirty="0">
                <a:latin typeface="Calibri" panose="020F0502020204030204" pitchFamily="34" charset="0"/>
                <a:cs typeface="Calibri" panose="020F0502020204030204" pitchFamily="34" charset="0"/>
              </a:rPr>
              <a:t> </a:t>
            </a:r>
            <a:r>
              <a:rPr lang="tr-TR" sz="1800" spc="-19" dirty="0">
                <a:latin typeface="Calibri" panose="020F0502020204030204" pitchFamily="34" charset="0"/>
                <a:cs typeface="Calibri" panose="020F0502020204030204" pitchFamily="34" charset="0"/>
              </a:rPr>
              <a:t>Tehditler</a:t>
            </a:r>
            <a:endParaRPr lang="tr-TR" sz="1800" dirty="0">
              <a:latin typeface="Calibri" panose="020F0502020204030204" pitchFamily="34" charset="0"/>
              <a:cs typeface="Calibri" panose="020F0502020204030204" pitchFamily="34" charset="0"/>
            </a:endParaRPr>
          </a:p>
          <a:p>
            <a:pPr>
              <a:spcBef>
                <a:spcPts val="15"/>
              </a:spcBef>
              <a:buClr>
                <a:srgbClr val="4285F4"/>
              </a:buClr>
              <a:buFont typeface="Arial MT"/>
              <a:buChar char="•"/>
              <a:defRPr/>
            </a:pPr>
            <a:endParaRPr lang="tr-TR" sz="2700" dirty="0">
              <a:latin typeface="Calibri" panose="020F0502020204030204" pitchFamily="34" charset="0"/>
              <a:cs typeface="Calibri" panose="020F0502020204030204" pitchFamily="34" charset="0"/>
            </a:endParaRPr>
          </a:p>
          <a:p>
            <a:pPr marL="9049">
              <a:buClr>
                <a:srgbClr val="4285F4"/>
              </a:buClr>
              <a:tabLst>
                <a:tab pos="151448" algn="l"/>
              </a:tabLst>
              <a:defRPr/>
            </a:pPr>
            <a:r>
              <a:rPr lang="tr-TR" sz="1800" spc="-4" dirty="0">
                <a:latin typeface="Calibri" panose="020F0502020204030204" pitchFamily="34" charset="0"/>
                <a:cs typeface="Calibri" panose="020F0502020204030204" pitchFamily="34" charset="0"/>
              </a:rPr>
              <a:t>Bırakmanın</a:t>
            </a:r>
            <a:r>
              <a:rPr lang="tr-TR" sz="1800" spc="-90" dirty="0">
                <a:latin typeface="Calibri" panose="020F0502020204030204" pitchFamily="34" charset="0"/>
                <a:cs typeface="Calibri" panose="020F0502020204030204" pitchFamily="34" charset="0"/>
              </a:rPr>
              <a:t> </a:t>
            </a:r>
            <a:r>
              <a:rPr lang="tr-TR" sz="1800" spc="-23" dirty="0">
                <a:latin typeface="Calibri" panose="020F0502020204030204" pitchFamily="34" charset="0"/>
                <a:cs typeface="Calibri" panose="020F0502020204030204" pitchFamily="34" charset="0"/>
              </a:rPr>
              <a:t>Yararları</a:t>
            </a:r>
            <a:endParaRPr lang="tr-TR" sz="1800" dirty="0">
              <a:latin typeface="Calibri" panose="020F0502020204030204" pitchFamily="34" charset="0"/>
              <a:cs typeface="Calibri" panose="020F0502020204030204" pitchFamily="34" charset="0"/>
            </a:endParaRPr>
          </a:p>
          <a:p>
            <a:pPr>
              <a:defRPr/>
            </a:pPr>
            <a:endParaRPr lang="tr-TR"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lstStyle/>
          <a:p>
            <a:pPr>
              <a:defRPr/>
            </a:pPr>
            <a:endParaRPr lang="tr-TR"/>
          </a:p>
        </p:txBody>
      </p:sp>
      <p:sp>
        <p:nvSpPr>
          <p:cNvPr id="3" name="İçerik Yer Tutucusu 2"/>
          <p:cNvSpPr>
            <a:spLocks noGrp="1"/>
          </p:cNvSpPr>
          <p:nvPr>
            <p:ph type="body" sz="half" idx="2"/>
          </p:nvPr>
        </p:nvSpPr>
        <p:spPr bwMode="auto"/>
        <p:txBody>
          <a:bodyPr/>
          <a:lstStyle/>
          <a:p>
            <a:pPr>
              <a:defRPr/>
            </a:pPr>
            <a:endParaRPr lang="tr-TR" dirty="0"/>
          </a:p>
          <a:p>
            <a:pPr>
              <a:defRPr/>
            </a:pPr>
            <a:r>
              <a:rPr lang="tr-TR" dirty="0"/>
              <a:t>                          </a:t>
            </a:r>
            <a:endParaRPr dirty="0"/>
          </a:p>
          <a:p>
            <a:pPr>
              <a:defRPr/>
            </a:pPr>
            <a:r>
              <a:rPr lang="tr-TR" dirty="0">
                <a:solidFill>
                  <a:srgbClr val="0070C0"/>
                </a:solidFill>
                <a:latin typeface="Comic Sans MS"/>
              </a:rPr>
              <a:t>                  </a:t>
            </a:r>
            <a:endParaRPr dirty="0"/>
          </a:p>
          <a:p>
            <a:pPr>
              <a:defRPr/>
            </a:pPr>
            <a:endParaRPr lang="tr-TR" dirty="0">
              <a:solidFill>
                <a:srgbClr val="0070C0"/>
              </a:solidFill>
              <a:latin typeface="Comic Sans MS"/>
            </a:endParaRPr>
          </a:p>
          <a:p>
            <a:pPr>
              <a:defRPr/>
            </a:pPr>
            <a:endParaRPr lang="tr-TR" dirty="0">
              <a:solidFill>
                <a:srgbClr val="0070C0"/>
              </a:solidFill>
              <a:latin typeface="Comic Sans MS"/>
            </a:endParaRPr>
          </a:p>
          <a:p>
            <a:pPr>
              <a:defRPr/>
            </a:pPr>
            <a:r>
              <a:rPr lang="tr-TR" dirty="0">
                <a:solidFill>
                  <a:srgbClr val="0070C0"/>
                </a:solidFill>
                <a:latin typeface="Comic Sans MS"/>
              </a:rPr>
              <a:t>  </a:t>
            </a:r>
            <a:r>
              <a:rPr lang="tr-TR" sz="3000" b="1" dirty="0">
                <a:solidFill>
                  <a:srgbClr val="0094AB"/>
                </a:solidFill>
                <a:latin typeface="Calibri" panose="020F0502020204030204" pitchFamily="34" charset="0"/>
                <a:ea typeface="Arial"/>
                <a:cs typeface="Calibri" panose="020F0502020204030204" pitchFamily="34" charset="0"/>
              </a:rPr>
              <a:t>Nasıl bir sorunla karşı karşıyayız?</a:t>
            </a:r>
            <a:endParaRPr dirty="0">
              <a:latin typeface="Calibri" panose="020F0502020204030204" pitchFamily="34" charset="0"/>
              <a:cs typeface="Calibri" panose="020F050202020403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Unvan 2"/>
          <p:cNvSpPr>
            <a:spLocks noGrp="1"/>
          </p:cNvSpPr>
          <p:nvPr>
            <p:ph type="title"/>
          </p:nvPr>
        </p:nvSpPr>
        <p:spPr bwMode="auto"/>
        <p:txBody>
          <a:bodyPr/>
          <a:lstStyle/>
          <a:p>
            <a:pPr>
              <a:defRPr/>
            </a:pPr>
            <a:endParaRPr lang="tr-TR"/>
          </a:p>
        </p:txBody>
      </p:sp>
      <p:sp>
        <p:nvSpPr>
          <p:cNvPr id="4" name="Metin Yer Tutucusu 3"/>
          <p:cNvSpPr>
            <a:spLocks noGrp="1"/>
          </p:cNvSpPr>
          <p:nvPr>
            <p:ph type="body" sz="half" idx="2"/>
          </p:nvPr>
        </p:nvSpPr>
        <p:spPr bwMode="auto"/>
        <p:txBody>
          <a:bodyPr/>
          <a:lstStyle/>
          <a:p>
            <a:pPr>
              <a:defRPr/>
            </a:pPr>
            <a:endParaRPr lang="tr-TR"/>
          </a:p>
        </p:txBody>
      </p:sp>
      <p:pic>
        <p:nvPicPr>
          <p:cNvPr id="6" name="İçerik Yer Tutucusu 5"/>
          <p:cNvPicPr>
            <a:picLocks noGrp="1" noChangeAspect="1"/>
          </p:cNvPicPr>
          <p:nvPr>
            <p:ph idx="4294967295"/>
          </p:nvPr>
        </p:nvPicPr>
        <p:blipFill>
          <a:blip r:embed="rId3"/>
          <a:stretch/>
        </p:blipFill>
        <p:spPr bwMode="auto">
          <a:xfrm>
            <a:off x="636769" y="1873758"/>
            <a:ext cx="3935231" cy="3388493"/>
          </a:xfrm>
          <a:prstGeom prst="rect">
            <a:avLst/>
          </a:prstGeom>
        </p:spPr>
      </p:pic>
      <p:pic>
        <p:nvPicPr>
          <p:cNvPr id="2" name="Resim 1"/>
          <p:cNvPicPr>
            <a:picLocks noChangeAspect="1"/>
          </p:cNvPicPr>
          <p:nvPr/>
        </p:nvPicPr>
        <p:blipFill>
          <a:blip r:embed="rId4"/>
          <a:stretch/>
        </p:blipFill>
        <p:spPr bwMode="auto">
          <a:xfrm>
            <a:off x="4688994" y="1876711"/>
            <a:ext cx="4041462" cy="3388493"/>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lstStyle/>
          <a:p>
            <a:pPr>
              <a:defRPr/>
            </a:pPr>
            <a:endParaRPr lang="tr-TR"/>
          </a:p>
        </p:txBody>
      </p:sp>
      <p:sp>
        <p:nvSpPr>
          <p:cNvPr id="3" name="İçerik Yer Tutucusu 2"/>
          <p:cNvSpPr>
            <a:spLocks noGrp="1"/>
          </p:cNvSpPr>
          <p:nvPr>
            <p:ph type="body" sz="half" idx="2"/>
          </p:nvPr>
        </p:nvSpPr>
        <p:spPr bwMode="auto"/>
        <p:txBody>
          <a:bodyPr/>
          <a:lstStyle/>
          <a:p>
            <a:pPr algn="just">
              <a:lnSpc>
                <a:spcPct val="150000"/>
              </a:lnSpc>
              <a:defRPr/>
            </a:pPr>
            <a:r>
              <a:rPr lang="tr-TR" sz="2400" b="1" dirty="0">
                <a:solidFill>
                  <a:srgbClr val="0094AB"/>
                </a:solidFill>
                <a:latin typeface="Calibri" panose="020F0502020204030204" pitchFamily="34" charset="0"/>
                <a:ea typeface="Arial"/>
                <a:cs typeface="Calibri" panose="020F0502020204030204" pitchFamily="34" charset="0"/>
              </a:rPr>
              <a:t>Başta sigara olmak üzere tütün ve tütün ürünlerinin kullanımı</a:t>
            </a:r>
            <a:endParaRPr sz="1500" dirty="0">
              <a:latin typeface="Calibri" panose="020F0502020204030204" pitchFamily="34" charset="0"/>
              <a:cs typeface="Calibri" panose="020F0502020204030204" pitchFamily="34" charset="0"/>
            </a:endParaRPr>
          </a:p>
          <a:p>
            <a:pPr algn="just">
              <a:lnSpc>
                <a:spcPct val="150000"/>
              </a:lnSpc>
              <a:defRPr/>
            </a:pPr>
            <a:endParaRPr lang="tr-TR" sz="1500" dirty="0">
              <a:latin typeface="Calibri" panose="020F0502020204030204" pitchFamily="34" charset="0"/>
              <a:cs typeface="Calibri" panose="020F0502020204030204" pitchFamily="34" charset="0"/>
            </a:endParaRPr>
          </a:p>
          <a:p>
            <a:pPr algn="just">
              <a:lnSpc>
                <a:spcPct val="150000"/>
              </a:lnSpc>
              <a:defRPr/>
            </a:pPr>
            <a:r>
              <a:rPr lang="tr-TR" sz="1500" dirty="0">
                <a:latin typeface="Calibri" panose="020F0502020204030204" pitchFamily="34" charset="0"/>
                <a:cs typeface="Calibri" panose="020F0502020204030204" pitchFamily="34" charset="0"/>
              </a:rPr>
              <a:t>*Yüksek bağımlılık potansiyeli </a:t>
            </a:r>
            <a:endParaRPr sz="1500" dirty="0">
              <a:latin typeface="Calibri" panose="020F0502020204030204" pitchFamily="34" charset="0"/>
              <a:cs typeface="Calibri" panose="020F0502020204030204" pitchFamily="34" charset="0"/>
            </a:endParaRPr>
          </a:p>
          <a:p>
            <a:pPr algn="just">
              <a:lnSpc>
                <a:spcPct val="150000"/>
              </a:lnSpc>
              <a:defRPr/>
            </a:pPr>
            <a:r>
              <a:rPr lang="tr-TR" sz="1500" dirty="0">
                <a:latin typeface="Calibri" panose="020F0502020204030204" pitchFamily="34" charset="0"/>
                <a:cs typeface="Calibri" panose="020F0502020204030204" pitchFamily="34" charset="0"/>
              </a:rPr>
              <a:t>*Yüksek </a:t>
            </a:r>
            <a:r>
              <a:rPr lang="tr-TR" sz="1500" dirty="0" err="1">
                <a:latin typeface="Calibri" panose="020F0502020204030204" pitchFamily="34" charset="0"/>
                <a:cs typeface="Calibri" panose="020F0502020204030204" pitchFamily="34" charset="0"/>
              </a:rPr>
              <a:t>morbidite</a:t>
            </a:r>
            <a:r>
              <a:rPr lang="tr-TR" sz="1500" dirty="0">
                <a:latin typeface="Calibri" panose="020F0502020204030204" pitchFamily="34" charset="0"/>
                <a:cs typeface="Calibri" panose="020F0502020204030204" pitchFamily="34" charset="0"/>
              </a:rPr>
              <a:t> ve </a:t>
            </a:r>
            <a:r>
              <a:rPr lang="tr-TR" sz="1500" dirty="0" err="1">
                <a:latin typeface="Calibri" panose="020F0502020204030204" pitchFamily="34" charset="0"/>
                <a:cs typeface="Calibri" panose="020F0502020204030204" pitchFamily="34" charset="0"/>
              </a:rPr>
              <a:t>mortalite</a:t>
            </a:r>
            <a:r>
              <a:rPr lang="tr-TR" sz="1500" dirty="0">
                <a:latin typeface="Calibri" panose="020F0502020204030204" pitchFamily="34" charset="0"/>
                <a:cs typeface="Calibri" panose="020F0502020204030204" pitchFamily="34" charset="0"/>
              </a:rPr>
              <a:t> oranları sahip halk sağlığı sorunu</a:t>
            </a:r>
            <a:endParaRPr dirty="0">
              <a:latin typeface="Calibri" panose="020F0502020204030204" pitchFamily="34" charset="0"/>
              <a:cs typeface="Calibri" panose="020F0502020204030204"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Unvan 3"/>
          <p:cNvSpPr>
            <a:spLocks noGrp="1"/>
          </p:cNvSpPr>
          <p:nvPr>
            <p:ph type="title"/>
          </p:nvPr>
        </p:nvSpPr>
        <p:spPr bwMode="auto"/>
        <p:txBody>
          <a:bodyPr/>
          <a:lstStyle/>
          <a:p>
            <a:pPr>
              <a:defRPr/>
            </a:pPr>
            <a:endParaRPr lang="tr-TR"/>
          </a:p>
        </p:txBody>
      </p:sp>
      <p:sp>
        <p:nvSpPr>
          <p:cNvPr id="3" name="İçerik Yer Tutucusu 2"/>
          <p:cNvSpPr>
            <a:spLocks noGrp="1"/>
          </p:cNvSpPr>
          <p:nvPr>
            <p:ph type="body" sz="half" idx="2"/>
          </p:nvPr>
        </p:nvSpPr>
        <p:spPr bwMode="auto"/>
        <p:txBody>
          <a:bodyPr>
            <a:normAutofit/>
          </a:bodyPr>
          <a:lstStyle/>
          <a:p>
            <a:pPr algn="just">
              <a:lnSpc>
                <a:spcPct val="200000"/>
              </a:lnSpc>
              <a:defRPr/>
            </a:pPr>
            <a:endParaRPr lang="tr-TR" dirty="0">
              <a:latin typeface="Comic Sans MS"/>
            </a:endParaRPr>
          </a:p>
          <a:p>
            <a:pPr algn="just">
              <a:lnSpc>
                <a:spcPct val="200000"/>
              </a:lnSpc>
              <a:defRPr/>
            </a:pPr>
            <a:r>
              <a:rPr lang="tr-TR" dirty="0">
                <a:latin typeface="Comic Sans MS"/>
              </a:rPr>
              <a:t>*</a:t>
            </a:r>
            <a:r>
              <a:rPr lang="tr-TR" sz="1500" dirty="0">
                <a:latin typeface="Calibri" panose="020F0502020204030204" pitchFamily="34" charset="0"/>
                <a:cs typeface="Calibri" panose="020F0502020204030204" pitchFamily="34" charset="0"/>
              </a:rPr>
              <a:t>Dünya genelindeki 1.3 milyar tütün kullanıcısının yaklaşık %80'i düşük ve orta gelirli ülkelerde yaşamaktadır</a:t>
            </a:r>
            <a:endParaRPr sz="1500" dirty="0">
              <a:latin typeface="Calibri" panose="020F0502020204030204" pitchFamily="34" charset="0"/>
              <a:cs typeface="Calibri" panose="020F0502020204030204" pitchFamily="34" charset="0"/>
            </a:endParaRPr>
          </a:p>
          <a:p>
            <a:pPr algn="just">
              <a:lnSpc>
                <a:spcPct val="200000"/>
              </a:lnSpc>
              <a:defRPr/>
            </a:pPr>
            <a:r>
              <a:rPr lang="tr-TR" sz="1500" dirty="0">
                <a:latin typeface="Calibri" panose="020F0502020204030204" pitchFamily="34" charset="0"/>
                <a:cs typeface="Calibri" panose="020F0502020204030204" pitchFamily="34" charset="0"/>
              </a:rPr>
              <a:t>*2020'de dünyada tütün ve tütün ürünleri kullanma oranı %22.3  (Erkeklerin %36.7'si ve kadınların %7.8)</a:t>
            </a:r>
          </a:p>
          <a:p>
            <a:pPr algn="just">
              <a:lnSpc>
                <a:spcPct val="200000"/>
              </a:lnSpc>
              <a:defRPr/>
            </a:pPr>
            <a:r>
              <a:rPr lang="tr-TR" sz="1500" dirty="0">
                <a:latin typeface="Calibri" panose="020F0502020204030204" pitchFamily="34" charset="0"/>
                <a:cs typeface="Calibri" panose="020F0502020204030204" pitchFamily="34" charset="0"/>
              </a:rPr>
              <a:t>*Türkiye’nin 15 yaş ve üzeri sigara içicileri arasında kişi başına düşen ortalama günlük sigara tüketimi…. </a:t>
            </a:r>
            <a:r>
              <a:rPr lang="tr-TR" sz="1500" dirty="0">
                <a:solidFill>
                  <a:srgbClr val="FF0000"/>
                </a:solidFill>
                <a:latin typeface="Calibri" panose="020F0502020204030204" pitchFamily="34" charset="0"/>
                <a:cs typeface="Calibri" panose="020F0502020204030204" pitchFamily="34" charset="0"/>
              </a:rPr>
              <a:t>17,1 </a:t>
            </a:r>
            <a:endParaRPr lang="tr-TR" sz="1500" dirty="0">
              <a:latin typeface="Calibri" panose="020F0502020204030204" pitchFamily="34" charset="0"/>
              <a:cs typeface="Calibri" panose="020F0502020204030204" pitchFamily="34" charset="0"/>
            </a:endParaRPr>
          </a:p>
          <a:p>
            <a:pPr algn="just">
              <a:lnSpc>
                <a:spcPct val="200000"/>
              </a:lnSpc>
              <a:defRPr/>
            </a:pPr>
            <a:r>
              <a:rPr lang="tr-TR" sz="1500" dirty="0">
                <a:latin typeface="Calibri" panose="020F0502020204030204" pitchFamily="34" charset="0"/>
                <a:cs typeface="Calibri" panose="020F0502020204030204" pitchFamily="34" charset="0"/>
              </a:rPr>
              <a:t>                                             </a:t>
            </a:r>
            <a:r>
              <a:rPr lang="tr-TR" sz="1800" b="1" dirty="0">
                <a:solidFill>
                  <a:srgbClr val="0094AB"/>
                </a:solidFill>
                <a:latin typeface="Calibri" panose="020F0502020204030204" pitchFamily="34" charset="0"/>
                <a:cs typeface="Calibri" panose="020F0502020204030204" pitchFamily="34" charset="0"/>
              </a:rPr>
              <a:t>OECD ülkeleri arasında   1.sırada </a:t>
            </a:r>
            <a:endParaRPr lang="tr-TR" sz="1500" dirty="0">
              <a:latin typeface="Calibri" panose="020F0502020204030204" pitchFamily="34" charset="0"/>
              <a:cs typeface="Calibri" panose="020F0502020204030204" pitchFamily="34" charset="0"/>
            </a:endParaRPr>
          </a:p>
          <a:p>
            <a:pPr algn="just">
              <a:lnSpc>
                <a:spcPct val="200000"/>
              </a:lnSpc>
              <a:defRPr/>
            </a:pPr>
            <a:endParaRPr dirty="0"/>
          </a:p>
          <a:p>
            <a:pPr>
              <a:defRPr/>
            </a:pPr>
            <a:endParaRPr lang="tr-TR" dirty="0"/>
          </a:p>
        </p:txBody>
      </p:sp>
      <p:sp>
        <p:nvSpPr>
          <p:cNvPr id="2" name="Dikdörtgen 1"/>
          <p:cNvSpPr/>
          <p:nvPr/>
        </p:nvSpPr>
        <p:spPr bwMode="auto">
          <a:xfrm>
            <a:off x="4126716" y="4640887"/>
            <a:ext cx="5097162" cy="438582"/>
          </a:xfrm>
          <a:prstGeom prst="rect">
            <a:avLst/>
          </a:prstGeom>
        </p:spPr>
        <p:txBody>
          <a:bodyPr wrap="square">
            <a:spAutoFit/>
          </a:bodyPr>
          <a:lstStyle/>
          <a:p>
            <a:pPr marL="32861">
              <a:spcBef>
                <a:spcPts val="75"/>
              </a:spcBef>
              <a:defRPr/>
            </a:pPr>
            <a:r>
              <a:rPr lang="tr-TR" sz="750" i="1" spc="-8">
                <a:cs typeface="Calibri"/>
              </a:rPr>
              <a:t>http</a:t>
            </a:r>
            <a:r>
              <a:rPr lang="tr-TR" sz="750" i="1" u="sng" spc="-8">
                <a:cs typeface="Calibri"/>
                <a:hlinkClick r:id="rId3" tooltip="http://www.cdc.gov/biomonitoring/tobacco.html"/>
              </a:rPr>
              <a:t>s://w</a:t>
            </a:r>
            <a:r>
              <a:rPr lang="tr-TR" sz="750" i="1" spc="-8">
                <a:cs typeface="Calibri"/>
              </a:rPr>
              <a:t>ww.c</a:t>
            </a:r>
            <a:r>
              <a:rPr lang="tr-TR" sz="750" i="1" u="sng" spc="-8">
                <a:cs typeface="Calibri"/>
                <a:hlinkClick r:id="rId3" tooltip="http://www.cdc.gov/biomonitoring/tobacco.html"/>
              </a:rPr>
              <a:t>dc.gov/biomonitoring/tobacco.html</a:t>
            </a:r>
            <a:endParaRPr lang="tr-TR" sz="750">
              <a:cs typeface="Calibri"/>
            </a:endParaRPr>
          </a:p>
          <a:p>
            <a:pPr marL="9525" marR="3810">
              <a:defRPr/>
            </a:pPr>
            <a:r>
              <a:rPr lang="tr-TR" sz="750" i="1" spc="-8">
                <a:cs typeface="Calibri"/>
              </a:rPr>
              <a:t>http</a:t>
            </a:r>
            <a:r>
              <a:rPr lang="tr-TR" sz="750" i="1" u="sng" spc="-8">
                <a:cs typeface="Calibri"/>
                <a:hlinkClick r:id="rId4" tooltip="http://www.cancer.org/cancer/cancer-causes/tobacco-and-cancer/carcinogens-found-in-tobacco-products.html"/>
              </a:rPr>
              <a:t>s://w</a:t>
            </a:r>
            <a:r>
              <a:rPr lang="tr-TR" sz="750" i="1" spc="-8">
                <a:cs typeface="Calibri"/>
              </a:rPr>
              <a:t>ww.c</a:t>
            </a:r>
            <a:r>
              <a:rPr lang="tr-TR" sz="750" i="1" u="sng" spc="-8">
                <a:cs typeface="Calibri"/>
                <a:hlinkClick r:id="rId4" tooltip="http://www.cancer.org/cancer/cancer-causes/tobacco-and-cancer/carcinogens-found-in-tobacco-products.html"/>
              </a:rPr>
              <a:t>ancer.org/cancer/cancer-causes/tobacco-and-cancer/carcinogens-found-in-tobacco-products.html </a:t>
            </a:r>
            <a:r>
              <a:rPr lang="tr-TR" sz="750" i="1" spc="-4">
                <a:cs typeface="Calibri"/>
              </a:rPr>
              <a:t> </a:t>
            </a:r>
            <a:r>
              <a:rPr lang="tr-TR" sz="750" i="1" spc="-8">
                <a:cs typeface="Calibri"/>
              </a:rPr>
              <a:t>http</a:t>
            </a:r>
            <a:r>
              <a:rPr lang="tr-TR" sz="750" i="1" u="sng" spc="-8">
                <a:cs typeface="Calibri"/>
                <a:hlinkClick r:id="rId5" tooltip="http://www.world-heart-federation.org/news/tobacco-responsible-one-ten-deaths-caused-cardiovascular-disease"/>
              </a:rPr>
              <a:t>s://w</a:t>
            </a:r>
            <a:r>
              <a:rPr lang="tr-TR" sz="750" i="1" spc="-8">
                <a:cs typeface="Calibri"/>
              </a:rPr>
              <a:t>ww.</a:t>
            </a:r>
            <a:r>
              <a:rPr lang="tr-TR" sz="750" i="1" u="sng" spc="-8">
                <a:cs typeface="Calibri"/>
                <a:hlinkClick r:id="rId5" tooltip="http://www.world-heart-federation.org/news/tobacco-responsible-one-ten-deaths-caused-cardiovascular-disease"/>
              </a:rPr>
              <a:t>world-heart-federation.org/news/tobac</a:t>
            </a:r>
            <a:r>
              <a:rPr lang="tr-TR" sz="750" i="1" spc="-8">
                <a:cs typeface="Calibri"/>
              </a:rPr>
              <a:t>c</a:t>
            </a:r>
            <a:r>
              <a:rPr lang="tr-TR" sz="750" i="1" u="sng" spc="-8">
                <a:cs typeface="Calibri"/>
                <a:hlinkClick r:id="rId5" tooltip="http://www.world-heart-federation.org/news/tobacco-responsible-one-ten-deaths-caused-cardiovascular-disease"/>
              </a:rPr>
              <a:t>o-responsible-one-ten-deaths-caused-cardiovascular-disease</a:t>
            </a:r>
            <a:endParaRPr lang="tr-TR" sz="750">
              <a:cs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lstStyle/>
          <a:p>
            <a:pPr>
              <a:defRPr/>
            </a:pPr>
            <a:endParaRPr lang="tr-TR"/>
          </a:p>
        </p:txBody>
      </p:sp>
      <p:sp>
        <p:nvSpPr>
          <p:cNvPr id="3" name="İçerik Yer Tutucusu 2"/>
          <p:cNvSpPr>
            <a:spLocks noGrp="1"/>
          </p:cNvSpPr>
          <p:nvPr>
            <p:ph type="body" sz="half" idx="2"/>
          </p:nvPr>
        </p:nvSpPr>
        <p:spPr bwMode="auto"/>
        <p:txBody>
          <a:bodyPr>
            <a:normAutofit/>
          </a:bodyPr>
          <a:lstStyle/>
          <a:p>
            <a:pPr>
              <a:defRPr/>
            </a:pPr>
            <a:endParaRPr lang="tr-TR" sz="2400" b="1" dirty="0">
              <a:solidFill>
                <a:srgbClr val="FF0000"/>
              </a:solidFill>
              <a:latin typeface="Comic Sans MS"/>
            </a:endParaRPr>
          </a:p>
          <a:p>
            <a:pPr>
              <a:defRPr/>
            </a:pPr>
            <a:endParaRPr lang="tr-TR" sz="2400" b="1" dirty="0">
              <a:solidFill>
                <a:srgbClr val="FF0000"/>
              </a:solidFill>
              <a:latin typeface="Comic Sans MS"/>
            </a:endParaRPr>
          </a:p>
          <a:p>
            <a:pPr>
              <a:defRPr/>
            </a:pPr>
            <a:r>
              <a:rPr lang="tr-TR" sz="2400" b="1" dirty="0">
                <a:solidFill>
                  <a:srgbClr val="FF0000"/>
                </a:solidFill>
                <a:latin typeface="Comic Sans MS"/>
              </a:rPr>
              <a:t>    </a:t>
            </a:r>
            <a:r>
              <a:rPr lang="tr-TR" sz="2400" b="1" dirty="0">
                <a:solidFill>
                  <a:srgbClr val="0094AB"/>
                </a:solidFill>
                <a:latin typeface="Calibri" panose="020F0502020204030204" pitchFamily="34" charset="0"/>
                <a:ea typeface="Arial"/>
                <a:cs typeface="Calibri" panose="020F0502020204030204" pitchFamily="34" charset="0"/>
              </a:rPr>
              <a:t>Tütün Ürünü Kullanımının Zararları, Riskler ve Tehditler</a:t>
            </a:r>
            <a:endParaRPr dirty="0">
              <a:latin typeface="Calibri" panose="020F0502020204030204" pitchFamily="34" charset="0"/>
              <a:cs typeface="Calibri" panose="020F0502020204030204"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object 4"/>
          <p:cNvSpPr txBox="1"/>
          <p:nvPr/>
        </p:nvSpPr>
        <p:spPr bwMode="auto">
          <a:xfrm>
            <a:off x="4155286" y="5499265"/>
            <a:ext cx="4873466" cy="390492"/>
          </a:xfrm>
          <a:prstGeom prst="rect">
            <a:avLst/>
          </a:prstGeom>
        </p:spPr>
        <p:txBody>
          <a:bodyPr vert="horz" wrap="square" lIns="0" tIns="9525" rIns="0" bIns="0" rtlCol="0">
            <a:spAutoFit/>
          </a:bodyPr>
          <a:lstStyle/>
          <a:p>
            <a:pPr marL="32861">
              <a:spcBef>
                <a:spcPts val="75"/>
              </a:spcBef>
              <a:defRPr/>
            </a:pPr>
            <a:r>
              <a:rPr sz="825" i="1" spc="-8">
                <a:latin typeface="Calibri"/>
                <a:cs typeface="Calibri"/>
              </a:rPr>
              <a:t>http</a:t>
            </a:r>
            <a:r>
              <a:rPr sz="825" i="1" u="sng" spc="-8">
                <a:latin typeface="Calibri"/>
                <a:cs typeface="Calibri"/>
                <a:hlinkClick r:id="rId3" tooltip="http://www.cdc.gov/biomonitoring/tobacco.html"/>
              </a:rPr>
              <a:t>s://w</a:t>
            </a:r>
            <a:r>
              <a:rPr sz="825" i="1" spc="-8">
                <a:latin typeface="Calibri"/>
                <a:cs typeface="Calibri"/>
              </a:rPr>
              <a:t>ww.c</a:t>
            </a:r>
            <a:r>
              <a:rPr sz="825" i="1" u="sng" spc="-8">
                <a:latin typeface="Calibri"/>
                <a:cs typeface="Calibri"/>
                <a:hlinkClick r:id="rId3" tooltip="http://www.cdc.gov/biomonitoring/tobacco.html"/>
              </a:rPr>
              <a:t>dc.gov/biomonitoring/tobacco.html</a:t>
            </a:r>
            <a:endParaRPr sz="825">
              <a:latin typeface="Calibri"/>
              <a:cs typeface="Calibri"/>
            </a:endParaRPr>
          </a:p>
          <a:p>
            <a:pPr marL="9525" marR="3810">
              <a:defRPr/>
            </a:pPr>
            <a:r>
              <a:rPr sz="825" i="1" spc="-8">
                <a:latin typeface="Calibri"/>
                <a:cs typeface="Calibri"/>
              </a:rPr>
              <a:t>http</a:t>
            </a:r>
            <a:r>
              <a:rPr sz="825" i="1" u="sng" spc="-8">
                <a:latin typeface="Calibri"/>
                <a:cs typeface="Calibri"/>
                <a:hlinkClick r:id="rId4" tooltip="http://www.cancer.org/cancer/cancer-causes/tobacco-and-cancer/carcinogens-found-in-tobacco-products.html"/>
              </a:rPr>
              <a:t>s://w</a:t>
            </a:r>
            <a:r>
              <a:rPr sz="825" i="1" spc="-8">
                <a:latin typeface="Calibri"/>
                <a:cs typeface="Calibri"/>
              </a:rPr>
              <a:t>ww.c</a:t>
            </a:r>
            <a:r>
              <a:rPr sz="825" i="1" u="sng" spc="-8">
                <a:latin typeface="Calibri"/>
                <a:cs typeface="Calibri"/>
                <a:hlinkClick r:id="rId4" tooltip="http://www.cancer.org/cancer/cancer-causes/tobacco-and-cancer/carcinogens-found-in-tobacco-products.html"/>
              </a:rPr>
              <a:t>ancer.org/cancer/cancer-causes/tobacco-and-cancer/carcinogens-found-in-tobacco-products.html </a:t>
            </a:r>
            <a:r>
              <a:rPr sz="825" i="1" spc="-4">
                <a:latin typeface="Calibri"/>
                <a:cs typeface="Calibri"/>
              </a:rPr>
              <a:t> </a:t>
            </a:r>
            <a:r>
              <a:rPr sz="825" i="1" spc="-8">
                <a:latin typeface="Calibri"/>
                <a:cs typeface="Calibri"/>
              </a:rPr>
              <a:t>http</a:t>
            </a:r>
            <a:r>
              <a:rPr sz="825" i="1" u="sng" spc="-8">
                <a:latin typeface="Calibri"/>
                <a:cs typeface="Calibri"/>
                <a:hlinkClick r:id="rId5" tooltip="http://www.world-heart-federation.org/news/tobacco-responsible-one-ten-deaths-caused-cardiovascular-disease"/>
              </a:rPr>
              <a:t>s://w</a:t>
            </a:r>
            <a:r>
              <a:rPr sz="825" i="1" spc="-8">
                <a:latin typeface="Calibri"/>
                <a:cs typeface="Calibri"/>
              </a:rPr>
              <a:t>ww.</a:t>
            </a:r>
            <a:r>
              <a:rPr sz="825" i="1" u="sng" spc="-8">
                <a:latin typeface="Calibri"/>
                <a:cs typeface="Calibri"/>
                <a:hlinkClick r:id="rId5" tooltip="http://www.world-heart-federation.org/news/tobacco-responsible-one-ten-deaths-caused-cardiovascular-disease"/>
              </a:rPr>
              <a:t>world-heart-federation.org/news/tobac</a:t>
            </a:r>
            <a:r>
              <a:rPr sz="825" i="1" spc="-8">
                <a:latin typeface="Calibri"/>
                <a:cs typeface="Calibri"/>
              </a:rPr>
              <a:t>c</a:t>
            </a:r>
            <a:r>
              <a:rPr sz="825" i="1" u="sng" spc="-8">
                <a:latin typeface="Calibri"/>
                <a:cs typeface="Calibri"/>
                <a:hlinkClick r:id="rId5" tooltip="http://www.world-heart-federation.org/news/tobacco-responsible-one-ten-deaths-caused-cardiovascular-disease"/>
              </a:rPr>
              <a:t>o-responsible-one-ten-deaths-caused-cardiovascular-disease</a:t>
            </a:r>
            <a:endParaRPr sz="825">
              <a:latin typeface="Calibri"/>
              <a:cs typeface="Calibri"/>
            </a:endParaRPr>
          </a:p>
        </p:txBody>
      </p:sp>
      <p:sp>
        <p:nvSpPr>
          <p:cNvPr id="2" name="Unvan 1"/>
          <p:cNvSpPr>
            <a:spLocks noGrp="1"/>
          </p:cNvSpPr>
          <p:nvPr>
            <p:ph type="title"/>
          </p:nvPr>
        </p:nvSpPr>
        <p:spPr bwMode="auto">
          <a:xfrm>
            <a:off x="413541" y="1348604"/>
            <a:ext cx="8316919" cy="558573"/>
          </a:xfrm>
        </p:spPr>
        <p:txBody>
          <a:bodyPr>
            <a:noAutofit/>
          </a:bodyPr>
          <a:lstStyle/>
          <a:p>
            <a:pPr>
              <a:defRPr/>
            </a:pPr>
            <a:r>
              <a:rPr lang="tr-TR" sz="2400" dirty="0">
                <a:latin typeface="Calibri" panose="020F0502020204030204" pitchFamily="34" charset="0"/>
                <a:cs typeface="Calibri" panose="020F0502020204030204" pitchFamily="34" charset="0"/>
              </a:rPr>
              <a:t>Tütün</a:t>
            </a:r>
            <a:r>
              <a:rPr lang="tr-TR" sz="2400" spc="-26" dirty="0">
                <a:solidFill>
                  <a:srgbClr val="FF0000"/>
                </a:solidFill>
                <a:latin typeface="Calibri" panose="020F0502020204030204" pitchFamily="34" charset="0"/>
                <a:cs typeface="Calibri" panose="020F0502020204030204" pitchFamily="34" charset="0"/>
              </a:rPr>
              <a:t> </a:t>
            </a:r>
            <a:r>
              <a:rPr lang="tr-TR" sz="2400" dirty="0">
                <a:latin typeface="Calibri" panose="020F0502020204030204" pitchFamily="34" charset="0"/>
                <a:cs typeface="Calibri" panose="020F0502020204030204" pitchFamily="34" charset="0"/>
              </a:rPr>
              <a:t>ürünü</a:t>
            </a:r>
            <a:r>
              <a:rPr lang="tr-TR" sz="2400" spc="-26" dirty="0">
                <a:solidFill>
                  <a:srgbClr val="FF0000"/>
                </a:solidFill>
                <a:latin typeface="Calibri" panose="020F0502020204030204" pitchFamily="34" charset="0"/>
                <a:cs typeface="Calibri" panose="020F0502020204030204" pitchFamily="34" charset="0"/>
              </a:rPr>
              <a:t> </a:t>
            </a:r>
            <a:r>
              <a:rPr lang="tr-TR" sz="2400" dirty="0">
                <a:latin typeface="Calibri" panose="020F0502020204030204" pitchFamily="34" charset="0"/>
                <a:cs typeface="Calibri" panose="020F0502020204030204" pitchFamily="34" charset="0"/>
              </a:rPr>
              <a:t>kullanımı;</a:t>
            </a:r>
            <a:br>
              <a:rPr lang="tr-TR" sz="2400" dirty="0">
                <a:solidFill>
                  <a:srgbClr val="FF0000"/>
                </a:solidFill>
                <a:latin typeface="Calibri" panose="020F0502020204030204" pitchFamily="34" charset="0"/>
                <a:cs typeface="Calibri" panose="020F0502020204030204" pitchFamily="34" charset="0"/>
              </a:rPr>
            </a:br>
            <a:endParaRPr lang="tr-TR" sz="2400" dirty="0">
              <a:latin typeface="Calibri" panose="020F0502020204030204" pitchFamily="34" charset="0"/>
              <a:cs typeface="Calibri" panose="020F0502020204030204" pitchFamily="34" charset="0"/>
            </a:endParaRPr>
          </a:p>
        </p:txBody>
      </p:sp>
      <p:sp>
        <p:nvSpPr>
          <p:cNvPr id="5" name="Metin Yer Tutucusu 4"/>
          <p:cNvSpPr>
            <a:spLocks noGrp="1"/>
          </p:cNvSpPr>
          <p:nvPr>
            <p:ph type="body" sz="half" idx="2"/>
          </p:nvPr>
        </p:nvSpPr>
        <p:spPr bwMode="auto">
          <a:xfrm>
            <a:off x="670927" y="1907177"/>
            <a:ext cx="8185673" cy="3043646"/>
          </a:xfrm>
        </p:spPr>
        <p:txBody>
          <a:bodyPr>
            <a:normAutofit fontScale="62500" lnSpcReduction="20000"/>
          </a:bodyPr>
          <a:lstStyle/>
          <a:p>
            <a:pPr>
              <a:defRPr/>
            </a:pPr>
            <a:endParaRPr lang="tr-TR" sz="1800" dirty="0">
              <a:solidFill>
                <a:srgbClr val="FF0000"/>
              </a:solidFill>
              <a:latin typeface="Comic Sans MS"/>
              <a:cs typeface="Arial MT"/>
            </a:endParaRPr>
          </a:p>
          <a:p>
            <a:pPr>
              <a:defRPr/>
            </a:pPr>
            <a:r>
              <a:rPr lang="tr-TR" sz="2325" spc="-4" dirty="0">
                <a:latin typeface="Calibri" panose="020F0502020204030204" pitchFamily="34" charset="0"/>
                <a:cs typeface="Calibri" panose="020F0502020204030204" pitchFamily="34" charset="0"/>
              </a:rPr>
              <a:t>Dünyada 8 milyon ölüm/yıl tütün ürünü kullanımı ile ilişkili</a:t>
            </a:r>
            <a:endParaRPr sz="1575" dirty="0">
              <a:latin typeface="Calibri" panose="020F0502020204030204" pitchFamily="34" charset="0"/>
              <a:cs typeface="Calibri" panose="020F0502020204030204" pitchFamily="34" charset="0"/>
            </a:endParaRPr>
          </a:p>
          <a:p>
            <a:pPr>
              <a:defRPr/>
            </a:pPr>
            <a:endParaRPr lang="tr-TR" sz="1575" dirty="0">
              <a:latin typeface="Calibri" panose="020F0502020204030204" pitchFamily="34" charset="0"/>
              <a:cs typeface="Calibri" panose="020F0502020204030204" pitchFamily="34" charset="0"/>
            </a:endParaRPr>
          </a:p>
          <a:p>
            <a:pPr>
              <a:defRPr/>
            </a:pPr>
            <a:r>
              <a:rPr lang="tr-TR" sz="2325" b="1" dirty="0">
                <a:solidFill>
                  <a:srgbClr val="0094AB"/>
                </a:solidFill>
                <a:latin typeface="Calibri" panose="020F0502020204030204" pitchFamily="34" charset="0"/>
                <a:ea typeface="Arial"/>
                <a:cs typeface="Calibri" panose="020F0502020204030204" pitchFamily="34" charset="0"/>
              </a:rPr>
              <a:t>Tahmini 1.3 milyon kişi ikinci el dumanla temas eden ve tütün  kullanmayan bireyler</a:t>
            </a:r>
            <a:endParaRPr sz="1575" dirty="0">
              <a:latin typeface="Calibri" panose="020F0502020204030204" pitchFamily="34" charset="0"/>
              <a:cs typeface="Calibri" panose="020F0502020204030204" pitchFamily="34" charset="0"/>
            </a:endParaRPr>
          </a:p>
          <a:p>
            <a:pPr>
              <a:defRPr/>
            </a:pPr>
            <a:endParaRPr lang="tr-TR" sz="2325" spc="-4" dirty="0">
              <a:latin typeface="Calibri" panose="020F0502020204030204" pitchFamily="34" charset="0"/>
              <a:cs typeface="Calibri" panose="020F0502020204030204" pitchFamily="34" charset="0"/>
            </a:endParaRPr>
          </a:p>
          <a:p>
            <a:pPr>
              <a:defRPr/>
            </a:pPr>
            <a:r>
              <a:rPr lang="tr-TR" sz="2325" spc="-4" dirty="0">
                <a:latin typeface="Calibri" panose="020F0502020204030204" pitchFamily="34" charset="0"/>
                <a:cs typeface="Calibri" panose="020F0502020204030204" pitchFamily="34" charset="0"/>
              </a:rPr>
              <a:t>* Kanser</a:t>
            </a:r>
            <a:r>
              <a:rPr lang="tr-TR" sz="2325" spc="-26" dirty="0">
                <a:latin typeface="Calibri" panose="020F0502020204030204" pitchFamily="34" charset="0"/>
                <a:cs typeface="Calibri" panose="020F0502020204030204" pitchFamily="34" charset="0"/>
              </a:rPr>
              <a:t> </a:t>
            </a:r>
            <a:r>
              <a:rPr lang="tr-TR" sz="2325" spc="-4" dirty="0">
                <a:latin typeface="Calibri" panose="020F0502020204030204" pitchFamily="34" charset="0"/>
                <a:cs typeface="Calibri" panose="020F0502020204030204" pitchFamily="34" charset="0"/>
              </a:rPr>
              <a:t>ölümlerinin</a:t>
            </a:r>
            <a:r>
              <a:rPr lang="tr-TR" sz="2325" spc="-23" dirty="0">
                <a:latin typeface="Calibri" panose="020F0502020204030204" pitchFamily="34" charset="0"/>
                <a:cs typeface="Calibri" panose="020F0502020204030204" pitchFamily="34" charset="0"/>
              </a:rPr>
              <a:t> </a:t>
            </a:r>
            <a:r>
              <a:rPr lang="tr-TR" sz="2325" spc="-8" dirty="0">
                <a:latin typeface="Calibri" panose="020F0502020204030204" pitchFamily="34" charset="0"/>
                <a:cs typeface="Calibri" panose="020F0502020204030204" pitchFamily="34" charset="0"/>
              </a:rPr>
              <a:t>% 30’u</a:t>
            </a:r>
            <a:endParaRPr sz="1575" dirty="0">
              <a:latin typeface="Calibri" panose="020F0502020204030204" pitchFamily="34" charset="0"/>
              <a:cs typeface="Calibri" panose="020F0502020204030204" pitchFamily="34" charset="0"/>
            </a:endParaRPr>
          </a:p>
          <a:p>
            <a:pPr>
              <a:defRPr/>
            </a:pPr>
            <a:r>
              <a:rPr lang="tr-TR" sz="2325" spc="-4" dirty="0">
                <a:latin typeface="Calibri" panose="020F0502020204030204" pitchFamily="34" charset="0"/>
                <a:cs typeface="Calibri" panose="020F0502020204030204" pitchFamily="34" charset="0"/>
              </a:rPr>
              <a:t>* Solunu</a:t>
            </a:r>
            <a:r>
              <a:rPr lang="tr-TR" sz="2325" dirty="0">
                <a:latin typeface="Calibri" panose="020F0502020204030204" pitchFamily="34" charset="0"/>
                <a:cs typeface="Calibri" panose="020F0502020204030204" pitchFamily="34" charset="0"/>
              </a:rPr>
              <a:t>m</a:t>
            </a:r>
            <a:r>
              <a:rPr lang="tr-TR" sz="2325" spc="-8" dirty="0">
                <a:latin typeface="Calibri" panose="020F0502020204030204" pitchFamily="34" charset="0"/>
                <a:cs typeface="Calibri" panose="020F0502020204030204" pitchFamily="34" charset="0"/>
              </a:rPr>
              <a:t> </a:t>
            </a:r>
            <a:r>
              <a:rPr lang="tr-TR" sz="2325" dirty="0">
                <a:latin typeface="Calibri" panose="020F0502020204030204" pitchFamily="34" charset="0"/>
                <a:cs typeface="Calibri" panose="020F0502020204030204" pitchFamily="34" charset="0"/>
              </a:rPr>
              <a:t>sistemine</a:t>
            </a:r>
            <a:r>
              <a:rPr lang="tr-TR" sz="2325" spc="-4" dirty="0">
                <a:latin typeface="Calibri" panose="020F0502020204030204" pitchFamily="34" charset="0"/>
                <a:cs typeface="Calibri" panose="020F0502020204030204" pitchFamily="34" charset="0"/>
              </a:rPr>
              <a:t> </a:t>
            </a:r>
            <a:r>
              <a:rPr lang="tr-TR" sz="2325" spc="-139" dirty="0">
                <a:latin typeface="Calibri" panose="020F0502020204030204" pitchFamily="34" charset="0"/>
                <a:cs typeface="Calibri" panose="020F0502020204030204" pitchFamily="34" charset="0"/>
              </a:rPr>
              <a:t>bağl</a:t>
            </a:r>
            <a:r>
              <a:rPr lang="tr-TR" sz="2325" spc="-64" dirty="0">
                <a:latin typeface="Calibri" panose="020F0502020204030204" pitchFamily="34" charset="0"/>
                <a:cs typeface="Calibri" panose="020F0502020204030204" pitchFamily="34" charset="0"/>
              </a:rPr>
              <a:t>ı</a:t>
            </a:r>
            <a:r>
              <a:rPr lang="tr-TR" sz="2325" spc="-4" dirty="0">
                <a:latin typeface="Calibri" panose="020F0502020204030204" pitchFamily="34" charset="0"/>
                <a:cs typeface="Calibri" panose="020F0502020204030204" pitchFamily="34" charset="0"/>
              </a:rPr>
              <a:t> ölümlerini</a:t>
            </a:r>
            <a:r>
              <a:rPr lang="tr-TR" sz="2325" dirty="0">
                <a:latin typeface="Calibri" panose="020F0502020204030204" pitchFamily="34" charset="0"/>
                <a:cs typeface="Calibri" panose="020F0502020204030204" pitchFamily="34" charset="0"/>
              </a:rPr>
              <a:t>n</a:t>
            </a:r>
            <a:r>
              <a:rPr lang="tr-TR" sz="2325" spc="-4" dirty="0">
                <a:latin typeface="Calibri" panose="020F0502020204030204" pitchFamily="34" charset="0"/>
                <a:cs typeface="Calibri" panose="020F0502020204030204" pitchFamily="34" charset="0"/>
              </a:rPr>
              <a:t> %35’i</a:t>
            </a:r>
            <a:endParaRPr sz="1575" dirty="0">
              <a:latin typeface="Calibri" panose="020F0502020204030204" pitchFamily="34" charset="0"/>
              <a:cs typeface="Calibri" panose="020F0502020204030204" pitchFamily="34" charset="0"/>
            </a:endParaRPr>
          </a:p>
          <a:p>
            <a:pPr>
              <a:defRPr/>
            </a:pPr>
            <a:r>
              <a:rPr lang="tr-TR" sz="2325" spc="-4" dirty="0">
                <a:latin typeface="Calibri" panose="020F0502020204030204" pitchFamily="34" charset="0"/>
                <a:cs typeface="Calibri" panose="020F0502020204030204" pitchFamily="34" charset="0"/>
              </a:rPr>
              <a:t>* </a:t>
            </a:r>
            <a:r>
              <a:rPr lang="tr-TR" sz="2325" spc="-4" dirty="0" err="1">
                <a:latin typeface="Calibri" panose="020F0502020204030204" pitchFamily="34" charset="0"/>
                <a:cs typeface="Calibri" panose="020F0502020204030204" pitchFamily="34" charset="0"/>
              </a:rPr>
              <a:t>Kardiyovasküler</a:t>
            </a:r>
            <a:r>
              <a:rPr lang="tr-TR" sz="2325" spc="-19" dirty="0">
                <a:latin typeface="Calibri" panose="020F0502020204030204" pitchFamily="34" charset="0"/>
                <a:cs typeface="Calibri" panose="020F0502020204030204" pitchFamily="34" charset="0"/>
              </a:rPr>
              <a:t> </a:t>
            </a:r>
            <a:r>
              <a:rPr lang="tr-TR" sz="2325" dirty="0">
                <a:latin typeface="Calibri" panose="020F0502020204030204" pitchFamily="34" charset="0"/>
                <a:cs typeface="Calibri" panose="020F0502020204030204" pitchFamily="34" charset="0"/>
              </a:rPr>
              <a:t>sistem</a:t>
            </a:r>
            <a:r>
              <a:rPr lang="tr-TR" sz="2325" spc="-15" dirty="0">
                <a:latin typeface="Calibri" panose="020F0502020204030204" pitchFamily="34" charset="0"/>
                <a:cs typeface="Calibri" panose="020F0502020204030204" pitchFamily="34" charset="0"/>
              </a:rPr>
              <a:t> </a:t>
            </a:r>
            <a:r>
              <a:rPr lang="tr-TR" sz="2325" dirty="0">
                <a:latin typeface="Calibri" panose="020F0502020204030204" pitchFamily="34" charset="0"/>
                <a:cs typeface="Calibri" panose="020F0502020204030204" pitchFamily="34" charset="0"/>
              </a:rPr>
              <a:t>kaynaklı</a:t>
            </a:r>
            <a:r>
              <a:rPr lang="tr-TR" sz="2325" spc="-15" dirty="0">
                <a:latin typeface="Calibri" panose="020F0502020204030204" pitchFamily="34" charset="0"/>
                <a:cs typeface="Calibri" panose="020F0502020204030204" pitchFamily="34" charset="0"/>
              </a:rPr>
              <a:t> </a:t>
            </a:r>
            <a:r>
              <a:rPr lang="tr-TR" sz="2325" spc="-4" dirty="0">
                <a:latin typeface="Calibri" panose="020F0502020204030204" pitchFamily="34" charset="0"/>
                <a:cs typeface="Calibri" panose="020F0502020204030204" pitchFamily="34" charset="0"/>
              </a:rPr>
              <a:t>ölümlerin</a:t>
            </a:r>
            <a:r>
              <a:rPr lang="tr-TR" sz="2325" spc="-15" dirty="0">
                <a:latin typeface="Calibri" panose="020F0502020204030204" pitchFamily="34" charset="0"/>
                <a:cs typeface="Calibri" panose="020F0502020204030204" pitchFamily="34" charset="0"/>
              </a:rPr>
              <a:t> </a:t>
            </a:r>
            <a:r>
              <a:rPr lang="tr-TR" sz="2325" spc="-4" dirty="0">
                <a:latin typeface="Calibri" panose="020F0502020204030204" pitchFamily="34" charset="0"/>
                <a:cs typeface="Calibri" panose="020F0502020204030204" pitchFamily="34" charset="0"/>
              </a:rPr>
              <a:t>%13’ünden</a:t>
            </a:r>
            <a:r>
              <a:rPr lang="tr-TR" sz="2325" spc="-11" dirty="0">
                <a:latin typeface="Calibri" panose="020F0502020204030204" pitchFamily="34" charset="0"/>
                <a:cs typeface="Calibri" panose="020F0502020204030204" pitchFamily="34" charset="0"/>
              </a:rPr>
              <a:t> </a:t>
            </a:r>
            <a:r>
              <a:rPr lang="tr-TR" sz="2325" spc="-8" dirty="0">
                <a:latin typeface="Calibri" panose="020F0502020204030204" pitchFamily="34" charset="0"/>
                <a:cs typeface="Calibri" panose="020F0502020204030204" pitchFamily="34" charset="0"/>
              </a:rPr>
              <a:t>sorumlu</a:t>
            </a:r>
            <a:endParaRPr lang="tr-TR" sz="2325" dirty="0">
              <a:latin typeface="Calibri" panose="020F0502020204030204" pitchFamily="34" charset="0"/>
              <a:cs typeface="Calibri" panose="020F0502020204030204" pitchFamily="34" charset="0"/>
            </a:endParaRPr>
          </a:p>
          <a:p>
            <a:pPr marL="9049" algn="just">
              <a:lnSpc>
                <a:spcPct val="150000"/>
              </a:lnSpc>
              <a:buClr>
                <a:srgbClr val="000000"/>
              </a:buClr>
              <a:tabLst>
                <a:tab pos="200978" algn="l"/>
              </a:tabLst>
              <a:defRPr/>
            </a:pPr>
            <a:r>
              <a:rPr lang="tr-TR" sz="2325" spc="-4" dirty="0">
                <a:latin typeface="Calibri" panose="020F0502020204030204" pitchFamily="34" charset="0"/>
                <a:cs typeface="Calibri" panose="020F0502020204030204" pitchFamily="34" charset="0"/>
              </a:rPr>
              <a:t>     Tütün</a:t>
            </a:r>
            <a:r>
              <a:rPr lang="tr-TR" sz="2325" spc="-38" dirty="0">
                <a:latin typeface="Calibri" panose="020F0502020204030204" pitchFamily="34" charset="0"/>
                <a:cs typeface="Calibri" panose="020F0502020204030204" pitchFamily="34" charset="0"/>
              </a:rPr>
              <a:t> </a:t>
            </a:r>
            <a:r>
              <a:rPr lang="tr-TR" sz="2325" spc="-4" dirty="0">
                <a:latin typeface="Calibri" panose="020F0502020204030204" pitchFamily="34" charset="0"/>
                <a:cs typeface="Calibri" panose="020F0502020204030204" pitchFamily="34" charset="0"/>
              </a:rPr>
              <a:t>dumanı;</a:t>
            </a:r>
            <a:endParaRPr lang="tr-TR" sz="2325" dirty="0">
              <a:latin typeface="Calibri" panose="020F0502020204030204" pitchFamily="34" charset="0"/>
              <a:cs typeface="Calibri" panose="020F0502020204030204" pitchFamily="34" charset="0"/>
            </a:endParaRPr>
          </a:p>
          <a:p>
            <a:pPr marL="353855" lvl="1" algn="just">
              <a:lnSpc>
                <a:spcPct val="150000"/>
              </a:lnSpc>
              <a:buClr>
                <a:srgbClr val="000000"/>
              </a:buClr>
              <a:tabLst>
                <a:tab pos="543878" algn="l"/>
              </a:tabLst>
              <a:defRPr/>
            </a:pPr>
            <a:r>
              <a:rPr lang="tr-TR" sz="2325" spc="-4" dirty="0">
                <a:latin typeface="Calibri" panose="020F0502020204030204" pitchFamily="34" charset="0"/>
                <a:cs typeface="Calibri" panose="020F0502020204030204" pitchFamily="34" charset="0"/>
              </a:rPr>
              <a:t>7000</a:t>
            </a:r>
            <a:r>
              <a:rPr lang="tr-TR" sz="2325" spc="-15" dirty="0">
                <a:latin typeface="Calibri" panose="020F0502020204030204" pitchFamily="34" charset="0"/>
                <a:cs typeface="Calibri" panose="020F0502020204030204" pitchFamily="34" charset="0"/>
              </a:rPr>
              <a:t> </a:t>
            </a:r>
            <a:r>
              <a:rPr lang="tr-TR" sz="2325" dirty="0">
                <a:latin typeface="Calibri" panose="020F0502020204030204" pitchFamily="34" charset="0"/>
                <a:cs typeface="Calibri" panose="020F0502020204030204" pitchFamily="34" charset="0"/>
              </a:rPr>
              <a:t>kimyasal</a:t>
            </a:r>
            <a:r>
              <a:rPr lang="tr-TR" sz="2325" spc="-11" dirty="0">
                <a:latin typeface="Calibri" panose="020F0502020204030204" pitchFamily="34" charset="0"/>
                <a:cs typeface="Calibri" panose="020F0502020204030204" pitchFamily="34" charset="0"/>
              </a:rPr>
              <a:t> </a:t>
            </a:r>
            <a:r>
              <a:rPr lang="tr-TR" sz="2325" dirty="0">
                <a:latin typeface="Calibri" panose="020F0502020204030204" pitchFamily="34" charset="0"/>
                <a:cs typeface="Calibri" panose="020F0502020204030204" pitchFamily="34" charset="0"/>
              </a:rPr>
              <a:t>madde</a:t>
            </a:r>
            <a:r>
              <a:rPr lang="tr-TR" sz="2325" spc="-11" dirty="0">
                <a:latin typeface="Calibri" panose="020F0502020204030204" pitchFamily="34" charset="0"/>
                <a:cs typeface="Calibri" panose="020F0502020204030204" pitchFamily="34" charset="0"/>
              </a:rPr>
              <a:t> </a:t>
            </a:r>
            <a:r>
              <a:rPr lang="tr-TR" sz="2325" dirty="0">
                <a:latin typeface="Calibri" panose="020F0502020204030204" pitchFamily="34" charset="0"/>
                <a:cs typeface="Calibri" panose="020F0502020204030204" pitchFamily="34" charset="0"/>
              </a:rPr>
              <a:t>(80</a:t>
            </a:r>
            <a:r>
              <a:rPr lang="tr-TR" sz="2325" spc="-11" dirty="0">
                <a:latin typeface="Calibri" panose="020F0502020204030204" pitchFamily="34" charset="0"/>
                <a:cs typeface="Calibri" panose="020F0502020204030204" pitchFamily="34" charset="0"/>
              </a:rPr>
              <a:t> </a:t>
            </a:r>
            <a:r>
              <a:rPr lang="tr-TR" sz="2325" spc="-4" dirty="0">
                <a:latin typeface="Calibri" panose="020F0502020204030204" pitchFamily="34" charset="0"/>
                <a:cs typeface="Calibri" panose="020F0502020204030204" pitchFamily="34" charset="0"/>
              </a:rPr>
              <a:t>..</a:t>
            </a:r>
            <a:r>
              <a:rPr lang="tr-TR" sz="2325" spc="-11" dirty="0">
                <a:latin typeface="Calibri" panose="020F0502020204030204" pitchFamily="34" charset="0"/>
                <a:cs typeface="Calibri" panose="020F0502020204030204" pitchFamily="34" charset="0"/>
              </a:rPr>
              <a:t> </a:t>
            </a:r>
            <a:r>
              <a:rPr lang="tr-TR" sz="2325" dirty="0" err="1">
                <a:latin typeface="Calibri" panose="020F0502020204030204" pitchFamily="34" charset="0"/>
                <a:cs typeface="Calibri" panose="020F0502020204030204" pitchFamily="34" charset="0"/>
              </a:rPr>
              <a:t>karsinojenik</a:t>
            </a:r>
            <a:r>
              <a:rPr lang="tr-TR" sz="2325" dirty="0">
                <a:latin typeface="Calibri" panose="020F0502020204030204" pitchFamily="34" charset="0"/>
                <a:cs typeface="Calibri" panose="020F0502020204030204" pitchFamily="34" charset="0"/>
              </a:rPr>
              <a:t>)</a:t>
            </a:r>
            <a:r>
              <a:rPr lang="tr-TR" sz="2325" spc="-11" dirty="0">
                <a:latin typeface="Calibri" panose="020F0502020204030204" pitchFamily="34" charset="0"/>
                <a:cs typeface="Calibri" panose="020F0502020204030204" pitchFamily="34" charset="0"/>
              </a:rPr>
              <a:t> </a:t>
            </a:r>
            <a:r>
              <a:rPr lang="tr-TR" sz="2325" spc="-15" dirty="0">
                <a:latin typeface="Calibri" panose="020F0502020204030204" pitchFamily="34" charset="0"/>
                <a:cs typeface="Calibri" panose="020F0502020204030204" pitchFamily="34" charset="0"/>
              </a:rPr>
              <a:t>içerir</a:t>
            </a:r>
            <a:endParaRPr lang="tr-TR" sz="2325" dirty="0">
              <a:latin typeface="Calibri" panose="020F0502020204030204" pitchFamily="34" charset="0"/>
              <a:cs typeface="Calibri" panose="020F0502020204030204" pitchFamily="34" charset="0"/>
            </a:endParaRPr>
          </a:p>
          <a:p>
            <a:pPr>
              <a:defRPr/>
            </a:pPr>
            <a:endParaRPr lang="tr-T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491915" y="401053"/>
            <a:ext cx="7459579" cy="960036"/>
          </a:xfrm>
        </p:spPr>
        <p:txBody>
          <a:bodyPr>
            <a:normAutofit fontScale="90000"/>
          </a:bodyPr>
          <a:lstStyle/>
          <a:p>
            <a:br>
              <a:rPr lang="tr-TR" sz="2700" dirty="0">
                <a:latin typeface="Comic Sans MS" panose="030F0702030302020204" pitchFamily="66" charset="0"/>
                <a:ea typeface="Calibri" pitchFamily="34" charset="0"/>
                <a:cs typeface="Calibri" pitchFamily="34" charset="0"/>
              </a:rPr>
            </a:br>
            <a:r>
              <a:rPr lang="tr-TR" sz="2700" dirty="0">
                <a:ea typeface="Calibri" pitchFamily="34" charset="0"/>
                <a:cs typeface="Calibri" pitchFamily="34" charset="0"/>
              </a:rPr>
              <a:t>Sağlık Çalışanlarında Meslek  </a:t>
            </a:r>
            <a:br>
              <a:rPr lang="tr-TR" sz="2700" dirty="0">
                <a:ea typeface="Calibri" pitchFamily="34" charset="0"/>
                <a:cs typeface="Calibri" pitchFamily="34" charset="0"/>
              </a:rPr>
            </a:br>
            <a:r>
              <a:rPr lang="tr-TR" sz="2700" dirty="0">
                <a:ea typeface="Calibri" pitchFamily="34" charset="0"/>
                <a:cs typeface="Calibri" pitchFamily="34" charset="0"/>
              </a:rPr>
              <a:t>Gruplarına Göre Tütün Kullanımı</a:t>
            </a:r>
            <a:br>
              <a:rPr lang="tr-TR" sz="2700" dirty="0">
                <a:ea typeface="Calibri" pitchFamily="34" charset="0"/>
                <a:cs typeface="Calibri" pitchFamily="34" charset="0"/>
              </a:rPr>
            </a:br>
            <a:r>
              <a:rPr lang="tr-TR" sz="2700" dirty="0">
                <a:ea typeface="Calibri" pitchFamily="34" charset="0"/>
                <a:cs typeface="Calibri" pitchFamily="34" charset="0"/>
              </a:rPr>
              <a:t>(2007-2011)</a:t>
            </a:r>
            <a:br>
              <a:rPr lang="tr-TR" sz="2700" dirty="0">
                <a:latin typeface="Comic Sans MS" panose="030F0702030302020204" pitchFamily="66" charset="0"/>
                <a:ea typeface="Calibri" pitchFamily="34" charset="0"/>
                <a:cs typeface="Calibri" pitchFamily="34" charset="0"/>
              </a:rPr>
            </a:br>
            <a:br>
              <a:rPr lang="tr-TR" sz="1600" b="0" dirty="0">
                <a:latin typeface="Comic Sans MS" panose="030F0702030302020204" pitchFamily="66" charset="0"/>
                <a:ea typeface="Calibri" pitchFamily="34" charset="0"/>
                <a:cs typeface="Calibri" pitchFamily="34" charset="0"/>
                <a:sym typeface="Times Roman"/>
              </a:rPr>
            </a:br>
            <a:endParaRPr lang="tr-TR" sz="1600" b="0" dirty="0">
              <a:latin typeface="Comic Sans MS" panose="030F0702030302020204" pitchFamily="66" charset="0"/>
            </a:endParaRPr>
          </a:p>
        </p:txBody>
      </p:sp>
      <p:sp>
        <p:nvSpPr>
          <p:cNvPr id="275" name="Türkiye’de doktorlar arasında yapılmış sigara içme boyutunu gösteren çeşitli araştırmalara ait özellikler."/>
          <p:cNvSpPr txBox="1"/>
          <p:nvPr/>
        </p:nvSpPr>
        <p:spPr>
          <a:xfrm>
            <a:off x="1240191" y="2237012"/>
            <a:ext cx="8372838" cy="2846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p>
            <a:pPr>
              <a:defRPr sz="3500">
                <a:latin typeface="Times Roman"/>
                <a:ea typeface="Times Roman"/>
                <a:cs typeface="Times Roman"/>
                <a:sym typeface="Times Roman"/>
              </a:defRPr>
            </a:pPr>
            <a:r>
              <a:rPr sz="1600" dirty="0">
                <a:solidFill>
                  <a:srgbClr val="FF0000"/>
                </a:solidFill>
                <a:latin typeface="Calibri"/>
              </a:rPr>
              <a:t> </a:t>
            </a:r>
          </a:p>
        </p:txBody>
      </p:sp>
      <p:pic>
        <p:nvPicPr>
          <p:cNvPr id="276" name="page6image5136832.png" descr="page6image5136832.png"/>
          <p:cNvPicPr>
            <a:picLocks noChangeAspect="1"/>
          </p:cNvPicPr>
          <p:nvPr/>
        </p:nvPicPr>
        <p:blipFill>
          <a:blip r:embed="rId2"/>
          <a:stretch>
            <a:fillRect/>
          </a:stretch>
        </p:blipFill>
        <p:spPr>
          <a:xfrm>
            <a:off x="1292758" y="1810269"/>
            <a:ext cx="4133852" cy="9528"/>
          </a:xfrm>
          <a:prstGeom prst="rect">
            <a:avLst/>
          </a:prstGeom>
          <a:ln w="12700">
            <a:miter lim="400000"/>
          </a:ln>
        </p:spPr>
      </p:pic>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33137" y="1361089"/>
            <a:ext cx="8297325" cy="4344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94945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lstStyle/>
          <a:p>
            <a:pPr>
              <a:defRPr/>
            </a:pPr>
            <a:endParaRPr lang="tr-TR"/>
          </a:p>
        </p:txBody>
      </p:sp>
      <p:sp>
        <p:nvSpPr>
          <p:cNvPr id="3" name="Metin Yer Tutucusu 2"/>
          <p:cNvSpPr>
            <a:spLocks noGrp="1"/>
          </p:cNvSpPr>
          <p:nvPr>
            <p:ph type="body" sz="half" idx="2"/>
          </p:nvPr>
        </p:nvSpPr>
        <p:spPr bwMode="auto"/>
        <p:txBody>
          <a:bodyPr/>
          <a:lstStyle/>
          <a:p>
            <a:pPr>
              <a:defRPr/>
            </a:pPr>
            <a:endParaRPr lang="tr-TR"/>
          </a:p>
        </p:txBody>
      </p:sp>
      <p:pic>
        <p:nvPicPr>
          <p:cNvPr id="4" name="İçerik Yer Tutucusu 3"/>
          <p:cNvPicPr>
            <a:picLocks noGrp="1" noChangeAspect="1"/>
          </p:cNvPicPr>
          <p:nvPr>
            <p:ph idx="4294967295"/>
          </p:nvPr>
        </p:nvPicPr>
        <p:blipFill>
          <a:blip r:embed="rId3"/>
          <a:stretch/>
        </p:blipFill>
        <p:spPr bwMode="auto">
          <a:xfrm>
            <a:off x="636769" y="1769431"/>
            <a:ext cx="8093687" cy="3495772"/>
          </a:xfrm>
          <a:prstGeom prst="rect">
            <a:avLst/>
          </a:prstGeom>
        </p:spPr>
      </p:pic>
      <p:pic>
        <p:nvPicPr>
          <p:cNvPr id="5" name="Resim 4"/>
          <p:cNvPicPr>
            <a:picLocks noChangeAspect="1"/>
          </p:cNvPicPr>
          <p:nvPr/>
        </p:nvPicPr>
        <p:blipFill>
          <a:blip r:embed="rId4"/>
          <a:stretch/>
        </p:blipFill>
        <p:spPr bwMode="auto">
          <a:xfrm>
            <a:off x="7250134" y="5657463"/>
            <a:ext cx="1557338" cy="185738"/>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object 2"/>
          <p:cNvSpPr txBox="1">
            <a:spLocks noGrp="1"/>
          </p:cNvSpPr>
          <p:nvPr>
            <p:ph type="title"/>
          </p:nvPr>
        </p:nvSpPr>
        <p:spPr bwMode="auto">
          <a:xfrm>
            <a:off x="413538" y="1298419"/>
            <a:ext cx="8316919" cy="378950"/>
          </a:xfrm>
          <a:prstGeom prst="rect">
            <a:avLst/>
          </a:prstGeom>
        </p:spPr>
        <p:txBody>
          <a:bodyPr vert="horz" wrap="square" lIns="0" tIns="9525" rIns="0" bIns="0" rtlCol="0" anchor="ctr">
            <a:spAutoFit/>
          </a:bodyPr>
          <a:lstStyle/>
          <a:p>
            <a:pPr marL="9525">
              <a:lnSpc>
                <a:spcPct val="100000"/>
              </a:lnSpc>
              <a:spcBef>
                <a:spcPts val="75"/>
              </a:spcBef>
              <a:defRPr/>
            </a:pPr>
            <a:r>
              <a:rPr sz="2400" dirty="0" err="1">
                <a:latin typeface="Calibri" panose="020F0502020204030204" pitchFamily="34" charset="0"/>
                <a:cs typeface="Calibri" panose="020F0502020204030204" pitchFamily="34" charset="0"/>
              </a:rPr>
              <a:t>Tütün</a:t>
            </a:r>
            <a:r>
              <a:rPr sz="2400" dirty="0">
                <a:latin typeface="Calibri" panose="020F0502020204030204" pitchFamily="34" charset="0"/>
                <a:cs typeface="Calibri" panose="020F0502020204030204" pitchFamily="34" charset="0"/>
              </a:rPr>
              <a:t> </a:t>
            </a:r>
            <a:r>
              <a:rPr sz="2400" dirty="0" err="1">
                <a:latin typeface="Calibri" panose="020F0502020204030204" pitchFamily="34" charset="0"/>
                <a:cs typeface="Calibri" panose="020F0502020204030204" pitchFamily="34" charset="0"/>
              </a:rPr>
              <a:t>ve</a:t>
            </a:r>
            <a:r>
              <a:rPr sz="2400" dirty="0">
                <a:latin typeface="Calibri" panose="020F0502020204030204" pitchFamily="34" charset="0"/>
                <a:cs typeface="Calibri" panose="020F0502020204030204" pitchFamily="34" charset="0"/>
              </a:rPr>
              <a:t> </a:t>
            </a:r>
            <a:r>
              <a:rPr sz="2400" dirty="0" err="1">
                <a:latin typeface="Calibri" panose="020F0502020204030204" pitchFamily="34" charset="0"/>
                <a:cs typeface="Calibri" panose="020F0502020204030204" pitchFamily="34" charset="0"/>
              </a:rPr>
              <a:t>Üst</a:t>
            </a:r>
            <a:r>
              <a:rPr sz="2400" dirty="0">
                <a:latin typeface="Calibri" panose="020F0502020204030204" pitchFamily="34" charset="0"/>
                <a:cs typeface="Calibri" panose="020F0502020204030204" pitchFamily="34" charset="0"/>
              </a:rPr>
              <a:t> </a:t>
            </a:r>
            <a:r>
              <a:rPr sz="2400" dirty="0" err="1">
                <a:latin typeface="Calibri" panose="020F0502020204030204" pitchFamily="34" charset="0"/>
                <a:cs typeface="Calibri" panose="020F0502020204030204" pitchFamily="34" charset="0"/>
              </a:rPr>
              <a:t>Solunum</a:t>
            </a:r>
            <a:r>
              <a:rPr sz="2400" dirty="0">
                <a:latin typeface="Calibri" panose="020F0502020204030204" pitchFamily="34" charset="0"/>
                <a:cs typeface="Calibri" panose="020F0502020204030204" pitchFamily="34" charset="0"/>
              </a:rPr>
              <a:t> </a:t>
            </a:r>
            <a:r>
              <a:rPr sz="2400" dirty="0" err="1">
                <a:latin typeface="Calibri" panose="020F0502020204030204" pitchFamily="34" charset="0"/>
                <a:cs typeface="Calibri" panose="020F0502020204030204" pitchFamily="34" charset="0"/>
              </a:rPr>
              <a:t>Yolları</a:t>
            </a:r>
            <a:endParaRPr sz="2700" dirty="0">
              <a:latin typeface="Calibri" panose="020F0502020204030204" pitchFamily="34" charset="0"/>
              <a:cs typeface="Calibri" panose="020F0502020204030204" pitchFamily="34" charset="0"/>
            </a:endParaRPr>
          </a:p>
        </p:txBody>
      </p:sp>
      <p:sp>
        <p:nvSpPr>
          <p:cNvPr id="10" name="object 10"/>
          <p:cNvSpPr txBox="1"/>
          <p:nvPr/>
        </p:nvSpPr>
        <p:spPr bwMode="auto">
          <a:xfrm>
            <a:off x="525447" y="1631202"/>
            <a:ext cx="8316919" cy="4772974"/>
          </a:xfrm>
          <a:prstGeom prst="rect">
            <a:avLst/>
          </a:prstGeom>
        </p:spPr>
        <p:txBody>
          <a:bodyPr vert="horz" wrap="square" lIns="0" tIns="35243" rIns="0" bIns="0" rtlCol="0">
            <a:spAutoFit/>
          </a:bodyPr>
          <a:lstStyle/>
          <a:p>
            <a:pPr marL="9525" marR="3810" indent="1905" algn="just">
              <a:lnSpc>
                <a:spcPct val="150000"/>
              </a:lnSpc>
              <a:spcBef>
                <a:spcPts val="278"/>
              </a:spcBef>
              <a:defRPr/>
            </a:pPr>
            <a:r>
              <a:rPr lang="tr-TR" sz="975" spc="-11" dirty="0">
                <a:solidFill>
                  <a:srgbClr val="002060"/>
                </a:solidFill>
                <a:latin typeface="Comic Sans MS"/>
                <a:cs typeface="Calibri"/>
              </a:rPr>
              <a:t>*</a:t>
            </a:r>
            <a:r>
              <a:rPr sz="1200" spc="-11" dirty="0" err="1">
                <a:latin typeface="Calibri" panose="020F0502020204030204" pitchFamily="34" charset="0"/>
                <a:cs typeface="Calibri" panose="020F0502020204030204" pitchFamily="34" charset="0"/>
              </a:rPr>
              <a:t>Sigara</a:t>
            </a:r>
            <a:r>
              <a:rPr sz="1200" spc="-11" dirty="0">
                <a:latin typeface="Calibri" panose="020F0502020204030204" pitchFamily="34" charset="0"/>
                <a:cs typeface="Calibri" panose="020F0502020204030204" pitchFamily="34" charset="0"/>
              </a:rPr>
              <a:t> </a:t>
            </a:r>
            <a:r>
              <a:rPr sz="1200" spc="-4" dirty="0" err="1">
                <a:latin typeface="Calibri" panose="020F0502020204030204" pitchFamily="34" charset="0"/>
                <a:cs typeface="Calibri" panose="020F0502020204030204" pitchFamily="34" charset="0"/>
              </a:rPr>
              <a:t>içmek</a:t>
            </a:r>
            <a:r>
              <a:rPr sz="1200" spc="-4" dirty="0">
                <a:latin typeface="Calibri" panose="020F0502020204030204" pitchFamily="34" charset="0"/>
                <a:cs typeface="Calibri" panose="020F0502020204030204" pitchFamily="34" charset="0"/>
              </a:rPr>
              <a:t> </a:t>
            </a:r>
            <a:r>
              <a:rPr sz="1200" spc="-15" dirty="0" err="1">
                <a:latin typeface="Calibri" panose="020F0502020204030204" pitchFamily="34" charset="0"/>
                <a:cs typeface="Calibri" panose="020F0502020204030204" pitchFamily="34" charset="0"/>
              </a:rPr>
              <a:t>veya</a:t>
            </a:r>
            <a:r>
              <a:rPr sz="1200" spc="-15" dirty="0">
                <a:latin typeface="Calibri" panose="020F0502020204030204" pitchFamily="34" charset="0"/>
                <a:cs typeface="Calibri" panose="020F0502020204030204" pitchFamily="34" charset="0"/>
              </a:rPr>
              <a:t> </a:t>
            </a:r>
            <a:r>
              <a:rPr sz="1200" spc="-11" dirty="0">
                <a:latin typeface="Calibri" panose="020F0502020204030204" pitchFamily="34" charset="0"/>
                <a:cs typeface="Calibri" panose="020F0502020204030204" pitchFamily="34" charset="0"/>
              </a:rPr>
              <a:t> </a:t>
            </a:r>
            <a:r>
              <a:rPr sz="1200" spc="-4" dirty="0" err="1">
                <a:latin typeface="Calibri" panose="020F0502020204030204" pitchFamily="34" charset="0"/>
                <a:cs typeface="Calibri" panose="020F0502020204030204" pitchFamily="34" charset="0"/>
              </a:rPr>
              <a:t>pasif</a:t>
            </a:r>
            <a:r>
              <a:rPr sz="1200" spc="-4" dirty="0">
                <a:latin typeface="Calibri" panose="020F0502020204030204" pitchFamily="34" charset="0"/>
                <a:cs typeface="Calibri" panose="020F0502020204030204" pitchFamily="34" charset="0"/>
              </a:rPr>
              <a:t> </a:t>
            </a:r>
            <a:r>
              <a:rPr sz="1200" spc="-8" dirty="0" err="1">
                <a:latin typeface="Calibri" panose="020F0502020204030204" pitchFamily="34" charset="0"/>
                <a:cs typeface="Calibri" panose="020F0502020204030204" pitchFamily="34" charset="0"/>
              </a:rPr>
              <a:t>maruziyet</a:t>
            </a:r>
            <a:r>
              <a:rPr sz="1200" spc="-8" dirty="0">
                <a:latin typeface="Calibri" panose="020F0502020204030204" pitchFamily="34" charset="0"/>
                <a:cs typeface="Calibri" panose="020F0502020204030204" pitchFamily="34" charset="0"/>
              </a:rPr>
              <a:t> </a:t>
            </a:r>
            <a:r>
              <a:rPr sz="1200" spc="-4" dirty="0">
                <a:latin typeface="Calibri" panose="020F0502020204030204" pitchFamily="34" charset="0"/>
                <a:cs typeface="Calibri" panose="020F0502020204030204" pitchFamily="34" charset="0"/>
              </a:rPr>
              <a:t>ilk </a:t>
            </a:r>
            <a:r>
              <a:rPr sz="1200" dirty="0">
                <a:latin typeface="Calibri" panose="020F0502020204030204" pitchFamily="34" charset="0"/>
                <a:cs typeface="Calibri" panose="020F0502020204030204" pitchFamily="34" charset="0"/>
              </a:rPr>
              <a:t> </a:t>
            </a:r>
            <a:r>
              <a:rPr sz="1200" spc="-8" dirty="0" err="1">
                <a:latin typeface="Calibri" panose="020F0502020204030204" pitchFamily="34" charset="0"/>
                <a:cs typeface="Calibri" panose="020F0502020204030204" pitchFamily="34" charset="0"/>
              </a:rPr>
              <a:t>etkisini</a:t>
            </a:r>
            <a:r>
              <a:rPr sz="1200" spc="-30" dirty="0">
                <a:latin typeface="Calibri" panose="020F0502020204030204" pitchFamily="34" charset="0"/>
                <a:cs typeface="Calibri" panose="020F0502020204030204" pitchFamily="34" charset="0"/>
              </a:rPr>
              <a:t> </a:t>
            </a:r>
            <a:r>
              <a:rPr sz="1200" spc="-8" dirty="0" err="1">
                <a:latin typeface="Calibri" panose="020F0502020204030204" pitchFamily="34" charset="0"/>
                <a:cs typeface="Calibri" panose="020F0502020204030204" pitchFamily="34" charset="0"/>
              </a:rPr>
              <a:t>üst</a:t>
            </a:r>
            <a:r>
              <a:rPr sz="1200" spc="-26" dirty="0">
                <a:latin typeface="Calibri" panose="020F0502020204030204" pitchFamily="34" charset="0"/>
                <a:cs typeface="Calibri" panose="020F0502020204030204" pitchFamily="34" charset="0"/>
              </a:rPr>
              <a:t> </a:t>
            </a:r>
            <a:r>
              <a:rPr sz="1200" spc="-4" dirty="0" err="1">
                <a:latin typeface="Calibri" panose="020F0502020204030204" pitchFamily="34" charset="0"/>
                <a:cs typeface="Calibri" panose="020F0502020204030204" pitchFamily="34" charset="0"/>
              </a:rPr>
              <a:t>solunum</a:t>
            </a:r>
            <a:r>
              <a:rPr sz="1200" spc="-4" dirty="0">
                <a:latin typeface="Calibri" panose="020F0502020204030204" pitchFamily="34" charset="0"/>
                <a:cs typeface="Calibri" panose="020F0502020204030204" pitchFamily="34" charset="0"/>
              </a:rPr>
              <a:t> </a:t>
            </a:r>
            <a:r>
              <a:rPr sz="1200" spc="-325" dirty="0">
                <a:latin typeface="Calibri" panose="020F0502020204030204" pitchFamily="34" charset="0"/>
                <a:cs typeface="Calibri" panose="020F0502020204030204" pitchFamily="34" charset="0"/>
              </a:rPr>
              <a:t> </a:t>
            </a:r>
            <a:r>
              <a:rPr sz="1200" spc="-8" dirty="0" err="1">
                <a:latin typeface="Calibri" panose="020F0502020204030204" pitchFamily="34" charset="0"/>
                <a:cs typeface="Calibri" panose="020F0502020204030204" pitchFamily="34" charset="0"/>
              </a:rPr>
              <a:t>yollarında</a:t>
            </a:r>
            <a:r>
              <a:rPr sz="1200" spc="-15" dirty="0">
                <a:latin typeface="Calibri" panose="020F0502020204030204" pitchFamily="34" charset="0"/>
                <a:cs typeface="Calibri" panose="020F0502020204030204" pitchFamily="34" charset="0"/>
              </a:rPr>
              <a:t> </a:t>
            </a:r>
            <a:r>
              <a:rPr sz="1200" spc="-26" dirty="0" err="1">
                <a:latin typeface="Calibri" panose="020F0502020204030204" pitchFamily="34" charset="0"/>
                <a:cs typeface="Calibri" panose="020F0502020204030204" pitchFamily="34" charset="0"/>
              </a:rPr>
              <a:t>gösterir</a:t>
            </a:r>
            <a:r>
              <a:rPr lang="tr-TR" sz="1200" spc="-26" dirty="0">
                <a:latin typeface="Calibri" panose="020F0502020204030204" pitchFamily="34" charset="0"/>
                <a:cs typeface="Calibri" panose="020F0502020204030204" pitchFamily="34" charset="0"/>
              </a:rPr>
              <a:t>.</a:t>
            </a:r>
            <a:endParaRPr dirty="0">
              <a:latin typeface="Calibri" panose="020F0502020204030204" pitchFamily="34" charset="0"/>
              <a:cs typeface="Calibri" panose="020F0502020204030204" pitchFamily="34" charset="0"/>
            </a:endParaRPr>
          </a:p>
          <a:p>
            <a:pPr marL="9525" marR="3810" indent="1905" algn="just">
              <a:lnSpc>
                <a:spcPct val="150000"/>
              </a:lnSpc>
              <a:spcBef>
                <a:spcPts val="278"/>
              </a:spcBef>
              <a:defRPr/>
            </a:pPr>
            <a:r>
              <a:rPr lang="tr-TR" sz="1200" dirty="0">
                <a:latin typeface="Calibri" panose="020F0502020204030204" pitchFamily="34" charset="0"/>
                <a:cs typeface="Calibri" panose="020F0502020204030204" pitchFamily="34" charset="0"/>
              </a:rPr>
              <a:t>*Sigara dumanındaki kimyasal maddelerin </a:t>
            </a:r>
            <a:r>
              <a:rPr lang="tr-TR" sz="1200" dirty="0" err="1">
                <a:latin typeface="Calibri" panose="020F0502020204030204" pitchFamily="34" charset="0"/>
                <a:cs typeface="Calibri" panose="020F0502020204030204" pitchFamily="34" charset="0"/>
              </a:rPr>
              <a:t>irritan</a:t>
            </a:r>
            <a:r>
              <a:rPr lang="tr-TR" sz="1200" dirty="0">
                <a:latin typeface="Calibri" panose="020F0502020204030204" pitchFamily="34" charset="0"/>
                <a:cs typeface="Calibri" panose="020F0502020204030204" pitchFamily="34" charset="0"/>
              </a:rPr>
              <a:t> ve  kanserojen etkilerine hedef olur</a:t>
            </a:r>
            <a:endParaRPr dirty="0">
              <a:latin typeface="Calibri" panose="020F0502020204030204" pitchFamily="34" charset="0"/>
              <a:cs typeface="Calibri" panose="020F0502020204030204" pitchFamily="34" charset="0"/>
            </a:endParaRPr>
          </a:p>
          <a:p>
            <a:pPr marL="9525" marR="3810" indent="1905" algn="just">
              <a:lnSpc>
                <a:spcPct val="150000"/>
              </a:lnSpc>
              <a:spcBef>
                <a:spcPts val="278"/>
              </a:spcBef>
              <a:defRPr/>
            </a:pPr>
            <a:r>
              <a:rPr lang="tr-TR" sz="1200" dirty="0">
                <a:latin typeface="Calibri" panose="020F0502020204030204" pitchFamily="34" charset="0"/>
                <a:cs typeface="Calibri" panose="020F0502020204030204" pitchFamily="34" charset="0"/>
              </a:rPr>
              <a:t>*</a:t>
            </a:r>
            <a:r>
              <a:rPr lang="tr-TR" sz="1200" dirty="0" err="1">
                <a:latin typeface="Calibri" panose="020F0502020204030204" pitchFamily="34" charset="0"/>
                <a:cs typeface="Calibri" panose="020F0502020204030204" pitchFamily="34" charset="0"/>
              </a:rPr>
              <a:t>Mukosiliyer</a:t>
            </a:r>
            <a:r>
              <a:rPr lang="tr-TR" sz="1200" dirty="0">
                <a:latin typeface="Calibri" panose="020F0502020204030204" pitchFamily="34" charset="0"/>
                <a:cs typeface="Calibri" panose="020F0502020204030204" pitchFamily="34" charset="0"/>
              </a:rPr>
              <a:t> aktivite azalır</a:t>
            </a:r>
            <a:endParaRPr dirty="0">
              <a:latin typeface="Calibri" panose="020F0502020204030204" pitchFamily="34" charset="0"/>
              <a:cs typeface="Calibri" panose="020F0502020204030204" pitchFamily="34" charset="0"/>
            </a:endParaRPr>
          </a:p>
          <a:p>
            <a:pPr marL="9525" marR="3810" indent="1905" algn="just">
              <a:lnSpc>
                <a:spcPct val="150000"/>
              </a:lnSpc>
              <a:spcBef>
                <a:spcPts val="278"/>
              </a:spcBef>
              <a:defRPr/>
            </a:pPr>
            <a:r>
              <a:rPr lang="tr-TR" sz="1200" dirty="0">
                <a:latin typeface="Calibri" panose="020F0502020204030204" pitchFamily="34" charset="0"/>
                <a:cs typeface="Calibri" panose="020F0502020204030204" pitchFamily="34" charset="0"/>
              </a:rPr>
              <a:t>*</a:t>
            </a:r>
            <a:r>
              <a:rPr lang="tr-TR" sz="1200" dirty="0" err="1">
                <a:latin typeface="Calibri" panose="020F0502020204030204" pitchFamily="34" charset="0"/>
                <a:cs typeface="Calibri" panose="020F0502020204030204" pitchFamily="34" charset="0"/>
              </a:rPr>
              <a:t>İnflamasyon</a:t>
            </a:r>
            <a:r>
              <a:rPr lang="tr-TR" sz="1200" dirty="0">
                <a:latin typeface="Calibri" panose="020F0502020204030204" pitchFamily="34" charset="0"/>
                <a:cs typeface="Calibri" panose="020F0502020204030204" pitchFamily="34" charset="0"/>
              </a:rPr>
              <a:t> ve bakteriyel </a:t>
            </a:r>
            <a:r>
              <a:rPr lang="tr-TR" sz="1200" dirty="0" err="1">
                <a:latin typeface="Calibri" panose="020F0502020204030204" pitchFamily="34" charset="0"/>
                <a:cs typeface="Calibri" panose="020F0502020204030204" pitchFamily="34" charset="0"/>
              </a:rPr>
              <a:t>kolonizasyon</a:t>
            </a:r>
            <a:r>
              <a:rPr lang="tr-TR" sz="1200" dirty="0">
                <a:latin typeface="Calibri" panose="020F0502020204030204" pitchFamily="34" charset="0"/>
                <a:cs typeface="Calibri" panose="020F0502020204030204" pitchFamily="34" charset="0"/>
              </a:rPr>
              <a:t> artar</a:t>
            </a:r>
            <a:endParaRPr dirty="0">
              <a:latin typeface="Calibri" panose="020F0502020204030204" pitchFamily="34" charset="0"/>
              <a:cs typeface="Calibri" panose="020F0502020204030204" pitchFamily="34" charset="0"/>
            </a:endParaRPr>
          </a:p>
          <a:p>
            <a:pPr marL="9525" marR="3810" indent="1905" algn="just">
              <a:lnSpc>
                <a:spcPct val="150000"/>
              </a:lnSpc>
              <a:spcBef>
                <a:spcPts val="278"/>
              </a:spcBef>
              <a:defRPr/>
            </a:pPr>
            <a:r>
              <a:rPr lang="tr-TR" sz="1200" dirty="0">
                <a:latin typeface="Calibri" panose="020F0502020204030204" pitchFamily="34" charset="0"/>
                <a:cs typeface="Calibri" panose="020F0502020204030204" pitchFamily="34" charset="0"/>
              </a:rPr>
              <a:t>*Lökosit fonksiyonu bozulur</a:t>
            </a:r>
            <a:endParaRPr dirty="0">
              <a:latin typeface="Calibri" panose="020F0502020204030204" pitchFamily="34" charset="0"/>
              <a:cs typeface="Calibri" panose="020F0502020204030204" pitchFamily="34" charset="0"/>
            </a:endParaRPr>
          </a:p>
          <a:p>
            <a:pPr marL="50483" algn="just">
              <a:lnSpc>
                <a:spcPct val="150000"/>
              </a:lnSpc>
              <a:spcBef>
                <a:spcPts val="251"/>
              </a:spcBef>
              <a:tabLst>
                <a:tab pos="235744" algn="l"/>
              </a:tabLst>
              <a:defRPr/>
            </a:pPr>
            <a:r>
              <a:rPr lang="tr-TR" sz="1200" spc="-4" dirty="0">
                <a:latin typeface="Calibri" panose="020F0502020204030204" pitchFamily="34" charset="0"/>
                <a:cs typeface="Calibri" panose="020F0502020204030204" pitchFamily="34" charset="0"/>
              </a:rPr>
              <a:t>*Burunda</a:t>
            </a:r>
            <a:r>
              <a:rPr lang="tr-TR" sz="1200" spc="-15" dirty="0">
                <a:latin typeface="Calibri" panose="020F0502020204030204" pitchFamily="34" charset="0"/>
                <a:cs typeface="Calibri" panose="020F0502020204030204" pitchFamily="34" charset="0"/>
              </a:rPr>
              <a:t> </a:t>
            </a:r>
            <a:r>
              <a:rPr lang="tr-TR" sz="1200" spc="-15" dirty="0" err="1">
                <a:latin typeface="Calibri" panose="020F0502020204030204" pitchFamily="34" charset="0"/>
                <a:cs typeface="Calibri" panose="020F0502020204030204" pitchFamily="34" charset="0"/>
              </a:rPr>
              <a:t>konjesyon</a:t>
            </a:r>
            <a:r>
              <a:rPr lang="tr-TR" sz="1200" spc="-15" dirty="0">
                <a:latin typeface="Calibri" panose="020F0502020204030204" pitchFamily="34" charset="0"/>
                <a:cs typeface="Calibri" panose="020F0502020204030204" pitchFamily="34" charset="0"/>
              </a:rPr>
              <a:t> </a:t>
            </a:r>
            <a:r>
              <a:rPr lang="tr-TR" sz="1200" spc="-116" dirty="0">
                <a:latin typeface="Calibri" panose="020F0502020204030204" pitchFamily="34" charset="0"/>
                <a:cs typeface="Calibri" panose="020F0502020204030204" pitchFamily="34" charset="0"/>
              </a:rPr>
              <a:t>artışı</a:t>
            </a:r>
            <a:r>
              <a:rPr lang="tr-TR" sz="1200" dirty="0">
                <a:latin typeface="Calibri" panose="020F0502020204030204" pitchFamily="34" charset="0"/>
                <a:cs typeface="Calibri" panose="020F0502020204030204" pitchFamily="34" charset="0"/>
              </a:rPr>
              <a:t>, akıntı</a:t>
            </a:r>
            <a:endParaRPr dirty="0">
              <a:latin typeface="Calibri" panose="020F0502020204030204" pitchFamily="34" charset="0"/>
              <a:cs typeface="Calibri" panose="020F0502020204030204" pitchFamily="34" charset="0"/>
            </a:endParaRPr>
          </a:p>
          <a:p>
            <a:pPr marL="50483" algn="just">
              <a:lnSpc>
                <a:spcPct val="150000"/>
              </a:lnSpc>
              <a:spcBef>
                <a:spcPts val="251"/>
              </a:spcBef>
              <a:tabLst>
                <a:tab pos="235744" algn="l"/>
              </a:tabLst>
              <a:defRPr/>
            </a:pPr>
            <a:r>
              <a:rPr lang="tr-TR" sz="1200" spc="-8" dirty="0">
                <a:latin typeface="Calibri" panose="020F0502020204030204" pitchFamily="34" charset="0"/>
                <a:cs typeface="Calibri" panose="020F0502020204030204" pitchFamily="34" charset="0"/>
              </a:rPr>
              <a:t>* Nazal</a:t>
            </a:r>
            <a:r>
              <a:rPr lang="tr-TR" sz="1200" spc="-11" dirty="0">
                <a:latin typeface="Calibri" panose="020F0502020204030204" pitchFamily="34" charset="0"/>
                <a:cs typeface="Calibri" panose="020F0502020204030204" pitchFamily="34" charset="0"/>
              </a:rPr>
              <a:t> </a:t>
            </a:r>
            <a:r>
              <a:rPr lang="tr-TR" sz="1200" spc="-15" dirty="0">
                <a:latin typeface="Calibri" panose="020F0502020204030204" pitchFamily="34" charset="0"/>
                <a:cs typeface="Calibri" panose="020F0502020204030204" pitchFamily="34" charset="0"/>
              </a:rPr>
              <a:t>hava</a:t>
            </a:r>
            <a:r>
              <a:rPr lang="tr-TR" sz="1200" spc="-8" dirty="0">
                <a:latin typeface="Calibri" panose="020F0502020204030204" pitchFamily="34" charset="0"/>
                <a:cs typeface="Calibri" panose="020F0502020204030204" pitchFamily="34" charset="0"/>
              </a:rPr>
              <a:t> yolu direncinde</a:t>
            </a:r>
            <a:r>
              <a:rPr lang="tr-TR" sz="1200" spc="-11" dirty="0">
                <a:latin typeface="Calibri" panose="020F0502020204030204" pitchFamily="34" charset="0"/>
                <a:cs typeface="Calibri" panose="020F0502020204030204" pitchFamily="34" charset="0"/>
              </a:rPr>
              <a:t> </a:t>
            </a:r>
            <a:r>
              <a:rPr lang="tr-TR" sz="1200" spc="-139" dirty="0">
                <a:latin typeface="Calibri" panose="020F0502020204030204" pitchFamily="34" charset="0"/>
                <a:cs typeface="Calibri" panose="020F0502020204030204" pitchFamily="34" charset="0"/>
              </a:rPr>
              <a:t>artış</a:t>
            </a:r>
            <a:endParaRPr lang="tr-TR" sz="1200" dirty="0">
              <a:latin typeface="Calibri" panose="020F0502020204030204" pitchFamily="34" charset="0"/>
              <a:cs typeface="Calibri" panose="020F0502020204030204" pitchFamily="34" charset="0"/>
            </a:endParaRPr>
          </a:p>
          <a:p>
            <a:pPr marL="50483" algn="just">
              <a:lnSpc>
                <a:spcPct val="150000"/>
              </a:lnSpc>
              <a:spcBef>
                <a:spcPts val="251"/>
              </a:spcBef>
              <a:tabLst>
                <a:tab pos="235744" algn="l"/>
              </a:tabLst>
              <a:defRPr/>
            </a:pPr>
            <a:r>
              <a:rPr lang="tr-TR" sz="1200" spc="-4" dirty="0">
                <a:latin typeface="Calibri" panose="020F0502020204030204" pitchFamily="34" charset="0"/>
                <a:cs typeface="Calibri" panose="020F0502020204030204" pitchFamily="34" charset="0"/>
              </a:rPr>
              <a:t>* Grib</a:t>
            </a:r>
            <a:r>
              <a:rPr lang="tr-TR" sz="1200" dirty="0">
                <a:latin typeface="Calibri" panose="020F0502020204030204" pitchFamily="34" charset="0"/>
                <a:cs typeface="Calibri" panose="020F0502020204030204" pitchFamily="34" charset="0"/>
              </a:rPr>
              <a:t>e</a:t>
            </a:r>
            <a:r>
              <a:rPr lang="tr-TR" sz="1200" spc="-4" dirty="0">
                <a:latin typeface="Calibri" panose="020F0502020204030204" pitchFamily="34" charset="0"/>
                <a:cs typeface="Calibri" panose="020F0502020204030204" pitchFamily="34" charset="0"/>
              </a:rPr>
              <a:t> b</a:t>
            </a:r>
            <a:r>
              <a:rPr lang="tr-TR" sz="1200" spc="11" dirty="0">
                <a:latin typeface="Calibri" panose="020F0502020204030204" pitchFamily="34" charset="0"/>
                <a:cs typeface="Calibri" panose="020F0502020204030204" pitchFamily="34" charset="0"/>
              </a:rPr>
              <a:t>ağlı </a:t>
            </a:r>
            <a:r>
              <a:rPr lang="tr-TR" sz="1200" spc="-4" dirty="0">
                <a:latin typeface="Calibri" panose="020F0502020204030204" pitchFamily="34" charset="0"/>
                <a:cs typeface="Calibri" panose="020F0502020204030204" pitchFamily="34" charset="0"/>
              </a:rPr>
              <a:t>morbidi</a:t>
            </a:r>
            <a:r>
              <a:rPr lang="tr-TR" sz="1200" spc="-15" dirty="0">
                <a:latin typeface="Calibri" panose="020F0502020204030204" pitchFamily="34" charset="0"/>
                <a:cs typeface="Calibri" panose="020F0502020204030204" pitchFamily="34" charset="0"/>
              </a:rPr>
              <a:t>t</a:t>
            </a:r>
            <a:r>
              <a:rPr lang="tr-TR" sz="1200" dirty="0">
                <a:latin typeface="Calibri" panose="020F0502020204030204" pitchFamily="34" charset="0"/>
                <a:cs typeface="Calibri" panose="020F0502020204030204" pitchFamily="34" charset="0"/>
              </a:rPr>
              <a:t>e</a:t>
            </a:r>
            <a:r>
              <a:rPr lang="tr-TR" sz="1200" spc="-4" dirty="0">
                <a:latin typeface="Calibri" panose="020F0502020204030204" pitchFamily="34" charset="0"/>
                <a:cs typeface="Calibri" panose="020F0502020204030204" pitchFamily="34" charset="0"/>
              </a:rPr>
              <a:t> </a:t>
            </a:r>
            <a:r>
              <a:rPr lang="tr-TR" sz="1200" spc="-15" dirty="0">
                <a:latin typeface="Calibri" panose="020F0502020204030204" pitchFamily="34" charset="0"/>
                <a:cs typeface="Calibri" panose="020F0502020204030204" pitchFamily="34" charset="0"/>
              </a:rPr>
              <a:t>v</a:t>
            </a:r>
            <a:r>
              <a:rPr lang="tr-TR" sz="1200" dirty="0">
                <a:latin typeface="Calibri" panose="020F0502020204030204" pitchFamily="34" charset="0"/>
                <a:cs typeface="Calibri" panose="020F0502020204030204" pitchFamily="34" charset="0"/>
              </a:rPr>
              <a:t>e  </a:t>
            </a:r>
            <a:r>
              <a:rPr lang="tr-TR" sz="1200" spc="-8" dirty="0">
                <a:latin typeface="Calibri" panose="020F0502020204030204" pitchFamily="34" charset="0"/>
                <a:cs typeface="Calibri" panose="020F0502020204030204" pitchFamily="34" charset="0"/>
              </a:rPr>
              <a:t>mortalite</a:t>
            </a:r>
            <a:r>
              <a:rPr lang="tr-TR" sz="1200" spc="-15" dirty="0">
                <a:latin typeface="Calibri" panose="020F0502020204030204" pitchFamily="34" charset="0"/>
                <a:cs typeface="Calibri" panose="020F0502020204030204" pitchFamily="34" charset="0"/>
              </a:rPr>
              <a:t> </a:t>
            </a:r>
            <a:r>
              <a:rPr lang="tr-TR" sz="1200" spc="-4" dirty="0">
                <a:latin typeface="Calibri" panose="020F0502020204030204" pitchFamily="34" charset="0"/>
                <a:cs typeface="Calibri" panose="020F0502020204030204" pitchFamily="34" charset="0"/>
              </a:rPr>
              <a:t>daha</a:t>
            </a:r>
            <a:r>
              <a:rPr lang="tr-TR" sz="1200" spc="-11" dirty="0">
                <a:latin typeface="Calibri" panose="020F0502020204030204" pitchFamily="34" charset="0"/>
                <a:cs typeface="Calibri" panose="020F0502020204030204" pitchFamily="34" charset="0"/>
              </a:rPr>
              <a:t> </a:t>
            </a:r>
            <a:r>
              <a:rPr lang="tr-TR" sz="1200" spc="-19" dirty="0">
                <a:latin typeface="Calibri" panose="020F0502020204030204" pitchFamily="34" charset="0"/>
                <a:cs typeface="Calibri" panose="020F0502020204030204" pitchFamily="34" charset="0"/>
              </a:rPr>
              <a:t>fazla</a:t>
            </a:r>
            <a:endParaRPr dirty="0">
              <a:latin typeface="Calibri" panose="020F0502020204030204" pitchFamily="34" charset="0"/>
              <a:cs typeface="Calibri" panose="020F0502020204030204" pitchFamily="34" charset="0"/>
            </a:endParaRPr>
          </a:p>
          <a:p>
            <a:pPr marL="9049">
              <a:lnSpc>
                <a:spcPct val="110000"/>
              </a:lnSpc>
              <a:spcBef>
                <a:spcPts val="491"/>
              </a:spcBef>
              <a:buClr>
                <a:srgbClr val="000000"/>
              </a:buClr>
              <a:buSzPct val="155555"/>
              <a:tabLst>
                <a:tab pos="209074" algn="l"/>
              </a:tabLst>
              <a:defRPr/>
            </a:pPr>
            <a:r>
              <a:rPr lang="tr-TR" sz="1200" spc="-4" dirty="0">
                <a:latin typeface="Calibri" panose="020F0502020204030204" pitchFamily="34" charset="0"/>
                <a:cs typeface="Calibri" panose="020F0502020204030204" pitchFamily="34" charset="0"/>
              </a:rPr>
              <a:t> * </a:t>
            </a:r>
            <a:r>
              <a:rPr lang="sv-SE" sz="1200" spc="-4" dirty="0">
                <a:latin typeface="Calibri" panose="020F0502020204030204" pitchFamily="34" charset="0"/>
                <a:cs typeface="Calibri" panose="020F0502020204030204" pitchFamily="34" charset="0"/>
              </a:rPr>
              <a:t>Rinosinüzit</a:t>
            </a:r>
            <a:endParaRPr dirty="0">
              <a:latin typeface="Calibri" panose="020F0502020204030204" pitchFamily="34" charset="0"/>
              <a:cs typeface="Calibri" panose="020F0502020204030204" pitchFamily="34" charset="0"/>
            </a:endParaRPr>
          </a:p>
          <a:p>
            <a:pPr marL="9049">
              <a:lnSpc>
                <a:spcPct val="110000"/>
              </a:lnSpc>
              <a:spcBef>
                <a:spcPts val="491"/>
              </a:spcBef>
              <a:buClr>
                <a:srgbClr val="000000"/>
              </a:buClr>
              <a:buSzPct val="155555"/>
              <a:tabLst>
                <a:tab pos="209074" algn="l"/>
              </a:tabLst>
              <a:defRPr/>
            </a:pPr>
            <a:r>
              <a:rPr lang="tr-TR" sz="1200" spc="-4" dirty="0">
                <a:latin typeface="Calibri" panose="020F0502020204030204" pitchFamily="34" charset="0"/>
                <a:cs typeface="Calibri" panose="020F0502020204030204" pitchFamily="34" charset="0"/>
              </a:rPr>
              <a:t> * </a:t>
            </a:r>
            <a:r>
              <a:rPr lang="sv-SE" sz="1200" spc="-4" dirty="0">
                <a:latin typeface="Calibri" panose="020F0502020204030204" pitchFamily="34" charset="0"/>
                <a:cs typeface="Calibri" panose="020F0502020204030204" pitchFamily="34" charset="0"/>
              </a:rPr>
              <a:t>Otit</a:t>
            </a:r>
            <a:endParaRPr dirty="0">
              <a:latin typeface="Calibri" panose="020F0502020204030204" pitchFamily="34" charset="0"/>
              <a:cs typeface="Calibri" panose="020F0502020204030204" pitchFamily="34" charset="0"/>
            </a:endParaRPr>
          </a:p>
          <a:p>
            <a:pPr marL="9049">
              <a:lnSpc>
                <a:spcPct val="110000"/>
              </a:lnSpc>
              <a:spcBef>
                <a:spcPts val="491"/>
              </a:spcBef>
              <a:buClr>
                <a:srgbClr val="000000"/>
              </a:buClr>
              <a:buSzPct val="155555"/>
              <a:tabLst>
                <a:tab pos="209074" algn="l"/>
              </a:tabLst>
              <a:defRPr/>
            </a:pPr>
            <a:r>
              <a:rPr lang="tr-TR" sz="1200" spc="-4" dirty="0">
                <a:latin typeface="Calibri" panose="020F0502020204030204" pitchFamily="34" charset="0"/>
                <a:cs typeface="Calibri" panose="020F0502020204030204" pitchFamily="34" charset="0"/>
              </a:rPr>
              <a:t> * </a:t>
            </a:r>
            <a:r>
              <a:rPr lang="sv-SE" sz="1200" spc="-4" dirty="0">
                <a:latin typeface="Calibri" panose="020F0502020204030204" pitchFamily="34" charset="0"/>
                <a:cs typeface="Calibri" panose="020F0502020204030204" pitchFamily="34" charset="0"/>
              </a:rPr>
              <a:t>Larinks ödemi</a:t>
            </a:r>
            <a:endParaRPr dirty="0">
              <a:latin typeface="Calibri" panose="020F0502020204030204" pitchFamily="34" charset="0"/>
              <a:cs typeface="Calibri" panose="020F0502020204030204" pitchFamily="34" charset="0"/>
            </a:endParaRPr>
          </a:p>
          <a:p>
            <a:pPr marL="9049">
              <a:lnSpc>
                <a:spcPct val="110000"/>
              </a:lnSpc>
              <a:spcBef>
                <a:spcPts val="491"/>
              </a:spcBef>
              <a:buClr>
                <a:srgbClr val="000000"/>
              </a:buClr>
              <a:buSzPct val="155555"/>
              <a:tabLst>
                <a:tab pos="209074" algn="l"/>
              </a:tabLst>
              <a:defRPr/>
            </a:pPr>
            <a:r>
              <a:rPr lang="tr-TR" sz="1200" spc="-4" dirty="0">
                <a:latin typeface="Calibri" panose="020F0502020204030204" pitchFamily="34" charset="0"/>
                <a:cs typeface="Calibri" panose="020F0502020204030204" pitchFamily="34" charset="0"/>
              </a:rPr>
              <a:t> * </a:t>
            </a:r>
            <a:r>
              <a:rPr lang="sv-SE" sz="1200" spc="-4" dirty="0">
                <a:latin typeface="Calibri" panose="020F0502020204030204" pitchFamily="34" charset="0"/>
                <a:cs typeface="Calibri" panose="020F0502020204030204" pitchFamily="34" charset="0"/>
              </a:rPr>
              <a:t>Orofarengial kanser</a:t>
            </a:r>
            <a:endParaRPr dirty="0">
              <a:latin typeface="Calibri" panose="020F0502020204030204" pitchFamily="34" charset="0"/>
              <a:cs typeface="Calibri" panose="020F0502020204030204" pitchFamily="34" charset="0"/>
            </a:endParaRPr>
          </a:p>
          <a:p>
            <a:pPr marL="9049">
              <a:lnSpc>
                <a:spcPct val="110000"/>
              </a:lnSpc>
              <a:spcBef>
                <a:spcPts val="491"/>
              </a:spcBef>
              <a:buClr>
                <a:srgbClr val="000000"/>
              </a:buClr>
              <a:buSzPct val="155555"/>
              <a:tabLst>
                <a:tab pos="209074" algn="l"/>
              </a:tabLst>
              <a:defRPr/>
            </a:pPr>
            <a:r>
              <a:rPr lang="tr-TR" sz="1200" spc="-4" dirty="0">
                <a:latin typeface="Calibri" panose="020F0502020204030204" pitchFamily="34" charset="0"/>
                <a:cs typeface="Calibri" panose="020F0502020204030204" pitchFamily="34" charset="0"/>
              </a:rPr>
              <a:t>  * </a:t>
            </a:r>
            <a:r>
              <a:rPr lang="sv-SE" sz="1200" spc="-4" dirty="0">
                <a:latin typeface="Calibri" panose="020F0502020204030204" pitchFamily="34" charset="0"/>
                <a:cs typeface="Calibri" panose="020F0502020204030204" pitchFamily="34" charset="0"/>
              </a:rPr>
              <a:t>Larinks kanser</a:t>
            </a:r>
            <a:r>
              <a:rPr lang="tr-TR" sz="1200" spc="-4" dirty="0">
                <a:latin typeface="Calibri" panose="020F0502020204030204" pitchFamily="34" charset="0"/>
                <a:cs typeface="Calibri" panose="020F0502020204030204" pitchFamily="34" charset="0"/>
              </a:rPr>
              <a:t>i</a:t>
            </a:r>
            <a:endParaRPr lang="sv-SE" sz="1200" spc="-4" dirty="0">
              <a:latin typeface="Calibri" panose="020F0502020204030204" pitchFamily="34" charset="0"/>
              <a:cs typeface="Calibri" panose="020F0502020204030204" pitchFamily="34" charset="0"/>
            </a:endParaRPr>
          </a:p>
          <a:p>
            <a:pPr marL="9525" marR="3810" indent="1905" algn="just">
              <a:lnSpc>
                <a:spcPct val="150000"/>
              </a:lnSpc>
              <a:spcBef>
                <a:spcPts val="278"/>
              </a:spcBef>
              <a:defRPr/>
            </a:pPr>
            <a:endParaRPr lang="tr-TR" sz="1200" dirty="0">
              <a:solidFill>
                <a:srgbClr val="002060"/>
              </a:solidFill>
              <a:latin typeface="Comic Sans MS"/>
              <a:cs typeface="Calibri"/>
            </a:endParaRPr>
          </a:p>
          <a:p>
            <a:pPr marL="9525" marR="3810" indent="1905" algn="just">
              <a:lnSpc>
                <a:spcPct val="150000"/>
              </a:lnSpc>
              <a:spcBef>
                <a:spcPts val="278"/>
              </a:spcBef>
              <a:defRPr/>
            </a:pPr>
            <a:endParaRPr lang="tr-TR" sz="1200" dirty="0">
              <a:solidFill>
                <a:srgbClr val="002060"/>
              </a:solidFill>
              <a:latin typeface="Comic Sans MS"/>
              <a:cs typeface="Calibri"/>
            </a:endParaRPr>
          </a:p>
          <a:p>
            <a:pPr marL="9525" marR="3810" indent="1905" algn="just">
              <a:lnSpc>
                <a:spcPct val="150000"/>
              </a:lnSpc>
              <a:spcBef>
                <a:spcPts val="278"/>
              </a:spcBef>
              <a:defRPr/>
            </a:pPr>
            <a:endParaRPr sz="1200" dirty="0">
              <a:solidFill>
                <a:srgbClr val="002060"/>
              </a:solidFill>
              <a:latin typeface="Comic Sans MS"/>
              <a:cs typeface="Calibri"/>
            </a:endParaRPr>
          </a:p>
        </p:txBody>
      </p:sp>
      <p:sp>
        <p:nvSpPr>
          <p:cNvPr id="19" name="object 19"/>
          <p:cNvSpPr txBox="1"/>
          <p:nvPr/>
        </p:nvSpPr>
        <p:spPr bwMode="auto">
          <a:xfrm>
            <a:off x="6955115" y="5507551"/>
            <a:ext cx="1992153" cy="321242"/>
          </a:xfrm>
          <a:prstGeom prst="rect">
            <a:avLst/>
          </a:prstGeom>
        </p:spPr>
        <p:txBody>
          <a:bodyPr vert="horz" wrap="square" lIns="0" tIns="9525" rIns="0" bIns="0" rtlCol="0">
            <a:spAutoFit/>
          </a:bodyPr>
          <a:lstStyle/>
          <a:p>
            <a:pPr marR="5239" algn="r">
              <a:spcBef>
                <a:spcPts val="75"/>
              </a:spcBef>
              <a:defRPr/>
            </a:pPr>
            <a:r>
              <a:rPr sz="675" i="1" spc="-4">
                <a:latin typeface="Calibri"/>
                <a:cs typeface="Calibri"/>
              </a:rPr>
              <a:t>*Fitzpatrick</a:t>
            </a:r>
            <a:r>
              <a:rPr sz="675" i="1" spc="-8">
                <a:latin typeface="Calibri"/>
                <a:cs typeface="Calibri"/>
              </a:rPr>
              <a:t> </a:t>
            </a:r>
            <a:r>
              <a:rPr sz="675" i="1" spc="-4">
                <a:latin typeface="Calibri"/>
                <a:cs typeface="Calibri"/>
              </a:rPr>
              <a:t>TM,</a:t>
            </a:r>
            <a:r>
              <a:rPr sz="675" i="1" spc="-8">
                <a:latin typeface="Calibri"/>
                <a:cs typeface="Calibri"/>
              </a:rPr>
              <a:t> </a:t>
            </a:r>
            <a:r>
              <a:rPr sz="675" i="1" spc="-4">
                <a:latin typeface="Calibri"/>
                <a:cs typeface="Calibri"/>
              </a:rPr>
              <a:t>Blair</a:t>
            </a:r>
            <a:r>
              <a:rPr sz="675" i="1" spc="-8">
                <a:latin typeface="Calibri"/>
                <a:cs typeface="Calibri"/>
              </a:rPr>
              <a:t> EA.Clin Chest </a:t>
            </a:r>
            <a:r>
              <a:rPr sz="675" i="1" spc="-4">
                <a:latin typeface="Calibri"/>
                <a:cs typeface="Calibri"/>
              </a:rPr>
              <a:t>Med</a:t>
            </a:r>
            <a:r>
              <a:rPr sz="675" i="1" spc="-8">
                <a:latin typeface="Calibri"/>
                <a:cs typeface="Calibri"/>
              </a:rPr>
              <a:t> </a:t>
            </a:r>
            <a:r>
              <a:rPr sz="675" i="1" spc="-4">
                <a:latin typeface="Calibri"/>
                <a:cs typeface="Calibri"/>
              </a:rPr>
              <a:t>2000; 21:147-57</a:t>
            </a:r>
            <a:endParaRPr sz="675">
              <a:latin typeface="Calibri"/>
              <a:cs typeface="Calibri"/>
            </a:endParaRPr>
          </a:p>
          <a:p>
            <a:pPr marR="6191" algn="r">
              <a:defRPr/>
            </a:pPr>
            <a:r>
              <a:rPr sz="675" i="1" spc="-4">
                <a:latin typeface="Calibri"/>
                <a:cs typeface="Calibri"/>
              </a:rPr>
              <a:t>**</a:t>
            </a:r>
            <a:r>
              <a:rPr sz="675" i="1" spc="-11">
                <a:latin typeface="Calibri"/>
                <a:cs typeface="Calibri"/>
              </a:rPr>
              <a:t> </a:t>
            </a:r>
            <a:r>
              <a:rPr sz="675" i="1" spc="-4">
                <a:latin typeface="Calibri"/>
                <a:cs typeface="Calibri"/>
              </a:rPr>
              <a:t>Brook</a:t>
            </a:r>
            <a:r>
              <a:rPr sz="675" i="1" spc="-8">
                <a:latin typeface="Calibri"/>
                <a:cs typeface="Calibri"/>
              </a:rPr>
              <a:t> </a:t>
            </a:r>
            <a:r>
              <a:rPr sz="675" i="1" spc="-4">
                <a:latin typeface="Calibri"/>
                <a:cs typeface="Calibri"/>
              </a:rPr>
              <a:t>I,</a:t>
            </a:r>
            <a:r>
              <a:rPr sz="675" i="1" spc="-8">
                <a:latin typeface="Calibri"/>
                <a:cs typeface="Calibri"/>
              </a:rPr>
              <a:t> </a:t>
            </a:r>
            <a:r>
              <a:rPr sz="675" i="1" spc="-4">
                <a:latin typeface="Calibri"/>
                <a:cs typeface="Calibri"/>
              </a:rPr>
              <a:t>Ann</a:t>
            </a:r>
            <a:r>
              <a:rPr sz="675" i="1" spc="-8">
                <a:latin typeface="Calibri"/>
                <a:cs typeface="Calibri"/>
              </a:rPr>
              <a:t> Otol </a:t>
            </a:r>
            <a:r>
              <a:rPr sz="675" i="1" spc="-4">
                <a:latin typeface="Calibri"/>
                <a:cs typeface="Calibri"/>
              </a:rPr>
              <a:t>Rhinol</a:t>
            </a:r>
            <a:r>
              <a:rPr sz="675" i="1" spc="-8">
                <a:latin typeface="Calibri"/>
                <a:cs typeface="Calibri"/>
              </a:rPr>
              <a:t> </a:t>
            </a:r>
            <a:r>
              <a:rPr sz="675" i="1" spc="-4">
                <a:latin typeface="Calibri"/>
                <a:cs typeface="Calibri"/>
              </a:rPr>
              <a:t>Laryngol</a:t>
            </a:r>
            <a:r>
              <a:rPr sz="675" i="1" spc="-8">
                <a:latin typeface="Calibri"/>
                <a:cs typeface="Calibri"/>
              </a:rPr>
              <a:t> </a:t>
            </a:r>
            <a:r>
              <a:rPr sz="675" i="1" spc="-4">
                <a:latin typeface="Calibri"/>
                <a:cs typeface="Calibri"/>
              </a:rPr>
              <a:t>2008;</a:t>
            </a:r>
            <a:r>
              <a:rPr sz="675" i="1" spc="-8">
                <a:latin typeface="Calibri"/>
                <a:cs typeface="Calibri"/>
              </a:rPr>
              <a:t> </a:t>
            </a:r>
            <a:r>
              <a:rPr sz="675" i="1" spc="-4">
                <a:latin typeface="Calibri"/>
                <a:cs typeface="Calibri"/>
              </a:rPr>
              <a:t>117:727-30</a:t>
            </a:r>
            <a:endParaRPr sz="675">
              <a:latin typeface="Calibri"/>
              <a:cs typeface="Calibri"/>
            </a:endParaRPr>
          </a:p>
          <a:p>
            <a:pPr marR="3810" algn="r">
              <a:defRPr/>
            </a:pPr>
            <a:r>
              <a:rPr sz="675" i="1" spc="-4">
                <a:latin typeface="Calibri"/>
                <a:cs typeface="Calibri"/>
              </a:rPr>
              <a:t>***Bagaitkar</a:t>
            </a:r>
            <a:r>
              <a:rPr sz="675" i="1" spc="-15">
                <a:latin typeface="Calibri"/>
                <a:cs typeface="Calibri"/>
              </a:rPr>
              <a:t> </a:t>
            </a:r>
            <a:r>
              <a:rPr sz="675" i="1" spc="-8">
                <a:latin typeface="Calibri"/>
                <a:cs typeface="Calibri"/>
              </a:rPr>
              <a:t>J,</a:t>
            </a:r>
            <a:r>
              <a:rPr sz="675" i="1" spc="-11">
                <a:latin typeface="Calibri"/>
                <a:cs typeface="Calibri"/>
              </a:rPr>
              <a:t> </a:t>
            </a:r>
            <a:r>
              <a:rPr sz="675" i="1" spc="-23">
                <a:latin typeface="Calibri"/>
                <a:cs typeface="Calibri"/>
              </a:rPr>
              <a:t>Tob</a:t>
            </a:r>
            <a:r>
              <a:rPr sz="675" i="1" spc="-11">
                <a:latin typeface="Calibri"/>
                <a:cs typeface="Calibri"/>
              </a:rPr>
              <a:t> </a:t>
            </a:r>
            <a:r>
              <a:rPr sz="675" i="1" spc="-4">
                <a:latin typeface="Calibri"/>
                <a:cs typeface="Calibri"/>
              </a:rPr>
              <a:t>Induc</a:t>
            </a:r>
            <a:r>
              <a:rPr sz="675" i="1" spc="-11">
                <a:latin typeface="Calibri"/>
                <a:cs typeface="Calibri"/>
              </a:rPr>
              <a:t> </a:t>
            </a:r>
            <a:r>
              <a:rPr sz="675" i="1" spc="-4">
                <a:latin typeface="Calibri"/>
                <a:cs typeface="Calibri"/>
              </a:rPr>
              <a:t>Dis</a:t>
            </a:r>
            <a:r>
              <a:rPr sz="675" i="1" spc="-11">
                <a:latin typeface="Calibri"/>
                <a:cs typeface="Calibri"/>
              </a:rPr>
              <a:t> </a:t>
            </a:r>
            <a:r>
              <a:rPr sz="675" i="1" spc="-4">
                <a:latin typeface="Calibri"/>
                <a:cs typeface="Calibri"/>
              </a:rPr>
              <a:t>2008;4:12</a:t>
            </a:r>
            <a:endParaRPr sz="675">
              <a:latin typeface="Calibri"/>
              <a:cs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Unvan 3"/>
          <p:cNvSpPr>
            <a:spLocks noGrp="1"/>
          </p:cNvSpPr>
          <p:nvPr>
            <p:ph type="title"/>
          </p:nvPr>
        </p:nvSpPr>
        <p:spPr bwMode="auto">
          <a:xfrm>
            <a:off x="413538" y="1291088"/>
            <a:ext cx="8316919" cy="378373"/>
          </a:xfrm>
        </p:spPr>
        <p:txBody>
          <a:bodyPr>
            <a:normAutofit fontScale="90000"/>
          </a:bodyPr>
          <a:lstStyle/>
          <a:p>
            <a:pPr>
              <a:defRPr/>
            </a:pPr>
            <a:br>
              <a:rPr lang="tr-TR" dirty="0"/>
            </a:br>
            <a:r>
              <a:rPr lang="tr-TR" sz="2325" dirty="0"/>
              <a:t>Diş sağlığına olumsuz etkileri: </a:t>
            </a:r>
            <a:br>
              <a:rPr lang="tr-TR" sz="2325" dirty="0"/>
            </a:br>
            <a:endParaRPr lang="tr-TR" dirty="0"/>
          </a:p>
        </p:txBody>
      </p:sp>
      <p:sp>
        <p:nvSpPr>
          <p:cNvPr id="3" name="İçerik Yer Tutucusu 2"/>
          <p:cNvSpPr>
            <a:spLocks noGrp="1"/>
          </p:cNvSpPr>
          <p:nvPr>
            <p:ph type="body" sz="half" idx="2"/>
          </p:nvPr>
        </p:nvSpPr>
        <p:spPr bwMode="auto">
          <a:xfrm>
            <a:off x="636769" y="1866139"/>
            <a:ext cx="8093687" cy="3391445"/>
          </a:xfrm>
        </p:spPr>
        <p:txBody>
          <a:bodyPr>
            <a:normAutofit/>
          </a:bodyPr>
          <a:lstStyle/>
          <a:p>
            <a:pPr marL="214313" indent="-214313" algn="just">
              <a:lnSpc>
                <a:spcPct val="150000"/>
              </a:lnSpc>
              <a:buFont typeface="Arial" panose="020B0604020202020204" pitchFamily="34" charset="0"/>
              <a:buChar char="•"/>
              <a:defRPr/>
            </a:pPr>
            <a:r>
              <a:rPr lang="tr-TR" sz="1500" dirty="0"/>
              <a:t>Ağız kokusu</a:t>
            </a:r>
            <a:endParaRPr sz="1500" dirty="0"/>
          </a:p>
          <a:p>
            <a:pPr marL="214313" indent="-214313" algn="just">
              <a:lnSpc>
                <a:spcPct val="150000"/>
              </a:lnSpc>
              <a:buFont typeface="Arial" panose="020B0604020202020204" pitchFamily="34" charset="0"/>
              <a:buChar char="•"/>
              <a:defRPr/>
            </a:pPr>
            <a:r>
              <a:rPr lang="tr-TR" sz="1500" dirty="0"/>
              <a:t>Katran artıklarının birikimine bağlı koyu kahverengi lekeler</a:t>
            </a:r>
            <a:endParaRPr sz="1500" dirty="0"/>
          </a:p>
          <a:p>
            <a:pPr marL="214313" indent="-214313" algn="just">
              <a:lnSpc>
                <a:spcPct val="150000"/>
              </a:lnSpc>
              <a:buFont typeface="Arial" panose="020B0604020202020204" pitchFamily="34" charset="0"/>
              <a:buChar char="•"/>
              <a:defRPr/>
            </a:pPr>
            <a:r>
              <a:rPr lang="tr-TR" sz="1500" dirty="0"/>
              <a:t>Damakta kırmızı renkli </a:t>
            </a:r>
            <a:r>
              <a:rPr lang="tr-TR" sz="1500" dirty="0" err="1"/>
              <a:t>inflamatuar</a:t>
            </a:r>
            <a:r>
              <a:rPr lang="tr-TR" sz="1500" dirty="0"/>
              <a:t> görünüm  </a:t>
            </a:r>
            <a:endParaRPr sz="1500" dirty="0"/>
          </a:p>
          <a:p>
            <a:pPr marL="214313" indent="-214313" algn="just">
              <a:lnSpc>
                <a:spcPct val="150000"/>
              </a:lnSpc>
              <a:buFont typeface="Arial" panose="020B0604020202020204" pitchFamily="34" charset="0"/>
              <a:buChar char="•"/>
              <a:defRPr/>
            </a:pPr>
            <a:r>
              <a:rPr lang="tr-TR" sz="1500" dirty="0"/>
              <a:t> Diş eti hastalıklarına yatkınlık</a:t>
            </a:r>
            <a:endParaRPr sz="1500" dirty="0"/>
          </a:p>
          <a:p>
            <a:pPr marL="214313" indent="-214313" algn="just">
              <a:lnSpc>
                <a:spcPct val="150000"/>
              </a:lnSpc>
              <a:buFont typeface="Arial" panose="020B0604020202020204" pitchFamily="34" charset="0"/>
              <a:buChar char="•"/>
              <a:defRPr/>
            </a:pPr>
            <a:r>
              <a:rPr lang="tr-TR" sz="1500" dirty="0"/>
              <a:t>Siyah kıllı dil görüntüsü</a:t>
            </a:r>
            <a:endParaRPr sz="1500" dirty="0"/>
          </a:p>
          <a:p>
            <a:pPr marL="214313" indent="-214313" algn="just">
              <a:lnSpc>
                <a:spcPct val="150000"/>
              </a:lnSpc>
              <a:buFont typeface="Arial" panose="020B0604020202020204" pitchFamily="34" charset="0"/>
              <a:buChar char="•"/>
              <a:defRPr/>
            </a:pPr>
            <a:r>
              <a:rPr lang="tr-TR" sz="1500" dirty="0"/>
              <a:t> Ağız ve dudak kanseri  </a:t>
            </a:r>
            <a:endParaRPr sz="1500" dirty="0"/>
          </a:p>
        </p:txBody>
      </p:sp>
      <p:pic>
        <p:nvPicPr>
          <p:cNvPr id="2" name="Resim 1"/>
          <p:cNvPicPr>
            <a:picLocks noChangeAspect="1"/>
          </p:cNvPicPr>
          <p:nvPr/>
        </p:nvPicPr>
        <p:blipFill>
          <a:blip r:embed="rId3"/>
          <a:stretch/>
        </p:blipFill>
        <p:spPr bwMode="auto">
          <a:xfrm>
            <a:off x="5703861" y="2958690"/>
            <a:ext cx="2543175" cy="1221581"/>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object 2"/>
          <p:cNvSpPr txBox="1">
            <a:spLocks noGrp="1"/>
          </p:cNvSpPr>
          <p:nvPr>
            <p:ph type="title"/>
          </p:nvPr>
        </p:nvSpPr>
        <p:spPr bwMode="auto">
          <a:xfrm>
            <a:off x="597564" y="796719"/>
            <a:ext cx="8316919" cy="384401"/>
          </a:xfrm>
          <a:prstGeom prst="rect">
            <a:avLst/>
          </a:prstGeom>
        </p:spPr>
        <p:txBody>
          <a:bodyPr vert="horz" wrap="square" lIns="0" tIns="50483" rIns="0" bIns="0" rtlCol="0" anchor="ctr">
            <a:spAutoFit/>
          </a:bodyPr>
          <a:lstStyle/>
          <a:p>
            <a:pPr marL="9525" marR="3810">
              <a:lnSpc>
                <a:spcPts val="2595"/>
              </a:lnSpc>
              <a:spcBef>
                <a:spcPts val="398"/>
              </a:spcBef>
              <a:tabLst>
                <a:tab pos="3678079" algn="l"/>
              </a:tabLst>
              <a:defRPr/>
            </a:pPr>
            <a:r>
              <a:rPr sz="2400" dirty="0" err="1">
                <a:latin typeface="Calibri" panose="020F0502020204030204" pitchFamily="34" charset="0"/>
                <a:cs typeface="Calibri" panose="020F0502020204030204" pitchFamily="34" charset="0"/>
              </a:rPr>
              <a:t>Dumansız</a:t>
            </a:r>
            <a:r>
              <a:rPr sz="2400" dirty="0">
                <a:latin typeface="Calibri" panose="020F0502020204030204" pitchFamily="34" charset="0"/>
                <a:cs typeface="Calibri" panose="020F0502020204030204" pitchFamily="34" charset="0"/>
              </a:rPr>
              <a:t> </a:t>
            </a:r>
            <a:r>
              <a:rPr lang="tr-TR" sz="2400" dirty="0">
                <a:latin typeface="Calibri" panose="020F0502020204030204" pitchFamily="34" charset="0"/>
                <a:cs typeface="Calibri" panose="020F0502020204030204" pitchFamily="34" charset="0"/>
              </a:rPr>
              <a:t>T</a:t>
            </a:r>
            <a:r>
              <a:rPr sz="2400" dirty="0" err="1">
                <a:latin typeface="Calibri" panose="020F0502020204030204" pitchFamily="34" charset="0"/>
                <a:cs typeface="Calibri" panose="020F0502020204030204" pitchFamily="34" charset="0"/>
              </a:rPr>
              <a:t>ütün</a:t>
            </a:r>
            <a:r>
              <a:rPr sz="2400" dirty="0">
                <a:latin typeface="Calibri" panose="020F0502020204030204" pitchFamily="34" charset="0"/>
                <a:cs typeface="Calibri" panose="020F0502020204030204" pitchFamily="34" charset="0"/>
              </a:rPr>
              <a:t> </a:t>
            </a:r>
            <a:r>
              <a:rPr lang="tr-TR" sz="2400" dirty="0">
                <a:latin typeface="Calibri" panose="020F0502020204030204" pitchFamily="34" charset="0"/>
                <a:cs typeface="Calibri" panose="020F0502020204030204" pitchFamily="34" charset="0"/>
              </a:rPr>
              <a:t>Ü</a:t>
            </a:r>
            <a:r>
              <a:rPr sz="2400" dirty="0" err="1">
                <a:latin typeface="Calibri" panose="020F0502020204030204" pitchFamily="34" charset="0"/>
                <a:cs typeface="Calibri" panose="020F0502020204030204" pitchFamily="34" charset="0"/>
              </a:rPr>
              <a:t>rünleri</a:t>
            </a:r>
            <a:r>
              <a:rPr lang="tr-TR" sz="2400" dirty="0">
                <a:latin typeface="Calibri" panose="020F0502020204030204" pitchFamily="34" charset="0"/>
                <a:cs typeface="Calibri" panose="020F0502020204030204" pitchFamily="34" charset="0"/>
              </a:rPr>
              <a:t> </a:t>
            </a:r>
            <a:r>
              <a:rPr sz="2400" dirty="0">
                <a:latin typeface="Calibri" panose="020F0502020204030204" pitchFamily="34" charset="0"/>
                <a:cs typeface="Calibri" panose="020F0502020204030204" pitchFamily="34" charset="0"/>
              </a:rPr>
              <a:t>&amp; Oral </a:t>
            </a:r>
            <a:r>
              <a:rPr sz="2400" dirty="0" err="1">
                <a:latin typeface="Calibri" panose="020F0502020204030204" pitchFamily="34" charset="0"/>
                <a:cs typeface="Calibri" panose="020F0502020204030204" pitchFamily="34" charset="0"/>
              </a:rPr>
              <a:t>ve</a:t>
            </a:r>
            <a:r>
              <a:rPr sz="2400" dirty="0">
                <a:latin typeface="Calibri" panose="020F0502020204030204" pitchFamily="34" charset="0"/>
                <a:cs typeface="Calibri" panose="020F0502020204030204" pitchFamily="34" charset="0"/>
              </a:rPr>
              <a:t>  </a:t>
            </a:r>
            <a:r>
              <a:rPr sz="2400" dirty="0" err="1">
                <a:latin typeface="Calibri" panose="020F0502020204030204" pitchFamily="34" charset="0"/>
                <a:cs typeface="Calibri" panose="020F0502020204030204" pitchFamily="34" charset="0"/>
              </a:rPr>
              <a:t>Farengeal</a:t>
            </a:r>
            <a:r>
              <a:rPr sz="2400" dirty="0">
                <a:latin typeface="Calibri" panose="020F0502020204030204" pitchFamily="34" charset="0"/>
                <a:cs typeface="Calibri" panose="020F0502020204030204" pitchFamily="34" charset="0"/>
              </a:rPr>
              <a:t> Kanser</a:t>
            </a:r>
            <a:endParaRPr sz="2700" dirty="0">
              <a:latin typeface="Calibri" panose="020F0502020204030204" pitchFamily="34" charset="0"/>
              <a:cs typeface="Calibri" panose="020F0502020204030204" pitchFamily="34" charset="0"/>
            </a:endParaRPr>
          </a:p>
        </p:txBody>
      </p:sp>
      <p:sp>
        <p:nvSpPr>
          <p:cNvPr id="10" name="Metin Yer Tutucusu 9"/>
          <p:cNvSpPr>
            <a:spLocks noGrp="1"/>
          </p:cNvSpPr>
          <p:nvPr>
            <p:ph type="body" sz="half" idx="2"/>
          </p:nvPr>
        </p:nvSpPr>
        <p:spPr bwMode="auto">
          <a:xfrm>
            <a:off x="597564" y="1665940"/>
            <a:ext cx="8093687" cy="4521927"/>
          </a:xfrm>
        </p:spPr>
        <p:txBody>
          <a:bodyPr/>
          <a:lstStyle/>
          <a:p>
            <a:pPr>
              <a:defRPr/>
            </a:pPr>
            <a:endParaRPr lang="tr-TR" dirty="0"/>
          </a:p>
        </p:txBody>
      </p:sp>
      <p:sp>
        <p:nvSpPr>
          <p:cNvPr id="3" name="object 3"/>
          <p:cNvSpPr txBox="1"/>
          <p:nvPr/>
        </p:nvSpPr>
        <p:spPr bwMode="auto">
          <a:xfrm>
            <a:off x="958317" y="1873758"/>
            <a:ext cx="5117783" cy="2666756"/>
          </a:xfrm>
          <a:prstGeom prst="rect">
            <a:avLst/>
          </a:prstGeom>
        </p:spPr>
        <p:txBody>
          <a:bodyPr vert="horz" wrap="square" lIns="0" tIns="9525" rIns="0" bIns="0" rtlCol="0">
            <a:spAutoFit/>
          </a:bodyPr>
          <a:lstStyle/>
          <a:p>
            <a:pPr marL="32861">
              <a:spcBef>
                <a:spcPts val="75"/>
              </a:spcBef>
              <a:defRPr/>
            </a:pPr>
            <a:endParaRPr lang="tr-TR" sz="1200" b="1" i="1" spc="-4" dirty="0">
              <a:solidFill>
                <a:srgbClr val="595959"/>
              </a:solidFill>
              <a:latin typeface="Comic Sans MS"/>
              <a:cs typeface="Arial"/>
            </a:endParaRPr>
          </a:p>
          <a:p>
            <a:pPr marL="32861">
              <a:spcBef>
                <a:spcPts val="75"/>
              </a:spcBef>
              <a:defRPr/>
            </a:pPr>
            <a:endParaRPr lang="tr-TR" sz="1200" b="1" i="1" spc="-4" dirty="0">
              <a:solidFill>
                <a:srgbClr val="595959"/>
              </a:solidFill>
              <a:latin typeface="Comic Sans MS"/>
              <a:cs typeface="Arial"/>
            </a:endParaRPr>
          </a:p>
          <a:p>
            <a:pPr marL="32861">
              <a:spcBef>
                <a:spcPts val="75"/>
              </a:spcBef>
              <a:defRPr/>
            </a:pPr>
            <a:endParaRPr lang="tr-TR" sz="1200" b="1" i="1" spc="-4" dirty="0">
              <a:solidFill>
                <a:srgbClr val="595959"/>
              </a:solidFill>
              <a:latin typeface="Comic Sans MS"/>
              <a:cs typeface="Arial"/>
            </a:endParaRPr>
          </a:p>
          <a:p>
            <a:pPr marL="9049">
              <a:spcBef>
                <a:spcPts val="506"/>
              </a:spcBef>
              <a:buClr>
                <a:srgbClr val="000000"/>
              </a:buClr>
              <a:tabLst>
                <a:tab pos="204788" algn="l"/>
              </a:tabLst>
              <a:defRPr/>
            </a:pPr>
            <a:r>
              <a:rPr sz="1500" dirty="0" err="1"/>
              <a:t>Dumansız</a:t>
            </a:r>
            <a:r>
              <a:rPr sz="1500" dirty="0"/>
              <a:t> </a:t>
            </a:r>
            <a:r>
              <a:rPr sz="1500" dirty="0" err="1"/>
              <a:t>tütün</a:t>
            </a:r>
            <a:r>
              <a:rPr sz="1500" dirty="0"/>
              <a:t> </a:t>
            </a:r>
            <a:r>
              <a:rPr sz="1500" dirty="0" err="1"/>
              <a:t>ürünlerindeki</a:t>
            </a:r>
            <a:r>
              <a:rPr sz="1500" dirty="0"/>
              <a:t> </a:t>
            </a:r>
            <a:r>
              <a:rPr sz="1500" dirty="0" err="1"/>
              <a:t>karsinojenler</a:t>
            </a:r>
            <a:endParaRPr sz="1500" dirty="0"/>
          </a:p>
          <a:p>
            <a:pPr marL="9049" marR="3810">
              <a:lnSpc>
                <a:spcPts val="1943"/>
              </a:lnSpc>
              <a:spcBef>
                <a:spcPts val="506"/>
              </a:spcBef>
              <a:buClr>
                <a:srgbClr val="000000"/>
              </a:buClr>
              <a:tabLst>
                <a:tab pos="204788" algn="l"/>
              </a:tabLst>
              <a:defRPr/>
            </a:pPr>
            <a:r>
              <a:rPr sz="1500" dirty="0" err="1"/>
              <a:t>Nitrozaminler</a:t>
            </a:r>
            <a:r>
              <a:rPr sz="1500" dirty="0"/>
              <a:t> ( tobacco-specific nitrosamines  (TSNAs)</a:t>
            </a:r>
            <a:endParaRPr dirty="0"/>
          </a:p>
          <a:p>
            <a:pPr marL="9049">
              <a:spcBef>
                <a:spcPts val="506"/>
              </a:spcBef>
              <a:buClr>
                <a:srgbClr val="000000"/>
              </a:buClr>
              <a:tabLst>
                <a:tab pos="204788" algn="l"/>
              </a:tabLst>
              <a:defRPr/>
            </a:pPr>
            <a:r>
              <a:rPr sz="1500" dirty="0" err="1"/>
              <a:t>Kadmiyum</a:t>
            </a:r>
            <a:endParaRPr lang="tr-TR" sz="1500" dirty="0"/>
          </a:p>
          <a:p>
            <a:pPr marL="9049">
              <a:spcBef>
                <a:spcPts val="506"/>
              </a:spcBef>
              <a:buClr>
                <a:srgbClr val="000000"/>
              </a:buClr>
              <a:tabLst>
                <a:tab pos="204788" algn="l"/>
              </a:tabLst>
              <a:defRPr/>
            </a:pPr>
            <a:r>
              <a:rPr lang="tr-TR" sz="1500" dirty="0"/>
              <a:t>Polonyum-210</a:t>
            </a:r>
            <a:endParaRPr dirty="0"/>
          </a:p>
          <a:p>
            <a:pPr marL="9049">
              <a:spcBef>
                <a:spcPts val="506"/>
              </a:spcBef>
              <a:buClr>
                <a:srgbClr val="000000"/>
              </a:buClr>
              <a:tabLst>
                <a:tab pos="204788" algn="l"/>
              </a:tabLst>
              <a:defRPr/>
            </a:pPr>
            <a:r>
              <a:rPr lang="tr-TR" sz="1500" dirty="0"/>
              <a:t>Formaldehit</a:t>
            </a:r>
            <a:endParaRPr dirty="0"/>
          </a:p>
          <a:p>
            <a:pPr marL="9049">
              <a:spcBef>
                <a:spcPts val="506"/>
              </a:spcBef>
              <a:buClr>
                <a:srgbClr val="000000"/>
              </a:buClr>
              <a:tabLst>
                <a:tab pos="204788" algn="l"/>
              </a:tabLst>
              <a:defRPr/>
            </a:pPr>
            <a:r>
              <a:rPr lang="tr-TR" sz="1500" dirty="0" err="1">
                <a:cs typeface="Arial MT"/>
              </a:rPr>
              <a:t>Benzopiren</a:t>
            </a:r>
            <a:endParaRPr lang="tr-TR" sz="1500" dirty="0">
              <a:cs typeface="Arial MT"/>
            </a:endParaRPr>
          </a:p>
          <a:p>
            <a:pPr marL="9049">
              <a:spcBef>
                <a:spcPts val="506"/>
              </a:spcBef>
              <a:buClr>
                <a:srgbClr val="000000"/>
              </a:buClr>
              <a:tabLst>
                <a:tab pos="204788" algn="l"/>
              </a:tabLst>
              <a:defRPr/>
            </a:pPr>
            <a:r>
              <a:rPr lang="tr-TR" sz="1500" dirty="0">
                <a:cs typeface="Arial MT"/>
              </a:rPr>
              <a:t>Kurşun</a:t>
            </a:r>
            <a:endParaRPr sz="1500" dirty="0">
              <a:cs typeface="Arial MT"/>
            </a:endParaRPr>
          </a:p>
        </p:txBody>
      </p:sp>
      <p:grpSp>
        <p:nvGrpSpPr>
          <p:cNvPr id="5" name="object 5"/>
          <p:cNvGrpSpPr/>
          <p:nvPr/>
        </p:nvGrpSpPr>
        <p:grpSpPr bwMode="auto">
          <a:xfrm>
            <a:off x="5465384" y="2610834"/>
            <a:ext cx="3199924" cy="2447601"/>
            <a:chOff x="4787179" y="4048395"/>
            <a:chExt cx="4266565" cy="2073275"/>
          </a:xfrm>
          <a:solidFill>
            <a:srgbClr val="FFC000"/>
          </a:solidFill>
        </p:grpSpPr>
        <p:sp>
          <p:nvSpPr>
            <p:cNvPr id="6" name="object 6"/>
            <p:cNvSpPr/>
            <p:nvPr/>
          </p:nvSpPr>
          <p:spPr bwMode="auto">
            <a:xfrm>
              <a:off x="4793529" y="4054745"/>
              <a:ext cx="4253865" cy="2060575"/>
            </a:xfrm>
            <a:custGeom>
              <a:avLst/>
              <a:gdLst/>
              <a:ahLst/>
              <a:cxnLst/>
              <a:rect l="l" t="t" r="r" b="b"/>
              <a:pathLst>
                <a:path w="4253865" h="2060575" extrusionOk="0">
                  <a:moveTo>
                    <a:pt x="968291" y="2060166"/>
                  </a:moveTo>
                  <a:lnTo>
                    <a:pt x="946235" y="1739696"/>
                  </a:lnTo>
                  <a:lnTo>
                    <a:pt x="253051" y="1700114"/>
                  </a:lnTo>
                  <a:lnTo>
                    <a:pt x="655767" y="1465961"/>
                  </a:lnTo>
                  <a:lnTo>
                    <a:pt x="0" y="1228183"/>
                  </a:lnTo>
                  <a:lnTo>
                    <a:pt x="774908" y="1105623"/>
                  </a:lnTo>
                  <a:lnTo>
                    <a:pt x="230798" y="788776"/>
                  </a:lnTo>
                  <a:lnTo>
                    <a:pt x="1057893" y="745570"/>
                  </a:lnTo>
                  <a:lnTo>
                    <a:pt x="886566" y="345745"/>
                  </a:lnTo>
                  <a:lnTo>
                    <a:pt x="1683727" y="608703"/>
                  </a:lnTo>
                  <a:lnTo>
                    <a:pt x="1914527" y="179978"/>
                  </a:lnTo>
                  <a:lnTo>
                    <a:pt x="2257180" y="414131"/>
                  </a:lnTo>
                  <a:lnTo>
                    <a:pt x="2912554" y="0"/>
                  </a:lnTo>
                  <a:lnTo>
                    <a:pt x="2860368" y="550999"/>
                  </a:lnTo>
                  <a:lnTo>
                    <a:pt x="3546069" y="302538"/>
                  </a:lnTo>
                  <a:lnTo>
                    <a:pt x="3225668" y="623009"/>
                  </a:lnTo>
                  <a:lnTo>
                    <a:pt x="4253628" y="633787"/>
                  </a:lnTo>
                  <a:lnTo>
                    <a:pt x="3344809" y="896744"/>
                  </a:lnTo>
                  <a:lnTo>
                    <a:pt x="3597860" y="1076818"/>
                  </a:lnTo>
                  <a:lnTo>
                    <a:pt x="3225668" y="1174104"/>
                  </a:lnTo>
                  <a:lnTo>
                    <a:pt x="3717395" y="1490950"/>
                  </a:lnTo>
                  <a:lnTo>
                    <a:pt x="2883015" y="1368675"/>
                  </a:lnTo>
                  <a:lnTo>
                    <a:pt x="2942487" y="1656717"/>
                  </a:lnTo>
                  <a:lnTo>
                    <a:pt x="2398573" y="1519849"/>
                  </a:lnTo>
                  <a:lnTo>
                    <a:pt x="2286719" y="1797113"/>
                  </a:lnTo>
                  <a:lnTo>
                    <a:pt x="1944065" y="1656717"/>
                  </a:lnTo>
                  <a:lnTo>
                    <a:pt x="1713266" y="1880092"/>
                  </a:lnTo>
                  <a:lnTo>
                    <a:pt x="1482271" y="1728728"/>
                  </a:lnTo>
                  <a:lnTo>
                    <a:pt x="968291" y="2060166"/>
                  </a:lnTo>
                  <a:close/>
                </a:path>
              </a:pathLst>
            </a:custGeom>
            <a:grpFill/>
          </p:spPr>
          <p:txBody>
            <a:bodyPr wrap="square" lIns="0" tIns="0" rIns="0" bIns="0" rtlCol="0"/>
            <a:lstStyle/>
            <a:p>
              <a:pPr>
                <a:defRPr/>
              </a:pPr>
              <a:endParaRPr sz="1350"/>
            </a:p>
          </p:txBody>
        </p:sp>
        <p:sp>
          <p:nvSpPr>
            <p:cNvPr id="7" name="object 7"/>
            <p:cNvSpPr/>
            <p:nvPr/>
          </p:nvSpPr>
          <p:spPr bwMode="auto">
            <a:xfrm>
              <a:off x="4793529" y="4054745"/>
              <a:ext cx="4253865" cy="2060575"/>
            </a:xfrm>
            <a:custGeom>
              <a:avLst/>
              <a:gdLst/>
              <a:ahLst/>
              <a:cxnLst/>
              <a:rect l="l" t="t" r="r" b="b"/>
              <a:pathLst>
                <a:path w="4253865" h="2060575" extrusionOk="0">
                  <a:moveTo>
                    <a:pt x="2257180" y="414131"/>
                  </a:moveTo>
                  <a:lnTo>
                    <a:pt x="2912554" y="0"/>
                  </a:lnTo>
                  <a:lnTo>
                    <a:pt x="2860368" y="550999"/>
                  </a:lnTo>
                  <a:lnTo>
                    <a:pt x="3546069" y="302538"/>
                  </a:lnTo>
                  <a:lnTo>
                    <a:pt x="3225668" y="623009"/>
                  </a:lnTo>
                  <a:lnTo>
                    <a:pt x="4253628" y="633787"/>
                  </a:lnTo>
                  <a:lnTo>
                    <a:pt x="3344809" y="896744"/>
                  </a:lnTo>
                  <a:lnTo>
                    <a:pt x="3597860" y="1076818"/>
                  </a:lnTo>
                  <a:lnTo>
                    <a:pt x="3225668" y="1174104"/>
                  </a:lnTo>
                  <a:lnTo>
                    <a:pt x="3717395" y="1490950"/>
                  </a:lnTo>
                  <a:lnTo>
                    <a:pt x="2883015" y="1368675"/>
                  </a:lnTo>
                  <a:lnTo>
                    <a:pt x="2942487" y="1656717"/>
                  </a:lnTo>
                  <a:lnTo>
                    <a:pt x="2398573" y="1519849"/>
                  </a:lnTo>
                  <a:lnTo>
                    <a:pt x="2286719" y="1797113"/>
                  </a:lnTo>
                  <a:lnTo>
                    <a:pt x="1944065" y="1656717"/>
                  </a:lnTo>
                  <a:lnTo>
                    <a:pt x="1713266" y="1880092"/>
                  </a:lnTo>
                  <a:lnTo>
                    <a:pt x="1482271" y="1728728"/>
                  </a:lnTo>
                  <a:lnTo>
                    <a:pt x="968291" y="2060166"/>
                  </a:lnTo>
                  <a:lnTo>
                    <a:pt x="946235" y="1739696"/>
                  </a:lnTo>
                  <a:lnTo>
                    <a:pt x="253051" y="1700114"/>
                  </a:lnTo>
                  <a:lnTo>
                    <a:pt x="655767" y="1465961"/>
                  </a:lnTo>
                  <a:lnTo>
                    <a:pt x="0" y="1228183"/>
                  </a:lnTo>
                  <a:lnTo>
                    <a:pt x="774908" y="1105623"/>
                  </a:lnTo>
                  <a:lnTo>
                    <a:pt x="230798" y="788776"/>
                  </a:lnTo>
                  <a:lnTo>
                    <a:pt x="1057893" y="745570"/>
                  </a:lnTo>
                  <a:lnTo>
                    <a:pt x="886566" y="345745"/>
                  </a:lnTo>
                  <a:lnTo>
                    <a:pt x="1683727" y="608703"/>
                  </a:lnTo>
                  <a:lnTo>
                    <a:pt x="1914527" y="179978"/>
                  </a:lnTo>
                  <a:lnTo>
                    <a:pt x="2257180" y="414131"/>
                  </a:lnTo>
                  <a:close/>
                </a:path>
              </a:pathLst>
            </a:custGeom>
            <a:grpFill/>
            <a:ln w="12699">
              <a:solidFill>
                <a:srgbClr val="31538F"/>
              </a:solidFill>
            </a:ln>
          </p:spPr>
          <p:txBody>
            <a:bodyPr wrap="square" lIns="0" tIns="0" rIns="0" bIns="0" rtlCol="0"/>
            <a:lstStyle/>
            <a:p>
              <a:pPr>
                <a:defRPr/>
              </a:pPr>
              <a:endParaRPr sz="1350"/>
            </a:p>
          </p:txBody>
        </p:sp>
      </p:grpSp>
      <p:sp>
        <p:nvSpPr>
          <p:cNvPr id="8" name="object 8"/>
          <p:cNvSpPr txBox="1"/>
          <p:nvPr/>
        </p:nvSpPr>
        <p:spPr bwMode="auto">
          <a:xfrm>
            <a:off x="6218537" y="3478755"/>
            <a:ext cx="1538417" cy="1117614"/>
          </a:xfrm>
          <a:prstGeom prst="rect">
            <a:avLst/>
          </a:prstGeom>
        </p:spPr>
        <p:txBody>
          <a:bodyPr vert="horz" wrap="square" lIns="0" tIns="9525" rIns="0" bIns="0" rtlCol="0">
            <a:spAutoFit/>
          </a:bodyPr>
          <a:lstStyle/>
          <a:p>
            <a:pPr marL="9049" marR="3810" indent="476" algn="ctr">
              <a:spcBef>
                <a:spcPts val="75"/>
              </a:spcBef>
              <a:defRPr/>
            </a:pPr>
            <a:r>
              <a:rPr b="1" spc="-4" dirty="0" err="1">
                <a:latin typeface="Calibri" panose="020F0502020204030204" pitchFamily="34" charset="0"/>
                <a:cs typeface="Calibri" panose="020F0502020204030204" pitchFamily="34" charset="0"/>
              </a:rPr>
              <a:t>Ağız</a:t>
            </a:r>
            <a:r>
              <a:rPr b="1" spc="-8" dirty="0">
                <a:latin typeface="Calibri" panose="020F0502020204030204" pitchFamily="34" charset="0"/>
                <a:cs typeface="Calibri" panose="020F0502020204030204" pitchFamily="34" charset="0"/>
              </a:rPr>
              <a:t>–</a:t>
            </a:r>
            <a:r>
              <a:rPr b="1" spc="-8" dirty="0" err="1">
                <a:latin typeface="Calibri" panose="020F0502020204030204" pitchFamily="34" charset="0"/>
                <a:cs typeface="Calibri" panose="020F0502020204030204" pitchFamily="34" charset="0"/>
              </a:rPr>
              <a:t>yanak</a:t>
            </a:r>
            <a:r>
              <a:rPr b="1" spc="-8" dirty="0">
                <a:latin typeface="Calibri" panose="020F0502020204030204" pitchFamily="34" charset="0"/>
                <a:cs typeface="Calibri" panose="020F0502020204030204" pitchFamily="34" charset="0"/>
              </a:rPr>
              <a:t> </a:t>
            </a:r>
            <a:r>
              <a:rPr b="1" spc="-4" dirty="0">
                <a:latin typeface="Calibri" panose="020F0502020204030204" pitchFamily="34" charset="0"/>
                <a:cs typeface="Calibri" panose="020F0502020204030204" pitchFamily="34" charset="0"/>
              </a:rPr>
              <a:t> </a:t>
            </a:r>
            <a:r>
              <a:rPr b="1" spc="-8" dirty="0" err="1">
                <a:latin typeface="Calibri" panose="020F0502020204030204" pitchFamily="34" charset="0"/>
                <a:cs typeface="Calibri" panose="020F0502020204030204" pitchFamily="34" charset="0"/>
              </a:rPr>
              <a:t>mukozasından</a:t>
            </a:r>
            <a:r>
              <a:rPr b="1" spc="-8" dirty="0">
                <a:latin typeface="Calibri" panose="020F0502020204030204" pitchFamily="34" charset="0"/>
                <a:cs typeface="Calibri" panose="020F0502020204030204" pitchFamily="34" charset="0"/>
              </a:rPr>
              <a:t> </a:t>
            </a:r>
            <a:r>
              <a:rPr b="1" spc="-4" dirty="0">
                <a:latin typeface="Calibri" panose="020F0502020204030204" pitchFamily="34" charset="0"/>
                <a:cs typeface="Calibri" panose="020F0502020204030204" pitchFamily="34" charset="0"/>
              </a:rPr>
              <a:t> </a:t>
            </a:r>
            <a:r>
              <a:rPr b="1" spc="-4" dirty="0" err="1">
                <a:latin typeface="Calibri" panose="020F0502020204030204" pitchFamily="34" charset="0"/>
                <a:cs typeface="Calibri" panose="020F0502020204030204" pitchFamily="34" charset="0"/>
              </a:rPr>
              <a:t>absorbe</a:t>
            </a:r>
            <a:r>
              <a:rPr b="1" spc="-53" dirty="0">
                <a:latin typeface="Calibri" panose="020F0502020204030204" pitchFamily="34" charset="0"/>
                <a:cs typeface="Calibri" panose="020F0502020204030204" pitchFamily="34" charset="0"/>
              </a:rPr>
              <a:t> </a:t>
            </a:r>
            <a:r>
              <a:rPr b="1" spc="-8" dirty="0" err="1">
                <a:latin typeface="Calibri" panose="020F0502020204030204" pitchFamily="34" charset="0"/>
                <a:cs typeface="Calibri" panose="020F0502020204030204" pitchFamily="34" charset="0"/>
              </a:rPr>
              <a:t>edilerek</a:t>
            </a:r>
            <a:r>
              <a:rPr b="1" spc="-8" dirty="0">
                <a:latin typeface="Calibri" panose="020F0502020204030204" pitchFamily="34" charset="0"/>
                <a:cs typeface="Calibri" panose="020F0502020204030204" pitchFamily="34" charset="0"/>
              </a:rPr>
              <a:t> </a:t>
            </a:r>
            <a:r>
              <a:rPr b="1" spc="-217" dirty="0">
                <a:latin typeface="Calibri" panose="020F0502020204030204" pitchFamily="34" charset="0"/>
                <a:cs typeface="Calibri" panose="020F0502020204030204" pitchFamily="34" charset="0"/>
              </a:rPr>
              <a:t> </a:t>
            </a:r>
            <a:r>
              <a:rPr b="1" spc="-8" dirty="0" err="1">
                <a:latin typeface="Calibri" panose="020F0502020204030204" pitchFamily="34" charset="0"/>
                <a:cs typeface="Calibri" panose="020F0502020204030204" pitchFamily="34" charset="0"/>
              </a:rPr>
              <a:t>etki</a:t>
            </a:r>
            <a:endParaRPr dirty="0">
              <a:latin typeface="Calibri" panose="020F0502020204030204" pitchFamily="34" charset="0"/>
              <a:cs typeface="Calibri" panose="020F0502020204030204" pitchFamily="34" charset="0"/>
            </a:endParaRPr>
          </a:p>
        </p:txBody>
      </p:sp>
      <p:sp>
        <p:nvSpPr>
          <p:cNvPr id="9" name="object 9"/>
          <p:cNvSpPr txBox="1"/>
          <p:nvPr/>
        </p:nvSpPr>
        <p:spPr bwMode="auto">
          <a:xfrm>
            <a:off x="6505936" y="5743576"/>
            <a:ext cx="2047514" cy="148117"/>
          </a:xfrm>
          <a:prstGeom prst="rect">
            <a:avLst/>
          </a:prstGeom>
        </p:spPr>
        <p:txBody>
          <a:bodyPr vert="horz" wrap="square" lIns="0" tIns="9525" rIns="0" bIns="0" rtlCol="0">
            <a:spAutoFit/>
          </a:bodyPr>
          <a:lstStyle/>
          <a:p>
            <a:pPr marL="9525" marR="3810">
              <a:spcBef>
                <a:spcPts val="75"/>
              </a:spcBef>
              <a:defRPr/>
            </a:pPr>
            <a:r>
              <a:rPr sz="900" i="1" spc="-8">
                <a:latin typeface="Calibri"/>
                <a:cs typeface="Calibri"/>
              </a:rPr>
              <a:t>.</a:t>
            </a:r>
            <a:r>
              <a:rPr sz="900" i="1">
                <a:latin typeface="Calibri"/>
                <a:cs typeface="Calibri"/>
              </a:rPr>
              <a:t> </a:t>
            </a:r>
            <a:r>
              <a:rPr sz="900" i="1" spc="-8">
                <a:latin typeface="Calibri"/>
                <a:cs typeface="Calibri"/>
              </a:rPr>
              <a:t>Contemp</a:t>
            </a:r>
            <a:r>
              <a:rPr sz="900" i="1">
                <a:latin typeface="Calibri"/>
                <a:cs typeface="Calibri"/>
              </a:rPr>
              <a:t> </a:t>
            </a:r>
            <a:r>
              <a:rPr sz="900" i="1" spc="-4">
                <a:latin typeface="Calibri"/>
                <a:cs typeface="Calibri"/>
              </a:rPr>
              <a:t>Oncol </a:t>
            </a:r>
            <a:r>
              <a:rPr sz="900" i="1" spc="-8">
                <a:latin typeface="Calibri"/>
                <a:cs typeface="Calibri"/>
              </a:rPr>
              <a:t>(Pozn). </a:t>
            </a:r>
            <a:r>
              <a:rPr sz="900" i="1" spc="-4">
                <a:latin typeface="Calibri"/>
                <a:cs typeface="Calibri"/>
              </a:rPr>
              <a:t> 2014;18:160-4.</a:t>
            </a:r>
            <a:r>
              <a:rPr sz="900" i="1" spc="-8">
                <a:latin typeface="Calibri"/>
                <a:cs typeface="Calibri"/>
              </a:rPr>
              <a:t> </a:t>
            </a:r>
            <a:endParaRPr sz="900">
              <a:latin typeface="Calibri"/>
              <a:cs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object 2"/>
          <p:cNvSpPr txBox="1">
            <a:spLocks noGrp="1"/>
          </p:cNvSpPr>
          <p:nvPr>
            <p:ph type="title"/>
          </p:nvPr>
        </p:nvSpPr>
        <p:spPr bwMode="auto">
          <a:xfrm>
            <a:off x="636774" y="919077"/>
            <a:ext cx="8316919" cy="568817"/>
          </a:xfrm>
          <a:prstGeom prst="rect">
            <a:avLst/>
          </a:prstGeom>
        </p:spPr>
        <p:txBody>
          <a:bodyPr vert="horz" wrap="square" lIns="0" tIns="221813" rIns="0" bIns="0" rtlCol="0" anchor="ctr">
            <a:spAutoFit/>
          </a:bodyPr>
          <a:lstStyle/>
          <a:p>
            <a:pPr marL="9525" marR="3810">
              <a:lnSpc>
                <a:spcPts val="2595"/>
              </a:lnSpc>
              <a:spcBef>
                <a:spcPts val="398"/>
              </a:spcBef>
              <a:defRPr/>
            </a:pPr>
            <a:r>
              <a:rPr lang="tr-TR" dirty="0">
                <a:latin typeface="Calibri" panose="020F0502020204030204" pitchFamily="34" charset="0"/>
                <a:cs typeface="Calibri" panose="020F0502020204030204" pitchFamily="34" charset="0"/>
              </a:rPr>
              <a:t>I</a:t>
            </a:r>
            <a:r>
              <a:rPr dirty="0" err="1">
                <a:latin typeface="Calibri" panose="020F0502020204030204" pitchFamily="34" charset="0"/>
                <a:cs typeface="Calibri" panose="020F0502020204030204" pitchFamily="34" charset="0"/>
              </a:rPr>
              <a:t>sıtılmış</a:t>
            </a:r>
            <a:r>
              <a:rPr dirty="0">
                <a:latin typeface="Calibri" panose="020F0502020204030204" pitchFamily="34" charset="0"/>
                <a:cs typeface="Calibri" panose="020F0502020204030204" pitchFamily="34" charset="0"/>
              </a:rPr>
              <a:t> </a:t>
            </a:r>
            <a:r>
              <a:rPr dirty="0" err="1">
                <a:latin typeface="Calibri" panose="020F0502020204030204" pitchFamily="34" charset="0"/>
                <a:cs typeface="Calibri" panose="020F0502020204030204" pitchFamily="34" charset="0"/>
              </a:rPr>
              <a:t>tütün</a:t>
            </a:r>
            <a:r>
              <a:rPr dirty="0">
                <a:latin typeface="Calibri" panose="020F0502020204030204" pitchFamily="34" charset="0"/>
                <a:cs typeface="Calibri" panose="020F0502020204030204" pitchFamily="34" charset="0"/>
              </a:rPr>
              <a:t> </a:t>
            </a:r>
            <a:r>
              <a:rPr dirty="0" err="1">
                <a:latin typeface="Calibri" panose="020F0502020204030204" pitchFamily="34" charset="0"/>
                <a:cs typeface="Calibri" panose="020F0502020204030204" pitchFamily="34" charset="0"/>
              </a:rPr>
              <a:t>ürünlerinin</a:t>
            </a:r>
            <a:r>
              <a:rPr dirty="0">
                <a:latin typeface="Calibri" panose="020F0502020204030204" pitchFamily="34" charset="0"/>
                <a:cs typeface="Calibri" panose="020F0502020204030204" pitchFamily="34" charset="0"/>
              </a:rPr>
              <a:t> </a:t>
            </a:r>
            <a:r>
              <a:rPr dirty="0" err="1">
                <a:latin typeface="Calibri" panose="020F0502020204030204" pitchFamily="34" charset="0"/>
                <a:cs typeface="Calibri" panose="020F0502020204030204" pitchFamily="34" charset="0"/>
              </a:rPr>
              <a:t>neden</a:t>
            </a:r>
            <a:r>
              <a:rPr dirty="0">
                <a:latin typeface="Calibri" panose="020F0502020204030204" pitchFamily="34" charset="0"/>
                <a:cs typeface="Calibri" panose="020F0502020204030204" pitchFamily="34" charset="0"/>
              </a:rPr>
              <a:t> </a:t>
            </a:r>
            <a:r>
              <a:rPr dirty="0" err="1">
                <a:latin typeface="Calibri" panose="020F0502020204030204" pitchFamily="34" charset="0"/>
                <a:cs typeface="Calibri" panose="020F0502020204030204" pitchFamily="34" charset="0"/>
              </a:rPr>
              <a:t>olduğu</a:t>
            </a:r>
            <a:r>
              <a:rPr dirty="0">
                <a:latin typeface="Calibri" panose="020F0502020204030204" pitchFamily="34" charset="0"/>
                <a:cs typeface="Calibri" panose="020F0502020204030204" pitchFamily="34" charset="0"/>
              </a:rPr>
              <a:t>  </a:t>
            </a:r>
            <a:r>
              <a:rPr dirty="0" err="1">
                <a:latin typeface="Calibri" panose="020F0502020204030204" pitchFamily="34" charset="0"/>
                <a:cs typeface="Calibri" panose="020F0502020204030204" pitchFamily="34" charset="0"/>
              </a:rPr>
              <a:t>hastalıklar</a:t>
            </a:r>
            <a:endParaRPr sz="2400" dirty="0">
              <a:latin typeface="Calibri" panose="020F0502020204030204" pitchFamily="34" charset="0"/>
              <a:cs typeface="Calibri" panose="020F0502020204030204" pitchFamily="34" charset="0"/>
            </a:endParaRPr>
          </a:p>
        </p:txBody>
      </p:sp>
      <p:sp>
        <p:nvSpPr>
          <p:cNvPr id="6" name="Metin Yer Tutucusu 5"/>
          <p:cNvSpPr>
            <a:spLocks noGrp="1"/>
          </p:cNvSpPr>
          <p:nvPr>
            <p:ph type="body" sz="half" idx="2"/>
          </p:nvPr>
        </p:nvSpPr>
        <p:spPr bwMode="auto"/>
        <p:txBody>
          <a:bodyPr/>
          <a:lstStyle/>
          <a:p>
            <a:pPr marL="292894">
              <a:tabLst>
                <a:tab pos="523875" algn="l"/>
              </a:tabLst>
              <a:defRPr/>
            </a:pPr>
            <a:endParaRPr lang="tr-TR" spc="-8" dirty="0">
              <a:latin typeface="Comic Sans MS"/>
              <a:cs typeface="Calibri"/>
            </a:endParaRPr>
          </a:p>
          <a:p>
            <a:pPr marL="292894">
              <a:tabLst>
                <a:tab pos="523875" algn="l"/>
              </a:tabLst>
              <a:defRPr/>
            </a:pPr>
            <a:r>
              <a:rPr lang="tr-TR" sz="1500" spc="-8" dirty="0">
                <a:cs typeface="Calibri"/>
              </a:rPr>
              <a:t>Üst solunum yolları</a:t>
            </a:r>
            <a:endParaRPr sz="1500" dirty="0"/>
          </a:p>
          <a:p>
            <a:pPr marL="550069" indent="-257175">
              <a:buClr>
                <a:srgbClr val="000000"/>
              </a:buClr>
              <a:buSzPct val="139534"/>
              <a:buFont typeface="Arial" panose="020B0604020202020204" pitchFamily="34" charset="0"/>
              <a:buChar char="•"/>
              <a:tabLst>
                <a:tab pos="523875" algn="l"/>
              </a:tabLst>
              <a:defRPr/>
            </a:pPr>
            <a:r>
              <a:rPr lang="tr-TR" sz="1500" spc="-8" dirty="0">
                <a:cs typeface="Calibri"/>
              </a:rPr>
              <a:t>Oral </a:t>
            </a:r>
            <a:r>
              <a:rPr lang="tr-TR" sz="1500" spc="-8" dirty="0" err="1">
                <a:cs typeface="Calibri"/>
              </a:rPr>
              <a:t>likenoid</a:t>
            </a:r>
            <a:r>
              <a:rPr lang="tr-TR" sz="1500" spc="-8" dirty="0">
                <a:cs typeface="Calibri"/>
              </a:rPr>
              <a:t> döküntü</a:t>
            </a:r>
            <a:endParaRPr sz="1500" dirty="0"/>
          </a:p>
          <a:p>
            <a:pPr marL="550069" indent="-257175">
              <a:buClr>
                <a:srgbClr val="000000"/>
              </a:buClr>
              <a:buSzPct val="139534"/>
              <a:buFont typeface="Arial" panose="020B0604020202020204" pitchFamily="34" charset="0"/>
              <a:buChar char="•"/>
              <a:tabLst>
                <a:tab pos="523875" algn="l"/>
              </a:tabLst>
              <a:defRPr/>
            </a:pPr>
            <a:r>
              <a:rPr lang="tr-TR" sz="1500" spc="-8" dirty="0" err="1">
                <a:cs typeface="Calibri"/>
              </a:rPr>
              <a:t>Lingua</a:t>
            </a:r>
            <a:r>
              <a:rPr lang="tr-TR" sz="1500" spc="-8" dirty="0">
                <a:cs typeface="Calibri"/>
              </a:rPr>
              <a:t> </a:t>
            </a:r>
            <a:r>
              <a:rPr lang="tr-TR" sz="1500" spc="-8" dirty="0" err="1">
                <a:cs typeface="Calibri"/>
              </a:rPr>
              <a:t>villosa</a:t>
            </a:r>
            <a:r>
              <a:rPr lang="tr-TR" sz="1500" spc="-8" dirty="0">
                <a:cs typeface="Calibri"/>
              </a:rPr>
              <a:t> </a:t>
            </a:r>
            <a:r>
              <a:rPr lang="tr-TR" sz="1500" spc="-8" dirty="0" err="1">
                <a:cs typeface="Calibri"/>
              </a:rPr>
              <a:t>nigra</a:t>
            </a:r>
            <a:endParaRPr lang="tr-TR" sz="1500" spc="-8" dirty="0">
              <a:cs typeface="Calibri"/>
            </a:endParaRPr>
          </a:p>
          <a:p>
            <a:pPr marL="550069" indent="-257175">
              <a:lnSpc>
                <a:spcPts val="1864"/>
              </a:lnSpc>
              <a:buClr>
                <a:srgbClr val="000000"/>
              </a:buClr>
              <a:buSzPct val="139534"/>
              <a:buFont typeface="Arial" panose="020B0604020202020204" pitchFamily="34" charset="0"/>
              <a:buChar char="•"/>
              <a:tabLst>
                <a:tab pos="523875" algn="l"/>
              </a:tabLst>
              <a:defRPr/>
            </a:pPr>
            <a:r>
              <a:rPr lang="tr-TR" sz="1500" spc="-8" dirty="0">
                <a:cs typeface="Calibri"/>
              </a:rPr>
              <a:t>Oral nekrotik ülser</a:t>
            </a:r>
            <a:endParaRPr sz="1500" dirty="0"/>
          </a:p>
          <a:p>
            <a:pPr marL="550069" indent="-257175">
              <a:lnSpc>
                <a:spcPts val="1916"/>
              </a:lnSpc>
              <a:buFont typeface="Arial" panose="020B0604020202020204" pitchFamily="34" charset="0"/>
              <a:buChar char="•"/>
              <a:tabLst>
                <a:tab pos="523875" algn="l"/>
              </a:tabLst>
              <a:defRPr/>
            </a:pPr>
            <a:r>
              <a:rPr lang="tr-TR" sz="1500" spc="-8" dirty="0" err="1">
                <a:cs typeface="Calibri"/>
              </a:rPr>
              <a:t>Epiglottitis</a:t>
            </a:r>
            <a:endParaRPr lang="tr-TR" sz="1500" spc="-8" dirty="0">
              <a:cs typeface="Calibri"/>
            </a:endParaRPr>
          </a:p>
          <a:p>
            <a:pPr marL="550069" indent="-257175">
              <a:lnSpc>
                <a:spcPts val="1988"/>
              </a:lnSpc>
              <a:buFont typeface="Arial" panose="020B0604020202020204" pitchFamily="34" charset="0"/>
              <a:buChar char="•"/>
              <a:tabLst>
                <a:tab pos="523875" algn="l"/>
              </a:tabLst>
              <a:defRPr/>
            </a:pPr>
            <a:r>
              <a:rPr lang="tr-TR" sz="1500" spc="-8" dirty="0">
                <a:cs typeface="Calibri"/>
              </a:rPr>
              <a:t>Akut</a:t>
            </a:r>
            <a:r>
              <a:rPr lang="tr-TR" sz="1500" spc="-30" dirty="0">
                <a:cs typeface="Calibri"/>
              </a:rPr>
              <a:t> </a:t>
            </a:r>
            <a:r>
              <a:rPr lang="tr-TR" sz="1500" spc="-4" dirty="0" err="1">
                <a:cs typeface="Calibri"/>
              </a:rPr>
              <a:t>uvulit</a:t>
            </a:r>
            <a:endParaRPr lang="tr-TR" sz="1500" dirty="0"/>
          </a:p>
        </p:txBody>
      </p:sp>
      <p:sp>
        <p:nvSpPr>
          <p:cNvPr id="4" name="object 4"/>
          <p:cNvSpPr txBox="1"/>
          <p:nvPr/>
        </p:nvSpPr>
        <p:spPr bwMode="auto">
          <a:xfrm>
            <a:off x="2376364" y="5444727"/>
            <a:ext cx="5098256" cy="112467"/>
          </a:xfrm>
          <a:prstGeom prst="rect">
            <a:avLst/>
          </a:prstGeom>
        </p:spPr>
        <p:txBody>
          <a:bodyPr vert="horz" wrap="square" lIns="0" tIns="9525" rIns="0" bIns="0" rtlCol="0">
            <a:spAutoFit/>
          </a:bodyPr>
          <a:lstStyle/>
          <a:p>
            <a:pPr marR="3810" algn="r">
              <a:lnSpc>
                <a:spcPts val="689"/>
              </a:lnSpc>
              <a:spcBef>
                <a:spcPts val="75"/>
              </a:spcBef>
              <a:tabLst>
                <a:tab pos="98108" algn="l"/>
              </a:tabLst>
              <a:defRPr/>
            </a:pPr>
            <a:r>
              <a:rPr sz="1050" i="1" spc="-4">
                <a:latin typeface="Calibri"/>
                <a:cs typeface="Calibri"/>
              </a:rPr>
              <a:t>Am.</a:t>
            </a:r>
            <a:r>
              <a:rPr sz="1050" i="1">
                <a:latin typeface="Calibri"/>
                <a:cs typeface="Calibri"/>
              </a:rPr>
              <a:t> </a:t>
            </a:r>
            <a:r>
              <a:rPr sz="1050" i="1" spc="-4">
                <a:latin typeface="Calibri"/>
                <a:cs typeface="Calibri"/>
              </a:rPr>
              <a:t>J.</a:t>
            </a:r>
            <a:r>
              <a:rPr sz="1050" i="1">
                <a:latin typeface="Calibri"/>
                <a:cs typeface="Calibri"/>
              </a:rPr>
              <a:t> </a:t>
            </a:r>
            <a:r>
              <a:rPr sz="1050" i="1" spc="-15">
                <a:latin typeface="Calibri"/>
                <a:cs typeface="Calibri"/>
              </a:rPr>
              <a:t>Respir.</a:t>
            </a:r>
            <a:r>
              <a:rPr sz="1050" i="1">
                <a:latin typeface="Calibri"/>
                <a:cs typeface="Calibri"/>
              </a:rPr>
              <a:t> </a:t>
            </a:r>
            <a:r>
              <a:rPr sz="1050" i="1" spc="-4">
                <a:latin typeface="Calibri"/>
                <a:cs typeface="Calibri"/>
              </a:rPr>
              <a:t>Crit.</a:t>
            </a:r>
            <a:r>
              <a:rPr sz="1050" i="1">
                <a:latin typeface="Calibri"/>
                <a:cs typeface="Calibri"/>
              </a:rPr>
              <a:t> </a:t>
            </a:r>
            <a:r>
              <a:rPr sz="1050" i="1" spc="-4">
                <a:latin typeface="Calibri"/>
                <a:cs typeface="Calibri"/>
              </a:rPr>
              <a:t>Care</a:t>
            </a:r>
            <a:r>
              <a:rPr sz="1050" i="1">
                <a:latin typeface="Calibri"/>
                <a:cs typeface="Calibri"/>
              </a:rPr>
              <a:t> </a:t>
            </a:r>
            <a:r>
              <a:rPr sz="1050" i="1" spc="-4">
                <a:latin typeface="Calibri"/>
                <a:cs typeface="Calibri"/>
              </a:rPr>
              <a:t>Med.</a:t>
            </a:r>
            <a:r>
              <a:rPr sz="1050" i="1" spc="41">
                <a:latin typeface="Calibri"/>
                <a:cs typeface="Calibri"/>
              </a:rPr>
              <a:t> </a:t>
            </a:r>
            <a:r>
              <a:rPr sz="1050" b="1" i="1" spc="-4">
                <a:latin typeface="Calibri"/>
                <a:cs typeface="Calibri"/>
              </a:rPr>
              <a:t>2015</a:t>
            </a:r>
            <a:r>
              <a:rPr lang="tr-TR" sz="1050" i="1" spc="-4">
                <a:latin typeface="Calibri"/>
                <a:cs typeface="Calibri"/>
              </a:rPr>
              <a:t>:</a:t>
            </a:r>
            <a:r>
              <a:rPr sz="1050" i="1" spc="-4">
                <a:latin typeface="Calibri"/>
                <a:cs typeface="Calibri"/>
              </a:rPr>
              <a:t>191,</a:t>
            </a:r>
            <a:r>
              <a:rPr sz="1050" i="1">
                <a:latin typeface="Calibri"/>
                <a:cs typeface="Calibri"/>
              </a:rPr>
              <a:t> </a:t>
            </a:r>
            <a:r>
              <a:rPr sz="1050" i="1" spc="-4">
                <a:latin typeface="Calibri"/>
                <a:cs typeface="Calibri"/>
              </a:rPr>
              <a:t>A1556</a:t>
            </a:r>
            <a:endParaRPr sz="1050">
              <a:latin typeface="Calibri"/>
              <a:cs typeface="Calibri"/>
            </a:endParaRPr>
          </a:p>
        </p:txBody>
      </p:sp>
      <p:pic>
        <p:nvPicPr>
          <p:cNvPr id="5" name="object 5"/>
          <p:cNvPicPr/>
          <p:nvPr/>
        </p:nvPicPr>
        <p:blipFill>
          <a:blip r:embed="rId3"/>
          <a:stretch/>
        </p:blipFill>
        <p:spPr bwMode="auto">
          <a:xfrm>
            <a:off x="5724197" y="2268189"/>
            <a:ext cx="1665860" cy="1705232"/>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object 2"/>
          <p:cNvSpPr txBox="1"/>
          <p:nvPr/>
        </p:nvSpPr>
        <p:spPr bwMode="auto">
          <a:xfrm>
            <a:off x="1320569" y="4553187"/>
            <a:ext cx="1398270" cy="217367"/>
          </a:xfrm>
          <a:prstGeom prst="rect">
            <a:avLst/>
          </a:prstGeom>
        </p:spPr>
        <p:txBody>
          <a:bodyPr vert="horz" wrap="square" lIns="0" tIns="9525" rIns="0" bIns="0" rtlCol="0">
            <a:spAutoFit/>
          </a:bodyPr>
          <a:lstStyle/>
          <a:p>
            <a:pPr marL="9525">
              <a:spcBef>
                <a:spcPts val="75"/>
              </a:spcBef>
              <a:defRPr/>
            </a:pPr>
            <a:r>
              <a:rPr sz="1350" spc="-4">
                <a:latin typeface="Times New Roman"/>
                <a:cs typeface="Times New Roman"/>
              </a:rPr>
              <a:t>Lingua</a:t>
            </a:r>
            <a:r>
              <a:rPr sz="1350" spc="-38">
                <a:latin typeface="Times New Roman"/>
                <a:cs typeface="Times New Roman"/>
              </a:rPr>
              <a:t> </a:t>
            </a:r>
            <a:r>
              <a:rPr sz="1350">
                <a:latin typeface="Times New Roman"/>
                <a:cs typeface="Times New Roman"/>
              </a:rPr>
              <a:t>villosa</a:t>
            </a:r>
            <a:r>
              <a:rPr sz="1350" spc="-30">
                <a:latin typeface="Times New Roman"/>
                <a:cs typeface="Times New Roman"/>
              </a:rPr>
              <a:t> </a:t>
            </a:r>
            <a:r>
              <a:rPr sz="1350">
                <a:latin typeface="Times New Roman"/>
                <a:cs typeface="Times New Roman"/>
              </a:rPr>
              <a:t>nigra</a:t>
            </a:r>
          </a:p>
        </p:txBody>
      </p:sp>
      <p:pic>
        <p:nvPicPr>
          <p:cNvPr id="3" name="object 3"/>
          <p:cNvPicPr/>
          <p:nvPr/>
        </p:nvPicPr>
        <p:blipFill>
          <a:blip r:embed="rId3"/>
          <a:stretch/>
        </p:blipFill>
        <p:spPr bwMode="auto">
          <a:xfrm>
            <a:off x="1179634" y="1918034"/>
            <a:ext cx="2248322" cy="2435595"/>
          </a:xfrm>
          <a:prstGeom prst="rect">
            <a:avLst/>
          </a:prstGeom>
        </p:spPr>
      </p:pic>
      <p:pic>
        <p:nvPicPr>
          <p:cNvPr id="4" name="object 4"/>
          <p:cNvPicPr/>
          <p:nvPr/>
        </p:nvPicPr>
        <p:blipFill>
          <a:blip r:embed="rId4"/>
          <a:stretch/>
        </p:blipFill>
        <p:spPr bwMode="auto">
          <a:xfrm>
            <a:off x="3476749" y="1901785"/>
            <a:ext cx="2178350" cy="2422430"/>
          </a:xfrm>
          <a:prstGeom prst="rect">
            <a:avLst/>
          </a:prstGeom>
        </p:spPr>
      </p:pic>
      <p:pic>
        <p:nvPicPr>
          <p:cNvPr id="5" name="object 5"/>
          <p:cNvPicPr/>
          <p:nvPr/>
        </p:nvPicPr>
        <p:blipFill>
          <a:blip r:embed="rId5"/>
          <a:stretch/>
        </p:blipFill>
        <p:spPr bwMode="auto">
          <a:xfrm>
            <a:off x="5752663" y="1895605"/>
            <a:ext cx="2248337" cy="2422453"/>
          </a:xfrm>
          <a:prstGeom prst="rect">
            <a:avLst/>
          </a:prstGeom>
        </p:spPr>
      </p:pic>
      <p:sp>
        <p:nvSpPr>
          <p:cNvPr id="6" name="object 6"/>
          <p:cNvSpPr txBox="1"/>
          <p:nvPr/>
        </p:nvSpPr>
        <p:spPr bwMode="auto">
          <a:xfrm>
            <a:off x="5860474" y="4829827"/>
            <a:ext cx="2348345" cy="331340"/>
          </a:xfrm>
          <a:prstGeom prst="rect">
            <a:avLst/>
          </a:prstGeom>
        </p:spPr>
        <p:txBody>
          <a:bodyPr vert="horz" wrap="square" lIns="0" tIns="23336" rIns="0" bIns="0" rtlCol="0">
            <a:spAutoFit/>
          </a:bodyPr>
          <a:lstStyle/>
          <a:p>
            <a:pPr marL="9525" marR="3810">
              <a:lnSpc>
                <a:spcPts val="848"/>
              </a:lnSpc>
              <a:spcBef>
                <a:spcPts val="184"/>
              </a:spcBef>
              <a:defRPr/>
            </a:pPr>
            <a:r>
              <a:rPr sz="788" i="1" spc="-4" dirty="0">
                <a:latin typeface="Arial"/>
                <a:cs typeface="Arial"/>
              </a:rPr>
              <a:t>Bartram,</a:t>
            </a:r>
            <a:r>
              <a:rPr sz="788" i="1" spc="-45" dirty="0">
                <a:latin typeface="Arial"/>
                <a:cs typeface="Arial"/>
              </a:rPr>
              <a:t> </a:t>
            </a:r>
            <a:r>
              <a:rPr sz="788" i="1" spc="-4" dirty="0">
                <a:latin typeface="Arial"/>
                <a:cs typeface="Arial"/>
              </a:rPr>
              <a:t>A.;</a:t>
            </a:r>
            <a:r>
              <a:rPr sz="788" i="1" spc="-11" dirty="0">
                <a:latin typeface="Arial"/>
                <a:cs typeface="Arial"/>
              </a:rPr>
              <a:t> </a:t>
            </a:r>
            <a:r>
              <a:rPr sz="788" i="1" dirty="0">
                <a:latin typeface="Arial"/>
                <a:cs typeface="Arial"/>
              </a:rPr>
              <a:t>Jones,</a:t>
            </a:r>
            <a:r>
              <a:rPr sz="788" i="1" spc="-15" dirty="0">
                <a:latin typeface="Arial"/>
                <a:cs typeface="Arial"/>
              </a:rPr>
              <a:t> </a:t>
            </a:r>
            <a:r>
              <a:rPr sz="788" i="1" spc="-4" dirty="0">
                <a:latin typeface="Arial"/>
                <a:cs typeface="Arial"/>
              </a:rPr>
              <a:t>N.;</a:t>
            </a:r>
            <a:r>
              <a:rPr sz="788" i="1" spc="-11" dirty="0">
                <a:latin typeface="Arial"/>
                <a:cs typeface="Arial"/>
              </a:rPr>
              <a:t> </a:t>
            </a:r>
            <a:r>
              <a:rPr sz="788" i="1" spc="-11" dirty="0" err="1">
                <a:latin typeface="Arial"/>
                <a:cs typeface="Arial"/>
              </a:rPr>
              <a:t>Endersby</a:t>
            </a:r>
            <a:r>
              <a:rPr sz="788" i="1" spc="-11" dirty="0">
                <a:latin typeface="Arial"/>
                <a:cs typeface="Arial"/>
              </a:rPr>
              <a:t>,</a:t>
            </a:r>
            <a:r>
              <a:rPr sz="788" i="1" spc="-15" dirty="0">
                <a:latin typeface="Arial"/>
                <a:cs typeface="Arial"/>
              </a:rPr>
              <a:t> </a:t>
            </a:r>
            <a:r>
              <a:rPr sz="788" i="1" spc="-4" dirty="0">
                <a:latin typeface="Arial"/>
                <a:cs typeface="Arial"/>
              </a:rPr>
              <a:t>S. </a:t>
            </a:r>
            <a:r>
              <a:rPr sz="788" i="1" spc="-206" dirty="0">
                <a:latin typeface="Arial"/>
                <a:cs typeface="Arial"/>
              </a:rPr>
              <a:t> </a:t>
            </a:r>
            <a:r>
              <a:rPr sz="788" i="1" spc="-4" dirty="0" err="1">
                <a:latin typeface="Arial"/>
                <a:cs typeface="Arial"/>
              </a:rPr>
              <a:t>Lichenoid</a:t>
            </a:r>
            <a:r>
              <a:rPr sz="788" i="1" spc="-4" dirty="0">
                <a:latin typeface="Arial"/>
                <a:cs typeface="Arial"/>
              </a:rPr>
              <a:t> Eruption Associated with </a:t>
            </a:r>
            <a:r>
              <a:rPr sz="788" i="1" dirty="0">
                <a:latin typeface="Arial"/>
                <a:cs typeface="Arial"/>
              </a:rPr>
              <a:t> </a:t>
            </a:r>
            <a:r>
              <a:rPr sz="788" i="1" spc="-4" dirty="0">
                <a:latin typeface="Arial"/>
                <a:cs typeface="Arial"/>
              </a:rPr>
              <a:t>Use of an E-Cigarette. </a:t>
            </a:r>
            <a:r>
              <a:rPr sz="788" i="1" spc="-11" dirty="0">
                <a:latin typeface="Arial"/>
                <a:cs typeface="Arial"/>
              </a:rPr>
              <a:t>Br. </a:t>
            </a:r>
            <a:r>
              <a:rPr sz="788" i="1" dirty="0">
                <a:latin typeface="Arial"/>
                <a:cs typeface="Arial"/>
              </a:rPr>
              <a:t>J. </a:t>
            </a:r>
            <a:r>
              <a:rPr sz="788" i="1" spc="-4" dirty="0">
                <a:latin typeface="Arial"/>
                <a:cs typeface="Arial"/>
              </a:rPr>
              <a:t>Oral </a:t>
            </a:r>
            <a:r>
              <a:rPr sz="788" i="1" dirty="0">
                <a:latin typeface="Arial"/>
                <a:cs typeface="Arial"/>
              </a:rPr>
              <a:t> </a:t>
            </a:r>
            <a:r>
              <a:rPr sz="788" i="1" dirty="0" err="1">
                <a:latin typeface="Arial"/>
                <a:cs typeface="Arial"/>
              </a:rPr>
              <a:t>Maxillofac</a:t>
            </a:r>
            <a:r>
              <a:rPr sz="788" i="1" dirty="0">
                <a:latin typeface="Arial"/>
                <a:cs typeface="Arial"/>
              </a:rPr>
              <a:t>.</a:t>
            </a:r>
            <a:r>
              <a:rPr sz="788" i="1" spc="-11" dirty="0">
                <a:latin typeface="Arial"/>
                <a:cs typeface="Arial"/>
              </a:rPr>
              <a:t> </a:t>
            </a:r>
            <a:r>
              <a:rPr sz="788" i="1" spc="-4" dirty="0">
                <a:latin typeface="Arial"/>
                <a:cs typeface="Arial"/>
              </a:rPr>
              <a:t>Surg.</a:t>
            </a:r>
            <a:r>
              <a:rPr sz="788" i="1" dirty="0">
                <a:latin typeface="Arial"/>
                <a:cs typeface="Arial"/>
              </a:rPr>
              <a:t> </a:t>
            </a:r>
            <a:r>
              <a:rPr sz="788" b="1" i="1" spc="-4" dirty="0">
                <a:latin typeface="Arial"/>
                <a:cs typeface="Arial"/>
              </a:rPr>
              <a:t>2016</a:t>
            </a:r>
            <a:r>
              <a:rPr sz="788" i="1" spc="-4" dirty="0">
                <a:latin typeface="Arial"/>
                <a:cs typeface="Arial"/>
              </a:rPr>
              <a:t>,</a:t>
            </a:r>
            <a:r>
              <a:rPr sz="788" i="1" spc="-8" dirty="0">
                <a:latin typeface="Arial"/>
                <a:cs typeface="Arial"/>
              </a:rPr>
              <a:t> </a:t>
            </a:r>
            <a:r>
              <a:rPr sz="788" i="1" spc="-4" dirty="0">
                <a:latin typeface="Arial"/>
                <a:cs typeface="Arial"/>
              </a:rPr>
              <a:t>54,</a:t>
            </a:r>
            <a:r>
              <a:rPr sz="788" i="1" spc="-11" dirty="0">
                <a:latin typeface="Arial"/>
                <a:cs typeface="Arial"/>
              </a:rPr>
              <a:t> </a:t>
            </a:r>
            <a:r>
              <a:rPr sz="788" i="1" spc="-4" dirty="0">
                <a:latin typeface="Arial"/>
                <a:cs typeface="Arial"/>
              </a:rPr>
              <a:t>475</a:t>
            </a:r>
            <a:endParaRPr sz="788" dirty="0">
              <a:latin typeface="Arial"/>
              <a:cs typeface="Arial"/>
            </a:endParaRPr>
          </a:p>
        </p:txBody>
      </p:sp>
      <p:sp>
        <p:nvSpPr>
          <p:cNvPr id="7" name="object 7"/>
          <p:cNvSpPr txBox="1"/>
          <p:nvPr/>
        </p:nvSpPr>
        <p:spPr bwMode="auto">
          <a:xfrm>
            <a:off x="6047948" y="4619942"/>
            <a:ext cx="1531144" cy="217367"/>
          </a:xfrm>
          <a:prstGeom prst="rect">
            <a:avLst/>
          </a:prstGeom>
        </p:spPr>
        <p:txBody>
          <a:bodyPr vert="horz" wrap="square" lIns="0" tIns="9525" rIns="0" bIns="0" rtlCol="0">
            <a:spAutoFit/>
          </a:bodyPr>
          <a:lstStyle/>
          <a:p>
            <a:pPr marL="9525">
              <a:spcBef>
                <a:spcPts val="75"/>
              </a:spcBef>
              <a:defRPr/>
            </a:pPr>
            <a:r>
              <a:rPr sz="1350" spc="-4">
                <a:latin typeface="Times New Roman"/>
                <a:cs typeface="Times New Roman"/>
              </a:rPr>
              <a:t>Oral</a:t>
            </a:r>
            <a:r>
              <a:rPr sz="1350" spc="-34">
                <a:latin typeface="Times New Roman"/>
                <a:cs typeface="Times New Roman"/>
              </a:rPr>
              <a:t> </a:t>
            </a:r>
            <a:r>
              <a:rPr sz="1350" spc="-4">
                <a:latin typeface="Times New Roman"/>
                <a:cs typeface="Times New Roman"/>
              </a:rPr>
              <a:t>likenoid</a:t>
            </a:r>
            <a:r>
              <a:rPr sz="1350" spc="-34">
                <a:latin typeface="Times New Roman"/>
                <a:cs typeface="Times New Roman"/>
              </a:rPr>
              <a:t> </a:t>
            </a:r>
            <a:r>
              <a:rPr sz="1350">
                <a:latin typeface="Times New Roman"/>
                <a:cs typeface="Times New Roman"/>
              </a:rPr>
              <a:t>döküntü</a:t>
            </a:r>
          </a:p>
        </p:txBody>
      </p:sp>
      <p:sp>
        <p:nvSpPr>
          <p:cNvPr id="8" name="object 8"/>
          <p:cNvSpPr txBox="1"/>
          <p:nvPr/>
        </p:nvSpPr>
        <p:spPr bwMode="auto">
          <a:xfrm>
            <a:off x="3896476" y="4578339"/>
            <a:ext cx="1313973" cy="217367"/>
          </a:xfrm>
          <a:prstGeom prst="rect">
            <a:avLst/>
          </a:prstGeom>
        </p:spPr>
        <p:txBody>
          <a:bodyPr vert="horz" wrap="square" lIns="0" tIns="9525" rIns="0" bIns="0" rtlCol="0">
            <a:spAutoFit/>
          </a:bodyPr>
          <a:lstStyle/>
          <a:p>
            <a:pPr marL="9525">
              <a:spcBef>
                <a:spcPts val="75"/>
              </a:spcBef>
              <a:defRPr/>
            </a:pPr>
            <a:r>
              <a:rPr sz="1350" spc="-4">
                <a:latin typeface="Times New Roman"/>
                <a:cs typeface="Times New Roman"/>
              </a:rPr>
              <a:t>Oral</a:t>
            </a:r>
            <a:r>
              <a:rPr sz="1350" spc="-38">
                <a:latin typeface="Times New Roman"/>
                <a:cs typeface="Times New Roman"/>
              </a:rPr>
              <a:t> </a:t>
            </a:r>
            <a:r>
              <a:rPr sz="1350">
                <a:latin typeface="Times New Roman"/>
                <a:cs typeface="Times New Roman"/>
              </a:rPr>
              <a:t>nekrotik</a:t>
            </a:r>
            <a:r>
              <a:rPr sz="1350" spc="-30">
                <a:latin typeface="Times New Roman"/>
                <a:cs typeface="Times New Roman"/>
              </a:rPr>
              <a:t> </a:t>
            </a:r>
            <a:r>
              <a:rPr sz="1350">
                <a:latin typeface="Times New Roman"/>
                <a:cs typeface="Times New Roman"/>
              </a:rPr>
              <a:t>ülser</a:t>
            </a:r>
          </a:p>
        </p:txBody>
      </p:sp>
      <p:sp>
        <p:nvSpPr>
          <p:cNvPr id="9" name="object 9"/>
          <p:cNvSpPr txBox="1"/>
          <p:nvPr/>
        </p:nvSpPr>
        <p:spPr bwMode="auto">
          <a:xfrm>
            <a:off x="904009" y="4823230"/>
            <a:ext cx="2192483" cy="373372"/>
          </a:xfrm>
          <a:prstGeom prst="rect">
            <a:avLst/>
          </a:prstGeom>
        </p:spPr>
        <p:txBody>
          <a:bodyPr vert="horz" wrap="square" lIns="0" tIns="9525" rIns="0" bIns="0" rtlCol="0">
            <a:spAutoFit/>
          </a:bodyPr>
          <a:lstStyle/>
          <a:p>
            <a:pPr marL="9525" marR="3810">
              <a:spcBef>
                <a:spcPts val="75"/>
              </a:spcBef>
              <a:defRPr/>
            </a:pPr>
            <a:r>
              <a:rPr sz="788" i="1" spc="-4" dirty="0" err="1">
                <a:latin typeface="Arial"/>
                <a:cs typeface="Arial"/>
              </a:rPr>
              <a:t>Farinha</a:t>
            </a:r>
            <a:r>
              <a:rPr sz="788" i="1" spc="-4" dirty="0">
                <a:latin typeface="Arial"/>
                <a:cs typeface="Arial"/>
              </a:rPr>
              <a:t>, H.; </a:t>
            </a:r>
            <a:r>
              <a:rPr sz="788" i="1" dirty="0">
                <a:latin typeface="Arial"/>
                <a:cs typeface="Arial"/>
              </a:rPr>
              <a:t>Martins, </a:t>
            </a:r>
            <a:r>
              <a:rPr sz="788" i="1" spc="-30" dirty="0">
                <a:latin typeface="Arial"/>
                <a:cs typeface="Arial"/>
              </a:rPr>
              <a:t>V. </a:t>
            </a:r>
            <a:r>
              <a:rPr sz="788" i="1" spc="-4" dirty="0">
                <a:latin typeface="Arial"/>
                <a:cs typeface="Arial"/>
              </a:rPr>
              <a:t>Lingua </a:t>
            </a:r>
            <a:r>
              <a:rPr sz="788" i="1" dirty="0">
                <a:latin typeface="Arial"/>
                <a:cs typeface="Arial"/>
              </a:rPr>
              <a:t> </a:t>
            </a:r>
            <a:r>
              <a:rPr sz="788" i="1" spc="-8" dirty="0" err="1">
                <a:latin typeface="Arial"/>
                <a:cs typeface="Arial"/>
              </a:rPr>
              <a:t>Villosa</a:t>
            </a:r>
            <a:r>
              <a:rPr sz="788" i="1" spc="-8" dirty="0">
                <a:latin typeface="Arial"/>
                <a:cs typeface="Arial"/>
              </a:rPr>
              <a:t> </a:t>
            </a:r>
            <a:r>
              <a:rPr sz="788" i="1" spc="-4" dirty="0" err="1">
                <a:latin typeface="Arial"/>
                <a:cs typeface="Arial"/>
              </a:rPr>
              <a:t>Nigra</a:t>
            </a:r>
            <a:r>
              <a:rPr sz="788" i="1" spc="-4" dirty="0">
                <a:latin typeface="Arial"/>
                <a:cs typeface="Arial"/>
              </a:rPr>
              <a:t> Associated with the </a:t>
            </a:r>
            <a:r>
              <a:rPr sz="788" i="1" spc="-210" dirty="0">
                <a:latin typeface="Arial"/>
                <a:cs typeface="Arial"/>
              </a:rPr>
              <a:t> </a:t>
            </a:r>
            <a:r>
              <a:rPr sz="788" i="1" spc="-4" dirty="0">
                <a:latin typeface="Arial"/>
                <a:cs typeface="Arial"/>
              </a:rPr>
              <a:t>Use of Electronic Cigarette. </a:t>
            </a:r>
            <a:r>
              <a:rPr sz="788" i="1" spc="-4" dirty="0" err="1">
                <a:latin typeface="Arial"/>
                <a:cs typeface="Arial"/>
              </a:rPr>
              <a:t>Acta</a:t>
            </a:r>
            <a:r>
              <a:rPr sz="788" i="1" spc="-4" dirty="0">
                <a:latin typeface="Arial"/>
                <a:cs typeface="Arial"/>
              </a:rPr>
              <a:t> </a:t>
            </a:r>
            <a:r>
              <a:rPr sz="788" i="1" spc="-210" dirty="0">
                <a:latin typeface="Arial"/>
                <a:cs typeface="Arial"/>
              </a:rPr>
              <a:t> </a:t>
            </a:r>
            <a:r>
              <a:rPr sz="788" i="1" dirty="0">
                <a:latin typeface="Arial"/>
                <a:cs typeface="Arial"/>
              </a:rPr>
              <a:t>Med.</a:t>
            </a:r>
            <a:r>
              <a:rPr sz="788" i="1" spc="-8" dirty="0">
                <a:latin typeface="Arial"/>
                <a:cs typeface="Arial"/>
              </a:rPr>
              <a:t> </a:t>
            </a:r>
            <a:r>
              <a:rPr sz="788" i="1" spc="-4" dirty="0">
                <a:latin typeface="Arial"/>
                <a:cs typeface="Arial"/>
              </a:rPr>
              <a:t>Port.</a:t>
            </a:r>
            <a:r>
              <a:rPr sz="788" i="1" dirty="0">
                <a:latin typeface="Arial"/>
                <a:cs typeface="Arial"/>
              </a:rPr>
              <a:t> </a:t>
            </a:r>
            <a:r>
              <a:rPr sz="788" b="1" i="1" spc="-4" dirty="0">
                <a:latin typeface="Arial"/>
                <a:cs typeface="Arial"/>
              </a:rPr>
              <a:t>2015</a:t>
            </a:r>
            <a:r>
              <a:rPr sz="788" i="1" spc="-4" dirty="0">
                <a:latin typeface="Arial"/>
                <a:cs typeface="Arial"/>
              </a:rPr>
              <a:t>,</a:t>
            </a:r>
            <a:r>
              <a:rPr sz="788" i="1" spc="-8" dirty="0">
                <a:latin typeface="Arial"/>
                <a:cs typeface="Arial"/>
              </a:rPr>
              <a:t> </a:t>
            </a:r>
            <a:r>
              <a:rPr sz="788" i="1" spc="-4" dirty="0">
                <a:latin typeface="Arial"/>
                <a:cs typeface="Arial"/>
              </a:rPr>
              <a:t>28,</a:t>
            </a:r>
            <a:r>
              <a:rPr sz="788" i="1" spc="-8" dirty="0">
                <a:latin typeface="Arial"/>
                <a:cs typeface="Arial"/>
              </a:rPr>
              <a:t> </a:t>
            </a:r>
            <a:r>
              <a:rPr sz="788" i="1" spc="-4" dirty="0">
                <a:latin typeface="Arial"/>
                <a:cs typeface="Arial"/>
              </a:rPr>
              <a:t>393</a:t>
            </a:r>
            <a:endParaRPr sz="788" dirty="0">
              <a:latin typeface="Arial"/>
              <a:cs typeface="Arial"/>
            </a:endParaRPr>
          </a:p>
        </p:txBody>
      </p:sp>
      <p:sp>
        <p:nvSpPr>
          <p:cNvPr id="10" name="object 10"/>
          <p:cNvSpPr txBox="1"/>
          <p:nvPr/>
        </p:nvSpPr>
        <p:spPr bwMode="auto">
          <a:xfrm>
            <a:off x="3553692" y="4813368"/>
            <a:ext cx="1822969" cy="332366"/>
          </a:xfrm>
          <a:prstGeom prst="rect">
            <a:avLst/>
          </a:prstGeom>
        </p:spPr>
        <p:txBody>
          <a:bodyPr vert="horz" wrap="square" lIns="0" tIns="23336" rIns="0" bIns="0" rtlCol="0">
            <a:spAutoFit/>
          </a:bodyPr>
          <a:lstStyle/>
          <a:p>
            <a:pPr marL="9525" marR="3810">
              <a:lnSpc>
                <a:spcPts val="848"/>
              </a:lnSpc>
              <a:spcBef>
                <a:spcPts val="184"/>
              </a:spcBef>
              <a:defRPr/>
            </a:pPr>
            <a:r>
              <a:rPr sz="788" i="1" spc="-4" dirty="0">
                <a:latin typeface="Calibri"/>
                <a:cs typeface="Calibri"/>
              </a:rPr>
              <a:t>Cant, A.; Collard, B.; </a:t>
            </a:r>
            <a:r>
              <a:rPr sz="788" i="1" spc="-4" dirty="0" err="1">
                <a:latin typeface="Calibri"/>
                <a:cs typeface="Calibri"/>
              </a:rPr>
              <a:t>Cunlie</a:t>
            </a:r>
            <a:r>
              <a:rPr sz="788" i="1" spc="-4" dirty="0">
                <a:latin typeface="Calibri"/>
                <a:cs typeface="Calibri"/>
              </a:rPr>
              <a:t>, </a:t>
            </a:r>
            <a:r>
              <a:rPr sz="788" i="1" spc="-11" dirty="0">
                <a:latin typeface="Calibri"/>
                <a:cs typeface="Calibri"/>
              </a:rPr>
              <a:t>D. </a:t>
            </a:r>
            <a:r>
              <a:rPr sz="788" i="1" spc="-4" dirty="0">
                <a:latin typeface="Calibri"/>
                <a:cs typeface="Calibri"/>
              </a:rPr>
              <a:t>Electronic </a:t>
            </a:r>
            <a:r>
              <a:rPr sz="788" i="1" spc="-169" dirty="0">
                <a:latin typeface="Calibri"/>
                <a:cs typeface="Calibri"/>
              </a:rPr>
              <a:t> </a:t>
            </a:r>
            <a:r>
              <a:rPr sz="788" i="1" spc="-8" dirty="0">
                <a:latin typeface="Calibri"/>
                <a:cs typeface="Calibri"/>
              </a:rPr>
              <a:t>Cigarettes: </a:t>
            </a:r>
            <a:r>
              <a:rPr sz="788" i="1" spc="-4" dirty="0">
                <a:latin typeface="Calibri"/>
                <a:cs typeface="Calibri"/>
              </a:rPr>
              <a:t>Necrotic</a:t>
            </a:r>
            <a:r>
              <a:rPr sz="788" i="1" spc="-8" dirty="0">
                <a:latin typeface="Calibri"/>
                <a:cs typeface="Calibri"/>
              </a:rPr>
              <a:t> </a:t>
            </a:r>
            <a:r>
              <a:rPr sz="788" i="1" spc="-15" dirty="0">
                <a:latin typeface="Calibri"/>
                <a:cs typeface="Calibri"/>
              </a:rPr>
              <a:t>Ulcer.</a:t>
            </a:r>
            <a:r>
              <a:rPr sz="788" i="1" spc="-8" dirty="0">
                <a:latin typeface="Calibri"/>
                <a:cs typeface="Calibri"/>
              </a:rPr>
              <a:t> </a:t>
            </a:r>
            <a:r>
              <a:rPr sz="788" i="1" spc="-26" dirty="0">
                <a:latin typeface="Calibri"/>
                <a:cs typeface="Calibri"/>
              </a:rPr>
              <a:t>Br.</a:t>
            </a:r>
            <a:r>
              <a:rPr sz="788" i="1" spc="-4" dirty="0">
                <a:latin typeface="Calibri"/>
                <a:cs typeface="Calibri"/>
              </a:rPr>
              <a:t> Dent.</a:t>
            </a:r>
            <a:r>
              <a:rPr sz="788" i="1" spc="-8" dirty="0">
                <a:latin typeface="Calibri"/>
                <a:cs typeface="Calibri"/>
              </a:rPr>
              <a:t> </a:t>
            </a:r>
            <a:r>
              <a:rPr sz="788" i="1" spc="-4" dirty="0">
                <a:latin typeface="Calibri"/>
                <a:cs typeface="Calibri"/>
              </a:rPr>
              <a:t>J.</a:t>
            </a:r>
            <a:endParaRPr sz="788" dirty="0">
              <a:latin typeface="Calibri"/>
              <a:cs typeface="Calibri"/>
            </a:endParaRPr>
          </a:p>
          <a:p>
            <a:pPr marL="9525">
              <a:lnSpc>
                <a:spcPts val="840"/>
              </a:lnSpc>
              <a:defRPr/>
            </a:pPr>
            <a:r>
              <a:rPr sz="788" b="1" i="1" spc="-4" dirty="0">
                <a:latin typeface="Calibri"/>
                <a:cs typeface="Calibri"/>
              </a:rPr>
              <a:t>2017</a:t>
            </a:r>
            <a:r>
              <a:rPr sz="788" i="1" spc="-4" dirty="0">
                <a:latin typeface="Calibri"/>
                <a:cs typeface="Calibri"/>
              </a:rPr>
              <a:t>,</a:t>
            </a:r>
            <a:r>
              <a:rPr sz="788" i="1" spc="-23" dirty="0">
                <a:latin typeface="Calibri"/>
                <a:cs typeface="Calibri"/>
              </a:rPr>
              <a:t> </a:t>
            </a:r>
            <a:r>
              <a:rPr sz="788" i="1" spc="-4" dirty="0">
                <a:latin typeface="Calibri"/>
                <a:cs typeface="Calibri"/>
              </a:rPr>
              <a:t>222,</a:t>
            </a:r>
            <a:r>
              <a:rPr sz="788" i="1" spc="-23" dirty="0">
                <a:latin typeface="Calibri"/>
                <a:cs typeface="Calibri"/>
              </a:rPr>
              <a:t> </a:t>
            </a:r>
            <a:r>
              <a:rPr sz="788" i="1" spc="-4" dirty="0">
                <a:latin typeface="Calibri"/>
                <a:cs typeface="Calibri"/>
              </a:rPr>
              <a:t>226</a:t>
            </a:r>
            <a:endParaRPr sz="788" dirty="0">
              <a:latin typeface="Calibri"/>
              <a:cs typeface="Calibri"/>
            </a:endParaRPr>
          </a:p>
        </p:txBody>
      </p:sp>
      <p:sp>
        <p:nvSpPr>
          <p:cNvPr id="11" name="Unvan 10"/>
          <p:cNvSpPr>
            <a:spLocks noGrp="1"/>
          </p:cNvSpPr>
          <p:nvPr>
            <p:ph type="title"/>
          </p:nvPr>
        </p:nvSpPr>
        <p:spPr bwMode="auto"/>
        <p:txBody>
          <a:bodyPr/>
          <a:lstStyle/>
          <a:p>
            <a:pPr>
              <a:defRPr/>
            </a:pPr>
            <a:endParaRPr lang="tr-TR" dirty="0"/>
          </a:p>
        </p:txBody>
      </p:sp>
      <p:sp>
        <p:nvSpPr>
          <p:cNvPr id="12" name="Metin Yer Tutucusu 11"/>
          <p:cNvSpPr>
            <a:spLocks noGrp="1"/>
          </p:cNvSpPr>
          <p:nvPr>
            <p:ph type="body" sz="half" idx="2"/>
          </p:nvPr>
        </p:nvSpPr>
        <p:spPr bwMode="auto">
          <a:xfrm>
            <a:off x="555344" y="1705090"/>
            <a:ext cx="8093687" cy="3391445"/>
          </a:xfrm>
        </p:spPr>
        <p:txBody>
          <a:bodyPr/>
          <a:lstStyle/>
          <a:p>
            <a:pPr>
              <a:defRPr/>
            </a:pPr>
            <a:endParaRPr lang="tr-TR"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object 3"/>
          <p:cNvSpPr txBox="1">
            <a:spLocks noGrp="1"/>
          </p:cNvSpPr>
          <p:nvPr>
            <p:ph type="title"/>
          </p:nvPr>
        </p:nvSpPr>
        <p:spPr bwMode="auto">
          <a:xfrm>
            <a:off x="413541" y="1275336"/>
            <a:ext cx="8316919" cy="425116"/>
          </a:xfrm>
          <a:prstGeom prst="rect">
            <a:avLst/>
          </a:prstGeom>
        </p:spPr>
        <p:txBody>
          <a:bodyPr vert="horz" wrap="square" lIns="0" tIns="9525" rIns="0" bIns="0" rtlCol="0" anchor="ctr">
            <a:spAutoFit/>
          </a:bodyPr>
          <a:lstStyle/>
          <a:p>
            <a:pPr marL="9525">
              <a:lnSpc>
                <a:spcPct val="100000"/>
              </a:lnSpc>
              <a:spcBef>
                <a:spcPts val="75"/>
              </a:spcBef>
              <a:defRPr/>
            </a:pPr>
            <a:r>
              <a:rPr sz="2700" dirty="0" err="1">
                <a:latin typeface="Calibri" panose="020F0502020204030204" pitchFamily="34" charset="0"/>
                <a:cs typeface="Calibri" panose="020F0502020204030204" pitchFamily="34" charset="0"/>
              </a:rPr>
              <a:t>Tütün</a:t>
            </a:r>
            <a:r>
              <a:rPr sz="2700" dirty="0">
                <a:latin typeface="Calibri" panose="020F0502020204030204" pitchFamily="34" charset="0"/>
                <a:cs typeface="Calibri" panose="020F0502020204030204" pitchFamily="34" charset="0"/>
              </a:rPr>
              <a:t> </a:t>
            </a:r>
            <a:r>
              <a:rPr sz="2700" dirty="0" err="1">
                <a:latin typeface="Calibri" panose="020F0502020204030204" pitchFamily="34" charset="0"/>
                <a:cs typeface="Calibri" panose="020F0502020204030204" pitchFamily="34" charset="0"/>
              </a:rPr>
              <a:t>ile</a:t>
            </a:r>
            <a:r>
              <a:rPr sz="2700" dirty="0">
                <a:latin typeface="Calibri" panose="020F0502020204030204" pitchFamily="34" charset="0"/>
                <a:cs typeface="Calibri" panose="020F0502020204030204" pitchFamily="34" charset="0"/>
              </a:rPr>
              <a:t> </a:t>
            </a:r>
            <a:r>
              <a:rPr sz="2700" dirty="0" err="1">
                <a:latin typeface="Calibri" panose="020F0502020204030204" pitchFamily="34" charset="0"/>
                <a:cs typeface="Calibri" panose="020F0502020204030204" pitchFamily="34" charset="0"/>
              </a:rPr>
              <a:t>İlişkili</a:t>
            </a:r>
            <a:r>
              <a:rPr sz="2700" dirty="0">
                <a:latin typeface="Calibri" panose="020F0502020204030204" pitchFamily="34" charset="0"/>
                <a:cs typeface="Calibri" panose="020F0502020204030204" pitchFamily="34" charset="0"/>
              </a:rPr>
              <a:t> </a:t>
            </a:r>
            <a:r>
              <a:rPr sz="2700" dirty="0" err="1">
                <a:latin typeface="Calibri" panose="020F0502020204030204" pitchFamily="34" charset="0"/>
                <a:cs typeface="Calibri" panose="020F0502020204030204" pitchFamily="34" charset="0"/>
              </a:rPr>
              <a:t>Akciğer</a:t>
            </a:r>
            <a:r>
              <a:rPr sz="2700" dirty="0">
                <a:latin typeface="Calibri" panose="020F0502020204030204" pitchFamily="34" charset="0"/>
                <a:cs typeface="Calibri" panose="020F0502020204030204" pitchFamily="34" charset="0"/>
              </a:rPr>
              <a:t> </a:t>
            </a:r>
            <a:r>
              <a:rPr sz="2700" dirty="0" err="1">
                <a:latin typeface="Calibri" panose="020F0502020204030204" pitchFamily="34" charset="0"/>
                <a:cs typeface="Calibri" panose="020F0502020204030204" pitchFamily="34" charset="0"/>
              </a:rPr>
              <a:t>Hastalıkları</a:t>
            </a:r>
            <a:endParaRPr sz="3000" dirty="0">
              <a:latin typeface="Calibri" panose="020F0502020204030204" pitchFamily="34" charset="0"/>
              <a:cs typeface="Calibri" panose="020F0502020204030204" pitchFamily="34" charset="0"/>
            </a:endParaRPr>
          </a:p>
        </p:txBody>
      </p:sp>
      <p:sp>
        <p:nvSpPr>
          <p:cNvPr id="5" name="Metin Yer Tutucusu 4"/>
          <p:cNvSpPr>
            <a:spLocks noGrp="1"/>
          </p:cNvSpPr>
          <p:nvPr>
            <p:ph type="body" sz="half" idx="2"/>
          </p:nvPr>
        </p:nvSpPr>
        <p:spPr bwMode="auto">
          <a:xfrm>
            <a:off x="525156" y="1821703"/>
            <a:ext cx="8093687" cy="3391445"/>
          </a:xfrm>
        </p:spPr>
        <p:txBody>
          <a:bodyPr/>
          <a:lstStyle/>
          <a:p>
            <a:pPr marL="9049" marR="3810" algn="ctr">
              <a:lnSpc>
                <a:spcPts val="2430"/>
              </a:lnSpc>
              <a:spcBef>
                <a:spcPts val="379"/>
              </a:spcBef>
              <a:defRPr/>
            </a:pPr>
            <a:r>
              <a:rPr lang="tr-TR" sz="1800" b="1" dirty="0">
                <a:solidFill>
                  <a:srgbClr val="0094AB"/>
                </a:solidFill>
                <a:ea typeface="Arial"/>
                <a:cs typeface="Arial"/>
              </a:rPr>
              <a:t>Solunum yollarının hemen her yerinde patofizyolojik değişiklikler</a:t>
            </a:r>
            <a:endParaRPr sz="1800" dirty="0"/>
          </a:p>
          <a:p>
            <a:pPr marL="9049" marR="3810" algn="ctr">
              <a:lnSpc>
                <a:spcPts val="2430"/>
              </a:lnSpc>
              <a:spcBef>
                <a:spcPts val="379"/>
              </a:spcBef>
              <a:defRPr/>
            </a:pPr>
            <a:endParaRPr lang="tr-TR" b="1" spc="-4" dirty="0">
              <a:solidFill>
                <a:srgbClr val="0070C0"/>
              </a:solidFill>
              <a:cs typeface="Arial"/>
            </a:endParaRPr>
          </a:p>
          <a:p>
            <a:pPr marL="507206" indent="-214313">
              <a:buClr>
                <a:srgbClr val="000000"/>
              </a:buClr>
              <a:buSzPct val="139534"/>
              <a:buFont typeface="Arial" panose="020B0604020202020204" pitchFamily="34" charset="0"/>
              <a:buChar char="•"/>
              <a:tabLst>
                <a:tab pos="523875" algn="l"/>
              </a:tabLst>
              <a:defRPr/>
            </a:pPr>
            <a:r>
              <a:rPr lang="tr-TR" sz="1800" spc="-8" dirty="0">
                <a:cs typeface="Calibri"/>
              </a:rPr>
              <a:t>Solunum </a:t>
            </a:r>
            <a:r>
              <a:rPr lang="tr-TR" sz="1800" spc="-8" dirty="0" err="1">
                <a:cs typeface="Calibri"/>
              </a:rPr>
              <a:t>epitelindeki</a:t>
            </a:r>
            <a:r>
              <a:rPr lang="tr-TR" sz="1800" spc="-8" dirty="0">
                <a:cs typeface="Calibri"/>
              </a:rPr>
              <a:t> yapısal değişiklikler</a:t>
            </a:r>
            <a:endParaRPr sz="1800" dirty="0"/>
          </a:p>
          <a:p>
            <a:pPr marL="507206" indent="-214313">
              <a:buClr>
                <a:srgbClr val="000000"/>
              </a:buClr>
              <a:buSzPct val="139534"/>
              <a:buFont typeface="Arial" panose="020B0604020202020204" pitchFamily="34" charset="0"/>
              <a:buChar char="•"/>
              <a:tabLst>
                <a:tab pos="523875" algn="l"/>
              </a:tabLst>
              <a:defRPr/>
            </a:pPr>
            <a:r>
              <a:rPr lang="tr-TR" sz="1800" spc="-8" dirty="0" err="1">
                <a:cs typeface="Calibri"/>
              </a:rPr>
              <a:t>İnhale</a:t>
            </a:r>
            <a:r>
              <a:rPr lang="tr-TR" sz="1800" spc="-8" dirty="0">
                <a:cs typeface="Calibri"/>
              </a:rPr>
              <a:t> edilen maddelerin </a:t>
            </a:r>
            <a:r>
              <a:rPr lang="tr-TR" sz="1800" spc="-8" dirty="0" err="1">
                <a:cs typeface="Calibri"/>
              </a:rPr>
              <a:t>klirensinde</a:t>
            </a:r>
            <a:r>
              <a:rPr lang="tr-TR" sz="1800" spc="-8" dirty="0">
                <a:cs typeface="Calibri"/>
              </a:rPr>
              <a:t> bozulma</a:t>
            </a:r>
            <a:endParaRPr sz="1800" dirty="0"/>
          </a:p>
          <a:p>
            <a:pPr marL="507206" indent="-214313">
              <a:buClr>
                <a:srgbClr val="000000"/>
              </a:buClr>
              <a:buSzPct val="139534"/>
              <a:buFont typeface="Arial" panose="020B0604020202020204" pitchFamily="34" charset="0"/>
              <a:buChar char="•"/>
              <a:tabLst>
                <a:tab pos="523875" algn="l"/>
              </a:tabLst>
              <a:defRPr/>
            </a:pPr>
            <a:r>
              <a:rPr lang="tr-TR" sz="1800" spc="-8" dirty="0" err="1">
                <a:cs typeface="Calibri"/>
              </a:rPr>
              <a:t>Patojenik</a:t>
            </a:r>
            <a:r>
              <a:rPr lang="tr-TR" sz="1800" spc="-8" dirty="0">
                <a:cs typeface="Calibri"/>
              </a:rPr>
              <a:t> </a:t>
            </a:r>
            <a:r>
              <a:rPr lang="tr-TR" sz="1800" spc="-8" dirty="0" err="1">
                <a:cs typeface="Calibri"/>
              </a:rPr>
              <a:t>adherensde</a:t>
            </a:r>
            <a:r>
              <a:rPr lang="tr-TR" sz="1800" spc="-8" dirty="0">
                <a:cs typeface="Calibri"/>
              </a:rPr>
              <a:t> artış</a:t>
            </a:r>
            <a:endParaRPr sz="1800" dirty="0"/>
          </a:p>
          <a:p>
            <a:pPr marL="507206" indent="-214313">
              <a:buClr>
                <a:srgbClr val="000000"/>
              </a:buClr>
              <a:buSzPct val="139534"/>
              <a:buFont typeface="Arial" panose="020B0604020202020204" pitchFamily="34" charset="0"/>
              <a:buChar char="•"/>
              <a:tabLst>
                <a:tab pos="523875" algn="l"/>
              </a:tabLst>
              <a:defRPr/>
            </a:pPr>
            <a:r>
              <a:rPr lang="tr-TR" sz="1800" spc="-8" dirty="0" err="1">
                <a:cs typeface="Calibri"/>
              </a:rPr>
              <a:t>Vasküler</a:t>
            </a:r>
            <a:r>
              <a:rPr lang="tr-TR" sz="1800" spc="-8" dirty="0">
                <a:cs typeface="Calibri"/>
              </a:rPr>
              <a:t> </a:t>
            </a:r>
            <a:r>
              <a:rPr lang="tr-TR" sz="1800" spc="-8" dirty="0" err="1">
                <a:cs typeface="Calibri"/>
              </a:rPr>
              <a:t>intimal</a:t>
            </a:r>
            <a:r>
              <a:rPr lang="tr-TR" sz="1800" spc="-8" dirty="0">
                <a:cs typeface="Calibri"/>
              </a:rPr>
              <a:t> kalınlaşma</a:t>
            </a:r>
            <a:endParaRPr sz="1800" dirty="0"/>
          </a:p>
          <a:p>
            <a:pPr marL="507206" indent="-214313">
              <a:buClr>
                <a:srgbClr val="000000"/>
              </a:buClr>
              <a:buSzPct val="139534"/>
              <a:buFont typeface="Arial" panose="020B0604020202020204" pitchFamily="34" charset="0"/>
              <a:buChar char="•"/>
              <a:tabLst>
                <a:tab pos="523875" algn="l"/>
              </a:tabLst>
              <a:defRPr/>
            </a:pPr>
            <a:r>
              <a:rPr lang="tr-TR" sz="1800" spc="-8" dirty="0" err="1">
                <a:cs typeface="Calibri"/>
              </a:rPr>
              <a:t>Vasküler</a:t>
            </a:r>
            <a:r>
              <a:rPr lang="tr-TR" sz="1800" spc="-8" dirty="0">
                <a:cs typeface="Calibri"/>
              </a:rPr>
              <a:t> ve </a:t>
            </a:r>
            <a:r>
              <a:rPr lang="tr-TR" sz="1800" spc="-8" dirty="0" err="1">
                <a:cs typeface="Calibri"/>
              </a:rPr>
              <a:t>epitelial</a:t>
            </a:r>
            <a:r>
              <a:rPr lang="tr-TR" sz="1800" spc="-8" dirty="0">
                <a:cs typeface="Calibri"/>
              </a:rPr>
              <a:t> </a:t>
            </a:r>
            <a:r>
              <a:rPr lang="tr-TR" sz="1800" spc="-8" dirty="0" err="1">
                <a:cs typeface="Calibri"/>
              </a:rPr>
              <a:t>permeabilite</a:t>
            </a:r>
            <a:r>
              <a:rPr lang="tr-TR" sz="1800" spc="-8" dirty="0">
                <a:cs typeface="Calibri"/>
              </a:rPr>
              <a:t> artışı</a:t>
            </a:r>
            <a:endParaRPr sz="1800" dirty="0"/>
          </a:p>
          <a:p>
            <a:pPr marL="507206" indent="-214313">
              <a:buClr>
                <a:srgbClr val="000000"/>
              </a:buClr>
              <a:buSzPct val="139534"/>
              <a:buFont typeface="Arial" panose="020B0604020202020204" pitchFamily="34" charset="0"/>
              <a:buChar char="•"/>
              <a:tabLst>
                <a:tab pos="523875" algn="l"/>
              </a:tabLst>
              <a:defRPr/>
            </a:pPr>
            <a:r>
              <a:rPr lang="tr-TR" sz="1800" spc="-8" dirty="0" err="1">
                <a:cs typeface="Calibri"/>
              </a:rPr>
              <a:t>Peribronşiyal</a:t>
            </a:r>
            <a:r>
              <a:rPr lang="tr-TR" sz="1800" spc="-8" dirty="0">
                <a:cs typeface="Calibri"/>
              </a:rPr>
              <a:t> </a:t>
            </a:r>
            <a:r>
              <a:rPr lang="tr-TR" sz="1800" spc="-8" dirty="0" err="1">
                <a:cs typeface="Calibri"/>
              </a:rPr>
              <a:t>inflamasyon</a:t>
            </a:r>
            <a:r>
              <a:rPr lang="tr-TR" sz="1800" spc="-8" dirty="0">
                <a:cs typeface="Calibri"/>
              </a:rPr>
              <a:t> ve </a:t>
            </a:r>
            <a:r>
              <a:rPr lang="tr-TR" sz="1800" spc="-8" dirty="0" err="1">
                <a:cs typeface="Calibri"/>
              </a:rPr>
              <a:t>fibrozis</a:t>
            </a:r>
            <a:endParaRPr lang="tr-TR" sz="1800" spc="-8" dirty="0">
              <a:cs typeface="Calibri"/>
            </a:endParaRPr>
          </a:p>
          <a:p>
            <a:pPr marL="507206" indent="-214313">
              <a:buClr>
                <a:srgbClr val="000000"/>
              </a:buClr>
              <a:buSzPct val="139534"/>
              <a:buFont typeface="Arial" panose="020B0604020202020204" pitchFamily="34" charset="0"/>
              <a:buChar char="•"/>
              <a:tabLst>
                <a:tab pos="523875" algn="l"/>
              </a:tabLst>
              <a:defRPr/>
            </a:pPr>
            <a:r>
              <a:rPr lang="tr-TR" sz="1800" spc="-8" dirty="0" err="1">
                <a:cs typeface="Calibri"/>
              </a:rPr>
              <a:t>Alveoler</a:t>
            </a:r>
            <a:r>
              <a:rPr lang="tr-TR" sz="1800" spc="-8" dirty="0">
                <a:cs typeface="Calibri"/>
              </a:rPr>
              <a:t> </a:t>
            </a:r>
            <a:r>
              <a:rPr lang="tr-TR" sz="1800" spc="-8" dirty="0" err="1">
                <a:cs typeface="Calibri"/>
              </a:rPr>
              <a:t>harabiyet</a:t>
            </a:r>
            <a:endParaRPr lang="tr-TR" sz="1800" spc="-8" dirty="0">
              <a:cs typeface="Calibri"/>
            </a:endParaRPr>
          </a:p>
          <a:p>
            <a:pPr>
              <a:defRPr/>
            </a:pPr>
            <a:endParaRPr lang="tr-TR" dirty="0"/>
          </a:p>
        </p:txBody>
      </p:sp>
      <p:sp>
        <p:nvSpPr>
          <p:cNvPr id="4" name="Dikdörtgen 3"/>
          <p:cNvSpPr/>
          <p:nvPr/>
        </p:nvSpPr>
        <p:spPr bwMode="auto">
          <a:xfrm>
            <a:off x="7571930" y="5706410"/>
            <a:ext cx="1436612" cy="230832"/>
          </a:xfrm>
          <a:prstGeom prst="rect">
            <a:avLst/>
          </a:prstGeom>
        </p:spPr>
        <p:txBody>
          <a:bodyPr wrap="none">
            <a:spAutoFit/>
          </a:bodyPr>
          <a:lstStyle/>
          <a:p>
            <a:pPr>
              <a:defRPr/>
            </a:pPr>
            <a:r>
              <a:rPr lang="tr-TR" sz="900">
                <a:latin typeface="Comic Sans MS"/>
              </a:rPr>
              <a:t>BMJ  2019; 366: l5275</a:t>
            </a:r>
            <a:endParaRPr sz="135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6" name="Resim 5"/>
          <p:cNvPicPr>
            <a:picLocks noChangeAspect="1"/>
          </p:cNvPicPr>
          <p:nvPr/>
        </p:nvPicPr>
        <p:blipFill>
          <a:blip r:embed="rId3"/>
          <a:stretch/>
        </p:blipFill>
        <p:spPr bwMode="auto">
          <a:xfrm>
            <a:off x="483325" y="1677081"/>
            <a:ext cx="8247131" cy="3543164"/>
          </a:xfrm>
          <a:prstGeom prst="rect">
            <a:avLst/>
          </a:prstGeom>
        </p:spPr>
      </p:pic>
      <p:sp>
        <p:nvSpPr>
          <p:cNvPr id="2" name="Unvan 1"/>
          <p:cNvSpPr>
            <a:spLocks noGrp="1"/>
          </p:cNvSpPr>
          <p:nvPr>
            <p:ph type="title"/>
          </p:nvPr>
        </p:nvSpPr>
        <p:spPr bwMode="auto"/>
        <p:txBody>
          <a:bodyPr/>
          <a:lstStyle/>
          <a:p>
            <a:pPr>
              <a:defRPr/>
            </a:pPr>
            <a:endParaRPr lang="tr-T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normAutofit/>
          </a:bodyPr>
          <a:lstStyle/>
          <a:p>
            <a:pPr>
              <a:defRPr/>
            </a:pPr>
            <a:r>
              <a:rPr lang="tr-TR" sz="2400" dirty="0">
                <a:latin typeface="Calibri" panose="020F0502020204030204" pitchFamily="34" charset="0"/>
                <a:cs typeface="Calibri" panose="020F0502020204030204" pitchFamily="34" charset="0"/>
              </a:rPr>
              <a:t>Tütün ile ilişkili Akciğer Hastalıkları</a:t>
            </a:r>
            <a:endParaRPr sz="2700" dirty="0">
              <a:latin typeface="Calibri" panose="020F0502020204030204" pitchFamily="34" charset="0"/>
              <a:cs typeface="Calibri" panose="020F0502020204030204" pitchFamily="34" charset="0"/>
            </a:endParaRPr>
          </a:p>
        </p:txBody>
      </p:sp>
      <p:sp>
        <p:nvSpPr>
          <p:cNvPr id="3" name="İçerik Yer Tutucusu 2"/>
          <p:cNvSpPr>
            <a:spLocks noGrp="1"/>
          </p:cNvSpPr>
          <p:nvPr>
            <p:ph type="body" sz="half" idx="2"/>
          </p:nvPr>
        </p:nvSpPr>
        <p:spPr bwMode="auto"/>
        <p:txBody>
          <a:bodyPr>
            <a:normAutofit/>
          </a:bodyPr>
          <a:lstStyle/>
          <a:p>
            <a:pPr marL="303372" indent="-257175">
              <a:lnSpc>
                <a:spcPct val="100000"/>
              </a:lnSpc>
              <a:spcBef>
                <a:spcPts val="41"/>
              </a:spcBef>
              <a:buFont typeface="Arial" panose="020B0604020202020204" pitchFamily="34" charset="0"/>
              <a:buChar char="•"/>
              <a:tabLst>
                <a:tab pos="235744" algn="l"/>
              </a:tabLst>
              <a:defRPr/>
            </a:pPr>
            <a:r>
              <a:rPr lang="tr-TR" sz="1500" spc="-4" dirty="0">
                <a:solidFill>
                  <a:srgbClr val="FF0000"/>
                </a:solidFill>
                <a:cs typeface="Calibri"/>
              </a:rPr>
              <a:t>Akciğer kanseri</a:t>
            </a:r>
            <a:endParaRPr lang="tr-TR" sz="1500" dirty="0">
              <a:solidFill>
                <a:srgbClr val="FF0000"/>
              </a:solidFill>
              <a:cs typeface="Arial MT"/>
            </a:endParaRPr>
          </a:p>
          <a:p>
            <a:pPr marL="303372" indent="-257175">
              <a:lnSpc>
                <a:spcPct val="100000"/>
              </a:lnSpc>
              <a:spcBef>
                <a:spcPts val="41"/>
              </a:spcBef>
              <a:buFont typeface="Arial" panose="020B0604020202020204" pitchFamily="34" charset="0"/>
              <a:buChar char="•"/>
              <a:tabLst>
                <a:tab pos="235744" algn="l"/>
              </a:tabLst>
              <a:defRPr/>
            </a:pPr>
            <a:r>
              <a:rPr lang="tr-TR" sz="1500" spc="-23" dirty="0">
                <a:solidFill>
                  <a:srgbClr val="FF0000"/>
                </a:solidFill>
                <a:cs typeface="Calibri"/>
              </a:rPr>
              <a:t>KOAH</a:t>
            </a:r>
            <a:endParaRPr lang="tr-TR" sz="1500" dirty="0">
              <a:solidFill>
                <a:srgbClr val="FF0000"/>
              </a:solidFill>
              <a:cs typeface="Calibri"/>
            </a:endParaRPr>
          </a:p>
          <a:p>
            <a:pPr marL="303372" indent="-257175">
              <a:lnSpc>
                <a:spcPct val="100000"/>
              </a:lnSpc>
              <a:spcBef>
                <a:spcPts val="589"/>
              </a:spcBef>
              <a:buFont typeface="Arial" panose="020B0604020202020204" pitchFamily="34" charset="0"/>
              <a:buChar char="•"/>
              <a:tabLst>
                <a:tab pos="235744" algn="l"/>
              </a:tabLst>
              <a:defRPr/>
            </a:pPr>
            <a:r>
              <a:rPr lang="tr-TR" sz="1500" spc="-8" dirty="0">
                <a:solidFill>
                  <a:srgbClr val="FF0000"/>
                </a:solidFill>
                <a:cs typeface="Calibri"/>
              </a:rPr>
              <a:t>Astım</a:t>
            </a:r>
            <a:r>
              <a:rPr lang="tr-TR" sz="1500" spc="-23" dirty="0">
                <a:solidFill>
                  <a:srgbClr val="FF0000"/>
                </a:solidFill>
                <a:cs typeface="Calibri"/>
              </a:rPr>
              <a:t> </a:t>
            </a:r>
            <a:r>
              <a:rPr lang="tr-TR" sz="1500" spc="-8" dirty="0">
                <a:solidFill>
                  <a:srgbClr val="FF0000"/>
                </a:solidFill>
                <a:cs typeface="Calibri"/>
              </a:rPr>
              <a:t>atakları</a:t>
            </a:r>
            <a:endParaRPr lang="tr-TR" sz="1500" dirty="0">
              <a:solidFill>
                <a:srgbClr val="FF0000"/>
              </a:solidFill>
              <a:cs typeface="Calibri"/>
            </a:endParaRPr>
          </a:p>
          <a:p>
            <a:pPr marL="303372" indent="-257175">
              <a:lnSpc>
                <a:spcPct val="100000"/>
              </a:lnSpc>
              <a:spcBef>
                <a:spcPts val="585"/>
              </a:spcBef>
              <a:buFont typeface="Arial" panose="020B0604020202020204" pitchFamily="34" charset="0"/>
              <a:buChar char="•"/>
              <a:tabLst>
                <a:tab pos="235744" algn="l"/>
              </a:tabLst>
              <a:defRPr/>
            </a:pPr>
            <a:r>
              <a:rPr lang="tr-TR" sz="1500" spc="-11" dirty="0">
                <a:cs typeface="Calibri"/>
              </a:rPr>
              <a:t>Enfeksiyonlar</a:t>
            </a:r>
            <a:endParaRPr lang="tr-TR" sz="1500" dirty="0">
              <a:cs typeface="Calibri"/>
            </a:endParaRPr>
          </a:p>
          <a:p>
            <a:pPr marL="303372" indent="-257175">
              <a:lnSpc>
                <a:spcPct val="100000"/>
              </a:lnSpc>
              <a:spcBef>
                <a:spcPts val="585"/>
              </a:spcBef>
              <a:buFont typeface="Arial" panose="020B0604020202020204" pitchFamily="34" charset="0"/>
              <a:buChar char="•"/>
              <a:tabLst>
                <a:tab pos="235744" algn="l"/>
              </a:tabLst>
              <a:defRPr/>
            </a:pPr>
            <a:r>
              <a:rPr lang="tr-TR" sz="1500" spc="-4" dirty="0" err="1">
                <a:cs typeface="Calibri"/>
              </a:rPr>
              <a:t>Nonspesifik</a:t>
            </a:r>
            <a:r>
              <a:rPr lang="tr-TR" sz="1500" spc="-19" dirty="0">
                <a:cs typeface="Calibri"/>
              </a:rPr>
              <a:t> </a:t>
            </a:r>
            <a:r>
              <a:rPr lang="tr-TR" sz="1500" spc="-11" dirty="0">
                <a:cs typeface="Calibri"/>
              </a:rPr>
              <a:t>enfeksiyonlar</a:t>
            </a:r>
            <a:endParaRPr lang="tr-TR" sz="1500" dirty="0">
              <a:cs typeface="Calibri"/>
            </a:endParaRPr>
          </a:p>
          <a:p>
            <a:pPr marL="303372" indent="-257175">
              <a:lnSpc>
                <a:spcPct val="100000"/>
              </a:lnSpc>
              <a:spcBef>
                <a:spcPts val="585"/>
              </a:spcBef>
              <a:buFont typeface="Arial" panose="020B0604020202020204" pitchFamily="34" charset="0"/>
              <a:buChar char="•"/>
              <a:tabLst>
                <a:tab pos="235744" algn="l"/>
              </a:tabLst>
              <a:defRPr/>
            </a:pPr>
            <a:r>
              <a:rPr lang="tr-TR" sz="1500" spc="-15" dirty="0">
                <a:cs typeface="Calibri"/>
              </a:rPr>
              <a:t>Tüberküloz</a:t>
            </a:r>
            <a:endParaRPr lang="tr-TR" sz="1500" dirty="0">
              <a:cs typeface="Calibri"/>
            </a:endParaRPr>
          </a:p>
          <a:p>
            <a:pPr marL="303372" indent="-257175">
              <a:lnSpc>
                <a:spcPct val="100000"/>
              </a:lnSpc>
              <a:spcBef>
                <a:spcPts val="589"/>
              </a:spcBef>
              <a:buFont typeface="Arial" panose="020B0604020202020204" pitchFamily="34" charset="0"/>
              <a:buChar char="•"/>
              <a:tabLst>
                <a:tab pos="235744" algn="l"/>
              </a:tabLst>
              <a:defRPr/>
            </a:pPr>
            <a:r>
              <a:rPr lang="tr-TR" sz="1500" spc="-26" dirty="0" err="1">
                <a:cs typeface="Calibri"/>
              </a:rPr>
              <a:t>İnterstisyel</a:t>
            </a:r>
            <a:r>
              <a:rPr lang="tr-TR" sz="1500" spc="-26" dirty="0">
                <a:cs typeface="Calibri"/>
              </a:rPr>
              <a:t> AC hastalıkları</a:t>
            </a:r>
            <a:endParaRPr dirty="0"/>
          </a:p>
          <a:p>
            <a:pPr marL="303372" indent="-257175">
              <a:lnSpc>
                <a:spcPct val="100000"/>
              </a:lnSpc>
              <a:spcBef>
                <a:spcPts val="589"/>
              </a:spcBef>
              <a:buFont typeface="Arial" panose="020B0604020202020204" pitchFamily="34" charset="0"/>
              <a:buChar char="•"/>
              <a:tabLst>
                <a:tab pos="235744" algn="l"/>
              </a:tabLst>
              <a:defRPr/>
            </a:pPr>
            <a:r>
              <a:rPr lang="tr-TR" sz="1500" spc="-26" dirty="0" err="1">
                <a:cs typeface="Calibri"/>
              </a:rPr>
              <a:t>R</a:t>
            </a:r>
            <a:r>
              <a:rPr lang="tr-TR" sz="1500" spc="-4" dirty="0" err="1">
                <a:cs typeface="Calibri"/>
              </a:rPr>
              <a:t>espi</a:t>
            </a:r>
            <a:r>
              <a:rPr lang="tr-TR" sz="1500" spc="-30" dirty="0" err="1">
                <a:cs typeface="Calibri"/>
              </a:rPr>
              <a:t>r</a:t>
            </a:r>
            <a:r>
              <a:rPr lang="tr-TR" sz="1500" spc="-15" dirty="0" err="1">
                <a:cs typeface="Calibri"/>
              </a:rPr>
              <a:t>a</a:t>
            </a:r>
            <a:r>
              <a:rPr lang="tr-TR" sz="1500" spc="-4" dirty="0" err="1">
                <a:cs typeface="Calibri"/>
              </a:rPr>
              <a:t>tu</a:t>
            </a:r>
            <a:r>
              <a:rPr lang="tr-TR" sz="1500" spc="-23" dirty="0" err="1">
                <a:cs typeface="Calibri"/>
              </a:rPr>
              <a:t>v</a:t>
            </a:r>
            <a:r>
              <a:rPr lang="tr-TR" sz="1500" dirty="0" err="1">
                <a:cs typeface="Calibri"/>
              </a:rPr>
              <a:t>ar</a:t>
            </a:r>
            <a:r>
              <a:rPr lang="tr-TR" sz="1500" dirty="0">
                <a:cs typeface="Calibri"/>
              </a:rPr>
              <a:t> </a:t>
            </a:r>
            <a:r>
              <a:rPr lang="tr-TR" sz="1500" dirty="0" err="1">
                <a:cs typeface="Calibri"/>
              </a:rPr>
              <a:t>bronşiyolit</a:t>
            </a:r>
            <a:r>
              <a:rPr lang="tr-TR" sz="1500" dirty="0">
                <a:cs typeface="Calibri"/>
              </a:rPr>
              <a:t> ile ilişkili İAH </a:t>
            </a:r>
            <a:endParaRPr dirty="0"/>
          </a:p>
          <a:p>
            <a:pPr marL="303372" indent="-257175">
              <a:lnSpc>
                <a:spcPct val="100000"/>
              </a:lnSpc>
              <a:spcBef>
                <a:spcPts val="589"/>
              </a:spcBef>
              <a:buFont typeface="Arial" panose="020B0604020202020204" pitchFamily="34" charset="0"/>
              <a:buChar char="•"/>
              <a:tabLst>
                <a:tab pos="235744" algn="l"/>
              </a:tabLst>
              <a:defRPr/>
            </a:pPr>
            <a:r>
              <a:rPr lang="tr-TR" sz="1500" spc="-8" dirty="0" err="1">
                <a:cs typeface="Calibri"/>
              </a:rPr>
              <a:t>Deskuamatif</a:t>
            </a:r>
            <a:r>
              <a:rPr lang="tr-TR" sz="1500" spc="-15" dirty="0">
                <a:cs typeface="Calibri"/>
              </a:rPr>
              <a:t> </a:t>
            </a:r>
            <a:r>
              <a:rPr lang="tr-TR" sz="1500" spc="-11" dirty="0" err="1">
                <a:cs typeface="Calibri"/>
              </a:rPr>
              <a:t>interstisyel</a:t>
            </a:r>
            <a:r>
              <a:rPr lang="tr-TR" sz="1500" spc="-11" dirty="0">
                <a:cs typeface="Calibri"/>
              </a:rPr>
              <a:t> </a:t>
            </a:r>
            <a:r>
              <a:rPr lang="tr-TR" sz="1500" spc="-4" dirty="0" err="1">
                <a:cs typeface="Calibri"/>
              </a:rPr>
              <a:t>pnömoni</a:t>
            </a:r>
            <a:r>
              <a:rPr lang="tr-TR" sz="1500" spc="-11" dirty="0">
                <a:cs typeface="Calibri"/>
              </a:rPr>
              <a:t> </a:t>
            </a:r>
            <a:endParaRPr lang="tr-TR" sz="1500" dirty="0">
              <a:cs typeface="Calibri"/>
            </a:endParaRPr>
          </a:p>
          <a:p>
            <a:pPr marL="303372" indent="-257175">
              <a:lnSpc>
                <a:spcPct val="100000"/>
              </a:lnSpc>
              <a:spcBef>
                <a:spcPts val="589"/>
              </a:spcBef>
              <a:buFont typeface="Arial" panose="020B0604020202020204" pitchFamily="34" charset="0"/>
              <a:buChar char="•"/>
              <a:tabLst>
                <a:tab pos="235744" algn="l"/>
              </a:tabLst>
              <a:defRPr/>
            </a:pPr>
            <a:r>
              <a:rPr lang="tr-TR" sz="1500" spc="-4" dirty="0" err="1">
                <a:cs typeface="Calibri"/>
              </a:rPr>
              <a:t>Pulmoner</a:t>
            </a:r>
            <a:r>
              <a:rPr lang="tr-TR" sz="1500" spc="-11" dirty="0">
                <a:cs typeface="Calibri"/>
              </a:rPr>
              <a:t> </a:t>
            </a:r>
            <a:r>
              <a:rPr lang="tr-TR" sz="1500" spc="-8" dirty="0" err="1">
                <a:cs typeface="Calibri"/>
              </a:rPr>
              <a:t>langerhans</a:t>
            </a:r>
            <a:r>
              <a:rPr lang="tr-TR" sz="1500" spc="-8" dirty="0">
                <a:cs typeface="Calibri"/>
              </a:rPr>
              <a:t> hücreli </a:t>
            </a:r>
            <a:r>
              <a:rPr lang="tr-TR" sz="1500" spc="-8" dirty="0" err="1">
                <a:cs typeface="Calibri"/>
              </a:rPr>
              <a:t>histiyositozis</a:t>
            </a:r>
            <a:r>
              <a:rPr lang="tr-TR" sz="1500" spc="-11" dirty="0">
                <a:cs typeface="Calibri"/>
              </a:rPr>
              <a:t> </a:t>
            </a:r>
            <a:endParaRPr dirty="0"/>
          </a:p>
          <a:p>
            <a:pPr marL="46197">
              <a:lnSpc>
                <a:spcPct val="100000"/>
              </a:lnSpc>
              <a:spcBef>
                <a:spcPts val="585"/>
              </a:spcBef>
              <a:tabLst>
                <a:tab pos="235744" algn="l"/>
              </a:tabLst>
              <a:defRPr/>
            </a:pPr>
            <a:endParaRPr lang="tr-TR" sz="1800" dirty="0">
              <a:latin typeface="Comic Sans MS"/>
              <a:cs typeface="Calibri"/>
            </a:endParaRPr>
          </a:p>
        </p:txBody>
      </p:sp>
      <p:sp>
        <p:nvSpPr>
          <p:cNvPr id="4" name="İçerik Yer Tutucusu 2"/>
          <p:cNvSpPr txBox="1"/>
          <p:nvPr/>
        </p:nvSpPr>
        <p:spPr bwMode="auto">
          <a:xfrm>
            <a:off x="4572000" y="1797248"/>
            <a:ext cx="3551023" cy="3263504"/>
          </a:xfrm>
          <a:prstGeom prst="rect">
            <a:avLst/>
          </a:prstGeom>
        </p:spPr>
        <p:txBody>
          <a:bodyPr vert="horz" lIns="68580" tIns="34290" rIns="68580" bIns="34290" rtlCol="0">
            <a:normAutofit/>
          </a:bodyPr>
          <a:lst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266224" indent="-257175">
              <a:spcBef>
                <a:spcPts val="529"/>
              </a:spcBef>
              <a:buClr>
                <a:srgbClr val="000000"/>
              </a:buClr>
              <a:tabLst>
                <a:tab pos="197644" algn="l"/>
              </a:tabLst>
              <a:defRPr/>
            </a:pPr>
            <a:r>
              <a:rPr lang="tr-TR" sz="1500" spc="-4" dirty="0" err="1">
                <a:cs typeface="Arial MT"/>
              </a:rPr>
              <a:t>Eozinofilik</a:t>
            </a:r>
            <a:r>
              <a:rPr lang="tr-TR" sz="1500" spc="-38" dirty="0">
                <a:cs typeface="Arial MT"/>
              </a:rPr>
              <a:t> </a:t>
            </a:r>
            <a:r>
              <a:rPr lang="tr-TR" sz="1500" spc="-4" dirty="0" err="1">
                <a:cs typeface="Arial MT"/>
              </a:rPr>
              <a:t>Pnömoni</a:t>
            </a:r>
            <a:endParaRPr lang="tr-TR" sz="1500" dirty="0">
              <a:cs typeface="Arial MT"/>
            </a:endParaRPr>
          </a:p>
          <a:p>
            <a:pPr marL="266224" indent="-257175">
              <a:spcBef>
                <a:spcPts val="529"/>
              </a:spcBef>
              <a:buClr>
                <a:srgbClr val="000000"/>
              </a:buClr>
              <a:tabLst>
                <a:tab pos="197644" algn="l"/>
              </a:tabLst>
              <a:defRPr/>
            </a:pPr>
            <a:r>
              <a:rPr lang="tr-TR" sz="1500" spc="-4" dirty="0" err="1">
                <a:cs typeface="Arial MT"/>
              </a:rPr>
              <a:t>Hipersensitivite</a:t>
            </a:r>
            <a:r>
              <a:rPr lang="tr-TR" sz="1500" spc="-38" dirty="0">
                <a:cs typeface="Arial MT"/>
              </a:rPr>
              <a:t> </a:t>
            </a:r>
            <a:r>
              <a:rPr lang="tr-TR" sz="1500" spc="-4" dirty="0" err="1">
                <a:cs typeface="Arial MT"/>
              </a:rPr>
              <a:t>Pnömonisi</a:t>
            </a:r>
            <a:endParaRPr lang="tr-TR" sz="1500" dirty="0">
              <a:cs typeface="Arial MT"/>
            </a:endParaRPr>
          </a:p>
          <a:p>
            <a:pPr marL="266224" indent="-257175">
              <a:spcBef>
                <a:spcPts val="529"/>
              </a:spcBef>
              <a:buClr>
                <a:srgbClr val="000000"/>
              </a:buClr>
              <a:tabLst>
                <a:tab pos="197644" algn="l"/>
              </a:tabLst>
              <a:defRPr/>
            </a:pPr>
            <a:r>
              <a:rPr lang="tr-TR" sz="1500" dirty="0">
                <a:cs typeface="Arial MT"/>
              </a:rPr>
              <a:t>ARDS</a:t>
            </a:r>
            <a:endParaRPr lang="tr-TR" sz="2100" dirty="0"/>
          </a:p>
          <a:p>
            <a:pPr marL="266224" indent="-257175">
              <a:spcBef>
                <a:spcPts val="529"/>
              </a:spcBef>
              <a:buClr>
                <a:srgbClr val="000000"/>
              </a:buClr>
              <a:tabLst>
                <a:tab pos="197644" algn="l"/>
              </a:tabLst>
              <a:defRPr/>
            </a:pPr>
            <a:r>
              <a:rPr lang="en-US" sz="1500" b="1" spc="-23" dirty="0">
                <a:cs typeface="Arial"/>
              </a:rPr>
              <a:t>EVALI</a:t>
            </a:r>
            <a:r>
              <a:rPr lang="en-US" sz="1500" b="1" spc="-8" dirty="0">
                <a:cs typeface="Arial"/>
              </a:rPr>
              <a:t> </a:t>
            </a:r>
            <a:r>
              <a:rPr lang="en-US" sz="1500" dirty="0">
                <a:cs typeface="Arial MT"/>
              </a:rPr>
              <a:t>(E-cigarette</a:t>
            </a:r>
            <a:r>
              <a:rPr lang="en-US" sz="1500" spc="-8" dirty="0">
                <a:cs typeface="Arial MT"/>
              </a:rPr>
              <a:t> </a:t>
            </a:r>
            <a:r>
              <a:rPr lang="en-US" sz="1500" spc="-4" dirty="0">
                <a:cs typeface="Arial MT"/>
              </a:rPr>
              <a:t>or</a:t>
            </a:r>
            <a:r>
              <a:rPr lang="en-US" sz="1500" spc="-8" dirty="0">
                <a:cs typeface="Arial MT"/>
              </a:rPr>
              <a:t> </a:t>
            </a:r>
            <a:r>
              <a:rPr lang="en-US" sz="1500" spc="-19" dirty="0">
                <a:cs typeface="Arial MT"/>
              </a:rPr>
              <a:t>Vaping</a:t>
            </a:r>
            <a:r>
              <a:rPr lang="en-US" sz="1500" spc="-11" dirty="0">
                <a:cs typeface="Arial MT"/>
              </a:rPr>
              <a:t> </a:t>
            </a:r>
            <a:r>
              <a:rPr lang="en-US" sz="1500" spc="-4" dirty="0">
                <a:cs typeface="Arial MT"/>
              </a:rPr>
              <a:t>Product</a:t>
            </a:r>
            <a:r>
              <a:rPr lang="en-US" sz="1500" spc="-8" dirty="0">
                <a:cs typeface="Arial MT"/>
              </a:rPr>
              <a:t> </a:t>
            </a:r>
            <a:r>
              <a:rPr lang="en-US" sz="1500" spc="-4" dirty="0">
                <a:cs typeface="Arial MT"/>
              </a:rPr>
              <a:t>Use</a:t>
            </a:r>
            <a:r>
              <a:rPr lang="en-US" sz="1500" spc="-75" dirty="0">
                <a:cs typeface="Arial MT"/>
              </a:rPr>
              <a:t> </a:t>
            </a:r>
            <a:r>
              <a:rPr lang="en-US" sz="1500" spc="-4" dirty="0">
                <a:cs typeface="Arial MT"/>
              </a:rPr>
              <a:t>Associated</a:t>
            </a:r>
            <a:r>
              <a:rPr lang="en-US" sz="1500" spc="-11" dirty="0">
                <a:cs typeface="Arial MT"/>
              </a:rPr>
              <a:t> </a:t>
            </a:r>
            <a:r>
              <a:rPr lang="en-US" sz="1500" spc="-4" dirty="0">
                <a:cs typeface="Arial MT"/>
              </a:rPr>
              <a:t>Lung</a:t>
            </a:r>
            <a:r>
              <a:rPr lang="en-US" sz="1500" spc="-8" dirty="0">
                <a:cs typeface="Arial MT"/>
              </a:rPr>
              <a:t> </a:t>
            </a:r>
            <a:r>
              <a:rPr lang="en-US" sz="1500" spc="-4" dirty="0">
                <a:cs typeface="Arial MT"/>
              </a:rPr>
              <a:t>Injury)</a:t>
            </a:r>
            <a:r>
              <a:rPr lang="tr-TR" sz="1500" spc="-11" dirty="0">
                <a:cs typeface="Calibri"/>
              </a:rPr>
              <a:t>; </a:t>
            </a:r>
            <a:r>
              <a:rPr lang="tr-TR" sz="1500" spc="-11" dirty="0">
                <a:solidFill>
                  <a:srgbClr val="FF0000"/>
                </a:solidFill>
                <a:cs typeface="Calibri"/>
              </a:rPr>
              <a:t>e-sigara kullananlarda</a:t>
            </a:r>
            <a:endParaRPr lang="tr-TR" sz="1500" spc="-8" dirty="0">
              <a:solidFill>
                <a:srgbClr val="FF0000"/>
              </a:solidFill>
              <a:cs typeface="Calibri"/>
            </a:endParaRPr>
          </a:p>
          <a:p>
            <a:pPr marL="303372" indent="-257175">
              <a:lnSpc>
                <a:spcPct val="100000"/>
              </a:lnSpc>
              <a:spcBef>
                <a:spcPts val="589"/>
              </a:spcBef>
              <a:tabLst>
                <a:tab pos="235744" algn="l"/>
              </a:tabLst>
              <a:defRPr/>
            </a:pPr>
            <a:r>
              <a:rPr lang="tr-TR" sz="1500" spc="-8" dirty="0" err="1">
                <a:cs typeface="Calibri"/>
              </a:rPr>
              <a:t>Spontan</a:t>
            </a:r>
            <a:r>
              <a:rPr lang="tr-TR" sz="1500" spc="-34" dirty="0">
                <a:cs typeface="Calibri"/>
              </a:rPr>
              <a:t> </a:t>
            </a:r>
            <a:r>
              <a:rPr lang="tr-TR" sz="1500" spc="-8" dirty="0" err="1">
                <a:cs typeface="Calibri"/>
              </a:rPr>
              <a:t>pnömotoraks</a:t>
            </a:r>
            <a:endParaRPr lang="tr-TR" sz="1500" dirty="0">
              <a:cs typeface="Calibri"/>
            </a:endParaRPr>
          </a:p>
          <a:p>
            <a:pPr marL="0" indent="0">
              <a:buNone/>
              <a:defRPr/>
            </a:pPr>
            <a:endParaRPr lang="en-US" sz="1800" dirty="0">
              <a:latin typeface="Comic Sans MS"/>
              <a:cs typeface="Arial MT"/>
            </a:endParaRPr>
          </a:p>
          <a:p>
            <a:pPr>
              <a:defRPr/>
            </a:pPr>
            <a:endParaRPr lang="tr-TR" sz="2100" dirty="0"/>
          </a:p>
        </p:txBody>
      </p:sp>
      <p:pic>
        <p:nvPicPr>
          <p:cNvPr id="5" name="Resim 4"/>
          <p:cNvPicPr>
            <a:picLocks noChangeAspect="1"/>
          </p:cNvPicPr>
          <p:nvPr/>
        </p:nvPicPr>
        <p:blipFill>
          <a:blip r:embed="rId3"/>
          <a:stretch/>
        </p:blipFill>
        <p:spPr bwMode="auto">
          <a:xfrm>
            <a:off x="6860811" y="4122138"/>
            <a:ext cx="2019461" cy="1339743"/>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normAutofit/>
          </a:bodyPr>
          <a:lstStyle/>
          <a:p>
            <a:pPr>
              <a:defRPr/>
            </a:pPr>
            <a:r>
              <a:rPr lang="tr-TR" sz="2400" dirty="0">
                <a:latin typeface="Calibri" panose="020F0502020204030204" pitchFamily="34" charset="0"/>
                <a:cs typeface="Calibri" panose="020F0502020204030204" pitchFamily="34" charset="0"/>
              </a:rPr>
              <a:t>Kanser ve Sigara</a:t>
            </a:r>
            <a:endParaRPr sz="2700" dirty="0">
              <a:latin typeface="Calibri" panose="020F0502020204030204" pitchFamily="34" charset="0"/>
              <a:cs typeface="Calibri" panose="020F0502020204030204" pitchFamily="34" charset="0"/>
            </a:endParaRPr>
          </a:p>
        </p:txBody>
      </p:sp>
      <p:sp>
        <p:nvSpPr>
          <p:cNvPr id="3" name="Metin Yer Tutucusu 2"/>
          <p:cNvSpPr>
            <a:spLocks noGrp="1"/>
          </p:cNvSpPr>
          <p:nvPr>
            <p:ph type="body" sz="half" idx="2"/>
          </p:nvPr>
        </p:nvSpPr>
        <p:spPr bwMode="auto"/>
        <p:txBody>
          <a:bodyPr/>
          <a:lstStyle/>
          <a:p>
            <a:pPr>
              <a:defRPr/>
            </a:pPr>
            <a:endParaRPr lang="tr-TR"/>
          </a:p>
        </p:txBody>
      </p:sp>
      <p:pic>
        <p:nvPicPr>
          <p:cNvPr id="4" name="İçerik Yer Tutucusu 3"/>
          <p:cNvPicPr>
            <a:picLocks noGrp="1" noChangeAspect="1"/>
          </p:cNvPicPr>
          <p:nvPr>
            <p:ph idx="4294967295"/>
          </p:nvPr>
        </p:nvPicPr>
        <p:blipFill>
          <a:blip r:embed="rId3"/>
          <a:stretch/>
        </p:blipFill>
        <p:spPr bwMode="auto">
          <a:xfrm>
            <a:off x="636769" y="1767874"/>
            <a:ext cx="8093687" cy="349732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13543" y="588616"/>
            <a:ext cx="8316919" cy="766729"/>
          </a:xfrm>
        </p:spPr>
        <p:txBody>
          <a:bodyPr>
            <a:noAutofit/>
          </a:bodyPr>
          <a:lstStyle/>
          <a:p>
            <a:br>
              <a:rPr lang="tr-TR" sz="2400" dirty="0">
                <a:latin typeface="Comic Sans MS" panose="030F0702030302020204" pitchFamily="66" charset="0"/>
                <a:ea typeface="Calibri" pitchFamily="34" charset="0"/>
                <a:cs typeface="Calibri" pitchFamily="34" charset="0"/>
              </a:rPr>
            </a:br>
            <a:r>
              <a:rPr lang="tr-TR" sz="2400" b="0" dirty="0">
                <a:latin typeface="Calibri" panose="030F0702030302020204" pitchFamily="66" charset="0"/>
                <a:ea typeface="Calibri" pitchFamily="34" charset="0"/>
                <a:cs typeface="Calibri" pitchFamily="34" charset="0"/>
              </a:rPr>
              <a:t>Doktorlar arasında sigara içme oranı </a:t>
            </a:r>
            <a:r>
              <a:rPr lang="tr-TR" sz="2400" b="0" dirty="0" err="1">
                <a:latin typeface="Calibri" panose="030F0702030302020204" pitchFamily="66" charset="0"/>
                <a:ea typeface="Calibri" pitchFamily="34" charset="0"/>
                <a:cs typeface="Calibri" pitchFamily="34" charset="0"/>
              </a:rPr>
              <a:t>çeşitli</a:t>
            </a:r>
            <a:r>
              <a:rPr lang="tr-TR" sz="2400" b="0" dirty="0">
                <a:latin typeface="Calibri" panose="030F0702030302020204" pitchFamily="66" charset="0"/>
                <a:ea typeface="Calibri" pitchFamily="34" charset="0"/>
                <a:cs typeface="Calibri" pitchFamily="34" charset="0"/>
              </a:rPr>
              <a:t> </a:t>
            </a:r>
            <a:r>
              <a:rPr lang="tr-TR" sz="2400" b="0" dirty="0" err="1">
                <a:latin typeface="Calibri" panose="030F0702030302020204" pitchFamily="66" charset="0"/>
                <a:ea typeface="Calibri" pitchFamily="34" charset="0"/>
                <a:cs typeface="Calibri" pitchFamily="34" charset="0"/>
              </a:rPr>
              <a:t>çalışmalarda</a:t>
            </a:r>
            <a:r>
              <a:rPr lang="tr-TR" sz="2400" b="0" dirty="0">
                <a:latin typeface="Calibri" panose="030F0702030302020204" pitchFamily="66" charset="0"/>
                <a:ea typeface="Calibri" pitchFamily="34" charset="0"/>
                <a:cs typeface="Calibri" pitchFamily="34" charset="0"/>
              </a:rPr>
              <a:t>;</a:t>
            </a:r>
            <a:br>
              <a:rPr lang="tr-TR" sz="2400" b="0" dirty="0">
                <a:latin typeface="Comic Sans MS" panose="030F0702030302020204" pitchFamily="66" charset="0"/>
                <a:ea typeface="Calibri" pitchFamily="34" charset="0"/>
                <a:cs typeface="Calibri" pitchFamily="34" charset="0"/>
              </a:rPr>
            </a:br>
            <a:endParaRPr lang="tr-TR" sz="2400" b="0" dirty="0">
              <a:latin typeface="Comic Sans MS" panose="030F0702030302020204" pitchFamily="66" charset="0"/>
              <a:ea typeface="Calibri" pitchFamily="34" charset="0"/>
              <a:cs typeface="Calibri" pitchFamily="34" charset="0"/>
            </a:endParaRPr>
          </a:p>
        </p:txBody>
      </p:sp>
      <p:sp>
        <p:nvSpPr>
          <p:cNvPr id="270" name="Doktorlar arasında sigara içme oranı çeşitli çalışmalarda;…"/>
          <p:cNvSpPr txBox="1">
            <a:spLocks noGrp="1"/>
          </p:cNvSpPr>
          <p:nvPr>
            <p:ph type="body" sz="half"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a:bodyPr>
          <a:lstStyle/>
          <a:p>
            <a:pPr marL="0" indent="0" defTabSz="322326">
              <a:spcBef>
                <a:spcPts val="825"/>
              </a:spcBef>
              <a:buSzTx/>
              <a:buNone/>
              <a:defRPr sz="4500">
                <a:latin typeface="Times New Roman"/>
                <a:ea typeface="Times New Roman"/>
                <a:cs typeface="Times New Roman"/>
                <a:sym typeface="Times New Roman"/>
              </a:defRPr>
            </a:pPr>
            <a:endParaRPr sz="1600" dirty="0">
              <a:solidFill>
                <a:srgbClr val="FF0000"/>
              </a:solidFill>
              <a:latin typeface="Comic Sans MS" panose="030F0702030302020204" pitchFamily="66" charset="0"/>
            </a:endParaRPr>
          </a:p>
          <a:p>
            <a:pPr marL="0" indent="0" defTabSz="322326">
              <a:spcBef>
                <a:spcPts val="825"/>
              </a:spcBef>
              <a:buSzTx/>
              <a:buNone/>
              <a:defRPr sz="4500">
                <a:latin typeface="Times New Roman"/>
                <a:ea typeface="Times New Roman"/>
                <a:cs typeface="Times New Roman"/>
                <a:sym typeface="Times New Roman"/>
              </a:defRPr>
            </a:pPr>
            <a:r>
              <a:rPr sz="1600" dirty="0">
                <a:latin typeface="Calibri" panose="030F0702030302020204" pitchFamily="66" charset="0"/>
              </a:rPr>
              <a:t>Bosna </a:t>
            </a:r>
            <a:r>
              <a:rPr sz="1600" dirty="0" err="1">
                <a:latin typeface="Calibri" panose="030F0702030302020204" pitchFamily="66" charset="0"/>
              </a:rPr>
              <a:t>Hersek’te</a:t>
            </a:r>
            <a:r>
              <a:rPr sz="1600" dirty="0">
                <a:latin typeface="Calibri" panose="030F0702030302020204" pitchFamily="66" charset="0"/>
              </a:rPr>
              <a:t>           %40 </a:t>
            </a:r>
          </a:p>
          <a:p>
            <a:pPr marL="0" indent="0" defTabSz="322326">
              <a:spcBef>
                <a:spcPts val="825"/>
              </a:spcBef>
              <a:buSzTx/>
              <a:buNone/>
              <a:defRPr sz="4500">
                <a:latin typeface="Times New Roman"/>
                <a:ea typeface="Times New Roman"/>
                <a:cs typeface="Times New Roman"/>
                <a:sym typeface="Times New Roman"/>
              </a:defRPr>
            </a:pPr>
            <a:r>
              <a:rPr sz="1600" dirty="0" err="1">
                <a:latin typeface="Calibri" panose="030F0702030302020204" pitchFamily="66" charset="0"/>
              </a:rPr>
              <a:t>Yunanistan’da</a:t>
            </a:r>
            <a:r>
              <a:rPr sz="1600" dirty="0">
                <a:latin typeface="Calibri" panose="030F0702030302020204" pitchFamily="66" charset="0"/>
              </a:rPr>
              <a:t>               %38,6 </a:t>
            </a:r>
          </a:p>
          <a:p>
            <a:pPr marL="0" indent="0" defTabSz="322326">
              <a:spcBef>
                <a:spcPts val="825"/>
              </a:spcBef>
              <a:buSzTx/>
              <a:buNone/>
              <a:defRPr sz="4500">
                <a:latin typeface="Times New Roman"/>
                <a:ea typeface="Times New Roman"/>
                <a:cs typeface="Times New Roman"/>
                <a:sym typeface="Times New Roman"/>
              </a:defRPr>
            </a:pPr>
            <a:r>
              <a:rPr sz="1600" dirty="0" err="1">
                <a:latin typeface="Calibri" panose="030F0702030302020204" pitchFamily="66" charset="0"/>
              </a:rPr>
              <a:t>Çin’de</a:t>
            </a:r>
            <a:r>
              <a:rPr sz="1600" dirty="0">
                <a:latin typeface="Calibri" panose="030F0702030302020204" pitchFamily="66" charset="0"/>
              </a:rPr>
              <a:t>                           %36 </a:t>
            </a:r>
          </a:p>
          <a:p>
            <a:pPr marL="0" indent="0" defTabSz="322326">
              <a:spcBef>
                <a:spcPts val="825"/>
              </a:spcBef>
              <a:buSzTx/>
              <a:buNone/>
              <a:defRPr sz="4500">
                <a:latin typeface="Times New Roman"/>
                <a:ea typeface="Times New Roman"/>
                <a:cs typeface="Times New Roman"/>
                <a:sym typeface="Times New Roman"/>
              </a:defRPr>
            </a:pPr>
            <a:r>
              <a:rPr sz="1600" dirty="0">
                <a:latin typeface="Calibri" panose="030F0702030302020204" pitchFamily="66" charset="0"/>
              </a:rPr>
              <a:t> </a:t>
            </a:r>
            <a:r>
              <a:rPr sz="1600" dirty="0" err="1">
                <a:latin typeface="Calibri" panose="030F0702030302020204" pitchFamily="66" charset="0"/>
              </a:rPr>
              <a:t>Fransa’da</a:t>
            </a:r>
            <a:r>
              <a:rPr sz="1600" dirty="0">
                <a:latin typeface="Calibri" panose="030F0702030302020204" pitchFamily="66" charset="0"/>
              </a:rPr>
              <a:t>                    %32 </a:t>
            </a:r>
          </a:p>
          <a:p>
            <a:pPr marL="0" indent="0" defTabSz="322326">
              <a:spcBef>
                <a:spcPts val="825"/>
              </a:spcBef>
              <a:buSzTx/>
              <a:buNone/>
              <a:defRPr sz="4500">
                <a:latin typeface="Times New Roman"/>
                <a:ea typeface="Times New Roman"/>
                <a:cs typeface="Times New Roman"/>
                <a:sym typeface="Times New Roman"/>
              </a:defRPr>
            </a:pPr>
            <a:r>
              <a:rPr sz="1600" dirty="0">
                <a:latin typeface="Calibri" panose="030F0702030302020204" pitchFamily="66" charset="0"/>
              </a:rPr>
              <a:t> </a:t>
            </a:r>
            <a:r>
              <a:rPr sz="1600" dirty="0" err="1">
                <a:latin typeface="Calibri" panose="030F0702030302020204" pitchFamily="66" charset="0"/>
              </a:rPr>
              <a:t>talya’da</a:t>
            </a:r>
            <a:r>
              <a:rPr sz="1600" dirty="0">
                <a:latin typeface="Calibri" panose="030F0702030302020204" pitchFamily="66" charset="0"/>
              </a:rPr>
              <a:t>                     %28 </a:t>
            </a:r>
          </a:p>
          <a:p>
            <a:pPr marL="0" indent="0" defTabSz="322326">
              <a:spcBef>
                <a:spcPts val="825"/>
              </a:spcBef>
              <a:buSzTx/>
              <a:buNone/>
              <a:defRPr sz="4500">
                <a:latin typeface="Times New Roman"/>
                <a:ea typeface="Times New Roman"/>
                <a:cs typeface="Times New Roman"/>
                <a:sym typeface="Times New Roman"/>
              </a:defRPr>
            </a:pPr>
            <a:r>
              <a:rPr sz="1600" dirty="0">
                <a:latin typeface="Calibri" panose="030F0702030302020204" pitchFamily="66" charset="0"/>
              </a:rPr>
              <a:t> </a:t>
            </a:r>
            <a:r>
              <a:rPr sz="1600" dirty="0" err="1">
                <a:latin typeface="Calibri" panose="030F0702030302020204" pitchFamily="66" charset="0"/>
              </a:rPr>
              <a:t>Japonya’da</a:t>
            </a:r>
            <a:r>
              <a:rPr sz="1600" dirty="0">
                <a:latin typeface="Calibri" panose="030F0702030302020204" pitchFamily="66" charset="0"/>
              </a:rPr>
              <a:t>              </a:t>
            </a:r>
            <a:r>
              <a:rPr lang="tr-TR" sz="1600" dirty="0">
                <a:latin typeface="Calibri" panose="030F0702030302020204" pitchFamily="66" charset="0"/>
              </a:rPr>
              <a:t> </a:t>
            </a:r>
            <a:r>
              <a:rPr sz="1600" dirty="0">
                <a:latin typeface="Calibri" panose="030F0702030302020204" pitchFamily="66" charset="0"/>
              </a:rPr>
              <a:t>   %20 </a:t>
            </a:r>
          </a:p>
          <a:p>
            <a:pPr marL="0" indent="0" defTabSz="322326">
              <a:spcBef>
                <a:spcPts val="825"/>
              </a:spcBef>
              <a:buSzTx/>
              <a:buNone/>
              <a:defRPr sz="4500">
                <a:latin typeface="Times New Roman"/>
                <a:ea typeface="Times New Roman"/>
                <a:cs typeface="Times New Roman"/>
                <a:sym typeface="Times New Roman"/>
              </a:defRPr>
            </a:pPr>
            <a:r>
              <a:rPr sz="1600" dirty="0">
                <a:latin typeface="Calibri" panose="030F0702030302020204" pitchFamily="66" charset="0"/>
              </a:rPr>
              <a:t> </a:t>
            </a:r>
            <a:r>
              <a:rPr sz="1600" dirty="0" err="1">
                <a:latin typeface="Calibri" panose="030F0702030302020204" pitchFamily="66" charset="0"/>
              </a:rPr>
              <a:t>Portekiz</a:t>
            </a:r>
            <a:r>
              <a:rPr sz="1600" dirty="0">
                <a:latin typeface="Calibri" panose="030F0702030302020204" pitchFamily="66" charset="0"/>
              </a:rPr>
              <a:t>’ de             </a:t>
            </a:r>
            <a:r>
              <a:rPr lang="tr-TR" sz="1600" dirty="0">
                <a:latin typeface="Calibri" panose="030F0702030302020204" pitchFamily="66" charset="0"/>
              </a:rPr>
              <a:t> </a:t>
            </a:r>
            <a:r>
              <a:rPr sz="1600" dirty="0">
                <a:latin typeface="Calibri" panose="030F0702030302020204" pitchFamily="66" charset="0"/>
              </a:rPr>
              <a:t>   % 18,9</a:t>
            </a:r>
          </a:p>
          <a:p>
            <a:pPr marL="0" indent="0" defTabSz="322326">
              <a:spcBef>
                <a:spcPts val="825"/>
              </a:spcBef>
              <a:buSzTx/>
              <a:buNone/>
              <a:defRPr sz="4500">
                <a:latin typeface="Times New Roman"/>
                <a:ea typeface="Times New Roman"/>
                <a:cs typeface="Times New Roman"/>
                <a:sym typeface="Times New Roman"/>
              </a:defRPr>
            </a:pPr>
            <a:r>
              <a:rPr sz="1600" dirty="0">
                <a:latin typeface="Calibri" panose="030F0702030302020204" pitchFamily="66" charset="0"/>
              </a:rPr>
              <a:t> </a:t>
            </a:r>
            <a:r>
              <a:rPr sz="1600" dirty="0" err="1">
                <a:latin typeface="Calibri" panose="030F0702030302020204" pitchFamily="66" charset="0"/>
              </a:rPr>
              <a:t>Almanya’da</a:t>
            </a:r>
            <a:r>
              <a:rPr sz="1600" dirty="0">
                <a:latin typeface="Calibri" panose="030F0702030302020204" pitchFamily="66" charset="0"/>
              </a:rPr>
              <a:t>                  %18 </a:t>
            </a:r>
          </a:p>
          <a:p>
            <a:pPr marL="0" indent="0" defTabSz="322326">
              <a:spcBef>
                <a:spcPts val="825"/>
              </a:spcBef>
              <a:buSzTx/>
              <a:buNone/>
              <a:defRPr sz="4500">
                <a:latin typeface="Times New Roman"/>
                <a:ea typeface="Times New Roman"/>
                <a:cs typeface="Times New Roman"/>
                <a:sym typeface="Times New Roman"/>
              </a:defRPr>
            </a:pPr>
            <a:r>
              <a:rPr sz="1600" dirty="0">
                <a:latin typeface="Calibri" panose="030F0702030302020204" pitchFamily="66" charset="0"/>
              </a:rPr>
              <a:t> </a:t>
            </a:r>
            <a:r>
              <a:rPr sz="1600" dirty="0" err="1">
                <a:latin typeface="Calibri" panose="030F0702030302020204" pitchFamily="66" charset="0"/>
              </a:rPr>
              <a:t>Danimarka’da</a:t>
            </a:r>
            <a:r>
              <a:rPr sz="1600" dirty="0">
                <a:latin typeface="Calibri" panose="030F0702030302020204" pitchFamily="66" charset="0"/>
              </a:rPr>
              <a:t>               %15 </a:t>
            </a:r>
          </a:p>
          <a:p>
            <a:pPr marL="0" indent="0" defTabSz="322326">
              <a:spcBef>
                <a:spcPts val="825"/>
              </a:spcBef>
              <a:buSzTx/>
              <a:buNone/>
              <a:defRPr sz="4500">
                <a:latin typeface="Times New Roman"/>
                <a:ea typeface="Times New Roman"/>
                <a:cs typeface="Times New Roman"/>
                <a:sym typeface="Times New Roman"/>
              </a:defRPr>
            </a:pPr>
            <a:r>
              <a:rPr sz="1600" dirty="0">
                <a:latin typeface="Calibri" panose="030F0702030302020204" pitchFamily="66" charset="0"/>
              </a:rPr>
              <a:t> </a:t>
            </a:r>
            <a:r>
              <a:rPr sz="1600" dirty="0" err="1">
                <a:latin typeface="Calibri" panose="030F0702030302020204" pitchFamily="66" charset="0"/>
              </a:rPr>
              <a:t>Finlandiya’da</a:t>
            </a:r>
            <a:r>
              <a:rPr sz="1600" dirty="0">
                <a:latin typeface="Calibri" panose="030F0702030302020204" pitchFamily="66" charset="0"/>
              </a:rPr>
              <a:t>               %13</a:t>
            </a:r>
          </a:p>
          <a:p>
            <a:pPr marL="0" indent="0" defTabSz="322326">
              <a:spcBef>
                <a:spcPts val="825"/>
              </a:spcBef>
              <a:buSzTx/>
              <a:buNone/>
              <a:defRPr sz="4500">
                <a:latin typeface="Times New Roman"/>
                <a:ea typeface="Times New Roman"/>
                <a:cs typeface="Times New Roman"/>
                <a:sym typeface="Times New Roman"/>
              </a:defRPr>
            </a:pPr>
            <a:r>
              <a:rPr sz="1600" dirty="0">
                <a:latin typeface="Calibri" panose="030F0702030302020204" pitchFamily="66" charset="0"/>
              </a:rPr>
              <a:t> </a:t>
            </a:r>
            <a:r>
              <a:rPr sz="1600" dirty="0" err="1">
                <a:latin typeface="Calibri" panose="030F0702030302020204" pitchFamily="66" charset="0"/>
              </a:rPr>
              <a:t>İngiltere’de</a:t>
            </a:r>
            <a:r>
              <a:rPr sz="1600" dirty="0">
                <a:latin typeface="Calibri" panose="030F0702030302020204" pitchFamily="66" charset="0"/>
              </a:rPr>
              <a:t>                 %4 </a:t>
            </a:r>
          </a:p>
        </p:txBody>
      </p:sp>
      <p:sp>
        <p:nvSpPr>
          <p:cNvPr id="271" name="Hodgetts G, FMC  Family Practice. 2004;5(1):12.…"/>
          <p:cNvSpPr txBox="1"/>
          <p:nvPr/>
        </p:nvSpPr>
        <p:spPr>
          <a:xfrm>
            <a:off x="6441746" y="5431998"/>
            <a:ext cx="2702254" cy="1014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p>
            <a:pPr>
              <a:lnSpc>
                <a:spcPct val="50000"/>
              </a:lnSpc>
              <a:spcBef>
                <a:spcPts val="1200"/>
              </a:spcBef>
              <a:defRPr sz="2600">
                <a:solidFill>
                  <a:srgbClr val="000000"/>
                </a:solidFill>
                <a:latin typeface="Times New Roman"/>
                <a:ea typeface="Times New Roman"/>
                <a:cs typeface="Times New Roman"/>
                <a:sym typeface="Times New Roman"/>
              </a:defRPr>
            </a:pPr>
            <a:endParaRPr sz="975" dirty="0">
              <a:highlight>
                <a:srgbClr val="FFFF00"/>
              </a:highlight>
            </a:endParaRPr>
          </a:p>
          <a:p>
            <a:pPr>
              <a:lnSpc>
                <a:spcPct val="50000"/>
              </a:lnSpc>
              <a:spcBef>
                <a:spcPts val="1200"/>
              </a:spcBef>
              <a:defRPr sz="2600">
                <a:solidFill>
                  <a:srgbClr val="000000"/>
                </a:solidFill>
                <a:latin typeface="Times New Roman"/>
                <a:ea typeface="Times New Roman"/>
                <a:cs typeface="Times New Roman"/>
                <a:sym typeface="Times New Roman"/>
              </a:defRPr>
            </a:pPr>
            <a:r>
              <a:rPr sz="800" dirty="0">
                <a:latin typeface="Calibri"/>
              </a:rPr>
              <a:t>Hodgetts G, FMC  Family Practice. 2004;5(1):12.</a:t>
            </a:r>
          </a:p>
          <a:p>
            <a:pPr>
              <a:lnSpc>
                <a:spcPct val="50000"/>
              </a:lnSpc>
              <a:spcBef>
                <a:spcPts val="1200"/>
              </a:spcBef>
              <a:defRPr sz="2600">
                <a:solidFill>
                  <a:srgbClr val="000000"/>
                </a:solidFill>
                <a:latin typeface="Times New Roman"/>
                <a:ea typeface="Times New Roman"/>
                <a:cs typeface="Times New Roman"/>
                <a:sym typeface="Times New Roman"/>
              </a:defRPr>
            </a:pPr>
            <a:r>
              <a:rPr sz="800" dirty="0">
                <a:latin typeface="Calibri"/>
              </a:rPr>
              <a:t>Sotiropoulos </a:t>
            </a:r>
            <a:r>
              <a:rPr sz="800" dirty="0" err="1">
                <a:latin typeface="Calibri"/>
              </a:rPr>
              <a:t>A,Public</a:t>
            </a:r>
            <a:r>
              <a:rPr sz="800" dirty="0">
                <a:latin typeface="Calibri"/>
              </a:rPr>
              <a:t> Health. 2007;121(5):333-40.</a:t>
            </a:r>
          </a:p>
          <a:p>
            <a:pPr>
              <a:lnSpc>
                <a:spcPct val="30000"/>
              </a:lnSpc>
              <a:spcBef>
                <a:spcPts val="1200"/>
              </a:spcBef>
              <a:defRPr sz="2600">
                <a:solidFill>
                  <a:srgbClr val="000000"/>
                </a:solidFill>
                <a:latin typeface="Times New Roman"/>
                <a:ea typeface="Times New Roman"/>
                <a:cs typeface="Times New Roman"/>
                <a:sym typeface="Times New Roman"/>
              </a:defRPr>
            </a:pPr>
            <a:r>
              <a:rPr sz="800" dirty="0">
                <a:latin typeface="Calibri"/>
              </a:rPr>
              <a:t>Yan J Nicotine &amp; Tobacco Research. 2008;10(4):737-44. </a:t>
            </a:r>
            <a:br>
              <a:rPr sz="800" dirty="0"/>
            </a:br>
            <a:endParaRPr sz="800" dirty="0"/>
          </a:p>
          <a:p>
            <a:pPr>
              <a:lnSpc>
                <a:spcPct val="30000"/>
              </a:lnSpc>
              <a:spcBef>
                <a:spcPts val="1200"/>
              </a:spcBef>
              <a:defRPr sz="2600">
                <a:solidFill>
                  <a:srgbClr val="000000"/>
                </a:solidFill>
                <a:latin typeface="Times New Roman"/>
                <a:ea typeface="Times New Roman"/>
                <a:cs typeface="Times New Roman"/>
                <a:sym typeface="Times New Roman"/>
              </a:defRPr>
            </a:pPr>
            <a:r>
              <a:rPr sz="800" dirty="0" err="1">
                <a:latin typeface="Calibri"/>
              </a:rPr>
              <a:t>Ravara</a:t>
            </a:r>
            <a:r>
              <a:rPr sz="800" dirty="0">
                <a:latin typeface="Calibri"/>
              </a:rPr>
              <a:t> SB BMC Public Health. 2011;11(1):720. </a:t>
            </a:r>
            <a:br>
              <a:rPr sz="800" dirty="0"/>
            </a:br>
            <a:endParaRPr sz="800"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lstStyle/>
          <a:p>
            <a:pPr>
              <a:defRPr/>
            </a:pPr>
            <a:endParaRPr lang="tr-TR"/>
          </a:p>
        </p:txBody>
      </p:sp>
      <p:sp>
        <p:nvSpPr>
          <p:cNvPr id="3" name="Metin Yer Tutucusu 2"/>
          <p:cNvSpPr>
            <a:spLocks noGrp="1"/>
          </p:cNvSpPr>
          <p:nvPr>
            <p:ph type="body" sz="half" idx="2"/>
          </p:nvPr>
        </p:nvSpPr>
        <p:spPr bwMode="auto"/>
        <p:txBody>
          <a:bodyPr/>
          <a:lstStyle/>
          <a:p>
            <a:pPr>
              <a:defRPr/>
            </a:pPr>
            <a:endParaRPr lang="tr-TR"/>
          </a:p>
        </p:txBody>
      </p:sp>
      <p:pic>
        <p:nvPicPr>
          <p:cNvPr id="4" name="İçerik Yer Tutucusu 3"/>
          <p:cNvPicPr>
            <a:picLocks noGrp="1" noChangeAspect="1"/>
          </p:cNvPicPr>
          <p:nvPr>
            <p:ph idx="4294967295"/>
          </p:nvPr>
        </p:nvPicPr>
        <p:blipFill>
          <a:blip r:embed="rId3"/>
          <a:stretch/>
        </p:blipFill>
        <p:spPr bwMode="auto">
          <a:xfrm>
            <a:off x="636769" y="1873759"/>
            <a:ext cx="8093687" cy="3391445"/>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lstStyle/>
          <a:p>
            <a:pPr>
              <a:defRPr/>
            </a:pPr>
            <a:endParaRPr lang="tr-TR"/>
          </a:p>
        </p:txBody>
      </p:sp>
      <p:sp>
        <p:nvSpPr>
          <p:cNvPr id="3" name="Metin Yer Tutucusu 2"/>
          <p:cNvSpPr>
            <a:spLocks noGrp="1"/>
          </p:cNvSpPr>
          <p:nvPr>
            <p:ph type="body" sz="half" idx="2"/>
          </p:nvPr>
        </p:nvSpPr>
        <p:spPr bwMode="auto"/>
        <p:txBody>
          <a:bodyPr/>
          <a:lstStyle/>
          <a:p>
            <a:pPr>
              <a:defRPr/>
            </a:pPr>
            <a:endParaRPr lang="tr-TR"/>
          </a:p>
        </p:txBody>
      </p:sp>
      <p:pic>
        <p:nvPicPr>
          <p:cNvPr id="4" name="İçerik Yer Tutucusu 3"/>
          <p:cNvPicPr>
            <a:picLocks noGrp="1" noChangeAspect="1"/>
          </p:cNvPicPr>
          <p:nvPr>
            <p:ph idx="4294967295"/>
          </p:nvPr>
        </p:nvPicPr>
        <p:blipFill>
          <a:blip r:embed="rId3"/>
          <a:stretch/>
        </p:blipFill>
        <p:spPr bwMode="auto">
          <a:xfrm>
            <a:off x="206757" y="1592797"/>
            <a:ext cx="8730479" cy="3667262"/>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Rectangle 1"/>
          <p:cNvSpPr>
            <a:spLocks noGrp="1" noChangeArrowheads="1"/>
          </p:cNvSpPr>
          <p:nvPr>
            <p:ph type="title"/>
          </p:nvPr>
        </p:nvSpPr>
        <p:spPr bwMode="auto">
          <a:xfrm>
            <a:off x="413538" y="1330898"/>
            <a:ext cx="8316919" cy="145424"/>
          </a:xfrm>
          <a:prstGeom prst="rect">
            <a:avLst/>
          </a:prstGeom>
          <a:solidFill>
            <a:srgbClr val="FFFFFF"/>
          </a:solidFill>
          <a:ln>
            <a:noFill/>
          </a:ln>
          <a:effectLst/>
        </p:spPr>
        <p:txBody>
          <a:bodyPr vert="horz" wrap="square" lIns="0" tIns="0" rIns="0" bIns="0" numCol="1" rtlCol="0" anchor="ctr" anchorCtr="0" compatLnSpc="1">
            <a:prstTxWarp prst="textNoShape">
              <a:avLst/>
            </a:prstTxWarp>
            <a:spAutoFit/>
          </a:bodyPr>
          <a:lstStyle>
            <a:lvl1pPr>
              <a:spcBef>
                <a:spcPts val="0"/>
              </a:spcBef>
              <a:spcAft>
                <a:spcPts val="0"/>
              </a:spcAft>
              <a:defRPr>
                <a:solidFill>
                  <a:schemeClr val="tx1"/>
                </a:solidFill>
                <a:latin typeface="Arial"/>
              </a:defRPr>
            </a:lvl1pPr>
            <a:lvl2pPr>
              <a:spcBef>
                <a:spcPts val="0"/>
              </a:spcBef>
              <a:spcAft>
                <a:spcPts val="0"/>
              </a:spcAft>
              <a:defRPr>
                <a:solidFill>
                  <a:schemeClr val="tx1"/>
                </a:solidFill>
                <a:latin typeface="Arial"/>
              </a:defRPr>
            </a:lvl2pPr>
            <a:lvl3pPr>
              <a:spcBef>
                <a:spcPts val="0"/>
              </a:spcBef>
              <a:spcAft>
                <a:spcPts val="0"/>
              </a:spcAft>
              <a:defRPr>
                <a:solidFill>
                  <a:schemeClr val="tx1"/>
                </a:solidFill>
                <a:latin typeface="Arial"/>
              </a:defRPr>
            </a:lvl3pPr>
            <a:lvl4pPr>
              <a:spcBef>
                <a:spcPts val="0"/>
              </a:spcBef>
              <a:spcAft>
                <a:spcPts val="0"/>
              </a:spcAft>
              <a:defRPr>
                <a:solidFill>
                  <a:schemeClr val="tx1"/>
                </a:solidFill>
                <a:latin typeface="Arial"/>
              </a:defRPr>
            </a:lvl4pPr>
            <a:lvl5pPr>
              <a:spcBef>
                <a:spcPts val="0"/>
              </a:spcBef>
              <a:spcAft>
                <a:spcPts val="0"/>
              </a:spcAft>
              <a:defRPr>
                <a:solidFill>
                  <a:schemeClr val="tx1"/>
                </a:solidFill>
                <a:latin typeface="Arial"/>
              </a:defRPr>
            </a:lvl5pPr>
            <a:lvl6pPr>
              <a:spcBef>
                <a:spcPts val="0"/>
              </a:spcBef>
              <a:spcAft>
                <a:spcPts val="0"/>
              </a:spcAft>
              <a:defRPr>
                <a:solidFill>
                  <a:schemeClr val="tx1"/>
                </a:solidFill>
                <a:latin typeface="Arial"/>
              </a:defRPr>
            </a:lvl6pPr>
            <a:lvl7pPr>
              <a:spcBef>
                <a:spcPts val="0"/>
              </a:spcBef>
              <a:spcAft>
                <a:spcPts val="0"/>
              </a:spcAft>
              <a:defRPr>
                <a:solidFill>
                  <a:schemeClr val="tx1"/>
                </a:solidFill>
                <a:latin typeface="Arial"/>
              </a:defRPr>
            </a:lvl7pPr>
            <a:lvl8pPr>
              <a:spcBef>
                <a:spcPts val="0"/>
              </a:spcBef>
              <a:spcAft>
                <a:spcPts val="0"/>
              </a:spcAft>
              <a:defRPr>
                <a:solidFill>
                  <a:schemeClr val="tx1"/>
                </a:solidFill>
                <a:latin typeface="Arial"/>
              </a:defRPr>
            </a:lvl8pPr>
            <a:lvl9pPr>
              <a:spcBef>
                <a:spcPts val="0"/>
              </a:spcBef>
              <a:spcAft>
                <a:spcPts val="0"/>
              </a:spcAft>
              <a:defRPr>
                <a:solidFill>
                  <a:schemeClr val="tx1"/>
                </a:solidFill>
                <a:latin typeface="Arial"/>
              </a:defRPr>
            </a:lvl9pPr>
          </a:lstStyle>
          <a:p>
            <a:pPr>
              <a:defRPr/>
            </a:pPr>
            <a:endParaRPr lang="tr-TR" sz="1050" b="0">
              <a:latin typeface="Comic Sans MS"/>
            </a:endParaRPr>
          </a:p>
        </p:txBody>
      </p:sp>
      <p:sp>
        <p:nvSpPr>
          <p:cNvPr id="4" name="İçerik Yer Tutucusu 3"/>
          <p:cNvSpPr>
            <a:spLocks noGrp="1"/>
          </p:cNvSpPr>
          <p:nvPr>
            <p:ph type="body" sz="half" idx="2"/>
          </p:nvPr>
        </p:nvSpPr>
        <p:spPr bwMode="auto">
          <a:xfrm>
            <a:off x="636769" y="1873758"/>
            <a:ext cx="8093687" cy="3845668"/>
          </a:xfrm>
          <a:prstGeom prst="rect">
            <a:avLst/>
          </a:prstGeom>
          <a:solidFill>
            <a:srgbClr val="FFFFFF"/>
          </a:solidFill>
          <a:ln>
            <a:solidFill>
              <a:schemeClr val="accent1">
                <a:lumMod val="75000"/>
                <a:alpha val="83000"/>
              </a:schemeClr>
            </a:solidFill>
          </a:ln>
        </p:spPr>
        <p:txBody>
          <a:bodyPr wrap="square">
            <a:spAutoFit/>
          </a:bodyPr>
          <a:lstStyle/>
          <a:p>
            <a:pPr algn="ctr">
              <a:spcBef>
                <a:spcPts val="0"/>
              </a:spcBef>
              <a:defRPr/>
            </a:pPr>
            <a:endParaRPr lang="tr-TR" b="1" dirty="0"/>
          </a:p>
          <a:p>
            <a:pPr algn="ctr">
              <a:spcBef>
                <a:spcPts val="0"/>
              </a:spcBef>
              <a:defRPr/>
            </a:pPr>
            <a:r>
              <a:rPr lang="tr-TR" sz="1500" b="1" dirty="0"/>
              <a:t>Tüm kanserlerin % 30’u</a:t>
            </a:r>
            <a:endParaRPr sz="1500" dirty="0"/>
          </a:p>
          <a:p>
            <a:pPr algn="ctr">
              <a:spcBef>
                <a:spcPts val="0"/>
              </a:spcBef>
              <a:defRPr/>
            </a:pPr>
            <a:endParaRPr lang="tr-TR" sz="1500" b="1" dirty="0"/>
          </a:p>
          <a:p>
            <a:pPr algn="ctr">
              <a:spcBef>
                <a:spcPts val="0"/>
              </a:spcBef>
              <a:defRPr/>
            </a:pPr>
            <a:r>
              <a:rPr lang="tr-TR" sz="1500" b="1" dirty="0"/>
              <a:t>Kanserden ölümlerin % 50’si</a:t>
            </a:r>
            <a:endParaRPr sz="1500" dirty="0"/>
          </a:p>
          <a:p>
            <a:pPr algn="ctr">
              <a:spcBef>
                <a:spcPts val="0"/>
              </a:spcBef>
              <a:defRPr/>
            </a:pPr>
            <a:endParaRPr lang="tr-TR" sz="1500" b="1" dirty="0"/>
          </a:p>
          <a:p>
            <a:pPr algn="ctr">
              <a:spcBef>
                <a:spcPts val="0"/>
              </a:spcBef>
              <a:defRPr/>
            </a:pPr>
            <a:r>
              <a:rPr lang="tr-TR" sz="1500" b="1" dirty="0">
                <a:solidFill>
                  <a:srgbClr val="FF0000"/>
                </a:solidFill>
              </a:rPr>
              <a:t>Akciğer kanserinin </a:t>
            </a:r>
            <a:r>
              <a:rPr lang="tr-TR" sz="1500" b="1" dirty="0"/>
              <a:t>% 90’nı </a:t>
            </a:r>
            <a:endParaRPr sz="1500" dirty="0"/>
          </a:p>
          <a:p>
            <a:pPr algn="ctr">
              <a:spcBef>
                <a:spcPts val="0"/>
              </a:spcBef>
              <a:defRPr/>
            </a:pPr>
            <a:endParaRPr lang="tr-TR" sz="1500" b="1" dirty="0"/>
          </a:p>
          <a:p>
            <a:pPr algn="ctr">
              <a:spcBef>
                <a:spcPts val="0"/>
              </a:spcBef>
              <a:defRPr/>
            </a:pPr>
            <a:r>
              <a:rPr lang="tr-TR" sz="1500" b="1" dirty="0"/>
              <a:t>2.El dumana maruz kalanların akciğer kanserinin % 30’u</a:t>
            </a:r>
            <a:endParaRPr sz="1500" dirty="0"/>
          </a:p>
          <a:p>
            <a:pPr algn="ctr">
              <a:spcBef>
                <a:spcPts val="0"/>
              </a:spcBef>
              <a:defRPr/>
            </a:pPr>
            <a:endParaRPr lang="tr-TR" sz="1500" b="1" dirty="0"/>
          </a:p>
          <a:p>
            <a:pPr algn="ctr">
              <a:spcBef>
                <a:spcPts val="0"/>
              </a:spcBef>
              <a:defRPr/>
            </a:pPr>
            <a:r>
              <a:rPr lang="tr-TR" sz="1500" b="1" dirty="0"/>
              <a:t>SİGARA KAYNAKLIDIR.</a:t>
            </a:r>
          </a:p>
          <a:p>
            <a:pPr algn="ctr">
              <a:spcBef>
                <a:spcPts val="0"/>
              </a:spcBef>
              <a:defRPr/>
            </a:pPr>
            <a:endParaRPr lang="tr-TR" sz="1500" b="1" dirty="0"/>
          </a:p>
          <a:p>
            <a:pPr algn="ctr">
              <a:spcBef>
                <a:spcPts val="0"/>
              </a:spcBef>
              <a:defRPr/>
            </a:pPr>
            <a:r>
              <a:rPr lang="tr-TR" sz="1500" b="1" dirty="0"/>
              <a:t>Ülkemizde </a:t>
            </a:r>
            <a:r>
              <a:rPr lang="tr-TR" sz="1500" b="1" dirty="0">
                <a:solidFill>
                  <a:srgbClr val="FF0000"/>
                </a:solidFill>
              </a:rPr>
              <a:t>meme kanseri</a:t>
            </a:r>
            <a:r>
              <a:rPr lang="tr-TR" sz="1500" dirty="0">
                <a:solidFill>
                  <a:srgbClr val="FF0000"/>
                </a:solidFill>
              </a:rPr>
              <a:t> </a:t>
            </a:r>
            <a:r>
              <a:rPr lang="tr-TR" sz="1500" b="1" dirty="0"/>
              <a:t>kadınlarda tütün kullanımına bağlı en sık görülen kanserdir.</a:t>
            </a:r>
            <a:endParaRPr lang="tr-TR" sz="1500" dirty="0"/>
          </a:p>
          <a:p>
            <a:pPr algn="ctr">
              <a:spcBef>
                <a:spcPts val="0"/>
              </a:spcBef>
              <a:defRPr/>
            </a:pPr>
            <a:r>
              <a:rPr lang="tr-TR" sz="600" dirty="0"/>
              <a:t>                                                                     								</a:t>
            </a:r>
            <a:endParaRPr dirty="0"/>
          </a:p>
          <a:p>
            <a:pPr algn="ctr">
              <a:spcBef>
                <a:spcPts val="0"/>
              </a:spcBef>
              <a:defRPr/>
            </a:pPr>
            <a:endParaRPr lang="tr-TR" sz="600" dirty="0"/>
          </a:p>
          <a:p>
            <a:pPr algn="ctr">
              <a:spcBef>
                <a:spcPts val="0"/>
              </a:spcBef>
              <a:defRPr/>
            </a:pPr>
            <a:endParaRPr lang="tr-TR" sz="600" dirty="0"/>
          </a:p>
          <a:p>
            <a:pPr algn="ctr">
              <a:spcBef>
                <a:spcPts val="0"/>
              </a:spcBef>
              <a:defRPr/>
            </a:pPr>
            <a:endParaRPr lang="tr-TR" sz="600" dirty="0"/>
          </a:p>
          <a:p>
            <a:pPr algn="ctr">
              <a:spcBef>
                <a:spcPts val="0"/>
              </a:spcBef>
              <a:defRPr/>
            </a:pPr>
            <a:endParaRPr lang="tr-TR" sz="600" dirty="0"/>
          </a:p>
          <a:p>
            <a:pPr algn="ctr">
              <a:spcBef>
                <a:spcPts val="0"/>
              </a:spcBef>
              <a:defRPr/>
            </a:pPr>
            <a:endParaRPr lang="tr-TR" sz="600" dirty="0"/>
          </a:p>
          <a:p>
            <a:pPr algn="ctr">
              <a:spcBef>
                <a:spcPts val="0"/>
              </a:spcBef>
              <a:defRPr/>
            </a:pPr>
            <a:endParaRPr lang="tr-TR" sz="600" dirty="0"/>
          </a:p>
          <a:p>
            <a:pPr algn="ctr">
              <a:spcBef>
                <a:spcPts val="0"/>
              </a:spcBef>
              <a:defRPr/>
            </a:pPr>
            <a:endParaRPr lang="tr-TR" sz="600" dirty="0"/>
          </a:p>
          <a:p>
            <a:pPr algn="ctr">
              <a:spcBef>
                <a:spcPts val="0"/>
              </a:spcBef>
              <a:defRPr/>
            </a:pPr>
            <a:endParaRPr lang="tr-TR" sz="600" dirty="0"/>
          </a:p>
          <a:p>
            <a:pPr algn="ctr">
              <a:spcBef>
                <a:spcPts val="0"/>
              </a:spcBef>
              <a:defRPr/>
            </a:pPr>
            <a:endParaRPr lang="tr-TR" sz="600" dirty="0"/>
          </a:p>
          <a:p>
            <a:pPr algn="ctr">
              <a:spcBef>
                <a:spcPts val="0"/>
              </a:spcBef>
              <a:defRPr/>
            </a:pPr>
            <a:endParaRPr lang="tr-TR" sz="600" dirty="0"/>
          </a:p>
          <a:p>
            <a:pPr algn="ctr">
              <a:spcBef>
                <a:spcPts val="0"/>
              </a:spcBef>
              <a:defRPr/>
            </a:pPr>
            <a:endParaRPr lang="tr-TR" sz="600" dirty="0"/>
          </a:p>
          <a:p>
            <a:pPr algn="ctr">
              <a:spcBef>
                <a:spcPts val="0"/>
              </a:spcBef>
              <a:defRPr/>
            </a:pPr>
            <a:endParaRPr lang="tr-TR" sz="600" dirty="0"/>
          </a:p>
          <a:p>
            <a:pPr algn="ctr">
              <a:spcBef>
                <a:spcPts val="0"/>
              </a:spcBef>
              <a:defRPr/>
            </a:pPr>
            <a:r>
              <a:rPr lang="tr-TR" sz="600" dirty="0"/>
              <a:t>                                                                                                                                                                                                                                                                                                                                                                               </a:t>
            </a:r>
            <a:r>
              <a:rPr lang="en-US" sz="600" dirty="0"/>
              <a:t>Am J </a:t>
            </a:r>
            <a:r>
              <a:rPr lang="en-US" sz="600" dirty="0" err="1"/>
              <a:t>Physial</a:t>
            </a:r>
            <a:r>
              <a:rPr lang="en-US" sz="600" dirty="0"/>
              <a:t> Cell Mol </a:t>
            </a:r>
            <a:r>
              <a:rPr lang="en-US" sz="600" dirty="0" err="1"/>
              <a:t>Physiol</a:t>
            </a:r>
            <a:r>
              <a:rPr lang="en-US" sz="600" dirty="0"/>
              <a:t> 2020 ;318:1004-7</a:t>
            </a:r>
            <a:endParaRPr lang="tr-TR" sz="600"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Unvan 3"/>
          <p:cNvSpPr>
            <a:spLocks noGrp="1"/>
          </p:cNvSpPr>
          <p:nvPr>
            <p:ph type="title"/>
          </p:nvPr>
        </p:nvSpPr>
        <p:spPr bwMode="auto"/>
        <p:txBody>
          <a:bodyPr/>
          <a:lstStyle/>
          <a:p>
            <a:pPr>
              <a:defRPr/>
            </a:pPr>
            <a:endParaRPr lang="tr-TR"/>
          </a:p>
        </p:txBody>
      </p:sp>
      <p:sp>
        <p:nvSpPr>
          <p:cNvPr id="3" name="İçerik Yer Tutucusu 2"/>
          <p:cNvSpPr>
            <a:spLocks noGrp="1"/>
          </p:cNvSpPr>
          <p:nvPr>
            <p:ph type="body" sz="half" idx="2"/>
          </p:nvPr>
        </p:nvSpPr>
        <p:spPr bwMode="auto"/>
        <p:txBody>
          <a:bodyPr>
            <a:normAutofit/>
          </a:bodyPr>
          <a:lstStyle/>
          <a:p>
            <a:pPr algn="just">
              <a:lnSpc>
                <a:spcPct val="150000"/>
              </a:lnSpc>
              <a:defRPr/>
            </a:pPr>
            <a:endParaRPr lang="tr-TR" dirty="0">
              <a:latin typeface="Comic Sans MS"/>
            </a:endParaRPr>
          </a:p>
          <a:p>
            <a:pPr algn="just">
              <a:lnSpc>
                <a:spcPct val="150000"/>
              </a:lnSpc>
              <a:defRPr/>
            </a:pPr>
            <a:r>
              <a:rPr lang="tr-TR" sz="1500" dirty="0"/>
              <a:t>Sigara dumanında saptanan 7000 üzerinde kimyasal madde en az 80’den fazlası:</a:t>
            </a:r>
            <a:endParaRPr sz="1500" dirty="0"/>
          </a:p>
          <a:p>
            <a:pPr marL="214313" indent="-214313" algn="just">
              <a:lnSpc>
                <a:spcPct val="150000"/>
              </a:lnSpc>
              <a:buFont typeface="Arial" panose="020B0604020202020204" pitchFamily="34" charset="0"/>
              <a:buChar char="•"/>
              <a:defRPr/>
            </a:pPr>
            <a:r>
              <a:rPr lang="tr-TR" sz="1500" dirty="0"/>
              <a:t> Toksik</a:t>
            </a:r>
          </a:p>
          <a:p>
            <a:pPr marL="214313" indent="-214313" algn="just">
              <a:lnSpc>
                <a:spcPct val="150000"/>
              </a:lnSpc>
              <a:buFont typeface="Arial" panose="020B0604020202020204" pitchFamily="34" charset="0"/>
              <a:buChar char="•"/>
              <a:defRPr/>
            </a:pPr>
            <a:r>
              <a:rPr lang="tr-TR" sz="1500" dirty="0"/>
              <a:t>  Mutajenik</a:t>
            </a:r>
          </a:p>
          <a:p>
            <a:pPr marL="214313" indent="-214313" algn="just">
              <a:lnSpc>
                <a:spcPct val="150000"/>
              </a:lnSpc>
              <a:buFont typeface="Arial" panose="020B0604020202020204" pitchFamily="34" charset="0"/>
              <a:buChar char="•"/>
              <a:defRPr/>
            </a:pPr>
            <a:r>
              <a:rPr lang="tr-TR" sz="1500" dirty="0"/>
              <a:t>  Karsinojenik etkiler</a:t>
            </a:r>
            <a:endParaRPr dirty="0"/>
          </a:p>
        </p:txBody>
      </p:sp>
      <p:pic>
        <p:nvPicPr>
          <p:cNvPr id="2" name="Resim 1"/>
          <p:cNvPicPr>
            <a:picLocks noChangeAspect="1"/>
          </p:cNvPicPr>
          <p:nvPr/>
        </p:nvPicPr>
        <p:blipFill>
          <a:blip r:embed="rId3"/>
          <a:stretch/>
        </p:blipFill>
        <p:spPr bwMode="auto">
          <a:xfrm>
            <a:off x="4997074" y="3137514"/>
            <a:ext cx="2362554" cy="1405495"/>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object 2"/>
          <p:cNvSpPr txBox="1">
            <a:spLocks noGrp="1"/>
          </p:cNvSpPr>
          <p:nvPr>
            <p:ph type="title"/>
          </p:nvPr>
        </p:nvSpPr>
        <p:spPr bwMode="auto">
          <a:xfrm>
            <a:off x="636774" y="1370170"/>
            <a:ext cx="8316919" cy="395814"/>
          </a:xfrm>
          <a:prstGeom prst="rect">
            <a:avLst/>
          </a:prstGeom>
        </p:spPr>
        <p:txBody>
          <a:bodyPr vert="horz" wrap="square" lIns="0" tIns="50483" rIns="0" bIns="0" rtlCol="0" anchor="ctr">
            <a:spAutoFit/>
          </a:bodyPr>
          <a:lstStyle/>
          <a:p>
            <a:pPr marL="1745456" marR="3810" indent="-1736408">
              <a:lnSpc>
                <a:spcPts val="2595"/>
              </a:lnSpc>
              <a:spcBef>
                <a:spcPts val="398"/>
              </a:spcBef>
              <a:defRPr/>
            </a:pPr>
            <a:r>
              <a:rPr lang="tr-TR" dirty="0">
                <a:latin typeface="Calibri" panose="020F0502020204030204" pitchFamily="34" charset="0"/>
                <a:cs typeface="Calibri" panose="020F0502020204030204" pitchFamily="34" charset="0"/>
              </a:rPr>
              <a:t>Tütün ve tütün ürünlerinde</a:t>
            </a:r>
            <a:r>
              <a:rPr dirty="0">
                <a:latin typeface="Calibri" panose="020F0502020204030204" pitchFamily="34" charset="0"/>
                <a:cs typeface="Calibri" panose="020F0502020204030204" pitchFamily="34" charset="0"/>
              </a:rPr>
              <a:t> </a:t>
            </a:r>
            <a:r>
              <a:rPr dirty="0" err="1">
                <a:latin typeface="Calibri" panose="020F0502020204030204" pitchFamily="34" charset="0"/>
                <a:cs typeface="Calibri" panose="020F0502020204030204" pitchFamily="34" charset="0"/>
              </a:rPr>
              <a:t>toksik</a:t>
            </a:r>
            <a:r>
              <a:rPr dirty="0">
                <a:latin typeface="Calibri" panose="020F0502020204030204" pitchFamily="34" charset="0"/>
                <a:cs typeface="Calibri" panose="020F0502020204030204" pitchFamily="34" charset="0"/>
              </a:rPr>
              <a:t> </a:t>
            </a:r>
            <a:r>
              <a:rPr dirty="0" err="1">
                <a:latin typeface="Calibri" panose="020F0502020204030204" pitchFamily="34" charset="0"/>
                <a:cs typeface="Calibri" panose="020F0502020204030204" pitchFamily="34" charset="0"/>
              </a:rPr>
              <a:t>maddeler</a:t>
            </a:r>
            <a:endParaRPr sz="2400" dirty="0">
              <a:latin typeface="Calibri" panose="020F0502020204030204" pitchFamily="34" charset="0"/>
              <a:cs typeface="Calibri" panose="020F0502020204030204" pitchFamily="34" charset="0"/>
            </a:endParaRPr>
          </a:p>
        </p:txBody>
      </p:sp>
      <p:sp>
        <p:nvSpPr>
          <p:cNvPr id="19" name="Metin Yer Tutucusu 18"/>
          <p:cNvSpPr>
            <a:spLocks noGrp="1"/>
          </p:cNvSpPr>
          <p:nvPr>
            <p:ph type="body" sz="half" idx="2"/>
          </p:nvPr>
        </p:nvSpPr>
        <p:spPr bwMode="auto"/>
        <p:txBody>
          <a:bodyPr/>
          <a:lstStyle/>
          <a:p>
            <a:pPr>
              <a:defRPr/>
            </a:pPr>
            <a:endParaRPr lang="tr-TR" dirty="0"/>
          </a:p>
        </p:txBody>
      </p:sp>
      <p:sp>
        <p:nvSpPr>
          <p:cNvPr id="6" name="object 6"/>
          <p:cNvSpPr txBox="1"/>
          <p:nvPr/>
        </p:nvSpPr>
        <p:spPr bwMode="auto">
          <a:xfrm>
            <a:off x="1414310" y="2040298"/>
            <a:ext cx="1325879" cy="326051"/>
          </a:xfrm>
          <a:prstGeom prst="rect">
            <a:avLst/>
          </a:prstGeom>
        </p:spPr>
        <p:txBody>
          <a:bodyPr vert="horz" wrap="square" lIns="0" tIns="2858" rIns="0" bIns="0" rtlCol="0">
            <a:spAutoFit/>
          </a:bodyPr>
          <a:lstStyle/>
          <a:p>
            <a:pPr algn="ctr">
              <a:spcBef>
                <a:spcPts val="23"/>
              </a:spcBef>
              <a:defRPr/>
            </a:pPr>
            <a:r>
              <a:rPr sz="2100" b="1" spc="-4" dirty="0">
                <a:latin typeface="Calibri" panose="020F0502020204030204" pitchFamily="34" charset="0"/>
                <a:cs typeface="Calibri" panose="020F0502020204030204" pitchFamily="34" charset="0"/>
              </a:rPr>
              <a:t>GAZ</a:t>
            </a:r>
            <a:endParaRPr sz="2100" dirty="0">
              <a:latin typeface="Calibri" panose="020F0502020204030204" pitchFamily="34" charset="0"/>
              <a:cs typeface="Calibri" panose="020F0502020204030204" pitchFamily="34" charset="0"/>
            </a:endParaRPr>
          </a:p>
        </p:txBody>
      </p:sp>
      <p:sp>
        <p:nvSpPr>
          <p:cNvPr id="10" name="object 10"/>
          <p:cNvSpPr txBox="1"/>
          <p:nvPr/>
        </p:nvSpPr>
        <p:spPr bwMode="auto">
          <a:xfrm>
            <a:off x="1195083" y="2370503"/>
            <a:ext cx="2180577" cy="2710357"/>
          </a:xfrm>
          <a:prstGeom prst="rect">
            <a:avLst/>
          </a:prstGeom>
        </p:spPr>
        <p:txBody>
          <a:bodyPr vert="horz" wrap="square" lIns="0" tIns="9525" rIns="0" bIns="0" rtlCol="0">
            <a:spAutoFit/>
          </a:bodyPr>
          <a:lstStyle/>
          <a:p>
            <a:pPr marL="267653" indent="-268129">
              <a:spcBef>
                <a:spcPts val="75"/>
              </a:spcBef>
              <a:buFont typeface="Arial MT"/>
              <a:buChar char="•"/>
              <a:tabLst>
                <a:tab pos="267653" algn="l"/>
                <a:tab pos="268129" algn="l"/>
              </a:tabLst>
              <a:defRPr/>
            </a:pPr>
            <a:r>
              <a:rPr sz="1350" spc="-4" dirty="0">
                <a:latin typeface="Calibri" panose="020F0502020204030204" pitchFamily="34" charset="0"/>
                <a:cs typeface="Calibri" panose="020F0502020204030204" pitchFamily="34" charset="0"/>
              </a:rPr>
              <a:t>Karbon</a:t>
            </a:r>
            <a:r>
              <a:rPr sz="1350" spc="-53" dirty="0">
                <a:latin typeface="Calibri" panose="020F0502020204030204" pitchFamily="34" charset="0"/>
                <a:cs typeface="Calibri" panose="020F0502020204030204" pitchFamily="34" charset="0"/>
              </a:rPr>
              <a:t> </a:t>
            </a:r>
            <a:r>
              <a:rPr sz="1350" spc="-8" dirty="0" err="1">
                <a:latin typeface="Calibri" panose="020F0502020204030204" pitchFamily="34" charset="0"/>
                <a:cs typeface="Calibri" panose="020F0502020204030204" pitchFamily="34" charset="0"/>
              </a:rPr>
              <a:t>monoksit</a:t>
            </a:r>
            <a:endParaRPr sz="1350" dirty="0">
              <a:latin typeface="Calibri" panose="020F0502020204030204" pitchFamily="34" charset="0"/>
              <a:cs typeface="Calibri" panose="020F0502020204030204" pitchFamily="34" charset="0"/>
            </a:endParaRPr>
          </a:p>
          <a:p>
            <a:pPr marL="267653" indent="-268129">
              <a:buFont typeface="Arial MT"/>
              <a:buChar char="•"/>
              <a:tabLst>
                <a:tab pos="267653" algn="l"/>
                <a:tab pos="268129" algn="l"/>
              </a:tabLst>
              <a:defRPr/>
            </a:pPr>
            <a:r>
              <a:rPr sz="1350" spc="-11" dirty="0" err="1">
                <a:latin typeface="Calibri" panose="020F0502020204030204" pitchFamily="34" charset="0"/>
                <a:cs typeface="Calibri" panose="020F0502020204030204" pitchFamily="34" charset="0"/>
              </a:rPr>
              <a:t>Azot</a:t>
            </a:r>
            <a:endParaRPr sz="1350" dirty="0">
              <a:latin typeface="Calibri" panose="020F0502020204030204" pitchFamily="34" charset="0"/>
              <a:cs typeface="Calibri" panose="020F0502020204030204" pitchFamily="34" charset="0"/>
            </a:endParaRPr>
          </a:p>
          <a:p>
            <a:pPr marL="267653" indent="-268129">
              <a:buFont typeface="Arial MT"/>
              <a:buChar char="•"/>
              <a:tabLst>
                <a:tab pos="267653" algn="l"/>
                <a:tab pos="268129" algn="l"/>
              </a:tabLst>
              <a:defRPr/>
            </a:pPr>
            <a:r>
              <a:rPr sz="1350" spc="-4" dirty="0" err="1">
                <a:latin typeface="Calibri" panose="020F0502020204030204" pitchFamily="34" charset="0"/>
                <a:cs typeface="Calibri" panose="020F0502020204030204" pitchFamily="34" charset="0"/>
              </a:rPr>
              <a:t>Karbondioksit</a:t>
            </a:r>
            <a:endParaRPr sz="1350" dirty="0">
              <a:latin typeface="Calibri" panose="020F0502020204030204" pitchFamily="34" charset="0"/>
              <a:cs typeface="Calibri" panose="020F0502020204030204" pitchFamily="34" charset="0"/>
            </a:endParaRPr>
          </a:p>
          <a:p>
            <a:pPr marL="267653" indent="-268129">
              <a:buFont typeface="Arial MT"/>
              <a:buChar char="•"/>
              <a:tabLst>
                <a:tab pos="267653" algn="l"/>
                <a:tab pos="268129" algn="l"/>
              </a:tabLst>
              <a:defRPr/>
            </a:pPr>
            <a:r>
              <a:rPr sz="1350" spc="-8" dirty="0" err="1">
                <a:latin typeface="Calibri" panose="020F0502020204030204" pitchFamily="34" charset="0"/>
                <a:cs typeface="Calibri" panose="020F0502020204030204" pitchFamily="34" charset="0"/>
              </a:rPr>
              <a:t>Amonyak</a:t>
            </a:r>
            <a:endParaRPr sz="1350" dirty="0">
              <a:latin typeface="Calibri" panose="020F0502020204030204" pitchFamily="34" charset="0"/>
              <a:cs typeface="Calibri" panose="020F0502020204030204" pitchFamily="34" charset="0"/>
            </a:endParaRPr>
          </a:p>
          <a:p>
            <a:pPr marL="267653" indent="-268129">
              <a:buFont typeface="Arial MT"/>
              <a:buChar char="•"/>
              <a:tabLst>
                <a:tab pos="267653" algn="l"/>
                <a:tab pos="268129" algn="l"/>
              </a:tabLst>
              <a:defRPr/>
            </a:pPr>
            <a:r>
              <a:rPr sz="1350" spc="-8" dirty="0" err="1">
                <a:latin typeface="Calibri" panose="020F0502020204030204" pitchFamily="34" charset="0"/>
                <a:cs typeface="Calibri" panose="020F0502020204030204" pitchFamily="34" charset="0"/>
              </a:rPr>
              <a:t>Formaldehit</a:t>
            </a:r>
            <a:endParaRPr sz="1350" dirty="0">
              <a:latin typeface="Calibri" panose="020F0502020204030204" pitchFamily="34" charset="0"/>
              <a:cs typeface="Calibri" panose="020F0502020204030204" pitchFamily="34" charset="0"/>
            </a:endParaRPr>
          </a:p>
          <a:p>
            <a:pPr marL="267653" indent="-268129">
              <a:buFont typeface="Arial MT"/>
              <a:buChar char="•"/>
              <a:tabLst>
                <a:tab pos="267653" algn="l"/>
                <a:tab pos="268129" algn="l"/>
              </a:tabLst>
              <a:defRPr/>
            </a:pPr>
            <a:r>
              <a:rPr sz="1350" spc="-8" dirty="0" err="1">
                <a:latin typeface="Calibri" panose="020F0502020204030204" pitchFamily="34" charset="0"/>
                <a:cs typeface="Calibri" panose="020F0502020204030204" pitchFamily="34" charset="0"/>
              </a:rPr>
              <a:t>Akrolein</a:t>
            </a:r>
            <a:endParaRPr sz="1350" dirty="0">
              <a:latin typeface="Calibri" panose="020F0502020204030204" pitchFamily="34" charset="0"/>
              <a:cs typeface="Calibri" panose="020F0502020204030204" pitchFamily="34" charset="0"/>
            </a:endParaRPr>
          </a:p>
          <a:p>
            <a:pPr marL="267653" indent="-268129">
              <a:buFont typeface="Arial MT"/>
              <a:buChar char="•"/>
              <a:tabLst>
                <a:tab pos="267653" algn="l"/>
                <a:tab pos="268129" algn="l"/>
              </a:tabLst>
              <a:defRPr/>
            </a:pPr>
            <a:r>
              <a:rPr sz="1350" spc="-8" dirty="0" err="1">
                <a:latin typeface="Calibri" panose="020F0502020204030204" pitchFamily="34" charset="0"/>
                <a:cs typeface="Calibri" panose="020F0502020204030204" pitchFamily="34" charset="0"/>
              </a:rPr>
              <a:t>Aseton</a:t>
            </a:r>
            <a:endParaRPr sz="1350" dirty="0">
              <a:latin typeface="Calibri" panose="020F0502020204030204" pitchFamily="34" charset="0"/>
              <a:cs typeface="Calibri" panose="020F0502020204030204" pitchFamily="34" charset="0"/>
            </a:endParaRPr>
          </a:p>
          <a:p>
            <a:pPr marL="267653" indent="-268129">
              <a:buFont typeface="Arial MT"/>
              <a:buChar char="•"/>
              <a:tabLst>
                <a:tab pos="267653" algn="l"/>
                <a:tab pos="268129" algn="l"/>
              </a:tabLst>
              <a:defRPr/>
            </a:pPr>
            <a:r>
              <a:rPr sz="1350" spc="-4" dirty="0" err="1">
                <a:latin typeface="Calibri" panose="020F0502020204030204" pitchFamily="34" charset="0"/>
                <a:cs typeface="Calibri" panose="020F0502020204030204" pitchFamily="34" charset="0"/>
              </a:rPr>
              <a:t>Piridin</a:t>
            </a:r>
            <a:endParaRPr sz="1350" dirty="0">
              <a:latin typeface="Calibri" panose="020F0502020204030204" pitchFamily="34" charset="0"/>
              <a:cs typeface="Calibri" panose="020F0502020204030204" pitchFamily="34" charset="0"/>
            </a:endParaRPr>
          </a:p>
          <a:p>
            <a:pPr marL="267653" indent="-268129">
              <a:buFont typeface="Arial MT"/>
              <a:buChar char="•"/>
              <a:tabLst>
                <a:tab pos="267653" algn="l"/>
                <a:tab pos="268129" algn="l"/>
              </a:tabLst>
              <a:defRPr/>
            </a:pPr>
            <a:r>
              <a:rPr sz="1350" spc="-8" dirty="0">
                <a:latin typeface="Calibri" panose="020F0502020204030204" pitchFamily="34" charset="0"/>
                <a:cs typeface="Calibri" panose="020F0502020204030204" pitchFamily="34" charset="0"/>
              </a:rPr>
              <a:t>3-vinilpiridin</a:t>
            </a:r>
            <a:endParaRPr sz="1350" dirty="0">
              <a:latin typeface="Calibri" panose="020F0502020204030204" pitchFamily="34" charset="0"/>
              <a:cs typeface="Calibri" panose="020F0502020204030204" pitchFamily="34" charset="0"/>
            </a:endParaRPr>
          </a:p>
          <a:p>
            <a:pPr marL="267653" indent="-268129">
              <a:buFont typeface="Arial MT"/>
              <a:buChar char="•"/>
              <a:tabLst>
                <a:tab pos="267653" algn="l"/>
                <a:tab pos="268129" algn="l"/>
              </a:tabLst>
              <a:defRPr/>
            </a:pPr>
            <a:r>
              <a:rPr sz="1350" spc="-8" dirty="0" err="1">
                <a:latin typeface="Calibri" panose="020F0502020204030204" pitchFamily="34" charset="0"/>
                <a:cs typeface="Calibri" panose="020F0502020204030204" pitchFamily="34" charset="0"/>
              </a:rPr>
              <a:t>Hidrojen</a:t>
            </a:r>
            <a:r>
              <a:rPr sz="1350" spc="-26" dirty="0">
                <a:latin typeface="Calibri" panose="020F0502020204030204" pitchFamily="34" charset="0"/>
                <a:cs typeface="Calibri" panose="020F0502020204030204" pitchFamily="34" charset="0"/>
              </a:rPr>
              <a:t> </a:t>
            </a:r>
            <a:r>
              <a:rPr sz="1350" spc="-4" dirty="0" err="1">
                <a:latin typeface="Calibri" panose="020F0502020204030204" pitchFamily="34" charset="0"/>
                <a:cs typeface="Calibri" panose="020F0502020204030204" pitchFamily="34" charset="0"/>
              </a:rPr>
              <a:t>siyanid</a:t>
            </a:r>
            <a:endParaRPr sz="1350" dirty="0">
              <a:latin typeface="Calibri" panose="020F0502020204030204" pitchFamily="34" charset="0"/>
              <a:cs typeface="Calibri" panose="020F0502020204030204" pitchFamily="34" charset="0"/>
            </a:endParaRPr>
          </a:p>
          <a:p>
            <a:pPr marL="267653" indent="-268129">
              <a:buFont typeface="Arial MT"/>
              <a:buChar char="•"/>
              <a:tabLst>
                <a:tab pos="267653" algn="l"/>
                <a:tab pos="268129" algn="l"/>
              </a:tabLst>
              <a:defRPr/>
            </a:pPr>
            <a:r>
              <a:rPr sz="1350" spc="-8" dirty="0" err="1">
                <a:latin typeface="Calibri" panose="020F0502020204030204" pitchFamily="34" charset="0"/>
                <a:cs typeface="Calibri" panose="020F0502020204030204" pitchFamily="34" charset="0"/>
              </a:rPr>
              <a:t>Nitrojen</a:t>
            </a:r>
            <a:r>
              <a:rPr sz="1350" spc="-23" dirty="0">
                <a:latin typeface="Calibri" panose="020F0502020204030204" pitchFamily="34" charset="0"/>
                <a:cs typeface="Calibri" panose="020F0502020204030204" pitchFamily="34" charset="0"/>
              </a:rPr>
              <a:t> </a:t>
            </a:r>
            <a:r>
              <a:rPr sz="1350" spc="-8" dirty="0" err="1">
                <a:latin typeface="Calibri" panose="020F0502020204030204" pitchFamily="34" charset="0"/>
                <a:cs typeface="Calibri" panose="020F0502020204030204" pitchFamily="34" charset="0"/>
              </a:rPr>
              <a:t>oksid</a:t>
            </a:r>
            <a:endParaRPr sz="1350" dirty="0">
              <a:latin typeface="Calibri" panose="020F0502020204030204" pitchFamily="34" charset="0"/>
              <a:cs typeface="Calibri" panose="020F0502020204030204" pitchFamily="34" charset="0"/>
            </a:endParaRPr>
          </a:p>
          <a:p>
            <a:pPr marL="267653" indent="-268129">
              <a:buFont typeface="Arial MT"/>
              <a:buChar char="•"/>
              <a:tabLst>
                <a:tab pos="267653" algn="l"/>
                <a:tab pos="268129" algn="l"/>
              </a:tabLst>
              <a:defRPr/>
            </a:pPr>
            <a:r>
              <a:rPr sz="1350" spc="-8" dirty="0">
                <a:latin typeface="Calibri" panose="020F0502020204030204" pitchFamily="34" charset="0"/>
                <a:cs typeface="Calibri" panose="020F0502020204030204" pitchFamily="34" charset="0"/>
              </a:rPr>
              <a:t>N-</a:t>
            </a:r>
            <a:r>
              <a:rPr sz="1350" spc="-8" dirty="0" err="1">
                <a:latin typeface="Calibri" panose="020F0502020204030204" pitchFamily="34" charset="0"/>
                <a:cs typeface="Calibri" panose="020F0502020204030204" pitchFamily="34" charset="0"/>
              </a:rPr>
              <a:t>nitrozdimetilamin</a:t>
            </a:r>
            <a:endParaRPr sz="1350" dirty="0">
              <a:latin typeface="Calibri" panose="020F0502020204030204" pitchFamily="34" charset="0"/>
              <a:cs typeface="Calibri" panose="020F0502020204030204" pitchFamily="34" charset="0"/>
            </a:endParaRPr>
          </a:p>
          <a:p>
            <a:pPr marL="267653" indent="-268129">
              <a:buFont typeface="Arial MT"/>
              <a:buChar char="•"/>
              <a:tabLst>
                <a:tab pos="267653" algn="l"/>
                <a:tab pos="268129" algn="l"/>
              </a:tabLst>
              <a:defRPr/>
            </a:pPr>
            <a:r>
              <a:rPr sz="1350" spc="-8" dirty="0">
                <a:latin typeface="Calibri" panose="020F0502020204030204" pitchFamily="34" charset="0"/>
                <a:cs typeface="Calibri" panose="020F0502020204030204" pitchFamily="34" charset="0"/>
              </a:rPr>
              <a:t>N-</a:t>
            </a:r>
            <a:r>
              <a:rPr sz="1350" spc="-8" dirty="0" err="1">
                <a:latin typeface="Calibri" panose="020F0502020204030204" pitchFamily="34" charset="0"/>
                <a:cs typeface="Calibri" panose="020F0502020204030204" pitchFamily="34" charset="0"/>
              </a:rPr>
              <a:t>nitrozpirolidin</a:t>
            </a:r>
            <a:endParaRPr sz="1125" dirty="0">
              <a:latin typeface="Calibri" panose="020F0502020204030204" pitchFamily="34" charset="0"/>
              <a:cs typeface="Calibri" panose="020F0502020204030204" pitchFamily="34" charset="0"/>
            </a:endParaRPr>
          </a:p>
        </p:txBody>
      </p:sp>
      <p:sp>
        <p:nvSpPr>
          <p:cNvPr id="14" name="object 14"/>
          <p:cNvSpPr txBox="1"/>
          <p:nvPr/>
        </p:nvSpPr>
        <p:spPr bwMode="auto">
          <a:xfrm>
            <a:off x="3903870" y="2019140"/>
            <a:ext cx="2573131" cy="347211"/>
          </a:xfrm>
          <a:prstGeom prst="rect">
            <a:avLst/>
          </a:prstGeom>
        </p:spPr>
        <p:txBody>
          <a:bodyPr vert="horz" wrap="square" lIns="0" tIns="23813" rIns="0" bIns="0" rtlCol="0">
            <a:spAutoFit/>
          </a:bodyPr>
          <a:lstStyle/>
          <a:p>
            <a:pPr marL="211455">
              <a:spcBef>
                <a:spcPts val="188"/>
              </a:spcBef>
              <a:defRPr/>
            </a:pPr>
            <a:r>
              <a:rPr sz="2100" b="1" spc="-19" dirty="0">
                <a:latin typeface="Calibri" panose="020F0502020204030204" pitchFamily="34" charset="0"/>
                <a:cs typeface="Calibri" panose="020F0502020204030204" pitchFamily="34" charset="0"/>
              </a:rPr>
              <a:t>PARTİKÜL</a:t>
            </a:r>
            <a:r>
              <a:rPr lang="tr-TR" sz="2100" b="1" spc="-19" dirty="0">
                <a:latin typeface="Calibri" panose="020F0502020204030204" pitchFamily="34" charset="0"/>
                <a:cs typeface="Calibri" panose="020F0502020204030204" pitchFamily="34" charset="0"/>
              </a:rPr>
              <a:t>L</a:t>
            </a:r>
            <a:r>
              <a:rPr sz="2100" b="1" spc="-19" dirty="0">
                <a:latin typeface="Calibri" panose="020F0502020204030204" pitchFamily="34" charset="0"/>
                <a:cs typeface="Calibri" panose="020F0502020204030204" pitchFamily="34" charset="0"/>
              </a:rPr>
              <a:t>ER</a:t>
            </a:r>
            <a:endParaRPr sz="2100" dirty="0">
              <a:latin typeface="Calibri" panose="020F0502020204030204" pitchFamily="34" charset="0"/>
              <a:cs typeface="Calibri" panose="020F0502020204030204" pitchFamily="34" charset="0"/>
            </a:endParaRPr>
          </a:p>
        </p:txBody>
      </p:sp>
      <p:sp>
        <p:nvSpPr>
          <p:cNvPr id="18" name="object 18"/>
          <p:cNvSpPr txBox="1"/>
          <p:nvPr/>
        </p:nvSpPr>
        <p:spPr bwMode="auto">
          <a:xfrm>
            <a:off x="4074850" y="2344378"/>
            <a:ext cx="2493590" cy="2918107"/>
          </a:xfrm>
          <a:prstGeom prst="rect">
            <a:avLst/>
          </a:prstGeom>
        </p:spPr>
        <p:txBody>
          <a:bodyPr vert="horz" wrap="square" lIns="0" tIns="9525" rIns="0" bIns="0" rtlCol="0">
            <a:spAutoFit/>
          </a:bodyPr>
          <a:lstStyle/>
          <a:p>
            <a:pPr marL="266700" indent="-267176">
              <a:spcBef>
                <a:spcPts val="75"/>
              </a:spcBef>
              <a:buFont typeface="Arial MT"/>
              <a:buChar char="•"/>
              <a:tabLst>
                <a:tab pos="266700" algn="l"/>
                <a:tab pos="267176" algn="l"/>
              </a:tabLst>
              <a:defRPr/>
            </a:pPr>
            <a:r>
              <a:rPr sz="1350" spc="-11" dirty="0" err="1">
                <a:latin typeface="Calibri" panose="020F0502020204030204" pitchFamily="34" charset="0"/>
                <a:cs typeface="Calibri" panose="020F0502020204030204" pitchFamily="34" charset="0"/>
              </a:rPr>
              <a:t>Nikotin</a:t>
            </a:r>
            <a:endParaRPr sz="1350" dirty="0">
              <a:latin typeface="Calibri" panose="020F0502020204030204" pitchFamily="34" charset="0"/>
              <a:cs typeface="Calibri" panose="020F0502020204030204" pitchFamily="34" charset="0"/>
            </a:endParaRPr>
          </a:p>
          <a:p>
            <a:pPr marL="266700" indent="-267176">
              <a:buFont typeface="Arial MT"/>
              <a:buChar char="•"/>
              <a:tabLst>
                <a:tab pos="266700" algn="l"/>
                <a:tab pos="267176" algn="l"/>
              </a:tabLst>
              <a:defRPr/>
            </a:pPr>
            <a:r>
              <a:rPr sz="1350" spc="-4" dirty="0" err="1">
                <a:latin typeface="Calibri" panose="020F0502020204030204" pitchFamily="34" charset="0"/>
                <a:cs typeface="Calibri" panose="020F0502020204030204" pitchFamily="34" charset="0"/>
              </a:rPr>
              <a:t>Anetabin</a:t>
            </a:r>
            <a:endParaRPr sz="1350" dirty="0">
              <a:latin typeface="Calibri" panose="020F0502020204030204" pitchFamily="34" charset="0"/>
              <a:cs typeface="Calibri" panose="020F0502020204030204" pitchFamily="34" charset="0"/>
            </a:endParaRPr>
          </a:p>
          <a:p>
            <a:pPr marL="266700" indent="-267176">
              <a:buFont typeface="Arial MT"/>
              <a:buChar char="•"/>
              <a:tabLst>
                <a:tab pos="266700" algn="l"/>
                <a:tab pos="267176" algn="l"/>
              </a:tabLst>
              <a:defRPr/>
            </a:pPr>
            <a:r>
              <a:rPr sz="1350" spc="-4" dirty="0" err="1">
                <a:latin typeface="Calibri" panose="020F0502020204030204" pitchFamily="34" charset="0"/>
                <a:cs typeface="Calibri" panose="020F0502020204030204" pitchFamily="34" charset="0"/>
              </a:rPr>
              <a:t>Anabasin</a:t>
            </a:r>
            <a:endParaRPr sz="1350" dirty="0">
              <a:latin typeface="Calibri" panose="020F0502020204030204" pitchFamily="34" charset="0"/>
              <a:cs typeface="Calibri" panose="020F0502020204030204" pitchFamily="34" charset="0"/>
            </a:endParaRPr>
          </a:p>
          <a:p>
            <a:pPr marL="266700" indent="-267176">
              <a:buFont typeface="Arial MT"/>
              <a:buChar char="•"/>
              <a:tabLst>
                <a:tab pos="266700" algn="l"/>
                <a:tab pos="267176" algn="l"/>
              </a:tabLst>
              <a:defRPr/>
            </a:pPr>
            <a:r>
              <a:rPr sz="1350" spc="-8" dirty="0" err="1">
                <a:latin typeface="Calibri" panose="020F0502020204030204" pitchFamily="34" charset="0"/>
                <a:cs typeface="Calibri" panose="020F0502020204030204" pitchFamily="34" charset="0"/>
              </a:rPr>
              <a:t>Fenol</a:t>
            </a:r>
            <a:endParaRPr sz="1350" dirty="0">
              <a:latin typeface="Calibri" panose="020F0502020204030204" pitchFamily="34" charset="0"/>
              <a:cs typeface="Calibri" panose="020F0502020204030204" pitchFamily="34" charset="0"/>
            </a:endParaRPr>
          </a:p>
          <a:p>
            <a:pPr marL="266700" indent="-267176">
              <a:buFont typeface="Arial MT"/>
              <a:buChar char="•"/>
              <a:tabLst>
                <a:tab pos="266700" algn="l"/>
                <a:tab pos="267176" algn="l"/>
              </a:tabLst>
              <a:defRPr/>
            </a:pPr>
            <a:r>
              <a:rPr sz="1350" spc="-15" dirty="0" err="1">
                <a:latin typeface="Calibri" panose="020F0502020204030204" pitchFamily="34" charset="0"/>
                <a:cs typeface="Calibri" panose="020F0502020204030204" pitchFamily="34" charset="0"/>
              </a:rPr>
              <a:t>Katekol</a:t>
            </a:r>
            <a:endParaRPr sz="1350" dirty="0">
              <a:latin typeface="Calibri" panose="020F0502020204030204" pitchFamily="34" charset="0"/>
              <a:cs typeface="Calibri" panose="020F0502020204030204" pitchFamily="34" charset="0"/>
            </a:endParaRPr>
          </a:p>
          <a:p>
            <a:pPr marL="266700" indent="-267176">
              <a:buFont typeface="Arial MT"/>
              <a:buChar char="•"/>
              <a:tabLst>
                <a:tab pos="266700" algn="l"/>
                <a:tab pos="267176" algn="l"/>
              </a:tabLst>
              <a:defRPr/>
            </a:pPr>
            <a:r>
              <a:rPr sz="1350" spc="-4" dirty="0" err="1">
                <a:latin typeface="Calibri" panose="020F0502020204030204" pitchFamily="34" charset="0"/>
                <a:cs typeface="Calibri" panose="020F0502020204030204" pitchFamily="34" charset="0"/>
              </a:rPr>
              <a:t>Anilin</a:t>
            </a:r>
            <a:endParaRPr sz="1350" dirty="0">
              <a:latin typeface="Calibri" panose="020F0502020204030204" pitchFamily="34" charset="0"/>
              <a:cs typeface="Calibri" panose="020F0502020204030204" pitchFamily="34" charset="0"/>
            </a:endParaRPr>
          </a:p>
          <a:p>
            <a:pPr marL="266700" indent="-267176">
              <a:buFont typeface="Arial MT"/>
              <a:buChar char="•"/>
              <a:tabLst>
                <a:tab pos="266700" algn="l"/>
                <a:tab pos="267176" algn="l"/>
              </a:tabLst>
              <a:defRPr/>
            </a:pPr>
            <a:r>
              <a:rPr sz="1350" spc="-8" dirty="0">
                <a:latin typeface="Calibri" panose="020F0502020204030204" pitchFamily="34" charset="0"/>
                <a:cs typeface="Calibri" panose="020F0502020204030204" pitchFamily="34" charset="0"/>
              </a:rPr>
              <a:t>2-naftilamin</a:t>
            </a:r>
            <a:endParaRPr sz="1350" dirty="0">
              <a:latin typeface="Calibri" panose="020F0502020204030204" pitchFamily="34" charset="0"/>
              <a:cs typeface="Calibri" panose="020F0502020204030204" pitchFamily="34" charset="0"/>
            </a:endParaRPr>
          </a:p>
          <a:p>
            <a:pPr marL="266700" indent="-267176">
              <a:buFont typeface="Arial MT"/>
              <a:buChar char="•"/>
              <a:tabLst>
                <a:tab pos="266700" algn="l"/>
                <a:tab pos="267176" algn="l"/>
              </a:tabLst>
              <a:defRPr/>
            </a:pPr>
            <a:r>
              <a:rPr sz="1350" spc="-8" dirty="0" err="1">
                <a:latin typeface="Calibri" panose="020F0502020204030204" pitchFamily="34" charset="0"/>
                <a:cs typeface="Calibri" panose="020F0502020204030204" pitchFamily="34" charset="0"/>
              </a:rPr>
              <a:t>Benzantresen</a:t>
            </a:r>
            <a:endParaRPr sz="1350" dirty="0">
              <a:latin typeface="Calibri" panose="020F0502020204030204" pitchFamily="34" charset="0"/>
              <a:cs typeface="Calibri" panose="020F0502020204030204" pitchFamily="34" charset="0"/>
            </a:endParaRPr>
          </a:p>
          <a:p>
            <a:pPr marL="266700" indent="-267176">
              <a:buFont typeface="Arial MT"/>
              <a:buChar char="•"/>
              <a:tabLst>
                <a:tab pos="266700" algn="l"/>
                <a:tab pos="267176" algn="l"/>
              </a:tabLst>
              <a:defRPr/>
            </a:pPr>
            <a:r>
              <a:rPr sz="1350" spc="-8" dirty="0" err="1">
                <a:latin typeface="Calibri" panose="020F0502020204030204" pitchFamily="34" charset="0"/>
                <a:cs typeface="Calibri" panose="020F0502020204030204" pitchFamily="34" charset="0"/>
              </a:rPr>
              <a:t>Benzopiren</a:t>
            </a:r>
            <a:endParaRPr sz="1350" dirty="0">
              <a:latin typeface="Calibri" panose="020F0502020204030204" pitchFamily="34" charset="0"/>
              <a:cs typeface="Calibri" panose="020F0502020204030204" pitchFamily="34" charset="0"/>
            </a:endParaRPr>
          </a:p>
          <a:p>
            <a:pPr marL="266700" indent="-267176">
              <a:buFont typeface="Arial MT"/>
              <a:buChar char="•"/>
              <a:tabLst>
                <a:tab pos="266700" algn="l"/>
                <a:tab pos="267176" algn="l"/>
              </a:tabLst>
              <a:defRPr/>
            </a:pPr>
            <a:r>
              <a:rPr sz="1350" spc="-4" dirty="0" err="1">
                <a:latin typeface="Calibri" panose="020F0502020204030204" pitchFamily="34" charset="0"/>
                <a:cs typeface="Calibri" panose="020F0502020204030204" pitchFamily="34" charset="0"/>
              </a:rPr>
              <a:t>Kinolin</a:t>
            </a:r>
            <a:endParaRPr sz="1350" dirty="0">
              <a:latin typeface="Calibri" panose="020F0502020204030204" pitchFamily="34" charset="0"/>
              <a:cs typeface="Calibri" panose="020F0502020204030204" pitchFamily="34" charset="0"/>
            </a:endParaRPr>
          </a:p>
          <a:p>
            <a:pPr marL="266700" indent="-267176">
              <a:buFont typeface="Arial MT"/>
              <a:buChar char="•"/>
              <a:tabLst>
                <a:tab pos="266700" algn="l"/>
                <a:tab pos="267176" algn="l"/>
              </a:tabLst>
              <a:defRPr/>
            </a:pPr>
            <a:r>
              <a:rPr sz="1350" spc="-11" dirty="0">
                <a:latin typeface="Calibri" panose="020F0502020204030204" pitchFamily="34" charset="0"/>
                <a:cs typeface="Calibri" panose="020F0502020204030204" pitchFamily="34" charset="0"/>
              </a:rPr>
              <a:t>N-</a:t>
            </a:r>
            <a:r>
              <a:rPr sz="1350" spc="-11" dirty="0" err="1">
                <a:latin typeface="Calibri" panose="020F0502020204030204" pitchFamily="34" charset="0"/>
                <a:cs typeface="Calibri" panose="020F0502020204030204" pitchFamily="34" charset="0"/>
              </a:rPr>
              <a:t>nitrozonornikotin</a:t>
            </a:r>
            <a:endParaRPr sz="1350" dirty="0">
              <a:latin typeface="Calibri" panose="020F0502020204030204" pitchFamily="34" charset="0"/>
              <a:cs typeface="Calibri" panose="020F0502020204030204" pitchFamily="34" charset="0"/>
            </a:endParaRPr>
          </a:p>
          <a:p>
            <a:pPr marL="266700" indent="-267176">
              <a:buFont typeface="Arial MT"/>
              <a:buChar char="•"/>
              <a:tabLst>
                <a:tab pos="266700" algn="l"/>
                <a:tab pos="267176" algn="l"/>
              </a:tabLst>
              <a:defRPr/>
            </a:pPr>
            <a:r>
              <a:rPr sz="1350" spc="-8" dirty="0">
                <a:latin typeface="Calibri" panose="020F0502020204030204" pitchFamily="34" charset="0"/>
                <a:cs typeface="Calibri" panose="020F0502020204030204" pitchFamily="34" charset="0"/>
              </a:rPr>
              <a:t>N-</a:t>
            </a:r>
            <a:r>
              <a:rPr sz="1350" spc="-8" dirty="0" err="1">
                <a:latin typeface="Calibri" panose="020F0502020204030204" pitchFamily="34" charset="0"/>
                <a:cs typeface="Calibri" panose="020F0502020204030204" pitchFamily="34" charset="0"/>
              </a:rPr>
              <a:t>nitrozodietanolamin</a:t>
            </a:r>
            <a:endParaRPr sz="1350" dirty="0">
              <a:latin typeface="Calibri" panose="020F0502020204030204" pitchFamily="34" charset="0"/>
              <a:cs typeface="Calibri" panose="020F0502020204030204" pitchFamily="34" charset="0"/>
            </a:endParaRPr>
          </a:p>
          <a:p>
            <a:pPr marL="266700" indent="-267176">
              <a:buFont typeface="Arial MT"/>
              <a:buChar char="•"/>
              <a:tabLst>
                <a:tab pos="266700" algn="l"/>
                <a:tab pos="267176" algn="l"/>
              </a:tabLst>
              <a:defRPr/>
            </a:pPr>
            <a:r>
              <a:rPr sz="1350" spc="-11" dirty="0" err="1">
                <a:latin typeface="Calibri" panose="020F0502020204030204" pitchFamily="34" charset="0"/>
                <a:cs typeface="Calibri" panose="020F0502020204030204" pitchFamily="34" charset="0"/>
              </a:rPr>
              <a:t>Nikel</a:t>
            </a:r>
            <a:endParaRPr sz="1350" dirty="0">
              <a:latin typeface="Calibri" panose="020F0502020204030204" pitchFamily="34" charset="0"/>
              <a:cs typeface="Calibri" panose="020F0502020204030204" pitchFamily="34" charset="0"/>
            </a:endParaRPr>
          </a:p>
          <a:p>
            <a:pPr marL="266700" indent="-267176">
              <a:buFont typeface="Arial MT"/>
              <a:buChar char="•"/>
              <a:tabLst>
                <a:tab pos="266700" algn="l"/>
                <a:tab pos="267176" algn="l"/>
              </a:tabLst>
              <a:defRPr/>
            </a:pPr>
            <a:r>
              <a:rPr sz="1350" spc="-8" dirty="0">
                <a:latin typeface="Calibri" panose="020F0502020204030204" pitchFamily="34" charset="0"/>
                <a:cs typeface="Calibri" panose="020F0502020204030204" pitchFamily="34" charset="0"/>
              </a:rPr>
              <a:t>Polonium-210</a:t>
            </a:r>
            <a:endParaRPr sz="1013" dirty="0">
              <a:latin typeface="Calibri" panose="020F0502020204030204" pitchFamily="34" charset="0"/>
              <a:cs typeface="Calibri" panose="020F0502020204030204" pitchFamily="34"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lstStyle/>
          <a:p>
            <a:pPr>
              <a:defRPr/>
            </a:pPr>
            <a:endParaRPr lang="tr-TR"/>
          </a:p>
        </p:txBody>
      </p:sp>
      <p:pic>
        <p:nvPicPr>
          <p:cNvPr id="4" name="İçerik Yer Tutucusu 3"/>
          <p:cNvPicPr>
            <a:picLocks noGrp="1" noChangeAspect="1"/>
          </p:cNvPicPr>
          <p:nvPr>
            <p:ph idx="4294967295"/>
          </p:nvPr>
        </p:nvPicPr>
        <p:blipFill>
          <a:blip r:embed="rId3"/>
          <a:stretch/>
        </p:blipFill>
        <p:spPr bwMode="auto">
          <a:xfrm>
            <a:off x="525153" y="1677080"/>
            <a:ext cx="8093687" cy="3206171"/>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Unvan 3"/>
          <p:cNvSpPr>
            <a:spLocks noGrp="1"/>
          </p:cNvSpPr>
          <p:nvPr>
            <p:ph type="title"/>
          </p:nvPr>
        </p:nvSpPr>
        <p:spPr bwMode="auto"/>
        <p:txBody>
          <a:bodyPr>
            <a:normAutofit/>
          </a:bodyPr>
          <a:lstStyle/>
          <a:p>
            <a:pPr>
              <a:defRPr/>
            </a:pPr>
            <a:r>
              <a:rPr lang="tr-TR" sz="2400" dirty="0">
                <a:latin typeface="Calibri" panose="020F0502020204030204" pitchFamily="34" charset="0"/>
                <a:cs typeface="Calibri" panose="020F0502020204030204" pitchFamily="34" charset="0"/>
              </a:rPr>
              <a:t>Tütün ve </a:t>
            </a:r>
            <a:r>
              <a:rPr lang="tr-TR" sz="2400" dirty="0" err="1">
                <a:latin typeface="Calibri" panose="020F0502020204030204" pitchFamily="34" charset="0"/>
                <a:cs typeface="Calibri" panose="020F0502020204030204" pitchFamily="34" charset="0"/>
              </a:rPr>
              <a:t>Kardiyovasküler</a:t>
            </a:r>
            <a:r>
              <a:rPr lang="tr-TR" sz="2400" dirty="0">
                <a:latin typeface="Calibri" panose="020F0502020204030204" pitchFamily="34" charset="0"/>
                <a:cs typeface="Calibri" panose="020F0502020204030204" pitchFamily="34" charset="0"/>
              </a:rPr>
              <a:t> Hastalıklar</a:t>
            </a:r>
            <a:endParaRPr sz="2400" dirty="0">
              <a:latin typeface="Calibri" panose="020F0502020204030204" pitchFamily="34" charset="0"/>
              <a:cs typeface="Calibri" panose="020F0502020204030204" pitchFamily="34" charset="0"/>
            </a:endParaRPr>
          </a:p>
        </p:txBody>
      </p:sp>
      <p:sp>
        <p:nvSpPr>
          <p:cNvPr id="3" name="İçerik Yer Tutucusu 2"/>
          <p:cNvSpPr>
            <a:spLocks noGrp="1"/>
          </p:cNvSpPr>
          <p:nvPr>
            <p:ph type="body" sz="half" idx="2"/>
          </p:nvPr>
        </p:nvSpPr>
        <p:spPr bwMode="auto"/>
        <p:txBody>
          <a:bodyPr>
            <a:normAutofit/>
          </a:bodyPr>
          <a:lstStyle/>
          <a:p>
            <a:pPr marL="9049">
              <a:spcBef>
                <a:spcPts val="75"/>
              </a:spcBef>
              <a:buClr>
                <a:srgbClr val="000000"/>
              </a:buClr>
              <a:tabLst>
                <a:tab pos="192405" algn="l"/>
                <a:tab pos="192881" algn="l"/>
              </a:tabLst>
              <a:defRPr/>
            </a:pPr>
            <a:endParaRPr lang="tr-TR" sz="1350" b="1" spc="-4" dirty="0">
              <a:solidFill>
                <a:srgbClr val="595959"/>
              </a:solidFill>
              <a:latin typeface="Comic Sans MS"/>
              <a:cs typeface="Arial"/>
            </a:endParaRPr>
          </a:p>
          <a:p>
            <a:pPr marL="9049">
              <a:spcBef>
                <a:spcPts val="75"/>
              </a:spcBef>
              <a:buClr>
                <a:srgbClr val="000000"/>
              </a:buClr>
              <a:tabLst>
                <a:tab pos="192405" algn="l"/>
                <a:tab pos="192881" algn="l"/>
              </a:tabLst>
              <a:defRPr/>
            </a:pPr>
            <a:endParaRPr lang="tr-TR" sz="1350" b="1" spc="-4" dirty="0">
              <a:solidFill>
                <a:srgbClr val="595959"/>
              </a:solidFill>
              <a:latin typeface="Comic Sans MS"/>
              <a:cs typeface="Arial"/>
            </a:endParaRPr>
          </a:p>
          <a:p>
            <a:pPr marL="223361" indent="-214313" algn="just">
              <a:lnSpc>
                <a:spcPct val="150000"/>
              </a:lnSpc>
              <a:spcBef>
                <a:spcPts val="75"/>
              </a:spcBef>
              <a:buClr>
                <a:srgbClr val="000000"/>
              </a:buClr>
              <a:buFont typeface="Arial" panose="020B0604020202020204" pitchFamily="34" charset="0"/>
              <a:buChar char="•"/>
              <a:tabLst>
                <a:tab pos="192405" algn="l"/>
                <a:tab pos="192881" algn="l"/>
              </a:tabLst>
              <a:defRPr/>
            </a:pPr>
            <a:r>
              <a:rPr lang="tr-TR" sz="1500" spc="-4" dirty="0" err="1">
                <a:latin typeface="Calibri" panose="020F0502020204030204" pitchFamily="34" charset="0"/>
                <a:cs typeface="Calibri" panose="020F0502020204030204" pitchFamily="34" charset="0"/>
              </a:rPr>
              <a:t>Myokard</a:t>
            </a:r>
            <a:r>
              <a:rPr lang="tr-TR" sz="1500" spc="-4" dirty="0">
                <a:latin typeface="Calibri" panose="020F0502020204030204" pitchFamily="34" charset="0"/>
                <a:cs typeface="Calibri" panose="020F0502020204030204" pitchFamily="34" charset="0"/>
              </a:rPr>
              <a:t> enfarktüsü</a:t>
            </a:r>
          </a:p>
          <a:p>
            <a:pPr marL="223361" indent="-214313" algn="just">
              <a:lnSpc>
                <a:spcPct val="150000"/>
              </a:lnSpc>
              <a:spcBef>
                <a:spcPts val="75"/>
              </a:spcBef>
              <a:buClr>
                <a:srgbClr val="000000"/>
              </a:buClr>
              <a:buFont typeface="Arial" panose="020B0604020202020204" pitchFamily="34" charset="0"/>
              <a:buChar char="•"/>
              <a:tabLst>
                <a:tab pos="192405" algn="l"/>
                <a:tab pos="192881" algn="l"/>
              </a:tabLst>
              <a:defRPr/>
            </a:pPr>
            <a:r>
              <a:rPr lang="tr-TR" sz="1500" spc="-4" dirty="0">
                <a:latin typeface="Calibri" panose="020F0502020204030204" pitchFamily="34" charset="0"/>
                <a:cs typeface="Calibri" panose="020F0502020204030204" pitchFamily="34" charset="0"/>
              </a:rPr>
              <a:t>Hipertansiyon</a:t>
            </a:r>
            <a:endParaRPr lang="tr-TR" sz="1500" dirty="0">
              <a:latin typeface="Calibri" panose="020F0502020204030204" pitchFamily="34" charset="0"/>
              <a:cs typeface="Calibri" panose="020F0502020204030204" pitchFamily="34" charset="0"/>
            </a:endParaRPr>
          </a:p>
          <a:p>
            <a:pPr marL="223361" indent="-214313" algn="just">
              <a:lnSpc>
                <a:spcPct val="150000"/>
              </a:lnSpc>
              <a:buClr>
                <a:srgbClr val="000000"/>
              </a:buClr>
              <a:buFont typeface="Arial" panose="020B0604020202020204" pitchFamily="34" charset="0"/>
              <a:buChar char="•"/>
              <a:tabLst>
                <a:tab pos="192405" algn="l"/>
                <a:tab pos="192881" algn="l"/>
              </a:tabLst>
              <a:defRPr/>
            </a:pPr>
            <a:r>
              <a:rPr lang="tr-TR" sz="1500" spc="-4" dirty="0" err="1">
                <a:latin typeface="Calibri" panose="020F0502020204030204" pitchFamily="34" charset="0"/>
                <a:cs typeface="Calibri" panose="020F0502020204030204" pitchFamily="34" charset="0"/>
              </a:rPr>
              <a:t>İskemik</a:t>
            </a:r>
            <a:r>
              <a:rPr lang="tr-TR" sz="1500" spc="-34" dirty="0">
                <a:latin typeface="Calibri" panose="020F0502020204030204" pitchFamily="34" charset="0"/>
                <a:cs typeface="Calibri" panose="020F0502020204030204" pitchFamily="34" charset="0"/>
              </a:rPr>
              <a:t> </a:t>
            </a:r>
            <a:r>
              <a:rPr lang="tr-TR" sz="1500" spc="-4" dirty="0">
                <a:latin typeface="Calibri" panose="020F0502020204030204" pitchFamily="34" charset="0"/>
                <a:cs typeface="Calibri" panose="020F0502020204030204" pitchFamily="34" charset="0"/>
              </a:rPr>
              <a:t>kalp</a:t>
            </a:r>
            <a:r>
              <a:rPr lang="tr-TR" sz="1500" spc="-30" dirty="0">
                <a:latin typeface="Calibri" panose="020F0502020204030204" pitchFamily="34" charset="0"/>
                <a:cs typeface="Calibri" panose="020F0502020204030204" pitchFamily="34" charset="0"/>
              </a:rPr>
              <a:t> </a:t>
            </a:r>
            <a:r>
              <a:rPr lang="tr-TR" sz="1500" spc="-4" dirty="0">
                <a:latin typeface="Calibri" panose="020F0502020204030204" pitchFamily="34" charset="0"/>
                <a:cs typeface="Calibri" panose="020F0502020204030204" pitchFamily="34" charset="0"/>
              </a:rPr>
              <a:t>hastalığı</a:t>
            </a:r>
            <a:endParaRPr sz="1500" dirty="0">
              <a:latin typeface="Calibri" panose="020F0502020204030204" pitchFamily="34" charset="0"/>
              <a:cs typeface="Calibri" panose="020F0502020204030204" pitchFamily="34" charset="0"/>
            </a:endParaRPr>
          </a:p>
          <a:p>
            <a:pPr marL="223361" indent="-214313" algn="just">
              <a:lnSpc>
                <a:spcPct val="150000"/>
              </a:lnSpc>
              <a:buClr>
                <a:srgbClr val="000000"/>
              </a:buClr>
              <a:buFont typeface="Arial" panose="020B0604020202020204" pitchFamily="34" charset="0"/>
              <a:buChar char="•"/>
              <a:tabLst>
                <a:tab pos="192405" algn="l"/>
                <a:tab pos="192881" algn="l"/>
              </a:tabLst>
              <a:defRPr/>
            </a:pPr>
            <a:r>
              <a:rPr lang="tr-TR" sz="1500" spc="-8" dirty="0" err="1">
                <a:latin typeface="Calibri" panose="020F0502020204030204" pitchFamily="34" charset="0"/>
                <a:cs typeface="Calibri" panose="020F0502020204030204" pitchFamily="34" charset="0"/>
              </a:rPr>
              <a:t>Tromboanjitis</a:t>
            </a:r>
            <a:r>
              <a:rPr lang="tr-TR" sz="1500" spc="-30" dirty="0">
                <a:latin typeface="Calibri" panose="020F0502020204030204" pitchFamily="34" charset="0"/>
                <a:cs typeface="Calibri" panose="020F0502020204030204" pitchFamily="34" charset="0"/>
              </a:rPr>
              <a:t> </a:t>
            </a:r>
            <a:r>
              <a:rPr lang="tr-TR" sz="1500" spc="-4" dirty="0">
                <a:latin typeface="Calibri" panose="020F0502020204030204" pitchFamily="34" charset="0"/>
                <a:cs typeface="Calibri" panose="020F0502020204030204" pitchFamily="34" charset="0"/>
              </a:rPr>
              <a:t>Obliterans</a:t>
            </a:r>
            <a:r>
              <a:rPr lang="tr-TR" sz="1500" spc="-30" dirty="0">
                <a:latin typeface="Calibri" panose="020F0502020204030204" pitchFamily="34" charset="0"/>
                <a:cs typeface="Calibri" panose="020F0502020204030204" pitchFamily="34" charset="0"/>
              </a:rPr>
              <a:t> </a:t>
            </a:r>
            <a:r>
              <a:rPr lang="tr-TR" sz="1500" dirty="0">
                <a:latin typeface="Calibri" panose="020F0502020204030204" pitchFamily="34" charset="0"/>
                <a:cs typeface="Calibri" panose="020F0502020204030204" pitchFamily="34" charset="0"/>
              </a:rPr>
              <a:t>(Burger)</a:t>
            </a:r>
            <a:endParaRPr sz="1500" dirty="0">
              <a:latin typeface="Calibri" panose="020F0502020204030204" pitchFamily="34" charset="0"/>
              <a:cs typeface="Calibri" panose="020F0502020204030204" pitchFamily="34" charset="0"/>
            </a:endParaRPr>
          </a:p>
          <a:p>
            <a:pPr marL="223361" indent="-214313" algn="just">
              <a:lnSpc>
                <a:spcPct val="150000"/>
              </a:lnSpc>
              <a:buClr>
                <a:srgbClr val="000000"/>
              </a:buClr>
              <a:buFont typeface="Arial" panose="020B0604020202020204" pitchFamily="34" charset="0"/>
              <a:buChar char="•"/>
              <a:tabLst>
                <a:tab pos="192405" algn="l"/>
                <a:tab pos="192881" algn="l"/>
              </a:tabLst>
              <a:defRPr/>
            </a:pPr>
            <a:r>
              <a:rPr lang="tr-TR" sz="1500" spc="-4" dirty="0">
                <a:latin typeface="Calibri" panose="020F0502020204030204" pitchFamily="34" charset="0"/>
                <a:cs typeface="Calibri" panose="020F0502020204030204" pitchFamily="34" charset="0"/>
              </a:rPr>
              <a:t>Aritmi</a:t>
            </a:r>
            <a:endParaRPr lang="tr-TR" sz="1500" dirty="0">
              <a:latin typeface="Calibri" panose="020F0502020204030204" pitchFamily="34" charset="0"/>
              <a:cs typeface="Calibri" panose="020F0502020204030204" pitchFamily="34" charset="0"/>
            </a:endParaRPr>
          </a:p>
          <a:p>
            <a:pPr marL="223361" indent="-214313" algn="just">
              <a:lnSpc>
                <a:spcPct val="150000"/>
              </a:lnSpc>
              <a:buClr>
                <a:srgbClr val="000000"/>
              </a:buClr>
              <a:buFont typeface="Arial" panose="020B0604020202020204" pitchFamily="34" charset="0"/>
              <a:buChar char="•"/>
              <a:tabLst>
                <a:tab pos="192405" algn="l"/>
                <a:tab pos="192881" algn="l"/>
              </a:tabLst>
              <a:defRPr/>
            </a:pPr>
            <a:r>
              <a:rPr lang="tr-TR" sz="1500" spc="-4" dirty="0" err="1">
                <a:latin typeface="Calibri" panose="020F0502020204030204" pitchFamily="34" charset="0"/>
                <a:cs typeface="Calibri" panose="020F0502020204030204" pitchFamily="34" charset="0"/>
              </a:rPr>
              <a:t>Atriyal</a:t>
            </a:r>
            <a:r>
              <a:rPr lang="tr-TR" sz="1500" spc="-38" dirty="0">
                <a:latin typeface="Calibri" panose="020F0502020204030204" pitchFamily="34" charset="0"/>
                <a:cs typeface="Calibri" panose="020F0502020204030204" pitchFamily="34" charset="0"/>
              </a:rPr>
              <a:t> </a:t>
            </a:r>
            <a:r>
              <a:rPr lang="tr-TR" sz="1500" dirty="0" err="1">
                <a:latin typeface="Calibri" panose="020F0502020204030204" pitchFamily="34" charset="0"/>
                <a:cs typeface="Calibri" panose="020F0502020204030204" pitchFamily="34" charset="0"/>
              </a:rPr>
              <a:t>fibrilasyon</a:t>
            </a:r>
            <a:endParaRPr lang="tr-TR" sz="1500" dirty="0">
              <a:latin typeface="Calibri" panose="020F0502020204030204" pitchFamily="34" charset="0"/>
              <a:cs typeface="Calibri" panose="020F0502020204030204" pitchFamily="34" charset="0"/>
            </a:endParaRPr>
          </a:p>
          <a:p>
            <a:pPr marL="223361" indent="-214313" algn="just">
              <a:lnSpc>
                <a:spcPct val="150000"/>
              </a:lnSpc>
              <a:spcBef>
                <a:spcPts val="4"/>
              </a:spcBef>
              <a:buClr>
                <a:srgbClr val="000000"/>
              </a:buClr>
              <a:buFont typeface="Arial" panose="020B0604020202020204" pitchFamily="34" charset="0"/>
              <a:buChar char="•"/>
              <a:tabLst>
                <a:tab pos="192405" algn="l"/>
                <a:tab pos="192881" algn="l"/>
              </a:tabLst>
              <a:defRPr/>
            </a:pPr>
            <a:r>
              <a:rPr lang="tr-TR" sz="1500" spc="-4" dirty="0">
                <a:latin typeface="Calibri" panose="020F0502020204030204" pitchFamily="34" charset="0"/>
                <a:cs typeface="Calibri" panose="020F0502020204030204" pitchFamily="34" charset="0"/>
              </a:rPr>
              <a:t>Ani</a:t>
            </a:r>
            <a:r>
              <a:rPr lang="tr-TR" sz="1500" spc="-38" dirty="0">
                <a:latin typeface="Calibri" panose="020F0502020204030204" pitchFamily="34" charset="0"/>
                <a:cs typeface="Calibri" panose="020F0502020204030204" pitchFamily="34" charset="0"/>
              </a:rPr>
              <a:t> </a:t>
            </a:r>
            <a:r>
              <a:rPr lang="tr-TR" sz="1500" spc="-4" dirty="0">
                <a:latin typeface="Calibri" panose="020F0502020204030204" pitchFamily="34" charset="0"/>
                <a:cs typeface="Calibri" panose="020F0502020204030204" pitchFamily="34" charset="0"/>
              </a:rPr>
              <a:t>ölüm</a:t>
            </a:r>
            <a:endParaRPr lang="tr-TR" sz="1500" dirty="0">
              <a:latin typeface="Calibri" panose="020F0502020204030204" pitchFamily="34" charset="0"/>
              <a:cs typeface="Calibri" panose="020F0502020204030204" pitchFamily="34" charset="0"/>
            </a:endParaRPr>
          </a:p>
          <a:p>
            <a:pPr marL="9049">
              <a:buClr>
                <a:srgbClr val="000000"/>
              </a:buClr>
              <a:tabLst>
                <a:tab pos="192405" algn="l"/>
                <a:tab pos="192881" algn="l"/>
              </a:tabLst>
              <a:defRPr/>
            </a:pPr>
            <a:endParaRPr lang="tr-TR" sz="1500" i="1" spc="-4" dirty="0">
              <a:latin typeface="Calibri" panose="020F0502020204030204" pitchFamily="34" charset="0"/>
              <a:cs typeface="Calibri" panose="020F0502020204030204" pitchFamily="34" charset="0"/>
            </a:endParaRPr>
          </a:p>
          <a:p>
            <a:pPr marL="9049">
              <a:buClr>
                <a:srgbClr val="000000"/>
              </a:buClr>
              <a:tabLst>
                <a:tab pos="192405" algn="l"/>
                <a:tab pos="192881" algn="l"/>
              </a:tabLst>
              <a:defRPr/>
            </a:pPr>
            <a:r>
              <a:rPr lang="tr-TR" sz="1500" i="1" spc="-4" dirty="0">
                <a:latin typeface="Calibri" panose="020F0502020204030204" pitchFamily="34" charset="0"/>
                <a:cs typeface="Calibri" panose="020F0502020204030204" pitchFamily="34" charset="0"/>
              </a:rPr>
              <a:t>Sigara </a:t>
            </a:r>
            <a:r>
              <a:rPr lang="tr-TR" sz="1500" i="1" spc="-4" dirty="0" err="1">
                <a:latin typeface="Calibri" panose="020F0502020204030204" pitchFamily="34" charset="0"/>
                <a:cs typeface="Calibri" panose="020F0502020204030204" pitchFamily="34" charset="0"/>
              </a:rPr>
              <a:t>modifiye</a:t>
            </a:r>
            <a:r>
              <a:rPr lang="tr-TR" sz="1500" i="1" spc="-4" dirty="0">
                <a:latin typeface="Calibri" panose="020F0502020204030204" pitchFamily="34" charset="0"/>
                <a:cs typeface="Calibri" panose="020F0502020204030204" pitchFamily="34" charset="0"/>
              </a:rPr>
              <a:t> edilebilir bir </a:t>
            </a:r>
            <a:r>
              <a:rPr lang="tr-TR" sz="1500" i="1" spc="-330" dirty="0">
                <a:latin typeface="Calibri" panose="020F0502020204030204" pitchFamily="34" charset="0"/>
                <a:cs typeface="Calibri" panose="020F0502020204030204" pitchFamily="34" charset="0"/>
              </a:rPr>
              <a:t> </a:t>
            </a:r>
            <a:r>
              <a:rPr lang="tr-TR" sz="1500" i="1" spc="-8" dirty="0" err="1">
                <a:latin typeface="Calibri" panose="020F0502020204030204" pitchFamily="34" charset="0"/>
                <a:cs typeface="Calibri" panose="020F0502020204030204" pitchFamily="34" charset="0"/>
              </a:rPr>
              <a:t>kardiyovasküler</a:t>
            </a:r>
            <a:r>
              <a:rPr lang="tr-TR" sz="1500" i="1" spc="-8" dirty="0">
                <a:latin typeface="Calibri" panose="020F0502020204030204" pitchFamily="34" charset="0"/>
                <a:cs typeface="Calibri" panose="020F0502020204030204" pitchFamily="34" charset="0"/>
              </a:rPr>
              <a:t> </a:t>
            </a:r>
            <a:r>
              <a:rPr lang="tr-TR" sz="1500" i="1" spc="-4" dirty="0">
                <a:latin typeface="Calibri" panose="020F0502020204030204" pitchFamily="34" charset="0"/>
                <a:cs typeface="Calibri" panose="020F0502020204030204" pitchFamily="34" charset="0"/>
              </a:rPr>
              <a:t>risk </a:t>
            </a:r>
            <a:r>
              <a:rPr lang="tr-TR" sz="1500" i="1" spc="-15" dirty="0">
                <a:latin typeface="Calibri" panose="020F0502020204030204" pitchFamily="34" charset="0"/>
                <a:cs typeface="Calibri" panose="020F0502020204030204" pitchFamily="34" charset="0"/>
              </a:rPr>
              <a:t>faktörüdür</a:t>
            </a:r>
            <a:endParaRPr lang="tr-TR" sz="1500" dirty="0">
              <a:latin typeface="Calibri" panose="020F0502020204030204" pitchFamily="34" charset="0"/>
              <a:cs typeface="Calibri" panose="020F0502020204030204" pitchFamily="34" charset="0"/>
            </a:endParaRPr>
          </a:p>
          <a:p>
            <a:pPr marL="9049">
              <a:buClr>
                <a:srgbClr val="000000"/>
              </a:buClr>
              <a:tabLst>
                <a:tab pos="192405" algn="l"/>
                <a:tab pos="192881" algn="l"/>
              </a:tabLst>
              <a:defRPr/>
            </a:pPr>
            <a:endParaRPr lang="tr-TR" b="1" spc="-4" dirty="0">
              <a:solidFill>
                <a:srgbClr val="595959"/>
              </a:solidFill>
              <a:latin typeface="Comic Sans MS"/>
              <a:cs typeface="Arial"/>
            </a:endParaRPr>
          </a:p>
          <a:p>
            <a:pPr marL="9049">
              <a:buClr>
                <a:srgbClr val="000000"/>
              </a:buClr>
              <a:tabLst>
                <a:tab pos="192405" algn="l"/>
                <a:tab pos="192881" algn="l"/>
              </a:tabLst>
              <a:defRPr/>
            </a:pPr>
            <a:endParaRPr lang="tr-TR" b="1" spc="-4" dirty="0">
              <a:solidFill>
                <a:srgbClr val="595959"/>
              </a:solidFill>
              <a:latin typeface="Arial"/>
              <a:cs typeface="Arial"/>
            </a:endParaRPr>
          </a:p>
          <a:p>
            <a:pPr marL="9049">
              <a:buClr>
                <a:srgbClr val="000000"/>
              </a:buClr>
              <a:tabLst>
                <a:tab pos="192405" algn="l"/>
                <a:tab pos="192881" algn="l"/>
              </a:tabLst>
              <a:defRPr/>
            </a:pPr>
            <a:endParaRPr lang="tr-TR" dirty="0">
              <a:latin typeface="Arial"/>
              <a:cs typeface="Arial"/>
            </a:endParaRPr>
          </a:p>
          <a:p>
            <a:pPr>
              <a:defRPr/>
            </a:pPr>
            <a:endParaRPr lang="tr-TR" dirty="0"/>
          </a:p>
        </p:txBody>
      </p:sp>
      <p:pic>
        <p:nvPicPr>
          <p:cNvPr id="2" name="Resim 1"/>
          <p:cNvPicPr>
            <a:picLocks noChangeAspect="1"/>
          </p:cNvPicPr>
          <p:nvPr/>
        </p:nvPicPr>
        <p:blipFill>
          <a:blip r:embed="rId3"/>
          <a:stretch/>
        </p:blipFill>
        <p:spPr bwMode="auto">
          <a:xfrm>
            <a:off x="5791082" y="2193233"/>
            <a:ext cx="2169480" cy="2850356"/>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Unvan 1"/>
          <p:cNvSpPr>
            <a:spLocks noGrp="1"/>
          </p:cNvSpPr>
          <p:nvPr>
            <p:ph type="title"/>
          </p:nvPr>
        </p:nvSpPr>
        <p:spPr bwMode="auto">
          <a:xfrm>
            <a:off x="413541" y="1279113"/>
            <a:ext cx="8316919" cy="378373"/>
          </a:xfrm>
        </p:spPr>
        <p:txBody>
          <a:bodyPr>
            <a:normAutofit fontScale="90000"/>
          </a:bodyPr>
          <a:lstStyle/>
          <a:p>
            <a:pPr>
              <a:defRPr/>
            </a:pPr>
            <a:br>
              <a:rPr lang="tr-TR" spc="-4" dirty="0">
                <a:solidFill>
                  <a:srgbClr val="FF0000"/>
                </a:solidFill>
                <a:latin typeface="Comic Sans MS"/>
                <a:cs typeface="Arial MT"/>
              </a:rPr>
            </a:br>
            <a:r>
              <a:rPr lang="tr-TR" sz="2325" dirty="0">
                <a:latin typeface="Calibri" panose="020F0502020204030204" pitchFamily="34" charset="0"/>
                <a:cs typeface="Calibri" panose="020F0502020204030204" pitchFamily="34" charset="0"/>
              </a:rPr>
              <a:t>Sigaraya kalp hastalığı patogenezinde rol oynayan mekanizmalar</a:t>
            </a:r>
            <a:br>
              <a:rPr lang="tr-TR" dirty="0">
                <a:solidFill>
                  <a:srgbClr val="FF0000"/>
                </a:solidFill>
                <a:latin typeface="Comic Sans MS"/>
                <a:cs typeface="Arial MT"/>
              </a:rPr>
            </a:br>
            <a:endParaRPr lang="tr-TR" dirty="0"/>
          </a:p>
        </p:txBody>
      </p:sp>
      <p:sp>
        <p:nvSpPr>
          <p:cNvPr id="3" name="İçerik Yer Tutucusu 2"/>
          <p:cNvSpPr>
            <a:spLocks noGrp="1"/>
          </p:cNvSpPr>
          <p:nvPr>
            <p:ph type="body" sz="half" idx="2"/>
          </p:nvPr>
        </p:nvSpPr>
        <p:spPr bwMode="auto">
          <a:xfrm>
            <a:off x="636769" y="1873759"/>
            <a:ext cx="8316919" cy="3391445"/>
          </a:xfrm>
        </p:spPr>
        <p:txBody>
          <a:bodyPr>
            <a:normAutofit fontScale="92500" lnSpcReduction="10000"/>
          </a:bodyPr>
          <a:lstStyle/>
          <a:p>
            <a:pPr marL="266224" algn="just">
              <a:lnSpc>
                <a:spcPct val="150000"/>
              </a:lnSpc>
              <a:spcBef>
                <a:spcPts val="244"/>
              </a:spcBef>
              <a:tabLst>
                <a:tab pos="425768" algn="l"/>
              </a:tabLst>
              <a:defRPr/>
            </a:pPr>
            <a:r>
              <a:rPr lang="tr-TR" sz="1500" spc="-4" dirty="0">
                <a:latin typeface="Comic Sans MS"/>
                <a:cs typeface="Arial MT"/>
              </a:rPr>
              <a:t>*</a:t>
            </a:r>
            <a:r>
              <a:rPr lang="tr-TR" sz="1800" spc="-4" dirty="0">
                <a:latin typeface="Calibri" panose="020F0502020204030204" pitchFamily="34" charset="0"/>
                <a:cs typeface="Calibri" panose="020F0502020204030204" pitchFamily="34" charset="0"/>
              </a:rPr>
              <a:t>Endotel</a:t>
            </a:r>
            <a:r>
              <a:rPr lang="tr-TR" sz="1800" spc="-38" dirty="0">
                <a:latin typeface="Calibri" panose="020F0502020204030204" pitchFamily="34" charset="0"/>
                <a:cs typeface="Calibri" panose="020F0502020204030204" pitchFamily="34" charset="0"/>
              </a:rPr>
              <a:t> </a:t>
            </a:r>
            <a:r>
              <a:rPr lang="tr-TR" sz="1800" spc="-4" dirty="0">
                <a:latin typeface="Calibri" panose="020F0502020204030204" pitchFamily="34" charset="0"/>
                <a:cs typeface="Calibri" panose="020F0502020204030204" pitchFamily="34" charset="0"/>
              </a:rPr>
              <a:t>disfonksiyonu</a:t>
            </a:r>
            <a:endParaRPr lang="tr-TR" sz="1800" dirty="0">
              <a:latin typeface="Calibri" panose="020F0502020204030204" pitchFamily="34" charset="0"/>
              <a:cs typeface="Calibri" panose="020F0502020204030204" pitchFamily="34" charset="0"/>
            </a:endParaRPr>
          </a:p>
          <a:p>
            <a:pPr marL="266224" algn="just">
              <a:lnSpc>
                <a:spcPct val="150000"/>
              </a:lnSpc>
              <a:spcBef>
                <a:spcPts val="240"/>
              </a:spcBef>
              <a:tabLst>
                <a:tab pos="425768" algn="l"/>
              </a:tabLst>
              <a:defRPr/>
            </a:pPr>
            <a:r>
              <a:rPr lang="tr-TR" sz="1800" spc="-4" dirty="0">
                <a:latin typeface="Calibri" panose="020F0502020204030204" pitchFamily="34" charset="0"/>
                <a:cs typeface="Calibri" panose="020F0502020204030204" pitchFamily="34" charset="0"/>
              </a:rPr>
              <a:t>*</a:t>
            </a:r>
            <a:r>
              <a:rPr lang="tr-TR" sz="1800" spc="-4" dirty="0" err="1">
                <a:latin typeface="Calibri" panose="020F0502020204030204" pitchFamily="34" charset="0"/>
                <a:cs typeface="Calibri" panose="020F0502020204030204" pitchFamily="34" charset="0"/>
              </a:rPr>
              <a:t>Protrombotik</a:t>
            </a:r>
            <a:r>
              <a:rPr lang="tr-TR" sz="1800" spc="-38" dirty="0">
                <a:latin typeface="Calibri" panose="020F0502020204030204" pitchFamily="34" charset="0"/>
                <a:cs typeface="Calibri" panose="020F0502020204030204" pitchFamily="34" charset="0"/>
              </a:rPr>
              <a:t> </a:t>
            </a:r>
            <a:r>
              <a:rPr lang="tr-TR" sz="1800" spc="-4" dirty="0">
                <a:latin typeface="Calibri" panose="020F0502020204030204" pitchFamily="34" charset="0"/>
                <a:cs typeface="Calibri" panose="020F0502020204030204" pitchFamily="34" charset="0"/>
              </a:rPr>
              <a:t>etki</a:t>
            </a:r>
            <a:endParaRPr lang="tr-TR" sz="1800" dirty="0">
              <a:latin typeface="Calibri" panose="020F0502020204030204" pitchFamily="34" charset="0"/>
              <a:cs typeface="Calibri" panose="020F0502020204030204" pitchFamily="34" charset="0"/>
            </a:endParaRPr>
          </a:p>
          <a:p>
            <a:pPr marL="266224" algn="just">
              <a:lnSpc>
                <a:spcPct val="150000"/>
              </a:lnSpc>
              <a:spcBef>
                <a:spcPts val="240"/>
              </a:spcBef>
              <a:tabLst>
                <a:tab pos="425768" algn="l"/>
              </a:tabLst>
              <a:defRPr/>
            </a:pPr>
            <a:r>
              <a:rPr lang="tr-TR" sz="1800" spc="-79" dirty="0">
                <a:latin typeface="Calibri" panose="020F0502020204030204" pitchFamily="34" charset="0"/>
                <a:cs typeface="Calibri" panose="020F0502020204030204" pitchFamily="34" charset="0"/>
              </a:rPr>
              <a:t>*İnflamasyon</a:t>
            </a:r>
            <a:endParaRPr lang="tr-TR" sz="1800" dirty="0">
              <a:latin typeface="Calibri" panose="020F0502020204030204" pitchFamily="34" charset="0"/>
              <a:cs typeface="Calibri" panose="020F0502020204030204" pitchFamily="34" charset="0"/>
            </a:endParaRPr>
          </a:p>
          <a:p>
            <a:pPr marL="266224" algn="just">
              <a:lnSpc>
                <a:spcPct val="150000"/>
              </a:lnSpc>
              <a:spcBef>
                <a:spcPts val="240"/>
              </a:spcBef>
              <a:tabLst>
                <a:tab pos="425768" algn="l"/>
              </a:tabLst>
              <a:defRPr/>
            </a:pPr>
            <a:r>
              <a:rPr lang="tr-TR" sz="1800" spc="-4" dirty="0">
                <a:latin typeface="Calibri" panose="020F0502020204030204" pitchFamily="34" charset="0"/>
                <a:cs typeface="Calibri" panose="020F0502020204030204" pitchFamily="34" charset="0"/>
              </a:rPr>
              <a:t>*Lipid</a:t>
            </a:r>
            <a:r>
              <a:rPr lang="tr-TR" sz="1800" spc="-23" dirty="0">
                <a:latin typeface="Calibri" panose="020F0502020204030204" pitchFamily="34" charset="0"/>
                <a:cs typeface="Calibri" panose="020F0502020204030204" pitchFamily="34" charset="0"/>
              </a:rPr>
              <a:t> </a:t>
            </a:r>
            <a:r>
              <a:rPr lang="tr-TR" sz="1800" dirty="0">
                <a:latin typeface="Calibri" panose="020F0502020204030204" pitchFamily="34" charset="0"/>
                <a:cs typeface="Calibri" panose="020F0502020204030204" pitchFamily="34" charset="0"/>
              </a:rPr>
              <a:t>metabolizmasının</a:t>
            </a:r>
            <a:r>
              <a:rPr lang="tr-TR" sz="1800" spc="-19" dirty="0">
                <a:latin typeface="Calibri" panose="020F0502020204030204" pitchFamily="34" charset="0"/>
                <a:cs typeface="Calibri" panose="020F0502020204030204" pitchFamily="34" charset="0"/>
              </a:rPr>
              <a:t> </a:t>
            </a:r>
            <a:r>
              <a:rPr lang="tr-TR" sz="1800" spc="-124" dirty="0">
                <a:latin typeface="Calibri" panose="020F0502020204030204" pitchFamily="34" charset="0"/>
                <a:cs typeface="Calibri" panose="020F0502020204030204" pitchFamily="34" charset="0"/>
              </a:rPr>
              <a:t>değişmesi  </a:t>
            </a:r>
            <a:r>
              <a:rPr lang="tr-TR" sz="1800" dirty="0">
                <a:latin typeface="Calibri" panose="020F0502020204030204" pitchFamily="34" charset="0"/>
                <a:cs typeface="Calibri" panose="020F0502020204030204" pitchFamily="34" charset="0"/>
              </a:rPr>
              <a:t>(Kolesterolde</a:t>
            </a:r>
            <a:r>
              <a:rPr lang="tr-TR" sz="1800" spc="-4" dirty="0">
                <a:latin typeface="Calibri" panose="020F0502020204030204" pitchFamily="34" charset="0"/>
                <a:cs typeface="Calibri" panose="020F0502020204030204" pitchFamily="34" charset="0"/>
              </a:rPr>
              <a:t> </a:t>
            </a:r>
            <a:r>
              <a:rPr lang="tr-TR" sz="1800" spc="-90" dirty="0">
                <a:latin typeface="Calibri" panose="020F0502020204030204" pitchFamily="34" charset="0"/>
                <a:cs typeface="Calibri" panose="020F0502020204030204" pitchFamily="34" charset="0"/>
              </a:rPr>
              <a:t>artı</a:t>
            </a:r>
            <a:r>
              <a:rPr lang="tr-TR" sz="1800" spc="-233" dirty="0">
                <a:latin typeface="Calibri" panose="020F0502020204030204" pitchFamily="34" charset="0"/>
                <a:cs typeface="Calibri" panose="020F0502020204030204" pitchFamily="34" charset="0"/>
              </a:rPr>
              <a:t>ş</a:t>
            </a:r>
            <a:r>
              <a:rPr lang="tr-TR" sz="1800" spc="-4" dirty="0">
                <a:latin typeface="Calibri" panose="020F0502020204030204" pitchFamily="34" charset="0"/>
                <a:cs typeface="Calibri" panose="020F0502020204030204" pitchFamily="34" charset="0"/>
              </a:rPr>
              <a:t> </a:t>
            </a:r>
            <a:r>
              <a:rPr lang="tr-TR" sz="1800" dirty="0">
                <a:latin typeface="Calibri" panose="020F0502020204030204" pitchFamily="34" charset="0"/>
                <a:cs typeface="Calibri" panose="020F0502020204030204" pitchFamily="34" charset="0"/>
              </a:rPr>
              <a:t>,</a:t>
            </a:r>
            <a:r>
              <a:rPr lang="tr-TR" sz="1800" spc="-4" dirty="0">
                <a:latin typeface="Calibri" panose="020F0502020204030204" pitchFamily="34" charset="0"/>
                <a:cs typeface="Calibri" panose="020F0502020204030204" pitchFamily="34" charset="0"/>
              </a:rPr>
              <a:t> Lipoprotei</a:t>
            </a:r>
            <a:r>
              <a:rPr lang="tr-TR" sz="1800" dirty="0">
                <a:latin typeface="Calibri" panose="020F0502020204030204" pitchFamily="34" charset="0"/>
                <a:cs typeface="Calibri" panose="020F0502020204030204" pitchFamily="34" charset="0"/>
              </a:rPr>
              <a:t>n</a:t>
            </a:r>
            <a:r>
              <a:rPr lang="tr-TR" sz="1800" spc="-4" dirty="0">
                <a:latin typeface="Calibri" panose="020F0502020204030204" pitchFamily="34" charset="0"/>
                <a:cs typeface="Calibri" panose="020F0502020204030204" pitchFamily="34" charset="0"/>
              </a:rPr>
              <a:t> </a:t>
            </a:r>
            <a:r>
              <a:rPr lang="tr-TR" sz="1800" dirty="0">
                <a:latin typeface="Calibri" panose="020F0502020204030204" pitchFamily="34" charset="0"/>
                <a:cs typeface="Calibri" panose="020F0502020204030204" pitchFamily="34" charset="0"/>
              </a:rPr>
              <a:t>a</a:t>
            </a:r>
            <a:r>
              <a:rPr lang="tr-TR" sz="1800" spc="-4" dirty="0">
                <a:latin typeface="Calibri" panose="020F0502020204030204" pitchFamily="34" charset="0"/>
                <a:cs typeface="Calibri" panose="020F0502020204030204" pitchFamily="34" charset="0"/>
              </a:rPr>
              <a:t> </a:t>
            </a:r>
            <a:r>
              <a:rPr lang="tr-TR" sz="1800" dirty="0">
                <a:latin typeface="Calibri" panose="020F0502020204030204" pitchFamily="34" charset="0"/>
                <a:cs typeface="Calibri" panose="020F0502020204030204" pitchFamily="34" charset="0"/>
              </a:rPr>
              <a:t>(</a:t>
            </a:r>
            <a:r>
              <a:rPr lang="tr-TR" sz="1800" dirty="0" err="1">
                <a:latin typeface="Calibri" panose="020F0502020204030204" pitchFamily="34" charset="0"/>
                <a:cs typeface="Calibri" panose="020F0502020204030204" pitchFamily="34" charset="0"/>
              </a:rPr>
              <a:t>Lp</a:t>
            </a:r>
            <a:r>
              <a:rPr lang="tr-TR" sz="1800" dirty="0">
                <a:latin typeface="Calibri" panose="020F0502020204030204" pitchFamily="34" charset="0"/>
                <a:cs typeface="Calibri" panose="020F0502020204030204" pitchFamily="34" charset="0"/>
              </a:rPr>
              <a:t>(a))</a:t>
            </a:r>
            <a:r>
              <a:rPr lang="tr-TR" sz="1800" spc="-4" dirty="0">
                <a:latin typeface="Calibri" panose="020F0502020204030204" pitchFamily="34" charset="0"/>
                <a:cs typeface="Calibri" panose="020F0502020204030204" pitchFamily="34" charset="0"/>
              </a:rPr>
              <a:t> </a:t>
            </a:r>
            <a:r>
              <a:rPr lang="tr-TR" sz="1800" spc="-49" dirty="0">
                <a:latin typeface="Calibri" panose="020F0502020204030204" pitchFamily="34" charset="0"/>
                <a:cs typeface="Calibri" panose="020F0502020204030204" pitchFamily="34" charset="0"/>
              </a:rPr>
              <a:t>yüksekliği,</a:t>
            </a:r>
            <a:r>
              <a:rPr lang="tr-TR" sz="1800" spc="-4" dirty="0">
                <a:latin typeface="Calibri" panose="020F0502020204030204" pitchFamily="34" charset="0"/>
                <a:cs typeface="Calibri" panose="020F0502020204030204" pitchFamily="34" charset="0"/>
              </a:rPr>
              <a:t> HD</a:t>
            </a:r>
            <a:r>
              <a:rPr lang="tr-TR" sz="1800" dirty="0">
                <a:latin typeface="Calibri" panose="020F0502020204030204" pitchFamily="34" charset="0"/>
                <a:cs typeface="Calibri" panose="020F0502020204030204" pitchFamily="34" charset="0"/>
              </a:rPr>
              <a:t>L</a:t>
            </a:r>
            <a:r>
              <a:rPr lang="tr-TR" sz="1800" spc="-45" dirty="0">
                <a:latin typeface="Calibri" panose="020F0502020204030204" pitchFamily="34" charset="0"/>
                <a:cs typeface="Calibri" panose="020F0502020204030204" pitchFamily="34" charset="0"/>
              </a:rPr>
              <a:t> </a:t>
            </a:r>
            <a:r>
              <a:rPr lang="tr-TR" sz="1800" spc="-4" dirty="0">
                <a:latin typeface="Calibri" panose="020F0502020204030204" pitchFamily="34" charset="0"/>
                <a:cs typeface="Calibri" panose="020F0502020204030204" pitchFamily="34" charset="0"/>
              </a:rPr>
              <a:t>‘d</a:t>
            </a:r>
            <a:r>
              <a:rPr lang="tr-TR" sz="1800" dirty="0">
                <a:latin typeface="Calibri" panose="020F0502020204030204" pitchFamily="34" charset="0"/>
                <a:cs typeface="Calibri" panose="020F0502020204030204" pitchFamily="34" charset="0"/>
              </a:rPr>
              <a:t>e</a:t>
            </a:r>
            <a:r>
              <a:rPr lang="tr-TR" sz="1800" spc="-4" dirty="0">
                <a:latin typeface="Calibri" panose="020F0502020204030204" pitchFamily="34" charset="0"/>
                <a:cs typeface="Calibri" panose="020F0502020204030204" pitchFamily="34" charset="0"/>
              </a:rPr>
              <a:t> </a:t>
            </a:r>
            <a:r>
              <a:rPr lang="tr-TR" sz="1800" spc="-79" dirty="0">
                <a:latin typeface="Calibri" panose="020F0502020204030204" pitchFamily="34" charset="0"/>
                <a:cs typeface="Calibri" panose="020F0502020204030204" pitchFamily="34" charset="0"/>
              </a:rPr>
              <a:t>düşüklü</a:t>
            </a:r>
            <a:r>
              <a:rPr lang="tr-TR" sz="1800" spc="-64" dirty="0">
                <a:latin typeface="Calibri" panose="020F0502020204030204" pitchFamily="34" charset="0"/>
                <a:cs typeface="Calibri" panose="020F0502020204030204" pitchFamily="34" charset="0"/>
              </a:rPr>
              <a:t>k</a:t>
            </a:r>
            <a:r>
              <a:rPr lang="tr-TR" sz="1800" dirty="0">
                <a:latin typeface="Calibri" panose="020F0502020204030204" pitchFamily="34" charset="0"/>
                <a:cs typeface="Calibri" panose="020F0502020204030204" pitchFamily="34" charset="0"/>
              </a:rPr>
              <a:t>)</a:t>
            </a:r>
            <a:endParaRPr sz="1350" dirty="0">
              <a:latin typeface="Calibri" panose="020F0502020204030204" pitchFamily="34" charset="0"/>
              <a:cs typeface="Calibri" panose="020F0502020204030204" pitchFamily="34" charset="0"/>
            </a:endParaRPr>
          </a:p>
          <a:p>
            <a:pPr marL="266224" algn="just">
              <a:lnSpc>
                <a:spcPct val="150000"/>
              </a:lnSpc>
              <a:spcBef>
                <a:spcPts val="240"/>
              </a:spcBef>
              <a:tabLst>
                <a:tab pos="425768" algn="l"/>
              </a:tabLst>
              <a:defRPr/>
            </a:pPr>
            <a:r>
              <a:rPr lang="tr-TR" sz="1800" dirty="0">
                <a:latin typeface="Calibri" panose="020F0502020204030204" pitchFamily="34" charset="0"/>
                <a:cs typeface="Calibri" panose="020F0502020204030204" pitchFamily="34" charset="0"/>
              </a:rPr>
              <a:t>*Miyokardın</a:t>
            </a:r>
            <a:r>
              <a:rPr lang="tr-TR" sz="1800" spc="-19" dirty="0">
                <a:latin typeface="Calibri" panose="020F0502020204030204" pitchFamily="34" charset="0"/>
                <a:cs typeface="Calibri" panose="020F0502020204030204" pitchFamily="34" charset="0"/>
              </a:rPr>
              <a:t> </a:t>
            </a:r>
            <a:r>
              <a:rPr lang="tr-TR" sz="1800" spc="-4" dirty="0">
                <a:latin typeface="Calibri" panose="020F0502020204030204" pitchFamily="34" charset="0"/>
                <a:cs typeface="Calibri" panose="020F0502020204030204" pitchFamily="34" charset="0"/>
              </a:rPr>
              <a:t>oksijen</a:t>
            </a:r>
            <a:r>
              <a:rPr lang="tr-TR" sz="1800" spc="-19" dirty="0">
                <a:latin typeface="Calibri" panose="020F0502020204030204" pitchFamily="34" charset="0"/>
                <a:cs typeface="Calibri" panose="020F0502020204030204" pitchFamily="34" charset="0"/>
              </a:rPr>
              <a:t> </a:t>
            </a:r>
            <a:r>
              <a:rPr lang="tr-TR" sz="1800" spc="-60" dirty="0">
                <a:latin typeface="Calibri" panose="020F0502020204030204" pitchFamily="34" charset="0"/>
                <a:cs typeface="Calibri" panose="020F0502020204030204" pitchFamily="34" charset="0"/>
              </a:rPr>
              <a:t>isteğinin</a:t>
            </a:r>
            <a:r>
              <a:rPr lang="tr-TR" sz="1800" spc="-19" dirty="0">
                <a:latin typeface="Calibri" panose="020F0502020204030204" pitchFamily="34" charset="0"/>
                <a:cs typeface="Calibri" panose="020F0502020204030204" pitchFamily="34" charset="0"/>
              </a:rPr>
              <a:t> </a:t>
            </a:r>
            <a:r>
              <a:rPr lang="tr-TR" sz="1800" spc="-4" dirty="0">
                <a:latin typeface="Calibri" panose="020F0502020204030204" pitchFamily="34" charset="0"/>
                <a:cs typeface="Calibri" panose="020F0502020204030204" pitchFamily="34" charset="0"/>
              </a:rPr>
              <a:t>artması</a:t>
            </a:r>
            <a:endParaRPr lang="tr-TR" sz="1800" dirty="0">
              <a:latin typeface="Calibri" panose="020F0502020204030204" pitchFamily="34" charset="0"/>
              <a:cs typeface="Calibri" panose="020F0502020204030204" pitchFamily="34" charset="0"/>
            </a:endParaRPr>
          </a:p>
          <a:p>
            <a:pPr marL="266224" algn="just">
              <a:lnSpc>
                <a:spcPct val="150000"/>
              </a:lnSpc>
              <a:spcBef>
                <a:spcPts val="240"/>
              </a:spcBef>
              <a:tabLst>
                <a:tab pos="425768" algn="l"/>
              </a:tabLst>
              <a:defRPr/>
            </a:pPr>
            <a:r>
              <a:rPr lang="tr-TR" sz="1800" dirty="0">
                <a:latin typeface="Calibri" panose="020F0502020204030204" pitchFamily="34" charset="0"/>
                <a:cs typeface="Calibri" panose="020F0502020204030204" pitchFamily="34" charset="0"/>
              </a:rPr>
              <a:t>*Miyokarda</a:t>
            </a:r>
            <a:r>
              <a:rPr lang="tr-TR" sz="1800" spc="-15" dirty="0">
                <a:latin typeface="Calibri" panose="020F0502020204030204" pitchFamily="34" charset="0"/>
                <a:cs typeface="Calibri" panose="020F0502020204030204" pitchFamily="34" charset="0"/>
              </a:rPr>
              <a:t> </a:t>
            </a:r>
            <a:r>
              <a:rPr lang="tr-TR" sz="1800" spc="-4" dirty="0">
                <a:latin typeface="Calibri" panose="020F0502020204030204" pitchFamily="34" charset="0"/>
                <a:cs typeface="Calibri" panose="020F0502020204030204" pitchFamily="34" charset="0"/>
              </a:rPr>
              <a:t>oksijen</a:t>
            </a:r>
            <a:r>
              <a:rPr lang="tr-TR" sz="1800" spc="-15" dirty="0">
                <a:latin typeface="Calibri" panose="020F0502020204030204" pitchFamily="34" charset="0"/>
                <a:cs typeface="Calibri" panose="020F0502020204030204" pitchFamily="34" charset="0"/>
              </a:rPr>
              <a:t> </a:t>
            </a:r>
            <a:r>
              <a:rPr lang="tr-TR" sz="1800" spc="-41" dirty="0">
                <a:latin typeface="Calibri" panose="020F0502020204030204" pitchFamily="34" charset="0"/>
                <a:cs typeface="Calibri" panose="020F0502020204030204" pitchFamily="34" charset="0"/>
              </a:rPr>
              <a:t>sağlanamaması</a:t>
            </a:r>
            <a:endParaRPr lang="tr-TR" sz="1800" dirty="0">
              <a:latin typeface="Calibri" panose="020F0502020204030204" pitchFamily="34" charset="0"/>
              <a:cs typeface="Calibri" panose="020F0502020204030204" pitchFamily="34" charset="0"/>
            </a:endParaRPr>
          </a:p>
          <a:p>
            <a:pPr>
              <a:defRPr/>
            </a:pPr>
            <a:endParaRPr lang="tr-TR" sz="1050" dirty="0">
              <a:latin typeface="Comic Sans MS"/>
            </a:endParaRPr>
          </a:p>
          <a:p>
            <a:pPr>
              <a:defRPr/>
            </a:pPr>
            <a:r>
              <a:rPr lang="tr-TR" sz="1050" dirty="0">
                <a:latin typeface="Comic Sans MS"/>
              </a:rPr>
              <a:t>                                                                                                                                          </a:t>
            </a:r>
            <a:r>
              <a:rPr lang="en-US" sz="675" dirty="0" err="1">
                <a:latin typeface="Comic Sans MS"/>
              </a:rPr>
              <a:t>Eur</a:t>
            </a:r>
            <a:r>
              <a:rPr lang="en-US" sz="675" dirty="0">
                <a:latin typeface="Comic Sans MS"/>
              </a:rPr>
              <a:t> Heart j. 2021;42(25):2439-54.</a:t>
            </a:r>
            <a:endParaRPr lang="tr-TR" sz="675" dirty="0">
              <a:latin typeface="Comic Sans MS"/>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normAutofit/>
          </a:bodyPr>
          <a:lstStyle/>
          <a:p>
            <a:pPr>
              <a:defRPr/>
            </a:pPr>
            <a:r>
              <a:rPr lang="tr-TR" sz="2400" dirty="0"/>
              <a:t>Sigara  ve </a:t>
            </a:r>
            <a:r>
              <a:rPr lang="tr-TR" sz="2400" dirty="0" err="1"/>
              <a:t>Gastrointestinal</a:t>
            </a:r>
            <a:r>
              <a:rPr lang="tr-TR" sz="2400" dirty="0"/>
              <a:t> Hastalıklar</a:t>
            </a:r>
            <a:endParaRPr sz="2400" dirty="0"/>
          </a:p>
        </p:txBody>
      </p:sp>
      <p:sp>
        <p:nvSpPr>
          <p:cNvPr id="3" name="İçerik Yer Tutucusu 2"/>
          <p:cNvSpPr>
            <a:spLocks noGrp="1"/>
          </p:cNvSpPr>
          <p:nvPr>
            <p:ph type="body" sz="half" idx="2"/>
          </p:nvPr>
        </p:nvSpPr>
        <p:spPr bwMode="auto">
          <a:xfrm>
            <a:off x="636769" y="1873759"/>
            <a:ext cx="3386591" cy="3391445"/>
          </a:xfrm>
        </p:spPr>
        <p:txBody>
          <a:bodyPr>
            <a:normAutofit lnSpcReduction="10000"/>
          </a:bodyPr>
          <a:lstStyle/>
          <a:p>
            <a:pPr>
              <a:defRPr/>
            </a:pPr>
            <a:endParaRPr lang="tr-TR" spc="-4" dirty="0">
              <a:solidFill>
                <a:srgbClr val="FF0000"/>
              </a:solidFill>
              <a:latin typeface="Comic Sans MS"/>
              <a:cs typeface="Arial MT"/>
            </a:endParaRPr>
          </a:p>
          <a:p>
            <a:pPr marL="42863">
              <a:lnSpc>
                <a:spcPct val="100000"/>
              </a:lnSpc>
              <a:spcBef>
                <a:spcPts val="214"/>
              </a:spcBef>
              <a:tabLst>
                <a:tab pos="128588" algn="l"/>
              </a:tabLst>
              <a:defRPr/>
            </a:pPr>
            <a:r>
              <a:rPr lang="tr-TR" sz="1800" dirty="0">
                <a:latin typeface="Calibri" panose="020F0502020204030204" pitchFamily="34" charset="0"/>
                <a:cs typeface="Calibri" panose="020F0502020204030204" pitchFamily="34" charset="0"/>
              </a:rPr>
              <a:t>BENIGN </a:t>
            </a:r>
            <a:endParaRPr lang="tr-TR" sz="1500" dirty="0">
              <a:latin typeface="Calibri" panose="020F0502020204030204" pitchFamily="34" charset="0"/>
              <a:cs typeface="Calibri" panose="020F0502020204030204" pitchFamily="34" charset="0"/>
            </a:endParaRPr>
          </a:p>
          <a:p>
            <a:pPr marL="257175" indent="-214313">
              <a:lnSpc>
                <a:spcPct val="100000"/>
              </a:lnSpc>
              <a:spcBef>
                <a:spcPts val="214"/>
              </a:spcBef>
              <a:buFont typeface="Arial" panose="020B0604020202020204" pitchFamily="34" charset="0"/>
              <a:buChar char="•"/>
              <a:tabLst>
                <a:tab pos="128588" algn="l"/>
              </a:tabLst>
              <a:defRPr/>
            </a:pPr>
            <a:r>
              <a:rPr lang="tr-TR" sz="1500" dirty="0">
                <a:solidFill>
                  <a:srgbClr val="FF0000"/>
                </a:solidFill>
                <a:latin typeface="Calibri" panose="020F0502020204030204" pitchFamily="34" charset="0"/>
                <a:cs typeface="Calibri" panose="020F0502020204030204" pitchFamily="34" charset="0"/>
              </a:rPr>
              <a:t>Ağız kokusu</a:t>
            </a:r>
            <a:endParaRPr sz="1500" dirty="0">
              <a:solidFill>
                <a:srgbClr val="FF0000"/>
              </a:solidFill>
              <a:latin typeface="Calibri" panose="020F0502020204030204" pitchFamily="34" charset="0"/>
              <a:cs typeface="Calibri" panose="020F0502020204030204" pitchFamily="34" charset="0"/>
            </a:endParaRPr>
          </a:p>
          <a:p>
            <a:pPr marL="257175" indent="-214313">
              <a:lnSpc>
                <a:spcPct val="100000"/>
              </a:lnSpc>
              <a:spcBef>
                <a:spcPts val="26"/>
              </a:spcBef>
              <a:buFont typeface="Arial" panose="020B0604020202020204" pitchFamily="34" charset="0"/>
              <a:buChar char="•"/>
              <a:tabLst>
                <a:tab pos="128588" algn="l"/>
              </a:tabLst>
              <a:defRPr/>
            </a:pPr>
            <a:r>
              <a:rPr lang="tr-TR" sz="1500" spc="-15" dirty="0" err="1">
                <a:latin typeface="Calibri" panose="020F0502020204030204" pitchFamily="34" charset="0"/>
                <a:cs typeface="Calibri" panose="020F0502020204030204" pitchFamily="34" charset="0"/>
              </a:rPr>
              <a:t>Tükrük</a:t>
            </a:r>
            <a:r>
              <a:rPr lang="tr-TR" sz="1500" spc="-19" dirty="0">
                <a:latin typeface="Calibri" panose="020F0502020204030204" pitchFamily="34" charset="0"/>
                <a:cs typeface="Calibri" panose="020F0502020204030204" pitchFamily="34" charset="0"/>
              </a:rPr>
              <a:t> </a:t>
            </a:r>
            <a:r>
              <a:rPr lang="tr-TR" sz="1500" spc="-4" dirty="0">
                <a:latin typeface="Calibri" panose="020F0502020204030204" pitchFamily="34" charset="0"/>
                <a:cs typeface="Calibri" panose="020F0502020204030204" pitchFamily="34" charset="0"/>
              </a:rPr>
              <a:t>salgısında</a:t>
            </a:r>
            <a:r>
              <a:rPr lang="tr-TR" sz="1500" spc="-19" dirty="0">
                <a:latin typeface="Calibri" panose="020F0502020204030204" pitchFamily="34" charset="0"/>
                <a:cs typeface="Calibri" panose="020F0502020204030204" pitchFamily="34" charset="0"/>
              </a:rPr>
              <a:t> </a:t>
            </a:r>
            <a:r>
              <a:rPr lang="tr-TR" sz="1500" spc="-90" dirty="0">
                <a:latin typeface="Calibri" panose="020F0502020204030204" pitchFamily="34" charset="0"/>
                <a:cs typeface="Calibri" panose="020F0502020204030204" pitchFamily="34" charset="0"/>
              </a:rPr>
              <a:t>azalma</a:t>
            </a:r>
            <a:endParaRPr lang="tr-TR" sz="1500" dirty="0">
              <a:latin typeface="Calibri" panose="020F0502020204030204" pitchFamily="34" charset="0"/>
              <a:cs typeface="Calibri" panose="020F0502020204030204" pitchFamily="34" charset="0"/>
            </a:endParaRPr>
          </a:p>
          <a:p>
            <a:pPr marL="257175" indent="-214313">
              <a:lnSpc>
                <a:spcPct val="100000"/>
              </a:lnSpc>
              <a:spcBef>
                <a:spcPts val="26"/>
              </a:spcBef>
              <a:buFont typeface="Arial" panose="020B0604020202020204" pitchFamily="34" charset="0"/>
              <a:buChar char="•"/>
              <a:tabLst>
                <a:tab pos="128588" algn="l"/>
              </a:tabLst>
              <a:defRPr/>
            </a:pPr>
            <a:r>
              <a:rPr lang="tr-TR" sz="1500" spc="-4" dirty="0" err="1">
                <a:latin typeface="Calibri" panose="020F0502020204030204" pitchFamily="34" charset="0"/>
                <a:cs typeface="Calibri" panose="020F0502020204030204" pitchFamily="34" charset="0"/>
              </a:rPr>
              <a:t>Gingivitis</a:t>
            </a:r>
            <a:endParaRPr lang="tr-TR" sz="1500" dirty="0">
              <a:latin typeface="Calibri" panose="020F0502020204030204" pitchFamily="34" charset="0"/>
              <a:cs typeface="Calibri" panose="020F0502020204030204" pitchFamily="34" charset="0"/>
            </a:endParaRPr>
          </a:p>
          <a:p>
            <a:pPr marL="257175" indent="-214313">
              <a:lnSpc>
                <a:spcPct val="100000"/>
              </a:lnSpc>
              <a:spcBef>
                <a:spcPts val="26"/>
              </a:spcBef>
              <a:buFont typeface="Arial" panose="020B0604020202020204" pitchFamily="34" charset="0"/>
              <a:buChar char="•"/>
              <a:tabLst>
                <a:tab pos="128588" algn="l"/>
              </a:tabLst>
              <a:defRPr/>
            </a:pPr>
            <a:r>
              <a:rPr lang="tr-TR" sz="1500" spc="-4" dirty="0">
                <a:solidFill>
                  <a:srgbClr val="FF0000"/>
                </a:solidFill>
                <a:latin typeface="Calibri" panose="020F0502020204030204" pitchFamily="34" charset="0"/>
                <a:cs typeface="Calibri" panose="020F0502020204030204" pitchFamily="34" charset="0"/>
              </a:rPr>
              <a:t>Dişlerde renk değişikliği</a:t>
            </a:r>
            <a:endParaRPr sz="1500" dirty="0">
              <a:solidFill>
                <a:srgbClr val="FF0000"/>
              </a:solidFill>
              <a:latin typeface="Calibri" panose="020F0502020204030204" pitchFamily="34" charset="0"/>
              <a:cs typeface="Calibri" panose="020F0502020204030204" pitchFamily="34" charset="0"/>
            </a:endParaRPr>
          </a:p>
          <a:p>
            <a:pPr marL="257175" indent="-214313">
              <a:lnSpc>
                <a:spcPct val="100000"/>
              </a:lnSpc>
              <a:spcBef>
                <a:spcPts val="26"/>
              </a:spcBef>
              <a:buFont typeface="Arial" panose="020B0604020202020204" pitchFamily="34" charset="0"/>
              <a:buChar char="•"/>
              <a:tabLst>
                <a:tab pos="128588" algn="l"/>
              </a:tabLst>
              <a:defRPr/>
            </a:pPr>
            <a:r>
              <a:rPr lang="tr-TR" sz="1500" spc="-4" dirty="0">
                <a:latin typeface="Calibri" panose="020F0502020204030204" pitchFamily="34" charset="0"/>
                <a:cs typeface="Calibri" panose="020F0502020204030204" pitchFamily="34" charset="0"/>
              </a:rPr>
              <a:t>D</a:t>
            </a:r>
            <a:r>
              <a:rPr lang="tr-TR" sz="1500" dirty="0">
                <a:latin typeface="Calibri" panose="020F0502020204030204" pitchFamily="34" charset="0"/>
                <a:cs typeface="Calibri" panose="020F0502020204030204" pitchFamily="34" charset="0"/>
              </a:rPr>
              <a:t>i</a:t>
            </a:r>
            <a:r>
              <a:rPr lang="tr-TR" sz="1500" spc="-450" dirty="0">
                <a:latin typeface="Calibri" panose="020F0502020204030204" pitchFamily="34" charset="0"/>
                <a:cs typeface="Calibri" panose="020F0502020204030204" pitchFamily="34" charset="0"/>
              </a:rPr>
              <a:t>ş</a:t>
            </a:r>
            <a:r>
              <a:rPr lang="tr-TR" sz="1500" spc="-49" dirty="0">
                <a:latin typeface="Calibri" panose="020F0502020204030204" pitchFamily="34" charset="0"/>
                <a:cs typeface="Calibri" panose="020F0502020204030204" pitchFamily="34" charset="0"/>
              </a:rPr>
              <a:t>  </a:t>
            </a:r>
            <a:r>
              <a:rPr lang="tr-TR" sz="1500" spc="-4" dirty="0">
                <a:latin typeface="Calibri" panose="020F0502020204030204" pitchFamily="34" charset="0"/>
                <a:cs typeface="Calibri" panose="020F0502020204030204" pitchFamily="34" charset="0"/>
              </a:rPr>
              <a:t>minesind</a:t>
            </a:r>
            <a:r>
              <a:rPr lang="tr-TR" sz="1500" dirty="0">
                <a:latin typeface="Calibri" panose="020F0502020204030204" pitchFamily="34" charset="0"/>
                <a:cs typeface="Calibri" panose="020F0502020204030204" pitchFamily="34" charset="0"/>
              </a:rPr>
              <a:t>e</a:t>
            </a:r>
            <a:r>
              <a:rPr lang="tr-TR" sz="1500" spc="-4" dirty="0">
                <a:latin typeface="Calibri" panose="020F0502020204030204" pitchFamily="34" charset="0"/>
                <a:cs typeface="Calibri" panose="020F0502020204030204" pitchFamily="34" charset="0"/>
              </a:rPr>
              <a:t> e</a:t>
            </a:r>
            <a:r>
              <a:rPr lang="tr-TR" sz="1500" spc="-15" dirty="0">
                <a:latin typeface="Calibri" panose="020F0502020204030204" pitchFamily="34" charset="0"/>
                <a:cs typeface="Calibri" panose="020F0502020204030204" pitchFamily="34" charset="0"/>
              </a:rPr>
              <a:t>ro</a:t>
            </a:r>
            <a:r>
              <a:rPr lang="tr-TR" sz="1500" spc="-8" dirty="0">
                <a:latin typeface="Calibri" panose="020F0502020204030204" pitchFamily="34" charset="0"/>
                <a:cs typeface="Calibri" panose="020F0502020204030204" pitchFamily="34" charset="0"/>
              </a:rPr>
              <a:t>z</a:t>
            </a:r>
            <a:r>
              <a:rPr lang="tr-TR" sz="1500" spc="-11" dirty="0">
                <a:latin typeface="Calibri" panose="020F0502020204030204" pitchFamily="34" charset="0"/>
                <a:cs typeface="Calibri" panose="020F0502020204030204" pitchFamily="34" charset="0"/>
              </a:rPr>
              <a:t>y</a:t>
            </a:r>
            <a:r>
              <a:rPr lang="tr-TR" sz="1500" spc="-4" dirty="0">
                <a:latin typeface="Calibri" panose="020F0502020204030204" pitchFamily="34" charset="0"/>
                <a:cs typeface="Calibri" panose="020F0502020204030204" pitchFamily="34" charset="0"/>
              </a:rPr>
              <a:t>on</a:t>
            </a:r>
            <a:endParaRPr lang="tr-TR" sz="1500" dirty="0">
              <a:latin typeface="Calibri" panose="020F0502020204030204" pitchFamily="34" charset="0"/>
              <a:cs typeface="Calibri" panose="020F0502020204030204" pitchFamily="34" charset="0"/>
            </a:endParaRPr>
          </a:p>
          <a:p>
            <a:pPr marL="257175" indent="-214313">
              <a:lnSpc>
                <a:spcPct val="100000"/>
              </a:lnSpc>
              <a:spcBef>
                <a:spcPts val="26"/>
              </a:spcBef>
              <a:buFont typeface="Arial" panose="020B0604020202020204" pitchFamily="34" charset="0"/>
              <a:buChar char="•"/>
              <a:tabLst>
                <a:tab pos="128588" algn="l"/>
              </a:tabLst>
              <a:defRPr/>
            </a:pPr>
            <a:r>
              <a:rPr lang="tr-TR" sz="1500" spc="-4" dirty="0">
                <a:latin typeface="Calibri" panose="020F0502020204030204" pitchFamily="34" charset="0"/>
                <a:cs typeface="Calibri" panose="020F0502020204030204" pitchFamily="34" charset="0"/>
              </a:rPr>
              <a:t>D</a:t>
            </a:r>
            <a:r>
              <a:rPr lang="tr-TR" sz="1500" dirty="0">
                <a:latin typeface="Calibri" panose="020F0502020204030204" pitchFamily="34" charset="0"/>
                <a:cs typeface="Calibri" panose="020F0502020204030204" pitchFamily="34" charset="0"/>
              </a:rPr>
              <a:t>i</a:t>
            </a:r>
            <a:r>
              <a:rPr lang="tr-TR" sz="1500" spc="-450" dirty="0">
                <a:latin typeface="Calibri" panose="020F0502020204030204" pitchFamily="34" charset="0"/>
                <a:cs typeface="Calibri" panose="020F0502020204030204" pitchFamily="34" charset="0"/>
              </a:rPr>
              <a:t>ş</a:t>
            </a:r>
            <a:r>
              <a:rPr lang="tr-TR" sz="1500" spc="-49" dirty="0">
                <a:latin typeface="Calibri" panose="020F0502020204030204" pitchFamily="34" charset="0"/>
                <a:cs typeface="Calibri" panose="020F0502020204030204" pitchFamily="34" charset="0"/>
              </a:rPr>
              <a:t>  </a:t>
            </a:r>
            <a:r>
              <a:rPr lang="tr-TR" sz="1500" spc="-11" dirty="0">
                <a:latin typeface="Calibri" panose="020F0502020204030204" pitchFamily="34" charset="0"/>
                <a:cs typeface="Calibri" panose="020F0502020204030204" pitchFamily="34" charset="0"/>
              </a:rPr>
              <a:t>v</a:t>
            </a:r>
            <a:r>
              <a:rPr lang="tr-TR" sz="1500" dirty="0">
                <a:latin typeface="Calibri" panose="020F0502020204030204" pitchFamily="34" charset="0"/>
                <a:cs typeface="Calibri" panose="020F0502020204030204" pitchFamily="34" charset="0"/>
              </a:rPr>
              <a:t>e</a:t>
            </a:r>
            <a:r>
              <a:rPr lang="tr-TR" sz="1500" spc="-4" dirty="0">
                <a:latin typeface="Calibri" panose="020F0502020204030204" pitchFamily="34" charset="0"/>
                <a:cs typeface="Calibri" panose="020F0502020204030204" pitchFamily="34" charset="0"/>
              </a:rPr>
              <a:t> d</a:t>
            </a:r>
            <a:r>
              <a:rPr lang="tr-TR" sz="1500" dirty="0">
                <a:latin typeface="Calibri" panose="020F0502020204030204" pitchFamily="34" charset="0"/>
                <a:cs typeface="Calibri" panose="020F0502020204030204" pitchFamily="34" charset="0"/>
              </a:rPr>
              <a:t>i</a:t>
            </a:r>
            <a:r>
              <a:rPr lang="tr-TR" sz="1500" spc="-450" dirty="0">
                <a:latin typeface="Calibri" panose="020F0502020204030204" pitchFamily="34" charset="0"/>
                <a:cs typeface="Calibri" panose="020F0502020204030204" pitchFamily="34" charset="0"/>
              </a:rPr>
              <a:t>ş</a:t>
            </a:r>
            <a:r>
              <a:rPr lang="tr-TR" sz="1500" spc="-49" dirty="0">
                <a:latin typeface="Calibri" panose="020F0502020204030204" pitchFamily="34" charset="0"/>
                <a:cs typeface="Calibri" panose="020F0502020204030204" pitchFamily="34" charset="0"/>
              </a:rPr>
              <a:t> </a:t>
            </a:r>
            <a:r>
              <a:rPr lang="tr-TR" sz="1500" spc="-8" dirty="0">
                <a:latin typeface="Calibri" panose="020F0502020204030204" pitchFamily="34" charset="0"/>
                <a:cs typeface="Calibri" panose="020F0502020204030204" pitchFamily="34" charset="0"/>
              </a:rPr>
              <a:t>e</a:t>
            </a:r>
            <a:r>
              <a:rPr lang="tr-TR" sz="1500" spc="-4" dirty="0">
                <a:latin typeface="Calibri" panose="020F0502020204030204" pitchFamily="34" charset="0"/>
                <a:cs typeface="Calibri" panose="020F0502020204030204" pitchFamily="34" charset="0"/>
              </a:rPr>
              <a:t>t</a:t>
            </a:r>
            <a:r>
              <a:rPr lang="tr-TR" sz="1500" dirty="0">
                <a:latin typeface="Calibri" panose="020F0502020204030204" pitchFamily="34" charset="0"/>
                <a:cs typeface="Calibri" panose="020F0502020204030204" pitchFamily="34" charset="0"/>
              </a:rPr>
              <a:t>i</a:t>
            </a:r>
            <a:r>
              <a:rPr lang="tr-TR" sz="1500" spc="-4" dirty="0">
                <a:latin typeface="Calibri" panose="020F0502020204030204" pitchFamily="34" charset="0"/>
                <a:cs typeface="Calibri" panose="020F0502020204030204" pitchFamily="34" charset="0"/>
              </a:rPr>
              <a:t> </a:t>
            </a:r>
            <a:r>
              <a:rPr lang="tr-TR" sz="1500" spc="-19" dirty="0">
                <a:latin typeface="Calibri" panose="020F0502020204030204" pitchFamily="34" charset="0"/>
                <a:cs typeface="Calibri" panose="020F0502020204030204" pitchFamily="34" charset="0"/>
              </a:rPr>
              <a:t>k</a:t>
            </a:r>
            <a:r>
              <a:rPr lang="tr-TR" sz="1500" dirty="0">
                <a:latin typeface="Calibri" panose="020F0502020204030204" pitchFamily="34" charset="0"/>
                <a:cs typeface="Calibri" panose="020F0502020204030204" pitchFamily="34" charset="0"/>
              </a:rPr>
              <a:t>anlanmasında</a:t>
            </a:r>
            <a:r>
              <a:rPr lang="tr-TR" sz="1500" spc="-4" dirty="0">
                <a:latin typeface="Calibri" panose="020F0502020204030204" pitchFamily="34" charset="0"/>
                <a:cs typeface="Calibri" panose="020F0502020204030204" pitchFamily="34" charset="0"/>
              </a:rPr>
              <a:t> b</a:t>
            </a:r>
            <a:r>
              <a:rPr lang="tr-TR" sz="1500" spc="-15" dirty="0">
                <a:latin typeface="Calibri" panose="020F0502020204030204" pitchFamily="34" charset="0"/>
                <a:cs typeface="Calibri" panose="020F0502020204030204" pitchFamily="34" charset="0"/>
              </a:rPr>
              <a:t>o</a:t>
            </a:r>
            <a:r>
              <a:rPr lang="tr-TR" sz="1500" spc="-4" dirty="0">
                <a:latin typeface="Calibri" panose="020F0502020204030204" pitchFamily="34" charset="0"/>
                <a:cs typeface="Calibri" panose="020F0502020204030204" pitchFamily="34" charset="0"/>
              </a:rPr>
              <a:t>zulma</a:t>
            </a:r>
            <a:endParaRPr lang="tr-TR" sz="1500" dirty="0">
              <a:latin typeface="Calibri" panose="020F0502020204030204" pitchFamily="34" charset="0"/>
              <a:cs typeface="Calibri" panose="020F0502020204030204" pitchFamily="34" charset="0"/>
            </a:endParaRPr>
          </a:p>
          <a:p>
            <a:pPr marL="257175" indent="-214313">
              <a:lnSpc>
                <a:spcPct val="100000"/>
              </a:lnSpc>
              <a:spcBef>
                <a:spcPts val="26"/>
              </a:spcBef>
              <a:buFont typeface="Arial" panose="020B0604020202020204" pitchFamily="34" charset="0"/>
              <a:buChar char="•"/>
              <a:tabLst>
                <a:tab pos="128588" algn="l"/>
              </a:tabLst>
              <a:defRPr/>
            </a:pPr>
            <a:r>
              <a:rPr lang="tr-TR" sz="1500" spc="-4" dirty="0">
                <a:latin typeface="Calibri" panose="020F0502020204030204" pitchFamily="34" charset="0"/>
                <a:cs typeface="Calibri" panose="020F0502020204030204" pitchFamily="34" charset="0"/>
              </a:rPr>
              <a:t>D</a:t>
            </a:r>
            <a:r>
              <a:rPr lang="tr-TR" sz="1500" dirty="0">
                <a:latin typeface="Calibri" panose="020F0502020204030204" pitchFamily="34" charset="0"/>
                <a:cs typeface="Calibri" panose="020F0502020204030204" pitchFamily="34" charset="0"/>
              </a:rPr>
              <a:t>i</a:t>
            </a:r>
            <a:r>
              <a:rPr lang="tr-TR" sz="1500" spc="-450" dirty="0">
                <a:latin typeface="Calibri" panose="020F0502020204030204" pitchFamily="34" charset="0"/>
                <a:cs typeface="Calibri" panose="020F0502020204030204" pitchFamily="34" charset="0"/>
              </a:rPr>
              <a:t>ş</a:t>
            </a:r>
            <a:r>
              <a:rPr lang="tr-TR" sz="1500" spc="-49" dirty="0">
                <a:latin typeface="Calibri" panose="020F0502020204030204" pitchFamily="34" charset="0"/>
                <a:cs typeface="Calibri" panose="020F0502020204030204" pitchFamily="34" charset="0"/>
              </a:rPr>
              <a:t>  </a:t>
            </a:r>
            <a:r>
              <a:rPr lang="tr-TR" sz="1500" spc="-4" dirty="0">
                <a:latin typeface="Calibri" panose="020F0502020204030204" pitchFamily="34" charset="0"/>
                <a:cs typeface="Calibri" panose="020F0502020204030204" pitchFamily="34" charset="0"/>
              </a:rPr>
              <a:t>çürükleri</a:t>
            </a:r>
            <a:endParaRPr lang="tr-TR" sz="1500" dirty="0">
              <a:latin typeface="Calibri" panose="020F0502020204030204" pitchFamily="34" charset="0"/>
              <a:cs typeface="Calibri" panose="020F0502020204030204" pitchFamily="34" charset="0"/>
            </a:endParaRPr>
          </a:p>
          <a:p>
            <a:pPr marL="257175" indent="-214313">
              <a:lnSpc>
                <a:spcPct val="100000"/>
              </a:lnSpc>
              <a:spcBef>
                <a:spcPts val="26"/>
              </a:spcBef>
              <a:buFont typeface="Arial" panose="020B0604020202020204" pitchFamily="34" charset="0"/>
              <a:buChar char="•"/>
              <a:tabLst>
                <a:tab pos="128588" algn="l"/>
              </a:tabLst>
              <a:defRPr/>
            </a:pPr>
            <a:r>
              <a:rPr lang="tr-TR" sz="1500" spc="-4" dirty="0">
                <a:latin typeface="Calibri" panose="020F0502020204030204" pitchFamily="34" charset="0"/>
                <a:cs typeface="Calibri" panose="020F0502020204030204" pitchFamily="34" charset="0"/>
              </a:rPr>
              <a:t>D</a:t>
            </a:r>
            <a:r>
              <a:rPr lang="tr-TR" sz="1500" dirty="0">
                <a:latin typeface="Calibri" panose="020F0502020204030204" pitchFamily="34" charset="0"/>
                <a:cs typeface="Calibri" panose="020F0502020204030204" pitchFamily="34" charset="0"/>
              </a:rPr>
              <a:t>i</a:t>
            </a:r>
            <a:r>
              <a:rPr lang="tr-TR" sz="1500" spc="-450" dirty="0">
                <a:latin typeface="Calibri" panose="020F0502020204030204" pitchFamily="34" charset="0"/>
                <a:cs typeface="Calibri" panose="020F0502020204030204" pitchFamily="34" charset="0"/>
              </a:rPr>
              <a:t>ş</a:t>
            </a:r>
            <a:r>
              <a:rPr lang="tr-TR" sz="1500" spc="-49" dirty="0">
                <a:latin typeface="Calibri" panose="020F0502020204030204" pitchFamily="34" charset="0"/>
                <a:cs typeface="Calibri" panose="020F0502020204030204" pitchFamily="34" charset="0"/>
              </a:rPr>
              <a:t>  </a:t>
            </a:r>
            <a:r>
              <a:rPr lang="tr-TR" sz="1500" spc="-19" dirty="0">
                <a:latin typeface="Calibri" panose="020F0502020204030204" pitchFamily="34" charset="0"/>
                <a:cs typeface="Calibri" panose="020F0502020204030204" pitchFamily="34" charset="0"/>
              </a:rPr>
              <a:t>ka</a:t>
            </a:r>
            <a:r>
              <a:rPr lang="tr-TR" sz="1500" spc="-4" dirty="0">
                <a:latin typeface="Calibri" panose="020F0502020204030204" pitchFamily="34" charset="0"/>
                <a:cs typeface="Calibri" panose="020F0502020204030204" pitchFamily="34" charset="0"/>
              </a:rPr>
              <a:t>ybı</a:t>
            </a:r>
            <a:endParaRPr lang="tr-TR" sz="1500" dirty="0">
              <a:latin typeface="Calibri" panose="020F0502020204030204" pitchFamily="34" charset="0"/>
              <a:cs typeface="Calibri" panose="020F0502020204030204" pitchFamily="34" charset="0"/>
            </a:endParaRPr>
          </a:p>
          <a:p>
            <a:pPr marL="257175" indent="-214313">
              <a:lnSpc>
                <a:spcPct val="100000"/>
              </a:lnSpc>
              <a:spcBef>
                <a:spcPts val="30"/>
              </a:spcBef>
              <a:buFont typeface="Arial" panose="020B0604020202020204" pitchFamily="34" charset="0"/>
              <a:buChar char="•"/>
              <a:tabLst>
                <a:tab pos="128588" algn="l"/>
              </a:tabLst>
              <a:defRPr/>
            </a:pPr>
            <a:r>
              <a:rPr lang="tr-TR" sz="1500" spc="-8" dirty="0" err="1">
                <a:solidFill>
                  <a:srgbClr val="FF0000"/>
                </a:solidFill>
                <a:latin typeface="Calibri" panose="020F0502020204030204" pitchFamily="34" charset="0"/>
                <a:cs typeface="Calibri" panose="020F0502020204030204" pitchFamily="34" charset="0"/>
              </a:rPr>
              <a:t>Gastroözefagial</a:t>
            </a:r>
            <a:r>
              <a:rPr lang="tr-TR" sz="1500" spc="-19" dirty="0">
                <a:solidFill>
                  <a:srgbClr val="FF0000"/>
                </a:solidFill>
                <a:latin typeface="Calibri" panose="020F0502020204030204" pitchFamily="34" charset="0"/>
                <a:cs typeface="Calibri" panose="020F0502020204030204" pitchFamily="34" charset="0"/>
              </a:rPr>
              <a:t> </a:t>
            </a:r>
            <a:r>
              <a:rPr lang="tr-TR" sz="1500" spc="-8" dirty="0">
                <a:solidFill>
                  <a:srgbClr val="FF0000"/>
                </a:solidFill>
                <a:latin typeface="Calibri" panose="020F0502020204030204" pitchFamily="34" charset="0"/>
                <a:cs typeface="Calibri" panose="020F0502020204030204" pitchFamily="34" charset="0"/>
              </a:rPr>
              <a:t>reflü,</a:t>
            </a:r>
            <a:r>
              <a:rPr lang="tr-TR" sz="1500" spc="-19" dirty="0">
                <a:solidFill>
                  <a:srgbClr val="FF0000"/>
                </a:solidFill>
                <a:latin typeface="Calibri" panose="020F0502020204030204" pitchFamily="34" charset="0"/>
                <a:cs typeface="Calibri" panose="020F0502020204030204" pitchFamily="34" charset="0"/>
              </a:rPr>
              <a:t> </a:t>
            </a:r>
          </a:p>
          <a:p>
            <a:pPr marL="257175" indent="-214313">
              <a:lnSpc>
                <a:spcPct val="100000"/>
              </a:lnSpc>
              <a:spcBef>
                <a:spcPts val="30"/>
              </a:spcBef>
              <a:buFont typeface="Arial" panose="020B0604020202020204" pitchFamily="34" charset="0"/>
              <a:buChar char="•"/>
              <a:tabLst>
                <a:tab pos="128588" algn="l"/>
              </a:tabLst>
              <a:defRPr/>
            </a:pPr>
            <a:r>
              <a:rPr lang="tr-TR" sz="1500" spc="-8" dirty="0">
                <a:solidFill>
                  <a:srgbClr val="FF0000"/>
                </a:solidFill>
                <a:latin typeface="Calibri" panose="020F0502020204030204" pitchFamily="34" charset="0"/>
                <a:cs typeface="Calibri" panose="020F0502020204030204" pitchFamily="34" charset="0"/>
              </a:rPr>
              <a:t>Gastrit</a:t>
            </a:r>
            <a:endParaRPr lang="tr-TR" sz="1500" dirty="0">
              <a:solidFill>
                <a:srgbClr val="FF0000"/>
              </a:solidFill>
              <a:latin typeface="Calibri" panose="020F0502020204030204" pitchFamily="34" charset="0"/>
              <a:cs typeface="Calibri" panose="020F0502020204030204" pitchFamily="34" charset="0"/>
            </a:endParaRPr>
          </a:p>
          <a:p>
            <a:pPr marL="257175" indent="-214313">
              <a:lnSpc>
                <a:spcPct val="100000"/>
              </a:lnSpc>
              <a:spcBef>
                <a:spcPts val="26"/>
              </a:spcBef>
              <a:buFont typeface="Arial" panose="020B0604020202020204" pitchFamily="34" charset="0"/>
              <a:buChar char="•"/>
              <a:tabLst>
                <a:tab pos="128588" algn="l"/>
              </a:tabLst>
              <a:defRPr/>
            </a:pPr>
            <a:r>
              <a:rPr lang="tr-TR" sz="1500" spc="-4" dirty="0" err="1">
                <a:latin typeface="Calibri" panose="020F0502020204030204" pitchFamily="34" charset="0"/>
                <a:cs typeface="Calibri" panose="020F0502020204030204" pitchFamily="34" charset="0"/>
              </a:rPr>
              <a:t>Peptik</a:t>
            </a:r>
            <a:r>
              <a:rPr lang="tr-TR" sz="1500" spc="-4" dirty="0">
                <a:latin typeface="Calibri" panose="020F0502020204030204" pitchFamily="34" charset="0"/>
                <a:cs typeface="Calibri" panose="020F0502020204030204" pitchFamily="34" charset="0"/>
              </a:rPr>
              <a:t> Ülser</a:t>
            </a:r>
            <a:endParaRPr lang="tr-TR" sz="1500" dirty="0">
              <a:latin typeface="Calibri" panose="020F0502020204030204" pitchFamily="34" charset="0"/>
              <a:cs typeface="Calibri" panose="020F0502020204030204" pitchFamily="34" charset="0"/>
            </a:endParaRPr>
          </a:p>
          <a:p>
            <a:pPr marL="257175" indent="-214313">
              <a:lnSpc>
                <a:spcPct val="100000"/>
              </a:lnSpc>
              <a:spcBef>
                <a:spcPts val="26"/>
              </a:spcBef>
              <a:buFont typeface="Arial" panose="020B0604020202020204" pitchFamily="34" charset="0"/>
              <a:buChar char="•"/>
              <a:tabLst>
                <a:tab pos="128588" algn="l"/>
              </a:tabLst>
              <a:defRPr/>
            </a:pPr>
            <a:r>
              <a:rPr lang="tr-TR" sz="1500" spc="-8" dirty="0">
                <a:latin typeface="Calibri" panose="020F0502020204030204" pitchFamily="34" charset="0"/>
                <a:cs typeface="Calibri" panose="020F0502020204030204" pitchFamily="34" charset="0"/>
              </a:rPr>
              <a:t>Safra</a:t>
            </a:r>
            <a:r>
              <a:rPr lang="tr-TR" sz="1500" spc="-23" dirty="0">
                <a:latin typeface="Calibri" panose="020F0502020204030204" pitchFamily="34" charset="0"/>
                <a:cs typeface="Calibri" panose="020F0502020204030204" pitchFamily="34" charset="0"/>
              </a:rPr>
              <a:t> </a:t>
            </a:r>
            <a:r>
              <a:rPr lang="tr-TR" sz="1500" spc="-8" dirty="0">
                <a:latin typeface="Calibri" panose="020F0502020204030204" pitchFamily="34" charset="0"/>
                <a:cs typeface="Calibri" panose="020F0502020204030204" pitchFamily="34" charset="0"/>
              </a:rPr>
              <a:t>kesesi</a:t>
            </a:r>
            <a:r>
              <a:rPr lang="tr-TR" sz="1500" spc="-23" dirty="0">
                <a:latin typeface="Calibri" panose="020F0502020204030204" pitchFamily="34" charset="0"/>
                <a:cs typeface="Calibri" panose="020F0502020204030204" pitchFamily="34" charset="0"/>
              </a:rPr>
              <a:t> </a:t>
            </a:r>
            <a:r>
              <a:rPr lang="tr-TR" sz="1500" spc="-4" dirty="0">
                <a:latin typeface="Calibri" panose="020F0502020204030204" pitchFamily="34" charset="0"/>
                <a:cs typeface="Calibri" panose="020F0502020204030204" pitchFamily="34" charset="0"/>
              </a:rPr>
              <a:t>hastalıkları</a:t>
            </a:r>
            <a:endParaRPr lang="tr-TR" sz="1500" dirty="0">
              <a:latin typeface="Calibri" panose="020F0502020204030204" pitchFamily="34" charset="0"/>
              <a:cs typeface="Calibri" panose="020F0502020204030204" pitchFamily="34" charset="0"/>
            </a:endParaRPr>
          </a:p>
          <a:p>
            <a:pPr marL="257175" indent="-214313">
              <a:lnSpc>
                <a:spcPct val="100000"/>
              </a:lnSpc>
              <a:spcBef>
                <a:spcPts val="26"/>
              </a:spcBef>
              <a:buFont typeface="Arial" panose="020B0604020202020204" pitchFamily="34" charset="0"/>
              <a:buChar char="•"/>
              <a:tabLst>
                <a:tab pos="128588" algn="l"/>
              </a:tabLst>
              <a:defRPr/>
            </a:pPr>
            <a:r>
              <a:rPr lang="tr-TR" sz="1500" spc="-4" dirty="0" err="1">
                <a:latin typeface="Calibri" panose="020F0502020204030204" pitchFamily="34" charset="0"/>
                <a:cs typeface="Calibri" panose="020F0502020204030204" pitchFamily="34" charset="0"/>
              </a:rPr>
              <a:t>İnflamatuar</a:t>
            </a:r>
            <a:r>
              <a:rPr lang="tr-TR" sz="1500" spc="-4" dirty="0">
                <a:latin typeface="Calibri" panose="020F0502020204030204" pitchFamily="34" charset="0"/>
                <a:cs typeface="Calibri" panose="020F0502020204030204" pitchFamily="34" charset="0"/>
              </a:rPr>
              <a:t> ba</a:t>
            </a:r>
            <a:r>
              <a:rPr lang="tr-TR" sz="1500" spc="-19" dirty="0">
                <a:latin typeface="Calibri" panose="020F0502020204030204" pitchFamily="34" charset="0"/>
                <a:cs typeface="Calibri" panose="020F0502020204030204" pitchFamily="34" charset="0"/>
              </a:rPr>
              <a:t>r</a:t>
            </a:r>
            <a:r>
              <a:rPr lang="tr-TR" sz="1500" spc="-4" dirty="0">
                <a:latin typeface="Calibri" panose="020F0502020204030204" pitchFamily="34" charset="0"/>
                <a:cs typeface="Calibri" panose="020F0502020204030204" pitchFamily="34" charset="0"/>
              </a:rPr>
              <a:t>sa</a:t>
            </a:r>
            <a:r>
              <a:rPr lang="tr-TR" sz="1500" dirty="0">
                <a:latin typeface="Calibri" panose="020F0502020204030204" pitchFamily="34" charset="0"/>
                <a:cs typeface="Calibri" panose="020F0502020204030204" pitchFamily="34" charset="0"/>
              </a:rPr>
              <a:t>k</a:t>
            </a:r>
            <a:r>
              <a:rPr lang="tr-TR" sz="1500" spc="-4" dirty="0">
                <a:latin typeface="Calibri" panose="020F0502020204030204" pitchFamily="34" charset="0"/>
                <a:cs typeface="Calibri" panose="020F0502020204030204" pitchFamily="34" charset="0"/>
              </a:rPr>
              <a:t> ha</a:t>
            </a:r>
            <a:r>
              <a:rPr lang="tr-TR" sz="1500" spc="-11" dirty="0">
                <a:latin typeface="Calibri" panose="020F0502020204030204" pitchFamily="34" charset="0"/>
                <a:cs typeface="Calibri" panose="020F0502020204030204" pitchFamily="34" charset="0"/>
              </a:rPr>
              <a:t>s</a:t>
            </a:r>
            <a:r>
              <a:rPr lang="tr-TR" sz="1500" spc="-15" dirty="0">
                <a:latin typeface="Calibri" panose="020F0502020204030204" pitchFamily="34" charset="0"/>
                <a:cs typeface="Calibri" panose="020F0502020204030204" pitchFamily="34" charset="0"/>
              </a:rPr>
              <a:t>t</a:t>
            </a:r>
            <a:r>
              <a:rPr lang="tr-TR" sz="1500" dirty="0">
                <a:latin typeface="Calibri" panose="020F0502020204030204" pitchFamily="34" charset="0"/>
                <a:cs typeface="Calibri" panose="020F0502020204030204" pitchFamily="34" charset="0"/>
              </a:rPr>
              <a:t>alıkları</a:t>
            </a:r>
            <a:endParaRPr sz="1500" dirty="0">
              <a:latin typeface="Calibri" panose="020F0502020204030204" pitchFamily="34" charset="0"/>
              <a:cs typeface="Calibri" panose="020F0502020204030204" pitchFamily="34" charset="0"/>
            </a:endParaRPr>
          </a:p>
          <a:p>
            <a:pPr marL="42863">
              <a:lnSpc>
                <a:spcPct val="100000"/>
              </a:lnSpc>
              <a:spcBef>
                <a:spcPts val="26"/>
              </a:spcBef>
              <a:tabLst>
                <a:tab pos="128588" algn="l"/>
              </a:tabLst>
              <a:defRPr/>
            </a:pPr>
            <a:endParaRPr lang="tr-TR" dirty="0">
              <a:latin typeface="Comic Sans MS"/>
              <a:cs typeface="Calibri"/>
            </a:endParaRPr>
          </a:p>
          <a:p>
            <a:pPr>
              <a:defRPr/>
            </a:pPr>
            <a:endParaRPr lang="tr-TR" dirty="0">
              <a:solidFill>
                <a:srgbClr val="FF0000"/>
              </a:solidFill>
              <a:latin typeface="Comic Sans MS"/>
            </a:endParaRPr>
          </a:p>
        </p:txBody>
      </p:sp>
      <p:sp>
        <p:nvSpPr>
          <p:cNvPr id="4" name="Dikdörtgen 3"/>
          <p:cNvSpPr/>
          <p:nvPr/>
        </p:nvSpPr>
        <p:spPr bwMode="auto">
          <a:xfrm>
            <a:off x="4226088" y="2131906"/>
            <a:ext cx="3618411" cy="2492990"/>
          </a:xfrm>
          <a:prstGeom prst="rect">
            <a:avLst/>
          </a:prstGeom>
        </p:spPr>
        <p:txBody>
          <a:bodyPr wrap="square">
            <a:spAutoFit/>
          </a:bodyPr>
          <a:lstStyle/>
          <a:p>
            <a:pPr marL="42863">
              <a:spcBef>
                <a:spcPts val="26"/>
              </a:spcBef>
              <a:tabLst>
                <a:tab pos="128588" algn="l"/>
              </a:tabLst>
              <a:defRPr/>
            </a:pPr>
            <a:r>
              <a:rPr lang="tr-TR" sz="1500" dirty="0">
                <a:latin typeface="Calibri" panose="020F0502020204030204" pitchFamily="34" charset="0"/>
                <a:cs typeface="Calibri" panose="020F0502020204030204" pitchFamily="34" charset="0"/>
              </a:rPr>
              <a:t>MALIGN</a:t>
            </a:r>
            <a:endParaRPr sz="1500" dirty="0">
              <a:latin typeface="Calibri" panose="020F0502020204030204" pitchFamily="34" charset="0"/>
              <a:cs typeface="Calibri" panose="020F0502020204030204" pitchFamily="34" charset="0"/>
            </a:endParaRPr>
          </a:p>
          <a:p>
            <a:pPr marL="257175" indent="-214313">
              <a:spcBef>
                <a:spcPts val="26"/>
              </a:spcBef>
              <a:buFont typeface="Arial" panose="020B0604020202020204" pitchFamily="34" charset="0"/>
              <a:buChar char="•"/>
              <a:tabLst>
                <a:tab pos="128588" algn="l"/>
              </a:tabLst>
              <a:defRPr/>
            </a:pPr>
            <a:r>
              <a:rPr lang="tr-TR" sz="1500" dirty="0" err="1">
                <a:latin typeface="Calibri" panose="020F0502020204030204" pitchFamily="34" charset="0"/>
                <a:cs typeface="Calibri" panose="020F0502020204030204" pitchFamily="34" charset="0"/>
              </a:rPr>
              <a:t>Orofaringeal</a:t>
            </a:r>
            <a:r>
              <a:rPr lang="tr-TR" sz="1500" dirty="0">
                <a:latin typeface="Calibri" panose="020F0502020204030204" pitchFamily="34" charset="0"/>
                <a:cs typeface="Calibri" panose="020F0502020204030204" pitchFamily="34" charset="0"/>
              </a:rPr>
              <a:t> </a:t>
            </a:r>
            <a:r>
              <a:rPr lang="tr-TR" sz="1500" dirty="0" err="1">
                <a:latin typeface="Calibri" panose="020F0502020204030204" pitchFamily="34" charset="0"/>
                <a:cs typeface="Calibri" panose="020F0502020204030204" pitchFamily="34" charset="0"/>
              </a:rPr>
              <a:t>prekanseröz</a:t>
            </a:r>
            <a:r>
              <a:rPr lang="tr-TR" sz="1500" dirty="0">
                <a:latin typeface="Calibri" panose="020F0502020204030204" pitchFamily="34" charset="0"/>
                <a:cs typeface="Calibri" panose="020F0502020204030204" pitchFamily="34" charset="0"/>
              </a:rPr>
              <a:t>  lezyonlar</a:t>
            </a:r>
            <a:endParaRPr sz="1500" dirty="0">
              <a:latin typeface="Calibri" panose="020F0502020204030204" pitchFamily="34" charset="0"/>
              <a:cs typeface="Calibri" panose="020F0502020204030204" pitchFamily="34" charset="0"/>
            </a:endParaRPr>
          </a:p>
          <a:p>
            <a:pPr marL="257175" indent="-214313">
              <a:spcBef>
                <a:spcPts val="26"/>
              </a:spcBef>
              <a:buFont typeface="Arial" panose="020B0604020202020204" pitchFamily="34" charset="0"/>
              <a:buChar char="•"/>
              <a:tabLst>
                <a:tab pos="128588" algn="l"/>
              </a:tabLst>
              <a:defRPr/>
            </a:pPr>
            <a:r>
              <a:rPr lang="tr-TR" sz="1500" dirty="0" err="1">
                <a:latin typeface="Calibri" panose="020F0502020204030204" pitchFamily="34" charset="0"/>
                <a:cs typeface="Calibri" panose="020F0502020204030204" pitchFamily="34" charset="0"/>
              </a:rPr>
              <a:t>Lökoplaki</a:t>
            </a:r>
            <a:endParaRPr lang="tr-TR" sz="1500" dirty="0">
              <a:latin typeface="Calibri" panose="020F0502020204030204" pitchFamily="34" charset="0"/>
              <a:cs typeface="Calibri" panose="020F0502020204030204" pitchFamily="34" charset="0"/>
            </a:endParaRPr>
          </a:p>
          <a:p>
            <a:pPr marL="257175" indent="-214313">
              <a:spcBef>
                <a:spcPts val="26"/>
              </a:spcBef>
              <a:buFont typeface="Arial" panose="020B0604020202020204" pitchFamily="34" charset="0"/>
              <a:buChar char="•"/>
              <a:tabLst>
                <a:tab pos="128588" algn="l"/>
              </a:tabLst>
              <a:defRPr/>
            </a:pPr>
            <a:r>
              <a:rPr lang="tr-TR" sz="1500" dirty="0" err="1">
                <a:latin typeface="Calibri" panose="020F0502020204030204" pitchFamily="34" charset="0"/>
                <a:cs typeface="Calibri" panose="020F0502020204030204" pitchFamily="34" charset="0"/>
              </a:rPr>
              <a:t>Eritroplaki</a:t>
            </a:r>
            <a:endParaRPr lang="tr-TR" sz="1500" dirty="0">
              <a:latin typeface="Calibri" panose="020F0502020204030204" pitchFamily="34" charset="0"/>
              <a:cs typeface="Calibri" panose="020F0502020204030204" pitchFamily="34" charset="0"/>
            </a:endParaRPr>
          </a:p>
          <a:p>
            <a:pPr marL="257175" indent="-214313">
              <a:spcBef>
                <a:spcPts val="26"/>
              </a:spcBef>
              <a:buFont typeface="Arial" panose="020B0604020202020204" pitchFamily="34" charset="0"/>
              <a:buChar char="•"/>
              <a:tabLst>
                <a:tab pos="128588" algn="l"/>
              </a:tabLst>
              <a:defRPr/>
            </a:pPr>
            <a:r>
              <a:rPr lang="tr-TR" sz="1500" dirty="0">
                <a:latin typeface="Calibri" panose="020F0502020204030204" pitchFamily="34" charset="0"/>
                <a:cs typeface="Calibri" panose="020F0502020204030204" pitchFamily="34" charset="0"/>
              </a:rPr>
              <a:t>Kanserler:</a:t>
            </a:r>
            <a:endParaRPr sz="1500" dirty="0">
              <a:latin typeface="Calibri" panose="020F0502020204030204" pitchFamily="34" charset="0"/>
              <a:cs typeface="Calibri" panose="020F0502020204030204" pitchFamily="34" charset="0"/>
            </a:endParaRPr>
          </a:p>
          <a:p>
            <a:pPr marL="257175" indent="-214313">
              <a:spcBef>
                <a:spcPts val="26"/>
              </a:spcBef>
              <a:buFont typeface="Courier New" panose="02070309020205020404" pitchFamily="49" charset="0"/>
              <a:buChar char="o"/>
              <a:tabLst>
                <a:tab pos="128588" algn="l"/>
              </a:tabLst>
              <a:defRPr/>
            </a:pPr>
            <a:r>
              <a:rPr lang="tr-TR" sz="1350" dirty="0" err="1">
                <a:latin typeface="Calibri" panose="020F0502020204030204" pitchFamily="34" charset="0"/>
                <a:cs typeface="Calibri" panose="020F0502020204030204" pitchFamily="34" charset="0"/>
              </a:rPr>
              <a:t>Orofaringeal</a:t>
            </a:r>
            <a:endParaRPr lang="tr-TR" sz="1350" dirty="0">
              <a:latin typeface="Calibri" panose="020F0502020204030204" pitchFamily="34" charset="0"/>
              <a:cs typeface="Calibri" panose="020F0502020204030204" pitchFamily="34" charset="0"/>
            </a:endParaRPr>
          </a:p>
          <a:p>
            <a:pPr marL="257175" indent="-214313">
              <a:spcBef>
                <a:spcPts val="26"/>
              </a:spcBef>
              <a:buFont typeface="Courier New" panose="02070309020205020404" pitchFamily="49" charset="0"/>
              <a:buChar char="o"/>
              <a:tabLst>
                <a:tab pos="128588" algn="l"/>
              </a:tabLst>
              <a:defRPr/>
            </a:pPr>
            <a:r>
              <a:rPr lang="tr-TR" sz="1350" dirty="0" err="1">
                <a:solidFill>
                  <a:srgbClr val="FF0000"/>
                </a:solidFill>
                <a:latin typeface="Calibri" panose="020F0502020204030204" pitchFamily="34" charset="0"/>
                <a:cs typeface="Calibri" panose="020F0502020204030204" pitchFamily="34" charset="0"/>
              </a:rPr>
              <a:t>Özefagus</a:t>
            </a:r>
            <a:endParaRPr lang="tr-TR" sz="1350" dirty="0">
              <a:solidFill>
                <a:srgbClr val="FF0000"/>
              </a:solidFill>
              <a:latin typeface="Calibri" panose="020F0502020204030204" pitchFamily="34" charset="0"/>
              <a:cs typeface="Calibri" panose="020F0502020204030204" pitchFamily="34" charset="0"/>
            </a:endParaRPr>
          </a:p>
          <a:p>
            <a:pPr marL="257175" indent="-214313">
              <a:spcBef>
                <a:spcPts val="26"/>
              </a:spcBef>
              <a:buFont typeface="Courier New" panose="02070309020205020404" pitchFamily="49" charset="0"/>
              <a:buChar char="o"/>
              <a:tabLst>
                <a:tab pos="128588" algn="l"/>
              </a:tabLst>
              <a:defRPr/>
            </a:pPr>
            <a:r>
              <a:rPr lang="tr-TR" sz="1350" dirty="0">
                <a:solidFill>
                  <a:srgbClr val="FF0000"/>
                </a:solidFill>
                <a:latin typeface="Calibri" panose="020F0502020204030204" pitchFamily="34" charset="0"/>
                <a:cs typeface="Calibri" panose="020F0502020204030204" pitchFamily="34" charset="0"/>
              </a:rPr>
              <a:t>Mide</a:t>
            </a:r>
            <a:endParaRPr sz="1350" dirty="0">
              <a:solidFill>
                <a:srgbClr val="FF0000"/>
              </a:solidFill>
              <a:latin typeface="Calibri" panose="020F0502020204030204" pitchFamily="34" charset="0"/>
              <a:cs typeface="Calibri" panose="020F0502020204030204" pitchFamily="34" charset="0"/>
            </a:endParaRPr>
          </a:p>
          <a:p>
            <a:pPr marL="257175" indent="-214313">
              <a:spcBef>
                <a:spcPts val="26"/>
              </a:spcBef>
              <a:buFont typeface="Courier New" panose="02070309020205020404" pitchFamily="49" charset="0"/>
              <a:buChar char="o"/>
              <a:tabLst>
                <a:tab pos="128588" algn="l"/>
              </a:tabLst>
              <a:defRPr/>
            </a:pPr>
            <a:r>
              <a:rPr lang="tr-TR" sz="1350" dirty="0">
                <a:solidFill>
                  <a:srgbClr val="FF0000"/>
                </a:solidFill>
                <a:latin typeface="Calibri" panose="020F0502020204030204" pitchFamily="34" charset="0"/>
                <a:cs typeface="Calibri" panose="020F0502020204030204" pitchFamily="34" charset="0"/>
              </a:rPr>
              <a:t>Pankreas</a:t>
            </a:r>
            <a:endParaRPr sz="1350" dirty="0">
              <a:solidFill>
                <a:srgbClr val="FF0000"/>
              </a:solidFill>
              <a:latin typeface="Calibri" panose="020F0502020204030204" pitchFamily="34" charset="0"/>
              <a:cs typeface="Calibri" panose="020F0502020204030204" pitchFamily="34" charset="0"/>
            </a:endParaRPr>
          </a:p>
          <a:p>
            <a:pPr marL="257175" indent="-214313">
              <a:spcBef>
                <a:spcPts val="26"/>
              </a:spcBef>
              <a:buFont typeface="Courier New" panose="02070309020205020404" pitchFamily="49" charset="0"/>
              <a:buChar char="o"/>
              <a:tabLst>
                <a:tab pos="128588" algn="l"/>
              </a:tabLst>
              <a:defRPr/>
            </a:pPr>
            <a:r>
              <a:rPr lang="tr-TR" sz="1350" dirty="0">
                <a:latin typeface="Calibri" panose="020F0502020204030204" pitchFamily="34" charset="0"/>
                <a:cs typeface="Calibri" panose="020F0502020204030204" pitchFamily="34" charset="0"/>
              </a:rPr>
              <a:t>Karaciğer</a:t>
            </a:r>
            <a:endParaRPr sz="1350" dirty="0">
              <a:latin typeface="Calibri" panose="020F0502020204030204" pitchFamily="34" charset="0"/>
              <a:cs typeface="Calibri" panose="020F0502020204030204" pitchFamily="34" charset="0"/>
            </a:endParaRPr>
          </a:p>
          <a:p>
            <a:pPr marL="257175" indent="-214313">
              <a:spcBef>
                <a:spcPts val="26"/>
              </a:spcBef>
              <a:buFont typeface="Courier New" panose="02070309020205020404" pitchFamily="49" charset="0"/>
              <a:buChar char="o"/>
              <a:tabLst>
                <a:tab pos="128588" algn="l"/>
              </a:tabLst>
              <a:defRPr/>
            </a:pPr>
            <a:r>
              <a:rPr lang="tr-TR" sz="1350" dirty="0">
                <a:latin typeface="Calibri" panose="020F0502020204030204" pitchFamily="34" charset="0"/>
                <a:cs typeface="Calibri" panose="020F0502020204030204" pitchFamily="34" charset="0"/>
              </a:rPr>
              <a:t>Kolorektal</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object 2"/>
          <p:cNvSpPr txBox="1">
            <a:spLocks noGrp="1"/>
          </p:cNvSpPr>
          <p:nvPr>
            <p:ph type="title"/>
          </p:nvPr>
        </p:nvSpPr>
        <p:spPr bwMode="auto">
          <a:xfrm>
            <a:off x="413538" y="1275336"/>
            <a:ext cx="8316919" cy="425116"/>
          </a:xfrm>
          <a:prstGeom prst="rect">
            <a:avLst/>
          </a:prstGeom>
        </p:spPr>
        <p:txBody>
          <a:bodyPr vert="horz" wrap="square" lIns="0" tIns="9525" rIns="0" bIns="0" rtlCol="0" anchor="ctr">
            <a:spAutoFit/>
          </a:bodyPr>
          <a:lstStyle/>
          <a:p>
            <a:pPr marL="9525">
              <a:lnSpc>
                <a:spcPct val="100000"/>
              </a:lnSpc>
              <a:spcBef>
                <a:spcPts val="75"/>
              </a:spcBef>
              <a:defRPr/>
            </a:pPr>
            <a:r>
              <a:rPr sz="2700" dirty="0" err="1"/>
              <a:t>Tütün</a:t>
            </a:r>
            <a:r>
              <a:rPr sz="2700" dirty="0"/>
              <a:t> </a:t>
            </a:r>
            <a:r>
              <a:rPr sz="2700" dirty="0" err="1"/>
              <a:t>ve</a:t>
            </a:r>
            <a:r>
              <a:rPr sz="2700" dirty="0"/>
              <a:t> </a:t>
            </a:r>
            <a:r>
              <a:rPr sz="2700" dirty="0" err="1"/>
              <a:t>İnflamatuar</a:t>
            </a:r>
            <a:r>
              <a:rPr sz="2700" dirty="0"/>
              <a:t> </a:t>
            </a:r>
            <a:r>
              <a:rPr sz="2700" dirty="0" err="1"/>
              <a:t>Barsak</a:t>
            </a:r>
            <a:r>
              <a:rPr sz="2700" dirty="0"/>
              <a:t> </a:t>
            </a:r>
            <a:r>
              <a:rPr sz="2700" dirty="0" err="1"/>
              <a:t>Hastalıkları</a:t>
            </a:r>
            <a:endParaRPr sz="2700" dirty="0"/>
          </a:p>
        </p:txBody>
      </p:sp>
      <p:sp>
        <p:nvSpPr>
          <p:cNvPr id="3" name="İçerik Yer Tutucusu 2"/>
          <p:cNvSpPr>
            <a:spLocks noGrp="1"/>
          </p:cNvSpPr>
          <p:nvPr>
            <p:ph type="body" sz="half" idx="2"/>
          </p:nvPr>
        </p:nvSpPr>
        <p:spPr bwMode="auto"/>
        <p:txBody>
          <a:bodyPr>
            <a:normAutofit/>
          </a:bodyPr>
          <a:lstStyle/>
          <a:p>
            <a:pPr marL="9049">
              <a:lnSpc>
                <a:spcPct val="100000"/>
              </a:lnSpc>
              <a:spcBef>
                <a:spcPts val="75"/>
              </a:spcBef>
              <a:buClr>
                <a:srgbClr val="000000"/>
              </a:buClr>
              <a:buSzPct val="155555"/>
              <a:tabLst>
                <a:tab pos="209074" algn="l"/>
              </a:tabLst>
              <a:defRPr/>
            </a:pPr>
            <a:endParaRPr lang="tr-TR" sz="1800" spc="-4" dirty="0">
              <a:solidFill>
                <a:srgbClr val="595959"/>
              </a:solidFill>
              <a:latin typeface="Comic Sans MS"/>
              <a:cs typeface="Arial MT"/>
            </a:endParaRPr>
          </a:p>
          <a:p>
            <a:pPr marL="9049">
              <a:lnSpc>
                <a:spcPct val="100000"/>
              </a:lnSpc>
              <a:spcBef>
                <a:spcPts val="75"/>
              </a:spcBef>
              <a:buClr>
                <a:srgbClr val="000000"/>
              </a:buClr>
              <a:buSzPct val="155555"/>
              <a:tabLst>
                <a:tab pos="209074" algn="l"/>
              </a:tabLst>
              <a:defRPr/>
            </a:pPr>
            <a:endParaRPr lang="tr-TR" sz="1800" spc="-4" dirty="0">
              <a:solidFill>
                <a:srgbClr val="595959"/>
              </a:solidFill>
              <a:latin typeface="Comic Sans MS"/>
              <a:cs typeface="Arial MT"/>
            </a:endParaRPr>
          </a:p>
          <a:p>
            <a:pPr marL="223361" indent="-214313">
              <a:lnSpc>
                <a:spcPct val="100000"/>
              </a:lnSpc>
              <a:spcBef>
                <a:spcPts val="75"/>
              </a:spcBef>
              <a:buClr>
                <a:srgbClr val="000000"/>
              </a:buClr>
              <a:buSzPct val="155555"/>
              <a:buFont typeface="Arial" panose="020B0604020202020204" pitchFamily="34" charset="0"/>
              <a:buChar char="•"/>
              <a:tabLst>
                <a:tab pos="209074" algn="l"/>
              </a:tabLst>
              <a:defRPr/>
            </a:pPr>
            <a:r>
              <a:rPr lang="tr-TR" sz="1800" spc="-4" dirty="0">
                <a:latin typeface="Calibri" panose="020F0502020204030204" pitchFamily="34" charset="0"/>
                <a:cs typeface="Calibri" panose="020F0502020204030204" pitchFamily="34" charset="0"/>
              </a:rPr>
              <a:t>Aktif</a:t>
            </a:r>
            <a:r>
              <a:rPr lang="tr-TR" sz="1800" spc="-15" dirty="0">
                <a:latin typeface="Calibri" panose="020F0502020204030204" pitchFamily="34" charset="0"/>
                <a:cs typeface="Calibri" panose="020F0502020204030204" pitchFamily="34" charset="0"/>
              </a:rPr>
              <a:t> </a:t>
            </a:r>
            <a:r>
              <a:rPr lang="tr-TR" sz="1800" dirty="0">
                <a:latin typeface="Calibri" panose="020F0502020204030204" pitchFamily="34" charset="0"/>
                <a:cs typeface="Calibri" panose="020F0502020204030204" pitchFamily="34" charset="0"/>
              </a:rPr>
              <a:t>sigara</a:t>
            </a:r>
            <a:r>
              <a:rPr lang="tr-TR" sz="1800" spc="-11" dirty="0">
                <a:latin typeface="Calibri" panose="020F0502020204030204" pitchFamily="34" charset="0"/>
                <a:cs typeface="Calibri" panose="020F0502020204030204" pitchFamily="34" charset="0"/>
              </a:rPr>
              <a:t> </a:t>
            </a:r>
            <a:r>
              <a:rPr lang="tr-TR" sz="1800" spc="-4" dirty="0">
                <a:latin typeface="Calibri" panose="020F0502020204030204" pitchFamily="34" charset="0"/>
                <a:cs typeface="Calibri" panose="020F0502020204030204" pitchFamily="34" charset="0"/>
              </a:rPr>
              <a:t>içmek</a:t>
            </a:r>
            <a:r>
              <a:rPr lang="tr-TR" sz="1800" spc="-11" dirty="0">
                <a:latin typeface="Calibri" panose="020F0502020204030204" pitchFamily="34" charset="0"/>
                <a:cs typeface="Calibri" panose="020F0502020204030204" pitchFamily="34" charset="0"/>
              </a:rPr>
              <a:t> </a:t>
            </a:r>
            <a:r>
              <a:rPr lang="tr-TR" sz="1800" spc="-11" dirty="0" err="1">
                <a:latin typeface="Calibri" panose="020F0502020204030204" pitchFamily="34" charset="0"/>
                <a:cs typeface="Calibri" panose="020F0502020204030204" pitchFamily="34" charset="0"/>
              </a:rPr>
              <a:t>ülseratif</a:t>
            </a:r>
            <a:r>
              <a:rPr lang="tr-TR" sz="1800" spc="-11" dirty="0">
                <a:latin typeface="Calibri" panose="020F0502020204030204" pitchFamily="34" charset="0"/>
                <a:cs typeface="Calibri" panose="020F0502020204030204" pitchFamily="34" charset="0"/>
              </a:rPr>
              <a:t> kolit, </a:t>
            </a:r>
            <a:r>
              <a:rPr lang="tr-TR" sz="1800" spc="-4" dirty="0" err="1">
                <a:latin typeface="Calibri" panose="020F0502020204030204" pitchFamily="34" charset="0"/>
                <a:cs typeface="Calibri" panose="020F0502020204030204" pitchFamily="34" charset="0"/>
              </a:rPr>
              <a:t>Crohn</a:t>
            </a:r>
            <a:r>
              <a:rPr lang="tr-TR" sz="1800" spc="-11" dirty="0">
                <a:latin typeface="Calibri" panose="020F0502020204030204" pitchFamily="34" charset="0"/>
                <a:cs typeface="Calibri" panose="020F0502020204030204" pitchFamily="34" charset="0"/>
              </a:rPr>
              <a:t> </a:t>
            </a:r>
            <a:r>
              <a:rPr lang="tr-TR" sz="1800" spc="-71" dirty="0">
                <a:latin typeface="Calibri" panose="020F0502020204030204" pitchFamily="34" charset="0"/>
                <a:cs typeface="Calibri" panose="020F0502020204030204" pitchFamily="34" charset="0"/>
              </a:rPr>
              <a:t>Hastalığı</a:t>
            </a:r>
            <a:r>
              <a:rPr lang="tr-TR" sz="1800" spc="-11" dirty="0">
                <a:latin typeface="Calibri" panose="020F0502020204030204" pitchFamily="34" charset="0"/>
                <a:cs typeface="Calibri" panose="020F0502020204030204" pitchFamily="34" charset="0"/>
              </a:rPr>
              <a:t> </a:t>
            </a:r>
            <a:r>
              <a:rPr lang="tr-TR" sz="1800" dirty="0">
                <a:latin typeface="Calibri" panose="020F0502020204030204" pitchFamily="34" charset="0"/>
                <a:cs typeface="Calibri" panose="020F0502020204030204" pitchFamily="34" charset="0"/>
              </a:rPr>
              <a:t>riskini</a:t>
            </a:r>
            <a:r>
              <a:rPr lang="tr-TR" sz="1800" spc="-11" dirty="0">
                <a:latin typeface="Calibri" panose="020F0502020204030204" pitchFamily="34" charset="0"/>
                <a:cs typeface="Calibri" panose="020F0502020204030204" pitchFamily="34" charset="0"/>
              </a:rPr>
              <a:t> arttırır.</a:t>
            </a:r>
          </a:p>
          <a:p>
            <a:pPr marL="9049">
              <a:lnSpc>
                <a:spcPct val="100000"/>
              </a:lnSpc>
              <a:spcBef>
                <a:spcPts val="75"/>
              </a:spcBef>
              <a:buClr>
                <a:srgbClr val="000000"/>
              </a:buClr>
              <a:buSzPct val="155555"/>
              <a:tabLst>
                <a:tab pos="209074" algn="l"/>
              </a:tabLst>
              <a:defRPr/>
            </a:pPr>
            <a:endParaRPr lang="tr-TR" sz="1800" spc="-11" dirty="0">
              <a:latin typeface="Calibri" panose="020F0502020204030204" pitchFamily="34" charset="0"/>
              <a:cs typeface="Calibri" panose="020F0502020204030204" pitchFamily="34" charset="0"/>
            </a:endParaRPr>
          </a:p>
          <a:p>
            <a:pPr marL="223361" indent="-214313">
              <a:lnSpc>
                <a:spcPct val="100000"/>
              </a:lnSpc>
              <a:spcBef>
                <a:spcPts val="75"/>
              </a:spcBef>
              <a:buClr>
                <a:srgbClr val="000000"/>
              </a:buClr>
              <a:buSzPct val="155555"/>
              <a:buFont typeface="Arial" panose="020B0604020202020204" pitchFamily="34" charset="0"/>
              <a:buChar char="•"/>
              <a:tabLst>
                <a:tab pos="209074" algn="l"/>
              </a:tabLst>
              <a:defRPr/>
            </a:pPr>
            <a:r>
              <a:rPr lang="tr-TR" sz="1800" dirty="0">
                <a:latin typeface="Calibri" panose="020F0502020204030204" pitchFamily="34" charset="0"/>
                <a:cs typeface="Calibri" panose="020F0502020204030204" pitchFamily="34" charset="0"/>
              </a:rPr>
              <a:t>GİS </a:t>
            </a:r>
            <a:r>
              <a:rPr lang="tr-TR" sz="1800" dirty="0" err="1">
                <a:latin typeface="Calibri" panose="020F0502020204030204" pitchFamily="34" charset="0"/>
                <a:cs typeface="Calibri" panose="020F0502020204030204" pitchFamily="34" charset="0"/>
              </a:rPr>
              <a:t>mikrobiyotasını</a:t>
            </a:r>
            <a:r>
              <a:rPr lang="tr-TR" sz="1800" dirty="0">
                <a:latin typeface="Calibri" panose="020F0502020204030204" pitchFamily="34" charset="0"/>
                <a:cs typeface="Calibri" panose="020F0502020204030204" pitchFamily="34" charset="0"/>
              </a:rPr>
              <a:t> olumsuz etkiler.</a:t>
            </a:r>
            <a:endParaRPr lang="tr-TR" sz="1800" i="1" spc="-4" dirty="0">
              <a:latin typeface="Calibri" panose="020F0502020204030204" pitchFamily="34" charset="0"/>
              <a:cs typeface="Calibri" panose="020F0502020204030204" pitchFamily="34" charset="0"/>
            </a:endParaRPr>
          </a:p>
          <a:p>
            <a:pPr>
              <a:defRPr/>
            </a:pPr>
            <a:endParaRPr lang="tr-TR" i="1" spc="-4" dirty="0">
              <a:cs typeface="Calibri"/>
            </a:endParaRPr>
          </a:p>
          <a:p>
            <a:pPr>
              <a:defRPr/>
            </a:pPr>
            <a:endParaRPr lang="tr-TR" i="1" spc="-4" dirty="0">
              <a:cs typeface="Calibri"/>
            </a:endParaRPr>
          </a:p>
          <a:p>
            <a:pPr>
              <a:defRPr/>
            </a:pPr>
            <a:endParaRPr lang="tr-TR" i="1" spc="-4" dirty="0">
              <a:cs typeface="Calibri"/>
            </a:endParaRPr>
          </a:p>
          <a:p>
            <a:pPr>
              <a:defRPr/>
            </a:pPr>
            <a:endParaRPr lang="tr-TR" i="1" spc="-4" dirty="0">
              <a:cs typeface="Calibri"/>
            </a:endParaRPr>
          </a:p>
          <a:p>
            <a:pPr>
              <a:defRPr/>
            </a:pPr>
            <a:r>
              <a:rPr lang="tr-TR" sz="975" i="1" spc="-4" dirty="0">
                <a:cs typeface="Calibri"/>
              </a:rPr>
              <a:t>                                                                     </a:t>
            </a:r>
            <a:endParaRPr dirty="0"/>
          </a:p>
          <a:p>
            <a:pPr>
              <a:defRPr/>
            </a:pPr>
            <a:endParaRPr lang="tr-TR" sz="975" i="1" spc="-8" dirty="0">
              <a:latin typeface="Comic Sans MS"/>
              <a:cs typeface="Calibri"/>
            </a:endParaRPr>
          </a:p>
          <a:p>
            <a:pPr>
              <a:defRPr/>
            </a:pPr>
            <a:r>
              <a:rPr lang="tr-TR" sz="975" i="1" spc="-8" dirty="0">
                <a:latin typeface="Comic Sans MS"/>
                <a:cs typeface="Calibri"/>
              </a:rPr>
              <a:t>                                                                                                                                                                          </a:t>
            </a:r>
            <a:r>
              <a:rPr lang="tr-TR" sz="675" i="1" spc="-8" dirty="0">
                <a:latin typeface="Comic Sans MS"/>
                <a:cs typeface="Calibri"/>
              </a:rPr>
              <a:t>I</a:t>
            </a:r>
            <a:r>
              <a:rPr lang="fr-FR" sz="675" i="1" spc="-8" dirty="0">
                <a:latin typeface="Comic Sans MS"/>
                <a:cs typeface="Calibri"/>
              </a:rPr>
              <a:t>nt</a:t>
            </a:r>
            <a:r>
              <a:rPr lang="fr-FR" sz="675" i="1" spc="-4" dirty="0">
                <a:latin typeface="Comic Sans MS"/>
                <a:cs typeface="Calibri"/>
              </a:rPr>
              <a:t> </a:t>
            </a:r>
            <a:r>
              <a:rPr lang="fr-FR" sz="675" i="1" dirty="0">
                <a:latin typeface="Comic Sans MS"/>
                <a:cs typeface="Calibri"/>
              </a:rPr>
              <a:t>J</a:t>
            </a:r>
            <a:r>
              <a:rPr lang="fr-FR" sz="675" i="1" spc="-4" dirty="0">
                <a:latin typeface="Comic Sans MS"/>
                <a:cs typeface="Calibri"/>
              </a:rPr>
              <a:t> </a:t>
            </a:r>
            <a:r>
              <a:rPr lang="fr-FR" sz="675" i="1" spc="-8" dirty="0">
                <a:latin typeface="Comic Sans MS"/>
                <a:cs typeface="Calibri"/>
              </a:rPr>
              <a:t>Colorectal</a:t>
            </a:r>
            <a:r>
              <a:rPr lang="fr-FR" sz="675" i="1" spc="-4" dirty="0">
                <a:latin typeface="Comic Sans MS"/>
                <a:cs typeface="Calibri"/>
              </a:rPr>
              <a:t> Dis. 2017</a:t>
            </a:r>
            <a:r>
              <a:rPr lang="tr-TR" sz="675" i="1" spc="-4" dirty="0">
                <a:latin typeface="Comic Sans MS"/>
                <a:cs typeface="Calibri"/>
              </a:rPr>
              <a:t>:23-7</a:t>
            </a:r>
            <a:endParaRPr lang="tr-TR" sz="675" dirty="0">
              <a:latin typeface="Comic Sans MS"/>
            </a:endParaRPr>
          </a:p>
        </p:txBody>
      </p:sp>
      <p:pic>
        <p:nvPicPr>
          <p:cNvPr id="2" name="Resim 1"/>
          <p:cNvPicPr>
            <a:picLocks noChangeAspect="1"/>
          </p:cNvPicPr>
          <p:nvPr/>
        </p:nvPicPr>
        <p:blipFill>
          <a:blip r:embed="rId3"/>
          <a:stretch/>
        </p:blipFill>
        <p:spPr bwMode="auto">
          <a:xfrm>
            <a:off x="6681358" y="2214868"/>
            <a:ext cx="2049098" cy="215026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C0ADFA9-FB86-A346-85C4-1B97E7B87F4F}"/>
              </a:ext>
            </a:extLst>
          </p:cNvPr>
          <p:cNvSpPr>
            <a:spLocks noGrp="1"/>
          </p:cNvSpPr>
          <p:nvPr>
            <p:ph type="title"/>
          </p:nvPr>
        </p:nvSpPr>
        <p:spPr/>
        <p:txBody>
          <a:bodyPr/>
          <a:lstStyle/>
          <a:p>
            <a:r>
              <a:rPr lang="tr-TR" dirty="0">
                <a:latin typeface="Calibri" panose="030F0902030302020204" pitchFamily="66" charset="0"/>
              </a:rPr>
              <a:t>Türkiye’de Tütün Kullanımı Neden Önemli?</a:t>
            </a:r>
          </a:p>
        </p:txBody>
      </p:sp>
      <p:sp>
        <p:nvSpPr>
          <p:cNvPr id="4" name="Metin Yer Tutucusu 3">
            <a:extLst>
              <a:ext uri="{FF2B5EF4-FFF2-40B4-BE49-F238E27FC236}">
                <a16:creationId xmlns:a16="http://schemas.microsoft.com/office/drawing/2014/main" id="{D6D83261-6C37-424E-905F-5F90C5100DE7}"/>
              </a:ext>
            </a:extLst>
          </p:cNvPr>
          <p:cNvSpPr>
            <a:spLocks noGrp="1"/>
          </p:cNvSpPr>
          <p:nvPr>
            <p:ph type="body" sz="half" idx="2"/>
          </p:nvPr>
        </p:nvSpPr>
        <p:spPr/>
        <p:txBody>
          <a:bodyPr/>
          <a:lstStyle/>
          <a:p>
            <a:r>
              <a:rPr lang="tr-TR" sz="2000" dirty="0">
                <a:latin typeface="Calibri" panose="030F0902030302020204" pitchFamily="66" charset="0"/>
              </a:rPr>
              <a:t>- Türkiye’de her yıl yaklaşık 85.000 kişi tütüne bağlı hastalıklar nedeniyle hayatını kaybediyor.</a:t>
            </a:r>
          </a:p>
          <a:p>
            <a:r>
              <a:rPr lang="tr-TR" sz="2000" dirty="0">
                <a:latin typeface="Calibri" panose="030F0902030302020204" pitchFamily="66" charset="0"/>
              </a:rPr>
              <a:t>- Tütün, KOAH, kanserler, kalp-damar hastalıklarının en önemli nedeni.</a:t>
            </a:r>
          </a:p>
          <a:p>
            <a:r>
              <a:rPr lang="tr-TR" sz="2000" dirty="0">
                <a:latin typeface="Calibri" panose="030F0902030302020204" pitchFamily="66" charset="0"/>
              </a:rPr>
              <a:t>- Sağlık çalışanları, toplumun en güvenilir bilgi kaynağı olarak değişimin ana aktörüdür.</a:t>
            </a:r>
          </a:p>
          <a:p>
            <a:endParaRPr lang="tr-TR" dirty="0"/>
          </a:p>
        </p:txBody>
      </p:sp>
    </p:spTree>
    <p:extLst>
      <p:ext uri="{BB962C8B-B14F-4D97-AF65-F5344CB8AC3E}">
        <p14:creationId xmlns:p14="http://schemas.microsoft.com/office/powerpoint/2010/main" val="10056432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normAutofit/>
          </a:bodyPr>
          <a:lstStyle/>
          <a:p>
            <a:pPr>
              <a:defRPr/>
            </a:pPr>
            <a:r>
              <a:rPr lang="es-ES" sz="2400" dirty="0" err="1"/>
              <a:t>Tütün</a:t>
            </a:r>
            <a:r>
              <a:rPr lang="es-ES" sz="2400" dirty="0"/>
              <a:t> ve </a:t>
            </a:r>
            <a:r>
              <a:rPr lang="es-ES" sz="2400" dirty="0" err="1"/>
              <a:t>Ürogenital</a:t>
            </a:r>
            <a:r>
              <a:rPr lang="es-ES" sz="2400" dirty="0"/>
              <a:t> </a:t>
            </a:r>
            <a:r>
              <a:rPr lang="es-ES" sz="2400" dirty="0" err="1"/>
              <a:t>Sistem</a:t>
            </a:r>
            <a:r>
              <a:rPr lang="es-ES" sz="2400" dirty="0"/>
              <a:t>  </a:t>
            </a:r>
            <a:r>
              <a:rPr lang="es-ES" sz="2400" dirty="0" err="1"/>
              <a:t>Hastalıkları</a:t>
            </a:r>
            <a:endParaRPr lang="tr-TR" sz="2400" dirty="0"/>
          </a:p>
        </p:txBody>
      </p:sp>
      <p:sp>
        <p:nvSpPr>
          <p:cNvPr id="3" name="İçerik Yer Tutucusu 2"/>
          <p:cNvSpPr>
            <a:spLocks noGrp="1"/>
          </p:cNvSpPr>
          <p:nvPr>
            <p:ph type="body" sz="half" idx="2"/>
          </p:nvPr>
        </p:nvSpPr>
        <p:spPr bwMode="auto"/>
        <p:txBody>
          <a:bodyPr>
            <a:normAutofit lnSpcReduction="10000"/>
          </a:bodyPr>
          <a:lstStyle/>
          <a:p>
            <a:pPr marL="9050" algn="just">
              <a:lnSpc>
                <a:spcPct val="150000"/>
              </a:lnSpc>
              <a:spcBef>
                <a:spcPts val="75"/>
              </a:spcBef>
              <a:buClr>
                <a:srgbClr val="000000"/>
              </a:buClr>
              <a:tabLst>
                <a:tab pos="175259" algn="l"/>
              </a:tabLst>
              <a:defRPr/>
            </a:pPr>
            <a:r>
              <a:rPr lang="tr-TR" sz="1650" spc="-4" dirty="0">
                <a:latin typeface="Calibri" panose="020F0502020204030204" pitchFamily="34" charset="0"/>
                <a:cs typeface="Calibri" panose="020F0502020204030204" pitchFamily="34" charset="0"/>
              </a:rPr>
              <a:t>Sigara;</a:t>
            </a:r>
            <a:r>
              <a:rPr lang="tr-TR" sz="1650" spc="-11" dirty="0">
                <a:latin typeface="Calibri" panose="020F0502020204030204" pitchFamily="34" charset="0"/>
                <a:cs typeface="Calibri" panose="020F0502020204030204" pitchFamily="34" charset="0"/>
              </a:rPr>
              <a:t> </a:t>
            </a:r>
            <a:r>
              <a:rPr lang="tr-TR" sz="1650" spc="-4" dirty="0">
                <a:latin typeface="Calibri" panose="020F0502020204030204" pitchFamily="34" charset="0"/>
                <a:cs typeface="Calibri" panose="020F0502020204030204" pitchFamily="34" charset="0"/>
              </a:rPr>
              <a:t>hipertansiyon</a:t>
            </a:r>
            <a:r>
              <a:rPr lang="tr-TR" sz="1650" spc="-11" dirty="0">
                <a:latin typeface="Calibri" panose="020F0502020204030204" pitchFamily="34" charset="0"/>
                <a:cs typeface="Calibri" panose="020F0502020204030204" pitchFamily="34" charset="0"/>
              </a:rPr>
              <a:t> </a:t>
            </a:r>
            <a:r>
              <a:rPr lang="tr-TR" sz="1650" spc="-4" dirty="0">
                <a:latin typeface="Calibri" panose="020F0502020204030204" pitchFamily="34" charset="0"/>
                <a:cs typeface="Calibri" panose="020F0502020204030204" pitchFamily="34" charset="0"/>
              </a:rPr>
              <a:t>ile</a:t>
            </a:r>
            <a:r>
              <a:rPr lang="tr-TR" sz="1650" spc="-11" dirty="0">
                <a:latin typeface="Calibri" panose="020F0502020204030204" pitchFamily="34" charset="0"/>
                <a:cs typeface="Calibri" panose="020F0502020204030204" pitchFamily="34" charset="0"/>
              </a:rPr>
              <a:t> </a:t>
            </a:r>
            <a:endParaRPr lang="tr-TR" sz="1650" dirty="0">
              <a:latin typeface="Calibri" panose="020F0502020204030204" pitchFamily="34" charset="0"/>
              <a:cs typeface="Calibri" panose="020F0502020204030204" pitchFamily="34" charset="0"/>
            </a:endParaRPr>
          </a:p>
          <a:p>
            <a:pPr marL="565309" lvl="1" indent="-214313" algn="just">
              <a:lnSpc>
                <a:spcPct val="150000"/>
              </a:lnSpc>
              <a:buClr>
                <a:srgbClr val="000000"/>
              </a:buClr>
              <a:buFont typeface="Arial" panose="020B0604020202020204" pitchFamily="34" charset="0"/>
              <a:buChar char="•"/>
              <a:tabLst>
                <a:tab pos="518160" algn="l"/>
              </a:tabLst>
              <a:defRPr/>
            </a:pPr>
            <a:r>
              <a:rPr lang="tr-TR" sz="1650" spc="-8" dirty="0">
                <a:latin typeface="Calibri" panose="020F0502020204030204" pitchFamily="34" charset="0"/>
                <a:cs typeface="Calibri" panose="020F0502020204030204" pitchFamily="34" charset="0"/>
              </a:rPr>
              <a:t>İdrarla</a:t>
            </a:r>
            <a:r>
              <a:rPr lang="tr-TR" sz="1650" dirty="0">
                <a:latin typeface="Calibri" panose="020F0502020204030204" pitchFamily="34" charset="0"/>
                <a:cs typeface="Calibri" panose="020F0502020204030204" pitchFamily="34" charset="0"/>
              </a:rPr>
              <a:t> </a:t>
            </a:r>
            <a:r>
              <a:rPr lang="tr-TR" sz="1650" spc="-8" dirty="0" err="1">
                <a:latin typeface="Calibri" panose="020F0502020204030204" pitchFamily="34" charset="0"/>
                <a:cs typeface="Calibri" panose="020F0502020204030204" pitchFamily="34" charset="0"/>
              </a:rPr>
              <a:t>albumin</a:t>
            </a:r>
            <a:r>
              <a:rPr lang="tr-TR" sz="1650" dirty="0">
                <a:latin typeface="Calibri" panose="020F0502020204030204" pitchFamily="34" charset="0"/>
                <a:cs typeface="Calibri" panose="020F0502020204030204" pitchFamily="34" charset="0"/>
              </a:rPr>
              <a:t> </a:t>
            </a:r>
            <a:r>
              <a:rPr lang="tr-TR" sz="1650" spc="-8" dirty="0">
                <a:latin typeface="Calibri" panose="020F0502020204030204" pitchFamily="34" charset="0"/>
                <a:cs typeface="Calibri" panose="020F0502020204030204" pitchFamily="34" charset="0"/>
              </a:rPr>
              <a:t>atılımını</a:t>
            </a:r>
            <a:r>
              <a:rPr lang="tr-TR" sz="1650" spc="4" dirty="0">
                <a:latin typeface="Calibri" panose="020F0502020204030204" pitchFamily="34" charset="0"/>
                <a:cs typeface="Calibri" panose="020F0502020204030204" pitchFamily="34" charset="0"/>
              </a:rPr>
              <a:t> </a:t>
            </a:r>
            <a:r>
              <a:rPr lang="tr-TR" sz="1650" spc="-15" dirty="0">
                <a:latin typeface="Calibri" panose="020F0502020204030204" pitchFamily="34" charset="0"/>
                <a:cs typeface="Calibri" panose="020F0502020204030204" pitchFamily="34" charset="0"/>
              </a:rPr>
              <a:t>artar </a:t>
            </a:r>
            <a:r>
              <a:rPr lang="tr-TR" sz="1650" dirty="0">
                <a:latin typeface="Calibri" panose="020F0502020204030204" pitchFamily="34" charset="0"/>
                <a:cs typeface="Calibri" panose="020F0502020204030204" pitchFamily="34" charset="0"/>
              </a:rPr>
              <a:t> </a:t>
            </a:r>
            <a:r>
              <a:rPr lang="tr-TR" sz="1650" spc="-4" dirty="0">
                <a:latin typeface="Calibri" panose="020F0502020204030204" pitchFamily="34" charset="0"/>
                <a:cs typeface="Calibri" panose="020F0502020204030204" pitchFamily="34" charset="0"/>
              </a:rPr>
              <a:t>(</a:t>
            </a:r>
            <a:r>
              <a:rPr lang="tr-TR" sz="1650" spc="-4" dirty="0" err="1">
                <a:latin typeface="Calibri" panose="020F0502020204030204" pitchFamily="34" charset="0"/>
                <a:cs typeface="Calibri" panose="020F0502020204030204" pitchFamily="34" charset="0"/>
              </a:rPr>
              <a:t>Hiperfiltrasyon</a:t>
            </a:r>
            <a:r>
              <a:rPr lang="tr-TR" sz="1650" dirty="0">
                <a:latin typeface="Calibri" panose="020F0502020204030204" pitchFamily="34" charset="0"/>
                <a:cs typeface="Calibri" panose="020F0502020204030204" pitchFamily="34" charset="0"/>
              </a:rPr>
              <a:t> </a:t>
            </a:r>
            <a:r>
              <a:rPr lang="tr-TR" sz="1650" spc="-4" dirty="0">
                <a:latin typeface="Calibri" panose="020F0502020204030204" pitchFamily="34" charset="0"/>
                <a:cs typeface="Calibri" panose="020F0502020204030204" pitchFamily="34" charset="0"/>
              </a:rPr>
              <a:t>)</a:t>
            </a:r>
            <a:endParaRPr lang="tr-TR" sz="1650" dirty="0">
              <a:latin typeface="Calibri" panose="020F0502020204030204" pitchFamily="34" charset="0"/>
              <a:cs typeface="Calibri" panose="020F0502020204030204" pitchFamily="34" charset="0"/>
            </a:endParaRPr>
          </a:p>
          <a:p>
            <a:pPr marL="9050" algn="just">
              <a:lnSpc>
                <a:spcPct val="150000"/>
              </a:lnSpc>
              <a:spcBef>
                <a:spcPts val="904"/>
              </a:spcBef>
              <a:buClr>
                <a:srgbClr val="000000"/>
              </a:buClr>
              <a:tabLst>
                <a:tab pos="175259" algn="l"/>
              </a:tabLst>
              <a:defRPr/>
            </a:pPr>
            <a:r>
              <a:rPr lang="tr-TR" sz="1650" spc="-4" dirty="0">
                <a:latin typeface="Calibri" panose="020F0502020204030204" pitchFamily="34" charset="0"/>
                <a:cs typeface="Calibri" panose="020F0502020204030204" pitchFamily="34" charset="0"/>
              </a:rPr>
              <a:t>Sigar</a:t>
            </a:r>
            <a:r>
              <a:rPr lang="tr-TR" sz="1650" dirty="0">
                <a:latin typeface="Calibri" panose="020F0502020204030204" pitchFamily="34" charset="0"/>
                <a:cs typeface="Calibri" panose="020F0502020204030204" pitchFamily="34" charset="0"/>
              </a:rPr>
              <a:t>a</a:t>
            </a:r>
            <a:r>
              <a:rPr lang="tr-TR" sz="1650" spc="-4" dirty="0">
                <a:latin typeface="Calibri" panose="020F0502020204030204" pitchFamily="34" charset="0"/>
                <a:cs typeface="Calibri" panose="020F0502020204030204" pitchFamily="34" charset="0"/>
              </a:rPr>
              <a:t> içenlerd</a:t>
            </a:r>
            <a:r>
              <a:rPr lang="tr-TR" sz="1650" dirty="0">
                <a:latin typeface="Calibri" panose="020F0502020204030204" pitchFamily="34" charset="0"/>
                <a:cs typeface="Calibri" panose="020F0502020204030204" pitchFamily="34" charset="0"/>
              </a:rPr>
              <a:t>e</a:t>
            </a:r>
            <a:r>
              <a:rPr lang="tr-TR" sz="1650" spc="-4" dirty="0">
                <a:latin typeface="Calibri" panose="020F0502020204030204" pitchFamily="34" charset="0"/>
                <a:cs typeface="Calibri" panose="020F0502020204030204" pitchFamily="34" charset="0"/>
              </a:rPr>
              <a:t> </a:t>
            </a:r>
            <a:r>
              <a:rPr lang="tr-TR" sz="1650" dirty="0">
                <a:latin typeface="Calibri" panose="020F0502020204030204" pitchFamily="34" charset="0"/>
                <a:cs typeface="Calibri" panose="020F0502020204030204" pitchFamily="34" charset="0"/>
              </a:rPr>
              <a:t>sigara</a:t>
            </a:r>
            <a:r>
              <a:rPr lang="tr-TR" sz="1650" spc="-4" dirty="0">
                <a:latin typeface="Calibri" panose="020F0502020204030204" pitchFamily="34" charset="0"/>
                <a:cs typeface="Calibri" panose="020F0502020204030204" pitchFamily="34" charset="0"/>
              </a:rPr>
              <a:t> içmeyenler</a:t>
            </a:r>
            <a:r>
              <a:rPr lang="tr-TR" sz="1650" dirty="0">
                <a:latin typeface="Calibri" panose="020F0502020204030204" pitchFamily="34" charset="0"/>
                <a:cs typeface="Calibri" panose="020F0502020204030204" pitchFamily="34" charset="0"/>
              </a:rPr>
              <a:t>e</a:t>
            </a:r>
            <a:r>
              <a:rPr lang="tr-TR" sz="1650" spc="-4" dirty="0">
                <a:latin typeface="Calibri" panose="020F0502020204030204" pitchFamily="34" charset="0"/>
                <a:cs typeface="Calibri" panose="020F0502020204030204" pitchFamily="34" charset="0"/>
              </a:rPr>
              <a:t> gör</a:t>
            </a:r>
            <a:r>
              <a:rPr lang="tr-TR" sz="1650" dirty="0">
                <a:latin typeface="Calibri" panose="020F0502020204030204" pitchFamily="34" charset="0"/>
                <a:cs typeface="Calibri" panose="020F0502020204030204" pitchFamily="34" charset="0"/>
              </a:rPr>
              <a:t>e</a:t>
            </a:r>
            <a:r>
              <a:rPr lang="tr-TR" sz="1650" spc="-4" dirty="0">
                <a:latin typeface="Calibri" panose="020F0502020204030204" pitchFamily="34" charset="0"/>
                <a:cs typeface="Calibri" panose="020F0502020204030204" pitchFamily="34" charset="0"/>
              </a:rPr>
              <a:t> KB</a:t>
            </a:r>
            <a:r>
              <a:rPr lang="tr-TR" sz="1650" dirty="0">
                <a:latin typeface="Calibri" panose="020F0502020204030204" pitchFamily="34" charset="0"/>
                <a:cs typeface="Calibri" panose="020F0502020204030204" pitchFamily="34" charset="0"/>
              </a:rPr>
              <a:t>Y</a:t>
            </a:r>
            <a:r>
              <a:rPr lang="tr-TR" sz="1650" spc="-26" dirty="0">
                <a:latin typeface="Calibri" panose="020F0502020204030204" pitchFamily="34" charset="0"/>
                <a:cs typeface="Calibri" panose="020F0502020204030204" pitchFamily="34" charset="0"/>
              </a:rPr>
              <a:t> </a:t>
            </a:r>
            <a:r>
              <a:rPr lang="tr-TR" sz="1650" spc="-90" dirty="0">
                <a:latin typeface="Calibri" panose="020F0502020204030204" pitchFamily="34" charset="0"/>
                <a:cs typeface="Calibri" panose="020F0502020204030204" pitchFamily="34" charset="0"/>
              </a:rPr>
              <a:t>gelişm</a:t>
            </a:r>
            <a:r>
              <a:rPr lang="tr-TR" sz="1650" spc="-83" dirty="0">
                <a:latin typeface="Calibri" panose="020F0502020204030204" pitchFamily="34" charset="0"/>
                <a:cs typeface="Calibri" panose="020F0502020204030204" pitchFamily="34" charset="0"/>
              </a:rPr>
              <a:t>e</a:t>
            </a:r>
            <a:r>
              <a:rPr lang="tr-TR" sz="1650" spc="-4" dirty="0">
                <a:latin typeface="Calibri" panose="020F0502020204030204" pitchFamily="34" charset="0"/>
                <a:cs typeface="Calibri" panose="020F0502020204030204" pitchFamily="34" charset="0"/>
              </a:rPr>
              <a:t> </a:t>
            </a:r>
            <a:r>
              <a:rPr lang="tr-TR" sz="1650" dirty="0">
                <a:latin typeface="Calibri" panose="020F0502020204030204" pitchFamily="34" charset="0"/>
                <a:cs typeface="Calibri" panose="020F0502020204030204" pitchFamily="34" charset="0"/>
              </a:rPr>
              <a:t>riski</a:t>
            </a:r>
            <a:r>
              <a:rPr lang="tr-TR" sz="1650" spc="-4" dirty="0">
                <a:latin typeface="Calibri" panose="020F0502020204030204" pitchFamily="34" charset="0"/>
                <a:cs typeface="Calibri" panose="020F0502020204030204" pitchFamily="34" charset="0"/>
              </a:rPr>
              <a:t> </a:t>
            </a:r>
            <a:r>
              <a:rPr lang="tr-TR" sz="1650" dirty="0">
                <a:latin typeface="Calibri" panose="020F0502020204030204" pitchFamily="34" charset="0"/>
                <a:cs typeface="Calibri" panose="020F0502020204030204" pitchFamily="34" charset="0"/>
              </a:rPr>
              <a:t>2</a:t>
            </a:r>
            <a:r>
              <a:rPr lang="tr-TR" sz="1650" spc="-4" dirty="0">
                <a:latin typeface="Calibri" panose="020F0502020204030204" pitchFamily="34" charset="0"/>
                <a:cs typeface="Calibri" panose="020F0502020204030204" pitchFamily="34" charset="0"/>
              </a:rPr>
              <a:t> </a:t>
            </a:r>
            <a:r>
              <a:rPr lang="tr-TR" sz="1650" dirty="0">
                <a:latin typeface="Calibri" panose="020F0502020204030204" pitchFamily="34" charset="0"/>
                <a:cs typeface="Calibri" panose="020F0502020204030204" pitchFamily="34" charset="0"/>
              </a:rPr>
              <a:t>kat</a:t>
            </a:r>
            <a:r>
              <a:rPr lang="tr-TR" sz="1650" spc="-4" dirty="0">
                <a:latin typeface="Calibri" panose="020F0502020204030204" pitchFamily="34" charset="0"/>
                <a:cs typeface="Calibri" panose="020F0502020204030204" pitchFamily="34" charset="0"/>
              </a:rPr>
              <a:t> fazla</a:t>
            </a:r>
            <a:endParaRPr lang="tr-TR" sz="1650" dirty="0">
              <a:latin typeface="Calibri" panose="020F0502020204030204" pitchFamily="34" charset="0"/>
              <a:cs typeface="Calibri" panose="020F0502020204030204" pitchFamily="34" charset="0"/>
            </a:endParaRPr>
          </a:p>
          <a:p>
            <a:pPr marL="9050" algn="just">
              <a:lnSpc>
                <a:spcPct val="150000"/>
              </a:lnSpc>
              <a:buClr>
                <a:srgbClr val="000000"/>
              </a:buClr>
              <a:tabLst>
                <a:tab pos="175259" algn="l"/>
              </a:tabLst>
              <a:defRPr/>
            </a:pPr>
            <a:r>
              <a:rPr lang="tr-TR" sz="1650" spc="-4" dirty="0">
                <a:latin typeface="Calibri" panose="020F0502020204030204" pitchFamily="34" charset="0"/>
                <a:cs typeface="Calibri" panose="020F0502020204030204" pitchFamily="34" charset="0"/>
              </a:rPr>
              <a:t>Sigara</a:t>
            </a:r>
            <a:r>
              <a:rPr lang="tr-TR" sz="1650" spc="-11" dirty="0">
                <a:latin typeface="Calibri" panose="020F0502020204030204" pitchFamily="34" charset="0"/>
                <a:cs typeface="Calibri" panose="020F0502020204030204" pitchFamily="34" charset="0"/>
              </a:rPr>
              <a:t> </a:t>
            </a:r>
            <a:r>
              <a:rPr lang="tr-TR" sz="1650" spc="-4" dirty="0">
                <a:latin typeface="Calibri" panose="020F0502020204030204" pitchFamily="34" charset="0"/>
                <a:cs typeface="Calibri" panose="020F0502020204030204" pitchFamily="34" charset="0"/>
              </a:rPr>
              <a:t>için</a:t>
            </a:r>
            <a:r>
              <a:rPr lang="tr-TR" sz="1650" spc="-8" dirty="0">
                <a:latin typeface="Calibri" panose="020F0502020204030204" pitchFamily="34" charset="0"/>
                <a:cs typeface="Calibri" panose="020F0502020204030204" pitchFamily="34" charset="0"/>
              </a:rPr>
              <a:t> </a:t>
            </a:r>
            <a:r>
              <a:rPr lang="tr-TR" sz="1650" spc="-4" dirty="0">
                <a:latin typeface="Calibri" panose="020F0502020204030204" pitchFamily="34" charset="0"/>
                <a:cs typeface="Calibri" panose="020F0502020204030204" pitchFamily="34" charset="0"/>
              </a:rPr>
              <a:t>böbrek</a:t>
            </a:r>
            <a:r>
              <a:rPr lang="tr-TR" sz="1650" spc="-8" dirty="0">
                <a:latin typeface="Calibri" panose="020F0502020204030204" pitchFamily="34" charset="0"/>
                <a:cs typeface="Calibri" panose="020F0502020204030204" pitchFamily="34" charset="0"/>
              </a:rPr>
              <a:t> </a:t>
            </a:r>
            <a:r>
              <a:rPr lang="tr-TR" sz="1650" spc="-4" dirty="0" err="1">
                <a:latin typeface="Calibri" panose="020F0502020204030204" pitchFamily="34" charset="0"/>
                <a:cs typeface="Calibri" panose="020F0502020204030204" pitchFamily="34" charset="0"/>
              </a:rPr>
              <a:t>nakilli</a:t>
            </a:r>
            <a:r>
              <a:rPr lang="tr-TR" sz="1650" spc="-11" dirty="0">
                <a:latin typeface="Calibri" panose="020F0502020204030204" pitchFamily="34" charset="0"/>
                <a:cs typeface="Calibri" panose="020F0502020204030204" pitchFamily="34" charset="0"/>
              </a:rPr>
              <a:t> </a:t>
            </a:r>
            <a:r>
              <a:rPr lang="tr-TR" sz="1650" spc="-4" dirty="0">
                <a:latin typeface="Calibri" panose="020F0502020204030204" pitchFamily="34" charset="0"/>
                <a:cs typeface="Calibri" panose="020F0502020204030204" pitchFamily="34" charset="0"/>
              </a:rPr>
              <a:t>hastalarda</a:t>
            </a:r>
            <a:r>
              <a:rPr lang="tr-TR" sz="1650" spc="-8" dirty="0">
                <a:latin typeface="Calibri" panose="020F0502020204030204" pitchFamily="34" charset="0"/>
                <a:cs typeface="Calibri" panose="020F0502020204030204" pitchFamily="34" charset="0"/>
              </a:rPr>
              <a:t> </a:t>
            </a:r>
            <a:r>
              <a:rPr lang="tr-TR" sz="1650" dirty="0" err="1">
                <a:latin typeface="Calibri" panose="020F0502020204030204" pitchFamily="34" charset="0"/>
                <a:cs typeface="Calibri" panose="020F0502020204030204" pitchFamily="34" charset="0"/>
              </a:rPr>
              <a:t>rejeksiyon</a:t>
            </a:r>
            <a:r>
              <a:rPr lang="tr-TR" sz="1650" spc="-8" dirty="0">
                <a:latin typeface="Calibri" panose="020F0502020204030204" pitchFamily="34" charset="0"/>
                <a:cs typeface="Calibri" panose="020F0502020204030204" pitchFamily="34" charset="0"/>
              </a:rPr>
              <a:t> </a:t>
            </a:r>
            <a:r>
              <a:rPr lang="tr-TR" sz="1650" spc="-4" dirty="0">
                <a:latin typeface="Calibri" panose="020F0502020204030204" pitchFamily="34" charset="0"/>
                <a:cs typeface="Calibri" panose="020F0502020204030204" pitchFamily="34" charset="0"/>
              </a:rPr>
              <a:t>oranları</a:t>
            </a:r>
            <a:r>
              <a:rPr lang="tr-TR" sz="1650" spc="-8" dirty="0">
                <a:latin typeface="Calibri" panose="020F0502020204030204" pitchFamily="34" charset="0"/>
                <a:cs typeface="Calibri" panose="020F0502020204030204" pitchFamily="34" charset="0"/>
              </a:rPr>
              <a:t> </a:t>
            </a:r>
            <a:r>
              <a:rPr lang="tr-TR" sz="1650" spc="-4" dirty="0">
                <a:latin typeface="Calibri" panose="020F0502020204030204" pitchFamily="34" charset="0"/>
                <a:cs typeface="Calibri" panose="020F0502020204030204" pitchFamily="34" charset="0"/>
              </a:rPr>
              <a:t>daha</a:t>
            </a:r>
            <a:r>
              <a:rPr lang="tr-TR" sz="1650" spc="-11" dirty="0">
                <a:latin typeface="Calibri" panose="020F0502020204030204" pitchFamily="34" charset="0"/>
                <a:cs typeface="Calibri" panose="020F0502020204030204" pitchFamily="34" charset="0"/>
              </a:rPr>
              <a:t> </a:t>
            </a:r>
            <a:r>
              <a:rPr lang="tr-TR" sz="1650" dirty="0">
                <a:latin typeface="Calibri" panose="020F0502020204030204" pitchFamily="34" charset="0"/>
                <a:cs typeface="Calibri" panose="020F0502020204030204" pitchFamily="34" charset="0"/>
              </a:rPr>
              <a:t>yüksek</a:t>
            </a:r>
            <a:r>
              <a:rPr lang="tr-TR" sz="1650" spc="-8" dirty="0">
                <a:latin typeface="Calibri" panose="020F0502020204030204" pitchFamily="34" charset="0"/>
                <a:cs typeface="Calibri" panose="020F0502020204030204" pitchFamily="34" charset="0"/>
              </a:rPr>
              <a:t> </a:t>
            </a:r>
            <a:endParaRPr lang="tr-TR" sz="1650" dirty="0">
              <a:latin typeface="Calibri" panose="020F0502020204030204" pitchFamily="34" charset="0"/>
              <a:cs typeface="Calibri" panose="020F0502020204030204" pitchFamily="34" charset="0"/>
            </a:endParaRPr>
          </a:p>
          <a:p>
            <a:pPr marL="565309" lvl="1" indent="-214313" algn="just">
              <a:lnSpc>
                <a:spcPct val="150000"/>
              </a:lnSpc>
              <a:buClr>
                <a:srgbClr val="000000"/>
              </a:buClr>
              <a:buFont typeface="Arial" panose="020B0604020202020204" pitchFamily="34" charset="0"/>
              <a:buChar char="•"/>
              <a:tabLst>
                <a:tab pos="518160" algn="l"/>
              </a:tabLst>
              <a:defRPr/>
            </a:pPr>
            <a:r>
              <a:rPr lang="tr-TR" sz="1650" dirty="0" err="1">
                <a:latin typeface="Calibri" panose="020F0502020204030204" pitchFamily="34" charset="0"/>
                <a:cs typeface="Calibri" panose="020F0502020204030204" pitchFamily="34" charset="0"/>
              </a:rPr>
              <a:t>R</a:t>
            </a:r>
            <a:r>
              <a:rPr lang="tr-TR" sz="1650" spc="-4" dirty="0" err="1">
                <a:latin typeface="Calibri" panose="020F0502020204030204" pitchFamily="34" charset="0"/>
                <a:cs typeface="Calibri" panose="020F0502020204030204" pitchFamily="34" charset="0"/>
              </a:rPr>
              <a:t>enal</a:t>
            </a:r>
            <a:r>
              <a:rPr lang="tr-TR" sz="1650" spc="-23" dirty="0">
                <a:latin typeface="Calibri" panose="020F0502020204030204" pitchFamily="34" charset="0"/>
                <a:cs typeface="Calibri" panose="020F0502020204030204" pitchFamily="34" charset="0"/>
              </a:rPr>
              <a:t> </a:t>
            </a:r>
            <a:r>
              <a:rPr lang="tr-TR" sz="1650" spc="-8" dirty="0" err="1">
                <a:latin typeface="Calibri" panose="020F0502020204030204" pitchFamily="34" charset="0"/>
                <a:cs typeface="Calibri" panose="020F0502020204030204" pitchFamily="34" charset="0"/>
              </a:rPr>
              <a:t>ateroskleroz</a:t>
            </a:r>
            <a:endParaRPr lang="tr-TR" sz="1650" spc="-8" dirty="0">
              <a:latin typeface="Calibri" panose="020F0502020204030204" pitchFamily="34" charset="0"/>
              <a:cs typeface="Calibri" panose="020F0502020204030204" pitchFamily="34" charset="0"/>
            </a:endParaRPr>
          </a:p>
          <a:p>
            <a:pPr marL="565309" lvl="1" indent="-214313" algn="just">
              <a:lnSpc>
                <a:spcPct val="150000"/>
              </a:lnSpc>
              <a:buClr>
                <a:srgbClr val="000000"/>
              </a:buClr>
              <a:buFont typeface="Arial" panose="020B0604020202020204" pitchFamily="34" charset="0"/>
              <a:buChar char="•"/>
              <a:tabLst>
                <a:tab pos="518160" algn="l"/>
              </a:tabLst>
              <a:defRPr/>
            </a:pPr>
            <a:r>
              <a:rPr lang="tr-TR" sz="1650" spc="-8" dirty="0">
                <a:latin typeface="Calibri" panose="020F0502020204030204" pitchFamily="34" charset="0"/>
                <a:cs typeface="Calibri" panose="020F0502020204030204" pitchFamily="34" charset="0"/>
              </a:rPr>
              <a:t>Diyabetik </a:t>
            </a:r>
            <a:r>
              <a:rPr lang="tr-TR" sz="1650" spc="-8" dirty="0" err="1">
                <a:latin typeface="Calibri" panose="020F0502020204030204" pitchFamily="34" charset="0"/>
                <a:cs typeface="Calibri" panose="020F0502020204030204" pitchFamily="34" charset="0"/>
              </a:rPr>
              <a:t>nefropati</a:t>
            </a:r>
            <a:endParaRPr lang="tr-TR" sz="1650" dirty="0">
              <a:latin typeface="Calibri" panose="020F0502020204030204" pitchFamily="34" charset="0"/>
              <a:cs typeface="Calibri" panose="020F0502020204030204" pitchFamily="34" charset="0"/>
            </a:endParaRPr>
          </a:p>
          <a:p>
            <a:pPr marL="565309" lvl="1" indent="-214313" algn="just">
              <a:lnSpc>
                <a:spcPct val="150000"/>
              </a:lnSpc>
              <a:buClr>
                <a:srgbClr val="000000"/>
              </a:buClr>
              <a:buFont typeface="Arial" panose="020B0604020202020204" pitchFamily="34" charset="0"/>
              <a:buChar char="•"/>
              <a:tabLst>
                <a:tab pos="518160" algn="l"/>
              </a:tabLst>
              <a:defRPr/>
            </a:pPr>
            <a:r>
              <a:rPr lang="tr-TR" sz="1650" spc="-4" dirty="0">
                <a:latin typeface="Calibri" panose="020F0502020204030204" pitchFamily="34" charset="0"/>
                <a:cs typeface="Calibri" panose="020F0502020204030204" pitchFamily="34" charset="0"/>
              </a:rPr>
              <a:t>Sistemik</a:t>
            </a:r>
            <a:r>
              <a:rPr lang="tr-TR" sz="1650" spc="-8" dirty="0">
                <a:latin typeface="Calibri" panose="020F0502020204030204" pitchFamily="34" charset="0"/>
                <a:cs typeface="Calibri" panose="020F0502020204030204" pitchFamily="34" charset="0"/>
              </a:rPr>
              <a:t> </a:t>
            </a:r>
            <a:r>
              <a:rPr lang="tr-TR" sz="1650" spc="-4" dirty="0">
                <a:latin typeface="Calibri" panose="020F0502020204030204" pitchFamily="34" charset="0"/>
                <a:cs typeface="Calibri" panose="020F0502020204030204" pitchFamily="34" charset="0"/>
              </a:rPr>
              <a:t>ve</a:t>
            </a:r>
            <a:r>
              <a:rPr lang="tr-TR" sz="1650" spc="-8" dirty="0">
                <a:latin typeface="Calibri" panose="020F0502020204030204" pitchFamily="34" charset="0"/>
                <a:cs typeface="Calibri" panose="020F0502020204030204" pitchFamily="34" charset="0"/>
              </a:rPr>
              <a:t> </a:t>
            </a:r>
            <a:r>
              <a:rPr lang="tr-TR" sz="1650" spc="-4" dirty="0" err="1">
                <a:latin typeface="Calibri" panose="020F0502020204030204" pitchFamily="34" charset="0"/>
                <a:cs typeface="Calibri" panose="020F0502020204030204" pitchFamily="34" charset="0"/>
              </a:rPr>
              <a:t>renal</a:t>
            </a:r>
            <a:r>
              <a:rPr lang="tr-TR" sz="1650" spc="-8" dirty="0">
                <a:latin typeface="Calibri" panose="020F0502020204030204" pitchFamily="34" charset="0"/>
                <a:cs typeface="Calibri" panose="020F0502020204030204" pitchFamily="34" charset="0"/>
              </a:rPr>
              <a:t> </a:t>
            </a:r>
            <a:r>
              <a:rPr lang="tr-TR" sz="1650" spc="-8" dirty="0" err="1">
                <a:latin typeface="Calibri" panose="020F0502020204030204" pitchFamily="34" charset="0"/>
                <a:cs typeface="Calibri" panose="020F0502020204030204" pitchFamily="34" charset="0"/>
              </a:rPr>
              <a:t>hemodinamide</a:t>
            </a:r>
            <a:r>
              <a:rPr lang="tr-TR" sz="1650" spc="-4" dirty="0">
                <a:latin typeface="Calibri" panose="020F0502020204030204" pitchFamily="34" charset="0"/>
                <a:cs typeface="Calibri" panose="020F0502020204030204" pitchFamily="34" charset="0"/>
              </a:rPr>
              <a:t> </a:t>
            </a:r>
            <a:r>
              <a:rPr lang="tr-TR" sz="1650" spc="-105" dirty="0">
                <a:latin typeface="Calibri" panose="020F0502020204030204" pitchFamily="34" charset="0"/>
                <a:cs typeface="Calibri" panose="020F0502020204030204" pitchFamily="34" charset="0"/>
              </a:rPr>
              <a:t>değişiklik</a:t>
            </a:r>
            <a:endParaRPr lang="tr-TR" sz="1650" dirty="0">
              <a:latin typeface="Calibri" panose="020F0502020204030204" pitchFamily="34" charset="0"/>
              <a:cs typeface="Calibri" panose="020F0502020204030204" pitchFamily="34" charset="0"/>
            </a:endParaRPr>
          </a:p>
          <a:p>
            <a:pPr marL="565309" lvl="1" indent="-214313" algn="just">
              <a:lnSpc>
                <a:spcPct val="150000"/>
              </a:lnSpc>
              <a:buClr>
                <a:srgbClr val="000000"/>
              </a:buClr>
              <a:buFont typeface="Arial" panose="020B0604020202020204" pitchFamily="34" charset="0"/>
              <a:buChar char="•"/>
              <a:tabLst>
                <a:tab pos="518160" algn="l"/>
              </a:tabLst>
              <a:defRPr/>
            </a:pPr>
            <a:r>
              <a:rPr lang="tr-TR" sz="1650" spc="-8" dirty="0" err="1">
                <a:latin typeface="Calibri" panose="020F0502020204030204" pitchFamily="34" charset="0"/>
                <a:cs typeface="Calibri" panose="020F0502020204030204" pitchFamily="34" charset="0"/>
              </a:rPr>
              <a:t>Endotelyal</a:t>
            </a:r>
            <a:r>
              <a:rPr lang="tr-TR" sz="1650" spc="4" dirty="0">
                <a:latin typeface="Calibri" panose="020F0502020204030204" pitchFamily="34" charset="0"/>
                <a:cs typeface="Calibri" panose="020F0502020204030204" pitchFamily="34" charset="0"/>
              </a:rPr>
              <a:t> </a:t>
            </a:r>
            <a:r>
              <a:rPr lang="tr-TR" sz="1650" spc="-8" dirty="0">
                <a:latin typeface="Calibri" panose="020F0502020204030204" pitchFamily="34" charset="0"/>
                <a:cs typeface="Calibri" panose="020F0502020204030204" pitchFamily="34" charset="0"/>
              </a:rPr>
              <a:t>fonksiyonları</a:t>
            </a:r>
            <a:r>
              <a:rPr lang="tr-TR" sz="1650" spc="4" dirty="0">
                <a:latin typeface="Calibri" panose="020F0502020204030204" pitchFamily="34" charset="0"/>
                <a:cs typeface="Calibri" panose="020F0502020204030204" pitchFamily="34" charset="0"/>
              </a:rPr>
              <a:t> </a:t>
            </a:r>
            <a:r>
              <a:rPr lang="tr-TR" sz="1650" spc="-8" dirty="0">
                <a:latin typeface="Calibri" panose="020F0502020204030204" pitchFamily="34" charset="0"/>
                <a:cs typeface="Calibri" panose="020F0502020204030204" pitchFamily="34" charset="0"/>
              </a:rPr>
              <a:t>etkileyerek</a:t>
            </a:r>
            <a:r>
              <a:rPr lang="tr-TR" sz="1650" spc="4" dirty="0">
                <a:latin typeface="Calibri" panose="020F0502020204030204" pitchFamily="34" charset="0"/>
                <a:cs typeface="Calibri" panose="020F0502020204030204" pitchFamily="34" charset="0"/>
              </a:rPr>
              <a:t> </a:t>
            </a:r>
            <a:r>
              <a:rPr lang="tr-TR" sz="1650" spc="-8" dirty="0">
                <a:latin typeface="Calibri" panose="020F0502020204030204" pitchFamily="34" charset="0"/>
                <a:cs typeface="Calibri" panose="020F0502020204030204" pitchFamily="34" charset="0"/>
              </a:rPr>
              <a:t>böbrek</a:t>
            </a:r>
            <a:r>
              <a:rPr lang="tr-TR" sz="1650" spc="4" dirty="0">
                <a:latin typeface="Calibri" panose="020F0502020204030204" pitchFamily="34" charset="0"/>
                <a:cs typeface="Calibri" panose="020F0502020204030204" pitchFamily="34" charset="0"/>
              </a:rPr>
              <a:t> </a:t>
            </a:r>
            <a:r>
              <a:rPr lang="tr-TR" sz="1650" spc="-8" dirty="0">
                <a:latin typeface="Calibri" panose="020F0502020204030204" pitchFamily="34" charset="0"/>
                <a:cs typeface="Calibri" panose="020F0502020204030204" pitchFamily="34" charset="0"/>
              </a:rPr>
              <a:t>hasarına</a:t>
            </a:r>
            <a:r>
              <a:rPr lang="tr-TR" sz="1650" spc="4" dirty="0">
                <a:latin typeface="Calibri" panose="020F0502020204030204" pitchFamily="34" charset="0"/>
                <a:cs typeface="Calibri" panose="020F0502020204030204" pitchFamily="34" charset="0"/>
              </a:rPr>
              <a:t> </a:t>
            </a:r>
            <a:r>
              <a:rPr lang="tr-TR" sz="1650" spc="-8" dirty="0">
                <a:latin typeface="Calibri" panose="020F0502020204030204" pitchFamily="34" charset="0"/>
                <a:cs typeface="Calibri" panose="020F0502020204030204" pitchFamily="34" charset="0"/>
              </a:rPr>
              <a:t>neden</a:t>
            </a:r>
            <a:r>
              <a:rPr lang="tr-TR" sz="1650" spc="4" dirty="0">
                <a:latin typeface="Calibri" panose="020F0502020204030204" pitchFamily="34" charset="0"/>
                <a:cs typeface="Calibri" panose="020F0502020204030204" pitchFamily="34" charset="0"/>
              </a:rPr>
              <a:t> </a:t>
            </a:r>
            <a:r>
              <a:rPr lang="tr-TR" sz="1650" spc="-11" dirty="0">
                <a:latin typeface="Calibri" panose="020F0502020204030204" pitchFamily="34" charset="0"/>
                <a:cs typeface="Calibri" panose="020F0502020204030204" pitchFamily="34" charset="0"/>
              </a:rPr>
              <a:t>ola</a:t>
            </a:r>
            <a:r>
              <a:rPr lang="tr-TR" sz="1950" spc="-11" dirty="0">
                <a:latin typeface="Calibri" panose="020F0502020204030204" pitchFamily="34" charset="0"/>
                <a:cs typeface="Calibri" panose="020F0502020204030204" pitchFamily="34" charset="0"/>
              </a:rPr>
              <a:t>bilir</a:t>
            </a:r>
            <a:endParaRPr lang="tr-TR" sz="1950" dirty="0">
              <a:latin typeface="Calibri" panose="020F0502020204030204" pitchFamily="34" charset="0"/>
              <a:cs typeface="Calibri" panose="020F0502020204030204" pitchFamily="34" charset="0"/>
            </a:endParaRPr>
          </a:p>
          <a:p>
            <a:pPr algn="just">
              <a:lnSpc>
                <a:spcPct val="150000"/>
              </a:lnSpc>
              <a:defRPr/>
            </a:pPr>
            <a:endParaRPr lang="tr-TR" sz="900" i="1" spc="4" dirty="0">
              <a:latin typeface="Comic Sans MS"/>
              <a:cs typeface="Calibri"/>
            </a:endParaRPr>
          </a:p>
          <a:p>
            <a:pPr algn="just">
              <a:lnSpc>
                <a:spcPct val="150000"/>
              </a:lnSpc>
              <a:defRPr/>
            </a:pPr>
            <a:r>
              <a:rPr lang="tr-TR" sz="900" i="1" spc="4" dirty="0">
                <a:latin typeface="Comic Sans MS"/>
                <a:cs typeface="Calibri"/>
              </a:rPr>
              <a:t>                                                                                                                                                                           </a:t>
            </a:r>
            <a:r>
              <a:rPr lang="tr-TR" sz="750" i="1" spc="4" dirty="0" err="1">
                <a:latin typeface="Comic Sans MS"/>
                <a:cs typeface="Calibri"/>
              </a:rPr>
              <a:t>Contrib</a:t>
            </a:r>
            <a:r>
              <a:rPr lang="tr-TR" sz="750" i="1" spc="4" dirty="0">
                <a:latin typeface="Comic Sans MS"/>
                <a:cs typeface="Calibri"/>
              </a:rPr>
              <a:t> </a:t>
            </a:r>
            <a:r>
              <a:rPr lang="tr-TR" sz="750" i="1" spc="4" dirty="0" err="1">
                <a:latin typeface="Comic Sans MS"/>
                <a:cs typeface="Calibri"/>
              </a:rPr>
              <a:t>Nephrol</a:t>
            </a:r>
            <a:r>
              <a:rPr lang="tr-TR" sz="750" i="1" spc="4" dirty="0">
                <a:latin typeface="Comic Sans MS"/>
                <a:cs typeface="Calibri"/>
              </a:rPr>
              <a:t>.</a:t>
            </a:r>
            <a:r>
              <a:rPr lang="tr-TR" sz="750" i="1" spc="8" dirty="0">
                <a:latin typeface="Comic Sans MS"/>
                <a:cs typeface="Calibri"/>
              </a:rPr>
              <a:t> </a:t>
            </a:r>
            <a:r>
              <a:rPr lang="tr-TR" sz="750" i="1" spc="4" dirty="0">
                <a:latin typeface="Comic Sans MS"/>
                <a:cs typeface="Calibri"/>
              </a:rPr>
              <a:t>Basel, </a:t>
            </a:r>
            <a:r>
              <a:rPr lang="tr-TR" sz="750" i="1" spc="-4" dirty="0" err="1">
                <a:latin typeface="Comic Sans MS"/>
                <a:cs typeface="Calibri"/>
              </a:rPr>
              <a:t>Karger</a:t>
            </a:r>
            <a:r>
              <a:rPr lang="tr-TR" sz="750" i="1" spc="-4" dirty="0">
                <a:latin typeface="Comic Sans MS"/>
                <a:cs typeface="Calibri"/>
              </a:rPr>
              <a:t>, </a:t>
            </a:r>
            <a:r>
              <a:rPr lang="tr-TR" sz="750" i="1" spc="4" dirty="0">
                <a:latin typeface="Comic Sans MS"/>
                <a:cs typeface="Calibri"/>
              </a:rPr>
              <a:t>2021:188–200</a:t>
            </a:r>
            <a:endParaRPr lang="tr-TR" sz="750" dirty="0">
              <a:latin typeface="Comic Sans MS"/>
              <a:cs typeface="Calibri"/>
            </a:endParaRPr>
          </a:p>
          <a:p>
            <a:pPr algn="just">
              <a:lnSpc>
                <a:spcPct val="150000"/>
              </a:lnSpc>
              <a:defRPr/>
            </a:pPr>
            <a:endParaRPr lang="tr-TR" sz="1500" dirty="0">
              <a:latin typeface="Comic Sans MS"/>
            </a:endParaRPr>
          </a:p>
        </p:txBody>
      </p:sp>
      <p:pic>
        <p:nvPicPr>
          <p:cNvPr id="4" name="Resim 3"/>
          <p:cNvPicPr>
            <a:picLocks noChangeAspect="1"/>
          </p:cNvPicPr>
          <p:nvPr/>
        </p:nvPicPr>
        <p:blipFill>
          <a:blip r:embed="rId3"/>
          <a:stretch/>
        </p:blipFill>
        <p:spPr bwMode="auto">
          <a:xfrm>
            <a:off x="6826137" y="2457313"/>
            <a:ext cx="1964627" cy="1390007"/>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object 2"/>
          <p:cNvSpPr txBox="1">
            <a:spLocks noGrp="1"/>
          </p:cNvSpPr>
          <p:nvPr>
            <p:ph type="title"/>
          </p:nvPr>
        </p:nvSpPr>
        <p:spPr bwMode="auto">
          <a:xfrm>
            <a:off x="413540" y="991110"/>
            <a:ext cx="8316919" cy="440505"/>
          </a:xfrm>
          <a:prstGeom prst="rect">
            <a:avLst/>
          </a:prstGeom>
        </p:spPr>
        <p:txBody>
          <a:bodyPr vert="horz" wrap="square" lIns="0" tIns="9525" rIns="0" bIns="0" rtlCol="0" anchor="ctr">
            <a:spAutoFit/>
          </a:bodyPr>
          <a:lstStyle/>
          <a:p>
            <a:pPr marL="9525">
              <a:lnSpc>
                <a:spcPct val="100000"/>
              </a:lnSpc>
              <a:spcBef>
                <a:spcPts val="75"/>
              </a:spcBef>
              <a:defRPr/>
            </a:pPr>
            <a:r>
              <a:rPr dirty="0" err="1">
                <a:latin typeface="Calibri" panose="020F0502020204030204" pitchFamily="34" charset="0"/>
                <a:cs typeface="Calibri" panose="020F0502020204030204" pitchFamily="34" charset="0"/>
              </a:rPr>
              <a:t>Tütün</a:t>
            </a:r>
            <a:r>
              <a:rPr dirty="0">
                <a:latin typeface="Calibri" panose="020F0502020204030204" pitchFamily="34" charset="0"/>
                <a:cs typeface="Calibri" panose="020F0502020204030204" pitchFamily="34" charset="0"/>
              </a:rPr>
              <a:t> </a:t>
            </a:r>
            <a:r>
              <a:rPr dirty="0" err="1">
                <a:latin typeface="Calibri" panose="020F0502020204030204" pitchFamily="34" charset="0"/>
                <a:cs typeface="Calibri" panose="020F0502020204030204" pitchFamily="34" charset="0"/>
              </a:rPr>
              <a:t>ve</a:t>
            </a:r>
            <a:r>
              <a:rPr dirty="0">
                <a:latin typeface="Calibri" panose="020F0502020204030204" pitchFamily="34" charset="0"/>
                <a:cs typeface="Calibri" panose="020F0502020204030204" pitchFamily="34" charset="0"/>
              </a:rPr>
              <a:t> Genital </a:t>
            </a:r>
            <a:r>
              <a:rPr dirty="0" err="1">
                <a:latin typeface="Calibri" panose="020F0502020204030204" pitchFamily="34" charset="0"/>
                <a:cs typeface="Calibri" panose="020F0502020204030204" pitchFamily="34" charset="0"/>
              </a:rPr>
              <a:t>Sistem</a:t>
            </a:r>
            <a:endParaRPr dirty="0">
              <a:latin typeface="Calibri" panose="020F0502020204030204" pitchFamily="34" charset="0"/>
              <a:cs typeface="Calibri" panose="020F0502020204030204" pitchFamily="34" charset="0"/>
            </a:endParaRPr>
          </a:p>
        </p:txBody>
      </p:sp>
      <p:sp>
        <p:nvSpPr>
          <p:cNvPr id="5" name="object 5"/>
          <p:cNvSpPr txBox="1"/>
          <p:nvPr/>
        </p:nvSpPr>
        <p:spPr bwMode="auto">
          <a:xfrm>
            <a:off x="6540992" y="5771056"/>
            <a:ext cx="2468403" cy="126958"/>
          </a:xfrm>
          <a:prstGeom prst="rect">
            <a:avLst/>
          </a:prstGeom>
        </p:spPr>
        <p:txBody>
          <a:bodyPr vert="horz" wrap="square" lIns="0" tIns="11430" rIns="0" bIns="0" rtlCol="0">
            <a:spAutoFit/>
          </a:bodyPr>
          <a:lstStyle/>
          <a:p>
            <a:pPr marL="9525">
              <a:spcBef>
                <a:spcPts val="90"/>
              </a:spcBef>
              <a:defRPr/>
            </a:pPr>
            <a:r>
              <a:rPr sz="750" i="1" spc="4">
                <a:solidFill>
                  <a:srgbClr val="595959"/>
                </a:solidFill>
                <a:latin typeface="Arial"/>
                <a:cs typeface="Arial"/>
              </a:rPr>
              <a:t>Sapra</a:t>
            </a:r>
            <a:r>
              <a:rPr sz="750" i="1">
                <a:solidFill>
                  <a:srgbClr val="595959"/>
                </a:solidFill>
                <a:latin typeface="Arial"/>
                <a:cs typeface="Arial"/>
              </a:rPr>
              <a:t> </a:t>
            </a:r>
            <a:r>
              <a:rPr sz="750" i="1" spc="4">
                <a:solidFill>
                  <a:srgbClr val="595959"/>
                </a:solidFill>
                <a:latin typeface="Arial"/>
                <a:cs typeface="Arial"/>
              </a:rPr>
              <a:t>KJ,</a:t>
            </a:r>
            <a:r>
              <a:rPr sz="750" i="1" spc="-4">
                <a:solidFill>
                  <a:srgbClr val="595959"/>
                </a:solidFill>
                <a:latin typeface="Arial"/>
                <a:cs typeface="Arial"/>
              </a:rPr>
              <a:t> </a:t>
            </a:r>
            <a:r>
              <a:rPr sz="750" i="1">
                <a:solidFill>
                  <a:srgbClr val="595959"/>
                </a:solidFill>
                <a:latin typeface="Arial"/>
                <a:cs typeface="Arial"/>
              </a:rPr>
              <a:t>Nicotine </a:t>
            </a:r>
            <a:r>
              <a:rPr sz="750" i="1" spc="-19">
                <a:solidFill>
                  <a:srgbClr val="595959"/>
                </a:solidFill>
                <a:latin typeface="Arial"/>
                <a:cs typeface="Arial"/>
              </a:rPr>
              <a:t>Tob</a:t>
            </a:r>
            <a:r>
              <a:rPr sz="750" i="1">
                <a:solidFill>
                  <a:srgbClr val="595959"/>
                </a:solidFill>
                <a:latin typeface="Arial"/>
                <a:cs typeface="Arial"/>
              </a:rPr>
              <a:t> </a:t>
            </a:r>
            <a:r>
              <a:rPr sz="750" i="1" spc="4">
                <a:solidFill>
                  <a:srgbClr val="595959"/>
                </a:solidFill>
                <a:latin typeface="Arial"/>
                <a:cs typeface="Arial"/>
              </a:rPr>
              <a:t>Res.</a:t>
            </a:r>
            <a:r>
              <a:rPr sz="750" i="1">
                <a:solidFill>
                  <a:srgbClr val="595959"/>
                </a:solidFill>
                <a:latin typeface="Arial"/>
                <a:cs typeface="Arial"/>
              </a:rPr>
              <a:t> </a:t>
            </a:r>
            <a:r>
              <a:rPr sz="750" i="1" spc="4">
                <a:solidFill>
                  <a:srgbClr val="595959"/>
                </a:solidFill>
                <a:latin typeface="Arial"/>
                <a:cs typeface="Arial"/>
              </a:rPr>
              <a:t>2016</a:t>
            </a:r>
            <a:r>
              <a:rPr sz="750" i="1">
                <a:solidFill>
                  <a:srgbClr val="595959"/>
                </a:solidFill>
                <a:latin typeface="Arial"/>
                <a:cs typeface="Arial"/>
              </a:rPr>
              <a:t> Nov;18(11):2154-2161</a:t>
            </a:r>
            <a:endParaRPr sz="750">
              <a:latin typeface="Arial"/>
              <a:cs typeface="Arial"/>
            </a:endParaRPr>
          </a:p>
        </p:txBody>
      </p:sp>
      <p:sp>
        <p:nvSpPr>
          <p:cNvPr id="7" name="Google Shape;200;p13">
            <a:extLst>
              <a:ext uri="{FF2B5EF4-FFF2-40B4-BE49-F238E27FC236}">
                <a16:creationId xmlns:a16="http://schemas.microsoft.com/office/drawing/2014/main" id="{FCD2D7FC-5518-AF37-48C5-B3DC2E8CF6AA}"/>
              </a:ext>
            </a:extLst>
          </p:cNvPr>
          <p:cNvSpPr txBox="1">
            <a:spLocks/>
          </p:cNvSpPr>
          <p:nvPr/>
        </p:nvSpPr>
        <p:spPr>
          <a:xfrm>
            <a:off x="413537" y="1733374"/>
            <a:ext cx="5122083" cy="3568319"/>
          </a:xfrm>
          <a:prstGeom prst="rect">
            <a:avLst/>
          </a:prstGeom>
          <a:noFill/>
          <a:ln>
            <a:noFill/>
          </a:ln>
        </p:spPr>
        <p:txBody>
          <a:bodyPr spcFirstLastPara="1" vert="horz" wrap="square" lIns="68569" tIns="34275" rIns="68569" bIns="34275" rtlCol="0" anchor="t" anchorCtr="0">
            <a:normAutofit fontScale="92500" lnSpcReduction="10000"/>
          </a:bodyPr>
          <a:lst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137160" indent="-137160">
              <a:spcBef>
                <a:spcPts val="0"/>
              </a:spcBef>
              <a:buSzPts val="1700"/>
              <a:buFont typeface="Arial"/>
              <a:buChar char="▪"/>
            </a:pPr>
            <a:r>
              <a:rPr lang="tr-TR" sz="1950" dirty="0">
                <a:latin typeface="+mj-lt"/>
                <a:ea typeface="Georgia"/>
                <a:cs typeface="Georgia"/>
                <a:sym typeface="Georgia"/>
              </a:rPr>
              <a:t>Mesane kanserinin kadınlarda </a:t>
            </a:r>
            <a:r>
              <a:rPr lang="tr-TR" sz="1950" b="1" dirty="0">
                <a:solidFill>
                  <a:srgbClr val="FF0000"/>
                </a:solidFill>
                <a:latin typeface="+mj-lt"/>
                <a:ea typeface="Georgia"/>
                <a:cs typeface="Georgia"/>
                <a:sym typeface="Georgia"/>
              </a:rPr>
              <a:t>%30</a:t>
            </a:r>
            <a:r>
              <a:rPr lang="tr-TR" sz="1950" dirty="0">
                <a:latin typeface="+mj-lt"/>
                <a:ea typeface="Georgia"/>
                <a:cs typeface="Georgia"/>
                <a:sym typeface="Georgia"/>
              </a:rPr>
              <a:t>, erkeklerde </a:t>
            </a:r>
            <a:r>
              <a:rPr lang="tr-TR" sz="1950" b="1" dirty="0">
                <a:solidFill>
                  <a:srgbClr val="FF0000"/>
                </a:solidFill>
                <a:latin typeface="+mj-lt"/>
                <a:ea typeface="Georgia"/>
                <a:cs typeface="Georgia"/>
                <a:sym typeface="Georgia"/>
              </a:rPr>
              <a:t>%50 </a:t>
            </a:r>
            <a:r>
              <a:rPr lang="tr-TR" sz="1950" dirty="0">
                <a:latin typeface="+mj-lt"/>
                <a:ea typeface="Georgia"/>
                <a:cs typeface="Georgia"/>
                <a:sym typeface="Georgia"/>
              </a:rPr>
              <a:t>sebebi (idrardaki tütün metabolitleri!)</a:t>
            </a:r>
            <a:endParaRPr lang="tr-TR" sz="1950" dirty="0">
              <a:latin typeface="+mj-lt"/>
            </a:endParaRPr>
          </a:p>
          <a:p>
            <a:pPr marL="137160" indent="-137160">
              <a:spcBef>
                <a:spcPts val="900"/>
              </a:spcBef>
              <a:buSzPts val="1700"/>
              <a:buFont typeface="Arial"/>
              <a:buChar char="▪"/>
            </a:pPr>
            <a:r>
              <a:rPr lang="tr-TR" sz="1950" dirty="0">
                <a:latin typeface="+mj-lt"/>
                <a:ea typeface="Georgia"/>
                <a:cs typeface="Georgia"/>
                <a:sym typeface="Georgia"/>
              </a:rPr>
              <a:t>Renal kanserlerde </a:t>
            </a:r>
            <a:r>
              <a:rPr lang="tr-TR" sz="1950" b="1" dirty="0">
                <a:solidFill>
                  <a:srgbClr val="FF0000"/>
                </a:solidFill>
                <a:latin typeface="+mj-lt"/>
                <a:ea typeface="Georgia"/>
                <a:cs typeface="Georgia"/>
                <a:sym typeface="Georgia"/>
              </a:rPr>
              <a:t>5 kat </a:t>
            </a:r>
            <a:r>
              <a:rPr lang="tr-TR" sz="1950" dirty="0">
                <a:latin typeface="+mj-lt"/>
                <a:ea typeface="Georgia"/>
                <a:cs typeface="Georgia"/>
                <a:sym typeface="Georgia"/>
              </a:rPr>
              <a:t>artış</a:t>
            </a:r>
            <a:endParaRPr lang="tr-TR" sz="1950" dirty="0">
              <a:latin typeface="+mj-lt"/>
            </a:endParaRPr>
          </a:p>
          <a:p>
            <a:pPr marL="137160" indent="-137160">
              <a:spcBef>
                <a:spcPts val="900"/>
              </a:spcBef>
              <a:buSzPts val="1700"/>
              <a:buFont typeface="Arial"/>
              <a:buChar char="▪"/>
            </a:pPr>
            <a:r>
              <a:rPr lang="tr-TR" sz="1950" dirty="0">
                <a:latin typeface="+mj-lt"/>
                <a:ea typeface="Georgia"/>
                <a:cs typeface="Georgia"/>
                <a:sym typeface="Georgia"/>
              </a:rPr>
              <a:t>Prostat kanserinde doza bağlı risk artışı</a:t>
            </a:r>
            <a:endParaRPr lang="tr-TR" sz="1950" dirty="0">
              <a:latin typeface="+mj-lt"/>
            </a:endParaRPr>
          </a:p>
          <a:p>
            <a:pPr marL="137160" indent="-137160">
              <a:spcBef>
                <a:spcPts val="900"/>
              </a:spcBef>
              <a:buSzPts val="1700"/>
              <a:buFont typeface="Arial"/>
              <a:buChar char="▪"/>
            </a:pPr>
            <a:r>
              <a:rPr lang="tr-TR" sz="1950" dirty="0">
                <a:latin typeface="+mj-lt"/>
                <a:ea typeface="Georgia"/>
                <a:cs typeface="Georgia"/>
                <a:sym typeface="Georgia"/>
              </a:rPr>
              <a:t>HPV sıklığında artış ve serviks </a:t>
            </a:r>
            <a:r>
              <a:rPr lang="tr-TR" sz="1950" dirty="0" err="1">
                <a:latin typeface="+mj-lt"/>
                <a:ea typeface="Georgia"/>
                <a:cs typeface="Georgia"/>
                <a:sym typeface="Georgia"/>
              </a:rPr>
              <a:t>Ca</a:t>
            </a:r>
            <a:endParaRPr lang="tr-TR" sz="1950" dirty="0">
              <a:latin typeface="+mj-lt"/>
            </a:endParaRPr>
          </a:p>
          <a:p>
            <a:pPr marL="137160" indent="-137160">
              <a:spcBef>
                <a:spcPts val="900"/>
              </a:spcBef>
              <a:buSzPts val="1700"/>
              <a:buFont typeface="Arial"/>
              <a:buChar char="▪"/>
            </a:pPr>
            <a:r>
              <a:rPr lang="tr-TR" sz="1950" dirty="0">
                <a:latin typeface="+mj-lt"/>
                <a:ea typeface="Georgia"/>
                <a:cs typeface="Georgia"/>
                <a:sym typeface="Georgia"/>
              </a:rPr>
              <a:t>İnvaziv penis kanserlerinde </a:t>
            </a:r>
            <a:r>
              <a:rPr lang="tr-TR" sz="1950" b="1" dirty="0">
                <a:solidFill>
                  <a:srgbClr val="FF0000"/>
                </a:solidFill>
                <a:latin typeface="+mj-lt"/>
                <a:ea typeface="Georgia"/>
                <a:cs typeface="Georgia"/>
                <a:sym typeface="Georgia"/>
              </a:rPr>
              <a:t>4-5 kat </a:t>
            </a:r>
            <a:r>
              <a:rPr lang="tr-TR" sz="1950" dirty="0">
                <a:latin typeface="+mj-lt"/>
                <a:ea typeface="Georgia"/>
                <a:cs typeface="Georgia"/>
                <a:sym typeface="Georgia"/>
              </a:rPr>
              <a:t>artış</a:t>
            </a:r>
            <a:endParaRPr lang="tr-TR" sz="1950" dirty="0">
              <a:latin typeface="+mj-lt"/>
            </a:endParaRPr>
          </a:p>
          <a:p>
            <a:pPr marL="137160" indent="-137160">
              <a:spcBef>
                <a:spcPts val="900"/>
              </a:spcBef>
              <a:buSzPts val="1700"/>
              <a:buFont typeface="Arial"/>
              <a:buChar char="▪"/>
            </a:pPr>
            <a:r>
              <a:rPr lang="tr-TR" sz="1950" dirty="0">
                <a:latin typeface="+mj-lt"/>
                <a:ea typeface="Georgia"/>
                <a:cs typeface="Georgia"/>
                <a:sym typeface="Georgia"/>
              </a:rPr>
              <a:t>Renal fonksiyonlarda azalma, GFR düşmesi</a:t>
            </a:r>
            <a:endParaRPr lang="tr-TR" sz="1950" dirty="0">
              <a:latin typeface="+mj-lt"/>
            </a:endParaRPr>
          </a:p>
          <a:p>
            <a:pPr marL="137160" indent="-137160">
              <a:spcBef>
                <a:spcPts val="900"/>
              </a:spcBef>
              <a:buSzPts val="1700"/>
              <a:buFont typeface="Arial"/>
              <a:buChar char="▪"/>
            </a:pPr>
            <a:r>
              <a:rPr lang="tr-TR" sz="1950" dirty="0">
                <a:latin typeface="+mj-lt"/>
                <a:ea typeface="Georgia"/>
                <a:cs typeface="Georgia"/>
                <a:sym typeface="Georgia"/>
              </a:rPr>
              <a:t>Diyabetik nefropati riskinde artış</a:t>
            </a:r>
            <a:endParaRPr lang="tr-TR" sz="1950" dirty="0">
              <a:latin typeface="+mj-lt"/>
            </a:endParaRPr>
          </a:p>
          <a:p>
            <a:pPr marL="137160" indent="-137160">
              <a:spcBef>
                <a:spcPts val="900"/>
              </a:spcBef>
              <a:buSzPts val="1700"/>
              <a:buFont typeface="Arial"/>
              <a:buChar char="▪"/>
            </a:pPr>
            <a:r>
              <a:rPr lang="tr-TR" sz="1950" dirty="0">
                <a:latin typeface="+mj-lt"/>
                <a:ea typeface="Georgia"/>
                <a:cs typeface="Georgia"/>
                <a:sym typeface="Georgia"/>
              </a:rPr>
              <a:t>Erişkin üriner inkontinans riskinde </a:t>
            </a:r>
            <a:r>
              <a:rPr lang="tr-TR" sz="1950" b="1" dirty="0">
                <a:solidFill>
                  <a:srgbClr val="FF0000"/>
                </a:solidFill>
                <a:latin typeface="+mj-lt"/>
                <a:ea typeface="Georgia"/>
                <a:cs typeface="Georgia"/>
                <a:sym typeface="Georgia"/>
              </a:rPr>
              <a:t>3 kat </a:t>
            </a:r>
            <a:r>
              <a:rPr lang="tr-TR" sz="1950" dirty="0">
                <a:latin typeface="+mj-lt"/>
                <a:ea typeface="Georgia"/>
                <a:cs typeface="Georgia"/>
                <a:sym typeface="Georgia"/>
              </a:rPr>
              <a:t>artış</a:t>
            </a:r>
            <a:endParaRPr lang="tr-TR" sz="1950" dirty="0">
              <a:latin typeface="+mj-lt"/>
            </a:endParaRPr>
          </a:p>
          <a:p>
            <a:pPr marL="137160" indent="-137160">
              <a:spcBef>
                <a:spcPts val="900"/>
              </a:spcBef>
              <a:buSzPts val="1700"/>
              <a:buFont typeface="Arial"/>
              <a:buChar char="▪"/>
            </a:pPr>
            <a:r>
              <a:rPr lang="tr-TR" sz="1950" dirty="0">
                <a:latin typeface="+mj-lt"/>
                <a:ea typeface="Georgia"/>
                <a:cs typeface="Georgia"/>
                <a:sym typeface="Georgia"/>
              </a:rPr>
              <a:t>Pediatrik üriner </a:t>
            </a:r>
            <a:r>
              <a:rPr lang="tr-TR" sz="1950" dirty="0" err="1">
                <a:latin typeface="+mj-lt"/>
                <a:ea typeface="Georgia"/>
                <a:cs typeface="Georgia"/>
                <a:sym typeface="Georgia"/>
              </a:rPr>
              <a:t>inkontinansda</a:t>
            </a:r>
            <a:r>
              <a:rPr lang="tr-TR" sz="1950" dirty="0">
                <a:latin typeface="+mj-lt"/>
                <a:ea typeface="Georgia"/>
                <a:cs typeface="Georgia"/>
                <a:sym typeface="Georgia"/>
              </a:rPr>
              <a:t> çevresel maruziyet etkisi</a:t>
            </a:r>
            <a:endParaRPr lang="tr-TR" sz="1950" dirty="0">
              <a:latin typeface="+mj-lt"/>
            </a:endParaRPr>
          </a:p>
          <a:p>
            <a:pPr marL="137160" indent="-56197">
              <a:spcBef>
                <a:spcPts val="900"/>
              </a:spcBef>
              <a:buSzPts val="1700"/>
              <a:buNone/>
            </a:pPr>
            <a:endParaRPr lang="tr-TR" sz="2100" dirty="0">
              <a:latin typeface="Georgia"/>
              <a:ea typeface="Georgia"/>
              <a:cs typeface="Georgia"/>
              <a:sym typeface="Georgia"/>
            </a:endParaRPr>
          </a:p>
          <a:p>
            <a:pPr marL="137160" indent="-56197">
              <a:spcBef>
                <a:spcPts val="900"/>
              </a:spcBef>
              <a:buSzPts val="1700"/>
              <a:buNone/>
            </a:pPr>
            <a:endParaRPr lang="tr-TR" sz="2100" dirty="0">
              <a:latin typeface="Georgia"/>
              <a:ea typeface="Georgia"/>
              <a:cs typeface="Georgia"/>
              <a:sym typeface="Georgia"/>
            </a:endParaRPr>
          </a:p>
        </p:txBody>
      </p:sp>
      <p:pic>
        <p:nvPicPr>
          <p:cNvPr id="8" name="Google Shape;198;p13" descr="http://i00.i.aliimg.com/wsphoto/v0/1989473722_1/-CMAM-Urogenital-font-b-System-b-font-On-Board-Anatomy-font-b-Models-b-font.jpg">
            <a:extLst>
              <a:ext uri="{FF2B5EF4-FFF2-40B4-BE49-F238E27FC236}">
                <a16:creationId xmlns:a16="http://schemas.microsoft.com/office/drawing/2014/main" id="{9F703885-2E3C-DBFD-4138-C5E461F9D4D8}"/>
              </a:ext>
            </a:extLst>
          </p:cNvPr>
          <p:cNvPicPr preferRelativeResize="0"/>
          <p:nvPr/>
        </p:nvPicPr>
        <p:blipFill rotWithShape="1">
          <a:blip r:embed="rId3">
            <a:alphaModFix/>
          </a:blip>
          <a:srcRect/>
          <a:stretch/>
        </p:blipFill>
        <p:spPr>
          <a:xfrm>
            <a:off x="6540992" y="2279459"/>
            <a:ext cx="2146560" cy="2146560"/>
          </a:xfrm>
          <a:prstGeom prst="rect">
            <a:avLst/>
          </a:prstGeom>
          <a:noFill/>
          <a:ln>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10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10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10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10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10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fade">
                                      <p:cBhvr>
                                        <p:cTn id="37" dur="1000"/>
                                        <p:tgtEl>
                                          <p:spTgt spid="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xEl>
                                              <p:pRg st="7" end="7"/>
                                            </p:txEl>
                                          </p:spTgt>
                                        </p:tgtEl>
                                        <p:attrNameLst>
                                          <p:attrName>style.visibility</p:attrName>
                                        </p:attrNameLst>
                                      </p:cBhvr>
                                      <p:to>
                                        <p:strVal val="visible"/>
                                      </p:to>
                                    </p:set>
                                    <p:animEffect transition="in" filter="fade">
                                      <p:cBhvr>
                                        <p:cTn id="42" dur="1000"/>
                                        <p:tgtEl>
                                          <p:spTgt spid="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
                                            <p:txEl>
                                              <p:pRg st="8" end="8"/>
                                            </p:txEl>
                                          </p:spTgt>
                                        </p:tgtEl>
                                        <p:attrNameLst>
                                          <p:attrName>style.visibility</p:attrName>
                                        </p:attrNameLst>
                                      </p:cBhvr>
                                      <p:to>
                                        <p:strVal val="visible"/>
                                      </p:to>
                                    </p:set>
                                    <p:animEffect transition="in" filter="fade">
                                      <p:cBhvr>
                                        <p:cTn id="47" dur="10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normAutofit/>
          </a:bodyPr>
          <a:lstStyle/>
          <a:p>
            <a:pPr>
              <a:defRPr/>
            </a:pPr>
            <a:r>
              <a:rPr lang="tr-TR" sz="2400" dirty="0">
                <a:latin typeface="Calibri" panose="020F0502020204030204" pitchFamily="34" charset="0"/>
                <a:cs typeface="Calibri" panose="020F0502020204030204" pitchFamily="34" charset="0"/>
              </a:rPr>
              <a:t>Gebelik Sırasında Tütün Kullanımı</a:t>
            </a:r>
            <a:endParaRPr sz="2700" dirty="0">
              <a:latin typeface="Calibri" panose="020F0502020204030204" pitchFamily="34" charset="0"/>
              <a:cs typeface="Calibri" panose="020F0502020204030204" pitchFamily="34" charset="0"/>
            </a:endParaRPr>
          </a:p>
        </p:txBody>
      </p:sp>
      <p:sp>
        <p:nvSpPr>
          <p:cNvPr id="4" name="object 3"/>
          <p:cNvSpPr txBox="1">
            <a:spLocks noGrp="1"/>
          </p:cNvSpPr>
          <p:nvPr>
            <p:ph type="body" sz="half" idx="2"/>
          </p:nvPr>
        </p:nvSpPr>
        <p:spPr bwMode="auto">
          <a:xfrm>
            <a:off x="306978" y="1873758"/>
            <a:ext cx="8423479" cy="3408081"/>
          </a:xfrm>
          <a:prstGeom prst="rect">
            <a:avLst/>
          </a:prstGeom>
        </p:spPr>
        <p:txBody>
          <a:bodyPr vert="horz" wrap="square" lIns="0" tIns="10954" rIns="0" bIns="0" rtlCol="0">
            <a:spAutoFit/>
          </a:bodyPr>
          <a:lstStyle/>
          <a:p>
            <a:r>
              <a:rPr lang="tr-TR" b="1" i="1" dirty="0"/>
              <a:t>        </a:t>
            </a:r>
            <a:r>
              <a:rPr lang="tr-TR" sz="1500" b="1" i="1" dirty="0"/>
              <a:t>Doğum sonrası</a:t>
            </a:r>
          </a:p>
          <a:p>
            <a:pPr marL="557213" lvl="1" indent="-214313">
              <a:buFont typeface="Arial" panose="020B0604020202020204" pitchFamily="34" charset="0"/>
              <a:buChar char="•"/>
            </a:pPr>
            <a:r>
              <a:rPr lang="tr-TR" sz="1500" dirty="0"/>
              <a:t>yarık damak- yarık dudak</a:t>
            </a:r>
          </a:p>
          <a:p>
            <a:pPr marL="557213" lvl="1" indent="-214313">
              <a:buFont typeface="Arial" panose="020B0604020202020204" pitchFamily="34" charset="0"/>
              <a:buChar char="•"/>
            </a:pPr>
            <a:r>
              <a:rPr lang="tr-TR" sz="1500" dirty="0" err="1"/>
              <a:t>perinatal</a:t>
            </a:r>
            <a:r>
              <a:rPr lang="tr-TR" sz="1500" dirty="0"/>
              <a:t> ölümler</a:t>
            </a:r>
          </a:p>
          <a:p>
            <a:pPr marL="557213" lvl="1" indent="-214313">
              <a:buFont typeface="Arial" panose="020B0604020202020204" pitchFamily="34" charset="0"/>
              <a:buChar char="•"/>
            </a:pPr>
            <a:r>
              <a:rPr lang="tr-TR" sz="1500" dirty="0"/>
              <a:t>ani bebek ölümü sendromu</a:t>
            </a:r>
          </a:p>
          <a:p>
            <a:pPr marL="557213" lvl="1" indent="-214313">
              <a:buFont typeface="Arial" panose="020B0604020202020204" pitchFamily="34" charset="0"/>
              <a:buChar char="•"/>
            </a:pPr>
            <a:r>
              <a:rPr lang="tr-TR" sz="1500" dirty="0"/>
              <a:t>dikkat eksikliği-</a:t>
            </a:r>
            <a:r>
              <a:rPr lang="tr-TR" sz="1500" dirty="0" err="1"/>
              <a:t>hiperreaktivite</a:t>
            </a:r>
            <a:r>
              <a:rPr lang="tr-TR" sz="1500" dirty="0"/>
              <a:t> bozukluğu</a:t>
            </a:r>
          </a:p>
          <a:p>
            <a:pPr marL="557213" lvl="1" indent="-214313">
              <a:buFont typeface="Arial" panose="020B0604020202020204" pitchFamily="34" charset="0"/>
              <a:buChar char="•"/>
            </a:pPr>
            <a:r>
              <a:rPr lang="tr-TR" sz="1500" dirty="0"/>
              <a:t>karşı gelme bozukluğu </a:t>
            </a:r>
          </a:p>
          <a:p>
            <a:pPr marL="557213" lvl="1" indent="-214313">
              <a:buFont typeface="Arial" panose="020B0604020202020204" pitchFamily="34" charset="0"/>
              <a:buChar char="•"/>
            </a:pPr>
            <a:r>
              <a:rPr lang="tr-TR" sz="1500" dirty="0"/>
              <a:t>davranış bozukluğu </a:t>
            </a:r>
          </a:p>
          <a:p>
            <a:pPr marL="557213" lvl="1" indent="-214313">
              <a:buFont typeface="Arial" panose="020B0604020202020204" pitchFamily="34" charset="0"/>
              <a:buChar char="•"/>
            </a:pPr>
            <a:r>
              <a:rPr lang="tr-TR" sz="1500" dirty="0"/>
              <a:t>anksiyete, depresyon</a:t>
            </a:r>
          </a:p>
          <a:p>
            <a:pPr marL="557213" lvl="1" indent="-214313">
              <a:buFont typeface="Arial" panose="020B0604020202020204" pitchFamily="34" charset="0"/>
              <a:buChar char="•"/>
            </a:pPr>
            <a:r>
              <a:rPr lang="tr-TR" sz="1500" dirty="0" err="1"/>
              <a:t>Tourette</a:t>
            </a:r>
            <a:r>
              <a:rPr lang="tr-TR" sz="1500" dirty="0"/>
              <a:t> sendromu </a:t>
            </a:r>
          </a:p>
          <a:p>
            <a:pPr marL="557213" lvl="1" indent="-214313">
              <a:buFont typeface="Arial" panose="020B0604020202020204" pitchFamily="34" charset="0"/>
              <a:buChar char="•"/>
            </a:pPr>
            <a:r>
              <a:rPr lang="tr-TR" sz="1500" dirty="0"/>
              <a:t>entelektüel yetersizlik</a:t>
            </a:r>
          </a:p>
          <a:p>
            <a:pPr marL="557213" lvl="1" indent="-214313">
              <a:buFont typeface="Arial" panose="020B0604020202020204" pitchFamily="34" charset="0"/>
              <a:buChar char="•"/>
            </a:pPr>
            <a:r>
              <a:rPr lang="tr-TR" sz="1500" dirty="0"/>
              <a:t>şizofreni</a:t>
            </a:r>
          </a:p>
          <a:p>
            <a:pPr marL="557689" indent="-214313" algn="just">
              <a:lnSpc>
                <a:spcPct val="150000"/>
              </a:lnSpc>
              <a:buClr>
                <a:srgbClr val="000000"/>
              </a:buClr>
              <a:buFont typeface="Arial" panose="020B0604020202020204" pitchFamily="34" charset="0"/>
              <a:buChar char="•"/>
              <a:tabLst>
                <a:tab pos="523875" algn="l"/>
              </a:tabLst>
              <a:defRPr/>
            </a:pPr>
            <a:endParaRPr dirty="0">
              <a:latin typeface="Comic Sans MS"/>
              <a:cs typeface="Arial MT"/>
            </a:endParaRPr>
          </a:p>
        </p:txBody>
      </p:sp>
      <p:pic>
        <p:nvPicPr>
          <p:cNvPr id="8" name="Resim 7">
            <a:extLst>
              <a:ext uri="{FF2B5EF4-FFF2-40B4-BE49-F238E27FC236}">
                <a16:creationId xmlns:a16="http://schemas.microsoft.com/office/drawing/2014/main" id="{FDE6C84E-191A-635E-28B3-AAD70C445C8A}"/>
              </a:ext>
            </a:extLst>
          </p:cNvPr>
          <p:cNvPicPr>
            <a:picLocks noChangeAspect="1"/>
          </p:cNvPicPr>
          <p:nvPr/>
        </p:nvPicPr>
        <p:blipFill>
          <a:blip r:embed="rId3"/>
          <a:stretch>
            <a:fillRect/>
          </a:stretch>
        </p:blipFill>
        <p:spPr>
          <a:xfrm>
            <a:off x="5081142" y="2297430"/>
            <a:ext cx="3587560" cy="2080022"/>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object 2"/>
          <p:cNvSpPr txBox="1">
            <a:spLocks noGrp="1"/>
          </p:cNvSpPr>
          <p:nvPr>
            <p:ph type="title"/>
          </p:nvPr>
        </p:nvSpPr>
        <p:spPr bwMode="auto">
          <a:xfrm>
            <a:off x="548466" y="867876"/>
            <a:ext cx="8316919" cy="506357"/>
          </a:xfrm>
          <a:prstGeom prst="rect">
            <a:avLst/>
          </a:prstGeom>
        </p:spPr>
        <p:txBody>
          <a:bodyPr vert="horz" wrap="square" lIns="0" tIns="9525" rIns="0" bIns="0" rtlCol="0" anchor="ctr">
            <a:spAutoFit/>
          </a:bodyPr>
          <a:lstStyle/>
          <a:p>
            <a:pPr marL="9525" marR="3810">
              <a:lnSpc>
                <a:spcPct val="150000"/>
              </a:lnSpc>
              <a:spcBef>
                <a:spcPts val="75"/>
              </a:spcBef>
              <a:defRPr/>
            </a:pPr>
            <a:r>
              <a:rPr sz="2400" dirty="0" err="1">
                <a:latin typeface="Calibri" panose="020F0502020204030204" pitchFamily="34" charset="0"/>
                <a:cs typeface="Calibri" panose="020F0502020204030204" pitchFamily="34" charset="0"/>
              </a:rPr>
              <a:t>Tütün</a:t>
            </a:r>
            <a:r>
              <a:rPr sz="2400" dirty="0">
                <a:latin typeface="Calibri" panose="020F0502020204030204" pitchFamily="34" charset="0"/>
                <a:cs typeface="Calibri" panose="020F0502020204030204" pitchFamily="34" charset="0"/>
              </a:rPr>
              <a:t> </a:t>
            </a:r>
            <a:r>
              <a:rPr sz="2400" dirty="0" err="1">
                <a:latin typeface="Calibri" panose="020F0502020204030204" pitchFamily="34" charset="0"/>
                <a:cs typeface="Calibri" panose="020F0502020204030204" pitchFamily="34" charset="0"/>
              </a:rPr>
              <a:t>ve</a:t>
            </a:r>
            <a:r>
              <a:rPr sz="2400" dirty="0">
                <a:latin typeface="Calibri" panose="020F0502020204030204" pitchFamily="34" charset="0"/>
                <a:cs typeface="Calibri" panose="020F0502020204030204" pitchFamily="34" charset="0"/>
              </a:rPr>
              <a:t> </a:t>
            </a:r>
            <a:r>
              <a:rPr sz="2400" dirty="0" err="1">
                <a:latin typeface="Calibri" panose="020F0502020204030204" pitchFamily="34" charset="0"/>
                <a:cs typeface="Calibri" panose="020F0502020204030204" pitchFamily="34" charset="0"/>
              </a:rPr>
              <a:t>Göz</a:t>
            </a:r>
            <a:r>
              <a:rPr sz="2400" dirty="0">
                <a:latin typeface="Calibri" panose="020F0502020204030204" pitchFamily="34" charset="0"/>
                <a:cs typeface="Calibri" panose="020F0502020204030204" pitchFamily="34" charset="0"/>
              </a:rPr>
              <a:t> </a:t>
            </a:r>
            <a:r>
              <a:rPr sz="2400" dirty="0" err="1">
                <a:latin typeface="Calibri" panose="020F0502020204030204" pitchFamily="34" charset="0"/>
                <a:cs typeface="Calibri" panose="020F0502020204030204" pitchFamily="34" charset="0"/>
              </a:rPr>
              <a:t>Sağlığı</a:t>
            </a:r>
            <a:r>
              <a:rPr sz="2400" dirty="0">
                <a:latin typeface="Calibri" panose="020F0502020204030204" pitchFamily="34" charset="0"/>
                <a:cs typeface="Calibri" panose="020F0502020204030204" pitchFamily="34" charset="0"/>
              </a:rPr>
              <a:t> Üzerine  </a:t>
            </a:r>
            <a:r>
              <a:rPr sz="2400" dirty="0" err="1">
                <a:latin typeface="Calibri" panose="020F0502020204030204" pitchFamily="34" charset="0"/>
                <a:cs typeface="Calibri" panose="020F0502020204030204" pitchFamily="34" charset="0"/>
              </a:rPr>
              <a:t>Etkileri</a:t>
            </a:r>
            <a:endParaRPr sz="2700" dirty="0">
              <a:latin typeface="Calibri" panose="020F0502020204030204" pitchFamily="34" charset="0"/>
              <a:cs typeface="Calibri" panose="020F0502020204030204" pitchFamily="34" charset="0"/>
            </a:endParaRPr>
          </a:p>
        </p:txBody>
      </p:sp>
      <p:sp>
        <p:nvSpPr>
          <p:cNvPr id="3" name="Metin Yer Tutucusu 2"/>
          <p:cNvSpPr>
            <a:spLocks noGrp="1"/>
          </p:cNvSpPr>
          <p:nvPr>
            <p:ph type="body" sz="half" idx="2"/>
          </p:nvPr>
        </p:nvSpPr>
        <p:spPr bwMode="auto">
          <a:xfrm>
            <a:off x="548466" y="1741074"/>
            <a:ext cx="8093687" cy="4521927"/>
          </a:xfrm>
        </p:spPr>
        <p:txBody>
          <a:bodyPr/>
          <a:lstStyle/>
          <a:p>
            <a:pPr>
              <a:defRPr/>
            </a:pPr>
            <a:endParaRPr lang="tr-TR" dirty="0"/>
          </a:p>
        </p:txBody>
      </p:sp>
      <p:sp>
        <p:nvSpPr>
          <p:cNvPr id="4" name="object 4"/>
          <p:cNvSpPr txBox="1"/>
          <p:nvPr/>
        </p:nvSpPr>
        <p:spPr bwMode="auto">
          <a:xfrm>
            <a:off x="790303" y="2240399"/>
            <a:ext cx="3744971" cy="2173672"/>
          </a:xfrm>
          <a:prstGeom prst="rect">
            <a:avLst/>
          </a:prstGeom>
        </p:spPr>
        <p:txBody>
          <a:bodyPr vert="horz" wrap="square" lIns="0" tIns="57150" rIns="0" bIns="0" rtlCol="0">
            <a:spAutoFit/>
          </a:bodyPr>
          <a:lstStyle/>
          <a:p>
            <a:pPr marL="223361" indent="-214313">
              <a:spcBef>
                <a:spcPts val="450"/>
              </a:spcBef>
              <a:buClr>
                <a:srgbClr val="000000"/>
              </a:buClr>
              <a:buSzPct val="150000"/>
              <a:buFont typeface="Arial" panose="020B0604020202020204" pitchFamily="34" charset="0"/>
              <a:buChar char="•"/>
              <a:tabLst>
                <a:tab pos="200978" algn="l"/>
              </a:tabLst>
              <a:defRPr/>
            </a:pPr>
            <a:r>
              <a:rPr lang="tr-TR" sz="1500" dirty="0">
                <a:latin typeface="Calibri" panose="020F0502020204030204" pitchFamily="34" charset="0"/>
                <a:ea typeface="Georgia"/>
                <a:cs typeface="Calibri" panose="020F0502020204030204" pitchFamily="34" charset="0"/>
                <a:sym typeface="Georgia"/>
              </a:rPr>
              <a:t>Sigara dumanı içinde yer alan “</a:t>
            </a:r>
            <a:r>
              <a:rPr lang="tr-TR" sz="1500" b="1" dirty="0" err="1">
                <a:solidFill>
                  <a:srgbClr val="FF0000"/>
                </a:solidFill>
                <a:latin typeface="Calibri" panose="020F0502020204030204" pitchFamily="34" charset="0"/>
                <a:ea typeface="Georgia"/>
                <a:cs typeface="Calibri" panose="020F0502020204030204" pitchFamily="34" charset="0"/>
                <a:sym typeface="Georgia"/>
              </a:rPr>
              <a:t>siyanidin</a:t>
            </a:r>
            <a:r>
              <a:rPr lang="tr-TR" sz="1500" dirty="0">
                <a:latin typeface="Calibri" panose="020F0502020204030204" pitchFamily="34" charset="0"/>
                <a:ea typeface="Georgia"/>
                <a:cs typeface="Calibri" panose="020F0502020204030204" pitchFamily="34" charset="0"/>
                <a:sym typeface="Georgia"/>
              </a:rPr>
              <a:t>” maddesi lens proteinlerinin yapısını bozarak katarakt gelişim riskini arttırmaktadır.</a:t>
            </a:r>
            <a:endParaRPr lang="tr-TR" sz="1500" spc="-4" dirty="0">
              <a:latin typeface="Calibri" panose="020F0502020204030204" pitchFamily="34" charset="0"/>
              <a:cs typeface="Calibri" panose="020F0502020204030204" pitchFamily="34" charset="0"/>
            </a:endParaRPr>
          </a:p>
          <a:p>
            <a:pPr marL="223361" indent="-214313">
              <a:spcBef>
                <a:spcPts val="450"/>
              </a:spcBef>
              <a:buClr>
                <a:srgbClr val="000000"/>
              </a:buClr>
              <a:buSzPct val="150000"/>
              <a:buFont typeface="Arial" panose="020B0604020202020204" pitchFamily="34" charset="0"/>
              <a:buChar char="•"/>
              <a:tabLst>
                <a:tab pos="200978" algn="l"/>
              </a:tabLst>
              <a:defRPr/>
            </a:pPr>
            <a:r>
              <a:rPr sz="1500" spc="-4" dirty="0">
                <a:latin typeface="Calibri" panose="020F0502020204030204" pitchFamily="34" charset="0"/>
                <a:cs typeface="Calibri" panose="020F0502020204030204" pitchFamily="34" charset="0"/>
              </a:rPr>
              <a:t>Kuru</a:t>
            </a:r>
            <a:r>
              <a:rPr sz="1500" spc="-41" dirty="0">
                <a:latin typeface="Calibri" panose="020F0502020204030204" pitchFamily="34" charset="0"/>
                <a:cs typeface="Calibri" panose="020F0502020204030204" pitchFamily="34" charset="0"/>
              </a:rPr>
              <a:t> </a:t>
            </a:r>
            <a:r>
              <a:rPr sz="1500" spc="-4" dirty="0" err="1">
                <a:latin typeface="Calibri" panose="020F0502020204030204" pitchFamily="34" charset="0"/>
                <a:cs typeface="Calibri" panose="020F0502020204030204" pitchFamily="34" charset="0"/>
              </a:rPr>
              <a:t>göz</a:t>
            </a:r>
            <a:endParaRPr sz="1500" dirty="0">
              <a:latin typeface="Calibri" panose="020F0502020204030204" pitchFamily="34" charset="0"/>
              <a:cs typeface="Calibri" panose="020F0502020204030204" pitchFamily="34" charset="0"/>
            </a:endParaRPr>
          </a:p>
          <a:p>
            <a:pPr marL="223361" indent="-214313">
              <a:spcBef>
                <a:spcPts val="375"/>
              </a:spcBef>
              <a:buClr>
                <a:srgbClr val="000000"/>
              </a:buClr>
              <a:buSzPct val="150000"/>
              <a:buFont typeface="Arial" panose="020B0604020202020204" pitchFamily="34" charset="0"/>
              <a:buChar char="•"/>
              <a:tabLst>
                <a:tab pos="200978" algn="l"/>
              </a:tabLst>
              <a:defRPr/>
            </a:pPr>
            <a:r>
              <a:rPr sz="1500" spc="-4" dirty="0" err="1">
                <a:latin typeface="Calibri" panose="020F0502020204030204" pitchFamily="34" charset="0"/>
                <a:cs typeface="Calibri" panose="020F0502020204030204" pitchFamily="34" charset="0"/>
              </a:rPr>
              <a:t>Piterjiyum</a:t>
            </a:r>
            <a:endParaRPr sz="1500" dirty="0">
              <a:latin typeface="Calibri" panose="020F0502020204030204" pitchFamily="34" charset="0"/>
              <a:cs typeface="Calibri" panose="020F0502020204030204" pitchFamily="34" charset="0"/>
            </a:endParaRPr>
          </a:p>
          <a:p>
            <a:pPr marL="223361" indent="-214313">
              <a:spcBef>
                <a:spcPts val="375"/>
              </a:spcBef>
              <a:buClr>
                <a:srgbClr val="000000"/>
              </a:buClr>
              <a:buSzPct val="150000"/>
              <a:buFont typeface="Arial" panose="020B0604020202020204" pitchFamily="34" charset="0"/>
              <a:buChar char="•"/>
              <a:tabLst>
                <a:tab pos="200978" algn="l"/>
              </a:tabLst>
              <a:defRPr/>
            </a:pPr>
            <a:r>
              <a:rPr sz="1500" spc="-4" dirty="0" err="1">
                <a:latin typeface="Calibri" panose="020F0502020204030204" pitchFamily="34" charset="0"/>
                <a:cs typeface="Calibri" panose="020F0502020204030204" pitchFamily="34" charset="0"/>
              </a:rPr>
              <a:t>Üveit</a:t>
            </a:r>
            <a:endParaRPr sz="1500" dirty="0">
              <a:latin typeface="Calibri" panose="020F0502020204030204" pitchFamily="34" charset="0"/>
              <a:cs typeface="Calibri" panose="020F0502020204030204" pitchFamily="34" charset="0"/>
            </a:endParaRPr>
          </a:p>
          <a:p>
            <a:pPr marL="223361" indent="-214313">
              <a:spcBef>
                <a:spcPts val="375"/>
              </a:spcBef>
              <a:buClr>
                <a:srgbClr val="000000"/>
              </a:buClr>
              <a:buSzPct val="150000"/>
              <a:buFont typeface="Arial" panose="020B0604020202020204" pitchFamily="34" charset="0"/>
              <a:buChar char="•"/>
              <a:tabLst>
                <a:tab pos="200978" algn="l"/>
              </a:tabLst>
              <a:defRPr/>
            </a:pPr>
            <a:r>
              <a:rPr sz="1500" spc="-4" dirty="0" err="1">
                <a:latin typeface="Calibri" panose="020F0502020204030204" pitchFamily="34" charset="0"/>
                <a:cs typeface="Calibri" panose="020F0502020204030204" pitchFamily="34" charset="0"/>
              </a:rPr>
              <a:t>Episklerit</a:t>
            </a:r>
            <a:r>
              <a:rPr sz="1500" spc="-4" dirty="0">
                <a:latin typeface="Calibri" panose="020F0502020204030204" pitchFamily="34" charset="0"/>
                <a:cs typeface="Calibri" panose="020F0502020204030204" pitchFamily="34" charset="0"/>
              </a:rPr>
              <a:t>/</a:t>
            </a:r>
            <a:r>
              <a:rPr sz="1500" spc="-4" dirty="0" err="1">
                <a:latin typeface="Calibri" panose="020F0502020204030204" pitchFamily="34" charset="0"/>
                <a:cs typeface="Calibri" panose="020F0502020204030204" pitchFamily="34" charset="0"/>
              </a:rPr>
              <a:t>Sklerit</a:t>
            </a:r>
            <a:endParaRPr sz="1500" dirty="0">
              <a:latin typeface="Calibri" panose="020F0502020204030204" pitchFamily="34" charset="0"/>
              <a:cs typeface="Calibri" panose="020F0502020204030204" pitchFamily="34" charset="0"/>
            </a:endParaRPr>
          </a:p>
          <a:p>
            <a:pPr marL="223361" marR="3810" indent="-214313">
              <a:spcBef>
                <a:spcPts val="375"/>
              </a:spcBef>
              <a:buClr>
                <a:srgbClr val="000000"/>
              </a:buClr>
              <a:buSzPct val="150000"/>
              <a:buFont typeface="Arial" panose="020B0604020202020204" pitchFamily="34" charset="0"/>
              <a:buChar char="•"/>
              <a:tabLst>
                <a:tab pos="200978" algn="l"/>
              </a:tabLst>
              <a:defRPr/>
            </a:pPr>
            <a:r>
              <a:rPr lang="tr-TR" sz="1500" dirty="0">
                <a:latin typeface="Calibri" panose="020F0502020204030204" pitchFamily="34" charset="0"/>
                <a:cs typeface="Calibri" panose="020F0502020204030204" pitchFamily="34" charset="0"/>
              </a:rPr>
              <a:t>M</a:t>
            </a:r>
            <a:r>
              <a:rPr sz="1500" dirty="0" err="1">
                <a:latin typeface="Calibri" panose="020F0502020204030204" pitchFamily="34" charset="0"/>
                <a:cs typeface="Calibri" panose="020F0502020204030204" pitchFamily="34" charset="0"/>
              </a:rPr>
              <a:t>akülar</a:t>
            </a:r>
            <a:r>
              <a:rPr sz="1500" spc="-4" dirty="0">
                <a:latin typeface="Calibri" panose="020F0502020204030204" pitchFamily="34" charset="0"/>
                <a:cs typeface="Calibri" panose="020F0502020204030204" pitchFamily="34" charset="0"/>
              </a:rPr>
              <a:t> </a:t>
            </a:r>
            <a:r>
              <a:rPr sz="1500" spc="-4" dirty="0" err="1">
                <a:latin typeface="Calibri" panose="020F0502020204030204" pitchFamily="34" charset="0"/>
                <a:cs typeface="Calibri" panose="020F0502020204030204" pitchFamily="34" charset="0"/>
              </a:rPr>
              <a:t>ödem</a:t>
            </a:r>
            <a:r>
              <a:rPr sz="1500" spc="-4" dirty="0">
                <a:latin typeface="Calibri" panose="020F0502020204030204" pitchFamily="34" charset="0"/>
                <a:cs typeface="Calibri" panose="020F0502020204030204" pitchFamily="34" charset="0"/>
              </a:rPr>
              <a:t>  </a:t>
            </a:r>
            <a:r>
              <a:rPr sz="1500" dirty="0">
                <a:latin typeface="Calibri" panose="020F0502020204030204" pitchFamily="34" charset="0"/>
                <a:cs typeface="Calibri" panose="020F0502020204030204" pitchFamily="34" charset="0"/>
              </a:rPr>
              <a:t>(Grave`s</a:t>
            </a:r>
            <a:r>
              <a:rPr sz="1500" spc="-71" dirty="0">
                <a:latin typeface="Calibri" panose="020F0502020204030204" pitchFamily="34" charset="0"/>
                <a:cs typeface="Calibri" panose="020F0502020204030204" pitchFamily="34" charset="0"/>
              </a:rPr>
              <a:t> </a:t>
            </a:r>
            <a:r>
              <a:rPr sz="1500" spc="-4" dirty="0" err="1">
                <a:latin typeface="Calibri" panose="020F0502020204030204" pitchFamily="34" charset="0"/>
                <a:cs typeface="Calibri" panose="020F0502020204030204" pitchFamily="34" charset="0"/>
              </a:rPr>
              <a:t>oftalmopatisi</a:t>
            </a:r>
            <a:r>
              <a:rPr sz="1500" spc="-4" dirty="0">
                <a:latin typeface="Calibri" panose="020F0502020204030204" pitchFamily="34" charset="0"/>
                <a:cs typeface="Calibri" panose="020F0502020204030204" pitchFamily="34" charset="0"/>
              </a:rPr>
              <a:t>)</a:t>
            </a:r>
            <a:endParaRPr sz="1200" dirty="0">
              <a:latin typeface="Calibri" panose="020F0502020204030204" pitchFamily="34" charset="0"/>
              <a:cs typeface="Calibri" panose="020F0502020204030204" pitchFamily="34" charset="0"/>
            </a:endParaRPr>
          </a:p>
        </p:txBody>
      </p:sp>
      <p:sp>
        <p:nvSpPr>
          <p:cNvPr id="5" name="object 5"/>
          <p:cNvSpPr txBox="1"/>
          <p:nvPr/>
        </p:nvSpPr>
        <p:spPr bwMode="auto">
          <a:xfrm>
            <a:off x="4655345" y="2240399"/>
            <a:ext cx="4195183" cy="1544654"/>
          </a:xfrm>
          <a:prstGeom prst="rect">
            <a:avLst/>
          </a:prstGeom>
        </p:spPr>
        <p:txBody>
          <a:bodyPr vert="horz" wrap="square" lIns="0" tIns="81915" rIns="0" bIns="0" rtlCol="0">
            <a:spAutoFit/>
          </a:bodyPr>
          <a:lstStyle/>
          <a:p>
            <a:pPr marL="200501" indent="-191453">
              <a:spcBef>
                <a:spcPts val="645"/>
              </a:spcBef>
              <a:buClr>
                <a:srgbClr val="000000"/>
              </a:buClr>
              <a:buChar char="●"/>
              <a:tabLst>
                <a:tab pos="200978" algn="l"/>
              </a:tabLst>
              <a:defRPr/>
            </a:pPr>
            <a:r>
              <a:rPr sz="1500" spc="-113" dirty="0" err="1">
                <a:solidFill>
                  <a:srgbClr val="595959"/>
                </a:solidFill>
                <a:latin typeface="Calibri" panose="020F0502020204030204" pitchFamily="34" charset="0"/>
                <a:cs typeface="Calibri" panose="020F0502020204030204" pitchFamily="34" charset="0"/>
              </a:rPr>
              <a:t>Y</a:t>
            </a:r>
            <a:r>
              <a:rPr sz="1500" spc="-195" dirty="0" err="1">
                <a:solidFill>
                  <a:srgbClr val="595959"/>
                </a:solidFill>
                <a:latin typeface="Calibri" panose="020F0502020204030204" pitchFamily="34" charset="0"/>
                <a:cs typeface="Calibri" panose="020F0502020204030204" pitchFamily="34" charset="0"/>
              </a:rPr>
              <a:t>aş</a:t>
            </a:r>
            <a:r>
              <a:rPr lang="tr-TR" sz="1500" spc="-195" dirty="0">
                <a:solidFill>
                  <a:srgbClr val="595959"/>
                </a:solidFill>
                <a:latin typeface="Calibri" panose="020F0502020204030204" pitchFamily="34" charset="0"/>
                <a:cs typeface="Calibri" panose="020F0502020204030204" pitchFamily="34" charset="0"/>
              </a:rPr>
              <a:t>  </a:t>
            </a:r>
            <a:r>
              <a:rPr sz="1500" spc="-4" dirty="0">
                <a:solidFill>
                  <a:srgbClr val="595959"/>
                </a:solidFill>
                <a:latin typeface="Calibri" panose="020F0502020204030204" pitchFamily="34" charset="0"/>
                <a:cs typeface="Calibri" panose="020F0502020204030204" pitchFamily="34" charset="0"/>
              </a:rPr>
              <a:t> </a:t>
            </a:r>
            <a:r>
              <a:rPr sz="1500" spc="-105" dirty="0" err="1">
                <a:solidFill>
                  <a:srgbClr val="595959"/>
                </a:solidFill>
                <a:latin typeface="Calibri" panose="020F0502020204030204" pitchFamily="34" charset="0"/>
                <a:cs typeface="Calibri" panose="020F0502020204030204" pitchFamily="34" charset="0"/>
              </a:rPr>
              <a:t>ilişkil</a:t>
            </a:r>
            <a:r>
              <a:rPr sz="1500" spc="-60" dirty="0" err="1">
                <a:solidFill>
                  <a:srgbClr val="595959"/>
                </a:solidFill>
                <a:latin typeface="Calibri" panose="020F0502020204030204" pitchFamily="34" charset="0"/>
                <a:cs typeface="Calibri" panose="020F0502020204030204" pitchFamily="34" charset="0"/>
              </a:rPr>
              <a:t>i</a:t>
            </a:r>
            <a:r>
              <a:rPr sz="1500" spc="-4" dirty="0">
                <a:solidFill>
                  <a:srgbClr val="595959"/>
                </a:solidFill>
                <a:latin typeface="Calibri" panose="020F0502020204030204" pitchFamily="34" charset="0"/>
                <a:cs typeface="Calibri" panose="020F0502020204030204" pitchFamily="34" charset="0"/>
              </a:rPr>
              <a:t> </a:t>
            </a:r>
            <a:r>
              <a:rPr sz="1500" dirty="0" err="1">
                <a:solidFill>
                  <a:srgbClr val="595959"/>
                </a:solidFill>
                <a:latin typeface="Calibri" panose="020F0502020204030204" pitchFamily="34" charset="0"/>
                <a:cs typeface="Calibri" panose="020F0502020204030204" pitchFamily="34" charset="0"/>
              </a:rPr>
              <a:t>makülar</a:t>
            </a:r>
            <a:r>
              <a:rPr sz="1500" spc="-4" dirty="0">
                <a:solidFill>
                  <a:srgbClr val="595959"/>
                </a:solidFill>
                <a:latin typeface="Calibri" panose="020F0502020204030204" pitchFamily="34" charset="0"/>
                <a:cs typeface="Calibri" panose="020F0502020204030204" pitchFamily="34" charset="0"/>
              </a:rPr>
              <a:t> </a:t>
            </a:r>
            <a:r>
              <a:rPr sz="1500" spc="-4" dirty="0" err="1">
                <a:solidFill>
                  <a:srgbClr val="595959"/>
                </a:solidFill>
                <a:latin typeface="Calibri" panose="020F0502020204030204" pitchFamily="34" charset="0"/>
                <a:cs typeface="Calibri" panose="020F0502020204030204" pitchFamily="34" charset="0"/>
              </a:rPr>
              <a:t>dejenerasyon</a:t>
            </a:r>
            <a:endParaRPr sz="1500" dirty="0">
              <a:latin typeface="Calibri" panose="020F0502020204030204" pitchFamily="34" charset="0"/>
              <a:cs typeface="Calibri" panose="020F0502020204030204" pitchFamily="34" charset="0"/>
            </a:endParaRPr>
          </a:p>
          <a:p>
            <a:pPr marL="200501" indent="-191453">
              <a:spcBef>
                <a:spcPts val="570"/>
              </a:spcBef>
              <a:buClr>
                <a:srgbClr val="000000"/>
              </a:buClr>
              <a:buChar char="●"/>
              <a:tabLst>
                <a:tab pos="200978" algn="l"/>
              </a:tabLst>
              <a:defRPr/>
            </a:pPr>
            <a:r>
              <a:rPr sz="1500" spc="-4" dirty="0" err="1">
                <a:solidFill>
                  <a:srgbClr val="595959"/>
                </a:solidFill>
                <a:latin typeface="Calibri" panose="020F0502020204030204" pitchFamily="34" charset="0"/>
                <a:cs typeface="Calibri" panose="020F0502020204030204" pitchFamily="34" charset="0"/>
              </a:rPr>
              <a:t>Koroidal</a:t>
            </a:r>
            <a:r>
              <a:rPr sz="1500" spc="-41" dirty="0">
                <a:solidFill>
                  <a:srgbClr val="595959"/>
                </a:solidFill>
                <a:latin typeface="Calibri" panose="020F0502020204030204" pitchFamily="34" charset="0"/>
                <a:cs typeface="Calibri" panose="020F0502020204030204" pitchFamily="34" charset="0"/>
              </a:rPr>
              <a:t> </a:t>
            </a:r>
            <a:r>
              <a:rPr sz="1500" dirty="0" err="1">
                <a:solidFill>
                  <a:srgbClr val="595959"/>
                </a:solidFill>
                <a:latin typeface="Calibri" panose="020F0502020204030204" pitchFamily="34" charset="0"/>
                <a:cs typeface="Calibri" panose="020F0502020204030204" pitchFamily="34" charset="0"/>
              </a:rPr>
              <a:t>vaskülopati</a:t>
            </a:r>
            <a:endParaRPr sz="1500" dirty="0">
              <a:latin typeface="Calibri" panose="020F0502020204030204" pitchFamily="34" charset="0"/>
              <a:cs typeface="Calibri" panose="020F0502020204030204" pitchFamily="34" charset="0"/>
            </a:endParaRPr>
          </a:p>
          <a:p>
            <a:pPr marL="200501" indent="-191453">
              <a:spcBef>
                <a:spcPts val="570"/>
              </a:spcBef>
              <a:buClr>
                <a:srgbClr val="000000"/>
              </a:buClr>
              <a:buChar char="●"/>
              <a:tabLst>
                <a:tab pos="200978" algn="l"/>
              </a:tabLst>
              <a:defRPr/>
            </a:pPr>
            <a:r>
              <a:rPr sz="1500" spc="-4" dirty="0">
                <a:solidFill>
                  <a:srgbClr val="595959"/>
                </a:solidFill>
                <a:latin typeface="Calibri" panose="020F0502020204030204" pitchFamily="34" charset="0"/>
                <a:cs typeface="Calibri" panose="020F0502020204030204" pitchFamily="34" charset="0"/>
              </a:rPr>
              <a:t>Optik</a:t>
            </a:r>
            <a:r>
              <a:rPr sz="1500" spc="-38" dirty="0">
                <a:solidFill>
                  <a:srgbClr val="595959"/>
                </a:solidFill>
                <a:latin typeface="Calibri" panose="020F0502020204030204" pitchFamily="34" charset="0"/>
                <a:cs typeface="Calibri" panose="020F0502020204030204" pitchFamily="34" charset="0"/>
              </a:rPr>
              <a:t> </a:t>
            </a:r>
            <a:r>
              <a:rPr sz="1500" spc="-4" dirty="0" err="1">
                <a:solidFill>
                  <a:srgbClr val="595959"/>
                </a:solidFill>
                <a:latin typeface="Calibri" panose="020F0502020204030204" pitchFamily="34" charset="0"/>
                <a:cs typeface="Calibri" panose="020F0502020204030204" pitchFamily="34" charset="0"/>
              </a:rPr>
              <a:t>nörit</a:t>
            </a:r>
            <a:endParaRPr sz="1500" dirty="0">
              <a:latin typeface="Calibri" panose="020F0502020204030204" pitchFamily="34" charset="0"/>
              <a:cs typeface="Calibri" panose="020F0502020204030204" pitchFamily="34" charset="0"/>
            </a:endParaRPr>
          </a:p>
          <a:p>
            <a:pPr marL="200501" indent="-191453">
              <a:spcBef>
                <a:spcPts val="570"/>
              </a:spcBef>
              <a:buClr>
                <a:srgbClr val="000000"/>
              </a:buClr>
              <a:buChar char="●"/>
              <a:tabLst>
                <a:tab pos="200978" algn="l"/>
              </a:tabLst>
              <a:defRPr/>
            </a:pPr>
            <a:r>
              <a:rPr sz="1500" spc="-4" dirty="0">
                <a:solidFill>
                  <a:srgbClr val="595959"/>
                </a:solidFill>
                <a:latin typeface="Calibri" panose="020F0502020204030204" pitchFamily="34" charset="0"/>
                <a:cs typeface="Calibri" panose="020F0502020204030204" pitchFamily="34" charset="0"/>
              </a:rPr>
              <a:t>Retina</a:t>
            </a:r>
            <a:r>
              <a:rPr sz="1500" spc="-23" dirty="0">
                <a:solidFill>
                  <a:srgbClr val="595959"/>
                </a:solidFill>
                <a:latin typeface="Calibri" panose="020F0502020204030204" pitchFamily="34" charset="0"/>
                <a:cs typeface="Calibri" panose="020F0502020204030204" pitchFamily="34" charset="0"/>
              </a:rPr>
              <a:t> </a:t>
            </a:r>
            <a:r>
              <a:rPr sz="1500" spc="-4" dirty="0">
                <a:solidFill>
                  <a:srgbClr val="595959"/>
                </a:solidFill>
                <a:latin typeface="Calibri" panose="020F0502020204030204" pitchFamily="34" charset="0"/>
                <a:cs typeface="Calibri" panose="020F0502020204030204" pitchFamily="34" charset="0"/>
              </a:rPr>
              <a:t>and</a:t>
            </a:r>
            <a:r>
              <a:rPr sz="1500" spc="-19" dirty="0">
                <a:solidFill>
                  <a:srgbClr val="595959"/>
                </a:solidFill>
                <a:latin typeface="Calibri" panose="020F0502020204030204" pitchFamily="34" charset="0"/>
                <a:cs typeface="Calibri" panose="020F0502020204030204" pitchFamily="34" charset="0"/>
              </a:rPr>
              <a:t> </a:t>
            </a:r>
            <a:r>
              <a:rPr sz="1500" dirty="0" err="1">
                <a:solidFill>
                  <a:srgbClr val="595959"/>
                </a:solidFill>
                <a:latin typeface="Calibri" panose="020F0502020204030204" pitchFamily="34" charset="0"/>
                <a:cs typeface="Calibri" panose="020F0502020204030204" pitchFamily="34" charset="0"/>
              </a:rPr>
              <a:t>koroidde</a:t>
            </a:r>
            <a:r>
              <a:rPr sz="1500" spc="-19" dirty="0">
                <a:solidFill>
                  <a:srgbClr val="595959"/>
                </a:solidFill>
                <a:latin typeface="Calibri" panose="020F0502020204030204" pitchFamily="34" charset="0"/>
                <a:cs typeface="Calibri" panose="020F0502020204030204" pitchFamily="34" charset="0"/>
              </a:rPr>
              <a:t> </a:t>
            </a:r>
            <a:r>
              <a:rPr sz="1500" spc="-4" dirty="0" err="1">
                <a:solidFill>
                  <a:srgbClr val="595959"/>
                </a:solidFill>
                <a:latin typeface="Calibri" panose="020F0502020204030204" pitchFamily="34" charset="0"/>
                <a:cs typeface="Calibri" panose="020F0502020204030204" pitchFamily="34" charset="0"/>
              </a:rPr>
              <a:t>incelme</a:t>
            </a:r>
            <a:endParaRPr sz="1500" dirty="0">
              <a:latin typeface="Calibri" panose="020F0502020204030204" pitchFamily="34" charset="0"/>
              <a:cs typeface="Calibri" panose="020F0502020204030204" pitchFamily="34" charset="0"/>
            </a:endParaRPr>
          </a:p>
          <a:p>
            <a:pPr marL="200501" marR="190500" indent="-191453">
              <a:lnSpc>
                <a:spcPts val="1620"/>
              </a:lnSpc>
              <a:spcBef>
                <a:spcPts val="773"/>
              </a:spcBef>
              <a:buClr>
                <a:srgbClr val="000000"/>
              </a:buClr>
              <a:buChar char="●"/>
              <a:tabLst>
                <a:tab pos="200978" algn="l"/>
              </a:tabLst>
              <a:defRPr/>
            </a:pPr>
            <a:r>
              <a:rPr sz="1500" spc="-4" dirty="0" err="1">
                <a:solidFill>
                  <a:srgbClr val="595959"/>
                </a:solidFill>
                <a:latin typeface="Calibri" panose="020F0502020204030204" pitchFamily="34" charset="0"/>
                <a:cs typeface="Calibri" panose="020F0502020204030204" pitchFamily="34" charset="0"/>
              </a:rPr>
              <a:t>Glokom</a:t>
            </a:r>
            <a:r>
              <a:rPr sz="1500" spc="-8" dirty="0">
                <a:solidFill>
                  <a:srgbClr val="595959"/>
                </a:solidFill>
                <a:latin typeface="Calibri" panose="020F0502020204030204" pitchFamily="34" charset="0"/>
                <a:cs typeface="Calibri" panose="020F0502020204030204" pitchFamily="34" charset="0"/>
              </a:rPr>
              <a:t> </a:t>
            </a:r>
            <a:r>
              <a:rPr sz="1500" dirty="0">
                <a:solidFill>
                  <a:srgbClr val="00B0F0"/>
                </a:solidFill>
                <a:latin typeface="Calibri" panose="020F0502020204030204" pitchFamily="34" charset="0"/>
                <a:cs typeface="Calibri" panose="020F0502020204030204" pitchFamily="34" charset="0"/>
              </a:rPr>
              <a:t>(</a:t>
            </a:r>
            <a:r>
              <a:rPr sz="1500" dirty="0" err="1">
                <a:solidFill>
                  <a:srgbClr val="00B0F0"/>
                </a:solidFill>
                <a:latin typeface="Calibri" panose="020F0502020204030204" pitchFamily="34" charset="0"/>
                <a:cs typeface="Calibri" panose="020F0502020204030204" pitchFamily="34" charset="0"/>
              </a:rPr>
              <a:t>içilen</a:t>
            </a:r>
            <a:r>
              <a:rPr sz="1500" spc="-19" dirty="0">
                <a:solidFill>
                  <a:srgbClr val="00B0F0"/>
                </a:solidFill>
                <a:latin typeface="Calibri" panose="020F0502020204030204" pitchFamily="34" charset="0"/>
                <a:cs typeface="Calibri" panose="020F0502020204030204" pitchFamily="34" charset="0"/>
              </a:rPr>
              <a:t> </a:t>
            </a:r>
            <a:r>
              <a:rPr sz="1500" dirty="0" err="1">
                <a:solidFill>
                  <a:srgbClr val="00B0F0"/>
                </a:solidFill>
                <a:latin typeface="Calibri" panose="020F0502020204030204" pitchFamily="34" charset="0"/>
                <a:cs typeface="Calibri" panose="020F0502020204030204" pitchFamily="34" charset="0"/>
              </a:rPr>
              <a:t>süre</a:t>
            </a:r>
            <a:r>
              <a:rPr sz="1500" spc="-19" dirty="0">
                <a:solidFill>
                  <a:srgbClr val="00B0F0"/>
                </a:solidFill>
                <a:latin typeface="Calibri" panose="020F0502020204030204" pitchFamily="34" charset="0"/>
                <a:cs typeface="Calibri" panose="020F0502020204030204" pitchFamily="34" charset="0"/>
              </a:rPr>
              <a:t> </a:t>
            </a:r>
            <a:r>
              <a:rPr sz="1500" dirty="0" err="1">
                <a:solidFill>
                  <a:srgbClr val="00B0F0"/>
                </a:solidFill>
                <a:latin typeface="Calibri" panose="020F0502020204030204" pitchFamily="34" charset="0"/>
                <a:cs typeface="Calibri" panose="020F0502020204030204" pitchFamily="34" charset="0"/>
              </a:rPr>
              <a:t>ve</a:t>
            </a:r>
            <a:r>
              <a:rPr sz="1500" spc="-15" dirty="0">
                <a:solidFill>
                  <a:srgbClr val="00B0F0"/>
                </a:solidFill>
                <a:latin typeface="Calibri" panose="020F0502020204030204" pitchFamily="34" charset="0"/>
                <a:cs typeface="Calibri" panose="020F0502020204030204" pitchFamily="34" charset="0"/>
              </a:rPr>
              <a:t> </a:t>
            </a:r>
            <a:r>
              <a:rPr sz="1500" dirty="0" err="1">
                <a:solidFill>
                  <a:srgbClr val="00B0F0"/>
                </a:solidFill>
                <a:latin typeface="Calibri" panose="020F0502020204030204" pitchFamily="34" charset="0"/>
                <a:cs typeface="Calibri" panose="020F0502020204030204" pitchFamily="34" charset="0"/>
              </a:rPr>
              <a:t>miktar</a:t>
            </a:r>
            <a:r>
              <a:rPr sz="1500" spc="-19" dirty="0">
                <a:solidFill>
                  <a:srgbClr val="00B0F0"/>
                </a:solidFill>
                <a:latin typeface="Calibri" panose="020F0502020204030204" pitchFamily="34" charset="0"/>
                <a:cs typeface="Calibri" panose="020F0502020204030204" pitchFamily="34" charset="0"/>
              </a:rPr>
              <a:t> </a:t>
            </a:r>
            <a:r>
              <a:rPr sz="1500" spc="-4" dirty="0" err="1">
                <a:solidFill>
                  <a:srgbClr val="00B0F0"/>
                </a:solidFill>
                <a:latin typeface="Calibri" panose="020F0502020204030204" pitchFamily="34" charset="0"/>
                <a:cs typeface="Calibri" panose="020F0502020204030204" pitchFamily="34" charset="0"/>
              </a:rPr>
              <a:t>ile</a:t>
            </a:r>
            <a:r>
              <a:rPr sz="1500" spc="-4" dirty="0">
                <a:solidFill>
                  <a:srgbClr val="00B0F0"/>
                </a:solidFill>
                <a:latin typeface="Calibri" panose="020F0502020204030204" pitchFamily="34" charset="0"/>
                <a:cs typeface="Calibri" panose="020F0502020204030204" pitchFamily="34" charset="0"/>
              </a:rPr>
              <a:t> </a:t>
            </a:r>
            <a:r>
              <a:rPr sz="1500" spc="-405" dirty="0">
                <a:solidFill>
                  <a:srgbClr val="00B0F0"/>
                </a:solidFill>
                <a:latin typeface="Calibri" panose="020F0502020204030204" pitchFamily="34" charset="0"/>
                <a:cs typeface="Calibri" panose="020F0502020204030204" pitchFamily="34" charset="0"/>
              </a:rPr>
              <a:t> </a:t>
            </a:r>
            <a:r>
              <a:rPr sz="1500" spc="-90" dirty="0" err="1">
                <a:solidFill>
                  <a:srgbClr val="00B0F0"/>
                </a:solidFill>
                <a:latin typeface="Calibri" panose="020F0502020204030204" pitchFamily="34" charset="0"/>
                <a:cs typeface="Calibri" panose="020F0502020204030204" pitchFamily="34" charset="0"/>
              </a:rPr>
              <a:t>ilişkili</a:t>
            </a:r>
            <a:r>
              <a:rPr sz="1500" spc="-90" dirty="0">
                <a:solidFill>
                  <a:srgbClr val="00B0F0"/>
                </a:solidFill>
                <a:latin typeface="Calibri" panose="020F0502020204030204" pitchFamily="34" charset="0"/>
                <a:cs typeface="Calibri" panose="020F0502020204030204" pitchFamily="34" charset="0"/>
              </a:rPr>
              <a:t>)</a:t>
            </a:r>
            <a:r>
              <a:rPr sz="1500" spc="-8" dirty="0">
                <a:solidFill>
                  <a:srgbClr val="00B0F0"/>
                </a:solidFill>
                <a:latin typeface="Calibri" panose="020F0502020204030204" pitchFamily="34" charset="0"/>
                <a:cs typeface="Calibri" panose="020F0502020204030204" pitchFamily="34" charset="0"/>
              </a:rPr>
              <a:t> </a:t>
            </a:r>
            <a:r>
              <a:rPr sz="1500" spc="-4" dirty="0">
                <a:solidFill>
                  <a:srgbClr val="00B0F0"/>
                </a:solidFill>
                <a:latin typeface="Calibri" panose="020F0502020204030204" pitchFamily="34" charset="0"/>
                <a:cs typeface="Calibri" panose="020F0502020204030204" pitchFamily="34" charset="0"/>
              </a:rPr>
              <a:t>***</a:t>
            </a:r>
            <a:endParaRPr sz="1500" dirty="0">
              <a:solidFill>
                <a:srgbClr val="00B0F0"/>
              </a:solidFill>
              <a:latin typeface="Calibri" panose="020F0502020204030204" pitchFamily="34" charset="0"/>
              <a:cs typeface="Calibri" panose="020F0502020204030204" pitchFamily="34" charset="0"/>
            </a:endParaRPr>
          </a:p>
        </p:txBody>
      </p:sp>
      <p:sp>
        <p:nvSpPr>
          <p:cNvPr id="6" name="object 6"/>
          <p:cNvSpPr txBox="1"/>
          <p:nvPr/>
        </p:nvSpPr>
        <p:spPr bwMode="auto">
          <a:xfrm>
            <a:off x="6443986" y="5645792"/>
            <a:ext cx="2941796" cy="200215"/>
          </a:xfrm>
          <a:prstGeom prst="rect">
            <a:avLst/>
          </a:prstGeom>
        </p:spPr>
        <p:txBody>
          <a:bodyPr vert="horz" wrap="square" lIns="0" tIns="20479" rIns="0" bIns="0" rtlCol="0">
            <a:spAutoFit/>
          </a:bodyPr>
          <a:lstStyle/>
          <a:p>
            <a:pPr marL="9525" marR="3810">
              <a:lnSpc>
                <a:spcPts val="713"/>
              </a:lnSpc>
              <a:spcBef>
                <a:spcPts val="161"/>
              </a:spcBef>
              <a:defRPr/>
            </a:pPr>
            <a:r>
              <a:rPr sz="638" i="1" spc="8">
                <a:latin typeface="Calibri"/>
                <a:cs typeface="Calibri"/>
              </a:rPr>
              <a:t> </a:t>
            </a:r>
            <a:r>
              <a:rPr sz="638" i="1" spc="4">
                <a:latin typeface="Calibri"/>
                <a:cs typeface="Calibri"/>
              </a:rPr>
              <a:t>The </a:t>
            </a:r>
            <a:r>
              <a:rPr sz="638" i="1" spc="8">
                <a:latin typeface="Calibri"/>
                <a:cs typeface="Calibri"/>
              </a:rPr>
              <a:t> SUN </a:t>
            </a:r>
            <a:r>
              <a:rPr sz="638" i="1" spc="4">
                <a:latin typeface="Calibri"/>
                <a:cs typeface="Calibri"/>
              </a:rPr>
              <a:t>Cohor Medicine (Baltimore). </a:t>
            </a:r>
            <a:r>
              <a:rPr sz="638" i="1" spc="8">
                <a:latin typeface="Calibri"/>
                <a:cs typeface="Calibri"/>
              </a:rPr>
              <a:t>2017 </a:t>
            </a:r>
            <a:r>
              <a:rPr sz="638" i="1" spc="4">
                <a:latin typeface="Calibri"/>
                <a:cs typeface="Calibri"/>
              </a:rPr>
              <a:t>Jan;96(1):e5761. doi: </a:t>
            </a:r>
            <a:r>
              <a:rPr sz="638" i="1" spc="8">
                <a:latin typeface="Calibri"/>
                <a:cs typeface="Calibri"/>
              </a:rPr>
              <a:t> </a:t>
            </a:r>
            <a:r>
              <a:rPr sz="638" i="1" spc="4">
                <a:latin typeface="Calibri"/>
                <a:cs typeface="Calibri"/>
              </a:rPr>
              <a:t>10.1097/MD.000000000000576</a:t>
            </a:r>
            <a:endParaRPr sz="638">
              <a:latin typeface="Calibri"/>
              <a:cs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object 2"/>
          <p:cNvSpPr txBox="1">
            <a:spLocks noGrp="1"/>
          </p:cNvSpPr>
          <p:nvPr>
            <p:ph type="title"/>
          </p:nvPr>
        </p:nvSpPr>
        <p:spPr bwMode="auto">
          <a:xfrm>
            <a:off x="636774" y="1165869"/>
            <a:ext cx="8316919" cy="378950"/>
          </a:xfrm>
          <a:prstGeom prst="rect">
            <a:avLst/>
          </a:prstGeom>
        </p:spPr>
        <p:txBody>
          <a:bodyPr vert="horz" wrap="square" lIns="0" tIns="9525" rIns="0" bIns="0" rtlCol="0" anchor="ctr">
            <a:spAutoFit/>
          </a:bodyPr>
          <a:lstStyle/>
          <a:p>
            <a:pPr marL="9525">
              <a:lnSpc>
                <a:spcPct val="100000"/>
              </a:lnSpc>
              <a:spcBef>
                <a:spcPts val="75"/>
              </a:spcBef>
              <a:defRPr/>
            </a:pPr>
            <a:r>
              <a:rPr sz="2400" dirty="0" err="1">
                <a:latin typeface="Calibri" panose="020F0502020204030204" pitchFamily="34" charset="0"/>
                <a:cs typeface="Calibri" panose="020F0502020204030204" pitchFamily="34" charset="0"/>
              </a:rPr>
              <a:t>Tütün</a:t>
            </a:r>
            <a:r>
              <a:rPr sz="2400" dirty="0">
                <a:latin typeface="Calibri" panose="020F0502020204030204" pitchFamily="34" charset="0"/>
                <a:cs typeface="Calibri" panose="020F0502020204030204" pitchFamily="34" charset="0"/>
              </a:rPr>
              <a:t> </a:t>
            </a:r>
            <a:r>
              <a:rPr sz="2400" dirty="0" err="1">
                <a:latin typeface="Calibri" panose="020F0502020204030204" pitchFamily="34" charset="0"/>
                <a:cs typeface="Calibri" panose="020F0502020204030204" pitchFamily="34" charset="0"/>
              </a:rPr>
              <a:t>ve</a:t>
            </a:r>
            <a:r>
              <a:rPr sz="2400" dirty="0">
                <a:latin typeface="Calibri" panose="020F0502020204030204" pitchFamily="34" charset="0"/>
                <a:cs typeface="Calibri" panose="020F0502020204030204" pitchFamily="34" charset="0"/>
              </a:rPr>
              <a:t> </a:t>
            </a:r>
            <a:r>
              <a:rPr sz="2400" dirty="0" err="1">
                <a:latin typeface="Calibri" panose="020F0502020204030204" pitchFamily="34" charset="0"/>
                <a:cs typeface="Calibri" panose="020F0502020204030204" pitchFamily="34" charset="0"/>
              </a:rPr>
              <a:t>Diyabet</a:t>
            </a:r>
            <a:endParaRPr sz="2700" dirty="0">
              <a:latin typeface="Calibri" panose="020F0502020204030204" pitchFamily="34" charset="0"/>
              <a:cs typeface="Calibri" panose="020F0502020204030204" pitchFamily="34" charset="0"/>
            </a:endParaRPr>
          </a:p>
        </p:txBody>
      </p:sp>
      <p:sp>
        <p:nvSpPr>
          <p:cNvPr id="5" name="Metin Yer Tutucusu 4"/>
          <p:cNvSpPr>
            <a:spLocks noGrp="1"/>
          </p:cNvSpPr>
          <p:nvPr>
            <p:ph type="body" sz="half" idx="2"/>
          </p:nvPr>
        </p:nvSpPr>
        <p:spPr bwMode="auto"/>
        <p:txBody>
          <a:bodyPr/>
          <a:lstStyle/>
          <a:p>
            <a:pPr>
              <a:defRPr/>
            </a:pPr>
            <a:endParaRPr lang="tr-TR" dirty="0">
              <a:latin typeface="Comic Sans MS"/>
            </a:endParaRPr>
          </a:p>
          <a:p>
            <a:pPr>
              <a:defRPr/>
            </a:pPr>
            <a:endParaRPr lang="tr-TR" dirty="0">
              <a:latin typeface="Comic Sans MS"/>
            </a:endParaRPr>
          </a:p>
          <a:p>
            <a:pPr marL="214313" indent="-214313">
              <a:buFont typeface="Arial" panose="020B0604020202020204" pitchFamily="34" charset="0"/>
              <a:buChar char="•"/>
              <a:defRPr/>
            </a:pPr>
            <a:r>
              <a:rPr lang="tr-TR" sz="1500" dirty="0"/>
              <a:t>Sigara içenlerde gelişme oranı içmeyenlere  göre %30-40 daha fazladır</a:t>
            </a:r>
            <a:endParaRPr sz="1500" dirty="0"/>
          </a:p>
          <a:p>
            <a:pPr marL="214313" indent="-214313">
              <a:buFont typeface="Arial" panose="020B0604020202020204" pitchFamily="34" charset="0"/>
              <a:buChar char="•"/>
              <a:defRPr/>
            </a:pPr>
            <a:r>
              <a:rPr lang="tr-TR" sz="1500" dirty="0"/>
              <a:t>Sigara sayısı ve diyabet gelişim riski arasında  pozitif doz cevap ilişkisi vardır.</a:t>
            </a:r>
            <a:endParaRPr sz="1500" dirty="0"/>
          </a:p>
          <a:p>
            <a:pPr marL="214313" indent="-214313">
              <a:buFont typeface="Arial" panose="020B0604020202020204" pitchFamily="34" charset="0"/>
              <a:buChar char="•"/>
              <a:defRPr/>
            </a:pPr>
            <a:r>
              <a:rPr lang="tr-TR" sz="1500" dirty="0"/>
              <a:t>Sigara içen diyabetiklerde diyabetin mikro ve  </a:t>
            </a:r>
            <a:r>
              <a:rPr lang="tr-TR" sz="1500" dirty="0" err="1"/>
              <a:t>makrovasküler</a:t>
            </a:r>
            <a:r>
              <a:rPr lang="tr-TR" sz="1500" dirty="0"/>
              <a:t> komplikasyonları daha fazla görülür</a:t>
            </a:r>
            <a:endParaRPr sz="1500" dirty="0"/>
          </a:p>
          <a:p>
            <a:pPr>
              <a:defRPr/>
            </a:pPr>
            <a:endParaRPr lang="tr-TR" dirty="0"/>
          </a:p>
        </p:txBody>
      </p:sp>
      <p:sp>
        <p:nvSpPr>
          <p:cNvPr id="4" name="object 4"/>
          <p:cNvSpPr txBox="1"/>
          <p:nvPr/>
        </p:nvSpPr>
        <p:spPr bwMode="auto">
          <a:xfrm>
            <a:off x="5780314" y="4367414"/>
            <a:ext cx="3219995" cy="1234023"/>
          </a:xfrm>
          <a:prstGeom prst="rect">
            <a:avLst/>
          </a:prstGeom>
        </p:spPr>
        <p:txBody>
          <a:bodyPr vert="horz" wrap="square" lIns="0" tIns="40481" rIns="0" bIns="0" rtlCol="0">
            <a:spAutoFit/>
          </a:bodyPr>
          <a:lstStyle/>
          <a:p>
            <a:pPr marL="1476375" marR="3810">
              <a:lnSpc>
                <a:spcPct val="150000"/>
              </a:lnSpc>
              <a:spcBef>
                <a:spcPts val="1534"/>
              </a:spcBef>
              <a:defRPr/>
            </a:pPr>
            <a:endParaRPr lang="tr-TR" sz="788" i="1" spc="-4" dirty="0">
              <a:latin typeface="Comic Sans MS"/>
              <a:cs typeface="Calibri"/>
            </a:endParaRPr>
          </a:p>
          <a:p>
            <a:pPr marL="1476375" marR="3810">
              <a:lnSpc>
                <a:spcPct val="150000"/>
              </a:lnSpc>
              <a:spcBef>
                <a:spcPts val="1534"/>
              </a:spcBef>
              <a:defRPr/>
            </a:pPr>
            <a:endParaRPr lang="tr-TR" sz="788" i="1" spc="-4" dirty="0">
              <a:latin typeface="Comic Sans MS"/>
              <a:cs typeface="Calibri"/>
            </a:endParaRPr>
          </a:p>
          <a:p>
            <a:pPr marL="1476375" marR="3810">
              <a:lnSpc>
                <a:spcPct val="150000"/>
              </a:lnSpc>
              <a:spcBef>
                <a:spcPts val="1534"/>
              </a:spcBef>
              <a:defRPr/>
            </a:pPr>
            <a:r>
              <a:rPr lang="tr-TR" sz="788" i="1" spc="-4" dirty="0">
                <a:latin typeface="Calibri"/>
                <a:cs typeface="Calibri"/>
              </a:rPr>
              <a:t>                                                                                                                                         </a:t>
            </a:r>
            <a:r>
              <a:rPr sz="600" i="1" spc="-4" dirty="0">
                <a:latin typeface="Calibri"/>
                <a:cs typeface="Calibri"/>
              </a:rPr>
              <a:t>:</a:t>
            </a:r>
            <a:r>
              <a:rPr sz="600" i="1" dirty="0">
                <a:latin typeface="Calibri"/>
                <a:cs typeface="Calibri"/>
              </a:rPr>
              <a:t> A </a:t>
            </a:r>
            <a:r>
              <a:rPr sz="600" i="1" spc="-8" dirty="0">
                <a:latin typeface="Calibri"/>
                <a:cs typeface="Calibri"/>
              </a:rPr>
              <a:t>Report</a:t>
            </a:r>
            <a:r>
              <a:rPr sz="600" i="1" dirty="0">
                <a:latin typeface="Calibri"/>
                <a:cs typeface="Calibri"/>
              </a:rPr>
              <a:t> </a:t>
            </a:r>
            <a:r>
              <a:rPr sz="600" i="1" spc="-4" dirty="0">
                <a:latin typeface="Calibri"/>
                <a:cs typeface="Calibri"/>
              </a:rPr>
              <a:t>of</a:t>
            </a:r>
            <a:r>
              <a:rPr sz="600" i="1" dirty="0">
                <a:latin typeface="Calibri"/>
                <a:cs typeface="Calibri"/>
              </a:rPr>
              <a:t> </a:t>
            </a:r>
            <a:r>
              <a:rPr sz="600" i="1" spc="-4" dirty="0">
                <a:latin typeface="Calibri"/>
                <a:cs typeface="Calibri"/>
              </a:rPr>
              <a:t>the</a:t>
            </a:r>
            <a:r>
              <a:rPr sz="600" i="1" dirty="0">
                <a:latin typeface="Calibri"/>
                <a:cs typeface="Calibri"/>
              </a:rPr>
              <a:t> </a:t>
            </a:r>
            <a:r>
              <a:rPr sz="600" i="1" spc="-4" dirty="0">
                <a:latin typeface="Calibri"/>
                <a:cs typeface="Calibri"/>
              </a:rPr>
              <a:t>Surgeon</a:t>
            </a:r>
            <a:r>
              <a:rPr sz="600" i="1" dirty="0">
                <a:latin typeface="Calibri"/>
                <a:cs typeface="Calibri"/>
              </a:rPr>
              <a:t> </a:t>
            </a:r>
            <a:r>
              <a:rPr sz="600" i="1" spc="-4" dirty="0">
                <a:latin typeface="Calibri"/>
                <a:cs typeface="Calibri"/>
              </a:rPr>
              <a:t>General.</a:t>
            </a:r>
            <a:r>
              <a:rPr sz="600" i="1" dirty="0">
                <a:latin typeface="Calibri"/>
                <a:cs typeface="Calibri"/>
              </a:rPr>
              <a:t> </a:t>
            </a:r>
            <a:r>
              <a:rPr sz="600" i="1" spc="-8" dirty="0">
                <a:latin typeface="Calibri"/>
                <a:cs typeface="Calibri"/>
              </a:rPr>
              <a:t>Atlanta,</a:t>
            </a:r>
            <a:r>
              <a:rPr sz="600" i="1" dirty="0">
                <a:latin typeface="Calibri"/>
                <a:cs typeface="Calibri"/>
              </a:rPr>
              <a:t> </a:t>
            </a:r>
            <a:r>
              <a:rPr sz="600" i="1" spc="-4" dirty="0">
                <a:latin typeface="Calibri"/>
                <a:cs typeface="Calibri"/>
              </a:rPr>
              <a:t>GA:</a:t>
            </a:r>
            <a:r>
              <a:rPr sz="600" i="1" dirty="0">
                <a:latin typeface="Calibri"/>
                <a:cs typeface="Calibri"/>
              </a:rPr>
              <a:t> </a:t>
            </a:r>
            <a:r>
              <a:rPr sz="600" i="1" spc="-8" dirty="0" err="1">
                <a:latin typeface="Calibri"/>
                <a:cs typeface="Calibri"/>
              </a:rPr>
              <a:t>U.S.Department</a:t>
            </a:r>
            <a:r>
              <a:rPr sz="600" i="1" dirty="0">
                <a:latin typeface="Calibri"/>
                <a:cs typeface="Calibri"/>
              </a:rPr>
              <a:t> </a:t>
            </a:r>
            <a:r>
              <a:rPr sz="600" i="1" spc="-4" dirty="0">
                <a:latin typeface="Calibri"/>
                <a:cs typeface="Calibri"/>
              </a:rPr>
              <a:t>of</a:t>
            </a:r>
            <a:r>
              <a:rPr sz="600" i="1" dirty="0">
                <a:latin typeface="Calibri"/>
                <a:cs typeface="Calibri"/>
              </a:rPr>
              <a:t> </a:t>
            </a:r>
            <a:r>
              <a:rPr sz="600" i="1" spc="-4" dirty="0">
                <a:latin typeface="Calibri"/>
                <a:cs typeface="Calibri"/>
              </a:rPr>
              <a:t>Health </a:t>
            </a:r>
            <a:r>
              <a:rPr sz="600" i="1" dirty="0">
                <a:latin typeface="Calibri"/>
                <a:cs typeface="Calibri"/>
              </a:rPr>
              <a:t> </a:t>
            </a:r>
            <a:r>
              <a:rPr sz="600" i="1" spc="-4" dirty="0">
                <a:latin typeface="Calibri"/>
                <a:cs typeface="Calibri"/>
              </a:rPr>
              <a:t>and</a:t>
            </a:r>
            <a:r>
              <a:rPr sz="600" i="1" spc="-8" dirty="0">
                <a:latin typeface="Calibri"/>
                <a:cs typeface="Calibri"/>
              </a:rPr>
              <a:t> </a:t>
            </a:r>
            <a:r>
              <a:rPr sz="600" i="1" spc="-4" dirty="0">
                <a:latin typeface="Calibri"/>
                <a:cs typeface="Calibri"/>
              </a:rPr>
              <a:t>Human Services, 2010.</a:t>
            </a:r>
            <a:endParaRPr sz="600" dirty="0">
              <a:latin typeface="Calibri"/>
              <a:cs typeface="Calibri"/>
            </a:endParaRPr>
          </a:p>
        </p:txBody>
      </p:sp>
      <p:pic>
        <p:nvPicPr>
          <p:cNvPr id="3" name="Google Shape;249;p19">
            <a:extLst>
              <a:ext uri="{FF2B5EF4-FFF2-40B4-BE49-F238E27FC236}">
                <a16:creationId xmlns:a16="http://schemas.microsoft.com/office/drawing/2014/main" id="{085B4685-9A29-5BED-378A-ADF5B1AFC80D}"/>
              </a:ext>
            </a:extLst>
          </p:cNvPr>
          <p:cNvPicPr preferRelativeResize="0"/>
          <p:nvPr/>
        </p:nvPicPr>
        <p:blipFill rotWithShape="1">
          <a:blip r:embed="rId3">
            <a:alphaModFix/>
          </a:blip>
          <a:srcRect/>
          <a:stretch/>
        </p:blipFill>
        <p:spPr>
          <a:xfrm>
            <a:off x="6458693" y="3362124"/>
            <a:ext cx="2406690" cy="1805018"/>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object 2"/>
          <p:cNvSpPr txBox="1">
            <a:spLocks noGrp="1"/>
          </p:cNvSpPr>
          <p:nvPr>
            <p:ph type="title"/>
          </p:nvPr>
        </p:nvSpPr>
        <p:spPr bwMode="auto">
          <a:xfrm>
            <a:off x="636774" y="1166403"/>
            <a:ext cx="8316919" cy="378950"/>
          </a:xfrm>
          <a:prstGeom prst="rect">
            <a:avLst/>
          </a:prstGeom>
        </p:spPr>
        <p:txBody>
          <a:bodyPr vert="horz" wrap="square" lIns="0" tIns="9525" rIns="0" bIns="0" rtlCol="0" anchor="ctr">
            <a:spAutoFit/>
          </a:bodyPr>
          <a:lstStyle/>
          <a:p>
            <a:pPr marL="9525">
              <a:lnSpc>
                <a:spcPct val="100000"/>
              </a:lnSpc>
              <a:spcBef>
                <a:spcPts val="75"/>
              </a:spcBef>
              <a:defRPr/>
            </a:pPr>
            <a:r>
              <a:rPr sz="2400" dirty="0" err="1">
                <a:latin typeface="Calibri" panose="020F0502020204030204" pitchFamily="34" charset="0"/>
                <a:cs typeface="Calibri" panose="020F0502020204030204" pitchFamily="34" charset="0"/>
              </a:rPr>
              <a:t>Tütün</a:t>
            </a:r>
            <a:r>
              <a:rPr sz="2400" dirty="0">
                <a:latin typeface="Calibri" panose="020F0502020204030204" pitchFamily="34" charset="0"/>
                <a:cs typeface="Calibri" panose="020F0502020204030204" pitchFamily="34" charset="0"/>
              </a:rPr>
              <a:t> </a:t>
            </a:r>
            <a:r>
              <a:rPr sz="2400" dirty="0" err="1">
                <a:latin typeface="Calibri" panose="020F0502020204030204" pitchFamily="34" charset="0"/>
                <a:cs typeface="Calibri" panose="020F0502020204030204" pitchFamily="34" charset="0"/>
              </a:rPr>
              <a:t>ve</a:t>
            </a:r>
            <a:r>
              <a:rPr sz="2400" dirty="0">
                <a:latin typeface="Calibri" panose="020F0502020204030204" pitchFamily="34" charset="0"/>
                <a:cs typeface="Calibri" panose="020F0502020204030204" pitchFamily="34" charset="0"/>
              </a:rPr>
              <a:t> </a:t>
            </a:r>
            <a:r>
              <a:rPr sz="2400" dirty="0" err="1">
                <a:latin typeface="Calibri" panose="020F0502020204030204" pitchFamily="34" charset="0"/>
                <a:cs typeface="Calibri" panose="020F0502020204030204" pitchFamily="34" charset="0"/>
              </a:rPr>
              <a:t>Hematolojik</a:t>
            </a:r>
            <a:r>
              <a:rPr sz="2400" dirty="0">
                <a:latin typeface="Calibri" panose="020F0502020204030204" pitchFamily="34" charset="0"/>
                <a:cs typeface="Calibri" panose="020F0502020204030204" pitchFamily="34" charset="0"/>
              </a:rPr>
              <a:t> </a:t>
            </a:r>
            <a:r>
              <a:rPr sz="2400" dirty="0" err="1">
                <a:latin typeface="Calibri" panose="020F0502020204030204" pitchFamily="34" charset="0"/>
                <a:cs typeface="Calibri" panose="020F0502020204030204" pitchFamily="34" charset="0"/>
              </a:rPr>
              <a:t>Sistem</a:t>
            </a:r>
            <a:endParaRPr sz="2700" dirty="0">
              <a:latin typeface="Calibri" panose="020F0502020204030204" pitchFamily="34" charset="0"/>
              <a:cs typeface="Calibri" panose="020F0502020204030204" pitchFamily="34" charset="0"/>
            </a:endParaRPr>
          </a:p>
        </p:txBody>
      </p:sp>
      <p:sp>
        <p:nvSpPr>
          <p:cNvPr id="16" name="Metin Yer Tutucusu 15"/>
          <p:cNvSpPr>
            <a:spLocks noGrp="1"/>
          </p:cNvSpPr>
          <p:nvPr>
            <p:ph type="body" sz="half" idx="2"/>
          </p:nvPr>
        </p:nvSpPr>
        <p:spPr bwMode="auto"/>
        <p:txBody>
          <a:bodyPr/>
          <a:lstStyle/>
          <a:p>
            <a:pPr>
              <a:defRPr/>
            </a:pPr>
            <a:endParaRPr lang="tr-TR" dirty="0"/>
          </a:p>
        </p:txBody>
      </p:sp>
      <p:grpSp>
        <p:nvGrpSpPr>
          <p:cNvPr id="3" name="object 3"/>
          <p:cNvGrpSpPr/>
          <p:nvPr/>
        </p:nvGrpSpPr>
        <p:grpSpPr bwMode="auto">
          <a:xfrm>
            <a:off x="2640594" y="2858475"/>
            <a:ext cx="4030028" cy="2167414"/>
            <a:chOff x="1996792" y="2668298"/>
            <a:chExt cx="5373370" cy="2889885"/>
          </a:xfrm>
        </p:grpSpPr>
        <p:pic>
          <p:nvPicPr>
            <p:cNvPr id="4" name="object 4"/>
            <p:cNvPicPr/>
            <p:nvPr/>
          </p:nvPicPr>
          <p:blipFill>
            <a:blip r:embed="rId3"/>
            <a:stretch/>
          </p:blipFill>
          <p:spPr bwMode="auto">
            <a:xfrm>
              <a:off x="1996792" y="2668298"/>
              <a:ext cx="5372798" cy="2889396"/>
            </a:xfrm>
            <a:prstGeom prst="rect">
              <a:avLst/>
            </a:prstGeom>
          </p:spPr>
        </p:pic>
        <p:sp>
          <p:nvSpPr>
            <p:cNvPr id="5" name="object 5"/>
            <p:cNvSpPr/>
            <p:nvPr/>
          </p:nvSpPr>
          <p:spPr bwMode="auto">
            <a:xfrm>
              <a:off x="4683191" y="2974784"/>
              <a:ext cx="1270" cy="2276475"/>
            </a:xfrm>
            <a:custGeom>
              <a:avLst/>
              <a:gdLst/>
              <a:ahLst/>
              <a:cxnLst/>
              <a:rect l="l" t="t" r="r" b="b"/>
              <a:pathLst>
                <a:path w="1270" h="2276475" extrusionOk="0">
                  <a:moveTo>
                    <a:pt x="0" y="0"/>
                  </a:moveTo>
                  <a:lnTo>
                    <a:pt x="715" y="2276423"/>
                  </a:lnTo>
                </a:path>
              </a:pathLst>
            </a:custGeom>
            <a:grpFill/>
            <a:ln w="9524">
              <a:solidFill>
                <a:srgbClr val="212121"/>
              </a:solidFill>
            </a:ln>
          </p:spPr>
          <p:txBody>
            <a:bodyPr wrap="square" lIns="0" tIns="0" rIns="0" bIns="0" rtlCol="0"/>
            <a:lstStyle/>
            <a:p>
              <a:pPr>
                <a:defRPr/>
              </a:pPr>
              <a:endParaRPr sz="1350"/>
            </a:p>
          </p:txBody>
        </p:sp>
      </p:grpSp>
      <p:sp>
        <p:nvSpPr>
          <p:cNvPr id="6" name="object 6"/>
          <p:cNvSpPr txBox="1"/>
          <p:nvPr/>
        </p:nvSpPr>
        <p:spPr bwMode="auto">
          <a:xfrm>
            <a:off x="2335068" y="2286527"/>
            <a:ext cx="2080093" cy="2566536"/>
          </a:xfrm>
          <a:prstGeom prst="rect">
            <a:avLst/>
          </a:prstGeom>
        </p:spPr>
        <p:txBody>
          <a:bodyPr vert="horz" wrap="square" lIns="0" tIns="9525" rIns="0" bIns="0" rtlCol="0">
            <a:spAutoFit/>
          </a:bodyPr>
          <a:lstStyle/>
          <a:p>
            <a:pPr marL="266700" marR="3810" indent="-257175">
              <a:lnSpc>
                <a:spcPct val="119200"/>
              </a:lnSpc>
              <a:spcBef>
                <a:spcPts val="75"/>
              </a:spcBef>
              <a:buFont typeface="Arial" panose="020B0604020202020204" pitchFamily="34" charset="0"/>
              <a:buChar char="•"/>
              <a:defRPr/>
            </a:pPr>
            <a:r>
              <a:rPr sz="1500" spc="-11" dirty="0" err="1">
                <a:latin typeface="Calibri" panose="020F0502020204030204" pitchFamily="34" charset="0"/>
                <a:cs typeface="Calibri" panose="020F0502020204030204" pitchFamily="34" charset="0"/>
              </a:rPr>
              <a:t>Periferik</a:t>
            </a:r>
            <a:r>
              <a:rPr sz="1500" spc="-8" dirty="0">
                <a:latin typeface="Calibri" panose="020F0502020204030204" pitchFamily="34" charset="0"/>
                <a:cs typeface="Calibri" panose="020F0502020204030204" pitchFamily="34" charset="0"/>
              </a:rPr>
              <a:t> </a:t>
            </a:r>
            <a:r>
              <a:rPr sz="1500" spc="-11" dirty="0" err="1">
                <a:latin typeface="Calibri" panose="020F0502020204030204" pitchFamily="34" charset="0"/>
                <a:cs typeface="Calibri" panose="020F0502020204030204" pitchFamily="34" charset="0"/>
              </a:rPr>
              <a:t>lökosit</a:t>
            </a:r>
            <a:endParaRPr lang="tr-TR" sz="1500" spc="-11" dirty="0">
              <a:latin typeface="Calibri" panose="020F0502020204030204" pitchFamily="34" charset="0"/>
              <a:cs typeface="Calibri" panose="020F0502020204030204" pitchFamily="34" charset="0"/>
            </a:endParaRPr>
          </a:p>
          <a:p>
            <a:pPr marL="266700" marR="3810" indent="-257175">
              <a:lnSpc>
                <a:spcPct val="119200"/>
              </a:lnSpc>
              <a:spcBef>
                <a:spcPts val="75"/>
              </a:spcBef>
              <a:buFont typeface="Arial" panose="020B0604020202020204" pitchFamily="34" charset="0"/>
              <a:buChar char="•"/>
              <a:defRPr/>
            </a:pPr>
            <a:r>
              <a:rPr sz="1500" spc="-11" dirty="0" err="1">
                <a:latin typeface="Calibri" panose="020F0502020204030204" pitchFamily="34" charset="0"/>
                <a:cs typeface="Calibri" panose="020F0502020204030204" pitchFamily="34" charset="0"/>
              </a:rPr>
              <a:t>Periferik</a:t>
            </a:r>
            <a:r>
              <a:rPr sz="1500" spc="-8" dirty="0">
                <a:latin typeface="Calibri" panose="020F0502020204030204" pitchFamily="34" charset="0"/>
                <a:cs typeface="Calibri" panose="020F0502020204030204" pitchFamily="34" charset="0"/>
              </a:rPr>
              <a:t> </a:t>
            </a:r>
            <a:r>
              <a:rPr sz="1500" spc="-8" dirty="0" err="1">
                <a:latin typeface="Calibri" panose="020F0502020204030204" pitchFamily="34" charset="0"/>
                <a:cs typeface="Calibri" panose="020F0502020204030204" pitchFamily="34" charset="0"/>
              </a:rPr>
              <a:t>eritrosit</a:t>
            </a:r>
            <a:endParaRPr lang="tr-TR" sz="1500" spc="-8" dirty="0">
              <a:latin typeface="Calibri" panose="020F0502020204030204" pitchFamily="34" charset="0"/>
              <a:cs typeface="Calibri" panose="020F0502020204030204" pitchFamily="34" charset="0"/>
            </a:endParaRPr>
          </a:p>
          <a:p>
            <a:pPr marL="266700" marR="3810" indent="-257175">
              <a:lnSpc>
                <a:spcPct val="119200"/>
              </a:lnSpc>
              <a:spcBef>
                <a:spcPts val="75"/>
              </a:spcBef>
              <a:buFont typeface="Arial" panose="020B0604020202020204" pitchFamily="34" charset="0"/>
              <a:buChar char="•"/>
              <a:defRPr/>
            </a:pPr>
            <a:r>
              <a:rPr sz="1500" spc="-11" dirty="0" err="1">
                <a:latin typeface="Calibri" panose="020F0502020204030204" pitchFamily="34" charset="0"/>
                <a:cs typeface="Calibri" panose="020F0502020204030204" pitchFamily="34" charset="0"/>
              </a:rPr>
              <a:t>Periferik</a:t>
            </a:r>
            <a:r>
              <a:rPr sz="1500" spc="-11" dirty="0">
                <a:latin typeface="Calibri" panose="020F0502020204030204" pitchFamily="34" charset="0"/>
                <a:cs typeface="Calibri" panose="020F0502020204030204" pitchFamily="34" charset="0"/>
              </a:rPr>
              <a:t> </a:t>
            </a:r>
            <a:r>
              <a:rPr sz="1500" spc="-8" dirty="0" err="1">
                <a:latin typeface="Calibri" panose="020F0502020204030204" pitchFamily="34" charset="0"/>
                <a:cs typeface="Calibri" panose="020F0502020204030204" pitchFamily="34" charset="0"/>
              </a:rPr>
              <a:t>trombosit</a:t>
            </a:r>
            <a:endParaRPr lang="tr-TR" sz="1500" spc="-8" dirty="0">
              <a:latin typeface="Calibri" panose="020F0502020204030204" pitchFamily="34" charset="0"/>
              <a:cs typeface="Calibri" panose="020F0502020204030204" pitchFamily="34" charset="0"/>
            </a:endParaRPr>
          </a:p>
          <a:p>
            <a:pPr marL="266700" marR="3810" indent="-257175">
              <a:lnSpc>
                <a:spcPct val="119200"/>
              </a:lnSpc>
              <a:spcBef>
                <a:spcPts val="75"/>
              </a:spcBef>
              <a:buFont typeface="Arial" panose="020B0604020202020204" pitchFamily="34" charset="0"/>
              <a:buChar char="•"/>
              <a:defRPr/>
            </a:pPr>
            <a:r>
              <a:rPr sz="1500" spc="-11" dirty="0" err="1">
                <a:latin typeface="Calibri" panose="020F0502020204030204" pitchFamily="34" charset="0"/>
                <a:cs typeface="Calibri" panose="020F0502020204030204" pitchFamily="34" charset="0"/>
              </a:rPr>
              <a:t>Periferik</a:t>
            </a:r>
            <a:r>
              <a:rPr sz="1500" spc="-8" dirty="0">
                <a:latin typeface="Calibri" panose="020F0502020204030204" pitchFamily="34" charset="0"/>
                <a:cs typeface="Calibri" panose="020F0502020204030204" pitchFamily="34" charset="0"/>
              </a:rPr>
              <a:t> </a:t>
            </a:r>
            <a:r>
              <a:rPr sz="1500" spc="-4" dirty="0" err="1">
                <a:latin typeface="Calibri" panose="020F0502020204030204" pitchFamily="34" charset="0"/>
                <a:cs typeface="Calibri" panose="020F0502020204030204" pitchFamily="34" charset="0"/>
              </a:rPr>
              <a:t>eozinofil</a:t>
            </a:r>
            <a:endParaRPr lang="tr-TR" sz="1500" spc="-4" dirty="0">
              <a:latin typeface="Calibri" panose="020F0502020204030204" pitchFamily="34" charset="0"/>
              <a:cs typeface="Calibri" panose="020F0502020204030204" pitchFamily="34" charset="0"/>
            </a:endParaRPr>
          </a:p>
          <a:p>
            <a:pPr marL="266700" marR="3810" indent="-257175">
              <a:lnSpc>
                <a:spcPct val="119200"/>
              </a:lnSpc>
              <a:spcBef>
                <a:spcPts val="75"/>
              </a:spcBef>
              <a:buFont typeface="Arial" panose="020B0604020202020204" pitchFamily="34" charset="0"/>
              <a:buChar char="•"/>
              <a:defRPr/>
            </a:pPr>
            <a:r>
              <a:rPr sz="1500" spc="-15" dirty="0" err="1">
                <a:latin typeface="Calibri" panose="020F0502020204030204" pitchFamily="34" charset="0"/>
                <a:cs typeface="Calibri" panose="020F0502020204030204" pitchFamily="34" charset="0"/>
              </a:rPr>
              <a:t>Tromboksan</a:t>
            </a:r>
            <a:r>
              <a:rPr sz="1500" spc="-15" dirty="0">
                <a:latin typeface="Calibri" panose="020F0502020204030204" pitchFamily="34" charset="0"/>
                <a:cs typeface="Calibri" panose="020F0502020204030204" pitchFamily="34" charset="0"/>
              </a:rPr>
              <a:t> </a:t>
            </a:r>
            <a:r>
              <a:rPr sz="1500" spc="-4" dirty="0" err="1">
                <a:latin typeface="Calibri" panose="020F0502020204030204" pitchFamily="34" charset="0"/>
                <a:cs typeface="Calibri" panose="020F0502020204030204" pitchFamily="34" charset="0"/>
              </a:rPr>
              <a:t>salınımı</a:t>
            </a:r>
            <a:endParaRPr lang="tr-TR" sz="1500" spc="-4" dirty="0">
              <a:latin typeface="Calibri" panose="020F0502020204030204" pitchFamily="34" charset="0"/>
              <a:cs typeface="Calibri" panose="020F0502020204030204" pitchFamily="34" charset="0"/>
            </a:endParaRPr>
          </a:p>
          <a:p>
            <a:pPr marL="266700" marR="3810" indent="-257175">
              <a:lnSpc>
                <a:spcPct val="119200"/>
              </a:lnSpc>
              <a:spcBef>
                <a:spcPts val="75"/>
              </a:spcBef>
              <a:buFont typeface="Arial" panose="020B0604020202020204" pitchFamily="34" charset="0"/>
              <a:buChar char="•"/>
              <a:defRPr/>
            </a:pPr>
            <a:r>
              <a:rPr sz="1500" spc="-15" dirty="0" err="1">
                <a:latin typeface="Calibri" panose="020F0502020204030204" pitchFamily="34" charset="0"/>
                <a:cs typeface="Calibri" panose="020F0502020204030204" pitchFamily="34" charset="0"/>
              </a:rPr>
              <a:t>Trombosit</a:t>
            </a:r>
            <a:r>
              <a:rPr sz="1500" spc="-15" dirty="0">
                <a:latin typeface="Calibri" panose="020F0502020204030204" pitchFamily="34" charset="0"/>
                <a:cs typeface="Calibri" panose="020F0502020204030204" pitchFamily="34" charset="0"/>
              </a:rPr>
              <a:t> </a:t>
            </a:r>
            <a:r>
              <a:rPr sz="1500" spc="-11" dirty="0" err="1">
                <a:latin typeface="Calibri" panose="020F0502020204030204" pitchFamily="34" charset="0"/>
                <a:cs typeface="Calibri" panose="020F0502020204030204" pitchFamily="34" charset="0"/>
              </a:rPr>
              <a:t>agregasyonu</a:t>
            </a:r>
            <a:endParaRPr lang="tr-TR" sz="1500" spc="-11" dirty="0">
              <a:latin typeface="Calibri" panose="020F0502020204030204" pitchFamily="34" charset="0"/>
              <a:cs typeface="Calibri" panose="020F0502020204030204" pitchFamily="34" charset="0"/>
            </a:endParaRPr>
          </a:p>
          <a:p>
            <a:pPr marL="266700" marR="3810" indent="-257175">
              <a:lnSpc>
                <a:spcPct val="119200"/>
              </a:lnSpc>
              <a:spcBef>
                <a:spcPts val="75"/>
              </a:spcBef>
              <a:buFont typeface="Arial" panose="020B0604020202020204" pitchFamily="34" charset="0"/>
              <a:buChar char="•"/>
              <a:defRPr/>
            </a:pPr>
            <a:r>
              <a:rPr sz="1500" spc="-4" dirty="0" err="1">
                <a:latin typeface="Calibri" panose="020F0502020204030204" pitchFamily="34" charset="0"/>
                <a:cs typeface="Calibri" panose="020F0502020204030204" pitchFamily="34" charset="0"/>
              </a:rPr>
              <a:t>Fibrinojen</a:t>
            </a:r>
            <a:r>
              <a:rPr sz="1500" spc="-4" dirty="0">
                <a:latin typeface="Calibri" panose="020F0502020204030204" pitchFamily="34" charset="0"/>
                <a:cs typeface="Calibri" panose="020F0502020204030204" pitchFamily="34" charset="0"/>
              </a:rPr>
              <a:t> </a:t>
            </a:r>
            <a:r>
              <a:rPr sz="1500" spc="-8" dirty="0" err="1">
                <a:latin typeface="Calibri" panose="020F0502020204030204" pitchFamily="34" charset="0"/>
                <a:cs typeface="Calibri" panose="020F0502020204030204" pitchFamily="34" charset="0"/>
              </a:rPr>
              <a:t>seviyesi</a:t>
            </a:r>
            <a:endParaRPr lang="tr-TR" sz="1500" spc="-8" dirty="0">
              <a:latin typeface="Calibri" panose="020F0502020204030204" pitchFamily="34" charset="0"/>
              <a:cs typeface="Calibri" panose="020F0502020204030204" pitchFamily="34" charset="0"/>
            </a:endParaRPr>
          </a:p>
          <a:p>
            <a:pPr marL="266700" marR="3810" indent="-257175">
              <a:lnSpc>
                <a:spcPct val="119200"/>
              </a:lnSpc>
              <a:spcBef>
                <a:spcPts val="75"/>
              </a:spcBef>
              <a:buFont typeface="Arial" panose="020B0604020202020204" pitchFamily="34" charset="0"/>
              <a:buChar char="•"/>
              <a:defRPr/>
            </a:pPr>
            <a:r>
              <a:rPr sz="1500" spc="-11" dirty="0" err="1">
                <a:latin typeface="Calibri" panose="020F0502020204030204" pitchFamily="34" charset="0"/>
                <a:cs typeface="Calibri" panose="020F0502020204030204" pitchFamily="34" charset="0"/>
              </a:rPr>
              <a:t>Faktör</a:t>
            </a:r>
            <a:r>
              <a:rPr sz="1500" spc="-11" dirty="0">
                <a:latin typeface="Calibri" panose="020F0502020204030204" pitchFamily="34" charset="0"/>
                <a:cs typeface="Calibri" panose="020F0502020204030204" pitchFamily="34" charset="0"/>
              </a:rPr>
              <a:t> </a:t>
            </a:r>
            <a:r>
              <a:rPr sz="1500" spc="-4" dirty="0">
                <a:latin typeface="Calibri" panose="020F0502020204030204" pitchFamily="34" charset="0"/>
                <a:cs typeface="Calibri" panose="020F0502020204030204" pitchFamily="34" charset="0"/>
              </a:rPr>
              <a:t>VII </a:t>
            </a:r>
            <a:r>
              <a:rPr sz="1500" spc="-8" dirty="0" err="1">
                <a:latin typeface="Calibri" panose="020F0502020204030204" pitchFamily="34" charset="0"/>
                <a:cs typeface="Calibri" panose="020F0502020204030204" pitchFamily="34" charset="0"/>
              </a:rPr>
              <a:t>seviyesi</a:t>
            </a:r>
            <a:endParaRPr lang="tr-TR" sz="1500" spc="-8" dirty="0">
              <a:latin typeface="Calibri" panose="020F0502020204030204" pitchFamily="34" charset="0"/>
              <a:cs typeface="Calibri" panose="020F0502020204030204" pitchFamily="34" charset="0"/>
            </a:endParaRPr>
          </a:p>
          <a:p>
            <a:pPr marL="266700" marR="3810" indent="-257175">
              <a:lnSpc>
                <a:spcPct val="119200"/>
              </a:lnSpc>
              <a:spcBef>
                <a:spcPts val="75"/>
              </a:spcBef>
              <a:buFont typeface="Arial" panose="020B0604020202020204" pitchFamily="34" charset="0"/>
              <a:buChar char="•"/>
              <a:defRPr/>
            </a:pPr>
            <a:r>
              <a:rPr sz="1500" spc="-4" dirty="0">
                <a:latin typeface="Calibri" panose="020F0502020204030204" pitchFamily="34" charset="0"/>
                <a:cs typeface="Calibri" panose="020F0502020204030204" pitchFamily="34" charset="0"/>
              </a:rPr>
              <a:t>Plasma</a:t>
            </a:r>
            <a:r>
              <a:rPr sz="1500" spc="-8" dirty="0">
                <a:latin typeface="Calibri" panose="020F0502020204030204" pitchFamily="34" charset="0"/>
                <a:cs typeface="Calibri" panose="020F0502020204030204" pitchFamily="34" charset="0"/>
              </a:rPr>
              <a:t> </a:t>
            </a:r>
            <a:r>
              <a:rPr sz="1500" spc="-11" dirty="0" err="1">
                <a:latin typeface="Calibri" panose="020F0502020204030204" pitchFamily="34" charset="0"/>
                <a:cs typeface="Calibri" panose="020F0502020204030204" pitchFamily="34" charset="0"/>
              </a:rPr>
              <a:t>viskositesi</a:t>
            </a:r>
            <a:endParaRPr sz="1500" dirty="0">
              <a:latin typeface="Calibri" panose="020F0502020204030204" pitchFamily="34" charset="0"/>
              <a:cs typeface="Calibri" panose="020F0502020204030204" pitchFamily="34" charset="0"/>
            </a:endParaRPr>
          </a:p>
        </p:txBody>
      </p:sp>
      <p:sp>
        <p:nvSpPr>
          <p:cNvPr id="7" name="object 7"/>
          <p:cNvSpPr txBox="1"/>
          <p:nvPr/>
        </p:nvSpPr>
        <p:spPr bwMode="auto">
          <a:xfrm>
            <a:off x="4747527" y="3039837"/>
            <a:ext cx="2107776" cy="702724"/>
          </a:xfrm>
          <a:prstGeom prst="rect">
            <a:avLst/>
          </a:prstGeom>
        </p:spPr>
        <p:txBody>
          <a:bodyPr vert="horz" wrap="square" lIns="0" tIns="32861" rIns="0" bIns="0" rtlCol="0">
            <a:spAutoFit/>
          </a:bodyPr>
          <a:lstStyle/>
          <a:p>
            <a:pPr marL="9525" marR="164783">
              <a:lnSpc>
                <a:spcPct val="150000"/>
              </a:lnSpc>
              <a:spcBef>
                <a:spcPts val="259"/>
              </a:spcBef>
              <a:defRPr/>
            </a:pPr>
            <a:r>
              <a:rPr sz="1500" spc="-86" dirty="0" err="1">
                <a:latin typeface="Calibri" panose="020F0502020204030204" pitchFamily="34" charset="0"/>
                <a:cs typeface="Calibri" panose="020F0502020204030204" pitchFamily="34" charset="0"/>
              </a:rPr>
              <a:t>T</a:t>
            </a:r>
            <a:r>
              <a:rPr sz="1500" spc="-23" dirty="0" err="1">
                <a:latin typeface="Calibri" panose="020F0502020204030204" pitchFamily="34" charset="0"/>
                <a:cs typeface="Calibri" panose="020F0502020204030204" pitchFamily="34" charset="0"/>
              </a:rPr>
              <a:t>r</a:t>
            </a:r>
            <a:r>
              <a:rPr sz="1500" spc="-4" dirty="0" err="1">
                <a:latin typeface="Calibri" panose="020F0502020204030204" pitchFamily="34" charset="0"/>
                <a:cs typeface="Calibri" panose="020F0502020204030204" pitchFamily="34" charset="0"/>
              </a:rPr>
              <a:t>ombosi</a:t>
            </a:r>
            <a:r>
              <a:rPr sz="1500" dirty="0" err="1">
                <a:latin typeface="Calibri" panose="020F0502020204030204" pitchFamily="34" charset="0"/>
                <a:cs typeface="Calibri" panose="020F0502020204030204" pitchFamily="34" charset="0"/>
              </a:rPr>
              <a:t>t</a:t>
            </a:r>
            <a:r>
              <a:rPr sz="1500" spc="-4" dirty="0">
                <a:latin typeface="Calibri" panose="020F0502020204030204" pitchFamily="34" charset="0"/>
                <a:cs typeface="Calibri" panose="020F0502020204030204" pitchFamily="34" charset="0"/>
              </a:rPr>
              <a:t> </a:t>
            </a:r>
            <a:r>
              <a:rPr lang="tr-TR" sz="1500" dirty="0">
                <a:latin typeface="Calibri" panose="020F0502020204030204" pitchFamily="34" charset="0"/>
                <a:cs typeface="Calibri" panose="020F0502020204030204" pitchFamily="34" charset="0"/>
              </a:rPr>
              <a:t>yaşam süresi</a:t>
            </a:r>
            <a:endParaRPr sz="1500" dirty="0">
              <a:latin typeface="Calibri" panose="020F0502020204030204" pitchFamily="34" charset="0"/>
              <a:cs typeface="Calibri" panose="020F0502020204030204" pitchFamily="34" charset="0"/>
            </a:endParaRPr>
          </a:p>
          <a:p>
            <a:pPr marL="9525" marR="3810">
              <a:lnSpc>
                <a:spcPct val="150000"/>
              </a:lnSpc>
              <a:spcBef>
                <a:spcPts val="64"/>
              </a:spcBef>
              <a:defRPr/>
            </a:pPr>
            <a:r>
              <a:rPr sz="1500" spc="-4" dirty="0" err="1">
                <a:latin typeface="Calibri" panose="020F0502020204030204" pitchFamily="34" charset="0"/>
                <a:cs typeface="Calibri" panose="020F0502020204030204" pitchFamily="34" charset="0"/>
              </a:rPr>
              <a:t>Kanama</a:t>
            </a:r>
            <a:r>
              <a:rPr lang="tr-TR" sz="1500" spc="-4" dirty="0">
                <a:latin typeface="Calibri" panose="020F0502020204030204" pitchFamily="34" charset="0"/>
                <a:cs typeface="Calibri" panose="020F0502020204030204" pitchFamily="34" charset="0"/>
              </a:rPr>
              <a:t> </a:t>
            </a:r>
            <a:r>
              <a:rPr sz="1500" spc="-4" dirty="0" err="1">
                <a:latin typeface="Calibri" panose="020F0502020204030204" pitchFamily="34" charset="0"/>
                <a:cs typeface="Calibri" panose="020F0502020204030204" pitchFamily="34" charset="0"/>
              </a:rPr>
              <a:t>zamanı</a:t>
            </a:r>
            <a:endParaRPr sz="1500" dirty="0">
              <a:latin typeface="Calibri" panose="020F0502020204030204" pitchFamily="34" charset="0"/>
              <a:cs typeface="Calibri" panose="020F0502020204030204" pitchFamily="34" charset="0"/>
            </a:endParaRPr>
          </a:p>
        </p:txBody>
      </p:sp>
      <p:grpSp>
        <p:nvGrpSpPr>
          <p:cNvPr id="8" name="object 8"/>
          <p:cNvGrpSpPr/>
          <p:nvPr/>
        </p:nvGrpSpPr>
        <p:grpSpPr bwMode="auto">
          <a:xfrm>
            <a:off x="1110655" y="2507442"/>
            <a:ext cx="679133" cy="2371249"/>
            <a:chOff x="1096564" y="2370411"/>
            <a:chExt cx="905510" cy="3161665"/>
          </a:xfrm>
          <a:solidFill>
            <a:schemeClr val="accent1">
              <a:lumMod val="75000"/>
            </a:schemeClr>
          </a:solidFill>
        </p:grpSpPr>
        <p:sp>
          <p:nvSpPr>
            <p:cNvPr id="9" name="object 9"/>
            <p:cNvSpPr/>
            <p:nvPr/>
          </p:nvSpPr>
          <p:spPr bwMode="auto">
            <a:xfrm>
              <a:off x="1101326" y="2375174"/>
              <a:ext cx="895985" cy="3152139"/>
            </a:xfrm>
            <a:custGeom>
              <a:avLst/>
              <a:gdLst/>
              <a:ahLst/>
              <a:cxnLst/>
              <a:rect l="l" t="t" r="r" b="b"/>
              <a:pathLst>
                <a:path w="895985" h="3152140" extrusionOk="0">
                  <a:moveTo>
                    <a:pt x="670838" y="3151971"/>
                  </a:moveTo>
                  <a:lnTo>
                    <a:pt x="224627" y="3151971"/>
                  </a:lnTo>
                  <a:lnTo>
                    <a:pt x="224627" y="543189"/>
                  </a:lnTo>
                  <a:lnTo>
                    <a:pt x="0" y="543189"/>
                  </a:lnTo>
                  <a:lnTo>
                    <a:pt x="447732" y="0"/>
                  </a:lnTo>
                  <a:lnTo>
                    <a:pt x="895465" y="543189"/>
                  </a:lnTo>
                  <a:lnTo>
                    <a:pt x="670838" y="543189"/>
                  </a:lnTo>
                  <a:lnTo>
                    <a:pt x="670838" y="3151971"/>
                  </a:lnTo>
                  <a:close/>
                </a:path>
              </a:pathLst>
            </a:custGeom>
            <a:grpFill/>
          </p:spPr>
          <p:txBody>
            <a:bodyPr wrap="square" lIns="0" tIns="0" rIns="0" bIns="0" rtlCol="0"/>
            <a:lstStyle/>
            <a:p>
              <a:pPr>
                <a:defRPr/>
              </a:pPr>
              <a:endParaRPr sz="1350"/>
            </a:p>
          </p:txBody>
        </p:sp>
        <p:sp>
          <p:nvSpPr>
            <p:cNvPr id="10" name="object 10"/>
            <p:cNvSpPr/>
            <p:nvPr/>
          </p:nvSpPr>
          <p:spPr bwMode="auto">
            <a:xfrm>
              <a:off x="1101326" y="2375174"/>
              <a:ext cx="895985" cy="3152139"/>
            </a:xfrm>
            <a:custGeom>
              <a:avLst/>
              <a:gdLst/>
              <a:ahLst/>
              <a:cxnLst/>
              <a:rect l="l" t="t" r="r" b="b"/>
              <a:pathLst>
                <a:path w="895985" h="3152140" extrusionOk="0">
                  <a:moveTo>
                    <a:pt x="224627" y="3151971"/>
                  </a:moveTo>
                  <a:lnTo>
                    <a:pt x="224627" y="543189"/>
                  </a:lnTo>
                  <a:lnTo>
                    <a:pt x="0" y="543189"/>
                  </a:lnTo>
                  <a:lnTo>
                    <a:pt x="447732" y="0"/>
                  </a:lnTo>
                  <a:lnTo>
                    <a:pt x="895465" y="543189"/>
                  </a:lnTo>
                  <a:lnTo>
                    <a:pt x="670838" y="543189"/>
                  </a:lnTo>
                  <a:lnTo>
                    <a:pt x="670838" y="3151971"/>
                  </a:lnTo>
                  <a:lnTo>
                    <a:pt x="224627" y="3151971"/>
                  </a:lnTo>
                  <a:close/>
                </a:path>
              </a:pathLst>
            </a:custGeom>
            <a:grpFill/>
            <a:ln w="9524">
              <a:solidFill>
                <a:srgbClr val="D66E29"/>
              </a:solidFill>
            </a:ln>
          </p:spPr>
          <p:txBody>
            <a:bodyPr wrap="square" lIns="0" tIns="0" rIns="0" bIns="0" rtlCol="0"/>
            <a:lstStyle/>
            <a:p>
              <a:pPr>
                <a:defRPr/>
              </a:pPr>
              <a:endParaRPr sz="1350"/>
            </a:p>
          </p:txBody>
        </p:sp>
      </p:grpSp>
      <p:sp>
        <p:nvSpPr>
          <p:cNvPr id="11" name="object 11"/>
          <p:cNvSpPr txBox="1"/>
          <p:nvPr/>
        </p:nvSpPr>
        <p:spPr bwMode="auto">
          <a:xfrm>
            <a:off x="1890584" y="3039836"/>
            <a:ext cx="273088" cy="1292751"/>
          </a:xfrm>
          <a:prstGeom prst="rect">
            <a:avLst/>
          </a:prstGeom>
        </p:spPr>
        <p:txBody>
          <a:bodyPr vert="vert270" wrap="square" lIns="0" tIns="0" rIns="0" bIns="0" rtlCol="0">
            <a:spAutoFit/>
          </a:bodyPr>
          <a:lstStyle/>
          <a:p>
            <a:pPr marL="9525">
              <a:lnSpc>
                <a:spcPts val="2070"/>
              </a:lnSpc>
              <a:defRPr/>
            </a:pPr>
            <a:r>
              <a:rPr sz="2100" spc="-8" dirty="0" err="1">
                <a:solidFill>
                  <a:srgbClr val="FF0000"/>
                </a:solidFill>
                <a:latin typeface="Calibri" panose="020F0502020204030204" pitchFamily="34" charset="0"/>
                <a:cs typeface="Calibri" panose="020F0502020204030204" pitchFamily="34" charset="0"/>
              </a:rPr>
              <a:t>Artanlar</a:t>
            </a:r>
            <a:endParaRPr sz="2100" dirty="0">
              <a:solidFill>
                <a:srgbClr val="FF0000"/>
              </a:solidFill>
              <a:latin typeface="Calibri" panose="020F0502020204030204" pitchFamily="34" charset="0"/>
              <a:cs typeface="Calibri" panose="020F0502020204030204" pitchFamily="34" charset="0"/>
            </a:endParaRPr>
          </a:p>
        </p:txBody>
      </p:sp>
      <p:grpSp>
        <p:nvGrpSpPr>
          <p:cNvPr id="12" name="object 12"/>
          <p:cNvGrpSpPr/>
          <p:nvPr/>
        </p:nvGrpSpPr>
        <p:grpSpPr bwMode="auto">
          <a:xfrm>
            <a:off x="6670192" y="2441958"/>
            <a:ext cx="679133" cy="2433161"/>
            <a:chOff x="7364827" y="2412329"/>
            <a:chExt cx="905510" cy="3244214"/>
          </a:xfrm>
        </p:grpSpPr>
        <p:sp>
          <p:nvSpPr>
            <p:cNvPr id="13" name="object 13"/>
            <p:cNvSpPr/>
            <p:nvPr/>
          </p:nvSpPr>
          <p:spPr bwMode="auto">
            <a:xfrm>
              <a:off x="7369590" y="2417091"/>
              <a:ext cx="895985" cy="3234690"/>
            </a:xfrm>
            <a:custGeom>
              <a:avLst/>
              <a:gdLst/>
              <a:ahLst/>
              <a:cxnLst/>
              <a:rect l="l" t="t" r="r" b="b"/>
              <a:pathLst>
                <a:path w="895984" h="3234690" extrusionOk="0">
                  <a:moveTo>
                    <a:pt x="447733" y="3234111"/>
                  </a:moveTo>
                  <a:lnTo>
                    <a:pt x="0" y="2690922"/>
                  </a:lnTo>
                  <a:lnTo>
                    <a:pt x="224628" y="2690922"/>
                  </a:lnTo>
                  <a:lnTo>
                    <a:pt x="224628" y="0"/>
                  </a:lnTo>
                  <a:lnTo>
                    <a:pt x="670839" y="0"/>
                  </a:lnTo>
                  <a:lnTo>
                    <a:pt x="670839" y="2690922"/>
                  </a:lnTo>
                  <a:lnTo>
                    <a:pt x="895466" y="2690922"/>
                  </a:lnTo>
                  <a:lnTo>
                    <a:pt x="447733" y="3234111"/>
                  </a:lnTo>
                  <a:close/>
                </a:path>
              </a:pathLst>
            </a:custGeom>
            <a:solidFill>
              <a:schemeClr val="accent1">
                <a:lumMod val="40000"/>
                <a:lumOff val="60000"/>
              </a:schemeClr>
            </a:solidFill>
          </p:spPr>
          <p:txBody>
            <a:bodyPr wrap="square" lIns="0" tIns="0" rIns="0" bIns="0" rtlCol="0"/>
            <a:lstStyle/>
            <a:p>
              <a:pPr>
                <a:defRPr/>
              </a:pPr>
              <a:endParaRPr sz="1350"/>
            </a:p>
          </p:txBody>
        </p:sp>
        <p:sp>
          <p:nvSpPr>
            <p:cNvPr id="14" name="object 14"/>
            <p:cNvSpPr/>
            <p:nvPr/>
          </p:nvSpPr>
          <p:spPr bwMode="auto">
            <a:xfrm>
              <a:off x="7369590" y="2417091"/>
              <a:ext cx="895985" cy="3234690"/>
            </a:xfrm>
            <a:custGeom>
              <a:avLst/>
              <a:gdLst/>
              <a:ahLst/>
              <a:cxnLst/>
              <a:rect l="l" t="t" r="r" b="b"/>
              <a:pathLst>
                <a:path w="895984" h="3234690" extrusionOk="0">
                  <a:moveTo>
                    <a:pt x="670839" y="0"/>
                  </a:moveTo>
                  <a:lnTo>
                    <a:pt x="670839" y="2690922"/>
                  </a:lnTo>
                  <a:lnTo>
                    <a:pt x="895466" y="2690922"/>
                  </a:lnTo>
                  <a:lnTo>
                    <a:pt x="447733" y="3234111"/>
                  </a:lnTo>
                  <a:lnTo>
                    <a:pt x="0" y="2690922"/>
                  </a:lnTo>
                  <a:lnTo>
                    <a:pt x="224628" y="2690922"/>
                  </a:lnTo>
                  <a:lnTo>
                    <a:pt x="224628" y="0"/>
                  </a:lnTo>
                  <a:lnTo>
                    <a:pt x="670839" y="0"/>
                  </a:lnTo>
                  <a:close/>
                </a:path>
              </a:pathLst>
            </a:custGeom>
            <a:grpFill/>
            <a:ln w="9524">
              <a:solidFill>
                <a:srgbClr val="D66E29"/>
              </a:solidFill>
            </a:ln>
          </p:spPr>
          <p:txBody>
            <a:bodyPr wrap="square" lIns="0" tIns="0" rIns="0" bIns="0" rtlCol="0"/>
            <a:lstStyle/>
            <a:p>
              <a:pPr>
                <a:defRPr/>
              </a:pPr>
              <a:endParaRPr sz="1350"/>
            </a:p>
          </p:txBody>
        </p:sp>
      </p:grpSp>
      <p:sp>
        <p:nvSpPr>
          <p:cNvPr id="15" name="object 15"/>
          <p:cNvSpPr txBox="1"/>
          <p:nvPr/>
        </p:nvSpPr>
        <p:spPr bwMode="auto">
          <a:xfrm>
            <a:off x="6859829" y="3088339"/>
            <a:ext cx="269304" cy="1735325"/>
          </a:xfrm>
          <a:prstGeom prst="rect">
            <a:avLst/>
          </a:prstGeom>
        </p:spPr>
        <p:txBody>
          <a:bodyPr vert="vert" wrap="square" lIns="0" tIns="0" rIns="0" bIns="0" rtlCol="0">
            <a:spAutoFit/>
          </a:bodyPr>
          <a:lstStyle/>
          <a:p>
            <a:pPr marL="9525">
              <a:lnSpc>
                <a:spcPts val="2070"/>
              </a:lnSpc>
              <a:defRPr/>
            </a:pPr>
            <a:r>
              <a:rPr spc="-8">
                <a:solidFill>
                  <a:srgbClr val="FF0000"/>
                </a:solidFill>
                <a:latin typeface="Comic Sans MS"/>
                <a:cs typeface="Calibri"/>
              </a:rPr>
              <a:t>Azalanlar</a:t>
            </a:r>
            <a:endParaRPr>
              <a:solidFill>
                <a:srgbClr val="FF0000"/>
              </a:solidFill>
              <a:latin typeface="Comic Sans MS"/>
              <a:cs typeface="Calibri"/>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object 2"/>
          <p:cNvSpPr txBox="1">
            <a:spLocks noGrp="1"/>
          </p:cNvSpPr>
          <p:nvPr>
            <p:ph type="title"/>
          </p:nvPr>
        </p:nvSpPr>
        <p:spPr bwMode="auto">
          <a:xfrm>
            <a:off x="694093" y="1253693"/>
            <a:ext cx="8316919" cy="286617"/>
          </a:xfrm>
          <a:prstGeom prst="rect">
            <a:avLst/>
          </a:prstGeom>
        </p:spPr>
        <p:txBody>
          <a:bodyPr vert="horz" wrap="square" lIns="0" tIns="9525" rIns="0" bIns="0" rtlCol="0" anchor="ctr">
            <a:spAutoFit/>
          </a:bodyPr>
          <a:lstStyle/>
          <a:p>
            <a:pPr marL="9525">
              <a:lnSpc>
                <a:spcPct val="100000"/>
              </a:lnSpc>
              <a:spcBef>
                <a:spcPts val="75"/>
              </a:spcBef>
            </a:pPr>
            <a:r>
              <a:rPr sz="2400" dirty="0" err="1">
                <a:latin typeface="Calibri" panose="020F0502020204030204" pitchFamily="34" charset="0"/>
                <a:cs typeface="Calibri" panose="020F0502020204030204" pitchFamily="34" charset="0"/>
              </a:rPr>
              <a:t>Tütün</a:t>
            </a:r>
            <a:r>
              <a:rPr sz="2400" dirty="0">
                <a:latin typeface="Calibri" panose="020F0502020204030204" pitchFamily="34" charset="0"/>
                <a:cs typeface="Calibri" panose="020F0502020204030204" pitchFamily="34" charset="0"/>
              </a:rPr>
              <a:t> </a:t>
            </a:r>
            <a:r>
              <a:rPr sz="2400" err="1">
                <a:latin typeface="Calibri" panose="020F0502020204030204" pitchFamily="34" charset="0"/>
                <a:cs typeface="Calibri" panose="020F0502020204030204" pitchFamily="34" charset="0"/>
              </a:rPr>
              <a:t>ve</a:t>
            </a:r>
            <a:r>
              <a:rPr sz="2400">
                <a:latin typeface="Calibri" panose="020F0502020204030204" pitchFamily="34" charset="0"/>
                <a:cs typeface="Calibri" panose="020F0502020204030204" pitchFamily="34" charset="0"/>
              </a:rPr>
              <a:t> İs</a:t>
            </a:r>
            <a:r>
              <a:rPr lang="tr-TR" sz="2400">
                <a:latin typeface="Calibri" panose="020F0502020204030204" pitchFamily="34" charset="0"/>
                <a:cs typeface="Calibri" panose="020F0502020204030204" pitchFamily="34" charset="0"/>
              </a:rPr>
              <a:t>kelet</a:t>
            </a:r>
            <a:r>
              <a:rPr lang="tr-TR" sz="2400" dirty="0">
                <a:latin typeface="Calibri" panose="020F0502020204030204" pitchFamily="34" charset="0"/>
                <a:cs typeface="Calibri" panose="020F0502020204030204" pitchFamily="34" charset="0"/>
              </a:rPr>
              <a:t> S</a:t>
            </a:r>
            <a:r>
              <a:rPr sz="2400" dirty="0" err="1">
                <a:latin typeface="Calibri" panose="020F0502020204030204" pitchFamily="34" charset="0"/>
                <a:cs typeface="Calibri" panose="020F0502020204030204" pitchFamily="34" charset="0"/>
              </a:rPr>
              <a:t>istemi</a:t>
            </a:r>
            <a:endParaRPr sz="2400" dirty="0">
              <a:latin typeface="Calibri" panose="020F0502020204030204" pitchFamily="34" charset="0"/>
              <a:cs typeface="Calibri" panose="020F0502020204030204" pitchFamily="34" charset="0"/>
            </a:endParaRPr>
          </a:p>
        </p:txBody>
      </p:sp>
      <p:sp>
        <p:nvSpPr>
          <p:cNvPr id="5" name="Metin Yer Tutucusu 4"/>
          <p:cNvSpPr>
            <a:spLocks noGrp="1"/>
          </p:cNvSpPr>
          <p:nvPr>
            <p:ph type="body" sz="half" idx="2"/>
          </p:nvPr>
        </p:nvSpPr>
        <p:spPr bwMode="auto">
          <a:xfrm>
            <a:off x="297181" y="1863089"/>
            <a:ext cx="7695225" cy="3338715"/>
          </a:xfrm>
        </p:spPr>
        <p:txBody>
          <a:bodyPr>
            <a:normAutofit/>
          </a:bodyPr>
          <a:lstStyle/>
          <a:p>
            <a:pPr marL="1005364" algn="just">
              <a:lnSpc>
                <a:spcPts val="566"/>
              </a:lnSpc>
              <a:defRPr/>
            </a:pPr>
            <a:endParaRPr lang="tr-TR" spc="-4" dirty="0">
              <a:solidFill>
                <a:srgbClr val="595959"/>
              </a:solidFill>
              <a:latin typeface="Comic Sans MS"/>
              <a:cs typeface="Arial MT"/>
            </a:endParaRPr>
          </a:p>
          <a:p>
            <a:pPr marL="1005364" algn="just">
              <a:lnSpc>
                <a:spcPts val="566"/>
              </a:lnSpc>
              <a:defRPr/>
            </a:pPr>
            <a:endParaRPr lang="tr-TR" spc="-4" dirty="0">
              <a:solidFill>
                <a:srgbClr val="595959"/>
              </a:solidFill>
              <a:latin typeface="Comic Sans MS"/>
              <a:cs typeface="Arial MT"/>
            </a:endParaRPr>
          </a:p>
          <a:p>
            <a:pPr marL="1219676" indent="-214313" algn="just">
              <a:lnSpc>
                <a:spcPct val="150000"/>
              </a:lnSpc>
              <a:spcBef>
                <a:spcPts val="0"/>
              </a:spcBef>
              <a:buFont typeface="Arial" panose="020B0604020202020204" pitchFamily="34" charset="0"/>
              <a:buChar char="•"/>
              <a:defRPr/>
            </a:pPr>
            <a:r>
              <a:rPr lang="tr-TR" sz="1800" spc="-4" dirty="0">
                <a:solidFill>
                  <a:srgbClr val="595959"/>
                </a:solidFill>
                <a:cs typeface="Arial MT"/>
              </a:rPr>
              <a:t>Kas</a:t>
            </a:r>
            <a:r>
              <a:rPr lang="tr-TR" sz="1800" spc="-11" dirty="0">
                <a:solidFill>
                  <a:srgbClr val="595959"/>
                </a:solidFill>
                <a:cs typeface="Arial MT"/>
              </a:rPr>
              <a:t> </a:t>
            </a:r>
            <a:r>
              <a:rPr lang="tr-TR" sz="1800" spc="-49" dirty="0">
                <a:solidFill>
                  <a:srgbClr val="595959"/>
                </a:solidFill>
                <a:cs typeface="Arial MT"/>
              </a:rPr>
              <a:t>yorgunluğu</a:t>
            </a:r>
            <a:r>
              <a:rPr lang="tr-TR" sz="1800" spc="-11" dirty="0">
                <a:solidFill>
                  <a:srgbClr val="595959"/>
                </a:solidFill>
                <a:cs typeface="Arial MT"/>
              </a:rPr>
              <a:t> </a:t>
            </a:r>
            <a:r>
              <a:rPr lang="tr-TR" sz="1800" dirty="0">
                <a:solidFill>
                  <a:srgbClr val="595959"/>
                </a:solidFill>
                <a:cs typeface="Arial MT"/>
              </a:rPr>
              <a:t>-</a:t>
            </a:r>
            <a:r>
              <a:rPr lang="tr-TR" sz="1800" spc="-11" dirty="0">
                <a:solidFill>
                  <a:srgbClr val="595959"/>
                </a:solidFill>
                <a:cs typeface="Arial MT"/>
              </a:rPr>
              <a:t> </a:t>
            </a:r>
            <a:r>
              <a:rPr lang="tr-TR" sz="1800" spc="-4" dirty="0">
                <a:solidFill>
                  <a:srgbClr val="595959"/>
                </a:solidFill>
                <a:cs typeface="Arial MT"/>
              </a:rPr>
              <a:t>egzersiz</a:t>
            </a:r>
            <a:r>
              <a:rPr lang="tr-TR" sz="1800" spc="-11" dirty="0">
                <a:solidFill>
                  <a:srgbClr val="595959"/>
                </a:solidFill>
                <a:cs typeface="Arial MT"/>
              </a:rPr>
              <a:t> </a:t>
            </a:r>
            <a:r>
              <a:rPr lang="tr-TR" sz="1800" spc="-4" dirty="0">
                <a:solidFill>
                  <a:srgbClr val="595959"/>
                </a:solidFill>
                <a:cs typeface="Arial MT"/>
              </a:rPr>
              <a:t>performansında</a:t>
            </a:r>
            <a:r>
              <a:rPr lang="tr-TR" sz="1800" spc="-11" dirty="0">
                <a:solidFill>
                  <a:srgbClr val="595959"/>
                </a:solidFill>
                <a:cs typeface="Arial MT"/>
              </a:rPr>
              <a:t> </a:t>
            </a:r>
            <a:r>
              <a:rPr lang="tr-TR" sz="1800" spc="-4" dirty="0">
                <a:solidFill>
                  <a:srgbClr val="595959"/>
                </a:solidFill>
                <a:cs typeface="Arial MT"/>
              </a:rPr>
              <a:t>azalma</a:t>
            </a:r>
            <a:endParaRPr lang="tr-TR" sz="1800" dirty="0">
              <a:cs typeface="Arial MT"/>
            </a:endParaRPr>
          </a:p>
          <a:p>
            <a:pPr marL="1219676" indent="-214313" algn="just">
              <a:lnSpc>
                <a:spcPct val="150000"/>
              </a:lnSpc>
              <a:spcBef>
                <a:spcPts val="0"/>
              </a:spcBef>
              <a:buFont typeface="Arial" panose="020B0604020202020204" pitchFamily="34" charset="0"/>
              <a:buChar char="•"/>
              <a:defRPr/>
            </a:pPr>
            <a:r>
              <a:rPr lang="tr-TR" sz="1800" spc="-4" dirty="0">
                <a:solidFill>
                  <a:srgbClr val="595959"/>
                </a:solidFill>
                <a:cs typeface="Arial MT"/>
              </a:rPr>
              <a:t>Kemi</a:t>
            </a:r>
            <a:r>
              <a:rPr lang="tr-TR" sz="1800" dirty="0">
                <a:solidFill>
                  <a:srgbClr val="595959"/>
                </a:solidFill>
                <a:cs typeface="Arial MT"/>
              </a:rPr>
              <a:t>k</a:t>
            </a:r>
            <a:r>
              <a:rPr lang="tr-TR" sz="1800" spc="-4" dirty="0">
                <a:solidFill>
                  <a:srgbClr val="595959"/>
                </a:solidFill>
                <a:cs typeface="Arial MT"/>
              </a:rPr>
              <a:t> </a:t>
            </a:r>
            <a:r>
              <a:rPr lang="tr-TR" sz="1800" dirty="0">
                <a:solidFill>
                  <a:srgbClr val="595959"/>
                </a:solidFill>
                <a:cs typeface="Arial MT"/>
              </a:rPr>
              <a:t>mineral</a:t>
            </a:r>
            <a:r>
              <a:rPr lang="tr-TR" sz="1800" spc="-4" dirty="0">
                <a:solidFill>
                  <a:srgbClr val="595959"/>
                </a:solidFill>
                <a:cs typeface="Arial MT"/>
              </a:rPr>
              <a:t> </a:t>
            </a:r>
            <a:r>
              <a:rPr lang="tr-TR" sz="1800" spc="-79" dirty="0">
                <a:solidFill>
                  <a:srgbClr val="595959"/>
                </a:solidFill>
                <a:cs typeface="Arial MT"/>
              </a:rPr>
              <a:t>yoğunluğunda</a:t>
            </a:r>
            <a:r>
              <a:rPr lang="tr-TR" sz="1800" spc="-4" dirty="0">
                <a:solidFill>
                  <a:srgbClr val="595959"/>
                </a:solidFill>
                <a:cs typeface="Arial MT"/>
              </a:rPr>
              <a:t> azalma</a:t>
            </a:r>
          </a:p>
          <a:p>
            <a:pPr marL="1219676" indent="-214313" algn="just">
              <a:lnSpc>
                <a:spcPct val="150000"/>
              </a:lnSpc>
              <a:spcBef>
                <a:spcPts val="0"/>
              </a:spcBef>
              <a:buFont typeface="Arial" panose="020B0604020202020204" pitchFamily="34" charset="0"/>
              <a:buChar char="•"/>
              <a:defRPr/>
            </a:pPr>
            <a:r>
              <a:rPr lang="tr-TR" sz="1800" spc="-4" dirty="0">
                <a:solidFill>
                  <a:srgbClr val="595959"/>
                </a:solidFill>
                <a:cs typeface="Arial MT"/>
              </a:rPr>
              <a:t>Kırık</a:t>
            </a:r>
            <a:r>
              <a:rPr lang="tr-TR" sz="1800" spc="-38" dirty="0">
                <a:solidFill>
                  <a:srgbClr val="595959"/>
                </a:solidFill>
                <a:cs typeface="Arial MT"/>
              </a:rPr>
              <a:t> </a:t>
            </a:r>
            <a:r>
              <a:rPr lang="tr-TR" sz="1800" dirty="0">
                <a:solidFill>
                  <a:srgbClr val="595959"/>
                </a:solidFill>
                <a:cs typeface="Arial MT"/>
              </a:rPr>
              <a:t>riski, kemik kalsiyum yoğunluğunda azalma</a:t>
            </a:r>
            <a:endParaRPr lang="tr-TR" sz="1800" dirty="0">
              <a:cs typeface="Arial MT"/>
            </a:endParaRPr>
          </a:p>
          <a:p>
            <a:pPr marL="1219676" indent="-214313" algn="just">
              <a:lnSpc>
                <a:spcPct val="150000"/>
              </a:lnSpc>
              <a:spcBef>
                <a:spcPts val="0"/>
              </a:spcBef>
              <a:buFont typeface="Arial" panose="020B0604020202020204" pitchFamily="34" charset="0"/>
              <a:buChar char="•"/>
              <a:defRPr/>
            </a:pPr>
            <a:r>
              <a:rPr lang="tr-TR" sz="1800" spc="-4" dirty="0">
                <a:solidFill>
                  <a:srgbClr val="595959"/>
                </a:solidFill>
                <a:cs typeface="Arial MT"/>
              </a:rPr>
              <a:t>Kırık</a:t>
            </a:r>
            <a:r>
              <a:rPr lang="tr-TR" sz="1800" spc="-15" dirty="0">
                <a:solidFill>
                  <a:srgbClr val="595959"/>
                </a:solidFill>
                <a:cs typeface="Arial MT"/>
              </a:rPr>
              <a:t> </a:t>
            </a:r>
            <a:r>
              <a:rPr lang="tr-TR" sz="1800" spc="-45" dirty="0">
                <a:solidFill>
                  <a:srgbClr val="595959"/>
                </a:solidFill>
                <a:cs typeface="Arial MT"/>
              </a:rPr>
              <a:t>iyileşmesinde</a:t>
            </a:r>
            <a:r>
              <a:rPr lang="tr-TR" sz="1800" spc="-11" dirty="0">
                <a:solidFill>
                  <a:srgbClr val="595959"/>
                </a:solidFill>
                <a:cs typeface="Arial MT"/>
              </a:rPr>
              <a:t> </a:t>
            </a:r>
            <a:r>
              <a:rPr lang="tr-TR" sz="1800" spc="-4" dirty="0">
                <a:solidFill>
                  <a:srgbClr val="595959"/>
                </a:solidFill>
                <a:cs typeface="Arial MT"/>
              </a:rPr>
              <a:t>gecikme</a:t>
            </a:r>
            <a:r>
              <a:rPr lang="tr-TR" sz="1800" spc="-11" dirty="0">
                <a:solidFill>
                  <a:srgbClr val="595959"/>
                </a:solidFill>
                <a:cs typeface="Arial MT"/>
              </a:rPr>
              <a:t> </a:t>
            </a:r>
            <a:r>
              <a:rPr lang="tr-TR" sz="1800" spc="-4" dirty="0">
                <a:solidFill>
                  <a:srgbClr val="595959"/>
                </a:solidFill>
                <a:cs typeface="Arial MT"/>
              </a:rPr>
              <a:t>ile</a:t>
            </a:r>
            <a:r>
              <a:rPr lang="tr-TR" sz="1800" spc="-11" dirty="0">
                <a:solidFill>
                  <a:srgbClr val="595959"/>
                </a:solidFill>
                <a:cs typeface="Arial MT"/>
              </a:rPr>
              <a:t> </a:t>
            </a:r>
            <a:r>
              <a:rPr lang="tr-TR" sz="1800" spc="-53" dirty="0">
                <a:solidFill>
                  <a:srgbClr val="595959"/>
                </a:solidFill>
                <a:cs typeface="Arial MT"/>
              </a:rPr>
              <a:t>ilişkilidir</a:t>
            </a:r>
            <a:endParaRPr lang="tr-TR" sz="1800" dirty="0"/>
          </a:p>
          <a:p>
            <a:pPr marL="1219676" indent="-214313" algn="just">
              <a:lnSpc>
                <a:spcPct val="150000"/>
              </a:lnSpc>
              <a:spcBef>
                <a:spcPts val="0"/>
              </a:spcBef>
              <a:buFont typeface="Arial" panose="020B0604020202020204" pitchFamily="34" charset="0"/>
              <a:buChar char="•"/>
              <a:defRPr/>
            </a:pPr>
            <a:r>
              <a:rPr lang="tr-TR" sz="1800" spc="-53" dirty="0">
                <a:solidFill>
                  <a:srgbClr val="595959"/>
                </a:solidFill>
                <a:cs typeface="Arial MT"/>
              </a:rPr>
              <a:t>D </a:t>
            </a:r>
            <a:r>
              <a:rPr lang="tr-TR" sz="1800" spc="-53" dirty="0" err="1">
                <a:solidFill>
                  <a:srgbClr val="595959"/>
                </a:solidFill>
                <a:cs typeface="Arial MT"/>
              </a:rPr>
              <a:t>vit</a:t>
            </a:r>
            <a:r>
              <a:rPr lang="tr-TR" sz="1800" spc="-53" dirty="0">
                <a:solidFill>
                  <a:srgbClr val="595959"/>
                </a:solidFill>
                <a:cs typeface="Arial MT"/>
              </a:rPr>
              <a:t> metabolizmasını bozar</a:t>
            </a:r>
            <a:endParaRPr sz="1800" dirty="0"/>
          </a:p>
          <a:p>
            <a:pPr>
              <a:defRPr/>
            </a:pPr>
            <a:endParaRPr lang="tr-TR" dirty="0"/>
          </a:p>
        </p:txBody>
      </p:sp>
      <p:sp>
        <p:nvSpPr>
          <p:cNvPr id="3" name="object 3"/>
          <p:cNvSpPr txBox="1"/>
          <p:nvPr/>
        </p:nvSpPr>
        <p:spPr bwMode="auto">
          <a:xfrm>
            <a:off x="867514" y="1628891"/>
            <a:ext cx="7408964" cy="468398"/>
          </a:xfrm>
          <a:prstGeom prst="rect">
            <a:avLst/>
          </a:prstGeom>
        </p:spPr>
        <p:txBody>
          <a:bodyPr vert="horz" wrap="square" lIns="0" tIns="37148" rIns="0" bIns="0" rtlCol="0">
            <a:spAutoFit/>
          </a:bodyPr>
          <a:lstStyle/>
          <a:p>
            <a:pPr marL="1005364">
              <a:lnSpc>
                <a:spcPts val="566"/>
              </a:lnSpc>
              <a:defRPr/>
            </a:pPr>
            <a:endParaRPr lang="tr-TR" spc="11" dirty="0">
              <a:solidFill>
                <a:srgbClr val="595959"/>
              </a:solidFill>
              <a:latin typeface="Comic Sans MS"/>
              <a:cs typeface="Arial MT"/>
            </a:endParaRPr>
          </a:p>
          <a:p>
            <a:pPr marL="1005364">
              <a:lnSpc>
                <a:spcPts val="566"/>
              </a:lnSpc>
              <a:defRPr/>
            </a:pPr>
            <a:r>
              <a:rPr lang="tr-TR" spc="11" dirty="0">
                <a:solidFill>
                  <a:srgbClr val="595959"/>
                </a:solidFill>
                <a:latin typeface="Comic Sans MS"/>
                <a:cs typeface="Arial MT"/>
              </a:rPr>
              <a:t>  </a:t>
            </a:r>
            <a:endParaRPr lang="tr-TR" dirty="0">
              <a:latin typeface="Comic Sans MS"/>
              <a:cs typeface="Arial MT"/>
            </a:endParaRPr>
          </a:p>
          <a:p>
            <a:pPr>
              <a:spcBef>
                <a:spcPts val="23"/>
              </a:spcBef>
              <a:defRPr/>
            </a:pPr>
            <a:r>
              <a:rPr lang="tr-TR" dirty="0">
                <a:latin typeface="Comic Sans MS"/>
                <a:cs typeface="Arial MT"/>
              </a:rPr>
              <a:t>  </a:t>
            </a:r>
          </a:p>
        </p:txBody>
      </p:sp>
      <p:sp>
        <p:nvSpPr>
          <p:cNvPr id="4" name="object 4"/>
          <p:cNvSpPr txBox="1"/>
          <p:nvPr/>
        </p:nvSpPr>
        <p:spPr bwMode="auto">
          <a:xfrm>
            <a:off x="6846400" y="5667891"/>
            <a:ext cx="2058703" cy="101951"/>
          </a:xfrm>
          <a:prstGeom prst="rect">
            <a:avLst/>
          </a:prstGeom>
        </p:spPr>
        <p:txBody>
          <a:bodyPr vert="horz" wrap="square" lIns="0" tIns="9525" rIns="0" bIns="0" rtlCol="0">
            <a:spAutoFit/>
          </a:bodyPr>
          <a:lstStyle/>
          <a:p>
            <a:pPr marL="9525" marR="3810">
              <a:spcBef>
                <a:spcPts val="75"/>
              </a:spcBef>
              <a:defRPr/>
            </a:pPr>
            <a:r>
              <a:rPr sz="600">
                <a:latin typeface="Calibri"/>
                <a:cs typeface="Calibri"/>
              </a:rPr>
              <a:t>J </a:t>
            </a:r>
            <a:r>
              <a:rPr sz="600" spc="-4">
                <a:latin typeface="Calibri"/>
                <a:cs typeface="Calibri"/>
              </a:rPr>
              <a:t>Spec </a:t>
            </a:r>
            <a:r>
              <a:rPr sz="600">
                <a:latin typeface="Calibri"/>
                <a:cs typeface="Calibri"/>
              </a:rPr>
              <a:t> </a:t>
            </a:r>
            <a:r>
              <a:rPr sz="600" spc="-4">
                <a:latin typeface="Calibri"/>
                <a:cs typeface="Calibri"/>
              </a:rPr>
              <a:t>Oper</a:t>
            </a:r>
            <a:r>
              <a:rPr sz="600" spc="-8">
                <a:latin typeface="Calibri"/>
                <a:cs typeface="Calibri"/>
              </a:rPr>
              <a:t> </a:t>
            </a:r>
            <a:r>
              <a:rPr sz="600" spc="-4">
                <a:latin typeface="Calibri"/>
                <a:cs typeface="Calibri"/>
              </a:rPr>
              <a:t>Med. Spring 2018;18:108-112.</a:t>
            </a:r>
            <a:endParaRPr sz="600">
              <a:latin typeface="Calibri"/>
              <a:cs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object 2"/>
          <p:cNvSpPr txBox="1"/>
          <p:nvPr/>
        </p:nvSpPr>
        <p:spPr bwMode="auto">
          <a:xfrm>
            <a:off x="637086" y="1914594"/>
            <a:ext cx="3310898" cy="637995"/>
          </a:xfrm>
          <a:prstGeom prst="rect">
            <a:avLst/>
          </a:prstGeom>
        </p:spPr>
        <p:txBody>
          <a:bodyPr vert="horz" wrap="square" lIns="0" tIns="47625" rIns="0" bIns="0" rtlCol="0">
            <a:spAutoFit/>
          </a:bodyPr>
          <a:lstStyle/>
          <a:p>
            <a:pPr marL="9049">
              <a:spcBef>
                <a:spcPts val="375"/>
              </a:spcBef>
              <a:buClr>
                <a:srgbClr val="000000"/>
              </a:buClr>
              <a:buSzPct val="173684"/>
              <a:tabLst>
                <a:tab pos="263366" algn="l"/>
                <a:tab pos="263843" algn="l"/>
              </a:tabLst>
              <a:defRPr/>
            </a:pPr>
            <a:r>
              <a:rPr sz="1500" spc="8" dirty="0" err="1">
                <a:latin typeface="Calibri" panose="020F0502020204030204" pitchFamily="34" charset="0"/>
                <a:cs typeface="Calibri" panose="020F0502020204030204" pitchFamily="34" charset="0"/>
              </a:rPr>
              <a:t>Erken</a:t>
            </a:r>
            <a:r>
              <a:rPr sz="1500" spc="-11" dirty="0">
                <a:latin typeface="Calibri" panose="020F0502020204030204" pitchFamily="34" charset="0"/>
                <a:cs typeface="Calibri" panose="020F0502020204030204" pitchFamily="34" charset="0"/>
              </a:rPr>
              <a:t> </a:t>
            </a:r>
            <a:r>
              <a:rPr sz="1500" spc="4" dirty="0" err="1">
                <a:latin typeface="Calibri" panose="020F0502020204030204" pitchFamily="34" charset="0"/>
                <a:cs typeface="Calibri" panose="020F0502020204030204" pitchFamily="34" charset="0"/>
              </a:rPr>
              <a:t>cilt</a:t>
            </a:r>
            <a:r>
              <a:rPr sz="1500" spc="-11" dirty="0">
                <a:latin typeface="Calibri" panose="020F0502020204030204" pitchFamily="34" charset="0"/>
                <a:cs typeface="Calibri" panose="020F0502020204030204" pitchFamily="34" charset="0"/>
              </a:rPr>
              <a:t> </a:t>
            </a:r>
            <a:r>
              <a:rPr sz="1500" spc="-26" dirty="0" err="1">
                <a:latin typeface="Calibri" panose="020F0502020204030204" pitchFamily="34" charset="0"/>
                <a:cs typeface="Calibri" panose="020F0502020204030204" pitchFamily="34" charset="0"/>
              </a:rPr>
              <a:t>yaşlanması</a:t>
            </a:r>
            <a:endParaRPr sz="1500" dirty="0">
              <a:latin typeface="Calibri" panose="020F0502020204030204" pitchFamily="34" charset="0"/>
              <a:cs typeface="Calibri" panose="020F0502020204030204" pitchFamily="34" charset="0"/>
            </a:endParaRPr>
          </a:p>
          <a:p>
            <a:pPr marL="9049">
              <a:spcBef>
                <a:spcPts val="1035"/>
              </a:spcBef>
              <a:buClr>
                <a:srgbClr val="000000"/>
              </a:buClr>
              <a:buSzPct val="173684"/>
              <a:tabLst>
                <a:tab pos="263366" algn="l"/>
                <a:tab pos="263843" algn="l"/>
              </a:tabLst>
              <a:defRPr/>
            </a:pPr>
            <a:r>
              <a:rPr sz="1500" spc="4" dirty="0" err="1">
                <a:latin typeface="Calibri" panose="020F0502020204030204" pitchFamily="34" charset="0"/>
                <a:cs typeface="Calibri" panose="020F0502020204030204" pitchFamily="34" charset="0"/>
              </a:rPr>
              <a:t>Ciltte</a:t>
            </a:r>
            <a:r>
              <a:rPr sz="1500" spc="-8" dirty="0">
                <a:latin typeface="Calibri" panose="020F0502020204030204" pitchFamily="34" charset="0"/>
                <a:cs typeface="Calibri" panose="020F0502020204030204" pitchFamily="34" charset="0"/>
              </a:rPr>
              <a:t> </a:t>
            </a:r>
            <a:r>
              <a:rPr sz="1500" spc="8" dirty="0" err="1">
                <a:latin typeface="Calibri" panose="020F0502020204030204" pitchFamily="34" charset="0"/>
                <a:cs typeface="Calibri" panose="020F0502020204030204" pitchFamily="34" charset="0"/>
              </a:rPr>
              <a:t>renk</a:t>
            </a:r>
            <a:r>
              <a:rPr sz="1500" spc="-8" dirty="0">
                <a:latin typeface="Calibri" panose="020F0502020204030204" pitchFamily="34" charset="0"/>
                <a:cs typeface="Calibri" panose="020F0502020204030204" pitchFamily="34" charset="0"/>
              </a:rPr>
              <a:t> </a:t>
            </a:r>
            <a:r>
              <a:rPr sz="1500" spc="-86" dirty="0" err="1">
                <a:latin typeface="Calibri" panose="020F0502020204030204" pitchFamily="34" charset="0"/>
                <a:cs typeface="Calibri" panose="020F0502020204030204" pitchFamily="34" charset="0"/>
              </a:rPr>
              <a:t>değişikliği</a:t>
            </a:r>
            <a:endParaRPr sz="1500" dirty="0">
              <a:latin typeface="Calibri" panose="020F0502020204030204" pitchFamily="34" charset="0"/>
              <a:cs typeface="Calibri" panose="020F0502020204030204" pitchFamily="34" charset="0"/>
            </a:endParaRPr>
          </a:p>
        </p:txBody>
      </p:sp>
      <p:sp>
        <p:nvSpPr>
          <p:cNvPr id="3" name="object 3"/>
          <p:cNvSpPr txBox="1"/>
          <p:nvPr/>
        </p:nvSpPr>
        <p:spPr bwMode="auto">
          <a:xfrm>
            <a:off x="529046" y="2660381"/>
            <a:ext cx="3539416" cy="610584"/>
          </a:xfrm>
          <a:prstGeom prst="rect">
            <a:avLst/>
          </a:prstGeom>
        </p:spPr>
        <p:txBody>
          <a:bodyPr vert="horz" wrap="square" lIns="0" tIns="50959" rIns="0" bIns="0" rtlCol="0">
            <a:spAutoFit/>
          </a:bodyPr>
          <a:lstStyle/>
          <a:p>
            <a:pPr marL="9049">
              <a:spcBef>
                <a:spcPts val="401"/>
              </a:spcBef>
              <a:buClr>
                <a:srgbClr val="000000"/>
              </a:buClr>
              <a:buSzPct val="147368"/>
              <a:tabLst>
                <a:tab pos="264795" algn="l"/>
                <a:tab pos="265271" algn="l"/>
              </a:tabLst>
              <a:defRPr/>
            </a:pPr>
            <a:r>
              <a:rPr lang="tr-TR" spc="8" dirty="0">
                <a:solidFill>
                  <a:srgbClr val="595959"/>
                </a:solidFill>
                <a:latin typeface="Comic Sans MS"/>
                <a:cs typeface="Arial MT"/>
              </a:rPr>
              <a:t> </a:t>
            </a:r>
            <a:r>
              <a:rPr sz="1500" spc="8" dirty="0" err="1">
                <a:latin typeface="Calibri" panose="020F0502020204030204" pitchFamily="34" charset="0"/>
                <a:cs typeface="Calibri" panose="020F0502020204030204" pitchFamily="34" charset="0"/>
              </a:rPr>
              <a:t>Sigara</a:t>
            </a:r>
            <a:r>
              <a:rPr sz="1500" spc="-4" dirty="0">
                <a:latin typeface="Calibri" panose="020F0502020204030204" pitchFamily="34" charset="0"/>
                <a:cs typeface="Calibri" panose="020F0502020204030204" pitchFamily="34" charset="0"/>
              </a:rPr>
              <a:t> </a:t>
            </a:r>
            <a:r>
              <a:rPr sz="1500" spc="4" dirty="0" err="1">
                <a:latin typeface="Calibri" panose="020F0502020204030204" pitchFamily="34" charset="0"/>
                <a:cs typeface="Calibri" panose="020F0502020204030204" pitchFamily="34" charset="0"/>
              </a:rPr>
              <a:t>tiryakisi</a:t>
            </a:r>
            <a:r>
              <a:rPr sz="1500" spc="-4" dirty="0">
                <a:latin typeface="Calibri" panose="020F0502020204030204" pitchFamily="34" charset="0"/>
                <a:cs typeface="Calibri" panose="020F0502020204030204" pitchFamily="34" charset="0"/>
              </a:rPr>
              <a:t> </a:t>
            </a:r>
            <a:r>
              <a:rPr sz="1500" spc="4" dirty="0">
                <a:latin typeface="Calibri" panose="020F0502020204030204" pitchFamily="34" charset="0"/>
                <a:cs typeface="Calibri" panose="020F0502020204030204" pitchFamily="34" charset="0"/>
              </a:rPr>
              <a:t>el</a:t>
            </a:r>
            <a:r>
              <a:rPr sz="1500" spc="-4" dirty="0">
                <a:latin typeface="Calibri" panose="020F0502020204030204" pitchFamily="34" charset="0"/>
                <a:cs typeface="Calibri" panose="020F0502020204030204" pitchFamily="34" charset="0"/>
              </a:rPr>
              <a:t> </a:t>
            </a:r>
            <a:r>
              <a:rPr sz="1500" spc="-38" dirty="0" err="1">
                <a:latin typeface="Calibri" panose="020F0502020204030204" pitchFamily="34" charset="0"/>
                <a:cs typeface="Calibri" panose="020F0502020204030204" pitchFamily="34" charset="0"/>
              </a:rPr>
              <a:t>parmağı</a:t>
            </a:r>
            <a:r>
              <a:rPr sz="1500" spc="-4" dirty="0">
                <a:latin typeface="Calibri" panose="020F0502020204030204" pitchFamily="34" charset="0"/>
                <a:cs typeface="Calibri" panose="020F0502020204030204" pitchFamily="34" charset="0"/>
              </a:rPr>
              <a:t> </a:t>
            </a:r>
            <a:r>
              <a:rPr sz="1500" spc="11" dirty="0" err="1">
                <a:latin typeface="Calibri" panose="020F0502020204030204" pitchFamily="34" charset="0"/>
                <a:cs typeface="Calibri" panose="020F0502020204030204" pitchFamily="34" charset="0"/>
              </a:rPr>
              <a:t>ve</a:t>
            </a:r>
            <a:r>
              <a:rPr sz="1500" dirty="0">
                <a:latin typeface="Calibri" panose="020F0502020204030204" pitchFamily="34" charset="0"/>
                <a:cs typeface="Calibri" panose="020F0502020204030204" pitchFamily="34" charset="0"/>
              </a:rPr>
              <a:t> </a:t>
            </a:r>
            <a:endParaRPr lang="tr-TR" sz="1500" dirty="0">
              <a:latin typeface="Calibri" panose="020F0502020204030204" pitchFamily="34" charset="0"/>
              <a:cs typeface="Calibri" panose="020F0502020204030204" pitchFamily="34" charset="0"/>
            </a:endParaRPr>
          </a:p>
          <a:p>
            <a:pPr marL="9049">
              <a:spcBef>
                <a:spcPts val="401"/>
              </a:spcBef>
              <a:buClr>
                <a:srgbClr val="000000"/>
              </a:buClr>
              <a:buSzPct val="147368"/>
              <a:tabLst>
                <a:tab pos="264795" algn="l"/>
                <a:tab pos="265271" algn="l"/>
              </a:tabLst>
              <a:defRPr/>
            </a:pPr>
            <a:r>
              <a:rPr lang="tr-TR" sz="1500" spc="-41" dirty="0">
                <a:latin typeface="Calibri" panose="020F0502020204030204" pitchFamily="34" charset="0"/>
                <a:cs typeface="Calibri" panose="020F0502020204030204" pitchFamily="34" charset="0"/>
              </a:rPr>
              <a:t>  </a:t>
            </a:r>
            <a:r>
              <a:rPr sz="1500" spc="-41" dirty="0" err="1">
                <a:latin typeface="Calibri" panose="020F0502020204030204" pitchFamily="34" charset="0"/>
                <a:cs typeface="Calibri" panose="020F0502020204030204" pitchFamily="34" charset="0"/>
              </a:rPr>
              <a:t>tırnağı</a:t>
            </a:r>
            <a:r>
              <a:rPr lang="tr-TR" sz="1500" dirty="0">
                <a:latin typeface="Calibri" panose="020F0502020204030204" pitchFamily="34" charset="0"/>
                <a:cs typeface="Calibri" panose="020F0502020204030204" pitchFamily="34" charset="0"/>
              </a:rPr>
              <a:t>, </a:t>
            </a:r>
            <a:r>
              <a:rPr sz="1500" spc="-49" dirty="0" err="1">
                <a:latin typeface="Calibri" panose="020F0502020204030204" pitchFamily="34" charset="0"/>
                <a:cs typeface="Calibri" panose="020F0502020204030204" pitchFamily="34" charset="0"/>
              </a:rPr>
              <a:t>bıyığı</a:t>
            </a:r>
            <a:endParaRPr sz="1500" dirty="0">
              <a:latin typeface="Calibri" panose="020F0502020204030204" pitchFamily="34" charset="0"/>
              <a:cs typeface="Calibri" panose="020F0502020204030204" pitchFamily="34" charset="0"/>
            </a:endParaRPr>
          </a:p>
        </p:txBody>
      </p:sp>
      <p:sp>
        <p:nvSpPr>
          <p:cNvPr id="4" name="object 4"/>
          <p:cNvSpPr txBox="1"/>
          <p:nvPr/>
        </p:nvSpPr>
        <p:spPr bwMode="auto">
          <a:xfrm>
            <a:off x="637085" y="3421260"/>
            <a:ext cx="2967998" cy="1086836"/>
          </a:xfrm>
          <a:prstGeom prst="rect">
            <a:avLst/>
          </a:prstGeom>
        </p:spPr>
        <p:txBody>
          <a:bodyPr vert="horz" wrap="square" lIns="0" tIns="47625" rIns="0" bIns="0" rtlCol="0">
            <a:spAutoFit/>
          </a:bodyPr>
          <a:lstStyle/>
          <a:p>
            <a:pPr marL="9049">
              <a:spcBef>
                <a:spcPts val="375"/>
              </a:spcBef>
              <a:buClr>
                <a:srgbClr val="000000"/>
              </a:buClr>
              <a:buSzPct val="173684"/>
              <a:tabLst>
                <a:tab pos="263366" algn="l"/>
                <a:tab pos="263843" algn="l"/>
              </a:tabLst>
              <a:defRPr/>
            </a:pPr>
            <a:r>
              <a:rPr sz="1500" spc="-8" dirty="0">
                <a:latin typeface="Calibri" panose="020F0502020204030204" pitchFamily="34" charset="0"/>
                <a:cs typeface="Calibri" panose="020F0502020204030204" pitchFamily="34" charset="0"/>
              </a:rPr>
              <a:t>Yara </a:t>
            </a:r>
            <a:r>
              <a:rPr sz="1500" spc="-23" dirty="0" err="1">
                <a:latin typeface="Calibri" panose="020F0502020204030204" pitchFamily="34" charset="0"/>
                <a:cs typeface="Calibri" panose="020F0502020204030204" pitchFamily="34" charset="0"/>
              </a:rPr>
              <a:t>iyileşmesinde</a:t>
            </a:r>
            <a:r>
              <a:rPr sz="1500" spc="-8" dirty="0">
                <a:latin typeface="Calibri" panose="020F0502020204030204" pitchFamily="34" charset="0"/>
                <a:cs typeface="Calibri" panose="020F0502020204030204" pitchFamily="34" charset="0"/>
              </a:rPr>
              <a:t> </a:t>
            </a:r>
            <a:r>
              <a:rPr sz="1500" spc="8" dirty="0" err="1">
                <a:latin typeface="Calibri" panose="020F0502020204030204" pitchFamily="34" charset="0"/>
                <a:cs typeface="Calibri" panose="020F0502020204030204" pitchFamily="34" charset="0"/>
              </a:rPr>
              <a:t>gecikme</a:t>
            </a:r>
            <a:endParaRPr lang="tr-TR" sz="1500" spc="8" dirty="0">
              <a:latin typeface="Calibri" panose="020F0502020204030204" pitchFamily="34" charset="0"/>
              <a:cs typeface="Calibri" panose="020F0502020204030204" pitchFamily="34" charset="0"/>
            </a:endParaRPr>
          </a:p>
          <a:p>
            <a:pPr marL="9049">
              <a:spcBef>
                <a:spcPts val="375"/>
              </a:spcBef>
              <a:buClr>
                <a:srgbClr val="000000"/>
              </a:buClr>
              <a:buSzPct val="173684"/>
              <a:tabLst>
                <a:tab pos="263366" algn="l"/>
                <a:tab pos="263843" algn="l"/>
              </a:tabLst>
              <a:defRPr/>
            </a:pPr>
            <a:endParaRPr sz="1500" dirty="0">
              <a:latin typeface="Calibri" panose="020F0502020204030204" pitchFamily="34" charset="0"/>
              <a:cs typeface="Calibri" panose="020F0502020204030204" pitchFamily="34" charset="0"/>
            </a:endParaRPr>
          </a:p>
          <a:p>
            <a:pPr marL="9049">
              <a:spcBef>
                <a:spcPts val="472"/>
              </a:spcBef>
              <a:buClr>
                <a:srgbClr val="000000"/>
              </a:buClr>
              <a:buSzPct val="173684"/>
              <a:tabLst>
                <a:tab pos="263366" algn="l"/>
                <a:tab pos="263843" algn="l"/>
              </a:tabLst>
              <a:defRPr/>
            </a:pPr>
            <a:r>
              <a:rPr sz="1500" spc="4" dirty="0" err="1">
                <a:latin typeface="Calibri" panose="020F0502020204030204" pitchFamily="34" charset="0"/>
                <a:cs typeface="Calibri" panose="020F0502020204030204" pitchFamily="34" charset="0"/>
              </a:rPr>
              <a:t>Cilt</a:t>
            </a:r>
            <a:r>
              <a:rPr sz="1500" spc="-11" dirty="0">
                <a:latin typeface="Calibri" panose="020F0502020204030204" pitchFamily="34" charset="0"/>
                <a:cs typeface="Calibri" panose="020F0502020204030204" pitchFamily="34" charset="0"/>
              </a:rPr>
              <a:t> </a:t>
            </a:r>
            <a:r>
              <a:rPr sz="1500" spc="8" dirty="0" err="1">
                <a:latin typeface="Calibri" panose="020F0502020204030204" pitchFamily="34" charset="0"/>
                <a:cs typeface="Calibri" panose="020F0502020204030204" pitchFamily="34" charset="0"/>
              </a:rPr>
              <a:t>kanserleri</a:t>
            </a:r>
            <a:r>
              <a:rPr lang="tr-TR" sz="1500" spc="8" dirty="0">
                <a:latin typeface="Calibri" panose="020F0502020204030204" pitchFamily="34" charset="0"/>
                <a:cs typeface="Calibri" panose="020F0502020204030204" pitchFamily="34" charset="0"/>
              </a:rPr>
              <a:t>: </a:t>
            </a:r>
            <a:r>
              <a:rPr lang="tr-TR" sz="1500" spc="8" dirty="0" err="1">
                <a:latin typeface="Calibri" panose="020F0502020204030204" pitchFamily="34" charset="0"/>
                <a:cs typeface="Calibri" panose="020F0502020204030204" pitchFamily="34" charset="0"/>
              </a:rPr>
              <a:t>skuamöz</a:t>
            </a:r>
            <a:r>
              <a:rPr lang="tr-TR" sz="1500" spc="8" dirty="0">
                <a:latin typeface="Calibri" panose="020F0502020204030204" pitchFamily="34" charset="0"/>
                <a:cs typeface="Calibri" panose="020F0502020204030204" pitchFamily="34" charset="0"/>
              </a:rPr>
              <a:t> ve bazal hücreli</a:t>
            </a:r>
            <a:endParaRPr sz="1500" dirty="0">
              <a:latin typeface="Calibri" panose="020F0502020204030204" pitchFamily="34" charset="0"/>
              <a:cs typeface="Calibri" panose="020F0502020204030204" pitchFamily="34" charset="0"/>
            </a:endParaRPr>
          </a:p>
        </p:txBody>
      </p:sp>
      <p:sp>
        <p:nvSpPr>
          <p:cNvPr id="6" name="object 6"/>
          <p:cNvSpPr txBox="1">
            <a:spLocks noGrp="1"/>
          </p:cNvSpPr>
          <p:nvPr>
            <p:ph type="title"/>
          </p:nvPr>
        </p:nvSpPr>
        <p:spPr bwMode="auto">
          <a:xfrm>
            <a:off x="529046" y="1111141"/>
            <a:ext cx="8316919" cy="378950"/>
          </a:xfrm>
          <a:prstGeom prst="rect">
            <a:avLst/>
          </a:prstGeom>
        </p:spPr>
        <p:txBody>
          <a:bodyPr vert="horz" wrap="square" lIns="0" tIns="9525" rIns="0" bIns="0" rtlCol="0" anchor="ctr">
            <a:spAutoFit/>
          </a:bodyPr>
          <a:lstStyle/>
          <a:p>
            <a:pPr marL="9525">
              <a:lnSpc>
                <a:spcPct val="100000"/>
              </a:lnSpc>
              <a:spcBef>
                <a:spcPts val="75"/>
              </a:spcBef>
              <a:defRPr/>
            </a:pPr>
            <a:r>
              <a:rPr sz="2400" dirty="0" err="1">
                <a:latin typeface="Calibri" panose="020F0502020204030204" pitchFamily="34" charset="0"/>
                <a:cs typeface="Calibri" panose="020F0502020204030204" pitchFamily="34" charset="0"/>
              </a:rPr>
              <a:t>Tütün</a:t>
            </a:r>
            <a:r>
              <a:rPr sz="2400" dirty="0">
                <a:latin typeface="Calibri" panose="020F0502020204030204" pitchFamily="34" charset="0"/>
                <a:cs typeface="Calibri" panose="020F0502020204030204" pitchFamily="34" charset="0"/>
              </a:rPr>
              <a:t> </a:t>
            </a:r>
            <a:r>
              <a:rPr sz="2400" dirty="0" err="1">
                <a:latin typeface="Calibri" panose="020F0502020204030204" pitchFamily="34" charset="0"/>
                <a:cs typeface="Calibri" panose="020F0502020204030204" pitchFamily="34" charset="0"/>
              </a:rPr>
              <a:t>Dumanının</a:t>
            </a:r>
            <a:r>
              <a:rPr sz="2400" dirty="0">
                <a:latin typeface="Calibri" panose="020F0502020204030204" pitchFamily="34" charset="0"/>
                <a:cs typeface="Calibri" panose="020F0502020204030204" pitchFamily="34" charset="0"/>
              </a:rPr>
              <a:t> </a:t>
            </a:r>
            <a:r>
              <a:rPr sz="2400" dirty="0" err="1">
                <a:latin typeface="Calibri" panose="020F0502020204030204" pitchFamily="34" charset="0"/>
                <a:cs typeface="Calibri" panose="020F0502020204030204" pitchFamily="34" charset="0"/>
              </a:rPr>
              <a:t>Cilt</a:t>
            </a:r>
            <a:r>
              <a:rPr sz="2400" dirty="0">
                <a:latin typeface="Calibri" panose="020F0502020204030204" pitchFamily="34" charset="0"/>
                <a:cs typeface="Calibri" panose="020F0502020204030204" pitchFamily="34" charset="0"/>
              </a:rPr>
              <a:t> </a:t>
            </a:r>
            <a:r>
              <a:rPr sz="2400" dirty="0" err="1">
                <a:latin typeface="Calibri" panose="020F0502020204030204" pitchFamily="34" charset="0"/>
                <a:cs typeface="Calibri" panose="020F0502020204030204" pitchFamily="34" charset="0"/>
              </a:rPr>
              <a:t>Üzerine</a:t>
            </a:r>
            <a:r>
              <a:rPr sz="2400" dirty="0">
                <a:latin typeface="Calibri" panose="020F0502020204030204" pitchFamily="34" charset="0"/>
                <a:cs typeface="Calibri" panose="020F0502020204030204" pitchFamily="34" charset="0"/>
              </a:rPr>
              <a:t> </a:t>
            </a:r>
            <a:r>
              <a:rPr sz="2400" dirty="0" err="1">
                <a:latin typeface="Calibri" panose="020F0502020204030204" pitchFamily="34" charset="0"/>
                <a:cs typeface="Calibri" panose="020F0502020204030204" pitchFamily="34" charset="0"/>
              </a:rPr>
              <a:t>Etkileri</a:t>
            </a:r>
            <a:endParaRPr sz="2700" dirty="0">
              <a:latin typeface="Calibri" panose="020F0502020204030204" pitchFamily="34" charset="0"/>
              <a:cs typeface="Calibri" panose="020F0502020204030204" pitchFamily="34" charset="0"/>
            </a:endParaRPr>
          </a:p>
        </p:txBody>
      </p:sp>
      <p:sp>
        <p:nvSpPr>
          <p:cNvPr id="7" name="object 7"/>
          <p:cNvSpPr txBox="1"/>
          <p:nvPr/>
        </p:nvSpPr>
        <p:spPr bwMode="auto">
          <a:xfrm>
            <a:off x="6170673" y="5755717"/>
            <a:ext cx="3084846" cy="101951"/>
          </a:xfrm>
          <a:prstGeom prst="rect">
            <a:avLst/>
          </a:prstGeom>
        </p:spPr>
        <p:txBody>
          <a:bodyPr vert="horz" wrap="square" lIns="0" tIns="9525" rIns="0" bIns="0" rtlCol="0">
            <a:spAutoFit/>
          </a:bodyPr>
          <a:lstStyle/>
          <a:p>
            <a:pPr marL="9525">
              <a:spcBef>
                <a:spcPts val="75"/>
              </a:spcBef>
              <a:defRPr/>
            </a:pPr>
            <a:r>
              <a:rPr sz="600" spc="-8">
                <a:latin typeface="Calibri"/>
                <a:cs typeface="Calibri"/>
              </a:rPr>
              <a:t>Arch Dermatol. </a:t>
            </a:r>
            <a:r>
              <a:rPr sz="600" spc="-4">
                <a:latin typeface="Calibri"/>
                <a:cs typeface="Calibri"/>
              </a:rPr>
              <a:t>2012 Aug;148(8):939-46. doi: </a:t>
            </a:r>
            <a:r>
              <a:rPr sz="600">
                <a:latin typeface="Calibri"/>
                <a:cs typeface="Calibri"/>
              </a:rPr>
              <a:t> </a:t>
            </a:r>
            <a:r>
              <a:rPr sz="600" spc="-8">
                <a:latin typeface="Calibri"/>
                <a:cs typeface="Calibri"/>
              </a:rPr>
              <a:t>10.1001/archdermatol.2012.1374.</a:t>
            </a:r>
            <a:endParaRPr sz="600">
              <a:latin typeface="Calibri"/>
              <a:cs typeface="Calibri"/>
            </a:endParaRPr>
          </a:p>
        </p:txBody>
      </p:sp>
      <p:pic>
        <p:nvPicPr>
          <p:cNvPr id="8" name="object 8"/>
          <p:cNvPicPr/>
          <p:nvPr/>
        </p:nvPicPr>
        <p:blipFill>
          <a:blip r:embed="rId3"/>
          <a:stretch/>
        </p:blipFill>
        <p:spPr bwMode="auto">
          <a:xfrm>
            <a:off x="5603677" y="2062020"/>
            <a:ext cx="1002000" cy="692736"/>
          </a:xfrm>
          <a:prstGeom prst="rect">
            <a:avLst/>
          </a:prstGeom>
        </p:spPr>
      </p:pic>
      <p:sp>
        <p:nvSpPr>
          <p:cNvPr id="9" name="object 9"/>
          <p:cNvSpPr txBox="1"/>
          <p:nvPr/>
        </p:nvSpPr>
        <p:spPr bwMode="auto">
          <a:xfrm>
            <a:off x="5701186" y="2282962"/>
            <a:ext cx="806291" cy="194284"/>
          </a:xfrm>
          <a:prstGeom prst="rect">
            <a:avLst/>
          </a:prstGeom>
        </p:spPr>
        <p:txBody>
          <a:bodyPr vert="horz" wrap="square" lIns="0" tIns="9525" rIns="0" bIns="0" rtlCol="0">
            <a:spAutoFit/>
          </a:bodyPr>
          <a:lstStyle/>
          <a:p>
            <a:pPr marL="9525">
              <a:spcBef>
                <a:spcPts val="75"/>
              </a:spcBef>
              <a:defRPr/>
            </a:pPr>
            <a:r>
              <a:rPr sz="1200" b="1" spc="-11">
                <a:latin typeface="Comic Sans MS"/>
                <a:cs typeface="Calibri"/>
              </a:rPr>
              <a:t>Nitrozamin</a:t>
            </a:r>
            <a:endParaRPr sz="1200">
              <a:latin typeface="Comic Sans MS"/>
              <a:cs typeface="Calibri"/>
            </a:endParaRPr>
          </a:p>
        </p:txBody>
      </p:sp>
      <p:grpSp>
        <p:nvGrpSpPr>
          <p:cNvPr id="10" name="object 10"/>
          <p:cNvGrpSpPr/>
          <p:nvPr/>
        </p:nvGrpSpPr>
        <p:grpSpPr bwMode="auto">
          <a:xfrm>
            <a:off x="6606236" y="2503435"/>
            <a:ext cx="1212056" cy="923448"/>
            <a:chOff x="7284313" y="2194912"/>
            <a:chExt cx="1616075" cy="1231264"/>
          </a:xfrm>
          <a:solidFill>
            <a:srgbClr val="FF0000"/>
          </a:solidFill>
        </p:grpSpPr>
        <p:sp>
          <p:nvSpPr>
            <p:cNvPr id="11" name="object 11"/>
            <p:cNvSpPr/>
            <p:nvPr/>
          </p:nvSpPr>
          <p:spPr bwMode="auto">
            <a:xfrm>
              <a:off x="7289076" y="2199675"/>
              <a:ext cx="497205" cy="298450"/>
            </a:xfrm>
            <a:custGeom>
              <a:avLst/>
              <a:gdLst/>
              <a:ahLst/>
              <a:cxnLst/>
              <a:rect l="l" t="t" r="r" b="b"/>
              <a:pathLst>
                <a:path w="497204" h="298450" extrusionOk="0">
                  <a:moveTo>
                    <a:pt x="0" y="0"/>
                  </a:moveTo>
                  <a:lnTo>
                    <a:pt x="44926" y="18521"/>
                  </a:lnTo>
                  <a:lnTo>
                    <a:pt x="89292" y="38235"/>
                  </a:lnTo>
                  <a:lnTo>
                    <a:pt x="133076" y="59129"/>
                  </a:lnTo>
                  <a:lnTo>
                    <a:pt x="176253" y="81189"/>
                  </a:lnTo>
                  <a:lnTo>
                    <a:pt x="218802" y="104402"/>
                  </a:lnTo>
                  <a:lnTo>
                    <a:pt x="260699" y="128753"/>
                  </a:lnTo>
                  <a:lnTo>
                    <a:pt x="301921" y="154230"/>
                  </a:lnTo>
                  <a:lnTo>
                    <a:pt x="342445" y="180819"/>
                  </a:lnTo>
                  <a:lnTo>
                    <a:pt x="382248" y="208507"/>
                  </a:lnTo>
                  <a:lnTo>
                    <a:pt x="421308" y="237279"/>
                  </a:lnTo>
                  <a:lnTo>
                    <a:pt x="459600" y="267122"/>
                  </a:lnTo>
                  <a:lnTo>
                    <a:pt x="497103" y="298023"/>
                  </a:lnTo>
                </a:path>
              </a:pathLst>
            </a:custGeom>
            <a:grpFill/>
            <a:ln w="9524">
              <a:solidFill>
                <a:srgbClr val="212121"/>
              </a:solidFill>
            </a:ln>
          </p:spPr>
          <p:txBody>
            <a:bodyPr wrap="square" lIns="0" tIns="0" rIns="0" bIns="0" rtlCol="0"/>
            <a:lstStyle/>
            <a:p>
              <a:pPr>
                <a:defRPr/>
              </a:pPr>
              <a:endParaRPr sz="1350"/>
            </a:p>
          </p:txBody>
        </p:sp>
        <p:pic>
          <p:nvPicPr>
            <p:cNvPr id="12" name="object 12"/>
            <p:cNvPicPr/>
            <p:nvPr/>
          </p:nvPicPr>
          <p:blipFill>
            <a:blip r:embed="rId4"/>
            <a:stretch/>
          </p:blipFill>
          <p:spPr bwMode="auto">
            <a:xfrm>
              <a:off x="7442874" y="2501546"/>
              <a:ext cx="1457257" cy="924225"/>
            </a:xfrm>
            <a:prstGeom prst="rect">
              <a:avLst/>
            </a:prstGeom>
            <a:grpFill/>
          </p:spPr>
        </p:pic>
      </p:grpSp>
      <p:sp>
        <p:nvSpPr>
          <p:cNvPr id="13" name="object 13"/>
          <p:cNvSpPr txBox="1"/>
          <p:nvPr/>
        </p:nvSpPr>
        <p:spPr bwMode="auto">
          <a:xfrm>
            <a:off x="6851029" y="2967447"/>
            <a:ext cx="947983" cy="194284"/>
          </a:xfrm>
          <a:prstGeom prst="rect">
            <a:avLst/>
          </a:prstGeom>
        </p:spPr>
        <p:txBody>
          <a:bodyPr vert="horz" wrap="square" lIns="0" tIns="9525" rIns="0" bIns="0" rtlCol="0">
            <a:spAutoFit/>
          </a:bodyPr>
          <a:lstStyle/>
          <a:p>
            <a:pPr marL="9525">
              <a:spcBef>
                <a:spcPts val="75"/>
              </a:spcBef>
              <a:defRPr/>
            </a:pPr>
            <a:r>
              <a:rPr sz="1200" b="1" spc="-4">
                <a:latin typeface="Comic Sans MS"/>
                <a:cs typeface="Calibri"/>
              </a:rPr>
              <a:t>Mekanik</a:t>
            </a:r>
            <a:r>
              <a:rPr sz="1200" b="1" spc="-56">
                <a:latin typeface="Comic Sans MS"/>
                <a:cs typeface="Calibri"/>
              </a:rPr>
              <a:t> </a:t>
            </a:r>
            <a:r>
              <a:rPr sz="1200" b="1" spc="-8">
                <a:latin typeface="Comic Sans MS"/>
                <a:cs typeface="Calibri"/>
              </a:rPr>
              <a:t>etki</a:t>
            </a:r>
            <a:endParaRPr sz="1200">
              <a:latin typeface="Comic Sans MS"/>
              <a:cs typeface="Calibri"/>
            </a:endParaRPr>
          </a:p>
        </p:txBody>
      </p:sp>
      <p:grpSp>
        <p:nvGrpSpPr>
          <p:cNvPr id="14" name="object 14"/>
          <p:cNvGrpSpPr/>
          <p:nvPr/>
        </p:nvGrpSpPr>
        <p:grpSpPr bwMode="auto">
          <a:xfrm>
            <a:off x="6735296" y="3428811"/>
            <a:ext cx="1063943" cy="1391603"/>
            <a:chOff x="7456395" y="3428748"/>
            <a:chExt cx="1418590" cy="1855470"/>
          </a:xfrm>
        </p:grpSpPr>
        <p:sp>
          <p:nvSpPr>
            <p:cNvPr id="15" name="object 15"/>
            <p:cNvSpPr/>
            <p:nvPr/>
          </p:nvSpPr>
          <p:spPr bwMode="auto">
            <a:xfrm>
              <a:off x="8359225" y="3433511"/>
              <a:ext cx="48260" cy="781050"/>
            </a:xfrm>
            <a:custGeom>
              <a:avLst/>
              <a:gdLst/>
              <a:ahLst/>
              <a:cxnLst/>
              <a:rect l="l" t="t" r="r" b="b"/>
              <a:pathLst>
                <a:path w="48259" h="781050" extrusionOk="0">
                  <a:moveTo>
                    <a:pt x="0" y="0"/>
                  </a:moveTo>
                  <a:lnTo>
                    <a:pt x="10737" y="48164"/>
                  </a:lnTo>
                  <a:lnTo>
                    <a:pt x="20131" y="96541"/>
                  </a:lnTo>
                  <a:lnTo>
                    <a:pt x="28180" y="145101"/>
                  </a:lnTo>
                  <a:lnTo>
                    <a:pt x="34885" y="193819"/>
                  </a:lnTo>
                  <a:lnTo>
                    <a:pt x="40245" y="242665"/>
                  </a:lnTo>
                  <a:lnTo>
                    <a:pt x="44260" y="291612"/>
                  </a:lnTo>
                  <a:lnTo>
                    <a:pt x="46929" y="340633"/>
                  </a:lnTo>
                  <a:lnTo>
                    <a:pt x="48252" y="389699"/>
                  </a:lnTo>
                  <a:lnTo>
                    <a:pt x="48229" y="438783"/>
                  </a:lnTo>
                  <a:lnTo>
                    <a:pt x="46860" y="487857"/>
                  </a:lnTo>
                  <a:lnTo>
                    <a:pt x="44144" y="536893"/>
                  </a:lnTo>
                  <a:lnTo>
                    <a:pt x="40080" y="585864"/>
                  </a:lnTo>
                  <a:lnTo>
                    <a:pt x="34670" y="634742"/>
                  </a:lnTo>
                  <a:lnTo>
                    <a:pt x="27911" y="683499"/>
                  </a:lnTo>
                  <a:lnTo>
                    <a:pt x="19805" y="732107"/>
                  </a:lnTo>
                  <a:lnTo>
                    <a:pt x="10350" y="780539"/>
                  </a:lnTo>
                </a:path>
              </a:pathLst>
            </a:custGeom>
            <a:grpFill/>
            <a:ln w="9524">
              <a:solidFill>
                <a:srgbClr val="78909B"/>
              </a:solidFill>
            </a:ln>
          </p:spPr>
          <p:txBody>
            <a:bodyPr wrap="square" lIns="0" tIns="0" rIns="0" bIns="0" rtlCol="0"/>
            <a:lstStyle/>
            <a:p>
              <a:pPr>
                <a:defRPr/>
              </a:pPr>
              <a:endParaRPr sz="1350"/>
            </a:p>
          </p:txBody>
        </p:sp>
        <p:pic>
          <p:nvPicPr>
            <p:cNvPr id="16" name="object 16"/>
            <p:cNvPicPr/>
            <p:nvPr/>
          </p:nvPicPr>
          <p:blipFill>
            <a:blip r:embed="rId5"/>
            <a:stretch/>
          </p:blipFill>
          <p:spPr bwMode="auto">
            <a:xfrm>
              <a:off x="7456395" y="4221848"/>
              <a:ext cx="1418287" cy="1061922"/>
            </a:xfrm>
            <a:prstGeom prst="rect">
              <a:avLst/>
            </a:prstGeom>
          </p:spPr>
        </p:pic>
      </p:grpSp>
      <p:sp>
        <p:nvSpPr>
          <p:cNvPr id="17" name="object 17"/>
          <p:cNvSpPr txBox="1"/>
          <p:nvPr/>
        </p:nvSpPr>
        <p:spPr bwMode="auto">
          <a:xfrm>
            <a:off x="6849573" y="4250179"/>
            <a:ext cx="949439" cy="310021"/>
          </a:xfrm>
          <a:prstGeom prst="rect">
            <a:avLst/>
          </a:prstGeom>
        </p:spPr>
        <p:txBody>
          <a:bodyPr vert="horz" wrap="square" lIns="0" tIns="27623" rIns="0" bIns="0" rtlCol="0">
            <a:spAutoFit/>
          </a:bodyPr>
          <a:lstStyle/>
          <a:p>
            <a:pPr marL="9525" marR="3810" indent="224790">
              <a:lnSpc>
                <a:spcPts val="1133"/>
              </a:lnSpc>
              <a:spcBef>
                <a:spcPts val="217"/>
              </a:spcBef>
              <a:defRPr/>
            </a:pPr>
            <a:r>
              <a:rPr sz="1050" b="1" spc="-8">
                <a:latin typeface="Comic Sans MS"/>
                <a:cs typeface="Calibri"/>
              </a:rPr>
              <a:t>Elastin </a:t>
            </a:r>
            <a:r>
              <a:rPr sz="1050" b="1" spc="-4">
                <a:latin typeface="Comic Sans MS"/>
                <a:cs typeface="Calibri"/>
              </a:rPr>
              <a:t> dejene</a:t>
            </a:r>
            <a:r>
              <a:rPr sz="1050" b="1" spc="-26">
                <a:latin typeface="Comic Sans MS"/>
                <a:cs typeface="Calibri"/>
              </a:rPr>
              <a:t>r</a:t>
            </a:r>
            <a:r>
              <a:rPr sz="1050" b="1" spc="-4">
                <a:latin typeface="Comic Sans MS"/>
                <a:cs typeface="Calibri"/>
              </a:rPr>
              <a:t>a</a:t>
            </a:r>
            <a:r>
              <a:rPr sz="1050" b="1" spc="-19">
                <a:latin typeface="Comic Sans MS"/>
                <a:cs typeface="Calibri"/>
              </a:rPr>
              <a:t>s</a:t>
            </a:r>
            <a:r>
              <a:rPr sz="1050" b="1" spc="-11">
                <a:latin typeface="Comic Sans MS"/>
                <a:cs typeface="Calibri"/>
              </a:rPr>
              <a:t>y</a:t>
            </a:r>
            <a:r>
              <a:rPr sz="1050" b="1" spc="-4">
                <a:latin typeface="Comic Sans MS"/>
                <a:cs typeface="Calibri"/>
              </a:rPr>
              <a:t>onu</a:t>
            </a:r>
            <a:endParaRPr sz="1050">
              <a:latin typeface="Comic Sans MS"/>
              <a:cs typeface="Calibri"/>
            </a:endParaRPr>
          </a:p>
        </p:txBody>
      </p:sp>
      <p:grpSp>
        <p:nvGrpSpPr>
          <p:cNvPr id="18" name="object 18"/>
          <p:cNvGrpSpPr/>
          <p:nvPr/>
        </p:nvGrpSpPr>
        <p:grpSpPr bwMode="auto">
          <a:xfrm>
            <a:off x="5636677" y="4641422"/>
            <a:ext cx="1280636" cy="706755"/>
            <a:chOff x="5991569" y="5045562"/>
            <a:chExt cx="1707514" cy="942340"/>
          </a:xfrm>
        </p:grpSpPr>
        <p:sp>
          <p:nvSpPr>
            <p:cNvPr id="19" name="object 19"/>
            <p:cNvSpPr/>
            <p:nvPr/>
          </p:nvSpPr>
          <p:spPr bwMode="auto">
            <a:xfrm>
              <a:off x="7345036" y="5284802"/>
              <a:ext cx="349250" cy="65405"/>
            </a:xfrm>
            <a:custGeom>
              <a:avLst/>
              <a:gdLst/>
              <a:ahLst/>
              <a:cxnLst/>
              <a:rect l="l" t="t" r="r" b="b"/>
              <a:pathLst>
                <a:path w="349250" h="65404" extrusionOk="0">
                  <a:moveTo>
                    <a:pt x="348822" y="0"/>
                  </a:moveTo>
                  <a:lnTo>
                    <a:pt x="299859" y="13544"/>
                  </a:lnTo>
                  <a:lnTo>
                    <a:pt x="250557" y="25690"/>
                  </a:lnTo>
                  <a:lnTo>
                    <a:pt x="200945" y="36431"/>
                  </a:lnTo>
                  <a:lnTo>
                    <a:pt x="151054" y="45759"/>
                  </a:lnTo>
                  <a:lnTo>
                    <a:pt x="100913" y="53669"/>
                  </a:lnTo>
                  <a:lnTo>
                    <a:pt x="50551" y="60154"/>
                  </a:lnTo>
                  <a:lnTo>
                    <a:pt x="0" y="65206"/>
                  </a:lnTo>
                </a:path>
              </a:pathLst>
            </a:custGeom>
            <a:grpFill/>
            <a:ln w="9524">
              <a:solidFill>
                <a:srgbClr val="FFAB40"/>
              </a:solidFill>
            </a:ln>
          </p:spPr>
          <p:txBody>
            <a:bodyPr wrap="square" lIns="0" tIns="0" rIns="0" bIns="0" rtlCol="0"/>
            <a:lstStyle/>
            <a:p>
              <a:pPr>
                <a:defRPr/>
              </a:pPr>
              <a:endParaRPr sz="1350"/>
            </a:p>
          </p:txBody>
        </p:sp>
        <p:pic>
          <p:nvPicPr>
            <p:cNvPr id="20" name="object 20"/>
            <p:cNvPicPr/>
            <p:nvPr/>
          </p:nvPicPr>
          <p:blipFill>
            <a:blip r:embed="rId6"/>
            <a:stretch/>
          </p:blipFill>
          <p:spPr bwMode="auto">
            <a:xfrm>
              <a:off x="5991569" y="5045562"/>
              <a:ext cx="1349848" cy="942234"/>
            </a:xfrm>
            <a:prstGeom prst="rect">
              <a:avLst/>
            </a:prstGeom>
          </p:spPr>
        </p:pic>
      </p:grpSp>
      <p:sp>
        <p:nvSpPr>
          <p:cNvPr id="21" name="object 21"/>
          <p:cNvSpPr txBox="1"/>
          <p:nvPr/>
        </p:nvSpPr>
        <p:spPr bwMode="auto">
          <a:xfrm>
            <a:off x="5755912" y="4776753"/>
            <a:ext cx="774383" cy="408477"/>
          </a:xfrm>
          <a:prstGeom prst="rect">
            <a:avLst/>
          </a:prstGeom>
        </p:spPr>
        <p:txBody>
          <a:bodyPr vert="horz" wrap="square" lIns="0" tIns="32861" rIns="0" bIns="0" rtlCol="0">
            <a:spAutoFit/>
          </a:bodyPr>
          <a:lstStyle/>
          <a:p>
            <a:pPr marL="9525" marR="3810" indent="49530">
              <a:lnSpc>
                <a:spcPts val="1454"/>
              </a:lnSpc>
              <a:spcBef>
                <a:spcPts val="259"/>
              </a:spcBef>
              <a:defRPr/>
            </a:pPr>
            <a:r>
              <a:rPr sz="1200" b="1" spc="-8">
                <a:latin typeface="Comic Sans MS"/>
                <a:cs typeface="Calibri"/>
              </a:rPr>
              <a:t>Kan </a:t>
            </a:r>
            <a:r>
              <a:rPr sz="1200" b="1" spc="-4">
                <a:latin typeface="Comic Sans MS"/>
                <a:cs typeface="Calibri"/>
              </a:rPr>
              <a:t>akım </a:t>
            </a:r>
            <a:r>
              <a:rPr sz="1200" b="1">
                <a:latin typeface="Comic Sans MS"/>
                <a:cs typeface="Calibri"/>
              </a:rPr>
              <a:t> </a:t>
            </a:r>
            <a:r>
              <a:rPr sz="1200" b="1" spc="-4">
                <a:latin typeface="Comic Sans MS"/>
                <a:cs typeface="Calibri"/>
              </a:rPr>
              <a:t>b</a:t>
            </a:r>
            <a:r>
              <a:rPr sz="1200" b="1" spc="-15">
                <a:latin typeface="Comic Sans MS"/>
                <a:cs typeface="Calibri"/>
              </a:rPr>
              <a:t>o</a:t>
            </a:r>
            <a:r>
              <a:rPr sz="1200" b="1" spc="-8">
                <a:latin typeface="Comic Sans MS"/>
                <a:cs typeface="Calibri"/>
              </a:rPr>
              <a:t>z</a:t>
            </a:r>
            <a:r>
              <a:rPr sz="1200" b="1" spc="-4">
                <a:latin typeface="Comic Sans MS"/>
                <a:cs typeface="Calibri"/>
              </a:rPr>
              <a:t>ukl</a:t>
            </a:r>
            <a:r>
              <a:rPr sz="1200" b="1">
                <a:latin typeface="Comic Sans MS"/>
                <a:cs typeface="Calibri"/>
              </a:rPr>
              <a:t>u</a:t>
            </a:r>
            <a:r>
              <a:rPr sz="1200" b="1">
                <a:latin typeface="Comic Sans MS"/>
                <a:cs typeface="Arial"/>
              </a:rPr>
              <a:t>ğ</a:t>
            </a:r>
            <a:r>
              <a:rPr sz="1200" b="1">
                <a:latin typeface="Comic Sans MS"/>
                <a:cs typeface="Calibri"/>
              </a:rPr>
              <a:t>u</a:t>
            </a:r>
            <a:endParaRPr sz="1200">
              <a:latin typeface="Comic Sans MS"/>
              <a:cs typeface="Calibri"/>
            </a:endParaRPr>
          </a:p>
        </p:txBody>
      </p:sp>
      <p:grpSp>
        <p:nvGrpSpPr>
          <p:cNvPr id="22" name="object 22"/>
          <p:cNvGrpSpPr/>
          <p:nvPr/>
        </p:nvGrpSpPr>
        <p:grpSpPr bwMode="auto">
          <a:xfrm>
            <a:off x="4428940" y="4051702"/>
            <a:ext cx="1207770" cy="855345"/>
            <a:chOff x="4381253" y="4259269"/>
            <a:chExt cx="1610360" cy="1140460"/>
          </a:xfrm>
        </p:grpSpPr>
        <p:sp>
          <p:nvSpPr>
            <p:cNvPr id="23" name="object 23"/>
            <p:cNvSpPr/>
            <p:nvPr/>
          </p:nvSpPr>
          <p:spPr bwMode="auto">
            <a:xfrm>
              <a:off x="5490986" y="5248565"/>
              <a:ext cx="495934" cy="146685"/>
            </a:xfrm>
            <a:custGeom>
              <a:avLst/>
              <a:gdLst/>
              <a:ahLst/>
              <a:cxnLst/>
              <a:rect l="l" t="t" r="r" b="b"/>
              <a:pathLst>
                <a:path w="495935" h="146685" extrusionOk="0">
                  <a:moveTo>
                    <a:pt x="495372" y="146371"/>
                  </a:moveTo>
                  <a:lnTo>
                    <a:pt x="444110" y="138257"/>
                  </a:lnTo>
                  <a:lnTo>
                    <a:pt x="393148" y="128669"/>
                  </a:lnTo>
                  <a:lnTo>
                    <a:pt x="342516" y="117615"/>
                  </a:lnTo>
                  <a:lnTo>
                    <a:pt x="292248" y="105106"/>
                  </a:lnTo>
                  <a:lnTo>
                    <a:pt x="242373" y="91150"/>
                  </a:lnTo>
                  <a:lnTo>
                    <a:pt x="192923" y="75757"/>
                  </a:lnTo>
                  <a:lnTo>
                    <a:pt x="143929" y="58936"/>
                  </a:lnTo>
                  <a:lnTo>
                    <a:pt x="95423" y="40697"/>
                  </a:lnTo>
                  <a:lnTo>
                    <a:pt x="47436" y="21048"/>
                  </a:lnTo>
                  <a:lnTo>
                    <a:pt x="0" y="0"/>
                  </a:lnTo>
                </a:path>
              </a:pathLst>
            </a:custGeom>
            <a:grpFill/>
            <a:ln w="9524">
              <a:solidFill>
                <a:srgbClr val="599BD4"/>
              </a:solidFill>
            </a:ln>
          </p:spPr>
          <p:txBody>
            <a:bodyPr wrap="square" lIns="0" tIns="0" rIns="0" bIns="0" rtlCol="0"/>
            <a:lstStyle/>
            <a:p>
              <a:pPr>
                <a:defRPr/>
              </a:pPr>
              <a:endParaRPr sz="1350"/>
            </a:p>
          </p:txBody>
        </p:sp>
        <p:pic>
          <p:nvPicPr>
            <p:cNvPr id="24" name="object 24"/>
            <p:cNvPicPr/>
            <p:nvPr/>
          </p:nvPicPr>
          <p:blipFill>
            <a:blip r:embed="rId7"/>
            <a:stretch/>
          </p:blipFill>
          <p:spPr bwMode="auto">
            <a:xfrm>
              <a:off x="4381253" y="4259269"/>
              <a:ext cx="1368695" cy="987077"/>
            </a:xfrm>
            <a:prstGeom prst="rect">
              <a:avLst/>
            </a:prstGeom>
          </p:spPr>
        </p:pic>
      </p:grpSp>
      <p:sp>
        <p:nvSpPr>
          <p:cNvPr id="25" name="object 25"/>
          <p:cNvSpPr txBox="1"/>
          <p:nvPr/>
        </p:nvSpPr>
        <p:spPr bwMode="auto">
          <a:xfrm>
            <a:off x="4578278" y="4180684"/>
            <a:ext cx="726758" cy="433325"/>
          </a:xfrm>
          <a:prstGeom prst="rect">
            <a:avLst/>
          </a:prstGeom>
        </p:spPr>
        <p:txBody>
          <a:bodyPr vert="horz" wrap="square" lIns="0" tIns="35243" rIns="0" bIns="0" rtlCol="0">
            <a:spAutoFit/>
          </a:bodyPr>
          <a:lstStyle/>
          <a:p>
            <a:pPr marL="146685" marR="3810" indent="-137636">
              <a:lnSpc>
                <a:spcPts val="1620"/>
              </a:lnSpc>
              <a:spcBef>
                <a:spcPts val="278"/>
              </a:spcBef>
              <a:defRPr/>
            </a:pPr>
            <a:r>
              <a:rPr sz="1200" b="1" spc="-4">
                <a:latin typeface="Comic Sans MS"/>
                <a:cs typeface="Calibri"/>
              </a:rPr>
              <a:t>O</a:t>
            </a:r>
            <a:r>
              <a:rPr sz="1200" b="1" spc="-15">
                <a:latin typeface="Comic Sans MS"/>
                <a:cs typeface="Calibri"/>
              </a:rPr>
              <a:t>k</a:t>
            </a:r>
            <a:r>
              <a:rPr sz="1200" b="1" spc="-4">
                <a:latin typeface="Comic Sans MS"/>
                <a:cs typeface="Calibri"/>
              </a:rPr>
              <a:t>sid</a:t>
            </a:r>
            <a:r>
              <a:rPr sz="1200" b="1" spc="-15">
                <a:latin typeface="Comic Sans MS"/>
                <a:cs typeface="Calibri"/>
              </a:rPr>
              <a:t>a</a:t>
            </a:r>
            <a:r>
              <a:rPr sz="1200" b="1" spc="-4">
                <a:latin typeface="Comic Sans MS"/>
                <a:cs typeface="Calibri"/>
              </a:rPr>
              <a:t>tif  hasar</a:t>
            </a:r>
            <a:endParaRPr sz="1200">
              <a:latin typeface="Comic Sans MS"/>
              <a:cs typeface="Calibri"/>
            </a:endParaRPr>
          </a:p>
        </p:txBody>
      </p:sp>
      <p:grpSp>
        <p:nvGrpSpPr>
          <p:cNvPr id="26" name="object 26"/>
          <p:cNvGrpSpPr/>
          <p:nvPr/>
        </p:nvGrpSpPr>
        <p:grpSpPr bwMode="auto">
          <a:xfrm>
            <a:off x="4394194" y="2723515"/>
            <a:ext cx="1096328" cy="1325879"/>
            <a:chOff x="4334926" y="2488352"/>
            <a:chExt cx="1461770" cy="1767839"/>
          </a:xfrm>
        </p:grpSpPr>
        <p:sp>
          <p:nvSpPr>
            <p:cNvPr id="27" name="object 27"/>
            <p:cNvSpPr/>
            <p:nvPr/>
          </p:nvSpPr>
          <p:spPr bwMode="auto">
            <a:xfrm>
              <a:off x="4825838" y="3441012"/>
              <a:ext cx="49530" cy="810260"/>
            </a:xfrm>
            <a:custGeom>
              <a:avLst/>
              <a:gdLst/>
              <a:ahLst/>
              <a:cxnLst/>
              <a:rect l="l" t="t" r="r" b="b"/>
              <a:pathLst>
                <a:path w="49529" h="810260" extrusionOk="0">
                  <a:moveTo>
                    <a:pt x="43710" y="810189"/>
                  </a:moveTo>
                  <a:lnTo>
                    <a:pt x="33162" y="760023"/>
                  </a:lnTo>
                  <a:lnTo>
                    <a:pt x="24066" y="709649"/>
                  </a:lnTo>
                  <a:lnTo>
                    <a:pt x="16424" y="659099"/>
                  </a:lnTo>
                  <a:lnTo>
                    <a:pt x="10234" y="608402"/>
                  </a:lnTo>
                  <a:lnTo>
                    <a:pt x="5497" y="557591"/>
                  </a:lnTo>
                  <a:lnTo>
                    <a:pt x="2212" y="506697"/>
                  </a:lnTo>
                  <a:lnTo>
                    <a:pt x="380" y="455749"/>
                  </a:lnTo>
                  <a:lnTo>
                    <a:pt x="0" y="404781"/>
                  </a:lnTo>
                  <a:lnTo>
                    <a:pt x="1071" y="353822"/>
                  </a:lnTo>
                  <a:lnTo>
                    <a:pt x="3593" y="302905"/>
                  </a:lnTo>
                  <a:lnTo>
                    <a:pt x="7567" y="252059"/>
                  </a:lnTo>
                  <a:lnTo>
                    <a:pt x="12992" y="201316"/>
                  </a:lnTo>
                  <a:lnTo>
                    <a:pt x="19868" y="150708"/>
                  </a:lnTo>
                  <a:lnTo>
                    <a:pt x="28195" y="100265"/>
                  </a:lnTo>
                  <a:lnTo>
                    <a:pt x="37972" y="50018"/>
                  </a:lnTo>
                  <a:lnTo>
                    <a:pt x="49199" y="0"/>
                  </a:lnTo>
                </a:path>
              </a:pathLst>
            </a:custGeom>
            <a:grpFill/>
            <a:ln w="9524">
              <a:solidFill>
                <a:srgbClr val="EEFF41"/>
              </a:solidFill>
            </a:ln>
          </p:spPr>
          <p:txBody>
            <a:bodyPr wrap="square" lIns="0" tIns="0" rIns="0" bIns="0" rtlCol="0"/>
            <a:lstStyle/>
            <a:p>
              <a:pPr>
                <a:defRPr/>
              </a:pPr>
              <a:endParaRPr sz="1350"/>
            </a:p>
          </p:txBody>
        </p:sp>
        <p:pic>
          <p:nvPicPr>
            <p:cNvPr id="28" name="object 28"/>
            <p:cNvPicPr/>
            <p:nvPr/>
          </p:nvPicPr>
          <p:blipFill>
            <a:blip r:embed="rId8"/>
            <a:stretch/>
          </p:blipFill>
          <p:spPr bwMode="auto">
            <a:xfrm>
              <a:off x="4339688" y="2493115"/>
              <a:ext cx="1451823" cy="939887"/>
            </a:xfrm>
            <a:prstGeom prst="rect">
              <a:avLst/>
            </a:prstGeom>
          </p:spPr>
        </p:pic>
        <p:sp>
          <p:nvSpPr>
            <p:cNvPr id="29" name="object 29"/>
            <p:cNvSpPr/>
            <p:nvPr/>
          </p:nvSpPr>
          <p:spPr bwMode="auto">
            <a:xfrm>
              <a:off x="4339688" y="2493115"/>
              <a:ext cx="1452245" cy="940435"/>
            </a:xfrm>
            <a:custGeom>
              <a:avLst/>
              <a:gdLst/>
              <a:ahLst/>
              <a:cxnLst/>
              <a:rect l="l" t="t" r="r" b="b"/>
              <a:pathLst>
                <a:path w="1452245" h="940435" extrusionOk="0">
                  <a:moveTo>
                    <a:pt x="0" y="156651"/>
                  </a:moveTo>
                  <a:lnTo>
                    <a:pt x="7986" y="107137"/>
                  </a:lnTo>
                  <a:lnTo>
                    <a:pt x="30224" y="64135"/>
                  </a:lnTo>
                  <a:lnTo>
                    <a:pt x="64135" y="30224"/>
                  </a:lnTo>
                  <a:lnTo>
                    <a:pt x="107137" y="7986"/>
                  </a:lnTo>
                  <a:lnTo>
                    <a:pt x="156651" y="0"/>
                  </a:lnTo>
                  <a:lnTo>
                    <a:pt x="1295172" y="0"/>
                  </a:lnTo>
                  <a:lnTo>
                    <a:pt x="1355120" y="11924"/>
                  </a:lnTo>
                  <a:lnTo>
                    <a:pt x="1405941" y="45881"/>
                  </a:lnTo>
                  <a:lnTo>
                    <a:pt x="1439899" y="96703"/>
                  </a:lnTo>
                  <a:lnTo>
                    <a:pt x="1451823" y="156651"/>
                  </a:lnTo>
                  <a:lnTo>
                    <a:pt x="1451823" y="783236"/>
                  </a:lnTo>
                  <a:lnTo>
                    <a:pt x="1443837" y="832750"/>
                  </a:lnTo>
                  <a:lnTo>
                    <a:pt x="1421599" y="875753"/>
                  </a:lnTo>
                  <a:lnTo>
                    <a:pt x="1387688" y="909663"/>
                  </a:lnTo>
                  <a:lnTo>
                    <a:pt x="1344686" y="931901"/>
                  </a:lnTo>
                  <a:lnTo>
                    <a:pt x="1295172" y="939887"/>
                  </a:lnTo>
                  <a:lnTo>
                    <a:pt x="156651" y="939887"/>
                  </a:lnTo>
                  <a:lnTo>
                    <a:pt x="107137" y="931901"/>
                  </a:lnTo>
                  <a:lnTo>
                    <a:pt x="64135" y="909663"/>
                  </a:lnTo>
                  <a:lnTo>
                    <a:pt x="30224" y="875753"/>
                  </a:lnTo>
                  <a:lnTo>
                    <a:pt x="7986" y="832750"/>
                  </a:lnTo>
                  <a:lnTo>
                    <a:pt x="0" y="783236"/>
                  </a:lnTo>
                  <a:lnTo>
                    <a:pt x="0" y="156651"/>
                  </a:lnTo>
                  <a:close/>
                </a:path>
              </a:pathLst>
            </a:custGeom>
            <a:grpFill/>
            <a:ln w="9524">
              <a:solidFill>
                <a:srgbClr val="4285F4"/>
              </a:solidFill>
            </a:ln>
          </p:spPr>
          <p:txBody>
            <a:bodyPr wrap="square" lIns="0" tIns="0" rIns="0" bIns="0" rtlCol="0"/>
            <a:lstStyle/>
            <a:p>
              <a:pPr>
                <a:defRPr/>
              </a:pPr>
              <a:endParaRPr sz="1350"/>
            </a:p>
          </p:txBody>
        </p:sp>
      </p:grpSp>
      <p:sp>
        <p:nvSpPr>
          <p:cNvPr id="30" name="object 30"/>
          <p:cNvSpPr txBox="1"/>
          <p:nvPr/>
        </p:nvSpPr>
        <p:spPr bwMode="auto">
          <a:xfrm>
            <a:off x="4526534" y="2838370"/>
            <a:ext cx="830580" cy="433325"/>
          </a:xfrm>
          <a:prstGeom prst="rect">
            <a:avLst/>
          </a:prstGeom>
        </p:spPr>
        <p:txBody>
          <a:bodyPr vert="horz" wrap="square" lIns="0" tIns="35243" rIns="0" bIns="0" rtlCol="0">
            <a:spAutoFit/>
          </a:bodyPr>
          <a:lstStyle/>
          <a:p>
            <a:pPr marL="9525" marR="3810" indent="163353">
              <a:lnSpc>
                <a:spcPts val="1620"/>
              </a:lnSpc>
              <a:spcBef>
                <a:spcPts val="278"/>
              </a:spcBef>
              <a:defRPr/>
            </a:pPr>
            <a:r>
              <a:rPr sz="1200" b="1" spc="-8">
                <a:latin typeface="Comic Sans MS"/>
                <a:cs typeface="Calibri"/>
              </a:rPr>
              <a:t>Direkt </a:t>
            </a:r>
            <a:r>
              <a:rPr sz="1200" b="1" spc="-4">
                <a:latin typeface="Comic Sans MS"/>
                <a:cs typeface="Calibri"/>
              </a:rPr>
              <a:t> </a:t>
            </a:r>
            <a:r>
              <a:rPr sz="1200" b="1" spc="-8">
                <a:latin typeface="Comic Sans MS"/>
                <a:cs typeface="Calibri"/>
              </a:rPr>
              <a:t>toksik</a:t>
            </a:r>
            <a:r>
              <a:rPr sz="1200" b="1" spc="-64">
                <a:latin typeface="Comic Sans MS"/>
                <a:cs typeface="Calibri"/>
              </a:rPr>
              <a:t> </a:t>
            </a:r>
            <a:r>
              <a:rPr sz="1200" b="1" spc="-8">
                <a:latin typeface="Comic Sans MS"/>
                <a:cs typeface="Calibri"/>
              </a:rPr>
              <a:t>etki</a:t>
            </a:r>
            <a:endParaRPr sz="1200">
              <a:latin typeface="Comic Sans MS"/>
              <a:cs typeface="Calibri"/>
            </a:endParaRPr>
          </a:p>
        </p:txBody>
      </p:sp>
      <p:sp>
        <p:nvSpPr>
          <p:cNvPr id="31" name="object 31"/>
          <p:cNvSpPr/>
          <p:nvPr/>
        </p:nvSpPr>
        <p:spPr bwMode="auto">
          <a:xfrm>
            <a:off x="5239603" y="2507005"/>
            <a:ext cx="360521" cy="217646"/>
          </a:xfrm>
          <a:custGeom>
            <a:avLst/>
            <a:gdLst/>
            <a:ahLst/>
            <a:cxnLst/>
            <a:rect l="l" t="t" r="r" b="b"/>
            <a:pathLst>
              <a:path w="480695" h="290194" extrusionOk="0">
                <a:moveTo>
                  <a:pt x="0" y="289760"/>
                </a:moveTo>
                <a:lnTo>
                  <a:pt x="39667" y="257283"/>
                </a:lnTo>
                <a:lnTo>
                  <a:pt x="80211" y="225984"/>
                </a:lnTo>
                <a:lnTo>
                  <a:pt x="121605" y="195880"/>
                </a:lnTo>
                <a:lnTo>
                  <a:pt x="163822" y="166987"/>
                </a:lnTo>
                <a:lnTo>
                  <a:pt x="206836" y="139321"/>
                </a:lnTo>
                <a:lnTo>
                  <a:pt x="250618" y="112898"/>
                </a:lnTo>
                <a:lnTo>
                  <a:pt x="295143" y="87735"/>
                </a:lnTo>
                <a:lnTo>
                  <a:pt x="340384" y="63848"/>
                </a:lnTo>
                <a:lnTo>
                  <a:pt x="386313" y="41252"/>
                </a:lnTo>
                <a:lnTo>
                  <a:pt x="432904" y="19964"/>
                </a:lnTo>
                <a:lnTo>
                  <a:pt x="480129" y="0"/>
                </a:lnTo>
              </a:path>
            </a:pathLst>
          </a:custGeom>
          <a:ln w="9524">
            <a:solidFill>
              <a:srgbClr val="212121"/>
            </a:solidFill>
          </a:ln>
        </p:spPr>
        <p:txBody>
          <a:bodyPr wrap="square" lIns="0" tIns="0" rIns="0" bIns="0" rtlCol="0"/>
          <a:lstStyle/>
          <a:p>
            <a:pPr>
              <a:defRPr/>
            </a:pPr>
            <a:endParaRPr sz="1350"/>
          </a:p>
        </p:txBody>
      </p:sp>
      <p:pic>
        <p:nvPicPr>
          <p:cNvPr id="5" name="Resim 4"/>
          <p:cNvPicPr>
            <a:picLocks noChangeAspect="1"/>
          </p:cNvPicPr>
          <p:nvPr/>
        </p:nvPicPr>
        <p:blipFill>
          <a:blip r:embed="rId9"/>
          <a:stretch/>
        </p:blipFill>
        <p:spPr bwMode="auto">
          <a:xfrm>
            <a:off x="6982711" y="1108306"/>
            <a:ext cx="1548860" cy="1107935"/>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object 2"/>
          <p:cNvSpPr txBox="1">
            <a:spLocks noGrp="1"/>
          </p:cNvSpPr>
          <p:nvPr>
            <p:ph type="title"/>
          </p:nvPr>
        </p:nvSpPr>
        <p:spPr bwMode="auto">
          <a:xfrm>
            <a:off x="636769" y="1171008"/>
            <a:ext cx="8316919" cy="378950"/>
          </a:xfrm>
          <a:prstGeom prst="rect">
            <a:avLst/>
          </a:prstGeom>
        </p:spPr>
        <p:txBody>
          <a:bodyPr vert="horz" wrap="square" lIns="0" tIns="9525" rIns="0" bIns="0" rtlCol="0" anchor="ctr">
            <a:spAutoFit/>
          </a:bodyPr>
          <a:lstStyle/>
          <a:p>
            <a:pPr marL="9525">
              <a:lnSpc>
                <a:spcPct val="100000"/>
              </a:lnSpc>
              <a:spcBef>
                <a:spcPts val="75"/>
              </a:spcBef>
              <a:defRPr/>
            </a:pPr>
            <a:r>
              <a:rPr sz="2400" dirty="0" err="1">
                <a:latin typeface="Calibri" panose="020F0502020204030204" pitchFamily="34" charset="0"/>
                <a:cs typeface="Calibri" panose="020F0502020204030204" pitchFamily="34" charset="0"/>
              </a:rPr>
              <a:t>Tütün</a:t>
            </a:r>
            <a:r>
              <a:rPr sz="2400" dirty="0">
                <a:latin typeface="Calibri" panose="020F0502020204030204" pitchFamily="34" charset="0"/>
                <a:cs typeface="Calibri" panose="020F0502020204030204" pitchFamily="34" charset="0"/>
              </a:rPr>
              <a:t> </a:t>
            </a:r>
            <a:r>
              <a:rPr sz="2400" dirty="0" err="1">
                <a:latin typeface="Calibri" panose="020F0502020204030204" pitchFamily="34" charset="0"/>
                <a:cs typeface="Calibri" panose="020F0502020204030204" pitchFamily="34" charset="0"/>
              </a:rPr>
              <a:t>ve</a:t>
            </a:r>
            <a:r>
              <a:rPr sz="2400" dirty="0">
                <a:latin typeface="Calibri" panose="020F0502020204030204" pitchFamily="34" charset="0"/>
                <a:cs typeface="Calibri" panose="020F0502020204030204" pitchFamily="34" charset="0"/>
              </a:rPr>
              <a:t> </a:t>
            </a:r>
            <a:r>
              <a:rPr sz="2400" dirty="0" err="1">
                <a:latin typeface="Calibri" panose="020F0502020204030204" pitchFamily="34" charset="0"/>
                <a:cs typeface="Calibri" panose="020F0502020204030204" pitchFamily="34" charset="0"/>
              </a:rPr>
              <a:t>Santral</a:t>
            </a:r>
            <a:r>
              <a:rPr sz="2400" dirty="0">
                <a:latin typeface="Calibri" panose="020F0502020204030204" pitchFamily="34" charset="0"/>
                <a:cs typeface="Calibri" panose="020F0502020204030204" pitchFamily="34" charset="0"/>
              </a:rPr>
              <a:t> </a:t>
            </a:r>
            <a:r>
              <a:rPr sz="2400" dirty="0" err="1">
                <a:latin typeface="Calibri" panose="020F0502020204030204" pitchFamily="34" charset="0"/>
                <a:cs typeface="Calibri" panose="020F0502020204030204" pitchFamily="34" charset="0"/>
              </a:rPr>
              <a:t>Sinir</a:t>
            </a:r>
            <a:r>
              <a:rPr sz="2400" dirty="0">
                <a:latin typeface="Calibri" panose="020F0502020204030204" pitchFamily="34" charset="0"/>
                <a:cs typeface="Calibri" panose="020F0502020204030204" pitchFamily="34" charset="0"/>
              </a:rPr>
              <a:t> </a:t>
            </a:r>
            <a:r>
              <a:rPr sz="2400" dirty="0" err="1">
                <a:latin typeface="Calibri" panose="020F0502020204030204" pitchFamily="34" charset="0"/>
                <a:cs typeface="Calibri" panose="020F0502020204030204" pitchFamily="34" charset="0"/>
              </a:rPr>
              <a:t>Sistemi</a:t>
            </a:r>
            <a:endParaRPr sz="2700" dirty="0">
              <a:latin typeface="Calibri" panose="020F0502020204030204" pitchFamily="34" charset="0"/>
              <a:cs typeface="Calibri" panose="020F0502020204030204" pitchFamily="34" charset="0"/>
            </a:endParaRPr>
          </a:p>
        </p:txBody>
      </p:sp>
      <p:sp>
        <p:nvSpPr>
          <p:cNvPr id="14" name="Metin Yer Tutucusu 13"/>
          <p:cNvSpPr>
            <a:spLocks noGrp="1"/>
          </p:cNvSpPr>
          <p:nvPr>
            <p:ph type="body" sz="half" idx="2"/>
          </p:nvPr>
        </p:nvSpPr>
        <p:spPr bwMode="auto">
          <a:xfrm>
            <a:off x="636769" y="1776706"/>
            <a:ext cx="8093687" cy="3488498"/>
          </a:xfrm>
        </p:spPr>
        <p:txBody>
          <a:bodyPr/>
          <a:lstStyle/>
          <a:p>
            <a:pPr>
              <a:defRPr/>
            </a:pPr>
            <a:endParaRPr lang="tr-TR" dirty="0"/>
          </a:p>
        </p:txBody>
      </p:sp>
      <p:sp>
        <p:nvSpPr>
          <p:cNvPr id="3" name="object 3"/>
          <p:cNvSpPr txBox="1"/>
          <p:nvPr/>
        </p:nvSpPr>
        <p:spPr bwMode="auto">
          <a:xfrm>
            <a:off x="6864769" y="5714513"/>
            <a:ext cx="2080934" cy="130870"/>
          </a:xfrm>
          <a:prstGeom prst="rect">
            <a:avLst/>
          </a:prstGeom>
        </p:spPr>
        <p:txBody>
          <a:bodyPr vert="horz" wrap="square" lIns="0" tIns="9525" rIns="0" bIns="0" rtlCol="0">
            <a:spAutoFit/>
          </a:bodyPr>
          <a:lstStyle/>
          <a:p>
            <a:pPr marL="9525">
              <a:spcBef>
                <a:spcPts val="75"/>
              </a:spcBef>
              <a:defRPr/>
            </a:pPr>
            <a:r>
              <a:rPr lang="tr-TR" sz="788" spc="-4">
                <a:latin typeface="Calibri"/>
                <a:cs typeface="Calibri"/>
              </a:rPr>
              <a:t>    </a:t>
            </a:r>
            <a:r>
              <a:rPr sz="788" spc="-4">
                <a:latin typeface="Calibri"/>
                <a:cs typeface="Calibri"/>
              </a:rPr>
              <a:t> </a:t>
            </a:r>
            <a:r>
              <a:rPr sz="788">
                <a:latin typeface="Calibri"/>
                <a:cs typeface="Calibri"/>
              </a:rPr>
              <a:t>J</a:t>
            </a:r>
            <a:r>
              <a:rPr sz="788" spc="-4">
                <a:latin typeface="Calibri"/>
                <a:cs typeface="Calibri"/>
              </a:rPr>
              <a:t> </a:t>
            </a:r>
            <a:r>
              <a:rPr sz="788" spc="-8">
                <a:latin typeface="Calibri"/>
                <a:cs typeface="Calibri"/>
              </a:rPr>
              <a:t>Psychiatr</a:t>
            </a:r>
            <a:r>
              <a:rPr sz="788">
                <a:latin typeface="Calibri"/>
                <a:cs typeface="Calibri"/>
              </a:rPr>
              <a:t> </a:t>
            </a:r>
            <a:r>
              <a:rPr sz="788" spc="-8">
                <a:latin typeface="Calibri"/>
                <a:cs typeface="Calibri"/>
              </a:rPr>
              <a:t>Res.2006;</a:t>
            </a:r>
            <a:r>
              <a:rPr sz="788" spc="-4">
                <a:latin typeface="Calibri"/>
                <a:cs typeface="Calibri"/>
              </a:rPr>
              <a:t> 40:404-18.</a:t>
            </a:r>
            <a:endParaRPr sz="788">
              <a:latin typeface="Calibri"/>
              <a:cs typeface="Calibri"/>
            </a:endParaRPr>
          </a:p>
        </p:txBody>
      </p:sp>
      <p:sp>
        <p:nvSpPr>
          <p:cNvPr id="4" name="object 4"/>
          <p:cNvSpPr txBox="1"/>
          <p:nvPr/>
        </p:nvSpPr>
        <p:spPr bwMode="auto">
          <a:xfrm>
            <a:off x="779784" y="2016577"/>
            <a:ext cx="3104635" cy="300563"/>
          </a:xfrm>
          <a:prstGeom prst="rect">
            <a:avLst/>
          </a:prstGeom>
          <a:ln w="12699">
            <a:solidFill>
              <a:srgbClr val="0097A7"/>
            </a:solidFill>
          </a:ln>
        </p:spPr>
        <p:txBody>
          <a:bodyPr vert="horz" wrap="square" lIns="0" tIns="23336" rIns="0" bIns="0" rtlCol="0">
            <a:spAutoFit/>
          </a:bodyPr>
          <a:lstStyle/>
          <a:p>
            <a:pPr marL="64294">
              <a:spcBef>
                <a:spcPts val="184"/>
              </a:spcBef>
              <a:defRPr/>
            </a:pPr>
            <a:r>
              <a:rPr spc="-4" dirty="0" err="1">
                <a:latin typeface="Calibri" panose="020F0502020204030204" pitchFamily="34" charset="0"/>
                <a:cs typeface="Calibri" panose="020F0502020204030204" pitchFamily="34" charset="0"/>
              </a:rPr>
              <a:t>Beyin</a:t>
            </a:r>
            <a:r>
              <a:rPr spc="-19" dirty="0">
                <a:latin typeface="Calibri" panose="020F0502020204030204" pitchFamily="34" charset="0"/>
                <a:cs typeface="Calibri" panose="020F0502020204030204" pitchFamily="34" charset="0"/>
              </a:rPr>
              <a:t> </a:t>
            </a:r>
            <a:r>
              <a:rPr spc="-8" dirty="0" err="1">
                <a:latin typeface="Calibri" panose="020F0502020204030204" pitchFamily="34" charset="0"/>
                <a:cs typeface="Calibri" panose="020F0502020204030204" pitchFamily="34" charset="0"/>
              </a:rPr>
              <a:t>kan</a:t>
            </a:r>
            <a:r>
              <a:rPr spc="-19" dirty="0">
                <a:latin typeface="Calibri" panose="020F0502020204030204" pitchFamily="34" charset="0"/>
                <a:cs typeface="Calibri" panose="020F0502020204030204" pitchFamily="34" charset="0"/>
              </a:rPr>
              <a:t> </a:t>
            </a:r>
            <a:r>
              <a:rPr dirty="0" err="1">
                <a:latin typeface="Calibri" panose="020F0502020204030204" pitchFamily="34" charset="0"/>
                <a:cs typeface="Calibri" panose="020F0502020204030204" pitchFamily="34" charset="0"/>
              </a:rPr>
              <a:t>akımında</a:t>
            </a:r>
            <a:r>
              <a:rPr spc="-19" dirty="0">
                <a:latin typeface="Calibri" panose="020F0502020204030204" pitchFamily="34" charset="0"/>
                <a:cs typeface="Calibri" panose="020F0502020204030204" pitchFamily="34" charset="0"/>
              </a:rPr>
              <a:t> </a:t>
            </a:r>
            <a:r>
              <a:rPr spc="-4" dirty="0" err="1">
                <a:latin typeface="Calibri" panose="020F0502020204030204" pitchFamily="34" charset="0"/>
                <a:cs typeface="Calibri" panose="020F0502020204030204" pitchFamily="34" charset="0"/>
              </a:rPr>
              <a:t>azalma</a:t>
            </a:r>
            <a:endParaRPr dirty="0">
              <a:latin typeface="Calibri" panose="020F0502020204030204" pitchFamily="34" charset="0"/>
              <a:cs typeface="Calibri" panose="020F0502020204030204" pitchFamily="34" charset="0"/>
            </a:endParaRPr>
          </a:p>
        </p:txBody>
      </p:sp>
      <p:grpSp>
        <p:nvGrpSpPr>
          <p:cNvPr id="5" name="object 5"/>
          <p:cNvGrpSpPr/>
          <p:nvPr/>
        </p:nvGrpSpPr>
        <p:grpSpPr bwMode="auto">
          <a:xfrm>
            <a:off x="1918644" y="2332337"/>
            <a:ext cx="128111" cy="364331"/>
            <a:chOff x="2453686" y="3186177"/>
            <a:chExt cx="170815" cy="485775"/>
          </a:xfrm>
          <a:solidFill>
            <a:schemeClr val="accent1">
              <a:lumMod val="75000"/>
            </a:schemeClr>
          </a:solidFill>
        </p:grpSpPr>
        <p:sp>
          <p:nvSpPr>
            <p:cNvPr id="6" name="object 6"/>
            <p:cNvSpPr/>
            <p:nvPr/>
          </p:nvSpPr>
          <p:spPr bwMode="auto">
            <a:xfrm>
              <a:off x="2460036" y="3192527"/>
              <a:ext cx="158114" cy="473075"/>
            </a:xfrm>
            <a:custGeom>
              <a:avLst/>
              <a:gdLst/>
              <a:ahLst/>
              <a:cxnLst/>
              <a:rect l="l" t="t" r="r" b="b"/>
              <a:pathLst>
                <a:path w="158114" h="473075" extrusionOk="0">
                  <a:moveTo>
                    <a:pt x="118241" y="472966"/>
                  </a:moveTo>
                  <a:lnTo>
                    <a:pt x="39413" y="472966"/>
                  </a:lnTo>
                  <a:lnTo>
                    <a:pt x="39413" y="77492"/>
                  </a:lnTo>
                  <a:lnTo>
                    <a:pt x="0" y="77492"/>
                  </a:lnTo>
                  <a:lnTo>
                    <a:pt x="78827" y="0"/>
                  </a:lnTo>
                  <a:lnTo>
                    <a:pt x="157655" y="77492"/>
                  </a:lnTo>
                  <a:lnTo>
                    <a:pt x="118241" y="77492"/>
                  </a:lnTo>
                  <a:lnTo>
                    <a:pt x="118241" y="472966"/>
                  </a:lnTo>
                  <a:close/>
                </a:path>
              </a:pathLst>
            </a:custGeom>
            <a:grpFill/>
          </p:spPr>
          <p:txBody>
            <a:bodyPr wrap="square" lIns="0" tIns="0" rIns="0" bIns="0" rtlCol="0"/>
            <a:lstStyle/>
            <a:p>
              <a:pPr>
                <a:defRPr/>
              </a:pPr>
              <a:endParaRPr sz="1350"/>
            </a:p>
          </p:txBody>
        </p:sp>
        <p:sp>
          <p:nvSpPr>
            <p:cNvPr id="7" name="object 7"/>
            <p:cNvSpPr/>
            <p:nvPr/>
          </p:nvSpPr>
          <p:spPr bwMode="auto">
            <a:xfrm>
              <a:off x="2460036" y="3192527"/>
              <a:ext cx="158114" cy="473075"/>
            </a:xfrm>
            <a:custGeom>
              <a:avLst/>
              <a:gdLst/>
              <a:ahLst/>
              <a:cxnLst/>
              <a:rect l="l" t="t" r="r" b="b"/>
              <a:pathLst>
                <a:path w="158114" h="473075" extrusionOk="0">
                  <a:moveTo>
                    <a:pt x="157655" y="77492"/>
                  </a:moveTo>
                  <a:lnTo>
                    <a:pt x="78827" y="0"/>
                  </a:lnTo>
                  <a:lnTo>
                    <a:pt x="0" y="77492"/>
                  </a:lnTo>
                  <a:lnTo>
                    <a:pt x="39413" y="77492"/>
                  </a:lnTo>
                  <a:lnTo>
                    <a:pt x="39413" y="472966"/>
                  </a:lnTo>
                  <a:lnTo>
                    <a:pt x="118241" y="472966"/>
                  </a:lnTo>
                  <a:lnTo>
                    <a:pt x="118241" y="77492"/>
                  </a:lnTo>
                  <a:lnTo>
                    <a:pt x="157655" y="77492"/>
                  </a:lnTo>
                  <a:close/>
                </a:path>
              </a:pathLst>
            </a:custGeom>
            <a:grpFill/>
            <a:ln w="12699">
              <a:solidFill>
                <a:srgbClr val="31538F"/>
              </a:solidFill>
            </a:ln>
          </p:spPr>
          <p:txBody>
            <a:bodyPr wrap="square" lIns="0" tIns="0" rIns="0" bIns="0" rtlCol="0"/>
            <a:lstStyle/>
            <a:p>
              <a:pPr>
                <a:defRPr/>
              </a:pPr>
              <a:endParaRPr sz="1350"/>
            </a:p>
          </p:txBody>
        </p:sp>
      </p:grpSp>
      <p:sp>
        <p:nvSpPr>
          <p:cNvPr id="8" name="object 8"/>
          <p:cNvSpPr txBox="1"/>
          <p:nvPr/>
        </p:nvSpPr>
        <p:spPr bwMode="auto">
          <a:xfrm>
            <a:off x="779784" y="2770637"/>
            <a:ext cx="2725578" cy="1408558"/>
          </a:xfrm>
          <a:prstGeom prst="rect">
            <a:avLst/>
          </a:prstGeom>
          <a:ln w="12699">
            <a:solidFill>
              <a:srgbClr val="0097A7"/>
            </a:solidFill>
          </a:ln>
        </p:spPr>
        <p:txBody>
          <a:bodyPr vert="horz" wrap="square" lIns="0" tIns="23336" rIns="0" bIns="0" rtlCol="0">
            <a:spAutoFit/>
          </a:bodyPr>
          <a:lstStyle/>
          <a:p>
            <a:pPr marL="24765">
              <a:spcBef>
                <a:spcPts val="184"/>
              </a:spcBef>
              <a:defRPr/>
            </a:pPr>
            <a:r>
              <a:rPr sz="1200" i="1" spc="-4" dirty="0">
                <a:cs typeface="Calibri"/>
              </a:rPr>
              <a:t>-</a:t>
            </a:r>
            <a:r>
              <a:rPr sz="1500" i="1" spc="-4" dirty="0" err="1">
                <a:cs typeface="Calibri"/>
              </a:rPr>
              <a:t>Eritrosit</a:t>
            </a:r>
            <a:r>
              <a:rPr sz="1500" i="1" spc="-4" dirty="0">
                <a:cs typeface="Calibri"/>
              </a:rPr>
              <a:t>,</a:t>
            </a:r>
            <a:r>
              <a:rPr sz="1500" i="1" spc="-19" dirty="0">
                <a:cs typeface="Calibri"/>
              </a:rPr>
              <a:t> </a:t>
            </a:r>
            <a:r>
              <a:rPr sz="1500" i="1" spc="-4" dirty="0">
                <a:cs typeface="Calibri"/>
              </a:rPr>
              <a:t>Hemoglobin,</a:t>
            </a:r>
            <a:r>
              <a:rPr sz="1500" i="1" spc="-15" dirty="0">
                <a:cs typeface="Calibri"/>
              </a:rPr>
              <a:t> </a:t>
            </a:r>
            <a:r>
              <a:rPr sz="1500" i="1" spc="-8" dirty="0" err="1">
                <a:cs typeface="Calibri"/>
              </a:rPr>
              <a:t>Hematokrit</a:t>
            </a:r>
            <a:endParaRPr sz="1500" dirty="0">
              <a:cs typeface="Calibri"/>
            </a:endParaRPr>
          </a:p>
          <a:p>
            <a:pPr marL="24765">
              <a:defRPr/>
            </a:pPr>
            <a:r>
              <a:rPr sz="1500" i="1" spc="-4" dirty="0">
                <a:cs typeface="Calibri"/>
              </a:rPr>
              <a:t>-</a:t>
            </a:r>
            <a:r>
              <a:rPr sz="1500" i="1" spc="-4" dirty="0" err="1">
                <a:cs typeface="Calibri"/>
              </a:rPr>
              <a:t>Fibrojen</a:t>
            </a:r>
            <a:endParaRPr sz="1500" dirty="0">
              <a:cs typeface="Calibri"/>
            </a:endParaRPr>
          </a:p>
          <a:p>
            <a:pPr marL="24765">
              <a:defRPr/>
            </a:pPr>
            <a:r>
              <a:rPr sz="1500" i="1" spc="-4" dirty="0">
                <a:cs typeface="Calibri"/>
              </a:rPr>
              <a:t>-</a:t>
            </a:r>
            <a:r>
              <a:rPr sz="1500" i="1" spc="-4" dirty="0" err="1">
                <a:cs typeface="Calibri"/>
              </a:rPr>
              <a:t>Eritrosit</a:t>
            </a:r>
            <a:r>
              <a:rPr sz="1500" i="1" spc="-26" dirty="0">
                <a:cs typeface="Calibri"/>
              </a:rPr>
              <a:t> </a:t>
            </a:r>
            <a:r>
              <a:rPr sz="1500" i="1" spc="-8" dirty="0" err="1">
                <a:cs typeface="Calibri"/>
              </a:rPr>
              <a:t>agregasyonu</a:t>
            </a:r>
            <a:endParaRPr sz="1500" dirty="0">
              <a:cs typeface="Calibri"/>
            </a:endParaRPr>
          </a:p>
          <a:p>
            <a:pPr marL="24765">
              <a:defRPr/>
            </a:pPr>
            <a:r>
              <a:rPr sz="1500" i="1" spc="-8" dirty="0">
                <a:cs typeface="Calibri"/>
              </a:rPr>
              <a:t>-Kan</a:t>
            </a:r>
            <a:r>
              <a:rPr sz="1500" i="1" spc="-19" dirty="0">
                <a:cs typeface="Calibri"/>
              </a:rPr>
              <a:t> </a:t>
            </a:r>
            <a:r>
              <a:rPr sz="1500" i="1" spc="-11" dirty="0" err="1">
                <a:cs typeface="Calibri"/>
              </a:rPr>
              <a:t>viskozitesi</a:t>
            </a:r>
            <a:endParaRPr sz="1500" dirty="0">
              <a:cs typeface="Calibri"/>
            </a:endParaRPr>
          </a:p>
          <a:p>
            <a:pPr marL="24765">
              <a:defRPr/>
            </a:pPr>
            <a:r>
              <a:rPr sz="1500" i="1" spc="-8" dirty="0">
                <a:cs typeface="Calibri"/>
              </a:rPr>
              <a:t>-</a:t>
            </a:r>
            <a:r>
              <a:rPr sz="1500" i="1" spc="-8" dirty="0" err="1">
                <a:cs typeface="Calibri"/>
              </a:rPr>
              <a:t>Karotid</a:t>
            </a:r>
            <a:r>
              <a:rPr sz="1500" i="1" spc="-4" dirty="0">
                <a:cs typeface="Calibri"/>
              </a:rPr>
              <a:t> </a:t>
            </a:r>
            <a:r>
              <a:rPr sz="1500" i="1" spc="-8" dirty="0" err="1">
                <a:cs typeface="Calibri"/>
              </a:rPr>
              <a:t>arter</a:t>
            </a:r>
            <a:r>
              <a:rPr sz="1500" i="1" spc="-4" dirty="0">
                <a:cs typeface="Calibri"/>
              </a:rPr>
              <a:t> </a:t>
            </a:r>
            <a:r>
              <a:rPr sz="1500" i="1" spc="-8" dirty="0">
                <a:cs typeface="Calibri"/>
              </a:rPr>
              <a:t>intima</a:t>
            </a:r>
            <a:r>
              <a:rPr sz="1500" i="1" dirty="0">
                <a:cs typeface="Calibri"/>
              </a:rPr>
              <a:t> media</a:t>
            </a:r>
            <a:r>
              <a:rPr sz="1500" i="1" spc="-4" dirty="0">
                <a:cs typeface="Calibri"/>
              </a:rPr>
              <a:t> (CIMT)</a:t>
            </a:r>
            <a:r>
              <a:rPr sz="1500" i="1" dirty="0">
                <a:cs typeface="Calibri"/>
              </a:rPr>
              <a:t> </a:t>
            </a:r>
            <a:r>
              <a:rPr sz="1500" i="1" spc="-8" dirty="0" err="1">
                <a:cs typeface="Calibri"/>
              </a:rPr>
              <a:t>kalınlı</a:t>
            </a:r>
            <a:r>
              <a:rPr sz="1500" i="1" spc="-8" dirty="0" err="1">
                <a:cs typeface="Arial"/>
              </a:rPr>
              <a:t>ğ</a:t>
            </a:r>
            <a:r>
              <a:rPr sz="1500" i="1" spc="-8" dirty="0" err="1">
                <a:cs typeface="Calibri"/>
              </a:rPr>
              <a:t>ı</a:t>
            </a:r>
            <a:endParaRPr sz="1500" dirty="0">
              <a:cs typeface="Calibri"/>
            </a:endParaRPr>
          </a:p>
        </p:txBody>
      </p:sp>
      <p:sp>
        <p:nvSpPr>
          <p:cNvPr id="9" name="object 9"/>
          <p:cNvSpPr txBox="1"/>
          <p:nvPr/>
        </p:nvSpPr>
        <p:spPr bwMode="auto">
          <a:xfrm>
            <a:off x="4683613" y="2193556"/>
            <a:ext cx="3044762" cy="207749"/>
          </a:xfrm>
          <a:prstGeom prst="rect">
            <a:avLst/>
          </a:prstGeom>
          <a:solidFill>
            <a:schemeClr val="accent1">
              <a:lumMod val="75000"/>
            </a:schemeClr>
          </a:solidFill>
          <a:ln w="9524">
            <a:solidFill>
              <a:srgbClr val="000000"/>
            </a:solidFill>
          </a:ln>
        </p:spPr>
        <p:txBody>
          <a:bodyPr vert="horz" wrap="square" lIns="0" tIns="22860" rIns="0" bIns="0" rtlCol="0">
            <a:spAutoFit/>
          </a:bodyPr>
          <a:lstStyle/>
          <a:p>
            <a:pPr marL="64294">
              <a:spcBef>
                <a:spcPts val="180"/>
              </a:spcBef>
              <a:defRPr/>
            </a:pPr>
            <a:r>
              <a:rPr sz="1200" i="1" spc="-8">
                <a:solidFill>
                  <a:srgbClr val="FFFFFF"/>
                </a:solidFill>
                <a:latin typeface="Comic Sans MS"/>
                <a:cs typeface="Calibri"/>
              </a:rPr>
              <a:t>Karotid</a:t>
            </a:r>
            <a:r>
              <a:rPr sz="1200" i="1" spc="-15">
                <a:solidFill>
                  <a:srgbClr val="FFFFFF"/>
                </a:solidFill>
                <a:latin typeface="Comic Sans MS"/>
                <a:cs typeface="Calibri"/>
              </a:rPr>
              <a:t> </a:t>
            </a:r>
            <a:r>
              <a:rPr sz="1200" i="1" spc="-8">
                <a:solidFill>
                  <a:srgbClr val="FFFFFF"/>
                </a:solidFill>
                <a:latin typeface="Comic Sans MS"/>
                <a:cs typeface="Calibri"/>
              </a:rPr>
              <a:t>arter</a:t>
            </a:r>
            <a:r>
              <a:rPr sz="1200" i="1" spc="-11">
                <a:solidFill>
                  <a:srgbClr val="FFFFFF"/>
                </a:solidFill>
                <a:latin typeface="Comic Sans MS"/>
                <a:cs typeface="Calibri"/>
              </a:rPr>
              <a:t> </a:t>
            </a:r>
            <a:r>
              <a:rPr sz="1200" i="1" spc="-15">
                <a:solidFill>
                  <a:srgbClr val="FFFFFF"/>
                </a:solidFill>
                <a:latin typeface="Comic Sans MS"/>
                <a:cs typeface="Calibri"/>
              </a:rPr>
              <a:t>kan</a:t>
            </a:r>
            <a:r>
              <a:rPr sz="1200" i="1" spc="-11">
                <a:solidFill>
                  <a:srgbClr val="FFFFFF"/>
                </a:solidFill>
                <a:latin typeface="Comic Sans MS"/>
                <a:cs typeface="Calibri"/>
              </a:rPr>
              <a:t> </a:t>
            </a:r>
            <a:r>
              <a:rPr sz="1200" i="1" spc="-4">
                <a:solidFill>
                  <a:srgbClr val="FFFFFF"/>
                </a:solidFill>
                <a:latin typeface="Comic Sans MS"/>
                <a:cs typeface="Calibri"/>
              </a:rPr>
              <a:t>akımında</a:t>
            </a:r>
            <a:r>
              <a:rPr sz="1200" i="1" spc="-11">
                <a:solidFill>
                  <a:srgbClr val="FFFFFF"/>
                </a:solidFill>
                <a:latin typeface="Comic Sans MS"/>
                <a:cs typeface="Calibri"/>
              </a:rPr>
              <a:t> </a:t>
            </a:r>
            <a:r>
              <a:rPr sz="1200" i="1" spc="-8">
                <a:solidFill>
                  <a:srgbClr val="FFFFFF"/>
                </a:solidFill>
                <a:latin typeface="Comic Sans MS"/>
                <a:cs typeface="Calibri"/>
              </a:rPr>
              <a:t>azalma</a:t>
            </a:r>
            <a:endParaRPr sz="1200">
              <a:latin typeface="Comic Sans MS"/>
              <a:cs typeface="Calibri"/>
            </a:endParaRPr>
          </a:p>
        </p:txBody>
      </p:sp>
      <p:grpSp>
        <p:nvGrpSpPr>
          <p:cNvPr id="10" name="object 10"/>
          <p:cNvGrpSpPr/>
          <p:nvPr/>
        </p:nvGrpSpPr>
        <p:grpSpPr bwMode="auto">
          <a:xfrm>
            <a:off x="6178707" y="2786543"/>
            <a:ext cx="219075" cy="440531"/>
            <a:chOff x="6143935" y="3154926"/>
            <a:chExt cx="292100" cy="587375"/>
          </a:xfrm>
        </p:grpSpPr>
        <p:pic>
          <p:nvPicPr>
            <p:cNvPr id="11" name="object 11"/>
            <p:cNvPicPr/>
            <p:nvPr/>
          </p:nvPicPr>
          <p:blipFill>
            <a:blip r:embed="rId3"/>
            <a:stretch/>
          </p:blipFill>
          <p:spPr bwMode="auto">
            <a:xfrm>
              <a:off x="6143935" y="3154926"/>
              <a:ext cx="291647" cy="587266"/>
            </a:xfrm>
            <a:prstGeom prst="rect">
              <a:avLst/>
            </a:prstGeom>
          </p:spPr>
        </p:pic>
        <p:pic>
          <p:nvPicPr>
            <p:cNvPr id="12" name="object 12"/>
            <p:cNvPicPr/>
            <p:nvPr/>
          </p:nvPicPr>
          <p:blipFill>
            <a:blip r:embed="rId4"/>
            <a:stretch/>
          </p:blipFill>
          <p:spPr bwMode="auto">
            <a:xfrm>
              <a:off x="6201084" y="3193026"/>
              <a:ext cx="177346" cy="472966"/>
            </a:xfrm>
            <a:prstGeom prst="rect">
              <a:avLst/>
            </a:prstGeom>
          </p:spPr>
        </p:pic>
      </p:grpSp>
      <p:sp>
        <p:nvSpPr>
          <p:cNvPr id="13" name="object 13"/>
          <p:cNvSpPr txBox="1"/>
          <p:nvPr/>
        </p:nvSpPr>
        <p:spPr bwMode="auto">
          <a:xfrm>
            <a:off x="5638640" y="3429000"/>
            <a:ext cx="1299210" cy="184666"/>
          </a:xfrm>
          <a:prstGeom prst="rect">
            <a:avLst/>
          </a:prstGeom>
          <a:ln w="12699">
            <a:solidFill>
              <a:srgbClr val="31538F"/>
            </a:solidFill>
          </a:ln>
        </p:spPr>
        <p:txBody>
          <a:bodyPr vert="horz" wrap="square" lIns="0" tIns="0" rIns="0" bIns="0" rtlCol="0">
            <a:spAutoFit/>
          </a:bodyPr>
          <a:lstStyle/>
          <a:p>
            <a:pPr marL="339090">
              <a:spcBef>
                <a:spcPts val="945"/>
              </a:spcBef>
              <a:defRPr/>
            </a:pPr>
            <a:r>
              <a:rPr lang="tr-TR" sz="1200" spc="-8">
                <a:latin typeface="Comic Sans MS"/>
                <a:cs typeface="Calibri"/>
              </a:rPr>
              <a:t>   </a:t>
            </a:r>
            <a:r>
              <a:rPr sz="1200" spc="-8">
                <a:latin typeface="Comic Sans MS"/>
                <a:cs typeface="Calibri"/>
              </a:rPr>
              <a:t>S</a:t>
            </a:r>
            <a:r>
              <a:rPr sz="1200" spc="-15">
                <a:latin typeface="Comic Sans MS"/>
                <a:cs typeface="Calibri"/>
              </a:rPr>
              <a:t>V</a:t>
            </a:r>
            <a:r>
              <a:rPr sz="1200">
                <a:latin typeface="Comic Sans MS"/>
                <a:cs typeface="Calibri"/>
              </a:rPr>
              <a:t>O</a:t>
            </a:r>
            <a:endParaRPr sz="135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İçerik Yer Tutucusu 2"/>
          <p:cNvSpPr>
            <a:spLocks noGrp="1"/>
          </p:cNvSpPr>
          <p:nvPr>
            <p:ph type="body" sz="half" idx="2"/>
          </p:nvPr>
        </p:nvSpPr>
        <p:spPr bwMode="auto">
          <a:xfrm>
            <a:off x="636769" y="1657920"/>
            <a:ext cx="8093687" cy="4521927"/>
          </a:xfrm>
        </p:spPr>
        <p:txBody>
          <a:bodyPr>
            <a:normAutofit/>
          </a:bodyPr>
          <a:lstStyle/>
          <a:p>
            <a:pPr algn="just">
              <a:defRPr/>
            </a:pPr>
            <a:r>
              <a:rPr lang="tr-TR" dirty="0">
                <a:latin typeface="Comic Sans MS"/>
              </a:rPr>
              <a:t>*</a:t>
            </a:r>
            <a:r>
              <a:rPr lang="tr-TR" sz="1500" dirty="0"/>
              <a:t>Sigara kullananların Alzheimer hastalığına yakalanma </a:t>
            </a:r>
            <a:endParaRPr sz="1500" dirty="0"/>
          </a:p>
          <a:p>
            <a:pPr algn="just">
              <a:defRPr/>
            </a:pPr>
            <a:r>
              <a:rPr lang="tr-TR" sz="1500" dirty="0"/>
              <a:t>riski %50 artar </a:t>
            </a:r>
            <a:endParaRPr sz="1500" dirty="0"/>
          </a:p>
          <a:p>
            <a:pPr algn="just">
              <a:defRPr/>
            </a:pPr>
            <a:endParaRPr lang="tr-TR" sz="1500" dirty="0"/>
          </a:p>
          <a:p>
            <a:pPr algn="just">
              <a:defRPr/>
            </a:pPr>
            <a:r>
              <a:rPr lang="tr-TR" sz="1500" dirty="0"/>
              <a:t>*Parkinson hastalarının ebeveynlerinde sigara içme oranının anlamlı </a:t>
            </a:r>
          </a:p>
          <a:p>
            <a:pPr algn="just">
              <a:defRPr/>
            </a:pPr>
            <a:r>
              <a:rPr lang="tr-TR" sz="1500" dirty="0"/>
              <a:t>şekilde yüksek pasif içiciliğin bile bu hastalıkta önemli rolü var </a:t>
            </a:r>
            <a:endParaRPr sz="1500" dirty="0"/>
          </a:p>
          <a:p>
            <a:pPr algn="just">
              <a:defRPr/>
            </a:pPr>
            <a:endParaRPr lang="tr-TR" sz="1500" dirty="0"/>
          </a:p>
          <a:p>
            <a:pPr algn="just">
              <a:defRPr/>
            </a:pPr>
            <a:r>
              <a:rPr lang="tr-TR" sz="1500" dirty="0"/>
              <a:t>*Sigara içenlerde inme riski 1,5-2,5 kat artar </a:t>
            </a:r>
            <a:endParaRPr sz="1500" dirty="0"/>
          </a:p>
          <a:p>
            <a:pPr algn="just">
              <a:defRPr/>
            </a:pPr>
            <a:endParaRPr lang="tr-TR" sz="1500" dirty="0"/>
          </a:p>
          <a:p>
            <a:pPr algn="just">
              <a:defRPr/>
            </a:pPr>
            <a:r>
              <a:rPr lang="tr-TR" sz="1500" dirty="0"/>
              <a:t>*Sigara içen epilepsi hastalarında nöbet geçirme riski</a:t>
            </a:r>
            <a:endParaRPr sz="1500" dirty="0"/>
          </a:p>
          <a:p>
            <a:pPr algn="just">
              <a:defRPr/>
            </a:pPr>
            <a:r>
              <a:rPr lang="tr-TR" sz="1500" dirty="0"/>
              <a:t> 2,5 kat fazla </a:t>
            </a:r>
            <a:endParaRPr sz="1500" dirty="0"/>
          </a:p>
          <a:p>
            <a:pPr algn="just">
              <a:defRPr/>
            </a:pPr>
            <a:endParaRPr lang="tr-TR" sz="1500" dirty="0"/>
          </a:p>
          <a:p>
            <a:pPr algn="just">
              <a:defRPr/>
            </a:pPr>
            <a:r>
              <a:rPr lang="tr-TR" sz="1500" dirty="0"/>
              <a:t>*Sigara içimi ile kadınlarda ALS riski 3  kat artar</a:t>
            </a:r>
            <a:endParaRPr sz="1500" dirty="0"/>
          </a:p>
        </p:txBody>
      </p:sp>
      <p:pic>
        <p:nvPicPr>
          <p:cNvPr id="4" name="Resim 3"/>
          <p:cNvPicPr>
            <a:picLocks noChangeAspect="1"/>
          </p:cNvPicPr>
          <p:nvPr/>
        </p:nvPicPr>
        <p:blipFill>
          <a:blip r:embed="rId3"/>
          <a:stretch/>
        </p:blipFill>
        <p:spPr bwMode="auto">
          <a:xfrm>
            <a:off x="6320115" y="2111151"/>
            <a:ext cx="2410341" cy="2873091"/>
          </a:xfrm>
          <a:prstGeom prst="rect">
            <a:avLst/>
          </a:prstGeom>
        </p:spPr>
      </p:pic>
      <p:sp>
        <p:nvSpPr>
          <p:cNvPr id="5" name="object 2">
            <a:extLst>
              <a:ext uri="{FF2B5EF4-FFF2-40B4-BE49-F238E27FC236}">
                <a16:creationId xmlns:a16="http://schemas.microsoft.com/office/drawing/2014/main" id="{E7D76512-36A8-4276-BD2F-FAEEAD0A8192}"/>
              </a:ext>
            </a:extLst>
          </p:cNvPr>
          <p:cNvSpPr txBox="1">
            <a:spLocks/>
          </p:cNvSpPr>
          <p:nvPr/>
        </p:nvSpPr>
        <p:spPr bwMode="auto">
          <a:xfrm>
            <a:off x="636769" y="1052355"/>
            <a:ext cx="8316919" cy="378950"/>
          </a:xfrm>
          <a:prstGeom prst="rect">
            <a:avLst/>
          </a:prstGeom>
        </p:spPr>
        <p:txBody>
          <a:bodyPr vert="horz" wrap="square" lIns="0" tIns="9525" rIns="0" bIns="0" rtlCol="0" anchor="ctr">
            <a:spAutoFit/>
          </a:bodyPr>
          <a:lstStyle>
            <a:lvl1pPr algn="l" defTabSz="914400">
              <a:lnSpc>
                <a:spcPct val="90000"/>
              </a:lnSpc>
              <a:spcBef>
                <a:spcPts val="0"/>
              </a:spcBef>
              <a:buNone/>
              <a:defRPr sz="2800" b="1">
                <a:solidFill>
                  <a:srgbClr val="0094AB"/>
                </a:solidFill>
                <a:latin typeface="+mn-lt"/>
                <a:ea typeface="+mj-ea"/>
                <a:cs typeface="+mj-cs"/>
              </a:defRPr>
            </a:lvl1pPr>
          </a:lstStyle>
          <a:p>
            <a:pPr marL="9525">
              <a:lnSpc>
                <a:spcPct val="100000"/>
              </a:lnSpc>
              <a:spcBef>
                <a:spcPts val="75"/>
              </a:spcBef>
              <a:defRPr/>
            </a:pPr>
            <a:r>
              <a:rPr lang="tr-TR" sz="2400" dirty="0">
                <a:latin typeface="Calibri" panose="020F0502020204030204" pitchFamily="34" charset="0"/>
                <a:cs typeface="Calibri" panose="020F0502020204030204" pitchFamily="34" charset="0"/>
              </a:rPr>
              <a:t>Tütün ve Santral Sinir Sistemi</a:t>
            </a:r>
            <a:endParaRPr lang="tr-TR" sz="2700" dirty="0">
              <a:latin typeface="Calibri" panose="020F0502020204030204" pitchFamily="34" charset="0"/>
              <a:cs typeface="Calibri" panose="020F050202020403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41043A3-95DB-9541-BBF8-3CAD47036156}"/>
              </a:ext>
            </a:extLst>
          </p:cNvPr>
          <p:cNvSpPr>
            <a:spLocks noGrp="1"/>
          </p:cNvSpPr>
          <p:nvPr>
            <p:ph type="title"/>
          </p:nvPr>
        </p:nvSpPr>
        <p:spPr/>
        <p:txBody>
          <a:bodyPr>
            <a:normAutofit fontScale="90000"/>
          </a:bodyPr>
          <a:lstStyle/>
          <a:p>
            <a:r>
              <a:rPr lang="tr-TR" dirty="0">
                <a:latin typeface="Calibri" panose="030F0902030302020204" pitchFamily="66" charset="0"/>
              </a:rPr>
              <a:t>Hekimler ve Sağlık Çalışanları Neden Bu Mücadelede Ana Güç?</a:t>
            </a:r>
          </a:p>
        </p:txBody>
      </p:sp>
      <p:sp>
        <p:nvSpPr>
          <p:cNvPr id="4" name="Metin Yer Tutucusu 3">
            <a:extLst>
              <a:ext uri="{FF2B5EF4-FFF2-40B4-BE49-F238E27FC236}">
                <a16:creationId xmlns:a16="http://schemas.microsoft.com/office/drawing/2014/main" id="{C570ECB6-88A4-0F4E-9BC2-8073BAEB7511}"/>
              </a:ext>
            </a:extLst>
          </p:cNvPr>
          <p:cNvSpPr>
            <a:spLocks noGrp="1"/>
          </p:cNvSpPr>
          <p:nvPr>
            <p:ph type="body" sz="half" idx="2"/>
          </p:nvPr>
        </p:nvSpPr>
        <p:spPr/>
        <p:txBody>
          <a:bodyPr/>
          <a:lstStyle/>
          <a:p>
            <a:pPr>
              <a:lnSpc>
                <a:spcPct val="150000"/>
              </a:lnSpc>
            </a:pPr>
            <a:r>
              <a:rPr lang="tr-TR" sz="2000" dirty="0">
                <a:latin typeface="Calibri" panose="030F0902030302020204" pitchFamily="66" charset="0"/>
              </a:rPr>
              <a:t>- Her gün milyonlarca insan sağlık hizmeti alıyor → her muayene bir temas ve bırakma için bilgilendirme fırsatı.</a:t>
            </a:r>
          </a:p>
          <a:p>
            <a:pPr>
              <a:lnSpc>
                <a:spcPct val="150000"/>
              </a:lnSpc>
            </a:pPr>
            <a:r>
              <a:rPr lang="tr-TR" sz="2000" dirty="0">
                <a:latin typeface="Calibri" panose="030F0902030302020204" pitchFamily="66" charset="0"/>
              </a:rPr>
              <a:t>- Hastaların büyük bölümü sağlık çalışanlarının önerisiyle bırakmayı deniyor.</a:t>
            </a:r>
          </a:p>
          <a:p>
            <a:pPr>
              <a:lnSpc>
                <a:spcPct val="150000"/>
              </a:lnSpc>
            </a:pPr>
            <a:r>
              <a:rPr lang="tr-TR" sz="2000" dirty="0">
                <a:latin typeface="Calibri" panose="030F0902030302020204" pitchFamily="66" charset="0"/>
              </a:rPr>
              <a:t>- Klinik müdahaleler kısa fakat çok etkili</a:t>
            </a:r>
            <a:r>
              <a:rPr lang="tr-TR" sz="2000" b="1" dirty="0">
                <a:latin typeface="Calibri" panose="030F0902030302020204" pitchFamily="66" charset="0"/>
              </a:rPr>
              <a:t>: %40’a kadar bırakma </a:t>
            </a:r>
            <a:r>
              <a:rPr lang="tr-TR" sz="2000" dirty="0">
                <a:latin typeface="Calibri" panose="030F0902030302020204" pitchFamily="66" charset="0"/>
              </a:rPr>
              <a:t>girişimi artışı.</a:t>
            </a:r>
          </a:p>
          <a:p>
            <a:endParaRPr lang="tr-TR" dirty="0"/>
          </a:p>
        </p:txBody>
      </p:sp>
    </p:spTree>
    <p:extLst>
      <p:ext uri="{BB962C8B-B14F-4D97-AF65-F5344CB8AC3E}">
        <p14:creationId xmlns:p14="http://schemas.microsoft.com/office/powerpoint/2010/main" val="380429497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object 2"/>
          <p:cNvSpPr txBox="1">
            <a:spLocks noGrp="1"/>
          </p:cNvSpPr>
          <p:nvPr>
            <p:ph type="title"/>
          </p:nvPr>
        </p:nvSpPr>
        <p:spPr bwMode="auto">
          <a:xfrm>
            <a:off x="703558" y="688000"/>
            <a:ext cx="4361212" cy="1692644"/>
          </a:xfrm>
          <a:prstGeom prst="rect">
            <a:avLst/>
          </a:prstGeom>
        </p:spPr>
        <p:txBody>
          <a:bodyPr vert="horz" wrap="square" lIns="0" tIns="50483" rIns="0" bIns="0" rtlCol="0" anchor="ctr">
            <a:spAutoFit/>
          </a:bodyPr>
          <a:lstStyle/>
          <a:p>
            <a:pPr marL="9525" marR="3810">
              <a:lnSpc>
                <a:spcPts val="2595"/>
              </a:lnSpc>
              <a:spcBef>
                <a:spcPts val="398"/>
              </a:spcBef>
              <a:defRPr/>
            </a:pPr>
            <a:br>
              <a:rPr lang="tr-TR" sz="1800" spc="-8" dirty="0">
                <a:solidFill>
                  <a:srgbClr val="FF0000"/>
                </a:solidFill>
                <a:latin typeface="Comic Sans MS"/>
              </a:rPr>
            </a:br>
            <a:br>
              <a:rPr lang="tr-TR" sz="1800" spc="-8" dirty="0">
                <a:solidFill>
                  <a:srgbClr val="FF0000"/>
                </a:solidFill>
                <a:latin typeface="Comic Sans MS"/>
              </a:rPr>
            </a:br>
            <a:r>
              <a:rPr sz="2400" dirty="0" err="1">
                <a:latin typeface="Calibri" panose="020F0502020204030204" pitchFamily="34" charset="0"/>
                <a:cs typeface="Calibri" panose="020F0502020204030204" pitchFamily="34" charset="0"/>
              </a:rPr>
              <a:t>Tütün</a:t>
            </a:r>
            <a:r>
              <a:rPr sz="2400" dirty="0">
                <a:latin typeface="Calibri" panose="020F0502020204030204" pitchFamily="34" charset="0"/>
                <a:cs typeface="Calibri" panose="020F0502020204030204" pitchFamily="34" charset="0"/>
              </a:rPr>
              <a:t> </a:t>
            </a:r>
            <a:r>
              <a:rPr sz="2400" dirty="0" err="1">
                <a:latin typeface="Calibri" panose="020F0502020204030204" pitchFamily="34" charset="0"/>
                <a:cs typeface="Calibri" panose="020F0502020204030204" pitchFamily="34" charset="0"/>
              </a:rPr>
              <a:t>ve</a:t>
            </a:r>
            <a:r>
              <a:rPr sz="2400" dirty="0">
                <a:latin typeface="Calibri" panose="020F0502020204030204" pitchFamily="34" charset="0"/>
                <a:cs typeface="Calibri" panose="020F0502020204030204" pitchFamily="34" charset="0"/>
              </a:rPr>
              <a:t> </a:t>
            </a:r>
            <a:r>
              <a:rPr sz="2400" dirty="0" err="1">
                <a:latin typeface="Calibri" panose="020F0502020204030204" pitchFamily="34" charset="0"/>
                <a:cs typeface="Calibri" panose="020F0502020204030204" pitchFamily="34" charset="0"/>
              </a:rPr>
              <a:t>Ekonomik</a:t>
            </a:r>
            <a:r>
              <a:rPr sz="2400" dirty="0">
                <a:latin typeface="Calibri" panose="020F0502020204030204" pitchFamily="34" charset="0"/>
                <a:cs typeface="Calibri" panose="020F0502020204030204" pitchFamily="34" charset="0"/>
              </a:rPr>
              <a:t> </a:t>
            </a:r>
            <a:r>
              <a:rPr sz="2400" dirty="0" err="1">
                <a:latin typeface="Calibri" panose="020F0502020204030204" pitchFamily="34" charset="0"/>
                <a:cs typeface="Calibri" panose="020F0502020204030204" pitchFamily="34" charset="0"/>
              </a:rPr>
              <a:t>Zararları</a:t>
            </a:r>
            <a:br>
              <a:rPr lang="tr-TR" sz="1800" spc="-4" dirty="0">
                <a:solidFill>
                  <a:srgbClr val="FF0000"/>
                </a:solidFill>
                <a:latin typeface="Comic Sans MS"/>
              </a:rPr>
            </a:br>
            <a:br>
              <a:rPr lang="tr-TR" sz="1800" spc="-4" dirty="0">
                <a:solidFill>
                  <a:srgbClr val="FF0000"/>
                </a:solidFill>
                <a:latin typeface="Comic Sans MS"/>
              </a:rPr>
            </a:br>
            <a:endParaRPr sz="1800" b="0" dirty="0">
              <a:latin typeface="Comic Sans MS"/>
            </a:endParaRPr>
          </a:p>
        </p:txBody>
      </p:sp>
      <p:sp>
        <p:nvSpPr>
          <p:cNvPr id="6" name="Metin Yer Tutucusu 5"/>
          <p:cNvSpPr>
            <a:spLocks noGrp="1"/>
          </p:cNvSpPr>
          <p:nvPr>
            <p:ph type="body" sz="half" idx="2"/>
          </p:nvPr>
        </p:nvSpPr>
        <p:spPr bwMode="auto">
          <a:xfrm>
            <a:off x="605602" y="1923663"/>
            <a:ext cx="8093687" cy="4521927"/>
          </a:xfrm>
        </p:spPr>
        <p:txBody>
          <a:bodyPr>
            <a:normAutofit/>
          </a:bodyPr>
          <a:lstStyle/>
          <a:p>
            <a:pPr>
              <a:defRPr/>
            </a:pPr>
            <a:r>
              <a:rPr lang="tr-TR" sz="1500" spc="-4" dirty="0">
                <a:latin typeface="Calibri" panose="020F0502020204030204" pitchFamily="34" charset="0"/>
                <a:cs typeface="Calibri" panose="020F0502020204030204" pitchFamily="34" charset="0"/>
              </a:rPr>
              <a:t>Ülkemizde her yıl  sigara içicileri 25 milyon dolar harcıyor</a:t>
            </a:r>
            <a:endParaRPr lang="tr-TR" sz="1500" dirty="0">
              <a:latin typeface="Calibri" panose="020F0502020204030204" pitchFamily="34" charset="0"/>
              <a:cs typeface="Calibri" panose="020F0502020204030204" pitchFamily="34" charset="0"/>
            </a:endParaRPr>
          </a:p>
        </p:txBody>
      </p:sp>
      <p:pic>
        <p:nvPicPr>
          <p:cNvPr id="3" name="object 3"/>
          <p:cNvPicPr/>
          <p:nvPr/>
        </p:nvPicPr>
        <p:blipFill>
          <a:blip r:embed="rId3"/>
          <a:stretch/>
        </p:blipFill>
        <p:spPr bwMode="auto">
          <a:xfrm>
            <a:off x="703558" y="2560171"/>
            <a:ext cx="2182930" cy="2159881"/>
          </a:xfrm>
          <a:prstGeom prst="rect">
            <a:avLst/>
          </a:prstGeom>
        </p:spPr>
      </p:pic>
      <p:pic>
        <p:nvPicPr>
          <p:cNvPr id="4" name="object 4"/>
          <p:cNvPicPr/>
          <p:nvPr/>
        </p:nvPicPr>
        <p:blipFill>
          <a:blip r:embed="rId4"/>
          <a:stretch/>
        </p:blipFill>
        <p:spPr bwMode="auto">
          <a:xfrm>
            <a:off x="3286892" y="2560170"/>
            <a:ext cx="1905593" cy="2159881"/>
          </a:xfrm>
          <a:prstGeom prst="rect">
            <a:avLst/>
          </a:prstGeom>
        </p:spPr>
      </p:pic>
      <p:pic>
        <p:nvPicPr>
          <p:cNvPr id="5" name="object 5"/>
          <p:cNvPicPr/>
          <p:nvPr/>
        </p:nvPicPr>
        <p:blipFill>
          <a:blip r:embed="rId5"/>
          <a:stretch/>
        </p:blipFill>
        <p:spPr bwMode="auto">
          <a:xfrm>
            <a:off x="5728063" y="2560170"/>
            <a:ext cx="1905593" cy="2159881"/>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Başlık 1"/>
          <p:cNvSpPr>
            <a:spLocks noGrp="1"/>
          </p:cNvSpPr>
          <p:nvPr>
            <p:ph type="title"/>
          </p:nvPr>
        </p:nvSpPr>
        <p:spPr>
          <a:xfrm>
            <a:off x="546479" y="616133"/>
            <a:ext cx="8316919" cy="504497"/>
          </a:xfrm>
        </p:spPr>
        <p:txBody>
          <a:bodyPr/>
          <a:lstStyle/>
          <a:p>
            <a:r>
              <a:rPr lang="tr-TR" dirty="0"/>
              <a:t>Tütün ve Ekonomik Zararları</a:t>
            </a:r>
          </a:p>
        </p:txBody>
      </p:sp>
      <p:sp>
        <p:nvSpPr>
          <p:cNvPr id="493411859" name="İçerik Yer Tutucusu 2"/>
          <p:cNvSpPr>
            <a:spLocks noGrp="1"/>
          </p:cNvSpPr>
          <p:nvPr>
            <p:ph type="body" sz="half" idx="2"/>
          </p:nvPr>
        </p:nvSpPr>
        <p:spPr bwMode="auto"/>
        <p:txBody>
          <a:bodyPr vertOverflow="overflow" horzOverflow="overflow" vert="horz" wrap="square" lIns="68580" tIns="34290" rIns="68580" bIns="34290" numCol="1" spcCol="0" rtlCol="0" fromWordArt="0" anchor="t" anchorCtr="0" forceAA="0" compatLnSpc="0">
            <a:normAutofit/>
          </a:bodyPr>
          <a:lstStyle/>
          <a:p>
            <a:pPr algn="just">
              <a:defRPr/>
            </a:pPr>
            <a:r>
              <a:rPr lang="tr-TR" sz="1800" dirty="0">
                <a:latin typeface="Calibri"/>
                <a:ea typeface="Calibri"/>
                <a:cs typeface="Calibri"/>
              </a:rPr>
              <a:t>Sigara kullanımı ekonomik açıdan da pek çok zarara neden olmaktadır. Ülkemizde </a:t>
            </a:r>
            <a:r>
              <a:rPr lang="tr-TR" sz="1800" dirty="0">
                <a:ea typeface="Calibri"/>
                <a:cs typeface="Calibri"/>
              </a:rPr>
              <a:t>günde 2 paket sigara kullanan bir kişinin aylık sigara gideri asgari ücretin yaklaşık üçte biri kadardır </a:t>
            </a:r>
            <a:r>
              <a:rPr lang="tr-TR" sz="1350" dirty="0">
                <a:ea typeface="Calibri"/>
                <a:cs typeface="Calibri"/>
              </a:rPr>
              <a:t>(1) </a:t>
            </a:r>
            <a:r>
              <a:rPr lang="tr-TR" sz="1800" dirty="0">
                <a:ea typeface="Calibri"/>
                <a:cs typeface="Calibri"/>
              </a:rPr>
              <a:t>. </a:t>
            </a:r>
          </a:p>
          <a:p>
            <a:pPr algn="just">
              <a:defRPr/>
            </a:pPr>
            <a:r>
              <a:rPr lang="tr-TR" sz="1800" dirty="0">
                <a:ea typeface="Calibri"/>
                <a:cs typeface="Calibri"/>
              </a:rPr>
              <a:t>ABD’de yapılmış çalışmalarda sigara kullanmanın ekonomik maliyeti yıllık 300 milyar doları aşmaktadır; bunun 225 milyar dolarından fazlası doğrudan harcamalar, 156 milyar dolarından fazlası sigara kullanmaktan ve pasif içicilikten kaynaklanan ölümler sonucu oluşan üretkenlik kayıplarını içermektedir </a:t>
            </a:r>
            <a:r>
              <a:rPr lang="tr-TR" sz="1350" dirty="0">
                <a:ea typeface="Calibri"/>
                <a:cs typeface="Calibri"/>
              </a:rPr>
              <a:t>(2, 3) </a:t>
            </a:r>
            <a:r>
              <a:rPr lang="tr-TR" sz="1800" dirty="0">
                <a:ea typeface="Calibri"/>
                <a:cs typeface="Calibri"/>
              </a:rPr>
              <a:t>.Bu çalışmalarda, sigara ile ilişkili hastalıklardan kaynaklı üretkenlik kayıpları dahil edilmemiştir </a:t>
            </a:r>
            <a:r>
              <a:rPr lang="tr-TR" sz="1350" dirty="0">
                <a:ea typeface="Calibri"/>
                <a:cs typeface="Calibri"/>
              </a:rPr>
              <a:t>(2, 3) </a:t>
            </a:r>
            <a:r>
              <a:rPr lang="tr-TR" sz="1800" dirty="0">
                <a:latin typeface="Calibri"/>
                <a:ea typeface="Calibri"/>
                <a:cs typeface="Calibri"/>
              </a:rPr>
              <a:t>.</a:t>
            </a:r>
            <a:endParaRPr lang="tr-TR" sz="2100" dirty="0">
              <a:latin typeface="Calibri"/>
              <a:cs typeface="Calibri"/>
            </a:endParaRPr>
          </a:p>
          <a:p>
            <a:pPr algn="just">
              <a:defRPr/>
            </a:pPr>
            <a:endParaRPr lang="tr-TR" sz="2100" dirty="0">
              <a:latin typeface="Calibri"/>
              <a:cs typeface="Calibri"/>
            </a:endParaRPr>
          </a:p>
        </p:txBody>
      </p:sp>
      <p:sp>
        <p:nvSpPr>
          <p:cNvPr id="621597276" name="Metin kutusu 621597275"/>
          <p:cNvSpPr txBox="1"/>
          <p:nvPr/>
        </p:nvSpPr>
        <p:spPr bwMode="auto">
          <a:xfrm>
            <a:off x="546479" y="4786841"/>
            <a:ext cx="8475792" cy="456663"/>
          </a:xfrm>
          <a:prstGeom prst="rect">
            <a:avLst/>
          </a:prstGeom>
          <a:noFill/>
        </p:spPr>
        <p:txBody>
          <a:bodyPr vertOverflow="overflow" horzOverflow="overflow" vert="horz" wrap="square" lIns="68580" tIns="34290" rIns="68580" bIns="34290" numCol="1" spcCol="0" rtlCol="0" fromWordArt="0" anchor="t" anchorCtr="0" forceAA="0" compatLnSpc="0">
            <a:spAutoFit/>
          </a:bodyPr>
          <a:lstStyle/>
          <a:p>
            <a:pPr>
              <a:defRPr/>
            </a:pPr>
            <a:r>
              <a:rPr lang="tr-TR" sz="825">
                <a:solidFill>
                  <a:srgbClr val="7030A0"/>
                </a:solidFill>
                <a:latin typeface="Calibri"/>
                <a:ea typeface="Calibri"/>
                <a:cs typeface="Calibri"/>
              </a:rPr>
              <a:t>1. Borsası ST. Tütün Yaprağı-Piyasa Verileri: Samsun Ticaret Borsası; 2024 [09.05.2024]. Available from: https://www.samsuntb.org.tr/piyasa-verileri/tutun-yapragi-29/.</a:t>
            </a:r>
            <a:endParaRPr sz="825">
              <a:solidFill>
                <a:srgbClr val="7030A0"/>
              </a:solidFill>
              <a:latin typeface="Calibri"/>
              <a:cs typeface="Calibri"/>
            </a:endParaRPr>
          </a:p>
          <a:p>
            <a:pPr>
              <a:defRPr/>
            </a:pPr>
            <a:r>
              <a:rPr lang="tr-TR" sz="825">
                <a:solidFill>
                  <a:srgbClr val="7030A0"/>
                </a:solidFill>
                <a:latin typeface="Calibri"/>
                <a:ea typeface="Calibri"/>
                <a:cs typeface="Calibri"/>
              </a:rPr>
              <a:t>2. Xu X, Shrestha SS, Trivers KF, Neff L, Armour BS, King BA. US healthcare spending attributable to cigarette smoking in 2014. Preventive medicine. 2021;150:106529.</a:t>
            </a:r>
            <a:endParaRPr sz="825">
              <a:solidFill>
                <a:srgbClr val="7030A0"/>
              </a:solidFill>
              <a:latin typeface="Calibri"/>
              <a:cs typeface="Calibri"/>
            </a:endParaRPr>
          </a:p>
          <a:p>
            <a:pPr>
              <a:defRPr/>
            </a:pPr>
            <a:r>
              <a:rPr lang="tr-TR" sz="825">
                <a:solidFill>
                  <a:srgbClr val="7030A0"/>
                </a:solidFill>
                <a:latin typeface="Calibri"/>
                <a:ea typeface="Calibri"/>
                <a:cs typeface="Calibri"/>
              </a:rPr>
              <a:t>3. Health UDo, Services H. Surgeon general’s report: the health consequences of smoking—50 years of progress. Rockville: Public Health Service, Office of the Surgeon General. 2014.</a:t>
            </a:r>
            <a:endParaRPr sz="825">
              <a:solidFill>
                <a:srgbClr val="7030A0"/>
              </a:solidFill>
              <a:latin typeface="Calibri"/>
              <a:cs typeface="Calibri"/>
            </a:endParaRPr>
          </a:p>
        </p:txBody>
      </p:sp>
      <p:sp>
        <p:nvSpPr>
          <p:cNvPr id="5" name="object 2">
            <a:extLst>
              <a:ext uri="{FF2B5EF4-FFF2-40B4-BE49-F238E27FC236}">
                <a16:creationId xmlns:a16="http://schemas.microsoft.com/office/drawing/2014/main" id="{CC29872D-7399-4AC4-B2BE-E31A2F1B69D1}"/>
              </a:ext>
            </a:extLst>
          </p:cNvPr>
          <p:cNvSpPr txBox="1">
            <a:spLocks/>
          </p:cNvSpPr>
          <p:nvPr/>
        </p:nvSpPr>
        <p:spPr bwMode="auto">
          <a:xfrm>
            <a:off x="1307156" y="1005713"/>
            <a:ext cx="8316919" cy="1359219"/>
          </a:xfrm>
          <a:prstGeom prst="rect">
            <a:avLst/>
          </a:prstGeom>
        </p:spPr>
        <p:txBody>
          <a:bodyPr vert="horz" wrap="square" lIns="0" tIns="50483" rIns="0" bIns="0" rtlCol="0" anchor="ctr">
            <a:spAutoFit/>
          </a:bodyPr>
          <a:lstStyle>
            <a:lvl1pPr algn="l" defTabSz="914400">
              <a:lnSpc>
                <a:spcPct val="90000"/>
              </a:lnSpc>
              <a:spcBef>
                <a:spcPts val="0"/>
              </a:spcBef>
              <a:buNone/>
              <a:defRPr sz="4400">
                <a:solidFill>
                  <a:schemeClr val="tx1"/>
                </a:solidFill>
                <a:latin typeface="+mj-lt"/>
                <a:ea typeface="+mj-ea"/>
                <a:cs typeface="+mj-cs"/>
              </a:defRPr>
            </a:lvl1pPr>
          </a:lstStyle>
          <a:p>
            <a:pPr marL="9525" marR="3810">
              <a:lnSpc>
                <a:spcPts val="2595"/>
              </a:lnSpc>
              <a:spcBef>
                <a:spcPts val="398"/>
              </a:spcBef>
              <a:defRPr/>
            </a:pPr>
            <a:br>
              <a:rPr lang="tr-TR" sz="1800" spc="-8" dirty="0">
                <a:solidFill>
                  <a:srgbClr val="FF0000"/>
                </a:solidFill>
                <a:latin typeface="Comic Sans MS"/>
              </a:rPr>
            </a:br>
            <a:br>
              <a:rPr lang="tr-TR" sz="1800" spc="-4" dirty="0">
                <a:solidFill>
                  <a:srgbClr val="FF0000"/>
                </a:solidFill>
                <a:latin typeface="Comic Sans MS"/>
              </a:rPr>
            </a:br>
            <a:br>
              <a:rPr lang="tr-TR" sz="1800" spc="-4" dirty="0">
                <a:solidFill>
                  <a:srgbClr val="FF0000"/>
                </a:solidFill>
                <a:latin typeface="Comic Sans MS"/>
              </a:rPr>
            </a:br>
            <a:endParaRPr lang="tr-TR" sz="1800" dirty="0">
              <a:latin typeface="Comic Sans MS"/>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object 2"/>
          <p:cNvSpPr txBox="1">
            <a:spLocks noGrp="1"/>
          </p:cNvSpPr>
          <p:nvPr>
            <p:ph type="title"/>
          </p:nvPr>
        </p:nvSpPr>
        <p:spPr bwMode="auto">
          <a:xfrm>
            <a:off x="534419" y="1041774"/>
            <a:ext cx="8316919" cy="316401"/>
          </a:xfrm>
          <a:prstGeom prst="rect">
            <a:avLst/>
          </a:prstGeom>
        </p:spPr>
        <p:txBody>
          <a:bodyPr vert="horz" wrap="square" lIns="0" tIns="42386" rIns="0" bIns="0" rtlCol="0" anchor="ctr">
            <a:spAutoFit/>
          </a:bodyPr>
          <a:lstStyle/>
          <a:p>
            <a:pPr marL="9525" marR="3810" algn="just">
              <a:lnSpc>
                <a:spcPts val="2040"/>
              </a:lnSpc>
              <a:spcBef>
                <a:spcPts val="334"/>
              </a:spcBef>
              <a:defRPr/>
            </a:pPr>
            <a:r>
              <a:rPr sz="2400" dirty="0" err="1">
                <a:latin typeface="Calibri" panose="020F0502020204030204" pitchFamily="34" charset="0"/>
                <a:cs typeface="Calibri" panose="020F0502020204030204" pitchFamily="34" charset="0"/>
              </a:rPr>
              <a:t>Tütün</a:t>
            </a:r>
            <a:r>
              <a:rPr sz="2400" dirty="0">
                <a:latin typeface="Calibri" panose="020F0502020204030204" pitchFamily="34" charset="0"/>
                <a:cs typeface="Calibri" panose="020F0502020204030204" pitchFamily="34" charset="0"/>
              </a:rPr>
              <a:t> </a:t>
            </a:r>
            <a:r>
              <a:rPr sz="2400" dirty="0" err="1">
                <a:latin typeface="Calibri" panose="020F0502020204030204" pitchFamily="34" charset="0"/>
                <a:cs typeface="Calibri" panose="020F0502020204030204" pitchFamily="34" charset="0"/>
              </a:rPr>
              <a:t>ve</a:t>
            </a:r>
            <a:r>
              <a:rPr lang="tr-TR" sz="2400" dirty="0">
                <a:latin typeface="Calibri" panose="020F0502020204030204" pitchFamily="34" charset="0"/>
                <a:cs typeface="Calibri" panose="020F0502020204030204" pitchFamily="34" charset="0"/>
              </a:rPr>
              <a:t> </a:t>
            </a:r>
            <a:r>
              <a:rPr sz="2400" dirty="0" err="1">
                <a:latin typeface="Calibri" panose="020F0502020204030204" pitchFamily="34" charset="0"/>
                <a:cs typeface="Calibri" panose="020F0502020204030204" pitchFamily="34" charset="0"/>
              </a:rPr>
              <a:t>Çevresel</a:t>
            </a:r>
            <a:r>
              <a:rPr sz="2400" dirty="0">
                <a:latin typeface="Calibri" panose="020F0502020204030204" pitchFamily="34" charset="0"/>
                <a:cs typeface="Calibri" panose="020F0502020204030204" pitchFamily="34" charset="0"/>
              </a:rPr>
              <a:t>  </a:t>
            </a:r>
            <a:r>
              <a:rPr sz="2400" dirty="0" err="1">
                <a:latin typeface="Calibri" panose="020F0502020204030204" pitchFamily="34" charset="0"/>
                <a:cs typeface="Calibri" panose="020F0502020204030204" pitchFamily="34" charset="0"/>
              </a:rPr>
              <a:t>Zararları</a:t>
            </a:r>
            <a:endParaRPr sz="2700" dirty="0">
              <a:latin typeface="Calibri" panose="020F0502020204030204" pitchFamily="34" charset="0"/>
              <a:cs typeface="Calibri" panose="020F0502020204030204" pitchFamily="34" charset="0"/>
            </a:endParaRPr>
          </a:p>
        </p:txBody>
      </p:sp>
      <p:sp>
        <p:nvSpPr>
          <p:cNvPr id="7" name="Metin Yer Tutucusu 6"/>
          <p:cNvSpPr>
            <a:spLocks noGrp="1"/>
          </p:cNvSpPr>
          <p:nvPr>
            <p:ph type="body" sz="half" idx="2"/>
          </p:nvPr>
        </p:nvSpPr>
        <p:spPr bwMode="auto">
          <a:xfrm>
            <a:off x="534419" y="1592797"/>
            <a:ext cx="8093687" cy="4521927"/>
          </a:xfrm>
        </p:spPr>
        <p:txBody>
          <a:bodyPr/>
          <a:lstStyle/>
          <a:p>
            <a:pPr>
              <a:defRPr/>
            </a:pPr>
            <a:endParaRPr lang="tr-TR"/>
          </a:p>
        </p:txBody>
      </p:sp>
      <p:pic>
        <p:nvPicPr>
          <p:cNvPr id="3" name="object 3"/>
          <p:cNvPicPr/>
          <p:nvPr/>
        </p:nvPicPr>
        <p:blipFill>
          <a:blip r:embed="rId3"/>
          <a:stretch/>
        </p:blipFill>
        <p:spPr bwMode="auto">
          <a:xfrm>
            <a:off x="655099" y="1873758"/>
            <a:ext cx="3530753" cy="1578943"/>
          </a:xfrm>
          <a:prstGeom prst="rect">
            <a:avLst/>
          </a:prstGeom>
        </p:spPr>
      </p:pic>
      <p:pic>
        <p:nvPicPr>
          <p:cNvPr id="4" name="object 4"/>
          <p:cNvPicPr/>
          <p:nvPr/>
        </p:nvPicPr>
        <p:blipFill>
          <a:blip r:embed="rId4"/>
          <a:stretch/>
        </p:blipFill>
        <p:spPr bwMode="auto">
          <a:xfrm>
            <a:off x="4830454" y="1592797"/>
            <a:ext cx="3255400" cy="1720303"/>
          </a:xfrm>
          <a:prstGeom prst="rect">
            <a:avLst/>
          </a:prstGeom>
        </p:spPr>
      </p:pic>
      <p:pic>
        <p:nvPicPr>
          <p:cNvPr id="5" name="object 5"/>
          <p:cNvPicPr/>
          <p:nvPr/>
        </p:nvPicPr>
        <p:blipFill>
          <a:blip r:embed="rId5"/>
          <a:stretch/>
        </p:blipFill>
        <p:spPr bwMode="auto">
          <a:xfrm>
            <a:off x="732138" y="3656057"/>
            <a:ext cx="2892119" cy="1843768"/>
          </a:xfrm>
          <a:prstGeom prst="rect">
            <a:avLst/>
          </a:prstGeom>
        </p:spPr>
      </p:pic>
      <p:pic>
        <p:nvPicPr>
          <p:cNvPr id="6" name="object 6"/>
          <p:cNvPicPr/>
          <p:nvPr/>
        </p:nvPicPr>
        <p:blipFill>
          <a:blip r:embed="rId6"/>
          <a:stretch/>
        </p:blipFill>
        <p:spPr bwMode="auto">
          <a:xfrm>
            <a:off x="3726608" y="3520500"/>
            <a:ext cx="4901498" cy="2000851"/>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object 2"/>
          <p:cNvSpPr txBox="1">
            <a:spLocks noGrp="1"/>
          </p:cNvSpPr>
          <p:nvPr>
            <p:ph type="title"/>
          </p:nvPr>
        </p:nvSpPr>
        <p:spPr bwMode="auto">
          <a:xfrm>
            <a:off x="553642" y="1233804"/>
            <a:ext cx="8316919" cy="316401"/>
          </a:xfrm>
          <a:prstGeom prst="rect">
            <a:avLst/>
          </a:prstGeom>
        </p:spPr>
        <p:txBody>
          <a:bodyPr vert="horz" wrap="square" lIns="0" tIns="42386" rIns="0" bIns="0" rtlCol="0" anchor="ctr">
            <a:spAutoFit/>
          </a:bodyPr>
          <a:lstStyle/>
          <a:p>
            <a:pPr marL="9525" marR="3810" algn="just">
              <a:lnSpc>
                <a:spcPts val="2040"/>
              </a:lnSpc>
              <a:spcBef>
                <a:spcPts val="334"/>
              </a:spcBef>
              <a:defRPr/>
            </a:pPr>
            <a:r>
              <a:rPr sz="2400" dirty="0" err="1">
                <a:latin typeface="Calibri" panose="020F0502020204030204" pitchFamily="34" charset="0"/>
                <a:cs typeface="Calibri" panose="020F0502020204030204" pitchFamily="34" charset="0"/>
              </a:rPr>
              <a:t>Tütün</a:t>
            </a:r>
            <a:r>
              <a:rPr sz="2400" dirty="0">
                <a:latin typeface="Calibri" panose="020F0502020204030204" pitchFamily="34" charset="0"/>
                <a:cs typeface="Calibri" panose="020F0502020204030204" pitchFamily="34" charset="0"/>
              </a:rPr>
              <a:t> </a:t>
            </a:r>
            <a:r>
              <a:rPr sz="2400" dirty="0" err="1">
                <a:latin typeface="Calibri" panose="020F0502020204030204" pitchFamily="34" charset="0"/>
                <a:cs typeface="Calibri" panose="020F0502020204030204" pitchFamily="34" charset="0"/>
              </a:rPr>
              <a:t>ve</a:t>
            </a:r>
            <a:r>
              <a:rPr lang="tr-TR" sz="2400" dirty="0">
                <a:latin typeface="Calibri" panose="020F0502020204030204" pitchFamily="34" charset="0"/>
                <a:cs typeface="Calibri" panose="020F0502020204030204" pitchFamily="34" charset="0"/>
              </a:rPr>
              <a:t> </a:t>
            </a:r>
            <a:r>
              <a:rPr sz="2400" dirty="0" err="1">
                <a:latin typeface="Calibri" panose="020F0502020204030204" pitchFamily="34" charset="0"/>
                <a:cs typeface="Calibri" panose="020F0502020204030204" pitchFamily="34" charset="0"/>
              </a:rPr>
              <a:t>Çevresel</a:t>
            </a:r>
            <a:r>
              <a:rPr sz="2400" dirty="0">
                <a:latin typeface="Calibri" panose="020F0502020204030204" pitchFamily="34" charset="0"/>
                <a:cs typeface="Calibri" panose="020F0502020204030204" pitchFamily="34" charset="0"/>
              </a:rPr>
              <a:t>  </a:t>
            </a:r>
            <a:r>
              <a:rPr sz="2400" dirty="0" err="1">
                <a:latin typeface="Calibri" panose="020F0502020204030204" pitchFamily="34" charset="0"/>
                <a:cs typeface="Calibri" panose="020F0502020204030204" pitchFamily="34" charset="0"/>
              </a:rPr>
              <a:t>Zararları</a:t>
            </a:r>
            <a:endParaRPr sz="2700" dirty="0">
              <a:latin typeface="Calibri" panose="020F0502020204030204" pitchFamily="34" charset="0"/>
              <a:cs typeface="Calibri" panose="020F0502020204030204" pitchFamily="34" charset="0"/>
            </a:endParaRPr>
          </a:p>
        </p:txBody>
      </p:sp>
      <p:sp>
        <p:nvSpPr>
          <p:cNvPr id="7" name="Metin Yer Tutucusu 6"/>
          <p:cNvSpPr>
            <a:spLocks noGrp="1"/>
          </p:cNvSpPr>
          <p:nvPr>
            <p:ph type="body" sz="half" idx="2"/>
          </p:nvPr>
        </p:nvSpPr>
        <p:spPr bwMode="auto">
          <a:xfrm>
            <a:off x="553642" y="1852977"/>
            <a:ext cx="8093687" cy="2994383"/>
          </a:xfrm>
        </p:spPr>
        <p:txBody>
          <a:bodyPr>
            <a:normAutofit fontScale="85000" lnSpcReduction="20000"/>
          </a:bodyPr>
          <a:lstStyle/>
          <a:p>
            <a:pPr>
              <a:lnSpc>
                <a:spcPct val="120000"/>
              </a:lnSpc>
              <a:spcAft>
                <a:spcPts val="450"/>
              </a:spcAft>
              <a:defRPr/>
            </a:pPr>
            <a:r>
              <a:rPr lang="tr-TR" dirty="0">
                <a:latin typeface="Calibri" panose="020F0502020204030204" pitchFamily="34" charset="0"/>
                <a:ea typeface="Palatino Linotype"/>
                <a:cs typeface="Calibri" panose="020F0502020204030204" pitchFamily="34" charset="0"/>
              </a:rPr>
              <a:t>Sigara kullanımında çok sayıda kimyasal madde ve gaz açığa çıkar. Tütünün yetiştirilmesi, kurutulması ve işlenmesi gibi işlemler çok miktarda karbon salınımına yol açarak </a:t>
            </a:r>
            <a:r>
              <a:rPr lang="tr-TR" b="1" dirty="0">
                <a:latin typeface="Calibri" panose="020F0502020204030204" pitchFamily="34" charset="0"/>
                <a:ea typeface="Palatino Linotype"/>
                <a:cs typeface="Calibri" panose="020F0502020204030204" pitchFamily="34" charset="0"/>
              </a:rPr>
              <a:t>derin bir karbon ayak izi oluşturur</a:t>
            </a:r>
            <a:r>
              <a:rPr lang="tr-TR" dirty="0">
                <a:latin typeface="Calibri" panose="020F0502020204030204" pitchFamily="34" charset="0"/>
                <a:ea typeface="Palatino Linotype"/>
                <a:cs typeface="Calibri" panose="020F0502020204030204" pitchFamily="34" charset="0"/>
              </a:rPr>
              <a:t>. </a:t>
            </a:r>
            <a:endParaRPr lang="tr-TR" sz="600" dirty="0">
              <a:latin typeface="Calibri" panose="020F0502020204030204" pitchFamily="34" charset="0"/>
              <a:cs typeface="Calibri" panose="020F0502020204030204" pitchFamily="34" charset="0"/>
            </a:endParaRPr>
          </a:p>
          <a:p>
            <a:pPr>
              <a:lnSpc>
                <a:spcPct val="120000"/>
              </a:lnSpc>
              <a:spcAft>
                <a:spcPts val="450"/>
              </a:spcAft>
              <a:defRPr/>
            </a:pPr>
            <a:r>
              <a:rPr lang="tr-TR" dirty="0">
                <a:latin typeface="Calibri" panose="020F0502020204030204" pitchFamily="34" charset="0"/>
                <a:ea typeface="Palatino Linotype"/>
                <a:cs typeface="Calibri" panose="020F0502020204030204" pitchFamily="34" charset="0"/>
              </a:rPr>
              <a:t>Her bir sigara üretimi 14 gram karbondioksit salınımına neden olur. Her yıl tüm dünyada sigara üretimi ile </a:t>
            </a:r>
            <a:r>
              <a:rPr lang="tr-TR" b="1" dirty="0">
                <a:latin typeface="Calibri" panose="020F0502020204030204" pitchFamily="34" charset="0"/>
                <a:ea typeface="Palatino Linotype"/>
                <a:cs typeface="Calibri" panose="020F0502020204030204" pitchFamily="34" charset="0"/>
              </a:rPr>
              <a:t>84 milyon metrik ton karbondioksitin havaya salınımı meydana gelir.</a:t>
            </a:r>
            <a:br>
              <a:rPr lang="tr-TR" b="1" dirty="0">
                <a:latin typeface="Calibri" panose="020F0502020204030204" pitchFamily="34" charset="0"/>
                <a:ea typeface="Palatino Linotype"/>
                <a:cs typeface="Calibri" panose="020F0502020204030204" pitchFamily="34" charset="0"/>
              </a:rPr>
            </a:br>
            <a:endParaRPr lang="tr-TR" sz="600" b="1" dirty="0">
              <a:latin typeface="Calibri" panose="020F0502020204030204" pitchFamily="34" charset="0"/>
              <a:cs typeface="Calibri" panose="020F0502020204030204" pitchFamily="34" charset="0"/>
            </a:endParaRPr>
          </a:p>
          <a:p>
            <a:pPr>
              <a:lnSpc>
                <a:spcPct val="120000"/>
              </a:lnSpc>
              <a:spcAft>
                <a:spcPts val="450"/>
              </a:spcAft>
              <a:defRPr/>
            </a:pPr>
            <a:r>
              <a:rPr lang="tr-TR" dirty="0">
                <a:latin typeface="Calibri" panose="020F0502020204030204" pitchFamily="34" charset="0"/>
                <a:ea typeface="Palatino Linotype"/>
                <a:cs typeface="Calibri" panose="020F0502020204030204" pitchFamily="34" charset="0"/>
              </a:rPr>
              <a:t>Sigara yapımında kullanılmak için </a:t>
            </a:r>
            <a:r>
              <a:rPr lang="tr-TR" b="1" dirty="0">
                <a:latin typeface="Calibri" panose="020F0502020204030204" pitchFamily="34" charset="0"/>
                <a:ea typeface="Palatino Linotype"/>
                <a:cs typeface="Calibri" panose="020F0502020204030204" pitchFamily="34" charset="0"/>
              </a:rPr>
              <a:t>her yıl 600.000 ağaç kesilmektedir</a:t>
            </a:r>
            <a:r>
              <a:rPr lang="tr-TR" dirty="0">
                <a:latin typeface="Calibri" panose="020F0502020204030204" pitchFamily="34" charset="0"/>
                <a:ea typeface="Palatino Linotype"/>
                <a:cs typeface="Calibri" panose="020F0502020204030204" pitchFamily="34" charset="0"/>
              </a:rPr>
              <a:t>. Tütün yapraklarını kurutmak için önemli bir miktarda ağaç yakılmaktadır.</a:t>
            </a:r>
            <a:endParaRPr lang="tr-TR" sz="600" dirty="0">
              <a:latin typeface="Calibri" panose="020F0502020204030204" pitchFamily="34" charset="0"/>
              <a:cs typeface="Calibri" panose="020F0502020204030204" pitchFamily="34" charset="0"/>
            </a:endParaRPr>
          </a:p>
          <a:p>
            <a:pPr>
              <a:lnSpc>
                <a:spcPct val="120000"/>
              </a:lnSpc>
              <a:spcAft>
                <a:spcPts val="450"/>
              </a:spcAft>
              <a:defRPr/>
            </a:pPr>
            <a:r>
              <a:rPr lang="tr-TR" dirty="0">
                <a:latin typeface="Calibri" panose="020F0502020204030204" pitchFamily="34" charset="0"/>
                <a:ea typeface="Palatino Linotype"/>
                <a:cs typeface="Calibri" panose="020F0502020204030204" pitchFamily="34" charset="0"/>
              </a:rPr>
              <a:t>Ayrıca tütünü kullanım haline getiren </a:t>
            </a:r>
            <a:r>
              <a:rPr lang="tr-TR" b="1" dirty="0">
                <a:latin typeface="Calibri" panose="020F0502020204030204" pitchFamily="34" charset="0"/>
                <a:ea typeface="Palatino Linotype"/>
                <a:cs typeface="Calibri" panose="020F0502020204030204" pitchFamily="34" charset="0"/>
              </a:rPr>
              <a:t>kağıtları kutulamada 2,5 milyon tona yakın ağaç kökenli hammadde </a:t>
            </a:r>
            <a:r>
              <a:rPr lang="tr-TR" dirty="0">
                <a:latin typeface="Calibri" panose="020F0502020204030204" pitchFamily="34" charset="0"/>
                <a:ea typeface="Palatino Linotype"/>
                <a:cs typeface="Calibri" panose="020F0502020204030204" pitchFamily="34" charset="0"/>
              </a:rPr>
              <a:t>kullanılmaktadır. </a:t>
            </a:r>
          </a:p>
          <a:p>
            <a:pPr>
              <a:lnSpc>
                <a:spcPct val="120000"/>
              </a:lnSpc>
              <a:spcAft>
                <a:spcPts val="450"/>
              </a:spcAft>
              <a:defRPr/>
            </a:pPr>
            <a:r>
              <a:rPr lang="tr-TR" dirty="0">
                <a:latin typeface="Calibri" panose="020F0502020204030204" pitchFamily="34" charset="0"/>
                <a:ea typeface="Palatino Linotype"/>
                <a:cs typeface="Calibri" panose="020F0502020204030204" pitchFamily="34" charset="0"/>
              </a:rPr>
              <a:t>Sigara üretiminde </a:t>
            </a:r>
            <a:r>
              <a:rPr lang="tr-TR" b="1" dirty="0">
                <a:latin typeface="Calibri" panose="020F0502020204030204" pitchFamily="34" charset="0"/>
                <a:ea typeface="Palatino Linotype"/>
                <a:cs typeface="Calibri" panose="020F0502020204030204" pitchFamily="34" charset="0"/>
              </a:rPr>
              <a:t>yılda 22 milyar ton su </a:t>
            </a:r>
            <a:r>
              <a:rPr lang="tr-TR" dirty="0">
                <a:latin typeface="Calibri" panose="020F0502020204030204" pitchFamily="34" charset="0"/>
                <a:ea typeface="Palatino Linotype"/>
                <a:cs typeface="Calibri" panose="020F0502020204030204" pitchFamily="34" charset="0"/>
              </a:rPr>
              <a:t>kullanılmaktadır.</a:t>
            </a:r>
            <a:endParaRPr lang="tr-TR" dirty="0">
              <a:latin typeface="Calibri" panose="020F0502020204030204" pitchFamily="34" charset="0"/>
              <a:cs typeface="Calibri" panose="020F0502020204030204" pitchFamily="34" charset="0"/>
            </a:endParaRPr>
          </a:p>
          <a:p>
            <a:pPr>
              <a:defRPr/>
            </a:pPr>
            <a:endParaRPr lang="tr-TR" dirty="0"/>
          </a:p>
        </p:txBody>
      </p:sp>
      <p:sp>
        <p:nvSpPr>
          <p:cNvPr id="8" name="Dikdörtgen 7"/>
          <p:cNvSpPr/>
          <p:nvPr/>
        </p:nvSpPr>
        <p:spPr>
          <a:xfrm>
            <a:off x="997527" y="5036242"/>
            <a:ext cx="4572000" cy="323165"/>
          </a:xfrm>
          <a:prstGeom prst="rect">
            <a:avLst/>
          </a:prstGeom>
        </p:spPr>
        <p:txBody>
          <a:bodyPr>
            <a:spAutoFit/>
          </a:bodyPr>
          <a:lstStyle/>
          <a:p>
            <a:r>
              <a:rPr lang="tr-TR" sz="750" dirty="0" err="1"/>
              <a:t>Çetindağ</a:t>
            </a:r>
            <a:r>
              <a:rPr lang="tr-TR" sz="750" dirty="0"/>
              <a:t> </a:t>
            </a:r>
            <a:r>
              <a:rPr lang="tr-TR" sz="750" dirty="0" err="1"/>
              <a:t>Karatlı</a:t>
            </a:r>
            <a:r>
              <a:rPr lang="tr-TR" sz="750" dirty="0"/>
              <a:t> SK. Tütün ve tütün ürünlerinin zararları. </a:t>
            </a:r>
            <a:r>
              <a:rPr lang="tr-TR" sz="750" dirty="0" err="1"/>
              <a:t>In</a:t>
            </a:r>
            <a:r>
              <a:rPr lang="tr-TR" sz="750" dirty="0"/>
              <a:t>: Şahin C, Özkan A, Bulut YE, </a:t>
            </a:r>
            <a:r>
              <a:rPr lang="tr-TR" sz="750" dirty="0" err="1"/>
              <a:t>eds</a:t>
            </a:r>
            <a:r>
              <a:rPr lang="tr-TR" sz="750" dirty="0"/>
              <a:t>. Her Yönüyle Bağımlılık. Ankara: </a:t>
            </a:r>
            <a:r>
              <a:rPr lang="tr-TR" sz="750" dirty="0" err="1"/>
              <a:t>Pegem</a:t>
            </a:r>
            <a:r>
              <a:rPr lang="tr-TR" sz="750" dirty="0"/>
              <a:t> Akademi Yayıncılık; 2024:23.</a:t>
            </a:r>
          </a:p>
        </p:txBody>
      </p:sp>
    </p:spTree>
    <p:extLst>
      <p:ext uri="{BB962C8B-B14F-4D97-AF65-F5344CB8AC3E}">
        <p14:creationId xmlns:p14="http://schemas.microsoft.com/office/powerpoint/2010/main" val="15448260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object 3"/>
          <p:cNvSpPr txBox="1"/>
          <p:nvPr/>
        </p:nvSpPr>
        <p:spPr bwMode="auto">
          <a:xfrm>
            <a:off x="1575487" y="2361532"/>
            <a:ext cx="6589241" cy="702244"/>
          </a:xfrm>
          <a:prstGeom prst="rect">
            <a:avLst/>
          </a:prstGeom>
        </p:spPr>
        <p:txBody>
          <a:bodyPr vert="horz" wrap="square" lIns="0" tIns="9525" rIns="0" bIns="0" rtlCol="0">
            <a:spAutoFit/>
          </a:bodyPr>
          <a:lstStyle/>
          <a:p>
            <a:pPr>
              <a:spcBef>
                <a:spcPts val="11"/>
              </a:spcBef>
              <a:buClr>
                <a:srgbClr val="4285F4"/>
              </a:buClr>
              <a:defRPr/>
            </a:pPr>
            <a:endParaRPr sz="1463">
              <a:latin typeface="Times New Roman"/>
              <a:cs typeface="Times New Roman"/>
            </a:endParaRPr>
          </a:p>
          <a:p>
            <a:pPr>
              <a:spcBef>
                <a:spcPts val="15"/>
              </a:spcBef>
              <a:buClr>
                <a:srgbClr val="4285F4"/>
              </a:buClr>
              <a:buFont typeface="Arial MT"/>
              <a:buChar char="•"/>
              <a:defRPr/>
            </a:pPr>
            <a:endParaRPr sz="1463">
              <a:latin typeface="Times New Roman"/>
              <a:cs typeface="Times New Roman"/>
            </a:endParaRPr>
          </a:p>
          <a:p>
            <a:pPr marL="9049">
              <a:buClr>
                <a:srgbClr val="4285F4"/>
              </a:buClr>
              <a:tabLst>
                <a:tab pos="151448" algn="l"/>
              </a:tabLst>
              <a:defRPr/>
            </a:pPr>
            <a:r>
              <a:rPr lang="tr-TR" sz="1575" spc="-4">
                <a:solidFill>
                  <a:srgbClr val="C00000"/>
                </a:solidFill>
                <a:latin typeface="Times New Roman"/>
                <a:cs typeface="Times New Roman"/>
              </a:rPr>
              <a:t> </a:t>
            </a:r>
            <a:endParaRPr sz="2100">
              <a:latin typeface="Comic Sans MS"/>
              <a:cs typeface="Times New Roman"/>
            </a:endParaRPr>
          </a:p>
        </p:txBody>
      </p:sp>
      <p:sp>
        <p:nvSpPr>
          <p:cNvPr id="2" name="Unvan 1"/>
          <p:cNvSpPr>
            <a:spLocks noGrp="1"/>
          </p:cNvSpPr>
          <p:nvPr>
            <p:ph type="title"/>
          </p:nvPr>
        </p:nvSpPr>
        <p:spPr bwMode="auto">
          <a:xfrm>
            <a:off x="711647" y="1252988"/>
            <a:ext cx="8316919" cy="378373"/>
          </a:xfrm>
        </p:spPr>
        <p:txBody>
          <a:bodyPr>
            <a:normAutofit fontScale="90000"/>
          </a:bodyPr>
          <a:lstStyle/>
          <a:p>
            <a:pPr>
              <a:defRPr/>
            </a:pPr>
            <a:br>
              <a:rPr lang="tr-TR" spc="-4" dirty="0">
                <a:solidFill>
                  <a:srgbClr val="C00000"/>
                </a:solidFill>
                <a:latin typeface="Comic Sans MS"/>
                <a:cs typeface="Times New Roman"/>
              </a:rPr>
            </a:br>
            <a:r>
              <a:rPr lang="tr-TR" sz="2700" dirty="0">
                <a:latin typeface="Calibri" panose="020F0502020204030204" pitchFamily="34" charset="0"/>
                <a:cs typeface="Calibri" panose="020F0502020204030204" pitchFamily="34" charset="0"/>
              </a:rPr>
              <a:t>Tütün ve tütün ürünlerini bırakmanın kazanımları</a:t>
            </a:r>
            <a:br>
              <a:rPr lang="tr-TR" sz="2700" spc="-23" dirty="0">
                <a:solidFill>
                  <a:srgbClr val="C00000"/>
                </a:solidFill>
                <a:latin typeface="Calibri" panose="020F0502020204030204" pitchFamily="34" charset="0"/>
                <a:cs typeface="Calibri" panose="020F0502020204030204" pitchFamily="34" charset="0"/>
              </a:rPr>
            </a:br>
            <a:endParaRPr lang="tr-TR" dirty="0">
              <a:latin typeface="Calibri" panose="020F0502020204030204" pitchFamily="34" charset="0"/>
              <a:cs typeface="Calibri" panose="020F0502020204030204" pitchFamily="34" charset="0"/>
            </a:endParaRPr>
          </a:p>
        </p:txBody>
      </p:sp>
      <p:sp>
        <p:nvSpPr>
          <p:cNvPr id="4" name="Metin Yer Tutucusu 3"/>
          <p:cNvSpPr>
            <a:spLocks noGrp="1"/>
          </p:cNvSpPr>
          <p:nvPr>
            <p:ph type="body" sz="half" idx="2"/>
          </p:nvPr>
        </p:nvSpPr>
        <p:spPr bwMode="auto">
          <a:xfrm>
            <a:off x="525156" y="1820878"/>
            <a:ext cx="8093687" cy="2452310"/>
          </a:xfrm>
        </p:spPr>
        <p:txBody>
          <a:bodyPr/>
          <a:lstStyle/>
          <a:p>
            <a:pPr algn="ctr">
              <a:lnSpc>
                <a:spcPct val="150000"/>
              </a:lnSpc>
              <a:defRPr/>
            </a:pPr>
            <a:endParaRPr lang="tr-TR" sz="1500" dirty="0">
              <a:latin typeface="Comic Sans MS"/>
            </a:endParaRPr>
          </a:p>
          <a:p>
            <a:pPr algn="ctr">
              <a:lnSpc>
                <a:spcPct val="150000"/>
              </a:lnSpc>
              <a:defRPr/>
            </a:pPr>
            <a:endParaRPr lang="tr-TR" sz="1500" dirty="0">
              <a:latin typeface="Comic Sans MS"/>
            </a:endParaRPr>
          </a:p>
          <a:p>
            <a:pPr algn="ctr">
              <a:lnSpc>
                <a:spcPct val="150000"/>
              </a:lnSpc>
              <a:defRPr/>
            </a:pPr>
            <a:r>
              <a:rPr lang="tr-TR" sz="1800" dirty="0"/>
              <a:t>Sigarayı bırakmak için en uygun zamanın herhangi bir zarar görmeden </a:t>
            </a:r>
            <a:endParaRPr sz="1350" dirty="0"/>
          </a:p>
          <a:p>
            <a:pPr algn="ctr">
              <a:lnSpc>
                <a:spcPct val="150000"/>
              </a:lnSpc>
              <a:defRPr/>
            </a:pPr>
            <a:r>
              <a:rPr lang="tr-TR" sz="1800" dirty="0"/>
              <a:t>                     önceki dönem olduğu unutulmamalıdır…</a:t>
            </a:r>
            <a:endParaRPr sz="1350" dirty="0"/>
          </a:p>
          <a:p>
            <a:pPr>
              <a:defRPr/>
            </a:pPr>
            <a:endParaRPr lang="tr-TR"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object 3"/>
          <p:cNvSpPr txBox="1"/>
          <p:nvPr/>
        </p:nvSpPr>
        <p:spPr bwMode="auto">
          <a:xfrm>
            <a:off x="564091" y="1616386"/>
            <a:ext cx="7480565" cy="3742852"/>
          </a:xfrm>
          <a:prstGeom prst="rect">
            <a:avLst/>
          </a:prstGeom>
        </p:spPr>
        <p:txBody>
          <a:bodyPr vert="horz" wrap="square" lIns="0" tIns="10954" rIns="0" bIns="0" rtlCol="0">
            <a:spAutoFit/>
          </a:bodyPr>
          <a:lstStyle/>
          <a:p>
            <a:pPr marL="9049">
              <a:spcBef>
                <a:spcPts val="86"/>
              </a:spcBef>
              <a:buClr>
                <a:srgbClr val="000000"/>
              </a:buClr>
              <a:buSzPct val="154545"/>
              <a:tabLst>
                <a:tab pos="206693" algn="l"/>
              </a:tabLst>
              <a:defRPr/>
            </a:pPr>
            <a:endParaRPr lang="tr-TR" sz="1200" dirty="0">
              <a:solidFill>
                <a:srgbClr val="FF0000"/>
              </a:solidFill>
              <a:latin typeface="Comic Sans MS"/>
              <a:cs typeface="Arial MT"/>
            </a:endParaRPr>
          </a:p>
          <a:p>
            <a:pPr marL="9049">
              <a:spcBef>
                <a:spcPts val="86"/>
              </a:spcBef>
              <a:buClr>
                <a:srgbClr val="000000"/>
              </a:buClr>
              <a:buSzPct val="154545"/>
              <a:tabLst>
                <a:tab pos="206693" algn="l"/>
              </a:tabLst>
              <a:defRPr/>
            </a:pPr>
            <a:r>
              <a:rPr sz="1350" b="1" dirty="0">
                <a:solidFill>
                  <a:srgbClr val="0094AB"/>
                </a:solidFill>
                <a:ea typeface="Arial"/>
                <a:cs typeface="Arial"/>
              </a:rPr>
              <a:t>20. </a:t>
            </a:r>
            <a:r>
              <a:rPr sz="1350" b="1" dirty="0" err="1">
                <a:solidFill>
                  <a:srgbClr val="0094AB"/>
                </a:solidFill>
                <a:ea typeface="Arial"/>
                <a:cs typeface="Arial"/>
              </a:rPr>
              <a:t>dakikada</a:t>
            </a:r>
            <a:endParaRPr sz="1500" dirty="0"/>
          </a:p>
          <a:p>
            <a:pPr marL="355283" lvl="1">
              <a:spcBef>
                <a:spcPts val="596"/>
              </a:spcBef>
              <a:buClr>
                <a:srgbClr val="000000"/>
              </a:buClr>
              <a:buSzPct val="169230"/>
              <a:tabLst>
                <a:tab pos="549593" algn="l"/>
              </a:tabLst>
              <a:defRPr/>
            </a:pPr>
            <a:r>
              <a:rPr sz="1350" spc="-8" dirty="0" err="1">
                <a:cs typeface="Arial MT"/>
              </a:rPr>
              <a:t>Nabız</a:t>
            </a:r>
            <a:r>
              <a:rPr sz="1350" spc="-8" dirty="0">
                <a:cs typeface="Arial MT"/>
              </a:rPr>
              <a:t>,</a:t>
            </a:r>
            <a:r>
              <a:rPr sz="1350" spc="-4" dirty="0">
                <a:cs typeface="Arial MT"/>
              </a:rPr>
              <a:t> </a:t>
            </a:r>
            <a:r>
              <a:rPr sz="1350" spc="-4" dirty="0" err="1">
                <a:cs typeface="Arial MT"/>
              </a:rPr>
              <a:t>kan</a:t>
            </a:r>
            <a:r>
              <a:rPr sz="1350" dirty="0">
                <a:cs typeface="Arial MT"/>
              </a:rPr>
              <a:t> </a:t>
            </a:r>
            <a:r>
              <a:rPr sz="1350" spc="-8" dirty="0" err="1">
                <a:cs typeface="Arial MT"/>
              </a:rPr>
              <a:t>basıncı</a:t>
            </a:r>
            <a:r>
              <a:rPr sz="1350" spc="-4" dirty="0">
                <a:cs typeface="Arial MT"/>
              </a:rPr>
              <a:t> </a:t>
            </a:r>
            <a:r>
              <a:rPr sz="1350" spc="-4" dirty="0" err="1">
                <a:cs typeface="Arial MT"/>
              </a:rPr>
              <a:t>ve</a:t>
            </a:r>
            <a:r>
              <a:rPr sz="1350" dirty="0">
                <a:cs typeface="Arial MT"/>
              </a:rPr>
              <a:t> </a:t>
            </a:r>
            <a:r>
              <a:rPr sz="1350" spc="-4" dirty="0" err="1">
                <a:cs typeface="Arial MT"/>
              </a:rPr>
              <a:t>vücut</a:t>
            </a:r>
            <a:r>
              <a:rPr sz="1350" spc="-4" dirty="0">
                <a:cs typeface="Arial MT"/>
              </a:rPr>
              <a:t> </a:t>
            </a:r>
            <a:r>
              <a:rPr sz="1350" spc="-8" dirty="0" err="1">
                <a:cs typeface="Arial MT"/>
              </a:rPr>
              <a:t>ısısı</a:t>
            </a:r>
            <a:r>
              <a:rPr sz="1350" dirty="0">
                <a:cs typeface="Arial MT"/>
              </a:rPr>
              <a:t> </a:t>
            </a:r>
            <a:r>
              <a:rPr sz="1350" spc="-8" dirty="0" err="1">
                <a:cs typeface="Arial MT"/>
              </a:rPr>
              <a:t>normale</a:t>
            </a:r>
            <a:r>
              <a:rPr sz="1350" dirty="0">
                <a:cs typeface="Arial MT"/>
              </a:rPr>
              <a:t> </a:t>
            </a:r>
            <a:r>
              <a:rPr sz="1350" spc="-15" dirty="0" err="1">
                <a:cs typeface="Arial MT"/>
              </a:rPr>
              <a:t>döner</a:t>
            </a:r>
            <a:endParaRPr lang="tr-TR" sz="1350" spc="-15" dirty="0">
              <a:cs typeface="Arial MT"/>
            </a:endParaRPr>
          </a:p>
          <a:p>
            <a:pPr marL="355283" lvl="1">
              <a:spcBef>
                <a:spcPts val="596"/>
              </a:spcBef>
              <a:buClr>
                <a:srgbClr val="000000"/>
              </a:buClr>
              <a:buSzPct val="169230"/>
              <a:tabLst>
                <a:tab pos="549593" algn="l"/>
              </a:tabLst>
              <a:defRPr/>
            </a:pPr>
            <a:endParaRPr sz="1350" dirty="0">
              <a:cs typeface="Arial MT"/>
            </a:endParaRPr>
          </a:p>
          <a:p>
            <a:pPr marL="9049">
              <a:spcBef>
                <a:spcPts val="86"/>
              </a:spcBef>
              <a:buClr>
                <a:srgbClr val="000000"/>
              </a:buClr>
              <a:buSzPct val="154545"/>
              <a:tabLst>
                <a:tab pos="206693" algn="l"/>
              </a:tabLst>
              <a:defRPr/>
            </a:pPr>
            <a:r>
              <a:rPr sz="1350" b="1" dirty="0">
                <a:solidFill>
                  <a:srgbClr val="0094AB"/>
                </a:solidFill>
                <a:ea typeface="Arial"/>
                <a:cs typeface="Arial"/>
              </a:rPr>
              <a:t>24. </a:t>
            </a:r>
            <a:r>
              <a:rPr sz="1350" b="1" dirty="0" err="1">
                <a:solidFill>
                  <a:srgbClr val="0094AB"/>
                </a:solidFill>
                <a:ea typeface="Arial"/>
                <a:cs typeface="Arial"/>
              </a:rPr>
              <a:t>saatte</a:t>
            </a:r>
            <a:endParaRPr sz="1500" dirty="0"/>
          </a:p>
          <a:p>
            <a:pPr marL="355283" lvl="1">
              <a:spcBef>
                <a:spcPts val="596"/>
              </a:spcBef>
              <a:buClr>
                <a:srgbClr val="000000"/>
              </a:buClr>
              <a:buSzPct val="169230"/>
              <a:tabLst>
                <a:tab pos="583406" algn="l"/>
                <a:tab pos="583883" algn="l"/>
              </a:tabLst>
              <a:defRPr/>
            </a:pPr>
            <a:r>
              <a:rPr sz="1350" spc="-8" dirty="0">
                <a:cs typeface="Arial MT"/>
              </a:rPr>
              <a:t>Kanda</a:t>
            </a:r>
            <a:r>
              <a:rPr sz="1350" spc="-4" dirty="0">
                <a:cs typeface="Arial MT"/>
              </a:rPr>
              <a:t> </a:t>
            </a:r>
            <a:r>
              <a:rPr sz="1350" spc="-4" dirty="0" err="1">
                <a:cs typeface="Arial MT"/>
              </a:rPr>
              <a:t>karbonmonoksit</a:t>
            </a:r>
            <a:r>
              <a:rPr sz="1350" spc="-4" dirty="0">
                <a:cs typeface="Arial MT"/>
              </a:rPr>
              <a:t> </a:t>
            </a:r>
            <a:r>
              <a:rPr lang="tr-TR" sz="1350" spc="-8" dirty="0">
                <a:cs typeface="Arial MT"/>
              </a:rPr>
              <a:t>düzeyi</a:t>
            </a:r>
            <a:r>
              <a:rPr sz="1350" dirty="0">
                <a:cs typeface="Arial MT"/>
              </a:rPr>
              <a:t> </a:t>
            </a:r>
            <a:r>
              <a:rPr sz="1350" spc="-8" dirty="0" err="1">
                <a:cs typeface="Arial MT"/>
              </a:rPr>
              <a:t>hızla</a:t>
            </a:r>
            <a:r>
              <a:rPr sz="1350" spc="-4" dirty="0">
                <a:cs typeface="Arial MT"/>
              </a:rPr>
              <a:t> </a:t>
            </a:r>
            <a:r>
              <a:rPr sz="1350" spc="-15" dirty="0" err="1">
                <a:cs typeface="Arial MT"/>
              </a:rPr>
              <a:t>azalır</a:t>
            </a:r>
            <a:endParaRPr lang="tr-TR" sz="1350" spc="-15" dirty="0">
              <a:cs typeface="Arial MT"/>
            </a:endParaRPr>
          </a:p>
          <a:p>
            <a:pPr marL="355283" lvl="1">
              <a:spcBef>
                <a:spcPts val="596"/>
              </a:spcBef>
              <a:buClr>
                <a:srgbClr val="000000"/>
              </a:buClr>
              <a:buSzPct val="169230"/>
              <a:tabLst>
                <a:tab pos="583406" algn="l"/>
                <a:tab pos="583883" algn="l"/>
              </a:tabLst>
              <a:defRPr/>
            </a:pPr>
            <a:endParaRPr lang="tr-TR" sz="1350" spc="-15" dirty="0">
              <a:cs typeface="Arial MT"/>
            </a:endParaRPr>
          </a:p>
          <a:p>
            <a:pPr marL="9049">
              <a:spcBef>
                <a:spcPts val="86"/>
              </a:spcBef>
              <a:buClr>
                <a:srgbClr val="000000"/>
              </a:buClr>
              <a:buSzPct val="154545"/>
              <a:tabLst>
                <a:tab pos="206693" algn="l"/>
              </a:tabLst>
              <a:defRPr/>
            </a:pPr>
            <a:r>
              <a:rPr sz="1350" b="1" dirty="0">
                <a:solidFill>
                  <a:srgbClr val="0094AB"/>
                </a:solidFill>
                <a:ea typeface="Arial"/>
                <a:cs typeface="Arial"/>
              </a:rPr>
              <a:t>2 </a:t>
            </a:r>
            <a:r>
              <a:rPr sz="1350" b="1" dirty="0" err="1">
                <a:solidFill>
                  <a:srgbClr val="0094AB"/>
                </a:solidFill>
                <a:ea typeface="Arial"/>
                <a:cs typeface="Arial"/>
              </a:rPr>
              <a:t>hafta</a:t>
            </a:r>
            <a:r>
              <a:rPr sz="1350" b="1" dirty="0">
                <a:solidFill>
                  <a:srgbClr val="0094AB"/>
                </a:solidFill>
                <a:ea typeface="Arial"/>
                <a:cs typeface="Arial"/>
              </a:rPr>
              <a:t> – 3 ay </a:t>
            </a:r>
            <a:endParaRPr lang="tr-TR" sz="1350" b="1" dirty="0">
              <a:solidFill>
                <a:srgbClr val="0094AB"/>
              </a:solidFill>
              <a:ea typeface="Arial"/>
              <a:cs typeface="Arial"/>
            </a:endParaRPr>
          </a:p>
          <a:p>
            <a:pPr marL="9049">
              <a:spcBef>
                <a:spcPts val="904"/>
              </a:spcBef>
              <a:buClr>
                <a:srgbClr val="000000"/>
              </a:buClr>
              <a:buSzPct val="154545"/>
              <a:tabLst>
                <a:tab pos="206693" algn="l"/>
              </a:tabLst>
              <a:defRPr/>
            </a:pPr>
            <a:r>
              <a:rPr lang="tr-TR" sz="1350" spc="-8" dirty="0">
                <a:cs typeface="Arial MT"/>
              </a:rPr>
              <a:t>      </a:t>
            </a:r>
            <a:r>
              <a:rPr sz="1350" spc="-8" dirty="0" err="1">
                <a:cs typeface="Arial MT"/>
              </a:rPr>
              <a:t>Efor</a:t>
            </a:r>
            <a:r>
              <a:rPr sz="1350" spc="-15" dirty="0">
                <a:cs typeface="Arial MT"/>
              </a:rPr>
              <a:t> </a:t>
            </a:r>
            <a:r>
              <a:rPr sz="1350" spc="-4" dirty="0" err="1">
                <a:cs typeface="Arial MT"/>
              </a:rPr>
              <a:t>kapasitesi</a:t>
            </a:r>
            <a:r>
              <a:rPr sz="1350" spc="-15" dirty="0">
                <a:cs typeface="Arial MT"/>
              </a:rPr>
              <a:t> </a:t>
            </a:r>
            <a:r>
              <a:rPr sz="1350" spc="-15" dirty="0" err="1">
                <a:cs typeface="Arial MT"/>
              </a:rPr>
              <a:t>artar</a:t>
            </a:r>
            <a:endParaRPr sz="1350" dirty="0">
              <a:cs typeface="Arial MT"/>
            </a:endParaRPr>
          </a:p>
          <a:p>
            <a:pPr marL="355283" lvl="1">
              <a:spcBef>
                <a:spcPts val="604"/>
              </a:spcBef>
              <a:buClr>
                <a:srgbClr val="000000"/>
              </a:buClr>
              <a:buSzPct val="169230"/>
              <a:tabLst>
                <a:tab pos="549593" algn="l"/>
              </a:tabLst>
              <a:defRPr/>
            </a:pPr>
            <a:r>
              <a:rPr sz="1350" spc="-8" dirty="0" err="1">
                <a:cs typeface="Arial MT"/>
              </a:rPr>
              <a:t>Öksürük-balgam</a:t>
            </a:r>
            <a:r>
              <a:rPr sz="1350" spc="-19" dirty="0">
                <a:cs typeface="Arial MT"/>
              </a:rPr>
              <a:t> </a:t>
            </a:r>
            <a:r>
              <a:rPr sz="1350" spc="-15" dirty="0" err="1">
                <a:cs typeface="Arial MT"/>
              </a:rPr>
              <a:t>azalır</a:t>
            </a:r>
            <a:endParaRPr sz="1350" dirty="0">
              <a:cs typeface="Arial MT"/>
            </a:endParaRPr>
          </a:p>
          <a:p>
            <a:pPr marL="355283" lvl="1">
              <a:spcBef>
                <a:spcPts val="604"/>
              </a:spcBef>
              <a:buClr>
                <a:srgbClr val="000000"/>
              </a:buClr>
              <a:buSzPct val="169230"/>
              <a:tabLst>
                <a:tab pos="549593" algn="l"/>
              </a:tabLst>
              <a:defRPr/>
            </a:pPr>
            <a:r>
              <a:rPr lang="tr-TR" sz="1350" spc="-8" dirty="0">
                <a:cs typeface="Arial MT"/>
              </a:rPr>
              <a:t>Nefes  alı</a:t>
            </a:r>
            <a:r>
              <a:rPr sz="1350" spc="-8" dirty="0">
                <a:cs typeface="Arial MT"/>
              </a:rPr>
              <a:t>p</a:t>
            </a:r>
            <a:r>
              <a:rPr sz="1350" spc="-11" dirty="0">
                <a:cs typeface="Arial MT"/>
              </a:rPr>
              <a:t> </a:t>
            </a:r>
            <a:r>
              <a:rPr sz="1350" spc="-4" dirty="0" err="1">
                <a:cs typeface="Arial MT"/>
              </a:rPr>
              <a:t>verme</a:t>
            </a:r>
            <a:r>
              <a:rPr sz="1350" spc="-8" dirty="0">
                <a:cs typeface="Arial MT"/>
              </a:rPr>
              <a:t> </a:t>
            </a:r>
            <a:r>
              <a:rPr sz="1350" spc="-53" dirty="0" err="1">
                <a:cs typeface="Arial MT"/>
              </a:rPr>
              <a:t>kolaylaşır</a:t>
            </a:r>
            <a:endParaRPr sz="1350" dirty="0">
              <a:cs typeface="Arial MT"/>
            </a:endParaRPr>
          </a:p>
          <a:p>
            <a:pPr marL="355283" lvl="1">
              <a:spcBef>
                <a:spcPts val="604"/>
              </a:spcBef>
              <a:buClr>
                <a:srgbClr val="000000"/>
              </a:buClr>
              <a:buSzPct val="169230"/>
              <a:tabLst>
                <a:tab pos="549593" algn="l"/>
              </a:tabLst>
              <a:defRPr/>
            </a:pPr>
            <a:r>
              <a:rPr sz="1350" spc="-8" dirty="0">
                <a:cs typeface="Arial MT"/>
              </a:rPr>
              <a:t>Koku</a:t>
            </a:r>
            <a:r>
              <a:rPr sz="1350" spc="-4" dirty="0">
                <a:cs typeface="Arial MT"/>
              </a:rPr>
              <a:t> </a:t>
            </a:r>
            <a:r>
              <a:rPr sz="1350" spc="-4" dirty="0" err="1">
                <a:cs typeface="Arial MT"/>
              </a:rPr>
              <a:t>ve</a:t>
            </a:r>
            <a:r>
              <a:rPr sz="1350" spc="-4" dirty="0">
                <a:cs typeface="Arial MT"/>
              </a:rPr>
              <a:t> </a:t>
            </a:r>
            <a:r>
              <a:rPr sz="1350" spc="-8" dirty="0">
                <a:cs typeface="Arial MT"/>
              </a:rPr>
              <a:t>tad</a:t>
            </a:r>
            <a:r>
              <a:rPr sz="1350" spc="-4" dirty="0">
                <a:cs typeface="Arial MT"/>
              </a:rPr>
              <a:t> </a:t>
            </a:r>
            <a:r>
              <a:rPr sz="1350" spc="-8" dirty="0">
                <a:cs typeface="Arial MT"/>
              </a:rPr>
              <a:t>alma</a:t>
            </a:r>
            <a:r>
              <a:rPr sz="1350" spc="-4" dirty="0">
                <a:cs typeface="Arial MT"/>
              </a:rPr>
              <a:t> </a:t>
            </a:r>
            <a:r>
              <a:rPr sz="1350" spc="-8" dirty="0" err="1">
                <a:cs typeface="Arial MT"/>
              </a:rPr>
              <a:t>duyuları</a:t>
            </a:r>
            <a:r>
              <a:rPr sz="1350" dirty="0">
                <a:cs typeface="Arial MT"/>
              </a:rPr>
              <a:t> </a:t>
            </a:r>
            <a:r>
              <a:rPr sz="1350" spc="-68" dirty="0" err="1">
                <a:cs typeface="Arial MT"/>
              </a:rPr>
              <a:t>iyileşir</a:t>
            </a:r>
            <a:endParaRPr sz="1350" dirty="0">
              <a:cs typeface="Arial MT"/>
            </a:endParaRPr>
          </a:p>
          <a:p>
            <a:pPr marL="355283" lvl="1">
              <a:spcBef>
                <a:spcPts val="604"/>
              </a:spcBef>
              <a:buClr>
                <a:srgbClr val="000000"/>
              </a:buClr>
              <a:buSzPct val="169230"/>
              <a:tabLst>
                <a:tab pos="549593" algn="l"/>
              </a:tabLst>
              <a:defRPr/>
            </a:pPr>
            <a:r>
              <a:rPr sz="1350" spc="-101" dirty="0" err="1">
                <a:cs typeface="Arial MT"/>
              </a:rPr>
              <a:t>Bağışıklı</a:t>
            </a:r>
            <a:r>
              <a:rPr sz="1350" spc="-90" dirty="0" err="1">
                <a:cs typeface="Arial MT"/>
              </a:rPr>
              <a:t>k</a:t>
            </a:r>
            <a:r>
              <a:rPr sz="1350" spc="-4" dirty="0">
                <a:cs typeface="Arial MT"/>
              </a:rPr>
              <a:t> </a:t>
            </a:r>
            <a:r>
              <a:rPr sz="1350" spc="-4" dirty="0" err="1">
                <a:cs typeface="Arial MT"/>
              </a:rPr>
              <a:t>sistemi</a:t>
            </a:r>
            <a:r>
              <a:rPr sz="1350" spc="-4" dirty="0">
                <a:cs typeface="Arial MT"/>
              </a:rPr>
              <a:t> </a:t>
            </a:r>
            <a:r>
              <a:rPr sz="1350" spc="-8" dirty="0" err="1">
                <a:cs typeface="Arial MT"/>
              </a:rPr>
              <a:t>güçlenmey</a:t>
            </a:r>
            <a:r>
              <a:rPr sz="1350" spc="-4" dirty="0" err="1">
                <a:cs typeface="Arial MT"/>
              </a:rPr>
              <a:t>e</a:t>
            </a:r>
            <a:r>
              <a:rPr sz="1350" spc="-4" dirty="0">
                <a:cs typeface="Arial MT"/>
              </a:rPr>
              <a:t> </a:t>
            </a:r>
            <a:r>
              <a:rPr sz="1350" spc="-94" dirty="0" err="1">
                <a:cs typeface="Arial MT"/>
              </a:rPr>
              <a:t>başla</a:t>
            </a:r>
            <a:r>
              <a:rPr sz="1350" spc="-109" dirty="0" err="1">
                <a:cs typeface="Arial MT"/>
              </a:rPr>
              <a:t>r</a:t>
            </a:r>
            <a:endParaRPr sz="1350" dirty="0">
              <a:cs typeface="Arial MT"/>
            </a:endParaRPr>
          </a:p>
          <a:p>
            <a:pPr marL="355283" lvl="1">
              <a:spcBef>
                <a:spcPts val="604"/>
              </a:spcBef>
              <a:buClr>
                <a:srgbClr val="000000"/>
              </a:buClr>
              <a:buSzPct val="169230"/>
              <a:tabLst>
                <a:tab pos="549593" algn="l"/>
              </a:tabLst>
              <a:defRPr/>
            </a:pPr>
            <a:r>
              <a:rPr sz="1350" spc="-169" dirty="0" err="1">
                <a:cs typeface="Arial MT"/>
              </a:rPr>
              <a:t>Diş</a:t>
            </a:r>
            <a:r>
              <a:rPr sz="1350" spc="-98" dirty="0">
                <a:cs typeface="Arial MT"/>
              </a:rPr>
              <a:t> </a:t>
            </a:r>
            <a:r>
              <a:rPr sz="1350" spc="-4" dirty="0" err="1">
                <a:cs typeface="Arial MT"/>
              </a:rPr>
              <a:t>ve</a:t>
            </a:r>
            <a:r>
              <a:rPr sz="1350" spc="-4" dirty="0">
                <a:cs typeface="Arial MT"/>
              </a:rPr>
              <a:t> </a:t>
            </a:r>
            <a:r>
              <a:rPr sz="1350" spc="-8" dirty="0" err="1">
                <a:cs typeface="Arial MT"/>
              </a:rPr>
              <a:t>parmaklardaki</a:t>
            </a:r>
            <a:r>
              <a:rPr sz="1350" dirty="0">
                <a:cs typeface="Arial MT"/>
              </a:rPr>
              <a:t> </a:t>
            </a:r>
            <a:r>
              <a:rPr sz="1350" spc="-4" dirty="0" err="1">
                <a:cs typeface="Arial MT"/>
              </a:rPr>
              <a:t>sarı</a:t>
            </a:r>
            <a:r>
              <a:rPr sz="1350" dirty="0">
                <a:cs typeface="Arial MT"/>
              </a:rPr>
              <a:t> </a:t>
            </a:r>
            <a:r>
              <a:rPr sz="1350" spc="-8" dirty="0" err="1">
                <a:cs typeface="Arial MT"/>
              </a:rPr>
              <a:t>lekeler</a:t>
            </a:r>
            <a:r>
              <a:rPr sz="1350" dirty="0">
                <a:cs typeface="Arial MT"/>
              </a:rPr>
              <a:t> </a:t>
            </a:r>
            <a:r>
              <a:rPr sz="1350" spc="-11" dirty="0" err="1">
                <a:cs typeface="Arial MT"/>
              </a:rPr>
              <a:t>kaybolur</a:t>
            </a:r>
            <a:endParaRPr sz="1350" dirty="0">
              <a:cs typeface="Arial MT"/>
            </a:endParaRPr>
          </a:p>
        </p:txBody>
      </p:sp>
      <p:sp>
        <p:nvSpPr>
          <p:cNvPr id="2" name="Unvan 1"/>
          <p:cNvSpPr>
            <a:spLocks noGrp="1"/>
          </p:cNvSpPr>
          <p:nvPr>
            <p:ph type="title"/>
          </p:nvPr>
        </p:nvSpPr>
        <p:spPr bwMode="auto">
          <a:xfrm>
            <a:off x="564091" y="647306"/>
            <a:ext cx="8316919" cy="504497"/>
          </a:xfrm>
        </p:spPr>
        <p:txBody>
          <a:bodyPr>
            <a:normAutofit/>
          </a:bodyPr>
          <a:lstStyle/>
          <a:p>
            <a:pPr>
              <a:defRPr/>
            </a:pPr>
            <a:r>
              <a:rPr lang="tr-TR" sz="2400" dirty="0" err="1">
                <a:latin typeface="Calibri" panose="020F0502020204030204" pitchFamily="34" charset="0"/>
                <a:cs typeface="Calibri" panose="020F0502020204030204" pitchFamily="34" charset="0"/>
              </a:rPr>
              <a:t>Siga</a:t>
            </a:r>
            <a:r>
              <a:rPr lang="x-none" sz="2400" dirty="0">
                <a:latin typeface="Calibri" panose="020F0502020204030204" pitchFamily="34" charset="0"/>
                <a:cs typeface="Calibri" panose="020F0502020204030204" pitchFamily="34" charset="0"/>
              </a:rPr>
              <a:t>rayı bırakmanın faydaları</a:t>
            </a:r>
            <a:endParaRPr lang="tr-TR" sz="2400" dirty="0">
              <a:latin typeface="Calibri" panose="020F0502020204030204" pitchFamily="34" charset="0"/>
              <a:cs typeface="Calibri" panose="020F0502020204030204" pitchFamily="34"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object 2"/>
          <p:cNvSpPr txBox="1"/>
          <p:nvPr/>
        </p:nvSpPr>
        <p:spPr bwMode="auto">
          <a:xfrm>
            <a:off x="581769" y="1713744"/>
            <a:ext cx="8405684" cy="3887603"/>
          </a:xfrm>
          <a:prstGeom prst="rect">
            <a:avLst/>
          </a:prstGeom>
        </p:spPr>
        <p:txBody>
          <a:bodyPr vert="horz" wrap="square" lIns="0" tIns="9525" rIns="0" bIns="0" rtlCol="0">
            <a:spAutoFit/>
          </a:bodyPr>
          <a:lstStyle/>
          <a:p>
            <a:pPr marL="9049">
              <a:spcBef>
                <a:spcPts val="86"/>
              </a:spcBef>
              <a:buClr>
                <a:srgbClr val="000000"/>
              </a:buClr>
              <a:buSzPct val="154545"/>
              <a:tabLst>
                <a:tab pos="206693" algn="l"/>
              </a:tabLst>
              <a:defRPr/>
            </a:pPr>
            <a:r>
              <a:rPr sz="1350" b="1" dirty="0">
                <a:solidFill>
                  <a:srgbClr val="0094AB"/>
                </a:solidFill>
                <a:ea typeface="Arial"/>
                <a:cs typeface="Arial"/>
              </a:rPr>
              <a:t>1. </a:t>
            </a:r>
            <a:r>
              <a:rPr sz="1350" b="1" dirty="0" err="1">
                <a:solidFill>
                  <a:srgbClr val="0094AB"/>
                </a:solidFill>
                <a:ea typeface="Arial"/>
                <a:cs typeface="Arial"/>
              </a:rPr>
              <a:t>yılda</a:t>
            </a:r>
            <a:endParaRPr sz="1500" dirty="0"/>
          </a:p>
          <a:p>
            <a:pPr marL="338614" lvl="1" algn="just">
              <a:spcBef>
                <a:spcPts val="614"/>
              </a:spcBef>
              <a:buClr>
                <a:srgbClr val="000000"/>
              </a:buClr>
              <a:buSzPct val="171428"/>
              <a:tabLst>
                <a:tab pos="551974" algn="l"/>
              </a:tabLst>
              <a:defRPr/>
            </a:pPr>
            <a:r>
              <a:rPr sz="1350" spc="-4" dirty="0">
                <a:cs typeface="Arial MT"/>
              </a:rPr>
              <a:t>Kalp</a:t>
            </a:r>
            <a:r>
              <a:rPr sz="1350" spc="-19" dirty="0">
                <a:cs typeface="Arial MT"/>
              </a:rPr>
              <a:t> </a:t>
            </a:r>
            <a:r>
              <a:rPr sz="1350" dirty="0" err="1">
                <a:cs typeface="Arial MT"/>
              </a:rPr>
              <a:t>krizi</a:t>
            </a:r>
            <a:r>
              <a:rPr sz="1350" spc="-15" dirty="0">
                <a:cs typeface="Arial MT"/>
              </a:rPr>
              <a:t> </a:t>
            </a:r>
            <a:r>
              <a:rPr sz="1350" dirty="0" err="1">
                <a:cs typeface="Arial MT"/>
              </a:rPr>
              <a:t>riski</a:t>
            </a:r>
            <a:r>
              <a:rPr sz="1350" spc="-19" dirty="0">
                <a:cs typeface="Arial MT"/>
              </a:rPr>
              <a:t> </a:t>
            </a:r>
            <a:r>
              <a:rPr sz="1350" spc="-4" dirty="0">
                <a:cs typeface="Arial MT"/>
              </a:rPr>
              <a:t>%50</a:t>
            </a:r>
            <a:r>
              <a:rPr sz="1350" spc="-15" dirty="0">
                <a:cs typeface="Arial MT"/>
              </a:rPr>
              <a:t> </a:t>
            </a:r>
            <a:r>
              <a:rPr sz="1350" spc="-11" dirty="0" err="1">
                <a:cs typeface="Arial MT"/>
              </a:rPr>
              <a:t>azalır</a:t>
            </a:r>
            <a:r>
              <a:rPr sz="1350" spc="-11" dirty="0">
                <a:cs typeface="Arial MT"/>
              </a:rPr>
              <a:t>.</a:t>
            </a:r>
            <a:endParaRPr sz="1350" dirty="0">
              <a:cs typeface="Arial MT"/>
            </a:endParaRPr>
          </a:p>
          <a:p>
            <a:pPr marL="338614" lvl="1" algn="just">
              <a:spcBef>
                <a:spcPts val="630"/>
              </a:spcBef>
              <a:buClr>
                <a:srgbClr val="000000"/>
              </a:buClr>
              <a:buSzPct val="171428"/>
              <a:tabLst>
                <a:tab pos="551974" algn="l"/>
              </a:tabLst>
              <a:defRPr/>
            </a:pPr>
            <a:r>
              <a:rPr sz="1350" spc="-4" dirty="0" err="1">
                <a:cs typeface="Arial MT"/>
              </a:rPr>
              <a:t>Beyin</a:t>
            </a:r>
            <a:r>
              <a:rPr sz="1350" spc="-11" dirty="0">
                <a:cs typeface="Arial MT"/>
              </a:rPr>
              <a:t> </a:t>
            </a:r>
            <a:r>
              <a:rPr sz="1350" dirty="0" err="1">
                <a:cs typeface="Arial MT"/>
              </a:rPr>
              <a:t>kanaması</a:t>
            </a:r>
            <a:r>
              <a:rPr sz="1350" spc="-11" dirty="0">
                <a:cs typeface="Arial MT"/>
              </a:rPr>
              <a:t> </a:t>
            </a:r>
            <a:r>
              <a:rPr sz="1350" dirty="0" err="1">
                <a:cs typeface="Arial MT"/>
              </a:rPr>
              <a:t>ve</a:t>
            </a:r>
            <a:r>
              <a:rPr sz="1350" spc="-11" dirty="0">
                <a:cs typeface="Arial MT"/>
              </a:rPr>
              <a:t> </a:t>
            </a:r>
            <a:r>
              <a:rPr sz="1350" spc="-4" dirty="0">
                <a:cs typeface="Arial MT"/>
              </a:rPr>
              <a:t>Buerger</a:t>
            </a:r>
            <a:r>
              <a:rPr sz="1350" spc="-11" dirty="0">
                <a:cs typeface="Arial MT"/>
              </a:rPr>
              <a:t> </a:t>
            </a:r>
            <a:r>
              <a:rPr sz="1350" dirty="0" err="1">
                <a:cs typeface="Arial MT"/>
              </a:rPr>
              <a:t>riski</a:t>
            </a:r>
            <a:r>
              <a:rPr sz="1350" spc="-11" dirty="0">
                <a:cs typeface="Arial MT"/>
              </a:rPr>
              <a:t> </a:t>
            </a:r>
            <a:r>
              <a:rPr sz="1350" spc="-4" dirty="0">
                <a:cs typeface="Arial MT"/>
              </a:rPr>
              <a:t>%30-50</a:t>
            </a:r>
            <a:r>
              <a:rPr sz="1350" spc="-11" dirty="0">
                <a:cs typeface="Arial MT"/>
              </a:rPr>
              <a:t> </a:t>
            </a:r>
            <a:r>
              <a:rPr sz="1350" spc="-4" dirty="0" err="1">
                <a:cs typeface="Arial MT"/>
              </a:rPr>
              <a:t>azalır</a:t>
            </a:r>
            <a:r>
              <a:rPr sz="1350" spc="-11" dirty="0">
                <a:cs typeface="Arial MT"/>
              </a:rPr>
              <a:t> </a:t>
            </a:r>
            <a:endParaRPr sz="1350" dirty="0">
              <a:cs typeface="Arial MT"/>
            </a:endParaRPr>
          </a:p>
          <a:p>
            <a:pPr marL="338614" lvl="1" algn="just">
              <a:spcBef>
                <a:spcPts val="626"/>
              </a:spcBef>
              <a:buClr>
                <a:srgbClr val="000000"/>
              </a:buClr>
              <a:buSzPct val="171428"/>
              <a:tabLst>
                <a:tab pos="551974" algn="l"/>
              </a:tabLst>
              <a:defRPr/>
            </a:pPr>
            <a:r>
              <a:rPr sz="1350" spc="-4" dirty="0">
                <a:cs typeface="Arial MT"/>
              </a:rPr>
              <a:t>KOAH</a:t>
            </a:r>
            <a:r>
              <a:rPr sz="1350" spc="-8" dirty="0">
                <a:cs typeface="Arial MT"/>
              </a:rPr>
              <a:t> </a:t>
            </a:r>
            <a:r>
              <a:rPr sz="1350" spc="-4" dirty="0" err="1">
                <a:cs typeface="Arial MT"/>
              </a:rPr>
              <a:t>gibi</a:t>
            </a:r>
            <a:r>
              <a:rPr sz="1350" spc="-4" dirty="0">
                <a:cs typeface="Arial MT"/>
              </a:rPr>
              <a:t> </a:t>
            </a:r>
            <a:r>
              <a:rPr sz="1350" spc="-4" dirty="0" err="1">
                <a:cs typeface="Arial MT"/>
              </a:rPr>
              <a:t>hastalıklarının</a:t>
            </a:r>
            <a:r>
              <a:rPr sz="1350" spc="-4" dirty="0">
                <a:cs typeface="Arial MT"/>
              </a:rPr>
              <a:t> </a:t>
            </a:r>
            <a:r>
              <a:rPr sz="1350" spc="-4" dirty="0" err="1">
                <a:cs typeface="Arial MT"/>
              </a:rPr>
              <a:t>ortaya</a:t>
            </a:r>
            <a:r>
              <a:rPr sz="1350" spc="-8" dirty="0">
                <a:cs typeface="Arial MT"/>
              </a:rPr>
              <a:t> </a:t>
            </a:r>
            <a:r>
              <a:rPr sz="1350" dirty="0" err="1">
                <a:cs typeface="Arial MT"/>
              </a:rPr>
              <a:t>çıkması</a:t>
            </a:r>
            <a:r>
              <a:rPr sz="1350" spc="-4" dirty="0">
                <a:cs typeface="Arial MT"/>
              </a:rPr>
              <a:t> </a:t>
            </a:r>
            <a:r>
              <a:rPr sz="1350" spc="-11" dirty="0" err="1">
                <a:cs typeface="Arial MT"/>
              </a:rPr>
              <a:t>engellenir</a:t>
            </a:r>
            <a:r>
              <a:rPr sz="1350" spc="-11" dirty="0">
                <a:cs typeface="Arial MT"/>
              </a:rPr>
              <a:t>,</a:t>
            </a:r>
            <a:r>
              <a:rPr sz="1350" spc="-4" dirty="0">
                <a:cs typeface="Arial MT"/>
              </a:rPr>
              <a:t> </a:t>
            </a:r>
            <a:r>
              <a:rPr sz="1350" dirty="0" err="1">
                <a:cs typeface="Arial MT"/>
              </a:rPr>
              <a:t>varsa</a:t>
            </a:r>
            <a:r>
              <a:rPr sz="1350" spc="-8" dirty="0">
                <a:cs typeface="Arial MT"/>
              </a:rPr>
              <a:t> </a:t>
            </a:r>
            <a:r>
              <a:rPr sz="1350" spc="-4" dirty="0" err="1">
                <a:cs typeface="Arial MT"/>
              </a:rPr>
              <a:t>ilerlemesi</a:t>
            </a:r>
            <a:r>
              <a:rPr sz="1350" spc="-4" dirty="0">
                <a:cs typeface="Arial MT"/>
              </a:rPr>
              <a:t> </a:t>
            </a:r>
            <a:r>
              <a:rPr sz="1350" spc="-15" dirty="0" err="1">
                <a:cs typeface="Arial MT"/>
              </a:rPr>
              <a:t>durur</a:t>
            </a:r>
            <a:r>
              <a:rPr sz="1350" spc="-15" dirty="0">
                <a:cs typeface="Arial MT"/>
              </a:rPr>
              <a:t>.</a:t>
            </a:r>
            <a:endParaRPr lang="tr-TR" sz="1350" spc="-15" dirty="0">
              <a:cs typeface="Arial MT"/>
            </a:endParaRPr>
          </a:p>
          <a:p>
            <a:pPr marL="338614" lvl="1" algn="just">
              <a:spcBef>
                <a:spcPts val="626"/>
              </a:spcBef>
              <a:buClr>
                <a:srgbClr val="000000"/>
              </a:buClr>
              <a:buSzPct val="171428"/>
              <a:tabLst>
                <a:tab pos="551974" algn="l"/>
              </a:tabLst>
              <a:defRPr/>
            </a:pPr>
            <a:endParaRPr sz="1350" dirty="0">
              <a:cs typeface="Arial MT"/>
            </a:endParaRPr>
          </a:p>
          <a:p>
            <a:pPr marL="9049">
              <a:spcBef>
                <a:spcPts val="86"/>
              </a:spcBef>
              <a:buClr>
                <a:srgbClr val="000000"/>
              </a:buClr>
              <a:buSzPct val="154545"/>
              <a:tabLst>
                <a:tab pos="206693" algn="l"/>
              </a:tabLst>
              <a:defRPr/>
            </a:pPr>
            <a:r>
              <a:rPr sz="1350" b="1" dirty="0">
                <a:solidFill>
                  <a:srgbClr val="0094AB"/>
                </a:solidFill>
                <a:ea typeface="Arial"/>
                <a:cs typeface="Arial"/>
              </a:rPr>
              <a:t>5. </a:t>
            </a:r>
            <a:r>
              <a:rPr sz="1350" b="1" dirty="0" err="1">
                <a:solidFill>
                  <a:srgbClr val="0094AB"/>
                </a:solidFill>
                <a:ea typeface="Arial"/>
                <a:cs typeface="Arial"/>
              </a:rPr>
              <a:t>yılda</a:t>
            </a:r>
            <a:endParaRPr sz="1500" dirty="0"/>
          </a:p>
          <a:p>
            <a:pPr marL="338614" lvl="1" algn="just">
              <a:spcBef>
                <a:spcPts val="614"/>
              </a:spcBef>
              <a:buClr>
                <a:srgbClr val="000000"/>
              </a:buClr>
              <a:buSzPct val="171428"/>
              <a:tabLst>
                <a:tab pos="581025" algn="l"/>
                <a:tab pos="581501" algn="l"/>
              </a:tabLst>
              <a:defRPr/>
            </a:pPr>
            <a:r>
              <a:rPr sz="1350" spc="-109" dirty="0" err="1">
                <a:cs typeface="Arial MT"/>
              </a:rPr>
              <a:t>Ağız</a:t>
            </a:r>
            <a:r>
              <a:rPr sz="1350" spc="-49" dirty="0">
                <a:cs typeface="Arial MT"/>
              </a:rPr>
              <a:t>,</a:t>
            </a:r>
            <a:r>
              <a:rPr sz="1350" spc="-4" dirty="0">
                <a:cs typeface="Arial MT"/>
              </a:rPr>
              <a:t> </a:t>
            </a:r>
            <a:r>
              <a:rPr sz="1350" spc="-4" dirty="0" err="1">
                <a:cs typeface="Arial MT"/>
              </a:rPr>
              <a:t>gırtlak</a:t>
            </a:r>
            <a:r>
              <a:rPr sz="1350" dirty="0">
                <a:cs typeface="Arial MT"/>
              </a:rPr>
              <a:t>,</a:t>
            </a:r>
            <a:r>
              <a:rPr sz="1350" spc="-4" dirty="0">
                <a:cs typeface="Arial MT"/>
              </a:rPr>
              <a:t> </a:t>
            </a:r>
            <a:r>
              <a:rPr sz="1350" spc="-4" dirty="0" err="1">
                <a:cs typeface="Arial MT"/>
              </a:rPr>
              <a:t>özefagus</a:t>
            </a:r>
            <a:r>
              <a:rPr sz="1350" dirty="0">
                <a:cs typeface="Arial MT"/>
              </a:rPr>
              <a:t>,</a:t>
            </a:r>
            <a:r>
              <a:rPr sz="1350" spc="-4" dirty="0">
                <a:cs typeface="Arial MT"/>
              </a:rPr>
              <a:t> </a:t>
            </a:r>
            <a:r>
              <a:rPr sz="1350" dirty="0" err="1">
                <a:cs typeface="Arial MT"/>
              </a:rPr>
              <a:t>mesane</a:t>
            </a:r>
            <a:r>
              <a:rPr sz="1350" spc="-4" dirty="0">
                <a:cs typeface="Arial MT"/>
              </a:rPr>
              <a:t> </a:t>
            </a:r>
            <a:r>
              <a:rPr sz="1350" dirty="0" err="1">
                <a:cs typeface="Arial MT"/>
              </a:rPr>
              <a:t>kanseri</a:t>
            </a:r>
            <a:r>
              <a:rPr sz="1350" spc="-4" dirty="0">
                <a:cs typeface="Arial MT"/>
              </a:rPr>
              <a:t> </a:t>
            </a:r>
            <a:r>
              <a:rPr sz="1350" dirty="0" err="1">
                <a:cs typeface="Arial MT"/>
              </a:rPr>
              <a:t>riski</a:t>
            </a:r>
            <a:r>
              <a:rPr sz="1350" spc="-4" dirty="0">
                <a:cs typeface="Arial MT"/>
              </a:rPr>
              <a:t> </a:t>
            </a:r>
            <a:r>
              <a:rPr sz="1350" dirty="0" err="1">
                <a:cs typeface="Arial MT"/>
              </a:rPr>
              <a:t>yarı</a:t>
            </a:r>
            <a:r>
              <a:rPr sz="1350" spc="-4" dirty="0">
                <a:cs typeface="Arial MT"/>
              </a:rPr>
              <a:t> </a:t>
            </a:r>
            <a:r>
              <a:rPr sz="1350" dirty="0" err="1">
                <a:cs typeface="Arial MT"/>
              </a:rPr>
              <a:t>yarıya</a:t>
            </a:r>
            <a:r>
              <a:rPr sz="1350" spc="-4" dirty="0">
                <a:cs typeface="Arial MT"/>
              </a:rPr>
              <a:t> </a:t>
            </a:r>
            <a:r>
              <a:rPr sz="1350" spc="-4" dirty="0" err="1">
                <a:cs typeface="Arial MT"/>
              </a:rPr>
              <a:t>azalı</a:t>
            </a:r>
            <a:r>
              <a:rPr sz="1350" spc="-60" dirty="0" err="1">
                <a:cs typeface="Arial MT"/>
              </a:rPr>
              <a:t>r</a:t>
            </a:r>
            <a:r>
              <a:rPr sz="1350" dirty="0">
                <a:cs typeface="Arial MT"/>
              </a:rPr>
              <a:t>.</a:t>
            </a:r>
            <a:endParaRPr lang="tr-TR" sz="1350" dirty="0">
              <a:cs typeface="Arial MT"/>
            </a:endParaRPr>
          </a:p>
          <a:p>
            <a:pPr marL="338614" lvl="1" algn="just">
              <a:spcBef>
                <a:spcPts val="614"/>
              </a:spcBef>
              <a:buClr>
                <a:srgbClr val="000000"/>
              </a:buClr>
              <a:buSzPct val="171428"/>
              <a:tabLst>
                <a:tab pos="581025" algn="l"/>
                <a:tab pos="581501" algn="l"/>
              </a:tabLst>
              <a:defRPr/>
            </a:pPr>
            <a:endParaRPr sz="1350" dirty="0">
              <a:cs typeface="Arial MT"/>
            </a:endParaRPr>
          </a:p>
          <a:p>
            <a:pPr marL="9049">
              <a:spcBef>
                <a:spcPts val="86"/>
              </a:spcBef>
              <a:buClr>
                <a:srgbClr val="000000"/>
              </a:buClr>
              <a:buSzPct val="154545"/>
              <a:tabLst>
                <a:tab pos="206693" algn="l"/>
              </a:tabLst>
              <a:defRPr/>
            </a:pPr>
            <a:r>
              <a:rPr sz="1350" b="1" dirty="0">
                <a:solidFill>
                  <a:srgbClr val="0094AB"/>
                </a:solidFill>
                <a:ea typeface="Arial"/>
                <a:cs typeface="Arial"/>
              </a:rPr>
              <a:t>10. </a:t>
            </a:r>
            <a:r>
              <a:rPr sz="1350" b="1" dirty="0" err="1">
                <a:solidFill>
                  <a:srgbClr val="0094AB"/>
                </a:solidFill>
                <a:ea typeface="Arial"/>
                <a:cs typeface="Arial"/>
              </a:rPr>
              <a:t>yılda</a:t>
            </a:r>
            <a:endParaRPr sz="1500" dirty="0"/>
          </a:p>
          <a:p>
            <a:pPr marL="338614" lvl="1" algn="just">
              <a:spcBef>
                <a:spcPts val="619"/>
              </a:spcBef>
              <a:buClr>
                <a:srgbClr val="000000"/>
              </a:buClr>
              <a:buSzPct val="171428"/>
              <a:tabLst>
                <a:tab pos="588169" algn="l"/>
                <a:tab pos="588645" algn="l"/>
              </a:tabLst>
              <a:defRPr/>
            </a:pPr>
            <a:r>
              <a:rPr sz="1350" spc="-4" dirty="0" err="1">
                <a:cs typeface="Arial MT"/>
              </a:rPr>
              <a:t>Fel</a:t>
            </a:r>
            <a:r>
              <a:rPr sz="1350" dirty="0" err="1">
                <a:cs typeface="Arial MT"/>
              </a:rPr>
              <a:t>ç</a:t>
            </a:r>
            <a:r>
              <a:rPr sz="1350" spc="-4" dirty="0">
                <a:cs typeface="Arial MT"/>
              </a:rPr>
              <a:t> </a:t>
            </a:r>
            <a:r>
              <a:rPr sz="1350" dirty="0" err="1">
                <a:cs typeface="Arial MT"/>
              </a:rPr>
              <a:t>riski</a:t>
            </a:r>
            <a:r>
              <a:rPr sz="1350" spc="-4" dirty="0">
                <a:cs typeface="Arial MT"/>
              </a:rPr>
              <a:t> </a:t>
            </a:r>
            <a:r>
              <a:rPr sz="1350" spc="-4" dirty="0" err="1">
                <a:cs typeface="Arial MT"/>
              </a:rPr>
              <a:t>hi</a:t>
            </a:r>
            <a:r>
              <a:rPr sz="1350" dirty="0" err="1">
                <a:cs typeface="Arial MT"/>
              </a:rPr>
              <a:t>ç</a:t>
            </a:r>
            <a:r>
              <a:rPr sz="1350" spc="-4" dirty="0">
                <a:cs typeface="Arial MT"/>
              </a:rPr>
              <a:t> </a:t>
            </a:r>
            <a:r>
              <a:rPr sz="1350" dirty="0" err="1">
                <a:cs typeface="Arial MT"/>
              </a:rPr>
              <a:t>sigara</a:t>
            </a:r>
            <a:r>
              <a:rPr sz="1350" spc="-4" dirty="0">
                <a:cs typeface="Arial MT"/>
              </a:rPr>
              <a:t> </a:t>
            </a:r>
            <a:r>
              <a:rPr sz="1350" spc="-71" dirty="0" err="1">
                <a:cs typeface="Arial MT"/>
              </a:rPr>
              <a:t>içmemi</a:t>
            </a:r>
            <a:r>
              <a:rPr sz="1350" spc="-127" dirty="0" err="1">
                <a:cs typeface="Arial MT"/>
              </a:rPr>
              <a:t>ş</a:t>
            </a:r>
            <a:r>
              <a:rPr sz="1350" spc="-4" dirty="0">
                <a:cs typeface="Arial MT"/>
              </a:rPr>
              <a:t> </a:t>
            </a:r>
            <a:r>
              <a:rPr sz="1350" spc="-4" dirty="0" err="1">
                <a:cs typeface="Arial MT"/>
              </a:rPr>
              <a:t>olanlarl</a:t>
            </a:r>
            <a:r>
              <a:rPr sz="1350" dirty="0" err="1">
                <a:cs typeface="Arial MT"/>
              </a:rPr>
              <a:t>a</a:t>
            </a:r>
            <a:r>
              <a:rPr sz="1350" spc="-4" dirty="0">
                <a:cs typeface="Arial MT"/>
              </a:rPr>
              <a:t> </a:t>
            </a:r>
            <a:r>
              <a:rPr sz="1350" spc="-4" dirty="0" err="1">
                <a:cs typeface="Arial MT"/>
              </a:rPr>
              <a:t>ayn</a:t>
            </a:r>
            <a:r>
              <a:rPr sz="1350" dirty="0" err="1">
                <a:cs typeface="Arial MT"/>
              </a:rPr>
              <a:t>ı</a:t>
            </a:r>
            <a:r>
              <a:rPr sz="1350" spc="-4" dirty="0">
                <a:cs typeface="Arial MT"/>
              </a:rPr>
              <a:t> </a:t>
            </a:r>
            <a:r>
              <a:rPr sz="1350" spc="-4" dirty="0" err="1">
                <a:cs typeface="Arial MT"/>
              </a:rPr>
              <a:t>düzey</a:t>
            </a:r>
            <a:r>
              <a:rPr sz="1350" dirty="0" err="1">
                <a:cs typeface="Arial MT"/>
              </a:rPr>
              <a:t>e</a:t>
            </a:r>
            <a:r>
              <a:rPr sz="1350" spc="-4" dirty="0">
                <a:cs typeface="Arial MT"/>
              </a:rPr>
              <a:t> </a:t>
            </a:r>
            <a:r>
              <a:rPr sz="1350" spc="-4" dirty="0" err="1">
                <a:cs typeface="Arial MT"/>
              </a:rPr>
              <a:t>ine</a:t>
            </a:r>
            <a:r>
              <a:rPr sz="1350" dirty="0" err="1">
                <a:cs typeface="Arial MT"/>
              </a:rPr>
              <a:t>r</a:t>
            </a:r>
            <a:r>
              <a:rPr sz="1350" spc="-4" dirty="0">
                <a:cs typeface="Arial MT"/>
              </a:rPr>
              <a:t> </a:t>
            </a:r>
            <a:r>
              <a:rPr sz="1350" dirty="0">
                <a:cs typeface="Arial MT"/>
              </a:rPr>
              <a:t>.</a:t>
            </a:r>
            <a:endParaRPr sz="1500" dirty="0"/>
          </a:p>
          <a:p>
            <a:pPr marL="339090" marR="3810" lvl="1" algn="just">
              <a:lnSpc>
                <a:spcPts val="1005"/>
              </a:lnSpc>
              <a:spcBef>
                <a:spcPts val="874"/>
              </a:spcBef>
              <a:buSzPct val="171428"/>
              <a:tabLst>
                <a:tab pos="581025" algn="l"/>
                <a:tab pos="581501" algn="l"/>
              </a:tabLst>
              <a:defRPr/>
            </a:pPr>
            <a:r>
              <a:rPr sz="1350" spc="-75" dirty="0" err="1">
                <a:cs typeface="Arial MT"/>
              </a:rPr>
              <a:t>Akciğe</a:t>
            </a:r>
            <a:r>
              <a:rPr sz="1350" spc="-41" dirty="0" err="1">
                <a:cs typeface="Arial MT"/>
              </a:rPr>
              <a:t>r</a:t>
            </a:r>
            <a:r>
              <a:rPr sz="1350" spc="-4" dirty="0">
                <a:cs typeface="Arial MT"/>
              </a:rPr>
              <a:t> </a:t>
            </a:r>
            <a:r>
              <a:rPr sz="1350" dirty="0" err="1">
                <a:cs typeface="Arial MT"/>
              </a:rPr>
              <a:t>kanseri</a:t>
            </a:r>
            <a:r>
              <a:rPr sz="1350" dirty="0">
                <a:cs typeface="Arial MT"/>
              </a:rPr>
              <a:t>,</a:t>
            </a:r>
            <a:r>
              <a:rPr sz="1350" spc="-4" dirty="0">
                <a:cs typeface="Arial MT"/>
              </a:rPr>
              <a:t> </a:t>
            </a:r>
            <a:r>
              <a:rPr sz="1350" spc="-109" dirty="0" err="1">
                <a:cs typeface="Arial MT"/>
              </a:rPr>
              <a:t>ağız</a:t>
            </a:r>
            <a:r>
              <a:rPr sz="1350" spc="-53" dirty="0">
                <a:cs typeface="Arial MT"/>
              </a:rPr>
              <a:t>,</a:t>
            </a:r>
            <a:r>
              <a:rPr sz="1350" spc="-4" dirty="0">
                <a:cs typeface="Arial MT"/>
              </a:rPr>
              <a:t> </a:t>
            </a:r>
            <a:r>
              <a:rPr sz="1350" spc="-4" dirty="0" err="1">
                <a:cs typeface="Arial MT"/>
              </a:rPr>
              <a:t>gırtlak</a:t>
            </a:r>
            <a:r>
              <a:rPr sz="1350" dirty="0">
                <a:cs typeface="Arial MT"/>
              </a:rPr>
              <a:t>,</a:t>
            </a:r>
            <a:r>
              <a:rPr sz="1350" spc="-4" dirty="0">
                <a:cs typeface="Arial MT"/>
              </a:rPr>
              <a:t> </a:t>
            </a:r>
            <a:r>
              <a:rPr sz="1350" spc="-4" dirty="0" err="1">
                <a:cs typeface="Arial MT"/>
              </a:rPr>
              <a:t>özefagu</a:t>
            </a:r>
            <a:r>
              <a:rPr sz="1350" dirty="0" err="1">
                <a:cs typeface="Arial MT"/>
              </a:rPr>
              <a:t>s</a:t>
            </a:r>
            <a:r>
              <a:rPr sz="1350" spc="-4" dirty="0">
                <a:cs typeface="Arial MT"/>
              </a:rPr>
              <a:t> </a:t>
            </a:r>
            <a:r>
              <a:rPr sz="1350" dirty="0">
                <a:cs typeface="Arial MT"/>
              </a:rPr>
              <a:t>,</a:t>
            </a:r>
            <a:r>
              <a:rPr sz="1350" spc="-4" dirty="0">
                <a:cs typeface="Arial MT"/>
              </a:rPr>
              <a:t> </a:t>
            </a:r>
            <a:r>
              <a:rPr sz="1350" dirty="0" err="1">
                <a:cs typeface="Arial MT"/>
              </a:rPr>
              <a:t>mesane</a:t>
            </a:r>
            <a:r>
              <a:rPr sz="1350" dirty="0">
                <a:cs typeface="Arial MT"/>
              </a:rPr>
              <a:t>,</a:t>
            </a:r>
            <a:r>
              <a:rPr sz="1350" spc="-4" dirty="0">
                <a:cs typeface="Arial MT"/>
              </a:rPr>
              <a:t> </a:t>
            </a:r>
            <a:r>
              <a:rPr sz="1350" spc="-4" dirty="0" err="1">
                <a:cs typeface="Arial MT"/>
              </a:rPr>
              <a:t>böbrek</a:t>
            </a:r>
            <a:r>
              <a:rPr sz="1350" dirty="0">
                <a:cs typeface="Arial MT"/>
              </a:rPr>
              <a:t>,</a:t>
            </a:r>
            <a:r>
              <a:rPr sz="1350" spc="-4" dirty="0">
                <a:cs typeface="Arial MT"/>
              </a:rPr>
              <a:t> </a:t>
            </a:r>
            <a:r>
              <a:rPr sz="1350" spc="-4" dirty="0" err="1">
                <a:cs typeface="Arial MT"/>
              </a:rPr>
              <a:t>pankrea</a:t>
            </a:r>
            <a:r>
              <a:rPr sz="1350" dirty="0" err="1">
                <a:cs typeface="Arial MT"/>
              </a:rPr>
              <a:t>s</a:t>
            </a:r>
            <a:r>
              <a:rPr sz="1350" spc="-4" dirty="0">
                <a:cs typeface="Arial MT"/>
              </a:rPr>
              <a:t> </a:t>
            </a:r>
            <a:r>
              <a:rPr sz="1350" dirty="0" err="1">
                <a:cs typeface="Arial MT"/>
              </a:rPr>
              <a:t>kanseri</a:t>
            </a:r>
            <a:endParaRPr lang="tr-TR" sz="1350" dirty="0">
              <a:cs typeface="Arial MT"/>
            </a:endParaRPr>
          </a:p>
          <a:p>
            <a:pPr marL="339090" marR="3810" lvl="1" algn="just">
              <a:lnSpc>
                <a:spcPts val="1005"/>
              </a:lnSpc>
              <a:spcBef>
                <a:spcPts val="874"/>
              </a:spcBef>
              <a:buSzPct val="171428"/>
              <a:tabLst>
                <a:tab pos="581025" algn="l"/>
                <a:tab pos="581501" algn="l"/>
              </a:tabLst>
              <a:defRPr/>
            </a:pPr>
            <a:r>
              <a:rPr sz="1350" dirty="0" err="1">
                <a:cs typeface="Arial MT"/>
              </a:rPr>
              <a:t>riski</a:t>
            </a:r>
            <a:r>
              <a:rPr sz="1350" spc="-8" dirty="0">
                <a:cs typeface="Arial MT"/>
              </a:rPr>
              <a:t> </a:t>
            </a:r>
            <a:r>
              <a:rPr sz="1350" spc="-4" dirty="0" err="1">
                <a:cs typeface="Arial MT"/>
              </a:rPr>
              <a:t>azalmaya</a:t>
            </a:r>
            <a:r>
              <a:rPr sz="1350" spc="-4" dirty="0">
                <a:cs typeface="Arial MT"/>
              </a:rPr>
              <a:t> </a:t>
            </a:r>
            <a:r>
              <a:rPr sz="1350" spc="-4" dirty="0" err="1">
                <a:cs typeface="Arial MT"/>
              </a:rPr>
              <a:t>devam</a:t>
            </a:r>
            <a:r>
              <a:rPr sz="1350" spc="-4" dirty="0">
                <a:cs typeface="Arial MT"/>
              </a:rPr>
              <a:t> </a:t>
            </a:r>
            <a:r>
              <a:rPr sz="1350" spc="-15" dirty="0" err="1">
                <a:cs typeface="Arial MT"/>
              </a:rPr>
              <a:t>eder</a:t>
            </a:r>
            <a:r>
              <a:rPr sz="1350" spc="-15" dirty="0">
                <a:cs typeface="Arial MT"/>
              </a:rPr>
              <a:t>.</a:t>
            </a:r>
            <a:endParaRPr lang="tr-TR" sz="1350" spc="-15" dirty="0">
              <a:cs typeface="Arial MT"/>
            </a:endParaRPr>
          </a:p>
          <a:p>
            <a:pPr marL="339090" marR="3810" lvl="1" algn="just">
              <a:lnSpc>
                <a:spcPts val="1005"/>
              </a:lnSpc>
              <a:spcBef>
                <a:spcPts val="874"/>
              </a:spcBef>
              <a:buSzPct val="171428"/>
              <a:tabLst>
                <a:tab pos="581025" algn="l"/>
                <a:tab pos="581501" algn="l"/>
              </a:tabLst>
              <a:defRPr/>
            </a:pPr>
            <a:endParaRPr sz="1350" dirty="0">
              <a:cs typeface="Arial MT"/>
            </a:endParaRPr>
          </a:p>
          <a:p>
            <a:pPr marL="9049">
              <a:spcBef>
                <a:spcPts val="86"/>
              </a:spcBef>
              <a:buClr>
                <a:srgbClr val="000000"/>
              </a:buClr>
              <a:buSzPct val="154545"/>
              <a:tabLst>
                <a:tab pos="206693" algn="l"/>
              </a:tabLst>
              <a:defRPr/>
            </a:pPr>
            <a:r>
              <a:rPr sz="1350" b="1" dirty="0">
                <a:solidFill>
                  <a:srgbClr val="0094AB"/>
                </a:solidFill>
                <a:ea typeface="Arial"/>
                <a:cs typeface="Arial"/>
              </a:rPr>
              <a:t>15. </a:t>
            </a:r>
            <a:r>
              <a:rPr sz="1350" b="1" dirty="0" err="1">
                <a:solidFill>
                  <a:srgbClr val="0094AB"/>
                </a:solidFill>
                <a:ea typeface="Arial"/>
                <a:cs typeface="Arial"/>
              </a:rPr>
              <a:t>yılda</a:t>
            </a:r>
            <a:endParaRPr sz="1500" dirty="0"/>
          </a:p>
          <a:p>
            <a:pPr marL="338614" lvl="1" algn="just">
              <a:spcBef>
                <a:spcPts val="619"/>
              </a:spcBef>
              <a:buClr>
                <a:srgbClr val="000000"/>
              </a:buClr>
              <a:buSzPct val="171428"/>
              <a:tabLst>
                <a:tab pos="588169" algn="l"/>
                <a:tab pos="588645" algn="l"/>
              </a:tabLst>
              <a:defRPr/>
            </a:pPr>
            <a:r>
              <a:rPr sz="1350" spc="-4" dirty="0">
                <a:cs typeface="Arial MT"/>
              </a:rPr>
              <a:t>Kalp</a:t>
            </a:r>
            <a:r>
              <a:rPr sz="1350" spc="-8" dirty="0">
                <a:cs typeface="Arial MT"/>
              </a:rPr>
              <a:t> </a:t>
            </a:r>
            <a:r>
              <a:rPr sz="1350" dirty="0" err="1">
                <a:cs typeface="Arial MT"/>
              </a:rPr>
              <a:t>koroner</a:t>
            </a:r>
            <a:r>
              <a:rPr sz="1350" spc="-8" dirty="0">
                <a:cs typeface="Arial MT"/>
              </a:rPr>
              <a:t> </a:t>
            </a:r>
            <a:r>
              <a:rPr sz="1350" spc="-4" dirty="0">
                <a:cs typeface="Arial MT"/>
              </a:rPr>
              <a:t>damar</a:t>
            </a:r>
            <a:r>
              <a:rPr sz="1350" spc="-8" dirty="0">
                <a:cs typeface="Arial MT"/>
              </a:rPr>
              <a:t> </a:t>
            </a:r>
            <a:r>
              <a:rPr sz="1350" spc="-56" dirty="0" err="1">
                <a:cs typeface="Arial MT"/>
              </a:rPr>
              <a:t>hastalığı</a:t>
            </a:r>
            <a:r>
              <a:rPr sz="1350" spc="-8" dirty="0">
                <a:cs typeface="Arial MT"/>
              </a:rPr>
              <a:t> </a:t>
            </a:r>
            <a:r>
              <a:rPr sz="1350" dirty="0" err="1">
                <a:cs typeface="Arial MT"/>
              </a:rPr>
              <a:t>ve</a:t>
            </a:r>
            <a:r>
              <a:rPr sz="1350" spc="-8" dirty="0">
                <a:cs typeface="Arial MT"/>
              </a:rPr>
              <a:t> </a:t>
            </a:r>
            <a:r>
              <a:rPr sz="1350" dirty="0" err="1">
                <a:cs typeface="Arial MT"/>
              </a:rPr>
              <a:t>kalp</a:t>
            </a:r>
            <a:r>
              <a:rPr sz="1350" spc="-8" dirty="0">
                <a:cs typeface="Arial MT"/>
              </a:rPr>
              <a:t> </a:t>
            </a:r>
            <a:r>
              <a:rPr sz="1350" dirty="0" err="1">
                <a:cs typeface="Arial MT"/>
              </a:rPr>
              <a:t>krizi</a:t>
            </a:r>
            <a:r>
              <a:rPr sz="1350" spc="-8" dirty="0">
                <a:cs typeface="Arial MT"/>
              </a:rPr>
              <a:t> </a:t>
            </a:r>
            <a:r>
              <a:rPr sz="1350" dirty="0" err="1">
                <a:cs typeface="Arial MT"/>
              </a:rPr>
              <a:t>riski</a:t>
            </a:r>
            <a:r>
              <a:rPr sz="1350" spc="-8" dirty="0">
                <a:cs typeface="Arial MT"/>
              </a:rPr>
              <a:t> </a:t>
            </a:r>
            <a:r>
              <a:rPr sz="1350" spc="-4" dirty="0" err="1">
                <a:cs typeface="Arial MT"/>
              </a:rPr>
              <a:t>hiç</a:t>
            </a:r>
            <a:r>
              <a:rPr sz="1350" spc="-8" dirty="0">
                <a:cs typeface="Arial MT"/>
              </a:rPr>
              <a:t> </a:t>
            </a:r>
            <a:r>
              <a:rPr sz="1350" spc="-4" dirty="0" err="1">
                <a:cs typeface="Arial MT"/>
              </a:rPr>
              <a:t>içmeyenlerle</a:t>
            </a:r>
            <a:r>
              <a:rPr sz="1350" spc="-8" dirty="0">
                <a:cs typeface="Arial MT"/>
              </a:rPr>
              <a:t> </a:t>
            </a:r>
            <a:r>
              <a:rPr sz="1350" spc="-4" dirty="0" err="1">
                <a:cs typeface="Arial MT"/>
              </a:rPr>
              <a:t>aynı</a:t>
            </a:r>
            <a:r>
              <a:rPr sz="1350" spc="-8" dirty="0">
                <a:cs typeface="Arial MT"/>
              </a:rPr>
              <a:t> </a:t>
            </a:r>
            <a:r>
              <a:rPr sz="1350" spc="-15" dirty="0" err="1">
                <a:cs typeface="Arial MT"/>
              </a:rPr>
              <a:t>olur</a:t>
            </a:r>
            <a:endParaRPr sz="1200" dirty="0">
              <a:cs typeface="Arial MT"/>
            </a:endParaRPr>
          </a:p>
        </p:txBody>
      </p:sp>
      <p:sp>
        <p:nvSpPr>
          <p:cNvPr id="4" name="Unvan 1">
            <a:extLst>
              <a:ext uri="{FF2B5EF4-FFF2-40B4-BE49-F238E27FC236}">
                <a16:creationId xmlns:a16="http://schemas.microsoft.com/office/drawing/2014/main" id="{9B2D7728-E9BA-4C40-B043-81E4C746A605}"/>
              </a:ext>
            </a:extLst>
          </p:cNvPr>
          <p:cNvSpPr>
            <a:spLocks noGrp="1"/>
          </p:cNvSpPr>
          <p:nvPr>
            <p:ph type="title"/>
          </p:nvPr>
        </p:nvSpPr>
        <p:spPr bwMode="auto">
          <a:xfrm>
            <a:off x="581769" y="866996"/>
            <a:ext cx="8317706" cy="378619"/>
          </a:xfrm>
        </p:spPr>
        <p:txBody>
          <a:bodyPr>
            <a:normAutofit fontScale="90000"/>
          </a:bodyPr>
          <a:lstStyle/>
          <a:p>
            <a:pPr>
              <a:defRPr/>
            </a:pPr>
            <a:r>
              <a:rPr lang="tr-TR" dirty="0" err="1">
                <a:latin typeface="Calibri" panose="020F0502020204030204" pitchFamily="34" charset="0"/>
                <a:cs typeface="Calibri" panose="020F0502020204030204" pitchFamily="34" charset="0"/>
              </a:rPr>
              <a:t>Siga</a:t>
            </a:r>
            <a:r>
              <a:rPr lang="x-none" dirty="0">
                <a:latin typeface="Calibri" panose="020F0502020204030204" pitchFamily="34" charset="0"/>
                <a:cs typeface="Calibri" panose="020F0502020204030204" pitchFamily="34" charset="0"/>
              </a:rPr>
              <a:t>rayı bırakmanın faydaları</a:t>
            </a:r>
            <a:endParaRPr lang="tr-TR" dirty="0">
              <a:latin typeface="Calibri" panose="020F0502020204030204" pitchFamily="34" charset="0"/>
              <a:cs typeface="Calibri" panose="020F0502020204030204" pitchFamily="34"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lstStyle/>
          <a:p>
            <a:pPr>
              <a:defRPr/>
            </a:pPr>
            <a:endParaRPr lang="tr-TR"/>
          </a:p>
        </p:txBody>
      </p:sp>
      <p:sp>
        <p:nvSpPr>
          <p:cNvPr id="3" name="Metin Yer Tutucusu 2"/>
          <p:cNvSpPr>
            <a:spLocks noGrp="1"/>
          </p:cNvSpPr>
          <p:nvPr>
            <p:ph type="body" sz="half" idx="2"/>
          </p:nvPr>
        </p:nvSpPr>
        <p:spPr bwMode="auto"/>
        <p:txBody>
          <a:bodyPr/>
          <a:lstStyle/>
          <a:p>
            <a:pPr>
              <a:defRPr/>
            </a:pPr>
            <a:endParaRPr lang="tr-TR"/>
          </a:p>
        </p:txBody>
      </p:sp>
      <p:pic>
        <p:nvPicPr>
          <p:cNvPr id="4" name="İçerik Yer Tutucusu 3"/>
          <p:cNvPicPr>
            <a:picLocks noGrp="1" noChangeAspect="1"/>
          </p:cNvPicPr>
          <p:nvPr>
            <p:ph idx="4294967295"/>
          </p:nvPr>
        </p:nvPicPr>
        <p:blipFill>
          <a:blip r:embed="rId3"/>
          <a:stretch/>
        </p:blipFill>
        <p:spPr bwMode="auto">
          <a:xfrm>
            <a:off x="636769" y="1804307"/>
            <a:ext cx="8093687" cy="3460896"/>
          </a:xfrm>
          <a:prstGeom prst="rect">
            <a:avLst/>
          </a:prstGeo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lstStyle/>
          <a:p>
            <a:pPr>
              <a:defRPr/>
            </a:pPr>
            <a:endParaRPr lang="tr-TR"/>
          </a:p>
        </p:txBody>
      </p:sp>
      <p:sp>
        <p:nvSpPr>
          <p:cNvPr id="3" name="İçerik Yer Tutucusu 2"/>
          <p:cNvSpPr>
            <a:spLocks noGrp="1"/>
          </p:cNvSpPr>
          <p:nvPr>
            <p:ph type="body" sz="half" idx="2"/>
          </p:nvPr>
        </p:nvSpPr>
        <p:spPr bwMode="auto"/>
        <p:txBody>
          <a:bodyPr/>
          <a:lstStyle/>
          <a:p>
            <a:pPr>
              <a:defRPr/>
            </a:pPr>
            <a:endParaRPr lang="tr-TR" dirty="0">
              <a:latin typeface="Comic Sans MS"/>
            </a:endParaRPr>
          </a:p>
          <a:p>
            <a:pPr>
              <a:defRPr/>
            </a:pPr>
            <a:r>
              <a:rPr lang="tr-TR" sz="1350" dirty="0">
                <a:latin typeface="Comic Sans MS"/>
              </a:rPr>
              <a:t>              </a:t>
            </a:r>
            <a:r>
              <a:rPr lang="tr-TR" sz="2100" dirty="0">
                <a:solidFill>
                  <a:srgbClr val="FF0000"/>
                </a:solidFill>
              </a:rPr>
              <a:t>İçilen her sigara  ortalama en az 7 dakika  hayatı kısalmaktadır.</a:t>
            </a:r>
            <a:endParaRPr sz="1800" dirty="0"/>
          </a:p>
          <a:p>
            <a:pPr>
              <a:defRPr/>
            </a:pPr>
            <a:endParaRPr lang="tr-TR" dirty="0"/>
          </a:p>
        </p:txBody>
      </p:sp>
      <p:pic>
        <p:nvPicPr>
          <p:cNvPr id="4" name="Resim 3"/>
          <p:cNvPicPr>
            <a:picLocks noChangeAspect="1"/>
          </p:cNvPicPr>
          <p:nvPr/>
        </p:nvPicPr>
        <p:blipFill>
          <a:blip r:embed="rId2"/>
          <a:stretch/>
        </p:blipFill>
        <p:spPr bwMode="auto">
          <a:xfrm>
            <a:off x="3065872" y="3118055"/>
            <a:ext cx="3012249" cy="1626978"/>
          </a:xfrm>
          <a:prstGeom prst="rect">
            <a:avLst/>
          </a:prstGeo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Oval 3"/>
          <p:cNvSpPr/>
          <p:nvPr/>
        </p:nvSpPr>
        <p:spPr bwMode="auto">
          <a:xfrm>
            <a:off x="513424" y="1752192"/>
            <a:ext cx="4522574" cy="1909119"/>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defRPr/>
            </a:pPr>
            <a:r>
              <a:rPr lang="tr-TR" sz="1350" dirty="0">
                <a:solidFill>
                  <a:schemeClr val="tx1"/>
                </a:solidFill>
                <a:latin typeface="Calibri" panose="020F0502020204030204" pitchFamily="34" charset="0"/>
                <a:cs typeface="Calibri" panose="020F0502020204030204" pitchFamily="34" charset="0"/>
              </a:rPr>
              <a:t>Sigara dumanındaki kimyasallar içilen ortamdan  haftalar ve aylar sonra bile  temizlenememektedir. </a:t>
            </a:r>
            <a:endParaRPr sz="1500" dirty="0">
              <a:latin typeface="Calibri" panose="020F0502020204030204" pitchFamily="34" charset="0"/>
              <a:cs typeface="Calibri" panose="020F0502020204030204" pitchFamily="34" charset="0"/>
            </a:endParaRPr>
          </a:p>
        </p:txBody>
      </p:sp>
      <p:sp>
        <p:nvSpPr>
          <p:cNvPr id="5" name="Yuvarlatılmış Dikdörtgen 4"/>
          <p:cNvSpPr/>
          <p:nvPr/>
        </p:nvSpPr>
        <p:spPr bwMode="auto">
          <a:xfrm>
            <a:off x="5303520" y="1869622"/>
            <a:ext cx="3327057" cy="1380515"/>
          </a:xfrm>
          <a:prstGeom prst="roundRect">
            <a:avLst>
              <a:gd name="adj"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defRPr/>
            </a:pPr>
            <a:r>
              <a:rPr lang="tr-TR" sz="1350" dirty="0">
                <a:solidFill>
                  <a:schemeClr val="tx1"/>
                </a:solidFill>
                <a:latin typeface="Calibri" panose="020F0502020204030204" pitchFamily="34" charset="0"/>
                <a:cs typeface="Calibri" panose="020F0502020204030204" pitchFamily="34" charset="0"/>
              </a:rPr>
              <a:t>Havalandırma sistemlerinin çalışması bu konuda ÇÖZÜM DEĞİLDİR.</a:t>
            </a:r>
            <a:endParaRPr sz="1500" dirty="0">
              <a:latin typeface="Calibri" panose="020F0502020204030204" pitchFamily="34" charset="0"/>
              <a:cs typeface="Calibri" panose="020F0502020204030204" pitchFamily="34" charset="0"/>
            </a:endParaRPr>
          </a:p>
        </p:txBody>
      </p:sp>
      <p:sp>
        <p:nvSpPr>
          <p:cNvPr id="8" name="Dikdörtgen 7"/>
          <p:cNvSpPr/>
          <p:nvPr/>
        </p:nvSpPr>
        <p:spPr bwMode="auto">
          <a:xfrm>
            <a:off x="1704703" y="3736423"/>
            <a:ext cx="6342017" cy="1045999"/>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defRPr/>
            </a:pPr>
            <a:r>
              <a:rPr lang="tr-TR" sz="1350" dirty="0">
                <a:solidFill>
                  <a:schemeClr val="tx1"/>
                </a:solidFill>
                <a:latin typeface="Comic Sans MS"/>
              </a:rPr>
              <a:t>                  </a:t>
            </a:r>
            <a:r>
              <a:rPr lang="tr-TR" sz="1350" dirty="0">
                <a:solidFill>
                  <a:schemeClr val="tx1"/>
                </a:solidFill>
                <a:latin typeface="Calibri" panose="020F0502020204030204" pitchFamily="34" charset="0"/>
                <a:cs typeface="Calibri" panose="020F0502020204030204" pitchFamily="34" charset="0"/>
              </a:rPr>
              <a:t>ESAS ÇÖZÜM </a:t>
            </a:r>
            <a:r>
              <a:rPr lang="tr-TR" sz="1500" b="1" dirty="0">
                <a:solidFill>
                  <a:schemeClr val="tx1"/>
                </a:solidFill>
                <a:latin typeface="Calibri" panose="020F0502020204030204" pitchFamily="34" charset="0"/>
                <a:cs typeface="Calibri" panose="020F0502020204030204" pitchFamily="34" charset="0"/>
              </a:rPr>
              <a:t>TAM DUMANSIZ ORTAMLAR </a:t>
            </a:r>
            <a:r>
              <a:rPr lang="tr-TR" sz="1350" dirty="0">
                <a:solidFill>
                  <a:schemeClr val="tx1"/>
                </a:solidFill>
                <a:latin typeface="Calibri" panose="020F0502020204030204" pitchFamily="34" charset="0"/>
                <a:cs typeface="Calibri" panose="020F0502020204030204" pitchFamily="34" charset="0"/>
              </a:rPr>
              <a:t>SAĞLAMAKTIR</a:t>
            </a:r>
            <a:endParaRPr sz="1350" dirty="0">
              <a:latin typeface="Calibri" panose="020F0502020204030204" pitchFamily="34" charset="0"/>
              <a:cs typeface="Calibri" panose="020F0502020204030204" pitchFamily="34" charset="0"/>
            </a:endParaRPr>
          </a:p>
        </p:txBody>
      </p:sp>
      <p:sp>
        <p:nvSpPr>
          <p:cNvPr id="2" name="Unvan 1"/>
          <p:cNvSpPr>
            <a:spLocks noGrp="1"/>
          </p:cNvSpPr>
          <p:nvPr>
            <p:ph type="title"/>
          </p:nvPr>
        </p:nvSpPr>
        <p:spPr bwMode="auto"/>
        <p:txBody>
          <a:bodyPr/>
          <a:lstStyle/>
          <a:p>
            <a:pPr>
              <a:defRPr/>
            </a:pPr>
            <a:endParaRPr lang="tr-T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err="1">
                <a:latin typeface="Calibri" panose="030F0702030302020204" pitchFamily="66" charset="0"/>
              </a:rPr>
              <a:t>Hekimlerin</a:t>
            </a:r>
            <a:r>
              <a:rPr lang="en-US" sz="2400" dirty="0">
                <a:latin typeface="Calibri" panose="030F0702030302020204" pitchFamily="66" charset="0"/>
              </a:rPr>
              <a:t> </a:t>
            </a:r>
            <a:r>
              <a:rPr lang="en-US" sz="2400" dirty="0" err="1">
                <a:latin typeface="Calibri" panose="030F0702030302020204" pitchFamily="66" charset="0"/>
              </a:rPr>
              <a:t>Tütün</a:t>
            </a:r>
            <a:r>
              <a:rPr lang="en-US" sz="2400" dirty="0">
                <a:latin typeface="Calibri" panose="030F0702030302020204" pitchFamily="66" charset="0"/>
              </a:rPr>
              <a:t> </a:t>
            </a:r>
            <a:r>
              <a:rPr lang="en-US" sz="2400" dirty="0" err="1">
                <a:latin typeface="Calibri" panose="030F0702030302020204" pitchFamily="66" charset="0"/>
              </a:rPr>
              <a:t>Kontrolündek</a:t>
            </a:r>
            <a:r>
              <a:rPr lang="tr-TR" sz="2400" dirty="0">
                <a:latin typeface="Calibri" panose="030F0702030302020204" pitchFamily="66" charset="0"/>
              </a:rPr>
              <a:t>i Rol ve </a:t>
            </a:r>
            <a:r>
              <a:rPr lang="en-US" sz="2400" dirty="0" err="1">
                <a:latin typeface="Calibri" panose="030F0702030302020204" pitchFamily="66" charset="0"/>
              </a:rPr>
              <a:t>Sorumlulukları</a:t>
            </a:r>
            <a:endParaRPr lang="en-US" sz="2400" dirty="0">
              <a:latin typeface="Comic Sans MS" panose="030F0702030302020204" pitchFamily="66" charset="0"/>
            </a:endParaRPr>
          </a:p>
        </p:txBody>
      </p:sp>
      <p:sp>
        <p:nvSpPr>
          <p:cNvPr id="3" name="Content Placeholder 2"/>
          <p:cNvSpPr>
            <a:spLocks noGrp="1"/>
          </p:cNvSpPr>
          <p:nvPr>
            <p:ph type="body" sz="half" idx="2"/>
          </p:nvPr>
        </p:nvSpPr>
        <p:spPr/>
        <p:txBody>
          <a:bodyPr>
            <a:normAutofit/>
          </a:bodyPr>
          <a:lstStyle/>
          <a:p>
            <a:endParaRPr lang="tr-TR" sz="1600" dirty="0">
              <a:latin typeface="Comic Sans MS" panose="030F0702030302020204" pitchFamily="66" charset="0"/>
              <a:cs typeface="Arial"/>
            </a:endParaRPr>
          </a:p>
          <a:p>
            <a:pPr marL="285750" indent="-285750">
              <a:buFont typeface="Arial" panose="020B0604020202020204" pitchFamily="34" charset="0"/>
              <a:buChar char="•"/>
            </a:pPr>
            <a:r>
              <a:rPr lang="tr-TR" sz="1600" dirty="0">
                <a:latin typeface="Calibri" panose="030F0702030302020204" pitchFamily="66" charset="0"/>
                <a:cs typeface="Arial"/>
              </a:rPr>
              <a:t>Hastalarına tütün bağımlılığı hakkında bilgi vermek ve tedavisi konusunda destek sunmak. </a:t>
            </a:r>
          </a:p>
          <a:p>
            <a:pPr marL="285750" indent="-285750">
              <a:buFont typeface="Arial" panose="020B0604020202020204" pitchFamily="34" charset="0"/>
              <a:buChar char="•"/>
            </a:pPr>
            <a:r>
              <a:rPr lang="tr-TR" sz="1600" dirty="0">
                <a:latin typeface="Calibri" panose="030F0702030302020204" pitchFamily="66" charset="0"/>
                <a:cs typeface="Arial"/>
              </a:rPr>
              <a:t>Tütün bağımlılığı tedavisi uygulamak. </a:t>
            </a:r>
          </a:p>
          <a:p>
            <a:pPr marL="285750" indent="-285750">
              <a:buFont typeface="Arial" panose="020B0604020202020204" pitchFamily="34" charset="0"/>
              <a:buChar char="•"/>
            </a:pPr>
            <a:r>
              <a:rPr lang="tr-TR" sz="1600" dirty="0">
                <a:latin typeface="Calibri" panose="030F0702030302020204" pitchFamily="66" charset="0"/>
                <a:cs typeface="Arial"/>
              </a:rPr>
              <a:t>Tütün kontrol </a:t>
            </a:r>
            <a:r>
              <a:rPr lang="tr-TR" dirty="0">
                <a:latin typeface="Calibri" panose="030F0702030302020204" pitchFamily="66" charset="0"/>
                <a:cs typeface="Arial"/>
              </a:rPr>
              <a:t>çalışmalarına</a:t>
            </a:r>
            <a:r>
              <a:rPr lang="tr-TR" sz="1600" dirty="0">
                <a:latin typeface="Calibri" panose="030F0702030302020204" pitchFamily="66" charset="0"/>
                <a:cs typeface="Arial"/>
              </a:rPr>
              <a:t> etkin katılım ve destek </a:t>
            </a:r>
            <a:r>
              <a:rPr lang="tr-TR" dirty="0">
                <a:latin typeface="Calibri" panose="030F0702030302020204" pitchFamily="66" charset="0"/>
                <a:cs typeface="Arial"/>
              </a:rPr>
              <a:t>sağlamak.</a:t>
            </a:r>
            <a:endParaRPr lang="tr-TR" sz="1600" dirty="0">
              <a:latin typeface="Comic Sans MS" panose="030F0702030302020204" pitchFamily="66" charset="0"/>
              <a:cs typeface="Arial"/>
            </a:endParaRPr>
          </a:p>
        </p:txBody>
      </p:sp>
    </p:spTree>
    <p:extLst>
      <p:ext uri="{BB962C8B-B14F-4D97-AF65-F5344CB8AC3E}">
        <p14:creationId xmlns:p14="http://schemas.microsoft.com/office/powerpoint/2010/main" val="124822661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013688" y="2965959"/>
            <a:ext cx="3148619" cy="523220"/>
          </a:xfrm>
          <a:prstGeom prst="rect">
            <a:avLst/>
          </a:prstGeom>
        </p:spPr>
        <p:txBody>
          <a:bodyPr wrap="none">
            <a:spAutoFit/>
          </a:bodyPr>
          <a:lstStyle/>
          <a:p>
            <a:pPr defTabSz="914400"/>
            <a:r>
              <a:rPr lang="tr-TR" sz="2800" b="1" dirty="0">
                <a:solidFill>
                  <a:srgbClr val="0094AB"/>
                </a:solidFill>
                <a:latin typeface="Calibri" panose="030F0702030302020204" pitchFamily="66" charset="0"/>
              </a:rPr>
              <a:t>Teşekkür ederiz.</a:t>
            </a:r>
          </a:p>
        </p:txBody>
      </p:sp>
      <p:sp>
        <p:nvSpPr>
          <p:cNvPr id="3" name="Unvan 2">
            <a:extLst>
              <a:ext uri="{FF2B5EF4-FFF2-40B4-BE49-F238E27FC236}">
                <a16:creationId xmlns:a16="http://schemas.microsoft.com/office/drawing/2014/main" id="{01AC3FA4-EB65-4043-AD67-CCDE89D11D83}"/>
              </a:ext>
            </a:extLst>
          </p:cNvPr>
          <p:cNvSpPr>
            <a:spLocks noGrp="1"/>
          </p:cNvSpPr>
          <p:nvPr>
            <p:ph type="title"/>
          </p:nvPr>
        </p:nvSpPr>
        <p:spPr/>
        <p:txBody>
          <a:bodyPr/>
          <a:lstStyle/>
          <a:p>
            <a:endParaRPr lang="tr-TR"/>
          </a:p>
        </p:txBody>
      </p:sp>
    </p:spTree>
    <p:extLst>
      <p:ext uri="{BB962C8B-B14F-4D97-AF65-F5344CB8AC3E}">
        <p14:creationId xmlns:p14="http://schemas.microsoft.com/office/powerpoint/2010/main" val="3480831111"/>
      </p:ext>
    </p:extLst>
  </p:cSld>
  <p:clrMapOvr>
    <a:masterClrMapping/>
  </p:clrMapOvr>
  <p:transition/>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TM04033919[[fn=Devre]]</Template>
  <TotalTime>8329</TotalTime>
  <Words>6459</Words>
  <Application>Microsoft Office PowerPoint</Application>
  <PresentationFormat>Ekran Gösterisi (4:3)</PresentationFormat>
  <Paragraphs>900</Paragraphs>
  <Slides>90</Slides>
  <Notes>65</Notes>
  <HiddenSlides>0</HiddenSlides>
  <MMClips>0</MMClips>
  <ScaleCrop>false</ScaleCrop>
  <HeadingPairs>
    <vt:vector size="6" baseType="variant">
      <vt:variant>
        <vt:lpstr>Kullanılan Yazı Tipleri</vt:lpstr>
      </vt:variant>
      <vt:variant>
        <vt:i4>11</vt:i4>
      </vt:variant>
      <vt:variant>
        <vt:lpstr>Tema</vt:lpstr>
      </vt:variant>
      <vt:variant>
        <vt:i4>3</vt:i4>
      </vt:variant>
      <vt:variant>
        <vt:lpstr>Slayt Başlıkları</vt:lpstr>
      </vt:variant>
      <vt:variant>
        <vt:i4>90</vt:i4>
      </vt:variant>
    </vt:vector>
  </HeadingPairs>
  <TitlesOfParts>
    <vt:vector size="104" baseType="lpstr">
      <vt:lpstr>Arial</vt:lpstr>
      <vt:lpstr>Arial MT</vt:lpstr>
      <vt:lpstr>Arial Unicode MS</vt:lpstr>
      <vt:lpstr>Calibri</vt:lpstr>
      <vt:lpstr>Calibri Light</vt:lpstr>
      <vt:lpstr>Comic Sans MS</vt:lpstr>
      <vt:lpstr>Courier New</vt:lpstr>
      <vt:lpstr>Georgia</vt:lpstr>
      <vt:lpstr>Palatino Linotype</vt:lpstr>
      <vt:lpstr>Times New Roman</vt:lpstr>
      <vt:lpstr>Times Roman</vt:lpstr>
      <vt:lpstr>Office Teması</vt:lpstr>
      <vt:lpstr>1_Office Teması</vt:lpstr>
      <vt:lpstr>2_Office Teması</vt:lpstr>
      <vt:lpstr>PowerPoint Sunusu</vt:lpstr>
      <vt:lpstr>PowerPoint Sunusu</vt:lpstr>
      <vt:lpstr>PowerPoint Sunusu</vt:lpstr>
      <vt:lpstr>PowerPoint Sunusu</vt:lpstr>
      <vt:lpstr> Sağlık Çalışanlarında Meslek   Gruplarına Göre Tütün Kullanımı (2007-2011)  </vt:lpstr>
      <vt:lpstr> Doktorlar arasında sigara içme oranı çeşitli çalışmalarda; </vt:lpstr>
      <vt:lpstr>Türkiye’de Tütün Kullanımı Neden Önemli?</vt:lpstr>
      <vt:lpstr>Hekimler ve Sağlık Çalışanları Neden Bu Mücadelede Ana Güç?</vt:lpstr>
      <vt:lpstr>Hekimlerin Tütün Kontrolündeki Rol ve Sorumlulukları</vt:lpstr>
      <vt:lpstr>1. Tütün Kullanımını Rutin Olarak Sormak</vt:lpstr>
      <vt:lpstr> SİGARA BIRAKMA TEDAVİSİNDE KULLANILAN YÖNTEMLERİN ETKİNLİĞİ </vt:lpstr>
      <vt:lpstr>Sağlık Çalışanlarının Bırakma Hizmetlerindeki Aktif Rolü</vt:lpstr>
      <vt:lpstr>Sağlık Çalışanlarının Bırakma Hizmetlerindeki Aktif Rolü</vt:lpstr>
      <vt:lpstr>Elektronik Sigara ve Yeni Nesil Ürünlerde Sağlık Çalışanının Rolü</vt:lpstr>
      <vt:lpstr>Koruyucu Rol: Pasif Maruziyetin Önlenmesi</vt:lpstr>
      <vt:lpstr>Çocuk ve Gençleri Koruma: Sağlık Çalışanlarının Önleme Rolü</vt:lpstr>
      <vt:lpstr>Kronik Hastalık Yönetiminde Tütünün Rolünü Vurgulama</vt:lpstr>
      <vt:lpstr>Türkiye’nin Programlarında Sağlık Çalışanlarının Yeri</vt:lpstr>
      <vt:lpstr>Hekimlerin Rol Model Oluşturması</vt:lpstr>
      <vt:lpstr> ÖZETLE</vt:lpstr>
      <vt:lpstr>Hastaların durumu</vt:lpstr>
      <vt:lpstr>Sağlık Kurumlarında Dikkat Edeceklerimiz</vt:lpstr>
      <vt:lpstr>PASİF TÜTÜN MARUZİYETLERİ RİSKLERİ ve KORUNMA YOLLARI </vt:lpstr>
      <vt:lpstr>PASİF TÜTÜN MARUZİYETLERİ TANIMLAR</vt:lpstr>
      <vt:lpstr>PASİF TÜTÜN MARUZİYETLERİ TANIMLAR</vt:lpstr>
      <vt:lpstr>PASİF TÜTÜN MARUZİYETLERİ TANIMLAR</vt:lpstr>
      <vt:lpstr>İKİNCİ EL SİGARA DUMANI (İESD) </vt:lpstr>
      <vt:lpstr>İKİNCİ EL SİGARA DUMANI (İESD) </vt:lpstr>
      <vt:lpstr>İKİNCİ EL SİGARA DUMANI (İESD) </vt:lpstr>
      <vt:lpstr>İkinci el sigara dumanında…</vt:lpstr>
      <vt:lpstr>İESD MARUZİYETİ EPİDEMİYOLOJİSİ</vt:lpstr>
      <vt:lpstr>İESD MARUZİYETİ RİSKLER</vt:lpstr>
      <vt:lpstr>İESD MARUZİYETİ RİSKLER</vt:lpstr>
      <vt:lpstr>İESD MARUZİYETİ KORUNMA</vt:lpstr>
      <vt:lpstr>İESD MARUZİYETİ KORUNMA</vt:lpstr>
      <vt:lpstr>ÜÇÜNCÜ EL SİGARA DUMANI (ÜESD) ve MARUZİYETİ TANIM</vt:lpstr>
      <vt:lpstr> ÜÇÜNCÜ EL SİGARA DUMANI (ÜESD) ve MARUZİYETİ TANIM </vt:lpstr>
      <vt:lpstr> ÜÇÜNCÜ EL SİGARA DUMANI (ÜESD) ve MARUZİYETİ</vt:lpstr>
      <vt:lpstr>ÜESD MARUZİYETİ RİSKLER</vt:lpstr>
      <vt:lpstr>ÜÇÜNCÜ EL SİGARA DUMANI (ÜESD) KORUNMA</vt:lpstr>
      <vt:lpstr>DÖRDÜNCÜ EL SİGARA DUMANI (DESD) VE MARUZİYETİ</vt:lpstr>
      <vt:lpstr>TÜTÜN ÜRÜNÜ KULLANIMININ ZARARLARI, RİSKLER VE TEHDİTLER, BIRAKMANIN FAYDALARI  </vt:lpstr>
      <vt:lpstr>Sunum Planı</vt:lpstr>
      <vt:lpstr>PowerPoint Sunusu</vt:lpstr>
      <vt:lpstr>PowerPoint Sunusu</vt:lpstr>
      <vt:lpstr>PowerPoint Sunusu</vt:lpstr>
      <vt:lpstr>PowerPoint Sunusu</vt:lpstr>
      <vt:lpstr>PowerPoint Sunusu</vt:lpstr>
      <vt:lpstr>Tütün ürünü kullanımı; </vt:lpstr>
      <vt:lpstr>PowerPoint Sunusu</vt:lpstr>
      <vt:lpstr>Tütün ve Üst Solunum Yolları</vt:lpstr>
      <vt:lpstr> Diş sağlığına olumsuz etkileri:  </vt:lpstr>
      <vt:lpstr>Dumansız Tütün Ürünleri &amp; Oral ve  Farengeal Kanser</vt:lpstr>
      <vt:lpstr>Isıtılmış tütün ürünlerinin neden olduğu  hastalıklar</vt:lpstr>
      <vt:lpstr>PowerPoint Sunusu</vt:lpstr>
      <vt:lpstr>Tütün ile İlişkili Akciğer Hastalıkları</vt:lpstr>
      <vt:lpstr>PowerPoint Sunusu</vt:lpstr>
      <vt:lpstr>Tütün ile ilişkili Akciğer Hastalıkları</vt:lpstr>
      <vt:lpstr>Kanser ve Sigara</vt:lpstr>
      <vt:lpstr>PowerPoint Sunusu</vt:lpstr>
      <vt:lpstr>PowerPoint Sunusu</vt:lpstr>
      <vt:lpstr>PowerPoint Sunusu</vt:lpstr>
      <vt:lpstr>PowerPoint Sunusu</vt:lpstr>
      <vt:lpstr>Tütün ve tütün ürünlerinde toksik maddeler</vt:lpstr>
      <vt:lpstr>PowerPoint Sunusu</vt:lpstr>
      <vt:lpstr>Tütün ve Kardiyovasküler Hastalıklar</vt:lpstr>
      <vt:lpstr> Sigaraya kalp hastalığı patogenezinde rol oynayan mekanizmalar </vt:lpstr>
      <vt:lpstr>Sigara  ve Gastrointestinal Hastalıklar</vt:lpstr>
      <vt:lpstr>Tütün ve İnflamatuar Barsak Hastalıkları</vt:lpstr>
      <vt:lpstr>Tütün ve Ürogenital Sistem  Hastalıkları</vt:lpstr>
      <vt:lpstr>Tütün ve Genital Sistem</vt:lpstr>
      <vt:lpstr>Gebelik Sırasında Tütün Kullanımı</vt:lpstr>
      <vt:lpstr>Tütün ve Göz Sağlığı Üzerine  Etkileri</vt:lpstr>
      <vt:lpstr>Tütün ve Diyabet</vt:lpstr>
      <vt:lpstr>Tütün ve Hematolojik Sistem</vt:lpstr>
      <vt:lpstr>Tütün ve İskelet Sistemi</vt:lpstr>
      <vt:lpstr>Tütün Dumanının Cilt Üzerine Etkileri</vt:lpstr>
      <vt:lpstr>Tütün ve Santral Sinir Sistemi</vt:lpstr>
      <vt:lpstr>PowerPoint Sunusu</vt:lpstr>
      <vt:lpstr>  Tütün ve Ekonomik Zararları  </vt:lpstr>
      <vt:lpstr>Tütün ve Ekonomik Zararları</vt:lpstr>
      <vt:lpstr>Tütün ve Çevresel  Zararları</vt:lpstr>
      <vt:lpstr>Tütün ve Çevresel  Zararları</vt:lpstr>
      <vt:lpstr> Tütün ve tütün ürünlerini bırakmanın kazanımları </vt:lpstr>
      <vt:lpstr>Sigarayı bırakmanın faydaları</vt:lpstr>
      <vt:lpstr>Sigarayı bırakmanın faydaları</vt:lpstr>
      <vt:lpstr>PowerPoint Sunusu</vt:lpstr>
      <vt:lpstr>PowerPoint Sunusu</vt:lpstr>
      <vt:lpstr>PowerPoint Sunusu</vt:lpstr>
      <vt:lpstr>PowerPoint Sunusu</vt:lpstr>
    </vt:vector>
  </TitlesOfParts>
  <Company>x</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mac os</dc:creator>
  <cp:lastModifiedBy>Eda GÜL ŞAHİN</cp:lastModifiedBy>
  <cp:revision>254</cp:revision>
  <dcterms:created xsi:type="dcterms:W3CDTF">2018-11-25T07:31:05Z</dcterms:created>
  <dcterms:modified xsi:type="dcterms:W3CDTF">2025-12-18T11:57:54Z</dcterms:modified>
</cp:coreProperties>
</file>