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 showSpecialPlsOnTitleSld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12192000" cy="6858000"/>
  <p:defaultTextStyle>
    <a:defPPr>
      <a:defRPr lang="tr-T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esProps" Target="presProps.xml" /><Relationship Id="rId28" Type="http://schemas.openxmlformats.org/officeDocument/2006/relationships/tableStyles" Target="tableStyles.xml" /><Relationship Id="rId2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emf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emf"/><Relationship Id="rId4" Type="http://schemas.openxmlformats.org/officeDocument/2006/relationships/image" Target="../media/image6.emf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emf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Kapak-Turkuaz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Resim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897261" y="865072"/>
            <a:ext cx="4397477" cy="1217504"/>
          </a:xfrm>
          <a:prstGeom prst="rect">
            <a:avLst/>
          </a:prstGeom>
        </p:spPr>
      </p:pic>
      <p:sp>
        <p:nvSpPr>
          <p:cNvPr id="10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838198" y="3144724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Kapak-Kırmız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897261" y="865072"/>
            <a:ext cx="4397477" cy="1217504"/>
          </a:xfrm>
          <a:prstGeom prst="rect">
            <a:avLst/>
          </a:prstGeom>
        </p:spPr>
      </p:pic>
      <p:sp>
        <p:nvSpPr>
          <p:cNvPr id="10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838198" y="3144724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İçerik-Kırmız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-6304"/>
            <a:ext cx="12192000" cy="6858000"/>
          </a:xfrm>
          <a:prstGeom prst="rect">
            <a:avLst/>
          </a:prstGeom>
        </p:spPr>
      </p:pic>
      <p:cxnSp>
        <p:nvCxnSpPr>
          <p:cNvPr id="3" name="Straight Connector 5"/>
          <p:cNvCxnSpPr>
            <a:cxnSpLocks/>
          </p:cNvCxnSpPr>
          <p:nvPr userDrawn="1"/>
        </p:nvCxnSpPr>
        <p:spPr bwMode="auto">
          <a:xfrm>
            <a:off x="609598" y="1093107"/>
            <a:ext cx="0" cy="4784165"/>
          </a:xfrm>
          <a:prstGeom prst="line">
            <a:avLst/>
          </a:prstGeom>
          <a:ln w="12700">
            <a:solidFill>
              <a:srgbClr val="DC2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 bwMode="auto">
          <a:xfrm>
            <a:off x="551384" y="6304"/>
            <a:ext cx="914402" cy="495300"/>
          </a:xfrm>
          <a:prstGeom prst="rect">
            <a:avLst/>
          </a:prstGeom>
          <a:solidFill>
            <a:srgbClr val="DC22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solidFill>
                <a:srgbClr val="DC2225"/>
              </a:solidFill>
            </a:endParaRPr>
          </a:p>
        </p:txBody>
      </p:sp>
      <p:sp>
        <p:nvSpPr>
          <p:cNvPr id="6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551383" y="588610"/>
            <a:ext cx="11089225" cy="50449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DC222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51383" y="6123376"/>
            <a:ext cx="1822304" cy="504531"/>
          </a:xfrm>
          <a:prstGeom prst="rect">
            <a:avLst/>
          </a:prstGeom>
        </p:spPr>
      </p:pic>
      <p:sp>
        <p:nvSpPr>
          <p:cNvPr id="15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1274424" y="6123376"/>
            <a:ext cx="366192" cy="7283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b="1">
                <a:solidFill>
                  <a:srgbClr val="DC2225"/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17" name="Metin Yer Tutucusu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849025" y="1355344"/>
            <a:ext cx="10791583" cy="45219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tr-TR"/>
              <a:t>Metin Giriniz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İçerik - Turkuaz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-6304"/>
            <a:ext cx="12192000" cy="6858000"/>
          </a:xfrm>
          <a:prstGeom prst="rect">
            <a:avLst/>
          </a:prstGeom>
        </p:spPr>
      </p:pic>
      <p:cxnSp>
        <p:nvCxnSpPr>
          <p:cNvPr id="3" name="Straight Connector 5"/>
          <p:cNvCxnSpPr>
            <a:cxnSpLocks/>
          </p:cNvCxnSpPr>
          <p:nvPr userDrawn="1"/>
        </p:nvCxnSpPr>
        <p:spPr bwMode="auto">
          <a:xfrm>
            <a:off x="609598" y="1093107"/>
            <a:ext cx="0" cy="4784165"/>
          </a:xfrm>
          <a:prstGeom prst="line">
            <a:avLst/>
          </a:prstGeom>
          <a:ln w="12700">
            <a:solidFill>
              <a:srgbClr val="0094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 bwMode="auto">
          <a:xfrm>
            <a:off x="551384" y="6304"/>
            <a:ext cx="914402" cy="495300"/>
          </a:xfrm>
          <a:prstGeom prst="rect">
            <a:avLst/>
          </a:prstGeom>
          <a:solidFill>
            <a:srgbClr val="0094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551383" y="588610"/>
            <a:ext cx="11089225" cy="50449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94A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51383" y="6123376"/>
            <a:ext cx="1822304" cy="504531"/>
          </a:xfrm>
          <a:prstGeom prst="rect">
            <a:avLst/>
          </a:prstGeom>
        </p:spPr>
      </p:pic>
      <p:sp>
        <p:nvSpPr>
          <p:cNvPr id="15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1640608" y="6123376"/>
            <a:ext cx="366192" cy="7283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b="1">
                <a:solidFill>
                  <a:srgbClr val="0094AB"/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17" name="Metin Yer Tutucusu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849025" y="1355344"/>
            <a:ext cx="10791583" cy="45219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tr-TR"/>
              <a:t>Metin Giriniz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İçerik - Turkuaz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Resim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51383" y="6123376"/>
            <a:ext cx="1822304" cy="504531"/>
          </a:xfrm>
          <a:prstGeom prst="rect">
            <a:avLst/>
          </a:prstGeom>
        </p:spPr>
      </p:pic>
      <p:sp>
        <p:nvSpPr>
          <p:cNvPr id="15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1274424" y="6123376"/>
            <a:ext cx="366192" cy="7283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b="1">
                <a:solidFill>
                  <a:srgbClr val="0094AB"/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14" name="Oval 13"/>
          <p:cNvSpPr/>
          <p:nvPr userDrawn="1"/>
        </p:nvSpPr>
        <p:spPr bwMode="auto">
          <a:xfrm>
            <a:off x="551383" y="240127"/>
            <a:ext cx="922264" cy="922264"/>
          </a:xfrm>
          <a:prstGeom prst="ellipse">
            <a:avLst/>
          </a:prstGeom>
          <a:solidFill>
            <a:srgbClr val="0094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16" name="Resim 15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619474" y="308219"/>
            <a:ext cx="786079" cy="786079"/>
          </a:xfrm>
          <a:prstGeom prst="rect">
            <a:avLst/>
          </a:prstGeom>
        </p:spPr>
      </p:pic>
      <p:sp>
        <p:nvSpPr>
          <p:cNvPr id="19" name="Yuvarlatılmış Dikdörtgen 18"/>
          <p:cNvSpPr/>
          <p:nvPr userDrawn="1"/>
        </p:nvSpPr>
        <p:spPr bwMode="auto">
          <a:xfrm>
            <a:off x="1635115" y="372645"/>
            <a:ext cx="10005501" cy="657225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r-TR">
              <a:solidFill>
                <a:srgbClr val="DC2225"/>
              </a:solidFill>
            </a:endParaRPr>
          </a:p>
        </p:txBody>
      </p:sp>
      <p:sp>
        <p:nvSpPr>
          <p:cNvPr id="20" name="Başlık 1"/>
          <p:cNvSpPr>
            <a:spLocks noGrp="1"/>
          </p:cNvSpPr>
          <p:nvPr userDrawn="1">
            <p:ph type="title" hasCustomPrompt="1"/>
          </p:nvPr>
        </p:nvSpPr>
        <p:spPr bwMode="auto">
          <a:xfrm>
            <a:off x="1837258" y="449008"/>
            <a:ext cx="9735267" cy="50449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94A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İçerik - Turkuaz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Resim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51383" y="6123376"/>
            <a:ext cx="1822304" cy="504531"/>
          </a:xfrm>
          <a:prstGeom prst="rect">
            <a:avLst/>
          </a:prstGeom>
        </p:spPr>
      </p:pic>
      <p:sp>
        <p:nvSpPr>
          <p:cNvPr id="15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1274424" y="6123376"/>
            <a:ext cx="366192" cy="7283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b="1">
                <a:solidFill>
                  <a:srgbClr val="DC2225"/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grpSp>
        <p:nvGrpSpPr>
          <p:cNvPr id="13" name="Grup 12"/>
          <p:cNvGrpSpPr/>
          <p:nvPr userDrawn="1"/>
        </p:nvGrpSpPr>
        <p:grpSpPr bwMode="auto">
          <a:xfrm>
            <a:off x="551383" y="240127"/>
            <a:ext cx="922264" cy="922264"/>
            <a:chOff x="2909455" y="2272146"/>
            <a:chExt cx="1865745" cy="1865745"/>
          </a:xfrm>
        </p:grpSpPr>
        <p:sp>
          <p:nvSpPr>
            <p:cNvPr id="14" name="Oval 13"/>
            <p:cNvSpPr/>
            <p:nvPr userDrawn="1"/>
          </p:nvSpPr>
          <p:spPr bwMode="auto">
            <a:xfrm>
              <a:off x="2909455" y="2272146"/>
              <a:ext cx="1865745" cy="1865745"/>
            </a:xfrm>
            <a:prstGeom prst="ellipse">
              <a:avLst/>
            </a:prstGeom>
            <a:solidFill>
              <a:srgbClr val="DC22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tr-TR"/>
            </a:p>
          </p:txBody>
        </p:sp>
        <p:pic>
          <p:nvPicPr>
            <p:cNvPr id="16" name="Resim 15"/>
            <p:cNvPicPr>
              <a:picLocks noChangeAspect="1"/>
            </p:cNvPicPr>
            <p:nvPr userDrawn="1"/>
          </p:nvPicPr>
          <p:blipFill>
            <a:blip r:embed="rId4"/>
            <a:stretch/>
          </p:blipFill>
          <p:spPr bwMode="auto">
            <a:xfrm>
              <a:off x="3047206" y="2409896"/>
              <a:ext cx="1590243" cy="1590243"/>
            </a:xfrm>
            <a:prstGeom prst="rect">
              <a:avLst/>
            </a:prstGeom>
          </p:spPr>
        </p:pic>
      </p:grpSp>
      <p:sp>
        <p:nvSpPr>
          <p:cNvPr id="19" name="Yuvarlatılmış Dikdörtgen 18"/>
          <p:cNvSpPr/>
          <p:nvPr userDrawn="1"/>
        </p:nvSpPr>
        <p:spPr bwMode="auto">
          <a:xfrm>
            <a:off x="1635115" y="372645"/>
            <a:ext cx="10005501" cy="657225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r-TR">
              <a:solidFill>
                <a:srgbClr val="DC2225"/>
              </a:solidFill>
            </a:endParaRPr>
          </a:p>
        </p:txBody>
      </p:sp>
      <p:sp>
        <p:nvSpPr>
          <p:cNvPr id="20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1837258" y="449008"/>
            <a:ext cx="9735267" cy="50449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DC222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tr-TR"/>
              <a:t>Asıl metin stillerini düzenlemek için tıklayın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tr-TR"/>
              <a:t>Birinci Basamakta Tanı ve Tedavi Rehberi 2025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1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waldmanplasticsurgeryanddermatology.com/files/2017/07/psoriasis2.jpg" TargetMode="External"/><Relationship Id="rId3" Type="http://schemas.openxmlformats.org/officeDocument/2006/relationships/hyperlink" Target="https://goksunkaraman.com/wp-content/uploads/2019/01/sivilce-akne-kapak.jpg" TargetMode="External"/><Relationship Id="rId4" Type="http://schemas.openxmlformats.org/officeDocument/2006/relationships/hyperlink" Target="https://www.sedaerdogan.com.tr/files/akne-rozase-rosacea-gulleme-hastaligi-_795_1620641233.jpg" TargetMode="External"/><Relationship Id="rId5" Type="http://schemas.openxmlformats.org/officeDocument/2006/relationships/hyperlink" Target="https://madicanacdnstorage.blob.core.windows.net/main/Assets/photo/r/liken-planus-19292_b.png" TargetMode="External"/><Relationship Id="rId6" Type="http://schemas.openxmlformats.org/officeDocument/2006/relationships/hyperlink" Target="https://bioxcin.com.tr/storage/uploads/7320e2ab-4992-47cf-b07e-e2e09b1d86a6/shutterstock-2204150933.webp" TargetMode="Externa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tr-TR"/>
              <a:t>Birinci Basamakta Kronik İnflamatuar Deri Hastalıkları: Psoriazis, Akne, Rozase, Liken Planus ve Seboreik Dermatit</a:t>
            </a:r>
            <a:br>
              <a:rPr lang="tr-TR"/>
            </a:b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3. Rozase (Rosacea)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825335" y="1337759"/>
            <a:ext cx="5856819" cy="44387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b="1"/>
              <a:t>Klinik Özellikler</a:t>
            </a:r>
            <a:endParaRPr lang="tr-TR" sz="1400"/>
          </a:p>
          <a:p>
            <a:pPr marL="285750" lvl="0" indent="-285750">
              <a:lnSpc>
                <a:spcPct val="200000"/>
              </a:lnSpc>
              <a:buFont typeface="Wingdings"/>
              <a:buChar char="Ø"/>
              <a:defRPr/>
            </a:pPr>
            <a:r>
              <a:rPr lang="tr-TR"/>
              <a:t>Kronik, tekrarlayıcı, yüz merkezli inflamatuar hastalık.</a:t>
            </a:r>
            <a:endParaRPr lang="tr-TR" sz="1400"/>
          </a:p>
          <a:p>
            <a:pPr marL="285750" lvl="0" indent="-285750">
              <a:lnSpc>
                <a:spcPct val="200000"/>
              </a:lnSpc>
              <a:buFont typeface="Wingdings"/>
              <a:buChar char="Ø"/>
              <a:defRPr/>
            </a:pPr>
            <a:r>
              <a:rPr lang="tr-TR"/>
              <a:t>Klinik alt tipler:</a:t>
            </a:r>
            <a:endParaRPr lang="tr-TR" sz="1400"/>
          </a:p>
          <a:p>
            <a:pPr marL="800100" lvl="1" indent="-3429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tr-TR" i="1"/>
              <a:t>Eritemato-telenjiektazik tip (yüzde kızarıklık, kılcal damar görünümü).</a:t>
            </a:r>
            <a:endParaRPr lang="tr-TR" sz="1200" i="1"/>
          </a:p>
          <a:p>
            <a:pPr marL="800100" lvl="1" indent="-3429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tr-TR" i="1"/>
              <a:t>Papülopüstüler tip.</a:t>
            </a:r>
            <a:endParaRPr lang="tr-TR" sz="1200" i="1"/>
          </a:p>
          <a:p>
            <a:pPr marL="800100" lvl="1" indent="-3429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tr-TR" i="1"/>
              <a:t>Fimatöz tip (rinofima: burun dokusunda hipertrofi).</a:t>
            </a:r>
            <a:endParaRPr lang="tr-TR" sz="1200" i="1"/>
          </a:p>
          <a:p>
            <a:pPr marL="800100" lvl="1" indent="-3429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tr-TR" i="1"/>
              <a:t>Oküler tutulum (konjonktivit, blefarit).</a:t>
            </a:r>
            <a:endParaRPr lang="tr-TR" sz="1200" i="1"/>
          </a:p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pic>
        <p:nvPicPr>
          <p:cNvPr id="3074" name="Picture 2" descr="Akne Rozase ( Rosacea , Gülleme Hastalığı )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682153" y="1486267"/>
            <a:ext cx="5064369" cy="36660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Birinci Basamakta Yönetim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849025" y="1093108"/>
            <a:ext cx="5375929" cy="2151254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defRPr/>
            </a:pPr>
            <a:r>
              <a:rPr lang="tr-TR" b="1"/>
              <a:t>Eritemato-telenjiektazik</a:t>
            </a:r>
            <a:r>
              <a:rPr lang="tr-TR" b="1"/>
              <a:t> Tip</a:t>
            </a:r>
            <a:endParaRPr lang="tr-TR" sz="1400"/>
          </a:p>
          <a:p>
            <a:pPr marL="285750" lvl="0" indent="-285750">
              <a:lnSpc>
                <a:spcPct val="170000"/>
              </a:lnSpc>
              <a:buFont typeface="Wingdings"/>
              <a:buChar char="Ø"/>
              <a:defRPr/>
            </a:pPr>
            <a:r>
              <a:rPr lang="tr-TR" u="sng"/>
              <a:t>Güneş koruyucu </a:t>
            </a:r>
            <a:r>
              <a:rPr lang="tr-TR"/>
              <a:t>(SPF 30+), her gün.</a:t>
            </a:r>
            <a:endParaRPr lang="tr-TR" sz="1400"/>
          </a:p>
          <a:p>
            <a:pPr marL="285750" lvl="0" indent="-285750">
              <a:lnSpc>
                <a:spcPct val="170000"/>
              </a:lnSpc>
              <a:buFont typeface="Wingdings"/>
              <a:buChar char="Ø"/>
              <a:defRPr/>
            </a:pPr>
            <a:r>
              <a:rPr lang="tr-TR" u="sng"/>
              <a:t>Tetikleyicilerden kaçınma </a:t>
            </a:r>
            <a:r>
              <a:rPr lang="tr-TR"/>
              <a:t>(alkol, sıcak, baharat, stres).</a:t>
            </a:r>
            <a:endParaRPr lang="tr-TR" sz="1400"/>
          </a:p>
          <a:p>
            <a:pPr algn="just">
              <a:lnSpc>
                <a:spcPct val="170000"/>
              </a:lnSpc>
              <a:defRPr/>
            </a:pPr>
            <a:r>
              <a:rPr lang="tr-TR"/>
              <a:t> </a:t>
            </a:r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3" name="Dikdörtgen 2"/>
          <p:cNvSpPr/>
          <p:nvPr/>
        </p:nvSpPr>
        <p:spPr bwMode="auto">
          <a:xfrm>
            <a:off x="5884780" y="2649088"/>
            <a:ext cx="6096359" cy="2993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70000"/>
              </a:lnSpc>
              <a:defRPr/>
            </a:pPr>
            <a:r>
              <a:rPr lang="tr-TR" sz="1600" b="1"/>
              <a:t>Papülopüstüler</a:t>
            </a:r>
            <a:r>
              <a:rPr lang="tr-TR" sz="1600" b="1"/>
              <a:t> Tip</a:t>
            </a:r>
            <a:endParaRPr lang="tr-TR" sz="1200"/>
          </a:p>
          <a:p>
            <a:pPr marL="285750" lvl="0" indent="-285750" algn="just">
              <a:lnSpc>
                <a:spcPct val="170000"/>
              </a:lnSpc>
              <a:buFont typeface="Wingdings"/>
              <a:buChar char="Ø"/>
              <a:defRPr/>
            </a:pPr>
            <a:r>
              <a:rPr lang="tr-TR" sz="1600" u="sng"/>
              <a:t>Topikal</a:t>
            </a:r>
            <a:r>
              <a:rPr lang="tr-TR" sz="1600" u="sng"/>
              <a:t> </a:t>
            </a:r>
            <a:r>
              <a:rPr lang="tr-TR" sz="1600" u="sng"/>
              <a:t>metronidazol</a:t>
            </a:r>
            <a:r>
              <a:rPr lang="tr-TR" sz="1600" u="sng"/>
              <a:t> %0.75 jel/krem</a:t>
            </a:r>
            <a:r>
              <a:rPr lang="tr-TR" sz="1600"/>
              <a:t>:</a:t>
            </a:r>
            <a:endParaRPr lang="tr-TR" sz="1200"/>
          </a:p>
          <a:p>
            <a:pPr marL="742950" lvl="1" indent="-285750" algn="just">
              <a:lnSpc>
                <a:spcPct val="170000"/>
              </a:lnSpc>
              <a:buFont typeface="Arial"/>
              <a:buChar char="•"/>
              <a:defRPr/>
            </a:pPr>
            <a:r>
              <a:rPr lang="tr-TR" sz="1600"/>
              <a:t>Günde 2 kez, 8–12 hafta.</a:t>
            </a:r>
            <a:endParaRPr lang="tr-TR" sz="1100"/>
          </a:p>
          <a:p>
            <a:pPr marL="342900" lvl="0" indent="-342900" algn="just">
              <a:lnSpc>
                <a:spcPct val="170000"/>
              </a:lnSpc>
              <a:buFont typeface="Wingdings"/>
              <a:buChar char="Ø"/>
              <a:defRPr/>
            </a:pPr>
            <a:r>
              <a:rPr lang="tr-TR" sz="1600" u="sng"/>
              <a:t>Topikal</a:t>
            </a:r>
            <a:r>
              <a:rPr lang="tr-TR" sz="1600" u="sng"/>
              <a:t> </a:t>
            </a:r>
            <a:r>
              <a:rPr lang="tr-TR" sz="1600" u="sng"/>
              <a:t>azelaik</a:t>
            </a:r>
            <a:r>
              <a:rPr lang="tr-TR" sz="1600" u="sng"/>
              <a:t> asit %15 jel veya %20 krem</a:t>
            </a:r>
            <a:r>
              <a:rPr lang="tr-TR" sz="1600"/>
              <a:t>:</a:t>
            </a:r>
            <a:endParaRPr lang="tr-TR" sz="1200"/>
          </a:p>
          <a:p>
            <a:pPr marL="742950" lvl="1" indent="-285750" algn="just">
              <a:lnSpc>
                <a:spcPct val="170000"/>
              </a:lnSpc>
              <a:buFont typeface="Arial"/>
              <a:buChar char="•"/>
              <a:defRPr/>
            </a:pPr>
            <a:r>
              <a:rPr lang="tr-TR" sz="1600"/>
              <a:t>Günde 2 kez, en az 12 hafta.</a:t>
            </a:r>
            <a:endParaRPr lang="tr-TR" sz="1100"/>
          </a:p>
          <a:p>
            <a:pPr marL="342900" lvl="0" indent="-342900" algn="just">
              <a:lnSpc>
                <a:spcPct val="170000"/>
              </a:lnSpc>
              <a:buFont typeface="Wingdings"/>
              <a:buChar char="Ø"/>
              <a:defRPr/>
            </a:pPr>
            <a:r>
              <a:rPr lang="tr-TR" sz="1600" u="sng"/>
              <a:t>Topikal</a:t>
            </a:r>
            <a:r>
              <a:rPr lang="tr-TR" sz="1600" u="sng"/>
              <a:t> </a:t>
            </a:r>
            <a:r>
              <a:rPr lang="tr-TR" sz="1600" u="sng"/>
              <a:t>ivermektin</a:t>
            </a:r>
            <a:r>
              <a:rPr lang="tr-TR" sz="1600" u="sng"/>
              <a:t> %1 krem</a:t>
            </a:r>
            <a:r>
              <a:rPr lang="tr-TR" sz="1600"/>
              <a:t>:</a:t>
            </a:r>
            <a:endParaRPr lang="tr-TR" sz="1200"/>
          </a:p>
          <a:p>
            <a:pPr marL="742950" lvl="1" indent="-285750" algn="just">
              <a:lnSpc>
                <a:spcPct val="170000"/>
              </a:lnSpc>
              <a:buFont typeface="Arial"/>
              <a:buChar char="•"/>
              <a:defRPr/>
            </a:pPr>
            <a:r>
              <a:rPr lang="tr-TR" sz="1600"/>
              <a:t>Günde 1 kez, özellikle </a:t>
            </a:r>
            <a:r>
              <a:rPr lang="tr-TR" sz="1600"/>
              <a:t>inflamatuar</a:t>
            </a:r>
            <a:r>
              <a:rPr lang="tr-TR" sz="1600"/>
              <a:t> lezyonlarda.</a:t>
            </a:r>
            <a:endParaRPr lang="tr-TR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Birinci Basamakta Yönetim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tr-TR" b="1"/>
              <a:t>Şiddetli Olgular</a:t>
            </a:r>
            <a:endParaRPr lang="tr-TR"/>
          </a:p>
          <a:p>
            <a:pPr marL="285750" lvl="0" indent="-285750">
              <a:buFont typeface="Wingdings"/>
              <a:buChar char="Ø"/>
              <a:defRPr/>
            </a:pPr>
            <a:r>
              <a:rPr lang="tr-TR" u="sng"/>
              <a:t>Oral </a:t>
            </a:r>
            <a:r>
              <a:rPr lang="tr-TR" u="sng"/>
              <a:t>doksisiklin</a:t>
            </a:r>
            <a:r>
              <a:rPr lang="tr-TR" u="sng"/>
              <a:t> </a:t>
            </a:r>
            <a:r>
              <a:rPr lang="tr-TR"/>
              <a:t>40 mg (</a:t>
            </a:r>
            <a:r>
              <a:rPr lang="tr-TR"/>
              <a:t>subantimikrobiyal</a:t>
            </a:r>
            <a:r>
              <a:rPr lang="tr-TR"/>
              <a:t> doz) veya 100 mg/gün, 8–12 hafta.</a:t>
            </a:r>
            <a:endParaRPr/>
          </a:p>
          <a:p>
            <a:pPr marL="285750" lvl="0" indent="-285750">
              <a:buFont typeface="Wingdings"/>
              <a:buChar char="Ø"/>
              <a:defRPr/>
            </a:pPr>
            <a:r>
              <a:rPr lang="tr-TR" u="sng"/>
              <a:t>Alternatif: </a:t>
            </a:r>
            <a:r>
              <a:rPr lang="tr-TR"/>
              <a:t>Tetrasiklin</a:t>
            </a:r>
            <a:r>
              <a:rPr lang="tr-TR"/>
              <a:t> 500 mg x2.</a:t>
            </a:r>
            <a:endParaRPr/>
          </a:p>
          <a:p>
            <a:pPr>
              <a:defRPr/>
            </a:pPr>
            <a:r>
              <a:rPr lang="tr-TR"/>
              <a:t> </a:t>
            </a:r>
            <a:endParaRPr/>
          </a:p>
          <a:p>
            <a:pPr>
              <a:defRPr/>
            </a:pPr>
            <a:endParaRPr lang="tr-TR"/>
          </a:p>
          <a:p>
            <a:pPr>
              <a:defRPr/>
            </a:pPr>
            <a:endParaRPr lang="tr-TR"/>
          </a:p>
          <a:p>
            <a:pPr>
              <a:defRPr/>
            </a:pPr>
            <a:endParaRPr lang="tr-TR"/>
          </a:p>
          <a:p>
            <a:pPr>
              <a:defRPr/>
            </a:pPr>
            <a:r>
              <a:rPr lang="tr-TR" b="1"/>
              <a:t>Notlar</a:t>
            </a:r>
            <a:endParaRPr lang="tr-TR"/>
          </a:p>
          <a:p>
            <a:pPr marL="285750" lvl="0" indent="-285750">
              <a:buFont typeface="Arial"/>
              <a:buChar char="•"/>
              <a:defRPr/>
            </a:pPr>
            <a:r>
              <a:rPr lang="tr-TR" u="sng"/>
              <a:t>Oküler tutulum varsa </a:t>
            </a:r>
            <a:r>
              <a:rPr lang="tr-TR"/>
              <a:t>(</a:t>
            </a:r>
            <a:r>
              <a:rPr lang="tr-TR"/>
              <a:t>blefarit</a:t>
            </a:r>
            <a:r>
              <a:rPr lang="tr-TR"/>
              <a:t>, </a:t>
            </a:r>
            <a:r>
              <a:rPr lang="tr-TR"/>
              <a:t>konjonktivit</a:t>
            </a:r>
            <a:r>
              <a:rPr lang="tr-TR"/>
              <a:t>) → </a:t>
            </a:r>
            <a:r>
              <a:rPr lang="tr-TR" i="1"/>
              <a:t>oftalmolojiye sevk.</a:t>
            </a:r>
            <a:endParaRPr/>
          </a:p>
          <a:p>
            <a:pPr marL="285750" lvl="0" indent="-285750">
              <a:buFont typeface="Arial"/>
              <a:buChar char="•"/>
              <a:defRPr/>
            </a:pPr>
            <a:r>
              <a:rPr lang="tr-TR" u="sng"/>
              <a:t>Rinofima</a:t>
            </a:r>
            <a:r>
              <a:rPr lang="tr-TR" u="sng"/>
              <a:t> (burun büyümesi) </a:t>
            </a:r>
            <a:r>
              <a:rPr lang="tr-TR"/>
              <a:t>→ </a:t>
            </a:r>
            <a:r>
              <a:rPr lang="tr-TR" i="1"/>
              <a:t>ileri cerrahi/ lazer tedavi gerekir.</a:t>
            </a:r>
            <a:endParaRPr/>
          </a:p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Sevk Kriterleri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 marL="285750" lvl="0" indent="-285750">
              <a:lnSpc>
                <a:spcPct val="200000"/>
              </a:lnSpc>
              <a:buFont typeface="Wingdings"/>
              <a:buChar char="ü"/>
              <a:defRPr/>
            </a:pPr>
            <a:r>
              <a:rPr lang="tr-TR"/>
              <a:t>Oküler tutulum varlığı.</a:t>
            </a:r>
            <a:endParaRPr/>
          </a:p>
          <a:p>
            <a:pPr marL="285750" lvl="0" indent="-285750">
              <a:lnSpc>
                <a:spcPct val="200000"/>
              </a:lnSpc>
              <a:buFont typeface="Wingdings"/>
              <a:buChar char="ü"/>
              <a:defRPr/>
            </a:pPr>
            <a:r>
              <a:rPr lang="tr-TR"/>
              <a:t>Şiddetli inflamatuar form.</a:t>
            </a:r>
            <a:endParaRPr/>
          </a:p>
          <a:p>
            <a:pPr marL="285750" lvl="0" indent="-285750">
              <a:lnSpc>
                <a:spcPct val="200000"/>
              </a:lnSpc>
              <a:buFont typeface="Wingdings"/>
              <a:buChar char="ü"/>
              <a:defRPr/>
            </a:pPr>
            <a:r>
              <a:rPr lang="tr-TR"/>
              <a:t>Topikal tedaviye yanıtsız olgular.</a:t>
            </a:r>
            <a:endParaRPr/>
          </a:p>
          <a:p>
            <a:pPr>
              <a:lnSpc>
                <a:spcPct val="200000"/>
              </a:lnSpc>
              <a:defRPr/>
            </a:pPr>
            <a:endParaRPr lang="tr-TR"/>
          </a:p>
          <a:p>
            <a:pPr>
              <a:lnSpc>
                <a:spcPct val="200000"/>
              </a:lnSpc>
              <a:defRPr/>
            </a:pPr>
            <a:r>
              <a:rPr lang="tr-TR" b="1"/>
              <a:t>Yaşam Kalitesi Etkisi</a:t>
            </a:r>
            <a:endParaRPr lang="tr-TR"/>
          </a:p>
          <a:p>
            <a:pPr marL="285750" lvl="0" indent="-285750">
              <a:lnSpc>
                <a:spcPct val="200000"/>
              </a:lnSpc>
              <a:buFont typeface="Arial"/>
              <a:buChar char="•"/>
              <a:defRPr/>
            </a:pPr>
            <a:r>
              <a:rPr lang="tr-TR"/>
              <a:t>Kronik kızarıklık ve yüz görünümünde değişiklik, sosyal yaşamda özgüven kaybı yaratır.</a:t>
            </a:r>
            <a:endParaRPr/>
          </a:p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4. Liken Planus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831441" y="1261665"/>
            <a:ext cx="4716506" cy="4576426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tr-TR" b="1"/>
              <a:t>Klinik Özellikler</a:t>
            </a:r>
            <a:endParaRPr lang="tr-TR"/>
          </a:p>
          <a:p>
            <a:pPr marL="285750" lvl="0" indent="-285750">
              <a:lnSpc>
                <a:spcPct val="200000"/>
              </a:lnSpc>
              <a:buFont typeface="Wingdings"/>
              <a:buChar char="Ø"/>
              <a:defRPr/>
            </a:pPr>
            <a:r>
              <a:rPr lang="tr-TR"/>
              <a:t>Kronik inflamatuar mukokutanöz hastalık.</a:t>
            </a:r>
            <a:endParaRPr/>
          </a:p>
          <a:p>
            <a:pPr marL="285750" lvl="0" indent="-285750">
              <a:lnSpc>
                <a:spcPct val="200000"/>
              </a:lnSpc>
              <a:buFont typeface="Wingdings"/>
              <a:buChar char="Ø"/>
              <a:defRPr/>
            </a:pPr>
            <a:r>
              <a:rPr lang="tr-TR"/>
              <a:t>Tipik lezyon: Morumsu, yassı, parlak, çokgen papüller.</a:t>
            </a:r>
            <a:endParaRPr/>
          </a:p>
          <a:p>
            <a:pPr marL="285750" lvl="0" indent="-285750">
              <a:lnSpc>
                <a:spcPct val="200000"/>
              </a:lnSpc>
              <a:buFont typeface="Wingdings"/>
              <a:buChar char="Ø"/>
              <a:defRPr/>
            </a:pPr>
            <a:r>
              <a:rPr lang="tr-TR"/>
              <a:t>Sıklıkla fleksural bölgelerde yerleşir.</a:t>
            </a:r>
            <a:endParaRPr/>
          </a:p>
          <a:p>
            <a:pPr marL="285750" lvl="0" indent="-285750">
              <a:lnSpc>
                <a:spcPct val="200000"/>
              </a:lnSpc>
              <a:buFont typeface="Wingdings"/>
              <a:buChar char="Ø"/>
              <a:defRPr/>
            </a:pPr>
            <a:r>
              <a:rPr lang="tr-TR"/>
              <a:t>Kaşıntı sıktır.</a:t>
            </a:r>
            <a:endParaRPr/>
          </a:p>
          <a:p>
            <a:pPr marL="285750" lvl="0" indent="-285750">
              <a:lnSpc>
                <a:spcPct val="200000"/>
              </a:lnSpc>
              <a:buFont typeface="Wingdings"/>
              <a:buChar char="Ø"/>
              <a:defRPr/>
            </a:pPr>
            <a:r>
              <a:rPr lang="tr-TR"/>
              <a:t>Ağız içi tutulumda beyaz çizgilenmeler (Wickham striaları).</a:t>
            </a:r>
            <a:endParaRPr/>
          </a:p>
          <a:p>
            <a:pPr>
              <a:defRPr/>
            </a:pPr>
            <a:r>
              <a:rPr lang="tr-TR"/>
              <a:t> </a:t>
            </a:r>
            <a:endParaRPr/>
          </a:p>
          <a:p>
            <a:pPr>
              <a:defRPr/>
            </a:pPr>
            <a:r>
              <a:rPr lang="tr-TR"/>
              <a:t> </a:t>
            </a:r>
            <a:endParaRPr/>
          </a:p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pic>
        <p:nvPicPr>
          <p:cNvPr id="1026" name="Picture 2" descr="Liken Planus Hastalığı Nedir? Nasıl Tedavi Edilir? » Bilgiustam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095995" y="1261665"/>
            <a:ext cx="4825023" cy="39852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Birinci Basamakta Yönetim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tr-TR" b="1"/>
              <a:t>Lokalize Deri Tutulumu</a:t>
            </a:r>
            <a:endParaRPr lang="tr-TR" sz="1400"/>
          </a:p>
          <a:p>
            <a:pPr marL="285750" lvl="0" indent="-285750">
              <a:buFont typeface="Wingdings"/>
              <a:buChar char="Ø"/>
              <a:defRPr/>
            </a:pPr>
            <a:r>
              <a:rPr lang="tr-TR" u="sng"/>
              <a:t>Topikal</a:t>
            </a:r>
            <a:r>
              <a:rPr lang="tr-TR" u="sng"/>
              <a:t> </a:t>
            </a:r>
            <a:r>
              <a:rPr lang="tr-TR" u="sng"/>
              <a:t>kortikosteroid</a:t>
            </a:r>
            <a:r>
              <a:rPr lang="tr-TR" u="sng"/>
              <a:t> (</a:t>
            </a:r>
            <a:r>
              <a:rPr lang="tr-TR" u="sng"/>
              <a:t>betametazon</a:t>
            </a:r>
            <a:r>
              <a:rPr lang="tr-TR" u="sng"/>
              <a:t> </a:t>
            </a:r>
            <a:r>
              <a:rPr lang="tr-TR" u="sng"/>
              <a:t>valerate</a:t>
            </a:r>
            <a:r>
              <a:rPr lang="tr-TR" u="sng"/>
              <a:t> %0.1 krem):</a:t>
            </a:r>
            <a:endParaRPr lang="tr-TR" sz="1400" u="sng"/>
          </a:p>
          <a:p>
            <a:pPr marL="742950" lvl="1" indent="-285750">
              <a:buFont typeface="Arial"/>
              <a:buChar char="•"/>
              <a:defRPr/>
            </a:pPr>
            <a:r>
              <a:rPr lang="tr-TR"/>
              <a:t>Günde 2 kez, </a:t>
            </a:r>
            <a:r>
              <a:rPr lang="tr-TR" u="sng"/>
              <a:t>4–6 hafta</a:t>
            </a:r>
            <a:r>
              <a:rPr lang="tr-TR"/>
              <a:t>.</a:t>
            </a:r>
            <a:endParaRPr lang="tr-TR" sz="1200"/>
          </a:p>
          <a:p>
            <a:pPr marL="342900" lvl="0" indent="-342900">
              <a:buFont typeface="Wingdings"/>
              <a:buChar char="Ø"/>
              <a:defRPr/>
            </a:pPr>
            <a:r>
              <a:rPr lang="tr-TR" u="sng"/>
              <a:t>Antihistaminikler</a:t>
            </a:r>
            <a:r>
              <a:rPr lang="tr-TR" u="sng"/>
              <a:t> (</a:t>
            </a:r>
            <a:r>
              <a:rPr lang="tr-TR" u="sng"/>
              <a:t>hidroksizin</a:t>
            </a:r>
            <a:r>
              <a:rPr lang="tr-TR" u="sng"/>
              <a:t> 25 mg gece, </a:t>
            </a:r>
            <a:r>
              <a:rPr lang="tr-TR" u="sng"/>
              <a:t>loratadin</a:t>
            </a:r>
            <a:r>
              <a:rPr lang="tr-TR" u="sng"/>
              <a:t> 10 mg/gün): </a:t>
            </a:r>
            <a:r>
              <a:rPr lang="tr-TR"/>
              <a:t>Kaşıntı kontrolü için.</a:t>
            </a:r>
            <a:endParaRPr lang="tr-TR" sz="1400"/>
          </a:p>
          <a:p>
            <a:pPr>
              <a:defRPr/>
            </a:pPr>
            <a:r>
              <a:rPr lang="tr-TR"/>
              <a:t> </a:t>
            </a:r>
            <a:endParaRPr lang="tr-TR" sz="1400"/>
          </a:p>
          <a:p>
            <a:pPr>
              <a:defRPr/>
            </a:pPr>
            <a:r>
              <a:rPr lang="tr-TR" b="1"/>
              <a:t>Oral </a:t>
            </a:r>
            <a:r>
              <a:rPr lang="tr-TR" b="1"/>
              <a:t>Mukozal</a:t>
            </a:r>
            <a:r>
              <a:rPr lang="tr-TR" b="1"/>
              <a:t> Tutulum</a:t>
            </a:r>
            <a:endParaRPr lang="tr-TR" sz="1400"/>
          </a:p>
          <a:p>
            <a:pPr marL="285750" lvl="0" indent="-285750">
              <a:buFont typeface="Wingdings"/>
              <a:buChar char="Ø"/>
              <a:defRPr/>
            </a:pPr>
            <a:r>
              <a:rPr lang="tr-TR" u="sng"/>
              <a:t>Topikal</a:t>
            </a:r>
            <a:r>
              <a:rPr lang="tr-TR" u="sng"/>
              <a:t> </a:t>
            </a:r>
            <a:r>
              <a:rPr lang="tr-TR" u="sng"/>
              <a:t>steroidli</a:t>
            </a:r>
            <a:r>
              <a:rPr lang="tr-TR" u="sng"/>
              <a:t> gargara (</a:t>
            </a:r>
            <a:r>
              <a:rPr lang="tr-TR" u="sng"/>
              <a:t>betametazon</a:t>
            </a:r>
            <a:r>
              <a:rPr lang="tr-TR" u="sng"/>
              <a:t> solüsyonu veya </a:t>
            </a:r>
            <a:r>
              <a:rPr lang="tr-TR" u="sng"/>
              <a:t>triamcinolon</a:t>
            </a:r>
            <a:r>
              <a:rPr lang="tr-TR" u="sng"/>
              <a:t> pastil): </a:t>
            </a:r>
            <a:r>
              <a:rPr lang="tr-TR"/>
              <a:t>Günde 2–3 kez.</a:t>
            </a:r>
            <a:endParaRPr lang="tr-TR" sz="1400"/>
          </a:p>
          <a:p>
            <a:pPr marL="285750" lvl="0" indent="-285750">
              <a:buFont typeface="Wingdings"/>
              <a:buChar char="Ø"/>
              <a:defRPr/>
            </a:pPr>
            <a:r>
              <a:rPr lang="tr-TR" u="sng"/>
              <a:t>Antiseptik gargara (</a:t>
            </a:r>
            <a:r>
              <a:rPr lang="tr-TR" u="sng"/>
              <a:t>klorheksidin</a:t>
            </a:r>
            <a:r>
              <a:rPr lang="tr-TR" u="sng"/>
              <a:t> %0.12):</a:t>
            </a:r>
            <a:r>
              <a:rPr lang="tr-TR"/>
              <a:t> İkincil enfeksiyonu önlemek için.</a:t>
            </a:r>
            <a:endParaRPr lang="tr-TR" sz="1400"/>
          </a:p>
          <a:p>
            <a:pPr>
              <a:defRPr/>
            </a:pPr>
            <a:r>
              <a:rPr lang="tr-TR"/>
              <a:t> </a:t>
            </a:r>
            <a:endParaRPr lang="tr-TR" sz="1400"/>
          </a:p>
          <a:p>
            <a:pPr>
              <a:defRPr/>
            </a:pPr>
            <a:r>
              <a:rPr lang="tr-TR" b="1"/>
              <a:t>Dirençli / Yaygın Tutulum</a:t>
            </a:r>
            <a:endParaRPr lang="tr-TR" sz="1400"/>
          </a:p>
          <a:p>
            <a:pPr marL="342900" lvl="0" indent="-342900">
              <a:buFont typeface="Wingdings"/>
              <a:buChar char="Ø"/>
              <a:defRPr/>
            </a:pPr>
            <a:r>
              <a:rPr lang="tr-TR"/>
              <a:t>Sistemik </a:t>
            </a:r>
            <a:r>
              <a:rPr lang="tr-TR"/>
              <a:t>steroid</a:t>
            </a:r>
            <a:r>
              <a:rPr lang="tr-TR"/>
              <a:t> veya </a:t>
            </a:r>
            <a:r>
              <a:rPr lang="tr-TR"/>
              <a:t>immünsupresif</a:t>
            </a:r>
            <a:r>
              <a:rPr lang="tr-TR"/>
              <a:t> tedavi (dermatoloji sevk).</a:t>
            </a:r>
            <a:endParaRPr lang="tr-TR" sz="1400"/>
          </a:p>
          <a:p>
            <a:pPr>
              <a:defRPr/>
            </a:pPr>
            <a:r>
              <a:rPr lang="tr-TR"/>
              <a:t> </a:t>
            </a:r>
            <a:endParaRPr lang="tr-TR" sz="1400"/>
          </a:p>
          <a:p>
            <a:pPr>
              <a:defRPr/>
            </a:pPr>
            <a:r>
              <a:rPr lang="tr-TR" b="1"/>
              <a:t>Notlar</a:t>
            </a:r>
            <a:endParaRPr lang="tr-TR" sz="1400"/>
          </a:p>
          <a:p>
            <a:pPr marL="285750" lvl="0" indent="-285750">
              <a:buFont typeface="Wingdings"/>
              <a:buChar char="Ø"/>
              <a:defRPr/>
            </a:pPr>
            <a:r>
              <a:rPr lang="tr-TR"/>
              <a:t>Kronik oral liken </a:t>
            </a:r>
            <a:r>
              <a:rPr lang="tr-TR"/>
              <a:t>planus</a:t>
            </a:r>
            <a:r>
              <a:rPr lang="tr-TR"/>
              <a:t> → </a:t>
            </a:r>
            <a:r>
              <a:rPr lang="tr-TR"/>
              <a:t>malign</a:t>
            </a:r>
            <a:r>
              <a:rPr lang="tr-TR"/>
              <a:t> dönüşüm riski → düzenli takip gerekir.</a:t>
            </a:r>
            <a:endParaRPr lang="tr-TR" sz="1400"/>
          </a:p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Sevk Kriterleri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 marL="285750" lvl="0" indent="-285750">
              <a:lnSpc>
                <a:spcPct val="200000"/>
              </a:lnSpc>
              <a:buFont typeface="Wingdings"/>
              <a:buChar char="ü"/>
              <a:defRPr/>
            </a:pPr>
            <a:r>
              <a:rPr lang="tr-TR"/>
              <a:t>Yaygın tutulum.</a:t>
            </a:r>
            <a:endParaRPr/>
          </a:p>
          <a:p>
            <a:pPr marL="285750" lvl="0" indent="-285750">
              <a:lnSpc>
                <a:spcPct val="200000"/>
              </a:lnSpc>
              <a:buFont typeface="Wingdings"/>
              <a:buChar char="ü"/>
              <a:defRPr/>
            </a:pPr>
            <a:r>
              <a:rPr lang="tr-TR"/>
              <a:t>Şiddetli oral/genital mukozal lezyonlar.</a:t>
            </a:r>
            <a:endParaRPr/>
          </a:p>
          <a:p>
            <a:pPr marL="285750" lvl="0" indent="-285750">
              <a:lnSpc>
                <a:spcPct val="200000"/>
              </a:lnSpc>
              <a:buFont typeface="Wingdings"/>
              <a:buChar char="ü"/>
              <a:defRPr/>
            </a:pPr>
            <a:r>
              <a:rPr lang="tr-TR"/>
              <a:t>Malignite şüphesi (özellikle kronik oral liken planus).</a:t>
            </a:r>
            <a:endParaRPr/>
          </a:p>
          <a:p>
            <a:pPr>
              <a:lnSpc>
                <a:spcPct val="200000"/>
              </a:lnSpc>
              <a:defRPr/>
            </a:pPr>
            <a:endParaRPr lang="tr-TR"/>
          </a:p>
          <a:p>
            <a:pPr>
              <a:lnSpc>
                <a:spcPct val="200000"/>
              </a:lnSpc>
              <a:defRPr/>
            </a:pPr>
            <a:r>
              <a:rPr lang="tr-TR" b="1"/>
              <a:t>Yaşam Kalitesi Etkisi</a:t>
            </a:r>
            <a:endParaRPr lang="tr-TR"/>
          </a:p>
          <a:p>
            <a:pPr marL="285750" lvl="0" indent="-285750">
              <a:lnSpc>
                <a:spcPct val="200000"/>
              </a:lnSpc>
              <a:buFont typeface="Arial"/>
              <a:buChar char="•"/>
              <a:defRPr/>
            </a:pPr>
            <a:r>
              <a:rPr lang="tr-TR"/>
              <a:t>Kronik kaşıntı ve mukozal tutulum, beslenme ve konuşma güçlüğü yaratabilir.</a:t>
            </a:r>
            <a:endParaRPr/>
          </a:p>
          <a:p>
            <a:pPr marL="285750" lvl="0" indent="-285750">
              <a:lnSpc>
                <a:spcPct val="200000"/>
              </a:lnSpc>
              <a:buFont typeface="Arial"/>
              <a:buChar char="•"/>
              <a:defRPr/>
            </a:pPr>
            <a:r>
              <a:rPr lang="tr-TR"/>
              <a:t>Malignite riski nedeniyle sürekli kaygıya yol açabilir.</a:t>
            </a:r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5. Seboreik Dermatit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849025" y="1093107"/>
            <a:ext cx="10791583" cy="4521927"/>
          </a:xfrm>
        </p:spPr>
        <p:txBody>
          <a:bodyPr/>
          <a:lstStyle/>
          <a:p>
            <a:pPr>
              <a:defRPr/>
            </a:pPr>
            <a:endParaRPr lang="tr-TR" b="1"/>
          </a:p>
          <a:p>
            <a:pPr>
              <a:defRPr/>
            </a:pPr>
            <a:r>
              <a:rPr lang="tr-TR" b="1"/>
              <a:t>Klinik Özellikler</a:t>
            </a:r>
            <a:endParaRPr lang="tr-TR"/>
          </a:p>
          <a:p>
            <a:pPr marL="285750" lvl="0" indent="-285750">
              <a:lnSpc>
                <a:spcPct val="200000"/>
              </a:lnSpc>
              <a:buFont typeface="Wingdings"/>
              <a:buChar char="Ø"/>
              <a:defRPr/>
            </a:pPr>
            <a:r>
              <a:rPr lang="tr-TR"/>
              <a:t>Kronik, tekrarlayan inflamatuar hastalık.</a:t>
            </a:r>
            <a:endParaRPr/>
          </a:p>
          <a:p>
            <a:pPr marL="285750" lvl="0" indent="-285750">
              <a:lnSpc>
                <a:spcPct val="200000"/>
              </a:lnSpc>
              <a:buFont typeface="Wingdings"/>
              <a:buChar char="Ø"/>
              <a:defRPr/>
            </a:pPr>
            <a:r>
              <a:rPr lang="tr-TR"/>
              <a:t>Sebumun yoğun olduğu alanlarda: saçlı deri, yüz (nazolabial kıvrım, kaş arası), gövde.</a:t>
            </a:r>
            <a:endParaRPr/>
          </a:p>
          <a:p>
            <a:pPr marL="285750" lvl="0" indent="-285750">
              <a:lnSpc>
                <a:spcPct val="200000"/>
              </a:lnSpc>
              <a:buFont typeface="Wingdings"/>
              <a:buChar char="Ø"/>
              <a:defRPr/>
            </a:pPr>
            <a:r>
              <a:rPr lang="tr-TR"/>
              <a:t>Klinik: Eritem, sarımsı yağlı skuam.</a:t>
            </a:r>
            <a:endParaRPr/>
          </a:p>
          <a:p>
            <a:pPr marL="285750" lvl="0" indent="-285750">
              <a:lnSpc>
                <a:spcPct val="200000"/>
              </a:lnSpc>
              <a:buFont typeface="Wingdings"/>
              <a:buChar char="Ø"/>
              <a:defRPr/>
            </a:pPr>
            <a:r>
              <a:rPr lang="tr-TR"/>
              <a:t>Bebeklerde “konak”, erişkinlerde özellikle stresle alevlenir.</a:t>
            </a:r>
            <a:endParaRPr/>
          </a:p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3" name="AutoShape 2" descr="Seboreik dermatit - Doç Dr. Tuğba Falay Gür"/>
          <p:cNvSpPr>
            <a:spLocks noChangeArrowheads="1" noChangeAspect="1"/>
          </p:cNvSpPr>
          <p:nvPr/>
        </p:nvSpPr>
        <p:spPr bwMode="auto">
          <a:xfrm>
            <a:off x="7277344" y="4911114"/>
            <a:ext cx="3185501" cy="318551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tr-TR"/>
          </a:p>
        </p:txBody>
      </p:sp>
      <p:sp>
        <p:nvSpPr>
          <p:cNvPr id="6" name="AutoShape 4" descr="Seboreik dermatit - Doç Dr. Tuğba Falay Gür"/>
          <p:cNvSpPr>
            <a:spLocks noChangeArrowheads="1" noChangeAspect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43699" y="3281894"/>
            <a:ext cx="4641621" cy="296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Birinci Basamakta Yönetim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r>
              <a:rPr lang="tr-TR" b="1"/>
              <a:t>Saçlı Deri</a:t>
            </a:r>
            <a:endParaRPr lang="tr-TR" sz="1400"/>
          </a:p>
          <a:p>
            <a:pPr marL="285750" lvl="0" indent="-285750">
              <a:buFont typeface="Wingdings"/>
              <a:buChar char="Ø"/>
              <a:defRPr/>
            </a:pPr>
            <a:r>
              <a:rPr lang="tr-TR" u="sng"/>
              <a:t>Antifungal</a:t>
            </a:r>
            <a:r>
              <a:rPr lang="tr-TR" u="sng"/>
              <a:t> şampuanlar:</a:t>
            </a:r>
            <a:endParaRPr lang="tr-TR" sz="1400" u="sng"/>
          </a:p>
          <a:p>
            <a:pPr marL="742950" lvl="1" indent="-285750">
              <a:buFont typeface="Arial"/>
              <a:buChar char="•"/>
              <a:defRPr/>
            </a:pPr>
            <a:r>
              <a:rPr lang="tr-TR"/>
              <a:t>Ketokonazol</a:t>
            </a:r>
            <a:r>
              <a:rPr lang="tr-TR"/>
              <a:t> %2 şampuan: İlk 2 hafta haftada 2–3 kez, ardından idame için haftada 1.</a:t>
            </a:r>
            <a:endParaRPr lang="tr-TR" sz="1200"/>
          </a:p>
          <a:p>
            <a:pPr marL="742950" lvl="1" indent="-285750">
              <a:buFont typeface="Arial"/>
              <a:buChar char="•"/>
              <a:defRPr/>
            </a:pPr>
            <a:r>
              <a:rPr lang="tr-TR"/>
              <a:t>Alternatif: Çinko </a:t>
            </a:r>
            <a:r>
              <a:rPr lang="tr-TR"/>
              <a:t>pirition</a:t>
            </a:r>
            <a:r>
              <a:rPr lang="tr-TR"/>
              <a:t> %1, selenyum sülfit %2, katran şampuanları.</a:t>
            </a:r>
            <a:endParaRPr lang="tr-TR" sz="1200"/>
          </a:p>
          <a:p>
            <a:pPr marL="342900" lvl="0" indent="-342900">
              <a:buFont typeface="Wingdings"/>
              <a:buChar char="Ø"/>
              <a:defRPr/>
            </a:pPr>
            <a:r>
              <a:rPr lang="tr-TR" u="sng"/>
              <a:t>Topikal</a:t>
            </a:r>
            <a:r>
              <a:rPr lang="tr-TR" u="sng"/>
              <a:t> </a:t>
            </a:r>
            <a:r>
              <a:rPr lang="tr-TR" u="sng"/>
              <a:t>kortikosteroid</a:t>
            </a:r>
            <a:r>
              <a:rPr lang="tr-TR" u="sng"/>
              <a:t> losyonlar</a:t>
            </a:r>
            <a:r>
              <a:rPr lang="tr-TR">
                <a:solidFill>
                  <a:srgbClr val="FF0000"/>
                </a:solidFill>
              </a:rPr>
              <a:t> </a:t>
            </a:r>
            <a:r>
              <a:rPr lang="tr-TR"/>
              <a:t>(</a:t>
            </a:r>
            <a:r>
              <a:rPr lang="tr-TR"/>
              <a:t>hidrokortizon</a:t>
            </a:r>
            <a:r>
              <a:rPr lang="tr-TR"/>
              <a:t> </a:t>
            </a:r>
            <a:r>
              <a:rPr lang="tr-TR"/>
              <a:t>butirat</a:t>
            </a:r>
            <a:r>
              <a:rPr lang="tr-TR"/>
              <a:t> %0.1, </a:t>
            </a:r>
            <a:r>
              <a:rPr lang="tr-TR"/>
              <a:t>fluosinolon</a:t>
            </a:r>
            <a:r>
              <a:rPr lang="tr-TR"/>
              <a:t> </a:t>
            </a:r>
            <a:r>
              <a:rPr lang="tr-TR"/>
              <a:t>asetonid</a:t>
            </a:r>
            <a:r>
              <a:rPr lang="tr-TR"/>
              <a:t> %0.01):</a:t>
            </a:r>
            <a:endParaRPr lang="tr-TR" sz="1400"/>
          </a:p>
          <a:p>
            <a:pPr lvl="1">
              <a:defRPr/>
            </a:pPr>
            <a:r>
              <a:rPr lang="tr-TR"/>
              <a:t>Günde 1 kez, 1–2 hafta (alevlenme döneminde).</a:t>
            </a:r>
            <a:endParaRPr lang="tr-TR" sz="1200"/>
          </a:p>
          <a:p>
            <a:pPr>
              <a:defRPr/>
            </a:pPr>
            <a:r>
              <a:rPr lang="tr-TR"/>
              <a:t> </a:t>
            </a:r>
            <a:endParaRPr lang="tr-TR" sz="1400"/>
          </a:p>
          <a:p>
            <a:pPr>
              <a:defRPr/>
            </a:pPr>
            <a:r>
              <a:rPr lang="tr-TR" b="1"/>
              <a:t>Yüz ve Gövde</a:t>
            </a:r>
            <a:endParaRPr lang="tr-TR" sz="1400"/>
          </a:p>
          <a:p>
            <a:pPr marL="285750" lvl="0" indent="-285750">
              <a:buFont typeface="Wingdings"/>
              <a:buChar char="Ø"/>
              <a:defRPr/>
            </a:pPr>
            <a:r>
              <a:rPr lang="tr-TR" u="sng"/>
              <a:t>Topikal</a:t>
            </a:r>
            <a:r>
              <a:rPr lang="tr-TR" u="sng"/>
              <a:t> </a:t>
            </a:r>
            <a:r>
              <a:rPr lang="tr-TR" u="sng"/>
              <a:t>antifungal</a:t>
            </a:r>
            <a:r>
              <a:rPr lang="tr-TR" u="sng"/>
              <a:t> krem (</a:t>
            </a:r>
            <a:r>
              <a:rPr lang="tr-TR"/>
              <a:t>ketokonazol</a:t>
            </a:r>
            <a:r>
              <a:rPr lang="tr-TR"/>
              <a:t> %2 krem): Günde 1–2 kez, 2–4 hafta.</a:t>
            </a:r>
            <a:endParaRPr lang="tr-TR" sz="1400"/>
          </a:p>
          <a:p>
            <a:pPr marL="285750" lvl="0" indent="-285750">
              <a:buFont typeface="Wingdings"/>
              <a:buChar char="Ø"/>
              <a:defRPr/>
            </a:pPr>
            <a:r>
              <a:rPr lang="tr-TR" u="sng"/>
              <a:t>Düşük </a:t>
            </a:r>
            <a:r>
              <a:rPr lang="tr-TR" u="sng"/>
              <a:t>potent</a:t>
            </a:r>
            <a:r>
              <a:rPr lang="tr-TR" u="sng"/>
              <a:t> </a:t>
            </a:r>
            <a:r>
              <a:rPr lang="tr-TR" u="sng"/>
              <a:t>kortikosteroid</a:t>
            </a:r>
            <a:r>
              <a:rPr lang="tr-TR" u="sng"/>
              <a:t> krem </a:t>
            </a:r>
            <a:r>
              <a:rPr lang="tr-TR"/>
              <a:t>(</a:t>
            </a:r>
            <a:r>
              <a:rPr lang="tr-TR"/>
              <a:t>hidrokortizon</a:t>
            </a:r>
            <a:r>
              <a:rPr lang="tr-TR"/>
              <a:t> %1): Günde 1–2 kez, kısa süreli.</a:t>
            </a:r>
            <a:endParaRPr lang="tr-TR" sz="1400"/>
          </a:p>
          <a:p>
            <a:pPr>
              <a:defRPr/>
            </a:pPr>
            <a:r>
              <a:rPr lang="tr-TR"/>
              <a:t> </a:t>
            </a:r>
            <a:endParaRPr lang="tr-TR" sz="1400"/>
          </a:p>
          <a:p>
            <a:pPr>
              <a:defRPr/>
            </a:pPr>
            <a:r>
              <a:rPr lang="tr-TR" b="1"/>
              <a:t>Bebeklerde (“Konak”)</a:t>
            </a:r>
            <a:endParaRPr lang="tr-TR" sz="1400"/>
          </a:p>
          <a:p>
            <a:pPr marL="285750" lvl="0" indent="-285750">
              <a:buFont typeface="Wingdings"/>
              <a:buChar char="Ø"/>
              <a:defRPr/>
            </a:pPr>
            <a:r>
              <a:rPr lang="tr-TR"/>
              <a:t>Zeytinyağı/ mineral yağ ile kabuk yumuşatılır → nazikçe temizlenir.</a:t>
            </a:r>
            <a:endParaRPr lang="tr-TR" sz="1400"/>
          </a:p>
          <a:p>
            <a:pPr marL="285750" lvl="0" indent="-285750">
              <a:buFont typeface="Wingdings"/>
              <a:buChar char="Ø"/>
              <a:defRPr/>
            </a:pPr>
            <a:r>
              <a:rPr lang="tr-TR"/>
              <a:t>Dirençli olgularda düşük </a:t>
            </a:r>
            <a:r>
              <a:rPr lang="tr-TR"/>
              <a:t>potent</a:t>
            </a:r>
            <a:r>
              <a:rPr lang="tr-TR"/>
              <a:t> </a:t>
            </a:r>
            <a:r>
              <a:rPr lang="tr-TR"/>
              <a:t>kortikosteroid</a:t>
            </a:r>
            <a:r>
              <a:rPr lang="tr-TR"/>
              <a:t> losyon.</a:t>
            </a:r>
            <a:endParaRPr lang="tr-TR" sz="1400"/>
          </a:p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Genel Tedavi İlkeleri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 marL="285750" lvl="0" indent="-285750">
              <a:lnSpc>
                <a:spcPct val="200000"/>
              </a:lnSpc>
              <a:buFont typeface="Wingdings"/>
              <a:buChar char="ü"/>
              <a:defRPr/>
            </a:pPr>
            <a:r>
              <a:rPr lang="tr-TR" i="1"/>
              <a:t>Topikal tedavi </a:t>
            </a:r>
            <a:r>
              <a:rPr lang="tr-TR"/>
              <a:t>→ temel yaklaşımdır.</a:t>
            </a:r>
            <a:endParaRPr/>
          </a:p>
          <a:p>
            <a:pPr marL="285750" lvl="0" indent="-285750">
              <a:lnSpc>
                <a:spcPct val="200000"/>
              </a:lnSpc>
              <a:buFont typeface="Wingdings"/>
              <a:buChar char="ü"/>
              <a:defRPr/>
            </a:pPr>
            <a:r>
              <a:rPr lang="tr-TR"/>
              <a:t>Antibiyotik ve steroidlerin gereksiz kullanımından kaçınılmalı.</a:t>
            </a:r>
            <a:endParaRPr/>
          </a:p>
          <a:p>
            <a:pPr marL="285750" lvl="0" indent="-285750">
              <a:lnSpc>
                <a:spcPct val="200000"/>
              </a:lnSpc>
              <a:buFont typeface="Wingdings"/>
              <a:buChar char="ü"/>
              <a:defRPr/>
            </a:pPr>
            <a:r>
              <a:rPr lang="tr-TR" i="1"/>
              <a:t>İdame tedavi (özellikle psoriazis, seboreik dermatit, akne)</a:t>
            </a:r>
            <a:r>
              <a:rPr lang="tr-TR"/>
              <a:t>: Remisyon sonrası düşük yoğunluklu devam.</a:t>
            </a:r>
            <a:endParaRPr/>
          </a:p>
          <a:p>
            <a:pPr marL="285750" lvl="0" indent="-285750">
              <a:lnSpc>
                <a:spcPct val="200000"/>
              </a:lnSpc>
              <a:buFont typeface="Wingdings"/>
              <a:buChar char="ü"/>
              <a:defRPr/>
            </a:pPr>
            <a:r>
              <a:rPr lang="tr-TR" i="1"/>
              <a:t>Eğitim:</a:t>
            </a:r>
            <a:r>
              <a:rPr lang="tr-TR"/>
              <a:t> Hastalığın kronik, tekrarlayıcı yapısı anlatılmalı.</a:t>
            </a:r>
            <a:endParaRPr/>
          </a:p>
          <a:p>
            <a:pPr marL="285750" indent="-285750">
              <a:lnSpc>
                <a:spcPct val="200000"/>
              </a:lnSpc>
              <a:buFont typeface="Wingdings"/>
              <a:buChar char="ü"/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Giriş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 marL="285750" indent="-285750" algn="just">
              <a:lnSpc>
                <a:spcPct val="200000"/>
              </a:lnSpc>
              <a:buFont typeface="Wingdings"/>
              <a:buChar char="ü"/>
              <a:defRPr/>
            </a:pPr>
            <a:r>
              <a:rPr lang="tr-TR" u="sng"/>
              <a:t>Kronik inflamatuar deri hastalıkları</a:t>
            </a:r>
            <a:r>
              <a:rPr lang="tr-TR"/>
              <a:t>, aile hekimliği pratiğinde sık karşılaşılan ve yaşam kalitesi üzerine önemli etkiler yaratan hastalıklardır. </a:t>
            </a:r>
            <a:endParaRPr/>
          </a:p>
          <a:p>
            <a:pPr algn="just">
              <a:lnSpc>
                <a:spcPct val="200000"/>
              </a:lnSpc>
              <a:defRPr/>
            </a:pPr>
            <a:r>
              <a:rPr lang="tr-TR"/>
              <a:t>       Bu hastalıklar genellikle nükslerle seyreden, uzun süreli tedavi ve takip gerektiren klinik tablolardır. </a:t>
            </a:r>
            <a:endParaRPr/>
          </a:p>
          <a:p>
            <a:pPr marL="285750" indent="-285750" algn="just">
              <a:lnSpc>
                <a:spcPct val="200000"/>
              </a:lnSpc>
              <a:buFont typeface="Wingdings"/>
              <a:buChar char="ü"/>
              <a:defRPr/>
            </a:pPr>
            <a:r>
              <a:rPr lang="tr-TR" u="sng"/>
              <a:t>Psoriazis, akne vulgaris, rozase (rosacea), liken planus ve seboreik dermatit</a:t>
            </a:r>
            <a:r>
              <a:rPr lang="tr-TR"/>
              <a:t>; </a:t>
            </a:r>
            <a:endParaRPr/>
          </a:p>
          <a:p>
            <a:pPr algn="just">
              <a:lnSpc>
                <a:spcPct val="200000"/>
              </a:lnSpc>
              <a:defRPr/>
            </a:pPr>
            <a:r>
              <a:rPr lang="tr-TR"/>
              <a:t>      hem klinik çeşitlilikleri hem de sosyal-psikolojik etkileri nedeniyle birinci basamakta doğru tanınmalı, uygun şekilde yönetilmeli ve gerektiğinde sevk edilmelidir.</a:t>
            </a:r>
            <a:endParaRPr/>
          </a:p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Sevk Kriterleri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 marL="285750" lvl="0" indent="-285750">
              <a:lnSpc>
                <a:spcPct val="200000"/>
              </a:lnSpc>
              <a:buFont typeface="Wingdings"/>
              <a:buChar char="ü"/>
              <a:defRPr/>
            </a:pPr>
            <a:r>
              <a:rPr lang="tr-TR"/>
              <a:t>Yaygın ve dirençli olgular.</a:t>
            </a:r>
            <a:endParaRPr/>
          </a:p>
          <a:p>
            <a:pPr marL="285750" lvl="0" indent="-285750">
              <a:lnSpc>
                <a:spcPct val="200000"/>
              </a:lnSpc>
              <a:buFont typeface="Wingdings"/>
              <a:buChar char="ü"/>
              <a:defRPr/>
            </a:pPr>
            <a:r>
              <a:rPr lang="tr-TR"/>
              <a:t>İmmün yetmezlik düşündüren ağır seyir.</a:t>
            </a:r>
            <a:endParaRPr/>
          </a:p>
          <a:p>
            <a:pPr marL="285750" lvl="0" indent="-285750">
              <a:lnSpc>
                <a:spcPct val="200000"/>
              </a:lnSpc>
              <a:buFont typeface="Wingdings"/>
              <a:buChar char="ü"/>
              <a:defRPr/>
            </a:pPr>
            <a:r>
              <a:rPr lang="tr-TR"/>
              <a:t>Atipik klinik görünüm.</a:t>
            </a:r>
            <a:endParaRPr/>
          </a:p>
          <a:p>
            <a:pPr marL="285750" lvl="0" indent="-285750">
              <a:lnSpc>
                <a:spcPct val="200000"/>
              </a:lnSpc>
              <a:buFont typeface="Wingdings"/>
              <a:buChar char="ü"/>
              <a:defRPr/>
            </a:pPr>
            <a:endParaRPr lang="tr-TR"/>
          </a:p>
          <a:p>
            <a:pPr>
              <a:lnSpc>
                <a:spcPct val="200000"/>
              </a:lnSpc>
              <a:defRPr/>
            </a:pPr>
            <a:r>
              <a:rPr lang="tr-TR" b="1"/>
              <a:t>Yaşam Kalitesi Etkisi</a:t>
            </a:r>
            <a:endParaRPr lang="tr-TR"/>
          </a:p>
          <a:p>
            <a:pPr marL="285750" lvl="0" indent="-285750">
              <a:lnSpc>
                <a:spcPct val="200000"/>
              </a:lnSpc>
              <a:buFont typeface="Arial"/>
              <a:buChar char="•"/>
              <a:defRPr/>
            </a:pPr>
            <a:r>
              <a:rPr lang="tr-TR"/>
              <a:t>Yüz ve saçlı deri tutulumunun görünür olması kozmetik kaygı yaratır.</a:t>
            </a:r>
            <a:endParaRPr/>
          </a:p>
          <a:p>
            <a:pPr marL="285750" lvl="0" indent="-285750">
              <a:lnSpc>
                <a:spcPct val="200000"/>
              </a:lnSpc>
              <a:buFont typeface="Arial"/>
              <a:buChar char="•"/>
              <a:defRPr/>
            </a:pPr>
            <a:r>
              <a:rPr lang="tr-TR"/>
              <a:t>Tekrarlayıcı yapısı nedeniyle hastalarda “tam iyileşmeme” algısı oluşturur.</a:t>
            </a:r>
            <a:endParaRPr/>
          </a:p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Genel Yönetim İlkeleri (ASM Perspektifi)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 marL="342900" lvl="0" indent="-3429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tr-TR" b="1"/>
              <a:t>Doğru tanı</a:t>
            </a:r>
            <a:r>
              <a:rPr lang="tr-TR"/>
              <a:t>: Klinik muayene ve öykü temel belirleyici.</a:t>
            </a:r>
            <a:endParaRPr/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tr-TR" b="1"/>
              <a:t>Hasta eğitimi:</a:t>
            </a:r>
            <a:r>
              <a:rPr lang="tr-TR"/>
              <a:t> Kronik seyir, tetikleyiciler, tedavi uyumu.</a:t>
            </a:r>
            <a:endParaRPr/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tr-TR" b="1"/>
              <a:t>Topikal</a:t>
            </a:r>
            <a:r>
              <a:rPr lang="tr-TR" b="1"/>
              <a:t> tedavi önceliği</a:t>
            </a:r>
            <a:r>
              <a:rPr lang="tr-TR"/>
              <a:t>: </a:t>
            </a:r>
            <a:r>
              <a:rPr lang="tr-TR"/>
              <a:t>Kortikosteroidler</a:t>
            </a:r>
            <a:r>
              <a:rPr lang="tr-TR"/>
              <a:t>, </a:t>
            </a:r>
            <a:r>
              <a:rPr lang="tr-TR"/>
              <a:t>antifungaller</a:t>
            </a:r>
            <a:r>
              <a:rPr lang="tr-TR"/>
              <a:t>, </a:t>
            </a:r>
            <a:r>
              <a:rPr lang="tr-TR"/>
              <a:t>antibakteriyeller</a:t>
            </a:r>
            <a:r>
              <a:rPr lang="tr-TR"/>
              <a:t>, </a:t>
            </a:r>
            <a:r>
              <a:rPr lang="tr-TR"/>
              <a:t>retinoidler</a:t>
            </a:r>
            <a:r>
              <a:rPr lang="tr-TR"/>
              <a:t>.</a:t>
            </a:r>
            <a:endParaRPr/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tr-TR" b="1"/>
              <a:t>Sevk kriterlerini bilmek: </a:t>
            </a:r>
            <a:r>
              <a:rPr lang="tr-TR"/>
              <a:t>Şiddetli, yaygın, dirençli, komplikasyonlu olgular.</a:t>
            </a:r>
            <a:endParaRPr/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tr-TR" b="1"/>
              <a:t>Psikososyal destek: </a:t>
            </a:r>
            <a:r>
              <a:rPr lang="tr-TR"/>
              <a:t>Görünür lezyonların yol açtığı sosyal ve psikolojik sorunlara dikkat.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Sonuç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 marL="285750" indent="-285750">
              <a:lnSpc>
                <a:spcPct val="200000"/>
              </a:lnSpc>
              <a:buFont typeface="Wingdings"/>
              <a:buChar char="ü"/>
              <a:defRPr/>
            </a:pPr>
            <a:r>
              <a:rPr lang="tr-TR" i="1" u="sng"/>
              <a:t>Psoriazis, akne vulgaris, rozase, liken planus ve seboreik dermatit; </a:t>
            </a:r>
            <a:r>
              <a:rPr lang="tr-TR"/>
              <a:t>birinci basamakta sık karşılaşılan, yaşam boyu sürebilen ve yaşam kalitesi üzerinde ciddi etkiler oluşturan kronik inflamatuar deri hastalıklarıdır. </a:t>
            </a:r>
            <a:endParaRPr/>
          </a:p>
          <a:p>
            <a:pPr marL="285750" indent="-285750">
              <a:lnSpc>
                <a:spcPct val="200000"/>
              </a:lnSpc>
              <a:buFont typeface="Wingdings"/>
              <a:buChar char="ü"/>
              <a:defRPr/>
            </a:pPr>
            <a:r>
              <a:rPr lang="tr-TR"/>
              <a:t>Aile hekimleri, bu hastalıkların klinik özelliklerini tanıyabilmeli, uygun yönetim stratejilerini uygulayabilmeli ve sevk gerektiren durumları zamanında fark edebilmelidir. </a:t>
            </a:r>
            <a:endParaRPr/>
          </a:p>
          <a:p>
            <a:pPr>
              <a:lnSpc>
                <a:spcPct val="200000"/>
              </a:lnSpc>
              <a:defRPr/>
            </a:pPr>
            <a:r>
              <a:rPr lang="tr-TR"/>
              <a:t>         Böylece hem hastaların tedavi süreçleri daha etkin yürütülür hem de gereksiz ileri tetkik ve yanlış tedavilerin önüne geçilmiş olur.</a:t>
            </a:r>
            <a:endParaRPr/>
          </a:p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KAYNAKÇA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1- Birinci Basamakta Tanı ve Tedavi Rehberi 2025</a:t>
            </a:r>
            <a:endParaRPr/>
          </a:p>
          <a:p>
            <a:pPr>
              <a:defRPr/>
            </a:pPr>
            <a:r>
              <a:rPr lang="tr-TR"/>
              <a:t>2- </a:t>
            </a:r>
            <a:r>
              <a:rPr lang="tr-TR" u="sng">
                <a:hlinkClick r:id="rId2" tooltip="https://www.waldmanplasticsurgeryanddermatology.com/files/2017/07/psoriasis2.jpg"/>
              </a:rPr>
              <a:t>https://www.waldmanplasticsurgeryanddermatology.com/files/2017/07/psoriasis2.jpg</a:t>
            </a:r>
            <a:endParaRPr lang="tr-TR"/>
          </a:p>
          <a:p>
            <a:pPr>
              <a:defRPr/>
            </a:pPr>
            <a:r>
              <a:rPr lang="tr-TR"/>
              <a:t>3- </a:t>
            </a:r>
            <a:r>
              <a:rPr lang="tr-TR" u="sng">
                <a:hlinkClick r:id="rId3" tooltip="https://goksunkaraman.com/wp-content/uploads/2019/01/sivilce-akne-kapak.jpg"/>
              </a:rPr>
              <a:t>https://goksunkaraman.com/wp-content/uploads/2019/01/sivilce-akne-kapak.jpg</a:t>
            </a:r>
            <a:r>
              <a:rPr lang="tr-TR"/>
              <a:t>  </a:t>
            </a:r>
            <a:endParaRPr/>
          </a:p>
          <a:p>
            <a:pPr>
              <a:defRPr/>
            </a:pPr>
            <a:r>
              <a:rPr lang="tr-TR"/>
              <a:t>4- </a:t>
            </a:r>
            <a:r>
              <a:rPr lang="tr-TR" u="sng">
                <a:hlinkClick r:id="rId4" tooltip="https://www.sedaerdogan.com.tr/files/akne-rozase-rosacea-gulleme-hastaligi-_795_1620641233.jpg"/>
              </a:rPr>
              <a:t>https://www.sedaerdogan.com.tr/files/akne-rozase-rosacea-gulleme-hastaligi-_795_1620641233.jpg</a:t>
            </a:r>
            <a:endParaRPr lang="tr-TR"/>
          </a:p>
          <a:p>
            <a:pPr>
              <a:defRPr/>
            </a:pPr>
            <a:r>
              <a:rPr lang="tr-TR"/>
              <a:t>5- </a:t>
            </a:r>
            <a:r>
              <a:rPr lang="tr-TR" u="sng">
                <a:hlinkClick r:id="rId5" tooltip="https://madicanacdnstorage.blob.core.windows.net/main/Assets/photo/r/liken-planus-19292_b.png"/>
              </a:rPr>
              <a:t>https://madicanacdnstorage.blob.core.windows.net/main/Assets/photo/r/liken-planus-19292_b.png</a:t>
            </a:r>
            <a:endParaRPr lang="tr-TR"/>
          </a:p>
          <a:p>
            <a:pPr>
              <a:defRPr/>
            </a:pPr>
            <a:r>
              <a:rPr lang="tr-TR"/>
              <a:t>6- </a:t>
            </a:r>
            <a:r>
              <a:rPr lang="tr-TR" u="sng">
                <a:hlinkClick r:id="rId6" tooltip="https://bioxcin.com.tr/storage/uploads/7320e2ab-4992-47cf-b07e-e2e09b1d86a6/shutterstock-2204150933.webp"/>
              </a:rPr>
              <a:t>https://bioxcin.com.tr/storage/uploads/7320e2ab-4992-47cf-b07e-e2e09b1d86a6/shutterstock-2204150933.webp</a:t>
            </a:r>
            <a:r>
              <a:rPr lang="tr-TR"/>
              <a:t> </a:t>
            </a:r>
            <a:endParaRPr/>
          </a:p>
          <a:p>
            <a:pPr>
              <a:defRPr/>
            </a:pPr>
            <a:r>
              <a:rPr lang="tr-TR"/>
              <a:t>7- https://www.bilgiustam.com/liken-planus-hastaligi-nedir-nasil-tedavi-edilir/ 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TEŞEKKÜRLER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1. Psoriazis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tr-TR" b="1"/>
              <a:t>Klinik Özellikler</a:t>
            </a:r>
            <a:endParaRPr lang="tr-TR"/>
          </a:p>
          <a:p>
            <a:pPr marL="285750" lvl="0" indent="-285750">
              <a:lnSpc>
                <a:spcPct val="200000"/>
              </a:lnSpc>
              <a:buFont typeface="Wingdings"/>
              <a:buChar char="Ø"/>
              <a:defRPr/>
            </a:pPr>
            <a:r>
              <a:rPr lang="tr-TR"/>
              <a:t>Kronik, immün aracılı inflamatuar bir hastalık.</a:t>
            </a:r>
            <a:endParaRPr/>
          </a:p>
          <a:p>
            <a:pPr marL="285750" lvl="0" indent="-285750">
              <a:lnSpc>
                <a:spcPct val="200000"/>
              </a:lnSpc>
              <a:buFont typeface="Wingdings"/>
              <a:buChar char="Ø"/>
              <a:defRPr/>
            </a:pPr>
            <a:r>
              <a:rPr lang="tr-TR"/>
              <a:t>Tipik lezyon: Keskin sınırlı, eritemli, üzerinde gümüşi-beyaz skuam (pullanma) bulunan plaklar.</a:t>
            </a:r>
            <a:endParaRPr/>
          </a:p>
          <a:p>
            <a:pPr marL="285750" lvl="0" indent="-285750">
              <a:lnSpc>
                <a:spcPct val="200000"/>
              </a:lnSpc>
              <a:buFont typeface="Wingdings"/>
              <a:buChar char="Ø"/>
              <a:defRPr/>
            </a:pPr>
            <a:r>
              <a:rPr lang="tr-TR"/>
              <a:t>Yerleşim: Dirsek, diz, sakral bölge, saçlı deri.</a:t>
            </a:r>
            <a:endParaRPr/>
          </a:p>
          <a:p>
            <a:pPr marL="285750" lvl="0" indent="-285750">
              <a:lnSpc>
                <a:spcPct val="200000"/>
              </a:lnSpc>
              <a:buFont typeface="Wingdings"/>
              <a:buChar char="Ø"/>
              <a:defRPr/>
            </a:pPr>
            <a:r>
              <a:rPr lang="tr-TR"/>
              <a:t>Tırnak tutulumu (çukurcuklanma, onikolizis), artrit (psoriatik artrit) eşlik edebilir.</a:t>
            </a:r>
            <a:endParaRPr/>
          </a:p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pic>
        <p:nvPicPr>
          <p:cNvPr id="1026" name="Picture 2" descr="Psoriasis Treatment | Waldman Plastic Surgery &amp; Dermatology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125913" y="4387470"/>
            <a:ext cx="6148511" cy="22148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Birinci Basamakta Yönetim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849025" y="1093107"/>
            <a:ext cx="10791583" cy="452192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tr-TR" sz="2300" b="1"/>
              <a:t>Topikal</a:t>
            </a:r>
            <a:r>
              <a:rPr lang="tr-TR" sz="2300" b="1"/>
              <a:t> Tedavi (Birinci basamak için temel yaklaşım)</a:t>
            </a:r>
            <a:endParaRPr lang="tr-TR" sz="2000"/>
          </a:p>
          <a:p>
            <a:pPr marL="342900" lvl="0" indent="-342900">
              <a:lnSpc>
                <a:spcPct val="120000"/>
              </a:lnSpc>
              <a:buFont typeface="Wingdings"/>
              <a:buChar char="Ø"/>
              <a:defRPr/>
            </a:pPr>
            <a:r>
              <a:rPr lang="tr-TR" sz="2300"/>
              <a:t>Topikal</a:t>
            </a:r>
            <a:r>
              <a:rPr lang="tr-TR" sz="2300"/>
              <a:t> </a:t>
            </a:r>
            <a:r>
              <a:rPr lang="tr-TR" sz="2300"/>
              <a:t>kortikosteroidler</a:t>
            </a:r>
            <a:r>
              <a:rPr lang="tr-TR" sz="2300"/>
              <a:t>:</a:t>
            </a:r>
            <a:endParaRPr lang="tr-TR" sz="2000"/>
          </a:p>
          <a:p>
            <a:pPr marL="742950" lvl="1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tr-TR" sz="2000"/>
              <a:t>Orta </a:t>
            </a:r>
            <a:r>
              <a:rPr lang="tr-TR" sz="2000"/>
              <a:t>potent</a:t>
            </a:r>
            <a:r>
              <a:rPr lang="tr-TR" sz="2000"/>
              <a:t> (ör. </a:t>
            </a:r>
            <a:r>
              <a:rPr lang="tr-TR" sz="2000"/>
              <a:t>betametazon</a:t>
            </a:r>
            <a:r>
              <a:rPr lang="tr-TR" sz="2000"/>
              <a:t> </a:t>
            </a:r>
            <a:r>
              <a:rPr lang="tr-TR" sz="2000"/>
              <a:t>valerate</a:t>
            </a:r>
            <a:r>
              <a:rPr lang="tr-TR" sz="2000"/>
              <a:t> %0.1 krem/merhem): Günde 1 kez, </a:t>
            </a:r>
            <a:r>
              <a:rPr lang="tr-TR" sz="2000" u="sng"/>
              <a:t>maksimum 4 hafta</a:t>
            </a:r>
            <a:r>
              <a:rPr lang="tr-TR" sz="2000"/>
              <a:t>.</a:t>
            </a:r>
            <a:endParaRPr lang="tr-TR" sz="1700"/>
          </a:p>
          <a:p>
            <a:pPr marL="742950" lvl="1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tr-TR" sz="2000"/>
              <a:t>Kalın plaklarda güçlü </a:t>
            </a:r>
            <a:r>
              <a:rPr lang="tr-TR" sz="2000"/>
              <a:t>potent</a:t>
            </a:r>
            <a:r>
              <a:rPr lang="tr-TR" sz="2000"/>
              <a:t> (ör. </a:t>
            </a:r>
            <a:r>
              <a:rPr lang="tr-TR" sz="2000"/>
              <a:t>klobetazol</a:t>
            </a:r>
            <a:r>
              <a:rPr lang="tr-TR" sz="2000"/>
              <a:t> </a:t>
            </a:r>
            <a:r>
              <a:rPr lang="tr-TR" sz="2000"/>
              <a:t>propionat</a:t>
            </a:r>
            <a:r>
              <a:rPr lang="tr-TR" sz="2000"/>
              <a:t> %0.05): Günde 1 kez, </a:t>
            </a:r>
            <a:r>
              <a:rPr lang="tr-TR" sz="2000" u="sng"/>
              <a:t>2–3 hafta</a:t>
            </a:r>
            <a:r>
              <a:rPr lang="tr-TR" sz="2000"/>
              <a:t>.</a:t>
            </a:r>
            <a:endParaRPr lang="tr-TR" sz="1700"/>
          </a:p>
          <a:p>
            <a:pPr marL="742950" lvl="1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tr-TR" sz="2000"/>
              <a:t>Yüz/</a:t>
            </a:r>
            <a:r>
              <a:rPr lang="tr-TR" sz="2000"/>
              <a:t>genital</a:t>
            </a:r>
            <a:r>
              <a:rPr lang="tr-TR" sz="2000"/>
              <a:t> bölgelerde düşük </a:t>
            </a:r>
            <a:r>
              <a:rPr lang="tr-TR" sz="2000"/>
              <a:t>potent</a:t>
            </a:r>
            <a:r>
              <a:rPr lang="tr-TR" sz="2000"/>
              <a:t> (ör. </a:t>
            </a:r>
            <a:r>
              <a:rPr lang="tr-TR" sz="2000"/>
              <a:t>hidrokortizon</a:t>
            </a:r>
            <a:r>
              <a:rPr lang="tr-TR" sz="2000"/>
              <a:t> %1 krem): Günde 1–2 kez</a:t>
            </a:r>
            <a:r>
              <a:rPr lang="tr-TR" sz="2000" u="sng"/>
              <a:t>,</a:t>
            </a:r>
            <a:r>
              <a:rPr lang="tr-TR" sz="2000"/>
              <a:t> </a:t>
            </a:r>
            <a:r>
              <a:rPr lang="tr-TR" sz="2000" u="sng"/>
              <a:t>1–2 hafta</a:t>
            </a:r>
            <a:r>
              <a:rPr lang="tr-TR" sz="2000"/>
              <a:t>.</a:t>
            </a:r>
            <a:endParaRPr lang="tr-TR" sz="1700"/>
          </a:p>
          <a:p>
            <a:pPr marL="342900" lvl="0" indent="-342900">
              <a:lnSpc>
                <a:spcPct val="120000"/>
              </a:lnSpc>
              <a:buFont typeface="Wingdings"/>
              <a:buChar char="Ø"/>
              <a:defRPr/>
            </a:pPr>
            <a:r>
              <a:rPr lang="tr-TR" sz="2300"/>
              <a:t>Topikal</a:t>
            </a:r>
            <a:r>
              <a:rPr lang="tr-TR" sz="2300"/>
              <a:t> vitamin D analogları (</a:t>
            </a:r>
            <a:r>
              <a:rPr lang="tr-TR" sz="2300"/>
              <a:t>kalsipotriol</a:t>
            </a:r>
            <a:r>
              <a:rPr lang="tr-TR" sz="2300"/>
              <a:t> %0.005 krem/merhem):</a:t>
            </a:r>
            <a:endParaRPr lang="tr-TR" sz="2000"/>
          </a:p>
          <a:p>
            <a:pPr marL="742950" lvl="1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tr-TR" sz="2000"/>
              <a:t>Günde 2 kez, özellikle </a:t>
            </a:r>
            <a:r>
              <a:rPr lang="tr-TR" sz="2000"/>
              <a:t>kortikosteroidlerle</a:t>
            </a:r>
            <a:r>
              <a:rPr lang="tr-TR" sz="2000"/>
              <a:t> kombinasyonu önerilir.</a:t>
            </a:r>
            <a:endParaRPr lang="tr-TR" sz="1700"/>
          </a:p>
          <a:p>
            <a:pPr marL="342900" lvl="0" indent="-342900">
              <a:lnSpc>
                <a:spcPct val="120000"/>
              </a:lnSpc>
              <a:buFont typeface="Wingdings"/>
              <a:buChar char="Ø"/>
              <a:defRPr/>
            </a:pPr>
            <a:r>
              <a:rPr lang="tr-TR" sz="2300"/>
              <a:t>Kombinasyon preparatları: </a:t>
            </a:r>
            <a:r>
              <a:rPr lang="tr-TR" sz="2300"/>
              <a:t>Kalsipotriol</a:t>
            </a:r>
            <a:r>
              <a:rPr lang="tr-TR" sz="2300"/>
              <a:t> + </a:t>
            </a:r>
            <a:r>
              <a:rPr lang="tr-TR" sz="2300"/>
              <a:t>betametazon</a:t>
            </a:r>
            <a:r>
              <a:rPr lang="tr-TR" sz="2300"/>
              <a:t> (haftada 1–2 kez idame için uygun).</a:t>
            </a:r>
            <a:endParaRPr lang="tr-TR" sz="2000"/>
          </a:p>
          <a:p>
            <a:pPr marL="342900" lvl="0" indent="-342900">
              <a:lnSpc>
                <a:spcPct val="120000"/>
              </a:lnSpc>
              <a:buFont typeface="Wingdings"/>
              <a:buChar char="Ø"/>
              <a:defRPr/>
            </a:pPr>
            <a:r>
              <a:rPr lang="tr-TR" sz="2300"/>
              <a:t>Nemlendiriciler: Yoğun bariyer onarıcı kremler, günde 2–3 kez.</a:t>
            </a:r>
            <a:endParaRPr lang="tr-TR" sz="2000"/>
          </a:p>
          <a:p>
            <a:pPr>
              <a:lnSpc>
                <a:spcPct val="120000"/>
              </a:lnSpc>
              <a:defRPr/>
            </a:pPr>
            <a:endParaRPr lang="tr-TR" sz="2300"/>
          </a:p>
          <a:p>
            <a:pPr>
              <a:lnSpc>
                <a:spcPct val="120000"/>
              </a:lnSpc>
              <a:defRPr/>
            </a:pPr>
            <a:r>
              <a:rPr lang="tr-TR" sz="2300" b="1" u="sng"/>
              <a:t>Diğer Notlar</a:t>
            </a:r>
            <a:endParaRPr/>
          </a:p>
          <a:p>
            <a:pPr marL="285750" lvl="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tr-TR" sz="2300"/>
              <a:t>Geniş alan uygulamalarından kaçınılmalı.</a:t>
            </a:r>
            <a:endParaRPr/>
          </a:p>
          <a:p>
            <a:pPr marL="285750" lvl="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tr-TR" sz="2300"/>
              <a:t>Hastaya hastalığın kronik olduğu ve düzenli bakımın önemi anlatılmalı.</a:t>
            </a:r>
            <a:endParaRPr/>
          </a:p>
          <a:p>
            <a:pPr>
              <a:defRPr/>
            </a:pPr>
            <a:endParaRPr lang="tr-TR"/>
          </a:p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Sevk Kriterleri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849025" y="1093108"/>
            <a:ext cx="10791583" cy="4784164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200000"/>
              </a:lnSpc>
              <a:buFont typeface="Wingdings"/>
              <a:buChar char="ü"/>
              <a:defRPr/>
            </a:pPr>
            <a:r>
              <a:rPr lang="tr-TR"/>
              <a:t> Yaygın veya eritrodermik psoriazis.</a:t>
            </a:r>
            <a:endParaRPr/>
          </a:p>
          <a:p>
            <a:pPr marL="285750" lvl="0" indent="-285750">
              <a:lnSpc>
                <a:spcPct val="200000"/>
              </a:lnSpc>
              <a:buFont typeface="Wingdings"/>
              <a:buChar char="ü"/>
              <a:defRPr/>
            </a:pPr>
            <a:r>
              <a:rPr lang="tr-TR"/>
              <a:t>Artrit bulguları.</a:t>
            </a:r>
            <a:endParaRPr/>
          </a:p>
          <a:p>
            <a:pPr marL="285750" lvl="0" indent="-285750">
              <a:lnSpc>
                <a:spcPct val="200000"/>
              </a:lnSpc>
              <a:buFont typeface="Wingdings"/>
              <a:buChar char="ü"/>
              <a:defRPr/>
            </a:pPr>
            <a:r>
              <a:rPr lang="tr-TR"/>
              <a:t>Topikal tedaviye dirençli olgular.</a:t>
            </a:r>
            <a:endParaRPr/>
          </a:p>
          <a:p>
            <a:pPr marL="285750" lvl="0" indent="-285750">
              <a:lnSpc>
                <a:spcPct val="200000"/>
              </a:lnSpc>
              <a:buFont typeface="Wingdings"/>
              <a:buChar char="ü"/>
              <a:defRPr/>
            </a:pPr>
            <a:r>
              <a:rPr lang="tr-TR"/>
              <a:t>Sistemik tedavi veya biyolojik ajan gereksinimi.</a:t>
            </a:r>
            <a:endParaRPr/>
          </a:p>
          <a:p>
            <a:pPr lvl="0">
              <a:lnSpc>
                <a:spcPct val="200000"/>
              </a:lnSpc>
              <a:defRPr/>
            </a:pPr>
            <a:endParaRPr lang="tr-TR"/>
          </a:p>
          <a:p>
            <a:pPr>
              <a:lnSpc>
                <a:spcPct val="200000"/>
              </a:lnSpc>
              <a:defRPr/>
            </a:pPr>
            <a:r>
              <a:rPr lang="tr-TR" b="1"/>
              <a:t>Yaşam Kalitesi Etkisi</a:t>
            </a:r>
            <a:endParaRPr lang="tr-TR"/>
          </a:p>
          <a:p>
            <a:pPr marL="285750" lvl="0" indent="-285750">
              <a:lnSpc>
                <a:spcPct val="200000"/>
              </a:lnSpc>
              <a:buFont typeface="Wingdings"/>
              <a:buChar char="Ø"/>
              <a:defRPr/>
            </a:pPr>
            <a:r>
              <a:rPr lang="tr-TR"/>
              <a:t>Görsel olarak belirgin lezyonlar sosyal izolasyona yol açabilir.</a:t>
            </a:r>
            <a:endParaRPr/>
          </a:p>
          <a:p>
            <a:pPr marL="285750" lvl="0" indent="-285750">
              <a:lnSpc>
                <a:spcPct val="200000"/>
              </a:lnSpc>
              <a:buFont typeface="Wingdings"/>
              <a:buChar char="Ø"/>
              <a:defRPr/>
            </a:pPr>
            <a:r>
              <a:rPr lang="tr-TR"/>
              <a:t>Artrit nedeniyle iş gücü kaybı ve fonksiyonel kısıtlılık görülebilir.</a:t>
            </a:r>
            <a:endParaRPr/>
          </a:p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2. Akne Vulgaris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tr-TR" b="1"/>
              <a:t>Klinik Özellikler</a:t>
            </a:r>
            <a:endParaRPr lang="tr-TR"/>
          </a:p>
          <a:p>
            <a:pPr marL="285750" lvl="0" indent="-285750">
              <a:lnSpc>
                <a:spcPct val="200000"/>
              </a:lnSpc>
              <a:buFont typeface="Wingdings"/>
              <a:buChar char="ü"/>
              <a:defRPr/>
            </a:pPr>
            <a:r>
              <a:rPr lang="tr-TR"/>
              <a:t>Pilosebase ünitenin kronik inflamatuar hastalığı.</a:t>
            </a:r>
            <a:endParaRPr/>
          </a:p>
          <a:p>
            <a:pPr marL="285750" lvl="0" indent="-285750">
              <a:lnSpc>
                <a:spcPct val="200000"/>
              </a:lnSpc>
              <a:buFont typeface="Wingdings"/>
              <a:buChar char="ü"/>
              <a:defRPr/>
            </a:pPr>
            <a:r>
              <a:rPr lang="tr-TR"/>
              <a:t>Klinik spektrum: Komedonlar (açık/siyah noktalar, kapalı/beyaz noktalar), papül, püstül, nodül, kist.</a:t>
            </a:r>
            <a:endParaRPr/>
          </a:p>
          <a:p>
            <a:pPr marL="285750" lvl="0" indent="-285750">
              <a:lnSpc>
                <a:spcPct val="200000"/>
              </a:lnSpc>
              <a:buFont typeface="Wingdings"/>
              <a:buChar char="ü"/>
              <a:defRPr/>
            </a:pPr>
            <a:r>
              <a:rPr lang="tr-TR"/>
              <a:t>En sık ergenlik döneminde başlar, erişkin döneme kadar sürebilir.</a:t>
            </a:r>
            <a:endParaRPr/>
          </a:p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pic>
        <p:nvPicPr>
          <p:cNvPr id="2050" name="Picture 2" descr="Akne Vulgaris (Ergenlik Sivilcesi) - Prof. Dr. Göksun Karaman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146246" y="3141794"/>
            <a:ext cx="5045754" cy="29815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Birinci Basamakta Yönetim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b="1"/>
              <a:t>Hafif Akne (</a:t>
            </a:r>
            <a:r>
              <a:rPr lang="tr-TR" b="1"/>
              <a:t>komedonal</a:t>
            </a:r>
            <a:r>
              <a:rPr lang="tr-TR" b="1"/>
              <a:t> / az </a:t>
            </a:r>
            <a:r>
              <a:rPr lang="tr-TR" b="1"/>
              <a:t>papülopüstüllü</a:t>
            </a:r>
            <a:r>
              <a:rPr lang="tr-TR" b="1"/>
              <a:t>)</a:t>
            </a:r>
            <a:endParaRPr lang="tr-TR" sz="1400"/>
          </a:p>
          <a:p>
            <a:pPr marL="285750" lvl="0" indent="-285750">
              <a:buFont typeface="Wingdings"/>
              <a:buChar char="Ø"/>
              <a:defRPr/>
            </a:pPr>
            <a:r>
              <a:rPr lang="tr-TR"/>
              <a:t>Topikal</a:t>
            </a:r>
            <a:r>
              <a:rPr lang="tr-TR"/>
              <a:t> </a:t>
            </a:r>
            <a:r>
              <a:rPr lang="tr-TR"/>
              <a:t>benzoil</a:t>
            </a:r>
            <a:r>
              <a:rPr lang="tr-TR"/>
              <a:t> peroksit (%2.5–5 jel/krem):</a:t>
            </a:r>
            <a:endParaRPr lang="tr-TR" sz="1400"/>
          </a:p>
          <a:p>
            <a:pPr marL="742950" lvl="1" indent="-285750">
              <a:buFont typeface="Arial"/>
              <a:buChar char="•"/>
              <a:defRPr/>
            </a:pPr>
            <a:r>
              <a:rPr lang="tr-TR"/>
              <a:t>Günde 1 kez gece, 6–8 hafta.</a:t>
            </a:r>
            <a:endParaRPr lang="tr-TR" sz="1200"/>
          </a:p>
          <a:p>
            <a:pPr marL="742950" lvl="1" indent="-285750">
              <a:buFont typeface="Arial"/>
              <a:buChar char="•"/>
              <a:defRPr/>
            </a:pPr>
            <a:r>
              <a:rPr lang="tr-TR"/>
              <a:t>Antibakteriyel</a:t>
            </a:r>
            <a:r>
              <a:rPr lang="tr-TR"/>
              <a:t> etkisiyle direnç gelişimini engeller.</a:t>
            </a:r>
            <a:endParaRPr lang="tr-TR" sz="1200"/>
          </a:p>
          <a:p>
            <a:pPr marL="285750" lvl="0" indent="-285750">
              <a:buFont typeface="Wingdings"/>
              <a:buChar char="Ø"/>
              <a:defRPr/>
            </a:pPr>
            <a:r>
              <a:rPr lang="tr-TR"/>
              <a:t>Topikal</a:t>
            </a:r>
            <a:r>
              <a:rPr lang="tr-TR"/>
              <a:t> </a:t>
            </a:r>
            <a:r>
              <a:rPr lang="tr-TR"/>
              <a:t>retinoid</a:t>
            </a:r>
            <a:r>
              <a:rPr lang="tr-TR"/>
              <a:t> (</a:t>
            </a:r>
            <a:r>
              <a:rPr lang="tr-TR"/>
              <a:t>adapalen</a:t>
            </a:r>
            <a:r>
              <a:rPr lang="tr-TR"/>
              <a:t> %0.1 jel, </a:t>
            </a:r>
            <a:r>
              <a:rPr lang="tr-TR"/>
              <a:t>tretinoin</a:t>
            </a:r>
            <a:r>
              <a:rPr lang="tr-TR"/>
              <a:t> %0.025 krem):</a:t>
            </a:r>
            <a:endParaRPr lang="tr-TR" sz="1400"/>
          </a:p>
          <a:p>
            <a:pPr marL="742950" lvl="1" indent="-285750">
              <a:buFont typeface="Arial"/>
              <a:buChar char="•"/>
              <a:defRPr/>
            </a:pPr>
            <a:r>
              <a:rPr lang="tr-TR"/>
              <a:t>Günde 1 kez gece, başlangıçta </a:t>
            </a:r>
            <a:r>
              <a:rPr lang="tr-TR"/>
              <a:t>irritasyon</a:t>
            </a:r>
            <a:r>
              <a:rPr lang="tr-TR"/>
              <a:t> yapabilir.</a:t>
            </a:r>
            <a:endParaRPr lang="tr-TR" sz="1200"/>
          </a:p>
          <a:p>
            <a:pPr marL="285750" lvl="0" indent="-285750">
              <a:buFont typeface="Wingdings"/>
              <a:buChar char="Ø"/>
              <a:defRPr/>
            </a:pPr>
            <a:r>
              <a:rPr lang="tr-TR"/>
              <a:t>Azelaik</a:t>
            </a:r>
            <a:r>
              <a:rPr lang="tr-TR"/>
              <a:t> asit %20 krem:</a:t>
            </a:r>
            <a:endParaRPr lang="tr-TR" sz="1400"/>
          </a:p>
          <a:p>
            <a:pPr marL="742950" lvl="1" indent="-285750">
              <a:buFont typeface="Arial"/>
              <a:buChar char="•"/>
              <a:defRPr/>
            </a:pPr>
            <a:r>
              <a:rPr lang="tr-TR"/>
              <a:t>Günde 2 kez, özellikle hassas ciltli ve </a:t>
            </a:r>
            <a:r>
              <a:rPr lang="tr-TR"/>
              <a:t>postinflamatuar</a:t>
            </a:r>
            <a:r>
              <a:rPr lang="tr-TR"/>
              <a:t> </a:t>
            </a:r>
            <a:r>
              <a:rPr lang="tr-TR"/>
              <a:t>hiperpigmentasyonu</a:t>
            </a:r>
            <a:r>
              <a:rPr lang="tr-TR"/>
              <a:t> olanlarda.</a:t>
            </a:r>
            <a:endParaRPr lang="tr-TR" sz="1200"/>
          </a:p>
          <a:p>
            <a:pPr>
              <a:defRPr/>
            </a:pPr>
            <a:r>
              <a:rPr lang="tr-TR"/>
              <a:t> </a:t>
            </a:r>
            <a:endParaRPr lang="tr-TR" sz="1400"/>
          </a:p>
          <a:p>
            <a:pPr>
              <a:defRPr/>
            </a:pPr>
            <a:r>
              <a:rPr lang="tr-TR" b="1"/>
              <a:t>Orta Akne (yaygın </a:t>
            </a:r>
            <a:r>
              <a:rPr lang="tr-TR" b="1"/>
              <a:t>papülopüstüller</a:t>
            </a:r>
            <a:r>
              <a:rPr lang="tr-TR" b="1"/>
              <a:t>)</a:t>
            </a:r>
            <a:endParaRPr lang="tr-TR" sz="1400"/>
          </a:p>
          <a:p>
            <a:pPr lvl="0">
              <a:defRPr/>
            </a:pPr>
            <a:r>
              <a:rPr lang="tr-TR"/>
              <a:t>Yukarıdakilere ek olarak:</a:t>
            </a:r>
            <a:endParaRPr lang="tr-TR" sz="1400"/>
          </a:p>
          <a:p>
            <a:pPr marL="742950" lvl="1" indent="-285750">
              <a:buFont typeface="Arial"/>
              <a:buChar char="•"/>
              <a:defRPr/>
            </a:pPr>
            <a:r>
              <a:rPr lang="tr-TR"/>
              <a:t>Topikal</a:t>
            </a:r>
            <a:r>
              <a:rPr lang="tr-TR"/>
              <a:t> antibiyotikler (</a:t>
            </a:r>
            <a:r>
              <a:rPr lang="tr-TR"/>
              <a:t>klindamisin</a:t>
            </a:r>
            <a:r>
              <a:rPr lang="tr-TR"/>
              <a:t> %1 solüsyon/jel): Günde 2 kez, 8–12 hafta.</a:t>
            </a:r>
            <a:endParaRPr lang="tr-TR" sz="1200"/>
          </a:p>
          <a:p>
            <a:pPr lvl="1">
              <a:defRPr/>
            </a:pPr>
            <a:r>
              <a:rPr lang="tr-TR" sz="2000" b="1"/>
              <a:t>!  </a:t>
            </a:r>
            <a:r>
              <a:rPr lang="tr-TR" sz="1600"/>
              <a:t>    Ancak tek başına kullanılmaz </a:t>
            </a:r>
            <a:r>
              <a:rPr lang="tr-TR"/>
              <a:t>→ </a:t>
            </a:r>
            <a:r>
              <a:rPr lang="tr-TR" b="1"/>
              <a:t>benzoil</a:t>
            </a:r>
            <a:r>
              <a:rPr lang="tr-TR" b="1"/>
              <a:t> peroksit ile kombin edilmeli. </a:t>
            </a:r>
            <a:endParaRPr lang="tr-TR" sz="1200" b="1"/>
          </a:p>
          <a:p>
            <a:pPr>
              <a:defRPr/>
            </a:pPr>
            <a:r>
              <a:rPr lang="tr-TR"/>
              <a:t> </a:t>
            </a:r>
            <a:endParaRPr lang="tr-TR" sz="1400"/>
          </a:p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Birinci Basamakta Yönetim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b="1"/>
              <a:t>Ağır Akne (</a:t>
            </a:r>
            <a:r>
              <a:rPr lang="tr-TR" b="1"/>
              <a:t>nodülokistik</a:t>
            </a:r>
            <a:r>
              <a:rPr lang="tr-TR" b="1"/>
              <a:t>, </a:t>
            </a:r>
            <a:r>
              <a:rPr lang="tr-TR" b="1"/>
              <a:t>skar</a:t>
            </a:r>
            <a:r>
              <a:rPr lang="tr-TR" b="1"/>
              <a:t> riski yüksek)</a:t>
            </a:r>
            <a:endParaRPr lang="tr-TR" sz="1400"/>
          </a:p>
          <a:p>
            <a:pPr marL="285750" lvl="0" indent="-285750">
              <a:buFont typeface="Wingdings"/>
              <a:buChar char="Ø"/>
              <a:defRPr/>
            </a:pPr>
            <a:r>
              <a:rPr lang="tr-TR" b="1" u="sng"/>
              <a:t>Sistemik antibiyotik:</a:t>
            </a:r>
            <a:endParaRPr lang="tr-TR" sz="1400" b="1" u="sng"/>
          </a:p>
          <a:p>
            <a:pPr marL="742950" lvl="1" indent="-285750">
              <a:buFont typeface="Arial"/>
              <a:buChar char="•"/>
              <a:defRPr/>
            </a:pPr>
            <a:r>
              <a:rPr lang="tr-TR"/>
              <a:t>Doksisiklin</a:t>
            </a:r>
            <a:r>
              <a:rPr lang="tr-TR"/>
              <a:t> 100 mg/gün (tek doz veya bölünmüş dozda), 3–6 ay.</a:t>
            </a:r>
            <a:endParaRPr lang="tr-TR" sz="1200"/>
          </a:p>
          <a:p>
            <a:pPr marL="742950" lvl="1" indent="-285750">
              <a:buFont typeface="Arial"/>
              <a:buChar char="•"/>
              <a:defRPr/>
            </a:pPr>
            <a:r>
              <a:rPr lang="tr-TR"/>
              <a:t>Alternatif: </a:t>
            </a:r>
            <a:r>
              <a:rPr lang="tr-TR"/>
              <a:t>Minosiklin</a:t>
            </a:r>
            <a:r>
              <a:rPr lang="tr-TR"/>
              <a:t> 100 mg/gün.</a:t>
            </a:r>
            <a:endParaRPr lang="tr-TR" sz="1200"/>
          </a:p>
          <a:p>
            <a:pPr lvl="0">
              <a:defRPr/>
            </a:pPr>
            <a:r>
              <a:rPr lang="tr-TR" sz="2800" b="1">
                <a:solidFill>
                  <a:srgbClr val="FF0000"/>
                </a:solidFill>
              </a:rPr>
              <a:t>!</a:t>
            </a:r>
            <a:r>
              <a:rPr lang="tr-TR"/>
              <a:t> Yanında mutlaka </a:t>
            </a:r>
            <a:r>
              <a:rPr lang="tr-TR"/>
              <a:t>topikal</a:t>
            </a:r>
            <a:r>
              <a:rPr lang="tr-TR"/>
              <a:t> </a:t>
            </a:r>
            <a:r>
              <a:rPr lang="tr-TR"/>
              <a:t>benzoil</a:t>
            </a:r>
            <a:r>
              <a:rPr lang="tr-TR"/>
              <a:t> peroksit veya </a:t>
            </a:r>
            <a:r>
              <a:rPr lang="tr-TR"/>
              <a:t>retinoid</a:t>
            </a:r>
            <a:r>
              <a:rPr lang="tr-TR"/>
              <a:t> eklenmeli.</a:t>
            </a:r>
            <a:endParaRPr lang="tr-TR" sz="1400"/>
          </a:p>
          <a:p>
            <a:pPr>
              <a:defRPr/>
            </a:pPr>
            <a:endParaRPr lang="tr-TR"/>
          </a:p>
          <a:p>
            <a:pPr>
              <a:defRPr/>
            </a:pPr>
            <a:endParaRPr lang="tr-TR"/>
          </a:p>
          <a:p>
            <a:pPr>
              <a:defRPr/>
            </a:pPr>
            <a:r>
              <a:rPr lang="tr-TR" b="1" u="sng"/>
              <a:t>Notlar</a:t>
            </a:r>
            <a:endParaRPr lang="tr-TR" u="sng"/>
          </a:p>
          <a:p>
            <a:pPr marL="285750" lvl="0" indent="-285750">
              <a:buFont typeface="Wingdings"/>
              <a:buChar char="Ø"/>
              <a:defRPr/>
            </a:pPr>
            <a:r>
              <a:rPr lang="tr-TR"/>
              <a:t>Oral </a:t>
            </a:r>
            <a:r>
              <a:rPr lang="tr-TR"/>
              <a:t>izotretinoin</a:t>
            </a:r>
            <a:r>
              <a:rPr lang="tr-TR"/>
              <a:t> (Aile hekimi geri ödeme kapsamında değil → sevk).</a:t>
            </a:r>
            <a:endParaRPr/>
          </a:p>
          <a:p>
            <a:pPr marL="285750" lvl="0" indent="-285750">
              <a:buFont typeface="Wingdings"/>
              <a:buChar char="Ø"/>
              <a:defRPr/>
            </a:pPr>
            <a:r>
              <a:rPr lang="tr-TR"/>
              <a:t>Hormon tedavisi (doğum kontrol hapları, </a:t>
            </a:r>
            <a:r>
              <a:rPr lang="tr-TR"/>
              <a:t>spironolakton</a:t>
            </a:r>
            <a:r>
              <a:rPr lang="tr-TR"/>
              <a:t>) → dermatoloji/ jinekoloji yönlendirmesi.</a:t>
            </a:r>
            <a:endParaRPr/>
          </a:p>
          <a:p>
            <a:pPr>
              <a:defRPr/>
            </a:pPr>
            <a:endParaRPr lang="tr-TR"/>
          </a:p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Sevk Kriterleri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ü"/>
              <a:defRPr/>
            </a:pPr>
            <a:r>
              <a:rPr lang="tr-TR"/>
              <a:t>Nodülokistik akne.</a:t>
            </a:r>
            <a:endParaRPr/>
          </a:p>
          <a:p>
            <a:pPr marL="285750" lvl="0" indent="-285750">
              <a:lnSpc>
                <a:spcPct val="150000"/>
              </a:lnSpc>
              <a:buFont typeface="Wingdings"/>
              <a:buChar char="ü"/>
              <a:defRPr/>
            </a:pPr>
            <a:r>
              <a:rPr lang="tr-TR"/>
              <a:t>Skarlaşma riski yüksek olgular.</a:t>
            </a:r>
            <a:endParaRPr/>
          </a:p>
          <a:p>
            <a:pPr marL="285750" lvl="0" indent="-285750">
              <a:lnSpc>
                <a:spcPct val="150000"/>
              </a:lnSpc>
              <a:buFont typeface="Wingdings"/>
              <a:buChar char="ü"/>
              <a:defRPr/>
            </a:pPr>
            <a:r>
              <a:rPr lang="tr-TR"/>
              <a:t>Standart topikal ve antibiyotik tedaviye yanıtsızlık.</a:t>
            </a:r>
            <a:endParaRPr/>
          </a:p>
          <a:p>
            <a:pPr marL="285750" lvl="0" indent="-285750">
              <a:lnSpc>
                <a:spcPct val="150000"/>
              </a:lnSpc>
              <a:buFont typeface="Wingdings"/>
              <a:buChar char="ü"/>
              <a:defRPr/>
            </a:pPr>
            <a:r>
              <a:rPr lang="tr-TR"/>
              <a:t>Oral izotretinoin gereksinimi.</a:t>
            </a:r>
            <a:endParaRPr/>
          </a:p>
          <a:p>
            <a:pPr lvl="0">
              <a:lnSpc>
                <a:spcPct val="150000"/>
              </a:lnSpc>
              <a:defRPr/>
            </a:pPr>
            <a:endParaRPr lang="tr-TR"/>
          </a:p>
          <a:p>
            <a:pPr>
              <a:lnSpc>
                <a:spcPct val="150000"/>
              </a:lnSpc>
              <a:defRPr/>
            </a:pPr>
            <a:r>
              <a:rPr lang="tr-TR" b="1"/>
              <a:t>Yaşam Kalitesi Etkisi</a:t>
            </a:r>
            <a:endParaRPr lang="tr-TR"/>
          </a:p>
          <a:p>
            <a:pPr marL="285750" lvl="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tr-TR"/>
              <a:t>Özellikle gençlerde benlik saygısı, sosyal ilişkiler ve psikolojik durum üzerinde derin etkiler yaratabilir.</a:t>
            </a:r>
            <a:endParaRPr/>
          </a:p>
          <a:p>
            <a:pPr marL="285750" lvl="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tr-TR"/>
              <a:t>Depresyon ve anksiyete riskini artırır.</a:t>
            </a:r>
            <a:endParaRPr/>
          </a:p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ONLYOFFICE/7.4.1.36</Application>
  <DocSecurity>0</DocSecurity>
  <PresentationFormat>Geniş ekran</PresentationFormat>
  <Paragraphs>0</Paragraphs>
  <Slides>24</Slides>
  <Notes>24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subject/>
  <dc:creator>Microsoft Office User</dc:creator>
  <cp:keywords/>
  <dc:description/>
  <dc:identifier/>
  <dc:language/>
  <cp:lastModifiedBy>Anonim</cp:lastModifiedBy>
  <cp:revision>43</cp:revision>
  <dcterms:created xsi:type="dcterms:W3CDTF">2024-10-03T07:27:44Z</dcterms:created>
  <dcterms:modified xsi:type="dcterms:W3CDTF">2025-09-08T06:47:54Z</dcterms:modified>
  <cp:category/>
  <cp:contentStatus/>
  <cp:version/>
</cp:coreProperties>
</file>