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charts/chart2.xml" ContentType="application/vnd.openxmlformats-officedocument.drawingml.chart+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28"/>
  </p:notesMasterIdLst>
  <p:sldIdLst>
    <p:sldId id="256" r:id="rId2"/>
    <p:sldId id="258" r:id="rId3"/>
    <p:sldId id="263" r:id="rId4"/>
    <p:sldId id="287" r:id="rId5"/>
    <p:sldId id="272" r:id="rId6"/>
    <p:sldId id="268" r:id="rId7"/>
    <p:sldId id="269" r:id="rId8"/>
    <p:sldId id="271" r:id="rId9"/>
    <p:sldId id="273" r:id="rId10"/>
    <p:sldId id="274" r:id="rId11"/>
    <p:sldId id="260" r:id="rId12"/>
    <p:sldId id="262" r:id="rId13"/>
    <p:sldId id="275" r:id="rId14"/>
    <p:sldId id="278" r:id="rId15"/>
    <p:sldId id="279" r:id="rId16"/>
    <p:sldId id="280" r:id="rId17"/>
    <p:sldId id="281" r:id="rId18"/>
    <p:sldId id="282" r:id="rId19"/>
    <p:sldId id="283" r:id="rId20"/>
    <p:sldId id="284" r:id="rId21"/>
    <p:sldId id="294" r:id="rId22"/>
    <p:sldId id="297" r:id="rId23"/>
    <p:sldId id="259" r:id="rId24"/>
    <p:sldId id="300" r:id="rId25"/>
    <p:sldId id="264" r:id="rId26"/>
    <p:sldId id="265" r:id="rId27"/>
  </p:sldIdLst>
  <p:sldSz cx="12192000" cy="6858000"/>
  <p:notesSz cx="6858000" cy="9144000"/>
  <p:defaultTextStyle>
    <a:defPPr>
      <a:defRPr lang="en-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10"/>
    <p:restoredTop sz="89492" autoAdjust="0"/>
  </p:normalViewPr>
  <p:slideViewPr>
    <p:cSldViewPr snapToGrid="0">
      <p:cViewPr varScale="1">
        <p:scale>
          <a:sx n="101" d="100"/>
          <a:sy n="101" d="100"/>
        </p:scale>
        <p:origin x="954" y="114"/>
      </p:cViewPr>
      <p:guideLst/>
    </p:cSldViewPr>
  </p:slideViewPr>
  <p:outlineViewPr>
    <p:cViewPr>
      <p:scale>
        <a:sx n="33" d="100"/>
        <a:sy n="33" d="100"/>
      </p:scale>
      <p:origin x="0" y="0"/>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viewProps" Target="viewProp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tr-TR"/>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solidFill>
                <a:latin typeface="+mn-lt"/>
                <a:ea typeface="+mn-ea"/>
                <a:cs typeface="+mn-cs"/>
              </a:defRPr>
            </a:pPr>
            <a:r>
              <a:rPr lang="tr-TR" dirty="0" err="1">
                <a:solidFill>
                  <a:schemeClr val="tx1"/>
                </a:solidFill>
              </a:rPr>
              <a:t>Türkiyede</a:t>
            </a:r>
            <a:r>
              <a:rPr lang="tr-TR" dirty="0">
                <a:solidFill>
                  <a:schemeClr val="tx1"/>
                </a:solidFill>
              </a:rPr>
              <a:t> T2D </a:t>
            </a:r>
            <a:r>
              <a:rPr lang="tr-TR" dirty="0" err="1">
                <a:solidFill>
                  <a:schemeClr val="tx1"/>
                </a:solidFill>
              </a:rPr>
              <a:t>Makrovasküler</a:t>
            </a:r>
            <a:r>
              <a:rPr lang="tr-TR" dirty="0">
                <a:solidFill>
                  <a:schemeClr val="tx1"/>
                </a:solidFill>
              </a:rPr>
              <a:t> Komplikasyon </a:t>
            </a:r>
            <a:r>
              <a:rPr lang="tr-TR" dirty="0" err="1">
                <a:solidFill>
                  <a:schemeClr val="tx1"/>
                </a:solidFill>
              </a:rPr>
              <a:t>Prevalansı</a:t>
            </a:r>
            <a:r>
              <a:rPr lang="tr-TR" dirty="0">
                <a:solidFill>
                  <a:schemeClr val="tx1"/>
                </a:solidFill>
              </a:rPr>
              <a:t>*</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solidFill>
              <a:latin typeface="+mn-lt"/>
              <a:ea typeface="+mn-ea"/>
              <a:cs typeface="+mn-cs"/>
            </a:defRPr>
          </a:pPr>
          <a:endParaRPr lang="tr-TR"/>
        </a:p>
      </c:txPr>
    </c:title>
    <c:autoTitleDeleted val="0"/>
    <c:plotArea>
      <c:layout/>
      <c:barChart>
        <c:barDir val="bar"/>
        <c:grouping val="clustered"/>
        <c:varyColors val="0"/>
        <c:ser>
          <c:idx val="0"/>
          <c:order val="0"/>
          <c:tx>
            <c:strRef>
              <c:f>Sayfa1!$C$2</c:f>
              <c:strCache>
                <c:ptCount val="1"/>
                <c:pt idx="0">
                  <c:v>BB Prevalans (%)</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tr-TR"/>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Sayfa1!$B$3:$B$8</c:f>
              <c:strCache>
                <c:ptCount val="6"/>
                <c:pt idx="0">
                  <c:v>Kardiyovasküler Hastalık</c:v>
                </c:pt>
                <c:pt idx="1">
                  <c:v>Koroner Kalp Hast.</c:v>
                </c:pt>
                <c:pt idx="2">
                  <c:v>Kalp Yetmezliği</c:v>
                </c:pt>
                <c:pt idx="3">
                  <c:v>Aritmi</c:v>
                </c:pt>
                <c:pt idx="4">
                  <c:v>PAH</c:v>
                </c:pt>
                <c:pt idx="5">
                  <c:v>Serebrovasküler Hastalık</c:v>
                </c:pt>
              </c:strCache>
            </c:strRef>
          </c:cat>
          <c:val>
            <c:numRef>
              <c:f>Sayfa1!$C$3:$C$8</c:f>
              <c:numCache>
                <c:formatCode>General</c:formatCode>
                <c:ptCount val="6"/>
                <c:pt idx="0">
                  <c:v>26</c:v>
                </c:pt>
                <c:pt idx="1">
                  <c:v>16</c:v>
                </c:pt>
                <c:pt idx="2">
                  <c:v>6</c:v>
                </c:pt>
                <c:pt idx="3">
                  <c:v>7</c:v>
                </c:pt>
                <c:pt idx="4">
                  <c:v>2.5</c:v>
                </c:pt>
                <c:pt idx="5">
                  <c:v>1</c:v>
                </c:pt>
              </c:numCache>
            </c:numRef>
          </c:val>
          <c:extLst>
            <c:ext xmlns:c16="http://schemas.microsoft.com/office/drawing/2014/chart" uri="{C3380CC4-5D6E-409C-BE32-E72D297353CC}">
              <c16:uniqueId val="{00000000-80CA-4FF8-8CD0-1F0E28D2FC3A}"/>
            </c:ext>
          </c:extLst>
        </c:ser>
        <c:ser>
          <c:idx val="1"/>
          <c:order val="1"/>
          <c:tx>
            <c:strRef>
              <c:f>Sayfa1!$D$2</c:f>
              <c:strCache>
                <c:ptCount val="1"/>
                <c:pt idx="0">
                  <c:v>2. B Prevalans (%)</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tr-TR"/>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Sayfa1!$B$3:$B$8</c:f>
              <c:strCache>
                <c:ptCount val="6"/>
                <c:pt idx="0">
                  <c:v>Kardiyovasküler Hastalık</c:v>
                </c:pt>
                <c:pt idx="1">
                  <c:v>Koroner Kalp Hast.</c:v>
                </c:pt>
                <c:pt idx="2">
                  <c:v>Kalp Yetmezliği</c:v>
                </c:pt>
                <c:pt idx="3">
                  <c:v>Aritmi</c:v>
                </c:pt>
                <c:pt idx="4">
                  <c:v>PAH</c:v>
                </c:pt>
                <c:pt idx="5">
                  <c:v>Serebrovasküler Hastalık</c:v>
                </c:pt>
              </c:strCache>
            </c:strRef>
          </c:cat>
          <c:val>
            <c:numRef>
              <c:f>Sayfa1!$D$3:$D$8</c:f>
              <c:numCache>
                <c:formatCode>General</c:formatCode>
                <c:ptCount val="6"/>
                <c:pt idx="0">
                  <c:v>32.9</c:v>
                </c:pt>
                <c:pt idx="1">
                  <c:v>26.6</c:v>
                </c:pt>
                <c:pt idx="2">
                  <c:v>5.2</c:v>
                </c:pt>
                <c:pt idx="3">
                  <c:v>4</c:v>
                </c:pt>
                <c:pt idx="4">
                  <c:v>1.8</c:v>
                </c:pt>
                <c:pt idx="5">
                  <c:v>2</c:v>
                </c:pt>
              </c:numCache>
            </c:numRef>
          </c:val>
          <c:extLst>
            <c:ext xmlns:c16="http://schemas.microsoft.com/office/drawing/2014/chart" uri="{C3380CC4-5D6E-409C-BE32-E72D297353CC}">
              <c16:uniqueId val="{00000001-80CA-4FF8-8CD0-1F0E28D2FC3A}"/>
            </c:ext>
          </c:extLst>
        </c:ser>
        <c:dLbls>
          <c:showLegendKey val="0"/>
          <c:showVal val="0"/>
          <c:showCatName val="0"/>
          <c:showSerName val="0"/>
          <c:showPercent val="0"/>
          <c:showBubbleSize val="0"/>
        </c:dLbls>
        <c:gapWidth val="182"/>
        <c:axId val="1288101583"/>
        <c:axId val="1282272111"/>
      </c:barChart>
      <c:catAx>
        <c:axId val="1288101583"/>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tr-TR"/>
          </a:p>
        </c:txPr>
        <c:crossAx val="1282272111"/>
        <c:crosses val="autoZero"/>
        <c:auto val="1"/>
        <c:lblAlgn val="ctr"/>
        <c:lblOffset val="100"/>
        <c:noMultiLvlLbl val="0"/>
      </c:catAx>
      <c:valAx>
        <c:axId val="1282272111"/>
        <c:scaling>
          <c:orientation val="minMax"/>
        </c:scaling>
        <c:delete val="0"/>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tr-TR"/>
          </a:p>
        </c:txPr>
        <c:crossAx val="1288101583"/>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tr-TR"/>
        </a:p>
      </c:txPr>
    </c:legend>
    <c:plotVisOnly val="1"/>
    <c:dispBlanksAs val="gap"/>
    <c:showDLblsOverMax val="0"/>
  </c:chart>
  <c:spPr>
    <a:noFill/>
    <a:ln>
      <a:noFill/>
    </a:ln>
    <a:effectLst/>
  </c:spPr>
  <c:txPr>
    <a:bodyPr/>
    <a:lstStyle/>
    <a:p>
      <a:pPr>
        <a:defRPr/>
      </a:pPr>
      <a:endParaRPr lang="tr-TR"/>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tr-TR"/>
  <c:roundedCorners val="1"/>
  <c:style val="2"/>
  <c:chart>
    <c:autoTitleDeleted val="1"/>
    <c:plotArea>
      <c:layout/>
      <c:barChart>
        <c:barDir val="col"/>
        <c:grouping val="clustered"/>
        <c:varyColors val="0"/>
        <c:ser>
          <c:idx val="0"/>
          <c:order val="0"/>
          <c:tx>
            <c:strRef>
              <c:f>Sheet1!$B$1</c:f>
              <c:strCache>
                <c:ptCount val="1"/>
                <c:pt idx="0">
                  <c:v>Risk Azalması (%)</c:v>
                </c:pt>
              </c:strCache>
            </c:strRef>
          </c:tx>
          <c:spPr>
            <a:solidFill>
              <a:srgbClr val="EF7D00"/>
            </a:solidFill>
            <a:effectLst/>
          </c:spPr>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Sheet1!$A$2:$A$5</c:f>
              <c:strCache>
                <c:ptCount val="4"/>
                <c:pt idx="0">
                  <c:v>PREDIMED</c:v>
                </c:pt>
                <c:pt idx="1">
                  <c:v>Meta-analiz</c:v>
                </c:pt>
                <c:pt idx="2">
                  <c:v>Vejetaryen</c:v>
                </c:pt>
                <c:pt idx="3">
                  <c:v>Vegan</c:v>
                </c:pt>
              </c:strCache>
            </c:strRef>
          </c:cat>
          <c:val>
            <c:numRef>
              <c:f>Sheet1!$B$2:$B$5</c:f>
              <c:numCache>
                <c:formatCode>General</c:formatCode>
                <c:ptCount val="4"/>
                <c:pt idx="0">
                  <c:v>52</c:v>
                </c:pt>
                <c:pt idx="1">
                  <c:v>13</c:v>
                </c:pt>
                <c:pt idx="2">
                  <c:v>35</c:v>
                </c:pt>
                <c:pt idx="3">
                  <c:v>47</c:v>
                </c:pt>
              </c:numCache>
            </c:numRef>
          </c:val>
          <c:extLst>
            <c:ext xmlns:c16="http://schemas.microsoft.com/office/drawing/2014/chart" uri="{C3380CC4-5D6E-409C-BE32-E72D297353CC}">
              <c16:uniqueId val="{00000000-9583-FE44-87AA-A667D081A5B8}"/>
            </c:ext>
          </c:extLst>
        </c:ser>
        <c:dLbls>
          <c:showLegendKey val="0"/>
          <c:showVal val="0"/>
          <c:showCatName val="0"/>
          <c:showSerName val="0"/>
          <c:showPercent val="0"/>
          <c:showBubbleSize val="0"/>
        </c:dLbls>
        <c:gapWidth val="150"/>
        <c:axId val="2094734554"/>
        <c:axId val="2094734552"/>
      </c:barChart>
      <c:catAx>
        <c:axId val="2094734554"/>
        <c:scaling>
          <c:orientation val="minMax"/>
        </c:scaling>
        <c:delete val="0"/>
        <c:axPos val="b"/>
        <c:numFmt formatCode="General" sourceLinked="1"/>
        <c:majorTickMark val="out"/>
        <c:minorTickMark val="none"/>
        <c:tickLblPos val="low"/>
        <c:spPr>
          <a:ln w="12700" cap="flat">
            <a:solidFill>
              <a:srgbClr val="7A7A7A"/>
            </a:solidFill>
            <a:prstDash val="solid"/>
            <a:round/>
          </a:ln>
        </c:spPr>
        <c:txPr>
          <a:bodyPr/>
          <a:lstStyle/>
          <a:p>
            <a:pPr>
              <a:defRPr sz="1200" b="0" i="0" u="none" strike="noStrike">
                <a:solidFill>
                  <a:srgbClr val="333333"/>
                </a:solidFill>
                <a:latin typeface="Arial"/>
              </a:defRPr>
            </a:pPr>
            <a:endParaRPr lang="tr-TR"/>
          </a:p>
        </c:txPr>
        <c:crossAx val="2094734552"/>
        <c:crosses val="autoZero"/>
        <c:auto val="1"/>
        <c:lblAlgn val="ctr"/>
        <c:lblOffset val="100"/>
        <c:noMultiLvlLbl val="1"/>
      </c:catAx>
      <c:valAx>
        <c:axId val="2094734552"/>
        <c:scaling>
          <c:orientation val="minMax"/>
          <c:max val="60"/>
          <c:min val="0"/>
        </c:scaling>
        <c:delete val="0"/>
        <c:axPos val="l"/>
        <c:majorGridlines>
          <c:spPr>
            <a:ln w="12700" cap="flat">
              <a:solidFill>
                <a:srgbClr val="888888"/>
              </a:solidFill>
              <a:prstDash val="solid"/>
              <a:round/>
            </a:ln>
          </c:spPr>
        </c:majorGridlines>
        <c:numFmt formatCode="General" sourceLinked="0"/>
        <c:majorTickMark val="out"/>
        <c:minorTickMark val="none"/>
        <c:tickLblPos val="nextTo"/>
        <c:spPr>
          <a:ln w="12700" cap="flat">
            <a:solidFill>
              <a:srgbClr val="7A7A7A"/>
            </a:solidFill>
            <a:prstDash val="solid"/>
            <a:round/>
          </a:ln>
        </c:spPr>
        <c:txPr>
          <a:bodyPr/>
          <a:lstStyle/>
          <a:p>
            <a:pPr>
              <a:defRPr sz="1200" b="0" i="0" u="none" strike="noStrike">
                <a:solidFill>
                  <a:srgbClr val="333333"/>
                </a:solidFill>
                <a:latin typeface="Arial"/>
              </a:defRPr>
            </a:pPr>
            <a:endParaRPr lang="tr-TR"/>
          </a:p>
        </c:txPr>
        <c:crossAx val="2094734554"/>
        <c:crosses val="autoZero"/>
        <c:crossBetween val="between"/>
        <c:majorUnit val="20"/>
      </c:valAx>
      <c:spPr>
        <a:noFill/>
        <a:ln>
          <a:noFill/>
        </a:ln>
        <a:effectLst/>
      </c:spPr>
    </c:plotArea>
    <c:plotVisOnly val="1"/>
    <c:dispBlanksAs val="span"/>
    <c:showDLblsOverMax val="1"/>
  </c:chart>
  <c:spPr>
    <a:noFill/>
    <a:ln>
      <a:noFill/>
    </a:ln>
    <a:effectLst/>
  </c:spPr>
  <c:externalData r:id="rId1">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TR"/>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03606B1-7584-3B48-B2ED-C16B54A724A7}" type="datetimeFigureOut">
              <a:rPr lang="en-TR" smtClean="0"/>
              <a:t>11/06/2025</a:t>
            </a:fld>
            <a:endParaRPr lang="en-TR"/>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TR"/>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T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TR"/>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83B0BFB-B2BB-354D-A2C2-740444868200}" type="slidenum">
              <a:rPr lang="en-TR" smtClean="0"/>
              <a:t>‹#›</a:t>
            </a:fld>
            <a:endParaRPr lang="en-TR"/>
          </a:p>
        </p:txBody>
      </p:sp>
    </p:spTree>
    <p:extLst>
      <p:ext uri="{BB962C8B-B14F-4D97-AF65-F5344CB8AC3E}">
        <p14:creationId xmlns:p14="http://schemas.microsoft.com/office/powerpoint/2010/main" val="324950151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a:p>
        </p:txBody>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6</a:t>
            </a:fld>
            <a:endParaRPr lang="en-US"/>
          </a:p>
        </p:txBody>
      </p:sp>
    </p:spTree>
    <p:extLst>
      <p:ext uri="{BB962C8B-B14F-4D97-AF65-F5344CB8AC3E}">
        <p14:creationId xmlns:p14="http://schemas.microsoft.com/office/powerpoint/2010/main" val="332557978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a:p>
        </p:txBody>
      </p:sp>
      <p:sp>
        <p:nvSpPr>
          <p:cNvPr id="3" name="Notes Placeholder 2"/>
          <p:cNvSpPr>
            <a:spLocks noGrp="1"/>
          </p:cNvSpPr>
          <p:nvPr>
            <p:ph type="body" idx="1"/>
          </p:nvPr>
        </p:nvSpPr>
        <p:spPr/>
        <p:txBody>
          <a:bodyPr/>
          <a:lstStyle/>
          <a:p>
            <a:r>
              <a:rPr lang="en-US" dirty="0"/>
              <a:t>T2D </a:t>
            </a:r>
            <a:r>
              <a:rPr lang="en-US" dirty="0" err="1"/>
              <a:t>remisyonu</a:t>
            </a:r>
            <a:r>
              <a:rPr lang="en-US" dirty="0"/>
              <a:t> </a:t>
            </a:r>
            <a:r>
              <a:rPr lang="en-US" dirty="0" err="1"/>
              <a:t>olduğu</a:t>
            </a:r>
            <a:r>
              <a:rPr lang="en-US" dirty="0"/>
              <a:t> </a:t>
            </a:r>
            <a:r>
              <a:rPr lang="en-US" dirty="0" err="1"/>
              <a:t>vurgulanmalı</a:t>
            </a:r>
            <a:r>
              <a:rPr lang="en-US" dirty="0"/>
              <a:t>, </a:t>
            </a:r>
            <a:r>
              <a:rPr lang="en-US" dirty="0" err="1"/>
              <a:t>şifa</a:t>
            </a:r>
            <a:r>
              <a:rPr lang="en-US" dirty="0"/>
              <a:t> </a:t>
            </a:r>
            <a:r>
              <a:rPr lang="en-US" dirty="0" err="1"/>
              <a:t>değili</a:t>
            </a:r>
            <a:r>
              <a:rPr lang="en-US" dirty="0"/>
              <a:t> </a:t>
            </a:r>
          </a:p>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17</a:t>
            </a:fld>
            <a:endParaRPr lang="en-US"/>
          </a:p>
        </p:txBody>
      </p:sp>
    </p:spTree>
    <p:extLst>
      <p:ext uri="{BB962C8B-B14F-4D97-AF65-F5344CB8AC3E}">
        <p14:creationId xmlns:p14="http://schemas.microsoft.com/office/powerpoint/2010/main" val="107815072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a:p>
        </p:txBody>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18</a:t>
            </a:fld>
            <a:endParaRPr lang="en-US"/>
          </a:p>
        </p:txBody>
      </p:sp>
    </p:spTree>
    <p:extLst>
      <p:ext uri="{BB962C8B-B14F-4D97-AF65-F5344CB8AC3E}">
        <p14:creationId xmlns:p14="http://schemas.microsoft.com/office/powerpoint/2010/main" val="73078586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a:p>
        </p:txBody>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19</a:t>
            </a:fld>
            <a:endParaRPr lang="en-US"/>
          </a:p>
        </p:txBody>
      </p:sp>
    </p:spTree>
    <p:extLst>
      <p:ext uri="{BB962C8B-B14F-4D97-AF65-F5344CB8AC3E}">
        <p14:creationId xmlns:p14="http://schemas.microsoft.com/office/powerpoint/2010/main" val="279624620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a:p>
        </p:txBody>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20</a:t>
            </a:fld>
            <a:endParaRPr lang="en-US"/>
          </a:p>
        </p:txBody>
      </p:sp>
    </p:spTree>
    <p:extLst>
      <p:ext uri="{BB962C8B-B14F-4D97-AF65-F5344CB8AC3E}">
        <p14:creationId xmlns:p14="http://schemas.microsoft.com/office/powerpoint/2010/main" val="373884506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a:p>
        </p:txBody>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22</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a:p>
        </p:txBody>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23</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a:p>
        </p:txBody>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24</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a:p>
        </p:txBody>
      </p:sp>
      <p:sp>
        <p:nvSpPr>
          <p:cNvPr id="3" name="Notes Placeholder 2"/>
          <p:cNvSpPr>
            <a:spLocks noGrp="1"/>
          </p:cNvSpPr>
          <p:nvPr>
            <p:ph type="body" idx="1"/>
          </p:nvPr>
        </p:nvSpPr>
        <p:spPr/>
        <p:txBody>
          <a:bodyPr/>
          <a:lstStyle/>
          <a:p>
            <a:r>
              <a:rPr lang="en-US" dirty="0" err="1"/>
              <a:t>Acil</a:t>
            </a:r>
            <a:r>
              <a:rPr lang="en-US" dirty="0"/>
              <a:t> </a:t>
            </a:r>
            <a:r>
              <a:rPr lang="en-US" dirty="0" err="1"/>
              <a:t>hastane</a:t>
            </a:r>
            <a:r>
              <a:rPr lang="en-US" dirty="0"/>
              <a:t> </a:t>
            </a:r>
            <a:r>
              <a:rPr lang="en-US" dirty="0" err="1"/>
              <a:t>değerlendirmesi</a:t>
            </a:r>
            <a:r>
              <a:rPr lang="en-US" dirty="0"/>
              <a:t> </a:t>
            </a:r>
            <a:r>
              <a:rPr lang="en-US" dirty="0" err="1"/>
              <a:t>ve</a:t>
            </a:r>
            <a:r>
              <a:rPr lang="en-US" dirty="0"/>
              <a:t> </a:t>
            </a:r>
            <a:r>
              <a:rPr lang="en-US" dirty="0" err="1"/>
              <a:t>yatış</a:t>
            </a:r>
            <a:r>
              <a:rPr lang="en-US" dirty="0"/>
              <a:t>, </a:t>
            </a:r>
            <a:r>
              <a:rPr lang="en-US" dirty="0" err="1"/>
              <a:t>olası</a:t>
            </a:r>
            <a:r>
              <a:rPr lang="en-US" dirty="0"/>
              <a:t> </a:t>
            </a:r>
            <a:r>
              <a:rPr lang="en-US" dirty="0" err="1"/>
              <a:t>akut</a:t>
            </a:r>
            <a:r>
              <a:rPr lang="en-US" dirty="0"/>
              <a:t> </a:t>
            </a:r>
            <a:r>
              <a:rPr lang="en-US" dirty="0" err="1"/>
              <a:t>koroner</a:t>
            </a:r>
            <a:r>
              <a:rPr lang="en-US" dirty="0"/>
              <a:t> </a:t>
            </a:r>
            <a:r>
              <a:rPr lang="en-US" dirty="0" err="1"/>
              <a:t>sendromu</a:t>
            </a:r>
            <a:r>
              <a:rPr lang="en-US" dirty="0"/>
              <a:t> </a:t>
            </a:r>
            <a:r>
              <a:rPr lang="en-US" dirty="0" err="1"/>
              <a:t>düşündüren</a:t>
            </a:r>
            <a:r>
              <a:rPr lang="en-US" dirty="0"/>
              <a:t> </a:t>
            </a:r>
            <a:r>
              <a:rPr lang="en-US" dirty="0" err="1"/>
              <a:t>şu</a:t>
            </a:r>
            <a:r>
              <a:rPr lang="en-US" dirty="0"/>
              <a:t> </a:t>
            </a:r>
            <a:r>
              <a:rPr lang="en-US" dirty="0" err="1"/>
              <a:t>belirtilerden</a:t>
            </a:r>
            <a:r>
              <a:rPr lang="en-US" dirty="0"/>
              <a:t> </a:t>
            </a:r>
            <a:r>
              <a:rPr lang="en-US" dirty="0" err="1"/>
              <a:t>herhangi</a:t>
            </a:r>
            <a:r>
              <a:rPr lang="en-US" dirty="0"/>
              <a:t> </a:t>
            </a:r>
            <a:r>
              <a:rPr lang="en-US" dirty="0" err="1"/>
              <a:t>biri</a:t>
            </a:r>
            <a:r>
              <a:rPr lang="en-US" dirty="0"/>
              <a:t> </a:t>
            </a:r>
            <a:r>
              <a:rPr lang="en-US" dirty="0" err="1"/>
              <a:t>olan</a:t>
            </a:r>
            <a:r>
              <a:rPr lang="en-US" dirty="0"/>
              <a:t> </a:t>
            </a:r>
            <a:r>
              <a:rPr lang="en-US" dirty="0" err="1"/>
              <a:t>kişiler</a:t>
            </a:r>
            <a:r>
              <a:rPr lang="en-US" dirty="0"/>
              <a:t> </a:t>
            </a:r>
            <a:r>
              <a:rPr lang="en-US" dirty="0" err="1"/>
              <a:t>için</a:t>
            </a:r>
            <a:r>
              <a:rPr lang="en-US" dirty="0"/>
              <a:t> </a:t>
            </a:r>
            <a:r>
              <a:rPr lang="en-US" dirty="0" err="1"/>
              <a:t>ayarlanmalıdır</a:t>
            </a:r>
            <a:r>
              <a:rPr lang="en-US" dirty="0"/>
              <a:t>:</a:t>
            </a:r>
          </a:p>
          <a:p>
            <a:pPr>
              <a:buFont typeface="+mj-lt"/>
              <a:buAutoNum type="arabicPeriod"/>
            </a:pPr>
            <a:r>
              <a:rPr lang="en-US" dirty="0" err="1"/>
              <a:t>İstirahat</a:t>
            </a:r>
            <a:r>
              <a:rPr lang="en-US" dirty="0"/>
              <a:t> </a:t>
            </a:r>
            <a:r>
              <a:rPr lang="en-US" dirty="0" err="1"/>
              <a:t>halindeki</a:t>
            </a:r>
            <a:r>
              <a:rPr lang="en-US" dirty="0"/>
              <a:t> </a:t>
            </a:r>
            <a:r>
              <a:rPr lang="en-US" dirty="0" err="1"/>
              <a:t>göğüs</a:t>
            </a:r>
            <a:r>
              <a:rPr lang="en-US" dirty="0"/>
              <a:t> </a:t>
            </a:r>
            <a:r>
              <a:rPr lang="en-US" dirty="0" err="1"/>
              <a:t>ağrısı</a:t>
            </a:r>
            <a:r>
              <a:rPr lang="en-US" dirty="0"/>
              <a:t> (</a:t>
            </a:r>
            <a:r>
              <a:rPr lang="en-US" dirty="0" err="1"/>
              <a:t>gece</a:t>
            </a:r>
            <a:r>
              <a:rPr lang="en-US" dirty="0"/>
              <a:t> de </a:t>
            </a:r>
            <a:r>
              <a:rPr lang="en-US" dirty="0" err="1"/>
              <a:t>ortaya</a:t>
            </a:r>
            <a:r>
              <a:rPr lang="en-US" dirty="0"/>
              <a:t> </a:t>
            </a:r>
            <a:r>
              <a:rPr lang="en-US" dirty="0" err="1"/>
              <a:t>çıkabilir</a:t>
            </a:r>
            <a:r>
              <a:rPr lang="en-US" dirty="0"/>
              <a:t>).</a:t>
            </a:r>
          </a:p>
          <a:p>
            <a:pPr>
              <a:buFont typeface="+mj-lt"/>
              <a:buAutoNum type="arabicPeriod"/>
            </a:pPr>
            <a:r>
              <a:rPr lang="en-US" dirty="0"/>
              <a:t>Minimal </a:t>
            </a:r>
            <a:r>
              <a:rPr lang="en-US" dirty="0" err="1"/>
              <a:t>eforla</a:t>
            </a:r>
            <a:r>
              <a:rPr lang="en-US" dirty="0"/>
              <a:t> </a:t>
            </a:r>
            <a:r>
              <a:rPr lang="en-US" dirty="0" err="1"/>
              <a:t>ortaya</a:t>
            </a:r>
            <a:r>
              <a:rPr lang="en-US" dirty="0"/>
              <a:t> </a:t>
            </a:r>
            <a:r>
              <a:rPr lang="en-US" dirty="0" err="1"/>
              <a:t>çıkan</a:t>
            </a:r>
            <a:r>
              <a:rPr lang="en-US" dirty="0"/>
              <a:t> </a:t>
            </a:r>
            <a:r>
              <a:rPr lang="en-US" dirty="0" err="1"/>
              <a:t>ağrı</a:t>
            </a:r>
            <a:r>
              <a:rPr lang="en-US" dirty="0"/>
              <a:t>.</a:t>
            </a:r>
          </a:p>
          <a:p>
            <a:pPr>
              <a:buFont typeface="+mj-lt"/>
              <a:buAutoNum type="arabicPeriod"/>
            </a:pPr>
            <a:r>
              <a:rPr lang="en-US" dirty="0" err="1"/>
              <a:t>Artan</a:t>
            </a:r>
            <a:r>
              <a:rPr lang="en-US" dirty="0"/>
              <a:t> </a:t>
            </a:r>
            <a:r>
              <a:rPr lang="en-US" dirty="0" err="1"/>
              <a:t>tıbbi</a:t>
            </a:r>
            <a:r>
              <a:rPr lang="en-US" dirty="0"/>
              <a:t> </a:t>
            </a:r>
            <a:r>
              <a:rPr lang="en-US" dirty="0" err="1"/>
              <a:t>tedaviye</a:t>
            </a:r>
            <a:r>
              <a:rPr lang="en-US" dirty="0"/>
              <a:t> </a:t>
            </a:r>
            <a:r>
              <a:rPr lang="en-US" dirty="0" err="1"/>
              <a:t>rağmen</a:t>
            </a:r>
            <a:r>
              <a:rPr lang="en-US" dirty="0"/>
              <a:t> </a:t>
            </a:r>
            <a:r>
              <a:rPr lang="en-US" dirty="0" err="1"/>
              <a:t>hızla</a:t>
            </a:r>
            <a:r>
              <a:rPr lang="en-US" dirty="0"/>
              <a:t> </a:t>
            </a:r>
            <a:r>
              <a:rPr lang="en-US" dirty="0" err="1"/>
              <a:t>kötüleşen</a:t>
            </a:r>
            <a:r>
              <a:rPr lang="en-US" dirty="0"/>
              <a:t> </a:t>
            </a:r>
            <a:r>
              <a:rPr lang="en-US" dirty="0" err="1"/>
              <a:t>anjina</a:t>
            </a:r>
            <a:r>
              <a:rPr lang="en-US" dirty="0"/>
              <a:t>.</a:t>
            </a:r>
          </a:p>
          <a:p>
            <a:r>
              <a:rPr lang="en-US" dirty="0" err="1"/>
              <a:t>Şüpheli</a:t>
            </a:r>
            <a:r>
              <a:rPr lang="en-US" dirty="0"/>
              <a:t> </a:t>
            </a:r>
            <a:r>
              <a:rPr lang="en-US" dirty="0" err="1"/>
              <a:t>anjina</a:t>
            </a:r>
            <a:r>
              <a:rPr lang="en-US" dirty="0"/>
              <a:t> </a:t>
            </a:r>
            <a:r>
              <a:rPr lang="en-US" dirty="0" err="1"/>
              <a:t>tanısının</a:t>
            </a:r>
            <a:r>
              <a:rPr lang="en-US" dirty="0"/>
              <a:t> </a:t>
            </a:r>
            <a:r>
              <a:rPr lang="en-US" dirty="0" err="1"/>
              <a:t>doğrulanması</a:t>
            </a:r>
            <a:r>
              <a:rPr lang="en-US" dirty="0"/>
              <a:t> </a:t>
            </a:r>
            <a:r>
              <a:rPr lang="en-US" dirty="0" err="1"/>
              <a:t>ve</a:t>
            </a:r>
            <a:r>
              <a:rPr lang="en-US" dirty="0"/>
              <a:t> </a:t>
            </a:r>
            <a:r>
              <a:rPr lang="en-US" dirty="0" err="1"/>
              <a:t>koroner</a:t>
            </a:r>
            <a:r>
              <a:rPr lang="en-US" dirty="0"/>
              <a:t> </a:t>
            </a:r>
            <a:r>
              <a:rPr lang="en-US" dirty="0" err="1"/>
              <a:t>kalp</a:t>
            </a:r>
            <a:r>
              <a:rPr lang="en-US" dirty="0"/>
              <a:t> </a:t>
            </a:r>
            <a:r>
              <a:rPr lang="en-US" dirty="0" err="1"/>
              <a:t>hastalığının</a:t>
            </a:r>
            <a:r>
              <a:rPr lang="en-US" dirty="0"/>
              <a:t> </a:t>
            </a:r>
            <a:r>
              <a:rPr lang="en-US" dirty="0" err="1"/>
              <a:t>ciddiyetinin</a:t>
            </a:r>
            <a:r>
              <a:rPr lang="en-US" dirty="0"/>
              <a:t> </a:t>
            </a:r>
            <a:r>
              <a:rPr lang="en-US" dirty="0" err="1"/>
              <a:t>değerlendirilmesi</a:t>
            </a:r>
            <a:r>
              <a:rPr lang="en-US" dirty="0"/>
              <a:t> </a:t>
            </a:r>
            <a:r>
              <a:rPr lang="en-US" dirty="0" err="1"/>
              <a:t>için</a:t>
            </a:r>
            <a:r>
              <a:rPr lang="en-US" dirty="0"/>
              <a:t>, </a:t>
            </a:r>
            <a:r>
              <a:rPr lang="en-US" dirty="0" err="1"/>
              <a:t>şüpheli</a:t>
            </a:r>
            <a:r>
              <a:rPr lang="en-US" dirty="0"/>
              <a:t> </a:t>
            </a:r>
            <a:r>
              <a:rPr lang="en-US" dirty="0" err="1"/>
              <a:t>anjinaya</a:t>
            </a:r>
            <a:r>
              <a:rPr lang="en-US" dirty="0"/>
              <a:t> </a:t>
            </a:r>
            <a:r>
              <a:rPr lang="en-US" dirty="0" err="1"/>
              <a:t>sahip</a:t>
            </a:r>
            <a:r>
              <a:rPr lang="en-US" dirty="0"/>
              <a:t> </a:t>
            </a:r>
            <a:r>
              <a:rPr lang="en-US" dirty="0" err="1"/>
              <a:t>tüm</a:t>
            </a:r>
            <a:r>
              <a:rPr lang="en-US" dirty="0"/>
              <a:t> </a:t>
            </a:r>
            <a:r>
              <a:rPr lang="en-US" dirty="0" err="1"/>
              <a:t>hastaların</a:t>
            </a:r>
            <a:r>
              <a:rPr lang="en-US" dirty="0"/>
              <a:t> “</a:t>
            </a:r>
            <a:r>
              <a:rPr lang="en-US" dirty="0" err="1"/>
              <a:t>Hızlı</a:t>
            </a:r>
            <a:r>
              <a:rPr lang="en-US" dirty="0"/>
              <a:t> </a:t>
            </a:r>
            <a:r>
              <a:rPr lang="en-US" dirty="0" err="1"/>
              <a:t>Erişimli</a:t>
            </a:r>
            <a:r>
              <a:rPr lang="en-US" dirty="0"/>
              <a:t> </a:t>
            </a:r>
            <a:r>
              <a:rPr lang="en-US" dirty="0" err="1"/>
              <a:t>Göğüs</a:t>
            </a:r>
            <a:r>
              <a:rPr lang="en-US" dirty="0"/>
              <a:t> </a:t>
            </a:r>
            <a:r>
              <a:rPr lang="en-US" dirty="0" err="1"/>
              <a:t>Ağrısı</a:t>
            </a:r>
            <a:r>
              <a:rPr lang="en-US" dirty="0"/>
              <a:t> </a:t>
            </a:r>
            <a:r>
              <a:rPr lang="en-US" dirty="0" err="1"/>
              <a:t>Kliniği”ne</a:t>
            </a:r>
            <a:r>
              <a:rPr lang="en-US" dirty="0"/>
              <a:t> (</a:t>
            </a:r>
            <a:r>
              <a:rPr lang="en-US" dirty="0" err="1"/>
              <a:t>iki</a:t>
            </a:r>
            <a:r>
              <a:rPr lang="en-US" dirty="0"/>
              <a:t> </a:t>
            </a:r>
            <a:r>
              <a:rPr lang="en-US" dirty="0" err="1"/>
              <a:t>hafta</a:t>
            </a:r>
            <a:r>
              <a:rPr lang="en-US" dirty="0"/>
              <a:t> </a:t>
            </a:r>
            <a:r>
              <a:rPr lang="en-US" dirty="0" err="1"/>
              <a:t>içinde</a:t>
            </a:r>
            <a:r>
              <a:rPr lang="en-US" dirty="0"/>
              <a:t> </a:t>
            </a:r>
            <a:r>
              <a:rPr lang="en-US" dirty="0" err="1"/>
              <a:t>görülmek</a:t>
            </a:r>
            <a:r>
              <a:rPr lang="en-US" dirty="0"/>
              <a:t> </a:t>
            </a:r>
            <a:r>
              <a:rPr lang="en-US" dirty="0" err="1"/>
              <a:t>üzere</a:t>
            </a:r>
            <a:r>
              <a:rPr lang="en-US" dirty="0"/>
              <a:t>) </a:t>
            </a:r>
            <a:r>
              <a:rPr lang="en-US" dirty="0" err="1"/>
              <a:t>acilen</a:t>
            </a:r>
            <a:r>
              <a:rPr lang="en-US" dirty="0"/>
              <a:t> </a:t>
            </a:r>
            <a:r>
              <a:rPr lang="en-US" dirty="0" err="1"/>
              <a:t>sevk</a:t>
            </a:r>
            <a:r>
              <a:rPr lang="en-US" dirty="0"/>
              <a:t> </a:t>
            </a:r>
            <a:r>
              <a:rPr lang="en-US" dirty="0" err="1"/>
              <a:t>edilmesi</a:t>
            </a:r>
            <a:r>
              <a:rPr lang="en-US" dirty="0"/>
              <a:t> </a:t>
            </a:r>
            <a:r>
              <a:rPr lang="en-US" dirty="0" err="1"/>
              <a:t>gerekir</a:t>
            </a:r>
            <a:r>
              <a:rPr lang="en-US" dirty="0"/>
              <a:t>.</a:t>
            </a:r>
          </a:p>
          <a:p>
            <a:endParaRPr lang="en-US" dirty="0"/>
          </a:p>
          <a:p>
            <a:r>
              <a:rPr lang="en-US" dirty="0" err="1"/>
              <a:t>Aşağıdaki</a:t>
            </a:r>
            <a:r>
              <a:rPr lang="en-US" dirty="0"/>
              <a:t> </a:t>
            </a:r>
            <a:r>
              <a:rPr lang="en-US" dirty="0" err="1"/>
              <a:t>durumlarda</a:t>
            </a:r>
            <a:r>
              <a:rPr lang="en-US" dirty="0"/>
              <a:t> </a:t>
            </a:r>
            <a:r>
              <a:rPr lang="en-US" dirty="0" err="1"/>
              <a:t>hastaların</a:t>
            </a:r>
            <a:r>
              <a:rPr lang="en-US" dirty="0"/>
              <a:t> </a:t>
            </a:r>
            <a:r>
              <a:rPr lang="en-US" dirty="0" err="1"/>
              <a:t>erken</a:t>
            </a:r>
            <a:r>
              <a:rPr lang="en-US" dirty="0"/>
              <a:t> </a:t>
            </a:r>
            <a:r>
              <a:rPr lang="en-US" dirty="0" err="1"/>
              <a:t>kardiyoloji</a:t>
            </a:r>
            <a:r>
              <a:rPr lang="en-US" dirty="0"/>
              <a:t> </a:t>
            </a:r>
            <a:r>
              <a:rPr lang="en-US" dirty="0" err="1"/>
              <a:t>uzmanına</a:t>
            </a:r>
            <a:r>
              <a:rPr lang="en-US" dirty="0"/>
              <a:t> </a:t>
            </a:r>
            <a:r>
              <a:rPr lang="en-US" dirty="0" err="1"/>
              <a:t>yönlendirilmesi</a:t>
            </a:r>
            <a:r>
              <a:rPr lang="en-US" dirty="0"/>
              <a:t> de </a:t>
            </a:r>
            <a:r>
              <a:rPr lang="en-US" dirty="0" err="1"/>
              <a:t>düşünülmelidir</a:t>
            </a:r>
            <a:r>
              <a:rPr lang="en-US" dirty="0"/>
              <a:t>:</a:t>
            </a:r>
          </a:p>
          <a:p>
            <a:pPr>
              <a:buFont typeface="Arial" panose="020B0604020202020204" pitchFamily="34" charset="0"/>
              <a:buChar char="•"/>
            </a:pPr>
            <a:r>
              <a:rPr lang="en-US" dirty="0" err="1"/>
              <a:t>İskemik</a:t>
            </a:r>
            <a:r>
              <a:rPr lang="en-US" dirty="0"/>
              <a:t> </a:t>
            </a:r>
            <a:r>
              <a:rPr lang="en-US" dirty="0" err="1"/>
              <a:t>kökenli</a:t>
            </a:r>
            <a:r>
              <a:rPr lang="en-US" dirty="0"/>
              <a:t> </a:t>
            </a:r>
            <a:r>
              <a:rPr lang="en-US" dirty="0" err="1"/>
              <a:t>olduğu</a:t>
            </a:r>
            <a:r>
              <a:rPr lang="en-US" dirty="0"/>
              <a:t> </a:t>
            </a:r>
            <a:r>
              <a:rPr lang="en-US" dirty="0" err="1"/>
              <a:t>düşünülen</a:t>
            </a:r>
            <a:r>
              <a:rPr lang="en-US" dirty="0"/>
              <a:t> yeni </a:t>
            </a:r>
            <a:r>
              <a:rPr lang="en-US" dirty="0" err="1"/>
              <a:t>başlayan</a:t>
            </a:r>
            <a:r>
              <a:rPr lang="en-US" dirty="0"/>
              <a:t> </a:t>
            </a:r>
            <a:r>
              <a:rPr lang="en-US" dirty="0" err="1"/>
              <a:t>göğüs</a:t>
            </a:r>
            <a:r>
              <a:rPr lang="en-US" dirty="0"/>
              <a:t> </a:t>
            </a:r>
            <a:r>
              <a:rPr lang="en-US" dirty="0" err="1"/>
              <a:t>ağrısı</a:t>
            </a:r>
            <a:endParaRPr lang="en-US" dirty="0"/>
          </a:p>
          <a:p>
            <a:pPr>
              <a:buFont typeface="Arial" panose="020B0604020202020204" pitchFamily="34" charset="0"/>
              <a:buChar char="•"/>
            </a:pPr>
            <a:r>
              <a:rPr lang="en-US" dirty="0"/>
              <a:t>Stabil </a:t>
            </a:r>
            <a:r>
              <a:rPr lang="en-US" dirty="0" err="1"/>
              <a:t>anjinanın</a:t>
            </a:r>
            <a:r>
              <a:rPr lang="en-US" dirty="0"/>
              <a:t> </a:t>
            </a:r>
            <a:r>
              <a:rPr lang="en-US" dirty="0" err="1"/>
              <a:t>alevlenmesi</a:t>
            </a:r>
            <a:endParaRPr lang="en-US" dirty="0"/>
          </a:p>
          <a:p>
            <a:pPr>
              <a:buFont typeface="Arial" panose="020B0604020202020204" pitchFamily="34" charset="0"/>
              <a:buChar char="•"/>
            </a:pPr>
            <a:r>
              <a:rPr lang="en-US" dirty="0" err="1"/>
              <a:t>Daha</a:t>
            </a:r>
            <a:r>
              <a:rPr lang="en-US" dirty="0"/>
              <a:t> </a:t>
            </a:r>
            <a:r>
              <a:rPr lang="en-US" dirty="0" err="1"/>
              <a:t>önceki</a:t>
            </a:r>
            <a:r>
              <a:rPr lang="en-US" dirty="0"/>
              <a:t> </a:t>
            </a:r>
            <a:r>
              <a:rPr lang="en-US" dirty="0" err="1"/>
              <a:t>anjinanın</a:t>
            </a:r>
            <a:r>
              <a:rPr lang="en-US" dirty="0"/>
              <a:t> </a:t>
            </a:r>
            <a:r>
              <a:rPr lang="en-US" dirty="0" err="1"/>
              <a:t>tekrarlaması</a:t>
            </a:r>
            <a:endParaRPr lang="en-US" dirty="0"/>
          </a:p>
          <a:p>
            <a:pPr>
              <a:buFont typeface="Arial" panose="020B0604020202020204" pitchFamily="34" charset="0"/>
              <a:buChar char="•"/>
            </a:pPr>
            <a:r>
              <a:rPr lang="en-US" dirty="0" err="1"/>
              <a:t>Egzersiz</a:t>
            </a:r>
            <a:r>
              <a:rPr lang="en-US" dirty="0"/>
              <a:t> </a:t>
            </a:r>
            <a:r>
              <a:rPr lang="en-US" dirty="0" err="1"/>
              <a:t>tolerans</a:t>
            </a:r>
            <a:r>
              <a:rPr lang="en-US" dirty="0"/>
              <a:t> </a:t>
            </a:r>
            <a:r>
              <a:rPr lang="en-US" dirty="0" err="1"/>
              <a:t>testinin</a:t>
            </a:r>
            <a:r>
              <a:rPr lang="en-US" dirty="0"/>
              <a:t> </a:t>
            </a:r>
            <a:r>
              <a:rPr lang="en-US" dirty="0" err="1"/>
              <a:t>belirgin</a:t>
            </a:r>
            <a:r>
              <a:rPr lang="en-US" dirty="0"/>
              <a:t> </a:t>
            </a:r>
            <a:r>
              <a:rPr lang="en-US" dirty="0" err="1"/>
              <a:t>derecede</a:t>
            </a:r>
            <a:r>
              <a:rPr lang="en-US" dirty="0"/>
              <a:t> anormal </a:t>
            </a:r>
            <a:r>
              <a:rPr lang="en-US" dirty="0" err="1"/>
              <a:t>sonuç</a:t>
            </a:r>
            <a:r>
              <a:rPr lang="en-US" dirty="0"/>
              <a:t> </a:t>
            </a:r>
            <a:r>
              <a:rPr lang="en-US" dirty="0" err="1"/>
              <a:t>vermesi</a:t>
            </a:r>
            <a:endParaRPr lang="en-US" dirty="0"/>
          </a:p>
          <a:p>
            <a:pPr>
              <a:buFont typeface="Arial" panose="020B0604020202020204" pitchFamily="34" charset="0"/>
              <a:buChar char="•"/>
            </a:pPr>
            <a:r>
              <a:rPr lang="en-US" dirty="0" err="1"/>
              <a:t>Miyokard</a:t>
            </a:r>
            <a:r>
              <a:rPr lang="en-US" dirty="0"/>
              <a:t> </a:t>
            </a:r>
            <a:r>
              <a:rPr lang="en-US" dirty="0" err="1"/>
              <a:t>enfarktüsü</a:t>
            </a:r>
            <a:r>
              <a:rPr lang="en-US" dirty="0"/>
              <a:t>, </a:t>
            </a:r>
            <a:r>
              <a:rPr lang="en-US" dirty="0" err="1"/>
              <a:t>koroner</a:t>
            </a:r>
            <a:r>
              <a:rPr lang="en-US" dirty="0"/>
              <a:t> </a:t>
            </a:r>
            <a:r>
              <a:rPr lang="en-US" dirty="0" err="1"/>
              <a:t>arter</a:t>
            </a:r>
            <a:r>
              <a:rPr lang="en-US" dirty="0"/>
              <a:t> bypass </a:t>
            </a:r>
            <a:r>
              <a:rPr lang="en-US" dirty="0" err="1"/>
              <a:t>grefti</a:t>
            </a:r>
            <a:r>
              <a:rPr lang="en-US" dirty="0"/>
              <a:t> </a:t>
            </a:r>
            <a:r>
              <a:rPr lang="en-US" dirty="0" err="1"/>
              <a:t>veya</a:t>
            </a:r>
            <a:r>
              <a:rPr lang="en-US" dirty="0"/>
              <a:t> </a:t>
            </a:r>
            <a:r>
              <a:rPr lang="en-US" dirty="0" err="1"/>
              <a:t>perkütan</a:t>
            </a:r>
            <a:r>
              <a:rPr lang="en-US" dirty="0"/>
              <a:t> transluminal </a:t>
            </a:r>
            <a:r>
              <a:rPr lang="en-US" dirty="0" err="1"/>
              <a:t>koroner</a:t>
            </a:r>
            <a:r>
              <a:rPr lang="en-US" dirty="0"/>
              <a:t> </a:t>
            </a:r>
            <a:r>
              <a:rPr lang="en-US" dirty="0" err="1"/>
              <a:t>anjiyoplasti</a:t>
            </a:r>
            <a:r>
              <a:rPr lang="en-US" dirty="0"/>
              <a:t> </a:t>
            </a:r>
            <a:r>
              <a:rPr lang="en-US" dirty="0" err="1"/>
              <a:t>öyküsü</a:t>
            </a:r>
            <a:r>
              <a:rPr lang="en-US" dirty="0"/>
              <a:t> </a:t>
            </a:r>
            <a:r>
              <a:rPr lang="en-US" dirty="0" err="1"/>
              <a:t>bulunan</a:t>
            </a:r>
            <a:r>
              <a:rPr lang="en-US" dirty="0"/>
              <a:t> </a:t>
            </a:r>
            <a:r>
              <a:rPr lang="en-US" dirty="0" err="1"/>
              <a:t>ve</a:t>
            </a:r>
            <a:r>
              <a:rPr lang="en-US" dirty="0"/>
              <a:t> </a:t>
            </a:r>
            <a:r>
              <a:rPr lang="en-US" dirty="0" err="1"/>
              <a:t>anjina</a:t>
            </a:r>
            <a:r>
              <a:rPr lang="en-US" dirty="0"/>
              <a:t> </a:t>
            </a:r>
            <a:r>
              <a:rPr lang="en-US" dirty="0" err="1"/>
              <a:t>gelişen</a:t>
            </a:r>
            <a:r>
              <a:rPr lang="en-US" dirty="0"/>
              <a:t> </a:t>
            </a:r>
            <a:r>
              <a:rPr lang="en-US" dirty="0" err="1"/>
              <a:t>hastalar</a:t>
            </a:r>
            <a:endParaRPr lang="en-US" dirty="0"/>
          </a:p>
          <a:p>
            <a:pPr>
              <a:buFont typeface="Arial" panose="020B0604020202020204" pitchFamily="34" charset="0"/>
              <a:buChar char="•"/>
            </a:pPr>
            <a:r>
              <a:rPr lang="en-US" dirty="0"/>
              <a:t>İlk </a:t>
            </a:r>
            <a:r>
              <a:rPr lang="en-US" dirty="0" err="1"/>
              <a:t>EKG’de</a:t>
            </a:r>
            <a:r>
              <a:rPr lang="en-US" dirty="0"/>
              <a:t> </a:t>
            </a:r>
            <a:r>
              <a:rPr lang="en-US" dirty="0" err="1"/>
              <a:t>önceki</a:t>
            </a:r>
            <a:r>
              <a:rPr lang="en-US" dirty="0"/>
              <a:t> MI </a:t>
            </a:r>
            <a:r>
              <a:rPr lang="en-US" dirty="0" err="1"/>
              <a:t>bulgusu</a:t>
            </a:r>
            <a:r>
              <a:rPr lang="en-US" dirty="0"/>
              <a:t> </a:t>
            </a:r>
            <a:r>
              <a:rPr lang="en-US" dirty="0" err="1"/>
              <a:t>veya</a:t>
            </a:r>
            <a:r>
              <a:rPr lang="en-US" dirty="0"/>
              <a:t> </a:t>
            </a:r>
            <a:r>
              <a:rPr lang="en-US" dirty="0" err="1"/>
              <a:t>diğer</a:t>
            </a:r>
            <a:r>
              <a:rPr lang="en-US" dirty="0"/>
              <a:t> </a:t>
            </a:r>
            <a:r>
              <a:rPr lang="en-US" dirty="0" err="1"/>
              <a:t>anormalliklerin</a:t>
            </a:r>
            <a:r>
              <a:rPr lang="en-US" dirty="0"/>
              <a:t> </a:t>
            </a:r>
            <a:r>
              <a:rPr lang="en-US" dirty="0" err="1"/>
              <a:t>saptanması</a:t>
            </a:r>
            <a:endParaRPr lang="en-US" dirty="0"/>
          </a:p>
          <a:p>
            <a:pPr>
              <a:buFont typeface="Arial" panose="020B0604020202020204" pitchFamily="34" charset="0"/>
              <a:buChar char="•"/>
            </a:pPr>
            <a:r>
              <a:rPr lang="en-US" dirty="0"/>
              <a:t>Yeni </a:t>
            </a:r>
            <a:r>
              <a:rPr lang="en-US" dirty="0" err="1"/>
              <a:t>tanı</a:t>
            </a:r>
            <a:r>
              <a:rPr lang="en-US" dirty="0"/>
              <a:t> </a:t>
            </a:r>
            <a:r>
              <a:rPr lang="en-US" dirty="0" err="1"/>
              <a:t>konmuş</a:t>
            </a:r>
            <a:r>
              <a:rPr lang="en-US" dirty="0"/>
              <a:t> </a:t>
            </a:r>
            <a:r>
              <a:rPr lang="en-US" dirty="0" err="1"/>
              <a:t>atriyal</a:t>
            </a:r>
            <a:r>
              <a:rPr lang="en-US" dirty="0"/>
              <a:t> </a:t>
            </a:r>
            <a:r>
              <a:rPr lang="en-US" dirty="0" err="1"/>
              <a:t>fibrilasyon</a:t>
            </a:r>
            <a:endParaRPr lang="en-US" dirty="0"/>
          </a:p>
          <a:p>
            <a:pPr>
              <a:buFont typeface="Arial" panose="020B0604020202020204" pitchFamily="34" charset="0"/>
              <a:buChar char="•"/>
            </a:pPr>
            <a:r>
              <a:rPr lang="en-US" dirty="0" err="1"/>
              <a:t>Kalp</a:t>
            </a:r>
            <a:r>
              <a:rPr lang="en-US" dirty="0"/>
              <a:t> </a:t>
            </a:r>
            <a:r>
              <a:rPr lang="en-US" dirty="0" err="1"/>
              <a:t>yetmezliği</a:t>
            </a:r>
            <a:r>
              <a:rPr lang="en-US" dirty="0"/>
              <a:t> </a:t>
            </a:r>
            <a:r>
              <a:rPr lang="en-US" dirty="0" err="1"/>
              <a:t>ile</a:t>
            </a:r>
            <a:r>
              <a:rPr lang="en-US" dirty="0"/>
              <a:t> </a:t>
            </a:r>
            <a:r>
              <a:rPr lang="en-US" dirty="0" err="1"/>
              <a:t>birlikte</a:t>
            </a:r>
            <a:r>
              <a:rPr lang="en-US" dirty="0"/>
              <a:t> </a:t>
            </a:r>
            <a:r>
              <a:rPr lang="en-US" dirty="0" err="1"/>
              <a:t>anjina</a:t>
            </a:r>
            <a:endParaRPr lang="en-US" dirty="0"/>
          </a:p>
          <a:p>
            <a:pPr>
              <a:buFont typeface="Arial" panose="020B0604020202020204" pitchFamily="34" charset="0"/>
              <a:buChar char="•"/>
            </a:pPr>
            <a:r>
              <a:rPr lang="en-US" dirty="0" err="1"/>
              <a:t>Aort</a:t>
            </a:r>
            <a:r>
              <a:rPr lang="en-US" dirty="0"/>
              <a:t> </a:t>
            </a:r>
            <a:r>
              <a:rPr lang="en-US" dirty="0" err="1"/>
              <a:t>stenozunu</a:t>
            </a:r>
            <a:r>
              <a:rPr lang="en-US" dirty="0"/>
              <a:t> </a:t>
            </a:r>
            <a:r>
              <a:rPr lang="en-US" dirty="0" err="1"/>
              <a:t>düşündüren</a:t>
            </a:r>
            <a:r>
              <a:rPr lang="en-US" dirty="0"/>
              <a:t> </a:t>
            </a:r>
            <a:r>
              <a:rPr lang="en-US" dirty="0" err="1"/>
              <a:t>ejeksiyon</a:t>
            </a:r>
            <a:r>
              <a:rPr lang="en-US" dirty="0"/>
              <a:t> </a:t>
            </a:r>
            <a:r>
              <a:rPr lang="en-US" dirty="0" err="1"/>
              <a:t>sistolik</a:t>
            </a:r>
            <a:r>
              <a:rPr lang="en-US" dirty="0"/>
              <a:t> </a:t>
            </a:r>
            <a:r>
              <a:rPr lang="en-US" dirty="0" err="1"/>
              <a:t>üfürüm</a:t>
            </a:r>
            <a:endParaRPr lang="en-US" dirty="0"/>
          </a:p>
          <a:p>
            <a:pPr>
              <a:buFont typeface="Arial" panose="020B0604020202020204" pitchFamily="34" charset="0"/>
              <a:buChar char="•"/>
            </a:pPr>
            <a:r>
              <a:rPr lang="en-US" dirty="0" err="1"/>
              <a:t>İki</a:t>
            </a:r>
            <a:r>
              <a:rPr lang="en-US" dirty="0"/>
              <a:t> </a:t>
            </a:r>
            <a:r>
              <a:rPr lang="en-US" dirty="0" err="1"/>
              <a:t>ilacın</a:t>
            </a:r>
            <a:r>
              <a:rPr lang="en-US" dirty="0"/>
              <a:t> </a:t>
            </a:r>
            <a:r>
              <a:rPr lang="en-US" dirty="0" err="1"/>
              <a:t>maksimum</a:t>
            </a:r>
            <a:r>
              <a:rPr lang="en-US" dirty="0"/>
              <a:t> </a:t>
            </a:r>
            <a:r>
              <a:rPr lang="en-US" dirty="0" err="1"/>
              <a:t>dozuna</a:t>
            </a:r>
            <a:r>
              <a:rPr lang="en-US" dirty="0"/>
              <a:t> </a:t>
            </a:r>
            <a:r>
              <a:rPr lang="en-US" dirty="0" err="1"/>
              <a:t>rağmen</a:t>
            </a:r>
            <a:r>
              <a:rPr lang="en-US" dirty="0"/>
              <a:t> </a:t>
            </a:r>
            <a:r>
              <a:rPr lang="en-US" dirty="0" err="1"/>
              <a:t>tedavi</a:t>
            </a:r>
            <a:r>
              <a:rPr lang="en-US" dirty="0"/>
              <a:t> </a:t>
            </a:r>
            <a:r>
              <a:rPr lang="en-US" dirty="0" err="1"/>
              <a:t>başarısızlığı</a:t>
            </a:r>
            <a:endParaRPr lang="en-US" dirty="0"/>
          </a:p>
          <a:p>
            <a:endParaRPr lang="en-US" dirty="0"/>
          </a:p>
          <a:p>
            <a:r>
              <a:rPr lang="en-US" dirty="0" err="1"/>
              <a:t>Kardiyolog</a:t>
            </a:r>
            <a:r>
              <a:rPr lang="en-US" dirty="0"/>
              <a:t> </a:t>
            </a:r>
            <a:r>
              <a:rPr lang="en-US" dirty="0" err="1"/>
              <a:t>sevki</a:t>
            </a:r>
            <a:r>
              <a:rPr lang="en-US" dirty="0"/>
              <a:t> </a:t>
            </a:r>
            <a:r>
              <a:rPr lang="en-US" dirty="0" err="1"/>
              <a:t>için</a:t>
            </a:r>
            <a:r>
              <a:rPr lang="en-US" dirty="0"/>
              <a:t> ek </a:t>
            </a:r>
            <a:r>
              <a:rPr lang="en-US" dirty="0" err="1"/>
              <a:t>gerekçeler</a:t>
            </a:r>
            <a:r>
              <a:rPr lang="en-US" dirty="0"/>
              <a:t> </a:t>
            </a:r>
            <a:r>
              <a:rPr lang="en-US" dirty="0" err="1"/>
              <a:t>şunları</a:t>
            </a:r>
            <a:r>
              <a:rPr lang="en-US" dirty="0"/>
              <a:t> </a:t>
            </a:r>
            <a:r>
              <a:rPr lang="en-US" dirty="0" err="1"/>
              <a:t>kapsar</a:t>
            </a:r>
            <a:r>
              <a:rPr lang="en-US" dirty="0"/>
              <a:t>:</a:t>
            </a:r>
          </a:p>
          <a:p>
            <a:pPr>
              <a:buFont typeface="Arial" panose="020B0604020202020204" pitchFamily="34" charset="0"/>
              <a:buChar char="•"/>
            </a:pPr>
            <a:r>
              <a:rPr lang="en-US" dirty="0" err="1"/>
              <a:t>Belirsiz</a:t>
            </a:r>
            <a:r>
              <a:rPr lang="en-US" dirty="0"/>
              <a:t> </a:t>
            </a:r>
            <a:r>
              <a:rPr lang="en-US" dirty="0" err="1"/>
              <a:t>ya</a:t>
            </a:r>
            <a:r>
              <a:rPr lang="en-US" dirty="0"/>
              <a:t> da </a:t>
            </a:r>
            <a:r>
              <a:rPr lang="en-US" dirty="0" err="1"/>
              <a:t>atipik</a:t>
            </a:r>
            <a:r>
              <a:rPr lang="en-US" dirty="0"/>
              <a:t> </a:t>
            </a:r>
            <a:r>
              <a:rPr lang="en-US" dirty="0" err="1"/>
              <a:t>semptomları</a:t>
            </a:r>
            <a:r>
              <a:rPr lang="en-US" dirty="0"/>
              <a:t> </a:t>
            </a:r>
            <a:r>
              <a:rPr lang="en-US" dirty="0" err="1"/>
              <a:t>olan</a:t>
            </a:r>
            <a:r>
              <a:rPr lang="en-US" dirty="0"/>
              <a:t> </a:t>
            </a:r>
            <a:r>
              <a:rPr lang="en-US" dirty="0" err="1"/>
              <a:t>hastalarda</a:t>
            </a:r>
            <a:r>
              <a:rPr lang="en-US" dirty="0"/>
              <a:t> </a:t>
            </a:r>
            <a:r>
              <a:rPr lang="en-US" dirty="0" err="1"/>
              <a:t>tanıya</a:t>
            </a:r>
            <a:r>
              <a:rPr lang="en-US" dirty="0"/>
              <a:t> </a:t>
            </a:r>
            <a:r>
              <a:rPr lang="en-US" dirty="0" err="1"/>
              <a:t>ilişkin</a:t>
            </a:r>
            <a:r>
              <a:rPr lang="en-US" dirty="0"/>
              <a:t> </a:t>
            </a:r>
            <a:r>
              <a:rPr lang="en-US" dirty="0" err="1"/>
              <a:t>kuşkular</a:t>
            </a:r>
            <a:endParaRPr lang="en-US" dirty="0"/>
          </a:p>
          <a:p>
            <a:pPr>
              <a:buFont typeface="Arial" panose="020B0604020202020204" pitchFamily="34" charset="0"/>
              <a:buChar char="•"/>
            </a:pPr>
            <a:r>
              <a:rPr lang="en-US" dirty="0" err="1"/>
              <a:t>Birden</a:t>
            </a:r>
            <a:r>
              <a:rPr lang="en-US" dirty="0"/>
              <a:t> </a:t>
            </a:r>
            <a:r>
              <a:rPr lang="en-US" dirty="0" err="1"/>
              <a:t>fazla</a:t>
            </a:r>
            <a:r>
              <a:rPr lang="en-US" dirty="0"/>
              <a:t> risk </a:t>
            </a:r>
            <a:r>
              <a:rPr lang="en-US" dirty="0" err="1"/>
              <a:t>faktörü</a:t>
            </a:r>
            <a:r>
              <a:rPr lang="en-US" dirty="0"/>
              <a:t> </a:t>
            </a:r>
            <a:r>
              <a:rPr lang="en-US" dirty="0" err="1"/>
              <a:t>veya</a:t>
            </a:r>
            <a:r>
              <a:rPr lang="en-US" dirty="0"/>
              <a:t> </a:t>
            </a:r>
            <a:r>
              <a:rPr lang="en-US" dirty="0" err="1"/>
              <a:t>güçlü</a:t>
            </a:r>
            <a:r>
              <a:rPr lang="en-US" dirty="0"/>
              <a:t> </a:t>
            </a:r>
            <a:r>
              <a:rPr lang="en-US" dirty="0" err="1"/>
              <a:t>aile</a:t>
            </a:r>
            <a:r>
              <a:rPr lang="en-US" dirty="0"/>
              <a:t> </a:t>
            </a:r>
            <a:r>
              <a:rPr lang="en-US" dirty="0" err="1"/>
              <a:t>öyküsü</a:t>
            </a:r>
            <a:r>
              <a:rPr lang="en-US" dirty="0"/>
              <a:t> </a:t>
            </a:r>
            <a:r>
              <a:rPr lang="en-US" dirty="0" err="1"/>
              <a:t>varlığı</a:t>
            </a:r>
            <a:endParaRPr lang="en-US" dirty="0"/>
          </a:p>
          <a:p>
            <a:pPr>
              <a:buFont typeface="Arial" panose="020B0604020202020204" pitchFamily="34" charset="0"/>
              <a:buChar char="•"/>
            </a:pPr>
            <a:r>
              <a:rPr lang="en-US" dirty="0" err="1"/>
              <a:t>Hastanın</a:t>
            </a:r>
            <a:r>
              <a:rPr lang="en-US" dirty="0"/>
              <a:t> </a:t>
            </a:r>
            <a:r>
              <a:rPr lang="en-US" dirty="0" err="1"/>
              <a:t>daha</a:t>
            </a:r>
            <a:r>
              <a:rPr lang="en-US" dirty="0"/>
              <a:t> </a:t>
            </a:r>
            <a:r>
              <a:rPr lang="en-US" dirty="0" err="1"/>
              <a:t>erken</a:t>
            </a:r>
            <a:r>
              <a:rPr lang="en-US" dirty="0"/>
              <a:t> </a:t>
            </a:r>
            <a:r>
              <a:rPr lang="en-US" dirty="0" err="1"/>
              <a:t>sevk</a:t>
            </a:r>
            <a:r>
              <a:rPr lang="en-US" dirty="0"/>
              <a:t> </a:t>
            </a:r>
            <a:r>
              <a:rPr lang="en-US" dirty="0" err="1"/>
              <a:t>talep</a:t>
            </a:r>
            <a:r>
              <a:rPr lang="en-US" dirty="0"/>
              <a:t> </a:t>
            </a:r>
            <a:r>
              <a:rPr lang="en-US" dirty="0" err="1"/>
              <a:t>etmesi</a:t>
            </a:r>
            <a:endParaRPr lang="en-US" dirty="0"/>
          </a:p>
          <a:p>
            <a:pPr>
              <a:buFont typeface="Arial" panose="020B0604020202020204" pitchFamily="34" charset="0"/>
              <a:buChar char="•"/>
            </a:pPr>
            <a:r>
              <a:rPr lang="en-US" dirty="0" err="1"/>
              <a:t>İş</a:t>
            </a:r>
            <a:r>
              <a:rPr lang="en-US" dirty="0"/>
              <a:t>, </a:t>
            </a:r>
            <a:r>
              <a:rPr lang="en-US" dirty="0" err="1"/>
              <a:t>hayat</a:t>
            </a:r>
            <a:r>
              <a:rPr lang="en-US" dirty="0"/>
              <a:t> </a:t>
            </a:r>
            <a:r>
              <a:rPr lang="en-US" dirty="0" err="1"/>
              <a:t>sigortası</a:t>
            </a:r>
            <a:r>
              <a:rPr lang="en-US" dirty="0"/>
              <a:t> </a:t>
            </a:r>
            <a:r>
              <a:rPr lang="en-US" dirty="0" err="1"/>
              <a:t>veya</a:t>
            </a:r>
            <a:r>
              <a:rPr lang="en-US" dirty="0"/>
              <a:t> </a:t>
            </a:r>
            <a:r>
              <a:rPr lang="en-US" dirty="0" err="1"/>
              <a:t>yaşam</a:t>
            </a:r>
            <a:r>
              <a:rPr lang="en-US" dirty="0"/>
              <a:t> </a:t>
            </a:r>
            <a:r>
              <a:rPr lang="en-US" dirty="0" err="1"/>
              <a:t>tarzı</a:t>
            </a:r>
            <a:r>
              <a:rPr lang="en-US" dirty="0"/>
              <a:t> </a:t>
            </a:r>
            <a:r>
              <a:rPr lang="en-US" dirty="0" err="1"/>
              <a:t>üzerinde</a:t>
            </a:r>
            <a:r>
              <a:rPr lang="en-US" dirty="0"/>
              <a:t> </a:t>
            </a:r>
            <a:r>
              <a:rPr lang="en-US" dirty="0" err="1"/>
              <a:t>kabul</a:t>
            </a:r>
            <a:r>
              <a:rPr lang="en-US" dirty="0"/>
              <a:t> </a:t>
            </a:r>
            <a:r>
              <a:rPr lang="en-US" dirty="0" err="1"/>
              <a:t>edilemez</a:t>
            </a:r>
            <a:r>
              <a:rPr lang="en-US" dirty="0"/>
              <a:t> </a:t>
            </a:r>
            <a:r>
              <a:rPr lang="en-US" dirty="0" err="1"/>
              <a:t>bir</a:t>
            </a:r>
            <a:r>
              <a:rPr lang="en-US" dirty="0"/>
              <a:t> </a:t>
            </a:r>
            <a:r>
              <a:rPr lang="en-US" dirty="0" err="1"/>
              <a:t>kısıtlama</a:t>
            </a:r>
            <a:r>
              <a:rPr lang="en-US" dirty="0"/>
              <a:t> </a:t>
            </a:r>
            <a:r>
              <a:rPr lang="en-US" dirty="0" err="1"/>
              <a:t>yaratması</a:t>
            </a:r>
            <a:endParaRPr lang="en-US" dirty="0"/>
          </a:p>
          <a:p>
            <a:pPr>
              <a:buFont typeface="Arial" panose="020B0604020202020204" pitchFamily="34" charset="0"/>
              <a:buChar char="•"/>
            </a:pPr>
            <a:r>
              <a:rPr lang="en-US" dirty="0" err="1"/>
              <a:t>Diyabet</a:t>
            </a:r>
            <a:r>
              <a:rPr lang="en-US" dirty="0"/>
              <a:t> </a:t>
            </a:r>
            <a:r>
              <a:rPr lang="en-US" dirty="0" err="1"/>
              <a:t>gibi</a:t>
            </a:r>
            <a:r>
              <a:rPr lang="en-US" dirty="0"/>
              <a:t> </a:t>
            </a:r>
            <a:r>
              <a:rPr lang="en-US" dirty="0" err="1"/>
              <a:t>anlamlı</a:t>
            </a:r>
            <a:r>
              <a:rPr lang="en-US" dirty="0"/>
              <a:t> </a:t>
            </a:r>
            <a:r>
              <a:rPr lang="en-US" dirty="0" err="1"/>
              <a:t>komorbid</a:t>
            </a:r>
            <a:r>
              <a:rPr lang="en-US" dirty="0"/>
              <a:t> </a:t>
            </a:r>
            <a:r>
              <a:rPr lang="en-US" dirty="0" err="1"/>
              <a:t>hastalıkların</a:t>
            </a:r>
            <a:r>
              <a:rPr lang="en-US" dirty="0"/>
              <a:t> </a:t>
            </a:r>
            <a:r>
              <a:rPr lang="en-US" dirty="0" err="1"/>
              <a:t>bulunması</a:t>
            </a:r>
            <a:endParaRPr lang="en-US" dirty="0"/>
          </a:p>
          <a:p>
            <a:endParaRPr lang="en-US" dirty="0"/>
          </a:p>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25</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a:p>
        </p:txBody>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26</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a:p>
        </p:txBody>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7</a:t>
            </a:fld>
            <a:endParaRPr lang="en-US"/>
          </a:p>
        </p:txBody>
      </p:sp>
    </p:spTree>
    <p:extLst>
      <p:ext uri="{BB962C8B-B14F-4D97-AF65-F5344CB8AC3E}">
        <p14:creationId xmlns:p14="http://schemas.microsoft.com/office/powerpoint/2010/main" val="330110746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a:p>
        </p:txBody>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8</a:t>
            </a:fld>
            <a:endParaRPr lang="en-US"/>
          </a:p>
        </p:txBody>
      </p:sp>
    </p:spTree>
    <p:extLst>
      <p:ext uri="{BB962C8B-B14F-4D97-AF65-F5344CB8AC3E}">
        <p14:creationId xmlns:p14="http://schemas.microsoft.com/office/powerpoint/2010/main" val="194329674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a:p>
        </p:txBody>
      </p:sp>
      <p:sp>
        <p:nvSpPr>
          <p:cNvPr id="3" name="Notes Placeholder 2"/>
          <p:cNvSpPr>
            <a:spLocks noGrp="1"/>
          </p:cNvSpPr>
          <p:nvPr>
            <p:ph type="body" idx="1"/>
          </p:nvPr>
        </p:nvSpPr>
        <p:spPr/>
        <p:txBody>
          <a:bodyPr/>
          <a:lstStyle/>
          <a:p>
            <a:r>
              <a:rPr lang="en-US" dirty="0"/>
              <a:t>KAH: </a:t>
            </a:r>
            <a:r>
              <a:rPr lang="en-US" dirty="0" err="1"/>
              <a:t>Göğüs</a:t>
            </a:r>
            <a:r>
              <a:rPr lang="en-US" dirty="0"/>
              <a:t> </a:t>
            </a:r>
            <a:r>
              <a:rPr lang="en-US" dirty="0" err="1"/>
              <a:t>ağrısı</a:t>
            </a:r>
            <a:r>
              <a:rPr lang="en-US" dirty="0"/>
              <a:t>, </a:t>
            </a:r>
            <a:r>
              <a:rPr lang="en-US" dirty="0" err="1"/>
              <a:t>efor</a:t>
            </a:r>
            <a:r>
              <a:rPr lang="en-US" dirty="0"/>
              <a:t> </a:t>
            </a:r>
            <a:r>
              <a:rPr lang="en-US" dirty="0" err="1"/>
              <a:t>dispnesi</a:t>
            </a:r>
            <a:r>
              <a:rPr lang="en-US" dirty="0"/>
              <a:t>, </a:t>
            </a:r>
            <a:r>
              <a:rPr lang="en-US" dirty="0" err="1"/>
              <a:t>atipik</a:t>
            </a:r>
            <a:r>
              <a:rPr lang="en-US" dirty="0"/>
              <a:t> </a:t>
            </a:r>
            <a:r>
              <a:rPr lang="en-US" dirty="0" err="1"/>
              <a:t>belirtiler</a:t>
            </a:r>
            <a:r>
              <a:rPr lang="en-US" dirty="0"/>
              <a:t> (</a:t>
            </a:r>
            <a:r>
              <a:rPr lang="en-US" dirty="0" err="1"/>
              <a:t>epigastrik</a:t>
            </a:r>
            <a:r>
              <a:rPr lang="en-US" dirty="0"/>
              <a:t> </a:t>
            </a:r>
            <a:r>
              <a:rPr lang="en-US" dirty="0" err="1"/>
              <a:t>ağrı</a:t>
            </a:r>
            <a:r>
              <a:rPr lang="en-US" dirty="0"/>
              <a:t>)</a:t>
            </a:r>
          </a:p>
          <a:p>
            <a:r>
              <a:rPr lang="en-US" dirty="0"/>
              <a:t>MI: </a:t>
            </a:r>
            <a:r>
              <a:rPr lang="en-US" dirty="0" err="1"/>
              <a:t>Göğüs</a:t>
            </a:r>
            <a:r>
              <a:rPr lang="en-US" dirty="0"/>
              <a:t> </a:t>
            </a:r>
            <a:r>
              <a:rPr lang="en-US" dirty="0" err="1"/>
              <a:t>ağrısı</a:t>
            </a:r>
            <a:r>
              <a:rPr lang="en-US" dirty="0"/>
              <a:t>, </a:t>
            </a:r>
            <a:r>
              <a:rPr lang="en-US" dirty="0" err="1"/>
              <a:t>soğuk</a:t>
            </a:r>
            <a:r>
              <a:rPr lang="en-US" dirty="0"/>
              <a:t> </a:t>
            </a:r>
            <a:r>
              <a:rPr lang="en-US" dirty="0" err="1"/>
              <a:t>terleme</a:t>
            </a:r>
            <a:r>
              <a:rPr lang="en-US" dirty="0"/>
              <a:t>, </a:t>
            </a:r>
            <a:r>
              <a:rPr lang="en-US" dirty="0" err="1"/>
              <a:t>bulantı</a:t>
            </a:r>
            <a:r>
              <a:rPr lang="en-US" dirty="0"/>
              <a:t>, </a:t>
            </a:r>
            <a:r>
              <a:rPr lang="en-US" dirty="0" err="1"/>
              <a:t>sessiz</a:t>
            </a:r>
            <a:r>
              <a:rPr lang="en-US" dirty="0"/>
              <a:t> MI </a:t>
            </a:r>
            <a:r>
              <a:rPr lang="en-US" dirty="0" err="1"/>
              <a:t>olasılığı</a:t>
            </a:r>
            <a:endParaRPr lang="en-US" dirty="0"/>
          </a:p>
          <a:p>
            <a:r>
              <a:rPr lang="en-US" sz="1050" i="1" dirty="0" err="1"/>
              <a:t>Kalp</a:t>
            </a:r>
            <a:r>
              <a:rPr lang="en-US" sz="1050" i="1" dirty="0"/>
              <a:t> </a:t>
            </a:r>
            <a:r>
              <a:rPr lang="en-US" sz="1050" i="1" dirty="0" err="1"/>
              <a:t>Yetersizliği</a:t>
            </a:r>
            <a:r>
              <a:rPr lang="en-US" sz="1050" i="1" dirty="0"/>
              <a:t>: </a:t>
            </a:r>
            <a:r>
              <a:rPr lang="en-US" sz="1050" i="1" dirty="0" err="1"/>
              <a:t>Efor</a:t>
            </a:r>
            <a:r>
              <a:rPr lang="en-US" sz="1050" i="1" dirty="0"/>
              <a:t> </a:t>
            </a:r>
            <a:r>
              <a:rPr lang="en-US" sz="1050" i="1" dirty="0" err="1"/>
              <a:t>dispnesi</a:t>
            </a:r>
            <a:r>
              <a:rPr lang="en-US" sz="1050" i="1" dirty="0"/>
              <a:t>, </a:t>
            </a:r>
            <a:r>
              <a:rPr lang="en-US" sz="1050" i="1" dirty="0" err="1"/>
              <a:t>ödem</a:t>
            </a:r>
            <a:r>
              <a:rPr lang="en-US" sz="1050" i="1" dirty="0"/>
              <a:t>, </a:t>
            </a:r>
            <a:r>
              <a:rPr lang="en-US" sz="1050" i="1" dirty="0" err="1"/>
              <a:t>ortopne</a:t>
            </a:r>
            <a:endParaRPr lang="en-US" sz="1050" i="1" dirty="0"/>
          </a:p>
          <a:p>
            <a:r>
              <a:rPr lang="en-US" sz="1050" i="1" dirty="0" err="1"/>
              <a:t>Aritmiler</a:t>
            </a:r>
            <a:r>
              <a:rPr lang="en-US" sz="1050" i="1" dirty="0"/>
              <a:t> (AF): </a:t>
            </a:r>
            <a:r>
              <a:rPr lang="en-US" sz="1050" i="1" dirty="0" err="1"/>
              <a:t>Çarpıntı</a:t>
            </a:r>
            <a:r>
              <a:rPr lang="en-US" sz="1050" i="1" dirty="0"/>
              <a:t>, </a:t>
            </a:r>
            <a:r>
              <a:rPr lang="en-US" sz="1050" i="1" dirty="0" err="1"/>
              <a:t>düzensiz</a:t>
            </a:r>
            <a:r>
              <a:rPr lang="en-US" sz="1050" i="1" dirty="0"/>
              <a:t> </a:t>
            </a:r>
            <a:r>
              <a:rPr lang="en-US" sz="1050" i="1" dirty="0" err="1"/>
              <a:t>nabız</a:t>
            </a:r>
            <a:r>
              <a:rPr lang="en-US" sz="1050" i="1" dirty="0"/>
              <a:t>, </a:t>
            </a:r>
            <a:r>
              <a:rPr lang="en-US" sz="1050" i="1" dirty="0" err="1"/>
              <a:t>asemptomatik</a:t>
            </a:r>
            <a:r>
              <a:rPr lang="en-US" sz="1050" i="1" dirty="0"/>
              <a:t> </a:t>
            </a:r>
            <a:r>
              <a:rPr lang="en-US" sz="1050" i="1" dirty="0" err="1"/>
              <a:t>olgular</a:t>
            </a:r>
            <a:endParaRPr lang="en-US" sz="1050" i="1" dirty="0"/>
          </a:p>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10</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a:p>
        </p:txBody>
      </p:sp>
      <p:sp>
        <p:nvSpPr>
          <p:cNvPr id="3" name="Notes Placeholder 2"/>
          <p:cNvSpPr>
            <a:spLocks noGrp="1"/>
          </p:cNvSpPr>
          <p:nvPr>
            <p:ph type="body" idx="1"/>
          </p:nvPr>
        </p:nvSpPr>
        <p:spPr/>
        <p:txBody>
          <a:bodyPr/>
          <a:lstStyle/>
          <a:p>
            <a:r>
              <a:rPr lang="en-US" dirty="0"/>
              <a:t>PAD: </a:t>
            </a:r>
            <a:r>
              <a:rPr lang="en-US" dirty="0" err="1"/>
              <a:t>Yürürken</a:t>
            </a:r>
            <a:r>
              <a:rPr lang="en-US" dirty="0"/>
              <a:t> </a:t>
            </a:r>
            <a:r>
              <a:rPr lang="en-US" dirty="0" err="1"/>
              <a:t>bacak</a:t>
            </a:r>
            <a:r>
              <a:rPr lang="en-US" dirty="0"/>
              <a:t> </a:t>
            </a:r>
            <a:r>
              <a:rPr lang="en-US" dirty="0" err="1"/>
              <a:t>ağrısı</a:t>
            </a:r>
            <a:r>
              <a:rPr lang="en-US" dirty="0"/>
              <a:t>, </a:t>
            </a:r>
            <a:r>
              <a:rPr lang="en-US" dirty="0" err="1"/>
              <a:t>ayak</a:t>
            </a:r>
            <a:r>
              <a:rPr lang="en-US" dirty="0"/>
              <a:t> </a:t>
            </a:r>
            <a:r>
              <a:rPr lang="en-US" dirty="0" err="1"/>
              <a:t>yaraları</a:t>
            </a:r>
            <a:r>
              <a:rPr lang="en-US" dirty="0"/>
              <a:t>, </a:t>
            </a:r>
            <a:r>
              <a:rPr lang="en-US" dirty="0" err="1"/>
              <a:t>nabızsızlık</a:t>
            </a:r>
            <a:endParaRPr lang="en-US" dirty="0"/>
          </a:p>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11</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a:p>
        </p:txBody>
      </p:sp>
      <p:sp>
        <p:nvSpPr>
          <p:cNvPr id="3" name="Notes Placeholder 2"/>
          <p:cNvSpPr>
            <a:spLocks noGrp="1"/>
          </p:cNvSpPr>
          <p:nvPr>
            <p:ph type="body" idx="1"/>
          </p:nvPr>
        </p:nvSpPr>
        <p:spPr/>
        <p:txBody>
          <a:bodyPr/>
          <a:lstStyle/>
          <a:p>
            <a:r>
              <a:rPr lang="en-US" dirty="0" err="1"/>
              <a:t>Serebrovasküler</a:t>
            </a:r>
            <a:r>
              <a:rPr lang="en-US" baseline="0" dirty="0"/>
              <a:t> </a:t>
            </a:r>
            <a:r>
              <a:rPr lang="en-US" baseline="0" dirty="0" err="1"/>
              <a:t>olay</a:t>
            </a:r>
            <a:r>
              <a:rPr lang="en-US" baseline="0" dirty="0"/>
              <a:t> -</a:t>
            </a:r>
            <a:r>
              <a:rPr lang="en-US" dirty="0" err="1"/>
              <a:t>İnme</a:t>
            </a:r>
            <a:r>
              <a:rPr lang="en-US" dirty="0"/>
              <a:t>: Ani </a:t>
            </a:r>
            <a:r>
              <a:rPr lang="en-US" dirty="0" err="1"/>
              <a:t>güçsüzlük</a:t>
            </a:r>
            <a:r>
              <a:rPr lang="en-US" dirty="0"/>
              <a:t>, </a:t>
            </a:r>
            <a:r>
              <a:rPr lang="en-US" dirty="0" err="1"/>
              <a:t>konuşma</a:t>
            </a:r>
            <a:r>
              <a:rPr lang="en-US" dirty="0"/>
              <a:t> </a:t>
            </a:r>
            <a:r>
              <a:rPr lang="en-US" dirty="0" err="1"/>
              <a:t>bozukluğu</a:t>
            </a:r>
            <a:r>
              <a:rPr lang="en-US" dirty="0"/>
              <a:t>, </a:t>
            </a:r>
            <a:r>
              <a:rPr lang="en-US" dirty="0" err="1"/>
              <a:t>görme</a:t>
            </a:r>
            <a:r>
              <a:rPr lang="en-US" dirty="0"/>
              <a:t> </a:t>
            </a:r>
            <a:r>
              <a:rPr lang="en-US" dirty="0" err="1"/>
              <a:t>kaybı</a:t>
            </a:r>
            <a:endParaRPr lang="en-US" dirty="0"/>
          </a:p>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12</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a:p>
        </p:txBody>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14</a:t>
            </a:fld>
            <a:endParaRPr lang="en-US"/>
          </a:p>
        </p:txBody>
      </p:sp>
    </p:spTree>
    <p:extLst>
      <p:ext uri="{BB962C8B-B14F-4D97-AF65-F5344CB8AC3E}">
        <p14:creationId xmlns:p14="http://schemas.microsoft.com/office/powerpoint/2010/main" val="388048351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a:p>
        </p:txBody>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15</a:t>
            </a:fld>
            <a:endParaRPr lang="en-US"/>
          </a:p>
        </p:txBody>
      </p:sp>
    </p:spTree>
    <p:extLst>
      <p:ext uri="{BB962C8B-B14F-4D97-AF65-F5344CB8AC3E}">
        <p14:creationId xmlns:p14="http://schemas.microsoft.com/office/powerpoint/2010/main" val="256177416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a:p>
        </p:txBody>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16</a:t>
            </a:fld>
            <a:endParaRPr lang="en-US"/>
          </a:p>
        </p:txBody>
      </p:sp>
    </p:spTree>
    <p:extLst>
      <p:ext uri="{BB962C8B-B14F-4D97-AF65-F5344CB8AC3E}">
        <p14:creationId xmlns:p14="http://schemas.microsoft.com/office/powerpoint/2010/main" val="59693955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CB1B8C-772F-B477-3E3A-5039B19A7726}"/>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TR"/>
          </a:p>
        </p:txBody>
      </p:sp>
      <p:sp>
        <p:nvSpPr>
          <p:cNvPr id="3" name="Subtitle 2">
            <a:extLst>
              <a:ext uri="{FF2B5EF4-FFF2-40B4-BE49-F238E27FC236}">
                <a16:creationId xmlns:a16="http://schemas.microsoft.com/office/drawing/2014/main" id="{25A49D40-98CE-A4C1-CF56-037973D1AA19}"/>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TR"/>
          </a:p>
        </p:txBody>
      </p:sp>
      <p:sp>
        <p:nvSpPr>
          <p:cNvPr id="4" name="Date Placeholder 3">
            <a:extLst>
              <a:ext uri="{FF2B5EF4-FFF2-40B4-BE49-F238E27FC236}">
                <a16:creationId xmlns:a16="http://schemas.microsoft.com/office/drawing/2014/main" id="{9A30B89A-849C-3CB0-80B8-9A37F2E26BCC}"/>
              </a:ext>
            </a:extLst>
          </p:cNvPr>
          <p:cNvSpPr>
            <a:spLocks noGrp="1"/>
          </p:cNvSpPr>
          <p:nvPr>
            <p:ph type="dt" sz="half" idx="10"/>
          </p:nvPr>
        </p:nvSpPr>
        <p:spPr/>
        <p:txBody>
          <a:bodyPr/>
          <a:lstStyle/>
          <a:p>
            <a:fld id="{F73D1A18-AC90-435C-A7D7-B5F44FA33F72}" type="datetime1">
              <a:rPr lang="LID4096" smtClean="0"/>
              <a:t>11/06/2025</a:t>
            </a:fld>
            <a:endParaRPr lang="en-TR"/>
          </a:p>
        </p:txBody>
      </p:sp>
      <p:sp>
        <p:nvSpPr>
          <p:cNvPr id="5" name="Footer Placeholder 4">
            <a:extLst>
              <a:ext uri="{FF2B5EF4-FFF2-40B4-BE49-F238E27FC236}">
                <a16:creationId xmlns:a16="http://schemas.microsoft.com/office/drawing/2014/main" id="{7685D78F-32DE-1935-2881-879FBD7BCAB8}"/>
              </a:ext>
            </a:extLst>
          </p:cNvPr>
          <p:cNvSpPr>
            <a:spLocks noGrp="1"/>
          </p:cNvSpPr>
          <p:nvPr>
            <p:ph type="ftr" sz="quarter" idx="11"/>
          </p:nvPr>
        </p:nvSpPr>
        <p:spPr/>
        <p:txBody>
          <a:bodyPr/>
          <a:lstStyle/>
          <a:p>
            <a:endParaRPr lang="en-TR"/>
          </a:p>
        </p:txBody>
      </p:sp>
      <p:sp>
        <p:nvSpPr>
          <p:cNvPr id="6" name="Slide Number Placeholder 5">
            <a:extLst>
              <a:ext uri="{FF2B5EF4-FFF2-40B4-BE49-F238E27FC236}">
                <a16:creationId xmlns:a16="http://schemas.microsoft.com/office/drawing/2014/main" id="{BBEDE8A7-7E61-697F-92FF-31D293C73AF5}"/>
              </a:ext>
            </a:extLst>
          </p:cNvPr>
          <p:cNvSpPr>
            <a:spLocks noGrp="1"/>
          </p:cNvSpPr>
          <p:nvPr>
            <p:ph type="sldNum" sz="quarter" idx="12"/>
          </p:nvPr>
        </p:nvSpPr>
        <p:spPr/>
        <p:txBody>
          <a:bodyPr/>
          <a:lstStyle/>
          <a:p>
            <a:fld id="{BF530BCA-62BA-1742-9AC4-D51AB56D4E59}" type="slidenum">
              <a:rPr lang="en-TR" smtClean="0"/>
              <a:t>‹#›</a:t>
            </a:fld>
            <a:endParaRPr lang="en-TR"/>
          </a:p>
        </p:txBody>
      </p:sp>
    </p:spTree>
    <p:extLst>
      <p:ext uri="{BB962C8B-B14F-4D97-AF65-F5344CB8AC3E}">
        <p14:creationId xmlns:p14="http://schemas.microsoft.com/office/powerpoint/2010/main" val="109301231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FCA7EF-5CDA-054C-5C4F-3DCB478498BF}"/>
              </a:ext>
            </a:extLst>
          </p:cNvPr>
          <p:cNvSpPr>
            <a:spLocks noGrp="1"/>
          </p:cNvSpPr>
          <p:nvPr>
            <p:ph type="title"/>
          </p:nvPr>
        </p:nvSpPr>
        <p:spPr/>
        <p:txBody>
          <a:bodyPr/>
          <a:lstStyle/>
          <a:p>
            <a:r>
              <a:rPr lang="en-US"/>
              <a:t>Click to edit Master title style</a:t>
            </a:r>
            <a:endParaRPr lang="en-TR"/>
          </a:p>
        </p:txBody>
      </p:sp>
      <p:sp>
        <p:nvSpPr>
          <p:cNvPr id="3" name="Vertical Text Placeholder 2">
            <a:extLst>
              <a:ext uri="{FF2B5EF4-FFF2-40B4-BE49-F238E27FC236}">
                <a16:creationId xmlns:a16="http://schemas.microsoft.com/office/drawing/2014/main" id="{FEC588B6-8752-D0D6-8880-DE3E9F70E462}"/>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TR"/>
          </a:p>
        </p:txBody>
      </p:sp>
      <p:sp>
        <p:nvSpPr>
          <p:cNvPr id="4" name="Date Placeholder 3">
            <a:extLst>
              <a:ext uri="{FF2B5EF4-FFF2-40B4-BE49-F238E27FC236}">
                <a16:creationId xmlns:a16="http://schemas.microsoft.com/office/drawing/2014/main" id="{327452C6-8AF4-DDE9-8E0D-FB21332E2F72}"/>
              </a:ext>
            </a:extLst>
          </p:cNvPr>
          <p:cNvSpPr>
            <a:spLocks noGrp="1"/>
          </p:cNvSpPr>
          <p:nvPr>
            <p:ph type="dt" sz="half" idx="10"/>
          </p:nvPr>
        </p:nvSpPr>
        <p:spPr/>
        <p:txBody>
          <a:bodyPr/>
          <a:lstStyle/>
          <a:p>
            <a:fld id="{DAD6E95C-5217-4686-8CAC-F9E1374955D4}" type="datetime1">
              <a:rPr lang="LID4096" smtClean="0"/>
              <a:t>11/06/2025</a:t>
            </a:fld>
            <a:endParaRPr lang="en-TR"/>
          </a:p>
        </p:txBody>
      </p:sp>
      <p:sp>
        <p:nvSpPr>
          <p:cNvPr id="5" name="Footer Placeholder 4">
            <a:extLst>
              <a:ext uri="{FF2B5EF4-FFF2-40B4-BE49-F238E27FC236}">
                <a16:creationId xmlns:a16="http://schemas.microsoft.com/office/drawing/2014/main" id="{F4A98DC4-E782-66DC-B571-145B99D48EA0}"/>
              </a:ext>
            </a:extLst>
          </p:cNvPr>
          <p:cNvSpPr>
            <a:spLocks noGrp="1"/>
          </p:cNvSpPr>
          <p:nvPr>
            <p:ph type="ftr" sz="quarter" idx="11"/>
          </p:nvPr>
        </p:nvSpPr>
        <p:spPr/>
        <p:txBody>
          <a:bodyPr/>
          <a:lstStyle/>
          <a:p>
            <a:endParaRPr lang="en-TR"/>
          </a:p>
        </p:txBody>
      </p:sp>
      <p:sp>
        <p:nvSpPr>
          <p:cNvPr id="6" name="Slide Number Placeholder 5">
            <a:extLst>
              <a:ext uri="{FF2B5EF4-FFF2-40B4-BE49-F238E27FC236}">
                <a16:creationId xmlns:a16="http://schemas.microsoft.com/office/drawing/2014/main" id="{B7BA826F-B118-10BD-70E0-21CB71C8DF5E}"/>
              </a:ext>
            </a:extLst>
          </p:cNvPr>
          <p:cNvSpPr>
            <a:spLocks noGrp="1"/>
          </p:cNvSpPr>
          <p:nvPr>
            <p:ph type="sldNum" sz="quarter" idx="12"/>
          </p:nvPr>
        </p:nvSpPr>
        <p:spPr/>
        <p:txBody>
          <a:bodyPr/>
          <a:lstStyle/>
          <a:p>
            <a:fld id="{BF530BCA-62BA-1742-9AC4-D51AB56D4E59}" type="slidenum">
              <a:rPr lang="en-TR" smtClean="0"/>
              <a:t>‹#›</a:t>
            </a:fld>
            <a:endParaRPr lang="en-TR"/>
          </a:p>
        </p:txBody>
      </p:sp>
    </p:spTree>
    <p:extLst>
      <p:ext uri="{BB962C8B-B14F-4D97-AF65-F5344CB8AC3E}">
        <p14:creationId xmlns:p14="http://schemas.microsoft.com/office/powerpoint/2010/main" val="160066055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3DF41454-F271-1E3B-7EAE-4EFBC26DE442}"/>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TR"/>
          </a:p>
        </p:txBody>
      </p:sp>
      <p:sp>
        <p:nvSpPr>
          <p:cNvPr id="3" name="Vertical Text Placeholder 2">
            <a:extLst>
              <a:ext uri="{FF2B5EF4-FFF2-40B4-BE49-F238E27FC236}">
                <a16:creationId xmlns:a16="http://schemas.microsoft.com/office/drawing/2014/main" id="{E11A8285-CDF5-19FD-2395-9AC9EE3C3334}"/>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TR"/>
          </a:p>
        </p:txBody>
      </p:sp>
      <p:sp>
        <p:nvSpPr>
          <p:cNvPr id="4" name="Date Placeholder 3">
            <a:extLst>
              <a:ext uri="{FF2B5EF4-FFF2-40B4-BE49-F238E27FC236}">
                <a16:creationId xmlns:a16="http://schemas.microsoft.com/office/drawing/2014/main" id="{977CDD07-3C35-309B-8B81-D58CA83EDE8F}"/>
              </a:ext>
            </a:extLst>
          </p:cNvPr>
          <p:cNvSpPr>
            <a:spLocks noGrp="1"/>
          </p:cNvSpPr>
          <p:nvPr>
            <p:ph type="dt" sz="half" idx="10"/>
          </p:nvPr>
        </p:nvSpPr>
        <p:spPr/>
        <p:txBody>
          <a:bodyPr/>
          <a:lstStyle/>
          <a:p>
            <a:fld id="{360C2E72-2AD6-4770-A039-0D486E92215A}" type="datetime1">
              <a:rPr lang="LID4096" smtClean="0"/>
              <a:t>11/06/2025</a:t>
            </a:fld>
            <a:endParaRPr lang="en-TR"/>
          </a:p>
        </p:txBody>
      </p:sp>
      <p:sp>
        <p:nvSpPr>
          <p:cNvPr id="5" name="Footer Placeholder 4">
            <a:extLst>
              <a:ext uri="{FF2B5EF4-FFF2-40B4-BE49-F238E27FC236}">
                <a16:creationId xmlns:a16="http://schemas.microsoft.com/office/drawing/2014/main" id="{2984A6E4-C2E3-EFCF-9D7D-0976AD8E1AED}"/>
              </a:ext>
            </a:extLst>
          </p:cNvPr>
          <p:cNvSpPr>
            <a:spLocks noGrp="1"/>
          </p:cNvSpPr>
          <p:nvPr>
            <p:ph type="ftr" sz="quarter" idx="11"/>
          </p:nvPr>
        </p:nvSpPr>
        <p:spPr/>
        <p:txBody>
          <a:bodyPr/>
          <a:lstStyle/>
          <a:p>
            <a:endParaRPr lang="en-TR"/>
          </a:p>
        </p:txBody>
      </p:sp>
      <p:sp>
        <p:nvSpPr>
          <p:cNvPr id="6" name="Slide Number Placeholder 5">
            <a:extLst>
              <a:ext uri="{FF2B5EF4-FFF2-40B4-BE49-F238E27FC236}">
                <a16:creationId xmlns:a16="http://schemas.microsoft.com/office/drawing/2014/main" id="{9963C4B6-E6B8-A4DD-5995-2959688DB3CF}"/>
              </a:ext>
            </a:extLst>
          </p:cNvPr>
          <p:cNvSpPr>
            <a:spLocks noGrp="1"/>
          </p:cNvSpPr>
          <p:nvPr>
            <p:ph type="sldNum" sz="quarter" idx="12"/>
          </p:nvPr>
        </p:nvSpPr>
        <p:spPr/>
        <p:txBody>
          <a:bodyPr/>
          <a:lstStyle/>
          <a:p>
            <a:fld id="{BF530BCA-62BA-1742-9AC4-D51AB56D4E59}" type="slidenum">
              <a:rPr lang="en-TR" smtClean="0"/>
              <a:t>‹#›</a:t>
            </a:fld>
            <a:endParaRPr lang="en-TR"/>
          </a:p>
        </p:txBody>
      </p:sp>
    </p:spTree>
    <p:extLst>
      <p:ext uri="{BB962C8B-B14F-4D97-AF65-F5344CB8AC3E}">
        <p14:creationId xmlns:p14="http://schemas.microsoft.com/office/powerpoint/2010/main" val="130813935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cSld name="DEFAULT">
    <p:spTree>
      <p:nvGrpSpPr>
        <p:cNvPr id="1" name=""/>
        <p:cNvGrpSpPr/>
        <p:nvPr/>
      </p:nvGrpSpPr>
      <p:grpSpPr>
        <a:xfrm>
          <a:off x="0" y="0"/>
          <a:ext cx="0" cy="0"/>
          <a:chOff x="0" y="0"/>
          <a:chExt cx="0" cy="0"/>
        </a:xfrm>
      </p:grpSpPr>
    </p:spTree>
    <p:extLst>
      <p:ext uri="{BB962C8B-B14F-4D97-AF65-F5344CB8AC3E}">
        <p14:creationId xmlns:p14="http://schemas.microsoft.com/office/powerpoint/2010/main" val="340942633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E358E3-F62E-8284-A705-7451B9A4CDE6}"/>
              </a:ext>
            </a:extLst>
          </p:cNvPr>
          <p:cNvSpPr>
            <a:spLocks noGrp="1"/>
          </p:cNvSpPr>
          <p:nvPr>
            <p:ph type="title"/>
          </p:nvPr>
        </p:nvSpPr>
        <p:spPr/>
        <p:txBody>
          <a:bodyPr/>
          <a:lstStyle/>
          <a:p>
            <a:r>
              <a:rPr lang="en-US"/>
              <a:t>Click to edit Master title style</a:t>
            </a:r>
            <a:endParaRPr lang="en-TR"/>
          </a:p>
        </p:txBody>
      </p:sp>
      <p:sp>
        <p:nvSpPr>
          <p:cNvPr id="3" name="Content Placeholder 2">
            <a:extLst>
              <a:ext uri="{FF2B5EF4-FFF2-40B4-BE49-F238E27FC236}">
                <a16:creationId xmlns:a16="http://schemas.microsoft.com/office/drawing/2014/main" id="{D74223FA-DDA2-C087-8967-7DC88C58A9D8}"/>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TR"/>
          </a:p>
        </p:txBody>
      </p:sp>
      <p:sp>
        <p:nvSpPr>
          <p:cNvPr id="4" name="Date Placeholder 3">
            <a:extLst>
              <a:ext uri="{FF2B5EF4-FFF2-40B4-BE49-F238E27FC236}">
                <a16:creationId xmlns:a16="http://schemas.microsoft.com/office/drawing/2014/main" id="{0F41846D-D84E-3956-FA3A-07B4E701FD70}"/>
              </a:ext>
            </a:extLst>
          </p:cNvPr>
          <p:cNvSpPr>
            <a:spLocks noGrp="1"/>
          </p:cNvSpPr>
          <p:nvPr>
            <p:ph type="dt" sz="half" idx="10"/>
          </p:nvPr>
        </p:nvSpPr>
        <p:spPr/>
        <p:txBody>
          <a:bodyPr/>
          <a:lstStyle/>
          <a:p>
            <a:fld id="{D14C5669-0B23-4917-A378-DD934D9707FD}" type="datetime1">
              <a:rPr lang="LID4096" smtClean="0"/>
              <a:t>11/06/2025</a:t>
            </a:fld>
            <a:endParaRPr lang="en-TR"/>
          </a:p>
        </p:txBody>
      </p:sp>
      <p:sp>
        <p:nvSpPr>
          <p:cNvPr id="5" name="Footer Placeholder 4">
            <a:extLst>
              <a:ext uri="{FF2B5EF4-FFF2-40B4-BE49-F238E27FC236}">
                <a16:creationId xmlns:a16="http://schemas.microsoft.com/office/drawing/2014/main" id="{132FD1B3-5E3C-DE34-EAE1-6B1C79F671E4}"/>
              </a:ext>
            </a:extLst>
          </p:cNvPr>
          <p:cNvSpPr>
            <a:spLocks noGrp="1"/>
          </p:cNvSpPr>
          <p:nvPr>
            <p:ph type="ftr" sz="quarter" idx="11"/>
          </p:nvPr>
        </p:nvSpPr>
        <p:spPr/>
        <p:txBody>
          <a:bodyPr/>
          <a:lstStyle/>
          <a:p>
            <a:endParaRPr lang="en-TR"/>
          </a:p>
        </p:txBody>
      </p:sp>
      <p:sp>
        <p:nvSpPr>
          <p:cNvPr id="6" name="Slide Number Placeholder 5">
            <a:extLst>
              <a:ext uri="{FF2B5EF4-FFF2-40B4-BE49-F238E27FC236}">
                <a16:creationId xmlns:a16="http://schemas.microsoft.com/office/drawing/2014/main" id="{8098BB2E-C522-ACA3-E864-293CFD8F4E1F}"/>
              </a:ext>
            </a:extLst>
          </p:cNvPr>
          <p:cNvSpPr>
            <a:spLocks noGrp="1"/>
          </p:cNvSpPr>
          <p:nvPr>
            <p:ph type="sldNum" sz="quarter" idx="12"/>
          </p:nvPr>
        </p:nvSpPr>
        <p:spPr/>
        <p:txBody>
          <a:bodyPr/>
          <a:lstStyle/>
          <a:p>
            <a:fld id="{BF530BCA-62BA-1742-9AC4-D51AB56D4E59}" type="slidenum">
              <a:rPr lang="en-TR" smtClean="0"/>
              <a:t>‹#›</a:t>
            </a:fld>
            <a:endParaRPr lang="en-TR"/>
          </a:p>
        </p:txBody>
      </p:sp>
    </p:spTree>
    <p:extLst>
      <p:ext uri="{BB962C8B-B14F-4D97-AF65-F5344CB8AC3E}">
        <p14:creationId xmlns:p14="http://schemas.microsoft.com/office/powerpoint/2010/main" val="400399660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6D92BD-4199-21B9-A75B-8FA900DC8CB2}"/>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TR"/>
          </a:p>
        </p:txBody>
      </p:sp>
      <p:sp>
        <p:nvSpPr>
          <p:cNvPr id="3" name="Text Placeholder 2">
            <a:extLst>
              <a:ext uri="{FF2B5EF4-FFF2-40B4-BE49-F238E27FC236}">
                <a16:creationId xmlns:a16="http://schemas.microsoft.com/office/drawing/2014/main" id="{C7DD9318-8B42-0FA7-34A8-118E7C53239F}"/>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C1D91BE6-87A9-0A40-9E52-4A161B27356D}"/>
              </a:ext>
            </a:extLst>
          </p:cNvPr>
          <p:cNvSpPr>
            <a:spLocks noGrp="1"/>
          </p:cNvSpPr>
          <p:nvPr>
            <p:ph type="dt" sz="half" idx="10"/>
          </p:nvPr>
        </p:nvSpPr>
        <p:spPr/>
        <p:txBody>
          <a:bodyPr/>
          <a:lstStyle/>
          <a:p>
            <a:fld id="{D62C7E1B-CA89-4FD1-8383-4518A5288D46}" type="datetime1">
              <a:rPr lang="LID4096" smtClean="0"/>
              <a:t>11/06/2025</a:t>
            </a:fld>
            <a:endParaRPr lang="en-TR"/>
          </a:p>
        </p:txBody>
      </p:sp>
      <p:sp>
        <p:nvSpPr>
          <p:cNvPr id="5" name="Footer Placeholder 4">
            <a:extLst>
              <a:ext uri="{FF2B5EF4-FFF2-40B4-BE49-F238E27FC236}">
                <a16:creationId xmlns:a16="http://schemas.microsoft.com/office/drawing/2014/main" id="{12500FAA-2AB3-A3C3-B900-A9C405298692}"/>
              </a:ext>
            </a:extLst>
          </p:cNvPr>
          <p:cNvSpPr>
            <a:spLocks noGrp="1"/>
          </p:cNvSpPr>
          <p:nvPr>
            <p:ph type="ftr" sz="quarter" idx="11"/>
          </p:nvPr>
        </p:nvSpPr>
        <p:spPr/>
        <p:txBody>
          <a:bodyPr/>
          <a:lstStyle/>
          <a:p>
            <a:endParaRPr lang="en-TR"/>
          </a:p>
        </p:txBody>
      </p:sp>
      <p:sp>
        <p:nvSpPr>
          <p:cNvPr id="6" name="Slide Number Placeholder 5">
            <a:extLst>
              <a:ext uri="{FF2B5EF4-FFF2-40B4-BE49-F238E27FC236}">
                <a16:creationId xmlns:a16="http://schemas.microsoft.com/office/drawing/2014/main" id="{B677BD51-9F7D-A9DC-67E4-15B5CC8D4749}"/>
              </a:ext>
            </a:extLst>
          </p:cNvPr>
          <p:cNvSpPr>
            <a:spLocks noGrp="1"/>
          </p:cNvSpPr>
          <p:nvPr>
            <p:ph type="sldNum" sz="quarter" idx="12"/>
          </p:nvPr>
        </p:nvSpPr>
        <p:spPr/>
        <p:txBody>
          <a:bodyPr/>
          <a:lstStyle/>
          <a:p>
            <a:fld id="{BF530BCA-62BA-1742-9AC4-D51AB56D4E59}" type="slidenum">
              <a:rPr lang="en-TR" smtClean="0"/>
              <a:t>‹#›</a:t>
            </a:fld>
            <a:endParaRPr lang="en-TR"/>
          </a:p>
        </p:txBody>
      </p:sp>
    </p:spTree>
    <p:extLst>
      <p:ext uri="{BB962C8B-B14F-4D97-AF65-F5344CB8AC3E}">
        <p14:creationId xmlns:p14="http://schemas.microsoft.com/office/powerpoint/2010/main" val="418839331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3B7F20-78E5-EFAF-DCF1-ADC4D577CEC6}"/>
              </a:ext>
            </a:extLst>
          </p:cNvPr>
          <p:cNvSpPr>
            <a:spLocks noGrp="1"/>
          </p:cNvSpPr>
          <p:nvPr>
            <p:ph type="title"/>
          </p:nvPr>
        </p:nvSpPr>
        <p:spPr/>
        <p:txBody>
          <a:bodyPr/>
          <a:lstStyle/>
          <a:p>
            <a:r>
              <a:rPr lang="en-US"/>
              <a:t>Click to edit Master title style</a:t>
            </a:r>
            <a:endParaRPr lang="en-TR"/>
          </a:p>
        </p:txBody>
      </p:sp>
      <p:sp>
        <p:nvSpPr>
          <p:cNvPr id="3" name="Content Placeholder 2">
            <a:extLst>
              <a:ext uri="{FF2B5EF4-FFF2-40B4-BE49-F238E27FC236}">
                <a16:creationId xmlns:a16="http://schemas.microsoft.com/office/drawing/2014/main" id="{1AE80BAB-76CD-840B-D869-EED3784998AB}"/>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TR"/>
          </a:p>
        </p:txBody>
      </p:sp>
      <p:sp>
        <p:nvSpPr>
          <p:cNvPr id="4" name="Content Placeholder 3">
            <a:extLst>
              <a:ext uri="{FF2B5EF4-FFF2-40B4-BE49-F238E27FC236}">
                <a16:creationId xmlns:a16="http://schemas.microsoft.com/office/drawing/2014/main" id="{D7FE0341-B94D-9392-979A-BA281BCBB5D5}"/>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TR"/>
          </a:p>
        </p:txBody>
      </p:sp>
      <p:sp>
        <p:nvSpPr>
          <p:cNvPr id="5" name="Date Placeholder 4">
            <a:extLst>
              <a:ext uri="{FF2B5EF4-FFF2-40B4-BE49-F238E27FC236}">
                <a16:creationId xmlns:a16="http://schemas.microsoft.com/office/drawing/2014/main" id="{CFE65A2F-7BE4-A5E6-57AD-3FF916CDE228}"/>
              </a:ext>
            </a:extLst>
          </p:cNvPr>
          <p:cNvSpPr>
            <a:spLocks noGrp="1"/>
          </p:cNvSpPr>
          <p:nvPr>
            <p:ph type="dt" sz="half" idx="10"/>
          </p:nvPr>
        </p:nvSpPr>
        <p:spPr/>
        <p:txBody>
          <a:bodyPr/>
          <a:lstStyle/>
          <a:p>
            <a:fld id="{3136C859-3C04-4D45-93F3-0A50766F738E}" type="datetime1">
              <a:rPr lang="LID4096" smtClean="0"/>
              <a:t>11/06/2025</a:t>
            </a:fld>
            <a:endParaRPr lang="en-TR"/>
          </a:p>
        </p:txBody>
      </p:sp>
      <p:sp>
        <p:nvSpPr>
          <p:cNvPr id="6" name="Footer Placeholder 5">
            <a:extLst>
              <a:ext uri="{FF2B5EF4-FFF2-40B4-BE49-F238E27FC236}">
                <a16:creationId xmlns:a16="http://schemas.microsoft.com/office/drawing/2014/main" id="{1DBD5AE4-C109-4575-2572-A674D2273004}"/>
              </a:ext>
            </a:extLst>
          </p:cNvPr>
          <p:cNvSpPr>
            <a:spLocks noGrp="1"/>
          </p:cNvSpPr>
          <p:nvPr>
            <p:ph type="ftr" sz="quarter" idx="11"/>
          </p:nvPr>
        </p:nvSpPr>
        <p:spPr/>
        <p:txBody>
          <a:bodyPr/>
          <a:lstStyle/>
          <a:p>
            <a:endParaRPr lang="en-TR"/>
          </a:p>
        </p:txBody>
      </p:sp>
      <p:sp>
        <p:nvSpPr>
          <p:cNvPr id="7" name="Slide Number Placeholder 6">
            <a:extLst>
              <a:ext uri="{FF2B5EF4-FFF2-40B4-BE49-F238E27FC236}">
                <a16:creationId xmlns:a16="http://schemas.microsoft.com/office/drawing/2014/main" id="{57F51546-AE57-D852-3C86-3AA4F5BE5448}"/>
              </a:ext>
            </a:extLst>
          </p:cNvPr>
          <p:cNvSpPr>
            <a:spLocks noGrp="1"/>
          </p:cNvSpPr>
          <p:nvPr>
            <p:ph type="sldNum" sz="quarter" idx="12"/>
          </p:nvPr>
        </p:nvSpPr>
        <p:spPr/>
        <p:txBody>
          <a:bodyPr/>
          <a:lstStyle/>
          <a:p>
            <a:fld id="{BF530BCA-62BA-1742-9AC4-D51AB56D4E59}" type="slidenum">
              <a:rPr lang="en-TR" smtClean="0"/>
              <a:t>‹#›</a:t>
            </a:fld>
            <a:endParaRPr lang="en-TR"/>
          </a:p>
        </p:txBody>
      </p:sp>
    </p:spTree>
    <p:extLst>
      <p:ext uri="{BB962C8B-B14F-4D97-AF65-F5344CB8AC3E}">
        <p14:creationId xmlns:p14="http://schemas.microsoft.com/office/powerpoint/2010/main" val="141577720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60AFF8-E628-6320-5DC8-CCAED227548C}"/>
              </a:ext>
            </a:extLst>
          </p:cNvPr>
          <p:cNvSpPr>
            <a:spLocks noGrp="1"/>
          </p:cNvSpPr>
          <p:nvPr>
            <p:ph type="title"/>
          </p:nvPr>
        </p:nvSpPr>
        <p:spPr>
          <a:xfrm>
            <a:off x="839788" y="365125"/>
            <a:ext cx="10515600" cy="1325563"/>
          </a:xfrm>
        </p:spPr>
        <p:txBody>
          <a:bodyPr/>
          <a:lstStyle/>
          <a:p>
            <a:r>
              <a:rPr lang="en-US"/>
              <a:t>Click to edit Master title style</a:t>
            </a:r>
            <a:endParaRPr lang="en-TR"/>
          </a:p>
        </p:txBody>
      </p:sp>
      <p:sp>
        <p:nvSpPr>
          <p:cNvPr id="3" name="Text Placeholder 2">
            <a:extLst>
              <a:ext uri="{FF2B5EF4-FFF2-40B4-BE49-F238E27FC236}">
                <a16:creationId xmlns:a16="http://schemas.microsoft.com/office/drawing/2014/main" id="{4F5B9B84-3771-0547-FF51-C6B70A99AC83}"/>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5D3A3930-5EE6-843F-8DBF-81B570076867}"/>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TR"/>
          </a:p>
        </p:txBody>
      </p:sp>
      <p:sp>
        <p:nvSpPr>
          <p:cNvPr id="5" name="Text Placeholder 4">
            <a:extLst>
              <a:ext uri="{FF2B5EF4-FFF2-40B4-BE49-F238E27FC236}">
                <a16:creationId xmlns:a16="http://schemas.microsoft.com/office/drawing/2014/main" id="{D154140F-DF6B-E0DD-FB31-9D759A7A7A0B}"/>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23D00C3B-AA59-B9EB-0C77-1E95F0D85BDC}"/>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TR"/>
          </a:p>
        </p:txBody>
      </p:sp>
      <p:sp>
        <p:nvSpPr>
          <p:cNvPr id="7" name="Date Placeholder 6">
            <a:extLst>
              <a:ext uri="{FF2B5EF4-FFF2-40B4-BE49-F238E27FC236}">
                <a16:creationId xmlns:a16="http://schemas.microsoft.com/office/drawing/2014/main" id="{B184E192-AED1-CBB3-190B-BD63CD7EC644}"/>
              </a:ext>
            </a:extLst>
          </p:cNvPr>
          <p:cNvSpPr>
            <a:spLocks noGrp="1"/>
          </p:cNvSpPr>
          <p:nvPr>
            <p:ph type="dt" sz="half" idx="10"/>
          </p:nvPr>
        </p:nvSpPr>
        <p:spPr/>
        <p:txBody>
          <a:bodyPr/>
          <a:lstStyle/>
          <a:p>
            <a:fld id="{5BD8FCD2-6780-4795-B371-470E6ED3FF39}" type="datetime1">
              <a:rPr lang="LID4096" smtClean="0"/>
              <a:t>11/06/2025</a:t>
            </a:fld>
            <a:endParaRPr lang="en-TR"/>
          </a:p>
        </p:txBody>
      </p:sp>
      <p:sp>
        <p:nvSpPr>
          <p:cNvPr id="8" name="Footer Placeholder 7">
            <a:extLst>
              <a:ext uri="{FF2B5EF4-FFF2-40B4-BE49-F238E27FC236}">
                <a16:creationId xmlns:a16="http://schemas.microsoft.com/office/drawing/2014/main" id="{6E3FE06D-B043-F99B-6562-3050666D66EB}"/>
              </a:ext>
            </a:extLst>
          </p:cNvPr>
          <p:cNvSpPr>
            <a:spLocks noGrp="1"/>
          </p:cNvSpPr>
          <p:nvPr>
            <p:ph type="ftr" sz="quarter" idx="11"/>
          </p:nvPr>
        </p:nvSpPr>
        <p:spPr/>
        <p:txBody>
          <a:bodyPr/>
          <a:lstStyle/>
          <a:p>
            <a:endParaRPr lang="en-TR"/>
          </a:p>
        </p:txBody>
      </p:sp>
      <p:sp>
        <p:nvSpPr>
          <p:cNvPr id="9" name="Slide Number Placeholder 8">
            <a:extLst>
              <a:ext uri="{FF2B5EF4-FFF2-40B4-BE49-F238E27FC236}">
                <a16:creationId xmlns:a16="http://schemas.microsoft.com/office/drawing/2014/main" id="{C61E9586-1312-DD32-97C2-BC0A1E12A462}"/>
              </a:ext>
            </a:extLst>
          </p:cNvPr>
          <p:cNvSpPr>
            <a:spLocks noGrp="1"/>
          </p:cNvSpPr>
          <p:nvPr>
            <p:ph type="sldNum" sz="quarter" idx="12"/>
          </p:nvPr>
        </p:nvSpPr>
        <p:spPr/>
        <p:txBody>
          <a:bodyPr/>
          <a:lstStyle/>
          <a:p>
            <a:fld id="{BF530BCA-62BA-1742-9AC4-D51AB56D4E59}" type="slidenum">
              <a:rPr lang="en-TR" smtClean="0"/>
              <a:t>‹#›</a:t>
            </a:fld>
            <a:endParaRPr lang="en-TR"/>
          </a:p>
        </p:txBody>
      </p:sp>
    </p:spTree>
    <p:extLst>
      <p:ext uri="{BB962C8B-B14F-4D97-AF65-F5344CB8AC3E}">
        <p14:creationId xmlns:p14="http://schemas.microsoft.com/office/powerpoint/2010/main" val="15708255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B5F29A-286C-8192-AE04-16E37A4C7CCA}"/>
              </a:ext>
            </a:extLst>
          </p:cNvPr>
          <p:cNvSpPr>
            <a:spLocks noGrp="1"/>
          </p:cNvSpPr>
          <p:nvPr>
            <p:ph type="title"/>
          </p:nvPr>
        </p:nvSpPr>
        <p:spPr/>
        <p:txBody>
          <a:bodyPr/>
          <a:lstStyle/>
          <a:p>
            <a:r>
              <a:rPr lang="en-US"/>
              <a:t>Click to edit Master title style</a:t>
            </a:r>
            <a:endParaRPr lang="en-TR"/>
          </a:p>
        </p:txBody>
      </p:sp>
      <p:sp>
        <p:nvSpPr>
          <p:cNvPr id="3" name="Date Placeholder 2">
            <a:extLst>
              <a:ext uri="{FF2B5EF4-FFF2-40B4-BE49-F238E27FC236}">
                <a16:creationId xmlns:a16="http://schemas.microsoft.com/office/drawing/2014/main" id="{4487FCE4-95FA-5D68-BC3B-26FF74FCA810}"/>
              </a:ext>
            </a:extLst>
          </p:cNvPr>
          <p:cNvSpPr>
            <a:spLocks noGrp="1"/>
          </p:cNvSpPr>
          <p:nvPr>
            <p:ph type="dt" sz="half" idx="10"/>
          </p:nvPr>
        </p:nvSpPr>
        <p:spPr/>
        <p:txBody>
          <a:bodyPr/>
          <a:lstStyle/>
          <a:p>
            <a:fld id="{E6DBBAB9-65F7-47CE-83EE-7584CF3910CD}" type="datetime1">
              <a:rPr lang="LID4096" smtClean="0"/>
              <a:t>11/06/2025</a:t>
            </a:fld>
            <a:endParaRPr lang="en-TR"/>
          </a:p>
        </p:txBody>
      </p:sp>
      <p:sp>
        <p:nvSpPr>
          <p:cNvPr id="4" name="Footer Placeholder 3">
            <a:extLst>
              <a:ext uri="{FF2B5EF4-FFF2-40B4-BE49-F238E27FC236}">
                <a16:creationId xmlns:a16="http://schemas.microsoft.com/office/drawing/2014/main" id="{257A399D-EB9C-3534-E3AF-726C0D786F23}"/>
              </a:ext>
            </a:extLst>
          </p:cNvPr>
          <p:cNvSpPr>
            <a:spLocks noGrp="1"/>
          </p:cNvSpPr>
          <p:nvPr>
            <p:ph type="ftr" sz="quarter" idx="11"/>
          </p:nvPr>
        </p:nvSpPr>
        <p:spPr/>
        <p:txBody>
          <a:bodyPr/>
          <a:lstStyle/>
          <a:p>
            <a:endParaRPr lang="en-TR"/>
          </a:p>
        </p:txBody>
      </p:sp>
      <p:sp>
        <p:nvSpPr>
          <p:cNvPr id="5" name="Slide Number Placeholder 4">
            <a:extLst>
              <a:ext uri="{FF2B5EF4-FFF2-40B4-BE49-F238E27FC236}">
                <a16:creationId xmlns:a16="http://schemas.microsoft.com/office/drawing/2014/main" id="{D60C24E4-C232-D958-5685-9A0A94FECEC7}"/>
              </a:ext>
            </a:extLst>
          </p:cNvPr>
          <p:cNvSpPr>
            <a:spLocks noGrp="1"/>
          </p:cNvSpPr>
          <p:nvPr>
            <p:ph type="sldNum" sz="quarter" idx="12"/>
          </p:nvPr>
        </p:nvSpPr>
        <p:spPr/>
        <p:txBody>
          <a:bodyPr/>
          <a:lstStyle/>
          <a:p>
            <a:fld id="{BF530BCA-62BA-1742-9AC4-D51AB56D4E59}" type="slidenum">
              <a:rPr lang="en-TR" smtClean="0"/>
              <a:t>‹#›</a:t>
            </a:fld>
            <a:endParaRPr lang="en-TR"/>
          </a:p>
        </p:txBody>
      </p:sp>
    </p:spTree>
    <p:extLst>
      <p:ext uri="{BB962C8B-B14F-4D97-AF65-F5344CB8AC3E}">
        <p14:creationId xmlns:p14="http://schemas.microsoft.com/office/powerpoint/2010/main" val="60597375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0272001B-B385-B1BE-5161-3A0F0E528BB2}"/>
              </a:ext>
            </a:extLst>
          </p:cNvPr>
          <p:cNvSpPr>
            <a:spLocks noGrp="1"/>
          </p:cNvSpPr>
          <p:nvPr>
            <p:ph type="dt" sz="half" idx="10"/>
          </p:nvPr>
        </p:nvSpPr>
        <p:spPr/>
        <p:txBody>
          <a:bodyPr/>
          <a:lstStyle/>
          <a:p>
            <a:fld id="{23A83615-3611-4F77-A8A7-D08F368977A3}" type="datetime1">
              <a:rPr lang="LID4096" smtClean="0"/>
              <a:t>11/06/2025</a:t>
            </a:fld>
            <a:endParaRPr lang="en-TR"/>
          </a:p>
        </p:txBody>
      </p:sp>
      <p:sp>
        <p:nvSpPr>
          <p:cNvPr id="3" name="Footer Placeholder 2">
            <a:extLst>
              <a:ext uri="{FF2B5EF4-FFF2-40B4-BE49-F238E27FC236}">
                <a16:creationId xmlns:a16="http://schemas.microsoft.com/office/drawing/2014/main" id="{5E54DD82-1EDC-D99E-7A4D-FC06810D6D56}"/>
              </a:ext>
            </a:extLst>
          </p:cNvPr>
          <p:cNvSpPr>
            <a:spLocks noGrp="1"/>
          </p:cNvSpPr>
          <p:nvPr>
            <p:ph type="ftr" sz="quarter" idx="11"/>
          </p:nvPr>
        </p:nvSpPr>
        <p:spPr/>
        <p:txBody>
          <a:bodyPr/>
          <a:lstStyle/>
          <a:p>
            <a:endParaRPr lang="en-TR"/>
          </a:p>
        </p:txBody>
      </p:sp>
      <p:sp>
        <p:nvSpPr>
          <p:cNvPr id="4" name="Slide Number Placeholder 3">
            <a:extLst>
              <a:ext uri="{FF2B5EF4-FFF2-40B4-BE49-F238E27FC236}">
                <a16:creationId xmlns:a16="http://schemas.microsoft.com/office/drawing/2014/main" id="{5772F91B-3EBB-66FB-4448-7ADB7F6513F9}"/>
              </a:ext>
            </a:extLst>
          </p:cNvPr>
          <p:cNvSpPr>
            <a:spLocks noGrp="1"/>
          </p:cNvSpPr>
          <p:nvPr>
            <p:ph type="sldNum" sz="quarter" idx="12"/>
          </p:nvPr>
        </p:nvSpPr>
        <p:spPr/>
        <p:txBody>
          <a:bodyPr/>
          <a:lstStyle/>
          <a:p>
            <a:fld id="{BF530BCA-62BA-1742-9AC4-D51AB56D4E59}" type="slidenum">
              <a:rPr lang="en-TR" smtClean="0"/>
              <a:t>‹#›</a:t>
            </a:fld>
            <a:endParaRPr lang="en-TR"/>
          </a:p>
        </p:txBody>
      </p:sp>
    </p:spTree>
    <p:extLst>
      <p:ext uri="{BB962C8B-B14F-4D97-AF65-F5344CB8AC3E}">
        <p14:creationId xmlns:p14="http://schemas.microsoft.com/office/powerpoint/2010/main" val="421891915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F82EF0-B20B-91E5-6DA4-16AB5722F12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TR"/>
          </a:p>
        </p:txBody>
      </p:sp>
      <p:sp>
        <p:nvSpPr>
          <p:cNvPr id="3" name="Content Placeholder 2">
            <a:extLst>
              <a:ext uri="{FF2B5EF4-FFF2-40B4-BE49-F238E27FC236}">
                <a16:creationId xmlns:a16="http://schemas.microsoft.com/office/drawing/2014/main" id="{37865EE0-5B77-435E-EA20-BDA12053419D}"/>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TR"/>
          </a:p>
        </p:txBody>
      </p:sp>
      <p:sp>
        <p:nvSpPr>
          <p:cNvPr id="4" name="Text Placeholder 3">
            <a:extLst>
              <a:ext uri="{FF2B5EF4-FFF2-40B4-BE49-F238E27FC236}">
                <a16:creationId xmlns:a16="http://schemas.microsoft.com/office/drawing/2014/main" id="{43C6044C-966E-B1F9-CE27-B294A347FEB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3E4C0DCA-74BF-7FF6-BF1C-96784D3D4B31}"/>
              </a:ext>
            </a:extLst>
          </p:cNvPr>
          <p:cNvSpPr>
            <a:spLocks noGrp="1"/>
          </p:cNvSpPr>
          <p:nvPr>
            <p:ph type="dt" sz="half" idx="10"/>
          </p:nvPr>
        </p:nvSpPr>
        <p:spPr/>
        <p:txBody>
          <a:bodyPr/>
          <a:lstStyle/>
          <a:p>
            <a:fld id="{1D8F8CE3-D4B6-4FD6-B70C-EF22A9A29930}" type="datetime1">
              <a:rPr lang="LID4096" smtClean="0"/>
              <a:t>11/06/2025</a:t>
            </a:fld>
            <a:endParaRPr lang="en-TR"/>
          </a:p>
        </p:txBody>
      </p:sp>
      <p:sp>
        <p:nvSpPr>
          <p:cNvPr id="6" name="Footer Placeholder 5">
            <a:extLst>
              <a:ext uri="{FF2B5EF4-FFF2-40B4-BE49-F238E27FC236}">
                <a16:creationId xmlns:a16="http://schemas.microsoft.com/office/drawing/2014/main" id="{0612C565-AC1C-D5D4-9AF1-642106D51499}"/>
              </a:ext>
            </a:extLst>
          </p:cNvPr>
          <p:cNvSpPr>
            <a:spLocks noGrp="1"/>
          </p:cNvSpPr>
          <p:nvPr>
            <p:ph type="ftr" sz="quarter" idx="11"/>
          </p:nvPr>
        </p:nvSpPr>
        <p:spPr/>
        <p:txBody>
          <a:bodyPr/>
          <a:lstStyle/>
          <a:p>
            <a:endParaRPr lang="en-TR"/>
          </a:p>
        </p:txBody>
      </p:sp>
      <p:sp>
        <p:nvSpPr>
          <p:cNvPr id="7" name="Slide Number Placeholder 6">
            <a:extLst>
              <a:ext uri="{FF2B5EF4-FFF2-40B4-BE49-F238E27FC236}">
                <a16:creationId xmlns:a16="http://schemas.microsoft.com/office/drawing/2014/main" id="{9EA32E75-AF97-469D-4C10-AE007D3EBDB0}"/>
              </a:ext>
            </a:extLst>
          </p:cNvPr>
          <p:cNvSpPr>
            <a:spLocks noGrp="1"/>
          </p:cNvSpPr>
          <p:nvPr>
            <p:ph type="sldNum" sz="quarter" idx="12"/>
          </p:nvPr>
        </p:nvSpPr>
        <p:spPr/>
        <p:txBody>
          <a:bodyPr/>
          <a:lstStyle/>
          <a:p>
            <a:fld id="{BF530BCA-62BA-1742-9AC4-D51AB56D4E59}" type="slidenum">
              <a:rPr lang="en-TR" smtClean="0"/>
              <a:t>‹#›</a:t>
            </a:fld>
            <a:endParaRPr lang="en-TR"/>
          </a:p>
        </p:txBody>
      </p:sp>
    </p:spTree>
    <p:extLst>
      <p:ext uri="{BB962C8B-B14F-4D97-AF65-F5344CB8AC3E}">
        <p14:creationId xmlns:p14="http://schemas.microsoft.com/office/powerpoint/2010/main" val="330325968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85220C-746B-D913-1D99-5485FD22DD4D}"/>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TR"/>
          </a:p>
        </p:txBody>
      </p:sp>
      <p:sp>
        <p:nvSpPr>
          <p:cNvPr id="3" name="Picture Placeholder 2">
            <a:extLst>
              <a:ext uri="{FF2B5EF4-FFF2-40B4-BE49-F238E27FC236}">
                <a16:creationId xmlns:a16="http://schemas.microsoft.com/office/drawing/2014/main" id="{05F22FFF-8C1E-A79C-FABE-7A75BDFB25FC}"/>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TR"/>
          </a:p>
        </p:txBody>
      </p:sp>
      <p:sp>
        <p:nvSpPr>
          <p:cNvPr id="4" name="Text Placeholder 3">
            <a:extLst>
              <a:ext uri="{FF2B5EF4-FFF2-40B4-BE49-F238E27FC236}">
                <a16:creationId xmlns:a16="http://schemas.microsoft.com/office/drawing/2014/main" id="{A005D22F-12A4-C682-7DE3-14BC4604675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936A14BB-305C-833E-CCB6-4BF418336D2F}"/>
              </a:ext>
            </a:extLst>
          </p:cNvPr>
          <p:cNvSpPr>
            <a:spLocks noGrp="1"/>
          </p:cNvSpPr>
          <p:nvPr>
            <p:ph type="dt" sz="half" idx="10"/>
          </p:nvPr>
        </p:nvSpPr>
        <p:spPr/>
        <p:txBody>
          <a:bodyPr/>
          <a:lstStyle/>
          <a:p>
            <a:fld id="{269E66EB-3008-4D21-839D-7EE7BBF37B61}" type="datetime1">
              <a:rPr lang="LID4096" smtClean="0"/>
              <a:t>11/06/2025</a:t>
            </a:fld>
            <a:endParaRPr lang="en-TR"/>
          </a:p>
        </p:txBody>
      </p:sp>
      <p:sp>
        <p:nvSpPr>
          <p:cNvPr id="6" name="Footer Placeholder 5">
            <a:extLst>
              <a:ext uri="{FF2B5EF4-FFF2-40B4-BE49-F238E27FC236}">
                <a16:creationId xmlns:a16="http://schemas.microsoft.com/office/drawing/2014/main" id="{CB17483E-D253-B86F-24C6-2E50F4CF3D60}"/>
              </a:ext>
            </a:extLst>
          </p:cNvPr>
          <p:cNvSpPr>
            <a:spLocks noGrp="1"/>
          </p:cNvSpPr>
          <p:nvPr>
            <p:ph type="ftr" sz="quarter" idx="11"/>
          </p:nvPr>
        </p:nvSpPr>
        <p:spPr/>
        <p:txBody>
          <a:bodyPr/>
          <a:lstStyle/>
          <a:p>
            <a:endParaRPr lang="en-TR"/>
          </a:p>
        </p:txBody>
      </p:sp>
      <p:sp>
        <p:nvSpPr>
          <p:cNvPr id="7" name="Slide Number Placeholder 6">
            <a:extLst>
              <a:ext uri="{FF2B5EF4-FFF2-40B4-BE49-F238E27FC236}">
                <a16:creationId xmlns:a16="http://schemas.microsoft.com/office/drawing/2014/main" id="{DEFF1BF8-E799-0D4C-ED2B-A39554F01C31}"/>
              </a:ext>
            </a:extLst>
          </p:cNvPr>
          <p:cNvSpPr>
            <a:spLocks noGrp="1"/>
          </p:cNvSpPr>
          <p:nvPr>
            <p:ph type="sldNum" sz="quarter" idx="12"/>
          </p:nvPr>
        </p:nvSpPr>
        <p:spPr/>
        <p:txBody>
          <a:bodyPr/>
          <a:lstStyle/>
          <a:p>
            <a:fld id="{BF530BCA-62BA-1742-9AC4-D51AB56D4E59}" type="slidenum">
              <a:rPr lang="en-TR" smtClean="0"/>
              <a:t>‹#›</a:t>
            </a:fld>
            <a:endParaRPr lang="en-TR"/>
          </a:p>
        </p:txBody>
      </p:sp>
    </p:spTree>
    <p:extLst>
      <p:ext uri="{BB962C8B-B14F-4D97-AF65-F5344CB8AC3E}">
        <p14:creationId xmlns:p14="http://schemas.microsoft.com/office/powerpoint/2010/main" val="314770385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4">
            <a:lum/>
          </a:blip>
          <a:srcRect/>
          <a:stretch>
            <a:fillRect/>
          </a:stretch>
        </a:blip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2C3B1CB0-2387-09D6-E3E5-9FF391D88EDD}"/>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TR"/>
          </a:p>
        </p:txBody>
      </p:sp>
      <p:sp>
        <p:nvSpPr>
          <p:cNvPr id="3" name="Text Placeholder 2">
            <a:extLst>
              <a:ext uri="{FF2B5EF4-FFF2-40B4-BE49-F238E27FC236}">
                <a16:creationId xmlns:a16="http://schemas.microsoft.com/office/drawing/2014/main" id="{6D2229C3-2096-B58B-F323-180B59B2E52C}"/>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TR"/>
          </a:p>
        </p:txBody>
      </p:sp>
      <p:sp>
        <p:nvSpPr>
          <p:cNvPr id="4" name="Date Placeholder 3">
            <a:extLst>
              <a:ext uri="{FF2B5EF4-FFF2-40B4-BE49-F238E27FC236}">
                <a16:creationId xmlns:a16="http://schemas.microsoft.com/office/drawing/2014/main" id="{B5DDE4FF-6BCE-35A4-6B30-A8D6E29609D3}"/>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B634942-33D6-4A2A-A1D3-1DAB124B0001}" type="datetime1">
              <a:rPr lang="LID4096" smtClean="0"/>
              <a:t>11/06/2025</a:t>
            </a:fld>
            <a:endParaRPr lang="en-TR"/>
          </a:p>
        </p:txBody>
      </p:sp>
      <p:sp>
        <p:nvSpPr>
          <p:cNvPr id="5" name="Footer Placeholder 4">
            <a:extLst>
              <a:ext uri="{FF2B5EF4-FFF2-40B4-BE49-F238E27FC236}">
                <a16:creationId xmlns:a16="http://schemas.microsoft.com/office/drawing/2014/main" id="{B03D7B81-405E-0C61-EBB0-DA8DD3EC1833}"/>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TR"/>
          </a:p>
        </p:txBody>
      </p:sp>
      <p:sp>
        <p:nvSpPr>
          <p:cNvPr id="6" name="Slide Number Placeholder 5">
            <a:extLst>
              <a:ext uri="{FF2B5EF4-FFF2-40B4-BE49-F238E27FC236}">
                <a16:creationId xmlns:a16="http://schemas.microsoft.com/office/drawing/2014/main" id="{C1E1031D-DEF3-317C-FA11-EF0C86ADB9A2}"/>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F530BCA-62BA-1742-9AC4-D51AB56D4E59}" type="slidenum">
              <a:rPr lang="en-TR" smtClean="0"/>
              <a:t>‹#›</a:t>
            </a:fld>
            <a:endParaRPr lang="en-TR"/>
          </a:p>
        </p:txBody>
      </p:sp>
    </p:spTree>
    <p:extLst>
      <p:ext uri="{BB962C8B-B14F-4D97-AF65-F5344CB8AC3E}">
        <p14:creationId xmlns:p14="http://schemas.microsoft.com/office/powerpoint/2010/main" val="295041564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12.xml"/><Relationship Id="rId6" Type="http://schemas.openxmlformats.org/officeDocument/2006/relationships/hyperlink" Target="https://tkd.org.tr/kardiyobil/kalp-damar-sagligi/kardiyovaskuler-risk-hesaplama" TargetMode="External"/><Relationship Id="rId5" Type="http://schemas.openxmlformats.org/officeDocument/2006/relationships/hyperlink" Target="https://pmc.ncbi.nlm.nih.gov/articles/PMC4163709/#:~:text=POSSIBLE%20EXPLANATION%20FOR%20THE%20ATYPICAL,DIABETICS%20AND%20THE%20PROGNOSTIC%20IMPLICATIONS" TargetMode="External"/><Relationship Id="rId4" Type="http://schemas.openxmlformats.org/officeDocument/2006/relationships/hyperlink" Target="https://idf.org/t2d-cpr-2025" TargetMode="External"/></Relationships>
</file>

<file path=ppt/slides/_rels/slide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12.xml"/><Relationship Id="rId5" Type="http://schemas.openxmlformats.org/officeDocument/2006/relationships/hyperlink" Target="https://doi.org/10.2337/dci24-0103" TargetMode="External"/><Relationship Id="rId4" Type="http://schemas.openxmlformats.org/officeDocument/2006/relationships/image" Target="../media/image5.png"/></Relationships>
</file>

<file path=ppt/slides/_rels/slide12.xml.rels><?xml version="1.0" encoding="UTF-8" standalone="yes"?>
<Relationships xmlns="http://schemas.openxmlformats.org/package/2006/relationships"><Relationship Id="rId3" Type="http://schemas.openxmlformats.org/officeDocument/2006/relationships/hyperlink" Target="https://www.stroke.org.uk/stroke/symptoms#:~:text=,any%20one%20of%20these%20signs" TargetMode="External"/><Relationship Id="rId2" Type="http://schemas.openxmlformats.org/officeDocument/2006/relationships/notesSlide" Target="../notesSlides/notesSlide6.xml"/><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7.xml"/><Relationship Id="rId1" Type="http://schemas.openxmlformats.org/officeDocument/2006/relationships/slideLayout" Target="../slideLayouts/slideLayout12.xml"/><Relationship Id="rId4" Type="http://schemas.openxmlformats.org/officeDocument/2006/relationships/image" Target="../media/image7.png"/></Relationships>
</file>

<file path=ppt/slides/_rels/slide1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8.xml"/><Relationship Id="rId1" Type="http://schemas.openxmlformats.org/officeDocument/2006/relationships/slideLayout" Target="../slideLayouts/slideLayout12.xml"/><Relationship Id="rId4" Type="http://schemas.openxmlformats.org/officeDocument/2006/relationships/chart" Target="../charts/chart2.xml"/></Relationships>
</file>

<file path=ppt/slides/_rels/slide1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9.xml"/><Relationship Id="rId1" Type="http://schemas.openxmlformats.org/officeDocument/2006/relationships/slideLayout" Target="../slideLayouts/slideLayout12.xml"/><Relationship Id="rId5" Type="http://schemas.openxmlformats.org/officeDocument/2006/relationships/hyperlink" Target="https://doi.org/10.1186/s12916-025-03932-3" TargetMode="External"/><Relationship Id="rId4" Type="http://schemas.openxmlformats.org/officeDocument/2006/relationships/image" Target="../media/image10.png"/></Relationships>
</file>

<file path=ppt/slides/_rels/slide1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0.xml"/><Relationship Id="rId1" Type="http://schemas.openxmlformats.org/officeDocument/2006/relationships/slideLayout" Target="../slideLayouts/slideLayout12.xml"/><Relationship Id="rId6" Type="http://schemas.openxmlformats.org/officeDocument/2006/relationships/hyperlink" Target="https://doi.org/10.2337/dc24-S010" TargetMode="External"/><Relationship Id="rId5" Type="http://schemas.openxmlformats.org/officeDocument/2006/relationships/hyperlink" Target="https://idf.org/t2d-cpr-2025" TargetMode="External"/><Relationship Id="rId4" Type="http://schemas.openxmlformats.org/officeDocument/2006/relationships/image" Target="../media/image7.png"/></Relationships>
</file>

<file path=ppt/slides/_rels/slide1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1.xml"/><Relationship Id="rId1" Type="http://schemas.openxmlformats.org/officeDocument/2006/relationships/slideLayout" Target="../slideLayouts/slideLayout12.xml"/><Relationship Id="rId6" Type="http://schemas.openxmlformats.org/officeDocument/2006/relationships/hyperlink" Target="https://doi.org/10.2337/dc24-S010" TargetMode="External"/><Relationship Id="rId5" Type="http://schemas.openxmlformats.org/officeDocument/2006/relationships/hyperlink" Target="https://idf.org/t2d-cpr-2025" TargetMode="External"/><Relationship Id="rId4" Type="http://schemas.openxmlformats.org/officeDocument/2006/relationships/image" Target="../media/image12.png"/></Relationships>
</file>

<file path=ppt/slides/_rels/slide1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2.xml"/><Relationship Id="rId1" Type="http://schemas.openxmlformats.org/officeDocument/2006/relationships/slideLayout" Target="../slideLayouts/slideLayout12.xml"/><Relationship Id="rId5" Type="http://schemas.openxmlformats.org/officeDocument/2006/relationships/hyperlink" Target="https://doi.org/10.2337/dc24-S010" TargetMode="External"/><Relationship Id="rId4" Type="http://schemas.openxmlformats.org/officeDocument/2006/relationships/hyperlink" Target="https://idf.org/t2d-cpr-2025" TargetMode="Externa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3.xml"/><Relationship Id="rId1" Type="http://schemas.openxmlformats.org/officeDocument/2006/relationships/slideLayout" Target="../slideLayouts/slideLayout1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4.xml"/><Relationship Id="rId1" Type="http://schemas.openxmlformats.org/officeDocument/2006/relationships/slideLayout" Target="../slideLayouts/slideLayout12.xml"/><Relationship Id="rId5" Type="http://schemas.openxmlformats.org/officeDocument/2006/relationships/hyperlink" Target="https://doi.org/10.2337/dc24-S010" TargetMode="External"/><Relationship Id="rId4" Type="http://schemas.openxmlformats.org/officeDocument/2006/relationships/image" Target="../media/image10.png"/></Relationships>
</file>

<file path=ppt/slides/_rels/slide23.xml.rels><?xml version="1.0" encoding="UTF-8" standalone="yes"?>
<Relationships xmlns="http://schemas.openxmlformats.org/package/2006/relationships"><Relationship Id="rId3" Type="http://schemas.openxmlformats.org/officeDocument/2006/relationships/hyperlink" Target="https://idf.org/t2d-cpr-2025" TargetMode="External"/><Relationship Id="rId2" Type="http://schemas.openxmlformats.org/officeDocument/2006/relationships/notesSlide" Target="../notesSlides/notesSlide15.xml"/><Relationship Id="rId1" Type="http://schemas.openxmlformats.org/officeDocument/2006/relationships/slideLayout" Target="../slideLayouts/slideLayout12.xml"/><Relationship Id="rId4" Type="http://schemas.openxmlformats.org/officeDocument/2006/relationships/hyperlink" Target="https://doi.org/10.2337/dc24-S010" TargetMode="External"/></Relationships>
</file>

<file path=ppt/slides/_rels/slide2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6.xml"/><Relationship Id="rId1" Type="http://schemas.openxmlformats.org/officeDocument/2006/relationships/slideLayout" Target="../slideLayouts/slideLayout12.xml"/><Relationship Id="rId6" Type="http://schemas.openxmlformats.org/officeDocument/2006/relationships/hyperlink" Target="https://doi.org/10.2337/dc24-S010" TargetMode="External"/><Relationship Id="rId5" Type="http://schemas.openxmlformats.org/officeDocument/2006/relationships/hyperlink" Target="https://idf.org/t2d-cpr-2025" TargetMode="External"/><Relationship Id="rId4" Type="http://schemas.openxmlformats.org/officeDocument/2006/relationships/image" Target="../media/image16.png"/></Relationships>
</file>

<file path=ppt/slides/_rels/slide25.xml.rels><?xml version="1.0" encoding="UTF-8" standalone="yes"?>
<Relationships xmlns="http://schemas.openxmlformats.org/package/2006/relationships"><Relationship Id="rId8" Type="http://schemas.openxmlformats.org/officeDocument/2006/relationships/hyperlink" Target="https://doi.org/10.2337/dci24-0103" TargetMode="External"/><Relationship Id="rId3" Type="http://schemas.openxmlformats.org/officeDocument/2006/relationships/image" Target="../media/image17.png"/><Relationship Id="rId7" Type="http://schemas.openxmlformats.org/officeDocument/2006/relationships/hyperlink" Target="https://my.clevelandclinic.org/health/diseases/14173-transient-ischemic-attack-tia-or-mini-stroke" TargetMode="External"/><Relationship Id="rId2" Type="http://schemas.openxmlformats.org/officeDocument/2006/relationships/notesSlide" Target="../notesSlides/notesSlide17.xml"/><Relationship Id="rId1" Type="http://schemas.openxmlformats.org/officeDocument/2006/relationships/slideLayout" Target="../slideLayouts/slideLayout12.xml"/><Relationship Id="rId6" Type="http://schemas.openxmlformats.org/officeDocument/2006/relationships/hyperlink" Target="https://my.clevelandclinic.org/health/diseases/14173-transient-ischemic-attack-tia-or-mini-stroke#:~:text=every%20minute%20counts,arm%20drooping%2C%20and%20speech%20difficulties" TargetMode="External"/><Relationship Id="rId5" Type="http://schemas.openxmlformats.org/officeDocument/2006/relationships/hyperlink" Target="https://gpnotebook.com/pages/cardiovascular-medicine/referral-criteria-from-primary-care-stable-angina" TargetMode="External"/><Relationship Id="rId4" Type="http://schemas.openxmlformats.org/officeDocument/2006/relationships/hyperlink" Target="http://www.sign.ac.uk/" TargetMode="External"/><Relationship Id="rId9" Type="http://schemas.openxmlformats.org/officeDocument/2006/relationships/hyperlink" Target="https://www.nice.org.uk/guidance/ng136/resources/visual-summary-pdf-6899919517" TargetMode="External"/></Relationships>
</file>

<file path=ppt/slides/_rels/slide2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8.xml"/><Relationship Id="rId1" Type="http://schemas.openxmlformats.org/officeDocument/2006/relationships/slideLayout" Target="../slideLayouts/slideLayout12.xml"/><Relationship Id="rId4" Type="http://schemas.openxmlformats.org/officeDocument/2006/relationships/hyperlink" Target="https://doi.org/10.2337/dci22-0034" TargetMode="Externa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3" Type="http://schemas.openxmlformats.org/officeDocument/2006/relationships/hyperlink" Target="https://idf.org/t2d-cpr-2025" TargetMode="External"/><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C28AE7-565B-CD57-9BE6-EF93770F0EFA}"/>
              </a:ext>
            </a:extLst>
          </p:cNvPr>
          <p:cNvSpPr>
            <a:spLocks noGrp="1"/>
          </p:cNvSpPr>
          <p:nvPr>
            <p:ph type="ctrTitle"/>
          </p:nvPr>
        </p:nvSpPr>
        <p:spPr/>
        <p:txBody>
          <a:bodyPr>
            <a:normAutofit/>
          </a:bodyPr>
          <a:lstStyle/>
          <a:p>
            <a:r>
              <a:rPr lang="en-TR" sz="4400" dirty="0">
                <a:solidFill>
                  <a:schemeClr val="bg1"/>
                </a:solidFill>
              </a:rPr>
              <a:t>Tip 2 Diyabet</a:t>
            </a:r>
            <a:br>
              <a:rPr lang="en-TR" sz="4400" dirty="0">
                <a:solidFill>
                  <a:schemeClr val="bg1"/>
                </a:solidFill>
              </a:rPr>
            </a:br>
            <a:r>
              <a:rPr lang="en-TR" sz="4400" dirty="0">
                <a:solidFill>
                  <a:schemeClr val="bg1"/>
                </a:solidFill>
              </a:rPr>
              <a:t>Makrovasküler Komplikasyonlar</a:t>
            </a:r>
          </a:p>
        </p:txBody>
      </p:sp>
      <p:sp>
        <p:nvSpPr>
          <p:cNvPr id="3" name="Slayt Numarası Yer Tutucusu 2">
            <a:extLst>
              <a:ext uri="{FF2B5EF4-FFF2-40B4-BE49-F238E27FC236}">
                <a16:creationId xmlns:a16="http://schemas.microsoft.com/office/drawing/2014/main" id="{08D43BBF-D041-4B27-A7D9-85DF4ADD721D}"/>
              </a:ext>
            </a:extLst>
          </p:cNvPr>
          <p:cNvSpPr>
            <a:spLocks noGrp="1"/>
          </p:cNvSpPr>
          <p:nvPr>
            <p:ph type="sldNum" sz="quarter" idx="12"/>
          </p:nvPr>
        </p:nvSpPr>
        <p:spPr/>
        <p:txBody>
          <a:bodyPr/>
          <a:lstStyle/>
          <a:p>
            <a:fld id="{BF530BCA-62BA-1742-9AC4-D51AB56D4E59}" type="slidenum">
              <a:rPr lang="en-TR" smtClean="0"/>
              <a:t>1</a:t>
            </a:fld>
            <a:endParaRPr lang="en-TR"/>
          </a:p>
        </p:txBody>
      </p:sp>
    </p:spTree>
    <p:extLst>
      <p:ext uri="{BB962C8B-B14F-4D97-AF65-F5344CB8AC3E}">
        <p14:creationId xmlns:p14="http://schemas.microsoft.com/office/powerpoint/2010/main" val="120209487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hape 0"/>
          <p:cNvSpPr/>
          <p:nvPr/>
        </p:nvSpPr>
        <p:spPr>
          <a:xfrm>
            <a:off x="0" y="0"/>
            <a:ext cx="12192000" cy="975360"/>
          </a:xfrm>
          <a:prstGeom prst="rect">
            <a:avLst/>
          </a:prstGeom>
          <a:noFill/>
          <a:ln/>
        </p:spPr>
        <p:txBody>
          <a:bodyPr/>
          <a:lstStyle/>
          <a:p>
            <a:endParaRPr sz="2400"/>
          </a:p>
        </p:txBody>
      </p:sp>
      <p:sp>
        <p:nvSpPr>
          <p:cNvPr id="3" name="Text 1"/>
          <p:cNvSpPr/>
          <p:nvPr/>
        </p:nvSpPr>
        <p:spPr>
          <a:xfrm>
            <a:off x="487680" y="463231"/>
            <a:ext cx="11216640" cy="609600"/>
          </a:xfrm>
          <a:prstGeom prst="rect">
            <a:avLst/>
          </a:prstGeom>
          <a:noFill/>
          <a:ln/>
        </p:spPr>
        <p:txBody>
          <a:bodyPr wrap="square" rtlCol="0" anchor="ctr"/>
          <a:lstStyle/>
          <a:p>
            <a:r>
              <a:rPr lang="en-US" sz="4400" b="1" dirty="0">
                <a:solidFill>
                  <a:srgbClr val="FF0000"/>
                </a:solidFill>
              </a:rPr>
              <a:t>Koroner Arter Hastalığı – </a:t>
            </a:r>
            <a:r>
              <a:rPr lang="en-US" sz="4400" b="1" dirty="0" err="1">
                <a:solidFill>
                  <a:srgbClr val="FF0000"/>
                </a:solidFill>
              </a:rPr>
              <a:t>Semptomlar</a:t>
            </a:r>
            <a:r>
              <a:rPr lang="tr-TR" sz="4400" b="1" dirty="0">
                <a:solidFill>
                  <a:srgbClr val="FF0000"/>
                </a:solidFill>
              </a:rPr>
              <a:t> - </a:t>
            </a:r>
            <a:r>
              <a:rPr lang="tr-TR" sz="4400" b="1" dirty="0" err="1">
                <a:solidFill>
                  <a:srgbClr val="FF0000"/>
                </a:solidFill>
              </a:rPr>
              <a:t>Prognoz</a:t>
            </a:r>
            <a:endParaRPr lang="en-US" sz="4400" dirty="0">
              <a:solidFill>
                <a:srgbClr val="FF0000"/>
              </a:solidFill>
            </a:endParaRPr>
          </a:p>
        </p:txBody>
      </p:sp>
      <p:pic>
        <p:nvPicPr>
          <p:cNvPr id="4" name="Image 0" descr="preencoded.png"/>
          <p:cNvPicPr>
            <a:picLocks noChangeAspect="1"/>
          </p:cNvPicPr>
          <p:nvPr/>
        </p:nvPicPr>
        <p:blipFill>
          <a:blip r:embed="rId3"/>
          <a:stretch>
            <a:fillRect/>
          </a:stretch>
        </p:blipFill>
        <p:spPr>
          <a:xfrm>
            <a:off x="864384" y="1389855"/>
            <a:ext cx="731520" cy="731520"/>
          </a:xfrm>
          <a:prstGeom prst="rect">
            <a:avLst/>
          </a:prstGeom>
        </p:spPr>
      </p:pic>
      <p:sp>
        <p:nvSpPr>
          <p:cNvPr id="5" name="Text 2"/>
          <p:cNvSpPr/>
          <p:nvPr/>
        </p:nvSpPr>
        <p:spPr>
          <a:xfrm>
            <a:off x="1891578" y="978138"/>
            <a:ext cx="3107141" cy="1873578"/>
          </a:xfrm>
          <a:prstGeom prst="rect">
            <a:avLst/>
          </a:prstGeom>
          <a:noFill/>
          <a:ln/>
        </p:spPr>
        <p:txBody>
          <a:bodyPr wrap="square" rtlCol="0" anchor="ctr"/>
          <a:lstStyle/>
          <a:p>
            <a:r>
              <a:rPr lang="en-US" sz="1867" b="1" dirty="0"/>
              <a:t>Tipik Bulgular
</a:t>
            </a:r>
            <a:r>
              <a:rPr lang="en-US" sz="1600" dirty="0"/>
              <a:t>• Angina veya göğüs ağrısı
• Eforla artan nefes darlığı
• Çarpıntı, halsizlik
• Senkop veya bayılma</a:t>
            </a:r>
            <a:endParaRPr lang="en-US" sz="1867" dirty="0"/>
          </a:p>
        </p:txBody>
      </p:sp>
      <p:sp>
        <p:nvSpPr>
          <p:cNvPr id="6" name="Text 3"/>
          <p:cNvSpPr/>
          <p:nvPr/>
        </p:nvSpPr>
        <p:spPr>
          <a:xfrm>
            <a:off x="5590067" y="681086"/>
            <a:ext cx="4501942" cy="2486320"/>
          </a:xfrm>
          <a:prstGeom prst="rect">
            <a:avLst/>
          </a:prstGeom>
          <a:noFill/>
          <a:ln/>
        </p:spPr>
        <p:txBody>
          <a:bodyPr wrap="square" rtlCol="0" anchor="ctr"/>
          <a:lstStyle/>
          <a:p>
            <a:r>
              <a:rPr lang="en-US" sz="1867" b="1" dirty="0"/>
              <a:t>Atypik &amp; Sessiz İskemi
</a:t>
            </a:r>
            <a:r>
              <a:rPr lang="en-US" sz="1600" dirty="0"/>
              <a:t>• Otonomik nöropati nedeniyle ağrı hissi yok
• Yorgunluk, nefes darlığı, hazımsızlık
• Bulantı veya terleme
• </a:t>
            </a:r>
            <a:r>
              <a:rPr lang="en-US" sz="1600" dirty="0" err="1"/>
              <a:t>Sessiz</a:t>
            </a:r>
            <a:r>
              <a:rPr lang="en-US" sz="1600" dirty="0"/>
              <a:t> </a:t>
            </a:r>
            <a:r>
              <a:rPr lang="en-US" sz="1600" dirty="0" err="1"/>
              <a:t>iskemi</a:t>
            </a:r>
            <a:r>
              <a:rPr lang="tr-TR" sz="1600" dirty="0"/>
              <a:t> </a:t>
            </a:r>
            <a:r>
              <a:rPr lang="tr-TR" sz="1600" dirty="0" err="1"/>
              <a:t>prevalansı</a:t>
            </a:r>
            <a:r>
              <a:rPr lang="en-US" sz="1600" dirty="0"/>
              <a:t>: </a:t>
            </a:r>
            <a:r>
              <a:rPr lang="en-US" sz="1600" dirty="0" err="1"/>
              <a:t>düşük</a:t>
            </a:r>
            <a:r>
              <a:rPr lang="en-US" sz="1600" dirty="0"/>
              <a:t> risk</a:t>
            </a:r>
            <a:r>
              <a:rPr lang="tr-TR" sz="1600" dirty="0"/>
              <a:t> popülasyon</a:t>
            </a:r>
            <a:r>
              <a:rPr lang="en-US" sz="1600" dirty="0"/>
              <a:t> %6‑23, </a:t>
            </a:r>
            <a:r>
              <a:rPr lang="en-US" sz="1600" dirty="0" err="1"/>
              <a:t>yüksek</a:t>
            </a:r>
            <a:r>
              <a:rPr lang="en-US" sz="1600" dirty="0"/>
              <a:t> risk</a:t>
            </a:r>
            <a:r>
              <a:rPr lang="tr-TR" sz="1600" dirty="0"/>
              <a:t> popülasyon</a:t>
            </a:r>
            <a:r>
              <a:rPr lang="en-US" sz="1600" dirty="0"/>
              <a:t> %60’a </a:t>
            </a:r>
            <a:r>
              <a:rPr lang="en-US" sz="1600" dirty="0" err="1"/>
              <a:t>kadar</a:t>
            </a:r>
            <a:r>
              <a:rPr lang="tr-TR" sz="1600" dirty="0"/>
              <a:t> yükselir</a:t>
            </a:r>
            <a:endParaRPr lang="en-US" sz="1867" dirty="0"/>
          </a:p>
        </p:txBody>
      </p:sp>
      <p:sp>
        <p:nvSpPr>
          <p:cNvPr id="7" name="Text 4"/>
          <p:cNvSpPr/>
          <p:nvPr/>
        </p:nvSpPr>
        <p:spPr>
          <a:xfrm>
            <a:off x="5590067" y="5278698"/>
            <a:ext cx="6401214" cy="822534"/>
          </a:xfrm>
          <a:prstGeom prst="rect">
            <a:avLst/>
          </a:prstGeom>
          <a:noFill/>
          <a:ln/>
        </p:spPr>
        <p:txBody>
          <a:bodyPr wrap="square" rtlCol="0" anchor="ctr"/>
          <a:lstStyle/>
          <a:p>
            <a:r>
              <a:rPr lang="en-US" sz="800" dirty="0"/>
              <a:t>Khafaji HARH, Al Suwaidi JM. Atypical presentation of acute and chronic coronary artery disease in diabetics. World J </a:t>
            </a:r>
            <a:r>
              <a:rPr lang="en-US" sz="800" dirty="0" err="1"/>
              <a:t>Cardiol</a:t>
            </a:r>
            <a:r>
              <a:rPr lang="en-US" sz="800" dirty="0"/>
              <a:t>. 2014;6(8):802-813. </a:t>
            </a:r>
          </a:p>
          <a:p>
            <a:r>
              <a:rPr lang="en-US" sz="800" dirty="0"/>
              <a:t>International Diabetes Federation. IDF Global Clinical Practice Recommendations for Managing Type 2 Diabetes – 2025. </a:t>
            </a:r>
            <a:r>
              <a:rPr lang="en-US" sz="800" dirty="0">
                <a:hlinkClick r:id="rId4">
                  <a:extLst>
                    <a:ext uri="{A12FA001-AC4F-418D-AE19-62706E023703}">
                      <ahyp:hlinkClr xmlns:ahyp="http://schemas.microsoft.com/office/drawing/2018/hyperlinkcolor" val="tx"/>
                    </a:ext>
                  </a:extLst>
                </a:hlinkClick>
              </a:rPr>
              <a:t>https://idf.org/t2d-cpr-2025</a:t>
            </a:r>
            <a:r>
              <a:rPr lang="en-US" sz="800" dirty="0"/>
              <a:t>. </a:t>
            </a:r>
          </a:p>
          <a:p>
            <a:r>
              <a:rPr lang="en-US" sz="800" dirty="0"/>
              <a:t>Zhang R, </a:t>
            </a:r>
            <a:r>
              <a:rPr lang="en-US" sz="800" dirty="0" err="1"/>
              <a:t>Mamza</a:t>
            </a:r>
            <a:r>
              <a:rPr lang="en-US" sz="800" dirty="0"/>
              <a:t> JB, Morris T, et al. Lifetime risk of cardiovascular-renal disease in type 2 diabetes: A population-based study in 473,399 individuals. BMC Med. 2022;20(1):63. </a:t>
            </a:r>
          </a:p>
          <a:p>
            <a:r>
              <a:rPr lang="en-US" sz="800" dirty="0"/>
              <a:t>Marx N, Federici M, </a:t>
            </a:r>
            <a:r>
              <a:rPr lang="en-US" sz="800" dirty="0" err="1"/>
              <a:t>Schütt</a:t>
            </a:r>
            <a:r>
              <a:rPr lang="en-US" sz="800" dirty="0"/>
              <a:t> K, et al. 2023 ESC Guidelines for the management of cardiovascular disease in patients with diabetes. </a:t>
            </a:r>
            <a:r>
              <a:rPr lang="en-US" sz="800" dirty="0" err="1"/>
              <a:t>Eur</a:t>
            </a:r>
            <a:r>
              <a:rPr lang="en-US" sz="800" dirty="0"/>
              <a:t> Heart J. 2023;44(39):4043-4140</a:t>
            </a:r>
          </a:p>
          <a:p>
            <a:endParaRPr lang="en-US" sz="800" dirty="0">
              <a:hlinkClick r:id="rId5">
                <a:extLst>
                  <a:ext uri="{A12FA001-AC4F-418D-AE19-62706E023703}">
                    <ahyp:hlinkClr xmlns:ahyp="http://schemas.microsoft.com/office/drawing/2018/hyperlinkcolor" val="tx"/>
                  </a:ext>
                </a:extLst>
              </a:hlinkClick>
            </a:endParaRPr>
          </a:p>
        </p:txBody>
      </p:sp>
      <p:sp>
        <p:nvSpPr>
          <p:cNvPr id="10" name="Text 2"/>
          <p:cNvSpPr/>
          <p:nvPr/>
        </p:nvSpPr>
        <p:spPr>
          <a:xfrm>
            <a:off x="5485986" y="2705493"/>
            <a:ext cx="4889241" cy="2633184"/>
          </a:xfrm>
          <a:prstGeom prst="rect">
            <a:avLst/>
          </a:prstGeom>
          <a:noFill/>
          <a:ln/>
        </p:spPr>
        <p:txBody>
          <a:bodyPr wrap="square" rtlCol="0" anchor="ctr"/>
          <a:lstStyle/>
          <a:p>
            <a:r>
              <a:rPr lang="tr-TR" sz="2133" b="1" dirty="0" err="1"/>
              <a:t>Prognoz</a:t>
            </a:r>
            <a:r>
              <a:rPr lang="tr-TR" sz="2133" b="1" dirty="0"/>
              <a:t> </a:t>
            </a:r>
          </a:p>
          <a:p>
            <a:pPr marL="228594" indent="-228594">
              <a:buFont typeface="Arial" panose="020B0604020202020204" pitchFamily="34" charset="0"/>
              <a:buChar char="•"/>
            </a:pPr>
            <a:r>
              <a:rPr lang="en-US" sz="1600" dirty="0"/>
              <a:t>T2D </a:t>
            </a:r>
            <a:r>
              <a:rPr lang="en-US" sz="1600" dirty="0" err="1"/>
              <a:t>yaşam</a:t>
            </a:r>
            <a:r>
              <a:rPr lang="en-US" sz="1600" dirty="0"/>
              <a:t> </a:t>
            </a:r>
            <a:r>
              <a:rPr lang="en-US" sz="1600" dirty="0" err="1"/>
              <a:t>boyu</a:t>
            </a:r>
            <a:r>
              <a:rPr lang="en-US" sz="1600" dirty="0"/>
              <a:t> </a:t>
            </a:r>
            <a:r>
              <a:rPr lang="en-US" sz="1600" dirty="0" err="1"/>
              <a:t>kardio</a:t>
            </a:r>
            <a:r>
              <a:rPr lang="en-US" sz="1600" dirty="0"/>
              <a:t>-renal </a:t>
            </a:r>
            <a:r>
              <a:rPr lang="en-US" sz="1600" dirty="0" err="1"/>
              <a:t>olay</a:t>
            </a:r>
            <a:r>
              <a:rPr lang="en-US" sz="1600" dirty="0"/>
              <a:t> </a:t>
            </a:r>
            <a:r>
              <a:rPr lang="en-US" sz="1600" dirty="0" err="1"/>
              <a:t>riski</a:t>
            </a:r>
            <a:r>
              <a:rPr lang="en-US" sz="1600" dirty="0"/>
              <a:t> %80
KV </a:t>
            </a:r>
            <a:r>
              <a:rPr lang="en-US" sz="1600" dirty="0" err="1"/>
              <a:t>ölüm</a:t>
            </a:r>
            <a:r>
              <a:rPr lang="en-US" sz="1600" dirty="0"/>
              <a:t> </a:t>
            </a:r>
            <a:r>
              <a:rPr lang="en-US" sz="1600" dirty="0" err="1"/>
              <a:t>riski</a:t>
            </a:r>
            <a:r>
              <a:rPr lang="en-US" sz="1600" dirty="0"/>
              <a:t> %41, </a:t>
            </a:r>
            <a:r>
              <a:rPr lang="en-US" sz="1600" dirty="0" err="1"/>
              <a:t>Kalp</a:t>
            </a:r>
            <a:r>
              <a:rPr lang="en-US" sz="1600" dirty="0"/>
              <a:t> </a:t>
            </a:r>
            <a:r>
              <a:rPr lang="en-US" sz="1600" dirty="0" err="1"/>
              <a:t>yetmezliği</a:t>
            </a:r>
            <a:r>
              <a:rPr lang="en-US" sz="1600" dirty="0"/>
              <a:t> %29, SVO %20, MI %19, PAH %9
</a:t>
            </a:r>
            <a:r>
              <a:rPr lang="en-US" sz="1600" dirty="0" err="1"/>
              <a:t>Kardiyovasküler</a:t>
            </a:r>
            <a:r>
              <a:rPr lang="en-US" sz="1600" dirty="0"/>
              <a:t> </a:t>
            </a:r>
            <a:r>
              <a:rPr lang="en-US" sz="1600" dirty="0" err="1"/>
              <a:t>sağlığı</a:t>
            </a:r>
            <a:r>
              <a:rPr lang="en-US" sz="1600" dirty="0"/>
              <a:t> </a:t>
            </a:r>
            <a:r>
              <a:rPr lang="en-US" sz="1600" dirty="0" err="1"/>
              <a:t>korumak</a:t>
            </a:r>
            <a:r>
              <a:rPr lang="en-US" sz="1600" dirty="0"/>
              <a:t> </a:t>
            </a:r>
            <a:r>
              <a:rPr lang="en-US" sz="1600" dirty="0" err="1"/>
              <a:t>bu</a:t>
            </a:r>
            <a:r>
              <a:rPr lang="en-US" sz="1600" dirty="0"/>
              <a:t> </a:t>
            </a:r>
            <a:r>
              <a:rPr lang="en-US" sz="1600" dirty="0" err="1"/>
              <a:t>riskleri</a:t>
            </a:r>
            <a:r>
              <a:rPr lang="en-US" sz="1600" dirty="0"/>
              <a:t> %37 </a:t>
            </a:r>
            <a:r>
              <a:rPr lang="en-US" sz="1600" dirty="0" err="1"/>
              <a:t>düşürebilir</a:t>
            </a:r>
            <a:endParaRPr lang="en-US" sz="1600" dirty="0"/>
          </a:p>
          <a:p>
            <a:pPr marL="228594" indent="-228594">
              <a:buFont typeface="Arial" panose="020B0604020202020204" pitchFamily="34" charset="0"/>
              <a:buChar char="•"/>
            </a:pPr>
            <a:r>
              <a:rPr lang="en-US" sz="1600" dirty="0" err="1"/>
              <a:t>İki</a:t>
            </a:r>
            <a:r>
              <a:rPr lang="en-US" sz="1600" dirty="0"/>
              <a:t> kohortta sessiz MI prevalansı: %28.5 ve %35.8; </a:t>
            </a:r>
            <a:r>
              <a:rPr lang="en-US" sz="1600" dirty="0" err="1"/>
              <a:t>diyabet</a:t>
            </a:r>
            <a:r>
              <a:rPr lang="en-US" sz="1600" dirty="0"/>
              <a:t> </a:t>
            </a:r>
            <a:r>
              <a:rPr lang="en-US" sz="1600" dirty="0" err="1"/>
              <a:t>sessiz</a:t>
            </a:r>
            <a:r>
              <a:rPr lang="en-US" sz="1600" dirty="0"/>
              <a:t> MI </a:t>
            </a:r>
            <a:r>
              <a:rPr lang="en-US" sz="1600" dirty="0" err="1"/>
              <a:t>için</a:t>
            </a:r>
            <a:r>
              <a:rPr lang="en-US" sz="1600" dirty="0"/>
              <a:t> </a:t>
            </a:r>
            <a:r>
              <a:rPr lang="en-US" sz="1600" dirty="0" err="1"/>
              <a:t>bağımsız</a:t>
            </a:r>
            <a:r>
              <a:rPr lang="en-US" sz="1600" dirty="0"/>
              <a:t> </a:t>
            </a:r>
            <a:r>
              <a:rPr lang="en-US" sz="1600" dirty="0" err="1"/>
              <a:t>bir</a:t>
            </a:r>
            <a:r>
              <a:rPr lang="en-US" sz="1600" dirty="0"/>
              <a:t> risk </a:t>
            </a:r>
            <a:r>
              <a:rPr lang="en-US" sz="1600" dirty="0" err="1"/>
              <a:t>faktörüdür</a:t>
            </a:r>
            <a:r>
              <a:rPr lang="en-US" sz="1600" dirty="0"/>
              <a:t> (OR 1.5)</a:t>
            </a:r>
          </a:p>
        </p:txBody>
      </p:sp>
      <p:sp>
        <p:nvSpPr>
          <p:cNvPr id="8" name="Text 3">
            <a:extLst>
              <a:ext uri="{FF2B5EF4-FFF2-40B4-BE49-F238E27FC236}">
                <a16:creationId xmlns:a16="http://schemas.microsoft.com/office/drawing/2014/main" id="{032254A6-B743-4FEB-3C65-008C8A29E922}"/>
              </a:ext>
            </a:extLst>
          </p:cNvPr>
          <p:cNvSpPr/>
          <p:nvPr/>
        </p:nvSpPr>
        <p:spPr>
          <a:xfrm>
            <a:off x="648564" y="2438400"/>
            <a:ext cx="5120640" cy="3596640"/>
          </a:xfrm>
          <a:prstGeom prst="rect">
            <a:avLst/>
          </a:prstGeom>
          <a:noFill/>
          <a:ln/>
        </p:spPr>
        <p:txBody>
          <a:bodyPr wrap="square" rtlCol="0" anchor="ctr"/>
          <a:lstStyle/>
          <a:p>
            <a:r>
              <a:rPr lang="en-US" sz="1867" b="1" dirty="0"/>
              <a:t>KAH Risk </a:t>
            </a:r>
            <a:r>
              <a:rPr lang="en-US" sz="1867" b="1" dirty="0" err="1"/>
              <a:t>Gruplaması</a:t>
            </a:r>
            <a:endParaRPr lang="en-US" sz="1867" b="1" dirty="0"/>
          </a:p>
          <a:p>
            <a:r>
              <a:rPr lang="en-US" sz="1867" dirty="0"/>
              <a:t>a) </a:t>
            </a:r>
            <a:r>
              <a:rPr lang="en-US" sz="1867" dirty="0" err="1"/>
              <a:t>Aterosklerotik</a:t>
            </a:r>
            <a:r>
              <a:rPr lang="en-US" sz="1867" dirty="0"/>
              <a:t> </a:t>
            </a:r>
            <a:r>
              <a:rPr lang="en-US" sz="1867" dirty="0" err="1"/>
              <a:t>Kariyovasküler</a:t>
            </a:r>
            <a:r>
              <a:rPr lang="en-US" sz="1867" dirty="0"/>
              <a:t> </a:t>
            </a:r>
            <a:r>
              <a:rPr lang="en-US" sz="1867" dirty="0" err="1"/>
              <a:t>Hastalık</a:t>
            </a:r>
            <a:endParaRPr lang="en-US" sz="1867" dirty="0"/>
          </a:p>
          <a:p>
            <a:r>
              <a:rPr lang="en-US" sz="1867" dirty="0"/>
              <a:t>ASCVD</a:t>
            </a:r>
          </a:p>
          <a:p>
            <a:r>
              <a:rPr lang="en-US" sz="1600" dirty="0"/>
              <a:t>MI, </a:t>
            </a:r>
            <a:r>
              <a:rPr lang="en-US" sz="1600" dirty="0" err="1"/>
              <a:t>inme</a:t>
            </a:r>
            <a:r>
              <a:rPr lang="en-US" sz="1600" dirty="0"/>
              <a:t>, </a:t>
            </a:r>
            <a:r>
              <a:rPr lang="en-US" sz="1600" dirty="0" err="1"/>
              <a:t>revaskülarizasyon</a:t>
            </a:r>
            <a:r>
              <a:rPr lang="en-US" sz="1600" dirty="0"/>
              <a:t> </a:t>
            </a:r>
            <a:r>
              <a:rPr lang="en-US" sz="1600" dirty="0" err="1"/>
              <a:t>öyküsü</a:t>
            </a:r>
            <a:r>
              <a:rPr lang="en-US" sz="1600" dirty="0"/>
              <a:t> (</a:t>
            </a:r>
            <a:r>
              <a:rPr lang="en-US" sz="1600" dirty="0" err="1"/>
              <a:t>tanıma</a:t>
            </a:r>
            <a:r>
              <a:rPr lang="en-US" sz="1600" dirty="0"/>
              <a:t> TIA, </a:t>
            </a:r>
            <a:r>
              <a:rPr lang="en-US" sz="1600" dirty="0" err="1"/>
              <a:t>anjina</a:t>
            </a:r>
            <a:r>
              <a:rPr lang="en-US" sz="1600" dirty="0"/>
              <a:t>, PAH, </a:t>
            </a:r>
            <a:r>
              <a:rPr lang="en-US" sz="1600" dirty="0" err="1"/>
              <a:t>amputasyon</a:t>
            </a:r>
            <a:r>
              <a:rPr lang="en-US" sz="1600" dirty="0"/>
              <a:t> da </a:t>
            </a:r>
            <a:r>
              <a:rPr lang="en-US" sz="1600" dirty="0" err="1"/>
              <a:t>dahil</a:t>
            </a:r>
            <a:r>
              <a:rPr lang="en-US" sz="1600" dirty="0"/>
              <a:t> </a:t>
            </a:r>
            <a:r>
              <a:rPr lang="en-US" sz="1600" dirty="0" err="1"/>
              <a:t>edilebilir</a:t>
            </a:r>
            <a:r>
              <a:rPr lang="en-US" sz="1600" dirty="0"/>
              <a:t>)</a:t>
            </a:r>
          </a:p>
          <a:p>
            <a:r>
              <a:rPr lang="en-US" sz="1867" dirty="0"/>
              <a:t>b) </a:t>
            </a:r>
            <a:r>
              <a:rPr lang="en-US" sz="1867" dirty="0" err="1"/>
              <a:t>Yüksek</a:t>
            </a:r>
            <a:r>
              <a:rPr lang="en-US" sz="1867" dirty="0"/>
              <a:t> KVH Risk</a:t>
            </a:r>
            <a:r>
              <a:rPr lang="en-US" sz="1867" b="1" dirty="0"/>
              <a:t>
</a:t>
            </a:r>
            <a:r>
              <a:rPr lang="en-US" sz="1600" dirty="0"/>
              <a:t>• Risk </a:t>
            </a:r>
            <a:r>
              <a:rPr lang="en-US" sz="1600" dirty="0" err="1"/>
              <a:t>skor</a:t>
            </a:r>
            <a:r>
              <a:rPr lang="en-US" sz="1600" dirty="0"/>
              <a:t> (</a:t>
            </a:r>
            <a:r>
              <a:rPr lang="en-US" sz="1600" dirty="0">
                <a:hlinkClick r:id="rId6">
                  <a:extLst>
                    <a:ext uri="{A12FA001-AC4F-418D-AE19-62706E023703}">
                      <ahyp:hlinkClr xmlns:ahyp="http://schemas.microsoft.com/office/drawing/2018/hyperlinkcolor" val="tx"/>
                    </a:ext>
                  </a:extLst>
                </a:hlinkClick>
              </a:rPr>
              <a:t>https://tkd.org.tr/kardiyobil/kalp-damar-sagligi/kardiyovaskuler-risk-hesaplama</a:t>
            </a:r>
            <a:r>
              <a:rPr lang="en-US" sz="1600" dirty="0"/>
              <a:t>)</a:t>
            </a:r>
          </a:p>
          <a:p>
            <a:r>
              <a:rPr lang="en-US" sz="1600" dirty="0"/>
              <a:t>• </a:t>
            </a:r>
            <a:r>
              <a:rPr lang="en-US" sz="1600" dirty="0" err="1"/>
              <a:t>Klinik</a:t>
            </a:r>
            <a:r>
              <a:rPr lang="en-US" sz="1600" dirty="0"/>
              <a:t> </a:t>
            </a:r>
            <a:r>
              <a:rPr lang="en-US" sz="1600" dirty="0" err="1"/>
              <a:t>bulgular</a:t>
            </a:r>
            <a:r>
              <a:rPr lang="en-US" sz="1600" dirty="0"/>
              <a:t> (</a:t>
            </a:r>
            <a:r>
              <a:rPr lang="en-US" sz="1600" dirty="0" err="1"/>
              <a:t>yaş</a:t>
            </a:r>
            <a:r>
              <a:rPr lang="en-US" sz="1600" dirty="0"/>
              <a:t> + (</a:t>
            </a:r>
            <a:r>
              <a:rPr lang="en-US" sz="1600" dirty="0" err="1"/>
              <a:t>sigara</a:t>
            </a:r>
            <a:r>
              <a:rPr lang="en-US" sz="1600" dirty="0"/>
              <a:t>, HT, </a:t>
            </a:r>
            <a:r>
              <a:rPr lang="en-US" sz="1600" dirty="0" err="1"/>
              <a:t>dislipidemi</a:t>
            </a:r>
            <a:r>
              <a:rPr lang="en-US" sz="1600" dirty="0"/>
              <a:t>) </a:t>
            </a:r>
            <a:r>
              <a:rPr lang="en-US" sz="1600" dirty="0" err="1"/>
              <a:t>en</a:t>
            </a:r>
            <a:r>
              <a:rPr lang="en-US" sz="1600" dirty="0"/>
              <a:t> </a:t>
            </a:r>
            <a:r>
              <a:rPr lang="en-US" sz="1600" dirty="0" err="1"/>
              <a:t>az</a:t>
            </a:r>
            <a:r>
              <a:rPr lang="en-US" sz="1600" dirty="0"/>
              <a:t> 2 risk </a:t>
            </a:r>
            <a:r>
              <a:rPr lang="en-US" sz="1600" dirty="0" err="1"/>
              <a:t>faktörü</a:t>
            </a:r>
            <a:r>
              <a:rPr lang="en-US" sz="1600" dirty="0"/>
              <a:t>) 
• ≧40 </a:t>
            </a:r>
            <a:r>
              <a:rPr lang="en-US" sz="1600" dirty="0" err="1"/>
              <a:t>yaş</a:t>
            </a:r>
            <a:r>
              <a:rPr lang="en-US" sz="1600" dirty="0"/>
              <a:t> T2D </a:t>
            </a:r>
            <a:r>
              <a:rPr lang="en-US" sz="1600" dirty="0" err="1"/>
              <a:t>hastalarında</a:t>
            </a:r>
            <a:r>
              <a:rPr lang="en-US" sz="1600" dirty="0"/>
              <a:t> KVH risk </a:t>
            </a:r>
            <a:r>
              <a:rPr lang="en-US" sz="1600" dirty="0" err="1"/>
              <a:t>belirlenmeli</a:t>
            </a:r>
            <a:r>
              <a:rPr lang="en-US" sz="1600" dirty="0"/>
              <a:t>, </a:t>
            </a:r>
            <a:r>
              <a:rPr lang="en-US" sz="1600" dirty="0" err="1"/>
              <a:t>semptomplar</a:t>
            </a:r>
            <a:r>
              <a:rPr lang="en-US" sz="1600" dirty="0"/>
              <a:t> </a:t>
            </a:r>
            <a:r>
              <a:rPr lang="en-US" sz="1600" dirty="0" err="1"/>
              <a:t>ve</a:t>
            </a:r>
            <a:r>
              <a:rPr lang="en-US" sz="1600" dirty="0"/>
              <a:t> ASCVD </a:t>
            </a:r>
            <a:r>
              <a:rPr lang="en-US" sz="1600" dirty="0" err="1"/>
              <a:t>kriterleri</a:t>
            </a:r>
            <a:r>
              <a:rPr lang="en-US" sz="1600" dirty="0"/>
              <a:t> </a:t>
            </a:r>
            <a:r>
              <a:rPr lang="en-US" sz="1600" dirty="0" err="1"/>
              <a:t>sorgulanmalı</a:t>
            </a:r>
            <a:endParaRPr lang="en-US" sz="1867"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hape 0"/>
          <p:cNvSpPr/>
          <p:nvPr/>
        </p:nvSpPr>
        <p:spPr>
          <a:xfrm>
            <a:off x="0" y="0"/>
            <a:ext cx="12192000" cy="975360"/>
          </a:xfrm>
          <a:prstGeom prst="rect">
            <a:avLst/>
          </a:prstGeom>
          <a:noFill/>
          <a:ln/>
        </p:spPr>
        <p:txBody>
          <a:bodyPr/>
          <a:lstStyle/>
          <a:p>
            <a:endParaRPr sz="2400"/>
          </a:p>
        </p:txBody>
      </p:sp>
      <p:sp>
        <p:nvSpPr>
          <p:cNvPr id="3" name="Text 1"/>
          <p:cNvSpPr/>
          <p:nvPr/>
        </p:nvSpPr>
        <p:spPr>
          <a:xfrm>
            <a:off x="509047" y="442191"/>
            <a:ext cx="11562918" cy="609600"/>
          </a:xfrm>
          <a:prstGeom prst="rect">
            <a:avLst/>
          </a:prstGeom>
          <a:noFill/>
          <a:ln/>
        </p:spPr>
        <p:txBody>
          <a:bodyPr wrap="square" rtlCol="0" anchor="ctr"/>
          <a:lstStyle/>
          <a:p>
            <a:r>
              <a:rPr lang="en-US" sz="4400" b="1" dirty="0">
                <a:solidFill>
                  <a:srgbClr val="FF0000"/>
                </a:solidFill>
              </a:rPr>
              <a:t>Periferik Arter Hastalığı – </a:t>
            </a:r>
            <a:r>
              <a:rPr lang="en-US" sz="4400" b="1" dirty="0" err="1">
                <a:solidFill>
                  <a:srgbClr val="FF0000"/>
                </a:solidFill>
              </a:rPr>
              <a:t>Semptomlar</a:t>
            </a:r>
            <a:r>
              <a:rPr lang="tr-TR" sz="4400" b="1" dirty="0">
                <a:solidFill>
                  <a:srgbClr val="FF0000"/>
                </a:solidFill>
              </a:rPr>
              <a:t> - </a:t>
            </a:r>
            <a:r>
              <a:rPr lang="tr-TR" sz="4400" b="1" dirty="0" err="1">
                <a:solidFill>
                  <a:srgbClr val="FF0000"/>
                </a:solidFill>
              </a:rPr>
              <a:t>Prognoz</a:t>
            </a:r>
            <a:endParaRPr lang="en-US" sz="4400" dirty="0">
              <a:solidFill>
                <a:srgbClr val="FF0000"/>
              </a:solidFill>
            </a:endParaRPr>
          </a:p>
        </p:txBody>
      </p:sp>
      <p:pic>
        <p:nvPicPr>
          <p:cNvPr id="4" name="Image 0" descr="preencoded.png"/>
          <p:cNvPicPr>
            <a:picLocks noChangeAspect="1"/>
          </p:cNvPicPr>
          <p:nvPr/>
        </p:nvPicPr>
        <p:blipFill>
          <a:blip r:embed="rId3"/>
          <a:stretch>
            <a:fillRect/>
          </a:stretch>
        </p:blipFill>
        <p:spPr>
          <a:xfrm>
            <a:off x="647544" y="1341120"/>
            <a:ext cx="731520" cy="731520"/>
          </a:xfrm>
          <a:prstGeom prst="rect">
            <a:avLst/>
          </a:prstGeom>
        </p:spPr>
      </p:pic>
      <p:sp>
        <p:nvSpPr>
          <p:cNvPr id="5" name="Text 2"/>
          <p:cNvSpPr/>
          <p:nvPr/>
        </p:nvSpPr>
        <p:spPr>
          <a:xfrm>
            <a:off x="1574277" y="906179"/>
            <a:ext cx="5486400" cy="2016828"/>
          </a:xfrm>
          <a:prstGeom prst="rect">
            <a:avLst/>
          </a:prstGeom>
          <a:noFill/>
          <a:ln/>
        </p:spPr>
        <p:txBody>
          <a:bodyPr wrap="square" rtlCol="0" anchor="ctr"/>
          <a:lstStyle/>
          <a:p>
            <a:r>
              <a:rPr lang="en-US" sz="1867" b="1" dirty="0"/>
              <a:t>Başlıca bulgular
</a:t>
            </a:r>
            <a:r>
              <a:rPr lang="en-US" sz="1600" dirty="0"/>
              <a:t>• İntermittan kladikasyo (bacaklarda yürürken ağrı/kramp)
• İstirahatte ağrı
• Ülserasyonlar veya gangren
• Birçok hasta asemptomatiktir</a:t>
            </a:r>
            <a:endParaRPr lang="en-US" sz="1867" dirty="0"/>
          </a:p>
        </p:txBody>
      </p:sp>
      <p:graphicFrame>
        <p:nvGraphicFramePr>
          <p:cNvPr id="6" name="Table 0"/>
          <p:cNvGraphicFramePr>
            <a:graphicFrameLocks noGrp="1"/>
          </p:cNvGraphicFramePr>
          <p:nvPr>
            <p:extLst>
              <p:ext uri="{D42A27DB-BD31-4B8C-83A1-F6EECF244321}">
                <p14:modId xmlns:p14="http://schemas.microsoft.com/office/powerpoint/2010/main" val="1493354275"/>
              </p:ext>
            </p:extLst>
          </p:nvPr>
        </p:nvGraphicFramePr>
        <p:xfrm>
          <a:off x="7315200" y="1341120"/>
          <a:ext cx="4632960" cy="3048000"/>
        </p:xfrm>
        <a:graphic>
          <a:graphicData uri="http://schemas.openxmlformats.org/drawingml/2006/table">
            <a:tbl>
              <a:tblPr/>
              <a:tblGrid>
                <a:gridCol w="2316480">
                  <a:extLst>
                    <a:ext uri="{9D8B030D-6E8A-4147-A177-3AD203B41FA5}">
                      <a16:colId xmlns:a16="http://schemas.microsoft.com/office/drawing/2014/main" val="20000"/>
                    </a:ext>
                  </a:extLst>
                </a:gridCol>
                <a:gridCol w="2316480">
                  <a:extLst>
                    <a:ext uri="{9D8B030D-6E8A-4147-A177-3AD203B41FA5}">
                      <a16:colId xmlns:a16="http://schemas.microsoft.com/office/drawing/2014/main" val="20001"/>
                    </a:ext>
                  </a:extLst>
                </a:gridCol>
              </a:tblGrid>
              <a:tr h="508000">
                <a:tc>
                  <a:txBody>
                    <a:bodyPr/>
                    <a:lstStyle/>
                    <a:p>
                      <a:pPr marL="0" indent="0" algn="ctr">
                        <a:buNone/>
                      </a:pPr>
                      <a:r>
                        <a:rPr lang="en-US" sz="1300" b="1" dirty="0">
                          <a:solidFill>
                            <a:srgbClr val="FFFFFF"/>
                          </a:solidFill>
                        </a:rPr>
                        <a:t>Evre</a:t>
                      </a:r>
                      <a:endParaRPr lang="en-US" sz="1300" dirty="0"/>
                    </a:p>
                  </a:txBody>
                  <a:tcPr marL="121920" marR="121920" marT="60960" marB="60960">
                    <a:lnL w="6350" cap="flat" cmpd="sng" algn="ctr">
                      <a:solidFill>
                        <a:srgbClr val="DDDDDD"/>
                      </a:solidFill>
                      <a:prstDash val="solid"/>
                      <a:round/>
                      <a:headEnd type="none" w="med" len="med"/>
                      <a:tailEnd type="none" w="med" len="med"/>
                    </a:lnL>
                    <a:lnR w="6350" cap="flat" cmpd="sng" algn="ctr">
                      <a:solidFill>
                        <a:srgbClr val="DDDDDD"/>
                      </a:solidFill>
                      <a:prstDash val="solid"/>
                      <a:round/>
                      <a:headEnd type="none" w="med" len="med"/>
                      <a:tailEnd type="none" w="med" len="med"/>
                    </a:lnR>
                    <a:lnT w="6350" cap="flat" cmpd="sng" algn="ctr">
                      <a:solidFill>
                        <a:srgbClr val="DDDDDD"/>
                      </a:solidFill>
                      <a:prstDash val="solid"/>
                      <a:round/>
                      <a:headEnd type="none" w="med" len="med"/>
                      <a:tailEnd type="none" w="med" len="med"/>
                    </a:lnT>
                    <a:lnB w="6350" cap="flat" cmpd="sng" algn="ctr">
                      <a:solidFill>
                        <a:srgbClr val="DDDDDD"/>
                      </a:solidFill>
                      <a:prstDash val="solid"/>
                      <a:round/>
                      <a:headEnd type="none" w="med" len="med"/>
                      <a:tailEnd type="none" w="med" len="med"/>
                    </a:lnB>
                    <a:solidFill>
                      <a:srgbClr val="0070C0"/>
                    </a:solidFill>
                  </a:tcPr>
                </a:tc>
                <a:tc>
                  <a:txBody>
                    <a:bodyPr/>
                    <a:lstStyle/>
                    <a:p>
                      <a:pPr marL="0" indent="0">
                        <a:buNone/>
                      </a:pPr>
                      <a:r>
                        <a:rPr lang="en-US" sz="1300" b="1" dirty="0">
                          <a:solidFill>
                            <a:srgbClr val="FFFFFF"/>
                          </a:solidFill>
                        </a:rPr>
                        <a:t>Klinik Semptom</a:t>
                      </a:r>
                      <a:endParaRPr lang="en-US" sz="1300" dirty="0"/>
                    </a:p>
                  </a:txBody>
                  <a:tcPr marL="121920" marR="121920" marT="60960" marB="60960">
                    <a:lnL w="6350" cap="flat" cmpd="sng" algn="ctr">
                      <a:solidFill>
                        <a:srgbClr val="DDDDDD"/>
                      </a:solidFill>
                      <a:prstDash val="solid"/>
                      <a:round/>
                      <a:headEnd type="none" w="med" len="med"/>
                      <a:tailEnd type="none" w="med" len="med"/>
                    </a:lnL>
                    <a:lnR w="6350" cap="flat" cmpd="sng" algn="ctr">
                      <a:solidFill>
                        <a:srgbClr val="DDDDDD"/>
                      </a:solidFill>
                      <a:prstDash val="solid"/>
                      <a:round/>
                      <a:headEnd type="none" w="med" len="med"/>
                      <a:tailEnd type="none" w="med" len="med"/>
                    </a:lnR>
                    <a:lnT w="6350" cap="flat" cmpd="sng" algn="ctr">
                      <a:solidFill>
                        <a:srgbClr val="DDDDDD"/>
                      </a:solidFill>
                      <a:prstDash val="solid"/>
                      <a:round/>
                      <a:headEnd type="none" w="med" len="med"/>
                      <a:tailEnd type="none" w="med" len="med"/>
                    </a:lnT>
                    <a:lnB w="6350" cap="flat" cmpd="sng" algn="ctr">
                      <a:solidFill>
                        <a:srgbClr val="DDDDDD"/>
                      </a:solidFill>
                      <a:prstDash val="solid"/>
                      <a:round/>
                      <a:headEnd type="none" w="med" len="med"/>
                      <a:tailEnd type="none" w="med" len="med"/>
                    </a:lnB>
                    <a:solidFill>
                      <a:srgbClr val="0070C0"/>
                    </a:solidFill>
                  </a:tcPr>
                </a:tc>
                <a:extLst>
                  <a:ext uri="{0D108BD9-81ED-4DB2-BD59-A6C34878D82A}">
                    <a16:rowId xmlns:a16="http://schemas.microsoft.com/office/drawing/2014/main" val="10000"/>
                  </a:ext>
                </a:extLst>
              </a:tr>
              <a:tr h="508000">
                <a:tc>
                  <a:txBody>
                    <a:bodyPr/>
                    <a:lstStyle/>
                    <a:p>
                      <a:pPr marL="0" indent="0" algn="ctr">
                        <a:buNone/>
                      </a:pPr>
                      <a:r>
                        <a:rPr lang="en-US" sz="1300" dirty="0">
                          <a:solidFill>
                            <a:srgbClr val="002060"/>
                          </a:solidFill>
                        </a:rPr>
                        <a:t>I</a:t>
                      </a:r>
                    </a:p>
                  </a:txBody>
                  <a:tcPr marL="121920" marR="121920" marT="60960" marB="60960">
                    <a:lnL w="6350" cap="flat" cmpd="sng" algn="ctr">
                      <a:solidFill>
                        <a:srgbClr val="DDDDDD"/>
                      </a:solidFill>
                      <a:prstDash val="solid"/>
                      <a:round/>
                      <a:headEnd type="none" w="med" len="med"/>
                      <a:tailEnd type="none" w="med" len="med"/>
                    </a:lnL>
                    <a:lnR w="6350" cap="flat" cmpd="sng" algn="ctr">
                      <a:solidFill>
                        <a:srgbClr val="DDDDDD"/>
                      </a:solidFill>
                      <a:prstDash val="solid"/>
                      <a:round/>
                      <a:headEnd type="none" w="med" len="med"/>
                      <a:tailEnd type="none" w="med" len="med"/>
                    </a:lnR>
                    <a:lnT w="6350" cap="flat" cmpd="sng" algn="ctr">
                      <a:solidFill>
                        <a:srgbClr val="DDDDDD"/>
                      </a:solidFill>
                      <a:prstDash val="solid"/>
                      <a:round/>
                      <a:headEnd type="none" w="med" len="med"/>
                      <a:tailEnd type="none" w="med" len="med"/>
                    </a:lnT>
                    <a:lnB w="6350" cap="flat" cmpd="sng" algn="ctr">
                      <a:solidFill>
                        <a:srgbClr val="DDDDDD"/>
                      </a:solidFill>
                      <a:prstDash val="solid"/>
                      <a:round/>
                      <a:headEnd type="none" w="med" len="med"/>
                      <a:tailEnd type="none" w="med" len="med"/>
                    </a:lnB>
                  </a:tcPr>
                </a:tc>
                <a:tc>
                  <a:txBody>
                    <a:bodyPr/>
                    <a:lstStyle/>
                    <a:p>
                      <a:pPr marL="0" indent="0">
                        <a:buNone/>
                      </a:pPr>
                      <a:r>
                        <a:rPr lang="en-US" sz="1300" dirty="0">
                          <a:solidFill>
                            <a:srgbClr val="002060"/>
                          </a:solidFill>
                        </a:rPr>
                        <a:t>Asemptomatik</a:t>
                      </a:r>
                    </a:p>
                  </a:txBody>
                  <a:tcPr marL="121920" marR="121920" marT="60960" marB="60960">
                    <a:lnL w="6350" cap="flat" cmpd="sng" algn="ctr">
                      <a:solidFill>
                        <a:srgbClr val="DDDDDD"/>
                      </a:solidFill>
                      <a:prstDash val="solid"/>
                      <a:round/>
                      <a:headEnd type="none" w="med" len="med"/>
                      <a:tailEnd type="none" w="med" len="med"/>
                    </a:lnL>
                    <a:lnR w="6350" cap="flat" cmpd="sng" algn="ctr">
                      <a:solidFill>
                        <a:srgbClr val="DDDDDD"/>
                      </a:solidFill>
                      <a:prstDash val="solid"/>
                      <a:round/>
                      <a:headEnd type="none" w="med" len="med"/>
                      <a:tailEnd type="none" w="med" len="med"/>
                    </a:lnR>
                    <a:lnT w="6350" cap="flat" cmpd="sng" algn="ctr">
                      <a:solidFill>
                        <a:srgbClr val="DDDDDD"/>
                      </a:solidFill>
                      <a:prstDash val="solid"/>
                      <a:round/>
                      <a:headEnd type="none" w="med" len="med"/>
                      <a:tailEnd type="none" w="med" len="med"/>
                    </a:lnT>
                    <a:lnB w="6350" cap="flat" cmpd="sng" algn="ctr">
                      <a:solidFill>
                        <a:srgbClr val="DDDDDD"/>
                      </a:solidFill>
                      <a:prstDash val="solid"/>
                      <a:round/>
                      <a:headEnd type="none" w="med" len="med"/>
                      <a:tailEnd type="none" w="med" len="med"/>
                    </a:lnB>
                  </a:tcPr>
                </a:tc>
                <a:extLst>
                  <a:ext uri="{0D108BD9-81ED-4DB2-BD59-A6C34878D82A}">
                    <a16:rowId xmlns:a16="http://schemas.microsoft.com/office/drawing/2014/main" val="10001"/>
                  </a:ext>
                </a:extLst>
              </a:tr>
              <a:tr h="508000">
                <a:tc>
                  <a:txBody>
                    <a:bodyPr/>
                    <a:lstStyle/>
                    <a:p>
                      <a:pPr marL="0" indent="0" algn="ctr">
                        <a:buNone/>
                      </a:pPr>
                      <a:r>
                        <a:rPr lang="en-US" sz="1300" dirty="0">
                          <a:solidFill>
                            <a:srgbClr val="002060"/>
                          </a:solidFill>
                        </a:rPr>
                        <a:t>IIa</a:t>
                      </a:r>
                    </a:p>
                  </a:txBody>
                  <a:tcPr marL="121920" marR="121920" marT="60960" marB="60960">
                    <a:lnL w="6350" cap="flat" cmpd="sng" algn="ctr">
                      <a:solidFill>
                        <a:srgbClr val="DDDDDD"/>
                      </a:solidFill>
                      <a:prstDash val="solid"/>
                      <a:round/>
                      <a:headEnd type="none" w="med" len="med"/>
                      <a:tailEnd type="none" w="med" len="med"/>
                    </a:lnL>
                    <a:lnR w="6350" cap="flat" cmpd="sng" algn="ctr">
                      <a:solidFill>
                        <a:srgbClr val="DDDDDD"/>
                      </a:solidFill>
                      <a:prstDash val="solid"/>
                      <a:round/>
                      <a:headEnd type="none" w="med" len="med"/>
                      <a:tailEnd type="none" w="med" len="med"/>
                    </a:lnR>
                    <a:lnT w="6350" cap="flat" cmpd="sng" algn="ctr">
                      <a:solidFill>
                        <a:srgbClr val="DDDDDD"/>
                      </a:solidFill>
                      <a:prstDash val="solid"/>
                      <a:round/>
                      <a:headEnd type="none" w="med" len="med"/>
                      <a:tailEnd type="none" w="med" len="med"/>
                    </a:lnT>
                    <a:lnB w="6350" cap="flat" cmpd="sng" algn="ctr">
                      <a:solidFill>
                        <a:srgbClr val="DDDDDD"/>
                      </a:solidFill>
                      <a:prstDash val="solid"/>
                      <a:round/>
                      <a:headEnd type="none" w="med" len="med"/>
                      <a:tailEnd type="none" w="med" len="med"/>
                    </a:lnB>
                  </a:tcPr>
                </a:tc>
                <a:tc>
                  <a:txBody>
                    <a:bodyPr/>
                    <a:lstStyle/>
                    <a:p>
                      <a:pPr marL="0" indent="0">
                        <a:buNone/>
                      </a:pPr>
                      <a:r>
                        <a:rPr lang="en-US" sz="1300" dirty="0">
                          <a:solidFill>
                            <a:srgbClr val="002060"/>
                          </a:solidFill>
                        </a:rPr>
                        <a:t>Hafif kladikasyo</a:t>
                      </a:r>
                    </a:p>
                  </a:txBody>
                  <a:tcPr marL="121920" marR="121920" marT="60960" marB="60960">
                    <a:lnL w="6350" cap="flat" cmpd="sng" algn="ctr">
                      <a:solidFill>
                        <a:srgbClr val="DDDDDD"/>
                      </a:solidFill>
                      <a:prstDash val="solid"/>
                      <a:round/>
                      <a:headEnd type="none" w="med" len="med"/>
                      <a:tailEnd type="none" w="med" len="med"/>
                    </a:lnL>
                    <a:lnR w="6350" cap="flat" cmpd="sng" algn="ctr">
                      <a:solidFill>
                        <a:srgbClr val="DDDDDD"/>
                      </a:solidFill>
                      <a:prstDash val="solid"/>
                      <a:round/>
                      <a:headEnd type="none" w="med" len="med"/>
                      <a:tailEnd type="none" w="med" len="med"/>
                    </a:lnR>
                    <a:lnT w="6350" cap="flat" cmpd="sng" algn="ctr">
                      <a:solidFill>
                        <a:srgbClr val="DDDDDD"/>
                      </a:solidFill>
                      <a:prstDash val="solid"/>
                      <a:round/>
                      <a:headEnd type="none" w="med" len="med"/>
                      <a:tailEnd type="none" w="med" len="med"/>
                    </a:lnT>
                    <a:lnB w="6350" cap="flat" cmpd="sng" algn="ctr">
                      <a:solidFill>
                        <a:srgbClr val="DDDDDD"/>
                      </a:solidFill>
                      <a:prstDash val="solid"/>
                      <a:round/>
                      <a:headEnd type="none" w="med" len="med"/>
                      <a:tailEnd type="none" w="med" len="med"/>
                    </a:lnB>
                  </a:tcPr>
                </a:tc>
                <a:extLst>
                  <a:ext uri="{0D108BD9-81ED-4DB2-BD59-A6C34878D82A}">
                    <a16:rowId xmlns:a16="http://schemas.microsoft.com/office/drawing/2014/main" val="10002"/>
                  </a:ext>
                </a:extLst>
              </a:tr>
              <a:tr h="508000">
                <a:tc>
                  <a:txBody>
                    <a:bodyPr/>
                    <a:lstStyle/>
                    <a:p>
                      <a:pPr marL="0" indent="0" algn="ctr">
                        <a:buNone/>
                      </a:pPr>
                      <a:r>
                        <a:rPr lang="en-US" sz="1300" dirty="0">
                          <a:solidFill>
                            <a:srgbClr val="002060"/>
                          </a:solidFill>
                        </a:rPr>
                        <a:t>IIb</a:t>
                      </a:r>
                    </a:p>
                  </a:txBody>
                  <a:tcPr marL="121920" marR="121920" marT="60960" marB="60960">
                    <a:lnL w="6350" cap="flat" cmpd="sng" algn="ctr">
                      <a:solidFill>
                        <a:srgbClr val="DDDDDD"/>
                      </a:solidFill>
                      <a:prstDash val="solid"/>
                      <a:round/>
                      <a:headEnd type="none" w="med" len="med"/>
                      <a:tailEnd type="none" w="med" len="med"/>
                    </a:lnL>
                    <a:lnR w="6350" cap="flat" cmpd="sng" algn="ctr">
                      <a:solidFill>
                        <a:srgbClr val="DDDDDD"/>
                      </a:solidFill>
                      <a:prstDash val="solid"/>
                      <a:round/>
                      <a:headEnd type="none" w="med" len="med"/>
                      <a:tailEnd type="none" w="med" len="med"/>
                    </a:lnR>
                    <a:lnT w="6350" cap="flat" cmpd="sng" algn="ctr">
                      <a:solidFill>
                        <a:srgbClr val="DDDDDD"/>
                      </a:solidFill>
                      <a:prstDash val="solid"/>
                      <a:round/>
                      <a:headEnd type="none" w="med" len="med"/>
                      <a:tailEnd type="none" w="med" len="med"/>
                    </a:lnT>
                    <a:lnB w="6350" cap="flat" cmpd="sng" algn="ctr">
                      <a:solidFill>
                        <a:srgbClr val="DDDDDD"/>
                      </a:solidFill>
                      <a:prstDash val="solid"/>
                      <a:round/>
                      <a:headEnd type="none" w="med" len="med"/>
                      <a:tailEnd type="none" w="med" len="med"/>
                    </a:lnB>
                  </a:tcPr>
                </a:tc>
                <a:tc>
                  <a:txBody>
                    <a:bodyPr/>
                    <a:lstStyle/>
                    <a:p>
                      <a:pPr marL="0" indent="0">
                        <a:buNone/>
                      </a:pPr>
                      <a:r>
                        <a:rPr lang="en-US" sz="1300" dirty="0">
                          <a:solidFill>
                            <a:srgbClr val="002060"/>
                          </a:solidFill>
                        </a:rPr>
                        <a:t>Orta/şiddetli kladikasyo</a:t>
                      </a:r>
                    </a:p>
                  </a:txBody>
                  <a:tcPr marL="121920" marR="121920" marT="60960" marB="60960">
                    <a:lnL w="6350" cap="flat" cmpd="sng" algn="ctr">
                      <a:solidFill>
                        <a:srgbClr val="DDDDDD"/>
                      </a:solidFill>
                      <a:prstDash val="solid"/>
                      <a:round/>
                      <a:headEnd type="none" w="med" len="med"/>
                      <a:tailEnd type="none" w="med" len="med"/>
                    </a:lnL>
                    <a:lnR w="6350" cap="flat" cmpd="sng" algn="ctr">
                      <a:solidFill>
                        <a:srgbClr val="DDDDDD"/>
                      </a:solidFill>
                      <a:prstDash val="solid"/>
                      <a:round/>
                      <a:headEnd type="none" w="med" len="med"/>
                      <a:tailEnd type="none" w="med" len="med"/>
                    </a:lnR>
                    <a:lnT w="6350" cap="flat" cmpd="sng" algn="ctr">
                      <a:solidFill>
                        <a:srgbClr val="DDDDDD"/>
                      </a:solidFill>
                      <a:prstDash val="solid"/>
                      <a:round/>
                      <a:headEnd type="none" w="med" len="med"/>
                      <a:tailEnd type="none" w="med" len="med"/>
                    </a:lnT>
                    <a:lnB w="6350" cap="flat" cmpd="sng" algn="ctr">
                      <a:solidFill>
                        <a:srgbClr val="DDDDDD"/>
                      </a:solidFill>
                      <a:prstDash val="solid"/>
                      <a:round/>
                      <a:headEnd type="none" w="med" len="med"/>
                      <a:tailEnd type="none" w="med" len="med"/>
                    </a:lnB>
                  </a:tcPr>
                </a:tc>
                <a:extLst>
                  <a:ext uri="{0D108BD9-81ED-4DB2-BD59-A6C34878D82A}">
                    <a16:rowId xmlns:a16="http://schemas.microsoft.com/office/drawing/2014/main" val="10003"/>
                  </a:ext>
                </a:extLst>
              </a:tr>
              <a:tr h="508000">
                <a:tc>
                  <a:txBody>
                    <a:bodyPr/>
                    <a:lstStyle/>
                    <a:p>
                      <a:pPr marL="0" indent="0" algn="ctr">
                        <a:buNone/>
                      </a:pPr>
                      <a:r>
                        <a:rPr lang="en-US" sz="1300" dirty="0">
                          <a:solidFill>
                            <a:srgbClr val="002060"/>
                          </a:solidFill>
                        </a:rPr>
                        <a:t>III</a:t>
                      </a:r>
                    </a:p>
                  </a:txBody>
                  <a:tcPr marL="121920" marR="121920" marT="60960" marB="60960">
                    <a:lnL w="6350" cap="flat" cmpd="sng" algn="ctr">
                      <a:solidFill>
                        <a:srgbClr val="DDDDDD"/>
                      </a:solidFill>
                      <a:prstDash val="solid"/>
                      <a:round/>
                      <a:headEnd type="none" w="med" len="med"/>
                      <a:tailEnd type="none" w="med" len="med"/>
                    </a:lnL>
                    <a:lnR w="6350" cap="flat" cmpd="sng" algn="ctr">
                      <a:solidFill>
                        <a:srgbClr val="DDDDDD"/>
                      </a:solidFill>
                      <a:prstDash val="solid"/>
                      <a:round/>
                      <a:headEnd type="none" w="med" len="med"/>
                      <a:tailEnd type="none" w="med" len="med"/>
                    </a:lnR>
                    <a:lnT w="6350" cap="flat" cmpd="sng" algn="ctr">
                      <a:solidFill>
                        <a:srgbClr val="DDDDDD"/>
                      </a:solidFill>
                      <a:prstDash val="solid"/>
                      <a:round/>
                      <a:headEnd type="none" w="med" len="med"/>
                      <a:tailEnd type="none" w="med" len="med"/>
                    </a:lnT>
                    <a:lnB w="6350" cap="flat" cmpd="sng" algn="ctr">
                      <a:solidFill>
                        <a:srgbClr val="DDDDDD"/>
                      </a:solidFill>
                      <a:prstDash val="solid"/>
                      <a:round/>
                      <a:headEnd type="none" w="med" len="med"/>
                      <a:tailEnd type="none" w="med" len="med"/>
                    </a:lnB>
                  </a:tcPr>
                </a:tc>
                <a:tc>
                  <a:txBody>
                    <a:bodyPr/>
                    <a:lstStyle/>
                    <a:p>
                      <a:pPr marL="0" indent="0">
                        <a:buNone/>
                      </a:pPr>
                      <a:r>
                        <a:rPr lang="en-US" sz="1300" dirty="0">
                          <a:solidFill>
                            <a:srgbClr val="002060"/>
                          </a:solidFill>
                        </a:rPr>
                        <a:t>İstirahatte iskemik ağrı</a:t>
                      </a:r>
                    </a:p>
                  </a:txBody>
                  <a:tcPr marL="121920" marR="121920" marT="60960" marB="60960">
                    <a:lnL w="6350" cap="flat" cmpd="sng" algn="ctr">
                      <a:solidFill>
                        <a:srgbClr val="DDDDDD"/>
                      </a:solidFill>
                      <a:prstDash val="solid"/>
                      <a:round/>
                      <a:headEnd type="none" w="med" len="med"/>
                      <a:tailEnd type="none" w="med" len="med"/>
                    </a:lnL>
                    <a:lnR w="6350" cap="flat" cmpd="sng" algn="ctr">
                      <a:solidFill>
                        <a:srgbClr val="DDDDDD"/>
                      </a:solidFill>
                      <a:prstDash val="solid"/>
                      <a:round/>
                      <a:headEnd type="none" w="med" len="med"/>
                      <a:tailEnd type="none" w="med" len="med"/>
                    </a:lnR>
                    <a:lnT w="6350" cap="flat" cmpd="sng" algn="ctr">
                      <a:solidFill>
                        <a:srgbClr val="DDDDDD"/>
                      </a:solidFill>
                      <a:prstDash val="solid"/>
                      <a:round/>
                      <a:headEnd type="none" w="med" len="med"/>
                      <a:tailEnd type="none" w="med" len="med"/>
                    </a:lnT>
                    <a:lnB w="6350" cap="flat" cmpd="sng" algn="ctr">
                      <a:solidFill>
                        <a:srgbClr val="DDDDDD"/>
                      </a:solidFill>
                      <a:prstDash val="solid"/>
                      <a:round/>
                      <a:headEnd type="none" w="med" len="med"/>
                      <a:tailEnd type="none" w="med" len="med"/>
                    </a:lnB>
                  </a:tcPr>
                </a:tc>
                <a:extLst>
                  <a:ext uri="{0D108BD9-81ED-4DB2-BD59-A6C34878D82A}">
                    <a16:rowId xmlns:a16="http://schemas.microsoft.com/office/drawing/2014/main" val="10004"/>
                  </a:ext>
                </a:extLst>
              </a:tr>
              <a:tr h="508000">
                <a:tc>
                  <a:txBody>
                    <a:bodyPr/>
                    <a:lstStyle/>
                    <a:p>
                      <a:pPr marL="0" indent="0" algn="ctr">
                        <a:buNone/>
                      </a:pPr>
                      <a:r>
                        <a:rPr lang="en-US" sz="1300" dirty="0">
                          <a:solidFill>
                            <a:srgbClr val="002060"/>
                          </a:solidFill>
                        </a:rPr>
                        <a:t>IV</a:t>
                      </a:r>
                    </a:p>
                  </a:txBody>
                  <a:tcPr marL="121920" marR="121920" marT="60960" marB="60960">
                    <a:lnL w="6350" cap="flat" cmpd="sng" algn="ctr">
                      <a:solidFill>
                        <a:srgbClr val="DDDDDD"/>
                      </a:solidFill>
                      <a:prstDash val="solid"/>
                      <a:round/>
                      <a:headEnd type="none" w="med" len="med"/>
                      <a:tailEnd type="none" w="med" len="med"/>
                    </a:lnL>
                    <a:lnR w="6350" cap="flat" cmpd="sng" algn="ctr">
                      <a:solidFill>
                        <a:srgbClr val="DDDDDD"/>
                      </a:solidFill>
                      <a:prstDash val="solid"/>
                      <a:round/>
                      <a:headEnd type="none" w="med" len="med"/>
                      <a:tailEnd type="none" w="med" len="med"/>
                    </a:lnR>
                    <a:lnT w="6350" cap="flat" cmpd="sng" algn="ctr">
                      <a:solidFill>
                        <a:srgbClr val="DDDDDD"/>
                      </a:solidFill>
                      <a:prstDash val="solid"/>
                      <a:round/>
                      <a:headEnd type="none" w="med" len="med"/>
                      <a:tailEnd type="none" w="med" len="med"/>
                    </a:lnT>
                    <a:lnB w="6350" cap="flat" cmpd="sng" algn="ctr">
                      <a:solidFill>
                        <a:srgbClr val="DDDDDD"/>
                      </a:solidFill>
                      <a:prstDash val="solid"/>
                      <a:round/>
                      <a:headEnd type="none" w="med" len="med"/>
                      <a:tailEnd type="none" w="med" len="med"/>
                    </a:lnB>
                  </a:tcPr>
                </a:tc>
                <a:tc>
                  <a:txBody>
                    <a:bodyPr/>
                    <a:lstStyle/>
                    <a:p>
                      <a:pPr marL="0" indent="0">
                        <a:buNone/>
                      </a:pPr>
                      <a:r>
                        <a:rPr lang="en-US" sz="1300" dirty="0">
                          <a:solidFill>
                            <a:srgbClr val="002060"/>
                          </a:solidFill>
                        </a:rPr>
                        <a:t>Ülserasyon veya gangren</a:t>
                      </a:r>
                    </a:p>
                  </a:txBody>
                  <a:tcPr marL="121920" marR="121920" marT="60960" marB="60960">
                    <a:lnL w="6350" cap="flat" cmpd="sng" algn="ctr">
                      <a:solidFill>
                        <a:srgbClr val="DDDDDD"/>
                      </a:solidFill>
                      <a:prstDash val="solid"/>
                      <a:round/>
                      <a:headEnd type="none" w="med" len="med"/>
                      <a:tailEnd type="none" w="med" len="med"/>
                    </a:lnL>
                    <a:lnR w="6350" cap="flat" cmpd="sng" algn="ctr">
                      <a:solidFill>
                        <a:srgbClr val="DDDDDD"/>
                      </a:solidFill>
                      <a:prstDash val="solid"/>
                      <a:round/>
                      <a:headEnd type="none" w="med" len="med"/>
                      <a:tailEnd type="none" w="med" len="med"/>
                    </a:lnR>
                    <a:lnT w="6350" cap="flat" cmpd="sng" algn="ctr">
                      <a:solidFill>
                        <a:srgbClr val="DDDDDD"/>
                      </a:solidFill>
                      <a:prstDash val="solid"/>
                      <a:round/>
                      <a:headEnd type="none" w="med" len="med"/>
                      <a:tailEnd type="none" w="med" len="med"/>
                    </a:lnT>
                    <a:lnB w="6350" cap="flat" cmpd="sng" algn="ctr">
                      <a:solidFill>
                        <a:srgbClr val="DDDDDD"/>
                      </a:solidFill>
                      <a:prstDash val="solid"/>
                      <a:round/>
                      <a:headEnd type="none" w="med" len="med"/>
                      <a:tailEnd type="none" w="med" len="med"/>
                    </a:lnB>
                  </a:tcPr>
                </a:tc>
                <a:extLst>
                  <a:ext uri="{0D108BD9-81ED-4DB2-BD59-A6C34878D82A}">
                    <a16:rowId xmlns:a16="http://schemas.microsoft.com/office/drawing/2014/main" val="10005"/>
                  </a:ext>
                </a:extLst>
              </a:tr>
            </a:tbl>
          </a:graphicData>
        </a:graphic>
      </p:graphicFrame>
      <p:sp>
        <p:nvSpPr>
          <p:cNvPr id="7" name="Text 3"/>
          <p:cNvSpPr/>
          <p:nvPr/>
        </p:nvSpPr>
        <p:spPr>
          <a:xfrm>
            <a:off x="655767" y="2738052"/>
            <a:ext cx="6255757" cy="1584960"/>
          </a:xfrm>
          <a:prstGeom prst="rect">
            <a:avLst/>
          </a:prstGeom>
          <a:noFill/>
          <a:ln/>
        </p:spPr>
        <p:txBody>
          <a:bodyPr wrap="square" rtlCol="0" anchor="ctr"/>
          <a:lstStyle/>
          <a:p>
            <a:r>
              <a:rPr lang="en-US" sz="1867" b="1" dirty="0" err="1"/>
              <a:t>Prevalans</a:t>
            </a:r>
            <a:r>
              <a:rPr lang="en-US" sz="1867" b="1" dirty="0"/>
              <a:t>
</a:t>
            </a:r>
            <a:r>
              <a:rPr lang="en-US" sz="1600" dirty="0"/>
              <a:t>• ≥65 </a:t>
            </a:r>
            <a:r>
              <a:rPr lang="en-US" sz="1600" dirty="0" err="1"/>
              <a:t>yaş</a:t>
            </a:r>
            <a:r>
              <a:rPr lang="tr-TR" sz="1600" dirty="0"/>
              <a:t> T2D </a:t>
            </a:r>
            <a:r>
              <a:rPr lang="en-US" sz="1600" dirty="0"/>
              <a:t>%26.3</a:t>
            </a:r>
            <a:r>
              <a:rPr lang="tr-TR" sz="1600" dirty="0"/>
              <a:t>,</a:t>
            </a:r>
            <a:r>
              <a:rPr lang="en-US" sz="1600" dirty="0"/>
              <a:t> </a:t>
            </a:r>
            <a:r>
              <a:rPr lang="tr-TR" sz="1600" dirty="0"/>
              <a:t>(</a:t>
            </a:r>
            <a:r>
              <a:rPr lang="en-US" sz="1600" dirty="0" err="1"/>
              <a:t>diyabet</a:t>
            </a:r>
            <a:r>
              <a:rPr lang="en-US" sz="1600" dirty="0"/>
              <a:t> </a:t>
            </a:r>
            <a:r>
              <a:rPr lang="en-US" sz="1600" dirty="0" err="1"/>
              <a:t>olmayan</a:t>
            </a:r>
            <a:r>
              <a:rPr lang="tr-TR" sz="1600" dirty="0"/>
              <a:t> kişilerde</a:t>
            </a:r>
            <a:r>
              <a:rPr lang="en-US" sz="1600" dirty="0"/>
              <a:t> %15.3</a:t>
            </a:r>
            <a:r>
              <a:rPr lang="tr-TR" sz="1600" dirty="0"/>
              <a:t>)</a:t>
            </a:r>
            <a:r>
              <a:rPr lang="en-US" sz="1600" dirty="0"/>
              <a:t>
• </a:t>
            </a:r>
            <a:r>
              <a:rPr lang="en-US" sz="1600" dirty="0" err="1"/>
              <a:t>Semptomatik</a:t>
            </a:r>
            <a:r>
              <a:rPr lang="en-US" sz="1600" dirty="0"/>
              <a:t> PAD </a:t>
            </a:r>
            <a:r>
              <a:rPr lang="en-US" sz="1600" dirty="0" err="1"/>
              <a:t>hastalarının</a:t>
            </a:r>
            <a:r>
              <a:rPr lang="en-US" sz="1600" dirty="0"/>
              <a:t> %20’si </a:t>
            </a:r>
            <a:r>
              <a:rPr lang="tr-TR" sz="1600" dirty="0"/>
              <a:t>DM</a:t>
            </a:r>
          </a:p>
          <a:p>
            <a:pPr marL="380990" indent="-380990">
              <a:buFont typeface="Arial" panose="020B0604020202020204" pitchFamily="34" charset="0"/>
              <a:buChar char="•"/>
            </a:pPr>
            <a:r>
              <a:rPr lang="tr-TR" sz="1600" dirty="0"/>
              <a:t>BB yüksek riskli T2D hastalarında (≧65 yaş, </a:t>
            </a:r>
            <a:r>
              <a:rPr lang="tr-TR" sz="1600" dirty="0" err="1"/>
              <a:t>mikrovasküler</a:t>
            </a:r>
            <a:r>
              <a:rPr lang="tr-TR" sz="1600" dirty="0"/>
              <a:t> hastalık, diyabetik ayak, organ komplikasyonu)  tarama: ABI (</a:t>
            </a:r>
            <a:r>
              <a:rPr lang="tr-TR" sz="1600" dirty="0" err="1"/>
              <a:t>Ankle</a:t>
            </a:r>
            <a:r>
              <a:rPr lang="tr-TR" sz="1600" dirty="0"/>
              <a:t> </a:t>
            </a:r>
            <a:r>
              <a:rPr lang="tr-TR" sz="1600" dirty="0" err="1"/>
              <a:t>Brachial</a:t>
            </a:r>
            <a:r>
              <a:rPr lang="tr-TR" sz="1600" dirty="0"/>
              <a:t> Index)  </a:t>
            </a:r>
            <a:endParaRPr lang="en-US" sz="1867" dirty="0"/>
          </a:p>
        </p:txBody>
      </p:sp>
      <p:sp>
        <p:nvSpPr>
          <p:cNvPr id="8" name="Text 4"/>
          <p:cNvSpPr/>
          <p:nvPr/>
        </p:nvSpPr>
        <p:spPr>
          <a:xfrm>
            <a:off x="416209" y="6388552"/>
            <a:ext cx="10972800" cy="365760"/>
          </a:xfrm>
          <a:prstGeom prst="rect">
            <a:avLst/>
          </a:prstGeom>
          <a:noFill/>
          <a:ln/>
        </p:spPr>
        <p:txBody>
          <a:bodyPr wrap="square" rtlCol="0" anchor="ctr"/>
          <a:lstStyle/>
          <a:p>
            <a:endParaRPr lang="en-US" sz="933" dirty="0"/>
          </a:p>
        </p:txBody>
      </p:sp>
      <p:pic>
        <p:nvPicPr>
          <p:cNvPr id="9" name="Resim 8"/>
          <p:cNvPicPr>
            <a:picLocks noChangeAspect="1"/>
          </p:cNvPicPr>
          <p:nvPr/>
        </p:nvPicPr>
        <p:blipFill>
          <a:blip r:embed="rId4"/>
          <a:stretch>
            <a:fillRect/>
          </a:stretch>
        </p:blipFill>
        <p:spPr>
          <a:xfrm>
            <a:off x="647544" y="3789229"/>
            <a:ext cx="7211506" cy="2016828"/>
          </a:xfrm>
          <a:prstGeom prst="rect">
            <a:avLst/>
          </a:prstGeom>
        </p:spPr>
      </p:pic>
      <p:sp>
        <p:nvSpPr>
          <p:cNvPr id="11" name="TextBox 10">
            <a:extLst>
              <a:ext uri="{FF2B5EF4-FFF2-40B4-BE49-F238E27FC236}">
                <a16:creationId xmlns:a16="http://schemas.microsoft.com/office/drawing/2014/main" id="{8FA4A711-F87F-6230-287A-4EE5A3C3C65D}"/>
              </a:ext>
            </a:extLst>
          </p:cNvPr>
          <p:cNvSpPr txBox="1"/>
          <p:nvPr/>
        </p:nvSpPr>
        <p:spPr>
          <a:xfrm>
            <a:off x="582931" y="5440297"/>
            <a:ext cx="11609069" cy="461665"/>
          </a:xfrm>
          <a:prstGeom prst="rect">
            <a:avLst/>
          </a:prstGeom>
          <a:noFill/>
        </p:spPr>
        <p:txBody>
          <a:bodyPr wrap="square">
            <a:spAutoFit/>
          </a:bodyPr>
          <a:lstStyle/>
          <a:p>
            <a:r>
              <a:rPr lang="en-US" sz="800" b="0" i="0" u="none" strike="noStrike" dirty="0">
                <a:effectLst/>
                <a:latin typeface="Helvetica Neue" panose="02000503000000020004" pitchFamily="2" charset="0"/>
              </a:rPr>
              <a:t>William H. Herman, </a:t>
            </a:r>
            <a:r>
              <a:rPr lang="en-US" sz="800" b="0" i="0" u="none" strike="noStrike" dirty="0" err="1">
                <a:effectLst/>
                <a:latin typeface="Helvetica Neue" panose="02000503000000020004" pitchFamily="2" charset="0"/>
              </a:rPr>
              <a:t>Shihchen</a:t>
            </a:r>
            <a:r>
              <a:rPr lang="en-US" sz="800" b="0" i="0" u="none" strike="noStrike" dirty="0">
                <a:effectLst/>
                <a:latin typeface="Helvetica Neue" panose="02000503000000020004" pitchFamily="2" charset="0"/>
              </a:rPr>
              <a:t> </a:t>
            </a:r>
            <a:r>
              <a:rPr lang="en-US" sz="800" b="0" i="0" u="none" strike="noStrike" dirty="0" err="1">
                <a:effectLst/>
                <a:latin typeface="Helvetica Neue" panose="02000503000000020004" pitchFamily="2" charset="0"/>
              </a:rPr>
              <a:t>Kuo</a:t>
            </a:r>
            <a:r>
              <a:rPr lang="en-US" sz="800" b="0" i="0" u="none" strike="noStrike" dirty="0">
                <a:effectLst/>
                <a:latin typeface="Helvetica Neue" panose="02000503000000020004" pitchFamily="2" charset="0"/>
              </a:rPr>
              <a:t>; Is Screening for Heart Failure and Peripheral Artery Disease Warranted in Asymptomatic Adults With Diabetes? A Perspective on the 2025 American Diabetes Association “Standards of Care in Diabetes”. </a:t>
            </a:r>
            <a:r>
              <a:rPr lang="en-US" sz="800" b="0" i="1" u="none" strike="noStrike" dirty="0">
                <a:effectLst/>
                <a:latin typeface="Helvetica Neue" panose="02000503000000020004" pitchFamily="2" charset="0"/>
              </a:rPr>
              <a:t>Diabetes Care</a:t>
            </a:r>
            <a:r>
              <a:rPr lang="en-US" sz="800" b="0" i="0" u="none" strike="noStrike" dirty="0">
                <a:effectLst/>
                <a:latin typeface="Helvetica Neue" panose="02000503000000020004" pitchFamily="2" charset="0"/>
              </a:rPr>
              <a:t> 20 August 2025; 48 (9): 1465–1471. </a:t>
            </a:r>
            <a:r>
              <a:rPr lang="en-US" sz="800" b="0" i="0" u="none" strike="noStrike" dirty="0">
                <a:effectLst/>
                <a:latin typeface="Helvetica Neue" panose="02000503000000020004" pitchFamily="2" charset="0"/>
                <a:hlinkClick r:id="rId5">
                  <a:extLst>
                    <a:ext uri="{A12FA001-AC4F-418D-AE19-62706E023703}">
                      <ahyp:hlinkClr xmlns:ahyp="http://schemas.microsoft.com/office/drawing/2018/hyperlinkcolor" val="tx"/>
                    </a:ext>
                  </a:extLst>
                </a:hlinkClick>
              </a:rPr>
              <a:t>https://doi.org/10.2337/dci24-0103</a:t>
            </a:r>
            <a:endParaRPr lang="en-US" sz="800" dirty="0"/>
          </a:p>
          <a:p>
            <a:r>
              <a:rPr lang="en-US" sz="800" dirty="0"/>
              <a:t>Rhee SY, Kim YS. Peripheral arterial disease in patients with type 2 diabetes mellitus. Diabetes </a:t>
            </a:r>
            <a:r>
              <a:rPr lang="en-US" sz="800" dirty="0" err="1"/>
              <a:t>Metab</a:t>
            </a:r>
            <a:r>
              <a:rPr lang="en-US" sz="800" dirty="0"/>
              <a:t> J. 2015;39(4):283-290. </a:t>
            </a:r>
            <a:endParaRPr lang="en-TR" sz="800"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hape 0"/>
          <p:cNvSpPr/>
          <p:nvPr/>
        </p:nvSpPr>
        <p:spPr>
          <a:xfrm>
            <a:off x="0" y="0"/>
            <a:ext cx="12192000" cy="975360"/>
          </a:xfrm>
          <a:prstGeom prst="rect">
            <a:avLst/>
          </a:prstGeom>
          <a:noFill/>
          <a:ln/>
        </p:spPr>
        <p:txBody>
          <a:bodyPr/>
          <a:lstStyle/>
          <a:p>
            <a:endParaRPr sz="2400"/>
          </a:p>
        </p:txBody>
      </p:sp>
      <p:sp>
        <p:nvSpPr>
          <p:cNvPr id="3" name="Text 1"/>
          <p:cNvSpPr/>
          <p:nvPr/>
        </p:nvSpPr>
        <p:spPr>
          <a:xfrm>
            <a:off x="487680" y="476235"/>
            <a:ext cx="11216640" cy="609600"/>
          </a:xfrm>
          <a:prstGeom prst="rect">
            <a:avLst/>
          </a:prstGeom>
          <a:noFill/>
          <a:ln/>
        </p:spPr>
        <p:txBody>
          <a:bodyPr wrap="square" rtlCol="0" anchor="ctr"/>
          <a:lstStyle/>
          <a:p>
            <a:r>
              <a:rPr lang="en-US" sz="4400" b="1" dirty="0">
                <a:solidFill>
                  <a:srgbClr val="FF0000"/>
                </a:solidFill>
              </a:rPr>
              <a:t>Serebrovasküler Olay – </a:t>
            </a:r>
            <a:r>
              <a:rPr lang="en-US" sz="4400" b="1" dirty="0" err="1">
                <a:solidFill>
                  <a:srgbClr val="FF0000"/>
                </a:solidFill>
              </a:rPr>
              <a:t>Semptomlar</a:t>
            </a:r>
            <a:r>
              <a:rPr lang="tr-TR" sz="4400" b="1" dirty="0">
                <a:solidFill>
                  <a:srgbClr val="FF0000"/>
                </a:solidFill>
              </a:rPr>
              <a:t> - </a:t>
            </a:r>
            <a:r>
              <a:rPr lang="tr-TR" sz="4400" b="1" dirty="0" err="1">
                <a:solidFill>
                  <a:srgbClr val="FF0000"/>
                </a:solidFill>
              </a:rPr>
              <a:t>Prognoz</a:t>
            </a:r>
            <a:endParaRPr lang="en-US" sz="4400" dirty="0">
              <a:solidFill>
                <a:srgbClr val="FF0000"/>
              </a:solidFill>
            </a:endParaRPr>
          </a:p>
        </p:txBody>
      </p:sp>
      <p:sp>
        <p:nvSpPr>
          <p:cNvPr id="4" name="Text 2"/>
          <p:cNvSpPr/>
          <p:nvPr/>
        </p:nvSpPr>
        <p:spPr>
          <a:xfrm>
            <a:off x="609600" y="1215758"/>
            <a:ext cx="5486400" cy="1675457"/>
          </a:xfrm>
          <a:prstGeom prst="rect">
            <a:avLst/>
          </a:prstGeom>
          <a:noFill/>
          <a:ln/>
        </p:spPr>
        <p:txBody>
          <a:bodyPr wrap="square" rtlCol="0" anchor="ctr"/>
          <a:lstStyle/>
          <a:p>
            <a:r>
              <a:rPr lang="en-US" sz="1867" b="1" dirty="0"/>
              <a:t>FAST Testi
</a:t>
            </a:r>
            <a:r>
              <a:rPr lang="en-US" sz="1600" dirty="0"/>
              <a:t>• Yüz: Yüzde düşüklük
• Kol: Kolunu kaldırmada zayıflık
• Konuşma: Konuşma bozukluğu veya anlamsızlık
• Zaman: Her bulguda acil çağrı</a:t>
            </a:r>
            <a:endParaRPr lang="en-US" sz="1867" dirty="0"/>
          </a:p>
        </p:txBody>
      </p:sp>
      <p:sp>
        <p:nvSpPr>
          <p:cNvPr id="5" name="Text 3"/>
          <p:cNvSpPr/>
          <p:nvPr/>
        </p:nvSpPr>
        <p:spPr>
          <a:xfrm>
            <a:off x="6246829" y="1125542"/>
            <a:ext cx="4867373" cy="1977405"/>
          </a:xfrm>
          <a:prstGeom prst="rect">
            <a:avLst/>
          </a:prstGeom>
          <a:noFill/>
          <a:ln/>
        </p:spPr>
        <p:txBody>
          <a:bodyPr wrap="square" rtlCol="0" anchor="ctr"/>
          <a:lstStyle/>
          <a:p>
            <a:r>
              <a:rPr lang="en-US" sz="1867" b="1" dirty="0"/>
              <a:t>Diğer Bulgular
</a:t>
            </a:r>
            <a:r>
              <a:rPr lang="en-US" sz="1600" dirty="0"/>
              <a:t>• Tek taraflı güçsüzlük veya uyuşma
• Kelime bulma güçlüğü, konuşma bozukluğu
• Ani görme kaybı veya bulanıklık
• Bilinç bulanıklığı, ani baş dönmesi
• Ani, şiddetli baş ağrısı</a:t>
            </a:r>
            <a:endParaRPr lang="en-US" sz="1867" dirty="0"/>
          </a:p>
        </p:txBody>
      </p:sp>
      <p:sp>
        <p:nvSpPr>
          <p:cNvPr id="6" name="Text 4"/>
          <p:cNvSpPr/>
          <p:nvPr/>
        </p:nvSpPr>
        <p:spPr>
          <a:xfrm>
            <a:off x="609600" y="2825413"/>
            <a:ext cx="4961013" cy="1828800"/>
          </a:xfrm>
          <a:prstGeom prst="rect">
            <a:avLst/>
          </a:prstGeom>
          <a:noFill/>
          <a:ln/>
        </p:spPr>
        <p:txBody>
          <a:bodyPr wrap="square" rtlCol="0" anchor="ctr"/>
          <a:lstStyle/>
          <a:p>
            <a:r>
              <a:rPr lang="tr-TR" sz="1867" b="1" dirty="0"/>
              <a:t>Diyabet varsa;</a:t>
            </a:r>
            <a:r>
              <a:rPr lang="en-US" sz="1867" b="1" dirty="0"/>
              <a:t>
</a:t>
            </a:r>
            <a:r>
              <a:rPr lang="en-US" sz="1600" dirty="0"/>
              <a:t>• İskemik inme daha sık, hemorajik inme daha az
• Motor defisit ve dizartri görülme oranı daha yüksek
• Atipik semptomlar nadirdir</a:t>
            </a:r>
            <a:endParaRPr lang="en-US" sz="1867" dirty="0"/>
          </a:p>
        </p:txBody>
      </p:sp>
      <p:sp>
        <p:nvSpPr>
          <p:cNvPr id="7" name="Text 5"/>
          <p:cNvSpPr/>
          <p:nvPr/>
        </p:nvSpPr>
        <p:spPr>
          <a:xfrm>
            <a:off x="487680" y="6348248"/>
            <a:ext cx="10972800" cy="365760"/>
          </a:xfrm>
          <a:prstGeom prst="rect">
            <a:avLst/>
          </a:prstGeom>
          <a:noFill/>
          <a:ln/>
        </p:spPr>
        <p:txBody>
          <a:bodyPr wrap="square" rtlCol="0" anchor="ctr"/>
          <a:lstStyle/>
          <a:p>
            <a:r>
              <a:rPr lang="tr-TR" sz="933" u="sng" dirty="0">
                <a:solidFill>
                  <a:srgbClr val="00B0F0"/>
                </a:solidFill>
              </a:rPr>
              <a:t> </a:t>
            </a:r>
            <a:r>
              <a:rPr lang="en-US" sz="933" dirty="0">
                <a:solidFill>
                  <a:srgbClr val="000000"/>
                </a:solidFill>
              </a:rPr>
              <a:t> </a:t>
            </a:r>
            <a:endParaRPr lang="en-US" sz="933" dirty="0"/>
          </a:p>
        </p:txBody>
      </p:sp>
      <p:sp>
        <p:nvSpPr>
          <p:cNvPr id="8" name="Text 2"/>
          <p:cNvSpPr/>
          <p:nvPr/>
        </p:nvSpPr>
        <p:spPr>
          <a:xfrm>
            <a:off x="6096000" y="3294929"/>
            <a:ext cx="5747057" cy="2209881"/>
          </a:xfrm>
          <a:prstGeom prst="rect">
            <a:avLst/>
          </a:prstGeom>
          <a:noFill/>
          <a:ln/>
        </p:spPr>
        <p:txBody>
          <a:bodyPr wrap="square" rtlCol="0" anchor="ctr"/>
          <a:lstStyle/>
          <a:p>
            <a:r>
              <a:rPr lang="tr-TR" sz="1867" b="1" dirty="0" err="1"/>
              <a:t>Prognoz</a:t>
            </a:r>
            <a:endParaRPr lang="tr-TR" sz="1867" b="1" dirty="0"/>
          </a:p>
          <a:p>
            <a:pPr marL="228594" indent="-228594">
              <a:buFont typeface="Arial" panose="020B0604020202020204" pitchFamily="34" charset="0"/>
              <a:buChar char="•"/>
            </a:pPr>
            <a:r>
              <a:rPr lang="en-US" sz="1600" dirty="0" err="1"/>
              <a:t>Diyabetli</a:t>
            </a:r>
            <a:r>
              <a:rPr lang="en-US" sz="1600" dirty="0"/>
              <a:t> </a:t>
            </a:r>
            <a:r>
              <a:rPr lang="en-US" sz="1600" dirty="0" err="1"/>
              <a:t>erişkinler</a:t>
            </a:r>
            <a:r>
              <a:rPr lang="tr-TR" sz="1600" dirty="0"/>
              <a:t>de</a:t>
            </a:r>
            <a:r>
              <a:rPr lang="en-US" sz="1600" dirty="0"/>
              <a:t> inme geçirme olasılığı 1.5 kat daha fazladır ve kalp hastalığı/ inme nedeniyle ölüm riski yaklaşık iki kat yüksektir
</a:t>
            </a:r>
            <a:r>
              <a:rPr lang="en-US" sz="1600" dirty="0" err="1"/>
              <a:t>Prospektif</a:t>
            </a:r>
            <a:r>
              <a:rPr lang="en-US" sz="1600" dirty="0"/>
              <a:t> meta-analizde T2DM’li hastalarda iskemik inme riski 2.27 kat artmıştır
T2DM </a:t>
            </a:r>
            <a:r>
              <a:rPr lang="en-US" sz="1600" dirty="0" err="1"/>
              <a:t>hastalarında</a:t>
            </a:r>
            <a:r>
              <a:rPr lang="en-US" sz="1600" dirty="0"/>
              <a:t> </a:t>
            </a:r>
            <a:r>
              <a:rPr lang="en-US" sz="1600" dirty="0" err="1"/>
              <a:t>taburculukta</a:t>
            </a:r>
            <a:r>
              <a:rPr lang="en-US" sz="1600" dirty="0"/>
              <a:t> </a:t>
            </a:r>
            <a:r>
              <a:rPr lang="en-US" sz="1600" dirty="0" err="1"/>
              <a:t>fonksiyonel</a:t>
            </a:r>
            <a:r>
              <a:rPr lang="en-US" sz="1600" dirty="0"/>
              <a:t> </a:t>
            </a:r>
            <a:r>
              <a:rPr lang="en-US" sz="1600" dirty="0" err="1"/>
              <a:t>bulgular</a:t>
            </a:r>
            <a:r>
              <a:rPr lang="en-US" sz="1600" dirty="0"/>
              <a:t> daha kötüdür; bu olumsuz etki başlangıçtaki inme şiddetinden ve diğer risk faktörlerinden bağımsızdır</a:t>
            </a:r>
          </a:p>
        </p:txBody>
      </p:sp>
      <p:sp>
        <p:nvSpPr>
          <p:cNvPr id="9" name="TextBox 8">
            <a:extLst>
              <a:ext uri="{FF2B5EF4-FFF2-40B4-BE49-F238E27FC236}">
                <a16:creationId xmlns:a16="http://schemas.microsoft.com/office/drawing/2014/main" id="{98FF68C8-EA87-7FE4-7FFF-71346740D0EA}"/>
              </a:ext>
            </a:extLst>
          </p:cNvPr>
          <p:cNvSpPr txBox="1"/>
          <p:nvPr/>
        </p:nvSpPr>
        <p:spPr>
          <a:xfrm>
            <a:off x="556333" y="5501625"/>
            <a:ext cx="7939883" cy="461665"/>
          </a:xfrm>
          <a:prstGeom prst="rect">
            <a:avLst/>
          </a:prstGeom>
          <a:noFill/>
        </p:spPr>
        <p:txBody>
          <a:bodyPr wrap="square" rtlCol="0">
            <a:spAutoFit/>
          </a:bodyPr>
          <a:lstStyle/>
          <a:p>
            <a:r>
              <a:rPr lang="en-US" sz="800" dirty="0"/>
              <a:t>Stroke Association. Stroke signs and symptoms. 2024. </a:t>
            </a:r>
            <a:r>
              <a:rPr lang="en-US" sz="800" u="sng" dirty="0">
                <a:hlinkClick r:id="rId3">
                  <a:extLst>
                    <a:ext uri="{A12FA001-AC4F-418D-AE19-62706E023703}">
                      <ahyp:hlinkClr xmlns:ahyp="http://schemas.microsoft.com/office/drawing/2018/hyperlinkcolor" val="tx"/>
                    </a:ext>
                  </a:extLst>
                </a:hlinkClick>
              </a:rPr>
              <a:t>(www.stroke.org.uk)</a:t>
            </a:r>
            <a:endParaRPr lang="en-US" sz="800" u="sng" dirty="0"/>
          </a:p>
          <a:p>
            <a:r>
              <a:rPr lang="en-US" sz="800" dirty="0" err="1"/>
              <a:t>Morsy</a:t>
            </a:r>
            <a:r>
              <a:rPr lang="en-US" sz="800" dirty="0"/>
              <a:t> EY, </a:t>
            </a:r>
            <a:r>
              <a:rPr lang="en-US" sz="800" dirty="0" err="1"/>
              <a:t>Rohoma</a:t>
            </a:r>
            <a:r>
              <a:rPr lang="en-US" sz="800" dirty="0"/>
              <a:t> KH, Ali SA, et al. Comparison of clinical presentation and risk factors for cerebrovascular stroke in diabetic versus nondiabetic patients. Egypt J Intern Med. 2022;34(78)</a:t>
            </a:r>
          </a:p>
          <a:p>
            <a:r>
              <a:rPr lang="en-US" sz="800" dirty="0" err="1"/>
              <a:t>Tziomalos</a:t>
            </a:r>
            <a:r>
              <a:rPr lang="en-US" sz="800" dirty="0"/>
              <a:t> K, </a:t>
            </a:r>
            <a:r>
              <a:rPr lang="en-US" sz="800" dirty="0" err="1"/>
              <a:t>Spanou</a:t>
            </a:r>
            <a:r>
              <a:rPr lang="en-US" sz="800" dirty="0"/>
              <a:t> M, </a:t>
            </a:r>
            <a:r>
              <a:rPr lang="en-US" sz="800" dirty="0" err="1"/>
              <a:t>Bouziana</a:t>
            </a:r>
            <a:r>
              <a:rPr lang="en-US" sz="800" dirty="0"/>
              <a:t> SD, et al. Type 2 diabetes is associated with a worse functional outcome of ischemic stroke. World J Diabetes. 2014;5(6):939-944. </a:t>
            </a:r>
            <a:endParaRPr lang="en-TR" sz="800"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0794FB-CADF-4921-E248-9AA5DA8B4E11}"/>
              </a:ext>
            </a:extLst>
          </p:cNvPr>
          <p:cNvSpPr>
            <a:spLocks noGrp="1"/>
          </p:cNvSpPr>
          <p:nvPr>
            <p:ph type="title"/>
          </p:nvPr>
        </p:nvSpPr>
        <p:spPr>
          <a:xfrm>
            <a:off x="630810" y="398233"/>
            <a:ext cx="4346542" cy="1009651"/>
          </a:xfrm>
        </p:spPr>
        <p:txBody>
          <a:bodyPr/>
          <a:lstStyle/>
          <a:p>
            <a:r>
              <a:rPr lang="en-US" b="1" dirty="0">
                <a:solidFill>
                  <a:srgbClr val="FF0000"/>
                </a:solidFill>
              </a:rPr>
              <a:t>S</a:t>
            </a:r>
            <a:r>
              <a:rPr lang="en-TR" b="1" dirty="0">
                <a:solidFill>
                  <a:srgbClr val="FF0000"/>
                </a:solidFill>
              </a:rPr>
              <a:t>unum Akışı</a:t>
            </a:r>
          </a:p>
        </p:txBody>
      </p:sp>
      <p:sp>
        <p:nvSpPr>
          <p:cNvPr id="3" name="Content Placeholder 2">
            <a:extLst>
              <a:ext uri="{FF2B5EF4-FFF2-40B4-BE49-F238E27FC236}">
                <a16:creationId xmlns:a16="http://schemas.microsoft.com/office/drawing/2014/main" id="{D09005E2-44CB-1B28-BD90-169D1931237B}"/>
              </a:ext>
            </a:extLst>
          </p:cNvPr>
          <p:cNvSpPr>
            <a:spLocks noGrp="1"/>
          </p:cNvSpPr>
          <p:nvPr>
            <p:ph idx="1"/>
          </p:nvPr>
        </p:nvSpPr>
        <p:spPr>
          <a:xfrm>
            <a:off x="630810" y="1253331"/>
            <a:ext cx="10515600" cy="4351338"/>
          </a:xfrm>
        </p:spPr>
        <p:txBody>
          <a:bodyPr>
            <a:normAutofit/>
          </a:bodyPr>
          <a:lstStyle/>
          <a:p>
            <a:r>
              <a:rPr lang="en-TR" dirty="0"/>
              <a:t>Makrovasküler Komplikasyonlar</a:t>
            </a:r>
          </a:p>
          <a:p>
            <a:pPr lvl="1"/>
            <a:r>
              <a:rPr lang="en-TR" dirty="0"/>
              <a:t>Patogenez, Risk Faktörleri, Epidemioyolji</a:t>
            </a:r>
          </a:p>
          <a:p>
            <a:r>
              <a:rPr lang="en-TR" dirty="0"/>
              <a:t>Klinik Belirtiler – Prognoz</a:t>
            </a:r>
          </a:p>
          <a:p>
            <a:r>
              <a:rPr lang="en-TR" dirty="0">
                <a:solidFill>
                  <a:srgbClr val="FF0000"/>
                </a:solidFill>
              </a:rPr>
              <a:t>Koruyucu Tedavi Yaklaşımı</a:t>
            </a:r>
          </a:p>
          <a:p>
            <a:pPr lvl="1"/>
            <a:r>
              <a:rPr lang="en-US" dirty="0" err="1">
                <a:solidFill>
                  <a:srgbClr val="FF0000"/>
                </a:solidFill>
              </a:rPr>
              <a:t>Sağlıklı</a:t>
            </a:r>
            <a:r>
              <a:rPr lang="en-US" dirty="0">
                <a:solidFill>
                  <a:srgbClr val="FF0000"/>
                </a:solidFill>
              </a:rPr>
              <a:t> y</a:t>
            </a:r>
            <a:r>
              <a:rPr lang="en-TR" dirty="0">
                <a:solidFill>
                  <a:srgbClr val="FF0000"/>
                </a:solidFill>
              </a:rPr>
              <a:t>aşam tarzı: fiziksel aktivite, beslenme-kilo yönetimi, sigara</a:t>
            </a:r>
          </a:p>
          <a:p>
            <a:pPr lvl="1"/>
            <a:r>
              <a:rPr lang="en-TR" dirty="0">
                <a:solidFill>
                  <a:srgbClr val="FF0000"/>
                </a:solidFill>
              </a:rPr>
              <a:t> KŞ, KB, lipid kontrolü</a:t>
            </a:r>
          </a:p>
          <a:p>
            <a:pPr lvl="1"/>
            <a:r>
              <a:rPr lang="en-TR" dirty="0">
                <a:solidFill>
                  <a:srgbClr val="FF0000"/>
                </a:solidFill>
              </a:rPr>
              <a:t>Farmakoterapi</a:t>
            </a:r>
          </a:p>
          <a:p>
            <a:pPr lvl="1"/>
            <a:r>
              <a:rPr lang="en-TR" dirty="0">
                <a:solidFill>
                  <a:srgbClr val="FF0000"/>
                </a:solidFill>
              </a:rPr>
              <a:t>Multifaktöryel tedavi</a:t>
            </a:r>
          </a:p>
          <a:p>
            <a:r>
              <a:rPr lang="en-TR" dirty="0"/>
              <a:t>BB Takip</a:t>
            </a:r>
          </a:p>
          <a:p>
            <a:endParaRPr lang="en-TR" dirty="0"/>
          </a:p>
        </p:txBody>
      </p:sp>
      <p:sp>
        <p:nvSpPr>
          <p:cNvPr id="4" name="Slayt Numarası Yer Tutucusu 3">
            <a:extLst>
              <a:ext uri="{FF2B5EF4-FFF2-40B4-BE49-F238E27FC236}">
                <a16:creationId xmlns:a16="http://schemas.microsoft.com/office/drawing/2014/main" id="{40F2E41A-6993-4231-9A91-7A3C1E8D7310}"/>
              </a:ext>
            </a:extLst>
          </p:cNvPr>
          <p:cNvSpPr>
            <a:spLocks noGrp="1"/>
          </p:cNvSpPr>
          <p:nvPr>
            <p:ph type="sldNum" sz="quarter" idx="12"/>
          </p:nvPr>
        </p:nvSpPr>
        <p:spPr/>
        <p:txBody>
          <a:bodyPr/>
          <a:lstStyle/>
          <a:p>
            <a:fld id="{BF530BCA-62BA-1742-9AC4-D51AB56D4E59}" type="slidenum">
              <a:rPr lang="en-TR" smtClean="0"/>
              <a:t>13</a:t>
            </a:fld>
            <a:endParaRPr lang="en-TR"/>
          </a:p>
        </p:txBody>
      </p:sp>
    </p:spTree>
    <p:extLst>
      <p:ext uri="{BB962C8B-B14F-4D97-AF65-F5344CB8AC3E}">
        <p14:creationId xmlns:p14="http://schemas.microsoft.com/office/powerpoint/2010/main" val="375880813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0"/>
          <p:cNvSpPr/>
          <p:nvPr/>
        </p:nvSpPr>
        <p:spPr>
          <a:xfrm>
            <a:off x="609600" y="365760"/>
            <a:ext cx="10972800" cy="731520"/>
          </a:xfrm>
          <a:prstGeom prst="rect">
            <a:avLst/>
          </a:prstGeom>
          <a:noFill/>
          <a:ln/>
        </p:spPr>
        <p:txBody>
          <a:bodyPr wrap="square" rtlCol="0" anchor="ctr"/>
          <a:lstStyle/>
          <a:p>
            <a:r>
              <a:rPr lang="en-US" sz="4400" b="1" dirty="0">
                <a:solidFill>
                  <a:srgbClr val="FF0000"/>
                </a:solidFill>
              </a:rPr>
              <a:t>Fiziksel Aktivite ve Kilo Yönetimi</a:t>
            </a:r>
            <a:endParaRPr lang="en-US" sz="4400" dirty="0">
              <a:solidFill>
                <a:srgbClr val="FF0000"/>
              </a:solidFill>
            </a:endParaRPr>
          </a:p>
        </p:txBody>
      </p:sp>
      <p:pic>
        <p:nvPicPr>
          <p:cNvPr id="3" name="Image 0" descr="preencoded.png"/>
          <p:cNvPicPr>
            <a:picLocks noChangeAspect="1"/>
          </p:cNvPicPr>
          <p:nvPr/>
        </p:nvPicPr>
        <p:blipFill>
          <a:blip r:embed="rId3"/>
          <a:stretch>
            <a:fillRect/>
          </a:stretch>
        </p:blipFill>
        <p:spPr>
          <a:xfrm>
            <a:off x="670560" y="1322895"/>
            <a:ext cx="487680" cy="487680"/>
          </a:xfrm>
          <a:prstGeom prst="rect">
            <a:avLst/>
          </a:prstGeom>
        </p:spPr>
      </p:pic>
      <p:sp>
        <p:nvSpPr>
          <p:cNvPr id="4" name="Text 1"/>
          <p:cNvSpPr/>
          <p:nvPr/>
        </p:nvSpPr>
        <p:spPr>
          <a:xfrm>
            <a:off x="1219200" y="1219200"/>
            <a:ext cx="5486400" cy="2438400"/>
          </a:xfrm>
          <a:prstGeom prst="rect">
            <a:avLst/>
          </a:prstGeom>
          <a:noFill/>
          <a:ln/>
        </p:spPr>
        <p:txBody>
          <a:bodyPr wrap="square" rtlCol="0" anchor="t"/>
          <a:lstStyle/>
          <a:p>
            <a:r>
              <a:rPr lang="en-US" sz="2133" b="1" dirty="0"/>
              <a:t>Fiziksel aktivite önerileri:
</a:t>
            </a:r>
            <a:r>
              <a:rPr lang="en-US" sz="1600" dirty="0"/>
              <a:t>• Haftada ≥150–300 dk </a:t>
            </a:r>
            <a:r>
              <a:rPr lang="en-US" sz="1600" dirty="0" err="1"/>
              <a:t>orta</a:t>
            </a:r>
            <a:r>
              <a:rPr lang="en-US" sz="1600" dirty="0"/>
              <a:t> </a:t>
            </a:r>
            <a:r>
              <a:rPr lang="en-US" sz="1600" dirty="0" err="1"/>
              <a:t>derecede</a:t>
            </a:r>
            <a:r>
              <a:rPr lang="en-US" sz="1600" dirty="0"/>
              <a:t> aerobik veya 75–150 dk </a:t>
            </a:r>
            <a:r>
              <a:rPr lang="en-US" sz="1600" dirty="0" err="1"/>
              <a:t>yüksek</a:t>
            </a:r>
            <a:r>
              <a:rPr lang="en-US" sz="1600" dirty="0"/>
              <a:t> </a:t>
            </a:r>
            <a:r>
              <a:rPr lang="en-US" sz="1600" dirty="0" err="1"/>
              <a:t>derecede</a:t>
            </a:r>
            <a:r>
              <a:rPr lang="en-US" sz="1600" dirty="0"/>
              <a:t> </a:t>
            </a:r>
            <a:r>
              <a:rPr lang="en-US" sz="1600" dirty="0" err="1"/>
              <a:t>aktivite</a:t>
            </a:r>
            <a:r>
              <a:rPr lang="en-US" sz="1600" dirty="0"/>
              <a:t> 
• En az 2 gün/hafta kuvvetlendirme egzersizleri
• İki günden fazla </a:t>
            </a:r>
            <a:r>
              <a:rPr lang="en-US" sz="1600" dirty="0" err="1"/>
              <a:t>hareketsizlikten</a:t>
            </a:r>
            <a:r>
              <a:rPr lang="en-US" sz="1600" dirty="0"/>
              <a:t> </a:t>
            </a:r>
            <a:r>
              <a:rPr lang="en-US" sz="1600" dirty="0" err="1"/>
              <a:t>kaçınılmalı</a:t>
            </a:r>
            <a:r>
              <a:rPr lang="en-US" sz="1600" dirty="0"/>
              <a:t>; aerobik ve direnç kombinasyonu üstün
</a:t>
            </a:r>
            <a:endParaRPr lang="en-US" sz="2133" dirty="0"/>
          </a:p>
        </p:txBody>
      </p:sp>
      <p:pic>
        <p:nvPicPr>
          <p:cNvPr id="5" name="Image 1" descr="preencoded.png"/>
          <p:cNvPicPr>
            <a:picLocks noChangeAspect="1"/>
          </p:cNvPicPr>
          <p:nvPr/>
        </p:nvPicPr>
        <p:blipFill>
          <a:blip r:embed="rId4"/>
          <a:stretch>
            <a:fillRect/>
          </a:stretch>
        </p:blipFill>
        <p:spPr>
          <a:xfrm>
            <a:off x="6705600" y="1219200"/>
            <a:ext cx="487680" cy="487680"/>
          </a:xfrm>
          <a:prstGeom prst="rect">
            <a:avLst/>
          </a:prstGeom>
        </p:spPr>
      </p:pic>
      <p:sp>
        <p:nvSpPr>
          <p:cNvPr id="6" name="Text 2"/>
          <p:cNvSpPr/>
          <p:nvPr/>
        </p:nvSpPr>
        <p:spPr>
          <a:xfrm>
            <a:off x="7315200" y="1219200"/>
            <a:ext cx="4145280" cy="2438400"/>
          </a:xfrm>
          <a:prstGeom prst="rect">
            <a:avLst/>
          </a:prstGeom>
          <a:noFill/>
          <a:ln/>
        </p:spPr>
        <p:txBody>
          <a:bodyPr wrap="square" rtlCol="0" anchor="t"/>
          <a:lstStyle/>
          <a:p>
            <a:r>
              <a:rPr lang="en-US" sz="2133" b="1" dirty="0"/>
              <a:t>Kilo ve yaşam tarzı:
</a:t>
            </a:r>
            <a:r>
              <a:rPr lang="en-US" sz="1600" dirty="0"/>
              <a:t>• Fazla kilolu bireyler için %5–10 kilo kaybı hedeflenmeli;
• 150 dk aktivite ve 5–10% kilo kaybı mortalite ve komplikasyon riskini azaltır;
• Bireysel danışmanlık ile </a:t>
            </a:r>
            <a:r>
              <a:rPr lang="en-US" sz="1600" dirty="0" err="1"/>
              <a:t>sürdürülebilir</a:t>
            </a:r>
            <a:r>
              <a:rPr lang="en-US" sz="1600" dirty="0"/>
              <a:t> </a:t>
            </a:r>
            <a:r>
              <a:rPr lang="en-US" sz="1600" dirty="0" err="1"/>
              <a:t>alışkanlıklar</a:t>
            </a:r>
            <a:r>
              <a:rPr lang="en-US" sz="1600" dirty="0"/>
              <a:t> (MET </a:t>
            </a:r>
            <a:r>
              <a:rPr lang="en-US" sz="1600" dirty="0" err="1"/>
              <a:t>ve</a:t>
            </a:r>
            <a:r>
              <a:rPr lang="en-US" sz="1600" dirty="0"/>
              <a:t> PAL </a:t>
            </a:r>
            <a:r>
              <a:rPr lang="en-US" sz="1600" dirty="0" err="1"/>
              <a:t>değerleri</a:t>
            </a:r>
            <a:r>
              <a:rPr lang="en-US" sz="1600" dirty="0"/>
              <a:t>)</a:t>
            </a:r>
            <a:endParaRPr lang="en-US" sz="2133" dirty="0"/>
          </a:p>
        </p:txBody>
      </p:sp>
      <p:sp>
        <p:nvSpPr>
          <p:cNvPr id="7" name="Text 3"/>
          <p:cNvSpPr/>
          <p:nvPr/>
        </p:nvSpPr>
        <p:spPr>
          <a:xfrm>
            <a:off x="609600" y="6461760"/>
            <a:ext cx="10972800" cy="304800"/>
          </a:xfrm>
          <a:prstGeom prst="rect">
            <a:avLst/>
          </a:prstGeom>
          <a:noFill/>
          <a:ln/>
        </p:spPr>
        <p:txBody>
          <a:bodyPr wrap="square" lIns="0" tIns="0" rIns="0" bIns="0" rtlCol="0" anchor="ctr"/>
          <a:lstStyle/>
          <a:p>
            <a:endParaRPr lang="en-US" sz="933" dirty="0"/>
          </a:p>
        </p:txBody>
      </p:sp>
      <p:sp>
        <p:nvSpPr>
          <p:cNvPr id="9" name="TextBox 8">
            <a:extLst>
              <a:ext uri="{FF2B5EF4-FFF2-40B4-BE49-F238E27FC236}">
                <a16:creationId xmlns:a16="http://schemas.microsoft.com/office/drawing/2014/main" id="{54FBA7A2-A0D4-98F6-9127-7D8D7048C558}"/>
              </a:ext>
            </a:extLst>
          </p:cNvPr>
          <p:cNvSpPr txBox="1"/>
          <p:nvPr/>
        </p:nvSpPr>
        <p:spPr>
          <a:xfrm>
            <a:off x="609600" y="5390495"/>
            <a:ext cx="11807190" cy="461665"/>
          </a:xfrm>
          <a:prstGeom prst="rect">
            <a:avLst/>
          </a:prstGeom>
          <a:noFill/>
        </p:spPr>
        <p:txBody>
          <a:bodyPr wrap="square">
            <a:spAutoFit/>
          </a:bodyPr>
          <a:lstStyle/>
          <a:p>
            <a:r>
              <a:rPr lang="en-US" sz="800" dirty="0"/>
              <a:t>KANALEY, JILL &amp; COLBERG, SHERI &amp; CORCORAN, MATTHEW &amp; </a:t>
            </a:r>
            <a:r>
              <a:rPr lang="en-US" sz="800" dirty="0" err="1"/>
              <a:t>Malin</a:t>
            </a:r>
            <a:r>
              <a:rPr lang="en-US" sz="800" dirty="0"/>
              <a:t>, Steven &amp; Rodriguez, Nancy &amp; Crespo, Carlos &amp; Kirwan, John &amp; ZIERATH, JULEEN. (2022). Exercise/Physical Activity in Individuals with Type 2 Diabetes: </a:t>
            </a:r>
          </a:p>
          <a:p>
            <a:r>
              <a:rPr lang="en-US" sz="800" dirty="0"/>
              <a:t>A Consensus Statement from the American College of Sports Medicine. Medicine &amp; Science in Sports &amp; Exercise. 54. 353-368. </a:t>
            </a:r>
          </a:p>
          <a:p>
            <a:r>
              <a:rPr lang="en-US" sz="800" dirty="0">
                <a:effectLst/>
                <a:latin typeface="Helvetica" pitchFamily="2" charset="0"/>
              </a:rPr>
              <a:t>IDF Global Clinical Practice Recommendations for Managing Type 2 Diabetes – 2025. https://idf.org/t2d-cpr-2025</a:t>
            </a:r>
          </a:p>
        </p:txBody>
      </p:sp>
    </p:spTree>
    <p:extLst>
      <p:ext uri="{BB962C8B-B14F-4D97-AF65-F5344CB8AC3E}">
        <p14:creationId xmlns:p14="http://schemas.microsoft.com/office/powerpoint/2010/main" val="69467375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0"/>
          <p:cNvSpPr/>
          <p:nvPr/>
        </p:nvSpPr>
        <p:spPr>
          <a:xfrm>
            <a:off x="518411" y="455801"/>
            <a:ext cx="10972800" cy="731520"/>
          </a:xfrm>
          <a:prstGeom prst="rect">
            <a:avLst/>
          </a:prstGeom>
          <a:noFill/>
          <a:ln/>
        </p:spPr>
        <p:txBody>
          <a:bodyPr wrap="square" rtlCol="0" anchor="ctr"/>
          <a:lstStyle/>
          <a:p>
            <a:r>
              <a:rPr lang="en-US" sz="4400" b="1" dirty="0">
                <a:solidFill>
                  <a:srgbClr val="FF0000"/>
                </a:solidFill>
              </a:rPr>
              <a:t>Beslenme: Akdeniz ve Bitki Temelli</a:t>
            </a:r>
            <a:endParaRPr lang="en-US" sz="4400" dirty="0">
              <a:solidFill>
                <a:srgbClr val="FF0000"/>
              </a:solidFill>
            </a:endParaRPr>
          </a:p>
        </p:txBody>
      </p:sp>
      <p:pic>
        <p:nvPicPr>
          <p:cNvPr id="3" name="Image 0" descr="preencoded.png"/>
          <p:cNvPicPr>
            <a:picLocks noChangeAspect="1"/>
          </p:cNvPicPr>
          <p:nvPr/>
        </p:nvPicPr>
        <p:blipFill>
          <a:blip r:embed="rId3"/>
          <a:stretch>
            <a:fillRect/>
          </a:stretch>
        </p:blipFill>
        <p:spPr>
          <a:xfrm>
            <a:off x="700789" y="1254776"/>
            <a:ext cx="487680" cy="487680"/>
          </a:xfrm>
          <a:prstGeom prst="rect">
            <a:avLst/>
          </a:prstGeom>
        </p:spPr>
      </p:pic>
      <p:sp>
        <p:nvSpPr>
          <p:cNvPr id="4" name="Text 1"/>
          <p:cNvSpPr/>
          <p:nvPr/>
        </p:nvSpPr>
        <p:spPr>
          <a:xfrm>
            <a:off x="1432309" y="1199890"/>
            <a:ext cx="5242560" cy="2682240"/>
          </a:xfrm>
          <a:prstGeom prst="rect">
            <a:avLst/>
          </a:prstGeom>
          <a:noFill/>
          <a:ln/>
        </p:spPr>
        <p:txBody>
          <a:bodyPr wrap="square" rtlCol="0" anchor="t"/>
          <a:lstStyle/>
          <a:p>
            <a:r>
              <a:rPr lang="en-US" sz="2133" b="1" dirty="0"/>
              <a:t>Akdeniz diyeti özellikleri:
</a:t>
            </a:r>
            <a:r>
              <a:rPr lang="en-US" sz="1600" dirty="0"/>
              <a:t>• Bol meyve, sebze, tam tahıl, zeytinyağı
• Orta düzeyde balık, süt ürünleri; sınırlı kırmızı et &amp; şeker
• PREDIMED: T2D gelişiminde %52 risk azalması
• Akdeniz Tipi </a:t>
            </a:r>
            <a:r>
              <a:rPr lang="en-US" sz="1600" dirty="0" err="1"/>
              <a:t>Beslenme</a:t>
            </a:r>
            <a:r>
              <a:rPr lang="en-US" sz="1600" dirty="0"/>
              <a:t> Meta-</a:t>
            </a:r>
            <a:r>
              <a:rPr lang="en-US" sz="1600" dirty="0" err="1"/>
              <a:t>analiz</a:t>
            </a:r>
            <a:r>
              <a:rPr lang="en-US" sz="1600" dirty="0"/>
              <a:t>: 13% daha düşük T2D riski</a:t>
            </a:r>
            <a:endParaRPr lang="en-US" sz="2133" dirty="0"/>
          </a:p>
        </p:txBody>
      </p:sp>
      <p:pic>
        <p:nvPicPr>
          <p:cNvPr id="5" name="Image 1" descr="preencoded.png"/>
          <p:cNvPicPr>
            <a:picLocks noChangeAspect="1"/>
          </p:cNvPicPr>
          <p:nvPr/>
        </p:nvPicPr>
        <p:blipFill>
          <a:blip r:embed="rId3"/>
          <a:stretch>
            <a:fillRect/>
          </a:stretch>
        </p:blipFill>
        <p:spPr>
          <a:xfrm>
            <a:off x="6583680" y="1219200"/>
            <a:ext cx="487680" cy="487680"/>
          </a:xfrm>
          <a:prstGeom prst="rect">
            <a:avLst/>
          </a:prstGeom>
        </p:spPr>
      </p:pic>
      <p:sp>
        <p:nvSpPr>
          <p:cNvPr id="6" name="Text 2"/>
          <p:cNvSpPr/>
          <p:nvPr/>
        </p:nvSpPr>
        <p:spPr>
          <a:xfrm>
            <a:off x="7193280" y="1098709"/>
            <a:ext cx="4511040" cy="2072640"/>
          </a:xfrm>
          <a:prstGeom prst="rect">
            <a:avLst/>
          </a:prstGeom>
          <a:noFill/>
          <a:ln/>
        </p:spPr>
        <p:txBody>
          <a:bodyPr wrap="square" rtlCol="0" anchor="t"/>
          <a:lstStyle/>
          <a:p>
            <a:r>
              <a:rPr lang="en-US" sz="2133" b="1" dirty="0"/>
              <a:t>Bitki temelli diyete geçiş:
</a:t>
            </a:r>
            <a:r>
              <a:rPr lang="en-US" sz="1600" dirty="0"/>
              <a:t>• Meyve, sebze, baklagil, tam tahıl, kuruyemiş &amp; tohumlar
• Vejetaryen diyet: %35, vegan diyet: %47 T2D riski düşürür
• Yüksek lif ve tekli doymamış yağlar glisemiyi düzenler</a:t>
            </a:r>
            <a:endParaRPr lang="en-US" sz="2133" dirty="0"/>
          </a:p>
        </p:txBody>
      </p:sp>
      <p:graphicFrame>
        <p:nvGraphicFramePr>
          <p:cNvPr id="7" name="Chart 0"/>
          <p:cNvGraphicFramePr/>
          <p:nvPr>
            <p:extLst>
              <p:ext uri="{D42A27DB-BD31-4B8C-83A1-F6EECF244321}">
                <p14:modId xmlns:p14="http://schemas.microsoft.com/office/powerpoint/2010/main" val="3969879366"/>
              </p:ext>
            </p:extLst>
          </p:nvPr>
        </p:nvGraphicFramePr>
        <p:xfrm>
          <a:off x="1737611" y="2976356"/>
          <a:ext cx="8534400" cy="2072640"/>
        </p:xfrm>
        <a:graphic>
          <a:graphicData uri="http://schemas.openxmlformats.org/drawingml/2006/chart">
            <c:chart xmlns:c="http://schemas.openxmlformats.org/drawingml/2006/chart" xmlns:r="http://schemas.openxmlformats.org/officeDocument/2006/relationships" r:id="rId4"/>
          </a:graphicData>
        </a:graphic>
      </p:graphicFrame>
      <p:sp>
        <p:nvSpPr>
          <p:cNvPr id="9" name="TextBox 8">
            <a:extLst>
              <a:ext uri="{FF2B5EF4-FFF2-40B4-BE49-F238E27FC236}">
                <a16:creationId xmlns:a16="http://schemas.microsoft.com/office/drawing/2014/main" id="{862160D8-B979-EF09-7E42-8EA48B6EB603}"/>
              </a:ext>
            </a:extLst>
          </p:cNvPr>
          <p:cNvSpPr txBox="1"/>
          <p:nvPr/>
        </p:nvSpPr>
        <p:spPr>
          <a:xfrm>
            <a:off x="700789" y="3471654"/>
            <a:ext cx="1036822" cy="923330"/>
          </a:xfrm>
          <a:prstGeom prst="rect">
            <a:avLst/>
          </a:prstGeom>
          <a:noFill/>
        </p:spPr>
        <p:txBody>
          <a:bodyPr wrap="none" rtlCol="0">
            <a:spAutoFit/>
          </a:bodyPr>
          <a:lstStyle/>
          <a:p>
            <a:r>
              <a:rPr lang="en-TR" dirty="0"/>
              <a:t>Risk </a:t>
            </a:r>
          </a:p>
          <a:p>
            <a:r>
              <a:rPr lang="en-TR" dirty="0"/>
              <a:t>azalması </a:t>
            </a:r>
          </a:p>
          <a:p>
            <a:r>
              <a:rPr lang="en-TR" dirty="0"/>
              <a:t>%</a:t>
            </a:r>
          </a:p>
        </p:txBody>
      </p:sp>
      <p:sp>
        <p:nvSpPr>
          <p:cNvPr id="10" name="TextBox 9">
            <a:extLst>
              <a:ext uri="{FF2B5EF4-FFF2-40B4-BE49-F238E27FC236}">
                <a16:creationId xmlns:a16="http://schemas.microsoft.com/office/drawing/2014/main" id="{DD3BACEB-8DF7-62F5-89CB-D79E59971541}"/>
              </a:ext>
            </a:extLst>
          </p:cNvPr>
          <p:cNvSpPr txBox="1"/>
          <p:nvPr/>
        </p:nvSpPr>
        <p:spPr>
          <a:xfrm>
            <a:off x="609600" y="5328071"/>
            <a:ext cx="10369485" cy="769441"/>
          </a:xfrm>
          <a:prstGeom prst="rect">
            <a:avLst/>
          </a:prstGeom>
          <a:noFill/>
        </p:spPr>
        <p:txBody>
          <a:bodyPr wrap="square" rtlCol="0">
            <a:spAutoFit/>
          </a:bodyPr>
          <a:lstStyle/>
          <a:p>
            <a:r>
              <a:rPr lang="en-US" sz="800" dirty="0"/>
              <a:t>Guasch-</a:t>
            </a:r>
            <a:r>
              <a:rPr lang="en-US" sz="800" dirty="0" err="1"/>
              <a:t>Ferré</a:t>
            </a:r>
            <a:r>
              <a:rPr lang="en-US" sz="800" dirty="0"/>
              <a:t>, Marta &amp; Salas-</a:t>
            </a:r>
            <a:r>
              <a:rPr lang="en-US" sz="800" dirty="0" err="1"/>
              <a:t>Salvadó</a:t>
            </a:r>
            <a:r>
              <a:rPr lang="en-US" sz="800" dirty="0"/>
              <a:t>, Jordi &amp; Ros, Emilio &amp; </a:t>
            </a:r>
            <a:r>
              <a:rPr lang="en-US" sz="800" dirty="0" err="1"/>
              <a:t>Estruch</a:t>
            </a:r>
            <a:r>
              <a:rPr lang="en-US" sz="800" dirty="0"/>
              <a:t>, Ramon &amp; Corella, Dolores &amp; </a:t>
            </a:r>
            <a:r>
              <a:rPr lang="en-US" sz="800" dirty="0" err="1"/>
              <a:t>Fitó</a:t>
            </a:r>
            <a:r>
              <a:rPr lang="en-US" sz="800" dirty="0"/>
              <a:t>, M. &amp; Martínez-González, Miguel &amp; </a:t>
            </a:r>
            <a:r>
              <a:rPr lang="en-US" sz="800" dirty="0" err="1"/>
              <a:t>Borau</a:t>
            </a:r>
            <a:r>
              <a:rPr lang="en-US" sz="800" dirty="0"/>
              <a:t>, Fernando &amp; Gómez-</a:t>
            </a:r>
            <a:r>
              <a:rPr lang="en-US" sz="800" dirty="0" err="1"/>
              <a:t>Gracia</a:t>
            </a:r>
            <a:r>
              <a:rPr lang="en-US" sz="800" dirty="0"/>
              <a:t>, Enrique &amp; </a:t>
            </a:r>
            <a:r>
              <a:rPr lang="en-US" sz="800" dirty="0" err="1"/>
              <a:t>Fiol</a:t>
            </a:r>
            <a:r>
              <a:rPr lang="en-US" sz="800" dirty="0"/>
              <a:t>, Miguel &amp; </a:t>
            </a:r>
            <a:r>
              <a:rPr lang="en-US" sz="800" dirty="0" err="1"/>
              <a:t>Lapetra</a:t>
            </a:r>
            <a:r>
              <a:rPr lang="en-US" sz="800" dirty="0"/>
              <a:t>, J. &amp; </a:t>
            </a:r>
            <a:r>
              <a:rPr lang="en-US" sz="800" dirty="0" err="1"/>
              <a:t>Lamuela-Raventós</a:t>
            </a:r>
            <a:r>
              <a:rPr lang="en-US" sz="800" dirty="0"/>
              <a:t>, Rosa M &amp; Tur, </a:t>
            </a:r>
          </a:p>
          <a:p>
            <a:r>
              <a:rPr lang="en-US" sz="800" dirty="0" err="1"/>
              <a:t>Josep</a:t>
            </a:r>
            <a:r>
              <a:rPr lang="en-US" sz="800" dirty="0"/>
              <a:t> A &amp; Alfredo, Martinez &amp; Serra-</a:t>
            </a:r>
            <a:r>
              <a:rPr lang="en-US" sz="800" dirty="0" err="1"/>
              <a:t>Majem</a:t>
            </a:r>
            <a:r>
              <a:rPr lang="en-US" sz="800" dirty="0"/>
              <a:t>, </a:t>
            </a:r>
            <a:r>
              <a:rPr lang="en-US" sz="800" dirty="0" err="1"/>
              <a:t>Lluis</a:t>
            </a:r>
            <a:r>
              <a:rPr lang="en-US" sz="800" dirty="0"/>
              <a:t> &amp; Pinto, Xavier &amp; Ortega-Calvo, Manuel. (2017). The PREDIMED trial, Mediterranean diet and health outcomes: How strong is the evidence?. Nutrition, Metabolism and Cardiovascular Diseases. </a:t>
            </a:r>
          </a:p>
          <a:p>
            <a:r>
              <a:rPr lang="en-US" sz="800" dirty="0"/>
              <a:t>27. 10.1016/j.numecd.2017.05.004.</a:t>
            </a:r>
          </a:p>
          <a:p>
            <a:r>
              <a:rPr lang="en-US" sz="600" b="0" i="0" u="none" strike="noStrike" dirty="0">
                <a:effectLst/>
                <a:latin typeface="Roboto Mono Web"/>
              </a:rPr>
              <a:t>Zheng X, Zhang W, Wan X, </a:t>
            </a:r>
            <a:r>
              <a:rPr lang="en-US" sz="600" b="0" i="0" u="none" strike="noStrike" dirty="0" err="1">
                <a:effectLst/>
                <a:latin typeface="Roboto Mono Web"/>
              </a:rPr>
              <a:t>Lv</a:t>
            </a:r>
            <a:r>
              <a:rPr lang="en-US" sz="600" b="0" i="0" u="none" strike="noStrike" dirty="0">
                <a:effectLst/>
                <a:latin typeface="Roboto Mono Web"/>
              </a:rPr>
              <a:t> X, Lin P, Si S, </a:t>
            </a:r>
            <a:r>
              <a:rPr lang="en-US" sz="600" b="0" i="0" u="none" strike="noStrike" dirty="0" err="1">
                <a:effectLst/>
                <a:latin typeface="Roboto Mono Web"/>
              </a:rPr>
              <a:t>Xue</a:t>
            </a:r>
            <a:r>
              <a:rPr lang="en-US" sz="600" b="0" i="0" u="none" strike="noStrike" dirty="0">
                <a:effectLst/>
                <a:latin typeface="Roboto Mono Web"/>
              </a:rPr>
              <a:t> F, Wang A, Cao Y. The effects of Mediterranean diet on cardiovascular risk factors, glycemic control and weight loss in patients with type 2 diabetes: a meta-analysis. </a:t>
            </a:r>
          </a:p>
          <a:p>
            <a:r>
              <a:rPr lang="en-US" sz="600" b="0" i="0" u="none" strike="noStrike" dirty="0">
                <a:effectLst/>
                <a:latin typeface="Roboto Mono Web"/>
              </a:rPr>
              <a:t>BMC </a:t>
            </a:r>
            <a:r>
              <a:rPr lang="en-US" sz="600" b="0" i="0" u="none" strike="noStrike" dirty="0" err="1">
                <a:effectLst/>
                <a:latin typeface="Roboto Mono Web"/>
              </a:rPr>
              <a:t>Nutr</a:t>
            </a:r>
            <a:r>
              <a:rPr lang="en-US" sz="600" b="0" i="0" u="none" strike="noStrike" dirty="0">
                <a:effectLst/>
                <a:latin typeface="Roboto Mono Web"/>
              </a:rPr>
              <a:t>. 2024 Apr 19;10(1):59. </a:t>
            </a:r>
            <a:r>
              <a:rPr lang="en-US" sz="600" b="0" i="0" u="none" strike="noStrike" dirty="0" err="1">
                <a:effectLst/>
                <a:latin typeface="Roboto Mono Web"/>
              </a:rPr>
              <a:t>doi</a:t>
            </a:r>
            <a:r>
              <a:rPr lang="en-US" sz="600" b="0" i="0" u="none" strike="noStrike" dirty="0">
                <a:effectLst/>
                <a:latin typeface="Roboto Mono Web"/>
              </a:rPr>
              <a:t>: 10.1186/s40795-024-00836-y. PMID: 38641818; PMCID: PMC11027355.</a:t>
            </a:r>
          </a:p>
          <a:p>
            <a:r>
              <a:rPr lang="en-US" sz="800" b="0" i="0" u="none" strike="noStrike" dirty="0">
                <a:effectLst/>
                <a:latin typeface="-apple-system"/>
              </a:rPr>
              <a:t>Wang, Y., Liu, B., Han, H. </a:t>
            </a:r>
            <a:r>
              <a:rPr lang="en-US" sz="800" b="0" i="1" u="none" strike="noStrike" dirty="0">
                <a:effectLst/>
                <a:latin typeface="-apple-system"/>
              </a:rPr>
              <a:t>et al.</a:t>
            </a:r>
            <a:r>
              <a:rPr lang="en-US" sz="800" b="0" i="0" u="none" strike="noStrike" dirty="0">
                <a:effectLst/>
                <a:latin typeface="-apple-system"/>
              </a:rPr>
              <a:t> Associations between plant-based dietary patterns and risks of type 2 diabetes, cardiovascular disease, cancer, and mortality – a systematic review and meta-analysis. </a:t>
            </a:r>
            <a:r>
              <a:rPr lang="en-US" sz="800" b="0" i="1" u="none" strike="noStrike" dirty="0" err="1">
                <a:effectLst/>
                <a:latin typeface="-apple-system"/>
              </a:rPr>
              <a:t>Nutr</a:t>
            </a:r>
            <a:r>
              <a:rPr lang="en-US" sz="800" b="0" i="1" u="none" strike="noStrike" dirty="0">
                <a:effectLst/>
                <a:latin typeface="-apple-system"/>
              </a:rPr>
              <a:t> J</a:t>
            </a:r>
            <a:r>
              <a:rPr lang="en-US" sz="800" b="0" i="0" u="none" strike="noStrike" dirty="0">
                <a:effectLst/>
                <a:latin typeface="-apple-system"/>
              </a:rPr>
              <a:t> </a:t>
            </a:r>
            <a:r>
              <a:rPr lang="en-US" sz="800" b="1" i="0" u="none" strike="noStrike" dirty="0">
                <a:effectLst/>
                <a:latin typeface="-apple-system"/>
              </a:rPr>
              <a:t>22</a:t>
            </a:r>
            <a:r>
              <a:rPr lang="en-US" sz="800" b="0" i="0" u="none" strike="noStrike" dirty="0">
                <a:effectLst/>
                <a:latin typeface="-apple-system"/>
              </a:rPr>
              <a:t>, 46 (2023). </a:t>
            </a:r>
            <a:endParaRPr lang="en-TR" sz="900" dirty="0"/>
          </a:p>
        </p:txBody>
      </p:sp>
    </p:spTree>
    <p:extLst>
      <p:ext uri="{BB962C8B-B14F-4D97-AF65-F5344CB8AC3E}">
        <p14:creationId xmlns:p14="http://schemas.microsoft.com/office/powerpoint/2010/main" val="188024070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0"/>
          <p:cNvSpPr/>
          <p:nvPr/>
        </p:nvSpPr>
        <p:spPr>
          <a:xfrm>
            <a:off x="609600" y="365760"/>
            <a:ext cx="10972800" cy="731520"/>
          </a:xfrm>
          <a:prstGeom prst="rect">
            <a:avLst/>
          </a:prstGeom>
          <a:noFill/>
          <a:ln/>
        </p:spPr>
        <p:txBody>
          <a:bodyPr wrap="square" rtlCol="0" anchor="ctr"/>
          <a:lstStyle/>
          <a:p>
            <a:r>
              <a:rPr lang="en-US" sz="4400" b="1" dirty="0">
                <a:solidFill>
                  <a:srgbClr val="FF0000"/>
                </a:solidFill>
              </a:rPr>
              <a:t>Sigarayı Bırakma ve Sağlıklı Alışkanlıklar</a:t>
            </a:r>
            <a:endParaRPr lang="en-US" sz="4400" dirty="0">
              <a:solidFill>
                <a:srgbClr val="FF0000"/>
              </a:solidFill>
            </a:endParaRPr>
          </a:p>
        </p:txBody>
      </p:sp>
      <p:pic>
        <p:nvPicPr>
          <p:cNvPr id="3" name="Image 0" descr="preencoded.png"/>
          <p:cNvPicPr>
            <a:picLocks noChangeAspect="1"/>
          </p:cNvPicPr>
          <p:nvPr/>
        </p:nvPicPr>
        <p:blipFill>
          <a:blip r:embed="rId3"/>
          <a:stretch>
            <a:fillRect/>
          </a:stretch>
        </p:blipFill>
        <p:spPr>
          <a:xfrm>
            <a:off x="731520" y="1219200"/>
            <a:ext cx="487680" cy="487680"/>
          </a:xfrm>
          <a:prstGeom prst="rect">
            <a:avLst/>
          </a:prstGeom>
        </p:spPr>
      </p:pic>
      <p:sp>
        <p:nvSpPr>
          <p:cNvPr id="4" name="Text 1"/>
          <p:cNvSpPr/>
          <p:nvPr/>
        </p:nvSpPr>
        <p:spPr>
          <a:xfrm>
            <a:off x="1219200" y="1219200"/>
            <a:ext cx="5486400" cy="1825658"/>
          </a:xfrm>
          <a:prstGeom prst="rect">
            <a:avLst/>
          </a:prstGeom>
          <a:noFill/>
          <a:ln/>
        </p:spPr>
        <p:txBody>
          <a:bodyPr wrap="square" rtlCol="0" anchor="t"/>
          <a:lstStyle/>
          <a:p>
            <a:r>
              <a:rPr lang="en-US" sz="2133" b="1" dirty="0"/>
              <a:t>Sigarayı bırakmanın etkisi:
</a:t>
            </a:r>
            <a:r>
              <a:rPr lang="en-US" sz="1600" dirty="0"/>
              <a:t>• 5,1 yıllık takip: bırakanlarda MI ve inme riski %20 azalır (aHR 0,80)
• Sigarayı </a:t>
            </a:r>
            <a:r>
              <a:rPr lang="en-US" sz="1600" dirty="0" err="1"/>
              <a:t>azaltmak</a:t>
            </a:r>
            <a:r>
              <a:rPr lang="en-US" sz="1600" dirty="0"/>
              <a:t> KVH riskini düşürmez; mutlak bırakma hedeflenmelidir
• </a:t>
            </a:r>
            <a:r>
              <a:rPr lang="en-US" sz="1600" dirty="0" err="1"/>
              <a:t>Sigara</a:t>
            </a:r>
            <a:r>
              <a:rPr lang="en-US" sz="1600" dirty="0"/>
              <a:t> T2D’de KVH olaylarını 2 kattan fazla artırır</a:t>
            </a:r>
            <a:endParaRPr lang="en-US" sz="2133" dirty="0"/>
          </a:p>
        </p:txBody>
      </p:sp>
      <p:pic>
        <p:nvPicPr>
          <p:cNvPr id="5" name="Image 1" descr="preencoded.png"/>
          <p:cNvPicPr>
            <a:picLocks noChangeAspect="1"/>
          </p:cNvPicPr>
          <p:nvPr/>
        </p:nvPicPr>
        <p:blipFill>
          <a:blip r:embed="rId4"/>
          <a:stretch>
            <a:fillRect/>
          </a:stretch>
        </p:blipFill>
        <p:spPr>
          <a:xfrm>
            <a:off x="6705600" y="1219200"/>
            <a:ext cx="487680" cy="487680"/>
          </a:xfrm>
          <a:prstGeom prst="rect">
            <a:avLst/>
          </a:prstGeom>
        </p:spPr>
      </p:pic>
      <p:sp>
        <p:nvSpPr>
          <p:cNvPr id="6" name="Text 2"/>
          <p:cNvSpPr/>
          <p:nvPr/>
        </p:nvSpPr>
        <p:spPr>
          <a:xfrm>
            <a:off x="7315200" y="1219200"/>
            <a:ext cx="4267200" cy="365760"/>
          </a:xfrm>
          <a:prstGeom prst="rect">
            <a:avLst/>
          </a:prstGeom>
          <a:noFill/>
          <a:ln/>
        </p:spPr>
        <p:txBody>
          <a:bodyPr wrap="square" rtlCol="0" anchor="ctr"/>
          <a:lstStyle/>
          <a:p>
            <a:r>
              <a:rPr lang="en-US" sz="1867" b="1" dirty="0"/>
              <a:t>Sağlıklı yaşam faktörleri ve risk</a:t>
            </a:r>
            <a:endParaRPr lang="en-US" sz="1867" dirty="0"/>
          </a:p>
        </p:txBody>
      </p:sp>
      <p:graphicFrame>
        <p:nvGraphicFramePr>
          <p:cNvPr id="7" name="Table 0"/>
          <p:cNvGraphicFramePr>
            <a:graphicFrameLocks noGrp="1"/>
          </p:cNvGraphicFramePr>
          <p:nvPr>
            <p:extLst>
              <p:ext uri="{D42A27DB-BD31-4B8C-83A1-F6EECF244321}">
                <p14:modId xmlns:p14="http://schemas.microsoft.com/office/powerpoint/2010/main" val="631042248"/>
              </p:ext>
            </p:extLst>
          </p:nvPr>
        </p:nvGraphicFramePr>
        <p:xfrm>
          <a:off x="6949440" y="1900216"/>
          <a:ext cx="4632960" cy="1950720"/>
        </p:xfrm>
        <a:graphic>
          <a:graphicData uri="http://schemas.openxmlformats.org/drawingml/2006/table">
            <a:tbl>
              <a:tblPr/>
              <a:tblGrid>
                <a:gridCol w="1544320">
                  <a:extLst>
                    <a:ext uri="{9D8B030D-6E8A-4147-A177-3AD203B41FA5}">
                      <a16:colId xmlns:a16="http://schemas.microsoft.com/office/drawing/2014/main" val="20000"/>
                    </a:ext>
                  </a:extLst>
                </a:gridCol>
                <a:gridCol w="1544320">
                  <a:extLst>
                    <a:ext uri="{9D8B030D-6E8A-4147-A177-3AD203B41FA5}">
                      <a16:colId xmlns:a16="http://schemas.microsoft.com/office/drawing/2014/main" val="20001"/>
                    </a:ext>
                  </a:extLst>
                </a:gridCol>
                <a:gridCol w="1544320">
                  <a:extLst>
                    <a:ext uri="{9D8B030D-6E8A-4147-A177-3AD203B41FA5}">
                      <a16:colId xmlns:a16="http://schemas.microsoft.com/office/drawing/2014/main" val="20002"/>
                    </a:ext>
                  </a:extLst>
                </a:gridCol>
              </a:tblGrid>
              <a:tr h="390144">
                <a:tc>
                  <a:txBody>
                    <a:bodyPr/>
                    <a:lstStyle/>
                    <a:p>
                      <a:pPr marL="0" indent="0" algn="ctr">
                        <a:buNone/>
                      </a:pPr>
                      <a:r>
                        <a:rPr lang="en-US" sz="1300" b="1" dirty="0">
                          <a:solidFill>
                            <a:srgbClr val="F7F9FB"/>
                          </a:solidFill>
                        </a:rPr>
                        <a:t>HLF Sayısı</a:t>
                      </a:r>
                      <a:endParaRPr lang="en-US" sz="1300" dirty="0"/>
                    </a:p>
                  </a:txBody>
                  <a:tcPr marL="121920" marR="121920" marT="60960" marB="60960" anchor="ctr">
                    <a:lnL w="6350" cap="flat" cmpd="sng" algn="ctr">
                      <a:solidFill>
                        <a:srgbClr val="7A7A7A"/>
                      </a:solidFill>
                      <a:prstDash val="solid"/>
                      <a:round/>
                      <a:headEnd type="none" w="med" len="med"/>
                      <a:tailEnd type="none" w="med" len="med"/>
                    </a:lnL>
                    <a:lnR w="6350" cap="flat" cmpd="sng" algn="ctr">
                      <a:solidFill>
                        <a:srgbClr val="7A7A7A"/>
                      </a:solidFill>
                      <a:prstDash val="solid"/>
                      <a:round/>
                      <a:headEnd type="none" w="med" len="med"/>
                      <a:tailEnd type="none" w="med" len="med"/>
                    </a:lnR>
                    <a:lnT w="6350" cap="flat" cmpd="sng" algn="ctr">
                      <a:solidFill>
                        <a:srgbClr val="7A7A7A"/>
                      </a:solidFill>
                      <a:prstDash val="solid"/>
                      <a:round/>
                      <a:headEnd type="none" w="med" len="med"/>
                      <a:tailEnd type="none" w="med" len="med"/>
                    </a:lnT>
                    <a:lnB w="6350" cap="flat" cmpd="sng" algn="ctr">
                      <a:solidFill>
                        <a:srgbClr val="7A7A7A"/>
                      </a:solidFill>
                      <a:prstDash val="solid"/>
                      <a:round/>
                      <a:headEnd type="none" w="med" len="med"/>
                      <a:tailEnd type="none" w="med" len="med"/>
                    </a:lnB>
                    <a:solidFill>
                      <a:srgbClr val="2E86AB"/>
                    </a:solidFill>
                  </a:tcPr>
                </a:tc>
                <a:tc>
                  <a:txBody>
                    <a:bodyPr/>
                    <a:lstStyle/>
                    <a:p>
                      <a:pPr marL="0" indent="0" algn="ctr">
                        <a:buNone/>
                      </a:pPr>
                      <a:r>
                        <a:rPr lang="en-US" sz="1300" b="1" dirty="0">
                          <a:solidFill>
                            <a:srgbClr val="F7F9FB"/>
                          </a:solidFill>
                        </a:rPr>
                        <a:t>Makrovasküler HR</a:t>
                      </a:r>
                      <a:endParaRPr lang="en-US" sz="1300" dirty="0"/>
                    </a:p>
                  </a:txBody>
                  <a:tcPr marL="121920" marR="121920" marT="60960" marB="60960" anchor="ctr">
                    <a:lnL w="6350" cap="flat" cmpd="sng" algn="ctr">
                      <a:solidFill>
                        <a:srgbClr val="7A7A7A"/>
                      </a:solidFill>
                      <a:prstDash val="solid"/>
                      <a:round/>
                      <a:headEnd type="none" w="med" len="med"/>
                      <a:tailEnd type="none" w="med" len="med"/>
                    </a:lnL>
                    <a:lnR w="6350" cap="flat" cmpd="sng" algn="ctr">
                      <a:solidFill>
                        <a:srgbClr val="7A7A7A"/>
                      </a:solidFill>
                      <a:prstDash val="solid"/>
                      <a:round/>
                      <a:headEnd type="none" w="med" len="med"/>
                      <a:tailEnd type="none" w="med" len="med"/>
                    </a:lnR>
                    <a:lnT w="6350" cap="flat" cmpd="sng" algn="ctr">
                      <a:solidFill>
                        <a:srgbClr val="7A7A7A"/>
                      </a:solidFill>
                      <a:prstDash val="solid"/>
                      <a:round/>
                      <a:headEnd type="none" w="med" len="med"/>
                      <a:tailEnd type="none" w="med" len="med"/>
                    </a:lnT>
                    <a:lnB w="6350" cap="flat" cmpd="sng" algn="ctr">
                      <a:solidFill>
                        <a:srgbClr val="7A7A7A"/>
                      </a:solidFill>
                      <a:prstDash val="solid"/>
                      <a:round/>
                      <a:headEnd type="none" w="med" len="med"/>
                      <a:tailEnd type="none" w="med" len="med"/>
                    </a:lnB>
                    <a:solidFill>
                      <a:srgbClr val="2E86AB"/>
                    </a:solidFill>
                  </a:tcPr>
                </a:tc>
                <a:tc>
                  <a:txBody>
                    <a:bodyPr/>
                    <a:lstStyle/>
                    <a:p>
                      <a:pPr marL="0" indent="0" algn="ctr">
                        <a:buNone/>
                      </a:pPr>
                      <a:r>
                        <a:rPr lang="en-US" sz="1300" b="1" dirty="0">
                          <a:solidFill>
                            <a:srgbClr val="F7F9FB"/>
                          </a:solidFill>
                        </a:rPr>
                        <a:t>Mortalite HR</a:t>
                      </a:r>
                      <a:endParaRPr lang="en-US" sz="1300" dirty="0"/>
                    </a:p>
                  </a:txBody>
                  <a:tcPr marL="121920" marR="121920" marT="60960" marB="60960" anchor="ctr">
                    <a:lnL w="6350" cap="flat" cmpd="sng" algn="ctr">
                      <a:solidFill>
                        <a:srgbClr val="7A7A7A"/>
                      </a:solidFill>
                      <a:prstDash val="solid"/>
                      <a:round/>
                      <a:headEnd type="none" w="med" len="med"/>
                      <a:tailEnd type="none" w="med" len="med"/>
                    </a:lnL>
                    <a:lnR w="6350" cap="flat" cmpd="sng" algn="ctr">
                      <a:solidFill>
                        <a:srgbClr val="7A7A7A"/>
                      </a:solidFill>
                      <a:prstDash val="solid"/>
                      <a:round/>
                      <a:headEnd type="none" w="med" len="med"/>
                      <a:tailEnd type="none" w="med" len="med"/>
                    </a:lnR>
                    <a:lnT w="6350" cap="flat" cmpd="sng" algn="ctr">
                      <a:solidFill>
                        <a:srgbClr val="7A7A7A"/>
                      </a:solidFill>
                      <a:prstDash val="solid"/>
                      <a:round/>
                      <a:headEnd type="none" w="med" len="med"/>
                      <a:tailEnd type="none" w="med" len="med"/>
                    </a:lnT>
                    <a:lnB w="6350" cap="flat" cmpd="sng" algn="ctr">
                      <a:solidFill>
                        <a:srgbClr val="7A7A7A"/>
                      </a:solidFill>
                      <a:prstDash val="solid"/>
                      <a:round/>
                      <a:headEnd type="none" w="med" len="med"/>
                      <a:tailEnd type="none" w="med" len="med"/>
                    </a:lnB>
                    <a:solidFill>
                      <a:srgbClr val="2E86AB"/>
                    </a:solidFill>
                  </a:tcPr>
                </a:tc>
                <a:extLst>
                  <a:ext uri="{0D108BD9-81ED-4DB2-BD59-A6C34878D82A}">
                    <a16:rowId xmlns:a16="http://schemas.microsoft.com/office/drawing/2014/main" val="10000"/>
                  </a:ext>
                </a:extLst>
              </a:tr>
              <a:tr h="390144">
                <a:tc>
                  <a:txBody>
                    <a:bodyPr/>
                    <a:lstStyle/>
                    <a:p>
                      <a:pPr marL="0" indent="0" algn="ctr">
                        <a:buNone/>
                      </a:pPr>
                      <a:r>
                        <a:rPr lang="en-US" sz="1300" dirty="0">
                          <a:solidFill>
                            <a:srgbClr val="333333"/>
                          </a:solidFill>
                        </a:rPr>
                        <a:t>0 (referans)</a:t>
                      </a:r>
                      <a:endParaRPr lang="en-US" sz="1300" dirty="0"/>
                    </a:p>
                  </a:txBody>
                  <a:tcPr marL="121920" marR="121920" marT="60960" marB="60960" anchor="ctr">
                    <a:lnL w="6350" cap="flat" cmpd="sng" algn="ctr">
                      <a:solidFill>
                        <a:srgbClr val="7A7A7A"/>
                      </a:solidFill>
                      <a:prstDash val="solid"/>
                      <a:round/>
                      <a:headEnd type="none" w="med" len="med"/>
                      <a:tailEnd type="none" w="med" len="med"/>
                    </a:lnL>
                    <a:lnR w="6350" cap="flat" cmpd="sng" algn="ctr">
                      <a:solidFill>
                        <a:srgbClr val="7A7A7A"/>
                      </a:solidFill>
                      <a:prstDash val="solid"/>
                      <a:round/>
                      <a:headEnd type="none" w="med" len="med"/>
                      <a:tailEnd type="none" w="med" len="med"/>
                    </a:lnR>
                    <a:lnT w="6350" cap="flat" cmpd="sng" algn="ctr">
                      <a:solidFill>
                        <a:srgbClr val="7A7A7A"/>
                      </a:solidFill>
                      <a:prstDash val="solid"/>
                      <a:round/>
                      <a:headEnd type="none" w="med" len="med"/>
                      <a:tailEnd type="none" w="med" len="med"/>
                    </a:lnT>
                    <a:lnB w="6350" cap="flat" cmpd="sng" algn="ctr">
                      <a:solidFill>
                        <a:srgbClr val="7A7A7A"/>
                      </a:solidFill>
                      <a:prstDash val="solid"/>
                      <a:round/>
                      <a:headEnd type="none" w="med" len="med"/>
                      <a:tailEnd type="none" w="med" len="med"/>
                    </a:lnB>
                  </a:tcPr>
                </a:tc>
                <a:tc>
                  <a:txBody>
                    <a:bodyPr/>
                    <a:lstStyle/>
                    <a:p>
                      <a:pPr marL="0" indent="0" algn="ctr">
                        <a:buNone/>
                      </a:pPr>
                      <a:r>
                        <a:rPr lang="en-US" sz="1300" dirty="0">
                          <a:solidFill>
                            <a:srgbClr val="333333"/>
                          </a:solidFill>
                        </a:rPr>
                        <a:t>1,00</a:t>
                      </a:r>
                      <a:endParaRPr lang="en-US" sz="1300" dirty="0"/>
                    </a:p>
                  </a:txBody>
                  <a:tcPr marL="121920" marR="121920" marT="60960" marB="60960" anchor="ctr">
                    <a:lnL w="6350" cap="flat" cmpd="sng" algn="ctr">
                      <a:solidFill>
                        <a:srgbClr val="7A7A7A"/>
                      </a:solidFill>
                      <a:prstDash val="solid"/>
                      <a:round/>
                      <a:headEnd type="none" w="med" len="med"/>
                      <a:tailEnd type="none" w="med" len="med"/>
                    </a:lnL>
                    <a:lnR w="6350" cap="flat" cmpd="sng" algn="ctr">
                      <a:solidFill>
                        <a:srgbClr val="7A7A7A"/>
                      </a:solidFill>
                      <a:prstDash val="solid"/>
                      <a:round/>
                      <a:headEnd type="none" w="med" len="med"/>
                      <a:tailEnd type="none" w="med" len="med"/>
                    </a:lnR>
                    <a:lnT w="6350" cap="flat" cmpd="sng" algn="ctr">
                      <a:solidFill>
                        <a:srgbClr val="7A7A7A"/>
                      </a:solidFill>
                      <a:prstDash val="solid"/>
                      <a:round/>
                      <a:headEnd type="none" w="med" len="med"/>
                      <a:tailEnd type="none" w="med" len="med"/>
                    </a:lnT>
                    <a:lnB w="6350" cap="flat" cmpd="sng" algn="ctr">
                      <a:solidFill>
                        <a:srgbClr val="7A7A7A"/>
                      </a:solidFill>
                      <a:prstDash val="solid"/>
                      <a:round/>
                      <a:headEnd type="none" w="med" len="med"/>
                      <a:tailEnd type="none" w="med" len="med"/>
                    </a:lnB>
                  </a:tcPr>
                </a:tc>
                <a:tc>
                  <a:txBody>
                    <a:bodyPr/>
                    <a:lstStyle/>
                    <a:p>
                      <a:pPr marL="0" indent="0" algn="ctr">
                        <a:buNone/>
                      </a:pPr>
                      <a:r>
                        <a:rPr lang="en-US" sz="1300" dirty="0">
                          <a:solidFill>
                            <a:srgbClr val="333333"/>
                          </a:solidFill>
                        </a:rPr>
                        <a:t>1,00</a:t>
                      </a:r>
                      <a:endParaRPr lang="en-US" sz="1300" dirty="0"/>
                    </a:p>
                  </a:txBody>
                  <a:tcPr marL="121920" marR="121920" marT="60960" marB="60960" anchor="ctr">
                    <a:lnL w="6350" cap="flat" cmpd="sng" algn="ctr">
                      <a:solidFill>
                        <a:srgbClr val="7A7A7A"/>
                      </a:solidFill>
                      <a:prstDash val="solid"/>
                      <a:round/>
                      <a:headEnd type="none" w="med" len="med"/>
                      <a:tailEnd type="none" w="med" len="med"/>
                    </a:lnL>
                    <a:lnR w="6350" cap="flat" cmpd="sng" algn="ctr">
                      <a:solidFill>
                        <a:srgbClr val="7A7A7A"/>
                      </a:solidFill>
                      <a:prstDash val="solid"/>
                      <a:round/>
                      <a:headEnd type="none" w="med" len="med"/>
                      <a:tailEnd type="none" w="med" len="med"/>
                    </a:lnR>
                    <a:lnT w="6350" cap="flat" cmpd="sng" algn="ctr">
                      <a:solidFill>
                        <a:srgbClr val="7A7A7A"/>
                      </a:solidFill>
                      <a:prstDash val="solid"/>
                      <a:round/>
                      <a:headEnd type="none" w="med" len="med"/>
                      <a:tailEnd type="none" w="med" len="med"/>
                    </a:lnT>
                    <a:lnB w="6350" cap="flat" cmpd="sng" algn="ctr">
                      <a:solidFill>
                        <a:srgbClr val="7A7A7A"/>
                      </a:solidFill>
                      <a:prstDash val="solid"/>
                      <a:round/>
                      <a:headEnd type="none" w="med" len="med"/>
                      <a:tailEnd type="none" w="med" len="med"/>
                    </a:lnB>
                  </a:tcPr>
                </a:tc>
                <a:extLst>
                  <a:ext uri="{0D108BD9-81ED-4DB2-BD59-A6C34878D82A}">
                    <a16:rowId xmlns:a16="http://schemas.microsoft.com/office/drawing/2014/main" val="10001"/>
                  </a:ext>
                </a:extLst>
              </a:tr>
              <a:tr h="390144">
                <a:tc>
                  <a:txBody>
                    <a:bodyPr/>
                    <a:lstStyle/>
                    <a:p>
                      <a:pPr marL="0" indent="0" algn="ctr">
                        <a:buNone/>
                      </a:pPr>
                      <a:r>
                        <a:rPr lang="en-US" sz="1300" dirty="0">
                          <a:solidFill>
                            <a:srgbClr val="333333"/>
                          </a:solidFill>
                        </a:rPr>
                        <a:t>1</a:t>
                      </a:r>
                      <a:endParaRPr lang="en-US" sz="1300" dirty="0"/>
                    </a:p>
                  </a:txBody>
                  <a:tcPr marL="121920" marR="121920" marT="60960" marB="60960" anchor="ctr">
                    <a:lnL w="6350" cap="flat" cmpd="sng" algn="ctr">
                      <a:solidFill>
                        <a:srgbClr val="7A7A7A"/>
                      </a:solidFill>
                      <a:prstDash val="solid"/>
                      <a:round/>
                      <a:headEnd type="none" w="med" len="med"/>
                      <a:tailEnd type="none" w="med" len="med"/>
                    </a:lnL>
                    <a:lnR w="6350" cap="flat" cmpd="sng" algn="ctr">
                      <a:solidFill>
                        <a:srgbClr val="7A7A7A"/>
                      </a:solidFill>
                      <a:prstDash val="solid"/>
                      <a:round/>
                      <a:headEnd type="none" w="med" len="med"/>
                      <a:tailEnd type="none" w="med" len="med"/>
                    </a:lnR>
                    <a:lnT w="6350" cap="flat" cmpd="sng" algn="ctr">
                      <a:solidFill>
                        <a:srgbClr val="7A7A7A"/>
                      </a:solidFill>
                      <a:prstDash val="solid"/>
                      <a:round/>
                      <a:headEnd type="none" w="med" len="med"/>
                      <a:tailEnd type="none" w="med" len="med"/>
                    </a:lnT>
                    <a:lnB w="6350" cap="flat" cmpd="sng" algn="ctr">
                      <a:solidFill>
                        <a:srgbClr val="7A7A7A"/>
                      </a:solidFill>
                      <a:prstDash val="solid"/>
                      <a:round/>
                      <a:headEnd type="none" w="med" len="med"/>
                      <a:tailEnd type="none" w="med" len="med"/>
                    </a:lnB>
                  </a:tcPr>
                </a:tc>
                <a:tc>
                  <a:txBody>
                    <a:bodyPr/>
                    <a:lstStyle/>
                    <a:p>
                      <a:pPr marL="0" indent="0" algn="ctr">
                        <a:buNone/>
                      </a:pPr>
                      <a:r>
                        <a:rPr lang="en-US" sz="1300" dirty="0">
                          <a:solidFill>
                            <a:srgbClr val="333333"/>
                          </a:solidFill>
                        </a:rPr>
                        <a:t>0,81</a:t>
                      </a:r>
                      <a:endParaRPr lang="en-US" sz="1300" dirty="0"/>
                    </a:p>
                  </a:txBody>
                  <a:tcPr marL="121920" marR="121920" marT="60960" marB="60960" anchor="ctr">
                    <a:lnL w="6350" cap="flat" cmpd="sng" algn="ctr">
                      <a:solidFill>
                        <a:srgbClr val="7A7A7A"/>
                      </a:solidFill>
                      <a:prstDash val="solid"/>
                      <a:round/>
                      <a:headEnd type="none" w="med" len="med"/>
                      <a:tailEnd type="none" w="med" len="med"/>
                    </a:lnL>
                    <a:lnR w="6350" cap="flat" cmpd="sng" algn="ctr">
                      <a:solidFill>
                        <a:srgbClr val="7A7A7A"/>
                      </a:solidFill>
                      <a:prstDash val="solid"/>
                      <a:round/>
                      <a:headEnd type="none" w="med" len="med"/>
                      <a:tailEnd type="none" w="med" len="med"/>
                    </a:lnR>
                    <a:lnT w="6350" cap="flat" cmpd="sng" algn="ctr">
                      <a:solidFill>
                        <a:srgbClr val="7A7A7A"/>
                      </a:solidFill>
                      <a:prstDash val="solid"/>
                      <a:round/>
                      <a:headEnd type="none" w="med" len="med"/>
                      <a:tailEnd type="none" w="med" len="med"/>
                    </a:lnT>
                    <a:lnB w="6350" cap="flat" cmpd="sng" algn="ctr">
                      <a:solidFill>
                        <a:srgbClr val="7A7A7A"/>
                      </a:solidFill>
                      <a:prstDash val="solid"/>
                      <a:round/>
                      <a:headEnd type="none" w="med" len="med"/>
                      <a:tailEnd type="none" w="med" len="med"/>
                    </a:lnB>
                  </a:tcPr>
                </a:tc>
                <a:tc>
                  <a:txBody>
                    <a:bodyPr/>
                    <a:lstStyle/>
                    <a:p>
                      <a:pPr marL="0" indent="0" algn="ctr">
                        <a:buNone/>
                      </a:pPr>
                      <a:r>
                        <a:rPr lang="en-US" sz="1300" dirty="0">
                          <a:solidFill>
                            <a:srgbClr val="333333"/>
                          </a:solidFill>
                        </a:rPr>
                        <a:t>0,76</a:t>
                      </a:r>
                      <a:endParaRPr lang="en-US" sz="1300" dirty="0"/>
                    </a:p>
                  </a:txBody>
                  <a:tcPr marL="121920" marR="121920" marT="60960" marB="60960" anchor="ctr">
                    <a:lnL w="6350" cap="flat" cmpd="sng" algn="ctr">
                      <a:solidFill>
                        <a:srgbClr val="7A7A7A"/>
                      </a:solidFill>
                      <a:prstDash val="solid"/>
                      <a:round/>
                      <a:headEnd type="none" w="med" len="med"/>
                      <a:tailEnd type="none" w="med" len="med"/>
                    </a:lnL>
                    <a:lnR w="6350" cap="flat" cmpd="sng" algn="ctr">
                      <a:solidFill>
                        <a:srgbClr val="7A7A7A"/>
                      </a:solidFill>
                      <a:prstDash val="solid"/>
                      <a:round/>
                      <a:headEnd type="none" w="med" len="med"/>
                      <a:tailEnd type="none" w="med" len="med"/>
                    </a:lnR>
                    <a:lnT w="6350" cap="flat" cmpd="sng" algn="ctr">
                      <a:solidFill>
                        <a:srgbClr val="7A7A7A"/>
                      </a:solidFill>
                      <a:prstDash val="solid"/>
                      <a:round/>
                      <a:headEnd type="none" w="med" len="med"/>
                      <a:tailEnd type="none" w="med" len="med"/>
                    </a:lnT>
                    <a:lnB w="6350" cap="flat" cmpd="sng" algn="ctr">
                      <a:solidFill>
                        <a:srgbClr val="7A7A7A"/>
                      </a:solidFill>
                      <a:prstDash val="solid"/>
                      <a:round/>
                      <a:headEnd type="none" w="med" len="med"/>
                      <a:tailEnd type="none" w="med" len="med"/>
                    </a:lnB>
                  </a:tcPr>
                </a:tc>
                <a:extLst>
                  <a:ext uri="{0D108BD9-81ED-4DB2-BD59-A6C34878D82A}">
                    <a16:rowId xmlns:a16="http://schemas.microsoft.com/office/drawing/2014/main" val="10002"/>
                  </a:ext>
                </a:extLst>
              </a:tr>
              <a:tr h="390144">
                <a:tc>
                  <a:txBody>
                    <a:bodyPr/>
                    <a:lstStyle/>
                    <a:p>
                      <a:pPr marL="0" indent="0" algn="ctr">
                        <a:buNone/>
                      </a:pPr>
                      <a:r>
                        <a:rPr lang="en-US" sz="1300" dirty="0">
                          <a:solidFill>
                            <a:srgbClr val="333333"/>
                          </a:solidFill>
                        </a:rPr>
                        <a:t>2</a:t>
                      </a:r>
                      <a:endParaRPr lang="en-US" sz="1300" dirty="0"/>
                    </a:p>
                  </a:txBody>
                  <a:tcPr marL="121920" marR="121920" marT="60960" marB="60960" anchor="ctr">
                    <a:lnL w="6350" cap="flat" cmpd="sng" algn="ctr">
                      <a:solidFill>
                        <a:srgbClr val="7A7A7A"/>
                      </a:solidFill>
                      <a:prstDash val="solid"/>
                      <a:round/>
                      <a:headEnd type="none" w="med" len="med"/>
                      <a:tailEnd type="none" w="med" len="med"/>
                    </a:lnL>
                    <a:lnR w="6350" cap="flat" cmpd="sng" algn="ctr">
                      <a:solidFill>
                        <a:srgbClr val="7A7A7A"/>
                      </a:solidFill>
                      <a:prstDash val="solid"/>
                      <a:round/>
                      <a:headEnd type="none" w="med" len="med"/>
                      <a:tailEnd type="none" w="med" len="med"/>
                    </a:lnR>
                    <a:lnT w="6350" cap="flat" cmpd="sng" algn="ctr">
                      <a:solidFill>
                        <a:srgbClr val="7A7A7A"/>
                      </a:solidFill>
                      <a:prstDash val="solid"/>
                      <a:round/>
                      <a:headEnd type="none" w="med" len="med"/>
                      <a:tailEnd type="none" w="med" len="med"/>
                    </a:lnT>
                    <a:lnB w="6350" cap="flat" cmpd="sng" algn="ctr">
                      <a:solidFill>
                        <a:srgbClr val="7A7A7A"/>
                      </a:solidFill>
                      <a:prstDash val="solid"/>
                      <a:round/>
                      <a:headEnd type="none" w="med" len="med"/>
                      <a:tailEnd type="none" w="med" len="med"/>
                    </a:lnB>
                  </a:tcPr>
                </a:tc>
                <a:tc>
                  <a:txBody>
                    <a:bodyPr/>
                    <a:lstStyle/>
                    <a:p>
                      <a:pPr marL="0" indent="0" algn="ctr">
                        <a:buNone/>
                      </a:pPr>
                      <a:r>
                        <a:rPr lang="en-US" sz="1300" dirty="0">
                          <a:solidFill>
                            <a:srgbClr val="333333"/>
                          </a:solidFill>
                        </a:rPr>
                        <a:t>0,66</a:t>
                      </a:r>
                      <a:endParaRPr lang="en-US" sz="1300" dirty="0"/>
                    </a:p>
                  </a:txBody>
                  <a:tcPr marL="121920" marR="121920" marT="60960" marB="60960" anchor="ctr">
                    <a:lnL w="6350" cap="flat" cmpd="sng" algn="ctr">
                      <a:solidFill>
                        <a:srgbClr val="7A7A7A"/>
                      </a:solidFill>
                      <a:prstDash val="solid"/>
                      <a:round/>
                      <a:headEnd type="none" w="med" len="med"/>
                      <a:tailEnd type="none" w="med" len="med"/>
                    </a:lnL>
                    <a:lnR w="6350" cap="flat" cmpd="sng" algn="ctr">
                      <a:solidFill>
                        <a:srgbClr val="7A7A7A"/>
                      </a:solidFill>
                      <a:prstDash val="solid"/>
                      <a:round/>
                      <a:headEnd type="none" w="med" len="med"/>
                      <a:tailEnd type="none" w="med" len="med"/>
                    </a:lnR>
                    <a:lnT w="6350" cap="flat" cmpd="sng" algn="ctr">
                      <a:solidFill>
                        <a:srgbClr val="7A7A7A"/>
                      </a:solidFill>
                      <a:prstDash val="solid"/>
                      <a:round/>
                      <a:headEnd type="none" w="med" len="med"/>
                      <a:tailEnd type="none" w="med" len="med"/>
                    </a:lnT>
                    <a:lnB w="6350" cap="flat" cmpd="sng" algn="ctr">
                      <a:solidFill>
                        <a:srgbClr val="7A7A7A"/>
                      </a:solidFill>
                      <a:prstDash val="solid"/>
                      <a:round/>
                      <a:headEnd type="none" w="med" len="med"/>
                      <a:tailEnd type="none" w="med" len="med"/>
                    </a:lnB>
                  </a:tcPr>
                </a:tc>
                <a:tc>
                  <a:txBody>
                    <a:bodyPr/>
                    <a:lstStyle/>
                    <a:p>
                      <a:pPr marL="0" indent="0" algn="ctr">
                        <a:buNone/>
                      </a:pPr>
                      <a:r>
                        <a:rPr lang="en-US" sz="1300" dirty="0">
                          <a:solidFill>
                            <a:srgbClr val="333333"/>
                          </a:solidFill>
                        </a:rPr>
                        <a:t>0,57</a:t>
                      </a:r>
                      <a:endParaRPr lang="en-US" sz="1300" dirty="0"/>
                    </a:p>
                  </a:txBody>
                  <a:tcPr marL="121920" marR="121920" marT="60960" marB="60960" anchor="ctr">
                    <a:lnL w="6350" cap="flat" cmpd="sng" algn="ctr">
                      <a:solidFill>
                        <a:srgbClr val="7A7A7A"/>
                      </a:solidFill>
                      <a:prstDash val="solid"/>
                      <a:round/>
                      <a:headEnd type="none" w="med" len="med"/>
                      <a:tailEnd type="none" w="med" len="med"/>
                    </a:lnL>
                    <a:lnR w="6350" cap="flat" cmpd="sng" algn="ctr">
                      <a:solidFill>
                        <a:srgbClr val="7A7A7A"/>
                      </a:solidFill>
                      <a:prstDash val="solid"/>
                      <a:round/>
                      <a:headEnd type="none" w="med" len="med"/>
                      <a:tailEnd type="none" w="med" len="med"/>
                    </a:lnR>
                    <a:lnT w="6350" cap="flat" cmpd="sng" algn="ctr">
                      <a:solidFill>
                        <a:srgbClr val="7A7A7A"/>
                      </a:solidFill>
                      <a:prstDash val="solid"/>
                      <a:round/>
                      <a:headEnd type="none" w="med" len="med"/>
                      <a:tailEnd type="none" w="med" len="med"/>
                    </a:lnT>
                    <a:lnB w="6350" cap="flat" cmpd="sng" algn="ctr">
                      <a:solidFill>
                        <a:srgbClr val="7A7A7A"/>
                      </a:solidFill>
                      <a:prstDash val="solid"/>
                      <a:round/>
                      <a:headEnd type="none" w="med" len="med"/>
                      <a:tailEnd type="none" w="med" len="med"/>
                    </a:lnB>
                  </a:tcPr>
                </a:tc>
                <a:extLst>
                  <a:ext uri="{0D108BD9-81ED-4DB2-BD59-A6C34878D82A}">
                    <a16:rowId xmlns:a16="http://schemas.microsoft.com/office/drawing/2014/main" val="10003"/>
                  </a:ext>
                </a:extLst>
              </a:tr>
              <a:tr h="390144">
                <a:tc>
                  <a:txBody>
                    <a:bodyPr/>
                    <a:lstStyle/>
                    <a:p>
                      <a:pPr marL="0" indent="0" algn="ctr">
                        <a:buNone/>
                      </a:pPr>
                      <a:r>
                        <a:rPr lang="en-US" sz="1300" dirty="0">
                          <a:solidFill>
                            <a:srgbClr val="333333"/>
                          </a:solidFill>
                        </a:rPr>
                        <a:t>≥3</a:t>
                      </a:r>
                      <a:endParaRPr lang="en-US" sz="1300" dirty="0"/>
                    </a:p>
                  </a:txBody>
                  <a:tcPr marL="121920" marR="121920" marT="60960" marB="60960" anchor="ctr">
                    <a:lnL w="6350" cap="flat" cmpd="sng" algn="ctr">
                      <a:solidFill>
                        <a:srgbClr val="7A7A7A"/>
                      </a:solidFill>
                      <a:prstDash val="solid"/>
                      <a:round/>
                      <a:headEnd type="none" w="med" len="med"/>
                      <a:tailEnd type="none" w="med" len="med"/>
                    </a:lnL>
                    <a:lnR w="6350" cap="flat" cmpd="sng" algn="ctr">
                      <a:solidFill>
                        <a:srgbClr val="7A7A7A"/>
                      </a:solidFill>
                      <a:prstDash val="solid"/>
                      <a:round/>
                      <a:headEnd type="none" w="med" len="med"/>
                      <a:tailEnd type="none" w="med" len="med"/>
                    </a:lnR>
                    <a:lnT w="6350" cap="flat" cmpd="sng" algn="ctr">
                      <a:solidFill>
                        <a:srgbClr val="7A7A7A"/>
                      </a:solidFill>
                      <a:prstDash val="solid"/>
                      <a:round/>
                      <a:headEnd type="none" w="med" len="med"/>
                      <a:tailEnd type="none" w="med" len="med"/>
                    </a:lnT>
                    <a:lnB w="6350" cap="flat" cmpd="sng" algn="ctr">
                      <a:solidFill>
                        <a:srgbClr val="7A7A7A"/>
                      </a:solidFill>
                      <a:prstDash val="solid"/>
                      <a:round/>
                      <a:headEnd type="none" w="med" len="med"/>
                      <a:tailEnd type="none" w="med" len="med"/>
                    </a:lnB>
                  </a:tcPr>
                </a:tc>
                <a:tc>
                  <a:txBody>
                    <a:bodyPr/>
                    <a:lstStyle/>
                    <a:p>
                      <a:pPr marL="0" indent="0" algn="ctr">
                        <a:buNone/>
                      </a:pPr>
                      <a:r>
                        <a:rPr lang="en-US" sz="1300" dirty="0">
                          <a:solidFill>
                            <a:srgbClr val="333333"/>
                          </a:solidFill>
                        </a:rPr>
                        <a:t>0,58</a:t>
                      </a:r>
                      <a:endParaRPr lang="en-US" sz="1300" dirty="0"/>
                    </a:p>
                  </a:txBody>
                  <a:tcPr marL="121920" marR="121920" marT="60960" marB="60960" anchor="ctr">
                    <a:lnL w="6350" cap="flat" cmpd="sng" algn="ctr">
                      <a:solidFill>
                        <a:srgbClr val="7A7A7A"/>
                      </a:solidFill>
                      <a:prstDash val="solid"/>
                      <a:round/>
                      <a:headEnd type="none" w="med" len="med"/>
                      <a:tailEnd type="none" w="med" len="med"/>
                    </a:lnL>
                    <a:lnR w="6350" cap="flat" cmpd="sng" algn="ctr">
                      <a:solidFill>
                        <a:srgbClr val="7A7A7A"/>
                      </a:solidFill>
                      <a:prstDash val="solid"/>
                      <a:round/>
                      <a:headEnd type="none" w="med" len="med"/>
                      <a:tailEnd type="none" w="med" len="med"/>
                    </a:lnR>
                    <a:lnT w="6350" cap="flat" cmpd="sng" algn="ctr">
                      <a:solidFill>
                        <a:srgbClr val="7A7A7A"/>
                      </a:solidFill>
                      <a:prstDash val="solid"/>
                      <a:round/>
                      <a:headEnd type="none" w="med" len="med"/>
                      <a:tailEnd type="none" w="med" len="med"/>
                    </a:lnT>
                    <a:lnB w="6350" cap="flat" cmpd="sng" algn="ctr">
                      <a:solidFill>
                        <a:srgbClr val="7A7A7A"/>
                      </a:solidFill>
                      <a:prstDash val="solid"/>
                      <a:round/>
                      <a:headEnd type="none" w="med" len="med"/>
                      <a:tailEnd type="none" w="med" len="med"/>
                    </a:lnB>
                  </a:tcPr>
                </a:tc>
                <a:tc>
                  <a:txBody>
                    <a:bodyPr/>
                    <a:lstStyle/>
                    <a:p>
                      <a:pPr marL="0" indent="0" algn="ctr">
                        <a:buNone/>
                      </a:pPr>
                      <a:r>
                        <a:rPr lang="en-US" sz="1300" dirty="0">
                          <a:solidFill>
                            <a:srgbClr val="333333"/>
                          </a:solidFill>
                        </a:rPr>
                        <a:t>0,48</a:t>
                      </a:r>
                      <a:endParaRPr lang="en-US" sz="1300" dirty="0"/>
                    </a:p>
                  </a:txBody>
                  <a:tcPr marL="121920" marR="121920" marT="60960" marB="60960" anchor="ctr">
                    <a:lnL w="6350" cap="flat" cmpd="sng" algn="ctr">
                      <a:solidFill>
                        <a:srgbClr val="7A7A7A"/>
                      </a:solidFill>
                      <a:prstDash val="solid"/>
                      <a:round/>
                      <a:headEnd type="none" w="med" len="med"/>
                      <a:tailEnd type="none" w="med" len="med"/>
                    </a:lnL>
                    <a:lnR w="6350" cap="flat" cmpd="sng" algn="ctr">
                      <a:solidFill>
                        <a:srgbClr val="7A7A7A"/>
                      </a:solidFill>
                      <a:prstDash val="solid"/>
                      <a:round/>
                      <a:headEnd type="none" w="med" len="med"/>
                      <a:tailEnd type="none" w="med" len="med"/>
                    </a:lnR>
                    <a:lnT w="6350" cap="flat" cmpd="sng" algn="ctr">
                      <a:solidFill>
                        <a:srgbClr val="7A7A7A"/>
                      </a:solidFill>
                      <a:prstDash val="solid"/>
                      <a:round/>
                      <a:headEnd type="none" w="med" len="med"/>
                      <a:tailEnd type="none" w="med" len="med"/>
                    </a:lnT>
                    <a:lnB w="6350" cap="flat" cmpd="sng" algn="ctr">
                      <a:solidFill>
                        <a:srgbClr val="7A7A7A"/>
                      </a:solidFill>
                      <a:prstDash val="solid"/>
                      <a:round/>
                      <a:headEnd type="none" w="med" len="med"/>
                      <a:tailEnd type="none" w="med" len="med"/>
                    </a:lnB>
                  </a:tcPr>
                </a:tc>
                <a:extLst>
                  <a:ext uri="{0D108BD9-81ED-4DB2-BD59-A6C34878D82A}">
                    <a16:rowId xmlns:a16="http://schemas.microsoft.com/office/drawing/2014/main" val="10004"/>
                  </a:ext>
                </a:extLst>
              </a:tr>
            </a:tbl>
          </a:graphicData>
        </a:graphic>
      </p:graphicFrame>
      <p:sp>
        <p:nvSpPr>
          <p:cNvPr id="8" name="Text 3"/>
          <p:cNvSpPr/>
          <p:nvPr/>
        </p:nvSpPr>
        <p:spPr>
          <a:xfrm>
            <a:off x="6949440" y="4054100"/>
            <a:ext cx="4632960" cy="588688"/>
          </a:xfrm>
          <a:prstGeom prst="rect">
            <a:avLst/>
          </a:prstGeom>
          <a:noFill/>
          <a:ln/>
        </p:spPr>
        <p:txBody>
          <a:bodyPr wrap="square" rtlCol="0" anchor="ctr"/>
          <a:lstStyle/>
          <a:p>
            <a:r>
              <a:rPr lang="en-US" sz="1067" i="1" dirty="0"/>
              <a:t>* HL faktörü = sigara içmeme, orta‑yüksek fiziksel aktivite, düşük–orta alkol tüketimi
HLF artışı başına %13 bileşik olay riski azalır</a:t>
            </a:r>
            <a:endParaRPr lang="en-US" sz="1067" dirty="0"/>
          </a:p>
        </p:txBody>
      </p:sp>
      <p:sp>
        <p:nvSpPr>
          <p:cNvPr id="10" name="TextBox 9">
            <a:extLst>
              <a:ext uri="{FF2B5EF4-FFF2-40B4-BE49-F238E27FC236}">
                <a16:creationId xmlns:a16="http://schemas.microsoft.com/office/drawing/2014/main" id="{CE994BDA-F8E6-301C-E665-91C2217F699D}"/>
              </a:ext>
            </a:extLst>
          </p:cNvPr>
          <p:cNvSpPr txBox="1"/>
          <p:nvPr/>
        </p:nvSpPr>
        <p:spPr>
          <a:xfrm>
            <a:off x="609600" y="4958044"/>
            <a:ext cx="10584180" cy="954107"/>
          </a:xfrm>
          <a:prstGeom prst="rect">
            <a:avLst/>
          </a:prstGeom>
          <a:noFill/>
        </p:spPr>
        <p:txBody>
          <a:bodyPr wrap="square" rtlCol="0">
            <a:spAutoFit/>
          </a:bodyPr>
          <a:lstStyle/>
          <a:p>
            <a:r>
              <a:rPr lang="en-US" sz="800" dirty="0"/>
              <a:t>Magdalena </a:t>
            </a:r>
            <a:r>
              <a:rPr lang="en-US" sz="800" dirty="0" err="1"/>
              <a:t>Walicka</a:t>
            </a:r>
            <a:r>
              <a:rPr lang="en-US" sz="800" dirty="0"/>
              <a:t>, Arkadiusz </a:t>
            </a:r>
            <a:r>
              <a:rPr lang="en-US" sz="800" dirty="0" err="1"/>
              <a:t>Krysiński</a:t>
            </a:r>
            <a:r>
              <a:rPr lang="en-US" sz="800" dirty="0"/>
              <a:t>, </a:t>
            </a:r>
            <a:r>
              <a:rPr lang="en-US" sz="800" dirty="0" err="1"/>
              <a:t>Giusy</a:t>
            </a:r>
            <a:r>
              <a:rPr lang="en-US" sz="800" dirty="0"/>
              <a:t> Rita Maria La Rosa, Ang Sun, Davide Campagna, Agostino Di </a:t>
            </a:r>
            <a:r>
              <a:rPr lang="en-US" sz="800" dirty="0" err="1"/>
              <a:t>Ciaula</a:t>
            </a:r>
            <a:r>
              <a:rPr lang="en-US" sz="800" dirty="0"/>
              <a:t>, </a:t>
            </a:r>
            <a:r>
              <a:rPr lang="en-US" sz="800" dirty="0" err="1"/>
              <a:t>Tabinda</a:t>
            </a:r>
            <a:r>
              <a:rPr lang="en-US" sz="800" dirty="0"/>
              <a:t> </a:t>
            </a:r>
            <a:r>
              <a:rPr lang="en-US" sz="800" dirty="0" err="1"/>
              <a:t>Dugal</a:t>
            </a:r>
            <a:r>
              <a:rPr lang="en-US" sz="800" dirty="0"/>
              <a:t>, Andre </a:t>
            </a:r>
            <a:r>
              <a:rPr lang="en-US" sz="800" dirty="0" err="1"/>
              <a:t>Kengne</a:t>
            </a:r>
            <a:r>
              <a:rPr lang="en-US" sz="800" dirty="0"/>
              <a:t>, Phuong Le </a:t>
            </a:r>
            <a:r>
              <a:rPr lang="en-US" sz="800" dirty="0" err="1"/>
              <a:t>Dinh</a:t>
            </a:r>
            <a:r>
              <a:rPr lang="en-US" sz="800" dirty="0"/>
              <a:t>, Anoop </a:t>
            </a:r>
            <a:r>
              <a:rPr lang="en-US" sz="800" dirty="0" err="1"/>
              <a:t>Misra</a:t>
            </a:r>
            <a:r>
              <a:rPr lang="en-US" sz="800" dirty="0"/>
              <a:t>, Riccardo </a:t>
            </a:r>
            <a:r>
              <a:rPr lang="en-US" sz="800" dirty="0" err="1"/>
              <a:t>Polosa</a:t>
            </a:r>
            <a:r>
              <a:rPr lang="en-US" sz="800" dirty="0"/>
              <a:t>, Syed Abbas Raza, Cristina Russo, Roberta </a:t>
            </a:r>
            <a:r>
              <a:rPr lang="en-US" sz="800" dirty="0" err="1"/>
              <a:t>Sammut</a:t>
            </a:r>
            <a:r>
              <a:rPr lang="en-US" sz="800" dirty="0"/>
              <a:t>, Noel </a:t>
            </a:r>
            <a:r>
              <a:rPr lang="en-US" sz="800" dirty="0" err="1"/>
              <a:t>Somasundaram,Influence</a:t>
            </a:r>
            <a:r>
              <a:rPr lang="en-US" sz="800" dirty="0"/>
              <a:t> of quitting smoking on diabetes-related complications:  A scoping review with a systematic search strategy, Diabetes &amp; Metabolic Syndrome: Clinical Research &amp; Reviews,  Volume 18, Issue 5, 2024, 103044</a:t>
            </a:r>
          </a:p>
          <a:p>
            <a:r>
              <a:rPr lang="en-US" sz="800" b="0" i="0" u="none" strike="noStrike" dirty="0" err="1">
                <a:effectLst/>
                <a:latin typeface="BlinkMacSystemFont"/>
              </a:rPr>
              <a:t>Jeong</a:t>
            </a:r>
            <a:r>
              <a:rPr lang="en-US" sz="800" b="0" i="0" u="none" strike="noStrike" dirty="0">
                <a:effectLst/>
                <a:latin typeface="BlinkMacSystemFont"/>
              </a:rPr>
              <a:t> SM, </a:t>
            </a:r>
            <a:r>
              <a:rPr lang="en-US" sz="800" b="0" i="0" u="none" strike="noStrike" dirty="0" err="1">
                <a:effectLst/>
                <a:latin typeface="BlinkMacSystemFont"/>
              </a:rPr>
              <a:t>Yoo</a:t>
            </a:r>
            <a:r>
              <a:rPr lang="en-US" sz="800" b="0" i="0" u="none" strike="noStrike" dirty="0">
                <a:effectLst/>
                <a:latin typeface="BlinkMacSystemFont"/>
              </a:rPr>
              <a:t> JE, Park J, Jung W, Lee KN, Han K, Lee CM, Nam KW, Lee SP, Shin DW. Smoking behavior change and risk of cardiovascular disease incidence and mortality in patients with type 2 diabetes mellitus. Cardiovasc </a:t>
            </a:r>
            <a:r>
              <a:rPr lang="en-US" sz="800" b="0" i="0" u="none" strike="noStrike" dirty="0" err="1">
                <a:effectLst/>
                <a:latin typeface="BlinkMacSystemFont"/>
              </a:rPr>
              <a:t>Diabetol</a:t>
            </a:r>
            <a:r>
              <a:rPr lang="en-US" sz="800" b="0" i="0" u="none" strike="noStrike" dirty="0">
                <a:effectLst/>
                <a:latin typeface="BlinkMacSystemFont"/>
              </a:rPr>
              <a:t>. 2023 Jul 29;22(1):193. </a:t>
            </a:r>
            <a:r>
              <a:rPr lang="en-US" sz="800" b="0" i="0" u="none" strike="noStrike" dirty="0" err="1">
                <a:effectLst/>
                <a:latin typeface="BlinkMacSystemFont"/>
              </a:rPr>
              <a:t>doi</a:t>
            </a:r>
            <a:r>
              <a:rPr lang="en-US" sz="800" b="0" i="0" u="none" strike="noStrike" dirty="0">
                <a:effectLst/>
                <a:latin typeface="BlinkMacSystemFont"/>
              </a:rPr>
              <a:t>: 10.1186/s12933-023-01930-4. PMID: 37516874; PMCID: PMC10387213.</a:t>
            </a:r>
            <a:endParaRPr lang="en-US" sz="800" dirty="0"/>
          </a:p>
          <a:p>
            <a:pPr algn="l"/>
            <a:r>
              <a:rPr lang="en-US" sz="800" b="0" i="0" u="none" strike="noStrike" dirty="0">
                <a:effectLst/>
                <a:latin typeface="-apple-system"/>
              </a:rPr>
              <a:t>You, S., Zheng, D., Wang, Y. </a:t>
            </a:r>
            <a:r>
              <a:rPr lang="en-US" sz="800" b="0" i="1" u="none" strike="noStrike" dirty="0">
                <a:effectLst/>
                <a:latin typeface="-apple-system"/>
              </a:rPr>
              <a:t>et al.</a:t>
            </a:r>
            <a:r>
              <a:rPr lang="en-US" sz="800" b="0" i="0" u="none" strike="noStrike" dirty="0">
                <a:effectLst/>
                <a:latin typeface="-apple-system"/>
              </a:rPr>
              <a:t> Healthy lifestyle factors and combined macrovascular and microvascular events in diabetes patients with high cardiovascular risk: results from ADVANCE. </a:t>
            </a:r>
            <a:r>
              <a:rPr lang="en-US" sz="800" b="0" i="1" u="none" strike="noStrike" dirty="0">
                <a:effectLst/>
                <a:latin typeface="-apple-system"/>
              </a:rPr>
              <a:t>BMC Med</a:t>
            </a:r>
            <a:r>
              <a:rPr lang="en-US" sz="800" b="0" i="0" u="none" strike="noStrike" dirty="0">
                <a:effectLst/>
                <a:latin typeface="-apple-system"/>
              </a:rPr>
              <a:t> </a:t>
            </a:r>
            <a:r>
              <a:rPr lang="en-US" sz="800" b="1" i="0" u="none" strike="noStrike" dirty="0">
                <a:effectLst/>
                <a:latin typeface="-apple-system"/>
              </a:rPr>
              <a:t>23</a:t>
            </a:r>
            <a:r>
              <a:rPr lang="en-US" sz="800" b="0" i="0" u="none" strike="noStrike" dirty="0">
                <a:effectLst/>
                <a:latin typeface="-apple-system"/>
              </a:rPr>
              <a:t>, 87 (2025). </a:t>
            </a:r>
            <a:r>
              <a:rPr lang="en-US" sz="800" b="0" i="0" u="none" strike="noStrike" dirty="0">
                <a:effectLst/>
                <a:latin typeface="-apple-system"/>
                <a:hlinkClick r:id="rId5">
                  <a:extLst>
                    <a:ext uri="{A12FA001-AC4F-418D-AE19-62706E023703}">
                      <ahyp:hlinkClr xmlns:ahyp="http://schemas.microsoft.com/office/drawing/2018/hyperlinkcolor" val="tx"/>
                    </a:ext>
                  </a:extLst>
                </a:hlinkClick>
              </a:rPr>
              <a:t>https://doi.org/10.1186/s12916-025-03932-3</a:t>
            </a:r>
            <a:endParaRPr lang="en-US" sz="800" b="0" i="0" u="none" strike="noStrike" dirty="0">
              <a:effectLst/>
              <a:latin typeface="-apple-system"/>
            </a:endParaRPr>
          </a:p>
          <a:p>
            <a:r>
              <a:rPr lang="en-US" sz="800" dirty="0">
                <a:latin typeface="BlinkMacSystemFont"/>
              </a:rPr>
              <a:t>International Diabetes Federation. IDF Global Clinical Practice Recommendations for Managing Type 2 Diabetes – 2025. https://idf.org/t2d-cpr-2025</a:t>
            </a:r>
          </a:p>
        </p:txBody>
      </p:sp>
    </p:spTree>
    <p:extLst>
      <p:ext uri="{BB962C8B-B14F-4D97-AF65-F5344CB8AC3E}">
        <p14:creationId xmlns:p14="http://schemas.microsoft.com/office/powerpoint/2010/main" val="264924823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0"/>
          <p:cNvSpPr/>
          <p:nvPr/>
        </p:nvSpPr>
        <p:spPr>
          <a:xfrm>
            <a:off x="524759" y="412894"/>
            <a:ext cx="10972800" cy="731520"/>
          </a:xfrm>
          <a:prstGeom prst="rect">
            <a:avLst/>
          </a:prstGeom>
          <a:noFill/>
          <a:ln/>
        </p:spPr>
        <p:txBody>
          <a:bodyPr wrap="square" rtlCol="0" anchor="ctr"/>
          <a:lstStyle/>
          <a:p>
            <a:r>
              <a:rPr lang="en-US" sz="4400" b="1" dirty="0">
                <a:solidFill>
                  <a:srgbClr val="FF0000"/>
                </a:solidFill>
              </a:rPr>
              <a:t>Glikemik Kontrol ve Kilo Yönetimi</a:t>
            </a:r>
            <a:endParaRPr lang="en-US" sz="4400" dirty="0">
              <a:solidFill>
                <a:srgbClr val="FF0000"/>
              </a:solidFill>
            </a:endParaRPr>
          </a:p>
        </p:txBody>
      </p:sp>
      <p:pic>
        <p:nvPicPr>
          <p:cNvPr id="3" name="Image 0" descr="preencoded.png"/>
          <p:cNvPicPr>
            <a:picLocks noChangeAspect="1"/>
          </p:cNvPicPr>
          <p:nvPr/>
        </p:nvPicPr>
        <p:blipFill>
          <a:blip r:embed="rId3"/>
          <a:stretch>
            <a:fillRect/>
          </a:stretch>
        </p:blipFill>
        <p:spPr>
          <a:xfrm>
            <a:off x="731520" y="1231769"/>
            <a:ext cx="487680" cy="487680"/>
          </a:xfrm>
          <a:prstGeom prst="rect">
            <a:avLst/>
          </a:prstGeom>
        </p:spPr>
      </p:pic>
      <p:sp>
        <p:nvSpPr>
          <p:cNvPr id="4" name="Text 1"/>
          <p:cNvSpPr/>
          <p:nvPr/>
        </p:nvSpPr>
        <p:spPr>
          <a:xfrm>
            <a:off x="1341120" y="1447957"/>
            <a:ext cx="5608320" cy="2682240"/>
          </a:xfrm>
          <a:prstGeom prst="rect">
            <a:avLst/>
          </a:prstGeom>
          <a:noFill/>
          <a:ln/>
        </p:spPr>
        <p:txBody>
          <a:bodyPr wrap="square" rtlCol="0" anchor="t"/>
          <a:lstStyle/>
          <a:p>
            <a:r>
              <a:rPr lang="en-US" sz="2133" b="1" dirty="0"/>
              <a:t>HbA1c hedefleri:
</a:t>
            </a:r>
            <a:r>
              <a:rPr lang="en-US" sz="1600" dirty="0"/>
              <a:t>• Genelde &lt;7% (53 mmol/mol); bireyselleştirilmiş hedefler
• Erken yoğun kontrol, KV ve böbrek olaylarını azaltır ("legacy effect")
• HbA1c yüksek düzeylerden orta düzeylere düşürüldüğünde en büyük fayda; risk 5,7%’ye kadar azalır• HbA1c takibi: HbA1c, SMBG veya CGM; hasta eğitimi önemli</a:t>
            </a:r>
            <a:endParaRPr lang="en-US" sz="2133" dirty="0"/>
          </a:p>
        </p:txBody>
      </p:sp>
      <p:pic>
        <p:nvPicPr>
          <p:cNvPr id="5" name="Image 1" descr="preencoded.png"/>
          <p:cNvPicPr>
            <a:picLocks noChangeAspect="1"/>
          </p:cNvPicPr>
          <p:nvPr/>
        </p:nvPicPr>
        <p:blipFill>
          <a:blip r:embed="rId4"/>
          <a:stretch>
            <a:fillRect/>
          </a:stretch>
        </p:blipFill>
        <p:spPr>
          <a:xfrm>
            <a:off x="6827520" y="1231769"/>
            <a:ext cx="487680" cy="487680"/>
          </a:xfrm>
          <a:prstGeom prst="rect">
            <a:avLst/>
          </a:prstGeom>
        </p:spPr>
      </p:pic>
      <p:sp>
        <p:nvSpPr>
          <p:cNvPr id="6" name="Text 2"/>
          <p:cNvSpPr/>
          <p:nvPr/>
        </p:nvSpPr>
        <p:spPr>
          <a:xfrm>
            <a:off x="7315200" y="1447957"/>
            <a:ext cx="4267200" cy="2682240"/>
          </a:xfrm>
          <a:prstGeom prst="rect">
            <a:avLst/>
          </a:prstGeom>
          <a:noFill/>
          <a:ln/>
        </p:spPr>
        <p:txBody>
          <a:bodyPr wrap="square" rtlCol="0" anchor="t"/>
          <a:lstStyle/>
          <a:p>
            <a:r>
              <a:rPr lang="en-US" sz="2133" b="1" dirty="0"/>
              <a:t>Kilo yönetimi ve remisyon:
</a:t>
            </a:r>
            <a:r>
              <a:rPr lang="en-US" sz="1600" dirty="0"/>
              <a:t>• Vücut ağırlığının 5–10% kaybı glisemiyi iyileştirir ve komplikasyon riskini azaltır
• Yoğun kilo verme (≥10%) T2D </a:t>
            </a:r>
            <a:r>
              <a:rPr lang="en-US" sz="1600" dirty="0" err="1"/>
              <a:t>remisyonuna</a:t>
            </a:r>
            <a:r>
              <a:rPr lang="en-US" sz="1600" dirty="0"/>
              <a:t> </a:t>
            </a:r>
            <a:r>
              <a:rPr lang="en-US" sz="1600" dirty="0" err="1"/>
              <a:t>yol</a:t>
            </a:r>
            <a:r>
              <a:rPr lang="en-US" sz="1600" dirty="0"/>
              <a:t> </a:t>
            </a:r>
            <a:r>
              <a:rPr lang="en-US" sz="1600" dirty="0" err="1"/>
              <a:t>açabilir</a:t>
            </a:r>
            <a:r>
              <a:rPr lang="en-US" sz="1600" dirty="0"/>
              <a:t> 
• Diyetisyen ve multidisipliner destekle sürdürülebilir kilo yönetimi</a:t>
            </a:r>
            <a:endParaRPr lang="en-US" sz="2133" dirty="0"/>
          </a:p>
        </p:txBody>
      </p:sp>
      <p:sp>
        <p:nvSpPr>
          <p:cNvPr id="8" name="TextBox 7">
            <a:extLst>
              <a:ext uri="{FF2B5EF4-FFF2-40B4-BE49-F238E27FC236}">
                <a16:creationId xmlns:a16="http://schemas.microsoft.com/office/drawing/2014/main" id="{DE0BB15E-2B32-481B-71A6-23709A2766AB}"/>
              </a:ext>
            </a:extLst>
          </p:cNvPr>
          <p:cNvSpPr txBox="1"/>
          <p:nvPr/>
        </p:nvSpPr>
        <p:spPr>
          <a:xfrm>
            <a:off x="609600" y="5315634"/>
            <a:ext cx="11582400" cy="646331"/>
          </a:xfrm>
          <a:prstGeom prst="rect">
            <a:avLst/>
          </a:prstGeom>
          <a:noFill/>
        </p:spPr>
        <p:txBody>
          <a:bodyPr wrap="square" rtlCol="0">
            <a:spAutoFit/>
          </a:bodyPr>
          <a:lstStyle/>
          <a:p>
            <a:r>
              <a:rPr lang="en-US" sz="900" dirty="0">
                <a:latin typeface="BlinkMacSystemFont"/>
              </a:rPr>
              <a:t>International Diabetes Federation. IDF Global Clinical Practice Recommendations for Managing Type 2 Diabetes – 2025. </a:t>
            </a:r>
            <a:r>
              <a:rPr lang="en-US" sz="900" dirty="0">
                <a:latin typeface="BlinkMacSystemFont"/>
                <a:hlinkClick r:id="rId5">
                  <a:extLst>
                    <a:ext uri="{A12FA001-AC4F-418D-AE19-62706E023703}">
                      <ahyp:hlinkClr xmlns:ahyp="http://schemas.microsoft.com/office/drawing/2018/hyperlinkcolor" val="tx"/>
                    </a:ext>
                  </a:extLst>
                </a:hlinkClick>
              </a:rPr>
              <a:t>https://idf.org/t2d-cpr-2025</a:t>
            </a:r>
            <a:endParaRPr lang="en-US" sz="900" dirty="0">
              <a:latin typeface="BlinkMacSystemFont"/>
            </a:endParaRPr>
          </a:p>
          <a:p>
            <a:r>
              <a:rPr lang="en-US" sz="900" dirty="0">
                <a:latin typeface="BlinkMacSystemFont"/>
              </a:rPr>
              <a:t>Marx N, Federici M, </a:t>
            </a:r>
            <a:r>
              <a:rPr lang="en-US" sz="900" dirty="0" err="1">
                <a:latin typeface="BlinkMacSystemFont"/>
              </a:rPr>
              <a:t>Schütt</a:t>
            </a:r>
            <a:r>
              <a:rPr lang="en-US" sz="900" dirty="0">
                <a:latin typeface="BlinkMacSystemFont"/>
              </a:rPr>
              <a:t> K, et al. 2023 ESC Guidelines for the management of cardiovascular disease in patients with diabetes. </a:t>
            </a:r>
            <a:r>
              <a:rPr lang="en-US" sz="900" dirty="0" err="1">
                <a:latin typeface="BlinkMacSystemFont"/>
              </a:rPr>
              <a:t>Eur</a:t>
            </a:r>
            <a:r>
              <a:rPr lang="en-US" sz="900" dirty="0">
                <a:latin typeface="BlinkMacSystemFont"/>
              </a:rPr>
              <a:t> Heart J. 2023;44(39):4043-4140</a:t>
            </a:r>
          </a:p>
          <a:p>
            <a:r>
              <a:rPr lang="en-US" sz="900" dirty="0">
                <a:latin typeface="BlinkMacSystemFont"/>
              </a:rPr>
              <a:t>American Diabetes Association Professional Practice Committee; 10. Cardiovascular Disease and Risk Management: Standards of Care in Diabetes—2024. Diabetes Care 1 January 2024; 47 (Supplement_1): S179–S218. </a:t>
            </a:r>
            <a:r>
              <a:rPr lang="en-US" sz="900" b="0" i="0" u="none" strike="noStrike" dirty="0">
                <a:effectLst/>
                <a:latin typeface="Helvetica Neue" panose="02000503000000020004" pitchFamily="2" charset="0"/>
                <a:hlinkClick r:id="rId6">
                  <a:extLst>
                    <a:ext uri="{A12FA001-AC4F-418D-AE19-62706E023703}">
                      <ahyp:hlinkClr xmlns:ahyp="http://schemas.microsoft.com/office/drawing/2018/hyperlinkcolor" val="tx"/>
                    </a:ext>
                  </a:extLst>
                </a:hlinkClick>
              </a:rPr>
              <a:t>https://doi.org/10.2337/dc24-S010</a:t>
            </a:r>
            <a:endParaRPr lang="en-US" sz="900" dirty="0">
              <a:latin typeface="BlinkMacSystemFont"/>
            </a:endParaRPr>
          </a:p>
        </p:txBody>
      </p:sp>
    </p:spTree>
    <p:extLst>
      <p:ext uri="{BB962C8B-B14F-4D97-AF65-F5344CB8AC3E}">
        <p14:creationId xmlns:p14="http://schemas.microsoft.com/office/powerpoint/2010/main" val="395903669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0"/>
          <p:cNvSpPr/>
          <p:nvPr/>
        </p:nvSpPr>
        <p:spPr>
          <a:xfrm>
            <a:off x="523875" y="384810"/>
            <a:ext cx="10972800" cy="731520"/>
          </a:xfrm>
          <a:prstGeom prst="rect">
            <a:avLst/>
          </a:prstGeom>
          <a:noFill/>
          <a:ln/>
        </p:spPr>
        <p:txBody>
          <a:bodyPr wrap="square" rtlCol="0" anchor="ctr"/>
          <a:lstStyle/>
          <a:p>
            <a:r>
              <a:rPr lang="en-US" sz="4400" b="1" dirty="0">
                <a:solidFill>
                  <a:srgbClr val="FF0000"/>
                </a:solidFill>
              </a:rPr>
              <a:t>Kan Basıncı ve Lipid Yönetimi</a:t>
            </a:r>
            <a:endParaRPr lang="en-US" sz="4400" dirty="0">
              <a:solidFill>
                <a:srgbClr val="FF0000"/>
              </a:solidFill>
            </a:endParaRPr>
          </a:p>
        </p:txBody>
      </p:sp>
      <p:pic>
        <p:nvPicPr>
          <p:cNvPr id="3" name="Image 0" descr="preencoded.png"/>
          <p:cNvPicPr>
            <a:picLocks noChangeAspect="1"/>
          </p:cNvPicPr>
          <p:nvPr/>
        </p:nvPicPr>
        <p:blipFill>
          <a:blip r:embed="rId3"/>
          <a:stretch>
            <a:fillRect/>
          </a:stretch>
        </p:blipFill>
        <p:spPr>
          <a:xfrm>
            <a:off x="680085" y="1253490"/>
            <a:ext cx="487680" cy="487680"/>
          </a:xfrm>
          <a:prstGeom prst="rect">
            <a:avLst/>
          </a:prstGeom>
        </p:spPr>
      </p:pic>
      <p:sp>
        <p:nvSpPr>
          <p:cNvPr id="4" name="Text 1"/>
          <p:cNvSpPr/>
          <p:nvPr/>
        </p:nvSpPr>
        <p:spPr>
          <a:xfrm>
            <a:off x="1219200" y="1219200"/>
            <a:ext cx="5608320" cy="2682240"/>
          </a:xfrm>
          <a:prstGeom prst="rect">
            <a:avLst/>
          </a:prstGeom>
          <a:noFill/>
          <a:ln/>
        </p:spPr>
        <p:txBody>
          <a:bodyPr wrap="square" rtlCol="0" anchor="t"/>
          <a:lstStyle/>
          <a:p>
            <a:r>
              <a:rPr lang="en-US" sz="2133" b="1" dirty="0"/>
              <a:t>Kan basıncı hedefleri:
</a:t>
            </a:r>
            <a:r>
              <a:rPr lang="en-US" sz="1600" dirty="0"/>
              <a:t>• ADA 2022: genelde &lt;140/90 mmHg; yüksek ASCVD riski için &lt;130/80 mmHg
• ESC 2024: 120–129/70–79 mmHg’ye ulaşılması hedeflenebilir
• Yaşam tarzı müdahalelerine 3 ay; sonra ilaç tedavisi (ACEİ/ARB, diüretik, kalsiyum kanal blokeri vb.)
</a:t>
            </a:r>
            <a:endParaRPr lang="en-US" sz="2133" dirty="0"/>
          </a:p>
        </p:txBody>
      </p:sp>
      <p:pic>
        <p:nvPicPr>
          <p:cNvPr id="5" name="Image 1" descr="preencoded.png"/>
          <p:cNvPicPr>
            <a:picLocks noChangeAspect="1"/>
          </p:cNvPicPr>
          <p:nvPr/>
        </p:nvPicPr>
        <p:blipFill>
          <a:blip r:embed="rId4"/>
          <a:stretch>
            <a:fillRect/>
          </a:stretch>
        </p:blipFill>
        <p:spPr>
          <a:xfrm>
            <a:off x="6724650" y="1352550"/>
            <a:ext cx="487680" cy="487680"/>
          </a:xfrm>
          <a:prstGeom prst="rect">
            <a:avLst/>
          </a:prstGeom>
        </p:spPr>
      </p:pic>
      <p:sp>
        <p:nvSpPr>
          <p:cNvPr id="6" name="Text 2"/>
          <p:cNvSpPr/>
          <p:nvPr/>
        </p:nvSpPr>
        <p:spPr>
          <a:xfrm>
            <a:off x="7315200" y="1219200"/>
            <a:ext cx="4267200" cy="2926080"/>
          </a:xfrm>
          <a:prstGeom prst="rect">
            <a:avLst/>
          </a:prstGeom>
          <a:noFill/>
          <a:ln/>
        </p:spPr>
        <p:txBody>
          <a:bodyPr wrap="square" rtlCol="0" anchor="t"/>
          <a:lstStyle/>
          <a:p>
            <a:r>
              <a:rPr lang="en-US" sz="2133" b="1" dirty="0"/>
              <a:t>Lipit yönetimi &amp; statinler:
</a:t>
            </a:r>
            <a:r>
              <a:rPr lang="en-US" sz="1600" dirty="0"/>
              <a:t>• 40–75 yaş arası tüm T2D hastalarına orta yoğunlukta statin; ASCVD varlığı veya yüksek risk durumunda yüksek yoğunlukta statin
• Orta yoğunlukta: atorvastatin 10–20 mg veya rosuvastatin 5–10 mg;
  yüksek yoğunlukta: atorvastatin 40–80 mg veya rosuvastatin 10–20 mg
• LDL‑K hedefleri için bireysel risk değerlendirmesi (&lt;70 mg/dL yüksek risk)
• Lipo-protein(a), trigliserid ve HDL düzeylerinin kontrolü ek fayda sağlar</a:t>
            </a:r>
            <a:endParaRPr lang="en-US" sz="2133" dirty="0"/>
          </a:p>
        </p:txBody>
      </p:sp>
      <p:sp>
        <p:nvSpPr>
          <p:cNvPr id="8" name="TextBox 7">
            <a:extLst>
              <a:ext uri="{FF2B5EF4-FFF2-40B4-BE49-F238E27FC236}">
                <a16:creationId xmlns:a16="http://schemas.microsoft.com/office/drawing/2014/main" id="{4FA0B603-3846-80FC-49C3-FF5A2C92656E}"/>
              </a:ext>
            </a:extLst>
          </p:cNvPr>
          <p:cNvSpPr txBox="1"/>
          <p:nvPr/>
        </p:nvSpPr>
        <p:spPr>
          <a:xfrm>
            <a:off x="605790" y="5373677"/>
            <a:ext cx="11704320" cy="461665"/>
          </a:xfrm>
          <a:prstGeom prst="rect">
            <a:avLst/>
          </a:prstGeom>
          <a:noFill/>
        </p:spPr>
        <p:txBody>
          <a:bodyPr wrap="square" rtlCol="0">
            <a:spAutoFit/>
          </a:bodyPr>
          <a:lstStyle/>
          <a:p>
            <a:r>
              <a:rPr lang="en-US" sz="800" dirty="0">
                <a:latin typeface="BlinkMacSystemFont"/>
              </a:rPr>
              <a:t>International Diabetes Federation. IDF Global Clinical Practice Recommendations for Managing Type 2 Diabetes – 2025. </a:t>
            </a:r>
            <a:r>
              <a:rPr lang="en-US" sz="800" dirty="0">
                <a:latin typeface="BlinkMacSystemFont"/>
                <a:hlinkClick r:id="rId5">
                  <a:extLst>
                    <a:ext uri="{A12FA001-AC4F-418D-AE19-62706E023703}">
                      <ahyp:hlinkClr xmlns:ahyp="http://schemas.microsoft.com/office/drawing/2018/hyperlinkcolor" val="tx"/>
                    </a:ext>
                  </a:extLst>
                </a:hlinkClick>
              </a:rPr>
              <a:t>https://idf.org/t2d-cpr-2025</a:t>
            </a:r>
            <a:endParaRPr lang="en-US" sz="800" dirty="0">
              <a:latin typeface="BlinkMacSystemFont"/>
            </a:endParaRPr>
          </a:p>
          <a:p>
            <a:r>
              <a:rPr lang="en-US" sz="800" dirty="0">
                <a:latin typeface="BlinkMacSystemFont"/>
              </a:rPr>
              <a:t>Marx N, Federici M, </a:t>
            </a:r>
            <a:r>
              <a:rPr lang="en-US" sz="800" dirty="0" err="1">
                <a:latin typeface="BlinkMacSystemFont"/>
              </a:rPr>
              <a:t>Schütt</a:t>
            </a:r>
            <a:r>
              <a:rPr lang="en-US" sz="800" dirty="0">
                <a:latin typeface="BlinkMacSystemFont"/>
              </a:rPr>
              <a:t> K, et al. 2023 ESC Guidelines for the management of cardiovascular disease in patients with diabetes. </a:t>
            </a:r>
            <a:r>
              <a:rPr lang="en-US" sz="800" dirty="0" err="1">
                <a:latin typeface="BlinkMacSystemFont"/>
              </a:rPr>
              <a:t>Eur</a:t>
            </a:r>
            <a:r>
              <a:rPr lang="en-US" sz="800" dirty="0">
                <a:latin typeface="BlinkMacSystemFont"/>
              </a:rPr>
              <a:t> Heart J. 2023;44(39):4043-4140</a:t>
            </a:r>
          </a:p>
          <a:p>
            <a:r>
              <a:rPr lang="en-US" sz="800" dirty="0">
                <a:latin typeface="BlinkMacSystemFont"/>
              </a:rPr>
              <a:t>American Diabetes Association Professional Practice Committee; 10. Cardiovascular Disease and Risk Management: Standards of Care in Diabetes—2024. Diabetes Care 1 January 2024; 47 (Supplement_1): S179–S218. </a:t>
            </a:r>
            <a:r>
              <a:rPr lang="en-US" sz="800" b="0" i="0" u="none" strike="noStrike" dirty="0">
                <a:effectLst/>
                <a:latin typeface="Helvetica Neue" panose="02000503000000020004" pitchFamily="2" charset="0"/>
                <a:hlinkClick r:id="rId6">
                  <a:extLst>
                    <a:ext uri="{A12FA001-AC4F-418D-AE19-62706E023703}">
                      <ahyp:hlinkClr xmlns:ahyp="http://schemas.microsoft.com/office/drawing/2018/hyperlinkcolor" val="tx"/>
                    </a:ext>
                  </a:extLst>
                </a:hlinkClick>
              </a:rPr>
              <a:t>https://doi.org/10.2337/dc24-S010</a:t>
            </a:r>
            <a:r>
              <a:rPr lang="en-US" sz="800" dirty="0">
                <a:latin typeface="BlinkMacSystemFont"/>
              </a:rPr>
              <a:t>.</a:t>
            </a:r>
          </a:p>
        </p:txBody>
      </p:sp>
    </p:spTree>
    <p:extLst>
      <p:ext uri="{BB962C8B-B14F-4D97-AF65-F5344CB8AC3E}">
        <p14:creationId xmlns:p14="http://schemas.microsoft.com/office/powerpoint/2010/main" val="340052611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0"/>
          <p:cNvSpPr/>
          <p:nvPr/>
        </p:nvSpPr>
        <p:spPr>
          <a:xfrm>
            <a:off x="533495" y="411480"/>
            <a:ext cx="10972800" cy="731520"/>
          </a:xfrm>
          <a:prstGeom prst="rect">
            <a:avLst/>
          </a:prstGeom>
          <a:noFill/>
          <a:ln/>
        </p:spPr>
        <p:txBody>
          <a:bodyPr wrap="square" rtlCol="0" anchor="ctr"/>
          <a:lstStyle/>
          <a:p>
            <a:r>
              <a:rPr lang="en-US" sz="4400" b="1" dirty="0">
                <a:solidFill>
                  <a:srgbClr val="FF0000"/>
                </a:solidFill>
              </a:rPr>
              <a:t>Farmakolojik Koruma</a:t>
            </a:r>
            <a:endParaRPr lang="en-US" sz="4400" dirty="0">
              <a:solidFill>
                <a:srgbClr val="FF0000"/>
              </a:solidFill>
            </a:endParaRPr>
          </a:p>
        </p:txBody>
      </p:sp>
      <p:pic>
        <p:nvPicPr>
          <p:cNvPr id="5" name="Image 0" descr="preencoded.png"/>
          <p:cNvPicPr>
            <a:picLocks noChangeAspect="1"/>
          </p:cNvPicPr>
          <p:nvPr/>
        </p:nvPicPr>
        <p:blipFill>
          <a:blip r:embed="rId3"/>
          <a:stretch>
            <a:fillRect/>
          </a:stretch>
        </p:blipFill>
        <p:spPr>
          <a:xfrm>
            <a:off x="689610" y="2331720"/>
            <a:ext cx="487680" cy="487680"/>
          </a:xfrm>
          <a:prstGeom prst="rect">
            <a:avLst/>
          </a:prstGeom>
        </p:spPr>
      </p:pic>
      <p:sp>
        <p:nvSpPr>
          <p:cNvPr id="6" name="Text 2"/>
          <p:cNvSpPr/>
          <p:nvPr/>
        </p:nvSpPr>
        <p:spPr>
          <a:xfrm>
            <a:off x="1398270" y="2331720"/>
            <a:ext cx="10363200" cy="2194560"/>
          </a:xfrm>
          <a:prstGeom prst="rect">
            <a:avLst/>
          </a:prstGeom>
          <a:noFill/>
          <a:ln/>
        </p:spPr>
        <p:txBody>
          <a:bodyPr wrap="square" rtlCol="0" anchor="t"/>
          <a:lstStyle/>
          <a:p>
            <a:r>
              <a:rPr lang="en-US" sz="2133" b="1" dirty="0"/>
              <a:t>Kardiyoprotektif ilaçlar:
</a:t>
            </a:r>
            <a:r>
              <a:rPr lang="en-US" sz="1600" dirty="0"/>
              <a:t>• SGLT2 inhibitörleri ve GLP‑1 RA; yüksek KV riski olan T2D’de metformin sonrası ilk tercih
• Bu ajanlar HbA1c’den bağımsız olarak kardiyo‑renal yarar sağlar ve mortaliteyi azaltır
• Aspirin: 40–70 yaş, yüksek CVD riski ve düşük kanama riski olan hastalarda düşük doz; &gt;70 yaş için </a:t>
            </a:r>
            <a:r>
              <a:rPr lang="en-US" sz="1600" dirty="0" err="1"/>
              <a:t>rutin</a:t>
            </a:r>
            <a:r>
              <a:rPr lang="en-US" sz="1600" dirty="0"/>
              <a:t> </a:t>
            </a:r>
            <a:r>
              <a:rPr lang="en-US" sz="1600" dirty="0" err="1"/>
              <a:t>önerilmez</a:t>
            </a:r>
            <a:endParaRPr lang="en-US" sz="1600" dirty="0"/>
          </a:p>
          <a:p>
            <a:r>
              <a:rPr lang="en-US" sz="1600" dirty="0"/>
              <a:t>• Statin ve RAAS blokerleri ile kombinasyon tedavisi risk faktörlerinin çoğunu aynı anda hedefler</a:t>
            </a:r>
            <a:endParaRPr lang="en-US" sz="2133" dirty="0"/>
          </a:p>
        </p:txBody>
      </p:sp>
      <p:sp>
        <p:nvSpPr>
          <p:cNvPr id="3" name="TextBox 2">
            <a:extLst>
              <a:ext uri="{FF2B5EF4-FFF2-40B4-BE49-F238E27FC236}">
                <a16:creationId xmlns:a16="http://schemas.microsoft.com/office/drawing/2014/main" id="{8CEBD726-2C74-D8BE-764C-7DB45B4F2657}"/>
              </a:ext>
            </a:extLst>
          </p:cNvPr>
          <p:cNvSpPr txBox="1"/>
          <p:nvPr/>
        </p:nvSpPr>
        <p:spPr>
          <a:xfrm>
            <a:off x="609599" y="5484167"/>
            <a:ext cx="10820591" cy="461665"/>
          </a:xfrm>
          <a:prstGeom prst="rect">
            <a:avLst/>
          </a:prstGeom>
          <a:noFill/>
        </p:spPr>
        <p:txBody>
          <a:bodyPr wrap="none" rtlCol="0">
            <a:spAutoFit/>
          </a:bodyPr>
          <a:lstStyle/>
          <a:p>
            <a:r>
              <a:rPr lang="en-US" sz="800" dirty="0">
                <a:latin typeface="BlinkMacSystemFont"/>
              </a:rPr>
              <a:t>International Diabetes Federation. IDF Global Clinical Practice Recommendations for Managing Type 2 Diabetes – 2025. </a:t>
            </a:r>
            <a:r>
              <a:rPr lang="en-US" sz="800" dirty="0">
                <a:latin typeface="BlinkMacSystemFont"/>
                <a:hlinkClick r:id="rId4">
                  <a:extLst>
                    <a:ext uri="{A12FA001-AC4F-418D-AE19-62706E023703}">
                      <ahyp:hlinkClr xmlns:ahyp="http://schemas.microsoft.com/office/drawing/2018/hyperlinkcolor" val="tx"/>
                    </a:ext>
                  </a:extLst>
                </a:hlinkClick>
              </a:rPr>
              <a:t>https://idf.org/t2d-cpr-2025</a:t>
            </a:r>
            <a:endParaRPr lang="en-US" sz="800" dirty="0">
              <a:latin typeface="BlinkMacSystemFont"/>
            </a:endParaRPr>
          </a:p>
          <a:p>
            <a:r>
              <a:rPr lang="en-US" sz="800" dirty="0">
                <a:latin typeface="BlinkMacSystemFont"/>
              </a:rPr>
              <a:t>Marx N, Federici M, </a:t>
            </a:r>
            <a:r>
              <a:rPr lang="en-US" sz="800" dirty="0" err="1">
                <a:latin typeface="BlinkMacSystemFont"/>
              </a:rPr>
              <a:t>Schütt</a:t>
            </a:r>
            <a:r>
              <a:rPr lang="en-US" sz="800" dirty="0">
                <a:latin typeface="BlinkMacSystemFont"/>
              </a:rPr>
              <a:t> K, et al. 2023 ESC Guidelines for the management of cardiovascular disease in patients with diabetes. </a:t>
            </a:r>
            <a:r>
              <a:rPr lang="en-US" sz="800" dirty="0" err="1">
                <a:latin typeface="BlinkMacSystemFont"/>
              </a:rPr>
              <a:t>Eur</a:t>
            </a:r>
            <a:r>
              <a:rPr lang="en-US" sz="800" dirty="0">
                <a:latin typeface="BlinkMacSystemFont"/>
              </a:rPr>
              <a:t> Heart J. 2023;44(39):4043-4140</a:t>
            </a:r>
          </a:p>
          <a:p>
            <a:r>
              <a:rPr lang="en-US" sz="800" dirty="0">
                <a:latin typeface="BlinkMacSystemFont"/>
              </a:rPr>
              <a:t>American Diabetes Association Professional Practice Committee; 10. Cardiovascular Disease and Risk Management: Standards of Care in Diabetes—2024. Diabetes Care 1 January 2024; 47 (Supplement_1): S179–S218. </a:t>
            </a:r>
            <a:r>
              <a:rPr lang="en-US" sz="800" b="0" i="0" u="none" strike="noStrike" dirty="0">
                <a:effectLst/>
                <a:latin typeface="Helvetica Neue" panose="02000503000000020004" pitchFamily="2" charset="0"/>
                <a:hlinkClick r:id="rId5">
                  <a:extLst>
                    <a:ext uri="{A12FA001-AC4F-418D-AE19-62706E023703}">
                      <ahyp:hlinkClr xmlns:ahyp="http://schemas.microsoft.com/office/drawing/2018/hyperlinkcolor" val="tx"/>
                    </a:ext>
                  </a:extLst>
                </a:hlinkClick>
              </a:rPr>
              <a:t>https://doi.org/10.2337/dc24-S010</a:t>
            </a:r>
            <a:endParaRPr lang="en-US" sz="800" dirty="0">
              <a:latin typeface="BlinkMacSystemFont"/>
            </a:endParaRPr>
          </a:p>
        </p:txBody>
      </p:sp>
    </p:spTree>
    <p:extLst>
      <p:ext uri="{BB962C8B-B14F-4D97-AF65-F5344CB8AC3E}">
        <p14:creationId xmlns:p14="http://schemas.microsoft.com/office/powerpoint/2010/main" val="225695745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94B4D5-0D0B-75A4-2DC8-4C59672A81DD}"/>
              </a:ext>
            </a:extLst>
          </p:cNvPr>
          <p:cNvSpPr>
            <a:spLocks noGrp="1"/>
          </p:cNvSpPr>
          <p:nvPr>
            <p:ph type="title"/>
          </p:nvPr>
        </p:nvSpPr>
        <p:spPr/>
        <p:txBody>
          <a:bodyPr/>
          <a:lstStyle/>
          <a:p>
            <a:r>
              <a:rPr lang="en-TR" b="1" dirty="0">
                <a:solidFill>
                  <a:srgbClr val="FF0000"/>
                </a:solidFill>
              </a:rPr>
              <a:t>Amaç</a:t>
            </a:r>
          </a:p>
        </p:txBody>
      </p:sp>
      <p:sp>
        <p:nvSpPr>
          <p:cNvPr id="3" name="Content Placeholder 2">
            <a:extLst>
              <a:ext uri="{FF2B5EF4-FFF2-40B4-BE49-F238E27FC236}">
                <a16:creationId xmlns:a16="http://schemas.microsoft.com/office/drawing/2014/main" id="{532DEEC1-DE7F-0C83-9CDA-1E71E9423D8B}"/>
              </a:ext>
            </a:extLst>
          </p:cNvPr>
          <p:cNvSpPr>
            <a:spLocks noGrp="1"/>
          </p:cNvSpPr>
          <p:nvPr>
            <p:ph idx="1"/>
          </p:nvPr>
        </p:nvSpPr>
        <p:spPr/>
        <p:txBody>
          <a:bodyPr/>
          <a:lstStyle/>
          <a:p>
            <a:pPr marL="0" indent="0">
              <a:buNone/>
            </a:pPr>
            <a:r>
              <a:rPr lang="en-TR" dirty="0"/>
              <a:t>Tip 2 Diyabet’in neden olduğu makrovasküler komplikasyonların birinci basamak yönetimini özetlemek </a:t>
            </a:r>
          </a:p>
        </p:txBody>
      </p:sp>
      <p:sp>
        <p:nvSpPr>
          <p:cNvPr id="4" name="Slayt Numarası Yer Tutucusu 3">
            <a:extLst>
              <a:ext uri="{FF2B5EF4-FFF2-40B4-BE49-F238E27FC236}">
                <a16:creationId xmlns:a16="http://schemas.microsoft.com/office/drawing/2014/main" id="{92D379C9-5980-4C3E-860A-9BECBC4939E7}"/>
              </a:ext>
            </a:extLst>
          </p:cNvPr>
          <p:cNvSpPr>
            <a:spLocks noGrp="1"/>
          </p:cNvSpPr>
          <p:nvPr>
            <p:ph type="sldNum" sz="quarter" idx="12"/>
          </p:nvPr>
        </p:nvSpPr>
        <p:spPr/>
        <p:txBody>
          <a:bodyPr/>
          <a:lstStyle/>
          <a:p>
            <a:fld id="{BF530BCA-62BA-1742-9AC4-D51AB56D4E59}" type="slidenum">
              <a:rPr lang="en-TR" smtClean="0"/>
              <a:t>2</a:t>
            </a:fld>
            <a:endParaRPr lang="en-TR"/>
          </a:p>
        </p:txBody>
      </p:sp>
    </p:spTree>
    <p:extLst>
      <p:ext uri="{BB962C8B-B14F-4D97-AF65-F5344CB8AC3E}">
        <p14:creationId xmlns:p14="http://schemas.microsoft.com/office/powerpoint/2010/main" val="374482227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0"/>
          <p:cNvSpPr/>
          <p:nvPr/>
        </p:nvSpPr>
        <p:spPr>
          <a:xfrm>
            <a:off x="533400" y="487680"/>
            <a:ext cx="10972800" cy="731520"/>
          </a:xfrm>
          <a:prstGeom prst="rect">
            <a:avLst/>
          </a:prstGeom>
          <a:noFill/>
          <a:ln/>
        </p:spPr>
        <p:txBody>
          <a:bodyPr wrap="square" rtlCol="0" anchor="ctr"/>
          <a:lstStyle/>
          <a:p>
            <a:r>
              <a:rPr lang="en-US" sz="4400" b="1" dirty="0">
                <a:solidFill>
                  <a:srgbClr val="FF0000"/>
                </a:solidFill>
              </a:rPr>
              <a:t>Multifaktöriyel Müdahaleler</a:t>
            </a:r>
            <a:endParaRPr lang="en-US" sz="4400" dirty="0">
              <a:solidFill>
                <a:srgbClr val="FF0000"/>
              </a:solidFill>
            </a:endParaRPr>
          </a:p>
        </p:txBody>
      </p:sp>
      <p:pic>
        <p:nvPicPr>
          <p:cNvPr id="3" name="Image 0" descr="preencoded.png"/>
          <p:cNvPicPr>
            <a:picLocks noChangeAspect="1"/>
          </p:cNvPicPr>
          <p:nvPr/>
        </p:nvPicPr>
        <p:blipFill>
          <a:blip r:embed="rId3"/>
          <a:stretch>
            <a:fillRect/>
          </a:stretch>
        </p:blipFill>
        <p:spPr>
          <a:xfrm>
            <a:off x="609600" y="1219200"/>
            <a:ext cx="487680" cy="487680"/>
          </a:xfrm>
          <a:prstGeom prst="rect">
            <a:avLst/>
          </a:prstGeom>
        </p:spPr>
      </p:pic>
      <p:sp>
        <p:nvSpPr>
          <p:cNvPr id="4" name="Text 1"/>
          <p:cNvSpPr/>
          <p:nvPr/>
        </p:nvSpPr>
        <p:spPr>
          <a:xfrm>
            <a:off x="1219200" y="1219200"/>
            <a:ext cx="5608320" cy="3048000"/>
          </a:xfrm>
          <a:prstGeom prst="rect">
            <a:avLst/>
          </a:prstGeom>
          <a:noFill/>
          <a:ln/>
        </p:spPr>
        <p:txBody>
          <a:bodyPr wrap="square" rtlCol="0" anchor="t"/>
          <a:lstStyle/>
          <a:p>
            <a:r>
              <a:rPr lang="en-US" sz="2133" b="1" dirty="0"/>
              <a:t>Steno‑2 çalışması:
</a:t>
            </a:r>
            <a:r>
              <a:rPr lang="en-US" sz="1600" dirty="0"/>
              <a:t>• Mikroalbüminürili T2D hastalarında yoğun multifaktöriyel yaklaşım (HbA1c&lt;6,5%, BP, lipid, diyet, egzersiz)
• 8 yıllık takipte birincil kardiyo‑renal bileşik olayda %53 azalma (HR 0,47)
• 13,3 yılda ölüm riskinde %46 azalma (HR 0,54); 21,2 yılda %45 azalma ve 7,9 yıl yaşam süresi kazanımı
• Nefropati, retinopati ve nöropati gelişimi de anlamlı biçimde azaldı</a:t>
            </a:r>
            <a:endParaRPr lang="en-US" sz="2133" dirty="0"/>
          </a:p>
        </p:txBody>
      </p:sp>
      <p:pic>
        <p:nvPicPr>
          <p:cNvPr id="5" name="Image 1" descr="preencoded.png"/>
          <p:cNvPicPr>
            <a:picLocks noChangeAspect="1"/>
          </p:cNvPicPr>
          <p:nvPr/>
        </p:nvPicPr>
        <p:blipFill>
          <a:blip r:embed="rId3"/>
          <a:stretch>
            <a:fillRect/>
          </a:stretch>
        </p:blipFill>
        <p:spPr>
          <a:xfrm>
            <a:off x="6705600" y="1219200"/>
            <a:ext cx="487680" cy="487680"/>
          </a:xfrm>
          <a:prstGeom prst="rect">
            <a:avLst/>
          </a:prstGeom>
        </p:spPr>
      </p:pic>
      <p:sp>
        <p:nvSpPr>
          <p:cNvPr id="6" name="Text 2"/>
          <p:cNvSpPr/>
          <p:nvPr/>
        </p:nvSpPr>
        <p:spPr>
          <a:xfrm>
            <a:off x="7315200" y="1219200"/>
            <a:ext cx="4267200" cy="3048000"/>
          </a:xfrm>
          <a:prstGeom prst="rect">
            <a:avLst/>
          </a:prstGeom>
          <a:noFill/>
          <a:ln/>
        </p:spPr>
        <p:txBody>
          <a:bodyPr wrap="square" rtlCol="0" anchor="t"/>
          <a:lstStyle/>
          <a:p>
            <a:r>
              <a:rPr lang="en-US" sz="2133" b="1" dirty="0"/>
              <a:t>Diğer programlar ve mesajlar:
</a:t>
            </a:r>
            <a:r>
              <a:rPr lang="en-US" sz="1600" dirty="0"/>
              <a:t>• ADDITION‑Europe ve J‑DOIT3 çalışmaları da çoklu risk faktörü kontrolünün faydasını gösterdi
• Erken tanı, hasta eğitimi ve düzenli takip; çoklu risk faktörlerini aynı anda hedeflemek önemlidir
• Aile hekimleri yaşam tarzı modifikasyonu, ilaç uyumu ve komplikasyon taramalarında kilit role sahiptir</a:t>
            </a:r>
            <a:endParaRPr lang="en-US" sz="2133" dirty="0"/>
          </a:p>
        </p:txBody>
      </p:sp>
      <p:sp>
        <p:nvSpPr>
          <p:cNvPr id="7" name="Text 3"/>
          <p:cNvSpPr/>
          <p:nvPr/>
        </p:nvSpPr>
        <p:spPr>
          <a:xfrm>
            <a:off x="609600" y="6461760"/>
            <a:ext cx="10972800" cy="304800"/>
          </a:xfrm>
          <a:prstGeom prst="rect">
            <a:avLst/>
          </a:prstGeom>
          <a:noFill/>
          <a:ln/>
        </p:spPr>
        <p:txBody>
          <a:bodyPr wrap="square" lIns="0" tIns="0" rIns="0" bIns="0" rtlCol="0" anchor="ctr"/>
          <a:lstStyle/>
          <a:p>
            <a:endParaRPr lang="en-US" sz="933" dirty="0"/>
          </a:p>
        </p:txBody>
      </p:sp>
      <p:sp>
        <p:nvSpPr>
          <p:cNvPr id="9" name="TextBox 8">
            <a:extLst>
              <a:ext uri="{FF2B5EF4-FFF2-40B4-BE49-F238E27FC236}">
                <a16:creationId xmlns:a16="http://schemas.microsoft.com/office/drawing/2014/main" id="{4C9C79CD-9194-547F-0787-E095D5C49131}"/>
              </a:ext>
            </a:extLst>
          </p:cNvPr>
          <p:cNvSpPr txBox="1"/>
          <p:nvPr/>
        </p:nvSpPr>
        <p:spPr>
          <a:xfrm>
            <a:off x="609600" y="5201424"/>
            <a:ext cx="11197590" cy="707886"/>
          </a:xfrm>
          <a:prstGeom prst="rect">
            <a:avLst/>
          </a:prstGeom>
          <a:noFill/>
        </p:spPr>
        <p:txBody>
          <a:bodyPr wrap="square">
            <a:spAutoFit/>
          </a:bodyPr>
          <a:lstStyle/>
          <a:p>
            <a:r>
              <a:rPr lang="en-US" sz="800" dirty="0">
                <a:latin typeface="BlinkMacSystemFont"/>
              </a:rPr>
              <a:t>Gaede P, Vedel P, Larsen N, Jensen GVH, </a:t>
            </a:r>
            <a:r>
              <a:rPr lang="en-US" sz="800" dirty="0" err="1">
                <a:latin typeface="BlinkMacSystemFont"/>
              </a:rPr>
              <a:t>Parving</a:t>
            </a:r>
            <a:r>
              <a:rPr lang="en-US" sz="800" dirty="0">
                <a:latin typeface="BlinkMacSystemFont"/>
              </a:rPr>
              <a:t> HH, Pedersen O. Multifactorial intervention and cardiovascular disease in patients with type 2 diabetes. N </a:t>
            </a:r>
            <a:r>
              <a:rPr lang="en-US" sz="800" dirty="0" err="1">
                <a:latin typeface="BlinkMacSystemFont"/>
              </a:rPr>
              <a:t>Engl</a:t>
            </a:r>
            <a:r>
              <a:rPr lang="en-US" sz="800" dirty="0">
                <a:latin typeface="BlinkMacSystemFont"/>
              </a:rPr>
              <a:t> J Med. 2003;348(5):383-393. doi:10.1056/NEJMoa021778</a:t>
            </a:r>
          </a:p>
          <a:p>
            <a:r>
              <a:rPr lang="en-US" sz="800" dirty="0" err="1">
                <a:latin typeface="BlinkMacSystemFont"/>
              </a:rPr>
              <a:t>Gæde</a:t>
            </a:r>
            <a:r>
              <a:rPr lang="en-US" sz="800" dirty="0">
                <a:latin typeface="BlinkMacSystemFont"/>
              </a:rPr>
              <a:t> P, </a:t>
            </a:r>
            <a:r>
              <a:rPr lang="en-US" sz="800" dirty="0" err="1">
                <a:latin typeface="BlinkMacSystemFont"/>
              </a:rPr>
              <a:t>Oellgaard</a:t>
            </a:r>
            <a:r>
              <a:rPr lang="en-US" sz="800" dirty="0">
                <a:latin typeface="BlinkMacSystemFont"/>
              </a:rPr>
              <a:t> J, Carstensen B, </a:t>
            </a:r>
            <a:r>
              <a:rPr lang="en-US" sz="800" dirty="0" err="1">
                <a:latin typeface="BlinkMacSystemFont"/>
              </a:rPr>
              <a:t>Rossing</a:t>
            </a:r>
            <a:r>
              <a:rPr lang="en-US" sz="800" dirty="0">
                <a:latin typeface="BlinkMacSystemFont"/>
              </a:rPr>
              <a:t> P, Lund-Andersen H, </a:t>
            </a:r>
            <a:r>
              <a:rPr lang="en-US" sz="800" dirty="0" err="1">
                <a:latin typeface="BlinkMacSystemFont"/>
              </a:rPr>
              <a:t>Parving</a:t>
            </a:r>
            <a:r>
              <a:rPr lang="en-US" sz="800" dirty="0">
                <a:latin typeface="BlinkMacSystemFont"/>
              </a:rPr>
              <a:t> HH, Pedersen O. Years of life gained by multifactorial intervention in patients with type 2 diabetes mellitus and microalbuminuria: 21 years follow-up on the Steno-2 </a:t>
            </a:r>
            <a:r>
              <a:rPr lang="en-US" sz="800" dirty="0" err="1">
                <a:latin typeface="BlinkMacSystemFont"/>
              </a:rPr>
              <a:t>randomised</a:t>
            </a:r>
            <a:r>
              <a:rPr lang="en-US" sz="800" dirty="0">
                <a:latin typeface="BlinkMacSystemFont"/>
              </a:rPr>
              <a:t> trial. </a:t>
            </a:r>
            <a:r>
              <a:rPr lang="en-US" sz="800" dirty="0" err="1">
                <a:latin typeface="BlinkMacSystemFont"/>
              </a:rPr>
              <a:t>Diabetologia</a:t>
            </a:r>
            <a:r>
              <a:rPr lang="en-US" sz="800" dirty="0">
                <a:latin typeface="BlinkMacSystemFont"/>
              </a:rPr>
              <a:t>. 2016 Nov;59(11):2298-2307. </a:t>
            </a:r>
            <a:r>
              <a:rPr lang="en-US" sz="800" dirty="0" err="1">
                <a:latin typeface="BlinkMacSystemFont"/>
              </a:rPr>
              <a:t>doi</a:t>
            </a:r>
            <a:r>
              <a:rPr lang="en-US" sz="800" dirty="0">
                <a:latin typeface="BlinkMacSystemFont"/>
              </a:rPr>
              <a:t>: 10.1007/s00125-016-4065-6. </a:t>
            </a:r>
            <a:r>
              <a:rPr lang="en-US" sz="800" dirty="0" err="1">
                <a:latin typeface="BlinkMacSystemFont"/>
              </a:rPr>
              <a:t>Epub</a:t>
            </a:r>
            <a:r>
              <a:rPr lang="en-US" sz="800" dirty="0">
                <a:latin typeface="BlinkMacSystemFont"/>
              </a:rPr>
              <a:t> 2016 Aug 16. PMID: 27531506; PMCID: PMC5506099.</a:t>
            </a:r>
          </a:p>
          <a:p>
            <a:r>
              <a:rPr lang="en-US" sz="800" dirty="0">
                <a:latin typeface="BlinkMacSystemFont"/>
              </a:rPr>
              <a:t>Griffin SJ, Rutten GEHM, </a:t>
            </a:r>
            <a:r>
              <a:rPr lang="en-US" sz="800" dirty="0" err="1">
                <a:latin typeface="BlinkMacSystemFont"/>
              </a:rPr>
              <a:t>Khunti</a:t>
            </a:r>
            <a:r>
              <a:rPr lang="en-US" sz="800" dirty="0">
                <a:latin typeface="BlinkMacSystemFont"/>
              </a:rPr>
              <a:t> K, Witte DR, Lauritzen T, Sharp SJ, Dalsgaard EM, Davies MJ, Irving GJ, Vos RC, Webb DR, Wareham NJ, </a:t>
            </a:r>
            <a:r>
              <a:rPr lang="en-US" sz="800" dirty="0" err="1">
                <a:latin typeface="BlinkMacSystemFont"/>
              </a:rPr>
              <a:t>Sandbæk</a:t>
            </a:r>
            <a:r>
              <a:rPr lang="en-US" sz="800" dirty="0">
                <a:latin typeface="BlinkMacSystemFont"/>
              </a:rPr>
              <a:t> A. Long-term effects of intensive multifactorial therapy in individuals with screen-detected type 2 diabetes in primary care: 10-year follow-up of the ADDITION-Europe cluster-</a:t>
            </a:r>
            <a:r>
              <a:rPr lang="en-US" sz="800" dirty="0" err="1">
                <a:latin typeface="BlinkMacSystemFont"/>
              </a:rPr>
              <a:t>randomised</a:t>
            </a:r>
            <a:r>
              <a:rPr lang="en-US" sz="800" dirty="0">
                <a:latin typeface="BlinkMacSystemFont"/>
              </a:rPr>
              <a:t> trial. Lancet Diabetes Endocrinol. 2019 Dec;7(12):925-937. </a:t>
            </a:r>
            <a:r>
              <a:rPr lang="en-US" sz="800" dirty="0" err="1">
                <a:latin typeface="BlinkMacSystemFont"/>
              </a:rPr>
              <a:t>doi</a:t>
            </a:r>
            <a:r>
              <a:rPr lang="en-US" sz="800" dirty="0">
                <a:latin typeface="BlinkMacSystemFont"/>
              </a:rPr>
              <a:t>: 10.1016/S2213-8587(19)30349-3. PMID: 31748169.</a:t>
            </a:r>
            <a:endParaRPr lang="en-TR" sz="800" dirty="0">
              <a:latin typeface="BlinkMacSystemFont"/>
            </a:endParaRPr>
          </a:p>
        </p:txBody>
      </p:sp>
    </p:spTree>
    <p:extLst>
      <p:ext uri="{BB962C8B-B14F-4D97-AF65-F5344CB8AC3E}">
        <p14:creationId xmlns:p14="http://schemas.microsoft.com/office/powerpoint/2010/main" val="299513905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0794FB-CADF-4921-E248-9AA5DA8B4E11}"/>
              </a:ext>
            </a:extLst>
          </p:cNvPr>
          <p:cNvSpPr>
            <a:spLocks noGrp="1"/>
          </p:cNvSpPr>
          <p:nvPr>
            <p:ph type="title"/>
          </p:nvPr>
        </p:nvSpPr>
        <p:spPr>
          <a:xfrm>
            <a:off x="600075" y="467842"/>
            <a:ext cx="8562975" cy="818033"/>
          </a:xfrm>
        </p:spPr>
        <p:txBody>
          <a:bodyPr/>
          <a:lstStyle/>
          <a:p>
            <a:r>
              <a:rPr lang="en-US" b="1" dirty="0">
                <a:solidFill>
                  <a:srgbClr val="FF0000"/>
                </a:solidFill>
              </a:rPr>
              <a:t>S</a:t>
            </a:r>
            <a:r>
              <a:rPr lang="en-TR" b="1" dirty="0">
                <a:solidFill>
                  <a:srgbClr val="FF0000"/>
                </a:solidFill>
              </a:rPr>
              <a:t>unum Akışı</a:t>
            </a:r>
          </a:p>
        </p:txBody>
      </p:sp>
      <p:sp>
        <p:nvSpPr>
          <p:cNvPr id="3" name="Content Placeholder 2">
            <a:extLst>
              <a:ext uri="{FF2B5EF4-FFF2-40B4-BE49-F238E27FC236}">
                <a16:creationId xmlns:a16="http://schemas.microsoft.com/office/drawing/2014/main" id="{D09005E2-44CB-1B28-BD90-169D1931237B}"/>
              </a:ext>
            </a:extLst>
          </p:cNvPr>
          <p:cNvSpPr>
            <a:spLocks noGrp="1"/>
          </p:cNvSpPr>
          <p:nvPr>
            <p:ph idx="1"/>
          </p:nvPr>
        </p:nvSpPr>
        <p:spPr>
          <a:xfrm>
            <a:off x="838200" y="1536376"/>
            <a:ext cx="10515600" cy="4351338"/>
          </a:xfrm>
        </p:spPr>
        <p:txBody>
          <a:bodyPr/>
          <a:lstStyle/>
          <a:p>
            <a:r>
              <a:rPr lang="en-TR" dirty="0"/>
              <a:t>Makrovasküler Komplikasyonlar</a:t>
            </a:r>
          </a:p>
          <a:p>
            <a:r>
              <a:rPr lang="en-TR" dirty="0"/>
              <a:t>Klinik Belirtiler – Prognoz</a:t>
            </a:r>
          </a:p>
          <a:p>
            <a:r>
              <a:rPr lang="en-TR" dirty="0"/>
              <a:t>Koruyucu Tedavi Yaklaşımı</a:t>
            </a:r>
          </a:p>
          <a:p>
            <a:r>
              <a:rPr lang="en-TR" dirty="0">
                <a:solidFill>
                  <a:srgbClr val="FF0000"/>
                </a:solidFill>
              </a:rPr>
              <a:t>BB Takip</a:t>
            </a:r>
          </a:p>
          <a:p>
            <a:pPr lvl="1"/>
            <a:r>
              <a:rPr lang="en-US" dirty="0">
                <a:solidFill>
                  <a:srgbClr val="FF0000"/>
                </a:solidFill>
              </a:rPr>
              <a:t>K</a:t>
            </a:r>
            <a:r>
              <a:rPr lang="en-TR" dirty="0">
                <a:solidFill>
                  <a:srgbClr val="FF0000"/>
                </a:solidFill>
              </a:rPr>
              <a:t>ontrol aralığı ve ölçümler (KB, lipid ve glisemik profil, kilo)</a:t>
            </a:r>
          </a:p>
          <a:p>
            <a:pPr lvl="1"/>
            <a:r>
              <a:rPr lang="en-TR" dirty="0">
                <a:solidFill>
                  <a:srgbClr val="FF0000"/>
                </a:solidFill>
              </a:rPr>
              <a:t>KB ve lipid yönetimi</a:t>
            </a:r>
          </a:p>
          <a:p>
            <a:pPr lvl="1"/>
            <a:r>
              <a:rPr lang="en-TR" dirty="0">
                <a:solidFill>
                  <a:srgbClr val="FF0000"/>
                </a:solidFill>
              </a:rPr>
              <a:t>Sevk kriterleri</a:t>
            </a:r>
          </a:p>
          <a:p>
            <a:pPr lvl="1"/>
            <a:r>
              <a:rPr lang="en-US" dirty="0">
                <a:solidFill>
                  <a:srgbClr val="FF0000"/>
                </a:solidFill>
              </a:rPr>
              <a:t>H</a:t>
            </a:r>
            <a:r>
              <a:rPr lang="en-TR" dirty="0">
                <a:solidFill>
                  <a:srgbClr val="FF0000"/>
                </a:solidFill>
              </a:rPr>
              <a:t>asta merkezli entegra bakım</a:t>
            </a:r>
          </a:p>
          <a:p>
            <a:pPr lvl="1"/>
            <a:endParaRPr lang="en-TR" dirty="0">
              <a:solidFill>
                <a:srgbClr val="FF0000"/>
              </a:solidFill>
            </a:endParaRPr>
          </a:p>
          <a:p>
            <a:pPr marL="0" indent="0">
              <a:buNone/>
            </a:pPr>
            <a:endParaRPr lang="en-TR" dirty="0"/>
          </a:p>
          <a:p>
            <a:endParaRPr lang="en-TR" dirty="0"/>
          </a:p>
        </p:txBody>
      </p:sp>
      <p:sp>
        <p:nvSpPr>
          <p:cNvPr id="4" name="Slayt Numarası Yer Tutucusu 3">
            <a:extLst>
              <a:ext uri="{FF2B5EF4-FFF2-40B4-BE49-F238E27FC236}">
                <a16:creationId xmlns:a16="http://schemas.microsoft.com/office/drawing/2014/main" id="{E909AF95-C3BA-4413-A66E-2A3E2EB017BD}"/>
              </a:ext>
            </a:extLst>
          </p:cNvPr>
          <p:cNvSpPr>
            <a:spLocks noGrp="1"/>
          </p:cNvSpPr>
          <p:nvPr>
            <p:ph type="sldNum" sz="quarter" idx="12"/>
          </p:nvPr>
        </p:nvSpPr>
        <p:spPr/>
        <p:txBody>
          <a:bodyPr/>
          <a:lstStyle/>
          <a:p>
            <a:fld id="{BF530BCA-62BA-1742-9AC4-D51AB56D4E59}" type="slidenum">
              <a:rPr lang="en-TR" smtClean="0"/>
              <a:t>21</a:t>
            </a:fld>
            <a:endParaRPr lang="en-TR"/>
          </a:p>
        </p:txBody>
      </p:sp>
    </p:spTree>
    <p:extLst>
      <p:ext uri="{BB962C8B-B14F-4D97-AF65-F5344CB8AC3E}">
        <p14:creationId xmlns:p14="http://schemas.microsoft.com/office/powerpoint/2010/main" val="297049733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0"/>
          <p:cNvSpPr/>
          <p:nvPr/>
        </p:nvSpPr>
        <p:spPr>
          <a:xfrm>
            <a:off x="609600" y="426720"/>
            <a:ext cx="10191750" cy="731520"/>
          </a:xfrm>
          <a:prstGeom prst="rect">
            <a:avLst/>
          </a:prstGeom>
          <a:noFill/>
          <a:ln/>
        </p:spPr>
        <p:txBody>
          <a:bodyPr wrap="square" rtlCol="0" anchor="ctr"/>
          <a:lstStyle/>
          <a:p>
            <a:r>
              <a:rPr lang="en-US" sz="4400" b="1" dirty="0">
                <a:solidFill>
                  <a:srgbClr val="FF0000"/>
                </a:solidFill>
              </a:rPr>
              <a:t>Kontrol Aralığı ve Ölçümler</a:t>
            </a:r>
            <a:endParaRPr lang="en-US" sz="4400" dirty="0">
              <a:solidFill>
                <a:srgbClr val="FF0000"/>
              </a:solidFill>
            </a:endParaRPr>
          </a:p>
        </p:txBody>
      </p:sp>
      <p:pic>
        <p:nvPicPr>
          <p:cNvPr id="3" name="Image 0" descr="preencoded.png"/>
          <p:cNvPicPr>
            <a:picLocks noChangeAspect="1"/>
          </p:cNvPicPr>
          <p:nvPr/>
        </p:nvPicPr>
        <p:blipFill>
          <a:blip r:embed="rId3"/>
          <a:stretch>
            <a:fillRect/>
          </a:stretch>
        </p:blipFill>
        <p:spPr>
          <a:xfrm>
            <a:off x="731520" y="1560195"/>
            <a:ext cx="487680" cy="487680"/>
          </a:xfrm>
          <a:prstGeom prst="rect">
            <a:avLst/>
          </a:prstGeom>
        </p:spPr>
      </p:pic>
      <p:sp>
        <p:nvSpPr>
          <p:cNvPr id="4" name="Text 1"/>
          <p:cNvSpPr/>
          <p:nvPr/>
        </p:nvSpPr>
        <p:spPr>
          <a:xfrm>
            <a:off x="1219200" y="1530657"/>
            <a:ext cx="4876800" cy="2600325"/>
          </a:xfrm>
          <a:prstGeom prst="rect">
            <a:avLst/>
          </a:prstGeom>
          <a:noFill/>
          <a:ln/>
        </p:spPr>
        <p:txBody>
          <a:bodyPr wrap="square" rtlCol="0" anchor="ctr"/>
          <a:lstStyle/>
          <a:p>
            <a:r>
              <a:rPr lang="en-US" sz="1867" b="1" dirty="0"/>
              <a:t>Hasta ziyareti: </a:t>
            </a:r>
            <a:r>
              <a:rPr lang="en-US" sz="1867" dirty="0"/>
              <a:t>3–6 ay aralıklarla; en az yılda bir defa
</a:t>
            </a:r>
            <a:r>
              <a:rPr lang="en-US" sz="1867" b="1" dirty="0"/>
              <a:t>BMI &amp; kilo: </a:t>
            </a:r>
            <a:r>
              <a:rPr lang="en-US" sz="1867" dirty="0"/>
              <a:t>her vizitte ölçülür; kilo yönetimi planlanır
</a:t>
            </a:r>
            <a:r>
              <a:rPr lang="en-US" sz="1867" b="1" dirty="0"/>
              <a:t>Kan basıncı: </a:t>
            </a:r>
            <a:r>
              <a:rPr lang="en-US" sz="1867" dirty="0"/>
              <a:t>her rutin vizitte ölçülür ve hedefler değerlendirilir
</a:t>
            </a:r>
          </a:p>
        </p:txBody>
      </p:sp>
      <p:pic>
        <p:nvPicPr>
          <p:cNvPr id="5" name="Image 1" descr="preencoded.png"/>
          <p:cNvPicPr>
            <a:picLocks noChangeAspect="1"/>
          </p:cNvPicPr>
          <p:nvPr/>
        </p:nvPicPr>
        <p:blipFill>
          <a:blip r:embed="rId4"/>
          <a:stretch>
            <a:fillRect/>
          </a:stretch>
        </p:blipFill>
        <p:spPr>
          <a:xfrm>
            <a:off x="6301740" y="1560195"/>
            <a:ext cx="487680" cy="487680"/>
          </a:xfrm>
          <a:prstGeom prst="rect">
            <a:avLst/>
          </a:prstGeom>
        </p:spPr>
      </p:pic>
      <p:sp>
        <p:nvSpPr>
          <p:cNvPr id="6" name="Text 2"/>
          <p:cNvSpPr/>
          <p:nvPr/>
        </p:nvSpPr>
        <p:spPr>
          <a:xfrm>
            <a:off x="6827520" y="1530656"/>
            <a:ext cx="4632960" cy="2600326"/>
          </a:xfrm>
          <a:prstGeom prst="rect">
            <a:avLst/>
          </a:prstGeom>
          <a:noFill/>
          <a:ln/>
        </p:spPr>
        <p:txBody>
          <a:bodyPr wrap="square" rtlCol="0" anchor="ctr"/>
          <a:lstStyle/>
          <a:p>
            <a:r>
              <a:rPr lang="en-US" sz="1867" b="1" dirty="0"/>
              <a:t>HbA1c testi: </a:t>
            </a:r>
            <a:r>
              <a:rPr lang="en-US" sz="1867" dirty="0"/>
              <a:t>tedavi hedeflerine ulaşan hastalarda yılda ≥2 kez;
tedavi değiştiğinde veya hedeflere ulaşılamadığında 3 ayda bir
</a:t>
            </a:r>
            <a:r>
              <a:rPr lang="en-US" sz="1867" b="1" dirty="0"/>
              <a:t>SBGM*/CGM**: </a:t>
            </a:r>
            <a:r>
              <a:rPr lang="en-US" sz="1867" dirty="0"/>
              <a:t>gerektiğinde bireyselleştirilmiş plan </a:t>
            </a:r>
            <a:r>
              <a:rPr lang="en-US" sz="1867" dirty="0" err="1"/>
              <a:t>ile</a:t>
            </a:r>
            <a:endParaRPr lang="en-US" sz="1867" dirty="0"/>
          </a:p>
          <a:p>
            <a:r>
              <a:rPr lang="en-US" sz="1867" dirty="0"/>
              <a:t>*</a:t>
            </a:r>
          </a:p>
        </p:txBody>
      </p:sp>
      <p:sp>
        <p:nvSpPr>
          <p:cNvPr id="8" name="TextBox 7">
            <a:extLst>
              <a:ext uri="{FF2B5EF4-FFF2-40B4-BE49-F238E27FC236}">
                <a16:creationId xmlns:a16="http://schemas.microsoft.com/office/drawing/2014/main" id="{6B744749-CB9C-CD49-5C4A-3334A2A2B259}"/>
              </a:ext>
            </a:extLst>
          </p:cNvPr>
          <p:cNvSpPr txBox="1"/>
          <p:nvPr/>
        </p:nvSpPr>
        <p:spPr>
          <a:xfrm>
            <a:off x="609600" y="5297805"/>
            <a:ext cx="8714245" cy="584775"/>
          </a:xfrm>
          <a:prstGeom prst="rect">
            <a:avLst/>
          </a:prstGeom>
          <a:noFill/>
        </p:spPr>
        <p:txBody>
          <a:bodyPr wrap="none" rtlCol="0">
            <a:spAutoFit/>
          </a:bodyPr>
          <a:lstStyle/>
          <a:p>
            <a:pPr marL="0" indent="0">
              <a:buNone/>
            </a:pPr>
            <a:r>
              <a:rPr lang="en-US" sz="800" dirty="0"/>
              <a:t>American Diabetes Association Primary Care Advisory Group. Standards of Care in Diabetes—2024 Abridged for Primary Care Professionals. Clin Diabetes. 2024;42(2):181. doi:10.2337/cd24-aint.</a:t>
            </a:r>
          </a:p>
          <a:p>
            <a:r>
              <a:rPr lang="en-US" sz="800" dirty="0">
                <a:latin typeface="BlinkMacSystemFont"/>
              </a:rPr>
              <a:t>American Diabetes Association Professional Practice Committee; 10. Cardiovascular Disease and Risk Management: Standards of Care in Diabetes—2024. Diabetes Care 1 January 2024; 47 (Supplement_1): </a:t>
            </a:r>
          </a:p>
          <a:p>
            <a:r>
              <a:rPr lang="en-US" sz="800" dirty="0">
                <a:latin typeface="BlinkMacSystemFont"/>
              </a:rPr>
              <a:t>S179–S218. </a:t>
            </a:r>
            <a:r>
              <a:rPr lang="en-US" sz="800" b="0" i="0" u="none" strike="noStrike" dirty="0">
                <a:effectLst/>
                <a:latin typeface="Helvetica Neue" panose="02000503000000020004" pitchFamily="2" charset="0"/>
                <a:hlinkClick r:id="rId5">
                  <a:extLst>
                    <a:ext uri="{A12FA001-AC4F-418D-AE19-62706E023703}">
                      <ahyp:hlinkClr xmlns:ahyp="http://schemas.microsoft.com/office/drawing/2018/hyperlinkcolor" val="tx"/>
                    </a:ext>
                  </a:extLst>
                </a:hlinkClick>
              </a:rPr>
              <a:t>https://doi.org/10.2337/dc24-S010</a:t>
            </a:r>
            <a:endParaRPr lang="en-US" sz="800" b="0" i="0" u="none" strike="noStrike" dirty="0">
              <a:effectLst/>
              <a:latin typeface="Helvetica Neue" panose="02000503000000020004" pitchFamily="2" charset="0"/>
            </a:endParaRPr>
          </a:p>
          <a:p>
            <a:r>
              <a:rPr lang="en-US" sz="800" dirty="0" err="1"/>
              <a:t>Aydın</a:t>
            </a:r>
            <a:r>
              <a:rPr lang="en-US" sz="800" dirty="0"/>
              <a:t> H, </a:t>
            </a:r>
            <a:r>
              <a:rPr lang="en-US" sz="800" dirty="0" err="1"/>
              <a:t>Deyneli</a:t>
            </a:r>
            <a:r>
              <a:rPr lang="en-US" sz="800" dirty="0"/>
              <a:t> O, Yavuz D, </a:t>
            </a:r>
            <a:r>
              <a:rPr lang="en-US" sz="800" dirty="0" err="1"/>
              <a:t>Tarçın</a:t>
            </a:r>
            <a:r>
              <a:rPr lang="en-US" sz="800" dirty="0"/>
              <a:t> </a:t>
            </a:r>
            <a:r>
              <a:rPr lang="en-US" sz="800" dirty="0" err="1"/>
              <a:t>Ö</a:t>
            </a:r>
            <a:r>
              <a:rPr lang="en-US" sz="800" dirty="0"/>
              <a:t>, </a:t>
            </a:r>
            <a:r>
              <a:rPr lang="en-US" sz="800" dirty="0" err="1"/>
              <a:t>Akalın</a:t>
            </a:r>
            <a:r>
              <a:rPr lang="en-US" sz="800" dirty="0"/>
              <a:t> S. TİP 2 DİYABETİK HASTALARDA KENDİ KENDİNE KAN GLUKOZ İZLEM SIKLIĞI GLİSEMİK KONTROLÜ ETKİLER Mİ? Marmara Med J. 2015;18(1):13-6.</a:t>
            </a: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0"/>
          <p:cNvSpPr/>
          <p:nvPr/>
        </p:nvSpPr>
        <p:spPr>
          <a:xfrm>
            <a:off x="447675" y="486763"/>
            <a:ext cx="10972800" cy="731520"/>
          </a:xfrm>
          <a:prstGeom prst="rect">
            <a:avLst/>
          </a:prstGeom>
          <a:noFill/>
          <a:ln/>
        </p:spPr>
        <p:txBody>
          <a:bodyPr wrap="square" rtlCol="0" anchor="ctr"/>
          <a:lstStyle/>
          <a:p>
            <a:r>
              <a:rPr lang="en-US" sz="4400" b="1" dirty="0">
                <a:solidFill>
                  <a:srgbClr val="FF0000"/>
                </a:solidFill>
              </a:rPr>
              <a:t>Tarama Testleri ve İzlem</a:t>
            </a:r>
            <a:endParaRPr lang="en-US" sz="4400" dirty="0">
              <a:solidFill>
                <a:srgbClr val="FF0000"/>
              </a:solidFill>
            </a:endParaRPr>
          </a:p>
        </p:txBody>
      </p:sp>
      <p:graphicFrame>
        <p:nvGraphicFramePr>
          <p:cNvPr id="5" name="Table 0"/>
          <p:cNvGraphicFramePr>
            <a:graphicFrameLocks noGrp="1"/>
          </p:cNvGraphicFramePr>
          <p:nvPr>
            <p:extLst>
              <p:ext uri="{D42A27DB-BD31-4B8C-83A1-F6EECF244321}">
                <p14:modId xmlns:p14="http://schemas.microsoft.com/office/powerpoint/2010/main" val="584296286"/>
              </p:ext>
            </p:extLst>
          </p:nvPr>
        </p:nvGraphicFramePr>
        <p:xfrm>
          <a:off x="2438400" y="1329545"/>
          <a:ext cx="6461760" cy="3596640"/>
        </p:xfrm>
        <a:graphic>
          <a:graphicData uri="http://schemas.openxmlformats.org/drawingml/2006/table">
            <a:tbl>
              <a:tblPr/>
              <a:tblGrid>
                <a:gridCol w="2438400">
                  <a:extLst>
                    <a:ext uri="{9D8B030D-6E8A-4147-A177-3AD203B41FA5}">
                      <a16:colId xmlns:a16="http://schemas.microsoft.com/office/drawing/2014/main" val="20000"/>
                    </a:ext>
                  </a:extLst>
                </a:gridCol>
                <a:gridCol w="4023360">
                  <a:extLst>
                    <a:ext uri="{9D8B030D-6E8A-4147-A177-3AD203B41FA5}">
                      <a16:colId xmlns:a16="http://schemas.microsoft.com/office/drawing/2014/main" val="20001"/>
                    </a:ext>
                  </a:extLst>
                </a:gridCol>
              </a:tblGrid>
              <a:tr h="487680">
                <a:tc>
                  <a:txBody>
                    <a:bodyPr/>
                    <a:lstStyle/>
                    <a:p>
                      <a:pPr marL="0" indent="0" algn="ctr">
                        <a:buNone/>
                      </a:pPr>
                      <a:r>
                        <a:rPr lang="en-US" sz="1600" b="1" dirty="0">
                          <a:solidFill>
                            <a:srgbClr val="FFFFFF"/>
                          </a:solidFill>
                        </a:rPr>
                        <a:t>Test</a:t>
                      </a:r>
                      <a:endParaRPr lang="en-US" sz="1600" dirty="0"/>
                    </a:p>
                  </a:txBody>
                  <a:tcPr marL="121920" marR="121920" marT="60960" marB="60960" anchor="ctr">
                    <a:lnL w="3810" cap="flat" cmpd="sng" algn="ctr">
                      <a:solidFill>
                        <a:srgbClr val="2E86AB"/>
                      </a:solidFill>
                      <a:prstDash val="solid"/>
                      <a:round/>
                      <a:headEnd type="none" w="med" len="med"/>
                      <a:tailEnd type="none" w="med" len="med"/>
                    </a:lnL>
                    <a:lnR w="3810" cap="flat" cmpd="sng" algn="ctr">
                      <a:solidFill>
                        <a:srgbClr val="2E86AB"/>
                      </a:solidFill>
                      <a:prstDash val="solid"/>
                      <a:round/>
                      <a:headEnd type="none" w="med" len="med"/>
                      <a:tailEnd type="none" w="med" len="med"/>
                    </a:lnR>
                    <a:lnT w="3810" cap="flat" cmpd="sng" algn="ctr">
                      <a:solidFill>
                        <a:srgbClr val="2E86AB"/>
                      </a:solidFill>
                      <a:prstDash val="solid"/>
                      <a:round/>
                      <a:headEnd type="none" w="med" len="med"/>
                      <a:tailEnd type="none" w="med" len="med"/>
                    </a:lnT>
                    <a:lnB w="3810" cap="flat" cmpd="sng" algn="ctr">
                      <a:solidFill>
                        <a:srgbClr val="2E86AB"/>
                      </a:solidFill>
                      <a:prstDash val="solid"/>
                      <a:round/>
                      <a:headEnd type="none" w="med" len="med"/>
                      <a:tailEnd type="none" w="med" len="med"/>
                    </a:lnB>
                    <a:solidFill>
                      <a:srgbClr val="0057A7"/>
                    </a:solidFill>
                  </a:tcPr>
                </a:tc>
                <a:tc>
                  <a:txBody>
                    <a:bodyPr/>
                    <a:lstStyle/>
                    <a:p>
                      <a:pPr marL="0" indent="0" algn="ctr">
                        <a:buNone/>
                      </a:pPr>
                      <a:r>
                        <a:rPr lang="en-US" sz="1600" b="1" dirty="0">
                          <a:solidFill>
                            <a:srgbClr val="FFFFFF"/>
                          </a:solidFill>
                        </a:rPr>
                        <a:t>Önerilen Sıklık</a:t>
                      </a:r>
                      <a:endParaRPr lang="en-US" sz="1600" dirty="0"/>
                    </a:p>
                  </a:txBody>
                  <a:tcPr marL="121920" marR="121920" marT="60960" marB="60960" anchor="ctr">
                    <a:lnL w="3810" cap="flat" cmpd="sng" algn="ctr">
                      <a:solidFill>
                        <a:srgbClr val="2E86AB"/>
                      </a:solidFill>
                      <a:prstDash val="solid"/>
                      <a:round/>
                      <a:headEnd type="none" w="med" len="med"/>
                      <a:tailEnd type="none" w="med" len="med"/>
                    </a:lnL>
                    <a:lnR w="3810" cap="flat" cmpd="sng" algn="ctr">
                      <a:solidFill>
                        <a:srgbClr val="2E86AB"/>
                      </a:solidFill>
                      <a:prstDash val="solid"/>
                      <a:round/>
                      <a:headEnd type="none" w="med" len="med"/>
                      <a:tailEnd type="none" w="med" len="med"/>
                    </a:lnR>
                    <a:lnT w="3810" cap="flat" cmpd="sng" algn="ctr">
                      <a:solidFill>
                        <a:srgbClr val="2E86AB"/>
                      </a:solidFill>
                      <a:prstDash val="solid"/>
                      <a:round/>
                      <a:headEnd type="none" w="med" len="med"/>
                      <a:tailEnd type="none" w="med" len="med"/>
                    </a:lnT>
                    <a:lnB w="3810" cap="flat" cmpd="sng" algn="ctr">
                      <a:solidFill>
                        <a:srgbClr val="2E86AB"/>
                      </a:solidFill>
                      <a:prstDash val="solid"/>
                      <a:round/>
                      <a:headEnd type="none" w="med" len="med"/>
                      <a:tailEnd type="none" w="med" len="med"/>
                    </a:lnB>
                    <a:solidFill>
                      <a:srgbClr val="0057A7"/>
                    </a:solidFill>
                  </a:tcPr>
                </a:tc>
                <a:extLst>
                  <a:ext uri="{0D108BD9-81ED-4DB2-BD59-A6C34878D82A}">
                    <a16:rowId xmlns:a16="http://schemas.microsoft.com/office/drawing/2014/main" val="10000"/>
                  </a:ext>
                </a:extLst>
              </a:tr>
              <a:tr h="670560">
                <a:tc>
                  <a:txBody>
                    <a:bodyPr/>
                    <a:lstStyle/>
                    <a:p>
                      <a:pPr marL="0" indent="0" algn="l">
                        <a:buNone/>
                      </a:pPr>
                      <a:r>
                        <a:rPr lang="en-US" sz="1600" b="1" dirty="0">
                          <a:solidFill>
                            <a:srgbClr val="002060"/>
                          </a:solidFill>
                        </a:rPr>
                        <a:t>Lipid profili</a:t>
                      </a:r>
                      <a:endParaRPr lang="en-US" sz="1600" dirty="0">
                        <a:solidFill>
                          <a:srgbClr val="002060"/>
                        </a:solidFill>
                      </a:endParaRPr>
                    </a:p>
                  </a:txBody>
                  <a:tcPr marL="121920" marR="121920" marT="60960" marB="60960" anchor="ctr">
                    <a:lnL w="3810" cap="flat" cmpd="sng" algn="ctr">
                      <a:solidFill>
                        <a:srgbClr val="2E86AB"/>
                      </a:solidFill>
                      <a:prstDash val="solid"/>
                      <a:round/>
                      <a:headEnd type="none" w="med" len="med"/>
                      <a:tailEnd type="none" w="med" len="med"/>
                    </a:lnL>
                    <a:lnR w="3810" cap="flat" cmpd="sng" algn="ctr">
                      <a:solidFill>
                        <a:srgbClr val="2E86AB"/>
                      </a:solidFill>
                      <a:prstDash val="solid"/>
                      <a:round/>
                      <a:headEnd type="none" w="med" len="med"/>
                      <a:tailEnd type="none" w="med" len="med"/>
                    </a:lnR>
                    <a:lnT w="3810" cap="flat" cmpd="sng" algn="ctr">
                      <a:solidFill>
                        <a:srgbClr val="2E86AB"/>
                      </a:solidFill>
                      <a:prstDash val="solid"/>
                      <a:round/>
                      <a:headEnd type="none" w="med" len="med"/>
                      <a:tailEnd type="none" w="med" len="med"/>
                    </a:lnT>
                    <a:lnB w="3810" cap="flat" cmpd="sng" algn="ctr">
                      <a:solidFill>
                        <a:srgbClr val="2E86AB"/>
                      </a:solidFill>
                      <a:prstDash val="solid"/>
                      <a:round/>
                      <a:headEnd type="none" w="med" len="med"/>
                      <a:tailEnd type="none" w="med" len="med"/>
                    </a:lnB>
                  </a:tcPr>
                </a:tc>
                <a:tc>
                  <a:txBody>
                    <a:bodyPr/>
                    <a:lstStyle/>
                    <a:p>
                      <a:pPr marL="0" indent="0" algn="l">
                        <a:buNone/>
                      </a:pPr>
                      <a:r>
                        <a:rPr lang="en-US" sz="1600" dirty="0">
                          <a:solidFill>
                            <a:srgbClr val="002060"/>
                          </a:solidFill>
                        </a:rPr>
                        <a:t>Baslangıçta ve doz değişikliğinden 4–12 hafta sonra, sonra yılda bir</a:t>
                      </a:r>
                    </a:p>
                  </a:txBody>
                  <a:tcPr marL="121920" marR="121920" marT="60960" marB="60960" anchor="ctr">
                    <a:lnL w="3810" cap="flat" cmpd="sng" algn="ctr">
                      <a:solidFill>
                        <a:srgbClr val="2E86AB"/>
                      </a:solidFill>
                      <a:prstDash val="solid"/>
                      <a:round/>
                      <a:headEnd type="none" w="med" len="med"/>
                      <a:tailEnd type="none" w="med" len="med"/>
                    </a:lnL>
                    <a:lnR w="3810" cap="flat" cmpd="sng" algn="ctr">
                      <a:solidFill>
                        <a:srgbClr val="2E86AB"/>
                      </a:solidFill>
                      <a:prstDash val="solid"/>
                      <a:round/>
                      <a:headEnd type="none" w="med" len="med"/>
                      <a:tailEnd type="none" w="med" len="med"/>
                    </a:lnR>
                    <a:lnT w="3810" cap="flat" cmpd="sng" algn="ctr">
                      <a:solidFill>
                        <a:srgbClr val="2E86AB"/>
                      </a:solidFill>
                      <a:prstDash val="solid"/>
                      <a:round/>
                      <a:headEnd type="none" w="med" len="med"/>
                      <a:tailEnd type="none" w="med" len="med"/>
                    </a:lnT>
                    <a:lnB w="3810" cap="flat" cmpd="sng" algn="ctr">
                      <a:solidFill>
                        <a:srgbClr val="2E86AB"/>
                      </a:solidFill>
                      <a:prstDash val="solid"/>
                      <a:round/>
                      <a:headEnd type="none" w="med" len="med"/>
                      <a:tailEnd type="none" w="med" len="med"/>
                    </a:lnB>
                  </a:tcPr>
                </a:tc>
                <a:extLst>
                  <a:ext uri="{0D108BD9-81ED-4DB2-BD59-A6C34878D82A}">
                    <a16:rowId xmlns:a16="http://schemas.microsoft.com/office/drawing/2014/main" val="10001"/>
                  </a:ext>
                </a:extLst>
              </a:tr>
              <a:tr h="670560">
                <a:tc>
                  <a:txBody>
                    <a:bodyPr/>
                    <a:lstStyle/>
                    <a:p>
                      <a:pPr marL="0" indent="0" algn="l">
                        <a:buNone/>
                      </a:pPr>
                      <a:r>
                        <a:rPr lang="en-US" sz="1600" b="1" dirty="0">
                          <a:solidFill>
                            <a:srgbClr val="002060"/>
                          </a:solidFill>
                        </a:rPr>
                        <a:t>Kan </a:t>
                      </a:r>
                      <a:r>
                        <a:rPr lang="en-US" sz="1600" b="1" dirty="0" err="1">
                          <a:solidFill>
                            <a:srgbClr val="002060"/>
                          </a:solidFill>
                        </a:rPr>
                        <a:t>Basıncı</a:t>
                      </a:r>
                      <a:r>
                        <a:rPr lang="en-US" sz="1600" b="1" dirty="0">
                          <a:solidFill>
                            <a:srgbClr val="002060"/>
                          </a:solidFill>
                        </a:rPr>
                        <a:t> </a:t>
                      </a:r>
                      <a:r>
                        <a:rPr lang="en-US" sz="1600" b="1" dirty="0" err="1">
                          <a:solidFill>
                            <a:srgbClr val="002060"/>
                          </a:solidFill>
                        </a:rPr>
                        <a:t>Ölçümü</a:t>
                      </a:r>
                      <a:endParaRPr lang="en-US" sz="1600" dirty="0">
                        <a:solidFill>
                          <a:srgbClr val="002060"/>
                        </a:solidFill>
                      </a:endParaRPr>
                    </a:p>
                  </a:txBody>
                  <a:tcPr marL="121920" marR="121920" marT="60960" marB="60960" anchor="ctr">
                    <a:lnL w="3810" cap="flat" cmpd="sng" algn="ctr">
                      <a:solidFill>
                        <a:srgbClr val="2E86AB"/>
                      </a:solidFill>
                      <a:prstDash val="solid"/>
                      <a:round/>
                      <a:headEnd type="none" w="med" len="med"/>
                      <a:tailEnd type="none" w="med" len="med"/>
                    </a:lnL>
                    <a:lnR w="3810" cap="flat" cmpd="sng" algn="ctr">
                      <a:solidFill>
                        <a:srgbClr val="2E86AB"/>
                      </a:solidFill>
                      <a:prstDash val="solid"/>
                      <a:round/>
                      <a:headEnd type="none" w="med" len="med"/>
                      <a:tailEnd type="none" w="med" len="med"/>
                    </a:lnR>
                    <a:lnT w="3810" cap="flat" cmpd="sng" algn="ctr">
                      <a:solidFill>
                        <a:srgbClr val="2E86AB"/>
                      </a:solidFill>
                      <a:prstDash val="solid"/>
                      <a:round/>
                      <a:headEnd type="none" w="med" len="med"/>
                      <a:tailEnd type="none" w="med" len="med"/>
                    </a:lnT>
                    <a:lnB w="3810" cap="flat" cmpd="sng" algn="ctr">
                      <a:solidFill>
                        <a:srgbClr val="2E86AB"/>
                      </a:solidFill>
                      <a:prstDash val="solid"/>
                      <a:round/>
                      <a:headEnd type="none" w="med" len="med"/>
                      <a:tailEnd type="none" w="med" len="med"/>
                    </a:lnB>
                  </a:tcPr>
                </a:tc>
                <a:tc>
                  <a:txBody>
                    <a:bodyPr/>
                    <a:lstStyle/>
                    <a:p>
                      <a:pPr marL="0" indent="0" algn="l">
                        <a:buNone/>
                      </a:pPr>
                      <a:r>
                        <a:rPr lang="en-US" sz="1600" dirty="0">
                          <a:solidFill>
                            <a:srgbClr val="002060"/>
                          </a:solidFill>
                        </a:rPr>
                        <a:t>Her </a:t>
                      </a:r>
                      <a:r>
                        <a:rPr lang="en-US" sz="1600" dirty="0" err="1">
                          <a:solidFill>
                            <a:srgbClr val="002060"/>
                          </a:solidFill>
                        </a:rPr>
                        <a:t>rutin</a:t>
                      </a:r>
                      <a:r>
                        <a:rPr lang="en-US" sz="1600" dirty="0">
                          <a:solidFill>
                            <a:srgbClr val="002060"/>
                          </a:solidFill>
                        </a:rPr>
                        <a:t> </a:t>
                      </a:r>
                      <a:r>
                        <a:rPr lang="en-US" sz="1600" dirty="0" err="1">
                          <a:solidFill>
                            <a:srgbClr val="002060"/>
                          </a:solidFill>
                        </a:rPr>
                        <a:t>vizit</a:t>
                      </a:r>
                      <a:r>
                        <a:rPr lang="en-US" sz="1600" dirty="0">
                          <a:solidFill>
                            <a:srgbClr val="002060"/>
                          </a:solidFill>
                        </a:rPr>
                        <a:t> </a:t>
                      </a:r>
                    </a:p>
                  </a:txBody>
                  <a:tcPr marL="121920" marR="121920" marT="60960" marB="60960" anchor="ctr">
                    <a:lnL w="3810" cap="flat" cmpd="sng" algn="ctr">
                      <a:solidFill>
                        <a:srgbClr val="2E86AB"/>
                      </a:solidFill>
                      <a:prstDash val="solid"/>
                      <a:round/>
                      <a:headEnd type="none" w="med" len="med"/>
                      <a:tailEnd type="none" w="med" len="med"/>
                    </a:lnL>
                    <a:lnR w="3810" cap="flat" cmpd="sng" algn="ctr">
                      <a:solidFill>
                        <a:srgbClr val="2E86AB"/>
                      </a:solidFill>
                      <a:prstDash val="solid"/>
                      <a:round/>
                      <a:headEnd type="none" w="med" len="med"/>
                      <a:tailEnd type="none" w="med" len="med"/>
                    </a:lnR>
                    <a:lnT w="3810" cap="flat" cmpd="sng" algn="ctr">
                      <a:solidFill>
                        <a:srgbClr val="2E86AB"/>
                      </a:solidFill>
                      <a:prstDash val="solid"/>
                      <a:round/>
                      <a:headEnd type="none" w="med" len="med"/>
                      <a:tailEnd type="none" w="med" len="med"/>
                    </a:lnT>
                    <a:lnB w="3810" cap="flat" cmpd="sng" algn="ctr">
                      <a:solidFill>
                        <a:srgbClr val="2E86AB"/>
                      </a:solidFill>
                      <a:prstDash val="solid"/>
                      <a:round/>
                      <a:headEnd type="none" w="med" len="med"/>
                      <a:tailEnd type="none" w="med" len="med"/>
                    </a:lnB>
                  </a:tcPr>
                </a:tc>
                <a:extLst>
                  <a:ext uri="{0D108BD9-81ED-4DB2-BD59-A6C34878D82A}">
                    <a16:rowId xmlns:a16="http://schemas.microsoft.com/office/drawing/2014/main" val="10002"/>
                  </a:ext>
                </a:extLst>
              </a:tr>
              <a:tr h="670560">
                <a:tc>
                  <a:txBody>
                    <a:bodyPr/>
                    <a:lstStyle/>
                    <a:p>
                      <a:pPr marL="0" indent="0" algn="l">
                        <a:buNone/>
                      </a:pPr>
                      <a:r>
                        <a:rPr lang="en-US" sz="1600" b="1" dirty="0" err="1">
                          <a:solidFill>
                            <a:srgbClr val="002060"/>
                          </a:solidFill>
                        </a:rPr>
                        <a:t>Glisemik</a:t>
                      </a:r>
                      <a:r>
                        <a:rPr lang="en-US" sz="1600" b="1" dirty="0">
                          <a:solidFill>
                            <a:srgbClr val="002060"/>
                          </a:solidFill>
                        </a:rPr>
                        <a:t> </a:t>
                      </a:r>
                      <a:r>
                        <a:rPr lang="en-US" sz="1600" b="1" dirty="0" err="1">
                          <a:solidFill>
                            <a:srgbClr val="002060"/>
                          </a:solidFill>
                        </a:rPr>
                        <a:t>profil</a:t>
                      </a:r>
                      <a:endParaRPr lang="en-US" sz="1600" b="1" dirty="0">
                        <a:solidFill>
                          <a:srgbClr val="002060"/>
                        </a:solidFill>
                      </a:endParaRPr>
                    </a:p>
                  </a:txBody>
                  <a:tcPr marL="121920" marR="121920" marT="60960" marB="60960" anchor="ctr">
                    <a:lnL w="3810" cap="flat" cmpd="sng" algn="ctr">
                      <a:solidFill>
                        <a:srgbClr val="2E86AB"/>
                      </a:solidFill>
                      <a:prstDash val="solid"/>
                      <a:round/>
                      <a:headEnd type="none" w="med" len="med"/>
                      <a:tailEnd type="none" w="med" len="med"/>
                    </a:lnL>
                    <a:lnR w="3810" cap="flat" cmpd="sng" algn="ctr">
                      <a:solidFill>
                        <a:srgbClr val="2E86AB"/>
                      </a:solidFill>
                      <a:prstDash val="solid"/>
                      <a:round/>
                      <a:headEnd type="none" w="med" len="med"/>
                      <a:tailEnd type="none" w="med" len="med"/>
                    </a:lnR>
                    <a:lnT w="3810" cap="flat" cmpd="sng" algn="ctr">
                      <a:solidFill>
                        <a:srgbClr val="2E86AB"/>
                      </a:solidFill>
                      <a:prstDash val="solid"/>
                      <a:round/>
                      <a:headEnd type="none" w="med" len="med"/>
                      <a:tailEnd type="none" w="med" len="med"/>
                    </a:lnT>
                    <a:lnB w="3810" cap="flat" cmpd="sng" algn="ctr">
                      <a:solidFill>
                        <a:srgbClr val="2E86AB"/>
                      </a:solidFill>
                      <a:prstDash val="solid"/>
                      <a:round/>
                      <a:headEnd type="none" w="med" len="med"/>
                      <a:tailEnd type="none" w="med" len="med"/>
                    </a:lnB>
                  </a:tcPr>
                </a:tc>
                <a:tc>
                  <a:txBody>
                    <a:bodyPr/>
                    <a:lstStyle/>
                    <a:p>
                      <a:pPr marL="0" indent="0" algn="l">
                        <a:buNone/>
                      </a:pPr>
                      <a:r>
                        <a:rPr lang="en-US" sz="1600" dirty="0" err="1">
                          <a:solidFill>
                            <a:srgbClr val="002060"/>
                          </a:solidFill>
                        </a:rPr>
                        <a:t>Yılda</a:t>
                      </a:r>
                      <a:r>
                        <a:rPr lang="en-US" sz="1600" dirty="0">
                          <a:solidFill>
                            <a:srgbClr val="002060"/>
                          </a:solidFill>
                        </a:rPr>
                        <a:t> 2 </a:t>
                      </a:r>
                      <a:r>
                        <a:rPr lang="en-US" sz="1600" dirty="0" err="1">
                          <a:solidFill>
                            <a:srgbClr val="002060"/>
                          </a:solidFill>
                        </a:rPr>
                        <a:t>veya</a:t>
                      </a:r>
                      <a:r>
                        <a:rPr lang="en-US" sz="1600" dirty="0">
                          <a:solidFill>
                            <a:srgbClr val="002060"/>
                          </a:solidFill>
                        </a:rPr>
                        <a:t> 4 </a:t>
                      </a:r>
                      <a:r>
                        <a:rPr lang="en-US" sz="1600" dirty="0" err="1">
                          <a:solidFill>
                            <a:srgbClr val="002060"/>
                          </a:solidFill>
                        </a:rPr>
                        <a:t>kez</a:t>
                      </a:r>
                      <a:r>
                        <a:rPr lang="en-US" sz="1600" dirty="0">
                          <a:solidFill>
                            <a:srgbClr val="002060"/>
                          </a:solidFill>
                        </a:rPr>
                        <a:t> </a:t>
                      </a:r>
                    </a:p>
                    <a:p>
                      <a:pPr marL="0" indent="0" algn="l">
                        <a:buNone/>
                      </a:pPr>
                      <a:r>
                        <a:rPr lang="en-US" sz="1600" dirty="0">
                          <a:solidFill>
                            <a:srgbClr val="002060"/>
                          </a:solidFill>
                        </a:rPr>
                        <a:t>(1-3 </a:t>
                      </a:r>
                      <a:r>
                        <a:rPr lang="en-US" sz="1600" dirty="0" err="1">
                          <a:solidFill>
                            <a:srgbClr val="002060"/>
                          </a:solidFill>
                        </a:rPr>
                        <a:t>hafta</a:t>
                      </a:r>
                      <a:r>
                        <a:rPr lang="en-US" sz="1600" dirty="0">
                          <a:solidFill>
                            <a:srgbClr val="002060"/>
                          </a:solidFill>
                        </a:rPr>
                        <a:t> </a:t>
                      </a:r>
                      <a:r>
                        <a:rPr lang="en-US" sz="1600" dirty="0" err="1">
                          <a:solidFill>
                            <a:srgbClr val="002060"/>
                          </a:solidFill>
                        </a:rPr>
                        <a:t>aralıklı</a:t>
                      </a:r>
                      <a:r>
                        <a:rPr lang="en-US" sz="1600" dirty="0">
                          <a:solidFill>
                            <a:srgbClr val="002060"/>
                          </a:solidFill>
                        </a:rPr>
                        <a:t> </a:t>
                      </a:r>
                      <a:r>
                        <a:rPr lang="en-US" sz="1600" dirty="0" err="1">
                          <a:solidFill>
                            <a:srgbClr val="002060"/>
                          </a:solidFill>
                        </a:rPr>
                        <a:t>kendi</a:t>
                      </a:r>
                      <a:r>
                        <a:rPr lang="en-US" sz="1600" dirty="0">
                          <a:solidFill>
                            <a:srgbClr val="002060"/>
                          </a:solidFill>
                        </a:rPr>
                        <a:t> </a:t>
                      </a:r>
                      <a:r>
                        <a:rPr lang="en-US" sz="1600" dirty="0" err="1">
                          <a:solidFill>
                            <a:srgbClr val="002060"/>
                          </a:solidFill>
                        </a:rPr>
                        <a:t>kendine</a:t>
                      </a:r>
                      <a:r>
                        <a:rPr lang="en-US" sz="1600" dirty="0">
                          <a:solidFill>
                            <a:srgbClr val="002060"/>
                          </a:solidFill>
                        </a:rPr>
                        <a:t> KŞ </a:t>
                      </a:r>
                      <a:r>
                        <a:rPr lang="en-US" sz="1600" dirty="0" err="1">
                          <a:solidFill>
                            <a:srgbClr val="002060"/>
                          </a:solidFill>
                        </a:rPr>
                        <a:t>takip</a:t>
                      </a:r>
                      <a:r>
                        <a:rPr lang="en-US" sz="1600" dirty="0">
                          <a:solidFill>
                            <a:srgbClr val="002060"/>
                          </a:solidFill>
                        </a:rPr>
                        <a:t> </a:t>
                      </a:r>
                      <a:r>
                        <a:rPr lang="en-US" sz="1600" dirty="0" err="1">
                          <a:solidFill>
                            <a:srgbClr val="002060"/>
                          </a:solidFill>
                        </a:rPr>
                        <a:t>sıklığı</a:t>
                      </a:r>
                      <a:r>
                        <a:rPr lang="en-US" sz="1600" dirty="0">
                          <a:solidFill>
                            <a:srgbClr val="002060"/>
                          </a:solidFill>
                        </a:rPr>
                        <a:t> </a:t>
                      </a:r>
                      <a:r>
                        <a:rPr lang="en-US" sz="1600" dirty="0" err="1">
                          <a:solidFill>
                            <a:srgbClr val="002060"/>
                          </a:solidFill>
                        </a:rPr>
                        <a:t>dahas</a:t>
                      </a:r>
                      <a:r>
                        <a:rPr lang="en-US" sz="1600" dirty="0">
                          <a:solidFill>
                            <a:srgbClr val="002060"/>
                          </a:solidFill>
                        </a:rPr>
                        <a:t> </a:t>
                      </a:r>
                      <a:r>
                        <a:rPr lang="en-US" sz="1600" dirty="0" err="1">
                          <a:solidFill>
                            <a:srgbClr val="002060"/>
                          </a:solidFill>
                        </a:rPr>
                        <a:t>eyrek</a:t>
                      </a:r>
                      <a:r>
                        <a:rPr lang="en-US" sz="1600" dirty="0">
                          <a:solidFill>
                            <a:srgbClr val="002060"/>
                          </a:solidFill>
                        </a:rPr>
                        <a:t> </a:t>
                      </a:r>
                      <a:r>
                        <a:rPr lang="en-US" sz="1600" dirty="0" err="1">
                          <a:solidFill>
                            <a:srgbClr val="002060"/>
                          </a:solidFill>
                        </a:rPr>
                        <a:t>takip</a:t>
                      </a:r>
                      <a:r>
                        <a:rPr lang="en-US" sz="1600" dirty="0">
                          <a:solidFill>
                            <a:srgbClr val="002060"/>
                          </a:solidFill>
                        </a:rPr>
                        <a:t> </a:t>
                      </a:r>
                      <a:r>
                        <a:rPr lang="en-US" sz="1600" dirty="0" err="1">
                          <a:solidFill>
                            <a:srgbClr val="002060"/>
                          </a:solidFill>
                        </a:rPr>
                        <a:t>aralığna</a:t>
                      </a:r>
                      <a:r>
                        <a:rPr lang="en-US" sz="1600" dirty="0">
                          <a:solidFill>
                            <a:srgbClr val="002060"/>
                          </a:solidFill>
                        </a:rPr>
                        <a:t> </a:t>
                      </a:r>
                      <a:r>
                        <a:rPr lang="en-US" sz="1600" dirty="0" err="1">
                          <a:solidFill>
                            <a:srgbClr val="002060"/>
                          </a:solidFill>
                        </a:rPr>
                        <a:t>göre</a:t>
                      </a:r>
                      <a:r>
                        <a:rPr lang="en-US" sz="1600" dirty="0">
                          <a:solidFill>
                            <a:srgbClr val="002060"/>
                          </a:solidFill>
                        </a:rPr>
                        <a:t> </a:t>
                      </a:r>
                      <a:r>
                        <a:rPr lang="en-US" sz="1600" dirty="0" err="1">
                          <a:solidFill>
                            <a:srgbClr val="002060"/>
                          </a:solidFill>
                        </a:rPr>
                        <a:t>glisemik</a:t>
                      </a:r>
                      <a:r>
                        <a:rPr lang="en-US" sz="1600" dirty="0">
                          <a:solidFill>
                            <a:srgbClr val="002060"/>
                          </a:solidFill>
                        </a:rPr>
                        <a:t> </a:t>
                      </a:r>
                      <a:r>
                        <a:rPr lang="en-US" sz="1600" dirty="0" err="1">
                          <a:solidFill>
                            <a:srgbClr val="002060"/>
                          </a:solidFill>
                        </a:rPr>
                        <a:t>kontrol</a:t>
                      </a:r>
                      <a:r>
                        <a:rPr lang="en-US" sz="1600" dirty="0">
                          <a:solidFill>
                            <a:srgbClr val="002060"/>
                          </a:solidFill>
                        </a:rPr>
                        <a:t> (A1c) </a:t>
                      </a:r>
                      <a:r>
                        <a:rPr lang="en-US" sz="1600" dirty="0" err="1">
                          <a:solidFill>
                            <a:srgbClr val="002060"/>
                          </a:solidFill>
                        </a:rPr>
                        <a:t>ile</a:t>
                      </a:r>
                      <a:r>
                        <a:rPr lang="en-US" sz="1600" dirty="0">
                          <a:solidFill>
                            <a:srgbClr val="002060"/>
                          </a:solidFill>
                        </a:rPr>
                        <a:t> </a:t>
                      </a:r>
                      <a:r>
                        <a:rPr lang="en-US" sz="1600" dirty="0" err="1">
                          <a:solidFill>
                            <a:srgbClr val="002060"/>
                          </a:solidFill>
                        </a:rPr>
                        <a:t>ilintili</a:t>
                      </a:r>
                      <a:r>
                        <a:rPr lang="en-US" sz="1600" dirty="0">
                          <a:solidFill>
                            <a:srgbClr val="002060"/>
                          </a:solidFill>
                        </a:rPr>
                        <a:t> </a:t>
                      </a:r>
                      <a:r>
                        <a:rPr lang="en-US" sz="1600" dirty="0" err="1">
                          <a:solidFill>
                            <a:srgbClr val="002060"/>
                          </a:solidFill>
                        </a:rPr>
                        <a:t>bulunmuştur</a:t>
                      </a:r>
                      <a:r>
                        <a:rPr lang="en-US" sz="1600" dirty="0">
                          <a:solidFill>
                            <a:srgbClr val="002060"/>
                          </a:solidFill>
                        </a:rPr>
                        <a:t>)</a:t>
                      </a:r>
                    </a:p>
                  </a:txBody>
                  <a:tcPr marL="121920" marR="121920" marT="60960" marB="60960" anchor="ctr">
                    <a:lnL w="3810" cap="flat" cmpd="sng" algn="ctr">
                      <a:solidFill>
                        <a:srgbClr val="2E86AB"/>
                      </a:solidFill>
                      <a:prstDash val="solid"/>
                      <a:round/>
                      <a:headEnd type="none" w="med" len="med"/>
                      <a:tailEnd type="none" w="med" len="med"/>
                    </a:lnL>
                    <a:lnR w="3810" cap="flat" cmpd="sng" algn="ctr">
                      <a:solidFill>
                        <a:srgbClr val="2E86AB"/>
                      </a:solidFill>
                      <a:prstDash val="solid"/>
                      <a:round/>
                      <a:headEnd type="none" w="med" len="med"/>
                      <a:tailEnd type="none" w="med" len="med"/>
                    </a:lnR>
                    <a:lnT w="3810" cap="flat" cmpd="sng" algn="ctr">
                      <a:solidFill>
                        <a:srgbClr val="2E86AB"/>
                      </a:solidFill>
                      <a:prstDash val="solid"/>
                      <a:round/>
                      <a:headEnd type="none" w="med" len="med"/>
                      <a:tailEnd type="none" w="med" len="med"/>
                    </a:lnT>
                    <a:lnB w="3810" cap="flat" cmpd="sng" algn="ctr">
                      <a:solidFill>
                        <a:srgbClr val="2E86AB"/>
                      </a:solidFill>
                      <a:prstDash val="solid"/>
                      <a:round/>
                      <a:headEnd type="none" w="med" len="med"/>
                      <a:tailEnd type="none" w="med" len="med"/>
                    </a:lnB>
                  </a:tcPr>
                </a:tc>
                <a:extLst>
                  <a:ext uri="{0D108BD9-81ED-4DB2-BD59-A6C34878D82A}">
                    <a16:rowId xmlns:a16="http://schemas.microsoft.com/office/drawing/2014/main" val="4006226683"/>
                  </a:ext>
                </a:extLst>
              </a:tr>
              <a:tr h="670560">
                <a:tc>
                  <a:txBody>
                    <a:bodyPr/>
                    <a:lstStyle/>
                    <a:p>
                      <a:pPr marL="0" indent="0" algn="l">
                        <a:buNone/>
                      </a:pPr>
                      <a:r>
                        <a:rPr lang="en-US" sz="1600" b="1" dirty="0">
                          <a:solidFill>
                            <a:srgbClr val="002060"/>
                          </a:solidFill>
                        </a:rPr>
                        <a:t>Kilo </a:t>
                      </a:r>
                      <a:r>
                        <a:rPr lang="en-US" sz="1600" b="1" dirty="0" err="1">
                          <a:solidFill>
                            <a:srgbClr val="002060"/>
                          </a:solidFill>
                        </a:rPr>
                        <a:t>Takibi</a:t>
                      </a:r>
                      <a:r>
                        <a:rPr lang="en-US" sz="1600" b="1" dirty="0">
                          <a:solidFill>
                            <a:srgbClr val="002060"/>
                          </a:solidFill>
                        </a:rPr>
                        <a:t> </a:t>
                      </a:r>
                    </a:p>
                  </a:txBody>
                  <a:tcPr marL="121920" marR="121920" marT="60960" marB="60960" anchor="ctr">
                    <a:lnL w="3810" cap="flat" cmpd="sng" algn="ctr">
                      <a:solidFill>
                        <a:srgbClr val="2E86AB"/>
                      </a:solidFill>
                      <a:prstDash val="solid"/>
                      <a:round/>
                      <a:headEnd type="none" w="med" len="med"/>
                      <a:tailEnd type="none" w="med" len="med"/>
                    </a:lnL>
                    <a:lnR w="3810" cap="flat" cmpd="sng" algn="ctr">
                      <a:solidFill>
                        <a:srgbClr val="2E86AB"/>
                      </a:solidFill>
                      <a:prstDash val="solid"/>
                      <a:round/>
                      <a:headEnd type="none" w="med" len="med"/>
                      <a:tailEnd type="none" w="med" len="med"/>
                    </a:lnR>
                    <a:lnT w="3810" cap="flat" cmpd="sng" algn="ctr">
                      <a:solidFill>
                        <a:srgbClr val="2E86AB"/>
                      </a:solidFill>
                      <a:prstDash val="solid"/>
                      <a:round/>
                      <a:headEnd type="none" w="med" len="med"/>
                      <a:tailEnd type="none" w="med" len="med"/>
                    </a:lnT>
                    <a:lnB w="3810" cap="flat" cmpd="sng" algn="ctr">
                      <a:solidFill>
                        <a:srgbClr val="2E86AB"/>
                      </a:solidFill>
                      <a:prstDash val="solid"/>
                      <a:round/>
                      <a:headEnd type="none" w="med" len="med"/>
                      <a:tailEnd type="none" w="med" len="med"/>
                    </a:lnB>
                  </a:tcPr>
                </a:tc>
                <a:tc>
                  <a:txBody>
                    <a:bodyPr/>
                    <a:lstStyle/>
                    <a:p>
                      <a:pPr marL="0" indent="0" algn="l">
                        <a:buNone/>
                      </a:pPr>
                      <a:r>
                        <a:rPr lang="en-US" sz="1600" dirty="0">
                          <a:solidFill>
                            <a:srgbClr val="002060"/>
                          </a:solidFill>
                        </a:rPr>
                        <a:t>Her </a:t>
                      </a:r>
                      <a:r>
                        <a:rPr lang="en-US" sz="1600" dirty="0" err="1">
                          <a:solidFill>
                            <a:srgbClr val="002060"/>
                          </a:solidFill>
                        </a:rPr>
                        <a:t>rutin</a:t>
                      </a:r>
                      <a:r>
                        <a:rPr lang="en-US" sz="1600" dirty="0">
                          <a:solidFill>
                            <a:srgbClr val="002060"/>
                          </a:solidFill>
                        </a:rPr>
                        <a:t> </a:t>
                      </a:r>
                      <a:r>
                        <a:rPr lang="en-US" sz="1600" dirty="0" err="1">
                          <a:solidFill>
                            <a:srgbClr val="002060"/>
                          </a:solidFill>
                        </a:rPr>
                        <a:t>vizit</a:t>
                      </a:r>
                      <a:endParaRPr lang="en-US" sz="1600" dirty="0">
                        <a:solidFill>
                          <a:srgbClr val="002060"/>
                        </a:solidFill>
                      </a:endParaRPr>
                    </a:p>
                  </a:txBody>
                  <a:tcPr marL="121920" marR="121920" marT="60960" marB="60960" anchor="ctr">
                    <a:lnL w="3810" cap="flat" cmpd="sng" algn="ctr">
                      <a:solidFill>
                        <a:srgbClr val="2E86AB"/>
                      </a:solidFill>
                      <a:prstDash val="solid"/>
                      <a:round/>
                      <a:headEnd type="none" w="med" len="med"/>
                      <a:tailEnd type="none" w="med" len="med"/>
                    </a:lnL>
                    <a:lnR w="3810" cap="flat" cmpd="sng" algn="ctr">
                      <a:solidFill>
                        <a:srgbClr val="2E86AB"/>
                      </a:solidFill>
                      <a:prstDash val="solid"/>
                      <a:round/>
                      <a:headEnd type="none" w="med" len="med"/>
                      <a:tailEnd type="none" w="med" len="med"/>
                    </a:lnR>
                    <a:lnT w="3810" cap="flat" cmpd="sng" algn="ctr">
                      <a:solidFill>
                        <a:srgbClr val="2E86AB"/>
                      </a:solidFill>
                      <a:prstDash val="solid"/>
                      <a:round/>
                      <a:headEnd type="none" w="med" len="med"/>
                      <a:tailEnd type="none" w="med" len="med"/>
                    </a:lnT>
                    <a:lnB w="3810" cap="flat" cmpd="sng" algn="ctr">
                      <a:solidFill>
                        <a:srgbClr val="2E86AB"/>
                      </a:solidFill>
                      <a:prstDash val="solid"/>
                      <a:round/>
                      <a:headEnd type="none" w="med" len="med"/>
                      <a:tailEnd type="none" w="med" len="med"/>
                    </a:lnB>
                  </a:tcPr>
                </a:tc>
                <a:extLst>
                  <a:ext uri="{0D108BD9-81ED-4DB2-BD59-A6C34878D82A}">
                    <a16:rowId xmlns:a16="http://schemas.microsoft.com/office/drawing/2014/main" val="4167879785"/>
                  </a:ext>
                </a:extLst>
              </a:tr>
            </a:tbl>
          </a:graphicData>
        </a:graphic>
      </p:graphicFrame>
      <p:sp>
        <p:nvSpPr>
          <p:cNvPr id="3" name="TextBox 2">
            <a:extLst>
              <a:ext uri="{FF2B5EF4-FFF2-40B4-BE49-F238E27FC236}">
                <a16:creationId xmlns:a16="http://schemas.microsoft.com/office/drawing/2014/main" id="{DBC8EE91-08D4-7E8F-6D9C-D1D73A5038B7}"/>
              </a:ext>
            </a:extLst>
          </p:cNvPr>
          <p:cNvSpPr txBox="1"/>
          <p:nvPr/>
        </p:nvSpPr>
        <p:spPr>
          <a:xfrm>
            <a:off x="605790" y="5308729"/>
            <a:ext cx="10972800" cy="584775"/>
          </a:xfrm>
          <a:prstGeom prst="rect">
            <a:avLst/>
          </a:prstGeom>
          <a:noFill/>
        </p:spPr>
        <p:txBody>
          <a:bodyPr wrap="square" rtlCol="0">
            <a:spAutoFit/>
          </a:bodyPr>
          <a:lstStyle/>
          <a:p>
            <a:r>
              <a:rPr lang="en-US" sz="800" dirty="0">
                <a:latin typeface="BlinkMacSystemFont"/>
              </a:rPr>
              <a:t>International Diabetes Federation. IDF Global Clinical Practice Recommendations for Managing Type 2 Diabetes – 2025. </a:t>
            </a:r>
            <a:r>
              <a:rPr lang="en-US" sz="800" dirty="0">
                <a:latin typeface="BlinkMacSystemFont"/>
                <a:hlinkClick r:id="rId3">
                  <a:extLst>
                    <a:ext uri="{A12FA001-AC4F-418D-AE19-62706E023703}">
                      <ahyp:hlinkClr xmlns:ahyp="http://schemas.microsoft.com/office/drawing/2018/hyperlinkcolor" val="tx"/>
                    </a:ext>
                  </a:extLst>
                </a:hlinkClick>
              </a:rPr>
              <a:t>https://idf.org/t2d-cpr-2025</a:t>
            </a:r>
            <a:endParaRPr lang="en-US" sz="800" dirty="0">
              <a:latin typeface="BlinkMacSystemFont"/>
            </a:endParaRPr>
          </a:p>
          <a:p>
            <a:r>
              <a:rPr lang="en-US" sz="800" dirty="0">
                <a:latin typeface="BlinkMacSystemFont"/>
              </a:rPr>
              <a:t>Marx N, Federici M, </a:t>
            </a:r>
            <a:r>
              <a:rPr lang="en-US" sz="800" dirty="0" err="1">
                <a:latin typeface="BlinkMacSystemFont"/>
              </a:rPr>
              <a:t>Schütt</a:t>
            </a:r>
            <a:r>
              <a:rPr lang="en-US" sz="800" dirty="0">
                <a:latin typeface="BlinkMacSystemFont"/>
              </a:rPr>
              <a:t> K, et al. 2023 ESC Guidelines for the management of cardiovascular disease in patients with diabetes. </a:t>
            </a:r>
            <a:r>
              <a:rPr lang="en-US" sz="800" dirty="0" err="1">
                <a:latin typeface="BlinkMacSystemFont"/>
              </a:rPr>
              <a:t>Eur</a:t>
            </a:r>
            <a:r>
              <a:rPr lang="en-US" sz="800" dirty="0">
                <a:latin typeface="BlinkMacSystemFont"/>
              </a:rPr>
              <a:t> Heart J. 2023;44(39):4043-4140</a:t>
            </a:r>
          </a:p>
          <a:p>
            <a:r>
              <a:rPr lang="en-US" sz="800" dirty="0">
                <a:latin typeface="BlinkMacSystemFont"/>
              </a:rPr>
              <a:t>American Diabetes Association Professional Practice Committee; 10. Cardiovascular Disease and Risk Management: Standards of Care in Diabetes—2024. Diabetes Care 1 January 2024; 47 (Supplement_1): S179–S218. </a:t>
            </a:r>
            <a:r>
              <a:rPr lang="en-US" sz="800" b="0" i="0" u="none" strike="noStrike" dirty="0">
                <a:effectLst/>
                <a:latin typeface="Helvetica Neue" panose="02000503000000020004" pitchFamily="2" charset="0"/>
                <a:hlinkClick r:id="rId4">
                  <a:extLst>
                    <a:ext uri="{A12FA001-AC4F-418D-AE19-62706E023703}">
                      <ahyp:hlinkClr xmlns:ahyp="http://schemas.microsoft.com/office/drawing/2018/hyperlinkcolor" val="tx"/>
                    </a:ext>
                  </a:extLst>
                </a:hlinkClick>
              </a:rPr>
              <a:t>https://doi.org/10.2337/dc24-S010</a:t>
            </a:r>
            <a:endParaRPr lang="en-US" sz="800" b="0" i="0" u="none" strike="noStrike" dirty="0">
              <a:effectLst/>
              <a:latin typeface="Helvetica Neue" panose="02000503000000020004" pitchFamily="2" charset="0"/>
            </a:endParaRPr>
          </a:p>
          <a:p>
            <a:r>
              <a:rPr lang="en-US" sz="800" dirty="0" err="1">
                <a:latin typeface="BlinkMacSystemFont"/>
              </a:rPr>
              <a:t>Aydın</a:t>
            </a:r>
            <a:r>
              <a:rPr lang="en-US" sz="800" dirty="0">
                <a:latin typeface="BlinkMacSystemFont"/>
              </a:rPr>
              <a:t> H, </a:t>
            </a:r>
            <a:r>
              <a:rPr lang="en-US" sz="800" dirty="0" err="1">
                <a:latin typeface="BlinkMacSystemFont"/>
              </a:rPr>
              <a:t>Deyneli</a:t>
            </a:r>
            <a:r>
              <a:rPr lang="en-US" sz="800" dirty="0">
                <a:latin typeface="BlinkMacSystemFont"/>
              </a:rPr>
              <a:t> O, Yavuz D, </a:t>
            </a:r>
            <a:r>
              <a:rPr lang="en-US" sz="800" dirty="0" err="1">
                <a:latin typeface="BlinkMacSystemFont"/>
              </a:rPr>
              <a:t>Tarçın</a:t>
            </a:r>
            <a:r>
              <a:rPr lang="en-US" sz="800" dirty="0">
                <a:latin typeface="BlinkMacSystemFont"/>
              </a:rPr>
              <a:t> </a:t>
            </a:r>
            <a:r>
              <a:rPr lang="en-US" sz="800" dirty="0" err="1">
                <a:latin typeface="BlinkMacSystemFont"/>
              </a:rPr>
              <a:t>Ö</a:t>
            </a:r>
            <a:r>
              <a:rPr lang="en-US" sz="800" dirty="0">
                <a:latin typeface="BlinkMacSystemFont"/>
              </a:rPr>
              <a:t>, </a:t>
            </a:r>
            <a:r>
              <a:rPr lang="en-US" sz="800" dirty="0" err="1">
                <a:latin typeface="BlinkMacSystemFont"/>
              </a:rPr>
              <a:t>Akalın</a:t>
            </a:r>
            <a:r>
              <a:rPr lang="en-US" sz="800" dirty="0">
                <a:latin typeface="BlinkMacSystemFont"/>
              </a:rPr>
              <a:t> S. TİP 2 DİYABETİK HASTALARDA KENDİ KENDİNE KAN GLUKOZ İZLEM SIKLIĞI GLİSEMİK KONTROLÜ ETKİLER Mİ? Marmara Med J. 2015;18(1):13-6.</a:t>
            </a: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0"/>
          <p:cNvSpPr/>
          <p:nvPr/>
        </p:nvSpPr>
        <p:spPr>
          <a:xfrm>
            <a:off x="533400" y="426720"/>
            <a:ext cx="10972800" cy="731520"/>
          </a:xfrm>
          <a:prstGeom prst="rect">
            <a:avLst/>
          </a:prstGeom>
          <a:noFill/>
          <a:ln/>
        </p:spPr>
        <p:txBody>
          <a:bodyPr wrap="square" rtlCol="0" anchor="ctr"/>
          <a:lstStyle/>
          <a:p>
            <a:r>
              <a:rPr lang="en-US" sz="4400" b="1" dirty="0">
                <a:solidFill>
                  <a:srgbClr val="FF0000"/>
                </a:solidFill>
              </a:rPr>
              <a:t>Kan Basıncı ve Lipid Yönetimi</a:t>
            </a:r>
            <a:endParaRPr lang="en-US" sz="4400" dirty="0">
              <a:solidFill>
                <a:srgbClr val="FF0000"/>
              </a:solidFill>
            </a:endParaRPr>
          </a:p>
        </p:txBody>
      </p:sp>
      <p:pic>
        <p:nvPicPr>
          <p:cNvPr id="3" name="Image 0" descr="preencoded.png"/>
          <p:cNvPicPr>
            <a:picLocks noChangeAspect="1"/>
          </p:cNvPicPr>
          <p:nvPr/>
        </p:nvPicPr>
        <p:blipFill>
          <a:blip r:embed="rId3"/>
          <a:stretch>
            <a:fillRect/>
          </a:stretch>
        </p:blipFill>
        <p:spPr>
          <a:xfrm>
            <a:off x="731520" y="1371914"/>
            <a:ext cx="487680" cy="487680"/>
          </a:xfrm>
          <a:prstGeom prst="rect">
            <a:avLst/>
          </a:prstGeom>
        </p:spPr>
      </p:pic>
      <p:sp>
        <p:nvSpPr>
          <p:cNvPr id="4" name="Text 1"/>
          <p:cNvSpPr/>
          <p:nvPr/>
        </p:nvSpPr>
        <p:spPr>
          <a:xfrm>
            <a:off x="1341120" y="1219200"/>
            <a:ext cx="5364480" cy="3657600"/>
          </a:xfrm>
          <a:prstGeom prst="rect">
            <a:avLst/>
          </a:prstGeom>
          <a:noFill/>
          <a:ln/>
        </p:spPr>
        <p:txBody>
          <a:bodyPr wrap="square" rtlCol="0" anchor="ctr"/>
          <a:lstStyle/>
          <a:p>
            <a:r>
              <a:rPr lang="en-US" sz="1867" b="1" dirty="0"/>
              <a:t>Kan basıncı: </a:t>
            </a:r>
            <a:r>
              <a:rPr lang="en-US" sz="1867" dirty="0"/>
              <a:t>her vizitte ölçülür;
Hedefler: &lt;140/90 mmHg; </a:t>
            </a:r>
            <a:r>
              <a:rPr lang="en-US" sz="1867" dirty="0" err="1"/>
              <a:t>yüksek</a:t>
            </a:r>
            <a:r>
              <a:rPr lang="en-US" sz="1867" dirty="0"/>
              <a:t> riskte &lt;130/80 mmHg
</a:t>
            </a:r>
            <a:r>
              <a:rPr lang="en-US" sz="1867" b="1" dirty="0"/>
              <a:t>Evde takip: </a:t>
            </a:r>
            <a:r>
              <a:rPr lang="en-US" sz="1867" dirty="0"/>
              <a:t>hipertansif hastalar evde düzenli izlem yapmalıdır
</a:t>
            </a:r>
            <a:r>
              <a:rPr lang="en-US" sz="1867" b="1" dirty="0"/>
              <a:t>Yaşam tarzı: </a:t>
            </a:r>
            <a:r>
              <a:rPr lang="en-US" sz="1867" dirty="0"/>
              <a:t>kilo kaybı, tuz kısıtlaması, DASH diyeti, fiziksel aktivite, alkol kısıtlaması</a:t>
            </a:r>
          </a:p>
        </p:txBody>
      </p:sp>
      <p:pic>
        <p:nvPicPr>
          <p:cNvPr id="5" name="Image 1" descr="preencoded.png"/>
          <p:cNvPicPr>
            <a:picLocks noChangeAspect="1"/>
          </p:cNvPicPr>
          <p:nvPr/>
        </p:nvPicPr>
        <p:blipFill>
          <a:blip r:embed="rId4"/>
          <a:stretch>
            <a:fillRect/>
          </a:stretch>
        </p:blipFill>
        <p:spPr>
          <a:xfrm>
            <a:off x="6827520" y="1371914"/>
            <a:ext cx="487680" cy="487680"/>
          </a:xfrm>
          <a:prstGeom prst="rect">
            <a:avLst/>
          </a:prstGeom>
        </p:spPr>
      </p:pic>
      <p:sp>
        <p:nvSpPr>
          <p:cNvPr id="6" name="Text 2"/>
          <p:cNvSpPr/>
          <p:nvPr/>
        </p:nvSpPr>
        <p:spPr>
          <a:xfrm>
            <a:off x="7437120" y="1219200"/>
            <a:ext cx="4632960" cy="3657600"/>
          </a:xfrm>
          <a:prstGeom prst="rect">
            <a:avLst/>
          </a:prstGeom>
          <a:noFill/>
          <a:ln/>
        </p:spPr>
        <p:txBody>
          <a:bodyPr wrap="square" rtlCol="0" anchor="ctr"/>
          <a:lstStyle/>
          <a:p>
            <a:r>
              <a:rPr lang="en-US" sz="1867" b="1" dirty="0"/>
              <a:t>Lipid yönetimi: </a:t>
            </a:r>
            <a:r>
              <a:rPr lang="en-US" sz="1867" dirty="0"/>
              <a:t>statin veya diğer lipid düşürücülerle tedaviye başlanırken lipid profili alınır,4–12 hafta sonra tekrar edilir </a:t>
            </a:r>
            <a:r>
              <a:rPr lang="en-US" sz="1867" dirty="0" err="1"/>
              <a:t>ve</a:t>
            </a:r>
            <a:r>
              <a:rPr lang="en-US" sz="1867" dirty="0"/>
              <a:t> a </a:t>
            </a:r>
            <a:r>
              <a:rPr lang="en-US" sz="1867" dirty="0" err="1"/>
              <a:t>rdından</a:t>
            </a:r>
            <a:r>
              <a:rPr lang="en-US" sz="1867" dirty="0"/>
              <a:t> yıllık kontrol yapılır
</a:t>
            </a:r>
            <a:r>
              <a:rPr lang="en-US" sz="1867" b="1" dirty="0"/>
              <a:t>Statin seçimi: </a:t>
            </a:r>
            <a:r>
              <a:rPr lang="en-US" sz="1867" dirty="0"/>
              <a:t>40–75 yaş arası T2D: orta yoğunluk; ASCVD veya yüksek risk: yüksek yoğunluk
</a:t>
            </a:r>
            <a:r>
              <a:rPr lang="en-US" sz="1867" b="1" dirty="0"/>
              <a:t>Ek tedavi: </a:t>
            </a:r>
            <a:r>
              <a:rPr lang="en-US" sz="1867" dirty="0"/>
              <a:t>LDL ≥70 mg/dL ise ezetimib veya PCSK9 </a:t>
            </a:r>
            <a:r>
              <a:rPr lang="en-US" sz="1867" dirty="0" err="1"/>
              <a:t>inhibitörü</a:t>
            </a:r>
            <a:r>
              <a:rPr lang="en-US" sz="1867" dirty="0"/>
              <a:t> </a:t>
            </a:r>
            <a:r>
              <a:rPr lang="en-US" sz="1867" dirty="0" err="1"/>
              <a:t>eklenebilir</a:t>
            </a:r>
            <a:r>
              <a:rPr lang="en-US" sz="1867" dirty="0"/>
              <a:t> </a:t>
            </a:r>
          </a:p>
        </p:txBody>
      </p:sp>
      <p:sp>
        <p:nvSpPr>
          <p:cNvPr id="8" name="TextBox 7">
            <a:extLst>
              <a:ext uri="{FF2B5EF4-FFF2-40B4-BE49-F238E27FC236}">
                <a16:creationId xmlns:a16="http://schemas.microsoft.com/office/drawing/2014/main" id="{FCD3CDBB-9071-EBB7-865B-881DF02CC7AE}"/>
              </a:ext>
            </a:extLst>
          </p:cNvPr>
          <p:cNvSpPr txBox="1"/>
          <p:nvPr/>
        </p:nvSpPr>
        <p:spPr>
          <a:xfrm>
            <a:off x="609600" y="5407967"/>
            <a:ext cx="11704320" cy="461665"/>
          </a:xfrm>
          <a:prstGeom prst="rect">
            <a:avLst/>
          </a:prstGeom>
          <a:noFill/>
        </p:spPr>
        <p:txBody>
          <a:bodyPr wrap="square" rtlCol="0">
            <a:spAutoFit/>
          </a:bodyPr>
          <a:lstStyle/>
          <a:p>
            <a:r>
              <a:rPr lang="en-US" sz="800" dirty="0">
                <a:latin typeface="BlinkMacSystemFont"/>
              </a:rPr>
              <a:t>International Diabetes Federation. IDF Global Clinical Practice Recommendations for Managing Type 2 Diabetes – 2025. </a:t>
            </a:r>
            <a:r>
              <a:rPr lang="en-US" sz="800" dirty="0">
                <a:latin typeface="BlinkMacSystemFont"/>
                <a:hlinkClick r:id="rId5">
                  <a:extLst>
                    <a:ext uri="{A12FA001-AC4F-418D-AE19-62706E023703}">
                      <ahyp:hlinkClr xmlns:ahyp="http://schemas.microsoft.com/office/drawing/2018/hyperlinkcolor" val="tx"/>
                    </a:ext>
                  </a:extLst>
                </a:hlinkClick>
              </a:rPr>
              <a:t>https://idf.org/t2d-cpr-2025</a:t>
            </a:r>
            <a:endParaRPr lang="en-US" sz="800" dirty="0">
              <a:latin typeface="BlinkMacSystemFont"/>
            </a:endParaRPr>
          </a:p>
          <a:p>
            <a:r>
              <a:rPr lang="en-US" sz="800" dirty="0">
                <a:latin typeface="BlinkMacSystemFont"/>
              </a:rPr>
              <a:t>Marx N, Federici M, </a:t>
            </a:r>
            <a:r>
              <a:rPr lang="en-US" sz="800" dirty="0" err="1">
                <a:latin typeface="BlinkMacSystemFont"/>
              </a:rPr>
              <a:t>Schütt</a:t>
            </a:r>
            <a:r>
              <a:rPr lang="en-US" sz="800" dirty="0">
                <a:latin typeface="BlinkMacSystemFont"/>
              </a:rPr>
              <a:t> K, et al. 2023 ESC Guidelines for the management of cardiovascular disease in patients with diabetes. </a:t>
            </a:r>
            <a:r>
              <a:rPr lang="en-US" sz="800" dirty="0" err="1">
                <a:latin typeface="BlinkMacSystemFont"/>
              </a:rPr>
              <a:t>Eur</a:t>
            </a:r>
            <a:r>
              <a:rPr lang="en-US" sz="800" dirty="0">
                <a:latin typeface="BlinkMacSystemFont"/>
              </a:rPr>
              <a:t> Heart J. 2023;44(39):4043-4140</a:t>
            </a:r>
          </a:p>
          <a:p>
            <a:r>
              <a:rPr lang="en-US" sz="800" dirty="0">
                <a:latin typeface="BlinkMacSystemFont"/>
              </a:rPr>
              <a:t>American Diabetes Association Professional Practice Committee; 10. Cardiovascular Disease and Risk Management: Standards of Care in Diabetes—2024. Diabetes Care 1 January 2024; 47 (Supplement_1): S179–S218. </a:t>
            </a:r>
            <a:r>
              <a:rPr lang="en-US" sz="800" b="0" i="0" u="none" strike="noStrike" dirty="0">
                <a:effectLst/>
                <a:latin typeface="Helvetica Neue" panose="02000503000000020004" pitchFamily="2" charset="0"/>
                <a:hlinkClick r:id="rId6">
                  <a:extLst>
                    <a:ext uri="{A12FA001-AC4F-418D-AE19-62706E023703}">
                      <ahyp:hlinkClr xmlns:ahyp="http://schemas.microsoft.com/office/drawing/2018/hyperlinkcolor" val="tx"/>
                    </a:ext>
                  </a:extLst>
                </a:hlinkClick>
              </a:rPr>
              <a:t>https://doi.org/10.2337/dc24-S010</a:t>
            </a:r>
            <a:endParaRPr lang="en-US" sz="800" dirty="0">
              <a:latin typeface="BlinkMacSystemFont"/>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0"/>
          <p:cNvSpPr/>
          <p:nvPr/>
        </p:nvSpPr>
        <p:spPr>
          <a:xfrm>
            <a:off x="609599" y="487680"/>
            <a:ext cx="10972800" cy="731520"/>
          </a:xfrm>
          <a:prstGeom prst="rect">
            <a:avLst/>
          </a:prstGeom>
          <a:noFill/>
          <a:ln/>
        </p:spPr>
        <p:txBody>
          <a:bodyPr wrap="square" rtlCol="0" anchor="ctr"/>
          <a:lstStyle/>
          <a:p>
            <a:r>
              <a:rPr lang="en-US" sz="4400" b="1" dirty="0">
                <a:solidFill>
                  <a:srgbClr val="FF0000"/>
                </a:solidFill>
              </a:rPr>
              <a:t>Sevk Kriterleri</a:t>
            </a:r>
            <a:endParaRPr lang="en-US" sz="4400" dirty="0">
              <a:solidFill>
                <a:srgbClr val="FF0000"/>
              </a:solidFill>
            </a:endParaRPr>
          </a:p>
        </p:txBody>
      </p:sp>
      <p:pic>
        <p:nvPicPr>
          <p:cNvPr id="3" name="Image 0" descr="preencoded.png"/>
          <p:cNvPicPr>
            <a:picLocks noChangeAspect="1"/>
          </p:cNvPicPr>
          <p:nvPr/>
        </p:nvPicPr>
        <p:blipFill>
          <a:blip r:embed="rId3"/>
          <a:stretch>
            <a:fillRect/>
          </a:stretch>
        </p:blipFill>
        <p:spPr>
          <a:xfrm>
            <a:off x="676274" y="1362075"/>
            <a:ext cx="487680" cy="487680"/>
          </a:xfrm>
          <a:prstGeom prst="rect">
            <a:avLst/>
          </a:prstGeom>
        </p:spPr>
      </p:pic>
      <p:sp>
        <p:nvSpPr>
          <p:cNvPr id="4" name="Text 1"/>
          <p:cNvSpPr/>
          <p:nvPr/>
        </p:nvSpPr>
        <p:spPr>
          <a:xfrm>
            <a:off x="1163954" y="1219200"/>
            <a:ext cx="10363200" cy="2561264"/>
          </a:xfrm>
          <a:prstGeom prst="rect">
            <a:avLst/>
          </a:prstGeom>
          <a:noFill/>
          <a:ln/>
        </p:spPr>
        <p:txBody>
          <a:bodyPr wrap="square" rtlCol="0" anchor="ctr"/>
          <a:lstStyle/>
          <a:p>
            <a:r>
              <a:rPr lang="en-US" sz="1867" b="1" dirty="0"/>
              <a:t>Şüpheli veya </a:t>
            </a:r>
            <a:r>
              <a:rPr lang="en-US" sz="1867" b="1" dirty="0" err="1"/>
              <a:t>kanıtlanmış</a:t>
            </a:r>
            <a:r>
              <a:rPr lang="en-US" sz="1867" b="1" dirty="0"/>
              <a:t> KAH: </a:t>
            </a:r>
            <a:r>
              <a:rPr lang="en-US" sz="1867" dirty="0"/>
              <a:t>anjina, efor testi veya EKG anormallikleri → kardiyoloji
</a:t>
            </a:r>
            <a:r>
              <a:rPr lang="en-US" sz="1867" b="1" dirty="0"/>
              <a:t>Periferik arter hastalığı: </a:t>
            </a:r>
            <a:r>
              <a:rPr lang="en-US" sz="1867" dirty="0"/>
              <a:t>klaudikasyon, iyileşmeyen ülserler veya düşük ABI → damar cerrahisi/kalp damar cerrahisi
</a:t>
            </a:r>
            <a:r>
              <a:rPr lang="en-US" sz="1867" b="1" dirty="0"/>
              <a:t>Serebrovasküler olay: </a:t>
            </a:r>
            <a:r>
              <a:rPr lang="en-US" sz="1867" dirty="0"/>
              <a:t>inme veya geçici iskemik atak bulguları → nöroloji veya inme merkezi
</a:t>
            </a:r>
            <a:r>
              <a:rPr lang="en-US" sz="1867" b="1" dirty="0"/>
              <a:t>Kalp yetersizliği belirtileri: </a:t>
            </a:r>
            <a:r>
              <a:rPr lang="en-US" sz="1867" dirty="0"/>
              <a:t>dispne, ödem, yorgunluk → </a:t>
            </a:r>
            <a:r>
              <a:rPr lang="en-US" sz="1867" dirty="0" err="1"/>
              <a:t>kardiyoloji</a:t>
            </a:r>
            <a:r>
              <a:rPr lang="en-US" sz="1867" dirty="0"/>
              <a:t>
</a:t>
            </a:r>
            <a:r>
              <a:rPr lang="en-US" sz="1867" b="1" dirty="0"/>
              <a:t>Tedaviye dirençli hipertansiyon veya dislipidemi: </a:t>
            </a:r>
            <a:r>
              <a:rPr lang="en-US" sz="1867" dirty="0"/>
              <a:t>birden çok ilaçla hedeflere ulaşılamadığında uzman değerlendirmesi</a:t>
            </a:r>
          </a:p>
        </p:txBody>
      </p:sp>
      <p:sp>
        <p:nvSpPr>
          <p:cNvPr id="6" name="TextBox 5">
            <a:extLst>
              <a:ext uri="{FF2B5EF4-FFF2-40B4-BE49-F238E27FC236}">
                <a16:creationId xmlns:a16="http://schemas.microsoft.com/office/drawing/2014/main" id="{CFB2916B-9D5E-A7ED-1CA4-3F058D585FB0}"/>
              </a:ext>
            </a:extLst>
          </p:cNvPr>
          <p:cNvSpPr txBox="1"/>
          <p:nvPr/>
        </p:nvSpPr>
        <p:spPr>
          <a:xfrm>
            <a:off x="609599" y="4773528"/>
            <a:ext cx="11338031" cy="1077218"/>
          </a:xfrm>
          <a:prstGeom prst="rect">
            <a:avLst/>
          </a:prstGeom>
          <a:noFill/>
        </p:spPr>
        <p:txBody>
          <a:bodyPr wrap="square" rtlCol="0">
            <a:spAutoFit/>
          </a:bodyPr>
          <a:lstStyle/>
          <a:p>
            <a:r>
              <a:rPr lang="en-US" sz="800" dirty="0">
                <a:effectLst/>
                <a:latin typeface="Helvetica" pitchFamily="2" charset="0"/>
              </a:rPr>
              <a:t>Scottish Intercollegiate Guidelines Network (SIGN). Management of stable angina. Edinburgh: SIGN; 2018. (SIGN publication no. 151). [April 2018]. Available from URL: </a:t>
            </a:r>
            <a:r>
              <a:rPr lang="en-US" sz="800" dirty="0">
                <a:effectLst/>
                <a:latin typeface="Helvetica" pitchFamily="2" charset="0"/>
                <a:hlinkClick r:id="rId4">
                  <a:extLst>
                    <a:ext uri="{A12FA001-AC4F-418D-AE19-62706E023703}">
                      <ahyp:hlinkClr xmlns:ahyp="http://schemas.microsoft.com/office/drawing/2018/hyperlinkcolor" val="tx"/>
                    </a:ext>
                  </a:extLst>
                </a:hlinkClick>
              </a:rPr>
              <a:t>http://www.sign.ac.uk</a:t>
            </a:r>
            <a:endParaRPr lang="en-US" sz="800" dirty="0">
              <a:effectLst/>
              <a:latin typeface="Helvetica" pitchFamily="2" charset="0"/>
            </a:endParaRPr>
          </a:p>
          <a:p>
            <a:r>
              <a:rPr lang="en-US" sz="800" dirty="0">
                <a:effectLst/>
                <a:latin typeface="Helvetica" pitchFamily="2" charset="0"/>
                <a:hlinkClick r:id="rId5">
                  <a:extLst>
                    <a:ext uri="{A12FA001-AC4F-418D-AE19-62706E023703}">
                      <ahyp:hlinkClr xmlns:ahyp="http://schemas.microsoft.com/office/drawing/2018/hyperlinkcolor" val="tx"/>
                    </a:ext>
                  </a:extLst>
                </a:hlinkClick>
              </a:rPr>
              <a:t>https://gpnotebook.com/pages/cardiovascular-medicine/referral-criteria-from-primary-care-stable-angina</a:t>
            </a:r>
            <a:r>
              <a:rPr lang="en-US" sz="800" dirty="0">
                <a:effectLst/>
                <a:latin typeface="Helvetica" pitchFamily="2" charset="0"/>
              </a:rPr>
              <a:t> </a:t>
            </a:r>
          </a:p>
          <a:p>
            <a:r>
              <a:rPr lang="en-US" sz="800" dirty="0"/>
              <a:t>Hinchliffe RJ, Forsythe RO, </a:t>
            </a:r>
            <a:r>
              <a:rPr lang="en-US" sz="800" dirty="0" err="1"/>
              <a:t>Apelqvist</a:t>
            </a:r>
            <a:r>
              <a:rPr lang="en-US" sz="800" dirty="0"/>
              <a:t> J, et al. </a:t>
            </a:r>
            <a:r>
              <a:rPr lang="en-US" sz="800" b="1" dirty="0"/>
              <a:t>IWGDF guideline on diagnosis, prognosis and management of peripheral artery disease in patients with a foot ulcer and diabetes</a:t>
            </a:r>
            <a:r>
              <a:rPr lang="en-US" sz="800" dirty="0"/>
              <a:t>. International Working Group on the Diabetic Foot; 2019.</a:t>
            </a:r>
            <a:endParaRPr lang="en-US" sz="800" dirty="0">
              <a:effectLst/>
              <a:latin typeface="Helvetica" pitchFamily="2" charset="0"/>
            </a:endParaRPr>
          </a:p>
          <a:p>
            <a:r>
              <a:rPr lang="en-US" sz="800" dirty="0"/>
              <a:t>Cleveland Clinic. Transient ischemic attack (TIA)</a:t>
            </a:r>
            <a:r>
              <a:rPr lang="en-US" sz="800" dirty="0">
                <a:hlinkClick r:id="rId6">
                  <a:extLst>
                    <a:ext uri="{A12FA001-AC4F-418D-AE19-62706E023703}">
                      <ahyp:hlinkClr xmlns:ahyp="http://schemas.microsoft.com/office/drawing/2018/hyperlinkcolor" val="tx"/>
                    </a:ext>
                  </a:extLst>
                </a:hlinkClick>
              </a:rPr>
              <a:t>my.clevelandclinic.org</a:t>
            </a:r>
            <a:r>
              <a:rPr lang="en-US" sz="800" dirty="0"/>
              <a:t>. Cleveland Clinic; 2023: </a:t>
            </a:r>
            <a:r>
              <a:rPr lang="en-US" sz="800" dirty="0">
                <a:hlinkClick r:id="rId7">
                  <a:extLst>
                    <a:ext uri="{A12FA001-AC4F-418D-AE19-62706E023703}">
                      <ahyp:hlinkClr xmlns:ahyp="http://schemas.microsoft.com/office/drawing/2018/hyperlinkcolor" val="tx"/>
                    </a:ext>
                  </a:extLst>
                </a:hlinkClick>
              </a:rPr>
              <a:t>https://my.clevelandclinic.org/health/diseases/14173-transient-ischemic-attack-tia-or-mini-stroke</a:t>
            </a:r>
            <a:endParaRPr lang="en-US" sz="800" dirty="0"/>
          </a:p>
          <a:p>
            <a:r>
              <a:rPr lang="en-US" sz="800" b="0" i="0" u="none" strike="noStrike" dirty="0">
                <a:effectLst/>
                <a:latin typeface="Helvetica Neue" panose="02000503000000020004" pitchFamily="2" charset="0"/>
              </a:rPr>
              <a:t>Association “Standards of Care in Diabetes”. </a:t>
            </a:r>
            <a:r>
              <a:rPr lang="en-US" sz="800" b="0" i="1" u="none" strike="noStrike" dirty="0">
                <a:effectLst/>
                <a:latin typeface="Helvetica Neue" panose="02000503000000020004" pitchFamily="2" charset="0"/>
              </a:rPr>
              <a:t>Diabetes Care</a:t>
            </a:r>
            <a:r>
              <a:rPr lang="en-US" sz="800" b="0" i="0" u="none" strike="noStrike" dirty="0">
                <a:effectLst/>
                <a:latin typeface="Helvetica Neue" panose="02000503000000020004" pitchFamily="2" charset="0"/>
              </a:rPr>
              <a:t> 20 August 2025; 48 (9): 1465–1471. </a:t>
            </a:r>
            <a:r>
              <a:rPr lang="en-US" sz="800" b="0" i="0" u="none" strike="noStrike" dirty="0">
                <a:effectLst/>
                <a:latin typeface="Helvetica Neue" panose="02000503000000020004" pitchFamily="2" charset="0"/>
                <a:hlinkClick r:id="rId8">
                  <a:extLst>
                    <a:ext uri="{A12FA001-AC4F-418D-AE19-62706E023703}">
                      <ahyp:hlinkClr xmlns:ahyp="http://schemas.microsoft.com/office/drawing/2018/hyperlinkcolor" val="tx"/>
                    </a:ext>
                  </a:extLst>
                </a:hlinkClick>
              </a:rPr>
              <a:t>https://doi.org/10.2337/dci24-0103</a:t>
            </a:r>
            <a:endParaRPr lang="en-US" sz="800" dirty="0"/>
          </a:p>
          <a:p>
            <a:r>
              <a:rPr lang="en-US" sz="800" b="0" i="0" dirty="0">
                <a:effectLst/>
                <a:latin typeface="Roboto Mono Web"/>
              </a:rPr>
              <a:t>Rossouw L, Lachman AS, Von </a:t>
            </a:r>
            <a:r>
              <a:rPr lang="en-US" sz="800" b="0" i="0" dirty="0" err="1">
                <a:effectLst/>
                <a:latin typeface="Roboto Mono Web"/>
              </a:rPr>
              <a:t>Pressentin</a:t>
            </a:r>
            <a:r>
              <a:rPr lang="en-US" sz="800" b="0" i="0" dirty="0">
                <a:effectLst/>
                <a:latin typeface="Roboto Mono Web"/>
              </a:rPr>
              <a:t> KB. An approach to heart failure for the public-sector primary care clinician. S </a:t>
            </a:r>
            <a:r>
              <a:rPr lang="en-US" sz="800" b="0" i="0" dirty="0" err="1">
                <a:effectLst/>
                <a:latin typeface="Roboto Mono Web"/>
              </a:rPr>
              <a:t>Afr</a:t>
            </a:r>
            <a:r>
              <a:rPr lang="en-US" sz="800" b="0" i="0" dirty="0">
                <a:effectLst/>
                <a:latin typeface="Roboto Mono Web"/>
              </a:rPr>
              <a:t> Fam </a:t>
            </a:r>
            <a:r>
              <a:rPr lang="en-US" sz="800" b="0" i="0" dirty="0" err="1">
                <a:effectLst/>
                <a:latin typeface="Roboto Mono Web"/>
              </a:rPr>
              <a:t>Pract</a:t>
            </a:r>
            <a:r>
              <a:rPr lang="en-US" sz="800" b="0" i="0" dirty="0">
                <a:effectLst/>
                <a:latin typeface="Roboto Mono Web"/>
              </a:rPr>
              <a:t> (2004). 2025 Jun 13;67(1):e1-e8. </a:t>
            </a:r>
            <a:r>
              <a:rPr lang="en-US" sz="800" b="0" i="0" dirty="0" err="1">
                <a:effectLst/>
                <a:latin typeface="Roboto Mono Web"/>
              </a:rPr>
              <a:t>doi</a:t>
            </a:r>
            <a:r>
              <a:rPr lang="en-US" sz="800" b="0" i="0" dirty="0">
                <a:effectLst/>
                <a:latin typeface="Roboto Mono Web"/>
              </a:rPr>
              <a:t>: 10.4102/safp.v67i1.6126. </a:t>
            </a:r>
          </a:p>
          <a:p>
            <a:r>
              <a:rPr lang="en-US" sz="800" u="sng" dirty="0">
                <a:effectLst/>
                <a:latin typeface="Helvetica" pitchFamily="2" charset="0"/>
                <a:hlinkClick r:id="rId9">
                  <a:extLst>
                    <a:ext uri="{A12FA001-AC4F-418D-AE19-62706E023703}">
                      <ahyp:hlinkClr xmlns:ahyp="http://schemas.microsoft.com/office/drawing/2018/hyperlinkcolor" val="tx"/>
                    </a:ext>
                  </a:extLst>
                </a:hlinkClick>
              </a:rPr>
              <a:t>NICE (August 2019) Hypertension – Management of Adults with Hpertension in Primary Care </a:t>
            </a:r>
            <a:r>
              <a:rPr lang="en-US" sz="800" dirty="0">
                <a:effectLst/>
                <a:latin typeface="Helvetica" pitchFamily="2" charset="0"/>
                <a:hlinkClick r:id="rId9">
                  <a:extLst>
                    <a:ext uri="{A12FA001-AC4F-418D-AE19-62706E023703}">
                      <ahyp:hlinkClr xmlns:ahyp="http://schemas.microsoft.com/office/drawing/2018/hyperlinkcolor" val="tx"/>
                    </a:ext>
                  </a:extLst>
                </a:hlinkClick>
              </a:rPr>
              <a:t>https://www.nice.org.uk/guidance/ng136/resources/visual-summary-pdf-6899919517</a:t>
            </a:r>
            <a:r>
              <a:rPr lang="en-US" sz="800" dirty="0">
                <a:effectLst/>
                <a:latin typeface="Helvetica" pitchFamily="2" charset="0"/>
              </a:rPr>
              <a:t> </a:t>
            </a:r>
          </a:p>
          <a:p>
            <a:r>
              <a:rPr lang="en-US" sz="800" b="0" i="0" dirty="0">
                <a:effectLst/>
                <a:latin typeface="Roboto Mono Web"/>
              </a:rPr>
              <a:t>Yaxley JP, </a:t>
            </a:r>
            <a:r>
              <a:rPr lang="en-US" sz="800" b="0" i="0" dirty="0" err="1">
                <a:effectLst/>
                <a:latin typeface="Roboto Mono Web"/>
              </a:rPr>
              <a:t>Thambar</a:t>
            </a:r>
            <a:r>
              <a:rPr lang="en-US" sz="800" b="0" i="0" dirty="0">
                <a:effectLst/>
                <a:latin typeface="Roboto Mono Web"/>
              </a:rPr>
              <a:t> SV. Resistant hypertension: an approach to management in primary care. J Family Med Prim Care. 2015 Apr-Jun;4(2):193-9. </a:t>
            </a:r>
            <a:r>
              <a:rPr lang="en-US" sz="800" b="0" i="0" dirty="0" err="1">
                <a:effectLst/>
                <a:latin typeface="Roboto Mono Web"/>
              </a:rPr>
              <a:t>doi</a:t>
            </a:r>
            <a:r>
              <a:rPr lang="en-US" sz="800" b="0" i="0" dirty="0">
                <a:effectLst/>
                <a:latin typeface="Roboto Mono Web"/>
              </a:rPr>
              <a:t>: 10.4103/2249-4863.154630. </a:t>
            </a:r>
            <a:endParaRPr lang="en-US" sz="800" dirty="0">
              <a:effectLst/>
              <a:latin typeface="Helvetica" pitchFamily="2" charset="0"/>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0"/>
          <p:cNvSpPr/>
          <p:nvPr/>
        </p:nvSpPr>
        <p:spPr>
          <a:xfrm>
            <a:off x="609600" y="365760"/>
            <a:ext cx="10972800" cy="731520"/>
          </a:xfrm>
          <a:prstGeom prst="rect">
            <a:avLst/>
          </a:prstGeom>
          <a:noFill/>
          <a:ln/>
        </p:spPr>
        <p:txBody>
          <a:bodyPr wrap="square" rtlCol="0" anchor="ctr"/>
          <a:lstStyle/>
          <a:p>
            <a:r>
              <a:rPr lang="en-US" sz="4400" b="1" dirty="0">
                <a:solidFill>
                  <a:srgbClr val="FF0000"/>
                </a:solidFill>
              </a:rPr>
              <a:t>Hasta-</a:t>
            </a:r>
            <a:r>
              <a:rPr lang="en-US" sz="4400" b="1" dirty="0" err="1">
                <a:solidFill>
                  <a:srgbClr val="FF0000"/>
                </a:solidFill>
              </a:rPr>
              <a:t>Merkezli</a:t>
            </a:r>
            <a:r>
              <a:rPr lang="en-US" sz="4400" b="1" dirty="0">
                <a:solidFill>
                  <a:srgbClr val="FF0000"/>
                </a:solidFill>
              </a:rPr>
              <a:t> </a:t>
            </a:r>
            <a:r>
              <a:rPr lang="en-US" sz="4400" b="1" dirty="0" err="1">
                <a:solidFill>
                  <a:srgbClr val="FF0000"/>
                </a:solidFill>
              </a:rPr>
              <a:t>ve</a:t>
            </a:r>
            <a:r>
              <a:rPr lang="en-US" sz="4400" b="1" dirty="0">
                <a:solidFill>
                  <a:srgbClr val="FF0000"/>
                </a:solidFill>
              </a:rPr>
              <a:t> </a:t>
            </a:r>
            <a:r>
              <a:rPr lang="en-US" sz="4400" b="1" dirty="0" err="1">
                <a:solidFill>
                  <a:srgbClr val="FF0000"/>
                </a:solidFill>
              </a:rPr>
              <a:t>Entegre</a:t>
            </a:r>
            <a:r>
              <a:rPr lang="en-US" sz="4400" b="1" dirty="0">
                <a:solidFill>
                  <a:srgbClr val="FF0000"/>
                </a:solidFill>
              </a:rPr>
              <a:t> </a:t>
            </a:r>
            <a:r>
              <a:rPr lang="en-US" sz="4400" b="1" dirty="0" err="1">
                <a:solidFill>
                  <a:srgbClr val="FF0000"/>
                </a:solidFill>
              </a:rPr>
              <a:t>Bakım</a:t>
            </a:r>
            <a:endParaRPr lang="en-US" sz="4400" dirty="0">
              <a:solidFill>
                <a:srgbClr val="FF0000"/>
              </a:solidFill>
            </a:endParaRPr>
          </a:p>
        </p:txBody>
      </p:sp>
      <p:pic>
        <p:nvPicPr>
          <p:cNvPr id="3" name="Image 0" descr="preencoded.png"/>
          <p:cNvPicPr>
            <a:picLocks noChangeAspect="1"/>
          </p:cNvPicPr>
          <p:nvPr/>
        </p:nvPicPr>
        <p:blipFill>
          <a:blip r:embed="rId3"/>
          <a:stretch>
            <a:fillRect/>
          </a:stretch>
        </p:blipFill>
        <p:spPr>
          <a:xfrm>
            <a:off x="731520" y="1275132"/>
            <a:ext cx="487680" cy="487680"/>
          </a:xfrm>
          <a:prstGeom prst="rect">
            <a:avLst/>
          </a:prstGeom>
        </p:spPr>
      </p:pic>
      <p:sp>
        <p:nvSpPr>
          <p:cNvPr id="4" name="Text 1"/>
          <p:cNvSpPr/>
          <p:nvPr/>
        </p:nvSpPr>
        <p:spPr>
          <a:xfrm>
            <a:off x="1097280" y="1200149"/>
            <a:ext cx="10363200" cy="3211595"/>
          </a:xfrm>
          <a:prstGeom prst="rect">
            <a:avLst/>
          </a:prstGeom>
          <a:noFill/>
          <a:ln/>
        </p:spPr>
        <p:txBody>
          <a:bodyPr wrap="square" rtlCol="0" anchor="ctr"/>
          <a:lstStyle/>
          <a:p>
            <a:r>
              <a:rPr lang="en-US" sz="1867" b="1" dirty="0"/>
              <a:t>Hasta merkezli yaklaşım: </a:t>
            </a:r>
            <a:r>
              <a:rPr lang="en-US" sz="1867" dirty="0"/>
              <a:t>güçlü iletişim, aktif dinleme ve bireysel hedef belirleme
</a:t>
            </a:r>
            <a:r>
              <a:rPr lang="en-US" sz="1867" b="1" dirty="0"/>
              <a:t>Multidisipliner ekip: </a:t>
            </a:r>
            <a:r>
              <a:rPr lang="en-US" sz="1867" dirty="0"/>
              <a:t>aile hekimi, diyabet eğitmeni, kardiyolog, nefrolog, göz doktoru, podiatrist, diyetisyen, psikolog
</a:t>
            </a:r>
            <a:r>
              <a:rPr lang="en-US" sz="1867" b="1" dirty="0"/>
              <a:t>Birinci, ikinci ve üçüncü basamak entegrasyonu: </a:t>
            </a:r>
            <a:r>
              <a:rPr lang="en-US" sz="1867" dirty="0"/>
              <a:t>ortak elektronik kayıt sistemi ve geri bildirim döngüleriyle bilgi paylaşımı; hastanın uygun zamanda uygun basamağa yönlendirilmesi
</a:t>
            </a:r>
            <a:r>
              <a:rPr lang="en-US" sz="1867" b="1" dirty="0"/>
              <a:t>Eğitim ve öz-yönetim: </a:t>
            </a:r>
            <a:r>
              <a:rPr lang="en-US" sz="1867" dirty="0"/>
              <a:t>diyabetli birey ve ailesinin komplikasyon belirtilerini tanıması ve yaşam tarzı değişikliklerine bağlı kalması</a:t>
            </a:r>
          </a:p>
        </p:txBody>
      </p:sp>
      <p:sp>
        <p:nvSpPr>
          <p:cNvPr id="5" name="Text 2"/>
          <p:cNvSpPr/>
          <p:nvPr/>
        </p:nvSpPr>
        <p:spPr>
          <a:xfrm>
            <a:off x="609600" y="6423660"/>
            <a:ext cx="10972800" cy="304800"/>
          </a:xfrm>
          <a:prstGeom prst="rect">
            <a:avLst/>
          </a:prstGeom>
          <a:noFill/>
          <a:ln/>
        </p:spPr>
        <p:txBody>
          <a:bodyPr wrap="square" lIns="0" tIns="0" rIns="0" bIns="0" rtlCol="0" anchor="ctr"/>
          <a:lstStyle/>
          <a:p>
            <a:endParaRPr lang="en-US" sz="933" dirty="0"/>
          </a:p>
        </p:txBody>
      </p:sp>
      <p:sp>
        <p:nvSpPr>
          <p:cNvPr id="7" name="TextBox 6">
            <a:extLst>
              <a:ext uri="{FF2B5EF4-FFF2-40B4-BE49-F238E27FC236}">
                <a16:creationId xmlns:a16="http://schemas.microsoft.com/office/drawing/2014/main" id="{D28F0CB8-E194-93C1-FFBE-537A91344D9A}"/>
              </a:ext>
            </a:extLst>
          </p:cNvPr>
          <p:cNvSpPr txBox="1"/>
          <p:nvPr/>
        </p:nvSpPr>
        <p:spPr>
          <a:xfrm>
            <a:off x="609600" y="5427018"/>
            <a:ext cx="11563109" cy="461665"/>
          </a:xfrm>
          <a:prstGeom prst="rect">
            <a:avLst/>
          </a:prstGeom>
          <a:noFill/>
        </p:spPr>
        <p:txBody>
          <a:bodyPr wrap="square">
            <a:spAutoFit/>
          </a:bodyPr>
          <a:lstStyle/>
          <a:p>
            <a:pPr algn="l" fontAlgn="base"/>
            <a:r>
              <a:rPr lang="en-US" sz="800" b="0" i="0" u="none" strike="noStrike" dirty="0">
                <a:effectLst/>
                <a:latin typeface="Helvetica Neue" panose="02000503000000020004" pitchFamily="2" charset="0"/>
              </a:rPr>
              <a:t>Melanie J. Davies, </a:t>
            </a:r>
            <a:r>
              <a:rPr lang="en-US" sz="800" b="0" i="0" u="none" strike="noStrike" dirty="0" err="1">
                <a:effectLst/>
                <a:latin typeface="Helvetica Neue" panose="02000503000000020004" pitchFamily="2" charset="0"/>
              </a:rPr>
              <a:t>Vanita</a:t>
            </a:r>
            <a:r>
              <a:rPr lang="en-US" sz="800" b="0" i="0" u="none" strike="noStrike" dirty="0">
                <a:effectLst/>
                <a:latin typeface="Helvetica Neue" panose="02000503000000020004" pitchFamily="2" charset="0"/>
              </a:rPr>
              <a:t> R. </a:t>
            </a:r>
            <a:r>
              <a:rPr lang="en-US" sz="800" b="0" i="0" u="none" strike="noStrike" dirty="0" err="1">
                <a:effectLst/>
                <a:latin typeface="Helvetica Neue" panose="02000503000000020004" pitchFamily="2" charset="0"/>
              </a:rPr>
              <a:t>Aroda</a:t>
            </a:r>
            <a:r>
              <a:rPr lang="en-US" sz="800" b="0" i="0" u="none" strike="noStrike" dirty="0">
                <a:effectLst/>
                <a:latin typeface="Helvetica Neue" panose="02000503000000020004" pitchFamily="2" charset="0"/>
              </a:rPr>
              <a:t>, Billy S. Collins, Robert A. </a:t>
            </a:r>
            <a:r>
              <a:rPr lang="en-US" sz="800" b="0" i="0" u="none" strike="noStrike" dirty="0" err="1">
                <a:effectLst/>
                <a:latin typeface="Helvetica Neue" panose="02000503000000020004" pitchFamily="2" charset="0"/>
              </a:rPr>
              <a:t>Gabbay</a:t>
            </a:r>
            <a:r>
              <a:rPr lang="en-US" sz="800" b="0" i="0" u="none" strike="noStrike" dirty="0">
                <a:effectLst/>
                <a:latin typeface="Helvetica Neue" panose="02000503000000020004" pitchFamily="2" charset="0"/>
              </a:rPr>
              <a:t>, Jennifer Green, </a:t>
            </a:r>
            <a:r>
              <a:rPr lang="en-US" sz="800" b="0" i="0" u="none" strike="noStrike" dirty="0" err="1">
                <a:effectLst/>
                <a:latin typeface="Helvetica Neue" panose="02000503000000020004" pitchFamily="2" charset="0"/>
              </a:rPr>
              <a:t>Nisa</a:t>
            </a:r>
            <a:r>
              <a:rPr lang="en-US" sz="800" b="0" i="0" u="none" strike="noStrike" dirty="0">
                <a:effectLst/>
                <a:latin typeface="Helvetica Neue" panose="02000503000000020004" pitchFamily="2" charset="0"/>
              </a:rPr>
              <a:t> M. </a:t>
            </a:r>
            <a:r>
              <a:rPr lang="en-US" sz="800" b="0" i="0" u="none" strike="noStrike" dirty="0" err="1">
                <a:effectLst/>
                <a:latin typeface="Helvetica Neue" panose="02000503000000020004" pitchFamily="2" charset="0"/>
              </a:rPr>
              <a:t>Maruthur</a:t>
            </a:r>
            <a:r>
              <a:rPr lang="en-US" sz="800" b="0" i="0" u="none" strike="noStrike" dirty="0">
                <a:effectLst/>
                <a:latin typeface="Helvetica Neue" panose="02000503000000020004" pitchFamily="2" charset="0"/>
              </a:rPr>
              <a:t>, Sylvia E. Rosas, Stefano Del Prato, Chantal Mathieu, </a:t>
            </a:r>
            <a:r>
              <a:rPr lang="en-US" sz="800" b="0" i="0" u="none" strike="noStrike" dirty="0" err="1">
                <a:effectLst/>
                <a:latin typeface="Helvetica Neue" panose="02000503000000020004" pitchFamily="2" charset="0"/>
              </a:rPr>
              <a:t>Geltrude</a:t>
            </a:r>
            <a:r>
              <a:rPr lang="en-US" sz="800" b="0" i="0" u="none" strike="noStrike" dirty="0">
                <a:effectLst/>
                <a:latin typeface="Helvetica Neue" panose="02000503000000020004" pitchFamily="2" charset="0"/>
              </a:rPr>
              <a:t> </a:t>
            </a:r>
            <a:r>
              <a:rPr lang="en-US" sz="800" b="0" i="0" u="none" strike="noStrike" dirty="0" err="1">
                <a:effectLst/>
                <a:latin typeface="Helvetica Neue" panose="02000503000000020004" pitchFamily="2" charset="0"/>
              </a:rPr>
              <a:t>Mingrone</a:t>
            </a:r>
            <a:r>
              <a:rPr lang="en-US" sz="800" b="0" i="0" u="none" strike="noStrike" dirty="0">
                <a:effectLst/>
                <a:latin typeface="Helvetica Neue" panose="02000503000000020004" pitchFamily="2" charset="0"/>
              </a:rPr>
              <a:t>, Peter </a:t>
            </a:r>
            <a:r>
              <a:rPr lang="en-US" sz="800" b="0" i="0" u="none" strike="noStrike" dirty="0" err="1">
                <a:effectLst/>
                <a:latin typeface="Helvetica Neue" panose="02000503000000020004" pitchFamily="2" charset="0"/>
              </a:rPr>
              <a:t>Rossing</a:t>
            </a:r>
            <a:r>
              <a:rPr lang="en-US" sz="800" b="0" i="0" u="none" strike="noStrike" dirty="0">
                <a:effectLst/>
                <a:latin typeface="Helvetica Neue" panose="02000503000000020004" pitchFamily="2" charset="0"/>
              </a:rPr>
              <a:t>, </a:t>
            </a:r>
            <a:r>
              <a:rPr lang="en-US" sz="800" b="0" i="0" u="none" strike="noStrike" dirty="0" err="1">
                <a:effectLst/>
                <a:latin typeface="Helvetica Neue" panose="02000503000000020004" pitchFamily="2" charset="0"/>
              </a:rPr>
              <a:t>Tsvetalina</a:t>
            </a:r>
            <a:r>
              <a:rPr lang="en-US" sz="800" b="0" i="0" u="none" strike="noStrike" dirty="0">
                <a:effectLst/>
                <a:latin typeface="Helvetica Neue" panose="02000503000000020004" pitchFamily="2" charset="0"/>
              </a:rPr>
              <a:t> </a:t>
            </a:r>
            <a:r>
              <a:rPr lang="en-US" sz="800" b="0" i="0" u="none" strike="noStrike" dirty="0" err="1">
                <a:effectLst/>
                <a:latin typeface="Helvetica Neue" panose="02000503000000020004" pitchFamily="2" charset="0"/>
              </a:rPr>
              <a:t>Tankova</a:t>
            </a:r>
            <a:r>
              <a:rPr lang="en-US" sz="800" b="0" i="0" u="none" strike="noStrike" dirty="0">
                <a:effectLst/>
                <a:latin typeface="Helvetica Neue" panose="02000503000000020004" pitchFamily="2" charset="0"/>
              </a:rPr>
              <a:t>, Apostolos </a:t>
            </a:r>
            <a:r>
              <a:rPr lang="en-US" sz="800" b="0" i="0" u="none" strike="noStrike" dirty="0" err="1">
                <a:effectLst/>
                <a:latin typeface="Helvetica Neue" panose="02000503000000020004" pitchFamily="2" charset="0"/>
              </a:rPr>
              <a:t>Tsapas</a:t>
            </a:r>
            <a:r>
              <a:rPr lang="en-US" sz="800" b="0" i="0" u="none" strike="noStrike" dirty="0">
                <a:effectLst/>
                <a:latin typeface="Helvetica Neue" panose="02000503000000020004" pitchFamily="2" charset="0"/>
              </a:rPr>
              <a:t>, John B. Buse; Management of Hyperglycemia in Type 2 Diabetes, 2022. A Consensus Report by the American Diabetes Association (ADA) and the European Association for the Study of Diabetes (EASD). </a:t>
            </a:r>
            <a:r>
              <a:rPr lang="en-US" sz="800" b="0" i="1" u="none" strike="noStrike" dirty="0">
                <a:effectLst/>
                <a:latin typeface="Helvetica Neue" panose="02000503000000020004" pitchFamily="2" charset="0"/>
              </a:rPr>
              <a:t>Diabetes Care</a:t>
            </a:r>
            <a:r>
              <a:rPr lang="en-US" sz="800" b="0" i="0" u="none" strike="noStrike" dirty="0">
                <a:effectLst/>
                <a:latin typeface="Helvetica Neue" panose="02000503000000020004" pitchFamily="2" charset="0"/>
              </a:rPr>
              <a:t> 1 November 2022; 45 (11): 2753–2786. </a:t>
            </a:r>
            <a:r>
              <a:rPr lang="en-US" sz="800" b="0" i="0" u="none" strike="noStrike" dirty="0">
                <a:effectLst/>
                <a:latin typeface="Helvetica Neue" panose="02000503000000020004" pitchFamily="2" charset="0"/>
                <a:hlinkClick r:id="rId4">
                  <a:extLst>
                    <a:ext uri="{A12FA001-AC4F-418D-AE19-62706E023703}">
                      <ahyp:hlinkClr xmlns:ahyp="http://schemas.microsoft.com/office/drawing/2018/hyperlinkcolor" val="tx"/>
                    </a:ext>
                  </a:extLst>
                </a:hlinkClick>
              </a:rPr>
              <a:t>https://doi.org/10.2337/dci22-0034</a:t>
            </a:r>
            <a:endParaRPr lang="en-US" sz="800" b="0" i="0" u="none" strike="noStrike" dirty="0">
              <a:effectLst/>
              <a:latin typeface="Helvetica Neue" panose="02000503000000020004" pitchFamily="2" charset="0"/>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4FF116-93C4-D2D0-58C2-27E2BE88D1F5}"/>
              </a:ext>
            </a:extLst>
          </p:cNvPr>
          <p:cNvSpPr>
            <a:spLocks noGrp="1"/>
          </p:cNvSpPr>
          <p:nvPr>
            <p:ph type="title"/>
          </p:nvPr>
        </p:nvSpPr>
        <p:spPr/>
        <p:txBody>
          <a:bodyPr/>
          <a:lstStyle/>
          <a:p>
            <a:r>
              <a:rPr lang="en-TR" b="1" dirty="0">
                <a:solidFill>
                  <a:srgbClr val="FF0000"/>
                </a:solidFill>
              </a:rPr>
              <a:t>Öğrenim Çıktıları</a:t>
            </a:r>
          </a:p>
        </p:txBody>
      </p:sp>
      <p:sp>
        <p:nvSpPr>
          <p:cNvPr id="3" name="Content Placeholder 2">
            <a:extLst>
              <a:ext uri="{FF2B5EF4-FFF2-40B4-BE49-F238E27FC236}">
                <a16:creationId xmlns:a16="http://schemas.microsoft.com/office/drawing/2014/main" id="{5BB7F096-F5EC-4E38-7F94-512E7C1727E3}"/>
              </a:ext>
            </a:extLst>
          </p:cNvPr>
          <p:cNvSpPr>
            <a:spLocks noGrp="1"/>
          </p:cNvSpPr>
          <p:nvPr>
            <p:ph idx="1"/>
          </p:nvPr>
        </p:nvSpPr>
        <p:spPr/>
        <p:txBody>
          <a:bodyPr/>
          <a:lstStyle/>
          <a:p>
            <a:r>
              <a:rPr lang="en-US" dirty="0" err="1"/>
              <a:t>Komplikasyonların</a:t>
            </a:r>
            <a:r>
              <a:rPr lang="en-US" dirty="0"/>
              <a:t> </a:t>
            </a:r>
            <a:r>
              <a:rPr lang="en-US" dirty="0" err="1"/>
              <a:t>sıklığını</a:t>
            </a:r>
            <a:r>
              <a:rPr lang="en-US" dirty="0"/>
              <a:t> </a:t>
            </a:r>
            <a:r>
              <a:rPr lang="en-US" dirty="0" err="1"/>
              <a:t>ve</a:t>
            </a:r>
            <a:r>
              <a:rPr lang="en-US" dirty="0"/>
              <a:t> </a:t>
            </a:r>
            <a:r>
              <a:rPr lang="en-US" dirty="0" err="1"/>
              <a:t>klinik</a:t>
            </a:r>
            <a:r>
              <a:rPr lang="en-US" dirty="0"/>
              <a:t> </a:t>
            </a:r>
            <a:r>
              <a:rPr lang="en-US" dirty="0" err="1"/>
              <a:t>önemini</a:t>
            </a:r>
            <a:r>
              <a:rPr lang="en-US" dirty="0"/>
              <a:t> </a:t>
            </a:r>
            <a:r>
              <a:rPr lang="en-US" dirty="0" err="1"/>
              <a:t>tanımlamak</a:t>
            </a:r>
            <a:endParaRPr lang="en-US" dirty="0"/>
          </a:p>
          <a:p>
            <a:r>
              <a:rPr lang="en-US" dirty="0" err="1"/>
              <a:t>Birincil</a:t>
            </a:r>
            <a:r>
              <a:rPr lang="en-US" dirty="0"/>
              <a:t> </a:t>
            </a:r>
            <a:r>
              <a:rPr lang="en-US" dirty="0" err="1"/>
              <a:t>ve</a:t>
            </a:r>
            <a:r>
              <a:rPr lang="en-US" dirty="0"/>
              <a:t> </a:t>
            </a:r>
            <a:r>
              <a:rPr lang="en-US" dirty="0" err="1"/>
              <a:t>ikincil</a:t>
            </a:r>
            <a:r>
              <a:rPr lang="en-US" dirty="0"/>
              <a:t> </a:t>
            </a:r>
            <a:r>
              <a:rPr lang="en-US" dirty="0" err="1"/>
              <a:t>korunma</a:t>
            </a:r>
            <a:r>
              <a:rPr lang="en-US" dirty="0"/>
              <a:t> </a:t>
            </a:r>
            <a:r>
              <a:rPr lang="en-US" dirty="0" err="1"/>
              <a:t>ilkelerini</a:t>
            </a:r>
            <a:r>
              <a:rPr lang="en-US" dirty="0"/>
              <a:t> </a:t>
            </a:r>
            <a:r>
              <a:rPr lang="en-US" dirty="0" err="1"/>
              <a:t>açıklamak</a:t>
            </a:r>
            <a:endParaRPr lang="en-US" dirty="0"/>
          </a:p>
          <a:p>
            <a:r>
              <a:rPr lang="en-US" dirty="0" err="1"/>
              <a:t>Komplikasyonların</a:t>
            </a:r>
            <a:r>
              <a:rPr lang="en-US" dirty="0"/>
              <a:t> </a:t>
            </a:r>
            <a:r>
              <a:rPr lang="en-US" dirty="0" err="1"/>
              <a:t>klinik</a:t>
            </a:r>
            <a:r>
              <a:rPr lang="en-US" dirty="0"/>
              <a:t> </a:t>
            </a:r>
            <a:r>
              <a:rPr lang="en-US" dirty="0" err="1"/>
              <a:t>belirtilerini</a:t>
            </a:r>
            <a:r>
              <a:rPr lang="en-US" dirty="0"/>
              <a:t> </a:t>
            </a:r>
            <a:r>
              <a:rPr lang="en-US" dirty="0" err="1"/>
              <a:t>tanımak</a:t>
            </a:r>
            <a:endParaRPr lang="en-US" dirty="0"/>
          </a:p>
          <a:p>
            <a:r>
              <a:rPr lang="en-US" dirty="0"/>
              <a:t>Risk </a:t>
            </a:r>
            <a:r>
              <a:rPr lang="en-US" dirty="0" err="1"/>
              <a:t>temelli</a:t>
            </a:r>
            <a:r>
              <a:rPr lang="en-US" dirty="0"/>
              <a:t> ASCVD </a:t>
            </a:r>
            <a:r>
              <a:rPr lang="en-US" dirty="0" err="1"/>
              <a:t>yaklaşımını</a:t>
            </a:r>
            <a:r>
              <a:rPr lang="en-US" dirty="0"/>
              <a:t> </a:t>
            </a:r>
            <a:r>
              <a:rPr lang="en-US" dirty="0" err="1"/>
              <a:t>uygulamak</a:t>
            </a:r>
            <a:endParaRPr lang="en-US" dirty="0"/>
          </a:p>
          <a:p>
            <a:r>
              <a:rPr lang="en-US" dirty="0" err="1"/>
              <a:t>Takip</a:t>
            </a:r>
            <a:r>
              <a:rPr lang="en-US" dirty="0"/>
              <a:t> </a:t>
            </a:r>
            <a:r>
              <a:rPr lang="en-US" dirty="0" err="1"/>
              <a:t>ve</a:t>
            </a:r>
            <a:r>
              <a:rPr lang="en-US" dirty="0"/>
              <a:t> </a:t>
            </a:r>
            <a:r>
              <a:rPr lang="en-US" dirty="0" err="1"/>
              <a:t>sevk</a:t>
            </a:r>
            <a:r>
              <a:rPr lang="en-US" dirty="0"/>
              <a:t> </a:t>
            </a:r>
            <a:r>
              <a:rPr lang="en-US" dirty="0" err="1"/>
              <a:t>kriterlerini</a:t>
            </a:r>
            <a:r>
              <a:rPr lang="en-US" dirty="0"/>
              <a:t> </a:t>
            </a:r>
            <a:r>
              <a:rPr lang="en-US" dirty="0" err="1"/>
              <a:t>belirlemek</a:t>
            </a:r>
            <a:endParaRPr lang="en-US" dirty="0"/>
          </a:p>
          <a:p>
            <a:endParaRPr lang="en-TR" dirty="0"/>
          </a:p>
        </p:txBody>
      </p:sp>
      <p:sp>
        <p:nvSpPr>
          <p:cNvPr id="4" name="Slayt Numarası Yer Tutucusu 3">
            <a:extLst>
              <a:ext uri="{FF2B5EF4-FFF2-40B4-BE49-F238E27FC236}">
                <a16:creationId xmlns:a16="http://schemas.microsoft.com/office/drawing/2014/main" id="{E2BC35F5-63C8-4AA2-AE78-66E62F8ED912}"/>
              </a:ext>
            </a:extLst>
          </p:cNvPr>
          <p:cNvSpPr>
            <a:spLocks noGrp="1"/>
          </p:cNvSpPr>
          <p:nvPr>
            <p:ph type="sldNum" sz="quarter" idx="12"/>
          </p:nvPr>
        </p:nvSpPr>
        <p:spPr/>
        <p:txBody>
          <a:bodyPr/>
          <a:lstStyle/>
          <a:p>
            <a:fld id="{BF530BCA-62BA-1742-9AC4-D51AB56D4E59}" type="slidenum">
              <a:rPr lang="en-TR" smtClean="0"/>
              <a:t>3</a:t>
            </a:fld>
            <a:endParaRPr lang="en-TR"/>
          </a:p>
        </p:txBody>
      </p:sp>
    </p:spTree>
    <p:extLst>
      <p:ext uri="{BB962C8B-B14F-4D97-AF65-F5344CB8AC3E}">
        <p14:creationId xmlns:p14="http://schemas.microsoft.com/office/powerpoint/2010/main" val="19068726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0794FB-CADF-4921-E248-9AA5DA8B4E11}"/>
              </a:ext>
            </a:extLst>
          </p:cNvPr>
          <p:cNvSpPr>
            <a:spLocks noGrp="1"/>
          </p:cNvSpPr>
          <p:nvPr>
            <p:ph type="title"/>
          </p:nvPr>
        </p:nvSpPr>
        <p:spPr/>
        <p:txBody>
          <a:bodyPr/>
          <a:lstStyle/>
          <a:p>
            <a:r>
              <a:rPr lang="en-US" b="1" dirty="0">
                <a:solidFill>
                  <a:srgbClr val="FF0000"/>
                </a:solidFill>
              </a:rPr>
              <a:t>S</a:t>
            </a:r>
            <a:r>
              <a:rPr lang="en-TR" b="1" dirty="0">
                <a:solidFill>
                  <a:srgbClr val="FF0000"/>
                </a:solidFill>
              </a:rPr>
              <a:t>unum Akışı</a:t>
            </a:r>
          </a:p>
        </p:txBody>
      </p:sp>
      <p:sp>
        <p:nvSpPr>
          <p:cNvPr id="3" name="Content Placeholder 2">
            <a:extLst>
              <a:ext uri="{FF2B5EF4-FFF2-40B4-BE49-F238E27FC236}">
                <a16:creationId xmlns:a16="http://schemas.microsoft.com/office/drawing/2014/main" id="{D09005E2-44CB-1B28-BD90-169D1931237B}"/>
              </a:ext>
            </a:extLst>
          </p:cNvPr>
          <p:cNvSpPr>
            <a:spLocks noGrp="1"/>
          </p:cNvSpPr>
          <p:nvPr>
            <p:ph idx="1"/>
          </p:nvPr>
        </p:nvSpPr>
        <p:spPr/>
        <p:txBody>
          <a:bodyPr/>
          <a:lstStyle/>
          <a:p>
            <a:r>
              <a:rPr lang="en-TR" dirty="0"/>
              <a:t>Makrovasküler Komplikasyonlar</a:t>
            </a:r>
          </a:p>
          <a:p>
            <a:r>
              <a:rPr lang="en-TR" dirty="0"/>
              <a:t>Klinik Belirtiler – Prognoz</a:t>
            </a:r>
          </a:p>
          <a:p>
            <a:r>
              <a:rPr lang="en-TR" dirty="0"/>
              <a:t>Koruyucu Tedavi Yaklaşımı</a:t>
            </a:r>
          </a:p>
          <a:p>
            <a:r>
              <a:rPr lang="en-TR" dirty="0"/>
              <a:t>BB Takip</a:t>
            </a:r>
          </a:p>
          <a:p>
            <a:endParaRPr lang="en-TR" dirty="0"/>
          </a:p>
          <a:p>
            <a:endParaRPr lang="en-TR" dirty="0"/>
          </a:p>
        </p:txBody>
      </p:sp>
      <p:sp>
        <p:nvSpPr>
          <p:cNvPr id="4" name="Slayt Numarası Yer Tutucusu 3">
            <a:extLst>
              <a:ext uri="{FF2B5EF4-FFF2-40B4-BE49-F238E27FC236}">
                <a16:creationId xmlns:a16="http://schemas.microsoft.com/office/drawing/2014/main" id="{47BB0C1A-AAD8-4368-B8D8-48661D642381}"/>
              </a:ext>
            </a:extLst>
          </p:cNvPr>
          <p:cNvSpPr>
            <a:spLocks noGrp="1"/>
          </p:cNvSpPr>
          <p:nvPr>
            <p:ph type="sldNum" sz="quarter" idx="12"/>
          </p:nvPr>
        </p:nvSpPr>
        <p:spPr/>
        <p:txBody>
          <a:bodyPr/>
          <a:lstStyle/>
          <a:p>
            <a:fld id="{BF530BCA-62BA-1742-9AC4-D51AB56D4E59}" type="slidenum">
              <a:rPr lang="en-TR" smtClean="0"/>
              <a:t>4</a:t>
            </a:fld>
            <a:endParaRPr lang="en-TR"/>
          </a:p>
        </p:txBody>
      </p:sp>
    </p:spTree>
    <p:extLst>
      <p:ext uri="{BB962C8B-B14F-4D97-AF65-F5344CB8AC3E}">
        <p14:creationId xmlns:p14="http://schemas.microsoft.com/office/powerpoint/2010/main" val="56539557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0794FB-CADF-4921-E248-9AA5DA8B4E11}"/>
              </a:ext>
            </a:extLst>
          </p:cNvPr>
          <p:cNvSpPr>
            <a:spLocks noGrp="1"/>
          </p:cNvSpPr>
          <p:nvPr>
            <p:ph type="title"/>
          </p:nvPr>
        </p:nvSpPr>
        <p:spPr/>
        <p:txBody>
          <a:bodyPr/>
          <a:lstStyle/>
          <a:p>
            <a:r>
              <a:rPr lang="en-US" b="1" dirty="0">
                <a:solidFill>
                  <a:srgbClr val="FF0000"/>
                </a:solidFill>
              </a:rPr>
              <a:t>S</a:t>
            </a:r>
            <a:r>
              <a:rPr lang="en-TR" b="1" dirty="0">
                <a:solidFill>
                  <a:srgbClr val="FF0000"/>
                </a:solidFill>
              </a:rPr>
              <a:t>unum Akışı</a:t>
            </a:r>
          </a:p>
        </p:txBody>
      </p:sp>
      <p:sp>
        <p:nvSpPr>
          <p:cNvPr id="3" name="Content Placeholder 2">
            <a:extLst>
              <a:ext uri="{FF2B5EF4-FFF2-40B4-BE49-F238E27FC236}">
                <a16:creationId xmlns:a16="http://schemas.microsoft.com/office/drawing/2014/main" id="{D09005E2-44CB-1B28-BD90-169D1931237B}"/>
              </a:ext>
            </a:extLst>
          </p:cNvPr>
          <p:cNvSpPr>
            <a:spLocks noGrp="1"/>
          </p:cNvSpPr>
          <p:nvPr>
            <p:ph idx="1"/>
          </p:nvPr>
        </p:nvSpPr>
        <p:spPr/>
        <p:txBody>
          <a:bodyPr/>
          <a:lstStyle/>
          <a:p>
            <a:r>
              <a:rPr lang="en-TR" dirty="0">
                <a:solidFill>
                  <a:srgbClr val="FF0000"/>
                </a:solidFill>
              </a:rPr>
              <a:t>Makrovasküler Komplikasyonlar</a:t>
            </a:r>
          </a:p>
          <a:p>
            <a:pPr lvl="1"/>
            <a:r>
              <a:rPr lang="en-TR" sz="2800" dirty="0">
                <a:solidFill>
                  <a:srgbClr val="FF0000"/>
                </a:solidFill>
              </a:rPr>
              <a:t>Patogenez, Risk Faktörleri, Epidemioyolji</a:t>
            </a:r>
          </a:p>
          <a:p>
            <a:r>
              <a:rPr lang="en-TR" dirty="0"/>
              <a:t>Klinik Belirtiler – Prognoz</a:t>
            </a:r>
          </a:p>
          <a:p>
            <a:r>
              <a:rPr lang="en-TR" dirty="0"/>
              <a:t>Koruyucu Tedavi Yaklaşımı</a:t>
            </a:r>
          </a:p>
          <a:p>
            <a:r>
              <a:rPr lang="en-TR" dirty="0"/>
              <a:t>BB Takip</a:t>
            </a:r>
          </a:p>
          <a:p>
            <a:endParaRPr lang="en-TR" dirty="0"/>
          </a:p>
          <a:p>
            <a:endParaRPr lang="en-TR" dirty="0"/>
          </a:p>
        </p:txBody>
      </p:sp>
      <p:sp>
        <p:nvSpPr>
          <p:cNvPr id="4" name="Slayt Numarası Yer Tutucusu 3">
            <a:extLst>
              <a:ext uri="{FF2B5EF4-FFF2-40B4-BE49-F238E27FC236}">
                <a16:creationId xmlns:a16="http://schemas.microsoft.com/office/drawing/2014/main" id="{A7E216AA-378E-474C-A7C3-7728983981F2}"/>
              </a:ext>
            </a:extLst>
          </p:cNvPr>
          <p:cNvSpPr>
            <a:spLocks noGrp="1"/>
          </p:cNvSpPr>
          <p:nvPr>
            <p:ph type="sldNum" sz="quarter" idx="12"/>
          </p:nvPr>
        </p:nvSpPr>
        <p:spPr/>
        <p:txBody>
          <a:bodyPr/>
          <a:lstStyle/>
          <a:p>
            <a:fld id="{BF530BCA-62BA-1742-9AC4-D51AB56D4E59}" type="slidenum">
              <a:rPr lang="en-TR" smtClean="0"/>
              <a:t>5</a:t>
            </a:fld>
            <a:endParaRPr lang="en-TR"/>
          </a:p>
        </p:txBody>
      </p:sp>
    </p:spTree>
    <p:extLst>
      <p:ext uri="{BB962C8B-B14F-4D97-AF65-F5344CB8AC3E}">
        <p14:creationId xmlns:p14="http://schemas.microsoft.com/office/powerpoint/2010/main" val="231178792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0"/>
          <p:cNvSpPr/>
          <p:nvPr/>
        </p:nvSpPr>
        <p:spPr>
          <a:xfrm>
            <a:off x="609600" y="365760"/>
            <a:ext cx="10972800" cy="731520"/>
          </a:xfrm>
          <a:prstGeom prst="rect">
            <a:avLst/>
          </a:prstGeom>
          <a:noFill/>
          <a:ln/>
        </p:spPr>
        <p:txBody>
          <a:bodyPr wrap="square" rtlCol="0" anchor="ctr"/>
          <a:lstStyle/>
          <a:p>
            <a:r>
              <a:rPr lang="en-US" sz="4400" b="1" dirty="0">
                <a:solidFill>
                  <a:srgbClr val="FF0000"/>
                </a:solidFill>
              </a:rPr>
              <a:t>Makrovasküler Komplikasyonlar</a:t>
            </a:r>
            <a:endParaRPr lang="en-US" sz="4400" dirty="0">
              <a:solidFill>
                <a:srgbClr val="FF0000"/>
              </a:solidFill>
            </a:endParaRPr>
          </a:p>
        </p:txBody>
      </p:sp>
      <p:graphicFrame>
        <p:nvGraphicFramePr>
          <p:cNvPr id="4" name="Table 0"/>
          <p:cNvGraphicFramePr>
            <a:graphicFrameLocks noGrp="1"/>
          </p:cNvGraphicFramePr>
          <p:nvPr>
            <p:extLst>
              <p:ext uri="{D42A27DB-BD31-4B8C-83A1-F6EECF244321}">
                <p14:modId xmlns:p14="http://schemas.microsoft.com/office/powerpoint/2010/main" val="3696979"/>
              </p:ext>
            </p:extLst>
          </p:nvPr>
        </p:nvGraphicFramePr>
        <p:xfrm>
          <a:off x="609600" y="1097280"/>
          <a:ext cx="10972800" cy="1706880"/>
        </p:xfrm>
        <a:graphic>
          <a:graphicData uri="http://schemas.openxmlformats.org/drawingml/2006/table">
            <a:tbl>
              <a:tblPr/>
              <a:tblGrid>
                <a:gridCol w="3048000">
                  <a:extLst>
                    <a:ext uri="{9D8B030D-6E8A-4147-A177-3AD203B41FA5}">
                      <a16:colId xmlns:a16="http://schemas.microsoft.com/office/drawing/2014/main" val="20000"/>
                    </a:ext>
                  </a:extLst>
                </a:gridCol>
                <a:gridCol w="4389120">
                  <a:extLst>
                    <a:ext uri="{9D8B030D-6E8A-4147-A177-3AD203B41FA5}">
                      <a16:colId xmlns:a16="http://schemas.microsoft.com/office/drawing/2014/main" val="20001"/>
                    </a:ext>
                  </a:extLst>
                </a:gridCol>
                <a:gridCol w="3535680">
                  <a:extLst>
                    <a:ext uri="{9D8B030D-6E8A-4147-A177-3AD203B41FA5}">
                      <a16:colId xmlns:a16="http://schemas.microsoft.com/office/drawing/2014/main" val="20002"/>
                    </a:ext>
                  </a:extLst>
                </a:gridCol>
              </a:tblGrid>
              <a:tr h="365760">
                <a:tc>
                  <a:txBody>
                    <a:bodyPr/>
                    <a:lstStyle/>
                    <a:p>
                      <a:pPr marL="0" indent="0" algn="ctr">
                        <a:buNone/>
                      </a:pPr>
                      <a:r>
                        <a:rPr lang="en-US" sz="1600" b="1" dirty="0">
                          <a:solidFill>
                            <a:srgbClr val="FFFFFF"/>
                          </a:solidFill>
                        </a:rPr>
                        <a:t>Komplikasyon</a:t>
                      </a:r>
                      <a:endParaRPr lang="en-US" sz="1600" dirty="0"/>
                    </a:p>
                  </a:txBody>
                  <a:tcPr marL="121920" marR="121920" marT="60960" marB="60960" anchor="ctr">
                    <a:lnL w="6350" cap="flat" cmpd="sng" algn="ctr">
                      <a:solidFill>
                        <a:srgbClr val="0057A7"/>
                      </a:solidFill>
                      <a:prstDash val="solid"/>
                      <a:round/>
                      <a:headEnd type="none" w="med" len="med"/>
                      <a:tailEnd type="none" w="med" len="med"/>
                    </a:lnL>
                    <a:lnR w="6350" cap="flat" cmpd="sng" algn="ctr">
                      <a:solidFill>
                        <a:srgbClr val="0057A7"/>
                      </a:solidFill>
                      <a:prstDash val="solid"/>
                      <a:round/>
                      <a:headEnd type="none" w="med" len="med"/>
                      <a:tailEnd type="none" w="med" len="med"/>
                    </a:lnR>
                    <a:lnT w="6350" cap="flat" cmpd="sng" algn="ctr">
                      <a:solidFill>
                        <a:srgbClr val="0057A7"/>
                      </a:solidFill>
                      <a:prstDash val="solid"/>
                      <a:round/>
                      <a:headEnd type="none" w="med" len="med"/>
                      <a:tailEnd type="none" w="med" len="med"/>
                    </a:lnT>
                    <a:lnB w="6350" cap="flat" cmpd="sng" algn="ctr">
                      <a:solidFill>
                        <a:srgbClr val="0057A7"/>
                      </a:solidFill>
                      <a:prstDash val="solid"/>
                      <a:round/>
                      <a:headEnd type="none" w="med" len="med"/>
                      <a:tailEnd type="none" w="med" len="med"/>
                    </a:lnB>
                    <a:solidFill>
                      <a:srgbClr val="0057A7"/>
                    </a:solidFill>
                  </a:tcPr>
                </a:tc>
                <a:tc>
                  <a:txBody>
                    <a:bodyPr/>
                    <a:lstStyle/>
                    <a:p>
                      <a:pPr marL="0" indent="0" algn="ctr">
                        <a:buNone/>
                      </a:pPr>
                      <a:r>
                        <a:rPr lang="en-US" sz="1600" b="1" dirty="0">
                          <a:solidFill>
                            <a:srgbClr val="FFFFFF"/>
                          </a:solidFill>
                        </a:rPr>
                        <a:t>Tanım</a:t>
                      </a:r>
                      <a:endParaRPr lang="en-US" sz="1600" dirty="0"/>
                    </a:p>
                  </a:txBody>
                  <a:tcPr marL="121920" marR="121920" marT="60960" marB="60960" anchor="ctr">
                    <a:lnL w="6350" cap="flat" cmpd="sng" algn="ctr">
                      <a:solidFill>
                        <a:srgbClr val="0057A7"/>
                      </a:solidFill>
                      <a:prstDash val="solid"/>
                      <a:round/>
                      <a:headEnd type="none" w="med" len="med"/>
                      <a:tailEnd type="none" w="med" len="med"/>
                    </a:lnL>
                    <a:lnR w="6350" cap="flat" cmpd="sng" algn="ctr">
                      <a:solidFill>
                        <a:srgbClr val="0057A7"/>
                      </a:solidFill>
                      <a:prstDash val="solid"/>
                      <a:round/>
                      <a:headEnd type="none" w="med" len="med"/>
                      <a:tailEnd type="none" w="med" len="med"/>
                    </a:lnR>
                    <a:lnT w="6350" cap="flat" cmpd="sng" algn="ctr">
                      <a:solidFill>
                        <a:srgbClr val="0057A7"/>
                      </a:solidFill>
                      <a:prstDash val="solid"/>
                      <a:round/>
                      <a:headEnd type="none" w="med" len="med"/>
                      <a:tailEnd type="none" w="med" len="med"/>
                    </a:lnT>
                    <a:lnB w="6350" cap="flat" cmpd="sng" algn="ctr">
                      <a:solidFill>
                        <a:srgbClr val="0057A7"/>
                      </a:solidFill>
                      <a:prstDash val="solid"/>
                      <a:round/>
                      <a:headEnd type="none" w="med" len="med"/>
                      <a:tailEnd type="none" w="med" len="med"/>
                    </a:lnB>
                    <a:solidFill>
                      <a:srgbClr val="0057A7"/>
                    </a:solidFill>
                  </a:tcPr>
                </a:tc>
                <a:tc>
                  <a:txBody>
                    <a:bodyPr/>
                    <a:lstStyle/>
                    <a:p>
                      <a:pPr marL="0" indent="0" algn="ctr">
                        <a:buNone/>
                      </a:pPr>
                      <a:r>
                        <a:rPr lang="en-US" sz="1600" b="1" dirty="0">
                          <a:solidFill>
                            <a:srgbClr val="FFFFFF"/>
                          </a:solidFill>
                        </a:rPr>
                        <a:t>Klinik Önemi</a:t>
                      </a:r>
                      <a:endParaRPr lang="en-US" sz="1600" dirty="0"/>
                    </a:p>
                  </a:txBody>
                  <a:tcPr marL="121920" marR="121920" marT="60960" marB="60960" anchor="ctr">
                    <a:lnL w="6350" cap="flat" cmpd="sng" algn="ctr">
                      <a:solidFill>
                        <a:srgbClr val="0057A7"/>
                      </a:solidFill>
                      <a:prstDash val="solid"/>
                      <a:round/>
                      <a:headEnd type="none" w="med" len="med"/>
                      <a:tailEnd type="none" w="med" len="med"/>
                    </a:lnL>
                    <a:lnR w="6350" cap="flat" cmpd="sng" algn="ctr">
                      <a:solidFill>
                        <a:srgbClr val="0057A7"/>
                      </a:solidFill>
                      <a:prstDash val="solid"/>
                      <a:round/>
                      <a:headEnd type="none" w="med" len="med"/>
                      <a:tailEnd type="none" w="med" len="med"/>
                    </a:lnR>
                    <a:lnT w="6350" cap="flat" cmpd="sng" algn="ctr">
                      <a:solidFill>
                        <a:srgbClr val="0057A7"/>
                      </a:solidFill>
                      <a:prstDash val="solid"/>
                      <a:round/>
                      <a:headEnd type="none" w="med" len="med"/>
                      <a:tailEnd type="none" w="med" len="med"/>
                    </a:lnT>
                    <a:lnB w="6350" cap="flat" cmpd="sng" algn="ctr">
                      <a:solidFill>
                        <a:srgbClr val="0057A7"/>
                      </a:solidFill>
                      <a:prstDash val="solid"/>
                      <a:round/>
                      <a:headEnd type="none" w="med" len="med"/>
                      <a:tailEnd type="none" w="med" len="med"/>
                    </a:lnB>
                    <a:solidFill>
                      <a:srgbClr val="0057A7"/>
                    </a:solidFill>
                  </a:tcPr>
                </a:tc>
                <a:extLst>
                  <a:ext uri="{0D108BD9-81ED-4DB2-BD59-A6C34878D82A}">
                    <a16:rowId xmlns:a16="http://schemas.microsoft.com/office/drawing/2014/main" val="10000"/>
                  </a:ext>
                </a:extLst>
              </a:tr>
              <a:tr h="609600">
                <a:tc>
                  <a:txBody>
                    <a:bodyPr/>
                    <a:lstStyle/>
                    <a:p>
                      <a:pPr marL="0" indent="0" algn="l">
                        <a:buNone/>
                      </a:pPr>
                      <a:r>
                        <a:rPr lang="en-US" sz="1600" dirty="0">
                          <a:solidFill>
                            <a:srgbClr val="002060"/>
                          </a:solidFill>
                        </a:rPr>
                        <a:t>Koroner arter hastalığı</a:t>
                      </a:r>
                    </a:p>
                  </a:txBody>
                  <a:tcPr marL="121920" marR="121920" marT="60960" marB="60960" anchor="ctr">
                    <a:lnL w="6350" cap="flat" cmpd="sng" algn="ctr">
                      <a:solidFill>
                        <a:srgbClr val="0057A7"/>
                      </a:solidFill>
                      <a:prstDash val="solid"/>
                      <a:round/>
                      <a:headEnd type="none" w="med" len="med"/>
                      <a:tailEnd type="none" w="med" len="med"/>
                    </a:lnL>
                    <a:lnR w="6350" cap="flat" cmpd="sng" algn="ctr">
                      <a:solidFill>
                        <a:srgbClr val="0057A7"/>
                      </a:solidFill>
                      <a:prstDash val="solid"/>
                      <a:round/>
                      <a:headEnd type="none" w="med" len="med"/>
                      <a:tailEnd type="none" w="med" len="med"/>
                    </a:lnR>
                    <a:lnT w="6350" cap="flat" cmpd="sng" algn="ctr">
                      <a:solidFill>
                        <a:srgbClr val="0057A7"/>
                      </a:solidFill>
                      <a:prstDash val="solid"/>
                      <a:round/>
                      <a:headEnd type="none" w="med" len="med"/>
                      <a:tailEnd type="none" w="med" len="med"/>
                    </a:lnT>
                    <a:lnB w="6350" cap="flat" cmpd="sng" algn="ctr">
                      <a:solidFill>
                        <a:srgbClr val="0057A7"/>
                      </a:solidFill>
                      <a:prstDash val="solid"/>
                      <a:round/>
                      <a:headEnd type="none" w="med" len="med"/>
                      <a:tailEnd type="none" w="med" len="med"/>
                    </a:lnB>
                    <a:solidFill>
                      <a:srgbClr val="FFFFFF"/>
                    </a:solidFill>
                  </a:tcPr>
                </a:tc>
                <a:tc>
                  <a:txBody>
                    <a:bodyPr/>
                    <a:lstStyle/>
                    <a:p>
                      <a:pPr marL="0" indent="0" algn="l">
                        <a:buNone/>
                      </a:pPr>
                      <a:r>
                        <a:rPr lang="en-US" sz="1600" dirty="0">
                          <a:solidFill>
                            <a:srgbClr val="002060"/>
                          </a:solidFill>
                        </a:rPr>
                        <a:t>Kalp kasını besleyen damarların aterosklerozu ve MI</a:t>
                      </a:r>
                    </a:p>
                  </a:txBody>
                  <a:tcPr marL="121920" marR="121920" marT="60960" marB="60960" anchor="ctr">
                    <a:lnL w="6350" cap="flat" cmpd="sng" algn="ctr">
                      <a:solidFill>
                        <a:srgbClr val="0057A7"/>
                      </a:solidFill>
                      <a:prstDash val="solid"/>
                      <a:round/>
                      <a:headEnd type="none" w="med" len="med"/>
                      <a:tailEnd type="none" w="med" len="med"/>
                    </a:lnL>
                    <a:lnR w="6350" cap="flat" cmpd="sng" algn="ctr">
                      <a:solidFill>
                        <a:srgbClr val="0057A7"/>
                      </a:solidFill>
                      <a:prstDash val="solid"/>
                      <a:round/>
                      <a:headEnd type="none" w="med" len="med"/>
                      <a:tailEnd type="none" w="med" len="med"/>
                    </a:lnR>
                    <a:lnT w="6350" cap="flat" cmpd="sng" algn="ctr">
                      <a:solidFill>
                        <a:srgbClr val="0057A7"/>
                      </a:solidFill>
                      <a:prstDash val="solid"/>
                      <a:round/>
                      <a:headEnd type="none" w="med" len="med"/>
                      <a:tailEnd type="none" w="med" len="med"/>
                    </a:lnT>
                    <a:lnB w="6350" cap="flat" cmpd="sng" algn="ctr">
                      <a:solidFill>
                        <a:srgbClr val="0057A7"/>
                      </a:solidFill>
                      <a:prstDash val="solid"/>
                      <a:round/>
                      <a:headEnd type="none" w="med" len="med"/>
                      <a:tailEnd type="none" w="med" len="med"/>
                    </a:lnB>
                    <a:solidFill>
                      <a:srgbClr val="FFFFFF"/>
                    </a:solidFill>
                  </a:tcPr>
                </a:tc>
                <a:tc>
                  <a:txBody>
                    <a:bodyPr/>
                    <a:lstStyle/>
                    <a:p>
                      <a:pPr marL="0" indent="0" algn="l">
                        <a:buNone/>
                      </a:pPr>
                      <a:r>
                        <a:rPr lang="en-US" sz="1600" dirty="0">
                          <a:solidFill>
                            <a:srgbClr val="002060"/>
                          </a:solidFill>
                        </a:rPr>
                        <a:t>İlk ölüm nedeni; sessiz iskemiler sık</a:t>
                      </a:r>
                    </a:p>
                  </a:txBody>
                  <a:tcPr marL="121920" marR="121920" marT="60960" marB="60960" anchor="ctr">
                    <a:lnL w="6350" cap="flat" cmpd="sng" algn="ctr">
                      <a:solidFill>
                        <a:srgbClr val="0057A7"/>
                      </a:solidFill>
                      <a:prstDash val="solid"/>
                      <a:round/>
                      <a:headEnd type="none" w="med" len="med"/>
                      <a:tailEnd type="none" w="med" len="med"/>
                    </a:lnL>
                    <a:lnR w="6350" cap="flat" cmpd="sng" algn="ctr">
                      <a:solidFill>
                        <a:srgbClr val="0057A7"/>
                      </a:solidFill>
                      <a:prstDash val="solid"/>
                      <a:round/>
                      <a:headEnd type="none" w="med" len="med"/>
                      <a:tailEnd type="none" w="med" len="med"/>
                    </a:lnR>
                    <a:lnT w="6350" cap="flat" cmpd="sng" algn="ctr">
                      <a:solidFill>
                        <a:srgbClr val="0057A7"/>
                      </a:solidFill>
                      <a:prstDash val="solid"/>
                      <a:round/>
                      <a:headEnd type="none" w="med" len="med"/>
                      <a:tailEnd type="none" w="med" len="med"/>
                    </a:lnT>
                    <a:lnB w="6350" cap="flat" cmpd="sng" algn="ctr">
                      <a:solidFill>
                        <a:srgbClr val="0057A7"/>
                      </a:solidFill>
                      <a:prstDash val="solid"/>
                      <a:round/>
                      <a:headEnd type="none" w="med" len="med"/>
                      <a:tailEnd type="none" w="med" len="med"/>
                    </a:lnB>
                    <a:solidFill>
                      <a:srgbClr val="FFFFFF"/>
                    </a:solidFill>
                  </a:tcPr>
                </a:tc>
                <a:extLst>
                  <a:ext uri="{0D108BD9-81ED-4DB2-BD59-A6C34878D82A}">
                    <a16:rowId xmlns:a16="http://schemas.microsoft.com/office/drawing/2014/main" val="10001"/>
                  </a:ext>
                </a:extLst>
              </a:tr>
              <a:tr h="365760">
                <a:tc>
                  <a:txBody>
                    <a:bodyPr/>
                    <a:lstStyle/>
                    <a:p>
                      <a:pPr marL="0" indent="0" algn="l">
                        <a:buNone/>
                      </a:pPr>
                      <a:r>
                        <a:rPr lang="en-US" sz="1600" dirty="0">
                          <a:solidFill>
                            <a:srgbClr val="002060"/>
                          </a:solidFill>
                        </a:rPr>
                        <a:t>Serebrovasküler hastalık</a:t>
                      </a:r>
                    </a:p>
                  </a:txBody>
                  <a:tcPr marL="121920" marR="121920" marT="60960" marB="60960" anchor="ctr">
                    <a:lnL w="6350" cap="flat" cmpd="sng" algn="ctr">
                      <a:solidFill>
                        <a:srgbClr val="0057A7"/>
                      </a:solidFill>
                      <a:prstDash val="solid"/>
                      <a:round/>
                      <a:headEnd type="none" w="med" len="med"/>
                      <a:tailEnd type="none" w="med" len="med"/>
                    </a:lnL>
                    <a:lnR w="6350" cap="flat" cmpd="sng" algn="ctr">
                      <a:solidFill>
                        <a:srgbClr val="0057A7"/>
                      </a:solidFill>
                      <a:prstDash val="solid"/>
                      <a:round/>
                      <a:headEnd type="none" w="med" len="med"/>
                      <a:tailEnd type="none" w="med" len="med"/>
                    </a:lnR>
                    <a:lnT w="6350" cap="flat" cmpd="sng" algn="ctr">
                      <a:solidFill>
                        <a:srgbClr val="0057A7"/>
                      </a:solidFill>
                      <a:prstDash val="solid"/>
                      <a:round/>
                      <a:headEnd type="none" w="med" len="med"/>
                      <a:tailEnd type="none" w="med" len="med"/>
                    </a:lnT>
                    <a:lnB w="6350" cap="flat" cmpd="sng" algn="ctr">
                      <a:solidFill>
                        <a:srgbClr val="0057A7"/>
                      </a:solidFill>
                      <a:prstDash val="solid"/>
                      <a:round/>
                      <a:headEnd type="none" w="med" len="med"/>
                      <a:tailEnd type="none" w="med" len="med"/>
                    </a:lnB>
                    <a:solidFill>
                      <a:srgbClr val="F4F8FA"/>
                    </a:solidFill>
                  </a:tcPr>
                </a:tc>
                <a:tc>
                  <a:txBody>
                    <a:bodyPr/>
                    <a:lstStyle/>
                    <a:p>
                      <a:pPr marL="0" indent="0" algn="l">
                        <a:buNone/>
                      </a:pPr>
                      <a:r>
                        <a:rPr lang="en-US" sz="1600" dirty="0">
                          <a:solidFill>
                            <a:srgbClr val="002060"/>
                          </a:solidFill>
                        </a:rPr>
                        <a:t>İnme ve geçici iskemik atak</a:t>
                      </a:r>
                    </a:p>
                  </a:txBody>
                  <a:tcPr marL="121920" marR="121920" marT="60960" marB="60960" anchor="ctr">
                    <a:lnL w="6350" cap="flat" cmpd="sng" algn="ctr">
                      <a:solidFill>
                        <a:srgbClr val="0057A7"/>
                      </a:solidFill>
                      <a:prstDash val="solid"/>
                      <a:round/>
                      <a:headEnd type="none" w="med" len="med"/>
                      <a:tailEnd type="none" w="med" len="med"/>
                    </a:lnL>
                    <a:lnR w="6350" cap="flat" cmpd="sng" algn="ctr">
                      <a:solidFill>
                        <a:srgbClr val="0057A7"/>
                      </a:solidFill>
                      <a:prstDash val="solid"/>
                      <a:round/>
                      <a:headEnd type="none" w="med" len="med"/>
                      <a:tailEnd type="none" w="med" len="med"/>
                    </a:lnR>
                    <a:lnT w="6350" cap="flat" cmpd="sng" algn="ctr">
                      <a:solidFill>
                        <a:srgbClr val="0057A7"/>
                      </a:solidFill>
                      <a:prstDash val="solid"/>
                      <a:round/>
                      <a:headEnd type="none" w="med" len="med"/>
                      <a:tailEnd type="none" w="med" len="med"/>
                    </a:lnT>
                    <a:lnB w="6350" cap="flat" cmpd="sng" algn="ctr">
                      <a:solidFill>
                        <a:srgbClr val="0057A7"/>
                      </a:solidFill>
                      <a:prstDash val="solid"/>
                      <a:round/>
                      <a:headEnd type="none" w="med" len="med"/>
                      <a:tailEnd type="none" w="med" len="med"/>
                    </a:lnB>
                    <a:solidFill>
                      <a:srgbClr val="F4F8FA"/>
                    </a:solidFill>
                  </a:tcPr>
                </a:tc>
                <a:tc>
                  <a:txBody>
                    <a:bodyPr/>
                    <a:lstStyle/>
                    <a:p>
                      <a:pPr marL="0" indent="0" algn="l">
                        <a:buNone/>
                      </a:pPr>
                      <a:r>
                        <a:rPr lang="en-US" sz="1600" dirty="0">
                          <a:solidFill>
                            <a:srgbClr val="002060"/>
                          </a:solidFill>
                        </a:rPr>
                        <a:t>Fonksiyon kaybı ve mortalite</a:t>
                      </a:r>
                    </a:p>
                  </a:txBody>
                  <a:tcPr marL="121920" marR="121920" marT="60960" marB="60960" anchor="ctr">
                    <a:lnL w="6350" cap="flat" cmpd="sng" algn="ctr">
                      <a:solidFill>
                        <a:srgbClr val="0057A7"/>
                      </a:solidFill>
                      <a:prstDash val="solid"/>
                      <a:round/>
                      <a:headEnd type="none" w="med" len="med"/>
                      <a:tailEnd type="none" w="med" len="med"/>
                    </a:lnL>
                    <a:lnR w="6350" cap="flat" cmpd="sng" algn="ctr">
                      <a:solidFill>
                        <a:srgbClr val="0057A7"/>
                      </a:solidFill>
                      <a:prstDash val="solid"/>
                      <a:round/>
                      <a:headEnd type="none" w="med" len="med"/>
                      <a:tailEnd type="none" w="med" len="med"/>
                    </a:lnR>
                    <a:lnT w="6350" cap="flat" cmpd="sng" algn="ctr">
                      <a:solidFill>
                        <a:srgbClr val="0057A7"/>
                      </a:solidFill>
                      <a:prstDash val="solid"/>
                      <a:round/>
                      <a:headEnd type="none" w="med" len="med"/>
                      <a:tailEnd type="none" w="med" len="med"/>
                    </a:lnT>
                    <a:lnB w="6350" cap="flat" cmpd="sng" algn="ctr">
                      <a:solidFill>
                        <a:srgbClr val="0057A7"/>
                      </a:solidFill>
                      <a:prstDash val="solid"/>
                      <a:round/>
                      <a:headEnd type="none" w="med" len="med"/>
                      <a:tailEnd type="none" w="med" len="med"/>
                    </a:lnB>
                    <a:solidFill>
                      <a:srgbClr val="F4F8FA"/>
                    </a:solidFill>
                  </a:tcPr>
                </a:tc>
                <a:extLst>
                  <a:ext uri="{0D108BD9-81ED-4DB2-BD59-A6C34878D82A}">
                    <a16:rowId xmlns:a16="http://schemas.microsoft.com/office/drawing/2014/main" val="10002"/>
                  </a:ext>
                </a:extLst>
              </a:tr>
              <a:tr h="365760">
                <a:tc>
                  <a:txBody>
                    <a:bodyPr/>
                    <a:lstStyle/>
                    <a:p>
                      <a:pPr marL="0" indent="0" algn="l">
                        <a:buNone/>
                      </a:pPr>
                      <a:r>
                        <a:rPr lang="en-US" sz="1600" dirty="0">
                          <a:solidFill>
                            <a:srgbClr val="002060"/>
                          </a:solidFill>
                        </a:rPr>
                        <a:t>Periferik arter hastalığı</a:t>
                      </a:r>
                    </a:p>
                  </a:txBody>
                  <a:tcPr marL="121920" marR="121920" marT="60960" marB="60960" anchor="ctr">
                    <a:lnL w="6350" cap="flat" cmpd="sng" algn="ctr">
                      <a:solidFill>
                        <a:srgbClr val="0057A7"/>
                      </a:solidFill>
                      <a:prstDash val="solid"/>
                      <a:round/>
                      <a:headEnd type="none" w="med" len="med"/>
                      <a:tailEnd type="none" w="med" len="med"/>
                    </a:lnL>
                    <a:lnR w="6350" cap="flat" cmpd="sng" algn="ctr">
                      <a:solidFill>
                        <a:srgbClr val="0057A7"/>
                      </a:solidFill>
                      <a:prstDash val="solid"/>
                      <a:round/>
                      <a:headEnd type="none" w="med" len="med"/>
                      <a:tailEnd type="none" w="med" len="med"/>
                    </a:lnR>
                    <a:lnT w="6350" cap="flat" cmpd="sng" algn="ctr">
                      <a:solidFill>
                        <a:srgbClr val="0057A7"/>
                      </a:solidFill>
                      <a:prstDash val="solid"/>
                      <a:round/>
                      <a:headEnd type="none" w="med" len="med"/>
                      <a:tailEnd type="none" w="med" len="med"/>
                    </a:lnT>
                    <a:lnB w="6350" cap="flat" cmpd="sng" algn="ctr">
                      <a:solidFill>
                        <a:srgbClr val="0057A7"/>
                      </a:solidFill>
                      <a:prstDash val="solid"/>
                      <a:round/>
                      <a:headEnd type="none" w="med" len="med"/>
                      <a:tailEnd type="none" w="med" len="med"/>
                    </a:lnB>
                    <a:solidFill>
                      <a:srgbClr val="FFFFFF"/>
                    </a:solidFill>
                  </a:tcPr>
                </a:tc>
                <a:tc>
                  <a:txBody>
                    <a:bodyPr/>
                    <a:lstStyle/>
                    <a:p>
                      <a:pPr marL="0" indent="0" algn="l">
                        <a:buNone/>
                      </a:pPr>
                      <a:r>
                        <a:rPr lang="en-US" sz="1600" dirty="0">
                          <a:solidFill>
                            <a:srgbClr val="002060"/>
                          </a:solidFill>
                        </a:rPr>
                        <a:t>Ekstremite arterlerinde ateroskleroz</a:t>
                      </a:r>
                    </a:p>
                  </a:txBody>
                  <a:tcPr marL="121920" marR="121920" marT="60960" marB="60960" anchor="ctr">
                    <a:lnL w="6350" cap="flat" cmpd="sng" algn="ctr">
                      <a:solidFill>
                        <a:srgbClr val="0057A7"/>
                      </a:solidFill>
                      <a:prstDash val="solid"/>
                      <a:round/>
                      <a:headEnd type="none" w="med" len="med"/>
                      <a:tailEnd type="none" w="med" len="med"/>
                    </a:lnL>
                    <a:lnR w="6350" cap="flat" cmpd="sng" algn="ctr">
                      <a:solidFill>
                        <a:srgbClr val="0057A7"/>
                      </a:solidFill>
                      <a:prstDash val="solid"/>
                      <a:round/>
                      <a:headEnd type="none" w="med" len="med"/>
                      <a:tailEnd type="none" w="med" len="med"/>
                    </a:lnR>
                    <a:lnT w="6350" cap="flat" cmpd="sng" algn="ctr">
                      <a:solidFill>
                        <a:srgbClr val="0057A7"/>
                      </a:solidFill>
                      <a:prstDash val="solid"/>
                      <a:round/>
                      <a:headEnd type="none" w="med" len="med"/>
                      <a:tailEnd type="none" w="med" len="med"/>
                    </a:lnT>
                    <a:lnB w="6350" cap="flat" cmpd="sng" algn="ctr">
                      <a:solidFill>
                        <a:srgbClr val="0057A7"/>
                      </a:solidFill>
                      <a:prstDash val="solid"/>
                      <a:round/>
                      <a:headEnd type="none" w="med" len="med"/>
                      <a:tailEnd type="none" w="med" len="med"/>
                    </a:lnB>
                    <a:solidFill>
                      <a:srgbClr val="FFFFFF"/>
                    </a:solidFill>
                  </a:tcPr>
                </a:tc>
                <a:tc>
                  <a:txBody>
                    <a:bodyPr/>
                    <a:lstStyle/>
                    <a:p>
                      <a:pPr marL="0" indent="0" algn="l">
                        <a:buNone/>
                      </a:pPr>
                      <a:r>
                        <a:rPr lang="en-US" sz="1600" dirty="0">
                          <a:solidFill>
                            <a:srgbClr val="002060"/>
                          </a:solidFill>
                        </a:rPr>
                        <a:t>İskemi, amputasyon riski</a:t>
                      </a:r>
                    </a:p>
                  </a:txBody>
                  <a:tcPr marL="121920" marR="121920" marT="60960" marB="60960" anchor="ctr">
                    <a:lnL w="6350" cap="flat" cmpd="sng" algn="ctr">
                      <a:solidFill>
                        <a:srgbClr val="0057A7"/>
                      </a:solidFill>
                      <a:prstDash val="solid"/>
                      <a:round/>
                      <a:headEnd type="none" w="med" len="med"/>
                      <a:tailEnd type="none" w="med" len="med"/>
                    </a:lnL>
                    <a:lnR w="6350" cap="flat" cmpd="sng" algn="ctr">
                      <a:solidFill>
                        <a:srgbClr val="0057A7"/>
                      </a:solidFill>
                      <a:prstDash val="solid"/>
                      <a:round/>
                      <a:headEnd type="none" w="med" len="med"/>
                      <a:tailEnd type="none" w="med" len="med"/>
                    </a:lnR>
                    <a:lnT w="6350" cap="flat" cmpd="sng" algn="ctr">
                      <a:solidFill>
                        <a:srgbClr val="0057A7"/>
                      </a:solidFill>
                      <a:prstDash val="solid"/>
                      <a:round/>
                      <a:headEnd type="none" w="med" len="med"/>
                      <a:tailEnd type="none" w="med" len="med"/>
                    </a:lnT>
                    <a:lnB w="6350" cap="flat" cmpd="sng" algn="ctr">
                      <a:solidFill>
                        <a:srgbClr val="0057A7"/>
                      </a:solidFill>
                      <a:prstDash val="solid"/>
                      <a:round/>
                      <a:headEnd type="none" w="med" len="med"/>
                      <a:tailEnd type="none" w="med" len="med"/>
                    </a:lnB>
                    <a:solidFill>
                      <a:srgbClr val="FFFFFF"/>
                    </a:solidFill>
                  </a:tcPr>
                </a:tc>
                <a:extLst>
                  <a:ext uri="{0D108BD9-81ED-4DB2-BD59-A6C34878D82A}">
                    <a16:rowId xmlns:a16="http://schemas.microsoft.com/office/drawing/2014/main" val="10003"/>
                  </a:ext>
                </a:extLst>
              </a:tr>
            </a:tbl>
          </a:graphicData>
        </a:graphic>
      </p:graphicFrame>
      <p:sp>
        <p:nvSpPr>
          <p:cNvPr id="3" name="Text 1"/>
          <p:cNvSpPr/>
          <p:nvPr/>
        </p:nvSpPr>
        <p:spPr>
          <a:xfrm>
            <a:off x="609600" y="2974232"/>
            <a:ext cx="10972800" cy="1463040"/>
          </a:xfrm>
          <a:prstGeom prst="rect">
            <a:avLst/>
          </a:prstGeom>
          <a:noFill/>
          <a:ln/>
        </p:spPr>
        <p:txBody>
          <a:bodyPr wrap="square" rtlCol="0" anchor="ctr"/>
          <a:lstStyle/>
          <a:p>
            <a:endParaRPr lang="tr-TR" sz="1867" b="1" dirty="0">
              <a:solidFill>
                <a:srgbClr val="002060"/>
              </a:solidFill>
            </a:endParaRPr>
          </a:p>
          <a:p>
            <a:endParaRPr lang="tr-TR" sz="1867" b="1" dirty="0">
              <a:solidFill>
                <a:srgbClr val="002060"/>
              </a:solidFill>
            </a:endParaRPr>
          </a:p>
          <a:p>
            <a:r>
              <a:rPr lang="en-US" sz="2000" dirty="0" err="1"/>
              <a:t>Diyabette</a:t>
            </a:r>
            <a:r>
              <a:rPr lang="en-US" sz="2000" dirty="0"/>
              <a:t> makrovasküler komplikasyonlar kalp ve büyük damarları tutar. Koroner arter hastalığı, serebrovasküler hastalık ve periferik arter hastalığı en sık görülenlerdir. Bu komplikasyonlar, diyabetli bireylerde morbidite ve mortalitenin temel </a:t>
            </a:r>
            <a:r>
              <a:rPr lang="en-US" sz="2000" dirty="0" err="1"/>
              <a:t>nedenleridir</a:t>
            </a:r>
            <a:r>
              <a:rPr lang="en-US" sz="2000" dirty="0"/>
              <a:t>.</a:t>
            </a:r>
            <a:endParaRPr lang="tr-TR" sz="2000" dirty="0"/>
          </a:p>
          <a:p>
            <a:endParaRPr lang="tr-TR" sz="2000" dirty="0"/>
          </a:p>
          <a:p>
            <a:r>
              <a:rPr lang="en-US" sz="2000" b="1" dirty="0" err="1"/>
              <a:t>Diyabet</a:t>
            </a:r>
            <a:r>
              <a:rPr lang="en-US" sz="2000" b="1" dirty="0"/>
              <a:t> </a:t>
            </a:r>
            <a:r>
              <a:rPr lang="en-US" sz="2000" b="1" dirty="0" err="1"/>
              <a:t>bir</a:t>
            </a:r>
            <a:r>
              <a:rPr lang="en-US" sz="2000" b="1" dirty="0"/>
              <a:t> “</a:t>
            </a:r>
            <a:r>
              <a:rPr lang="en-US" sz="2000" b="1" dirty="0" err="1"/>
              <a:t>kardiyovasküler</a:t>
            </a:r>
            <a:r>
              <a:rPr lang="en-US" sz="2000" b="1" dirty="0"/>
              <a:t> risk </a:t>
            </a:r>
            <a:r>
              <a:rPr lang="en-US" sz="2000" b="1" dirty="0" err="1"/>
              <a:t>eşdeğeri</a:t>
            </a:r>
            <a:r>
              <a:rPr lang="en-US" sz="2000" b="1" dirty="0"/>
              <a:t>” </a:t>
            </a:r>
            <a:r>
              <a:rPr lang="en-US" sz="2000" b="1" dirty="0" err="1"/>
              <a:t>olarak</a:t>
            </a:r>
            <a:r>
              <a:rPr lang="en-US" sz="2000" b="1" dirty="0"/>
              <a:t> </a:t>
            </a:r>
            <a:r>
              <a:rPr lang="en-US" sz="2000" b="1" dirty="0" err="1"/>
              <a:t>kabul</a:t>
            </a:r>
            <a:r>
              <a:rPr lang="en-US" sz="2000" b="1" dirty="0"/>
              <a:t> </a:t>
            </a:r>
            <a:r>
              <a:rPr lang="en-US" sz="2000" b="1" dirty="0" err="1"/>
              <a:t>edilir</a:t>
            </a:r>
            <a:r>
              <a:rPr lang="en-US" sz="2000" b="1" dirty="0"/>
              <a:t>. </a:t>
            </a:r>
            <a:r>
              <a:rPr lang="en-US" sz="2000" dirty="0"/>
              <a:t>T2DM </a:t>
            </a:r>
            <a:r>
              <a:rPr lang="en-US" sz="2000" dirty="0" err="1"/>
              <a:t>hastalarında</a:t>
            </a:r>
            <a:r>
              <a:rPr lang="en-US" sz="2000" dirty="0"/>
              <a:t> </a:t>
            </a:r>
            <a:r>
              <a:rPr lang="en-US" sz="2000" dirty="0" err="1"/>
              <a:t>koroner</a:t>
            </a:r>
            <a:r>
              <a:rPr lang="en-US" sz="2000" dirty="0"/>
              <a:t> </a:t>
            </a:r>
            <a:r>
              <a:rPr lang="en-US" sz="2000" dirty="0" err="1"/>
              <a:t>kalp</a:t>
            </a:r>
            <a:r>
              <a:rPr lang="en-US" sz="2000" dirty="0"/>
              <a:t> </a:t>
            </a:r>
            <a:r>
              <a:rPr lang="en-US" sz="2000" dirty="0" err="1"/>
              <a:t>hastalığı</a:t>
            </a:r>
            <a:r>
              <a:rPr lang="en-US" sz="2000" dirty="0"/>
              <a:t> </a:t>
            </a:r>
            <a:r>
              <a:rPr lang="en-US" sz="2000" dirty="0" err="1"/>
              <a:t>ve</a:t>
            </a:r>
            <a:r>
              <a:rPr lang="en-US" sz="2000" dirty="0"/>
              <a:t> </a:t>
            </a:r>
            <a:r>
              <a:rPr lang="en-US" sz="2000" dirty="0" err="1"/>
              <a:t>inme</a:t>
            </a:r>
            <a:r>
              <a:rPr lang="en-US" sz="2000" dirty="0"/>
              <a:t> </a:t>
            </a:r>
            <a:r>
              <a:rPr lang="en-US" sz="2000" dirty="0" err="1"/>
              <a:t>riski</a:t>
            </a:r>
            <a:r>
              <a:rPr lang="en-US" sz="2000" dirty="0"/>
              <a:t> 2–4 </a:t>
            </a:r>
            <a:r>
              <a:rPr lang="en-US" sz="2000" dirty="0" err="1"/>
              <a:t>kat</a:t>
            </a:r>
            <a:r>
              <a:rPr lang="en-US" sz="2000" dirty="0"/>
              <a:t>, </a:t>
            </a:r>
            <a:r>
              <a:rPr lang="en-US" sz="2000" dirty="0" err="1"/>
              <a:t>mortalite</a:t>
            </a:r>
            <a:r>
              <a:rPr lang="en-US" sz="2000" dirty="0"/>
              <a:t> 1,5–3,6 </a:t>
            </a:r>
            <a:r>
              <a:rPr lang="en-US" sz="2000" dirty="0" err="1"/>
              <a:t>kat</a:t>
            </a:r>
            <a:r>
              <a:rPr lang="en-US" sz="2000" dirty="0"/>
              <a:t> </a:t>
            </a:r>
            <a:r>
              <a:rPr lang="en-US" sz="2000" dirty="0" err="1"/>
              <a:t>artar</a:t>
            </a:r>
            <a:r>
              <a:rPr lang="en-US" sz="2000" dirty="0"/>
              <a:t>.</a:t>
            </a:r>
          </a:p>
          <a:p>
            <a:endParaRPr lang="en-US" sz="1867" dirty="0"/>
          </a:p>
        </p:txBody>
      </p:sp>
      <p:sp>
        <p:nvSpPr>
          <p:cNvPr id="5" name="Text 2"/>
          <p:cNvSpPr/>
          <p:nvPr/>
        </p:nvSpPr>
        <p:spPr>
          <a:xfrm>
            <a:off x="609600" y="6461760"/>
            <a:ext cx="10972800" cy="304800"/>
          </a:xfrm>
          <a:prstGeom prst="rect">
            <a:avLst/>
          </a:prstGeom>
          <a:noFill/>
          <a:ln/>
        </p:spPr>
        <p:txBody>
          <a:bodyPr wrap="square" lIns="0" tIns="0" rIns="0" bIns="0" rtlCol="0" anchor="ctr"/>
          <a:lstStyle/>
          <a:p>
            <a:endParaRPr lang="en-US" sz="933" dirty="0"/>
          </a:p>
        </p:txBody>
      </p:sp>
      <p:sp>
        <p:nvSpPr>
          <p:cNvPr id="7" name="TextBox 6">
            <a:extLst>
              <a:ext uri="{FF2B5EF4-FFF2-40B4-BE49-F238E27FC236}">
                <a16:creationId xmlns:a16="http://schemas.microsoft.com/office/drawing/2014/main" id="{4C155139-7A91-39EA-6A87-43A754C2AABF}"/>
              </a:ext>
            </a:extLst>
          </p:cNvPr>
          <p:cNvSpPr txBox="1"/>
          <p:nvPr/>
        </p:nvSpPr>
        <p:spPr>
          <a:xfrm>
            <a:off x="609600" y="5206722"/>
            <a:ext cx="11757660" cy="1107996"/>
          </a:xfrm>
          <a:prstGeom prst="rect">
            <a:avLst/>
          </a:prstGeom>
          <a:noFill/>
        </p:spPr>
        <p:txBody>
          <a:bodyPr wrap="square">
            <a:spAutoFit/>
          </a:bodyPr>
          <a:lstStyle/>
          <a:p>
            <a:r>
              <a:rPr lang="en-US" sz="1100" dirty="0" err="1"/>
              <a:t>Bertoluci</a:t>
            </a:r>
            <a:r>
              <a:rPr lang="en-US" sz="1100" dirty="0"/>
              <a:t> MC, Rocha VZ. Cardiovascular risk assessment in patients with diabetes. </a:t>
            </a:r>
            <a:r>
              <a:rPr lang="en-US" sz="1100" dirty="0" err="1"/>
              <a:t>Diabetol</a:t>
            </a:r>
            <a:r>
              <a:rPr lang="en-US" sz="1100" dirty="0"/>
              <a:t> </a:t>
            </a:r>
            <a:r>
              <a:rPr lang="en-US" sz="1100" dirty="0" err="1"/>
              <a:t>Metab</a:t>
            </a:r>
            <a:r>
              <a:rPr lang="en-US" sz="1100" dirty="0"/>
              <a:t> </a:t>
            </a:r>
            <a:r>
              <a:rPr lang="en-US" sz="1100" dirty="0" err="1"/>
              <a:t>Syndr</a:t>
            </a:r>
            <a:r>
              <a:rPr lang="en-US" sz="1100" dirty="0"/>
              <a:t>. 2017;9:25.
Huang D, </a:t>
            </a:r>
            <a:r>
              <a:rPr lang="en-US" sz="1100" dirty="0" err="1"/>
              <a:t>Refaat</a:t>
            </a:r>
            <a:r>
              <a:rPr lang="en-US" sz="1100" dirty="0"/>
              <a:t> M, Mohammedi K, et al. Macrovascular complications in patients with diabetes and prediabetes. Biomed Res Int. 2017;2017:7839101. </a:t>
            </a:r>
          </a:p>
          <a:p>
            <a:r>
              <a:rPr lang="en-US" sz="1100" dirty="0"/>
              <a:t>Ibrahim M, Ba-Essa EM, Baker J, et al. Cardio-renal-metabolic disease in primary care setting. Diabetes </a:t>
            </a:r>
            <a:r>
              <a:rPr lang="en-US" sz="1100" dirty="0" err="1"/>
              <a:t>Metab</a:t>
            </a:r>
            <a:r>
              <a:rPr lang="en-US" sz="1100" dirty="0"/>
              <a:t> Res Rev. 2024;40(3):e3755.</a:t>
            </a:r>
          </a:p>
          <a:p>
            <a:r>
              <a:rPr lang="en-US" sz="1100" dirty="0"/>
              <a:t>Marx N, Federici M, </a:t>
            </a:r>
            <a:r>
              <a:rPr lang="en-US" sz="1100" dirty="0" err="1"/>
              <a:t>Schütt</a:t>
            </a:r>
            <a:r>
              <a:rPr lang="en-US" sz="1100" dirty="0"/>
              <a:t> K, et al. 2023 ESC Guidelines for the management of cardiovascular disease in patients with diabetes. </a:t>
            </a:r>
            <a:r>
              <a:rPr lang="en-US" sz="1100" dirty="0" err="1"/>
              <a:t>Eur</a:t>
            </a:r>
            <a:r>
              <a:rPr lang="en-US" sz="1100" dirty="0"/>
              <a:t> Heart J. 2023;44(39):4043-4140</a:t>
            </a:r>
          </a:p>
          <a:p>
            <a:endParaRPr lang="en-US" sz="1100" dirty="0"/>
          </a:p>
          <a:p>
            <a:endParaRPr lang="en-TR" sz="1100" dirty="0"/>
          </a:p>
        </p:txBody>
      </p:sp>
    </p:spTree>
    <p:extLst>
      <p:ext uri="{BB962C8B-B14F-4D97-AF65-F5344CB8AC3E}">
        <p14:creationId xmlns:p14="http://schemas.microsoft.com/office/powerpoint/2010/main" val="415563029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0"/>
          <p:cNvSpPr/>
          <p:nvPr/>
        </p:nvSpPr>
        <p:spPr>
          <a:xfrm>
            <a:off x="609600" y="498422"/>
            <a:ext cx="10972800" cy="731520"/>
          </a:xfrm>
          <a:prstGeom prst="rect">
            <a:avLst/>
          </a:prstGeom>
          <a:noFill/>
          <a:ln/>
        </p:spPr>
        <p:txBody>
          <a:bodyPr wrap="square" rtlCol="0" anchor="ctr"/>
          <a:lstStyle/>
          <a:p>
            <a:r>
              <a:rPr lang="en-US" sz="4400" b="1" dirty="0">
                <a:solidFill>
                  <a:srgbClr val="FF0000"/>
                </a:solidFill>
              </a:rPr>
              <a:t>Patogenez ve Risk Faktörleri</a:t>
            </a:r>
            <a:endParaRPr lang="en-US" sz="4400" dirty="0">
              <a:solidFill>
                <a:srgbClr val="FF0000"/>
              </a:solidFill>
            </a:endParaRPr>
          </a:p>
        </p:txBody>
      </p:sp>
      <p:sp>
        <p:nvSpPr>
          <p:cNvPr id="3" name="Text 1"/>
          <p:cNvSpPr/>
          <p:nvPr/>
        </p:nvSpPr>
        <p:spPr>
          <a:xfrm>
            <a:off x="609600" y="1341120"/>
            <a:ext cx="6096000" cy="4023360"/>
          </a:xfrm>
          <a:prstGeom prst="rect">
            <a:avLst/>
          </a:prstGeom>
          <a:noFill/>
          <a:ln/>
        </p:spPr>
        <p:txBody>
          <a:bodyPr wrap="square" rtlCol="0" anchor="ctr"/>
          <a:lstStyle/>
          <a:p>
            <a:r>
              <a:rPr lang="en-US" sz="2800" b="1" dirty="0"/>
              <a:t>• İnsülin direnci </a:t>
            </a:r>
            <a:r>
              <a:rPr lang="en-US" sz="2800" b="1" dirty="0" err="1"/>
              <a:t>ve</a:t>
            </a:r>
            <a:r>
              <a:rPr lang="en-US" sz="2800" b="1" dirty="0"/>
              <a:t> </a:t>
            </a:r>
            <a:r>
              <a:rPr lang="en-US" sz="2800" b="1" dirty="0" err="1"/>
              <a:t>hiperglisemi</a:t>
            </a:r>
            <a:r>
              <a:rPr lang="en-US" sz="2800" b="1" dirty="0"/>
              <a:t>:</a:t>
            </a:r>
            <a:r>
              <a:rPr lang="tr-TR" sz="2800" b="1" dirty="0"/>
              <a:t> </a:t>
            </a:r>
            <a:r>
              <a:rPr lang="tr-TR" sz="2800" dirty="0"/>
              <a:t>Pr</a:t>
            </a:r>
            <a:r>
              <a:rPr lang="en-US" sz="2800" dirty="0" err="1"/>
              <a:t>oinflamatuvar</a:t>
            </a:r>
            <a:r>
              <a:rPr lang="en-US" sz="2800" dirty="0"/>
              <a:t> ve pro-trombotik ortam oluşturarak aterosklerozu hızlandırır.
</a:t>
            </a:r>
            <a:r>
              <a:rPr lang="en-US" sz="2800" b="1" dirty="0"/>
              <a:t>• Tromboz eğilimi: </a:t>
            </a:r>
            <a:r>
              <a:rPr lang="en-US" sz="2800" dirty="0"/>
              <a:t>İnsülin direnci tromboz ve fibrinoliz dengesini bozar; platelet aktivasyonu artar.</a:t>
            </a:r>
          </a:p>
        </p:txBody>
      </p:sp>
      <p:sp>
        <p:nvSpPr>
          <p:cNvPr id="4" name="Text 2"/>
          <p:cNvSpPr/>
          <p:nvPr/>
        </p:nvSpPr>
        <p:spPr>
          <a:xfrm>
            <a:off x="6827520" y="1341120"/>
            <a:ext cx="4876800" cy="4023360"/>
          </a:xfrm>
          <a:prstGeom prst="rect">
            <a:avLst/>
          </a:prstGeom>
          <a:noFill/>
          <a:ln/>
        </p:spPr>
        <p:txBody>
          <a:bodyPr wrap="square" rtlCol="0" anchor="ctr"/>
          <a:lstStyle/>
          <a:p>
            <a:r>
              <a:rPr lang="en-US" sz="2800" b="1" dirty="0"/>
              <a:t>Başlıca risk faktörleri:
</a:t>
            </a:r>
            <a:r>
              <a:rPr lang="en-US" sz="2800" dirty="0"/>
              <a:t>• İleri yaş, </a:t>
            </a:r>
            <a:r>
              <a:rPr lang="tr-TR" sz="2800" dirty="0"/>
              <a:t>uzun </a:t>
            </a:r>
            <a:r>
              <a:rPr lang="en-US" sz="2800" dirty="0" err="1"/>
              <a:t>diyabet</a:t>
            </a:r>
            <a:r>
              <a:rPr lang="en-US" sz="2800" dirty="0"/>
              <a:t> </a:t>
            </a:r>
            <a:r>
              <a:rPr lang="en-US" sz="2800" dirty="0" err="1"/>
              <a:t>süresi</a:t>
            </a:r>
            <a:r>
              <a:rPr lang="en-US" sz="2800" dirty="0"/>
              <a:t> 
• Hipertansiyon, dislipidemi, obezite
• Sigara kullanımı
• Aile öyküsü ve genetik yatkınlık</a:t>
            </a:r>
          </a:p>
        </p:txBody>
      </p:sp>
      <p:sp>
        <p:nvSpPr>
          <p:cNvPr id="6" name="Text 2">
            <a:extLst>
              <a:ext uri="{FF2B5EF4-FFF2-40B4-BE49-F238E27FC236}">
                <a16:creationId xmlns:a16="http://schemas.microsoft.com/office/drawing/2014/main" id="{1C4E32C0-06FE-4D55-49B2-3181C315D0F5}"/>
              </a:ext>
            </a:extLst>
          </p:cNvPr>
          <p:cNvSpPr/>
          <p:nvPr/>
        </p:nvSpPr>
        <p:spPr>
          <a:xfrm>
            <a:off x="624778" y="5516880"/>
            <a:ext cx="11567222" cy="539644"/>
          </a:xfrm>
          <a:prstGeom prst="rect">
            <a:avLst/>
          </a:prstGeom>
          <a:noFill/>
          <a:ln/>
        </p:spPr>
        <p:txBody>
          <a:bodyPr wrap="square" lIns="0" tIns="0" rIns="0" bIns="0" rtlCol="0" anchor="ctr"/>
          <a:lstStyle/>
          <a:p>
            <a:endParaRPr lang="en-US" sz="1100" dirty="0"/>
          </a:p>
          <a:p>
            <a:r>
              <a:rPr lang="en-US" sz="1100" dirty="0"/>
              <a:t>T.C. </a:t>
            </a:r>
            <a:r>
              <a:rPr lang="en-US" sz="1100" dirty="0" err="1"/>
              <a:t>Sağlık</a:t>
            </a:r>
            <a:r>
              <a:rPr lang="en-US" sz="1100" dirty="0"/>
              <a:t> </a:t>
            </a:r>
            <a:r>
              <a:rPr lang="en-US" sz="1100" dirty="0" err="1"/>
              <a:t>Bakanlığı</a:t>
            </a:r>
            <a:r>
              <a:rPr lang="en-US" sz="1100" dirty="0"/>
              <a:t>. </a:t>
            </a:r>
            <a:r>
              <a:rPr lang="en-US" sz="1100" dirty="0" err="1"/>
              <a:t>Türkiye</a:t>
            </a:r>
            <a:r>
              <a:rPr lang="en-US" sz="1100" dirty="0"/>
              <a:t> </a:t>
            </a:r>
            <a:r>
              <a:rPr lang="en-US" sz="1100" dirty="0" err="1"/>
              <a:t>Diyabet</a:t>
            </a:r>
            <a:r>
              <a:rPr lang="en-US" sz="1100" dirty="0"/>
              <a:t> </a:t>
            </a:r>
            <a:r>
              <a:rPr lang="en-US" sz="1100" dirty="0" err="1"/>
              <a:t>Programı</a:t>
            </a:r>
            <a:r>
              <a:rPr lang="en-US" sz="1100" dirty="0"/>
              <a:t> 2023–2027. </a:t>
            </a:r>
            <a:r>
              <a:rPr lang="en-US" sz="1100" dirty="0" err="1"/>
              <a:t>Halk</a:t>
            </a:r>
            <a:r>
              <a:rPr lang="en-US" sz="1100" dirty="0"/>
              <a:t> </a:t>
            </a:r>
            <a:r>
              <a:rPr lang="en-US" sz="1100" dirty="0" err="1"/>
              <a:t>Sağlığı</a:t>
            </a:r>
            <a:r>
              <a:rPr lang="en-US" sz="1100" dirty="0"/>
              <a:t> </a:t>
            </a:r>
            <a:r>
              <a:rPr lang="en-US" sz="1100" dirty="0" err="1"/>
              <a:t>Genel</a:t>
            </a:r>
            <a:r>
              <a:rPr lang="en-US" sz="1100" dirty="0"/>
              <a:t> </a:t>
            </a:r>
            <a:r>
              <a:rPr lang="en-US" sz="1100" dirty="0" err="1"/>
              <a:t>Müdürlüğü</a:t>
            </a:r>
            <a:r>
              <a:rPr lang="en-US" sz="1100" dirty="0"/>
              <a:t>; 2023.</a:t>
            </a:r>
          </a:p>
          <a:p>
            <a:r>
              <a:rPr lang="en-US" sz="1100" dirty="0"/>
              <a:t>International Diabetes Federation. IDF Global Clinical Practice Recommendations for Managing Type 2 Diabetes – 2025. </a:t>
            </a:r>
            <a:r>
              <a:rPr lang="en-US" sz="1100" dirty="0">
                <a:hlinkClick r:id="rId3">
                  <a:extLst>
                    <a:ext uri="{A12FA001-AC4F-418D-AE19-62706E023703}">
                      <ahyp:hlinkClr xmlns:ahyp="http://schemas.microsoft.com/office/drawing/2018/hyperlinkcolor" val="tx"/>
                    </a:ext>
                  </a:extLst>
                </a:hlinkClick>
              </a:rPr>
              <a:t>https://idf.org/t2d-cpr-2025</a:t>
            </a:r>
            <a:r>
              <a:rPr lang="en-US" sz="1100" dirty="0"/>
              <a:t>. </a:t>
            </a:r>
          </a:p>
          <a:p>
            <a:endParaRPr lang="tr-TR" sz="1100" dirty="0"/>
          </a:p>
          <a:p>
            <a:endParaRPr lang="en-US" sz="1100" dirty="0"/>
          </a:p>
        </p:txBody>
      </p:sp>
    </p:spTree>
    <p:extLst>
      <p:ext uri="{BB962C8B-B14F-4D97-AF65-F5344CB8AC3E}">
        <p14:creationId xmlns:p14="http://schemas.microsoft.com/office/powerpoint/2010/main" val="245730810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0"/>
          <p:cNvSpPr/>
          <p:nvPr/>
        </p:nvSpPr>
        <p:spPr>
          <a:xfrm>
            <a:off x="534185" y="487050"/>
            <a:ext cx="10972800" cy="731520"/>
          </a:xfrm>
          <a:prstGeom prst="rect">
            <a:avLst/>
          </a:prstGeom>
          <a:noFill/>
          <a:ln/>
        </p:spPr>
        <p:txBody>
          <a:bodyPr wrap="square" rtlCol="0" anchor="ctr"/>
          <a:lstStyle/>
          <a:p>
            <a:r>
              <a:rPr lang="en-US" sz="3600" b="1" dirty="0">
                <a:solidFill>
                  <a:srgbClr val="FF0000"/>
                </a:solidFill>
              </a:rPr>
              <a:t>Türkiye’de Diyabet ve </a:t>
            </a:r>
            <a:r>
              <a:rPr lang="en-US" sz="3600" b="1" dirty="0" err="1">
                <a:solidFill>
                  <a:srgbClr val="FF0000"/>
                </a:solidFill>
              </a:rPr>
              <a:t>Kardiyovasküler</a:t>
            </a:r>
            <a:r>
              <a:rPr lang="en-US" sz="3600" b="1" dirty="0">
                <a:solidFill>
                  <a:srgbClr val="FF0000"/>
                </a:solidFill>
              </a:rPr>
              <a:t> </a:t>
            </a:r>
            <a:r>
              <a:rPr lang="tr-TR" sz="3600" b="1" dirty="0">
                <a:solidFill>
                  <a:srgbClr val="FF0000"/>
                </a:solidFill>
              </a:rPr>
              <a:t>Hastalık </a:t>
            </a:r>
            <a:r>
              <a:rPr lang="en-US" sz="3600" b="1" dirty="0" err="1">
                <a:solidFill>
                  <a:srgbClr val="FF0000"/>
                </a:solidFill>
              </a:rPr>
              <a:t>Yük</a:t>
            </a:r>
            <a:r>
              <a:rPr lang="tr-TR" sz="3600" b="1" dirty="0">
                <a:solidFill>
                  <a:srgbClr val="FF0000"/>
                </a:solidFill>
              </a:rPr>
              <a:t>ü</a:t>
            </a:r>
            <a:endParaRPr lang="en-US" sz="3600" dirty="0">
              <a:solidFill>
                <a:srgbClr val="FF0000"/>
              </a:solidFill>
            </a:endParaRPr>
          </a:p>
        </p:txBody>
      </p:sp>
      <p:sp>
        <p:nvSpPr>
          <p:cNvPr id="3" name="Text 1"/>
          <p:cNvSpPr/>
          <p:nvPr/>
        </p:nvSpPr>
        <p:spPr>
          <a:xfrm>
            <a:off x="7002939" y="3847408"/>
            <a:ext cx="4780039" cy="2523542"/>
          </a:xfrm>
          <a:prstGeom prst="rect">
            <a:avLst/>
          </a:prstGeom>
          <a:noFill/>
          <a:ln/>
        </p:spPr>
        <p:txBody>
          <a:bodyPr wrap="square" rtlCol="0" anchor="ctr"/>
          <a:lstStyle/>
          <a:p>
            <a:pPr marL="380990" indent="-380990">
              <a:buFont typeface="Arial" panose="020B0604020202020204" pitchFamily="34" charset="0"/>
              <a:buChar char="•"/>
            </a:pPr>
            <a:r>
              <a:rPr lang="en-US" sz="1600" dirty="0"/>
              <a:t>TURDEP-I (2002): T2D </a:t>
            </a:r>
            <a:r>
              <a:rPr lang="en-US" sz="1600" dirty="0" err="1"/>
              <a:t>Prevalans</a:t>
            </a:r>
            <a:r>
              <a:rPr lang="en-US" sz="1600" dirty="0"/>
              <a:t> %7,8; TURDEP-II (2010): %13,7
</a:t>
            </a:r>
            <a:r>
              <a:rPr lang="en-US" sz="1600" dirty="0" err="1"/>
              <a:t>Yaklaşık</a:t>
            </a:r>
            <a:r>
              <a:rPr lang="en-US" sz="1600" dirty="0"/>
              <a:t> 10 milyon diyabetli; prevalansta son 10 yılda %90 artış
</a:t>
            </a:r>
            <a:r>
              <a:rPr lang="en-US" sz="1600" dirty="0" err="1"/>
              <a:t>Diyabet</a:t>
            </a:r>
            <a:r>
              <a:rPr lang="en-US" sz="1600" dirty="0"/>
              <a:t> koroner arter hastalığı ve inme riskini 2–4 kat artırır
</a:t>
            </a:r>
            <a:r>
              <a:rPr lang="en-US" sz="1600" dirty="0" err="1"/>
              <a:t>Diyabetli</a:t>
            </a:r>
            <a:r>
              <a:rPr lang="en-US" sz="1600" dirty="0"/>
              <a:t> </a:t>
            </a:r>
            <a:r>
              <a:rPr lang="en-US" sz="1600" dirty="0" err="1"/>
              <a:t>kişilerin</a:t>
            </a:r>
            <a:r>
              <a:rPr lang="en-US" sz="1600" dirty="0"/>
              <a:t> %60–75’i KVH nedeniyle kaybedilir; &gt;65 yaş ölümlerin %68’inde kalp hastalığı, %16’sında </a:t>
            </a:r>
            <a:r>
              <a:rPr lang="en-US" sz="1600" dirty="0" err="1"/>
              <a:t>inme</a:t>
            </a:r>
            <a:endParaRPr lang="tr-TR" sz="1600" dirty="0"/>
          </a:p>
        </p:txBody>
      </p:sp>
      <p:graphicFrame>
        <p:nvGraphicFramePr>
          <p:cNvPr id="6" name="Table 0"/>
          <p:cNvGraphicFramePr>
            <a:graphicFrameLocks noGrp="1"/>
          </p:cNvGraphicFramePr>
          <p:nvPr>
            <p:extLst>
              <p:ext uri="{D42A27DB-BD31-4B8C-83A1-F6EECF244321}">
                <p14:modId xmlns:p14="http://schemas.microsoft.com/office/powerpoint/2010/main" val="1994991612"/>
              </p:ext>
            </p:extLst>
          </p:nvPr>
        </p:nvGraphicFramePr>
        <p:xfrm>
          <a:off x="7672220" y="1218570"/>
          <a:ext cx="3172824" cy="2614893"/>
        </p:xfrm>
        <a:graphic>
          <a:graphicData uri="http://schemas.openxmlformats.org/drawingml/2006/table">
            <a:tbl>
              <a:tblPr/>
              <a:tblGrid>
                <a:gridCol w="1586412">
                  <a:extLst>
                    <a:ext uri="{9D8B030D-6E8A-4147-A177-3AD203B41FA5}">
                      <a16:colId xmlns:a16="http://schemas.microsoft.com/office/drawing/2014/main" val="20000"/>
                    </a:ext>
                  </a:extLst>
                </a:gridCol>
                <a:gridCol w="1586412">
                  <a:extLst>
                    <a:ext uri="{9D8B030D-6E8A-4147-A177-3AD203B41FA5}">
                      <a16:colId xmlns:a16="http://schemas.microsoft.com/office/drawing/2014/main" val="20001"/>
                    </a:ext>
                  </a:extLst>
                </a:gridCol>
              </a:tblGrid>
              <a:tr h="465231">
                <a:tc>
                  <a:txBody>
                    <a:bodyPr/>
                    <a:lstStyle/>
                    <a:p>
                      <a:pPr marL="0" indent="0" algn="ctr">
                        <a:buNone/>
                      </a:pPr>
                      <a:r>
                        <a:rPr lang="en-US" sz="1600" b="1" dirty="0">
                          <a:solidFill>
                            <a:srgbClr val="FFFFFF"/>
                          </a:solidFill>
                        </a:rPr>
                        <a:t>Gösterge</a:t>
                      </a:r>
                      <a:endParaRPr lang="en-US" sz="1600" dirty="0"/>
                    </a:p>
                  </a:txBody>
                  <a:tcPr marL="121920" marR="121920" marT="60960" marB="60960" anchor="ctr">
                    <a:lnL w="6350" cap="flat" cmpd="sng" algn="ctr">
                      <a:solidFill>
                        <a:srgbClr val="0057A7"/>
                      </a:solidFill>
                      <a:prstDash val="solid"/>
                      <a:round/>
                      <a:headEnd type="none" w="med" len="med"/>
                      <a:tailEnd type="none" w="med" len="med"/>
                    </a:lnL>
                    <a:lnR w="6350" cap="flat" cmpd="sng" algn="ctr">
                      <a:solidFill>
                        <a:srgbClr val="0057A7"/>
                      </a:solidFill>
                      <a:prstDash val="solid"/>
                      <a:round/>
                      <a:headEnd type="none" w="med" len="med"/>
                      <a:tailEnd type="none" w="med" len="med"/>
                    </a:lnR>
                    <a:lnT w="6350" cap="flat" cmpd="sng" algn="ctr">
                      <a:solidFill>
                        <a:srgbClr val="0057A7"/>
                      </a:solidFill>
                      <a:prstDash val="solid"/>
                      <a:round/>
                      <a:headEnd type="none" w="med" len="med"/>
                      <a:tailEnd type="none" w="med" len="med"/>
                    </a:lnT>
                    <a:lnB w="6350" cap="flat" cmpd="sng" algn="ctr">
                      <a:solidFill>
                        <a:srgbClr val="0057A7"/>
                      </a:solidFill>
                      <a:prstDash val="solid"/>
                      <a:round/>
                      <a:headEnd type="none" w="med" len="med"/>
                      <a:tailEnd type="none" w="med" len="med"/>
                    </a:lnB>
                    <a:solidFill>
                      <a:srgbClr val="0057A7"/>
                    </a:solidFill>
                  </a:tcPr>
                </a:tc>
                <a:tc>
                  <a:txBody>
                    <a:bodyPr/>
                    <a:lstStyle/>
                    <a:p>
                      <a:pPr marL="0" indent="0" algn="ctr">
                        <a:buNone/>
                      </a:pPr>
                      <a:r>
                        <a:rPr lang="en-US" sz="1600" b="1" dirty="0">
                          <a:solidFill>
                            <a:srgbClr val="FFFFFF"/>
                          </a:solidFill>
                        </a:rPr>
                        <a:t>Değer</a:t>
                      </a:r>
                      <a:endParaRPr lang="en-US" sz="1600" dirty="0"/>
                    </a:p>
                  </a:txBody>
                  <a:tcPr marL="121920" marR="121920" marT="60960" marB="60960" anchor="ctr">
                    <a:lnL w="6350" cap="flat" cmpd="sng" algn="ctr">
                      <a:solidFill>
                        <a:srgbClr val="0057A7"/>
                      </a:solidFill>
                      <a:prstDash val="solid"/>
                      <a:round/>
                      <a:headEnd type="none" w="med" len="med"/>
                      <a:tailEnd type="none" w="med" len="med"/>
                    </a:lnL>
                    <a:lnR w="6350" cap="flat" cmpd="sng" algn="ctr">
                      <a:solidFill>
                        <a:srgbClr val="0057A7"/>
                      </a:solidFill>
                      <a:prstDash val="solid"/>
                      <a:round/>
                      <a:headEnd type="none" w="med" len="med"/>
                      <a:tailEnd type="none" w="med" len="med"/>
                    </a:lnR>
                    <a:lnT w="6350" cap="flat" cmpd="sng" algn="ctr">
                      <a:solidFill>
                        <a:srgbClr val="0057A7"/>
                      </a:solidFill>
                      <a:prstDash val="solid"/>
                      <a:round/>
                      <a:headEnd type="none" w="med" len="med"/>
                      <a:tailEnd type="none" w="med" len="med"/>
                    </a:lnT>
                    <a:lnB w="6350" cap="flat" cmpd="sng" algn="ctr">
                      <a:solidFill>
                        <a:srgbClr val="0057A7"/>
                      </a:solidFill>
                      <a:prstDash val="solid"/>
                      <a:round/>
                      <a:headEnd type="none" w="med" len="med"/>
                      <a:tailEnd type="none" w="med" len="med"/>
                    </a:lnB>
                    <a:solidFill>
                      <a:srgbClr val="0057A7"/>
                    </a:solidFill>
                  </a:tcPr>
                </a:tc>
                <a:extLst>
                  <a:ext uri="{0D108BD9-81ED-4DB2-BD59-A6C34878D82A}">
                    <a16:rowId xmlns:a16="http://schemas.microsoft.com/office/drawing/2014/main" val="10000"/>
                  </a:ext>
                </a:extLst>
              </a:tr>
              <a:tr h="609600">
                <a:tc>
                  <a:txBody>
                    <a:bodyPr/>
                    <a:lstStyle/>
                    <a:p>
                      <a:pPr marL="0" indent="0">
                        <a:buNone/>
                      </a:pPr>
                      <a:r>
                        <a:rPr lang="en-US" sz="1600" dirty="0">
                          <a:solidFill>
                            <a:srgbClr val="002060"/>
                          </a:solidFill>
                        </a:rPr>
                        <a:t>TURDEP-I Prevalans</a:t>
                      </a:r>
                    </a:p>
                  </a:txBody>
                  <a:tcPr marL="121920" marR="121920" marT="60960" marB="60960" anchor="ctr">
                    <a:lnL w="6350" cap="flat" cmpd="sng" algn="ctr">
                      <a:solidFill>
                        <a:srgbClr val="0057A7"/>
                      </a:solidFill>
                      <a:prstDash val="solid"/>
                      <a:round/>
                      <a:headEnd type="none" w="med" len="med"/>
                      <a:tailEnd type="none" w="med" len="med"/>
                    </a:lnL>
                    <a:lnR w="6350" cap="flat" cmpd="sng" algn="ctr">
                      <a:solidFill>
                        <a:srgbClr val="0057A7"/>
                      </a:solidFill>
                      <a:prstDash val="solid"/>
                      <a:round/>
                      <a:headEnd type="none" w="med" len="med"/>
                      <a:tailEnd type="none" w="med" len="med"/>
                    </a:lnR>
                    <a:lnT w="6350" cap="flat" cmpd="sng" algn="ctr">
                      <a:solidFill>
                        <a:srgbClr val="0057A7"/>
                      </a:solidFill>
                      <a:prstDash val="solid"/>
                      <a:round/>
                      <a:headEnd type="none" w="med" len="med"/>
                      <a:tailEnd type="none" w="med" len="med"/>
                    </a:lnT>
                    <a:lnB w="6350" cap="flat" cmpd="sng" algn="ctr">
                      <a:solidFill>
                        <a:srgbClr val="0057A7"/>
                      </a:solidFill>
                      <a:prstDash val="solid"/>
                      <a:round/>
                      <a:headEnd type="none" w="med" len="med"/>
                      <a:tailEnd type="none" w="med" len="med"/>
                    </a:lnB>
                    <a:solidFill>
                      <a:srgbClr val="FFFFFF"/>
                    </a:solidFill>
                  </a:tcPr>
                </a:tc>
                <a:tc>
                  <a:txBody>
                    <a:bodyPr/>
                    <a:lstStyle/>
                    <a:p>
                      <a:pPr marL="0" indent="0" algn="ctr">
                        <a:buNone/>
                      </a:pPr>
                      <a:r>
                        <a:rPr lang="en-US" sz="1600" dirty="0">
                          <a:solidFill>
                            <a:srgbClr val="002060"/>
                          </a:solidFill>
                        </a:rPr>
                        <a:t>%7,8</a:t>
                      </a:r>
                    </a:p>
                  </a:txBody>
                  <a:tcPr marL="121920" marR="121920" marT="60960" marB="60960" anchor="ctr">
                    <a:lnL w="6350" cap="flat" cmpd="sng" algn="ctr">
                      <a:solidFill>
                        <a:srgbClr val="0057A7"/>
                      </a:solidFill>
                      <a:prstDash val="solid"/>
                      <a:round/>
                      <a:headEnd type="none" w="med" len="med"/>
                      <a:tailEnd type="none" w="med" len="med"/>
                    </a:lnL>
                    <a:lnR w="6350" cap="flat" cmpd="sng" algn="ctr">
                      <a:solidFill>
                        <a:srgbClr val="0057A7"/>
                      </a:solidFill>
                      <a:prstDash val="solid"/>
                      <a:round/>
                      <a:headEnd type="none" w="med" len="med"/>
                      <a:tailEnd type="none" w="med" len="med"/>
                    </a:lnR>
                    <a:lnT w="6350" cap="flat" cmpd="sng" algn="ctr">
                      <a:solidFill>
                        <a:srgbClr val="0057A7"/>
                      </a:solidFill>
                      <a:prstDash val="solid"/>
                      <a:round/>
                      <a:headEnd type="none" w="med" len="med"/>
                      <a:tailEnd type="none" w="med" len="med"/>
                    </a:lnT>
                    <a:lnB w="6350" cap="flat" cmpd="sng" algn="ctr">
                      <a:solidFill>
                        <a:srgbClr val="0057A7"/>
                      </a:solidFill>
                      <a:prstDash val="solid"/>
                      <a:round/>
                      <a:headEnd type="none" w="med" len="med"/>
                      <a:tailEnd type="none" w="med" len="med"/>
                    </a:lnB>
                    <a:solidFill>
                      <a:srgbClr val="FFFFFF"/>
                    </a:solidFill>
                  </a:tcPr>
                </a:tc>
                <a:extLst>
                  <a:ext uri="{0D108BD9-81ED-4DB2-BD59-A6C34878D82A}">
                    <a16:rowId xmlns:a16="http://schemas.microsoft.com/office/drawing/2014/main" val="10001"/>
                  </a:ext>
                </a:extLst>
              </a:tr>
              <a:tr h="609600">
                <a:tc>
                  <a:txBody>
                    <a:bodyPr/>
                    <a:lstStyle/>
                    <a:p>
                      <a:pPr marL="0" indent="0">
                        <a:buNone/>
                      </a:pPr>
                      <a:r>
                        <a:rPr lang="en-US" sz="1600" dirty="0">
                          <a:solidFill>
                            <a:srgbClr val="002060"/>
                          </a:solidFill>
                        </a:rPr>
                        <a:t>TURDEP-II Prevalans</a:t>
                      </a:r>
                    </a:p>
                  </a:txBody>
                  <a:tcPr marL="121920" marR="121920" marT="60960" marB="60960" anchor="ctr">
                    <a:lnL w="6350" cap="flat" cmpd="sng" algn="ctr">
                      <a:solidFill>
                        <a:srgbClr val="0057A7"/>
                      </a:solidFill>
                      <a:prstDash val="solid"/>
                      <a:round/>
                      <a:headEnd type="none" w="med" len="med"/>
                      <a:tailEnd type="none" w="med" len="med"/>
                    </a:lnL>
                    <a:lnR w="6350" cap="flat" cmpd="sng" algn="ctr">
                      <a:solidFill>
                        <a:srgbClr val="0057A7"/>
                      </a:solidFill>
                      <a:prstDash val="solid"/>
                      <a:round/>
                      <a:headEnd type="none" w="med" len="med"/>
                      <a:tailEnd type="none" w="med" len="med"/>
                    </a:lnR>
                    <a:lnT w="6350" cap="flat" cmpd="sng" algn="ctr">
                      <a:solidFill>
                        <a:srgbClr val="0057A7"/>
                      </a:solidFill>
                      <a:prstDash val="solid"/>
                      <a:round/>
                      <a:headEnd type="none" w="med" len="med"/>
                      <a:tailEnd type="none" w="med" len="med"/>
                    </a:lnT>
                    <a:lnB w="6350" cap="flat" cmpd="sng" algn="ctr">
                      <a:solidFill>
                        <a:srgbClr val="0057A7"/>
                      </a:solidFill>
                      <a:prstDash val="solid"/>
                      <a:round/>
                      <a:headEnd type="none" w="med" len="med"/>
                      <a:tailEnd type="none" w="med" len="med"/>
                    </a:lnB>
                    <a:solidFill>
                      <a:srgbClr val="F4F8FA"/>
                    </a:solidFill>
                  </a:tcPr>
                </a:tc>
                <a:tc>
                  <a:txBody>
                    <a:bodyPr/>
                    <a:lstStyle/>
                    <a:p>
                      <a:pPr marL="0" indent="0" algn="ctr">
                        <a:buNone/>
                      </a:pPr>
                      <a:r>
                        <a:rPr lang="en-US" sz="1600" dirty="0">
                          <a:solidFill>
                            <a:srgbClr val="002060"/>
                          </a:solidFill>
                        </a:rPr>
                        <a:t>%13,7</a:t>
                      </a:r>
                    </a:p>
                  </a:txBody>
                  <a:tcPr marL="121920" marR="121920" marT="60960" marB="60960" anchor="ctr">
                    <a:lnL w="6350" cap="flat" cmpd="sng" algn="ctr">
                      <a:solidFill>
                        <a:srgbClr val="0057A7"/>
                      </a:solidFill>
                      <a:prstDash val="solid"/>
                      <a:round/>
                      <a:headEnd type="none" w="med" len="med"/>
                      <a:tailEnd type="none" w="med" len="med"/>
                    </a:lnL>
                    <a:lnR w="6350" cap="flat" cmpd="sng" algn="ctr">
                      <a:solidFill>
                        <a:srgbClr val="0057A7"/>
                      </a:solidFill>
                      <a:prstDash val="solid"/>
                      <a:round/>
                      <a:headEnd type="none" w="med" len="med"/>
                      <a:tailEnd type="none" w="med" len="med"/>
                    </a:lnR>
                    <a:lnT w="6350" cap="flat" cmpd="sng" algn="ctr">
                      <a:solidFill>
                        <a:srgbClr val="0057A7"/>
                      </a:solidFill>
                      <a:prstDash val="solid"/>
                      <a:round/>
                      <a:headEnd type="none" w="med" len="med"/>
                      <a:tailEnd type="none" w="med" len="med"/>
                    </a:lnT>
                    <a:lnB w="6350" cap="flat" cmpd="sng" algn="ctr">
                      <a:solidFill>
                        <a:srgbClr val="0057A7"/>
                      </a:solidFill>
                      <a:prstDash val="solid"/>
                      <a:round/>
                      <a:headEnd type="none" w="med" len="med"/>
                      <a:tailEnd type="none" w="med" len="med"/>
                    </a:lnB>
                    <a:solidFill>
                      <a:srgbClr val="F4F8FA"/>
                    </a:solidFill>
                  </a:tcPr>
                </a:tc>
                <a:extLst>
                  <a:ext uri="{0D108BD9-81ED-4DB2-BD59-A6C34878D82A}">
                    <a16:rowId xmlns:a16="http://schemas.microsoft.com/office/drawing/2014/main" val="10002"/>
                  </a:ext>
                </a:extLst>
              </a:tr>
              <a:tr h="465231">
                <a:tc>
                  <a:txBody>
                    <a:bodyPr/>
                    <a:lstStyle/>
                    <a:p>
                      <a:pPr marL="0" indent="0">
                        <a:buNone/>
                      </a:pPr>
                      <a:r>
                        <a:rPr lang="en-US" sz="1600" dirty="0">
                          <a:solidFill>
                            <a:srgbClr val="002060"/>
                          </a:solidFill>
                        </a:rPr>
                        <a:t>Diyabetli sayısı</a:t>
                      </a:r>
                    </a:p>
                  </a:txBody>
                  <a:tcPr marL="121920" marR="121920" marT="60960" marB="60960" anchor="ctr">
                    <a:lnL w="6350" cap="flat" cmpd="sng" algn="ctr">
                      <a:solidFill>
                        <a:srgbClr val="0057A7"/>
                      </a:solidFill>
                      <a:prstDash val="solid"/>
                      <a:round/>
                      <a:headEnd type="none" w="med" len="med"/>
                      <a:tailEnd type="none" w="med" len="med"/>
                    </a:lnL>
                    <a:lnR w="6350" cap="flat" cmpd="sng" algn="ctr">
                      <a:solidFill>
                        <a:srgbClr val="0057A7"/>
                      </a:solidFill>
                      <a:prstDash val="solid"/>
                      <a:round/>
                      <a:headEnd type="none" w="med" len="med"/>
                      <a:tailEnd type="none" w="med" len="med"/>
                    </a:lnR>
                    <a:lnT w="6350" cap="flat" cmpd="sng" algn="ctr">
                      <a:solidFill>
                        <a:srgbClr val="0057A7"/>
                      </a:solidFill>
                      <a:prstDash val="solid"/>
                      <a:round/>
                      <a:headEnd type="none" w="med" len="med"/>
                      <a:tailEnd type="none" w="med" len="med"/>
                    </a:lnT>
                    <a:lnB w="6350" cap="flat" cmpd="sng" algn="ctr">
                      <a:solidFill>
                        <a:srgbClr val="0057A7"/>
                      </a:solidFill>
                      <a:prstDash val="solid"/>
                      <a:round/>
                      <a:headEnd type="none" w="med" len="med"/>
                      <a:tailEnd type="none" w="med" len="med"/>
                    </a:lnB>
                    <a:solidFill>
                      <a:srgbClr val="FFFFFF"/>
                    </a:solidFill>
                  </a:tcPr>
                </a:tc>
                <a:tc>
                  <a:txBody>
                    <a:bodyPr/>
                    <a:lstStyle/>
                    <a:p>
                      <a:pPr marL="0" indent="0" algn="ctr">
                        <a:buNone/>
                      </a:pPr>
                      <a:r>
                        <a:rPr lang="en-US" sz="1600" dirty="0">
                          <a:solidFill>
                            <a:srgbClr val="002060"/>
                          </a:solidFill>
                        </a:rPr>
                        <a:t>≈10 milyon</a:t>
                      </a:r>
                    </a:p>
                  </a:txBody>
                  <a:tcPr marL="121920" marR="121920" marT="60960" marB="60960" anchor="ctr">
                    <a:lnL w="6350" cap="flat" cmpd="sng" algn="ctr">
                      <a:solidFill>
                        <a:srgbClr val="0057A7"/>
                      </a:solidFill>
                      <a:prstDash val="solid"/>
                      <a:round/>
                      <a:headEnd type="none" w="med" len="med"/>
                      <a:tailEnd type="none" w="med" len="med"/>
                    </a:lnL>
                    <a:lnR w="6350" cap="flat" cmpd="sng" algn="ctr">
                      <a:solidFill>
                        <a:srgbClr val="0057A7"/>
                      </a:solidFill>
                      <a:prstDash val="solid"/>
                      <a:round/>
                      <a:headEnd type="none" w="med" len="med"/>
                      <a:tailEnd type="none" w="med" len="med"/>
                    </a:lnR>
                    <a:lnT w="6350" cap="flat" cmpd="sng" algn="ctr">
                      <a:solidFill>
                        <a:srgbClr val="0057A7"/>
                      </a:solidFill>
                      <a:prstDash val="solid"/>
                      <a:round/>
                      <a:headEnd type="none" w="med" len="med"/>
                      <a:tailEnd type="none" w="med" len="med"/>
                    </a:lnT>
                    <a:lnB w="6350" cap="flat" cmpd="sng" algn="ctr">
                      <a:solidFill>
                        <a:srgbClr val="0057A7"/>
                      </a:solidFill>
                      <a:prstDash val="solid"/>
                      <a:round/>
                      <a:headEnd type="none" w="med" len="med"/>
                      <a:tailEnd type="none" w="med" len="med"/>
                    </a:lnB>
                    <a:solidFill>
                      <a:srgbClr val="FFFFFF"/>
                    </a:solidFill>
                  </a:tcPr>
                </a:tc>
                <a:extLst>
                  <a:ext uri="{0D108BD9-81ED-4DB2-BD59-A6C34878D82A}">
                    <a16:rowId xmlns:a16="http://schemas.microsoft.com/office/drawing/2014/main" val="10003"/>
                  </a:ext>
                </a:extLst>
              </a:tr>
              <a:tr h="465231">
                <a:tc>
                  <a:txBody>
                    <a:bodyPr/>
                    <a:lstStyle/>
                    <a:p>
                      <a:pPr marL="0" indent="0">
                        <a:buNone/>
                      </a:pPr>
                      <a:r>
                        <a:rPr lang="tr-TR" sz="1600" dirty="0">
                          <a:solidFill>
                            <a:srgbClr val="002060"/>
                          </a:solidFill>
                        </a:rPr>
                        <a:t>KV</a:t>
                      </a:r>
                      <a:r>
                        <a:rPr lang="en-US" sz="1600" dirty="0">
                          <a:solidFill>
                            <a:srgbClr val="002060"/>
                          </a:solidFill>
                        </a:rPr>
                        <a:t> ölüm oranı</a:t>
                      </a:r>
                    </a:p>
                  </a:txBody>
                  <a:tcPr marL="121920" marR="121920" marT="60960" marB="60960" anchor="ctr">
                    <a:lnL w="6350" cap="flat" cmpd="sng" algn="ctr">
                      <a:solidFill>
                        <a:srgbClr val="0057A7"/>
                      </a:solidFill>
                      <a:prstDash val="solid"/>
                      <a:round/>
                      <a:headEnd type="none" w="med" len="med"/>
                      <a:tailEnd type="none" w="med" len="med"/>
                    </a:lnL>
                    <a:lnR w="6350" cap="flat" cmpd="sng" algn="ctr">
                      <a:solidFill>
                        <a:srgbClr val="0057A7"/>
                      </a:solidFill>
                      <a:prstDash val="solid"/>
                      <a:round/>
                      <a:headEnd type="none" w="med" len="med"/>
                      <a:tailEnd type="none" w="med" len="med"/>
                    </a:lnR>
                    <a:lnT w="6350" cap="flat" cmpd="sng" algn="ctr">
                      <a:solidFill>
                        <a:srgbClr val="0057A7"/>
                      </a:solidFill>
                      <a:prstDash val="solid"/>
                      <a:round/>
                      <a:headEnd type="none" w="med" len="med"/>
                      <a:tailEnd type="none" w="med" len="med"/>
                    </a:lnT>
                    <a:lnB w="6350" cap="flat" cmpd="sng" algn="ctr">
                      <a:solidFill>
                        <a:srgbClr val="0057A7"/>
                      </a:solidFill>
                      <a:prstDash val="solid"/>
                      <a:round/>
                      <a:headEnd type="none" w="med" len="med"/>
                      <a:tailEnd type="none" w="med" len="med"/>
                    </a:lnB>
                    <a:solidFill>
                      <a:srgbClr val="F4F8FA"/>
                    </a:solidFill>
                  </a:tcPr>
                </a:tc>
                <a:tc>
                  <a:txBody>
                    <a:bodyPr/>
                    <a:lstStyle/>
                    <a:p>
                      <a:pPr marL="0" indent="0" algn="ctr">
                        <a:buNone/>
                      </a:pPr>
                      <a:r>
                        <a:rPr lang="en-US" sz="1600" dirty="0">
                          <a:solidFill>
                            <a:srgbClr val="002060"/>
                          </a:solidFill>
                        </a:rPr>
                        <a:t>%60–75</a:t>
                      </a:r>
                    </a:p>
                  </a:txBody>
                  <a:tcPr marL="121920" marR="121920" marT="60960" marB="60960" anchor="ctr">
                    <a:lnL w="6350" cap="flat" cmpd="sng" algn="ctr">
                      <a:solidFill>
                        <a:srgbClr val="0057A7"/>
                      </a:solidFill>
                      <a:prstDash val="solid"/>
                      <a:round/>
                      <a:headEnd type="none" w="med" len="med"/>
                      <a:tailEnd type="none" w="med" len="med"/>
                    </a:lnL>
                    <a:lnR w="6350" cap="flat" cmpd="sng" algn="ctr">
                      <a:solidFill>
                        <a:srgbClr val="0057A7"/>
                      </a:solidFill>
                      <a:prstDash val="solid"/>
                      <a:round/>
                      <a:headEnd type="none" w="med" len="med"/>
                      <a:tailEnd type="none" w="med" len="med"/>
                    </a:lnR>
                    <a:lnT w="6350" cap="flat" cmpd="sng" algn="ctr">
                      <a:solidFill>
                        <a:srgbClr val="0057A7"/>
                      </a:solidFill>
                      <a:prstDash val="solid"/>
                      <a:round/>
                      <a:headEnd type="none" w="med" len="med"/>
                      <a:tailEnd type="none" w="med" len="med"/>
                    </a:lnT>
                    <a:lnB w="6350" cap="flat" cmpd="sng" algn="ctr">
                      <a:solidFill>
                        <a:srgbClr val="0057A7"/>
                      </a:solidFill>
                      <a:prstDash val="solid"/>
                      <a:round/>
                      <a:headEnd type="none" w="med" len="med"/>
                      <a:tailEnd type="none" w="med" len="med"/>
                    </a:lnB>
                    <a:solidFill>
                      <a:srgbClr val="F4F8FA"/>
                    </a:solidFill>
                  </a:tcPr>
                </a:tc>
                <a:extLst>
                  <a:ext uri="{0D108BD9-81ED-4DB2-BD59-A6C34878D82A}">
                    <a16:rowId xmlns:a16="http://schemas.microsoft.com/office/drawing/2014/main" val="10004"/>
                  </a:ext>
                </a:extLst>
              </a:tr>
            </a:tbl>
          </a:graphicData>
        </a:graphic>
      </p:graphicFrame>
      <p:sp>
        <p:nvSpPr>
          <p:cNvPr id="5" name="Text 2"/>
          <p:cNvSpPr/>
          <p:nvPr/>
        </p:nvSpPr>
        <p:spPr>
          <a:xfrm>
            <a:off x="666071" y="4958341"/>
            <a:ext cx="6564287" cy="1003955"/>
          </a:xfrm>
          <a:prstGeom prst="rect">
            <a:avLst/>
          </a:prstGeom>
          <a:noFill/>
          <a:ln/>
        </p:spPr>
        <p:txBody>
          <a:bodyPr wrap="square" lIns="0" tIns="0" rIns="0" bIns="0" rtlCol="0" anchor="ctr"/>
          <a:lstStyle/>
          <a:p>
            <a:r>
              <a:rPr lang="tr-TR" sz="800" dirty="0"/>
              <a:t>*Bayram, Fahri &amp; BAYRAKTAROĞLU, Taner &amp; </a:t>
            </a:r>
            <a:r>
              <a:rPr lang="tr-TR" sz="800" dirty="0" err="1"/>
              <a:t>Sargin</a:t>
            </a:r>
            <a:r>
              <a:rPr lang="tr-TR" sz="800" dirty="0"/>
              <a:t>, Mehmet &amp; Sahin, </a:t>
            </a:r>
            <a:r>
              <a:rPr lang="tr-TR" sz="800" dirty="0" err="1"/>
              <a:t>Ibrahim</a:t>
            </a:r>
            <a:r>
              <a:rPr lang="tr-TR" sz="800" dirty="0"/>
              <a:t> &amp; </a:t>
            </a:r>
            <a:r>
              <a:rPr lang="tr-TR" sz="800" dirty="0" err="1"/>
              <a:t>Güldiken</a:t>
            </a:r>
            <a:r>
              <a:rPr lang="tr-TR" sz="800" dirty="0"/>
              <a:t>, Sibel &amp; DALBELER, Ayşegül &amp; </a:t>
            </a:r>
            <a:r>
              <a:rPr lang="tr-TR" sz="800" dirty="0" err="1"/>
              <a:t>Sonmez</a:t>
            </a:r>
            <a:r>
              <a:rPr lang="tr-TR" sz="800" dirty="0"/>
              <a:t>, Alper. (2022). A Cross-</a:t>
            </a:r>
            <a:r>
              <a:rPr lang="tr-TR" sz="800" dirty="0" err="1"/>
              <a:t>Sectional</a:t>
            </a:r>
            <a:r>
              <a:rPr lang="tr-TR" sz="800" dirty="0"/>
              <a:t> </a:t>
            </a:r>
            <a:r>
              <a:rPr lang="tr-TR" sz="800" dirty="0" err="1"/>
              <a:t>Study</a:t>
            </a:r>
            <a:r>
              <a:rPr lang="tr-TR" sz="800" dirty="0"/>
              <a:t> of </a:t>
            </a:r>
            <a:r>
              <a:rPr lang="tr-TR" sz="800" dirty="0" err="1"/>
              <a:t>the</a:t>
            </a:r>
            <a:r>
              <a:rPr lang="tr-TR" sz="800" dirty="0"/>
              <a:t> </a:t>
            </a:r>
            <a:r>
              <a:rPr lang="tr-TR" sz="800" dirty="0" err="1"/>
              <a:t>Prevalence</a:t>
            </a:r>
            <a:r>
              <a:rPr lang="tr-TR" sz="800" dirty="0"/>
              <a:t> of </a:t>
            </a:r>
            <a:r>
              <a:rPr lang="tr-TR" sz="800" dirty="0" err="1"/>
              <a:t>Cardiovascular</a:t>
            </a:r>
            <a:r>
              <a:rPr lang="tr-TR" sz="800" dirty="0"/>
              <a:t> </a:t>
            </a:r>
            <a:r>
              <a:rPr lang="tr-TR" sz="800" dirty="0" err="1"/>
              <a:t>Disease</a:t>
            </a:r>
            <a:r>
              <a:rPr lang="tr-TR" sz="800" dirty="0"/>
              <a:t> in </a:t>
            </a:r>
            <a:r>
              <a:rPr lang="tr-TR" sz="800" dirty="0" err="1"/>
              <a:t>Adults</a:t>
            </a:r>
            <a:r>
              <a:rPr lang="tr-TR" sz="800" dirty="0"/>
              <a:t> </a:t>
            </a:r>
            <a:r>
              <a:rPr lang="tr-TR" sz="800" dirty="0" err="1"/>
              <a:t>with</a:t>
            </a:r>
            <a:r>
              <a:rPr lang="tr-TR" sz="800" dirty="0"/>
              <a:t> </a:t>
            </a:r>
            <a:r>
              <a:rPr lang="tr-TR" sz="800" dirty="0" err="1"/>
              <a:t>Type</a:t>
            </a:r>
            <a:r>
              <a:rPr lang="tr-TR" sz="800" dirty="0"/>
              <a:t> 2 </a:t>
            </a:r>
            <a:r>
              <a:rPr lang="tr-TR" sz="800" dirty="0" err="1"/>
              <a:t>Diabetes</a:t>
            </a:r>
            <a:r>
              <a:rPr lang="tr-TR" sz="800" dirty="0"/>
              <a:t> in Türkiye: </a:t>
            </a:r>
            <a:r>
              <a:rPr lang="tr-TR" sz="800" dirty="0" err="1"/>
              <a:t>The</a:t>
            </a:r>
            <a:r>
              <a:rPr lang="tr-TR" sz="800" dirty="0"/>
              <a:t> CAPTURE </a:t>
            </a:r>
            <a:r>
              <a:rPr lang="tr-TR" sz="800" dirty="0" err="1"/>
              <a:t>Study</a:t>
            </a:r>
            <a:r>
              <a:rPr lang="tr-TR" sz="800" dirty="0"/>
              <a:t>. </a:t>
            </a:r>
            <a:r>
              <a:rPr lang="tr-TR" sz="800" dirty="0" err="1"/>
              <a:t>The</a:t>
            </a:r>
            <a:r>
              <a:rPr lang="tr-TR" sz="800" dirty="0"/>
              <a:t> </a:t>
            </a:r>
            <a:r>
              <a:rPr lang="tr-TR" sz="800" dirty="0" err="1"/>
              <a:t>Turkish</a:t>
            </a:r>
            <a:r>
              <a:rPr lang="tr-TR" sz="800" dirty="0"/>
              <a:t> </a:t>
            </a:r>
            <a:r>
              <a:rPr lang="tr-TR" sz="800" dirty="0" err="1"/>
              <a:t>Journal</a:t>
            </a:r>
            <a:r>
              <a:rPr lang="tr-TR" sz="800" dirty="0"/>
              <a:t> of </a:t>
            </a:r>
            <a:r>
              <a:rPr lang="tr-TR" sz="800" dirty="0" err="1"/>
              <a:t>Endocrinology</a:t>
            </a:r>
            <a:r>
              <a:rPr lang="tr-TR" sz="800" dirty="0"/>
              <a:t> </a:t>
            </a:r>
            <a:r>
              <a:rPr lang="tr-TR" sz="800" dirty="0" err="1"/>
              <a:t>and</a:t>
            </a:r>
            <a:r>
              <a:rPr lang="tr-TR" sz="800" dirty="0"/>
              <a:t> </a:t>
            </a:r>
            <a:r>
              <a:rPr lang="tr-TR" sz="800" dirty="0" err="1"/>
              <a:t>Metabolism</a:t>
            </a:r>
            <a:r>
              <a:rPr lang="tr-TR" sz="800" dirty="0"/>
              <a:t>. 26. 1-12. 10.25179/tjem.2021-86803. </a:t>
            </a:r>
            <a:br>
              <a:rPr lang="tr-TR" sz="800" dirty="0"/>
            </a:br>
            <a:r>
              <a:rPr lang="tr-TR" sz="800" dirty="0" err="1"/>
              <a:t>Goderis</a:t>
            </a:r>
            <a:r>
              <a:rPr lang="tr-TR" sz="800" dirty="0"/>
              <a:t> G, </a:t>
            </a:r>
            <a:r>
              <a:rPr lang="en-US" sz="800" dirty="0"/>
              <a:t>Vaes B, </a:t>
            </a:r>
            <a:r>
              <a:rPr lang="en-US" sz="800" dirty="0" err="1"/>
              <a:t>Mamouris</a:t>
            </a:r>
            <a:r>
              <a:rPr lang="en-US" sz="800" dirty="0"/>
              <a:t> P, et al. Prevalence of atherosclerotic cardiovascular disease, heart failure, and chronic kidney disease in patients with type 2 diabetes mellitus: A primary care research network- based study. Exp Clin Endocrinol Diabetes. 2022;130(7):447-453.</a:t>
            </a:r>
          </a:p>
          <a:p>
            <a:r>
              <a:rPr lang="en-US" sz="800" dirty="0"/>
              <a:t>T.C. </a:t>
            </a:r>
            <a:r>
              <a:rPr lang="en-US" sz="800" dirty="0" err="1"/>
              <a:t>Sağlık</a:t>
            </a:r>
            <a:r>
              <a:rPr lang="en-US" sz="800" dirty="0"/>
              <a:t> </a:t>
            </a:r>
            <a:r>
              <a:rPr lang="en-US" sz="800" dirty="0" err="1"/>
              <a:t>Bakanlığı</a:t>
            </a:r>
            <a:r>
              <a:rPr lang="en-US" sz="800" dirty="0"/>
              <a:t>. </a:t>
            </a:r>
            <a:r>
              <a:rPr lang="en-US" sz="800" dirty="0" err="1"/>
              <a:t>Türkiye</a:t>
            </a:r>
            <a:r>
              <a:rPr lang="en-US" sz="800" dirty="0"/>
              <a:t> </a:t>
            </a:r>
            <a:r>
              <a:rPr lang="en-US" sz="800" dirty="0" err="1"/>
              <a:t>Diyabet</a:t>
            </a:r>
            <a:r>
              <a:rPr lang="en-US" sz="800" dirty="0"/>
              <a:t> </a:t>
            </a:r>
            <a:r>
              <a:rPr lang="en-US" sz="800" dirty="0" err="1"/>
              <a:t>Programı</a:t>
            </a:r>
            <a:r>
              <a:rPr lang="en-US" sz="800" dirty="0"/>
              <a:t> 2023–2027. </a:t>
            </a:r>
            <a:r>
              <a:rPr lang="en-US" sz="800" dirty="0" err="1"/>
              <a:t>Halk</a:t>
            </a:r>
            <a:r>
              <a:rPr lang="en-US" sz="800" dirty="0"/>
              <a:t> </a:t>
            </a:r>
            <a:r>
              <a:rPr lang="en-US" sz="800" dirty="0" err="1"/>
              <a:t>Sağlığı</a:t>
            </a:r>
            <a:r>
              <a:rPr lang="en-US" sz="800" dirty="0"/>
              <a:t> </a:t>
            </a:r>
            <a:r>
              <a:rPr lang="en-US" sz="800" dirty="0" err="1"/>
              <a:t>Genel</a:t>
            </a:r>
            <a:r>
              <a:rPr lang="en-US" sz="800" dirty="0"/>
              <a:t> </a:t>
            </a:r>
            <a:r>
              <a:rPr lang="en-US" sz="800" dirty="0" err="1"/>
              <a:t>Müdürlüğü</a:t>
            </a:r>
            <a:r>
              <a:rPr lang="en-US" sz="800" dirty="0"/>
              <a:t>; 2023.
[</a:t>
            </a:r>
            <a:r>
              <a:rPr lang="en-US" sz="800" dirty="0" err="1"/>
              <a:t>Keskin</a:t>
            </a:r>
            <a:r>
              <a:rPr lang="en-US" sz="800" dirty="0"/>
              <a:t> O, </a:t>
            </a:r>
            <a:r>
              <a:rPr lang="en-US" sz="800" dirty="0" err="1"/>
              <a:t>Balcı</a:t>
            </a:r>
            <a:r>
              <a:rPr lang="en-US" sz="800" dirty="0"/>
              <a:t> B. Diabetes mellitus </a:t>
            </a:r>
            <a:r>
              <a:rPr lang="en-US" sz="800" dirty="0" err="1"/>
              <a:t>ve</a:t>
            </a:r>
            <a:r>
              <a:rPr lang="en-US" sz="800" dirty="0"/>
              <a:t> </a:t>
            </a:r>
            <a:r>
              <a:rPr lang="en-US" sz="800" dirty="0" err="1"/>
              <a:t>kardiyovasküler</a:t>
            </a:r>
            <a:r>
              <a:rPr lang="en-US" sz="800" dirty="0"/>
              <a:t> </a:t>
            </a:r>
            <a:r>
              <a:rPr lang="en-US" sz="800" dirty="0" err="1"/>
              <a:t>komplikasyonlar</a:t>
            </a:r>
            <a:r>
              <a:rPr lang="en-US" sz="800" dirty="0"/>
              <a:t>. </a:t>
            </a:r>
            <a:r>
              <a:rPr lang="en-US" sz="800" dirty="0" err="1"/>
              <a:t>Kafkas</a:t>
            </a:r>
            <a:r>
              <a:rPr lang="en-US" sz="800" dirty="0"/>
              <a:t> J Med Sci. 2011;1(2):81‑85.</a:t>
            </a:r>
          </a:p>
          <a:p>
            <a:r>
              <a:rPr lang="en-US" sz="800" i="0" u="none" strike="noStrike" dirty="0" err="1">
                <a:effectLst/>
                <a:latin typeface="BlinkMacSystemFont"/>
              </a:rPr>
              <a:t>Satman</a:t>
            </a:r>
            <a:r>
              <a:rPr lang="en-US" sz="800" i="0" u="none" strike="noStrike" dirty="0">
                <a:effectLst/>
                <a:latin typeface="BlinkMacSystemFont"/>
              </a:rPr>
              <a:t> I, Yilmaz T, </a:t>
            </a:r>
            <a:r>
              <a:rPr lang="en-US" sz="800" i="0" u="none" strike="noStrike" dirty="0" err="1">
                <a:effectLst/>
                <a:latin typeface="BlinkMacSystemFont"/>
              </a:rPr>
              <a:t>Sengül</a:t>
            </a:r>
            <a:r>
              <a:rPr lang="en-US" sz="800" i="0" u="none" strike="noStrike" dirty="0">
                <a:effectLst/>
                <a:latin typeface="BlinkMacSystemFont"/>
              </a:rPr>
              <a:t> A, Salman S, Salman F, Uygur S, </a:t>
            </a:r>
            <a:r>
              <a:rPr lang="en-US" sz="800" i="0" u="none" strike="noStrike" dirty="0" err="1">
                <a:effectLst/>
                <a:latin typeface="BlinkMacSystemFont"/>
              </a:rPr>
              <a:t>Bastar</a:t>
            </a:r>
            <a:r>
              <a:rPr lang="en-US" sz="800" i="0" u="none" strike="noStrike" dirty="0">
                <a:effectLst/>
                <a:latin typeface="BlinkMacSystemFont"/>
              </a:rPr>
              <a:t> I, </a:t>
            </a:r>
            <a:r>
              <a:rPr lang="en-US" sz="800" i="0" u="none" strike="noStrike" dirty="0" err="1">
                <a:effectLst/>
                <a:latin typeface="BlinkMacSystemFont"/>
              </a:rPr>
              <a:t>Tütüncü</a:t>
            </a:r>
            <a:r>
              <a:rPr lang="en-US" sz="800" i="0" u="none" strike="noStrike" dirty="0">
                <a:effectLst/>
                <a:latin typeface="BlinkMacSystemFont"/>
              </a:rPr>
              <a:t> Y, </a:t>
            </a:r>
            <a:r>
              <a:rPr lang="en-US" sz="800" i="0" u="none" strike="noStrike" dirty="0" err="1">
                <a:effectLst/>
                <a:latin typeface="BlinkMacSystemFont"/>
              </a:rPr>
              <a:t>Sargin</a:t>
            </a:r>
            <a:r>
              <a:rPr lang="en-US" sz="800" i="0" u="none" strike="noStrike" dirty="0">
                <a:effectLst/>
                <a:latin typeface="BlinkMacSystemFont"/>
              </a:rPr>
              <a:t> M, </a:t>
            </a:r>
            <a:r>
              <a:rPr lang="en-US" sz="800" i="0" u="none" strike="noStrike" dirty="0" err="1">
                <a:effectLst/>
                <a:latin typeface="BlinkMacSystemFont"/>
              </a:rPr>
              <a:t>Dinççag</a:t>
            </a:r>
            <a:r>
              <a:rPr lang="en-US" sz="800" i="0" u="none" strike="noStrike" dirty="0">
                <a:effectLst/>
                <a:latin typeface="BlinkMacSystemFont"/>
              </a:rPr>
              <a:t> N, </a:t>
            </a:r>
            <a:r>
              <a:rPr lang="en-US" sz="800" i="0" u="none" strike="noStrike" dirty="0" err="1">
                <a:effectLst/>
                <a:latin typeface="BlinkMacSystemFont"/>
              </a:rPr>
              <a:t>Karsidag</a:t>
            </a:r>
            <a:r>
              <a:rPr lang="en-US" sz="800" i="0" u="none" strike="noStrike" dirty="0">
                <a:effectLst/>
                <a:latin typeface="BlinkMacSystemFont"/>
              </a:rPr>
              <a:t> K, </a:t>
            </a:r>
            <a:r>
              <a:rPr lang="en-US" sz="800" i="0" u="none" strike="noStrike" dirty="0" err="1">
                <a:effectLst/>
                <a:latin typeface="BlinkMacSystemFont"/>
              </a:rPr>
              <a:t>Kalaça</a:t>
            </a:r>
            <a:r>
              <a:rPr lang="en-US" sz="800" i="0" u="none" strike="noStrike" dirty="0">
                <a:effectLst/>
                <a:latin typeface="BlinkMacSystemFont"/>
              </a:rPr>
              <a:t> S, </a:t>
            </a:r>
            <a:r>
              <a:rPr lang="en-US" sz="800" i="0" u="none" strike="noStrike" dirty="0" err="1">
                <a:effectLst/>
                <a:latin typeface="BlinkMacSystemFont"/>
              </a:rPr>
              <a:t>Ozcan</a:t>
            </a:r>
            <a:r>
              <a:rPr lang="en-US" sz="800" i="0" u="none" strike="noStrike" dirty="0">
                <a:effectLst/>
                <a:latin typeface="BlinkMacSystemFont"/>
              </a:rPr>
              <a:t> C, King H. Population-based study of diabetes and risk characteristics in Turkey: results of the </a:t>
            </a:r>
            <a:r>
              <a:rPr lang="en-US" sz="800" i="0" u="none" strike="noStrike" dirty="0" err="1">
                <a:effectLst/>
                <a:latin typeface="BlinkMacSystemFont"/>
              </a:rPr>
              <a:t>turkish</a:t>
            </a:r>
            <a:r>
              <a:rPr lang="en-US" sz="800" i="0" u="none" strike="noStrike" dirty="0">
                <a:effectLst/>
                <a:latin typeface="BlinkMacSystemFont"/>
              </a:rPr>
              <a:t> diabetes epidemiology study (TURDEP). Diabetes Care. 2002 Sep;25(9):1551-6. </a:t>
            </a:r>
            <a:r>
              <a:rPr lang="en-US" sz="800" i="0" u="none" strike="noStrike" dirty="0" err="1">
                <a:effectLst/>
                <a:latin typeface="BlinkMacSystemFont"/>
              </a:rPr>
              <a:t>doi</a:t>
            </a:r>
            <a:r>
              <a:rPr lang="en-US" sz="800" i="0" u="none" strike="noStrike" dirty="0">
                <a:effectLst/>
                <a:latin typeface="BlinkMacSystemFont"/>
              </a:rPr>
              <a:t>: 10.2337/diacare.25.9.1551. PMID: 12196426.</a:t>
            </a:r>
            <a:endParaRPr lang="tr-TR" sz="800" dirty="0"/>
          </a:p>
          <a:p>
            <a:endParaRPr lang="en-US" sz="800" dirty="0"/>
          </a:p>
        </p:txBody>
      </p:sp>
      <p:graphicFrame>
        <p:nvGraphicFramePr>
          <p:cNvPr id="7" name="Grafik 6"/>
          <p:cNvGraphicFramePr>
            <a:graphicFrameLocks/>
          </p:cNvGraphicFramePr>
          <p:nvPr>
            <p:extLst>
              <p:ext uri="{D42A27DB-BD31-4B8C-83A1-F6EECF244321}">
                <p14:modId xmlns:p14="http://schemas.microsoft.com/office/powerpoint/2010/main" val="3084109062"/>
              </p:ext>
            </p:extLst>
          </p:nvPr>
        </p:nvGraphicFramePr>
        <p:xfrm>
          <a:off x="590657" y="1218571"/>
          <a:ext cx="6177788" cy="3532538"/>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19833003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0794FB-CADF-4921-E248-9AA5DA8B4E11}"/>
              </a:ext>
            </a:extLst>
          </p:cNvPr>
          <p:cNvSpPr>
            <a:spLocks noGrp="1"/>
          </p:cNvSpPr>
          <p:nvPr>
            <p:ph type="title"/>
          </p:nvPr>
        </p:nvSpPr>
        <p:spPr>
          <a:xfrm>
            <a:off x="630810" y="436595"/>
            <a:ext cx="7617643" cy="964824"/>
          </a:xfrm>
        </p:spPr>
        <p:txBody>
          <a:bodyPr/>
          <a:lstStyle/>
          <a:p>
            <a:r>
              <a:rPr lang="en-US" b="1" dirty="0">
                <a:solidFill>
                  <a:srgbClr val="FF0000"/>
                </a:solidFill>
              </a:rPr>
              <a:t>S</a:t>
            </a:r>
            <a:r>
              <a:rPr lang="en-TR" b="1" dirty="0">
                <a:solidFill>
                  <a:srgbClr val="FF0000"/>
                </a:solidFill>
              </a:rPr>
              <a:t>unum Akışı</a:t>
            </a:r>
          </a:p>
        </p:txBody>
      </p:sp>
      <p:sp>
        <p:nvSpPr>
          <p:cNvPr id="3" name="Content Placeholder 2">
            <a:extLst>
              <a:ext uri="{FF2B5EF4-FFF2-40B4-BE49-F238E27FC236}">
                <a16:creationId xmlns:a16="http://schemas.microsoft.com/office/drawing/2014/main" id="{D09005E2-44CB-1B28-BD90-169D1931237B}"/>
              </a:ext>
            </a:extLst>
          </p:cNvPr>
          <p:cNvSpPr>
            <a:spLocks noGrp="1"/>
          </p:cNvSpPr>
          <p:nvPr>
            <p:ph idx="1"/>
          </p:nvPr>
        </p:nvSpPr>
        <p:spPr>
          <a:xfrm>
            <a:off x="630810" y="1398244"/>
            <a:ext cx="10515600" cy="4351338"/>
          </a:xfrm>
        </p:spPr>
        <p:txBody>
          <a:bodyPr/>
          <a:lstStyle/>
          <a:p>
            <a:r>
              <a:rPr lang="en-TR" dirty="0"/>
              <a:t>Makrovasküler Komplikasyonlar</a:t>
            </a:r>
          </a:p>
          <a:p>
            <a:pPr lvl="1"/>
            <a:r>
              <a:rPr lang="en-TR" sz="2800" dirty="0"/>
              <a:t>Patogenez, Risk Faktörleri, Epidemioyolji</a:t>
            </a:r>
          </a:p>
          <a:p>
            <a:r>
              <a:rPr lang="en-TR" dirty="0">
                <a:solidFill>
                  <a:srgbClr val="FF0000"/>
                </a:solidFill>
              </a:rPr>
              <a:t>Klinik Belirtiler – Prognoz</a:t>
            </a:r>
          </a:p>
          <a:p>
            <a:pPr lvl="1"/>
            <a:r>
              <a:rPr lang="en-TR" sz="2800" dirty="0">
                <a:solidFill>
                  <a:srgbClr val="FF0000"/>
                </a:solidFill>
              </a:rPr>
              <a:t>KAH, PAH, SVH</a:t>
            </a:r>
          </a:p>
          <a:p>
            <a:r>
              <a:rPr lang="en-TR" dirty="0"/>
              <a:t>Koruyucu Tedavi Yaklaşımı</a:t>
            </a:r>
          </a:p>
          <a:p>
            <a:r>
              <a:rPr lang="en-TR" dirty="0"/>
              <a:t>BB Takip</a:t>
            </a:r>
          </a:p>
          <a:p>
            <a:endParaRPr lang="en-TR" dirty="0"/>
          </a:p>
          <a:p>
            <a:endParaRPr lang="en-TR" dirty="0"/>
          </a:p>
        </p:txBody>
      </p:sp>
      <p:sp>
        <p:nvSpPr>
          <p:cNvPr id="4" name="Slayt Numarası Yer Tutucusu 3">
            <a:extLst>
              <a:ext uri="{FF2B5EF4-FFF2-40B4-BE49-F238E27FC236}">
                <a16:creationId xmlns:a16="http://schemas.microsoft.com/office/drawing/2014/main" id="{11E2C90E-6987-46AE-839C-2E18558857A2}"/>
              </a:ext>
            </a:extLst>
          </p:cNvPr>
          <p:cNvSpPr>
            <a:spLocks noGrp="1"/>
          </p:cNvSpPr>
          <p:nvPr>
            <p:ph type="sldNum" sz="quarter" idx="12"/>
          </p:nvPr>
        </p:nvSpPr>
        <p:spPr/>
        <p:txBody>
          <a:bodyPr/>
          <a:lstStyle/>
          <a:p>
            <a:fld id="{BF530BCA-62BA-1742-9AC4-D51AB56D4E59}" type="slidenum">
              <a:rPr lang="en-TR" smtClean="0"/>
              <a:t>9</a:t>
            </a:fld>
            <a:endParaRPr lang="en-TR"/>
          </a:p>
        </p:txBody>
      </p:sp>
    </p:spTree>
    <p:extLst>
      <p:ext uri="{BB962C8B-B14F-4D97-AF65-F5344CB8AC3E}">
        <p14:creationId xmlns:p14="http://schemas.microsoft.com/office/powerpoint/2010/main" val="558000739"/>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428</TotalTime>
  <Words>5026</Words>
  <Application>Microsoft Office PowerPoint</Application>
  <PresentationFormat>Geniş ekran</PresentationFormat>
  <Paragraphs>299</Paragraphs>
  <Slides>26</Slides>
  <Notes>18</Notes>
  <HiddenSlides>0</HiddenSlides>
  <MMClips>0</MMClips>
  <ScaleCrop>false</ScaleCrop>
  <HeadingPairs>
    <vt:vector size="6" baseType="variant">
      <vt:variant>
        <vt:lpstr>Kullanılan Yazı Tipleri</vt:lpstr>
      </vt:variant>
      <vt:variant>
        <vt:i4>8</vt:i4>
      </vt:variant>
      <vt:variant>
        <vt:lpstr>Tema</vt:lpstr>
      </vt:variant>
      <vt:variant>
        <vt:i4>1</vt:i4>
      </vt:variant>
      <vt:variant>
        <vt:lpstr>Slayt Başlıkları</vt:lpstr>
      </vt:variant>
      <vt:variant>
        <vt:i4>26</vt:i4>
      </vt:variant>
    </vt:vector>
  </HeadingPairs>
  <TitlesOfParts>
    <vt:vector size="35" baseType="lpstr">
      <vt:lpstr>-apple-system</vt:lpstr>
      <vt:lpstr>Arial</vt:lpstr>
      <vt:lpstr>BlinkMacSystemFont</vt:lpstr>
      <vt:lpstr>Calibri</vt:lpstr>
      <vt:lpstr>Calibri Light</vt:lpstr>
      <vt:lpstr>Helvetica</vt:lpstr>
      <vt:lpstr>Helvetica Neue</vt:lpstr>
      <vt:lpstr>Roboto Mono Web</vt:lpstr>
      <vt:lpstr>Office Theme</vt:lpstr>
      <vt:lpstr>Tip 2 Diyabet Makrovasküler Komplikasyonlar</vt:lpstr>
      <vt:lpstr>Amaç</vt:lpstr>
      <vt:lpstr>Öğrenim Çıktıları</vt:lpstr>
      <vt:lpstr>Sunum Akışı</vt:lpstr>
      <vt:lpstr>Sunum Akışı</vt:lpstr>
      <vt:lpstr>PowerPoint Sunusu</vt:lpstr>
      <vt:lpstr>PowerPoint Sunusu</vt:lpstr>
      <vt:lpstr>PowerPoint Sunusu</vt:lpstr>
      <vt:lpstr>Sunum Akışı</vt:lpstr>
      <vt:lpstr>PowerPoint Sunusu</vt:lpstr>
      <vt:lpstr>PowerPoint Sunusu</vt:lpstr>
      <vt:lpstr>PowerPoint Sunusu</vt:lpstr>
      <vt:lpstr>Sunum Akışı</vt:lpstr>
      <vt:lpstr>PowerPoint Sunusu</vt:lpstr>
      <vt:lpstr>PowerPoint Sunusu</vt:lpstr>
      <vt:lpstr>PowerPoint Sunusu</vt:lpstr>
      <vt:lpstr>PowerPoint Sunusu</vt:lpstr>
      <vt:lpstr>PowerPoint Sunusu</vt:lpstr>
      <vt:lpstr>PowerPoint Sunusu</vt:lpstr>
      <vt:lpstr>PowerPoint Sunusu</vt:lpstr>
      <vt:lpstr>Sunum Akışı</vt:lpstr>
      <vt:lpstr>PowerPoint Sunusu</vt:lpstr>
      <vt:lpstr>PowerPoint Sunusu</vt:lpstr>
      <vt:lpstr>PowerPoint Sunusu</vt:lpstr>
      <vt:lpstr>PowerPoint Sunusu</vt:lpstr>
      <vt:lpstr>PowerPoint Sunusu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PINAR TOPSEVER</dc:creator>
  <cp:lastModifiedBy>Yasemin SARIALTIN</cp:lastModifiedBy>
  <cp:revision>148</cp:revision>
  <dcterms:created xsi:type="dcterms:W3CDTF">2025-11-05T02:52:01Z</dcterms:created>
  <dcterms:modified xsi:type="dcterms:W3CDTF">2025-11-06T13:59:41Z</dcterms:modified>
</cp:coreProperties>
</file>