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emf" ContentType="image/x-emf"/>
  <Default Extension="rels" ContentType="application/vnd.openxmlformats-package.relationships+xml"/>
  <Default Extension="bin" ContentType="application/vnd.openxmlformats-officedocument.oleObject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slides/slide8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27.xml" ContentType="application/vnd.openxmlformats-officedocument.presentationml.slide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4.xml" ContentType="application/vnd.openxmlformats-officedocument.presentationml.slid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slides/slide28.xml" ContentType="application/vnd.openxmlformats-officedocument.presentationml.slide+xml"/>
  <Override PartName="/ppt/theme/theme1.xml" ContentType="application/vnd.openxmlformats-officedocument.them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bookmarkIdSeed="3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12192000" cy="6858000"/>
  <p:notesSz cx="12192000" cy="6858000"/>
  <p:defaultTextStyle>
    <a:defPPr>
      <a:defRPr lang="tr-T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presProps" Target="presProps.xml" /><Relationship Id="rId37" Type="http://schemas.openxmlformats.org/officeDocument/2006/relationships/tableStyles" Target="tableStyles.xml" /><Relationship Id="rId38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emf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emf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emf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emf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emf"/><Relationship Id="rId4" Type="http://schemas.openxmlformats.org/officeDocument/2006/relationships/image" Target="../media/image6.emf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emf"/><Relationship Id="rId4" Type="http://schemas.openxmlformats.org/officeDocument/2006/relationships/image" Target="../media/image6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Kapak-Turkuaz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" name="Resim 1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3897261" y="865072"/>
            <a:ext cx="4397477" cy="1217504"/>
          </a:xfrm>
          <a:prstGeom prst="rect">
            <a:avLst/>
          </a:prstGeom>
        </p:spPr>
      </p:pic>
      <p:sp>
        <p:nvSpPr>
          <p:cNvPr id="10" name="Başlık 1"/>
          <p:cNvSpPr>
            <a:spLocks noGrp="1"/>
          </p:cNvSpPr>
          <p:nvPr>
            <p:ph type="title" hasCustomPrompt="1"/>
          </p:nvPr>
        </p:nvSpPr>
        <p:spPr bwMode="auto">
          <a:xfrm>
            <a:off x="838198" y="3144724"/>
            <a:ext cx="10515600" cy="132556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tr-TR"/>
              <a:t>BAŞLIK GİRİNİZ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Kapak-Kırmızı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3897261" y="865072"/>
            <a:ext cx="4397477" cy="1217504"/>
          </a:xfrm>
          <a:prstGeom prst="rect">
            <a:avLst/>
          </a:prstGeom>
        </p:spPr>
      </p:pic>
      <p:sp>
        <p:nvSpPr>
          <p:cNvPr id="10" name="Başlık 1"/>
          <p:cNvSpPr>
            <a:spLocks noGrp="1"/>
          </p:cNvSpPr>
          <p:nvPr>
            <p:ph type="title" hasCustomPrompt="1"/>
          </p:nvPr>
        </p:nvSpPr>
        <p:spPr bwMode="auto">
          <a:xfrm>
            <a:off x="838198" y="3144724"/>
            <a:ext cx="10515600" cy="132556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tr-TR"/>
              <a:t>BAŞLIK GİRİNİZ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İçerik-Kırmızı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-6304"/>
            <a:ext cx="12192000" cy="6858000"/>
          </a:xfrm>
          <a:prstGeom prst="rect">
            <a:avLst/>
          </a:prstGeom>
        </p:spPr>
      </p:pic>
      <p:cxnSp>
        <p:nvCxnSpPr>
          <p:cNvPr id="3" name="Straight Connector 5"/>
          <p:cNvCxnSpPr>
            <a:cxnSpLocks/>
          </p:cNvCxnSpPr>
          <p:nvPr userDrawn="1"/>
        </p:nvCxnSpPr>
        <p:spPr bwMode="auto">
          <a:xfrm>
            <a:off x="609598" y="1093107"/>
            <a:ext cx="0" cy="4784165"/>
          </a:xfrm>
          <a:prstGeom prst="line">
            <a:avLst/>
          </a:prstGeom>
          <a:ln w="12700">
            <a:solidFill>
              <a:srgbClr val="DC22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 bwMode="auto">
          <a:xfrm>
            <a:off x="551384" y="6304"/>
            <a:ext cx="914402" cy="495300"/>
          </a:xfrm>
          <a:prstGeom prst="rect">
            <a:avLst/>
          </a:prstGeom>
          <a:solidFill>
            <a:srgbClr val="DC22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>
              <a:solidFill>
                <a:srgbClr val="DC2225"/>
              </a:solidFill>
            </a:endParaRPr>
          </a:p>
        </p:txBody>
      </p:sp>
      <p:sp>
        <p:nvSpPr>
          <p:cNvPr id="6" name="Başlık 1"/>
          <p:cNvSpPr>
            <a:spLocks noGrp="1"/>
          </p:cNvSpPr>
          <p:nvPr>
            <p:ph type="title" hasCustomPrompt="1"/>
          </p:nvPr>
        </p:nvSpPr>
        <p:spPr bwMode="auto">
          <a:xfrm>
            <a:off x="551383" y="588610"/>
            <a:ext cx="11089225" cy="504497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DC2225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tr-TR"/>
              <a:t>BAŞLIK GİRİNİZ</a:t>
            </a:r>
            <a:endParaRPr/>
          </a:p>
        </p:txBody>
      </p:sp>
      <p:pic>
        <p:nvPicPr>
          <p:cNvPr id="10" name="Resim 9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551383" y="6123376"/>
            <a:ext cx="1822304" cy="504531"/>
          </a:xfrm>
          <a:prstGeom prst="rect">
            <a:avLst/>
          </a:prstGeom>
        </p:spPr>
      </p:pic>
      <p:sp>
        <p:nvSpPr>
          <p:cNvPr id="15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1274424" y="6123376"/>
            <a:ext cx="366192" cy="72832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>
              <a:defRPr b="1">
                <a:solidFill>
                  <a:srgbClr val="DC2225"/>
                </a:solidFill>
              </a:defRPr>
            </a:lvl1pPr>
          </a:lstStyle>
          <a:p>
            <a:pPr>
              <a:defRPr/>
            </a:pPr>
            <a:fld id="{501A4338-EBAE-ED40-8475-2E6AE1B9F2FD}" type="slidenum">
              <a:rPr lang="tr-TR"/>
              <a:t/>
            </a:fld>
            <a:endParaRPr lang="tr-TR"/>
          </a:p>
        </p:txBody>
      </p:sp>
      <p:sp>
        <p:nvSpPr>
          <p:cNvPr id="17" name="Metin Yer Tutucusu 3"/>
          <p:cNvSpPr>
            <a:spLocks noGrp="1"/>
          </p:cNvSpPr>
          <p:nvPr>
            <p:ph type="body" sz="half" idx="2" hasCustomPrompt="1"/>
          </p:nvPr>
        </p:nvSpPr>
        <p:spPr bwMode="auto">
          <a:xfrm>
            <a:off x="849025" y="1355344"/>
            <a:ext cx="10791583" cy="452192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tr-TR"/>
              <a:t>Metin Giriniz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İçerik - Turkuaz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-6304"/>
            <a:ext cx="12192000" cy="6858000"/>
          </a:xfrm>
          <a:prstGeom prst="rect">
            <a:avLst/>
          </a:prstGeom>
        </p:spPr>
      </p:pic>
      <p:cxnSp>
        <p:nvCxnSpPr>
          <p:cNvPr id="3" name="Straight Connector 5"/>
          <p:cNvCxnSpPr>
            <a:cxnSpLocks/>
          </p:cNvCxnSpPr>
          <p:nvPr userDrawn="1"/>
        </p:nvCxnSpPr>
        <p:spPr bwMode="auto">
          <a:xfrm>
            <a:off x="609598" y="1093107"/>
            <a:ext cx="0" cy="4784165"/>
          </a:xfrm>
          <a:prstGeom prst="line">
            <a:avLst/>
          </a:prstGeom>
          <a:ln w="12700">
            <a:solidFill>
              <a:srgbClr val="0094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 bwMode="auto">
          <a:xfrm>
            <a:off x="551384" y="6304"/>
            <a:ext cx="914402" cy="495300"/>
          </a:xfrm>
          <a:prstGeom prst="rect">
            <a:avLst/>
          </a:prstGeom>
          <a:solidFill>
            <a:srgbClr val="0094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" name="Başlık 1"/>
          <p:cNvSpPr>
            <a:spLocks noGrp="1"/>
          </p:cNvSpPr>
          <p:nvPr>
            <p:ph type="title" hasCustomPrompt="1"/>
          </p:nvPr>
        </p:nvSpPr>
        <p:spPr bwMode="auto">
          <a:xfrm>
            <a:off x="551383" y="588610"/>
            <a:ext cx="11089225" cy="504497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0094AB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tr-TR"/>
              <a:t>BAŞLIK GİRİNİZ</a:t>
            </a:r>
            <a:endParaRPr/>
          </a:p>
        </p:txBody>
      </p:sp>
      <p:pic>
        <p:nvPicPr>
          <p:cNvPr id="10" name="Resim 9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551383" y="6123376"/>
            <a:ext cx="1822304" cy="504531"/>
          </a:xfrm>
          <a:prstGeom prst="rect">
            <a:avLst/>
          </a:prstGeom>
        </p:spPr>
      </p:pic>
      <p:sp>
        <p:nvSpPr>
          <p:cNvPr id="15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1640608" y="6123376"/>
            <a:ext cx="366192" cy="72832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>
              <a:defRPr b="1">
                <a:solidFill>
                  <a:srgbClr val="0094AB"/>
                </a:solidFill>
              </a:defRPr>
            </a:lvl1pPr>
          </a:lstStyle>
          <a:p>
            <a:pPr>
              <a:defRPr/>
            </a:pPr>
            <a:fld id="{501A4338-EBAE-ED40-8475-2E6AE1B9F2FD}" type="slidenum">
              <a:rPr lang="tr-TR"/>
              <a:t/>
            </a:fld>
            <a:endParaRPr lang="tr-TR"/>
          </a:p>
        </p:txBody>
      </p:sp>
      <p:sp>
        <p:nvSpPr>
          <p:cNvPr id="17" name="Metin Yer Tutucusu 3"/>
          <p:cNvSpPr>
            <a:spLocks noGrp="1"/>
          </p:cNvSpPr>
          <p:nvPr>
            <p:ph type="body" sz="half" idx="2" hasCustomPrompt="1"/>
          </p:nvPr>
        </p:nvSpPr>
        <p:spPr bwMode="auto">
          <a:xfrm>
            <a:off x="849025" y="1355344"/>
            <a:ext cx="10791583" cy="452192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tr-TR"/>
              <a:t>Metin Giriniz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2_İçerik - Turkuaz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Resim 9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551383" y="6123376"/>
            <a:ext cx="1822304" cy="504531"/>
          </a:xfrm>
          <a:prstGeom prst="rect">
            <a:avLst/>
          </a:prstGeom>
        </p:spPr>
      </p:pic>
      <p:sp>
        <p:nvSpPr>
          <p:cNvPr id="15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1274424" y="6123376"/>
            <a:ext cx="366192" cy="72832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>
              <a:defRPr b="1">
                <a:solidFill>
                  <a:srgbClr val="0094AB"/>
                </a:solidFill>
              </a:defRPr>
            </a:lvl1pPr>
          </a:lstStyle>
          <a:p>
            <a:pPr>
              <a:defRPr/>
            </a:pPr>
            <a:fld id="{501A4338-EBAE-ED40-8475-2E6AE1B9F2FD}" type="slidenum">
              <a:rPr lang="tr-TR"/>
              <a:t/>
            </a:fld>
            <a:endParaRPr lang="tr-TR"/>
          </a:p>
        </p:txBody>
      </p:sp>
      <p:sp>
        <p:nvSpPr>
          <p:cNvPr id="14" name="Oval 13"/>
          <p:cNvSpPr/>
          <p:nvPr userDrawn="1"/>
        </p:nvSpPr>
        <p:spPr bwMode="auto">
          <a:xfrm>
            <a:off x="551383" y="240127"/>
            <a:ext cx="922264" cy="922264"/>
          </a:xfrm>
          <a:prstGeom prst="ellipse">
            <a:avLst/>
          </a:prstGeom>
          <a:solidFill>
            <a:srgbClr val="0094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tr-TR"/>
          </a:p>
        </p:txBody>
      </p:sp>
      <p:pic>
        <p:nvPicPr>
          <p:cNvPr id="16" name="Resim 15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619474" y="308219"/>
            <a:ext cx="786079" cy="786079"/>
          </a:xfrm>
          <a:prstGeom prst="rect">
            <a:avLst/>
          </a:prstGeom>
        </p:spPr>
      </p:pic>
      <p:sp>
        <p:nvSpPr>
          <p:cNvPr id="19" name="Yuvarlatılmış Dikdörtgen 18"/>
          <p:cNvSpPr/>
          <p:nvPr userDrawn="1"/>
        </p:nvSpPr>
        <p:spPr bwMode="auto">
          <a:xfrm>
            <a:off x="1635115" y="372645"/>
            <a:ext cx="10005501" cy="657225"/>
          </a:xfrm>
          <a:prstGeom prst="roundRect">
            <a:avLst>
              <a:gd name="adj" fmla="val 50000"/>
            </a:avLst>
          </a:prstGeom>
          <a:noFill/>
          <a:ln w="222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tr-TR">
              <a:solidFill>
                <a:srgbClr val="DC2225"/>
              </a:solidFill>
            </a:endParaRPr>
          </a:p>
        </p:txBody>
      </p:sp>
      <p:sp>
        <p:nvSpPr>
          <p:cNvPr id="20" name="Başlık 1"/>
          <p:cNvSpPr>
            <a:spLocks noGrp="1"/>
          </p:cNvSpPr>
          <p:nvPr userDrawn="1">
            <p:ph type="title" hasCustomPrompt="1"/>
          </p:nvPr>
        </p:nvSpPr>
        <p:spPr bwMode="auto">
          <a:xfrm>
            <a:off x="1837258" y="449008"/>
            <a:ext cx="9735267" cy="504497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0094AB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tr-TR"/>
              <a:t>BAŞLIK GİRİNİZ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3_İçerik - Turkuaz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Resim 9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551383" y="6123376"/>
            <a:ext cx="1822304" cy="504531"/>
          </a:xfrm>
          <a:prstGeom prst="rect">
            <a:avLst/>
          </a:prstGeom>
        </p:spPr>
      </p:pic>
      <p:sp>
        <p:nvSpPr>
          <p:cNvPr id="15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1274424" y="6123376"/>
            <a:ext cx="366192" cy="72832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>
              <a:defRPr b="1">
                <a:solidFill>
                  <a:srgbClr val="DC2225"/>
                </a:solidFill>
              </a:defRPr>
            </a:lvl1pPr>
          </a:lstStyle>
          <a:p>
            <a:pPr>
              <a:defRPr/>
            </a:pPr>
            <a:fld id="{501A4338-EBAE-ED40-8475-2E6AE1B9F2FD}" type="slidenum">
              <a:rPr lang="tr-TR"/>
              <a:t/>
            </a:fld>
            <a:endParaRPr lang="tr-TR"/>
          </a:p>
        </p:txBody>
      </p:sp>
      <p:grpSp>
        <p:nvGrpSpPr>
          <p:cNvPr id="13" name="Grup 12"/>
          <p:cNvGrpSpPr/>
          <p:nvPr userDrawn="1"/>
        </p:nvGrpSpPr>
        <p:grpSpPr bwMode="auto">
          <a:xfrm>
            <a:off x="551383" y="240127"/>
            <a:ext cx="922264" cy="922264"/>
            <a:chOff x="2909455" y="2272146"/>
            <a:chExt cx="1865745" cy="1865745"/>
          </a:xfrm>
        </p:grpSpPr>
        <p:sp>
          <p:nvSpPr>
            <p:cNvPr id="14" name="Oval 13"/>
            <p:cNvSpPr/>
            <p:nvPr userDrawn="1"/>
          </p:nvSpPr>
          <p:spPr bwMode="auto">
            <a:xfrm>
              <a:off x="2909455" y="2272146"/>
              <a:ext cx="1865745" cy="1865745"/>
            </a:xfrm>
            <a:prstGeom prst="ellipse">
              <a:avLst/>
            </a:prstGeom>
            <a:solidFill>
              <a:srgbClr val="DC222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tr-TR"/>
            </a:p>
          </p:txBody>
        </p:sp>
        <p:pic>
          <p:nvPicPr>
            <p:cNvPr id="16" name="Resim 15"/>
            <p:cNvPicPr>
              <a:picLocks noChangeAspect="1"/>
            </p:cNvPicPr>
            <p:nvPr userDrawn="1"/>
          </p:nvPicPr>
          <p:blipFill>
            <a:blip r:embed="rId4"/>
            <a:stretch/>
          </p:blipFill>
          <p:spPr bwMode="auto">
            <a:xfrm>
              <a:off x="3047206" y="2409896"/>
              <a:ext cx="1590243" cy="1590243"/>
            </a:xfrm>
            <a:prstGeom prst="rect">
              <a:avLst/>
            </a:prstGeom>
          </p:spPr>
        </p:pic>
      </p:grpSp>
      <p:sp>
        <p:nvSpPr>
          <p:cNvPr id="19" name="Yuvarlatılmış Dikdörtgen 18"/>
          <p:cNvSpPr/>
          <p:nvPr userDrawn="1"/>
        </p:nvSpPr>
        <p:spPr bwMode="auto">
          <a:xfrm>
            <a:off x="1635115" y="372645"/>
            <a:ext cx="10005501" cy="657225"/>
          </a:xfrm>
          <a:prstGeom prst="roundRect">
            <a:avLst>
              <a:gd name="adj" fmla="val 50000"/>
            </a:avLst>
          </a:prstGeom>
          <a:noFill/>
          <a:ln w="222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tr-TR">
              <a:solidFill>
                <a:srgbClr val="DC2225"/>
              </a:solidFill>
            </a:endParaRPr>
          </a:p>
        </p:txBody>
      </p:sp>
      <p:sp>
        <p:nvSpPr>
          <p:cNvPr id="20" name="Başlık 1"/>
          <p:cNvSpPr>
            <a:spLocks noGrp="1"/>
          </p:cNvSpPr>
          <p:nvPr>
            <p:ph type="title" hasCustomPrompt="1"/>
          </p:nvPr>
        </p:nvSpPr>
        <p:spPr bwMode="auto">
          <a:xfrm>
            <a:off x="1837258" y="449008"/>
            <a:ext cx="9735267" cy="504497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DC2225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tr-TR"/>
              <a:t>BAŞLIK GİRİNİZ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tr-TR"/>
              <a:t>Asıl metin stillerini düzenlemek için tıklayın</a:t>
            </a:r>
            <a:endParaRPr/>
          </a:p>
          <a:p>
            <a:pPr lvl="1">
              <a:defRPr/>
            </a:pPr>
            <a:r>
              <a:rPr lang="tr-TR"/>
              <a:t>İkinci düzey</a:t>
            </a:r>
            <a:endParaRPr/>
          </a:p>
          <a:p>
            <a:pPr lvl="2">
              <a:defRPr/>
            </a:pPr>
            <a:r>
              <a:rPr lang="tr-TR"/>
              <a:t>Üçüncü düzey</a:t>
            </a:r>
            <a:endParaRPr/>
          </a:p>
          <a:p>
            <a:pPr lvl="3">
              <a:defRPr/>
            </a:pPr>
            <a:r>
              <a:rPr lang="tr-TR"/>
              <a:t>Dördüncü düzey</a:t>
            </a:r>
            <a:endParaRPr/>
          </a:p>
          <a:p>
            <a:pPr lvl="4">
              <a:defRPr/>
            </a:pPr>
            <a:r>
              <a:rPr lang="tr-TR"/>
              <a:t>Beşinci düzey</a:t>
            </a:r>
            <a:endParaRPr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9A1C2ED-5BE5-F34B-8765-66B32B877609}" type="datetime1">
              <a:rPr lang="tr-TR"/>
              <a:t/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01A4338-EBAE-ED40-8475-2E6AE1B9F2FD}" type="slidenum">
              <a:rPr lang="tr-TR"/>
              <a:t/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dt="0" ftr="0" hdr="0" sldNum="1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ww.efsm.online/int_en/article-overview/106/2023/onychomycosis-guideline-update" TargetMode="External"/><Relationship Id="rId3" Type="http://schemas.openxmlformats.org/officeDocument/2006/relationships/hyperlink" Target="https://www.msdmanuals.com/home/skin-disorders/fungal-skin-infections/athlete-s-foot-tinea-pedis" TargetMode="External"/><Relationship Id="rId4" Type="http://schemas.openxmlformats.org/officeDocument/2006/relationships/hyperlink" Target="https://www.aafp.org/pubs/afp/issues/2014/1115/p702.html" TargetMode="External"/></Relationships>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tr-TR"/>
              <a:t>Derinin Yüzeyel Mantar Hastalıkları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tr-TR"/>
              <a:t>Tinea Corporis Tedavisi</a:t>
            </a:r>
            <a:endParaRPr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/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>
          <a:xfrm>
            <a:off x="849025" y="1965609"/>
            <a:ext cx="10791583" cy="4521927"/>
          </a:xfrm>
        </p:spPr>
        <p:txBody>
          <a:bodyPr/>
          <a:lstStyle/>
          <a:p>
            <a:pPr marL="285750" indent="-285750">
              <a:buFont typeface="Arial"/>
              <a:buChar char="•"/>
              <a:defRPr/>
            </a:pPr>
            <a:r>
              <a:rPr lang="tr-TR"/>
              <a:t>Topikal tedaviler kıl köklerine yeterince nüfuz edemediğinden </a:t>
            </a:r>
            <a:r>
              <a:rPr lang="tr-TR" b="1" i="1"/>
              <a:t>oral antifungal tedavi </a:t>
            </a:r>
            <a:r>
              <a:rPr lang="tr-TR"/>
              <a:t>gereklidir. 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tr-TR" b="1" i="1"/>
              <a:t>Tinea kapitis tedavisi ile benzerdir. </a:t>
            </a:r>
            <a:endParaRPr/>
          </a:p>
          <a:p>
            <a:pPr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en-US"/>
              <a:t>Terbinafine dirençli vakalar için </a:t>
            </a:r>
            <a:r>
              <a:rPr lang="en-US" b="1" i="1"/>
              <a:t>alternatif antifungal ajanlar (luliconazole, posaconazole) </a:t>
            </a:r>
            <a:r>
              <a:rPr lang="en-US"/>
              <a:t>kullanılabilir.</a:t>
            </a:r>
            <a:endParaRPr lang="tr-TR"/>
          </a:p>
          <a:p>
            <a:pPr marL="285750" indent="-285750">
              <a:buFont typeface="Arial"/>
              <a:buChar char="•"/>
              <a:defRPr/>
            </a:pPr>
            <a:endParaRPr lang="tr-TR"/>
          </a:p>
          <a:p>
            <a:pPr>
              <a:defRPr/>
            </a:pPr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br>
              <a:rPr lang="tr-TR"/>
            </a:br>
            <a:r>
              <a:rPr lang="tr-TR"/>
              <a:t>Tinea Kapitis</a:t>
            </a:r>
            <a:br>
              <a:rPr lang="tr-TR"/>
            </a:br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/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>
          <a:xfrm>
            <a:off x="849026" y="1355344"/>
            <a:ext cx="7906786" cy="4521927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tr-TR"/>
              <a:t>Tinea kapitis </a:t>
            </a:r>
            <a:r>
              <a:rPr lang="tr-TR" b="1" i="1"/>
              <a:t>prepubertal çocuklarda </a:t>
            </a:r>
            <a:r>
              <a:rPr lang="tr-TR"/>
              <a:t>sık görülen saçlı derinin yüzeyel dermatofit enfeksiyonudur.</a:t>
            </a:r>
            <a:endParaRPr/>
          </a:p>
          <a:p>
            <a:pPr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tr-TR"/>
              <a:t>Başlıca etkenler </a:t>
            </a:r>
            <a:r>
              <a:rPr lang="tr-TR" b="1" i="1"/>
              <a:t>Microsporum</a:t>
            </a:r>
            <a:r>
              <a:rPr lang="tr-TR" b="1"/>
              <a:t> </a:t>
            </a:r>
            <a:r>
              <a:rPr lang="tr-TR"/>
              <a:t>ve </a:t>
            </a:r>
            <a:r>
              <a:rPr lang="tr-TR" b="1" i="1"/>
              <a:t>Trichophyton</a:t>
            </a:r>
            <a:r>
              <a:rPr lang="tr-TR" b="1"/>
              <a:t> </a:t>
            </a:r>
            <a:r>
              <a:rPr lang="tr-TR"/>
              <a:t>cinsine ait mantarlardır.</a:t>
            </a:r>
            <a:endParaRPr/>
          </a:p>
          <a:p>
            <a:pPr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tr-TR" b="1"/>
              <a:t>Sorgulamada:</a:t>
            </a:r>
            <a:endParaRPr/>
          </a:p>
          <a:p>
            <a:pPr marL="285750" lvl="0" indent="-285750">
              <a:buFont typeface="Wingdings"/>
              <a:buChar char="ü"/>
              <a:defRPr/>
            </a:pPr>
            <a:r>
              <a:rPr lang="tr-TR"/>
              <a:t>Hayvan teması </a:t>
            </a:r>
            <a:endParaRPr/>
          </a:p>
          <a:p>
            <a:pPr marL="285750" lvl="0" indent="-285750">
              <a:buFont typeface="Wingdings"/>
              <a:buChar char="ü"/>
              <a:defRPr/>
            </a:pPr>
            <a:r>
              <a:rPr lang="tr-TR"/>
              <a:t>Ailede diğer çocuklarda benzer klinik olması</a:t>
            </a:r>
            <a:endParaRPr/>
          </a:p>
          <a:p>
            <a:pPr marL="285750" lvl="0" indent="-285750">
              <a:buFont typeface="Wingdings"/>
              <a:buChar char="ü"/>
              <a:defRPr/>
            </a:pPr>
            <a:r>
              <a:rPr lang="tr-TR"/>
              <a:t>Enfekte kişisel eşyalarla (tarak, şapka, yastık) temas</a:t>
            </a:r>
            <a:endParaRPr/>
          </a:p>
          <a:p>
            <a:pPr lvl="0">
              <a:defRPr/>
            </a:pPr>
            <a:endParaRPr lang="tr-TR"/>
          </a:p>
          <a:p>
            <a:pPr>
              <a:defRPr/>
            </a:pPr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tr-TR"/>
              <a:t>Tinea Kapitis</a:t>
            </a:r>
            <a:endParaRPr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/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>
          <a:xfrm>
            <a:off x="849025" y="1355344"/>
            <a:ext cx="7337443" cy="4521927"/>
          </a:xfrm>
        </p:spPr>
        <p:txBody>
          <a:bodyPr/>
          <a:lstStyle/>
          <a:p>
            <a:pPr>
              <a:defRPr/>
            </a:pPr>
            <a:r>
              <a:rPr lang="tr-TR"/>
              <a:t>Tinea kapitisin üç temel klinik formu:</a:t>
            </a:r>
            <a:endParaRPr/>
          </a:p>
          <a:p>
            <a:pPr>
              <a:defRPr/>
            </a:pPr>
            <a:endParaRPr lang="tr-TR"/>
          </a:p>
          <a:p>
            <a:pPr marL="285750" lvl="0" indent="-285750">
              <a:buFont typeface="Wingdings"/>
              <a:buChar char="Ø"/>
              <a:defRPr/>
            </a:pPr>
            <a:r>
              <a:rPr lang="tr-TR" b="1"/>
              <a:t>Tinea kapitis süperfisiyalis:</a:t>
            </a:r>
            <a:r>
              <a:rPr lang="tr-TR"/>
              <a:t> Saç kırılması ve kepeklenme ile seyreden, inflamatuar olmayan yüzeyel form</a:t>
            </a:r>
            <a:endParaRPr/>
          </a:p>
          <a:p>
            <a:pPr marL="285750" lvl="0" indent="-285750">
              <a:buFont typeface="Wingdings"/>
              <a:buChar char="Ø"/>
              <a:defRPr/>
            </a:pPr>
            <a:endParaRPr lang="tr-TR"/>
          </a:p>
          <a:p>
            <a:pPr marL="285750" lvl="0" indent="-285750">
              <a:buFont typeface="Wingdings"/>
              <a:buChar char="Ø"/>
              <a:defRPr/>
            </a:pPr>
            <a:r>
              <a:rPr lang="tr-TR" b="1"/>
              <a:t>Tinea kapitis profunda (keriyon selsi):</a:t>
            </a:r>
            <a:r>
              <a:rPr lang="tr-TR"/>
              <a:t> Ağrılı, püstüllü ve nodüler lezyonlarla karakterize, tedavi edilmediğinde kalıcı saç kaybına (skatrial alopesi) yol açabilen inflamatuar form</a:t>
            </a:r>
            <a:endParaRPr/>
          </a:p>
          <a:p>
            <a:pPr lvl="0">
              <a:defRPr/>
            </a:pPr>
            <a:endParaRPr lang="tr-TR"/>
          </a:p>
          <a:p>
            <a:pPr marL="285750" lvl="0" indent="-285750">
              <a:buFont typeface="Wingdings"/>
              <a:buChar char="Ø"/>
              <a:defRPr/>
            </a:pPr>
            <a:r>
              <a:rPr lang="tr-TR" b="1"/>
              <a:t>Favus (tinea kapitis favoza):</a:t>
            </a:r>
            <a:r>
              <a:rPr lang="tr-TR"/>
              <a:t> Nadir görülen, kötü kokulu, sarı kabuklanmalarla seyreden kronik bir form</a:t>
            </a:r>
            <a:endParaRPr/>
          </a:p>
          <a:p>
            <a:pPr>
              <a:defRPr/>
            </a:pPr>
            <a:endParaRPr lang="tr-TR"/>
          </a:p>
          <a:p>
            <a:pPr>
              <a:defRPr/>
            </a:pPr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798726" y="1783184"/>
            <a:ext cx="2341067" cy="28775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br>
              <a:rPr lang="tr-TR"/>
            </a:br>
            <a:r>
              <a:rPr lang="tr-TR"/>
              <a:t>Tinea Kapitis</a:t>
            </a:r>
            <a:br>
              <a:rPr lang="tr-TR"/>
            </a:br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/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>
            <a:norm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tr-TR" b="1"/>
              <a:t>Tanı: 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r>
              <a:rPr lang="tr-TR"/>
              <a:t>Klinik gözlem 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r>
              <a:rPr lang="tr-TR"/>
              <a:t>Potasyum hidroksit (KOH) ile direkt mikroskobik inceleme 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r>
              <a:rPr lang="tr-TR"/>
              <a:t>Wood lambasıyla değerlendirme (</a:t>
            </a:r>
            <a:r>
              <a:rPr lang="tr-TR" i="1"/>
              <a:t>T. tonsurans</a:t>
            </a:r>
            <a:r>
              <a:rPr lang="tr-TR"/>
              <a:t> floresan vermez, </a:t>
            </a:r>
            <a:r>
              <a:rPr lang="tr-TR" i="1"/>
              <a:t>Microsporum canis</a:t>
            </a:r>
            <a:r>
              <a:rPr lang="tr-TR"/>
              <a:t> sarı-yeşil floresan refle verir)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r>
              <a:rPr lang="tr-TR"/>
              <a:t>Kültür yöntemleri</a:t>
            </a:r>
            <a:endParaRPr/>
          </a:p>
          <a:p>
            <a:pPr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tr-TR" b="1"/>
              <a:t>Ayırıcı tanı: </a:t>
            </a:r>
            <a:endParaRPr/>
          </a:p>
          <a:p>
            <a:pPr marL="285750" indent="-285750">
              <a:buFont typeface="Wingdings"/>
              <a:buChar char="Ø"/>
              <a:defRPr/>
            </a:pPr>
            <a:r>
              <a:rPr lang="tr-TR"/>
              <a:t>Seboreik dermatit </a:t>
            </a:r>
            <a:endParaRPr/>
          </a:p>
          <a:p>
            <a:pPr marL="285750" indent="-285750">
              <a:buFont typeface="Wingdings"/>
              <a:buChar char="Ø"/>
              <a:defRPr/>
            </a:pPr>
            <a:r>
              <a:rPr lang="tr-TR"/>
              <a:t>Atopik dermatit</a:t>
            </a:r>
            <a:endParaRPr/>
          </a:p>
          <a:p>
            <a:pPr marL="285750" indent="-285750">
              <a:buFont typeface="Wingdings"/>
              <a:buChar char="Ø"/>
              <a:defRPr/>
            </a:pPr>
            <a:r>
              <a:rPr lang="tr-TR"/>
              <a:t>Psöriazis </a:t>
            </a:r>
            <a:endParaRPr/>
          </a:p>
          <a:p>
            <a:pPr marL="285750" indent="-285750">
              <a:buFont typeface="Wingdings"/>
              <a:buChar char="Ø"/>
              <a:defRPr/>
            </a:pPr>
            <a:r>
              <a:rPr lang="tr-TR"/>
              <a:t>Alopesi areata </a:t>
            </a:r>
            <a:endParaRPr/>
          </a:p>
          <a:p>
            <a:pPr marL="285750" indent="-285750">
              <a:buFont typeface="Wingdings"/>
              <a:buChar char="Ø"/>
              <a:defRPr/>
            </a:pPr>
            <a:r>
              <a:rPr lang="tr-TR"/>
              <a:t>Piyoderma </a:t>
            </a:r>
            <a:endParaRPr/>
          </a:p>
          <a:p>
            <a:pPr marL="285750" indent="-285750">
              <a:buFont typeface="Wingdings"/>
              <a:buChar char="Ø"/>
              <a:defRPr/>
            </a:pPr>
            <a:r>
              <a:rPr lang="tr-TR"/>
              <a:t>Trikotilomani </a:t>
            </a:r>
            <a:endParaRPr/>
          </a:p>
          <a:p>
            <a:pPr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tr-TR"/>
              <a:t>Tinea Kapitis Tedavisi </a:t>
            </a:r>
            <a:endParaRPr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/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>
          <a:xfrm>
            <a:off x="700208" y="1745962"/>
            <a:ext cx="10791583" cy="2648485"/>
          </a:xfrm>
        </p:spPr>
        <p:txBody>
          <a:bodyPr/>
          <a:lstStyle/>
          <a:p>
            <a:pPr marL="285750" indent="-285750">
              <a:buFont typeface="Arial"/>
              <a:buChar char="•"/>
              <a:defRPr/>
            </a:pPr>
            <a:r>
              <a:rPr lang="tr-TR" b="1"/>
              <a:t>Topikal tedavi</a:t>
            </a:r>
            <a:r>
              <a:rPr lang="tr-TR"/>
              <a:t> </a:t>
            </a:r>
            <a:endParaRPr/>
          </a:p>
          <a:p>
            <a:pPr marL="742950" lvl="1" indent="-285750">
              <a:buFont typeface="Wingdings"/>
              <a:buChar char="ü"/>
              <a:defRPr/>
            </a:pPr>
            <a:r>
              <a:rPr lang="tr-TR"/>
              <a:t>Sistemik tedaviye ek olarak verilir. Tek başına topikal tedavi yeterli değildir.</a:t>
            </a:r>
            <a:endParaRPr/>
          </a:p>
          <a:p>
            <a:pPr marL="742950" lvl="1" indent="-285750">
              <a:buFont typeface="Wingdings"/>
              <a:buChar char="ü"/>
              <a:defRPr/>
            </a:pPr>
            <a:r>
              <a:rPr lang="tr-TR"/>
              <a:t>Selenyum sülfit veya ketokonazol içeren şampuanlar (haftada 2 gün, 2-4 hafta)</a:t>
            </a:r>
            <a:endParaRPr/>
          </a:p>
          <a:p>
            <a:pPr marL="742950" lvl="1" indent="-285750">
              <a:buFont typeface="Wingdings"/>
              <a:buChar char="ü"/>
              <a:defRPr/>
            </a:pPr>
            <a:r>
              <a:rPr lang="tr-TR" b="1" i="1"/>
              <a:t>Antifungal kremler: </a:t>
            </a:r>
            <a:r>
              <a:rPr lang="tr-TR"/>
              <a:t>Terbinafin veya İtrakonazol (günde 1 kez, 1 hafta)</a:t>
            </a:r>
            <a:endParaRPr/>
          </a:p>
          <a:p>
            <a:pPr lvl="1">
              <a:defRPr/>
            </a:pPr>
            <a:endParaRPr lang="tr-TR"/>
          </a:p>
          <a:p>
            <a:pPr marL="285750" lvl="0" indent="-285750">
              <a:buFont typeface="Arial"/>
              <a:buChar char="•"/>
              <a:defRPr/>
            </a:pPr>
            <a:r>
              <a:rPr lang="tr-TR" b="1"/>
              <a:t>Sistemik tedavi</a:t>
            </a:r>
            <a:endParaRPr lang="tr-TR"/>
          </a:p>
          <a:p>
            <a:pPr marL="742950" lvl="1" indent="-285750">
              <a:buFont typeface="Wingdings"/>
              <a:buChar char="ü"/>
              <a:defRPr/>
            </a:pPr>
            <a:r>
              <a:rPr lang="tr-TR" b="1"/>
              <a:t>Terbinafin (ilk tercih):</a:t>
            </a:r>
            <a:r>
              <a:rPr lang="tr-TR"/>
              <a:t> 4 hafta boyunca; &lt;20 kg: 62,5 mg/gün, 20-40 kg: 125 mg/gün, &gt;40 kg: 250 mg/gün</a:t>
            </a:r>
            <a:endParaRPr/>
          </a:p>
          <a:p>
            <a:pPr marL="742950" lvl="1" indent="-285750">
              <a:buFont typeface="Wingdings"/>
              <a:buChar char="ü"/>
              <a:defRPr/>
            </a:pPr>
            <a:r>
              <a:rPr lang="tr-TR" b="1"/>
              <a:t>İtrakonazol:</a:t>
            </a:r>
            <a:r>
              <a:rPr lang="tr-TR"/>
              <a:t> 2-6 hafta süreyle; erişkinlerde 100 mg/gün, çocuklarda 5 mg/kg/gün</a:t>
            </a:r>
            <a:endParaRPr/>
          </a:p>
          <a:p>
            <a:pPr>
              <a:defRPr/>
            </a:pPr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br>
              <a:rPr lang="tr-TR"/>
            </a:br>
            <a:r>
              <a:rPr lang="tr-TR"/>
              <a:t>Tinea Unguium</a:t>
            </a:r>
            <a:br>
              <a:rPr lang="tr-TR"/>
            </a:br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/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/>
          <a:lstStyle/>
          <a:p>
            <a:pPr marL="285750" indent="-285750">
              <a:buFont typeface="Arial"/>
              <a:buChar char="•"/>
              <a:defRPr/>
            </a:pPr>
            <a:r>
              <a:rPr lang="tr-TR"/>
              <a:t>Tırnaktaki tüm fungal enfeksiyonlar </a:t>
            </a:r>
            <a:r>
              <a:rPr lang="tr-TR" b="1" i="1"/>
              <a:t>onikomikozis</a:t>
            </a:r>
            <a:r>
              <a:rPr lang="tr-TR"/>
              <a:t>, yalnızca dermatofitlere bağlı olanlar ise </a:t>
            </a:r>
            <a:r>
              <a:rPr lang="tr-TR" b="1" i="1"/>
              <a:t>tinea unguium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tr-TR"/>
              <a:t>Onikomikozis tırnak hastalıklarının </a:t>
            </a:r>
            <a:r>
              <a:rPr lang="tr-TR" b="1"/>
              <a:t>%20’sini </a:t>
            </a:r>
            <a:r>
              <a:rPr lang="tr-TR"/>
              <a:t>oluşturur ve bu enfeksiyonların </a:t>
            </a:r>
            <a:r>
              <a:rPr lang="tr-TR" b="1" i="1"/>
              <a:t>%85’inden dermatofitler </a:t>
            </a:r>
            <a:r>
              <a:rPr lang="tr-TR"/>
              <a:t>sorumludur. 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tr-TR"/>
              <a:t>Toplumun </a:t>
            </a:r>
            <a:r>
              <a:rPr lang="tr-TR" b="1"/>
              <a:t>%5,5-10’unda </a:t>
            </a:r>
            <a:r>
              <a:rPr lang="tr-TR"/>
              <a:t>görülür.</a:t>
            </a:r>
            <a:endParaRPr/>
          </a:p>
          <a:p>
            <a:pPr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tr-TR" b="1" i="1"/>
              <a:t>Ergenler, yetişkinler ve gelişmiş ülkelerde </a:t>
            </a:r>
            <a:r>
              <a:rPr lang="tr-TR"/>
              <a:t>daha sık rastlanır​. 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tr-TR"/>
              <a:t>Başlıca etkenler </a:t>
            </a:r>
            <a:r>
              <a:rPr lang="tr-TR" b="1" i="1"/>
              <a:t>Trichophyton rubrum </a:t>
            </a:r>
            <a:r>
              <a:rPr lang="tr-TR"/>
              <a:t>ve </a:t>
            </a:r>
            <a:r>
              <a:rPr lang="tr-TR" b="1" i="1"/>
              <a:t>Trichophyton interdigitale</a:t>
            </a:r>
            <a:r>
              <a:rPr lang="tr-TR"/>
              <a:t> </a:t>
            </a:r>
            <a:endParaRPr/>
          </a:p>
          <a:p>
            <a:pPr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tr-TR"/>
              <a:t>Bulaş, </a:t>
            </a:r>
            <a:r>
              <a:rPr lang="tr-TR" b="1" i="1"/>
              <a:t>tırnağın çevresindeki dermatofitlerle doğrudan temas </a:t>
            </a:r>
            <a:r>
              <a:rPr lang="tr-TR"/>
              <a:t>veya </a:t>
            </a:r>
            <a:r>
              <a:rPr lang="tr-TR" b="1" i="1"/>
              <a:t>tinea pedis gibi mevcut bir dermatofit enfeksiyonunun yayılmasıyla</a:t>
            </a:r>
            <a:r>
              <a:rPr lang="tr-TR"/>
              <a:t> gerçekleşir.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endParaRPr lang="tr-TR"/>
          </a:p>
          <a:p>
            <a:pPr>
              <a:defRPr/>
            </a:pPr>
            <a:endParaRPr lang="tr-TR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390766" y="2437022"/>
            <a:ext cx="2883658" cy="25483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br>
              <a:rPr lang="tr-TR"/>
            </a:br>
            <a:r>
              <a:rPr lang="tr-TR"/>
              <a:t>Tinea Unguium</a:t>
            </a:r>
            <a:br>
              <a:rPr lang="tr-TR"/>
            </a:br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/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>
            <a:norm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tr-TR"/>
              <a:t>Onikomikoziste dört klinik form:</a:t>
            </a:r>
            <a:endParaRPr/>
          </a:p>
          <a:p>
            <a:pPr>
              <a:defRPr/>
            </a:pPr>
            <a:endParaRPr lang="tr-TR"/>
          </a:p>
          <a:p>
            <a:pPr marL="285750" lvl="0" indent="-285750">
              <a:buFont typeface="Wingdings"/>
              <a:buChar char="ü"/>
              <a:defRPr/>
            </a:pPr>
            <a:r>
              <a:rPr lang="tr-TR" b="1"/>
              <a:t>Distal subungual onikomikoz (en yaygın form):</a:t>
            </a:r>
            <a:r>
              <a:rPr lang="tr-TR"/>
              <a:t> Tırnak ucunda sarı renkli diskolorasyon ile başlar, ilerledikçe hiperkeratoz ve distrofi gelişebilir.</a:t>
            </a:r>
            <a:endParaRPr/>
          </a:p>
          <a:p>
            <a:pPr marL="285750" lvl="0" indent="-285750">
              <a:buFont typeface="Wingdings"/>
              <a:buChar char="ü"/>
              <a:defRPr/>
            </a:pPr>
            <a:r>
              <a:rPr lang="tr-TR" b="1"/>
              <a:t>Proksimal subungual onikomikoz:</a:t>
            </a:r>
            <a:r>
              <a:rPr lang="tr-TR"/>
              <a:t> Tırnağın proksimal kısmında beyazımsı ya da kahverengi renk değişikliği görülür. İmmün yetmezlik göstergesi olabilir. </a:t>
            </a:r>
            <a:endParaRPr/>
          </a:p>
          <a:p>
            <a:pPr marL="285750" lvl="0" indent="-285750">
              <a:buFont typeface="Wingdings"/>
              <a:buChar char="ü"/>
              <a:defRPr/>
            </a:pPr>
            <a:r>
              <a:rPr lang="tr-TR" b="1"/>
              <a:t>Süperfisyal beyaz onikomikoz:</a:t>
            </a:r>
            <a:r>
              <a:rPr lang="tr-TR"/>
              <a:t> Tırnak yüzeyinde beyaz-gri lekelenmeler ve yumuşak, kaba bir görünüm oluşur.</a:t>
            </a:r>
            <a:endParaRPr/>
          </a:p>
          <a:p>
            <a:pPr marL="285750" lvl="0" indent="-285750">
              <a:buFont typeface="Wingdings"/>
              <a:buChar char="ü"/>
              <a:defRPr/>
            </a:pPr>
            <a:r>
              <a:rPr lang="tr-TR" b="1"/>
              <a:t>Total distrofik onikomikoz:</a:t>
            </a:r>
            <a:r>
              <a:rPr lang="tr-TR"/>
              <a:t> Tırnağın kalınlaşıp distrofik hale geldiği son evredir​.</a:t>
            </a:r>
            <a:endParaRPr/>
          </a:p>
          <a:p>
            <a:pPr lvl="0"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en-US" b="1"/>
              <a:t>Tanı</a:t>
            </a:r>
            <a:r>
              <a:rPr lang="tr-TR" b="1"/>
              <a:t>: </a:t>
            </a:r>
            <a:r>
              <a:rPr lang="tr-TR"/>
              <a:t>K</a:t>
            </a:r>
            <a:r>
              <a:rPr lang="en-US"/>
              <a:t>linik gözlem, KOH ile direkt mikroskobik inceleme, Wood lambasıyla değerlendirme (genellikle refle vermez) ve/veya kültür yöntemleri</a:t>
            </a:r>
            <a:endParaRPr lang="tr-TR"/>
          </a:p>
          <a:p>
            <a:pPr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tr-TR" b="1"/>
              <a:t>Ayırıcı tanı: </a:t>
            </a:r>
            <a:r>
              <a:rPr lang="tr-TR"/>
              <a:t>Travmatik tırnak, psöriyatik tırnak ve liken tırnağı</a:t>
            </a:r>
            <a:endParaRPr/>
          </a:p>
          <a:p>
            <a:pPr>
              <a:defRPr/>
            </a:pPr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tr-TR"/>
              <a:t>Tinea Unguium</a:t>
            </a:r>
            <a:endParaRPr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/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/>
          <a:lstStyle/>
          <a:p>
            <a:pPr marL="285750" indent="-285750">
              <a:buFont typeface="Arial"/>
              <a:buChar char="•"/>
              <a:defRPr/>
            </a:pPr>
            <a:r>
              <a:rPr lang="en-US" b="1"/>
              <a:t>Tanı</a:t>
            </a:r>
            <a:r>
              <a:rPr lang="tr-TR" b="1"/>
              <a:t>: 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r>
              <a:rPr lang="tr-TR"/>
              <a:t>K</a:t>
            </a:r>
            <a:r>
              <a:rPr lang="en-US"/>
              <a:t>linik gözlem</a:t>
            </a:r>
            <a:endParaRPr lang="tr-TR"/>
          </a:p>
          <a:p>
            <a:pPr marL="285750" indent="-285750">
              <a:buFont typeface="Wingdings"/>
              <a:buChar char="ü"/>
              <a:defRPr/>
            </a:pPr>
            <a:r>
              <a:rPr lang="en-US"/>
              <a:t>KOH ile direkt mikroskobik inceleme </a:t>
            </a:r>
            <a:endParaRPr lang="tr-TR"/>
          </a:p>
          <a:p>
            <a:pPr marL="285750" indent="-285750">
              <a:buFont typeface="Wingdings"/>
              <a:buChar char="ü"/>
              <a:defRPr/>
            </a:pPr>
            <a:r>
              <a:rPr lang="en-US"/>
              <a:t>Wood lambasıyla değerlendirme (genellikle refle vermez) ve/veya kültür yöntemleri</a:t>
            </a:r>
            <a:endParaRPr lang="tr-TR"/>
          </a:p>
          <a:p>
            <a:pPr marL="285750" indent="-285750">
              <a:buFont typeface="Wingdings"/>
              <a:buChar char="ü"/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tr-TR" b="1"/>
              <a:t>Ayırıcı tanı: </a:t>
            </a:r>
            <a:endParaRPr/>
          </a:p>
          <a:p>
            <a:pPr marL="285750" indent="-285750">
              <a:buFont typeface="Wingdings"/>
              <a:buChar char="Ø"/>
              <a:defRPr/>
            </a:pPr>
            <a:r>
              <a:rPr lang="tr-TR"/>
              <a:t>Travmatik tırnak</a:t>
            </a:r>
            <a:endParaRPr/>
          </a:p>
          <a:p>
            <a:pPr marL="285750" indent="-285750">
              <a:buFont typeface="Wingdings"/>
              <a:buChar char="Ø"/>
              <a:defRPr/>
            </a:pPr>
            <a:r>
              <a:rPr lang="tr-TR"/>
              <a:t>Psöriyatik tırnak </a:t>
            </a:r>
            <a:endParaRPr/>
          </a:p>
          <a:p>
            <a:pPr marL="285750" indent="-285750">
              <a:buFont typeface="Wingdings"/>
              <a:buChar char="Ø"/>
              <a:defRPr/>
            </a:pPr>
            <a:r>
              <a:rPr lang="tr-TR"/>
              <a:t>Liken tırnağı</a:t>
            </a:r>
            <a:endParaRPr/>
          </a:p>
          <a:p>
            <a:pPr>
              <a:defRPr/>
            </a:pPr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rcRect l="-17787" t="-190067" r="-11918" b="-47395"/>
          <a:stretch/>
        </p:blipFill>
        <p:spPr bwMode="auto">
          <a:xfrm>
            <a:off x="5770776" y="-1333691"/>
            <a:ext cx="3597824" cy="78212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br>
              <a:rPr lang="tr-TR"/>
            </a:br>
            <a:r>
              <a:rPr lang="tr-TR"/>
              <a:t>Tinea Unguium Tedavisi</a:t>
            </a:r>
            <a:br>
              <a:rPr lang="tr-TR"/>
            </a:br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/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>
            <a:normAutofit fontScale="92500" lnSpcReduction="20000"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tr-TR"/>
              <a:t>Tırnakların yavaş uzaması nedeniyle tedavi uzun sürelidir. </a:t>
            </a:r>
            <a:endParaRPr/>
          </a:p>
          <a:p>
            <a:pPr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tr-TR" b="1" i="1"/>
              <a:t>Ayak tırnakları için 6-8 ay, el tırnakları için 4-6 ay takip </a:t>
            </a:r>
            <a:r>
              <a:rPr lang="tr-TR"/>
              <a:t>süresi önerilir.</a:t>
            </a:r>
            <a:endParaRPr/>
          </a:p>
          <a:p>
            <a:pPr>
              <a:defRPr/>
            </a:pPr>
            <a:r>
              <a:rPr lang="tr-TR"/>
              <a:t> 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tr-TR" b="1" i="1"/>
              <a:t>Topikal </a:t>
            </a:r>
            <a:r>
              <a:rPr lang="tr-TR"/>
              <a:t>tedaviler (tırnak cilası formunda) </a:t>
            </a:r>
            <a:r>
              <a:rPr lang="tr-TR" b="1" i="1"/>
              <a:t>distal hafif vakalarda </a:t>
            </a:r>
            <a:r>
              <a:rPr lang="tr-TR"/>
              <a:t>fayda sağlar.</a:t>
            </a:r>
            <a:endParaRPr/>
          </a:p>
          <a:p>
            <a:pPr>
              <a:defRPr/>
            </a:pPr>
            <a:endParaRPr lang="tr-TR"/>
          </a:p>
          <a:p>
            <a:pPr marL="285750" lvl="0" indent="-285750">
              <a:buFont typeface="Arial"/>
              <a:buChar char="•"/>
              <a:defRPr/>
            </a:pPr>
            <a:r>
              <a:rPr lang="tr-TR" b="1"/>
              <a:t>Terbinafin:</a:t>
            </a:r>
            <a:r>
              <a:rPr lang="tr-TR"/>
              <a:t> El tırnağında 6 hafta, ayak tırnağında 12 hafta (günde 250 mg).</a:t>
            </a:r>
            <a:endParaRPr/>
          </a:p>
          <a:p>
            <a:pPr lvl="0">
              <a:defRPr/>
            </a:pPr>
            <a:endParaRPr lang="tr-TR"/>
          </a:p>
          <a:p>
            <a:pPr marL="285750" lvl="0" indent="-285750">
              <a:buFont typeface="Arial"/>
              <a:buChar char="•"/>
              <a:defRPr/>
            </a:pPr>
            <a:r>
              <a:rPr lang="tr-TR" b="1"/>
              <a:t>İtrakonazol:</a:t>
            </a:r>
            <a:r>
              <a:rPr lang="tr-TR"/>
              <a:t> El tırnağında 6 hafta, ayak tırnağında 12 hafta (günde 200 mg sürekli) veya puls tedavi (3 hafta arayla 1 hafta, günde 2 kez 200 mg).</a:t>
            </a:r>
            <a:endParaRPr/>
          </a:p>
          <a:p>
            <a:pPr lvl="0">
              <a:defRPr/>
            </a:pPr>
            <a:endParaRPr lang="tr-TR"/>
          </a:p>
          <a:p>
            <a:pPr marL="285750" lvl="0" indent="-285750">
              <a:buFont typeface="Arial"/>
              <a:buChar char="•"/>
              <a:defRPr/>
            </a:pPr>
            <a:r>
              <a:rPr lang="tr-TR" b="1"/>
              <a:t>Flukonazol:</a:t>
            </a:r>
            <a:r>
              <a:rPr lang="tr-TR"/>
              <a:t> Haftada 150 mg, iyileşene kadar devam edilir.</a:t>
            </a:r>
            <a:endParaRPr/>
          </a:p>
          <a:p>
            <a:pPr lvl="0">
              <a:defRPr/>
            </a:pPr>
            <a:r>
              <a:rPr lang="tr-TR"/>
              <a:t>	</a:t>
            </a:r>
            <a:endParaRPr/>
          </a:p>
          <a:p>
            <a:pPr marL="285750" lvl="0" indent="-285750">
              <a:buFont typeface="Arial"/>
              <a:buChar char="•"/>
              <a:defRPr/>
            </a:pPr>
            <a:r>
              <a:rPr lang="tr-TR"/>
              <a:t>Topikal antifungal tedavi oral tedaviye ek olarak kullanılır (topikal tırnak cilası formunda antifungaller)</a:t>
            </a:r>
            <a:endParaRPr/>
          </a:p>
          <a:p>
            <a:pPr lvl="0">
              <a:defRPr/>
            </a:pPr>
            <a:endParaRPr lang="tr-TR"/>
          </a:p>
          <a:p>
            <a:pPr marL="285750" lvl="0" indent="-285750">
              <a:buFont typeface="Arial"/>
              <a:buChar char="•"/>
              <a:defRPr/>
            </a:pPr>
            <a:r>
              <a:rPr lang="tr-TR" b="1"/>
              <a:t>Son yıllarda ND: </a:t>
            </a:r>
            <a:r>
              <a:rPr lang="tr-TR"/>
              <a:t>YAG, Q-anahtarlı ve CO2 lazer tedavisi de uygulanmaktadır​.</a:t>
            </a:r>
            <a:endParaRPr/>
          </a:p>
          <a:p>
            <a:pPr>
              <a:defRPr/>
            </a:pPr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tr-TR"/>
              <a:t>Tinea Inkognito</a:t>
            </a:r>
            <a:br>
              <a:rPr lang="tr-TR"/>
            </a:br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/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>
          <a:xfrm>
            <a:off x="665937" y="964635"/>
            <a:ext cx="10791583" cy="4521927"/>
          </a:xfrm>
        </p:spPr>
        <p:txBody>
          <a:bodyPr/>
          <a:lstStyle/>
          <a:p>
            <a:pPr marL="285750" indent="-285750">
              <a:buFont typeface="Wingdings"/>
              <a:buChar char="ü"/>
              <a:defRPr/>
            </a:pPr>
            <a:r>
              <a:rPr lang="tr-TR"/>
              <a:t>Tinea inkognito, yüzeyel dermatofit enfeksiyonlarına topikal kortikosteroid uygulanması sonucu ortaya çıkan bir klinik tablodur. 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r>
              <a:rPr lang="tr-TR"/>
              <a:t>Kortikosteroidler, mantar enfeksiyonunun tipik klinik belirtilerini maskeleyerek kaşıntının azalmasına neden olurken, mantar enfeksiyonunun hızla yayılmasına zemin hazırlar.</a:t>
            </a:r>
            <a:endParaRPr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896778" y="2641671"/>
            <a:ext cx="2377646" cy="2731245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 bwMode="auto">
          <a:xfrm>
            <a:off x="8681915" y="5513265"/>
            <a:ext cx="2807372" cy="3713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5000"/>
              </a:lnSpc>
              <a:spcAft>
                <a:spcPts val="800"/>
              </a:spcAft>
              <a:defRPr/>
            </a:pPr>
            <a:r>
              <a:rPr lang="tr-TR" i="1">
                <a:latin typeface="Calibri"/>
                <a:ea typeface="Times New Roman"/>
                <a:cs typeface="Times New Roman"/>
              </a:rPr>
              <a:t>Omuzda İnkognito Lezyonu</a:t>
            </a:r>
            <a:endParaRPr lang="tr-TR">
              <a:latin typeface="Calibri"/>
              <a:ea typeface="Times New Roman"/>
              <a:cs typeface="Times New Roman"/>
            </a:endParaRPr>
          </a:p>
        </p:txBody>
      </p:sp>
      <p:sp>
        <p:nvSpPr>
          <p:cNvPr id="13" name="Dikdörtgen 12"/>
          <p:cNvSpPr/>
          <p:nvPr/>
        </p:nvSpPr>
        <p:spPr bwMode="auto">
          <a:xfrm>
            <a:off x="817860" y="2069324"/>
            <a:ext cx="77127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b="1"/>
              <a:t>Klinik</a:t>
            </a:r>
            <a:endParaRPr b="1"/>
          </a:p>
          <a:p>
            <a:pPr marL="342900" indent="-342900">
              <a:buFont typeface="Wingdings"/>
              <a:buChar char="ü"/>
              <a:defRPr/>
            </a:pPr>
            <a:r>
              <a:rPr lang="tr-TR" sz="1600"/>
              <a:t>Kortikosteroid</a:t>
            </a:r>
            <a:r>
              <a:rPr lang="tr-TR" sz="1600"/>
              <a:t> kullanımına bağlı olarak klasik </a:t>
            </a:r>
            <a:r>
              <a:rPr lang="tr-TR" sz="1600"/>
              <a:t>halkasal</a:t>
            </a:r>
            <a:r>
              <a:rPr lang="tr-TR" sz="1600"/>
              <a:t> lezyonlar kaybolur; bunun yerine </a:t>
            </a:r>
            <a:r>
              <a:rPr lang="tr-TR" sz="1600"/>
              <a:t>eritem</a:t>
            </a:r>
            <a:r>
              <a:rPr lang="tr-TR" sz="1600"/>
              <a:t>, </a:t>
            </a:r>
            <a:r>
              <a:rPr lang="tr-TR" sz="1600"/>
              <a:t>skuam</a:t>
            </a:r>
            <a:r>
              <a:rPr lang="tr-TR" sz="1600"/>
              <a:t> ve püstüllerin eşlik ettiği </a:t>
            </a:r>
            <a:r>
              <a:rPr lang="tr-TR" sz="1600"/>
              <a:t>atipik</a:t>
            </a:r>
            <a:r>
              <a:rPr lang="tr-TR" sz="1600"/>
              <a:t>, yaygın lezyonlar ortaya çıkar. Bu durum tanıyı güçleştirir ve tedaviyi geciktirebilir.</a:t>
            </a:r>
            <a:endParaRPr sz="1600"/>
          </a:p>
          <a:p>
            <a:pPr>
              <a:defRPr/>
            </a:pPr>
            <a:r>
              <a:rPr lang="tr-TR" b="1"/>
              <a:t>Laboratuvar ve Tanı</a:t>
            </a:r>
            <a:endParaRPr b="1"/>
          </a:p>
          <a:p>
            <a:pPr marL="285750" indent="-285750">
              <a:buFont typeface="Wingdings"/>
              <a:buChar char="ü"/>
              <a:defRPr/>
            </a:pPr>
            <a:r>
              <a:rPr lang="tr-TR" sz="1600"/>
              <a:t>Tanı için klinik gözlem, KOH ile direkt mikroskobik inceleme, </a:t>
            </a:r>
            <a:r>
              <a:rPr lang="tr-TR" sz="1600"/>
              <a:t>Wood</a:t>
            </a:r>
            <a:r>
              <a:rPr lang="tr-TR" sz="1600"/>
              <a:t> lambasıyla değerlendirme (sarı-yeşil floresan </a:t>
            </a:r>
            <a:r>
              <a:rPr lang="tr-TR" sz="1600"/>
              <a:t>refle</a:t>
            </a:r>
            <a:r>
              <a:rPr lang="tr-TR" sz="1600"/>
              <a:t>) ve/veya kültür yöntemleri kullanılır.</a:t>
            </a:r>
            <a:endParaRPr sz="1600"/>
          </a:p>
        </p:txBody>
      </p:sp>
      <p:sp>
        <p:nvSpPr>
          <p:cNvPr id="14" name="Dikdörtgen 13"/>
          <p:cNvSpPr/>
          <p:nvPr/>
        </p:nvSpPr>
        <p:spPr bwMode="auto">
          <a:xfrm>
            <a:off x="2508069" y="4148193"/>
            <a:ext cx="602252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b="1"/>
              <a:t>Tedavi</a:t>
            </a:r>
            <a:endParaRPr b="1"/>
          </a:p>
          <a:p>
            <a:pPr>
              <a:defRPr/>
            </a:pPr>
            <a:r>
              <a:rPr lang="tr-TR" sz="1600"/>
              <a:t>Topikal</a:t>
            </a:r>
            <a:r>
              <a:rPr lang="tr-TR" sz="1600"/>
              <a:t> </a:t>
            </a:r>
            <a:r>
              <a:rPr lang="tr-TR" sz="1600"/>
              <a:t>antifungaller</a:t>
            </a:r>
            <a:r>
              <a:rPr lang="tr-TR" sz="1600"/>
              <a:t> tek başına yeterli olmadığından, tedaviye sistemik </a:t>
            </a:r>
            <a:r>
              <a:rPr lang="tr-TR" sz="1600"/>
              <a:t>antifungal</a:t>
            </a:r>
            <a:r>
              <a:rPr lang="tr-TR" sz="1600"/>
              <a:t> ilaçlar eklenmelidir. Önerilen tedavi seçenekleri şunlardır:</a:t>
            </a:r>
            <a:endParaRPr sz="1600"/>
          </a:p>
          <a:p>
            <a:pPr marL="285750" indent="-285750">
              <a:buFont typeface="Wingdings"/>
              <a:buChar char="ü"/>
              <a:defRPr/>
            </a:pPr>
            <a:r>
              <a:rPr lang="tr-TR" sz="1400"/>
              <a:t>Terbinafin</a:t>
            </a:r>
            <a:r>
              <a:rPr lang="tr-TR" sz="1400"/>
              <a:t>: 250 mg/gün (4 hafta)</a:t>
            </a:r>
            <a:endParaRPr sz="1400"/>
          </a:p>
          <a:p>
            <a:pPr marL="285750" indent="-285750">
              <a:buFont typeface="Wingdings"/>
              <a:buChar char="ü"/>
              <a:defRPr/>
            </a:pPr>
            <a:r>
              <a:rPr lang="tr-TR" sz="1400"/>
              <a:t>İtrakonazol</a:t>
            </a:r>
            <a:r>
              <a:rPr lang="tr-TR" sz="1400"/>
              <a:t>: 100 mg, günde iki kez (8 hafta)</a:t>
            </a:r>
            <a:endParaRPr sz="1400"/>
          </a:p>
          <a:p>
            <a:pPr marL="285750" indent="-285750">
              <a:buFont typeface="Wingdings"/>
              <a:buChar char="ü"/>
              <a:defRPr/>
            </a:pPr>
            <a:r>
              <a:rPr lang="tr-TR" sz="1400"/>
              <a:t>Flukonazol</a:t>
            </a:r>
            <a:r>
              <a:rPr lang="tr-TR" sz="1400"/>
              <a:t>: 200 mg/gün, (4 hafta)</a:t>
            </a:r>
            <a:endParaRPr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Dermatofitozlar</a:t>
            </a:r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/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/>
          <a:lstStyle/>
          <a:p>
            <a:pPr marL="285750" indent="-285750">
              <a:buFont typeface="Arial"/>
              <a:buChar char="•"/>
              <a:defRPr/>
            </a:pPr>
            <a:r>
              <a:rPr lang="en-US"/>
              <a:t>Dermatofitozlar, keratin içeren dokuları enfekte eden </a:t>
            </a:r>
            <a:r>
              <a:rPr lang="en-US" b="1" i="1"/>
              <a:t>Microsporum, Trichophyton ve Epidermophyton </a:t>
            </a:r>
            <a:r>
              <a:rPr lang="en-US"/>
              <a:t>cinsi mantarların neden olduğu yüzeyel enfeksiyonlardır.</a:t>
            </a:r>
            <a:r>
              <a:rPr lang="en-US" b="1"/>
              <a:t> </a:t>
            </a:r>
            <a:endParaRPr lang="tr-TR" b="1"/>
          </a:p>
          <a:p>
            <a:pPr>
              <a:defRPr/>
            </a:pPr>
            <a:endParaRPr lang="tr-TR"/>
          </a:p>
          <a:p>
            <a:pPr marL="285750" lvl="0" indent="-285750">
              <a:buFont typeface="Wingdings"/>
              <a:buChar char="ü"/>
              <a:defRPr/>
            </a:pPr>
            <a:r>
              <a:rPr lang="en-US" b="1"/>
              <a:t>Trichophyton</a:t>
            </a:r>
            <a:r>
              <a:rPr lang="en-US"/>
              <a:t> deri, saç ve tırnağı</a:t>
            </a:r>
            <a:endParaRPr lang="tr-TR"/>
          </a:p>
          <a:p>
            <a:pPr marL="285750" lvl="0" indent="-285750">
              <a:buFont typeface="Wingdings"/>
              <a:buChar char="ü"/>
              <a:defRPr/>
            </a:pPr>
            <a:r>
              <a:rPr lang="en-US" b="1"/>
              <a:t>Microsporum</a:t>
            </a:r>
            <a:r>
              <a:rPr lang="en-US"/>
              <a:t> saç ve deriyi</a:t>
            </a:r>
            <a:endParaRPr lang="tr-TR"/>
          </a:p>
          <a:p>
            <a:pPr marL="285750" lvl="0" indent="-285750">
              <a:buFont typeface="Wingdings"/>
              <a:buChar char="ü"/>
              <a:defRPr/>
            </a:pPr>
            <a:r>
              <a:rPr lang="en-US" b="1"/>
              <a:t>Epidermophyton</a:t>
            </a:r>
            <a:r>
              <a:rPr lang="en-US"/>
              <a:t> ise deri ve tırnağı etkiler. </a:t>
            </a:r>
            <a:endParaRPr lang="tr-TR"/>
          </a:p>
          <a:p>
            <a:pPr lvl="0"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en-US"/>
              <a:t>Bulaşma, </a:t>
            </a:r>
            <a:r>
              <a:rPr lang="en-US" b="1" i="1"/>
              <a:t>insan, hayvan ve toprak </a:t>
            </a:r>
            <a:r>
              <a:rPr lang="en-US"/>
              <a:t>kaynaklı olabilir. </a:t>
            </a:r>
            <a:endParaRPr lang="tr-TR"/>
          </a:p>
          <a:p>
            <a:pPr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en-US" b="1" i="1"/>
              <a:t>İmmün sistemi baskılayan hastalıklar veya tedaviler, nemli koşullar ve enfekte yüzeylerle temas </a:t>
            </a:r>
            <a:r>
              <a:rPr lang="en-US"/>
              <a:t>bu enfeksiyonların gelişimini kolaylaştırır. </a:t>
            </a:r>
            <a:endParaRPr lang="tr-TR"/>
          </a:p>
          <a:p>
            <a:pPr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en-US"/>
              <a:t>Enfeksiyonlar, </a:t>
            </a:r>
            <a:r>
              <a:rPr lang="en-US" b="1" i="1"/>
              <a:t>tutulum bölgelerine </a:t>
            </a:r>
            <a:r>
              <a:rPr lang="en-US"/>
              <a:t>göre adlandırılır.</a:t>
            </a:r>
            <a:endParaRPr lang="tr-TR"/>
          </a:p>
          <a:p>
            <a:pPr>
              <a:defRPr/>
            </a:pPr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tr-TR"/>
              <a:t>Yüzeyel Kandidiyazis</a:t>
            </a:r>
            <a:endParaRPr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/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/>
          <a:lstStyle/>
          <a:p>
            <a:pPr marL="285750" indent="-285750">
              <a:buFont typeface="Arial"/>
              <a:buChar char="•"/>
              <a:defRPr/>
            </a:pPr>
            <a:r>
              <a:rPr lang="tr-TR" b="1"/>
              <a:t>Candida albicans </a:t>
            </a:r>
            <a:r>
              <a:rPr lang="tr-TR"/>
              <a:t>(%70-80) başta olmak üzere Candida türlerinin neden olduğu, </a:t>
            </a:r>
            <a:r>
              <a:rPr lang="tr-TR" b="1" i="1"/>
              <a:t>periorifisiyal, intertriginöz bölgeler, oral mukozalar, tırnaklar ve deri kıvrımlarında</a:t>
            </a:r>
            <a:r>
              <a:rPr lang="tr-TR"/>
              <a:t> görülen fırsatçı yüzeyel mantar enfeksiyonlarıdır.</a:t>
            </a:r>
            <a:endParaRPr/>
          </a:p>
          <a:p>
            <a:pPr>
              <a:defRPr/>
            </a:pPr>
            <a:r>
              <a:rPr lang="tr-TR"/>
              <a:t> 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tr-TR" b="1"/>
              <a:t>Risk faktörleri: </a:t>
            </a:r>
            <a:endParaRPr/>
          </a:p>
          <a:p>
            <a:pPr marL="285750" indent="-285750">
              <a:buFont typeface="Wingdings"/>
              <a:buChar char="Ø"/>
              <a:defRPr/>
            </a:pPr>
            <a:r>
              <a:rPr lang="tr-TR"/>
              <a:t>Enfeksiyonlar</a:t>
            </a:r>
            <a:endParaRPr/>
          </a:p>
          <a:p>
            <a:pPr marL="285750" indent="-285750">
              <a:buFont typeface="Wingdings"/>
              <a:buChar char="Ø"/>
              <a:defRPr/>
            </a:pPr>
            <a:r>
              <a:rPr lang="tr-TR"/>
              <a:t>Diyabetes mellitus </a:t>
            </a:r>
            <a:endParaRPr/>
          </a:p>
          <a:p>
            <a:pPr marL="285750" indent="-285750">
              <a:buFont typeface="Wingdings"/>
              <a:buChar char="Ø"/>
              <a:defRPr/>
            </a:pPr>
            <a:r>
              <a:rPr lang="tr-TR"/>
              <a:t>Obezite </a:t>
            </a:r>
            <a:endParaRPr/>
          </a:p>
          <a:p>
            <a:pPr marL="285750" indent="-285750">
              <a:buFont typeface="Wingdings"/>
              <a:buChar char="Ø"/>
              <a:defRPr/>
            </a:pPr>
            <a:r>
              <a:rPr lang="tr-TR"/>
              <a:t>Konjenital immün bozukluklar </a:t>
            </a:r>
            <a:endParaRPr/>
          </a:p>
          <a:p>
            <a:pPr marL="285750" indent="-285750">
              <a:buFont typeface="Wingdings"/>
              <a:buChar char="Ø"/>
              <a:defRPr/>
            </a:pPr>
            <a:r>
              <a:rPr lang="tr-TR"/>
              <a:t>HIV enfeksiyonları </a:t>
            </a:r>
            <a:endParaRPr/>
          </a:p>
          <a:p>
            <a:pPr marL="285750" indent="-285750">
              <a:buFont typeface="Wingdings"/>
              <a:buChar char="Ø"/>
              <a:defRPr/>
            </a:pPr>
            <a:r>
              <a:rPr lang="tr-TR"/>
              <a:t>Preterm bebekler </a:t>
            </a:r>
            <a:endParaRPr/>
          </a:p>
          <a:p>
            <a:pPr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tr-TR"/>
              <a:t>Tutulan bölgelere göre farklı klinik formları vardır.</a:t>
            </a:r>
            <a:endParaRPr/>
          </a:p>
          <a:p>
            <a:pPr>
              <a:defRPr/>
            </a:pPr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br>
              <a:rPr lang="tr-TR"/>
            </a:br>
            <a:r>
              <a:rPr lang="tr-TR"/>
              <a:t>Oral Kandidiyazis</a:t>
            </a:r>
            <a:br>
              <a:rPr lang="tr-TR"/>
            </a:br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/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>
            <a:norm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tr-TR"/>
              <a:t>En sık </a:t>
            </a:r>
            <a:r>
              <a:rPr lang="tr-TR" b="1" i="1"/>
              <a:t>Candida albicans</a:t>
            </a:r>
            <a:r>
              <a:rPr lang="tr-TR"/>
              <a:t>’ın neden olduğu, oral mukozayı etkileyen yüzeyel enfeksiyon </a:t>
            </a:r>
            <a:endParaRPr/>
          </a:p>
          <a:p>
            <a:pPr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tr-TR" b="1" i="1"/>
              <a:t>Yenidoğanların %5</a:t>
            </a:r>
            <a:r>
              <a:rPr lang="tr-TR"/>
              <a:t>’inde, immünsüpresif yaşlıların %10’unda görülür.</a:t>
            </a:r>
            <a:endParaRPr/>
          </a:p>
          <a:p>
            <a:pPr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en-US" i="1"/>
              <a:t>C. albicans</a:t>
            </a:r>
            <a:r>
              <a:rPr lang="en-US"/>
              <a:t> başta olmak üzere </a:t>
            </a:r>
            <a:r>
              <a:rPr lang="en-US" b="1" i="1"/>
              <a:t>Candida türleri</a:t>
            </a:r>
            <a:endParaRPr lang="tr-TR" b="1" i="1"/>
          </a:p>
          <a:p>
            <a:pPr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tr-TR" b="1"/>
              <a:t>Risk faktörleri: </a:t>
            </a:r>
            <a:endParaRPr/>
          </a:p>
          <a:p>
            <a:pPr marL="742950" lvl="1" indent="-285750">
              <a:buFont typeface="Wingdings"/>
              <a:buChar char="Ø"/>
              <a:defRPr/>
            </a:pPr>
            <a:r>
              <a:rPr lang="en-US"/>
              <a:t>Protez kullanımı </a:t>
            </a:r>
            <a:endParaRPr lang="tr-TR"/>
          </a:p>
          <a:p>
            <a:pPr marL="742950" lvl="1" indent="-285750">
              <a:buFont typeface="Wingdings"/>
              <a:buChar char="Ø"/>
              <a:defRPr/>
            </a:pPr>
            <a:r>
              <a:rPr lang="tr-TR"/>
              <a:t>K</a:t>
            </a:r>
            <a:r>
              <a:rPr lang="en-US"/>
              <a:t>ötü ağız hijyeni </a:t>
            </a:r>
            <a:endParaRPr lang="tr-TR"/>
          </a:p>
          <a:p>
            <a:pPr marL="742950" lvl="1" indent="-285750">
              <a:buFont typeface="Wingdings"/>
              <a:buChar char="Ø"/>
              <a:defRPr/>
            </a:pPr>
            <a:r>
              <a:rPr lang="tr-TR"/>
              <a:t>İ</a:t>
            </a:r>
            <a:r>
              <a:rPr lang="en-US"/>
              <a:t>mmünsüpresyon</a:t>
            </a:r>
            <a:endParaRPr lang="tr-TR"/>
          </a:p>
          <a:p>
            <a:pPr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tr-TR"/>
              <a:t>Oral Kandidiyazis</a:t>
            </a:r>
            <a:endParaRPr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/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>
          <a:xfrm>
            <a:off x="700208" y="1772596"/>
            <a:ext cx="10791583" cy="3047980"/>
          </a:xfrm>
        </p:spPr>
        <p:txBody>
          <a:bodyPr>
            <a:normAutofit/>
          </a:bodyPr>
          <a:lstStyle/>
          <a:p>
            <a:pPr marL="285750" lvl="0" indent="-285750">
              <a:buFont typeface="Wingdings"/>
              <a:buChar char="Ø"/>
              <a:defRPr/>
            </a:pPr>
            <a:r>
              <a:rPr lang="tr-TR" b="1"/>
              <a:t>Psödomembranöz (Pamukçuk):</a:t>
            </a:r>
            <a:r>
              <a:rPr lang="tr-TR"/>
              <a:t> Kolay kaldırılabilen beyaz plaklar; kaldırıldığında eritemli alan görülür.</a:t>
            </a:r>
            <a:endParaRPr/>
          </a:p>
          <a:p>
            <a:pPr marL="285750" lvl="0" indent="-285750">
              <a:buFont typeface="Wingdings"/>
              <a:buChar char="Ø"/>
              <a:defRPr/>
            </a:pPr>
            <a:endParaRPr lang="tr-TR"/>
          </a:p>
          <a:p>
            <a:pPr marL="285750" lvl="0" indent="-285750">
              <a:buFont typeface="Wingdings"/>
              <a:buChar char="Ø"/>
              <a:defRPr/>
            </a:pPr>
            <a:r>
              <a:rPr lang="tr-TR" b="1"/>
              <a:t>Eritematöz:</a:t>
            </a:r>
            <a:r>
              <a:rPr lang="tr-TR"/>
              <a:t> Antibiyotik kullanımı ve HIV enfeksiyonu olanlarda sık; dil dorsali, damak ve oral mukozada eritemli, atrofik alanlar</a:t>
            </a:r>
            <a:endParaRPr/>
          </a:p>
          <a:p>
            <a:pPr lvl="0">
              <a:defRPr/>
            </a:pPr>
            <a:endParaRPr lang="tr-TR"/>
          </a:p>
          <a:p>
            <a:pPr marL="285750" lvl="0" indent="-285750">
              <a:buFont typeface="Wingdings"/>
              <a:buChar char="Ø"/>
              <a:defRPr/>
            </a:pPr>
            <a:r>
              <a:rPr lang="tr-TR" b="1"/>
              <a:t>Kronik Hiperplastik:</a:t>
            </a:r>
            <a:r>
              <a:rPr lang="tr-TR"/>
              <a:t> Bukkal mukozada, komissural bölgede zor kaldırılan beyaz plaklar</a:t>
            </a:r>
            <a:endParaRPr/>
          </a:p>
          <a:p>
            <a:pPr lvl="0">
              <a:defRPr/>
            </a:pPr>
            <a:endParaRPr lang="tr-TR"/>
          </a:p>
          <a:p>
            <a:pPr marL="285750" lvl="0" indent="-285750">
              <a:buFont typeface="Wingdings"/>
              <a:buChar char="Ø"/>
              <a:defRPr/>
            </a:pPr>
            <a:r>
              <a:rPr lang="tr-TR" b="1"/>
              <a:t>Angüler Keilit:</a:t>
            </a:r>
            <a:r>
              <a:rPr lang="tr-TR"/>
              <a:t> Ağız köşelerinde eritem, fissür ve skuam. Yaşlılar ve protez kullananlarda yaygın olarak görülen kronik inflamatuar lezyon</a:t>
            </a:r>
            <a:endParaRPr/>
          </a:p>
          <a:p>
            <a:pPr>
              <a:defRPr/>
            </a:pPr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tr-TR"/>
              <a:t>Oral Kandidiyazis</a:t>
            </a:r>
            <a:endParaRPr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/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/>
          <a:lstStyle/>
          <a:p>
            <a:pPr marL="285750" indent="-285750">
              <a:buFont typeface="Arial"/>
              <a:buChar char="•"/>
              <a:defRPr/>
            </a:pPr>
            <a:r>
              <a:rPr lang="tr-TR" b="1"/>
              <a:t>Tanı: 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r>
              <a:rPr lang="en-US"/>
              <a:t>Klinik görünüm genellikle yeterli </a:t>
            </a:r>
            <a:endParaRPr lang="tr-TR"/>
          </a:p>
          <a:p>
            <a:pPr marL="285750" indent="-285750">
              <a:buFont typeface="Wingdings"/>
              <a:buChar char="ü"/>
              <a:defRPr/>
            </a:pPr>
            <a:r>
              <a:rPr lang="en-US"/>
              <a:t>KOH ile direkt mikroskobik inceleme </a:t>
            </a:r>
            <a:endParaRPr lang="tr-TR"/>
          </a:p>
          <a:p>
            <a:pPr marL="285750" indent="-285750">
              <a:buFont typeface="Wingdings"/>
              <a:buChar char="ü"/>
              <a:defRPr/>
            </a:pPr>
            <a:r>
              <a:rPr lang="tr-TR"/>
              <a:t>K</a:t>
            </a:r>
            <a:r>
              <a:rPr lang="en-US"/>
              <a:t>ültür </a:t>
            </a:r>
            <a:endParaRPr lang="tr-TR"/>
          </a:p>
          <a:p>
            <a:pPr marL="285750" indent="-285750">
              <a:buFont typeface="Wingdings"/>
              <a:buChar char="ü"/>
              <a:defRPr/>
            </a:pPr>
            <a:r>
              <a:rPr lang="tr-TR"/>
              <a:t>B</a:t>
            </a:r>
            <a:r>
              <a:rPr lang="en-US"/>
              <a:t>iyopsi ile desteklenebilir.</a:t>
            </a:r>
            <a:endParaRPr lang="tr-TR"/>
          </a:p>
          <a:p>
            <a:pPr>
              <a:defRPr/>
            </a:pPr>
            <a:endParaRPr lang="tr-TR"/>
          </a:p>
          <a:p>
            <a:pPr marL="285750" lvl="0" indent="-285750">
              <a:buFont typeface="Arial"/>
              <a:buChar char="•"/>
              <a:defRPr/>
            </a:pPr>
            <a:r>
              <a:rPr lang="tr-TR" b="1"/>
              <a:t>Tedavi:</a:t>
            </a:r>
            <a:endParaRPr lang="tr-TR"/>
          </a:p>
          <a:p>
            <a:pPr marL="285750" lvl="0" indent="-285750">
              <a:buFont typeface="Wingdings"/>
              <a:buChar char="ü"/>
              <a:defRPr/>
            </a:pPr>
            <a:r>
              <a:rPr lang="en-US"/>
              <a:t>Nistatin süspansiyon (günde 4 kez, 1-2 hafta)</a:t>
            </a:r>
            <a:endParaRPr lang="tr-TR"/>
          </a:p>
          <a:p>
            <a:pPr marL="285750" lvl="0" indent="-285750">
              <a:buFont typeface="Wingdings"/>
              <a:buChar char="ü"/>
              <a:defRPr/>
            </a:pPr>
            <a:r>
              <a:rPr lang="en-US"/>
              <a:t>Flukonazol (200 mg/gün, 1 hafta)</a:t>
            </a:r>
            <a:endParaRPr lang="tr-TR"/>
          </a:p>
          <a:p>
            <a:pPr marL="285750" lvl="0" indent="-285750">
              <a:buFont typeface="Wingdings"/>
              <a:buChar char="ü"/>
              <a:defRPr/>
            </a:pPr>
            <a:r>
              <a:rPr lang="en-US"/>
              <a:t>Dirençli olgularda amfoterisin B</a:t>
            </a:r>
            <a:endParaRPr lang="tr-TR"/>
          </a:p>
          <a:p>
            <a:pPr>
              <a:defRPr/>
            </a:pPr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br>
              <a:rPr lang="tr-TR"/>
            </a:br>
            <a:r>
              <a:rPr lang="tr-TR"/>
              <a:t>İntertriginöz Kandidiyazis</a:t>
            </a:r>
            <a:br>
              <a:rPr lang="tr-TR"/>
            </a:br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/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/>
          <a:lstStyle/>
          <a:p>
            <a:pPr marL="285750" indent="-285750">
              <a:buFont typeface="Arial"/>
              <a:buChar char="•"/>
              <a:defRPr/>
            </a:pPr>
            <a:r>
              <a:rPr lang="en-US"/>
              <a:t>İntertriginöz kandidiyazis, </a:t>
            </a:r>
            <a:r>
              <a:rPr lang="en-US" b="1" i="1"/>
              <a:t>meme altı, kasık, aksilla ve inguinal kıvrımlar, parmak araları gibi deri katlantılarında </a:t>
            </a:r>
            <a:r>
              <a:rPr lang="en-US"/>
              <a:t>sık görülen bir yüzeyel mantar enfeksiyonu</a:t>
            </a:r>
            <a:endParaRPr lang="tr-TR"/>
          </a:p>
          <a:p>
            <a:pPr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en-US"/>
              <a:t>Özellikle </a:t>
            </a:r>
            <a:r>
              <a:rPr lang="en-US" b="1" i="1"/>
              <a:t>bebekler, kadınlar ve 65 yaş üstü kilolu bireylerde </a:t>
            </a:r>
            <a:r>
              <a:rPr lang="en-US"/>
              <a:t>daha yaygın</a:t>
            </a:r>
            <a:endParaRPr lang="tr-TR"/>
          </a:p>
          <a:p>
            <a:pPr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en-US" i="1"/>
              <a:t>Candida albicans</a:t>
            </a:r>
            <a:r>
              <a:rPr lang="en-US"/>
              <a:t> enfeksiyonun </a:t>
            </a:r>
            <a:r>
              <a:rPr lang="en-US" b="1" i="1"/>
              <a:t>en yaygın </a:t>
            </a:r>
            <a:r>
              <a:rPr lang="en-US"/>
              <a:t>etkeni</a:t>
            </a:r>
            <a:endParaRPr lang="tr-TR"/>
          </a:p>
          <a:p>
            <a:pPr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tr-TR" b="1"/>
              <a:t>Risk faktörleri: </a:t>
            </a:r>
            <a:endParaRPr/>
          </a:p>
          <a:p>
            <a:pPr marL="285750" indent="-285750">
              <a:buFont typeface="Wingdings"/>
              <a:buChar char="Ø"/>
              <a:defRPr/>
            </a:pPr>
            <a:r>
              <a:rPr lang="en-US"/>
              <a:t>Sıcak ve nemli ortamlar </a:t>
            </a:r>
            <a:endParaRPr lang="tr-TR"/>
          </a:p>
          <a:p>
            <a:pPr marL="285750" indent="-285750">
              <a:buFont typeface="Wingdings"/>
              <a:buChar char="Ø"/>
              <a:defRPr/>
            </a:pPr>
            <a:r>
              <a:rPr lang="tr-TR"/>
              <a:t>O</a:t>
            </a:r>
            <a:r>
              <a:rPr lang="en-US"/>
              <a:t>bezite </a:t>
            </a:r>
            <a:endParaRPr lang="tr-TR"/>
          </a:p>
          <a:p>
            <a:pPr marL="285750" indent="-285750">
              <a:buFont typeface="Wingdings"/>
              <a:buChar char="Ø"/>
              <a:defRPr/>
            </a:pPr>
            <a:r>
              <a:rPr lang="tr-TR"/>
              <a:t>Y</a:t>
            </a:r>
            <a:r>
              <a:rPr lang="en-US"/>
              <a:t>etersiz hijyen </a:t>
            </a:r>
            <a:endParaRPr lang="tr-TR"/>
          </a:p>
          <a:p>
            <a:pPr lvl="0"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br>
              <a:rPr lang="tr-TR"/>
            </a:br>
            <a:r>
              <a:rPr lang="tr-TR"/>
              <a:t>İntertriginöz Kandidiyazis</a:t>
            </a:r>
            <a:br>
              <a:rPr lang="tr-TR"/>
            </a:br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/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>
          <a:xfrm>
            <a:off x="849026" y="1259458"/>
            <a:ext cx="5929843" cy="4617814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en-US" b="1"/>
              <a:t>Sorgulamada</a:t>
            </a:r>
            <a:r>
              <a:rPr lang="tr-TR" b="1"/>
              <a:t>:</a:t>
            </a:r>
            <a:endParaRPr/>
          </a:p>
          <a:p>
            <a:pPr marL="285750" lvl="0" indent="-285750">
              <a:buFont typeface="Wingdings"/>
              <a:buChar char="ü"/>
              <a:defRPr/>
            </a:pPr>
            <a:r>
              <a:rPr lang="en-US" sz="1400" b="1" i="1"/>
              <a:t>Kaşıntı, ağrı ve hassasiyet </a:t>
            </a:r>
            <a:r>
              <a:rPr lang="en-US" sz="1400"/>
              <a:t>şikayetleri </a:t>
            </a:r>
            <a:endParaRPr lang="tr-TR" sz="1400"/>
          </a:p>
          <a:p>
            <a:pPr marL="285750" lvl="0" indent="-285750">
              <a:buFont typeface="Wingdings"/>
              <a:buChar char="ü"/>
              <a:defRPr/>
            </a:pPr>
            <a:r>
              <a:rPr lang="en-US" sz="1400" b="1" i="1"/>
              <a:t>Üçüncü ve dördüncü parmaklar arası lokalizasyon </a:t>
            </a:r>
            <a:r>
              <a:rPr lang="en-US" sz="1400"/>
              <a:t>(en sık) </a:t>
            </a:r>
            <a:endParaRPr lang="tr-TR" sz="1400"/>
          </a:p>
          <a:p>
            <a:pPr marL="285750" lvl="0" indent="-285750">
              <a:buFont typeface="Wingdings"/>
              <a:buChar char="ü"/>
              <a:defRPr/>
            </a:pPr>
            <a:r>
              <a:rPr lang="en-US" sz="1400"/>
              <a:t>Bez dermatiti olan bebeklerde </a:t>
            </a:r>
            <a:r>
              <a:rPr lang="en-US" sz="1400" b="1" i="1"/>
              <a:t>huzursuzluk, bez değişimi sırasında rahatsızlık hissi ve idrar ya da dışkılama sırasında ağrı</a:t>
            </a:r>
            <a:endParaRPr lang="tr-TR" sz="1400" b="1" i="1"/>
          </a:p>
          <a:p>
            <a:pPr lvl="0"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tr-TR" b="1"/>
              <a:t>Fizik muayene: 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r>
              <a:rPr lang="en-US" sz="1400"/>
              <a:t>Lezyonlar, </a:t>
            </a:r>
            <a:r>
              <a:rPr lang="en-US" sz="1400" b="1" i="1"/>
              <a:t>püstüllerle kaplı eritemli ve skuamlı plaklar </a:t>
            </a:r>
            <a:r>
              <a:rPr lang="en-US" sz="1400"/>
              <a:t>şeklinde ortaya çıkar. </a:t>
            </a:r>
            <a:endParaRPr lang="tr-TR" sz="1400"/>
          </a:p>
          <a:p>
            <a:pPr marL="285750" indent="-285750">
              <a:buFont typeface="Wingdings"/>
              <a:buChar char="ü"/>
              <a:defRPr/>
            </a:pPr>
            <a:r>
              <a:rPr lang="en-US" sz="1400"/>
              <a:t>Bu püstüller zamanla birleşebilir, erode olabilir ve </a:t>
            </a:r>
            <a:r>
              <a:rPr lang="en-US" sz="1400" b="1" i="1"/>
              <a:t>eritemli, düzensiz sınırlı yamalara </a:t>
            </a:r>
            <a:r>
              <a:rPr lang="en-US" sz="1400"/>
              <a:t>dönüşebilir. </a:t>
            </a:r>
            <a:endParaRPr lang="tr-TR" sz="1400"/>
          </a:p>
          <a:p>
            <a:pPr marL="285750" indent="-285750">
              <a:buFont typeface="Wingdings"/>
              <a:buChar char="ü"/>
              <a:defRPr/>
            </a:pPr>
            <a:r>
              <a:rPr lang="en-US" sz="1400"/>
              <a:t>Periferde </a:t>
            </a:r>
            <a:r>
              <a:rPr lang="en-US" sz="1400" b="1" i="1"/>
              <a:t>satellit püstüller </a:t>
            </a:r>
            <a:r>
              <a:rPr lang="en-US" sz="1400"/>
              <a:t>dikkat çeker. </a:t>
            </a:r>
            <a:endParaRPr lang="tr-TR" sz="1400"/>
          </a:p>
          <a:p>
            <a:pPr marL="285750" indent="-285750">
              <a:buFont typeface="Wingdings"/>
              <a:buChar char="ü"/>
              <a:defRPr/>
            </a:pPr>
            <a:r>
              <a:rPr lang="en-US" sz="1400"/>
              <a:t>Püstüllerin erozyona uğraması sonucunda </a:t>
            </a:r>
            <a:r>
              <a:rPr lang="en-US" sz="1400" b="1" i="1"/>
              <a:t>fissürler</a:t>
            </a:r>
            <a:r>
              <a:rPr lang="en-US" sz="1400"/>
              <a:t> gelişebilir. </a:t>
            </a:r>
            <a:endParaRPr lang="tr-TR" sz="1400"/>
          </a:p>
          <a:p>
            <a:pPr marL="285750" indent="-285750">
              <a:buFont typeface="Wingdings"/>
              <a:buChar char="ü"/>
              <a:defRPr/>
            </a:pPr>
            <a:r>
              <a:rPr lang="en-US" sz="1400" b="1" i="1"/>
              <a:t>Bez dermatitinde, genital ve perianal bölgede, uyluk iç yüzlerinde papül ve püstüllerle birlikte eritemli plaklar </a:t>
            </a:r>
            <a:r>
              <a:rPr lang="en-US" sz="1400"/>
              <a:t>gözlenir.</a:t>
            </a:r>
            <a:endParaRPr lang="tr-TR" sz="1400"/>
          </a:p>
          <a:p>
            <a:pPr lvl="0">
              <a:defRPr/>
            </a:pPr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919547" y="957887"/>
            <a:ext cx="5030342" cy="4987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br>
              <a:rPr lang="tr-TR"/>
            </a:br>
            <a:r>
              <a:rPr lang="tr-TR"/>
              <a:t>İntertriginöz Kandidiyazis</a:t>
            </a:r>
            <a:br>
              <a:rPr lang="tr-TR"/>
            </a:br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/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/>
          <a:lstStyle/>
          <a:p>
            <a:pPr marL="285750" indent="-285750">
              <a:buFont typeface="Arial"/>
              <a:buChar char="•"/>
              <a:defRPr/>
            </a:pPr>
            <a:r>
              <a:rPr lang="tr-TR" b="1"/>
              <a:t>Tanı:</a:t>
            </a:r>
            <a:r>
              <a:rPr lang="tr-TR"/>
              <a:t> </a:t>
            </a:r>
            <a:r>
              <a:rPr lang="en-US"/>
              <a:t>Klinik ± KOH ile direkt mikroskobik inceleme ± kültür</a:t>
            </a:r>
            <a:endParaRPr lang="tr-TR"/>
          </a:p>
          <a:p>
            <a:pPr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tr-TR" b="1"/>
              <a:t>Ayırıcı tanı: </a:t>
            </a:r>
            <a:endParaRPr/>
          </a:p>
          <a:p>
            <a:pPr marL="285750" indent="-285750">
              <a:buFont typeface="Wingdings"/>
              <a:buChar char="Ø"/>
              <a:defRPr/>
            </a:pPr>
            <a:r>
              <a:rPr lang="en-US"/>
              <a:t>Eritrazma </a:t>
            </a:r>
            <a:endParaRPr lang="tr-TR"/>
          </a:p>
          <a:p>
            <a:pPr marL="285750" indent="-285750">
              <a:buFont typeface="Wingdings"/>
              <a:buChar char="Ø"/>
              <a:defRPr/>
            </a:pPr>
            <a:r>
              <a:rPr lang="tr-TR"/>
              <a:t>T</a:t>
            </a:r>
            <a:r>
              <a:rPr lang="en-US"/>
              <a:t>inea kruris</a:t>
            </a:r>
            <a:endParaRPr lang="tr-TR"/>
          </a:p>
          <a:p>
            <a:pPr marL="285750" indent="-285750">
              <a:buFont typeface="Wingdings"/>
              <a:buChar char="Ø"/>
              <a:defRPr/>
            </a:pPr>
            <a:r>
              <a:rPr lang="tr-TR"/>
              <a:t>B</a:t>
            </a:r>
            <a:r>
              <a:rPr lang="en-US"/>
              <a:t>akteriyel intertrigo</a:t>
            </a:r>
            <a:endParaRPr lang="tr-TR"/>
          </a:p>
          <a:p>
            <a:pPr marL="285750" indent="-285750">
              <a:buFont typeface="Arial"/>
              <a:buChar char="•"/>
              <a:defRPr/>
            </a:pPr>
            <a:endParaRPr lang="tr-TR"/>
          </a:p>
          <a:p>
            <a:pPr marL="285750" lvl="0" indent="-285750">
              <a:buFont typeface="Arial"/>
              <a:buChar char="•"/>
              <a:defRPr/>
            </a:pPr>
            <a:r>
              <a:rPr lang="tr-TR" b="1"/>
              <a:t>Tedavi: </a:t>
            </a:r>
            <a:endParaRPr/>
          </a:p>
          <a:p>
            <a:pPr marL="285750" lvl="0" indent="-285750">
              <a:buFont typeface="Wingdings"/>
              <a:buChar char="ü"/>
              <a:defRPr/>
            </a:pPr>
            <a:r>
              <a:rPr lang="en-US"/>
              <a:t>Bölgenin </a:t>
            </a:r>
            <a:r>
              <a:rPr lang="en-US" b="1" i="1"/>
              <a:t>kuru</a:t>
            </a:r>
            <a:r>
              <a:rPr lang="en-US"/>
              <a:t> tutulması</a:t>
            </a:r>
            <a:endParaRPr lang="tr-TR"/>
          </a:p>
          <a:p>
            <a:pPr marL="285750" lvl="0" indent="-285750">
              <a:buFont typeface="Wingdings"/>
              <a:buChar char="ü"/>
              <a:defRPr/>
            </a:pPr>
            <a:r>
              <a:rPr lang="en-US"/>
              <a:t>Topikal antifungaller; </a:t>
            </a:r>
            <a:r>
              <a:rPr lang="en-US" b="1" i="1"/>
              <a:t>izokonazol nitrat ve diflukortolon valerat krem kombinasyonu </a:t>
            </a:r>
            <a:r>
              <a:rPr lang="en-US"/>
              <a:t>(günde 2 kez, 1 hafta) sonrası sadece izokonazol nitrat (günde 2 kez, 1 hafta) </a:t>
            </a:r>
            <a:endParaRPr lang="tr-TR"/>
          </a:p>
          <a:p>
            <a:pPr marL="285750" lvl="0" indent="-285750">
              <a:buFont typeface="Wingdings"/>
              <a:buChar char="ü"/>
              <a:defRPr/>
            </a:pPr>
            <a:r>
              <a:rPr lang="en-US"/>
              <a:t>Dirençli vakalarda </a:t>
            </a:r>
            <a:r>
              <a:rPr lang="en-US" b="1" i="1"/>
              <a:t>sistemik itrakonazol/flukonazol</a:t>
            </a:r>
            <a:endParaRPr lang="tr-TR" b="1" i="1"/>
          </a:p>
          <a:p>
            <a:pPr marL="285750" indent="-285750">
              <a:buFont typeface="Arial"/>
              <a:buChar char="•"/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tr-TR"/>
              <a:t>Pitriazis versikolor</a:t>
            </a:r>
            <a:endParaRPr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/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>
            <a:normAutofit fontScale="92500" lnSpcReduction="10000"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tr-TR"/>
              <a:t>Derinin normal florasında bulunan Malassezia mayalarının neden olduğu, </a:t>
            </a:r>
            <a:r>
              <a:rPr lang="tr-TR" b="1" i="1"/>
              <a:t>hipo-hiperpigmente maküllerle </a:t>
            </a:r>
            <a:r>
              <a:rPr lang="tr-TR"/>
              <a:t>karakterize yüzeyel mantar enfeksiyonudur.</a:t>
            </a:r>
            <a:endParaRPr/>
          </a:p>
          <a:p>
            <a:pPr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tr-TR"/>
              <a:t>Özellikle </a:t>
            </a:r>
            <a:r>
              <a:rPr lang="tr-TR" b="1" i="1"/>
              <a:t>sıcak ve nemli iklimlerde, adölesanlar, genç yetişkinler ve aile öyküsü olan bireylerde </a:t>
            </a:r>
            <a:r>
              <a:rPr lang="tr-TR"/>
              <a:t>daha sık görülür.</a:t>
            </a:r>
            <a:endParaRPr/>
          </a:p>
          <a:p>
            <a:pPr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tr-TR"/>
              <a:t>En sık görülen etken </a:t>
            </a:r>
            <a:r>
              <a:rPr lang="tr-TR" b="1" i="1"/>
              <a:t>Malassezia furfurdur.</a:t>
            </a:r>
            <a:endParaRPr lang="tr-TR" b="1"/>
          </a:p>
          <a:p>
            <a:pPr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tr-TR" b="1"/>
              <a:t>Risk faktörleri: </a:t>
            </a:r>
            <a:endParaRPr/>
          </a:p>
          <a:p>
            <a:pPr marL="285750" indent="-285750">
              <a:buFont typeface="Wingdings"/>
              <a:buChar char="Ø"/>
              <a:defRPr/>
            </a:pPr>
            <a:r>
              <a:rPr lang="tr-TR"/>
              <a:t>Sıcak ve nemli ortam</a:t>
            </a:r>
            <a:endParaRPr/>
          </a:p>
          <a:p>
            <a:pPr marL="285750" indent="-285750">
              <a:buFont typeface="Wingdings"/>
              <a:buChar char="Ø"/>
              <a:defRPr/>
            </a:pPr>
            <a:r>
              <a:rPr lang="tr-TR"/>
              <a:t>Cilde yağlı losyon veya krem uygulanması </a:t>
            </a:r>
            <a:endParaRPr/>
          </a:p>
          <a:p>
            <a:pPr marL="285750" indent="-285750">
              <a:buFont typeface="Wingdings"/>
              <a:buChar char="Ø"/>
              <a:defRPr/>
            </a:pPr>
            <a:r>
              <a:rPr lang="tr-TR"/>
              <a:t>Aşırı lipid içeren sebase salgıları</a:t>
            </a:r>
            <a:endParaRPr/>
          </a:p>
          <a:p>
            <a:pPr marL="285750" indent="-285750">
              <a:buFont typeface="Wingdings"/>
              <a:buChar char="Ø"/>
              <a:defRPr/>
            </a:pPr>
            <a:r>
              <a:rPr lang="tr-TR"/>
              <a:t>Oral kontraseptif kullanımı</a:t>
            </a:r>
            <a:endParaRPr/>
          </a:p>
          <a:p>
            <a:pPr marL="285750" indent="-285750">
              <a:buFont typeface="Wingdings"/>
              <a:buChar char="Ø"/>
              <a:defRPr/>
            </a:pPr>
            <a:r>
              <a:rPr lang="tr-TR"/>
              <a:t>Gebelik </a:t>
            </a:r>
            <a:endParaRPr/>
          </a:p>
          <a:p>
            <a:pPr marL="285750" indent="-285750">
              <a:buFont typeface="Wingdings"/>
              <a:buChar char="Ø"/>
              <a:defRPr/>
            </a:pPr>
            <a:r>
              <a:rPr lang="tr-TR"/>
              <a:t>İmmün yetmezlik</a:t>
            </a:r>
            <a:endParaRPr/>
          </a:p>
          <a:p>
            <a:pPr marL="285750" indent="-285750">
              <a:buFont typeface="Wingdings"/>
              <a:buChar char="Ø"/>
              <a:defRPr/>
            </a:pPr>
            <a:r>
              <a:rPr lang="tr-TR"/>
              <a:t>Genetik yatkınlık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tr-TR"/>
              <a:t>Pitriazis versikolor</a:t>
            </a:r>
            <a:endParaRPr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/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>
          <a:xfrm>
            <a:off x="795759" y="1429640"/>
            <a:ext cx="9485145" cy="4260947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tr-TR" b="1"/>
              <a:t>Sorgulamada;</a:t>
            </a:r>
            <a:endParaRPr/>
          </a:p>
          <a:p>
            <a:pPr>
              <a:defRPr/>
            </a:pPr>
            <a:endParaRPr/>
          </a:p>
          <a:p>
            <a:pPr marL="285750" lvl="0" indent="-285750">
              <a:buFont typeface="Wingdings"/>
              <a:buChar char="ü"/>
              <a:defRPr/>
            </a:pPr>
            <a:r>
              <a:rPr lang="tr-TR" sz="1400"/>
              <a:t>Yaz aylarında artan, kaşıntısız renk değişikliği olan skuamlı lezyonlar</a:t>
            </a:r>
            <a:endParaRPr/>
          </a:p>
          <a:p>
            <a:pPr marL="285750" lvl="0" indent="-285750">
              <a:buFont typeface="Wingdings"/>
              <a:buChar char="ü"/>
              <a:defRPr/>
            </a:pPr>
            <a:r>
              <a:rPr lang="tr-TR" sz="1400"/>
              <a:t>Lezyon lokalizasyonları</a:t>
            </a:r>
            <a:endParaRPr/>
          </a:p>
          <a:p>
            <a:pPr marL="285750" lvl="0" indent="-285750">
              <a:buFont typeface="Wingdings"/>
              <a:buChar char="ü"/>
              <a:defRPr/>
            </a:pPr>
            <a:r>
              <a:rPr lang="tr-TR" sz="1400"/>
              <a:t>Risk faktörleri değerlendirilir.</a:t>
            </a:r>
            <a:endParaRPr sz="1400"/>
          </a:p>
          <a:p>
            <a:pPr lvl="0"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tr-TR" b="1"/>
              <a:t>Fizik muayene: </a:t>
            </a:r>
            <a:endParaRPr/>
          </a:p>
          <a:p>
            <a:pPr>
              <a:defRPr/>
            </a:pPr>
            <a:endParaRPr/>
          </a:p>
          <a:p>
            <a:pPr marL="285750" indent="-285750">
              <a:buFont typeface="Wingdings"/>
              <a:buChar char="ü"/>
              <a:defRPr/>
            </a:pPr>
            <a:r>
              <a:rPr lang="en-US" sz="1400"/>
              <a:t>Sebum üretiminin yoğun olduğu gövde (özellikle üst kısım), boyun, omuzlar ve üst kollar gibi cilt bölgelerinde ince skuamlı hipo-hiperpigmente maküller ile karakterizedir. </a:t>
            </a:r>
            <a:endParaRPr lang="tr-TR" sz="1400"/>
          </a:p>
          <a:p>
            <a:pPr marL="285750" indent="-285750">
              <a:buFont typeface="Wingdings"/>
              <a:buChar char="ü"/>
              <a:defRPr/>
            </a:pPr>
            <a:r>
              <a:rPr lang="en-US" sz="1400"/>
              <a:t>Tipik lezyonlar iyi sınırlı, birleşmeye meyilli çoklu, küçük, oval veya yuvarlak maküller olarak ortaya çıkar. </a:t>
            </a:r>
            <a:endParaRPr lang="tr-TR" sz="1400"/>
          </a:p>
          <a:p>
            <a:pPr marL="285750" indent="-285750">
              <a:buFont typeface="Wingdings"/>
              <a:buChar char="ü"/>
              <a:defRPr/>
            </a:pPr>
            <a:r>
              <a:rPr lang="en-US" sz="1400"/>
              <a:t>Lezyonlar bistüri ile kazınırsa skuamlar (talaş belirtisi) ortaya çıkar.</a:t>
            </a:r>
            <a:endParaRPr lang="tr-TR" sz="1400"/>
          </a:p>
          <a:p>
            <a:pPr marL="285750" indent="-285750">
              <a:buFont typeface="Wingdings"/>
              <a:buChar char="ü"/>
              <a:defRPr/>
            </a:pPr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tr-TR"/>
              <a:t>Pitriazis versikolor</a:t>
            </a:r>
            <a:endParaRPr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/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/>
          <a:lstStyle/>
          <a:p>
            <a:pPr marL="285750" indent="-285750">
              <a:buFont typeface="Arial"/>
              <a:buChar char="•"/>
              <a:defRPr/>
            </a:pPr>
            <a:r>
              <a:rPr lang="tr-TR" b="1"/>
              <a:t>Ayırıcı tanı: </a:t>
            </a:r>
            <a:r>
              <a:rPr lang="en-US"/>
              <a:t>Hipopigmentasyon (pitriyazis alba, vitiligo, mikozis fungoides) veya hiperpigmentasyon (tinea corporis, pityriasis rosea, akantozis nigricans, melazma, seboreik dermatit, eritrezma) yapan hastalıklar</a:t>
            </a:r>
            <a:endParaRPr lang="tr-TR"/>
          </a:p>
          <a:p>
            <a:pPr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tr-TR" b="1"/>
              <a:t>Laboratuvar: </a:t>
            </a:r>
            <a:r>
              <a:rPr lang="tr-TR"/>
              <a:t>KOH testinde spor kümeleriyle karışmış çok sayıda kısa, tıknaz hif (spagetti ve köfte) görünümü, Wood lambasında altın sarısı floresans görüntüsü</a:t>
            </a:r>
            <a:endParaRPr/>
          </a:p>
          <a:p>
            <a:pPr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tr-TR" b="1"/>
              <a:t>Tanı:</a:t>
            </a:r>
            <a:r>
              <a:rPr lang="tr-TR"/>
              <a:t> 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r>
              <a:rPr lang="tr-TR"/>
              <a:t>Genellikle karakteristik klinik özelliklerin tespitiyle tanı konulur. 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r>
              <a:rPr lang="tr-TR"/>
              <a:t>Klinik tablodaki geniş değişkenlik nedeniyle ayırıcı tanı önemlidir.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r>
              <a:rPr lang="tr-TR"/>
              <a:t>Klinik belirtiler±KOH’da hif ve sporlar±Wood lambası 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782019" y="3070369"/>
            <a:ext cx="3239157" cy="24789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tr-TR"/>
              <a:t>Tinea Pedis</a:t>
            </a:r>
            <a:endParaRPr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/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>
            <a:norm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tr-TR"/>
              <a:t>Tinea pedis, </a:t>
            </a:r>
            <a:r>
              <a:rPr lang="tr-TR" b="1" i="1"/>
              <a:t>ayaklarda </a:t>
            </a:r>
            <a:r>
              <a:rPr lang="tr-TR"/>
              <a:t>görülen en yaygın dermatofit enfeksiyonudur.</a:t>
            </a:r>
            <a:endParaRPr/>
          </a:p>
          <a:p>
            <a:pPr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tr-TR"/>
              <a:t>Tinea pedis </a:t>
            </a:r>
            <a:r>
              <a:rPr lang="tr-TR" b="1" i="1"/>
              <a:t>en sık </a:t>
            </a:r>
            <a:r>
              <a:rPr lang="tr-TR"/>
              <a:t>gözlenen </a:t>
            </a:r>
            <a:r>
              <a:rPr lang="tr-TR" b="1" i="1"/>
              <a:t>dermatofit </a:t>
            </a:r>
            <a:r>
              <a:rPr lang="tr-TR"/>
              <a:t>enfeksiyonudur.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tr-TR"/>
              <a:t>Çocuklarda nadir olup,</a:t>
            </a:r>
            <a:r>
              <a:rPr lang="en-US"/>
              <a:t> </a:t>
            </a:r>
            <a:r>
              <a:rPr lang="en-US" b="1" i="1"/>
              <a:t>16-45 yaş </a:t>
            </a:r>
            <a:r>
              <a:rPr lang="en-US"/>
              <a:t>aralığında ve </a:t>
            </a:r>
            <a:r>
              <a:rPr lang="en-US" b="1" i="1"/>
              <a:t>erkeklerde</a:t>
            </a:r>
            <a:r>
              <a:rPr lang="en-US"/>
              <a:t> daha sık</a:t>
            </a:r>
            <a:r>
              <a:rPr lang="tr-TR"/>
              <a:t> görülür.</a:t>
            </a:r>
            <a:endParaRPr/>
          </a:p>
          <a:p>
            <a:pPr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tr-TR"/>
              <a:t>Başlıca etkenler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r>
              <a:rPr lang="tr-TR" i="1"/>
              <a:t>Trichophyton rubrum</a:t>
            </a:r>
            <a:r>
              <a:rPr lang="tr-TR"/>
              <a:t>, 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r>
              <a:rPr lang="tr-TR" i="1"/>
              <a:t>Trichophyton mentagrophytes</a:t>
            </a:r>
            <a:endParaRPr lang="tr-TR"/>
          </a:p>
          <a:p>
            <a:pPr marL="285750" indent="-285750">
              <a:buFont typeface="Wingdings"/>
              <a:buChar char="ü"/>
              <a:defRPr/>
            </a:pPr>
            <a:r>
              <a:rPr lang="tr-TR" i="1"/>
              <a:t>Epidermophyton floccosum</a:t>
            </a:r>
            <a:r>
              <a:rPr lang="tr-TR"/>
              <a:t> </a:t>
            </a:r>
            <a:endParaRPr/>
          </a:p>
          <a:p>
            <a:pPr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tr-TR" b="1" i="1"/>
              <a:t>Uzun süre kapalı ayakkabı giymek, nemli ortamlarda çalışmak, ayak hijyenine dikkat edilmemesi ve immünsüpresyon </a:t>
            </a:r>
            <a:r>
              <a:rPr lang="tr-TR"/>
              <a:t>enfeksiyonu kolaylaştırır​.</a:t>
            </a:r>
            <a:endParaRPr/>
          </a:p>
          <a:p>
            <a:pPr>
              <a:defRPr/>
            </a:pPr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tr-TR"/>
              <a:t>Pitriazis versikolor tedavisi</a:t>
            </a:r>
            <a:endParaRPr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/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>
          <a:xfrm>
            <a:off x="849025" y="1355344"/>
            <a:ext cx="10791583" cy="4521927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tr-TR"/>
              <a:t>Çoğu hasta </a:t>
            </a:r>
            <a:r>
              <a:rPr lang="tr-TR" b="1" i="1"/>
              <a:t>topikal tedaviye </a:t>
            </a:r>
            <a:r>
              <a:rPr lang="tr-TR"/>
              <a:t>iyi yanıt verir. </a:t>
            </a:r>
            <a:endParaRPr/>
          </a:p>
          <a:p>
            <a:pPr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tr-TR"/>
              <a:t>Yaygın lezyonlarda şampuanlar tercih edilir ve tedavi süresi </a:t>
            </a:r>
            <a:r>
              <a:rPr lang="tr-TR" b="1" u="sng"/>
              <a:t>birkaç gün </a:t>
            </a:r>
            <a:r>
              <a:rPr lang="tr-TR"/>
              <a:t>ile </a:t>
            </a:r>
            <a:r>
              <a:rPr lang="tr-TR" b="1" u="sng"/>
              <a:t>4 hafta </a:t>
            </a:r>
            <a:r>
              <a:rPr lang="tr-TR"/>
              <a:t>arasında değişir.</a:t>
            </a:r>
            <a:r>
              <a:rPr lang="tr-TR" b="1"/>
              <a:t> </a:t>
            </a:r>
            <a:endParaRPr/>
          </a:p>
          <a:p>
            <a:pPr>
              <a:defRPr/>
            </a:pPr>
            <a:endParaRPr lang="tr-TR" b="1"/>
          </a:p>
          <a:p>
            <a:pPr marL="285750" indent="-285750">
              <a:buFont typeface="Arial"/>
              <a:buChar char="•"/>
              <a:defRPr/>
            </a:pPr>
            <a:r>
              <a:rPr lang="tr-TR"/>
              <a:t>Çocuklarda yan etki riskinin düşük olması sebebiyle </a:t>
            </a:r>
            <a:r>
              <a:rPr lang="tr-TR" b="1" i="1"/>
              <a:t>topikal tedavi </a:t>
            </a:r>
            <a:r>
              <a:rPr lang="tr-TR"/>
              <a:t>tercih edilir. 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tr-TR" b="1" i="1"/>
              <a:t>Cilt renginin değişmesi (üstünde pullanma olmadan) </a:t>
            </a:r>
            <a:r>
              <a:rPr lang="tr-TR"/>
              <a:t>başarılı bir tedavinin tamamlanmasından sonra bile haftalarca hatta aylarca sürebilir.</a:t>
            </a:r>
            <a:endParaRPr/>
          </a:p>
          <a:p>
            <a:pPr>
              <a:defRPr/>
            </a:pPr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tr-TR"/>
              <a:t>Pitriazis versikolor tedavisi</a:t>
            </a:r>
            <a:endParaRPr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/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>
          <a:xfrm>
            <a:off x="700208" y="1355345"/>
            <a:ext cx="10791583" cy="3802582"/>
          </a:xfrm>
        </p:spPr>
        <p:txBody>
          <a:bodyPr>
            <a:normAutofit/>
          </a:bodyPr>
          <a:lstStyle/>
          <a:p>
            <a:pPr marL="285750" lvl="0" indent="-285750">
              <a:buFont typeface="Wingdings"/>
              <a:buChar char="ü"/>
              <a:defRPr/>
            </a:pPr>
            <a:r>
              <a:rPr lang="tr-TR"/>
              <a:t>Topikal antifungal ilaçlardan </a:t>
            </a:r>
            <a:r>
              <a:rPr lang="tr-TR" b="1" i="1"/>
              <a:t>imidazoller ya da terbinafin (krem, sprey formlar günde 2 kez, şampuan formlar haftada 2 kez)</a:t>
            </a:r>
            <a:endParaRPr lang="tr-TR"/>
          </a:p>
          <a:p>
            <a:pPr marL="285750" lvl="0" indent="-285750">
              <a:buFont typeface="Wingdings"/>
              <a:buChar char="ü"/>
              <a:defRPr/>
            </a:pPr>
            <a:r>
              <a:rPr lang="tr-TR"/>
              <a:t>Oral antifungal ilaçlardan </a:t>
            </a:r>
            <a:r>
              <a:rPr lang="tr-TR" b="1" i="1"/>
              <a:t>itrakonazol (5-7 gün, günde 200mg) </a:t>
            </a:r>
            <a:r>
              <a:rPr lang="tr-TR"/>
              <a:t>ya da </a:t>
            </a:r>
            <a:r>
              <a:rPr lang="tr-TR" b="1" i="1"/>
              <a:t>flukonazol (2-4 hafta, haftada 1 kez 300mg)</a:t>
            </a:r>
            <a:endParaRPr lang="tr-TR"/>
          </a:p>
          <a:p>
            <a:pPr marL="285750" lvl="0" indent="-285750">
              <a:buFont typeface="Wingdings"/>
              <a:buChar char="ü"/>
              <a:defRPr/>
            </a:pPr>
            <a:r>
              <a:rPr lang="tr-TR"/>
              <a:t>Nüksü önlemek için </a:t>
            </a:r>
            <a:r>
              <a:rPr lang="tr-TR" b="1" i="1"/>
              <a:t>haftalık antifungal şampuan (ketokonazol) </a:t>
            </a:r>
            <a:r>
              <a:rPr lang="tr-TR"/>
              <a:t>veya </a:t>
            </a:r>
            <a:r>
              <a:rPr lang="tr-TR" b="1" i="1"/>
              <a:t>aylık oral antifungal ajan (itrakonazol, flukonazol)</a:t>
            </a:r>
            <a:endParaRPr lang="tr-TR"/>
          </a:p>
          <a:p>
            <a:pPr marL="285750" lvl="0" indent="-285750">
              <a:buFont typeface="Wingdings"/>
              <a:buChar char="ü"/>
              <a:defRPr/>
            </a:pPr>
            <a:r>
              <a:rPr lang="tr-TR"/>
              <a:t>Oral tedavi </a:t>
            </a:r>
            <a:r>
              <a:rPr lang="tr-TR" b="1" i="1"/>
              <a:t>(itrakonazol, flukonazol) </a:t>
            </a:r>
            <a:r>
              <a:rPr lang="tr-TR"/>
              <a:t>ise yaygın, dirençli veya tekrarlayan vakalarda </a:t>
            </a:r>
            <a:r>
              <a:rPr lang="tr-TR" u="sng"/>
              <a:t>topikal tedaviye ek </a:t>
            </a:r>
            <a:r>
              <a:rPr lang="tr-TR"/>
              <a:t>olarak başlanır.</a:t>
            </a:r>
            <a:endParaRPr/>
          </a:p>
          <a:p>
            <a:pPr lvl="0"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tr-TR" b="1"/>
              <a:t>Sevk kriterleri: </a:t>
            </a:r>
            <a:endParaRPr/>
          </a:p>
          <a:p>
            <a:pPr marL="742950" lvl="1" indent="-285750">
              <a:buFont typeface="Wingdings"/>
              <a:buChar char="ü"/>
              <a:defRPr/>
            </a:pPr>
            <a:r>
              <a:rPr lang="tr-TR"/>
              <a:t>Yaygın lezyonlar</a:t>
            </a:r>
            <a:endParaRPr/>
          </a:p>
          <a:p>
            <a:pPr marL="742950" lvl="1" indent="-285750">
              <a:buFont typeface="Wingdings"/>
              <a:buChar char="ü"/>
              <a:defRPr/>
            </a:pPr>
            <a:r>
              <a:rPr lang="tr-TR"/>
              <a:t>Sık nüks</a:t>
            </a:r>
            <a:endParaRPr/>
          </a:p>
          <a:p>
            <a:pPr marL="742950" lvl="1" indent="-285750">
              <a:buFont typeface="Wingdings"/>
              <a:buChar char="ü"/>
              <a:defRPr/>
            </a:pPr>
            <a:r>
              <a:rPr lang="tr-TR"/>
              <a:t>İmmünsüpresyon</a:t>
            </a:r>
            <a:endParaRPr/>
          </a:p>
          <a:p>
            <a:pPr marL="742950" lvl="1" indent="-285750">
              <a:buFont typeface="Wingdings"/>
              <a:buChar char="ü"/>
              <a:defRPr/>
            </a:pPr>
            <a:r>
              <a:rPr lang="tr-TR"/>
              <a:t>Topikal tedaviye dirençli çocuk hastalar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tr-TR"/>
              <a:t>Kaynaklar</a:t>
            </a:r>
            <a:endParaRPr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/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/>
          <a:lstStyle/>
          <a:p>
            <a:pPr marL="342900" indent="-342900">
              <a:buFont typeface="+mj-lt"/>
              <a:buAutoNum type="arabicPeriod"/>
              <a:defRPr/>
            </a:pPr>
            <a:r>
              <a:rPr lang="tr-TR"/>
              <a:t>Birinci Basamak Tanı ve Tedavi Rehberi 2025</a:t>
            </a:r>
            <a:endParaRPr/>
          </a:p>
          <a:p>
            <a:pPr marL="342900" lvl="0" indent="-342900">
              <a:buFont typeface="+mj-lt"/>
              <a:buAutoNum type="arabicPeriod"/>
              <a:defRPr/>
            </a:pPr>
            <a:r>
              <a:rPr lang="tr-TR" u="sng">
                <a:hlinkClick r:id="rId2" tooltip="https://www.efsm.online/int_en/article-overview/106/2023/onychomycosis-guideline-update"/>
              </a:rPr>
              <a:t>https://www.efsm.online/int_en/article-overview/106/2023/onychomycosis-guideline-update</a:t>
            </a:r>
            <a:r>
              <a:rPr lang="tr-TR"/>
              <a:t>   </a:t>
            </a:r>
            <a:endParaRPr/>
          </a:p>
          <a:p>
            <a:pPr marL="342900" lvl="0" indent="-342900">
              <a:buFont typeface="+mj-lt"/>
              <a:buAutoNum type="arabicPeriod"/>
              <a:defRPr/>
            </a:pPr>
            <a:r>
              <a:rPr lang="tr-TR"/>
              <a:t>https://www.cdc.gov/fungal/index.html </a:t>
            </a:r>
            <a:endParaRPr/>
          </a:p>
          <a:p>
            <a:pPr marL="342900" lvl="0" indent="-342900">
              <a:buFont typeface="+mj-lt"/>
              <a:buAutoNum type="arabicPeriod"/>
              <a:defRPr/>
            </a:pPr>
            <a:r>
              <a:rPr lang="tr-TR" u="sng">
                <a:hlinkClick r:id="rId3" tooltip="https://www.msdmanuals.com/home/skin-disorders/fungal-skin-infections/athlete-s-foot-tinea-pedis"/>
              </a:rPr>
              <a:t>https://www.msdmanuals.com/home/skin-disorders/fungal-skin-infections/athlete-s-foot-tinea-pedis</a:t>
            </a:r>
            <a:r>
              <a:rPr lang="tr-TR"/>
              <a:t> </a:t>
            </a:r>
            <a:endParaRPr/>
          </a:p>
          <a:p>
            <a:pPr marL="342900" lvl="0" indent="-342900">
              <a:buFont typeface="+mj-lt"/>
              <a:buAutoNum type="arabicPeriod"/>
              <a:defRPr/>
            </a:pPr>
            <a:r>
              <a:rPr lang="tr-TR" u="sng">
                <a:hlinkClick r:id="rId4" tooltip="https://www.aafp.org/pubs/afp/issues/2014/1115/p702.html"/>
              </a:rPr>
              <a:t>https://www.aafp.org/pubs/afp/issues/2014/1115/p702.html</a:t>
            </a:r>
            <a:r>
              <a:rPr lang="tr-TR"/>
              <a:t> </a:t>
            </a:r>
            <a:endParaRPr/>
          </a:p>
          <a:p>
            <a:pPr>
              <a:defRPr/>
            </a:pPr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 bwMode="auto">
          <a:xfrm>
            <a:off x="838198" y="3144724"/>
            <a:ext cx="9668775" cy="1325563"/>
          </a:xfrm>
        </p:spPr>
        <p:txBody>
          <a:bodyPr/>
          <a:lstStyle/>
          <a:p>
            <a:pPr>
              <a:defRPr/>
            </a:pPr>
            <a:r>
              <a:rPr lang="tr-TR"/>
              <a:t>TEŞEKKÜRLER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tr-TR"/>
              <a:t>Tinea Pedis</a:t>
            </a:r>
            <a:endParaRPr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/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>
          <a:xfrm>
            <a:off x="849025" y="1355344"/>
            <a:ext cx="5180839" cy="4521927"/>
          </a:xfrm>
        </p:spPr>
        <p:txBody>
          <a:bodyPr/>
          <a:lstStyle/>
          <a:p>
            <a:pPr marL="285750" indent="-285750">
              <a:buFont typeface="Arial"/>
              <a:buChar char="•"/>
              <a:defRPr/>
            </a:pPr>
            <a:r>
              <a:rPr lang="tr-TR"/>
              <a:t>Genellikle </a:t>
            </a:r>
            <a:r>
              <a:rPr lang="tr-TR" b="1" u="sng"/>
              <a:t>kaşıntı</a:t>
            </a:r>
            <a:r>
              <a:rPr lang="tr-TR" b="1"/>
              <a:t> </a:t>
            </a:r>
            <a:r>
              <a:rPr lang="tr-TR"/>
              <a:t>eşlik eder. 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en-US"/>
              <a:t>Tinea pedis, majocchi granulomu (kıl folikülüne invazyon) ve subkutanöz dermatofitoza yol açabilir​. </a:t>
            </a:r>
            <a:endParaRPr lang="tr-TR"/>
          </a:p>
          <a:p>
            <a:pPr>
              <a:defRPr/>
            </a:pPr>
            <a:endParaRPr lang="tr-TR"/>
          </a:p>
          <a:p>
            <a:pPr marL="285750" lvl="0" indent="-285750">
              <a:buFont typeface="Arial"/>
              <a:buChar char="•"/>
              <a:defRPr/>
            </a:pPr>
            <a:r>
              <a:rPr lang="tr-TR"/>
              <a:t>Tinea pedis dört klinik formda bulunabilir:</a:t>
            </a:r>
            <a:endParaRPr/>
          </a:p>
          <a:p>
            <a:pPr lvl="0">
              <a:defRPr/>
            </a:pPr>
            <a:endParaRPr lang="tr-TR"/>
          </a:p>
          <a:p>
            <a:pPr marL="742950" lvl="1" indent="-285750">
              <a:buFont typeface="Wingdings"/>
              <a:buChar char="ü"/>
              <a:defRPr/>
            </a:pPr>
            <a:r>
              <a:rPr lang="tr-TR" b="1"/>
              <a:t>İntertriginöz:</a:t>
            </a:r>
            <a:r>
              <a:rPr lang="tr-TR"/>
              <a:t> Parmak aralarında eritem, maserasyon ve fissürler</a:t>
            </a:r>
            <a:endParaRPr/>
          </a:p>
          <a:p>
            <a:pPr marL="742950" lvl="1" indent="-285750">
              <a:buFont typeface="Wingdings"/>
              <a:buChar char="ü"/>
              <a:defRPr/>
            </a:pPr>
            <a:r>
              <a:rPr lang="tr-TR" b="1"/>
              <a:t>Hiperkeratotik (mokasen):</a:t>
            </a:r>
            <a:r>
              <a:rPr lang="tr-TR"/>
              <a:t> Ayak tabanını ve kenarlarını kaplayan kuru ve skuamoz alanlar</a:t>
            </a:r>
            <a:endParaRPr/>
          </a:p>
          <a:p>
            <a:pPr marL="742950" lvl="1" indent="-285750">
              <a:buFont typeface="Wingdings"/>
              <a:buChar char="ü"/>
              <a:defRPr/>
            </a:pPr>
            <a:r>
              <a:rPr lang="tr-TR" b="1"/>
              <a:t>Veziküler:</a:t>
            </a:r>
            <a:r>
              <a:rPr lang="tr-TR"/>
              <a:t> Derin yerleşimli veziküller ve büller </a:t>
            </a:r>
            <a:endParaRPr/>
          </a:p>
          <a:p>
            <a:pPr marL="742950" lvl="1" indent="-285750">
              <a:buFont typeface="Wingdings"/>
              <a:buChar char="ü"/>
              <a:defRPr/>
            </a:pPr>
            <a:r>
              <a:rPr lang="tr-TR" b="1"/>
              <a:t>Ülseratif:</a:t>
            </a:r>
            <a:r>
              <a:rPr lang="tr-TR"/>
              <a:t> Eroziv ve ülsere lezyonlar</a:t>
            </a:r>
            <a:endParaRPr/>
          </a:p>
          <a:p>
            <a:pPr marL="742950" lvl="1" indent="-285750">
              <a:buFont typeface="Wingdings"/>
              <a:buChar char="ü"/>
              <a:defRPr/>
            </a:pPr>
            <a:endParaRPr lang="tr-TR"/>
          </a:p>
          <a:p>
            <a:pPr>
              <a:defRPr/>
            </a:pPr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tr-TR"/>
              <a:t>Tinea Pedis</a:t>
            </a:r>
            <a:endParaRPr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/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/>
          <a:lstStyle/>
          <a:p>
            <a:pPr marL="285750" indent="-285750">
              <a:buFont typeface="Arial"/>
              <a:buChar char="•"/>
              <a:defRPr/>
            </a:pPr>
            <a:r>
              <a:rPr lang="tr-TR" b="1"/>
              <a:t>Tanı:</a:t>
            </a:r>
            <a:r>
              <a:rPr lang="tr-TR"/>
              <a:t> 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r>
              <a:rPr lang="tr-TR"/>
              <a:t>Klinik gözlem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r>
              <a:rPr lang="tr-TR"/>
              <a:t>KOH ile direkt mikroskobik inceleme 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r>
              <a:rPr lang="tr-TR"/>
              <a:t>Wood lambasıyla değerlendirme (genellikle refle vermez) ve/veya kültür yöntemleri</a:t>
            </a:r>
            <a:endParaRPr/>
          </a:p>
          <a:p>
            <a:pPr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tr-TR" b="1"/>
              <a:t>Ayırıcı tanı: </a:t>
            </a:r>
            <a:endParaRPr/>
          </a:p>
          <a:p>
            <a:pPr marL="285750" indent="-285750">
              <a:buFont typeface="Wingdings"/>
              <a:buChar char="Ø"/>
              <a:defRPr/>
            </a:pPr>
            <a:r>
              <a:rPr lang="tr-TR"/>
              <a:t>Kontakt dermatit </a:t>
            </a:r>
            <a:endParaRPr/>
          </a:p>
          <a:p>
            <a:pPr marL="285750" indent="-285750">
              <a:buFont typeface="Wingdings"/>
              <a:buChar char="Ø"/>
              <a:defRPr/>
            </a:pPr>
            <a:r>
              <a:rPr lang="tr-TR"/>
              <a:t>Dishidrotik egzema</a:t>
            </a:r>
            <a:endParaRPr/>
          </a:p>
          <a:p>
            <a:pPr marL="285750" indent="-285750">
              <a:buFont typeface="Wingdings"/>
              <a:buChar char="Ø"/>
              <a:defRPr/>
            </a:pPr>
            <a:r>
              <a:rPr lang="tr-TR"/>
              <a:t>E</a:t>
            </a:r>
            <a:r>
              <a:rPr lang="en-US"/>
              <a:t>ritrazma </a:t>
            </a:r>
            <a:endParaRPr lang="tr-TR"/>
          </a:p>
          <a:p>
            <a:pPr marL="285750" indent="-285750">
              <a:buFont typeface="Wingdings"/>
              <a:buChar char="Ø"/>
              <a:defRPr/>
            </a:pPr>
            <a:r>
              <a:rPr lang="tr-TR"/>
              <a:t>H</a:t>
            </a:r>
            <a:r>
              <a:rPr lang="en-US"/>
              <a:t>erpes simplex</a:t>
            </a:r>
            <a:endParaRPr lang="tr-TR"/>
          </a:p>
          <a:p>
            <a:pPr marL="285750" indent="-285750">
              <a:buFont typeface="Wingdings"/>
              <a:buChar char="Ø"/>
              <a:defRPr/>
            </a:pPr>
            <a:r>
              <a:rPr lang="tr-TR"/>
              <a:t>Psöriazis</a:t>
            </a:r>
            <a:endParaRPr/>
          </a:p>
          <a:p>
            <a:pPr>
              <a:defRPr/>
            </a:pPr>
            <a:endParaRPr lang="tr-TR"/>
          </a:p>
          <a:p>
            <a:pPr>
              <a:defRPr/>
            </a:pPr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199365" y="1809324"/>
            <a:ext cx="3695700" cy="4191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tr-TR"/>
              <a:t>Tinea Pedis Tedavisi</a:t>
            </a:r>
            <a:endParaRPr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/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/>
          <a:lstStyle/>
          <a:p>
            <a:pPr marL="285750" indent="-285750">
              <a:buFont typeface="Arial"/>
              <a:buChar char="•"/>
              <a:defRPr/>
            </a:pPr>
            <a:r>
              <a:rPr lang="tr-TR"/>
              <a:t>Hafif ve orta şiddetli vakalarda </a:t>
            </a:r>
            <a:r>
              <a:rPr lang="tr-TR" b="1" i="1"/>
              <a:t>topikal antifungaller </a:t>
            </a:r>
            <a:r>
              <a:rPr lang="tr-TR" b="1" i="1" u="sng"/>
              <a:t>4-6 hafta </a:t>
            </a:r>
            <a:r>
              <a:rPr lang="tr-TR"/>
              <a:t>kullanılır.</a:t>
            </a:r>
            <a:r>
              <a:rPr lang="tr-TR" b="1"/>
              <a:t> 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endParaRPr lang="tr-TR" b="1"/>
          </a:p>
          <a:p>
            <a:pPr marL="285750" indent="-285750">
              <a:buFont typeface="Arial"/>
              <a:buChar char="•"/>
              <a:defRPr/>
            </a:pPr>
            <a:r>
              <a:rPr lang="tr-TR"/>
              <a:t>Şiddetli enfeksiyonlarda </a:t>
            </a:r>
            <a:r>
              <a:rPr lang="tr-TR" b="1" i="1"/>
              <a:t>sistemik antifungal tedavi </a:t>
            </a:r>
            <a:r>
              <a:rPr lang="tr-TR"/>
              <a:t>uygulanır:</a:t>
            </a:r>
            <a:endParaRPr/>
          </a:p>
          <a:p>
            <a:pPr>
              <a:defRPr/>
            </a:pPr>
            <a:endParaRPr lang="tr-TR"/>
          </a:p>
          <a:p>
            <a:pPr marL="742950" lvl="1" indent="-285750">
              <a:buFont typeface="Wingdings"/>
              <a:buChar char="ü"/>
              <a:defRPr/>
            </a:pPr>
            <a:r>
              <a:rPr lang="tr-TR" b="1"/>
              <a:t>Terbinafin:</a:t>
            </a:r>
            <a:r>
              <a:rPr lang="tr-TR"/>
              <a:t> Çocuklarda 3-6 mg/kg/gün (2 hafta), erişkinlerde 250 mg/gün (2 hafta)</a:t>
            </a:r>
            <a:endParaRPr/>
          </a:p>
          <a:p>
            <a:pPr marL="742950" lvl="1" indent="-285750">
              <a:buFont typeface="Wingdings"/>
              <a:buChar char="ü"/>
              <a:defRPr/>
            </a:pPr>
            <a:r>
              <a:rPr lang="tr-TR" b="1"/>
              <a:t>İtrakonazol:</a:t>
            </a:r>
            <a:r>
              <a:rPr lang="tr-TR"/>
              <a:t> Çocuklarda 5 mg/kg/gün (1-2 hafta), erişkinlerde 200 mg/gün (3 hafta)</a:t>
            </a:r>
            <a:endParaRPr/>
          </a:p>
          <a:p>
            <a:pPr marL="742950" lvl="1" indent="-285750">
              <a:buFont typeface="Wingdings"/>
              <a:buChar char="ü"/>
              <a:defRPr/>
            </a:pPr>
            <a:r>
              <a:rPr lang="tr-TR" b="1"/>
              <a:t>Flukonazol:</a:t>
            </a:r>
            <a:r>
              <a:rPr lang="tr-TR"/>
              <a:t> Çocuklarda 6 mg/kg/gün (4-6 hafta), erişkinlerde 150 mg/hafta (3-6 hafta)​</a:t>
            </a:r>
            <a:endParaRPr/>
          </a:p>
          <a:p>
            <a:pPr marL="742950" lvl="1" indent="-285750">
              <a:buFont typeface="Wingdings"/>
              <a:buChar char="ü"/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tr-TR"/>
              <a:t>Topikal tedaviye çoğunlukla iyi yanıt alınır. </a:t>
            </a:r>
            <a:endParaRPr/>
          </a:p>
          <a:p>
            <a:pPr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tr-TR"/>
              <a:t>Ancak immünsüpresif durumlarda </a:t>
            </a:r>
            <a:r>
              <a:rPr lang="tr-TR" b="1" i="1"/>
              <a:t>tedavi direnci ve sekonder bakteriyel enfeksiyonlar </a:t>
            </a:r>
            <a:r>
              <a:rPr lang="tr-TR"/>
              <a:t>görülebilir​.</a:t>
            </a:r>
            <a:endParaRPr/>
          </a:p>
          <a:p>
            <a:pPr>
              <a:defRPr/>
            </a:pPr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tr-TR"/>
              <a:t>Tinea Corporis</a:t>
            </a:r>
            <a:endParaRPr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/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>
            <a:norm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tr-TR"/>
              <a:t>Tinea korporis </a:t>
            </a:r>
            <a:r>
              <a:rPr lang="tr-TR" b="1" i="1"/>
              <a:t>saçlı deri, sakal, el, ayak ve kasık bölgesi hariç </a:t>
            </a:r>
            <a:r>
              <a:rPr lang="tr-TR"/>
              <a:t>tüm deri bölgelerinde görülen dermatofit enfeksiyonu</a:t>
            </a:r>
            <a:endParaRPr/>
          </a:p>
          <a:p>
            <a:pPr>
              <a:defRPr/>
            </a:pPr>
            <a:r>
              <a:rPr lang="tr-TR"/>
              <a:t> 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tr-TR"/>
              <a:t>Yüzün kılsız bölgelerinde ortaya çıkan formu ise </a:t>
            </a:r>
            <a:r>
              <a:rPr lang="tr-TR" b="1" i="1"/>
              <a:t>tinea fasiyalis</a:t>
            </a:r>
            <a:endParaRPr/>
          </a:p>
          <a:p>
            <a:pPr>
              <a:defRPr/>
            </a:pPr>
            <a:r>
              <a:rPr lang="tr-TR"/>
              <a:t> 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tr-TR"/>
              <a:t>En sık </a:t>
            </a:r>
            <a:r>
              <a:rPr lang="tr-TR" b="1" i="1"/>
              <a:t>adolesanlar ve genç erişkinlerde</a:t>
            </a:r>
            <a:endParaRPr/>
          </a:p>
          <a:p>
            <a:pPr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tr-TR"/>
              <a:t>En sık etkenler: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r>
              <a:rPr lang="tr-TR" i="1"/>
              <a:t>Trichophyton rubrum</a:t>
            </a:r>
            <a:endParaRPr lang="tr-TR"/>
          </a:p>
          <a:p>
            <a:pPr marL="285750" indent="-285750">
              <a:buFont typeface="Wingdings"/>
              <a:buChar char="ü"/>
              <a:defRPr/>
            </a:pPr>
            <a:r>
              <a:rPr lang="tr-TR" i="1"/>
              <a:t>Trichophyton mentagrophytes</a:t>
            </a:r>
            <a:endParaRPr lang="tr-TR"/>
          </a:p>
          <a:p>
            <a:pPr marL="285750" indent="-285750">
              <a:buFont typeface="Wingdings"/>
              <a:buChar char="ü"/>
              <a:defRPr/>
            </a:pPr>
            <a:r>
              <a:rPr lang="tr-TR" i="1"/>
              <a:t>Microsporum canis</a:t>
            </a:r>
            <a:r>
              <a:rPr lang="tr-TR"/>
              <a:t> 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r>
              <a:rPr lang="tr-TR" i="1"/>
              <a:t>Trichophyton tonsurans</a:t>
            </a:r>
            <a:endParaRPr lang="tr-TR"/>
          </a:p>
          <a:p>
            <a:pPr>
              <a:defRPr/>
            </a:pPr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tr-TR"/>
              <a:t>Tinea Corporis</a:t>
            </a:r>
            <a:endParaRPr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/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>
            <a:normAutofit fontScale="77500" lnSpcReduction="20000"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tr-TR" sz="1800" b="1"/>
              <a:t>Sorgulamada:</a:t>
            </a:r>
            <a:endParaRPr/>
          </a:p>
          <a:p>
            <a:pPr>
              <a:defRPr/>
            </a:pPr>
            <a:endParaRPr lang="tr-TR" b="1"/>
          </a:p>
          <a:p>
            <a:pPr marL="285750" lvl="0" indent="-285750">
              <a:buFont typeface="Wingdings"/>
              <a:buChar char="ü"/>
              <a:defRPr/>
            </a:pPr>
            <a:r>
              <a:rPr lang="tr-TR"/>
              <a:t>Lezyon lokalizasyonu</a:t>
            </a:r>
            <a:endParaRPr/>
          </a:p>
          <a:p>
            <a:pPr marL="285750" lvl="0" indent="-285750">
              <a:buFont typeface="Wingdings"/>
              <a:buChar char="ü"/>
              <a:defRPr/>
            </a:pPr>
            <a:r>
              <a:rPr lang="tr-TR"/>
              <a:t>Enfekte kişi veya hayvanla yakın temas</a:t>
            </a:r>
            <a:endParaRPr/>
          </a:p>
          <a:p>
            <a:pPr marL="285750" lvl="0" indent="-285750">
              <a:buFont typeface="Wingdings"/>
              <a:buChar char="ü"/>
              <a:defRPr/>
            </a:pPr>
            <a:r>
              <a:rPr lang="tr-TR"/>
              <a:t>İmmünsupresyon</a:t>
            </a:r>
            <a:endParaRPr/>
          </a:p>
          <a:p>
            <a:pPr lvl="0"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tr-TR" sz="1800" b="1"/>
              <a:t>Fizik muayene: </a:t>
            </a:r>
            <a:endParaRPr sz="1800"/>
          </a:p>
          <a:p>
            <a:pPr marL="285750" indent="-285750">
              <a:buFont typeface="Arial"/>
              <a:buChar char="•"/>
              <a:defRPr/>
            </a:pPr>
            <a:endParaRPr lang="tr-TR"/>
          </a:p>
          <a:p>
            <a:pPr marL="285750" indent="-285750">
              <a:buFont typeface="Wingdings"/>
              <a:buChar char="ü"/>
              <a:defRPr/>
            </a:pPr>
            <a:r>
              <a:rPr lang="tr-TR" b="1" i="1"/>
              <a:t>Kaşıntılı, dairesel veya oval, eritemli, aktif periferik skuamlı ve merkezden perifere yayılan plaklar </a:t>
            </a:r>
            <a:r>
              <a:rPr lang="tr-TR"/>
              <a:t>şeklinde başlar.</a:t>
            </a:r>
            <a:endParaRPr/>
          </a:p>
          <a:p>
            <a:pPr>
              <a:defRPr/>
            </a:pPr>
            <a:r>
              <a:rPr lang="tr-TR"/>
              <a:t> 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r>
              <a:rPr lang="tr-TR"/>
              <a:t>İlerleyen dönemde </a:t>
            </a:r>
            <a:r>
              <a:rPr lang="tr-TR" b="1" i="1"/>
              <a:t>halkasal bir görünüm </a:t>
            </a:r>
            <a:r>
              <a:rPr lang="tr-TR"/>
              <a:t>kazanır. 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endParaRPr lang="tr-TR"/>
          </a:p>
          <a:p>
            <a:pPr marL="285750" indent="-285750">
              <a:buFont typeface="Wingdings"/>
              <a:buChar char="ü"/>
              <a:defRPr/>
            </a:pPr>
            <a:r>
              <a:rPr lang="tr-TR"/>
              <a:t>Bazen plaklar birleşerek </a:t>
            </a:r>
            <a:r>
              <a:rPr lang="tr-TR" b="1" i="1"/>
              <a:t>püstüller</a:t>
            </a:r>
            <a:r>
              <a:rPr lang="tr-TR"/>
              <a:t> içerebilir. 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endParaRPr lang="tr-TR"/>
          </a:p>
          <a:p>
            <a:pPr marL="285750" indent="-285750">
              <a:buFont typeface="Wingdings"/>
              <a:buChar char="ü"/>
              <a:defRPr/>
            </a:pPr>
            <a:r>
              <a:rPr lang="tr-TR"/>
              <a:t>Lezyonlar genellikle </a:t>
            </a:r>
            <a:r>
              <a:rPr lang="tr-TR" b="1" i="1"/>
              <a:t>asimetrik dağılım </a:t>
            </a:r>
            <a:r>
              <a:rPr lang="tr-TR"/>
              <a:t>gösterir. 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endParaRPr lang="tr-TR"/>
          </a:p>
          <a:p>
            <a:pPr marL="285750" indent="-285750">
              <a:buFont typeface="Wingdings"/>
              <a:buChar char="ü"/>
              <a:defRPr/>
            </a:pPr>
            <a:r>
              <a:rPr lang="tr-TR" b="1" i="1"/>
              <a:t>Erişkinlerde vücudun maruz kalan bölgelerinde, çocuklar ve ergenlerde ise gövdede </a:t>
            </a:r>
            <a:r>
              <a:rPr lang="tr-TR"/>
              <a:t>daha sık görülür.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endParaRPr lang="tr-TR"/>
          </a:p>
          <a:p>
            <a:pPr>
              <a:defRPr/>
            </a:pPr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66802" y="258901"/>
            <a:ext cx="3499407" cy="27861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tr-TR"/>
              <a:t>Tinea Corporis</a:t>
            </a:r>
            <a:endParaRPr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/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auto"/>
        <p:txBody>
          <a:bodyPr>
            <a:normAutofit lnSpcReduction="10000"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tr-TR" b="1"/>
              <a:t>Tanı: 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r>
              <a:rPr lang="tr-TR"/>
              <a:t>Klinik gözlem 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r>
              <a:rPr lang="tr-TR"/>
              <a:t>KOH ile direkt mikroskobik inceleme 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r>
              <a:rPr lang="tr-TR"/>
              <a:t>Wood lambasıyla değerlendirme (sarı-yeşil floresan refle)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r>
              <a:rPr lang="tr-TR"/>
              <a:t>Kültür yöntemleri</a:t>
            </a:r>
            <a:endParaRPr/>
          </a:p>
          <a:p>
            <a:pPr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r>
              <a:rPr lang="tr-TR" b="1"/>
              <a:t>Ayırıcı tanı: </a:t>
            </a:r>
            <a:endParaRPr/>
          </a:p>
          <a:p>
            <a:pPr marL="285750" indent="-285750">
              <a:buFont typeface="Wingdings"/>
              <a:buChar char="Ø"/>
              <a:defRPr/>
            </a:pPr>
            <a:r>
              <a:rPr lang="tr-TR"/>
              <a:t>Pitriazis rozae </a:t>
            </a:r>
            <a:endParaRPr/>
          </a:p>
          <a:p>
            <a:pPr marL="285750" indent="-285750">
              <a:buFont typeface="Wingdings"/>
              <a:buChar char="Ø"/>
              <a:defRPr/>
            </a:pPr>
            <a:r>
              <a:rPr lang="tr-TR"/>
              <a:t>Numuler egzama </a:t>
            </a:r>
            <a:endParaRPr/>
          </a:p>
          <a:p>
            <a:pPr marL="285750" indent="-285750">
              <a:buFont typeface="Wingdings"/>
              <a:buChar char="Ø"/>
              <a:defRPr/>
            </a:pPr>
            <a:r>
              <a:rPr lang="tr-TR"/>
              <a:t>Psöriazis</a:t>
            </a:r>
            <a:endParaRPr/>
          </a:p>
          <a:p>
            <a:pPr marL="285750" indent="-285750">
              <a:buFont typeface="Wingdings"/>
              <a:buChar char="Ø"/>
              <a:defRPr/>
            </a:pPr>
            <a:r>
              <a:rPr lang="tr-TR"/>
              <a:t>Eritem anüler santrifüj </a:t>
            </a:r>
            <a:endParaRPr/>
          </a:p>
          <a:p>
            <a:pPr marL="285750" indent="-285750">
              <a:buFont typeface="Wingdings"/>
              <a:buChar char="Ø"/>
              <a:defRPr/>
            </a:pPr>
            <a:r>
              <a:rPr lang="tr-TR"/>
              <a:t>Granülom anülare </a:t>
            </a:r>
            <a:endParaRPr/>
          </a:p>
          <a:p>
            <a:pPr marL="285750" indent="-285750">
              <a:buFont typeface="Wingdings"/>
              <a:buChar char="Ø"/>
              <a:defRPr/>
            </a:pPr>
            <a:r>
              <a:rPr lang="tr-TR"/>
              <a:t>S</a:t>
            </a:r>
            <a:r>
              <a:rPr lang="en-US"/>
              <a:t>eboreik dermatit</a:t>
            </a:r>
            <a:r>
              <a:rPr lang="tr-TR"/>
              <a:t> </a:t>
            </a:r>
            <a:endParaRPr/>
          </a:p>
          <a:p>
            <a:pPr marL="285750" indent="-285750">
              <a:buFont typeface="Wingdings"/>
              <a:buChar char="Ø"/>
              <a:defRPr/>
            </a:pPr>
            <a:r>
              <a:rPr lang="tr-TR"/>
              <a:t>Subakut kutanöz lupus eritematozus gibi hastalıklar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endParaRPr lang="tr-TR"/>
          </a:p>
          <a:p>
            <a:pPr marL="285750" indent="-285750">
              <a:buFont typeface="Arial"/>
              <a:buChar char="•"/>
              <a:defRPr/>
            </a:pPr>
            <a:endParaRPr lang="tr-TR"/>
          </a:p>
          <a:p>
            <a:pPr>
              <a:defRPr/>
            </a:pPr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ONLYOFFICE/7.4.1.36</Application>
  <DocSecurity>0</DocSecurity>
  <PresentationFormat>Geniş ekran</PresentationFormat>
  <Paragraphs>0</Paragraphs>
  <Slides>33</Slides>
  <Notes>33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subject/>
  <dc:creator>Microsoft Office User</dc:creator>
  <cp:keywords/>
  <dc:description/>
  <dc:identifier/>
  <dc:language/>
  <cp:lastModifiedBy>SELAHATTİN TAŞOĞLU</cp:lastModifiedBy>
  <cp:revision>63</cp:revision>
  <dcterms:created xsi:type="dcterms:W3CDTF">2024-10-03T07:27:44Z</dcterms:created>
  <dcterms:modified xsi:type="dcterms:W3CDTF">2025-09-25T13:10:16Z</dcterms:modified>
  <cp:category/>
  <cp:contentStatus/>
  <cp:version/>
</cp:coreProperties>
</file>