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59" r:id="rId6"/>
    <p:sldId id="296" r:id="rId7"/>
    <p:sldId id="261" r:id="rId8"/>
    <p:sldId id="262" r:id="rId9"/>
    <p:sldId id="272" r:id="rId10"/>
    <p:sldId id="263" r:id="rId11"/>
    <p:sldId id="298" r:id="rId12"/>
    <p:sldId id="264" r:id="rId13"/>
    <p:sldId id="265" r:id="rId14"/>
    <p:sldId id="274" r:id="rId15"/>
    <p:sldId id="273" r:id="rId16"/>
    <p:sldId id="300" r:id="rId17"/>
    <p:sldId id="266" r:id="rId18"/>
    <p:sldId id="267" r:id="rId19"/>
    <p:sldId id="268" r:id="rId20"/>
    <p:sldId id="269" r:id="rId21"/>
    <p:sldId id="282" r:id="rId22"/>
    <p:sldId id="283" r:id="rId23"/>
    <p:sldId id="285" r:id="rId24"/>
    <p:sldId id="286" r:id="rId25"/>
    <p:sldId id="287" r:id="rId26"/>
    <p:sldId id="288" r:id="rId27"/>
    <p:sldId id="289" r:id="rId28"/>
    <p:sldId id="292" r:id="rId29"/>
    <p:sldId id="302" r:id="rId30"/>
    <p:sldId id="30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93"/>
    <p:restoredTop sz="94656"/>
  </p:normalViewPr>
  <p:slideViewPr>
    <p:cSldViewPr snapToGrid="0">
      <p:cViewPr varScale="1">
        <p:scale>
          <a:sx n="107" d="100"/>
          <a:sy n="107" d="100"/>
        </p:scale>
        <p:origin x="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96CCF-10D3-4A6D-BC96-BCBB81918261}" type="datetimeFigureOut">
              <a:rPr lang="tr-TR" smtClean="0"/>
              <a:t>6.11.2025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5DA33-7CB8-4459-A07A-C3C143E879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64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CDC6-7CBD-4883-A2F9-13EE2CB1416E}" type="datetime1">
              <a:rPr lang="tr-TR" smtClean="0"/>
              <a:t>6.11.2025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73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9AB5-6B42-4F3A-99C7-646A0C5C516A}" type="datetime1">
              <a:rPr lang="tr-TR" smtClean="0"/>
              <a:t>6.11.2025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56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801-EBBD-4288-ADC2-5B318A837EC3}" type="datetime1">
              <a:rPr lang="tr-TR" smtClean="0"/>
              <a:t>6.11.2025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51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5260-03C5-4296-BE52-1E828B272473}" type="datetime1">
              <a:rPr lang="tr-TR" smtClean="0"/>
              <a:t>6.11.2025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86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CC09-2451-43F7-907A-9335E9B52EF4}" type="datetime1">
              <a:rPr lang="tr-TR" smtClean="0"/>
              <a:t>6.11.2025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41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B46C-2F9D-46F6-A96D-83866A3537EF}" type="datetime1">
              <a:rPr lang="tr-TR" smtClean="0"/>
              <a:t>6.11.2025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163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28FE-DF23-4CFF-8912-EC323EF94E0D}" type="datetime1">
              <a:rPr lang="tr-TR" smtClean="0"/>
              <a:t>6.11.2025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46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7434-5D6C-47F9-94B1-50C94ED30787}" type="datetime1">
              <a:rPr lang="tr-TR" smtClean="0"/>
              <a:t>6.11.2025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47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7E29-27E6-483E-87AE-0A5E5F2647AD}" type="datetime1">
              <a:rPr lang="tr-TR" smtClean="0"/>
              <a:t>6.11.2025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47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A906-8014-4484-BCD6-923B6184C88C}" type="datetime1">
              <a:rPr lang="tr-TR" smtClean="0"/>
              <a:t>6.11.2025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78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4AB-296F-438D-9218-9CDB2FFDB28B}" type="datetime1">
              <a:rPr lang="tr-TR" smtClean="0"/>
              <a:t>6.11.2025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095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ptos Narrow" panose="020B0004020202020204" pitchFamily="34" charset="0"/>
              </a:defRPr>
            </a:lvl1pPr>
          </a:lstStyle>
          <a:p>
            <a:fld id="{2366CDD4-61C6-4F11-92A1-90314EB11F69}" type="datetime1">
              <a:rPr lang="tr-TR" smtClean="0"/>
              <a:t>6.11.2025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ptos Narrow" panose="020B0004020202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ptos Narrow" panose="020B0004020202020204" pitchFamily="34" charset="0"/>
              </a:defRPr>
            </a:lvl1pPr>
          </a:lstStyle>
          <a:p>
            <a:fld id="{67363450-EFF4-834D-85DA-F81CB105835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332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ptos Narrow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ptos Narrow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ptos Narrow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ptos Narrow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 Narrow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 Narrow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F95C4E-F367-6928-B43A-BBFC4F835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chemeClr val="bg1"/>
                </a:solidFill>
              </a:rPr>
              <a:t>Diyabetin Mikrovasküler Komplikasyonları</a:t>
            </a:r>
            <a:endParaRPr lang="tr-TR" sz="4400" dirty="0">
              <a:solidFill>
                <a:schemeClr val="bg1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4192E3A-69F3-4F63-FDBC-AB40C002C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/>
              <a:t>Aile Hekimliği Pratiği için Vaka Temelli Yaklaşım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11129A8-B7E4-446A-B322-BAD3B938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66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97FA6C-957D-80E0-A09B-67A858DB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79" y="383056"/>
            <a:ext cx="10912642" cy="836146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+mn-lt"/>
              </a:rPr>
              <a:t>Vaka 2: İdrarda Protein Artışı</a:t>
            </a:r>
            <a:endParaRPr lang="tr-TR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6A103B-6C32-91F1-F43D-FF2C12EEF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17" y="1132275"/>
            <a:ext cx="11562583" cy="48058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tr-TR" sz="2000" dirty="0">
                <a:latin typeface="+mn-lt"/>
              </a:rPr>
              <a:t>63 yaşında kadın, </a:t>
            </a:r>
            <a:r>
              <a:rPr lang="tr-TR" sz="2000" dirty="0" err="1">
                <a:latin typeface="+mn-lt"/>
              </a:rPr>
              <a:t>eGFR</a:t>
            </a:r>
            <a:r>
              <a:rPr lang="tr-TR" sz="2000" dirty="0">
                <a:latin typeface="+mn-lt"/>
              </a:rPr>
              <a:t> 70, idrardaki </a:t>
            </a:r>
            <a:r>
              <a:rPr lang="tr-TR" sz="2000" dirty="0" err="1">
                <a:latin typeface="+mn-lt"/>
              </a:rPr>
              <a:t>albumin</a:t>
            </a:r>
            <a:r>
              <a:rPr lang="tr-TR" sz="2000" dirty="0">
                <a:latin typeface="+mn-lt"/>
              </a:rPr>
              <a:t>/kreatinin oranı (AKO) 120 mg/g, HT yok, HbA1c %7,6,  TİT: + protein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tr-TR" sz="2000" b="1" dirty="0">
                <a:latin typeface="+mn-lt"/>
              </a:rPr>
              <a:t>Sorular:</a:t>
            </a:r>
            <a:endParaRPr lang="tr-TR" sz="20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2000" dirty="0">
                <a:latin typeface="+mn-lt"/>
              </a:rPr>
              <a:t>Bu değerler ne anlama gelir?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2000" dirty="0">
                <a:latin typeface="+mn-lt"/>
              </a:rPr>
              <a:t>Takip planı nasıl olmalı?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2000" dirty="0">
                <a:latin typeface="+mn-lt"/>
              </a:rPr>
              <a:t>Hangi durumda nefrolojiye yönlendirilir?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tr-TR" sz="2000" dirty="0">
                <a:latin typeface="+mn-lt"/>
              </a:rPr>
              <a:t>AKO &gt;30 mg/g → anormal. 3 testten 2’si anormalse </a:t>
            </a:r>
            <a:r>
              <a:rPr lang="tr-TR" sz="2000" dirty="0" err="1">
                <a:latin typeface="+mn-lt"/>
              </a:rPr>
              <a:t>albüminüri</a:t>
            </a:r>
            <a:r>
              <a:rPr lang="tr-TR" sz="2000" dirty="0">
                <a:latin typeface="+mn-lt"/>
              </a:rPr>
              <a:t> tanısı konur.</a:t>
            </a:r>
            <a:br>
              <a:rPr lang="tr-TR" sz="2000" dirty="0">
                <a:latin typeface="+mn-lt"/>
              </a:rPr>
            </a:br>
            <a:r>
              <a:rPr lang="tr-TR" sz="2000" dirty="0">
                <a:latin typeface="+mn-lt"/>
              </a:rPr>
              <a:t>Bu hasta erken evre nefropatidir. Nefrolojiye sevk edilmelidir.</a:t>
            </a:r>
            <a:br>
              <a:rPr lang="tr-TR" sz="2000" dirty="0">
                <a:latin typeface="+mn-lt"/>
              </a:rPr>
            </a:br>
            <a:r>
              <a:rPr lang="tr-TR" sz="2000" dirty="0">
                <a:latin typeface="+mn-lt"/>
              </a:rPr>
              <a:t>Yılda bir </a:t>
            </a:r>
            <a:r>
              <a:rPr lang="tr-TR" sz="2000" dirty="0" err="1">
                <a:latin typeface="+mn-lt"/>
              </a:rPr>
              <a:t>eGFR</a:t>
            </a:r>
            <a:r>
              <a:rPr lang="tr-TR" sz="2000" dirty="0">
                <a:latin typeface="+mn-lt"/>
              </a:rPr>
              <a:t> + AKO takibi gerekir.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2699D51-85C7-4AEF-B83D-4AAAC461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01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1168A1B-DD30-95CF-3B3D-8DDEADBB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21" y="757488"/>
            <a:ext cx="7399167" cy="441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EC8655F-E705-AB99-B2C0-B3D5844A1E08}"/>
              </a:ext>
            </a:extLst>
          </p:cNvPr>
          <p:cNvSpPr txBox="1"/>
          <p:nvPr/>
        </p:nvSpPr>
        <p:spPr>
          <a:xfrm>
            <a:off x="606795" y="5559633"/>
            <a:ext cx="10850099" cy="254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50"/>
              </a:lnSpc>
            </a:pPr>
            <a:r>
              <a:rPr lang="tr-TR" sz="800" dirty="0"/>
              <a:t>Kaynak: </a:t>
            </a:r>
            <a:r>
              <a:rPr lang="tr-TR" sz="800" dirty="0">
                <a:effectLst/>
              </a:rPr>
              <a:t>Role of Bile </a:t>
            </a:r>
            <a:r>
              <a:rPr lang="tr-TR" sz="800" dirty="0" err="1">
                <a:effectLst/>
              </a:rPr>
              <a:t>Acid</a:t>
            </a:r>
            <a:r>
              <a:rPr lang="tr-TR" sz="800" dirty="0">
                <a:effectLst/>
              </a:rPr>
              <a:t> </a:t>
            </a:r>
            <a:r>
              <a:rPr lang="tr-TR" sz="800" dirty="0" err="1">
                <a:effectLst/>
              </a:rPr>
              <a:t>Receptors</a:t>
            </a:r>
            <a:r>
              <a:rPr lang="tr-TR" sz="800" dirty="0">
                <a:effectLst/>
              </a:rPr>
              <a:t> in </a:t>
            </a:r>
            <a:r>
              <a:rPr lang="tr-TR" sz="800" dirty="0" err="1">
                <a:effectLst/>
              </a:rPr>
              <a:t>the</a:t>
            </a:r>
            <a:r>
              <a:rPr lang="tr-TR" sz="800" dirty="0">
                <a:effectLst/>
              </a:rPr>
              <a:t> Development </a:t>
            </a:r>
            <a:r>
              <a:rPr lang="tr-TR" sz="800" dirty="0" err="1">
                <a:effectLst/>
              </a:rPr>
              <a:t>and</a:t>
            </a:r>
            <a:r>
              <a:rPr lang="tr-TR" sz="800" dirty="0">
                <a:effectLst/>
              </a:rPr>
              <a:t> </a:t>
            </a:r>
            <a:r>
              <a:rPr lang="tr-TR" sz="800" dirty="0" err="1">
                <a:effectLst/>
              </a:rPr>
              <a:t>Function</a:t>
            </a:r>
            <a:r>
              <a:rPr lang="tr-TR" sz="800" dirty="0">
                <a:effectLst/>
              </a:rPr>
              <a:t> of </a:t>
            </a:r>
            <a:r>
              <a:rPr lang="tr-TR" sz="800" dirty="0" err="1">
                <a:effectLst/>
              </a:rPr>
              <a:t>Diabetic</a:t>
            </a:r>
            <a:r>
              <a:rPr lang="tr-TR" sz="800" dirty="0">
                <a:effectLst/>
              </a:rPr>
              <a:t> </a:t>
            </a:r>
            <a:r>
              <a:rPr lang="tr-TR" sz="800" dirty="0" err="1">
                <a:effectLst/>
              </a:rPr>
              <a:t>Nephropathy</a:t>
            </a:r>
            <a:r>
              <a:rPr lang="tr-TR" sz="800" dirty="0">
                <a:effectLst/>
              </a:rPr>
              <a:t>. </a:t>
            </a:r>
            <a:r>
              <a:rPr lang="tr-TR" sz="800" dirty="0" err="1">
                <a:effectLst/>
              </a:rPr>
              <a:t>Fang</a:t>
            </a:r>
            <a:r>
              <a:rPr lang="tr-TR" sz="800" dirty="0">
                <a:effectLst/>
              </a:rPr>
              <a:t>, </a:t>
            </a:r>
            <a:r>
              <a:rPr lang="tr-TR" sz="800" dirty="0" err="1">
                <a:effectLst/>
              </a:rPr>
              <a:t>Yuanyuan</a:t>
            </a:r>
            <a:r>
              <a:rPr lang="tr-TR" sz="800" dirty="0">
                <a:effectLst/>
              </a:rPr>
              <a:t> et </a:t>
            </a:r>
            <a:r>
              <a:rPr lang="tr-TR" sz="800" dirty="0" err="1">
                <a:effectLst/>
              </a:rPr>
              <a:t>al.Kidney</a:t>
            </a:r>
            <a:r>
              <a:rPr lang="tr-TR" sz="800" dirty="0">
                <a:effectLst/>
              </a:rPr>
              <a:t> International </a:t>
            </a:r>
            <a:r>
              <a:rPr lang="tr-TR" sz="800" dirty="0" err="1">
                <a:effectLst/>
              </a:rPr>
              <a:t>Reports</a:t>
            </a:r>
            <a:r>
              <a:rPr lang="tr-TR" sz="800" dirty="0">
                <a:effectLst/>
              </a:rPr>
              <a:t>, Volume 9, </a:t>
            </a:r>
            <a:r>
              <a:rPr lang="tr-TR" sz="800" dirty="0" err="1">
                <a:effectLst/>
              </a:rPr>
              <a:t>Issue</a:t>
            </a:r>
            <a:r>
              <a:rPr lang="tr-TR" sz="800" dirty="0">
                <a:effectLst/>
              </a:rPr>
              <a:t> 11, 3116 - 3133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BF16D9F-75A3-4336-9F68-FAB602D3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00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EC1D43-B8D2-5072-70F3-21E0AECF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454773"/>
            <a:ext cx="10515600" cy="791322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+mn-lt"/>
              </a:rPr>
              <a:t>Nefropati Tarama ve 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4ACB62-DE7F-1620-C29E-2FF8171B2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82" y="1179190"/>
            <a:ext cx="10860505" cy="46609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latin typeface="+mn-lt"/>
              </a:rPr>
              <a:t>Tip 1 DM:</a:t>
            </a:r>
            <a:r>
              <a:rPr lang="tr-TR" sz="2000" dirty="0">
                <a:latin typeface="+mn-lt"/>
              </a:rPr>
              <a:t> 5 yıl sonra, yıllık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latin typeface="+mn-lt"/>
              </a:rPr>
              <a:t>Tip 2 DM:</a:t>
            </a:r>
            <a:r>
              <a:rPr lang="tr-TR" sz="2000" dirty="0">
                <a:latin typeface="+mn-lt"/>
              </a:rPr>
              <a:t> Tanı anında, yıllık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latin typeface="+mn-lt"/>
              </a:rPr>
              <a:t>Tarama testleri:</a:t>
            </a:r>
            <a:endParaRPr lang="tr-TR" sz="20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tr-TR" sz="2000" dirty="0">
                <a:latin typeface="+mn-lt"/>
              </a:rPr>
              <a:t>Spot idrarda </a:t>
            </a:r>
            <a:r>
              <a:rPr lang="tr-TR" sz="2000" dirty="0" err="1">
                <a:latin typeface="+mn-lt"/>
              </a:rPr>
              <a:t>albumin</a:t>
            </a:r>
            <a:r>
              <a:rPr lang="tr-TR" sz="2000" dirty="0">
                <a:latin typeface="+mn-lt"/>
              </a:rPr>
              <a:t>/kreatinin oranı</a:t>
            </a:r>
          </a:p>
          <a:p>
            <a:pPr lvl="1">
              <a:lnSpc>
                <a:spcPct val="150000"/>
              </a:lnSpc>
            </a:pPr>
            <a:r>
              <a:rPr lang="tr-TR" sz="2000" dirty="0">
                <a:latin typeface="+mn-lt"/>
              </a:rPr>
              <a:t>Serum kreatinin + </a:t>
            </a:r>
            <a:r>
              <a:rPr lang="tr-TR" sz="2000" dirty="0" err="1">
                <a:latin typeface="+mn-lt"/>
              </a:rPr>
              <a:t>eGFR</a:t>
            </a:r>
            <a:endParaRPr lang="tr-TR" sz="20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tr-TR" sz="2000" dirty="0" err="1">
                <a:latin typeface="+mn-lt"/>
              </a:rPr>
              <a:t>Albüminüri</a:t>
            </a:r>
            <a:r>
              <a:rPr lang="tr-TR" sz="2000" dirty="0">
                <a:latin typeface="+mn-lt"/>
              </a:rPr>
              <a:t> &gt;30 mg/g = anormal</a:t>
            </a:r>
          </a:p>
          <a:p>
            <a:pPr>
              <a:lnSpc>
                <a:spcPct val="150000"/>
              </a:lnSpc>
            </a:pPr>
            <a:r>
              <a:rPr lang="tr-TR" sz="2000" dirty="0" err="1">
                <a:latin typeface="+mn-lt"/>
              </a:rPr>
              <a:t>eGFR</a:t>
            </a:r>
            <a:r>
              <a:rPr lang="tr-TR" sz="2000" dirty="0">
                <a:latin typeface="+mn-lt"/>
              </a:rPr>
              <a:t> &lt;60 → 1 hafta içinde tekrar edilmeli. </a:t>
            </a:r>
            <a:r>
              <a:rPr lang="tr-TR" sz="2000" dirty="0" err="1">
                <a:latin typeface="+mn-lt"/>
              </a:rPr>
              <a:t>eGFR</a:t>
            </a:r>
            <a:r>
              <a:rPr lang="tr-TR" sz="2000" dirty="0">
                <a:latin typeface="+mn-lt"/>
              </a:rPr>
              <a:t> 60-90 arası düşüş hafiftir ama takip edilmelidir.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+mn-lt"/>
              </a:rPr>
              <a:t>Tarama testleri rutin hasta takibine entegre edilmeli.</a:t>
            </a:r>
            <a:br>
              <a:rPr lang="tr-TR" sz="2000" dirty="0">
                <a:latin typeface="+mn-lt"/>
              </a:rPr>
            </a:br>
            <a:endParaRPr lang="tr-TR" sz="2000" dirty="0">
              <a:latin typeface="+mn-lt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56C94D1-2501-4B50-96DA-413FAE48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64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D06054-BA87-164B-385F-EFF54C3F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3" y="430773"/>
            <a:ext cx="10515600" cy="955582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+mn-lt"/>
              </a:rPr>
              <a:t>Nefropati Yönetimi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900395-1780-DD09-E31E-D22F4487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83" y="125333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tr-TR" dirty="0">
                <a:latin typeface="+mn-lt"/>
              </a:rPr>
              <a:t>Glisemik kontrol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tr-TR" dirty="0">
                <a:latin typeface="+mn-lt"/>
              </a:rPr>
              <a:t>KB kontrolü &lt;130/80 mmHg (</a:t>
            </a:r>
            <a:r>
              <a:rPr lang="tr-TR" b="1" dirty="0">
                <a:latin typeface="+mn-lt"/>
              </a:rPr>
              <a:t>ACEİ/ARB: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Albüminüri</a:t>
            </a:r>
            <a:r>
              <a:rPr lang="tr-TR" dirty="0">
                <a:latin typeface="+mn-lt"/>
              </a:rPr>
              <a:t> varsa öncelikli tercih)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tr-TR" b="1" dirty="0">
                <a:latin typeface="+mn-lt"/>
              </a:rPr>
              <a:t>SGLT2 inhibitörleri: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eGFR</a:t>
            </a:r>
            <a:r>
              <a:rPr lang="tr-TR" dirty="0">
                <a:latin typeface="+mn-lt"/>
              </a:rPr>
              <a:t> ≥20 → böbrek koruma sağlar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tr-TR" b="1" dirty="0">
                <a:latin typeface="+mn-lt"/>
              </a:rPr>
              <a:t>GLP-1 RA:</a:t>
            </a:r>
            <a:r>
              <a:rPr lang="tr-TR" dirty="0">
                <a:latin typeface="+mn-lt"/>
              </a:rPr>
              <a:t> KV riski yüksekse eklenebilir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tr-TR" b="1" dirty="0">
                <a:latin typeface="+mn-lt"/>
              </a:rPr>
              <a:t>Protein kısıtlaması:</a:t>
            </a:r>
            <a:r>
              <a:rPr lang="tr-TR" dirty="0">
                <a:latin typeface="+mn-lt"/>
              </a:rPr>
              <a:t> 0,8 g/kg/gün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tr-TR" b="1" dirty="0">
                <a:latin typeface="+mn-lt"/>
              </a:rPr>
              <a:t>Nefrolojiye yönlendirme: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eGFR</a:t>
            </a:r>
            <a:r>
              <a:rPr lang="tr-TR" dirty="0">
                <a:latin typeface="+mn-lt"/>
              </a:rPr>
              <a:t> &lt;30 veya AKO &gt;300 mg/g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tr-TR" dirty="0">
                <a:latin typeface="+mn-lt"/>
              </a:rPr>
              <a:t>Hızlı GFR düşüşü varsa veya neden belirsizse, erken nefroloji konsültasyonu gerekir.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D0DA212-385B-485B-B237-22E0C91F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253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17B94B-86C0-CBF7-0FE5-D3A92328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solidFill>
                  <a:srgbClr val="FF0000"/>
                </a:solidFill>
                <a:latin typeface="+mn-lt"/>
              </a:rPr>
              <a:t>NÖROPATİ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EC60F9-E32A-DAF8-33A9-6A4079402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A045A2C-DBDD-411F-8317-544D185C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07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C596A6-6018-2891-FB5F-824B1DC8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473250"/>
            <a:ext cx="10515600" cy="704570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+mn-lt"/>
              </a:rPr>
              <a:t>Vaka 3: “Ayağım yara olmuş ”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FFFE58-E968-F579-F179-1D867EAF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2" y="1134877"/>
            <a:ext cx="10515600" cy="4020109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tr-TR" sz="2000" dirty="0">
                <a:latin typeface="+mn-lt"/>
              </a:rPr>
              <a:t>58 yaşında erkek, 10 yıllık Tip 2 DM</a:t>
            </a:r>
            <a:br>
              <a:rPr lang="tr-TR" sz="2000" dirty="0">
                <a:latin typeface="+mn-lt"/>
              </a:rPr>
            </a:br>
            <a:r>
              <a:rPr lang="tr-TR" sz="2000" dirty="0">
                <a:latin typeface="+mn-lt"/>
              </a:rPr>
              <a:t>Ayaklarda yanma, karıncalanma, gece ağrısı, </a:t>
            </a:r>
            <a:r>
              <a:rPr lang="tr-TR" sz="2000" dirty="0" err="1">
                <a:latin typeface="+mn-lt"/>
              </a:rPr>
              <a:t>yüzeyel</a:t>
            </a:r>
            <a:r>
              <a:rPr lang="tr-TR" sz="2000" dirty="0">
                <a:latin typeface="+mn-lt"/>
              </a:rPr>
              <a:t> yara fark edilmemiş</a:t>
            </a:r>
          </a:p>
          <a:p>
            <a:pPr>
              <a:lnSpc>
                <a:spcPct val="160000"/>
              </a:lnSpc>
            </a:pPr>
            <a:r>
              <a:rPr lang="tr-TR" sz="2000" b="1" dirty="0">
                <a:latin typeface="+mn-lt"/>
              </a:rPr>
              <a:t>Muayene:</a:t>
            </a:r>
            <a:endParaRPr lang="tr-TR" sz="2000" dirty="0">
              <a:latin typeface="+mn-lt"/>
            </a:endParaRPr>
          </a:p>
          <a:p>
            <a:pPr>
              <a:lnSpc>
                <a:spcPct val="160000"/>
              </a:lnSpc>
            </a:pPr>
            <a:r>
              <a:rPr lang="tr-TR" sz="2000" dirty="0">
                <a:latin typeface="+mn-lt"/>
              </a:rPr>
              <a:t>Monofilament hissi azalmış</a:t>
            </a:r>
          </a:p>
          <a:p>
            <a:pPr>
              <a:lnSpc>
                <a:spcPct val="160000"/>
              </a:lnSpc>
            </a:pPr>
            <a:r>
              <a:rPr lang="tr-TR" sz="2000" dirty="0">
                <a:latin typeface="+mn-lt"/>
              </a:rPr>
              <a:t>Vibrasyon duyusu zayıf</a:t>
            </a:r>
          </a:p>
          <a:p>
            <a:pPr>
              <a:lnSpc>
                <a:spcPct val="160000"/>
              </a:lnSpc>
            </a:pPr>
            <a:r>
              <a:rPr lang="tr-TR" sz="2000" dirty="0">
                <a:latin typeface="+mn-lt"/>
              </a:rPr>
              <a:t>Ayak bileği refleksi yok</a:t>
            </a:r>
          </a:p>
          <a:p>
            <a:pPr>
              <a:lnSpc>
                <a:spcPct val="160000"/>
              </a:lnSpc>
            </a:pPr>
            <a:r>
              <a:rPr lang="tr-TR" sz="2000" b="1" dirty="0">
                <a:latin typeface="+mn-lt"/>
              </a:rPr>
              <a:t>Tanı:</a:t>
            </a:r>
            <a:r>
              <a:rPr lang="tr-TR" sz="2000" dirty="0">
                <a:latin typeface="+mn-lt"/>
              </a:rPr>
              <a:t> Distal simetrik </a:t>
            </a:r>
            <a:r>
              <a:rPr lang="tr-TR" sz="2000" dirty="0" err="1">
                <a:latin typeface="+mn-lt"/>
              </a:rPr>
              <a:t>sensoriyel</a:t>
            </a:r>
            <a:r>
              <a:rPr lang="tr-TR" sz="2000" dirty="0">
                <a:latin typeface="+mn-lt"/>
              </a:rPr>
              <a:t> </a:t>
            </a:r>
            <a:r>
              <a:rPr lang="tr-TR" sz="2000" dirty="0" err="1">
                <a:latin typeface="+mn-lt"/>
              </a:rPr>
              <a:t>polinöropati</a:t>
            </a:r>
            <a:br>
              <a:rPr lang="tr-TR" sz="2000" dirty="0">
                <a:latin typeface="+mn-lt"/>
              </a:rPr>
            </a:br>
            <a:r>
              <a:rPr lang="tr-TR" sz="2000" dirty="0">
                <a:latin typeface="+mn-lt"/>
              </a:rPr>
              <a:t>Bu en sık formdur. Ayak bakımı eğitimi ve nöropatik ağrı tedavisi hemen başlanmalıdır.</a:t>
            </a:r>
          </a:p>
          <a:p>
            <a:pPr>
              <a:lnSpc>
                <a:spcPct val="160000"/>
              </a:lnSpc>
            </a:pPr>
            <a:endParaRPr lang="tr-TR" sz="2000" dirty="0">
              <a:latin typeface="+mn-lt"/>
            </a:endParaRPr>
          </a:p>
        </p:txBody>
      </p:sp>
      <p:pic>
        <p:nvPicPr>
          <p:cNvPr id="4" name="İçerik Yer Tutucusu 4" descr="metin, ayaklar, ayak parmağı, ekle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C9BFCAC-3DFD-EC6A-7E38-60DB48F71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870" y="1925332"/>
            <a:ext cx="3007336" cy="3007336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9C36C10-BD6C-4B14-9736-7CC2BB6D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444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2A671E-6E38-B189-1351-0F04C47C4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47" y="677779"/>
            <a:ext cx="10515600" cy="53467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>
                <a:latin typeface="+mn-lt"/>
              </a:rPr>
              <a:t>1. Monofilament Testi (10 g)</a:t>
            </a:r>
            <a:endParaRPr lang="tr-TR" dirty="0">
              <a:latin typeface="+mn-lt"/>
            </a:endParaRPr>
          </a:p>
          <a:p>
            <a:r>
              <a:rPr lang="tr-TR" dirty="0">
                <a:latin typeface="+mn-lt"/>
              </a:rPr>
              <a:t>Ayağın 10 noktasına dik şekilde 1–2 sn dokundur.</a:t>
            </a:r>
          </a:p>
          <a:p>
            <a:r>
              <a:rPr lang="tr-TR" dirty="0">
                <a:latin typeface="+mn-lt"/>
              </a:rPr>
              <a:t>Hasta “hissettim / hissetmedim” der.</a:t>
            </a:r>
          </a:p>
          <a:p>
            <a:r>
              <a:rPr lang="tr-TR" dirty="0">
                <a:latin typeface="+mn-lt"/>
              </a:rPr>
              <a:t>≥4 noktada his kaybı → koruyucu duyu kaybı.</a:t>
            </a:r>
          </a:p>
          <a:p>
            <a:pPr marL="0" indent="0">
              <a:buNone/>
            </a:pPr>
            <a:br>
              <a:rPr lang="tr-TR" dirty="0">
                <a:latin typeface="+mn-lt"/>
              </a:rPr>
            </a:br>
            <a:endParaRPr lang="tr-TR" dirty="0">
              <a:latin typeface="+mn-lt"/>
            </a:endParaRPr>
          </a:p>
          <a:p>
            <a:pPr marL="0" indent="0">
              <a:buNone/>
            </a:pPr>
            <a:r>
              <a:rPr lang="tr-TR" b="1" dirty="0">
                <a:latin typeface="+mn-lt"/>
              </a:rPr>
              <a:t>2. Vibrasyon Duyusu (128 Hz Diyapazon)</a:t>
            </a:r>
            <a:endParaRPr lang="tr-TR" dirty="0">
              <a:latin typeface="+mn-lt"/>
            </a:endParaRPr>
          </a:p>
          <a:p>
            <a:r>
              <a:rPr lang="tr-TR" dirty="0">
                <a:latin typeface="+mn-lt"/>
              </a:rPr>
              <a:t>Diyapazonu titreştir, başparmak tırnak köküne yerleştir.</a:t>
            </a:r>
          </a:p>
          <a:p>
            <a:r>
              <a:rPr lang="tr-TR" dirty="0">
                <a:latin typeface="+mn-lt"/>
              </a:rPr>
              <a:t>Hasta titreşimi erken hissetmiyorsa → büyük lif nöropatisi.</a:t>
            </a:r>
          </a:p>
          <a:p>
            <a:pPr marL="0" indent="0">
              <a:buNone/>
            </a:pPr>
            <a:br>
              <a:rPr lang="tr-TR" dirty="0">
                <a:latin typeface="+mn-lt"/>
              </a:rPr>
            </a:br>
            <a:endParaRPr lang="tr-TR" dirty="0">
              <a:latin typeface="+mn-lt"/>
            </a:endParaRPr>
          </a:p>
          <a:p>
            <a:pPr marL="0" indent="0">
              <a:buNone/>
            </a:pPr>
            <a:r>
              <a:rPr lang="tr-TR" b="1" dirty="0">
                <a:latin typeface="+mn-lt"/>
              </a:rPr>
              <a:t>3. </a:t>
            </a:r>
            <a:r>
              <a:rPr lang="tr-TR" b="1" dirty="0" err="1">
                <a:latin typeface="+mn-lt"/>
              </a:rPr>
              <a:t>Aşil</a:t>
            </a:r>
            <a:r>
              <a:rPr lang="tr-TR" b="1" dirty="0">
                <a:latin typeface="+mn-lt"/>
              </a:rPr>
              <a:t> Refleksi (Ayak Bileği Refleksi)</a:t>
            </a:r>
            <a:endParaRPr lang="tr-TR" dirty="0">
              <a:latin typeface="+mn-lt"/>
            </a:endParaRPr>
          </a:p>
          <a:p>
            <a:r>
              <a:rPr lang="tr-TR" dirty="0">
                <a:latin typeface="+mn-lt"/>
              </a:rPr>
              <a:t>Hasta diz bükülü oturur, ayak serbest sarkar.</a:t>
            </a:r>
          </a:p>
          <a:p>
            <a:r>
              <a:rPr lang="tr-TR" dirty="0" err="1">
                <a:latin typeface="+mn-lt"/>
              </a:rPr>
              <a:t>Aşil</a:t>
            </a:r>
            <a:r>
              <a:rPr lang="tr-TR" dirty="0">
                <a:latin typeface="+mn-lt"/>
              </a:rPr>
              <a:t> tendona vur → normalde </a:t>
            </a:r>
            <a:r>
              <a:rPr lang="tr-TR" dirty="0" err="1">
                <a:latin typeface="+mn-lt"/>
              </a:rPr>
              <a:t>plantar</a:t>
            </a:r>
            <a:r>
              <a:rPr lang="tr-TR" dirty="0">
                <a:latin typeface="+mn-lt"/>
              </a:rPr>
              <a:t> fleksiyon olur.</a:t>
            </a:r>
          </a:p>
          <a:p>
            <a:r>
              <a:rPr lang="tr-TR" dirty="0">
                <a:latin typeface="+mn-lt"/>
              </a:rPr>
              <a:t>Yanıt yoksa nöropati olasılığı yüksek.</a:t>
            </a:r>
          </a:p>
          <a:p>
            <a:endParaRPr lang="tr-TR" dirty="0">
              <a:latin typeface="+mn-lt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C7D18B8-4562-415B-B9BB-B602947D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53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DF4F59-E7A7-6243-D2A2-98D97069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493059"/>
            <a:ext cx="10515600" cy="928688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+mn-lt"/>
              </a:rPr>
              <a:t>Diyabetik Nöropati Sınıflaması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4E5409-C708-114C-C90E-9D8DE604D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2" y="1253331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b="1" dirty="0" err="1">
                <a:latin typeface="+mn-lt"/>
              </a:rPr>
              <a:t>Diffüz</a:t>
            </a:r>
            <a:r>
              <a:rPr lang="tr-TR" b="1" dirty="0">
                <a:latin typeface="+mn-lt"/>
              </a:rPr>
              <a:t> Nöropatiler:</a:t>
            </a:r>
            <a:endParaRPr lang="tr-TR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tr-TR" dirty="0">
                <a:latin typeface="+mn-lt"/>
              </a:rPr>
              <a:t>Distal simetrik </a:t>
            </a:r>
            <a:r>
              <a:rPr lang="tr-TR" dirty="0" err="1">
                <a:latin typeface="+mn-lt"/>
              </a:rPr>
              <a:t>sensorimotor</a:t>
            </a:r>
            <a:r>
              <a:rPr lang="tr-TR" dirty="0">
                <a:latin typeface="+mn-lt"/>
              </a:rPr>
              <a:t> nöropati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latin typeface="+mn-lt"/>
              </a:rPr>
              <a:t>Otonom nöropatiler (KV, GİS, </a:t>
            </a:r>
            <a:r>
              <a:rPr lang="tr-TR" dirty="0" err="1">
                <a:latin typeface="+mn-lt"/>
              </a:rPr>
              <a:t>Ürogenital</a:t>
            </a:r>
            <a:r>
              <a:rPr lang="tr-TR" dirty="0">
                <a:latin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tr-TR" b="1" dirty="0" err="1">
                <a:latin typeface="+mn-lt"/>
              </a:rPr>
              <a:t>Mononöropatiler</a:t>
            </a:r>
            <a:r>
              <a:rPr lang="tr-TR" b="1" dirty="0">
                <a:latin typeface="+mn-lt"/>
              </a:rPr>
              <a:t>:</a:t>
            </a:r>
            <a:endParaRPr lang="tr-TR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tr-TR" dirty="0" err="1">
                <a:latin typeface="+mn-lt"/>
              </a:rPr>
              <a:t>Kraniyal</a:t>
            </a:r>
            <a:r>
              <a:rPr lang="tr-TR" dirty="0">
                <a:latin typeface="+mn-lt"/>
              </a:rPr>
              <a:t>, periferik sinir tutulumu</a:t>
            </a:r>
          </a:p>
          <a:p>
            <a:pPr>
              <a:lnSpc>
                <a:spcPct val="150000"/>
              </a:lnSpc>
            </a:pPr>
            <a:r>
              <a:rPr lang="tr-TR" b="1" dirty="0" err="1">
                <a:latin typeface="+mn-lt"/>
              </a:rPr>
              <a:t>Radikülopati</a:t>
            </a:r>
            <a:r>
              <a:rPr lang="tr-TR" b="1" dirty="0">
                <a:latin typeface="+mn-lt"/>
              </a:rPr>
              <a:t> / </a:t>
            </a:r>
            <a:r>
              <a:rPr lang="tr-TR" b="1" dirty="0" err="1">
                <a:latin typeface="+mn-lt"/>
              </a:rPr>
              <a:t>Poliradikülopati</a:t>
            </a:r>
            <a:r>
              <a:rPr lang="tr-TR" b="1" dirty="0">
                <a:latin typeface="+mn-lt"/>
              </a:rPr>
              <a:t>:</a:t>
            </a:r>
            <a:endParaRPr lang="tr-TR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tr-TR" dirty="0" err="1">
                <a:latin typeface="+mn-lt"/>
              </a:rPr>
              <a:t>Torakal</a:t>
            </a:r>
            <a:r>
              <a:rPr lang="tr-TR" dirty="0">
                <a:latin typeface="+mn-lt"/>
              </a:rPr>
              <a:t> veya abdominal bant tarzı ağrılar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072B6C1-536D-4031-AE0C-E875CCF2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385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C6D81D-F373-F2EB-5CCE-0A25811A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47" y="495821"/>
            <a:ext cx="10515600" cy="755463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+mn-lt"/>
              </a:rPr>
              <a:t>Nöropatik Ağrı Tedavisi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D8C771-D615-7826-5666-B0C78DBC3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47" y="1125778"/>
            <a:ext cx="10515600" cy="49256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tr-TR" b="1" dirty="0">
                <a:latin typeface="+mn-lt"/>
              </a:rPr>
              <a:t>1. Basamak:</a:t>
            </a:r>
            <a:endParaRPr lang="tr-TR" dirty="0">
              <a:latin typeface="+mn-lt"/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tr-TR" dirty="0" err="1">
                <a:latin typeface="+mn-lt"/>
              </a:rPr>
              <a:t>Trisiklik</a:t>
            </a:r>
            <a:r>
              <a:rPr lang="tr-TR" dirty="0">
                <a:latin typeface="+mn-lt"/>
              </a:rPr>
              <a:t> antidepresanlar (</a:t>
            </a:r>
            <a:r>
              <a:rPr lang="tr-TR" dirty="0" err="1">
                <a:latin typeface="+mn-lt"/>
              </a:rPr>
              <a:t>Amitriptilin</a:t>
            </a:r>
            <a:r>
              <a:rPr lang="tr-TR" dirty="0">
                <a:latin typeface="+mn-lt"/>
              </a:rPr>
              <a:t> 10–100 mg)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tr-TR" dirty="0">
                <a:latin typeface="+mn-lt"/>
              </a:rPr>
              <a:t>SNRI (</a:t>
            </a:r>
            <a:r>
              <a:rPr lang="tr-TR" dirty="0" err="1">
                <a:latin typeface="+mn-lt"/>
              </a:rPr>
              <a:t>Duloksetin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Venlafaksin</a:t>
            </a:r>
            <a:r>
              <a:rPr lang="tr-TR" dirty="0">
                <a:latin typeface="+mn-lt"/>
              </a:rPr>
              <a:t>)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tr-TR" dirty="0" err="1">
                <a:latin typeface="+mn-lt"/>
              </a:rPr>
              <a:t>Antikonvülzanlar</a:t>
            </a:r>
            <a:r>
              <a:rPr lang="tr-TR" dirty="0">
                <a:latin typeface="+mn-lt"/>
              </a:rPr>
              <a:t> (</a:t>
            </a:r>
            <a:r>
              <a:rPr lang="tr-TR" dirty="0" err="1">
                <a:latin typeface="+mn-lt"/>
              </a:rPr>
              <a:t>Gabapentin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Pregabalin</a:t>
            </a:r>
            <a:r>
              <a:rPr lang="tr-TR" dirty="0">
                <a:latin typeface="+mn-lt"/>
              </a:rPr>
              <a:t>)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tr-TR" b="1" dirty="0">
                <a:latin typeface="+mn-lt"/>
              </a:rPr>
              <a:t>2. Basamak:</a:t>
            </a:r>
            <a:endParaRPr lang="tr-TR" dirty="0">
              <a:latin typeface="+mn-lt"/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tr-TR" dirty="0" err="1">
                <a:latin typeface="+mn-lt"/>
              </a:rPr>
              <a:t>Opioidler</a:t>
            </a:r>
            <a:r>
              <a:rPr lang="tr-TR" dirty="0">
                <a:latin typeface="+mn-lt"/>
              </a:rPr>
              <a:t> (</a:t>
            </a:r>
            <a:r>
              <a:rPr lang="tr-TR" dirty="0" err="1">
                <a:latin typeface="+mn-lt"/>
              </a:rPr>
              <a:t>Tramadol</a:t>
            </a:r>
            <a:r>
              <a:rPr lang="tr-TR" dirty="0">
                <a:latin typeface="+mn-lt"/>
              </a:rPr>
              <a:t>, Morfin SR)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tr-TR" dirty="0">
                <a:latin typeface="+mn-lt"/>
              </a:rPr>
              <a:t>Diğer: </a:t>
            </a:r>
            <a:r>
              <a:rPr lang="tr-TR" dirty="0" err="1">
                <a:latin typeface="+mn-lt"/>
              </a:rPr>
              <a:t>Kapsaisin</a:t>
            </a:r>
            <a:r>
              <a:rPr lang="tr-TR" dirty="0">
                <a:latin typeface="+mn-lt"/>
              </a:rPr>
              <a:t> krem, TENS (destek tedavi)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br>
              <a:rPr lang="tr-TR" dirty="0">
                <a:latin typeface="+mn-lt"/>
              </a:rPr>
            </a:br>
            <a:r>
              <a:rPr lang="tr-TR" dirty="0">
                <a:latin typeface="+mn-lt"/>
              </a:rPr>
              <a:t>İlaçlar düşük dozdan başlanmalı, </a:t>
            </a:r>
            <a:r>
              <a:rPr lang="tr-TR" dirty="0" err="1">
                <a:latin typeface="+mn-lt"/>
              </a:rPr>
              <a:t>tolere</a:t>
            </a:r>
            <a:r>
              <a:rPr lang="tr-TR" dirty="0">
                <a:latin typeface="+mn-lt"/>
              </a:rPr>
              <a:t> edilene kadar titre edilmeli.</a:t>
            </a:r>
            <a:br>
              <a:rPr lang="tr-TR" dirty="0">
                <a:latin typeface="+mn-lt"/>
              </a:rPr>
            </a:br>
            <a:r>
              <a:rPr lang="tr-TR" dirty="0">
                <a:latin typeface="+mn-lt"/>
              </a:rPr>
              <a:t>Ağrı yönetimi sabır ister ama yaşam kalitesini dramatik biçimde artırır.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E28CC7A-98B7-4A81-984E-219E1FA6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8814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E2E3FB-411B-838F-6F9D-ABE51DF7F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8" y="484094"/>
            <a:ext cx="10515600" cy="821112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+mn-lt"/>
              </a:rPr>
              <a:t>Otonomik Nöropati (Kardiyak ve GİS)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ED22BD8-593A-4349-7770-136C7D4AFE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5118" y="1305206"/>
            <a:ext cx="11353800" cy="389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Kardiyak: Sessiz MI, </a:t>
            </a:r>
            <a:r>
              <a:rPr kumimoji="0" lang="tr-TR" altLang="tr-TR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ortostatik</a:t>
            </a:r>
            <a:r>
              <a:rPr kumimoji="0" lang="tr-TR" altLang="tr-TR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hipotansiyon, taşikardi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GİS: </a:t>
            </a:r>
            <a:r>
              <a:rPr kumimoji="0" lang="tr-TR" altLang="tr-TR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Gastroparezi</a:t>
            </a:r>
            <a:r>
              <a:rPr kumimoji="0" lang="tr-TR" altLang="tr-TR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diyare, konstipasyon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Ürogenital</a:t>
            </a:r>
            <a:r>
              <a:rPr kumimoji="0" lang="tr-TR" altLang="tr-TR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 Erektil disfonksiyon, mesane disfonksiyonu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Sudomotor</a:t>
            </a:r>
            <a:r>
              <a:rPr kumimoji="0" lang="tr-TR" altLang="tr-TR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kumimoji="0" lang="tr-TR" altLang="tr-TR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Anhidroz</a:t>
            </a:r>
            <a:r>
              <a:rPr kumimoji="0" lang="tr-TR" altLang="tr-TR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aşırı terleme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tr-TR" altLang="tr-TR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tr-TR" altLang="tr-TR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Tedavi: Semptomatik + nedene yönelik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F7D65A8-C9A0-4CA2-B435-1E75DAB1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74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BEA3C1-42AF-E1D0-8D7B-B06A4AB31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47" y="732404"/>
            <a:ext cx="11201400" cy="53931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b="1" dirty="0">
                <a:solidFill>
                  <a:srgbClr val="FF0000"/>
                </a:solidFill>
                <a:latin typeface="+mn-lt"/>
              </a:rPr>
              <a:t>Amaç: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dirty="0">
                <a:latin typeface="+mn-lt"/>
              </a:rPr>
              <a:t>Aile hekimliği pratiğinde erken tanı, düzenli tarama ve uygun yönlendirme ile komplikasyonları önleyebilmek.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b="1" dirty="0">
                <a:solidFill>
                  <a:srgbClr val="FF0000"/>
                </a:solidFill>
                <a:latin typeface="+mn-lt"/>
              </a:rPr>
              <a:t>Öğrenim Hedefleri: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dirty="0">
                <a:latin typeface="+mn-lt"/>
              </a:rPr>
              <a:t>Mikrovasküler komplikasyonları tanıyabilmek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dirty="0">
                <a:latin typeface="+mn-lt"/>
              </a:rPr>
              <a:t>Tarama ve izlem stratejilerini rehberlere göre uygulayabilmek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dirty="0">
                <a:latin typeface="+mn-lt"/>
              </a:rPr>
              <a:t>Aile hekimi olarak risk azaltıcı yaklaşımlar geliştirebilmek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dirty="0">
                <a:latin typeface="+mn-lt"/>
              </a:rPr>
              <a:t>Gerektiğinde uygun yönlendirme kararı verebilmek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240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2E48A29-59EA-4FEB-97AD-A2416FA0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96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93C363-13DB-6D54-FE0A-4D84DDE7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3" y="591670"/>
            <a:ext cx="10515600" cy="659747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  <a:latin typeface="+mn-lt"/>
              </a:rPr>
              <a:t>Koruma ve Takip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9E9F3E-293E-48C0-559A-B03D3E5D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83" y="139531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+mn-lt"/>
              </a:rPr>
              <a:t>Glisemik kontrol</a:t>
            </a:r>
          </a:p>
          <a:p>
            <a:r>
              <a:rPr lang="tr-TR" dirty="0">
                <a:latin typeface="+mn-lt"/>
              </a:rPr>
              <a:t>KB ve lipid kontrolü nöropati progresyonunu azaltır</a:t>
            </a:r>
          </a:p>
          <a:p>
            <a:r>
              <a:rPr lang="tr-TR" dirty="0">
                <a:latin typeface="+mn-lt"/>
              </a:rPr>
              <a:t>Ayak muayenesi yılda 1 kez yapılmalı</a:t>
            </a:r>
          </a:p>
          <a:p>
            <a:r>
              <a:rPr lang="tr-TR" dirty="0">
                <a:latin typeface="+mn-lt"/>
              </a:rPr>
              <a:t>Tarama:</a:t>
            </a:r>
          </a:p>
          <a:p>
            <a:pPr lvl="1"/>
            <a:r>
              <a:rPr lang="tr-TR" dirty="0">
                <a:latin typeface="+mn-lt"/>
              </a:rPr>
              <a:t>Monofilament</a:t>
            </a:r>
          </a:p>
          <a:p>
            <a:pPr lvl="1"/>
            <a:r>
              <a:rPr lang="tr-TR" dirty="0">
                <a:latin typeface="+mn-lt"/>
              </a:rPr>
              <a:t>Vibrasyon testi</a:t>
            </a:r>
          </a:p>
          <a:p>
            <a:pPr lvl="1"/>
            <a:r>
              <a:rPr lang="tr-TR" dirty="0">
                <a:latin typeface="+mn-lt"/>
              </a:rPr>
              <a:t>Otonom bulgular sorgulanmalı</a:t>
            </a:r>
          </a:p>
          <a:p>
            <a:pPr marL="0" indent="0">
              <a:buNone/>
            </a:pPr>
            <a:br>
              <a:rPr lang="tr-TR" dirty="0">
                <a:latin typeface="+mn-lt"/>
              </a:rPr>
            </a:br>
            <a:r>
              <a:rPr lang="tr-TR" dirty="0">
                <a:latin typeface="+mn-lt"/>
              </a:rPr>
              <a:t>Ayak muayenesi, diyabetik amputasyon riskini yarı yarıya azaltabilir.</a:t>
            </a:r>
            <a:br>
              <a:rPr lang="tr-TR" dirty="0">
                <a:latin typeface="+mn-lt"/>
              </a:rPr>
            </a:br>
            <a:r>
              <a:rPr lang="tr-TR" dirty="0">
                <a:latin typeface="+mn-lt"/>
              </a:rPr>
              <a:t>Eğitim + erken farkındalık = en ucuz tedavi.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B63E8AD-EB63-4906-9006-BAA55F28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080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50C1F7-F7DE-CB4C-B74E-10A1E4C1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8" y="454773"/>
            <a:ext cx="5840506" cy="798558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+mn-lt"/>
              </a:rPr>
              <a:t>Diyabetik Ayak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10BEB6-55A5-3C9F-FE01-A0D4C5F14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18" y="1253331"/>
            <a:ext cx="10515600" cy="39551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latin typeface="+mn-lt"/>
              </a:rPr>
              <a:t>Patogenez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latin typeface="+mn-lt"/>
              </a:rPr>
              <a:t>Üçlü mekanizma:</a:t>
            </a:r>
            <a:endParaRPr lang="tr-TR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tr-TR" b="1" dirty="0">
                <a:latin typeface="+mn-lt"/>
              </a:rPr>
              <a:t>Nöropati</a:t>
            </a:r>
            <a:r>
              <a:rPr lang="tr-TR" dirty="0">
                <a:latin typeface="+mn-lt"/>
              </a:rPr>
              <a:t> → Duyu kaybı</a:t>
            </a:r>
          </a:p>
          <a:p>
            <a:pPr>
              <a:lnSpc>
                <a:spcPct val="150000"/>
              </a:lnSpc>
            </a:pPr>
            <a:r>
              <a:rPr lang="tr-TR" b="1" dirty="0" err="1">
                <a:latin typeface="+mn-lt"/>
              </a:rPr>
              <a:t>İskemi</a:t>
            </a:r>
            <a:r>
              <a:rPr lang="tr-TR" dirty="0">
                <a:latin typeface="+mn-lt"/>
              </a:rPr>
              <a:t> → Doku perfüzyon azalması</a:t>
            </a:r>
          </a:p>
          <a:p>
            <a:pPr>
              <a:lnSpc>
                <a:spcPct val="150000"/>
              </a:lnSpc>
            </a:pPr>
            <a:r>
              <a:rPr lang="tr-TR" b="1" dirty="0">
                <a:latin typeface="+mn-lt"/>
              </a:rPr>
              <a:t>Enfeksiyon</a:t>
            </a:r>
            <a:r>
              <a:rPr lang="tr-TR" dirty="0">
                <a:latin typeface="+mn-lt"/>
              </a:rPr>
              <a:t> → Derin doku hasarı</a:t>
            </a:r>
          </a:p>
        </p:txBody>
      </p:sp>
      <p:pic>
        <p:nvPicPr>
          <p:cNvPr id="4" name="İçerik Yer Tutucusu 13" descr="metin, çizgi fil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FFB6E2B-FE15-53EC-4DDA-5CE5232FC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432" y="854052"/>
            <a:ext cx="4219938" cy="421993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F7AC17B-BA2E-27B5-C7B8-346063B5C03E}"/>
              </a:ext>
            </a:extLst>
          </p:cNvPr>
          <p:cNvSpPr txBox="1"/>
          <p:nvPr/>
        </p:nvSpPr>
        <p:spPr>
          <a:xfrm>
            <a:off x="8171472" y="5208494"/>
            <a:ext cx="30356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00" dirty="0"/>
              <a:t>Görsel: </a:t>
            </a:r>
            <a:r>
              <a:rPr lang="tr-TR" sz="1100" dirty="0" err="1"/>
              <a:t>ChatGPT</a:t>
            </a:r>
            <a:r>
              <a:rPr lang="tr-TR" sz="1100" dirty="0"/>
              <a:t> (</a:t>
            </a:r>
            <a:r>
              <a:rPr lang="tr-TR" sz="1100" dirty="0" err="1"/>
              <a:t>OpenAI</a:t>
            </a:r>
            <a:r>
              <a:rPr lang="tr-TR" sz="1100" dirty="0"/>
              <a:t>, 2025) ile oluşturuldu.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E2E81FB-BC7F-41F4-990C-A3B361F9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6211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A2F98F-4BC5-AC78-3364-C1FE6E1BC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463737"/>
            <a:ext cx="3653118" cy="809251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+mn-lt"/>
              </a:rPr>
              <a:t>Risk Faktörleri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97716C-35B1-92CC-73BB-D5E39843D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82" y="1272988"/>
            <a:ext cx="10515600" cy="3284257"/>
          </a:xfrm>
        </p:spPr>
        <p:txBody>
          <a:bodyPr/>
          <a:lstStyle/>
          <a:p>
            <a:r>
              <a:rPr lang="tr-TR" dirty="0">
                <a:latin typeface="+mn-lt"/>
              </a:rPr>
              <a:t>Uzun diyabet süresi</a:t>
            </a:r>
          </a:p>
          <a:p>
            <a:r>
              <a:rPr lang="tr-TR" dirty="0">
                <a:latin typeface="+mn-lt"/>
              </a:rPr>
              <a:t>Kötü glisemik kontrol</a:t>
            </a:r>
          </a:p>
          <a:p>
            <a:r>
              <a:rPr lang="tr-TR" dirty="0">
                <a:latin typeface="+mn-lt"/>
              </a:rPr>
              <a:t>Önceki ülser/ampütasyon öyküsü</a:t>
            </a:r>
          </a:p>
          <a:p>
            <a:r>
              <a:rPr lang="tr-TR" dirty="0">
                <a:latin typeface="+mn-lt"/>
              </a:rPr>
              <a:t>Periferik arter hastalığı</a:t>
            </a:r>
          </a:p>
          <a:p>
            <a:r>
              <a:rPr lang="tr-TR" dirty="0">
                <a:latin typeface="+mn-lt"/>
              </a:rPr>
              <a:t>Uygun olmayan ayakkabı</a:t>
            </a:r>
          </a:p>
          <a:p>
            <a:r>
              <a:rPr lang="tr-TR" dirty="0">
                <a:latin typeface="+mn-lt"/>
              </a:rPr>
              <a:t>Görme kaybı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9A9D942-F5BD-4E02-A79A-524CEA2F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138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DC3F67-9909-F6B5-E65C-B40822F9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+mn-lt"/>
              </a:rPr>
              <a:t>Diyabetik Ayak Tipleri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C6BA9C47-7D62-9C25-8D2F-691E79509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76164"/>
              </p:ext>
            </p:extLst>
          </p:nvPr>
        </p:nvGraphicFramePr>
        <p:xfrm>
          <a:off x="766483" y="1690688"/>
          <a:ext cx="10515600" cy="385233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480732">
                  <a:extLst>
                    <a:ext uri="{9D8B030D-6E8A-4147-A177-3AD203B41FA5}">
                      <a16:colId xmlns:a16="http://schemas.microsoft.com/office/drawing/2014/main" val="3551060081"/>
                    </a:ext>
                  </a:extLst>
                </a:gridCol>
                <a:gridCol w="3640667">
                  <a:extLst>
                    <a:ext uri="{9D8B030D-6E8A-4147-A177-3AD203B41FA5}">
                      <a16:colId xmlns:a16="http://schemas.microsoft.com/office/drawing/2014/main" val="1388080508"/>
                    </a:ext>
                  </a:extLst>
                </a:gridCol>
                <a:gridCol w="4394201">
                  <a:extLst>
                    <a:ext uri="{9D8B030D-6E8A-4147-A177-3AD203B41FA5}">
                      <a16:colId xmlns:a16="http://schemas.microsoft.com/office/drawing/2014/main" val="3844415505"/>
                    </a:ext>
                  </a:extLst>
                </a:gridCol>
              </a:tblGrid>
              <a:tr h="8593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200" b="1" i="0" dirty="0">
                          <a:latin typeface="Aptos Narrow" panose="020B0004020202020204" pitchFamily="34" charset="0"/>
                        </a:rPr>
                        <a:t>Tip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200" b="1" i="0" dirty="0">
                          <a:latin typeface="Aptos Narrow" panose="020B0004020202020204" pitchFamily="34" charset="0"/>
                        </a:rPr>
                        <a:t>Özellik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200" b="1" i="0" dirty="0">
                          <a:latin typeface="Aptos Narrow" panose="020B0004020202020204" pitchFamily="34" charset="0"/>
                        </a:rPr>
                        <a:t>Tedavi Yaklaşımı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824383"/>
                  </a:ext>
                </a:extLst>
              </a:tr>
              <a:tr h="8593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200" b="0" i="0" dirty="0">
                          <a:latin typeface="Aptos Narrow" panose="020B0004020202020204" pitchFamily="34" charset="0"/>
                        </a:rPr>
                        <a:t>Nöropatik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200" b="0" i="0" dirty="0">
                          <a:latin typeface="Aptos Narrow" panose="020B0004020202020204" pitchFamily="34" charset="0"/>
                        </a:rPr>
                        <a:t>Sıcak, kuru, nabız alınır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200" b="0" i="0" dirty="0">
                          <a:latin typeface="Aptos Narrow" panose="020B0004020202020204" pitchFamily="34" charset="0"/>
                        </a:rPr>
                        <a:t>Bası azalt, nemlendir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487235"/>
                  </a:ext>
                </a:extLst>
              </a:tr>
              <a:tr h="8593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200" b="0" i="0" dirty="0">
                          <a:latin typeface="Aptos Narrow" panose="020B0004020202020204" pitchFamily="34" charset="0"/>
                        </a:rPr>
                        <a:t>İskemik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200" b="0" i="0" dirty="0">
                          <a:latin typeface="Aptos Narrow" panose="020B0004020202020204" pitchFamily="34" charset="0"/>
                        </a:rPr>
                        <a:t>Soğuk, soluk, nabız zayıf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200" b="0" i="0" dirty="0">
                          <a:latin typeface="Aptos Narrow" panose="020B0004020202020204" pitchFamily="34" charset="0"/>
                        </a:rPr>
                        <a:t>KVC sevki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868554"/>
                  </a:ext>
                </a:extLst>
              </a:tr>
              <a:tr h="8593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200" b="0" i="0" dirty="0" err="1">
                          <a:latin typeface="Aptos Narrow" panose="020B0004020202020204" pitchFamily="34" charset="0"/>
                        </a:rPr>
                        <a:t>Nöroiskemik</a:t>
                      </a:r>
                      <a:endParaRPr lang="tr-TR" sz="3200" b="0" i="0" dirty="0">
                        <a:latin typeface="Aptos Narrow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200" b="0" i="0" dirty="0">
                          <a:latin typeface="Aptos Narrow" panose="020B0004020202020204" pitchFamily="34" charset="0"/>
                        </a:rPr>
                        <a:t>Her iki özellik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200" b="0" i="0" dirty="0">
                          <a:latin typeface="Aptos Narrow" panose="020B0004020202020204" pitchFamily="34" charset="0"/>
                        </a:rPr>
                        <a:t>Multidisipliner yaklaşım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118914"/>
                  </a:ext>
                </a:extLst>
              </a:tr>
            </a:tbl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F7A841F-E6BB-48DF-9BD3-9A9FB414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9881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CC6E26-44BA-6B59-1008-C706D333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47" y="445809"/>
            <a:ext cx="7902388" cy="791322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+mn-lt"/>
              </a:rPr>
              <a:t>Ayak Muayenesi Basamakları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86588A-2FE5-819B-8382-17A5CD7F7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47" y="1371601"/>
            <a:ext cx="10515600" cy="4351338"/>
          </a:xfrm>
        </p:spPr>
        <p:txBody>
          <a:bodyPr/>
          <a:lstStyle/>
          <a:p>
            <a:r>
              <a:rPr lang="tr-TR" b="1" dirty="0">
                <a:latin typeface="+mn-lt"/>
              </a:rPr>
              <a:t>İnspeksiyon </a:t>
            </a:r>
            <a:r>
              <a:rPr lang="tr-TR" dirty="0">
                <a:latin typeface="+mn-lt"/>
              </a:rPr>
              <a:t>– deformite, nasır, yara</a:t>
            </a:r>
          </a:p>
          <a:p>
            <a:r>
              <a:rPr lang="tr-TR" b="1" dirty="0">
                <a:latin typeface="+mn-lt"/>
              </a:rPr>
              <a:t>Palpasyon</a:t>
            </a:r>
            <a:r>
              <a:rPr lang="tr-TR" dirty="0">
                <a:latin typeface="+mn-lt"/>
              </a:rPr>
              <a:t> – nabız, sıcaklık</a:t>
            </a:r>
          </a:p>
          <a:p>
            <a:r>
              <a:rPr lang="tr-TR" b="1" dirty="0">
                <a:latin typeface="+mn-lt"/>
              </a:rPr>
              <a:t>Monofilament testi (10 g)</a:t>
            </a:r>
            <a:endParaRPr lang="tr-TR" dirty="0">
              <a:latin typeface="+mn-lt"/>
            </a:endParaRPr>
          </a:p>
          <a:p>
            <a:r>
              <a:rPr lang="tr-TR" b="1" dirty="0">
                <a:latin typeface="+mn-lt"/>
              </a:rPr>
              <a:t>Vibrasyon (128 Hz diyapazon)</a:t>
            </a:r>
          </a:p>
          <a:p>
            <a:r>
              <a:rPr lang="tr-TR" b="1" dirty="0">
                <a:latin typeface="+mn-lt"/>
              </a:rPr>
              <a:t>Refleks kontrolü</a:t>
            </a:r>
            <a:endParaRPr lang="tr-TR" dirty="0">
              <a:latin typeface="+mn-lt"/>
            </a:endParaRPr>
          </a:p>
          <a:p>
            <a:r>
              <a:rPr lang="tr-TR" b="1" dirty="0">
                <a:latin typeface="+mn-lt"/>
              </a:rPr>
              <a:t>Ayakkabı kontrolü</a:t>
            </a:r>
            <a:endParaRPr lang="tr-TR" dirty="0">
              <a:latin typeface="+mn-lt"/>
            </a:endParaRPr>
          </a:p>
          <a:p>
            <a:endParaRPr lang="tr-TR" dirty="0">
              <a:latin typeface="+mn-lt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0AD35C5-5C6C-41D8-9E97-75238AA2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245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6794423F-A76C-67B3-0F12-183AFDDA6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312193"/>
              </p:ext>
            </p:extLst>
          </p:nvPr>
        </p:nvGraphicFramePr>
        <p:xfrm>
          <a:off x="743572" y="1947380"/>
          <a:ext cx="10515600" cy="25908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91267">
                  <a:extLst>
                    <a:ext uri="{9D8B030D-6E8A-4147-A177-3AD203B41FA5}">
                      <a16:colId xmlns:a16="http://schemas.microsoft.com/office/drawing/2014/main" val="4110742336"/>
                    </a:ext>
                  </a:extLst>
                </a:gridCol>
                <a:gridCol w="4919133">
                  <a:extLst>
                    <a:ext uri="{9D8B030D-6E8A-4147-A177-3AD203B41FA5}">
                      <a16:colId xmlns:a16="http://schemas.microsoft.com/office/drawing/2014/main" val="28995343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876017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800" b="1" i="0" dirty="0">
                          <a:latin typeface="Aptos Narrow" panose="020B0004020202020204" pitchFamily="34" charset="0"/>
                        </a:rPr>
                        <a:t>Risk Grubu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800" b="1" i="0" dirty="0">
                          <a:latin typeface="Aptos Narrow" panose="020B0004020202020204" pitchFamily="34" charset="0"/>
                        </a:rPr>
                        <a:t>Bulgular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800" b="1" i="0" dirty="0">
                          <a:latin typeface="Aptos Narrow" panose="020B0004020202020204" pitchFamily="34" charset="0"/>
                        </a:rPr>
                        <a:t>Kontrol Sıklığı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378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800" b="0" i="0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800" b="0" i="0" dirty="0">
                          <a:latin typeface="Aptos Narrow" panose="020B0004020202020204" pitchFamily="34" charset="0"/>
                        </a:rPr>
                        <a:t>Normal duyu, nabız var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800" b="0" i="0" dirty="0">
                          <a:latin typeface="Aptos Narrow" panose="020B0004020202020204" pitchFamily="34" charset="0"/>
                        </a:rPr>
                        <a:t>12 ayda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3060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800" b="0" i="0" dirty="0"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800" b="0" i="0" dirty="0">
                          <a:latin typeface="Aptos Narrow" panose="020B0004020202020204" pitchFamily="34" charset="0"/>
                        </a:rPr>
                        <a:t>Nöropati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800" b="0" i="0" dirty="0">
                          <a:latin typeface="Aptos Narrow" panose="020B0004020202020204" pitchFamily="34" charset="0"/>
                        </a:rPr>
                        <a:t>6 ayda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482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800" b="0" i="0" dirty="0"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800" b="0" i="0" dirty="0">
                          <a:latin typeface="Aptos Narrow" panose="020B0004020202020204" pitchFamily="34" charset="0"/>
                        </a:rPr>
                        <a:t>Nöropati + deformite / PAH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800" b="0" i="0" dirty="0">
                          <a:latin typeface="Aptos Narrow" panose="020B0004020202020204" pitchFamily="34" charset="0"/>
                        </a:rPr>
                        <a:t>3 ayda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345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800" b="0" i="0" dirty="0"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800" b="0" i="0" dirty="0">
                          <a:latin typeface="Aptos Narrow" panose="020B0004020202020204" pitchFamily="34" charset="0"/>
                        </a:rPr>
                        <a:t>Ülser/ampütasyon öyküsü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800" b="0" i="0" dirty="0">
                          <a:latin typeface="Aptos Narrow" panose="020B0004020202020204" pitchFamily="34" charset="0"/>
                        </a:rPr>
                        <a:t>1 ayda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3613241"/>
                  </a:ext>
                </a:extLst>
              </a:tr>
            </a:tbl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0ADE6C1-3ADA-46A2-A295-3002FEBB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142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F43B1F-DA00-8682-64C0-FC869979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47" y="544856"/>
            <a:ext cx="10515600" cy="742421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+mn-lt"/>
              </a:rPr>
              <a:t>Aile Hekiminin Görevleri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B0AB35-B339-067D-51E2-CB3763E8C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47" y="1511861"/>
            <a:ext cx="10515600" cy="2827057"/>
          </a:xfrm>
        </p:spPr>
        <p:txBody>
          <a:bodyPr/>
          <a:lstStyle/>
          <a:p>
            <a:r>
              <a:rPr lang="tr-TR" dirty="0">
                <a:latin typeface="+mn-lt"/>
              </a:rPr>
              <a:t>Yıllık ayak muayenesi</a:t>
            </a:r>
          </a:p>
          <a:p>
            <a:r>
              <a:rPr lang="tr-TR" dirty="0">
                <a:latin typeface="+mn-lt"/>
              </a:rPr>
              <a:t>Eğitim: günlük ayak kontrolü, uygun ayakkabı</a:t>
            </a:r>
          </a:p>
          <a:p>
            <a:r>
              <a:rPr lang="tr-TR" dirty="0">
                <a:latin typeface="+mn-lt"/>
              </a:rPr>
              <a:t>Yara varsa erken sevk</a:t>
            </a:r>
          </a:p>
          <a:p>
            <a:r>
              <a:rPr lang="tr-TR" dirty="0">
                <a:latin typeface="+mn-lt"/>
              </a:rPr>
              <a:t>Tırnak kesimi ve cilt bakımı eğitimi</a:t>
            </a:r>
          </a:p>
          <a:p>
            <a:r>
              <a:rPr lang="tr-TR" dirty="0">
                <a:latin typeface="+mn-lt"/>
              </a:rPr>
              <a:t>Enfeksiyon varsa antibiyotik başlanması</a:t>
            </a:r>
          </a:p>
          <a:p>
            <a:pPr marL="0" indent="0">
              <a:buNone/>
            </a:pPr>
            <a:endParaRPr lang="tr-TR" dirty="0">
              <a:latin typeface="+mn-lt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C497EAF-72B7-4BC4-85B3-5A974A0F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705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2D4F5A-22C8-635C-B8C4-45B24FF8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47" y="499596"/>
            <a:ext cx="10515600" cy="755463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+mn-lt"/>
              </a:rPr>
              <a:t>Günlük Ayak Bakım Önerileri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86B3AB-01D1-792D-6454-59EA21EE4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47" y="1440143"/>
            <a:ext cx="10515600" cy="3338046"/>
          </a:xfrm>
        </p:spPr>
        <p:txBody>
          <a:bodyPr/>
          <a:lstStyle/>
          <a:p>
            <a:r>
              <a:rPr lang="tr-TR" dirty="0">
                <a:latin typeface="+mn-lt"/>
              </a:rPr>
              <a:t>Her gün kontrol</a:t>
            </a:r>
          </a:p>
          <a:p>
            <a:r>
              <a:rPr lang="tr-TR" dirty="0">
                <a:latin typeface="+mn-lt"/>
              </a:rPr>
              <a:t>Ilık suyla yıkama, dikkatli kurutma</a:t>
            </a:r>
          </a:p>
          <a:p>
            <a:r>
              <a:rPr lang="tr-TR" dirty="0">
                <a:latin typeface="+mn-lt"/>
              </a:rPr>
              <a:t>Nemlendirici (parmak arası hariç)</a:t>
            </a:r>
          </a:p>
          <a:p>
            <a:r>
              <a:rPr lang="tr-TR" dirty="0">
                <a:latin typeface="+mn-lt"/>
              </a:rPr>
              <a:t>Yumuşak, uygun ayakkabı</a:t>
            </a:r>
          </a:p>
          <a:p>
            <a:r>
              <a:rPr lang="tr-TR" dirty="0">
                <a:latin typeface="+mn-lt"/>
              </a:rPr>
              <a:t>Tırnaklar düz kesilmeli</a:t>
            </a:r>
          </a:p>
          <a:p>
            <a:r>
              <a:rPr lang="tr-TR" dirty="0">
                <a:latin typeface="+mn-lt"/>
              </a:rPr>
              <a:t>Asla sıcak su torbası kullanılmamalı</a:t>
            </a:r>
          </a:p>
          <a:p>
            <a:endParaRPr lang="tr-TR" dirty="0">
              <a:latin typeface="+mn-lt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C18528D-B12F-4F8A-9AEF-E787774F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361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822E7F-6B80-91DD-B203-34AB765F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3" y="562349"/>
            <a:ext cx="10515600" cy="656851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+mn-lt"/>
              </a:rPr>
              <a:t>Sevk Kriterleri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AB6069-200E-B3A1-6322-9A9705663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83" y="1500903"/>
            <a:ext cx="6181165" cy="3411756"/>
          </a:xfrm>
        </p:spPr>
        <p:txBody>
          <a:bodyPr/>
          <a:lstStyle/>
          <a:p>
            <a:r>
              <a:rPr lang="tr-TR" dirty="0">
                <a:latin typeface="+mn-lt"/>
              </a:rPr>
              <a:t>Derin veya nekrotik ülser</a:t>
            </a:r>
          </a:p>
          <a:p>
            <a:r>
              <a:rPr lang="tr-TR" dirty="0">
                <a:latin typeface="+mn-lt"/>
              </a:rPr>
              <a:t>Nabız alınamaması</a:t>
            </a:r>
          </a:p>
          <a:p>
            <a:r>
              <a:rPr lang="tr-TR" dirty="0">
                <a:latin typeface="+mn-lt"/>
              </a:rPr>
              <a:t>Şiddetli enfeksiyon</a:t>
            </a:r>
          </a:p>
          <a:p>
            <a:r>
              <a:rPr lang="tr-TR" dirty="0">
                <a:latin typeface="+mn-lt"/>
              </a:rPr>
              <a:t>Osteomiyelit şüphesi</a:t>
            </a:r>
          </a:p>
          <a:p>
            <a:r>
              <a:rPr lang="tr-TR" dirty="0">
                <a:latin typeface="+mn-lt"/>
              </a:rPr>
              <a:t>Hızlı ilerleyen yara</a:t>
            </a:r>
          </a:p>
          <a:p>
            <a:endParaRPr lang="tr-TR" dirty="0">
              <a:latin typeface="+mn-lt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D30B15A-232F-4B5D-B987-19A4D382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725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4CD597-3349-868D-9EAD-FCB5C76A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584633"/>
            <a:ext cx="10515600" cy="634568"/>
          </a:xfrm>
        </p:spPr>
        <p:txBody>
          <a:bodyPr>
            <a:normAutofit fontScale="90000"/>
          </a:bodyPr>
          <a:lstStyle/>
          <a:p>
            <a:r>
              <a:rPr lang="tr-TR" sz="4000" dirty="0" err="1">
                <a:solidFill>
                  <a:srgbClr val="FF0000"/>
                </a:solidFill>
                <a:latin typeface="+mn-lt"/>
              </a:rPr>
              <a:t>Mikrovasküler</a:t>
            </a:r>
            <a:r>
              <a:rPr lang="tr-TR" sz="4000" dirty="0">
                <a:solidFill>
                  <a:srgbClr val="FF0000"/>
                </a:solidFill>
                <a:latin typeface="+mn-lt"/>
              </a:rPr>
              <a:t> Komplikasyonları Tarama Sıklıkları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140048BE-A28C-7A93-05AE-FB2F62620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301369"/>
              </p:ext>
            </p:extLst>
          </p:nvPr>
        </p:nvGraphicFramePr>
        <p:xfrm>
          <a:off x="739588" y="2307861"/>
          <a:ext cx="10515600" cy="173736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1844053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867832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4686876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363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 dirty="0"/>
                        <a:t>Komplikasyon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 dirty="0"/>
                        <a:t>Tip 1 </a:t>
                      </a:r>
                      <a:r>
                        <a:rPr lang="tr-TR" b="1" dirty="0" err="1"/>
                        <a:t>DM’de</a:t>
                      </a:r>
                      <a:r>
                        <a:rPr lang="tr-TR" b="1" dirty="0"/>
                        <a:t> Başlama Zamanı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 dirty="0"/>
                        <a:t>Tip 2 </a:t>
                      </a:r>
                      <a:r>
                        <a:rPr lang="tr-TR" b="1" dirty="0" err="1"/>
                        <a:t>DM’de</a:t>
                      </a:r>
                      <a:r>
                        <a:rPr lang="tr-TR" b="1" dirty="0"/>
                        <a:t> Başlama Zamanı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 dirty="0"/>
                        <a:t>Tarama Sıklığı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522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Retinopati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Tanıdan </a:t>
                      </a:r>
                      <a:r>
                        <a:rPr lang="tr-TR" b="1"/>
                        <a:t>5 yıl sonra</a:t>
                      </a:r>
                      <a:endParaRPr lang="tr-T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Tanıda</a:t>
                      </a:r>
                      <a:endParaRPr lang="tr-T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Yılda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437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Nefropati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Tanıdan </a:t>
                      </a:r>
                      <a:r>
                        <a:rPr lang="tr-TR" b="1"/>
                        <a:t>5 yıl sonra</a:t>
                      </a:r>
                      <a:endParaRPr lang="tr-T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Tanıda</a:t>
                      </a:r>
                      <a:endParaRPr lang="tr-T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Yılda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6643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Nöropati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Tanıdan </a:t>
                      </a:r>
                      <a:r>
                        <a:rPr lang="tr-TR" b="1"/>
                        <a:t>5 yıl sonra</a:t>
                      </a:r>
                      <a:endParaRPr lang="tr-T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Tanıda</a:t>
                      </a:r>
                      <a:endParaRPr lang="tr-T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dirty="0"/>
                        <a:t>Yılda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4503671"/>
                  </a:ext>
                </a:extLst>
              </a:tr>
            </a:tbl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C6337CD-D16C-40A1-897A-CE5966F9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5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2D6F9A-F49C-C343-513C-AAB57D9B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400983"/>
            <a:ext cx="11497962" cy="13255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+mn-lt"/>
              </a:rPr>
              <a:t>Patofizyoloji ve Genel Bakış </a:t>
            </a:r>
            <a:r>
              <a:rPr lang="tr-TR" b="1" dirty="0" err="1">
                <a:solidFill>
                  <a:srgbClr val="FF0000"/>
                </a:solidFill>
                <a:latin typeface="+mn-lt"/>
              </a:rPr>
              <a:t>Mikrovasküler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 Hasarın Temelleri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FE61BDB-3D65-9C2B-8E32-EAFA457F09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5642" y="1726546"/>
            <a:ext cx="10883880" cy="391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tr-TR" altLang="tr-TR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Kronik hiperglisemi → endotel disfonksiyonu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tr-TR" altLang="tr-TR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İleri </a:t>
            </a:r>
            <a:r>
              <a:rPr kumimoji="0" lang="tr-TR" altLang="tr-TR" sz="24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glikasyon</a:t>
            </a:r>
            <a:r>
              <a:rPr kumimoji="0" lang="tr-TR" altLang="tr-TR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son ürünleri → damar sertliği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tr-TR" altLang="tr-TR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Sorbitol birikimi, oksidatif stres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altLang="tr-TR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En çok etkilenen dokular: retina, böbrek, sinir sistemi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tr-TR" altLang="tr-TR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Hipertansiyon ve dislipidemi süreci hızlandırır 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altLang="tr-TR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(sadece glukoz değil, kan basıncı ve lipidler de mikrovasküler komplikasyonların ana etmenlerindendir.)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D9C4747-7638-4B07-BE38-314596A7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099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5ECC8F-382C-6588-D72E-205AF18AD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06" y="1969061"/>
            <a:ext cx="10515600" cy="2056092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+mn-lt"/>
              </a:rPr>
              <a:t>Bu sunum, TEMD 2024 Diyabet Kılavuzu ve güncel ADA/KDIGO önerileri temel alınarak hazırlanmıştır.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B96809F-1854-499B-934A-FBFAA463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24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B4631D-2595-485C-9653-1554F67C4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solidFill>
                  <a:srgbClr val="FF0000"/>
                </a:solidFill>
                <a:latin typeface="+mn-lt"/>
              </a:rPr>
              <a:t>RETİNOPATİ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67CFD08-E33F-4F42-8E35-DA852FFD0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12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6565C0-95A4-308C-E521-81595FCD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89" y="518532"/>
            <a:ext cx="10728158" cy="66481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+mn-lt"/>
              </a:rPr>
              <a:t>Vaka 1: “Görme Şikâyeti Olmayan Diyabetik Hasta”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CD42A6-AD3F-B14F-C6C2-A67E622EF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3" y="1407460"/>
            <a:ext cx="11122410" cy="47446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800" dirty="0">
                <a:latin typeface="+mn-lt"/>
              </a:rPr>
              <a:t>57 yaşında erkek, 10 yıldır Tip 2 DM, göz muayenesi 2 yıl önce, görme şikâyeti yok.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800" b="1" dirty="0">
                <a:latin typeface="+mn-lt"/>
              </a:rPr>
              <a:t>Sorular:</a:t>
            </a:r>
            <a:endParaRPr lang="tr-TR" sz="1800" dirty="0">
              <a:latin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800" dirty="0">
                <a:latin typeface="+mn-lt"/>
              </a:rPr>
              <a:t>Bu hasta ilk ne zaman ve ne sıklıkla göz muayenesi yaptırmalı?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800" dirty="0">
                <a:latin typeface="+mn-lt"/>
              </a:rPr>
              <a:t>Ne zaman sevk edilmeli?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800" dirty="0">
                <a:latin typeface="+mn-lt"/>
              </a:rPr>
              <a:t>Risk faktörleri nelerdir?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800" dirty="0">
                <a:latin typeface="+mn-lt"/>
              </a:rPr>
              <a:t>Tanıda göz muayenesi yapılmalı.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800" dirty="0">
                <a:latin typeface="+mn-lt"/>
              </a:rPr>
              <a:t>Retinopati yoksa yılda bir, iki yıl üst üste normalse 1-2 bir olabilir. (B kanıt düzeyi)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800" dirty="0">
                <a:latin typeface="+mn-lt"/>
              </a:rPr>
              <a:t>Hipertansiyon, dislipidemi ve uzun diyabet süresi retinopatiyi hızlandırır.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A7F707B-F3C9-4D5F-AF88-6AFC75A4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344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betology 03 00011 g001">
            <a:extLst>
              <a:ext uri="{FF2B5EF4-FFF2-40B4-BE49-F238E27FC236}">
                <a16:creationId xmlns:a16="http://schemas.microsoft.com/office/drawing/2014/main" id="{BF90C5A1-5706-E67B-D225-103085C4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58" y="525137"/>
            <a:ext cx="6836055" cy="48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3B039D2-F41E-C1F5-0604-119C2ECE5DBD}"/>
              </a:ext>
            </a:extLst>
          </p:cNvPr>
          <p:cNvSpPr txBox="1"/>
          <p:nvPr/>
        </p:nvSpPr>
        <p:spPr>
          <a:xfrm>
            <a:off x="593085" y="5543364"/>
            <a:ext cx="117154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Kaynak: Ansari P, 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Tabasumma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N, 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Snigdha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NN, 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Siam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NH, 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Panduru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RVNRS, Azam S, 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Hannan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JMA, 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Abdel-Wahab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YHA. 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Diabetic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Retinopathy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: An 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Overview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on 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Mechanisms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Pathophysiology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and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Pharmacotherapy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. 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Diabetology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. 2022; 3(1):159-175. 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https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://</a:t>
            </a:r>
            <a:r>
              <a:rPr lang="tr-TR" sz="80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doi.org</a:t>
            </a:r>
            <a:r>
              <a:rPr lang="tr-TR" sz="80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/10.3390/diabetology3010011</a:t>
            </a:r>
            <a:endParaRPr lang="tr-TR" sz="800" dirty="0">
              <a:cs typeface="Arial" panose="020B0604020202020204" pitchFamily="34" charset="0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C2BF030-8BDE-4CF9-AFF1-5C5ADED0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946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44E7A2-2DFF-52DE-ACD9-034B85CE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493059"/>
            <a:ext cx="8341659" cy="740429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+mn-lt"/>
              </a:rPr>
              <a:t>Retinopati: Klinik Sınıflama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4B45C6-5A5E-4108-6773-E1086DF4D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06" y="1377390"/>
            <a:ext cx="1080034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+mn-lt"/>
              </a:rPr>
              <a:t>Retinopatinin evresi, görme kaybı riskini belirler.</a:t>
            </a:r>
            <a:endParaRPr lang="tr-TR" sz="2400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tr-TR" sz="2400" b="1" dirty="0" err="1">
                <a:latin typeface="+mn-lt"/>
              </a:rPr>
              <a:t>Non</a:t>
            </a:r>
            <a:r>
              <a:rPr lang="tr-TR" sz="2400" b="1" dirty="0">
                <a:latin typeface="+mn-lt"/>
              </a:rPr>
              <a:t>-Proliferatif:</a:t>
            </a:r>
            <a:r>
              <a:rPr lang="tr-TR" sz="2400" dirty="0">
                <a:latin typeface="+mn-lt"/>
              </a:rPr>
              <a:t> </a:t>
            </a:r>
            <a:r>
              <a:rPr lang="tr-TR" sz="2400" dirty="0" err="1">
                <a:latin typeface="+mn-lt"/>
              </a:rPr>
              <a:t>Mikroanevrizma</a:t>
            </a:r>
            <a:r>
              <a:rPr lang="tr-TR" sz="2400" dirty="0">
                <a:latin typeface="+mn-lt"/>
              </a:rPr>
              <a:t>, </a:t>
            </a:r>
            <a:r>
              <a:rPr lang="tr-TR" sz="2400" dirty="0" err="1">
                <a:latin typeface="+mn-lt"/>
              </a:rPr>
              <a:t>eksüda</a:t>
            </a:r>
            <a:r>
              <a:rPr lang="tr-TR" sz="2400" dirty="0">
                <a:latin typeface="+mn-lt"/>
              </a:rPr>
              <a:t>, kanama</a:t>
            </a:r>
          </a:p>
          <a:p>
            <a:pPr>
              <a:lnSpc>
                <a:spcPct val="150000"/>
              </a:lnSpc>
            </a:pPr>
            <a:r>
              <a:rPr lang="tr-TR" sz="2400" b="1" dirty="0">
                <a:latin typeface="+mn-lt"/>
              </a:rPr>
              <a:t>Proliferatif:</a:t>
            </a:r>
            <a:r>
              <a:rPr lang="tr-TR" sz="2400" dirty="0">
                <a:latin typeface="+mn-lt"/>
              </a:rPr>
              <a:t> Yeni damar oluşumu, </a:t>
            </a:r>
            <a:r>
              <a:rPr lang="tr-TR" sz="2400" dirty="0" err="1">
                <a:latin typeface="+mn-lt"/>
              </a:rPr>
              <a:t>vitreus</a:t>
            </a:r>
            <a:r>
              <a:rPr lang="tr-TR" sz="2400" dirty="0">
                <a:latin typeface="+mn-lt"/>
              </a:rPr>
              <a:t> kanaması, retina dekolmanı</a:t>
            </a:r>
          </a:p>
          <a:p>
            <a:pPr>
              <a:lnSpc>
                <a:spcPct val="150000"/>
              </a:lnSpc>
            </a:pPr>
            <a:r>
              <a:rPr lang="tr-TR" sz="2400" b="1" dirty="0" err="1">
                <a:latin typeface="+mn-lt"/>
              </a:rPr>
              <a:t>Maküla</a:t>
            </a:r>
            <a:r>
              <a:rPr lang="tr-TR" sz="2400" b="1" dirty="0">
                <a:latin typeface="+mn-lt"/>
              </a:rPr>
              <a:t> Ödemi:</a:t>
            </a:r>
            <a:r>
              <a:rPr lang="tr-TR" sz="2400" dirty="0">
                <a:latin typeface="+mn-lt"/>
              </a:rPr>
              <a:t> Her evrede olabilir – en sık görme kaybı nedeni</a:t>
            </a:r>
            <a:br>
              <a:rPr lang="tr-TR" sz="2400" dirty="0">
                <a:latin typeface="+mn-lt"/>
              </a:rPr>
            </a:br>
            <a:r>
              <a:rPr lang="tr-TR" sz="2400" dirty="0" err="1">
                <a:latin typeface="+mn-lt"/>
              </a:rPr>
              <a:t>Maküla</a:t>
            </a:r>
            <a:r>
              <a:rPr lang="tr-TR" sz="2400" dirty="0">
                <a:latin typeface="+mn-lt"/>
              </a:rPr>
              <a:t> ödemi varsa, hastanın görme kaybı kaçınılmaz olabilir!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EE8A452-8B0A-4A09-963D-E4BC453F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329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72CA85-32EA-EC6C-FBB5-4D0F4C80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392019"/>
            <a:ext cx="10515600" cy="1325563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+mn-lt"/>
              </a:rPr>
              <a:t>Retinopati: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Aile Hekiminin Sorumlulukları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C45EB56-547B-13FD-1966-5B3E61CE1A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3100" y="1717582"/>
            <a:ext cx="11313249" cy="279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dirty="0">
                <a:latin typeface="+mn-lt"/>
              </a:rPr>
              <a:t>Tanıda göz dibi muayenesi (Tip 2 DM)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dirty="0">
                <a:latin typeface="+mn-lt"/>
              </a:rPr>
              <a:t>Tip 1 </a:t>
            </a:r>
            <a:r>
              <a:rPr lang="tr-TR" sz="2400" dirty="0" err="1">
                <a:latin typeface="+mn-lt"/>
              </a:rPr>
              <a:t>DM’de</a:t>
            </a:r>
            <a:r>
              <a:rPr lang="tr-TR" sz="2400" dirty="0">
                <a:latin typeface="+mn-lt"/>
              </a:rPr>
              <a:t> 5 yıl sonra yıllık kontrol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dirty="0">
                <a:latin typeface="+mn-lt"/>
              </a:rPr>
              <a:t>Persistan </a:t>
            </a:r>
            <a:r>
              <a:rPr lang="tr-TR" sz="2400" dirty="0" err="1">
                <a:latin typeface="+mn-lt"/>
              </a:rPr>
              <a:t>mikroalbüminüride</a:t>
            </a:r>
            <a:r>
              <a:rPr lang="tr-TR" sz="2400" dirty="0">
                <a:latin typeface="+mn-lt"/>
              </a:rPr>
              <a:t> tarama sıklaştırılır – yönlendirmeler sıklaşmalı.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dirty="0">
                <a:latin typeface="+mn-lt"/>
              </a:rPr>
              <a:t>Gebelik planlayan diyabetlilerde her trimesterde muayene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dirty="0">
                <a:latin typeface="+mn-lt"/>
              </a:rPr>
              <a:t>Hipertansiyon ve dislipidemi mutlaka yönetilmelidir</a:t>
            </a: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A206E59-2583-4A3A-A1F4-D74F8262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409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996EA8-646D-E447-1EA6-5E1E96F1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solidFill>
                  <a:srgbClr val="FF0000"/>
                </a:solidFill>
                <a:latin typeface="+mn-lt"/>
              </a:rPr>
              <a:t>NEFROPATİ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C21CE-EA86-201C-B37F-3369B1F82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7C52A01-DBF2-4C7B-A6E7-E0D3928A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3450-EFF4-834D-85DA-F81CB105835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18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eması">
  <a:themeElements>
    <a:clrScheme name="Office 2013 - 2022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394</TotalTime>
  <Words>1285</Words>
  <Application>Microsoft Office PowerPoint</Application>
  <PresentationFormat>Geniş ekran</PresentationFormat>
  <Paragraphs>234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Aptos Narrow</vt:lpstr>
      <vt:lpstr>Arial</vt:lpstr>
      <vt:lpstr>Calibri</vt:lpstr>
      <vt:lpstr>Wingdings</vt:lpstr>
      <vt:lpstr>Office 2013 - 2022 Teması</vt:lpstr>
      <vt:lpstr>Diyabetin Mikrovasküler Komplikasyonları</vt:lpstr>
      <vt:lpstr>PowerPoint Sunusu</vt:lpstr>
      <vt:lpstr>Patofizyoloji ve Genel Bakış Mikrovasküler Hasarın Temelleri</vt:lpstr>
      <vt:lpstr>RETİNOPATİ</vt:lpstr>
      <vt:lpstr>Vaka 1: “Görme Şikâyeti Olmayan Diyabetik Hasta”</vt:lpstr>
      <vt:lpstr>PowerPoint Sunusu</vt:lpstr>
      <vt:lpstr>Retinopati: Klinik Sınıflama</vt:lpstr>
      <vt:lpstr>Retinopati: Aile Hekiminin Sorumlulukları</vt:lpstr>
      <vt:lpstr>NEFROPATİ</vt:lpstr>
      <vt:lpstr>Vaka 2: İdrarda Protein Artışı</vt:lpstr>
      <vt:lpstr>PowerPoint Sunusu</vt:lpstr>
      <vt:lpstr>Nefropati Tarama ve Tanı</vt:lpstr>
      <vt:lpstr>Nefropati Yönetimi</vt:lpstr>
      <vt:lpstr>NÖROPATİ</vt:lpstr>
      <vt:lpstr>Vaka 3: “Ayağım yara olmuş ”</vt:lpstr>
      <vt:lpstr>PowerPoint Sunusu</vt:lpstr>
      <vt:lpstr>Diyabetik Nöropati Sınıflaması</vt:lpstr>
      <vt:lpstr>Nöropatik Ağrı Tedavisi</vt:lpstr>
      <vt:lpstr>Otonomik Nöropati (Kardiyak ve GİS)</vt:lpstr>
      <vt:lpstr>Koruma ve Takip</vt:lpstr>
      <vt:lpstr>Diyabetik Ayak</vt:lpstr>
      <vt:lpstr>Risk Faktörleri</vt:lpstr>
      <vt:lpstr>Diyabetik Ayak Tipleri</vt:lpstr>
      <vt:lpstr>Ayak Muayenesi Basamakları</vt:lpstr>
      <vt:lpstr>PowerPoint Sunusu</vt:lpstr>
      <vt:lpstr>Aile Hekiminin Görevleri</vt:lpstr>
      <vt:lpstr>Günlük Ayak Bakım Önerileri</vt:lpstr>
      <vt:lpstr>Sevk Kriterleri</vt:lpstr>
      <vt:lpstr>Mikrovasküler Komplikasyonları Tarama Sıklıkları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Diyabetin Mikrovasküler Komplikasyonları</dc:title>
  <dc:creator>yıldız atadağ</dc:creator>
  <cp:lastModifiedBy>Yasemin SARIALTIN</cp:lastModifiedBy>
  <cp:revision>12</cp:revision>
  <dcterms:created xsi:type="dcterms:W3CDTF">2025-10-25T09:37:03Z</dcterms:created>
  <dcterms:modified xsi:type="dcterms:W3CDTF">2025-11-06T14:00:03Z</dcterms:modified>
</cp:coreProperties>
</file>