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emf" ContentType="image/x-emf"/>
  <Default Extension="rels" ContentType="application/vnd.openxmlformats-package.relationships+xml"/>
  <Default Extension="bin" ContentType="application/vnd.openxmlformats-officedocument.oleObject"/>
  <Override PartName="/ppt/slides/slide45.xml" ContentType="application/vnd.openxmlformats-officedocument.presentationml.slide+xml"/>
  <Override PartName="/ppt/slides/slide43.xml" ContentType="application/vnd.openxmlformats-officedocument.presentationml.slide+xml"/>
  <Override PartName="/ppt/slides/slide46.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47.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42.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slides/slide8.xml" ContentType="application/vnd.openxmlformats-officedocument.presentationml.slide+xml"/>
  <Override PartName="/ppt/slides/slide21.xml" ContentType="application/vnd.openxmlformats-officedocument.presentationml.slide+xml"/>
  <Override PartName="/ppt/slides/slide7.xml" ContentType="application/vnd.openxmlformats-officedocument.presentationml.slide+xml"/>
  <Override PartName="/ppt/slides/slide44.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s/slide27.xml" ContentType="application/vnd.openxmlformats-officedocument.presentationml.slide+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s/slide1.xml" ContentType="application/vnd.openxmlformats-officedocument.presentationml.slide+xml"/>
  <Override PartName="/ppt/slides/slide9.xml" ContentType="application/vnd.openxmlformats-officedocument.presentationml.slide+xml"/>
  <Override PartName="/ppt/slideLayouts/slideLayout2.xml" ContentType="application/vnd.openxmlformats-officedocument.presentationml.slideLayout+xml"/>
  <Override PartName="/ppt/slides/slide5.xml" ContentType="application/vnd.openxmlformats-officedocument.presentationml.slide+xml"/>
  <Override PartName="/ppt/slides/slide40.xml" ContentType="application/vnd.openxmlformats-officedocument.presentationml.slide+xml"/>
  <Override PartName="/ppt/slideMasters/slideMaster1.xml" ContentType="application/vnd.openxmlformats-officedocument.presentationml.slideMaster+xml"/>
  <Override PartName="/ppt/slides/slide14.xml" ContentType="application/vnd.openxmlformats-officedocument.presentationml.slide+xml"/>
  <Override PartName="/ppt/tableStyles.xml" ContentType="application/vnd.openxmlformats-officedocument.presentationml.tableStyles+xml"/>
  <Override PartName="/ppt/slides/slide39.xml" ContentType="application/vnd.openxmlformats-officedocument.presentationml.slide+xml"/>
  <Override PartName="/ppt/viewProps.xml" ContentType="application/vnd.openxmlformats-officedocument.presentationml.viewProps+xml"/>
  <Override PartName="/ppt/slides/slide2.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slides/slide28.xml" ContentType="application/vnd.openxmlformats-officedocument.presentationml.slide+xml"/>
  <Override PartName="/ppt/theme/theme1.xml" ContentType="application/vnd.openxmlformats-officedocument.theme+xml"/>
  <Override PartName="/ppt/slides/slide18.xml" ContentType="application/vnd.openxmlformats-officedocument.presentationml.slide+xml"/>
  <Override PartName="/ppt/slides/slide38.xml" ContentType="application/vnd.openxmlformats-officedocument.presentationml.slide+xml"/>
  <Override PartName="/ppt/slideLayouts/slideLayout6.xml" ContentType="application/vnd.openxmlformats-officedocument.presentationml.slideLayout+xml"/>
  <Override PartName="/ppt/presProps.xml" ContentType="application/vnd.openxmlformats-officedocument.presentationml.presProps+xml"/>
  <Override PartName="/ppt/slides/slide34.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saveSubsetFonts="1" showSpecialPlsOnTitleSld="0">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Lst>
  <p:sldSz cx="12192000" cy="6858000"/>
  <p:notesSz cx="12192000" cy="6858000"/>
  <p:defaultTextStyle>
    <a:defPPr>
      <a:defRPr lang="tr-T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8" d="100"/>
          <a:sy n="108" d="100"/>
        </p:scale>
        <p:origin x="678" y="108"/>
      </p:cViewPr>
      <p:guideLst>
        <p:guide pos="3840"/>
        <p:guide pos="2160" orient="horz"/>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presProps" Target="presProps.xml" /><Relationship Id="rId51" Type="http://schemas.openxmlformats.org/officeDocument/2006/relationships/tableStyles" Target="tableStyles.xml" /><Relationship Id="rId52" Type="http://schemas.openxmlformats.org/officeDocument/2006/relationships/viewProps" Target="viewProps.xml" /></Relationship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emf"/></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emf"/></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emf"/></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emf"/></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emf"/><Relationship Id="rId4" Type="http://schemas.openxmlformats.org/officeDocument/2006/relationships/image" Target="../media/image6.emf"/></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emf"/><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Kapak-Turkuaz">
    <p:spTree>
      <p:nvGrpSpPr>
        <p:cNvPr id="1" name=""/>
        <p:cNvGrpSpPr/>
        <p:nvPr/>
      </p:nvGrpSpPr>
      <p:grpSpPr bwMode="auto">
        <a:xfrm>
          <a:off x="0" y="0"/>
          <a:ext cx="0" cy="0"/>
          <a:chOff x="0" y="0"/>
          <a:chExt cx="0" cy="0"/>
        </a:xfrm>
      </p:grpSpPr>
      <p:pic>
        <p:nvPicPr>
          <p:cNvPr id="13" name="Resim 12"/>
          <p:cNvPicPr>
            <a:picLocks noChangeAspect="1"/>
          </p:cNvPicPr>
          <p:nvPr userDrawn="1"/>
        </p:nvPicPr>
        <p:blipFill>
          <a:blip r:embed="rId2"/>
          <a:stretch/>
        </p:blipFill>
        <p:spPr bwMode="auto">
          <a:xfrm>
            <a:off x="0" y="0"/>
            <a:ext cx="12192000" cy="6858000"/>
          </a:xfrm>
          <a:prstGeom prst="rect">
            <a:avLst/>
          </a:prstGeom>
        </p:spPr>
      </p:pic>
      <p:pic>
        <p:nvPicPr>
          <p:cNvPr id="8" name="Resim 7"/>
          <p:cNvPicPr>
            <a:picLocks noChangeAspect="1"/>
          </p:cNvPicPr>
          <p:nvPr userDrawn="1"/>
        </p:nvPicPr>
        <p:blipFill>
          <a:blip r:embed="rId3"/>
          <a:stretch/>
        </p:blipFill>
        <p:spPr bwMode="auto">
          <a:xfrm>
            <a:off x="3897261" y="865072"/>
            <a:ext cx="4397477" cy="1217504"/>
          </a:xfrm>
          <a:prstGeom prst="rect">
            <a:avLst/>
          </a:prstGeom>
        </p:spPr>
      </p:pic>
      <p:sp>
        <p:nvSpPr>
          <p:cNvPr id="10" name="Başlık 1"/>
          <p:cNvSpPr>
            <a:spLocks noGrp="1"/>
          </p:cNvSpPr>
          <p:nvPr>
            <p:ph type="title" hasCustomPrompt="1"/>
          </p:nvPr>
        </p:nvSpPr>
        <p:spPr bwMode="auto">
          <a:xfrm>
            <a:off x="838198" y="3144724"/>
            <a:ext cx="10515600" cy="1325563"/>
          </a:xfrm>
        </p:spPr>
        <p:txBody>
          <a:bodyPr/>
          <a:lstStyle>
            <a:lvl1pPr algn="ctr">
              <a:defRPr b="1">
                <a:solidFill>
                  <a:schemeClr val="bg1"/>
                </a:solidFill>
                <a:latin typeface="+mn-lt"/>
              </a:defRPr>
            </a:lvl1pPr>
          </a:lstStyle>
          <a:p>
            <a:pPr>
              <a:defRPr/>
            </a:pPr>
            <a:r>
              <a:rPr lang="tr-TR"/>
              <a:t>BAŞLIK GİRİNİZ</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Kapak-Kırmızı">
    <p:spTree>
      <p:nvGrpSpPr>
        <p:cNvPr id="1" name=""/>
        <p:cNvGrpSpPr/>
        <p:nvPr/>
      </p:nvGrpSpPr>
      <p:grpSpPr bwMode="auto">
        <a:xfrm>
          <a:off x="0" y="0"/>
          <a:ext cx="0" cy="0"/>
          <a:chOff x="0" y="0"/>
          <a:chExt cx="0" cy="0"/>
        </a:xfrm>
      </p:grpSpPr>
      <p:pic>
        <p:nvPicPr>
          <p:cNvPr id="3" name="Resim 2"/>
          <p:cNvPicPr>
            <a:picLocks noChangeAspect="1"/>
          </p:cNvPicPr>
          <p:nvPr userDrawn="1"/>
        </p:nvPicPr>
        <p:blipFill>
          <a:blip r:embed="rId2"/>
          <a:stretch/>
        </p:blipFill>
        <p:spPr bwMode="auto">
          <a:xfrm>
            <a:off x="0" y="0"/>
            <a:ext cx="12192000" cy="6858000"/>
          </a:xfrm>
          <a:prstGeom prst="rect">
            <a:avLst/>
          </a:prstGeom>
        </p:spPr>
      </p:pic>
      <p:pic>
        <p:nvPicPr>
          <p:cNvPr id="8" name="Resim 7"/>
          <p:cNvPicPr>
            <a:picLocks noChangeAspect="1"/>
          </p:cNvPicPr>
          <p:nvPr userDrawn="1"/>
        </p:nvPicPr>
        <p:blipFill>
          <a:blip r:embed="rId3"/>
          <a:stretch/>
        </p:blipFill>
        <p:spPr bwMode="auto">
          <a:xfrm>
            <a:off x="3897261" y="865072"/>
            <a:ext cx="4397477" cy="1217504"/>
          </a:xfrm>
          <a:prstGeom prst="rect">
            <a:avLst/>
          </a:prstGeom>
        </p:spPr>
      </p:pic>
      <p:sp>
        <p:nvSpPr>
          <p:cNvPr id="10" name="Başlık 1"/>
          <p:cNvSpPr>
            <a:spLocks noGrp="1"/>
          </p:cNvSpPr>
          <p:nvPr>
            <p:ph type="title" hasCustomPrompt="1"/>
          </p:nvPr>
        </p:nvSpPr>
        <p:spPr bwMode="auto">
          <a:xfrm>
            <a:off x="838198" y="3144724"/>
            <a:ext cx="10515600" cy="1325563"/>
          </a:xfrm>
        </p:spPr>
        <p:txBody>
          <a:bodyPr/>
          <a:lstStyle>
            <a:lvl1pPr algn="ctr">
              <a:defRPr b="1">
                <a:solidFill>
                  <a:schemeClr val="bg1"/>
                </a:solidFill>
                <a:latin typeface="+mn-lt"/>
              </a:defRPr>
            </a:lvl1pPr>
          </a:lstStyle>
          <a:p>
            <a:pPr>
              <a:defRPr/>
            </a:pPr>
            <a:r>
              <a:rPr lang="tr-TR"/>
              <a:t>BAŞLIK GİRİNİZ</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çerik-Kırmızı">
    <p:spTree>
      <p:nvGrpSpPr>
        <p:cNvPr id="1" name=""/>
        <p:cNvGrpSpPr/>
        <p:nvPr/>
      </p:nvGrpSpPr>
      <p:grpSpPr bwMode="auto">
        <a:xfrm>
          <a:off x="0" y="0"/>
          <a:ext cx="0" cy="0"/>
          <a:chOff x="0" y="0"/>
          <a:chExt cx="0" cy="0"/>
        </a:xfrm>
      </p:grpSpPr>
      <p:pic>
        <p:nvPicPr>
          <p:cNvPr id="2" name="Picture 22"/>
          <p:cNvPicPr>
            <a:picLocks noChangeAspect="1"/>
          </p:cNvPicPr>
          <p:nvPr userDrawn="1"/>
        </p:nvPicPr>
        <p:blipFill>
          <a:blip r:embed="rId2"/>
          <a:stretch/>
        </p:blipFill>
        <p:spPr bwMode="auto">
          <a:xfrm>
            <a:off x="0" y="-6304"/>
            <a:ext cx="12192000" cy="6858000"/>
          </a:xfrm>
          <a:prstGeom prst="rect">
            <a:avLst/>
          </a:prstGeom>
        </p:spPr>
      </p:pic>
      <p:cxnSp>
        <p:nvCxnSpPr>
          <p:cNvPr id="3" name="Straight Connector 5"/>
          <p:cNvCxnSpPr>
            <a:cxnSpLocks/>
          </p:cNvCxnSpPr>
          <p:nvPr userDrawn="1"/>
        </p:nvCxnSpPr>
        <p:spPr bwMode="auto">
          <a:xfrm>
            <a:off x="609598" y="1093107"/>
            <a:ext cx="0" cy="4784165"/>
          </a:xfrm>
          <a:prstGeom prst="line">
            <a:avLst/>
          </a:prstGeom>
          <a:ln w="12700">
            <a:solidFill>
              <a:srgbClr val="DC2225"/>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bwMode="auto">
          <a:xfrm>
            <a:off x="551384" y="6304"/>
            <a:ext cx="914402" cy="495300"/>
          </a:xfrm>
          <a:prstGeom prst="rect">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solidFill>
                <a:srgbClr val="DC2225"/>
              </a:solidFill>
            </a:endParaRPr>
          </a:p>
        </p:txBody>
      </p:sp>
      <p:sp>
        <p:nvSpPr>
          <p:cNvPr id="6" name="Başlık 1"/>
          <p:cNvSpPr>
            <a:spLocks noGrp="1"/>
          </p:cNvSpPr>
          <p:nvPr>
            <p:ph type="title" hasCustomPrompt="1"/>
          </p:nvPr>
        </p:nvSpPr>
        <p:spPr bwMode="auto">
          <a:xfrm>
            <a:off x="551383" y="588610"/>
            <a:ext cx="11089225" cy="504497"/>
          </a:xfrm>
        </p:spPr>
        <p:txBody>
          <a:bodyPr>
            <a:normAutofit/>
          </a:bodyPr>
          <a:lstStyle>
            <a:lvl1pPr>
              <a:defRPr sz="2800" b="1">
                <a:solidFill>
                  <a:srgbClr val="DC2225"/>
                </a:solidFill>
                <a:latin typeface="+mn-lt"/>
              </a:defRPr>
            </a:lvl1pPr>
          </a:lstStyle>
          <a:p>
            <a:pPr>
              <a:defRPr/>
            </a:pPr>
            <a:r>
              <a:rPr lang="tr-TR"/>
              <a:t>BAŞLIK GİRİNİZ</a:t>
            </a:r>
            <a:endParaRPr/>
          </a:p>
        </p:txBody>
      </p:sp>
      <p:pic>
        <p:nvPicPr>
          <p:cNvPr id="10" name="Resim 9"/>
          <p:cNvPicPr>
            <a:picLocks noChangeAspect="1"/>
          </p:cNvPicPr>
          <p:nvPr userDrawn="1"/>
        </p:nvPicPr>
        <p:blipFill>
          <a:blip r:embed="rId3"/>
          <a:stretch/>
        </p:blipFill>
        <p:spPr bwMode="auto">
          <a:xfrm>
            <a:off x="551383" y="6123376"/>
            <a:ext cx="1822304" cy="504531"/>
          </a:xfrm>
          <a:prstGeom prst="rect">
            <a:avLst/>
          </a:prstGeom>
        </p:spPr>
      </p:pic>
      <p:sp>
        <p:nvSpPr>
          <p:cNvPr id="15" name="Slayt Numarası Yer Tutucusu 5"/>
          <p:cNvSpPr>
            <a:spLocks noGrp="1"/>
          </p:cNvSpPr>
          <p:nvPr>
            <p:ph type="sldNum" sz="quarter" idx="12"/>
          </p:nvPr>
        </p:nvSpPr>
        <p:spPr bwMode="auto">
          <a:xfrm>
            <a:off x="11274424" y="6123376"/>
            <a:ext cx="366192" cy="728320"/>
          </a:xfrm>
          <a:prstGeom prst="rect">
            <a:avLst/>
          </a:prstGeom>
          <a:noFill/>
          <a:ln>
            <a:noFill/>
          </a:ln>
        </p:spPr>
        <p:txBody>
          <a:bodyPr/>
          <a:lstStyle>
            <a:lvl1pPr algn="ctr">
              <a:defRPr b="1">
                <a:solidFill>
                  <a:srgbClr val="DC2225"/>
                </a:solidFill>
              </a:defRPr>
            </a:lvl1pPr>
          </a:lstStyle>
          <a:p>
            <a:pPr>
              <a:defRPr/>
            </a:pPr>
            <a:fld id="{501A4338-EBAE-ED40-8475-2E6AE1B9F2FD}" type="slidenum">
              <a:rPr lang="tr-TR"/>
              <a:t/>
            </a:fld>
            <a:endParaRPr lang="tr-TR"/>
          </a:p>
        </p:txBody>
      </p:sp>
      <p:sp>
        <p:nvSpPr>
          <p:cNvPr id="17" name="Metin Yer Tutucusu 3"/>
          <p:cNvSpPr>
            <a:spLocks noGrp="1"/>
          </p:cNvSpPr>
          <p:nvPr>
            <p:ph type="body" sz="half" idx="2" hasCustomPrompt="1"/>
          </p:nvPr>
        </p:nvSpPr>
        <p:spPr bwMode="auto">
          <a:xfrm>
            <a:off x="849025" y="1355344"/>
            <a:ext cx="10791583"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tr-TR"/>
              <a:t>Metin Giriniz</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çerik - Turkuaz">
    <p:spTree>
      <p:nvGrpSpPr>
        <p:cNvPr id="1" name=""/>
        <p:cNvGrpSpPr/>
        <p:nvPr/>
      </p:nvGrpSpPr>
      <p:grpSpPr bwMode="auto">
        <a:xfrm>
          <a:off x="0" y="0"/>
          <a:ext cx="0" cy="0"/>
          <a:chOff x="0" y="0"/>
          <a:chExt cx="0" cy="0"/>
        </a:xfrm>
      </p:grpSpPr>
      <p:pic>
        <p:nvPicPr>
          <p:cNvPr id="2" name="Picture 22"/>
          <p:cNvPicPr>
            <a:picLocks noChangeAspect="1"/>
          </p:cNvPicPr>
          <p:nvPr userDrawn="1"/>
        </p:nvPicPr>
        <p:blipFill>
          <a:blip r:embed="rId2"/>
          <a:stretch/>
        </p:blipFill>
        <p:spPr bwMode="auto">
          <a:xfrm>
            <a:off x="0" y="-6304"/>
            <a:ext cx="12192000" cy="6858000"/>
          </a:xfrm>
          <a:prstGeom prst="rect">
            <a:avLst/>
          </a:prstGeom>
        </p:spPr>
      </p:pic>
      <p:cxnSp>
        <p:nvCxnSpPr>
          <p:cNvPr id="3" name="Straight Connector 5"/>
          <p:cNvCxnSpPr>
            <a:cxnSpLocks/>
          </p:cNvCxnSpPr>
          <p:nvPr userDrawn="1"/>
        </p:nvCxnSpPr>
        <p:spPr bwMode="auto">
          <a:xfrm>
            <a:off x="609598" y="1093107"/>
            <a:ext cx="0" cy="4784165"/>
          </a:xfrm>
          <a:prstGeom prst="line">
            <a:avLst/>
          </a:prstGeom>
          <a:ln w="12700">
            <a:solidFill>
              <a:srgbClr val="0094AB"/>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bwMode="auto">
          <a:xfrm>
            <a:off x="551384" y="6304"/>
            <a:ext cx="914402" cy="495300"/>
          </a:xfrm>
          <a:prstGeom prst="rect">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6" name="Başlık 1"/>
          <p:cNvSpPr>
            <a:spLocks noGrp="1"/>
          </p:cNvSpPr>
          <p:nvPr>
            <p:ph type="title" hasCustomPrompt="1"/>
          </p:nvPr>
        </p:nvSpPr>
        <p:spPr bwMode="auto">
          <a:xfrm>
            <a:off x="551383" y="588610"/>
            <a:ext cx="11089225" cy="504497"/>
          </a:xfrm>
        </p:spPr>
        <p:txBody>
          <a:bodyPr>
            <a:normAutofit/>
          </a:bodyPr>
          <a:lstStyle>
            <a:lvl1pPr>
              <a:defRPr sz="2800" b="1">
                <a:solidFill>
                  <a:srgbClr val="0094AB"/>
                </a:solidFill>
                <a:latin typeface="+mn-lt"/>
              </a:defRPr>
            </a:lvl1pPr>
          </a:lstStyle>
          <a:p>
            <a:pPr>
              <a:defRPr/>
            </a:pPr>
            <a:r>
              <a:rPr lang="tr-TR"/>
              <a:t>BAŞLIK GİRİNİZ</a:t>
            </a:r>
            <a:endParaRPr/>
          </a:p>
        </p:txBody>
      </p:sp>
      <p:pic>
        <p:nvPicPr>
          <p:cNvPr id="10" name="Resim 9"/>
          <p:cNvPicPr>
            <a:picLocks noChangeAspect="1"/>
          </p:cNvPicPr>
          <p:nvPr userDrawn="1"/>
        </p:nvPicPr>
        <p:blipFill>
          <a:blip r:embed="rId3"/>
          <a:stretch/>
        </p:blipFill>
        <p:spPr bwMode="auto">
          <a:xfrm>
            <a:off x="551383" y="6123376"/>
            <a:ext cx="1822304" cy="504531"/>
          </a:xfrm>
          <a:prstGeom prst="rect">
            <a:avLst/>
          </a:prstGeom>
        </p:spPr>
      </p:pic>
      <p:sp>
        <p:nvSpPr>
          <p:cNvPr id="15" name="Slayt Numarası Yer Tutucusu 5"/>
          <p:cNvSpPr>
            <a:spLocks noGrp="1"/>
          </p:cNvSpPr>
          <p:nvPr>
            <p:ph type="sldNum" sz="quarter" idx="12"/>
          </p:nvPr>
        </p:nvSpPr>
        <p:spPr bwMode="auto">
          <a:xfrm>
            <a:off x="11640608" y="6123376"/>
            <a:ext cx="366192" cy="728320"/>
          </a:xfrm>
          <a:prstGeom prst="rect">
            <a:avLst/>
          </a:prstGeom>
          <a:noFill/>
          <a:ln>
            <a:noFill/>
          </a:ln>
        </p:spPr>
        <p:txBody>
          <a:bodyPr/>
          <a:lstStyle>
            <a:lvl1pPr algn="ctr">
              <a:defRPr b="1">
                <a:solidFill>
                  <a:srgbClr val="0094AB"/>
                </a:solidFill>
              </a:defRPr>
            </a:lvl1pPr>
          </a:lstStyle>
          <a:p>
            <a:pPr>
              <a:defRPr/>
            </a:pPr>
            <a:fld id="{501A4338-EBAE-ED40-8475-2E6AE1B9F2FD}" type="slidenum">
              <a:rPr lang="tr-TR"/>
              <a:t/>
            </a:fld>
            <a:endParaRPr lang="tr-TR"/>
          </a:p>
        </p:txBody>
      </p:sp>
      <p:sp>
        <p:nvSpPr>
          <p:cNvPr id="17" name="Metin Yer Tutucusu 3"/>
          <p:cNvSpPr>
            <a:spLocks noGrp="1"/>
          </p:cNvSpPr>
          <p:nvPr>
            <p:ph type="body" sz="half" idx="2" hasCustomPrompt="1"/>
          </p:nvPr>
        </p:nvSpPr>
        <p:spPr bwMode="auto">
          <a:xfrm>
            <a:off x="849025" y="1355344"/>
            <a:ext cx="10791583"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tr-TR"/>
              <a:t>Metin Giriniz</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2_İçerik - Turkuaz">
    <p:spTree>
      <p:nvGrpSpPr>
        <p:cNvPr id="1" name=""/>
        <p:cNvGrpSpPr/>
        <p:nvPr/>
      </p:nvGrpSpPr>
      <p:grpSpPr bwMode="auto">
        <a:xfrm>
          <a:off x="0" y="0"/>
          <a:ext cx="0" cy="0"/>
          <a:chOff x="0" y="0"/>
          <a:chExt cx="0" cy="0"/>
        </a:xfrm>
      </p:grpSpPr>
      <p:pic>
        <p:nvPicPr>
          <p:cNvPr id="2" name="Picture 22"/>
          <p:cNvPicPr>
            <a:picLocks noChangeAspect="1"/>
          </p:cNvPicPr>
          <p:nvPr userDrawn="1"/>
        </p:nvPicPr>
        <p:blipFill>
          <a:blip r:embed="rId2"/>
          <a:stretch/>
        </p:blipFill>
        <p:spPr bwMode="auto">
          <a:xfrm>
            <a:off x="0" y="0"/>
            <a:ext cx="12192000" cy="6858000"/>
          </a:xfrm>
          <a:prstGeom prst="rect">
            <a:avLst/>
          </a:prstGeom>
          <a:ln>
            <a:solidFill>
              <a:schemeClr val="bg1">
                <a:lumMod val="75000"/>
              </a:schemeClr>
            </a:solidFill>
          </a:ln>
        </p:spPr>
      </p:pic>
      <p:pic>
        <p:nvPicPr>
          <p:cNvPr id="10" name="Resim 9"/>
          <p:cNvPicPr>
            <a:picLocks noChangeAspect="1"/>
          </p:cNvPicPr>
          <p:nvPr userDrawn="1"/>
        </p:nvPicPr>
        <p:blipFill>
          <a:blip r:embed="rId3"/>
          <a:stretch/>
        </p:blipFill>
        <p:spPr bwMode="auto">
          <a:xfrm>
            <a:off x="551383" y="6123376"/>
            <a:ext cx="1822304" cy="504531"/>
          </a:xfrm>
          <a:prstGeom prst="rect">
            <a:avLst/>
          </a:prstGeom>
        </p:spPr>
      </p:pic>
      <p:sp>
        <p:nvSpPr>
          <p:cNvPr id="15" name="Slayt Numarası Yer Tutucusu 5"/>
          <p:cNvSpPr>
            <a:spLocks noGrp="1"/>
          </p:cNvSpPr>
          <p:nvPr>
            <p:ph type="sldNum" sz="quarter" idx="12"/>
          </p:nvPr>
        </p:nvSpPr>
        <p:spPr bwMode="auto">
          <a:xfrm>
            <a:off x="11274424" y="6123376"/>
            <a:ext cx="366192" cy="728320"/>
          </a:xfrm>
          <a:prstGeom prst="rect">
            <a:avLst/>
          </a:prstGeom>
          <a:noFill/>
          <a:ln>
            <a:noFill/>
          </a:ln>
        </p:spPr>
        <p:txBody>
          <a:bodyPr/>
          <a:lstStyle>
            <a:lvl1pPr algn="ctr">
              <a:defRPr b="1">
                <a:solidFill>
                  <a:srgbClr val="0094AB"/>
                </a:solidFill>
              </a:defRPr>
            </a:lvl1pPr>
          </a:lstStyle>
          <a:p>
            <a:pPr>
              <a:defRPr/>
            </a:pPr>
            <a:fld id="{501A4338-EBAE-ED40-8475-2E6AE1B9F2FD}" type="slidenum">
              <a:rPr lang="tr-TR"/>
              <a:t/>
            </a:fld>
            <a:endParaRPr lang="tr-TR"/>
          </a:p>
        </p:txBody>
      </p:sp>
      <p:sp>
        <p:nvSpPr>
          <p:cNvPr id="14" name="Oval 13"/>
          <p:cNvSpPr/>
          <p:nvPr userDrawn="1"/>
        </p:nvSpPr>
        <p:spPr bwMode="auto">
          <a:xfrm>
            <a:off x="551383" y="240127"/>
            <a:ext cx="922264" cy="922264"/>
          </a:xfrm>
          <a:prstGeom prst="ellipse">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tr-TR"/>
          </a:p>
        </p:txBody>
      </p:sp>
      <p:pic>
        <p:nvPicPr>
          <p:cNvPr id="16" name="Resim 15"/>
          <p:cNvPicPr>
            <a:picLocks noChangeAspect="1"/>
          </p:cNvPicPr>
          <p:nvPr userDrawn="1"/>
        </p:nvPicPr>
        <p:blipFill>
          <a:blip r:embed="rId4"/>
          <a:stretch/>
        </p:blipFill>
        <p:spPr bwMode="auto">
          <a:xfrm>
            <a:off x="619474" y="308219"/>
            <a:ext cx="786079" cy="786079"/>
          </a:xfrm>
          <a:prstGeom prst="rect">
            <a:avLst/>
          </a:prstGeom>
        </p:spPr>
      </p:pic>
      <p:sp>
        <p:nvSpPr>
          <p:cNvPr id="19" name="Yuvarlatılmış Dikdörtgen 18"/>
          <p:cNvSpPr/>
          <p:nvPr userDrawn="1"/>
        </p:nvSpPr>
        <p:spPr bwMode="auto">
          <a:xfrm>
            <a:off x="1635115" y="372645"/>
            <a:ext cx="10005501"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tr-TR">
              <a:solidFill>
                <a:srgbClr val="DC2225"/>
              </a:solidFill>
            </a:endParaRPr>
          </a:p>
        </p:txBody>
      </p:sp>
      <p:sp>
        <p:nvSpPr>
          <p:cNvPr id="20" name="Başlık 1"/>
          <p:cNvSpPr>
            <a:spLocks noGrp="1"/>
          </p:cNvSpPr>
          <p:nvPr userDrawn="1">
            <p:ph type="title" hasCustomPrompt="1"/>
          </p:nvPr>
        </p:nvSpPr>
        <p:spPr bwMode="auto">
          <a:xfrm>
            <a:off x="1837258" y="449008"/>
            <a:ext cx="9735267" cy="504497"/>
          </a:xfrm>
        </p:spPr>
        <p:txBody>
          <a:bodyPr>
            <a:normAutofit/>
          </a:bodyPr>
          <a:lstStyle>
            <a:lvl1pPr>
              <a:defRPr sz="2800" b="1">
                <a:solidFill>
                  <a:srgbClr val="0094AB"/>
                </a:solidFill>
                <a:latin typeface="+mn-lt"/>
              </a:defRPr>
            </a:lvl1pPr>
          </a:lstStyle>
          <a:p>
            <a:pPr>
              <a:defRPr/>
            </a:pPr>
            <a:r>
              <a:rPr lang="tr-TR"/>
              <a:t>BAŞLIK GİRİNİZ</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3_İçerik - Turkuaz">
    <p:spTree>
      <p:nvGrpSpPr>
        <p:cNvPr id="1" name=""/>
        <p:cNvGrpSpPr/>
        <p:nvPr/>
      </p:nvGrpSpPr>
      <p:grpSpPr bwMode="auto">
        <a:xfrm>
          <a:off x="0" y="0"/>
          <a:ext cx="0" cy="0"/>
          <a:chOff x="0" y="0"/>
          <a:chExt cx="0" cy="0"/>
        </a:xfrm>
      </p:grpSpPr>
      <p:pic>
        <p:nvPicPr>
          <p:cNvPr id="2" name="Picture 22"/>
          <p:cNvPicPr>
            <a:picLocks noChangeAspect="1"/>
          </p:cNvPicPr>
          <p:nvPr userDrawn="1"/>
        </p:nvPicPr>
        <p:blipFill>
          <a:blip r:embed="rId2"/>
          <a:stretch/>
        </p:blipFill>
        <p:spPr bwMode="auto">
          <a:xfrm>
            <a:off x="0" y="0"/>
            <a:ext cx="12192000" cy="6858000"/>
          </a:xfrm>
          <a:prstGeom prst="rect">
            <a:avLst/>
          </a:prstGeom>
          <a:ln>
            <a:solidFill>
              <a:schemeClr val="bg1">
                <a:lumMod val="75000"/>
              </a:schemeClr>
            </a:solidFill>
          </a:ln>
        </p:spPr>
      </p:pic>
      <p:pic>
        <p:nvPicPr>
          <p:cNvPr id="10" name="Resim 9"/>
          <p:cNvPicPr>
            <a:picLocks noChangeAspect="1"/>
          </p:cNvPicPr>
          <p:nvPr userDrawn="1"/>
        </p:nvPicPr>
        <p:blipFill>
          <a:blip r:embed="rId3"/>
          <a:stretch/>
        </p:blipFill>
        <p:spPr bwMode="auto">
          <a:xfrm>
            <a:off x="551383" y="6123376"/>
            <a:ext cx="1822304" cy="504531"/>
          </a:xfrm>
          <a:prstGeom prst="rect">
            <a:avLst/>
          </a:prstGeom>
        </p:spPr>
      </p:pic>
      <p:sp>
        <p:nvSpPr>
          <p:cNvPr id="15" name="Slayt Numarası Yer Tutucusu 5"/>
          <p:cNvSpPr>
            <a:spLocks noGrp="1"/>
          </p:cNvSpPr>
          <p:nvPr>
            <p:ph type="sldNum" sz="quarter" idx="12"/>
          </p:nvPr>
        </p:nvSpPr>
        <p:spPr bwMode="auto">
          <a:xfrm>
            <a:off x="11274424" y="6123376"/>
            <a:ext cx="366192" cy="728320"/>
          </a:xfrm>
          <a:prstGeom prst="rect">
            <a:avLst/>
          </a:prstGeom>
          <a:noFill/>
          <a:ln>
            <a:noFill/>
          </a:ln>
        </p:spPr>
        <p:txBody>
          <a:bodyPr/>
          <a:lstStyle>
            <a:lvl1pPr algn="ctr">
              <a:defRPr b="1">
                <a:solidFill>
                  <a:srgbClr val="DC2225"/>
                </a:solidFill>
              </a:defRPr>
            </a:lvl1pPr>
          </a:lstStyle>
          <a:p>
            <a:pPr>
              <a:defRPr/>
            </a:pPr>
            <a:fld id="{501A4338-EBAE-ED40-8475-2E6AE1B9F2FD}" type="slidenum">
              <a:rPr lang="tr-TR"/>
              <a:t/>
            </a:fld>
            <a:endParaRPr lang="tr-TR"/>
          </a:p>
        </p:txBody>
      </p:sp>
      <p:grpSp>
        <p:nvGrpSpPr>
          <p:cNvPr id="13" name="Grup 12"/>
          <p:cNvGrpSpPr/>
          <p:nvPr userDrawn="1"/>
        </p:nvGrpSpPr>
        <p:grpSpPr bwMode="auto">
          <a:xfrm>
            <a:off x="551383" y="240127"/>
            <a:ext cx="922264" cy="922264"/>
            <a:chOff x="2909455" y="2272146"/>
            <a:chExt cx="1865745" cy="1865745"/>
          </a:xfrm>
        </p:grpSpPr>
        <p:sp>
          <p:nvSpPr>
            <p:cNvPr id="14" name="Oval 13"/>
            <p:cNvSpPr/>
            <p:nvPr userDrawn="1"/>
          </p:nvSpPr>
          <p:spPr bwMode="auto">
            <a:xfrm>
              <a:off x="2909455" y="2272146"/>
              <a:ext cx="1865745" cy="1865745"/>
            </a:xfrm>
            <a:prstGeom prst="ellipse">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tr-TR"/>
            </a:p>
          </p:txBody>
        </p:sp>
        <p:pic>
          <p:nvPicPr>
            <p:cNvPr id="16" name="Resim 15"/>
            <p:cNvPicPr>
              <a:picLocks noChangeAspect="1"/>
            </p:cNvPicPr>
            <p:nvPr userDrawn="1"/>
          </p:nvPicPr>
          <p:blipFill>
            <a:blip r:embed="rId4"/>
            <a:stretch/>
          </p:blipFill>
          <p:spPr bwMode="auto">
            <a:xfrm>
              <a:off x="3047206" y="2409896"/>
              <a:ext cx="1590243" cy="1590243"/>
            </a:xfrm>
            <a:prstGeom prst="rect">
              <a:avLst/>
            </a:prstGeom>
          </p:spPr>
        </p:pic>
      </p:grpSp>
      <p:sp>
        <p:nvSpPr>
          <p:cNvPr id="19" name="Yuvarlatılmış Dikdörtgen 18"/>
          <p:cNvSpPr/>
          <p:nvPr userDrawn="1"/>
        </p:nvSpPr>
        <p:spPr bwMode="auto">
          <a:xfrm>
            <a:off x="1635115" y="372645"/>
            <a:ext cx="10005501"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tr-TR">
              <a:solidFill>
                <a:srgbClr val="DC2225"/>
              </a:solidFill>
            </a:endParaRPr>
          </a:p>
        </p:txBody>
      </p:sp>
      <p:sp>
        <p:nvSpPr>
          <p:cNvPr id="20" name="Başlık 1"/>
          <p:cNvSpPr>
            <a:spLocks noGrp="1"/>
          </p:cNvSpPr>
          <p:nvPr>
            <p:ph type="title" hasCustomPrompt="1"/>
          </p:nvPr>
        </p:nvSpPr>
        <p:spPr bwMode="auto">
          <a:xfrm>
            <a:off x="1837258" y="449008"/>
            <a:ext cx="9735267" cy="504497"/>
          </a:xfrm>
        </p:spPr>
        <p:txBody>
          <a:bodyPr>
            <a:normAutofit/>
          </a:bodyPr>
          <a:lstStyle>
            <a:lvl1pPr>
              <a:defRPr sz="2800" b="1">
                <a:solidFill>
                  <a:srgbClr val="DC2225"/>
                </a:solidFill>
                <a:latin typeface="+mn-lt"/>
              </a:defRPr>
            </a:lvl1pPr>
          </a:lstStyle>
          <a:p>
            <a:pPr>
              <a:defRPr/>
            </a:pPr>
            <a:r>
              <a:rPr lang="tr-TR"/>
              <a:t>BAŞLIK GİRİNİZ</a:t>
            </a:r>
            <a:endParaRPr/>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p:cNvGrpSpPr/>
        <p:nvPr/>
      </p:nvGrpSpPr>
      <p:grpSpPr bwMode="auto">
        <a:xfrm>
          <a:off x="0" y="0"/>
          <a:ext cx="0" cy="0"/>
          <a:chOff x="0" y="0"/>
          <a:chExt cx="0" cy="0"/>
        </a:xfrm>
      </p:grpSpPr>
      <p:sp>
        <p:nvSpPr>
          <p:cNvPr id="2" name="Başlık Yer Tutucusu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tr-TR"/>
              <a:t>Asıl başlık stilini düzenlemek için tıklayın</a:t>
            </a:r>
            <a:endParaRPr/>
          </a:p>
        </p:txBody>
      </p:sp>
      <p:sp>
        <p:nvSpPr>
          <p:cNvPr id="3" name="Metin Yer Tutucusu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tr-TR"/>
              <a:t>Asıl metin stillerini düzenlemek için tıklayın</a:t>
            </a:r>
            <a:endParaRPr/>
          </a:p>
          <a:p>
            <a:pPr lvl="1">
              <a:defRPr/>
            </a:pPr>
            <a:r>
              <a:rPr lang="tr-TR"/>
              <a:t>İkinci düzey</a:t>
            </a:r>
            <a:endParaRPr/>
          </a:p>
          <a:p>
            <a:pPr lvl="2">
              <a:defRPr/>
            </a:pPr>
            <a:r>
              <a:rPr lang="tr-TR"/>
              <a:t>Üçüncü düzey</a:t>
            </a:r>
            <a:endParaRPr/>
          </a:p>
          <a:p>
            <a:pPr lvl="3">
              <a:defRPr/>
            </a:pPr>
            <a:r>
              <a:rPr lang="tr-TR"/>
              <a:t>Dördüncü düzey</a:t>
            </a:r>
            <a:endParaRPr/>
          </a:p>
          <a:p>
            <a:pPr lvl="4">
              <a:defRPr/>
            </a:pPr>
            <a:r>
              <a:rPr lang="tr-TR"/>
              <a:t>Beşinci düzey</a:t>
            </a:r>
            <a:endParaRPr/>
          </a:p>
        </p:txBody>
      </p:sp>
      <p:sp>
        <p:nvSpPr>
          <p:cNvPr id="4" name="Veri Yer Tutucusu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tr-TR"/>
          </a:p>
        </p:txBody>
      </p:sp>
      <p:sp>
        <p:nvSpPr>
          <p:cNvPr id="5" name="Alt Bilgi Yer Tutucusu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tr-TR"/>
              <a:t>Birinci Basamakta Tanı ve Tedavi Rehberi 2025</a:t>
            </a:r>
            <a:endParaRPr/>
          </a:p>
        </p:txBody>
      </p:sp>
      <p:sp>
        <p:nvSpPr>
          <p:cNvPr id="6" name="Slayt Numarası Yer Tutucusu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01A4338-EBAE-ED40-8475-2E6AE1B9F2FD}" type="slidenum">
              <a:rPr lang="tr-TR"/>
              <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dt="0" ftr="1" hdr="0" sldNum="1"/>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tr-T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jp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asi.saglik.gov.tr/asi-nedir.html" TargetMode="External"/><Relationship Id="rId3" Type="http://schemas.openxmlformats.org/officeDocument/2006/relationships/hyperlink" Target="https://covid19asi.saglik.gov.tr/TR-77808/asida-soguk-zincirin-onemi.html" TargetMode="External"/><Relationship Id="rId4" Type="http://schemas.openxmlformats.org/officeDocument/2006/relationships/hyperlink" Target="http://apps.who.int/iris/bitstream/10665/193412/1/9789241549097_eng.pdf" TargetMode="Externa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Başlık 1"/>
          <p:cNvSpPr>
            <a:spLocks noGrp="1"/>
          </p:cNvSpPr>
          <p:nvPr>
            <p:ph type="title"/>
          </p:nvPr>
        </p:nvSpPr>
        <p:spPr bwMode="auto"/>
        <p:txBody>
          <a:bodyPr>
            <a:normAutofit fontScale="90000"/>
          </a:bodyPr>
          <a:lstStyle/>
          <a:p>
            <a:pPr>
              <a:defRPr/>
            </a:pPr>
            <a:r>
              <a:rPr lang="tr-TR"/>
              <a:t>Genel Bağışıklama Prensipleri ve Soğuk Zincir</a:t>
            </a:r>
            <a:br>
              <a:rPr lang="tr-TR"/>
            </a:br>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fontScale="90000"/>
          </a:bodyPr>
          <a:lstStyle/>
          <a:p>
            <a:pPr>
              <a:defRPr/>
            </a:pPr>
            <a:r>
              <a:rPr lang="tr-TR"/>
              <a:t>Bağışıklamada Genel Kurallar -Aşı Uygulanacak Alanın Özellikleri </a:t>
            </a:r>
            <a:br>
              <a:rPr lang="tr-TR"/>
            </a:br>
            <a:endParaRPr/>
          </a:p>
        </p:txBody>
      </p:sp>
      <p:sp>
        <p:nvSpPr>
          <p:cNvPr id="4" name="Metin Yer Tutucusu 3"/>
          <p:cNvSpPr>
            <a:spLocks noGrp="1"/>
          </p:cNvSpPr>
          <p:nvPr>
            <p:ph type="body" sz="half" idx="2"/>
          </p:nvPr>
        </p:nvSpPr>
        <p:spPr bwMode="auto">
          <a:xfrm>
            <a:off x="849025" y="1093107"/>
            <a:ext cx="10791583" cy="5176283"/>
          </a:xfrm>
        </p:spPr>
        <p:txBody>
          <a:bodyPr>
            <a:normAutofit lnSpcReduction="10000"/>
          </a:bodyPr>
          <a:lstStyle/>
          <a:p>
            <a:pPr marL="285750" indent="-285750">
              <a:lnSpc>
                <a:spcPct val="200000"/>
              </a:lnSpc>
              <a:spcBef>
                <a:spcPts val="0"/>
              </a:spcBef>
              <a:buFont typeface="Wingdings"/>
              <a:buChar char="Ø"/>
              <a:defRPr/>
            </a:pPr>
            <a:r>
              <a:rPr lang="tr-TR" sz="1400"/>
              <a:t>Aile hekimleri birimlerinde aşı uygulamaları, müstakil olacak şekilde oluşturulmasının gerekliliği ilgili mevzuat ile belirlenmiş olan "Aşılama ve Bebek/Çocuk İzlemleri Odası"nda yürütülmelidir.</a:t>
            </a:r>
            <a:endParaRPr/>
          </a:p>
          <a:p>
            <a:pPr marL="285750" indent="-285750">
              <a:lnSpc>
                <a:spcPct val="200000"/>
              </a:lnSpc>
              <a:spcBef>
                <a:spcPts val="0"/>
              </a:spcBef>
              <a:buFont typeface="Wingdings"/>
              <a:buChar char="Ø"/>
              <a:defRPr/>
            </a:pPr>
            <a:r>
              <a:rPr lang="tr-TR" sz="1400"/>
              <a:t>Aşı uygulanan diğer sağlık kurumlarında da aşılama hizmetleri için müstakil bir oda belirlenmeli ve bu oda başka bir amaçla kullanılmamalıdır.</a:t>
            </a:r>
            <a:endParaRPr/>
          </a:p>
          <a:p>
            <a:pPr marL="285750" indent="-285750">
              <a:lnSpc>
                <a:spcPct val="200000"/>
              </a:lnSpc>
              <a:spcBef>
                <a:spcPts val="0"/>
              </a:spcBef>
              <a:buFont typeface="Wingdings"/>
              <a:buChar char="Ø"/>
              <a:defRPr/>
            </a:pPr>
            <a:r>
              <a:rPr lang="tr-TR" sz="1400"/>
              <a:t>Aşılama odasına her seferinde bir çocuk ve bir ebeveyn alınmalı, oda yeterince sessiz olmalıdır.</a:t>
            </a:r>
            <a:endParaRPr/>
          </a:p>
          <a:p>
            <a:pPr marL="285750" indent="-285750">
              <a:lnSpc>
                <a:spcPct val="200000"/>
              </a:lnSpc>
              <a:spcBef>
                <a:spcPts val="0"/>
              </a:spcBef>
              <a:buFont typeface="Wingdings"/>
              <a:buChar char="Ø"/>
              <a:defRPr/>
            </a:pPr>
            <a:r>
              <a:rPr lang="tr-TR" sz="1400"/>
              <a:t>Aşıların muhafaza edildiği  aşı dolabı, aşı uygulamalarının yürütüldüğü odada yer almalı ve başka bir amaçla kullanılmamalıdır.</a:t>
            </a:r>
            <a:endParaRPr/>
          </a:p>
          <a:p>
            <a:pPr marL="285750" indent="-285750">
              <a:lnSpc>
                <a:spcPct val="200000"/>
              </a:lnSpc>
              <a:spcBef>
                <a:spcPts val="0"/>
              </a:spcBef>
              <a:buFont typeface="Wingdings"/>
              <a:buChar char="Ø"/>
              <a:defRPr/>
            </a:pPr>
            <a:r>
              <a:rPr lang="tr-TR" sz="1400"/>
              <a:t>Aşı dolabı ve aşılar, doğrudan güneş ışığına ya da ısı kaynağına maruz kalmayacak şekilde yerleştirilmelidir. Soğuk zincir ve aşı güvenliği ilkeleri doğrultusunda gerekli diğer önlemler alınmalıdır.</a:t>
            </a:r>
            <a:endParaRPr/>
          </a:p>
          <a:p>
            <a:pPr marL="285750" indent="-285750">
              <a:lnSpc>
                <a:spcPct val="200000"/>
              </a:lnSpc>
              <a:spcBef>
                <a:spcPts val="0"/>
              </a:spcBef>
              <a:buFont typeface="Wingdings"/>
              <a:buChar char="Ø"/>
              <a:defRPr/>
            </a:pPr>
            <a:r>
              <a:rPr lang="tr-TR" sz="1400"/>
              <a:t>Aşı uygulanan odada, el yıkama ünitesi ve sabun bulunmalıdır.</a:t>
            </a:r>
            <a:endParaRPr/>
          </a:p>
          <a:p>
            <a:pPr marL="285750" indent="-285750">
              <a:lnSpc>
                <a:spcPct val="200000"/>
              </a:lnSpc>
              <a:spcBef>
                <a:spcPts val="0"/>
              </a:spcBef>
              <a:buFont typeface="Wingdings"/>
              <a:buChar char="Ø"/>
              <a:defRPr/>
            </a:pPr>
            <a:r>
              <a:rPr lang="tr-TR" sz="1400"/>
              <a:t>Aşı uygulanan odada, güvenli atık kutusu bulunmalıdır.</a:t>
            </a:r>
            <a:endParaRPr/>
          </a:p>
          <a:p>
            <a:pPr marL="285750" indent="-285750">
              <a:lnSpc>
                <a:spcPct val="200000"/>
              </a:lnSpc>
              <a:spcBef>
                <a:spcPts val="0"/>
              </a:spcBef>
              <a:buFont typeface="Wingdings"/>
              <a:buChar char="Ø"/>
              <a:defRPr/>
            </a:pPr>
            <a:r>
              <a:rPr lang="tr-TR" sz="1400"/>
              <a:t>Her sabah, gün içinde ve gün sonunda olacak şekilde düzenli aralıklarla aşı odasında temizlik yapılmalıdır.</a:t>
            </a:r>
            <a:endParaRPr/>
          </a:p>
          <a:p>
            <a:pPr marL="285750" indent="-285750">
              <a:lnSpc>
                <a:spcPct val="200000"/>
              </a:lnSpc>
              <a:spcBef>
                <a:spcPts val="0"/>
              </a:spcBef>
              <a:buFont typeface="Wingdings"/>
              <a:buChar char="Ø"/>
              <a:defRPr/>
            </a:pPr>
            <a:r>
              <a:rPr lang="tr-TR" sz="1400"/>
              <a:t>Her sabah ve gün sonunda, odada bulunan aşılama için kullanılacak malzeme (aşı enjektörü, pamuk, atık kutusu, adrenalin vb.) son kullanma tarihi ve yeterlilik açısından kontrol edilmelidir.</a:t>
            </a:r>
            <a:endParaRPr/>
          </a:p>
          <a:p>
            <a:pPr marL="285750" indent="-285750">
              <a:lnSpc>
                <a:spcPct val="200000"/>
              </a:lnSpc>
              <a:buFont typeface="Wingdings"/>
              <a:buChar char="Ø"/>
              <a:defRPr/>
            </a:pPr>
            <a:endParaRPr sz="900">
              <a:highlight>
                <a:srgbClr val="FFFF00"/>
              </a:highlight>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10</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Bağışıklamada Genel Kurallar – Aşı Uygulaması Öncesi Değerlendirme</a:t>
            </a:r>
            <a:endParaRPr/>
          </a:p>
        </p:txBody>
      </p:sp>
      <p:sp>
        <p:nvSpPr>
          <p:cNvPr id="4" name="Metin Yer Tutucusu 3"/>
          <p:cNvSpPr>
            <a:spLocks noGrp="1"/>
          </p:cNvSpPr>
          <p:nvPr>
            <p:ph type="body" sz="half" idx="2"/>
          </p:nvPr>
        </p:nvSpPr>
        <p:spPr bwMode="auto"/>
        <p:txBody>
          <a:bodyPr>
            <a:normAutofit fontScale="77500" lnSpcReduction="20000"/>
          </a:bodyPr>
          <a:lstStyle/>
          <a:p>
            <a:pPr>
              <a:lnSpc>
                <a:spcPct val="200000"/>
              </a:lnSpc>
              <a:defRPr/>
            </a:pPr>
            <a:r>
              <a:rPr lang="tr-TR" sz="2000"/>
              <a:t>Aşı uygulaması öncesinde, </a:t>
            </a:r>
            <a:endParaRPr/>
          </a:p>
          <a:p>
            <a:pPr marL="285750" indent="-285750">
              <a:lnSpc>
                <a:spcPct val="200000"/>
              </a:lnSpc>
              <a:buFont typeface="Wingdings"/>
              <a:buChar char="Ø"/>
              <a:defRPr/>
            </a:pPr>
            <a:r>
              <a:rPr lang="tr-TR" sz="2000"/>
              <a:t>Hekim veya yardımcı sağlık personeli tarafından aşı uygulanacak kişinin yaşına göre aşı takvimi gözden geçirilerek hangi aşılara gereksinimi olduğu belirlenmelidir.</a:t>
            </a:r>
            <a:endParaRPr/>
          </a:p>
          <a:p>
            <a:pPr marL="285750" indent="-285750">
              <a:lnSpc>
                <a:spcPct val="200000"/>
              </a:lnSpc>
              <a:buFont typeface="Wingdings"/>
              <a:buChar char="Ø"/>
              <a:defRPr/>
            </a:pPr>
            <a:r>
              <a:rPr lang="tr-TR" sz="2000"/>
              <a:t>Hekim veya yardımcı sağlık personeli tarafından aşı uygulanacak kişinin ilgili aşı için kontrendikasyonların ve önlem alınacak durumların varlığı sorgulanır.</a:t>
            </a:r>
            <a:endParaRPr/>
          </a:p>
          <a:p>
            <a:pPr marL="285750" indent="-285750">
              <a:lnSpc>
                <a:spcPct val="200000"/>
              </a:lnSpc>
              <a:buFont typeface="Wingdings"/>
              <a:buChar char="Ø"/>
              <a:defRPr/>
            </a:pPr>
            <a:r>
              <a:rPr lang="tr-TR" sz="2000"/>
              <a:t>Hekim veya yardımcı sağlık personeli tarafından aşılanmaya engel teşkil eden herhangi bir durum olup olmadığı (varsa kişiye son uygulanan aşıyı ya da kan ürünlerini takiben bırakılması gereken uygun sürenin geçip geçmediği vb.) değerlendirmelidir. </a:t>
            </a:r>
            <a:endParaRPr/>
          </a:p>
          <a:p>
            <a:pPr marL="285750" indent="-285750">
              <a:lnSpc>
                <a:spcPct val="200000"/>
              </a:lnSpc>
              <a:buFont typeface="Wingdings"/>
              <a:buChar char="Ø"/>
              <a:defRPr/>
            </a:pPr>
            <a:r>
              <a:rPr lang="tr-TR" sz="2000"/>
              <a:t>Uygulanacak aşı ve işlem (uygulama yeri ve uygulama yolu, uygulama süresi vb.) hakkında ebeveyn ya da kişinin kendisi kısaca bilgilendirilir ve varsa soruları yanıtlanır. </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11</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Bağışıklamada Genel Kurallar – Aşı Uygulaması Öncesi Yapılacaklar</a:t>
            </a:r>
            <a:endParaRPr/>
          </a:p>
        </p:txBody>
      </p:sp>
      <p:sp>
        <p:nvSpPr>
          <p:cNvPr id="4" name="Metin Yer Tutucusu 3"/>
          <p:cNvSpPr>
            <a:spLocks noGrp="1"/>
          </p:cNvSpPr>
          <p:nvPr>
            <p:ph type="body" sz="half" idx="2"/>
          </p:nvPr>
        </p:nvSpPr>
        <p:spPr bwMode="auto"/>
        <p:txBody>
          <a:bodyPr>
            <a:normAutofit/>
          </a:bodyPr>
          <a:lstStyle/>
          <a:p>
            <a:pPr>
              <a:lnSpc>
                <a:spcPct val="110000"/>
              </a:lnSpc>
              <a:spcBef>
                <a:spcPts val="0"/>
              </a:spcBef>
              <a:defRPr/>
            </a:pPr>
            <a:r>
              <a:rPr lang="tr-TR"/>
              <a:t>Aşı uygulamalarından önce; </a:t>
            </a:r>
            <a:endParaRPr/>
          </a:p>
          <a:p>
            <a:pPr marL="285750" indent="-285750">
              <a:lnSpc>
                <a:spcPct val="110000"/>
              </a:lnSpc>
              <a:buFont typeface="Wingdings"/>
              <a:buChar char="Ø"/>
              <a:defRPr/>
            </a:pPr>
            <a:r>
              <a:rPr lang="tr-TR"/>
              <a:t>Aşı dolabının ve aşıların soğuk zincir kurallarına uygun olup olmadığı kontrol edilmelidir.</a:t>
            </a:r>
            <a:endParaRPr/>
          </a:p>
          <a:p>
            <a:pPr marL="285750" indent="-285750">
              <a:lnSpc>
                <a:spcPct val="110000"/>
              </a:lnSpc>
              <a:buFont typeface="Wingdings"/>
              <a:buChar char="Ø"/>
              <a:defRPr/>
            </a:pPr>
            <a:r>
              <a:rPr lang="tr-TR"/>
              <a:t>Aşı dolabı gözle kontrol edilir ve iç sıcaklığı değeri ısı izlem çizelgesine işaretlenir.</a:t>
            </a:r>
            <a:endParaRPr/>
          </a:p>
          <a:p>
            <a:pPr marL="285750" indent="-285750">
              <a:lnSpc>
                <a:spcPct val="110000"/>
              </a:lnSpc>
              <a:buFont typeface="Wingdings"/>
              <a:buChar char="Ø"/>
              <a:defRPr/>
            </a:pPr>
            <a:r>
              <a:rPr lang="tr-TR"/>
              <a:t>Aşı flakonu, varsa sulandırıcı ve enjektörler şu açılardan mutlaka kontrol edilmelidir: </a:t>
            </a:r>
            <a:endParaRPr/>
          </a:p>
          <a:p>
            <a:pPr marL="285750" indent="-285750">
              <a:lnSpc>
                <a:spcPct val="110000"/>
              </a:lnSpc>
              <a:buFont typeface="Wingdings"/>
              <a:buChar char="Ø"/>
              <a:defRPr/>
            </a:pPr>
            <a:r>
              <a:rPr lang="tr-TR"/>
              <a:t>Buzdolabından alınan aşı flakonunun doğru aşı olup olmadığı.</a:t>
            </a:r>
            <a:endParaRPr/>
          </a:p>
          <a:p>
            <a:pPr marL="285750" indent="-285750">
              <a:lnSpc>
                <a:spcPct val="110000"/>
              </a:lnSpc>
              <a:buFont typeface="Wingdings"/>
              <a:buChar char="Ø"/>
              <a:defRPr/>
            </a:pPr>
            <a:r>
              <a:rPr lang="tr-TR"/>
              <a:t>Aşı flakonunun fiziksel durumu, çatlak olup olmadığı, yabancı madde içerip içermediği.</a:t>
            </a:r>
            <a:endParaRPr/>
          </a:p>
          <a:p>
            <a:pPr marL="285750" indent="-285750">
              <a:lnSpc>
                <a:spcPct val="110000"/>
              </a:lnSpc>
              <a:buFont typeface="Wingdings"/>
              <a:buChar char="Ø"/>
              <a:defRPr/>
            </a:pPr>
            <a:r>
              <a:rPr lang="tr-TR"/>
              <a:t>Varsa sulandırıcının aşının kendi sulandırıcısı olup olmadığı. </a:t>
            </a:r>
            <a:endParaRPr/>
          </a:p>
          <a:p>
            <a:pPr marL="285750" indent="-285750">
              <a:lnSpc>
                <a:spcPct val="110000"/>
              </a:lnSpc>
              <a:buFont typeface="Wingdings"/>
              <a:buChar char="Ø"/>
              <a:defRPr/>
            </a:pPr>
            <a:r>
              <a:rPr lang="tr-TR"/>
              <a:t>Aşının, varsa sulandırıcının ve enjektörün son kullanma tarihi (Exp/ED: Expiry date, SKT).</a:t>
            </a:r>
            <a:endParaRPr/>
          </a:p>
          <a:p>
            <a:pPr marL="285750" indent="-285750">
              <a:lnSpc>
                <a:spcPct val="110000"/>
              </a:lnSpc>
              <a:buFont typeface="Wingdings"/>
              <a:buChar char="Ø"/>
              <a:defRPr/>
            </a:pPr>
            <a:r>
              <a:rPr lang="tr-TR"/>
              <a:t>Varsa aşı flakon izlemcisi (VVM-Vaccine Vial Monitor).</a:t>
            </a:r>
            <a:endParaRPr/>
          </a:p>
          <a:p>
            <a:pPr marL="285750" indent="-285750">
              <a:lnSpc>
                <a:spcPct val="110000"/>
              </a:lnSpc>
              <a:buFont typeface="Wingdings"/>
              <a:buChar char="Ø"/>
              <a:defRPr/>
            </a:pPr>
            <a:r>
              <a:rPr lang="tr-TR"/>
              <a:t>Enjektörün standart aşı enjektörü olup olmadığı, paketinin yırtık olup olmadığı.</a:t>
            </a:r>
            <a:endParaRPr/>
          </a:p>
          <a:p>
            <a:pPr marL="285750" indent="-285750">
              <a:lnSpc>
                <a:spcPct val="110000"/>
              </a:lnSpc>
              <a:buFont typeface="Wingdings"/>
              <a:buChar char="Ø"/>
              <a:defRPr/>
            </a:pPr>
            <a:r>
              <a:rPr lang="tr-TR"/>
              <a:t>Miadı (kullanım süresi) önce dolacak olan veya son kullanma tarihi en yakın olan aşı en önce kullanılmalıdır.</a:t>
            </a:r>
            <a:endParaRPr lang="tr-TR" sz="11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12</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Bağışıklamada Genel Kurallar – Aşıların Hazırlanması</a:t>
            </a:r>
            <a:endParaRPr/>
          </a:p>
        </p:txBody>
      </p:sp>
      <p:sp>
        <p:nvSpPr>
          <p:cNvPr id="4" name="Metin Yer Tutucusu 3"/>
          <p:cNvSpPr>
            <a:spLocks noGrp="1"/>
          </p:cNvSpPr>
          <p:nvPr>
            <p:ph type="body" sz="half" idx="2"/>
          </p:nvPr>
        </p:nvSpPr>
        <p:spPr bwMode="auto">
          <a:xfrm>
            <a:off x="778093" y="1142551"/>
            <a:ext cx="10791583" cy="4768032"/>
          </a:xfrm>
        </p:spPr>
        <p:txBody>
          <a:bodyPr>
            <a:normAutofit fontScale="70000" lnSpcReduction="20000"/>
          </a:bodyPr>
          <a:lstStyle/>
          <a:p>
            <a:pPr marL="285750" indent="-285750">
              <a:lnSpc>
                <a:spcPct val="200000"/>
              </a:lnSpc>
              <a:buFont typeface="Wingdings"/>
              <a:buChar char="Ø"/>
              <a:defRPr/>
            </a:pPr>
            <a:r>
              <a:rPr lang="tr-TR" sz="2000"/>
              <a:t>Aşılama öncesi yapılan değerlendirme ile aşı uygulamasının kesinleşmesi sonrası aşılar hazırlanmalıdır.</a:t>
            </a:r>
            <a:endParaRPr/>
          </a:p>
          <a:p>
            <a:pPr marL="285750" indent="-285750">
              <a:lnSpc>
                <a:spcPct val="200000"/>
              </a:lnSpc>
              <a:buFont typeface="Wingdings"/>
              <a:buChar char="Ø"/>
              <a:defRPr/>
            </a:pPr>
            <a:r>
              <a:rPr lang="tr-TR" sz="2000"/>
              <a:t>Aşı uygulayan ekip haricindeki kişiler tarafından hazırlanan aşılar uygulanmamalıdır.</a:t>
            </a:r>
            <a:endParaRPr/>
          </a:p>
          <a:p>
            <a:pPr marL="285750" indent="-285750">
              <a:lnSpc>
                <a:spcPct val="200000"/>
              </a:lnSpc>
              <a:buFont typeface="Wingdings"/>
              <a:buChar char="Ø"/>
              <a:defRPr/>
            </a:pPr>
            <a:r>
              <a:rPr lang="tr-TR" sz="2000"/>
              <a:t>Aşılar, aşılanacak her bir kişi için ayrı olarak hazırlanmalı ve bekletilmeden uygulanmalıdır.</a:t>
            </a:r>
            <a:endParaRPr/>
          </a:p>
          <a:p>
            <a:pPr marL="285750" indent="-285750">
              <a:lnSpc>
                <a:spcPct val="200000"/>
              </a:lnSpc>
              <a:buFont typeface="Wingdings"/>
              <a:buChar char="Ø"/>
              <a:defRPr/>
            </a:pPr>
            <a:r>
              <a:rPr lang="tr-TR" sz="2000"/>
              <a:t>Aşının hazırlanması öncesinde ve bir sonraki birey ile temas öncesinde, eller su ve sabunla yıkanmalı; suya ve sabuna erişimin bulunmadığı durumlarda ellerde görünür bir kirlilik yoksa alkol bazlı el dezenfektanları da kullanılabilir.</a:t>
            </a:r>
            <a:endParaRPr/>
          </a:p>
          <a:p>
            <a:pPr marL="285750" indent="-285750">
              <a:lnSpc>
                <a:spcPct val="200000"/>
              </a:lnSpc>
              <a:buFont typeface="Wingdings"/>
              <a:buChar char="Ø"/>
              <a:defRPr/>
            </a:pPr>
            <a:r>
              <a:rPr lang="tr-TR" sz="2000"/>
              <a:t>Aşı uygulayan kişinin eli üzerinde açık bir lezyon bulunmadıkça ya da hastanın vücut sıvılarıyla temas riski olmadıkça aşı uygulaması sırasında eldiven kullanımı önerilmez. Eğer eldiven kullanılıyor ise bir sonraki aşı uygulaması öncesinde mutlaka değiştirilmeli ve hastalar arasında el hijyeni sağlanmalıdır.  </a:t>
            </a:r>
            <a:endParaRPr/>
          </a:p>
          <a:p>
            <a:pPr marL="285750" indent="-285750">
              <a:lnSpc>
                <a:spcPct val="200000"/>
              </a:lnSpc>
              <a:buFont typeface="Wingdings"/>
              <a:buChar char="Ø"/>
              <a:defRPr/>
            </a:pPr>
            <a:r>
              <a:rPr lang="tr-TR" sz="2000"/>
              <a:t>Açılan çoklu dozlu aşı flakonlarının üzerine açılış tarihi ve saati yazılmalıdır. </a:t>
            </a:r>
            <a:endParaRPr/>
          </a:p>
          <a:p>
            <a:pPr marL="285750" indent="-285750">
              <a:lnSpc>
                <a:spcPct val="200000"/>
              </a:lnSpc>
              <a:buFont typeface="Wingdings"/>
              <a:buChar char="Ø"/>
              <a:defRPr/>
            </a:pPr>
            <a:r>
              <a:rPr lang="tr-TR" sz="2000"/>
              <a:t>İlk kullanılacak aşılar aşı dolabı raflarının ön kısmında tutulmalıdır.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13</a:t>
            </a:fld>
            <a:endParaRPr lang="tr-TR"/>
          </a:p>
        </p:txBody>
      </p:sp>
      <p:pic>
        <p:nvPicPr>
          <p:cNvPr id="3074" name="Picture 2" descr="Not Tutmak Modern Bir Sanat Olabilir mi? - Dakika"/>
          <p:cNvPicPr>
            <a:picLocks noChangeAspect="1" noChangeArrowheads="1"/>
          </p:cNvPicPr>
          <p:nvPr/>
        </p:nvPicPr>
        <p:blipFill>
          <a:blip r:embed="rId2"/>
          <a:stretch/>
        </p:blipFill>
        <p:spPr bwMode="auto">
          <a:xfrm>
            <a:off x="9347200" y="0"/>
            <a:ext cx="2844800" cy="28448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Bağışıklamada Genel Kurallar – Aşıların Sulandırılmasında Genel İlkeler</a:t>
            </a:r>
            <a:endParaRPr/>
          </a:p>
        </p:txBody>
      </p:sp>
      <p:sp>
        <p:nvSpPr>
          <p:cNvPr id="4" name="Metin Yer Tutucusu 3"/>
          <p:cNvSpPr>
            <a:spLocks noGrp="1"/>
          </p:cNvSpPr>
          <p:nvPr>
            <p:ph type="body" sz="half" idx="2"/>
          </p:nvPr>
        </p:nvSpPr>
        <p:spPr bwMode="auto">
          <a:xfrm>
            <a:off x="700208" y="1093106"/>
            <a:ext cx="10791583" cy="4768032"/>
          </a:xfrm>
        </p:spPr>
        <p:txBody>
          <a:bodyPr>
            <a:normAutofit fontScale="85000" lnSpcReduction="20000"/>
          </a:bodyPr>
          <a:lstStyle/>
          <a:p>
            <a:pPr marL="285750" indent="-285750">
              <a:lnSpc>
                <a:spcPct val="200000"/>
              </a:lnSpc>
              <a:buFont typeface="Wingdings"/>
              <a:buChar char="Ø"/>
              <a:defRPr/>
            </a:pPr>
            <a:r>
              <a:rPr lang="tr-TR" sz="2000"/>
              <a:t>Aşı uygulanan birimlerde sulandırıcılar da aşı dolabında muhafaza edilmelidir.</a:t>
            </a:r>
            <a:endParaRPr/>
          </a:p>
          <a:p>
            <a:pPr marL="285750" indent="-285750">
              <a:lnSpc>
                <a:spcPct val="200000"/>
              </a:lnSpc>
              <a:buFont typeface="Wingdings"/>
              <a:buChar char="Ø"/>
              <a:defRPr/>
            </a:pPr>
            <a:r>
              <a:rPr lang="tr-TR" sz="2000"/>
              <a:t>Aşılar, aşılama hazırlıkları tamamlandıktan sonra sulandırılmalıdır. </a:t>
            </a:r>
            <a:endParaRPr/>
          </a:p>
          <a:p>
            <a:pPr marL="285750" indent="-285750">
              <a:lnSpc>
                <a:spcPct val="200000"/>
              </a:lnSpc>
              <a:buFont typeface="Wingdings"/>
              <a:buChar char="Ø"/>
              <a:defRPr/>
            </a:pPr>
            <a:r>
              <a:rPr lang="tr-TR" sz="2000"/>
              <a:t>Aşıyı sulandırmadan önce eller temiz su ve sabunla yıkanmalıdır.</a:t>
            </a:r>
            <a:endParaRPr/>
          </a:p>
          <a:p>
            <a:pPr marL="285750" indent="-285750">
              <a:lnSpc>
                <a:spcPct val="200000"/>
              </a:lnSpc>
              <a:buFont typeface="Wingdings"/>
              <a:buChar char="Ø"/>
              <a:defRPr/>
            </a:pPr>
            <a:r>
              <a:rPr lang="tr-TR" sz="2000"/>
              <a:t>Kullanıma hazır enjektörlü aşılar hariç, her aşı kendi sulandırıcısı ile sulandırılmalıdır. </a:t>
            </a:r>
            <a:endParaRPr/>
          </a:p>
          <a:p>
            <a:pPr marL="285750" indent="-285750">
              <a:lnSpc>
                <a:spcPct val="200000"/>
              </a:lnSpc>
              <a:buFont typeface="Wingdings"/>
              <a:buChar char="Ø"/>
              <a:defRPr/>
            </a:pPr>
            <a:r>
              <a:rPr lang="tr-TR" sz="2000"/>
              <a:t>Başka amaçlar için kullanılmak üzere üretilmiş olan steril su ya da serum fizyolojik aşı sulandırmakta kullanılmamalıdır.</a:t>
            </a:r>
            <a:endParaRPr/>
          </a:p>
          <a:p>
            <a:pPr marL="285750" indent="-285750">
              <a:lnSpc>
                <a:spcPct val="200000"/>
              </a:lnSpc>
              <a:buFont typeface="Wingdings"/>
              <a:buChar char="Ø"/>
              <a:defRPr/>
            </a:pPr>
            <a:r>
              <a:rPr lang="tr-TR" sz="2000"/>
              <a:t>Sulandırmadan önce flakona parmakla fiskeler vurularak toz (liyofilize) aşının flakonun dibine çökmesi sağlanmalıdır.</a:t>
            </a:r>
            <a:endParaRPr/>
          </a:p>
          <a:p>
            <a:pPr marL="285750" indent="-285750">
              <a:lnSpc>
                <a:spcPct val="200000"/>
              </a:lnSpc>
              <a:buFont typeface="Wingdings"/>
              <a:buChar char="Ø"/>
              <a:defRPr/>
            </a:pPr>
            <a:r>
              <a:rPr lang="tr-TR" sz="2000"/>
              <a:t>Tüm aşılar, varsa aşıya özgü sulandırıcının tamamı kullanılarak hazırlanmalıdır.</a:t>
            </a:r>
            <a:endParaRPr/>
          </a:p>
          <a:p>
            <a:pPr marL="285750" indent="-285750">
              <a:lnSpc>
                <a:spcPct val="200000"/>
              </a:lnSpc>
              <a:buFont typeface="Wingdings"/>
              <a:buChar char="Ø"/>
              <a:defRPr/>
            </a:pPr>
            <a:r>
              <a:rPr lang="tr-TR" sz="2000"/>
              <a:t>Sulandırılan aşının buz aküsü ile doğrudan teması ve donması engellenmelidir. Işığa duyarlı aşılar ışıktan korunmalıdır.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14</a:t>
            </a:fld>
            <a:endParaRPr lang="tr-TR"/>
          </a:p>
        </p:txBody>
      </p:sp>
      <p:pic>
        <p:nvPicPr>
          <p:cNvPr id="3074" name="Picture 2" descr="Not Tutmak Modern Bir Sanat Olabilir mi? - Dakika"/>
          <p:cNvPicPr>
            <a:picLocks noChangeAspect="1" noChangeArrowheads="1"/>
          </p:cNvPicPr>
          <p:nvPr/>
        </p:nvPicPr>
        <p:blipFill>
          <a:blip r:embed="rId2"/>
          <a:stretch/>
        </p:blipFill>
        <p:spPr bwMode="auto">
          <a:xfrm>
            <a:off x="10325608" y="978408"/>
            <a:ext cx="1866392" cy="1866392"/>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Bağışıklamada Genel Kurallar – Aşıların Uygulamasında Genel İlkeler</a:t>
            </a:r>
            <a:endParaRPr/>
          </a:p>
        </p:txBody>
      </p:sp>
      <p:sp>
        <p:nvSpPr>
          <p:cNvPr id="4" name="Metin Yer Tutucusu 3"/>
          <p:cNvSpPr>
            <a:spLocks noGrp="1"/>
          </p:cNvSpPr>
          <p:nvPr>
            <p:ph type="body" sz="half" idx="2"/>
          </p:nvPr>
        </p:nvSpPr>
        <p:spPr bwMode="auto">
          <a:xfrm>
            <a:off x="849025" y="1355344"/>
            <a:ext cx="10791583" cy="4768032"/>
          </a:xfrm>
        </p:spPr>
        <p:txBody>
          <a:bodyPr>
            <a:normAutofit fontScale="85000" lnSpcReduction="10000"/>
          </a:bodyPr>
          <a:lstStyle/>
          <a:p>
            <a:pPr marL="285750" indent="-285750">
              <a:lnSpc>
                <a:spcPct val="200000"/>
              </a:lnSpc>
              <a:buFont typeface="Wingdings"/>
              <a:buChar char="Ø"/>
              <a:defRPr/>
            </a:pPr>
            <a:r>
              <a:rPr lang="tr-TR" sz="2000"/>
              <a:t>Parenteral aşılama öncesinde, sadece aşı uygulanacak bölge gözle görülür düzeyde kirli ise sabun ve su ile yıkanması yeterlidir. Bunun dışında aşı uygulanacak bölgeye herhangi bir antiseptik/cilt dezenfektanı uygulanmamalıdır.</a:t>
            </a:r>
            <a:endParaRPr/>
          </a:p>
          <a:p>
            <a:pPr marL="285750" indent="-285750">
              <a:lnSpc>
                <a:spcPct val="200000"/>
              </a:lnSpc>
              <a:buFont typeface="Wingdings"/>
              <a:buChar char="Ø"/>
              <a:defRPr/>
            </a:pPr>
            <a:r>
              <a:rPr lang="tr-TR" sz="2000"/>
              <a:t>Kullanıma hazır enjektörlü aşılar hariç, her aşı için ayrı steril bir enjektör kullanılmalıdır. </a:t>
            </a:r>
            <a:endParaRPr/>
          </a:p>
          <a:p>
            <a:pPr marL="285750" indent="-285750">
              <a:lnSpc>
                <a:spcPct val="200000"/>
              </a:lnSpc>
              <a:buFont typeface="Wingdings"/>
              <a:buChar char="Ø"/>
              <a:defRPr/>
            </a:pPr>
            <a:r>
              <a:rPr lang="tr-TR" sz="2000"/>
              <a:t>Aşılar, her bir aşıya özgü önerilen yolla, doğru teknikle ve her bir aşıya özgü önerilen uygulama bölgesinden güvenli enjeksiyon kurallarına dikkat edilerek uygulanmalıdır. </a:t>
            </a:r>
            <a:endParaRPr/>
          </a:p>
          <a:p>
            <a:pPr marL="285750" indent="-285750">
              <a:lnSpc>
                <a:spcPct val="200000"/>
              </a:lnSpc>
              <a:buFont typeface="Wingdings"/>
              <a:buChar char="Ø"/>
              <a:defRPr/>
            </a:pPr>
            <a:r>
              <a:rPr lang="tr-TR" sz="2000"/>
              <a:t>Tüm aşılar önerilen hacimde uygulanmalıdır.</a:t>
            </a:r>
            <a:endParaRPr/>
          </a:p>
          <a:p>
            <a:pPr marL="285750" indent="-285750">
              <a:lnSpc>
                <a:spcPct val="200000"/>
              </a:lnSpc>
              <a:buFont typeface="Wingdings"/>
              <a:buChar char="Ø"/>
              <a:defRPr/>
            </a:pPr>
            <a:r>
              <a:rPr lang="tr-TR" sz="2000"/>
              <a:t>Aşı uygulaması kadar aşılama faaliyetleri sırasında ortaya çıkan tıbbi atıkların uygun şekilde uzaklaştırılması da önemlidir. Bu nedenle aşı uygulaması yapılan her ortamda enjektör güvenli atık kutusu kullanılmalıdır. </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15</a:t>
            </a:fld>
            <a:endParaRPr lang="tr-TR"/>
          </a:p>
        </p:txBody>
      </p:sp>
      <p:pic>
        <p:nvPicPr>
          <p:cNvPr id="3074" name="Picture 2" descr="Not Tutmak Modern Bir Sanat Olabilir mi? - Dakika"/>
          <p:cNvPicPr>
            <a:picLocks noChangeAspect="1" noChangeArrowheads="1"/>
          </p:cNvPicPr>
          <p:nvPr/>
        </p:nvPicPr>
        <p:blipFill>
          <a:blip r:embed="rId2"/>
          <a:stretch/>
        </p:blipFill>
        <p:spPr bwMode="auto">
          <a:xfrm>
            <a:off x="10529696" y="96130"/>
            <a:ext cx="1489456" cy="1489456"/>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Bağışıklamada Genel Kurallar – Aşıların Uygulamasında Genel İlkeler</a:t>
            </a:r>
            <a:endParaRPr/>
          </a:p>
        </p:txBody>
      </p:sp>
      <p:sp>
        <p:nvSpPr>
          <p:cNvPr id="4" name="Metin Yer Tutucusu 3"/>
          <p:cNvSpPr>
            <a:spLocks noGrp="1"/>
          </p:cNvSpPr>
          <p:nvPr>
            <p:ph type="body" sz="half" idx="2"/>
          </p:nvPr>
        </p:nvSpPr>
        <p:spPr bwMode="auto">
          <a:xfrm>
            <a:off x="849025" y="1355344"/>
            <a:ext cx="10791583" cy="4768032"/>
          </a:xfrm>
        </p:spPr>
        <p:txBody>
          <a:bodyPr>
            <a:normAutofit/>
          </a:bodyPr>
          <a:lstStyle/>
          <a:p>
            <a:pPr marL="285750" indent="-285750">
              <a:lnSpc>
                <a:spcPct val="200000"/>
              </a:lnSpc>
              <a:buFont typeface="Wingdings"/>
              <a:buChar char="Ø"/>
              <a:defRPr/>
            </a:pPr>
            <a:r>
              <a:rPr lang="tr-TR" sz="2000"/>
              <a:t>Herhangi bir nedenle zamanında uygulanamayan aşı dozları mümkün olan en kısa süre içerisinde tamamlanır. İstisnai durumlar haricinde, aradan geçen süreye bakılmaksızın aşı uygulamasına kalındığı dozdan devam edilir. </a:t>
            </a:r>
            <a:endParaRPr/>
          </a:p>
          <a:p>
            <a:pPr marL="285750" indent="-285750">
              <a:lnSpc>
                <a:spcPct val="200000"/>
              </a:lnSpc>
              <a:buFont typeface="Wingdings"/>
              <a:buChar char="Ø"/>
              <a:defRPr/>
            </a:pPr>
            <a:r>
              <a:rPr lang="tr-TR" sz="2000"/>
              <a:t>Bir aşı ziyaretinde, birden fazla aşı aynı anda uygulanabilir. Aynı uzuvdan farklı aşıların uygulanması gerekiyor ise iki aşının uygulanma bölgesi arasında en az 2 cm mesafe bırakılmalıdır.</a:t>
            </a:r>
            <a:endParaRPr/>
          </a:p>
          <a:p>
            <a:pPr marL="285750" indent="-285750">
              <a:lnSpc>
                <a:spcPct val="200000"/>
              </a:lnSpc>
              <a:buFont typeface="Wingdings"/>
              <a:buChar char="Ø"/>
              <a:defRPr/>
            </a:pPr>
            <a:r>
              <a:rPr lang="tr-TR" sz="2000"/>
              <a:t>Bir aşı ile birlikte immünglobulin içeren bir preperatın aynı anda uygulanması gerekiyorsa her bir enjeksiyon birbirinden farklı uzuvdan uygulanmalıdır. </a:t>
            </a:r>
            <a:endParaRPr/>
          </a:p>
          <a:p>
            <a:pPr>
              <a:lnSpc>
                <a:spcPct val="200000"/>
              </a:lnSpc>
              <a:defRPr/>
            </a:pPr>
            <a:endParaRPr lang="tr-TR" sz="2000">
              <a:highlight>
                <a:srgbClr val="00FF00"/>
              </a:highlight>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16</a:t>
            </a:fld>
            <a:endParaRPr lang="tr-TR"/>
          </a:p>
        </p:txBody>
      </p:sp>
      <p:pic>
        <p:nvPicPr>
          <p:cNvPr id="3074" name="Picture 2" descr="Not Tutmak Modern Bir Sanat Olabilir mi? - Dakika"/>
          <p:cNvPicPr>
            <a:picLocks noChangeAspect="1" noChangeArrowheads="1"/>
          </p:cNvPicPr>
          <p:nvPr/>
        </p:nvPicPr>
        <p:blipFill>
          <a:blip r:embed="rId2"/>
          <a:stretch/>
        </p:blipFill>
        <p:spPr bwMode="auto">
          <a:xfrm>
            <a:off x="10529696" y="96130"/>
            <a:ext cx="1489456" cy="1489456"/>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a:xfrm>
            <a:off x="551383" y="652618"/>
            <a:ext cx="11089225" cy="504497"/>
          </a:xfrm>
        </p:spPr>
        <p:txBody>
          <a:bodyPr>
            <a:normAutofit fontScale="90000"/>
          </a:bodyPr>
          <a:lstStyle/>
          <a:p>
            <a:pPr>
              <a:defRPr/>
            </a:pPr>
            <a:r>
              <a:rPr lang="tr-TR"/>
              <a:t>Bağışıklamada Genel Kurallar</a:t>
            </a:r>
            <a:br>
              <a:rPr lang="tr-TR">
                <a:highlight>
                  <a:srgbClr val="00FF00"/>
                </a:highlight>
              </a:rPr>
            </a:br>
            <a:r>
              <a:rPr lang="tr-TR"/>
              <a:t>-Aşıların Aynı ya da Farklı Zamanda Uygulanmasına İlişkin Genel Kurallar-</a:t>
            </a:r>
            <a:endParaRPr/>
          </a:p>
        </p:txBody>
      </p:sp>
      <p:sp>
        <p:nvSpPr>
          <p:cNvPr id="4" name="Metin Yer Tutucusu 3"/>
          <p:cNvSpPr>
            <a:spLocks noGrp="1"/>
          </p:cNvSpPr>
          <p:nvPr>
            <p:ph type="body" sz="half" idx="2"/>
          </p:nvPr>
        </p:nvSpPr>
        <p:spPr bwMode="auto">
          <a:xfrm>
            <a:off x="551383" y="1362455"/>
            <a:ext cx="11386867" cy="4681728"/>
          </a:xfrm>
        </p:spPr>
        <p:txBody>
          <a:bodyPr>
            <a:normAutofit fontScale="85000" lnSpcReduction="10000"/>
          </a:bodyPr>
          <a:lstStyle/>
          <a:p>
            <a:pPr marL="285750" indent="-285750" algn="just">
              <a:lnSpc>
                <a:spcPct val="200000"/>
              </a:lnSpc>
              <a:buFont typeface="Wingdings"/>
              <a:buChar char="Ø"/>
              <a:defRPr/>
            </a:pPr>
            <a:r>
              <a:rPr lang="tr-TR" sz="2000"/>
              <a:t>Aşı takviminde belirtilen uygulama zamanı ve uygulama aralıklarına uymak esastır. Ancak zorunlu hallerde ilgili aşı için tanımlanmış olan en küçük yaş ve en kısa uygulama aralığı kullanılabilir. Bu durumda belirtilen sürelere mutlaka uyulmalıdır.</a:t>
            </a:r>
            <a:endParaRPr/>
          </a:p>
          <a:p>
            <a:pPr marL="285750" indent="-285750" algn="just">
              <a:lnSpc>
                <a:spcPct val="200000"/>
              </a:lnSpc>
              <a:buFont typeface="Wingdings"/>
              <a:buChar char="Ø"/>
              <a:defRPr/>
            </a:pPr>
            <a:r>
              <a:rPr lang="tr-TR" sz="2000"/>
              <a:t>Parenteral yolla verilen canlı aşılar (BCG, kızamık, KKK, suçiçeği) ya aynı gün uygulanır ya da aralarında en az dört hafta süre bırakılmalıdır. </a:t>
            </a:r>
            <a:endParaRPr/>
          </a:p>
          <a:p>
            <a:pPr marL="285750" indent="-285750" algn="just">
              <a:lnSpc>
                <a:spcPct val="200000"/>
              </a:lnSpc>
              <a:buFont typeface="Wingdings"/>
              <a:buChar char="Ø"/>
              <a:defRPr/>
            </a:pPr>
            <a:r>
              <a:rPr lang="tr-TR" sz="2000"/>
              <a:t>İnaktif aşılar, aynı zamanda ya da belli bir gün aralığı gözetilmeksizin uygulanabilirler. </a:t>
            </a:r>
            <a:endParaRPr/>
          </a:p>
          <a:p>
            <a:pPr marL="285750" indent="-285750" algn="just">
              <a:lnSpc>
                <a:spcPct val="200000"/>
              </a:lnSpc>
              <a:buFont typeface="Wingdings"/>
              <a:buChar char="Ø"/>
              <a:defRPr/>
            </a:pPr>
            <a:r>
              <a:rPr lang="tr-TR" sz="2000"/>
              <a:t>İnaktif aşılar herhangi bir zaman aralığı gözetilmeksizin canlı aşılarla aynı anda ya da farklı zamanlarda uygulanabilirler. </a:t>
            </a:r>
            <a:endParaRPr/>
          </a:p>
          <a:p>
            <a:pPr marL="285750" indent="-285750" algn="just">
              <a:lnSpc>
                <a:spcPct val="200000"/>
              </a:lnSpc>
              <a:buFont typeface="Wingdings"/>
              <a:buChar char="Ø"/>
              <a:defRPr/>
            </a:pPr>
            <a:r>
              <a:rPr lang="tr-TR" sz="2000"/>
              <a:t>Oral yol ile uygulanan canlı aşılar, parenteral olarak uygulanan diğer canlı aşılar ya da inaktif aşılarla herhangi bir zaman aralığı gözetilmeksizin aynı ya da farklı zamanlarda uygulanabilir.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17</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a:xfrm>
            <a:off x="551383" y="652618"/>
            <a:ext cx="11089225" cy="504497"/>
          </a:xfrm>
        </p:spPr>
        <p:txBody>
          <a:bodyPr>
            <a:normAutofit fontScale="90000"/>
          </a:bodyPr>
          <a:lstStyle/>
          <a:p>
            <a:pPr>
              <a:defRPr/>
            </a:pPr>
            <a:r>
              <a:rPr lang="tr-TR"/>
              <a:t>Bağışıklamada Genel Kurallar</a:t>
            </a:r>
            <a:br>
              <a:rPr lang="tr-TR"/>
            </a:br>
            <a:r>
              <a:rPr lang="tr-TR"/>
              <a:t>-Aşı Uygulaması Sonrası Yaklaşım-</a:t>
            </a:r>
            <a:endParaRPr/>
          </a:p>
        </p:txBody>
      </p:sp>
      <p:sp>
        <p:nvSpPr>
          <p:cNvPr id="4" name="Metin Yer Tutucusu 3"/>
          <p:cNvSpPr>
            <a:spLocks noGrp="1"/>
          </p:cNvSpPr>
          <p:nvPr>
            <p:ph type="body" sz="half" idx="2"/>
          </p:nvPr>
        </p:nvSpPr>
        <p:spPr bwMode="auto">
          <a:xfrm>
            <a:off x="551383" y="1362455"/>
            <a:ext cx="11386867" cy="4681728"/>
          </a:xfrm>
        </p:spPr>
        <p:txBody>
          <a:bodyPr>
            <a:normAutofit fontScale="92500"/>
          </a:bodyPr>
          <a:lstStyle/>
          <a:p>
            <a:pPr marL="285750" indent="-285750" algn="just">
              <a:lnSpc>
                <a:spcPct val="200000"/>
              </a:lnSpc>
              <a:buFont typeface="Wingdings"/>
              <a:buChar char="Ø"/>
              <a:defRPr/>
            </a:pPr>
            <a:r>
              <a:rPr lang="tr-TR" sz="2000"/>
              <a:t>Aşı uygulanan kişi/ebeveyn bir sonraki aşı ziyareti için gelinmesi gereken tarih konusunda bilgilendirilir.</a:t>
            </a:r>
            <a:endParaRPr/>
          </a:p>
          <a:p>
            <a:pPr marL="285750" indent="-285750" algn="just">
              <a:lnSpc>
                <a:spcPct val="200000"/>
              </a:lnSpc>
              <a:buFont typeface="Wingdings"/>
              <a:buChar char="Ø"/>
              <a:defRPr/>
            </a:pPr>
            <a:r>
              <a:rPr lang="tr-TR" sz="2000"/>
              <a:t>Aşı uygulaması sonrasında, ebeveynler/yetişkin bireyler aşı sonrası istenmeyen etkiler konusunda bilgilendirilerek gerekli önerilerde bulunulur.</a:t>
            </a:r>
            <a:endParaRPr/>
          </a:p>
          <a:p>
            <a:pPr marL="285750" indent="-285750" algn="just">
              <a:lnSpc>
                <a:spcPct val="200000"/>
              </a:lnSpc>
              <a:buFont typeface="Wingdings"/>
              <a:buChar char="Ø"/>
              <a:defRPr/>
            </a:pPr>
            <a:r>
              <a:rPr lang="tr-TR" sz="2000"/>
              <a:t>Aşı uygulamasından sonra olası alerjik reaksiyonlar açısından kişi bilgilendirilmeli ve kişi 15 dakika süresince sağlık tesisinden ayrılmamalıdır. Alerji hikayesi olan kişiler 30 dakika süresince sağlık tesisinden ayrılmamalıdır. </a:t>
            </a:r>
            <a:endParaRPr/>
          </a:p>
          <a:p>
            <a:pPr marL="285750" indent="-285750" algn="just">
              <a:lnSpc>
                <a:spcPct val="200000"/>
              </a:lnSpc>
              <a:buFont typeface="Wingdings"/>
              <a:buChar char="Ø"/>
              <a:defRPr/>
            </a:pPr>
            <a:r>
              <a:rPr lang="tr-TR" sz="2000"/>
              <a:t>Ebeveyne/yetişkin bireylere, uygulanan aşı ve bir sonraki aşı ziyareti için gelmeleri gereken tarih hakkında bilgi verilmelidir.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18</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a:xfrm>
            <a:off x="551383" y="652618"/>
            <a:ext cx="11089225" cy="504497"/>
          </a:xfrm>
        </p:spPr>
        <p:txBody>
          <a:bodyPr>
            <a:normAutofit fontScale="90000"/>
          </a:bodyPr>
          <a:lstStyle/>
          <a:p>
            <a:pPr>
              <a:defRPr/>
            </a:pPr>
            <a:r>
              <a:rPr lang="tr-TR"/>
              <a:t>Bağışıklamada Genel Kurallar</a:t>
            </a:r>
            <a:br>
              <a:rPr lang="tr-TR">
                <a:highlight>
                  <a:srgbClr val="00FF00"/>
                </a:highlight>
              </a:rPr>
            </a:br>
            <a:r>
              <a:rPr lang="tr-TR"/>
              <a:t>-Aşı Uygulaması Sonrası Yaklaşım-</a:t>
            </a:r>
            <a:endParaRPr/>
          </a:p>
        </p:txBody>
      </p:sp>
      <p:sp>
        <p:nvSpPr>
          <p:cNvPr id="4" name="Metin Yer Tutucusu 3"/>
          <p:cNvSpPr>
            <a:spLocks noGrp="1"/>
          </p:cNvSpPr>
          <p:nvPr>
            <p:ph type="body" sz="half" idx="2"/>
          </p:nvPr>
        </p:nvSpPr>
        <p:spPr bwMode="auto">
          <a:xfrm>
            <a:off x="551383" y="1362455"/>
            <a:ext cx="11386867" cy="4681728"/>
          </a:xfrm>
        </p:spPr>
        <p:txBody>
          <a:bodyPr>
            <a:normAutofit fontScale="85000" lnSpcReduction="10000"/>
          </a:bodyPr>
          <a:lstStyle/>
          <a:p>
            <a:pPr marL="285750" indent="-285750" algn="just">
              <a:lnSpc>
                <a:spcPct val="200000"/>
              </a:lnSpc>
              <a:buFont typeface="Wingdings"/>
              <a:buChar char="Ø"/>
              <a:defRPr/>
            </a:pPr>
            <a:r>
              <a:rPr lang="tr-TR" sz="2000"/>
              <a:t>Kişiye aşı uygulanmasına ilişkin tüm sürecinin tamamlanmasını ve aşı uygulanan kişinin odadan çıkmasını takiben bir sonraki kişi odaya alınır.</a:t>
            </a:r>
            <a:endParaRPr/>
          </a:p>
          <a:p>
            <a:pPr marL="285750" indent="-285750" algn="just">
              <a:lnSpc>
                <a:spcPct val="200000"/>
              </a:lnSpc>
              <a:buFont typeface="Wingdings"/>
              <a:buChar char="Ø"/>
              <a:defRPr/>
            </a:pPr>
            <a:r>
              <a:rPr lang="tr-TR" sz="2000"/>
              <a:t>Bir sonraki kişiye aşı uygulaması arasında mümkünse oda havalandırılmalıdır.</a:t>
            </a:r>
            <a:endParaRPr/>
          </a:p>
          <a:p>
            <a:pPr marL="285750" indent="-285750" algn="just">
              <a:lnSpc>
                <a:spcPct val="200000"/>
              </a:lnSpc>
              <a:buFont typeface="Wingdings"/>
              <a:buChar char="Ø"/>
              <a:defRPr/>
            </a:pPr>
            <a:r>
              <a:rPr lang="tr-TR" sz="2000"/>
              <a:t>Bir sonraki hastayla temas öncesinde, eller su ve sabunla yıkanmalıdır. Eğer eldiven kullanılıyorsa bir sonraki aşı uygulaması öncesinde mutlaka değiştirilmeli ve hastalar arasında el hijyeni sağlanmalıdır.  </a:t>
            </a:r>
            <a:endParaRPr/>
          </a:p>
          <a:p>
            <a:pPr marL="285750" indent="-285750" algn="just">
              <a:lnSpc>
                <a:spcPct val="200000"/>
              </a:lnSpc>
              <a:buFont typeface="Wingdings"/>
              <a:buChar char="Ø"/>
              <a:defRPr/>
            </a:pPr>
            <a:r>
              <a:rPr lang="tr-TR" sz="2000"/>
              <a:t>Aşı uygulamalarının gün içinde sona ermesini takiben oda havalandırılır ve oda zemininin yüzey dezenfeksiyonu ve gün sonu aşı stok kontrolü yapılır.</a:t>
            </a:r>
            <a:endParaRPr/>
          </a:p>
          <a:p>
            <a:pPr marL="285750" indent="-285750" algn="just">
              <a:lnSpc>
                <a:spcPct val="200000"/>
              </a:lnSpc>
              <a:buFont typeface="Wingdings"/>
              <a:buChar char="Ø"/>
              <a:defRPr/>
            </a:pPr>
            <a:r>
              <a:rPr lang="tr-TR" sz="2000"/>
              <a:t>Aşı dolabının dışı, içi ve iç sıcaklığı gözle kontrol edilir, ısı izlem çizelgesi işaretlenir.</a:t>
            </a:r>
            <a:endParaRPr/>
          </a:p>
          <a:p>
            <a:pPr marL="285750" indent="-285750" algn="just">
              <a:lnSpc>
                <a:spcPct val="200000"/>
              </a:lnSpc>
              <a:buFont typeface="Wingdings"/>
              <a:buChar char="Ø"/>
              <a:defRPr/>
            </a:pPr>
            <a:endParaRPr lang="tr-TR" sz="2000">
              <a:highlight>
                <a:srgbClr val="00FF00"/>
              </a:highlight>
            </a:endParaRPr>
          </a:p>
          <a:p>
            <a:pPr marL="285750" indent="-285750" algn="just">
              <a:lnSpc>
                <a:spcPct val="200000"/>
              </a:lnSpc>
              <a:buFont typeface="Wingdings"/>
              <a:buChar char="Ø"/>
              <a:defRPr/>
            </a:pPr>
            <a:endParaRPr lang="tr-TR" sz="2000">
              <a:highlight>
                <a:srgbClr val="00FF00"/>
              </a:highlight>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19</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Amaç</a:t>
            </a:r>
            <a:endParaRPr/>
          </a:p>
        </p:txBody>
      </p:sp>
      <p:sp>
        <p:nvSpPr>
          <p:cNvPr id="4" name="Metin Yer Tutucusu 3"/>
          <p:cNvSpPr>
            <a:spLocks noGrp="1"/>
          </p:cNvSpPr>
          <p:nvPr>
            <p:ph type="body" sz="half" idx="2"/>
          </p:nvPr>
        </p:nvSpPr>
        <p:spPr bwMode="auto">
          <a:xfrm>
            <a:off x="849025" y="1355344"/>
            <a:ext cx="6074289" cy="4521927"/>
          </a:xfrm>
        </p:spPr>
        <p:txBody>
          <a:bodyPr>
            <a:normAutofit/>
          </a:bodyPr>
          <a:lstStyle/>
          <a:p>
            <a:pPr>
              <a:defRPr/>
            </a:pPr>
            <a:r>
              <a:rPr lang="tr-TR" sz="1800" b="1"/>
              <a:t>Amaç:</a:t>
            </a:r>
            <a:endParaRPr lang="tr-TR" sz="1800"/>
          </a:p>
          <a:p>
            <a:pPr marL="285750" lvl="0" indent="-285750">
              <a:lnSpc>
                <a:spcPct val="200000"/>
              </a:lnSpc>
              <a:buFont typeface="Wingdings"/>
              <a:buChar char="Ø"/>
              <a:defRPr/>
            </a:pPr>
            <a:r>
              <a:rPr lang="tr-TR" sz="1800"/>
              <a:t>Bu sunumun amacı, bağışıklama hizmetlerinin temel ilkelerini ve soğuk zincir uygulamalarının önemini açıklayarak, aşı uygulamalarında bilimsel, etik ve lojistik doğruluğu sağlamaya katkıda bulunmaktır.</a:t>
            </a:r>
            <a:endParaRPr/>
          </a:p>
          <a:p>
            <a:pPr>
              <a:defRPr/>
            </a:pPr>
            <a:endParaRPr lang="tr-TR" sz="18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2</a:t>
            </a:fld>
            <a:endParaRPr lang="tr-TR"/>
          </a:p>
        </p:txBody>
      </p:sp>
      <p:pic>
        <p:nvPicPr>
          <p:cNvPr id="6" name="Resim 5" descr="Sinemada koltuğuna oturmuş insanlar"/>
          <p:cNvPicPr>
            <a:picLocks noChangeAspect="1"/>
          </p:cNvPicPr>
          <p:nvPr/>
        </p:nvPicPr>
        <p:blipFill>
          <a:blip r:embed="rId2">
            <a:alphaModFix amt="68000"/>
          </a:blip>
          <a:stretch/>
        </p:blipFill>
        <p:spPr bwMode="auto">
          <a:xfrm>
            <a:off x="7277406" y="1460869"/>
            <a:ext cx="4914594" cy="42432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Aşı Kontrendikasyonu</a:t>
            </a:r>
            <a:endParaRPr/>
          </a:p>
        </p:txBody>
      </p:sp>
      <p:sp>
        <p:nvSpPr>
          <p:cNvPr id="4" name="Metin Yer Tutucusu 3"/>
          <p:cNvSpPr>
            <a:spLocks noGrp="1"/>
          </p:cNvSpPr>
          <p:nvPr>
            <p:ph type="body" sz="half" idx="2"/>
          </p:nvPr>
        </p:nvSpPr>
        <p:spPr bwMode="auto">
          <a:xfrm>
            <a:off x="849025" y="1355345"/>
            <a:ext cx="10791583" cy="2759456"/>
          </a:xfrm>
        </p:spPr>
        <p:txBody>
          <a:bodyPr>
            <a:normAutofit/>
          </a:bodyPr>
          <a:lstStyle/>
          <a:p>
            <a:pPr marL="285750" indent="-285750">
              <a:lnSpc>
                <a:spcPct val="120000"/>
              </a:lnSpc>
              <a:buFont typeface="Wingdings"/>
              <a:buChar char="Ø"/>
              <a:defRPr/>
            </a:pPr>
            <a:r>
              <a:rPr lang="tr-TR" sz="2000"/>
              <a:t>Aşıların uygulanmaması gereken durumlar çok nadirdir. </a:t>
            </a:r>
            <a:endParaRPr/>
          </a:p>
          <a:p>
            <a:pPr marL="285750" indent="-285750">
              <a:lnSpc>
                <a:spcPct val="120000"/>
              </a:lnSpc>
              <a:buFont typeface="Wingdings"/>
              <a:buChar char="Ø"/>
              <a:defRPr/>
            </a:pPr>
            <a:r>
              <a:rPr lang="tr-TR" sz="2000"/>
              <a:t>Genel aşı kontrendikasyon durumlarında ilgili aşı uygulanmaz. </a:t>
            </a:r>
            <a:endParaRPr/>
          </a:p>
          <a:p>
            <a:pPr marL="285750" indent="-285750">
              <a:lnSpc>
                <a:spcPct val="120000"/>
              </a:lnSpc>
              <a:buFont typeface="Wingdings"/>
              <a:buChar char="Ø"/>
              <a:defRPr/>
            </a:pPr>
            <a:r>
              <a:rPr lang="tr-TR" sz="2000"/>
              <a:t>Aşılara özgü kontrendikasyon durumlarında ilgili aşı uygulanmaz. </a:t>
            </a:r>
            <a:endParaRPr/>
          </a:p>
          <a:p>
            <a:pPr marL="285750" indent="-285750">
              <a:lnSpc>
                <a:spcPct val="120000"/>
              </a:lnSpc>
              <a:buFont typeface="Wingdings"/>
              <a:buChar char="Ø"/>
              <a:defRPr/>
            </a:pPr>
            <a:r>
              <a:rPr lang="tr-TR" sz="2000"/>
              <a:t>Kesin kontrendikasyon ve önlem alınarak aşı yapılacak durumlarda aşı takviminin ne şekilde tamamlanacağına, takip eden hekim tarafından karar verilir.</a:t>
            </a:r>
            <a:endParaRPr/>
          </a:p>
          <a:p>
            <a:pPr marL="285750" indent="-285750">
              <a:lnSpc>
                <a:spcPct val="120000"/>
              </a:lnSpc>
              <a:buFont typeface="Wingdings"/>
              <a:buChar char="Ø"/>
              <a:defRPr/>
            </a:pPr>
            <a:endParaRPr lang="tr-TR" sz="2000"/>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20</a:t>
            </a:fld>
            <a:endParaRPr lang="tr-TR"/>
          </a:p>
        </p:txBody>
      </p:sp>
      <p:pic>
        <p:nvPicPr>
          <p:cNvPr id="5124" name="Picture 4" descr="Burun Estetigi Kontrendikasyonları"/>
          <p:cNvPicPr>
            <a:picLocks noChangeAspect="1" noChangeArrowheads="1"/>
          </p:cNvPicPr>
          <p:nvPr/>
        </p:nvPicPr>
        <p:blipFill>
          <a:blip r:embed="rId2">
            <a:alphaModFix amt="54000"/>
          </a:blip>
          <a:stretch/>
        </p:blipFill>
        <p:spPr bwMode="auto">
          <a:xfrm>
            <a:off x="7358744" y="4593772"/>
            <a:ext cx="2071914" cy="2071914"/>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Aşılama için Genel Kontrendikasyonlar</a:t>
            </a:r>
            <a:endParaRPr/>
          </a:p>
        </p:txBody>
      </p:sp>
      <p:sp>
        <p:nvSpPr>
          <p:cNvPr id="4" name="Metin Yer Tutucusu 3"/>
          <p:cNvSpPr>
            <a:spLocks noGrp="1"/>
          </p:cNvSpPr>
          <p:nvPr>
            <p:ph type="body" sz="half" idx="2"/>
          </p:nvPr>
        </p:nvSpPr>
        <p:spPr bwMode="auto">
          <a:xfrm>
            <a:off x="849025" y="1677199"/>
            <a:ext cx="10791583" cy="3500120"/>
          </a:xfrm>
        </p:spPr>
        <p:txBody>
          <a:bodyPr>
            <a:normAutofit/>
          </a:bodyPr>
          <a:lstStyle/>
          <a:p>
            <a:pPr marL="285750" indent="-285750">
              <a:lnSpc>
                <a:spcPct val="120000"/>
              </a:lnSpc>
              <a:buFont typeface="Wingdings"/>
              <a:buChar char="Ø"/>
              <a:defRPr/>
            </a:pPr>
            <a:r>
              <a:rPr lang="tr-TR" sz="2000"/>
              <a:t>Bir aşıya karşı gelişen anafilaktik reaksiyon, o aşının sonraki dozları için kesin kontrendikasyon oluşturur.</a:t>
            </a:r>
            <a:endParaRPr/>
          </a:p>
          <a:p>
            <a:pPr marL="285750" indent="-285750">
              <a:lnSpc>
                <a:spcPct val="120000"/>
              </a:lnSpc>
              <a:buFont typeface="Wingdings"/>
              <a:buChar char="Ø"/>
              <a:defRPr/>
            </a:pPr>
            <a:r>
              <a:rPr lang="tr-TR" sz="2000"/>
              <a:t>Bir aşı bileşenine karşı gelişen anafilaktik reaksiyon, bu maddeyi içeren tüm aşılar için kesin kontrendikasyon oluşturur. </a:t>
            </a:r>
            <a:endParaRPr/>
          </a:p>
          <a:p>
            <a:pPr marL="285750" indent="-285750">
              <a:lnSpc>
                <a:spcPct val="120000"/>
              </a:lnSpc>
              <a:buFont typeface="Wingdings"/>
              <a:buChar char="Ø"/>
              <a:defRPr/>
            </a:pPr>
            <a:r>
              <a:rPr lang="tr-TR" sz="2000"/>
              <a:t>Ateşli veya ateşsiz ciddi hastalık durumunda, izleyen hekime danışılmadan aşı uygulanmaz.</a:t>
            </a:r>
            <a:endParaRPr/>
          </a:p>
          <a:p>
            <a:pPr marL="285750" indent="-285750">
              <a:lnSpc>
                <a:spcPct val="120000"/>
              </a:lnSpc>
              <a:buFont typeface="Wingdings"/>
              <a:buChar char="Ø"/>
              <a:defRPr/>
            </a:pPr>
            <a:endParaRPr lang="tr-TR" sz="2000"/>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21</a:t>
            </a:fld>
            <a:endParaRPr lang="tr-TR"/>
          </a:p>
        </p:txBody>
      </p:sp>
      <p:pic>
        <p:nvPicPr>
          <p:cNvPr id="5124" name="Picture 4" descr="Burun Estetigi Kontrendikasyonları"/>
          <p:cNvPicPr>
            <a:picLocks noChangeAspect="1" noChangeArrowheads="1"/>
          </p:cNvPicPr>
          <p:nvPr/>
        </p:nvPicPr>
        <p:blipFill>
          <a:blip r:embed="rId2">
            <a:alphaModFix amt="54000"/>
          </a:blip>
          <a:stretch/>
        </p:blipFill>
        <p:spPr bwMode="auto">
          <a:xfrm>
            <a:off x="7358744" y="4593772"/>
            <a:ext cx="2071914" cy="2071914"/>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Önlem Alınarak Aşı Uygulanması Gereken Durumlar </a:t>
            </a:r>
            <a:endParaRPr/>
          </a:p>
        </p:txBody>
      </p:sp>
      <p:sp>
        <p:nvSpPr>
          <p:cNvPr id="4" name="Metin Yer Tutucusu 3"/>
          <p:cNvSpPr>
            <a:spLocks noGrp="1"/>
          </p:cNvSpPr>
          <p:nvPr>
            <p:ph type="body" sz="half" idx="2"/>
          </p:nvPr>
        </p:nvSpPr>
        <p:spPr bwMode="auto">
          <a:xfrm>
            <a:off x="913033" y="1697228"/>
            <a:ext cx="10791583" cy="3463544"/>
          </a:xfrm>
        </p:spPr>
        <p:txBody>
          <a:bodyPr>
            <a:normAutofit/>
          </a:bodyPr>
          <a:lstStyle/>
          <a:p>
            <a:pPr marL="285750" indent="-285750">
              <a:lnSpc>
                <a:spcPct val="200000"/>
              </a:lnSpc>
              <a:buFont typeface="Wingdings"/>
              <a:buChar char="Ø"/>
              <a:defRPr/>
            </a:pPr>
            <a:r>
              <a:rPr lang="tr-TR" sz="2000"/>
              <a:t>Bu durumlardan herhangi birinin varlığında; aşının o an için ertelenip ertelenmeyeceğine karar verilmesi, hekim tarafından risk-yarar değerlendirmesinin yapılması, uygulanacaksa gerekli önlemler alınarak ve aileye bilgi verilerek aşının uygulanması önerilir. </a:t>
            </a:r>
            <a:endParaRPr/>
          </a:p>
          <a:p>
            <a:pPr marL="285750" indent="-285750">
              <a:lnSpc>
                <a:spcPct val="200000"/>
              </a:lnSpc>
              <a:buFont typeface="Wingdings"/>
              <a:buChar char="Ø"/>
              <a:defRPr/>
            </a:pPr>
            <a:r>
              <a:rPr lang="tr-TR" sz="2000"/>
              <a:t>Örnek: Aşılama sırasında orta ya da şiddetli ateşli veya ateşsiz akut hastalığın bulunması</a:t>
            </a:r>
            <a:endParaRPr/>
          </a:p>
          <a:p>
            <a:pPr marL="285750" indent="-285750">
              <a:lnSpc>
                <a:spcPct val="200000"/>
              </a:lnSpc>
              <a:buFont typeface="Wingdings"/>
              <a:buChar char="Ø"/>
              <a:defRPr/>
            </a:pPr>
            <a:r>
              <a:rPr lang="tr-TR" sz="2000"/>
              <a:t>Bazı aşılara özgü önlem alınarak aşı uygulanması gereken farklı durumlar da tanımlanmıştır.</a:t>
            </a:r>
            <a:endParaRPr/>
          </a:p>
          <a:p>
            <a:pPr>
              <a:lnSpc>
                <a:spcPct val="200000"/>
              </a:lnSpc>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22</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Aşılama İçin Engel Oluşturmayan Durumlar (Yanlış Kontraendikasyonlar)</a:t>
            </a:r>
            <a:endParaRPr/>
          </a:p>
        </p:txBody>
      </p:sp>
      <p:sp>
        <p:nvSpPr>
          <p:cNvPr id="4" name="Metin Yer Tutucusu 3"/>
          <p:cNvSpPr>
            <a:spLocks noGrp="1"/>
          </p:cNvSpPr>
          <p:nvPr>
            <p:ph type="body" sz="half" idx="2"/>
          </p:nvPr>
        </p:nvSpPr>
        <p:spPr bwMode="auto">
          <a:xfrm>
            <a:off x="913033" y="1629665"/>
            <a:ext cx="10791583" cy="2329688"/>
          </a:xfrm>
        </p:spPr>
        <p:txBody>
          <a:bodyPr>
            <a:normAutofit/>
          </a:bodyPr>
          <a:lstStyle/>
          <a:p>
            <a:pPr marL="285750" indent="-285750">
              <a:lnSpc>
                <a:spcPct val="200000"/>
              </a:lnSpc>
              <a:buFont typeface="Wingdings"/>
              <a:buChar char="Ø"/>
              <a:defRPr/>
            </a:pPr>
            <a:r>
              <a:rPr lang="tr-TR" sz="2000"/>
              <a:t>Aşı uygulamaları konusunda </a:t>
            </a:r>
            <a:r>
              <a:rPr lang="tr-TR" sz="2000" b="1"/>
              <a:t>yanlış biçimde kontrendikasyon olarak bilinen </a:t>
            </a:r>
            <a:r>
              <a:rPr lang="tr-TR" sz="2000"/>
              <a:t>ancak aşılama için engel oluşturmayan bazı durumlar vardır. </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23</a:t>
            </a:fld>
            <a:endParaRPr lang="tr-TR"/>
          </a:p>
        </p:txBody>
      </p:sp>
      <p:pic>
        <p:nvPicPr>
          <p:cNvPr id="4098" name="Picture 2" descr="DİJİTAL ORTAMLARDA DİKKAT EDİLMESİ GEREKENLER - Güvenliweb.org.tr"/>
          <p:cNvPicPr>
            <a:picLocks noChangeAspect="1" noChangeArrowheads="1"/>
          </p:cNvPicPr>
          <p:nvPr/>
        </p:nvPicPr>
        <p:blipFill>
          <a:blip r:embed="rId2"/>
          <a:stretch/>
        </p:blipFill>
        <p:spPr bwMode="auto">
          <a:xfrm>
            <a:off x="6096000" y="3495633"/>
            <a:ext cx="4746171" cy="3362367"/>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Aşılama İçin Engel Oluşturmayan Durumlar (Yanlış Kontraendikasyonlar)</a:t>
            </a:r>
            <a:endParaRPr/>
          </a:p>
        </p:txBody>
      </p:sp>
      <p:sp>
        <p:nvSpPr>
          <p:cNvPr id="4" name="Metin Yer Tutucusu 3"/>
          <p:cNvSpPr>
            <a:spLocks noGrp="1"/>
          </p:cNvSpPr>
          <p:nvPr>
            <p:ph type="body" sz="half" idx="2"/>
          </p:nvPr>
        </p:nvSpPr>
        <p:spPr bwMode="auto">
          <a:xfrm>
            <a:off x="607216" y="1274280"/>
            <a:ext cx="11347702" cy="4521927"/>
          </a:xfrm>
        </p:spPr>
        <p:txBody>
          <a:bodyPr>
            <a:normAutofit/>
          </a:bodyPr>
          <a:lstStyle/>
          <a:p>
            <a:pPr marL="285750" indent="-285750">
              <a:lnSpc>
                <a:spcPct val="120000"/>
              </a:lnSpc>
              <a:buFont typeface="Wingdings"/>
              <a:buChar char="Ø"/>
              <a:defRPr/>
            </a:pPr>
            <a:r>
              <a:rPr lang="tr-TR" sz="2000"/>
              <a:t>Alerji veya astım (Aşının belirli bir bileşenine karşı bilinen hayatı tehdit eden tipte bir alerji dışında)</a:t>
            </a:r>
            <a:endParaRPr/>
          </a:p>
          <a:p>
            <a:pPr marL="285750" indent="-285750">
              <a:lnSpc>
                <a:spcPct val="120000"/>
              </a:lnSpc>
              <a:buFont typeface="Wingdings"/>
              <a:buChar char="Ø"/>
              <a:defRPr/>
            </a:pPr>
            <a:r>
              <a:rPr lang="tr-TR" sz="2000"/>
              <a:t>38,5 </a:t>
            </a:r>
            <a:r>
              <a:rPr lang="tr-TR" sz="2000">
                <a:latin typeface="Times New Roman"/>
                <a:cs typeface="Times New Roman"/>
              </a:rPr>
              <a:t>℃</a:t>
            </a:r>
            <a:r>
              <a:rPr lang="tr-TR" sz="2000"/>
              <a:t>’</a:t>
            </a:r>
            <a:r>
              <a:rPr lang="tr-TR" sz="2000"/>
              <a:t>nin</a:t>
            </a:r>
            <a:r>
              <a:rPr lang="tr-TR" sz="2000"/>
              <a:t> altında seyreden solunum yolu enfeksiyonu veya ishal gibi klinik olarak hafif/stabil hastalıklar</a:t>
            </a:r>
            <a:endParaRPr/>
          </a:p>
          <a:p>
            <a:pPr marL="285750" indent="-285750">
              <a:lnSpc>
                <a:spcPct val="120000"/>
              </a:lnSpc>
              <a:buFont typeface="Wingdings"/>
              <a:buChar char="Ø"/>
              <a:defRPr/>
            </a:pPr>
            <a:r>
              <a:rPr lang="tr-TR" sz="2000"/>
              <a:t>Ailede aşıyı takiben istenmeyen etki görülme öyküsü</a:t>
            </a:r>
            <a:endParaRPr/>
          </a:p>
          <a:p>
            <a:pPr marL="285750" indent="-285750">
              <a:lnSpc>
                <a:spcPct val="120000"/>
              </a:lnSpc>
              <a:buFont typeface="Wingdings"/>
              <a:buChar char="Ø"/>
              <a:defRPr/>
            </a:pPr>
            <a:r>
              <a:rPr lang="tr-TR" sz="2000"/>
              <a:t>Ailede </a:t>
            </a:r>
            <a:r>
              <a:rPr lang="tr-TR" sz="2000"/>
              <a:t>konvülsiyon</a:t>
            </a:r>
            <a:r>
              <a:rPr lang="tr-TR" sz="2000"/>
              <a:t>, felç veya epilepsi bulunma öyküsü</a:t>
            </a:r>
            <a:endParaRPr/>
          </a:p>
          <a:p>
            <a:pPr marL="285750" indent="-285750">
              <a:lnSpc>
                <a:spcPct val="120000"/>
              </a:lnSpc>
              <a:buFont typeface="Wingdings"/>
              <a:buChar char="Ø"/>
              <a:defRPr/>
            </a:pPr>
            <a:r>
              <a:rPr lang="tr-TR" sz="2000"/>
              <a:t>Halihazırda antibiyotik tedavisi kullanıyor olmak</a:t>
            </a:r>
            <a:endParaRPr/>
          </a:p>
          <a:p>
            <a:pPr marL="285750" indent="-285750">
              <a:lnSpc>
                <a:spcPct val="120000"/>
              </a:lnSpc>
              <a:buFont typeface="Wingdings"/>
              <a:buChar char="Ø"/>
              <a:defRPr/>
            </a:pPr>
            <a:r>
              <a:rPr lang="tr-TR" sz="2000"/>
              <a:t>Anne sütü alıyor olmak</a:t>
            </a:r>
            <a:endParaRPr/>
          </a:p>
          <a:p>
            <a:pPr marL="285750" indent="-285750">
              <a:lnSpc>
                <a:spcPct val="120000"/>
              </a:lnSpc>
              <a:buFont typeface="Wingdings"/>
              <a:buChar char="Ø"/>
              <a:defRPr/>
            </a:pPr>
            <a:r>
              <a:rPr lang="tr-TR" sz="2000"/>
              <a:t>Kronik kalp, akciğer, böbrek veya karaciğer hastalıkları gibi kronik hastalıklar</a:t>
            </a:r>
            <a:endParaRPr/>
          </a:p>
          <a:p>
            <a:pPr marL="285750" indent="-285750">
              <a:lnSpc>
                <a:spcPct val="120000"/>
              </a:lnSpc>
              <a:buFont typeface="Wingdings"/>
              <a:buChar char="Ø"/>
              <a:defRPr/>
            </a:pPr>
            <a:r>
              <a:rPr lang="tr-TR" sz="2000"/>
              <a:t>Serebral</a:t>
            </a:r>
            <a:r>
              <a:rPr lang="tr-TR" sz="2000"/>
              <a:t> </a:t>
            </a:r>
            <a:r>
              <a:rPr lang="tr-TR" sz="2000"/>
              <a:t>palsi</a:t>
            </a:r>
            <a:r>
              <a:rPr lang="tr-TR" sz="2000"/>
              <a:t>, </a:t>
            </a:r>
            <a:r>
              <a:rPr lang="tr-TR" sz="2000"/>
              <a:t>Down</a:t>
            </a:r>
            <a:r>
              <a:rPr lang="tr-TR" sz="2000"/>
              <a:t> sendromundaki gibi kalıcı nörolojik durumlar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24</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Aşılama İçin Engel Oluşturmayan Durumlar (Yanlış Kontraendikasyonlar)</a:t>
            </a:r>
            <a:endParaRPr/>
          </a:p>
        </p:txBody>
      </p:sp>
      <p:sp>
        <p:nvSpPr>
          <p:cNvPr id="4" name="Metin Yer Tutucusu 3"/>
          <p:cNvSpPr>
            <a:spLocks noGrp="1"/>
          </p:cNvSpPr>
          <p:nvPr>
            <p:ph type="body" sz="half" idx="2"/>
          </p:nvPr>
        </p:nvSpPr>
        <p:spPr bwMode="auto">
          <a:xfrm>
            <a:off x="849024" y="1168036"/>
            <a:ext cx="10791582" cy="4521926"/>
          </a:xfrm>
        </p:spPr>
        <p:txBody>
          <a:bodyPr>
            <a:normAutofit fontScale="92500" lnSpcReduction="20000"/>
          </a:bodyPr>
          <a:lstStyle/>
          <a:p>
            <a:pPr marL="285750" indent="-285750">
              <a:lnSpc>
                <a:spcPct val="120000"/>
              </a:lnSpc>
              <a:buFont typeface="Wingdings"/>
              <a:buChar char="Ø"/>
              <a:defRPr/>
            </a:pPr>
            <a:r>
              <a:rPr lang="tr-TR" sz="2000"/>
              <a:t>Prematürite (aşılama ertelenmemelidir) </a:t>
            </a:r>
            <a:endParaRPr/>
          </a:p>
          <a:p>
            <a:pPr marL="742950" lvl="1" indent="-285750">
              <a:lnSpc>
                <a:spcPct val="120000"/>
              </a:lnSpc>
              <a:buFont typeface="Wingdings"/>
              <a:buChar char="Ø"/>
              <a:defRPr/>
            </a:pPr>
            <a:r>
              <a:rPr lang="tr-TR" sz="1800"/>
              <a:t>Hepatit B ve BCG için Yüksek Riskli Bebek İzlem Rehberi’ne bakılmalıdır. </a:t>
            </a:r>
            <a:endParaRPr/>
          </a:p>
          <a:p>
            <a:pPr marL="285750" indent="-285750">
              <a:lnSpc>
                <a:spcPct val="120000"/>
              </a:lnSpc>
              <a:buFont typeface="Wingdings"/>
              <a:buChar char="Ø"/>
              <a:defRPr/>
            </a:pPr>
            <a:r>
              <a:rPr lang="tr-TR" sz="2000"/>
              <a:t>Gelişme geriliği </a:t>
            </a:r>
            <a:endParaRPr/>
          </a:p>
          <a:p>
            <a:pPr marL="285750" indent="-285750">
              <a:lnSpc>
                <a:spcPct val="120000"/>
              </a:lnSpc>
              <a:buFont typeface="Wingdings"/>
              <a:buChar char="Ø"/>
              <a:defRPr/>
            </a:pPr>
            <a:r>
              <a:rPr lang="tr-TR" sz="2000"/>
              <a:t>Ameliyat öncesi ve sonrası</a:t>
            </a:r>
            <a:endParaRPr/>
          </a:p>
          <a:p>
            <a:pPr marL="285750" indent="-285750">
              <a:lnSpc>
                <a:spcPct val="120000"/>
              </a:lnSpc>
              <a:buFont typeface="Wingdings"/>
              <a:buChar char="Ø"/>
              <a:defRPr/>
            </a:pPr>
            <a:r>
              <a:rPr lang="tr-TR" sz="2000"/>
              <a:t>Malnütrisyon</a:t>
            </a:r>
            <a:endParaRPr/>
          </a:p>
          <a:p>
            <a:pPr marL="285750" indent="-285750">
              <a:lnSpc>
                <a:spcPct val="120000"/>
              </a:lnSpc>
              <a:buFont typeface="Wingdings"/>
              <a:buChar char="Ø"/>
              <a:defRPr/>
            </a:pPr>
            <a:r>
              <a:rPr lang="tr-TR" sz="2000"/>
              <a:t>Yenidoğan sarılığı öyküsü</a:t>
            </a:r>
            <a:endParaRPr/>
          </a:p>
          <a:p>
            <a:pPr marL="285750" indent="-285750" algn="just">
              <a:lnSpc>
                <a:spcPct val="120000"/>
              </a:lnSpc>
              <a:buFont typeface="Wingdings"/>
              <a:buChar char="Ø"/>
              <a:defRPr/>
            </a:pPr>
            <a:r>
              <a:rPr lang="tr-TR" sz="2000"/>
              <a:t>Topikal (cilt üzerine krem/merhem), aerosol (solunum yolu ile) şeklinde veya lokalize (intraartiküler, intrabursal veya tendon içi vb.) steroid kullanımı ya da ağız yolu ile düşük doz steroid kullanımı (2 mg/kg/gün veya 10 kg üzerinde 20 mg/gün dozundan az),</a:t>
            </a:r>
            <a:endParaRPr/>
          </a:p>
          <a:p>
            <a:pPr marL="285750" indent="-285750" algn="just">
              <a:lnSpc>
                <a:spcPct val="120000"/>
              </a:lnSpc>
              <a:buFont typeface="Wingdings"/>
              <a:buChar char="Ø"/>
              <a:defRPr/>
            </a:pPr>
            <a:r>
              <a:rPr lang="tr-TR" sz="2000"/>
              <a:t>Konvülsiyon öyküsü: aşılama sonrası ateş görülebileceğinden, febril konvülsiyon öyküsü olan çocuklarda ateş çıkması beklenen dönemde ateş düşürücü verilmesi uygundur. Çocuk antikonvülzan tedavi alıyorsa tedavisine aksatılmadan devam edilmelidir. </a:t>
            </a:r>
            <a:endParaRPr/>
          </a:p>
          <a:p>
            <a:pPr marL="285750" indent="-285750">
              <a:lnSpc>
                <a:spcPct val="120000"/>
              </a:lnSpc>
              <a:buFont typeface="Wingdings"/>
              <a:buChar char="Ø"/>
              <a:defRPr/>
            </a:pPr>
            <a:endParaRPr lang="tr-TR" sz="2000"/>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25</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Soğuk Zincir</a:t>
            </a:r>
            <a:endParaRPr/>
          </a:p>
        </p:txBody>
      </p:sp>
      <p:sp>
        <p:nvSpPr>
          <p:cNvPr id="4" name="Metin Yer Tutucusu 3"/>
          <p:cNvSpPr>
            <a:spLocks noGrp="1"/>
          </p:cNvSpPr>
          <p:nvPr>
            <p:ph type="body" sz="half" idx="2"/>
          </p:nvPr>
        </p:nvSpPr>
        <p:spPr bwMode="auto">
          <a:xfrm>
            <a:off x="849025" y="1355344"/>
            <a:ext cx="10791583" cy="4521927"/>
          </a:xfrm>
        </p:spPr>
        <p:txBody>
          <a:bodyPr>
            <a:normAutofit/>
          </a:bodyPr>
          <a:lstStyle/>
          <a:p>
            <a:pPr>
              <a:lnSpc>
                <a:spcPct val="120000"/>
              </a:lnSpc>
              <a:defRPr/>
            </a:pPr>
            <a:r>
              <a:rPr lang="tr-TR" sz="2000" b="1"/>
              <a:t>Soğuk Zincir Tanım</a:t>
            </a:r>
            <a:endParaRPr/>
          </a:p>
          <a:p>
            <a:pPr marL="285750" indent="-285750" algn="just">
              <a:lnSpc>
                <a:spcPct val="120000"/>
              </a:lnSpc>
              <a:buFont typeface="Wingdings"/>
              <a:buChar char="Ø"/>
              <a:defRPr/>
            </a:pPr>
            <a:r>
              <a:rPr lang="tr-TR" sz="2000"/>
              <a:t>«Bir aşının etkinliğini üretiminden kişiye uygulanana kadar koruyan ve ihtiyacı olanlara yeterli miktarda etkin aşının ulaşmasını sağlayan insan ve malzemeden oluşan sistem» </a:t>
            </a:r>
            <a:endParaRPr/>
          </a:p>
          <a:p>
            <a:pPr marL="285750" indent="-285750" algn="just">
              <a:lnSpc>
                <a:spcPct val="120000"/>
              </a:lnSpc>
              <a:buFont typeface="Wingdings"/>
              <a:buChar char="Ø"/>
              <a:defRPr/>
            </a:pPr>
            <a:r>
              <a:rPr lang="tr-TR" sz="2000"/>
              <a:t>«Aşıların ve antiserumların etkinliğini üretiminden kişiye uygulanana kadar koruyan ve ihtiyacı olanlara yeterli miktarda etkin aşının ulaşmasını sağlayan, aşıların uygun ortam, sıcaklık ve şartlarda tutularak dağıtıldığı insan ve malzemeden oluşan sistem»</a:t>
            </a:r>
            <a:endParaRPr/>
          </a:p>
          <a:p>
            <a:pPr algn="just">
              <a:lnSpc>
                <a:spcPct val="120000"/>
              </a:lnSpc>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26</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Soğuk Zincir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27</a:t>
            </a:fld>
            <a:endParaRPr lang="tr-TR"/>
          </a:p>
        </p:txBody>
      </p:sp>
      <p:pic>
        <p:nvPicPr>
          <p:cNvPr id="6146" name="Picture 2" descr="Cold Chain Logistics in Medical Deliveries"/>
          <p:cNvPicPr>
            <a:picLocks noChangeAspect="1" noChangeArrowheads="1"/>
          </p:cNvPicPr>
          <p:nvPr/>
        </p:nvPicPr>
        <p:blipFill>
          <a:blip r:embed="rId2"/>
          <a:stretch/>
        </p:blipFill>
        <p:spPr bwMode="auto">
          <a:xfrm>
            <a:off x="7180569" y="1666318"/>
            <a:ext cx="4276951" cy="3525363"/>
          </a:xfrm>
          <a:prstGeom prst="rect">
            <a:avLst/>
          </a:prstGeom>
          <a:noFill/>
        </p:spPr>
      </p:pic>
      <p:sp>
        <p:nvSpPr>
          <p:cNvPr id="6" name="Metin Yer Tutucusu 3"/>
          <p:cNvSpPr txBox="1"/>
          <p:nvPr/>
        </p:nvSpPr>
        <p:spPr bwMode="auto">
          <a:xfrm>
            <a:off x="753363" y="1347278"/>
            <a:ext cx="6132346" cy="4521927"/>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1600">
                <a:solidFill>
                  <a:schemeClr val="tx1"/>
                </a:solidFill>
                <a:latin typeface="+mn-lt"/>
                <a:ea typeface="+mn-ea"/>
                <a:cs typeface="+mn-cs"/>
              </a:defRPr>
            </a:lvl1pPr>
            <a:lvl2pPr marL="457200" indent="0" algn="l" defTabSz="914400">
              <a:lnSpc>
                <a:spcPct val="90000"/>
              </a:lnSpc>
              <a:spcBef>
                <a:spcPts val="500"/>
              </a:spcBef>
              <a:buFont typeface="Arial"/>
              <a:buNone/>
              <a:defRPr sz="1400">
                <a:solidFill>
                  <a:schemeClr val="tx1"/>
                </a:solidFill>
                <a:latin typeface="+mn-lt"/>
                <a:ea typeface="+mn-ea"/>
                <a:cs typeface="+mn-cs"/>
              </a:defRPr>
            </a:lvl2pPr>
            <a:lvl3pPr marL="914400" indent="0" algn="l" defTabSz="914400">
              <a:lnSpc>
                <a:spcPct val="90000"/>
              </a:lnSpc>
              <a:spcBef>
                <a:spcPts val="500"/>
              </a:spcBef>
              <a:buFont typeface="Arial"/>
              <a:buNone/>
              <a:defRPr sz="1200">
                <a:solidFill>
                  <a:schemeClr val="tx1"/>
                </a:solidFill>
                <a:latin typeface="+mn-lt"/>
                <a:ea typeface="+mn-ea"/>
                <a:cs typeface="+mn-cs"/>
              </a:defRPr>
            </a:lvl3pPr>
            <a:lvl4pPr marL="1371600" indent="0" algn="l" defTabSz="914400">
              <a:lnSpc>
                <a:spcPct val="90000"/>
              </a:lnSpc>
              <a:spcBef>
                <a:spcPts val="500"/>
              </a:spcBef>
              <a:buFont typeface="Arial"/>
              <a:buNone/>
              <a:defRPr sz="1000">
                <a:solidFill>
                  <a:schemeClr val="tx1"/>
                </a:solidFill>
                <a:latin typeface="+mn-lt"/>
                <a:ea typeface="+mn-ea"/>
                <a:cs typeface="+mn-cs"/>
              </a:defRPr>
            </a:lvl4pPr>
            <a:lvl5pPr marL="1828800" indent="0" algn="l" defTabSz="914400">
              <a:lnSpc>
                <a:spcPct val="90000"/>
              </a:lnSpc>
              <a:spcBef>
                <a:spcPts val="500"/>
              </a:spcBef>
              <a:buFont typeface="Arial"/>
              <a:buNone/>
              <a:defRPr sz="1000">
                <a:solidFill>
                  <a:schemeClr val="tx1"/>
                </a:solidFill>
                <a:latin typeface="+mn-lt"/>
                <a:ea typeface="+mn-ea"/>
                <a:cs typeface="+mn-cs"/>
              </a:defRPr>
            </a:lvl5pPr>
            <a:lvl6pPr marL="2286000" indent="0" algn="l" defTabSz="914400">
              <a:lnSpc>
                <a:spcPct val="90000"/>
              </a:lnSpc>
              <a:spcBef>
                <a:spcPts val="500"/>
              </a:spcBef>
              <a:buFont typeface="Arial"/>
              <a:buNone/>
              <a:defRPr sz="1000">
                <a:solidFill>
                  <a:schemeClr val="tx1"/>
                </a:solidFill>
                <a:latin typeface="+mn-lt"/>
                <a:ea typeface="+mn-ea"/>
                <a:cs typeface="+mn-cs"/>
              </a:defRPr>
            </a:lvl6pPr>
            <a:lvl7pPr marL="2743200" indent="0" algn="l" defTabSz="914400">
              <a:lnSpc>
                <a:spcPct val="90000"/>
              </a:lnSpc>
              <a:spcBef>
                <a:spcPts val="500"/>
              </a:spcBef>
              <a:buFont typeface="Arial"/>
              <a:buNone/>
              <a:defRPr sz="1000">
                <a:solidFill>
                  <a:schemeClr val="tx1"/>
                </a:solidFill>
                <a:latin typeface="+mn-lt"/>
                <a:ea typeface="+mn-ea"/>
                <a:cs typeface="+mn-cs"/>
              </a:defRPr>
            </a:lvl7pPr>
            <a:lvl8pPr marL="3200400" indent="0" algn="l" defTabSz="914400">
              <a:lnSpc>
                <a:spcPct val="90000"/>
              </a:lnSpc>
              <a:spcBef>
                <a:spcPts val="500"/>
              </a:spcBef>
              <a:buFont typeface="Arial"/>
              <a:buNone/>
              <a:defRPr sz="1000">
                <a:solidFill>
                  <a:schemeClr val="tx1"/>
                </a:solidFill>
                <a:latin typeface="+mn-lt"/>
                <a:ea typeface="+mn-ea"/>
                <a:cs typeface="+mn-cs"/>
              </a:defRPr>
            </a:lvl8pPr>
            <a:lvl9pPr marL="3657600" indent="0" algn="l" defTabSz="914400">
              <a:lnSpc>
                <a:spcPct val="90000"/>
              </a:lnSpc>
              <a:spcBef>
                <a:spcPts val="500"/>
              </a:spcBef>
              <a:buFont typeface="Arial"/>
              <a:buNone/>
              <a:defRPr sz="1000">
                <a:solidFill>
                  <a:schemeClr val="tx1"/>
                </a:solidFill>
                <a:latin typeface="+mn-lt"/>
                <a:ea typeface="+mn-ea"/>
                <a:cs typeface="+mn-cs"/>
              </a:defRPr>
            </a:lvl9pPr>
          </a:lstStyle>
          <a:p>
            <a:pPr>
              <a:lnSpc>
                <a:spcPct val="120000"/>
              </a:lnSpc>
              <a:defRPr/>
            </a:pPr>
            <a:r>
              <a:rPr lang="tr-TR" sz="2000" b="1"/>
              <a:t>Soğuk Zincir Önemi</a:t>
            </a:r>
            <a:endParaRPr strike="sngStrike"/>
          </a:p>
          <a:p>
            <a:pPr marL="285750" indent="-285750">
              <a:lnSpc>
                <a:spcPct val="120000"/>
              </a:lnSpc>
              <a:buFont typeface="Wingdings"/>
              <a:buChar char="Ø"/>
              <a:defRPr/>
            </a:pPr>
            <a:r>
              <a:rPr lang="tr-TR" sz="2000"/>
              <a:t>Soğuk zincir uygunluğu aşının etkinliğini belirler.</a:t>
            </a:r>
            <a:endParaRPr/>
          </a:p>
          <a:p>
            <a:pPr marL="285750" indent="-285750">
              <a:lnSpc>
                <a:spcPct val="120000"/>
              </a:lnSpc>
              <a:buFont typeface="Wingdings"/>
              <a:buChar char="Ø"/>
              <a:defRPr/>
            </a:pPr>
            <a:r>
              <a:rPr lang="tr-TR" sz="2000"/>
              <a:t>Aşının etkili olabilmesi için etkinliğinin garanti altına alınması gerekir.</a:t>
            </a:r>
            <a:endParaRPr/>
          </a:p>
          <a:p>
            <a:pPr marL="285750" indent="-285750">
              <a:lnSpc>
                <a:spcPct val="120000"/>
              </a:lnSpc>
              <a:buFont typeface="Wingdings"/>
              <a:buChar char="Ø"/>
              <a:defRPr/>
            </a:pPr>
            <a:r>
              <a:rPr lang="tr-TR" sz="2000"/>
              <a:t>Etkinliği bozulmuş bir aşı ile aşılama yapılması, aşılamanın yapılmadığı anlamına gelir.</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Soğuk Zincir</a:t>
            </a:r>
            <a:endParaRPr/>
          </a:p>
        </p:txBody>
      </p:sp>
      <p:sp>
        <p:nvSpPr>
          <p:cNvPr id="4" name="Metin Yer Tutucusu 3"/>
          <p:cNvSpPr>
            <a:spLocks noGrp="1"/>
          </p:cNvSpPr>
          <p:nvPr>
            <p:ph type="body" sz="half" idx="2"/>
          </p:nvPr>
        </p:nvSpPr>
        <p:spPr bwMode="auto">
          <a:xfrm>
            <a:off x="849025" y="1355344"/>
            <a:ext cx="10297946" cy="4521927"/>
          </a:xfrm>
        </p:spPr>
        <p:txBody>
          <a:bodyPr>
            <a:normAutofit/>
          </a:bodyPr>
          <a:lstStyle/>
          <a:p>
            <a:pPr>
              <a:lnSpc>
                <a:spcPct val="120000"/>
              </a:lnSpc>
              <a:defRPr/>
            </a:pPr>
            <a:r>
              <a:rPr lang="tr-TR" sz="2000" b="1"/>
              <a:t>Soğuk Zincir Bozulursa </a:t>
            </a:r>
            <a:endParaRPr/>
          </a:p>
          <a:p>
            <a:pPr marL="285750" indent="-285750">
              <a:lnSpc>
                <a:spcPct val="120000"/>
              </a:lnSpc>
              <a:buFont typeface="Wingdings"/>
              <a:buChar char="Ø"/>
              <a:defRPr/>
            </a:pPr>
            <a:r>
              <a:rPr lang="tr-TR" sz="2000"/>
              <a:t>Aşının immünojenitesi azalır,</a:t>
            </a:r>
            <a:endParaRPr/>
          </a:p>
          <a:p>
            <a:pPr marL="285750" indent="-285750">
              <a:lnSpc>
                <a:spcPct val="120000"/>
              </a:lnSpc>
              <a:buFont typeface="Wingdings"/>
              <a:buChar char="Ø"/>
              <a:defRPr/>
            </a:pPr>
            <a:r>
              <a:rPr lang="tr-TR" sz="2000"/>
              <a:t>Aşı etkisiz hale gelebilir, </a:t>
            </a:r>
            <a:endParaRPr/>
          </a:p>
          <a:p>
            <a:pPr marL="285750" indent="-285750">
              <a:lnSpc>
                <a:spcPct val="120000"/>
              </a:lnSpc>
              <a:buFont typeface="Wingdings"/>
              <a:buChar char="Ø"/>
              <a:defRPr/>
            </a:pPr>
            <a:r>
              <a:rPr lang="tr-TR" sz="2000"/>
              <a:t>Yanıltıcı güvenlik hissi oluşur: birey aşılandığını düşünür ancak koruma gerçekleşmez,</a:t>
            </a:r>
            <a:endParaRPr/>
          </a:p>
          <a:p>
            <a:pPr marL="285750" indent="-285750">
              <a:lnSpc>
                <a:spcPct val="120000"/>
              </a:lnSpc>
              <a:buFont typeface="Wingdings"/>
              <a:buChar char="Ø"/>
              <a:defRPr/>
            </a:pPr>
            <a:r>
              <a:rPr lang="tr-TR" sz="2000"/>
              <a:t>Toplum bağışıklığı riske girer,</a:t>
            </a:r>
            <a:endParaRPr/>
          </a:p>
          <a:p>
            <a:pPr marL="285750" indent="-285750">
              <a:lnSpc>
                <a:spcPct val="120000"/>
              </a:lnSpc>
              <a:buFont typeface="Wingdings"/>
              <a:buChar char="Ø"/>
              <a:defRPr/>
            </a:pPr>
            <a:r>
              <a:rPr lang="tr-TR" sz="2000"/>
              <a:t>Ekonomik kayıplar yaşanır; bozulmuş aşılar imha edilir, yeniden temin maliyeti artar.</a:t>
            </a:r>
            <a:endParaRPr/>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28</a:t>
            </a:fld>
            <a:endParaRPr lang="tr-TR"/>
          </a:p>
        </p:txBody>
      </p:sp>
      <p:pic>
        <p:nvPicPr>
          <p:cNvPr id="7172" name="Picture 4" descr="Helping Customers Re-Build COVID-19 Broken Supply Chains with  Community-Powered Insights - Supply Chain 24/7"/>
          <p:cNvPicPr>
            <a:picLocks noChangeAspect="1" noChangeArrowheads="1"/>
          </p:cNvPicPr>
          <p:nvPr/>
        </p:nvPicPr>
        <p:blipFill>
          <a:blip r:embed="rId2"/>
          <a:stretch/>
        </p:blipFill>
        <p:spPr bwMode="auto">
          <a:xfrm>
            <a:off x="3160938" y="4325256"/>
            <a:ext cx="8113486" cy="2162279"/>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Soğuk Zincir</a:t>
            </a:r>
            <a:endParaRPr/>
          </a:p>
        </p:txBody>
      </p:sp>
      <p:sp>
        <p:nvSpPr>
          <p:cNvPr id="4" name="Metin Yer Tutucusu 3"/>
          <p:cNvSpPr>
            <a:spLocks noGrp="1"/>
          </p:cNvSpPr>
          <p:nvPr>
            <p:ph type="body" sz="half" idx="2"/>
          </p:nvPr>
        </p:nvSpPr>
        <p:spPr bwMode="auto"/>
        <p:txBody>
          <a:bodyPr>
            <a:normAutofit/>
          </a:bodyPr>
          <a:lstStyle/>
          <a:p>
            <a:pPr>
              <a:lnSpc>
                <a:spcPct val="120000"/>
              </a:lnSpc>
              <a:defRPr/>
            </a:pPr>
            <a:r>
              <a:rPr lang="tr-TR" sz="2000" b="1"/>
              <a:t>Soğuk Zincir Temini </a:t>
            </a:r>
            <a:endParaRPr/>
          </a:p>
          <a:p>
            <a:pPr marL="285750" indent="-285750">
              <a:lnSpc>
                <a:spcPct val="120000"/>
              </a:lnSpc>
              <a:buFont typeface="Wingdings"/>
              <a:buChar char="Ø"/>
              <a:defRPr/>
            </a:pPr>
            <a:r>
              <a:rPr lang="tr-TR" sz="2000"/>
              <a:t>Soğuk zincir; ihtiyaç duyulan sıcaklığın temini için saklama ve taşıma amacıyla olmak üzere birçok farklı tipteki destek ekipmanı ile temin edilir.</a:t>
            </a:r>
            <a:endParaRPr/>
          </a:p>
          <a:p>
            <a:pPr marL="285750" indent="-285750">
              <a:lnSpc>
                <a:spcPct val="120000"/>
              </a:lnSpc>
              <a:buFont typeface="Wingdings"/>
              <a:buChar char="Ø"/>
              <a:defRPr/>
            </a:pPr>
            <a:r>
              <a:rPr lang="tr-TR" sz="2000" u="sng"/>
              <a:t>Aşı saklanmasında</a:t>
            </a:r>
            <a:r>
              <a:rPr lang="tr-TR" sz="2000"/>
              <a:t>; İklimlendirmeli depolar, aşı dolapları, uzun ömürlü aşı nakil kapları</a:t>
            </a:r>
            <a:endParaRPr/>
          </a:p>
          <a:p>
            <a:pPr marL="285750" indent="-285750">
              <a:lnSpc>
                <a:spcPct val="120000"/>
              </a:lnSpc>
              <a:buFont typeface="Wingdings"/>
              <a:buChar char="Ø"/>
              <a:defRPr/>
            </a:pPr>
            <a:r>
              <a:rPr lang="tr-TR" sz="2000" u="sng"/>
              <a:t>Aşı taşınmasında</a:t>
            </a:r>
            <a:r>
              <a:rPr lang="tr-TR" sz="2000"/>
              <a:t>; İklimlendirme özelliğine sahip araçlar, uzun ömürlü aşı nakil kapları ve aşı nakil kapları kullanılır.</a:t>
            </a:r>
            <a:r>
              <a:rPr lang="tr-TR" sz="2000" strike="sngStrike"/>
              <a:t> </a:t>
            </a:r>
            <a:endParaRPr/>
          </a:p>
          <a:p>
            <a:pPr marL="285750" indent="-285750">
              <a:lnSpc>
                <a:spcPct val="120000"/>
              </a:lnSpc>
              <a:buFont typeface="Wingdings"/>
              <a:buChar char="Ø"/>
              <a:defRPr/>
            </a:pPr>
            <a:r>
              <a:rPr lang="tr-TR" sz="2000" u="sng"/>
              <a:t>Sağlık merkezlerinde</a:t>
            </a:r>
            <a:r>
              <a:rPr lang="tr-TR" sz="2000"/>
              <a:t>; soğutulmuş buz aküleri, aşı nakli için geliştirilmiş aşı nakil kapları ve buzdolapları kullanılır.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29</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Öğrenim hedefleri</a:t>
            </a:r>
            <a:endParaRPr/>
          </a:p>
        </p:txBody>
      </p:sp>
      <p:sp>
        <p:nvSpPr>
          <p:cNvPr id="4" name="Metin Yer Tutucusu 3"/>
          <p:cNvSpPr>
            <a:spLocks noGrp="1"/>
          </p:cNvSpPr>
          <p:nvPr>
            <p:ph type="body" sz="half" idx="2"/>
          </p:nvPr>
        </p:nvSpPr>
        <p:spPr bwMode="auto"/>
        <p:txBody>
          <a:bodyPr>
            <a:normAutofit/>
          </a:bodyPr>
          <a:lstStyle/>
          <a:p>
            <a:pPr lvl="0">
              <a:lnSpc>
                <a:spcPct val="200000"/>
              </a:lnSpc>
              <a:defRPr/>
            </a:pPr>
            <a:r>
              <a:rPr lang="tr-TR" sz="1800" b="1"/>
              <a:t>Bu sunum sonunda katılımcılar:</a:t>
            </a:r>
            <a:endParaRPr/>
          </a:p>
          <a:p>
            <a:pPr marL="285750" lvl="0" indent="-285750">
              <a:lnSpc>
                <a:spcPct val="200000"/>
              </a:lnSpc>
              <a:buFont typeface="Wingdings"/>
              <a:buChar char="Ø"/>
              <a:defRPr/>
            </a:pPr>
            <a:r>
              <a:rPr lang="tr-TR" sz="1800"/>
              <a:t>Bağışıklamanın tanımını ve temel amacını açıklayabilmeli,</a:t>
            </a:r>
            <a:endParaRPr/>
          </a:p>
          <a:p>
            <a:pPr marL="285750" lvl="0" indent="-285750">
              <a:lnSpc>
                <a:spcPct val="200000"/>
              </a:lnSpc>
              <a:buFont typeface="Wingdings"/>
              <a:buChar char="Ø"/>
              <a:defRPr/>
            </a:pPr>
            <a:r>
              <a:rPr lang="tr-TR" sz="1800"/>
              <a:t>Aşı uygulamalarında geçerli olan genel ilkelerini sıralayabilmeli,</a:t>
            </a:r>
            <a:endParaRPr/>
          </a:p>
          <a:p>
            <a:pPr marL="285750" lvl="0" indent="-285750">
              <a:lnSpc>
                <a:spcPct val="200000"/>
              </a:lnSpc>
              <a:buFont typeface="Wingdings"/>
              <a:buChar char="Ø"/>
              <a:defRPr/>
            </a:pPr>
            <a:r>
              <a:rPr lang="tr-TR" sz="1800"/>
              <a:t>Aşılamaya engel olmayan durumları ayırt edebilmeli,</a:t>
            </a:r>
            <a:endParaRPr/>
          </a:p>
          <a:p>
            <a:pPr marL="285750" lvl="0" indent="-285750">
              <a:lnSpc>
                <a:spcPct val="200000"/>
              </a:lnSpc>
              <a:buFont typeface="Wingdings"/>
              <a:buChar char="Ø"/>
              <a:defRPr/>
            </a:pPr>
            <a:r>
              <a:rPr lang="tr-TR" sz="1800"/>
              <a:t>Soğuk zincirin tanımını, önemini ve soğuk zincir kırılması durumunda oluşabilecek riskleri değerlendirebilmeli,</a:t>
            </a:r>
            <a:endParaRPr/>
          </a:p>
          <a:p>
            <a:pPr marL="285750" lvl="0" indent="-285750">
              <a:lnSpc>
                <a:spcPct val="200000"/>
              </a:lnSpc>
              <a:buFont typeface="Wingdings"/>
              <a:buChar char="Ø"/>
              <a:defRPr/>
            </a:pPr>
            <a:r>
              <a:rPr lang="tr-TR" sz="1800"/>
              <a:t>ATS (Aşı Takip Sistemi) ve sağlık tesislerindeki soğuk zincir ekipmanlarını tanıyabilmeli.</a:t>
            </a:r>
            <a:endParaRPr/>
          </a:p>
          <a:p>
            <a:pPr marL="285750" lvl="0" indent="-285750">
              <a:lnSpc>
                <a:spcPct val="200000"/>
              </a:lnSpc>
              <a:buFont typeface="Wingdings"/>
              <a:buChar char="Ø"/>
              <a:defRPr/>
            </a:pPr>
            <a:endParaRPr lang="tr-TR" sz="1800"/>
          </a:p>
          <a:p>
            <a:pPr>
              <a:defRPr/>
            </a:pPr>
            <a:endParaRPr lang="tr-TR" sz="18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3</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Sağlık Tesislerindeki Soğuk Zincir Ekipmanları</a:t>
            </a:r>
            <a:endParaRPr/>
          </a:p>
        </p:txBody>
      </p:sp>
      <p:sp>
        <p:nvSpPr>
          <p:cNvPr id="4" name="Metin Yer Tutucusu 3"/>
          <p:cNvSpPr>
            <a:spLocks noGrp="1"/>
          </p:cNvSpPr>
          <p:nvPr>
            <p:ph type="body" sz="half" idx="2"/>
          </p:nvPr>
        </p:nvSpPr>
        <p:spPr bwMode="auto">
          <a:xfrm>
            <a:off x="849026" y="1355344"/>
            <a:ext cx="8048232" cy="4521927"/>
          </a:xfrm>
        </p:spPr>
        <p:txBody>
          <a:bodyPr>
            <a:normAutofit/>
          </a:bodyPr>
          <a:lstStyle/>
          <a:p>
            <a:pPr>
              <a:lnSpc>
                <a:spcPct val="120000"/>
              </a:lnSpc>
              <a:defRPr/>
            </a:pPr>
            <a:r>
              <a:rPr lang="tr-TR" sz="2000" b="1"/>
              <a:t>Aşı Dolabı</a:t>
            </a:r>
            <a:endParaRPr strike="sngStrike"/>
          </a:p>
          <a:p>
            <a:pPr marL="285750" indent="-285750" algn="just">
              <a:lnSpc>
                <a:spcPct val="120000"/>
              </a:lnSpc>
              <a:buFont typeface="Wingdings"/>
              <a:buChar char="Ø"/>
              <a:defRPr/>
            </a:pPr>
            <a:r>
              <a:rPr lang="tr-TR" sz="2000"/>
              <a:t>İç ortam sıcaklığını sürekli olarak </a:t>
            </a:r>
            <a:r>
              <a:rPr lang="tr-TR" sz="2000" b="1"/>
              <a:t>+2°C ile +8°C </a:t>
            </a:r>
            <a:r>
              <a:rPr lang="tr-TR" sz="2000"/>
              <a:t>arasında sabit tutabilen, homojen sıcaklık dağılımı sağlayabilen dolaplara «Aşı Dolabı» denilir. İdeal bir aşı dolabı içerisine üflenen havanın sıfır dereceden yüksek sıcaklıkta olması beklenir.  </a:t>
            </a:r>
            <a:endParaRPr/>
          </a:p>
          <a:p>
            <a:pPr marL="285750" indent="-285750" algn="just">
              <a:lnSpc>
                <a:spcPct val="120000"/>
              </a:lnSpc>
              <a:buFont typeface="Wingdings"/>
              <a:buChar char="Ø"/>
              <a:defRPr/>
            </a:pPr>
            <a:r>
              <a:rPr lang="tr-TR" sz="2000"/>
              <a:t>Bu özellik, aşıların biyolojik etkinliğini korumak için kritik öneme sahiptir; çünkü iç sıcaklıkta meydana gelen dalgalanmalar, aşının antijenik yapısını bozarak bağışıklık yanıtını zayıflatabilir.</a:t>
            </a:r>
            <a:endParaRPr/>
          </a:p>
          <a:p>
            <a:pPr marL="285750" indent="-285750" algn="just">
              <a:lnSpc>
                <a:spcPct val="120000"/>
              </a:lnSpc>
              <a:buFont typeface="Wingdings"/>
              <a:buChar char="Ø"/>
              <a:defRPr/>
            </a:pPr>
            <a:r>
              <a:rPr lang="tr-TR" sz="2000"/>
              <a:t>Aşı dolabı en az bir aylık aşılmaya yetecek ve onun yarısı kadar sürekli yedek stok barındıracak hacimde olmalıdır. </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30</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Sağlık Tesislerindeki Soğuk Zincir Ekipmanları</a:t>
            </a:r>
            <a:endParaRPr/>
          </a:p>
        </p:txBody>
      </p:sp>
      <p:sp>
        <p:nvSpPr>
          <p:cNvPr id="4" name="Metin Yer Tutucusu 3"/>
          <p:cNvSpPr>
            <a:spLocks noGrp="1"/>
          </p:cNvSpPr>
          <p:nvPr>
            <p:ph type="body" sz="half" idx="2"/>
          </p:nvPr>
        </p:nvSpPr>
        <p:spPr bwMode="auto">
          <a:xfrm>
            <a:off x="849025" y="1355344"/>
            <a:ext cx="8852914" cy="4521927"/>
          </a:xfrm>
        </p:spPr>
        <p:txBody>
          <a:bodyPr>
            <a:normAutofit/>
          </a:bodyPr>
          <a:lstStyle/>
          <a:p>
            <a:pPr>
              <a:lnSpc>
                <a:spcPct val="120000"/>
              </a:lnSpc>
              <a:defRPr/>
            </a:pPr>
            <a:r>
              <a:rPr lang="tr-TR" sz="2000" b="1"/>
              <a:t>Aşı Dolabına Aşı Yerleştirirken Dikkat Edilecek Hususlar</a:t>
            </a:r>
            <a:endParaRPr/>
          </a:p>
          <a:p>
            <a:pPr marL="285750" indent="-285750" algn="just">
              <a:lnSpc>
                <a:spcPct val="120000"/>
              </a:lnSpc>
              <a:buFont typeface="Wingdings"/>
              <a:buChar char="Ø"/>
              <a:defRPr/>
            </a:pPr>
            <a:r>
              <a:rPr lang="tr-TR" sz="2000"/>
              <a:t>Aşı dolabı kullanım kılavuzu iyi okunmalı ve soğutma şekli ile hangi rafın en soğuk, hangi rafın daha sıcak olacağı iyi değerlendirilmelidir.</a:t>
            </a:r>
            <a:endParaRPr/>
          </a:p>
          <a:p>
            <a:pPr marL="285750" indent="-285750">
              <a:lnSpc>
                <a:spcPct val="120000"/>
              </a:lnSpc>
              <a:buFont typeface="Wingdings"/>
              <a:buChar char="Ø"/>
              <a:defRPr/>
            </a:pPr>
            <a:r>
              <a:rPr lang="tr-TR" sz="2000"/>
              <a:t>Aşı dolabı kapağında raf olmamalı, varsa kapağına aşı yerleştirilmemelidir.</a:t>
            </a:r>
            <a:endParaRPr/>
          </a:p>
          <a:p>
            <a:pPr marL="285750" indent="-285750">
              <a:lnSpc>
                <a:spcPct val="120000"/>
              </a:lnSpc>
              <a:buFont typeface="Wingdings"/>
              <a:buChar char="Ø"/>
              <a:defRPr/>
            </a:pPr>
            <a:r>
              <a:rPr lang="tr-TR" sz="2000"/>
              <a:t>Aşılar ve seyrelticiler kesinlikle varsa buzluk bölümüne konulmamalıdır. </a:t>
            </a:r>
            <a:endParaRPr/>
          </a:p>
          <a:p>
            <a:pPr marL="285750" indent="-285750" algn="just">
              <a:lnSpc>
                <a:spcPct val="120000"/>
              </a:lnSpc>
              <a:buFont typeface="Wingdings"/>
              <a:buChar char="Ø"/>
              <a:defRPr/>
            </a:pPr>
            <a:r>
              <a:rPr lang="tr-TR" sz="2000"/>
              <a:t>İlk giren aşı ilk çıkıp uygulanacak prensibine uygun şekilde miadına uygun yerleşim yapılmalıdır.</a:t>
            </a:r>
            <a:endParaRPr/>
          </a:p>
          <a:p>
            <a:pPr marL="285750" indent="-285750">
              <a:lnSpc>
                <a:spcPct val="120000"/>
              </a:lnSpc>
              <a:buFont typeface="Wingdings"/>
              <a:buChar char="Ø"/>
              <a:defRPr/>
            </a:pPr>
            <a:r>
              <a:rPr lang="tr-TR" sz="2000"/>
              <a:t>Aşı flakonları hava dolaşımına izin verecek şekilde yerleştirilmelidir.</a:t>
            </a:r>
            <a:endParaRPr/>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31</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Sağlık Tesislerindeki Soğuk Zincir Ekipmanları</a:t>
            </a:r>
            <a:endParaRPr/>
          </a:p>
        </p:txBody>
      </p:sp>
      <p:sp>
        <p:nvSpPr>
          <p:cNvPr id="4" name="Metin Yer Tutucusu 3"/>
          <p:cNvSpPr>
            <a:spLocks noGrp="1"/>
          </p:cNvSpPr>
          <p:nvPr>
            <p:ph type="body" sz="half" idx="2"/>
          </p:nvPr>
        </p:nvSpPr>
        <p:spPr bwMode="auto">
          <a:xfrm>
            <a:off x="849026" y="1355344"/>
            <a:ext cx="8425604" cy="4521927"/>
          </a:xfrm>
        </p:spPr>
        <p:txBody>
          <a:bodyPr>
            <a:normAutofit/>
          </a:bodyPr>
          <a:lstStyle/>
          <a:p>
            <a:pPr>
              <a:lnSpc>
                <a:spcPct val="120000"/>
              </a:lnSpc>
              <a:defRPr/>
            </a:pPr>
            <a:r>
              <a:rPr lang="tr-TR" sz="2000" b="1"/>
              <a:t>Aşı Dolabına Aşı Yerleştirirken Dikkat Edilecek Hususlar</a:t>
            </a:r>
            <a:endParaRPr/>
          </a:p>
          <a:p>
            <a:pPr marL="285750" indent="-285750" algn="just">
              <a:lnSpc>
                <a:spcPct val="120000"/>
              </a:lnSpc>
              <a:buFont typeface="Wingdings"/>
              <a:buChar char="Ø"/>
              <a:defRPr/>
            </a:pPr>
            <a:r>
              <a:rPr lang="tr-TR" sz="2000"/>
              <a:t>Aşılar dolap iç duvarı ile temas ettirilmeden orijinal kutusunda saklanmalıdır.</a:t>
            </a:r>
            <a:endParaRPr/>
          </a:p>
          <a:p>
            <a:pPr marL="285750" indent="-285750" algn="just">
              <a:lnSpc>
                <a:spcPct val="120000"/>
              </a:lnSpc>
              <a:buFont typeface="Wingdings"/>
              <a:buChar char="Ø"/>
              <a:defRPr/>
            </a:pPr>
            <a:r>
              <a:rPr lang="tr-TR" sz="2000"/>
              <a:t>Aşı dolabı içerisine aşı, sulandırıcı ve buz aküleri dışında herhangi bir şey konulmamalıdır.</a:t>
            </a:r>
            <a:endParaRPr/>
          </a:p>
          <a:p>
            <a:pPr marL="285750" indent="-285750">
              <a:lnSpc>
                <a:spcPct val="120000"/>
              </a:lnSpc>
              <a:buFont typeface="Wingdings"/>
              <a:buChar char="Ø"/>
              <a:defRPr/>
            </a:pPr>
            <a:r>
              <a:rPr lang="tr-TR" sz="2000"/>
              <a:t>Buz aküleri buzluk kısmına konulurken birbirine temas etmeden yerleştirilmelidir.</a:t>
            </a:r>
            <a:endParaRPr/>
          </a:p>
          <a:p>
            <a:pPr marL="285750" indent="-285750">
              <a:lnSpc>
                <a:spcPct val="120000"/>
              </a:lnSpc>
              <a:buFont typeface="Wingdings"/>
              <a:buChar char="Ø"/>
              <a:defRPr/>
            </a:pPr>
            <a:r>
              <a:rPr lang="tr-TR" sz="2000"/>
              <a:t>Buzluk varsa 0,5 cm’den daha fazla buzlanmamasına dikkat edilmelidir.</a:t>
            </a:r>
            <a:endParaRPr/>
          </a:p>
          <a:p>
            <a:pPr marL="285750" indent="-285750" algn="just">
              <a:lnSpc>
                <a:spcPct val="120000"/>
              </a:lnSpc>
              <a:buFont typeface="Wingdings"/>
              <a:buChar char="Ø"/>
              <a:defRPr/>
            </a:pPr>
            <a:r>
              <a:rPr lang="tr-TR" sz="2000"/>
              <a:t>Dolabın en alt kısmına (sebzelik) ısı korunmasına destek olacak tuzlu su şişeleri yerleştirilmelidir.</a:t>
            </a:r>
            <a:endParaRPr/>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32</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Sağlık Tesislerindeki Soğuk Zincir Ekipmanları</a:t>
            </a:r>
            <a:endParaRPr/>
          </a:p>
        </p:txBody>
      </p:sp>
      <p:sp>
        <p:nvSpPr>
          <p:cNvPr id="4" name="Metin Yer Tutucusu 3"/>
          <p:cNvSpPr>
            <a:spLocks noGrp="1"/>
          </p:cNvSpPr>
          <p:nvPr>
            <p:ph type="body" sz="half" idx="2"/>
          </p:nvPr>
        </p:nvSpPr>
        <p:spPr bwMode="auto">
          <a:xfrm>
            <a:off x="849026" y="1355344"/>
            <a:ext cx="7511203" cy="4521927"/>
          </a:xfrm>
        </p:spPr>
        <p:txBody>
          <a:bodyPr>
            <a:normAutofit lnSpcReduction="10000"/>
          </a:bodyPr>
          <a:lstStyle/>
          <a:p>
            <a:pPr>
              <a:lnSpc>
                <a:spcPct val="120000"/>
              </a:lnSpc>
              <a:defRPr/>
            </a:pPr>
            <a:r>
              <a:rPr lang="tr-TR" sz="2000" b="1"/>
              <a:t>Aşı DolabıKullanılırken Dikkat Edilecek Hususlar</a:t>
            </a:r>
            <a:endParaRPr/>
          </a:p>
          <a:p>
            <a:pPr marL="285750" indent="-285750" algn="just">
              <a:lnSpc>
                <a:spcPct val="120000"/>
              </a:lnSpc>
              <a:buFont typeface="Wingdings"/>
              <a:buChar char="Ø"/>
              <a:defRPr/>
            </a:pPr>
            <a:r>
              <a:rPr lang="tr-TR" sz="2000"/>
              <a:t>Arıza ve elektrik kesintilerinde acil eylem planları uygulanmalıdır.</a:t>
            </a:r>
            <a:endParaRPr/>
          </a:p>
          <a:p>
            <a:pPr marL="285750" indent="-285750" algn="just">
              <a:lnSpc>
                <a:spcPct val="120000"/>
              </a:lnSpc>
              <a:buFont typeface="Wingdings"/>
              <a:buChar char="Ø"/>
              <a:defRPr/>
            </a:pPr>
            <a:r>
              <a:rPr lang="tr-TR" sz="2000"/>
              <a:t>Acil eylem planları İlçe Sağlık Müdürlüğü/TSM tarafından onaylı olmalıdır.</a:t>
            </a:r>
            <a:endParaRPr/>
          </a:p>
          <a:p>
            <a:pPr marL="285750" indent="-285750" algn="just">
              <a:lnSpc>
                <a:spcPct val="120000"/>
              </a:lnSpc>
              <a:buFont typeface="Wingdings"/>
              <a:buChar char="Ø"/>
              <a:defRPr/>
            </a:pPr>
            <a:r>
              <a:rPr lang="tr-TR" sz="2000"/>
              <a:t>2 saatten fazla sürecek elektrik kesintilerinde acil eylem planı uygulanmalıdır. Aşı dolabı içerisine kesinlikle buz veya donmuş buz aküsü konulmamalı, aşı almak dışında sıcaklık vb. kontrol için dolap kapağı açılmamalıdır. </a:t>
            </a:r>
            <a:endParaRPr/>
          </a:p>
          <a:p>
            <a:pPr marL="285750" indent="-285750" algn="just">
              <a:lnSpc>
                <a:spcPct val="120000"/>
              </a:lnSpc>
              <a:buFont typeface="Wingdings"/>
              <a:buChar char="Ø"/>
              <a:defRPr/>
            </a:pPr>
            <a:r>
              <a:rPr lang="tr-TR" sz="2000"/>
              <a:t>8 saatten daha uzun sürecek kesintilerde aşıların başka birimlere taşınmasına yönelik önceden planlanan onaylı acil eylem planları uygulamaya geçirilmelidir.</a:t>
            </a:r>
            <a:endParaRPr/>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33</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Sağlık Tesislerindeki Soğuk Zincir Ekipmanları</a:t>
            </a:r>
            <a:endParaRPr/>
          </a:p>
        </p:txBody>
      </p:sp>
      <p:sp>
        <p:nvSpPr>
          <p:cNvPr id="4" name="Metin Yer Tutucusu 3"/>
          <p:cNvSpPr>
            <a:spLocks noGrp="1"/>
          </p:cNvSpPr>
          <p:nvPr>
            <p:ph type="body" sz="half" idx="2"/>
          </p:nvPr>
        </p:nvSpPr>
        <p:spPr bwMode="auto">
          <a:xfrm>
            <a:off x="849026" y="1355344"/>
            <a:ext cx="7105002" cy="4521927"/>
          </a:xfrm>
        </p:spPr>
        <p:txBody>
          <a:bodyPr>
            <a:normAutofit/>
          </a:bodyPr>
          <a:lstStyle/>
          <a:p>
            <a:pPr>
              <a:lnSpc>
                <a:spcPct val="120000"/>
              </a:lnSpc>
              <a:defRPr/>
            </a:pPr>
            <a:r>
              <a:rPr lang="tr-TR" sz="2000" b="1"/>
              <a:t>Aşı Nakil Kapları</a:t>
            </a:r>
            <a:endParaRPr sz="2000"/>
          </a:p>
          <a:p>
            <a:pPr marL="285750" indent="-285750" algn="just">
              <a:lnSpc>
                <a:spcPct val="120000"/>
              </a:lnSpc>
              <a:buFont typeface="Wingdings"/>
              <a:buChar char="Ø"/>
              <a:defRPr/>
            </a:pPr>
            <a:r>
              <a:rPr lang="tr-TR" sz="2000"/>
              <a:t>Uzun Ömürlü Aşı Nakil Kabı; Sekiz saatten fazla sürecek aşı nakli veya acil durumlar geçici depolama amacıyla kullanılan daha büyük hacimli aşı nakil kaplarıdır. Bu kutular, buz aküleri düzenli değiştirildiğinde buzdolabı arızası ya da nakil sırasında aşı ve seyrelticileri 48 saate kadar uygun sıcaklıkta koruyabilen yalıtımlı muhafaza sağlarlar.</a:t>
            </a:r>
            <a:endParaRPr/>
          </a:p>
          <a:p>
            <a:pPr marL="285750" indent="-285750" algn="just">
              <a:lnSpc>
                <a:spcPct val="120000"/>
              </a:lnSpc>
              <a:buFont typeface="Wingdings"/>
              <a:buChar char="Ø"/>
              <a:defRPr/>
            </a:pPr>
            <a:r>
              <a:rPr lang="tr-TR" sz="2000"/>
              <a:t>Bu tip aşı nakil kapları aşının kısa sürede nakledilemeyeceği birimlerde sıcaklık kaydı yapabilen cihazlar ile kullanılmalıdır.</a:t>
            </a:r>
            <a:endParaRPr sz="2000"/>
          </a:p>
          <a:p>
            <a:pPr algn="just">
              <a:lnSpc>
                <a:spcPct val="120000"/>
              </a:lnSpc>
              <a:defRPr/>
            </a:pPr>
            <a:endParaRPr sz="2000" strike="sngStrike"/>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34</a:t>
            </a:fld>
            <a:endParaRPr lang="tr-TR"/>
          </a:p>
        </p:txBody>
      </p:sp>
      <p:pic>
        <p:nvPicPr>
          <p:cNvPr id="12292" name="Picture 4" descr="Cold box,RCW 25/CF,PQS E004/005"/>
          <p:cNvPicPr>
            <a:picLocks noChangeAspect="1" noChangeArrowheads="1"/>
          </p:cNvPicPr>
          <p:nvPr/>
        </p:nvPicPr>
        <p:blipFill>
          <a:blip r:embed="rId2"/>
          <a:stretch/>
        </p:blipFill>
        <p:spPr bwMode="auto">
          <a:xfrm>
            <a:off x="8456501" y="1692653"/>
            <a:ext cx="3184107" cy="3472694"/>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Sağlık Tesislerindeki Soğuk Zincir Ekipmanları</a:t>
            </a:r>
            <a:endParaRPr/>
          </a:p>
        </p:txBody>
      </p:sp>
      <p:sp>
        <p:nvSpPr>
          <p:cNvPr id="4" name="Metin Yer Tutucusu 3"/>
          <p:cNvSpPr>
            <a:spLocks noGrp="1"/>
          </p:cNvSpPr>
          <p:nvPr>
            <p:ph type="body" sz="half" idx="2"/>
          </p:nvPr>
        </p:nvSpPr>
        <p:spPr bwMode="auto">
          <a:xfrm>
            <a:off x="849026" y="1355344"/>
            <a:ext cx="7535558" cy="4521927"/>
          </a:xfrm>
        </p:spPr>
        <p:txBody>
          <a:bodyPr>
            <a:normAutofit/>
          </a:bodyPr>
          <a:lstStyle/>
          <a:p>
            <a:pPr>
              <a:lnSpc>
                <a:spcPct val="120000"/>
              </a:lnSpc>
              <a:defRPr/>
            </a:pPr>
            <a:r>
              <a:rPr lang="tr-TR" sz="2000" b="1"/>
              <a:t>Aşı Nakil Kabı</a:t>
            </a:r>
            <a:endParaRPr/>
          </a:p>
          <a:p>
            <a:pPr marL="285750" indent="-285750" algn="just">
              <a:lnSpc>
                <a:spcPct val="120000"/>
              </a:lnSpc>
              <a:buFont typeface="Wingdings"/>
              <a:buChar char="Ø"/>
              <a:defRPr/>
            </a:pPr>
            <a:r>
              <a:rPr lang="tr-TR" sz="2000"/>
              <a:t>Sağlık tesisleri arasında (genellikle daha küçük sağlık tesislerine) aşı göndermek ve olası enerji kesintisi durumlarında daha az aşıyı muhafaza etmek amacıyla kullanılan izolasyonlu kaplardır.	</a:t>
            </a:r>
            <a:endParaRPr/>
          </a:p>
          <a:p>
            <a:pPr marL="285750" indent="-285750" algn="just">
              <a:lnSpc>
                <a:spcPct val="120000"/>
              </a:lnSpc>
              <a:buFont typeface="Wingdings"/>
              <a:buChar char="Ø"/>
              <a:defRPr/>
            </a:pPr>
            <a:r>
              <a:rPr lang="tr-TR" sz="2000"/>
              <a:t>Bazı modeller, sıcaklık göstergesi veya dijital izleme sistemleriyle donatılmıştır. Yetkili otoritelerce onaylanmış ve testi yapılmış modeller kullanılmalıdır.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35</a:t>
            </a:fld>
            <a:endParaRPr lang="tr-TR"/>
          </a:p>
        </p:txBody>
      </p:sp>
      <p:pic>
        <p:nvPicPr>
          <p:cNvPr id="13314" name="Picture 2" descr="Vaccine Cooler - Cool Cube 03 at Refrigerated Temperatures"/>
          <p:cNvPicPr>
            <a:picLocks noChangeAspect="1" noChangeArrowheads="1"/>
          </p:cNvPicPr>
          <p:nvPr/>
        </p:nvPicPr>
        <p:blipFill>
          <a:blip r:embed="rId2"/>
          <a:stretch/>
        </p:blipFill>
        <p:spPr bwMode="auto">
          <a:xfrm>
            <a:off x="8384583" y="1472339"/>
            <a:ext cx="3657599" cy="3727819"/>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Sağlık Tesislerindeki Soğuk Zincir Ekipmanları</a:t>
            </a:r>
            <a:endParaRPr/>
          </a:p>
        </p:txBody>
      </p:sp>
      <p:sp>
        <p:nvSpPr>
          <p:cNvPr id="4" name="Metin Yer Tutucusu 3"/>
          <p:cNvSpPr>
            <a:spLocks noGrp="1"/>
          </p:cNvSpPr>
          <p:nvPr>
            <p:ph type="body" sz="half" idx="2"/>
          </p:nvPr>
        </p:nvSpPr>
        <p:spPr bwMode="auto">
          <a:xfrm>
            <a:off x="849026" y="1355344"/>
            <a:ext cx="7220154" cy="4521927"/>
          </a:xfrm>
        </p:spPr>
        <p:txBody>
          <a:bodyPr>
            <a:normAutofit/>
          </a:bodyPr>
          <a:lstStyle/>
          <a:p>
            <a:pPr>
              <a:lnSpc>
                <a:spcPct val="120000"/>
              </a:lnSpc>
              <a:defRPr/>
            </a:pPr>
            <a:r>
              <a:rPr lang="tr-TR" sz="2000" b="1"/>
              <a:t>Buz Aküleri</a:t>
            </a:r>
            <a:endParaRPr/>
          </a:p>
          <a:p>
            <a:pPr marL="285750" indent="-285750" algn="just">
              <a:lnSpc>
                <a:spcPct val="120000"/>
              </a:lnSpc>
              <a:buFont typeface="Wingdings"/>
              <a:buChar char="Ø"/>
              <a:defRPr/>
            </a:pPr>
            <a:r>
              <a:rPr lang="tr-TR" sz="2000"/>
              <a:t>Aşı nakil kapları ve uzun ömürlü aşı nakil kaplarında kullanılır.</a:t>
            </a:r>
            <a:endParaRPr/>
          </a:p>
          <a:p>
            <a:pPr marL="285750" indent="-285750" algn="just">
              <a:lnSpc>
                <a:spcPct val="120000"/>
              </a:lnSpc>
              <a:buFont typeface="Wingdings"/>
              <a:buChar char="Ø"/>
              <a:defRPr/>
            </a:pPr>
            <a:r>
              <a:rPr lang="tr-TR" sz="2000"/>
              <a:t>Buz halinde donmuş buz aküleri kesinlikle dolap rafları, aşı nakil kapları veya aşının bulunduğu hiçbir hacme konulmamalıdır.</a:t>
            </a:r>
            <a:endParaRPr/>
          </a:p>
          <a:p>
            <a:pPr marL="285750" indent="-285750" algn="just">
              <a:lnSpc>
                <a:spcPct val="120000"/>
              </a:lnSpc>
              <a:buFont typeface="Wingdings"/>
              <a:buChar char="Ø"/>
              <a:defRPr/>
            </a:pPr>
            <a:r>
              <a:rPr lang="tr-TR" sz="2000"/>
              <a:t>Kullanım öncesinde terletme işlemi uygulanmalıdır.</a:t>
            </a:r>
            <a:endParaRPr/>
          </a:p>
          <a:p>
            <a:pPr marL="285750" indent="-285750" algn="just">
              <a:lnSpc>
                <a:spcPct val="120000"/>
              </a:lnSpc>
              <a:buFont typeface="Wingdings"/>
              <a:buChar char="Ø"/>
              <a:defRPr/>
            </a:pPr>
            <a:r>
              <a:rPr lang="tr-TR" sz="2000"/>
              <a:t>Buz aküsü terletmesi yapılmadan önce 24 saat dondurucuda tutulmuş olması gerekir.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36</a:t>
            </a:fld>
            <a:endParaRPr lang="tr-TR"/>
          </a:p>
        </p:txBody>
      </p:sp>
      <p:pic>
        <p:nvPicPr>
          <p:cNvPr id="14338" name="Picture 2" descr="Cold Plus Buz Aküsü 250 Ml - Migros"/>
          <p:cNvPicPr>
            <a:picLocks noChangeAspect="1" noChangeArrowheads="1"/>
          </p:cNvPicPr>
          <p:nvPr/>
        </p:nvPicPr>
        <p:blipFill>
          <a:blip r:embed="rId2"/>
          <a:stretch/>
        </p:blipFill>
        <p:spPr bwMode="auto">
          <a:xfrm>
            <a:off x="8226800" y="588610"/>
            <a:ext cx="3609474" cy="3609474"/>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Aşı Takip Sistemi (ATS)</a:t>
            </a:r>
            <a:endParaRPr/>
          </a:p>
        </p:txBody>
      </p:sp>
      <p:sp>
        <p:nvSpPr>
          <p:cNvPr id="4" name="Metin Yer Tutucusu 3"/>
          <p:cNvSpPr>
            <a:spLocks noGrp="1"/>
          </p:cNvSpPr>
          <p:nvPr>
            <p:ph type="body" sz="half" idx="2"/>
          </p:nvPr>
        </p:nvSpPr>
        <p:spPr bwMode="auto">
          <a:xfrm>
            <a:off x="849026" y="1355344"/>
            <a:ext cx="7523450" cy="4521927"/>
          </a:xfrm>
        </p:spPr>
        <p:txBody>
          <a:bodyPr>
            <a:normAutofit fontScale="92500" lnSpcReduction="10000"/>
          </a:bodyPr>
          <a:lstStyle/>
          <a:p>
            <a:pPr marL="285750" indent="-285750" algn="just">
              <a:lnSpc>
                <a:spcPct val="120000"/>
              </a:lnSpc>
              <a:buFont typeface="Wingdings"/>
              <a:buChar char="Ø"/>
              <a:defRPr/>
            </a:pPr>
            <a:r>
              <a:rPr lang="tr-TR" sz="2000"/>
              <a:t>Aşının temininden uygulayıcıya ulaşana dek sıcaklık ve stok düzeyini 7/24 izleyen, </a:t>
            </a:r>
            <a:endParaRPr/>
          </a:p>
          <a:p>
            <a:pPr marL="285750" indent="-285750" algn="just">
              <a:lnSpc>
                <a:spcPct val="120000"/>
              </a:lnSpc>
              <a:buFont typeface="Wingdings"/>
              <a:buChar char="Ø"/>
              <a:defRPr/>
            </a:pPr>
            <a:r>
              <a:rPr lang="tr-TR" sz="2000"/>
              <a:t>Elektronik donanım, yazılım ve insan faktörünü bir arada kullanan, </a:t>
            </a:r>
            <a:endParaRPr/>
          </a:p>
          <a:p>
            <a:pPr marL="285750" indent="-285750" algn="just">
              <a:lnSpc>
                <a:spcPct val="120000"/>
              </a:lnSpc>
              <a:buFont typeface="Wingdings"/>
              <a:buChar char="Ø"/>
              <a:defRPr/>
            </a:pPr>
            <a:r>
              <a:rPr lang="tr-TR" sz="2000"/>
              <a:t>Uygulayıcıyı gerektiğinde ikaz eden ve yönlendiren karekod tabanlı bir </a:t>
            </a:r>
            <a:r>
              <a:rPr lang="tr-TR" sz="2000" b="1"/>
              <a:t>soğuk zincir kalite sistemi</a:t>
            </a:r>
            <a:r>
              <a:rPr lang="tr-TR" sz="2000"/>
              <a:t>dir.</a:t>
            </a:r>
            <a:endParaRPr/>
          </a:p>
          <a:p>
            <a:pPr marL="285750" indent="-285750" algn="just">
              <a:lnSpc>
                <a:spcPct val="120000"/>
              </a:lnSpc>
              <a:buFont typeface="Wingdings"/>
              <a:buChar char="Ø"/>
              <a:defRPr/>
            </a:pPr>
            <a:endParaRPr lang="tr-TR" sz="2000"/>
          </a:p>
          <a:p>
            <a:pPr marL="285750" indent="-285750" algn="just">
              <a:lnSpc>
                <a:spcPct val="120000"/>
              </a:lnSpc>
              <a:buFont typeface="Wingdings"/>
              <a:buChar char="Ø"/>
              <a:defRPr/>
            </a:pPr>
            <a:r>
              <a:rPr lang="tr-TR" sz="2000"/>
              <a:t>Bu sistem, karekod yapısı ile aşı bireye uygulanıncaya kadar her dozunu,  tüm lojistik sürecini ve sıcaklık durumunu </a:t>
            </a:r>
            <a:r>
              <a:rPr lang="tr-TR" sz="2000" b="1"/>
              <a:t>kesintisiz izler</a:t>
            </a:r>
            <a:r>
              <a:rPr lang="tr-TR" sz="2000"/>
              <a:t>; olası risklerde kullanıcıları uyarır. </a:t>
            </a:r>
            <a:endParaRPr/>
          </a:p>
          <a:p>
            <a:pPr marL="285750" indent="-285750" algn="just">
              <a:lnSpc>
                <a:spcPct val="120000"/>
              </a:lnSpc>
              <a:buFont typeface="Wingdings"/>
              <a:buChar char="Ø"/>
              <a:defRPr/>
            </a:pPr>
            <a:r>
              <a:rPr lang="tr-TR" sz="2000"/>
              <a:t>Bu kapsamlı izleme ve uyarı özelliğiyle, dünyada bu amaçla kullanılan ilk ve halen tek sistemdir.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37</a:t>
            </a:fld>
            <a:endParaRPr lang="tr-TR"/>
          </a:p>
        </p:txBody>
      </p:sp>
      <p:pic>
        <p:nvPicPr>
          <p:cNvPr id="16386" name="Picture 2" descr="Medikal Çantalar | Ölçüm Cihazları | Tedavi Tepsileri | Buzluk - Termos"/>
          <p:cNvPicPr>
            <a:picLocks noChangeAspect="1" noChangeArrowheads="1"/>
          </p:cNvPicPr>
          <p:nvPr/>
        </p:nvPicPr>
        <p:blipFill>
          <a:blip r:embed="rId2"/>
          <a:stretch/>
        </p:blipFill>
        <p:spPr bwMode="auto">
          <a:xfrm>
            <a:off x="8372476" y="1341056"/>
            <a:ext cx="3819524" cy="478232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Aşı Takip Sistemi (ATS)</a:t>
            </a:r>
            <a:endParaRPr/>
          </a:p>
        </p:txBody>
      </p:sp>
      <p:sp>
        <p:nvSpPr>
          <p:cNvPr id="4" name="Metin Yer Tutucusu 3"/>
          <p:cNvSpPr>
            <a:spLocks noGrp="1"/>
          </p:cNvSpPr>
          <p:nvPr>
            <p:ph type="body" sz="half" idx="2"/>
          </p:nvPr>
        </p:nvSpPr>
        <p:spPr bwMode="auto"/>
        <p:txBody>
          <a:bodyPr>
            <a:normAutofit/>
          </a:bodyPr>
          <a:lstStyle/>
          <a:p>
            <a:pPr marL="285750" indent="-285750" algn="just">
              <a:lnSpc>
                <a:spcPct val="120000"/>
              </a:lnSpc>
              <a:buFont typeface="Wingdings"/>
              <a:buChar char="Ø"/>
              <a:defRPr/>
            </a:pPr>
            <a:r>
              <a:rPr lang="tr-TR" sz="2400"/>
              <a:t>Her Aile Sağlığı Merkezinde </a:t>
            </a:r>
            <a:r>
              <a:rPr lang="tr-TR" sz="2400" b="1"/>
              <a:t>aşıdan sorumlu hekim ve soğuk zincir yardımcı sağlık personeli </a:t>
            </a:r>
            <a:r>
              <a:rPr lang="tr-TR" sz="2400"/>
              <a:t>yedekleriyle beraber belirlenmeli, </a:t>
            </a:r>
            <a:r>
              <a:rPr lang="tr-TR" sz="2400" u="sng"/>
              <a:t>ulaşılabilir iletişim bilgileri </a:t>
            </a:r>
            <a:r>
              <a:rPr lang="tr-TR" sz="2400"/>
              <a:t>kaydedilmeli, olası durumlarda aşı zayiatında birlikte sorumlu olunacağı unutulmamalıdır. </a:t>
            </a:r>
            <a:endParaRPr/>
          </a:p>
          <a:p>
            <a:pPr marL="285750" indent="-285750" algn="just">
              <a:lnSpc>
                <a:spcPct val="120000"/>
              </a:lnSpc>
              <a:buFont typeface="Wingdings"/>
              <a:buChar char="Ø"/>
              <a:defRPr/>
            </a:pPr>
            <a:endParaRPr lang="tr-TR" sz="2400"/>
          </a:p>
          <a:p>
            <a:pPr marL="285750" indent="-285750" algn="just">
              <a:lnSpc>
                <a:spcPct val="120000"/>
              </a:lnSpc>
              <a:buFont typeface="Wingdings"/>
              <a:buChar char="Ø"/>
              <a:defRPr/>
            </a:pPr>
            <a:r>
              <a:rPr lang="tr-TR" sz="2400"/>
              <a:t>ATS ile takip edilen tüm envanter stok, sıcaklık takip ve araç ile nakil sırasında </a:t>
            </a:r>
            <a:r>
              <a:rPr lang="tr-TR" sz="2400" b="1"/>
              <a:t>canlı</a:t>
            </a:r>
            <a:r>
              <a:rPr lang="tr-TR" sz="2400"/>
              <a:t> olarak izlenebilmektedir. </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38</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Olgu - 1</a:t>
            </a:r>
            <a:endParaRPr/>
          </a:p>
        </p:txBody>
      </p:sp>
      <p:sp>
        <p:nvSpPr>
          <p:cNvPr id="4" name="Metin Yer Tutucusu 3"/>
          <p:cNvSpPr>
            <a:spLocks noGrp="1"/>
          </p:cNvSpPr>
          <p:nvPr>
            <p:ph type="body" sz="half" idx="2"/>
          </p:nvPr>
        </p:nvSpPr>
        <p:spPr bwMode="auto">
          <a:xfrm>
            <a:off x="849026" y="1355344"/>
            <a:ext cx="7594888" cy="4521927"/>
          </a:xfrm>
        </p:spPr>
        <p:txBody>
          <a:bodyPr>
            <a:normAutofit/>
          </a:bodyPr>
          <a:lstStyle/>
          <a:p>
            <a:pPr>
              <a:lnSpc>
                <a:spcPct val="120000"/>
              </a:lnSpc>
              <a:defRPr/>
            </a:pPr>
            <a:r>
              <a:rPr lang="tr-TR" sz="2400" b="1"/>
              <a:t>Soğuk Zincir Kırılması</a:t>
            </a:r>
            <a:endParaRPr/>
          </a:p>
          <a:p>
            <a:pPr marL="285750" indent="-285750" algn="just">
              <a:lnSpc>
                <a:spcPct val="120000"/>
              </a:lnSpc>
              <a:buFont typeface="Wingdings"/>
              <a:buChar char="Ø"/>
              <a:defRPr/>
            </a:pPr>
            <a:r>
              <a:rPr lang="tr-TR" sz="2400"/>
              <a:t>Aile sağlığı merkezinde sabah saatlerinde buzdolabı sıcaklığı +12°C olarak ölçülüyor. </a:t>
            </a:r>
            <a:endParaRPr/>
          </a:p>
          <a:p>
            <a:pPr marL="285750" indent="-285750" algn="just">
              <a:lnSpc>
                <a:spcPct val="120000"/>
              </a:lnSpc>
              <a:buFont typeface="Wingdings"/>
              <a:buChar char="Ø"/>
              <a:defRPr/>
            </a:pPr>
            <a:r>
              <a:rPr lang="tr-TR" sz="2400"/>
              <a:t>ATS uyarı vermiş ancak sağlık personeli bunu gün sonunda fark ediyor.</a:t>
            </a:r>
            <a:endParaRPr/>
          </a:p>
          <a:p>
            <a:pPr marL="285750" indent="-285750" algn="just">
              <a:lnSpc>
                <a:spcPct val="120000"/>
              </a:lnSpc>
              <a:buFont typeface="Wingdings"/>
              <a:buChar char="Ø"/>
              <a:defRPr/>
            </a:pPr>
            <a:r>
              <a:rPr lang="tr-TR" sz="2400"/>
              <a:t>Bu durumda ne yapılmalıdır? Önlenebilir miydi?</a:t>
            </a:r>
            <a:endParaRPr/>
          </a:p>
          <a:p>
            <a:pPr marL="285750" indent="-285750">
              <a:lnSpc>
                <a:spcPct val="120000"/>
              </a:lnSpc>
              <a:buFont typeface="Wingdings"/>
              <a:buChar char="Ø"/>
              <a:defRPr/>
            </a:pPr>
            <a:endParaRPr lang="tr-TR" sz="24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39</a:t>
            </a:fld>
            <a:endParaRPr lang="tr-TR"/>
          </a:p>
        </p:txBody>
      </p:sp>
      <p:pic>
        <p:nvPicPr>
          <p:cNvPr id="17410" name="Picture 2" descr="Büyük Soru - Uğur Özmen"/>
          <p:cNvPicPr>
            <a:picLocks noChangeAspect="1" noChangeArrowheads="1"/>
          </p:cNvPicPr>
          <p:nvPr/>
        </p:nvPicPr>
        <p:blipFill>
          <a:blip r:embed="rId2"/>
          <a:stretch/>
        </p:blipFill>
        <p:spPr bwMode="auto">
          <a:xfrm>
            <a:off x="7585075" y="203200"/>
            <a:ext cx="5080000" cy="64516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Başlık 1"/>
          <p:cNvSpPr>
            <a:spLocks noGrp="1"/>
          </p:cNvSpPr>
          <p:nvPr>
            <p:ph type="title"/>
          </p:nvPr>
        </p:nvSpPr>
        <p:spPr bwMode="auto"/>
        <p:txBody>
          <a:bodyPr>
            <a:normAutofit/>
          </a:bodyPr>
          <a:lstStyle/>
          <a:p>
            <a:pPr>
              <a:defRPr/>
            </a:pPr>
            <a:r>
              <a:rPr lang="tr-TR"/>
              <a:t>Giriş</a:t>
            </a:r>
            <a:endParaRPr/>
          </a:p>
        </p:txBody>
      </p:sp>
      <p:sp>
        <p:nvSpPr>
          <p:cNvPr id="4" name="Metin Yer Tutucusu 3"/>
          <p:cNvSpPr>
            <a:spLocks noGrp="1"/>
          </p:cNvSpPr>
          <p:nvPr>
            <p:ph type="body" sz="half" idx="2"/>
          </p:nvPr>
        </p:nvSpPr>
        <p:spPr bwMode="auto">
          <a:xfrm>
            <a:off x="825623" y="1029810"/>
            <a:ext cx="10946167" cy="5024761"/>
          </a:xfrm>
        </p:spPr>
        <p:txBody>
          <a:bodyPr>
            <a:normAutofit fontScale="47500" lnSpcReduction="20000"/>
          </a:bodyPr>
          <a:lstStyle/>
          <a:p>
            <a:pPr marL="285750" indent="-285750" algn="just">
              <a:lnSpc>
                <a:spcPct val="200000"/>
              </a:lnSpc>
              <a:buFont typeface="Wingdings"/>
              <a:buChar char="ü"/>
              <a:defRPr/>
            </a:pPr>
            <a:r>
              <a:rPr lang="tr-TR" sz="3800" b="1" u="sng"/>
              <a:t>Genel bağışıklama ilkeleri</a:t>
            </a:r>
            <a:r>
              <a:rPr lang="tr-TR" sz="3800" b="1"/>
              <a:t> </a:t>
            </a:r>
            <a:r>
              <a:rPr lang="tr-TR" sz="3800"/>
              <a:t>her hekimin bilmesi gereken önemli tıbbi bilgilerdir. </a:t>
            </a:r>
            <a:endParaRPr sz="3800"/>
          </a:p>
          <a:p>
            <a:pPr algn="just">
              <a:lnSpc>
                <a:spcPct val="200000"/>
              </a:lnSpc>
              <a:defRPr/>
            </a:pPr>
            <a:r>
              <a:rPr lang="tr-TR" sz="3800"/>
              <a:t>      Bağışıklama hizmetleri gibi koruyucu hekimlik uygulamaları sunumunda verilecek her türlü hizmet her hekim ve sağlık personeli tarafından bilinmesi gereken hizmetlerdir. </a:t>
            </a:r>
            <a:endParaRPr sz="3800"/>
          </a:p>
          <a:p>
            <a:pPr marL="285750" indent="-285750" algn="just">
              <a:lnSpc>
                <a:spcPct val="200000"/>
              </a:lnSpc>
              <a:buFont typeface="Wingdings"/>
              <a:buChar char="ü"/>
              <a:defRPr/>
            </a:pPr>
            <a:r>
              <a:rPr lang="tr-TR" sz="3800" b="1" u="sng"/>
              <a:t>Soğuk Zincir</a:t>
            </a:r>
            <a:r>
              <a:rPr lang="tr-TR" sz="3800"/>
              <a:t>; </a:t>
            </a:r>
            <a:endParaRPr sz="3800"/>
          </a:p>
          <a:p>
            <a:pPr algn="just">
              <a:lnSpc>
                <a:spcPct val="200000"/>
              </a:lnSpc>
              <a:defRPr/>
            </a:pPr>
            <a:r>
              <a:rPr lang="tr-TR" sz="3800"/>
              <a:t>     Soğuk zincir, bir aşının etkinliğini üretiminden kişiye uygulanana kadar koruyan ve ihtiyacı olanlara yeterli miktarda etkin aşının ulaşmasını sağlayan insan ve malzemeden oluşan sistemdir. Sıcaklık değişimlerine duyarlı bir tıbbi ürünün hammadde aşamasından ambalajlı son ürüne (bitmiş ürün) dönüşüp kullanıcıya ulaşıncaya kadar geçen sürede belirli sıcaklık aralıkları içerisinde muhafazasını sağlayan depolama, nakliye ve dağıtımında uygulanan özel saklama koşulları soğuk zincirin vazgeçilmez bileşenleridir. Soğuk zincirin en önemli bileşeni insan kaynağıdır.</a:t>
            </a:r>
            <a:endParaRPr sz="3800"/>
          </a:p>
          <a:p>
            <a:pPr>
              <a:defRPr/>
            </a:pPr>
            <a:endParaRPr lang="tr-TR" sz="18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4</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Yaklaşım - 1</a:t>
            </a:r>
            <a:endParaRPr/>
          </a:p>
        </p:txBody>
      </p:sp>
      <p:sp>
        <p:nvSpPr>
          <p:cNvPr id="4" name="Metin Yer Tutucusu 3"/>
          <p:cNvSpPr>
            <a:spLocks noGrp="1"/>
          </p:cNvSpPr>
          <p:nvPr>
            <p:ph type="body" sz="half" idx="2"/>
          </p:nvPr>
        </p:nvSpPr>
        <p:spPr bwMode="auto"/>
        <p:txBody>
          <a:bodyPr>
            <a:normAutofit lnSpcReduction="10000"/>
          </a:bodyPr>
          <a:lstStyle/>
          <a:p>
            <a:pPr>
              <a:lnSpc>
                <a:spcPct val="120000"/>
              </a:lnSpc>
              <a:defRPr/>
            </a:pPr>
            <a:r>
              <a:rPr lang="tr-TR" sz="2000" b="1"/>
              <a:t>Soğuk Zincir Kırılması</a:t>
            </a:r>
            <a:endParaRPr/>
          </a:p>
          <a:p>
            <a:pPr marL="285750" indent="-285750" algn="just">
              <a:lnSpc>
                <a:spcPct val="120000"/>
              </a:lnSpc>
              <a:buFont typeface="Wingdings"/>
              <a:buChar char="Ø"/>
              <a:defRPr/>
            </a:pPr>
            <a:r>
              <a:rPr lang="tr-TR" sz="2000"/>
              <a:t>Etkilenen aşılar üzerlerine işaret konarak ayrılmalıdır.</a:t>
            </a:r>
            <a:endParaRPr/>
          </a:p>
          <a:p>
            <a:pPr marL="285750" indent="-285750" algn="just">
              <a:lnSpc>
                <a:spcPct val="120000"/>
              </a:lnSpc>
              <a:buFont typeface="Wingdings"/>
              <a:buChar char="Ø"/>
              <a:defRPr/>
            </a:pPr>
            <a:r>
              <a:rPr lang="tr-TR" sz="2000"/>
              <a:t>Soğuk zincir ve ATS kayıtları not edilmelidir.</a:t>
            </a:r>
            <a:endParaRPr/>
          </a:p>
          <a:p>
            <a:pPr marL="285750" indent="-285750" algn="just">
              <a:lnSpc>
                <a:spcPct val="120000"/>
              </a:lnSpc>
              <a:buFont typeface="Wingdings"/>
              <a:buChar char="Ø"/>
              <a:defRPr/>
            </a:pPr>
            <a:r>
              <a:rPr lang="tr-TR" sz="2000"/>
              <a:t>İlçe sağlık müdürlüğüne resmi bildirim ile bilgi verilmelidir.</a:t>
            </a:r>
            <a:endParaRPr/>
          </a:p>
          <a:p>
            <a:pPr marL="285750" indent="-285750" algn="just">
              <a:lnSpc>
                <a:spcPct val="120000"/>
              </a:lnSpc>
              <a:buFont typeface="Wingdings"/>
              <a:buChar char="Ø"/>
              <a:defRPr/>
            </a:pPr>
            <a:r>
              <a:rPr lang="tr-TR" sz="1800"/>
              <a:t>Aşı dolabı içerisini gösterecek şekilde fotoğraf çekilmelidir.</a:t>
            </a:r>
            <a:endParaRPr sz="1800"/>
          </a:p>
          <a:p>
            <a:pPr marL="285750" indent="-285750" algn="just">
              <a:lnSpc>
                <a:spcPct val="120000"/>
              </a:lnSpc>
              <a:buFont typeface="Wingdings"/>
              <a:buChar char="Ø"/>
              <a:defRPr/>
            </a:pPr>
            <a:r>
              <a:rPr lang="tr-TR" sz="1800"/>
              <a:t>Aşıların tekrar kullanılıp kullanılamayacağına ilçe sağlık </a:t>
            </a:r>
            <a:r>
              <a:rPr lang="tr-TR" sz="2000"/>
              <a:t>ve il sağlık müdürlüğü bünyesindeki komisyonlarda görüşülerek karar verilecektir.</a:t>
            </a:r>
            <a:endParaRPr/>
          </a:p>
          <a:p>
            <a:pPr marL="285750" indent="-285750" algn="just">
              <a:lnSpc>
                <a:spcPct val="120000"/>
              </a:lnSpc>
              <a:buFont typeface="Wingdings"/>
              <a:buChar char="Ø"/>
              <a:defRPr/>
            </a:pPr>
            <a:r>
              <a:rPr lang="tr-TR" sz="2000"/>
              <a:t>Kullanılabilir onayı alınmadan uygulama yapılan aşılar için bireysel ve kurumsal sorumluluk doğacağı unutulmamalıdır!</a:t>
            </a:r>
            <a:endParaRPr/>
          </a:p>
          <a:p>
            <a:pPr marL="285750" indent="-285750" algn="just">
              <a:lnSpc>
                <a:spcPct val="120000"/>
              </a:lnSpc>
              <a:buFont typeface="Wingdings"/>
              <a:buChar char="Ø"/>
              <a:defRPr/>
            </a:pPr>
            <a:r>
              <a:rPr lang="tr-TR" sz="2000"/>
              <a:t>İmha kararı alınması durumunda ise imha süreci yine kontrollü ve kayıtlı yapılmalıdır.</a:t>
            </a:r>
            <a:endParaRPr/>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40</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Yaklaşım - 1</a:t>
            </a:r>
            <a:endParaRPr/>
          </a:p>
        </p:txBody>
      </p:sp>
      <p:sp>
        <p:nvSpPr>
          <p:cNvPr id="4" name="Metin Yer Tutucusu 3"/>
          <p:cNvSpPr>
            <a:spLocks noGrp="1"/>
          </p:cNvSpPr>
          <p:nvPr>
            <p:ph type="body" sz="half" idx="2"/>
          </p:nvPr>
        </p:nvSpPr>
        <p:spPr bwMode="auto"/>
        <p:txBody>
          <a:bodyPr>
            <a:normAutofit lnSpcReduction="10000"/>
          </a:bodyPr>
          <a:lstStyle/>
          <a:p>
            <a:pPr>
              <a:lnSpc>
                <a:spcPct val="120000"/>
              </a:lnSpc>
              <a:defRPr/>
            </a:pPr>
            <a:r>
              <a:rPr lang="tr-TR" sz="2000" b="1"/>
              <a:t>Soğuk Zincir Kesintisi – Önleme Çalışmaları</a:t>
            </a:r>
            <a:endParaRPr/>
          </a:p>
          <a:p>
            <a:pPr algn="just">
              <a:lnSpc>
                <a:spcPct val="120000"/>
              </a:lnSpc>
              <a:defRPr/>
            </a:pPr>
            <a:r>
              <a:rPr lang="tr-TR" sz="2000"/>
              <a:t>İdeal bir aşı uygulama biriminde aşı saklamaya uygun üretilmiş aşı dolapları kullanılmalıdır. Bu tip dolap kullanımı ile aşıların donma riski neredeyse sıfıra inecektir. Elektrik kesintisi kaynaklı risklerin en aza indirilmesi amacıyla aşı dolabının kesintisiz güç kaynağı ve beraberinde otomatik devreye giren jeneratör bulundurulması planı uygulanabilir. Ekipman arızası hariç soğuk zincir kırılma riski tamamen önlenebilir. Kullanılan bu ekipmanların düzenli bakım ve gerekiyorsa kalibrasyonlarının yapılması soğuk zincir kırılmasını neredeyse tamamen ortadan kaldıracaktır. Bunun </a:t>
            </a:r>
            <a:r>
              <a:rPr lang="tr-TR" sz="2000"/>
              <a:t>yanısıra</a:t>
            </a:r>
            <a:r>
              <a:rPr lang="tr-TR" sz="2000"/>
              <a:t>;</a:t>
            </a:r>
            <a:endParaRPr/>
          </a:p>
          <a:p>
            <a:pPr marL="285750" indent="-285750">
              <a:lnSpc>
                <a:spcPct val="120000"/>
              </a:lnSpc>
              <a:buFont typeface="Wingdings"/>
              <a:buChar char="Ø"/>
              <a:defRPr/>
            </a:pPr>
            <a:r>
              <a:rPr lang="tr-TR" sz="2000"/>
              <a:t>Soğuk zincir ekipmanları düzenli kontrol edilmelidir.</a:t>
            </a:r>
            <a:endParaRPr/>
          </a:p>
          <a:p>
            <a:pPr marL="285750" indent="-285750">
              <a:lnSpc>
                <a:spcPct val="120000"/>
              </a:lnSpc>
              <a:buFont typeface="Wingdings"/>
              <a:buChar char="Ø"/>
              <a:defRPr/>
            </a:pPr>
            <a:r>
              <a:rPr lang="tr-TR" sz="2000"/>
              <a:t>ATS uyarılarını dikkate almak gereklidir.</a:t>
            </a:r>
            <a:endParaRPr/>
          </a:p>
          <a:p>
            <a:pPr marL="285750" indent="-285750">
              <a:lnSpc>
                <a:spcPct val="120000"/>
              </a:lnSpc>
              <a:buFont typeface="Wingdings"/>
              <a:buChar char="Ø"/>
              <a:defRPr/>
            </a:pPr>
            <a:r>
              <a:rPr lang="tr-TR" sz="2000"/>
              <a:t>Cihaz kalibrasyonları düzenli şekilde yapılmalıdır.</a:t>
            </a:r>
            <a:endParaRPr/>
          </a:p>
          <a:p>
            <a:pPr marL="285750" indent="-285750">
              <a:lnSpc>
                <a:spcPct val="120000"/>
              </a:lnSpc>
              <a:buFont typeface="Wingdings"/>
              <a:buChar char="Ø"/>
              <a:defRPr/>
            </a:pPr>
            <a:r>
              <a:rPr lang="tr-TR" sz="2000"/>
              <a:t>Elektrik kesinti süreçlerinde devreye giren tesisat bakımları düzenli yapılmalıdır.</a:t>
            </a:r>
            <a:endParaRPr/>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41</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Olgu - 2</a:t>
            </a:r>
            <a:endParaRPr/>
          </a:p>
        </p:txBody>
      </p:sp>
      <p:sp>
        <p:nvSpPr>
          <p:cNvPr id="4" name="Metin Yer Tutucusu 3"/>
          <p:cNvSpPr>
            <a:spLocks noGrp="1"/>
          </p:cNvSpPr>
          <p:nvPr>
            <p:ph type="body" sz="half" idx="2"/>
          </p:nvPr>
        </p:nvSpPr>
        <p:spPr bwMode="auto">
          <a:xfrm>
            <a:off x="849025" y="1355344"/>
            <a:ext cx="7323425" cy="4521927"/>
          </a:xfrm>
        </p:spPr>
        <p:txBody>
          <a:bodyPr>
            <a:normAutofit/>
          </a:bodyPr>
          <a:lstStyle/>
          <a:p>
            <a:pPr>
              <a:lnSpc>
                <a:spcPct val="120000"/>
              </a:lnSpc>
              <a:defRPr/>
            </a:pPr>
            <a:r>
              <a:rPr lang="tr-TR" sz="2000" b="1"/>
              <a:t>Aşıya Engel Olmayan Durumun Yanlış Yorumlanması</a:t>
            </a:r>
            <a:endParaRPr/>
          </a:p>
          <a:p>
            <a:pPr marL="285750" indent="-285750">
              <a:lnSpc>
                <a:spcPct val="120000"/>
              </a:lnSpc>
              <a:buFont typeface="Wingdings"/>
              <a:buChar char="Ø"/>
              <a:defRPr/>
            </a:pPr>
            <a:r>
              <a:rPr lang="tr-TR" sz="2000"/>
              <a:t>Aşı günü çocuğun hafif ateşi (37.8°C) ve burun akıntısı var. </a:t>
            </a:r>
            <a:endParaRPr/>
          </a:p>
          <a:p>
            <a:pPr marL="285750" indent="-285750">
              <a:lnSpc>
                <a:spcPct val="120000"/>
              </a:lnSpc>
              <a:buFont typeface="Wingdings"/>
              <a:buChar char="Ø"/>
              <a:defRPr/>
            </a:pPr>
            <a:r>
              <a:rPr lang="tr-TR" sz="2000"/>
              <a:t>Ebeveyn endişeli sürekli sorular soruyor. </a:t>
            </a:r>
            <a:endParaRPr/>
          </a:p>
          <a:p>
            <a:pPr marL="285750" indent="-285750">
              <a:lnSpc>
                <a:spcPct val="120000"/>
              </a:lnSpc>
              <a:buFont typeface="Wingdings"/>
              <a:buChar char="Ø"/>
              <a:defRPr/>
            </a:pPr>
            <a:r>
              <a:rPr lang="tr-TR" sz="2000"/>
              <a:t>Aile sağlığı çalışanı da aile hekimini detaylı bilgilendirmeden aşıyı erteliyor.</a:t>
            </a:r>
            <a:endParaRPr/>
          </a:p>
          <a:p>
            <a:pPr marL="285750" indent="-285750">
              <a:lnSpc>
                <a:spcPct val="120000"/>
              </a:lnSpc>
              <a:buFont typeface="Wingdings"/>
              <a:buChar char="Ø"/>
              <a:defRPr/>
            </a:pPr>
            <a:r>
              <a:rPr lang="tr-TR" sz="2000"/>
              <a:t>Süreç nasıl yönetilmeliydi?</a:t>
            </a:r>
            <a:endParaRPr/>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42</a:t>
            </a:fld>
            <a:endParaRPr lang="tr-TR"/>
          </a:p>
        </p:txBody>
      </p:sp>
      <p:pic>
        <p:nvPicPr>
          <p:cNvPr id="3" name="Picture 2" descr="Büyük Soru - Uğur Özmen"/>
          <p:cNvPicPr>
            <a:picLocks noChangeAspect="1" noChangeArrowheads="1"/>
          </p:cNvPicPr>
          <p:nvPr/>
        </p:nvPicPr>
        <p:blipFill>
          <a:blip r:embed="rId2"/>
          <a:stretch/>
        </p:blipFill>
        <p:spPr bwMode="auto">
          <a:xfrm>
            <a:off x="7585075" y="203200"/>
            <a:ext cx="5080000" cy="64516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Yaklaşım - 2</a:t>
            </a:r>
            <a:endParaRPr/>
          </a:p>
        </p:txBody>
      </p:sp>
      <p:sp>
        <p:nvSpPr>
          <p:cNvPr id="4" name="Metin Yer Tutucusu 3"/>
          <p:cNvSpPr>
            <a:spLocks noGrp="1"/>
          </p:cNvSpPr>
          <p:nvPr>
            <p:ph type="body" sz="half" idx="2"/>
          </p:nvPr>
        </p:nvSpPr>
        <p:spPr bwMode="auto"/>
        <p:txBody>
          <a:bodyPr>
            <a:normAutofit/>
          </a:bodyPr>
          <a:lstStyle/>
          <a:p>
            <a:pPr>
              <a:lnSpc>
                <a:spcPct val="120000"/>
              </a:lnSpc>
              <a:defRPr/>
            </a:pPr>
            <a:r>
              <a:rPr lang="tr-TR" sz="2000" b="1"/>
              <a:t>Aşıya Engel Olmayan Durumun Yanlış Yorumlanması</a:t>
            </a:r>
            <a:endParaRPr/>
          </a:p>
          <a:p>
            <a:pPr marL="285750" indent="-285750">
              <a:lnSpc>
                <a:spcPct val="120000"/>
              </a:lnSpc>
              <a:buFont typeface="Wingdings"/>
              <a:buChar char="Ø"/>
              <a:defRPr/>
            </a:pPr>
            <a:r>
              <a:rPr lang="tr-TR" sz="2000"/>
              <a:t>Hafif ateş (&lt;38 °C) ve üst solunum yolu enfeksiyonu bulguları.</a:t>
            </a:r>
            <a:endParaRPr/>
          </a:p>
          <a:p>
            <a:pPr marL="285750" indent="-285750">
              <a:lnSpc>
                <a:spcPct val="120000"/>
              </a:lnSpc>
              <a:buFont typeface="Wingdings"/>
              <a:buChar char="Ø"/>
              <a:defRPr/>
            </a:pPr>
            <a:r>
              <a:rPr lang="tr-TR" sz="2000"/>
              <a:t>Genel durumu iyi, sistemik enfeksiyon bulgusu yok.</a:t>
            </a:r>
            <a:endParaRPr/>
          </a:p>
          <a:p>
            <a:pPr marL="285750" indent="-285750">
              <a:lnSpc>
                <a:spcPct val="120000"/>
              </a:lnSpc>
              <a:buFont typeface="Wingdings"/>
              <a:buChar char="Ø"/>
              <a:defRPr/>
            </a:pPr>
            <a:r>
              <a:rPr lang="tr-TR" sz="2000"/>
              <a:t>Bu tablo, aşılamaya engel değildir.</a:t>
            </a:r>
            <a:endParaRPr/>
          </a:p>
          <a:p>
            <a:pPr marL="285750" indent="-285750">
              <a:lnSpc>
                <a:spcPct val="120000"/>
              </a:lnSpc>
              <a:buFont typeface="Wingdings"/>
              <a:buChar char="Ø"/>
              <a:defRPr/>
            </a:pPr>
            <a:r>
              <a:rPr lang="tr-TR" sz="2000"/>
              <a:t>Belirsizlik ve aile endişesi nedeniyle aşılama erteleniyor.</a:t>
            </a:r>
            <a:endParaRPr/>
          </a:p>
          <a:p>
            <a:pPr marL="285750" indent="-285750">
              <a:lnSpc>
                <a:spcPct val="120000"/>
              </a:lnSpc>
              <a:buFont typeface="Wingdings"/>
              <a:buChar char="Ø"/>
              <a:defRPr/>
            </a:pPr>
            <a:r>
              <a:rPr lang="tr-TR" sz="2000"/>
              <a:t>Karar, bilimsel rehberlerle uyumlu değil!</a:t>
            </a:r>
            <a:endParaRPr/>
          </a:p>
          <a:p>
            <a:pPr marL="285750" indent="-285750">
              <a:lnSpc>
                <a:spcPct val="120000"/>
              </a:lnSpc>
              <a:buFont typeface="Wingdings"/>
              <a:buChar char="Ø"/>
              <a:defRPr/>
            </a:pPr>
            <a:r>
              <a:rPr lang="tr-TR" sz="2000"/>
              <a:t>Gereksiz erteleme, bağışıklama takviminde gecikmeye yol açıyor.</a:t>
            </a:r>
            <a:endParaRPr/>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43</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Yaklaşım - 2</a:t>
            </a:r>
            <a:endParaRPr/>
          </a:p>
        </p:txBody>
      </p:sp>
      <p:sp>
        <p:nvSpPr>
          <p:cNvPr id="4" name="Metin Yer Tutucusu 3"/>
          <p:cNvSpPr>
            <a:spLocks noGrp="1"/>
          </p:cNvSpPr>
          <p:nvPr>
            <p:ph type="body" sz="half" idx="2"/>
          </p:nvPr>
        </p:nvSpPr>
        <p:spPr bwMode="auto"/>
        <p:txBody>
          <a:bodyPr>
            <a:normAutofit/>
          </a:bodyPr>
          <a:lstStyle/>
          <a:p>
            <a:pPr>
              <a:lnSpc>
                <a:spcPct val="120000"/>
              </a:lnSpc>
              <a:defRPr/>
            </a:pPr>
            <a:r>
              <a:rPr lang="tr-TR" sz="2000" b="1"/>
              <a:t>Aşıya Engel Olmayan Durumun Yanlış Yorumlanması - Önleme</a:t>
            </a:r>
            <a:endParaRPr/>
          </a:p>
          <a:p>
            <a:pPr marL="285750" indent="-285750">
              <a:lnSpc>
                <a:spcPct val="120000"/>
              </a:lnSpc>
              <a:buFont typeface="Wingdings"/>
              <a:buChar char="Ø"/>
              <a:defRPr/>
            </a:pPr>
            <a:r>
              <a:rPr lang="tr-TR" sz="2000"/>
              <a:t>Bu vaka, “klinik karar + iletişim + kayıt” üçlüsünün ne kadar kritik olduğunu gösteriyor. </a:t>
            </a:r>
            <a:endParaRPr/>
          </a:p>
          <a:p>
            <a:pPr marL="285750" indent="-285750">
              <a:lnSpc>
                <a:spcPct val="120000"/>
              </a:lnSpc>
              <a:buFont typeface="Wingdings"/>
              <a:buChar char="Ø"/>
              <a:defRPr/>
            </a:pPr>
            <a:r>
              <a:rPr lang="tr-TR" sz="2000"/>
              <a:t>“Aşıya Engel Olmayan Durumlar Listesi” görsel ve kısa açıklamalarla bir panoya asılmalı veya ilgili rehberlere ulaşılabilir olunmalıdır.</a:t>
            </a:r>
            <a:endParaRPr/>
          </a:p>
          <a:p>
            <a:pPr marL="285750" indent="-285750">
              <a:lnSpc>
                <a:spcPct val="120000"/>
              </a:lnSpc>
              <a:buFont typeface="Wingdings"/>
              <a:buChar char="Ø"/>
              <a:defRPr/>
            </a:pPr>
            <a:r>
              <a:rPr lang="tr-TR" sz="2000"/>
              <a:t>Ebeveynlerin endişeleri anlaşılmalı ve bu süreçte onlara da bilgilendirici olunmalıdır.</a:t>
            </a:r>
            <a:endParaRPr/>
          </a:p>
          <a:p>
            <a:pPr marL="285750" indent="-285750">
              <a:lnSpc>
                <a:spcPct val="120000"/>
              </a:lnSpc>
              <a:buFont typeface="Wingdings"/>
              <a:buChar char="Ø"/>
              <a:defRPr/>
            </a:pPr>
            <a:r>
              <a:rPr lang="tr-TR" sz="2000"/>
              <a:t>Aşı kararı ile ilgili bilimsel verilerle ebeveynlere bilgi verilebilir.</a:t>
            </a:r>
            <a:endParaRPr/>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44</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SONUÇ</a:t>
            </a:r>
            <a:endParaRPr/>
          </a:p>
        </p:txBody>
      </p:sp>
      <p:sp>
        <p:nvSpPr>
          <p:cNvPr id="4" name="Metin Yer Tutucusu 3"/>
          <p:cNvSpPr>
            <a:spLocks noGrp="1"/>
          </p:cNvSpPr>
          <p:nvPr>
            <p:ph type="body" sz="half" idx="2"/>
          </p:nvPr>
        </p:nvSpPr>
        <p:spPr bwMode="auto">
          <a:xfrm>
            <a:off x="849026" y="1355344"/>
            <a:ext cx="6737637" cy="4521927"/>
          </a:xfrm>
        </p:spPr>
        <p:txBody>
          <a:bodyPr>
            <a:normAutofit lnSpcReduction="10000"/>
          </a:bodyPr>
          <a:lstStyle/>
          <a:p>
            <a:pPr marL="285750" indent="-285750">
              <a:lnSpc>
                <a:spcPct val="120000"/>
              </a:lnSpc>
              <a:buFont typeface="Wingdings"/>
              <a:buChar char="Ø"/>
              <a:defRPr/>
            </a:pPr>
            <a:r>
              <a:rPr lang="tr-TR" sz="2400"/>
              <a:t>Bağışıklama, bulaşıcı hastalıkların önlenmesinde en etkili halk sağlığı müdahalelerinden biridir. </a:t>
            </a:r>
            <a:endParaRPr/>
          </a:p>
          <a:p>
            <a:pPr marL="285750" indent="-285750">
              <a:lnSpc>
                <a:spcPct val="120000"/>
              </a:lnSpc>
              <a:buFont typeface="Wingdings"/>
              <a:buChar char="Ø"/>
              <a:defRPr/>
            </a:pPr>
            <a:r>
              <a:rPr lang="tr-TR" sz="2400"/>
              <a:t>Aşıların etkinliğini korumak için uygulama sürecinde bilimsel prensiplere ve lojistik kurallara uyulması şarttır. </a:t>
            </a:r>
            <a:endParaRPr/>
          </a:p>
          <a:p>
            <a:pPr marL="285750" indent="-285750">
              <a:lnSpc>
                <a:spcPct val="120000"/>
              </a:lnSpc>
              <a:buFont typeface="Wingdings"/>
              <a:buChar char="Ø"/>
              <a:defRPr/>
            </a:pPr>
            <a:r>
              <a:rPr lang="tr-TR" sz="2400"/>
              <a:t>Soğuk zincir sisteminin doğru işletilmesi, toplum bağışıklığının sürdürülebilirliği açısından hayati öneme sahiptir. </a:t>
            </a:r>
            <a:endParaRPr/>
          </a:p>
          <a:p>
            <a:pPr marL="285750" indent="-285750">
              <a:lnSpc>
                <a:spcPct val="120000"/>
              </a:lnSpc>
              <a:buFont typeface="Wingdings"/>
              <a:buChar char="Ø"/>
              <a:defRPr/>
            </a:pPr>
            <a:r>
              <a:rPr lang="tr-TR" sz="2400"/>
              <a:t>Her sağlık çalışanı, bu süreçte hem bireysel hem de toplumsal sorumluluk taşıdığını unutmamalıdır.</a:t>
            </a:r>
            <a:endParaRPr/>
          </a:p>
          <a:p>
            <a:pPr marL="285750" indent="-285750">
              <a:lnSpc>
                <a:spcPct val="120000"/>
              </a:lnSpc>
              <a:buFont typeface="Wingdings"/>
              <a:buChar char="Ø"/>
              <a:defRPr/>
            </a:pPr>
            <a:endParaRPr lang="tr-TR" sz="24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45</a:t>
            </a:fld>
            <a:endParaRPr lang="tr-TR"/>
          </a:p>
        </p:txBody>
      </p:sp>
      <p:pic>
        <p:nvPicPr>
          <p:cNvPr id="19460" name="Picture 4" descr="odaklama - Search / X"/>
          <p:cNvPicPr>
            <a:picLocks noChangeAspect="1" noChangeArrowheads="1"/>
          </p:cNvPicPr>
          <p:nvPr/>
        </p:nvPicPr>
        <p:blipFill>
          <a:blip r:embed="rId2"/>
          <a:stretch/>
        </p:blipFill>
        <p:spPr bwMode="auto">
          <a:xfrm>
            <a:off x="7900988" y="1485900"/>
            <a:ext cx="4291012" cy="4016756"/>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lstStyle/>
          <a:p>
            <a:pPr>
              <a:defRPr/>
            </a:pPr>
            <a:r>
              <a:rPr lang="tr-TR"/>
              <a:t>KAYNAKÇA</a:t>
            </a:r>
            <a:endParaRPr/>
          </a:p>
        </p:txBody>
      </p:sp>
      <p:sp>
        <p:nvSpPr>
          <p:cNvPr id="3" name="Slayt Numarası Yer Tutucusu 2"/>
          <p:cNvSpPr>
            <a:spLocks noGrp="1"/>
          </p:cNvSpPr>
          <p:nvPr>
            <p:ph type="sldNum" sz="quarter" idx="12"/>
          </p:nvPr>
        </p:nvSpPr>
        <p:spPr bwMode="auto"/>
        <p:txBody>
          <a:bodyPr/>
          <a:lstStyle/>
          <a:p>
            <a:pPr>
              <a:defRPr/>
            </a:pPr>
            <a:fld id="{501A4338-EBAE-ED40-8475-2E6AE1B9F2FD}" type="slidenum">
              <a:rPr lang="tr-TR"/>
              <a:t>46</a:t>
            </a:fld>
            <a:endParaRPr lang="tr-TR"/>
          </a:p>
        </p:txBody>
      </p:sp>
      <p:sp>
        <p:nvSpPr>
          <p:cNvPr id="4" name="Metin Yer Tutucusu 3"/>
          <p:cNvSpPr>
            <a:spLocks noGrp="1"/>
          </p:cNvSpPr>
          <p:nvPr>
            <p:ph type="body" sz="half" idx="2"/>
          </p:nvPr>
        </p:nvSpPr>
        <p:spPr bwMode="auto"/>
        <p:txBody>
          <a:bodyPr>
            <a:normAutofit fontScale="85000" lnSpcReduction="10000"/>
          </a:bodyPr>
          <a:lstStyle/>
          <a:p>
            <a:pPr marL="285750" indent="-285750" algn="just">
              <a:lnSpc>
                <a:spcPct val="150000"/>
              </a:lnSpc>
              <a:buFont typeface="Wingdings"/>
              <a:buChar char="Ø"/>
              <a:defRPr/>
            </a:pPr>
            <a:r>
              <a:rPr lang="tr-TR" sz="1800">
                <a:ea typeface="Aptos"/>
                <a:cs typeface="Times New Roman"/>
              </a:rPr>
              <a:t>T.C. Sağlık Bakanlığı Aşı Portalı (internet). </a:t>
            </a:r>
            <a:r>
              <a:rPr lang="tr-TR" sz="1800" u="sng">
                <a:solidFill>
                  <a:srgbClr val="467886"/>
                </a:solidFill>
                <a:ea typeface="Aptos"/>
                <a:cs typeface="Times New Roman"/>
                <a:hlinkClick r:id="rId2" tooltip="https://asi.saglik.gov.tr/asi-nedir.html"/>
              </a:rPr>
              <a:t>https://asi.saglik.gov.tr/asi-nedir.html</a:t>
            </a:r>
            <a:r>
              <a:rPr lang="tr-TR" sz="1800">
                <a:ea typeface="Aptos"/>
                <a:cs typeface="Times New Roman"/>
              </a:rPr>
              <a:t> adresinden 15/01/2025 tarihinde erişildi. </a:t>
            </a:r>
            <a:endParaRPr/>
          </a:p>
          <a:p>
            <a:pPr marL="285750" indent="-285750" algn="just">
              <a:lnSpc>
                <a:spcPct val="150000"/>
              </a:lnSpc>
              <a:buFont typeface="Wingdings"/>
              <a:buChar char="Ø"/>
              <a:defRPr/>
            </a:pPr>
            <a:r>
              <a:rPr lang="tr-TR" sz="1800">
                <a:ea typeface="Aptos"/>
                <a:cs typeface="Times New Roman"/>
              </a:rPr>
              <a:t>T.C. Sağlık Bakanlığı Temel Sağlık Hizmetleri Genel Müdürlüğü 2009/17 Sayılı Genişletilmiş Bağışıklama Programı Genelgesi.</a:t>
            </a:r>
            <a:endParaRPr/>
          </a:p>
          <a:p>
            <a:pPr marL="285750" indent="-285750" algn="just">
              <a:lnSpc>
                <a:spcPct val="150000"/>
              </a:lnSpc>
              <a:buFont typeface="Wingdings"/>
              <a:buChar char="Ø"/>
              <a:defRPr/>
            </a:pPr>
            <a:r>
              <a:rPr lang="tr-TR" sz="1800">
                <a:ea typeface="Aptos"/>
                <a:cs typeface="Times New Roman"/>
              </a:rPr>
              <a:t>Aşıda Soğuk Zincirin Önemi (internet). </a:t>
            </a:r>
            <a:r>
              <a:rPr lang="tr-TR" sz="1800" u="sng">
                <a:solidFill>
                  <a:srgbClr val="467886"/>
                </a:solidFill>
                <a:ea typeface="Aptos"/>
                <a:cs typeface="Times New Roman"/>
                <a:hlinkClick r:id="rId3" tooltip="https://covid19asi.saglik.gov.tr/TR-77808/asida-soguk-zincirin-onemi.html"/>
              </a:rPr>
              <a:t>https://covid19asi.saglik.gov.tr/TR-77808/asida-soguk-zincirin-onemi.html</a:t>
            </a:r>
            <a:r>
              <a:rPr lang="tr-TR" sz="1800">
                <a:ea typeface="Aptos"/>
                <a:cs typeface="Times New Roman"/>
              </a:rPr>
              <a:t> adresinden 17/01/2025 tarihinde erişildi.</a:t>
            </a:r>
            <a:endParaRPr/>
          </a:p>
          <a:p>
            <a:pPr marL="285750" indent="-285750" algn="just">
              <a:lnSpc>
                <a:spcPct val="150000"/>
              </a:lnSpc>
              <a:buFont typeface="Wingdings"/>
              <a:buChar char="Ø"/>
              <a:defRPr/>
            </a:pPr>
            <a:r>
              <a:rPr lang="tr-TR" sz="1800">
                <a:ea typeface="Aptos"/>
                <a:cs typeface="Times New Roman"/>
              </a:rPr>
              <a:t>World Health Organization. The World Health Report 2013: </a:t>
            </a:r>
            <a:r>
              <a:rPr lang="tr-TR" sz="1800">
                <a:solidFill>
                  <a:srgbClr val="202122"/>
                </a:solidFill>
                <a:highlight>
                  <a:srgbClr val="FFFFFF"/>
                </a:highlight>
                <a:ea typeface="Aptos"/>
                <a:cs typeface="Times New Roman"/>
              </a:rPr>
              <a:t>Research for universal health coverage</a:t>
            </a:r>
            <a:r>
              <a:rPr lang="tr-TR" sz="1800">
                <a:ea typeface="Aptos"/>
                <a:cs typeface="Times New Roman"/>
              </a:rPr>
              <a:t> (internet). </a:t>
            </a:r>
            <a:r>
              <a:rPr lang="tr-TR" sz="1800" u="sng">
                <a:solidFill>
                  <a:srgbClr val="467886"/>
                </a:solidFill>
                <a:ea typeface="Aptos"/>
                <a:cs typeface="Times New Roman"/>
              </a:rPr>
              <a:t>https://hsgm.saglik.gov.tr/depo/birimler/saglikli-beslenme-ve-hareketli-hayat-db/Dokumanlar/Ingilizce_Yayinlar/Research_for_Universal_Health_Coverage.pdf</a:t>
            </a:r>
            <a:r>
              <a:rPr lang="tr-TR" sz="1800">
                <a:ea typeface="Aptos"/>
                <a:cs typeface="Times New Roman"/>
              </a:rPr>
              <a:t> </a:t>
            </a:r>
            <a:endParaRPr/>
          </a:p>
          <a:p>
            <a:pPr marL="285750" indent="-285750" algn="just">
              <a:lnSpc>
                <a:spcPct val="150000"/>
              </a:lnSpc>
              <a:buFont typeface="Wingdings"/>
              <a:buChar char="Ø"/>
              <a:defRPr/>
            </a:pPr>
            <a:r>
              <a:rPr lang="tr-TR" sz="1800">
                <a:ea typeface="Aptos"/>
                <a:cs typeface="Times New Roman"/>
              </a:rPr>
              <a:t>World Health Organization. İmmünization in practice: a practical guide for health staff. Module 2 The vaccine cold chain, 2015 (internet).</a:t>
            </a:r>
            <a:endParaRPr/>
          </a:p>
          <a:p>
            <a:pPr marL="285750" indent="-285750" algn="just">
              <a:lnSpc>
                <a:spcPct val="150000"/>
              </a:lnSpc>
              <a:buFont typeface="Wingdings"/>
              <a:buChar char="Ø"/>
              <a:defRPr/>
            </a:pPr>
            <a:r>
              <a:rPr lang="tr-TR" sz="1800" u="sng">
                <a:solidFill>
                  <a:srgbClr val="467886"/>
                </a:solidFill>
                <a:ea typeface="Aptos"/>
                <a:cs typeface="Times New Roman"/>
                <a:hlinkClick r:id="rId4" tooltip="http://apps.who.int/iris/bitstream/10665/193412/1/9789241549097_eng.pdf"/>
              </a:rPr>
              <a:t>http://apps.who.int/iris/bitstream/10665/193412/1/9789241549097_eng.pdf</a:t>
            </a:r>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Başlık 1"/>
          <p:cNvSpPr>
            <a:spLocks noGrp="1"/>
          </p:cNvSpPr>
          <p:nvPr>
            <p:ph type="title"/>
          </p:nvPr>
        </p:nvSpPr>
        <p:spPr bwMode="auto"/>
        <p:txBody>
          <a:bodyPr/>
          <a:lstStyle/>
          <a:p>
            <a:pPr>
              <a:defRPr/>
            </a:pPr>
            <a:r>
              <a:rPr lang="tr-TR"/>
              <a:t>TEŞEKKÜRLER</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Aşı Nedir?</a:t>
            </a:r>
            <a:endParaRPr/>
          </a:p>
        </p:txBody>
      </p:sp>
      <p:sp>
        <p:nvSpPr>
          <p:cNvPr id="4" name="Metin Yer Tutucusu 3"/>
          <p:cNvSpPr>
            <a:spLocks noGrp="1"/>
          </p:cNvSpPr>
          <p:nvPr>
            <p:ph type="body" sz="half" idx="2"/>
          </p:nvPr>
        </p:nvSpPr>
        <p:spPr bwMode="auto">
          <a:xfrm>
            <a:off x="849025" y="1355344"/>
            <a:ext cx="5060103" cy="4521927"/>
          </a:xfrm>
        </p:spPr>
        <p:txBody>
          <a:bodyPr>
            <a:normAutofit fontScale="92500" lnSpcReduction="10000"/>
          </a:bodyPr>
          <a:lstStyle/>
          <a:p>
            <a:pPr>
              <a:defRPr/>
            </a:pPr>
            <a:r>
              <a:rPr lang="tr-TR" sz="2000" b="1"/>
              <a:t>Aşı</a:t>
            </a:r>
            <a:endParaRPr lang="tr-TR" sz="2000"/>
          </a:p>
          <a:p>
            <a:pPr marL="285750" lvl="0" indent="-285750">
              <a:lnSpc>
                <a:spcPct val="200000"/>
              </a:lnSpc>
              <a:buFont typeface="Wingdings"/>
              <a:buChar char="Ø"/>
              <a:defRPr/>
            </a:pPr>
            <a:r>
              <a:rPr lang="tr-TR" sz="2000"/>
              <a:t>Bir enfeksiyona karşı bağışıklık sağlamak için; hastalık yapma yeteneğindeki mikroorganizmanın, hastalık yapıcı özelliklerinden arındırılarak kendisi veya salgıladığı toksinler kullanılarak geliştirilen vücuda çeşitli yollarla verilen biyolojik üründür.</a:t>
            </a:r>
            <a:endParaRPr/>
          </a:p>
          <a:p>
            <a:pPr>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5</a:t>
            </a:fld>
            <a:endParaRPr lang="tr-TR"/>
          </a:p>
        </p:txBody>
      </p:sp>
      <p:pic>
        <p:nvPicPr>
          <p:cNvPr id="1026" name="Picture 2" descr="Bebekler için Aşı Takvimi: Hangi Aşı Ne Zaman Yapılır?"/>
          <p:cNvPicPr>
            <a:picLocks noChangeAspect="1" noChangeArrowheads="1"/>
          </p:cNvPicPr>
          <p:nvPr/>
        </p:nvPicPr>
        <p:blipFill>
          <a:blip r:embed="rId2"/>
          <a:stretch/>
        </p:blipFill>
        <p:spPr bwMode="auto">
          <a:xfrm>
            <a:off x="5909128" y="1460500"/>
            <a:ext cx="5918200" cy="3937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Bağışıklama Nedir?</a:t>
            </a:r>
            <a:endParaRPr/>
          </a:p>
        </p:txBody>
      </p:sp>
      <p:sp>
        <p:nvSpPr>
          <p:cNvPr id="4" name="Metin Yer Tutucusu 3"/>
          <p:cNvSpPr>
            <a:spLocks noGrp="1"/>
          </p:cNvSpPr>
          <p:nvPr>
            <p:ph type="body" sz="half" idx="2"/>
          </p:nvPr>
        </p:nvSpPr>
        <p:spPr bwMode="auto"/>
        <p:txBody>
          <a:bodyPr>
            <a:normAutofit fontScale="62500" lnSpcReduction="20000"/>
          </a:bodyPr>
          <a:lstStyle/>
          <a:p>
            <a:pPr>
              <a:defRPr/>
            </a:pPr>
            <a:r>
              <a:rPr lang="tr-TR" sz="2000" b="1"/>
              <a:t>Bağışıklama</a:t>
            </a:r>
            <a:endParaRPr lang="tr-TR" sz="2000"/>
          </a:p>
          <a:p>
            <a:pPr marL="285750" indent="-285750">
              <a:lnSpc>
                <a:spcPct val="200000"/>
              </a:lnSpc>
              <a:buFont typeface="Wingdings"/>
              <a:buChar char="Ø"/>
              <a:defRPr/>
            </a:pPr>
            <a:r>
              <a:rPr lang="tr-TR" sz="2000"/>
              <a:t>Bedenin kendinden olanı yabancı olandan ayırmasına ve kendine zarar verebilecek mikroorganizma veya parçalarına karşı kendini savunacak maddeleri üretmesine bağışıklık denir. Aşılar yoluyla kazandırılan savunmaya</a:t>
            </a:r>
            <a:r>
              <a:rPr lang="tr-TR" sz="2000" strike="sngStrike"/>
              <a:t> </a:t>
            </a:r>
            <a:r>
              <a:rPr lang="tr-TR" sz="2000"/>
              <a:t>ise bağışıklama denir. </a:t>
            </a:r>
            <a:endParaRPr/>
          </a:p>
          <a:p>
            <a:pPr marL="285750" indent="-285750">
              <a:lnSpc>
                <a:spcPct val="200000"/>
              </a:lnSpc>
              <a:buFont typeface="Wingdings"/>
              <a:buChar char="Ø"/>
              <a:defRPr/>
            </a:pPr>
            <a:r>
              <a:rPr lang="tr-TR" sz="2000"/>
              <a:t>Bağışıklık iki temel mekanizma ile kazanılabilir. Bunlardan birisi aktif, diğeri ise pasif bağışıklıktır.</a:t>
            </a:r>
            <a:endParaRPr/>
          </a:p>
          <a:p>
            <a:pPr marL="742950" lvl="1" indent="-285750">
              <a:lnSpc>
                <a:spcPct val="200000"/>
              </a:lnSpc>
              <a:buFont typeface="Wingdings"/>
              <a:buChar char="Ø"/>
              <a:defRPr/>
            </a:pPr>
            <a:r>
              <a:rPr lang="tr-TR" sz="2200"/>
              <a:t>Aktif bağışıklık, kişinin kendi bağışıklık sistemi tarafından oluşturulan bağışıklıktır. Aşılama ya da hastalığı doğal yolla geçirerek kazanılır. Uzun süre etkilidir.</a:t>
            </a:r>
            <a:endParaRPr/>
          </a:p>
          <a:p>
            <a:pPr marL="742950" lvl="1" indent="-285750">
              <a:lnSpc>
                <a:spcPct val="200000"/>
              </a:lnSpc>
              <a:buFont typeface="Wingdings"/>
              <a:buChar char="Ø"/>
              <a:defRPr/>
            </a:pPr>
            <a:r>
              <a:rPr lang="tr-TR" sz="2200"/>
              <a:t>Pasif bağışıklık ise bir insan veya bir hayvan tarafından üretilmiş, hastalığa karşı koruyucu olan maddelerin (örneğin; </a:t>
            </a:r>
            <a:r>
              <a:rPr lang="tr-TR" sz="2200"/>
              <a:t>immunglobulin</a:t>
            </a:r>
            <a:r>
              <a:rPr lang="tr-TR" sz="2200"/>
              <a:t>, anti-serum gibi) alınıp başka bir kişiye enjeksiyon yoluyla aktarılması ile sağlanan geçici bağışıklıktır. </a:t>
            </a:r>
            <a:endParaRPr/>
          </a:p>
          <a:p>
            <a:pPr marL="285750" indent="-285750">
              <a:lnSpc>
                <a:spcPct val="200000"/>
              </a:lnSpc>
              <a:buFont typeface="Wingdings"/>
              <a:buChar char="Ø"/>
              <a:defRPr/>
            </a:pPr>
            <a:r>
              <a:rPr lang="tr-TR" sz="2000"/>
              <a:t>Bulaşıcı hastalıklara bağlı ölüm ve </a:t>
            </a:r>
            <a:r>
              <a:rPr lang="tr-TR" sz="2000"/>
              <a:t>morbiditeyi</a:t>
            </a:r>
            <a:r>
              <a:rPr lang="tr-TR" sz="2000"/>
              <a:t> azaltmak için en etkili halk sağlığı müdahalelerinden biridir.</a:t>
            </a:r>
            <a:endParaRPr/>
          </a:p>
          <a:p>
            <a:pPr marL="285750" indent="-285750">
              <a:lnSpc>
                <a:spcPct val="200000"/>
              </a:lnSpc>
              <a:buFont typeface="Wingdings"/>
              <a:buChar char="Ø"/>
              <a:defRPr/>
            </a:pPr>
            <a:r>
              <a:rPr lang="tr-TR" sz="2000"/>
              <a:t>Temel amaç; toplumda, özellikle bebek ve çocuklar gibi riskli gruplarda, bulaşıcı hastalıkların ortaya çıkışının engellenmesi ve bu hastalıklardan kaynaklanan ölüm ve </a:t>
            </a:r>
            <a:r>
              <a:rPr lang="tr-TR" sz="2000"/>
              <a:t>morbiditenin</a:t>
            </a:r>
            <a:r>
              <a:rPr lang="tr-TR" sz="2000"/>
              <a:t> önüne geçilmesidir.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6</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Bağışıklama Hizmetlerinin önemi</a:t>
            </a:r>
            <a:endParaRPr/>
          </a:p>
        </p:txBody>
      </p:sp>
      <p:sp>
        <p:nvSpPr>
          <p:cNvPr id="4" name="Metin Yer Tutucusu 3"/>
          <p:cNvSpPr>
            <a:spLocks noGrp="1"/>
          </p:cNvSpPr>
          <p:nvPr>
            <p:ph type="body" sz="half" idx="2"/>
          </p:nvPr>
        </p:nvSpPr>
        <p:spPr bwMode="auto"/>
        <p:txBody>
          <a:bodyPr>
            <a:normAutofit/>
          </a:bodyPr>
          <a:lstStyle/>
          <a:p>
            <a:pPr>
              <a:defRPr/>
            </a:pPr>
            <a:r>
              <a:rPr lang="tr-TR" sz="2000" b="1"/>
              <a:t>Bağışıklama ile;</a:t>
            </a:r>
            <a:endParaRPr lang="tr-TR" sz="2000"/>
          </a:p>
          <a:p>
            <a:pPr marL="285750" indent="-285750">
              <a:lnSpc>
                <a:spcPct val="200000"/>
              </a:lnSpc>
              <a:buFont typeface="Wingdings"/>
              <a:buChar char="Ø"/>
              <a:defRPr/>
            </a:pPr>
            <a:r>
              <a:rPr lang="tr-TR" sz="2000"/>
              <a:t>Enfeksiyonlar ve enfeksiyonların yayılımı azalır,</a:t>
            </a:r>
            <a:endParaRPr/>
          </a:p>
          <a:p>
            <a:pPr marL="285750" indent="-285750">
              <a:lnSpc>
                <a:spcPct val="200000"/>
              </a:lnSpc>
              <a:buFont typeface="Wingdings"/>
              <a:buChar char="Ø"/>
              <a:defRPr/>
            </a:pPr>
            <a:r>
              <a:rPr lang="tr-TR" sz="2000"/>
              <a:t>Enfeksiyon nedenli hastane yatışlar</a:t>
            </a:r>
            <a:r>
              <a:rPr lang="tr-TR" sz="2000" strike="sngStrike"/>
              <a:t>ı</a:t>
            </a:r>
            <a:r>
              <a:rPr lang="tr-TR" sz="2000"/>
              <a:t> azalır,</a:t>
            </a:r>
            <a:endParaRPr/>
          </a:p>
          <a:p>
            <a:pPr marL="285750" indent="-285750">
              <a:lnSpc>
                <a:spcPct val="200000"/>
              </a:lnSpc>
              <a:buFont typeface="Wingdings"/>
              <a:buChar char="Ø"/>
              <a:defRPr/>
            </a:pPr>
            <a:r>
              <a:rPr lang="tr-TR" sz="2000"/>
              <a:t>İş gücü kaybı ve ekonomik kayıplar azalır,</a:t>
            </a:r>
            <a:endParaRPr/>
          </a:p>
          <a:p>
            <a:pPr marL="285750" indent="-285750">
              <a:lnSpc>
                <a:spcPct val="200000"/>
              </a:lnSpc>
              <a:buFont typeface="Wingdings"/>
              <a:buChar char="Ø"/>
              <a:defRPr/>
            </a:pPr>
            <a:r>
              <a:rPr lang="tr-TR" sz="2000"/>
              <a:t>Ölüm ve morbidite azalır,</a:t>
            </a:r>
            <a:endParaRPr/>
          </a:p>
          <a:p>
            <a:pPr marL="285750" indent="-285750">
              <a:lnSpc>
                <a:spcPct val="200000"/>
              </a:lnSpc>
              <a:buFont typeface="Wingdings"/>
              <a:buChar char="Ø"/>
              <a:defRPr/>
            </a:pPr>
            <a:r>
              <a:rPr lang="tr-TR" sz="2000"/>
              <a:t>Toplum sağlığı geliştirilir.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7</a:t>
            </a:fld>
            <a:endParaRPr lang="tr-TR"/>
          </a:p>
        </p:txBody>
      </p:sp>
      <p:pic>
        <p:nvPicPr>
          <p:cNvPr id="2050" name="Picture 2" descr="Protecting your children through vaccination - Crewkerne Health Centre"/>
          <p:cNvPicPr>
            <a:picLocks noChangeAspect="1" noChangeArrowheads="1"/>
          </p:cNvPicPr>
          <p:nvPr/>
        </p:nvPicPr>
        <p:blipFill>
          <a:blip r:embed="rId2"/>
          <a:stretch/>
        </p:blipFill>
        <p:spPr bwMode="auto">
          <a:xfrm>
            <a:off x="5406572" y="1093107"/>
            <a:ext cx="7620000" cy="3810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Genel Bağışıklama Prensipleri</a:t>
            </a:r>
            <a:endParaRPr/>
          </a:p>
        </p:txBody>
      </p:sp>
      <p:sp>
        <p:nvSpPr>
          <p:cNvPr id="4" name="Metin Yer Tutucusu 3"/>
          <p:cNvSpPr>
            <a:spLocks noGrp="1"/>
          </p:cNvSpPr>
          <p:nvPr>
            <p:ph type="body" sz="half" idx="2"/>
          </p:nvPr>
        </p:nvSpPr>
        <p:spPr bwMode="auto"/>
        <p:txBody>
          <a:bodyPr>
            <a:normAutofit/>
          </a:bodyPr>
          <a:lstStyle/>
          <a:p>
            <a:pPr>
              <a:defRPr/>
            </a:pPr>
            <a:r>
              <a:rPr lang="tr-TR" sz="2000" b="1"/>
              <a:t>Bağışıklamada genel prensipler;</a:t>
            </a:r>
            <a:endParaRPr lang="tr-TR" sz="2000"/>
          </a:p>
          <a:p>
            <a:pPr marL="285750" indent="-285750">
              <a:lnSpc>
                <a:spcPct val="200000"/>
              </a:lnSpc>
              <a:buFont typeface="Wingdings"/>
              <a:buChar char="Ø"/>
              <a:defRPr/>
            </a:pPr>
            <a:r>
              <a:rPr lang="tr-TR" sz="2000"/>
              <a:t>Aşı uygulamalarının belirli bir düzen, bilimsel doğruluk ve etik çerçeve içinde yürütülmesini sağlayan temel ilkelerdir.</a:t>
            </a:r>
            <a:endParaRPr/>
          </a:p>
          <a:p>
            <a:pPr marL="285750" indent="-285750">
              <a:lnSpc>
                <a:spcPct val="200000"/>
              </a:lnSpc>
              <a:buFont typeface="Wingdings"/>
              <a:buChar char="Ø"/>
              <a:defRPr/>
            </a:pPr>
            <a:r>
              <a:rPr lang="tr-TR" sz="2000"/>
              <a:t>Bu ilke ve kurallar halk sağlığını korumak için hem </a:t>
            </a:r>
            <a:r>
              <a:rPr lang="tr-TR" sz="2000" b="1"/>
              <a:t>birey</a:t>
            </a:r>
            <a:r>
              <a:rPr lang="tr-TR" sz="2000"/>
              <a:t> hem de </a:t>
            </a:r>
            <a:r>
              <a:rPr lang="tr-TR" sz="2000" b="1"/>
              <a:t>toplum</a:t>
            </a:r>
            <a:r>
              <a:rPr lang="tr-TR" sz="2000"/>
              <a:t> düzeyinde etkili, güvenli ve sürdürülebilir bir bağışıklama sisteminin kurulması için elzemdir.</a:t>
            </a:r>
            <a:endParaRPr/>
          </a:p>
          <a:p>
            <a:pPr marL="285750" indent="-285750">
              <a:lnSpc>
                <a:spcPct val="200000"/>
              </a:lnSpc>
              <a:buFont typeface="Wingdings"/>
              <a:buChar char="Ø"/>
              <a:defRPr/>
            </a:pPr>
            <a:r>
              <a:rPr lang="tr-TR" sz="2000"/>
              <a:t>Etkin (soğuk zincir kurallarına uygun muhafaza edilen) ve etkili, güvenli aşı kullanılmalıdır.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8</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Bağışıklamada Genel Kurallar - </a:t>
            </a:r>
            <a:endParaRPr/>
          </a:p>
        </p:txBody>
      </p:sp>
      <p:sp>
        <p:nvSpPr>
          <p:cNvPr id="4" name="Metin Yer Tutucusu 3"/>
          <p:cNvSpPr>
            <a:spLocks noGrp="1"/>
          </p:cNvSpPr>
          <p:nvPr>
            <p:ph type="body" sz="half" idx="2"/>
          </p:nvPr>
        </p:nvSpPr>
        <p:spPr bwMode="auto">
          <a:xfrm>
            <a:off x="849025" y="1355344"/>
            <a:ext cx="10791583" cy="4768032"/>
          </a:xfrm>
        </p:spPr>
        <p:txBody>
          <a:bodyPr>
            <a:normAutofit fontScale="62500" lnSpcReduction="20000"/>
          </a:bodyPr>
          <a:lstStyle/>
          <a:p>
            <a:pPr marL="285750" indent="-285750">
              <a:lnSpc>
                <a:spcPct val="200000"/>
              </a:lnSpc>
              <a:buFont typeface="Wingdings"/>
              <a:buChar char="Ø"/>
              <a:defRPr/>
            </a:pPr>
            <a:r>
              <a:rPr lang="tr-TR" sz="2000"/>
              <a:t>Sağlık kurumuna herhangi bir nedenle başvuran başta bebekler, çocuklar, gebeler ve yaşlılar  olmak üzere tüm bireylerin aşılanma durumu kontrol edilmeli, ulusal aşı takvimine göre aşılanması gerekenler ve eksik aşılılar tespit edilip aşılamak için </a:t>
            </a:r>
            <a:r>
              <a:rPr lang="tr-TR" sz="2000" b="1" u="sng"/>
              <a:t>her fırsat değerlendirilmeli </a:t>
            </a:r>
            <a:r>
              <a:rPr lang="tr-TR" sz="2000"/>
              <a:t>ve kaçırılmış fırsatlara yol açılmamalıdır.</a:t>
            </a:r>
            <a:endParaRPr/>
          </a:p>
          <a:p>
            <a:pPr marL="285750" indent="-285750">
              <a:lnSpc>
                <a:spcPct val="200000"/>
              </a:lnSpc>
              <a:buFont typeface="Wingdings"/>
              <a:buChar char="Ø"/>
              <a:defRPr/>
            </a:pPr>
            <a:r>
              <a:rPr lang="tr-TR" sz="2000"/>
              <a:t>Sağlık kurumlarında aşı günü uygulaması yapılmamalı, </a:t>
            </a:r>
            <a:r>
              <a:rPr lang="tr-TR" sz="2000" b="1" u="sng"/>
              <a:t>her gün aşı uygulanabilecek şekilde </a:t>
            </a:r>
            <a:r>
              <a:rPr lang="tr-TR" sz="2000"/>
              <a:t>planlama yapılmalıdır.</a:t>
            </a:r>
            <a:endParaRPr/>
          </a:p>
          <a:p>
            <a:pPr marL="285750" indent="-285750">
              <a:lnSpc>
                <a:spcPct val="200000"/>
              </a:lnSpc>
              <a:buFont typeface="Wingdings"/>
              <a:buChar char="Ø"/>
              <a:defRPr/>
            </a:pPr>
            <a:r>
              <a:rPr lang="tr-TR" sz="2100"/>
              <a:t>Aşılama öncesinde, </a:t>
            </a:r>
            <a:r>
              <a:rPr lang="tr-TR" sz="2100" b="1" u="sng"/>
              <a:t>aşılanmaya engel teşkil eden herhangi bir durum olup olmadığı </a:t>
            </a:r>
            <a:r>
              <a:rPr lang="tr-TR" sz="2100"/>
              <a:t>hekim tarafından değerlendirmelidir.</a:t>
            </a:r>
            <a:endParaRPr/>
          </a:p>
          <a:p>
            <a:pPr marL="285750" indent="-285750">
              <a:lnSpc>
                <a:spcPct val="200000"/>
              </a:lnSpc>
              <a:buFont typeface="Wingdings"/>
              <a:buChar char="Ø"/>
              <a:defRPr/>
            </a:pPr>
            <a:r>
              <a:rPr lang="tr-TR" sz="2100"/>
              <a:t>Kontrendikasyon oluşturan ya da önlem alınarak aşı uygulanması gereken durumlarda, aşı uygulama kararı ve takip eden aşılama planı hekim muayenesi sonrasında düzenlenir.</a:t>
            </a:r>
            <a:endParaRPr/>
          </a:p>
          <a:p>
            <a:pPr marL="285750" indent="-285750">
              <a:lnSpc>
                <a:spcPct val="200000"/>
              </a:lnSpc>
              <a:buFont typeface="Wingdings"/>
              <a:buChar char="Ø"/>
              <a:defRPr/>
            </a:pPr>
            <a:r>
              <a:rPr lang="tr-TR" sz="2100"/>
              <a:t>Ancak özel uygulamalarda (toplu aşılama, sahada yaygın aşılama vb.) aşılamaya engel teşkil edebilecek herhangi bir durumla ilgili değerlendirmeyi aşılama öncesinde diğer sağlık personeli de yapabilir.</a:t>
            </a:r>
            <a:endParaRPr/>
          </a:p>
          <a:p>
            <a:pPr marL="285750" indent="-285750">
              <a:lnSpc>
                <a:spcPct val="200000"/>
              </a:lnSpc>
              <a:buFont typeface="Wingdings"/>
              <a:buChar char="Ø"/>
              <a:defRPr/>
            </a:pPr>
            <a:r>
              <a:rPr lang="tr-TR" sz="2100"/>
              <a:t>Her gün en az iki kez aşı dolabının sıcaklığı ısı izlem çizelgesine işaretlenmeli, ayrıca her aşı uygulama seansı öncesinde sıcaklık tekrar kontrol edilmelidir.</a:t>
            </a:r>
            <a:endParaRPr/>
          </a:p>
          <a:p>
            <a:pPr marL="285750" indent="-285750">
              <a:lnSpc>
                <a:spcPct val="200000"/>
              </a:lnSpc>
              <a:buFont typeface="Wingdings"/>
              <a:buChar char="Ø"/>
              <a:defRPr/>
            </a:pPr>
            <a:endParaRPr sz="1900">
              <a:highlight>
                <a:srgbClr val="FFFF00"/>
              </a:highlight>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9</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ONLYOFFICE/7.4.1.36</Application>
  <DocSecurity>0</DocSecurity>
  <PresentationFormat>Geniş ekran</PresentationFormat>
  <Paragraphs>0</Paragraphs>
  <Slides>47</Slides>
  <Notes>47</Notes>
  <HiddenSlides>0</HiddenSlides>
  <MMClips>2</MMClips>
  <ScaleCrop>0</ScaleCrop>
  <HeadingPairs>
    <vt:vector size="4" baseType="variant">
      <vt:variant>
        <vt:lpstr>Theme</vt:lpstr>
      </vt:variant>
      <vt:variant>
        <vt:i4>1</vt:i4>
      </vt:variant>
      <vt:variant>
        <vt:lpstr>Slide Titles</vt:lpstr>
      </vt:variant>
      <vt:variant>
        <vt:i4>47</vt:i4>
      </vt:variant>
    </vt:vector>
  </HeadingPairs>
  <TitlesOfParts>
    <vt:vector size="48"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subject/>
  <dc:creator>Microsoft Office User</dc:creator>
  <cp:keywords/>
  <dc:description/>
  <dc:identifier/>
  <dc:language/>
  <cp:lastModifiedBy>Anonim</cp:lastModifiedBy>
  <cp:revision>130</cp:revision>
  <dcterms:created xsi:type="dcterms:W3CDTF">2024-10-03T07:27:44Z</dcterms:created>
  <dcterms:modified xsi:type="dcterms:W3CDTF">2026-02-09T14:38:23Z</dcterms:modified>
  <cp:category/>
  <cp:contentStatus/>
  <cp:version/>
</cp:coreProperties>
</file>