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handoutMasterIdLst>
    <p:handoutMasterId r:id="rId51"/>
  </p:handoutMasterIdLst>
  <p:sldIdLst>
    <p:sldId id="475" r:id="rId2"/>
    <p:sldId id="476" r:id="rId3"/>
    <p:sldId id="458" r:id="rId4"/>
    <p:sldId id="461" r:id="rId5"/>
    <p:sldId id="419" r:id="rId6"/>
    <p:sldId id="452" r:id="rId7"/>
    <p:sldId id="453" r:id="rId8"/>
    <p:sldId id="454" r:id="rId9"/>
    <p:sldId id="457" r:id="rId10"/>
    <p:sldId id="443" r:id="rId11"/>
    <p:sldId id="459" r:id="rId12"/>
    <p:sldId id="455" r:id="rId13"/>
    <p:sldId id="456" r:id="rId14"/>
    <p:sldId id="448" r:id="rId15"/>
    <p:sldId id="444" r:id="rId16"/>
    <p:sldId id="445" r:id="rId17"/>
    <p:sldId id="446" r:id="rId18"/>
    <p:sldId id="460" r:id="rId19"/>
    <p:sldId id="449" r:id="rId20"/>
    <p:sldId id="462" r:id="rId21"/>
    <p:sldId id="472" r:id="rId22"/>
    <p:sldId id="463" r:id="rId23"/>
    <p:sldId id="473" r:id="rId24"/>
    <p:sldId id="464" r:id="rId25"/>
    <p:sldId id="466" r:id="rId26"/>
    <p:sldId id="422" r:id="rId27"/>
    <p:sldId id="423" r:id="rId28"/>
    <p:sldId id="468" r:id="rId29"/>
    <p:sldId id="474" r:id="rId30"/>
    <p:sldId id="434" r:id="rId31"/>
    <p:sldId id="435" r:id="rId32"/>
    <p:sldId id="436" r:id="rId33"/>
    <p:sldId id="425" r:id="rId34"/>
    <p:sldId id="426" r:id="rId35"/>
    <p:sldId id="427" r:id="rId36"/>
    <p:sldId id="429" r:id="rId37"/>
    <p:sldId id="430" r:id="rId38"/>
    <p:sldId id="451" r:id="rId39"/>
    <p:sldId id="431" r:id="rId40"/>
    <p:sldId id="432" r:id="rId41"/>
    <p:sldId id="439" r:id="rId42"/>
    <p:sldId id="433" r:id="rId43"/>
    <p:sldId id="424" r:id="rId44"/>
    <p:sldId id="450" r:id="rId45"/>
    <p:sldId id="469" r:id="rId46"/>
    <p:sldId id="471" r:id="rId47"/>
    <p:sldId id="437" r:id="rId48"/>
    <p:sldId id="470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75"/>
  </p:normalViewPr>
  <p:slideViewPr>
    <p:cSldViewPr>
      <p:cViewPr varScale="1">
        <p:scale>
          <a:sx n="111" d="100"/>
          <a:sy n="111" d="100"/>
        </p:scale>
        <p:origin x="14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7596-E378-41EE-B28E-AB9E2903285A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0CF0-5B2B-4E8D-89C6-229DB0FC34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40632-26C9-4E9E-9535-442E808B61E8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B32DF-F7B3-48B2-8239-799E8E2DF6A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2FFA77-B06F-8252-D13C-BE87AEB7C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471E071-848D-0ADB-70B8-6DBF9DF3D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72BC56-C8C4-1D0E-977A-6212E8CA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967BE6-7709-125D-F070-2D6503CF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0D5877-40E6-A843-15A9-2B72F2AB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33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52CEA6-8568-E04B-A693-742E96E3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2DCB977-1496-7624-6D65-0ECC3A9F3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E7F619-274B-926D-257E-CA429B59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E35457-F340-A95E-61D1-5EBBFAD1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275D5B-C51A-3CCE-668E-AC265263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79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9F7F9B0-8147-4239-CCA7-8D92EFA3B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19C4650-5318-D602-3696-A69FCEB86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2C4BFD-25B7-BC46-E137-84F6327B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F9E422-55D5-E29A-3CD6-DA664394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95B00C-6A02-8E23-777D-2961A7BF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84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22946" y="865072"/>
            <a:ext cx="3298108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628649" y="3144724"/>
            <a:ext cx="78867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022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9144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457199" y="1093108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413538" y="6304"/>
            <a:ext cx="6858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350"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413538" y="588611"/>
            <a:ext cx="8316919" cy="504497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13537" y="6123377"/>
            <a:ext cx="1366728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8455818" y="6123376"/>
            <a:ext cx="274644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36769" y="1355344"/>
            <a:ext cx="8093687" cy="45219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37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921158-C0F4-E614-B763-E0442D78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84CAFE-9BC4-9936-1989-3A878CA2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782DC3-D822-6C63-9D8A-0BCC9A18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A0ACC5-487F-6A5E-A646-A9F61FFF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D9376B-4BFB-97F1-0AE3-A0B61484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30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1BCD01-A678-8968-E9C9-BFC6878C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4B2C8FD-E7CE-247A-68E9-17DBF9F2F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BF2914-8A06-1F39-0CC7-7D87039F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CA1F97-D034-190C-C6E0-FB6FDB1B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7B20C6-286C-B8BC-F644-CEE16F6C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27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4067B1-A4FF-05F6-08EC-02E66B3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72092D-0D51-7F04-0DED-46FFF756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27DA08-DBE9-D9B7-476B-40B87CC31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D3703C8-5BFF-71DE-74FC-1F6493BD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7BB269-AF28-7DAB-AFA1-ABA89B88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2F17CD-5CC4-12ED-906C-328AFF9E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12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4EF98F-AF6B-5345-D809-8E541AEF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0AB64E-EBB4-DEBE-20B4-25E95DB1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0EB8A1-1964-D850-7248-F2484E65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2259E0F-42F1-F5FE-422F-C25FCBC8D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C5B9F22-9FBE-D922-059C-DFFC897FF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B8BEE67-4576-8A02-8AA1-CB8DF694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43E00E6-DAEE-1240-83D7-716393A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D6889F-C6EC-1F12-3B75-EB2C41F7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11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0DE896-ADAC-43AA-A69C-0E05FF1A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4BE3C05-7FF8-34D5-D12D-0D1C3B51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2011E27-6659-1A5F-7F1A-DDFC9B6E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9B13905-60D1-5C4C-7E09-E3E4C03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05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D51BCC2-1434-50C6-4086-3617B4ED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2816884-3AE6-AE6A-BAD3-A77A427B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4B22CA-D106-8383-6D3F-B4909FFA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72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63DAE7-17A6-F927-733D-3CA3E3F5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A81782-1384-BE63-9F9B-F60FA524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07D69D-0145-6EC5-5A88-0D188258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97320F-BACE-03D9-497B-AFE2D0D8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6830FC-A554-88FD-73BC-2BBF9F50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0AF8B6-991F-F253-8497-521BC97A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4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70C1B9-280F-2453-289D-3AB95B9B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3567520-987E-48FB-8C6B-CB68A8DA4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30D0F4F-E090-AFE9-4EE4-D3A3C9A8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99E9EE-6052-FAF0-B2FB-F6755E02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00C2BA-73E0-4DDD-2241-18FB3AC2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E7AB84-91CD-2C94-A3C4-0C5EB598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12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757AC5D-5ED0-DCED-3056-D18EC941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3F50C82-8A39-6F68-1731-7268BF01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451DC6-4F6C-693A-0D44-D9EF8D76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51BCE-8EF4-4CAC-A9D1-4806703E6C56}" type="datetimeFigureOut">
              <a:rPr lang="tr-TR" smtClean="0"/>
              <a:pPr/>
              <a:t>2.03.2026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770560-5575-E671-5A95-50D4492B4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B9BD1A-D44D-FD93-1C19-6183862A3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6FADA-41A8-486D-93F6-E312DDE9C4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71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auto">
          <a:xfrm>
            <a:off x="1737899" y="2669485"/>
            <a:ext cx="5687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500">
                <a:solidFill>
                  <a:schemeClr val="bg1"/>
                </a:solidFill>
              </a:rPr>
              <a:t>TANIDAN TEDAVİYE GÜNCEL YAKLAŞIMLAR EĞİTİM PROGRAMI </a:t>
            </a:r>
            <a:endParaRPr sz="1350"/>
          </a:p>
          <a:p>
            <a:pPr algn="ctr">
              <a:defRPr/>
            </a:pPr>
            <a:r>
              <a:rPr lang="tr-TR" sz="1500">
                <a:solidFill>
                  <a:schemeClr val="bg1"/>
                </a:solidFill>
              </a:rPr>
              <a:t>HİPERTANSİYONMODÜLÜ</a:t>
            </a:r>
            <a:endParaRPr sz="1350"/>
          </a:p>
        </p:txBody>
      </p:sp>
      <p:sp>
        <p:nvSpPr>
          <p:cNvPr id="10" name="Metin kutusu 9"/>
          <p:cNvSpPr txBox="1"/>
          <p:nvPr/>
        </p:nvSpPr>
        <p:spPr bwMode="auto">
          <a:xfrm>
            <a:off x="575732" y="3736761"/>
            <a:ext cx="756814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tr-TR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AİLE SAĞLIĞI MERKEZİNDE İSKEMİK KALP HASTALIĞININ TAKİBİ</a:t>
            </a:r>
          </a:p>
        </p:txBody>
      </p:sp>
    </p:spTree>
    <p:extLst>
      <p:ext uri="{BB962C8B-B14F-4D97-AF65-F5344CB8AC3E}">
        <p14:creationId xmlns:p14="http://schemas.microsoft.com/office/powerpoint/2010/main" val="351459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</a:t>
            </a:r>
            <a:r>
              <a:rPr lang="tr-TR" sz="4000" dirty="0" err="1"/>
              <a:t>Skorlama</a:t>
            </a:r>
            <a:r>
              <a:rPr lang="tr-TR" sz="4000" dirty="0"/>
              <a:t> Sistemlerinde Dikkat!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40-69 yaş arası bireylerde SCORE-2 uygulanmalıdır</a:t>
            </a:r>
          </a:p>
          <a:p>
            <a:r>
              <a:rPr lang="tr-TR" dirty="0">
                <a:latin typeface="+mj-lt"/>
              </a:rPr>
              <a:t>70-89 yaş arası bireylerde SCORE-2-OP uygulanmalıdır</a:t>
            </a:r>
          </a:p>
          <a:p>
            <a:r>
              <a:rPr lang="tr-TR" dirty="0">
                <a:latin typeface="+mj-lt"/>
              </a:rPr>
              <a:t>Mevcut ASKVH varsa risk </a:t>
            </a:r>
            <a:r>
              <a:rPr lang="tr-TR" dirty="0" err="1">
                <a:latin typeface="+mj-lt"/>
              </a:rPr>
              <a:t>skorlama</a:t>
            </a:r>
            <a:r>
              <a:rPr lang="tr-TR" dirty="0">
                <a:latin typeface="+mj-lt"/>
              </a:rPr>
              <a:t> yapılmaz</a:t>
            </a:r>
          </a:p>
          <a:p>
            <a:r>
              <a:rPr lang="tr-TR" dirty="0">
                <a:latin typeface="+mj-lt"/>
              </a:rPr>
              <a:t>Diyabetik hastalarda SCORE-2 Diyabet versiyonu kullanılmalıdır</a:t>
            </a:r>
          </a:p>
          <a:p>
            <a:endParaRPr lang="tr-TR" dirty="0">
              <a:latin typeface="+mj-lt"/>
            </a:endParaRPr>
          </a:p>
          <a:p>
            <a:pPr lvl="1"/>
            <a:endParaRPr lang="tr-TR" dirty="0">
              <a:latin typeface="+mj-lt"/>
            </a:endParaRPr>
          </a:p>
          <a:p>
            <a:pPr lvl="1"/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47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</a:t>
            </a:r>
            <a:r>
              <a:rPr lang="tr-TR" sz="4000" dirty="0" err="1"/>
              <a:t>Skorlama</a:t>
            </a:r>
            <a:r>
              <a:rPr lang="tr-TR" sz="4000" dirty="0"/>
              <a:t> Sistemlerinde Dikkat!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Aşağıdaki hastalarda dikkatli kullanılmalı ve yorumlanmalı</a:t>
            </a:r>
          </a:p>
          <a:p>
            <a:pPr lvl="1"/>
            <a:r>
              <a:rPr lang="tr-TR" dirty="0">
                <a:latin typeface="+mj-lt"/>
              </a:rPr>
              <a:t>Ailede KVH riski olanlar</a:t>
            </a:r>
          </a:p>
          <a:p>
            <a:pPr lvl="1"/>
            <a:r>
              <a:rPr lang="tr-TR" dirty="0" err="1">
                <a:latin typeface="+mj-lt"/>
              </a:rPr>
              <a:t>Premenopozal</a:t>
            </a:r>
            <a:r>
              <a:rPr lang="tr-TR" dirty="0">
                <a:latin typeface="+mj-lt"/>
              </a:rPr>
              <a:t> kadınlar</a:t>
            </a:r>
          </a:p>
          <a:p>
            <a:pPr lvl="1"/>
            <a:r>
              <a:rPr lang="tr-TR" dirty="0">
                <a:latin typeface="+mj-lt"/>
              </a:rPr>
              <a:t>Ailevi </a:t>
            </a:r>
            <a:r>
              <a:rPr lang="tr-TR" dirty="0" err="1">
                <a:latin typeface="+mj-lt"/>
              </a:rPr>
              <a:t>hiperlipidemik</a:t>
            </a:r>
            <a:r>
              <a:rPr lang="tr-TR" dirty="0">
                <a:latin typeface="+mj-lt"/>
              </a:rPr>
              <a:t> sendromları olanlar</a:t>
            </a:r>
          </a:p>
          <a:p>
            <a:pPr lvl="1"/>
            <a:r>
              <a:rPr lang="tr-TR" dirty="0">
                <a:latin typeface="+mj-lt"/>
              </a:rPr>
              <a:t>Depresyon varlığı</a:t>
            </a:r>
          </a:p>
          <a:p>
            <a:pPr lvl="1"/>
            <a:r>
              <a:rPr lang="tr-TR" dirty="0" err="1">
                <a:latin typeface="+mj-lt"/>
              </a:rPr>
              <a:t>Romatoid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artrit</a:t>
            </a:r>
            <a:r>
              <a:rPr lang="tr-TR" dirty="0">
                <a:latin typeface="+mj-lt"/>
              </a:rPr>
              <a:t>, SLE gibi hastalık varlığı</a:t>
            </a:r>
          </a:p>
          <a:p>
            <a:r>
              <a:rPr lang="tr-TR" dirty="0">
                <a:latin typeface="+mj-lt"/>
              </a:rPr>
              <a:t>Bu durumlar, </a:t>
            </a:r>
            <a:r>
              <a:rPr lang="tr-TR" dirty="0" err="1">
                <a:latin typeface="+mj-lt"/>
              </a:rPr>
              <a:t>kardiyovasküler</a:t>
            </a:r>
            <a:r>
              <a:rPr lang="tr-TR" dirty="0">
                <a:latin typeface="+mj-lt"/>
              </a:rPr>
              <a:t> hastalık riskini artıran durumlar olduğu için bireyler hesaplanan </a:t>
            </a:r>
            <a:r>
              <a:rPr lang="tr-TR" dirty="0" err="1">
                <a:latin typeface="+mj-lt"/>
              </a:rPr>
              <a:t>kardiyovasküler</a:t>
            </a:r>
            <a:r>
              <a:rPr lang="tr-TR" dirty="0">
                <a:latin typeface="+mj-lt"/>
              </a:rPr>
              <a:t> riskten daha yüksek riske sahiptirler</a:t>
            </a:r>
          </a:p>
          <a:p>
            <a:pPr lvl="1">
              <a:buNone/>
            </a:pPr>
            <a:endParaRPr lang="tr-TR" dirty="0">
              <a:latin typeface="+mj-lt"/>
            </a:endParaRPr>
          </a:p>
          <a:p>
            <a:pPr lvl="1"/>
            <a:endParaRPr lang="tr-TR" dirty="0">
              <a:latin typeface="+mj-lt"/>
            </a:endParaRPr>
          </a:p>
          <a:p>
            <a:pPr lvl="1"/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47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err="1"/>
              <a:t>Kardiyovasküler</a:t>
            </a:r>
            <a:r>
              <a:rPr lang="tr-TR" sz="4000" dirty="0"/>
              <a:t> Risk Artışı Görülen </a:t>
            </a:r>
            <a:br>
              <a:rPr lang="tr-TR" sz="4000" dirty="0"/>
            </a:br>
            <a:r>
              <a:rPr lang="tr-TR" sz="4000" dirty="0" err="1"/>
              <a:t>Non</a:t>
            </a:r>
            <a:r>
              <a:rPr lang="tr-TR" sz="4000" dirty="0"/>
              <a:t>-Kardiyak Durumlar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tr-TR" dirty="0">
              <a:latin typeface="+mj-lt"/>
            </a:endParaRPr>
          </a:p>
          <a:p>
            <a:pPr lvl="1"/>
            <a:r>
              <a:rPr lang="tr-TR" dirty="0">
                <a:latin typeface="+mj-lt"/>
              </a:rPr>
              <a:t>Kanser</a:t>
            </a:r>
          </a:p>
          <a:p>
            <a:pPr lvl="1"/>
            <a:r>
              <a:rPr lang="tr-TR" dirty="0">
                <a:latin typeface="+mj-lt"/>
              </a:rPr>
              <a:t>Kronik </a:t>
            </a:r>
            <a:r>
              <a:rPr lang="tr-TR" dirty="0" err="1">
                <a:latin typeface="+mj-lt"/>
              </a:rPr>
              <a:t>obstrüktif</a:t>
            </a:r>
            <a:r>
              <a:rPr lang="tr-TR" dirty="0">
                <a:latin typeface="+mj-lt"/>
              </a:rPr>
              <a:t> akciğer hastalığı</a:t>
            </a:r>
          </a:p>
          <a:p>
            <a:pPr lvl="1"/>
            <a:r>
              <a:rPr lang="tr-TR" dirty="0" err="1">
                <a:latin typeface="+mj-lt"/>
              </a:rPr>
              <a:t>İnflamatuar</a:t>
            </a:r>
            <a:r>
              <a:rPr lang="tr-TR" dirty="0">
                <a:latin typeface="+mj-lt"/>
              </a:rPr>
              <a:t> hastalıklar (</a:t>
            </a:r>
            <a:r>
              <a:rPr lang="tr-TR" dirty="0" err="1">
                <a:latin typeface="+mj-lt"/>
              </a:rPr>
              <a:t>Psöriasis</a:t>
            </a:r>
            <a:r>
              <a:rPr lang="tr-TR" dirty="0">
                <a:latin typeface="+mj-lt"/>
              </a:rPr>
              <a:t>, RA, </a:t>
            </a:r>
            <a:r>
              <a:rPr lang="tr-TR" dirty="0" err="1">
                <a:latin typeface="+mj-lt"/>
              </a:rPr>
              <a:t>inflamatuar</a:t>
            </a:r>
            <a:r>
              <a:rPr lang="tr-TR" dirty="0">
                <a:latin typeface="+mj-lt"/>
              </a:rPr>
              <a:t> barsak hastalıkları)</a:t>
            </a:r>
          </a:p>
          <a:p>
            <a:pPr lvl="1"/>
            <a:r>
              <a:rPr lang="tr-TR" dirty="0" err="1">
                <a:latin typeface="+mj-lt"/>
              </a:rPr>
              <a:t>Auralı</a:t>
            </a:r>
            <a:r>
              <a:rPr lang="tr-TR" dirty="0">
                <a:latin typeface="+mj-lt"/>
              </a:rPr>
              <a:t> migren </a:t>
            </a:r>
          </a:p>
          <a:p>
            <a:pPr lvl="1"/>
            <a:r>
              <a:rPr lang="tr-TR" dirty="0" err="1">
                <a:latin typeface="+mj-lt"/>
              </a:rPr>
              <a:t>Erektil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disfonksiyon</a:t>
            </a:r>
            <a:endParaRPr lang="tr-TR" dirty="0">
              <a:latin typeface="+mj-lt"/>
            </a:endParaRPr>
          </a:p>
          <a:p>
            <a:pPr lvl="1"/>
            <a:r>
              <a:rPr lang="tr-TR" dirty="0" err="1">
                <a:latin typeface="+mj-lt"/>
              </a:rPr>
              <a:t>Non</a:t>
            </a:r>
            <a:r>
              <a:rPr lang="tr-TR" dirty="0">
                <a:latin typeface="+mj-lt"/>
              </a:rPr>
              <a:t> alkolik yağlı karaciğer hastalığı</a:t>
            </a:r>
          </a:p>
          <a:p>
            <a:pPr lvl="1"/>
            <a:r>
              <a:rPr lang="tr-TR" dirty="0" err="1">
                <a:latin typeface="+mj-lt"/>
              </a:rPr>
              <a:t>Obstrüktif</a:t>
            </a:r>
            <a:r>
              <a:rPr lang="tr-TR" dirty="0">
                <a:latin typeface="+mj-lt"/>
              </a:rPr>
              <a:t> uyku </a:t>
            </a:r>
            <a:r>
              <a:rPr lang="tr-TR" dirty="0" err="1">
                <a:latin typeface="+mj-lt"/>
              </a:rPr>
              <a:t>apne</a:t>
            </a:r>
            <a:r>
              <a:rPr lang="tr-TR" dirty="0">
                <a:latin typeface="+mj-lt"/>
              </a:rPr>
              <a:t> sendromu</a:t>
            </a:r>
          </a:p>
          <a:p>
            <a:pPr lvl="1"/>
            <a:r>
              <a:rPr lang="tr-TR" dirty="0" err="1">
                <a:latin typeface="+mj-lt"/>
              </a:rPr>
              <a:t>Mental</a:t>
            </a:r>
            <a:r>
              <a:rPr lang="tr-TR" dirty="0">
                <a:latin typeface="+mj-lt"/>
              </a:rPr>
              <a:t> hastalıklar</a:t>
            </a:r>
          </a:p>
        </p:txBody>
      </p:sp>
    </p:spTree>
    <p:extLst>
      <p:ext uri="{BB962C8B-B14F-4D97-AF65-F5344CB8AC3E}">
        <p14:creationId xmlns:p14="http://schemas.microsoft.com/office/powerpoint/2010/main" val="218477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Gruplarına Göre Öneriler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836356"/>
              </p:ext>
            </p:extLst>
          </p:nvPr>
        </p:nvGraphicFramePr>
        <p:xfrm>
          <a:off x="628650" y="1825625"/>
          <a:ext cx="7886700" cy="307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097">
                  <a:extLst>
                    <a:ext uri="{9D8B030D-6E8A-4147-A177-3AD203B41FA5}">
                      <a16:colId xmlns:a16="http://schemas.microsoft.com/office/drawing/2014/main" val="413445863"/>
                    </a:ext>
                  </a:extLst>
                </a:gridCol>
                <a:gridCol w="6220603">
                  <a:extLst>
                    <a:ext uri="{9D8B030D-6E8A-4147-A177-3AD203B41FA5}">
                      <a16:colId xmlns:a16="http://schemas.microsoft.com/office/drawing/2014/main" val="3616901617"/>
                    </a:ext>
                  </a:extLst>
                </a:gridCol>
              </a:tblGrid>
              <a:tr h="769503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Risk Durumu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Yapılacaklar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50687086"/>
                  </a:ext>
                </a:extLst>
              </a:tr>
              <a:tr h="769503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Düşük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Sağlıklı beslenme, fizik aktivite, sigara alkol bıraktırma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2747532576"/>
                  </a:ext>
                </a:extLst>
              </a:tr>
              <a:tr h="769503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Orta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Sağlıklı beslenme, fizik aktivite, sigara alkol bıraktırma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İhtiyaç halinde </a:t>
                      </a:r>
                      <a:r>
                        <a:rPr kumimoji="0" lang="tr-TR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antihipertansif</a:t>
                      </a:r>
                      <a:r>
                        <a:rPr kumimoji="0" lang="tr-TR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antihiperlipidemik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647963262"/>
                  </a:ext>
                </a:extLst>
              </a:tr>
              <a:tr h="769503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Yüksek</a:t>
                      </a:r>
                    </a:p>
                    <a:p>
                      <a:r>
                        <a:rPr lang="tr-TR" dirty="0">
                          <a:latin typeface="+mj-lt"/>
                        </a:rPr>
                        <a:t>Çok yüksek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Sağlıklı beslenme, fizik aktivite, sigara alkol bıraktırma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Antihipertansif</a:t>
                      </a:r>
                      <a:r>
                        <a:rPr kumimoji="0" lang="tr-TR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antihiperlipidemik</a:t>
                      </a:r>
                      <a:r>
                        <a:rPr kumimoji="0" lang="tr-TR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antidiyabetik</a:t>
                      </a:r>
                      <a:r>
                        <a:rPr kumimoji="0" lang="tr-TR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ASA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377705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84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Akut Koroner Sendrom Şüphesi Olan Hastaların Tanısı ve İdaresi</a:t>
            </a:r>
          </a:p>
        </p:txBody>
      </p:sp>
    </p:spTree>
    <p:extLst>
      <p:ext uri="{BB962C8B-B14F-4D97-AF65-F5344CB8AC3E}">
        <p14:creationId xmlns:p14="http://schemas.microsoft.com/office/powerpoint/2010/main" val="316797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/>
              <a:t>Akut Koroner Sendrom Şüphesi Olan Hastaların Tanınması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+mj-lt"/>
              </a:rPr>
              <a:t>Akut Koroner Sendrom Düşündüren Semptomlar</a:t>
            </a:r>
          </a:p>
          <a:p>
            <a:pPr lvl="1"/>
            <a:r>
              <a:rPr lang="tr-TR" sz="2000" dirty="0"/>
              <a:t>Boyuna, omuzlara, sırta, kollara, çeneye yayılabilen </a:t>
            </a:r>
            <a:r>
              <a:rPr lang="tr-TR" sz="2000" dirty="0" err="1"/>
              <a:t>retrosternal</a:t>
            </a:r>
            <a:r>
              <a:rPr lang="tr-TR" sz="2000" dirty="0"/>
              <a:t> ağrı veya </a:t>
            </a:r>
            <a:r>
              <a:rPr lang="tr-TR" sz="2000" dirty="0" err="1"/>
              <a:t>epigastrik</a:t>
            </a:r>
            <a:r>
              <a:rPr lang="tr-TR" sz="2000" dirty="0"/>
              <a:t> ağrı, baskı, dolgunluk</a:t>
            </a:r>
          </a:p>
          <a:p>
            <a:pPr lvl="1"/>
            <a:r>
              <a:rPr lang="tr-TR" sz="2000" dirty="0"/>
              <a:t>Göğüste huzursuzlukla birlikte hazımsızlık, bulantı, kusma </a:t>
            </a:r>
          </a:p>
          <a:p>
            <a:pPr lvl="1"/>
            <a:r>
              <a:rPr lang="tr-TR" sz="2000" dirty="0"/>
              <a:t>Geçmeyen nefes darlığı </a:t>
            </a:r>
          </a:p>
          <a:p>
            <a:pPr lvl="1"/>
            <a:r>
              <a:rPr lang="tr-TR" sz="2000" dirty="0"/>
              <a:t>Bilinç kaybı </a:t>
            </a:r>
          </a:p>
          <a:p>
            <a:r>
              <a:rPr lang="tr-TR" sz="2000" dirty="0"/>
              <a:t>Uzayan </a:t>
            </a:r>
            <a:r>
              <a:rPr lang="tr-TR" sz="2000" dirty="0" err="1"/>
              <a:t>iskemik</a:t>
            </a:r>
            <a:r>
              <a:rPr lang="tr-TR" sz="2000" dirty="0"/>
              <a:t> ağrı ya da eşdeğeri bulgular belirtilerin ani gelişmesi akut koroner sendrom düşündürür. Bu bulgulara sıklıkla aşırı terleme </a:t>
            </a:r>
            <a:r>
              <a:rPr lang="tr-TR" sz="2000" i="1" dirty="0"/>
              <a:t>(sempatik deşarj)</a:t>
            </a:r>
            <a:r>
              <a:rPr lang="tr-TR" sz="2000" dirty="0"/>
              <a:t> de eşlik eder.</a:t>
            </a:r>
          </a:p>
          <a:p>
            <a:pPr lvl="1"/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4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 err="1"/>
              <a:t>Semptomatik</a:t>
            </a:r>
            <a:r>
              <a:rPr lang="tr-TR" sz="4000" dirty="0"/>
              <a:t> Bireylerde Tıkayıcı Koroner Arter Hastalığı Olasılığı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125772"/>
              </p:ext>
            </p:extLst>
          </p:nvPr>
        </p:nvGraphicFramePr>
        <p:xfrm>
          <a:off x="457200" y="2276872"/>
          <a:ext cx="8229600" cy="336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871264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418020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98378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779717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2052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2668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50535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349812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11244322"/>
                    </a:ext>
                  </a:extLst>
                </a:gridCol>
              </a:tblGrid>
              <a:tr h="480864">
                <a:tc>
                  <a:txBody>
                    <a:bodyPr/>
                    <a:lstStyle/>
                    <a:p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Tipik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+mj-lt"/>
                        </a:rPr>
                        <a:t>Atipik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+mj-lt"/>
                        </a:rPr>
                        <a:t>Angina</a:t>
                      </a:r>
                      <a:r>
                        <a:rPr lang="tr-TR" dirty="0">
                          <a:latin typeface="+mj-lt"/>
                        </a:rPr>
                        <a:t> Dışı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+mj-lt"/>
                        </a:rPr>
                        <a:t>Dispne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13521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13141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518069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255644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801773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626174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70+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  <a:latin typeface="+mj-lt"/>
                        </a:rPr>
                        <a:t>%32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+mj-lt"/>
                        </a:rPr>
                        <a:t>%12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2693"/>
                  </a:ext>
                </a:extLst>
              </a:tr>
            </a:tbl>
          </a:graphicData>
        </a:graphic>
      </p:graphicFrame>
      <p:sp>
        <p:nvSpPr>
          <p:cNvPr id="5" name="7 Metin kutusu"/>
          <p:cNvSpPr txBox="1"/>
          <p:nvPr/>
        </p:nvSpPr>
        <p:spPr>
          <a:xfrm>
            <a:off x="1187624" y="6334780"/>
            <a:ext cx="6498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2019 ESC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Guidelines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for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the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diagnosis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and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management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of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chronic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coronary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syndromes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,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European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Heart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</a:t>
            </a:r>
            <a:r>
              <a:rPr lang="tr-TR" sz="1400" i="1" dirty="0" err="1">
                <a:latin typeface="Bell MT" pitchFamily="18" charset="0"/>
                <a:cs typeface="Arabic Typesetting" pitchFamily="66" charset="-78"/>
              </a:rPr>
              <a:t>Journal</a:t>
            </a:r>
            <a:r>
              <a:rPr lang="tr-TR" sz="1400" i="1" dirty="0">
                <a:latin typeface="Bell MT" pitchFamily="18" charset="0"/>
                <a:cs typeface="Arabic Typesetting" pitchFamily="66" charset="-78"/>
              </a:rPr>
              <a:t> 2020 , 41, 407-477</a:t>
            </a:r>
          </a:p>
        </p:txBody>
      </p:sp>
    </p:spTree>
    <p:extLst>
      <p:ext uri="{BB962C8B-B14F-4D97-AF65-F5344CB8AC3E}">
        <p14:creationId xmlns:p14="http://schemas.microsoft.com/office/powerpoint/2010/main" val="258828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/>
              <a:t>Akut Koroner Sendrom Şüphesi Olan Hastaların Tanınması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+mj-lt"/>
            </a:endParaRPr>
          </a:p>
          <a:p>
            <a:r>
              <a:rPr lang="tr-TR" sz="2400" dirty="0">
                <a:latin typeface="+mj-lt"/>
              </a:rPr>
              <a:t>Fizik Muayene</a:t>
            </a:r>
          </a:p>
          <a:p>
            <a:pPr lvl="1"/>
            <a:r>
              <a:rPr lang="tr-TR" dirty="0">
                <a:latin typeface="+mj-lt"/>
              </a:rPr>
              <a:t>Kan basıncı, nabız ve solunum değerlendirmesi yapılmalıdır</a:t>
            </a:r>
          </a:p>
          <a:p>
            <a:pPr lvl="1"/>
            <a:r>
              <a:rPr lang="tr-TR" dirty="0">
                <a:latin typeface="+mj-lt"/>
              </a:rPr>
              <a:t>Bilinç değişikliği olan hastalarda hipoglisemi ekarte edilmelidir (parmak ucu kan şekeri ölçümü ile)</a:t>
            </a:r>
          </a:p>
          <a:p>
            <a:r>
              <a:rPr lang="tr-TR" sz="2400" dirty="0"/>
              <a:t>Akut koroner sendrom düşündüren bulgulara sahip hastaların değerlendirilmesinde ve yönlendirilmesinde zaman kaybedilmemeli ve 112 aranarak uygun sevki planlanmalıdır.</a:t>
            </a:r>
            <a:endParaRPr lang="tr-TR" sz="1600" dirty="0"/>
          </a:p>
          <a:p>
            <a:endParaRPr lang="tr-TR" dirty="0">
              <a:latin typeface="+mj-lt"/>
            </a:endParaRPr>
          </a:p>
          <a:p>
            <a:pPr lvl="1"/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81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/>
              <a:t>Akut Koroner Sendrom Şüphesi Olan Hastaların Tanınması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>
              <a:latin typeface="+mj-lt"/>
            </a:endParaRPr>
          </a:p>
          <a:p>
            <a:pPr lvl="0"/>
            <a:r>
              <a:rPr lang="tr-TR" dirty="0"/>
              <a:t>Akut koroner sendrom belirtileri fark edildiği anda hasta ve yakınları bilgilendirilir. </a:t>
            </a:r>
          </a:p>
          <a:p>
            <a:pPr lvl="0"/>
            <a:r>
              <a:rPr lang="tr-TR" dirty="0"/>
              <a:t>Hastanın kan basıncı ölçülür, kardiyak odaklar ve akciğer dinlenir. Nabız ve solunum sayısına bakılır. </a:t>
            </a:r>
            <a:r>
              <a:rPr lang="tr-TR" dirty="0" err="1"/>
              <a:t>Vital</a:t>
            </a:r>
            <a:r>
              <a:rPr lang="tr-TR" dirty="0"/>
              <a:t> bulguların değerlendirilmesi ve takibi yapılır. </a:t>
            </a:r>
          </a:p>
          <a:p>
            <a:pPr lvl="0"/>
            <a:r>
              <a:rPr lang="tr-TR" dirty="0"/>
              <a:t>Hava yolu kontrolü, damar yolu açılması ve/veya kontrolü yapılır; uygun pozisyon verilir.</a:t>
            </a:r>
          </a:p>
          <a:p>
            <a:pPr lvl="0"/>
            <a:r>
              <a:rPr lang="tr-TR" dirty="0"/>
              <a:t>Mümkünse 12 derivasyonlu EKG çekilir.</a:t>
            </a:r>
          </a:p>
          <a:p>
            <a:pPr lvl="0"/>
            <a:r>
              <a:rPr lang="tr-TR" dirty="0"/>
              <a:t>Bilinç değişikliği olan hastalarda, hipoglisemiyi ekarte edebilmek için parmak ucu </a:t>
            </a:r>
            <a:r>
              <a:rPr lang="tr-TR" dirty="0" err="1"/>
              <a:t>kapiller</a:t>
            </a:r>
            <a:r>
              <a:rPr lang="tr-TR" dirty="0"/>
              <a:t> kan şekeri ölçülür.</a:t>
            </a:r>
          </a:p>
          <a:p>
            <a:pPr lvl="0"/>
            <a:r>
              <a:rPr lang="tr-TR" dirty="0"/>
              <a:t>Hastaya </a:t>
            </a:r>
            <a:r>
              <a:rPr lang="tr-TR" dirty="0" err="1"/>
              <a:t>asetil</a:t>
            </a:r>
            <a:r>
              <a:rPr lang="tr-TR" dirty="0"/>
              <a:t> salisilik asit (ASA, </a:t>
            </a:r>
            <a:r>
              <a:rPr lang="tr-TR" dirty="0" err="1"/>
              <a:t>enterik</a:t>
            </a:r>
            <a:r>
              <a:rPr lang="tr-TR" dirty="0"/>
              <a:t> kaplı olmayan) 300 mg verilir.</a:t>
            </a:r>
          </a:p>
          <a:p>
            <a:pPr lvl="0"/>
            <a:r>
              <a:rPr lang="tr-TR" dirty="0"/>
              <a:t>Hasta, il içinde belirlenmiş organizasyona göre 112 acil sağlık ekipleri ile kardiyoloji uzmanı yönetimindeki uygun bir merkeze acil olarak yönlendirilir.</a:t>
            </a:r>
          </a:p>
          <a:p>
            <a:pPr lvl="1"/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81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Kronik </a:t>
            </a:r>
            <a:r>
              <a:rPr lang="tr-TR" sz="4000" dirty="0" err="1"/>
              <a:t>İskemik</a:t>
            </a:r>
            <a:r>
              <a:rPr lang="tr-TR" sz="4000" dirty="0"/>
              <a:t> Kalp Hastasının İzlemi</a:t>
            </a:r>
          </a:p>
        </p:txBody>
      </p:sp>
    </p:spTree>
    <p:extLst>
      <p:ext uri="{BB962C8B-B14F-4D97-AF65-F5344CB8AC3E}">
        <p14:creationId xmlns:p14="http://schemas.microsoft.com/office/powerpoint/2010/main" val="421337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Amaç ve Öğrenim Hedefleri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 bwMode="auto">
          <a:xfrm>
            <a:off x="585307" y="2085327"/>
            <a:ext cx="78705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Bu dersin sonunda katılımcılar;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İskemik kalp hastalığı açısından riskli hastaları belirleyebilmeli,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Akut koroner sendrom şüphesi olan hastaları tanıyabilmeli,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Kronik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iskemik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kalp hastalığı olan hastaların takibini yapabilmeli,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İskemik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kalp hastalığı açısından hastalara gerekli eğitimin nasıl verileceğini öğrenebilmeli,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Hastaları üst basamağa ne zaman yönlendirmesi gerektiğini öğrenebilmelidir.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1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Anamnez</a:t>
            </a:r>
            <a:r>
              <a:rPr lang="tr-TR" dirty="0"/>
              <a:t> ve Fizik Muayene</a:t>
            </a:r>
            <a:br>
              <a:rPr lang="tr-TR" dirty="0"/>
            </a:br>
            <a:r>
              <a:rPr lang="tr-TR" dirty="0"/>
              <a:t>Medikal Özgeçmiş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Kardiyovasküler</a:t>
            </a:r>
            <a:r>
              <a:rPr lang="tr-TR" dirty="0"/>
              <a:t> hastalık öyküsü, yapılan girişimler, kısa ve hızlıca sorgulanmalıdır (</a:t>
            </a:r>
            <a:r>
              <a:rPr lang="tr-TR" dirty="0" err="1"/>
              <a:t>Kardiyovasküler</a:t>
            </a:r>
            <a:r>
              <a:rPr lang="tr-TR" dirty="0"/>
              <a:t> hastalığa dair yakınma veya öyküsü olmayanlarda EKG bulguları yönlendirici olacaktır).</a:t>
            </a:r>
          </a:p>
          <a:p>
            <a:pPr lvl="1"/>
            <a:r>
              <a:rPr lang="tr-TR" dirty="0"/>
              <a:t>Hastanın </a:t>
            </a:r>
            <a:r>
              <a:rPr lang="tr-TR" dirty="0" err="1"/>
              <a:t>anjinal</a:t>
            </a:r>
            <a:r>
              <a:rPr lang="tr-TR" dirty="0"/>
              <a:t> yakınması olup olmadığı ve stabil KAH nedeniyle tanı alıp almadığı, </a:t>
            </a:r>
          </a:p>
          <a:p>
            <a:pPr lvl="1"/>
            <a:r>
              <a:rPr lang="tr-TR" dirty="0" err="1"/>
              <a:t>Miyokard</a:t>
            </a:r>
            <a:r>
              <a:rPr lang="tr-TR" dirty="0"/>
              <a:t> </a:t>
            </a:r>
            <a:r>
              <a:rPr lang="tr-TR" dirty="0" err="1"/>
              <a:t>infarktüsü</a:t>
            </a:r>
            <a:r>
              <a:rPr lang="tr-TR" dirty="0"/>
              <a:t> veya koroner ve/veya </a:t>
            </a:r>
            <a:r>
              <a:rPr lang="tr-TR" dirty="0" err="1"/>
              <a:t>periferal</a:t>
            </a:r>
            <a:r>
              <a:rPr lang="tr-TR" dirty="0"/>
              <a:t> </a:t>
            </a:r>
            <a:r>
              <a:rPr lang="tr-TR" dirty="0" err="1"/>
              <a:t>revaskülarizasyon</a:t>
            </a:r>
            <a:r>
              <a:rPr lang="tr-TR" dirty="0"/>
              <a:t> [</a:t>
            </a:r>
            <a:r>
              <a:rPr lang="tr-TR" dirty="0" err="1"/>
              <a:t>perkutan</a:t>
            </a:r>
            <a:r>
              <a:rPr lang="tr-TR" dirty="0"/>
              <a:t> koroner girişim (PKG),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pass</a:t>
            </a:r>
            <a:r>
              <a:rPr lang="tr-TR" dirty="0"/>
              <a:t> cerrahisi, PTA vb.] varlığı, </a:t>
            </a:r>
          </a:p>
          <a:p>
            <a:pPr lvl="1"/>
            <a:r>
              <a:rPr lang="tr-TR" dirty="0"/>
              <a:t>Kalp yetersizliği, kalp kapak hastalıkları varlığı,</a:t>
            </a:r>
          </a:p>
          <a:p>
            <a:pPr lvl="1"/>
            <a:r>
              <a:rPr lang="tr-TR" dirty="0"/>
              <a:t>Kalp pili, ICD, kardiyak </a:t>
            </a:r>
            <a:r>
              <a:rPr lang="tr-TR" dirty="0" err="1"/>
              <a:t>resenkronizasyon</a:t>
            </a:r>
            <a:r>
              <a:rPr lang="tr-TR" dirty="0"/>
              <a:t> tedavisi-CRT </a:t>
            </a:r>
            <a:r>
              <a:rPr lang="tr-TR" dirty="0" err="1"/>
              <a:t>implante</a:t>
            </a:r>
            <a:r>
              <a:rPr lang="tr-TR" dirty="0"/>
              <a:t> olup olmadığı,</a:t>
            </a:r>
          </a:p>
          <a:p>
            <a:r>
              <a:rPr lang="tr-TR" dirty="0"/>
              <a:t>Eğer bunlar varsa;</a:t>
            </a:r>
          </a:p>
          <a:p>
            <a:pPr lvl="1"/>
            <a:r>
              <a:rPr lang="tr-TR" dirty="0"/>
              <a:t>Düzenli tedavi/kontrol alıp almadığı,</a:t>
            </a:r>
          </a:p>
          <a:p>
            <a:pPr lvl="1"/>
            <a:r>
              <a:rPr lang="tr-TR" dirty="0"/>
              <a:t>Bir kardiyolog tarafından takip edilip edilmediği,</a:t>
            </a:r>
          </a:p>
          <a:p>
            <a:pPr lvl="1"/>
            <a:r>
              <a:rPr lang="tr-TR" dirty="0"/>
              <a:t>Takip altında ise de en son ne zaman değerlendirildiği sorgulanmalıdır. </a:t>
            </a: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Anamnez</a:t>
            </a:r>
            <a:r>
              <a:rPr lang="tr-TR" dirty="0"/>
              <a:t> ve Fizik Muayene</a:t>
            </a:r>
            <a:br>
              <a:rPr lang="tr-TR" dirty="0"/>
            </a:br>
            <a:r>
              <a:rPr lang="tr-TR" dirty="0"/>
              <a:t>Medikal Özgeçmiş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Ayrıca; tedaviye uyum ve tekrarlayan olaylar açısından </a:t>
            </a:r>
            <a:r>
              <a:rPr lang="tr-TR" dirty="0" err="1"/>
              <a:t>kardiyovasküler</a:t>
            </a:r>
            <a:r>
              <a:rPr lang="tr-TR" dirty="0"/>
              <a:t> riski artıran diğer sistem veya kardiyak patolojilerin [</a:t>
            </a:r>
            <a:r>
              <a:rPr lang="tr-TR" dirty="0" err="1"/>
              <a:t>atriyal</a:t>
            </a:r>
            <a:r>
              <a:rPr lang="tr-TR" dirty="0"/>
              <a:t> </a:t>
            </a:r>
            <a:r>
              <a:rPr lang="tr-TR" dirty="0" err="1"/>
              <a:t>fibrilasyon</a:t>
            </a:r>
            <a:r>
              <a:rPr lang="tr-TR" dirty="0"/>
              <a:t> (kronik, vb.),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(DM), bağ dokusu hastalığı, </a:t>
            </a:r>
            <a:r>
              <a:rPr lang="tr-TR" dirty="0" err="1"/>
              <a:t>metabolik</a:t>
            </a:r>
            <a:r>
              <a:rPr lang="tr-TR" dirty="0"/>
              <a:t> sendrom vb.] varlığı sorgulanmalıdır. </a:t>
            </a:r>
          </a:p>
          <a:p>
            <a:r>
              <a:rPr lang="tr-TR" dirty="0" err="1"/>
              <a:t>Metabolik</a:t>
            </a:r>
            <a:r>
              <a:rPr lang="tr-TR" dirty="0"/>
              <a:t> Sendrom Kriterleri</a:t>
            </a:r>
          </a:p>
          <a:p>
            <a:pPr lvl="1"/>
            <a:r>
              <a:rPr lang="tr-TR" sz="2100" dirty="0"/>
              <a:t>Bel Çevresi E ≥102 erkek için ve K ≥88</a:t>
            </a:r>
          </a:p>
          <a:p>
            <a:pPr lvl="1"/>
            <a:r>
              <a:rPr lang="tr-TR" sz="2100" dirty="0"/>
              <a:t>Kan Basıncı ≥ 130/85 mm/Hg</a:t>
            </a:r>
          </a:p>
          <a:p>
            <a:pPr lvl="1"/>
            <a:r>
              <a:rPr lang="tr-TR" sz="2100" dirty="0"/>
              <a:t>Açlık Kan Şekeri ≥100 mg/</a:t>
            </a:r>
            <a:r>
              <a:rPr lang="tr-TR" sz="2100" dirty="0" err="1"/>
              <a:t>dL</a:t>
            </a:r>
            <a:endParaRPr lang="tr-TR" sz="2100" dirty="0"/>
          </a:p>
          <a:p>
            <a:pPr lvl="1"/>
            <a:r>
              <a:rPr lang="tr-TR" sz="2100" dirty="0" err="1"/>
              <a:t>Trigliseridler</a:t>
            </a:r>
            <a:r>
              <a:rPr lang="tr-TR" sz="2100" dirty="0"/>
              <a:t> ≥150 mg/</a:t>
            </a:r>
            <a:r>
              <a:rPr lang="tr-TR" sz="2100" dirty="0" err="1"/>
              <a:t>dL</a:t>
            </a:r>
            <a:endParaRPr lang="tr-TR" sz="2100" dirty="0"/>
          </a:p>
          <a:p>
            <a:pPr lvl="1"/>
            <a:r>
              <a:rPr lang="tr-TR" sz="2100" dirty="0"/>
              <a:t>HDL Kolesterol E &lt;40 mg/</a:t>
            </a:r>
            <a:r>
              <a:rPr lang="tr-TR" sz="2100" dirty="0" err="1"/>
              <a:t>dL</a:t>
            </a:r>
            <a:r>
              <a:rPr lang="tr-TR" sz="2100" dirty="0"/>
              <a:t>, K &lt;50 mg/</a:t>
            </a:r>
            <a:r>
              <a:rPr lang="tr-TR" sz="2100" dirty="0" err="1"/>
              <a:t>dL</a:t>
            </a:r>
            <a:endParaRPr lang="tr-TR" sz="5700" dirty="0"/>
          </a:p>
          <a:p>
            <a:pPr lvl="1"/>
            <a:endParaRPr lang="tr-TR" sz="2100" dirty="0"/>
          </a:p>
          <a:p>
            <a:pPr lvl="1"/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182251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Anamnez</a:t>
            </a:r>
            <a:r>
              <a:rPr lang="tr-TR" dirty="0"/>
              <a:t> ve Fizik Muayene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>
                <a:latin typeface="+mj-lt"/>
              </a:rPr>
              <a:t>Aile Öyküsü: </a:t>
            </a:r>
          </a:p>
          <a:p>
            <a:pPr lvl="1"/>
            <a:r>
              <a:rPr lang="tr-TR" sz="2100" dirty="0"/>
              <a:t>Erken KAH tanısı </a:t>
            </a:r>
            <a:r>
              <a:rPr lang="tr-TR" sz="2100" i="1" dirty="0"/>
              <a:t>(erkekte &lt;55 yaş, kadında &lt;65 yaş)</a:t>
            </a:r>
            <a:r>
              <a:rPr lang="tr-TR" sz="2100" dirty="0"/>
              <a:t>, henüz tanı almamış diğer aile bireyleri açısından artmış riski gösterebilir. Bu nedenle, diğer aile bireylerinin </a:t>
            </a:r>
            <a:r>
              <a:rPr lang="tr-TR" sz="2100" dirty="0" err="1"/>
              <a:t>kardiyovasküler</a:t>
            </a:r>
            <a:r>
              <a:rPr lang="tr-TR" sz="2100" dirty="0"/>
              <a:t> risk açısından değerlendirilmesi için gerekçe oluşturur.</a:t>
            </a:r>
          </a:p>
          <a:p>
            <a:r>
              <a:rPr lang="tr-TR" sz="2800" dirty="0"/>
              <a:t>Laboratuvar Bilgileri </a:t>
            </a:r>
          </a:p>
          <a:p>
            <a:pPr lvl="1"/>
            <a:r>
              <a:rPr lang="tr-TR" dirty="0" err="1"/>
              <a:t>Dislipidemi</a:t>
            </a:r>
            <a:r>
              <a:rPr lang="tr-TR" dirty="0"/>
              <a:t> öyküsü </a:t>
            </a:r>
            <a:r>
              <a:rPr lang="tr-TR" i="1" dirty="0"/>
              <a:t>(LDL-kolesterol yüksekliği, HDL düşüklüğü, </a:t>
            </a:r>
            <a:r>
              <a:rPr lang="tr-TR" i="1" dirty="0" err="1"/>
              <a:t>trigliserit</a:t>
            </a:r>
            <a:r>
              <a:rPr lang="tr-TR" i="1" dirty="0"/>
              <a:t> yüksekliği, ailevi </a:t>
            </a:r>
            <a:r>
              <a:rPr lang="tr-TR" i="1" dirty="0" err="1"/>
              <a:t>hiperkolesterolemi</a:t>
            </a:r>
            <a:r>
              <a:rPr lang="tr-TR" i="1" dirty="0"/>
              <a:t>, ICD E78.01)</a:t>
            </a:r>
            <a:endParaRPr lang="tr-TR" dirty="0"/>
          </a:p>
          <a:p>
            <a:pPr lvl="1"/>
            <a:r>
              <a:rPr lang="tr-TR" dirty="0" err="1"/>
              <a:t>Obezite</a:t>
            </a:r>
            <a:r>
              <a:rPr lang="tr-TR" dirty="0"/>
              <a:t> varlığı </a:t>
            </a:r>
          </a:p>
          <a:p>
            <a:pPr lvl="1"/>
            <a:r>
              <a:rPr lang="tr-TR" dirty="0"/>
              <a:t>Hipertansiyon varlığı</a:t>
            </a:r>
          </a:p>
          <a:p>
            <a:pPr lvl="1"/>
            <a:endParaRPr lang="tr-TR" sz="2100" b="1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Anamnez</a:t>
            </a:r>
            <a:r>
              <a:rPr lang="tr-TR" dirty="0"/>
              <a:t> ve Fizik Muayene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tr-TR" sz="2800" dirty="0">
                <a:latin typeface="+mj-lt"/>
              </a:rPr>
              <a:t>Kullandığı ilaçlar</a:t>
            </a:r>
          </a:p>
          <a:p>
            <a:pPr lvl="1"/>
            <a:r>
              <a:rPr lang="tr-TR" sz="2800" dirty="0">
                <a:latin typeface="+mj-lt"/>
              </a:rPr>
              <a:t>Yaşam tarzına ait bilgiler: </a:t>
            </a:r>
            <a:r>
              <a:rPr lang="tr-TR" sz="2400" dirty="0">
                <a:latin typeface="+mj-lt"/>
              </a:rPr>
              <a:t>diyet, tuz kullanımı, fizik aktivite</a:t>
            </a:r>
          </a:p>
        </p:txBody>
      </p:sp>
    </p:spTree>
    <p:extLst>
      <p:ext uri="{BB962C8B-B14F-4D97-AF65-F5344CB8AC3E}">
        <p14:creationId xmlns:p14="http://schemas.microsoft.com/office/powerpoint/2010/main" val="147582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Anamnez</a:t>
            </a:r>
            <a:r>
              <a:rPr lang="tr-TR" dirty="0"/>
              <a:t> ve Fizik Muayene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latin typeface="+mj-lt"/>
              </a:rPr>
              <a:t>Eşlik Eden Durumlar</a:t>
            </a:r>
          </a:p>
          <a:p>
            <a:pPr lvl="1"/>
            <a:r>
              <a:rPr lang="tr-TR" sz="3200" dirty="0">
                <a:latin typeface="+mj-lt"/>
              </a:rPr>
              <a:t>Sigara</a:t>
            </a:r>
          </a:p>
          <a:p>
            <a:pPr lvl="1"/>
            <a:r>
              <a:rPr lang="tr-TR" sz="3200" dirty="0" err="1">
                <a:latin typeface="+mj-lt"/>
              </a:rPr>
              <a:t>Dislipidemi</a:t>
            </a:r>
            <a:endParaRPr lang="tr-TR" sz="3200" dirty="0">
              <a:latin typeface="+mj-lt"/>
            </a:endParaRPr>
          </a:p>
          <a:p>
            <a:pPr lvl="1"/>
            <a:r>
              <a:rPr lang="tr-TR" sz="3200" dirty="0" err="1">
                <a:latin typeface="+mj-lt"/>
              </a:rPr>
              <a:t>Obezite</a:t>
            </a:r>
            <a:endParaRPr lang="tr-TR" sz="3200" dirty="0">
              <a:latin typeface="+mj-lt"/>
            </a:endParaRPr>
          </a:p>
          <a:p>
            <a:pPr lvl="1"/>
            <a:r>
              <a:rPr lang="tr-TR" sz="3200" dirty="0">
                <a:latin typeface="+mj-lt"/>
              </a:rPr>
              <a:t>Hipertansiyon</a:t>
            </a:r>
          </a:p>
          <a:p>
            <a:pPr lvl="1"/>
            <a:r>
              <a:rPr lang="tr-TR" sz="3200" dirty="0">
                <a:latin typeface="+mj-lt"/>
              </a:rPr>
              <a:t>Kadınlarda </a:t>
            </a:r>
            <a:r>
              <a:rPr lang="tr-TR" sz="3200" dirty="0" err="1">
                <a:latin typeface="+mj-lt"/>
              </a:rPr>
              <a:t>preeklampsi</a:t>
            </a:r>
            <a:r>
              <a:rPr lang="tr-TR" sz="3200" dirty="0">
                <a:latin typeface="+mj-lt"/>
              </a:rPr>
              <a:t>, </a:t>
            </a:r>
            <a:r>
              <a:rPr lang="tr-TR" sz="3200" dirty="0" err="1">
                <a:latin typeface="+mj-lt"/>
              </a:rPr>
              <a:t>eklampsi</a:t>
            </a:r>
            <a:r>
              <a:rPr lang="tr-TR" sz="3200" dirty="0">
                <a:latin typeface="+mj-lt"/>
              </a:rPr>
              <a:t>, </a:t>
            </a:r>
            <a:r>
              <a:rPr lang="tr-TR" sz="3200" dirty="0" err="1">
                <a:latin typeface="+mj-lt"/>
              </a:rPr>
              <a:t>gestasyonel</a:t>
            </a:r>
            <a:r>
              <a:rPr lang="tr-TR" sz="3200" dirty="0">
                <a:latin typeface="+mj-lt"/>
              </a:rPr>
              <a:t> HT, </a:t>
            </a:r>
            <a:r>
              <a:rPr lang="tr-TR" sz="3200" dirty="0" err="1">
                <a:latin typeface="+mj-lt"/>
              </a:rPr>
              <a:t>gestasyonel</a:t>
            </a:r>
            <a:r>
              <a:rPr lang="tr-TR" sz="3200" dirty="0">
                <a:latin typeface="+mj-lt"/>
              </a:rPr>
              <a:t> DM, </a:t>
            </a:r>
            <a:r>
              <a:rPr lang="tr-TR" sz="3200" dirty="0" err="1">
                <a:latin typeface="+mj-lt"/>
              </a:rPr>
              <a:t>polikistik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over</a:t>
            </a:r>
            <a:r>
              <a:rPr lang="tr-TR" sz="3200" dirty="0">
                <a:latin typeface="+mj-lt"/>
              </a:rPr>
              <a:t> sendromu</a:t>
            </a:r>
          </a:p>
          <a:p>
            <a:pPr lvl="1"/>
            <a:endParaRPr lang="tr-TR" sz="24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Laboratuar İncelemeleri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tr-TR" sz="3200" dirty="0">
                <a:latin typeface="+mj-lt"/>
              </a:rPr>
              <a:t>Açlık kan </a:t>
            </a:r>
            <a:r>
              <a:rPr lang="tr-TR" sz="3200" dirty="0" err="1">
                <a:latin typeface="+mj-lt"/>
              </a:rPr>
              <a:t>glukozu</a:t>
            </a:r>
            <a:r>
              <a:rPr lang="tr-TR" sz="3200" dirty="0">
                <a:latin typeface="+mj-lt"/>
              </a:rPr>
              <a:t>, gerekirse HbA1c</a:t>
            </a:r>
          </a:p>
          <a:p>
            <a:pPr lvl="1"/>
            <a:r>
              <a:rPr lang="tr-TR" sz="3200" dirty="0" err="1">
                <a:latin typeface="+mj-lt"/>
              </a:rPr>
              <a:t>Lipid</a:t>
            </a:r>
            <a:r>
              <a:rPr lang="tr-TR" sz="3200" dirty="0">
                <a:latin typeface="+mj-lt"/>
              </a:rPr>
              <a:t> profili</a:t>
            </a:r>
          </a:p>
          <a:p>
            <a:pPr lvl="1"/>
            <a:r>
              <a:rPr lang="tr-TR" sz="3200" dirty="0">
                <a:latin typeface="+mj-lt"/>
              </a:rPr>
              <a:t>Üre, </a:t>
            </a:r>
            <a:r>
              <a:rPr lang="tr-TR" sz="3200" dirty="0" err="1">
                <a:latin typeface="+mj-lt"/>
              </a:rPr>
              <a:t>kreatinin</a:t>
            </a:r>
            <a:r>
              <a:rPr lang="tr-TR" sz="3200" dirty="0">
                <a:latin typeface="+mj-lt"/>
              </a:rPr>
              <a:t>, </a:t>
            </a:r>
            <a:r>
              <a:rPr lang="tr-TR" sz="3200" dirty="0" err="1">
                <a:latin typeface="+mj-lt"/>
              </a:rPr>
              <a:t>eGFR</a:t>
            </a:r>
            <a:endParaRPr lang="tr-TR" sz="3200" dirty="0">
              <a:latin typeface="+mj-lt"/>
            </a:endParaRPr>
          </a:p>
          <a:p>
            <a:pPr lvl="1"/>
            <a:r>
              <a:rPr lang="tr-TR" sz="3200" dirty="0">
                <a:latin typeface="+mj-lt"/>
              </a:rPr>
              <a:t>AST, ALT</a:t>
            </a:r>
          </a:p>
          <a:p>
            <a:pPr lvl="1"/>
            <a:r>
              <a:rPr lang="tr-TR" sz="3200" dirty="0">
                <a:latin typeface="+mj-lt"/>
              </a:rPr>
              <a:t>CK</a:t>
            </a:r>
          </a:p>
          <a:p>
            <a:pPr lvl="1"/>
            <a:r>
              <a:rPr lang="tr-TR" sz="3200" dirty="0">
                <a:latin typeface="+mj-lt"/>
              </a:rPr>
              <a:t>TSH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800" dirty="0" err="1"/>
              <a:t>İskemik</a:t>
            </a:r>
            <a:r>
              <a:rPr lang="tr-TR" sz="3800" dirty="0"/>
              <a:t> Kalp Hastalığında Tedavi Hedefleri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latin typeface="+mj-lt"/>
              </a:rPr>
              <a:t>Erken kardiyak ölümün azaltılması</a:t>
            </a:r>
          </a:p>
          <a:p>
            <a:r>
              <a:rPr lang="tr-TR" dirty="0">
                <a:latin typeface="+mj-lt"/>
              </a:rPr>
              <a:t>Hastanın fonksiyonel iyilik halini azaltacak komplikasyonların önlenmesi (MI ve kalp yetmezliği)</a:t>
            </a:r>
          </a:p>
          <a:p>
            <a:r>
              <a:rPr lang="tr-TR" dirty="0">
                <a:latin typeface="+mj-lt"/>
              </a:rPr>
              <a:t>Aktivite, fonksiyonel kapasite ve yaşam kalitesinin sağlanması ve korunması</a:t>
            </a:r>
          </a:p>
          <a:p>
            <a:r>
              <a:rPr lang="tr-TR" dirty="0" err="1">
                <a:latin typeface="+mj-lt"/>
              </a:rPr>
              <a:t>İskemik</a:t>
            </a:r>
            <a:r>
              <a:rPr lang="tr-TR" dirty="0">
                <a:latin typeface="+mj-lt"/>
              </a:rPr>
              <a:t> semptomların ortadan kaldırılması</a:t>
            </a:r>
          </a:p>
          <a:p>
            <a:r>
              <a:rPr lang="tr-TR" dirty="0">
                <a:latin typeface="+mj-lt"/>
              </a:rPr>
              <a:t>Gereksiz hastane yatışı, test ve tedavilerin önüne geçilmesi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dirty="0"/>
              <a:t>Başarılı Tedavi ve İzlem İçin Yapılması Gerekenler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Hastaların </a:t>
            </a:r>
            <a:r>
              <a:rPr lang="tr-TR" dirty="0" err="1">
                <a:latin typeface="+mj-lt"/>
              </a:rPr>
              <a:t>iskemik</a:t>
            </a:r>
            <a:r>
              <a:rPr lang="tr-TR" dirty="0">
                <a:latin typeface="+mj-lt"/>
              </a:rPr>
              <a:t> kalp hastalığının altında yatan faktörler, klinik belirtiler, tedavi seçenekleri ve </a:t>
            </a:r>
            <a:r>
              <a:rPr lang="tr-TR" dirty="0" err="1">
                <a:latin typeface="+mj-lt"/>
              </a:rPr>
              <a:t>prognoz</a:t>
            </a:r>
            <a:r>
              <a:rPr lang="tr-TR" dirty="0">
                <a:latin typeface="+mj-lt"/>
              </a:rPr>
              <a:t> hakkında bilgilendirilmesi</a:t>
            </a:r>
          </a:p>
          <a:p>
            <a:r>
              <a:rPr lang="tr-TR" dirty="0" err="1">
                <a:latin typeface="+mj-lt"/>
              </a:rPr>
              <a:t>İskemik</a:t>
            </a:r>
            <a:r>
              <a:rPr lang="tr-TR" dirty="0">
                <a:latin typeface="+mj-lt"/>
              </a:rPr>
              <a:t> kalp hastalığına yol açan veya kötüleştiren durumların tanınıp tedavisinin sağlanması</a:t>
            </a:r>
          </a:p>
          <a:p>
            <a:r>
              <a:rPr lang="tr-TR" dirty="0">
                <a:latin typeface="+mj-lt"/>
              </a:rPr>
              <a:t>Farmakolojik ve </a:t>
            </a:r>
            <a:r>
              <a:rPr lang="tr-TR" dirty="0" err="1">
                <a:latin typeface="+mj-lt"/>
              </a:rPr>
              <a:t>non</a:t>
            </a:r>
            <a:r>
              <a:rPr lang="tr-TR" dirty="0">
                <a:latin typeface="+mj-lt"/>
              </a:rPr>
              <a:t> farmakolojik yöntemlerle risk faktörlerinin modifikasyonu</a:t>
            </a:r>
          </a:p>
          <a:p>
            <a:r>
              <a:rPr lang="tr-TR" dirty="0">
                <a:latin typeface="+mj-lt"/>
              </a:rPr>
              <a:t>Hastanın sağlığını ve sağ kalımını iyileştiren tedavilerin uygulanmasının sağlanması, yan etki ve ilaç etkileşimlerine dikkat edilmesi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Özet - Üç Ana Hedef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+mj-lt"/>
              </a:rPr>
              <a:t>Sağlıklı yaşamın desteklenmesi</a:t>
            </a:r>
          </a:p>
          <a:p>
            <a:pPr lvl="1"/>
            <a:r>
              <a:rPr lang="tr-TR" dirty="0">
                <a:latin typeface="+mj-lt"/>
              </a:rPr>
              <a:t>Egzersiz</a:t>
            </a:r>
          </a:p>
          <a:p>
            <a:pPr lvl="1"/>
            <a:r>
              <a:rPr lang="tr-TR" dirty="0">
                <a:latin typeface="+mj-lt"/>
              </a:rPr>
              <a:t>Sigara bıraktırma</a:t>
            </a:r>
          </a:p>
          <a:p>
            <a:pPr lvl="1"/>
            <a:r>
              <a:rPr lang="tr-TR" dirty="0" err="1">
                <a:latin typeface="+mj-lt"/>
              </a:rPr>
              <a:t>Psikososyal</a:t>
            </a:r>
            <a:r>
              <a:rPr lang="tr-TR" dirty="0">
                <a:latin typeface="+mj-lt"/>
              </a:rPr>
              <a:t> destek</a:t>
            </a:r>
          </a:p>
          <a:p>
            <a:r>
              <a:rPr lang="tr-TR" dirty="0">
                <a:latin typeface="+mj-lt"/>
              </a:rPr>
              <a:t>Optimal tıbbi tedavinin devamı</a:t>
            </a:r>
          </a:p>
          <a:p>
            <a:pPr lvl="1"/>
            <a:r>
              <a:rPr lang="tr-TR" dirty="0">
                <a:latin typeface="+mj-lt"/>
              </a:rPr>
              <a:t>Aşılama</a:t>
            </a:r>
          </a:p>
          <a:p>
            <a:pPr lvl="1"/>
            <a:r>
              <a:rPr lang="tr-TR" dirty="0">
                <a:latin typeface="+mj-lt"/>
              </a:rPr>
              <a:t>İlaç uyumu</a:t>
            </a:r>
          </a:p>
          <a:p>
            <a:pPr lvl="1"/>
            <a:r>
              <a:rPr lang="tr-TR" dirty="0">
                <a:latin typeface="+mj-lt"/>
              </a:rPr>
              <a:t>Kolesterol düşürücü tedavi ve </a:t>
            </a:r>
            <a:r>
              <a:rPr lang="tr-TR" dirty="0" err="1">
                <a:latin typeface="+mj-lt"/>
              </a:rPr>
              <a:t>antitrombotik</a:t>
            </a:r>
            <a:r>
              <a:rPr lang="tr-TR" dirty="0">
                <a:latin typeface="+mj-lt"/>
              </a:rPr>
              <a:t> tedavi</a:t>
            </a:r>
          </a:p>
          <a:p>
            <a:r>
              <a:rPr lang="tr-TR" dirty="0">
                <a:latin typeface="+mj-lt"/>
              </a:rPr>
              <a:t>Risk faktörlerinde hedef değerlere ulaşma</a:t>
            </a:r>
          </a:p>
          <a:p>
            <a:pPr lvl="1"/>
            <a:r>
              <a:rPr lang="tr-TR" dirty="0">
                <a:latin typeface="+mj-lt"/>
              </a:rPr>
              <a:t>Kan basıncı, LDL ve HbA1c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064785"/>
              </p:ext>
            </p:extLst>
          </p:nvPr>
        </p:nvGraphicFramePr>
        <p:xfrm>
          <a:off x="-108520" y="116632"/>
          <a:ext cx="9252519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236">
                  <a:extLst>
                    <a:ext uri="{9D8B030D-6E8A-4147-A177-3AD203B41FA5}">
                      <a16:colId xmlns:a16="http://schemas.microsoft.com/office/drawing/2014/main" val="1866897765"/>
                    </a:ext>
                  </a:extLst>
                </a:gridCol>
                <a:gridCol w="2514818">
                  <a:extLst>
                    <a:ext uri="{9D8B030D-6E8A-4147-A177-3AD203B41FA5}">
                      <a16:colId xmlns:a16="http://schemas.microsoft.com/office/drawing/2014/main" val="3555670782"/>
                    </a:ext>
                  </a:extLst>
                </a:gridCol>
                <a:gridCol w="1475408">
                  <a:extLst>
                    <a:ext uri="{9D8B030D-6E8A-4147-A177-3AD203B41FA5}">
                      <a16:colId xmlns:a16="http://schemas.microsoft.com/office/drawing/2014/main" val="2755202010"/>
                    </a:ext>
                  </a:extLst>
                </a:gridCol>
                <a:gridCol w="943883">
                  <a:extLst>
                    <a:ext uri="{9D8B030D-6E8A-4147-A177-3AD203B41FA5}">
                      <a16:colId xmlns:a16="http://schemas.microsoft.com/office/drawing/2014/main" val="229169881"/>
                    </a:ext>
                  </a:extLst>
                </a:gridCol>
                <a:gridCol w="1870744">
                  <a:extLst>
                    <a:ext uri="{9D8B030D-6E8A-4147-A177-3AD203B41FA5}">
                      <a16:colId xmlns:a16="http://schemas.microsoft.com/office/drawing/2014/main" val="1707319902"/>
                    </a:ext>
                  </a:extLst>
                </a:gridCol>
                <a:gridCol w="1213430">
                  <a:extLst>
                    <a:ext uri="{9D8B030D-6E8A-4147-A177-3AD203B41FA5}">
                      <a16:colId xmlns:a16="http://schemas.microsoft.com/office/drawing/2014/main" val="4015386275"/>
                    </a:ext>
                  </a:extLst>
                </a:gridCol>
              </a:tblGrid>
              <a:tr h="865695">
                <a:tc>
                  <a:txBody>
                    <a:bodyPr/>
                    <a:lstStyle/>
                    <a:p>
                      <a:pPr marL="20320" marR="24130" indent="26670" algn="ctr" eaLnBrk="0" hangingPunct="0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Kardiyovasküler Hastalık Riski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83820" marR="24130" indent="-83820" algn="ctr" eaLnBrk="0" hangingPunct="0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Yaşam Tarzı Değişikliği Hedefi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83820" marR="24130" indent="-83820" algn="ctr" eaLnBrk="0" hangingPunct="0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Kan Basıncı Hedefi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83820" marR="24130" indent="48895" algn="ctr" eaLnBrk="0" hangingPunct="0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HbA1C Hedefi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83820" marR="24130" indent="-83820" algn="ctr" eaLnBrk="0" hangingPunct="0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LDL-Kolesterol Hedefi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83820" marR="24130" indent="-83820" algn="ctr" eaLnBrk="0" hangingPunct="0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Trigliserit Hedefi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extLst>
                  <a:ext uri="{0D108BD9-81ED-4DB2-BD59-A6C34878D82A}">
                    <a16:rowId xmlns:a16="http://schemas.microsoft.com/office/drawing/2014/main" val="511913331"/>
                  </a:ext>
                </a:extLst>
              </a:tr>
              <a:tr h="5386948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</a:endParaRPr>
                    </a:p>
                    <a:p>
                      <a:pPr marL="83820" marR="24130" indent="-83820" algn="ctr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Çok Yüksek Risk</a:t>
                      </a:r>
                      <a:endParaRPr lang="tr-TR" sz="800">
                        <a:effectLst/>
                      </a:endParaRPr>
                    </a:p>
                    <a:p>
                      <a:pPr marL="83820" marR="24130" indent="-83820" algn="ctr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Yüksek Risk</a:t>
                      </a:r>
                      <a:endParaRPr lang="tr-TR" sz="800">
                        <a:effectLst/>
                      </a:endParaRPr>
                    </a:p>
                    <a:p>
                      <a:pPr marR="24130" algn="ctr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Düşük-Orta Risk</a:t>
                      </a:r>
                      <a:endParaRPr lang="tr-TR" sz="800">
                        <a:effectLst/>
                      </a:endParaRPr>
                    </a:p>
                    <a:p>
                      <a:pPr marL="47625" marR="24130" algn="ctr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2032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67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Sigara kullanmama, kullanıyorsa bırakma,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Sebze ve meyveden zengin beslenme, 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Tuz kullanımının kısıtlanması, 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Doymuş ve trans yağ kullanımını azaltılması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Tercihen haftanın her günü, 30 dakika, orta şiddette fiziksel aktivite (fiziksel aktivite/aerobik egzersizleri her biri ≥10dk süren ve haftada 4-5 gün boyunca eşit olarak yayılmış, çoklu uygulamalar halinde gerçekleştirilmeli)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Beden Kütle İndeksi; 20-25 kg / m</a:t>
                      </a:r>
                      <a:r>
                        <a:rPr lang="tr-TR" sz="1000" baseline="30000" dirty="0">
                          <a:effectLst/>
                        </a:rPr>
                        <a:t>2</a:t>
                      </a:r>
                      <a:r>
                        <a:rPr lang="tr-TR" sz="1000" dirty="0">
                          <a:effectLst/>
                        </a:rPr>
                        <a:t>. 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Bel çevresi; erkeklerde &lt;94 cm ve kadınlarda &lt;80 cm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03200" algn="l"/>
                        </a:tabLst>
                      </a:pPr>
                      <a:r>
                        <a:rPr lang="tr-TR" sz="1000" dirty="0">
                          <a:effectLst/>
                        </a:rPr>
                        <a:t>Alkol kullanmama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670" algn="l"/>
                        </a:tabLst>
                      </a:pPr>
                      <a:r>
                        <a:rPr lang="tr-TR" sz="1000" dirty="0">
                          <a:effectLst/>
                        </a:rPr>
                        <a:t>HT tanısı olanlarda ve HT tanısı olmayan ancak yüksek ve çok yüksek riskli olanlarda &lt;130/80 </a:t>
                      </a:r>
                      <a:r>
                        <a:rPr lang="tr-TR" sz="1000" dirty="0" err="1">
                          <a:effectLst/>
                        </a:rPr>
                        <a:t>mmHg</a:t>
                      </a:r>
                      <a:endParaRPr lang="tr-TR" sz="105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53670" algn="l"/>
                        </a:tabLst>
                      </a:pPr>
                      <a:r>
                        <a:rPr lang="tr-TR" sz="1000" dirty="0">
                          <a:effectLst/>
                        </a:rPr>
                        <a:t>Düşük-orta riskte olanlar için &lt;140/90 </a:t>
                      </a:r>
                      <a:r>
                        <a:rPr lang="tr-TR" sz="1000" dirty="0" err="1">
                          <a:effectLst/>
                        </a:rPr>
                        <a:t>mmHg</a:t>
                      </a:r>
                      <a:endParaRPr lang="tr-TR" sz="1050" dirty="0">
                        <a:effectLst/>
                      </a:endParaRPr>
                    </a:p>
                    <a:p>
                      <a:pPr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5367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0" lvl="0" indent="0" algn="l" eaLnBrk="0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tr-TR" sz="1000" dirty="0">
                          <a:effectLst/>
                        </a:rPr>
                        <a:t>&lt;</a:t>
                      </a:r>
                      <a:r>
                        <a:rPr lang="tr-TR" sz="1000" baseline="0" dirty="0">
                          <a:effectLst/>
                        </a:rPr>
                        <a:t> </a:t>
                      </a:r>
                      <a:r>
                        <a:rPr lang="tr-TR" sz="1000" dirty="0">
                          <a:effectLst/>
                        </a:rPr>
                        <a:t>%6,5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000" dirty="0">
                          <a:effectLst/>
                        </a:rPr>
                        <a:t>Çok yüksek riskli bireylerde hastanın LDL kolesterol değerinin başlangıç değerine göre en az %50 azaltılması ve ideal hedef değeri olan 55 mg/</a:t>
                      </a:r>
                      <a:r>
                        <a:rPr lang="tr-TR" sz="1000" dirty="0" err="1">
                          <a:effectLst/>
                        </a:rPr>
                        <a:t>dL</a:t>
                      </a:r>
                      <a:r>
                        <a:rPr lang="tr-TR" sz="1000" dirty="0">
                          <a:effectLst/>
                        </a:rPr>
                        <a:t> altında olması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000" dirty="0">
                          <a:effectLst/>
                        </a:rPr>
                        <a:t>Yüksek riskli bireylerde hastanın LDL kolesterol değerinin başlangıç değerine göre en az %50 azaltılması ve ideal hedef değeri olan 70 mg/</a:t>
                      </a:r>
                      <a:r>
                        <a:rPr lang="tr-TR" sz="1000" dirty="0" err="1">
                          <a:effectLst/>
                        </a:rPr>
                        <a:t>dL</a:t>
                      </a:r>
                      <a:r>
                        <a:rPr lang="tr-TR" sz="1000" dirty="0">
                          <a:effectLst/>
                        </a:rPr>
                        <a:t> altında olması</a:t>
                      </a:r>
                      <a:endParaRPr lang="tr-TR" sz="1100" dirty="0">
                        <a:effectLst/>
                      </a:endParaRPr>
                    </a:p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000" dirty="0">
                          <a:effectLst/>
                        </a:rPr>
                        <a:t>Düşük-orta riskli bireylerde 100 mg /</a:t>
                      </a:r>
                      <a:r>
                        <a:rPr lang="tr-TR" sz="1000" dirty="0" err="1">
                          <a:effectLst/>
                        </a:rPr>
                        <a:t>dL</a:t>
                      </a:r>
                      <a:r>
                        <a:rPr lang="tr-TR" sz="1000" dirty="0">
                          <a:effectLst/>
                        </a:rPr>
                        <a:t> altında olması</a:t>
                      </a:r>
                      <a:endParaRPr lang="tr-TR" sz="1100" dirty="0">
                        <a:effectLst/>
                      </a:endParaRPr>
                    </a:p>
                    <a:p>
                      <a:pPr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 eaLnBrk="0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tr-TR" sz="1000" dirty="0" err="1">
                          <a:effectLst/>
                        </a:rPr>
                        <a:t>Trigliserit</a:t>
                      </a:r>
                      <a:r>
                        <a:rPr lang="tr-TR" sz="1000" dirty="0">
                          <a:effectLst/>
                        </a:rPr>
                        <a:t> (TG) için özel hedef yok. TG düzeyinin &lt;150 mg / </a:t>
                      </a:r>
                      <a:r>
                        <a:rPr lang="tr-TR" sz="1000" dirty="0" err="1">
                          <a:effectLst/>
                        </a:rPr>
                        <a:t>dL</a:t>
                      </a:r>
                      <a:r>
                        <a:rPr lang="tr-TR" sz="1000" dirty="0">
                          <a:effectLst/>
                        </a:rPr>
                        <a:t> olması tercih edilir. </a:t>
                      </a:r>
                      <a:endParaRPr lang="tr-TR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/>
                </a:tc>
                <a:extLst>
                  <a:ext uri="{0D108BD9-81ED-4DB2-BD59-A6C34878D82A}">
                    <a16:rowId xmlns:a16="http://schemas.microsoft.com/office/drawing/2014/main" val="841161811"/>
                  </a:ext>
                </a:extLst>
              </a:tr>
              <a:tr h="48872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Toplum Geneli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203200" algn="l" eaLnBrk="0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3670" algn="l"/>
                        </a:tabLst>
                      </a:pPr>
                      <a:r>
                        <a:rPr lang="tr-TR" sz="700">
                          <a:effectLst/>
                        </a:rPr>
                        <a:t>Sağlıklı yaşam davranışlarını hatırlatmak 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128270"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53670" algn="l"/>
                        </a:tabLst>
                      </a:pPr>
                      <a:r>
                        <a:rPr lang="tr-TR" sz="700" dirty="0">
                          <a:effectLst/>
                        </a:rPr>
                        <a:t>≤140/90 </a:t>
                      </a:r>
                      <a:r>
                        <a:rPr lang="tr-TR" sz="700" dirty="0" err="1">
                          <a:effectLst/>
                        </a:rPr>
                        <a:t>mmHg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>
                          <a:effectLst/>
                        </a:rPr>
                        <a:t>Hedefin 115 mg /dL altında olması 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marL="21590" algn="l" ea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55" marR="56055" marT="0" marB="0" anchor="ctr"/>
                </a:tc>
                <a:extLst>
                  <a:ext uri="{0D108BD9-81ED-4DB2-BD59-A6C34878D82A}">
                    <a16:rowId xmlns:a16="http://schemas.microsoft.com/office/drawing/2014/main" val="255803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12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Riskli hastaların belirlenmesi</a:t>
            </a:r>
          </a:p>
          <a:p>
            <a:r>
              <a:rPr lang="tr-TR" dirty="0">
                <a:latin typeface="+mj-lt"/>
              </a:rPr>
              <a:t>Akut koroner sendrom şüphesi olan hastaların tanısı</a:t>
            </a:r>
          </a:p>
          <a:p>
            <a:r>
              <a:rPr lang="tr-TR" dirty="0">
                <a:latin typeface="+mj-lt"/>
              </a:rPr>
              <a:t>Kronik </a:t>
            </a:r>
            <a:r>
              <a:rPr lang="tr-TR" dirty="0" err="1">
                <a:latin typeface="+mj-lt"/>
              </a:rPr>
              <a:t>iskemik</a:t>
            </a:r>
            <a:r>
              <a:rPr lang="tr-TR" dirty="0">
                <a:latin typeface="+mj-lt"/>
              </a:rPr>
              <a:t> kalp hastalığının takibi</a:t>
            </a:r>
          </a:p>
          <a:p>
            <a:r>
              <a:rPr lang="tr-TR" dirty="0">
                <a:latin typeface="+mj-lt"/>
              </a:rPr>
              <a:t>Hasta eğitimi</a:t>
            </a:r>
          </a:p>
          <a:p>
            <a:r>
              <a:rPr lang="tr-TR" dirty="0">
                <a:latin typeface="+mj-lt"/>
              </a:rPr>
              <a:t>Yönlendirme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Rutin İzlemin Yürütülmesi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Sıklık</a:t>
            </a:r>
          </a:p>
          <a:p>
            <a:pPr lvl="1"/>
            <a:r>
              <a:rPr lang="tr-TR" dirty="0">
                <a:latin typeface="+mj-lt"/>
              </a:rPr>
              <a:t>Tedavinin ilk 1 yılında her 4 veya 6 ayda bir izlem (ilk yıl en az 2 </a:t>
            </a:r>
            <a:r>
              <a:rPr lang="tr-TR" dirty="0" err="1">
                <a:latin typeface="+mj-lt"/>
              </a:rPr>
              <a:t>vizit</a:t>
            </a:r>
            <a:r>
              <a:rPr lang="tr-TR" dirty="0">
                <a:latin typeface="+mj-lt"/>
              </a:rPr>
              <a:t>)</a:t>
            </a:r>
          </a:p>
          <a:p>
            <a:pPr lvl="1"/>
            <a:r>
              <a:rPr lang="tr-TR" dirty="0">
                <a:latin typeface="+mj-lt"/>
              </a:rPr>
              <a:t>İlk yıldan sonra her 6 veya 12 ayda bir izlem</a:t>
            </a:r>
          </a:p>
          <a:p>
            <a:r>
              <a:rPr lang="tr-TR" dirty="0" err="1">
                <a:latin typeface="+mj-lt"/>
              </a:rPr>
              <a:t>Anamnez</a:t>
            </a:r>
            <a:endParaRPr lang="tr-TR" dirty="0">
              <a:latin typeface="+mj-lt"/>
            </a:endParaRPr>
          </a:p>
          <a:p>
            <a:pPr lvl="1"/>
            <a:r>
              <a:rPr lang="tr-TR" dirty="0">
                <a:latin typeface="+mj-lt"/>
              </a:rPr>
              <a:t>Şikayetlerde veya fiziksel aktivitede değişiklik</a:t>
            </a:r>
          </a:p>
          <a:p>
            <a:pPr lvl="1"/>
            <a:r>
              <a:rPr lang="tr-TR" dirty="0">
                <a:latin typeface="+mj-lt"/>
              </a:rPr>
              <a:t>Tedaviye cevap, tedaviye uyum, yan etkiler</a:t>
            </a:r>
          </a:p>
          <a:p>
            <a:pPr lvl="1"/>
            <a:r>
              <a:rPr lang="tr-TR" dirty="0">
                <a:latin typeface="+mj-lt"/>
              </a:rPr>
              <a:t>Eklenen kronik hastalık veya mevcut hastalıkta değişiklik</a:t>
            </a: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endParaRPr lang="tr-TR" dirty="0">
              <a:latin typeface="+mj-lt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Rutin İzlemin Yürütülmesi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Fizik Muayene</a:t>
            </a:r>
          </a:p>
          <a:p>
            <a:pPr lvl="1"/>
            <a:r>
              <a:rPr lang="tr-TR" dirty="0">
                <a:latin typeface="+mj-lt"/>
              </a:rPr>
              <a:t>Kilo, kan basıncı ve kalp hızı ölçülmeli</a:t>
            </a:r>
          </a:p>
          <a:p>
            <a:pPr lvl="1"/>
            <a:r>
              <a:rPr lang="tr-TR" dirty="0">
                <a:latin typeface="+mj-lt"/>
              </a:rPr>
              <a:t>Kalp yetmezliği bulguları</a:t>
            </a:r>
          </a:p>
          <a:p>
            <a:pPr lvl="2"/>
            <a:r>
              <a:rPr lang="tr-TR" dirty="0">
                <a:latin typeface="+mj-lt"/>
              </a:rPr>
              <a:t>Artmış </a:t>
            </a:r>
            <a:r>
              <a:rPr lang="tr-TR" dirty="0" err="1">
                <a:latin typeface="+mj-lt"/>
              </a:rPr>
              <a:t>juguler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venöz</a:t>
            </a:r>
            <a:r>
              <a:rPr lang="tr-TR" dirty="0">
                <a:latin typeface="+mj-lt"/>
              </a:rPr>
              <a:t> basınç, </a:t>
            </a:r>
            <a:r>
              <a:rPr lang="tr-TR" dirty="0" err="1">
                <a:latin typeface="+mj-lt"/>
              </a:rPr>
              <a:t>hepatojuguler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reflü</a:t>
            </a:r>
            <a:endParaRPr lang="tr-TR" dirty="0">
              <a:latin typeface="+mj-lt"/>
            </a:endParaRPr>
          </a:p>
          <a:p>
            <a:pPr lvl="2"/>
            <a:r>
              <a:rPr lang="tr-TR" dirty="0">
                <a:latin typeface="+mj-lt"/>
              </a:rPr>
              <a:t>Akciğerlerde </a:t>
            </a:r>
            <a:r>
              <a:rPr lang="tr-TR" dirty="0" err="1">
                <a:latin typeface="+mj-lt"/>
              </a:rPr>
              <a:t>krepitasyon</a:t>
            </a:r>
            <a:endParaRPr lang="tr-TR" dirty="0">
              <a:latin typeface="+mj-lt"/>
            </a:endParaRPr>
          </a:p>
          <a:p>
            <a:pPr lvl="2"/>
            <a:r>
              <a:rPr lang="tr-TR" dirty="0">
                <a:latin typeface="+mj-lt"/>
              </a:rPr>
              <a:t>Yeni üfürüm, </a:t>
            </a:r>
            <a:r>
              <a:rPr lang="tr-TR" dirty="0" err="1">
                <a:latin typeface="+mj-lt"/>
              </a:rPr>
              <a:t>gallop</a:t>
            </a:r>
            <a:endParaRPr lang="tr-TR" dirty="0">
              <a:latin typeface="+mj-lt"/>
            </a:endParaRPr>
          </a:p>
          <a:p>
            <a:pPr lvl="2"/>
            <a:r>
              <a:rPr lang="tr-TR" dirty="0">
                <a:latin typeface="+mj-lt"/>
              </a:rPr>
              <a:t>Ödem</a:t>
            </a:r>
          </a:p>
          <a:p>
            <a:pPr lvl="1"/>
            <a:r>
              <a:rPr lang="tr-TR" dirty="0">
                <a:latin typeface="+mj-lt"/>
              </a:rPr>
              <a:t>Nabız muayenesi</a:t>
            </a:r>
          </a:p>
          <a:p>
            <a:pPr lvl="2"/>
            <a:r>
              <a:rPr lang="tr-TR" dirty="0" err="1">
                <a:latin typeface="+mj-lt"/>
              </a:rPr>
              <a:t>Karotis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periferik</a:t>
            </a:r>
            <a:r>
              <a:rPr lang="tr-TR" dirty="0">
                <a:latin typeface="+mj-lt"/>
              </a:rPr>
              <a:t> nabızlar, </a:t>
            </a:r>
            <a:r>
              <a:rPr lang="tr-TR" dirty="0" err="1">
                <a:latin typeface="+mj-lt"/>
              </a:rPr>
              <a:t>abdominal</a:t>
            </a:r>
            <a:r>
              <a:rPr lang="tr-TR" dirty="0">
                <a:latin typeface="+mj-lt"/>
              </a:rPr>
              <a:t> aort</a:t>
            </a:r>
          </a:p>
          <a:p>
            <a:endParaRPr lang="tr-TR" dirty="0">
              <a:latin typeface="+mj-lt"/>
            </a:endParaRP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endParaRPr lang="tr-TR" dirty="0">
              <a:latin typeface="+mj-lt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Rutin İzlemin Yürütülmesi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EKG</a:t>
            </a:r>
          </a:p>
          <a:p>
            <a:pPr lvl="1"/>
            <a:r>
              <a:rPr lang="tr-TR" dirty="0">
                <a:latin typeface="+mj-lt"/>
              </a:rPr>
              <a:t>Her </a:t>
            </a:r>
            <a:r>
              <a:rPr lang="tr-TR" dirty="0" err="1">
                <a:latin typeface="+mj-lt"/>
              </a:rPr>
              <a:t>vizitte</a:t>
            </a:r>
            <a:r>
              <a:rPr lang="tr-TR" dirty="0">
                <a:latin typeface="+mj-lt"/>
              </a:rPr>
              <a:t> </a:t>
            </a:r>
          </a:p>
          <a:p>
            <a:r>
              <a:rPr lang="tr-TR" dirty="0">
                <a:latin typeface="+mj-lt"/>
              </a:rPr>
              <a:t>Laboratuar</a:t>
            </a:r>
          </a:p>
          <a:p>
            <a:pPr lvl="1"/>
            <a:r>
              <a:rPr lang="tr-TR" dirty="0">
                <a:latin typeface="+mj-lt"/>
              </a:rPr>
              <a:t>Rutin biyokimya (</a:t>
            </a:r>
            <a:r>
              <a:rPr lang="tr-TR" dirty="0" err="1">
                <a:latin typeface="+mj-lt"/>
              </a:rPr>
              <a:t>Glukoz</a:t>
            </a:r>
            <a:r>
              <a:rPr lang="tr-TR" dirty="0">
                <a:latin typeface="+mj-lt"/>
              </a:rPr>
              <a:t>, kolesteroller, üre-</a:t>
            </a:r>
            <a:r>
              <a:rPr lang="tr-TR" dirty="0" err="1">
                <a:latin typeface="+mj-lt"/>
              </a:rPr>
              <a:t>kreatinin</a:t>
            </a:r>
            <a:r>
              <a:rPr lang="tr-TR" dirty="0">
                <a:latin typeface="+mj-lt"/>
              </a:rPr>
              <a:t>, ürik asit, AST-ALT, elektrolitler)</a:t>
            </a:r>
          </a:p>
          <a:p>
            <a:pPr lvl="1"/>
            <a:r>
              <a:rPr lang="tr-TR" dirty="0" err="1">
                <a:latin typeface="+mj-lt"/>
              </a:rPr>
              <a:t>Hemogram</a:t>
            </a:r>
            <a:endParaRPr lang="tr-TR" dirty="0">
              <a:latin typeface="+mj-lt"/>
            </a:endParaRPr>
          </a:p>
          <a:p>
            <a:pPr lvl="1"/>
            <a:r>
              <a:rPr lang="tr-TR" dirty="0">
                <a:latin typeface="+mj-lt"/>
              </a:rPr>
              <a:t>Tiroid fonksiyon testleri</a:t>
            </a:r>
          </a:p>
          <a:p>
            <a:pPr lvl="1"/>
            <a:r>
              <a:rPr lang="tr-TR" dirty="0">
                <a:latin typeface="+mj-lt"/>
              </a:rPr>
              <a:t>Tam idrar tahlili, mümkünse </a:t>
            </a:r>
            <a:r>
              <a:rPr lang="tr-TR" dirty="0" err="1">
                <a:latin typeface="+mj-lt"/>
              </a:rPr>
              <a:t>mikroalbüminüri</a:t>
            </a:r>
            <a:endParaRPr lang="tr-TR" dirty="0">
              <a:latin typeface="+mj-lt"/>
            </a:endParaRPr>
          </a:p>
          <a:p>
            <a:pPr lvl="1">
              <a:buNone/>
            </a:pPr>
            <a:endParaRPr lang="tr-TR" dirty="0"/>
          </a:p>
          <a:p>
            <a:pPr lvl="1">
              <a:buNone/>
            </a:pPr>
            <a:endParaRPr lang="tr-TR" dirty="0">
              <a:latin typeface="+mj-lt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latin typeface="+mj-lt"/>
              </a:rPr>
              <a:t>Lipidler</a:t>
            </a:r>
            <a:endParaRPr lang="tr-TR" dirty="0">
              <a:latin typeface="+mj-lt"/>
            </a:endParaRPr>
          </a:p>
          <a:p>
            <a:pPr lvl="1"/>
            <a:r>
              <a:rPr lang="tr-TR" dirty="0">
                <a:latin typeface="+mj-lt"/>
              </a:rPr>
              <a:t>Yaşam tarzı değişikliği: egzersiz ve kilo kontrolü</a:t>
            </a:r>
          </a:p>
          <a:p>
            <a:pPr lvl="1"/>
            <a:r>
              <a:rPr lang="tr-TR" dirty="0">
                <a:latin typeface="+mj-lt"/>
              </a:rPr>
              <a:t>Uygun diyetin düzenlenmesi</a:t>
            </a:r>
          </a:p>
          <a:p>
            <a:pPr lvl="1"/>
            <a:r>
              <a:rPr lang="tr-TR" dirty="0" err="1">
                <a:latin typeface="+mj-lt"/>
              </a:rPr>
              <a:t>Statinler</a:t>
            </a:r>
            <a:r>
              <a:rPr lang="tr-TR" dirty="0">
                <a:latin typeface="+mj-lt"/>
              </a:rPr>
              <a:t>: yaşam tarzı değişikliğine ek olarak uygun dozda </a:t>
            </a:r>
            <a:r>
              <a:rPr lang="tr-TR" dirty="0" err="1">
                <a:latin typeface="+mj-lt"/>
              </a:rPr>
              <a:t>statin</a:t>
            </a:r>
            <a:r>
              <a:rPr lang="tr-TR" dirty="0">
                <a:latin typeface="+mj-lt"/>
              </a:rPr>
              <a:t> tedavisi (</a:t>
            </a:r>
            <a:r>
              <a:rPr lang="tr-TR" dirty="0" err="1">
                <a:latin typeface="+mj-lt"/>
              </a:rPr>
              <a:t>kontrendikasyon</a:t>
            </a:r>
            <a:r>
              <a:rPr lang="tr-TR" dirty="0">
                <a:latin typeface="+mj-lt"/>
              </a:rPr>
              <a:t> veya bilinen yan etki yoksa)</a:t>
            </a:r>
          </a:p>
          <a:p>
            <a:r>
              <a:rPr lang="tr-TR" dirty="0">
                <a:latin typeface="+mj-lt"/>
              </a:rPr>
              <a:t>Hedef LDL kaç olmalı?</a:t>
            </a:r>
          </a:p>
          <a:p>
            <a:pPr lvl="1"/>
            <a:r>
              <a:rPr lang="tr-TR" dirty="0">
                <a:latin typeface="+mj-lt"/>
              </a:rPr>
              <a:t>Akut olay sonrası koruma için LDL &lt; 55 mg/</a:t>
            </a:r>
            <a:r>
              <a:rPr lang="tr-TR" dirty="0" err="1">
                <a:latin typeface="+mj-lt"/>
              </a:rPr>
              <a:t>dl</a:t>
            </a:r>
            <a:r>
              <a:rPr lang="tr-TR" dirty="0">
                <a:latin typeface="+mj-lt"/>
              </a:rPr>
              <a:t>, (bazal değerden en az %50 düşüş sağlanmalı)</a:t>
            </a:r>
          </a:p>
          <a:p>
            <a:r>
              <a:rPr lang="tr-TR" dirty="0">
                <a:latin typeface="+mj-lt"/>
              </a:rPr>
              <a:t>Ne zaman üst merkeze gönderelim?</a:t>
            </a:r>
          </a:p>
          <a:p>
            <a:pPr lvl="1"/>
            <a:r>
              <a:rPr lang="tr-TR" dirty="0">
                <a:latin typeface="+mj-lt"/>
              </a:rPr>
              <a:t>Hedef LDL değerlerine ulaşılamadığında</a:t>
            </a:r>
          </a:p>
          <a:p>
            <a:pPr lvl="1"/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Kan Basıncı Düzenlenmesi</a:t>
            </a:r>
          </a:p>
          <a:p>
            <a:pPr lvl="1"/>
            <a:r>
              <a:rPr lang="tr-TR" dirty="0">
                <a:latin typeface="+mj-lt"/>
              </a:rPr>
              <a:t>Yaşam tarzı değişikliği</a:t>
            </a:r>
          </a:p>
          <a:p>
            <a:pPr lvl="1"/>
            <a:r>
              <a:rPr lang="tr-TR" dirty="0">
                <a:latin typeface="+mj-lt"/>
              </a:rPr>
              <a:t>Sodyum alımının azaltılması, alkol alımının kısıtlanması</a:t>
            </a:r>
          </a:p>
          <a:p>
            <a:pPr lvl="1"/>
            <a:r>
              <a:rPr lang="tr-TR" dirty="0">
                <a:latin typeface="+mj-lt"/>
              </a:rPr>
              <a:t>Kan basıncı ≥ 140/90 mmHg ise YTD ek olarak uygun </a:t>
            </a:r>
            <a:r>
              <a:rPr lang="tr-TR" dirty="0" err="1">
                <a:latin typeface="+mj-lt"/>
              </a:rPr>
              <a:t>antihipertansif</a:t>
            </a:r>
            <a:r>
              <a:rPr lang="tr-TR" dirty="0">
                <a:latin typeface="+mj-lt"/>
              </a:rPr>
              <a:t> tedavi</a:t>
            </a:r>
          </a:p>
          <a:p>
            <a:pPr lvl="1"/>
            <a:r>
              <a:rPr lang="tr-TR" dirty="0"/>
              <a:t>Hipertansiyonu olan KAH hastalarında, </a:t>
            </a:r>
            <a:r>
              <a:rPr lang="tr-TR" dirty="0" err="1"/>
              <a:t>sistolik</a:t>
            </a:r>
            <a:r>
              <a:rPr lang="tr-TR" dirty="0"/>
              <a:t> kan basıncının (SKB) 120-129 </a:t>
            </a:r>
            <a:r>
              <a:rPr lang="tr-TR" dirty="0" err="1"/>
              <a:t>mmHg</a:t>
            </a:r>
            <a:r>
              <a:rPr lang="tr-TR" dirty="0"/>
              <a:t> ve </a:t>
            </a:r>
            <a:r>
              <a:rPr lang="tr-TR" dirty="0" err="1"/>
              <a:t>diyastolik</a:t>
            </a:r>
            <a:r>
              <a:rPr lang="tr-TR" dirty="0"/>
              <a:t> kan basıncının (DKB) 70-79 </a:t>
            </a:r>
            <a:r>
              <a:rPr lang="tr-TR" dirty="0" err="1"/>
              <a:t>mmHg</a:t>
            </a:r>
            <a:r>
              <a:rPr lang="tr-TR" dirty="0"/>
              <a:t> aralığında olması </a:t>
            </a:r>
            <a:r>
              <a:rPr lang="tr-TR" dirty="0" err="1"/>
              <a:t>önerilir</a:t>
            </a:r>
            <a:r>
              <a:rPr lang="tr-TR" dirty="0"/>
              <a:t>. </a:t>
            </a:r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Ne zaman üst merkeze gönderelim?</a:t>
            </a:r>
          </a:p>
          <a:p>
            <a:pPr lvl="1"/>
            <a:r>
              <a:rPr lang="tr-TR" dirty="0">
                <a:latin typeface="+mj-lt"/>
              </a:rPr>
              <a:t>Dirençli hipertansiyon, sekonder hipertansiyon</a:t>
            </a: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Diyabetin Kontrolü</a:t>
            </a:r>
          </a:p>
          <a:p>
            <a:pPr lvl="1"/>
            <a:r>
              <a:rPr lang="tr-TR" dirty="0">
                <a:latin typeface="+mj-lt"/>
              </a:rPr>
              <a:t>Hastalarda HbA1c seviyesinin ≤ %7 tutulması</a:t>
            </a:r>
          </a:p>
          <a:p>
            <a:pPr lvl="1"/>
            <a:r>
              <a:rPr lang="tr-TR" dirty="0">
                <a:latin typeface="+mj-lt"/>
              </a:rPr>
              <a:t>Diyet ve yaşam tarzı değişikliği</a:t>
            </a:r>
          </a:p>
          <a:p>
            <a:pPr lvl="1"/>
            <a:r>
              <a:rPr lang="tr-TR" dirty="0">
                <a:latin typeface="+mj-lt"/>
              </a:rPr>
              <a:t>Uygun </a:t>
            </a:r>
            <a:r>
              <a:rPr lang="tr-TR" dirty="0" err="1">
                <a:latin typeface="+mj-lt"/>
              </a:rPr>
              <a:t>farmakoterapinin</a:t>
            </a:r>
            <a:r>
              <a:rPr lang="tr-TR" dirty="0">
                <a:latin typeface="+mj-lt"/>
              </a:rPr>
              <a:t> sağlanması (SGLT-2 inhibitörleri </a:t>
            </a:r>
            <a:r>
              <a:rPr lang="tr-TR" dirty="0" err="1">
                <a:latin typeface="+mj-lt"/>
              </a:rPr>
              <a:t>kontrendikasyon</a:t>
            </a:r>
            <a:r>
              <a:rPr lang="tr-TR" dirty="0">
                <a:latin typeface="+mj-lt"/>
              </a:rPr>
              <a:t> yoksa tedavinin mutlaka bir parçası olmalı)</a:t>
            </a:r>
          </a:p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Ne zaman üst merkeze gönderelim?</a:t>
            </a:r>
          </a:p>
          <a:p>
            <a:pPr lvl="1"/>
            <a:r>
              <a:rPr lang="tr-TR" dirty="0">
                <a:latin typeface="+mj-lt"/>
              </a:rPr>
              <a:t>Hedef HbA1c değerlerine ulaşılamadığında, komplikasyon varlığında</a:t>
            </a:r>
          </a:p>
          <a:p>
            <a:pPr lvl="1"/>
            <a:endParaRPr lang="tr-TR" dirty="0">
              <a:latin typeface="+mj-lt"/>
            </a:endParaRP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Fiziksel Aktivite</a:t>
            </a:r>
          </a:p>
          <a:p>
            <a:pPr lvl="1"/>
            <a:r>
              <a:rPr lang="tr-TR" dirty="0">
                <a:latin typeface="+mj-lt"/>
              </a:rPr>
              <a:t>Günlük hareket miktarının arttırılması</a:t>
            </a:r>
          </a:p>
          <a:p>
            <a:pPr lvl="1"/>
            <a:r>
              <a:rPr lang="tr-TR" dirty="0">
                <a:latin typeface="+mj-lt"/>
              </a:rPr>
              <a:t>Belirgin kalp yetmezliği, ciddi aort darlığı, aktif </a:t>
            </a:r>
            <a:r>
              <a:rPr lang="tr-TR" dirty="0" err="1">
                <a:latin typeface="+mj-lt"/>
              </a:rPr>
              <a:t>iskemi</a:t>
            </a:r>
            <a:r>
              <a:rPr lang="tr-TR" dirty="0">
                <a:latin typeface="+mj-lt"/>
              </a:rPr>
              <a:t> olmamalı</a:t>
            </a:r>
          </a:p>
          <a:p>
            <a:pPr lvl="1"/>
            <a:r>
              <a:rPr lang="tr-TR" dirty="0">
                <a:latin typeface="+mj-lt"/>
              </a:rPr>
              <a:t>Haftada en az 5 gün, günde 30-60 </a:t>
            </a:r>
            <a:r>
              <a:rPr lang="tr-TR" dirty="0" err="1">
                <a:latin typeface="+mj-lt"/>
              </a:rPr>
              <a:t>dk</a:t>
            </a:r>
            <a:r>
              <a:rPr lang="tr-TR" dirty="0">
                <a:latin typeface="+mj-lt"/>
              </a:rPr>
              <a:t> orta derecede aerobik egzersiz</a:t>
            </a:r>
          </a:p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Ne zaman üst merkeze gönderelim?</a:t>
            </a:r>
          </a:p>
          <a:p>
            <a:pPr lvl="1"/>
            <a:r>
              <a:rPr lang="tr-TR" dirty="0" err="1">
                <a:latin typeface="+mj-lt"/>
              </a:rPr>
              <a:t>İskemik</a:t>
            </a:r>
            <a:r>
              <a:rPr lang="tr-TR" dirty="0">
                <a:latin typeface="+mj-lt"/>
              </a:rPr>
              <a:t> kalp hastalığı olan hastaların egzersiz planı mutlaka uzman hekim (kardiyoloji, iç hastalıkları, spor hekimliği, FTR) tarafından düzenlenmeli</a:t>
            </a:r>
          </a:p>
          <a:p>
            <a:pPr lvl="1">
              <a:buNone/>
            </a:pPr>
            <a:endParaRPr lang="tr-TR" dirty="0">
              <a:latin typeface="+mj-lt"/>
            </a:endParaRPr>
          </a:p>
          <a:p>
            <a:pPr lvl="1"/>
            <a:endParaRPr lang="tr-TR" dirty="0">
              <a:latin typeface="+mj-lt"/>
            </a:endParaRP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Kilo kontrolü</a:t>
            </a:r>
          </a:p>
          <a:p>
            <a:pPr lvl="1"/>
            <a:r>
              <a:rPr lang="tr-TR" dirty="0">
                <a:latin typeface="+mj-lt"/>
              </a:rPr>
              <a:t>Her </a:t>
            </a:r>
            <a:r>
              <a:rPr lang="tr-TR" dirty="0" err="1">
                <a:latin typeface="+mj-lt"/>
              </a:rPr>
              <a:t>vizitte</a:t>
            </a:r>
            <a:r>
              <a:rPr lang="tr-TR" dirty="0">
                <a:latin typeface="+mj-lt"/>
              </a:rPr>
              <a:t> VKİ ve bel çevresi ölçülmeli</a:t>
            </a:r>
          </a:p>
          <a:p>
            <a:pPr lvl="1"/>
            <a:r>
              <a:rPr lang="tr-TR" dirty="0">
                <a:latin typeface="+mj-lt"/>
              </a:rPr>
              <a:t>Hedef VKİ &lt; 25 kg/m</a:t>
            </a:r>
            <a:r>
              <a:rPr lang="tr-TR" baseline="30000" dirty="0">
                <a:latin typeface="+mj-lt"/>
              </a:rPr>
              <a:t>2</a:t>
            </a:r>
            <a:r>
              <a:rPr lang="tr-TR" dirty="0">
                <a:latin typeface="+mj-lt"/>
              </a:rPr>
              <a:t> ve bel çevresi erkekte &lt; 102 cm, kadında &lt; 88 cm</a:t>
            </a:r>
          </a:p>
          <a:p>
            <a:pPr lvl="1"/>
            <a:r>
              <a:rPr lang="tr-TR" dirty="0">
                <a:latin typeface="+mj-lt"/>
              </a:rPr>
              <a:t>Kilo vermede ilk hedef toplam kiloyu %5-10 arası indirebilmek</a:t>
            </a:r>
          </a:p>
          <a:p>
            <a:r>
              <a:rPr lang="tr-TR" dirty="0">
                <a:latin typeface="+mj-lt"/>
              </a:rPr>
              <a:t>Ne zaman üst merkeze gönderelim?</a:t>
            </a:r>
          </a:p>
          <a:p>
            <a:pPr lvl="1"/>
            <a:r>
              <a:rPr lang="tr-TR" dirty="0">
                <a:latin typeface="+mj-lt"/>
              </a:rPr>
              <a:t>İstenilen hedefe ulaşılamadığında, </a:t>
            </a:r>
            <a:r>
              <a:rPr lang="tr-TR" dirty="0" err="1">
                <a:latin typeface="+mj-lt"/>
              </a:rPr>
              <a:t>morbid</a:t>
            </a:r>
            <a:r>
              <a:rPr lang="tr-TR" dirty="0">
                <a:latin typeface="+mj-lt"/>
              </a:rPr>
              <a:t> obezite varlığında </a:t>
            </a: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Sağlıklı Beslenme Önerileri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Doymamış yağ ağırlıklı beslenme</a:t>
            </a:r>
          </a:p>
          <a:p>
            <a:r>
              <a:rPr lang="tr-TR" dirty="0">
                <a:latin typeface="+mj-lt"/>
              </a:rPr>
              <a:t>Az yağlı süt ürünleri, yağsız et</a:t>
            </a:r>
          </a:p>
          <a:p>
            <a:r>
              <a:rPr lang="tr-TR" dirty="0">
                <a:latin typeface="+mj-lt"/>
              </a:rPr>
              <a:t>Günlük tuz tüketimi 5gr/gün</a:t>
            </a:r>
          </a:p>
          <a:p>
            <a:r>
              <a:rPr lang="tr-TR" dirty="0">
                <a:latin typeface="+mj-lt"/>
              </a:rPr>
              <a:t>Balık (haftada 2), günde 2-3 porsiyon meyve ve sebze</a:t>
            </a:r>
          </a:p>
          <a:p>
            <a:r>
              <a:rPr lang="tr-TR" dirty="0">
                <a:latin typeface="+mj-lt"/>
              </a:rPr>
              <a:t>Tam tahıllar ve ürünleri</a:t>
            </a:r>
          </a:p>
          <a:p>
            <a:r>
              <a:rPr lang="tr-TR" dirty="0">
                <a:latin typeface="+mj-lt"/>
              </a:rPr>
              <a:t>Posalı (lifli) gıdalar</a:t>
            </a:r>
          </a:p>
          <a:p>
            <a:r>
              <a:rPr lang="tr-TR" dirty="0">
                <a:latin typeface="+mj-lt"/>
              </a:rPr>
              <a:t>Şekerle tatlandırılmış içecekler yasak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Sigara Bırakma Danışmanlığı</a:t>
            </a:r>
          </a:p>
          <a:p>
            <a:pPr lvl="1"/>
            <a:endParaRPr lang="tr-TR" dirty="0">
              <a:latin typeface="+mj-lt"/>
            </a:endParaRPr>
          </a:p>
          <a:p>
            <a:pPr lvl="1"/>
            <a:r>
              <a:rPr lang="tr-TR" dirty="0">
                <a:latin typeface="+mj-lt"/>
              </a:rPr>
              <a:t>Her hastada sigara bırakma teşvik edilmeli ve evde ve iş yerinde çevresel sigara dumanına maruz kalmaktan kaçınmanın önemi anlatılmalı</a:t>
            </a: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Riskli Hastaların Belirlenmesi</a:t>
            </a:r>
          </a:p>
        </p:txBody>
      </p:sp>
    </p:spTree>
    <p:extLst>
      <p:ext uri="{BB962C8B-B14F-4D97-AF65-F5344CB8AC3E}">
        <p14:creationId xmlns:p14="http://schemas.microsoft.com/office/powerpoint/2010/main" val="3167970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Psikolojik Faktörler</a:t>
            </a:r>
          </a:p>
          <a:p>
            <a:pPr lvl="1"/>
            <a:r>
              <a:rPr lang="tr-TR" dirty="0">
                <a:latin typeface="+mj-lt"/>
              </a:rPr>
              <a:t>Hastaların depresyon yönünden taranması </a:t>
            </a:r>
          </a:p>
          <a:p>
            <a:pPr lvl="1"/>
            <a:r>
              <a:rPr lang="tr-TR" dirty="0">
                <a:latin typeface="+mj-lt"/>
              </a:rPr>
              <a:t>2 soruluk tarama. Son 2 hafta içinde bu iki durumdan birisi yaşantınızı olumsuz etkiledi mi?</a:t>
            </a:r>
          </a:p>
          <a:p>
            <a:pPr lvl="2"/>
            <a:r>
              <a:rPr lang="tr-TR" dirty="0">
                <a:latin typeface="+mj-lt"/>
              </a:rPr>
              <a:t>Bir şeyler yapmak  için azalmış ilgi kaybı, zevk alamama</a:t>
            </a:r>
          </a:p>
          <a:p>
            <a:pPr lvl="2"/>
            <a:r>
              <a:rPr lang="tr-TR" dirty="0">
                <a:latin typeface="+mj-lt"/>
              </a:rPr>
              <a:t>Çökkün, </a:t>
            </a:r>
            <a:r>
              <a:rPr lang="tr-TR" dirty="0" err="1">
                <a:latin typeface="+mj-lt"/>
              </a:rPr>
              <a:t>depresif</a:t>
            </a:r>
            <a:r>
              <a:rPr lang="tr-TR" dirty="0">
                <a:latin typeface="+mj-lt"/>
              </a:rPr>
              <a:t> veya ümitsiz hissetme</a:t>
            </a:r>
          </a:p>
          <a:p>
            <a:r>
              <a:rPr lang="tr-TR" dirty="0">
                <a:latin typeface="+mj-lt"/>
              </a:rPr>
              <a:t>Ne zaman üst merkeze gönderelim?</a:t>
            </a:r>
          </a:p>
          <a:p>
            <a:pPr lvl="1"/>
            <a:r>
              <a:rPr lang="tr-TR" dirty="0">
                <a:latin typeface="+mj-lt"/>
              </a:rPr>
              <a:t>İki sorudan birine evet yanıtı varsa</a:t>
            </a: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Seksüel Aktivite</a:t>
            </a:r>
          </a:p>
          <a:p>
            <a:pPr lvl="1"/>
            <a:r>
              <a:rPr lang="tr-TR" dirty="0">
                <a:latin typeface="+mj-lt"/>
              </a:rPr>
              <a:t>Hastaların efor kapasitesinin değerlendirilmesi</a:t>
            </a:r>
          </a:p>
          <a:p>
            <a:pPr lvl="1"/>
            <a:r>
              <a:rPr lang="tr-TR" dirty="0">
                <a:latin typeface="+mj-lt"/>
              </a:rPr>
              <a:t>Bilinçsiz ilaç kullanımının önüne geçilmesi</a:t>
            </a:r>
          </a:p>
          <a:p>
            <a:pPr lvl="1"/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Ne zaman üst merkeze gönderelim?</a:t>
            </a:r>
          </a:p>
          <a:p>
            <a:pPr lvl="1"/>
            <a:r>
              <a:rPr lang="tr-TR" dirty="0" err="1">
                <a:latin typeface="+mj-lt"/>
              </a:rPr>
              <a:t>Erektil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disfonksiyon</a:t>
            </a:r>
            <a:r>
              <a:rPr lang="tr-TR" dirty="0">
                <a:latin typeface="+mj-lt"/>
              </a:rPr>
              <a:t>, </a:t>
            </a:r>
            <a:r>
              <a:rPr lang="tr-TR" dirty="0" err="1">
                <a:latin typeface="+mj-lt"/>
              </a:rPr>
              <a:t>farmakoterapi</a:t>
            </a:r>
            <a:r>
              <a:rPr lang="tr-TR" dirty="0">
                <a:latin typeface="+mj-lt"/>
              </a:rPr>
              <a:t> ihtiyacı olduğunda</a:t>
            </a: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Risk Faktörlerinin Düzeltilmesi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Rutin Aşılama</a:t>
            </a:r>
          </a:p>
          <a:p>
            <a:pPr lvl="1"/>
            <a:r>
              <a:rPr lang="tr-TR" dirty="0" err="1">
                <a:latin typeface="+mj-lt"/>
              </a:rPr>
              <a:t>Influenza</a:t>
            </a:r>
            <a:r>
              <a:rPr lang="tr-TR" dirty="0">
                <a:latin typeface="+mj-lt"/>
              </a:rPr>
              <a:t> aşısının her yıl yapılması önerilmeli</a:t>
            </a:r>
          </a:p>
          <a:p>
            <a:pPr lvl="1"/>
            <a:r>
              <a:rPr lang="tr-TR" dirty="0" err="1">
                <a:latin typeface="+mj-lt"/>
              </a:rPr>
              <a:t>Pnömokok</a:t>
            </a:r>
            <a:r>
              <a:rPr lang="tr-TR" dirty="0">
                <a:latin typeface="+mj-lt"/>
              </a:rPr>
              <a:t> aşısı önerilmeli</a:t>
            </a:r>
          </a:p>
          <a:p>
            <a:pPr lvl="1"/>
            <a:r>
              <a:rPr lang="tr-TR" dirty="0">
                <a:latin typeface="+mj-lt"/>
              </a:rPr>
              <a:t>RSV ve Zona aşısı önerilmeli</a:t>
            </a:r>
          </a:p>
          <a:p>
            <a:pPr lvl="1"/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Hava Kirliliği</a:t>
            </a:r>
          </a:p>
          <a:p>
            <a:pPr lvl="1"/>
            <a:r>
              <a:rPr lang="tr-TR" dirty="0">
                <a:latin typeface="+mj-lt"/>
              </a:rPr>
              <a:t>Hava kirliliği olan günlerde hastalara kapalı alanlarda kalmasını önermeli</a:t>
            </a:r>
          </a:p>
          <a:p>
            <a:pPr lvl="1"/>
            <a:endParaRPr lang="tr-TR" dirty="0">
              <a:latin typeface="+mj-lt"/>
            </a:endParaRPr>
          </a:p>
          <a:p>
            <a:pPr lvl="1">
              <a:buNone/>
            </a:pPr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Hasta Eğitimi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İlaçların doğru zamanda kullanımı ve ilaca uyum</a:t>
            </a:r>
          </a:p>
          <a:p>
            <a:r>
              <a:rPr lang="tr-TR" dirty="0">
                <a:latin typeface="+mj-lt"/>
              </a:rPr>
              <a:t>Tüm tedavilerin gözden geçirilmesi</a:t>
            </a:r>
          </a:p>
          <a:p>
            <a:r>
              <a:rPr lang="tr-TR" dirty="0">
                <a:latin typeface="+mj-lt"/>
              </a:rPr>
              <a:t>Kendi kendine izlem becerisinin kazandırılması</a:t>
            </a:r>
          </a:p>
          <a:p>
            <a:r>
              <a:rPr lang="tr-TR" dirty="0">
                <a:latin typeface="+mj-lt"/>
              </a:rPr>
              <a:t>Kötüleşmeyi gösteren belirtiler hakkında </a:t>
            </a:r>
            <a:r>
              <a:rPr lang="tr-TR" dirty="0" err="1">
                <a:latin typeface="+mj-lt"/>
              </a:rPr>
              <a:t>farkındalığın</a:t>
            </a:r>
            <a:r>
              <a:rPr lang="tr-TR" dirty="0">
                <a:latin typeface="+mj-lt"/>
              </a:rPr>
              <a:t> sağlanması ve ne zaman doktora başvurmak gerektiğinin anlatılması</a:t>
            </a:r>
          </a:p>
          <a:p>
            <a:pPr>
              <a:buNone/>
            </a:pPr>
            <a:endParaRPr lang="tr-TR" dirty="0">
              <a:latin typeface="+mj-lt"/>
            </a:endParaRPr>
          </a:p>
          <a:p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Önleyici Müdahalelerin Etkisi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+mj-lt"/>
              </a:rPr>
              <a:t>Sigara bıraktırma			%35</a:t>
            </a:r>
          </a:p>
          <a:p>
            <a:r>
              <a:rPr lang="tr-TR" dirty="0">
                <a:latin typeface="+mj-lt"/>
              </a:rPr>
              <a:t>Fiziksel aktivite artışı		%24</a:t>
            </a:r>
          </a:p>
          <a:p>
            <a:r>
              <a:rPr lang="tr-TR" dirty="0">
                <a:latin typeface="+mj-lt"/>
              </a:rPr>
              <a:t>Diyet değişikliği			%44</a:t>
            </a:r>
          </a:p>
          <a:p>
            <a:r>
              <a:rPr lang="tr-TR" dirty="0">
                <a:latin typeface="+mj-lt"/>
              </a:rPr>
              <a:t>Diyet ve egzersiz uyarlama	%55</a:t>
            </a:r>
          </a:p>
          <a:p>
            <a:r>
              <a:rPr lang="tr-TR" dirty="0">
                <a:latin typeface="+mj-lt"/>
              </a:rPr>
              <a:t>Düşük doz ASA				%18</a:t>
            </a:r>
          </a:p>
          <a:p>
            <a:r>
              <a:rPr lang="tr-TR" dirty="0" err="1">
                <a:latin typeface="+mj-lt"/>
              </a:rPr>
              <a:t>Statinler</a:t>
            </a:r>
            <a:r>
              <a:rPr lang="tr-TR" dirty="0">
                <a:latin typeface="+mj-lt"/>
              </a:rPr>
              <a:t> 					%31</a:t>
            </a:r>
          </a:p>
          <a:p>
            <a:r>
              <a:rPr lang="tr-TR" dirty="0">
                <a:latin typeface="+mj-lt"/>
              </a:rPr>
              <a:t>Beta </a:t>
            </a:r>
            <a:r>
              <a:rPr lang="tr-TR" dirty="0" err="1">
                <a:latin typeface="+mj-lt"/>
              </a:rPr>
              <a:t>blokerler</a:t>
            </a:r>
            <a:r>
              <a:rPr lang="tr-TR" dirty="0">
                <a:latin typeface="+mj-lt"/>
              </a:rPr>
              <a:t>				%23</a:t>
            </a:r>
          </a:p>
          <a:p>
            <a:r>
              <a:rPr lang="tr-TR" dirty="0">
                <a:latin typeface="+mj-lt"/>
              </a:rPr>
              <a:t>ACE-inhibitörleri			%26</a:t>
            </a:r>
          </a:p>
          <a:p>
            <a:r>
              <a:rPr lang="tr-TR" dirty="0" err="1">
                <a:latin typeface="+mj-lt"/>
              </a:rPr>
              <a:t>Statin+ACE+ASA+BB</a:t>
            </a:r>
            <a:r>
              <a:rPr lang="tr-TR" dirty="0">
                <a:latin typeface="+mj-lt"/>
              </a:rPr>
              <a:t>			%75				</a:t>
            </a:r>
          </a:p>
        </p:txBody>
      </p:sp>
    </p:spTree>
    <p:extLst>
      <p:ext uri="{BB962C8B-B14F-4D97-AF65-F5344CB8AC3E}">
        <p14:creationId xmlns:p14="http://schemas.microsoft.com/office/powerpoint/2010/main" val="2223663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/>
              <a:t>Hastaya Verilmesi Gereken Mesajlar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Sigara içme!</a:t>
            </a:r>
          </a:p>
          <a:p>
            <a:r>
              <a:rPr lang="tr-TR" dirty="0">
                <a:latin typeface="+mj-lt"/>
              </a:rPr>
              <a:t>Sağlıklı beslen!</a:t>
            </a:r>
          </a:p>
          <a:p>
            <a:r>
              <a:rPr lang="tr-TR" dirty="0">
                <a:latin typeface="+mj-lt"/>
              </a:rPr>
              <a:t>Alkolden uzak dur!</a:t>
            </a:r>
          </a:p>
          <a:p>
            <a:r>
              <a:rPr lang="tr-TR" dirty="0">
                <a:latin typeface="+mj-lt"/>
              </a:rPr>
              <a:t>Düzenli egzersiz yap!</a:t>
            </a:r>
          </a:p>
          <a:p>
            <a:r>
              <a:rPr lang="tr-TR" dirty="0">
                <a:latin typeface="+mj-lt"/>
              </a:rPr>
              <a:t>Mutlaka düzenli olarak doktora git!</a:t>
            </a:r>
          </a:p>
          <a:p>
            <a:r>
              <a:rPr lang="tr-TR" dirty="0">
                <a:latin typeface="+mj-lt"/>
              </a:rPr>
              <a:t>İlaçlarını düzenli al!</a:t>
            </a:r>
          </a:p>
          <a:p>
            <a:r>
              <a:rPr lang="tr-TR" dirty="0">
                <a:latin typeface="+mj-lt"/>
              </a:rPr>
              <a:t>Aşılarını ol! (Özellikle </a:t>
            </a:r>
            <a:r>
              <a:rPr lang="tr-TR" dirty="0" err="1">
                <a:latin typeface="+mj-lt"/>
              </a:rPr>
              <a:t>influenza</a:t>
            </a:r>
            <a:r>
              <a:rPr lang="tr-TR" dirty="0">
                <a:latin typeface="+mj-lt"/>
              </a:rPr>
              <a:t>!)</a:t>
            </a:r>
          </a:p>
          <a:p>
            <a:r>
              <a:rPr lang="tr-TR" dirty="0">
                <a:latin typeface="+mj-lt"/>
              </a:rPr>
              <a:t>Bedenini tanı! (VKİ, LDL, Kan basıncı)</a:t>
            </a:r>
          </a:p>
          <a:p>
            <a:r>
              <a:rPr lang="tr-TR" dirty="0">
                <a:latin typeface="+mj-lt"/>
              </a:rPr>
              <a:t>Stresini idare etmeyi öğren, gerekirse yardım al!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Koroner Arter Hastalığı Olan Bireylerin Sevk Kriterleri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>
              <a:latin typeface="+mj-lt"/>
            </a:endParaRPr>
          </a:p>
          <a:p>
            <a:r>
              <a:rPr lang="tr-TR" sz="2800" dirty="0" err="1">
                <a:latin typeface="+mj-lt"/>
              </a:rPr>
              <a:t>KAH’a</a:t>
            </a:r>
            <a:r>
              <a:rPr lang="tr-TR" sz="2800" dirty="0">
                <a:latin typeface="+mj-lt"/>
              </a:rPr>
              <a:t> yönelik tedavi almayanlar doğrudan ilgili uzman hekime sevk edilmelidir. </a:t>
            </a:r>
          </a:p>
          <a:p>
            <a:r>
              <a:rPr lang="tr-TR" sz="2800" dirty="0">
                <a:latin typeface="+mj-lt"/>
              </a:rPr>
              <a:t>Aktif </a:t>
            </a:r>
            <a:r>
              <a:rPr lang="tr-TR" sz="2800" dirty="0" err="1">
                <a:latin typeface="+mj-lt"/>
              </a:rPr>
              <a:t>iskemik</a:t>
            </a:r>
            <a:r>
              <a:rPr lang="tr-TR" sz="2800" dirty="0">
                <a:latin typeface="+mj-lt"/>
              </a:rPr>
              <a:t> bulguları olanlar kardiyoloji uzmanına sevk edilmelidir. </a:t>
            </a:r>
          </a:p>
          <a:p>
            <a:r>
              <a:rPr lang="tr-TR" sz="2800" dirty="0">
                <a:latin typeface="+mj-lt"/>
              </a:rPr>
              <a:t>Tedavinin veya dozunun yetersizliği olan hastalar veya yaşam tarzı değişikliğine uymayan hastaların ya tedavisinin dozu düzenlenecek ya da kardiyoloji uzmanına sevk edilecektir. </a:t>
            </a:r>
          </a:p>
          <a:p>
            <a:r>
              <a:rPr lang="tr-TR" sz="2800" dirty="0">
                <a:latin typeface="+mj-lt"/>
              </a:rPr>
              <a:t>Tedaviye uyumu olmadığı saptanan olgularda gerekirse uzman hekim veya diyetisyen veya </a:t>
            </a:r>
            <a:r>
              <a:rPr lang="tr-TR" sz="2800" dirty="0" err="1">
                <a:latin typeface="+mj-lt"/>
              </a:rPr>
              <a:t>psikoloğa</a:t>
            </a:r>
            <a:r>
              <a:rPr lang="tr-TR" sz="2800" dirty="0">
                <a:latin typeface="+mj-lt"/>
              </a:rPr>
              <a:t> başvurması sağlanmalıdır. </a:t>
            </a:r>
          </a:p>
          <a:p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Ne Zaman Kardiyolojiye Yönlendirelim?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latin typeface="+mj-lt"/>
              </a:rPr>
              <a:t>Tipik/</a:t>
            </a:r>
            <a:r>
              <a:rPr lang="tr-TR" dirty="0" err="1">
                <a:latin typeface="+mj-lt"/>
              </a:rPr>
              <a:t>atipik</a:t>
            </a:r>
            <a:r>
              <a:rPr lang="tr-TR" dirty="0">
                <a:latin typeface="+mj-lt"/>
              </a:rPr>
              <a:t> göğüs ağrısı</a:t>
            </a:r>
          </a:p>
          <a:p>
            <a:r>
              <a:rPr lang="tr-TR" dirty="0">
                <a:latin typeface="+mj-lt"/>
              </a:rPr>
              <a:t>Efor kapasitesinde azalma</a:t>
            </a:r>
          </a:p>
          <a:p>
            <a:r>
              <a:rPr lang="tr-TR" dirty="0">
                <a:latin typeface="+mj-lt"/>
              </a:rPr>
              <a:t>Kalp yetmezliği semptomları</a:t>
            </a:r>
          </a:p>
          <a:p>
            <a:r>
              <a:rPr lang="tr-TR" dirty="0">
                <a:latin typeface="+mj-lt"/>
              </a:rPr>
              <a:t>EKG’de </a:t>
            </a:r>
            <a:r>
              <a:rPr lang="tr-TR" dirty="0" err="1">
                <a:latin typeface="+mj-lt"/>
              </a:rPr>
              <a:t>iskemi</a:t>
            </a:r>
            <a:r>
              <a:rPr lang="tr-TR" dirty="0">
                <a:latin typeface="+mj-lt"/>
              </a:rPr>
              <a:t> lehine değerlendirilecek değişiklikler</a:t>
            </a:r>
          </a:p>
          <a:p>
            <a:r>
              <a:rPr lang="tr-TR" dirty="0">
                <a:latin typeface="+mj-lt"/>
              </a:rPr>
              <a:t>EKG’de aritmi varlığı</a:t>
            </a:r>
          </a:p>
          <a:p>
            <a:r>
              <a:rPr lang="tr-TR" dirty="0">
                <a:latin typeface="+mj-lt"/>
              </a:rPr>
              <a:t>İlaç uyumsuzluğu, istenmeyen yan etkilerin varlığı</a:t>
            </a:r>
          </a:p>
          <a:p>
            <a:r>
              <a:rPr lang="tr-TR" dirty="0">
                <a:latin typeface="+mj-lt"/>
              </a:rPr>
              <a:t>Takipte hedef değerlere ulaşılamadığı durumlar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/>
              <a:t>TC Sağlık Bakanlığı Koroner Arter Hastalığı için izlem kılavuzu, 2025</a:t>
            </a:r>
          </a:p>
          <a:p>
            <a:r>
              <a:rPr lang="tr-TR" sz="2200" dirty="0"/>
              <a:t>TC Sağlık Bakanlığı </a:t>
            </a:r>
            <a:r>
              <a:rPr lang="tr-TR" sz="2200" dirty="0" err="1"/>
              <a:t>Kardiyovasküler</a:t>
            </a:r>
            <a:r>
              <a:rPr lang="tr-TR" sz="2200" dirty="0"/>
              <a:t> risk değerlendirmesi kılavuzu, 2025</a:t>
            </a:r>
            <a:endParaRPr lang="tr-TR" sz="2200" dirty="0">
              <a:latin typeface="+mj-lt"/>
            </a:endParaRPr>
          </a:p>
          <a:p>
            <a:r>
              <a:rPr lang="tr-TR" sz="2200" dirty="0">
                <a:latin typeface="+mj-lt"/>
              </a:rPr>
              <a:t>ESC </a:t>
            </a:r>
            <a:r>
              <a:rPr lang="tr-TR" sz="2200" dirty="0" err="1">
                <a:latin typeface="+mj-lt"/>
              </a:rPr>
              <a:t>Guidelines</a:t>
            </a:r>
            <a:r>
              <a:rPr lang="tr-TR" sz="2200" dirty="0">
                <a:latin typeface="+mj-lt"/>
              </a:rPr>
              <a:t> in </a:t>
            </a:r>
            <a:r>
              <a:rPr lang="tr-TR" sz="2200" dirty="0" err="1">
                <a:latin typeface="+mj-lt"/>
              </a:rPr>
              <a:t>cardiovasculer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disease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prevention</a:t>
            </a:r>
            <a:r>
              <a:rPr lang="tr-TR" sz="2200" dirty="0">
                <a:latin typeface="+mj-lt"/>
              </a:rPr>
              <a:t> in </a:t>
            </a:r>
            <a:r>
              <a:rPr lang="tr-TR" sz="2200" dirty="0" err="1">
                <a:latin typeface="+mj-lt"/>
              </a:rPr>
              <a:t>clinical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practice</a:t>
            </a:r>
            <a:r>
              <a:rPr lang="tr-TR" sz="2200" dirty="0">
                <a:latin typeface="+mj-lt"/>
              </a:rPr>
              <a:t>, 2021</a:t>
            </a:r>
          </a:p>
          <a:p>
            <a:r>
              <a:rPr lang="tr-TR" sz="2200" dirty="0">
                <a:latin typeface="+mj-lt"/>
              </a:rPr>
              <a:t>ACC/AHA </a:t>
            </a:r>
            <a:r>
              <a:rPr lang="tr-TR" sz="2200" dirty="0" err="1">
                <a:latin typeface="+mj-lt"/>
              </a:rPr>
              <a:t>Guideline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for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the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management</a:t>
            </a:r>
            <a:r>
              <a:rPr lang="tr-TR" sz="2200" dirty="0">
                <a:latin typeface="+mj-lt"/>
              </a:rPr>
              <a:t> of </a:t>
            </a:r>
            <a:r>
              <a:rPr lang="tr-TR" sz="2200" dirty="0" err="1">
                <a:latin typeface="+mj-lt"/>
              </a:rPr>
              <a:t>patients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with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acute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coronary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syndromes</a:t>
            </a:r>
            <a:r>
              <a:rPr lang="tr-TR" sz="2200" dirty="0">
                <a:latin typeface="+mj-lt"/>
              </a:rPr>
              <a:t>, 2025</a:t>
            </a:r>
          </a:p>
          <a:p>
            <a:r>
              <a:rPr lang="tr-TR" sz="2200" dirty="0">
                <a:latin typeface="+mj-lt"/>
              </a:rPr>
              <a:t>ESC </a:t>
            </a:r>
            <a:r>
              <a:rPr lang="tr-TR" sz="2200" dirty="0" err="1">
                <a:latin typeface="+mj-lt"/>
              </a:rPr>
              <a:t>Guidelines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for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the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management</a:t>
            </a:r>
            <a:r>
              <a:rPr lang="tr-TR" sz="2200" dirty="0">
                <a:latin typeface="+mj-lt"/>
              </a:rPr>
              <a:t> of </a:t>
            </a:r>
            <a:r>
              <a:rPr lang="tr-TR" sz="2200" dirty="0" err="1">
                <a:latin typeface="+mj-lt"/>
              </a:rPr>
              <a:t>acute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coronary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syndromes</a:t>
            </a:r>
            <a:r>
              <a:rPr lang="tr-TR" sz="2200" dirty="0">
                <a:latin typeface="+mj-lt"/>
              </a:rPr>
              <a:t>, 2023</a:t>
            </a:r>
          </a:p>
          <a:p>
            <a:r>
              <a:rPr lang="tr-TR" sz="2200" dirty="0">
                <a:latin typeface="+mj-lt"/>
              </a:rPr>
              <a:t>ACC/AHA </a:t>
            </a:r>
            <a:r>
              <a:rPr lang="tr-TR" sz="2200" dirty="0" err="1">
                <a:latin typeface="+mj-lt"/>
              </a:rPr>
              <a:t>Guideline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for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thr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management</a:t>
            </a:r>
            <a:r>
              <a:rPr lang="tr-TR" sz="2200" dirty="0">
                <a:latin typeface="+mj-lt"/>
              </a:rPr>
              <a:t> of </a:t>
            </a:r>
            <a:r>
              <a:rPr lang="tr-TR" sz="2200" dirty="0" err="1">
                <a:latin typeface="+mj-lt"/>
              </a:rPr>
              <a:t>patients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with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chronic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coronary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disease</a:t>
            </a:r>
            <a:r>
              <a:rPr lang="tr-TR" sz="2200" dirty="0">
                <a:latin typeface="+mj-lt"/>
              </a:rPr>
              <a:t>, 2023</a:t>
            </a:r>
          </a:p>
          <a:p>
            <a:r>
              <a:rPr lang="tr-TR" sz="2200" dirty="0">
                <a:latin typeface="+mj-lt"/>
              </a:rPr>
              <a:t>ESC </a:t>
            </a:r>
            <a:r>
              <a:rPr lang="tr-TR" sz="2200" dirty="0" err="1">
                <a:latin typeface="+mj-lt"/>
              </a:rPr>
              <a:t>Guidelines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for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the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management</a:t>
            </a:r>
            <a:r>
              <a:rPr lang="tr-TR" sz="2200" dirty="0">
                <a:latin typeface="+mj-lt"/>
              </a:rPr>
              <a:t> of </a:t>
            </a:r>
            <a:r>
              <a:rPr lang="tr-TR" sz="2200" dirty="0" err="1">
                <a:latin typeface="+mj-lt"/>
              </a:rPr>
              <a:t>chronic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coronary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syndromes</a:t>
            </a:r>
            <a:r>
              <a:rPr lang="tr-TR" sz="2200" dirty="0">
                <a:latin typeface="+mj-lt"/>
              </a:rPr>
              <a:t>, 2024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Risk Değerlendirme</a:t>
            </a:r>
            <a:br>
              <a:rPr lang="tr-TR" sz="4000" dirty="0"/>
            </a:br>
            <a:r>
              <a:rPr lang="tr-TR" sz="4000" dirty="0" err="1"/>
              <a:t>Kardiyovasküler</a:t>
            </a:r>
            <a:r>
              <a:rPr lang="tr-TR" sz="4000" dirty="0"/>
              <a:t> Riskle İlişkili Durumlar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545585"/>
              </p:ext>
            </p:extLst>
          </p:nvPr>
        </p:nvGraphicFramePr>
        <p:xfrm>
          <a:off x="628650" y="1825625"/>
          <a:ext cx="7886700" cy="413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00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+mj-lt"/>
                        </a:rPr>
                        <a:t>Sosyodemografik</a:t>
                      </a:r>
                      <a:r>
                        <a:rPr lang="tr-TR" dirty="0">
                          <a:latin typeface="+mj-lt"/>
                        </a:rPr>
                        <a:t> Özellikler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Yaş, cinsiyet, sosyoekonomik düzey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+mj-lt"/>
                        </a:rPr>
                        <a:t>Kardiyovasküler</a:t>
                      </a:r>
                      <a:r>
                        <a:rPr lang="tr-TR" dirty="0">
                          <a:latin typeface="+mj-lt"/>
                        </a:rPr>
                        <a:t> Risk Faktörleri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Hipertansiyon, </a:t>
                      </a:r>
                      <a:r>
                        <a:rPr lang="tr-TR" dirty="0" err="1">
                          <a:latin typeface="+mj-lt"/>
                        </a:rPr>
                        <a:t>dislipidemi</a:t>
                      </a:r>
                      <a:r>
                        <a:rPr lang="tr-TR" dirty="0">
                          <a:latin typeface="+mj-lt"/>
                        </a:rPr>
                        <a:t>, sigara, ailede erken </a:t>
                      </a:r>
                      <a:r>
                        <a:rPr lang="tr-TR" dirty="0" err="1">
                          <a:latin typeface="+mj-lt"/>
                        </a:rPr>
                        <a:t>kardiyovasküler</a:t>
                      </a:r>
                      <a:r>
                        <a:rPr lang="tr-TR" dirty="0">
                          <a:latin typeface="+mj-lt"/>
                        </a:rPr>
                        <a:t> hastalık öyküsü, </a:t>
                      </a:r>
                      <a:r>
                        <a:rPr lang="tr-TR" dirty="0" err="1">
                          <a:latin typeface="+mj-lt"/>
                        </a:rPr>
                        <a:t>obezite</a:t>
                      </a:r>
                      <a:r>
                        <a:rPr lang="tr-TR" dirty="0">
                          <a:latin typeface="+mj-lt"/>
                        </a:rPr>
                        <a:t>, </a:t>
                      </a:r>
                      <a:r>
                        <a:rPr lang="tr-TR" dirty="0" err="1">
                          <a:latin typeface="+mj-lt"/>
                        </a:rPr>
                        <a:t>sedanter</a:t>
                      </a:r>
                      <a:r>
                        <a:rPr lang="tr-TR" dirty="0">
                          <a:latin typeface="+mj-lt"/>
                        </a:rPr>
                        <a:t> yaşam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Eşlik Eden</a:t>
                      </a:r>
                      <a:r>
                        <a:rPr lang="tr-TR" baseline="0" dirty="0">
                          <a:latin typeface="+mj-lt"/>
                        </a:rPr>
                        <a:t> Hastalıklar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Diyabet, kronik böbrek hastalığı, kronik akciğer hastalığı, </a:t>
                      </a:r>
                      <a:r>
                        <a:rPr lang="tr-TR" dirty="0" err="1">
                          <a:latin typeface="+mj-lt"/>
                        </a:rPr>
                        <a:t>malignite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+mj-lt"/>
                        </a:rPr>
                        <a:t>Kardiyovasküler</a:t>
                      </a:r>
                      <a:r>
                        <a:rPr lang="tr-TR" baseline="0" dirty="0">
                          <a:latin typeface="+mj-lt"/>
                        </a:rPr>
                        <a:t> Hastalıklar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Kalp yetmezliği,</a:t>
                      </a:r>
                      <a:r>
                        <a:rPr lang="tr-TR" baseline="0" dirty="0">
                          <a:latin typeface="+mj-lt"/>
                        </a:rPr>
                        <a:t> </a:t>
                      </a:r>
                      <a:r>
                        <a:rPr lang="tr-TR" baseline="0" dirty="0" err="1">
                          <a:latin typeface="+mj-lt"/>
                        </a:rPr>
                        <a:t>periferik</a:t>
                      </a:r>
                      <a:r>
                        <a:rPr lang="tr-TR" baseline="0" dirty="0">
                          <a:latin typeface="+mj-lt"/>
                        </a:rPr>
                        <a:t> arter hastalığı, </a:t>
                      </a:r>
                      <a:r>
                        <a:rPr lang="tr-TR" baseline="0" dirty="0" err="1">
                          <a:latin typeface="+mj-lt"/>
                        </a:rPr>
                        <a:t>serebrovasküler</a:t>
                      </a:r>
                      <a:r>
                        <a:rPr lang="tr-TR" baseline="0" dirty="0">
                          <a:latin typeface="+mj-lt"/>
                        </a:rPr>
                        <a:t> hastalıklar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+mj-lt"/>
                        </a:rPr>
                        <a:t>Psikososyal</a:t>
                      </a:r>
                      <a:r>
                        <a:rPr lang="tr-TR" dirty="0">
                          <a:latin typeface="+mj-lt"/>
                        </a:rPr>
                        <a:t> Özellikler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Depresyon, </a:t>
                      </a:r>
                      <a:r>
                        <a:rPr lang="tr-TR" dirty="0" err="1">
                          <a:latin typeface="+mj-lt"/>
                        </a:rPr>
                        <a:t>anksiyete</a:t>
                      </a:r>
                      <a:r>
                        <a:rPr lang="tr-TR" dirty="0">
                          <a:latin typeface="+mj-lt"/>
                        </a:rPr>
                        <a:t>,</a:t>
                      </a:r>
                      <a:r>
                        <a:rPr lang="tr-TR" baseline="0" dirty="0">
                          <a:latin typeface="+mj-lt"/>
                        </a:rPr>
                        <a:t> sosyal destek azlığı, stres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006"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Sağlık Durumu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+mj-lt"/>
                        </a:rPr>
                        <a:t>Fonksiyonel kapasite, yaşam kalitesi,</a:t>
                      </a:r>
                      <a:r>
                        <a:rPr lang="tr-TR" baseline="0" dirty="0">
                          <a:latin typeface="+mj-lt"/>
                        </a:rPr>
                        <a:t> </a:t>
                      </a:r>
                      <a:endParaRPr lang="tr-TR" dirty="0">
                        <a:latin typeface="+mj-lt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Risk </a:t>
            </a:r>
            <a:r>
              <a:rPr lang="tr-TR" sz="4000" dirty="0" err="1"/>
              <a:t>Skorlama</a:t>
            </a:r>
            <a:r>
              <a:rPr lang="tr-TR" sz="4000" dirty="0"/>
              <a:t> Sistemleri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+mj-lt"/>
              </a:rPr>
              <a:t>SCORE-2</a:t>
            </a:r>
          </a:p>
          <a:p>
            <a:pPr lvl="1"/>
            <a:r>
              <a:rPr lang="tr-TR" dirty="0">
                <a:latin typeface="+mj-lt"/>
              </a:rPr>
              <a:t>https://academic.oup.com/eurheartj/article/42/25/2439/6297709</a:t>
            </a:r>
          </a:p>
          <a:p>
            <a:pPr lvl="1"/>
            <a:r>
              <a:rPr lang="tr-TR" dirty="0">
                <a:latin typeface="+mj-lt"/>
              </a:rPr>
              <a:t>10 yıllık ASKVH gelişim riskini gösterir</a:t>
            </a:r>
          </a:p>
          <a:p>
            <a:pPr lvl="1"/>
            <a:endParaRPr lang="tr-TR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dirty="0"/>
              <a:t>Risk </a:t>
            </a:r>
            <a:r>
              <a:rPr lang="tr-TR" sz="4000" dirty="0" err="1"/>
              <a:t>Skorlama</a:t>
            </a:r>
            <a:r>
              <a:rPr lang="tr-TR" sz="4000" dirty="0"/>
              <a:t> Sistemleri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KVR Kılavuzuna göre ülkemizde başvuru sebebinden bağımsız olarak; 40 yaş ve üzeri bireylere SCORE2, 70 yaş ve üzeri bireylere de SCORE2-OP kullanılarak bir kez </a:t>
            </a:r>
            <a:r>
              <a:rPr lang="tr-TR" dirty="0" err="1"/>
              <a:t>kardiyovasküler</a:t>
            </a:r>
            <a:r>
              <a:rPr lang="tr-TR" dirty="0"/>
              <a:t> risk değerlendirmesi yapılması önerilir.</a:t>
            </a:r>
            <a:r>
              <a:rPr lang="tr-TR" dirty="0">
                <a:latin typeface="+mj-lt"/>
              </a:rPr>
              <a:t> </a:t>
            </a:r>
          </a:p>
          <a:p>
            <a:r>
              <a:rPr lang="tr-TR" dirty="0">
                <a:latin typeface="+mj-lt"/>
              </a:rPr>
              <a:t>20-40 yaş arası bireylerde kullanılmaz, bunun yerine risk faktörleri belirlenmelidir</a:t>
            </a:r>
          </a:p>
          <a:p>
            <a:pPr lvl="1"/>
            <a:r>
              <a:rPr lang="tr-TR" dirty="0">
                <a:latin typeface="+mj-lt"/>
              </a:rPr>
              <a:t>Hipertansiyon</a:t>
            </a:r>
          </a:p>
          <a:p>
            <a:pPr lvl="1"/>
            <a:r>
              <a:rPr lang="tr-TR" dirty="0">
                <a:latin typeface="+mj-lt"/>
              </a:rPr>
              <a:t>Sigara</a:t>
            </a:r>
          </a:p>
          <a:p>
            <a:pPr lvl="1"/>
            <a:r>
              <a:rPr lang="tr-TR" dirty="0">
                <a:latin typeface="+mj-lt"/>
              </a:rPr>
              <a:t>Diyabet</a:t>
            </a:r>
          </a:p>
          <a:p>
            <a:pPr lvl="1"/>
            <a:r>
              <a:rPr lang="tr-TR" dirty="0" err="1">
                <a:latin typeface="+mj-lt"/>
              </a:rPr>
              <a:t>Hiperlipidemi</a:t>
            </a:r>
            <a:endParaRPr lang="tr-TR" dirty="0">
              <a:latin typeface="+mj-lt"/>
            </a:endParaRPr>
          </a:p>
          <a:p>
            <a:pPr lvl="1"/>
            <a:r>
              <a:rPr lang="tr-TR" dirty="0">
                <a:latin typeface="+mj-lt"/>
              </a:rPr>
              <a:t>Anne-baba-kardeş erken ASKVH (E&lt;55y, K&lt;60y)</a:t>
            </a:r>
          </a:p>
          <a:p>
            <a:pPr lvl="1"/>
            <a:r>
              <a:rPr lang="tr-TR" dirty="0" err="1">
                <a:latin typeface="+mj-lt"/>
              </a:rPr>
              <a:t>Obezite</a:t>
            </a:r>
            <a:endParaRPr lang="tr-TR" dirty="0">
              <a:latin typeface="+mj-lt"/>
            </a:endParaRPr>
          </a:p>
          <a:p>
            <a:pPr lvl="1"/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44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/>
              <a:t>SCORE-2 Getirdiği Yenilikler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10 yıllık </a:t>
            </a:r>
            <a:r>
              <a:rPr lang="tr-TR" dirty="0" err="1">
                <a:latin typeface="+mj-lt"/>
              </a:rPr>
              <a:t>kardiyovasküler</a:t>
            </a:r>
            <a:r>
              <a:rPr lang="tr-TR" dirty="0">
                <a:latin typeface="+mj-lt"/>
              </a:rPr>
              <a:t> hastalık gelişme riski hesaplama için uygundur</a:t>
            </a:r>
          </a:p>
          <a:p>
            <a:r>
              <a:rPr lang="tr-TR" dirty="0">
                <a:latin typeface="+mj-lt"/>
              </a:rPr>
              <a:t>Yaşa göre risk yüzdeleri farklı olarak belirlenmiştir </a:t>
            </a:r>
          </a:p>
          <a:p>
            <a:pPr>
              <a:buNone/>
            </a:pPr>
            <a:r>
              <a:rPr lang="tr-TR" dirty="0">
                <a:latin typeface="+mj-lt"/>
              </a:rPr>
              <a:t>	(&lt;50 yaş, 50-69 yaş, &gt;70 yaş)</a:t>
            </a:r>
          </a:p>
          <a:p>
            <a:r>
              <a:rPr lang="tr-TR" dirty="0">
                <a:latin typeface="+mj-lt"/>
              </a:rPr>
              <a:t>SCORE-2 OP ile yaşlı hastalarda da risk değerlendirme mümkündür</a:t>
            </a:r>
          </a:p>
        </p:txBody>
      </p:sp>
    </p:spTree>
    <p:extLst>
      <p:ext uri="{BB962C8B-B14F-4D97-AF65-F5344CB8AC3E}">
        <p14:creationId xmlns:p14="http://schemas.microsoft.com/office/powerpoint/2010/main" val="319394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5271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4451"/>
      </p:ext>
    </p:extLst>
  </p:cSld>
  <p:clrMapOvr>
    <a:masterClrMapping/>
  </p:clrMapOvr>
</p:sld>
</file>

<file path=ppt/theme/theme1.xml><?xml version="1.0" encoding="utf-8"?>
<a:theme xmlns:a="http://schemas.openxmlformats.org/drawingml/2006/main" name="slayt şablonu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slayt şablonu</Template>
  <TotalTime>2235</TotalTime>
  <Words>2527</Words>
  <Application>Microsoft Macintosh PowerPoint</Application>
  <PresentationFormat>Ekran Gösterisi (4:3)</PresentationFormat>
  <Paragraphs>444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5" baseType="lpstr">
      <vt:lpstr>Aptos</vt:lpstr>
      <vt:lpstr>Aptos Display</vt:lpstr>
      <vt:lpstr>Arial</vt:lpstr>
      <vt:lpstr>Bell MT</vt:lpstr>
      <vt:lpstr>Calibri</vt:lpstr>
      <vt:lpstr>Times New Roman</vt:lpstr>
      <vt:lpstr>slayt şablonu</vt:lpstr>
      <vt:lpstr>PowerPoint Sunusu</vt:lpstr>
      <vt:lpstr>Amaç ve Öğrenim Hedefleri</vt:lpstr>
      <vt:lpstr>Sunum Planı</vt:lpstr>
      <vt:lpstr>Riskli Hastaların Belirlenmesi</vt:lpstr>
      <vt:lpstr>Risk Değerlendirme Kardiyovasküler Riskle İlişkili Durumlar</vt:lpstr>
      <vt:lpstr>Risk Skorlama Sistemleri</vt:lpstr>
      <vt:lpstr>Risk Skorlama Sistemleri</vt:lpstr>
      <vt:lpstr>SCORE-2 Getirdiği Yenilikler</vt:lpstr>
      <vt:lpstr>PowerPoint Sunusu</vt:lpstr>
      <vt:lpstr>Risk Skorlama Sistemlerinde Dikkat!</vt:lpstr>
      <vt:lpstr>Risk Skorlama Sistemlerinde Dikkat!</vt:lpstr>
      <vt:lpstr>Kardiyovasküler Risk Artışı Görülen  Non-Kardiyak Durumlar</vt:lpstr>
      <vt:lpstr>Risk Gruplarına Göre Öneriler</vt:lpstr>
      <vt:lpstr>Akut Koroner Sendrom Şüphesi Olan Hastaların Tanısı ve İdaresi</vt:lpstr>
      <vt:lpstr>Akut Koroner Sendrom Şüphesi Olan Hastaların Tanınması</vt:lpstr>
      <vt:lpstr>Semptomatik Bireylerde Tıkayıcı Koroner Arter Hastalığı Olasılığı</vt:lpstr>
      <vt:lpstr>Akut Koroner Sendrom Şüphesi Olan Hastaların Tanınması</vt:lpstr>
      <vt:lpstr>Akut Koroner Sendrom Şüphesi Olan Hastaların Tanınması</vt:lpstr>
      <vt:lpstr>Kronik İskemik Kalp Hastasının İzlemi</vt:lpstr>
      <vt:lpstr>Anamnez ve Fizik Muayene Medikal Özgeçmiş</vt:lpstr>
      <vt:lpstr>Anamnez ve Fizik Muayene Medikal Özgeçmiş</vt:lpstr>
      <vt:lpstr>Anamnez ve Fizik Muayene </vt:lpstr>
      <vt:lpstr>Anamnez ve Fizik Muayene </vt:lpstr>
      <vt:lpstr>Anamnez ve Fizik Muayene</vt:lpstr>
      <vt:lpstr>Laboratuar İncelemeleri</vt:lpstr>
      <vt:lpstr>İskemik Kalp Hastalığında Tedavi Hedefleri</vt:lpstr>
      <vt:lpstr>Başarılı Tedavi ve İzlem İçin Yapılması Gerekenler</vt:lpstr>
      <vt:lpstr>Özet - Üç Ana Hedef</vt:lpstr>
      <vt:lpstr>PowerPoint Sunusu</vt:lpstr>
      <vt:lpstr>Rutin İzlemin Yürütülmesi</vt:lpstr>
      <vt:lpstr>Rutin İzlemin Yürütülmesi</vt:lpstr>
      <vt:lpstr>Rutin İzlemin Yürütülmesi</vt:lpstr>
      <vt:lpstr>Risk Faktörlerinin Düzeltilmesi</vt:lpstr>
      <vt:lpstr>Risk Faktörlerinin Düzeltilmesi</vt:lpstr>
      <vt:lpstr>Risk Faktörlerinin Düzeltilmesi</vt:lpstr>
      <vt:lpstr>Risk Faktörlerinin Düzeltilmesi</vt:lpstr>
      <vt:lpstr>Risk Faktörlerinin Düzeltilmesi</vt:lpstr>
      <vt:lpstr>Sağlıklı Beslenme Önerileri</vt:lpstr>
      <vt:lpstr>Risk Faktörlerinin Düzeltilmesi</vt:lpstr>
      <vt:lpstr>Risk Faktörlerinin Düzeltilmesi</vt:lpstr>
      <vt:lpstr>Risk Faktörlerinin Düzeltilmesi</vt:lpstr>
      <vt:lpstr>Risk Faktörlerinin Düzeltilmesi</vt:lpstr>
      <vt:lpstr>Hasta Eğitimi</vt:lpstr>
      <vt:lpstr>Önleyici Müdahalelerin Etkisi</vt:lpstr>
      <vt:lpstr>Hastaya Verilmesi Gereken Mesajlar</vt:lpstr>
      <vt:lpstr>Koroner Arter Hastalığı Olan Bireylerin Sevk Kriterleri</vt:lpstr>
      <vt:lpstr>Ne Zaman Kardiyolojiye Yönlendirelim?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VAKALARLA HİPERTANSİYON</dc:title>
  <dc:creator>Okçan</dc:creator>
  <cp:lastModifiedBy>CÜNEYT ARDIÇ</cp:lastModifiedBy>
  <cp:revision>326</cp:revision>
  <dcterms:created xsi:type="dcterms:W3CDTF">2012-05-07T16:09:35Z</dcterms:created>
  <dcterms:modified xsi:type="dcterms:W3CDTF">2026-03-02T08:10:50Z</dcterms:modified>
</cp:coreProperties>
</file>