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93" r:id="rId2"/>
    <p:sldId id="259" r:id="rId3"/>
    <p:sldId id="332" r:id="rId4"/>
    <p:sldId id="399" r:id="rId5"/>
    <p:sldId id="336" r:id="rId6"/>
    <p:sldId id="400" r:id="rId7"/>
    <p:sldId id="401" r:id="rId8"/>
    <p:sldId id="408" r:id="rId9"/>
    <p:sldId id="337" r:id="rId10"/>
    <p:sldId id="338" r:id="rId11"/>
    <p:sldId id="339" r:id="rId12"/>
    <p:sldId id="340" r:id="rId13"/>
    <p:sldId id="342" r:id="rId14"/>
    <p:sldId id="343" r:id="rId15"/>
    <p:sldId id="345" r:id="rId16"/>
    <p:sldId id="346" r:id="rId17"/>
    <p:sldId id="402" r:id="rId18"/>
    <p:sldId id="348" r:id="rId19"/>
    <p:sldId id="349" r:id="rId20"/>
    <p:sldId id="351" r:id="rId21"/>
    <p:sldId id="350" r:id="rId22"/>
    <p:sldId id="352" r:id="rId23"/>
    <p:sldId id="403" r:id="rId24"/>
    <p:sldId id="398" r:id="rId25"/>
    <p:sldId id="356" r:id="rId26"/>
    <p:sldId id="404" r:id="rId27"/>
    <p:sldId id="357" r:id="rId28"/>
    <p:sldId id="358" r:id="rId29"/>
    <p:sldId id="359" r:id="rId30"/>
    <p:sldId id="360" r:id="rId31"/>
    <p:sldId id="361" r:id="rId32"/>
    <p:sldId id="362" r:id="rId33"/>
    <p:sldId id="363" r:id="rId34"/>
    <p:sldId id="364" r:id="rId35"/>
    <p:sldId id="366" r:id="rId36"/>
    <p:sldId id="367" r:id="rId37"/>
    <p:sldId id="369" r:id="rId38"/>
    <p:sldId id="371" r:id="rId39"/>
    <p:sldId id="372" r:id="rId40"/>
    <p:sldId id="373" r:id="rId41"/>
    <p:sldId id="375" r:id="rId42"/>
    <p:sldId id="374" r:id="rId43"/>
    <p:sldId id="376" r:id="rId44"/>
    <p:sldId id="377" r:id="rId45"/>
    <p:sldId id="378" r:id="rId46"/>
    <p:sldId id="379" r:id="rId47"/>
    <p:sldId id="380" r:id="rId48"/>
    <p:sldId id="381" r:id="rId49"/>
    <p:sldId id="383" r:id="rId50"/>
    <p:sldId id="405" r:id="rId51"/>
    <p:sldId id="396" r:id="rId52"/>
    <p:sldId id="385" r:id="rId53"/>
    <p:sldId id="387" r:id="rId54"/>
    <p:sldId id="388" r:id="rId55"/>
    <p:sldId id="397" r:id="rId56"/>
    <p:sldId id="389" r:id="rId57"/>
    <p:sldId id="390" r:id="rId58"/>
    <p:sldId id="391" r:id="rId59"/>
    <p:sldId id="392" r:id="rId60"/>
    <p:sldId id="394" r:id="rId61"/>
    <p:sldId id="292"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2" autoAdjust="0"/>
    <p:restoredTop sz="94541"/>
  </p:normalViewPr>
  <p:slideViewPr>
    <p:cSldViewPr>
      <p:cViewPr varScale="1">
        <p:scale>
          <a:sx n="107" d="100"/>
          <a:sy n="107" d="100"/>
        </p:scale>
        <p:origin x="187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C8E77-1A6A-4E03-95CF-F7217E5768D6}" type="datetimeFigureOut">
              <a:rPr lang="tr-TR" smtClean="0"/>
              <a:t>28.02.2026</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7E74E-ECE0-4019-8BCF-3F8B306DDA6D}" type="slidenum">
              <a:rPr lang="tr-TR" smtClean="0"/>
              <a:t>‹#›</a:t>
            </a:fld>
            <a:endParaRPr lang="tr-TR"/>
          </a:p>
        </p:txBody>
      </p:sp>
    </p:spTree>
    <p:extLst>
      <p:ext uri="{BB962C8B-B14F-4D97-AF65-F5344CB8AC3E}">
        <p14:creationId xmlns:p14="http://schemas.microsoft.com/office/powerpoint/2010/main" val="327730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CA7E74E-ECE0-4019-8BCF-3F8B306DDA6D}" type="slidenum">
              <a:rPr lang="tr-TR" smtClean="0"/>
              <a:t>59</a:t>
            </a:fld>
            <a:endParaRPr lang="tr-TR"/>
          </a:p>
        </p:txBody>
      </p:sp>
    </p:spTree>
    <p:extLst>
      <p:ext uri="{BB962C8B-B14F-4D97-AF65-F5344CB8AC3E}">
        <p14:creationId xmlns:p14="http://schemas.microsoft.com/office/powerpoint/2010/main" val="1200119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28.02.2026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28.02.2026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28.02.2026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28.02.2026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28.02.2026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28.02.2026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28.02.2026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28.02.2026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28.02.2026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28.02.2026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28.02.2026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28.02.2026</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8660D465-8963-4AFF-A2F6-28E21CEBA982}"/>
              </a:ext>
            </a:extLst>
          </p:cNvPr>
          <p:cNvSpPr/>
          <p:nvPr/>
        </p:nvSpPr>
        <p:spPr>
          <a:xfrm>
            <a:off x="1" y="2564904"/>
            <a:ext cx="9132806" cy="14700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6DBEB8B7-96B6-4E46-8AC9-043A07826104}"/>
              </a:ext>
            </a:extLst>
          </p:cNvPr>
          <p:cNvSpPr>
            <a:spLocks noGrp="1"/>
          </p:cNvSpPr>
          <p:nvPr>
            <p:ph type="ctrTitle"/>
          </p:nvPr>
        </p:nvSpPr>
        <p:spPr>
          <a:xfrm>
            <a:off x="611560" y="2564904"/>
            <a:ext cx="7772400" cy="1470025"/>
          </a:xfrm>
        </p:spPr>
        <p:txBody>
          <a:bodyPr>
            <a:normAutofit/>
          </a:bodyPr>
          <a:lstStyle/>
          <a:p>
            <a:r>
              <a:rPr lang="tr-TR" sz="4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YANIK, SOĞUK VE SICAK ACİLLERİNDE İLKYARDIM</a:t>
            </a:r>
            <a:endParaRPr lang="tr-TR" sz="4000" b="1" dirty="0"/>
          </a:p>
        </p:txBody>
      </p:sp>
      <p:pic>
        <p:nvPicPr>
          <p:cNvPr id="5" name="Resim 4">
            <a:extLst>
              <a:ext uri="{FF2B5EF4-FFF2-40B4-BE49-F238E27FC236}">
                <a16:creationId xmlns:a16="http://schemas.microsoft.com/office/drawing/2014/main" id="{D7CCB583-6ED8-4D98-B041-3DF8841529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pic>
        <p:nvPicPr>
          <p:cNvPr id="9" name="Resim 8">
            <a:extLst>
              <a:ext uri="{FF2B5EF4-FFF2-40B4-BE49-F238E27FC236}">
                <a16:creationId xmlns:a16="http://schemas.microsoft.com/office/drawing/2014/main" id="{8FD77EDB-1093-4603-9277-AB0EE79FA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568552"/>
            <a:ext cx="2382376" cy="1786782"/>
          </a:xfrm>
          <a:prstGeom prst="rect">
            <a:avLst/>
          </a:prstGeom>
        </p:spPr>
      </p:pic>
      <p:pic>
        <p:nvPicPr>
          <p:cNvPr id="12" name="Resim 11">
            <a:extLst>
              <a:ext uri="{FF2B5EF4-FFF2-40B4-BE49-F238E27FC236}">
                <a16:creationId xmlns:a16="http://schemas.microsoft.com/office/drawing/2014/main" id="{E54B0311-BAFE-4B73-9B78-5EA2B2227A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7751" y="4568473"/>
            <a:ext cx="2566119" cy="1924589"/>
          </a:xfrm>
          <a:prstGeom prst="rect">
            <a:avLst/>
          </a:prstGeom>
        </p:spPr>
      </p:pic>
      <p:pic>
        <p:nvPicPr>
          <p:cNvPr id="7" name="Resim 6">
            <a:extLst>
              <a:ext uri="{FF2B5EF4-FFF2-40B4-BE49-F238E27FC236}">
                <a16:creationId xmlns:a16="http://schemas.microsoft.com/office/drawing/2014/main" id="{8BEEDFFC-2003-0E41-BB20-D5E9660D01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1701" y="4568473"/>
            <a:ext cx="2566120" cy="1924590"/>
          </a:xfrm>
          <a:prstGeom prst="rect">
            <a:avLst/>
          </a:prstGeom>
        </p:spPr>
      </p:pic>
    </p:spTree>
    <p:extLst>
      <p:ext uri="{BB962C8B-B14F-4D97-AF65-F5344CB8AC3E}">
        <p14:creationId xmlns:p14="http://schemas.microsoft.com/office/powerpoint/2010/main" val="298818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BCCA32B-0B03-4813-8E69-3A02B4BFD245}"/>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988840"/>
            <a:ext cx="8833921" cy="4680520"/>
          </a:xfrm>
        </p:spPr>
        <p:txBody>
          <a:bodyPr>
            <a:normAutofit/>
          </a:bodyPr>
          <a:lstStyle/>
          <a:p>
            <a:pPr algn="just">
              <a:lnSpc>
                <a:spcPct val="115000"/>
              </a:lnSpc>
            </a:pPr>
            <a:endParaRPr lang="tr-TR"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Eğer gerekli ise hasta/yaralı, taşıma teknikleri kullanılarak müdahalenin yapılabileceği güvenli bir alana taşınır.</a:t>
            </a:r>
            <a:endParaRPr lang="en-US"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Hasta/yaralının </a:t>
            </a:r>
            <a:r>
              <a:rPr lang="tr-TR" sz="2400" dirty="0">
                <a:solidFill>
                  <a:srgbClr val="000000"/>
                </a:solidFill>
                <a:effectLst/>
                <a:ea typeface="Times New Roman" panose="02020603050405020304" pitchFamily="18" charset="0"/>
              </a:rPr>
              <a:t>y</a:t>
            </a:r>
            <a:r>
              <a:rPr lang="tr-TR" sz="2400" dirty="0">
                <a:effectLst/>
                <a:ea typeface="Times New Roman" panose="02020603050405020304" pitchFamily="18" charset="0"/>
              </a:rPr>
              <a:t>aşam belirtileri </a:t>
            </a:r>
            <a:r>
              <a:rPr lang="tr-TR" sz="2400" dirty="0">
                <a:latin typeface="Calibri" panose="020F0502020204030204" pitchFamily="34" charset="0"/>
                <a:ea typeface="Calibri" panose="020F0502020204030204" pitchFamily="34" charset="0"/>
                <a:cs typeface="Times New Roman" panose="02020603050405020304" pitchFamily="18" charset="0"/>
              </a:rPr>
              <a:t>değerlendirilir</a:t>
            </a:r>
            <a:r>
              <a:rPr lang="tr-TR" sz="2400" dirty="0">
                <a:effectLst/>
                <a:ea typeface="Times New Roman" panose="02020603050405020304" pitchFamily="18" charset="0"/>
              </a:rPr>
              <a:t>.</a:t>
            </a:r>
            <a:endParaRPr lang="en-US"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Solunum yolunun etkilenip etkilenmediği, eğer etkilenmişse solunum sıkıntısı olup olmadığı kontrol edilir.</a:t>
            </a:r>
          </a:p>
          <a:p>
            <a:pPr algn="just">
              <a:lnSpc>
                <a:spcPct val="115000"/>
              </a:lnSpc>
            </a:pPr>
            <a:r>
              <a:rPr lang="tr-TR" sz="2400" dirty="0">
                <a:ea typeface="Times New Roman" panose="02020603050405020304" pitchFamily="18" charset="0"/>
              </a:rPr>
              <a:t>Etkilenme varsa hızlı bir şekilde 112 acil numarası aranarak bilgi verilir ve yardım istenir.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2446753A-DACB-44FA-90D3-FD747718B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38430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BBCDEC9A-1AF7-43E5-AE3A-EE50052BE083}"/>
              </a:ext>
            </a:extLst>
          </p:cNvPr>
          <p:cNvSpPr/>
          <p:nvPr/>
        </p:nvSpPr>
        <p:spPr>
          <a:xfrm>
            <a:off x="1" y="0"/>
            <a:ext cx="9153560" cy="15212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251519" y="1494056"/>
            <a:ext cx="8568953" cy="5363943"/>
          </a:xfrm>
        </p:spPr>
        <p:txBody>
          <a:bodyPr>
            <a:normAutofit/>
          </a:bodyPr>
          <a:lstStyle/>
          <a:p>
            <a:pPr algn="just">
              <a:lnSpc>
                <a:spcPct val="115000"/>
              </a:lnSpc>
            </a:pPr>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tr-TR" sz="2400" dirty="0">
                <a:effectLst/>
                <a:latin typeface="Calibri" panose="020F0502020204030204" pitchFamily="34" charset="0"/>
                <a:ea typeface="Calibri" panose="020F0502020204030204" pitchFamily="34" charset="0"/>
                <a:cs typeface="Arial" panose="020B0604020202020204" pitchFamily="34" charset="0"/>
              </a:rPr>
              <a:t>Yanık bölge en az 20 dakika soğuk su altında tutulur. Ancak yanık yüzeyi büyükse ısı kaybı çok olacağından bu işlem yapılmaz.</a:t>
            </a:r>
          </a:p>
          <a:p>
            <a:pPr algn="just">
              <a:lnSpc>
                <a:spcPct val="107000"/>
              </a:lnSpc>
              <a:spcAft>
                <a:spcPts val="800"/>
              </a:spcAft>
            </a:pPr>
            <a:r>
              <a:rPr lang="tr-TR" sz="2400" b="1" dirty="0">
                <a:effectLst/>
                <a:latin typeface="Calibri" panose="020F0502020204030204" pitchFamily="34" charset="0"/>
                <a:ea typeface="Calibri" panose="020F0502020204030204" pitchFamily="34" charset="0"/>
                <a:cs typeface="Arial" panose="020B0604020202020204" pitchFamily="34" charset="0"/>
              </a:rPr>
              <a:t>Bunun yerine yanmış bölgelere soğuk su ile ıslatılmış gazlı bez ya da temiz bir bez örterek soğutma işlemi yapılır.</a:t>
            </a:r>
            <a:r>
              <a:rPr lang="tr-TR" sz="2400" dirty="0">
                <a:effectLst/>
                <a:latin typeface="Calibri" panose="020F0502020204030204" pitchFamily="34" charset="0"/>
                <a:ea typeface="Calibri" panose="020F0502020204030204" pitchFamily="34" charset="0"/>
                <a:cs typeface="Arial" panose="020B0604020202020204" pitchFamily="34" charset="0"/>
              </a:rPr>
              <a:t> Bu işlem 15-30 dakika olacak şekilde uygulanır.</a:t>
            </a:r>
            <a:r>
              <a:rPr lang="tr-TR" sz="2400" dirty="0">
                <a:latin typeface="Calibri" panose="020F0502020204030204" pitchFamily="34" charset="0"/>
                <a:ea typeface="Calibri" panose="020F0502020204030204" pitchFamily="34" charset="0"/>
                <a:cs typeface="Times New Roman" panose="02020603050405020304" pitchFamily="18" charset="0"/>
              </a:rPr>
              <a:t> Bu sayede küçük ve orta dereceli yanıklarda soğutma ile yaralanma alanı en aza indirilebilir. </a:t>
            </a:r>
          </a:p>
          <a:p>
            <a:pPr marL="0" indent="0" algn="just">
              <a:lnSpc>
                <a:spcPct val="115000"/>
              </a:lnSpc>
              <a:buNone/>
            </a:pPr>
            <a:r>
              <a:rPr lang="tr-TR" sz="2400" dirty="0">
                <a:effectLst/>
                <a:latin typeface="Calibri" panose="020F0502020204030204" pitchFamily="34" charset="0"/>
                <a:ea typeface="Calibri" panose="020F0502020204030204" pitchFamily="34" charset="0"/>
                <a:cs typeface="Arial" panose="020B0604020202020204" pitchFamily="34" charset="0"/>
              </a:rPr>
              <a:t> </a:t>
            </a:r>
          </a:p>
          <a:p>
            <a:pPr algn="just">
              <a:lnSpc>
                <a:spcPct val="115000"/>
              </a:lnSpc>
            </a:pPr>
            <a:endParaRPr lang="en-US" sz="2400" u="sng" dirty="0">
              <a:effectLst/>
              <a:ea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4910481"/>
            <a:ext cx="2249162" cy="1686871"/>
          </a:xfrm>
          <a:prstGeom prst="rect">
            <a:avLst/>
          </a:prstGeom>
        </p:spPr>
      </p:pic>
      <p:pic>
        <p:nvPicPr>
          <p:cNvPr id="6" name="Resim 5">
            <a:extLst>
              <a:ext uri="{FF2B5EF4-FFF2-40B4-BE49-F238E27FC236}">
                <a16:creationId xmlns:a16="http://schemas.microsoft.com/office/drawing/2014/main" id="{9057C108-10FF-4B74-BC80-0DC665055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3530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E421900-B75E-4A54-B369-BFCD2AC94BD4}"/>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251520" y="1988840"/>
            <a:ext cx="8689906" cy="4752528"/>
          </a:xfrm>
        </p:spPr>
        <p:txBody>
          <a:bodyPr>
            <a:noAutofit/>
          </a:bodyPr>
          <a:lstStyle/>
          <a:p>
            <a:pPr algn="just"/>
            <a:r>
              <a:rPr lang="tr-TR" sz="2400" dirty="0">
                <a:effectLst/>
                <a:ea typeface="Times New Roman" panose="02020603050405020304" pitchFamily="18" charset="0"/>
              </a:rPr>
              <a:t>Soğutma işlemi yapılırken hasta/yaralı ısı kaybını önlemek için battaniye ile örtülür.</a:t>
            </a:r>
          </a:p>
          <a:p>
            <a:pPr algn="just"/>
            <a:r>
              <a:rPr lang="tr-TR" sz="2400" dirty="0">
                <a:effectLst/>
                <a:ea typeface="Times New Roman" panose="02020603050405020304" pitchFamily="18" charset="0"/>
              </a:rPr>
              <a:t>Hasta/yaralının yanmış alandaki giysileri cildi kaldırmadan çıkarılır.</a:t>
            </a:r>
          </a:p>
          <a:p>
            <a:pPr algn="just"/>
            <a:r>
              <a:rPr lang="tr-TR" sz="2400" b="1" dirty="0">
                <a:effectLst/>
                <a:ea typeface="Times New Roman" panose="02020603050405020304" pitchFamily="18" charset="0"/>
              </a:rPr>
              <a:t>Giysi çıkarma işlemi soğutma sonrasına bırakılır </a:t>
            </a:r>
            <a:r>
              <a:rPr lang="tr-TR" sz="2400" dirty="0">
                <a:effectLst/>
                <a:ea typeface="Times New Roman" panose="02020603050405020304" pitchFamily="18" charset="0"/>
              </a:rPr>
              <a:t>ve mümkünse elbiseleri dikiş yerlerinden kesilerek </a:t>
            </a:r>
            <a:r>
              <a:rPr lang="tr-TR" sz="2400" dirty="0">
                <a:ea typeface="Times New Roman" panose="02020603050405020304" pitchFamily="18" charset="0"/>
              </a:rPr>
              <a:t>çıkarılır.</a:t>
            </a:r>
            <a:endParaRPr lang="tr-TR" sz="2400" dirty="0">
              <a:effectLst/>
              <a:ea typeface="Times New Roman" panose="02020603050405020304" pitchFamily="18" charset="0"/>
            </a:endParaRPr>
          </a:p>
          <a:p>
            <a:pPr algn="just"/>
            <a:r>
              <a:rPr lang="tr-TR" sz="2400" dirty="0">
                <a:ea typeface="Times New Roman" panose="02020603050405020304" pitchFamily="18" charset="0"/>
              </a:rPr>
              <a:t>Hijyen ve temizliğe dikkat edilir. </a:t>
            </a:r>
          </a:p>
          <a:p>
            <a:pPr algn="just"/>
            <a:r>
              <a:rPr lang="tr-TR" sz="2400" dirty="0">
                <a:ea typeface="Times New Roman" panose="02020603050405020304" pitchFamily="18" charset="0"/>
              </a:rPr>
              <a:t>Elbiseler çıkarıldıktan sonra m</a:t>
            </a:r>
            <a:r>
              <a:rPr lang="tr-TR" sz="2400" dirty="0">
                <a:solidFill>
                  <a:srgbClr val="2C2F34"/>
                </a:solidFill>
                <a:ea typeface="Times New Roman" panose="02020603050405020304" pitchFamily="18" charset="0"/>
              </a:rPr>
              <a:t>ümkünse yanık yerl</a:t>
            </a:r>
            <a:r>
              <a:rPr lang="tr-TR" sz="2400" dirty="0">
                <a:solidFill>
                  <a:srgbClr val="000000"/>
                </a:solidFill>
                <a:ea typeface="Times New Roman" panose="02020603050405020304" pitchFamily="18" charset="0"/>
              </a:rPr>
              <a:t>eri </a:t>
            </a:r>
            <a:r>
              <a:rPr lang="tr-TR" sz="2400" dirty="0" err="1">
                <a:solidFill>
                  <a:srgbClr val="000000"/>
                </a:solidFill>
                <a:ea typeface="Times New Roman" panose="02020603050405020304" pitchFamily="18" charset="0"/>
              </a:rPr>
              <a:t>tiftiksiz</a:t>
            </a:r>
            <a:r>
              <a:rPr lang="tr-TR" sz="2400" dirty="0">
                <a:solidFill>
                  <a:srgbClr val="000000"/>
                </a:solidFill>
                <a:ea typeface="Times New Roman" panose="02020603050405020304" pitchFamily="18" charset="0"/>
              </a:rPr>
              <a:t>, </a:t>
            </a:r>
            <a:r>
              <a:rPr lang="tr-TR" sz="2400" dirty="0">
                <a:solidFill>
                  <a:srgbClr val="2C2F34"/>
                </a:solidFill>
                <a:ea typeface="Times New Roman" panose="02020603050405020304" pitchFamily="18" charset="0"/>
              </a:rPr>
              <a:t>kuru ve temiz bir malzeme ile (örneğin; plastik </a:t>
            </a:r>
            <a:r>
              <a:rPr lang="tr-TR" sz="2400" dirty="0" err="1">
                <a:solidFill>
                  <a:srgbClr val="2C2F34"/>
                </a:solidFill>
                <a:ea typeface="Times New Roman" panose="02020603050405020304" pitchFamily="18" charset="0"/>
              </a:rPr>
              <a:t>streç</a:t>
            </a:r>
            <a:r>
              <a:rPr lang="tr-TR" sz="2400" dirty="0">
                <a:solidFill>
                  <a:srgbClr val="2C2F34"/>
                </a:solidFill>
                <a:ea typeface="Times New Roman" panose="02020603050405020304" pitchFamily="18" charset="0"/>
              </a:rPr>
              <a:t> film gibi) örtülür.</a:t>
            </a:r>
            <a:endParaRPr lang="en-US" sz="2400" dirty="0">
              <a:ea typeface="Times New Roman" panose="02020603050405020304" pitchFamily="18" charset="0"/>
            </a:endParaRPr>
          </a:p>
          <a:p>
            <a:pPr algn="just"/>
            <a:endParaRPr lang="tr-TR" sz="2400" dirty="0">
              <a:effectLst/>
              <a:ea typeface="Times New Roman" panose="02020603050405020304" pitchFamily="18" charset="0"/>
            </a:endParaRPr>
          </a:p>
          <a:p>
            <a:pPr marL="0" indent="0" algn="just">
              <a:buNone/>
            </a:pP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50E1B82E-B493-4B20-AA73-FE8C7080A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63230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04C7A05-FF7E-450E-AF4D-3B608A1BB908}"/>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916832"/>
            <a:ext cx="8833921" cy="4752528"/>
          </a:xfrm>
        </p:spPr>
        <p:txBody>
          <a:bodyPr>
            <a:noAutofit/>
          </a:bodyPr>
          <a:lstStyle/>
          <a:p>
            <a:pPr algn="just"/>
            <a:endParaRPr lang="tr-TR" sz="2400" dirty="0">
              <a:effectLst/>
              <a:ea typeface="Times New Roman" panose="02020603050405020304" pitchFamily="18" charset="0"/>
            </a:endParaRPr>
          </a:p>
          <a:p>
            <a:pPr algn="just"/>
            <a:r>
              <a:rPr lang="tr-TR" sz="2400" dirty="0">
                <a:effectLst/>
                <a:ea typeface="Times New Roman" panose="02020603050405020304" pitchFamily="18" charset="0"/>
              </a:rPr>
              <a:t>Şişme (ödem) oluşabileceği düşünülerek yüzük, bilezik ve saat gibi eşyaları çıkarılır.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Şişmeyi (ödem) engellemek için 24 ila 48 saat süresince yanmış olan kolları ve bacaklar kalp seviyesinden yüksekte tutulur.</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Yanık dışı yaralanmaların yanıkla birlikte olabileceği </a:t>
            </a:r>
            <a:r>
              <a:rPr lang="tr-TR" sz="2400" dirty="0">
                <a:latin typeface="Calibri" panose="020F0502020204030204" pitchFamily="34" charset="0"/>
                <a:ea typeface="Calibri" panose="020F0502020204030204" pitchFamily="34" charset="0"/>
                <a:cs typeface="Times New Roman" panose="02020603050405020304" pitchFamily="18" charset="0"/>
              </a:rPr>
              <a:t>unutulmamalıdır</a:t>
            </a:r>
            <a:r>
              <a:rPr lang="tr-TR" sz="2400" dirty="0">
                <a:solidFill>
                  <a:srgbClr val="000000"/>
                </a:solidFill>
                <a:effectLst/>
                <a:ea typeface="Times New Roman" panose="02020603050405020304" pitchFamily="18" charset="0"/>
              </a:rPr>
              <a:t>.</a:t>
            </a:r>
            <a:endParaRPr lang="en-US" sz="2400" dirty="0">
              <a:effectLst/>
              <a:ea typeface="Times New Roman" panose="02020603050405020304" pitchFamily="18" charset="0"/>
            </a:endParaRPr>
          </a:p>
          <a:p>
            <a:pPr algn="just">
              <a:spcAft>
                <a:spcPts val="1200"/>
              </a:spcAft>
            </a:pPr>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 aranarak yardım istenir.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42A733F6-10E8-480F-86D9-A8E3821B99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37654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B089B5C-9BC2-461A-BF49-267B1BCB7C17}"/>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Dikkat Edilmesi Gerekenler</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9511" y="2060848"/>
            <a:ext cx="8712969" cy="4536504"/>
          </a:xfrm>
        </p:spPr>
        <p:txBody>
          <a:bodyPr>
            <a:noAutofit/>
          </a:bodyPr>
          <a:lstStyle/>
          <a:p>
            <a:pPr algn="just">
              <a:lnSpc>
                <a:spcPct val="115000"/>
              </a:lnSpc>
            </a:pPr>
            <a:endParaRPr lang="tr-TR"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İçi su dolu kabarcıklar patlatılmamalıdır.</a:t>
            </a:r>
            <a:endParaRPr lang="en-US"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Yanık yüzeyine</a:t>
            </a:r>
            <a:r>
              <a:rPr lang="tr-TR" sz="2400" dirty="0">
                <a:solidFill>
                  <a:srgbClr val="000000"/>
                </a:solidFill>
                <a:effectLst/>
                <a:ea typeface="Times New Roman" panose="02020603050405020304" pitchFamily="18" charset="0"/>
              </a:rPr>
              <a:t> diş macunu, yoğurt,</a:t>
            </a:r>
            <a:r>
              <a:rPr lang="tr-TR" sz="2400" dirty="0">
                <a:effectLst/>
                <a:ea typeface="Times New Roman" panose="02020603050405020304" pitchFamily="18" charset="0"/>
              </a:rPr>
              <a:t> buz, </a:t>
            </a:r>
            <a:r>
              <a:rPr lang="tr-TR" sz="2400" dirty="0">
                <a:solidFill>
                  <a:srgbClr val="000000"/>
                </a:solidFill>
                <a:effectLst/>
                <a:ea typeface="Times New Roman" panose="02020603050405020304" pitchFamily="18" charset="0"/>
              </a:rPr>
              <a:t>pudra ve merhem gibi maddeler sürülmemelidir.</a:t>
            </a:r>
            <a:endParaRPr lang="en-US" sz="2400" dirty="0">
              <a:effectLst/>
              <a:ea typeface="Times New Roman" panose="02020603050405020304" pitchFamily="18" charset="0"/>
            </a:endParaRPr>
          </a:p>
          <a:p>
            <a:pPr algn="just">
              <a:lnSpc>
                <a:spcPct val="115000"/>
              </a:lnSpc>
            </a:pPr>
            <a:r>
              <a:rPr lang="tr-TR" sz="2400" dirty="0">
                <a:latin typeface="Calibri" panose="020F0502020204030204" pitchFamily="34" charset="0"/>
                <a:ea typeface="Calibri" panose="020F0502020204030204" pitchFamily="34" charset="0"/>
                <a:cs typeface="Times New Roman" panose="02020603050405020304" pitchFamily="18" charset="0"/>
              </a:rPr>
              <a:t>Yanık bölgelere bandaj veya gazlı bez uygulaması yapılmamalıdır.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EA53F7A1-4530-4954-A29F-57C7965042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19184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37E194F4-B189-4945-AFBF-0BEBD9BCC7F6}"/>
              </a:ext>
            </a:extLst>
          </p:cNvPr>
          <p:cNvSpPr/>
          <p:nvPr/>
        </p:nvSpPr>
        <p:spPr>
          <a:xfrm>
            <a:off x="8879" y="0"/>
            <a:ext cx="9126488"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5770984" cy="994122"/>
          </a:xfrm>
          <a:solidFill>
            <a:schemeClr val="accent1">
              <a:lumMod val="20000"/>
              <a:lumOff val="80000"/>
            </a:schemeClr>
          </a:solidFill>
        </p:spPr>
        <p:txBody>
          <a:bodyPr>
            <a:normAutofit fontScale="90000"/>
          </a:bodyPr>
          <a:lstStyle/>
          <a:p>
            <a:pPr algn="l"/>
            <a:r>
              <a:rPr lang="tr-TR" sz="4000" dirty="0"/>
              <a:t>Yanıklar</a:t>
            </a:r>
            <a:br>
              <a:rPr lang="tr-TR" i="1" dirty="0"/>
            </a:br>
            <a:r>
              <a:rPr lang="tr-TR" sz="2700" dirty="0"/>
              <a:t>Kimyasal Yanıklar</a:t>
            </a:r>
            <a:endParaRPr lang="tr-TR" dirty="0"/>
          </a:p>
        </p:txBody>
      </p:sp>
      <p:pic>
        <p:nvPicPr>
          <p:cNvPr id="2052" name="Picture 4">
            <a:extLst>
              <a:ext uri="{FF2B5EF4-FFF2-40B4-BE49-F238E27FC236}">
                <a16:creationId xmlns:a16="http://schemas.microsoft.com/office/drawing/2014/main" id="{7A315BB8-153C-41BC-B354-A8BC3FF9CA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86508" y="1916832"/>
            <a:ext cx="5770984" cy="4328238"/>
          </a:xfrm>
          <a:prstGeom prst="rect">
            <a:avLst/>
          </a:prstGeom>
          <a:solidFill>
            <a:srgbClr val="FFFF00"/>
          </a:solidFill>
        </p:spPr>
      </p:pic>
      <p:pic>
        <p:nvPicPr>
          <p:cNvPr id="6" name="Resim 5">
            <a:extLst>
              <a:ext uri="{FF2B5EF4-FFF2-40B4-BE49-F238E27FC236}">
                <a16:creationId xmlns:a16="http://schemas.microsoft.com/office/drawing/2014/main" id="{85713DF3-0CE4-4883-8557-B57A1A26F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99798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0CBF77D-B161-40E8-B334-B326738FDFEB}"/>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dirty="0"/>
            </a:br>
            <a:r>
              <a:rPr lang="tr-TR" sz="2700" dirty="0"/>
              <a:t>Kimyasal Yanıklar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9512" y="1844824"/>
            <a:ext cx="8761913" cy="4752528"/>
          </a:xfrm>
        </p:spPr>
        <p:txBody>
          <a:bodyPr>
            <a:noAutofit/>
          </a:bodyPr>
          <a:lstStyle/>
          <a:p>
            <a:pPr marL="0" indent="0" algn="just">
              <a:buNone/>
            </a:pP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tr-TR" sz="2400" dirty="0">
                <a:latin typeface="Calibri" panose="020F0502020204030204" pitchFamily="34" charset="0"/>
                <a:ea typeface="Calibri" panose="020F0502020204030204" pitchFamily="34" charset="0"/>
                <a:cs typeface="Times New Roman" panose="02020603050405020304" pitchFamily="18" charset="0"/>
              </a:rPr>
              <a:t>Kimyasal yanıklar, genellikle cildin, gözlerin, kolların, ellerin ve bacakların etkilendiği endüstriyel ürünlerden kaynaklanan bir yanık türüdür. </a:t>
            </a:r>
            <a:endParaRPr lang="tr-TR" sz="2400" dirty="0">
              <a:effectLst/>
              <a:ea typeface="Calibri" panose="020F0502020204030204" pitchFamily="34" charset="0"/>
              <a:cs typeface="Arial" panose="020B0604020202020204" pitchFamily="34" charset="0"/>
            </a:endParaRPr>
          </a:p>
          <a:p>
            <a:pPr algn="just">
              <a:lnSpc>
                <a:spcPct val="150000"/>
              </a:lnSpc>
            </a:pPr>
            <a:r>
              <a:rPr lang="tr-TR" sz="2400" dirty="0">
                <a:effectLst/>
                <a:ea typeface="Calibri" panose="020F0502020204030204" pitchFamily="34" charset="0"/>
                <a:cs typeface="Arial" panose="020B0604020202020204" pitchFamily="34" charset="0"/>
              </a:rPr>
              <a:t>Genellikle iş kazaları şeklinde karşımıza çıkarlar.</a:t>
            </a:r>
          </a:p>
          <a:p>
            <a:pPr algn="just">
              <a:lnSpc>
                <a:spcPct val="150000"/>
              </a:lnSpc>
            </a:pPr>
            <a:r>
              <a:rPr lang="tr-TR" sz="2400" dirty="0">
                <a:effectLst/>
                <a:ea typeface="Calibri" panose="020F0502020204030204" pitchFamily="34" charset="0"/>
                <a:cs typeface="Arial" panose="020B0604020202020204" pitchFamily="34" charset="0"/>
              </a:rPr>
              <a:t>Asit, alkali ya da petrol ürünlerinden kaynaklanabilirler.</a:t>
            </a:r>
          </a:p>
          <a:p>
            <a:pPr algn="just">
              <a:lnSpc>
                <a:spcPct val="150000"/>
              </a:lnSpc>
            </a:pPr>
            <a:r>
              <a:rPr lang="tr-TR" sz="2400" dirty="0">
                <a:latin typeface="Calibri" panose="020F0502020204030204" pitchFamily="34" charset="0"/>
                <a:ea typeface="Calibri" panose="020F0502020204030204" pitchFamily="34" charset="0"/>
                <a:cs typeface="Times New Roman" panose="02020603050405020304" pitchFamily="18" charset="0"/>
              </a:rPr>
              <a:t>Hem asit hem de baz özellikli kimyasal maddeler ciddi doku hasarına neden olabilirler. </a:t>
            </a:r>
            <a:endParaRPr lang="tr-TR" sz="2400" dirty="0">
              <a:effectLst/>
              <a:ea typeface="Calibri" panose="020F0502020204030204" pitchFamily="34" charset="0"/>
              <a:cs typeface="Arial" panose="020B0604020202020204" pitchFamily="34" charset="0"/>
            </a:endParaRPr>
          </a:p>
        </p:txBody>
      </p:sp>
      <p:pic>
        <p:nvPicPr>
          <p:cNvPr id="6" name="Resim 5">
            <a:extLst>
              <a:ext uri="{FF2B5EF4-FFF2-40B4-BE49-F238E27FC236}">
                <a16:creationId xmlns:a16="http://schemas.microsoft.com/office/drawing/2014/main" id="{9D537105-A163-4C8E-BA02-D051CC1666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1067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0CBF77D-B161-40E8-B334-B326738FDFEB}"/>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Kimyasal Yanıklar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9512" y="1916832"/>
            <a:ext cx="8761913" cy="4752528"/>
          </a:xfrm>
        </p:spPr>
        <p:txBody>
          <a:bodyPr>
            <a:noAutofit/>
          </a:bodyPr>
          <a:lstStyle/>
          <a:p>
            <a:pPr algn="just"/>
            <a:r>
              <a:rPr lang="tr-TR" sz="2400" dirty="0">
                <a:solidFill>
                  <a:prstClr val="black"/>
                </a:solidFill>
                <a:ea typeface="Calibri" panose="020F0502020204030204" pitchFamily="34" charset="0"/>
                <a:cs typeface="Arial" panose="020B0604020202020204" pitchFamily="34" charset="0"/>
              </a:rPr>
              <a:t>Kimyasal yanıkların termal yanıklardan en önemli farkı, kimyasal madde tamamen uzaklaştırılıncaya kadar yanmanın derin dokulara ilerleyecek şekilde devam etmesidir.</a:t>
            </a:r>
          </a:p>
          <a:p>
            <a:pPr algn="just"/>
            <a:r>
              <a:rPr lang="tr-TR" sz="2400" dirty="0">
                <a:ea typeface="Times New Roman" panose="02020603050405020304" pitchFamily="18" charset="0"/>
              </a:rPr>
              <a:t>Kimyasal yanıklarda yaralanma şiddetinin en önemli belirleyicisi, cilt ile kimyasal maddenin temas süresidir.</a:t>
            </a: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Kimyasal maddenin ciltteki derinliği, akciğer ve gözlerin etkilenip etkilenmemesi de yaralanmanın ciddiyetine etki eden faktörler arasında yer alır. </a:t>
            </a:r>
            <a:endParaRPr lang="tr-TR" sz="2400" dirty="0">
              <a:ea typeface="Times New Roman" panose="02020603050405020304" pitchFamily="18" charset="0"/>
            </a:endParaRPr>
          </a:p>
          <a:p>
            <a:pPr algn="just"/>
            <a:r>
              <a:rPr lang="tr-TR" sz="2400" dirty="0">
                <a:ea typeface="Calibri" panose="020F0502020204030204" pitchFamily="34" charset="0"/>
                <a:cs typeface="Arial" panose="020B0604020202020204" pitchFamily="34" charset="0"/>
              </a:rPr>
              <a:t>Kimyasal yanıklar her zaman ciddi olarak düşünülmeli </a:t>
            </a:r>
            <a:r>
              <a:rPr lang="tr-TR" sz="2400" dirty="0">
                <a:latin typeface="Calibri" panose="020F0502020204030204" pitchFamily="34" charset="0"/>
                <a:ea typeface="Calibri" panose="020F0502020204030204" pitchFamily="34" charset="0"/>
                <a:cs typeface="Times New Roman" panose="02020603050405020304" pitchFamily="18" charset="0"/>
              </a:rPr>
              <a:t>ve tıbbi yönden de takip edilmelidir.</a:t>
            </a:r>
            <a:endParaRPr lang="en-US" sz="2400" dirty="0">
              <a:ea typeface="Times New Roman" panose="02020603050405020304" pitchFamily="18" charset="0"/>
            </a:endParaRPr>
          </a:p>
        </p:txBody>
      </p:sp>
      <p:pic>
        <p:nvPicPr>
          <p:cNvPr id="6" name="Resim 5">
            <a:extLst>
              <a:ext uri="{FF2B5EF4-FFF2-40B4-BE49-F238E27FC236}">
                <a16:creationId xmlns:a16="http://schemas.microsoft.com/office/drawing/2014/main" id="{9D537105-A163-4C8E-BA02-D051CC1666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266417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ECEDE45-0EF2-4EAA-B355-EED1FFDD95B1}"/>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Kimyasal Yanıklar – Belirti Ve Bulgular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251520" y="2204864"/>
            <a:ext cx="8892480" cy="4392488"/>
          </a:xfrm>
        </p:spPr>
        <p:txBody>
          <a:bodyPr>
            <a:noAutofit/>
          </a:bodyPr>
          <a:lstStyle/>
          <a:p>
            <a:pPr marL="0" indent="0" algn="just">
              <a:buNone/>
            </a:pPr>
            <a:r>
              <a:rPr lang="tr-TR" sz="2400" dirty="0">
                <a:effectLst/>
                <a:ea typeface="Times New Roman" panose="02020603050405020304" pitchFamily="18" charset="0"/>
              </a:rPr>
              <a:t>Hasta/yaralı şiddetli batma şeklindeki bir ağrıdan şikâyet edebilir.</a:t>
            </a:r>
          </a:p>
          <a:p>
            <a:pPr marL="0" indent="0" algn="just">
              <a:buNone/>
            </a:pPr>
            <a:r>
              <a:rPr lang="tr-TR" sz="2400" dirty="0">
                <a:effectLst/>
                <a:ea typeface="Times New Roman" panose="02020603050405020304" pitchFamily="18" charset="0"/>
              </a:rPr>
              <a:t>İlave olarak kimyasallarla temas eden vücut kısımlarında;</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Cilt tahriş olabilir veya yanabilir.</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Cilt rengi solmuş olabilir.</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Cilt şişmiş olabilir.</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Ciltte kabarcıklar oluşabilir.</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Cilt soyulabilir.</a:t>
            </a:r>
            <a:endParaRPr lang="tr-TR" sz="2400"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Zehirlenme belirtileri olabilir.</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83C3DA11-282E-4565-81EB-BD6A1C141E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7558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08D9105-4D4F-492B-85AE-B48BE12D43AA}"/>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4000" dirty="0"/>
              <a:t>Yanıklar</a:t>
            </a:r>
            <a:br>
              <a:rPr lang="tr-TR" i="1" dirty="0"/>
            </a:br>
            <a:r>
              <a:rPr lang="tr-TR" sz="2700" dirty="0"/>
              <a:t>Kimyasal Yanıklar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916832"/>
            <a:ext cx="8833922" cy="4824536"/>
          </a:xfrm>
        </p:spPr>
        <p:txBody>
          <a:bodyPr>
            <a:noAutofit/>
          </a:bodyPr>
          <a:lstStyle/>
          <a:p>
            <a:pPr marL="0" indent="0" algn="just">
              <a:buNone/>
              <a:tabLst>
                <a:tab pos="5213350" algn="l"/>
              </a:tabLst>
            </a:pPr>
            <a:r>
              <a:rPr lang="tr-TR" sz="2400" dirty="0"/>
              <a:t>Termal yanıklarda olduğu gibi yapılacak erken ve doğru ilk yardım yanığın oluşturduğu hasar ve yaygınlığı azaltır, iyileşme sürecine olumlu katkı sağlar. </a:t>
            </a:r>
            <a:r>
              <a:rPr lang="tr-TR" sz="2400" b="1" dirty="0"/>
              <a:t>Bunun için;</a:t>
            </a:r>
          </a:p>
          <a:p>
            <a:pPr algn="just">
              <a:tabLst>
                <a:tab pos="5213350" algn="l"/>
              </a:tabLst>
            </a:pPr>
            <a:r>
              <a:rPr lang="tr-TR" sz="2400" dirty="0">
                <a:ea typeface="Times New Roman" panose="02020603050405020304" pitchFamily="18" charset="0"/>
              </a:rPr>
              <a:t>K</a:t>
            </a:r>
            <a:r>
              <a:rPr lang="tr-TR" sz="2400" dirty="0">
                <a:effectLst/>
                <a:ea typeface="Times New Roman" panose="02020603050405020304" pitchFamily="18" charset="0"/>
              </a:rPr>
              <a:t>orunmasız olarak kimyasal ile temas edilmediğinden emin olunur. K</a:t>
            </a:r>
            <a:r>
              <a:rPr lang="tr-TR" sz="2400" dirty="0">
                <a:ea typeface="Times New Roman" panose="02020603050405020304" pitchFamily="18" charset="0"/>
              </a:rPr>
              <a:t>orunmak için eldiven giyilir. Eldiven yoksa elleri örtmek için plastik bir torba kullanılır.</a:t>
            </a:r>
            <a:endParaRPr lang="en-US" sz="2400" dirty="0">
              <a:ea typeface="Times New Roman" panose="02020603050405020304" pitchFamily="18" charset="0"/>
            </a:endParaRPr>
          </a:p>
          <a:p>
            <a:pPr algn="just"/>
            <a:r>
              <a:rPr lang="tr-TR" sz="2400" dirty="0">
                <a:effectLst/>
                <a:ea typeface="Times New Roman" panose="02020603050405020304" pitchFamily="18" charset="0"/>
              </a:rPr>
              <a:t>112 acil yardım numarası aranır </a:t>
            </a:r>
            <a:r>
              <a:rPr lang="tr-TR" sz="2400" dirty="0">
                <a:ea typeface="Times New Roman" panose="02020603050405020304" pitchFamily="18" charset="0"/>
              </a:rPr>
              <a:t>ve yardım istenir.</a:t>
            </a:r>
            <a:endParaRPr lang="en-US" sz="2400" dirty="0">
              <a:effectLst/>
              <a:ea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Bol su ile yıkama hemen hemen tüm kimyasal yanıklar için kullanılmakla birlikte, bazı kimyasallarla su bir araya geldiği zaman yanık artabileceğinden yıkama öncesinde kimyasal madde ambalajları üzerindeki uyarılar dikkate alınır.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AFB1BC39-DADE-4D14-94C3-2B4FD9E2AB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40003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269830F-6A64-4337-B838-0E9B6E7FA074}"/>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03F9967D-D4D3-47DD-8E5B-1878CA16DFF2}"/>
              </a:ext>
            </a:extLst>
          </p:cNvPr>
          <p:cNvSpPr>
            <a:spLocks noGrp="1"/>
          </p:cNvSpPr>
          <p:nvPr>
            <p:ph type="title"/>
          </p:nvPr>
        </p:nvSpPr>
        <p:spPr>
          <a:xfrm>
            <a:off x="105488" y="429252"/>
            <a:ext cx="5690648" cy="778098"/>
          </a:xfrm>
        </p:spPr>
        <p:txBody>
          <a:bodyPr>
            <a:noAutofit/>
          </a:bodyPr>
          <a:lstStyle/>
          <a:p>
            <a:pPr algn="l"/>
            <a:r>
              <a:rPr lang="tr-TR" sz="3600" dirty="0"/>
              <a:t>Amaç ve Öğrenim Hedefleri </a:t>
            </a:r>
          </a:p>
        </p:txBody>
      </p:sp>
      <p:sp>
        <p:nvSpPr>
          <p:cNvPr id="5" name="Metin kutusu 4">
            <a:extLst>
              <a:ext uri="{FF2B5EF4-FFF2-40B4-BE49-F238E27FC236}">
                <a16:creationId xmlns:a16="http://schemas.microsoft.com/office/drawing/2014/main" id="{26E9A837-ACC0-44BC-AB26-8210AEB973D6}"/>
              </a:ext>
            </a:extLst>
          </p:cNvPr>
          <p:cNvSpPr txBox="1"/>
          <p:nvPr/>
        </p:nvSpPr>
        <p:spPr>
          <a:xfrm>
            <a:off x="179512" y="2819837"/>
            <a:ext cx="8369684" cy="4151265"/>
          </a:xfrm>
          <a:prstGeom prst="rect">
            <a:avLst/>
          </a:prstGeom>
          <a:noFill/>
        </p:spPr>
        <p:txBody>
          <a:bodyPr wrap="square">
            <a:spAutoFit/>
          </a:bodyPr>
          <a:lstStyle/>
          <a:p>
            <a:pPr lvl="0">
              <a:lnSpc>
                <a:spcPct val="107000"/>
              </a:lnSpc>
              <a:spcAft>
                <a:spcPts val="0"/>
              </a:spcAft>
            </a:pPr>
            <a:r>
              <a:rPr lang="tr-TR" sz="2400" b="1" dirty="0">
                <a:ea typeface="Calibri" panose="020F0502020204030204" pitchFamily="34" charset="0"/>
                <a:cs typeface="Times New Roman" panose="02020603050405020304" pitchFamily="18" charset="0"/>
              </a:rPr>
              <a:t>Öğrenim Hedefleri;</a:t>
            </a:r>
          </a:p>
          <a:p>
            <a:pPr marL="342900" lvl="0" indent="-342900">
              <a:lnSpc>
                <a:spcPct val="107000"/>
              </a:lnSpc>
              <a:spcAft>
                <a:spcPts val="0"/>
              </a:spcAft>
              <a:buFont typeface="Arial" panose="020B0604020202020204" pitchFamily="34" charset="0"/>
              <a:buChar char="•"/>
            </a:pPr>
            <a:r>
              <a:rPr lang="tr-TR" sz="2400" dirty="0">
                <a:cs typeface="Times New Roman" panose="02020603050405020304" pitchFamily="18" charset="0"/>
              </a:rPr>
              <a:t>Yanığın tanımını ve çeşitlerini söyleyebilmeli.</a:t>
            </a:r>
          </a:p>
          <a:p>
            <a:pPr marL="342900" lvl="0" indent="-342900">
              <a:lnSpc>
                <a:spcPct val="107000"/>
              </a:lnSpc>
              <a:spcAft>
                <a:spcPts val="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Yanığın ciddiyetini belirleyen faktörleri söyleyebilmeli.</a:t>
            </a:r>
            <a:endParaRPr lang="tr-TR"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Termal ve Kimyasal yanıkta ilkyardım uygulayabilmeli.</a:t>
            </a:r>
            <a:endParaRPr lang="tr-TR"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Elektrik çarpması ile meydana gelen yanıklarda ilkyardım uygulayabilmeli.</a:t>
            </a:r>
            <a:endParaRPr lang="tr-TR"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Sıcak çarpmasının belirti ve bulgularını sayabilmeli; ilkyardım uygulayabilmeli.</a:t>
            </a:r>
            <a:endParaRPr lang="tr-TR" sz="20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Donuğun tanımını yapabilmeli ve ilkyardım uygulayabilmeli.</a:t>
            </a:r>
            <a:endParaRPr lang="tr-TR" sz="2000" dirty="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endParaRPr lang="en-US" sz="2400" dirty="0">
              <a:effectLst/>
              <a:ea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6EA5B571-5A63-48AE-984C-A16EFE36EB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7" name="Dikdörtgen 6">
            <a:extLst>
              <a:ext uri="{FF2B5EF4-FFF2-40B4-BE49-F238E27FC236}">
                <a16:creationId xmlns:a16="http://schemas.microsoft.com/office/drawing/2014/main" id="{8DE60351-40B0-48A6-9668-640B478867E2}"/>
              </a:ext>
            </a:extLst>
          </p:cNvPr>
          <p:cNvSpPr/>
          <p:nvPr/>
        </p:nvSpPr>
        <p:spPr>
          <a:xfrm>
            <a:off x="13753" y="1988840"/>
            <a:ext cx="9121613" cy="830997"/>
          </a:xfrm>
          <a:prstGeom prst="rect">
            <a:avLst/>
          </a:prstGeom>
        </p:spPr>
        <p:txBody>
          <a:bodyPr wrap="square">
            <a:spAutoFit/>
          </a:bodyPr>
          <a:lstStyle/>
          <a:p>
            <a:r>
              <a:rPr lang="tr-TR" sz="2400" dirty="0">
                <a:cs typeface="Times New Roman" panose="02020603050405020304" pitchFamily="18" charset="0"/>
              </a:rPr>
              <a:t>Katılımcılar yanık soğuk ve sıcak acillerinde ilkyardım ile ilgili bilgi, beceri ve tutum kazanacaklardır.</a:t>
            </a:r>
          </a:p>
        </p:txBody>
      </p:sp>
      <p:sp>
        <p:nvSpPr>
          <p:cNvPr id="8" name="Dikdörtgen 7">
            <a:extLst>
              <a:ext uri="{FF2B5EF4-FFF2-40B4-BE49-F238E27FC236}">
                <a16:creationId xmlns:a16="http://schemas.microsoft.com/office/drawing/2014/main" id="{A925776F-5278-42A6-B1E5-B29F950EA753}"/>
              </a:ext>
            </a:extLst>
          </p:cNvPr>
          <p:cNvSpPr/>
          <p:nvPr/>
        </p:nvSpPr>
        <p:spPr>
          <a:xfrm>
            <a:off x="105488" y="1564955"/>
            <a:ext cx="986167" cy="470000"/>
          </a:xfrm>
          <a:prstGeom prst="rect">
            <a:avLst/>
          </a:prstGeom>
        </p:spPr>
        <p:txBody>
          <a:bodyPr wrap="none">
            <a:spAutoFit/>
          </a:bodyPr>
          <a:lstStyle/>
          <a:p>
            <a:pPr>
              <a:lnSpc>
                <a:spcPct val="107000"/>
              </a:lnSpc>
            </a:pPr>
            <a:r>
              <a:rPr lang="tr-TR" sz="2400" b="1" dirty="0">
                <a:cs typeface="Times New Roman" panose="02020603050405020304" pitchFamily="18" charset="0"/>
              </a:rPr>
              <a:t>Amaç;</a:t>
            </a:r>
          </a:p>
        </p:txBody>
      </p:sp>
    </p:spTree>
    <p:extLst>
      <p:ext uri="{BB962C8B-B14F-4D97-AF65-F5344CB8AC3E}">
        <p14:creationId xmlns:p14="http://schemas.microsoft.com/office/powerpoint/2010/main" val="3673270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6B81E07-ECEF-44A3-B0E4-4543B4C4939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4000" dirty="0"/>
              <a:t>Yanıklar</a:t>
            </a:r>
            <a:br>
              <a:rPr lang="tr-TR" dirty="0"/>
            </a:br>
            <a:r>
              <a:rPr lang="tr-TR" sz="2700" dirty="0"/>
              <a:t>Kimyasal Yanıklar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 y="1988840"/>
            <a:ext cx="9135366" cy="4869160"/>
          </a:xfrm>
        </p:spPr>
        <p:txBody>
          <a:bodyPr>
            <a:noAutofit/>
          </a:bodyPr>
          <a:lstStyle/>
          <a:p>
            <a:pPr marL="0" indent="0" algn="just">
              <a:buNone/>
            </a:pPr>
            <a:r>
              <a:rPr lang="tr-TR" sz="2400" b="1" dirty="0">
                <a:effectLst/>
                <a:ea typeface="Times New Roman" panose="02020603050405020304" pitchFamily="18" charset="0"/>
              </a:rPr>
              <a:t> Yıkama işlemi için genel öneriler;</a:t>
            </a:r>
            <a:endParaRPr lang="en-US" sz="2400" b="1" dirty="0">
              <a:effectLst/>
              <a:ea typeface="Times New Roman" panose="02020603050405020304" pitchFamily="18" charset="0"/>
            </a:endParaRPr>
          </a:p>
          <a:p>
            <a:pPr lvl="1" algn="just">
              <a:buFont typeface="Arial" panose="020B0604020202020204" pitchFamily="34" charset="0"/>
              <a:buChar char="•"/>
            </a:pPr>
            <a:r>
              <a:rPr lang="tr-TR" sz="2400" b="1" dirty="0">
                <a:effectLst/>
                <a:ea typeface="Times New Roman" panose="02020603050405020304" pitchFamily="18" charset="0"/>
              </a:rPr>
              <a:t>Yanık nedeni eğer toz bir kimyasal ise; </a:t>
            </a:r>
            <a:r>
              <a:rPr lang="tr-TR" sz="2400" dirty="0">
                <a:effectLst/>
                <a:ea typeface="Times New Roman" panose="02020603050405020304" pitchFamily="18" charset="0"/>
              </a:rPr>
              <a:t>önce yanık yerindeki bulaşmış olan kuru kimyasallar fırçalanarak temizlenir. Sonra da 10 ila 15 dakika boyunca soğuk ve nazikçe akan su ile cildin yüzeyi tekrar temizlenir</a:t>
            </a:r>
            <a:r>
              <a:rPr lang="tr-TR" sz="2000" dirty="0">
                <a:effectLst/>
                <a:ea typeface="Times New Roman" panose="02020603050405020304" pitchFamily="18" charset="0"/>
              </a:rPr>
              <a:t>.</a:t>
            </a:r>
          </a:p>
          <a:p>
            <a:pPr lvl="1" algn="just">
              <a:buFont typeface="Arial" panose="020B0604020202020204" pitchFamily="34" charset="0"/>
              <a:buChar char="•"/>
            </a:pPr>
            <a:r>
              <a:rPr lang="tr-TR" sz="2400" b="1" dirty="0">
                <a:solidFill>
                  <a:prstClr val="black"/>
                </a:solidFill>
                <a:ea typeface="Times New Roman" panose="02020603050405020304" pitchFamily="18" charset="0"/>
              </a:rPr>
              <a:t>Alkali ile meydana gelen yanıklarda </a:t>
            </a:r>
            <a:r>
              <a:rPr lang="tr-TR" sz="2400" dirty="0">
                <a:solidFill>
                  <a:prstClr val="black"/>
                </a:solidFill>
                <a:ea typeface="Times New Roman" panose="02020603050405020304" pitchFamily="18" charset="0"/>
              </a:rPr>
              <a:t>yıkama süresi daha uzun tutulur. </a:t>
            </a:r>
          </a:p>
          <a:p>
            <a:pPr lvl="1" algn="just">
              <a:buFont typeface="Arial" panose="020B0604020202020204" pitchFamily="34" charset="0"/>
              <a:buChar char="•"/>
            </a:pPr>
            <a:r>
              <a:rPr lang="tr-TR" sz="2400" b="1" dirty="0">
                <a:solidFill>
                  <a:prstClr val="black"/>
                </a:solidFill>
                <a:ea typeface="Times New Roman" panose="02020603050405020304" pitchFamily="18" charset="0"/>
              </a:rPr>
              <a:t>Çimento yanıklarında </a:t>
            </a:r>
            <a:r>
              <a:rPr lang="tr-TR" sz="2400" dirty="0">
                <a:solidFill>
                  <a:prstClr val="black"/>
                </a:solidFill>
                <a:ea typeface="Times New Roman" panose="02020603050405020304" pitchFamily="18" charset="0"/>
              </a:rPr>
              <a:t>çimento bulaşan giysiler ve ayakkabılar çıkarılıp, etkilenen cilt bol su ile iyice yıkanır.</a:t>
            </a:r>
            <a:endParaRPr lang="en-US" sz="2400" dirty="0">
              <a:solidFill>
                <a:prstClr val="black"/>
              </a:solidFill>
              <a:ea typeface="Times New Roman" panose="02020603050405020304" pitchFamily="18" charset="0"/>
            </a:endParaRPr>
          </a:p>
          <a:p>
            <a:pPr marL="457200" lvl="1" indent="0" algn="just">
              <a:buNone/>
            </a:pPr>
            <a:endParaRPr lang="tr-TR" sz="2000" dirty="0">
              <a:effectLst/>
              <a:ea typeface="Times New Roman" panose="02020603050405020304" pitchFamily="18" charset="0"/>
            </a:endParaRPr>
          </a:p>
          <a:p>
            <a:pPr lvl="1" algn="just"/>
            <a:endParaRPr lang="en-US" sz="20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2B74B1C9-D9DC-483D-8779-A59ADC5EA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42667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265A818-07E0-4B05-ADB6-31B696C2A367}"/>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4000" dirty="0"/>
              <a:t>Yanıklar</a:t>
            </a:r>
            <a:br>
              <a:rPr lang="tr-TR" i="1" dirty="0"/>
            </a:br>
            <a:r>
              <a:rPr lang="tr-TR" sz="2700" dirty="0"/>
              <a:t>Kimyasal Yanıklar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 y="1916832"/>
            <a:ext cx="9135365" cy="4941168"/>
          </a:xfrm>
        </p:spPr>
        <p:txBody>
          <a:bodyPr>
            <a:noAutofit/>
          </a:bodyPr>
          <a:lstStyle/>
          <a:p>
            <a:pPr marL="342900" lvl="1" indent="-342900" algn="just">
              <a:buFont typeface="Arial" panose="020B0604020202020204" pitchFamily="34" charset="0"/>
              <a:buChar char="•"/>
            </a:pPr>
            <a:r>
              <a:rPr lang="tr-TR" sz="2400" b="1" dirty="0">
                <a:solidFill>
                  <a:prstClr val="black"/>
                </a:solidFill>
                <a:ea typeface="Times New Roman" panose="02020603050405020304" pitchFamily="18" charset="0"/>
              </a:rPr>
              <a:t>Hidroklorik asit (tuz ruhu); </a:t>
            </a:r>
            <a:r>
              <a:rPr lang="tr-TR" sz="2400" dirty="0">
                <a:latin typeface="Calibri" panose="020F0502020204030204" pitchFamily="34" charset="0"/>
                <a:ea typeface="Times New Roman" panose="02020603050405020304" pitchFamily="18" charset="0"/>
                <a:cs typeface="Times New Roman" panose="02020603050405020304" pitchFamily="18" charset="0"/>
              </a:rPr>
              <a:t>E</a:t>
            </a:r>
            <a:r>
              <a:rPr lang="tr-TR" sz="2400" dirty="0">
                <a:latin typeface="Calibri" panose="020F0502020204030204" pitchFamily="34" charset="0"/>
                <a:ea typeface="Calibri" panose="020F0502020204030204" pitchFamily="34" charset="0"/>
                <a:cs typeface="Times New Roman" panose="02020603050405020304" pitchFamily="18" charset="0"/>
              </a:rPr>
              <a:t>vlerde ve endüstriyel alanlarda sıkça kullanılan son derece tehlikeli bir maddedir. Etkilenen bölge bol su ile yıkanır. </a:t>
            </a:r>
            <a:r>
              <a:rPr lang="tr-TR" sz="2400" dirty="0">
                <a:ea typeface="Times New Roman" panose="02020603050405020304" pitchFamily="18" charset="0"/>
              </a:rPr>
              <a:t> Etkilenen alan 15-20 </a:t>
            </a:r>
            <a:r>
              <a:rPr lang="tr-TR" sz="2400" dirty="0">
                <a:solidFill>
                  <a:prstClr val="black"/>
                </a:solidFill>
                <a:ea typeface="Times New Roman" panose="02020603050405020304" pitchFamily="18" charset="0"/>
              </a:rPr>
              <a:t>dakika buzlu su içinde bekletilir.</a:t>
            </a:r>
          </a:p>
          <a:p>
            <a:pPr marL="342900" lvl="1" indent="-342900" algn="just">
              <a:buFont typeface="Arial" panose="020B0604020202020204" pitchFamily="34" charset="0"/>
              <a:buChar char="•"/>
            </a:pPr>
            <a:r>
              <a:rPr lang="tr-TR" sz="2400" b="1" dirty="0">
                <a:solidFill>
                  <a:prstClr val="black"/>
                </a:solidFill>
                <a:ea typeface="Times New Roman" panose="02020603050405020304" pitchFamily="18" charset="0"/>
              </a:rPr>
              <a:t>Sülfürik asit; </a:t>
            </a:r>
            <a:r>
              <a:rPr lang="tr-TR" sz="2400" dirty="0">
                <a:latin typeface="Calibri" panose="020F0502020204030204" pitchFamily="34" charset="0"/>
                <a:ea typeface="Times New Roman" panose="02020603050405020304" pitchFamily="18" charset="0"/>
                <a:cs typeface="Times New Roman" panose="02020603050405020304" pitchFamily="18" charset="0"/>
              </a:rPr>
              <a:t>E</a:t>
            </a:r>
            <a:r>
              <a:rPr lang="tr-TR" sz="2400" dirty="0">
                <a:latin typeface="Calibri" panose="020F0502020204030204" pitchFamily="34" charset="0"/>
                <a:ea typeface="Calibri" panose="020F0502020204030204" pitchFamily="34" charset="0"/>
                <a:cs typeface="Times New Roman" panose="02020603050405020304" pitchFamily="18" charset="0"/>
              </a:rPr>
              <a:t>n sık meydana gelen asit yanıklarıdır. </a:t>
            </a:r>
            <a:r>
              <a:rPr lang="tr-TR" sz="2400" dirty="0">
                <a:solidFill>
                  <a:prstClr val="black"/>
                </a:solidFill>
                <a:ea typeface="Times New Roman" panose="02020603050405020304" pitchFamily="18" charset="0"/>
              </a:rPr>
              <a:t>Temas sonrası bol su ile yıkanır.</a:t>
            </a:r>
          </a:p>
          <a:p>
            <a:pPr marL="342900" lvl="1" indent="-342900" algn="just">
              <a:buFont typeface="Arial" panose="020B0604020202020204" pitchFamily="34" charset="0"/>
              <a:buChar char="•"/>
            </a:pPr>
            <a:r>
              <a:rPr lang="tr-TR" sz="2400" b="1" dirty="0">
                <a:effectLst/>
                <a:ea typeface="Times New Roman" panose="02020603050405020304" pitchFamily="18" charset="0"/>
              </a:rPr>
              <a:t>Güçlü alkaliler;</a:t>
            </a:r>
            <a:r>
              <a:rPr lang="tr-TR" sz="2400" dirty="0">
                <a:effectLst/>
                <a:ea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dokularda ev temizleme solüsyonları içinde (sodyum hidroksit, potasyum hidroksit) ve endüstriyel ortamlarda bulunmaktadır. </a:t>
            </a:r>
            <a:r>
              <a:rPr lang="tr-TR" sz="2400" dirty="0">
                <a:effectLst/>
                <a:ea typeface="Times New Roman" panose="02020603050405020304" pitchFamily="18" charset="0"/>
              </a:rPr>
              <a:t> </a:t>
            </a:r>
            <a:r>
              <a:rPr lang="tr-TR" sz="2400" dirty="0">
                <a:ea typeface="Times New Roman" panose="02020603050405020304" pitchFamily="18" charset="0"/>
              </a:rPr>
              <a:t>H</a:t>
            </a:r>
            <a:r>
              <a:rPr lang="tr-TR" sz="2400" dirty="0">
                <a:effectLst/>
                <a:ea typeface="Times New Roman" panose="02020603050405020304" pitchFamily="18" charset="0"/>
              </a:rPr>
              <a:t>ayatı tehdit eden geniş yüzeyli yanıklara yol açarlar. Bol su ile uzun süreli yıkanır.</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7D532F46-D8E7-4EB6-B9C4-7440D59C0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346158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305AF71-A39D-42DD-9A27-49993C14F822}"/>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4000" dirty="0"/>
              <a:t>Yanıklar</a:t>
            </a:r>
            <a:br>
              <a:rPr lang="tr-TR" i="1" dirty="0"/>
            </a:br>
            <a:r>
              <a:rPr lang="tr-TR" sz="2700" dirty="0"/>
              <a:t>Kimyasal Yanıklar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9512" y="1781956"/>
            <a:ext cx="8761913" cy="4887404"/>
          </a:xfrm>
        </p:spPr>
        <p:txBody>
          <a:bodyPr>
            <a:noAutofit/>
          </a:bodyPr>
          <a:lstStyle/>
          <a:p>
            <a:pPr algn="just">
              <a:tabLst>
                <a:tab pos="5213350" algn="l"/>
              </a:tabLst>
            </a:pPr>
            <a:endParaRPr lang="tr-TR" sz="11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Kimyasal bulaşmış olan giysiler veya takılar çıkarılır.</a:t>
            </a:r>
            <a:endParaRPr lang="en-US" sz="24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Etkilenen alan temiz bir bezle gevşekçe sarılır.</a:t>
            </a:r>
            <a:endParaRPr lang="en-US" sz="24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Hasta/yaralı ilk yıkamadan sonra daha fazla yanma hissederse, yanmış alanı birkaç dakika daha yıkanır.</a:t>
            </a:r>
          </a:p>
          <a:p>
            <a:pPr algn="just">
              <a:tabLst>
                <a:tab pos="5213350" algn="l"/>
              </a:tabLst>
            </a:pPr>
            <a:r>
              <a:rPr lang="tr-TR" sz="2400" b="1" dirty="0">
                <a:ea typeface="Times New Roman" panose="02020603050405020304" pitchFamily="18" charset="0"/>
              </a:rPr>
              <a:t>Hasta/yaralıda bilinç kaybı var ancak hala nefes almaya devam ediyorsa;</a:t>
            </a:r>
            <a:endParaRPr lang="en-US" sz="2400" b="1" dirty="0">
              <a:ea typeface="Times New Roman" panose="02020603050405020304" pitchFamily="18" charset="0"/>
            </a:endParaRPr>
          </a:p>
          <a:p>
            <a:pPr lvl="1" algn="just">
              <a:buFont typeface="Arial" panose="020B0604020202020204" pitchFamily="34" charset="0"/>
              <a:buChar char="•"/>
              <a:tabLst>
                <a:tab pos="5213350" algn="l"/>
              </a:tabLst>
            </a:pPr>
            <a:r>
              <a:rPr lang="tr-TR" sz="2400" dirty="0">
                <a:ea typeface="Times New Roman" panose="02020603050405020304" pitchFamily="18" charset="0"/>
              </a:rPr>
              <a:t>Hasta/yaralı derlenme pozisyonuna getirilir.</a:t>
            </a:r>
          </a:p>
          <a:p>
            <a:pPr lvl="1" algn="just">
              <a:buFont typeface="Arial" panose="020B0604020202020204" pitchFamily="34" charset="0"/>
              <a:buChar char="•"/>
              <a:tabLst>
                <a:tab pos="5213350" algn="l"/>
              </a:tabLst>
            </a:pPr>
            <a:r>
              <a:rPr lang="tr-TR" sz="2400" dirty="0">
                <a:ea typeface="Calibri" panose="020F0502020204030204" pitchFamily="34" charset="0"/>
                <a:cs typeface="Times New Roman" panose="02020603050405020304" pitchFamily="18" charset="0"/>
              </a:rPr>
              <a:t>Hasta/yaralının yaşamsal bulguları kontrol edilir.</a:t>
            </a:r>
            <a:endParaRPr lang="tr-TR" sz="2400" dirty="0">
              <a:ea typeface="Times New Roman" panose="02020603050405020304" pitchFamily="18" charset="0"/>
            </a:endParaRPr>
          </a:p>
          <a:p>
            <a:pPr marL="357188" lvl="1" indent="-357188" algn="just">
              <a:buFont typeface="Arial" panose="020B0604020202020204" pitchFamily="34" charset="0"/>
              <a:buChar char="•"/>
              <a:tabLst>
                <a:tab pos="5213350" algn="l"/>
              </a:tabLst>
            </a:pPr>
            <a:r>
              <a:rPr lang="tr-TR" sz="2400" b="1" dirty="0"/>
              <a:t>Ancak yaralının solunumu durursa; </a:t>
            </a:r>
            <a:r>
              <a:rPr lang="tr-TR" sz="2400" dirty="0"/>
              <a:t>Temel Yaşam Desteğine başlanır.</a:t>
            </a:r>
            <a:endParaRPr lang="en-US" sz="2400" dirty="0">
              <a:ea typeface="Times New Roman" panose="02020603050405020304" pitchFamily="18" charset="0"/>
            </a:endParaRPr>
          </a:p>
          <a:p>
            <a:pPr algn="just">
              <a:tabLst>
                <a:tab pos="5213350" algn="l"/>
              </a:tabLst>
            </a:pP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31BEF72F-6E50-4B01-B015-B057A0A24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031946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305AF71-A39D-42DD-9A27-49993C14F822}"/>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4000" dirty="0"/>
              <a:t>Yanıklar</a:t>
            </a:r>
            <a:br>
              <a:rPr lang="tr-TR" i="1" dirty="0"/>
            </a:br>
            <a:r>
              <a:rPr lang="tr-TR" sz="2700" dirty="0"/>
              <a:t>Kimyasal Yanıklar – Dikkat Edilmesi Gereken Hususlar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251520" y="2420888"/>
            <a:ext cx="8568952" cy="3744416"/>
          </a:xfrm>
        </p:spPr>
        <p:txBody>
          <a:bodyPr>
            <a:noAutofit/>
          </a:bodyPr>
          <a:lstStyle/>
          <a:p>
            <a:pPr algn="just">
              <a:tabLst>
                <a:tab pos="5213350" algn="l"/>
              </a:tabLst>
            </a:pPr>
            <a:r>
              <a:rPr lang="tr-TR" sz="2400" dirty="0">
                <a:latin typeface="Calibri" panose="020F0502020204030204" pitchFamily="34" charset="0"/>
                <a:ea typeface="Calibri" panose="020F0502020204030204" pitchFamily="34" charset="0"/>
                <a:cs typeface="Times New Roman" panose="02020603050405020304" pitchFamily="18" charset="0"/>
              </a:rPr>
              <a:t>Kimyasal maddeler açıkta bırakılmamalıdır. </a:t>
            </a:r>
            <a:endParaRPr lang="en-US" sz="2400" dirty="0">
              <a:effectLst/>
              <a:ea typeface="Times New Roman" panose="02020603050405020304" pitchFamily="18" charset="0"/>
            </a:endParaRPr>
          </a:p>
          <a:p>
            <a:pPr algn="just">
              <a:tabLst>
                <a:tab pos="5213350" algn="l"/>
              </a:tabLst>
            </a:pPr>
            <a:r>
              <a:rPr lang="tr-TR" sz="2400" dirty="0">
                <a:latin typeface="Calibri" panose="020F0502020204030204" pitchFamily="34" charset="0"/>
                <a:ea typeface="Calibri" panose="020F0502020204030204" pitchFamily="34" charset="0"/>
                <a:cs typeface="Times New Roman" panose="02020603050405020304" pitchFamily="18" charset="0"/>
              </a:rPr>
              <a:t>Mutlaka çocukların ulaşamayacağı yerlerde ya da kilitli dolaplarda saklanmalıdır. </a:t>
            </a:r>
          </a:p>
          <a:p>
            <a:pPr algn="just">
              <a:tabLst>
                <a:tab pos="5213350" algn="l"/>
              </a:tabLst>
            </a:pPr>
            <a:r>
              <a:rPr lang="tr-TR" sz="2400" dirty="0">
                <a:latin typeface="Calibri" panose="020F0502020204030204" pitchFamily="34" charset="0"/>
                <a:ea typeface="Calibri" panose="020F0502020204030204" pitchFamily="34" charset="0"/>
                <a:cs typeface="Times New Roman" panose="02020603050405020304" pitchFamily="18" charset="0"/>
              </a:rPr>
              <a:t>Kimyasal madde ambalajları üzerindeki uyarılara dikkat edilerek ilk yardım yapılmalıdır.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31BEF72F-6E50-4B01-B015-B057A0A24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39990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54F9AB9-1166-4EC3-BDBD-499667AC956F}"/>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1">
            <a:extLst>
              <a:ext uri="{FF2B5EF4-FFF2-40B4-BE49-F238E27FC236}">
                <a16:creationId xmlns:a16="http://schemas.microsoft.com/office/drawing/2014/main" id="{B7FCDAC5-3644-4892-97CF-436B5B6C4DB3}"/>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a:t>
            </a:r>
            <a:endParaRPr lang="tr-TR" sz="2700" dirty="0">
              <a:latin typeface="+mn-lt"/>
            </a:endParaRPr>
          </a:p>
        </p:txBody>
      </p:sp>
      <p:pic>
        <p:nvPicPr>
          <p:cNvPr id="5" name="Resim 4">
            <a:extLst>
              <a:ext uri="{FF2B5EF4-FFF2-40B4-BE49-F238E27FC236}">
                <a16:creationId xmlns:a16="http://schemas.microsoft.com/office/drawing/2014/main" id="{F7FDEE99-A30E-4C25-AD48-1D487572C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17" name="Resim 16">
            <a:extLst>
              <a:ext uri="{FF2B5EF4-FFF2-40B4-BE49-F238E27FC236}">
                <a16:creationId xmlns:a16="http://schemas.microsoft.com/office/drawing/2014/main" id="{991199D6-BA91-2049-AA60-3C4D6DB0C7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205" b="15564"/>
          <a:stretch/>
        </p:blipFill>
        <p:spPr>
          <a:xfrm>
            <a:off x="1115615" y="1946802"/>
            <a:ext cx="3471933" cy="3900497"/>
          </a:xfrm>
          <a:prstGeom prst="rect">
            <a:avLst/>
          </a:prstGeom>
        </p:spPr>
      </p:pic>
      <p:pic>
        <p:nvPicPr>
          <p:cNvPr id="19" name="Resim 18">
            <a:extLst>
              <a:ext uri="{FF2B5EF4-FFF2-40B4-BE49-F238E27FC236}">
                <a16:creationId xmlns:a16="http://schemas.microsoft.com/office/drawing/2014/main" id="{BE895380-2D94-2E48-AE39-F661D0DF2F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887"/>
          <a:stretch/>
        </p:blipFill>
        <p:spPr>
          <a:xfrm>
            <a:off x="4860032" y="1946802"/>
            <a:ext cx="3096344" cy="4187209"/>
          </a:xfrm>
          <a:prstGeom prst="rect">
            <a:avLst/>
          </a:prstGeom>
        </p:spPr>
      </p:pic>
    </p:spTree>
    <p:extLst>
      <p:ext uri="{BB962C8B-B14F-4D97-AF65-F5344CB8AC3E}">
        <p14:creationId xmlns:p14="http://schemas.microsoft.com/office/powerpoint/2010/main" val="3797977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E1F909C-18F0-4DEE-A394-2A3034F0B58D}"/>
              </a:ext>
            </a:extLst>
          </p:cNvPr>
          <p:cNvSpPr/>
          <p:nvPr/>
        </p:nvSpPr>
        <p:spPr>
          <a:xfrm>
            <a:off x="-8877" y="0"/>
            <a:ext cx="9144244"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760386"/>
            <a:ext cx="8833922" cy="4805885"/>
          </a:xfrm>
        </p:spPr>
        <p:txBody>
          <a:bodyPr>
            <a:noAutofit/>
          </a:bodyPr>
          <a:lstStyle/>
          <a:p>
            <a:pPr marL="0" indent="0" algn="just">
              <a:spcAft>
                <a:spcPts val="1000"/>
              </a:spcAft>
              <a:buNone/>
            </a:pPr>
            <a:endParaRPr lang="tr-TR" sz="2400" dirty="0">
              <a:effectLst/>
              <a:ea typeface="Calibri" panose="020F0502020204030204" pitchFamily="34" charset="0"/>
              <a:cs typeface="Arial" panose="020B0604020202020204" pitchFamily="34" charset="0"/>
            </a:endParaRPr>
          </a:p>
          <a:p>
            <a:pPr marL="0" indent="0" algn="just">
              <a:spcAft>
                <a:spcPts val="1000"/>
              </a:spcAft>
              <a:buNone/>
            </a:pPr>
            <a:r>
              <a:rPr lang="tr-TR" sz="2400" dirty="0">
                <a:effectLst/>
                <a:ea typeface="Calibri" panose="020F0502020204030204" pitchFamily="34" charset="0"/>
                <a:cs typeface="Arial" panose="020B0604020202020204" pitchFamily="34" charset="0"/>
              </a:rPr>
              <a:t>Elektrik yanıkları, elektrik akımının neden olduğu yanıklardır.</a:t>
            </a:r>
          </a:p>
          <a:p>
            <a:pPr algn="just">
              <a:spcAft>
                <a:spcPts val="1000"/>
              </a:spcAft>
            </a:pPr>
            <a:r>
              <a:rPr lang="tr-TR" sz="2400" dirty="0">
                <a:effectLst/>
                <a:ea typeface="Calibri" panose="020F0502020204030204" pitchFamily="34" charset="0"/>
                <a:cs typeface="Arial" panose="020B0604020202020204" pitchFamily="34" charset="0"/>
              </a:rPr>
              <a:t>Bu yanıklar düşük voltaj akımından (örneğin; ev aletleri), yüksek voltaj akımından (örneğin; transformatörler) veya yıldırım çarpmasından kaynaklanabilir.</a:t>
            </a:r>
            <a:endParaRPr lang="tr-TR" sz="2400" dirty="0">
              <a:ea typeface="Calibri" panose="020F0502020204030204" pitchFamily="34" charset="0"/>
              <a:cs typeface="Arial" panose="020B0604020202020204" pitchFamily="34" charset="0"/>
            </a:endParaRPr>
          </a:p>
          <a:p>
            <a:pPr algn="just">
              <a:spcAft>
                <a:spcPts val="1000"/>
              </a:spcAft>
            </a:pPr>
            <a:r>
              <a:rPr lang="tr-TR" sz="2400" dirty="0">
                <a:effectLst/>
                <a:ea typeface="Calibri" panose="020F0502020204030204" pitchFamily="34" charset="0"/>
                <a:cs typeface="Arial" panose="020B0604020202020204" pitchFamily="34" charset="0"/>
              </a:rPr>
              <a:t>Elektrik yanıkları genellikle kazalar sonrası meydana gelir.</a:t>
            </a:r>
            <a:r>
              <a:rPr lang="tr-TR" sz="2400" dirty="0">
                <a:latin typeface="Calibri" panose="020F0502020204030204" pitchFamily="34" charset="0"/>
                <a:ea typeface="Calibri" panose="020F0502020204030204" pitchFamily="34" charset="0"/>
                <a:cs typeface="Times New Roman" panose="02020603050405020304" pitchFamily="18" charset="0"/>
              </a:rPr>
              <a:t> Yetişkinlerde elektrik çarpmaları genellikle iş yerlerinde olurken, küçük çocuklarda elektrik kablolarının bulunduğu alanlarda, evde ya da ağaç veya elektrik direklerine tırmanma esnasında gelişir.</a:t>
            </a:r>
            <a:endParaRPr lang="en-US"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B2B3EBFE-B1CA-4D90-9E6F-20877A459D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096699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E1F909C-18F0-4DEE-A394-2A3034F0B58D}"/>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Ciddiyeti Belirleyen Faktörler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9512" y="1760386"/>
            <a:ext cx="8761913" cy="4805885"/>
          </a:xfrm>
        </p:spPr>
        <p:txBody>
          <a:bodyPr>
            <a:noAutofit/>
          </a:bodyPr>
          <a:lstStyle/>
          <a:p>
            <a:pPr>
              <a:lnSpc>
                <a:spcPct val="107000"/>
              </a:lnSpc>
              <a:spcAft>
                <a:spcPts val="800"/>
              </a:spcAft>
            </a:pP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Akımın türü </a:t>
            </a:r>
          </a:p>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Akım gücü </a:t>
            </a:r>
          </a:p>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Maruz kalma süresi </a:t>
            </a:r>
          </a:p>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Vücut direnci </a:t>
            </a:r>
          </a:p>
          <a:p>
            <a:r>
              <a:rPr lang="tr-TR" sz="2400" dirty="0">
                <a:latin typeface="Calibri" panose="020F0502020204030204" pitchFamily="34" charset="0"/>
                <a:ea typeface="Calibri" panose="020F0502020204030204" pitchFamily="34" charset="0"/>
                <a:cs typeface="Times New Roman" panose="02020603050405020304" pitchFamily="18" charset="0"/>
              </a:rPr>
              <a:t>Akımın elektrik alan kuvvetine ek olarak vücutta takip ettiği yola bağlı olarak değişir. </a:t>
            </a:r>
            <a:endParaRPr lang="en-US"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B2B3EBFE-B1CA-4D90-9E6F-20877A459D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28018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4BDA7EF-45A7-4E06-98AB-8D9F421A12E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9512" y="1580328"/>
            <a:ext cx="8761913" cy="3528392"/>
          </a:xfrm>
        </p:spPr>
        <p:txBody>
          <a:bodyPr>
            <a:noAutofit/>
          </a:bodyPr>
          <a:lstStyle/>
          <a:p>
            <a:pPr algn="just">
              <a:spcAft>
                <a:spcPts val="1000"/>
              </a:spcAft>
            </a:pPr>
            <a:endParaRPr lang="tr-TR" sz="2400" dirty="0">
              <a:effectLst/>
              <a:ea typeface="Calibri" panose="020F0502020204030204" pitchFamily="34" charset="0"/>
              <a:cs typeface="Arial" panose="020B0604020202020204" pitchFamily="34" charset="0"/>
            </a:endParaRPr>
          </a:p>
          <a:p>
            <a:pPr algn="just">
              <a:spcAft>
                <a:spcPts val="1000"/>
              </a:spcAft>
            </a:pPr>
            <a:r>
              <a:rPr lang="tr-TR" sz="2400" dirty="0">
                <a:effectLst/>
                <a:ea typeface="Calibri" panose="020F0502020204030204" pitchFamily="34" charset="0"/>
                <a:cs typeface="Arial" panose="020B0604020202020204" pitchFamily="34" charset="0"/>
              </a:rPr>
              <a:t>Elektrik, temas edilen noktadan vücuda girer, vücut boyunca ilerler ve vücudun yere değdiği noktadan veya zeminden çıkar.</a:t>
            </a:r>
          </a:p>
          <a:p>
            <a:pPr algn="just">
              <a:spcAft>
                <a:spcPts val="1000"/>
              </a:spcAft>
            </a:pPr>
            <a:r>
              <a:rPr lang="tr-TR" sz="2400" dirty="0">
                <a:effectLst/>
                <a:ea typeface="Calibri" panose="020F0502020204030204" pitchFamily="34" charset="0"/>
                <a:cs typeface="Arial" panose="020B0604020202020204" pitchFamily="34" charset="0"/>
              </a:rPr>
              <a:t>Bu giriş ve çıkış noktalarında sıklıkla yanık yaraları görülebilir.</a:t>
            </a:r>
          </a:p>
          <a:p>
            <a:pPr algn="just">
              <a:spcAft>
                <a:spcPts val="1000"/>
              </a:spcAft>
            </a:pPr>
            <a:r>
              <a:rPr lang="tr-TR" sz="2400" dirty="0">
                <a:effectLst/>
                <a:ea typeface="Calibri" panose="020F0502020204030204" pitchFamily="34" charset="0"/>
                <a:cs typeface="Arial" panose="020B0604020202020204" pitchFamily="34" charset="0"/>
              </a:rPr>
              <a:t>Ancak elektrik vücut içinde ilerlemiş olduğu yolda da dışarıdan gözle görülemeyecek şekilde hasarlara, hatta kalbin durmasına dahi neden olabilir.</a:t>
            </a:r>
            <a:endParaRPr lang="en-US"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2A5BDD60-83FD-48AA-836F-15D34517D9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6" name="Resim 5">
            <a:extLst>
              <a:ext uri="{FF2B5EF4-FFF2-40B4-BE49-F238E27FC236}">
                <a16:creationId xmlns:a16="http://schemas.microsoft.com/office/drawing/2014/main" id="{BA8A2A4C-0C48-487F-9882-FEDBC0CF14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5116866"/>
            <a:ext cx="2092123" cy="1453037"/>
          </a:xfrm>
          <a:prstGeom prst="rect">
            <a:avLst/>
          </a:prstGeom>
        </p:spPr>
      </p:pic>
      <p:pic>
        <p:nvPicPr>
          <p:cNvPr id="7" name="Resim 6">
            <a:extLst>
              <a:ext uri="{FF2B5EF4-FFF2-40B4-BE49-F238E27FC236}">
                <a16:creationId xmlns:a16="http://schemas.microsoft.com/office/drawing/2014/main" id="{8C9AD68D-CB24-2B4E-8318-BAD91235F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6642" y="4869160"/>
            <a:ext cx="3566775" cy="1875126"/>
          </a:xfrm>
          <a:prstGeom prst="rect">
            <a:avLst/>
          </a:prstGeom>
        </p:spPr>
      </p:pic>
    </p:spTree>
    <p:extLst>
      <p:ext uri="{BB962C8B-B14F-4D97-AF65-F5344CB8AC3E}">
        <p14:creationId xmlns:p14="http://schemas.microsoft.com/office/powerpoint/2010/main" val="1830598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54F9AB9-1166-4EC3-BDBD-499667AC956F}"/>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1" y="1880828"/>
            <a:ext cx="7598249" cy="4500500"/>
          </a:xfrm>
        </p:spPr>
        <p:txBody>
          <a:bodyPr>
            <a:noAutofit/>
          </a:bodyPr>
          <a:lstStyle/>
          <a:p>
            <a:endParaRPr lang="tr-TR" sz="2400" dirty="0"/>
          </a:p>
          <a:p>
            <a:r>
              <a:rPr lang="tr-TR" sz="2400" dirty="0"/>
              <a:t>Bilinç kaybı</a:t>
            </a:r>
          </a:p>
          <a:p>
            <a:r>
              <a:rPr lang="tr-TR" sz="2400" dirty="0"/>
              <a:t>Nefes almakta zorlanma</a:t>
            </a:r>
          </a:p>
          <a:p>
            <a:r>
              <a:rPr lang="tr-TR" sz="2400" dirty="0"/>
              <a:t>Nefes alıp vermenin durması</a:t>
            </a:r>
          </a:p>
          <a:p>
            <a:r>
              <a:rPr lang="tr-TR" sz="2400" dirty="0"/>
              <a:t>Düzensiz kalp atım hızı</a:t>
            </a:r>
          </a:p>
          <a:p>
            <a:r>
              <a:rPr lang="tr-TR" sz="2400" dirty="0"/>
              <a:t>Kalp durması (kalp atışının olmaması)</a:t>
            </a:r>
          </a:p>
          <a:p>
            <a:r>
              <a:rPr lang="tr-TR" sz="2400" dirty="0"/>
              <a:t>Yanık yaraları</a:t>
            </a:r>
          </a:p>
          <a:p>
            <a:r>
              <a:rPr lang="tr-TR" sz="2400" dirty="0"/>
              <a:t>Kas spazmı</a:t>
            </a:r>
            <a:endParaRPr lang="en-US" sz="2400" dirty="0"/>
          </a:p>
        </p:txBody>
      </p:sp>
      <p:sp>
        <p:nvSpPr>
          <p:cNvPr id="8" name="Başlık 1">
            <a:extLst>
              <a:ext uri="{FF2B5EF4-FFF2-40B4-BE49-F238E27FC236}">
                <a16:creationId xmlns:a16="http://schemas.microsoft.com/office/drawing/2014/main" id="{B7FCDAC5-3644-4892-97CF-436B5B6C4DB3}"/>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Belirti Ve Bulgular</a:t>
            </a:r>
            <a:endParaRPr lang="tr-TR" sz="2700" dirty="0">
              <a:latin typeface="+mn-lt"/>
            </a:endParaRPr>
          </a:p>
        </p:txBody>
      </p:sp>
      <p:pic>
        <p:nvPicPr>
          <p:cNvPr id="5" name="Resim 4">
            <a:extLst>
              <a:ext uri="{FF2B5EF4-FFF2-40B4-BE49-F238E27FC236}">
                <a16:creationId xmlns:a16="http://schemas.microsoft.com/office/drawing/2014/main" id="{F7FDEE99-A30E-4C25-AD48-1D487572C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99770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B21DCEF-7909-4494-B5B7-2C3F7738361A}"/>
              </a:ext>
            </a:extLst>
          </p:cNvPr>
          <p:cNvSpPr/>
          <p:nvPr/>
        </p:nvSpPr>
        <p:spPr>
          <a:xfrm>
            <a:off x="17755" y="0"/>
            <a:ext cx="9117611"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755" y="1916832"/>
            <a:ext cx="9117611" cy="4941168"/>
          </a:xfrm>
        </p:spPr>
        <p:txBody>
          <a:bodyPr>
            <a:noAutofit/>
          </a:bodyPr>
          <a:lstStyle/>
          <a:p>
            <a:pPr marL="0" indent="0" algn="just">
              <a:buNone/>
            </a:pPr>
            <a:endParaRPr lang="tr-TR" sz="2400" b="1" dirty="0">
              <a:effectLst/>
              <a:ea typeface="Times New Roman" panose="02020603050405020304" pitchFamily="18" charset="0"/>
            </a:endParaRPr>
          </a:p>
          <a:p>
            <a:pPr algn="just"/>
            <a:r>
              <a:rPr lang="tr-TR" sz="2400" b="1" dirty="0">
                <a:effectLst/>
                <a:ea typeface="Times New Roman" panose="02020603050405020304" pitchFamily="18" charset="0"/>
              </a:rPr>
              <a:t> Öncelikle güvenlik sağlanmalıdır. Bunun için;</a:t>
            </a:r>
            <a:endParaRPr lang="en-US" sz="2400" b="1" dirty="0">
              <a:effectLst/>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Hasta/yaralı hala elektrik kaynağına bağlı ise, </a:t>
            </a:r>
            <a:r>
              <a:rPr lang="tr-TR" sz="2400" b="1" dirty="0">
                <a:effectLst/>
                <a:ea typeface="Times New Roman" panose="02020603050405020304" pitchFamily="18" charset="0"/>
              </a:rPr>
              <a:t>asla dokunulmamalıdır!</a:t>
            </a:r>
            <a:endParaRPr lang="tr-TR" sz="2400" b="1" dirty="0">
              <a:ea typeface="Times New Roman" panose="02020603050405020304" pitchFamily="18" charset="0"/>
            </a:endParaRPr>
          </a:p>
          <a:p>
            <a:pPr lvl="1" algn="just">
              <a:buFont typeface="Arial" panose="020B0604020202020204" pitchFamily="34" charset="0"/>
              <a:buChar char="•"/>
            </a:pPr>
            <a:r>
              <a:rPr lang="tr-TR" sz="2400" dirty="0">
                <a:effectLst/>
                <a:ea typeface="Times New Roman" panose="02020603050405020304" pitchFamily="18" charset="0"/>
              </a:rPr>
              <a:t>Elektrik kaynağı ana sigortadan kapatılır.</a:t>
            </a:r>
            <a:endParaRPr lang="tr-TR" sz="2400" dirty="0">
              <a:ea typeface="Times New Roman" panose="02020603050405020304" pitchFamily="18" charset="0"/>
            </a:endParaRPr>
          </a:p>
          <a:p>
            <a:pPr lvl="1" algn="just">
              <a:buFont typeface="Arial" panose="020B0604020202020204" pitchFamily="34" charset="0"/>
              <a:buChar char="•"/>
            </a:pPr>
            <a:r>
              <a:rPr lang="tr-TR" sz="2400" b="1" dirty="0">
                <a:effectLst/>
                <a:ea typeface="Times New Roman" panose="02020603050405020304" pitchFamily="18" charset="0"/>
              </a:rPr>
              <a:t>Yüksek voltaj akımlarında; </a:t>
            </a:r>
            <a:r>
              <a:rPr lang="tr-TR" sz="2400" dirty="0">
                <a:effectLst/>
                <a:ea typeface="Times New Roman" panose="02020603050405020304" pitchFamily="18" charset="0"/>
              </a:rPr>
              <a:t>kablo veya elektrik kaynağı asla yaralıdan uzaklaştırmaya </a:t>
            </a:r>
            <a:r>
              <a:rPr lang="tr-TR" sz="2400" b="1" dirty="0">
                <a:effectLst/>
                <a:ea typeface="Times New Roman" panose="02020603050405020304" pitchFamily="18" charset="0"/>
              </a:rPr>
              <a:t>çalışılmaz.</a:t>
            </a:r>
            <a:r>
              <a:rPr lang="tr-TR" sz="2400" dirty="0">
                <a:effectLst/>
                <a:ea typeface="Times New Roman" panose="02020603050405020304" pitchFamily="18" charset="0"/>
              </a:rPr>
              <a:t> Çünkü yüksek voltaj akımı (+ 1000 Volt ve üzeri) yaklaşık olarak 18 metreye kadar sıçrayabilir ve ölüme neden olabilir. Bu yüzden hasta/yaralıya yaklaşmadan önce yüksek voltaj akım kaynağının kapatıldığından emin olunur.</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32AA29F5-80D5-47B3-8E63-7D7B9566BB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30749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0D7F06F-8479-4211-A3E6-6BD45C8C8302}"/>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5770984" cy="994122"/>
          </a:xfrm>
        </p:spPr>
        <p:txBody>
          <a:bodyPr>
            <a:normAutofit fontScale="90000"/>
          </a:bodyPr>
          <a:lstStyle/>
          <a:p>
            <a:pPr algn="l"/>
            <a:r>
              <a:rPr lang="tr-TR" sz="4000" dirty="0"/>
              <a:t>Yanıklar</a:t>
            </a:r>
            <a:br>
              <a:rPr lang="tr-TR" i="1" dirty="0"/>
            </a:br>
            <a:r>
              <a:rPr lang="tr-TR" sz="2700" dirty="0"/>
              <a:t>Genel Bilgiler</a:t>
            </a:r>
            <a:endParaRPr lang="tr-TR" dirty="0"/>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3203848" y="2204864"/>
            <a:ext cx="5544616" cy="4032448"/>
          </a:xfrm>
        </p:spPr>
        <p:txBody>
          <a:bodyPr>
            <a:normAutofit/>
          </a:bodyPr>
          <a:lstStyle/>
          <a:p>
            <a:pPr marL="0" indent="0" algn="just">
              <a:buNone/>
            </a:pPr>
            <a:r>
              <a:rPr lang="tr-TR" sz="2400" b="1" dirty="0">
                <a:effectLst/>
                <a:ea typeface="Calibri" panose="020F0502020204030204" pitchFamily="34" charset="0"/>
                <a:cs typeface="Arial" panose="020B0604020202020204" pitchFamily="34" charset="0"/>
              </a:rPr>
              <a:t>Yanık, </a:t>
            </a:r>
            <a:r>
              <a:rPr lang="tr-TR" sz="2400" dirty="0">
                <a:effectLst/>
                <a:ea typeface="Calibri" panose="020F0502020204030204" pitchFamily="34" charset="0"/>
                <a:cs typeface="Arial" panose="020B0604020202020204" pitchFamily="34" charset="0"/>
              </a:rPr>
              <a:t>cilt ve/veya cilt altı dokularda; ısı, soğuk, elektrik, radyasyon veya kimyasal ajanlara maruz kalarak oluşan akut hasarlanmaya verilen isimdir.</a:t>
            </a:r>
          </a:p>
          <a:p>
            <a:pPr algn="just"/>
            <a:r>
              <a:rPr lang="tr-TR" sz="2400" dirty="0"/>
              <a:t>Yanıklar, kaza sonucu yaralanmaların önde gelen nedenlerindendir.</a:t>
            </a:r>
          </a:p>
          <a:p>
            <a:pPr algn="just"/>
            <a:r>
              <a:rPr lang="tr-TR" sz="2400" dirty="0"/>
              <a:t>Dünyada her yıl yaklaşık 2,5 milyon insan yanıktan etkilenmektedir.</a:t>
            </a:r>
          </a:p>
          <a:p>
            <a:pPr algn="just"/>
            <a:r>
              <a:rPr lang="tr-TR" sz="2400" dirty="0"/>
              <a:t>Yanıkta esas etkilenen organ cilttir. </a:t>
            </a:r>
            <a:endParaRPr lang="tr-TR" sz="2400" dirty="0">
              <a:ea typeface="Calibri" panose="020F0502020204030204" pitchFamily="34" charset="0"/>
              <a:cs typeface="Arial" panose="020B0604020202020204" pitchFamily="34" charset="0"/>
            </a:endParaRPr>
          </a:p>
        </p:txBody>
      </p:sp>
      <p:pic>
        <p:nvPicPr>
          <p:cNvPr id="6" name="Resim 5">
            <a:extLst>
              <a:ext uri="{FF2B5EF4-FFF2-40B4-BE49-F238E27FC236}">
                <a16:creationId xmlns:a16="http://schemas.microsoft.com/office/drawing/2014/main" id="{CA1A9890-97D6-4BB4-904F-27BC51A0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10" name="Resim 9">
            <a:extLst>
              <a:ext uri="{FF2B5EF4-FFF2-40B4-BE49-F238E27FC236}">
                <a16:creationId xmlns:a16="http://schemas.microsoft.com/office/drawing/2014/main" id="{FEEEA1C8-6380-654D-95AA-03AD10DF2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207212"/>
            <a:ext cx="2562084" cy="3958092"/>
          </a:xfrm>
          <a:prstGeom prst="rect">
            <a:avLst/>
          </a:prstGeom>
        </p:spPr>
      </p:pic>
    </p:spTree>
    <p:extLst>
      <p:ext uri="{BB962C8B-B14F-4D97-AF65-F5344CB8AC3E}">
        <p14:creationId xmlns:p14="http://schemas.microsoft.com/office/powerpoint/2010/main" val="356525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A05D3FB-AD82-4753-B23F-08595ACF5C8D}"/>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63715" y="1596776"/>
            <a:ext cx="8761913" cy="5013116"/>
          </a:xfrm>
        </p:spPr>
        <p:txBody>
          <a:bodyPr>
            <a:noAutofit/>
          </a:bodyPr>
          <a:lstStyle/>
          <a:p>
            <a:pPr marL="342900" lvl="1" indent="-342900" algn="just">
              <a:buFont typeface="Arial" panose="020B0604020202020204" pitchFamily="34" charset="0"/>
              <a:buChar char="•"/>
            </a:pPr>
            <a:endParaRPr lang="tr-TR" sz="1050" b="1" dirty="0">
              <a:effectLst/>
              <a:ea typeface="Times New Roman" panose="02020603050405020304" pitchFamily="18" charset="0"/>
            </a:endParaRPr>
          </a:p>
          <a:p>
            <a:pPr marL="342900" lvl="1" indent="-342900" algn="just">
              <a:buFont typeface="Arial" panose="020B0604020202020204" pitchFamily="34" charset="0"/>
              <a:buChar char="•"/>
            </a:pPr>
            <a:r>
              <a:rPr lang="tr-TR" sz="2400" b="1" dirty="0">
                <a:effectLst/>
                <a:ea typeface="Times New Roman" panose="02020603050405020304" pitchFamily="18" charset="0"/>
              </a:rPr>
              <a:t>Ev elektriğinde </a:t>
            </a:r>
            <a:r>
              <a:rPr lang="tr-TR" sz="2400" dirty="0">
                <a:effectLst/>
                <a:ea typeface="Times New Roman" panose="02020603050405020304" pitchFamily="18" charset="0"/>
              </a:rPr>
              <a:t>(220V); elektrik kaynağı kapatılamıyorsa karton, plastik veya tahtadan yapılmış kuru ve iletken olmayan bir nesne kullanılarak kaynak hem ilkyardımcıdan hem de hasta/yaralıdan uzaklaştırılır.</a:t>
            </a:r>
            <a:endParaRPr lang="tr-TR" sz="2400" dirty="0">
              <a:ea typeface="Times New Roman" panose="02020603050405020304" pitchFamily="18" charset="0"/>
            </a:endParaRPr>
          </a:p>
          <a:p>
            <a:pPr marL="342900" lvl="1" indent="-342900" algn="just">
              <a:buFont typeface="Arial" panose="020B0604020202020204" pitchFamily="34" charset="0"/>
              <a:buChar char="•"/>
            </a:pPr>
            <a:r>
              <a:rPr lang="tr-TR" sz="2400" b="1" dirty="0">
                <a:effectLst/>
                <a:ea typeface="Times New Roman" panose="02020603050405020304" pitchFamily="18" charset="0"/>
              </a:rPr>
              <a:t>Yıldırım düşme </a:t>
            </a:r>
            <a:r>
              <a:rPr lang="tr-TR" sz="2400" dirty="0">
                <a:effectLst/>
                <a:ea typeface="Times New Roman" panose="02020603050405020304" pitchFamily="18" charset="0"/>
              </a:rPr>
              <a:t>riski var ise;  ilkyardımcının ve yaralının güvende olduğundan emin olunur ve tehlike geçene kadar beklenir. Mümkünse evin içinde veya arabada kalınır. Açık alanda bulunuluyorsa kapalı bir mekan bulunur, kapalı alanda beklenir. Eğer, kapalı bir yer</a:t>
            </a:r>
            <a:r>
              <a:rPr lang="tr-TR" sz="2400" dirty="0">
                <a:solidFill>
                  <a:srgbClr val="FF0000"/>
                </a:solidFill>
                <a:effectLst/>
                <a:ea typeface="Times New Roman" panose="02020603050405020304" pitchFamily="18" charset="0"/>
              </a:rPr>
              <a:t> </a:t>
            </a:r>
            <a:r>
              <a:rPr lang="tr-TR" sz="2400" dirty="0">
                <a:effectLst/>
                <a:ea typeface="Times New Roman" panose="02020603050405020304" pitchFamily="18" charset="0"/>
              </a:rPr>
              <a:t>bulunamaz ve ayakta </a:t>
            </a:r>
            <a:r>
              <a:rPr lang="tr-TR" sz="2400" dirty="0">
                <a:ea typeface="Times New Roman" panose="02020603050405020304" pitchFamily="18" charset="0"/>
              </a:rPr>
              <a:t>duruluyor ise yere yatılır</a:t>
            </a:r>
            <a:r>
              <a:rPr lang="tr-TR" sz="2400" dirty="0">
                <a:effectLst/>
                <a:ea typeface="Times New Roman" panose="02020603050405020304" pitchFamily="18" charset="0"/>
              </a:rPr>
              <a:t>. Ağaç gibi yıldırımın fazlaca düştüğü yerlerden ise uzak durulur.</a:t>
            </a:r>
            <a:endParaRPr lang="tr-TR" sz="2400" dirty="0">
              <a:ea typeface="Times New Roman" panose="02020603050405020304" pitchFamily="18" charset="0"/>
            </a:endParaRPr>
          </a:p>
          <a:p>
            <a:pPr marL="342900" lvl="1" indent="-342900" algn="jus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 aranır ve yardım istenir</a:t>
            </a:r>
            <a:r>
              <a:rPr lang="tr-TR" sz="2400" dirty="0">
                <a:effectLst/>
                <a:ea typeface="Times New Roman" panose="02020603050405020304" pitchFamily="18" charset="0"/>
              </a:rPr>
              <a:t>.</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5A805AA4-CCFA-478B-9CF7-9C7742FD8F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10913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444A6F9-3544-4168-9031-7805BC62268F}"/>
              </a:ext>
            </a:extLst>
          </p:cNvPr>
          <p:cNvSpPr/>
          <p:nvPr/>
        </p:nvSpPr>
        <p:spPr>
          <a:xfrm>
            <a:off x="-17755" y="0"/>
            <a:ext cx="9153121"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792504"/>
            <a:ext cx="8928992" cy="4773767"/>
          </a:xfrm>
        </p:spPr>
        <p:txBody>
          <a:bodyPr>
            <a:noAutofit/>
          </a:bodyPr>
          <a:lstStyle/>
          <a:p>
            <a:pPr marL="0" indent="0" algn="just">
              <a:buNone/>
            </a:pPr>
            <a:endParaRPr lang="tr-TR" sz="2400" b="1" dirty="0">
              <a:effectLst/>
              <a:ea typeface="Times New Roman" panose="02020603050405020304" pitchFamily="18" charset="0"/>
            </a:endParaRPr>
          </a:p>
          <a:p>
            <a:pPr marL="0" indent="0" algn="just">
              <a:buNone/>
            </a:pPr>
            <a:r>
              <a:rPr lang="tr-TR" sz="2400" b="1" dirty="0">
                <a:effectLst/>
                <a:ea typeface="Times New Roman" panose="02020603050405020304" pitchFamily="18" charset="0"/>
              </a:rPr>
              <a:t>Güvenlik önlemleri sonrası ilk yardım uygulamalarına başlanır. Bunun için;</a:t>
            </a:r>
            <a:endParaRPr lang="en-US" sz="2400" b="1" dirty="0">
              <a:effectLst/>
              <a:ea typeface="Times New Roman" panose="02020603050405020304" pitchFamily="18" charset="0"/>
            </a:endParaRPr>
          </a:p>
          <a:p>
            <a:pPr marL="285750" lvl="1" algn="jus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Güvenli bir alanda ise hasta/yaralı olay yerinde </a:t>
            </a:r>
            <a:r>
              <a:rPr lang="tr-TR" sz="2400" dirty="0">
                <a:effectLst/>
                <a:ea typeface="Times New Roman" panose="02020603050405020304" pitchFamily="18" charset="0"/>
              </a:rPr>
              <a:t> değerlendirilir. Hareket ettirilmez. Eğer herhangi bir tehlike söz konusu değil ise yerinden oynatılmaz.</a:t>
            </a:r>
            <a:endParaRPr lang="en-US" sz="2400" dirty="0">
              <a:effectLst/>
              <a:ea typeface="Times New Roman" panose="02020603050405020304" pitchFamily="18" charset="0"/>
            </a:endParaRPr>
          </a:p>
          <a:p>
            <a:pPr marL="285750" lvl="1" algn="just">
              <a:buFont typeface="Arial" panose="020B0604020202020204" pitchFamily="34" charset="0"/>
              <a:buChar char="•"/>
            </a:pPr>
            <a:r>
              <a:rPr lang="tr-TR" sz="2400" dirty="0">
                <a:effectLst/>
                <a:ea typeface="Times New Roman" panose="02020603050405020304" pitchFamily="18" charset="0"/>
              </a:rPr>
              <a:t>Etkilenen bölgeye 10-15 dakika veya yanıkların acı vermesini durdurana kadar su </a:t>
            </a:r>
            <a:r>
              <a:rPr lang="tr-TR" sz="2400" dirty="0">
                <a:ea typeface="Times New Roman" panose="02020603050405020304" pitchFamily="18" charset="0"/>
              </a:rPr>
              <a:t>dökülerek soğutulur ancak çok soğuk su </a:t>
            </a:r>
            <a:r>
              <a:rPr lang="tr-TR" sz="2400" dirty="0" err="1">
                <a:ea typeface="Times New Roman" panose="02020603050405020304" pitchFamily="18" charset="0"/>
              </a:rPr>
              <a:t>hipotermiye</a:t>
            </a:r>
            <a:r>
              <a:rPr lang="tr-TR" sz="2400" dirty="0">
                <a:ea typeface="Times New Roman" panose="02020603050405020304" pitchFamily="18" charset="0"/>
              </a:rPr>
              <a:t> neden olacağından kullanmaktan kaçınılır.</a:t>
            </a:r>
            <a:endParaRPr lang="tr-TR"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C15CF3D7-2FFB-4405-B897-869894149A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462763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231E2D6-600E-4FE3-93FC-5A29FC59023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750876"/>
            <a:ext cx="8833921" cy="4846476"/>
          </a:xfrm>
        </p:spPr>
        <p:txBody>
          <a:bodyPr>
            <a:noAutofit/>
          </a:bodyPr>
          <a:lstStyle/>
          <a:p>
            <a:pPr marL="0" indent="0" algn="just">
              <a:buNone/>
            </a:pP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Soğutma işlemi yaparken yaralı battaniye ile örtülür. </a:t>
            </a:r>
            <a:endParaRPr lang="tr-TR" sz="2400" dirty="0">
              <a:effectLst/>
              <a:ea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Varsa eldiven giyilir. Eldiven yok ise temiz bir plastik torba da kullanılır. </a:t>
            </a:r>
          </a:p>
          <a:p>
            <a:pPr algn="just"/>
            <a:r>
              <a:rPr lang="tr-TR" sz="2400" dirty="0">
                <a:effectLst/>
                <a:ea typeface="Times New Roman" panose="02020603050405020304" pitchFamily="18" charset="0"/>
              </a:rPr>
              <a:t>Yanık yaraları temiz bir bezle örtülür.</a:t>
            </a:r>
          </a:p>
          <a:p>
            <a:pPr algn="just"/>
            <a:r>
              <a:rPr lang="tr-TR" sz="2400" dirty="0">
                <a:ea typeface="Times New Roman" panose="02020603050405020304" pitchFamily="18" charset="0"/>
              </a:rPr>
              <a:t>İçi sıvı dolu kabarcıklar varsa bunlar patlatılmaz.</a:t>
            </a:r>
          </a:p>
          <a:p>
            <a:pPr algn="just"/>
            <a:r>
              <a:rPr lang="tr-TR" sz="2400" dirty="0">
                <a:ea typeface="Times New Roman" panose="02020603050405020304" pitchFamily="18" charset="0"/>
              </a:rPr>
              <a:t>Yanmış cilde yapışmamış kıyafetleri veya takıları çıkarılır. Ancak yanık yaralarına takılan kıyafet veya takıları ise çıkarılmaz.</a:t>
            </a:r>
            <a:endParaRPr lang="en-US" sz="2400" dirty="0">
              <a:ea typeface="Times New Roman" panose="02020603050405020304" pitchFamily="18" charset="0"/>
            </a:endParaRPr>
          </a:p>
          <a:p>
            <a:pPr algn="just"/>
            <a:endParaRPr lang="en-US" sz="2400" dirty="0">
              <a:ea typeface="Times New Roman" panose="02020603050405020304" pitchFamily="18" charset="0"/>
            </a:endParaRPr>
          </a:p>
          <a:p>
            <a:pPr algn="just"/>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0E112ABD-BC1A-4313-96A2-E89A74C628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74828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D5885D1-75DD-46EA-8015-419571735808}"/>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726892"/>
            <a:ext cx="8833921" cy="4839379"/>
          </a:xfrm>
        </p:spPr>
        <p:txBody>
          <a:bodyPr>
            <a:noAutofit/>
          </a:bodyPr>
          <a:lstStyle/>
          <a:p>
            <a:pPr lvl="0" algn="just"/>
            <a:endParaRPr lang="tr-TR" sz="2400" dirty="0">
              <a:effectLst/>
              <a:ea typeface="Times New Roman" panose="02020603050405020304" pitchFamily="18" charset="0"/>
            </a:endParaRPr>
          </a:p>
          <a:p>
            <a:pPr lvl="0" algn="just"/>
            <a:r>
              <a:rPr lang="tr-TR" sz="2400" dirty="0">
                <a:effectLst/>
                <a:ea typeface="Times New Roman" panose="02020603050405020304" pitchFamily="18" charset="0"/>
              </a:rPr>
              <a:t>Mümkünse, uzuvda ortaya çıkması muhtemel şişmelerin neden olabileceği zararlara karşı bir önlem olarak hasta/yaralının kemeri, ayakkabıları veya botları çıkarılır.</a:t>
            </a:r>
            <a:endParaRPr lang="en-US" sz="2400" dirty="0">
              <a:effectLst/>
              <a:ea typeface="Times New Roman" panose="02020603050405020304" pitchFamily="18" charset="0"/>
            </a:endParaRPr>
          </a:p>
          <a:p>
            <a:pPr lvl="0"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Hasta/yaralının üstü kapatılarak ısı kaybı önlenir. </a:t>
            </a:r>
          </a:p>
          <a:p>
            <a:pPr lvl="0" algn="just"/>
            <a:r>
              <a:rPr lang="tr-TR" sz="2400" dirty="0">
                <a:latin typeface="Calibri" panose="020F0502020204030204" pitchFamily="34" charset="0"/>
                <a:ea typeface="Times New Roman" panose="02020603050405020304" pitchFamily="18" charset="0"/>
                <a:cs typeface="Times New Roman" panose="02020603050405020304" pitchFamily="18" charset="0"/>
              </a:rPr>
              <a:t>Hasta/yaralının yanmış olan el bacak veya ayakları mümkünse yüksek konumda  tutulur.</a:t>
            </a:r>
            <a:endParaRPr lang="tr-TR" sz="2400" dirty="0">
              <a:effectLst/>
              <a:ea typeface="Times New Roman" panose="02020603050405020304" pitchFamily="18" charset="0"/>
            </a:endParaRPr>
          </a:p>
          <a:p>
            <a:pPr lvl="0"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  112 acil yardım ekibi gelinceye kadar yalnız bırakılmaz ve yaşamsal bulguları sağlık ekibi gelinceye kadar kontrol edilir.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FAC832B3-3947-4C90-8B37-3C63CFAD37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574227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F77A891-1D35-4183-892B-ED4B5AE67731}"/>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Elektrik Yanıkları – İlk Yardım</a:t>
            </a:r>
            <a:endParaRPr lang="tr-TR" sz="2700" dirty="0">
              <a:latin typeface="+mn-lt"/>
            </a:endParaRP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251520" y="2060848"/>
            <a:ext cx="8689905" cy="4505423"/>
          </a:xfrm>
        </p:spPr>
        <p:txBody>
          <a:bodyPr>
            <a:noAutofit/>
          </a:bodyPr>
          <a:lstStyle/>
          <a:p>
            <a:pPr algn="just">
              <a:tabLst>
                <a:tab pos="5213350" algn="l"/>
              </a:tabLst>
            </a:pPr>
            <a:endParaRPr lang="tr-TR" sz="2400" b="1"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Hasta/yaralıda bilinç kaybı var ancak hala nefes almaya devam ediyorsa;</a:t>
            </a:r>
            <a:endParaRPr lang="en-US" sz="2400" b="1"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 derlenme pozisyonuna getirilir.</a:t>
            </a:r>
            <a:endParaRPr lang="en-US" sz="2400" dirty="0">
              <a:effectLst/>
              <a:ea typeface="Times New Roman" panose="02020603050405020304" pitchFamily="18" charset="0"/>
            </a:endParaRPr>
          </a:p>
          <a:p>
            <a:pPr lvl="1" algn="just">
              <a:tabLst>
                <a:tab pos="5213350" algn="l"/>
              </a:tabLst>
            </a:pPr>
            <a:r>
              <a:rPr lang="tr-TR" sz="2400" dirty="0">
                <a:ea typeface="Times New Roman" panose="02020603050405020304" pitchFamily="18" charset="0"/>
              </a:rPr>
              <a:t>Hasta/y</a:t>
            </a:r>
            <a:r>
              <a:rPr lang="tr-TR" sz="2400" dirty="0">
                <a:effectLst/>
                <a:ea typeface="Times New Roman" panose="02020603050405020304" pitchFamily="18" charset="0"/>
              </a:rPr>
              <a:t>aralıyı gözlemlemeye ve solunumunu kontrol etmeye devam edilir.</a:t>
            </a:r>
            <a:endParaRPr lang="en-US" sz="2400"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Ancak hasta/yaralının solunumu durursa;</a:t>
            </a:r>
            <a:r>
              <a:rPr lang="tr-TR" sz="2400" b="1" dirty="0">
                <a:ea typeface="Times New Roman" panose="02020603050405020304" pitchFamily="18" charset="0"/>
              </a:rPr>
              <a:t> </a:t>
            </a:r>
            <a:r>
              <a:rPr lang="tr-TR" sz="2400" dirty="0">
                <a:effectLst/>
                <a:ea typeface="Times New Roman" panose="02020603050405020304" pitchFamily="18" charset="0"/>
              </a:rPr>
              <a:t>Temel Yaşam Desteğine başlanır.</a:t>
            </a:r>
            <a:endParaRPr lang="en-US" sz="2400" dirty="0">
              <a:effectLst/>
              <a:ea typeface="Times New Roman" panose="02020603050405020304" pitchFamily="18" charset="0"/>
            </a:endParaRPr>
          </a:p>
          <a:p>
            <a:pPr marL="457200" lvl="1" indent="0" algn="just">
              <a:spcAft>
                <a:spcPts val="1200"/>
              </a:spcAft>
              <a:buNone/>
              <a:tabLst>
                <a:tab pos="5213350" algn="l"/>
              </a:tabLst>
            </a:pPr>
            <a:endParaRPr lang="en-US" sz="20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47CF9B26-4C17-42A3-BBD7-E7840787A9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377321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EC16174-DA48-4A10-9EED-C45FBAE5AAFE}"/>
              </a:ext>
            </a:extLst>
          </p:cNvPr>
          <p:cNvSpPr/>
          <p:nvPr/>
        </p:nvSpPr>
        <p:spPr>
          <a:xfrm>
            <a:off x="-35511" y="0"/>
            <a:ext cx="9170877"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5770984" cy="994122"/>
          </a:xfrm>
        </p:spPr>
        <p:txBody>
          <a:bodyPr>
            <a:normAutofit fontScale="90000"/>
          </a:bodyPr>
          <a:lstStyle/>
          <a:p>
            <a:pPr algn="l"/>
            <a:r>
              <a:rPr lang="tr-TR" sz="4000" dirty="0"/>
              <a:t>Soğuk Acilleri</a:t>
            </a:r>
            <a:br>
              <a:rPr lang="tr-TR" i="1" dirty="0"/>
            </a:br>
            <a:r>
              <a:rPr lang="tr-TR" sz="2700" dirty="0"/>
              <a:t>Tanımlar</a:t>
            </a:r>
            <a:endParaRPr lang="tr-TR" dirty="0"/>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07504" y="2348880"/>
            <a:ext cx="8833921" cy="3960440"/>
          </a:xfrm>
        </p:spPr>
        <p:txBody>
          <a:bodyPr>
            <a:noAutofit/>
          </a:bodyPr>
          <a:lstStyle/>
          <a:p>
            <a:pPr marL="0" indent="0" algn="just">
              <a:spcBef>
                <a:spcPts val="0"/>
              </a:spcBef>
              <a:buNone/>
            </a:pPr>
            <a:r>
              <a:rPr lang="tr-TR" sz="2400" b="1" dirty="0">
                <a:effectLst/>
                <a:ea typeface="Calibri" panose="020F0502020204030204" pitchFamily="34" charset="0"/>
                <a:cs typeface="Arial" panose="020B0604020202020204" pitchFamily="34" charset="0"/>
              </a:rPr>
              <a:t>Donma nedir;</a:t>
            </a:r>
            <a:endParaRPr lang="tr-TR" sz="2400" b="1" dirty="0">
              <a:ea typeface="Calibri" panose="020F0502020204030204" pitchFamily="34" charset="0"/>
              <a:cs typeface="Arial" panose="020B0604020202020204" pitchFamily="34" charset="0"/>
            </a:endParaRPr>
          </a:p>
          <a:p>
            <a:pPr marL="0" indent="0" algn="just">
              <a:spcBef>
                <a:spcPts val="0"/>
              </a:spcBef>
              <a:buNone/>
            </a:pPr>
            <a:r>
              <a:rPr lang="tr-TR" sz="2400" dirty="0">
                <a:effectLst/>
                <a:ea typeface="Calibri" panose="020F0502020204030204" pitchFamily="34" charset="0"/>
                <a:cs typeface="Arial" panose="020B0604020202020204" pitchFamily="34" charset="0"/>
              </a:rPr>
              <a:t>Dokuların soğuğa maruz kalarak hasarlanmasıdır.</a:t>
            </a:r>
          </a:p>
          <a:p>
            <a:pPr marL="457200" lvl="1" indent="0" algn="just">
              <a:spcBef>
                <a:spcPts val="0"/>
              </a:spcBef>
              <a:buNone/>
            </a:pPr>
            <a:endParaRPr lang="tr-TR" sz="2400" dirty="0">
              <a:ea typeface="Calibri" panose="020F0502020204030204" pitchFamily="34" charset="0"/>
              <a:cs typeface="Arial" panose="020B0604020202020204" pitchFamily="34" charset="0"/>
            </a:endParaRPr>
          </a:p>
          <a:p>
            <a:pPr marL="0" indent="0" algn="just">
              <a:spcBef>
                <a:spcPts val="0"/>
              </a:spcBef>
              <a:buNone/>
            </a:pPr>
            <a:r>
              <a:rPr lang="tr-TR" sz="2400" b="1" dirty="0" err="1">
                <a:effectLst/>
                <a:ea typeface="Calibri" panose="020F0502020204030204" pitchFamily="34" charset="0"/>
                <a:cs typeface="Arial" panose="020B0604020202020204" pitchFamily="34" charset="0"/>
              </a:rPr>
              <a:t>Hipotermi</a:t>
            </a:r>
            <a:r>
              <a:rPr lang="tr-TR" sz="2400" b="1" dirty="0">
                <a:effectLst/>
                <a:ea typeface="Calibri" panose="020F0502020204030204" pitchFamily="34" charset="0"/>
                <a:cs typeface="Arial" panose="020B0604020202020204" pitchFamily="34" charset="0"/>
              </a:rPr>
              <a:t> nedir;</a:t>
            </a:r>
            <a:endParaRPr lang="tr-TR" sz="2400" b="1" dirty="0">
              <a:ea typeface="Calibri" panose="020F0502020204030204" pitchFamily="34" charset="0"/>
              <a:cs typeface="Arial" panose="020B0604020202020204" pitchFamily="34" charset="0"/>
            </a:endParaRPr>
          </a:p>
          <a:p>
            <a:pPr marL="0" indent="0" algn="just">
              <a:spcBef>
                <a:spcPts val="0"/>
              </a:spcBef>
              <a:buNone/>
            </a:pPr>
            <a:r>
              <a:rPr lang="tr-TR" sz="2400" dirty="0">
                <a:effectLst/>
                <a:ea typeface="Calibri" panose="020F0502020204030204" pitchFamily="34" charset="0"/>
                <a:cs typeface="Arial" panose="020B0604020202020204" pitchFamily="34" charset="0"/>
              </a:rPr>
              <a:t>Normalde 37±0,6°C (36,4-37,6°C) olan vücut sıcaklığının 35°C'nin altına düştüğünde ortaya çıkan durumdur.</a:t>
            </a:r>
            <a:endParaRPr lang="en-US"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1EEF2028-E13B-4D8A-BC21-BF8A1006F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743960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AD4CC11-C37B-4A5A-83E2-76D3BE94F731}"/>
              </a:ext>
            </a:extLst>
          </p:cNvPr>
          <p:cNvSpPr/>
          <p:nvPr/>
        </p:nvSpPr>
        <p:spPr>
          <a:xfrm>
            <a:off x="1" y="0"/>
            <a:ext cx="9135366"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457200" y="274638"/>
            <a:ext cx="8229600" cy="1143000"/>
          </a:xfrm>
        </p:spPr>
        <p:txBody>
          <a:bodyPr>
            <a:normAutofit/>
          </a:bodyPr>
          <a:lstStyle/>
          <a:p>
            <a:pPr algn="l"/>
            <a:r>
              <a:rPr lang="tr-TR" sz="3600" dirty="0"/>
              <a:t>Soğuk Acilleri</a:t>
            </a:r>
            <a:br>
              <a:rPr lang="tr-TR" dirty="0"/>
            </a:br>
            <a:r>
              <a:rPr lang="tr-TR" sz="2400" dirty="0"/>
              <a:t>Donma</a:t>
            </a:r>
            <a:endParaRPr lang="tr-TR" sz="2700" dirty="0"/>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79512" y="1844824"/>
            <a:ext cx="8761913" cy="4721447"/>
          </a:xfrm>
        </p:spPr>
        <p:txBody>
          <a:bodyPr>
            <a:noAutofit/>
          </a:bodyPr>
          <a:lstStyle/>
          <a:p>
            <a:pPr marL="0" indent="0" algn="just">
              <a:buNone/>
            </a:pPr>
            <a:endParaRPr lang="tr-TR" sz="2400" dirty="0"/>
          </a:p>
          <a:p>
            <a:pPr marL="0" indent="0" algn="just">
              <a:buNone/>
            </a:pPr>
            <a:r>
              <a:rPr lang="tr-TR" sz="2400" dirty="0"/>
              <a:t>Donma tipik olarak sıfır derecenin altındaki herhangi bir sıcakta meydana gelebilir.</a:t>
            </a:r>
          </a:p>
          <a:p>
            <a:pPr algn="just"/>
            <a:r>
              <a:rPr lang="tr-TR" sz="2400" dirty="0"/>
              <a:t>Düşük ortam sıcaklığında, kan dolaşımının yetersiz olması ve/veya hareket etmeyen kişilerde donma riski daha fazladır.</a:t>
            </a:r>
          </a:p>
          <a:p>
            <a:pPr marL="0" indent="0" algn="just">
              <a:buNone/>
            </a:pPr>
            <a:r>
              <a:rPr lang="tr-TR" sz="2400" b="1" dirty="0"/>
              <a:t>Nedenleri;</a:t>
            </a:r>
          </a:p>
          <a:p>
            <a:pPr lvl="1" algn="just">
              <a:buFont typeface="Arial" panose="020B0604020202020204" pitchFamily="34" charset="0"/>
              <a:buChar char="•"/>
            </a:pPr>
            <a:r>
              <a:rPr lang="tr-TR" sz="2400" dirty="0"/>
              <a:t>Aşırı soğuk havaya maruz kalma,</a:t>
            </a:r>
          </a:p>
          <a:p>
            <a:pPr lvl="1" algn="just">
              <a:buFont typeface="Arial" panose="020B0604020202020204" pitchFamily="34" charset="0"/>
              <a:buChar char="•"/>
            </a:pPr>
            <a:r>
              <a:rPr lang="tr-TR" sz="2400" dirty="0"/>
              <a:t>Yetersiz veya ıslak kıyafetler giyme,</a:t>
            </a:r>
          </a:p>
          <a:p>
            <a:pPr lvl="1" algn="just">
              <a:buFont typeface="Arial" panose="020B0604020202020204" pitchFamily="34" charset="0"/>
              <a:buChar char="•"/>
            </a:pPr>
            <a:r>
              <a:rPr lang="tr-TR" sz="2400" dirty="0"/>
              <a:t>Soğuk rüzgâr olabilir.</a:t>
            </a:r>
            <a:endParaRPr lang="en-US" dirty="0"/>
          </a:p>
        </p:txBody>
      </p:sp>
      <p:pic>
        <p:nvPicPr>
          <p:cNvPr id="5" name="Resim 4">
            <a:extLst>
              <a:ext uri="{FF2B5EF4-FFF2-40B4-BE49-F238E27FC236}">
                <a16:creationId xmlns:a16="http://schemas.microsoft.com/office/drawing/2014/main" id="{AA246690-D58A-46B5-BD36-2BCBFA18E4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02687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BD7AB76-443F-486D-91C3-1A94CBE722ED}"/>
              </a:ext>
            </a:extLst>
          </p:cNvPr>
          <p:cNvSpPr/>
          <p:nvPr/>
        </p:nvSpPr>
        <p:spPr>
          <a:xfrm>
            <a:off x="1" y="0"/>
            <a:ext cx="9135366"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457200" y="274638"/>
            <a:ext cx="8229600" cy="1143000"/>
          </a:xfrm>
        </p:spPr>
        <p:txBody>
          <a:bodyPr>
            <a:normAutofit/>
          </a:bodyPr>
          <a:lstStyle/>
          <a:p>
            <a:pPr algn="l"/>
            <a:r>
              <a:rPr lang="tr-TR" sz="3600" dirty="0"/>
              <a:t>Soğuk Acilleri</a:t>
            </a:r>
            <a:br>
              <a:rPr lang="tr-TR" dirty="0"/>
            </a:br>
            <a:r>
              <a:rPr lang="tr-TR" sz="2400" dirty="0"/>
              <a:t>Donma</a:t>
            </a:r>
            <a:endParaRPr lang="tr-TR" sz="2700" dirty="0"/>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35496" y="1512074"/>
            <a:ext cx="8695831" cy="5309054"/>
          </a:xfrm>
        </p:spPr>
        <p:txBody>
          <a:bodyPr>
            <a:noAutofit/>
          </a:bodyPr>
          <a:lstStyle/>
          <a:p>
            <a:pPr lvl="1" algn="just">
              <a:spcAft>
                <a:spcPts val="1000"/>
              </a:spcAft>
              <a:buFont typeface="Arial" panose="020B0604020202020204" pitchFamily="34" charset="0"/>
              <a:buChar char="•"/>
            </a:pPr>
            <a:r>
              <a:rPr lang="tr-TR" sz="2400" dirty="0"/>
              <a:t>Çok sıkı giysiler veya botlar, sıkışık bir konumda kalma, yorgunluk, bazı ilaçlar, sigara içme, alkol kullanımı veya şeker hastalığı gibi kan damarlarını etkileyen hastalıkların neden olduğu zayıf kan dolaşımı da süreci artırabilir.</a:t>
            </a:r>
          </a:p>
          <a:p>
            <a:pPr lvl="1" algn="just">
              <a:spcAft>
                <a:spcPts val="1000"/>
              </a:spcAft>
              <a:buFont typeface="Arial" panose="020B0604020202020204" pitchFamily="34" charset="0"/>
              <a:buChar char="•"/>
            </a:pPr>
            <a:r>
              <a:rPr lang="tr-TR" sz="2400" dirty="0">
                <a:effectLst/>
                <a:ea typeface="Calibri" panose="020F0502020204030204" pitchFamily="34" charset="0"/>
                <a:cs typeface="Arial" panose="020B0604020202020204" pitchFamily="34" charset="0"/>
              </a:rPr>
              <a:t>Donma vücudumuzun herhangi bir bölümünü etkileyebilir. Ancak en fazla eller, ayaklar, kulaklar, burun ve dudaklar gibi uzuvların etkilenme olasılığı yüksektir.</a:t>
            </a:r>
          </a:p>
          <a:p>
            <a:pPr lvl="1" algn="just">
              <a:spcAft>
                <a:spcPts val="10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Dokudaki donmanın derinliği ve derecesi; sıcaklığa, maruz kalma süresine ve donma hızına bağlıdır.</a:t>
            </a:r>
          </a:p>
          <a:p>
            <a:pPr lvl="1" algn="just">
              <a:spcAft>
                <a:spcPts val="10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Genellikle donma durumlarında olaya </a:t>
            </a:r>
            <a:r>
              <a:rPr lang="tr-TR" sz="2400" dirty="0" err="1">
                <a:latin typeface="Calibri" panose="020F0502020204030204" pitchFamily="34" charset="0"/>
                <a:ea typeface="Calibri" panose="020F0502020204030204" pitchFamily="34" charset="0"/>
                <a:cs typeface="Times New Roman" panose="02020603050405020304" pitchFamily="18" charset="0"/>
              </a:rPr>
              <a:t>hipotermi</a:t>
            </a:r>
            <a:r>
              <a:rPr lang="tr-TR" sz="2400" dirty="0">
                <a:latin typeface="Calibri" panose="020F0502020204030204" pitchFamily="34" charset="0"/>
                <a:ea typeface="Calibri" panose="020F0502020204030204" pitchFamily="34" charset="0"/>
                <a:cs typeface="Times New Roman" panose="02020603050405020304" pitchFamily="18" charset="0"/>
              </a:rPr>
              <a:t> eşlik eder. Bu durumda ilk yardım </a:t>
            </a:r>
            <a:r>
              <a:rPr lang="tr-TR" sz="2400" dirty="0" err="1">
                <a:latin typeface="Calibri" panose="020F0502020204030204" pitchFamily="34" charset="0"/>
                <a:ea typeface="Calibri" panose="020F0502020204030204" pitchFamily="34" charset="0"/>
                <a:cs typeface="Times New Roman" panose="02020603050405020304" pitchFamily="18" charset="0"/>
              </a:rPr>
              <a:t>hipotermi</a:t>
            </a:r>
            <a:r>
              <a:rPr lang="tr-TR" sz="2400" dirty="0">
                <a:latin typeface="Calibri" panose="020F0502020204030204" pitchFamily="34" charset="0"/>
                <a:ea typeface="Calibri" panose="020F0502020204030204" pitchFamily="34" charset="0"/>
                <a:cs typeface="Times New Roman" panose="02020603050405020304" pitchFamily="18" charset="0"/>
              </a:rPr>
              <a:t> dikkate alınarak yapılmalıdır.</a:t>
            </a:r>
            <a:endParaRPr lang="tr-TR"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A7049551-E322-4783-BD77-67800C7107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982772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CE60BB0-FF3F-43F2-BECE-DD9CF87F0C4C}"/>
              </a:ext>
            </a:extLst>
          </p:cNvPr>
          <p:cNvSpPr/>
          <p:nvPr/>
        </p:nvSpPr>
        <p:spPr>
          <a:xfrm>
            <a:off x="-8877" y="0"/>
            <a:ext cx="9144244" cy="1417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79511" y="1548947"/>
            <a:ext cx="8640961" cy="5120413"/>
          </a:xfrm>
        </p:spPr>
        <p:txBody>
          <a:bodyPr>
            <a:noAutofit/>
          </a:bodyPr>
          <a:lstStyle/>
          <a:p>
            <a:pPr marL="0" indent="0">
              <a:buNone/>
            </a:pPr>
            <a:r>
              <a:rPr lang="tr-TR" sz="2400" b="1" i="1" dirty="0"/>
              <a:t>Başlangıçta;</a:t>
            </a:r>
            <a:endParaRPr lang="en-US" sz="2400" b="1" i="1" dirty="0">
              <a:solidFill>
                <a:srgbClr val="FF0000"/>
              </a:solidFill>
            </a:endParaRPr>
          </a:p>
          <a:p>
            <a:pPr lvl="1">
              <a:buFont typeface="Arial" panose="020B0604020202020204" pitchFamily="34" charset="0"/>
              <a:buChar char="•"/>
            </a:pPr>
            <a:r>
              <a:rPr lang="tr-TR" sz="2400" dirty="0"/>
              <a:t>Hasta/yaralı, etkilenen bölgede iğnelenme, zonklama veya ağrıdan şikâyet eder.</a:t>
            </a:r>
          </a:p>
          <a:p>
            <a:pPr lvl="1">
              <a:buFont typeface="Arial" panose="020B0604020202020204" pitchFamily="34" charset="0"/>
              <a:buChar char="•"/>
            </a:pPr>
            <a:r>
              <a:rPr lang="tr-TR" sz="2400" dirty="0"/>
              <a:t>Ciltte soğukluk, solukluk, uyuşma ve beyazlaşma vardır.</a:t>
            </a:r>
          </a:p>
          <a:p>
            <a:pPr lvl="1">
              <a:buFont typeface="Arial" panose="020B0604020202020204" pitchFamily="34" charset="0"/>
              <a:buChar char="•"/>
            </a:pPr>
            <a:r>
              <a:rPr lang="tr-TR" sz="2400" dirty="0"/>
              <a:t>Etkilenen bölgede karıncalanma hissi ortaya çıkabilir.</a:t>
            </a:r>
            <a:endParaRPr lang="en-US" sz="2400" dirty="0"/>
          </a:p>
          <a:p>
            <a:pPr marL="0" indent="0">
              <a:buNone/>
            </a:pPr>
            <a:r>
              <a:rPr lang="tr-TR" sz="2400" b="1" i="1" dirty="0"/>
              <a:t>Donma daha ilerlemişse;</a:t>
            </a:r>
            <a:endParaRPr lang="en-US" sz="2400" b="1" i="1" dirty="0">
              <a:solidFill>
                <a:srgbClr val="FF0000"/>
              </a:solidFill>
            </a:endParaRPr>
          </a:p>
          <a:p>
            <a:pPr lvl="1">
              <a:buFont typeface="Arial" panose="020B0604020202020204" pitchFamily="34" charset="0"/>
              <a:buChar char="•"/>
            </a:pPr>
            <a:r>
              <a:rPr lang="tr-TR" sz="2400" dirty="0"/>
              <a:t>Etkilenen bölge sert ve donmuş hissedilebilir.</a:t>
            </a:r>
            <a:endParaRPr lang="en-US" sz="2400" dirty="0"/>
          </a:p>
          <a:p>
            <a:pPr marL="71438" lvl="1" indent="0">
              <a:buNone/>
            </a:pPr>
            <a:r>
              <a:rPr lang="tr-TR" sz="2400" b="1" dirty="0"/>
              <a:t>Kişi soğuktan çıktığında ise;</a:t>
            </a:r>
            <a:endParaRPr lang="en-US" sz="2400" b="1" dirty="0"/>
          </a:p>
          <a:p>
            <a:pPr marL="712788" lvl="2"/>
            <a:r>
              <a:rPr lang="tr-TR" dirty="0"/>
              <a:t>Dokuda çözülme ve yumuşama</a:t>
            </a:r>
            <a:endParaRPr lang="en-US" dirty="0"/>
          </a:p>
          <a:p>
            <a:pPr marL="712788" lvl="2"/>
            <a:r>
              <a:rPr lang="tr-TR" dirty="0"/>
              <a:t>Ciltte kızarıklık, ağrı ve içi su dolu kabarcıklar</a:t>
            </a:r>
            <a:endParaRPr lang="en-US" dirty="0"/>
          </a:p>
          <a:p>
            <a:pPr marL="712788" lvl="2"/>
            <a:r>
              <a:rPr lang="tr-TR" dirty="0"/>
              <a:t>Şişme ve kaşıntı ortaya çıkabilir.</a:t>
            </a:r>
            <a:endParaRPr lang="en-US" dirty="0"/>
          </a:p>
        </p:txBody>
      </p:sp>
      <p:sp>
        <p:nvSpPr>
          <p:cNvPr id="8" name="Başlık 1">
            <a:extLst>
              <a:ext uri="{FF2B5EF4-FFF2-40B4-BE49-F238E27FC236}">
                <a16:creationId xmlns:a16="http://schemas.microsoft.com/office/drawing/2014/main" id="{C5C72B79-EE65-48C7-978C-CD1A4600FD5B}"/>
              </a:ext>
            </a:extLst>
          </p:cNvPr>
          <p:cNvSpPr>
            <a:spLocks noGrp="1"/>
          </p:cNvSpPr>
          <p:nvPr>
            <p:ph type="title"/>
          </p:nvPr>
        </p:nvSpPr>
        <p:spPr>
          <a:xfrm>
            <a:off x="457200" y="274638"/>
            <a:ext cx="8229600" cy="1143000"/>
          </a:xfrm>
        </p:spPr>
        <p:txBody>
          <a:bodyPr>
            <a:normAutofit/>
          </a:bodyPr>
          <a:lstStyle/>
          <a:p>
            <a:pPr algn="l"/>
            <a:r>
              <a:rPr lang="tr-TR" sz="3600" dirty="0"/>
              <a:t>Soğuk Acilleri</a:t>
            </a:r>
            <a:br>
              <a:rPr lang="tr-TR" dirty="0"/>
            </a:br>
            <a:r>
              <a:rPr lang="tr-TR" sz="2400" dirty="0"/>
              <a:t>Donma – Belirti Ve Bulgular</a:t>
            </a:r>
            <a:endParaRPr lang="tr-TR" sz="2700" dirty="0"/>
          </a:p>
        </p:txBody>
      </p:sp>
      <p:pic>
        <p:nvPicPr>
          <p:cNvPr id="5" name="Resim 4">
            <a:extLst>
              <a:ext uri="{FF2B5EF4-FFF2-40B4-BE49-F238E27FC236}">
                <a16:creationId xmlns:a16="http://schemas.microsoft.com/office/drawing/2014/main" id="{A958D789-8D06-45C6-B049-565E104694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6" name="Resim 5"/>
          <p:cNvPicPr/>
          <p:nvPr/>
        </p:nvPicPr>
        <p:blipFill>
          <a:blip r:embed="rId3">
            <a:extLst>
              <a:ext uri="{28A0092B-C50C-407E-A947-70E740481C1C}">
                <a14:useLocalDpi xmlns:a14="http://schemas.microsoft.com/office/drawing/2010/main" val="0"/>
              </a:ext>
            </a:extLst>
          </a:blip>
          <a:srcRect/>
          <a:stretch>
            <a:fillRect/>
          </a:stretch>
        </p:blipFill>
        <p:spPr bwMode="auto">
          <a:xfrm>
            <a:off x="8062786" y="2537942"/>
            <a:ext cx="915134" cy="1150117"/>
          </a:xfrm>
          <a:prstGeom prst="rect">
            <a:avLst/>
          </a:prstGeom>
          <a:noFill/>
          <a:ln>
            <a:noFill/>
          </a:ln>
        </p:spPr>
      </p:pic>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7877605" y="4667442"/>
            <a:ext cx="1135711" cy="1150117"/>
          </a:xfrm>
          <a:prstGeom prst="rect">
            <a:avLst/>
          </a:prstGeom>
          <a:noFill/>
          <a:ln>
            <a:noFill/>
          </a:ln>
        </p:spPr>
      </p:pic>
    </p:spTree>
    <p:extLst>
      <p:ext uri="{BB962C8B-B14F-4D97-AF65-F5344CB8AC3E}">
        <p14:creationId xmlns:p14="http://schemas.microsoft.com/office/powerpoint/2010/main" val="134484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B01D34A-0403-4808-9D48-66E1506D0D9A}"/>
              </a:ext>
            </a:extLst>
          </p:cNvPr>
          <p:cNvSpPr/>
          <p:nvPr/>
        </p:nvSpPr>
        <p:spPr>
          <a:xfrm>
            <a:off x="1" y="0"/>
            <a:ext cx="9144000" cy="13843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0" y="1916832"/>
            <a:ext cx="9144000" cy="5112568"/>
          </a:xfrm>
        </p:spPr>
        <p:txBody>
          <a:bodyPr>
            <a:noAutofit/>
          </a:bodyPr>
          <a:lstStyle/>
          <a:p>
            <a:pPr marL="0" indent="0">
              <a:buNone/>
            </a:pPr>
            <a:endParaRPr lang="tr-TR" sz="1200" b="1" i="1" dirty="0"/>
          </a:p>
          <a:p>
            <a:pPr marL="0" indent="0">
              <a:buNone/>
            </a:pPr>
            <a:r>
              <a:rPr lang="tr-TR" sz="2400" b="1" i="1" dirty="0"/>
              <a:t>Soğuğa maruz kalma devam ederse ve donma daha da ilerlerse;</a:t>
            </a:r>
            <a:endParaRPr lang="en-US" sz="2000" b="1" i="1" dirty="0">
              <a:solidFill>
                <a:srgbClr val="FF0000"/>
              </a:solidFill>
            </a:endParaRPr>
          </a:p>
          <a:p>
            <a:pPr lvl="1" algn="just">
              <a:buFont typeface="Arial" panose="020B0604020202020204" pitchFamily="34" charset="0"/>
              <a:buChar char="•"/>
            </a:pPr>
            <a:r>
              <a:rPr lang="tr-TR" sz="2400" dirty="0"/>
              <a:t>Cilt beyaz, mavi veya lekeli hale gelir ve altındaki dokuya dokunulduğunda sert ve soğuk hissedilir.</a:t>
            </a:r>
          </a:p>
          <a:p>
            <a:pPr lvl="1" algn="just">
              <a:buFont typeface="Arial" panose="020B0604020202020204" pitchFamily="34" charset="0"/>
              <a:buChar char="•"/>
            </a:pPr>
            <a:r>
              <a:rPr lang="tr-TR" sz="2400" b="1" dirty="0"/>
              <a:t>Hasta/yaralı soğuktan çıktığında ve cilt çözüldüğünde ise;</a:t>
            </a:r>
            <a:endParaRPr lang="en-US" sz="2400" b="1" dirty="0"/>
          </a:p>
          <a:p>
            <a:pPr lvl="2" algn="just"/>
            <a:r>
              <a:rPr lang="tr-TR" dirty="0"/>
              <a:t>İçerisi kan ile dolu kabarcıklar oluşur ve bunlar kalın siyah kabuklara dönüşür. Bu aşamada, muhtemelen bazı dokular artık ölmüştür.</a:t>
            </a:r>
            <a:endParaRPr lang="en-US" dirty="0"/>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600" dirty="0"/>
              <a:t>Soğuk Acilleri</a:t>
            </a:r>
            <a:br>
              <a:rPr lang="tr-TR" dirty="0"/>
            </a:br>
            <a:r>
              <a:rPr lang="tr-TR" sz="2400" dirty="0"/>
              <a:t>Donma – Belirti Ve Bulgular</a:t>
            </a:r>
            <a:endParaRPr lang="tr-TR" sz="2700" dirty="0"/>
          </a:p>
        </p:txBody>
      </p:sp>
      <p:pic>
        <p:nvPicPr>
          <p:cNvPr id="5" name="Resim 4">
            <a:extLst>
              <a:ext uri="{FF2B5EF4-FFF2-40B4-BE49-F238E27FC236}">
                <a16:creationId xmlns:a16="http://schemas.microsoft.com/office/drawing/2014/main" id="{A262B6CE-F4B7-42B5-AD1A-948CEA14F6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5301208"/>
            <a:ext cx="1545766" cy="1224136"/>
          </a:xfrm>
          <a:prstGeom prst="rect">
            <a:avLst/>
          </a:prstGeom>
          <a:noFill/>
          <a:ln>
            <a:noFill/>
          </a:ln>
        </p:spPr>
      </p:pic>
    </p:spTree>
    <p:extLst>
      <p:ext uri="{BB962C8B-B14F-4D97-AF65-F5344CB8AC3E}">
        <p14:creationId xmlns:p14="http://schemas.microsoft.com/office/powerpoint/2010/main" val="192595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0D7F06F-8479-4211-A3E6-6BD45C8C8302}"/>
              </a:ext>
            </a:extLst>
          </p:cNvPr>
          <p:cNvSpPr/>
          <p:nvPr/>
        </p:nvSpPr>
        <p:spPr>
          <a:xfrm>
            <a:off x="-8877" y="0"/>
            <a:ext cx="9144244"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5770984" cy="994122"/>
          </a:xfrm>
        </p:spPr>
        <p:txBody>
          <a:bodyPr>
            <a:normAutofit fontScale="90000"/>
          </a:bodyPr>
          <a:lstStyle/>
          <a:p>
            <a:pPr algn="l"/>
            <a:r>
              <a:rPr lang="tr-TR" sz="4000" dirty="0"/>
              <a:t>Yanıklar</a:t>
            </a:r>
            <a:br>
              <a:rPr lang="tr-TR" i="1" dirty="0"/>
            </a:br>
            <a:r>
              <a:rPr lang="tr-TR" sz="2700" dirty="0"/>
              <a:t>Genel Bilgiler</a:t>
            </a:r>
            <a:endParaRPr lang="tr-TR" dirty="0"/>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2957619" y="1781957"/>
            <a:ext cx="6177747" cy="5076043"/>
          </a:xfrm>
        </p:spPr>
        <p:txBody>
          <a:bodyPr>
            <a:normAutofit fontScale="77500" lnSpcReduction="20000"/>
          </a:bodyPr>
          <a:lstStyle/>
          <a:p>
            <a:pPr algn="just"/>
            <a:r>
              <a:rPr lang="tr-TR" sz="3400" dirty="0"/>
              <a:t>Yanığın büyüklüğü ve derinliği; sebep olan maddeye, sıcaklığa ve etkilenme süresine bağlı olarak değişiklik gösterir.</a:t>
            </a:r>
          </a:p>
          <a:p>
            <a:pPr algn="just"/>
            <a:r>
              <a:rPr lang="tr-TR" sz="3400" dirty="0"/>
              <a:t>Cilt, insan vücudunda farklı yerlerde farklı kalınlıkta olduğundan dolayı, aynı süre ve şiddetteki ısı, farklı bölgelerde farklı derinliklerde yanıklara neden olabilir.</a:t>
            </a:r>
          </a:p>
          <a:p>
            <a:pPr algn="just"/>
            <a:r>
              <a:rPr lang="tr-TR" sz="3400" dirty="0"/>
              <a:t>Yanıklar oluş şekillerine göre; </a:t>
            </a:r>
            <a:endParaRPr lang="tr-TR" sz="3400" b="1" dirty="0"/>
          </a:p>
          <a:p>
            <a:pPr marL="0" indent="0">
              <a:buNone/>
            </a:pPr>
            <a:r>
              <a:rPr lang="tr-TR" sz="3400" b="1" dirty="0"/>
              <a:t>     • Termal yanıklar </a:t>
            </a:r>
            <a:endParaRPr lang="tr-TR" sz="3400" dirty="0"/>
          </a:p>
          <a:p>
            <a:pPr marL="0" indent="0">
              <a:buNone/>
            </a:pPr>
            <a:r>
              <a:rPr lang="tr-TR" sz="3400" b="1" dirty="0"/>
              <a:t>     • Kimyasal yanıklar</a:t>
            </a:r>
            <a:endParaRPr lang="tr-TR" sz="3400" dirty="0"/>
          </a:p>
          <a:p>
            <a:pPr marL="0" indent="0">
              <a:buNone/>
            </a:pPr>
            <a:r>
              <a:rPr lang="tr-TR" sz="3400" b="1" dirty="0"/>
              <a:t>     • Elektrik yanıkları</a:t>
            </a:r>
            <a:endParaRPr lang="tr-TR" sz="3400" dirty="0"/>
          </a:p>
          <a:p>
            <a:pPr marL="0" indent="0" algn="just">
              <a:buNone/>
            </a:pPr>
            <a:endParaRPr lang="tr-TR" sz="2600" b="1" dirty="0"/>
          </a:p>
        </p:txBody>
      </p:sp>
      <p:pic>
        <p:nvPicPr>
          <p:cNvPr id="6" name="Resim 5">
            <a:extLst>
              <a:ext uri="{FF2B5EF4-FFF2-40B4-BE49-F238E27FC236}">
                <a16:creationId xmlns:a16="http://schemas.microsoft.com/office/drawing/2014/main" id="{CA1A9890-97D6-4BB4-904F-27BC51A0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10" name="Resim 9">
            <a:extLst>
              <a:ext uri="{FF2B5EF4-FFF2-40B4-BE49-F238E27FC236}">
                <a16:creationId xmlns:a16="http://schemas.microsoft.com/office/drawing/2014/main" id="{FEEEA1C8-6380-654D-95AA-03AD10DF2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207212"/>
            <a:ext cx="2562084" cy="3958092"/>
          </a:xfrm>
          <a:prstGeom prst="rect">
            <a:avLst/>
          </a:prstGeom>
        </p:spPr>
      </p:pic>
      <p:pic>
        <p:nvPicPr>
          <p:cNvPr id="4" name="Resim 3"/>
          <p:cNvPicPr>
            <a:picLocks noChangeAspect="1"/>
          </p:cNvPicPr>
          <p:nvPr/>
        </p:nvPicPr>
        <p:blipFill>
          <a:blip r:embed="rId4"/>
          <a:stretch>
            <a:fillRect/>
          </a:stretch>
        </p:blipFill>
        <p:spPr>
          <a:xfrm>
            <a:off x="395536" y="1994584"/>
            <a:ext cx="2562084" cy="4383347"/>
          </a:xfrm>
          <a:prstGeom prst="rect">
            <a:avLst/>
          </a:prstGeom>
        </p:spPr>
      </p:pic>
    </p:spTree>
    <p:extLst>
      <p:ext uri="{BB962C8B-B14F-4D97-AF65-F5344CB8AC3E}">
        <p14:creationId xmlns:p14="http://schemas.microsoft.com/office/powerpoint/2010/main" val="1799679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CEBFEEB-EAEA-49A5-B243-FB17514EFC7F}"/>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07504" y="1692276"/>
            <a:ext cx="8833922" cy="4761060"/>
          </a:xfrm>
        </p:spPr>
        <p:txBody>
          <a:bodyPr>
            <a:noAutofit/>
          </a:bodyPr>
          <a:lstStyle/>
          <a:p>
            <a:pPr marL="0" indent="0" algn="just">
              <a:buNone/>
            </a:pPr>
            <a:endParaRPr lang="tr-TR" sz="1050" b="1" dirty="0">
              <a:effectLst/>
              <a:ea typeface="Calibri" panose="020F0502020204030204" pitchFamily="34" charset="0"/>
            </a:endParaRPr>
          </a:p>
          <a:p>
            <a:pPr marL="0" indent="0" algn="just">
              <a:buNone/>
            </a:pPr>
            <a:r>
              <a:rPr lang="tr-TR" sz="2400" b="1" dirty="0">
                <a:effectLst/>
                <a:ea typeface="Calibri" panose="020F0502020204030204" pitchFamily="34" charset="0"/>
              </a:rPr>
              <a:t>Donmalarda İlkyardım;</a:t>
            </a:r>
          </a:p>
          <a:p>
            <a:pPr algn="just"/>
            <a:r>
              <a:rPr lang="tr-TR" sz="2400" dirty="0">
                <a:effectLst/>
                <a:ea typeface="Calibri" panose="020F0502020204030204" pitchFamily="34" charset="0"/>
              </a:rPr>
              <a:t>İlkyardımcı, donmakta olan hasta/yaralıya yardım etmeden önce soğuğa karşı yeterince korunduğundan emin olur.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Hasta/yaralı daha sıcak ve kapalı bir ortama alınır. Ancak bunu yaparken </a:t>
            </a:r>
            <a:r>
              <a:rPr lang="tr-TR" sz="2400" b="1" dirty="0">
                <a:effectLst/>
                <a:ea typeface="Times New Roman" panose="02020603050405020304" pitchFamily="18" charset="0"/>
              </a:rPr>
              <a:t>hasta/yaralı, hasarı artıracağından dolayı kesinlikle ayak ve ayak parmakları üzerinde yürütülmez</a:t>
            </a:r>
            <a:r>
              <a:rPr lang="tr-TR" sz="2400" dirty="0">
                <a:effectLst/>
                <a:ea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Bunun yerine hasta/yaralı taşınır. </a:t>
            </a:r>
          </a:p>
          <a:p>
            <a:pPr algn="just"/>
            <a:r>
              <a:rPr lang="tr-TR" sz="2400" dirty="0">
                <a:solidFill>
                  <a:srgbClr val="000000"/>
                </a:solidFill>
                <a:effectLst/>
                <a:ea typeface="Times New Roman" panose="02020603050405020304" pitchFamily="18" charset="0"/>
              </a:rPr>
              <a:t>Daha fazla ısı kaybını önlemek için ıslak giysiler çıkarılır ve kuru kıyafetler giydirilir.</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Eldiven, yüzük ve çizme gibi aksesuarları varsa çıkarılır.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Bilinci açıksa sıcak içecekler verilir.</a:t>
            </a:r>
            <a:endParaRPr lang="en-US" sz="24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600" dirty="0"/>
              <a:t>Soğuk Acilleri</a:t>
            </a:r>
            <a:br>
              <a:rPr lang="tr-TR" dirty="0"/>
            </a:br>
            <a:r>
              <a:rPr lang="tr-TR" sz="2400" dirty="0"/>
              <a:t>Donma – İlk Yardım</a:t>
            </a:r>
            <a:endParaRPr lang="tr-TR" sz="2700" dirty="0"/>
          </a:p>
        </p:txBody>
      </p:sp>
      <p:pic>
        <p:nvPicPr>
          <p:cNvPr id="5" name="Resim 4">
            <a:extLst>
              <a:ext uri="{FF2B5EF4-FFF2-40B4-BE49-F238E27FC236}">
                <a16:creationId xmlns:a16="http://schemas.microsoft.com/office/drawing/2014/main" id="{B8377260-EECF-43FD-AA68-B512E3A79A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808527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84FB77C-FBBC-41D0-8C20-DF00D334E6CA}"/>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79511" y="1916832"/>
            <a:ext cx="8640961" cy="4536504"/>
          </a:xfrm>
        </p:spPr>
        <p:txBody>
          <a:bodyPr>
            <a:noAutofit/>
          </a:bodyPr>
          <a:lstStyle/>
          <a:p>
            <a:pPr algn="just"/>
            <a:r>
              <a:rPr lang="tr-TR" sz="2400" dirty="0">
                <a:effectLst/>
                <a:ea typeface="Times New Roman" panose="02020603050405020304" pitchFamily="18" charset="0"/>
              </a:rPr>
              <a:t>Hasta/yaralının göğüs kafesi, koltuk altları ve kasık bölgelerine ılık su paketleri koyulur. </a:t>
            </a:r>
            <a:endParaRPr lang="en-US" sz="2400" dirty="0">
              <a:effectLst/>
              <a:ea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Isıtma işlemi hasta/yaralının soğukla temasının kesildiğinden emin olduktan sonra yapılır. Donmuş vücut kısımları soğuğa tekrar maruz kalarak tekrar donarsa, geri dönüşü olmayan hasarlar meydana gelir. </a:t>
            </a:r>
            <a:endParaRPr lang="tr-TR" sz="2400" dirty="0">
              <a:effectLst/>
              <a:ea typeface="Times New Roman" panose="02020603050405020304" pitchFamily="18" charset="0"/>
            </a:endParaRPr>
          </a:p>
          <a:p>
            <a:pPr algn="just"/>
            <a:r>
              <a:rPr lang="tr-TR" sz="2400" dirty="0">
                <a:effectLst/>
                <a:ea typeface="Times New Roman" panose="02020603050405020304" pitchFamily="18" charset="0"/>
              </a:rPr>
              <a:t>Etkilenen bölge </a:t>
            </a:r>
            <a:r>
              <a:rPr lang="tr-TR" sz="2400" b="1" dirty="0">
                <a:effectLst/>
                <a:ea typeface="Times New Roman" panose="02020603050405020304" pitchFamily="18" charset="0"/>
              </a:rPr>
              <a:t>ovulmaz</a:t>
            </a:r>
            <a:r>
              <a:rPr lang="tr-TR" sz="2400" dirty="0">
                <a:effectLst/>
                <a:ea typeface="Times New Roman" panose="02020603050405020304" pitchFamily="18" charset="0"/>
              </a:rPr>
              <a:t>. Çünkü bu cilde ve diğer dokulara zarar verebilir.</a:t>
            </a:r>
          </a:p>
          <a:p>
            <a:pPr algn="just"/>
            <a:r>
              <a:rPr lang="tr-TR" sz="2400" dirty="0">
                <a:solidFill>
                  <a:srgbClr val="000000"/>
                </a:solidFill>
                <a:ea typeface="Calibri" panose="020F0502020204030204" pitchFamily="34" charset="0"/>
                <a:cs typeface="Arial" panose="020B0604020202020204" pitchFamily="34" charset="0"/>
              </a:rPr>
              <a:t>Daha fazla yaralanmaya neden olabileceğinden doğrudan </a:t>
            </a:r>
            <a:r>
              <a:rPr lang="tr-TR" sz="2400" b="1" dirty="0">
                <a:solidFill>
                  <a:srgbClr val="000000"/>
                </a:solidFill>
                <a:ea typeface="Calibri" panose="020F0502020204030204" pitchFamily="34" charset="0"/>
                <a:cs typeface="Arial" panose="020B0604020202020204" pitchFamily="34" charset="0"/>
              </a:rPr>
              <a:t>ısı uygulanmaz</a:t>
            </a:r>
            <a:r>
              <a:rPr lang="tr-TR" sz="2400" dirty="0">
                <a:solidFill>
                  <a:srgbClr val="000000"/>
                </a:solidFill>
                <a:ea typeface="Calibri" panose="020F0502020204030204" pitchFamily="34" charset="0"/>
                <a:cs typeface="Arial" panose="020B0604020202020204" pitchFamily="34" charset="0"/>
              </a:rPr>
              <a:t>. (ateş veya ısıtıcı gibi).</a:t>
            </a: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600" dirty="0"/>
              <a:t>Soğuk Acilleri</a:t>
            </a:r>
            <a:br>
              <a:rPr lang="tr-TR" dirty="0"/>
            </a:br>
            <a:r>
              <a:rPr lang="tr-TR" sz="2400" dirty="0"/>
              <a:t>Donma – İlk Yardım</a:t>
            </a:r>
            <a:endParaRPr lang="tr-TR" sz="2700" dirty="0"/>
          </a:p>
        </p:txBody>
      </p:sp>
      <p:pic>
        <p:nvPicPr>
          <p:cNvPr id="5" name="Resim 4">
            <a:extLst>
              <a:ext uri="{FF2B5EF4-FFF2-40B4-BE49-F238E27FC236}">
                <a16:creationId xmlns:a16="http://schemas.microsoft.com/office/drawing/2014/main" id="{747EA079-27F3-4222-9E7A-5AE345197D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605223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372B261-8B1B-4140-B708-BF239DA294F2}"/>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79512" y="1988840"/>
            <a:ext cx="8761913" cy="4464496"/>
          </a:xfrm>
        </p:spPr>
        <p:txBody>
          <a:bodyPr>
            <a:noAutofit/>
          </a:bodyPr>
          <a:lstStyle/>
          <a:p>
            <a:pPr algn="just"/>
            <a:r>
              <a:rPr lang="tr-TR" sz="2400" dirty="0">
                <a:solidFill>
                  <a:srgbClr val="000000"/>
                </a:solidFill>
                <a:effectLst/>
                <a:ea typeface="Times New Roman" panose="02020603050405020304" pitchFamily="18" charset="0"/>
              </a:rPr>
              <a:t>Yeniden ısıtma işlemi en az 30 dakika sürdürülür. Etkilenen vücut kısmı kırmızı-mor bir renge sahip olduğunda ve kolayca hareket ettirilebildiğinde ise yeniden ısıtma işlemi durdurulur.</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Hasta/yaralının sigara içmesine kesinlikle izin verilmez. Çünkü bu kan dolaşımını </a:t>
            </a:r>
            <a:r>
              <a:rPr lang="tr-TR" sz="2400" dirty="0">
                <a:effectLst/>
                <a:ea typeface="Times New Roman" panose="02020603050405020304" pitchFamily="18" charset="0"/>
              </a:rPr>
              <a:t>olumsuz </a:t>
            </a:r>
            <a:r>
              <a:rPr lang="tr-TR" sz="2400" dirty="0">
                <a:solidFill>
                  <a:srgbClr val="000000"/>
                </a:solidFill>
                <a:effectLst/>
                <a:ea typeface="Times New Roman" panose="02020603050405020304" pitchFamily="18" charset="0"/>
              </a:rPr>
              <a:t>etkileyebilir.</a:t>
            </a:r>
          </a:p>
          <a:p>
            <a:pPr algn="just"/>
            <a:r>
              <a:rPr lang="tr-TR" sz="2400" dirty="0">
                <a:solidFill>
                  <a:srgbClr val="000000"/>
                </a:solidFill>
                <a:effectLst/>
                <a:ea typeface="Times New Roman" panose="02020603050405020304" pitchFamily="18" charset="0"/>
              </a:rPr>
              <a:t>Donmuş alan çözüldükten sonra, el ve ayak parmakları tek tek temiz bandajlar ile çok nazik bir şekilde sarılır.</a:t>
            </a:r>
          </a:p>
          <a:p>
            <a:pPr algn="just"/>
            <a:r>
              <a:rPr lang="tr-TR" sz="2400" dirty="0">
                <a:solidFill>
                  <a:srgbClr val="000000"/>
                </a:solidFill>
                <a:effectLst/>
                <a:ea typeface="Times New Roman" panose="02020603050405020304" pitchFamily="18" charset="0"/>
              </a:rPr>
              <a:t>Enfeksiyonu önlemek için cildi temiz tutmak çok önemlidir. </a:t>
            </a:r>
            <a:endParaRPr lang="en-US" sz="24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600" dirty="0"/>
              <a:t>Soğuk Acilleri</a:t>
            </a:r>
            <a:br>
              <a:rPr lang="tr-TR" dirty="0"/>
            </a:br>
            <a:r>
              <a:rPr lang="tr-TR" sz="2400" dirty="0"/>
              <a:t>Donma – İlk Yardım</a:t>
            </a:r>
            <a:endParaRPr lang="tr-TR" sz="2700" dirty="0"/>
          </a:p>
        </p:txBody>
      </p:sp>
      <p:pic>
        <p:nvPicPr>
          <p:cNvPr id="5" name="Resim 4">
            <a:extLst>
              <a:ext uri="{FF2B5EF4-FFF2-40B4-BE49-F238E27FC236}">
                <a16:creationId xmlns:a16="http://schemas.microsoft.com/office/drawing/2014/main" id="{FCC9215B-D41A-4608-BA51-92359CDA85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741726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977BC5C-CBF3-4BE8-A2F5-A54DC304CE06}"/>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07504" y="2132856"/>
            <a:ext cx="8833921" cy="4320480"/>
          </a:xfrm>
        </p:spPr>
        <p:txBody>
          <a:bodyPr>
            <a:noAutofit/>
          </a:bodyPr>
          <a:lstStyle/>
          <a:p>
            <a:pPr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 hareket ettirilmez. </a:t>
            </a:r>
            <a:endParaRPr lang="tr-TR" sz="2400" dirty="0">
              <a:solidFill>
                <a:srgbClr val="000000"/>
              </a:solidFill>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Dokular </a:t>
            </a:r>
            <a:r>
              <a:rPr lang="tr-TR" sz="2400" dirty="0">
                <a:effectLst/>
                <a:ea typeface="Times New Roman" panose="02020603050405020304" pitchFamily="18" charset="0"/>
              </a:rPr>
              <a:t>çok hassas olacağından, hasta/yaralıdan ısıdan etkilenmiş kısımlar üzerinde yürümemesi istenir.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Donuk alan ısıtılıp tekrar kanlandıktan sonra şiddetli ağrı meydana gelebilir. Bu durumda hasta/yaralıya ısıtma öncesi, ısıtma esnasında veya ısıtma sonrasında ağrı kesici verilir.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112 acil yardım numarasını arayarak ya da aratarak tıbbi yardım istenir.</a:t>
            </a:r>
            <a:endParaRPr lang="en-US" sz="24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600" dirty="0"/>
              <a:t>Soğuk Acilleri</a:t>
            </a:r>
            <a:br>
              <a:rPr lang="tr-TR" dirty="0"/>
            </a:br>
            <a:r>
              <a:rPr lang="tr-TR" sz="2400" dirty="0"/>
              <a:t>Donma – İlk Yardım</a:t>
            </a:r>
            <a:endParaRPr lang="tr-TR" sz="2700" dirty="0"/>
          </a:p>
        </p:txBody>
      </p:sp>
      <p:pic>
        <p:nvPicPr>
          <p:cNvPr id="5" name="Resim 4">
            <a:extLst>
              <a:ext uri="{FF2B5EF4-FFF2-40B4-BE49-F238E27FC236}">
                <a16:creationId xmlns:a16="http://schemas.microsoft.com/office/drawing/2014/main" id="{BC21E3B4-D3C4-4C2D-A8C7-F1745479CD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119540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162E6FD-26E8-4F8C-A981-86A4C35C2E96}"/>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218955" y="1916832"/>
            <a:ext cx="8689905" cy="4104456"/>
          </a:xfrm>
          <a:solidFill>
            <a:schemeClr val="bg1"/>
          </a:solidFill>
        </p:spPr>
        <p:txBody>
          <a:bodyPr>
            <a:noAutofit/>
          </a:bodyPr>
          <a:lstStyle/>
          <a:p>
            <a:pPr marL="0" indent="0" algn="just">
              <a:spcAft>
                <a:spcPts val="1000"/>
              </a:spcAft>
              <a:buNone/>
            </a:pPr>
            <a:endParaRPr lang="tr-TR" sz="2400" dirty="0">
              <a:effectLst/>
              <a:ea typeface="Calibri" panose="020F0502020204030204" pitchFamily="34" charset="0"/>
              <a:cs typeface="Arial" panose="020B0604020202020204" pitchFamily="34" charset="0"/>
            </a:endParaRPr>
          </a:p>
          <a:p>
            <a:pPr marL="0" indent="0" algn="just">
              <a:spcAft>
                <a:spcPts val="1000"/>
              </a:spcAft>
              <a:buNone/>
            </a:pPr>
            <a:r>
              <a:rPr lang="tr-TR" sz="2400" dirty="0" err="1">
                <a:effectLst/>
                <a:ea typeface="Calibri" panose="020F0502020204030204" pitchFamily="34" charset="0"/>
                <a:cs typeface="Arial" panose="020B0604020202020204" pitchFamily="34" charset="0"/>
              </a:rPr>
              <a:t>Hipotermi</a:t>
            </a:r>
            <a:r>
              <a:rPr lang="tr-TR" sz="2400" dirty="0">
                <a:effectLst/>
                <a:ea typeface="Calibri" panose="020F0502020204030204" pitchFamily="34" charset="0"/>
                <a:cs typeface="Arial" panose="020B0604020202020204" pitchFamily="34" charset="0"/>
              </a:rPr>
              <a:t>, hayatı tehdit eden bir durum olup hızla tedavi edilmesi gerekir.</a:t>
            </a:r>
            <a:endParaRPr lang="tr-TR" sz="2400" dirty="0">
              <a:ea typeface="Calibri" panose="020F0502020204030204" pitchFamily="34" charset="0"/>
              <a:cs typeface="Arial" panose="020B0604020202020204" pitchFamily="34" charset="0"/>
            </a:endParaRPr>
          </a:p>
          <a:p>
            <a:pPr algn="just">
              <a:spcAft>
                <a:spcPts val="1000"/>
              </a:spcAft>
            </a:pPr>
            <a:r>
              <a:rPr lang="tr-TR" sz="2400" dirty="0">
                <a:effectLst/>
                <a:ea typeface="Calibri" panose="020F0502020204030204" pitchFamily="34" charset="0"/>
                <a:cs typeface="Arial" panose="020B0604020202020204" pitchFamily="34" charset="0"/>
              </a:rPr>
              <a:t>Genellikle ortamın soğuk olmasından kaynaklanır.</a:t>
            </a:r>
          </a:p>
          <a:p>
            <a:pPr algn="just">
              <a:spcAft>
                <a:spcPts val="1000"/>
              </a:spcAft>
            </a:pPr>
            <a:r>
              <a:rPr lang="tr-TR" sz="2400" dirty="0">
                <a:effectLst/>
                <a:ea typeface="Calibri" panose="020F0502020204030204" pitchFamily="34" charset="0"/>
                <a:cs typeface="Arial" panose="020B0604020202020204" pitchFamily="34" charset="0"/>
              </a:rPr>
              <a:t>Bunlar; soğuk koşullarda uzun süre açık havada kalmak, yeterince ısıtılmamış bir evde yaşamak veya soğuk suya düşmek gibi nedenlerden ya da nedenlerin birlikteliğinden kaynaklanır.</a:t>
            </a:r>
            <a:endParaRPr lang="en-US" sz="2400" dirty="0">
              <a:effectLst/>
              <a:ea typeface="Calibri" panose="020F0502020204030204" pitchFamily="34" charset="0"/>
              <a:cs typeface="Arial" panose="020B0604020202020204" pitchFamily="34"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Soğuk Acilleri</a:t>
            </a:r>
            <a:br>
              <a:rPr lang="tr-TR" dirty="0"/>
            </a:br>
            <a:r>
              <a:rPr lang="tr-TR" sz="2400" dirty="0" err="1"/>
              <a:t>Hipotermi</a:t>
            </a:r>
            <a:endParaRPr lang="tr-TR" sz="2400" dirty="0"/>
          </a:p>
        </p:txBody>
      </p:sp>
      <p:pic>
        <p:nvPicPr>
          <p:cNvPr id="5" name="Resim 4">
            <a:extLst>
              <a:ext uri="{FF2B5EF4-FFF2-40B4-BE49-F238E27FC236}">
                <a16:creationId xmlns:a16="http://schemas.microsoft.com/office/drawing/2014/main" id="{C11CFDB0-4A48-4602-9553-12B205313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99933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4EDFDF8-669F-49F2-BA1C-CF810FFB4F28}"/>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07503" y="1780890"/>
            <a:ext cx="9027863" cy="5077110"/>
          </a:xfrm>
          <a:solidFill>
            <a:schemeClr val="bg1"/>
          </a:solidFill>
        </p:spPr>
        <p:txBody>
          <a:bodyPr>
            <a:noAutofit/>
          </a:bodyPr>
          <a:lstStyle/>
          <a:p>
            <a:pPr algn="just">
              <a:lnSpc>
                <a:spcPct val="115000"/>
              </a:lnSpc>
            </a:pPr>
            <a:r>
              <a:rPr lang="tr-TR" sz="2400" dirty="0">
                <a:effectLst/>
                <a:ea typeface="Calibri" panose="020F0502020204030204" pitchFamily="34" charset="0"/>
                <a:cs typeface="Arial" panose="020B0604020202020204" pitchFamily="34" charset="0"/>
              </a:rPr>
              <a:t>Titreme (vücut sıcaklığı düştükçe titreme azalabilir ya da tamamen durabilir)</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Konuşma bozukluğu veya mırıldanma</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Yavaş veya sığ (yüzeysel) solunum</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Zayıf nabız</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Beceriksizlik veya koordinasyon eksikliği</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Uyuşukluk veya enerji eksikliği</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Uykuya meyil veya hafıza kaybı</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Bilinç kaybı veya</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Parlak kırmızı, soğuk cilt (bebeklerde)</a:t>
            </a:r>
            <a:endParaRPr lang="en-US" sz="2400" dirty="0">
              <a:effectLst/>
              <a:ea typeface="Calibri" panose="020F0502020204030204" pitchFamily="34" charset="0"/>
              <a:cs typeface="Arial" panose="020B0604020202020204" pitchFamily="34"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Soğuk Acilleri</a:t>
            </a:r>
            <a:br>
              <a:rPr lang="tr-TR" dirty="0"/>
            </a:br>
            <a:r>
              <a:rPr lang="tr-TR" sz="2400" dirty="0" err="1"/>
              <a:t>Hipotermi</a:t>
            </a:r>
            <a:r>
              <a:rPr lang="tr-TR" sz="2400" dirty="0"/>
              <a:t> –Belirti Ve Bulguları</a:t>
            </a:r>
            <a:endParaRPr lang="tr-TR" sz="2700" dirty="0"/>
          </a:p>
        </p:txBody>
      </p:sp>
      <p:pic>
        <p:nvPicPr>
          <p:cNvPr id="5" name="Resim 4">
            <a:extLst>
              <a:ext uri="{FF2B5EF4-FFF2-40B4-BE49-F238E27FC236}">
                <a16:creationId xmlns:a16="http://schemas.microsoft.com/office/drawing/2014/main" id="{84221ED1-2999-4921-A5C3-DB4CC3283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565221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FF9D2E9-A6DB-4278-8922-62768D3E310D}"/>
              </a:ext>
            </a:extLst>
          </p:cNvPr>
          <p:cNvSpPr/>
          <p:nvPr/>
        </p:nvSpPr>
        <p:spPr>
          <a:xfrm>
            <a:off x="0"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0" y="1988840"/>
            <a:ext cx="9135366" cy="4869160"/>
          </a:xfrm>
          <a:solidFill>
            <a:schemeClr val="bg1"/>
          </a:solidFill>
        </p:spPr>
        <p:txBody>
          <a:bodyPr>
            <a:noAutofit/>
          </a:bodyPr>
          <a:lstStyle/>
          <a:p>
            <a:pPr algn="just"/>
            <a:r>
              <a:rPr lang="tr-TR" sz="2400" dirty="0">
                <a:effectLst/>
                <a:ea typeface="Calibri" panose="020F0502020204030204" pitchFamily="34" charset="0"/>
              </a:rPr>
              <a:t>İlkyardımcı </a:t>
            </a:r>
            <a:r>
              <a:rPr lang="tr-TR" sz="2400" dirty="0" err="1">
                <a:effectLst/>
                <a:ea typeface="Calibri" panose="020F0502020204030204" pitchFamily="34" charset="0"/>
              </a:rPr>
              <a:t>hipotermide</a:t>
            </a:r>
            <a:r>
              <a:rPr lang="tr-TR" sz="2400" dirty="0">
                <a:effectLst/>
                <a:ea typeface="Calibri" panose="020F0502020204030204" pitchFamily="34" charset="0"/>
              </a:rPr>
              <a:t> olan bir hasta/yaralıya yardım etmeden önce soğuğa karşı yeterince korunduğundan emin olur.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Mümkünse hasta/yaralıyı daha sıcak ve kapalı bir yere taşıyarak soğukla teması kesilir.</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Eğer bu mümkün değil ise, hasta/yaralının özellikle baş ve boyun bölgesi rüzgârdan korunur. </a:t>
            </a:r>
            <a:r>
              <a:rPr lang="tr-TR" sz="2400" dirty="0">
                <a:latin typeface="Calibri" panose="020F0502020204030204" pitchFamily="34" charset="0"/>
                <a:ea typeface="Calibri" panose="020F0502020204030204" pitchFamily="34" charset="0"/>
                <a:cs typeface="Times New Roman" panose="02020603050405020304" pitchFamily="18" charset="0"/>
              </a:rPr>
              <a:t>Soğuk zemin ile olan teması kesilir.</a:t>
            </a:r>
            <a:endParaRPr lang="en-US" sz="2400" dirty="0">
              <a:effectLst/>
              <a:ea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Islak giysileri çıkarılır. Kuru kaban, palto, ceket giydirilir veya battaniye ile üstü örtülür.</a:t>
            </a:r>
            <a:r>
              <a:rPr lang="tr-TR" sz="2400" dirty="0">
                <a:effectLst/>
                <a:ea typeface="Times New Roman" panose="02020603050405020304" pitchFamily="18" charset="0"/>
              </a:rPr>
              <a:t> </a:t>
            </a:r>
            <a:endParaRPr lang="en-US" sz="24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Soğuk Acilleri</a:t>
            </a:r>
            <a:br>
              <a:rPr lang="tr-TR" dirty="0"/>
            </a:br>
            <a:r>
              <a:rPr lang="tr-TR" sz="2400" dirty="0" err="1"/>
              <a:t>Hipotermi</a:t>
            </a:r>
            <a:r>
              <a:rPr lang="tr-TR" sz="2400" dirty="0"/>
              <a:t> – İlk Yardım</a:t>
            </a:r>
            <a:endParaRPr lang="tr-TR" sz="2700" dirty="0"/>
          </a:p>
        </p:txBody>
      </p:sp>
      <p:pic>
        <p:nvPicPr>
          <p:cNvPr id="5" name="Resim 4">
            <a:extLst>
              <a:ext uri="{FF2B5EF4-FFF2-40B4-BE49-F238E27FC236}">
                <a16:creationId xmlns:a16="http://schemas.microsoft.com/office/drawing/2014/main" id="{D63B3C24-6999-4218-B516-AEEA421A25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0659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3E48618-BB5E-4561-91D0-5E6710D69A26}"/>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1" y="1781956"/>
            <a:ext cx="9135366" cy="5076044"/>
          </a:xfrm>
          <a:solidFill>
            <a:schemeClr val="bg1"/>
          </a:solidFill>
        </p:spPr>
        <p:txBody>
          <a:bodyPr>
            <a:noAutofit/>
          </a:bodyPr>
          <a:lstStyle/>
          <a:p>
            <a:pPr algn="just"/>
            <a:r>
              <a:rPr lang="tr-TR" sz="2400" dirty="0">
                <a:latin typeface="Calibri" panose="020F0502020204030204" pitchFamily="34" charset="0"/>
                <a:ea typeface="Calibri" panose="020F0502020204030204" pitchFamily="34" charset="0"/>
                <a:cs typeface="Times New Roman" panose="02020603050405020304" pitchFamily="18" charset="0"/>
              </a:rPr>
              <a:t>Daha fazla ısınma gerekiyorsa bu  yavaş yavaş yapılır. Örneğin; boyun, göğüs ve kasık bölgeleri başta olmak üzere vücudun orta kısımlarına ılık-kuru kompresler uygulanır.</a:t>
            </a:r>
          </a:p>
          <a:p>
            <a:pPr algn="just"/>
            <a:r>
              <a:rPr lang="tr-TR" sz="2400" dirty="0">
                <a:effectLst/>
                <a:ea typeface="Times New Roman" panose="02020603050405020304" pitchFamily="18" charset="0"/>
              </a:rPr>
              <a:t>Hasta/yaralıya, </a:t>
            </a:r>
            <a:r>
              <a:rPr lang="tr-TR" sz="2400" dirty="0">
                <a:solidFill>
                  <a:srgbClr val="000000"/>
                </a:solidFill>
                <a:effectLst/>
                <a:ea typeface="Times New Roman" panose="02020603050405020304" pitchFamily="18" charset="0"/>
              </a:rPr>
              <a:t>ilk yardımın genel ilkelerine göre önemli bir istisna oluşturmasına rağmen yudum </a:t>
            </a:r>
            <a:r>
              <a:rPr lang="tr-TR" sz="2400" dirty="0" err="1">
                <a:solidFill>
                  <a:srgbClr val="000000"/>
                </a:solidFill>
                <a:effectLst/>
                <a:ea typeface="Times New Roman" panose="02020603050405020304" pitchFamily="18" charset="0"/>
              </a:rPr>
              <a:t>yudum</a:t>
            </a:r>
            <a:r>
              <a:rPr lang="tr-TR" sz="2400" dirty="0">
                <a:solidFill>
                  <a:srgbClr val="000000"/>
                </a:solidFill>
                <a:effectLst/>
                <a:ea typeface="Times New Roman" panose="02020603050405020304" pitchFamily="18" charset="0"/>
              </a:rPr>
              <a:t> olacak şekilde yavaşça ılık, tatlı ve alkolsüz içecekler verilir.</a:t>
            </a:r>
            <a:endParaRPr lang="en-US" sz="2400" dirty="0">
              <a:effectLst/>
              <a:ea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Doğrudan ısı </a:t>
            </a:r>
            <a:r>
              <a:rPr lang="tr-TR" sz="2400" b="1" dirty="0">
                <a:latin typeface="Calibri" panose="020F0502020204030204" pitchFamily="34" charset="0"/>
                <a:ea typeface="Calibri" panose="020F0502020204030204" pitchFamily="34" charset="0"/>
                <a:cs typeface="Times New Roman" panose="02020603050405020304" pitchFamily="18" charset="0"/>
              </a:rPr>
              <a:t>uygulanmaz</a:t>
            </a:r>
            <a:r>
              <a:rPr lang="tr-TR" sz="2400" dirty="0">
                <a:latin typeface="Calibri" panose="020F0502020204030204" pitchFamily="34" charset="0"/>
                <a:ea typeface="Calibri" panose="020F0502020204030204" pitchFamily="34" charset="0"/>
                <a:cs typeface="Times New Roman" panose="02020603050405020304" pitchFamily="18" charset="0"/>
              </a:rPr>
              <a:t>. Bir ısıtma lambası veya sıcak banyo gibi bir yöntem kullanarak hasta/yaralı  yavaş yavaş ısıtılır.</a:t>
            </a:r>
          </a:p>
          <a:p>
            <a:pPr algn="just"/>
            <a:r>
              <a:rPr lang="tr-TR" sz="2400" dirty="0">
                <a:solidFill>
                  <a:srgbClr val="000000"/>
                </a:solidFill>
                <a:effectLst/>
                <a:ea typeface="Times New Roman" panose="02020603050405020304" pitchFamily="18" charset="0"/>
              </a:rPr>
              <a:t>Kollar ve bacaklar gibi uzuvlar ısıtılmaya </a:t>
            </a:r>
            <a:r>
              <a:rPr lang="tr-TR" sz="2400" b="1" dirty="0">
                <a:solidFill>
                  <a:srgbClr val="000000"/>
                </a:solidFill>
                <a:effectLst/>
                <a:ea typeface="Times New Roman" panose="02020603050405020304" pitchFamily="18" charset="0"/>
              </a:rPr>
              <a:t>çalışılmaz.</a:t>
            </a:r>
            <a:r>
              <a:rPr lang="tr-TR" sz="2400" dirty="0">
                <a:solidFill>
                  <a:srgbClr val="000000"/>
                </a:solidFill>
                <a:effectLst/>
                <a:ea typeface="Times New Roman" panose="02020603050405020304" pitchFamily="18" charset="0"/>
              </a:rPr>
              <a:t> Uzuvları ısıtmak veya masaj yapmak kalbe ve akciğerlere ek yük oluşturabilir.</a:t>
            </a:r>
            <a:endParaRPr lang="en-US" sz="2400" dirty="0">
              <a:effectLst/>
              <a:ea typeface="Times New Roman" panose="02020603050405020304" pitchFamily="18" charset="0"/>
            </a:endParaRPr>
          </a:p>
          <a:p>
            <a:pPr algn="just"/>
            <a:endParaRPr lang="en-US" sz="20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Soğuk Acilleri</a:t>
            </a:r>
            <a:br>
              <a:rPr lang="tr-TR" dirty="0"/>
            </a:br>
            <a:r>
              <a:rPr lang="tr-TR" sz="2400" dirty="0" err="1"/>
              <a:t>Hipotermi</a:t>
            </a:r>
            <a:r>
              <a:rPr lang="tr-TR" sz="2400" dirty="0"/>
              <a:t> – İlk Yardım</a:t>
            </a:r>
            <a:endParaRPr lang="tr-TR" sz="2700" dirty="0"/>
          </a:p>
        </p:txBody>
      </p:sp>
      <p:pic>
        <p:nvPicPr>
          <p:cNvPr id="5" name="Resim 4">
            <a:extLst>
              <a:ext uri="{FF2B5EF4-FFF2-40B4-BE49-F238E27FC236}">
                <a16:creationId xmlns:a16="http://schemas.microsoft.com/office/drawing/2014/main" id="{5ED654F8-1CAC-4B67-9D5A-75EAB45FF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519846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5CCA48D-EEA0-45CE-8E76-8E30CA6E5677}"/>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0" y="1628800"/>
            <a:ext cx="9135367" cy="5229200"/>
          </a:xfrm>
          <a:solidFill>
            <a:schemeClr val="bg1"/>
          </a:solidFill>
        </p:spPr>
        <p:txBody>
          <a:bodyPr>
            <a:noAutofit/>
          </a:bodyPr>
          <a:lstStyle/>
          <a:p>
            <a:pPr algn="just"/>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Hasta/yaralının sigara içmesine kesinlikle izin verilmez.</a:t>
            </a: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 aranır ve yardım istenir. </a:t>
            </a:r>
            <a:r>
              <a:rPr lang="tr-TR" sz="2400" dirty="0">
                <a:ea typeface="Calibri" panose="020F0502020204030204" pitchFamily="34" charset="0"/>
                <a:cs typeface="Times New Roman" panose="02020603050405020304" pitchFamily="18" charset="0"/>
              </a:rPr>
              <a:t> </a:t>
            </a:r>
            <a:endParaRPr lang="tr-TR" sz="24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Hasta/yaralıda bilinç kaybı var ancak hala </a:t>
            </a:r>
            <a:r>
              <a:rPr lang="tr-TR" sz="2400" b="1" dirty="0">
                <a:effectLst/>
                <a:ea typeface="Times New Roman" panose="02020603050405020304" pitchFamily="18" charset="0"/>
              </a:rPr>
              <a:t>nefes almaya devam ediyorsa;</a:t>
            </a:r>
            <a:endParaRPr lang="en-US" sz="2400" b="1"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 derlenme pozisyonuna getirilir.</a:t>
            </a:r>
            <a:endParaRPr lang="en-US" sz="2400"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Hasta/yaralının </a:t>
            </a:r>
            <a:r>
              <a:rPr lang="tr-TR" sz="2400" dirty="0">
                <a:latin typeface="Calibri" panose="020F0502020204030204" pitchFamily="34" charset="0"/>
                <a:ea typeface="Calibri" panose="020F0502020204030204" pitchFamily="34" charset="0"/>
                <a:cs typeface="Times New Roman" panose="02020603050405020304" pitchFamily="18" charset="0"/>
              </a:rPr>
              <a:t>yaşamsal bulguları sağlık ekibi gelinceye kadar gözlemlenir.</a:t>
            </a:r>
            <a:r>
              <a:rPr lang="tr-TR" sz="2400" dirty="0">
                <a:effectLst/>
                <a:ea typeface="Times New Roman" panose="02020603050405020304" pitchFamily="18" charset="0"/>
              </a:rPr>
              <a:t> </a:t>
            </a:r>
            <a:endParaRPr lang="en-US" sz="2400"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Ancak hasta/yaralının solunumu durursa;</a:t>
            </a:r>
            <a:r>
              <a:rPr lang="tr-TR" sz="2400" b="1" dirty="0">
                <a:ea typeface="Times New Roman" panose="02020603050405020304" pitchFamily="18" charset="0"/>
              </a:rPr>
              <a:t> </a:t>
            </a:r>
            <a:r>
              <a:rPr lang="tr-TR" sz="2400" dirty="0">
                <a:effectLst/>
                <a:ea typeface="Times New Roman" panose="02020603050405020304" pitchFamily="18" charset="0"/>
              </a:rPr>
              <a:t>Temel Yaşam Desteğine başlanır.</a:t>
            </a:r>
            <a:endParaRPr lang="en-US" sz="2400" dirty="0">
              <a:effectLst/>
              <a:ea typeface="Times New Roman" panose="02020603050405020304" pitchFamily="18" charset="0"/>
            </a:endParaRPr>
          </a:p>
        </p:txBody>
      </p:sp>
      <p:sp>
        <p:nvSpPr>
          <p:cNvPr id="7" name="Başlık 1">
            <a:extLst>
              <a:ext uri="{FF2B5EF4-FFF2-40B4-BE49-F238E27FC236}">
                <a16:creationId xmlns:a16="http://schemas.microsoft.com/office/drawing/2014/main" id="{2093B481-0009-43B5-B0AB-E7990044A737}"/>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Soğuk Acilleri</a:t>
            </a:r>
            <a:br>
              <a:rPr lang="tr-TR" dirty="0"/>
            </a:br>
            <a:r>
              <a:rPr lang="tr-TR" sz="2400" dirty="0" err="1"/>
              <a:t>Hipotermi</a:t>
            </a:r>
            <a:r>
              <a:rPr lang="tr-TR" sz="2400" dirty="0"/>
              <a:t> – İlk Yardım</a:t>
            </a:r>
            <a:endParaRPr lang="tr-TR" sz="2700" dirty="0"/>
          </a:p>
        </p:txBody>
      </p:sp>
      <p:pic>
        <p:nvPicPr>
          <p:cNvPr id="5" name="Resim 4">
            <a:extLst>
              <a:ext uri="{FF2B5EF4-FFF2-40B4-BE49-F238E27FC236}">
                <a16:creationId xmlns:a16="http://schemas.microsoft.com/office/drawing/2014/main" id="{429DCCDC-CDEA-4F92-8B10-AF2E25232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423824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DD50566A-60E1-4098-8121-FE7CEAEF325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251520" y="1681076"/>
            <a:ext cx="8784976" cy="5176924"/>
          </a:xfrm>
        </p:spPr>
        <p:txBody>
          <a:bodyPr>
            <a:noAutofit/>
          </a:bodyPr>
          <a:lstStyle/>
          <a:p>
            <a:pPr marL="0" indent="0" algn="just">
              <a:buNone/>
            </a:pPr>
            <a:r>
              <a:rPr lang="tr-TR" sz="2400" b="1" i="1" dirty="0"/>
              <a:t>Sıcak yorgunluğu nedir;</a:t>
            </a:r>
          </a:p>
          <a:p>
            <a:pPr marL="0" indent="0" algn="just">
              <a:buNone/>
            </a:pPr>
            <a:r>
              <a:rPr lang="tr-TR" sz="2400" dirty="0"/>
              <a:t>Yüksek sıcaklıklara uzun süre maruz kalınmasına ve sıvıların yetersiz veya dengesiz alımına bağlı olarak ortaya çıkabilen, hafif seyirli bir hastalık türüdür.</a:t>
            </a:r>
            <a:endParaRPr lang="tr-TR" sz="2000" dirty="0"/>
          </a:p>
          <a:p>
            <a:pPr marL="0" lvl="1" indent="0" algn="just">
              <a:buNone/>
            </a:pPr>
            <a:r>
              <a:rPr lang="tr-TR" sz="2400" b="1" dirty="0">
                <a:ea typeface="Calibri" panose="020F0502020204030204" pitchFamily="34" charset="0"/>
                <a:cs typeface="Times New Roman" panose="02020603050405020304" pitchFamily="18" charset="0"/>
              </a:rPr>
              <a:t>Sıcak çarpması nedir;</a:t>
            </a:r>
          </a:p>
          <a:p>
            <a:pPr marL="0" lvl="1" indent="0" algn="just">
              <a:buNone/>
            </a:pPr>
            <a:r>
              <a:rPr lang="tr-TR" sz="2400" dirty="0">
                <a:solidFill>
                  <a:prstClr val="black"/>
                </a:solidFill>
              </a:rPr>
              <a:t>Normalde vücudun ter bezleri yardımı ile dengelenen vücut ısısının terleme ile dengelenememesi veya susuzluk nedeni ile terleyememesi sonucunda vücut sıcaklığının 41,1 °C veya daha yüksek bir sıcaklığa yükselmesi ile karakterize bir hastalık türüdür. Sıcak çarpmasında temel sorun vücudun ısı düzenleme mekanizmasının bozulmuş olmasıdır.</a:t>
            </a:r>
            <a:endParaRPr lang="tr-TR" sz="2400" dirty="0"/>
          </a:p>
        </p:txBody>
      </p:sp>
      <p:sp>
        <p:nvSpPr>
          <p:cNvPr id="8" name="Başlık 1">
            <a:extLst>
              <a:ext uri="{FF2B5EF4-FFF2-40B4-BE49-F238E27FC236}">
                <a16:creationId xmlns:a16="http://schemas.microsoft.com/office/drawing/2014/main" id="{AB48BF5A-AD1F-4B52-B91A-6CB861F8DF32}"/>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Sıcak Acilleri</a:t>
            </a:r>
            <a:br>
              <a:rPr lang="tr-TR" dirty="0"/>
            </a:br>
            <a:r>
              <a:rPr lang="tr-TR" sz="2400" dirty="0"/>
              <a:t>Tanımlar</a:t>
            </a:r>
            <a:endParaRPr lang="tr-TR" sz="2700" dirty="0"/>
          </a:p>
        </p:txBody>
      </p:sp>
      <p:pic>
        <p:nvPicPr>
          <p:cNvPr id="10" name="Resim 9">
            <a:extLst>
              <a:ext uri="{FF2B5EF4-FFF2-40B4-BE49-F238E27FC236}">
                <a16:creationId xmlns:a16="http://schemas.microsoft.com/office/drawing/2014/main" id="{795C1E5A-DA82-4D98-9B52-D5A366BAB6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82307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52A8FB3-F937-4AB5-B3F5-9318E57879BC}"/>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dirty="0"/>
            </a:br>
            <a:r>
              <a:rPr lang="tr-TR" sz="2700" dirty="0"/>
              <a:t>Termal Yanıklar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07504" y="1988840"/>
            <a:ext cx="8833922" cy="4608512"/>
          </a:xfrm>
        </p:spPr>
        <p:txBody>
          <a:bodyPr>
            <a:noAutofit/>
          </a:bodyPr>
          <a:lstStyle/>
          <a:p>
            <a:pPr marL="0" indent="0" algn="just">
              <a:buNone/>
            </a:pPr>
            <a:endParaRPr lang="tr-TR" sz="2400" dirty="0"/>
          </a:p>
          <a:p>
            <a:pPr marL="0" indent="0" algn="just">
              <a:buNone/>
            </a:pPr>
            <a:r>
              <a:rPr lang="tr-TR" sz="2400" dirty="0"/>
              <a:t>En sık görülen yanık tipidir. Genellikle ev kazaları şeklinde karşımıza çıkar. </a:t>
            </a:r>
          </a:p>
          <a:p>
            <a:pPr algn="just"/>
            <a:r>
              <a:rPr lang="tr-TR" sz="2400" dirty="0"/>
              <a:t>Yaralanmanın şiddeti; termal ajanın (sıcak su, alev gibi) sıcaklık derecesi, maruz kalma süresi ve dokunun ısıyı iletme özelliğine bağlı olarak değişir.</a:t>
            </a:r>
          </a:p>
          <a:p>
            <a:pPr algn="just"/>
            <a:r>
              <a:rPr lang="tr-TR" sz="2400" dirty="0"/>
              <a:t>44°C’nin altındaki sıcaklıklar genellikle yanıklara neden olmadan </a:t>
            </a:r>
            <a:r>
              <a:rPr lang="tr-TR" sz="2400" dirty="0" err="1"/>
              <a:t>tolere</a:t>
            </a:r>
            <a:r>
              <a:rPr lang="tr-TR" sz="2400" dirty="0"/>
              <a:t> edilirken, 60°C’nin üzerinde hücre ölümü meydana gelir. </a:t>
            </a:r>
            <a:endParaRPr lang="en-US" sz="2400" dirty="0">
              <a:effectLst/>
              <a:highlight>
                <a:srgbClr val="FFFF00"/>
              </a:highlight>
              <a:ea typeface="Times New Roman" panose="02020603050405020304" pitchFamily="18" charset="0"/>
            </a:endParaRPr>
          </a:p>
        </p:txBody>
      </p:sp>
      <p:pic>
        <p:nvPicPr>
          <p:cNvPr id="5" name="Resim 4">
            <a:extLst>
              <a:ext uri="{FF2B5EF4-FFF2-40B4-BE49-F238E27FC236}">
                <a16:creationId xmlns:a16="http://schemas.microsoft.com/office/drawing/2014/main" id="{7A3DBC5B-7859-4FFC-A8E4-84BD46251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125971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DD50566A-60E1-4098-8121-FE7CEAEF325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107504" y="1681077"/>
            <a:ext cx="8833921" cy="1512288"/>
          </a:xfrm>
        </p:spPr>
        <p:txBody>
          <a:bodyPr>
            <a:noAutofit/>
          </a:bodyPr>
          <a:lstStyle/>
          <a:p>
            <a:pPr marL="0" indent="0" algn="just">
              <a:buNone/>
            </a:pPr>
            <a:r>
              <a:rPr lang="tr-TR" sz="2400" dirty="0">
                <a:latin typeface="Calibri" panose="020F0502020204030204" pitchFamily="34" charset="0"/>
                <a:ea typeface="Calibri" panose="020F0502020204030204" pitchFamily="34" charset="0"/>
                <a:cs typeface="Times New Roman" panose="02020603050405020304" pitchFamily="18" charset="0"/>
              </a:rPr>
              <a:t>Sıcak yorgunluğuna, yaşlı insanlar, yüksek tansiyonu olan kişiler ve sıcak bir ortamda çalışan veya egzersiz yapanlar daha yatkındır. </a:t>
            </a:r>
            <a:endParaRPr lang="tr-TR" sz="2000" dirty="0"/>
          </a:p>
        </p:txBody>
      </p:sp>
      <p:sp>
        <p:nvSpPr>
          <p:cNvPr id="8" name="Başlık 1">
            <a:extLst>
              <a:ext uri="{FF2B5EF4-FFF2-40B4-BE49-F238E27FC236}">
                <a16:creationId xmlns:a16="http://schemas.microsoft.com/office/drawing/2014/main" id="{AB48BF5A-AD1F-4B52-B91A-6CB861F8DF32}"/>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600" dirty="0"/>
              <a:t>Sıcak Acilleri</a:t>
            </a:r>
            <a:br>
              <a:rPr lang="tr-TR" dirty="0"/>
            </a:br>
            <a:r>
              <a:rPr lang="tr-TR" sz="2400" dirty="0"/>
              <a:t>Sıcak Yorgunluğu-Belirti ve bulgular</a:t>
            </a:r>
            <a:endParaRPr lang="tr-TR" sz="27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607" y="3162331"/>
            <a:ext cx="3859456" cy="3240360"/>
          </a:xfrm>
          <a:prstGeom prst="rect">
            <a:avLst/>
          </a:prstGeom>
        </p:spPr>
      </p:pic>
      <p:sp>
        <p:nvSpPr>
          <p:cNvPr id="7" name="İçerik Yer Tutucusu 2">
            <a:extLst>
              <a:ext uri="{FF2B5EF4-FFF2-40B4-BE49-F238E27FC236}">
                <a16:creationId xmlns:a16="http://schemas.microsoft.com/office/drawing/2014/main" id="{F3DB523F-8E76-4FE0-8C1D-6816FC03632F}"/>
              </a:ext>
            </a:extLst>
          </p:cNvPr>
          <p:cNvSpPr txBox="1">
            <a:spLocks/>
          </p:cNvSpPr>
          <p:nvPr/>
        </p:nvSpPr>
        <p:spPr>
          <a:xfrm>
            <a:off x="4427984" y="2780928"/>
            <a:ext cx="4707382" cy="374453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ea typeface="Calibri" panose="020F0502020204030204" pitchFamily="34" charset="0"/>
                <a:cs typeface="Arial" panose="020B0604020202020204" pitchFamily="34" charset="0"/>
              </a:rPr>
              <a:t>Belirti ve bulgular;</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Aşırı terleme</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Solgunluk</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Kas krampları</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Baş ağrısı, baş dönmesi veya yorgunluk</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Uykuya meyil</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Hızlı, zayıf nabız</a:t>
            </a:r>
          </a:p>
          <a:p>
            <a:pPr lvl="1" algn="just">
              <a:buFont typeface="Arial" panose="020B0604020202020204" pitchFamily="34" charset="0"/>
              <a:buChar char="•"/>
            </a:pPr>
            <a:r>
              <a:rPr lang="tr-TR" sz="2400" dirty="0">
                <a:ea typeface="Calibri" panose="020F0502020204030204" pitchFamily="34" charset="0"/>
                <a:cs typeface="Arial" panose="020B0604020202020204" pitchFamily="34" charset="0"/>
              </a:rPr>
              <a:t>Hızlı, yüzeysel nefes alma</a:t>
            </a:r>
            <a:endParaRPr lang="en-US" sz="2400" dirty="0">
              <a:ea typeface="Calibri" panose="020F0502020204030204" pitchFamily="34" charset="0"/>
              <a:cs typeface="Arial" panose="020B0604020202020204" pitchFamily="34" charset="0"/>
            </a:endParaRPr>
          </a:p>
        </p:txBody>
      </p:sp>
      <p:pic>
        <p:nvPicPr>
          <p:cNvPr id="10" name="Resim 9">
            <a:extLst>
              <a:ext uri="{FF2B5EF4-FFF2-40B4-BE49-F238E27FC236}">
                <a16:creationId xmlns:a16="http://schemas.microsoft.com/office/drawing/2014/main" id="{795C1E5A-DA82-4D98-9B52-D5A366BAB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218081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6516CDF7-D67D-42F5-BD43-E1EB46B1C115}"/>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179512" y="3789040"/>
            <a:ext cx="8955855" cy="3068960"/>
          </a:xfrm>
          <a:solidFill>
            <a:schemeClr val="bg1"/>
          </a:solidFill>
        </p:spPr>
        <p:txBody>
          <a:bodyPr>
            <a:noAutofit/>
          </a:bodyPr>
          <a:lstStyle/>
          <a:p>
            <a:pPr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 serin bir yere taşınır. </a:t>
            </a: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Hasta/yaralı sırtüstü yatırılır ve bacakları yukarı kaldırılarak şok pozisyonu verilir ve dinlenmesi sağlanır.</a:t>
            </a:r>
          </a:p>
          <a:p>
            <a:pPr algn="just"/>
            <a:r>
              <a:rPr lang="tr-TR" sz="2400" dirty="0">
                <a:effectLst/>
                <a:ea typeface="Calibri" panose="020F0502020204030204" pitchFamily="34" charset="0"/>
                <a:cs typeface="Arial" panose="020B0604020202020204" pitchFamily="34" charset="0"/>
              </a:rPr>
              <a:t>Hasta/yaralıyı temiz bir bez veya sünger gibi bir malzemeyle silerek ya da serin bir duş alması </a:t>
            </a:r>
            <a:r>
              <a:rPr lang="tr-TR" sz="2400" dirty="0">
                <a:latin typeface="Calibri" panose="020F0502020204030204" pitchFamily="34" charset="0"/>
                <a:ea typeface="Calibri" panose="020F0502020204030204" pitchFamily="34" charset="0"/>
                <a:cs typeface="Times New Roman" panose="02020603050405020304" pitchFamily="18" charset="0"/>
              </a:rPr>
              <a:t>sağlanarak  vücut ısısının düşmesi sağlanır. </a:t>
            </a:r>
            <a:endParaRPr lang="tr-TR" sz="2400" dirty="0">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AB48BF5A-AD1F-4B52-B91A-6CB861F8DF32}"/>
              </a:ext>
            </a:extLst>
          </p:cNvPr>
          <p:cNvSpPr>
            <a:spLocks noGrp="1"/>
          </p:cNvSpPr>
          <p:nvPr>
            <p:ph type="title"/>
          </p:nvPr>
        </p:nvSpPr>
        <p:spPr>
          <a:xfrm>
            <a:off x="467544" y="116632"/>
            <a:ext cx="7427168" cy="1143000"/>
          </a:xfrm>
          <a:solidFill>
            <a:schemeClr val="accent1">
              <a:lumMod val="20000"/>
              <a:lumOff val="80000"/>
            </a:schemeClr>
          </a:solidFill>
        </p:spPr>
        <p:txBody>
          <a:bodyPr>
            <a:normAutofit/>
          </a:bodyPr>
          <a:lstStyle/>
          <a:p>
            <a:pPr algn="l"/>
            <a:r>
              <a:rPr lang="tr-TR" sz="3600" dirty="0"/>
              <a:t>Sıcak Acilleri</a:t>
            </a:r>
            <a:br>
              <a:rPr lang="tr-TR" dirty="0"/>
            </a:br>
            <a:r>
              <a:rPr lang="tr-TR" sz="2400" dirty="0"/>
              <a:t>Sıcak yorgunluğu – İlk yardım</a:t>
            </a:r>
            <a:endParaRPr lang="tr-TR" sz="2700" dirty="0"/>
          </a:p>
        </p:txBody>
      </p:sp>
      <p:pic>
        <p:nvPicPr>
          <p:cNvPr id="3" name="Resim 2">
            <a:extLst>
              <a:ext uri="{FF2B5EF4-FFF2-40B4-BE49-F238E27FC236}">
                <a16:creationId xmlns:a16="http://schemas.microsoft.com/office/drawing/2014/main" id="{E887C414-F456-9145-8799-D6DE3E545E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7684" y="1760448"/>
            <a:ext cx="2400000" cy="1800000"/>
          </a:xfrm>
          <a:prstGeom prst="rect">
            <a:avLst/>
          </a:prstGeom>
        </p:spPr>
      </p:pic>
      <p:pic>
        <p:nvPicPr>
          <p:cNvPr id="7" name="Resim 6">
            <a:extLst>
              <a:ext uri="{FF2B5EF4-FFF2-40B4-BE49-F238E27FC236}">
                <a16:creationId xmlns:a16="http://schemas.microsoft.com/office/drawing/2014/main" id="{C04378B6-BB55-490E-BFF3-827DC8ED9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616924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51FB9B26-E64C-4B05-8EDF-ACF9FE1C7E6C}"/>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107504" y="2060848"/>
            <a:ext cx="6264696" cy="4680520"/>
          </a:xfrm>
          <a:solidFill>
            <a:schemeClr val="bg1"/>
          </a:solidFill>
        </p:spPr>
        <p:txBody>
          <a:bodyPr>
            <a:noAutofit/>
          </a:bodyPr>
          <a:lstStyle/>
          <a:p>
            <a:pPr algn="just"/>
            <a:r>
              <a:rPr lang="tr-TR" sz="2400" dirty="0">
                <a:effectLst/>
                <a:ea typeface="Calibri" panose="020F0502020204030204" pitchFamily="34" charset="0"/>
                <a:cs typeface="Arial" panose="020B0604020202020204" pitchFamily="34" charset="0"/>
              </a:rPr>
              <a:t>Normal şartlarda hasta/yaralıdan ilk yardımın temel bir kuralı olarak herhangi bir şey yememesi ve içmemesi istenirken, sıcak yorgunluğunda istisnai bir durum olarak bol su içmesi istenir.</a:t>
            </a:r>
            <a:endParaRPr lang="tr-TR" sz="2400" dirty="0">
              <a:ea typeface="Calibri" panose="020F0502020204030204" pitchFamily="34" charset="0"/>
              <a:cs typeface="Arial" panose="020B0604020202020204" pitchFamily="34"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 aranır ve yardım istenir.</a:t>
            </a:r>
          </a:p>
          <a:p>
            <a:pPr algn="just"/>
            <a:r>
              <a:rPr lang="tr-TR" sz="2400" dirty="0">
                <a:effectLst/>
                <a:ea typeface="Calibri" panose="020F0502020204030204" pitchFamily="34" charset="0"/>
                <a:cs typeface="Arial" panose="020B0604020202020204" pitchFamily="34" charset="0"/>
              </a:rPr>
              <a:t>Hasta/yaralının </a:t>
            </a:r>
            <a:r>
              <a:rPr lang="tr-TR" sz="2400" dirty="0">
                <a:ea typeface="Calibri" panose="020F0502020204030204" pitchFamily="34" charset="0"/>
                <a:cs typeface="Times New Roman" panose="02020603050405020304" pitchFamily="18" charset="0"/>
              </a:rPr>
              <a:t>yaşamsal bulguları sağlık ekibi gelinceye kadar kontrol edilir. </a:t>
            </a:r>
            <a:endParaRPr lang="en-US" sz="2400" dirty="0">
              <a:effectLst/>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AB48BF5A-AD1F-4B52-B91A-6CB861F8DF32}"/>
              </a:ext>
            </a:extLst>
          </p:cNvPr>
          <p:cNvSpPr>
            <a:spLocks noGrp="1"/>
          </p:cNvSpPr>
          <p:nvPr>
            <p:ph type="title"/>
          </p:nvPr>
        </p:nvSpPr>
        <p:spPr>
          <a:xfrm>
            <a:off x="467544" y="116632"/>
            <a:ext cx="7427168" cy="1143000"/>
          </a:xfrm>
          <a:solidFill>
            <a:schemeClr val="accent1">
              <a:lumMod val="20000"/>
              <a:lumOff val="80000"/>
            </a:schemeClr>
          </a:solidFill>
        </p:spPr>
        <p:txBody>
          <a:bodyPr>
            <a:normAutofit/>
          </a:bodyPr>
          <a:lstStyle/>
          <a:p>
            <a:pPr algn="l"/>
            <a:r>
              <a:rPr lang="tr-TR" sz="3600" dirty="0"/>
              <a:t>Sıcak Acilleri</a:t>
            </a:r>
            <a:br>
              <a:rPr lang="tr-TR" dirty="0"/>
            </a:br>
            <a:r>
              <a:rPr lang="tr-TR" sz="2400" dirty="0"/>
              <a:t>Sıcak Yorgunluğu – İlk Yardım</a:t>
            </a:r>
            <a:endParaRPr lang="tr-TR" sz="2700" dirty="0"/>
          </a:p>
        </p:txBody>
      </p:sp>
      <p:pic>
        <p:nvPicPr>
          <p:cNvPr id="9" name="Resim 8">
            <a:extLst>
              <a:ext uri="{FF2B5EF4-FFF2-40B4-BE49-F238E27FC236}">
                <a16:creationId xmlns:a16="http://schemas.microsoft.com/office/drawing/2014/main" id="{0876BAFB-0C8B-4D20-A1B6-25479C1C85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3" name="Resim 2">
            <a:extLst>
              <a:ext uri="{FF2B5EF4-FFF2-40B4-BE49-F238E27FC236}">
                <a16:creationId xmlns:a16="http://schemas.microsoft.com/office/drawing/2014/main" id="{38E39723-435B-4A46-B02F-448CA34E1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533" y="2780928"/>
            <a:ext cx="2555776" cy="2160240"/>
          </a:xfrm>
          <a:prstGeom prst="rect">
            <a:avLst/>
          </a:prstGeom>
        </p:spPr>
      </p:pic>
    </p:spTree>
    <p:extLst>
      <p:ext uri="{BB962C8B-B14F-4D97-AF65-F5344CB8AC3E}">
        <p14:creationId xmlns:p14="http://schemas.microsoft.com/office/powerpoint/2010/main" val="410459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0DD3FA3-9F31-4FFF-AEB1-3893EA19B9F1}"/>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107504" y="2060848"/>
            <a:ext cx="8833922" cy="4032448"/>
          </a:xfrm>
          <a:solidFill>
            <a:schemeClr val="bg1"/>
          </a:solidFill>
        </p:spPr>
        <p:txBody>
          <a:bodyPr>
            <a:noAutofit/>
          </a:bodyPr>
          <a:lstStyle/>
          <a:p>
            <a:pPr algn="just">
              <a:tabLst>
                <a:tab pos="5213350" algn="l"/>
              </a:tabLst>
            </a:pPr>
            <a:r>
              <a:rPr lang="tr-TR" sz="2400" dirty="0">
                <a:effectLst/>
                <a:ea typeface="Times New Roman" panose="02020603050405020304" pitchFamily="18" charset="0"/>
              </a:rPr>
              <a:t>Hasta/yaralıda bilinç kaybı var ancak hala </a:t>
            </a:r>
            <a:r>
              <a:rPr lang="tr-TR" sz="2400" b="1" dirty="0">
                <a:effectLst/>
                <a:ea typeface="Times New Roman" panose="02020603050405020304" pitchFamily="18" charset="0"/>
              </a:rPr>
              <a:t>nefes almaya devam ediyorsa;</a:t>
            </a:r>
            <a:endParaRPr lang="en-US" sz="2400" b="1"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 derlenme pozisyonuna getirilir.</a:t>
            </a:r>
            <a:endParaRPr lang="en-US" sz="2400"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Hasta/yaralıyı gözlemlemeye ve solunumunu kontrol etmeye devam edilir.</a:t>
            </a:r>
            <a:endParaRPr lang="en-US" sz="2400"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Ancak hasta/yaralının solunumu durursa</a:t>
            </a:r>
            <a:r>
              <a:rPr lang="tr-TR" sz="2400" b="1" dirty="0">
                <a:ea typeface="Times New Roman" panose="02020603050405020304" pitchFamily="18" charset="0"/>
              </a:rPr>
              <a:t>; </a:t>
            </a:r>
            <a:r>
              <a:rPr lang="tr-TR" sz="2400" dirty="0">
                <a:effectLst/>
                <a:ea typeface="Times New Roman" panose="02020603050405020304" pitchFamily="18" charset="0"/>
              </a:rPr>
              <a:t>Temel Yaşam Desteğine başlanır.</a:t>
            </a:r>
            <a:endParaRPr lang="en-US" sz="2400" dirty="0">
              <a:effectLst/>
              <a:ea typeface="Times New Roman" panose="02020603050405020304" pitchFamily="18" charset="0"/>
            </a:endParaRP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a:solidFill>
            <a:schemeClr val="accent1">
              <a:lumMod val="20000"/>
              <a:lumOff val="80000"/>
            </a:schemeClr>
          </a:solidFill>
        </p:spPr>
        <p:txBody>
          <a:bodyPr>
            <a:normAutofit/>
          </a:bodyPr>
          <a:lstStyle/>
          <a:p>
            <a:pPr algn="l"/>
            <a:r>
              <a:rPr lang="tr-TR" sz="3600" dirty="0"/>
              <a:t>Sıcak Acilleri</a:t>
            </a:r>
            <a:br>
              <a:rPr lang="tr-TR" dirty="0"/>
            </a:br>
            <a:r>
              <a:rPr lang="tr-TR" sz="2400" dirty="0"/>
              <a:t>Sıcak Yorgunluğu – İlk Yardım</a:t>
            </a:r>
            <a:endParaRPr lang="tr-TR" sz="2700" dirty="0"/>
          </a:p>
        </p:txBody>
      </p:sp>
      <p:pic>
        <p:nvPicPr>
          <p:cNvPr id="5" name="Resim 4">
            <a:extLst>
              <a:ext uri="{FF2B5EF4-FFF2-40B4-BE49-F238E27FC236}">
                <a16:creationId xmlns:a16="http://schemas.microsoft.com/office/drawing/2014/main" id="{DE824257-F2DE-4F1B-BD89-A8F90821A6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64962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BBB34C16-B964-42C6-8B40-516B75C1EA17}"/>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a:t>
            </a:r>
            <a:endParaRPr lang="tr-TR" sz="2700" dirty="0"/>
          </a:p>
        </p:txBody>
      </p:sp>
      <p:sp>
        <p:nvSpPr>
          <p:cNvPr id="4" name="İçerik Yer Tutucusu 2">
            <a:extLst>
              <a:ext uri="{FF2B5EF4-FFF2-40B4-BE49-F238E27FC236}">
                <a16:creationId xmlns:a16="http://schemas.microsoft.com/office/drawing/2014/main" id="{F3DB523F-8E76-4FE0-8C1D-6816FC03632F}"/>
              </a:ext>
            </a:extLst>
          </p:cNvPr>
          <p:cNvSpPr txBox="1">
            <a:spLocks/>
          </p:cNvSpPr>
          <p:nvPr/>
        </p:nvSpPr>
        <p:spPr>
          <a:xfrm>
            <a:off x="179512" y="2708920"/>
            <a:ext cx="8761913" cy="28083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dirty="0">
                <a:latin typeface="Calibri" panose="020F0502020204030204" pitchFamily="34" charset="0"/>
                <a:ea typeface="Calibri" panose="020F0502020204030204" pitchFamily="34" charset="0"/>
                <a:cs typeface="Times New Roman" panose="02020603050405020304" pitchFamily="18" charset="0"/>
              </a:rPr>
              <a:t>Sıcak çarpması, doğru ve hızlı bir şekilde tedavi edilmezse ölümcül olabilecek gerçek bir acil durumdur. </a:t>
            </a:r>
          </a:p>
          <a:p>
            <a:pPr marL="0" indent="0" algn="just">
              <a:buNone/>
            </a:pP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Sıcak çarpmasına en duyarlı olanlar; </a:t>
            </a:r>
            <a:r>
              <a:rPr lang="tr-TR" sz="2400" b="1" dirty="0">
                <a:latin typeface="Calibri" panose="020F0502020204030204" pitchFamily="34" charset="0"/>
                <a:ea typeface="Calibri" panose="020F0502020204030204" pitchFamily="34" charset="0"/>
                <a:cs typeface="Times New Roman" panose="02020603050405020304" pitchFamily="18" charset="0"/>
              </a:rPr>
              <a:t>bebekler ve yaşlılardır. </a:t>
            </a:r>
            <a:endParaRPr lang="en-US" sz="2000" b="1" dirty="0"/>
          </a:p>
        </p:txBody>
      </p:sp>
      <p:pic>
        <p:nvPicPr>
          <p:cNvPr id="6" name="Resim 5">
            <a:extLst>
              <a:ext uri="{FF2B5EF4-FFF2-40B4-BE49-F238E27FC236}">
                <a16:creationId xmlns:a16="http://schemas.microsoft.com/office/drawing/2014/main" id="{BAF4B636-AA52-4CB0-BC1F-2FCD94A56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6707786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2E9E512-3450-4B4E-A6A2-41A3939F47A8}"/>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251520" y="1781957"/>
            <a:ext cx="8689906" cy="4815396"/>
          </a:xfrm>
        </p:spPr>
        <p:txBody>
          <a:bodyPr>
            <a:noAutofit/>
          </a:bodyPr>
          <a:lstStyle/>
          <a:p>
            <a:pPr algn="just"/>
            <a:r>
              <a:rPr lang="tr-TR" sz="2400" dirty="0">
                <a:effectLst/>
                <a:ea typeface="Calibri" panose="020F0502020204030204" pitchFamily="34" charset="0"/>
                <a:cs typeface="Arial" panose="020B0604020202020204" pitchFamily="34" charset="0"/>
              </a:rPr>
              <a:t>Özellikle şapka, güneş gözlüğü ve şemsiye gibi güneş ışığından koruyacak aksesuarlar kullanılmalıdır.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Güneşe çıkmadan en az 30 dakika önce en az 30 faktörlü koruyucu bir güneş kremi kullanılmalıdır. Eğer yüzülüyorsa güneş koruyucu krem iki saatte bir yenilenmelidir.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Mevsim şartlarına uygun, bol, terletmeyen, açık renkli ve hafif giysiler giyilmelidir.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Bol miktarda sıvı tüketilmelidir.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Vücut temiz tutulmalıdır.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Her öğünde yeteri miktarda sindirimi kolay hafif yiyecekler tercih edilmelidir.</a:t>
            </a:r>
            <a:endParaRPr lang="en-US" sz="2400" dirty="0">
              <a:effectLst/>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 – Korunma Yöntemleri</a:t>
            </a:r>
            <a:endParaRPr lang="tr-TR" sz="2700" dirty="0"/>
          </a:p>
        </p:txBody>
      </p:sp>
      <p:pic>
        <p:nvPicPr>
          <p:cNvPr id="5" name="Resim 4">
            <a:extLst>
              <a:ext uri="{FF2B5EF4-FFF2-40B4-BE49-F238E27FC236}">
                <a16:creationId xmlns:a16="http://schemas.microsoft.com/office/drawing/2014/main" id="{F47875AF-7812-4199-A92F-C49B2D9400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75506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F7A12EB-2943-4FC7-9E86-B43218503ACF}"/>
              </a:ext>
            </a:extLst>
          </p:cNvPr>
          <p:cNvSpPr/>
          <p:nvPr/>
        </p:nvSpPr>
        <p:spPr>
          <a:xfrm>
            <a:off x="-26633" y="0"/>
            <a:ext cx="9161999"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107504" y="2132856"/>
            <a:ext cx="8833921" cy="4433415"/>
          </a:xfrm>
        </p:spPr>
        <p:txBody>
          <a:bodyPr>
            <a:noAutofit/>
          </a:bodyPr>
          <a:lstStyle/>
          <a:p>
            <a:pPr algn="just"/>
            <a:r>
              <a:rPr lang="tr-TR" sz="2400" dirty="0">
                <a:effectLst/>
                <a:ea typeface="Calibri" panose="020F0502020204030204" pitchFamily="34" charset="0"/>
                <a:cs typeface="Arial" panose="020B0604020202020204" pitchFamily="34" charset="0"/>
              </a:rPr>
              <a:t>Gereksiz ve bilinçsiz ilaç kullanılmamalıdır.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Direkt güneş ışığında kalınmamalıdır.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Kapalı mekânların düzenli aralıklarla havalandırılmasına özen gösterilmelidir.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Ağır egzersiz yapılmamalı, fırsat buldukça ılık duş alınmalıdır.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Park halindeki arabaların içerisinde beklenmemelidir.</a:t>
            </a:r>
            <a:endParaRPr lang="en-US" sz="2400" dirty="0">
              <a:effectLst/>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Alkol ve kahve tüketilmemelidir.</a:t>
            </a:r>
            <a:endParaRPr lang="tr-TR" sz="2400" dirty="0">
              <a:ea typeface="Calibri" panose="020F0502020204030204" pitchFamily="34" charset="0"/>
              <a:cs typeface="Arial" panose="020B0604020202020204" pitchFamily="34" charset="0"/>
            </a:endParaRPr>
          </a:p>
          <a:p>
            <a:pPr algn="just"/>
            <a:r>
              <a:rPr lang="tr-TR" sz="2400" dirty="0">
                <a:effectLst/>
                <a:ea typeface="Calibri" panose="020F0502020204030204" pitchFamily="34" charset="0"/>
                <a:cs typeface="Arial" panose="020B0604020202020204" pitchFamily="34" charset="0"/>
              </a:rPr>
              <a:t>Günün sıcak saatlerinde aktiviteler yapılmamalıdır.</a:t>
            </a:r>
          </a:p>
          <a:p>
            <a:pPr algn="just"/>
            <a:r>
              <a:rPr lang="tr-TR" sz="2400" dirty="0">
                <a:effectLst/>
                <a:ea typeface="Calibri" panose="020F0502020204030204" pitchFamily="34" charset="0"/>
                <a:cs typeface="Arial" panose="020B0604020202020204" pitchFamily="34" charset="0"/>
              </a:rPr>
              <a:t>Mümkünse 10.00-16.00 saatleri arasında güneşe çıkılmamalıdır.</a:t>
            </a:r>
            <a:endParaRPr lang="en-US" sz="2400" dirty="0">
              <a:effectLst/>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 – Korunma Yöntemleri</a:t>
            </a:r>
            <a:endParaRPr lang="tr-TR" sz="2700" dirty="0"/>
          </a:p>
        </p:txBody>
      </p:sp>
      <p:pic>
        <p:nvPicPr>
          <p:cNvPr id="5" name="Resim 4">
            <a:extLst>
              <a:ext uri="{FF2B5EF4-FFF2-40B4-BE49-F238E27FC236}">
                <a16:creationId xmlns:a16="http://schemas.microsoft.com/office/drawing/2014/main" id="{7FC9C332-A950-4F48-8950-6DEA54B87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980252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A8423F8-0FF4-4602-A7A4-53349BF27F30}"/>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251520" y="1634945"/>
            <a:ext cx="8496944" cy="5034415"/>
          </a:xfrm>
        </p:spPr>
        <p:txBody>
          <a:bodyPr>
            <a:noAutofit/>
          </a:bodyPr>
          <a:lstStyle/>
          <a:p>
            <a:pPr lvl="0"/>
            <a:r>
              <a:rPr lang="tr-TR" sz="2400" dirty="0"/>
              <a:t>Sıcak, kızarmış, kırmızı kuru bir cilt</a:t>
            </a:r>
            <a:endParaRPr lang="en-US" sz="2400" dirty="0"/>
          </a:p>
          <a:p>
            <a:pPr lvl="0"/>
            <a:r>
              <a:rPr lang="tr-TR" sz="2400" dirty="0"/>
              <a:t>Baş ağrısı veya baş dönmesi</a:t>
            </a:r>
            <a:endParaRPr lang="en-US" sz="2400" dirty="0"/>
          </a:p>
          <a:p>
            <a:pPr lvl="0"/>
            <a:r>
              <a:rPr lang="tr-TR" sz="2400" dirty="0"/>
              <a:t>Uykuya meyil veya huzursuzluk</a:t>
            </a:r>
            <a:endParaRPr lang="en-US" sz="2400" dirty="0"/>
          </a:p>
          <a:p>
            <a:pPr lvl="0"/>
            <a:r>
              <a:rPr lang="tr-TR" sz="2400" dirty="0"/>
              <a:t>Çarpıntı</a:t>
            </a:r>
            <a:endParaRPr lang="en-US" sz="2400" dirty="0"/>
          </a:p>
          <a:p>
            <a:pPr lvl="0"/>
            <a:r>
              <a:rPr lang="tr-TR" sz="2400" dirty="0"/>
              <a:t>Terlemenin olmaması (egzersize bağlı olanlar hariç)</a:t>
            </a:r>
            <a:endParaRPr lang="en-US" sz="2400" dirty="0"/>
          </a:p>
          <a:p>
            <a:pPr lvl="0"/>
            <a:r>
              <a:rPr lang="tr-TR" sz="2400" dirty="0"/>
              <a:t>Kaslarda hassasiyet ve kramp</a:t>
            </a:r>
            <a:endParaRPr lang="en-US" sz="2400" dirty="0"/>
          </a:p>
          <a:p>
            <a:pPr lvl="0"/>
            <a:r>
              <a:rPr lang="tr-TR" sz="2400" dirty="0"/>
              <a:t>İdrar miktarında azalma</a:t>
            </a:r>
            <a:endParaRPr lang="en-US" sz="2400" dirty="0"/>
          </a:p>
          <a:p>
            <a:pPr lvl="0"/>
            <a:r>
              <a:rPr lang="tr-TR" sz="2400" dirty="0"/>
              <a:t>Görme bozukluğu</a:t>
            </a:r>
            <a:endParaRPr lang="en-US" sz="2400" dirty="0"/>
          </a:p>
          <a:p>
            <a:pPr lvl="0"/>
            <a:r>
              <a:rPr lang="tr-TR" sz="2400" dirty="0"/>
              <a:t>Nöbet</a:t>
            </a:r>
            <a:endParaRPr lang="en-US" sz="2400" dirty="0"/>
          </a:p>
          <a:p>
            <a:pPr lvl="0"/>
            <a:r>
              <a:rPr lang="tr-TR" sz="2400" dirty="0"/>
              <a:t>Koma</a:t>
            </a:r>
            <a:endParaRPr lang="en-US" sz="2400" dirty="0"/>
          </a:p>
          <a:p>
            <a:pPr lvl="0"/>
            <a:r>
              <a:rPr lang="tr-TR" sz="2400" dirty="0"/>
              <a:t>Vücut sıcaklığının 41.1</a:t>
            </a:r>
            <a:r>
              <a:rPr lang="tr-TR" sz="2400" dirty="0">
                <a:solidFill>
                  <a:prstClr val="black"/>
                </a:solidFill>
              </a:rPr>
              <a:t>°C </a:t>
            </a:r>
            <a:r>
              <a:rPr lang="tr-TR" sz="2400" dirty="0"/>
              <a:t>ve üzerinde olmasıdır.</a:t>
            </a:r>
            <a:endParaRPr lang="en-US" sz="2400" dirty="0"/>
          </a:p>
        </p:txBody>
      </p:sp>
      <p:sp>
        <p:nvSpPr>
          <p:cNvPr id="9" name="Başlık 1">
            <a:extLst>
              <a:ext uri="{FF2B5EF4-FFF2-40B4-BE49-F238E27FC236}">
                <a16:creationId xmlns:a16="http://schemas.microsoft.com/office/drawing/2014/main" id="{FE5E7E4D-291C-4807-AF41-AB8193ECFADC}"/>
              </a:ext>
            </a:extLst>
          </p:cNvPr>
          <p:cNvSpPr>
            <a:spLocks noGrp="1"/>
          </p:cNvSpPr>
          <p:nvPr>
            <p:ph type="title"/>
          </p:nvPr>
        </p:nvSpPr>
        <p:spPr>
          <a:xfrm>
            <a:off x="467544" y="188640"/>
            <a:ext cx="7427168" cy="1070992"/>
          </a:xfrm>
        </p:spPr>
        <p:txBody>
          <a:bodyPr>
            <a:normAutofit/>
          </a:bodyPr>
          <a:lstStyle/>
          <a:p>
            <a:pPr algn="l"/>
            <a:r>
              <a:rPr lang="tr-TR" sz="3600" dirty="0"/>
              <a:t>Sıcak Acilleri</a:t>
            </a:r>
            <a:br>
              <a:rPr lang="tr-TR" dirty="0"/>
            </a:br>
            <a:r>
              <a:rPr lang="tr-TR" sz="2400" dirty="0"/>
              <a:t>Sıcak Çarpması – Belirti Ve Bulguları</a:t>
            </a:r>
            <a:endParaRPr lang="tr-TR" sz="2700" dirty="0"/>
          </a:p>
        </p:txBody>
      </p:sp>
      <p:pic>
        <p:nvPicPr>
          <p:cNvPr id="5" name="Resim 4">
            <a:extLst>
              <a:ext uri="{FF2B5EF4-FFF2-40B4-BE49-F238E27FC236}">
                <a16:creationId xmlns:a16="http://schemas.microsoft.com/office/drawing/2014/main" id="{1A7D310D-CB03-43B9-8F29-0DA46C04BD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655827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72C089C-7DAA-43B1-BA72-C8140B44E389}"/>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0" y="1706953"/>
            <a:ext cx="9135366" cy="5151047"/>
          </a:xfrm>
        </p:spPr>
        <p:txBody>
          <a:bodyPr>
            <a:noAutofit/>
          </a:bodyPr>
          <a:lstStyle/>
          <a:p>
            <a:pPr marL="593725" lvl="1" indent="-342900">
              <a:buFont typeface="Arial" panose="020B0604020202020204" pitchFamily="34" charset="0"/>
              <a:buChar char="•"/>
            </a:pPr>
            <a:endParaRPr lang="tr-TR" sz="2400" dirty="0">
              <a:solidFill>
                <a:prstClr val="black"/>
              </a:solidFill>
              <a:ea typeface="Times New Roman" panose="02020603050405020304" pitchFamily="18" charset="0"/>
            </a:endParaRPr>
          </a:p>
          <a:p>
            <a:pPr marL="593725" lvl="1" indent="-342900">
              <a:buFont typeface="Arial" panose="020B0604020202020204" pitchFamily="34" charset="0"/>
              <a:buChar char="•"/>
            </a:pPr>
            <a:r>
              <a:rPr lang="tr-TR" sz="2400" dirty="0">
                <a:solidFill>
                  <a:prstClr val="black"/>
                </a:solidFill>
                <a:ea typeface="Times New Roman" panose="02020603050405020304" pitchFamily="18" charset="0"/>
              </a:rPr>
              <a:t>Hasta/yaralı </a:t>
            </a:r>
            <a:r>
              <a:rPr lang="tr-TR" sz="2400" dirty="0"/>
              <a:t>serin bir ortama alınır, serin bir yere taşınmasına yardımcı olunur.</a:t>
            </a:r>
            <a:endParaRPr lang="en-US" sz="2400" dirty="0"/>
          </a:p>
          <a:p>
            <a:pPr marL="593725" lvl="1" indent="-342900">
              <a:buFont typeface="Arial" panose="020B0604020202020204" pitchFamily="34" charset="0"/>
              <a:buChar char="•"/>
            </a:pPr>
            <a:r>
              <a:rPr lang="tr-TR" sz="2400" dirty="0">
                <a:ea typeface="Calibri" panose="020F0502020204030204" pitchFamily="34" charset="0"/>
                <a:cs typeface="Times New Roman" panose="02020603050405020304" pitchFamily="18" charset="0"/>
              </a:rPr>
              <a:t>Bilinci ve yaşamsal bulguları </a:t>
            </a:r>
            <a:r>
              <a:rPr lang="tr-TR" sz="2400" dirty="0"/>
              <a:t>kontrol edilir.</a:t>
            </a:r>
            <a:endParaRPr lang="en-US" sz="2400" dirty="0"/>
          </a:p>
          <a:p>
            <a:pPr marL="593725" lvl="1" indent="-342900">
              <a:buFont typeface="Arial" panose="020B0604020202020204" pitchFamily="34" charset="0"/>
              <a:buChar char="•"/>
            </a:pPr>
            <a:r>
              <a:rPr lang="tr-TR" sz="2400" dirty="0">
                <a:ea typeface="Calibri" panose="020F0502020204030204" pitchFamily="34" charset="0"/>
                <a:cs typeface="Times New Roman" panose="02020603050405020304" pitchFamily="18" charset="0"/>
              </a:rPr>
              <a:t>Hasta/yaralı sırtüstü yatırılır ve bacakları yukarı kaldırılarak şok pozisyonu verilir ve dinlenmesi sağlanır. </a:t>
            </a:r>
          </a:p>
          <a:p>
            <a:pPr marL="593725" lvl="1" indent="-342900">
              <a:buFont typeface="Arial" panose="020B0604020202020204" pitchFamily="34" charset="0"/>
              <a:buChar char="•"/>
            </a:pPr>
            <a:r>
              <a:rPr lang="tr-TR" sz="2400" dirty="0"/>
              <a:t>Soğutma işlemi uygulanır.</a:t>
            </a:r>
          </a:p>
          <a:p>
            <a:pPr marL="593725" lvl="1" indent="-342900">
              <a:buFont typeface="Arial" panose="020B0604020202020204" pitchFamily="34" charset="0"/>
              <a:buChar char="•"/>
            </a:pPr>
            <a:r>
              <a:rPr lang="tr-TR" sz="2400" dirty="0"/>
              <a:t>Kişiyi temiz bir bez veya sünger gibi bir malzemeyle silerek ya da serin bir duş almasını sağlayarak </a:t>
            </a:r>
            <a:r>
              <a:rPr lang="tr-TR" sz="2400" dirty="0">
                <a:ea typeface="Calibri" panose="020F0502020204030204" pitchFamily="34" charset="0"/>
                <a:cs typeface="Times New Roman" panose="02020603050405020304" pitchFamily="18" charset="0"/>
              </a:rPr>
              <a:t>vücut ısısının düşmesi sağlanır.</a:t>
            </a:r>
          </a:p>
        </p:txBody>
      </p:sp>
      <p:sp>
        <p:nvSpPr>
          <p:cNvPr id="9" name="Başlık 1">
            <a:extLst>
              <a:ext uri="{FF2B5EF4-FFF2-40B4-BE49-F238E27FC236}">
                <a16:creationId xmlns:a16="http://schemas.microsoft.com/office/drawing/2014/main" id="{C1DDBC6F-4D73-4428-9C65-208C5BF46AD1}"/>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 – İlk Yardım</a:t>
            </a:r>
            <a:endParaRPr lang="tr-TR" sz="2700" dirty="0"/>
          </a:p>
        </p:txBody>
      </p:sp>
      <p:pic>
        <p:nvPicPr>
          <p:cNvPr id="5" name="Resim 4">
            <a:extLst>
              <a:ext uri="{FF2B5EF4-FFF2-40B4-BE49-F238E27FC236}">
                <a16:creationId xmlns:a16="http://schemas.microsoft.com/office/drawing/2014/main" id="{6C5B03E3-F1FF-4BA0-8AE6-D5F65DFD16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32691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D157FA6-AE69-4677-99F7-B425F6576C19}"/>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Başlık 1">
            <a:extLst>
              <a:ext uri="{FF2B5EF4-FFF2-40B4-BE49-F238E27FC236}">
                <a16:creationId xmlns:a16="http://schemas.microsoft.com/office/drawing/2014/main" id="{327D2814-BCC7-4F41-98A6-224973178E41}"/>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 – İlk Yardım</a:t>
            </a:r>
            <a:endParaRPr lang="tr-TR" sz="2700" dirty="0"/>
          </a:p>
        </p:txBody>
      </p:sp>
      <p:pic>
        <p:nvPicPr>
          <p:cNvPr id="5" name="Resim 4">
            <a:extLst>
              <a:ext uri="{FF2B5EF4-FFF2-40B4-BE49-F238E27FC236}">
                <a16:creationId xmlns:a16="http://schemas.microsoft.com/office/drawing/2014/main" id="{1DECCFAD-CC8B-4DD1-B986-87AEDE1DA0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2" name="Dikdörtgen 1"/>
          <p:cNvSpPr/>
          <p:nvPr/>
        </p:nvSpPr>
        <p:spPr>
          <a:xfrm>
            <a:off x="107504" y="1706954"/>
            <a:ext cx="8833921" cy="4652556"/>
          </a:xfrm>
          <a:prstGeom prst="rect">
            <a:avLst/>
          </a:prstGeom>
        </p:spPr>
        <p:txBody>
          <a:bodyPr wrap="square">
            <a:spAutoFit/>
          </a:bodyPr>
          <a:lstStyle/>
          <a:p>
            <a:pPr marL="342900" indent="-342900" algn="just">
              <a:spcBef>
                <a:spcPct val="20000"/>
              </a:spcBef>
              <a:buFont typeface="Arial" pitchFamily="34" charset="0"/>
              <a:buChar char="•"/>
            </a:pPr>
            <a:endParaRPr lang="tr-TR" sz="2400" dirty="0"/>
          </a:p>
          <a:p>
            <a:pPr marL="342900" indent="-342900" algn="just">
              <a:spcBef>
                <a:spcPct val="20000"/>
              </a:spcBef>
              <a:buFont typeface="Arial" pitchFamily="34" charset="0"/>
              <a:buChar char="•"/>
            </a:pPr>
            <a:r>
              <a:rPr lang="tr-TR" sz="2400" dirty="0"/>
              <a:t>Bilinç değişikliği olan hastalarda soğutma için acele edilmeli, ateş ölçümü nedeniyle tedavi geciktirilmemelidir. Soğutma işlemi vücut sıcaklığı 38-39 </a:t>
            </a:r>
            <a:r>
              <a:rPr lang="tr-TR" sz="2400" dirty="0">
                <a:solidFill>
                  <a:prstClr val="black"/>
                </a:solidFill>
              </a:rPr>
              <a:t>°C </a:t>
            </a:r>
            <a:r>
              <a:rPr lang="tr-TR" sz="2400" dirty="0"/>
              <a:t>olduğunda durdurulmalıdır.</a:t>
            </a:r>
            <a:endParaRPr lang="tr-TR" sz="2400" dirty="0">
              <a:solidFill>
                <a:prstClr val="black"/>
              </a:solidFill>
              <a:ea typeface="Calibri" panose="020F0502020204030204" pitchFamily="34" charset="0"/>
              <a:cs typeface="Arial" panose="020B0604020202020204" pitchFamily="34" charset="0"/>
            </a:endParaRPr>
          </a:p>
          <a:p>
            <a:pPr marL="342900" lvl="0" indent="-342900" algn="just">
              <a:spcBef>
                <a:spcPct val="20000"/>
              </a:spcBef>
              <a:buFont typeface="Arial" pitchFamily="34" charset="0"/>
              <a:buChar char="•"/>
            </a:pPr>
            <a:r>
              <a:rPr lang="tr-TR" sz="2400" dirty="0">
                <a:solidFill>
                  <a:prstClr val="black"/>
                </a:solidFill>
                <a:ea typeface="Calibri" panose="020F0502020204030204" pitchFamily="34" charset="0"/>
                <a:cs typeface="Arial" panose="020B0604020202020204" pitchFamily="34" charset="0"/>
              </a:rPr>
              <a:t>Normal şartlarda hasta/yaralılardan ilk yardımın temel bir kuralı herhangi bir şey yememesi ve içmemesi istenirken, sıcak çarpmasında istisnai bir durum olarak bol su içmeleri istenir.</a:t>
            </a:r>
            <a:endParaRPr lang="en-US" sz="2400" dirty="0">
              <a:solidFill>
                <a:prstClr val="black"/>
              </a:solidFill>
              <a:ea typeface="Calibri" panose="020F0502020204030204" pitchFamily="34" charset="0"/>
              <a:cs typeface="Arial" panose="020B0604020202020204" pitchFamily="34" charset="0"/>
            </a:endParaRPr>
          </a:p>
          <a:p>
            <a:pPr marL="342900" lvl="0" indent="-342900" algn="just">
              <a:spcBef>
                <a:spcPct val="20000"/>
              </a:spcBef>
              <a:buFont typeface="Arial" pitchFamily="34" charset="0"/>
              <a:buChar char="•"/>
            </a:pPr>
            <a:r>
              <a:rPr lang="tr-TR" sz="2400" dirty="0">
                <a:solidFill>
                  <a:prstClr val="black"/>
                </a:solidFill>
                <a:ea typeface="Calibri" panose="020F0502020204030204" pitchFamily="34" charset="0"/>
                <a:cs typeface="Arial" panose="020B0604020202020204" pitchFamily="34" charset="0"/>
              </a:rPr>
              <a:t>112 acil yardım numarası aranarak ya da aratılarak yardım istenir.</a:t>
            </a:r>
            <a:endParaRPr lang="en-US" sz="2400" dirty="0">
              <a:solidFill>
                <a:prstClr val="black"/>
              </a:solidFill>
              <a:ea typeface="Calibri" panose="020F0502020204030204" pitchFamily="34" charset="0"/>
              <a:cs typeface="Arial" panose="020B0604020202020204" pitchFamily="34" charset="0"/>
            </a:endParaRPr>
          </a:p>
          <a:p>
            <a:pPr marL="342900" lvl="0" indent="-342900" algn="just">
              <a:spcBef>
                <a:spcPct val="20000"/>
              </a:spcBef>
              <a:spcAft>
                <a:spcPts val="1000"/>
              </a:spcAft>
              <a:buFont typeface="Arial"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Sağlık ekibi gelinceye kadar hasta/yaralının yaşamsal bulguları gözlemlenir. </a:t>
            </a:r>
          </a:p>
          <a:p>
            <a:pPr lvl="0" algn="just">
              <a:spcBef>
                <a:spcPct val="20000"/>
              </a:spcBef>
              <a:spcAft>
                <a:spcPts val="1000"/>
              </a:spcAft>
            </a:pPr>
            <a:endParaRPr lang="en-US" sz="2400" dirty="0">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453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52A8FB3-F937-4AB5-B3F5-9318E57879BC}"/>
              </a:ext>
            </a:extLst>
          </p:cNvPr>
          <p:cNvSpPr/>
          <p:nvPr/>
        </p:nvSpPr>
        <p:spPr>
          <a:xfrm>
            <a:off x="8879" y="0"/>
            <a:ext cx="9126488"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Yanığın ciddiyetini belirleyen faktörler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467544" y="1916833"/>
            <a:ext cx="8208912" cy="4320480"/>
          </a:xfrm>
        </p:spPr>
        <p:txBody>
          <a:bodyPr>
            <a:noAutofit/>
          </a:bodyPr>
          <a:lstStyle/>
          <a:p>
            <a:pPr marL="0" indent="0">
              <a:spcBef>
                <a:spcPts val="0"/>
              </a:spcBef>
              <a:buNone/>
            </a:pPr>
            <a:endParaRPr lang="tr-TR" sz="2400" dirty="0"/>
          </a:p>
          <a:p>
            <a:pPr marL="0" indent="0">
              <a:spcBef>
                <a:spcPts val="0"/>
              </a:spcBef>
              <a:buNone/>
            </a:pPr>
            <a:r>
              <a:rPr lang="tr-TR" sz="2400" dirty="0"/>
              <a:t>• Derinlik </a:t>
            </a:r>
          </a:p>
          <a:p>
            <a:pPr marL="0" indent="0">
              <a:buNone/>
            </a:pPr>
            <a:r>
              <a:rPr lang="tr-TR" sz="2400" dirty="0"/>
              <a:t>• Yaygınlık </a:t>
            </a:r>
          </a:p>
          <a:p>
            <a:pPr marL="0" indent="0">
              <a:buNone/>
            </a:pPr>
            <a:r>
              <a:rPr lang="tr-TR" sz="2400" dirty="0"/>
              <a:t>• Bölge </a:t>
            </a:r>
          </a:p>
          <a:p>
            <a:pPr marL="0" indent="0">
              <a:buNone/>
            </a:pPr>
            <a:r>
              <a:rPr lang="tr-TR" sz="2400" dirty="0"/>
              <a:t>• Enfeksiyon riski </a:t>
            </a:r>
          </a:p>
          <a:p>
            <a:pPr marL="0" indent="0">
              <a:buNone/>
            </a:pPr>
            <a:r>
              <a:rPr lang="tr-TR" sz="2400" dirty="0"/>
              <a:t>• Yaş </a:t>
            </a:r>
          </a:p>
          <a:p>
            <a:pPr marL="0" indent="0">
              <a:buNone/>
            </a:pPr>
            <a:r>
              <a:rPr lang="tr-TR" sz="2400" dirty="0"/>
              <a:t>• Solunum yoluyla görülen zarar </a:t>
            </a:r>
          </a:p>
          <a:p>
            <a:pPr marL="0" indent="0">
              <a:buNone/>
            </a:pPr>
            <a:r>
              <a:rPr lang="tr-TR" sz="2400" dirty="0"/>
              <a:t>• Önceden var olan hastalıklar</a:t>
            </a:r>
          </a:p>
        </p:txBody>
      </p:sp>
      <p:pic>
        <p:nvPicPr>
          <p:cNvPr id="5" name="Resim 4">
            <a:extLst>
              <a:ext uri="{FF2B5EF4-FFF2-40B4-BE49-F238E27FC236}">
                <a16:creationId xmlns:a16="http://schemas.microsoft.com/office/drawing/2014/main" id="{7A3DBC5B-7859-4FFC-A8E4-84BD46251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205554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75730FD-7D33-4BF0-B3C4-D5493E995364}"/>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179512" y="1916832"/>
            <a:ext cx="8761913" cy="4824536"/>
          </a:xfrm>
        </p:spPr>
        <p:txBody>
          <a:bodyPr>
            <a:noAutofit/>
          </a:bodyPr>
          <a:lstStyle/>
          <a:p>
            <a:pPr algn="just">
              <a:tabLst>
                <a:tab pos="5213350" algn="l"/>
              </a:tabLst>
            </a:pPr>
            <a:endParaRPr lang="tr-TR" sz="2400" b="1"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Hasta/yaralıda bilinç kaybı var ancak hala nefes almaya devam ediyorsa;</a:t>
            </a:r>
            <a:endParaRPr lang="en-US" sz="2400" b="1"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 derlenme pozisyonuna getirilir.</a:t>
            </a:r>
            <a:endParaRPr lang="en-US" sz="2400" dirty="0">
              <a:effectLst/>
              <a:ea typeface="Times New Roman" panose="02020603050405020304" pitchFamily="18" charset="0"/>
            </a:endParaRPr>
          </a:p>
          <a:p>
            <a:pPr lvl="1" algn="just">
              <a:tabLst>
                <a:tab pos="5213350" algn="l"/>
              </a:tabLst>
            </a:pPr>
            <a:r>
              <a:rPr lang="tr-TR" sz="2400" dirty="0">
                <a:effectLst/>
                <a:ea typeface="Times New Roman" panose="02020603050405020304" pitchFamily="18" charset="0"/>
              </a:rPr>
              <a:t>Hasta/yaralının </a:t>
            </a:r>
            <a:r>
              <a:rPr lang="tr-TR" sz="2400" dirty="0">
                <a:ea typeface="Calibri" panose="020F0502020204030204" pitchFamily="34" charset="0"/>
                <a:cs typeface="Times New Roman" panose="02020603050405020304" pitchFamily="18" charset="0"/>
              </a:rPr>
              <a:t>yaşamsal bulguları gözlemlenir.</a:t>
            </a:r>
            <a:endParaRPr lang="en-US" sz="2400" dirty="0">
              <a:effectLst/>
              <a:ea typeface="Times New Roman" panose="02020603050405020304" pitchFamily="18" charset="0"/>
            </a:endParaRPr>
          </a:p>
          <a:p>
            <a:pPr algn="just">
              <a:tabLst>
                <a:tab pos="5213350" algn="l"/>
              </a:tabLst>
            </a:pPr>
            <a:r>
              <a:rPr lang="tr-TR" sz="2400" b="1" dirty="0">
                <a:effectLst/>
                <a:ea typeface="Times New Roman" panose="02020603050405020304" pitchFamily="18" charset="0"/>
              </a:rPr>
              <a:t>Ancak hasta/yaralının solunumu durursa</a:t>
            </a:r>
            <a:r>
              <a:rPr lang="tr-TR" sz="2400" b="1" dirty="0">
                <a:ea typeface="Times New Roman" panose="02020603050405020304" pitchFamily="18" charset="0"/>
              </a:rPr>
              <a:t>; </a:t>
            </a:r>
            <a:r>
              <a:rPr lang="tr-TR" sz="2400" dirty="0">
                <a:effectLst/>
                <a:ea typeface="Times New Roman" panose="02020603050405020304" pitchFamily="18" charset="0"/>
              </a:rPr>
              <a:t>Temel Yaşam Desteğine başlanır.</a:t>
            </a:r>
            <a:endParaRPr lang="en-US" sz="2400" dirty="0">
              <a:effectLst/>
              <a:ea typeface="Times New Roman" panose="02020603050405020304" pitchFamily="18" charset="0"/>
            </a:endParaRPr>
          </a:p>
        </p:txBody>
      </p:sp>
      <p:sp>
        <p:nvSpPr>
          <p:cNvPr id="7" name="Başlık 1">
            <a:extLst>
              <a:ext uri="{FF2B5EF4-FFF2-40B4-BE49-F238E27FC236}">
                <a16:creationId xmlns:a16="http://schemas.microsoft.com/office/drawing/2014/main" id="{8BD475ED-434E-43A9-91B3-7052162581D6}"/>
              </a:ext>
            </a:extLst>
          </p:cNvPr>
          <p:cNvSpPr>
            <a:spLocks noGrp="1"/>
          </p:cNvSpPr>
          <p:nvPr>
            <p:ph type="title"/>
          </p:nvPr>
        </p:nvSpPr>
        <p:spPr>
          <a:xfrm>
            <a:off x="467544" y="116632"/>
            <a:ext cx="7427168" cy="1143000"/>
          </a:xfrm>
        </p:spPr>
        <p:txBody>
          <a:bodyPr>
            <a:normAutofit/>
          </a:bodyPr>
          <a:lstStyle/>
          <a:p>
            <a:pPr algn="l"/>
            <a:r>
              <a:rPr lang="tr-TR" sz="3600" dirty="0"/>
              <a:t>Sıcak Acilleri</a:t>
            </a:r>
            <a:br>
              <a:rPr lang="tr-TR" dirty="0"/>
            </a:br>
            <a:r>
              <a:rPr lang="tr-TR" sz="2400" dirty="0"/>
              <a:t>Sıcak Çarpması – İlk Yardım</a:t>
            </a:r>
            <a:endParaRPr lang="tr-TR" sz="2700" dirty="0"/>
          </a:p>
        </p:txBody>
      </p:sp>
      <p:pic>
        <p:nvPicPr>
          <p:cNvPr id="5" name="Resim 4">
            <a:extLst>
              <a:ext uri="{FF2B5EF4-FFF2-40B4-BE49-F238E27FC236}">
                <a16:creationId xmlns:a16="http://schemas.microsoft.com/office/drawing/2014/main" id="{B9CDBF95-F2B0-4980-8908-826D6ED79D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926278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52157C4-3493-4ABD-9E16-8537032879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Tree>
    <p:extLst>
      <p:ext uri="{BB962C8B-B14F-4D97-AF65-F5344CB8AC3E}">
        <p14:creationId xmlns:p14="http://schemas.microsoft.com/office/powerpoint/2010/main" val="130478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52A8FB3-F937-4AB5-B3F5-9318E57879BC}"/>
              </a:ext>
            </a:extLst>
          </p:cNvPr>
          <p:cNvSpPr/>
          <p:nvPr/>
        </p:nvSpPr>
        <p:spPr>
          <a:xfrm>
            <a:off x="8879" y="0"/>
            <a:ext cx="9126488"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Belirti ve bulgular</a:t>
            </a:r>
            <a:endParaRPr lang="tr-TR" sz="2700"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2" y="1755786"/>
            <a:ext cx="7920880" cy="4824536"/>
          </a:xfrm>
        </p:spPr>
        <p:txBody>
          <a:bodyPr>
            <a:noAutofit/>
          </a:bodyPr>
          <a:lstStyle/>
          <a:p>
            <a:pPr marL="0" indent="0" algn="ctr">
              <a:buNone/>
            </a:pPr>
            <a:r>
              <a:rPr lang="tr-TR" sz="2000" dirty="0"/>
              <a:t>Termal yanıklarda belirti ve bulgular yanık derinliğine göre değişir. Bu yüzden yanıklar 4 (dört) derece olarak tarif edilir. </a:t>
            </a:r>
          </a:p>
          <a:p>
            <a:pPr marL="0" indent="0">
              <a:buNone/>
            </a:pPr>
            <a:endParaRPr lang="tr-TR" sz="2400" dirty="0"/>
          </a:p>
        </p:txBody>
      </p:sp>
      <p:pic>
        <p:nvPicPr>
          <p:cNvPr id="5" name="Resim 4">
            <a:extLst>
              <a:ext uri="{FF2B5EF4-FFF2-40B4-BE49-F238E27FC236}">
                <a16:creationId xmlns:a16="http://schemas.microsoft.com/office/drawing/2014/main" id="{7A3DBC5B-7859-4FFC-A8E4-84BD46251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9" name="Resim 8">
            <a:extLst>
              <a:ext uri="{FF2B5EF4-FFF2-40B4-BE49-F238E27FC236}">
                <a16:creationId xmlns:a16="http://schemas.microsoft.com/office/drawing/2014/main" id="{A6AD6B99-1E7B-498D-8E26-1983F4434654}"/>
              </a:ext>
            </a:extLst>
          </p:cNvPr>
          <p:cNvPicPr>
            <a:picLocks noChangeAspect="1"/>
          </p:cNvPicPr>
          <p:nvPr/>
        </p:nvPicPr>
        <p:blipFill>
          <a:blip r:embed="rId3"/>
          <a:stretch>
            <a:fillRect/>
          </a:stretch>
        </p:blipFill>
        <p:spPr>
          <a:xfrm>
            <a:off x="17512" y="2528495"/>
            <a:ext cx="9126488" cy="4088829"/>
          </a:xfrm>
          <a:prstGeom prst="rect">
            <a:avLst/>
          </a:prstGeom>
        </p:spPr>
      </p:pic>
    </p:spTree>
    <p:extLst>
      <p:ext uri="{BB962C8B-B14F-4D97-AF65-F5344CB8AC3E}">
        <p14:creationId xmlns:p14="http://schemas.microsoft.com/office/powerpoint/2010/main" val="171148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52A8FB3-F937-4AB5-B3F5-9318E57879BC}"/>
              </a:ext>
            </a:extLst>
          </p:cNvPr>
          <p:cNvSpPr/>
          <p:nvPr/>
        </p:nvSpPr>
        <p:spPr>
          <a:xfrm>
            <a:off x="8879" y="0"/>
            <a:ext cx="9126488"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Yanığın vücuttaki olumsuz etkileri</a:t>
            </a:r>
          </a:p>
        </p:txBody>
      </p:sp>
      <p:pic>
        <p:nvPicPr>
          <p:cNvPr id="5" name="Resim 4">
            <a:extLst>
              <a:ext uri="{FF2B5EF4-FFF2-40B4-BE49-F238E27FC236}">
                <a16:creationId xmlns:a16="http://schemas.microsoft.com/office/drawing/2014/main" id="{7A3DBC5B-7859-4FFC-A8E4-84BD46251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
        <p:nvSpPr>
          <p:cNvPr id="7" name="Dikdörtgen 6">
            <a:extLst>
              <a:ext uri="{FF2B5EF4-FFF2-40B4-BE49-F238E27FC236}">
                <a16:creationId xmlns:a16="http://schemas.microsoft.com/office/drawing/2014/main" id="{9D14ADD2-5BD8-4278-85DC-42977F7380CB}"/>
              </a:ext>
            </a:extLst>
          </p:cNvPr>
          <p:cNvSpPr/>
          <p:nvPr/>
        </p:nvSpPr>
        <p:spPr>
          <a:xfrm>
            <a:off x="179511" y="2413338"/>
            <a:ext cx="8712969" cy="2308324"/>
          </a:xfrm>
          <a:prstGeom prst="rect">
            <a:avLst/>
          </a:prstGeom>
        </p:spPr>
        <p:txBody>
          <a:bodyPr wrap="square">
            <a:spAutoFit/>
          </a:bodyPr>
          <a:lstStyle/>
          <a:p>
            <a:r>
              <a:rPr lang="tr-TR" sz="2400" b="1" dirty="0"/>
              <a:t>Yanığın vücuttaki olumsuz etkileri;</a:t>
            </a:r>
            <a:r>
              <a:rPr lang="tr-TR" sz="2400" dirty="0"/>
              <a:t> </a:t>
            </a:r>
          </a:p>
          <a:p>
            <a:endParaRPr lang="tr-TR" sz="2400" dirty="0"/>
          </a:p>
          <a:p>
            <a:pPr algn="just"/>
            <a:r>
              <a:rPr lang="tr-TR" sz="2400" dirty="0"/>
              <a:t>Yanık; derinliği, yaygınlığı ve oluştuğu bölgeye bağlı olarak organ ve sistemlerde işleyiş bozukluğuna yol açabilir. Yanık sonrası vücutta bulunan mikrop ve toksinlere bağlı olarak enfeksiyon, ağrı ve sıvı kaybına bağlı olarak ise şok meydana gelebilir. </a:t>
            </a:r>
          </a:p>
        </p:txBody>
      </p:sp>
    </p:spTree>
    <p:extLst>
      <p:ext uri="{BB962C8B-B14F-4D97-AF65-F5344CB8AC3E}">
        <p14:creationId xmlns:p14="http://schemas.microsoft.com/office/powerpoint/2010/main" val="194562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273F7CE-2CEE-4DFF-99AE-A0E66A854217}"/>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4000" dirty="0"/>
              <a:t>Yanıklar</a:t>
            </a:r>
            <a:br>
              <a:rPr lang="tr-TR" i="1" dirty="0"/>
            </a:br>
            <a:r>
              <a:rPr lang="tr-TR" sz="2700" dirty="0"/>
              <a:t>Termal Yanıklar- </a:t>
            </a:r>
            <a:r>
              <a:rPr lang="tr-TR" sz="2700"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179512" y="1772816"/>
            <a:ext cx="8761913" cy="5085184"/>
          </a:xfrm>
        </p:spPr>
        <p:txBody>
          <a:bodyPr>
            <a:noAutofit/>
          </a:bodyPr>
          <a:lstStyle/>
          <a:p>
            <a:pPr marL="0" indent="0" algn="just">
              <a:lnSpc>
                <a:spcPct val="115000"/>
              </a:lnSpc>
              <a:buNone/>
            </a:pPr>
            <a:endParaRPr lang="tr-TR" sz="2400" dirty="0"/>
          </a:p>
          <a:p>
            <a:pPr marL="0" indent="0" algn="just">
              <a:lnSpc>
                <a:spcPct val="115000"/>
              </a:lnSpc>
              <a:buNone/>
            </a:pPr>
            <a:r>
              <a:rPr lang="tr-TR" sz="2400" dirty="0"/>
              <a:t>Termal yanıklara yapılacak erken ve doğru ilk yardım yanığın oluşturduğu hasar ve yaygınlığı azaltır. Aynı zamanda iyileşme sürecine de olumlu katkı sağlar. </a:t>
            </a:r>
            <a:r>
              <a:rPr lang="tr-TR" sz="2400" b="1" dirty="0"/>
              <a:t>Bunun için;</a:t>
            </a:r>
          </a:p>
          <a:p>
            <a:pPr algn="just">
              <a:lnSpc>
                <a:spcPct val="115000"/>
              </a:lnSpc>
            </a:pPr>
            <a:r>
              <a:rPr lang="tr-TR" sz="2400" dirty="0">
                <a:effectLst/>
                <a:ea typeface="Times New Roman" panose="02020603050405020304" pitchFamily="18" charset="0"/>
              </a:rPr>
              <a:t>Yanma nedeni ortadan </a:t>
            </a:r>
            <a:r>
              <a:rPr lang="tr-TR" sz="2400" dirty="0">
                <a:latin typeface="Calibri" panose="020F0502020204030204" pitchFamily="34" charset="0"/>
                <a:ea typeface="Calibri" panose="020F0502020204030204" pitchFamily="34" charset="0"/>
                <a:cs typeface="Times New Roman" panose="02020603050405020304" pitchFamily="18" charset="0"/>
              </a:rPr>
              <a:t>kaldırılır</a:t>
            </a:r>
            <a:r>
              <a:rPr lang="tr-TR" sz="2400" dirty="0">
                <a:effectLst/>
                <a:ea typeface="Times New Roman" panose="02020603050405020304" pitchFamily="18" charset="0"/>
              </a:rPr>
              <a:t>. </a:t>
            </a:r>
            <a:r>
              <a:rPr lang="tr-TR" sz="2400" dirty="0">
                <a:solidFill>
                  <a:srgbClr val="2C2F34"/>
                </a:solidFill>
                <a:effectLst/>
                <a:ea typeface="Times New Roman" panose="02020603050405020304" pitchFamily="18" charset="0"/>
              </a:rPr>
              <a:t>Ateş varsa söndürülür ve </a:t>
            </a:r>
            <a:r>
              <a:rPr lang="tr-TR" sz="2400" dirty="0">
                <a:effectLst/>
                <a:ea typeface="Times New Roman" panose="02020603050405020304" pitchFamily="18" charset="0"/>
              </a:rPr>
              <a:t>gerekiyorsa</a:t>
            </a:r>
            <a:r>
              <a:rPr lang="tr-TR" sz="2400" dirty="0">
                <a:solidFill>
                  <a:srgbClr val="2C2F34"/>
                </a:solidFill>
                <a:effectLst/>
                <a:ea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elektrik sigortalarının kapatılması gibi olası riskler ortadan kaldırılır. </a:t>
            </a:r>
            <a:endParaRPr lang="tr-TR" sz="2400" dirty="0">
              <a:solidFill>
                <a:srgbClr val="2C2F34"/>
              </a:solidFill>
              <a:effectLst/>
              <a:ea typeface="Times New Roman" panose="02020603050405020304" pitchFamily="18" charset="0"/>
            </a:endParaRPr>
          </a:p>
          <a:p>
            <a:pPr algn="just">
              <a:lnSpc>
                <a:spcPct val="115000"/>
              </a:lnSpc>
            </a:pPr>
            <a:r>
              <a:rPr lang="tr-TR" sz="2400" dirty="0">
                <a:solidFill>
                  <a:srgbClr val="2C2F34"/>
                </a:solidFill>
                <a:effectLst/>
                <a:ea typeface="Times New Roman" panose="02020603050405020304" pitchFamily="18" charset="0"/>
              </a:rPr>
              <a:t>Alev almış ve hala yanmakta olan hasta/yaralının koşması </a:t>
            </a:r>
            <a:r>
              <a:rPr lang="tr-TR" sz="2400" dirty="0">
                <a:latin typeface="Calibri" panose="020F0502020204030204" pitchFamily="34" charset="0"/>
                <a:ea typeface="Calibri" panose="020F0502020204030204" pitchFamily="34" charset="0"/>
                <a:cs typeface="Times New Roman" panose="02020603050405020304" pitchFamily="18" charset="0"/>
              </a:rPr>
              <a:t>engellenir</a:t>
            </a:r>
            <a:r>
              <a:rPr lang="tr-TR" sz="2400" dirty="0">
                <a:solidFill>
                  <a:srgbClr val="2C2F34"/>
                </a:solidFill>
                <a:effectLst/>
                <a:ea typeface="Times New Roman" panose="02020603050405020304" pitchFamily="18" charset="0"/>
              </a:rPr>
              <a:t>. Yerde </a:t>
            </a:r>
            <a:r>
              <a:rPr lang="tr-TR" sz="2400" dirty="0">
                <a:latin typeface="Calibri" panose="020F0502020204030204" pitchFamily="34" charset="0"/>
                <a:ea typeface="Calibri" panose="020F0502020204030204" pitchFamily="34" charset="0"/>
                <a:cs typeface="Times New Roman" panose="02020603050405020304" pitchFamily="18" charset="0"/>
              </a:rPr>
              <a:t>yuvarlanması sağlanır ve  üzeri battaniye ya da bir örtü ile kapatarak alevin hava ile teması kesilir. </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46177735-8147-475D-8510-7D57554082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80328779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2214</TotalTime>
  <Words>3711</Words>
  <Application>Microsoft Office PowerPoint</Application>
  <PresentationFormat>Ekran Gösterisi (4:3)</PresentationFormat>
  <Paragraphs>358</Paragraphs>
  <Slides>61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61</vt:i4>
      </vt:variant>
    </vt:vector>
  </HeadingPairs>
  <TitlesOfParts>
    <vt:vector size="65" baseType="lpstr">
      <vt:lpstr>Arial</vt:lpstr>
      <vt:lpstr>Calibri</vt:lpstr>
      <vt:lpstr>Times New Roman</vt:lpstr>
      <vt:lpstr>Ofis Teması</vt:lpstr>
      <vt:lpstr>YANIK, SOĞUK VE SICAK ACİLLERİNDE İLKYARDIM</vt:lpstr>
      <vt:lpstr>Amaç ve Öğrenim Hedefleri </vt:lpstr>
      <vt:lpstr>Yanıklar Genel Bilgiler</vt:lpstr>
      <vt:lpstr>Yanıklar Genel Bilgiler</vt:lpstr>
      <vt:lpstr>Yanıklar Termal Yanıklar</vt:lpstr>
      <vt:lpstr>Yanıklar Termal Yanıklar- Yanığın ciddiyetini belirleyen faktörler</vt:lpstr>
      <vt:lpstr>Yanıklar Termal Yanıklar- Belirti ve bulgular</vt:lpstr>
      <vt:lpstr>Yanıklar Yanığın vücuttaki olumsuz etkileri</vt:lpstr>
      <vt:lpstr>Yanıklar Termal Yanıklar- İlk Yardım</vt:lpstr>
      <vt:lpstr>Yanıklar Termal Yanıklar- İlk Yardım</vt:lpstr>
      <vt:lpstr>Yanıklar Termal Yanıklar- İlk Yardım</vt:lpstr>
      <vt:lpstr>Yanıklar Termal Yanıklar- İlk Yardım</vt:lpstr>
      <vt:lpstr>Yanıklar Termal Yanıklar- İlk Yardım</vt:lpstr>
      <vt:lpstr>Yanıklar Termal Yanıklar- Dikkat Edilmesi Gerekenler</vt:lpstr>
      <vt:lpstr>Yanıklar Kimyasal Yanıklar</vt:lpstr>
      <vt:lpstr>Yanıklar Kimyasal Yanıklar</vt:lpstr>
      <vt:lpstr>Yanıklar Kimyasal Yanıklar</vt:lpstr>
      <vt:lpstr>Yanıklar Kimyasal Yanıklar – Belirti Ve Bulgular</vt:lpstr>
      <vt:lpstr>Yanıklar Kimyasal Yanıklar – İlk Yardım</vt:lpstr>
      <vt:lpstr>Yanıklar Kimyasal Yanıklar – İlk Yardım</vt:lpstr>
      <vt:lpstr>Yanıklar Kimyasal Yanıklar – İlk Yardım</vt:lpstr>
      <vt:lpstr>Yanıklar Kimyasal Yanıklar – İlk Yardım</vt:lpstr>
      <vt:lpstr>Yanıklar Kimyasal Yanıklar – Dikkat Edilmesi Gereken Hususlar</vt:lpstr>
      <vt:lpstr>Yanıklar Elektrik Yanıkları</vt:lpstr>
      <vt:lpstr>Yanıklar Elektrik Yanıkları</vt:lpstr>
      <vt:lpstr>Yanıklar Elektrik Yanıkları- Ciddiyeti Belirleyen Faktörler</vt:lpstr>
      <vt:lpstr>Yanıklar Elektrik Yanıkları</vt:lpstr>
      <vt:lpstr>Yanıklar Elektrik Yanıkları – Belirti Ve Bulgular</vt:lpstr>
      <vt:lpstr>Yanıklar Elektrik Yanıkları – İlk Yardım</vt:lpstr>
      <vt:lpstr>Yanıklar Elektrik Yanıkları – İlk Yardım</vt:lpstr>
      <vt:lpstr>Yanıklar Elektrik Yanıkları – İlk Yardım</vt:lpstr>
      <vt:lpstr>Yanıklar Elektrik Yanıkları – İlk Yardım</vt:lpstr>
      <vt:lpstr>Yanıklar Elektrik Yanıkları – İlk Yardım</vt:lpstr>
      <vt:lpstr>Yanıklar Elektrik Yanıkları – İlk Yardım</vt:lpstr>
      <vt:lpstr>Soğuk Acilleri Tanımlar</vt:lpstr>
      <vt:lpstr>Soğuk Acilleri Donma</vt:lpstr>
      <vt:lpstr>Soğuk Acilleri Donma</vt:lpstr>
      <vt:lpstr>Soğuk Acilleri Donma – Belirti Ve Bulgular</vt:lpstr>
      <vt:lpstr>Soğuk Acilleri Donma – Belirti Ve Bulgular</vt:lpstr>
      <vt:lpstr>Soğuk Acilleri Donma – İlk Yardım</vt:lpstr>
      <vt:lpstr>Soğuk Acilleri Donma – İlk Yardım</vt:lpstr>
      <vt:lpstr>Soğuk Acilleri Donma – İlk Yardım</vt:lpstr>
      <vt:lpstr>Soğuk Acilleri Donma – İlk Yardım</vt:lpstr>
      <vt:lpstr>Soğuk Acilleri Hipotermi</vt:lpstr>
      <vt:lpstr>Soğuk Acilleri Hipotermi –Belirti Ve Bulguları</vt:lpstr>
      <vt:lpstr>Soğuk Acilleri Hipotermi – İlk Yardım</vt:lpstr>
      <vt:lpstr>Soğuk Acilleri Hipotermi – İlk Yardım</vt:lpstr>
      <vt:lpstr>Soğuk Acilleri Hipotermi – İlk Yardım</vt:lpstr>
      <vt:lpstr>Sıcak Acilleri Tanımlar</vt:lpstr>
      <vt:lpstr>Sıcak Acilleri Sıcak Yorgunluğu-Belirti ve bulgular</vt:lpstr>
      <vt:lpstr>Sıcak Acilleri Sıcak yorgunluğu – İlk yardım</vt:lpstr>
      <vt:lpstr>Sıcak Acilleri Sıcak Yorgunluğu – İlk Yardım</vt:lpstr>
      <vt:lpstr>Sıcak Acilleri Sıcak Yorgunluğu – İlk Yardım</vt:lpstr>
      <vt:lpstr>Sıcak Acilleri Sıcak Çarpması</vt:lpstr>
      <vt:lpstr>Sıcak Acilleri Sıcak Çarpması – Korunma Yöntemleri</vt:lpstr>
      <vt:lpstr>Sıcak Acilleri Sıcak Çarpması – Korunma Yöntemleri</vt:lpstr>
      <vt:lpstr>Sıcak Acilleri Sıcak Çarpması – Belirti Ve Bulguları</vt:lpstr>
      <vt:lpstr>Sıcak Acilleri Sıcak Çarpması – İlk Yardım</vt:lpstr>
      <vt:lpstr>Sıcak Acilleri Sıcak Çarpması – İlk Yardım</vt:lpstr>
      <vt:lpstr>Sıcak Acilleri Sıcak Çarpması – İlk Yardım</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aga.cust111@outlook.com</cp:lastModifiedBy>
  <cp:revision>358</cp:revision>
  <dcterms:created xsi:type="dcterms:W3CDTF">2020-12-16T20:56:57Z</dcterms:created>
  <dcterms:modified xsi:type="dcterms:W3CDTF">2026-02-28T19:37:39Z</dcterms:modified>
</cp:coreProperties>
</file>