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notesSlides/notesSlide9.xml" ContentType="application/vnd.openxmlformats-officedocument.presentationml.notesSlide+xml"/>
  <Override PartName="/ppt/slides/slide4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notesSlides/notesSlide19.xml" ContentType="application/vnd.openxmlformats-officedocument.presentationml.notesSlide+xml"/>
  <Override PartName="/ppt/slides/slide42.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slides/slide33.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35.xml" ContentType="application/vnd.openxmlformats-officedocument.presentationml.slide+xml"/>
  <Override PartName="/ppt/slides/slide1.xml" ContentType="application/vnd.openxmlformats-officedocument.presentationml.slide+xml"/>
  <Override PartName="/ppt/notesSlides/notesSlide14.xml" ContentType="application/vnd.openxmlformats-officedocument.presentationml.notesSlide+xml"/>
  <Override PartName="/ppt/slides/slide26.xml" ContentType="application/vnd.openxmlformats-officedocument.presentationml.slide+xml"/>
  <Override PartName="/ppt/slideLayouts/slideLayout8.xml" ContentType="application/vnd.openxmlformats-officedocument.presentationml.slideLayout+xml"/>
  <Override PartName="/ppt/slides/slide48.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s/slide14.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theme/theme2.xml" ContentType="application/vnd.openxmlformats-officedocument.them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slides/slide44.xml" ContentType="application/vnd.openxmlformats-officedocument.presentationml.slide+xml"/>
  <Override PartName="/ppt/slides/slide6.xml" ContentType="application/vnd.openxmlformats-officedocument.presentationml.slide+xml"/>
  <Override PartName="/docProps/custom.xml" ContentType="application/vnd.openxmlformats-officedocument.custom-properties+xml"/>
  <Override PartName="/ppt/slides/slide24.xml" ContentType="application/vnd.openxmlformats-officedocument.presentationml.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28.xml" ContentType="application/vnd.openxmlformats-officedocument.presentationml.slide+xml"/>
  <Override PartName="/ppt/slides/slide16.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slides/slide39.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s/slide38.xml" ContentType="application/vnd.openxmlformats-officedocument.presentationml.slide+xml"/>
  <Override PartName="/ppt/notesSlides/notesSlide12.xml" ContentType="application/vnd.openxmlformats-officedocument.presentationml.notesSlide+xml"/>
  <Override PartName="/ppt/slides/slide34.xml" ContentType="application/vnd.openxmlformats-officedocument.presentationml.slide+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notesMasterIdLst>
    <p:notesMasterId r:id="rId5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77" d="100"/>
          <a:sy n="77" d="100"/>
        </p:scale>
        <p:origin x="1554" y="9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presProps" Target="presProps.xml" /><Relationship Id="rId54" Type="http://schemas.openxmlformats.org/officeDocument/2006/relationships/tableStyles" Target="tableStyles.xml" /><Relationship Id="rId55"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3EFD42F7-718C-4B98-AAEC-167E6DDD60A7}" type="datetimeFigureOut">
              <a:rPr lang="en-US"/>
              <a:t/>
            </a:fld>
            <a:endParaRPr lang="en-US"/>
          </a:p>
        </p:txBody>
      </p:sp>
      <p:sp>
        <p:nvSpPr>
          <p:cNvPr id="4" name="Slide Image Placehold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21B2AA4F-B828-4D7C-AFD3-893933DAFCB4}" type="slidenum">
              <a:rPr lang="en-US"/>
              <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a:t>Tanısal değerlendirme sürecinde, çocuk psikiyatristi gerekli gördüğünde; çocuğun ayrıntılı özgeçmiş bilgileri ile aile, akran ve okul ortamlarındaki işlevselliğine ilişkin bilgiler değerlendirilebilir. Bu kapsamda, aile görüşmelerine ek olarak çocuğun farklı ortamlardaki (örneğin okul) davranışlarına yönelik gözlemlerden yararlanılabilir. Gerektiğinde aileden, çocuğun ev ve okul ortamında çekilmiş videolar aracılığıyla arkadaşlık, taklit, iletişim, sosyallik ve uyum becerilerine ilişkin ek bilgiler istenerek tanı süreci desteklenebilir.</a:t>
            </a:r>
            <a:r>
              <a:rPr lang="tr-TR" sz="1200">
                <a:solidFill>
                  <a:schemeClr val="tx1"/>
                </a:solidFill>
                <a:latin typeface="Calibri"/>
                <a:ea typeface="Arial"/>
                <a:cs typeface="Arial"/>
              </a:rPr>
              <a:t>.</a:t>
            </a:r>
            <a:endParaRP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a:t>Özetle 0-12 ay arası otizmli bir çocukta sıklıkla şu belirtileri gözleriz:…</a:t>
            </a:r>
            <a:endParaRPr/>
          </a:p>
          <a:p>
            <a:pPr>
              <a:defRPr/>
            </a:pPr>
            <a:r>
              <a:rPr lang="tr-TR" sz="1200">
                <a:solidFill>
                  <a:schemeClr val="tx1"/>
                </a:solidFill>
                <a:latin typeface="Calibri"/>
                <a:ea typeface="Arial"/>
                <a:cs typeface="Arial"/>
              </a:rPr>
              <a:t>Tanılama sıklıkla retrospektif değerlendirmelere, video analizlerine ve </a:t>
            </a:r>
            <a:r>
              <a:rPr lang="tr-TR" sz="1200">
                <a:solidFill>
                  <a:schemeClr val="tx1"/>
                </a:solidFill>
                <a:latin typeface="Calibri"/>
                <a:ea typeface="Arial"/>
                <a:cs typeface="Arial"/>
              </a:rPr>
              <a:t>prospektif</a:t>
            </a:r>
            <a:r>
              <a:rPr lang="tr-TR" sz="1200">
                <a:solidFill>
                  <a:schemeClr val="tx1"/>
                </a:solidFill>
                <a:latin typeface="Calibri"/>
                <a:ea typeface="Arial"/>
                <a:cs typeface="Arial"/>
              </a:rPr>
              <a:t> </a:t>
            </a:r>
            <a:r>
              <a:rPr lang="tr-TR" sz="1200">
                <a:solidFill>
                  <a:schemeClr val="tx1"/>
                </a:solidFill>
                <a:latin typeface="Calibri"/>
                <a:ea typeface="Arial"/>
                <a:cs typeface="Arial"/>
              </a:rPr>
              <a:t>vala</a:t>
            </a:r>
            <a:r>
              <a:rPr lang="tr-TR" sz="1200">
                <a:solidFill>
                  <a:schemeClr val="tx1"/>
                </a:solidFill>
                <a:latin typeface="Calibri"/>
                <a:ea typeface="Arial"/>
                <a:cs typeface="Arial"/>
              </a:rPr>
              <a:t> takiplerine dayanabilmektedir.</a:t>
            </a:r>
            <a:endParaRP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lgn="l">
              <a:defRPr/>
            </a:pPr>
            <a:r>
              <a:rPr lang="tr-TR" b="1" i="1"/>
              <a:t>ÇOCUKTA HERHANGİ BİR BELİRTİNİN VARLIĞI HALİNDE TANISAL DEĞERLENDİRME</a:t>
            </a:r>
            <a:r>
              <a:rPr lang="tr-TR" b="0" i="0"/>
              <a:t> </a:t>
            </a:r>
            <a:r>
              <a:rPr lang="tr-TR" b="1" i="1"/>
              <a:t>İÇİN MUTLAKA ÇOCUK VE ERGEN PSİKİYATRİSTİNE BAŞVURULMALIDIR.</a:t>
            </a: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lgn="l">
              <a:defRPr/>
            </a:pPr>
            <a:r>
              <a:rPr lang="tr-TR" b="1" i="1"/>
              <a:t>ÇOCUKTA HERHANGİ BİR BELİRTİNİN VARLIĞI HALİNDE TANISAL DEĞERLENDİRME</a:t>
            </a:r>
            <a:r>
              <a:rPr lang="tr-TR" b="0" i="0"/>
              <a:t> </a:t>
            </a:r>
            <a:r>
              <a:rPr lang="tr-TR" b="1" i="1"/>
              <a:t>İÇİN MUTLAKA ÇOCUK VE ERGEN PSİKİYATRİSTİNE BAŞVURULMALIDIR.</a:t>
            </a: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lgn="l">
              <a:defRPr/>
            </a:pPr>
            <a:r>
              <a:rPr lang="tr-TR" b="1" i="1"/>
              <a:t>ÇOCUKTA HERHANGİ BİR BELİRTİNİN VARLIĞI HALİNDE TANISAL DEĞERLENDİRME</a:t>
            </a:r>
            <a:r>
              <a:rPr lang="tr-TR" b="0" i="0"/>
              <a:t> </a:t>
            </a:r>
            <a:r>
              <a:rPr lang="tr-TR" b="1" i="1"/>
              <a:t>İÇİN MUTLAKA ÇOCUK VE ERGEN PSİKİYATRİSTİNE BAŞVURULMALIDIR.</a:t>
            </a:r>
            <a:endParaRPr lang="tr-TR"/>
          </a:p>
          <a:p>
            <a:pPr>
              <a:defRPr/>
            </a:pPr>
            <a:endParaRPr lang="tr-TR"/>
          </a:p>
          <a:p>
            <a:pPr>
              <a:defRPr/>
            </a:pPr>
            <a:r>
              <a:rPr lang="tr-TR" sz="1200"/>
              <a:t>2-3 yaşın sık belirtileri*</a:t>
            </a:r>
            <a:endParaRPr lang="tr-TR"/>
          </a:p>
          <a:p>
            <a:pPr marL="342900" indent="-342900">
              <a:buFont typeface="Arial"/>
              <a:buChar char="•"/>
              <a:defRPr/>
            </a:pPr>
            <a:r>
              <a:rPr lang="tr-TR" sz="1200">
                <a:latin typeface="Calibri"/>
                <a:cs typeface="Calibri"/>
              </a:rPr>
              <a:t>Sıklıkla sosyal iletişim/etkileşim alanında baskın belirtilerle (en sık konuşma gecikmesi) ve </a:t>
            </a:r>
            <a:r>
              <a:rPr lang="tr-TR" sz="1200">
                <a:latin typeface="Calibri"/>
                <a:cs typeface="Calibri"/>
              </a:rPr>
              <a:t>mental</a:t>
            </a:r>
            <a:r>
              <a:rPr lang="tr-TR" sz="1200">
                <a:latin typeface="Calibri"/>
                <a:cs typeface="Calibri"/>
              </a:rPr>
              <a:t>/motor Bilişsel Gelişimde Gecikme ile başvuru olur</a:t>
            </a:r>
            <a:endParaRPr/>
          </a:p>
          <a:p>
            <a:pPr marL="342900" indent="-342900">
              <a:buFont typeface="Arial"/>
              <a:buChar char="•"/>
              <a:defRPr/>
            </a:pPr>
            <a:r>
              <a:rPr lang="tr-TR" sz="1200">
                <a:latin typeface="Calibri"/>
                <a:cs typeface="Calibri"/>
              </a:rPr>
              <a:t>Ebeveynlerinin </a:t>
            </a:r>
            <a:r>
              <a:rPr lang="tr-TR" sz="1200">
                <a:latin typeface="Calibri"/>
                <a:cs typeface="Calibri"/>
              </a:rPr>
              <a:t>duygudurumunu</a:t>
            </a:r>
            <a:r>
              <a:rPr lang="tr-TR" sz="1200">
                <a:latin typeface="Calibri"/>
                <a:cs typeface="Calibri"/>
              </a:rPr>
              <a:t> düzenlemek için </a:t>
            </a:r>
            <a:r>
              <a:rPr lang="tr-TR" sz="1200" b="1">
                <a:latin typeface="Calibri"/>
                <a:cs typeface="Calibri"/>
              </a:rPr>
              <a:t>daha az referans alma &amp; izolasyon eğilimi</a:t>
            </a:r>
            <a:endParaRPr/>
          </a:p>
          <a:p>
            <a:pPr marL="342900" indent="-342900">
              <a:buFont typeface="Arial"/>
              <a:buChar char="•"/>
              <a:defRPr/>
            </a:pPr>
            <a:r>
              <a:rPr lang="tr-TR" sz="1200" b="1">
                <a:latin typeface="Calibri"/>
                <a:cs typeface="Calibri"/>
              </a:rPr>
              <a:t>Sözel/motor taklit &amp; sembolik oyun </a:t>
            </a:r>
            <a:r>
              <a:rPr lang="tr-TR" sz="1200">
                <a:latin typeface="Calibri"/>
                <a:cs typeface="Calibri"/>
              </a:rPr>
              <a:t>görece az veya başlamamıştır</a:t>
            </a:r>
            <a:endParaRPr/>
          </a:p>
          <a:p>
            <a:pPr marL="342900" indent="-342900">
              <a:buFont typeface="Arial"/>
              <a:buChar char="•"/>
              <a:defRPr/>
            </a:pPr>
            <a:r>
              <a:rPr lang="tr-TR" sz="1200" b="1">
                <a:latin typeface="Calibri"/>
                <a:cs typeface="Calibri"/>
              </a:rPr>
              <a:t>Non-verbal</a:t>
            </a:r>
            <a:r>
              <a:rPr lang="tr-TR" sz="1200" b="1">
                <a:latin typeface="Calibri"/>
                <a:cs typeface="Calibri"/>
              </a:rPr>
              <a:t> ifadelerde kısıtlılık</a:t>
            </a:r>
            <a:endParaRPr/>
          </a:p>
          <a:p>
            <a:pPr marL="342900" indent="-342900">
              <a:buFont typeface="Arial"/>
              <a:buChar char="•"/>
              <a:defRPr/>
            </a:pPr>
            <a:r>
              <a:rPr lang="tr-TR" sz="1200" b="1">
                <a:latin typeface="Calibri"/>
                <a:cs typeface="Calibri"/>
              </a:rPr>
              <a:t>Alıcı &amp; ifade edici dil becerilerinde gerilik</a:t>
            </a:r>
            <a:r>
              <a:rPr lang="tr-TR" sz="1200">
                <a:latin typeface="Calibri"/>
                <a:cs typeface="Calibri"/>
              </a:rPr>
              <a:t> göze çarpmaya başlar</a:t>
            </a:r>
            <a:endParaRPr/>
          </a:p>
          <a:p>
            <a:pPr marL="342900" indent="-342900">
              <a:buFont typeface="Arial"/>
              <a:buChar char="•"/>
              <a:defRPr/>
            </a:pPr>
            <a:r>
              <a:rPr lang="tr-TR" sz="1200">
                <a:latin typeface="Calibri"/>
                <a:cs typeface="Calibri"/>
              </a:rPr>
              <a:t>Duyusal </a:t>
            </a:r>
            <a:r>
              <a:rPr lang="tr-TR" sz="1200">
                <a:latin typeface="Calibri"/>
                <a:cs typeface="Calibri"/>
              </a:rPr>
              <a:t>hiper</a:t>
            </a:r>
            <a:r>
              <a:rPr lang="tr-TR" sz="1200">
                <a:latin typeface="Calibri"/>
                <a:cs typeface="Calibri"/>
              </a:rPr>
              <a:t>/</a:t>
            </a:r>
            <a:r>
              <a:rPr lang="tr-TR" sz="1200">
                <a:latin typeface="Calibri"/>
                <a:cs typeface="Calibri"/>
              </a:rPr>
              <a:t>hipo-sensitivite</a:t>
            </a:r>
            <a:r>
              <a:rPr lang="tr-TR" sz="1200">
                <a:latin typeface="Calibri"/>
                <a:cs typeface="Calibri"/>
              </a:rPr>
              <a:t> ilişkili belirtiler aile tarafından </a:t>
            </a:r>
            <a:r>
              <a:rPr lang="tr-TR" sz="1200" b="1">
                <a:latin typeface="Calibri"/>
                <a:cs typeface="Calibri"/>
              </a:rPr>
              <a:t>belirli eğilimler ve huzursuzluk kaynakları </a:t>
            </a:r>
            <a:r>
              <a:rPr lang="tr-TR" sz="1200">
                <a:latin typeface="Calibri"/>
                <a:cs typeface="Calibri"/>
              </a:rPr>
              <a:t>olarak tanımlanmaya başlanır</a:t>
            </a:r>
            <a:endParaRP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sz="1200">
                <a:solidFill>
                  <a:schemeClr val="tx1"/>
                </a:solidFill>
                <a:latin typeface="Calibri"/>
                <a:ea typeface="Arial"/>
                <a:cs typeface="Arial"/>
              </a:rPr>
              <a:t>Otizm Spektrum Bozukluğu tanısı, altın standart olarak çocuk ve ergen psikiyatrisi uzmanı tarafından, çocuğun klinik olarak gözlenmesi ve ebeveyn görüşmesi ile konulmaktadır. Bazı yapılandırılmış görüşme yöntemleri kullanılabilmektedir. Bunlar; Otizm Tanısal Görüşme (ADI-R), Otizm Tanısal Gözlem Ölçeği (ADOS), </a:t>
            </a:r>
            <a:r>
              <a:rPr lang="tr-TR" sz="1200">
                <a:solidFill>
                  <a:schemeClr val="tx1"/>
                </a:solidFill>
                <a:latin typeface="Calibri"/>
                <a:ea typeface="Arial"/>
                <a:cs typeface="Arial"/>
              </a:rPr>
              <a:t>The</a:t>
            </a:r>
            <a:r>
              <a:rPr lang="tr-TR" sz="1200">
                <a:solidFill>
                  <a:schemeClr val="tx1"/>
                </a:solidFill>
                <a:latin typeface="Calibri"/>
                <a:ea typeface="Arial"/>
                <a:cs typeface="Arial"/>
              </a:rPr>
              <a:t> </a:t>
            </a:r>
            <a:r>
              <a:rPr lang="tr-TR" sz="1200">
                <a:solidFill>
                  <a:schemeClr val="tx1"/>
                </a:solidFill>
                <a:latin typeface="Calibri"/>
                <a:ea typeface="Arial"/>
                <a:cs typeface="Arial"/>
              </a:rPr>
              <a:t>Developmental</a:t>
            </a:r>
            <a:r>
              <a:rPr lang="tr-TR" sz="1200">
                <a:solidFill>
                  <a:schemeClr val="tx1"/>
                </a:solidFill>
                <a:latin typeface="Calibri"/>
                <a:ea typeface="Arial"/>
                <a:cs typeface="Arial"/>
              </a:rPr>
              <a:t>, </a:t>
            </a:r>
            <a:r>
              <a:rPr lang="tr-TR" sz="1200">
                <a:solidFill>
                  <a:schemeClr val="tx1"/>
                </a:solidFill>
                <a:latin typeface="Calibri"/>
                <a:ea typeface="Arial"/>
                <a:cs typeface="Arial"/>
              </a:rPr>
              <a:t>Dimensional</a:t>
            </a:r>
            <a:r>
              <a:rPr lang="tr-TR" sz="1200">
                <a:solidFill>
                  <a:schemeClr val="tx1"/>
                </a:solidFill>
                <a:latin typeface="Calibri"/>
                <a:ea typeface="Arial"/>
                <a:cs typeface="Arial"/>
              </a:rPr>
              <a:t> </a:t>
            </a:r>
            <a:r>
              <a:rPr lang="tr-TR" sz="1200">
                <a:solidFill>
                  <a:schemeClr val="tx1"/>
                </a:solidFill>
                <a:latin typeface="Calibri"/>
                <a:ea typeface="Arial"/>
                <a:cs typeface="Arial"/>
              </a:rPr>
              <a:t>and</a:t>
            </a:r>
            <a:r>
              <a:rPr lang="tr-TR" sz="1200">
                <a:solidFill>
                  <a:schemeClr val="tx1"/>
                </a:solidFill>
                <a:latin typeface="Calibri"/>
                <a:ea typeface="Arial"/>
                <a:cs typeface="Arial"/>
              </a:rPr>
              <a:t> </a:t>
            </a:r>
            <a:r>
              <a:rPr lang="tr-TR" sz="1200">
                <a:solidFill>
                  <a:schemeClr val="tx1"/>
                </a:solidFill>
                <a:latin typeface="Calibri"/>
                <a:ea typeface="Arial"/>
                <a:cs typeface="Arial"/>
              </a:rPr>
              <a:t>Diagnostic</a:t>
            </a:r>
            <a:r>
              <a:rPr lang="tr-TR" sz="1200">
                <a:solidFill>
                  <a:schemeClr val="tx1"/>
                </a:solidFill>
                <a:latin typeface="Calibri"/>
                <a:ea typeface="Arial"/>
                <a:cs typeface="Arial"/>
              </a:rPr>
              <a:t> </a:t>
            </a:r>
            <a:r>
              <a:rPr lang="tr-TR" sz="1200">
                <a:solidFill>
                  <a:schemeClr val="tx1"/>
                </a:solidFill>
                <a:latin typeface="Calibri"/>
                <a:ea typeface="Arial"/>
                <a:cs typeface="Arial"/>
              </a:rPr>
              <a:t>Interview</a:t>
            </a:r>
            <a:r>
              <a:rPr lang="tr-TR" sz="1200">
                <a:solidFill>
                  <a:schemeClr val="tx1"/>
                </a:solidFill>
                <a:latin typeface="Calibri"/>
                <a:ea typeface="Arial"/>
                <a:cs typeface="Arial"/>
              </a:rPr>
              <a:t> (3dı)’</a:t>
            </a:r>
            <a:r>
              <a:rPr lang="tr-TR" sz="1200">
                <a:solidFill>
                  <a:schemeClr val="tx1"/>
                </a:solidFill>
                <a:latin typeface="Calibri"/>
                <a:ea typeface="Arial"/>
                <a:cs typeface="Arial"/>
              </a:rPr>
              <a:t>dir</a:t>
            </a:r>
            <a:r>
              <a:rPr lang="tr-TR" sz="1200">
                <a:solidFill>
                  <a:schemeClr val="tx1"/>
                </a:solidFill>
                <a:latin typeface="Calibri"/>
                <a:ea typeface="Arial"/>
                <a:cs typeface="Arial"/>
              </a:rPr>
              <a:t>. Otizm Spektrum Bozukluğu tanısı koyarken, Çocuk psikiyatri doktoru uygun gördüğü takdirde belirti şiddetini tespit etme ve belirtileri öğrenmek amacıyla, bazı ölçekleri doldurabilir veya aileye doldurtabilir. </a:t>
            </a:r>
            <a:endParaRP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sz="1200">
                <a:solidFill>
                  <a:schemeClr val="tx1"/>
                </a:solidFill>
                <a:latin typeface="Calibri"/>
                <a:ea typeface="Arial"/>
                <a:cs typeface="Arial"/>
              </a:rPr>
              <a:t>Klinik değerlendirmenin en önemli basamaklarından birisi duyusal </a:t>
            </a:r>
            <a:r>
              <a:rPr lang="tr-TR" sz="1200">
                <a:solidFill>
                  <a:schemeClr val="tx1"/>
                </a:solidFill>
                <a:latin typeface="Calibri"/>
                <a:ea typeface="Arial"/>
                <a:cs typeface="Arial"/>
              </a:rPr>
              <a:t>defekt</a:t>
            </a:r>
            <a:r>
              <a:rPr lang="tr-TR" sz="1200">
                <a:solidFill>
                  <a:schemeClr val="tx1"/>
                </a:solidFill>
                <a:latin typeface="Calibri"/>
                <a:ea typeface="Arial"/>
                <a:cs typeface="Arial"/>
              </a:rPr>
              <a:t> olasılığının </a:t>
            </a:r>
            <a:r>
              <a:rPr lang="tr-TR" sz="1200">
                <a:solidFill>
                  <a:schemeClr val="tx1"/>
                </a:solidFill>
                <a:latin typeface="Calibri"/>
                <a:ea typeface="Arial"/>
                <a:cs typeface="Arial"/>
              </a:rPr>
              <a:t>ekartasyonuna</a:t>
            </a:r>
            <a:r>
              <a:rPr lang="tr-TR" sz="1200">
                <a:solidFill>
                  <a:schemeClr val="tx1"/>
                </a:solidFill>
                <a:latin typeface="Calibri"/>
                <a:ea typeface="Arial"/>
                <a:cs typeface="Arial"/>
              </a:rPr>
              <a:t> yönelik değerlendirmedir. Bunun için detaylı </a:t>
            </a:r>
            <a:r>
              <a:rPr lang="tr-TR" sz="1200">
                <a:solidFill>
                  <a:schemeClr val="tx1"/>
                </a:solidFill>
                <a:latin typeface="Calibri"/>
                <a:ea typeface="Arial"/>
                <a:cs typeface="Arial"/>
              </a:rPr>
              <a:t>odyometrik</a:t>
            </a:r>
            <a:r>
              <a:rPr lang="tr-TR" sz="1200">
                <a:solidFill>
                  <a:schemeClr val="tx1"/>
                </a:solidFill>
                <a:latin typeface="Calibri"/>
                <a:ea typeface="Arial"/>
                <a:cs typeface="Arial"/>
              </a:rPr>
              <a:t> inceleme ve görme değerlendirmesi için yönlendirilir. Saha uygulamalarında sıklıkla bu durum atlanabilmekte, ÇÖZGER sağlık kurulu gibi en son basamağa kadar </a:t>
            </a:r>
            <a:r>
              <a:rPr lang="tr-TR" sz="1200">
                <a:solidFill>
                  <a:schemeClr val="tx1"/>
                </a:solidFill>
                <a:latin typeface="Calibri"/>
                <a:ea typeface="Arial"/>
                <a:cs typeface="Arial"/>
              </a:rPr>
              <a:t>multidisipliner</a:t>
            </a:r>
            <a:r>
              <a:rPr lang="tr-TR" sz="1200">
                <a:solidFill>
                  <a:schemeClr val="tx1"/>
                </a:solidFill>
                <a:latin typeface="Calibri"/>
                <a:ea typeface="Arial"/>
                <a:cs typeface="Arial"/>
              </a:rPr>
              <a:t> değerlendirme gereksinimi ertelenebilmektedir. Bu durum hatalı ve eksik tanılama ile çocuğun yaşamını derinden etkileyebilmektedir.</a:t>
            </a:r>
            <a:endParaRPr/>
          </a:p>
          <a:p>
            <a:pPr>
              <a:defRPr/>
            </a:pPr>
            <a:endParaRPr lang="tr-TR" sz="1200">
              <a:solidFill>
                <a:schemeClr val="tx1"/>
              </a:solidFill>
              <a:latin typeface="Calibri"/>
              <a:ea typeface="Arial"/>
              <a:cs typeface="Arial"/>
            </a:endParaRPr>
          </a:p>
          <a:p>
            <a:pPr>
              <a:defRPr/>
            </a:pPr>
            <a:r>
              <a:rPr lang="tr-TR" sz="1200">
                <a:solidFill>
                  <a:schemeClr val="tx1"/>
                </a:solidFill>
                <a:latin typeface="Calibri"/>
                <a:ea typeface="Arial"/>
                <a:cs typeface="Arial"/>
              </a:rPr>
              <a:t>OSB’li</a:t>
            </a:r>
            <a:r>
              <a:rPr lang="tr-TR" sz="1200">
                <a:solidFill>
                  <a:schemeClr val="tx1"/>
                </a:solidFill>
                <a:latin typeface="Calibri"/>
                <a:ea typeface="Arial"/>
                <a:cs typeface="Arial"/>
              </a:rPr>
              <a:t> çocukların eşlik eden hastalıkları zihinsel gelişim sorunları, öğrenme güçlükleri, dikkat eksikliği ve </a:t>
            </a:r>
            <a:r>
              <a:rPr lang="tr-TR" sz="1200">
                <a:solidFill>
                  <a:schemeClr val="tx1"/>
                </a:solidFill>
                <a:latin typeface="Calibri"/>
                <a:ea typeface="Arial"/>
                <a:cs typeface="Arial"/>
              </a:rPr>
              <a:t>hiperaktivite</a:t>
            </a:r>
            <a:r>
              <a:rPr lang="tr-TR" sz="1200">
                <a:solidFill>
                  <a:schemeClr val="tx1"/>
                </a:solidFill>
                <a:latin typeface="Calibri"/>
                <a:ea typeface="Arial"/>
                <a:cs typeface="Arial"/>
              </a:rPr>
              <a:t> bozukluğu (DEHB), </a:t>
            </a:r>
            <a:r>
              <a:rPr lang="tr-TR" sz="1200">
                <a:solidFill>
                  <a:schemeClr val="tx1"/>
                </a:solidFill>
                <a:latin typeface="Calibri"/>
                <a:ea typeface="Arial"/>
                <a:cs typeface="Arial"/>
              </a:rPr>
              <a:t>anksiyete</a:t>
            </a:r>
            <a:r>
              <a:rPr lang="tr-TR" sz="1200">
                <a:solidFill>
                  <a:schemeClr val="tx1"/>
                </a:solidFill>
                <a:latin typeface="Calibri"/>
                <a:ea typeface="Arial"/>
                <a:cs typeface="Arial"/>
              </a:rPr>
              <a:t> bozuklukları, konuşma ve dil bozuklukları olabilir. Bu durumlar, OSB semptomlarının ortaya çıkış şeklini etkileyebilir ve bireyin sosyal ve fonksiyonel bozukluğunu farklı yaş dönemlerinde, farklı şekillerde ortaya çıkmasına neden olabilir. Dolayısıyla </a:t>
            </a:r>
            <a:r>
              <a:rPr lang="tr-TR" sz="1200">
                <a:solidFill>
                  <a:schemeClr val="tx1"/>
                </a:solidFill>
                <a:latin typeface="Calibri"/>
                <a:ea typeface="Arial"/>
                <a:cs typeface="Arial"/>
              </a:rPr>
              <a:t>komorbiditeleri</a:t>
            </a:r>
            <a:r>
              <a:rPr lang="tr-TR" sz="1200">
                <a:solidFill>
                  <a:schemeClr val="tx1"/>
                </a:solidFill>
                <a:latin typeface="Calibri"/>
                <a:ea typeface="Arial"/>
                <a:cs typeface="Arial"/>
              </a:rPr>
              <a:t> saptamaya yönelik çok boyutlu bilişsel değerlendirme şarttır. Bu amaçla her gelişim dönemine uygun ayrı araçlar tanımlanmıştır ve bu </a:t>
            </a:r>
            <a:r>
              <a:rPr lang="tr-TR" sz="1200">
                <a:solidFill>
                  <a:schemeClr val="tx1"/>
                </a:solidFill>
                <a:latin typeface="Calibri"/>
                <a:ea typeface="Arial"/>
                <a:cs typeface="Arial"/>
              </a:rPr>
              <a:t>psikometrik</a:t>
            </a:r>
            <a:r>
              <a:rPr lang="tr-TR" sz="1200">
                <a:solidFill>
                  <a:schemeClr val="tx1"/>
                </a:solidFill>
                <a:latin typeface="Calibri"/>
                <a:ea typeface="Arial"/>
                <a:cs typeface="Arial"/>
              </a:rPr>
              <a:t> değerlendirmelerden edinilen veriler klinik işlevsellik düzeyi ile birleştirilerek çocuğun hangi gelişim basamağında olduğu veya beklenenden ne kadar geride olduğu saptanır. </a:t>
            </a:r>
            <a:endParaRPr/>
          </a:p>
          <a:p>
            <a:pPr>
              <a:defRPr/>
            </a:pPr>
            <a:endParaRPr lang="tr-TR"/>
          </a:p>
          <a:p>
            <a:pPr>
              <a:defRPr/>
            </a:pPr>
            <a:r>
              <a:rPr lang="tr-TR"/>
              <a:t>Diğer bir basamak da ülkemizde gittikçe yaygınlaşan ve bilimsel kanıtların hızla desteklediği duyu profili değerlendirmesidir. Bu </a:t>
            </a:r>
            <a:r>
              <a:rPr lang="tr-TR"/>
              <a:t>ergoterapistler</a:t>
            </a:r>
            <a:r>
              <a:rPr lang="tr-TR"/>
              <a:t> tarafından uygulanan yapılandırılmış bir sistemdir ve temelde duyusal </a:t>
            </a:r>
            <a:r>
              <a:rPr lang="tr-TR"/>
              <a:t>hipo-hipersensitivite</a:t>
            </a:r>
            <a:r>
              <a:rPr lang="tr-TR"/>
              <a:t> gibi duyu işleme sorunlarının saptanmasına yönelik bir incelemedir. Buradan elde edilen veriler ile duyu-bütünleme tedavilerindeki stratejiler kullanılarak belli başlı semptomların desteklenmesi planlanır. </a:t>
            </a:r>
            <a:endParaRP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tr-TR"/>
              <a:t>Sosyal davranışları taklit etmeme (alkış yapma, el sallama vb.) gibi belirtiler otizmin erken belirtilerindendir</a:t>
            </a:r>
            <a:r>
              <a:rPr lang="tr-TR" baseline="30000"/>
              <a:t> </a:t>
            </a:r>
            <a:r>
              <a:rPr lang="tr-TR"/>
              <a:t>ve çocuğu serbest olarak izleyerek fark edilebilir. </a:t>
            </a:r>
            <a:endParaRP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tr-TR"/>
              <a:t>Tarama testleri içinde dünyada en yaygın kullanılan M-CHAT değerlendirmesidir. Ülkemizde kırmızı bayrak belirtilerini tarayan 3 </a:t>
            </a:r>
            <a:r>
              <a:rPr lang="tr-TR"/>
              <a:t>lü</a:t>
            </a:r>
            <a:r>
              <a:rPr lang="tr-TR"/>
              <a:t> ve 5 </a:t>
            </a:r>
            <a:r>
              <a:rPr lang="tr-TR"/>
              <a:t>li</a:t>
            </a:r>
            <a:r>
              <a:rPr lang="tr-TR"/>
              <a:t> belirti tarama formları da bulunmaktadır. </a:t>
            </a:r>
            <a:endParaRPr/>
          </a:p>
          <a:p>
            <a:pPr marL="0" marR="0" lvl="0" indent="0" algn="l" defTabSz="914400">
              <a:lnSpc>
                <a:spcPct val="100000"/>
              </a:lnSpc>
              <a:spcBef>
                <a:spcPts val="0"/>
              </a:spcBef>
              <a:spcAft>
                <a:spcPts val="0"/>
              </a:spcAft>
              <a:buClrTx/>
              <a:buSzTx/>
              <a:buFontTx/>
              <a:buNone/>
              <a:defRPr/>
            </a:pPr>
            <a:endParaRPr lang="tr-TR" sz="3600" b="1">
              <a:solidFill>
                <a:srgbClr val="7030A0"/>
              </a:solidFill>
              <a:latin typeface="Calibri"/>
              <a:cs typeface="Calibri"/>
            </a:endParaRPr>
          </a:p>
          <a:p>
            <a:pPr marL="0" marR="0" lvl="0" indent="0" algn="l" defTabSz="914400">
              <a:lnSpc>
                <a:spcPct val="100000"/>
              </a:lnSpc>
              <a:spcBef>
                <a:spcPts val="0"/>
              </a:spcBef>
              <a:spcAft>
                <a:spcPts val="0"/>
              </a:spcAft>
              <a:buClrTx/>
              <a:buSzTx/>
              <a:buFontTx/>
              <a:buNone/>
              <a:defRPr/>
            </a:pPr>
            <a:r>
              <a:rPr lang="en-US" sz="3600" b="1">
                <a:solidFill>
                  <a:srgbClr val="7030A0"/>
                </a:solidFill>
                <a:latin typeface="Calibri"/>
                <a:cs typeface="Calibri"/>
              </a:rPr>
              <a:t>M-CHAT</a:t>
            </a:r>
            <a:r>
              <a:rPr lang="tr-TR" sz="3600" b="1">
                <a:solidFill>
                  <a:srgbClr val="7030A0"/>
                </a:solidFill>
                <a:latin typeface="Calibri"/>
                <a:cs typeface="Calibri"/>
              </a:rPr>
              <a:t>  </a:t>
            </a:r>
            <a:r>
              <a:rPr lang="tr-TR">
                <a:solidFill>
                  <a:srgbClr val="7030A0"/>
                </a:solidFill>
                <a:latin typeface="Calibri"/>
                <a:cs typeface="Calibri"/>
              </a:rPr>
              <a:t>    </a:t>
            </a:r>
            <a:r>
              <a:rPr lang="en-US" i="1">
                <a:solidFill>
                  <a:srgbClr val="7030A0"/>
                </a:solidFill>
                <a:latin typeface="Calibri"/>
                <a:cs typeface="Calibri"/>
              </a:rPr>
              <a:t>(</a:t>
            </a:r>
            <a:r>
              <a:rPr lang="en-US" i="1">
                <a:solidFill>
                  <a:srgbClr val="7030A0"/>
                </a:solidFill>
                <a:latin typeface="Calibri"/>
                <a:cs typeface="Calibri"/>
              </a:rPr>
              <a:t>Değiştirilmiş</a:t>
            </a:r>
            <a:r>
              <a:rPr lang="en-US" i="1">
                <a:solidFill>
                  <a:srgbClr val="7030A0"/>
                </a:solidFill>
                <a:latin typeface="Calibri"/>
                <a:cs typeface="Calibri"/>
              </a:rPr>
              <a:t> </a:t>
            </a:r>
            <a:r>
              <a:rPr lang="en-US" i="1">
                <a:solidFill>
                  <a:srgbClr val="7030A0"/>
                </a:solidFill>
                <a:latin typeface="Calibri"/>
                <a:cs typeface="Calibri"/>
              </a:rPr>
              <a:t>Erken</a:t>
            </a:r>
            <a:r>
              <a:rPr lang="en-US" i="1">
                <a:solidFill>
                  <a:srgbClr val="7030A0"/>
                </a:solidFill>
                <a:latin typeface="Calibri"/>
                <a:cs typeface="Calibri"/>
              </a:rPr>
              <a:t> </a:t>
            </a:r>
            <a:r>
              <a:rPr lang="en-US" i="1">
                <a:solidFill>
                  <a:srgbClr val="7030A0"/>
                </a:solidFill>
                <a:latin typeface="Calibri"/>
                <a:cs typeface="Calibri"/>
              </a:rPr>
              <a:t>Çocukluk</a:t>
            </a:r>
            <a:r>
              <a:rPr lang="en-US" i="1">
                <a:solidFill>
                  <a:srgbClr val="7030A0"/>
                </a:solidFill>
                <a:latin typeface="Calibri"/>
                <a:cs typeface="Calibri"/>
              </a:rPr>
              <a:t> </a:t>
            </a:r>
            <a:r>
              <a:rPr lang="en-US" i="1">
                <a:solidFill>
                  <a:srgbClr val="7030A0"/>
                </a:solidFill>
                <a:latin typeface="Calibri"/>
                <a:cs typeface="Calibri"/>
              </a:rPr>
              <a:t>Çağı</a:t>
            </a:r>
            <a:r>
              <a:rPr lang="en-US" i="1">
                <a:solidFill>
                  <a:srgbClr val="7030A0"/>
                </a:solidFill>
                <a:latin typeface="Calibri"/>
                <a:cs typeface="Calibri"/>
              </a:rPr>
              <a:t> </a:t>
            </a:r>
            <a:r>
              <a:rPr lang="en-US" i="1">
                <a:solidFill>
                  <a:srgbClr val="7030A0"/>
                </a:solidFill>
                <a:latin typeface="Calibri"/>
                <a:cs typeface="Calibri"/>
              </a:rPr>
              <a:t>Tarama</a:t>
            </a:r>
            <a:r>
              <a:rPr lang="en-US" i="1">
                <a:solidFill>
                  <a:srgbClr val="7030A0"/>
                </a:solidFill>
                <a:latin typeface="Calibri"/>
                <a:cs typeface="Calibri"/>
              </a:rPr>
              <a:t> </a:t>
            </a:r>
            <a:r>
              <a:rPr lang="en-US" i="1">
                <a:solidFill>
                  <a:srgbClr val="7030A0"/>
                </a:solidFill>
                <a:latin typeface="Calibri"/>
                <a:cs typeface="Calibri"/>
              </a:rPr>
              <a:t>Ölçeği</a:t>
            </a:r>
            <a:r>
              <a:rPr lang="en-US" i="1">
                <a:solidFill>
                  <a:srgbClr val="7030A0"/>
                </a:solidFill>
                <a:latin typeface="Calibri"/>
                <a:cs typeface="Calibri"/>
              </a:rPr>
              <a:t>) </a:t>
            </a:r>
            <a:endParaRPr lang="en-US" sz="2400" b="1">
              <a:latin typeface="Calibri"/>
              <a:cs typeface="Calibri"/>
            </a:endParaRPr>
          </a:p>
          <a:p>
            <a:pPr lvl="1">
              <a:defRPr/>
            </a:pPr>
            <a:r>
              <a:rPr lang="en-US" sz="2400" b="1">
                <a:latin typeface="Calibri"/>
                <a:cs typeface="Calibri"/>
              </a:rPr>
              <a:t>23 </a:t>
            </a:r>
            <a:r>
              <a:rPr lang="en-US" sz="2400" b="1">
                <a:latin typeface="Calibri"/>
                <a:cs typeface="Calibri"/>
              </a:rPr>
              <a:t>madde</a:t>
            </a:r>
            <a:r>
              <a:rPr lang="tr-TR" sz="2400">
                <a:latin typeface="Calibri"/>
                <a:cs typeface="Calibri"/>
              </a:rPr>
              <a:t> (18-36 ay arasına uygulanır)</a:t>
            </a:r>
            <a:endParaRPr lang="en-US" sz="2400">
              <a:latin typeface="Calibri"/>
              <a:cs typeface="Calibri"/>
            </a:endParaRPr>
          </a:p>
          <a:p>
            <a:pPr lvl="1">
              <a:defRPr/>
            </a:pPr>
            <a:r>
              <a:rPr lang="en-US" sz="2400">
                <a:latin typeface="Calibri"/>
                <a:cs typeface="Calibri"/>
              </a:rPr>
              <a:t>Ebeveyne</a:t>
            </a:r>
            <a:r>
              <a:rPr lang="en-US" sz="2400">
                <a:latin typeface="Calibri"/>
                <a:cs typeface="Calibri"/>
              </a:rPr>
              <a:t> </a:t>
            </a:r>
            <a:r>
              <a:rPr lang="en-US" sz="2400">
                <a:latin typeface="Calibri"/>
                <a:cs typeface="Calibri"/>
              </a:rPr>
              <a:t>sağlık</a:t>
            </a:r>
            <a:r>
              <a:rPr lang="en-US" sz="2400">
                <a:latin typeface="Calibri"/>
                <a:cs typeface="Calibri"/>
              </a:rPr>
              <a:t> </a:t>
            </a:r>
            <a:r>
              <a:rPr lang="en-US" sz="2400">
                <a:latin typeface="Calibri"/>
                <a:cs typeface="Calibri"/>
              </a:rPr>
              <a:t>personeli</a:t>
            </a:r>
            <a:r>
              <a:rPr lang="en-US" sz="2400">
                <a:latin typeface="Calibri"/>
                <a:cs typeface="Calibri"/>
              </a:rPr>
              <a:t> </a:t>
            </a:r>
            <a:r>
              <a:rPr lang="en-US" sz="2400">
                <a:latin typeface="Calibri"/>
                <a:cs typeface="Calibri"/>
              </a:rPr>
              <a:t>sorarak</a:t>
            </a:r>
            <a:r>
              <a:rPr lang="en-US" sz="2400">
                <a:latin typeface="Calibri"/>
                <a:cs typeface="Calibri"/>
              </a:rPr>
              <a:t> </a:t>
            </a:r>
            <a:r>
              <a:rPr lang="en-US" sz="2400">
                <a:latin typeface="Calibri"/>
                <a:cs typeface="Calibri"/>
              </a:rPr>
              <a:t>işaretlendiğinden</a:t>
            </a:r>
            <a:r>
              <a:rPr lang="en-US" sz="2400">
                <a:latin typeface="Calibri"/>
                <a:cs typeface="Calibri"/>
              </a:rPr>
              <a:t> </a:t>
            </a:r>
            <a:r>
              <a:rPr lang="en-US" sz="2400">
                <a:latin typeface="Calibri"/>
                <a:cs typeface="Calibri"/>
              </a:rPr>
              <a:t>otizm</a:t>
            </a:r>
            <a:r>
              <a:rPr lang="en-US" sz="2400">
                <a:latin typeface="Calibri"/>
                <a:cs typeface="Calibri"/>
              </a:rPr>
              <a:t> </a:t>
            </a:r>
            <a:r>
              <a:rPr lang="en-US" sz="2400">
                <a:latin typeface="Calibri"/>
                <a:cs typeface="Calibri"/>
              </a:rPr>
              <a:t>riski</a:t>
            </a:r>
            <a:r>
              <a:rPr lang="en-US" sz="2400">
                <a:latin typeface="Calibri"/>
                <a:cs typeface="Calibri"/>
              </a:rPr>
              <a:t> </a:t>
            </a:r>
            <a:r>
              <a:rPr lang="en-US" sz="2400">
                <a:latin typeface="Calibri"/>
                <a:cs typeface="Calibri"/>
              </a:rPr>
              <a:t>olan</a:t>
            </a:r>
            <a:r>
              <a:rPr lang="en-US" sz="2400">
                <a:latin typeface="Calibri"/>
                <a:cs typeface="Calibri"/>
              </a:rPr>
              <a:t> </a:t>
            </a:r>
            <a:r>
              <a:rPr lang="en-US" sz="2400">
                <a:latin typeface="Calibri"/>
                <a:cs typeface="Calibri"/>
              </a:rPr>
              <a:t>çocukları</a:t>
            </a:r>
            <a:r>
              <a:rPr lang="en-US" sz="2400">
                <a:latin typeface="Calibri"/>
                <a:cs typeface="Calibri"/>
              </a:rPr>
              <a:t> </a:t>
            </a:r>
            <a:r>
              <a:rPr lang="en-US" sz="2400">
                <a:latin typeface="Calibri"/>
                <a:cs typeface="Calibri"/>
              </a:rPr>
              <a:t>tes</a:t>
            </a:r>
            <a:r>
              <a:rPr lang="tr-TR" sz="2400">
                <a:latin typeface="Calibri"/>
                <a:cs typeface="Calibri"/>
              </a:rPr>
              <a:t>p</a:t>
            </a:r>
            <a:r>
              <a:rPr lang="en-US" sz="2400">
                <a:latin typeface="Calibri"/>
                <a:cs typeface="Calibri"/>
              </a:rPr>
              <a:t>it </a:t>
            </a:r>
            <a:r>
              <a:rPr lang="en-US" sz="2400">
                <a:latin typeface="Calibri"/>
                <a:cs typeface="Calibri"/>
              </a:rPr>
              <a:t>etme</a:t>
            </a:r>
            <a:r>
              <a:rPr lang="en-US" sz="2400">
                <a:latin typeface="Calibri"/>
                <a:cs typeface="Calibri"/>
              </a:rPr>
              <a:t> </a:t>
            </a:r>
            <a:r>
              <a:rPr lang="en-US" sz="2400">
                <a:latin typeface="Calibri"/>
                <a:cs typeface="Calibri"/>
              </a:rPr>
              <a:t>gücü</a:t>
            </a:r>
            <a:r>
              <a:rPr lang="en-US" sz="2400">
                <a:latin typeface="Calibri"/>
                <a:cs typeface="Calibri"/>
              </a:rPr>
              <a:t> </a:t>
            </a:r>
            <a:r>
              <a:rPr lang="en-US" sz="2400">
                <a:latin typeface="Calibri"/>
                <a:cs typeface="Calibri"/>
              </a:rPr>
              <a:t>yüksektir</a:t>
            </a:r>
            <a:r>
              <a:rPr lang="en-US" sz="2400">
                <a:latin typeface="Calibri"/>
                <a:cs typeface="Calibri"/>
              </a:rPr>
              <a:t> </a:t>
            </a:r>
            <a:r>
              <a:rPr lang="tr-TR" sz="2400">
                <a:latin typeface="Calibri"/>
                <a:cs typeface="Calibri"/>
              </a:rPr>
              <a:t>(</a:t>
            </a:r>
            <a:r>
              <a:rPr lang="en-US" sz="2400">
                <a:latin typeface="Calibri"/>
                <a:cs typeface="Calibri"/>
              </a:rPr>
              <a:t>tanı</a:t>
            </a:r>
            <a:r>
              <a:rPr lang="en-US" sz="2400">
                <a:latin typeface="Calibri"/>
                <a:cs typeface="Calibri"/>
              </a:rPr>
              <a:t> </a:t>
            </a:r>
            <a:r>
              <a:rPr lang="en-US" sz="2400">
                <a:latin typeface="Calibri"/>
                <a:cs typeface="Calibri"/>
              </a:rPr>
              <a:t>tahmini</a:t>
            </a:r>
            <a:r>
              <a:rPr lang="en-US" sz="2400">
                <a:latin typeface="Calibri"/>
                <a:cs typeface="Calibri"/>
              </a:rPr>
              <a:t> </a:t>
            </a:r>
            <a:r>
              <a:rPr lang="en-US" sz="2400">
                <a:latin typeface="Calibri"/>
                <a:cs typeface="Calibri"/>
              </a:rPr>
              <a:t>değeri</a:t>
            </a:r>
            <a:r>
              <a:rPr lang="en-US" sz="2400">
                <a:latin typeface="Calibri"/>
                <a:cs typeface="Calibri"/>
              </a:rPr>
              <a:t> </a:t>
            </a:r>
            <a:r>
              <a:rPr lang="en-US" sz="2400">
                <a:latin typeface="Calibri"/>
                <a:cs typeface="Calibri"/>
              </a:rPr>
              <a:t>güçlü</a:t>
            </a:r>
            <a:r>
              <a:rPr lang="en-US" sz="2400">
                <a:latin typeface="Calibri"/>
                <a:cs typeface="Calibri"/>
              </a:rPr>
              <a:t> </a:t>
            </a:r>
            <a:r>
              <a:rPr lang="en-US" sz="2400">
                <a:latin typeface="Calibri"/>
                <a:cs typeface="Calibri"/>
              </a:rPr>
              <a:t>sorular</a:t>
            </a:r>
            <a:r>
              <a:rPr lang="tr-TR" sz="2400">
                <a:latin typeface="Calibri"/>
                <a:cs typeface="Calibri"/>
              </a:rPr>
              <a:t>)</a:t>
            </a:r>
            <a:endParaRPr/>
          </a:p>
          <a:p>
            <a:pPr lvl="1">
              <a:defRPr/>
            </a:pPr>
            <a:r>
              <a:rPr lang="tr-TR">
                <a:latin typeface="Calibri"/>
                <a:cs typeface="Calibri"/>
              </a:rPr>
              <a:t>Sizlerin kullandığı </a:t>
            </a:r>
            <a:r>
              <a:rPr lang="tr-TR">
                <a:latin typeface="Calibri"/>
                <a:cs typeface="Calibri"/>
              </a:rPr>
              <a:t>HYP’ye</a:t>
            </a:r>
            <a:r>
              <a:rPr lang="tr-TR">
                <a:latin typeface="Calibri"/>
                <a:cs typeface="Calibri"/>
              </a:rPr>
              <a:t> aktarılan Gelişim Değerlendirme Ölçeği, M-</a:t>
            </a:r>
            <a:r>
              <a:rPr lang="tr-TR">
                <a:latin typeface="Calibri"/>
                <a:cs typeface="Calibri"/>
              </a:rPr>
              <a:t>CHAT’ten</a:t>
            </a:r>
            <a:r>
              <a:rPr lang="tr-TR">
                <a:latin typeface="Calibri"/>
                <a:cs typeface="Calibri"/>
              </a:rPr>
              <a:t> alınmış 5 maddeden oluşmaktadır.</a:t>
            </a:r>
            <a:endParaRPr lang="tr-TR" sz="2400">
              <a:latin typeface="Calibri"/>
              <a:cs typeface="Calibri"/>
            </a:endParaRPr>
          </a:p>
          <a:p>
            <a:pPr lvl="1">
              <a:defRPr/>
            </a:pPr>
            <a:endParaRPr lang="tr-TR" sz="2400">
              <a:latin typeface="Calibri"/>
              <a:cs typeface="Calibri"/>
            </a:endParaRPr>
          </a:p>
          <a:p>
            <a:pPr marL="457200" lvl="1" indent="0">
              <a:buNone/>
              <a:defRPr/>
            </a:pPr>
            <a:endParaRPr lang="en-US" sz="2400">
              <a:latin typeface="Calibri"/>
              <a:cs typeface="Calibri"/>
            </a:endParaRP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sz="1200">
                <a:solidFill>
                  <a:schemeClr val="tx1"/>
                </a:solidFill>
                <a:latin typeface="Calibri"/>
                <a:ea typeface="Arial"/>
                <a:cs typeface="Arial"/>
              </a:rPr>
              <a:t>Bununla birlikte, ara dönemlerde başvurusu yapılan çocuklardan; </a:t>
            </a:r>
            <a:endParaRPr/>
          </a:p>
          <a:p>
            <a:pPr lvl="0">
              <a:defRPr/>
            </a:pPr>
            <a:r>
              <a:rPr lang="tr-TR" sz="1200">
                <a:solidFill>
                  <a:schemeClr val="tx1"/>
                </a:solidFill>
                <a:latin typeface="Calibri"/>
                <a:ea typeface="Arial"/>
                <a:cs typeface="Arial"/>
              </a:rPr>
              <a:t>21’inci ay başından 23’üncü ay sonuna kadar tarananlar 18’inci ay taraması, </a:t>
            </a:r>
            <a:endParaRPr/>
          </a:p>
          <a:p>
            <a:pPr lvl="0">
              <a:defRPr/>
            </a:pPr>
            <a:r>
              <a:rPr lang="tr-TR" sz="1200">
                <a:solidFill>
                  <a:schemeClr val="tx1"/>
                </a:solidFill>
                <a:latin typeface="Calibri"/>
                <a:ea typeface="Arial"/>
                <a:cs typeface="Arial"/>
              </a:rPr>
              <a:t>27’nci ay başından 35’inci ay sonuna kadar tarananlar 24’üncü ay taraması, </a:t>
            </a:r>
            <a:endParaRPr/>
          </a:p>
          <a:p>
            <a:pPr lvl="0">
              <a:defRPr/>
            </a:pPr>
            <a:r>
              <a:rPr lang="tr-TR" sz="1200">
                <a:solidFill>
                  <a:schemeClr val="tx1"/>
                </a:solidFill>
                <a:latin typeface="Calibri"/>
                <a:ea typeface="Arial"/>
                <a:cs typeface="Arial"/>
              </a:rPr>
              <a:t>39’uncu ay başından 47’nci ay sonuna kadar tarananların ise 36’ncı ay taraması olarak değerlendirilecek; takip eden taramalar, esas tarama periyotları içerisinde gerçekleştirilecektir.</a:t>
            </a:r>
            <a:endParaRP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b="1" u="sng">
                <a:solidFill>
                  <a:srgbClr val="FF0000"/>
                </a:solidFill>
                <a:latin typeface="Times New Roman"/>
                <a:cs typeface="Times New Roman"/>
              </a:rPr>
              <a:t>RİSK TESPİT EDİLEN ÇOCUĞA AİLE HEKİMİ MHRS RANDEVUSU  OLUŞTURMASININ ONEMİ BU SLAYTTA ANLATICI TARAFINDAN VURGULANMALIDIR.</a:t>
            </a:r>
            <a:endParaRPr/>
          </a:p>
          <a:p>
            <a:pPr>
              <a:defRPr/>
            </a:pPr>
            <a:r>
              <a:rPr lang="tr-TR" b="1" u="sng">
                <a:solidFill>
                  <a:srgbClr val="FF0000"/>
                </a:solidFill>
                <a:latin typeface="Times New Roman"/>
                <a:cs typeface="Times New Roman"/>
              </a:rPr>
              <a:t> </a:t>
            </a:r>
            <a:endParaRP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sz="1200">
                <a:solidFill>
                  <a:schemeClr val="tx1"/>
                </a:solidFill>
                <a:latin typeface="Calibri"/>
                <a:ea typeface="Arial"/>
                <a:cs typeface="Arial"/>
              </a:rPr>
              <a:t>DSM5 ile tanısal kriterlerdeki önemli değişikliklere ve temel iki tanı kriteri boyutuna dikkat çekilmektedir. </a:t>
            </a:r>
            <a:endParaRPr/>
          </a:p>
          <a:p>
            <a:pPr>
              <a:defRPr/>
            </a:pPr>
            <a:endParaRPr lang="tr-TR" sz="1200">
              <a:solidFill>
                <a:schemeClr val="tx1"/>
              </a:solidFill>
              <a:latin typeface="Calibri"/>
              <a:ea typeface="Arial"/>
              <a:cs typeface="Arial"/>
            </a:endParaRPr>
          </a:p>
          <a:p>
            <a:pPr>
              <a:defRPr/>
            </a:pPr>
            <a:r>
              <a:rPr lang="tr-TR" sz="1200">
                <a:solidFill>
                  <a:schemeClr val="tx1"/>
                </a:solidFill>
                <a:latin typeface="Calibri"/>
                <a:ea typeface="Arial"/>
                <a:cs typeface="Arial"/>
              </a:rPr>
              <a:t>Klinik değerlendirmede; ICD-10, DSM-5 (</a:t>
            </a:r>
            <a:r>
              <a:rPr lang="tr-TR" sz="1200">
                <a:solidFill>
                  <a:schemeClr val="tx1"/>
                </a:solidFill>
                <a:latin typeface="Calibri"/>
                <a:ea typeface="Arial"/>
                <a:cs typeface="Arial"/>
              </a:rPr>
              <a:t>Mental</a:t>
            </a:r>
            <a:r>
              <a:rPr lang="tr-TR" sz="1200">
                <a:solidFill>
                  <a:schemeClr val="tx1"/>
                </a:solidFill>
                <a:latin typeface="Calibri"/>
                <a:ea typeface="Arial"/>
                <a:cs typeface="Arial"/>
              </a:rPr>
              <a:t> bozuklukların tanısal ve istatistiksel el kitabı) ve otizm spektrum bozukluğu tanı kriterleri, rehberlik etmektedir. DSM-5 Otizm Spektrum bozukluğunda</a:t>
            </a:r>
            <a:endParaRPr/>
          </a:p>
          <a:p>
            <a:pPr>
              <a:defRPr/>
            </a:pPr>
            <a:r>
              <a:rPr lang="tr-TR" sz="1200">
                <a:solidFill>
                  <a:schemeClr val="tx1"/>
                </a:solidFill>
                <a:latin typeface="Calibri"/>
                <a:ea typeface="Arial"/>
                <a:cs typeface="Arial"/>
              </a:rPr>
              <a:t>sosyal beceri, iletişim ve tekrarlayan basmakalıp davranış ve düşünceleri değerlendirmektedir. Henüz OSB tanısını koymak için kullanılabilecek laboratuvar testi veya görüntüleme yöntemi bulunmadığı</a:t>
            </a:r>
            <a:endParaRPr/>
          </a:p>
          <a:p>
            <a:pPr>
              <a:defRPr/>
            </a:pPr>
            <a:r>
              <a:rPr lang="tr-TR" sz="1200">
                <a:solidFill>
                  <a:schemeClr val="tx1"/>
                </a:solidFill>
                <a:latin typeface="Calibri"/>
                <a:ea typeface="Arial"/>
                <a:cs typeface="Arial"/>
              </a:rPr>
              <a:t>için çocuğun davranış öyküsünün dikkatlice gözden geçirilmesi ve belirtilerin doğrudan gözlemlenmesi gereklidir. </a:t>
            </a:r>
            <a:endParaRPr/>
          </a:p>
          <a:p>
            <a:pPr>
              <a:defRPr/>
            </a:pPr>
            <a:endParaRPr lang="tr-T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a:t>Yönlendirme sürecinde aileyle kurulan iletişim kritik önemdedir. “Otizm” vurgusu içeren doğrudan ifadeler, ailede savunma ve kabullenmeme yaratabilir; bu durum iş birliğini geciktirebilir. Bunun yerine gelişimsel alanlara odaklanan, rehberlik edici ve destekleyici bir dil tercih edilmelidir.</a:t>
            </a:r>
            <a:r>
              <a:rPr lang="tr-TR" sz="1200">
                <a:solidFill>
                  <a:schemeClr val="tx1"/>
                </a:solidFill>
                <a:latin typeface="Calibri"/>
                <a:ea typeface="Arial"/>
                <a:cs typeface="Arial"/>
              </a:rPr>
              <a:t> </a:t>
            </a:r>
            <a:endParaRPr/>
          </a:p>
          <a:p>
            <a:pPr>
              <a:defRPr/>
            </a:pPr>
            <a:r>
              <a:rPr lang="tr-TR" sz="1200" i="1">
                <a:solidFill>
                  <a:schemeClr val="tx1"/>
                </a:solidFill>
                <a:latin typeface="Calibri"/>
                <a:ea typeface="Arial"/>
                <a:cs typeface="Arial"/>
              </a:rPr>
              <a:t>“Şimdi tarama sonuçlarını birlikte gözden geçirip durumu anlayalım ve sonraki adımları konuşalım. Bugün yapılan gelişimsel tarama bize çocuğunuzun gelişiminin bazı alanlarında [çocuğa özgü olarak sosyal iletişim (isme bakma-göz teması-nesneye bakma), dil, davranışsal (tekrarlayıcı davranış) alanlarından hangilerinde gecikme olduğu belirtilir] gecikmeler olduğunu gösterdi. Bunun için vakit kaybetmeden bir uzmanın onu görmesini öneriyorum. Tarama testleri tanı koymaz; birlikte yapmaya çalıştığımız onun sağlıklı gelişimini desteklemek için durumunu anlamaktır. Bugünkü değerlendirmede bazı risk bulguları saptadığımızdan daha ayrıntılı gelişimsel değerlendirme yapılması ve kızınızın/oğlunuzun durumunun daha iyi anlaşılması için size çocuk ve ergen ruh sağlığı uzmanından/gelişimsel </a:t>
            </a:r>
            <a:r>
              <a:rPr lang="tr-TR" sz="1200" i="1">
                <a:solidFill>
                  <a:schemeClr val="tx1"/>
                </a:solidFill>
                <a:latin typeface="Calibri"/>
                <a:ea typeface="Arial"/>
                <a:cs typeface="Arial"/>
              </a:rPr>
              <a:t>pediatristten</a:t>
            </a:r>
            <a:r>
              <a:rPr lang="tr-TR" sz="1200" i="1">
                <a:solidFill>
                  <a:schemeClr val="tx1"/>
                </a:solidFill>
                <a:latin typeface="Calibri"/>
                <a:ea typeface="Arial"/>
                <a:cs typeface="Arial"/>
              </a:rPr>
              <a:t> bir randevu alacağız. Erken destek, çocuğun gelişimini olumlu etkileyebilir. </a:t>
            </a:r>
            <a:endParaRPr lang="tr-TR" sz="1200">
              <a:solidFill>
                <a:schemeClr val="tx1"/>
              </a:solidFill>
              <a:latin typeface="Calibri"/>
              <a:ea typeface="Arial"/>
              <a:cs typeface="Arial"/>
            </a:endParaRPr>
          </a:p>
          <a:p>
            <a:pPr>
              <a:defRPr/>
            </a:pPr>
            <a:r>
              <a:rPr lang="tr-TR" sz="1200" i="1">
                <a:solidFill>
                  <a:schemeClr val="tx1"/>
                </a:solidFill>
                <a:latin typeface="Calibri"/>
                <a:ea typeface="Arial"/>
                <a:cs typeface="Arial"/>
              </a:rPr>
              <a:t> </a:t>
            </a:r>
            <a:endParaRPr lang="tr-TR" sz="1200">
              <a:solidFill>
                <a:schemeClr val="tx1"/>
              </a:solidFill>
              <a:latin typeface="Calibri"/>
              <a:ea typeface="Arial"/>
              <a:cs typeface="Arial"/>
            </a:endParaRPr>
          </a:p>
          <a:p>
            <a:pPr>
              <a:defRPr/>
            </a:pPr>
            <a:r>
              <a:rPr lang="tr-TR" sz="1200" i="1">
                <a:solidFill>
                  <a:schemeClr val="tx1"/>
                </a:solidFill>
                <a:latin typeface="Calibri"/>
                <a:ea typeface="Arial"/>
                <a:cs typeface="Arial"/>
              </a:rPr>
              <a:t>Eğer randevunuza gidemezseniz, bu konuda sizi arayıp tekrar randevu oluşturmanıza yardımcı olabilmeleri için sorumlu birime iletişim bilgilerinizi ileteceğim. Sizi arayıp en kısa zamanda randevu oluşturulmasını sağlayacaklar. Uzman tarafından değerlendirildikten sonra tekrar görüşmemiz için şimdiden bir randevu oluşturalım mı? Böylece uzman değerlendirme sonucunu konuşup sonraki dönemde neler yapılacağını ve kızınızı/oğlunuzu nasıl takip edeceğimizi birlikte ele alırız.”</a:t>
            </a:r>
            <a:endParaRPr/>
          </a:p>
          <a:p>
            <a:pPr>
              <a:defRPr/>
            </a:pPr>
            <a:endParaRPr lang="tr-TR" sz="1200" i="1">
              <a:solidFill>
                <a:schemeClr val="tx1"/>
              </a:solidFill>
              <a:latin typeface="Calibri"/>
              <a:ea typeface="Arial"/>
              <a:cs typeface="Arial"/>
            </a:endParaRPr>
          </a:p>
          <a:p>
            <a:pPr>
              <a:lnSpc>
                <a:spcPct val="100000"/>
              </a:lnSpc>
              <a:defRPr/>
            </a:pPr>
            <a:r>
              <a:rPr lang="tr-TR" sz="1200"/>
              <a:t>Şüpheli belirtileri paylaşıldıktan sonra ailenin kabul etmesi zor bir süreçtir. </a:t>
            </a:r>
            <a:endParaRPr/>
          </a:p>
          <a:p>
            <a:pPr>
              <a:lnSpc>
                <a:spcPct val="100000"/>
              </a:lnSpc>
              <a:defRPr/>
            </a:pPr>
            <a:r>
              <a:rPr lang="tr-TR" sz="1200"/>
              <a:t>Aile bu tanıyı duyduktan sonra, çocuğu ile ilgili hayal ettiklerinin gerçekleşmeme ihtimali, ailede bir yakınını kaybetmiş gibi, yas belirtilerine yol açabilir. </a:t>
            </a:r>
            <a:endParaRPr/>
          </a:p>
          <a:p>
            <a:pPr>
              <a:lnSpc>
                <a:spcPct val="100000"/>
              </a:lnSpc>
              <a:defRPr/>
            </a:pPr>
            <a:r>
              <a:rPr lang="tr-TR" sz="1200"/>
              <a:t>Aile bu süreçte öncelikle tanıyı inkâr etme ve şok yaşayabilir, çaresizlik, öfke ve üzüntü hissedebilir. </a:t>
            </a:r>
            <a:endParaRPr/>
          </a:p>
          <a:p>
            <a:pPr>
              <a:lnSpc>
                <a:spcPct val="100000"/>
              </a:lnSpc>
              <a:defRPr/>
            </a:pPr>
            <a:r>
              <a:rPr lang="tr-TR" sz="1200"/>
              <a:t>Ailenin hissettiği bu duygular ve yaşadığı yas, beklenen normal durumlardır. </a:t>
            </a:r>
            <a:endParaRPr/>
          </a:p>
          <a:p>
            <a:pPr>
              <a:lnSpc>
                <a:spcPct val="100000"/>
              </a:lnSpc>
              <a:defRPr/>
            </a:pPr>
            <a:r>
              <a:rPr lang="tr-TR" sz="1200"/>
              <a:t>Aileye, süreç ilerledikçe hem çocuklarının tanısını kabul etmelerinin hem de bu durum ile ilgili kendi duygularını kabul etmelerinin gerektiği açıklanır. </a:t>
            </a:r>
            <a:endParaRPr/>
          </a:p>
          <a:p>
            <a:pPr>
              <a:lnSpc>
                <a:spcPct val="100000"/>
              </a:lnSpc>
              <a:defRPr/>
            </a:pPr>
            <a:r>
              <a:rPr lang="tr-TR" sz="1200"/>
              <a:t>Aileler, hekime otizm spektrum bozukluğu tanısı, istenecek ek testler, rapor süreçleri, tedaviler ve bozukluğun seyri ile ilgili sorular sorabilirler. </a:t>
            </a:r>
            <a:endParaRPr/>
          </a:p>
          <a:p>
            <a:pPr>
              <a:lnSpc>
                <a:spcPct val="100000"/>
              </a:lnSpc>
              <a:defRPr/>
            </a:pPr>
            <a:r>
              <a:rPr lang="tr-TR" sz="1200"/>
              <a:t>Doktorun, OSB tanısıyla ilgili bilgileri anne-babaya birlikte, anlamalarını kolaylaştıracak şekilde açıklaması, yaklaşım sürecini kolaylaştırmaktadır.</a:t>
            </a:r>
            <a:endParaRPr/>
          </a:p>
          <a:p>
            <a:pPr>
              <a:lnSpc>
                <a:spcPct val="100000"/>
              </a:lnSpc>
              <a:defRPr/>
            </a:pPr>
            <a:endParaRPr lang="tr-TR" sz="1200"/>
          </a:p>
          <a:p>
            <a:pPr>
              <a:lnSpc>
                <a:spcPct val="100000"/>
              </a:lnSpc>
              <a:defRPr/>
            </a:pPr>
            <a:endParaRPr lang="tr-TR" sz="1200"/>
          </a:p>
          <a:p>
            <a:pPr>
              <a:defRPr/>
            </a:pPr>
            <a:endParaRPr lang="tr-TR" sz="1200">
              <a:solidFill>
                <a:schemeClr val="tx1"/>
              </a:solidFill>
              <a:latin typeface="Calibri"/>
              <a:ea typeface="Arial"/>
              <a:cs typeface="Arial"/>
            </a:endParaRP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b="1">
                <a:solidFill>
                  <a:schemeClr val="accent1">
                    <a:lumMod val="50000"/>
                  </a:schemeClr>
                </a:solidFill>
                <a:latin typeface="Calibri"/>
                <a:ea typeface="张海山锐线体2.0"/>
              </a:rPr>
              <a:t>NICE 2013 Rehberi Tedavi Hedefleri</a:t>
            </a:r>
            <a:endParaRPr/>
          </a:p>
          <a:p>
            <a:pPr>
              <a:defRPr/>
            </a:pPr>
            <a:r>
              <a:rPr lang="en-US">
                <a:latin typeface="Calibri"/>
                <a:cs typeface="Calibri"/>
              </a:rPr>
              <a:t>Çekirdek</a:t>
            </a:r>
            <a:r>
              <a:rPr lang="en-US">
                <a:latin typeface="Calibri"/>
                <a:cs typeface="Calibri"/>
              </a:rPr>
              <a:t> </a:t>
            </a:r>
            <a:r>
              <a:rPr lang="en-US">
                <a:latin typeface="Calibri"/>
                <a:cs typeface="Calibri"/>
              </a:rPr>
              <a:t>semptomlarını</a:t>
            </a:r>
            <a:r>
              <a:rPr lang="en-US">
                <a:latin typeface="Calibri"/>
                <a:cs typeface="Calibri"/>
              </a:rPr>
              <a:t> </a:t>
            </a:r>
            <a:r>
              <a:rPr lang="en-US">
                <a:latin typeface="Calibri"/>
                <a:cs typeface="Calibri"/>
              </a:rPr>
              <a:t>azaltma</a:t>
            </a:r>
            <a:r>
              <a:rPr lang="tr-TR">
                <a:latin typeface="Calibri"/>
                <a:cs typeface="Calibri"/>
              </a:rPr>
              <a:t>k</a:t>
            </a:r>
            <a:r>
              <a:rPr lang="en-US">
                <a:latin typeface="Calibri"/>
                <a:cs typeface="Calibri"/>
              </a:rPr>
              <a:t> </a:t>
            </a:r>
            <a:endParaRPr lang="en-US">
              <a:latin typeface="Calibri"/>
              <a:cs typeface="Calibri"/>
            </a:endParaRPr>
          </a:p>
          <a:p>
            <a:pPr>
              <a:defRPr/>
            </a:pPr>
            <a:r>
              <a:rPr lang="en-US">
                <a:latin typeface="Calibri"/>
                <a:cs typeface="Calibri"/>
              </a:rPr>
              <a:t>Bireylerin</a:t>
            </a:r>
            <a:r>
              <a:rPr lang="tr-TR">
                <a:latin typeface="Calibri"/>
                <a:cs typeface="Calibri"/>
              </a:rPr>
              <a:t> </a:t>
            </a:r>
            <a:r>
              <a:rPr lang="en-US">
                <a:latin typeface="Calibri"/>
                <a:cs typeface="Calibri"/>
              </a:rPr>
              <a:t>kendi</a:t>
            </a:r>
            <a:r>
              <a:rPr lang="en-US">
                <a:latin typeface="Calibri"/>
                <a:cs typeface="Calibri"/>
              </a:rPr>
              <a:t> </a:t>
            </a:r>
            <a:r>
              <a:rPr lang="en-US">
                <a:latin typeface="Calibri"/>
                <a:cs typeface="Calibri"/>
              </a:rPr>
              <a:t>potansiyellerine</a:t>
            </a:r>
            <a:r>
              <a:rPr lang="en-US">
                <a:latin typeface="Calibri"/>
                <a:cs typeface="Calibri"/>
              </a:rPr>
              <a:t> </a:t>
            </a:r>
            <a:r>
              <a:rPr lang="en-US">
                <a:latin typeface="Calibri"/>
                <a:cs typeface="Calibri"/>
              </a:rPr>
              <a:t>ulaşmasını</a:t>
            </a:r>
            <a:r>
              <a:rPr lang="en-US">
                <a:latin typeface="Calibri"/>
                <a:cs typeface="Calibri"/>
              </a:rPr>
              <a:t> </a:t>
            </a:r>
            <a:r>
              <a:rPr lang="en-US">
                <a:latin typeface="Calibri"/>
                <a:cs typeface="Calibri"/>
              </a:rPr>
              <a:t>sağlama</a:t>
            </a:r>
            <a:r>
              <a:rPr lang="tr-TR">
                <a:latin typeface="Calibri"/>
                <a:cs typeface="Calibri"/>
              </a:rPr>
              <a:t>k</a:t>
            </a:r>
            <a:endParaRPr lang="tr-TR">
              <a:latin typeface="Calibri"/>
              <a:cs typeface="Calibri"/>
            </a:endParaRPr>
          </a:p>
          <a:p>
            <a:pPr>
              <a:defRPr/>
            </a:pPr>
            <a:r>
              <a:rPr lang="en-US">
                <a:latin typeface="Calibri"/>
                <a:cs typeface="Calibri"/>
              </a:rPr>
              <a:t>Ailenin</a:t>
            </a:r>
            <a:r>
              <a:rPr lang="tr-TR">
                <a:latin typeface="Calibri"/>
                <a:cs typeface="Calibri"/>
              </a:rPr>
              <a:t> </a:t>
            </a:r>
            <a:r>
              <a:rPr lang="en-US">
                <a:latin typeface="Calibri"/>
                <a:cs typeface="Calibri"/>
              </a:rPr>
              <a:t>veya</a:t>
            </a:r>
            <a:r>
              <a:rPr lang="en-US">
                <a:latin typeface="Calibri"/>
                <a:cs typeface="Calibri"/>
              </a:rPr>
              <a:t> </a:t>
            </a:r>
            <a:r>
              <a:rPr lang="en-US">
                <a:latin typeface="Calibri"/>
                <a:cs typeface="Calibri"/>
              </a:rPr>
              <a:t>olguların</a:t>
            </a:r>
            <a:r>
              <a:rPr lang="en-US">
                <a:latin typeface="Calibri"/>
                <a:cs typeface="Calibri"/>
              </a:rPr>
              <a:t> </a:t>
            </a:r>
            <a:r>
              <a:rPr lang="en-US">
                <a:latin typeface="Calibri"/>
                <a:cs typeface="Calibri"/>
              </a:rPr>
              <a:t>uyum</a:t>
            </a:r>
            <a:r>
              <a:rPr lang="en-US">
                <a:latin typeface="Calibri"/>
                <a:cs typeface="Calibri"/>
              </a:rPr>
              <a:t> </a:t>
            </a:r>
            <a:r>
              <a:rPr lang="en-US">
                <a:latin typeface="Calibri"/>
                <a:cs typeface="Calibri"/>
              </a:rPr>
              <a:t>ve</a:t>
            </a:r>
            <a:r>
              <a:rPr lang="en-US">
                <a:latin typeface="Calibri"/>
                <a:cs typeface="Calibri"/>
              </a:rPr>
              <a:t> </a:t>
            </a:r>
            <a:r>
              <a:rPr lang="en-US">
                <a:latin typeface="Calibri"/>
                <a:cs typeface="Calibri"/>
              </a:rPr>
              <a:t>işlevselliğini</a:t>
            </a:r>
            <a:r>
              <a:rPr lang="en-US">
                <a:latin typeface="Calibri"/>
                <a:cs typeface="Calibri"/>
              </a:rPr>
              <a:t> </a:t>
            </a:r>
            <a:r>
              <a:rPr lang="en-US">
                <a:latin typeface="Calibri"/>
                <a:cs typeface="Calibri"/>
              </a:rPr>
              <a:t>bozan</a:t>
            </a:r>
            <a:r>
              <a:rPr lang="en-US">
                <a:latin typeface="Calibri"/>
                <a:cs typeface="Calibri"/>
              </a:rPr>
              <a:t> </a:t>
            </a:r>
            <a:r>
              <a:rPr lang="en-US">
                <a:latin typeface="Calibri"/>
                <a:cs typeface="Calibri"/>
              </a:rPr>
              <a:t>eşzamanlı</a:t>
            </a:r>
            <a:r>
              <a:rPr lang="tr-TR">
                <a:latin typeface="Calibri"/>
                <a:cs typeface="Calibri"/>
              </a:rPr>
              <a:t> </a:t>
            </a:r>
            <a:r>
              <a:rPr lang="en-US">
                <a:latin typeface="Calibri"/>
                <a:cs typeface="Calibri"/>
              </a:rPr>
              <a:t>fiziksel</a:t>
            </a:r>
            <a:r>
              <a:rPr lang="en-US">
                <a:latin typeface="Calibri"/>
                <a:cs typeface="Calibri"/>
              </a:rPr>
              <a:t> </a:t>
            </a:r>
            <a:r>
              <a:rPr lang="en-US">
                <a:latin typeface="Calibri"/>
                <a:cs typeface="Calibri"/>
              </a:rPr>
              <a:t>ve</a:t>
            </a:r>
            <a:r>
              <a:rPr lang="en-US">
                <a:latin typeface="Calibri"/>
                <a:cs typeface="Calibri"/>
              </a:rPr>
              <a:t> </a:t>
            </a:r>
            <a:r>
              <a:rPr lang="en-US">
                <a:latin typeface="Calibri"/>
                <a:cs typeface="Calibri"/>
              </a:rPr>
              <a:t>ruhsal</a:t>
            </a:r>
            <a:r>
              <a:rPr lang="en-US">
                <a:latin typeface="Calibri"/>
                <a:cs typeface="Calibri"/>
              </a:rPr>
              <a:t> </a:t>
            </a:r>
            <a:r>
              <a:rPr lang="en-US">
                <a:latin typeface="Calibri"/>
                <a:cs typeface="Calibri"/>
              </a:rPr>
              <a:t>hastalıkları</a:t>
            </a:r>
            <a:r>
              <a:rPr lang="en-US">
                <a:latin typeface="Calibri"/>
                <a:cs typeface="Calibri"/>
              </a:rPr>
              <a:t> </a:t>
            </a:r>
            <a:r>
              <a:rPr lang="en-US">
                <a:latin typeface="Calibri"/>
                <a:cs typeface="Calibri"/>
              </a:rPr>
              <a:t>tedavi</a:t>
            </a:r>
            <a:r>
              <a:rPr lang="en-US">
                <a:latin typeface="Calibri"/>
                <a:cs typeface="Calibri"/>
              </a:rPr>
              <a:t> </a:t>
            </a:r>
            <a:r>
              <a:rPr lang="en-US">
                <a:latin typeface="Calibri"/>
                <a:cs typeface="Calibri"/>
              </a:rPr>
              <a:t>etmek</a:t>
            </a:r>
            <a:endParaRPr lang="en-US">
              <a:latin typeface="Calibri"/>
              <a:cs typeface="Calibri"/>
            </a:endParaRPr>
          </a:p>
          <a:p>
            <a:pPr>
              <a:defRPr/>
            </a:pPr>
            <a:r>
              <a:rPr lang="en-US">
                <a:latin typeface="Calibri"/>
                <a:cs typeface="Calibri"/>
              </a:rPr>
              <a:t>Bakım</a:t>
            </a:r>
            <a:r>
              <a:rPr lang="tr-TR">
                <a:latin typeface="Calibri"/>
                <a:cs typeface="Calibri"/>
              </a:rPr>
              <a:t> </a:t>
            </a:r>
            <a:r>
              <a:rPr lang="en-US">
                <a:latin typeface="Calibri"/>
                <a:cs typeface="Calibri"/>
              </a:rPr>
              <a:t>vericilere</a:t>
            </a:r>
            <a:r>
              <a:rPr lang="en-US">
                <a:latin typeface="Calibri"/>
                <a:cs typeface="Calibri"/>
              </a:rPr>
              <a:t> </a:t>
            </a:r>
            <a:r>
              <a:rPr lang="en-US">
                <a:latin typeface="Calibri"/>
                <a:cs typeface="Calibri"/>
              </a:rPr>
              <a:t>destek</a:t>
            </a:r>
            <a:r>
              <a:rPr lang="en-US">
                <a:latin typeface="Calibri"/>
                <a:cs typeface="Calibri"/>
              </a:rPr>
              <a:t> </a:t>
            </a:r>
            <a:r>
              <a:rPr lang="en-US">
                <a:latin typeface="Calibri"/>
                <a:cs typeface="Calibri"/>
              </a:rPr>
              <a:t>olmak</a:t>
            </a:r>
            <a:endParaRPr lang="en-US">
              <a:latin typeface="Calibri"/>
              <a:cs typeface="Calibri"/>
            </a:endParaRPr>
          </a:p>
          <a:p>
            <a:pPr>
              <a:defRPr/>
            </a:pPr>
            <a:r>
              <a:rPr lang="en-US">
                <a:latin typeface="Calibri"/>
                <a:cs typeface="Calibri"/>
              </a:rPr>
              <a:t>OSB’li</a:t>
            </a:r>
            <a:r>
              <a:rPr lang="en-US">
                <a:latin typeface="Calibri"/>
                <a:cs typeface="Calibri"/>
              </a:rPr>
              <a:t> </a:t>
            </a:r>
            <a:r>
              <a:rPr lang="en-US">
                <a:latin typeface="Calibri"/>
                <a:cs typeface="Calibri"/>
              </a:rPr>
              <a:t>bireylere</a:t>
            </a:r>
            <a:r>
              <a:rPr lang="en-US">
                <a:latin typeface="Calibri"/>
                <a:cs typeface="Calibri"/>
              </a:rPr>
              <a:t> </a:t>
            </a:r>
            <a:r>
              <a:rPr lang="en-US">
                <a:latin typeface="Calibri"/>
                <a:cs typeface="Calibri"/>
              </a:rPr>
              <a:t>eğitim</a:t>
            </a:r>
            <a:r>
              <a:rPr lang="en-US">
                <a:latin typeface="Calibri"/>
                <a:cs typeface="Calibri"/>
              </a:rPr>
              <a:t> </a:t>
            </a:r>
            <a:r>
              <a:rPr lang="en-US">
                <a:latin typeface="Calibri"/>
                <a:cs typeface="Calibri"/>
              </a:rPr>
              <a:t>ve</a:t>
            </a:r>
            <a:r>
              <a:rPr lang="tr-TR">
                <a:latin typeface="Calibri"/>
                <a:cs typeface="Calibri"/>
              </a:rPr>
              <a:t> </a:t>
            </a:r>
            <a:r>
              <a:rPr lang="en-US">
                <a:latin typeface="Calibri"/>
                <a:cs typeface="Calibri"/>
              </a:rPr>
              <a:t>belirli</a:t>
            </a:r>
            <a:r>
              <a:rPr lang="en-US">
                <a:latin typeface="Calibri"/>
                <a:cs typeface="Calibri"/>
              </a:rPr>
              <a:t> </a:t>
            </a:r>
            <a:r>
              <a:rPr lang="en-US">
                <a:latin typeface="Calibri"/>
                <a:cs typeface="Calibri"/>
              </a:rPr>
              <a:t>kanıta</a:t>
            </a:r>
            <a:r>
              <a:rPr lang="en-US">
                <a:latin typeface="Calibri"/>
                <a:cs typeface="Calibri"/>
              </a:rPr>
              <a:t> </a:t>
            </a:r>
            <a:r>
              <a:rPr lang="en-US">
                <a:latin typeface="Calibri"/>
                <a:cs typeface="Calibri"/>
              </a:rPr>
              <a:t>dayalı</a:t>
            </a:r>
            <a:r>
              <a:rPr lang="en-US">
                <a:latin typeface="Calibri"/>
                <a:cs typeface="Calibri"/>
              </a:rPr>
              <a:t> </a:t>
            </a:r>
            <a:r>
              <a:rPr lang="en-US">
                <a:latin typeface="Calibri"/>
                <a:cs typeface="Calibri"/>
              </a:rPr>
              <a:t>tedavi</a:t>
            </a:r>
            <a:r>
              <a:rPr lang="en-US">
                <a:latin typeface="Calibri"/>
                <a:cs typeface="Calibri"/>
              </a:rPr>
              <a:t> </a:t>
            </a:r>
            <a:r>
              <a:rPr lang="en-US">
                <a:latin typeface="Calibri"/>
                <a:cs typeface="Calibri"/>
              </a:rPr>
              <a:t>yöntemleri</a:t>
            </a:r>
            <a:r>
              <a:rPr lang="en-US">
                <a:latin typeface="Calibri"/>
                <a:cs typeface="Calibri"/>
              </a:rPr>
              <a:t> </a:t>
            </a:r>
            <a:r>
              <a:rPr lang="en-US">
                <a:latin typeface="Calibri"/>
                <a:cs typeface="Calibri"/>
              </a:rPr>
              <a:t>uygulamak</a:t>
            </a:r>
            <a:endParaRPr lang="en-US">
              <a:latin typeface="Calibri"/>
              <a:cs typeface="Calibri"/>
            </a:endParaRPr>
          </a:p>
          <a:p>
            <a:pPr marL="0" lvl="0" indent="0" algn="r">
              <a:buNone/>
              <a:defRPr/>
            </a:pPr>
            <a:r>
              <a:rPr lang="tr-TR" sz="1000" i="1">
                <a:solidFill>
                  <a:schemeClr val="accent2"/>
                </a:solidFill>
                <a:latin typeface="Calibri"/>
                <a:cs typeface="Calibri"/>
              </a:rPr>
              <a:t>(Le </a:t>
            </a:r>
            <a:r>
              <a:rPr lang="tr-TR" sz="1000" i="1">
                <a:solidFill>
                  <a:schemeClr val="accent2"/>
                </a:solidFill>
                <a:latin typeface="Calibri"/>
                <a:cs typeface="Calibri"/>
              </a:rPr>
              <a:t>Couter</a:t>
            </a:r>
            <a:r>
              <a:rPr lang="tr-TR" sz="1000" i="1">
                <a:solidFill>
                  <a:schemeClr val="accent2"/>
                </a:solidFill>
                <a:latin typeface="Calibri"/>
                <a:cs typeface="Calibri"/>
              </a:rPr>
              <a:t>, 2015)</a:t>
            </a:r>
            <a:endParaRP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tr-TR" sz="1200" i="1"/>
              <a:t>Aba: time </a:t>
            </a:r>
            <a:r>
              <a:rPr lang="tr-TR" sz="1200" i="1"/>
              <a:t>and</a:t>
            </a:r>
            <a:r>
              <a:rPr lang="tr-TR" sz="1200" i="1"/>
              <a:t> </a:t>
            </a:r>
            <a:r>
              <a:rPr lang="tr-TR" sz="1200" i="1"/>
              <a:t>staﬀ</a:t>
            </a:r>
            <a:r>
              <a:rPr lang="tr-TR" sz="1200" i="1"/>
              <a:t> </a:t>
            </a:r>
            <a:r>
              <a:rPr lang="tr-TR" sz="1200" i="1"/>
              <a:t>intensive</a:t>
            </a:r>
            <a:r>
              <a:rPr lang="tr-TR" sz="1200" i="1"/>
              <a:t>, </a:t>
            </a:r>
            <a:r>
              <a:rPr lang="tr-TR" sz="1200" i="1"/>
              <a:t>requiring</a:t>
            </a:r>
            <a:r>
              <a:rPr lang="tr-TR" sz="1200" i="1"/>
              <a:t> </a:t>
            </a:r>
            <a:r>
              <a:rPr lang="tr-TR" sz="1200" i="1"/>
              <a:t>up</a:t>
            </a:r>
            <a:r>
              <a:rPr lang="tr-TR" sz="1200" i="1"/>
              <a:t> </a:t>
            </a:r>
            <a:r>
              <a:rPr lang="tr-TR" sz="1200" i="1"/>
              <a:t>to</a:t>
            </a:r>
            <a:r>
              <a:rPr lang="tr-TR" sz="1200" i="1"/>
              <a:t> 30–40 </a:t>
            </a:r>
            <a:r>
              <a:rPr lang="tr-TR" sz="1200" i="1"/>
              <a:t>hours</a:t>
            </a:r>
            <a:r>
              <a:rPr lang="tr-TR" sz="1200" i="1"/>
              <a:t> of </a:t>
            </a:r>
            <a:r>
              <a:rPr lang="tr-TR" sz="1200" i="1"/>
              <a:t>Tx</a:t>
            </a:r>
            <a:r>
              <a:rPr lang="tr-TR" sz="1200" i="1"/>
              <a:t> </a:t>
            </a:r>
            <a:r>
              <a:rPr lang="tr-TR" sz="1200" i="1"/>
              <a:t>per</a:t>
            </a:r>
            <a:r>
              <a:rPr lang="tr-TR" sz="1200" i="1"/>
              <a:t> </a:t>
            </a:r>
            <a:r>
              <a:rPr lang="tr-TR" sz="1200" i="1"/>
              <a:t>week</a:t>
            </a:r>
            <a:r>
              <a:rPr lang="tr-TR" sz="1200" i="1"/>
              <a:t> </a:t>
            </a:r>
            <a:r>
              <a:rPr lang="tr-TR" sz="1200" i="1"/>
              <a:t>for</a:t>
            </a:r>
            <a:r>
              <a:rPr lang="tr-TR" sz="1200" i="1"/>
              <a:t> </a:t>
            </a:r>
            <a:r>
              <a:rPr lang="tr-TR" sz="1200" i="1"/>
              <a:t>several</a:t>
            </a:r>
            <a:r>
              <a:rPr lang="tr-TR" sz="1200" i="1"/>
              <a:t> </a:t>
            </a:r>
            <a:r>
              <a:rPr lang="tr-TR" sz="1200" i="1"/>
              <a:t>years</a:t>
            </a:r>
            <a:r>
              <a:rPr lang="tr-TR" sz="1200" i="1"/>
              <a:t> </a:t>
            </a:r>
            <a:r>
              <a:rPr lang="tr-TR" sz="1200" i="1"/>
              <a:t>by</a:t>
            </a:r>
            <a:r>
              <a:rPr lang="tr-TR" sz="1200" i="1"/>
              <a:t> </a:t>
            </a:r>
            <a:r>
              <a:rPr lang="tr-TR" sz="1200" i="1"/>
              <a:t>trained</a:t>
            </a:r>
            <a:r>
              <a:rPr lang="tr-TR" sz="1200" i="1"/>
              <a:t> </a:t>
            </a:r>
            <a:r>
              <a:rPr lang="tr-TR" sz="1200" i="1"/>
              <a:t>staﬀ</a:t>
            </a:r>
            <a:r>
              <a:rPr lang="tr-TR" sz="1200" i="1"/>
              <a:t> </a:t>
            </a:r>
            <a:r>
              <a:rPr lang="tr-TR" sz="1200" i="1"/>
              <a:t>working</a:t>
            </a:r>
            <a:r>
              <a:rPr lang="tr-TR" sz="1200" i="1"/>
              <a:t> </a:t>
            </a:r>
            <a:r>
              <a:rPr lang="tr-TR" sz="1200" i="1"/>
              <a:t>directly</a:t>
            </a:r>
            <a:r>
              <a:rPr lang="tr-TR" sz="1200" i="1"/>
              <a:t> </a:t>
            </a:r>
            <a:r>
              <a:rPr lang="tr-TR" sz="1200" i="1"/>
              <a:t>with</a:t>
            </a:r>
            <a:r>
              <a:rPr lang="tr-TR" sz="1200" i="1"/>
              <a:t> </a:t>
            </a:r>
            <a:r>
              <a:rPr lang="tr-TR" sz="1200" i="1"/>
              <a:t>the</a:t>
            </a:r>
            <a:r>
              <a:rPr lang="tr-TR" sz="1200" i="1"/>
              <a:t> </a:t>
            </a:r>
            <a:r>
              <a:rPr lang="tr-TR" sz="1200" i="1"/>
              <a:t>child</a:t>
            </a:r>
            <a:r>
              <a:rPr lang="tr-TR" sz="1200" i="1"/>
              <a:t> </a:t>
            </a:r>
            <a:r>
              <a:rPr lang="tr-TR" sz="1200" i="1"/>
              <a:t>and</a:t>
            </a:r>
            <a:r>
              <a:rPr lang="tr-TR" sz="1200" i="1"/>
              <a:t> </a:t>
            </a:r>
            <a:r>
              <a:rPr lang="tr-TR" sz="1200" i="1"/>
              <a:t>typically</a:t>
            </a:r>
            <a:r>
              <a:rPr lang="tr-TR" sz="1200" i="1"/>
              <a:t> </a:t>
            </a:r>
            <a:r>
              <a:rPr lang="tr-TR" sz="1200" i="1"/>
              <a:t>focusing</a:t>
            </a:r>
            <a:r>
              <a:rPr lang="tr-TR" sz="1200" i="1"/>
              <a:t> on </a:t>
            </a:r>
            <a:r>
              <a:rPr lang="tr-TR" sz="1200" i="1"/>
              <a:t>one</a:t>
            </a:r>
            <a:r>
              <a:rPr lang="tr-TR" sz="1200" i="1"/>
              <a:t> </a:t>
            </a:r>
            <a:r>
              <a:rPr lang="tr-TR" sz="1200" i="1"/>
              <a:t>or</a:t>
            </a:r>
            <a:r>
              <a:rPr lang="tr-TR" sz="1200" i="1"/>
              <a:t> a </a:t>
            </a:r>
            <a:r>
              <a:rPr lang="tr-TR" sz="1200" i="1"/>
              <a:t>few</a:t>
            </a:r>
            <a:r>
              <a:rPr lang="tr-TR" sz="1200" i="1"/>
              <a:t> </a:t>
            </a:r>
            <a:r>
              <a:rPr lang="tr-TR" sz="1200" i="1"/>
              <a:t>behaviors</a:t>
            </a:r>
            <a:r>
              <a:rPr lang="tr-TR" sz="1200" i="1"/>
              <a:t> at a time.</a:t>
            </a:r>
            <a:endParaRP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tr-TR" sz="1200" i="1">
                <a:solidFill>
                  <a:schemeClr val="accent2"/>
                </a:solidFill>
                <a:latin typeface="Calibri"/>
                <a:cs typeface="Calibri"/>
              </a:rPr>
              <a:t>(</a:t>
            </a:r>
            <a:r>
              <a:rPr lang="tr-TR" sz="1200" i="1">
                <a:solidFill>
                  <a:schemeClr val="accent2"/>
                </a:solidFill>
                <a:latin typeface="Calibri"/>
                <a:cs typeface="Calibri"/>
              </a:rPr>
              <a:t>Lord</a:t>
            </a:r>
            <a:r>
              <a:rPr lang="tr-TR" sz="1200" i="1">
                <a:solidFill>
                  <a:schemeClr val="accent2"/>
                </a:solidFill>
                <a:latin typeface="Calibri"/>
                <a:cs typeface="Calibri"/>
              </a:rPr>
              <a:t> ve ark. 2018)</a:t>
            </a:r>
            <a:endParaRP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tr-TR">
                <a:latin typeface="Calibri"/>
                <a:cs typeface="Calibri"/>
              </a:rPr>
              <a:t>Çevreden gelen sosyal taleplerin kişinin sınırlı kapasitesini aştığı daha geç dönemlere kadar belirtilerin tam anlamıyla fark edilememe ihtimalinin de not düşülmesi gerekmektedir  </a:t>
            </a:r>
            <a:endParaRPr lang="tr-TR"/>
          </a:p>
          <a:p>
            <a:pPr>
              <a:defRPr/>
            </a:pPr>
            <a:endParaRPr lang="tr-TR"/>
          </a:p>
          <a:p>
            <a:pPr>
              <a:defRPr/>
            </a:pPr>
            <a:r>
              <a:rPr lang="tr-TR" sz="1200">
                <a:solidFill>
                  <a:schemeClr val="tx1"/>
                </a:solidFill>
                <a:latin typeface="Calibri"/>
                <a:ea typeface="Arial"/>
                <a:cs typeface="Arial"/>
              </a:rPr>
              <a:t>Teşhis konulabilmesi için belirtilerin işlevi bozması gerekir. Dil, bilişsel ve uyum yetenekleri ile duyusal işlevlerin değerlendirilmesi, tanı sürecinin önemli bileşenleridir.</a:t>
            </a:r>
            <a:endParaRP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sz="1200">
                <a:solidFill>
                  <a:schemeClr val="tx1"/>
                </a:solidFill>
                <a:latin typeface="Calibri"/>
                <a:ea typeface="Arial"/>
                <a:cs typeface="Arial"/>
              </a:rPr>
              <a:t>Uzun yıllar nadir bir hastalık olarak bilinen otizmin sıklığı, giderek artmaktadır. Başlangıç verilerinin aksine Amerika Birleşik Devletleri’nin ‘Hastalıkları Kontrol Merkezi’ (Center </a:t>
            </a:r>
            <a:r>
              <a:rPr lang="tr-TR" sz="1200">
                <a:solidFill>
                  <a:schemeClr val="tx1"/>
                </a:solidFill>
                <a:latin typeface="Calibri"/>
                <a:ea typeface="Arial"/>
                <a:cs typeface="Arial"/>
              </a:rPr>
              <a:t>for</a:t>
            </a:r>
            <a:r>
              <a:rPr lang="tr-TR" sz="1200">
                <a:solidFill>
                  <a:schemeClr val="tx1"/>
                </a:solidFill>
                <a:latin typeface="Calibri"/>
                <a:ea typeface="Arial"/>
                <a:cs typeface="Arial"/>
              </a:rPr>
              <a:t> </a:t>
            </a:r>
            <a:r>
              <a:rPr lang="tr-TR" sz="1200">
                <a:solidFill>
                  <a:schemeClr val="tx1"/>
                </a:solidFill>
                <a:latin typeface="Calibri"/>
                <a:ea typeface="Arial"/>
                <a:cs typeface="Arial"/>
              </a:rPr>
              <a:t>Disease</a:t>
            </a:r>
            <a:r>
              <a:rPr lang="tr-TR" sz="1200">
                <a:solidFill>
                  <a:schemeClr val="tx1"/>
                </a:solidFill>
                <a:latin typeface="Calibri"/>
                <a:ea typeface="Arial"/>
                <a:cs typeface="Arial"/>
              </a:rPr>
              <a:t> Control) verilerine göre, hastalığın </a:t>
            </a:r>
            <a:r>
              <a:rPr lang="tr-TR" sz="1200">
                <a:solidFill>
                  <a:schemeClr val="tx1"/>
                </a:solidFill>
                <a:latin typeface="Calibri"/>
                <a:ea typeface="Arial"/>
                <a:cs typeface="Arial"/>
              </a:rPr>
              <a:t>prevalansı</a:t>
            </a:r>
            <a:r>
              <a:rPr lang="tr-TR" sz="1200">
                <a:solidFill>
                  <a:schemeClr val="tx1"/>
                </a:solidFill>
                <a:latin typeface="Calibri"/>
                <a:ea typeface="Arial"/>
                <a:cs typeface="Arial"/>
              </a:rPr>
              <a:t> 2006’da 1/150, 2008’de 1/88, 2012’de 1/68, 2014’de 1/45, 2016 da 1/54, 2018 de 1/44, 2020 de 1/36 ve son olarak 2022 de (bildirilme tarihi 2025tir) 1/31 olarak tespit edilmiştir. 2018 den 2020 verilerine 2 yıl içerisinde artışın %18 olduğu, 2000’den 2022 ye ise %384 </a:t>
            </a:r>
            <a:r>
              <a:rPr lang="tr-TR" sz="1200">
                <a:solidFill>
                  <a:schemeClr val="tx1"/>
                </a:solidFill>
                <a:latin typeface="Calibri"/>
                <a:ea typeface="Arial"/>
                <a:cs typeface="Arial"/>
              </a:rPr>
              <a:t>prevalans</a:t>
            </a:r>
            <a:r>
              <a:rPr lang="tr-TR" sz="1200">
                <a:solidFill>
                  <a:schemeClr val="tx1"/>
                </a:solidFill>
                <a:latin typeface="Calibri"/>
                <a:ea typeface="Arial"/>
                <a:cs typeface="Arial"/>
              </a:rPr>
              <a:t> artışı belirtilmektedir. </a:t>
            </a:r>
            <a:endParaRPr/>
          </a:p>
          <a:p>
            <a:pPr>
              <a:defRPr/>
            </a:pPr>
            <a:endParaRPr lang="tr-TR"/>
          </a:p>
          <a:p>
            <a:pPr>
              <a:defRPr/>
            </a:pPr>
            <a:r>
              <a:rPr lang="tr-TR"/>
              <a:t>Prevalanstaki</a:t>
            </a:r>
            <a:r>
              <a:rPr lang="tr-TR"/>
              <a:t> hızlı artış, farkındalık artışı, sağlık hizmetlerine ulaşılabilirlik, tanılamada değişen kriterlere bağlanmış olsa da; </a:t>
            </a:r>
            <a:r>
              <a:rPr lang="tr-TR"/>
              <a:t>insidansta</a:t>
            </a:r>
            <a:r>
              <a:rPr lang="tr-TR"/>
              <a:t> da gerçekçi bir artış olduğu ve özellikle artan </a:t>
            </a:r>
            <a:r>
              <a:rPr lang="tr-TR"/>
              <a:t>insidansın</a:t>
            </a:r>
            <a:r>
              <a:rPr lang="tr-TR"/>
              <a:t> çevresel faktörlerle ilişkili bulunduğuna yönelik bilimsel kanaati vurgulamak gerekir. Bu durum </a:t>
            </a:r>
            <a:r>
              <a:rPr lang="tr-TR"/>
              <a:t>OSByi</a:t>
            </a:r>
            <a:r>
              <a:rPr lang="tr-TR"/>
              <a:t> bir halk sağlığı sorunu haline getirmiştir ve mutlaka erken tanılama erken müdahale programlarının geliştirilmesi ve 1. basamak hizmetlerde tespitinin sağlanması öncelikli konu haline gelmiştir.</a:t>
            </a:r>
            <a:endParaRPr/>
          </a:p>
          <a:p>
            <a:pPr>
              <a:defRPr/>
            </a:pPr>
            <a:r>
              <a:rPr lang="tr-TR"/>
              <a:t> </a:t>
            </a:r>
            <a:endParaRPr/>
          </a:p>
          <a:p>
            <a:pPr>
              <a:defRPr/>
            </a:pPr>
            <a:r>
              <a:rPr lang="tr-TR" sz="1800">
                <a:latin typeface="Times New Roman"/>
                <a:ea typeface="Calibri"/>
              </a:rPr>
              <a:t>Artan </a:t>
            </a:r>
            <a:r>
              <a:rPr lang="tr-TR" sz="1800">
                <a:latin typeface="Times New Roman"/>
                <a:ea typeface="Calibri"/>
              </a:rPr>
              <a:t>prevalans</a:t>
            </a:r>
            <a:r>
              <a:rPr lang="tr-TR" sz="1800">
                <a:latin typeface="Times New Roman"/>
                <a:ea typeface="Calibri"/>
              </a:rPr>
              <a:t> ve </a:t>
            </a:r>
            <a:r>
              <a:rPr lang="tr-TR" sz="1800">
                <a:latin typeface="Times New Roman"/>
                <a:ea typeface="Calibri"/>
              </a:rPr>
              <a:t>insidans</a:t>
            </a:r>
            <a:r>
              <a:rPr lang="tr-TR" sz="1800">
                <a:latin typeface="Times New Roman"/>
                <a:ea typeface="Calibri"/>
              </a:rPr>
              <a:t> erken tanı ve müdahale telaşı ile ailelerin kontrolsüz bir umut tacirliği yapan pazarın eline düşmesine sebep olmaktadır. OSB tanılı çocuklarda sınırlı kanıt düzeyine sahip veya desteklenmeyen </a:t>
            </a:r>
            <a:r>
              <a:rPr lang="tr-TR" sz="1800">
                <a:latin typeface="Times New Roman"/>
                <a:ea typeface="Calibri"/>
              </a:rPr>
              <a:t>farmakoterapi</a:t>
            </a:r>
            <a:r>
              <a:rPr lang="tr-TR" sz="1800">
                <a:latin typeface="Times New Roman"/>
                <a:ea typeface="Calibri"/>
              </a:rPr>
              <a:t> uygulamaları, belirti kontrolü telaşı ile </a:t>
            </a:r>
            <a:r>
              <a:rPr lang="tr-TR" sz="1800">
                <a:latin typeface="Times New Roman"/>
                <a:ea typeface="Calibri"/>
              </a:rPr>
              <a:t>polifarmasi</a:t>
            </a:r>
            <a:r>
              <a:rPr lang="tr-TR" sz="1800">
                <a:latin typeface="Times New Roman"/>
                <a:ea typeface="Calibri"/>
              </a:rPr>
              <a:t> eğilimi ve  uzun süreli kullanıma bağlı yan etkiler sebebiyle düşünülenden daha da külfetli ve tehlikeli olabilmektedir (</a:t>
            </a:r>
            <a:r>
              <a:rPr lang="tr-TR" sz="1800">
                <a:latin typeface="Times New Roman"/>
                <a:ea typeface="Calibri"/>
              </a:rPr>
              <a:t>Goel</a:t>
            </a:r>
            <a:r>
              <a:rPr lang="tr-TR" sz="1800">
                <a:latin typeface="Times New Roman"/>
                <a:ea typeface="Calibri"/>
              </a:rPr>
              <a:t> et al., 2018). Bu durum sağlık sisteminde tanılandırma ve yönlendirilmeye yönelik politikaların ve saha uygulamalarının çalışılmasını öncelikli hale getirmiştir. </a:t>
            </a: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sz="1200">
                <a:solidFill>
                  <a:schemeClr val="tx1"/>
                </a:solidFill>
                <a:latin typeface="Calibri"/>
                <a:ea typeface="Arial"/>
                <a:cs typeface="Arial"/>
              </a:rPr>
              <a:t>Pek çok araştırma OSB’nin, erkeklerde kızlardan üç-dört kat daha fazla görüldüğünü bildirmektedir. Bu oranın zeka düzeyi ile farklılık gösterdiği, erkeklerde daha yaygın olmak ile birlikte kızlarda hastalığın daha ağır seyrettiğini ve daha fazla </a:t>
            </a:r>
            <a:r>
              <a:rPr lang="tr-TR" sz="1200">
                <a:solidFill>
                  <a:schemeClr val="tx1"/>
                </a:solidFill>
                <a:latin typeface="Calibri"/>
                <a:ea typeface="Arial"/>
                <a:cs typeface="Arial"/>
              </a:rPr>
              <a:t>mental</a:t>
            </a:r>
            <a:r>
              <a:rPr lang="tr-TR" sz="1200">
                <a:solidFill>
                  <a:schemeClr val="tx1"/>
                </a:solidFill>
                <a:latin typeface="Calibri"/>
                <a:ea typeface="Arial"/>
                <a:cs typeface="Arial"/>
              </a:rPr>
              <a:t> </a:t>
            </a:r>
            <a:r>
              <a:rPr lang="tr-TR" sz="1200">
                <a:solidFill>
                  <a:schemeClr val="tx1"/>
                </a:solidFill>
                <a:latin typeface="Calibri"/>
                <a:ea typeface="Arial"/>
                <a:cs typeface="Arial"/>
              </a:rPr>
              <a:t>retardasyonun</a:t>
            </a:r>
            <a:r>
              <a:rPr lang="tr-TR" sz="1200">
                <a:solidFill>
                  <a:schemeClr val="tx1"/>
                </a:solidFill>
                <a:latin typeface="Calibri"/>
                <a:ea typeface="Arial"/>
                <a:cs typeface="Arial"/>
              </a:rPr>
              <a:t> eşlik ettiği bildirilmiştir. Ancak son on yılda, iyi işlev düzeyi olan kızlarda OSB tanısının sıklıkla ihmal edildiği ve tanının daha geç yaşa kaldığı bildirilmektedir.</a:t>
            </a:r>
            <a:endParaRPr/>
          </a:p>
          <a:p>
            <a:pPr>
              <a:defRPr/>
            </a:pPr>
            <a:endParaRPr lang="tr-TR"/>
          </a:p>
          <a:p>
            <a:pPr>
              <a:defRPr/>
            </a:pPr>
            <a:r>
              <a:rPr lang="tr-TR"/>
              <a:t>Ortalama tanı yaşı 49 ay olmakla birlikte, çok geniş aralıkta coğrafi dağılım gösterdiği, bu da tedavi etkinliği maliyet gibi parametreleri çok çeşitlendirdiği görülmektedir</a:t>
            </a:r>
            <a:endParaRPr/>
          </a:p>
          <a:p>
            <a:pPr>
              <a:defRPr/>
            </a:pPr>
            <a:endParaRPr lang="tr-TR"/>
          </a:p>
          <a:p>
            <a:pPr>
              <a:defRPr/>
            </a:pPr>
            <a:r>
              <a:rPr lang="tr-TR" sz="1200">
                <a:solidFill>
                  <a:schemeClr val="tx1"/>
                </a:solidFill>
                <a:latin typeface="Calibri"/>
                <a:ea typeface="Arial"/>
                <a:cs typeface="Arial"/>
              </a:rPr>
              <a:t>Otizm spektrum bozukluğunun (OSB), nedeni henüz tam olarak bilinmemektedir. OSB’nin genetik ve çevresel pek çok faktörün birbiriyle etkileşimi sonucu ortaya çıktığı düşünülmektedir.</a:t>
            </a:r>
            <a:endParaRPr/>
          </a:p>
          <a:p>
            <a:pPr>
              <a:defRPr/>
            </a:pPr>
            <a:endParaRPr lang="tr-TR"/>
          </a:p>
          <a:p>
            <a:pPr>
              <a:defRPr/>
            </a:pPr>
            <a:r>
              <a:rPr lang="tr-TR" sz="1200">
                <a:solidFill>
                  <a:schemeClr val="tx1"/>
                </a:solidFill>
                <a:latin typeface="Calibri"/>
                <a:ea typeface="Arial"/>
                <a:cs typeface="Arial"/>
              </a:rPr>
              <a:t>Otizm spektrum bozukluğu, psikiyatrik hastalıklar içerisinde en çok kalıtsallığa sahip bozukluklardan biridir. </a:t>
            </a:r>
            <a:endParaRPr/>
          </a:p>
          <a:p>
            <a:pPr>
              <a:defRPr/>
            </a:pPr>
            <a:r>
              <a:rPr lang="tr-TR" sz="1200">
                <a:solidFill>
                  <a:schemeClr val="tx1"/>
                </a:solidFill>
                <a:latin typeface="Calibri"/>
                <a:ea typeface="Arial"/>
                <a:cs typeface="Arial"/>
              </a:rPr>
              <a:t>Hem aile çalışmaları hem de ikiz çalışmalarından elde edilen veriler, aile üyelerinin bazılarının otizm spektrum bozukluğu belirtilerinin bir kısmını (sosyal iletişim kurmakta zorluk, içe dönük kişilik özellikleri, konuşma gecikmesi vb.) taşıyor olabileceğini göstermiştir. Bu durum ‘geniş aile </a:t>
            </a:r>
            <a:r>
              <a:rPr lang="tr-TR" sz="1200">
                <a:solidFill>
                  <a:schemeClr val="tx1"/>
                </a:solidFill>
                <a:latin typeface="Calibri"/>
                <a:ea typeface="Arial"/>
                <a:cs typeface="Arial"/>
              </a:rPr>
              <a:t>fenotipi</a:t>
            </a:r>
            <a:r>
              <a:rPr lang="tr-TR" sz="1200">
                <a:solidFill>
                  <a:schemeClr val="tx1"/>
                </a:solidFill>
                <a:latin typeface="Calibri"/>
                <a:ea typeface="Arial"/>
                <a:cs typeface="Arial"/>
              </a:rPr>
              <a:t>’ olarak tanımlanmıştır. Son yıllarda yapılan araştırmalarda, üvey kardeşlerde bile genel popülasyona göre otizm görülme oranının 2-3 kat fazla olması, otizmin genetik geçişini destekler niteliktedir. Ayrıca bu oran, birinci ve ikinci derece akrabalar içerisinde artar iken, daha uzak akrabalarda normal </a:t>
            </a:r>
            <a:r>
              <a:rPr lang="tr-TR" sz="1200">
                <a:solidFill>
                  <a:schemeClr val="tx1"/>
                </a:solidFill>
                <a:latin typeface="Calibri"/>
                <a:ea typeface="Arial"/>
                <a:cs typeface="Arial"/>
              </a:rPr>
              <a:t>populasyona</a:t>
            </a:r>
            <a:r>
              <a:rPr lang="tr-TR" sz="1200">
                <a:solidFill>
                  <a:schemeClr val="tx1"/>
                </a:solidFill>
                <a:latin typeface="Calibri"/>
                <a:ea typeface="Arial"/>
                <a:cs typeface="Arial"/>
              </a:rPr>
              <a:t> yaklaşmaktadır.</a:t>
            </a:r>
            <a:endParaRPr/>
          </a:p>
          <a:p>
            <a:pPr>
              <a:defRPr/>
            </a:pPr>
            <a:endParaRPr lang="tr-TR"/>
          </a:p>
          <a:p>
            <a:pPr>
              <a:defRPr/>
            </a:pPr>
            <a:endParaRPr lang="tr-TR"/>
          </a:p>
          <a:p>
            <a:pPr>
              <a:defRPr/>
            </a:pPr>
            <a:endParaRPr lang="tr-T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tr-TR"/>
              <a:t>Tabloda sıklıkla tartışılan etmenler konusunda bilimsel kanaatler özetlenmiştir. Fazlaca artı işareti olanlar çok ilişkili bulunmuş, artı/eksi olanlar için hem olumlu hem de olumsuz veriler bulunmaktadır, soru işaretli olanlar ise henüz net değildir. Burada son zamanların en spekülatif konusu olan ebeveynin gebelikte </a:t>
            </a:r>
            <a:r>
              <a:rPr lang="tr-TR"/>
              <a:t>asetaminofen</a:t>
            </a:r>
            <a:r>
              <a:rPr lang="tr-TR"/>
              <a:t> kullanımına dikkat çekmekte fayda vardır. Mevcut veriler hem ilişkisi olduğu hem de olmadığı yönündedir, ilişki </a:t>
            </a:r>
            <a:r>
              <a:rPr lang="tr-TR"/>
              <a:t>tarifleyen</a:t>
            </a:r>
            <a:r>
              <a:rPr lang="tr-TR"/>
              <a:t> çalışmalarda özellikle yüksek doz ve sık kullanımına vurgu yapılmaktadır. Bu durumda yüksek doz ve sık kullanımında sonraki nesilde hafif etki büyüklüğünde bir OSB riski barındırdığı ancak sıklıkla öneriler nadir koşullarda analjezik maksatlı kullanımla ilişki saptanmadığı belirtilmelidir. </a:t>
            </a:r>
            <a:endParaRPr/>
          </a:p>
          <a:p>
            <a:pPr>
              <a:defRPr/>
            </a:pPr>
            <a:endParaRPr lang="tr-TR"/>
          </a:p>
          <a:p>
            <a:pPr>
              <a:defRPr/>
            </a:pPr>
            <a:r>
              <a:rPr lang="tr-TR"/>
              <a:t>OSB ve AŞI</a:t>
            </a:r>
            <a:endParaRPr/>
          </a:p>
          <a:p>
            <a:pPr marL="342900" indent="-342900">
              <a:buFont typeface="Arial"/>
              <a:buChar char="•"/>
              <a:defRPr/>
            </a:pPr>
            <a:r>
              <a:rPr lang="tr-TR" sz="1200"/>
              <a:t>Geçmiş yıllarda OSB etiyolojisinde sıkça tartışılan konulardan biri de aşıların otizme yol açtığı teorisiydi. </a:t>
            </a:r>
            <a:endParaRPr/>
          </a:p>
          <a:p>
            <a:pPr marL="342900" indent="-342900">
              <a:buFont typeface="Arial"/>
              <a:buChar char="•"/>
              <a:defRPr/>
            </a:pPr>
            <a:r>
              <a:rPr lang="tr-TR" sz="1200"/>
              <a:t>Yapılan çalışmalarda, özellikle suçlanan kızamık-kabakulak-kızamıkçık (MMR) aşısıyla, OSB arasında herhangi bir </a:t>
            </a:r>
            <a:r>
              <a:rPr lang="tr-TR" sz="1200" u="sng"/>
              <a:t>ilişki saptanmamış</a:t>
            </a:r>
            <a:r>
              <a:rPr lang="tr-TR" sz="1200"/>
              <a:t>; hatta bir dönem aşılamanın durdurulmasıyla birlikte OSB vakalarında artış bildirilmiştir. </a:t>
            </a:r>
            <a:endParaRPr/>
          </a:p>
          <a:p>
            <a:pPr marL="342900" indent="-342900">
              <a:buFont typeface="Arial"/>
              <a:buChar char="•"/>
              <a:defRPr/>
            </a:pPr>
            <a:r>
              <a:rPr lang="tr-TR" sz="1200"/>
              <a:t>Ayrıca, aşılarla OSB ilişkisini savunan yayınlar yanıltıcı olduğu için bilimsel literatürden çıkartılmıştır</a:t>
            </a: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sz="1200">
                <a:solidFill>
                  <a:schemeClr val="tx1"/>
                </a:solidFill>
                <a:latin typeface="Calibri"/>
                <a:ea typeface="Arial"/>
                <a:cs typeface="Arial"/>
              </a:rPr>
              <a:t>DSM-5 sınıflama sistemi, OSB’nin klinik özelliklerinin sosyal-iletişimsel alanda “yetersizlik ve sınırlı, tekrarlayıcı davranışlar ve ilgi alanları” olmak üzere iki boyutta ele almıştır. Bu belirtilerin büyük çoğunluğu erken çocukluk dönemlerinde başlamasına rağmen, her zaman erken çocukluk döneminde fark edilmeyebilir.</a:t>
            </a:r>
            <a:endParaRPr/>
          </a:p>
          <a:p>
            <a:pPr>
              <a:defRPr/>
            </a:pPr>
            <a:endParaRPr lang="tr-TR" sz="1200">
              <a:solidFill>
                <a:schemeClr val="tx1"/>
              </a:solidFill>
              <a:latin typeface="Calibri"/>
              <a:ea typeface="Arial"/>
              <a:cs typeface="Arial"/>
            </a:endParaRPr>
          </a:p>
          <a:p>
            <a:pPr>
              <a:defRPr/>
            </a:pPr>
            <a:r>
              <a:rPr lang="tr-TR" sz="1200">
                <a:solidFill>
                  <a:schemeClr val="tx1"/>
                </a:solidFill>
                <a:latin typeface="Calibri"/>
                <a:ea typeface="Arial"/>
                <a:cs typeface="Arial"/>
              </a:rPr>
              <a:t>İletişim ve toplumsal etkileşim alanında yetersizlik: Toplumsal iletişimde, duygusal ve sosyal etkileşimde, karşılıklı diyalog sürdürmekte, sözel olmayan iletişim becerilerinde, yaşına uygun insan ilişkisi kurmakta ve yürütmekte, problemler içeren bu durum, otizmin temel belirtilerindendir. Bu problemlerin görülme biçimi ve şiddeti çocuğun yaşı, zekâ düzeyi ve dil becerisine göre değişmektedir.</a:t>
            </a:r>
            <a:endParaRPr/>
          </a:p>
          <a:p>
            <a:pPr>
              <a:defRPr/>
            </a:pPr>
            <a:endParaRPr lang="tr-TR" sz="1200">
              <a:solidFill>
                <a:schemeClr val="tx1"/>
              </a:solidFill>
              <a:latin typeface="Calibri"/>
              <a:ea typeface="Arial"/>
              <a:cs typeface="Arial"/>
            </a:endParaRPr>
          </a:p>
          <a:p>
            <a:pPr>
              <a:defRPr/>
            </a:pPr>
            <a:r>
              <a:rPr lang="tr-TR" sz="1200">
                <a:solidFill>
                  <a:schemeClr val="tx1"/>
                </a:solidFill>
                <a:latin typeface="Calibri"/>
                <a:ea typeface="Arial"/>
                <a:cs typeface="Arial"/>
              </a:rPr>
              <a:t>OSB tanılı çocukların, küçük yaşlardan itibaren gelişimine uygun arkadaşlık ilişkisi geliştirme, karşılıklı sosyal ve duygusal etkileşimde bulunma becerileri, yaşıtlarına oranla kısıtlıdır. Dili kullanma becerisi daha iyi olan </a:t>
            </a:r>
            <a:r>
              <a:rPr lang="tr-TR" sz="1200">
                <a:solidFill>
                  <a:schemeClr val="tx1"/>
                </a:solidFill>
                <a:latin typeface="Calibri"/>
                <a:ea typeface="Arial"/>
                <a:cs typeface="Arial"/>
              </a:rPr>
              <a:t>OSB’li</a:t>
            </a:r>
            <a:r>
              <a:rPr lang="tr-TR" sz="1200">
                <a:solidFill>
                  <a:schemeClr val="tx1"/>
                </a:solidFill>
                <a:latin typeface="Calibri"/>
                <a:ea typeface="Arial"/>
                <a:cs typeface="Arial"/>
              </a:rPr>
              <a:t> çocuklar bile, yeni sosyal ortamlara uyum sağlamada, bir konu hakkında karşılıklı görüş alışverişinde bulunmada, ilgi alanlarını, duygularını ve başarılarını başkaları ile paylaşmada zorlanır. Ayrıca bu çocukların taklide dayalı becerileri yetersiz, ortak dikkat süreleri çoğunlukla kısadır.</a:t>
            </a:r>
            <a:endParaRPr/>
          </a:p>
          <a:p>
            <a:pPr>
              <a:defRPr/>
            </a:pPr>
            <a:endParaRPr lang="tr-TR"/>
          </a:p>
          <a:p>
            <a:pPr>
              <a:defRPr/>
            </a:pPr>
            <a:r>
              <a:rPr lang="tr-TR" sz="1200">
                <a:solidFill>
                  <a:schemeClr val="tx1"/>
                </a:solidFill>
                <a:latin typeface="Calibri"/>
                <a:ea typeface="Arial"/>
                <a:cs typeface="Arial"/>
              </a:rPr>
              <a:t>Sözel olmayan iletişim becerisindeki yetersizlik, otizmli çocuklarda göz temasının yokluğu, zayıflığı veya tuhaflığı, jest-mimik ve beden dilini kullanma becerisinde farklılık, dilin pragmatik kullanımı ve empati kurma becerisinde zayıflık şeklinde görülebilmektedir.</a:t>
            </a:r>
            <a:endParaRPr/>
          </a:p>
          <a:p>
            <a:pPr>
              <a:defRPr/>
            </a:pPr>
            <a:endParaRPr lang="tr-TR" sz="1200">
              <a:solidFill>
                <a:schemeClr val="tx1"/>
              </a:solidFill>
              <a:latin typeface="Calibri"/>
              <a:ea typeface="Arial"/>
              <a:cs typeface="Arial"/>
            </a:endParaRPr>
          </a:p>
          <a:p>
            <a:pPr>
              <a:defRPr/>
            </a:pPr>
            <a:r>
              <a:rPr lang="tr-TR" sz="1200">
                <a:solidFill>
                  <a:schemeClr val="tx1"/>
                </a:solidFill>
                <a:latin typeface="Calibri"/>
                <a:ea typeface="Arial"/>
                <a:cs typeface="Arial"/>
              </a:rPr>
              <a:t>Erken çocukluk dönemlerinden itibaren </a:t>
            </a:r>
            <a:r>
              <a:rPr lang="tr-TR" sz="1200">
                <a:solidFill>
                  <a:schemeClr val="tx1"/>
                </a:solidFill>
                <a:latin typeface="Calibri"/>
                <a:ea typeface="Arial"/>
                <a:cs typeface="Arial"/>
              </a:rPr>
              <a:t>OSB’li</a:t>
            </a:r>
            <a:r>
              <a:rPr lang="tr-TR" sz="1200">
                <a:solidFill>
                  <a:schemeClr val="tx1"/>
                </a:solidFill>
                <a:latin typeface="Calibri"/>
                <a:ea typeface="Arial"/>
                <a:cs typeface="Arial"/>
              </a:rPr>
              <a:t> çocuklar, yaş, kültür ve cinsiyet normlarına uygun insani ilişkiler geliştirmekte, sürdürmekte ve anlamakta problem yaşarlar. Yaşıtlarıyla uygun oyun oynamaya ya da onların oynadıkları oyuna ilgi duymama gibi davranışlar sergilerler.</a:t>
            </a:r>
            <a:endParaRPr/>
          </a:p>
          <a:p>
            <a:pPr>
              <a:defRPr/>
            </a:pPr>
            <a:endParaRPr lang="tr-TR" sz="1200">
              <a:solidFill>
                <a:schemeClr val="tx1"/>
              </a:solidFill>
              <a:latin typeface="Calibri"/>
              <a:ea typeface="Arial"/>
              <a:cs typeface="Arial"/>
            </a:endParaRPr>
          </a:p>
          <a:p>
            <a:pPr>
              <a:defRPr/>
            </a:pPr>
            <a:r>
              <a:rPr lang="tr-TR" sz="1200">
                <a:solidFill>
                  <a:schemeClr val="tx1"/>
                </a:solidFill>
                <a:latin typeface="Calibri"/>
                <a:ea typeface="Arial"/>
                <a:cs typeface="Arial"/>
              </a:rPr>
              <a:t>Kısıtlı, tekrarlayıcı davranışlar ve ilgi alanları: OSB tanısı için ikinci temel belirti grubu olan bu belirtiler, yaşla birlikte değişmekte ve farklı görünümler sergilemektedir. Erken çocukluk döneminde, normal gelişen çocuklar da görülebilen el çırpma, sallanma gibi tekrarlayıcı motor davranışlar, </a:t>
            </a:r>
            <a:r>
              <a:rPr lang="tr-TR" sz="1200">
                <a:solidFill>
                  <a:schemeClr val="tx1"/>
                </a:solidFill>
                <a:latin typeface="Calibri"/>
                <a:ea typeface="Arial"/>
                <a:cs typeface="Arial"/>
              </a:rPr>
              <a:t>OSB’li</a:t>
            </a:r>
            <a:r>
              <a:rPr lang="tr-TR" sz="1200">
                <a:solidFill>
                  <a:schemeClr val="tx1"/>
                </a:solidFill>
                <a:latin typeface="Calibri"/>
                <a:ea typeface="Arial"/>
                <a:cs typeface="Arial"/>
              </a:rPr>
              <a:t> çocuklarda sıkça görülmektedir. Ancak normal gelişen çocuklarda bu davranışların 3-4 yaşlarında kaybolurken, </a:t>
            </a:r>
            <a:r>
              <a:rPr lang="tr-TR" sz="1200">
                <a:solidFill>
                  <a:schemeClr val="tx1"/>
                </a:solidFill>
                <a:latin typeface="Calibri"/>
                <a:ea typeface="Arial"/>
                <a:cs typeface="Arial"/>
              </a:rPr>
              <a:t>OSB’li</a:t>
            </a:r>
            <a:r>
              <a:rPr lang="tr-TR" sz="1200">
                <a:solidFill>
                  <a:schemeClr val="tx1"/>
                </a:solidFill>
                <a:latin typeface="Calibri"/>
                <a:ea typeface="Arial"/>
                <a:cs typeface="Arial"/>
              </a:rPr>
              <a:t> olgularda ilk 5 yılda artarak devam ettiği tespit edilmiştir.</a:t>
            </a:r>
            <a:endParaRPr/>
          </a:p>
          <a:p>
            <a:pPr>
              <a:defRPr/>
            </a:pPr>
            <a:endParaRPr lang="tr-TR" sz="1200">
              <a:solidFill>
                <a:schemeClr val="tx1"/>
              </a:solidFill>
              <a:latin typeface="Calibri"/>
              <a:ea typeface="Arial"/>
              <a:cs typeface="Arial"/>
            </a:endParaRPr>
          </a:p>
          <a:p>
            <a:pPr>
              <a:defRPr/>
            </a:pPr>
            <a:r>
              <a:rPr lang="tr-TR" sz="1200">
                <a:solidFill>
                  <a:schemeClr val="tx1"/>
                </a:solidFill>
                <a:latin typeface="Calibri"/>
                <a:ea typeface="Arial"/>
                <a:cs typeface="Arial"/>
              </a:rPr>
              <a:t>OSB’li</a:t>
            </a:r>
            <a:r>
              <a:rPr lang="tr-TR" sz="1200">
                <a:solidFill>
                  <a:schemeClr val="tx1"/>
                </a:solidFill>
                <a:latin typeface="Calibri"/>
                <a:ea typeface="Arial"/>
                <a:cs typeface="Arial"/>
              </a:rPr>
              <a:t> çocuklarda sallanma, kendi etrafında dönme, el çırpma gibi </a:t>
            </a:r>
            <a:r>
              <a:rPr lang="tr-TR" sz="1200">
                <a:solidFill>
                  <a:schemeClr val="tx1"/>
                </a:solidFill>
                <a:latin typeface="Calibri"/>
                <a:ea typeface="Arial"/>
                <a:cs typeface="Arial"/>
              </a:rPr>
              <a:t>strereotipik</a:t>
            </a:r>
            <a:r>
              <a:rPr lang="tr-TR" sz="1200">
                <a:solidFill>
                  <a:schemeClr val="tx1"/>
                </a:solidFill>
                <a:latin typeface="Calibri"/>
                <a:ea typeface="Arial"/>
                <a:cs typeface="Arial"/>
              </a:rPr>
              <a:t> davranışlar, oyuncakları işlevine uygun oynamama (oyuncakları sıralama, araba tekerliği çevirme), aynı kelime veya cümleyi defalarca tekrarlama (ekolali) gibi davranışlar sık görülebilmektedir. Aynı işlerin tekrarında ısrarcı olabilir ve rutinleri bozulduğunda kaygılanıp, huzursuzlanabilirler. Bazen tuhaf nesnelere (kartvizit, araba markası) ilgi duyabilir ve özel ilgi alanları hakkında yaşıtlarında daha fazla düzeyde bilgi sahibi olabilirler.</a:t>
            </a:r>
            <a:endParaRPr/>
          </a:p>
          <a:p>
            <a:pPr>
              <a:defRPr/>
            </a:pPr>
            <a:endParaRPr lang="tr-TR" sz="1200">
              <a:solidFill>
                <a:schemeClr val="tx1"/>
              </a:solidFill>
              <a:latin typeface="Calibri"/>
              <a:ea typeface="Arial"/>
              <a:cs typeface="Arial"/>
            </a:endParaRPr>
          </a:p>
          <a:p>
            <a:pPr>
              <a:defRPr/>
            </a:pPr>
            <a:r>
              <a:rPr lang="tr-TR" sz="1200">
                <a:solidFill>
                  <a:schemeClr val="tx1"/>
                </a:solidFill>
                <a:latin typeface="Calibri"/>
                <a:ea typeface="Arial"/>
                <a:cs typeface="Arial"/>
              </a:rPr>
              <a:t>DSM-5 ile birlikte, </a:t>
            </a:r>
            <a:r>
              <a:rPr lang="tr-TR" sz="1200">
                <a:solidFill>
                  <a:schemeClr val="tx1"/>
                </a:solidFill>
                <a:latin typeface="Calibri"/>
                <a:ea typeface="Arial"/>
                <a:cs typeface="Arial"/>
              </a:rPr>
              <a:t>OSB’li</a:t>
            </a:r>
            <a:r>
              <a:rPr lang="tr-TR" sz="1200">
                <a:solidFill>
                  <a:schemeClr val="tx1"/>
                </a:solidFill>
                <a:latin typeface="Calibri"/>
                <a:ea typeface="Arial"/>
                <a:cs typeface="Arial"/>
              </a:rPr>
              <a:t> çocuklarda görülebilen tat, koku, ses ve dokunsal uyaranlara karşı aşırı duyarlılık (</a:t>
            </a:r>
            <a:r>
              <a:rPr lang="tr-TR" sz="1200">
                <a:solidFill>
                  <a:schemeClr val="tx1"/>
                </a:solidFill>
                <a:latin typeface="Calibri"/>
                <a:ea typeface="Arial"/>
                <a:cs typeface="Arial"/>
              </a:rPr>
              <a:t>hipersensitivite</a:t>
            </a:r>
            <a:r>
              <a:rPr lang="tr-TR" sz="1200">
                <a:solidFill>
                  <a:schemeClr val="tx1"/>
                </a:solidFill>
                <a:latin typeface="Calibri"/>
                <a:ea typeface="Arial"/>
                <a:cs typeface="Arial"/>
              </a:rPr>
              <a:t>) veya ağrılı uyaranlara karşı az duyarlılık (</a:t>
            </a:r>
            <a:r>
              <a:rPr lang="tr-TR" sz="1200">
                <a:solidFill>
                  <a:schemeClr val="tx1"/>
                </a:solidFill>
                <a:latin typeface="Calibri"/>
                <a:ea typeface="Arial"/>
                <a:cs typeface="Arial"/>
              </a:rPr>
              <a:t>hiposensitivite</a:t>
            </a:r>
            <a:r>
              <a:rPr lang="tr-TR" sz="1200">
                <a:solidFill>
                  <a:schemeClr val="tx1"/>
                </a:solidFill>
                <a:latin typeface="Calibri"/>
                <a:ea typeface="Arial"/>
                <a:cs typeface="Arial"/>
              </a:rPr>
              <a:t>) tanı ölçütleri arasına girmiştir.</a:t>
            </a:r>
            <a:endParaRP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a:t>OSB de temel belirtiler bütün yaş dilimlerinde benzer olmakla beraber belirtilerin ortaya çıkış biçimi ve işlevselliği etkileme boyutu gelişimsel dönemin ihtiyaçlarına göre farklılık göstermektedir. </a:t>
            </a:r>
            <a:r>
              <a:rPr lang="tr-TR" sz="1200">
                <a:solidFill>
                  <a:schemeClr val="tx1"/>
                </a:solidFill>
                <a:latin typeface="Calibri"/>
                <a:ea typeface="Arial"/>
                <a:cs typeface="Arial"/>
              </a:rPr>
              <a:t> </a:t>
            </a:r>
            <a:r>
              <a:rPr lang="tr-TR" sz="1200">
                <a:solidFill>
                  <a:schemeClr val="tx1"/>
                </a:solidFill>
                <a:latin typeface="Calibri"/>
                <a:ea typeface="Arial"/>
                <a:cs typeface="Arial"/>
              </a:rPr>
              <a:t>Otizm spektrum bozukluğunun temel belirtileri farklı yaş gruplarında benzer olmakla birlikte, bu belirtilerin ortaya çıkış şekli ve günlük hayattaki işlevleri etkileme derecesi bireyler arasında farklılık gösterebilmektedir.</a:t>
            </a:r>
            <a:endParaRPr/>
          </a:p>
          <a:p>
            <a:pPr>
              <a:defRPr/>
            </a:pPr>
            <a:endParaRPr lang="tr-T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tr-TR" sz="1200" b="1" i="1">
                <a:solidFill>
                  <a:schemeClr val="tx1"/>
                </a:solidFill>
                <a:latin typeface="Calibri"/>
                <a:ea typeface="Arial"/>
                <a:cs typeface="Arial"/>
              </a:rPr>
              <a:t>*1 YAŞINDA BU ÖZELLİKLERİN BAZILARI BİLE GÖRÜLMÜYOR İSE ‘RİSKLİ BEBEK’ OLARAK DEĞERLENDİRİLİR VE TAKİBE ALINIR.</a:t>
            </a:r>
            <a:endParaRPr lang="tr-TR" sz="1200">
              <a:solidFill>
                <a:schemeClr val="tx1"/>
              </a:solidFill>
              <a:latin typeface="Calibri"/>
              <a:ea typeface="Arial"/>
              <a:cs typeface="Arial"/>
            </a:endParaRPr>
          </a:p>
          <a:p>
            <a:pPr>
              <a:defRPr/>
            </a:pPr>
            <a:endParaRPr lang="tr-TR"/>
          </a:p>
        </p:txBody>
      </p:sp>
      <p:sp>
        <p:nvSpPr>
          <p:cNvPr id="4" name="Slayt Numarası Yer Tutucusu 3"/>
          <p:cNvSpPr>
            <a:spLocks noGrp="1"/>
          </p:cNvSpPr>
          <p:nvPr>
            <p:ph type="sldNum" sz="quarter" idx="5"/>
          </p:nvPr>
        </p:nvSpPr>
        <p:spPr bwMode="auto"/>
        <p:txBody>
          <a:bodyPr/>
          <a:lstStyle/>
          <a:p>
            <a:pPr>
              <a:defRPr/>
            </a:pPr>
            <a:fld id="{21B2AA4F-B828-4D7C-AFD3-893933DAFCB4}" type="slidenum">
              <a:rPr lang="en-US"/>
              <a:t/>
            </a:fld>
            <a:endParaRPr lang="en-US"/>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Başlık Slaydı">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tr-TR"/>
              <a:t>Asıl başlık stilini düzenlemek için tıklayın</a:t>
            </a:r>
            <a:endParaRPr lang="en-US"/>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tr-TR"/>
              <a:t>Asıl alt başlık stilini düzenlemek için tıklayın</a:t>
            </a:r>
            <a:endParaRPr lang="en-US"/>
          </a:p>
        </p:txBody>
      </p:sp>
      <p:sp>
        <p:nvSpPr>
          <p:cNvPr id="4" name="Date Placeholder 3"/>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5" name="Footer Placeholder 4"/>
          <p:cNvSpPr>
            <a:spLocks noGrp="1"/>
          </p:cNvSpPr>
          <p:nvPr>
            <p:ph type="ftr" sz="quarter" idx="11"/>
          </p:nvPr>
        </p:nvSpPr>
        <p:spPr bwMode="auto"/>
        <p:txBody>
          <a:bodyPr/>
          <a:lstStyle/>
          <a:p>
            <a:pPr>
              <a:defRPr/>
            </a:pPr>
            <a:endParaRPr lang="zh-CN"/>
          </a:p>
        </p:txBody>
      </p:sp>
      <p:sp>
        <p:nvSpPr>
          <p:cNvPr id="6" name="Slide Number Placeholder 5"/>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Başlık ve Dikey Meti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tr-TR"/>
              <a:t>Asıl başlık stilini düzenlemek için tıklayın</a:t>
            </a:r>
            <a:endParaRPr lang="en-US"/>
          </a:p>
        </p:txBody>
      </p:sp>
      <p:sp>
        <p:nvSpPr>
          <p:cNvPr id="3" name="Vertical Text Placeholder 2"/>
          <p:cNvSpPr>
            <a:spLocks noGrp="1"/>
          </p:cNvSpPr>
          <p:nvPr>
            <p:ph type="body" orient="vert" idx="1"/>
          </p:nvPr>
        </p:nvSpPr>
        <p:spPr bwMode="auto"/>
        <p:txBody>
          <a:bodyPr vert="eaVert"/>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lang="en-US"/>
          </a:p>
        </p:txBody>
      </p:sp>
      <p:sp>
        <p:nvSpPr>
          <p:cNvPr id="4" name="Date Placeholder 3"/>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5" name="Footer Placeholder 4"/>
          <p:cNvSpPr>
            <a:spLocks noGrp="1"/>
          </p:cNvSpPr>
          <p:nvPr>
            <p:ph type="ftr" sz="quarter" idx="11"/>
          </p:nvPr>
        </p:nvSpPr>
        <p:spPr bwMode="auto"/>
        <p:txBody>
          <a:bodyPr/>
          <a:lstStyle/>
          <a:p>
            <a:pPr>
              <a:defRPr/>
            </a:pPr>
            <a:endParaRPr lang="zh-CN"/>
          </a:p>
        </p:txBody>
      </p:sp>
      <p:sp>
        <p:nvSpPr>
          <p:cNvPr id="6" name="Slide Number Placeholder 5"/>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Dikey Başlık ve Metin">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tr-TR"/>
              <a:t>Asıl başlık stilini düzenlemek için tıklayın</a:t>
            </a:r>
            <a:endParaRPr lang="en-US"/>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lang="en-US"/>
          </a:p>
        </p:txBody>
      </p:sp>
      <p:sp>
        <p:nvSpPr>
          <p:cNvPr id="4" name="Date Placeholder 3"/>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5" name="Footer Placeholder 4"/>
          <p:cNvSpPr>
            <a:spLocks noGrp="1"/>
          </p:cNvSpPr>
          <p:nvPr>
            <p:ph type="ftr" sz="quarter" idx="11"/>
          </p:nvPr>
        </p:nvSpPr>
        <p:spPr bwMode="auto"/>
        <p:txBody>
          <a:bodyPr/>
          <a:lstStyle/>
          <a:p>
            <a:pPr>
              <a:defRPr/>
            </a:pPr>
            <a:endParaRPr lang="zh-CN"/>
          </a:p>
        </p:txBody>
      </p:sp>
      <p:sp>
        <p:nvSpPr>
          <p:cNvPr id="6" name="Slide Number Placeholder 5"/>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Başlık ve İçerik">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tr-TR"/>
              <a:t>Asıl başlık stilini düzenlemek için tıklayın</a:t>
            </a:r>
            <a:endParaRPr lang="en-US"/>
          </a:p>
        </p:txBody>
      </p:sp>
      <p:sp>
        <p:nvSpPr>
          <p:cNvPr id="3" name="Content Placeholder 2"/>
          <p:cNvSpPr>
            <a:spLocks noGrp="1"/>
          </p:cNvSpPr>
          <p:nvPr>
            <p:ph idx="1"/>
          </p:nvPr>
        </p:nvSpPr>
        <p:spPr bwMode="auto"/>
        <p:txBody>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lang="en-US"/>
          </a:p>
        </p:txBody>
      </p:sp>
      <p:sp>
        <p:nvSpPr>
          <p:cNvPr id="4" name="Date Placeholder 3"/>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5" name="Footer Placeholder 4"/>
          <p:cNvSpPr>
            <a:spLocks noGrp="1"/>
          </p:cNvSpPr>
          <p:nvPr>
            <p:ph type="ftr" sz="quarter" idx="11"/>
          </p:nvPr>
        </p:nvSpPr>
        <p:spPr bwMode="auto"/>
        <p:txBody>
          <a:bodyPr/>
          <a:lstStyle/>
          <a:p>
            <a:pPr>
              <a:defRPr/>
            </a:pPr>
            <a:endParaRPr lang="zh-CN"/>
          </a:p>
        </p:txBody>
      </p:sp>
      <p:sp>
        <p:nvSpPr>
          <p:cNvPr id="6" name="Slide Number Placeholder 5"/>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Bölüm Üst Bilgisi">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tr-TR"/>
              <a:t>Asıl başlık stilini düzenlemek için tıklayın</a:t>
            </a:r>
            <a:endParaRPr lang="en-US"/>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tr-TR"/>
              <a:t>Asıl metin stillerini düzenlemek için tıklayın</a:t>
            </a:r>
            <a:endParaRPr/>
          </a:p>
        </p:txBody>
      </p:sp>
      <p:sp>
        <p:nvSpPr>
          <p:cNvPr id="4" name="Date Placeholder 3"/>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5" name="Footer Placeholder 4"/>
          <p:cNvSpPr>
            <a:spLocks noGrp="1"/>
          </p:cNvSpPr>
          <p:nvPr>
            <p:ph type="ftr" sz="quarter" idx="11"/>
          </p:nvPr>
        </p:nvSpPr>
        <p:spPr bwMode="auto"/>
        <p:txBody>
          <a:bodyPr/>
          <a:lstStyle/>
          <a:p>
            <a:pPr>
              <a:defRPr/>
            </a:pPr>
            <a:endParaRPr lang="zh-CN"/>
          </a:p>
        </p:txBody>
      </p:sp>
      <p:sp>
        <p:nvSpPr>
          <p:cNvPr id="6" name="Slide Number Placeholder 5"/>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İki İçerik">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tr-TR"/>
              <a:t>Asıl başlık stilini düzenlemek için tıklayın</a:t>
            </a:r>
            <a:endParaRPr lang="en-US"/>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lang="en-US"/>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lang="en-US"/>
          </a:p>
        </p:txBody>
      </p:sp>
      <p:sp>
        <p:nvSpPr>
          <p:cNvPr id="5" name="Date Placeholder 4"/>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6" name="Footer Placeholder 5"/>
          <p:cNvSpPr>
            <a:spLocks noGrp="1"/>
          </p:cNvSpPr>
          <p:nvPr>
            <p:ph type="ftr" sz="quarter" idx="11"/>
          </p:nvPr>
        </p:nvSpPr>
        <p:spPr bwMode="auto"/>
        <p:txBody>
          <a:bodyPr/>
          <a:lstStyle/>
          <a:p>
            <a:pPr>
              <a:defRPr/>
            </a:pPr>
            <a:endParaRPr lang="zh-CN"/>
          </a:p>
        </p:txBody>
      </p:sp>
      <p:sp>
        <p:nvSpPr>
          <p:cNvPr id="7" name="Slide Number Placeholder 6"/>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Karşılaştırma">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tr-TR"/>
              <a:t>Asıl başlık stilini düzenlemek için tıklayın</a:t>
            </a:r>
            <a:endParaRPr lang="en-US"/>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düzenlemek için tıklayın</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lang="en-US"/>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düzenlemek için tıklayın</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lang="en-US"/>
          </a:p>
        </p:txBody>
      </p:sp>
      <p:sp>
        <p:nvSpPr>
          <p:cNvPr id="7" name="Date Placeholder 6"/>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8" name="Footer Placeholder 7"/>
          <p:cNvSpPr>
            <a:spLocks noGrp="1"/>
          </p:cNvSpPr>
          <p:nvPr>
            <p:ph type="ftr" sz="quarter" idx="11"/>
          </p:nvPr>
        </p:nvSpPr>
        <p:spPr bwMode="auto"/>
        <p:txBody>
          <a:bodyPr/>
          <a:lstStyle/>
          <a:p>
            <a:pPr>
              <a:defRPr/>
            </a:pPr>
            <a:endParaRPr lang="zh-CN"/>
          </a:p>
        </p:txBody>
      </p:sp>
      <p:sp>
        <p:nvSpPr>
          <p:cNvPr id="9" name="Slide Number Placeholder 8"/>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Yalnızca Başlık">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tr-TR"/>
              <a:t>Asıl başlık stilini düzenlemek için tıklayın</a:t>
            </a:r>
            <a:endParaRPr lang="en-US"/>
          </a:p>
        </p:txBody>
      </p:sp>
      <p:sp>
        <p:nvSpPr>
          <p:cNvPr id="3" name="Date Placeholder 2"/>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4" name="Footer Placeholder 3"/>
          <p:cNvSpPr>
            <a:spLocks noGrp="1"/>
          </p:cNvSpPr>
          <p:nvPr>
            <p:ph type="ftr" sz="quarter" idx="11"/>
          </p:nvPr>
        </p:nvSpPr>
        <p:spPr bwMode="auto"/>
        <p:txBody>
          <a:bodyPr/>
          <a:lstStyle/>
          <a:p>
            <a:pPr>
              <a:defRPr/>
            </a:pPr>
            <a:endParaRPr lang="zh-CN"/>
          </a:p>
        </p:txBody>
      </p:sp>
      <p:sp>
        <p:nvSpPr>
          <p:cNvPr id="5" name="Slide Number Placeholder 4"/>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oş">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3" name="Footer Placeholder 2"/>
          <p:cNvSpPr>
            <a:spLocks noGrp="1"/>
          </p:cNvSpPr>
          <p:nvPr>
            <p:ph type="ftr" sz="quarter" idx="11"/>
          </p:nvPr>
        </p:nvSpPr>
        <p:spPr bwMode="auto"/>
        <p:txBody>
          <a:bodyPr/>
          <a:lstStyle/>
          <a:p>
            <a:pPr>
              <a:defRPr/>
            </a:pPr>
            <a:endParaRPr lang="zh-CN"/>
          </a:p>
        </p:txBody>
      </p:sp>
      <p:sp>
        <p:nvSpPr>
          <p:cNvPr id="4" name="Slide Number Placeholder 3"/>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Başlıklı İçerik">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stilini düzenlemek için tıklayın</a:t>
            </a:r>
            <a:endParaRPr lang="en-US"/>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düzenlemek için tıklayın</a:t>
            </a:r>
            <a:endParaRPr/>
          </a:p>
        </p:txBody>
      </p:sp>
      <p:sp>
        <p:nvSpPr>
          <p:cNvPr id="5" name="Date Placeholder 4"/>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6" name="Footer Placeholder 5"/>
          <p:cNvSpPr>
            <a:spLocks noGrp="1"/>
          </p:cNvSpPr>
          <p:nvPr>
            <p:ph type="ftr" sz="quarter" idx="11"/>
          </p:nvPr>
        </p:nvSpPr>
        <p:spPr bwMode="auto"/>
        <p:txBody>
          <a:bodyPr/>
          <a:lstStyle/>
          <a:p>
            <a:pPr>
              <a:defRPr/>
            </a:pPr>
            <a:endParaRPr lang="zh-CN"/>
          </a:p>
        </p:txBody>
      </p:sp>
      <p:sp>
        <p:nvSpPr>
          <p:cNvPr id="7" name="Slide Number Placeholder 6"/>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Başlıklı Resim">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stilini düzenlemek için tıklayın</a:t>
            </a:r>
            <a:endParaRPr lang="en-US"/>
          </a:p>
        </p:txBody>
      </p:sp>
      <p:sp>
        <p:nvSpPr>
          <p:cNvPr id="3" name="Picture Placeholder 2"/>
          <p:cNvSpPr>
            <a:spLocks noChangeAspect="1" noGrp="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tr-TR"/>
              <a:t>Resim eklemek için simgeye tıklayın</a:t>
            </a:r>
            <a:endParaRPr lang="en-US"/>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düzenlemek için tıklayın</a:t>
            </a:r>
            <a:endParaRPr/>
          </a:p>
        </p:txBody>
      </p:sp>
      <p:sp>
        <p:nvSpPr>
          <p:cNvPr id="5" name="Date Placeholder 4"/>
          <p:cNvSpPr>
            <a:spLocks noGrp="1"/>
          </p:cNvSpPr>
          <p:nvPr>
            <p:ph type="dt" sz="half" idx="10"/>
          </p:nvPr>
        </p:nvSpPr>
        <p:spPr bwMode="auto"/>
        <p:txBody>
          <a:bodyPr/>
          <a:lstStyle/>
          <a:p>
            <a:pPr>
              <a:defRPr/>
            </a:pPr>
            <a:fld id="{1FA3D5AB-E80B-4143-9A86-42714264F001}" type="datetimeFigureOut">
              <a:rPr lang="zh-CN"/>
              <a:t/>
            </a:fld>
            <a:endParaRPr lang="zh-CN"/>
          </a:p>
        </p:txBody>
      </p:sp>
      <p:sp>
        <p:nvSpPr>
          <p:cNvPr id="6" name="Footer Placeholder 5"/>
          <p:cNvSpPr>
            <a:spLocks noGrp="1"/>
          </p:cNvSpPr>
          <p:nvPr>
            <p:ph type="ftr" sz="quarter" idx="11"/>
          </p:nvPr>
        </p:nvSpPr>
        <p:spPr bwMode="auto"/>
        <p:txBody>
          <a:bodyPr/>
          <a:lstStyle/>
          <a:p>
            <a:pPr>
              <a:defRPr/>
            </a:pPr>
            <a:endParaRPr lang="zh-CN"/>
          </a:p>
        </p:txBody>
      </p:sp>
      <p:sp>
        <p:nvSpPr>
          <p:cNvPr id="7" name="Slide Number Placeholder 6"/>
          <p:cNvSpPr>
            <a:spLocks noGrp="1"/>
          </p:cNvSpPr>
          <p:nvPr>
            <p:ph type="sldNum" sz="quarter" idx="12"/>
          </p:nvPr>
        </p:nvSpPr>
        <p:spPr bwMode="auto"/>
        <p:txBody>
          <a:bodyPr/>
          <a:lstStyle/>
          <a:p>
            <a:pPr>
              <a:defRPr/>
            </a:pPr>
            <a:fld id="{8DE4D43A-31A1-40A0-AE8D-6565FA146AD4}" type="slidenum">
              <a:rPr lang="zh-CN"/>
              <a:t/>
            </a:fld>
            <a:endParaRPr lang="zh-CN"/>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lang="en-US"/>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lang="en-US"/>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FA3D5AB-E80B-4143-9A86-42714264F001}" type="datetimeFigureOut">
              <a:rPr lang="zh-CN"/>
              <a:t/>
            </a:fld>
            <a:endParaRPr lang="zh-CN"/>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DE4D43A-31A1-40A0-AE8D-6565FA146AD4}" type="slidenum">
              <a:rPr lang="zh-CN"/>
              <a:t/>
            </a:fld>
            <a:endParaRPr 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openxmlformats.org/officeDocument/2006/relationships/image" Target="../media/image19.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 name="Dikdörtgen 8"/>
          <p:cNvSpPr/>
          <p:nvPr/>
        </p:nvSpPr>
        <p:spPr bwMode="auto">
          <a:xfrm>
            <a:off x="2304498" y="2721114"/>
            <a:ext cx="7583003" cy="707886"/>
          </a:xfrm>
          <a:prstGeom prst="rect">
            <a:avLst/>
          </a:prstGeom>
        </p:spPr>
        <p:txBody>
          <a:bodyPr wrap="square">
            <a:spAutoFit/>
          </a:bodyPr>
          <a:lstStyle/>
          <a:p>
            <a:pPr algn="ctr">
              <a:defRPr/>
            </a:pPr>
            <a:r>
              <a:rPr lang="tr-TR" sz="2000">
                <a:solidFill>
                  <a:schemeClr val="bg1"/>
                </a:solidFill>
              </a:rPr>
              <a:t>TANIDAN TEDAVİYE GÜNCEL YAKLAŞIMLAR EĞİTİM PROGRAMI </a:t>
            </a:r>
            <a:endParaRPr/>
          </a:p>
          <a:p>
            <a:pPr algn="ctr">
              <a:defRPr/>
            </a:pPr>
            <a:r>
              <a:rPr lang="tr-TR" sz="2000">
                <a:solidFill>
                  <a:schemeClr val="bg1"/>
                </a:solidFill>
              </a:rPr>
              <a:t>RUH SAĞLIĞI EĞİTİM MODÜLÜ</a:t>
            </a:r>
            <a:endParaRPr/>
          </a:p>
        </p:txBody>
      </p:sp>
      <p:sp>
        <p:nvSpPr>
          <p:cNvPr id="10" name="Metin kutusu 9"/>
          <p:cNvSpPr txBox="1"/>
          <p:nvPr/>
        </p:nvSpPr>
        <p:spPr bwMode="auto">
          <a:xfrm>
            <a:off x="2928352" y="3623447"/>
            <a:ext cx="6959149" cy="769441"/>
          </a:xfrm>
          <a:prstGeom prst="rect">
            <a:avLst/>
          </a:prstGeom>
          <a:noFill/>
        </p:spPr>
        <p:txBody>
          <a:bodyPr wrap="none" rtlCol="0">
            <a:spAutoFit/>
          </a:bodyPr>
          <a:lstStyle/>
          <a:p>
            <a:pPr algn="ctr">
              <a:defRPr/>
            </a:pPr>
            <a:r>
              <a:rPr lang="tr-TR" sz="4400">
                <a:solidFill>
                  <a:schemeClr val="bg1"/>
                </a:solidFill>
                <a:latin typeface="Calibri"/>
                <a:ea typeface="张海山锐线体2.0"/>
                <a:cs typeface="Aharoni"/>
              </a:rPr>
              <a:t>Otizm Spektrum Bozuklukları</a:t>
            </a:r>
            <a:endParaRPr lang="tr-TR" sz="2400">
              <a:solidFill>
                <a:schemeClr val="bg1"/>
              </a:solidFill>
              <a:latin typeface="Calibri"/>
              <a:ea typeface="张海山锐线体2.0"/>
              <a:cs typeface="Aharon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0-12 ay klinik özellikler</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10</a:t>
            </a:fld>
            <a:endParaRPr lang="tr-TR"/>
          </a:p>
        </p:txBody>
      </p:sp>
      <p:sp>
        <p:nvSpPr>
          <p:cNvPr id="7" name="Dikdörtgen 6"/>
          <p:cNvSpPr/>
          <p:nvPr/>
        </p:nvSpPr>
        <p:spPr bwMode="auto">
          <a:xfrm>
            <a:off x="780410" y="2551836"/>
            <a:ext cx="10494014" cy="400110"/>
          </a:xfrm>
          <a:prstGeom prst="rect">
            <a:avLst/>
          </a:prstGeom>
        </p:spPr>
        <p:txBody>
          <a:bodyPr wrap="square">
            <a:spAutoFit/>
          </a:bodyPr>
          <a:lstStyle/>
          <a:p>
            <a:pPr marL="285750" indent="-285750">
              <a:buFont typeface="Arial"/>
              <a:buChar char="•"/>
              <a:defRPr/>
            </a:pPr>
            <a:endParaRPr lang="tr-TR" sz="2000"/>
          </a:p>
        </p:txBody>
      </p:sp>
      <p:sp>
        <p:nvSpPr>
          <p:cNvPr id="4" name="Metin kutusu 3"/>
          <p:cNvSpPr txBox="1"/>
          <p:nvPr/>
        </p:nvSpPr>
        <p:spPr bwMode="auto">
          <a:xfrm>
            <a:off x="1171575" y="1157288"/>
            <a:ext cx="184731" cy="369332"/>
          </a:xfrm>
          <a:prstGeom prst="rect">
            <a:avLst/>
          </a:prstGeom>
          <a:noFill/>
        </p:spPr>
        <p:txBody>
          <a:bodyPr wrap="none" rtlCol="0">
            <a:spAutoFit/>
          </a:bodyPr>
          <a:lstStyle/>
          <a:p>
            <a:pPr>
              <a:defRPr/>
            </a:pPr>
            <a:endParaRPr lang="tr-TR"/>
          </a:p>
        </p:txBody>
      </p:sp>
      <p:sp>
        <p:nvSpPr>
          <p:cNvPr id="8" name="Dikdörtgen 7"/>
          <p:cNvSpPr/>
          <p:nvPr/>
        </p:nvSpPr>
        <p:spPr bwMode="auto">
          <a:xfrm>
            <a:off x="963506" y="1601979"/>
            <a:ext cx="10494014" cy="1631216"/>
          </a:xfrm>
          <a:prstGeom prst="rect">
            <a:avLst/>
          </a:prstGeom>
        </p:spPr>
        <p:txBody>
          <a:bodyPr wrap="square">
            <a:spAutoFit/>
          </a:bodyPr>
          <a:lstStyle/>
          <a:p>
            <a:pPr marL="285750" indent="-285750">
              <a:buFont typeface="Arial"/>
              <a:buChar char="•"/>
              <a:defRPr/>
            </a:pPr>
            <a:r>
              <a:rPr lang="tr-TR" sz="2000"/>
              <a:t>Bu yaş diliminde, çocuğun davranışlarından şüphelenen aile sayısı oldukça azdır. Çocuklar, tipik gelişen yaşıtlarıyla sosyal-iletişimsel yönden farklılık gösterir ve tipik gelişim sınırlarına uymuyorsa </a:t>
            </a:r>
            <a:r>
              <a:rPr lang="tr-TR" sz="2000" b="1">
                <a:solidFill>
                  <a:srgbClr val="C00000"/>
                </a:solidFill>
              </a:rPr>
              <a:t>RİSKLİ BEBEK </a:t>
            </a:r>
            <a:r>
              <a:rPr lang="tr-TR" sz="2000"/>
              <a:t>olarak kabul edilip, gelişimsel uyaranı artırıcı çevre düzenlemeleri yapılarak yakın takibe alınır. </a:t>
            </a:r>
            <a:endParaRPr/>
          </a:p>
          <a:p>
            <a:pPr marL="285750" indent="-285750">
              <a:buFont typeface="Arial"/>
              <a:buChar char="•"/>
              <a:defRPr/>
            </a:pPr>
            <a:endParaRPr lang="tr-TR" sz="2000"/>
          </a:p>
        </p:txBody>
      </p:sp>
      <p:sp>
        <p:nvSpPr>
          <p:cNvPr id="9" name="Yuvarlatılmış Dikdörtgen 8"/>
          <p:cNvSpPr/>
          <p:nvPr/>
        </p:nvSpPr>
        <p:spPr bwMode="auto">
          <a:xfrm>
            <a:off x="205294" y="2999029"/>
            <a:ext cx="3114675" cy="1944111"/>
          </a:xfrm>
          <a:prstGeom prst="roundRect">
            <a:avLst>
              <a:gd name="adj"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defRPr/>
            </a:pPr>
            <a:r>
              <a:rPr lang="tr-TR" b="1"/>
              <a:t>3 aylık </a:t>
            </a:r>
            <a:r>
              <a:rPr lang="tr-TR" b="1"/>
              <a:t>nörotipik</a:t>
            </a:r>
            <a:r>
              <a:rPr lang="tr-TR" b="1"/>
              <a:t> gelişen;</a:t>
            </a:r>
            <a:endParaRPr/>
          </a:p>
          <a:p>
            <a:pPr>
              <a:defRPr/>
            </a:pPr>
            <a:r>
              <a:rPr lang="tr-TR" sz="1400"/>
              <a:t>► Mırıldanma şeklinde ses çıkarır,</a:t>
            </a:r>
            <a:endParaRPr/>
          </a:p>
          <a:p>
            <a:pPr>
              <a:defRPr/>
            </a:pPr>
            <a:r>
              <a:rPr lang="tr-TR" sz="1400"/>
              <a:t>► Göz teması kurar,</a:t>
            </a:r>
            <a:endParaRPr/>
          </a:p>
          <a:p>
            <a:pPr>
              <a:defRPr/>
            </a:pPr>
            <a:r>
              <a:rPr lang="tr-TR" sz="1400"/>
              <a:t>► Gözüyle bir nesneyi takip eder,</a:t>
            </a:r>
            <a:endParaRPr/>
          </a:p>
          <a:p>
            <a:pPr>
              <a:defRPr/>
            </a:pPr>
            <a:r>
              <a:rPr lang="tr-TR" sz="1400"/>
              <a:t>► Karşılıklı gülümser.</a:t>
            </a:r>
            <a:endParaRPr/>
          </a:p>
        </p:txBody>
      </p:sp>
      <p:sp>
        <p:nvSpPr>
          <p:cNvPr id="10" name="Yuvarlatılmış Dikdörtgen 9"/>
          <p:cNvSpPr/>
          <p:nvPr/>
        </p:nvSpPr>
        <p:spPr bwMode="auto">
          <a:xfrm>
            <a:off x="2486869" y="4492509"/>
            <a:ext cx="4504509" cy="2149636"/>
          </a:xfrm>
          <a:prstGeom prst="roundRect">
            <a:avLst>
              <a:gd name="adj"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defRPr/>
            </a:pPr>
            <a:r>
              <a:rPr lang="tr-TR" b="1"/>
              <a:t>6 aylık </a:t>
            </a:r>
            <a:r>
              <a:rPr lang="tr-TR" b="1"/>
              <a:t>nörotipik</a:t>
            </a:r>
            <a:r>
              <a:rPr lang="tr-TR" b="1"/>
              <a:t> gelişen;</a:t>
            </a:r>
            <a:endParaRPr/>
          </a:p>
          <a:p>
            <a:pPr>
              <a:defRPr/>
            </a:pPr>
            <a:r>
              <a:rPr lang="tr-TR" sz="1400"/>
              <a:t>► Daha fazla sosyal-iletişimsel beceriler gösterir</a:t>
            </a:r>
            <a:endParaRPr/>
          </a:p>
          <a:p>
            <a:pPr>
              <a:defRPr/>
            </a:pPr>
            <a:r>
              <a:rPr lang="tr-TR" sz="1400"/>
              <a:t>► Çevresindeki farklı yüz ve seslere tepki verir,</a:t>
            </a:r>
            <a:endParaRPr/>
          </a:p>
          <a:p>
            <a:pPr>
              <a:defRPr/>
            </a:pPr>
            <a:r>
              <a:rPr lang="tr-TR" sz="1400"/>
              <a:t>► Kucağa alınmak ister, bunun için kollarını uzatabilir,</a:t>
            </a:r>
            <a:endParaRPr/>
          </a:p>
          <a:p>
            <a:pPr>
              <a:defRPr/>
            </a:pPr>
            <a:r>
              <a:rPr lang="tr-TR" sz="1400"/>
              <a:t>► Ebeveynlerini ya da bakım vereni görünce gülümser,</a:t>
            </a:r>
            <a:endParaRPr/>
          </a:p>
          <a:p>
            <a:pPr>
              <a:defRPr/>
            </a:pPr>
            <a:r>
              <a:rPr lang="tr-TR" sz="1400"/>
              <a:t>► Bazı yüz hareketlerini taklit etmeye çalışır,</a:t>
            </a:r>
            <a:endParaRPr/>
          </a:p>
          <a:p>
            <a:pPr>
              <a:defRPr/>
            </a:pPr>
            <a:r>
              <a:rPr lang="tr-TR" sz="1400"/>
              <a:t>► Nesnelere, oyuncaklara uzanmaya çalışır.</a:t>
            </a:r>
            <a:endParaRPr/>
          </a:p>
        </p:txBody>
      </p:sp>
      <p:sp>
        <p:nvSpPr>
          <p:cNvPr id="11" name="Yuvarlatılmış Dikdörtgen 10"/>
          <p:cNvSpPr/>
          <p:nvPr/>
        </p:nvSpPr>
        <p:spPr bwMode="auto">
          <a:xfrm>
            <a:off x="6843713" y="2861643"/>
            <a:ext cx="5188923" cy="3261733"/>
          </a:xfrm>
          <a:prstGeom prst="roundRect">
            <a:avLst>
              <a:gd name="adj"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defRPr/>
            </a:pPr>
            <a:endParaRPr lang="tr-TR"/>
          </a:p>
          <a:p>
            <a:pPr>
              <a:defRPr/>
            </a:pPr>
            <a:endParaRPr lang="tr-TR"/>
          </a:p>
          <a:p>
            <a:pPr>
              <a:defRPr/>
            </a:pPr>
            <a:r>
              <a:rPr lang="tr-TR" b="1"/>
              <a:t>9 aylık </a:t>
            </a:r>
            <a:r>
              <a:rPr lang="tr-TR" b="1"/>
              <a:t>nörotipik</a:t>
            </a:r>
            <a:r>
              <a:rPr lang="tr-TR" b="1"/>
              <a:t> gelişen;</a:t>
            </a:r>
            <a:endParaRPr/>
          </a:p>
          <a:p>
            <a:pPr>
              <a:defRPr/>
            </a:pPr>
            <a:r>
              <a:rPr lang="tr-TR" sz="1400"/>
              <a:t>► Anne veya bakım verenin dikkatini yönelttiği yere ilgi duyar (Nereye bakıyor? Nereyi işaret ediyor?) Emin olmadığı durumlarda annesinin yüz ifadesini kontrol eder,</a:t>
            </a:r>
            <a:endParaRPr/>
          </a:p>
          <a:p>
            <a:pPr>
              <a:defRPr/>
            </a:pPr>
            <a:r>
              <a:rPr lang="tr-TR" sz="1400"/>
              <a:t>► El sallama gibi anlamlı jest-mimik kullanımı başlar,</a:t>
            </a:r>
            <a:endParaRPr/>
          </a:p>
          <a:p>
            <a:pPr>
              <a:defRPr/>
            </a:pPr>
            <a:r>
              <a:rPr lang="tr-TR" sz="1400"/>
              <a:t>► Nesne sürekliliği başlar, </a:t>
            </a:r>
            <a:r>
              <a:rPr lang="tr-TR" sz="1400"/>
              <a:t>ceee</a:t>
            </a:r>
            <a:r>
              <a:rPr lang="tr-TR" sz="1400"/>
              <a:t> gibi oyunlara ilgi duyar,</a:t>
            </a:r>
            <a:endParaRPr/>
          </a:p>
          <a:p>
            <a:pPr>
              <a:defRPr/>
            </a:pPr>
            <a:r>
              <a:rPr lang="tr-TR" sz="1400"/>
              <a:t>► Uzatılan iki nesne arasında tercih yapabilir,</a:t>
            </a:r>
            <a:endParaRPr/>
          </a:p>
          <a:p>
            <a:pPr>
              <a:defRPr/>
            </a:pPr>
            <a:r>
              <a:rPr lang="tr-TR" sz="1400"/>
              <a:t>► Dikkatini ebeveyn ile oyuncak arasında değiştirebilir,</a:t>
            </a:r>
            <a:endParaRPr/>
          </a:p>
          <a:p>
            <a:pPr>
              <a:defRPr/>
            </a:pPr>
            <a:r>
              <a:rPr lang="tr-TR" sz="1400"/>
              <a:t>► Bazı kelimelerin anlamlarını ayırt edebilir,</a:t>
            </a:r>
            <a:endParaRPr/>
          </a:p>
          <a:p>
            <a:pPr>
              <a:defRPr/>
            </a:pPr>
            <a:r>
              <a:rPr lang="tr-TR" sz="1400"/>
              <a:t>► Hoşuna giden bir eylemin devamını istediğinde yüzünüze bakarak, sesler çıkararak ya da</a:t>
            </a:r>
            <a:endParaRPr/>
          </a:p>
          <a:p>
            <a:pPr>
              <a:defRPr/>
            </a:pPr>
            <a:r>
              <a:rPr lang="tr-TR" sz="1400"/>
              <a:t>vücudunu hareket ettirerek belli etmeye çalışır.</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11</a:t>
            </a:fld>
            <a:endParaRPr lang="tr-TR"/>
          </a:p>
        </p:txBody>
      </p:sp>
      <p:sp>
        <p:nvSpPr>
          <p:cNvPr id="4" name="Metin kutusu 3"/>
          <p:cNvSpPr txBox="1"/>
          <p:nvPr/>
        </p:nvSpPr>
        <p:spPr bwMode="auto">
          <a:xfrm>
            <a:off x="846290" y="1160129"/>
            <a:ext cx="11479104" cy="4801314"/>
          </a:xfrm>
          <a:prstGeom prst="rect">
            <a:avLst/>
          </a:prstGeom>
          <a:noFill/>
        </p:spPr>
        <p:txBody>
          <a:bodyPr wrap="none" rtlCol="0">
            <a:spAutoFit/>
          </a:bodyPr>
          <a:lstStyle/>
          <a:p>
            <a:pPr>
              <a:defRPr/>
            </a:pPr>
            <a:r>
              <a:rPr lang="tr-TR" b="1" i="1"/>
              <a:t>9-12 ay arasında normal gelişen çocuklar sosyal ve iletişimsel becerilerin çoğunluğunu gösterir,</a:t>
            </a:r>
            <a:endParaRPr/>
          </a:p>
          <a:p>
            <a:pPr>
              <a:defRPr/>
            </a:pPr>
            <a:endParaRPr lang="tr-TR"/>
          </a:p>
          <a:p>
            <a:pPr marL="285750" indent="-285750">
              <a:buFont typeface="Arial"/>
              <a:buChar char="•"/>
              <a:defRPr/>
            </a:pPr>
            <a:r>
              <a:rPr lang="tr-TR"/>
              <a:t>Aile üyelerini tanır, yabancı kişilere daha farklı tepkiler verir,</a:t>
            </a:r>
            <a:endParaRPr/>
          </a:p>
          <a:p>
            <a:pPr marL="285750" indent="-285750">
              <a:buFont typeface="Arial"/>
              <a:buChar char="•"/>
              <a:defRPr/>
            </a:pPr>
            <a:r>
              <a:rPr lang="tr-TR"/>
              <a:t>Tanıdığı kişilerin kendisine sarılmasından hoşlanır,</a:t>
            </a:r>
            <a:endParaRPr/>
          </a:p>
          <a:p>
            <a:pPr marL="285750" indent="-285750">
              <a:buFont typeface="Arial"/>
              <a:buChar char="•"/>
              <a:defRPr/>
            </a:pPr>
            <a:r>
              <a:rPr lang="tr-TR"/>
              <a:t>Kendilerini güvensiz hissettiklerinde ya da canları yandığında yatıştırılmak için ebeveynlerini ya da bakım verenini arar,</a:t>
            </a:r>
            <a:endParaRPr/>
          </a:p>
          <a:p>
            <a:pPr marL="285750" indent="-285750">
              <a:buFont typeface="Arial"/>
              <a:buChar char="•"/>
              <a:defRPr/>
            </a:pPr>
            <a:r>
              <a:rPr lang="tr-TR"/>
              <a:t>‘</a:t>
            </a:r>
            <a:r>
              <a:rPr lang="tr-TR"/>
              <a:t>ceee</a:t>
            </a:r>
            <a:r>
              <a:rPr lang="tr-TR"/>
              <a:t> oyunu’ gibi karşılıklı oyunlar oynamaktan zevk alır,</a:t>
            </a:r>
            <a:endParaRPr/>
          </a:p>
          <a:p>
            <a:pPr marL="285750" indent="-285750">
              <a:buFont typeface="Arial"/>
              <a:buChar char="•"/>
              <a:defRPr/>
            </a:pPr>
            <a:r>
              <a:rPr lang="tr-TR"/>
              <a:t>Mutlu, üzgün, şaşırmış gibi duygusal yüz ifadelerini ya da basit hareketler ile sesleri taklit etmekten keyif alır,</a:t>
            </a:r>
            <a:endParaRPr/>
          </a:p>
          <a:p>
            <a:pPr marL="285750" indent="-285750">
              <a:buFont typeface="Arial"/>
              <a:buChar char="•"/>
              <a:defRPr/>
            </a:pPr>
            <a:r>
              <a:rPr lang="tr-TR"/>
              <a:t>İşaret edilen nesneye bakmaya çalışır,</a:t>
            </a:r>
            <a:endParaRPr/>
          </a:p>
          <a:p>
            <a:pPr marL="285750" indent="-285750">
              <a:buFont typeface="Arial"/>
              <a:buChar char="•"/>
              <a:defRPr/>
            </a:pPr>
            <a:r>
              <a:rPr lang="tr-TR"/>
              <a:t>İstediği şeyleri işaret ederek göstermeye çalışır,</a:t>
            </a:r>
            <a:endParaRPr/>
          </a:p>
          <a:p>
            <a:pPr marL="285750" indent="-285750">
              <a:buFont typeface="Arial"/>
              <a:buChar char="•"/>
              <a:defRPr/>
            </a:pPr>
            <a:r>
              <a:rPr lang="tr-TR"/>
              <a:t>İlgilendiği nesne veya oyuncağı başkalarına göstermeye çalışır ve insanların tepkisi için yüzüne bakar,</a:t>
            </a:r>
            <a:endParaRPr/>
          </a:p>
          <a:p>
            <a:pPr marL="285750" indent="-285750">
              <a:buFont typeface="Arial"/>
              <a:buChar char="•"/>
              <a:defRPr/>
            </a:pPr>
            <a:r>
              <a:rPr lang="tr-TR"/>
              <a:t>Çevresindeki kişilere karşı ilgilidir,</a:t>
            </a:r>
            <a:endParaRPr/>
          </a:p>
          <a:p>
            <a:pPr marL="285750" indent="-285750">
              <a:buFont typeface="Arial"/>
              <a:buChar char="•"/>
              <a:defRPr/>
            </a:pPr>
            <a:r>
              <a:rPr lang="tr-TR"/>
              <a:t>İsmi ile çağrıldığında dönüp bakabilir,</a:t>
            </a:r>
            <a:endParaRPr/>
          </a:p>
          <a:p>
            <a:pPr marL="285750" indent="-285750">
              <a:buFont typeface="Arial"/>
              <a:buChar char="•"/>
              <a:defRPr/>
            </a:pPr>
            <a:r>
              <a:rPr lang="tr-TR"/>
              <a:t>Konuşan kişilere dikkatlerini yönlendirirler,</a:t>
            </a:r>
            <a:endParaRPr/>
          </a:p>
          <a:p>
            <a:pPr marL="285750" indent="-285750">
              <a:buFont typeface="Arial"/>
              <a:buChar char="•"/>
              <a:defRPr/>
            </a:pPr>
            <a:r>
              <a:rPr lang="tr-TR"/>
              <a:t>Basit taklitleri (el sallama gibi) yapmaya çalışır,</a:t>
            </a:r>
            <a:endParaRPr/>
          </a:p>
          <a:p>
            <a:pPr marL="285750" indent="-285750">
              <a:buFont typeface="Arial"/>
              <a:buChar char="•"/>
              <a:defRPr/>
            </a:pPr>
            <a:r>
              <a:rPr lang="tr-TR"/>
              <a:t>Bol bol konuşmaya benzer anlamsız sesler çıkarır ve bir yaşına doğru birkaç kelime söyleyebilir.</a:t>
            </a:r>
            <a:endParaRPr/>
          </a:p>
          <a:p>
            <a:pPr>
              <a:defRPr/>
            </a:pP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1 yaşın sık belirtileri*</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12</a:t>
            </a:fld>
            <a:endParaRPr lang="tr-TR"/>
          </a:p>
        </p:txBody>
      </p:sp>
      <p:sp>
        <p:nvSpPr>
          <p:cNvPr id="7" name="Dikdörtgen 6"/>
          <p:cNvSpPr/>
          <p:nvPr/>
        </p:nvSpPr>
        <p:spPr bwMode="auto">
          <a:xfrm>
            <a:off x="780410" y="2008912"/>
            <a:ext cx="10494014" cy="3231654"/>
          </a:xfrm>
          <a:prstGeom prst="rect">
            <a:avLst/>
          </a:prstGeom>
        </p:spPr>
        <p:txBody>
          <a:bodyPr wrap="square">
            <a:spAutoFit/>
          </a:bodyPr>
          <a:lstStyle/>
          <a:p>
            <a:pPr marL="342900" indent="-342900">
              <a:buFont typeface="Arial"/>
              <a:buChar char="•"/>
              <a:defRPr/>
            </a:pPr>
            <a:r>
              <a:rPr lang="tr-TR" sz="2000">
                <a:latin typeface="Calibri"/>
                <a:cs typeface="Calibri"/>
              </a:rPr>
              <a:t>Retrospektif değerlendirmeler &amp; </a:t>
            </a:r>
            <a:r>
              <a:rPr lang="tr-TR" sz="2000" u="sng">
                <a:latin typeface="Calibri"/>
                <a:cs typeface="Calibri"/>
              </a:rPr>
              <a:t>video analizleri </a:t>
            </a:r>
            <a:r>
              <a:rPr lang="tr-TR" sz="2000">
                <a:latin typeface="Calibri"/>
                <a:cs typeface="Calibri"/>
              </a:rPr>
              <a:t>&amp; </a:t>
            </a:r>
            <a:r>
              <a:rPr lang="tr-TR" sz="2000">
                <a:latin typeface="Calibri"/>
                <a:cs typeface="Calibri"/>
              </a:rPr>
              <a:t>prospektif</a:t>
            </a:r>
            <a:r>
              <a:rPr lang="tr-TR" sz="2000">
                <a:latin typeface="Calibri"/>
                <a:cs typeface="Calibri"/>
              </a:rPr>
              <a:t> vaka takipleri</a:t>
            </a:r>
            <a:endParaRPr/>
          </a:p>
          <a:p>
            <a:pPr marL="342900" indent="-342900">
              <a:buFont typeface="Arial"/>
              <a:buChar char="•"/>
              <a:defRPr/>
            </a:pPr>
            <a:r>
              <a:rPr lang="tr-TR" sz="2000">
                <a:latin typeface="Calibri"/>
                <a:cs typeface="Calibri"/>
              </a:rPr>
              <a:t>6. ayda görece </a:t>
            </a:r>
            <a:r>
              <a:rPr lang="tr-TR" sz="2000" b="1">
                <a:latin typeface="Calibri"/>
                <a:cs typeface="Calibri"/>
              </a:rPr>
              <a:t>az göz kontağı ve sosyal gülümseme</a:t>
            </a:r>
            <a:endParaRPr/>
          </a:p>
          <a:p>
            <a:pPr marL="342900" indent="-342900">
              <a:buFont typeface="Arial"/>
              <a:buChar char="•"/>
              <a:defRPr/>
            </a:pPr>
            <a:r>
              <a:rPr lang="tr-TR" sz="2000">
                <a:latin typeface="Calibri"/>
                <a:cs typeface="Calibri"/>
              </a:rPr>
              <a:t>6-12 ay arasında </a:t>
            </a:r>
            <a:r>
              <a:rPr lang="tr-TR" sz="2000" b="1">
                <a:latin typeface="Calibri"/>
                <a:cs typeface="Calibri"/>
              </a:rPr>
              <a:t>sosyal davranış kalite ve sıklığında daha azalma</a:t>
            </a:r>
            <a:endParaRPr/>
          </a:p>
          <a:p>
            <a:pPr marL="342900" indent="-342900">
              <a:buFont typeface="Arial"/>
              <a:buChar char="•"/>
              <a:defRPr/>
            </a:pPr>
            <a:r>
              <a:rPr lang="tr-TR" sz="2000">
                <a:latin typeface="Calibri"/>
                <a:cs typeface="Calibri"/>
              </a:rPr>
              <a:t>Oyunlarda karşılıklı iletişim ve etkileşim çabasına karşı </a:t>
            </a:r>
            <a:r>
              <a:rPr lang="tr-TR" sz="2000" b="1">
                <a:latin typeface="Calibri"/>
                <a:cs typeface="Calibri"/>
              </a:rPr>
              <a:t>azalmış yanıt, çevresine karşı düşük farkındalık ve ilgi eğilimi, nesne odaklı ilgi</a:t>
            </a:r>
            <a:endParaRPr/>
          </a:p>
          <a:p>
            <a:pPr marL="342900" indent="-342900">
              <a:buFont typeface="Arial"/>
              <a:buChar char="•"/>
              <a:defRPr/>
            </a:pPr>
            <a:r>
              <a:rPr lang="tr-TR" sz="2000" b="1">
                <a:latin typeface="Calibri"/>
                <a:cs typeface="Calibri"/>
              </a:rPr>
              <a:t>İnsanlara az gülümseme ve seslenme, sosyal dokunmaya karşı yetersiz duygusal yanıt</a:t>
            </a:r>
            <a:endParaRPr/>
          </a:p>
          <a:p>
            <a:pPr marL="342900" indent="-342900">
              <a:buFont typeface="Arial"/>
              <a:buChar char="•"/>
              <a:defRPr/>
            </a:pPr>
            <a:r>
              <a:rPr lang="tr-TR" sz="2000">
                <a:latin typeface="Calibri"/>
                <a:cs typeface="Calibri"/>
              </a:rPr>
              <a:t>Yüzlere, seslere, ismine daha </a:t>
            </a:r>
            <a:r>
              <a:rPr lang="tr-TR" sz="2000" b="1">
                <a:latin typeface="Calibri"/>
                <a:cs typeface="Calibri"/>
              </a:rPr>
              <a:t>az tepki verme</a:t>
            </a:r>
            <a:endParaRPr/>
          </a:p>
          <a:p>
            <a:pPr marL="342900" indent="-342900">
              <a:buFont typeface="Arial"/>
              <a:buChar char="•"/>
              <a:defRPr/>
            </a:pPr>
            <a:r>
              <a:rPr lang="tr-TR" sz="2000" b="1">
                <a:latin typeface="Calibri"/>
                <a:cs typeface="Calibri"/>
              </a:rPr>
              <a:t>Taklit azlığı, olumlu duyguların az gösterilmesi, </a:t>
            </a:r>
            <a:r>
              <a:rPr lang="tr-TR" sz="2000" b="1">
                <a:latin typeface="Calibri"/>
                <a:cs typeface="Calibri"/>
              </a:rPr>
              <a:t>temper</a:t>
            </a:r>
            <a:r>
              <a:rPr lang="tr-TR" sz="2000" b="1">
                <a:latin typeface="Calibri"/>
                <a:cs typeface="Calibri"/>
              </a:rPr>
              <a:t> </a:t>
            </a:r>
            <a:r>
              <a:rPr lang="tr-TR" sz="2000" b="1">
                <a:latin typeface="Calibri"/>
                <a:cs typeface="Calibri"/>
              </a:rPr>
              <a:t>tantrum</a:t>
            </a:r>
            <a:r>
              <a:rPr lang="tr-TR" sz="2000" b="1">
                <a:latin typeface="Calibri"/>
                <a:cs typeface="Calibri"/>
              </a:rPr>
              <a:t> (yatışmayan öfke atakları)</a:t>
            </a:r>
            <a:endParaRPr/>
          </a:p>
          <a:p>
            <a:pPr marL="342900" indent="-342900">
              <a:buFont typeface="Arial"/>
              <a:buChar char="•"/>
              <a:defRPr/>
            </a:pPr>
            <a:endParaRPr lang="tr-TR" sz="2400">
              <a:latin typeface="Calibri"/>
              <a:cs typeface="Calibri"/>
            </a:endParaRPr>
          </a:p>
          <a:p>
            <a:pPr marL="285750" indent="-285750">
              <a:buFont typeface="Arial"/>
              <a:buChar cha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09" y="659489"/>
            <a:ext cx="11089225" cy="504497"/>
          </a:xfrm>
        </p:spPr>
        <p:txBody>
          <a:bodyPr>
            <a:noAutofit/>
          </a:bodyPr>
          <a:lstStyle/>
          <a:p>
            <a:pPr>
              <a:defRPr/>
            </a:pPr>
            <a:r>
              <a:rPr lang="tr-TR" sz="4400"/>
              <a:t>12-18 ay otizmi düşündüren klinik özellikler</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13</a:t>
            </a:fld>
            <a:endParaRPr lang="tr-TR"/>
          </a:p>
        </p:txBody>
      </p:sp>
      <p:sp>
        <p:nvSpPr>
          <p:cNvPr id="7" name="Dikdörtgen 6"/>
          <p:cNvSpPr/>
          <p:nvPr/>
        </p:nvSpPr>
        <p:spPr bwMode="auto">
          <a:xfrm>
            <a:off x="963506" y="1283442"/>
            <a:ext cx="10494014" cy="5022914"/>
          </a:xfrm>
          <a:prstGeom prst="rect">
            <a:avLst/>
          </a:prstGeom>
        </p:spPr>
        <p:txBody>
          <a:bodyPr wrap="square">
            <a:spAutoFit/>
          </a:bodyPr>
          <a:lstStyle/>
          <a:p>
            <a:pPr marL="285750" indent="-285750">
              <a:lnSpc>
                <a:spcPct val="120000"/>
              </a:lnSpc>
              <a:buFont typeface="Arial"/>
              <a:buChar char="•"/>
              <a:defRPr/>
            </a:pPr>
            <a:r>
              <a:rPr lang="tr-TR"/>
              <a:t>Göz teması yetersizdir,</a:t>
            </a:r>
            <a:endParaRPr/>
          </a:p>
          <a:p>
            <a:pPr marL="285750" indent="-285750">
              <a:lnSpc>
                <a:spcPct val="120000"/>
              </a:lnSpc>
              <a:buFont typeface="Arial"/>
              <a:buChar char="•"/>
              <a:defRPr/>
            </a:pPr>
            <a:r>
              <a:rPr lang="tr-TR"/>
              <a:t>Güldürdüğünüzde gülmez,</a:t>
            </a:r>
            <a:endParaRPr/>
          </a:p>
          <a:p>
            <a:pPr marL="285750" indent="-285750">
              <a:lnSpc>
                <a:spcPct val="120000"/>
              </a:lnSpc>
              <a:buFont typeface="Arial"/>
              <a:buChar char="•"/>
              <a:defRPr/>
            </a:pPr>
            <a:r>
              <a:rPr lang="tr-TR"/>
              <a:t>Konuşup eğlendirildiğinde tepkisi zayıftır,</a:t>
            </a:r>
            <a:endParaRPr/>
          </a:p>
          <a:p>
            <a:pPr marL="285750" indent="-285750">
              <a:lnSpc>
                <a:spcPct val="120000"/>
              </a:lnSpc>
              <a:buFont typeface="Arial"/>
              <a:buChar char="•"/>
              <a:defRPr/>
            </a:pPr>
            <a:r>
              <a:rPr lang="tr-TR"/>
              <a:t>İnsan yüzünden ziyade, cansız nesneleri uzun uzun gözlemler (nesne odaklı ilgi),</a:t>
            </a:r>
            <a:endParaRPr/>
          </a:p>
          <a:p>
            <a:pPr marL="285750" indent="-285750">
              <a:lnSpc>
                <a:spcPct val="120000"/>
              </a:lnSpc>
              <a:buFont typeface="Arial"/>
              <a:buChar char="•"/>
              <a:defRPr/>
            </a:pPr>
            <a:r>
              <a:rPr lang="tr-TR"/>
              <a:t>İsmiyle seslenildiğinde dönüp bakmaz,</a:t>
            </a:r>
            <a:endParaRPr/>
          </a:p>
          <a:p>
            <a:pPr marL="285750" indent="-285750">
              <a:lnSpc>
                <a:spcPct val="120000"/>
              </a:lnSpc>
              <a:buFont typeface="Arial"/>
              <a:buChar char="•"/>
              <a:defRPr/>
            </a:pPr>
            <a:r>
              <a:rPr lang="tr-TR"/>
              <a:t>Bazıları bu yaşta çok sessizdir, anlamlı kelimeler başlamamış veya azdır,</a:t>
            </a:r>
            <a:endParaRPr/>
          </a:p>
          <a:p>
            <a:pPr marL="285750" indent="-285750">
              <a:lnSpc>
                <a:spcPct val="120000"/>
              </a:lnSpc>
              <a:buFont typeface="Arial"/>
              <a:buChar char="•"/>
              <a:defRPr/>
            </a:pPr>
            <a:r>
              <a:rPr lang="tr-TR"/>
              <a:t>Gösterdiğiniz ya da işaret ettiğiniz bir eşyaya (örneğin oyuncağa) dönüp bakmaz,</a:t>
            </a:r>
            <a:endParaRPr/>
          </a:p>
          <a:p>
            <a:pPr marL="285750" indent="-285750">
              <a:lnSpc>
                <a:spcPct val="120000"/>
              </a:lnSpc>
              <a:buFont typeface="Arial"/>
              <a:buChar char="•"/>
              <a:defRPr/>
            </a:pPr>
            <a:r>
              <a:rPr lang="tr-TR"/>
              <a:t>İlgilendiği bir eşyayı göstermek için size getirmez,</a:t>
            </a:r>
            <a:endParaRPr/>
          </a:p>
          <a:p>
            <a:pPr marL="285750" indent="-285750">
              <a:lnSpc>
                <a:spcPct val="120000"/>
              </a:lnSpc>
              <a:buFont typeface="Arial"/>
              <a:buChar char="•"/>
              <a:defRPr/>
            </a:pPr>
            <a:r>
              <a:rPr lang="tr-TR"/>
              <a:t>Bir şeyin ilgisini çektiğini belirtmek için işaret parmağını kullanmaz,</a:t>
            </a:r>
            <a:endParaRPr/>
          </a:p>
          <a:p>
            <a:pPr marL="285750" indent="-285750">
              <a:lnSpc>
                <a:spcPct val="120000"/>
              </a:lnSpc>
              <a:buFont typeface="Arial"/>
              <a:buChar char="•"/>
              <a:defRPr/>
            </a:pPr>
            <a:r>
              <a:rPr lang="tr-TR"/>
              <a:t>“bay bay” yapma, öpücük gönderme gibi taklide dayalı becerileri zayıftır ya da öğrenemez,</a:t>
            </a:r>
            <a:endParaRPr/>
          </a:p>
          <a:p>
            <a:pPr marL="285750" indent="-285750">
              <a:lnSpc>
                <a:spcPct val="120000"/>
              </a:lnSpc>
              <a:buFont typeface="Arial"/>
              <a:buChar char="•"/>
              <a:defRPr/>
            </a:pPr>
            <a:r>
              <a:rPr lang="tr-TR"/>
              <a:t>‘</a:t>
            </a:r>
            <a:r>
              <a:rPr lang="tr-TR"/>
              <a:t>ceee</a:t>
            </a:r>
            <a:r>
              <a:rPr lang="tr-TR"/>
              <a:t>’ oyununa ilgi duymaz,</a:t>
            </a:r>
            <a:endParaRPr/>
          </a:p>
          <a:p>
            <a:pPr marL="285750" indent="-285750">
              <a:lnSpc>
                <a:spcPct val="120000"/>
              </a:lnSpc>
              <a:buFont typeface="Arial"/>
              <a:buChar char="•"/>
              <a:defRPr/>
            </a:pPr>
            <a:r>
              <a:rPr lang="tr-TR"/>
              <a:t>Bazılarında tuhaf hareketler, parmak ucunda yürüme ve garip el hareketleri görülür,</a:t>
            </a:r>
            <a:endParaRPr/>
          </a:p>
          <a:p>
            <a:pPr marL="285750" indent="-285750">
              <a:lnSpc>
                <a:spcPct val="120000"/>
              </a:lnSpc>
              <a:buFont typeface="Arial"/>
              <a:buChar char="•"/>
              <a:defRPr/>
            </a:pPr>
            <a:r>
              <a:rPr lang="tr-TR"/>
              <a:t>Oyuncakları ile uygun oynamaz, oyuncağın detaylarına ilgi gösterir,</a:t>
            </a:r>
            <a:endParaRPr/>
          </a:p>
          <a:p>
            <a:pPr marL="285750" indent="-285750">
              <a:lnSpc>
                <a:spcPct val="120000"/>
              </a:lnSpc>
              <a:buFont typeface="Arial"/>
              <a:buChar char="•"/>
              <a:defRPr/>
            </a:pPr>
            <a:r>
              <a:rPr lang="tr-TR"/>
              <a:t>Bazen basit komutları anlamaz.</a:t>
            </a:r>
            <a:endParaRPr/>
          </a:p>
          <a:p>
            <a:pPr marL="342900" indent="-342900">
              <a:buFont typeface="Arial"/>
              <a:buChar cha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18-24 ay otizmi düşündüren klinik özellikler</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14</a:t>
            </a:fld>
            <a:endParaRPr lang="tr-TR"/>
          </a:p>
        </p:txBody>
      </p:sp>
      <p:sp>
        <p:nvSpPr>
          <p:cNvPr id="7" name="Dikdörtgen 6"/>
          <p:cNvSpPr/>
          <p:nvPr/>
        </p:nvSpPr>
        <p:spPr bwMode="auto">
          <a:xfrm>
            <a:off x="1078015" y="1496384"/>
            <a:ext cx="10494014" cy="2308324"/>
          </a:xfrm>
          <a:prstGeom prst="rect">
            <a:avLst/>
          </a:prstGeom>
        </p:spPr>
        <p:txBody>
          <a:bodyPr wrap="square">
            <a:spAutoFit/>
          </a:bodyPr>
          <a:lstStyle/>
          <a:p>
            <a:pPr marL="285750" indent="-285750">
              <a:buFont typeface="Arial"/>
              <a:buChar char="•"/>
              <a:defRPr/>
            </a:pPr>
            <a:r>
              <a:rPr lang="tr-TR"/>
              <a:t>Hem istediği şeyleri göstermek için hem de ilgi duyduğu şeyleri sizinle paylaşmak için işaret parmağını kullanmaz, sıklıkla sizin doğru yöne bakıp bakmadığınızdan emin olmak için dönüp yüzünüze bakmaz,</a:t>
            </a:r>
            <a:endParaRPr/>
          </a:p>
          <a:p>
            <a:pPr marL="285750" indent="-285750">
              <a:buFont typeface="Arial"/>
              <a:buChar char="•"/>
              <a:defRPr/>
            </a:pPr>
            <a:r>
              <a:rPr lang="tr-TR"/>
              <a:t>Yetişkinlere ya da akranlarına ilgi göstermez,</a:t>
            </a:r>
            <a:endParaRPr/>
          </a:p>
          <a:p>
            <a:pPr marL="285750" indent="-285750">
              <a:buFont typeface="Arial"/>
              <a:buChar char="•"/>
              <a:defRPr/>
            </a:pPr>
            <a:r>
              <a:rPr lang="tr-TR"/>
              <a:t>Anlamlı kelimesi yoktur ya da yetersizdir,</a:t>
            </a:r>
            <a:endParaRPr/>
          </a:p>
          <a:p>
            <a:pPr marL="285750" indent="-285750">
              <a:buFont typeface="Arial"/>
              <a:buChar char="•"/>
              <a:defRPr/>
            </a:pPr>
            <a:r>
              <a:rPr lang="tr-TR"/>
              <a:t>Basit komutları anlamaz,</a:t>
            </a:r>
            <a:endParaRPr/>
          </a:p>
          <a:p>
            <a:pPr marL="285750" indent="-285750">
              <a:buFont typeface="Arial"/>
              <a:buChar char="•"/>
              <a:defRPr/>
            </a:pPr>
            <a:r>
              <a:rPr lang="tr-TR"/>
              <a:t>Taklide dayalı oyun oynayamaz (</a:t>
            </a:r>
            <a:r>
              <a:rPr lang="tr-TR"/>
              <a:t>örn</a:t>
            </a:r>
            <a:r>
              <a:rPr lang="tr-TR"/>
              <a:t> bebeğe mama yedirme, boş bir bardaktan su içme),</a:t>
            </a:r>
            <a:endParaRPr/>
          </a:p>
          <a:p>
            <a:pPr marL="285750" indent="-285750">
              <a:buFont typeface="Arial"/>
              <a:buChar char="•"/>
              <a:defRPr/>
            </a:pPr>
            <a:r>
              <a:rPr lang="tr-TR"/>
              <a:t>Öpücük gönderme, el sallama gibi basit jestleri kullanamaz.</a:t>
            </a:r>
            <a:endParaRPr/>
          </a:p>
          <a:p>
            <a:pPr marL="342900" indent="-342900">
              <a:buFont typeface="Arial"/>
              <a:buChar char="•"/>
              <a:defRPr/>
            </a:pPr>
            <a:endParaRPr lang="tr-TR"/>
          </a:p>
        </p:txBody>
      </p:sp>
      <p:sp>
        <p:nvSpPr>
          <p:cNvPr id="4" name="Dikdörtgen 3"/>
          <p:cNvSpPr/>
          <p:nvPr/>
        </p:nvSpPr>
        <p:spPr bwMode="auto">
          <a:xfrm>
            <a:off x="2033588" y="4733448"/>
            <a:ext cx="9240836" cy="923330"/>
          </a:xfrm>
          <a:prstGeom prst="rect">
            <a:avLst/>
          </a:prstGeom>
        </p:spPr>
        <p:txBody>
          <a:bodyPr wrap="square">
            <a:spAutoFit/>
          </a:bodyPr>
          <a:lstStyle/>
          <a:p>
            <a:pPr>
              <a:defRPr/>
            </a:pPr>
            <a:r>
              <a:rPr lang="tr-TR" b="1" i="1"/>
              <a:t>Ayrıca aileden alınan öyküde, çocuğun kazanmış olduğu becerilerden</a:t>
            </a:r>
            <a:r>
              <a:rPr lang="tr-TR"/>
              <a:t> </a:t>
            </a:r>
            <a:r>
              <a:rPr lang="tr-TR" b="1" i="1"/>
              <a:t>(göz teması, gülümseme, ses çıkarma gibi sosyal ve dil becerileri) herhangi birinde gerileme varsa </a:t>
            </a:r>
            <a:r>
              <a:rPr lang="tr-TR" b="1" i="1">
                <a:solidFill>
                  <a:srgbClr val="C00000"/>
                </a:solidFill>
              </a:rPr>
              <a:t>-GELİŞİMSEL REGRESYON- </a:t>
            </a:r>
            <a:r>
              <a:rPr lang="tr-TR" b="1" i="1"/>
              <a:t>mutlaka çocuk ve ergen psikiyatristine yönlendirilmelidir.</a:t>
            </a: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24-36 ay otizmi düşündüren klinik özellikler</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15</a:t>
            </a:fld>
            <a:endParaRPr lang="tr-TR"/>
          </a:p>
        </p:txBody>
      </p:sp>
      <p:sp>
        <p:nvSpPr>
          <p:cNvPr id="7" name="Dikdörtgen 6"/>
          <p:cNvSpPr/>
          <p:nvPr/>
        </p:nvSpPr>
        <p:spPr bwMode="auto">
          <a:xfrm>
            <a:off x="1078015" y="1496384"/>
            <a:ext cx="10494014" cy="3416320"/>
          </a:xfrm>
          <a:prstGeom prst="rect">
            <a:avLst/>
          </a:prstGeom>
        </p:spPr>
        <p:txBody>
          <a:bodyPr wrap="square">
            <a:spAutoFit/>
          </a:bodyPr>
          <a:lstStyle/>
          <a:p>
            <a:pPr>
              <a:defRPr/>
            </a:pPr>
            <a:r>
              <a:rPr lang="tr-TR"/>
              <a:t>Aileler sıklıkla bu yaş aralığında başvururlar ve en sık başvuru sebebi </a:t>
            </a:r>
            <a:r>
              <a:rPr lang="tr-TR" b="1" i="1">
                <a:solidFill>
                  <a:srgbClr val="C00000"/>
                </a:solidFill>
              </a:rPr>
              <a:t>konuşma gecikmesidir.</a:t>
            </a:r>
            <a:endParaRPr/>
          </a:p>
          <a:p>
            <a:pPr>
              <a:defRPr/>
            </a:pPr>
            <a:endParaRPr lang="tr-TR" b="1" i="1">
              <a:solidFill>
                <a:srgbClr val="C00000"/>
              </a:solidFill>
            </a:endParaRPr>
          </a:p>
          <a:p>
            <a:pPr marL="285750" indent="-285750">
              <a:buFont typeface="Arial"/>
              <a:buChar char="•"/>
              <a:defRPr/>
            </a:pPr>
            <a:r>
              <a:rPr lang="tr-TR"/>
              <a:t>Sosyal gülümsemenin yetersizliği ya da yokluğu,</a:t>
            </a:r>
            <a:endParaRPr/>
          </a:p>
          <a:p>
            <a:pPr marL="285750" indent="-285750">
              <a:buFont typeface="Arial"/>
              <a:buChar char="•"/>
              <a:defRPr/>
            </a:pPr>
            <a:r>
              <a:rPr lang="tr-TR"/>
              <a:t>İnsanların yüzüne bakmama, umursamama,</a:t>
            </a:r>
            <a:endParaRPr/>
          </a:p>
          <a:p>
            <a:pPr marL="285750" indent="-285750">
              <a:buFont typeface="Arial"/>
              <a:buChar char="•"/>
              <a:defRPr/>
            </a:pPr>
            <a:r>
              <a:rPr lang="tr-TR"/>
              <a:t>Yaşıtlarına karşı ilgisizlik, birlikte oyun oynamama,</a:t>
            </a:r>
            <a:endParaRPr/>
          </a:p>
          <a:p>
            <a:pPr marL="285750" indent="-285750">
              <a:buFont typeface="Arial"/>
              <a:buChar char="•"/>
              <a:defRPr/>
            </a:pPr>
            <a:r>
              <a:rPr lang="tr-TR"/>
              <a:t>Tuhaf tekrarlayan hareketler (parmak ucunda yürüme, sallanma, dönme, kanat çırpma, el hareketleri),</a:t>
            </a:r>
            <a:endParaRPr/>
          </a:p>
          <a:p>
            <a:pPr marL="285750" indent="-285750">
              <a:buFont typeface="Arial"/>
              <a:buChar char="•"/>
              <a:defRPr/>
            </a:pPr>
            <a:r>
              <a:rPr lang="tr-TR"/>
              <a:t>Tuhaf nesnelere takıntı ve aşırı ilgi (dönen nesneler, araba plakaları, amblemler vs.),</a:t>
            </a:r>
            <a:endParaRPr/>
          </a:p>
          <a:p>
            <a:pPr marL="285750" indent="-285750">
              <a:buFont typeface="Arial"/>
              <a:buChar char="•"/>
              <a:defRPr/>
            </a:pPr>
            <a:r>
              <a:rPr lang="tr-TR"/>
              <a:t>Yalnızlığı tercih etme, çevreden izolasyon,</a:t>
            </a:r>
            <a:endParaRPr/>
          </a:p>
          <a:p>
            <a:pPr marL="285750" indent="-285750">
              <a:buFont typeface="Arial"/>
              <a:buChar char="•"/>
              <a:defRPr/>
            </a:pPr>
            <a:r>
              <a:rPr lang="tr-TR"/>
              <a:t>Basit taklide dayalı becerileri yapamama (bay bay, öpücük vb.),</a:t>
            </a:r>
            <a:endParaRPr/>
          </a:p>
          <a:p>
            <a:pPr marL="285750" indent="-285750">
              <a:buFont typeface="Arial"/>
              <a:buChar char="•"/>
              <a:defRPr/>
            </a:pPr>
            <a:r>
              <a:rPr lang="tr-TR"/>
              <a:t>Dil gelişiminde gerilik.</a:t>
            </a:r>
            <a:endParaRPr/>
          </a:p>
          <a:p>
            <a:pPr marL="285750" indent="-285750">
              <a:buFont typeface="Arial"/>
              <a:buChar char="•"/>
              <a:defRPr/>
            </a:pPr>
            <a:endParaRPr lang="tr-TR"/>
          </a:p>
          <a:p>
            <a:pPr marL="342900" indent="-342900">
              <a:buFont typeface="Arial"/>
              <a:buChar cha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3 yaş sonrası sık belirtiler*</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16</a:t>
            </a:fld>
            <a:endParaRPr lang="tr-TR"/>
          </a:p>
        </p:txBody>
      </p:sp>
      <p:sp>
        <p:nvSpPr>
          <p:cNvPr id="7" name="Dikdörtgen 6"/>
          <p:cNvSpPr/>
          <p:nvPr/>
        </p:nvSpPr>
        <p:spPr bwMode="auto">
          <a:xfrm>
            <a:off x="780410" y="1379577"/>
            <a:ext cx="10494014" cy="5201424"/>
          </a:xfrm>
          <a:prstGeom prst="rect">
            <a:avLst/>
          </a:prstGeom>
        </p:spPr>
        <p:txBody>
          <a:bodyPr wrap="square">
            <a:spAutoFit/>
          </a:bodyPr>
          <a:lstStyle/>
          <a:p>
            <a:pPr>
              <a:defRPr/>
            </a:pPr>
            <a:r>
              <a:rPr lang="tr-TR" b="1" i="1"/>
              <a:t>3 yaş sonrası otizmin belirtileri nerdeyse tamamıyla şekillenmiştir.</a:t>
            </a:r>
            <a:endParaRPr/>
          </a:p>
          <a:p>
            <a:pPr>
              <a:defRPr/>
            </a:pPr>
            <a:endParaRPr lang="tr-TR"/>
          </a:p>
          <a:p>
            <a:pPr marL="285750" indent="-285750">
              <a:buFont typeface="Arial"/>
              <a:buChar char="•"/>
              <a:defRPr/>
            </a:pPr>
            <a:r>
              <a:rPr lang="tr-TR"/>
              <a:t>Yaşıtlarından belirgin farklıdır,</a:t>
            </a:r>
            <a:endParaRPr/>
          </a:p>
          <a:p>
            <a:pPr marL="285750" indent="-285750">
              <a:buFont typeface="Arial"/>
              <a:buChar char="•"/>
              <a:defRPr/>
            </a:pPr>
            <a:r>
              <a:rPr lang="tr-TR"/>
              <a:t>Toplumsal-duygusal karşılık vermede yetersizlik,</a:t>
            </a:r>
            <a:endParaRPr/>
          </a:p>
          <a:p>
            <a:pPr marL="285750" indent="-285750">
              <a:buFont typeface="Arial"/>
              <a:buChar char="•"/>
              <a:defRPr/>
            </a:pPr>
            <a:r>
              <a:rPr lang="tr-TR"/>
              <a:t>Sözel olmayan iletişimsel davranışlarda yetersizlik (anormal göz kontağı, beden dili veya jestleri anlamakta kullanmakta yetersizlik, yüz ifadesinde yetersizlik),</a:t>
            </a:r>
            <a:endParaRPr/>
          </a:p>
          <a:p>
            <a:pPr marL="285750" indent="-285750">
              <a:buFont typeface="Arial"/>
              <a:buChar char="•"/>
              <a:defRPr/>
            </a:pPr>
            <a:r>
              <a:rPr lang="tr-TR"/>
              <a:t>İlişkileri geliştirmekte, devam ettirmekte ve anlamakta güçlük (hayali oyun paylaşamama, arkadaşa ilgi duymama, arkadaş edinememe, toplumsal ortamlara uygun davranamama),</a:t>
            </a:r>
            <a:endParaRPr/>
          </a:p>
          <a:p>
            <a:pPr marL="285750" indent="-285750">
              <a:buFont typeface="Arial"/>
              <a:buChar char="•"/>
              <a:defRPr/>
            </a:pPr>
            <a:r>
              <a:rPr lang="tr-TR"/>
              <a:t>Tekrarlayıcı motor hareketler, obje kullanımı veya konuşma (basit motor stereotipiler, oyuncakları dizme veya çevirme, ekolali, </a:t>
            </a:r>
            <a:r>
              <a:rPr lang="tr-TR"/>
              <a:t>idiyosenktreatik</a:t>
            </a:r>
            <a:r>
              <a:rPr lang="tr-TR"/>
              <a:t> cümleler),</a:t>
            </a:r>
            <a:endParaRPr/>
          </a:p>
          <a:p>
            <a:pPr marL="285750" indent="-285750">
              <a:buFont typeface="Arial"/>
              <a:buChar char="•"/>
              <a:defRPr/>
            </a:pPr>
            <a:r>
              <a:rPr lang="tr-TR"/>
              <a:t>Aynı olmakta ısrar, rutine sıkı sıkıya bağlı olma veya </a:t>
            </a:r>
            <a:r>
              <a:rPr lang="tr-TR"/>
              <a:t>ritüelleşmiş</a:t>
            </a:r>
            <a:r>
              <a:rPr lang="tr-TR"/>
              <a:t> sözel veya sözel olmayan davranışlar (ufak değişimlerde aşırı stres, geçişlerde zorluk, selamlaşma ritüelleri, her gün aynı yolu veya yemeği tercih etme),</a:t>
            </a:r>
            <a:endParaRPr/>
          </a:p>
          <a:p>
            <a:pPr marL="285750" indent="-285750">
              <a:buFont typeface="Arial"/>
              <a:buChar char="•"/>
              <a:defRPr/>
            </a:pPr>
            <a:r>
              <a:rPr lang="tr-TR"/>
              <a:t>Konu veya yoğunluk açısından anormal olan sınırlı, sabitlenmiş ilgi alanları,</a:t>
            </a:r>
            <a:endParaRPr/>
          </a:p>
          <a:p>
            <a:pPr marL="285750" indent="-285750">
              <a:buFont typeface="Arial"/>
              <a:buChar char="•"/>
              <a:defRPr/>
            </a:pPr>
            <a:r>
              <a:rPr lang="tr-TR"/>
              <a:t>Duyusal olarak aşırı ya da az duyarlılık veya çevrenin duyusal boyutuna aşırı ilgi (acıya/sıcağa aşırı duyarsızlık, belirli ses veya dokunuşlara karşı beklenmeyen tepki, nesneleri aşırı koklama veya onlara aşırı dokunma, ışık veya hareketle görsel olarak çok meşgul olma).</a:t>
            </a:r>
            <a:endParaRPr/>
          </a:p>
          <a:p>
            <a:pPr marL="342900" indent="-342900">
              <a:buFont typeface="Arial"/>
              <a:buChar char="•"/>
              <a:defRPr/>
            </a:pPr>
            <a:endParaRPr lang="tr-TR" sz="2400">
              <a:latin typeface="Calibri"/>
              <a:cs typeface="Calibri"/>
            </a:endParaRPr>
          </a:p>
          <a:p>
            <a:pPr marL="285750" indent="-285750">
              <a:buFont typeface="Arial"/>
              <a:buChar cha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Klinik Değerlendirme ve Tanısal Testler</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17</a:t>
            </a:fld>
            <a:endParaRPr lang="tr-TR"/>
          </a:p>
        </p:txBody>
      </p:sp>
      <p:sp>
        <p:nvSpPr>
          <p:cNvPr id="7" name="Dikdörtgen 6"/>
          <p:cNvSpPr/>
          <p:nvPr/>
        </p:nvSpPr>
        <p:spPr bwMode="auto">
          <a:xfrm>
            <a:off x="780410" y="1693902"/>
            <a:ext cx="10494014" cy="4019562"/>
          </a:xfrm>
          <a:prstGeom prst="rect">
            <a:avLst/>
          </a:prstGeom>
        </p:spPr>
        <p:txBody>
          <a:bodyPr wrap="square">
            <a:spAutoFit/>
          </a:bodyPr>
          <a:lstStyle/>
          <a:p>
            <a:pPr marL="342900" indent="-342900">
              <a:lnSpc>
                <a:spcPct val="120000"/>
              </a:lnSpc>
              <a:buFont typeface="Arial"/>
              <a:buChar char="•"/>
              <a:defRPr/>
            </a:pPr>
            <a:r>
              <a:rPr lang="tr-TR" sz="2400">
                <a:latin typeface="Calibri"/>
                <a:cs typeface="Calibri"/>
              </a:rPr>
              <a:t>OSB için biyolojik marker </a:t>
            </a:r>
            <a:r>
              <a:rPr lang="tr-TR" sz="2400" b="1">
                <a:latin typeface="Calibri"/>
                <a:cs typeface="Calibri"/>
              </a:rPr>
              <a:t>yoktur. </a:t>
            </a:r>
            <a:endParaRPr/>
          </a:p>
          <a:p>
            <a:pPr marL="342900" indent="-342900">
              <a:lnSpc>
                <a:spcPct val="120000"/>
              </a:lnSpc>
              <a:buFont typeface="Arial"/>
              <a:buChar char="•"/>
              <a:defRPr/>
            </a:pPr>
            <a:r>
              <a:rPr lang="tr-TR" sz="2400">
                <a:latin typeface="Calibri"/>
                <a:cs typeface="Calibri"/>
              </a:rPr>
              <a:t>OSB tanısı </a:t>
            </a:r>
            <a:r>
              <a:rPr lang="tr-TR" sz="2400" b="1">
                <a:latin typeface="Calibri"/>
                <a:cs typeface="Calibri"/>
              </a:rPr>
              <a:t>klinik değerlendirme</a:t>
            </a:r>
            <a:r>
              <a:rPr lang="tr-TR" sz="2400">
                <a:latin typeface="Calibri"/>
                <a:cs typeface="Calibri"/>
              </a:rPr>
              <a:t> ile davranışsal özelliklere dayalı konulur.</a:t>
            </a:r>
            <a:endParaRPr/>
          </a:p>
          <a:p>
            <a:pPr marL="342900" indent="-342900">
              <a:lnSpc>
                <a:spcPct val="120000"/>
              </a:lnSpc>
              <a:buFont typeface="Arial"/>
              <a:buChar char="•"/>
              <a:defRPr/>
            </a:pPr>
            <a:r>
              <a:rPr lang="tr-TR" sz="2400">
                <a:latin typeface="Calibri"/>
                <a:cs typeface="Calibri"/>
              </a:rPr>
              <a:t>Sınıflama sistemleri (özellikle DSM de) tanımlanan kriterler ile  </a:t>
            </a:r>
            <a:r>
              <a:rPr lang="tr-TR" sz="2400" b="1" u="sng">
                <a:latin typeface="Calibri"/>
                <a:cs typeface="Calibri"/>
              </a:rPr>
              <a:t>küçük çocuklarda</a:t>
            </a:r>
            <a:r>
              <a:rPr lang="tr-TR" sz="2400">
                <a:latin typeface="Calibri"/>
                <a:cs typeface="Calibri"/>
              </a:rPr>
              <a:t> otizm tanısı koymak zordur.</a:t>
            </a:r>
            <a:endParaRPr lang="tr-TR" sz="2400">
              <a:latin typeface="Calibri"/>
              <a:cs typeface="Calibri"/>
            </a:endParaRPr>
          </a:p>
          <a:p>
            <a:pPr marL="800100" lvl="1" indent="-342900">
              <a:lnSpc>
                <a:spcPct val="120000"/>
              </a:lnSpc>
              <a:buFont typeface="Arial"/>
              <a:buChar char="•"/>
              <a:defRPr/>
            </a:pPr>
            <a:r>
              <a:rPr lang="tr-TR" sz="2000">
                <a:latin typeface="Calibri"/>
                <a:cs typeface="Calibri"/>
              </a:rPr>
              <a:t>2 yaştan küçük çocuklarda pek çok belirtiyi görmek ve değerlendirmek mümkündür.</a:t>
            </a:r>
            <a:endParaRPr lang="tr-TR" sz="2000">
              <a:latin typeface="Calibri"/>
              <a:cs typeface="Calibri"/>
            </a:endParaRPr>
          </a:p>
          <a:p>
            <a:pPr marL="800100" lvl="1" indent="-342900">
              <a:lnSpc>
                <a:spcPct val="120000"/>
              </a:lnSpc>
              <a:buFont typeface="Arial"/>
              <a:buChar char="•"/>
              <a:defRPr/>
            </a:pPr>
            <a:r>
              <a:rPr lang="tr-TR" sz="2000">
                <a:latin typeface="Calibri"/>
                <a:cs typeface="Calibri"/>
              </a:rPr>
              <a:t>1 yaştan küçük çocuklarda klinik gözlem ile sosyal-iletişimsel yetersizlik test edilebilir.</a:t>
            </a:r>
            <a:endParaRPr lang="tr-TR" sz="2000">
              <a:latin typeface="Calibri"/>
              <a:cs typeface="Calibri"/>
            </a:endParaRPr>
          </a:p>
          <a:p>
            <a:pPr marL="342900" indent="-342900">
              <a:lnSpc>
                <a:spcPct val="120000"/>
              </a:lnSpc>
              <a:buFont typeface="Arial"/>
              <a:buChar char="•"/>
              <a:defRPr/>
            </a:pPr>
            <a:r>
              <a:rPr lang="tr-TR" sz="2400">
                <a:latin typeface="Calibri"/>
                <a:cs typeface="Calibri"/>
              </a:rPr>
              <a:t>Tanı koyabilmek için normal sosyal-iletişimsel gelişimi bilmek gerekir.</a:t>
            </a:r>
            <a:endParaRPr lang="tr-TR" sz="2400">
              <a:latin typeface="Calibri"/>
              <a:cs typeface="Calibri"/>
            </a:endParaRPr>
          </a:p>
          <a:p>
            <a:pPr marL="285750" indent="-285750">
              <a:lnSpc>
                <a:spcPct val="120000"/>
              </a:lnSpc>
              <a:buFont typeface="Arial"/>
              <a:buChar char="•"/>
              <a:defRPr/>
            </a:pPr>
            <a:endParaRPr lang="tr-TR">
              <a:solidFill>
                <a:schemeClr val="tx1">
                  <a:lumMod val="65000"/>
                  <a:lumOff val="35000"/>
                </a:schemeClr>
              </a:solidFill>
              <a:latin typeface="Perpetua"/>
            </a:endParaRPr>
          </a:p>
          <a:p>
            <a:pPr marL="285750" indent="-285750">
              <a:lnSpc>
                <a:spcPct val="120000"/>
              </a:lnSpc>
              <a:buFont typeface="Arial"/>
              <a:buChar char="•"/>
              <a:defRPr/>
            </a:pPr>
            <a:endParaRPr lang="en-US"/>
          </a:p>
          <a:p>
            <a:pPr marL="342900" indent="-342900">
              <a:buFont typeface="Arial"/>
              <a:buChar cha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solidFill>
                  <a:srgbClr val="C00000"/>
                </a:solidFill>
                <a:latin typeface="Calibri"/>
                <a:cs typeface="Calibri"/>
              </a:rPr>
              <a:t>Gelişimsel</a:t>
            </a:r>
            <a:r>
              <a:rPr lang="tr-TR" sz="4400">
                <a:solidFill>
                  <a:srgbClr val="C00000"/>
                </a:solidFill>
                <a:latin typeface="Calibri"/>
                <a:cs typeface="Calibri"/>
              </a:rPr>
              <a:t> değerlendirme</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18</a:t>
            </a:fld>
            <a:endParaRPr lang="tr-TR"/>
          </a:p>
        </p:txBody>
      </p:sp>
      <p:sp>
        <p:nvSpPr>
          <p:cNvPr id="7" name="Dikdörtgen 6"/>
          <p:cNvSpPr/>
          <p:nvPr/>
        </p:nvSpPr>
        <p:spPr bwMode="auto">
          <a:xfrm>
            <a:off x="780410" y="1693902"/>
            <a:ext cx="10494014" cy="3598486"/>
          </a:xfrm>
          <a:prstGeom prst="rect">
            <a:avLst/>
          </a:prstGeom>
        </p:spPr>
        <p:txBody>
          <a:bodyPr wrap="square">
            <a:spAutoFit/>
          </a:bodyPr>
          <a:lstStyle/>
          <a:p>
            <a:pPr marL="342900" indent="-342900">
              <a:buFont typeface="Arial"/>
              <a:buChar char="•"/>
              <a:defRPr/>
            </a:pPr>
            <a:r>
              <a:rPr lang="tr-TR" sz="3200"/>
              <a:t>Duyusal değerlendirme (işitme ve görme değerlendirmeleri)</a:t>
            </a:r>
            <a:endParaRPr/>
          </a:p>
          <a:p>
            <a:pPr marL="342900" indent="-342900">
              <a:buFont typeface="Arial"/>
              <a:buChar char="•"/>
              <a:defRPr/>
            </a:pPr>
            <a:r>
              <a:rPr lang="tr-TR" sz="3200"/>
              <a:t>Bilişsel değerlendirme</a:t>
            </a:r>
            <a:endParaRPr/>
          </a:p>
          <a:p>
            <a:pPr marL="342900" indent="-342900">
              <a:buFont typeface="Arial"/>
              <a:buChar char="•"/>
              <a:defRPr/>
            </a:pPr>
            <a:r>
              <a:rPr lang="tr-TR" sz="3200"/>
              <a:t>Dil-konuşma alanının değerlendirilmesi</a:t>
            </a:r>
            <a:endParaRPr/>
          </a:p>
          <a:p>
            <a:pPr marL="342900" indent="-342900">
              <a:buFont typeface="Arial"/>
              <a:buChar char="•"/>
              <a:defRPr/>
            </a:pPr>
            <a:r>
              <a:rPr lang="tr-TR" sz="3200"/>
              <a:t>İnce-kaba motor becerilerin değerlendirilmesi</a:t>
            </a:r>
            <a:endParaRPr/>
          </a:p>
          <a:p>
            <a:pPr marL="342900" indent="-342900">
              <a:buFont typeface="Arial"/>
              <a:buChar char="•"/>
              <a:defRPr/>
            </a:pPr>
            <a:r>
              <a:rPr lang="tr-TR" sz="3200"/>
              <a:t>Duyu-profili değerlendirmesi (duyusal </a:t>
            </a:r>
            <a:r>
              <a:rPr lang="tr-TR" sz="3200"/>
              <a:t>hipo</a:t>
            </a:r>
            <a:r>
              <a:rPr lang="tr-TR" sz="3200"/>
              <a:t>/</a:t>
            </a:r>
            <a:r>
              <a:rPr lang="tr-TR" sz="3200"/>
              <a:t>hipersensitivite</a:t>
            </a:r>
            <a:r>
              <a:rPr lang="tr-TR" sz="3200"/>
              <a:t>)</a:t>
            </a:r>
            <a:endParaRPr/>
          </a:p>
          <a:p>
            <a:pPr marL="342900" indent="-342900">
              <a:buFont typeface="Arial"/>
              <a:buChar char="•"/>
              <a:defRPr/>
            </a:pPr>
            <a:endParaRPr lang="tr-TR" sz="3200"/>
          </a:p>
          <a:p>
            <a:pPr marL="342900" indent="-342900">
              <a:lnSpc>
                <a:spcPct val="120000"/>
              </a:lnSpc>
              <a:buFont typeface="Arial"/>
              <a:buChar char="•"/>
              <a:defRPr/>
            </a:pPr>
            <a:endParaRPr lang="tr-TR" sz="32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solidFill>
                  <a:srgbClr val="C00000"/>
                </a:solidFill>
                <a:latin typeface="Calibri"/>
                <a:cs typeface="Calibri"/>
              </a:rPr>
              <a:t>Fizik Muayene</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19</a:t>
            </a:fld>
            <a:endParaRPr lang="tr-TR"/>
          </a:p>
        </p:txBody>
      </p:sp>
      <p:sp>
        <p:nvSpPr>
          <p:cNvPr id="7" name="Dikdörtgen 6"/>
          <p:cNvSpPr/>
          <p:nvPr/>
        </p:nvSpPr>
        <p:spPr bwMode="auto">
          <a:xfrm>
            <a:off x="780410" y="1693902"/>
            <a:ext cx="5791840" cy="4431983"/>
          </a:xfrm>
          <a:prstGeom prst="rect">
            <a:avLst/>
          </a:prstGeom>
        </p:spPr>
        <p:txBody>
          <a:bodyPr wrap="square">
            <a:spAutoFit/>
          </a:bodyPr>
          <a:lstStyle/>
          <a:p>
            <a:pPr marL="342900" indent="-342900">
              <a:buFont typeface="Arial"/>
              <a:buChar char="•"/>
              <a:defRPr/>
            </a:pPr>
            <a:r>
              <a:rPr lang="tr-TR" sz="2000">
                <a:cs typeface="Calibri"/>
              </a:rPr>
              <a:t>Biyopsikososyal bütüncül yaklaşım uygulanmalıdır.</a:t>
            </a:r>
            <a:endParaRPr lang="tr-TR" sz="2000">
              <a:cs typeface="Calibri"/>
            </a:endParaRPr>
          </a:p>
          <a:p>
            <a:pPr marL="342900" indent="-342900">
              <a:buFont typeface="Arial"/>
              <a:buChar char="•"/>
              <a:defRPr/>
            </a:pPr>
            <a:r>
              <a:rPr lang="tr-TR" sz="2000" b="1">
                <a:cs typeface="Calibri"/>
              </a:rPr>
              <a:t>Nörolojik, </a:t>
            </a:r>
            <a:r>
              <a:rPr lang="tr-TR" sz="2000" b="1">
                <a:cs typeface="Calibri"/>
              </a:rPr>
              <a:t>metabolik</a:t>
            </a:r>
            <a:r>
              <a:rPr lang="tr-TR" sz="2000" b="1">
                <a:cs typeface="Calibri"/>
              </a:rPr>
              <a:t> &amp; genetik </a:t>
            </a:r>
            <a:r>
              <a:rPr lang="tr-TR" sz="2000" b="1">
                <a:cs typeface="Calibri"/>
              </a:rPr>
              <a:t>komorbiditeler</a:t>
            </a:r>
            <a:r>
              <a:rPr lang="tr-TR" sz="2000" b="1">
                <a:cs typeface="Calibri"/>
              </a:rPr>
              <a:t> taranmalıdır</a:t>
            </a:r>
            <a:endParaRPr lang="tr-TR" sz="2000" b="1">
              <a:cs typeface="Calibri"/>
            </a:endParaRPr>
          </a:p>
          <a:p>
            <a:pPr marL="800100" lvl="1" indent="-342900">
              <a:buFont typeface="Arial"/>
              <a:buChar char="•"/>
              <a:defRPr/>
            </a:pPr>
            <a:r>
              <a:rPr lang="tr-TR" sz="2000">
                <a:cs typeface="Calibri"/>
              </a:rPr>
              <a:t>Dismorfik</a:t>
            </a:r>
            <a:r>
              <a:rPr lang="tr-TR" sz="2000">
                <a:cs typeface="Calibri"/>
              </a:rPr>
              <a:t> görünüm varsa:</a:t>
            </a:r>
            <a:endParaRPr lang="tr-TR" sz="2000">
              <a:cs typeface="Calibri"/>
            </a:endParaRPr>
          </a:p>
          <a:p>
            <a:pPr lvl="2">
              <a:buFont typeface="Courier New"/>
              <a:buChar char="o"/>
              <a:defRPr/>
            </a:pPr>
            <a:r>
              <a:rPr lang="tr-TR" i="1">
                <a:cs typeface="Calibri"/>
              </a:rPr>
              <a:t>Tuberoskleroz</a:t>
            </a:r>
            <a:r>
              <a:rPr lang="tr-TR" i="1">
                <a:cs typeface="Calibri"/>
              </a:rPr>
              <a:t>, </a:t>
            </a:r>
            <a:r>
              <a:rPr lang="tr-TR" i="1">
                <a:cs typeface="Calibri"/>
              </a:rPr>
              <a:t>Fragil</a:t>
            </a:r>
            <a:r>
              <a:rPr lang="tr-TR" i="1">
                <a:cs typeface="Calibri"/>
              </a:rPr>
              <a:t> X, </a:t>
            </a:r>
            <a:r>
              <a:rPr lang="tr-TR" i="1">
                <a:cs typeface="Calibri"/>
              </a:rPr>
              <a:t>Nörofibramatozis</a:t>
            </a:r>
            <a:r>
              <a:rPr lang="tr-TR" i="1">
                <a:cs typeface="Calibri"/>
              </a:rPr>
              <a:t>, </a:t>
            </a:r>
            <a:r>
              <a:rPr lang="tr-TR" i="1">
                <a:cs typeface="Calibri"/>
              </a:rPr>
              <a:t>Down</a:t>
            </a:r>
            <a:r>
              <a:rPr lang="tr-TR" i="1">
                <a:cs typeface="Calibri"/>
              </a:rPr>
              <a:t>, Williams ...</a:t>
            </a:r>
            <a:endParaRPr lang="tr-TR" i="1">
              <a:cs typeface="Calibri"/>
            </a:endParaRPr>
          </a:p>
          <a:p>
            <a:pPr marL="342900" indent="-342900">
              <a:buFont typeface="Arial"/>
              <a:buChar char="•"/>
              <a:defRPr/>
            </a:pPr>
            <a:r>
              <a:rPr lang="tr-TR" sz="2000" b="1">
                <a:cs typeface="Calibri"/>
              </a:rPr>
              <a:t>Özellikle </a:t>
            </a:r>
            <a:r>
              <a:rPr lang="tr-TR" sz="2000" b="1">
                <a:cs typeface="Calibri"/>
              </a:rPr>
              <a:t>mental</a:t>
            </a:r>
            <a:r>
              <a:rPr lang="tr-TR" sz="2000" b="1">
                <a:cs typeface="Calibri"/>
              </a:rPr>
              <a:t>-motor retardasyon, regresyon, epilepsi olan vakalarda sendromik durumlar mutlaka ileri tetkike yönlendirilmelidir.</a:t>
            </a:r>
            <a:endParaRPr lang="tr-TR" sz="2000" b="1">
              <a:cs typeface="Calibri"/>
            </a:endParaRPr>
          </a:p>
          <a:p>
            <a:pPr lvl="2">
              <a:buFont typeface="Courier New"/>
              <a:buChar char="o"/>
              <a:defRPr/>
            </a:pPr>
            <a:r>
              <a:rPr lang="tr-TR">
                <a:cs typeface="Calibri"/>
              </a:rPr>
              <a:t>Genetik </a:t>
            </a:r>
            <a:r>
              <a:rPr lang="tr-TR">
                <a:cs typeface="Calibri"/>
              </a:rPr>
              <a:t>konsultasyon</a:t>
            </a:r>
            <a:r>
              <a:rPr lang="tr-TR">
                <a:cs typeface="Calibri"/>
              </a:rPr>
              <a:t>: Kromozom analizi</a:t>
            </a:r>
            <a:endParaRPr lang="tr-TR">
              <a:cs typeface="Calibri"/>
            </a:endParaRPr>
          </a:p>
          <a:p>
            <a:pPr lvl="2">
              <a:buFont typeface="Courier New"/>
              <a:buChar char="o"/>
              <a:defRPr/>
            </a:pPr>
            <a:r>
              <a:rPr lang="tr-TR">
                <a:cs typeface="Calibri"/>
              </a:rPr>
              <a:t>EEG &amp; MRI</a:t>
            </a:r>
            <a:endParaRPr lang="tr-TR">
              <a:cs typeface="Calibri"/>
            </a:endParaRPr>
          </a:p>
          <a:p>
            <a:pPr lvl="2">
              <a:buFont typeface="Courier New"/>
              <a:buChar char="o"/>
              <a:defRPr/>
            </a:pPr>
            <a:r>
              <a:rPr lang="tr-TR">
                <a:cs typeface="Calibri"/>
              </a:rPr>
              <a:t>Metabolik</a:t>
            </a:r>
            <a:r>
              <a:rPr lang="tr-TR">
                <a:cs typeface="Calibri"/>
              </a:rPr>
              <a:t> tetkikler</a:t>
            </a:r>
            <a:endParaRPr lang="tr-TR">
              <a:cs typeface="Calibri"/>
            </a:endParaRPr>
          </a:p>
          <a:p>
            <a:pPr marL="342900" indent="-342900">
              <a:buFont typeface="Arial"/>
              <a:buChar char="•"/>
              <a:defRPr/>
            </a:pPr>
            <a:endParaRPr lang="tr-TR" sz="2000" b="1" i="1">
              <a:solidFill>
                <a:srgbClr val="7030A0"/>
              </a:solidFill>
              <a:cs typeface="Calibri"/>
            </a:endParaRPr>
          </a:p>
          <a:p>
            <a:pPr marL="342900" indent="-342900">
              <a:buFont typeface="Arial"/>
              <a:buChar char="•"/>
              <a:defRPr/>
            </a:pPr>
            <a:endParaRPr lang="tr-TR" sz="3200"/>
          </a:p>
        </p:txBody>
      </p:sp>
      <p:grpSp>
        <p:nvGrpSpPr>
          <p:cNvPr id="5" name="组合 13"/>
          <p:cNvGrpSpPr/>
          <p:nvPr/>
        </p:nvGrpSpPr>
        <p:grpSpPr bwMode="auto">
          <a:xfrm rot="20999999" flipH="1">
            <a:off x="6857837" y="493307"/>
            <a:ext cx="5191627" cy="4500353"/>
            <a:chOff x="7843838" y="2603501"/>
            <a:chExt cx="1828800" cy="1709737"/>
          </a:xfrm>
        </p:grpSpPr>
        <p:sp>
          <p:nvSpPr>
            <p:cNvPr id="6" name="Freeform 96"/>
            <p:cNvSpPr/>
            <p:nvPr/>
          </p:nvSpPr>
          <p:spPr bwMode="auto">
            <a:xfrm>
              <a:off x="7843838" y="2659063"/>
              <a:ext cx="1828800" cy="1654175"/>
            </a:xfrm>
            <a:custGeom>
              <a:avLst/>
              <a:gdLst>
                <a:gd name="T0" fmla="*/ 2 w 431"/>
                <a:gd name="T1" fmla="*/ 195 h 390"/>
                <a:gd name="T2" fmla="*/ 14 w 431"/>
                <a:gd name="T3" fmla="*/ 258 h 390"/>
                <a:gd name="T4" fmla="*/ 80 w 431"/>
                <a:gd name="T5" fmla="*/ 290 h 390"/>
                <a:gd name="T6" fmla="*/ 222 w 431"/>
                <a:gd name="T7" fmla="*/ 322 h 390"/>
                <a:gd name="T8" fmla="*/ 268 w 431"/>
                <a:gd name="T9" fmla="*/ 342 h 390"/>
                <a:gd name="T10" fmla="*/ 274 w 431"/>
                <a:gd name="T11" fmla="*/ 390 h 390"/>
                <a:gd name="T12" fmla="*/ 366 w 431"/>
                <a:gd name="T13" fmla="*/ 333 h 390"/>
                <a:gd name="T14" fmla="*/ 407 w 431"/>
                <a:gd name="T15" fmla="*/ 258 h 390"/>
                <a:gd name="T16" fmla="*/ 429 w 431"/>
                <a:gd name="T17" fmla="*/ 166 h 390"/>
                <a:gd name="T18" fmla="*/ 403 w 431"/>
                <a:gd name="T19" fmla="*/ 77 h 390"/>
                <a:gd name="T20" fmla="*/ 330 w 431"/>
                <a:gd name="T21" fmla="*/ 34 h 390"/>
                <a:gd name="T22" fmla="*/ 139 w 431"/>
                <a:gd name="T23" fmla="*/ 4 h 390"/>
                <a:gd name="T24" fmla="*/ 70 w 431"/>
                <a:gd name="T25" fmla="*/ 22 h 390"/>
                <a:gd name="T26" fmla="*/ 26 w 431"/>
                <a:gd name="T27" fmla="*/ 98 h 390"/>
                <a:gd name="T28" fmla="*/ 2 w 431"/>
                <a:gd name="T29" fmla="*/ 1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390" fill="norm" stroke="1" extrusionOk="0">
                  <a:moveTo>
                    <a:pt x="2" y="195"/>
                  </a:moveTo>
                  <a:cubicBezTo>
                    <a:pt x="0" y="216"/>
                    <a:pt x="1" y="240"/>
                    <a:pt x="14" y="258"/>
                  </a:cubicBezTo>
                  <a:cubicBezTo>
                    <a:pt x="29" y="278"/>
                    <a:pt x="55" y="284"/>
                    <a:pt x="80" y="290"/>
                  </a:cubicBezTo>
                  <a:cubicBezTo>
                    <a:pt x="127" y="300"/>
                    <a:pt x="175" y="311"/>
                    <a:pt x="222" y="322"/>
                  </a:cubicBezTo>
                  <a:cubicBezTo>
                    <a:pt x="239" y="325"/>
                    <a:pt x="256" y="330"/>
                    <a:pt x="268" y="342"/>
                  </a:cubicBezTo>
                  <a:cubicBezTo>
                    <a:pt x="279" y="355"/>
                    <a:pt x="282" y="375"/>
                    <a:pt x="274" y="390"/>
                  </a:cubicBezTo>
                  <a:cubicBezTo>
                    <a:pt x="293" y="359"/>
                    <a:pt x="337" y="356"/>
                    <a:pt x="366" y="333"/>
                  </a:cubicBezTo>
                  <a:cubicBezTo>
                    <a:pt x="388" y="315"/>
                    <a:pt x="398" y="285"/>
                    <a:pt x="407" y="258"/>
                  </a:cubicBezTo>
                  <a:cubicBezTo>
                    <a:pt x="417" y="228"/>
                    <a:pt x="427" y="197"/>
                    <a:pt x="429" y="166"/>
                  </a:cubicBezTo>
                  <a:cubicBezTo>
                    <a:pt x="431" y="134"/>
                    <a:pt x="424" y="101"/>
                    <a:pt x="403" y="77"/>
                  </a:cubicBezTo>
                  <a:cubicBezTo>
                    <a:pt x="384" y="55"/>
                    <a:pt x="357" y="43"/>
                    <a:pt x="330" y="34"/>
                  </a:cubicBezTo>
                  <a:cubicBezTo>
                    <a:pt x="268" y="14"/>
                    <a:pt x="203" y="3"/>
                    <a:pt x="139" y="4"/>
                  </a:cubicBezTo>
                  <a:cubicBezTo>
                    <a:pt x="112" y="4"/>
                    <a:pt x="87" y="0"/>
                    <a:pt x="70" y="22"/>
                  </a:cubicBezTo>
                  <a:cubicBezTo>
                    <a:pt x="52" y="45"/>
                    <a:pt x="37" y="71"/>
                    <a:pt x="26" y="98"/>
                  </a:cubicBezTo>
                  <a:cubicBezTo>
                    <a:pt x="13" y="128"/>
                    <a:pt x="5" y="161"/>
                    <a:pt x="2" y="195"/>
                  </a:cubicBezTo>
                  <a:close/>
                </a:path>
              </a:pathLst>
            </a:custGeom>
            <a:noFill/>
            <a:ln w="31750">
              <a:solidFill>
                <a:schemeClr val="tx1">
                  <a:lumMod val="75000"/>
                  <a:lumOff val="25000"/>
                </a:schemeClr>
              </a:solidFill>
            </a:ln>
          </p:spPr>
          <p:txBody>
            <a:bodyPr vert="horz" wrap="square" lIns="91440" tIns="45720" rIns="91440" bIns="45720" numCol="1" anchor="t" anchorCtr="0" compatLnSpc="1"/>
            <a:lstStyle/>
            <a:p>
              <a:pPr>
                <a:defRPr/>
              </a:pPr>
              <a:endParaRPr lang="zh-CN"/>
            </a:p>
          </p:txBody>
        </p:sp>
        <p:sp>
          <p:nvSpPr>
            <p:cNvPr id="8" name="Freeform 98"/>
            <p:cNvSpPr/>
            <p:nvPr/>
          </p:nvSpPr>
          <p:spPr bwMode="auto">
            <a:xfrm>
              <a:off x="7889876" y="2773363"/>
              <a:ext cx="123825" cy="314325"/>
            </a:xfrm>
            <a:custGeom>
              <a:avLst/>
              <a:gdLst>
                <a:gd name="T0" fmla="*/ 0 w 29"/>
                <a:gd name="T1" fmla="*/ 74 h 74"/>
                <a:gd name="T2" fmla="*/ 29 w 29"/>
                <a:gd name="T3" fmla="*/ 0 h 74"/>
              </a:gdLst>
              <a:ahLst/>
              <a:cxnLst>
                <a:cxn ang="0">
                  <a:pos x="T0" y="T1"/>
                </a:cxn>
                <a:cxn ang="0">
                  <a:pos x="T2" y="T3"/>
                </a:cxn>
              </a:cxnLst>
              <a:rect l="0" t="0" r="r" b="b"/>
              <a:pathLst>
                <a:path w="29" h="74" fill="norm" stroke="1" extrusionOk="0">
                  <a:moveTo>
                    <a:pt x="0" y="74"/>
                  </a:moveTo>
                  <a:cubicBezTo>
                    <a:pt x="5" y="48"/>
                    <a:pt x="15" y="22"/>
                    <a:pt x="29" y="0"/>
                  </a:cubicBezTo>
                </a:path>
              </a:pathLst>
            </a:custGeom>
            <a:noFill/>
            <a:ln w="31750"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9" name="Freeform 99"/>
            <p:cNvSpPr/>
            <p:nvPr/>
          </p:nvSpPr>
          <p:spPr bwMode="auto">
            <a:xfrm>
              <a:off x="8051801" y="2603501"/>
              <a:ext cx="352425" cy="127000"/>
            </a:xfrm>
            <a:custGeom>
              <a:avLst/>
              <a:gdLst>
                <a:gd name="T0" fmla="*/ 0 w 83"/>
                <a:gd name="T1" fmla="*/ 30 h 30"/>
                <a:gd name="T2" fmla="*/ 36 w 83"/>
                <a:gd name="T3" fmla="*/ 3 h 30"/>
                <a:gd name="T4" fmla="*/ 83 w 83"/>
                <a:gd name="T5" fmla="*/ 8 h 30"/>
              </a:gdLst>
              <a:ahLst/>
              <a:cxnLst>
                <a:cxn ang="0">
                  <a:pos x="T0" y="T1"/>
                </a:cxn>
                <a:cxn ang="0">
                  <a:pos x="T2" y="T3"/>
                </a:cxn>
                <a:cxn ang="0">
                  <a:pos x="T4" y="T5"/>
                </a:cxn>
              </a:cxnLst>
              <a:rect l="0" t="0" r="r" b="b"/>
              <a:pathLst>
                <a:path w="83" h="30" fill="norm" stroke="1" extrusionOk="0">
                  <a:moveTo>
                    <a:pt x="0" y="30"/>
                  </a:moveTo>
                  <a:cubicBezTo>
                    <a:pt x="5" y="15"/>
                    <a:pt x="20" y="5"/>
                    <a:pt x="36" y="3"/>
                  </a:cubicBezTo>
                  <a:cubicBezTo>
                    <a:pt x="52" y="0"/>
                    <a:pt x="67" y="4"/>
                    <a:pt x="83" y="8"/>
                  </a:cubicBezTo>
                </a:path>
              </a:pathLst>
            </a:custGeom>
            <a:noFill/>
            <a:ln w="31750"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10" name="Freeform 100"/>
            <p:cNvSpPr/>
            <p:nvPr/>
          </p:nvSpPr>
          <p:spPr bwMode="auto">
            <a:xfrm>
              <a:off x="9307513" y="4003676"/>
              <a:ext cx="276225" cy="220663"/>
            </a:xfrm>
            <a:custGeom>
              <a:avLst/>
              <a:gdLst>
                <a:gd name="T0" fmla="*/ 65 w 65"/>
                <a:gd name="T1" fmla="*/ 0 h 52"/>
                <a:gd name="T2" fmla="*/ 0 w 65"/>
                <a:gd name="T3" fmla="*/ 52 h 52"/>
                <a:gd name="T4" fmla="*/ 3 w 65"/>
                <a:gd name="T5" fmla="*/ 51 h 52"/>
              </a:gdLst>
              <a:ahLst/>
              <a:cxnLst>
                <a:cxn ang="0">
                  <a:pos x="T0" y="T1"/>
                </a:cxn>
                <a:cxn ang="0">
                  <a:pos x="T2" y="T3"/>
                </a:cxn>
                <a:cxn ang="0">
                  <a:pos x="T4" y="T5"/>
                </a:cxn>
              </a:cxnLst>
              <a:rect l="0" t="0" r="r" b="b"/>
              <a:pathLst>
                <a:path w="65" h="52" fill="norm" stroke="1" extrusionOk="0">
                  <a:moveTo>
                    <a:pt x="65" y="0"/>
                  </a:moveTo>
                  <a:cubicBezTo>
                    <a:pt x="55" y="27"/>
                    <a:pt x="29" y="48"/>
                    <a:pt x="0" y="52"/>
                  </a:cubicBezTo>
                  <a:cubicBezTo>
                    <a:pt x="1" y="52"/>
                    <a:pt x="2" y="51"/>
                    <a:pt x="3" y="51"/>
                  </a:cubicBezTo>
                </a:path>
              </a:pathLst>
            </a:custGeom>
            <a:noFill/>
            <a:ln w="31750"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grpSp>
      <p:sp>
        <p:nvSpPr>
          <p:cNvPr id="11" name="文本框 36"/>
          <p:cNvSpPr txBox="1"/>
          <p:nvPr/>
        </p:nvSpPr>
        <p:spPr bwMode="auto">
          <a:xfrm>
            <a:off x="6849390" y="1342929"/>
            <a:ext cx="4425034" cy="3003515"/>
          </a:xfrm>
          <a:prstGeom prst="rect">
            <a:avLst/>
          </a:prstGeom>
          <a:noFill/>
        </p:spPr>
        <p:txBody>
          <a:bodyPr wrap="square" rtlCol="0">
            <a:spAutoFit/>
          </a:bodyPr>
          <a:lstStyle/>
          <a:p>
            <a:pPr algn="ctr">
              <a:lnSpc>
                <a:spcPct val="113999"/>
              </a:lnSpc>
              <a:defRPr/>
            </a:pPr>
            <a:r>
              <a:rPr lang="tr-TR" sz="2800" i="1">
                <a:solidFill>
                  <a:srgbClr val="7030A0"/>
                </a:solidFill>
                <a:latin typeface="Algerian"/>
                <a:cs typeface="Algerian"/>
              </a:rPr>
              <a:t>FİZİK MUAYENEDE DUYGUSAL, FİZİKSEL ve CİNSEL İSTİSMAR &amp; İHMAL RİSKİ </a:t>
            </a:r>
            <a:r>
              <a:rPr lang="tr-TR" sz="2800" i="1">
                <a:solidFill>
                  <a:srgbClr val="7030A0"/>
                </a:solidFill>
                <a:latin typeface="Algerian"/>
                <a:cs typeface="Algerian"/>
              </a:rPr>
              <a:t>ATLAnMAmalıdır</a:t>
            </a:r>
            <a:r>
              <a:rPr lang="tr-TR" sz="2800" i="1">
                <a:solidFill>
                  <a:srgbClr val="7030A0"/>
                </a:solidFill>
                <a:latin typeface="Algerian"/>
                <a:cs typeface="Algerian"/>
              </a:rPr>
              <a:t> </a:t>
            </a:r>
            <a:endParaRPr lang="tr-TR" sz="2800" i="1">
              <a:solidFill>
                <a:srgbClr val="7030A0"/>
              </a:solidFill>
              <a:latin typeface="Algerian"/>
              <a:cs typeface="Algerian"/>
            </a:endParaRPr>
          </a:p>
          <a:p>
            <a:pPr algn="ctr">
              <a:lnSpc>
                <a:spcPct val="113999"/>
              </a:lnSpc>
              <a:defRPr/>
            </a:pPr>
            <a:endParaRPr lang="tr-TR" sz="2800" i="1">
              <a:solidFill>
                <a:srgbClr val="7030A0"/>
              </a:solidFill>
              <a:latin typeface="Algerian"/>
              <a:ea typeface="Arial"/>
              <a:cs typeface="Algeri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Amaç ve Öğrenim Hedefleri</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a:t>
            </a:fld>
            <a:endParaRPr lang="tr-TR"/>
          </a:p>
        </p:txBody>
      </p:sp>
      <p:sp>
        <p:nvSpPr>
          <p:cNvPr id="7" name="Dikdörtgen 6"/>
          <p:cNvSpPr/>
          <p:nvPr/>
        </p:nvSpPr>
        <p:spPr bwMode="auto">
          <a:xfrm>
            <a:off x="780410" y="2551836"/>
            <a:ext cx="10494014" cy="2616101"/>
          </a:xfrm>
          <a:prstGeom prst="rect">
            <a:avLst/>
          </a:prstGeom>
        </p:spPr>
        <p:txBody>
          <a:bodyPr wrap="square">
            <a:spAutoFit/>
          </a:bodyPr>
          <a:lstStyle/>
          <a:p>
            <a:pPr>
              <a:defRPr/>
            </a:pPr>
            <a:r>
              <a:rPr lang="tr-TR" sz="2400"/>
              <a:t>Bu dersin sonunda katılımcıların;</a:t>
            </a:r>
            <a:endParaRPr/>
          </a:p>
          <a:p>
            <a:pPr marL="342900" indent="-342900">
              <a:buFont typeface="Arial"/>
              <a:buChar char="•"/>
              <a:defRPr/>
            </a:pPr>
            <a:r>
              <a:rPr lang="tr-TR" sz="2400"/>
              <a:t>Otizm Spektrum Bozukluğunun temel özellikleri ve birinci basamak açısından önemini açıklayabilmesi,</a:t>
            </a:r>
            <a:endParaRPr/>
          </a:p>
          <a:p>
            <a:pPr marL="342900" indent="-342900">
              <a:buFont typeface="Arial"/>
              <a:buChar char="•"/>
              <a:defRPr/>
            </a:pPr>
            <a:r>
              <a:rPr lang="tr-TR" sz="2400"/>
              <a:t>Otizmin erken ve ayırt edici klinik belirtilerini tanıyabilmesi,</a:t>
            </a:r>
            <a:endParaRPr/>
          </a:p>
          <a:p>
            <a:pPr marL="342900" indent="-342900">
              <a:buFont typeface="Arial"/>
              <a:buChar char="•"/>
              <a:defRPr/>
            </a:pPr>
            <a:r>
              <a:rPr lang="tr-TR" sz="2400"/>
              <a:t>Birinci basamakta otizm risk taramasını uygun şekilde uygulayabilmesi</a:t>
            </a:r>
            <a:endParaRPr/>
          </a:p>
          <a:p>
            <a:pPr>
              <a:defRPr/>
            </a:pPr>
            <a:r>
              <a:rPr lang="tr-TR" sz="2400"/>
              <a:t>beklenmektedir.</a:t>
            </a:r>
            <a:endParaRPr/>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102775" y="3235470"/>
            <a:ext cx="11089225" cy="1222230"/>
          </a:xfrm>
        </p:spPr>
        <p:txBody>
          <a:bodyPr>
            <a:normAutofit/>
          </a:bodyPr>
          <a:lstStyle/>
          <a:p>
            <a:pPr>
              <a:defRPr/>
            </a:pPr>
            <a:r>
              <a:rPr lang="tr-TR" sz="4000">
                <a:solidFill>
                  <a:srgbClr val="C00000"/>
                </a:solidFill>
              </a:rPr>
              <a:t>Birinci Basamak Hizmetlerde </a:t>
            </a:r>
            <a:br>
              <a:rPr lang="tr-TR" sz="4000">
                <a:solidFill>
                  <a:srgbClr val="C00000"/>
                </a:solidFill>
              </a:rPr>
            </a:br>
            <a:r>
              <a:rPr lang="tr-TR" sz="4000">
                <a:solidFill>
                  <a:srgbClr val="C00000"/>
                </a:solidFill>
              </a:rPr>
              <a:t>OSB Açısından Risk Değerlendirmesi Yapmak</a:t>
            </a:r>
            <a:endParaRPr lang="tr-TR" sz="4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67884" y="612963"/>
            <a:ext cx="11089225" cy="504497"/>
          </a:xfrm>
        </p:spPr>
        <p:txBody>
          <a:bodyPr>
            <a:noAutofit/>
          </a:bodyPr>
          <a:lstStyle/>
          <a:p>
            <a:pPr>
              <a:defRPr/>
            </a:pPr>
            <a:r>
              <a:rPr lang="tr-TR" sz="4400">
                <a:solidFill>
                  <a:srgbClr val="C00000"/>
                </a:solidFill>
              </a:rPr>
              <a:t>OSB Açısından Risk Değerlendirmesi Yapmak</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21</a:t>
            </a:fld>
            <a:endParaRPr lang="tr-TR"/>
          </a:p>
        </p:txBody>
      </p:sp>
      <p:sp>
        <p:nvSpPr>
          <p:cNvPr id="7" name="Dikdörtgen 6"/>
          <p:cNvSpPr/>
          <p:nvPr/>
        </p:nvSpPr>
        <p:spPr bwMode="auto">
          <a:xfrm>
            <a:off x="780410" y="1191346"/>
            <a:ext cx="10494014" cy="5053691"/>
          </a:xfrm>
          <a:prstGeom prst="rect">
            <a:avLst/>
          </a:prstGeom>
        </p:spPr>
        <p:txBody>
          <a:bodyPr wrap="square">
            <a:spAutoFit/>
          </a:bodyPr>
          <a:lstStyle/>
          <a:p>
            <a:pPr marL="285750" indent="-285750">
              <a:lnSpc>
                <a:spcPct val="120000"/>
              </a:lnSpc>
              <a:buFont typeface="Arial"/>
              <a:buChar char="•"/>
              <a:defRPr/>
            </a:pPr>
            <a:r>
              <a:rPr lang="tr-TR"/>
              <a:t>Sessiz ve sakin bir ortam seçilir ve ebeveyn çocuğun yanında olur. </a:t>
            </a:r>
            <a:endParaRPr/>
          </a:p>
          <a:p>
            <a:pPr marL="285750" indent="-285750">
              <a:lnSpc>
                <a:spcPct val="120000"/>
              </a:lnSpc>
              <a:buFont typeface="Arial"/>
              <a:buChar char="•"/>
              <a:defRPr/>
            </a:pPr>
            <a:r>
              <a:rPr lang="tr-TR"/>
              <a:t>Muayene genel gözlem ile başlar. Odaya girişteki davranışları, göz teması, sosyal etkileşim ve sözel iletişim becerileri gözlenir. </a:t>
            </a:r>
            <a:endParaRPr/>
          </a:p>
          <a:p>
            <a:pPr marL="742950" lvl="1" indent="-285750">
              <a:lnSpc>
                <a:spcPct val="120000"/>
              </a:lnSpc>
              <a:buFont typeface="Courier New"/>
              <a:buChar char="o"/>
              <a:defRPr/>
            </a:pPr>
            <a:r>
              <a:rPr lang="tr-TR"/>
              <a:t>Çocuğun 1-2 saniyeden uzun göz teması kurmaması, </a:t>
            </a:r>
            <a:endParaRPr/>
          </a:p>
          <a:p>
            <a:pPr marL="742950" lvl="1" indent="-285750">
              <a:lnSpc>
                <a:spcPct val="120000"/>
              </a:lnSpc>
              <a:buFont typeface="Courier New"/>
              <a:buChar char="o"/>
              <a:defRPr/>
            </a:pPr>
            <a:r>
              <a:rPr lang="tr-TR"/>
              <a:t>Anne babasının sesine, oyuna ya da iletişim kurma girişimlerine yanıtsız kalması, </a:t>
            </a:r>
            <a:endParaRPr/>
          </a:p>
          <a:p>
            <a:pPr marL="742950" lvl="1" indent="-285750">
              <a:lnSpc>
                <a:spcPct val="120000"/>
              </a:lnSpc>
              <a:buFont typeface="Courier New"/>
              <a:buChar char="o"/>
              <a:defRPr/>
            </a:pPr>
            <a:r>
              <a:rPr lang="tr-TR"/>
              <a:t>Gülümsemenin az olması ya da hiç olmaması (anne baba çocuğa bakarak gülümsediğinde karşılık olarak gülümsemenin olmaması), </a:t>
            </a:r>
            <a:endParaRPr/>
          </a:p>
          <a:p>
            <a:pPr marL="742950" lvl="1" indent="-285750">
              <a:lnSpc>
                <a:spcPct val="120000"/>
              </a:lnSpc>
              <a:buFont typeface="Courier New"/>
              <a:buChar char="o"/>
              <a:defRPr/>
            </a:pPr>
            <a:r>
              <a:rPr lang="tr-TR"/>
              <a:t>Daha mimiksiz ve ciddi bir surat ifadesinin olması, </a:t>
            </a:r>
            <a:endParaRPr/>
          </a:p>
          <a:p>
            <a:pPr marL="742950" lvl="1" indent="-285750">
              <a:lnSpc>
                <a:spcPct val="120000"/>
              </a:lnSpc>
              <a:buFont typeface="Courier New"/>
              <a:buChar char="o"/>
              <a:defRPr/>
            </a:pPr>
            <a:r>
              <a:rPr lang="tr-TR"/>
              <a:t>İsmi seslenildiğinde bakmaması, </a:t>
            </a:r>
            <a:endParaRPr/>
          </a:p>
          <a:p>
            <a:pPr marL="742950" lvl="1" indent="-285750">
              <a:lnSpc>
                <a:spcPct val="120000"/>
              </a:lnSpc>
              <a:buFont typeface="Courier New"/>
              <a:buChar char="o"/>
              <a:defRPr/>
            </a:pPr>
            <a:r>
              <a:rPr lang="tr-TR"/>
              <a:t>Sosyal davranışları taklit etmeme</a:t>
            </a:r>
            <a:endParaRPr/>
          </a:p>
          <a:p>
            <a:pPr marL="742950" lvl="1" indent="-285750">
              <a:lnSpc>
                <a:spcPct val="120000"/>
              </a:lnSpc>
              <a:buFont typeface="Courier New"/>
              <a:buChar char="o"/>
              <a:defRPr/>
            </a:pPr>
            <a:r>
              <a:rPr lang="tr-TR"/>
              <a:t>Çocuğun </a:t>
            </a:r>
            <a:r>
              <a:rPr lang="tr-TR"/>
              <a:t>postürü</a:t>
            </a:r>
            <a:r>
              <a:rPr lang="tr-TR"/>
              <a:t>, yürümesi, motor hareketleri ve tekrarlayan garip hareketleri olup olmadığı (el çırpma, sallanma vb.) gözlemlenir. </a:t>
            </a:r>
            <a:endParaRPr/>
          </a:p>
          <a:p>
            <a:pPr marL="742950" lvl="1" indent="-285750">
              <a:lnSpc>
                <a:spcPct val="120000"/>
              </a:lnSpc>
              <a:buFont typeface="Courier New"/>
              <a:buChar char="o"/>
              <a:defRPr/>
            </a:pPr>
            <a:r>
              <a:rPr lang="tr-TR"/>
              <a:t>Anormal kas </a:t>
            </a:r>
            <a:r>
              <a:rPr lang="tr-TR"/>
              <a:t>tonusu</a:t>
            </a:r>
            <a:r>
              <a:rPr lang="tr-TR"/>
              <a:t>, </a:t>
            </a:r>
            <a:r>
              <a:rPr lang="tr-TR"/>
              <a:t>postürde</a:t>
            </a:r>
            <a:r>
              <a:rPr lang="tr-TR"/>
              <a:t> bozukluk olması, ince motor becerilerin yaşına uygun olmaması, parmak ucunda yürüme de OSB olan çocuklarda erken dönemde görülebilir.</a:t>
            </a:r>
            <a:endParaRPr/>
          </a:p>
          <a:p>
            <a:pPr marL="342900" indent="-342900">
              <a:buFont typeface="Arial"/>
              <a:buChar cha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22</a:t>
            </a:fld>
            <a:endParaRPr lang="tr-TR"/>
          </a:p>
        </p:txBody>
      </p:sp>
      <p:sp>
        <p:nvSpPr>
          <p:cNvPr id="7" name="Dikdörtgen 6"/>
          <p:cNvSpPr/>
          <p:nvPr/>
        </p:nvSpPr>
        <p:spPr bwMode="auto">
          <a:xfrm>
            <a:off x="780410" y="1045063"/>
            <a:ext cx="10494014" cy="5078312"/>
          </a:xfrm>
          <a:prstGeom prst="rect">
            <a:avLst/>
          </a:prstGeom>
        </p:spPr>
        <p:txBody>
          <a:bodyPr wrap="square">
            <a:spAutoFit/>
          </a:bodyPr>
          <a:lstStyle/>
          <a:p>
            <a:pPr marL="285750" indent="-285750">
              <a:buFont typeface="Arial"/>
              <a:buChar char="•"/>
              <a:defRPr/>
            </a:pPr>
            <a:r>
              <a:rPr lang="tr-TR" sz="2000"/>
              <a:t>Genel </a:t>
            </a:r>
            <a:r>
              <a:rPr lang="tr-TR" sz="2000" b="1"/>
              <a:t>fizik muayene </a:t>
            </a:r>
            <a:r>
              <a:rPr lang="tr-TR" sz="2000"/>
              <a:t>gereği büyüme parametreleri ölçülür ve sistemik muayenesi yapılır. </a:t>
            </a:r>
            <a:endParaRPr/>
          </a:p>
          <a:p>
            <a:pPr marL="285750" indent="-285750">
              <a:buFont typeface="Arial"/>
              <a:buChar char="•"/>
              <a:defRPr/>
            </a:pPr>
            <a:r>
              <a:rPr lang="tr-TR" sz="2000" b="1"/>
              <a:t>Nörolojik muayene </a:t>
            </a:r>
            <a:r>
              <a:rPr lang="tr-TR" sz="2000"/>
              <a:t>içeriğinde motor planlama ile ince ve kaba motor beceriler değerlendirilmelidir. </a:t>
            </a:r>
            <a:endParaRPr/>
          </a:p>
          <a:p>
            <a:pPr marL="285750" indent="-285750">
              <a:buFont typeface="Arial"/>
              <a:buChar char="•"/>
              <a:defRPr/>
            </a:pPr>
            <a:r>
              <a:rPr lang="tr-TR" sz="2000"/>
              <a:t>Davranışsal ve gelişimsel inceleme çerçevesinde </a:t>
            </a:r>
            <a:r>
              <a:rPr lang="tr-TR" sz="2000" b="1"/>
              <a:t>ortak dikkat muayenesi </a:t>
            </a:r>
            <a:r>
              <a:rPr lang="tr-TR" sz="2000"/>
              <a:t>yapılmalıdır. </a:t>
            </a:r>
            <a:endParaRPr/>
          </a:p>
          <a:p>
            <a:pPr marL="742950" lvl="1" indent="-285750">
              <a:buFont typeface="Arial"/>
              <a:buChar char="•"/>
              <a:defRPr/>
            </a:pPr>
            <a:r>
              <a:rPr lang="tr-TR"/>
              <a:t>Ortak dikkatin gelişmemesi de bir erken belirtidir; çocuğun istediği şeyi belirtmek için parmakla işaret etmemesi, işaret edilen nesneyi göz teması ile koordineli şekilde takip edip etmediğini, nesneye bakıp bakmadığını gözlemleyebilir.</a:t>
            </a:r>
            <a:endParaRPr/>
          </a:p>
          <a:p>
            <a:pPr marL="285750" indent="-285750">
              <a:buFont typeface="Arial"/>
              <a:buChar char="•"/>
              <a:defRPr/>
            </a:pPr>
            <a:r>
              <a:rPr lang="tr-TR" sz="2000" b="1"/>
              <a:t>Gelişim basamaklarını sormak </a:t>
            </a:r>
            <a:r>
              <a:rPr lang="tr-TR" sz="2000"/>
              <a:t>otizm taramada kıymetlidir. </a:t>
            </a:r>
            <a:endParaRPr/>
          </a:p>
          <a:p>
            <a:pPr marL="742950" lvl="1" indent="-285750">
              <a:buFont typeface="Arial"/>
              <a:buChar char="•"/>
              <a:defRPr/>
            </a:pPr>
            <a:r>
              <a:rPr lang="tr-TR"/>
              <a:t>Geç konuşma ve sürekli aynı şeyleri tekrarlama otizm belirtileri arasında sayılmakla birlikte geç dönemin belirtilerindendir. Yürüme, emekleme gibi motor becerilerde de gelişimsel gerilik/gecikme olabilir.</a:t>
            </a:r>
            <a:endParaRPr/>
          </a:p>
          <a:p>
            <a:pPr marL="742950" lvl="1" indent="-285750">
              <a:buFont typeface="Arial"/>
              <a:buChar char="•"/>
              <a:defRPr/>
            </a:pPr>
            <a:endParaRPr lang="tr-TR" sz="2000"/>
          </a:p>
          <a:p>
            <a:pPr algn="ctr">
              <a:defRPr/>
            </a:pPr>
            <a:r>
              <a:rPr lang="tr-TR" sz="2000" i="1">
                <a:solidFill>
                  <a:srgbClr val="C00000"/>
                </a:solidFill>
              </a:rPr>
              <a:t>Ancak </a:t>
            </a:r>
            <a:r>
              <a:rPr lang="tr-TR" sz="2000" i="1">
                <a:solidFill>
                  <a:srgbClr val="C00000"/>
                </a:solidFill>
              </a:rPr>
              <a:t>OSB’da</a:t>
            </a:r>
            <a:r>
              <a:rPr lang="tr-TR" sz="2000" i="1">
                <a:solidFill>
                  <a:srgbClr val="C00000"/>
                </a:solidFill>
              </a:rPr>
              <a:t> bu belirtilerin tümü sıklıkla aynı anda görülmez. </a:t>
            </a:r>
            <a:endParaRPr/>
          </a:p>
          <a:p>
            <a:pPr algn="ctr">
              <a:defRPr/>
            </a:pPr>
            <a:r>
              <a:rPr lang="tr-TR" sz="2000" i="1">
                <a:solidFill>
                  <a:srgbClr val="C00000"/>
                </a:solidFill>
              </a:rPr>
              <a:t>Süreç içinde bazı belirtiler daha fark edilir hale gelecektir.</a:t>
            </a:r>
            <a:endParaRPr/>
          </a:p>
          <a:p>
            <a:pPr algn="ctr">
              <a:defRPr/>
            </a:pPr>
            <a:r>
              <a:rPr lang="tr-TR" sz="2000" i="1">
                <a:solidFill>
                  <a:srgbClr val="C00000"/>
                </a:solidFill>
              </a:rPr>
              <a:t>Bu nedenle aile hekimliklerinde de üç tarama zamanı belirlenmiştir.</a:t>
            </a:r>
            <a:endParaRPr/>
          </a:p>
          <a:p>
            <a:pPr marL="342900" indent="-342900">
              <a:buFont typeface="Arial"/>
              <a:buChar cha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23</a:t>
            </a:fld>
            <a:endParaRPr lang="tr-TR"/>
          </a:p>
        </p:txBody>
      </p:sp>
      <p:sp>
        <p:nvSpPr>
          <p:cNvPr id="5" name="İçerik Yer Tutucusu 2"/>
          <p:cNvSpPr txBox="1"/>
          <p:nvPr/>
        </p:nvSpPr>
        <p:spPr bwMode="auto">
          <a:xfrm>
            <a:off x="733847" y="1474805"/>
            <a:ext cx="5395491" cy="4351338"/>
          </a:xfrm>
          <a:prstGeom prst="rect">
            <a:avLst/>
          </a:prstGeom>
        </p:spPr>
        <p:txBody>
          <a:bodyPr>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ct val="120000"/>
              </a:lnSpc>
              <a:defRPr/>
            </a:pPr>
            <a:r>
              <a:rPr lang="tr-TR" sz="2000" b="1"/>
              <a:t>Tarama Maddeleri</a:t>
            </a:r>
            <a:endParaRPr lang="tr-TR" sz="2000"/>
          </a:p>
          <a:p>
            <a:pPr>
              <a:lnSpc>
                <a:spcPct val="120000"/>
              </a:lnSpc>
              <a:defRPr/>
            </a:pPr>
            <a:r>
              <a:rPr lang="tr-TR" sz="1800"/>
              <a:t>Tarama soruları </a:t>
            </a:r>
            <a:r>
              <a:rPr lang="tr-TR" sz="1800"/>
              <a:t>nörogelişimsel</a:t>
            </a:r>
            <a:r>
              <a:rPr lang="tr-TR" sz="1800"/>
              <a:t> bozukluklar arasında toplumda oldukça sık görülen OSB’nin kırmızı bayrak bulguları ile </a:t>
            </a:r>
            <a:r>
              <a:rPr lang="tr-TR" sz="1800"/>
              <a:t>demonstratif</a:t>
            </a:r>
            <a:r>
              <a:rPr lang="tr-TR" sz="1800"/>
              <a:t> bulguları arasından riskin erken dönem tespitini sağlamak üzere hazırlanmıştır.</a:t>
            </a:r>
            <a:endParaRPr/>
          </a:p>
          <a:p>
            <a:pPr>
              <a:lnSpc>
                <a:spcPct val="120000"/>
              </a:lnSpc>
              <a:defRPr/>
            </a:pPr>
            <a:r>
              <a:rPr lang="tr-TR" sz="1800"/>
              <a:t>5 madde çerçevesinde 18-48 ay arasındaki çocuklar belirlenen aralıklarla OSB risk faktörleri açısından değerlendirilir. Kırmızı ile işaretlenen yanıtlar riske işaret eder. </a:t>
            </a:r>
            <a:endParaRPr/>
          </a:p>
          <a:p>
            <a:pPr>
              <a:lnSpc>
                <a:spcPct val="120000"/>
              </a:lnSpc>
              <a:defRPr/>
            </a:pPr>
            <a:r>
              <a:rPr lang="tr-TR" sz="1800"/>
              <a:t>OSB’nin </a:t>
            </a:r>
            <a:r>
              <a:rPr lang="tr-TR" sz="1800" i="1" u="sng"/>
              <a:t>her çocukta farklı bulgularla, farklı şiddette</a:t>
            </a:r>
            <a:r>
              <a:rPr lang="tr-TR" sz="1800"/>
              <a:t> seyreden </a:t>
            </a:r>
            <a:r>
              <a:rPr lang="tr-TR" sz="1800"/>
              <a:t>nörogelişimsel</a:t>
            </a:r>
            <a:r>
              <a:rPr lang="tr-TR" sz="1800"/>
              <a:t> bir bozukluk olduğu unutulmamalıdır.</a:t>
            </a:r>
            <a:endParaRPr/>
          </a:p>
        </p:txBody>
      </p:sp>
      <p:sp>
        <p:nvSpPr>
          <p:cNvPr id="6" name="İçerik Yer Tutucusu 3"/>
          <p:cNvSpPr txBox="1"/>
          <p:nvPr/>
        </p:nvSpPr>
        <p:spPr bwMode="auto">
          <a:xfrm>
            <a:off x="6325022" y="930301"/>
            <a:ext cx="5986041" cy="5440345"/>
          </a:xfrm>
          <a:prstGeom prst="rect">
            <a:avLst/>
          </a:prstGeom>
        </p:spPr>
        <p:txBody>
          <a:bodyPr vert="horz" lIns="91440" tIns="45720" rIns="91440" bIns="45720" rtlCol="0">
            <a:noAutofit/>
          </a:bodyPr>
          <a:lstStyle>
            <a:lvl1pPr marL="0" indent="0" algn="l" defTabSz="914400">
              <a:lnSpc>
                <a:spcPct val="90000"/>
              </a:lnSpc>
              <a:spcBef>
                <a:spcPts val="1000"/>
              </a:spcBef>
              <a:buFont typeface="Arial"/>
              <a:buNone/>
              <a:defRPr sz="1600">
                <a:solidFill>
                  <a:schemeClr val="tx1"/>
                </a:solidFill>
                <a:latin typeface="+mn-lt"/>
                <a:ea typeface="+mn-ea"/>
                <a:cs typeface="+mn-cs"/>
              </a:defRPr>
            </a:lvl1pPr>
            <a:lvl2pPr marL="457200" indent="0" algn="l" defTabSz="914400">
              <a:lnSpc>
                <a:spcPct val="90000"/>
              </a:lnSpc>
              <a:spcBef>
                <a:spcPts val="500"/>
              </a:spcBef>
              <a:buFont typeface="Arial"/>
              <a:buNone/>
              <a:defRPr sz="1400">
                <a:solidFill>
                  <a:schemeClr val="tx1"/>
                </a:solidFill>
                <a:latin typeface="+mn-lt"/>
                <a:ea typeface="+mn-ea"/>
                <a:cs typeface="+mn-cs"/>
              </a:defRPr>
            </a:lvl2pPr>
            <a:lvl3pPr marL="914400" indent="0" algn="l" defTabSz="914400">
              <a:lnSpc>
                <a:spcPct val="90000"/>
              </a:lnSpc>
              <a:spcBef>
                <a:spcPts val="500"/>
              </a:spcBef>
              <a:buFont typeface="Arial"/>
              <a:buNone/>
              <a:defRPr sz="1200">
                <a:solidFill>
                  <a:schemeClr val="tx1"/>
                </a:solidFill>
                <a:latin typeface="+mn-lt"/>
                <a:ea typeface="+mn-ea"/>
                <a:cs typeface="+mn-cs"/>
              </a:defRPr>
            </a:lvl3pPr>
            <a:lvl4pPr marL="1371600" indent="0" algn="l" defTabSz="914400">
              <a:lnSpc>
                <a:spcPct val="90000"/>
              </a:lnSpc>
              <a:spcBef>
                <a:spcPts val="500"/>
              </a:spcBef>
              <a:buFont typeface="Arial"/>
              <a:buNone/>
              <a:defRPr sz="1000">
                <a:solidFill>
                  <a:schemeClr val="tx1"/>
                </a:solidFill>
                <a:latin typeface="+mn-lt"/>
                <a:ea typeface="+mn-ea"/>
                <a:cs typeface="+mn-cs"/>
              </a:defRPr>
            </a:lvl4pPr>
            <a:lvl5pPr marL="1828800" indent="0" algn="l" defTabSz="914400">
              <a:lnSpc>
                <a:spcPct val="90000"/>
              </a:lnSpc>
              <a:spcBef>
                <a:spcPts val="500"/>
              </a:spcBef>
              <a:buFont typeface="Arial"/>
              <a:buNone/>
              <a:defRPr sz="1000">
                <a:solidFill>
                  <a:schemeClr val="tx1"/>
                </a:solidFill>
                <a:latin typeface="+mn-lt"/>
                <a:ea typeface="+mn-ea"/>
                <a:cs typeface="+mn-cs"/>
              </a:defRPr>
            </a:lvl5pPr>
            <a:lvl6pPr marL="2286000" indent="0" algn="l" defTabSz="914400">
              <a:lnSpc>
                <a:spcPct val="90000"/>
              </a:lnSpc>
              <a:spcBef>
                <a:spcPts val="500"/>
              </a:spcBef>
              <a:buFont typeface="Arial"/>
              <a:buNone/>
              <a:defRPr sz="1000">
                <a:solidFill>
                  <a:schemeClr val="tx1"/>
                </a:solidFill>
                <a:latin typeface="+mn-lt"/>
                <a:ea typeface="+mn-ea"/>
                <a:cs typeface="+mn-cs"/>
              </a:defRPr>
            </a:lvl6pPr>
            <a:lvl7pPr marL="2743200" indent="0" algn="l" defTabSz="914400">
              <a:lnSpc>
                <a:spcPct val="90000"/>
              </a:lnSpc>
              <a:spcBef>
                <a:spcPts val="500"/>
              </a:spcBef>
              <a:buFont typeface="Arial"/>
              <a:buNone/>
              <a:defRPr sz="1000">
                <a:solidFill>
                  <a:schemeClr val="tx1"/>
                </a:solidFill>
                <a:latin typeface="+mn-lt"/>
                <a:ea typeface="+mn-ea"/>
                <a:cs typeface="+mn-cs"/>
              </a:defRPr>
            </a:lvl7pPr>
            <a:lvl8pPr marL="3200400" indent="0" algn="l" defTabSz="914400">
              <a:lnSpc>
                <a:spcPct val="90000"/>
              </a:lnSpc>
              <a:spcBef>
                <a:spcPts val="500"/>
              </a:spcBef>
              <a:buFont typeface="Arial"/>
              <a:buNone/>
              <a:defRPr sz="1000">
                <a:solidFill>
                  <a:schemeClr val="tx1"/>
                </a:solidFill>
                <a:latin typeface="+mn-lt"/>
                <a:ea typeface="+mn-ea"/>
                <a:cs typeface="+mn-cs"/>
              </a:defRPr>
            </a:lvl8pPr>
            <a:lvl9pPr marL="3657600" indent="0" algn="l" defTabSz="914400">
              <a:lnSpc>
                <a:spcPct val="90000"/>
              </a:lnSpc>
              <a:spcBef>
                <a:spcPts val="500"/>
              </a:spcBef>
              <a:buFont typeface="Arial"/>
              <a:buNone/>
              <a:defRPr sz="1000">
                <a:solidFill>
                  <a:schemeClr val="tx1"/>
                </a:solidFill>
                <a:latin typeface="+mn-lt"/>
                <a:ea typeface="+mn-ea"/>
                <a:cs typeface="+mn-cs"/>
              </a:defRPr>
            </a:lvl9pPr>
          </a:lstStyle>
          <a:p>
            <a:pPr>
              <a:lnSpc>
                <a:spcPct val="100000"/>
              </a:lnSpc>
              <a:defRPr/>
            </a:pPr>
            <a:r>
              <a:rPr lang="tr-TR" sz="1800"/>
              <a:t>1) İsmi söylendiğinde bakıyor mu?</a:t>
            </a:r>
            <a:endParaRPr/>
          </a:p>
          <a:p>
            <a:pPr marL="742950" lvl="1" indent="-285750">
              <a:lnSpc>
                <a:spcPct val="100000"/>
              </a:lnSpc>
              <a:buFont typeface="Arial"/>
              <a:buChar char="•"/>
              <a:defRPr/>
            </a:pPr>
            <a:r>
              <a:rPr lang="tr-TR" sz="1800"/>
              <a:t>Evet</a:t>
            </a:r>
            <a:endParaRPr/>
          </a:p>
          <a:p>
            <a:pPr marL="742950" lvl="1" indent="-285750">
              <a:lnSpc>
                <a:spcPct val="100000"/>
              </a:lnSpc>
              <a:buFont typeface="Arial"/>
              <a:buChar char="•"/>
              <a:defRPr/>
            </a:pPr>
            <a:r>
              <a:rPr lang="tr-TR" sz="1800" b="1">
                <a:solidFill>
                  <a:srgbClr val="C00000"/>
                </a:solidFill>
              </a:rPr>
              <a:t>Hayır</a:t>
            </a:r>
            <a:endParaRPr lang="tr-TR" sz="1800">
              <a:solidFill>
                <a:srgbClr val="C00000"/>
              </a:solidFill>
            </a:endParaRPr>
          </a:p>
          <a:p>
            <a:pPr>
              <a:lnSpc>
                <a:spcPct val="100000"/>
              </a:lnSpc>
              <a:defRPr/>
            </a:pPr>
            <a:r>
              <a:rPr lang="tr-TR" sz="1800"/>
              <a:t>2) Göz teması kuruyor mu?</a:t>
            </a:r>
            <a:endParaRPr/>
          </a:p>
          <a:p>
            <a:pPr marL="742950" lvl="1" indent="-285750">
              <a:lnSpc>
                <a:spcPct val="100000"/>
              </a:lnSpc>
              <a:buFont typeface="Arial"/>
              <a:buChar char="•"/>
              <a:defRPr/>
            </a:pPr>
            <a:r>
              <a:rPr lang="tr-TR" sz="1800"/>
              <a:t>Evet</a:t>
            </a:r>
            <a:endParaRPr/>
          </a:p>
          <a:p>
            <a:pPr marL="742950" lvl="1" indent="-285750">
              <a:lnSpc>
                <a:spcPct val="100000"/>
              </a:lnSpc>
              <a:buFont typeface="Arial"/>
              <a:buChar char="•"/>
              <a:defRPr/>
            </a:pPr>
            <a:r>
              <a:rPr lang="tr-TR" sz="1800" b="1">
                <a:solidFill>
                  <a:srgbClr val="C00000"/>
                </a:solidFill>
              </a:rPr>
              <a:t>Hayır</a:t>
            </a:r>
            <a:endParaRPr lang="tr-TR" sz="1800">
              <a:solidFill>
                <a:srgbClr val="C00000"/>
              </a:solidFill>
            </a:endParaRPr>
          </a:p>
          <a:p>
            <a:pPr>
              <a:lnSpc>
                <a:spcPct val="100000"/>
              </a:lnSpc>
              <a:defRPr/>
            </a:pPr>
            <a:r>
              <a:rPr lang="tr-TR" sz="1800"/>
              <a:t>3) Parmağınızla işaret ettiğiniz bir nesneye bakıyor mu?</a:t>
            </a:r>
            <a:endParaRPr/>
          </a:p>
          <a:p>
            <a:pPr marL="742950" lvl="1" indent="-285750">
              <a:lnSpc>
                <a:spcPct val="100000"/>
              </a:lnSpc>
              <a:buFont typeface="Arial"/>
              <a:buChar char="•"/>
              <a:defRPr/>
            </a:pPr>
            <a:r>
              <a:rPr lang="tr-TR" sz="1800"/>
              <a:t>Evet</a:t>
            </a:r>
            <a:endParaRPr/>
          </a:p>
          <a:p>
            <a:pPr marL="742950" lvl="1" indent="-285750">
              <a:lnSpc>
                <a:spcPct val="100000"/>
              </a:lnSpc>
              <a:buFont typeface="Arial"/>
              <a:buChar char="•"/>
              <a:defRPr/>
            </a:pPr>
            <a:r>
              <a:rPr lang="tr-TR" sz="1800" b="1">
                <a:solidFill>
                  <a:srgbClr val="C00000"/>
                </a:solidFill>
              </a:rPr>
              <a:t>Hayır</a:t>
            </a:r>
            <a:endParaRPr lang="tr-TR" sz="1800">
              <a:solidFill>
                <a:srgbClr val="C00000"/>
              </a:solidFill>
            </a:endParaRPr>
          </a:p>
          <a:p>
            <a:pPr>
              <a:lnSpc>
                <a:spcPct val="100000"/>
              </a:lnSpc>
              <a:defRPr/>
            </a:pPr>
            <a:r>
              <a:rPr lang="tr-TR" sz="1800"/>
              <a:t>4) Tekrarlayıcı davranışları var mı? (Zıplama, kanat çırpma vb.)</a:t>
            </a:r>
            <a:endParaRPr/>
          </a:p>
          <a:p>
            <a:pPr marL="742950" lvl="1" indent="-285750">
              <a:lnSpc>
                <a:spcPct val="100000"/>
              </a:lnSpc>
              <a:buFont typeface="Arial"/>
              <a:buChar char="•"/>
              <a:defRPr/>
            </a:pPr>
            <a:r>
              <a:rPr lang="tr-TR" sz="1800" b="1">
                <a:solidFill>
                  <a:srgbClr val="C00000"/>
                </a:solidFill>
              </a:rPr>
              <a:t>Evet</a:t>
            </a:r>
            <a:endParaRPr lang="tr-TR" sz="1800">
              <a:solidFill>
                <a:srgbClr val="C00000"/>
              </a:solidFill>
            </a:endParaRPr>
          </a:p>
          <a:p>
            <a:pPr marL="742950" lvl="1" indent="-285750">
              <a:lnSpc>
                <a:spcPct val="100000"/>
              </a:lnSpc>
              <a:buFont typeface="Arial"/>
              <a:buChar char="•"/>
              <a:defRPr/>
            </a:pPr>
            <a:r>
              <a:rPr lang="tr-TR" sz="1800"/>
              <a:t>Hayır</a:t>
            </a:r>
            <a:endParaRPr/>
          </a:p>
          <a:p>
            <a:pPr>
              <a:lnSpc>
                <a:spcPct val="100000"/>
              </a:lnSpc>
              <a:defRPr/>
            </a:pPr>
            <a:r>
              <a:rPr lang="tr-TR" sz="1800"/>
              <a:t>5) Konuşmasında gecikme var mı?</a:t>
            </a:r>
            <a:endParaRPr/>
          </a:p>
          <a:p>
            <a:pPr marL="742950" lvl="1" indent="-285750">
              <a:lnSpc>
                <a:spcPct val="100000"/>
              </a:lnSpc>
              <a:buFont typeface="Arial"/>
              <a:buChar char="•"/>
              <a:defRPr/>
            </a:pPr>
            <a:r>
              <a:rPr lang="tr-TR" sz="1800" b="1">
                <a:solidFill>
                  <a:srgbClr val="C00000"/>
                </a:solidFill>
              </a:rPr>
              <a:t>Evet</a:t>
            </a:r>
            <a:endParaRPr lang="tr-TR" sz="1800">
              <a:solidFill>
                <a:srgbClr val="C00000"/>
              </a:solidFill>
            </a:endParaRPr>
          </a:p>
          <a:p>
            <a:pPr marL="742950" lvl="1" indent="-285750">
              <a:lnSpc>
                <a:spcPct val="100000"/>
              </a:lnSpc>
              <a:buFont typeface="Arial"/>
              <a:buChar char="•"/>
              <a:defRPr/>
            </a:pPr>
            <a:r>
              <a:rPr lang="tr-TR" sz="1800"/>
              <a:t>Hayır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3600" i="1">
                <a:solidFill>
                  <a:srgbClr val="C00000"/>
                </a:solidFill>
              </a:rPr>
              <a:t>İsim söylendiğinde bakma durumunun değerlendirilmesi </a:t>
            </a:r>
            <a:endParaRPr sz="36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24</a:t>
            </a:fld>
            <a:endParaRPr lang="tr-TR"/>
          </a:p>
        </p:txBody>
      </p:sp>
      <p:sp>
        <p:nvSpPr>
          <p:cNvPr id="7" name="Dikdörtgen 6"/>
          <p:cNvSpPr/>
          <p:nvPr/>
        </p:nvSpPr>
        <p:spPr bwMode="auto">
          <a:xfrm>
            <a:off x="780410" y="1508849"/>
            <a:ext cx="10494014" cy="4093428"/>
          </a:xfrm>
          <a:prstGeom prst="rect">
            <a:avLst/>
          </a:prstGeom>
        </p:spPr>
        <p:txBody>
          <a:bodyPr wrap="square">
            <a:spAutoFit/>
          </a:bodyPr>
          <a:lstStyle/>
          <a:p>
            <a:pPr marL="342900" indent="-342900" algn="just">
              <a:buFont typeface="Arial"/>
              <a:buChar char="•"/>
              <a:defRPr/>
            </a:pPr>
            <a:r>
              <a:rPr lang="tr-TR" sz="2000"/>
              <a:t>Çocuk sakin bir ortamda, dikkatini dağıtacak fazla uyaran olmadan (çocuğun dikkatini çekebilecek 2-3 oyuncak yeterli) oturtulur. </a:t>
            </a:r>
            <a:endParaRPr/>
          </a:p>
          <a:p>
            <a:pPr marL="342900" indent="-342900" algn="just">
              <a:buFont typeface="Arial"/>
              <a:buChar char="•"/>
              <a:defRPr/>
            </a:pPr>
            <a:r>
              <a:rPr lang="tr-TR" sz="2000"/>
              <a:t>Anne baba da yanında olur fakat isim söyleme denemesini hekim yapar (Çocuk anneye daha kolay tepki verebildiği için). </a:t>
            </a:r>
            <a:endParaRPr/>
          </a:p>
          <a:p>
            <a:pPr marL="342900" indent="-342900" algn="just">
              <a:buFont typeface="Arial"/>
              <a:buChar char="•"/>
              <a:defRPr/>
            </a:pPr>
            <a:r>
              <a:rPr lang="tr-TR" sz="2000"/>
              <a:t>Çocuk size bakmazken çocuğun sadece adı normal bir ses tonu ile söylenir. Başka bir kelime kullanılmaz. </a:t>
            </a:r>
            <a:endParaRPr/>
          </a:p>
          <a:p>
            <a:pPr marL="342900" indent="-342900" algn="just">
              <a:buFont typeface="Arial"/>
              <a:buChar char="•"/>
              <a:defRPr/>
            </a:pPr>
            <a:r>
              <a:rPr lang="tr-TR" sz="2000"/>
              <a:t>Yanıt gelmez ise birkaç saniye beklenir, sonra bir kez daha denenir. </a:t>
            </a:r>
            <a:endParaRPr/>
          </a:p>
          <a:p>
            <a:pPr marL="342900" indent="-342900" algn="just">
              <a:buFont typeface="Arial"/>
              <a:buChar char="•"/>
              <a:defRPr/>
            </a:pPr>
            <a:r>
              <a:rPr lang="tr-TR" sz="2000"/>
              <a:t>Eğer yine yanıt yoksa farklı tonlamalarla (daha yüksek sesle ya da daha vurgulu) söylenir. </a:t>
            </a:r>
            <a:endParaRPr/>
          </a:p>
          <a:p>
            <a:pPr marL="342900" indent="-342900" algn="just">
              <a:buFont typeface="Arial"/>
              <a:buChar char="•"/>
              <a:defRPr/>
            </a:pPr>
            <a:r>
              <a:rPr lang="tr-TR" sz="2000"/>
              <a:t>Toplamda dört deneme yapılır. </a:t>
            </a:r>
            <a:endParaRPr/>
          </a:p>
          <a:p>
            <a:pPr marL="342900" indent="-342900" algn="just">
              <a:buFont typeface="Arial"/>
              <a:buChar char="•"/>
              <a:defRPr/>
            </a:pPr>
            <a:r>
              <a:rPr lang="tr-TR" sz="2000"/>
              <a:t>Başını çevirip bakıyorsa, göz teması kuruyorsa, gülümseme, ses çıkarma gibi bir tepki veriyorsa, anne babaya bakıyorsa ismi söylendiğinde baktığı şeklinde kabul edilebilir. </a:t>
            </a:r>
            <a:endParaRPr/>
          </a:p>
          <a:p>
            <a:pPr marL="342900" indent="-342900" algn="just">
              <a:buFont typeface="Arial"/>
              <a:buChar char="•"/>
              <a:defRPr/>
            </a:pPr>
            <a:r>
              <a:rPr lang="tr-TR" sz="2000"/>
              <a:t>Çocukta işitme problemi olması ismi söylendiğinde bakmama gibi bir sonuç doğurabileceğinden yanıt yoksa işitme taraması da mutlaka yapılmalıdır.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3600" i="1">
                <a:solidFill>
                  <a:srgbClr val="C00000"/>
                </a:solidFill>
              </a:rPr>
              <a:t>Göz teması değerlendirmesi</a:t>
            </a:r>
            <a:endParaRPr sz="36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25</a:t>
            </a:fld>
            <a:endParaRPr lang="tr-TR"/>
          </a:p>
        </p:txBody>
      </p:sp>
      <p:sp>
        <p:nvSpPr>
          <p:cNvPr id="7" name="Dikdörtgen 6"/>
          <p:cNvSpPr/>
          <p:nvPr/>
        </p:nvSpPr>
        <p:spPr bwMode="auto">
          <a:xfrm>
            <a:off x="780410" y="1686438"/>
            <a:ext cx="10494014" cy="4093428"/>
          </a:xfrm>
          <a:prstGeom prst="rect">
            <a:avLst/>
          </a:prstGeom>
        </p:spPr>
        <p:txBody>
          <a:bodyPr wrap="square">
            <a:spAutoFit/>
          </a:bodyPr>
          <a:lstStyle/>
          <a:p>
            <a:pPr marL="285750" indent="-285750" algn="just">
              <a:buFont typeface="Arial"/>
              <a:buChar char="•"/>
              <a:defRPr/>
            </a:pPr>
            <a:r>
              <a:rPr lang="tr-TR" sz="2000"/>
              <a:t>Bu madde puanlanırken, muayene ve görüşme sırasında farklı bağlamlarda birkaç kez tekrarlanan net, esnek, sosyal odaklı göz temasını; kısıtlı, nadir ve uygunsuz olanlardan ayırt edilmesi gerekir. </a:t>
            </a:r>
            <a:endParaRPr/>
          </a:p>
          <a:p>
            <a:pPr marL="285750" indent="-285750" algn="just">
              <a:buFont typeface="Arial"/>
              <a:buChar char="•"/>
              <a:defRPr/>
            </a:pPr>
            <a:r>
              <a:rPr lang="tr-TR" sz="2000"/>
              <a:t>Çocuk utangaç görünüyorsa ve rahatladığında davranışları değişiyorsa, sonraki davranışlarına göre puan verilmelidir. </a:t>
            </a:r>
            <a:endParaRPr/>
          </a:p>
          <a:p>
            <a:pPr marL="742950" lvl="1" indent="-285750" algn="just">
              <a:buFont typeface="Courier New"/>
              <a:buChar char="o"/>
              <a:defRPr/>
            </a:pPr>
            <a:r>
              <a:rPr lang="tr-TR" sz="2000"/>
              <a:t>Çocuk hekime ya da ebeveyne bakıyor mu? </a:t>
            </a:r>
            <a:endParaRPr/>
          </a:p>
          <a:p>
            <a:pPr marL="742950" lvl="1" indent="-285750" algn="just">
              <a:buFont typeface="Courier New"/>
              <a:buChar char="o"/>
              <a:defRPr/>
            </a:pPr>
            <a:r>
              <a:rPr lang="tr-TR" sz="2000"/>
              <a:t>Yabancıya karşı bakışını kaçırıyor mu? </a:t>
            </a:r>
            <a:endParaRPr/>
          </a:p>
          <a:p>
            <a:pPr marL="742950" lvl="1" indent="-285750" algn="just">
              <a:buFont typeface="Courier New"/>
              <a:buChar char="o"/>
              <a:defRPr/>
            </a:pPr>
            <a:r>
              <a:rPr lang="tr-TR" sz="2000"/>
              <a:t>Hekim “merhaba” dediğinde hekime bakıyor mu? </a:t>
            </a:r>
            <a:endParaRPr/>
          </a:p>
          <a:p>
            <a:pPr marL="742950" lvl="1" indent="-285750" algn="just">
              <a:buFont typeface="Courier New"/>
              <a:buChar char="o"/>
              <a:defRPr/>
            </a:pPr>
            <a:r>
              <a:rPr lang="tr-TR" sz="2000"/>
              <a:t>İsmi söylendiğinde bakıp göz teması kuruyor mu? </a:t>
            </a:r>
            <a:endParaRPr/>
          </a:p>
          <a:p>
            <a:pPr marL="742950" lvl="1" indent="-285750" algn="just">
              <a:buFont typeface="Courier New"/>
              <a:buChar char="o"/>
              <a:defRPr/>
            </a:pPr>
            <a:r>
              <a:rPr lang="tr-TR" sz="2000"/>
              <a:t>Hekim bir nesneyi işaret ettiğinde çocuk nesneye baktıktan hemen sonra hekime yeniden bakıyor mu? </a:t>
            </a:r>
            <a:endParaRPr/>
          </a:p>
          <a:p>
            <a:pPr marL="742950" lvl="1" indent="-285750" algn="just">
              <a:buFont typeface="Courier New"/>
              <a:buChar char="o"/>
              <a:defRPr/>
            </a:pPr>
            <a:r>
              <a:rPr lang="tr-TR" sz="2000"/>
              <a:t>Karşılıklı oyunlarda göz kontağı kuruyor mu? </a:t>
            </a:r>
            <a:endParaRPr/>
          </a:p>
          <a:p>
            <a:pPr lvl="1" algn="just">
              <a:defRPr/>
            </a:pPr>
            <a:endParaRPr lang="tr-TR" sz="2000"/>
          </a:p>
          <a:p>
            <a:pPr lvl="1" algn="just">
              <a:defRPr/>
            </a:pPr>
            <a:r>
              <a:rPr lang="tr-TR" sz="2000"/>
              <a:t>soruları ile değerlendirilebilir.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3600" i="1">
                <a:solidFill>
                  <a:srgbClr val="C00000"/>
                </a:solidFill>
              </a:rPr>
              <a:t>Çocuk işaret ettiğiniz nesneye bakıyor mu sorusunu değerlendirmek </a:t>
            </a:r>
            <a:endParaRPr sz="36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26</a:t>
            </a:fld>
            <a:endParaRPr lang="tr-TR"/>
          </a:p>
        </p:txBody>
      </p:sp>
      <p:sp>
        <p:nvSpPr>
          <p:cNvPr id="7" name="Dikdörtgen 6"/>
          <p:cNvSpPr/>
          <p:nvPr/>
        </p:nvSpPr>
        <p:spPr bwMode="auto">
          <a:xfrm>
            <a:off x="780410" y="2008912"/>
            <a:ext cx="10494014" cy="2554545"/>
          </a:xfrm>
          <a:prstGeom prst="rect">
            <a:avLst/>
          </a:prstGeom>
        </p:spPr>
        <p:txBody>
          <a:bodyPr wrap="square">
            <a:spAutoFit/>
          </a:bodyPr>
          <a:lstStyle/>
          <a:p>
            <a:pPr marL="285750" indent="-285750" algn="just">
              <a:buFont typeface="Arial"/>
              <a:buChar char="•"/>
              <a:defRPr/>
            </a:pPr>
            <a:r>
              <a:rPr lang="tr-TR" sz="2000"/>
              <a:t>Çocuk ve hekim yüz yüze ya da yan yana olacak şekilde oturtulur. </a:t>
            </a:r>
            <a:endParaRPr/>
          </a:p>
          <a:p>
            <a:pPr marL="285750" indent="-285750" algn="just">
              <a:buFont typeface="Arial"/>
              <a:buChar char="•"/>
              <a:defRPr/>
            </a:pPr>
            <a:r>
              <a:rPr lang="tr-TR" sz="2000"/>
              <a:t>Çocuğun hemen yakınında dikkat dağıtacak fazla uyaran olmamalıdır. </a:t>
            </a:r>
            <a:endParaRPr/>
          </a:p>
          <a:p>
            <a:pPr marL="285750" indent="-285750" algn="just">
              <a:buFont typeface="Arial"/>
              <a:buChar char="•"/>
              <a:defRPr/>
            </a:pPr>
            <a:r>
              <a:rPr lang="tr-TR" sz="2000"/>
              <a:t>Hekim odada çocuğun dikkatini çekebilecek hem hekimin hem de çocuğun erişemeyeceği bir nesneyi (balon, oyuncak, resim vb.) işaret parmağını kullanarak işaret eder ve “(ismi), bak” der. </a:t>
            </a:r>
            <a:endParaRPr/>
          </a:p>
          <a:p>
            <a:pPr marL="285750" indent="-285750" algn="just">
              <a:buFont typeface="Arial"/>
              <a:buChar char="•"/>
              <a:defRPr/>
            </a:pPr>
            <a:r>
              <a:rPr lang="tr-TR" sz="2000"/>
              <a:t>Bunu yaparken hekim önce çocuğa, sonra nesneye ve tekrar çocuğa bakar ve çocuğun hekimin bakışlarını takip edip etmediğini gözlemler. </a:t>
            </a:r>
            <a:endParaRPr/>
          </a:p>
          <a:p>
            <a:pPr marL="285750" indent="-285750" algn="just">
              <a:buFont typeface="Arial"/>
              <a:buChar char="•"/>
              <a:defRPr/>
            </a:pPr>
            <a:r>
              <a:rPr lang="tr-TR" sz="2000"/>
              <a:t>Çocuk tepki vermezse, bir kez daha tekrarlanır. </a:t>
            </a:r>
            <a:endParaRPr/>
          </a:p>
          <a:p>
            <a:pPr marL="285750" indent="-285750" algn="just">
              <a:buFont typeface="Arial"/>
              <a:buChar char="•"/>
              <a:defRPr/>
            </a:pPr>
            <a:r>
              <a:rPr lang="tr-TR" sz="2000"/>
              <a:t>Çocuk nesneye hiç bakmıyor ya da bakış yönünü takip etmiyorsa “Hayır” cevabı işaretlenir.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3600" i="1">
                <a:solidFill>
                  <a:srgbClr val="C00000"/>
                </a:solidFill>
              </a:rPr>
              <a:t>Tekrarlayıcı davranışları değerlendirmek</a:t>
            </a:r>
            <a:endParaRPr sz="36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27</a:t>
            </a:fld>
            <a:endParaRPr lang="tr-TR"/>
          </a:p>
        </p:txBody>
      </p:sp>
      <p:sp>
        <p:nvSpPr>
          <p:cNvPr id="4" name="Dikdörtgen 3"/>
          <p:cNvSpPr/>
          <p:nvPr/>
        </p:nvSpPr>
        <p:spPr bwMode="auto">
          <a:xfrm>
            <a:off x="671513" y="1801028"/>
            <a:ext cx="10329862" cy="3477875"/>
          </a:xfrm>
          <a:prstGeom prst="rect">
            <a:avLst/>
          </a:prstGeom>
        </p:spPr>
        <p:txBody>
          <a:bodyPr wrap="square">
            <a:spAutoFit/>
          </a:bodyPr>
          <a:lstStyle/>
          <a:p>
            <a:pPr marL="800100" lvl="1" indent="-342900" algn="just">
              <a:buFont typeface="Arial"/>
              <a:buChar char="•"/>
              <a:defRPr/>
            </a:pPr>
            <a:r>
              <a:rPr lang="tr-TR" sz="2000"/>
              <a:t>Odada çocuk serbest haldeyken el/kanat çırpma, zıplama parmak ucunda yürüme, sallanma, dönme ve nesneleri döndürme gibi davranışların olup olmadığına, </a:t>
            </a:r>
            <a:endParaRPr/>
          </a:p>
          <a:p>
            <a:pPr marL="800100" lvl="1" indent="-342900" algn="just">
              <a:buFont typeface="Arial"/>
              <a:buChar char="•"/>
              <a:defRPr/>
            </a:pPr>
            <a:r>
              <a:rPr lang="tr-TR" sz="2000"/>
              <a:t>Oyuncağı varsa nasıl oynadığına, oyuncakları sıralama, sallama ve döndürme şeklinde oynayıp oynamadığına, </a:t>
            </a:r>
            <a:endParaRPr/>
          </a:p>
          <a:p>
            <a:pPr marL="800100" lvl="1" indent="-342900" algn="just">
              <a:buFont typeface="Arial"/>
              <a:buChar char="•"/>
              <a:defRPr/>
            </a:pPr>
            <a:r>
              <a:rPr lang="tr-TR" sz="2000"/>
              <a:t>Oyuncağın yerini değiştirince huzursuz olup olmadığına, </a:t>
            </a:r>
            <a:endParaRPr/>
          </a:p>
          <a:p>
            <a:pPr marL="800100" lvl="1" indent="-342900" algn="just">
              <a:buFont typeface="Arial"/>
              <a:buChar char="•"/>
              <a:defRPr/>
            </a:pPr>
            <a:r>
              <a:rPr lang="tr-TR" sz="2000"/>
              <a:t>Aynı kelimeleri sürekli tekrarlayıp tekrarlamadığına dikkat edilebilir. </a:t>
            </a:r>
            <a:endParaRPr/>
          </a:p>
          <a:p>
            <a:pPr marL="800100" lvl="1" indent="-342900" algn="just">
              <a:buFont typeface="Arial"/>
              <a:buChar char="•"/>
              <a:defRPr/>
            </a:pPr>
            <a:endParaRPr lang="tr-TR" sz="2000"/>
          </a:p>
          <a:p>
            <a:pPr marL="800100" lvl="1" indent="-342900" algn="just">
              <a:buFont typeface="Arial"/>
              <a:buChar char="•"/>
              <a:defRPr/>
            </a:pPr>
            <a:r>
              <a:rPr lang="tr-TR" sz="2000"/>
              <a:t>Aileye “Günlük rutinde değişiklik olduğunda nasıl tepki verir? Belirli şeylerle çok fazla ilgilenir mi? Sizi endişelendiren, tekrar eden davranışları olur mu?” gibi sorular yöneltilebilir.</a:t>
            </a:r>
            <a:endParaRPr/>
          </a:p>
          <a:p>
            <a:pPr marL="342900" indent="-342900">
              <a:buFont typeface="Arial"/>
              <a:buChar cha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791571"/>
            <a:ext cx="11089225" cy="504497"/>
          </a:xfrm>
        </p:spPr>
        <p:txBody>
          <a:bodyPr>
            <a:noAutofit/>
          </a:bodyPr>
          <a:lstStyle/>
          <a:p>
            <a:pPr>
              <a:defRPr/>
            </a:pPr>
            <a:r>
              <a:rPr lang="tr-TR" sz="3600" i="1">
                <a:solidFill>
                  <a:srgbClr val="C00000"/>
                </a:solidFill>
              </a:rPr>
              <a:t>Konuşmasında gecikme olup olmadığı alanını değerlendirmek</a:t>
            </a:r>
            <a:endParaRPr sz="36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28</a:t>
            </a:fld>
            <a:endParaRPr lang="tr-TR"/>
          </a:p>
        </p:txBody>
      </p:sp>
      <p:sp>
        <p:nvSpPr>
          <p:cNvPr id="7" name="Dikdörtgen 6"/>
          <p:cNvSpPr/>
          <p:nvPr/>
        </p:nvSpPr>
        <p:spPr bwMode="auto">
          <a:xfrm>
            <a:off x="780410" y="1665224"/>
            <a:ext cx="10494014" cy="4401205"/>
          </a:xfrm>
          <a:prstGeom prst="rect">
            <a:avLst/>
          </a:prstGeom>
        </p:spPr>
        <p:txBody>
          <a:bodyPr wrap="square">
            <a:spAutoFit/>
          </a:bodyPr>
          <a:lstStyle/>
          <a:p>
            <a:pPr marL="342900" indent="-342900" algn="just">
              <a:buFont typeface="Arial"/>
              <a:buChar char="•"/>
              <a:defRPr/>
            </a:pPr>
            <a:r>
              <a:rPr lang="tr-TR" sz="2000"/>
              <a:t>Ebeveynle sözel ve sözel olmayan iletişimi (göz teması, jest, mimik, kelime, cümle) gözlemlenir. </a:t>
            </a:r>
            <a:endParaRPr/>
          </a:p>
          <a:p>
            <a:pPr marL="342900" indent="-342900" algn="just">
              <a:buFont typeface="Arial"/>
              <a:buChar char="•"/>
              <a:defRPr/>
            </a:pPr>
            <a:r>
              <a:rPr lang="tr-TR" sz="2000"/>
              <a:t>Çocuk sözcük kullanımı açısından; </a:t>
            </a:r>
            <a:endParaRPr/>
          </a:p>
          <a:p>
            <a:pPr marL="800100" lvl="1" indent="-342900" algn="just">
              <a:buFont typeface="Arial"/>
              <a:buChar char="•"/>
              <a:defRPr/>
            </a:pPr>
            <a:r>
              <a:rPr lang="tr-TR" sz="2000"/>
              <a:t>12. ayda en az 1-2 anlamlı kelime (anne-baba gibi), </a:t>
            </a:r>
            <a:endParaRPr/>
          </a:p>
          <a:p>
            <a:pPr marL="800100" lvl="1" indent="-342900" algn="just">
              <a:buFont typeface="Arial"/>
              <a:buChar char="•"/>
              <a:defRPr/>
            </a:pPr>
            <a:r>
              <a:rPr lang="tr-TR" sz="2000"/>
              <a:t>18. ayda yaklaşık 10-20 kelime kullanır. </a:t>
            </a:r>
            <a:endParaRPr/>
          </a:p>
          <a:p>
            <a:pPr marL="800100" lvl="1" indent="-342900" algn="just">
              <a:buFont typeface="Arial"/>
              <a:buChar char="•"/>
              <a:defRPr/>
            </a:pPr>
            <a:r>
              <a:rPr lang="tr-TR" sz="2000"/>
              <a:t>24. ayda 2 kelimelik cümleler kurmaya başlar (su ver vb.), </a:t>
            </a:r>
            <a:endParaRPr/>
          </a:p>
          <a:p>
            <a:pPr marL="800100" lvl="1" indent="-342900" algn="just">
              <a:buFont typeface="Arial"/>
              <a:buChar char="•"/>
              <a:defRPr/>
            </a:pPr>
            <a:r>
              <a:rPr lang="tr-TR" sz="2000"/>
              <a:t>3 yaşında kısa cümleler kurar ancak hala söyledikleri tam anlaşılamayabilir. </a:t>
            </a:r>
            <a:endParaRPr/>
          </a:p>
          <a:p>
            <a:pPr marL="800100" lvl="1" indent="-342900" algn="just">
              <a:buFont typeface="Arial"/>
              <a:buChar char="•"/>
              <a:defRPr/>
            </a:pPr>
            <a:r>
              <a:rPr lang="tr-TR" sz="2000"/>
              <a:t>4 yaşında hikâye anlatmaya başlar ve konuşması tamamen anlaşılır düzeyde olur. </a:t>
            </a:r>
            <a:endParaRPr/>
          </a:p>
          <a:p>
            <a:pPr marL="800100" lvl="1" indent="-342900" algn="just">
              <a:buFont typeface="Arial"/>
              <a:buChar char="•"/>
              <a:defRPr/>
            </a:pPr>
            <a:endParaRPr lang="tr-TR" sz="2000"/>
          </a:p>
          <a:p>
            <a:pPr marL="342900" indent="-342900" algn="just">
              <a:buFont typeface="Arial"/>
              <a:buChar char="•"/>
              <a:defRPr/>
            </a:pPr>
            <a:r>
              <a:rPr lang="tr-TR" sz="2000"/>
              <a:t>Otizmde konuşma gecikmesinin en ayırt edici özelliği, </a:t>
            </a:r>
            <a:r>
              <a:rPr lang="tr-TR" sz="2000" b="1"/>
              <a:t>iletişim niyetinin de zayıf olmasıdır</a:t>
            </a:r>
            <a:r>
              <a:rPr lang="tr-TR" sz="2000"/>
              <a:t>, çocuğun buna yönelik bir çabası da yoktur. İhtiyacını belirtmek için işaret etmez, sosyal amaçlı gülümseme, göz teması ve jestler azdır. </a:t>
            </a:r>
            <a:endParaRPr/>
          </a:p>
          <a:p>
            <a:pPr marL="342900" indent="-342900" algn="just">
              <a:buFont typeface="Arial"/>
              <a:buChar char="•"/>
              <a:defRPr/>
            </a:pPr>
            <a:r>
              <a:rPr lang="tr-TR" sz="2000"/>
              <a:t>Konuşuyorsa bile çok sınırlı kelime hazinesi vardır, aynı kelimeleri anlamsızca tekrar edebilir, tonlaması bozuk olabilir, konuşurken kendi ilgili alanı dışına çıkamaz, karşılıklı konuşmayı sürdürmekte zorlanabilir.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29</a:t>
            </a:fld>
            <a:endParaRPr lang="tr-TR"/>
          </a:p>
        </p:txBody>
      </p:sp>
      <p:sp>
        <p:nvSpPr>
          <p:cNvPr id="7" name="Dikdörtgen 6"/>
          <p:cNvSpPr/>
          <p:nvPr/>
        </p:nvSpPr>
        <p:spPr bwMode="auto">
          <a:xfrm>
            <a:off x="780410" y="1659285"/>
            <a:ext cx="10494014" cy="3539430"/>
          </a:xfrm>
          <a:prstGeom prst="rect">
            <a:avLst/>
          </a:prstGeom>
        </p:spPr>
        <p:txBody>
          <a:bodyPr wrap="square">
            <a:spAutoFit/>
          </a:bodyPr>
          <a:lstStyle/>
          <a:p>
            <a:pPr marL="342900" indent="-342900" algn="just">
              <a:buFont typeface="Arial"/>
              <a:buChar char="•"/>
              <a:defRPr/>
            </a:pPr>
            <a:r>
              <a:rPr lang="tr-TR" sz="2400" b="1"/>
              <a:t>Tarama Yaparken Dikkat Edilmesi Gereken Hususlar</a:t>
            </a:r>
            <a:endParaRPr/>
          </a:p>
          <a:p>
            <a:pPr marL="342900" indent="-342900" algn="just">
              <a:buFont typeface="Arial"/>
              <a:buChar char="•"/>
              <a:defRPr/>
            </a:pPr>
            <a:endParaRPr lang="tr-TR" sz="2000" b="1"/>
          </a:p>
          <a:p>
            <a:pPr marL="342900" indent="-342900" algn="just">
              <a:buFont typeface="Arial"/>
              <a:buChar char="•"/>
              <a:defRPr/>
            </a:pPr>
            <a:r>
              <a:rPr lang="tr-TR" sz="2000"/>
              <a:t>Ailelerden alınan bilgiler “evet/hayır”, “yapıyor/yapamıyor” şeklinde sorgulandığında ailenin olumlu yanıtı verme olasılığı yüksektir bu yüzden değerlendirmeler aile hekimi tarafından </a:t>
            </a:r>
            <a:r>
              <a:rPr lang="tr-TR" sz="2000" b="1" u="sng"/>
              <a:t>gözlem yöntemiyle yapılmalıdır.</a:t>
            </a:r>
            <a:endParaRPr/>
          </a:p>
          <a:p>
            <a:pPr marL="342900" indent="-342900" algn="just">
              <a:buFont typeface="Arial"/>
              <a:buChar char="•"/>
              <a:defRPr/>
            </a:pPr>
            <a:endParaRPr lang="tr-TR" sz="2000" b="1" u="sng"/>
          </a:p>
          <a:p>
            <a:pPr marL="342900" indent="-342900" algn="just">
              <a:buFont typeface="Arial"/>
              <a:buChar char="•"/>
              <a:defRPr/>
            </a:pPr>
            <a:r>
              <a:rPr lang="tr-TR" sz="2000"/>
              <a:t>Değerlendirme cevaplarından en az birinin </a:t>
            </a:r>
            <a:r>
              <a:rPr lang="tr-TR" sz="2000" b="1" u="sng"/>
              <a:t>koyu renkte olması otizm taraması için risk</a:t>
            </a:r>
            <a:r>
              <a:rPr lang="tr-TR" sz="2000" b="1"/>
              <a:t> </a:t>
            </a:r>
            <a:r>
              <a:rPr lang="tr-TR" sz="2000" b="1" u="sng"/>
              <a:t>tespit edildiğini gösterir</a:t>
            </a:r>
            <a:r>
              <a:rPr lang="tr-TR" sz="2000"/>
              <a:t>.</a:t>
            </a:r>
            <a:endParaRPr/>
          </a:p>
          <a:p>
            <a:pPr marL="342900" indent="-342900" algn="just">
              <a:buFont typeface="Arial"/>
              <a:buChar char="•"/>
              <a:defRPr/>
            </a:pPr>
            <a:endParaRPr lang="tr-TR" sz="2000"/>
          </a:p>
          <a:p>
            <a:pPr marL="342900" indent="-342900" algn="just">
              <a:buFont typeface="Arial"/>
              <a:buChar char="•"/>
              <a:defRPr/>
            </a:pPr>
            <a:r>
              <a:rPr lang="tr-TR" sz="2000"/>
              <a:t>Böyle bir durumda çocuğun en kısa sürede ayrıntılı değerlendirme için en yakın çocuk ve ergen ruh sağlığı ve hastalıkları uzmanı veya gelişimsel pediatri uzmanına yönlendirilir.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3" y="624121"/>
            <a:ext cx="11089225" cy="504497"/>
          </a:xfrm>
        </p:spPr>
        <p:txBody>
          <a:bodyPr>
            <a:normAutofit/>
          </a:bodyPr>
          <a:lstStyle/>
          <a:p>
            <a:pPr>
              <a:defRPr/>
            </a:pPr>
            <a:r>
              <a:rPr lang="tr-TR">
                <a:solidFill>
                  <a:srgbClr val="C00000"/>
                </a:solidFill>
                <a:latin typeface="Calibri"/>
                <a:cs typeface="Calibri"/>
              </a:rPr>
              <a:t>Tanı </a:t>
            </a:r>
            <a:endParaRPr>
              <a:solidFill>
                <a:srgbClr val="FF0000"/>
              </a:solidFill>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3</a:t>
            </a:fld>
            <a:endParaRPr lang="tr-TR"/>
          </a:p>
        </p:txBody>
      </p:sp>
      <p:sp>
        <p:nvSpPr>
          <p:cNvPr id="7" name="Dikdörtgen 6"/>
          <p:cNvSpPr/>
          <p:nvPr/>
        </p:nvSpPr>
        <p:spPr bwMode="auto">
          <a:xfrm>
            <a:off x="780413" y="1670812"/>
            <a:ext cx="9920925" cy="4138697"/>
          </a:xfrm>
          <a:prstGeom prst="rect">
            <a:avLst/>
          </a:prstGeom>
        </p:spPr>
        <p:txBody>
          <a:bodyPr wrap="square">
            <a:spAutoFit/>
          </a:bodyPr>
          <a:lstStyle/>
          <a:p>
            <a:pPr>
              <a:defRPr/>
            </a:pPr>
            <a:r>
              <a:rPr lang="tr-TR" sz="2000" b="1">
                <a:latin typeface="Calibri"/>
              </a:rPr>
              <a:t>Otizm Spektrum Bozuklukları,</a:t>
            </a:r>
            <a:endParaRPr/>
          </a:p>
          <a:p>
            <a:pPr>
              <a:defRPr/>
            </a:pPr>
            <a:endParaRPr lang="tr-TR" sz="2000">
              <a:solidFill>
                <a:schemeClr val="accent5">
                  <a:lumMod val="75000"/>
                </a:schemeClr>
              </a:solidFill>
              <a:latin typeface="Calibri"/>
            </a:endParaRPr>
          </a:p>
          <a:p>
            <a:pPr marL="800100" lvl="1" indent="-342900">
              <a:buFont typeface="Arial"/>
              <a:buChar char="•"/>
              <a:defRPr/>
            </a:pPr>
            <a:r>
              <a:rPr lang="tr-TR" sz="2000">
                <a:latin typeface="Calibri"/>
              </a:rPr>
              <a:t>Belirtileri </a:t>
            </a:r>
            <a:r>
              <a:rPr lang="tr-TR" sz="2000" b="1">
                <a:latin typeface="Calibri"/>
              </a:rPr>
              <a:t>erken </a:t>
            </a:r>
            <a:r>
              <a:rPr lang="tr-TR" sz="2000">
                <a:latin typeface="Calibri"/>
              </a:rPr>
              <a:t>çocuklukta başlayan, </a:t>
            </a:r>
            <a:endParaRPr lang="tr-TR" sz="2000">
              <a:latin typeface="Calibri"/>
            </a:endParaRPr>
          </a:p>
          <a:p>
            <a:pPr marL="800100" lvl="1" indent="-342900">
              <a:buFont typeface="Arial"/>
              <a:buChar char="•"/>
              <a:defRPr/>
            </a:pPr>
            <a:r>
              <a:rPr lang="tr-TR" sz="2000" b="1">
                <a:latin typeface="Calibri"/>
              </a:rPr>
              <a:t>Karşılıklı sosyal etkileşim ve iletişim becerilerinde yetersizlik</a:t>
            </a:r>
            <a:endParaRPr lang="tr-TR" sz="2000" b="1">
              <a:latin typeface="Calibri"/>
            </a:endParaRPr>
          </a:p>
          <a:p>
            <a:pPr marL="800100" lvl="1" indent="-342900">
              <a:buFont typeface="Arial"/>
              <a:buChar char="•"/>
              <a:defRPr/>
            </a:pPr>
            <a:r>
              <a:rPr lang="tr-TR" sz="2000" b="1">
                <a:latin typeface="Calibri"/>
              </a:rPr>
              <a:t>Basmakalıp ve yineleyici (</a:t>
            </a:r>
            <a:r>
              <a:rPr lang="tr-TR" sz="2000" b="1">
                <a:latin typeface="Calibri"/>
              </a:rPr>
              <a:t>stereotipik</a:t>
            </a:r>
            <a:r>
              <a:rPr lang="tr-TR" sz="2000" b="1">
                <a:latin typeface="Calibri"/>
              </a:rPr>
              <a:t>) davranışlar &amp; sınırlı ilgi alanları</a:t>
            </a:r>
            <a:endParaRPr/>
          </a:p>
          <a:p>
            <a:pPr marL="800100" lvl="1" indent="-342900">
              <a:buFont typeface="Arial"/>
              <a:buChar char="•"/>
              <a:defRPr/>
            </a:pPr>
            <a:r>
              <a:rPr lang="tr-TR" sz="2000" b="1">
                <a:latin typeface="Calibri"/>
              </a:rPr>
              <a:t>Kısıtlı işlevsellik </a:t>
            </a:r>
            <a:r>
              <a:rPr lang="tr-TR" sz="2000">
                <a:latin typeface="Calibri"/>
              </a:rPr>
              <a:t>ile kendini gösteren</a:t>
            </a:r>
            <a:endParaRPr lang="tr-TR" sz="2000">
              <a:latin typeface="Calibri"/>
            </a:endParaRPr>
          </a:p>
          <a:p>
            <a:pPr marL="800100" lvl="1" indent="-342900">
              <a:buFont typeface="Arial"/>
              <a:buChar char="•"/>
              <a:defRPr/>
            </a:pPr>
            <a:r>
              <a:rPr lang="tr-TR" sz="2000">
                <a:latin typeface="Calibri"/>
              </a:rPr>
              <a:t>Etkileri </a:t>
            </a:r>
            <a:r>
              <a:rPr lang="tr-TR" sz="2000" b="1">
                <a:latin typeface="Calibri"/>
              </a:rPr>
              <a:t>yaşam boyu </a:t>
            </a:r>
            <a:r>
              <a:rPr lang="tr-TR" sz="2000">
                <a:latin typeface="Calibri"/>
              </a:rPr>
              <a:t>devam eden </a:t>
            </a:r>
            <a:r>
              <a:rPr lang="tr-TR" sz="2000" b="1">
                <a:latin typeface="Calibri"/>
              </a:rPr>
              <a:t>nörogelişimsel</a:t>
            </a:r>
            <a:r>
              <a:rPr lang="tr-TR" sz="2000" b="1">
                <a:latin typeface="Calibri"/>
              </a:rPr>
              <a:t> </a:t>
            </a:r>
            <a:r>
              <a:rPr lang="tr-TR" sz="2000">
                <a:latin typeface="Calibri"/>
              </a:rPr>
              <a:t>bir bozukluktur.............. </a:t>
            </a:r>
            <a:endParaRPr lang="tr-TR" sz="2000">
              <a:latin typeface="Calibri"/>
            </a:endParaRPr>
          </a:p>
          <a:p>
            <a:pPr>
              <a:buNone/>
              <a:defRPr/>
            </a:pPr>
            <a:endParaRPr lang="tr-TR" i="1">
              <a:solidFill>
                <a:schemeClr val="accent2"/>
              </a:solidFill>
              <a:latin typeface="Calibri"/>
            </a:endParaRPr>
          </a:p>
          <a:p>
            <a:pPr>
              <a:buNone/>
              <a:defRPr/>
            </a:pPr>
            <a:r>
              <a:rPr lang="tr-TR">
                <a:latin typeface="Calibri"/>
              </a:rPr>
              <a:t>OSB tanısı, </a:t>
            </a:r>
            <a:r>
              <a:rPr lang="tr-TR">
                <a:solidFill>
                  <a:srgbClr val="C00000"/>
                </a:solidFill>
                <a:latin typeface="Calibri"/>
              </a:rPr>
              <a:t>çok disiplinli bir yaklaşımla </a:t>
            </a:r>
            <a:r>
              <a:rPr lang="tr-TR">
                <a:latin typeface="Calibri"/>
              </a:rPr>
              <a:t>çocuğun klinik değerlendirmeleri (yapılandırılmış tanısal görüşme ve gelişimsel değerlendirme) ve aile başta olmak üzere yaşam alanından edinilen bilgiler sonucunda çocuk ve ergen psikiyatristi tarafından konulmaktadır.</a:t>
            </a:r>
            <a:endParaRPr/>
          </a:p>
          <a:p>
            <a:pPr algn="r">
              <a:buNone/>
              <a:defRPr/>
            </a:pPr>
            <a:endParaRPr lang="tr-TR" i="1">
              <a:solidFill>
                <a:schemeClr val="accent2"/>
              </a:solidFill>
              <a:latin typeface="Calibri"/>
            </a:endParaRPr>
          </a:p>
          <a:p>
            <a:pPr algn="r">
              <a:buNone/>
              <a:defRPr/>
            </a:pPr>
            <a:r>
              <a:rPr lang="tr-TR" sz="1200" i="1">
                <a:solidFill>
                  <a:schemeClr val="accent2"/>
                </a:solidFill>
                <a:latin typeface="Calibri"/>
              </a:rPr>
              <a:t>(</a:t>
            </a:r>
            <a:r>
              <a:rPr lang="tr-TR" sz="1200" i="1">
                <a:solidFill>
                  <a:schemeClr val="accent2"/>
                </a:solidFill>
                <a:latin typeface="Calibri"/>
              </a:rPr>
              <a:t>American</a:t>
            </a:r>
            <a:r>
              <a:rPr lang="tr-TR" sz="1200" i="1">
                <a:solidFill>
                  <a:schemeClr val="accent2"/>
                </a:solidFill>
                <a:latin typeface="Calibri"/>
              </a:rPr>
              <a:t> </a:t>
            </a:r>
            <a:r>
              <a:rPr lang="tr-TR" sz="1200" i="1">
                <a:solidFill>
                  <a:schemeClr val="accent2"/>
                </a:solidFill>
                <a:latin typeface="Calibri"/>
              </a:rPr>
              <a:t>Psychiatric</a:t>
            </a:r>
            <a:r>
              <a:rPr lang="tr-TR" sz="1200" i="1">
                <a:solidFill>
                  <a:schemeClr val="accent2"/>
                </a:solidFill>
                <a:latin typeface="Calibri"/>
              </a:rPr>
              <a:t> </a:t>
            </a:r>
            <a:r>
              <a:rPr lang="tr-TR" sz="1200" i="1">
                <a:solidFill>
                  <a:schemeClr val="accent2"/>
                </a:solidFill>
                <a:latin typeface="Calibri"/>
              </a:rPr>
              <a:t>Association</a:t>
            </a:r>
            <a:r>
              <a:rPr lang="tr-TR" sz="1200" i="1">
                <a:solidFill>
                  <a:schemeClr val="accent2"/>
                </a:solidFill>
                <a:latin typeface="Calibri"/>
              </a:rPr>
              <a:t>, 2013)</a:t>
            </a:r>
            <a:endParaRPr lang="tr-TR" sz="1600">
              <a:latin typeface="Calibri"/>
            </a:endParaRPr>
          </a:p>
          <a:p>
            <a:pPr marL="457429" indent="-457429" defTabSz="609585">
              <a:lnSpc>
                <a:spcPts val="2550"/>
              </a:lnSpc>
              <a:spcAft>
                <a:spcPts val="1399"/>
              </a:spcAft>
              <a:buClr>
                <a:srgbClr val="1C1917"/>
              </a:buClr>
              <a:buFont typeface="Symbol"/>
              <a:buChar char=""/>
              <a:defRPr/>
            </a:pPr>
            <a:endParaRPr lang="tr-TR" sz="2150" spc="-1">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30</a:t>
            </a:fld>
            <a:endParaRPr lang="tr-TR"/>
          </a:p>
        </p:txBody>
      </p:sp>
      <p:sp>
        <p:nvSpPr>
          <p:cNvPr id="7" name="Dikdörtgen 6"/>
          <p:cNvSpPr/>
          <p:nvPr/>
        </p:nvSpPr>
        <p:spPr bwMode="auto">
          <a:xfrm>
            <a:off x="848993" y="1229729"/>
            <a:ext cx="10494014" cy="4893647"/>
          </a:xfrm>
          <a:prstGeom prst="rect">
            <a:avLst/>
          </a:prstGeom>
        </p:spPr>
        <p:txBody>
          <a:bodyPr wrap="square">
            <a:spAutoFit/>
          </a:bodyPr>
          <a:lstStyle/>
          <a:p>
            <a:pPr marL="342900" indent="-342900" algn="just">
              <a:buFont typeface="Arial"/>
              <a:buChar char="•"/>
              <a:defRPr/>
            </a:pPr>
            <a:r>
              <a:rPr lang="tr-TR" sz="2400"/>
              <a:t>OSB taramalarında daha önce OSB tanısı almamış 18-48 ay arası kayıtlı çocuklar aileleri ile tarama yapmak için aile hekimliği biriminize davet edilir (SMS, telefon, e-posta vb.).</a:t>
            </a:r>
            <a:endParaRPr/>
          </a:p>
          <a:p>
            <a:pPr marL="342900" indent="-342900" algn="just">
              <a:buFont typeface="Arial"/>
              <a:buChar char="•"/>
              <a:defRPr/>
            </a:pPr>
            <a:endParaRPr lang="tr-TR" sz="2400"/>
          </a:p>
          <a:p>
            <a:pPr marL="342900" indent="-342900" algn="just">
              <a:buFont typeface="Arial"/>
              <a:buChar char="•"/>
              <a:defRPr/>
            </a:pPr>
            <a:r>
              <a:rPr lang="tr-TR" sz="2400"/>
              <a:t>Hazırlanan “Otizm Tarama ve Takip Modülü” ile aile hekimliği birimine kayıtlı 18-48 ay arasındaki çocukların 18’inci, 24’üncü ve 36’ncı aylarda taramalarının yapılması planlanmıştır. Buna göre;</a:t>
            </a:r>
            <a:endParaRPr/>
          </a:p>
          <a:p>
            <a:pPr marL="800100" lvl="1" indent="-342900" algn="just">
              <a:buFont typeface="Arial"/>
              <a:buChar char="•"/>
              <a:defRPr/>
            </a:pPr>
            <a:endParaRPr lang="tr-TR" sz="2400"/>
          </a:p>
          <a:p>
            <a:pPr marL="800100" lvl="1" indent="-342900" algn="just">
              <a:buFont typeface="Arial"/>
              <a:buChar char="•"/>
              <a:defRPr/>
            </a:pPr>
            <a:r>
              <a:rPr lang="tr-TR" sz="2400"/>
              <a:t>18’inci ay taramasının 18’inci ay başından 20’inci ay sonuna kadar; </a:t>
            </a:r>
            <a:endParaRPr/>
          </a:p>
          <a:p>
            <a:pPr marL="800100" lvl="1" indent="-342900" algn="just">
              <a:buFont typeface="Arial"/>
              <a:buChar char="•"/>
              <a:defRPr/>
            </a:pPr>
            <a:r>
              <a:rPr lang="tr-TR" sz="2400"/>
              <a:t>24’üncü ay taramasının 24’üncü ay başından 26’ncı ay sonuna kadar; </a:t>
            </a:r>
            <a:endParaRPr/>
          </a:p>
          <a:p>
            <a:pPr marL="800100" lvl="1" indent="-342900" algn="just">
              <a:buFont typeface="Arial"/>
              <a:buChar char="•"/>
              <a:defRPr/>
            </a:pPr>
            <a:r>
              <a:rPr lang="tr-TR" sz="2400"/>
              <a:t>36’ncı ay taramasının ise 36’ncı ay başından 38’inci ay sonuna kadar olan dönemlerde yapılması beklenmektedir. </a:t>
            </a:r>
            <a:endParaRPr/>
          </a:p>
          <a:p>
            <a:pPr marL="342900" indent="-342900">
              <a:buFont typeface="Arial"/>
              <a:buChar cha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Times New Roman"/>
                <a:cs typeface="Times New Roman"/>
              </a:rPr>
              <a:t>HYP ÇOCUK TARAMA EKRANLARI</a:t>
            </a:r>
            <a:endParaRPr/>
          </a:p>
        </p:txBody>
      </p:sp>
      <p:pic>
        <p:nvPicPr>
          <p:cNvPr id="4" name="Resim 3"/>
          <p:cNvPicPr>
            <a:picLocks noChangeAspect="1"/>
          </p:cNvPicPr>
          <p:nvPr/>
        </p:nvPicPr>
        <p:blipFill>
          <a:blip r:embed="rId2"/>
          <a:stretch/>
        </p:blipFill>
        <p:spPr bwMode="auto">
          <a:xfrm>
            <a:off x="703384" y="1267391"/>
            <a:ext cx="10963947" cy="4394856"/>
          </a:xfrm>
          <a:prstGeom prst="rect">
            <a:avLst/>
          </a:prstGeom>
        </p:spPr>
      </p:pic>
      <p:sp>
        <p:nvSpPr>
          <p:cNvPr id="5" name="Metin kutusu 4"/>
          <p:cNvSpPr txBox="1"/>
          <p:nvPr/>
        </p:nvSpPr>
        <p:spPr bwMode="auto">
          <a:xfrm>
            <a:off x="7467600" y="6084724"/>
            <a:ext cx="3035959" cy="369332"/>
          </a:xfrm>
          <a:prstGeom prst="rect">
            <a:avLst/>
          </a:prstGeom>
          <a:noFill/>
        </p:spPr>
        <p:txBody>
          <a:bodyPr wrap="none" rtlCol="0">
            <a:spAutoFit/>
          </a:bodyPr>
          <a:lstStyle/>
          <a:p>
            <a:pPr>
              <a:defRPr/>
            </a:pPr>
            <a:r>
              <a:rPr lang="tr-TR">
                <a:latin typeface="Times New Roman"/>
                <a:cs typeface="Times New Roman"/>
              </a:rPr>
              <a:t>HYP Ana ekranı görüntüsüdür.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Times New Roman"/>
                <a:cs typeface="Times New Roman"/>
              </a:rPr>
              <a:t>HYP ÇOCUK TARAMA EKRANLARI</a:t>
            </a:r>
            <a:endParaRPr/>
          </a:p>
        </p:txBody>
      </p:sp>
      <p:pic>
        <p:nvPicPr>
          <p:cNvPr id="6" name="Resim 5"/>
          <p:cNvPicPr>
            <a:picLocks noChangeAspect="1"/>
          </p:cNvPicPr>
          <p:nvPr/>
        </p:nvPicPr>
        <p:blipFill>
          <a:blip r:embed="rId2"/>
          <a:stretch/>
        </p:blipFill>
        <p:spPr bwMode="auto">
          <a:xfrm>
            <a:off x="773314" y="1248070"/>
            <a:ext cx="11260503" cy="4519683"/>
          </a:xfrm>
          <a:prstGeom prst="rect">
            <a:avLst/>
          </a:prstGeom>
        </p:spPr>
      </p:pic>
      <p:sp>
        <p:nvSpPr>
          <p:cNvPr id="7" name="Metin kutusu 6"/>
          <p:cNvSpPr txBox="1"/>
          <p:nvPr/>
        </p:nvSpPr>
        <p:spPr bwMode="auto">
          <a:xfrm>
            <a:off x="7104184" y="6269389"/>
            <a:ext cx="4660315" cy="369332"/>
          </a:xfrm>
          <a:prstGeom prst="rect">
            <a:avLst/>
          </a:prstGeom>
          <a:noFill/>
        </p:spPr>
        <p:txBody>
          <a:bodyPr wrap="none" rtlCol="0">
            <a:spAutoFit/>
          </a:bodyPr>
          <a:lstStyle/>
          <a:p>
            <a:pPr>
              <a:defRPr/>
            </a:pPr>
            <a:r>
              <a:rPr lang="tr-TR">
                <a:latin typeface="Times New Roman"/>
                <a:cs typeface="Times New Roman"/>
              </a:rPr>
              <a:t>Görseldeki gibi OSB seçerek devam edilmelidir.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Times New Roman"/>
                <a:cs typeface="Times New Roman"/>
              </a:rPr>
              <a:t>HYP ÇOCUK TARAMA EKRANLARI</a:t>
            </a:r>
            <a:endParaRPr/>
          </a:p>
        </p:txBody>
      </p:sp>
      <p:sp>
        <p:nvSpPr>
          <p:cNvPr id="7" name="Metin kutusu 6"/>
          <p:cNvSpPr txBox="1"/>
          <p:nvPr/>
        </p:nvSpPr>
        <p:spPr bwMode="auto">
          <a:xfrm>
            <a:off x="2652144" y="5900058"/>
            <a:ext cx="9539856" cy="369332"/>
          </a:xfrm>
          <a:prstGeom prst="rect">
            <a:avLst/>
          </a:prstGeom>
          <a:noFill/>
        </p:spPr>
        <p:txBody>
          <a:bodyPr wrap="none" rtlCol="0">
            <a:spAutoFit/>
          </a:bodyPr>
          <a:lstStyle/>
          <a:p>
            <a:pPr>
              <a:defRPr/>
            </a:pPr>
            <a:r>
              <a:rPr lang="tr-TR">
                <a:latin typeface="Times New Roman"/>
                <a:cs typeface="Times New Roman"/>
              </a:rPr>
              <a:t>Çocuk seçimi yapıldıktan sonra bu şekilde ekran gelmektedir. Sağ alt köşedeki görüntüleye tıklayınız.</a:t>
            </a:r>
            <a:endParaRPr/>
          </a:p>
        </p:txBody>
      </p:sp>
      <p:pic>
        <p:nvPicPr>
          <p:cNvPr id="3" name="Resim 2"/>
          <p:cNvPicPr>
            <a:picLocks noChangeAspect="1"/>
          </p:cNvPicPr>
          <p:nvPr/>
        </p:nvPicPr>
        <p:blipFill>
          <a:blip r:embed="rId2"/>
          <a:stretch/>
        </p:blipFill>
        <p:spPr bwMode="auto">
          <a:xfrm>
            <a:off x="727206" y="1505564"/>
            <a:ext cx="11464792" cy="41801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Times New Roman"/>
                <a:cs typeface="Times New Roman"/>
              </a:rPr>
              <a:t>HYP ÇOCUK TARAMA EKRANLARI</a:t>
            </a:r>
            <a:endParaRPr/>
          </a:p>
        </p:txBody>
      </p:sp>
      <p:sp>
        <p:nvSpPr>
          <p:cNvPr id="7" name="Metin kutusu 6"/>
          <p:cNvSpPr txBox="1"/>
          <p:nvPr/>
        </p:nvSpPr>
        <p:spPr bwMode="auto">
          <a:xfrm>
            <a:off x="6180790" y="5900058"/>
            <a:ext cx="5304594" cy="369332"/>
          </a:xfrm>
          <a:prstGeom prst="rect">
            <a:avLst/>
          </a:prstGeom>
          <a:noFill/>
        </p:spPr>
        <p:txBody>
          <a:bodyPr wrap="none" rtlCol="0">
            <a:spAutoFit/>
          </a:bodyPr>
          <a:lstStyle/>
          <a:p>
            <a:pPr>
              <a:defRPr/>
            </a:pPr>
            <a:r>
              <a:rPr lang="tr-TR">
                <a:latin typeface="Times New Roman"/>
                <a:cs typeface="Times New Roman"/>
              </a:rPr>
              <a:t>Tarama başlat (yüz yüze muayene) butonuna tıklayınız.</a:t>
            </a:r>
            <a:endParaRPr/>
          </a:p>
        </p:txBody>
      </p:sp>
      <p:pic>
        <p:nvPicPr>
          <p:cNvPr id="4" name="Resim 3"/>
          <p:cNvPicPr>
            <a:picLocks noChangeAspect="1"/>
          </p:cNvPicPr>
          <p:nvPr/>
        </p:nvPicPr>
        <p:blipFill>
          <a:blip r:embed="rId2"/>
          <a:stretch/>
        </p:blipFill>
        <p:spPr bwMode="auto">
          <a:xfrm>
            <a:off x="644768" y="1610009"/>
            <a:ext cx="11547231" cy="385312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Times New Roman"/>
                <a:cs typeface="Times New Roman"/>
              </a:rPr>
              <a:t>HYP ÇOCUK TARAMA EKRANLARI</a:t>
            </a:r>
            <a:endParaRPr/>
          </a:p>
        </p:txBody>
      </p:sp>
      <p:pic>
        <p:nvPicPr>
          <p:cNvPr id="4" name="Resim 3"/>
          <p:cNvPicPr>
            <a:picLocks noChangeAspect="1"/>
          </p:cNvPicPr>
          <p:nvPr/>
        </p:nvPicPr>
        <p:blipFill>
          <a:blip r:embed="rId2"/>
          <a:stretch/>
        </p:blipFill>
        <p:spPr bwMode="auto">
          <a:xfrm>
            <a:off x="831058" y="1093107"/>
            <a:ext cx="11009249" cy="487275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Times New Roman"/>
                <a:cs typeface="Times New Roman"/>
              </a:rPr>
              <a:t>HYP ÇOCUK TARAMA EKRANLARI</a:t>
            </a:r>
            <a:endParaRPr/>
          </a:p>
        </p:txBody>
      </p:sp>
      <p:sp>
        <p:nvSpPr>
          <p:cNvPr id="7" name="Metin kutusu 6"/>
          <p:cNvSpPr txBox="1"/>
          <p:nvPr/>
        </p:nvSpPr>
        <p:spPr bwMode="auto">
          <a:xfrm>
            <a:off x="2008840" y="6327115"/>
            <a:ext cx="9889630" cy="338554"/>
          </a:xfrm>
          <a:prstGeom prst="rect">
            <a:avLst/>
          </a:prstGeom>
          <a:noFill/>
        </p:spPr>
        <p:txBody>
          <a:bodyPr wrap="none" rtlCol="0">
            <a:spAutoFit/>
          </a:bodyPr>
          <a:lstStyle/>
          <a:p>
            <a:pPr>
              <a:defRPr/>
            </a:pPr>
            <a:r>
              <a:rPr lang="tr-TR" sz="1600" b="1" u="sng">
                <a:solidFill>
                  <a:srgbClr val="FF0000"/>
                </a:solidFill>
                <a:latin typeface="Times New Roman"/>
                <a:cs typeface="Times New Roman"/>
              </a:rPr>
              <a:t>RİSKLİ FORM ÖRNEĞİ GÖRSELİDİR ! FARKLI YANITLARDA RİSK DURUMU TESPİT EDİLEBİLİR!</a:t>
            </a:r>
            <a:endParaRPr/>
          </a:p>
        </p:txBody>
      </p:sp>
      <p:pic>
        <p:nvPicPr>
          <p:cNvPr id="3" name="Resim 2"/>
          <p:cNvPicPr>
            <a:picLocks noChangeAspect="1"/>
          </p:cNvPicPr>
          <p:nvPr/>
        </p:nvPicPr>
        <p:blipFill>
          <a:blip r:embed="rId2"/>
          <a:stretch/>
        </p:blipFill>
        <p:spPr bwMode="auto">
          <a:xfrm>
            <a:off x="1077789" y="1093107"/>
            <a:ext cx="10714486" cy="50680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Times New Roman"/>
                <a:cs typeface="Times New Roman"/>
              </a:rPr>
              <a:t>HYP ÇOCUK TARAMA EKRANLARI</a:t>
            </a:r>
            <a:endParaRPr/>
          </a:p>
        </p:txBody>
      </p:sp>
      <p:sp>
        <p:nvSpPr>
          <p:cNvPr id="7" name="Metin kutusu 6"/>
          <p:cNvSpPr txBox="1"/>
          <p:nvPr/>
        </p:nvSpPr>
        <p:spPr bwMode="auto">
          <a:xfrm>
            <a:off x="2983302" y="5010805"/>
            <a:ext cx="8313365" cy="646331"/>
          </a:xfrm>
          <a:prstGeom prst="rect">
            <a:avLst/>
          </a:prstGeom>
          <a:noFill/>
        </p:spPr>
        <p:txBody>
          <a:bodyPr wrap="none" rtlCol="0">
            <a:spAutoFit/>
          </a:bodyPr>
          <a:lstStyle/>
          <a:p>
            <a:pPr>
              <a:defRPr/>
            </a:pPr>
            <a:r>
              <a:rPr lang="tr-TR" b="1" u="sng">
                <a:solidFill>
                  <a:srgbClr val="FF0000"/>
                </a:solidFill>
                <a:latin typeface="Times New Roman"/>
                <a:cs typeface="Times New Roman"/>
              </a:rPr>
              <a:t>RİSKLİ FORM İŞARETLENİRSE, YUKARIDAKİ UYARI GELMEKTEDİR.</a:t>
            </a:r>
            <a:endParaRPr/>
          </a:p>
          <a:p>
            <a:pPr>
              <a:defRPr/>
            </a:pPr>
            <a:r>
              <a:rPr lang="tr-TR" b="1" u="sng">
                <a:solidFill>
                  <a:srgbClr val="FF0000"/>
                </a:solidFill>
                <a:latin typeface="Times New Roman"/>
                <a:cs typeface="Times New Roman"/>
              </a:rPr>
              <a:t>RİSK TESPİT EDİLEN ÇOCUKLARA RANDEVU OLUŞTURULMALIDIR.</a:t>
            </a:r>
            <a:endParaRPr/>
          </a:p>
        </p:txBody>
      </p:sp>
      <p:pic>
        <p:nvPicPr>
          <p:cNvPr id="4" name="Resim 3"/>
          <p:cNvPicPr>
            <a:picLocks noChangeAspect="1"/>
          </p:cNvPicPr>
          <p:nvPr/>
        </p:nvPicPr>
        <p:blipFill>
          <a:blip r:embed="rId3"/>
          <a:stretch/>
        </p:blipFill>
        <p:spPr bwMode="auto">
          <a:xfrm>
            <a:off x="1647091" y="1876752"/>
            <a:ext cx="9612177" cy="281207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 name="Resim 3"/>
          <p:cNvPicPr>
            <a:picLocks noChangeAspect="1"/>
          </p:cNvPicPr>
          <p:nvPr/>
        </p:nvPicPr>
        <p:blipFill>
          <a:blip r:embed="rId2"/>
          <a:stretch/>
        </p:blipFill>
        <p:spPr bwMode="auto">
          <a:xfrm>
            <a:off x="702578" y="1066834"/>
            <a:ext cx="11242431" cy="3909894"/>
          </a:xfrm>
          <a:prstGeom prst="rect">
            <a:avLst/>
          </a:prstGeom>
        </p:spPr>
      </p:pic>
      <p:sp>
        <p:nvSpPr>
          <p:cNvPr id="2" name="Unvan 1"/>
          <p:cNvSpPr>
            <a:spLocks noGrp="1"/>
          </p:cNvSpPr>
          <p:nvPr>
            <p:ph type="title"/>
          </p:nvPr>
        </p:nvSpPr>
        <p:spPr bwMode="auto"/>
        <p:txBody>
          <a:bodyPr>
            <a:normAutofit/>
          </a:bodyPr>
          <a:lstStyle/>
          <a:p>
            <a:pPr>
              <a:defRPr/>
            </a:pPr>
            <a:r>
              <a:rPr lang="tr-TR" sz="2000">
                <a:latin typeface="Times New Roman"/>
                <a:cs typeface="Times New Roman"/>
              </a:rPr>
              <a:t>OTİZM İL KOORDİNATÖRLERİ TARAFINDAN TAKİP EDİLEN MBYS EKRANLARI</a:t>
            </a:r>
            <a:endParaRPr/>
          </a:p>
        </p:txBody>
      </p:sp>
      <p:sp>
        <p:nvSpPr>
          <p:cNvPr id="7" name="Metin kutusu 6"/>
          <p:cNvSpPr txBox="1"/>
          <p:nvPr/>
        </p:nvSpPr>
        <p:spPr bwMode="auto">
          <a:xfrm>
            <a:off x="2332892" y="4549676"/>
            <a:ext cx="9763312" cy="1569660"/>
          </a:xfrm>
          <a:prstGeom prst="rect">
            <a:avLst/>
          </a:prstGeom>
          <a:noFill/>
        </p:spPr>
        <p:txBody>
          <a:bodyPr wrap="square" rtlCol="0">
            <a:spAutoFit/>
          </a:bodyPr>
          <a:lstStyle/>
          <a:p>
            <a:pPr algn="just">
              <a:defRPr/>
            </a:pPr>
            <a:r>
              <a:rPr lang="tr-TR" sz="1600">
                <a:latin typeface="Times New Roman"/>
                <a:cs typeface="Times New Roman"/>
              </a:rPr>
              <a:t>Riskli bulunan tüm çocuklar Otizm İl Koordinatörlerinin ekranlarına listelenmektedir. </a:t>
            </a:r>
            <a:endParaRPr/>
          </a:p>
          <a:p>
            <a:pPr algn="just">
              <a:defRPr/>
            </a:pPr>
            <a:r>
              <a:rPr lang="tr-TR" sz="1600">
                <a:latin typeface="Times New Roman"/>
                <a:cs typeface="Times New Roman"/>
              </a:rPr>
              <a:t>Kotanız dahilinde her riskli çocuğa randevu almanız gerekmektedir. </a:t>
            </a:r>
            <a:endParaRPr lang="tr-TR" sz="1600" u="sng">
              <a:latin typeface="Times New Roman"/>
              <a:cs typeface="Times New Roman"/>
            </a:endParaRPr>
          </a:p>
          <a:p>
            <a:pPr algn="just">
              <a:defRPr/>
            </a:pPr>
            <a:r>
              <a:rPr lang="tr-TR" sz="1600">
                <a:latin typeface="Times New Roman"/>
                <a:cs typeface="Times New Roman"/>
              </a:rPr>
              <a:t>Randevu alamamanız durumunda MBYS ekranlarına yansımakta ve il koordinatörleri aileyi arayarak randevu almaktadır. </a:t>
            </a:r>
            <a:endParaRPr/>
          </a:p>
          <a:p>
            <a:pPr algn="just">
              <a:defRPr/>
            </a:pPr>
            <a:endParaRPr lang="tr-TR" sz="1600" b="1" u="sng">
              <a:latin typeface="Times New Roman"/>
              <a:cs typeface="Times New Roman"/>
            </a:endParaRPr>
          </a:p>
          <a:p>
            <a:pPr algn="just">
              <a:defRPr/>
            </a:pPr>
            <a:r>
              <a:rPr lang="tr-TR" sz="1600" i="1">
                <a:solidFill>
                  <a:srgbClr val="FF0000"/>
                </a:solidFill>
                <a:latin typeface="Times New Roman"/>
                <a:cs typeface="Times New Roman"/>
              </a:rPr>
              <a:t>												Otizm Tarama ve Takip Programı bir ekip işidir.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a:bodyPr>
          <a:lstStyle/>
          <a:p>
            <a:pPr>
              <a:defRPr/>
            </a:pPr>
            <a:r>
              <a:rPr lang="tr-TR" sz="2000">
                <a:latin typeface="Times New Roman"/>
                <a:cs typeface="Times New Roman"/>
              </a:rPr>
              <a:t>OTİZM İL KOORDİNATÖRLERİ TARAFINDAN TAKİP EDİLEN MBYS EKRANLARI</a:t>
            </a:r>
            <a:endParaRPr/>
          </a:p>
        </p:txBody>
      </p:sp>
      <p:pic>
        <p:nvPicPr>
          <p:cNvPr id="3" name="Resim 2"/>
          <p:cNvPicPr>
            <a:picLocks noChangeAspect="1"/>
          </p:cNvPicPr>
          <p:nvPr/>
        </p:nvPicPr>
        <p:blipFill>
          <a:blip r:embed="rId2"/>
          <a:stretch/>
        </p:blipFill>
        <p:spPr bwMode="auto">
          <a:xfrm>
            <a:off x="830327" y="1093107"/>
            <a:ext cx="11265877" cy="4509925"/>
          </a:xfrm>
          <a:prstGeom prst="rect">
            <a:avLst/>
          </a:prstGeom>
        </p:spPr>
      </p:pic>
      <p:sp>
        <p:nvSpPr>
          <p:cNvPr id="5" name="Metin kutusu 4"/>
          <p:cNvSpPr txBox="1"/>
          <p:nvPr/>
        </p:nvSpPr>
        <p:spPr bwMode="auto">
          <a:xfrm>
            <a:off x="2590800" y="5807725"/>
            <a:ext cx="9132277" cy="923330"/>
          </a:xfrm>
          <a:prstGeom prst="rect">
            <a:avLst/>
          </a:prstGeom>
          <a:noFill/>
        </p:spPr>
        <p:txBody>
          <a:bodyPr wrap="square" rtlCol="0">
            <a:spAutoFit/>
          </a:bodyPr>
          <a:lstStyle/>
          <a:p>
            <a:pPr algn="ctr">
              <a:defRPr/>
            </a:pPr>
            <a:r>
              <a:rPr lang="tr-TR">
                <a:latin typeface="Times New Roman"/>
                <a:cs typeface="Times New Roman"/>
              </a:rPr>
              <a:t>Riskli olan tüm çocukların listelendiği ekrandır.</a:t>
            </a:r>
            <a:endParaRPr/>
          </a:p>
          <a:p>
            <a:pPr algn="ctr">
              <a:defRPr/>
            </a:pPr>
            <a:r>
              <a:rPr lang="tr-TR">
                <a:latin typeface="Times New Roman"/>
                <a:cs typeface="Times New Roman"/>
              </a:rPr>
              <a:t>Riskli olan bir çocuk formunda değişiklik yaptığınız da görseldeki gibi koyu renkte </a:t>
            </a:r>
            <a:r>
              <a:rPr lang="tr-TR" b="1">
                <a:latin typeface="Times New Roman"/>
                <a:cs typeface="Times New Roman"/>
              </a:rPr>
              <a:t>«risksiz» </a:t>
            </a:r>
            <a:r>
              <a:rPr lang="tr-TR">
                <a:latin typeface="Times New Roman"/>
                <a:cs typeface="Times New Roman"/>
              </a:rPr>
              <a:t>gözükmektedir.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3" y="624121"/>
            <a:ext cx="11089225" cy="504497"/>
          </a:xfrm>
        </p:spPr>
        <p:txBody>
          <a:bodyPr>
            <a:normAutofit/>
          </a:bodyPr>
          <a:lstStyle/>
          <a:p>
            <a:pPr>
              <a:defRPr/>
            </a:pPr>
            <a:endParaRPr>
              <a:solidFill>
                <a:srgbClr val="FF0000"/>
              </a:solidFill>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a:t>
            </a:fld>
            <a:endParaRPr lang="tr-TR"/>
          </a:p>
        </p:txBody>
      </p:sp>
      <p:sp>
        <p:nvSpPr>
          <p:cNvPr id="7" name="Dikdörtgen 6"/>
          <p:cNvSpPr/>
          <p:nvPr/>
        </p:nvSpPr>
        <p:spPr bwMode="auto">
          <a:xfrm>
            <a:off x="780413" y="1670812"/>
            <a:ext cx="9220837" cy="3847207"/>
          </a:xfrm>
          <a:prstGeom prst="rect">
            <a:avLst/>
          </a:prstGeom>
        </p:spPr>
        <p:txBody>
          <a:bodyPr wrap="square">
            <a:spAutoFit/>
          </a:bodyPr>
          <a:lstStyle/>
          <a:p>
            <a:pPr>
              <a:defRPr/>
            </a:pPr>
            <a:r>
              <a:rPr lang="tr-TR" sz="2000" b="1">
                <a:solidFill>
                  <a:srgbClr val="C00000"/>
                </a:solidFill>
                <a:latin typeface="Calibri"/>
                <a:cs typeface="Calibri"/>
              </a:rPr>
              <a:t>DSM-5 tanı kriterleri </a:t>
            </a:r>
            <a:r>
              <a:rPr lang="tr-TR" sz="1400" i="1">
                <a:solidFill>
                  <a:schemeClr val="accent5">
                    <a:lumMod val="50000"/>
                  </a:schemeClr>
                </a:solidFill>
                <a:latin typeface="Calibri"/>
                <a:cs typeface="Calibri"/>
              </a:rPr>
              <a:t>(APA, 2013)</a:t>
            </a:r>
            <a:endParaRPr lang="tr-TR" sz="2000">
              <a:solidFill>
                <a:schemeClr val="accent5">
                  <a:lumMod val="75000"/>
                </a:schemeClr>
              </a:solidFill>
              <a:latin typeface="Calibri"/>
            </a:endParaRPr>
          </a:p>
          <a:p>
            <a:pPr>
              <a:buNone/>
              <a:defRPr/>
            </a:pPr>
            <a:endParaRPr lang="tr-TR" sz="2400" b="1" u="sng">
              <a:solidFill>
                <a:srgbClr val="0070C0"/>
              </a:solidFill>
              <a:latin typeface="Calibri"/>
              <a:cs typeface="Calibri"/>
            </a:endParaRPr>
          </a:p>
          <a:p>
            <a:pPr>
              <a:buNone/>
              <a:defRPr/>
            </a:pPr>
            <a:r>
              <a:rPr lang="tr-TR" sz="2400" b="1" u="sng">
                <a:solidFill>
                  <a:srgbClr val="0070C0"/>
                </a:solidFill>
                <a:latin typeface="Calibri"/>
                <a:cs typeface="Calibri"/>
              </a:rPr>
              <a:t>A. “Sosyal etkileşim/iletişim eksiklikleri” alanı </a:t>
            </a:r>
            <a:endParaRPr lang="tr-TR" sz="1900" b="1" u="sng">
              <a:solidFill>
                <a:srgbClr val="0070C0"/>
              </a:solidFill>
              <a:latin typeface="Calibri"/>
              <a:cs typeface="Calibri"/>
            </a:endParaRPr>
          </a:p>
          <a:p>
            <a:pPr lvl="1">
              <a:defRPr/>
            </a:pPr>
            <a:r>
              <a:rPr lang="tr-TR" sz="1900">
                <a:latin typeface="Calibri"/>
                <a:cs typeface="Calibri"/>
              </a:rPr>
              <a:t>DSM-IV-</a:t>
            </a:r>
            <a:r>
              <a:rPr lang="tr-TR" sz="1900">
                <a:latin typeface="Calibri"/>
                <a:cs typeface="Calibri"/>
              </a:rPr>
              <a:t>TR’daki</a:t>
            </a:r>
            <a:r>
              <a:rPr lang="tr-TR" sz="1900">
                <a:latin typeface="Calibri"/>
                <a:cs typeface="Calibri"/>
              </a:rPr>
              <a:t> toplumsal etkileşim ve dil alanları</a:t>
            </a:r>
            <a:endParaRPr lang="tr-TR" sz="1900" u="sng">
              <a:latin typeface="Calibri"/>
              <a:cs typeface="Calibri"/>
            </a:endParaRPr>
          </a:p>
          <a:p>
            <a:pPr lvl="1">
              <a:defRPr/>
            </a:pPr>
            <a:r>
              <a:rPr lang="tr-TR" b="1">
                <a:latin typeface="Calibri"/>
                <a:cs typeface="Calibri"/>
              </a:rPr>
              <a:t> 3/3+</a:t>
            </a:r>
            <a:endParaRPr/>
          </a:p>
          <a:p>
            <a:pPr>
              <a:defRPr/>
            </a:pPr>
            <a:endParaRPr lang="tr-TR" sz="2400" b="1" u="sng">
              <a:solidFill>
                <a:srgbClr val="0070C0"/>
              </a:solidFill>
              <a:latin typeface="Calibri"/>
              <a:cs typeface="Calibri"/>
            </a:endParaRPr>
          </a:p>
          <a:p>
            <a:pPr>
              <a:defRPr/>
            </a:pPr>
            <a:r>
              <a:rPr lang="tr-TR" sz="2400" b="1" u="sng">
                <a:solidFill>
                  <a:srgbClr val="0070C0"/>
                </a:solidFill>
                <a:latin typeface="Calibri"/>
                <a:cs typeface="Calibri"/>
              </a:rPr>
              <a:t>B. “Sınırlı ve yineleyici ilgi, davranış ve etkinlikler” alanı</a:t>
            </a:r>
            <a:endParaRPr/>
          </a:p>
          <a:p>
            <a:pPr lvl="1">
              <a:defRPr/>
            </a:pPr>
            <a:r>
              <a:rPr lang="tr-TR" sz="1900">
                <a:latin typeface="Calibri"/>
                <a:cs typeface="Calibri"/>
              </a:rPr>
              <a:t>DSM-5’te varlığını korumaktadır</a:t>
            </a:r>
            <a:endParaRPr/>
          </a:p>
          <a:p>
            <a:pPr lvl="1">
              <a:defRPr/>
            </a:pPr>
            <a:r>
              <a:rPr lang="tr-TR" sz="1900">
                <a:latin typeface="Calibri"/>
                <a:cs typeface="Calibri"/>
              </a:rPr>
              <a:t>Duyusal uyaranlara karşı aşırı ya da yetersiz tepki gösterme ve duyusal uyaranlarla olağandışı biçimlerde ilgilenme ölçütü eklenmiştir</a:t>
            </a:r>
            <a:endParaRPr/>
          </a:p>
          <a:p>
            <a:pPr lvl="1">
              <a:defRPr/>
            </a:pPr>
            <a:r>
              <a:rPr lang="tr-TR" b="1">
                <a:latin typeface="Calibri"/>
                <a:cs typeface="Calibri"/>
              </a:rPr>
              <a:t>2/4 +</a:t>
            </a:r>
            <a:endParaRPr/>
          </a:p>
          <a:p>
            <a:pPr marL="800100" lvl="1" indent="-342900">
              <a:buFont typeface="Arial"/>
              <a:buChar char="•"/>
              <a:defRPr/>
            </a:pPr>
            <a:endParaRPr lang="tr-TR" sz="1600">
              <a:latin typeface="Calibri"/>
            </a:endParaRPr>
          </a:p>
        </p:txBody>
      </p:sp>
      <p:sp>
        <p:nvSpPr>
          <p:cNvPr id="6" name="3 Köşeleri Yuvarlanmış Dikdörtgen Belirtme Çizgisi"/>
          <p:cNvSpPr/>
          <p:nvPr/>
        </p:nvSpPr>
        <p:spPr bwMode="auto">
          <a:xfrm>
            <a:off x="8312052" y="2872255"/>
            <a:ext cx="3767461" cy="1363345"/>
          </a:xfrm>
          <a:prstGeom prst="wedgeRoundRectCallout">
            <a:avLst>
              <a:gd name="adj1" fmla="val -67865"/>
              <a:gd name="adj2" fmla="val 47457"/>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a:buChar char="•"/>
              <a:defRPr/>
            </a:pPr>
            <a:r>
              <a:rPr lang="tr-TR" sz="1600" b="1" i="1">
                <a:latin typeface="Calibri"/>
                <a:cs typeface="Calibri"/>
              </a:rPr>
              <a:t>Basmakalıp ve tekrarlayıcı motor hareketler </a:t>
            </a:r>
            <a:endParaRPr/>
          </a:p>
          <a:p>
            <a:pPr>
              <a:buFont typeface="Arial"/>
              <a:buChar char="•"/>
              <a:defRPr/>
            </a:pPr>
            <a:r>
              <a:rPr lang="tr-TR" sz="1600" b="1" i="1">
                <a:latin typeface="Calibri"/>
                <a:cs typeface="Calibri"/>
              </a:rPr>
              <a:t> Aynılıkta ısrar, rutine sıkı bağlılık  </a:t>
            </a:r>
            <a:endParaRPr/>
          </a:p>
          <a:p>
            <a:pPr>
              <a:buFont typeface="Arial"/>
              <a:buChar char="•"/>
              <a:defRPr/>
            </a:pPr>
            <a:r>
              <a:rPr lang="tr-TR" sz="1600" b="1" i="1">
                <a:latin typeface="Calibri"/>
                <a:cs typeface="Calibri"/>
              </a:rPr>
              <a:t>Sınırlı ve yoğun ilgi alanı </a:t>
            </a:r>
            <a:endParaRPr/>
          </a:p>
          <a:p>
            <a:pPr>
              <a:buFont typeface="Arial"/>
              <a:buChar char="•"/>
              <a:defRPr/>
            </a:pPr>
            <a:r>
              <a:rPr lang="tr-TR" sz="1600" b="1" i="1">
                <a:latin typeface="Calibri"/>
                <a:cs typeface="Calibri"/>
              </a:rPr>
              <a:t>Duyusal az veya çok uyarılma </a:t>
            </a:r>
            <a:endParaRPr/>
          </a:p>
        </p:txBody>
      </p:sp>
      <p:sp>
        <p:nvSpPr>
          <p:cNvPr id="8" name="4 Köşeleri Yuvarlanmış Dikdörtgen Belirtme Çizgisi"/>
          <p:cNvSpPr/>
          <p:nvPr/>
        </p:nvSpPr>
        <p:spPr bwMode="auto">
          <a:xfrm>
            <a:off x="7420970" y="1257205"/>
            <a:ext cx="4262931" cy="1333500"/>
          </a:xfrm>
          <a:prstGeom prst="wedgeRoundRectCallout">
            <a:avLst>
              <a:gd name="adj1" fmla="val -68256"/>
              <a:gd name="adj2" fmla="val 42281"/>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a:buChar char="•"/>
              <a:defRPr/>
            </a:pPr>
            <a:r>
              <a:rPr lang="tr-TR" sz="1600" b="1" i="1">
                <a:latin typeface="Calibri"/>
                <a:cs typeface="Calibri"/>
              </a:rPr>
              <a:t>Toplumsal-duygusal karşılıkta yetersizlik  </a:t>
            </a:r>
            <a:endParaRPr/>
          </a:p>
          <a:p>
            <a:pPr>
              <a:buFont typeface="Arial"/>
              <a:buChar char="•"/>
              <a:defRPr/>
            </a:pPr>
            <a:r>
              <a:rPr lang="tr-TR" sz="1600" b="1" i="1">
                <a:latin typeface="Calibri"/>
                <a:cs typeface="Calibri"/>
              </a:rPr>
              <a:t>Sözel olmayan iletişimde yetersizlik </a:t>
            </a:r>
            <a:endParaRPr/>
          </a:p>
          <a:p>
            <a:pPr>
              <a:buFont typeface="Arial"/>
              <a:buChar char="•"/>
              <a:defRPr/>
            </a:pPr>
            <a:r>
              <a:rPr lang="tr-TR" sz="1600" b="1" i="1">
                <a:latin typeface="Calibri"/>
                <a:cs typeface="Calibri"/>
              </a:rPr>
              <a:t>İlişki kurma ve sürdürmede yetersizlik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a:bodyPr>
          <a:lstStyle/>
          <a:p>
            <a:pPr>
              <a:defRPr/>
            </a:pPr>
            <a:r>
              <a:rPr lang="tr-TR" sz="2000">
                <a:latin typeface="Times New Roman"/>
                <a:cs typeface="Times New Roman"/>
              </a:rPr>
              <a:t>OTİZM İL KOORDİNATÖRLERİ TARAFINDAN TAKİP EDİLEN MBYS EKRANLARI</a:t>
            </a:r>
            <a:endParaRPr/>
          </a:p>
        </p:txBody>
      </p:sp>
      <p:sp>
        <p:nvSpPr>
          <p:cNvPr id="5" name="Metin kutusu 4"/>
          <p:cNvSpPr txBox="1"/>
          <p:nvPr/>
        </p:nvSpPr>
        <p:spPr bwMode="auto">
          <a:xfrm>
            <a:off x="3411415" y="6269389"/>
            <a:ext cx="9132277" cy="369332"/>
          </a:xfrm>
          <a:prstGeom prst="rect">
            <a:avLst/>
          </a:prstGeom>
          <a:noFill/>
        </p:spPr>
        <p:txBody>
          <a:bodyPr wrap="square" rtlCol="0">
            <a:spAutoFit/>
          </a:bodyPr>
          <a:lstStyle/>
          <a:p>
            <a:pPr algn="ctr">
              <a:defRPr/>
            </a:pPr>
            <a:r>
              <a:rPr lang="tr-TR">
                <a:latin typeface="Times New Roman"/>
                <a:cs typeface="Times New Roman"/>
              </a:rPr>
              <a:t>Riskli olup randevusu olmayan çocuklar aranmakta, randevu alınmaktadır.</a:t>
            </a:r>
            <a:endParaRPr/>
          </a:p>
        </p:txBody>
      </p:sp>
      <p:pic>
        <p:nvPicPr>
          <p:cNvPr id="6" name="Resim 5"/>
          <p:cNvPicPr>
            <a:picLocks noChangeAspect="1"/>
          </p:cNvPicPr>
          <p:nvPr/>
        </p:nvPicPr>
        <p:blipFill>
          <a:blip r:embed="rId2"/>
          <a:stretch/>
        </p:blipFill>
        <p:spPr bwMode="auto">
          <a:xfrm>
            <a:off x="748760" y="1289538"/>
            <a:ext cx="11443240" cy="457850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Program kapsamında özetle</a:t>
            </a:r>
            <a:endParaRPr sz="1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41</a:t>
            </a:fld>
            <a:endParaRPr lang="tr-TR"/>
          </a:p>
        </p:txBody>
      </p:sp>
      <p:sp>
        <p:nvSpPr>
          <p:cNvPr id="7" name="Dikdörtgen 6"/>
          <p:cNvSpPr/>
          <p:nvPr/>
        </p:nvSpPr>
        <p:spPr bwMode="auto">
          <a:xfrm>
            <a:off x="780410" y="1443841"/>
            <a:ext cx="10494014" cy="3970318"/>
          </a:xfrm>
          <a:prstGeom prst="rect">
            <a:avLst/>
          </a:prstGeom>
        </p:spPr>
        <p:txBody>
          <a:bodyPr wrap="square">
            <a:spAutoFit/>
          </a:bodyPr>
          <a:lstStyle/>
          <a:p>
            <a:pPr marL="342900" indent="-342900">
              <a:buFont typeface="Arial"/>
              <a:buChar char="•"/>
              <a:defRPr/>
            </a:pPr>
            <a:r>
              <a:rPr lang="tr-TR" sz="2800"/>
              <a:t>Anamnez</a:t>
            </a:r>
            <a:r>
              <a:rPr lang="tr-TR" sz="2800"/>
              <a:t> ve fizik muayene yapılır.</a:t>
            </a:r>
            <a:endParaRPr lang="tr-TR" sz="2800"/>
          </a:p>
          <a:p>
            <a:pPr marL="342900" indent="-342900">
              <a:buFont typeface="Arial"/>
              <a:buChar char="•"/>
              <a:defRPr/>
            </a:pPr>
            <a:r>
              <a:rPr lang="tr-TR" sz="2800"/>
              <a:t>Gelişimsel basamaklar doğrultusunda değerlendirme gerçekleştirilir</a:t>
            </a:r>
            <a:endParaRPr lang="tr-TR" sz="2800"/>
          </a:p>
          <a:p>
            <a:pPr marL="342900" indent="-342900">
              <a:buFont typeface="Arial"/>
              <a:buChar char="•"/>
              <a:defRPr/>
            </a:pPr>
            <a:r>
              <a:rPr lang="tr-TR" sz="2800"/>
              <a:t>Tarama sonucunda çocuk OSB açısından riskli bulunursa:</a:t>
            </a:r>
            <a:endParaRPr lang="tr-TR" sz="2800"/>
          </a:p>
          <a:p>
            <a:pPr>
              <a:defRPr/>
            </a:pPr>
            <a:r>
              <a:rPr lang="tr-TR" sz="2800"/>
              <a:t>Uygun üst basamak (Çocuk ve Ergen Ruh Sağlığı, Gelişimsel Pediatri, ÇÖZGEM) ile sevk ve randevu süreci başlatılır.</a:t>
            </a:r>
            <a:r>
              <a:rPr lang="tr-TR" sz="2800"/>
              <a:t> </a:t>
            </a:r>
            <a:endParaRPr/>
          </a:p>
          <a:p>
            <a:pPr>
              <a:defRPr/>
            </a:pPr>
            <a:r>
              <a:rPr lang="tr-TR" sz="2800"/>
              <a:t>Aile bilgilendirilir ve il/ilçe sorumlu koordinatörü ile iletişime geçilerek sürecin takibi sağlanır</a:t>
            </a:r>
            <a:r>
              <a:rPr lang="tr-TR" sz="2800"/>
              <a:t>. </a:t>
            </a:r>
            <a:endParaRPr/>
          </a:p>
          <a:p>
            <a:pPr>
              <a:defRPr/>
            </a:pPr>
            <a:r>
              <a:rPr lang="tr-TR" sz="2800"/>
              <a:t>Gerekli durumlarda, sorumlu birimlerin aileye destek olacağı bilgisi aileyle paylaşılır</a:t>
            </a:r>
            <a:r>
              <a:rPr lang="tr-TR" sz="2000"/>
              <a: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42</a:t>
            </a:fld>
            <a:endParaRPr lang="tr-TR"/>
          </a:p>
        </p:txBody>
      </p:sp>
      <p:sp>
        <p:nvSpPr>
          <p:cNvPr id="7" name="Dikdörtgen 6"/>
          <p:cNvSpPr/>
          <p:nvPr/>
        </p:nvSpPr>
        <p:spPr bwMode="auto">
          <a:xfrm>
            <a:off x="780410" y="2008912"/>
            <a:ext cx="10494014" cy="3724096"/>
          </a:xfrm>
          <a:prstGeom prst="rect">
            <a:avLst/>
          </a:prstGeom>
        </p:spPr>
        <p:txBody>
          <a:bodyPr wrap="square">
            <a:spAutoFit/>
          </a:bodyPr>
          <a:lstStyle/>
          <a:p>
            <a:pPr marL="342900" indent="-342900">
              <a:lnSpc>
                <a:spcPct val="120000"/>
              </a:lnSpc>
              <a:buFont typeface="Arial"/>
              <a:buChar char="•"/>
              <a:defRPr/>
            </a:pPr>
            <a:r>
              <a:rPr lang="tr-TR" sz="2000"/>
              <a:t>Birçok ebeveyn çocuklarında yolunda gitmeyen durumlar olduğunun farkında olmakla birlikte, çocuklarını yaşıtlarıyla karşılaştırdıklarında, bunun artık bir sorun olduğunu görüp hekime başvururlar. Bazıları da belirtileri inkar ve yadsıma içinde karşılar.</a:t>
            </a:r>
            <a:endParaRPr/>
          </a:p>
          <a:p>
            <a:pPr marL="342900" indent="-342900">
              <a:lnSpc>
                <a:spcPct val="120000"/>
              </a:lnSpc>
              <a:buFont typeface="Arial"/>
              <a:buChar char="•"/>
              <a:defRPr/>
            </a:pPr>
            <a:r>
              <a:rPr lang="tr-TR" sz="2000"/>
              <a:t>Tanı koyma sürecinde, çocuk psikiyatristine özellikle anne ve baba olarak ebeveynlerin başvurması önem taşır (süreçte onların katılımına olan ihtiyaç vurgulanmalıdır).</a:t>
            </a:r>
            <a:endParaRPr/>
          </a:p>
          <a:p>
            <a:pPr marL="342900" indent="-342900">
              <a:lnSpc>
                <a:spcPct val="120000"/>
              </a:lnSpc>
              <a:buFont typeface="Arial"/>
              <a:buChar char="•"/>
              <a:defRPr/>
            </a:pPr>
            <a:r>
              <a:rPr lang="tr-TR" sz="2000"/>
              <a:t>Hekim benzer yaştaki beklenilen </a:t>
            </a:r>
            <a:r>
              <a:rPr lang="tr-TR" sz="2000"/>
              <a:t>nörotipik</a:t>
            </a:r>
            <a:r>
              <a:rPr lang="tr-TR" sz="2000"/>
              <a:t> özellikleri, çocuğun gelişimsel olarak kısıtlı olan alanlarını ve bu kısıtlılığa bağlı nörogelişimsel bir sorun şüphesi olduğunu aileyle paylaşması ve çocuk-ergen psikiyatristine mümkünse ailenin inisiyatifine ve becerisine bırakmaksızın yöneterek yönlendirmesi uygun yaklaşımdır.</a:t>
            </a:r>
            <a:endParaRPr/>
          </a:p>
          <a:p>
            <a:pPr marL="342900" indent="-342900">
              <a:buFont typeface="Arial"/>
              <a:buChar cha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solidFill>
                  <a:srgbClr val="C00000"/>
                </a:solidFill>
                <a:latin typeface="Calibri"/>
                <a:cs typeface="Calibri"/>
              </a:rPr>
              <a:t>Komorbidite</a:t>
            </a:r>
            <a:r>
              <a:rPr lang="tr-TR" sz="4400">
                <a:solidFill>
                  <a:srgbClr val="C00000"/>
                </a:solidFill>
                <a:latin typeface="Calibri"/>
                <a:cs typeface="Calibri"/>
              </a:rPr>
              <a:t> (%73-96)</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43</a:t>
            </a:fld>
            <a:endParaRPr lang="tr-TR"/>
          </a:p>
        </p:txBody>
      </p:sp>
      <p:sp>
        <p:nvSpPr>
          <p:cNvPr id="7" name="Dikdörtgen 6"/>
          <p:cNvSpPr/>
          <p:nvPr/>
        </p:nvSpPr>
        <p:spPr bwMode="auto">
          <a:xfrm>
            <a:off x="642872" y="1390964"/>
            <a:ext cx="10494014" cy="5367623"/>
          </a:xfrm>
          <a:prstGeom prst="rect">
            <a:avLst/>
          </a:prstGeom>
        </p:spPr>
        <p:txBody>
          <a:bodyPr wrap="square">
            <a:spAutoFit/>
          </a:bodyPr>
          <a:lstStyle/>
          <a:p>
            <a:pPr marL="285750" indent="-285750">
              <a:lnSpc>
                <a:spcPct val="113999"/>
              </a:lnSpc>
              <a:buFont typeface="Arial"/>
              <a:buChar char="•"/>
              <a:defRPr/>
            </a:pPr>
            <a:r>
              <a:rPr lang="tr-TR" sz="2000" b="1">
                <a:solidFill>
                  <a:srgbClr val="0070C0"/>
                </a:solidFill>
                <a:latin typeface="Calibri"/>
                <a:cs typeface="Calibri"/>
              </a:rPr>
              <a:t>Kaygı bozuklukları </a:t>
            </a:r>
            <a:r>
              <a:rPr lang="tr-TR" sz="2000">
                <a:latin typeface="Calibri"/>
                <a:cs typeface="Calibri"/>
              </a:rPr>
              <a:t>(en sık): </a:t>
            </a:r>
            <a:r>
              <a:rPr lang="tr-TR" sz="2000" b="1">
                <a:latin typeface="Calibri"/>
                <a:cs typeface="Calibri"/>
              </a:rPr>
              <a:t>%84</a:t>
            </a:r>
            <a:r>
              <a:rPr lang="tr-TR" sz="2000">
                <a:latin typeface="Calibri"/>
                <a:cs typeface="Calibri"/>
              </a:rPr>
              <a:t>’e varan</a:t>
            </a:r>
            <a:endParaRPr lang="tr-TR" sz="2000">
              <a:latin typeface="Calibri"/>
              <a:cs typeface="Calibri"/>
            </a:endParaRPr>
          </a:p>
          <a:p>
            <a:pPr marL="742950" lvl="1" indent="-285750">
              <a:buFont typeface="Arial"/>
              <a:buChar char="•"/>
              <a:defRPr/>
            </a:pPr>
            <a:r>
              <a:rPr lang="tr-TR" sz="2000">
                <a:latin typeface="Calibri"/>
                <a:cs typeface="Calibri"/>
              </a:rPr>
              <a:t>Ayrıntıları bir bütün olarak görmedeki </a:t>
            </a:r>
            <a:r>
              <a:rPr lang="tr-TR" sz="2000" b="1">
                <a:latin typeface="Calibri"/>
                <a:cs typeface="Calibri"/>
              </a:rPr>
              <a:t>entegrasyon ilişkili zorluklar</a:t>
            </a:r>
            <a:endParaRPr lang="tr-TR" sz="2000" b="1">
              <a:latin typeface="Calibri"/>
              <a:cs typeface="Calibri"/>
            </a:endParaRPr>
          </a:p>
          <a:p>
            <a:pPr marL="742950" lvl="1" indent="-285750">
              <a:buFont typeface="Arial"/>
              <a:buChar char="•"/>
              <a:defRPr/>
            </a:pPr>
            <a:r>
              <a:rPr lang="tr-TR" sz="2000">
                <a:latin typeface="Calibri"/>
                <a:cs typeface="Calibri"/>
              </a:rPr>
              <a:t>Ortak </a:t>
            </a:r>
            <a:r>
              <a:rPr lang="tr-TR" sz="2000">
                <a:latin typeface="Calibri"/>
                <a:cs typeface="Calibri"/>
              </a:rPr>
              <a:t>amygdalar</a:t>
            </a:r>
            <a:r>
              <a:rPr lang="tr-TR" sz="2000">
                <a:latin typeface="Calibri"/>
                <a:cs typeface="Calibri"/>
              </a:rPr>
              <a:t> ve </a:t>
            </a:r>
            <a:r>
              <a:rPr lang="tr-TR" sz="2000">
                <a:latin typeface="Calibri"/>
                <a:cs typeface="Calibri"/>
              </a:rPr>
              <a:t>seratonerjik</a:t>
            </a:r>
            <a:r>
              <a:rPr lang="tr-TR" sz="2000">
                <a:latin typeface="Calibri"/>
                <a:cs typeface="Calibri"/>
              </a:rPr>
              <a:t> sistem bozuklukları</a:t>
            </a:r>
            <a:endParaRPr lang="tr-TR" sz="2000">
              <a:latin typeface="Calibri"/>
              <a:cs typeface="Calibri"/>
            </a:endParaRPr>
          </a:p>
          <a:p>
            <a:pPr marL="285750" lvl="0" indent="-285750">
              <a:buFont typeface="Arial"/>
              <a:buChar char="•"/>
              <a:defRPr/>
            </a:pPr>
            <a:r>
              <a:rPr lang="tr-TR" sz="2000" b="1">
                <a:solidFill>
                  <a:srgbClr val="0070C0"/>
                </a:solidFill>
                <a:latin typeface="Calibri"/>
                <a:cs typeface="Calibri"/>
              </a:rPr>
              <a:t>OKB:</a:t>
            </a:r>
            <a:r>
              <a:rPr lang="tr-TR" sz="2000" b="1">
                <a:solidFill>
                  <a:schemeClr val="accent2"/>
                </a:solidFill>
                <a:latin typeface="Calibri"/>
                <a:cs typeface="Calibri"/>
              </a:rPr>
              <a:t> </a:t>
            </a:r>
            <a:r>
              <a:rPr lang="tr-TR" sz="2000">
                <a:latin typeface="Calibri"/>
                <a:cs typeface="Calibri"/>
              </a:rPr>
              <a:t>Kompulsiyon</a:t>
            </a:r>
            <a:r>
              <a:rPr lang="tr-TR" sz="2000">
                <a:latin typeface="Calibri"/>
                <a:cs typeface="Calibri"/>
              </a:rPr>
              <a:t> X stereotipi</a:t>
            </a:r>
            <a:endParaRPr lang="tr-TR" sz="2000">
              <a:latin typeface="Calibri"/>
              <a:cs typeface="Calibri"/>
            </a:endParaRPr>
          </a:p>
          <a:p>
            <a:pPr marL="285750" lvl="0" indent="-285750">
              <a:buFont typeface="Arial"/>
              <a:buChar char="•"/>
              <a:defRPr/>
            </a:pPr>
            <a:r>
              <a:rPr lang="tr-TR" sz="2000" b="1">
                <a:solidFill>
                  <a:srgbClr val="0070C0"/>
                </a:solidFill>
                <a:latin typeface="Calibri"/>
                <a:cs typeface="Calibri"/>
              </a:rPr>
              <a:t>DEHB &amp; diğer yıkıcı davranış </a:t>
            </a:r>
            <a:r>
              <a:rPr lang="tr-TR" sz="2000" b="1">
                <a:solidFill>
                  <a:srgbClr val="0070C0"/>
                </a:solidFill>
                <a:latin typeface="Calibri"/>
                <a:cs typeface="Calibri"/>
              </a:rPr>
              <a:t>bzk</a:t>
            </a:r>
            <a:r>
              <a:rPr lang="tr-TR" sz="2000" b="1">
                <a:solidFill>
                  <a:srgbClr val="0070C0"/>
                </a:solidFill>
                <a:latin typeface="Calibri"/>
                <a:cs typeface="Calibri"/>
              </a:rPr>
              <a:t>: </a:t>
            </a:r>
            <a:r>
              <a:rPr lang="tr-TR" sz="2000">
                <a:latin typeface="Calibri"/>
                <a:cs typeface="Calibri"/>
              </a:rPr>
              <a:t>%28-83</a:t>
            </a:r>
            <a:endParaRPr lang="tr-TR" sz="2000">
              <a:latin typeface="Calibri"/>
              <a:cs typeface="Calibri"/>
            </a:endParaRPr>
          </a:p>
          <a:p>
            <a:pPr marL="285750" lvl="0" indent="-285750">
              <a:buFont typeface="Arial"/>
              <a:buChar char="•"/>
              <a:defRPr/>
            </a:pPr>
            <a:r>
              <a:rPr lang="tr-TR" sz="2000" b="1">
                <a:solidFill>
                  <a:srgbClr val="0070C0"/>
                </a:solidFill>
                <a:latin typeface="Calibri"/>
                <a:cs typeface="Calibri"/>
              </a:rPr>
              <a:t>Duygudurum</a:t>
            </a:r>
            <a:r>
              <a:rPr lang="tr-TR" sz="2000" b="1">
                <a:solidFill>
                  <a:srgbClr val="0070C0"/>
                </a:solidFill>
                <a:latin typeface="Calibri"/>
                <a:cs typeface="Calibri"/>
              </a:rPr>
              <a:t> bozuklukları:</a:t>
            </a:r>
            <a:r>
              <a:rPr lang="tr-TR" sz="2000" b="1">
                <a:solidFill>
                  <a:schemeClr val="accent2"/>
                </a:solidFill>
                <a:latin typeface="Calibri"/>
                <a:cs typeface="Calibri"/>
              </a:rPr>
              <a:t> </a:t>
            </a:r>
            <a:r>
              <a:rPr lang="tr-TR" sz="2000">
                <a:latin typeface="Calibri"/>
                <a:cs typeface="Calibri"/>
              </a:rPr>
              <a:t>Depresyon &amp; </a:t>
            </a:r>
            <a:r>
              <a:rPr lang="tr-TR" sz="2000">
                <a:latin typeface="Calibri"/>
                <a:cs typeface="Calibri"/>
              </a:rPr>
              <a:t>bipolar</a:t>
            </a:r>
            <a:r>
              <a:rPr lang="tr-TR" sz="2000">
                <a:latin typeface="Calibri"/>
                <a:cs typeface="Calibri"/>
              </a:rPr>
              <a:t> bozukluk</a:t>
            </a:r>
            <a:endParaRPr lang="tr-TR" sz="2000">
              <a:latin typeface="Calibri"/>
              <a:cs typeface="Calibri"/>
            </a:endParaRPr>
          </a:p>
          <a:p>
            <a:pPr marL="742950" lvl="1" indent="-285750">
              <a:buFont typeface="Arial"/>
              <a:buChar char="•"/>
              <a:defRPr/>
            </a:pPr>
            <a:r>
              <a:rPr lang="tr-TR" sz="2000">
                <a:latin typeface="Calibri"/>
                <a:cs typeface="Calibri"/>
              </a:rPr>
              <a:t>Ergen &amp; yetişkinlerdeki en sık </a:t>
            </a:r>
            <a:r>
              <a:rPr lang="tr-TR" sz="2000">
                <a:latin typeface="Calibri"/>
                <a:cs typeface="Calibri"/>
              </a:rPr>
              <a:t>komorbidite</a:t>
            </a:r>
            <a:endParaRPr lang="tr-TR" sz="2000">
              <a:latin typeface="Calibri"/>
              <a:cs typeface="Calibri"/>
            </a:endParaRPr>
          </a:p>
          <a:p>
            <a:pPr marL="742950" lvl="1" indent="-285750">
              <a:buFont typeface="Arial"/>
              <a:buChar char="•"/>
              <a:defRPr/>
            </a:pPr>
            <a:r>
              <a:rPr lang="tr-TR" sz="2000">
                <a:latin typeface="Calibri"/>
                <a:cs typeface="Calibri"/>
              </a:rPr>
              <a:t>Yüksek </a:t>
            </a:r>
            <a:r>
              <a:rPr lang="tr-TR" sz="2000">
                <a:latin typeface="Calibri"/>
                <a:cs typeface="Calibri"/>
              </a:rPr>
              <a:t>işlevsellikli</a:t>
            </a:r>
            <a:r>
              <a:rPr lang="tr-TR" sz="2000">
                <a:latin typeface="Calibri"/>
                <a:cs typeface="Calibri"/>
              </a:rPr>
              <a:t> vakalarda daha sık</a:t>
            </a:r>
            <a:endParaRPr lang="tr-TR" sz="2000">
              <a:latin typeface="Calibri"/>
              <a:cs typeface="Calibri"/>
            </a:endParaRPr>
          </a:p>
          <a:p>
            <a:pPr marL="285750" indent="-285750">
              <a:buFont typeface="Arial"/>
              <a:buChar char="•"/>
              <a:defRPr/>
            </a:pPr>
            <a:r>
              <a:rPr lang="tr-TR" sz="2000" b="1">
                <a:solidFill>
                  <a:srgbClr val="0070C0"/>
                </a:solidFill>
                <a:latin typeface="Calibri"/>
                <a:cs typeface="Calibri"/>
              </a:rPr>
              <a:t>İrritabilite</a:t>
            </a:r>
            <a:r>
              <a:rPr lang="tr-TR" sz="2000" b="1">
                <a:solidFill>
                  <a:srgbClr val="0070C0"/>
                </a:solidFill>
                <a:latin typeface="Calibri"/>
                <a:cs typeface="Calibri"/>
              </a:rPr>
              <a:t>, sosyalleşmemiş davranış bozuklukları, cinsel kimlik bozuklukları, madde kötüye kullanımı...</a:t>
            </a:r>
            <a:endParaRPr/>
          </a:p>
          <a:p>
            <a:pPr marL="342900" lvl="0" indent="-342900">
              <a:buFont typeface="Arial"/>
              <a:buChar char="•"/>
              <a:defRPr/>
            </a:pPr>
            <a:r>
              <a:rPr lang="tr-TR" sz="2000" b="1">
                <a:solidFill>
                  <a:srgbClr val="0070C0"/>
                </a:solidFill>
                <a:latin typeface="Calibri"/>
                <a:cs typeface="Calibri"/>
              </a:rPr>
              <a:t>Yeme bozuklukları:</a:t>
            </a:r>
            <a:r>
              <a:rPr lang="tr-TR" sz="2000">
                <a:solidFill>
                  <a:srgbClr val="0070C0"/>
                </a:solidFill>
                <a:latin typeface="Calibri"/>
                <a:cs typeface="Calibri"/>
              </a:rPr>
              <a:t> </a:t>
            </a:r>
            <a:r>
              <a:rPr lang="tr-TR" sz="2000">
                <a:latin typeface="Calibri"/>
                <a:cs typeface="Calibri"/>
              </a:rPr>
              <a:t>Duyusal </a:t>
            </a:r>
            <a:r>
              <a:rPr lang="tr-TR" sz="2000">
                <a:latin typeface="Calibri"/>
                <a:cs typeface="Calibri"/>
              </a:rPr>
              <a:t>hipo</a:t>
            </a:r>
            <a:r>
              <a:rPr lang="tr-TR" sz="2000">
                <a:latin typeface="Calibri"/>
                <a:cs typeface="Calibri"/>
              </a:rPr>
              <a:t>/</a:t>
            </a:r>
            <a:r>
              <a:rPr lang="tr-TR" sz="2000">
                <a:latin typeface="Calibri"/>
                <a:cs typeface="Calibri"/>
              </a:rPr>
              <a:t>hipersensitivite</a:t>
            </a:r>
            <a:r>
              <a:rPr lang="tr-TR" sz="2000">
                <a:latin typeface="Calibri"/>
                <a:cs typeface="Calibri"/>
              </a:rPr>
              <a:t> ilişkili</a:t>
            </a:r>
            <a:endParaRPr lang="tr-TR" sz="2000">
              <a:latin typeface="Calibri"/>
              <a:cs typeface="Calibri"/>
            </a:endParaRPr>
          </a:p>
          <a:p>
            <a:pPr marL="800100" lvl="1" indent="-342900">
              <a:buFont typeface="Arial"/>
              <a:buChar char="•"/>
              <a:defRPr/>
            </a:pPr>
            <a:r>
              <a:rPr lang="tr-TR" sz="2000">
                <a:latin typeface="Calibri"/>
                <a:cs typeface="Calibri"/>
              </a:rPr>
              <a:t>ARFID, </a:t>
            </a:r>
            <a:r>
              <a:rPr lang="tr-TR" sz="2000">
                <a:latin typeface="Calibri"/>
                <a:cs typeface="Calibri"/>
              </a:rPr>
              <a:t>anoreksiya</a:t>
            </a:r>
            <a:r>
              <a:rPr lang="tr-TR" sz="2000">
                <a:latin typeface="Calibri"/>
                <a:cs typeface="Calibri"/>
              </a:rPr>
              <a:t> </a:t>
            </a:r>
            <a:r>
              <a:rPr lang="tr-TR" sz="2000">
                <a:latin typeface="Calibri"/>
                <a:cs typeface="Calibri"/>
              </a:rPr>
              <a:t>nervoza</a:t>
            </a:r>
            <a:r>
              <a:rPr lang="tr-TR" sz="2000">
                <a:latin typeface="Calibri"/>
                <a:cs typeface="Calibri"/>
              </a:rPr>
              <a:t>, tıkınırcasına yeme...</a:t>
            </a:r>
            <a:endParaRPr lang="tr-TR" sz="2000">
              <a:latin typeface="Calibri"/>
              <a:cs typeface="Calibri"/>
            </a:endParaRPr>
          </a:p>
          <a:p>
            <a:pPr marL="342900" lvl="0" indent="-342900">
              <a:buFont typeface="Arial"/>
              <a:buChar char="•"/>
              <a:defRPr/>
            </a:pPr>
            <a:r>
              <a:rPr lang="tr-TR" sz="2000" b="1">
                <a:solidFill>
                  <a:srgbClr val="0070C0"/>
                </a:solidFill>
                <a:latin typeface="Calibri"/>
                <a:cs typeface="Calibri"/>
              </a:rPr>
              <a:t>Uyku bozuklukları: </a:t>
            </a:r>
            <a:r>
              <a:rPr lang="tr-TR" sz="2000" b="1">
                <a:latin typeface="Calibri"/>
                <a:cs typeface="Calibri"/>
              </a:rPr>
              <a:t>%53</a:t>
            </a:r>
            <a:r>
              <a:rPr lang="tr-TR" sz="2000">
                <a:latin typeface="Calibri"/>
                <a:cs typeface="Calibri"/>
              </a:rPr>
              <a:t>, uykuya dalma ve sürdürme bozuklukları &amp; REM dışı örtük değişiklikler</a:t>
            </a:r>
            <a:endParaRPr lang="tr-TR" sz="2000">
              <a:latin typeface="Calibri"/>
              <a:cs typeface="Calibri"/>
            </a:endParaRPr>
          </a:p>
          <a:p>
            <a:pPr marL="285750" lvl="0" indent="-285750">
              <a:buFont typeface="Arial"/>
              <a:buChar char="•"/>
              <a:defRPr/>
            </a:pPr>
            <a:r>
              <a:rPr lang="tr-TR" sz="2000" b="1">
                <a:solidFill>
                  <a:srgbClr val="0070C0"/>
                </a:solidFill>
                <a:latin typeface="Calibri"/>
                <a:cs typeface="Calibri"/>
              </a:rPr>
              <a:t>TSSB: </a:t>
            </a:r>
            <a:r>
              <a:rPr lang="tr-TR" sz="2000">
                <a:solidFill>
                  <a:srgbClr val="0070C0"/>
                </a:solidFill>
                <a:latin typeface="Calibri"/>
                <a:cs typeface="Calibri"/>
              </a:rPr>
              <a:t> </a:t>
            </a:r>
            <a:r>
              <a:rPr lang="tr-TR" sz="2000">
                <a:latin typeface="Calibri"/>
                <a:cs typeface="Calibri"/>
              </a:rPr>
              <a:t>%17</a:t>
            </a:r>
            <a:endParaRPr/>
          </a:p>
          <a:p>
            <a:pPr marL="285750" indent="-285750">
              <a:buFont typeface="Arial"/>
              <a:buChar char="•"/>
              <a:defRPr/>
            </a:pPr>
            <a:endParaRPr lang="tr-TR" sz="2000" b="1">
              <a:solidFill>
                <a:srgbClr val="0070C0"/>
              </a:solidFill>
              <a:latin typeface="Calibri"/>
              <a:cs typeface="Calibri"/>
            </a:endParaRPr>
          </a:p>
          <a:p>
            <a:pPr marL="285750" lvl="0" indent="-285750">
              <a:buFont typeface="Arial"/>
              <a:buChar char="•"/>
              <a:defRPr/>
            </a:pPr>
            <a:endParaRPr lang="tr-TR" sz="2000">
              <a:solidFill>
                <a:schemeClr val="tx1">
                  <a:lumMod val="65000"/>
                  <a:lumOff val="35000"/>
                </a:schemeClr>
              </a:solidFill>
              <a:latin typeface="Calibri"/>
              <a:cs typeface="Calibri"/>
            </a:endParaRPr>
          </a:p>
          <a:p>
            <a:pPr marL="342900" indent="-342900">
              <a:buFont typeface="Arial"/>
              <a:buChar char="•"/>
              <a:defRPr/>
            </a:pPr>
            <a:endParaRPr lang="tr-TR" sz="2000"/>
          </a:p>
        </p:txBody>
      </p:sp>
      <p:grpSp>
        <p:nvGrpSpPr>
          <p:cNvPr id="5" name="组合 6"/>
          <p:cNvGrpSpPr/>
          <p:nvPr/>
        </p:nvGrpSpPr>
        <p:grpSpPr bwMode="auto">
          <a:xfrm rot="5400000">
            <a:off x="8507234" y="-946987"/>
            <a:ext cx="2646129" cy="4723404"/>
            <a:chOff x="2762251" y="2408238"/>
            <a:chExt cx="1436688" cy="2105025"/>
          </a:xfrm>
        </p:grpSpPr>
        <p:sp>
          <p:nvSpPr>
            <p:cNvPr id="6" name="Freeform 13"/>
            <p:cNvSpPr/>
            <p:nvPr/>
          </p:nvSpPr>
          <p:spPr bwMode="auto">
            <a:xfrm>
              <a:off x="2816226" y="2408238"/>
              <a:ext cx="1357313" cy="2105025"/>
            </a:xfrm>
            <a:custGeom>
              <a:avLst/>
              <a:gdLst>
                <a:gd name="T0" fmla="*/ 5 w 320"/>
                <a:gd name="T1" fmla="*/ 84 h 496"/>
                <a:gd name="T2" fmla="*/ 0 w 320"/>
                <a:gd name="T3" fmla="*/ 149 h 496"/>
                <a:gd name="T4" fmla="*/ 11 w 320"/>
                <a:gd name="T5" fmla="*/ 361 h 496"/>
                <a:gd name="T6" fmla="*/ 25 w 320"/>
                <a:gd name="T7" fmla="*/ 399 h 496"/>
                <a:gd name="T8" fmla="*/ 53 w 320"/>
                <a:gd name="T9" fmla="*/ 412 h 496"/>
                <a:gd name="T10" fmla="*/ 83 w 320"/>
                <a:gd name="T11" fmla="*/ 455 h 496"/>
                <a:gd name="T12" fmla="*/ 116 w 320"/>
                <a:gd name="T13" fmla="*/ 496 h 496"/>
                <a:gd name="T14" fmla="*/ 129 w 320"/>
                <a:gd name="T15" fmla="*/ 438 h 496"/>
                <a:gd name="T16" fmla="*/ 170 w 320"/>
                <a:gd name="T17" fmla="*/ 423 h 496"/>
                <a:gd name="T18" fmla="*/ 250 w 320"/>
                <a:gd name="T19" fmla="*/ 413 h 496"/>
                <a:gd name="T20" fmla="*/ 299 w 320"/>
                <a:gd name="T21" fmla="*/ 392 h 496"/>
                <a:gd name="T22" fmla="*/ 309 w 320"/>
                <a:gd name="T23" fmla="*/ 360 h 496"/>
                <a:gd name="T24" fmla="*/ 315 w 320"/>
                <a:gd name="T25" fmla="*/ 122 h 496"/>
                <a:gd name="T26" fmla="*/ 291 w 320"/>
                <a:gd name="T27" fmla="*/ 41 h 496"/>
                <a:gd name="T28" fmla="*/ 227 w 320"/>
                <a:gd name="T29" fmla="*/ 9 h 496"/>
                <a:gd name="T30" fmla="*/ 114 w 320"/>
                <a:gd name="T31" fmla="*/ 6 h 496"/>
                <a:gd name="T32" fmla="*/ 31 w 320"/>
                <a:gd name="T33" fmla="*/ 36 h 496"/>
                <a:gd name="T34" fmla="*/ 5 w 320"/>
                <a:gd name="T35" fmla="*/ 8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0" h="496" fill="norm" stroke="1" extrusionOk="0">
                  <a:moveTo>
                    <a:pt x="5" y="84"/>
                  </a:moveTo>
                  <a:cubicBezTo>
                    <a:pt x="0" y="105"/>
                    <a:pt x="0" y="127"/>
                    <a:pt x="0" y="149"/>
                  </a:cubicBezTo>
                  <a:cubicBezTo>
                    <a:pt x="1" y="220"/>
                    <a:pt x="4" y="291"/>
                    <a:pt x="11" y="361"/>
                  </a:cubicBezTo>
                  <a:cubicBezTo>
                    <a:pt x="12" y="375"/>
                    <a:pt x="15" y="390"/>
                    <a:pt x="25" y="399"/>
                  </a:cubicBezTo>
                  <a:cubicBezTo>
                    <a:pt x="33" y="405"/>
                    <a:pt x="44" y="407"/>
                    <a:pt x="53" y="412"/>
                  </a:cubicBezTo>
                  <a:cubicBezTo>
                    <a:pt x="68" y="421"/>
                    <a:pt x="76" y="439"/>
                    <a:pt x="83" y="455"/>
                  </a:cubicBezTo>
                  <a:cubicBezTo>
                    <a:pt x="90" y="472"/>
                    <a:pt x="99" y="489"/>
                    <a:pt x="116" y="496"/>
                  </a:cubicBezTo>
                  <a:cubicBezTo>
                    <a:pt x="115" y="475"/>
                    <a:pt x="115" y="452"/>
                    <a:pt x="129" y="438"/>
                  </a:cubicBezTo>
                  <a:cubicBezTo>
                    <a:pt x="140" y="428"/>
                    <a:pt x="156" y="425"/>
                    <a:pt x="170" y="423"/>
                  </a:cubicBezTo>
                  <a:cubicBezTo>
                    <a:pt x="197" y="420"/>
                    <a:pt x="223" y="416"/>
                    <a:pt x="250" y="413"/>
                  </a:cubicBezTo>
                  <a:cubicBezTo>
                    <a:pt x="268" y="410"/>
                    <a:pt x="288" y="407"/>
                    <a:pt x="299" y="392"/>
                  </a:cubicBezTo>
                  <a:cubicBezTo>
                    <a:pt x="305" y="383"/>
                    <a:pt x="307" y="371"/>
                    <a:pt x="309" y="360"/>
                  </a:cubicBezTo>
                  <a:cubicBezTo>
                    <a:pt x="318" y="281"/>
                    <a:pt x="320" y="201"/>
                    <a:pt x="315" y="122"/>
                  </a:cubicBezTo>
                  <a:cubicBezTo>
                    <a:pt x="313" y="94"/>
                    <a:pt x="310" y="63"/>
                    <a:pt x="291" y="41"/>
                  </a:cubicBezTo>
                  <a:cubicBezTo>
                    <a:pt x="275" y="23"/>
                    <a:pt x="250" y="14"/>
                    <a:pt x="227" y="9"/>
                  </a:cubicBezTo>
                  <a:cubicBezTo>
                    <a:pt x="190" y="1"/>
                    <a:pt x="151" y="0"/>
                    <a:pt x="114" y="6"/>
                  </a:cubicBezTo>
                  <a:cubicBezTo>
                    <a:pt x="88" y="10"/>
                    <a:pt x="48" y="14"/>
                    <a:pt x="31" y="36"/>
                  </a:cubicBezTo>
                  <a:cubicBezTo>
                    <a:pt x="19" y="50"/>
                    <a:pt x="10" y="67"/>
                    <a:pt x="5" y="84"/>
                  </a:cubicBezTo>
                  <a:close/>
                </a:path>
              </a:pathLst>
            </a:custGeom>
            <a:noFill/>
            <a:ln w="31750">
              <a:solidFill>
                <a:schemeClr val="tx1">
                  <a:lumMod val="75000"/>
                  <a:lumOff val="25000"/>
                </a:schemeClr>
              </a:solidFill>
            </a:ln>
          </p:spPr>
          <p:txBody>
            <a:bodyPr vert="horz" wrap="square" lIns="91440" tIns="45720" rIns="91440" bIns="45720" numCol="1" anchor="t" anchorCtr="0" compatLnSpc="1"/>
            <a:lstStyle/>
            <a:p>
              <a:pPr>
                <a:defRPr/>
              </a:pPr>
              <a:endParaRPr lang="zh-CN"/>
            </a:p>
          </p:txBody>
        </p:sp>
        <p:sp>
          <p:nvSpPr>
            <p:cNvPr id="8" name="Freeform 16"/>
            <p:cNvSpPr/>
            <p:nvPr/>
          </p:nvSpPr>
          <p:spPr bwMode="auto">
            <a:xfrm>
              <a:off x="3949701" y="3910013"/>
              <a:ext cx="249238" cy="314325"/>
            </a:xfrm>
            <a:custGeom>
              <a:avLst/>
              <a:gdLst>
                <a:gd name="T0" fmla="*/ 0 w 59"/>
                <a:gd name="T1" fmla="*/ 74 h 74"/>
                <a:gd name="T2" fmla="*/ 27 w 59"/>
                <a:gd name="T3" fmla="*/ 66 h 74"/>
                <a:gd name="T4" fmla="*/ 49 w 59"/>
                <a:gd name="T5" fmla="*/ 50 h 74"/>
                <a:gd name="T6" fmla="*/ 57 w 59"/>
                <a:gd name="T7" fmla="*/ 0 h 74"/>
              </a:gdLst>
              <a:ahLst/>
              <a:cxnLst>
                <a:cxn ang="0">
                  <a:pos x="T0" y="T1"/>
                </a:cxn>
                <a:cxn ang="0">
                  <a:pos x="T2" y="T3"/>
                </a:cxn>
                <a:cxn ang="0">
                  <a:pos x="T4" y="T5"/>
                </a:cxn>
                <a:cxn ang="0">
                  <a:pos x="T6" y="T7"/>
                </a:cxn>
              </a:cxnLst>
              <a:rect l="0" t="0" r="r" b="b"/>
              <a:pathLst>
                <a:path w="59" h="74" fill="norm" stroke="1" extrusionOk="0">
                  <a:moveTo>
                    <a:pt x="0" y="74"/>
                  </a:moveTo>
                  <a:cubicBezTo>
                    <a:pt x="9" y="72"/>
                    <a:pt x="18" y="70"/>
                    <a:pt x="27" y="66"/>
                  </a:cubicBezTo>
                  <a:cubicBezTo>
                    <a:pt x="36" y="63"/>
                    <a:pt x="44" y="58"/>
                    <a:pt x="49" y="50"/>
                  </a:cubicBezTo>
                  <a:cubicBezTo>
                    <a:pt x="59" y="36"/>
                    <a:pt x="58" y="17"/>
                    <a:pt x="57" y="0"/>
                  </a:cubicBezTo>
                </a:path>
              </a:pathLst>
            </a:custGeom>
            <a:noFill/>
            <a:ln w="31750"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9" name="Freeform 17"/>
            <p:cNvSpPr/>
            <p:nvPr/>
          </p:nvSpPr>
          <p:spPr bwMode="auto">
            <a:xfrm>
              <a:off x="4191001" y="3613151"/>
              <a:ext cx="7938" cy="217488"/>
            </a:xfrm>
            <a:custGeom>
              <a:avLst/>
              <a:gdLst>
                <a:gd name="T0" fmla="*/ 0 w 2"/>
                <a:gd name="T1" fmla="*/ 51 h 51"/>
                <a:gd name="T2" fmla="*/ 2 w 2"/>
                <a:gd name="T3" fmla="*/ 0 h 51"/>
              </a:gdLst>
              <a:ahLst/>
              <a:cxnLst>
                <a:cxn ang="0">
                  <a:pos x="T0" y="T1"/>
                </a:cxn>
                <a:cxn ang="0">
                  <a:pos x="T2" y="T3"/>
                </a:cxn>
              </a:cxnLst>
              <a:rect l="0" t="0" r="r" b="b"/>
              <a:pathLst>
                <a:path w="2" h="51" fill="norm" stroke="1" extrusionOk="0">
                  <a:moveTo>
                    <a:pt x="0" y="51"/>
                  </a:moveTo>
                  <a:cubicBezTo>
                    <a:pt x="1" y="34"/>
                    <a:pt x="2" y="17"/>
                    <a:pt x="2" y="0"/>
                  </a:cubicBezTo>
                </a:path>
              </a:pathLst>
            </a:custGeom>
            <a:noFill/>
            <a:ln w="31750"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10" name="Freeform 18"/>
            <p:cNvSpPr/>
            <p:nvPr/>
          </p:nvSpPr>
          <p:spPr bwMode="auto">
            <a:xfrm>
              <a:off x="2762251" y="2413001"/>
              <a:ext cx="195263" cy="903288"/>
            </a:xfrm>
            <a:custGeom>
              <a:avLst/>
              <a:gdLst>
                <a:gd name="T0" fmla="*/ 46 w 46"/>
                <a:gd name="T1" fmla="*/ 0 h 213"/>
                <a:gd name="T2" fmla="*/ 6 w 46"/>
                <a:gd name="T3" fmla="*/ 47 h 213"/>
                <a:gd name="T4" fmla="*/ 0 w 46"/>
                <a:gd name="T5" fmla="*/ 110 h 213"/>
                <a:gd name="T6" fmla="*/ 1 w 46"/>
                <a:gd name="T7" fmla="*/ 213 h 213"/>
              </a:gdLst>
              <a:ahLst/>
              <a:cxnLst>
                <a:cxn ang="0">
                  <a:pos x="T0" y="T1"/>
                </a:cxn>
                <a:cxn ang="0">
                  <a:pos x="T2" y="T3"/>
                </a:cxn>
                <a:cxn ang="0">
                  <a:pos x="T4" y="T5"/>
                </a:cxn>
                <a:cxn ang="0">
                  <a:pos x="T6" y="T7"/>
                </a:cxn>
              </a:cxnLst>
              <a:rect l="0" t="0" r="r" b="b"/>
              <a:pathLst>
                <a:path w="46" h="213" fill="norm" stroke="1" extrusionOk="0">
                  <a:moveTo>
                    <a:pt x="46" y="0"/>
                  </a:moveTo>
                  <a:cubicBezTo>
                    <a:pt x="26" y="8"/>
                    <a:pt x="12" y="27"/>
                    <a:pt x="6" y="47"/>
                  </a:cubicBezTo>
                  <a:cubicBezTo>
                    <a:pt x="0" y="67"/>
                    <a:pt x="0" y="89"/>
                    <a:pt x="0" y="110"/>
                  </a:cubicBezTo>
                  <a:cubicBezTo>
                    <a:pt x="0" y="144"/>
                    <a:pt x="0" y="179"/>
                    <a:pt x="1" y="213"/>
                  </a:cubicBezTo>
                </a:path>
              </a:pathLst>
            </a:custGeom>
            <a:noFill/>
            <a:ln w="31750"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11" name="Freeform 19"/>
            <p:cNvSpPr/>
            <p:nvPr/>
          </p:nvSpPr>
          <p:spPr bwMode="auto">
            <a:xfrm>
              <a:off x="2930526" y="3838576"/>
              <a:ext cx="119063" cy="220663"/>
            </a:xfrm>
            <a:custGeom>
              <a:avLst/>
              <a:gdLst>
                <a:gd name="T0" fmla="*/ 2 w 28"/>
                <a:gd name="T1" fmla="*/ 0 h 52"/>
                <a:gd name="T2" fmla="*/ 4 w 28"/>
                <a:gd name="T3" fmla="*/ 33 h 52"/>
                <a:gd name="T4" fmla="*/ 28 w 28"/>
                <a:gd name="T5" fmla="*/ 51 h 52"/>
              </a:gdLst>
              <a:ahLst/>
              <a:cxnLst>
                <a:cxn ang="0">
                  <a:pos x="T0" y="T1"/>
                </a:cxn>
                <a:cxn ang="0">
                  <a:pos x="T2" y="T3"/>
                </a:cxn>
                <a:cxn ang="0">
                  <a:pos x="T4" y="T5"/>
                </a:cxn>
              </a:cxnLst>
              <a:rect l="0" t="0" r="r" b="b"/>
              <a:pathLst>
                <a:path w="28" h="52" fill="norm" stroke="1" extrusionOk="0">
                  <a:moveTo>
                    <a:pt x="2" y="0"/>
                  </a:moveTo>
                  <a:cubicBezTo>
                    <a:pt x="1" y="11"/>
                    <a:pt x="0" y="22"/>
                    <a:pt x="4" y="33"/>
                  </a:cubicBezTo>
                  <a:cubicBezTo>
                    <a:pt x="7" y="43"/>
                    <a:pt x="17" y="52"/>
                    <a:pt x="28" y="51"/>
                  </a:cubicBezTo>
                </a:path>
              </a:pathLst>
            </a:custGeom>
            <a:noFill/>
            <a:ln w="31750"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grpSp>
      <p:sp>
        <p:nvSpPr>
          <p:cNvPr id="12" name="文本框 20"/>
          <p:cNvSpPr txBox="1"/>
          <p:nvPr/>
        </p:nvSpPr>
        <p:spPr bwMode="auto">
          <a:xfrm>
            <a:off x="8598321" y="687149"/>
            <a:ext cx="3593679" cy="2428870"/>
          </a:xfrm>
          <a:prstGeom prst="rect">
            <a:avLst/>
          </a:prstGeom>
          <a:noFill/>
        </p:spPr>
        <p:txBody>
          <a:bodyPr wrap="square" rtlCol="0">
            <a:spAutoFit/>
          </a:bodyPr>
          <a:lstStyle/>
          <a:p>
            <a:pPr marL="285750" indent="-285750" algn="l">
              <a:lnSpc>
                <a:spcPct val="113999"/>
              </a:lnSpc>
              <a:buFont typeface="Arial"/>
              <a:buChar char="•"/>
              <a:defRPr/>
            </a:pPr>
            <a:r>
              <a:rPr lang="tr-TR" sz="1600" b="1">
                <a:solidFill>
                  <a:srgbClr val="0070C0"/>
                </a:solidFill>
                <a:latin typeface="Calibri"/>
                <a:cs typeface="Calibri"/>
              </a:rPr>
              <a:t>Epilepsi:</a:t>
            </a:r>
            <a:r>
              <a:rPr lang="tr-TR" sz="1600">
                <a:solidFill>
                  <a:srgbClr val="0070C0"/>
                </a:solidFill>
                <a:latin typeface="Calibri"/>
                <a:cs typeface="Calibri"/>
              </a:rPr>
              <a:t> </a:t>
            </a:r>
            <a:r>
              <a:rPr lang="tr-TR" sz="1600" b="1">
                <a:latin typeface="Calibri"/>
                <a:cs typeface="Calibri"/>
              </a:rPr>
              <a:t>%1,8-60</a:t>
            </a:r>
            <a:endParaRPr lang="tr-TR" sz="1600" b="1">
              <a:latin typeface="Calibri"/>
              <a:cs typeface="Calibri"/>
            </a:endParaRPr>
          </a:p>
          <a:p>
            <a:pPr marL="742950" lvl="1" indent="-285750" algn="l">
              <a:buFont typeface="Arial"/>
              <a:buChar char="•"/>
              <a:defRPr/>
            </a:pPr>
            <a:r>
              <a:rPr lang="tr-TR" sz="1600" b="1">
                <a:latin typeface="Calibri"/>
                <a:cs typeface="Calibri"/>
              </a:rPr>
              <a:t>Kız cinsiyeti &amp; MR (IQ) </a:t>
            </a:r>
            <a:endParaRPr lang="tr-TR" sz="1600" b="1">
              <a:latin typeface="Calibri"/>
              <a:cs typeface="Calibri"/>
            </a:endParaRPr>
          </a:p>
          <a:p>
            <a:pPr marL="742950" lvl="1" indent="-285750" algn="l">
              <a:buFont typeface="Arial"/>
              <a:buChar char="•"/>
              <a:defRPr/>
            </a:pPr>
            <a:endParaRPr lang="tr-TR" sz="1600" b="1">
              <a:solidFill>
                <a:schemeClr val="accent2"/>
              </a:solidFill>
              <a:latin typeface="Calibri"/>
              <a:cs typeface="Calibri"/>
            </a:endParaRPr>
          </a:p>
          <a:p>
            <a:pPr marL="285750" lvl="0" indent="-285750" algn="l">
              <a:buFont typeface="Arial"/>
              <a:buChar char="•"/>
              <a:defRPr/>
            </a:pPr>
            <a:r>
              <a:rPr lang="tr-TR" sz="1600" b="1">
                <a:solidFill>
                  <a:srgbClr val="0070C0"/>
                </a:solidFill>
                <a:latin typeface="Calibri"/>
                <a:cs typeface="Calibri"/>
              </a:rPr>
              <a:t>İmmunolojik</a:t>
            </a:r>
            <a:r>
              <a:rPr lang="tr-TR" sz="1600" b="1">
                <a:solidFill>
                  <a:srgbClr val="0070C0"/>
                </a:solidFill>
                <a:latin typeface="Calibri"/>
                <a:cs typeface="Calibri"/>
              </a:rPr>
              <a:t> ve alerjik hastalıklar</a:t>
            </a:r>
            <a:endParaRPr lang="tr-TR" sz="1600" b="1">
              <a:solidFill>
                <a:srgbClr val="0070C0"/>
              </a:solidFill>
              <a:latin typeface="Calibri"/>
              <a:cs typeface="Calibri"/>
            </a:endParaRPr>
          </a:p>
          <a:p>
            <a:pPr marL="742950" lvl="1" indent="-285750" algn="l">
              <a:buFont typeface="Arial"/>
              <a:buChar char="•"/>
              <a:defRPr/>
            </a:pPr>
            <a:r>
              <a:rPr lang="tr-TR" sz="1600">
                <a:latin typeface="Calibri"/>
                <a:cs typeface="Calibri"/>
              </a:rPr>
              <a:t>Otoimmun</a:t>
            </a:r>
            <a:r>
              <a:rPr lang="tr-TR" sz="1600">
                <a:latin typeface="Calibri"/>
                <a:cs typeface="Calibri"/>
              </a:rPr>
              <a:t> bozukluk sıktır</a:t>
            </a:r>
            <a:endParaRPr lang="tr-TR" sz="1600">
              <a:latin typeface="Calibri"/>
              <a:cs typeface="Calibri"/>
            </a:endParaRPr>
          </a:p>
          <a:p>
            <a:pPr marL="742950" lvl="1" indent="-285750" algn="l">
              <a:buFont typeface="Arial"/>
              <a:buChar char="•"/>
              <a:defRPr/>
            </a:pPr>
            <a:endParaRPr lang="tr-TR" sz="1600">
              <a:latin typeface="Calibri"/>
              <a:cs typeface="Calibri"/>
            </a:endParaRPr>
          </a:p>
          <a:p>
            <a:pPr marL="285750" lvl="0" indent="-285750" algn="l">
              <a:buFont typeface="Arial"/>
              <a:buChar char="•"/>
              <a:defRPr/>
            </a:pPr>
            <a:r>
              <a:rPr lang="tr-TR" sz="1600" b="1">
                <a:solidFill>
                  <a:srgbClr val="0070C0"/>
                </a:solidFill>
                <a:latin typeface="Calibri"/>
                <a:cs typeface="Calibri"/>
              </a:rPr>
              <a:t>Gastrointestinal</a:t>
            </a:r>
            <a:r>
              <a:rPr lang="tr-TR" sz="1600" b="1">
                <a:solidFill>
                  <a:srgbClr val="0070C0"/>
                </a:solidFill>
                <a:latin typeface="Calibri"/>
                <a:cs typeface="Calibri"/>
              </a:rPr>
              <a:t> sorunlar:</a:t>
            </a:r>
            <a:r>
              <a:rPr lang="tr-TR" sz="1600">
                <a:solidFill>
                  <a:srgbClr val="0070C0"/>
                </a:solidFill>
                <a:latin typeface="Calibri"/>
                <a:cs typeface="Calibri"/>
              </a:rPr>
              <a:t> </a:t>
            </a:r>
            <a:r>
              <a:rPr lang="tr-TR" sz="1600">
                <a:latin typeface="Calibri"/>
                <a:cs typeface="Calibri"/>
              </a:rPr>
              <a:t>%7-24</a:t>
            </a:r>
            <a:endParaRPr lang="tr-TR" sz="1600">
              <a:latin typeface="Calibri"/>
              <a:cs typeface="Calibri"/>
            </a:endParaRPr>
          </a:p>
          <a:p>
            <a:pPr marL="285750" indent="-285750" algn="l">
              <a:lnSpc>
                <a:spcPct val="113999"/>
              </a:lnSpc>
              <a:buFont typeface="Arial"/>
              <a:buChar char="•"/>
              <a:defRPr/>
            </a:pPr>
            <a:endParaRPr lang="tr-TR" sz="1600">
              <a:latin typeface="Calibri"/>
              <a:cs typeface="Calibri"/>
            </a:endParaRPr>
          </a:p>
          <a:p>
            <a:pPr marL="285750" indent="-285750" algn="l">
              <a:lnSpc>
                <a:spcPct val="113999"/>
              </a:lnSpc>
              <a:defRPr/>
            </a:pPr>
            <a:endParaRPr lang="en-US" sz="1600">
              <a:solidFill>
                <a:schemeClr val="tx1">
                  <a:lumMod val="65000"/>
                  <a:lumOff val="35000"/>
                </a:schemeClr>
              </a:solidFill>
              <a:latin typeface="Calibri"/>
              <a:ea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Tedavi Yaklaşımları</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44</a:t>
            </a:fld>
            <a:endParaRPr lang="tr-TR"/>
          </a:p>
        </p:txBody>
      </p:sp>
      <p:sp>
        <p:nvSpPr>
          <p:cNvPr id="7" name="Dikdörtgen 6"/>
          <p:cNvSpPr/>
          <p:nvPr/>
        </p:nvSpPr>
        <p:spPr bwMode="auto">
          <a:xfrm>
            <a:off x="780410" y="2008912"/>
            <a:ext cx="10494014" cy="4401205"/>
          </a:xfrm>
          <a:prstGeom prst="rect">
            <a:avLst/>
          </a:prstGeom>
        </p:spPr>
        <p:txBody>
          <a:bodyPr wrap="square">
            <a:spAutoFit/>
          </a:bodyPr>
          <a:lstStyle/>
          <a:p>
            <a:pPr marL="342900" indent="-342900">
              <a:buFont typeface="Arial"/>
              <a:buChar char="•"/>
              <a:defRPr/>
            </a:pPr>
            <a:r>
              <a:rPr lang="en-US" sz="2400">
                <a:latin typeface="Calibri"/>
                <a:cs typeface="Calibri"/>
              </a:rPr>
              <a:t>Temel</a:t>
            </a:r>
            <a:r>
              <a:rPr lang="en-US" sz="2400">
                <a:latin typeface="Calibri"/>
                <a:cs typeface="Calibri"/>
              </a:rPr>
              <a:t> </a:t>
            </a:r>
            <a:r>
              <a:rPr lang="en-US" sz="2400">
                <a:latin typeface="Calibri"/>
                <a:cs typeface="Calibri"/>
              </a:rPr>
              <a:t>tedavi</a:t>
            </a:r>
            <a:r>
              <a:rPr lang="en-US" sz="2400">
                <a:latin typeface="Calibri"/>
                <a:cs typeface="Calibri"/>
              </a:rPr>
              <a:t> </a:t>
            </a:r>
            <a:r>
              <a:rPr lang="en-US" sz="2400">
                <a:latin typeface="Calibri"/>
                <a:cs typeface="Calibri"/>
              </a:rPr>
              <a:t>uygun</a:t>
            </a:r>
            <a:r>
              <a:rPr lang="en-US" sz="2400">
                <a:latin typeface="Calibri"/>
                <a:cs typeface="Calibri"/>
              </a:rPr>
              <a:t> </a:t>
            </a:r>
            <a:r>
              <a:rPr lang="en-US" sz="2400">
                <a:latin typeface="Calibri"/>
                <a:cs typeface="Calibri"/>
              </a:rPr>
              <a:t>eğitsel</a:t>
            </a:r>
            <a:r>
              <a:rPr lang="en-US" sz="2400">
                <a:latin typeface="Calibri"/>
                <a:cs typeface="Calibri"/>
              </a:rPr>
              <a:t> </a:t>
            </a:r>
            <a:r>
              <a:rPr lang="en-US" sz="2400">
                <a:latin typeface="Calibri"/>
                <a:cs typeface="Calibri"/>
              </a:rPr>
              <a:t>yaklaşımdır</a:t>
            </a:r>
            <a:r>
              <a:rPr lang="en-US" sz="2400">
                <a:latin typeface="Calibri"/>
                <a:cs typeface="Calibri"/>
              </a:rPr>
              <a:t>.</a:t>
            </a:r>
            <a:endParaRPr lang="en-US" sz="2400">
              <a:latin typeface="Calibri"/>
              <a:cs typeface="Calibri"/>
            </a:endParaRPr>
          </a:p>
          <a:p>
            <a:pPr marL="342900" indent="-342900">
              <a:buFont typeface="Arial"/>
              <a:buChar char="•"/>
              <a:defRPr/>
            </a:pPr>
            <a:r>
              <a:rPr lang="en-US" sz="2400">
                <a:latin typeface="Calibri"/>
                <a:cs typeface="Calibri"/>
              </a:rPr>
              <a:t>En</a:t>
            </a:r>
            <a:r>
              <a:rPr lang="en-US" sz="2400">
                <a:latin typeface="Calibri"/>
                <a:cs typeface="Calibri"/>
              </a:rPr>
              <a:t> </a:t>
            </a:r>
            <a:r>
              <a:rPr lang="en-US" sz="2400">
                <a:latin typeface="Calibri"/>
                <a:cs typeface="Calibri"/>
              </a:rPr>
              <a:t>çok</a:t>
            </a:r>
            <a:r>
              <a:rPr lang="en-US" sz="2400">
                <a:latin typeface="Calibri"/>
                <a:cs typeface="Calibri"/>
              </a:rPr>
              <a:t> </a:t>
            </a:r>
            <a:r>
              <a:rPr lang="en-US" sz="2400">
                <a:latin typeface="Calibri"/>
                <a:cs typeface="Calibri"/>
              </a:rPr>
              <a:t>davranışçı</a:t>
            </a:r>
            <a:r>
              <a:rPr lang="en-US" sz="2400">
                <a:latin typeface="Calibri"/>
                <a:cs typeface="Calibri"/>
              </a:rPr>
              <a:t> </a:t>
            </a:r>
            <a:r>
              <a:rPr lang="en-US" sz="2400">
                <a:latin typeface="Calibri"/>
                <a:cs typeface="Calibri"/>
              </a:rPr>
              <a:t>yaklaşımların</a:t>
            </a:r>
            <a:r>
              <a:rPr lang="en-US" sz="2400">
                <a:latin typeface="Calibri"/>
                <a:cs typeface="Calibri"/>
              </a:rPr>
              <a:t> </a:t>
            </a:r>
            <a:r>
              <a:rPr lang="en-US" sz="2400">
                <a:latin typeface="Calibri"/>
                <a:cs typeface="Calibri"/>
              </a:rPr>
              <a:t>etkin</a:t>
            </a:r>
            <a:r>
              <a:rPr lang="en-US" sz="2400">
                <a:latin typeface="Calibri"/>
                <a:cs typeface="Calibri"/>
              </a:rPr>
              <a:t> </a:t>
            </a:r>
            <a:r>
              <a:rPr lang="en-US" sz="2400">
                <a:latin typeface="Calibri"/>
                <a:cs typeface="Calibri"/>
              </a:rPr>
              <a:t>olduğu</a:t>
            </a:r>
            <a:r>
              <a:rPr lang="en-US" sz="2400">
                <a:latin typeface="Calibri"/>
                <a:cs typeface="Calibri"/>
              </a:rPr>
              <a:t> </a:t>
            </a:r>
            <a:r>
              <a:rPr lang="en-US" sz="2400">
                <a:latin typeface="Calibri"/>
                <a:cs typeface="Calibri"/>
              </a:rPr>
              <a:t>bildirilmiştir</a:t>
            </a:r>
            <a:r>
              <a:rPr lang="en-US" sz="2400">
                <a:latin typeface="Calibri"/>
                <a:cs typeface="Calibri"/>
              </a:rPr>
              <a:t>.</a:t>
            </a:r>
            <a:endParaRPr lang="en-US" sz="2400">
              <a:latin typeface="Calibri"/>
              <a:cs typeface="Calibri"/>
            </a:endParaRPr>
          </a:p>
          <a:p>
            <a:pPr marL="342900" indent="-342900">
              <a:buFont typeface="Arial"/>
              <a:buChar char="•"/>
              <a:defRPr/>
            </a:pPr>
            <a:r>
              <a:rPr lang="en-US" sz="2400">
                <a:latin typeface="Calibri"/>
                <a:cs typeface="Calibri"/>
              </a:rPr>
              <a:t>Ev</a:t>
            </a:r>
            <a:r>
              <a:rPr lang="en-US" sz="2400">
                <a:latin typeface="Calibri"/>
                <a:cs typeface="Calibri"/>
              </a:rPr>
              <a:t> </a:t>
            </a:r>
            <a:r>
              <a:rPr lang="en-US" sz="2400">
                <a:latin typeface="Calibri"/>
                <a:cs typeface="Calibri"/>
              </a:rPr>
              <a:t>eğitim</a:t>
            </a:r>
            <a:r>
              <a:rPr lang="en-US" sz="2400">
                <a:latin typeface="Calibri"/>
                <a:cs typeface="Calibri"/>
              </a:rPr>
              <a:t> </a:t>
            </a:r>
            <a:r>
              <a:rPr lang="en-US" sz="2400">
                <a:latin typeface="Calibri"/>
                <a:cs typeface="Calibri"/>
              </a:rPr>
              <a:t>programları</a:t>
            </a:r>
            <a:r>
              <a:rPr lang="en-US" sz="2400">
                <a:latin typeface="Calibri"/>
                <a:cs typeface="Calibri"/>
              </a:rPr>
              <a:t> </a:t>
            </a:r>
            <a:r>
              <a:rPr lang="en-US" sz="2400">
                <a:latin typeface="Calibri"/>
                <a:cs typeface="Calibri"/>
              </a:rPr>
              <a:t>ve</a:t>
            </a:r>
            <a:r>
              <a:rPr lang="en-US" sz="2400">
                <a:latin typeface="Calibri"/>
                <a:cs typeface="Calibri"/>
              </a:rPr>
              <a:t> </a:t>
            </a:r>
            <a:r>
              <a:rPr lang="en-US" sz="2400">
                <a:latin typeface="Calibri"/>
                <a:cs typeface="Calibri"/>
              </a:rPr>
              <a:t>ebeveynin</a:t>
            </a:r>
            <a:r>
              <a:rPr lang="en-US" sz="2400">
                <a:latin typeface="Calibri"/>
                <a:cs typeface="Calibri"/>
              </a:rPr>
              <a:t> </a:t>
            </a:r>
            <a:r>
              <a:rPr lang="en-US" sz="2400">
                <a:latin typeface="Calibri"/>
                <a:cs typeface="Calibri"/>
              </a:rPr>
              <a:t>eğitim</a:t>
            </a:r>
            <a:r>
              <a:rPr lang="en-US" sz="2400">
                <a:latin typeface="Calibri"/>
                <a:cs typeface="Calibri"/>
              </a:rPr>
              <a:t> </a:t>
            </a:r>
            <a:r>
              <a:rPr lang="en-US" sz="2400">
                <a:latin typeface="Calibri"/>
                <a:cs typeface="Calibri"/>
              </a:rPr>
              <a:t>programına</a:t>
            </a:r>
            <a:r>
              <a:rPr lang="en-US" sz="2400">
                <a:latin typeface="Calibri"/>
                <a:cs typeface="Calibri"/>
              </a:rPr>
              <a:t> </a:t>
            </a:r>
            <a:r>
              <a:rPr lang="en-US" sz="2400">
                <a:latin typeface="Calibri"/>
                <a:cs typeface="Calibri"/>
              </a:rPr>
              <a:t>dahil</a:t>
            </a:r>
            <a:r>
              <a:rPr lang="en-US" sz="2400">
                <a:latin typeface="Calibri"/>
                <a:cs typeface="Calibri"/>
              </a:rPr>
              <a:t> </a:t>
            </a:r>
            <a:r>
              <a:rPr lang="en-US" sz="2400">
                <a:latin typeface="Calibri"/>
                <a:cs typeface="Calibri"/>
              </a:rPr>
              <a:t>olması</a:t>
            </a:r>
            <a:r>
              <a:rPr lang="en-US" sz="2400">
                <a:latin typeface="Calibri"/>
                <a:cs typeface="Calibri"/>
              </a:rPr>
              <a:t> </a:t>
            </a:r>
            <a:r>
              <a:rPr lang="en-US" sz="2400">
                <a:latin typeface="Calibri"/>
                <a:cs typeface="Calibri"/>
              </a:rPr>
              <a:t>çok</a:t>
            </a:r>
            <a:r>
              <a:rPr lang="en-US" sz="2400">
                <a:latin typeface="Calibri"/>
                <a:cs typeface="Calibri"/>
              </a:rPr>
              <a:t> </a:t>
            </a:r>
            <a:r>
              <a:rPr lang="en-US" sz="2400">
                <a:latin typeface="Calibri"/>
                <a:cs typeface="Calibri"/>
              </a:rPr>
              <a:t>önemlidir</a:t>
            </a:r>
            <a:r>
              <a:rPr lang="en-US" sz="2400">
                <a:latin typeface="Calibri"/>
                <a:cs typeface="Calibri"/>
              </a:rPr>
              <a:t>.</a:t>
            </a:r>
            <a:endParaRPr lang="en-US" sz="2400">
              <a:latin typeface="Calibri"/>
              <a:cs typeface="Calibri"/>
            </a:endParaRPr>
          </a:p>
          <a:p>
            <a:pPr marL="342900" indent="-342900">
              <a:buFont typeface="Arial"/>
              <a:buChar char="•"/>
              <a:defRPr/>
            </a:pPr>
            <a:r>
              <a:rPr lang="en-US" sz="2400">
                <a:latin typeface="Calibri"/>
                <a:cs typeface="Calibri"/>
              </a:rPr>
              <a:t>Çekirdek</a:t>
            </a:r>
            <a:r>
              <a:rPr lang="en-US" sz="2400">
                <a:latin typeface="Calibri"/>
                <a:cs typeface="Calibri"/>
              </a:rPr>
              <a:t> </a:t>
            </a:r>
            <a:r>
              <a:rPr lang="en-US" sz="2400">
                <a:latin typeface="Calibri"/>
                <a:cs typeface="Calibri"/>
              </a:rPr>
              <a:t>semptomları</a:t>
            </a:r>
            <a:r>
              <a:rPr lang="en-US" sz="2400">
                <a:latin typeface="Calibri"/>
                <a:cs typeface="Calibri"/>
              </a:rPr>
              <a:t> </a:t>
            </a:r>
            <a:r>
              <a:rPr lang="en-US" sz="2400">
                <a:latin typeface="Calibri"/>
                <a:cs typeface="Calibri"/>
              </a:rPr>
              <a:t>azaltmada</a:t>
            </a:r>
            <a:r>
              <a:rPr lang="en-US" sz="2400">
                <a:latin typeface="Calibri"/>
                <a:cs typeface="Calibri"/>
              </a:rPr>
              <a:t> </a:t>
            </a:r>
            <a:r>
              <a:rPr lang="en-US" sz="2400">
                <a:latin typeface="Calibri"/>
                <a:cs typeface="Calibri"/>
              </a:rPr>
              <a:t>en</a:t>
            </a:r>
            <a:r>
              <a:rPr lang="en-US" sz="2400">
                <a:latin typeface="Calibri"/>
                <a:cs typeface="Calibri"/>
              </a:rPr>
              <a:t> </a:t>
            </a:r>
            <a:r>
              <a:rPr lang="en-US" sz="2400">
                <a:latin typeface="Calibri"/>
                <a:cs typeface="Calibri"/>
              </a:rPr>
              <a:t>umut</a:t>
            </a:r>
            <a:r>
              <a:rPr lang="tr-TR" sz="2400">
                <a:latin typeface="Calibri"/>
                <a:cs typeface="Calibri"/>
              </a:rPr>
              <a:t> </a:t>
            </a:r>
            <a:r>
              <a:rPr lang="en-US" sz="2400">
                <a:latin typeface="Calibri"/>
                <a:cs typeface="Calibri"/>
              </a:rPr>
              <a:t>verici</a:t>
            </a:r>
            <a:r>
              <a:rPr lang="en-US" sz="2400">
                <a:latin typeface="Calibri"/>
                <a:cs typeface="Calibri"/>
              </a:rPr>
              <a:t> </a:t>
            </a:r>
            <a:r>
              <a:rPr lang="en-US" sz="2400">
                <a:latin typeface="Calibri"/>
                <a:cs typeface="Calibri"/>
              </a:rPr>
              <a:t>yaklaşımlar</a:t>
            </a:r>
            <a:r>
              <a:rPr lang="en-US" sz="2400">
                <a:latin typeface="Calibri"/>
                <a:cs typeface="Calibri"/>
              </a:rPr>
              <a:t> </a:t>
            </a:r>
            <a:r>
              <a:rPr lang="en-US" sz="2400">
                <a:latin typeface="Calibri"/>
                <a:cs typeface="Calibri"/>
              </a:rPr>
              <a:t>erken</a:t>
            </a:r>
            <a:r>
              <a:rPr lang="en-US" sz="2400">
                <a:latin typeface="Calibri"/>
                <a:cs typeface="Calibri"/>
              </a:rPr>
              <a:t> </a:t>
            </a:r>
            <a:r>
              <a:rPr lang="en-US" sz="2400">
                <a:latin typeface="Calibri"/>
                <a:cs typeface="Calibri"/>
              </a:rPr>
              <a:t>yaşta</a:t>
            </a:r>
            <a:r>
              <a:rPr lang="en-US" sz="2400">
                <a:latin typeface="Calibri"/>
                <a:cs typeface="Calibri"/>
              </a:rPr>
              <a:t> </a:t>
            </a:r>
            <a:r>
              <a:rPr lang="en-US" sz="2400">
                <a:latin typeface="Calibri"/>
                <a:cs typeface="Calibri"/>
              </a:rPr>
              <a:t>başlayan</a:t>
            </a:r>
            <a:r>
              <a:rPr lang="en-US" sz="2400">
                <a:latin typeface="Calibri"/>
                <a:cs typeface="Calibri"/>
              </a:rPr>
              <a:t> </a:t>
            </a:r>
            <a:r>
              <a:rPr lang="en-US" sz="2400">
                <a:latin typeface="Calibri"/>
                <a:cs typeface="Calibri"/>
              </a:rPr>
              <a:t>yeterli</a:t>
            </a:r>
            <a:r>
              <a:rPr lang="en-US" sz="2400">
                <a:latin typeface="Calibri"/>
                <a:cs typeface="Calibri"/>
              </a:rPr>
              <a:t> </a:t>
            </a:r>
            <a:r>
              <a:rPr lang="en-US" sz="2400">
                <a:latin typeface="Calibri"/>
                <a:cs typeface="Calibri"/>
              </a:rPr>
              <a:t>süre</a:t>
            </a:r>
            <a:r>
              <a:rPr lang="en-US" sz="2400">
                <a:latin typeface="Calibri"/>
                <a:cs typeface="Calibri"/>
              </a:rPr>
              <a:t> </a:t>
            </a:r>
            <a:r>
              <a:rPr lang="en-US" sz="2400">
                <a:latin typeface="Calibri"/>
                <a:cs typeface="Calibri"/>
              </a:rPr>
              <a:t>ve</a:t>
            </a:r>
            <a:r>
              <a:rPr lang="tr-TR" sz="2400">
                <a:latin typeface="Calibri"/>
                <a:cs typeface="Calibri"/>
              </a:rPr>
              <a:t> </a:t>
            </a:r>
            <a:r>
              <a:rPr lang="en-US" sz="2400">
                <a:latin typeface="Calibri"/>
                <a:cs typeface="Calibri"/>
              </a:rPr>
              <a:t>yoğunlukta</a:t>
            </a:r>
            <a:r>
              <a:rPr lang="en-US" sz="2400">
                <a:latin typeface="Calibri"/>
                <a:cs typeface="Calibri"/>
              </a:rPr>
              <a:t> </a:t>
            </a:r>
            <a:r>
              <a:rPr lang="en-US" sz="2400">
                <a:latin typeface="Calibri"/>
                <a:cs typeface="Calibri"/>
              </a:rPr>
              <a:t>eğitsel</a:t>
            </a:r>
            <a:r>
              <a:rPr lang="en-US" sz="2400">
                <a:latin typeface="Calibri"/>
                <a:cs typeface="Calibri"/>
              </a:rPr>
              <a:t> </a:t>
            </a:r>
            <a:r>
              <a:rPr lang="en-US" sz="2400">
                <a:latin typeface="Calibri"/>
                <a:cs typeface="Calibri"/>
              </a:rPr>
              <a:t>ve</a:t>
            </a:r>
            <a:r>
              <a:rPr lang="en-US" sz="2400">
                <a:latin typeface="Calibri"/>
                <a:cs typeface="Calibri"/>
              </a:rPr>
              <a:t> </a:t>
            </a:r>
            <a:r>
              <a:rPr lang="en-US" sz="2400">
                <a:latin typeface="Calibri"/>
                <a:cs typeface="Calibri"/>
              </a:rPr>
              <a:t>alışkanlık</a:t>
            </a:r>
            <a:r>
              <a:rPr lang="en-US" sz="2400">
                <a:latin typeface="Calibri"/>
                <a:cs typeface="Calibri"/>
              </a:rPr>
              <a:t> </a:t>
            </a:r>
            <a:r>
              <a:rPr lang="en-US" sz="2400">
                <a:latin typeface="Calibri"/>
                <a:cs typeface="Calibri"/>
              </a:rPr>
              <a:t>kazandıran</a:t>
            </a:r>
            <a:r>
              <a:rPr lang="en-US" sz="2400">
                <a:latin typeface="Calibri"/>
                <a:cs typeface="Calibri"/>
              </a:rPr>
              <a:t> </a:t>
            </a:r>
            <a:r>
              <a:rPr lang="en-US" sz="2400">
                <a:latin typeface="Calibri"/>
                <a:cs typeface="Calibri"/>
              </a:rPr>
              <a:t>yaklaşımlardır</a:t>
            </a:r>
            <a:r>
              <a:rPr lang="tr-TR" sz="2400">
                <a:latin typeface="Calibri"/>
                <a:cs typeface="Calibri"/>
              </a:rPr>
              <a:t>.</a:t>
            </a:r>
            <a:endParaRPr lang="en-US" sz="2400">
              <a:latin typeface="Calibri"/>
              <a:cs typeface="Calibri"/>
            </a:endParaRPr>
          </a:p>
          <a:p>
            <a:pPr marL="342900" indent="-342900">
              <a:buFont typeface="Arial"/>
              <a:buChar char="•"/>
              <a:defRPr/>
            </a:pPr>
            <a:r>
              <a:rPr lang="en-US" sz="2400">
                <a:latin typeface="Calibri"/>
                <a:cs typeface="Calibri"/>
              </a:rPr>
              <a:t>Olguların</a:t>
            </a:r>
            <a:r>
              <a:rPr lang="en-US" sz="2400">
                <a:latin typeface="Calibri"/>
                <a:cs typeface="Calibri"/>
              </a:rPr>
              <a:t> </a:t>
            </a:r>
            <a:r>
              <a:rPr lang="en-US" sz="2400">
                <a:latin typeface="Calibri"/>
                <a:cs typeface="Calibri"/>
              </a:rPr>
              <a:t>çoğunda</a:t>
            </a:r>
            <a:r>
              <a:rPr lang="en-US" sz="2400">
                <a:latin typeface="Calibri"/>
                <a:cs typeface="Calibri"/>
              </a:rPr>
              <a:t> </a:t>
            </a:r>
            <a:r>
              <a:rPr lang="en-US" sz="2400">
                <a:latin typeface="Calibri"/>
                <a:cs typeface="Calibri"/>
              </a:rPr>
              <a:t>hareketlilik</a:t>
            </a:r>
            <a:r>
              <a:rPr lang="en-US" sz="2400">
                <a:latin typeface="Calibri"/>
                <a:cs typeface="Calibri"/>
              </a:rPr>
              <a:t>, </a:t>
            </a:r>
            <a:r>
              <a:rPr lang="en-US" sz="2400">
                <a:latin typeface="Calibri"/>
                <a:cs typeface="Calibri"/>
              </a:rPr>
              <a:t>uykusuzluk</a:t>
            </a:r>
            <a:r>
              <a:rPr lang="en-US" sz="2400">
                <a:latin typeface="Calibri"/>
                <a:cs typeface="Calibri"/>
              </a:rPr>
              <a:t>, </a:t>
            </a:r>
            <a:r>
              <a:rPr lang="en-US" sz="2400">
                <a:latin typeface="Calibri"/>
                <a:cs typeface="Calibri"/>
              </a:rPr>
              <a:t>öfke</a:t>
            </a:r>
            <a:r>
              <a:rPr lang="en-US" sz="2400">
                <a:latin typeface="Calibri"/>
                <a:cs typeface="Calibri"/>
              </a:rPr>
              <a:t>, </a:t>
            </a:r>
            <a:r>
              <a:rPr lang="en-US" sz="2400">
                <a:latin typeface="Calibri"/>
                <a:cs typeface="Calibri"/>
              </a:rPr>
              <a:t>takıntı</a:t>
            </a:r>
            <a:r>
              <a:rPr lang="en-US" sz="2400">
                <a:latin typeface="Calibri"/>
                <a:cs typeface="Calibri"/>
              </a:rPr>
              <a:t> </a:t>
            </a:r>
            <a:r>
              <a:rPr lang="en-US" sz="2400">
                <a:latin typeface="Calibri"/>
                <a:cs typeface="Calibri"/>
              </a:rPr>
              <a:t>ve</a:t>
            </a:r>
            <a:r>
              <a:rPr lang="en-US" sz="2400">
                <a:latin typeface="Calibri"/>
                <a:cs typeface="Calibri"/>
              </a:rPr>
              <a:t> </a:t>
            </a:r>
            <a:r>
              <a:rPr lang="en-US" sz="2400">
                <a:latin typeface="Calibri"/>
                <a:cs typeface="Calibri"/>
              </a:rPr>
              <a:t>dikkat</a:t>
            </a:r>
            <a:r>
              <a:rPr lang="en-US" sz="2400">
                <a:latin typeface="Calibri"/>
                <a:cs typeface="Calibri"/>
              </a:rPr>
              <a:t> </a:t>
            </a:r>
            <a:r>
              <a:rPr lang="en-US" sz="2400">
                <a:latin typeface="Calibri"/>
                <a:cs typeface="Calibri"/>
              </a:rPr>
              <a:t>sorunu</a:t>
            </a:r>
            <a:r>
              <a:rPr lang="en-US" sz="2400">
                <a:latin typeface="Calibri"/>
                <a:cs typeface="Calibri"/>
              </a:rPr>
              <a:t> </a:t>
            </a:r>
            <a:r>
              <a:rPr lang="en-US" sz="2400">
                <a:latin typeface="Calibri"/>
                <a:cs typeface="Calibri"/>
              </a:rPr>
              <a:t>gibi</a:t>
            </a:r>
            <a:r>
              <a:rPr lang="en-US" sz="2400">
                <a:latin typeface="Calibri"/>
                <a:cs typeface="Calibri"/>
              </a:rPr>
              <a:t> </a:t>
            </a:r>
            <a:r>
              <a:rPr lang="en-US" sz="2400">
                <a:latin typeface="Calibri"/>
                <a:cs typeface="Calibri"/>
              </a:rPr>
              <a:t>problemler</a:t>
            </a:r>
            <a:r>
              <a:rPr lang="en-US" sz="2400">
                <a:latin typeface="Calibri"/>
                <a:cs typeface="Calibri"/>
              </a:rPr>
              <a:t> </a:t>
            </a:r>
            <a:r>
              <a:rPr lang="en-US" sz="2400">
                <a:latin typeface="Calibri"/>
                <a:cs typeface="Calibri"/>
              </a:rPr>
              <a:t>için</a:t>
            </a:r>
            <a:r>
              <a:rPr lang="en-US" sz="2400">
                <a:latin typeface="Calibri"/>
                <a:cs typeface="Calibri"/>
              </a:rPr>
              <a:t> </a:t>
            </a:r>
            <a:r>
              <a:rPr lang="en-US" sz="2400">
                <a:latin typeface="Calibri"/>
                <a:cs typeface="Calibri"/>
              </a:rPr>
              <a:t>psikiyatrist</a:t>
            </a:r>
            <a:r>
              <a:rPr lang="en-US" sz="2400">
                <a:latin typeface="Calibri"/>
                <a:cs typeface="Calibri"/>
              </a:rPr>
              <a:t> </a:t>
            </a:r>
            <a:r>
              <a:rPr lang="en-US" sz="2400">
                <a:latin typeface="Calibri"/>
                <a:cs typeface="Calibri"/>
              </a:rPr>
              <a:t>denetiminde</a:t>
            </a:r>
            <a:r>
              <a:rPr lang="en-US" sz="2400">
                <a:latin typeface="Calibri"/>
                <a:cs typeface="Calibri"/>
              </a:rPr>
              <a:t> </a:t>
            </a:r>
            <a:r>
              <a:rPr lang="en-US" sz="2400">
                <a:latin typeface="Calibri"/>
                <a:cs typeface="Calibri"/>
              </a:rPr>
              <a:t>ilaç</a:t>
            </a:r>
            <a:r>
              <a:rPr lang="en-US" sz="2400">
                <a:latin typeface="Calibri"/>
                <a:cs typeface="Calibri"/>
              </a:rPr>
              <a:t> </a:t>
            </a:r>
            <a:r>
              <a:rPr lang="en-US" sz="2400">
                <a:latin typeface="Calibri"/>
                <a:cs typeface="Calibri"/>
              </a:rPr>
              <a:t>kullanılmaktadır</a:t>
            </a:r>
            <a:r>
              <a:rPr lang="en-US" sz="2400">
                <a:latin typeface="Calibri"/>
                <a:cs typeface="Calibri"/>
              </a:rPr>
              <a:t>.</a:t>
            </a:r>
            <a:endParaRPr lang="en-US" sz="2400">
              <a:latin typeface="Calibri"/>
              <a:cs typeface="Calibri"/>
            </a:endParaRPr>
          </a:p>
          <a:p>
            <a:pPr algn="r">
              <a:defRPr/>
            </a:pPr>
            <a:endParaRPr lang="tr-TR" sz="2000" i="1">
              <a:solidFill>
                <a:schemeClr val="accent2"/>
              </a:solidFill>
              <a:latin typeface="Calibri"/>
              <a:cs typeface="Calibri"/>
            </a:endParaRPr>
          </a:p>
          <a:p>
            <a:pPr algn="r">
              <a:defRPr/>
            </a:pPr>
            <a:r>
              <a:rPr lang="tr-TR" sz="2000" i="1">
                <a:solidFill>
                  <a:schemeClr val="accent2"/>
                </a:solidFill>
                <a:latin typeface="Calibri"/>
                <a:cs typeface="Calibri"/>
              </a:rPr>
              <a:t>(</a:t>
            </a:r>
            <a:r>
              <a:rPr lang="tr-TR" sz="2000" i="1">
                <a:solidFill>
                  <a:schemeClr val="accent2"/>
                </a:solidFill>
                <a:latin typeface="Calibri"/>
                <a:cs typeface="Calibri"/>
              </a:rPr>
              <a:t>Myers</a:t>
            </a:r>
            <a:r>
              <a:rPr lang="tr-TR" sz="2000" i="1">
                <a:solidFill>
                  <a:schemeClr val="accent2"/>
                </a:solidFill>
                <a:latin typeface="Calibri"/>
                <a:cs typeface="Calibri"/>
              </a:rPr>
              <a:t> &amp; Johnson, 2007)</a:t>
            </a:r>
            <a:endParaRPr/>
          </a:p>
          <a:p>
            <a:pPr marL="342900" indent="-342900">
              <a:buFont typeface="Arial"/>
              <a:buChar char="•"/>
              <a:defRPr/>
            </a:pPr>
            <a:endParaRPr lang="tr-TR"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800" i="1">
                <a:solidFill>
                  <a:srgbClr val="C00000"/>
                </a:solidFill>
              </a:rPr>
              <a:t>Konvansiyonel Tedaviler	</a:t>
            </a:r>
            <a:br>
              <a:rPr lang="tr-TR" sz="4800" i="1">
                <a:solidFill>
                  <a:srgbClr val="C00000"/>
                </a:solidFill>
              </a:rPr>
            </a:br>
            <a:r>
              <a:rPr lang="tr-TR" sz="2400" i="1" u="sng">
                <a:solidFill>
                  <a:srgbClr val="002060"/>
                </a:solidFill>
              </a:rPr>
              <a:t>Kanıta dayalı opsiyonlar </a:t>
            </a:r>
            <a:endParaRPr sz="2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45</a:t>
            </a:fld>
            <a:endParaRPr lang="tr-TR"/>
          </a:p>
        </p:txBody>
      </p:sp>
      <p:sp>
        <p:nvSpPr>
          <p:cNvPr id="6" name="İçerik Yer Tutucusu 2"/>
          <p:cNvSpPr txBox="1"/>
          <p:nvPr/>
        </p:nvSpPr>
        <p:spPr bwMode="auto">
          <a:xfrm>
            <a:off x="838200" y="1524833"/>
            <a:ext cx="10515600" cy="5167312"/>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r">
              <a:buFont typeface="Arial"/>
              <a:buNone/>
              <a:defRPr/>
            </a:pPr>
            <a:endParaRPr lang="tr-TR" sz="1600" i="1"/>
          </a:p>
          <a:p>
            <a:pPr lvl="2">
              <a:defRPr/>
            </a:pPr>
            <a:endParaRPr lang="tr-TR" sz="1900" i="1"/>
          </a:p>
          <a:p>
            <a:pPr lvl="2">
              <a:defRPr/>
            </a:pPr>
            <a:endParaRPr lang="tr-TR" sz="1900" i="1"/>
          </a:p>
          <a:p>
            <a:pPr marL="914400" lvl="2" indent="0" algn="r">
              <a:buFont typeface="Arial"/>
              <a:buNone/>
              <a:defRPr/>
            </a:pPr>
            <a:endParaRPr lang="tr-TR" sz="1500" i="1">
              <a:solidFill>
                <a:schemeClr val="accent2"/>
              </a:solidFill>
            </a:endParaRPr>
          </a:p>
          <a:p>
            <a:pPr>
              <a:defRPr/>
            </a:pPr>
            <a:endParaRPr lang="tr-TR" sz="2400" i="1">
              <a:solidFill>
                <a:srgbClr val="002060"/>
              </a:solidFill>
            </a:endParaRPr>
          </a:p>
          <a:p>
            <a:pPr>
              <a:defRPr/>
            </a:pPr>
            <a:endParaRPr lang="tr-TR" sz="2400" i="1">
              <a:solidFill>
                <a:srgbClr val="002060"/>
              </a:solidFill>
            </a:endParaRPr>
          </a:p>
          <a:p>
            <a:pPr>
              <a:defRPr/>
            </a:pPr>
            <a:endParaRPr lang="tr-TR" sz="2400" i="1">
              <a:solidFill>
                <a:srgbClr val="002060"/>
              </a:solidFill>
            </a:endParaRPr>
          </a:p>
          <a:p>
            <a:pPr marL="457200" lvl="1" indent="0" algn="r">
              <a:buFont typeface="Arial"/>
              <a:buNone/>
              <a:defRPr/>
            </a:pPr>
            <a:endParaRPr lang="tr-TR" sz="1500" i="1">
              <a:solidFill>
                <a:schemeClr val="accent2"/>
              </a:solidFill>
            </a:endParaRPr>
          </a:p>
          <a:p>
            <a:pPr marL="457200" lvl="1" indent="0" algn="r">
              <a:buFont typeface="Arial"/>
              <a:buNone/>
              <a:defRPr/>
            </a:pPr>
            <a:endParaRPr lang="tr-TR" sz="1500" i="1">
              <a:solidFill>
                <a:schemeClr val="accent2"/>
              </a:solidFill>
            </a:endParaRPr>
          </a:p>
          <a:p>
            <a:pPr marL="457200" lvl="1" indent="0" algn="r">
              <a:buFont typeface="Arial"/>
              <a:buNone/>
              <a:defRPr/>
            </a:pPr>
            <a:endParaRPr lang="tr-TR" sz="1500" i="1">
              <a:solidFill>
                <a:schemeClr val="accent2"/>
              </a:solidFill>
            </a:endParaRPr>
          </a:p>
          <a:p>
            <a:pPr marL="457200" lvl="1" indent="0" algn="r">
              <a:buFont typeface="Arial"/>
              <a:buNone/>
              <a:defRPr/>
            </a:pPr>
            <a:endParaRPr lang="tr-TR" sz="1500" i="1">
              <a:solidFill>
                <a:schemeClr val="accent2"/>
              </a:solidFill>
            </a:endParaRPr>
          </a:p>
          <a:p>
            <a:pPr marL="457200" lvl="1" indent="0" algn="r">
              <a:buFont typeface="Arial"/>
              <a:buNone/>
              <a:defRPr/>
            </a:pPr>
            <a:endParaRPr lang="tr-TR" sz="1500" i="1">
              <a:solidFill>
                <a:schemeClr val="accent2"/>
              </a:solidFill>
            </a:endParaRPr>
          </a:p>
          <a:p>
            <a:pPr marL="457200" lvl="1" indent="0" algn="r">
              <a:buFont typeface="Arial"/>
              <a:buNone/>
              <a:defRPr/>
            </a:pPr>
            <a:endParaRPr lang="tr-TR" sz="1500" i="1">
              <a:solidFill>
                <a:schemeClr val="accent2"/>
              </a:solidFill>
            </a:endParaRPr>
          </a:p>
          <a:p>
            <a:pPr lvl="1">
              <a:defRPr/>
            </a:pPr>
            <a:endParaRPr lang="tr-TR"/>
          </a:p>
        </p:txBody>
      </p:sp>
      <p:sp>
        <p:nvSpPr>
          <p:cNvPr id="8" name="Metin kutusu 7"/>
          <p:cNvSpPr txBox="1"/>
          <p:nvPr/>
        </p:nvSpPr>
        <p:spPr bwMode="auto">
          <a:xfrm>
            <a:off x="4311064" y="2714088"/>
            <a:ext cx="6414867" cy="1477328"/>
          </a:xfrm>
          <a:custGeom>
            <a:avLst/>
            <a:gdLst>
              <a:gd name="csX0" fmla="*/ 0 w 6414867"/>
              <a:gd name="csY0" fmla="*/ 0 h 1477328"/>
              <a:gd name="csX1" fmla="*/ 705635 w 6414867"/>
              <a:gd name="csY1" fmla="*/ 0 h 1477328"/>
              <a:gd name="csX2" fmla="*/ 1218825 w 6414867"/>
              <a:gd name="csY2" fmla="*/ 0 h 1477328"/>
              <a:gd name="csX3" fmla="*/ 1732014 w 6414867"/>
              <a:gd name="csY3" fmla="*/ 0 h 1477328"/>
              <a:gd name="csX4" fmla="*/ 2437649 w 6414867"/>
              <a:gd name="csY4" fmla="*/ 0 h 1477328"/>
              <a:gd name="csX5" fmla="*/ 3014987 w 6414867"/>
              <a:gd name="csY5" fmla="*/ 0 h 1477328"/>
              <a:gd name="csX6" fmla="*/ 3464028 w 6414867"/>
              <a:gd name="csY6" fmla="*/ 0 h 1477328"/>
              <a:gd name="csX7" fmla="*/ 4105515 w 6414867"/>
              <a:gd name="csY7" fmla="*/ 0 h 1477328"/>
              <a:gd name="csX8" fmla="*/ 4875299 w 6414867"/>
              <a:gd name="csY8" fmla="*/ 0 h 1477328"/>
              <a:gd name="csX9" fmla="*/ 5580934 w 6414867"/>
              <a:gd name="csY9" fmla="*/ 0 h 1477328"/>
              <a:gd name="csX10" fmla="*/ 6414867 w 6414867"/>
              <a:gd name="csY10" fmla="*/ 0 h 1477328"/>
              <a:gd name="csX11" fmla="*/ 6414867 w 6414867"/>
              <a:gd name="csY11" fmla="*/ 492443 h 1477328"/>
              <a:gd name="csX12" fmla="*/ 6414867 w 6414867"/>
              <a:gd name="csY12" fmla="*/ 999659 h 1477328"/>
              <a:gd name="csX13" fmla="*/ 6414867 w 6414867"/>
              <a:gd name="csY13" fmla="*/ 1477328 h 1477328"/>
              <a:gd name="csX14" fmla="*/ 5901678 w 6414867"/>
              <a:gd name="csY14" fmla="*/ 1477328 h 1477328"/>
              <a:gd name="csX15" fmla="*/ 5131894 w 6414867"/>
              <a:gd name="csY15" fmla="*/ 1477328 h 1477328"/>
              <a:gd name="csX16" fmla="*/ 4490407 w 6414867"/>
              <a:gd name="csY16" fmla="*/ 1477328 h 1477328"/>
              <a:gd name="csX17" fmla="*/ 3977218 w 6414867"/>
              <a:gd name="csY17" fmla="*/ 1477328 h 1477328"/>
              <a:gd name="csX18" fmla="*/ 3528177 w 6414867"/>
              <a:gd name="csY18" fmla="*/ 1477328 h 1477328"/>
              <a:gd name="csX19" fmla="*/ 2950839 w 6414867"/>
              <a:gd name="csY19" fmla="*/ 1477328 h 1477328"/>
              <a:gd name="csX20" fmla="*/ 2181055 w 6414867"/>
              <a:gd name="csY20" fmla="*/ 1477328 h 1477328"/>
              <a:gd name="csX21" fmla="*/ 1475419 w 6414867"/>
              <a:gd name="csY21" fmla="*/ 1477328 h 1477328"/>
              <a:gd name="csX22" fmla="*/ 1026379 w 6414867"/>
              <a:gd name="csY22" fmla="*/ 1477328 h 1477328"/>
              <a:gd name="csX23" fmla="*/ 0 w 6414867"/>
              <a:gd name="csY23" fmla="*/ 1477328 h 1477328"/>
              <a:gd name="csX24" fmla="*/ 0 w 6414867"/>
              <a:gd name="csY24" fmla="*/ 984885 h 1477328"/>
              <a:gd name="csX25" fmla="*/ 0 w 6414867"/>
              <a:gd name="csY25" fmla="*/ 521989 h 1477328"/>
              <a:gd name="csX26" fmla="*/ 0 w 6414867"/>
              <a:gd name="csY26" fmla="*/ 0 h 14773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6414867" h="1477328" fill="norm" stroke="1" extrusionOk="0">
                <a:moveTo>
                  <a:pt x="0" y="0"/>
                </a:moveTo>
                <a:cubicBezTo>
                  <a:pt x="264823" y="25883"/>
                  <a:pt x="462174" y="-7327"/>
                  <a:pt x="705635" y="0"/>
                </a:cubicBezTo>
                <a:cubicBezTo>
                  <a:pt x="949097" y="7327"/>
                  <a:pt x="984633" y="-23732"/>
                  <a:pt x="1218825" y="0"/>
                </a:cubicBezTo>
                <a:cubicBezTo>
                  <a:pt x="1453017" y="23732"/>
                  <a:pt x="1605901" y="15648"/>
                  <a:pt x="1732014" y="0"/>
                </a:cubicBezTo>
                <a:cubicBezTo>
                  <a:pt x="1858127" y="-15648"/>
                  <a:pt x="2187780" y="18012"/>
                  <a:pt x="2437649" y="0"/>
                </a:cubicBezTo>
                <a:cubicBezTo>
                  <a:pt x="2687519" y="-18012"/>
                  <a:pt x="2809124" y="-714"/>
                  <a:pt x="3014987" y="0"/>
                </a:cubicBezTo>
                <a:cubicBezTo>
                  <a:pt x="3220850" y="714"/>
                  <a:pt x="3371644" y="-13123"/>
                  <a:pt x="3464028" y="0"/>
                </a:cubicBezTo>
                <a:cubicBezTo>
                  <a:pt x="3556412" y="13123"/>
                  <a:pt x="3974781" y="695"/>
                  <a:pt x="4105515" y="0"/>
                </a:cubicBezTo>
                <a:cubicBezTo>
                  <a:pt x="4236249" y="-695"/>
                  <a:pt x="4629954" y="-17739"/>
                  <a:pt x="4875299" y="0"/>
                </a:cubicBezTo>
                <a:cubicBezTo>
                  <a:pt x="5120644" y="17739"/>
                  <a:pt x="5359987" y="15574"/>
                  <a:pt x="5580934" y="0"/>
                </a:cubicBezTo>
                <a:cubicBezTo>
                  <a:pt x="5801882" y="-15574"/>
                  <a:pt x="6003727" y="12775"/>
                  <a:pt x="6414867" y="0"/>
                </a:cubicBezTo>
                <a:cubicBezTo>
                  <a:pt x="6427662" y="154364"/>
                  <a:pt x="6405760" y="301905"/>
                  <a:pt x="6414867" y="492443"/>
                </a:cubicBezTo>
                <a:cubicBezTo>
                  <a:pt x="6423974" y="682981"/>
                  <a:pt x="6399854" y="814922"/>
                  <a:pt x="6414867" y="999659"/>
                </a:cubicBezTo>
                <a:cubicBezTo>
                  <a:pt x="6429880" y="1184396"/>
                  <a:pt x="6423219" y="1339182"/>
                  <a:pt x="6414867" y="1477328"/>
                </a:cubicBezTo>
                <a:cubicBezTo>
                  <a:pt x="6204720" y="1477280"/>
                  <a:pt x="6057463" y="1455695"/>
                  <a:pt x="5901678" y="1477328"/>
                </a:cubicBezTo>
                <a:cubicBezTo>
                  <a:pt x="5745893" y="1498961"/>
                  <a:pt x="5502708" y="1503769"/>
                  <a:pt x="5131894" y="1477328"/>
                </a:cubicBezTo>
                <a:cubicBezTo>
                  <a:pt x="4761080" y="1450887"/>
                  <a:pt x="4725621" y="1475894"/>
                  <a:pt x="4490407" y="1477328"/>
                </a:cubicBezTo>
                <a:cubicBezTo>
                  <a:pt x="4255193" y="1478762"/>
                  <a:pt x="4189556" y="1483691"/>
                  <a:pt x="3977218" y="1477328"/>
                </a:cubicBezTo>
                <a:cubicBezTo>
                  <a:pt x="3764880" y="1470965"/>
                  <a:pt x="3714363" y="1476319"/>
                  <a:pt x="3528177" y="1477328"/>
                </a:cubicBezTo>
                <a:cubicBezTo>
                  <a:pt x="3341991" y="1478337"/>
                  <a:pt x="3108976" y="1481877"/>
                  <a:pt x="2950839" y="1477328"/>
                </a:cubicBezTo>
                <a:cubicBezTo>
                  <a:pt x="2792702" y="1472779"/>
                  <a:pt x="2510900" y="1511150"/>
                  <a:pt x="2181055" y="1477328"/>
                </a:cubicBezTo>
                <a:cubicBezTo>
                  <a:pt x="1851210" y="1443506"/>
                  <a:pt x="1803446" y="1484874"/>
                  <a:pt x="1475419" y="1477328"/>
                </a:cubicBezTo>
                <a:cubicBezTo>
                  <a:pt x="1147392" y="1469782"/>
                  <a:pt x="1220014" y="1464393"/>
                  <a:pt x="1026379" y="1477328"/>
                </a:cubicBezTo>
                <a:cubicBezTo>
                  <a:pt x="832744" y="1490263"/>
                  <a:pt x="468991" y="1457578"/>
                  <a:pt x="0" y="1477328"/>
                </a:cubicBezTo>
                <a:cubicBezTo>
                  <a:pt x="-10147" y="1297021"/>
                  <a:pt x="5274" y="1229877"/>
                  <a:pt x="0" y="984885"/>
                </a:cubicBezTo>
                <a:cubicBezTo>
                  <a:pt x="-5274" y="739893"/>
                  <a:pt x="-5628" y="747538"/>
                  <a:pt x="0" y="521989"/>
                </a:cubicBezTo>
                <a:cubicBezTo>
                  <a:pt x="5628" y="296440"/>
                  <a:pt x="-9275" y="161001"/>
                  <a:pt x="0" y="0"/>
                </a:cubicBezTo>
                <a:close/>
              </a:path>
            </a:pathLst>
          </a:custGeom>
          <a:noFill/>
          <a:ln w="38100">
            <a:solidFill>
              <a:schemeClr val="accent2"/>
            </a:solidFill>
          </a:ln>
        </p:spPr>
        <p:txBody>
          <a:bodyPr wrap="square" rtlCol="0">
            <a:spAutoFit/>
          </a:bodyPr>
          <a:lstStyle/>
          <a:p>
            <a:pPr algn="ctr">
              <a:defRPr/>
            </a:pPr>
            <a:endParaRPr lang="tr-TR" i="1">
              <a:solidFill>
                <a:schemeClr val="accent2">
                  <a:lumMod val="75000"/>
                </a:schemeClr>
              </a:solidFill>
            </a:endParaRPr>
          </a:p>
          <a:p>
            <a:pPr algn="ctr">
              <a:defRPr/>
            </a:pPr>
            <a:r>
              <a:rPr lang="tr-TR" i="1">
                <a:solidFill>
                  <a:schemeClr val="accent2">
                    <a:lumMod val="75000"/>
                  </a:schemeClr>
                </a:solidFill>
              </a:rPr>
              <a:t>Bireyselleştirilmiş destekleyici eğitim programları; </a:t>
            </a:r>
            <a:endParaRPr/>
          </a:p>
          <a:p>
            <a:pPr algn="ctr">
              <a:defRPr/>
            </a:pPr>
            <a:r>
              <a:rPr lang="tr-TR" i="1">
                <a:solidFill>
                  <a:schemeClr val="accent2">
                    <a:lumMod val="75000"/>
                  </a:schemeClr>
                </a:solidFill>
              </a:rPr>
              <a:t>İletişimsel ve sosyal beceri kazanımı; </a:t>
            </a:r>
            <a:endParaRPr/>
          </a:p>
          <a:p>
            <a:pPr algn="ctr">
              <a:defRPr/>
            </a:pPr>
            <a:r>
              <a:rPr lang="tr-TR" i="1">
                <a:solidFill>
                  <a:schemeClr val="accent2">
                    <a:lumMod val="75000"/>
                  </a:schemeClr>
                </a:solidFill>
              </a:rPr>
              <a:t>Davranışsal sorunlara yönelik müdahale</a:t>
            </a:r>
            <a:endParaRPr/>
          </a:p>
          <a:p>
            <a:pPr algn="ctr">
              <a:defRPr/>
            </a:pPr>
            <a:endParaRPr lang="tr-TR" i="1">
              <a:solidFill>
                <a:schemeClr val="accent2">
                  <a:lumMod val="75000"/>
                </a:schemeClr>
              </a:solidFill>
            </a:endParaRPr>
          </a:p>
        </p:txBody>
      </p:sp>
      <p:sp>
        <p:nvSpPr>
          <p:cNvPr id="9" name="Metin kutusu 8"/>
          <p:cNvSpPr txBox="1"/>
          <p:nvPr/>
        </p:nvSpPr>
        <p:spPr bwMode="auto">
          <a:xfrm>
            <a:off x="3082628" y="4435856"/>
            <a:ext cx="5271288" cy="1908215"/>
          </a:xfrm>
          <a:custGeom>
            <a:avLst/>
            <a:gdLst>
              <a:gd name="csX0" fmla="*/ 0 w 5271288"/>
              <a:gd name="csY0" fmla="*/ 0 h 1908215"/>
              <a:gd name="csX1" fmla="*/ 606198 w 5271288"/>
              <a:gd name="csY1" fmla="*/ 0 h 1908215"/>
              <a:gd name="csX2" fmla="*/ 1106970 w 5271288"/>
              <a:gd name="csY2" fmla="*/ 0 h 1908215"/>
              <a:gd name="csX3" fmla="*/ 1871307 w 5271288"/>
              <a:gd name="csY3" fmla="*/ 0 h 1908215"/>
              <a:gd name="csX4" fmla="*/ 2477505 w 5271288"/>
              <a:gd name="csY4" fmla="*/ 0 h 1908215"/>
              <a:gd name="csX5" fmla="*/ 3083703 w 5271288"/>
              <a:gd name="csY5" fmla="*/ 0 h 1908215"/>
              <a:gd name="csX6" fmla="*/ 3848040 w 5271288"/>
              <a:gd name="csY6" fmla="*/ 0 h 1908215"/>
              <a:gd name="csX7" fmla="*/ 4401525 w 5271288"/>
              <a:gd name="csY7" fmla="*/ 0 h 1908215"/>
              <a:gd name="csX8" fmla="*/ 5271288 w 5271288"/>
              <a:gd name="csY8" fmla="*/ 0 h 1908215"/>
              <a:gd name="csX9" fmla="*/ 5271288 w 5271288"/>
              <a:gd name="csY9" fmla="*/ 674236 h 1908215"/>
              <a:gd name="csX10" fmla="*/ 5271288 w 5271288"/>
              <a:gd name="csY10" fmla="*/ 1272143 h 1908215"/>
              <a:gd name="csX11" fmla="*/ 5271288 w 5271288"/>
              <a:gd name="csY11" fmla="*/ 1908215 h 1908215"/>
              <a:gd name="csX12" fmla="*/ 4559664 w 5271288"/>
              <a:gd name="csY12" fmla="*/ 1908215 h 1908215"/>
              <a:gd name="csX13" fmla="*/ 3795327 w 5271288"/>
              <a:gd name="csY13" fmla="*/ 1908215 h 1908215"/>
              <a:gd name="csX14" fmla="*/ 3030991 w 5271288"/>
              <a:gd name="csY14" fmla="*/ 1908215 h 1908215"/>
              <a:gd name="csX15" fmla="*/ 2477505 w 5271288"/>
              <a:gd name="csY15" fmla="*/ 1908215 h 1908215"/>
              <a:gd name="csX16" fmla="*/ 1818594 w 5271288"/>
              <a:gd name="csY16" fmla="*/ 1908215 h 1908215"/>
              <a:gd name="csX17" fmla="*/ 1054258 w 5271288"/>
              <a:gd name="csY17" fmla="*/ 1908215 h 1908215"/>
              <a:gd name="csX18" fmla="*/ 0 w 5271288"/>
              <a:gd name="csY18" fmla="*/ 1908215 h 1908215"/>
              <a:gd name="csX19" fmla="*/ 0 w 5271288"/>
              <a:gd name="csY19" fmla="*/ 1329390 h 1908215"/>
              <a:gd name="csX20" fmla="*/ 0 w 5271288"/>
              <a:gd name="csY20" fmla="*/ 731482 h 1908215"/>
              <a:gd name="csX21" fmla="*/ 0 w 5271288"/>
              <a:gd name="csY21" fmla="*/ 0 h 19082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271288" h="1908215" fill="norm" stroke="1" extrusionOk="0">
                <a:moveTo>
                  <a:pt x="0" y="0"/>
                </a:moveTo>
                <a:cubicBezTo>
                  <a:pt x="125680" y="18856"/>
                  <a:pt x="455272" y="-3664"/>
                  <a:pt x="606198" y="0"/>
                </a:cubicBezTo>
                <a:cubicBezTo>
                  <a:pt x="757124" y="3664"/>
                  <a:pt x="864351" y="10017"/>
                  <a:pt x="1106970" y="0"/>
                </a:cubicBezTo>
                <a:cubicBezTo>
                  <a:pt x="1349589" y="-10017"/>
                  <a:pt x="1613021" y="-33449"/>
                  <a:pt x="1871307" y="0"/>
                </a:cubicBezTo>
                <a:cubicBezTo>
                  <a:pt x="2129593" y="33449"/>
                  <a:pt x="2251409" y="-9582"/>
                  <a:pt x="2477505" y="0"/>
                </a:cubicBezTo>
                <a:cubicBezTo>
                  <a:pt x="2703601" y="9582"/>
                  <a:pt x="2830118" y="10267"/>
                  <a:pt x="3083703" y="0"/>
                </a:cubicBezTo>
                <a:cubicBezTo>
                  <a:pt x="3337288" y="-10267"/>
                  <a:pt x="3642240" y="29830"/>
                  <a:pt x="3848040" y="0"/>
                </a:cubicBezTo>
                <a:cubicBezTo>
                  <a:pt x="4053840" y="-29830"/>
                  <a:pt x="4136092" y="539"/>
                  <a:pt x="4401525" y="0"/>
                </a:cubicBezTo>
                <a:cubicBezTo>
                  <a:pt x="4666958" y="-539"/>
                  <a:pt x="4991402" y="8886"/>
                  <a:pt x="5271288" y="0"/>
                </a:cubicBezTo>
                <a:cubicBezTo>
                  <a:pt x="5296366" y="306877"/>
                  <a:pt x="5243877" y="458749"/>
                  <a:pt x="5271288" y="674236"/>
                </a:cubicBezTo>
                <a:cubicBezTo>
                  <a:pt x="5298699" y="889723"/>
                  <a:pt x="5242899" y="1029920"/>
                  <a:pt x="5271288" y="1272143"/>
                </a:cubicBezTo>
                <a:cubicBezTo>
                  <a:pt x="5299677" y="1514366"/>
                  <a:pt x="5250087" y="1621959"/>
                  <a:pt x="5271288" y="1908215"/>
                </a:cubicBezTo>
                <a:cubicBezTo>
                  <a:pt x="5015932" y="1918155"/>
                  <a:pt x="4844615" y="1942596"/>
                  <a:pt x="4559664" y="1908215"/>
                </a:cubicBezTo>
                <a:cubicBezTo>
                  <a:pt x="4274713" y="1873834"/>
                  <a:pt x="3959594" y="1928280"/>
                  <a:pt x="3795327" y="1908215"/>
                </a:cubicBezTo>
                <a:cubicBezTo>
                  <a:pt x="3631060" y="1888150"/>
                  <a:pt x="3408450" y="1911167"/>
                  <a:pt x="3030991" y="1908215"/>
                </a:cubicBezTo>
                <a:cubicBezTo>
                  <a:pt x="2653532" y="1905263"/>
                  <a:pt x="2685481" y="1895256"/>
                  <a:pt x="2477505" y="1908215"/>
                </a:cubicBezTo>
                <a:cubicBezTo>
                  <a:pt x="2269529" y="1921174"/>
                  <a:pt x="1959620" y="1906952"/>
                  <a:pt x="1818594" y="1908215"/>
                </a:cubicBezTo>
                <a:cubicBezTo>
                  <a:pt x="1677568" y="1909478"/>
                  <a:pt x="1363491" y="1939670"/>
                  <a:pt x="1054258" y="1908215"/>
                </a:cubicBezTo>
                <a:cubicBezTo>
                  <a:pt x="745025" y="1876760"/>
                  <a:pt x="334020" y="1929517"/>
                  <a:pt x="0" y="1908215"/>
                </a:cubicBezTo>
                <a:cubicBezTo>
                  <a:pt x="-271" y="1772221"/>
                  <a:pt x="-15007" y="1562074"/>
                  <a:pt x="0" y="1329390"/>
                </a:cubicBezTo>
                <a:cubicBezTo>
                  <a:pt x="15007" y="1096707"/>
                  <a:pt x="24549" y="960832"/>
                  <a:pt x="0" y="731482"/>
                </a:cubicBezTo>
                <a:cubicBezTo>
                  <a:pt x="-24549" y="502132"/>
                  <a:pt x="5094" y="191756"/>
                  <a:pt x="0" y="0"/>
                </a:cubicBezTo>
                <a:close/>
              </a:path>
            </a:pathLst>
          </a:custGeom>
          <a:noFill/>
          <a:ln w="38100">
            <a:solidFill>
              <a:srgbClr val="FF0000"/>
            </a:solidFill>
          </a:ln>
        </p:spPr>
        <p:txBody>
          <a:bodyPr wrap="square" rtlCol="0">
            <a:spAutoFit/>
          </a:bodyPr>
          <a:lstStyle/>
          <a:p>
            <a:pPr>
              <a:defRPr/>
            </a:pPr>
            <a:endParaRPr lang="tr-TR" i="1">
              <a:solidFill>
                <a:srgbClr val="002060"/>
              </a:solidFill>
            </a:endParaRPr>
          </a:p>
          <a:p>
            <a:pPr algn="ctr">
              <a:defRPr/>
            </a:pPr>
            <a:r>
              <a:rPr lang="tr-TR" i="1">
                <a:solidFill>
                  <a:srgbClr val="002060"/>
                </a:solidFill>
              </a:rPr>
              <a:t>Tek başına kanıt düzeyi en fazla olan opsiyon: </a:t>
            </a:r>
            <a:endParaRPr/>
          </a:p>
          <a:p>
            <a:pPr lvl="1" algn="ctr">
              <a:defRPr/>
            </a:pPr>
            <a:r>
              <a:rPr lang="tr-TR" i="1" u="sng"/>
              <a:t>Davranışsal uygulamalar </a:t>
            </a:r>
            <a:endParaRPr/>
          </a:p>
          <a:p>
            <a:pPr lvl="1" algn="ctr">
              <a:defRPr/>
            </a:pPr>
            <a:endParaRPr lang="tr-TR" i="1" u="sng"/>
          </a:p>
          <a:p>
            <a:pPr lvl="1" algn="ctr">
              <a:defRPr/>
            </a:pPr>
            <a:r>
              <a:rPr lang="tr-TR" sz="2400" b="1" i="1">
                <a:solidFill>
                  <a:srgbClr val="C00000"/>
                </a:solidFill>
              </a:rPr>
              <a:t>Uygulamalı Davranış Analizi (ABA)</a:t>
            </a:r>
            <a:endParaRPr lang="tr-TR" sz="2400" b="1" i="1"/>
          </a:p>
          <a:p>
            <a:pPr lvl="1">
              <a:defRPr/>
            </a:pPr>
            <a:endParaRPr lang="tr-TR" i="1"/>
          </a:p>
        </p:txBody>
      </p:sp>
      <p:sp>
        <p:nvSpPr>
          <p:cNvPr id="10" name="Metin kutusu 9"/>
          <p:cNvSpPr txBox="1"/>
          <p:nvPr/>
        </p:nvSpPr>
        <p:spPr bwMode="auto">
          <a:xfrm>
            <a:off x="7910644" y="838432"/>
            <a:ext cx="3363780" cy="1631216"/>
          </a:xfrm>
          <a:custGeom>
            <a:avLst/>
            <a:gdLst>
              <a:gd name="csX0" fmla="*/ 0 w 3363780"/>
              <a:gd name="csY0" fmla="*/ 0 h 1631216"/>
              <a:gd name="csX1" fmla="*/ 740032 w 3363780"/>
              <a:gd name="csY1" fmla="*/ 0 h 1631216"/>
              <a:gd name="csX2" fmla="*/ 1311874 w 3363780"/>
              <a:gd name="csY2" fmla="*/ 0 h 1631216"/>
              <a:gd name="csX3" fmla="*/ 1950992 w 3363780"/>
              <a:gd name="csY3" fmla="*/ 0 h 1631216"/>
              <a:gd name="csX4" fmla="*/ 2590111 w 3363780"/>
              <a:gd name="csY4" fmla="*/ 0 h 1631216"/>
              <a:gd name="csX5" fmla="*/ 3363780 w 3363780"/>
              <a:gd name="csY5" fmla="*/ 0 h 1631216"/>
              <a:gd name="csX6" fmla="*/ 3363780 w 3363780"/>
              <a:gd name="csY6" fmla="*/ 560051 h 1631216"/>
              <a:gd name="csX7" fmla="*/ 3363780 w 3363780"/>
              <a:gd name="csY7" fmla="*/ 1054853 h 1631216"/>
              <a:gd name="csX8" fmla="*/ 3363780 w 3363780"/>
              <a:gd name="csY8" fmla="*/ 1631216 h 1631216"/>
              <a:gd name="csX9" fmla="*/ 2758300 w 3363780"/>
              <a:gd name="csY9" fmla="*/ 1631216 h 1631216"/>
              <a:gd name="csX10" fmla="*/ 2152819 w 3363780"/>
              <a:gd name="csY10" fmla="*/ 1631216 h 1631216"/>
              <a:gd name="csX11" fmla="*/ 1446425 w 3363780"/>
              <a:gd name="csY11" fmla="*/ 1631216 h 1631216"/>
              <a:gd name="csX12" fmla="*/ 740032 w 3363780"/>
              <a:gd name="csY12" fmla="*/ 1631216 h 1631216"/>
              <a:gd name="csX13" fmla="*/ 0 w 3363780"/>
              <a:gd name="csY13" fmla="*/ 1631216 h 1631216"/>
              <a:gd name="csX14" fmla="*/ 0 w 3363780"/>
              <a:gd name="csY14" fmla="*/ 1120102 h 1631216"/>
              <a:gd name="csX15" fmla="*/ 0 w 3363780"/>
              <a:gd name="csY15" fmla="*/ 592675 h 1631216"/>
              <a:gd name="csX16" fmla="*/ 0 w 3363780"/>
              <a:gd name="csY16"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363780" h="1631216" fill="norm" stroke="1" extrusionOk="0">
                <a:moveTo>
                  <a:pt x="0" y="0"/>
                </a:moveTo>
                <a:cubicBezTo>
                  <a:pt x="288864" y="-14190"/>
                  <a:pt x="377259" y="-34899"/>
                  <a:pt x="740032" y="0"/>
                </a:cubicBezTo>
                <a:cubicBezTo>
                  <a:pt x="1102805" y="34899"/>
                  <a:pt x="1112632" y="-24860"/>
                  <a:pt x="1311874" y="0"/>
                </a:cubicBezTo>
                <a:cubicBezTo>
                  <a:pt x="1511116" y="24860"/>
                  <a:pt x="1794636" y="13759"/>
                  <a:pt x="1950992" y="0"/>
                </a:cubicBezTo>
                <a:cubicBezTo>
                  <a:pt x="2107348" y="-13759"/>
                  <a:pt x="2294607" y="-24464"/>
                  <a:pt x="2590111" y="0"/>
                </a:cubicBezTo>
                <a:cubicBezTo>
                  <a:pt x="2885615" y="24464"/>
                  <a:pt x="3049564" y="18197"/>
                  <a:pt x="3363780" y="0"/>
                </a:cubicBezTo>
                <a:cubicBezTo>
                  <a:pt x="3342218" y="198737"/>
                  <a:pt x="3349829" y="386663"/>
                  <a:pt x="3363780" y="560051"/>
                </a:cubicBezTo>
                <a:cubicBezTo>
                  <a:pt x="3377731" y="733439"/>
                  <a:pt x="3356194" y="875565"/>
                  <a:pt x="3363780" y="1054853"/>
                </a:cubicBezTo>
                <a:cubicBezTo>
                  <a:pt x="3371366" y="1234141"/>
                  <a:pt x="3383778" y="1364178"/>
                  <a:pt x="3363780" y="1631216"/>
                </a:cubicBezTo>
                <a:cubicBezTo>
                  <a:pt x="3131789" y="1656897"/>
                  <a:pt x="2925376" y="1629224"/>
                  <a:pt x="2758300" y="1631216"/>
                </a:cubicBezTo>
                <a:cubicBezTo>
                  <a:pt x="2591224" y="1633208"/>
                  <a:pt x="2322095" y="1625256"/>
                  <a:pt x="2152819" y="1631216"/>
                </a:cubicBezTo>
                <a:cubicBezTo>
                  <a:pt x="1983543" y="1637176"/>
                  <a:pt x="1599472" y="1661851"/>
                  <a:pt x="1446425" y="1631216"/>
                </a:cubicBezTo>
                <a:cubicBezTo>
                  <a:pt x="1293378" y="1600581"/>
                  <a:pt x="993308" y="1623729"/>
                  <a:pt x="740032" y="1631216"/>
                </a:cubicBezTo>
                <a:cubicBezTo>
                  <a:pt x="486756" y="1638703"/>
                  <a:pt x="270738" y="1594838"/>
                  <a:pt x="0" y="1631216"/>
                </a:cubicBezTo>
                <a:cubicBezTo>
                  <a:pt x="-11795" y="1522868"/>
                  <a:pt x="24718" y="1334788"/>
                  <a:pt x="0" y="1120102"/>
                </a:cubicBezTo>
                <a:cubicBezTo>
                  <a:pt x="-24718" y="905416"/>
                  <a:pt x="3860" y="803050"/>
                  <a:pt x="0" y="592675"/>
                </a:cubicBezTo>
                <a:cubicBezTo>
                  <a:pt x="-3860" y="382300"/>
                  <a:pt x="18922" y="157287"/>
                  <a:pt x="0" y="0"/>
                </a:cubicBezTo>
                <a:close/>
              </a:path>
            </a:pathLst>
          </a:custGeom>
          <a:noFill/>
          <a:ln w="38100">
            <a:solidFill>
              <a:srgbClr val="00B0F0"/>
            </a:solidFill>
          </a:ln>
        </p:spPr>
        <p:txBody>
          <a:bodyPr wrap="square" rtlCol="0">
            <a:spAutoFit/>
          </a:bodyPr>
          <a:lstStyle/>
          <a:p>
            <a:pPr marL="742950" lvl="1" indent="-285750">
              <a:buFont typeface="Wingdings"/>
              <a:buChar char="ü"/>
              <a:defRPr/>
            </a:pPr>
            <a:r>
              <a:rPr lang="tr-TR" sz="2000" i="1"/>
              <a:t>İlişki-temelli </a:t>
            </a:r>
            <a:endParaRPr/>
          </a:p>
          <a:p>
            <a:pPr marL="742950" lvl="1" indent="-285750">
              <a:buFont typeface="Wingdings"/>
              <a:buChar char="ü"/>
              <a:defRPr/>
            </a:pPr>
            <a:r>
              <a:rPr lang="tr-TR" sz="2000" i="1"/>
              <a:t>Beceri-temelli</a:t>
            </a:r>
            <a:endParaRPr/>
          </a:p>
          <a:p>
            <a:pPr marL="742950" lvl="1" indent="-285750">
              <a:buFont typeface="Wingdings"/>
              <a:buChar char="ü"/>
              <a:defRPr/>
            </a:pPr>
            <a:r>
              <a:rPr lang="tr-TR" sz="2000" i="1"/>
              <a:t>Fizyoloji-odaklı</a:t>
            </a:r>
            <a:endParaRPr/>
          </a:p>
          <a:p>
            <a:pPr marL="742950" lvl="1" indent="-285750">
              <a:buFont typeface="Wingdings"/>
              <a:buChar char="ü"/>
              <a:defRPr/>
            </a:pPr>
            <a:r>
              <a:rPr lang="tr-TR" sz="2000" i="1"/>
              <a:t>Farmakolojik </a:t>
            </a:r>
            <a:endParaRPr/>
          </a:p>
          <a:p>
            <a:pPr marL="742950" lvl="1" indent="-285750">
              <a:buFont typeface="Wingdings"/>
              <a:buChar char="ü"/>
              <a:defRPr/>
            </a:pPr>
            <a:r>
              <a:rPr lang="tr-TR" sz="2000" i="1"/>
              <a:t>Bileşik </a:t>
            </a:r>
            <a:r>
              <a:rPr lang="tr-TR" sz="2000" i="1"/>
              <a:t>tx</a:t>
            </a:r>
            <a:r>
              <a:rPr lang="tr-TR" sz="2000" i="1"/>
              <a:t> opsiyonları</a:t>
            </a:r>
            <a:endParaRPr lang="tr-TR" sz="1400" i="1"/>
          </a:p>
        </p:txBody>
      </p:sp>
      <p:pic>
        <p:nvPicPr>
          <p:cNvPr id="11" name="Resim 10"/>
          <p:cNvPicPr>
            <a:picLocks noChangeAspect="1"/>
          </p:cNvPicPr>
          <p:nvPr/>
        </p:nvPicPr>
        <p:blipFill>
          <a:blip r:embed="rId3"/>
          <a:stretch/>
        </p:blipFill>
        <p:spPr bwMode="auto">
          <a:xfrm>
            <a:off x="9129785" y="4584371"/>
            <a:ext cx="1769493" cy="17148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strips(downLeft)">
                                      <p:cBhvr>
                                        <p:cTn id="7" dur="1000"/>
                                        <p:tgtEl>
                                          <p:spTgt spid="8">
                                            <p:bg/>
                                          </p:spTgt>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strips(downLeft)">
                                      <p:cBhvr>
                                        <p:cTn id="11" dur="1000"/>
                                        <p:tgtEl>
                                          <p:spTgt spid="8">
                                            <p:txEl>
                                              <p:pRg st="1" end="1"/>
                                            </p:txEl>
                                          </p:spTgt>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strips(downLeft)">
                                      <p:cBhvr>
                                        <p:cTn id="15" dur="1000"/>
                                        <p:tgtEl>
                                          <p:spTgt spid="8">
                                            <p:txEl>
                                              <p:pRg st="2" end="2"/>
                                            </p:txEl>
                                          </p:spTgt>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strips(downLeft)">
                                      <p:cBhvr>
                                        <p:cTn id="19" dur="1000"/>
                                        <p:tgtEl>
                                          <p:spTgt spid="8">
                                            <p:txEl>
                                              <p:pRg st="3" end="3"/>
                                            </p:txEl>
                                          </p:spTgt>
                                        </p:tgtEl>
                                      </p:cBhvr>
                                    </p:animEffect>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par>
                          <p:cTn id="25" fill="hold">
                            <p:stCondLst>
                              <p:cond delay="4500"/>
                            </p:stCondLst>
                            <p:childTnLst>
                              <p:par>
                                <p:cTn id="26" presetID="14" presetClass="entr" presetSubtype="10" fill="hold" nodeType="after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8" dur="500"/>
                                        <p:tgtEl>
                                          <p:spTgt spid="9">
                                            <p:txEl>
                                              <p:pRg st="1" end="1"/>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randombar(horizontal)">
                                      <p:cBhvr>
                                        <p:cTn id="31" dur="500"/>
                                        <p:tgtEl>
                                          <p:spTgt spid="9">
                                            <p:txEl>
                                              <p:pRg st="2" end="2"/>
                                            </p:txEl>
                                          </p:spTgt>
                                        </p:tgtEl>
                                      </p:cBhvr>
                                    </p:animEffect>
                                  </p:childTnLst>
                                </p:cTn>
                              </p:par>
                              <p:par>
                                <p:cTn id="32" presetID="14" presetClass="entr" presetSubtype="10" fill="hold" nodeType="withEffect">
                                  <p:stCondLst>
                                    <p:cond delay="0"/>
                                  </p:stCondLst>
                                  <p:iterate type="lt">
                                    <p:tmPct val="0"/>
                                  </p:iterate>
                                  <p:childTnLst>
                                    <p:set>
                                      <p:cBhvr>
                                        <p:cTn id="33"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4" dur="500"/>
                                        <p:tgtEl>
                                          <p:spTgt spid="9">
                                            <p:txEl>
                                              <p:pRg st="4" end="4"/>
                                            </p:txEl>
                                          </p:spTgt>
                                        </p:tgtEl>
                                      </p:cBhvr>
                                    </p:animEffect>
                                  </p:childTnLst>
                                </p:cTn>
                              </p:par>
                            </p:childTnLst>
                          </p:cTn>
                        </p:par>
                        <p:par>
                          <p:cTn id="35" fill="hold">
                            <p:stCondLst>
                              <p:cond delay="5000"/>
                            </p:stCondLst>
                            <p:childTnLst>
                              <p:par>
                                <p:cTn id="36" presetID="36" presetClass="emph" presetSubtype="0" fill="hold" nodeType="afterEffect">
                                  <p:stCondLst>
                                    <p:cond delay="0"/>
                                  </p:stCondLst>
                                  <p:iterate type="lt">
                                    <p:tmPct val="10000"/>
                                  </p:iterate>
                                  <p:childTnLst>
                                    <p:animScale>
                                      <p:cBhvr>
                                        <p:cTn id="37" dur="250" autoRev="1" fill="hold">
                                          <p:stCondLst>
                                            <p:cond delay="0"/>
                                          </p:stCondLst>
                                        </p:cTn>
                                        <p:tgtEl>
                                          <p:spTgt spid="9">
                                            <p:txEl>
                                              <p:pRg st="4" end="4"/>
                                            </p:txEl>
                                          </p:spTgt>
                                        </p:tgtEl>
                                      </p:cBhvr>
                                      <p:to x="80000" y="100000"/>
                                    </p:animScale>
                                    <p:anim by="(#ppt_w*0.10)" calcmode="lin" valueType="num">
                                      <p:cBhvr>
                                        <p:cTn id="38" dur="250" autoRev="1" fill="hold">
                                          <p:stCondLst>
                                            <p:cond delay="0"/>
                                          </p:stCondLst>
                                        </p:cTn>
                                        <p:tgtEl>
                                          <p:spTgt spid="9">
                                            <p:txEl>
                                              <p:pRg st="4" end="4"/>
                                            </p:txEl>
                                          </p:spTgt>
                                        </p:tgtEl>
                                        <p:attrNameLst>
                                          <p:attrName>ppt_x</p:attrName>
                                        </p:attrNameLst>
                                      </p:cBhvr>
                                    </p:anim>
                                    <p:anim by="(-#ppt_w*0.10)" calcmode="lin" valueType="num">
                                      <p:cBhvr>
                                        <p:cTn id="39" dur="250" autoRev="1" fill="hold">
                                          <p:stCondLst>
                                            <p:cond delay="0"/>
                                          </p:stCondLst>
                                        </p:cTn>
                                        <p:tgtEl>
                                          <p:spTgt spid="9">
                                            <p:txEl>
                                              <p:pRg st="4" end="4"/>
                                            </p:txEl>
                                          </p:spTgt>
                                        </p:tgtEl>
                                        <p:attrNameLst>
                                          <p:attrName>ppt_y</p:attrName>
                                        </p:attrNameLst>
                                      </p:cBhvr>
                                    </p:anim>
                                    <p:animRot by="-480000">
                                      <p:cBhvr>
                                        <p:cTn id="40" dur="250" autoRev="1" fill="hold">
                                          <p:stCondLst>
                                            <p:cond delay="0"/>
                                          </p:stCondLst>
                                        </p:cTn>
                                        <p:tgtEl>
                                          <p:spTgt spid="9">
                                            <p:txEl>
                                              <p:pRg st="4" end="4"/>
                                            </p:txEl>
                                          </p:spTgt>
                                        </p:tgtEl>
                                        <p:attrNameLst>
                                          <p:attrName>r</p:attrName>
                                        </p:attrNameLst>
                                      </p:cBhvr>
                                    </p:animRot>
                                  </p:childTnLst>
                                </p:cTn>
                              </p:par>
                            </p:childTnLst>
                          </p:cTn>
                        </p:par>
                        <p:par>
                          <p:cTn id="41" fill="hold">
                            <p:stCondLst>
                              <p:cond delay="6950"/>
                            </p:stCondLst>
                            <p:childTnLst>
                              <p:par>
                                <p:cTn id="42" presetID="21" presetClass="emph" presetSubtype="0" fill="hold" nodeType="afterEffect">
                                  <p:stCondLst>
                                    <p:cond delay="0"/>
                                  </p:stCondLst>
                                  <p:iterate type="lt">
                                    <p:tmPct val="0"/>
                                  </p:iterate>
                                  <p:childTnLst>
                                    <p:animClr clrSpc="hsl" dir="cw">
                                      <p:cBhvr override="childStyle">
                                        <p:cTn id="43" dur="500" fill="hold"/>
                                        <p:tgtEl>
                                          <p:spTgt spid="9">
                                            <p:txEl>
                                              <p:pRg st="4" end="4"/>
                                            </p:txEl>
                                          </p:spTgt>
                                        </p:tgtEl>
                                        <p:attrNameLst>
                                          <p:attrName>style.color</p:attrName>
                                        </p:attrNameLst>
                                      </p:cBhvr>
                                      <p:by>
                                        <p:hsl h="7200000" s="0" l="0"/>
                                      </p:by>
                                    </p:animClr>
                                    <p:animClr clrSpc="hsl" dir="cw">
                                      <p:cBhvr>
                                        <p:cTn id="44" dur="500" fill="hold"/>
                                        <p:tgtEl>
                                          <p:spTgt spid="9">
                                            <p:txEl>
                                              <p:pRg st="4" end="4"/>
                                            </p:txEl>
                                          </p:spTgt>
                                        </p:tgtEl>
                                        <p:attrNameLst>
                                          <p:attrName>fillcolor</p:attrName>
                                        </p:attrNameLst>
                                      </p:cBhvr>
                                      <p:by>
                                        <p:hsl h="7200000" s="0" l="0"/>
                                      </p:by>
                                    </p:animClr>
                                    <p:animClr clrSpc="hsl" dir="cw">
                                      <p:cBhvr>
                                        <p:cTn id="45" dur="500" fill="hold"/>
                                        <p:tgtEl>
                                          <p:spTgt spid="9">
                                            <p:txEl>
                                              <p:pRg st="4" end="4"/>
                                            </p:txEl>
                                          </p:spTgt>
                                        </p:tgtEl>
                                        <p:attrNameLst>
                                          <p:attrName>stroke.color</p:attrName>
                                        </p:attrNameLst>
                                      </p:cBhvr>
                                      <p:by>
                                        <p:hsl h="7200000" s="0" l="0"/>
                                      </p:by>
                                    </p:animClr>
                                    <p:set>
                                      <p:cBhvr>
                                        <p:cTn id="46" dur="500" fill="hold"/>
                                        <p:tgtEl>
                                          <p:spTgt spid="9">
                                            <p:txEl>
                                              <p:pRg st="4" end="4"/>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bg/>
                                          </p:spTgt>
                                        </p:tgtEl>
                                        <p:attrNameLst>
                                          <p:attrName>style.visibility</p:attrName>
                                        </p:attrNameLst>
                                      </p:cBhvr>
                                      <p:to>
                                        <p:strVal val="visible"/>
                                      </p:to>
                                    </p:set>
                                    <p:animEffect transition="in" filter="barn(inVertical)">
                                      <p:cBhvr>
                                        <p:cTn id="51" dur="500"/>
                                        <p:tgtEl>
                                          <p:spTgt spid="10">
                                            <p:bg/>
                                          </p:spTgt>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barn(inVertical)">
                                      <p:cBhvr>
                                        <p:cTn id="54" dur="500"/>
                                        <p:tgtEl>
                                          <p:spTgt spid="10">
                                            <p:txEl>
                                              <p:pRg st="0" end="0"/>
                                            </p:txEl>
                                          </p:spTgt>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barn(inVertical)">
                                      <p:cBhvr>
                                        <p:cTn id="57" dur="500"/>
                                        <p:tgtEl>
                                          <p:spTgt spid="10">
                                            <p:txEl>
                                              <p:pRg st="1" end="1"/>
                                            </p:txEl>
                                          </p:spTgt>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0">
                                            <p:txEl>
                                              <p:pRg st="2" end="2"/>
                                            </p:txEl>
                                          </p:spTgt>
                                        </p:tgtEl>
                                        <p:attrNameLst>
                                          <p:attrName>style.visibility</p:attrName>
                                        </p:attrNameLst>
                                      </p:cBhvr>
                                      <p:to>
                                        <p:strVal val="visible"/>
                                      </p:to>
                                    </p:set>
                                    <p:animEffect transition="in" filter="barn(inVertical)">
                                      <p:cBhvr>
                                        <p:cTn id="60" dur="500"/>
                                        <p:tgtEl>
                                          <p:spTgt spid="10">
                                            <p:txEl>
                                              <p:pRg st="2" end="2"/>
                                            </p:txEl>
                                          </p:spTgt>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animEffect transition="in" filter="barn(inVertical)">
                                      <p:cBhvr>
                                        <p:cTn id="63" dur="500"/>
                                        <p:tgtEl>
                                          <p:spTgt spid="10">
                                            <p:txEl>
                                              <p:pRg st="3" end="3"/>
                                            </p:txEl>
                                          </p:spTgt>
                                        </p:tgtEl>
                                      </p:cBhvr>
                                    </p:animEffect>
                                  </p:childTnLst>
                                </p:cTn>
                              </p:par>
                              <p:par>
                                <p:cTn id="64" presetID="16" presetClass="entr" presetSubtype="21" fill="hold" grpId="0" nodeType="withEffect">
                                  <p:stCondLst>
                                    <p:cond delay="0"/>
                                  </p:stCondLst>
                                  <p:iterate type="lt">
                                    <p:tmPct val="0"/>
                                  </p:iterate>
                                  <p:childTnLst>
                                    <p:set>
                                      <p:cBhvr>
                                        <p:cTn id="65" dur="1" fill="hold">
                                          <p:stCondLst>
                                            <p:cond delay="0"/>
                                          </p:stCondLst>
                                        </p:cTn>
                                        <p:tgtEl>
                                          <p:spTgt spid="10">
                                            <p:txEl>
                                              <p:pRg st="4" end="4"/>
                                            </p:txEl>
                                          </p:spTgt>
                                        </p:tgtEl>
                                        <p:attrNameLst>
                                          <p:attrName>style.visibility</p:attrName>
                                        </p:attrNameLst>
                                      </p:cBhvr>
                                      <p:to>
                                        <p:strVal val="visible"/>
                                      </p:to>
                                    </p:set>
                                    <p:animEffect transition="in" filter="barn(inVertical)">
                                      <p:cBhvr>
                                        <p:cTn id="66" dur="500"/>
                                        <p:tgtEl>
                                          <p:spTgt spid="10">
                                            <p:txEl>
                                              <p:pRg st="4" end="4"/>
                                            </p:txEl>
                                          </p:spTgt>
                                        </p:tgtEl>
                                      </p:cBhvr>
                                    </p:animEffect>
                                  </p:childTnLst>
                                </p:cTn>
                              </p:par>
                            </p:childTnLst>
                          </p:cTn>
                        </p:par>
                        <p:par>
                          <p:cTn id="67" fill="hold">
                            <p:stCondLst>
                              <p:cond delay="500"/>
                            </p:stCondLst>
                            <p:childTnLst>
                              <p:par>
                                <p:cTn id="68" presetID="16" presetClass="emph" presetSubtype="0" fill="hold" nodeType="afterEffect">
                                  <p:stCondLst>
                                    <p:cond delay="0"/>
                                  </p:stCondLst>
                                  <p:iterate type="lt">
                                    <p:tmPct val="4000"/>
                                  </p:iterate>
                                  <p:childTnLst>
                                    <p:set>
                                      <p:cBhvr override="childStyle">
                                        <p:cTn id="69" dur="1000" fill="hold"/>
                                        <p:tgtEl>
                                          <p:spTgt spid="10">
                                            <p:txEl>
                                              <p:pRg st="4" end="4"/>
                                            </p:txEl>
                                          </p:spTgt>
                                        </p:tgtEl>
                                        <p:attrNameLst>
                                          <p:attrName>style.color</p:attrName>
                                        </p:attrNameLst>
                                      </p:cBhvr>
                                      <p:to>
                                        <p:clrVal>
                                          <a:schemeClr val="accent2"/>
                                        </p:clrVal>
                                      </p:to>
                                    </p:set>
                                    <p:set>
                                      <p:cBhvr>
                                        <p:cTn id="70" dur="1000" fill="hold"/>
                                        <p:tgtEl>
                                          <p:spTgt spid="10">
                                            <p:txEl>
                                              <p:pRg st="4" end="4"/>
                                            </p:txEl>
                                          </p:spTgt>
                                        </p:tgtEl>
                                        <p:attrNameLst>
                                          <p:attrName>fillcolor</p:attrName>
                                        </p:attrNameLst>
                                      </p:cBhvr>
                                      <p:to>
                                        <p:clrVal>
                                          <a:schemeClr val="accent2"/>
                                        </p:clrVal>
                                      </p:to>
                                    </p:set>
                                    <p:set>
                                      <p:cBhvr>
                                        <p:cTn id="71" dur="1000" fill="hold"/>
                                        <p:tgtEl>
                                          <p:spTgt spid="10">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82062" y="486170"/>
            <a:ext cx="11089225" cy="504497"/>
          </a:xfrm>
        </p:spPr>
        <p:txBody>
          <a:bodyPr>
            <a:noAutofit/>
          </a:bodyPr>
          <a:lstStyle/>
          <a:p>
            <a:pPr>
              <a:defRPr/>
            </a:pPr>
            <a:r>
              <a:rPr lang="tr-TR" sz="4400"/>
              <a:t>Prognoz</a:t>
            </a:r>
            <a:r>
              <a:rPr lang="tr-TR" sz="4400"/>
              <a:t> &amp; Gidiş</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46</a:t>
            </a:fld>
            <a:endParaRPr lang="tr-TR"/>
          </a:p>
        </p:txBody>
      </p:sp>
      <p:sp>
        <p:nvSpPr>
          <p:cNvPr id="7" name="Dikdörtgen 6"/>
          <p:cNvSpPr/>
          <p:nvPr/>
        </p:nvSpPr>
        <p:spPr bwMode="auto">
          <a:xfrm>
            <a:off x="654747" y="1088537"/>
            <a:ext cx="7880457" cy="5632311"/>
          </a:xfrm>
          <a:prstGeom prst="rect">
            <a:avLst/>
          </a:prstGeom>
        </p:spPr>
        <p:txBody>
          <a:bodyPr wrap="square">
            <a:spAutoFit/>
          </a:bodyPr>
          <a:lstStyle/>
          <a:p>
            <a:pPr marL="342900" indent="-342900">
              <a:buFont typeface="Arial"/>
              <a:buChar char="•"/>
              <a:defRPr/>
            </a:pPr>
            <a:r>
              <a:rPr lang="tr-TR" sz="2000">
                <a:latin typeface="Calibri"/>
                <a:cs typeface="Calibri"/>
              </a:rPr>
              <a:t>Geniş yelpazede gidiş   </a:t>
            </a:r>
            <a:endParaRPr lang="tr-TR" sz="2000" b="1">
              <a:latin typeface="Calibri"/>
              <a:cs typeface="Calibri"/>
            </a:endParaRPr>
          </a:p>
          <a:p>
            <a:pPr marL="800100" lvl="1" indent="-342900">
              <a:buFont typeface="Arial"/>
              <a:buChar char="•"/>
              <a:defRPr/>
            </a:pPr>
            <a:r>
              <a:rPr lang="tr-TR">
                <a:latin typeface="Calibri"/>
                <a:cs typeface="Calibri"/>
              </a:rPr>
              <a:t>Ebeveynlerde belirsizlik duygusu </a:t>
            </a:r>
            <a:endParaRPr/>
          </a:p>
          <a:p>
            <a:pPr marL="800100" lvl="1" indent="-342900">
              <a:buFont typeface="Arial"/>
              <a:buChar char="•"/>
              <a:defRPr/>
            </a:pPr>
            <a:r>
              <a:rPr lang="tr-TR">
                <a:latin typeface="Calibri"/>
                <a:cs typeface="Calibri"/>
              </a:rPr>
              <a:t>Her müdahaleden en iyi şekilde  yararlanma baskısı </a:t>
            </a:r>
            <a:endParaRPr/>
          </a:p>
          <a:p>
            <a:pPr>
              <a:defRPr/>
            </a:pPr>
            <a:endParaRPr lang="tr-TR" sz="2000">
              <a:latin typeface="Calibri"/>
              <a:cs typeface="Calibri"/>
            </a:endParaRPr>
          </a:p>
          <a:p>
            <a:pPr marL="342900" indent="-342900">
              <a:buFont typeface="Arial"/>
              <a:buChar char="•"/>
              <a:defRPr/>
            </a:pPr>
            <a:r>
              <a:rPr lang="en-US" sz="2000">
                <a:latin typeface="Calibri"/>
                <a:cs typeface="Calibri"/>
              </a:rPr>
              <a:t>OSB </a:t>
            </a:r>
            <a:r>
              <a:rPr lang="en-US" sz="2000">
                <a:latin typeface="Calibri"/>
                <a:cs typeface="Calibri"/>
              </a:rPr>
              <a:t>sıklıkla</a:t>
            </a:r>
            <a:r>
              <a:rPr lang="en-US" sz="2000">
                <a:latin typeface="Calibri"/>
                <a:cs typeface="Calibri"/>
              </a:rPr>
              <a:t> </a:t>
            </a:r>
            <a:r>
              <a:rPr lang="en-US" sz="2000">
                <a:latin typeface="Calibri"/>
                <a:cs typeface="Calibri"/>
              </a:rPr>
              <a:t>yaşam</a:t>
            </a:r>
            <a:r>
              <a:rPr lang="en-US" sz="2000">
                <a:latin typeface="Calibri"/>
                <a:cs typeface="Calibri"/>
              </a:rPr>
              <a:t> </a:t>
            </a:r>
            <a:r>
              <a:rPr lang="en-US" sz="2000">
                <a:latin typeface="Calibri"/>
                <a:cs typeface="Calibri"/>
              </a:rPr>
              <a:t>boyu</a:t>
            </a:r>
            <a:r>
              <a:rPr lang="en-US" sz="2000">
                <a:latin typeface="Calibri"/>
                <a:cs typeface="Calibri"/>
              </a:rPr>
              <a:t> </a:t>
            </a:r>
            <a:r>
              <a:rPr lang="en-US" sz="2000">
                <a:latin typeface="Calibri"/>
                <a:cs typeface="Calibri"/>
              </a:rPr>
              <a:t>süren</a:t>
            </a:r>
            <a:r>
              <a:rPr lang="en-US" sz="2000">
                <a:latin typeface="Calibri"/>
                <a:cs typeface="Calibri"/>
              </a:rPr>
              <a:t> </a:t>
            </a:r>
            <a:r>
              <a:rPr lang="en-US" sz="2000">
                <a:latin typeface="Calibri"/>
                <a:cs typeface="Calibri"/>
              </a:rPr>
              <a:t>bir</a:t>
            </a:r>
            <a:r>
              <a:rPr lang="en-US" sz="2000">
                <a:latin typeface="Calibri"/>
                <a:cs typeface="Calibri"/>
              </a:rPr>
              <a:t> </a:t>
            </a:r>
            <a:r>
              <a:rPr lang="en-US" sz="2000">
                <a:latin typeface="Calibri"/>
                <a:cs typeface="Calibri"/>
              </a:rPr>
              <a:t>durumdur</a:t>
            </a:r>
            <a:r>
              <a:rPr lang="en-US" sz="2000">
                <a:latin typeface="Calibri"/>
                <a:cs typeface="Calibri"/>
              </a:rPr>
              <a:t>.</a:t>
            </a:r>
            <a:endParaRPr lang="en-US" sz="2000">
              <a:latin typeface="Calibri"/>
              <a:cs typeface="Calibri"/>
            </a:endParaRPr>
          </a:p>
          <a:p>
            <a:pPr marL="342900" indent="-342900">
              <a:buFont typeface="Arial"/>
              <a:buChar char="•"/>
              <a:defRPr/>
            </a:pPr>
            <a:r>
              <a:rPr lang="en-US" sz="2000">
                <a:latin typeface="Calibri"/>
                <a:cs typeface="Calibri"/>
              </a:rPr>
              <a:t>Son 10 </a:t>
            </a:r>
            <a:r>
              <a:rPr lang="en-US" sz="2000">
                <a:latin typeface="Calibri"/>
                <a:cs typeface="Calibri"/>
              </a:rPr>
              <a:t>yılda</a:t>
            </a:r>
            <a:r>
              <a:rPr lang="en-US" sz="2000">
                <a:latin typeface="Calibri"/>
                <a:cs typeface="Calibri"/>
              </a:rPr>
              <a:t> </a:t>
            </a:r>
            <a:r>
              <a:rPr lang="en-US" sz="2000">
                <a:latin typeface="Calibri"/>
                <a:cs typeface="Calibri"/>
              </a:rPr>
              <a:t>küçük</a:t>
            </a:r>
            <a:r>
              <a:rPr lang="en-US" sz="2000">
                <a:latin typeface="Calibri"/>
                <a:cs typeface="Calibri"/>
              </a:rPr>
              <a:t> </a:t>
            </a:r>
            <a:r>
              <a:rPr lang="en-US" sz="2000">
                <a:latin typeface="Calibri"/>
                <a:cs typeface="Calibri"/>
              </a:rPr>
              <a:t>yaşlarda</a:t>
            </a:r>
            <a:r>
              <a:rPr lang="en-US" sz="2000">
                <a:latin typeface="Calibri"/>
                <a:cs typeface="Calibri"/>
              </a:rPr>
              <a:t> </a:t>
            </a:r>
            <a:r>
              <a:rPr lang="en-US" sz="2000">
                <a:latin typeface="Calibri"/>
                <a:cs typeface="Calibri"/>
              </a:rPr>
              <a:t>tanı</a:t>
            </a:r>
            <a:r>
              <a:rPr lang="en-US" sz="2000">
                <a:latin typeface="Calibri"/>
                <a:cs typeface="Calibri"/>
              </a:rPr>
              <a:t> </a:t>
            </a:r>
            <a:r>
              <a:rPr lang="en-US" sz="2000">
                <a:latin typeface="Calibri"/>
                <a:cs typeface="Calibri"/>
              </a:rPr>
              <a:t>konan</a:t>
            </a:r>
            <a:r>
              <a:rPr lang="en-US" sz="2000">
                <a:latin typeface="Calibri"/>
                <a:cs typeface="Calibri"/>
              </a:rPr>
              <a:t> </a:t>
            </a:r>
            <a:r>
              <a:rPr lang="en-US" sz="2000">
                <a:latin typeface="Calibri"/>
                <a:cs typeface="Calibri"/>
              </a:rPr>
              <a:t>ve</a:t>
            </a:r>
            <a:r>
              <a:rPr lang="en-US" sz="2000">
                <a:latin typeface="Calibri"/>
                <a:cs typeface="Calibri"/>
              </a:rPr>
              <a:t> </a:t>
            </a:r>
            <a:r>
              <a:rPr lang="en-US" sz="2000">
                <a:latin typeface="Calibri"/>
                <a:cs typeface="Calibri"/>
              </a:rPr>
              <a:t>uygun</a:t>
            </a:r>
            <a:r>
              <a:rPr lang="en-US" sz="2000">
                <a:latin typeface="Calibri"/>
                <a:cs typeface="Calibri"/>
              </a:rPr>
              <a:t> </a:t>
            </a:r>
            <a:r>
              <a:rPr lang="en-US" sz="2000">
                <a:latin typeface="Calibri"/>
                <a:cs typeface="Calibri"/>
              </a:rPr>
              <a:t>eğitim</a:t>
            </a:r>
            <a:r>
              <a:rPr lang="en-US" sz="2000">
                <a:latin typeface="Calibri"/>
                <a:cs typeface="Calibri"/>
              </a:rPr>
              <a:t> </a:t>
            </a:r>
            <a:r>
              <a:rPr lang="en-US" sz="2000">
                <a:latin typeface="Calibri"/>
                <a:cs typeface="Calibri"/>
              </a:rPr>
              <a:t>alan</a:t>
            </a:r>
            <a:r>
              <a:rPr lang="en-US" sz="2000">
                <a:latin typeface="Calibri"/>
                <a:cs typeface="Calibri"/>
              </a:rPr>
              <a:t> </a:t>
            </a:r>
            <a:r>
              <a:rPr lang="en-US" sz="2000">
                <a:latin typeface="Calibri"/>
                <a:cs typeface="Calibri"/>
              </a:rPr>
              <a:t>olguların</a:t>
            </a:r>
            <a:r>
              <a:rPr lang="en-US" sz="2000">
                <a:latin typeface="Calibri"/>
                <a:cs typeface="Calibri"/>
              </a:rPr>
              <a:t> </a:t>
            </a:r>
            <a:r>
              <a:rPr lang="en-US" sz="2000">
                <a:latin typeface="Calibri"/>
                <a:cs typeface="Calibri"/>
              </a:rPr>
              <a:t>önemli</a:t>
            </a:r>
            <a:r>
              <a:rPr lang="en-US" sz="2000">
                <a:latin typeface="Calibri"/>
                <a:cs typeface="Calibri"/>
              </a:rPr>
              <a:t> </a:t>
            </a:r>
            <a:r>
              <a:rPr lang="en-US" sz="2000">
                <a:latin typeface="Calibri"/>
                <a:cs typeface="Calibri"/>
              </a:rPr>
              <a:t>kısmı</a:t>
            </a:r>
            <a:r>
              <a:rPr lang="en-US" sz="2000">
                <a:latin typeface="Calibri"/>
                <a:cs typeface="Calibri"/>
              </a:rPr>
              <a:t> </a:t>
            </a:r>
            <a:r>
              <a:rPr lang="en-US" sz="2000" b="1">
                <a:solidFill>
                  <a:srgbClr val="C00000"/>
                </a:solidFill>
                <a:latin typeface="Calibri"/>
                <a:cs typeface="Calibri"/>
              </a:rPr>
              <a:t>(%10-37) </a:t>
            </a:r>
            <a:r>
              <a:rPr lang="en-US" sz="2000">
                <a:latin typeface="Calibri"/>
                <a:cs typeface="Calibri"/>
              </a:rPr>
              <a:t>otizm</a:t>
            </a:r>
            <a:r>
              <a:rPr lang="en-US" sz="2000">
                <a:latin typeface="Calibri"/>
                <a:cs typeface="Calibri"/>
              </a:rPr>
              <a:t> </a:t>
            </a:r>
            <a:r>
              <a:rPr lang="en-US" sz="2000">
                <a:latin typeface="Calibri"/>
                <a:cs typeface="Calibri"/>
              </a:rPr>
              <a:t>tanısını</a:t>
            </a:r>
            <a:r>
              <a:rPr lang="en-US" sz="2000">
                <a:latin typeface="Calibri"/>
                <a:cs typeface="Calibri"/>
              </a:rPr>
              <a:t> </a:t>
            </a:r>
            <a:r>
              <a:rPr lang="en-US" sz="2000">
                <a:latin typeface="Calibri"/>
                <a:cs typeface="Calibri"/>
              </a:rPr>
              <a:t>kaybettiği</a:t>
            </a:r>
            <a:r>
              <a:rPr lang="en-US" sz="2000">
                <a:latin typeface="Calibri"/>
                <a:cs typeface="Calibri"/>
              </a:rPr>
              <a:t> </a:t>
            </a:r>
            <a:r>
              <a:rPr lang="en-US" sz="2000">
                <a:latin typeface="Calibri"/>
                <a:cs typeface="Calibri"/>
              </a:rPr>
              <a:t>bildirilmektedir</a:t>
            </a:r>
            <a:r>
              <a:rPr lang="en-US" sz="2000">
                <a:latin typeface="Calibri"/>
                <a:cs typeface="Calibri"/>
              </a:rPr>
              <a:t>, </a:t>
            </a:r>
            <a:r>
              <a:rPr lang="en-US" sz="2000">
                <a:latin typeface="Calibri"/>
                <a:cs typeface="Calibri"/>
              </a:rPr>
              <a:t>belirti</a:t>
            </a:r>
            <a:r>
              <a:rPr lang="en-US" sz="2000">
                <a:latin typeface="Calibri"/>
                <a:cs typeface="Calibri"/>
              </a:rPr>
              <a:t> </a:t>
            </a:r>
            <a:r>
              <a:rPr lang="en-US" sz="2000">
                <a:latin typeface="Calibri"/>
                <a:cs typeface="Calibri"/>
              </a:rPr>
              <a:t>kaybını</a:t>
            </a:r>
            <a:r>
              <a:rPr lang="en-US" sz="2000">
                <a:latin typeface="Calibri"/>
                <a:cs typeface="Calibri"/>
              </a:rPr>
              <a:t> </a:t>
            </a:r>
            <a:r>
              <a:rPr lang="en-US" sz="2000">
                <a:latin typeface="Calibri"/>
                <a:cs typeface="Calibri"/>
              </a:rPr>
              <a:t>açıklayan</a:t>
            </a:r>
            <a:r>
              <a:rPr lang="en-US" sz="2000">
                <a:latin typeface="Calibri"/>
                <a:cs typeface="Calibri"/>
              </a:rPr>
              <a:t> </a:t>
            </a:r>
            <a:r>
              <a:rPr lang="en-US" sz="2000">
                <a:latin typeface="Calibri"/>
                <a:cs typeface="Calibri"/>
              </a:rPr>
              <a:t>durumlara</a:t>
            </a:r>
            <a:r>
              <a:rPr lang="en-US" sz="2000">
                <a:latin typeface="Calibri"/>
                <a:cs typeface="Calibri"/>
              </a:rPr>
              <a:t> </a:t>
            </a:r>
            <a:r>
              <a:rPr lang="en-US" sz="2000">
                <a:latin typeface="Calibri"/>
                <a:cs typeface="Calibri"/>
              </a:rPr>
              <a:t>yönelik</a:t>
            </a:r>
            <a:r>
              <a:rPr lang="en-US" sz="2000">
                <a:latin typeface="Calibri"/>
                <a:cs typeface="Calibri"/>
              </a:rPr>
              <a:t> </a:t>
            </a:r>
            <a:r>
              <a:rPr lang="en-US" sz="2000">
                <a:latin typeface="Calibri"/>
                <a:cs typeface="Calibri"/>
              </a:rPr>
              <a:t>çalışmalar</a:t>
            </a:r>
            <a:r>
              <a:rPr lang="en-US" sz="2000">
                <a:latin typeface="Calibri"/>
                <a:cs typeface="Calibri"/>
              </a:rPr>
              <a:t> </a:t>
            </a:r>
            <a:r>
              <a:rPr lang="en-US" sz="2000">
                <a:latin typeface="Calibri"/>
                <a:cs typeface="Calibri"/>
              </a:rPr>
              <a:t>sürmektedir</a:t>
            </a:r>
            <a:r>
              <a:rPr lang="en-US" sz="2000">
                <a:latin typeface="Calibri"/>
                <a:cs typeface="Calibri"/>
              </a:rPr>
              <a:t>.</a:t>
            </a:r>
            <a:endParaRPr/>
          </a:p>
          <a:p>
            <a:pPr marL="342900" indent="-342900">
              <a:buFont typeface="Arial"/>
              <a:buChar char="•"/>
              <a:defRPr/>
            </a:pPr>
            <a:endParaRPr lang="en-US" sz="2000">
              <a:latin typeface="Calibri"/>
              <a:cs typeface="Calibri"/>
            </a:endParaRPr>
          </a:p>
          <a:p>
            <a:pPr marL="342900" lvl="0" indent="-342900" defTabSz="914400">
              <a:buFont typeface="Arial"/>
              <a:buChar char="•"/>
              <a:defRPr/>
            </a:pPr>
            <a:r>
              <a:rPr lang="tr-TR" sz="2000">
                <a:latin typeface="Calibri"/>
                <a:cs typeface="Calibri"/>
              </a:rPr>
              <a:t>U</a:t>
            </a:r>
            <a:r>
              <a:rPr lang="en-US" sz="2000">
                <a:latin typeface="Calibri"/>
                <a:cs typeface="Calibri"/>
              </a:rPr>
              <a:t>zun</a:t>
            </a:r>
            <a:r>
              <a:rPr lang="en-US" sz="2000">
                <a:latin typeface="Calibri"/>
                <a:cs typeface="Calibri"/>
              </a:rPr>
              <a:t> </a:t>
            </a:r>
            <a:r>
              <a:rPr lang="en-US" sz="2000">
                <a:latin typeface="Calibri"/>
                <a:cs typeface="Calibri"/>
              </a:rPr>
              <a:t>süreli</a:t>
            </a:r>
            <a:r>
              <a:rPr lang="en-US" sz="2000">
                <a:latin typeface="Calibri"/>
                <a:cs typeface="Calibri"/>
              </a:rPr>
              <a:t> </a:t>
            </a:r>
            <a:r>
              <a:rPr lang="en-US" sz="2000">
                <a:latin typeface="Calibri"/>
                <a:cs typeface="Calibri"/>
              </a:rPr>
              <a:t>takip</a:t>
            </a:r>
            <a:r>
              <a:rPr lang="en-US" sz="2000">
                <a:latin typeface="Calibri"/>
                <a:cs typeface="Calibri"/>
              </a:rPr>
              <a:t> </a:t>
            </a:r>
            <a:r>
              <a:rPr lang="en-US" sz="2000">
                <a:latin typeface="Calibri"/>
                <a:cs typeface="Calibri"/>
              </a:rPr>
              <a:t>çalışmaları</a:t>
            </a:r>
            <a:r>
              <a:rPr lang="en-US" sz="2000">
                <a:latin typeface="Calibri"/>
                <a:cs typeface="Calibri"/>
              </a:rPr>
              <a:t> (20-30 </a:t>
            </a:r>
            <a:r>
              <a:rPr lang="en-US" sz="2000">
                <a:latin typeface="Calibri"/>
                <a:cs typeface="Calibri"/>
              </a:rPr>
              <a:t>yıl</a:t>
            </a:r>
            <a:r>
              <a:rPr lang="en-US" sz="2000">
                <a:latin typeface="Calibri"/>
                <a:cs typeface="Calibri"/>
              </a:rPr>
              <a:t> </a:t>
            </a:r>
            <a:r>
              <a:rPr lang="en-US" sz="2000">
                <a:latin typeface="Calibri"/>
                <a:cs typeface="Calibri"/>
              </a:rPr>
              <a:t>önce</a:t>
            </a:r>
            <a:r>
              <a:rPr lang="en-US" sz="2000">
                <a:latin typeface="Calibri"/>
                <a:cs typeface="Calibri"/>
              </a:rPr>
              <a:t> </a:t>
            </a:r>
            <a:r>
              <a:rPr lang="en-US" sz="2000">
                <a:latin typeface="Calibri"/>
                <a:cs typeface="Calibri"/>
              </a:rPr>
              <a:t>tanı</a:t>
            </a:r>
            <a:r>
              <a:rPr lang="en-US" sz="2000">
                <a:latin typeface="Calibri"/>
                <a:cs typeface="Calibri"/>
              </a:rPr>
              <a:t> </a:t>
            </a:r>
            <a:r>
              <a:rPr lang="en-US" sz="2000">
                <a:latin typeface="Calibri"/>
                <a:cs typeface="Calibri"/>
              </a:rPr>
              <a:t>alan</a:t>
            </a:r>
            <a:r>
              <a:rPr lang="en-US" sz="2000">
                <a:latin typeface="Calibri"/>
                <a:cs typeface="Calibri"/>
              </a:rPr>
              <a:t> </a:t>
            </a:r>
            <a:r>
              <a:rPr lang="en-US" sz="2000">
                <a:latin typeface="Calibri"/>
                <a:cs typeface="Calibri"/>
              </a:rPr>
              <a:t>grubun</a:t>
            </a:r>
            <a:r>
              <a:rPr lang="en-US" sz="2000">
                <a:latin typeface="Calibri"/>
                <a:cs typeface="Calibri"/>
              </a:rPr>
              <a:t>) </a:t>
            </a:r>
            <a:r>
              <a:rPr lang="tr-TR" sz="1000" i="1">
                <a:solidFill>
                  <a:schemeClr val="accent2"/>
                </a:solidFill>
                <a:latin typeface="Calibri"/>
                <a:cs typeface="Calibri"/>
              </a:rPr>
              <a:t>(</a:t>
            </a:r>
            <a:r>
              <a:rPr lang="tr-TR" sz="1000" i="1">
                <a:solidFill>
                  <a:schemeClr val="accent2"/>
                </a:solidFill>
                <a:latin typeface="Calibri"/>
                <a:cs typeface="Calibri"/>
              </a:rPr>
              <a:t>Lord</a:t>
            </a:r>
            <a:r>
              <a:rPr lang="tr-TR" sz="1000" i="1">
                <a:solidFill>
                  <a:schemeClr val="accent2"/>
                </a:solidFill>
                <a:latin typeface="Calibri"/>
                <a:cs typeface="Calibri"/>
              </a:rPr>
              <a:t> ve ark. 2018)</a:t>
            </a:r>
            <a:endParaRPr lang="en-US" sz="1000">
              <a:latin typeface="Calibri"/>
              <a:cs typeface="Calibri"/>
            </a:endParaRPr>
          </a:p>
          <a:p>
            <a:pPr lvl="1">
              <a:buFont typeface="Wingdings"/>
              <a:buChar char="ü"/>
              <a:defRPr/>
            </a:pPr>
            <a:r>
              <a:rPr lang="en-US" b="1">
                <a:solidFill>
                  <a:srgbClr val="C00000"/>
                </a:solidFill>
                <a:latin typeface="Calibri"/>
                <a:cs typeface="Calibri"/>
              </a:rPr>
              <a:t>%20</a:t>
            </a:r>
            <a:r>
              <a:rPr lang="tr-TR" b="1">
                <a:solidFill>
                  <a:srgbClr val="0070C0"/>
                </a:solidFill>
                <a:latin typeface="Calibri"/>
                <a:cs typeface="Calibri"/>
              </a:rPr>
              <a:t>......</a:t>
            </a:r>
            <a:r>
              <a:rPr lang="en-US" b="1">
                <a:solidFill>
                  <a:srgbClr val="0070C0"/>
                </a:solidFill>
                <a:latin typeface="Calibri"/>
                <a:cs typeface="Calibri"/>
              </a:rPr>
              <a:t>iyi</a:t>
            </a:r>
            <a:r>
              <a:rPr lang="en-US" b="1">
                <a:solidFill>
                  <a:srgbClr val="0070C0"/>
                </a:solidFill>
                <a:latin typeface="Calibri"/>
                <a:cs typeface="Calibri"/>
              </a:rPr>
              <a:t> </a:t>
            </a:r>
            <a:r>
              <a:rPr lang="en-US" b="1">
                <a:solidFill>
                  <a:srgbClr val="0070C0"/>
                </a:solidFill>
                <a:latin typeface="Calibri"/>
                <a:cs typeface="Calibri"/>
              </a:rPr>
              <a:t>gidiş</a:t>
            </a:r>
            <a:r>
              <a:rPr lang="tr-TR" b="1">
                <a:solidFill>
                  <a:srgbClr val="0070C0"/>
                </a:solidFill>
                <a:latin typeface="Calibri"/>
                <a:cs typeface="Calibri"/>
              </a:rPr>
              <a:t> </a:t>
            </a:r>
            <a:r>
              <a:rPr lang="tr-TR">
                <a:solidFill>
                  <a:srgbClr val="0070C0"/>
                </a:solidFill>
                <a:latin typeface="Calibri"/>
                <a:cs typeface="Calibri"/>
              </a:rPr>
              <a:t> </a:t>
            </a:r>
            <a:r>
              <a:rPr lang="en-US">
                <a:latin typeface="Calibri"/>
                <a:cs typeface="Calibri"/>
              </a:rPr>
              <a:t>(</a:t>
            </a:r>
            <a:r>
              <a:rPr lang="en-US">
                <a:latin typeface="Calibri"/>
                <a:cs typeface="Calibri"/>
              </a:rPr>
              <a:t>bağımsız</a:t>
            </a:r>
            <a:r>
              <a:rPr lang="en-US">
                <a:latin typeface="Calibri"/>
                <a:cs typeface="Calibri"/>
              </a:rPr>
              <a:t> </a:t>
            </a:r>
            <a:r>
              <a:rPr lang="en-US">
                <a:latin typeface="Calibri"/>
                <a:cs typeface="Calibri"/>
              </a:rPr>
              <a:t>hayat</a:t>
            </a:r>
            <a:r>
              <a:rPr lang="en-US">
                <a:latin typeface="Calibri"/>
                <a:cs typeface="Calibri"/>
              </a:rPr>
              <a:t>)</a:t>
            </a:r>
            <a:endParaRPr lang="en-US">
              <a:latin typeface="Calibri"/>
              <a:cs typeface="Calibri"/>
            </a:endParaRPr>
          </a:p>
          <a:p>
            <a:pPr lvl="1">
              <a:buFont typeface="Wingdings"/>
              <a:buChar char="ü"/>
              <a:defRPr/>
            </a:pPr>
            <a:r>
              <a:rPr lang="en-US" b="1">
                <a:solidFill>
                  <a:srgbClr val="C00000"/>
                </a:solidFill>
                <a:latin typeface="Calibri"/>
                <a:cs typeface="Calibri"/>
              </a:rPr>
              <a:t>%31</a:t>
            </a:r>
            <a:r>
              <a:rPr lang="tr-TR" b="1">
                <a:solidFill>
                  <a:srgbClr val="0070C0"/>
                </a:solidFill>
                <a:latin typeface="Calibri"/>
                <a:cs typeface="Calibri"/>
              </a:rPr>
              <a:t>......o</a:t>
            </a:r>
            <a:r>
              <a:rPr lang="en-US" b="1">
                <a:solidFill>
                  <a:srgbClr val="0070C0"/>
                </a:solidFill>
                <a:latin typeface="Calibri"/>
                <a:cs typeface="Calibri"/>
              </a:rPr>
              <a:t>rta</a:t>
            </a:r>
            <a:r>
              <a:rPr lang="en-US" b="1">
                <a:solidFill>
                  <a:srgbClr val="0070C0"/>
                </a:solidFill>
                <a:latin typeface="Calibri"/>
                <a:cs typeface="Calibri"/>
              </a:rPr>
              <a:t> </a:t>
            </a:r>
            <a:r>
              <a:rPr lang="en-US" b="1">
                <a:solidFill>
                  <a:srgbClr val="0070C0"/>
                </a:solidFill>
                <a:latin typeface="Calibri"/>
                <a:cs typeface="Calibri"/>
              </a:rPr>
              <a:t>gidiş</a:t>
            </a:r>
            <a:r>
              <a:rPr lang="tr-TR">
                <a:solidFill>
                  <a:srgbClr val="0070C0"/>
                </a:solidFill>
                <a:latin typeface="Calibri"/>
                <a:cs typeface="Calibri"/>
              </a:rPr>
              <a:t>  </a:t>
            </a:r>
            <a:r>
              <a:rPr lang="en-US">
                <a:latin typeface="Calibri"/>
                <a:cs typeface="Calibri"/>
              </a:rPr>
              <a:t>(</a:t>
            </a:r>
            <a:r>
              <a:rPr lang="tr-TR">
                <a:latin typeface="Calibri"/>
                <a:cs typeface="Calibri"/>
              </a:rPr>
              <a:t>y</a:t>
            </a:r>
            <a:r>
              <a:rPr lang="en-US">
                <a:latin typeface="Calibri"/>
                <a:cs typeface="Calibri"/>
              </a:rPr>
              <a:t>arı</a:t>
            </a:r>
            <a:r>
              <a:rPr lang="en-US">
                <a:latin typeface="Calibri"/>
                <a:cs typeface="Calibri"/>
              </a:rPr>
              <a:t> </a:t>
            </a:r>
            <a:r>
              <a:rPr lang="en-US">
                <a:latin typeface="Calibri"/>
                <a:cs typeface="Calibri"/>
              </a:rPr>
              <a:t>bağımsız</a:t>
            </a:r>
            <a:r>
              <a:rPr lang="en-US">
                <a:latin typeface="Calibri"/>
                <a:cs typeface="Calibri"/>
              </a:rPr>
              <a:t> </a:t>
            </a:r>
            <a:r>
              <a:rPr lang="en-US">
                <a:latin typeface="Calibri"/>
                <a:cs typeface="Calibri"/>
              </a:rPr>
              <a:t>hayat</a:t>
            </a:r>
            <a:r>
              <a:rPr lang="en-US">
                <a:latin typeface="Calibri"/>
                <a:cs typeface="Calibri"/>
              </a:rPr>
              <a:t>)</a:t>
            </a:r>
            <a:endParaRPr lang="en-US">
              <a:latin typeface="Calibri"/>
              <a:cs typeface="Calibri"/>
            </a:endParaRPr>
          </a:p>
          <a:p>
            <a:pPr lvl="1">
              <a:buFont typeface="Wingdings"/>
              <a:buChar char="ü"/>
              <a:defRPr/>
            </a:pPr>
            <a:r>
              <a:rPr lang="en-US" b="1">
                <a:solidFill>
                  <a:srgbClr val="C00000"/>
                </a:solidFill>
                <a:latin typeface="Calibri"/>
                <a:cs typeface="Calibri"/>
              </a:rPr>
              <a:t>%49</a:t>
            </a:r>
            <a:r>
              <a:rPr lang="tr-TR" b="1">
                <a:solidFill>
                  <a:srgbClr val="0070C0"/>
                </a:solidFill>
                <a:latin typeface="Calibri"/>
                <a:cs typeface="Calibri"/>
              </a:rPr>
              <a:t>.......k</a:t>
            </a:r>
            <a:r>
              <a:rPr lang="en-US" b="1">
                <a:solidFill>
                  <a:srgbClr val="0070C0"/>
                </a:solidFill>
                <a:latin typeface="Calibri"/>
                <a:cs typeface="Calibri"/>
              </a:rPr>
              <a:t>ötü</a:t>
            </a:r>
            <a:r>
              <a:rPr lang="en-US" b="1">
                <a:solidFill>
                  <a:srgbClr val="0070C0"/>
                </a:solidFill>
                <a:latin typeface="Calibri"/>
                <a:cs typeface="Calibri"/>
              </a:rPr>
              <a:t> </a:t>
            </a:r>
            <a:r>
              <a:rPr lang="en-US" b="1">
                <a:solidFill>
                  <a:srgbClr val="0070C0"/>
                </a:solidFill>
                <a:latin typeface="Calibri"/>
                <a:cs typeface="Calibri"/>
              </a:rPr>
              <a:t>gidiş</a:t>
            </a:r>
            <a:r>
              <a:rPr lang="en-US" b="1">
                <a:solidFill>
                  <a:srgbClr val="0070C0"/>
                </a:solidFill>
                <a:latin typeface="Calibri"/>
                <a:cs typeface="Calibri"/>
              </a:rPr>
              <a:t> </a:t>
            </a:r>
            <a:r>
              <a:rPr lang="tr-TR">
                <a:solidFill>
                  <a:srgbClr val="0070C0"/>
                </a:solidFill>
                <a:latin typeface="Calibri"/>
                <a:cs typeface="Calibri"/>
              </a:rPr>
              <a:t> </a:t>
            </a:r>
            <a:r>
              <a:rPr lang="en-US">
                <a:latin typeface="Calibri"/>
                <a:cs typeface="Calibri"/>
              </a:rPr>
              <a:t>(tam </a:t>
            </a:r>
            <a:r>
              <a:rPr lang="en-US">
                <a:latin typeface="Calibri"/>
                <a:cs typeface="Calibri"/>
              </a:rPr>
              <a:t>bağımlı</a:t>
            </a:r>
            <a:r>
              <a:rPr lang="en-US">
                <a:latin typeface="Calibri"/>
                <a:cs typeface="Calibri"/>
              </a:rPr>
              <a:t> </a:t>
            </a:r>
            <a:r>
              <a:rPr lang="en-US">
                <a:latin typeface="Calibri"/>
                <a:cs typeface="Calibri"/>
              </a:rPr>
              <a:t>hayat</a:t>
            </a:r>
            <a:r>
              <a:rPr lang="en-US">
                <a:latin typeface="Calibri"/>
                <a:cs typeface="Calibri"/>
              </a:rPr>
              <a:t>) </a:t>
            </a:r>
            <a:endParaRPr/>
          </a:p>
          <a:p>
            <a:pPr marL="342900" indent="-342900">
              <a:buFont typeface="Arial"/>
              <a:buChar char="•"/>
              <a:defRPr/>
            </a:pPr>
            <a:endParaRPr lang="tr-TR" sz="2000" b="1" u="sng">
              <a:latin typeface="Calibri"/>
              <a:cs typeface="Calibri"/>
            </a:endParaRPr>
          </a:p>
          <a:p>
            <a:pPr marL="342900" indent="-342900">
              <a:buFont typeface="Arial"/>
              <a:buChar char="•"/>
              <a:defRPr/>
            </a:pPr>
            <a:r>
              <a:rPr lang="tr-TR" sz="2000" b="1" u="sng">
                <a:latin typeface="Calibri"/>
                <a:cs typeface="Calibri"/>
              </a:rPr>
              <a:t>Mutlak ölüm riski:</a:t>
            </a:r>
            <a:r>
              <a:rPr lang="tr-TR" sz="2000">
                <a:latin typeface="Calibri"/>
                <a:cs typeface="Calibri"/>
              </a:rPr>
              <a:t> </a:t>
            </a:r>
            <a:r>
              <a:rPr lang="tr-TR" sz="2000" b="1">
                <a:solidFill>
                  <a:srgbClr val="C00000"/>
                </a:solidFill>
                <a:latin typeface="Calibri"/>
                <a:cs typeface="Calibri"/>
              </a:rPr>
              <a:t>%0,3 </a:t>
            </a:r>
            <a:r>
              <a:rPr lang="tr-TR" sz="2000" b="1">
                <a:solidFill>
                  <a:srgbClr val="7030A0"/>
                </a:solidFill>
                <a:latin typeface="Calibri"/>
                <a:cs typeface="Calibri"/>
              </a:rPr>
              <a:t>(X2) </a:t>
            </a:r>
            <a:r>
              <a:rPr lang="tr-TR" sz="1000" i="1">
                <a:solidFill>
                  <a:schemeClr val="accent2"/>
                </a:solidFill>
                <a:latin typeface="Calibri"/>
                <a:cs typeface="Calibri"/>
              </a:rPr>
              <a:t>(</a:t>
            </a:r>
            <a:r>
              <a:rPr lang="tr-TR" sz="1000" i="1">
                <a:solidFill>
                  <a:schemeClr val="accent2"/>
                </a:solidFill>
                <a:latin typeface="Calibri"/>
                <a:cs typeface="Calibri"/>
              </a:rPr>
              <a:t>Schendel</a:t>
            </a:r>
            <a:r>
              <a:rPr lang="tr-TR" sz="1000" i="1">
                <a:solidFill>
                  <a:schemeClr val="accent2"/>
                </a:solidFill>
                <a:latin typeface="Calibri"/>
                <a:cs typeface="Calibri"/>
              </a:rPr>
              <a:t> ve ark, 2016)</a:t>
            </a:r>
            <a:endParaRPr/>
          </a:p>
          <a:p>
            <a:pPr marL="800100" lvl="1" indent="-342900">
              <a:buFont typeface="Arial"/>
              <a:buChar char="•"/>
              <a:defRPr/>
            </a:pPr>
            <a:r>
              <a:rPr lang="tr-TR">
                <a:latin typeface="Calibri"/>
                <a:cs typeface="Calibri"/>
              </a:rPr>
              <a:t>Sık yaralanma, eşlik eden tıbbi durumlar, </a:t>
            </a:r>
            <a:r>
              <a:rPr lang="tr-TR">
                <a:latin typeface="Calibri"/>
                <a:cs typeface="Calibri"/>
              </a:rPr>
              <a:t>suisid</a:t>
            </a:r>
            <a:r>
              <a:rPr lang="tr-TR">
                <a:latin typeface="Calibri"/>
                <a:cs typeface="Calibri"/>
              </a:rPr>
              <a:t> </a:t>
            </a:r>
            <a:r>
              <a:rPr lang="tr-TR" sz="900" i="1">
                <a:solidFill>
                  <a:schemeClr val="accent2"/>
                </a:solidFill>
                <a:latin typeface="Calibri"/>
                <a:cs typeface="Calibri"/>
              </a:rPr>
              <a:t>(</a:t>
            </a:r>
            <a:r>
              <a:rPr lang="tr-TR" sz="900" i="1">
                <a:solidFill>
                  <a:schemeClr val="accent2"/>
                </a:solidFill>
                <a:latin typeface="Calibri"/>
                <a:cs typeface="Calibri"/>
              </a:rPr>
              <a:t>Chen</a:t>
            </a:r>
            <a:r>
              <a:rPr lang="tr-TR" sz="900" i="1">
                <a:solidFill>
                  <a:schemeClr val="accent2"/>
                </a:solidFill>
                <a:latin typeface="Calibri"/>
                <a:cs typeface="Calibri"/>
              </a:rPr>
              <a:t> ve ark, 2017)</a:t>
            </a:r>
            <a:endParaRPr/>
          </a:p>
          <a:p>
            <a:pPr marL="800100" lvl="1" indent="-342900">
              <a:buFont typeface="Arial"/>
              <a:buChar char="•"/>
              <a:defRPr/>
            </a:pPr>
            <a:r>
              <a:rPr lang="tr-TR">
                <a:latin typeface="Calibri"/>
                <a:cs typeface="Calibri"/>
              </a:rPr>
              <a:t>Suisid</a:t>
            </a:r>
            <a:r>
              <a:rPr lang="tr-TR">
                <a:latin typeface="Calibri"/>
                <a:cs typeface="Calibri"/>
              </a:rPr>
              <a:t> için bağımsız risk faktörü </a:t>
            </a:r>
            <a:endParaRPr lang="en-US">
              <a:latin typeface="Calibri"/>
              <a:cs typeface="Calibri"/>
            </a:endParaRPr>
          </a:p>
          <a:p>
            <a:pPr marL="342900" indent="-342900">
              <a:buFont typeface="Arial"/>
              <a:buChar char="•"/>
              <a:defRPr/>
            </a:pPr>
            <a:endParaRPr lang="tr-TR" sz="2000"/>
          </a:p>
        </p:txBody>
      </p:sp>
      <p:sp>
        <p:nvSpPr>
          <p:cNvPr id="6" name="Freeform 33"/>
          <p:cNvSpPr/>
          <p:nvPr/>
        </p:nvSpPr>
        <p:spPr bwMode="auto">
          <a:xfrm>
            <a:off x="7720815" y="-5352"/>
            <a:ext cx="4662329" cy="4014788"/>
          </a:xfrm>
          <a:custGeom>
            <a:avLst/>
            <a:gdLst>
              <a:gd name="T0" fmla="*/ 332 w 514"/>
              <a:gd name="T1" fmla="*/ 54 h 465"/>
              <a:gd name="T2" fmla="*/ 35 w 514"/>
              <a:gd name="T3" fmla="*/ 135 h 465"/>
              <a:gd name="T4" fmla="*/ 99 w 514"/>
              <a:gd name="T5" fmla="*/ 364 h 465"/>
              <a:gd name="T6" fmla="*/ 89 w 514"/>
              <a:gd name="T7" fmla="*/ 387 h 465"/>
              <a:gd name="T8" fmla="*/ 49 w 514"/>
              <a:gd name="T9" fmla="*/ 435 h 465"/>
              <a:gd name="T10" fmla="*/ 119 w 514"/>
              <a:gd name="T11" fmla="*/ 429 h 465"/>
              <a:gd name="T12" fmla="*/ 173 w 514"/>
              <a:gd name="T13" fmla="*/ 412 h 465"/>
              <a:gd name="T14" fmla="*/ 469 w 514"/>
              <a:gd name="T15" fmla="*/ 330 h 465"/>
              <a:gd name="T16" fmla="*/ 332 w 514"/>
              <a:gd name="T17" fmla="*/ 5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65" fill="norm" stroke="1" extrusionOk="0">
                <a:moveTo>
                  <a:pt x="332" y="54"/>
                </a:moveTo>
                <a:cubicBezTo>
                  <a:pt x="212" y="0"/>
                  <a:pt x="79" y="36"/>
                  <a:pt x="35" y="135"/>
                </a:cubicBezTo>
                <a:cubicBezTo>
                  <a:pt x="0" y="211"/>
                  <a:pt x="29" y="302"/>
                  <a:pt x="99" y="364"/>
                </a:cubicBezTo>
                <a:cubicBezTo>
                  <a:pt x="96" y="371"/>
                  <a:pt x="93" y="379"/>
                  <a:pt x="89" y="387"/>
                </a:cubicBezTo>
                <a:cubicBezTo>
                  <a:pt x="76" y="411"/>
                  <a:pt x="59" y="426"/>
                  <a:pt x="49" y="435"/>
                </a:cubicBezTo>
                <a:cubicBezTo>
                  <a:pt x="67" y="435"/>
                  <a:pt x="91" y="435"/>
                  <a:pt x="119" y="429"/>
                </a:cubicBezTo>
                <a:cubicBezTo>
                  <a:pt x="140" y="425"/>
                  <a:pt x="158" y="419"/>
                  <a:pt x="173" y="412"/>
                </a:cubicBezTo>
                <a:cubicBezTo>
                  <a:pt x="293" y="465"/>
                  <a:pt x="425" y="429"/>
                  <a:pt x="469" y="330"/>
                </a:cubicBezTo>
                <a:cubicBezTo>
                  <a:pt x="514" y="231"/>
                  <a:pt x="452" y="107"/>
                  <a:pt x="332" y="54"/>
                </a:cubicBezTo>
                <a:close/>
              </a:path>
            </a:pathLst>
          </a:custGeom>
          <a:noFill/>
          <a:ln w="31750">
            <a:solidFill>
              <a:schemeClr val="tx1">
                <a:lumMod val="75000"/>
                <a:lumOff val="25000"/>
              </a:schemeClr>
            </a:solidFill>
          </a:ln>
        </p:spPr>
        <p:txBody>
          <a:bodyPr vert="horz" wrap="square" lIns="91440" tIns="45720" rIns="91440" bIns="45720" numCol="1" anchor="t" anchorCtr="0" compatLnSpc="1"/>
          <a:lstStyle/>
          <a:p>
            <a:pPr>
              <a:defRPr/>
            </a:pPr>
            <a:endParaRPr lang="zh-CN"/>
          </a:p>
        </p:txBody>
      </p:sp>
      <p:sp>
        <p:nvSpPr>
          <p:cNvPr id="8" name="文本框 48"/>
          <p:cNvSpPr txBox="1"/>
          <p:nvPr/>
        </p:nvSpPr>
        <p:spPr bwMode="auto">
          <a:xfrm>
            <a:off x="8635433" y="626986"/>
            <a:ext cx="3228976" cy="2893100"/>
          </a:xfrm>
          <a:prstGeom prst="rect">
            <a:avLst/>
          </a:prstGeom>
          <a:noFill/>
        </p:spPr>
        <p:txBody>
          <a:bodyPr wrap="square" rtlCol="0">
            <a:spAutoFit/>
          </a:bodyPr>
          <a:lstStyle/>
          <a:p>
            <a:pPr>
              <a:defRPr/>
            </a:pPr>
            <a:r>
              <a:rPr lang="en-US" b="1">
                <a:solidFill>
                  <a:srgbClr val="C00000"/>
                </a:solidFill>
                <a:latin typeface="Calibri"/>
                <a:cs typeface="Calibri"/>
              </a:rPr>
              <a:t>Prognostik</a:t>
            </a:r>
            <a:r>
              <a:rPr lang="en-US" b="1">
                <a:solidFill>
                  <a:srgbClr val="C00000"/>
                </a:solidFill>
                <a:latin typeface="Calibri"/>
                <a:cs typeface="Calibri"/>
              </a:rPr>
              <a:t> </a:t>
            </a:r>
            <a:r>
              <a:rPr lang="en-US" b="1">
                <a:solidFill>
                  <a:srgbClr val="C00000"/>
                </a:solidFill>
                <a:latin typeface="Calibri"/>
                <a:cs typeface="Calibri"/>
              </a:rPr>
              <a:t>Faktörler</a:t>
            </a:r>
            <a:endParaRPr lang="en-US" b="1">
              <a:solidFill>
                <a:srgbClr val="C00000"/>
              </a:solidFill>
              <a:latin typeface="Calibri"/>
              <a:cs typeface="Calibri"/>
            </a:endParaRPr>
          </a:p>
          <a:p>
            <a:pPr marL="342900" indent="-342900">
              <a:buFont typeface="Arial"/>
              <a:buChar char="•"/>
              <a:defRPr/>
            </a:pPr>
            <a:r>
              <a:rPr lang="en-US">
                <a:latin typeface="Calibri"/>
                <a:cs typeface="Calibri"/>
              </a:rPr>
              <a:t>IQ </a:t>
            </a:r>
            <a:r>
              <a:rPr lang="en-US">
                <a:latin typeface="Calibri"/>
                <a:cs typeface="Calibri"/>
              </a:rPr>
              <a:t>düzeyi</a:t>
            </a:r>
            <a:endParaRPr lang="en-US">
              <a:latin typeface="Calibri"/>
              <a:cs typeface="Calibri"/>
            </a:endParaRPr>
          </a:p>
          <a:p>
            <a:pPr marL="342900" indent="-342900">
              <a:buFont typeface="Arial"/>
              <a:buChar char="•"/>
              <a:defRPr/>
            </a:pPr>
            <a:r>
              <a:rPr lang="en-US">
                <a:latin typeface="Calibri"/>
                <a:cs typeface="Calibri"/>
              </a:rPr>
              <a:t>Dil</a:t>
            </a:r>
            <a:r>
              <a:rPr lang="en-US">
                <a:latin typeface="Calibri"/>
                <a:cs typeface="Calibri"/>
              </a:rPr>
              <a:t> </a:t>
            </a:r>
            <a:r>
              <a:rPr lang="en-US">
                <a:latin typeface="Calibri"/>
                <a:cs typeface="Calibri"/>
              </a:rPr>
              <a:t>becerilerinin</a:t>
            </a:r>
            <a:r>
              <a:rPr lang="en-US">
                <a:latin typeface="Calibri"/>
                <a:cs typeface="Calibri"/>
              </a:rPr>
              <a:t> </a:t>
            </a:r>
            <a:r>
              <a:rPr lang="en-US">
                <a:latin typeface="Calibri"/>
                <a:cs typeface="Calibri"/>
              </a:rPr>
              <a:t>erken</a:t>
            </a:r>
            <a:r>
              <a:rPr lang="en-US">
                <a:latin typeface="Calibri"/>
                <a:cs typeface="Calibri"/>
              </a:rPr>
              <a:t> </a:t>
            </a:r>
            <a:r>
              <a:rPr lang="en-US">
                <a:latin typeface="Calibri"/>
                <a:cs typeface="Calibri"/>
              </a:rPr>
              <a:t>yaşta</a:t>
            </a:r>
            <a:r>
              <a:rPr lang="en-US">
                <a:latin typeface="Calibri"/>
                <a:cs typeface="Calibri"/>
              </a:rPr>
              <a:t> </a:t>
            </a:r>
            <a:r>
              <a:rPr lang="en-US">
                <a:latin typeface="Calibri"/>
                <a:cs typeface="Calibri"/>
              </a:rPr>
              <a:t>gelişim</a:t>
            </a:r>
            <a:r>
              <a:rPr lang="en-US">
                <a:latin typeface="Calibri"/>
                <a:cs typeface="Calibri"/>
              </a:rPr>
              <a:t> </a:t>
            </a:r>
            <a:r>
              <a:rPr lang="en-US">
                <a:latin typeface="Calibri"/>
                <a:cs typeface="Calibri"/>
              </a:rPr>
              <a:t>göstermesi</a:t>
            </a:r>
            <a:endParaRPr lang="en-US">
              <a:latin typeface="Calibri"/>
              <a:cs typeface="Calibri"/>
            </a:endParaRPr>
          </a:p>
          <a:p>
            <a:pPr marL="342900" indent="-342900">
              <a:buFont typeface="Arial"/>
              <a:buChar char="•"/>
              <a:defRPr/>
            </a:pPr>
            <a:r>
              <a:rPr lang="en-US" sz="2000" b="1">
                <a:solidFill>
                  <a:srgbClr val="FF0000"/>
                </a:solidFill>
                <a:latin typeface="Calibri"/>
                <a:cs typeface="Calibri"/>
              </a:rPr>
              <a:t>Erken </a:t>
            </a:r>
            <a:r>
              <a:rPr lang="en-US" sz="2000" b="1">
                <a:solidFill>
                  <a:srgbClr val="FF0000"/>
                </a:solidFill>
                <a:latin typeface="Calibri"/>
                <a:cs typeface="Calibri"/>
              </a:rPr>
              <a:t>tanı</a:t>
            </a:r>
            <a:r>
              <a:rPr lang="en-US" sz="2000" b="1">
                <a:solidFill>
                  <a:srgbClr val="FF0000"/>
                </a:solidFill>
                <a:latin typeface="Calibri"/>
                <a:cs typeface="Calibri"/>
              </a:rPr>
              <a:t> </a:t>
            </a:r>
            <a:endParaRPr/>
          </a:p>
          <a:p>
            <a:pPr marL="342900" indent="-342900">
              <a:buFont typeface="Arial"/>
              <a:buChar char="•"/>
              <a:defRPr/>
            </a:pPr>
            <a:r>
              <a:rPr lang="en-US" b="1">
                <a:solidFill>
                  <a:srgbClr val="FF0000"/>
                </a:solidFill>
                <a:latin typeface="Calibri"/>
                <a:cs typeface="Calibri"/>
              </a:rPr>
              <a:t>Erken </a:t>
            </a:r>
            <a:r>
              <a:rPr lang="en-US" b="1">
                <a:solidFill>
                  <a:srgbClr val="FF0000"/>
                </a:solidFill>
                <a:latin typeface="Calibri"/>
                <a:cs typeface="Calibri"/>
              </a:rPr>
              <a:t>başlangıçlı</a:t>
            </a:r>
            <a:r>
              <a:rPr lang="en-US" b="1">
                <a:solidFill>
                  <a:srgbClr val="FF0000"/>
                </a:solidFill>
                <a:latin typeface="Calibri"/>
                <a:cs typeface="Calibri"/>
              </a:rPr>
              <a:t> </a:t>
            </a:r>
            <a:r>
              <a:rPr lang="en-US" b="1">
                <a:solidFill>
                  <a:srgbClr val="FF0000"/>
                </a:solidFill>
                <a:latin typeface="Calibri"/>
                <a:cs typeface="Calibri"/>
              </a:rPr>
              <a:t>yoğunlaştırılmış</a:t>
            </a:r>
            <a:r>
              <a:rPr lang="en-US" b="1">
                <a:solidFill>
                  <a:srgbClr val="FF0000"/>
                </a:solidFill>
                <a:latin typeface="Calibri"/>
                <a:cs typeface="Calibri"/>
              </a:rPr>
              <a:t> </a:t>
            </a:r>
            <a:r>
              <a:rPr lang="en-US" b="1">
                <a:solidFill>
                  <a:srgbClr val="FF0000"/>
                </a:solidFill>
                <a:latin typeface="Calibri"/>
                <a:cs typeface="Calibri"/>
              </a:rPr>
              <a:t>eğitsel</a:t>
            </a:r>
            <a:r>
              <a:rPr lang="en-US" b="1">
                <a:solidFill>
                  <a:srgbClr val="FF0000"/>
                </a:solidFill>
                <a:latin typeface="Calibri"/>
                <a:cs typeface="Calibri"/>
              </a:rPr>
              <a:t> </a:t>
            </a:r>
            <a:r>
              <a:rPr lang="en-US" b="1">
                <a:solidFill>
                  <a:srgbClr val="FF0000"/>
                </a:solidFill>
                <a:latin typeface="Calibri"/>
                <a:cs typeface="Calibri"/>
              </a:rPr>
              <a:t>müdahale</a:t>
            </a:r>
            <a:endParaRPr lang="en-US" b="1">
              <a:solidFill>
                <a:srgbClr val="FF0000"/>
              </a:solidFill>
              <a:latin typeface="Calibri"/>
              <a:cs typeface="Calibri"/>
            </a:endParaRPr>
          </a:p>
          <a:p>
            <a:pPr marL="342900" indent="-342900">
              <a:buFont typeface="Arial"/>
              <a:buChar char="•"/>
              <a:defRPr/>
            </a:pPr>
            <a:r>
              <a:rPr lang="en-US">
                <a:latin typeface="Calibri"/>
                <a:cs typeface="Calibri"/>
              </a:rPr>
              <a:t>Belirti</a:t>
            </a:r>
            <a:r>
              <a:rPr lang="en-US">
                <a:latin typeface="Calibri"/>
                <a:cs typeface="Calibri"/>
              </a:rPr>
              <a:t> </a:t>
            </a:r>
            <a:r>
              <a:rPr lang="en-US">
                <a:latin typeface="Calibri"/>
                <a:cs typeface="Calibri"/>
              </a:rPr>
              <a:t>şiddeti</a:t>
            </a:r>
            <a:endParaRPr lang="en-US">
              <a:latin typeface="Calibri"/>
              <a:cs typeface="Calibri"/>
            </a:endParaRPr>
          </a:p>
          <a:p>
            <a:pPr marL="285750" indent="-285750" algn="ctr">
              <a:buFont typeface="Arial"/>
              <a:buChar char="•"/>
              <a:defRPr/>
            </a:pPr>
            <a:endParaRPr lang="en-US">
              <a:solidFill>
                <a:schemeClr val="tx1">
                  <a:lumMod val="65000"/>
                  <a:lumOff val="35000"/>
                </a:schemeClr>
              </a:solidFill>
              <a:latin typeface="Calibri"/>
              <a:ea typeface="Arial"/>
              <a:cs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SONUÇ</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47</a:t>
            </a:fld>
            <a:endParaRPr lang="tr-TR"/>
          </a:p>
        </p:txBody>
      </p:sp>
      <p:sp>
        <p:nvSpPr>
          <p:cNvPr id="7" name="Dikdörtgen 6"/>
          <p:cNvSpPr/>
          <p:nvPr/>
        </p:nvSpPr>
        <p:spPr bwMode="auto">
          <a:xfrm>
            <a:off x="780410" y="1505396"/>
            <a:ext cx="10494014" cy="3847207"/>
          </a:xfrm>
          <a:prstGeom prst="rect">
            <a:avLst/>
          </a:prstGeom>
        </p:spPr>
        <p:txBody>
          <a:bodyPr wrap="square">
            <a:spAutoFit/>
          </a:bodyPr>
          <a:lstStyle/>
          <a:p>
            <a:pPr marL="342900" indent="-342900">
              <a:buFont typeface="Arial"/>
              <a:buChar char="•"/>
              <a:defRPr/>
            </a:pPr>
            <a:r>
              <a:rPr lang="en-US" sz="2400">
                <a:cs typeface="Calibri"/>
              </a:rPr>
              <a:t>Otizm</a:t>
            </a:r>
            <a:r>
              <a:rPr lang="en-US" sz="2400">
                <a:cs typeface="Calibri"/>
              </a:rPr>
              <a:t> </a:t>
            </a:r>
            <a:r>
              <a:rPr lang="en-US" sz="2400">
                <a:cs typeface="Calibri"/>
              </a:rPr>
              <a:t>nörogelişimsel</a:t>
            </a:r>
            <a:r>
              <a:rPr lang="en-US" sz="2400">
                <a:cs typeface="Calibri"/>
              </a:rPr>
              <a:t> </a:t>
            </a:r>
            <a:r>
              <a:rPr lang="en-US" sz="2400">
                <a:cs typeface="Calibri"/>
              </a:rPr>
              <a:t>bir</a:t>
            </a:r>
            <a:r>
              <a:rPr lang="en-US" sz="2400">
                <a:cs typeface="Calibri"/>
              </a:rPr>
              <a:t> </a:t>
            </a:r>
            <a:r>
              <a:rPr lang="en-US" sz="2400">
                <a:cs typeface="Calibri"/>
              </a:rPr>
              <a:t>bozukluktur</a:t>
            </a:r>
            <a:r>
              <a:rPr lang="en-US" sz="2400">
                <a:cs typeface="Calibri"/>
              </a:rPr>
              <a:t> </a:t>
            </a:r>
            <a:r>
              <a:rPr lang="en-US" sz="2400">
                <a:cs typeface="Calibri"/>
              </a:rPr>
              <a:t>ve</a:t>
            </a:r>
            <a:r>
              <a:rPr lang="en-US" sz="2400">
                <a:cs typeface="Calibri"/>
              </a:rPr>
              <a:t> </a:t>
            </a:r>
            <a:r>
              <a:rPr lang="en-US" sz="2400">
                <a:cs typeface="Calibri"/>
              </a:rPr>
              <a:t>etkileri</a:t>
            </a:r>
            <a:r>
              <a:rPr lang="en-US" sz="2400">
                <a:cs typeface="Calibri"/>
              </a:rPr>
              <a:t> </a:t>
            </a:r>
            <a:r>
              <a:rPr lang="en-US" sz="2400">
                <a:cs typeface="Calibri"/>
              </a:rPr>
              <a:t>yaşam</a:t>
            </a:r>
            <a:r>
              <a:rPr lang="en-US" sz="2400">
                <a:cs typeface="Calibri"/>
              </a:rPr>
              <a:t> </a:t>
            </a:r>
            <a:r>
              <a:rPr lang="en-US" sz="2400">
                <a:cs typeface="Calibri"/>
              </a:rPr>
              <a:t>boyu</a:t>
            </a:r>
            <a:r>
              <a:rPr lang="en-US" sz="2400">
                <a:cs typeface="Calibri"/>
              </a:rPr>
              <a:t> </a:t>
            </a:r>
            <a:r>
              <a:rPr lang="en-US" sz="2400">
                <a:cs typeface="Calibri"/>
              </a:rPr>
              <a:t>sürmektedir</a:t>
            </a:r>
            <a:r>
              <a:rPr lang="en-US" sz="2400">
                <a:cs typeface="Calibri"/>
              </a:rPr>
              <a:t>.</a:t>
            </a:r>
            <a:endParaRPr lang="en-US" sz="2400">
              <a:cs typeface="Calibri"/>
            </a:endParaRPr>
          </a:p>
          <a:p>
            <a:pPr marL="342900" indent="-342900">
              <a:buFont typeface="Arial"/>
              <a:buChar char="•"/>
              <a:defRPr/>
            </a:pPr>
            <a:r>
              <a:rPr lang="en-US" sz="2400">
                <a:cs typeface="Calibri"/>
              </a:rPr>
              <a:t>İlk </a:t>
            </a:r>
            <a:r>
              <a:rPr lang="en-US" sz="2400">
                <a:cs typeface="Calibri"/>
              </a:rPr>
              <a:t>belirtiler</a:t>
            </a:r>
            <a:r>
              <a:rPr lang="en-US" sz="2400">
                <a:cs typeface="Calibri"/>
              </a:rPr>
              <a:t> 3 </a:t>
            </a:r>
            <a:r>
              <a:rPr lang="en-US" sz="2400">
                <a:cs typeface="Calibri"/>
              </a:rPr>
              <a:t>yaşından</a:t>
            </a:r>
            <a:r>
              <a:rPr lang="en-US" sz="2400">
                <a:cs typeface="Calibri"/>
              </a:rPr>
              <a:t> </a:t>
            </a:r>
            <a:r>
              <a:rPr lang="en-US" sz="2400">
                <a:cs typeface="Calibri"/>
              </a:rPr>
              <a:t>önce</a:t>
            </a:r>
            <a:r>
              <a:rPr lang="en-US" sz="2400">
                <a:cs typeface="Calibri"/>
              </a:rPr>
              <a:t> </a:t>
            </a:r>
            <a:r>
              <a:rPr lang="en-US" sz="2400">
                <a:cs typeface="Calibri"/>
              </a:rPr>
              <a:t>mutlaka</a:t>
            </a:r>
            <a:r>
              <a:rPr lang="en-US" sz="2400">
                <a:cs typeface="Calibri"/>
              </a:rPr>
              <a:t> </a:t>
            </a:r>
            <a:r>
              <a:rPr lang="en-US" sz="2400">
                <a:cs typeface="Calibri"/>
              </a:rPr>
              <a:t>görülmektedir</a:t>
            </a:r>
            <a:r>
              <a:rPr lang="en-US" sz="2400">
                <a:cs typeface="Calibri"/>
              </a:rPr>
              <a:t>.</a:t>
            </a:r>
            <a:endParaRPr lang="en-US" sz="2400">
              <a:cs typeface="Calibri"/>
            </a:endParaRPr>
          </a:p>
          <a:p>
            <a:pPr marL="342900" indent="-342900">
              <a:buFont typeface="Arial"/>
              <a:buChar char="•"/>
              <a:defRPr/>
            </a:pPr>
            <a:r>
              <a:rPr lang="en-US" sz="2400">
                <a:cs typeface="Calibri"/>
              </a:rPr>
              <a:t>18 </a:t>
            </a:r>
            <a:r>
              <a:rPr lang="en-US" sz="2400">
                <a:cs typeface="Calibri"/>
              </a:rPr>
              <a:t>aydan</a:t>
            </a:r>
            <a:r>
              <a:rPr lang="en-US" sz="2400">
                <a:cs typeface="Calibri"/>
              </a:rPr>
              <a:t> </a:t>
            </a:r>
            <a:r>
              <a:rPr lang="en-US" sz="2400">
                <a:cs typeface="Calibri"/>
              </a:rPr>
              <a:t>itibaren</a:t>
            </a:r>
            <a:r>
              <a:rPr lang="en-US" sz="2400">
                <a:cs typeface="Calibri"/>
              </a:rPr>
              <a:t> </a:t>
            </a:r>
            <a:r>
              <a:rPr lang="en-US" sz="2400">
                <a:cs typeface="Calibri"/>
              </a:rPr>
              <a:t>tarama</a:t>
            </a:r>
            <a:r>
              <a:rPr lang="en-US" sz="2400">
                <a:cs typeface="Calibri"/>
              </a:rPr>
              <a:t> </a:t>
            </a:r>
            <a:r>
              <a:rPr lang="en-US" sz="2400">
                <a:cs typeface="Calibri"/>
              </a:rPr>
              <a:t>ile</a:t>
            </a:r>
            <a:r>
              <a:rPr lang="en-US" sz="2400">
                <a:cs typeface="Calibri"/>
              </a:rPr>
              <a:t> </a:t>
            </a:r>
            <a:r>
              <a:rPr lang="en-US" sz="2400">
                <a:cs typeface="Calibri"/>
              </a:rPr>
              <a:t>erken</a:t>
            </a:r>
            <a:r>
              <a:rPr lang="en-US" sz="2400">
                <a:cs typeface="Calibri"/>
              </a:rPr>
              <a:t> </a:t>
            </a:r>
            <a:r>
              <a:rPr lang="en-US" sz="2400">
                <a:cs typeface="Calibri"/>
              </a:rPr>
              <a:t>yaş</a:t>
            </a:r>
            <a:r>
              <a:rPr lang="en-US" sz="2400">
                <a:cs typeface="Calibri"/>
              </a:rPr>
              <a:t> </a:t>
            </a:r>
            <a:r>
              <a:rPr lang="en-US" sz="2400">
                <a:cs typeface="Calibri"/>
              </a:rPr>
              <a:t>olguları</a:t>
            </a:r>
            <a:r>
              <a:rPr lang="en-US" sz="2400">
                <a:cs typeface="Calibri"/>
              </a:rPr>
              <a:t> </a:t>
            </a:r>
            <a:r>
              <a:rPr lang="en-US" sz="2400">
                <a:cs typeface="Calibri"/>
              </a:rPr>
              <a:t>tesbit</a:t>
            </a:r>
            <a:r>
              <a:rPr lang="en-US" sz="2400">
                <a:cs typeface="Calibri"/>
              </a:rPr>
              <a:t> </a:t>
            </a:r>
            <a:r>
              <a:rPr lang="en-US" sz="2400">
                <a:cs typeface="Calibri"/>
              </a:rPr>
              <a:t>edilebilir</a:t>
            </a:r>
            <a:r>
              <a:rPr lang="en-US" sz="2400">
                <a:cs typeface="Calibri"/>
              </a:rPr>
              <a:t>.</a:t>
            </a:r>
            <a:endParaRPr/>
          </a:p>
          <a:p>
            <a:pPr marL="342900" indent="-342900">
              <a:buFont typeface="Arial"/>
              <a:buChar char="•"/>
              <a:defRPr/>
            </a:pPr>
            <a:r>
              <a:rPr lang="en-US" sz="2400">
                <a:cs typeface="Calibri"/>
              </a:rPr>
              <a:t>Erken</a:t>
            </a:r>
            <a:r>
              <a:rPr lang="en-US" sz="2400">
                <a:cs typeface="Calibri"/>
              </a:rPr>
              <a:t> </a:t>
            </a:r>
            <a:r>
              <a:rPr lang="en-US" sz="2400">
                <a:cs typeface="Calibri"/>
              </a:rPr>
              <a:t>tanı</a:t>
            </a:r>
            <a:r>
              <a:rPr lang="en-US" sz="2400">
                <a:cs typeface="Calibri"/>
              </a:rPr>
              <a:t> </a:t>
            </a:r>
            <a:r>
              <a:rPr lang="en-US" sz="2400">
                <a:cs typeface="Calibri"/>
              </a:rPr>
              <a:t>ve</a:t>
            </a:r>
            <a:r>
              <a:rPr lang="en-US" sz="2400">
                <a:cs typeface="Calibri"/>
              </a:rPr>
              <a:t> </a:t>
            </a:r>
            <a:r>
              <a:rPr lang="en-US" sz="2400">
                <a:cs typeface="Calibri"/>
              </a:rPr>
              <a:t>erken</a:t>
            </a:r>
            <a:r>
              <a:rPr lang="en-US" sz="2400">
                <a:cs typeface="Calibri"/>
              </a:rPr>
              <a:t> </a:t>
            </a:r>
            <a:r>
              <a:rPr lang="en-US" sz="2400">
                <a:cs typeface="Calibri"/>
              </a:rPr>
              <a:t>eğitsel</a:t>
            </a:r>
            <a:r>
              <a:rPr lang="en-US" sz="2400">
                <a:cs typeface="Calibri"/>
              </a:rPr>
              <a:t> </a:t>
            </a:r>
            <a:r>
              <a:rPr lang="en-US" sz="2400">
                <a:cs typeface="Calibri"/>
              </a:rPr>
              <a:t>müdahale</a:t>
            </a:r>
            <a:r>
              <a:rPr lang="en-US" sz="2400">
                <a:cs typeface="Calibri"/>
              </a:rPr>
              <a:t> </a:t>
            </a:r>
            <a:r>
              <a:rPr lang="en-US" sz="2400">
                <a:cs typeface="Calibri"/>
              </a:rPr>
              <a:t>tek</a:t>
            </a:r>
            <a:r>
              <a:rPr lang="en-US" sz="2400">
                <a:cs typeface="Calibri"/>
              </a:rPr>
              <a:t> </a:t>
            </a:r>
            <a:r>
              <a:rPr lang="en-US" sz="2400">
                <a:cs typeface="Calibri"/>
              </a:rPr>
              <a:t>gerçekçi</a:t>
            </a:r>
            <a:r>
              <a:rPr lang="en-US" sz="2400">
                <a:cs typeface="Calibri"/>
              </a:rPr>
              <a:t> </a:t>
            </a:r>
            <a:r>
              <a:rPr lang="en-US" sz="2400">
                <a:cs typeface="Calibri"/>
              </a:rPr>
              <a:t>çözümdür</a:t>
            </a:r>
            <a:r>
              <a:rPr lang="en-US" sz="2400">
                <a:cs typeface="Calibri"/>
              </a:rPr>
              <a:t>.</a:t>
            </a:r>
            <a:endParaRPr/>
          </a:p>
          <a:p>
            <a:pPr marL="342900" indent="-342900">
              <a:buFont typeface="Arial"/>
              <a:buChar char="•"/>
              <a:defRPr/>
            </a:pPr>
            <a:r>
              <a:rPr lang="en-US" sz="2400">
                <a:cs typeface="Calibri"/>
              </a:rPr>
              <a:t>Müdahalede</a:t>
            </a:r>
            <a:r>
              <a:rPr lang="en-US" sz="2400">
                <a:cs typeface="Calibri"/>
              </a:rPr>
              <a:t> </a:t>
            </a:r>
            <a:r>
              <a:rPr lang="en-US" sz="2400">
                <a:cs typeface="Calibri"/>
              </a:rPr>
              <a:t>çok</a:t>
            </a:r>
            <a:r>
              <a:rPr lang="en-US" sz="2400">
                <a:cs typeface="Calibri"/>
              </a:rPr>
              <a:t> </a:t>
            </a:r>
            <a:r>
              <a:rPr lang="en-US" sz="2400">
                <a:cs typeface="Calibri"/>
              </a:rPr>
              <a:t>disiplinli</a:t>
            </a:r>
            <a:r>
              <a:rPr lang="en-US" sz="2400">
                <a:cs typeface="Calibri"/>
              </a:rPr>
              <a:t> </a:t>
            </a:r>
            <a:r>
              <a:rPr lang="en-US" sz="2400">
                <a:cs typeface="Calibri"/>
              </a:rPr>
              <a:t>bir</a:t>
            </a:r>
            <a:r>
              <a:rPr lang="en-US" sz="2400">
                <a:cs typeface="Calibri"/>
              </a:rPr>
              <a:t> </a:t>
            </a:r>
            <a:r>
              <a:rPr lang="en-US" sz="2400">
                <a:cs typeface="Calibri"/>
              </a:rPr>
              <a:t>ekip</a:t>
            </a:r>
            <a:r>
              <a:rPr lang="en-US" sz="2400">
                <a:cs typeface="Calibri"/>
              </a:rPr>
              <a:t> </a:t>
            </a:r>
            <a:r>
              <a:rPr lang="en-US" sz="2400">
                <a:cs typeface="Calibri"/>
              </a:rPr>
              <a:t>çalışmasına</a:t>
            </a:r>
            <a:r>
              <a:rPr lang="en-US" sz="2400">
                <a:cs typeface="Calibri"/>
              </a:rPr>
              <a:t> </a:t>
            </a:r>
            <a:r>
              <a:rPr lang="en-US" sz="2400">
                <a:cs typeface="Calibri"/>
              </a:rPr>
              <a:t>gereksinim</a:t>
            </a:r>
            <a:r>
              <a:rPr lang="en-US" sz="2400">
                <a:cs typeface="Calibri"/>
              </a:rPr>
              <a:t> </a:t>
            </a:r>
            <a:r>
              <a:rPr lang="en-US" sz="2400">
                <a:cs typeface="Calibri"/>
              </a:rPr>
              <a:t>vardır</a:t>
            </a:r>
            <a:r>
              <a:rPr lang="en-US" sz="2400">
                <a:cs typeface="Calibri"/>
              </a:rPr>
              <a:t> </a:t>
            </a:r>
            <a:endParaRPr/>
          </a:p>
          <a:p>
            <a:pPr marL="800100" lvl="1" indent="-342900">
              <a:buFont typeface="Arial"/>
              <a:buChar char="•"/>
              <a:defRPr/>
            </a:pPr>
            <a:r>
              <a:rPr lang="en-US" sz="2000">
                <a:cs typeface="Calibri"/>
              </a:rPr>
              <a:t>Ülkemizde</a:t>
            </a:r>
            <a:r>
              <a:rPr lang="en-US" sz="2000">
                <a:cs typeface="Calibri"/>
              </a:rPr>
              <a:t> </a:t>
            </a:r>
            <a:r>
              <a:rPr lang="en-US" sz="2000">
                <a:cs typeface="Calibri"/>
              </a:rPr>
              <a:t>başlatılan</a:t>
            </a:r>
            <a:r>
              <a:rPr lang="en-US" sz="2000">
                <a:cs typeface="Calibri"/>
              </a:rPr>
              <a:t> </a:t>
            </a:r>
            <a:r>
              <a:rPr lang="en-US" sz="3200" b="1">
                <a:solidFill>
                  <a:srgbClr val="C00000"/>
                </a:solidFill>
                <a:cs typeface="Calibri"/>
              </a:rPr>
              <a:t>ÇÖZGEM</a:t>
            </a:r>
            <a:r>
              <a:rPr lang="en-US" sz="3200">
                <a:cs typeface="Calibri"/>
              </a:rPr>
              <a:t> </a:t>
            </a:r>
            <a:r>
              <a:rPr lang="en-US" sz="3200">
                <a:cs typeface="Calibri"/>
              </a:rPr>
              <a:t>Modeli</a:t>
            </a:r>
            <a:r>
              <a:rPr lang="en-US" sz="3200">
                <a:cs typeface="Calibri"/>
              </a:rPr>
              <a:t> </a:t>
            </a:r>
            <a:r>
              <a:rPr lang="en-US" sz="2000">
                <a:cs typeface="Calibri"/>
              </a:rPr>
              <a:t>bu</a:t>
            </a:r>
            <a:r>
              <a:rPr lang="en-US" sz="2000">
                <a:cs typeface="Calibri"/>
              </a:rPr>
              <a:t> </a:t>
            </a:r>
            <a:r>
              <a:rPr lang="en-US" sz="2000">
                <a:cs typeface="Calibri"/>
              </a:rPr>
              <a:t>rotayı</a:t>
            </a:r>
            <a:r>
              <a:rPr lang="en-US" sz="2000">
                <a:cs typeface="Calibri"/>
              </a:rPr>
              <a:t> </a:t>
            </a:r>
            <a:r>
              <a:rPr lang="en-US" sz="2000">
                <a:cs typeface="Calibri"/>
              </a:rPr>
              <a:t>çizmişti</a:t>
            </a:r>
            <a:r>
              <a:rPr lang="tr-TR" sz="2000">
                <a:cs typeface="Calibri"/>
              </a:rPr>
              <a:t>r.</a:t>
            </a:r>
            <a:endParaRPr lang="en-US" sz="2000">
              <a:cs typeface="Calibri"/>
            </a:endParaRPr>
          </a:p>
          <a:p>
            <a:pPr marL="800100" lvl="1" indent="-342900">
              <a:buFont typeface="Arial"/>
              <a:buChar char="•"/>
              <a:defRPr/>
            </a:pPr>
            <a:endParaRPr lang="en-US" sz="2000">
              <a:cs typeface="Calibri"/>
            </a:endParaRPr>
          </a:p>
          <a:p>
            <a:pPr marL="800100" lvl="1" indent="-342900">
              <a:buFont typeface="Arial"/>
              <a:buChar char="•"/>
              <a:defRPr/>
            </a:pPr>
            <a:r>
              <a:rPr lang="en-US" sz="2000">
                <a:cs typeface="Calibri"/>
              </a:rPr>
              <a:t>	</a:t>
            </a:r>
            <a:r>
              <a:rPr lang="en-US" sz="2800" b="1">
                <a:solidFill>
                  <a:srgbClr val="0070C0"/>
                </a:solidFill>
                <a:cs typeface="Calibri"/>
              </a:rPr>
              <a:t>“ÇOK DİSİPLİNLİ ÇOCUK-GENÇ RUH SAĞLIĞI MERKEZLERİ”</a:t>
            </a:r>
            <a:endParaRPr/>
          </a:p>
          <a:p>
            <a:pPr marL="342900" indent="-342900">
              <a:buFont typeface="Arial"/>
              <a:buChar char="•"/>
              <a:defRPr/>
            </a:pPr>
            <a:endParaRPr lang="en-US" sz="2400">
              <a:cs typeface="Calibri"/>
            </a:endParaRPr>
          </a:p>
          <a:p>
            <a:pPr marL="342900" indent="-342900">
              <a:buFont typeface="Arial"/>
              <a:buChar char="•"/>
              <a:defRPr/>
            </a:pPr>
            <a:endParaRPr lang="tr-TR" sz="2000"/>
          </a:p>
        </p:txBody>
      </p:sp>
      <p:pic>
        <p:nvPicPr>
          <p:cNvPr id="5" name="Resim 4"/>
          <p:cNvPicPr>
            <a:picLocks noChangeAspect="1"/>
          </p:cNvPicPr>
          <p:nvPr/>
        </p:nvPicPr>
        <p:blipFill>
          <a:blip r:embed="rId2"/>
          <a:stretch/>
        </p:blipFill>
        <p:spPr bwMode="auto">
          <a:xfrm>
            <a:off x="2209800" y="4781778"/>
            <a:ext cx="7772400" cy="1341598"/>
          </a:xfrm>
          <a:prstGeom prst="rect">
            <a:avLst/>
          </a:prstGeom>
        </p:spPr>
      </p:pic>
      <p:pic>
        <p:nvPicPr>
          <p:cNvPr id="6" name="Resim 5"/>
          <p:cNvPicPr>
            <a:picLocks noChangeAspect="1"/>
          </p:cNvPicPr>
          <p:nvPr/>
        </p:nvPicPr>
        <p:blipFill>
          <a:blip r:embed="rId3"/>
          <a:srcRect l="4947" t="12226" r="4947" b="12444"/>
          <a:stretch/>
        </p:blipFill>
        <p:spPr bwMode="auto">
          <a:xfrm>
            <a:off x="10415382" y="277482"/>
            <a:ext cx="1394235" cy="154814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48</a:t>
            </a:fld>
            <a:endParaRPr lang="tr-TR"/>
          </a:p>
        </p:txBody>
      </p:sp>
      <p:sp>
        <p:nvSpPr>
          <p:cNvPr id="7" name="Dikdörtgen 6"/>
          <p:cNvSpPr/>
          <p:nvPr/>
        </p:nvSpPr>
        <p:spPr bwMode="auto">
          <a:xfrm>
            <a:off x="963506" y="3921675"/>
            <a:ext cx="10494014" cy="707886"/>
          </a:xfrm>
          <a:prstGeom prst="rect">
            <a:avLst/>
          </a:prstGeom>
        </p:spPr>
        <p:txBody>
          <a:bodyPr wrap="square">
            <a:spAutoFit/>
          </a:bodyPr>
          <a:lstStyle/>
          <a:p>
            <a:pPr>
              <a:defRPr/>
            </a:pPr>
            <a:r>
              <a:rPr lang="tr-TR" sz="4000" b="1" i="1">
                <a:solidFill>
                  <a:srgbClr val="C00000"/>
                </a:solidFill>
                <a:latin typeface="Times New Roman"/>
                <a:ea typeface="Brush Script MT"/>
                <a:cs typeface="Times New Roman"/>
              </a:rPr>
              <a:t>İlginiz ve Dikkatiniz için Teşekkür Ederiz…</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5</a:t>
            </a:fld>
            <a:endParaRPr lang="tr-TR"/>
          </a:p>
        </p:txBody>
      </p:sp>
      <p:grpSp>
        <p:nvGrpSpPr>
          <p:cNvPr id="5" name="组合 12"/>
          <p:cNvGrpSpPr/>
          <p:nvPr/>
        </p:nvGrpSpPr>
        <p:grpSpPr bwMode="auto">
          <a:xfrm>
            <a:off x="1070610" y="470674"/>
            <a:ext cx="9993630" cy="5998706"/>
            <a:chOff x="2371726" y="4784726"/>
            <a:chExt cx="2217738" cy="1993900"/>
          </a:xfrm>
        </p:grpSpPr>
        <p:sp>
          <p:nvSpPr>
            <p:cNvPr id="6" name="Freeform 126"/>
            <p:cNvSpPr/>
            <p:nvPr/>
          </p:nvSpPr>
          <p:spPr bwMode="auto">
            <a:xfrm>
              <a:off x="2371726" y="4848226"/>
              <a:ext cx="2189163" cy="1930400"/>
            </a:xfrm>
            <a:custGeom>
              <a:avLst/>
              <a:gdLst>
                <a:gd name="T0" fmla="*/ 2 w 516"/>
                <a:gd name="T1" fmla="*/ 104 h 455"/>
                <a:gd name="T2" fmla="*/ 18 w 516"/>
                <a:gd name="T3" fmla="*/ 171 h 455"/>
                <a:gd name="T4" fmla="*/ 74 w 516"/>
                <a:gd name="T5" fmla="*/ 184 h 455"/>
                <a:gd name="T6" fmla="*/ 220 w 516"/>
                <a:gd name="T7" fmla="*/ 180 h 455"/>
                <a:gd name="T8" fmla="*/ 228 w 516"/>
                <a:gd name="T9" fmla="*/ 225 h 455"/>
                <a:gd name="T10" fmla="*/ 154 w 516"/>
                <a:gd name="T11" fmla="*/ 236 h 455"/>
                <a:gd name="T12" fmla="*/ 97 w 516"/>
                <a:gd name="T13" fmla="*/ 281 h 455"/>
                <a:gd name="T14" fmla="*/ 106 w 516"/>
                <a:gd name="T15" fmla="*/ 350 h 455"/>
                <a:gd name="T16" fmla="*/ 165 w 516"/>
                <a:gd name="T17" fmla="*/ 369 h 455"/>
                <a:gd name="T18" fmla="*/ 371 w 516"/>
                <a:gd name="T19" fmla="*/ 373 h 455"/>
                <a:gd name="T20" fmla="*/ 463 w 516"/>
                <a:gd name="T21" fmla="*/ 455 h 455"/>
                <a:gd name="T22" fmla="*/ 430 w 516"/>
                <a:gd name="T23" fmla="*/ 417 h 455"/>
                <a:gd name="T24" fmla="*/ 433 w 516"/>
                <a:gd name="T25" fmla="*/ 369 h 455"/>
                <a:gd name="T26" fmla="*/ 468 w 516"/>
                <a:gd name="T27" fmla="*/ 348 h 455"/>
                <a:gd name="T28" fmla="*/ 505 w 516"/>
                <a:gd name="T29" fmla="*/ 255 h 455"/>
                <a:gd name="T30" fmla="*/ 466 w 516"/>
                <a:gd name="T31" fmla="*/ 209 h 455"/>
                <a:gd name="T32" fmla="*/ 387 w 516"/>
                <a:gd name="T33" fmla="*/ 204 h 455"/>
                <a:gd name="T34" fmla="*/ 245 w 516"/>
                <a:gd name="T35" fmla="*/ 221 h 455"/>
                <a:gd name="T36" fmla="*/ 238 w 516"/>
                <a:gd name="T37" fmla="*/ 181 h 455"/>
                <a:gd name="T38" fmla="*/ 353 w 516"/>
                <a:gd name="T39" fmla="*/ 181 h 455"/>
                <a:gd name="T40" fmla="*/ 393 w 516"/>
                <a:gd name="T41" fmla="*/ 163 h 455"/>
                <a:gd name="T42" fmla="*/ 405 w 516"/>
                <a:gd name="T43" fmla="*/ 104 h 455"/>
                <a:gd name="T44" fmla="*/ 379 w 516"/>
                <a:gd name="T45" fmla="*/ 27 h 455"/>
                <a:gd name="T46" fmla="*/ 322 w 516"/>
                <a:gd name="T47" fmla="*/ 8 h 455"/>
                <a:gd name="T48" fmla="*/ 150 w 516"/>
                <a:gd name="T49" fmla="*/ 2 h 455"/>
                <a:gd name="T50" fmla="*/ 64 w 516"/>
                <a:gd name="T51" fmla="*/ 8 h 455"/>
                <a:gd name="T52" fmla="*/ 8 w 516"/>
                <a:gd name="T53" fmla="*/ 26 h 455"/>
                <a:gd name="T54" fmla="*/ 2 w 516"/>
                <a:gd name="T55" fmla="*/ 10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6" h="455" fill="norm" stroke="1" extrusionOk="0">
                  <a:moveTo>
                    <a:pt x="2" y="104"/>
                  </a:moveTo>
                  <a:cubicBezTo>
                    <a:pt x="1" y="128"/>
                    <a:pt x="1" y="155"/>
                    <a:pt x="18" y="171"/>
                  </a:cubicBezTo>
                  <a:cubicBezTo>
                    <a:pt x="33" y="184"/>
                    <a:pt x="55" y="184"/>
                    <a:pt x="74" y="184"/>
                  </a:cubicBezTo>
                  <a:cubicBezTo>
                    <a:pt x="123" y="182"/>
                    <a:pt x="171" y="181"/>
                    <a:pt x="220" y="180"/>
                  </a:cubicBezTo>
                  <a:cubicBezTo>
                    <a:pt x="218" y="195"/>
                    <a:pt x="221" y="211"/>
                    <a:pt x="228" y="225"/>
                  </a:cubicBezTo>
                  <a:cubicBezTo>
                    <a:pt x="204" y="226"/>
                    <a:pt x="178" y="228"/>
                    <a:pt x="154" y="236"/>
                  </a:cubicBezTo>
                  <a:cubicBezTo>
                    <a:pt x="131" y="244"/>
                    <a:pt x="108" y="259"/>
                    <a:pt x="97" y="281"/>
                  </a:cubicBezTo>
                  <a:cubicBezTo>
                    <a:pt x="86" y="303"/>
                    <a:pt x="88" y="333"/>
                    <a:pt x="106" y="350"/>
                  </a:cubicBezTo>
                  <a:cubicBezTo>
                    <a:pt x="121" y="365"/>
                    <a:pt x="144" y="367"/>
                    <a:pt x="165" y="369"/>
                  </a:cubicBezTo>
                  <a:cubicBezTo>
                    <a:pt x="234" y="374"/>
                    <a:pt x="303" y="376"/>
                    <a:pt x="371" y="373"/>
                  </a:cubicBezTo>
                  <a:cubicBezTo>
                    <a:pt x="389" y="412"/>
                    <a:pt x="423" y="442"/>
                    <a:pt x="463" y="455"/>
                  </a:cubicBezTo>
                  <a:cubicBezTo>
                    <a:pt x="450" y="443"/>
                    <a:pt x="438" y="432"/>
                    <a:pt x="430" y="417"/>
                  </a:cubicBezTo>
                  <a:cubicBezTo>
                    <a:pt x="423" y="401"/>
                    <a:pt x="422" y="382"/>
                    <a:pt x="433" y="369"/>
                  </a:cubicBezTo>
                  <a:cubicBezTo>
                    <a:pt x="442" y="358"/>
                    <a:pt x="456" y="354"/>
                    <a:pt x="468" y="348"/>
                  </a:cubicBezTo>
                  <a:cubicBezTo>
                    <a:pt x="499" y="330"/>
                    <a:pt x="516" y="290"/>
                    <a:pt x="505" y="255"/>
                  </a:cubicBezTo>
                  <a:cubicBezTo>
                    <a:pt x="499" y="235"/>
                    <a:pt x="485" y="218"/>
                    <a:pt x="466" y="209"/>
                  </a:cubicBezTo>
                  <a:cubicBezTo>
                    <a:pt x="442" y="197"/>
                    <a:pt x="414" y="200"/>
                    <a:pt x="387" y="204"/>
                  </a:cubicBezTo>
                  <a:cubicBezTo>
                    <a:pt x="340" y="209"/>
                    <a:pt x="292" y="215"/>
                    <a:pt x="245" y="221"/>
                  </a:cubicBezTo>
                  <a:cubicBezTo>
                    <a:pt x="243" y="208"/>
                    <a:pt x="240" y="195"/>
                    <a:pt x="238" y="181"/>
                  </a:cubicBezTo>
                  <a:cubicBezTo>
                    <a:pt x="276" y="189"/>
                    <a:pt x="315" y="189"/>
                    <a:pt x="353" y="181"/>
                  </a:cubicBezTo>
                  <a:cubicBezTo>
                    <a:pt x="368" y="178"/>
                    <a:pt x="383" y="174"/>
                    <a:pt x="393" y="163"/>
                  </a:cubicBezTo>
                  <a:cubicBezTo>
                    <a:pt x="406" y="147"/>
                    <a:pt x="406" y="124"/>
                    <a:pt x="405" y="104"/>
                  </a:cubicBezTo>
                  <a:cubicBezTo>
                    <a:pt x="403" y="76"/>
                    <a:pt x="400" y="45"/>
                    <a:pt x="379" y="27"/>
                  </a:cubicBezTo>
                  <a:cubicBezTo>
                    <a:pt x="364" y="14"/>
                    <a:pt x="342" y="11"/>
                    <a:pt x="322" y="8"/>
                  </a:cubicBezTo>
                  <a:cubicBezTo>
                    <a:pt x="265" y="2"/>
                    <a:pt x="207" y="0"/>
                    <a:pt x="150" y="2"/>
                  </a:cubicBezTo>
                  <a:cubicBezTo>
                    <a:pt x="121" y="3"/>
                    <a:pt x="92" y="5"/>
                    <a:pt x="64" y="8"/>
                  </a:cubicBezTo>
                  <a:cubicBezTo>
                    <a:pt x="47" y="10"/>
                    <a:pt x="16" y="7"/>
                    <a:pt x="8" y="26"/>
                  </a:cubicBezTo>
                  <a:cubicBezTo>
                    <a:pt x="0" y="48"/>
                    <a:pt x="4" y="81"/>
                    <a:pt x="2" y="104"/>
                  </a:cubicBezTo>
                  <a:close/>
                </a:path>
              </a:pathLst>
            </a:custGeom>
            <a:noFill/>
            <a:ln w="34925">
              <a:solidFill>
                <a:schemeClr val="tx1">
                  <a:lumMod val="75000"/>
                  <a:lumOff val="25000"/>
                </a:schemeClr>
              </a:solidFill>
            </a:ln>
          </p:spPr>
          <p:txBody>
            <a:bodyPr vert="horz" wrap="square" lIns="91440" tIns="45720" rIns="91440" bIns="45720" numCol="1" anchor="t" anchorCtr="0" compatLnSpc="1"/>
            <a:lstStyle/>
            <a:p>
              <a:pPr>
                <a:defRPr/>
              </a:pPr>
              <a:endParaRPr lang="zh-CN"/>
            </a:p>
          </p:txBody>
        </p:sp>
        <p:sp>
          <p:nvSpPr>
            <p:cNvPr id="8" name="Freeform 127"/>
            <p:cNvSpPr/>
            <p:nvPr/>
          </p:nvSpPr>
          <p:spPr bwMode="auto">
            <a:xfrm>
              <a:off x="3787776" y="4784726"/>
              <a:ext cx="369888" cy="288924"/>
            </a:xfrm>
            <a:custGeom>
              <a:avLst/>
              <a:gdLst>
                <a:gd name="T0" fmla="*/ 0 w 87"/>
                <a:gd name="T1" fmla="*/ 0 h 68"/>
                <a:gd name="T2" fmla="*/ 66 w 87"/>
                <a:gd name="T3" fmla="*/ 16 h 68"/>
                <a:gd name="T4" fmla="*/ 81 w 87"/>
                <a:gd name="T5" fmla="*/ 68 h 68"/>
              </a:gdLst>
              <a:ahLst/>
              <a:cxnLst>
                <a:cxn ang="0">
                  <a:pos x="T0" y="T1"/>
                </a:cxn>
                <a:cxn ang="0">
                  <a:pos x="T2" y="T3"/>
                </a:cxn>
                <a:cxn ang="0">
                  <a:pos x="T4" y="T5"/>
                </a:cxn>
              </a:cxnLst>
              <a:rect l="0" t="0" r="r" b="b"/>
              <a:pathLst>
                <a:path w="87" h="68" fill="norm" stroke="1" extrusionOk="0">
                  <a:moveTo>
                    <a:pt x="0" y="0"/>
                  </a:moveTo>
                  <a:cubicBezTo>
                    <a:pt x="23" y="0"/>
                    <a:pt x="48" y="1"/>
                    <a:pt x="66" y="16"/>
                  </a:cubicBezTo>
                  <a:cubicBezTo>
                    <a:pt x="81" y="29"/>
                    <a:pt x="87" y="50"/>
                    <a:pt x="81" y="68"/>
                  </a:cubicBezTo>
                </a:path>
              </a:pathLst>
            </a:custGeom>
            <a:noFill/>
            <a:ln w="34925"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9" name="Freeform 128"/>
            <p:cNvSpPr/>
            <p:nvPr/>
          </p:nvSpPr>
          <p:spPr bwMode="auto">
            <a:xfrm>
              <a:off x="2425701" y="5013326"/>
              <a:ext cx="55563" cy="504825"/>
            </a:xfrm>
            <a:custGeom>
              <a:avLst/>
              <a:gdLst>
                <a:gd name="T0" fmla="*/ 3 w 13"/>
                <a:gd name="T1" fmla="*/ 0 h 119"/>
                <a:gd name="T2" fmla="*/ 2 w 13"/>
                <a:gd name="T3" fmla="*/ 89 h 119"/>
                <a:gd name="T4" fmla="*/ 13 w 13"/>
                <a:gd name="T5" fmla="*/ 119 h 119"/>
              </a:gdLst>
              <a:ahLst/>
              <a:cxnLst>
                <a:cxn ang="0">
                  <a:pos x="T0" y="T1"/>
                </a:cxn>
                <a:cxn ang="0">
                  <a:pos x="T2" y="T3"/>
                </a:cxn>
                <a:cxn ang="0">
                  <a:pos x="T4" y="T5"/>
                </a:cxn>
              </a:cxnLst>
              <a:rect l="0" t="0" r="r" b="b"/>
              <a:pathLst>
                <a:path w="13" h="119" fill="norm" stroke="1" extrusionOk="0">
                  <a:moveTo>
                    <a:pt x="3" y="0"/>
                  </a:moveTo>
                  <a:cubicBezTo>
                    <a:pt x="0" y="30"/>
                    <a:pt x="0" y="59"/>
                    <a:pt x="2" y="89"/>
                  </a:cubicBezTo>
                  <a:cubicBezTo>
                    <a:pt x="3" y="100"/>
                    <a:pt x="5" y="112"/>
                    <a:pt x="13" y="119"/>
                  </a:cubicBezTo>
                </a:path>
              </a:pathLst>
            </a:custGeom>
            <a:noFill/>
            <a:ln w="34925"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10" name="Freeform 129"/>
            <p:cNvSpPr/>
            <p:nvPr/>
          </p:nvSpPr>
          <p:spPr bwMode="auto">
            <a:xfrm>
              <a:off x="4505326" y="5768976"/>
              <a:ext cx="84138" cy="565150"/>
            </a:xfrm>
            <a:custGeom>
              <a:avLst/>
              <a:gdLst>
                <a:gd name="T0" fmla="*/ 0 w 20"/>
                <a:gd name="T1" fmla="*/ 0 h 133"/>
                <a:gd name="T2" fmla="*/ 18 w 20"/>
                <a:gd name="T3" fmla="*/ 67 h 133"/>
                <a:gd name="T4" fmla="*/ 3 w 20"/>
                <a:gd name="T5" fmla="*/ 133 h 133"/>
              </a:gdLst>
              <a:ahLst/>
              <a:cxnLst>
                <a:cxn ang="0">
                  <a:pos x="T0" y="T1"/>
                </a:cxn>
                <a:cxn ang="0">
                  <a:pos x="T2" y="T3"/>
                </a:cxn>
                <a:cxn ang="0">
                  <a:pos x="T4" y="T5"/>
                </a:cxn>
              </a:cxnLst>
              <a:rect l="0" t="0" r="r" b="b"/>
              <a:pathLst>
                <a:path w="20" h="133" fill="norm" stroke="1" extrusionOk="0">
                  <a:moveTo>
                    <a:pt x="0" y="0"/>
                  </a:moveTo>
                  <a:cubicBezTo>
                    <a:pt x="8" y="22"/>
                    <a:pt x="16" y="44"/>
                    <a:pt x="18" y="67"/>
                  </a:cubicBezTo>
                  <a:cubicBezTo>
                    <a:pt x="20" y="90"/>
                    <a:pt x="17" y="114"/>
                    <a:pt x="3" y="133"/>
                  </a:cubicBezTo>
                </a:path>
              </a:pathLst>
            </a:custGeom>
            <a:noFill/>
            <a:ln w="34925"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11" name="Freeform 130"/>
            <p:cNvSpPr/>
            <p:nvPr/>
          </p:nvSpPr>
          <p:spPr bwMode="auto">
            <a:xfrm>
              <a:off x="2689226" y="6227763"/>
              <a:ext cx="215899" cy="266700"/>
            </a:xfrm>
            <a:custGeom>
              <a:avLst/>
              <a:gdLst>
                <a:gd name="T0" fmla="*/ 1 w 51"/>
                <a:gd name="T1" fmla="*/ 0 h 63"/>
                <a:gd name="T2" fmla="*/ 13 w 51"/>
                <a:gd name="T3" fmla="*/ 41 h 63"/>
                <a:gd name="T4" fmla="*/ 51 w 51"/>
                <a:gd name="T5" fmla="*/ 63 h 63"/>
              </a:gdLst>
              <a:ahLst/>
              <a:cxnLst>
                <a:cxn ang="0">
                  <a:pos x="T0" y="T1"/>
                </a:cxn>
                <a:cxn ang="0">
                  <a:pos x="T2" y="T3"/>
                </a:cxn>
                <a:cxn ang="0">
                  <a:pos x="T4" y="T5"/>
                </a:cxn>
              </a:cxnLst>
              <a:rect l="0" t="0" r="r" b="b"/>
              <a:pathLst>
                <a:path w="51" h="63" fill="norm" stroke="1" extrusionOk="0">
                  <a:moveTo>
                    <a:pt x="1" y="0"/>
                  </a:moveTo>
                  <a:cubicBezTo>
                    <a:pt x="0" y="15"/>
                    <a:pt x="4" y="30"/>
                    <a:pt x="13" y="41"/>
                  </a:cubicBezTo>
                  <a:cubicBezTo>
                    <a:pt x="23" y="53"/>
                    <a:pt x="36" y="61"/>
                    <a:pt x="51" y="63"/>
                  </a:cubicBezTo>
                </a:path>
              </a:pathLst>
            </a:custGeom>
            <a:noFill/>
            <a:ln w="34925"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12" name="Freeform 131"/>
            <p:cNvSpPr/>
            <p:nvPr/>
          </p:nvSpPr>
          <p:spPr bwMode="auto">
            <a:xfrm>
              <a:off x="2613026" y="6350001"/>
              <a:ext cx="131763" cy="119063"/>
            </a:xfrm>
            <a:custGeom>
              <a:avLst/>
              <a:gdLst>
                <a:gd name="T0" fmla="*/ 0 w 31"/>
                <a:gd name="T1" fmla="*/ 0 h 28"/>
                <a:gd name="T2" fmla="*/ 31 w 31"/>
                <a:gd name="T3" fmla="*/ 28 h 28"/>
              </a:gdLst>
              <a:ahLst/>
              <a:cxnLst>
                <a:cxn ang="0">
                  <a:pos x="T0" y="T1"/>
                </a:cxn>
                <a:cxn ang="0">
                  <a:pos x="T2" y="T3"/>
                </a:cxn>
              </a:cxnLst>
              <a:rect l="0" t="0" r="r" b="b"/>
              <a:pathLst>
                <a:path w="31" h="28" fill="norm" stroke="1" extrusionOk="0">
                  <a:moveTo>
                    <a:pt x="0" y="0"/>
                  </a:moveTo>
                  <a:cubicBezTo>
                    <a:pt x="6" y="13"/>
                    <a:pt x="17" y="23"/>
                    <a:pt x="31" y="28"/>
                  </a:cubicBezTo>
                </a:path>
              </a:pathLst>
            </a:custGeom>
            <a:noFill/>
            <a:ln w="34925"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13" name="Freeform 132"/>
            <p:cNvSpPr/>
            <p:nvPr/>
          </p:nvSpPr>
          <p:spPr bwMode="auto">
            <a:xfrm>
              <a:off x="3500438" y="4906962"/>
              <a:ext cx="461963" cy="161925"/>
            </a:xfrm>
            <a:custGeom>
              <a:avLst/>
              <a:gdLst>
                <a:gd name="T0" fmla="*/ 0 w 109"/>
                <a:gd name="T1" fmla="*/ 0 h 38"/>
                <a:gd name="T2" fmla="*/ 78 w 109"/>
                <a:gd name="T3" fmla="*/ 12 h 38"/>
                <a:gd name="T4" fmla="*/ 99 w 109"/>
                <a:gd name="T5" fmla="*/ 19 h 38"/>
                <a:gd name="T6" fmla="*/ 106 w 109"/>
                <a:gd name="T7" fmla="*/ 38 h 38"/>
              </a:gdLst>
              <a:ahLst/>
              <a:cxnLst>
                <a:cxn ang="0">
                  <a:pos x="T0" y="T1"/>
                </a:cxn>
                <a:cxn ang="0">
                  <a:pos x="T2" y="T3"/>
                </a:cxn>
                <a:cxn ang="0">
                  <a:pos x="T4" y="T5"/>
                </a:cxn>
                <a:cxn ang="0">
                  <a:pos x="T6" y="T7"/>
                </a:cxn>
              </a:cxnLst>
              <a:rect l="0" t="0" r="r" b="b"/>
              <a:pathLst>
                <a:path w="109" h="38" fill="norm" stroke="1" extrusionOk="0">
                  <a:moveTo>
                    <a:pt x="0" y="0"/>
                  </a:moveTo>
                  <a:cubicBezTo>
                    <a:pt x="26" y="4"/>
                    <a:pt x="52" y="8"/>
                    <a:pt x="78" y="12"/>
                  </a:cubicBezTo>
                  <a:cubicBezTo>
                    <a:pt x="86" y="13"/>
                    <a:pt x="93" y="14"/>
                    <a:pt x="99" y="19"/>
                  </a:cubicBezTo>
                  <a:cubicBezTo>
                    <a:pt x="105" y="23"/>
                    <a:pt x="109" y="31"/>
                    <a:pt x="106" y="38"/>
                  </a:cubicBezTo>
                </a:path>
              </a:pathLst>
            </a:custGeom>
            <a:noFill/>
            <a:ln w="34925"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sp>
          <p:nvSpPr>
            <p:cNvPr id="14" name="Freeform 133"/>
            <p:cNvSpPr/>
            <p:nvPr/>
          </p:nvSpPr>
          <p:spPr bwMode="auto">
            <a:xfrm>
              <a:off x="4327526" y="5827713"/>
              <a:ext cx="101600" cy="230188"/>
            </a:xfrm>
            <a:custGeom>
              <a:avLst/>
              <a:gdLst>
                <a:gd name="T0" fmla="*/ 0 w 24"/>
                <a:gd name="T1" fmla="*/ 0 h 54"/>
                <a:gd name="T2" fmla="*/ 24 w 24"/>
                <a:gd name="T3" fmla="*/ 54 h 54"/>
              </a:gdLst>
              <a:ahLst/>
              <a:cxnLst>
                <a:cxn ang="0">
                  <a:pos x="T0" y="T1"/>
                </a:cxn>
                <a:cxn ang="0">
                  <a:pos x="T2" y="T3"/>
                </a:cxn>
              </a:cxnLst>
              <a:rect l="0" t="0" r="r" b="b"/>
              <a:pathLst>
                <a:path w="24" h="54" fill="norm" stroke="1" extrusionOk="0">
                  <a:moveTo>
                    <a:pt x="0" y="0"/>
                  </a:moveTo>
                  <a:cubicBezTo>
                    <a:pt x="14" y="14"/>
                    <a:pt x="23" y="33"/>
                    <a:pt x="24" y="54"/>
                  </a:cubicBezTo>
                </a:path>
              </a:pathLst>
            </a:custGeom>
            <a:noFill/>
            <a:ln w="34925" cap="rnd">
              <a:solidFill>
                <a:schemeClr val="tx1">
                  <a:lumMod val="75000"/>
                  <a:lumOff val="25000"/>
                </a:schemeClr>
              </a:solidFill>
              <a:prstDash val="solid"/>
              <a:round/>
            </a:ln>
          </p:spPr>
          <p:txBody>
            <a:bodyPr vert="horz" wrap="square" lIns="91440" tIns="45720" rIns="91440" bIns="45720" numCol="1" anchor="t" anchorCtr="0" compatLnSpc="1"/>
            <a:lstStyle/>
            <a:p>
              <a:pPr>
                <a:defRPr/>
              </a:pPr>
              <a:endParaRPr lang="zh-CN"/>
            </a:p>
          </p:txBody>
        </p:sp>
      </p:grpSp>
      <p:sp>
        <p:nvSpPr>
          <p:cNvPr id="15" name="文本框 34"/>
          <p:cNvSpPr txBox="1"/>
          <p:nvPr/>
        </p:nvSpPr>
        <p:spPr bwMode="auto">
          <a:xfrm flipH="1">
            <a:off x="1439022" y="1060661"/>
            <a:ext cx="6388735" cy="1635832"/>
          </a:xfrm>
          <a:prstGeom prst="rect">
            <a:avLst/>
          </a:prstGeom>
          <a:noFill/>
        </p:spPr>
        <p:txBody>
          <a:bodyPr wrap="square" rtlCol="0">
            <a:spAutoFit/>
          </a:bodyPr>
          <a:lstStyle/>
          <a:p>
            <a:pPr marL="285750" indent="-285750" algn="l">
              <a:lnSpc>
                <a:spcPct val="113999"/>
              </a:lnSpc>
              <a:buFont typeface="Arial"/>
              <a:buChar char="•"/>
              <a:defRPr/>
            </a:pPr>
            <a:r>
              <a:rPr lang="en-US" sz="2000" b="1">
                <a:solidFill>
                  <a:schemeClr val="accent5">
                    <a:lumMod val="75000"/>
                  </a:schemeClr>
                </a:solidFill>
                <a:latin typeface="Calibri"/>
                <a:cs typeface="Calibri"/>
              </a:rPr>
              <a:t>Bu </a:t>
            </a:r>
            <a:r>
              <a:rPr lang="en-US" sz="2000" b="1">
                <a:solidFill>
                  <a:schemeClr val="accent5">
                    <a:lumMod val="75000"/>
                  </a:schemeClr>
                </a:solidFill>
                <a:latin typeface="Calibri"/>
                <a:cs typeface="Calibri"/>
              </a:rPr>
              <a:t>belirtilerin</a:t>
            </a:r>
            <a:r>
              <a:rPr lang="en-US" sz="2000" b="1">
                <a:solidFill>
                  <a:schemeClr val="accent5">
                    <a:lumMod val="75000"/>
                  </a:schemeClr>
                </a:solidFill>
                <a:latin typeface="Calibri"/>
                <a:cs typeface="Calibri"/>
              </a:rPr>
              <a:t> </a:t>
            </a:r>
            <a:r>
              <a:rPr lang="en-US" sz="2000" b="1" u="sng">
                <a:solidFill>
                  <a:schemeClr val="accent5">
                    <a:lumMod val="75000"/>
                  </a:schemeClr>
                </a:solidFill>
                <a:latin typeface="Calibri"/>
                <a:cs typeface="Calibri"/>
              </a:rPr>
              <a:t>zihinsel</a:t>
            </a:r>
            <a:r>
              <a:rPr lang="en-US" sz="2000" b="1" u="sng">
                <a:solidFill>
                  <a:schemeClr val="accent5">
                    <a:lumMod val="75000"/>
                  </a:schemeClr>
                </a:solidFill>
                <a:latin typeface="Calibri"/>
                <a:cs typeface="Calibri"/>
              </a:rPr>
              <a:t> </a:t>
            </a:r>
            <a:r>
              <a:rPr lang="en-US" sz="2000" b="1" u="sng">
                <a:solidFill>
                  <a:schemeClr val="accent5">
                    <a:lumMod val="75000"/>
                  </a:schemeClr>
                </a:solidFill>
                <a:latin typeface="Calibri"/>
                <a:cs typeface="Calibri"/>
              </a:rPr>
              <a:t>yetersizlik</a:t>
            </a:r>
            <a:r>
              <a:rPr lang="en-US" sz="2000" b="1" u="sng">
                <a:solidFill>
                  <a:schemeClr val="accent5">
                    <a:lumMod val="75000"/>
                  </a:schemeClr>
                </a:solidFill>
                <a:latin typeface="Calibri"/>
                <a:cs typeface="Calibri"/>
              </a:rPr>
              <a:t> </a:t>
            </a:r>
            <a:r>
              <a:rPr lang="en-US" sz="2000" b="1">
                <a:solidFill>
                  <a:schemeClr val="accent5">
                    <a:lumMod val="75000"/>
                  </a:schemeClr>
                </a:solidFill>
                <a:latin typeface="Calibri"/>
                <a:cs typeface="Calibri"/>
              </a:rPr>
              <a:t>sebebi</a:t>
            </a:r>
            <a:r>
              <a:rPr lang="en-US" sz="2000" b="1">
                <a:solidFill>
                  <a:schemeClr val="accent5">
                    <a:lumMod val="75000"/>
                  </a:schemeClr>
                </a:solidFill>
                <a:latin typeface="Calibri"/>
                <a:cs typeface="Calibri"/>
              </a:rPr>
              <a:t> </a:t>
            </a:r>
            <a:r>
              <a:rPr lang="en-US" sz="2000" b="1">
                <a:solidFill>
                  <a:schemeClr val="accent5">
                    <a:lumMod val="75000"/>
                  </a:schemeClr>
                </a:solidFill>
                <a:latin typeface="Calibri"/>
                <a:cs typeface="Calibri"/>
              </a:rPr>
              <a:t>ile</a:t>
            </a:r>
            <a:r>
              <a:rPr lang="en-US" sz="2000" b="1">
                <a:solidFill>
                  <a:schemeClr val="accent5">
                    <a:lumMod val="75000"/>
                  </a:schemeClr>
                </a:solidFill>
                <a:latin typeface="Calibri"/>
                <a:cs typeface="Calibri"/>
              </a:rPr>
              <a:t> </a:t>
            </a:r>
            <a:r>
              <a:rPr lang="en-US" sz="2000" b="1">
                <a:solidFill>
                  <a:schemeClr val="accent5">
                    <a:lumMod val="75000"/>
                  </a:schemeClr>
                </a:solidFill>
                <a:latin typeface="Calibri"/>
                <a:cs typeface="Calibri"/>
              </a:rPr>
              <a:t>olmaması</a:t>
            </a:r>
            <a:endParaRPr lang="en-US" sz="2000" b="1">
              <a:solidFill>
                <a:schemeClr val="accent5">
                  <a:lumMod val="75000"/>
                </a:schemeClr>
              </a:solidFill>
              <a:latin typeface="Calibri"/>
              <a:cs typeface="Calibri"/>
            </a:endParaRPr>
          </a:p>
          <a:p>
            <a:pPr marL="285750" lvl="1" indent="-285750" algn="l">
              <a:buFont typeface="Arial"/>
              <a:buChar char="•"/>
              <a:defRPr/>
            </a:pPr>
            <a:r>
              <a:rPr lang="en-US" sz="2000" b="1" u="sng">
                <a:solidFill>
                  <a:schemeClr val="accent5">
                    <a:lumMod val="75000"/>
                  </a:schemeClr>
                </a:solidFill>
                <a:latin typeface="Calibri"/>
                <a:cs typeface="Calibri"/>
              </a:rPr>
              <a:t>Erken</a:t>
            </a:r>
            <a:r>
              <a:rPr lang="en-US" sz="2000" b="1" u="sng">
                <a:solidFill>
                  <a:schemeClr val="accent5">
                    <a:lumMod val="75000"/>
                  </a:schemeClr>
                </a:solidFill>
                <a:latin typeface="Calibri"/>
                <a:cs typeface="Calibri"/>
              </a:rPr>
              <a:t> </a:t>
            </a:r>
            <a:r>
              <a:rPr lang="en-US" sz="2000" b="1" u="sng">
                <a:solidFill>
                  <a:schemeClr val="accent5">
                    <a:lumMod val="75000"/>
                  </a:schemeClr>
                </a:solidFill>
                <a:latin typeface="Calibri"/>
                <a:cs typeface="Calibri"/>
              </a:rPr>
              <a:t>çocukluk</a:t>
            </a:r>
            <a:r>
              <a:rPr lang="en-US" sz="2000" b="1" u="sng">
                <a:solidFill>
                  <a:schemeClr val="accent5">
                    <a:lumMod val="75000"/>
                  </a:schemeClr>
                </a:solidFill>
                <a:latin typeface="Calibri"/>
                <a:cs typeface="Calibri"/>
              </a:rPr>
              <a:t> </a:t>
            </a:r>
            <a:r>
              <a:rPr lang="en-US" sz="2000" b="1">
                <a:solidFill>
                  <a:schemeClr val="accent5">
                    <a:lumMod val="75000"/>
                  </a:schemeClr>
                </a:solidFill>
                <a:latin typeface="Calibri"/>
                <a:cs typeface="Calibri"/>
              </a:rPr>
              <a:t>çağında</a:t>
            </a:r>
            <a:r>
              <a:rPr lang="en-US" sz="2000" b="1">
                <a:solidFill>
                  <a:schemeClr val="accent5">
                    <a:lumMod val="75000"/>
                  </a:schemeClr>
                </a:solidFill>
                <a:latin typeface="Calibri"/>
                <a:cs typeface="Calibri"/>
              </a:rPr>
              <a:t> </a:t>
            </a:r>
            <a:r>
              <a:rPr lang="en-US" sz="2000" b="1">
                <a:solidFill>
                  <a:schemeClr val="accent5">
                    <a:lumMod val="75000"/>
                  </a:schemeClr>
                </a:solidFill>
                <a:latin typeface="Calibri"/>
                <a:cs typeface="Calibri"/>
              </a:rPr>
              <a:t>başlaması</a:t>
            </a:r>
            <a:r>
              <a:rPr lang="tr-TR" sz="2000" b="1">
                <a:solidFill>
                  <a:schemeClr val="accent5">
                    <a:lumMod val="75000"/>
                  </a:schemeClr>
                </a:solidFill>
                <a:latin typeface="Calibri"/>
                <a:cs typeface="Calibri"/>
              </a:rPr>
              <a:t> </a:t>
            </a:r>
            <a:endParaRPr/>
          </a:p>
          <a:p>
            <a:pPr marL="457200" lvl="2" algn="l">
              <a:defRPr/>
            </a:pPr>
            <a:r>
              <a:rPr lang="tr-TR">
                <a:latin typeface="Calibri"/>
                <a:cs typeface="Calibri"/>
              </a:rPr>
              <a:t>- Sosyal taleplerin sınırlı kapasiteyi aştığı ve geç dönemde belirtilerin fark edildiği durumların not edilmesi</a:t>
            </a:r>
            <a:endParaRPr lang="en-US" b="1">
              <a:solidFill>
                <a:srgbClr val="0070C0"/>
              </a:solidFill>
              <a:latin typeface="Calibri"/>
              <a:cs typeface="Calibri"/>
            </a:endParaRPr>
          </a:p>
          <a:p>
            <a:pPr marL="285750" indent="-285750" algn="l">
              <a:lnSpc>
                <a:spcPct val="113999"/>
              </a:lnSpc>
              <a:buFont typeface="Arial"/>
              <a:buChar char="•"/>
              <a:defRPr/>
            </a:pPr>
            <a:r>
              <a:rPr lang="en-US" sz="2000" b="1" u="sng">
                <a:solidFill>
                  <a:schemeClr val="accent5">
                    <a:lumMod val="75000"/>
                  </a:schemeClr>
                </a:solidFill>
                <a:latin typeface="Calibri"/>
                <a:cs typeface="Calibri"/>
              </a:rPr>
              <a:t>İşlevsel</a:t>
            </a:r>
            <a:r>
              <a:rPr lang="en-US" sz="2000" b="1" u="sng">
                <a:solidFill>
                  <a:schemeClr val="accent5">
                    <a:lumMod val="75000"/>
                  </a:schemeClr>
                </a:solidFill>
                <a:latin typeface="Calibri"/>
                <a:cs typeface="Calibri"/>
              </a:rPr>
              <a:t> </a:t>
            </a:r>
            <a:r>
              <a:rPr lang="en-US" sz="2000" b="1" u="sng">
                <a:solidFill>
                  <a:schemeClr val="accent5">
                    <a:lumMod val="75000"/>
                  </a:schemeClr>
                </a:solidFill>
                <a:latin typeface="Calibri"/>
                <a:cs typeface="Calibri"/>
              </a:rPr>
              <a:t>bozukluğa</a:t>
            </a:r>
            <a:r>
              <a:rPr lang="en-US" sz="2000" b="1" u="sng">
                <a:solidFill>
                  <a:schemeClr val="accent5">
                    <a:lumMod val="75000"/>
                  </a:schemeClr>
                </a:solidFill>
                <a:latin typeface="Calibri"/>
                <a:cs typeface="Calibri"/>
              </a:rPr>
              <a:t> </a:t>
            </a:r>
            <a:r>
              <a:rPr lang="en-US" sz="2000" b="1">
                <a:solidFill>
                  <a:schemeClr val="accent5">
                    <a:lumMod val="75000"/>
                  </a:schemeClr>
                </a:solidFill>
                <a:latin typeface="Calibri"/>
                <a:cs typeface="Calibri"/>
              </a:rPr>
              <a:t>yol</a:t>
            </a:r>
            <a:r>
              <a:rPr lang="en-US" sz="2000" b="1">
                <a:solidFill>
                  <a:schemeClr val="accent5">
                    <a:lumMod val="75000"/>
                  </a:schemeClr>
                </a:solidFill>
                <a:latin typeface="Calibri"/>
                <a:cs typeface="Calibri"/>
              </a:rPr>
              <a:t> </a:t>
            </a:r>
            <a:r>
              <a:rPr lang="en-US" sz="2000" b="1">
                <a:solidFill>
                  <a:schemeClr val="accent5">
                    <a:lumMod val="75000"/>
                  </a:schemeClr>
                </a:solidFill>
                <a:latin typeface="Calibri"/>
                <a:cs typeface="Calibri"/>
              </a:rPr>
              <a:t>açması</a:t>
            </a:r>
            <a:r>
              <a:rPr lang="en-US" sz="2000" b="1">
                <a:solidFill>
                  <a:schemeClr val="accent5">
                    <a:lumMod val="75000"/>
                  </a:schemeClr>
                </a:solidFill>
                <a:latin typeface="Calibri"/>
                <a:cs typeface="Calibri"/>
              </a:rPr>
              <a:t> </a:t>
            </a:r>
            <a:r>
              <a:rPr lang="en-US" sz="2000" b="1">
                <a:solidFill>
                  <a:schemeClr val="accent5">
                    <a:lumMod val="75000"/>
                  </a:schemeClr>
                </a:solidFill>
                <a:latin typeface="Calibri"/>
                <a:cs typeface="Calibri"/>
              </a:rPr>
              <a:t>gerekiyor</a:t>
            </a:r>
            <a:r>
              <a:rPr lang="en-US" sz="2000" b="1">
                <a:solidFill>
                  <a:schemeClr val="accent5">
                    <a:lumMod val="75000"/>
                  </a:schemeClr>
                </a:solidFill>
                <a:latin typeface="Calibri"/>
                <a:cs typeface="Calibri"/>
              </a:rPr>
              <a:t>.</a:t>
            </a:r>
            <a:endParaRPr lang="en-US" sz="2000">
              <a:solidFill>
                <a:schemeClr val="accent5">
                  <a:lumMod val="75000"/>
                </a:schemeClr>
              </a:solidFill>
              <a:latin typeface="Calibri"/>
              <a:ea typeface="Arial"/>
            </a:endParaRPr>
          </a:p>
        </p:txBody>
      </p:sp>
      <p:sp>
        <p:nvSpPr>
          <p:cNvPr id="16" name="文本框 20"/>
          <p:cNvSpPr txBox="1"/>
          <p:nvPr/>
        </p:nvSpPr>
        <p:spPr bwMode="auto">
          <a:xfrm>
            <a:off x="3756567" y="470674"/>
            <a:ext cx="5401081" cy="646331"/>
          </a:xfrm>
          <a:prstGeom prst="rect">
            <a:avLst/>
          </a:prstGeom>
          <a:noFill/>
        </p:spPr>
        <p:txBody>
          <a:bodyPr wrap="square" rtlCol="0">
            <a:spAutoFit/>
          </a:bodyPr>
          <a:lstStyle/>
          <a:p>
            <a:pPr>
              <a:defRPr/>
            </a:pPr>
            <a:endParaRPr lang="zh-CN" sz="3600" b="1">
              <a:solidFill>
                <a:schemeClr val="tx1">
                  <a:lumMod val="65000"/>
                  <a:lumOff val="35000"/>
                </a:schemeClr>
              </a:solidFill>
              <a:latin typeface="Calibri"/>
              <a:ea typeface="张海山锐线体2.0"/>
            </a:endParaRPr>
          </a:p>
        </p:txBody>
      </p:sp>
      <p:sp>
        <p:nvSpPr>
          <p:cNvPr id="28" name="文本框 35"/>
          <p:cNvSpPr txBox="1"/>
          <p:nvPr/>
        </p:nvSpPr>
        <p:spPr bwMode="auto">
          <a:xfrm flipH="1">
            <a:off x="4424893" y="3856410"/>
            <a:ext cx="5378117" cy="1323439"/>
          </a:xfrm>
          <a:prstGeom prst="rect">
            <a:avLst/>
          </a:prstGeom>
          <a:noFill/>
        </p:spPr>
        <p:txBody>
          <a:bodyPr wrap="square" rtlCol="0">
            <a:spAutoFit/>
          </a:bodyPr>
          <a:lstStyle/>
          <a:p>
            <a:pPr>
              <a:buFont typeface="Wingdings"/>
              <a:buChar char="ü"/>
              <a:defRPr/>
            </a:pPr>
            <a:r>
              <a:rPr lang="en-US" sz="2000" b="1">
                <a:latin typeface="Calibri"/>
                <a:cs typeface="Calibri"/>
              </a:rPr>
              <a:t>Dil</a:t>
            </a:r>
            <a:r>
              <a:rPr lang="en-US" sz="2000" b="1">
                <a:latin typeface="Calibri"/>
                <a:cs typeface="Calibri"/>
              </a:rPr>
              <a:t> </a:t>
            </a:r>
            <a:r>
              <a:rPr lang="en-US" sz="2000" b="1">
                <a:latin typeface="Calibri"/>
                <a:cs typeface="Calibri"/>
              </a:rPr>
              <a:t>gelişim</a:t>
            </a:r>
            <a:r>
              <a:rPr lang="en-US" sz="2000" b="1">
                <a:latin typeface="Calibri"/>
                <a:cs typeface="Calibri"/>
              </a:rPr>
              <a:t> </a:t>
            </a:r>
            <a:r>
              <a:rPr lang="en-US" sz="2000" b="1">
                <a:latin typeface="Calibri"/>
                <a:cs typeface="Calibri"/>
              </a:rPr>
              <a:t>seviyesi</a:t>
            </a:r>
            <a:endParaRPr lang="en-US" sz="2000" b="1">
              <a:latin typeface="Calibri"/>
              <a:cs typeface="Calibri"/>
            </a:endParaRPr>
          </a:p>
          <a:p>
            <a:pPr>
              <a:buFont typeface="Wingdings"/>
              <a:buChar char="ü"/>
              <a:defRPr/>
            </a:pPr>
            <a:r>
              <a:rPr lang="en-US" sz="2000" b="1">
                <a:latin typeface="Calibri"/>
                <a:cs typeface="Calibri"/>
              </a:rPr>
              <a:t>Zihinsel</a:t>
            </a:r>
            <a:r>
              <a:rPr lang="en-US" sz="2000" b="1">
                <a:latin typeface="Calibri"/>
                <a:cs typeface="Calibri"/>
              </a:rPr>
              <a:t> </a:t>
            </a:r>
            <a:r>
              <a:rPr lang="en-US" sz="2000" b="1">
                <a:latin typeface="Calibri"/>
                <a:cs typeface="Calibri"/>
              </a:rPr>
              <a:t>düzey</a:t>
            </a:r>
            <a:r>
              <a:rPr lang="en-US" sz="2000" b="1">
                <a:latin typeface="Calibri"/>
                <a:cs typeface="Calibri"/>
              </a:rPr>
              <a:t> (IQ)</a:t>
            </a:r>
            <a:endParaRPr lang="en-US" sz="2000" b="1">
              <a:latin typeface="Calibri"/>
              <a:cs typeface="Calibri"/>
            </a:endParaRPr>
          </a:p>
          <a:p>
            <a:pPr>
              <a:buFont typeface="Wingdings"/>
              <a:buChar char="ü"/>
              <a:defRPr/>
            </a:pPr>
            <a:r>
              <a:rPr lang="en-US" sz="2000" b="1">
                <a:latin typeface="Calibri"/>
                <a:cs typeface="Calibri"/>
              </a:rPr>
              <a:t>Tıbbi</a:t>
            </a:r>
            <a:r>
              <a:rPr lang="en-US" sz="2000" b="1">
                <a:latin typeface="Calibri"/>
                <a:cs typeface="Calibri"/>
              </a:rPr>
              <a:t> </a:t>
            </a:r>
            <a:r>
              <a:rPr lang="en-US" sz="2000" b="1">
                <a:latin typeface="Calibri"/>
                <a:cs typeface="Calibri"/>
              </a:rPr>
              <a:t>bozukluk</a:t>
            </a:r>
            <a:r>
              <a:rPr lang="en-US" sz="2000" b="1">
                <a:latin typeface="Calibri"/>
                <a:cs typeface="Calibri"/>
              </a:rPr>
              <a:t> </a:t>
            </a:r>
            <a:r>
              <a:rPr lang="en-US" sz="2000" b="1">
                <a:latin typeface="Calibri"/>
                <a:cs typeface="Calibri"/>
              </a:rPr>
              <a:t>ve</a:t>
            </a:r>
            <a:r>
              <a:rPr lang="en-US" sz="2000" b="1">
                <a:latin typeface="Calibri"/>
                <a:cs typeface="Calibri"/>
              </a:rPr>
              <a:t> </a:t>
            </a:r>
            <a:r>
              <a:rPr lang="en-US" sz="2000" b="1">
                <a:latin typeface="Calibri"/>
                <a:cs typeface="Calibri"/>
              </a:rPr>
              <a:t>nörogelişimsel</a:t>
            </a:r>
            <a:r>
              <a:rPr lang="en-US" sz="2000" b="1">
                <a:latin typeface="Calibri"/>
                <a:cs typeface="Calibri"/>
              </a:rPr>
              <a:t> </a:t>
            </a:r>
            <a:r>
              <a:rPr lang="en-US" sz="2000" b="1">
                <a:latin typeface="Calibri"/>
                <a:cs typeface="Calibri"/>
              </a:rPr>
              <a:t>bozukluk</a:t>
            </a:r>
            <a:endParaRPr lang="en-US" sz="2000" b="1">
              <a:latin typeface="Calibri"/>
              <a:cs typeface="Calibri"/>
            </a:endParaRPr>
          </a:p>
          <a:p>
            <a:pPr>
              <a:buFont typeface="Wingdings"/>
              <a:buChar char="ü"/>
              <a:defRPr/>
            </a:pPr>
            <a:r>
              <a:rPr lang="en-US" sz="2000" b="1">
                <a:latin typeface="Calibri"/>
                <a:cs typeface="Calibri"/>
              </a:rPr>
              <a:t>Katatoni</a:t>
            </a:r>
            <a:r>
              <a:rPr lang="en-US" sz="2000" b="1">
                <a:latin typeface="Calibri"/>
                <a:cs typeface="Calibri"/>
              </a:rPr>
              <a:t> </a:t>
            </a:r>
            <a:r>
              <a:rPr lang="en-US" sz="2000">
                <a:latin typeface="Calibri"/>
                <a:cs typeface="Calibri"/>
              </a:rPr>
              <a:t>eşlik</a:t>
            </a:r>
            <a:r>
              <a:rPr lang="en-US" sz="2000">
                <a:latin typeface="Calibri"/>
                <a:cs typeface="Calibri"/>
              </a:rPr>
              <a:t> </a:t>
            </a:r>
            <a:r>
              <a:rPr lang="en-US" sz="2000">
                <a:latin typeface="Calibri"/>
                <a:cs typeface="Calibri"/>
              </a:rPr>
              <a:t>ediyorsa</a:t>
            </a:r>
            <a:r>
              <a:rPr lang="en-US" sz="2000">
                <a:latin typeface="Calibri"/>
                <a:cs typeface="Calibri"/>
              </a:rPr>
              <a:t> </a:t>
            </a:r>
            <a:r>
              <a:rPr lang="en-US" sz="2000">
                <a:latin typeface="Calibri"/>
                <a:cs typeface="Calibri"/>
              </a:rPr>
              <a:t>belirtilmelidir</a:t>
            </a:r>
            <a:r>
              <a:rPr lang="en-US" sz="2000">
                <a:latin typeface="Calibri"/>
                <a:cs typeface="Calibri"/>
              </a:rPr>
              <a:t>.</a:t>
            </a:r>
            <a:endParaRPr lang="en-US" sz="2000">
              <a:solidFill>
                <a:schemeClr val="tx1">
                  <a:lumMod val="65000"/>
                  <a:lumOff val="35000"/>
                </a:schemeClr>
              </a:solidFill>
              <a:latin typeface="Calibri"/>
              <a:ea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3" y="624121"/>
            <a:ext cx="11089225" cy="504497"/>
          </a:xfrm>
        </p:spPr>
        <p:txBody>
          <a:bodyPr>
            <a:normAutofit/>
          </a:bodyPr>
          <a:lstStyle/>
          <a:p>
            <a:pPr>
              <a:defRPr/>
            </a:pPr>
            <a:r>
              <a:rPr lang="tr-TR">
                <a:solidFill>
                  <a:srgbClr val="C00000"/>
                </a:solidFill>
                <a:latin typeface="Calibri"/>
                <a:cs typeface="Calibri"/>
              </a:rPr>
              <a:t>Otizm Epidemiyolojisi</a:t>
            </a:r>
            <a:endParaRPr>
              <a:solidFill>
                <a:srgbClr val="FF0000"/>
              </a:solidFill>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6</a:t>
            </a:fld>
            <a:endParaRPr lang="tr-TR"/>
          </a:p>
        </p:txBody>
      </p:sp>
      <p:sp>
        <p:nvSpPr>
          <p:cNvPr id="7" name="Dikdörtgen 6"/>
          <p:cNvSpPr/>
          <p:nvPr/>
        </p:nvSpPr>
        <p:spPr bwMode="auto">
          <a:xfrm>
            <a:off x="780413" y="1670812"/>
            <a:ext cx="10769078" cy="4185761"/>
          </a:xfrm>
          <a:prstGeom prst="rect">
            <a:avLst/>
          </a:prstGeom>
        </p:spPr>
        <p:txBody>
          <a:bodyPr wrap="square">
            <a:spAutoFit/>
          </a:bodyPr>
          <a:lstStyle/>
          <a:p>
            <a:pPr marL="457429" indent="-457429" defTabSz="609585">
              <a:spcAft>
                <a:spcPts val="799"/>
              </a:spcAft>
              <a:buClr>
                <a:srgbClr val="1C1917"/>
              </a:buClr>
              <a:buFont typeface="Symbol"/>
              <a:buChar char=""/>
              <a:defRPr/>
            </a:pPr>
            <a:r>
              <a:rPr lang="tr-TR"/>
              <a:t>CDC verilerine göre, hastalığın </a:t>
            </a:r>
            <a:r>
              <a:rPr lang="tr-TR"/>
              <a:t>prevalansı</a:t>
            </a:r>
            <a:r>
              <a:rPr lang="tr-TR"/>
              <a:t> 2006’da 1/150, 2022 de 1/31 </a:t>
            </a:r>
            <a:endParaRPr/>
          </a:p>
          <a:p>
            <a:pPr marL="457429" indent="-457429" defTabSz="609585">
              <a:spcAft>
                <a:spcPts val="799"/>
              </a:spcAft>
              <a:buClr>
                <a:srgbClr val="1C1917"/>
              </a:buClr>
              <a:buFont typeface="Symbol"/>
              <a:buChar char=""/>
              <a:defRPr/>
            </a:pPr>
            <a:r>
              <a:rPr lang="tr-TR"/>
              <a:t>2018’den 2020 verilerine 2 yıl içerisinde artışın %18, 2000’den 2022 ye ise %384 </a:t>
            </a:r>
            <a:r>
              <a:rPr lang="tr-TR"/>
              <a:t>prevalans</a:t>
            </a:r>
            <a:r>
              <a:rPr lang="tr-TR"/>
              <a:t> artışı</a:t>
            </a:r>
            <a:endParaRPr/>
          </a:p>
          <a:p>
            <a:pPr marL="457429" indent="-457429" defTabSz="609585">
              <a:spcAft>
                <a:spcPts val="799"/>
              </a:spcAft>
              <a:buClr>
                <a:srgbClr val="1C1917"/>
              </a:buClr>
              <a:buFont typeface="Symbol"/>
              <a:buChar char=""/>
              <a:defRPr/>
            </a:pPr>
            <a:r>
              <a:rPr lang="tr-TR"/>
              <a:t>Prevalanstaki</a:t>
            </a:r>
            <a:r>
              <a:rPr lang="tr-TR"/>
              <a:t> hızlı artış, </a:t>
            </a:r>
            <a:endParaRPr/>
          </a:p>
          <a:p>
            <a:pPr marL="914629" lvl="1" indent="-457429" defTabSz="609585">
              <a:spcAft>
                <a:spcPts val="799"/>
              </a:spcAft>
              <a:buClr>
                <a:srgbClr val="1C1917"/>
              </a:buClr>
              <a:buFont typeface="Courier New"/>
              <a:buChar char="o"/>
              <a:defRPr/>
            </a:pPr>
            <a:r>
              <a:rPr lang="tr-TR" sz="1600"/>
              <a:t>Farkındalık artışı, </a:t>
            </a:r>
            <a:endParaRPr/>
          </a:p>
          <a:p>
            <a:pPr marL="914629" lvl="1" indent="-457429" defTabSz="609585">
              <a:spcAft>
                <a:spcPts val="799"/>
              </a:spcAft>
              <a:buClr>
                <a:srgbClr val="1C1917"/>
              </a:buClr>
              <a:buFont typeface="Courier New"/>
              <a:buChar char="o"/>
              <a:defRPr/>
            </a:pPr>
            <a:r>
              <a:rPr lang="tr-TR" sz="1600"/>
              <a:t>Sağlık hizmetlerine ulaşılabilirlik, </a:t>
            </a:r>
            <a:endParaRPr/>
          </a:p>
          <a:p>
            <a:pPr marL="914629" lvl="1" indent="-457429" defTabSz="609585">
              <a:spcAft>
                <a:spcPts val="799"/>
              </a:spcAft>
              <a:buClr>
                <a:srgbClr val="1C1917"/>
              </a:buClr>
              <a:buFont typeface="Courier New"/>
              <a:buChar char="o"/>
              <a:defRPr/>
            </a:pPr>
            <a:r>
              <a:rPr lang="tr-TR" sz="1600"/>
              <a:t>Tanılamada değişen kriterlere bağlanmış olsa da; </a:t>
            </a:r>
            <a:endParaRPr/>
          </a:p>
          <a:p>
            <a:pPr lvl="1" algn="ctr" defTabSz="609585">
              <a:spcAft>
                <a:spcPts val="799"/>
              </a:spcAft>
              <a:buClr>
                <a:srgbClr val="1C1917"/>
              </a:buClr>
              <a:defRPr/>
            </a:pPr>
            <a:r>
              <a:rPr lang="tr-TR" sz="1600"/>
              <a:t>«</a:t>
            </a:r>
            <a:r>
              <a:rPr lang="tr-TR" sz="1600"/>
              <a:t>İnsidansta</a:t>
            </a:r>
            <a:r>
              <a:rPr lang="tr-TR" sz="1600"/>
              <a:t> da gerçekçi bir artış olduğuna,</a:t>
            </a:r>
            <a:br>
              <a:rPr lang="tr-TR" sz="1600"/>
            </a:br>
            <a:r>
              <a:rPr lang="tr-TR" sz="1600"/>
              <a:t>artan </a:t>
            </a:r>
            <a:r>
              <a:rPr lang="tr-TR" sz="1600"/>
              <a:t>insidansın</a:t>
            </a:r>
            <a:r>
              <a:rPr lang="tr-TR" sz="1600"/>
              <a:t> çevresel faktörlerle ilişkili bulunduğuna yönelik bilimsel kanaat mevcut»</a:t>
            </a:r>
            <a:endParaRPr/>
          </a:p>
          <a:p>
            <a:pPr marL="457429" indent="-457429" defTabSz="609585">
              <a:spcAft>
                <a:spcPts val="799"/>
              </a:spcAft>
              <a:buClr>
                <a:srgbClr val="1C1917"/>
              </a:buClr>
              <a:buFont typeface="Symbol"/>
              <a:buChar char=""/>
              <a:defRPr/>
            </a:pPr>
            <a:endParaRPr lang="tr-TR"/>
          </a:p>
          <a:p>
            <a:pPr marL="457429" indent="-457429" defTabSz="609585">
              <a:spcAft>
                <a:spcPts val="799"/>
              </a:spcAft>
              <a:buClr>
                <a:srgbClr val="1C1917"/>
              </a:buClr>
              <a:buFont typeface="Symbol"/>
              <a:buChar char=""/>
              <a:defRPr/>
            </a:pPr>
            <a:r>
              <a:rPr lang="tr-TR"/>
              <a:t>OSB bir halk sağlığı sorunudur.</a:t>
            </a:r>
            <a:endParaRPr/>
          </a:p>
          <a:p>
            <a:pPr marL="457429" indent="-457429" defTabSz="609585">
              <a:spcAft>
                <a:spcPts val="799"/>
              </a:spcAft>
              <a:buClr>
                <a:srgbClr val="1C1917"/>
              </a:buClr>
              <a:buFont typeface="Symbol"/>
              <a:buChar char=""/>
              <a:defRPr/>
            </a:pPr>
            <a:r>
              <a:rPr lang="tr-TR" b="1"/>
              <a:t>Erken tanılama, erken müdahale programlarının geliştirilmesi ve 1. basamak hizmetlerde tespitinin sağlanması </a:t>
            </a:r>
            <a:r>
              <a:rPr lang="tr-TR"/>
              <a:t>öncelikli konu haline gelmiştir.</a:t>
            </a:r>
            <a:endParaRPr/>
          </a:p>
        </p:txBody>
      </p:sp>
      <p:pic>
        <p:nvPicPr>
          <p:cNvPr id="6" name="Picture 4" descr="Autism Prevalence - The Autism Community in Action"/>
          <p:cNvPicPr>
            <a:picLocks noChangeAspect="1" noChangeArrowheads="1"/>
          </p:cNvPicPr>
          <p:nvPr/>
        </p:nvPicPr>
        <p:blipFill>
          <a:blip r:embed="rId3"/>
          <a:stretch/>
        </p:blipFill>
        <p:spPr bwMode="auto">
          <a:xfrm>
            <a:off x="8797453" y="0"/>
            <a:ext cx="3223098" cy="205256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Slayt Numarası Yer Tutucusu 2"/>
          <p:cNvSpPr>
            <a:spLocks noGrp="1"/>
          </p:cNvSpPr>
          <p:nvPr>
            <p:ph type="sldNum" sz="quarter" idx="12"/>
          </p:nvPr>
        </p:nvSpPr>
        <p:spPr bwMode="auto"/>
        <p:txBody>
          <a:bodyPr/>
          <a:lstStyle/>
          <a:p>
            <a:pPr>
              <a:defRPr/>
            </a:pPr>
            <a:fld id="{501A4338-EBAE-ED40-8475-2E6AE1B9F2FD}" type="slidenum">
              <a:rPr lang="tr-TR"/>
              <a:t>7</a:t>
            </a:fld>
            <a:endParaRPr lang="tr-TR"/>
          </a:p>
        </p:txBody>
      </p:sp>
      <p:sp>
        <p:nvSpPr>
          <p:cNvPr id="7" name="Dikdörtgen 6"/>
          <p:cNvSpPr/>
          <p:nvPr/>
        </p:nvSpPr>
        <p:spPr bwMode="auto">
          <a:xfrm>
            <a:off x="963506" y="1162383"/>
            <a:ext cx="10494014" cy="5097549"/>
          </a:xfrm>
          <a:prstGeom prst="rect">
            <a:avLst/>
          </a:prstGeom>
        </p:spPr>
        <p:txBody>
          <a:bodyPr wrap="square">
            <a:spAutoFit/>
          </a:bodyPr>
          <a:lstStyle/>
          <a:p>
            <a:pPr>
              <a:defRPr/>
            </a:pPr>
            <a:r>
              <a:rPr lang="tr-TR" sz="2400" b="1">
                <a:solidFill>
                  <a:srgbClr val="C00000"/>
                </a:solidFill>
                <a:latin typeface="Calibri"/>
                <a:cs typeface="Calibri"/>
              </a:rPr>
              <a:t>%45 </a:t>
            </a:r>
            <a:r>
              <a:rPr lang="tr-TR" sz="2400">
                <a:latin typeface="Calibri"/>
                <a:cs typeface="Calibri"/>
              </a:rPr>
              <a:t>zihinsel yetersizlikler eşlik ediyor</a:t>
            </a:r>
            <a:endParaRPr/>
          </a:p>
          <a:p>
            <a:pPr>
              <a:defRPr/>
            </a:pPr>
            <a:r>
              <a:rPr lang="tr-TR" sz="2400" b="1">
                <a:solidFill>
                  <a:srgbClr val="C00000"/>
                </a:solidFill>
                <a:latin typeface="Calibri"/>
                <a:cs typeface="Calibri"/>
              </a:rPr>
              <a:t>%32 </a:t>
            </a:r>
            <a:r>
              <a:rPr lang="tr-TR" sz="2400">
                <a:latin typeface="Calibri"/>
                <a:cs typeface="Calibri"/>
              </a:rPr>
              <a:t>gelişimsel</a:t>
            </a:r>
            <a:r>
              <a:rPr lang="tr-TR" sz="2400" b="1">
                <a:solidFill>
                  <a:srgbClr val="C00000"/>
                </a:solidFill>
                <a:latin typeface="Calibri"/>
                <a:cs typeface="Calibri"/>
              </a:rPr>
              <a:t> </a:t>
            </a:r>
            <a:r>
              <a:rPr lang="tr-TR" sz="2400">
                <a:latin typeface="Calibri"/>
                <a:cs typeface="Calibri"/>
              </a:rPr>
              <a:t>regresyon öyküsü </a:t>
            </a:r>
            <a:r>
              <a:rPr lang="tr-TR" sz="2400" b="1">
                <a:latin typeface="Calibri"/>
                <a:cs typeface="Calibri"/>
              </a:rPr>
              <a:t>(15-24 ay)</a:t>
            </a:r>
            <a:endParaRPr/>
          </a:p>
          <a:p>
            <a:pPr lvl="1">
              <a:defRPr/>
            </a:pPr>
            <a:r>
              <a:rPr lang="tr-TR" sz="2050">
                <a:latin typeface="Calibri"/>
                <a:cs typeface="Calibri"/>
              </a:rPr>
              <a:t>Aşamalı veya ani olabilir.</a:t>
            </a:r>
            <a:endParaRPr/>
          </a:p>
          <a:p>
            <a:pPr>
              <a:defRPr/>
            </a:pPr>
            <a:endParaRPr lang="tr-TR" sz="2400">
              <a:latin typeface="Calibri"/>
              <a:cs typeface="Calibri"/>
            </a:endParaRPr>
          </a:p>
          <a:p>
            <a:pPr>
              <a:defRPr/>
            </a:pPr>
            <a:r>
              <a:rPr lang="tr-TR" sz="2400">
                <a:latin typeface="Calibri"/>
                <a:cs typeface="Calibri"/>
              </a:rPr>
              <a:t>Erkeklerde </a:t>
            </a:r>
            <a:r>
              <a:rPr lang="tr-TR" sz="2400">
                <a:latin typeface="Calibri"/>
                <a:cs typeface="Calibri"/>
              </a:rPr>
              <a:t>prevalans</a:t>
            </a:r>
            <a:r>
              <a:rPr lang="tr-TR" sz="2400">
                <a:latin typeface="Calibri"/>
                <a:cs typeface="Calibri"/>
              </a:rPr>
              <a:t> daha fazla</a:t>
            </a:r>
            <a:endParaRPr/>
          </a:p>
          <a:p>
            <a:pPr lvl="1">
              <a:defRPr/>
            </a:pPr>
            <a:r>
              <a:rPr lang="tr-TR" sz="2050">
                <a:latin typeface="Calibri"/>
                <a:cs typeface="Calibri"/>
              </a:rPr>
              <a:t>(Klinik örneklemde) </a:t>
            </a:r>
            <a:r>
              <a:rPr lang="tr-TR" sz="2050" b="1">
                <a:solidFill>
                  <a:srgbClr val="C00000"/>
                </a:solidFill>
                <a:latin typeface="Calibri"/>
                <a:cs typeface="Calibri"/>
              </a:rPr>
              <a:t>E:K = 4-6 </a:t>
            </a:r>
            <a:r>
              <a:rPr lang="tr-TR" sz="2050">
                <a:latin typeface="Calibri"/>
                <a:cs typeface="Calibri"/>
              </a:rPr>
              <a:t>kat</a:t>
            </a:r>
            <a:endParaRPr/>
          </a:p>
          <a:p>
            <a:pPr lvl="1">
              <a:defRPr/>
            </a:pPr>
            <a:r>
              <a:rPr lang="tr-TR" sz="2050">
                <a:latin typeface="Calibri"/>
                <a:cs typeface="Calibri"/>
              </a:rPr>
              <a:t>(Toplum örnekleminde) </a:t>
            </a:r>
            <a:r>
              <a:rPr lang="tr-TR" sz="2050" b="1">
                <a:solidFill>
                  <a:srgbClr val="C00000"/>
                </a:solidFill>
                <a:latin typeface="Calibri"/>
                <a:cs typeface="Calibri"/>
              </a:rPr>
              <a:t>E:K = 2-3</a:t>
            </a:r>
            <a:r>
              <a:rPr lang="tr-TR" sz="2050">
                <a:solidFill>
                  <a:srgbClr val="C00000"/>
                </a:solidFill>
                <a:latin typeface="Calibri"/>
                <a:cs typeface="Calibri"/>
              </a:rPr>
              <a:t> </a:t>
            </a:r>
            <a:r>
              <a:rPr lang="tr-TR" sz="2050">
                <a:latin typeface="Calibri"/>
                <a:cs typeface="Calibri"/>
              </a:rPr>
              <a:t>kat</a:t>
            </a:r>
            <a:endParaRPr/>
          </a:p>
          <a:p>
            <a:pPr lvl="1">
              <a:defRPr/>
            </a:pPr>
            <a:r>
              <a:rPr lang="tr-TR" sz="2050" b="1" i="1">
                <a:gradFill>
                  <a:gsLst>
                    <a:gs pos="0">
                      <a:srgbClr val="7B32B2"/>
                    </a:gs>
                    <a:gs pos="100000">
                      <a:srgbClr val="401A5D"/>
                    </a:gs>
                  </a:gsLst>
                  <a:lin ang="5400000" scaled="0"/>
                </a:gradFill>
                <a:latin typeface="Calibri"/>
                <a:cs typeface="Calibri"/>
              </a:rPr>
              <a:t>Prevalansta cinsiyetler arası farklılık: İyi işlevsellik gösteren kız vakalarda tanı kaçması olasılığına dikkat --- </a:t>
            </a:r>
            <a:r>
              <a:rPr lang="tr-TR" sz="2050" b="1" i="1">
                <a:solidFill>
                  <a:srgbClr val="C00000"/>
                </a:solidFill>
                <a:latin typeface="Calibri"/>
                <a:cs typeface="Calibri"/>
              </a:rPr>
              <a:t>‘Kamuflajlı Otizm’</a:t>
            </a:r>
            <a:endParaRPr/>
          </a:p>
          <a:p>
            <a:pPr algn="r">
              <a:defRPr/>
            </a:pPr>
            <a:r>
              <a:rPr lang="tr-TR" sz="1050" i="1">
                <a:solidFill>
                  <a:schemeClr val="accent2"/>
                </a:solidFill>
                <a:latin typeface="Calibri"/>
                <a:cs typeface="Calibri"/>
              </a:rPr>
              <a:t>(</a:t>
            </a:r>
            <a:r>
              <a:rPr lang="tr-TR" sz="1050" i="1">
                <a:solidFill>
                  <a:schemeClr val="accent2"/>
                </a:solidFill>
                <a:latin typeface="Calibri"/>
                <a:cs typeface="Calibri"/>
              </a:rPr>
              <a:t>Amiet</a:t>
            </a:r>
            <a:r>
              <a:rPr lang="tr-TR" sz="1050" i="1">
                <a:solidFill>
                  <a:schemeClr val="accent2"/>
                </a:solidFill>
                <a:latin typeface="Calibri"/>
                <a:cs typeface="Calibri"/>
              </a:rPr>
              <a:t> ve ark, 2008)</a:t>
            </a:r>
            <a:endParaRPr/>
          </a:p>
          <a:p>
            <a:pPr>
              <a:defRPr/>
            </a:pPr>
            <a:endParaRPr lang="tr-TR" sz="2400" b="1">
              <a:solidFill>
                <a:srgbClr val="C00000"/>
              </a:solidFill>
              <a:latin typeface="Calibri"/>
              <a:cs typeface="Calibri"/>
            </a:endParaRPr>
          </a:p>
          <a:p>
            <a:pPr>
              <a:defRPr/>
            </a:pPr>
            <a:r>
              <a:rPr lang="tr-TR" sz="2400" b="1">
                <a:solidFill>
                  <a:srgbClr val="C00000"/>
                </a:solidFill>
                <a:latin typeface="Calibri"/>
                <a:cs typeface="Calibri"/>
              </a:rPr>
              <a:t>ETYOLOJİSİNDE,</a:t>
            </a:r>
            <a:endParaRPr/>
          </a:p>
          <a:p>
            <a:pPr marL="342900" indent="-342900">
              <a:buFont typeface="Arial"/>
              <a:buChar char="•"/>
              <a:defRPr/>
            </a:pPr>
            <a:r>
              <a:rPr lang="tr-TR" sz="2400" b="1">
                <a:solidFill>
                  <a:srgbClr val="002060"/>
                </a:solidFill>
              </a:rPr>
              <a:t>Genetik Faktörler</a:t>
            </a:r>
            <a:endParaRPr/>
          </a:p>
          <a:p>
            <a:pPr marL="342900" indent="-342900">
              <a:buFont typeface="Arial"/>
              <a:buChar char="•"/>
              <a:defRPr/>
            </a:pPr>
            <a:r>
              <a:rPr lang="tr-TR" sz="2400" b="1">
                <a:solidFill>
                  <a:srgbClr val="002060"/>
                </a:solidFill>
              </a:rPr>
              <a:t>Epigenetik</a:t>
            </a:r>
            <a:r>
              <a:rPr lang="tr-TR" sz="2400" b="1">
                <a:solidFill>
                  <a:srgbClr val="002060"/>
                </a:solidFill>
              </a:rPr>
              <a:t> ve Çevresel Faktörler</a:t>
            </a:r>
            <a:endParaRPr/>
          </a:p>
          <a:p>
            <a:pPr>
              <a:defRPr/>
            </a:pPr>
            <a:endParaRPr lang="tr-TR" sz="2000"/>
          </a:p>
        </p:txBody>
      </p:sp>
      <p:sp>
        <p:nvSpPr>
          <p:cNvPr id="5" name="Metin kutusu 4"/>
          <p:cNvSpPr txBox="1"/>
          <p:nvPr/>
        </p:nvSpPr>
        <p:spPr bwMode="auto">
          <a:xfrm>
            <a:off x="7231498" y="264060"/>
            <a:ext cx="4638137" cy="2893100"/>
          </a:xfrm>
          <a:custGeom>
            <a:avLst/>
            <a:gdLst>
              <a:gd name="csX0" fmla="*/ 0 w 4638137"/>
              <a:gd name="csY0" fmla="*/ 0 h 2893100"/>
              <a:gd name="csX1" fmla="*/ 662591 w 4638137"/>
              <a:gd name="csY1" fmla="*/ 0 h 2893100"/>
              <a:gd name="csX2" fmla="*/ 1325182 w 4638137"/>
              <a:gd name="csY2" fmla="*/ 0 h 2893100"/>
              <a:gd name="csX3" fmla="*/ 2080536 w 4638137"/>
              <a:gd name="csY3" fmla="*/ 0 h 2893100"/>
              <a:gd name="csX4" fmla="*/ 2743127 w 4638137"/>
              <a:gd name="csY4" fmla="*/ 0 h 2893100"/>
              <a:gd name="csX5" fmla="*/ 3405718 w 4638137"/>
              <a:gd name="csY5" fmla="*/ 0 h 2893100"/>
              <a:gd name="csX6" fmla="*/ 4068309 w 4638137"/>
              <a:gd name="csY6" fmla="*/ 0 h 2893100"/>
              <a:gd name="csX7" fmla="*/ 4638137 w 4638137"/>
              <a:gd name="csY7" fmla="*/ 0 h 2893100"/>
              <a:gd name="csX8" fmla="*/ 4638137 w 4638137"/>
              <a:gd name="csY8" fmla="*/ 491827 h 2893100"/>
              <a:gd name="csX9" fmla="*/ 4638137 w 4638137"/>
              <a:gd name="csY9" fmla="*/ 1012585 h 2893100"/>
              <a:gd name="csX10" fmla="*/ 4638137 w 4638137"/>
              <a:gd name="csY10" fmla="*/ 1620136 h 2893100"/>
              <a:gd name="csX11" fmla="*/ 4638137 w 4638137"/>
              <a:gd name="csY11" fmla="*/ 2111963 h 2893100"/>
              <a:gd name="csX12" fmla="*/ 4638137 w 4638137"/>
              <a:gd name="csY12" fmla="*/ 2893100 h 2893100"/>
              <a:gd name="csX13" fmla="*/ 4068309 w 4638137"/>
              <a:gd name="csY13" fmla="*/ 2893100 h 2893100"/>
              <a:gd name="csX14" fmla="*/ 3359336 w 4638137"/>
              <a:gd name="csY14" fmla="*/ 2893100 h 2893100"/>
              <a:gd name="csX15" fmla="*/ 2603983 w 4638137"/>
              <a:gd name="csY15" fmla="*/ 2893100 h 2893100"/>
              <a:gd name="csX16" fmla="*/ 2080536 w 4638137"/>
              <a:gd name="csY16" fmla="*/ 2893100 h 2893100"/>
              <a:gd name="csX17" fmla="*/ 1325182 w 4638137"/>
              <a:gd name="csY17" fmla="*/ 2893100 h 2893100"/>
              <a:gd name="csX18" fmla="*/ 755354 w 4638137"/>
              <a:gd name="csY18" fmla="*/ 2893100 h 2893100"/>
              <a:gd name="csX19" fmla="*/ 0 w 4638137"/>
              <a:gd name="csY19" fmla="*/ 2893100 h 2893100"/>
              <a:gd name="csX20" fmla="*/ 0 w 4638137"/>
              <a:gd name="csY20" fmla="*/ 2314480 h 2893100"/>
              <a:gd name="csX21" fmla="*/ 0 w 4638137"/>
              <a:gd name="csY21" fmla="*/ 1764791 h 2893100"/>
              <a:gd name="csX22" fmla="*/ 0 w 4638137"/>
              <a:gd name="csY22" fmla="*/ 1128309 h 2893100"/>
              <a:gd name="csX23" fmla="*/ 0 w 4638137"/>
              <a:gd name="csY23" fmla="*/ 578620 h 2893100"/>
              <a:gd name="csX24" fmla="*/ 0 w 4638137"/>
              <a:gd name="csY24" fmla="*/ 0 h 28931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4638137" h="2893100" fill="norm" stroke="1" extrusionOk="0">
                <a:moveTo>
                  <a:pt x="0" y="0"/>
                </a:moveTo>
                <a:cubicBezTo>
                  <a:pt x="248752" y="-5633"/>
                  <a:pt x="345226" y="-27374"/>
                  <a:pt x="662591" y="0"/>
                </a:cubicBezTo>
                <a:cubicBezTo>
                  <a:pt x="979956" y="27374"/>
                  <a:pt x="1144333" y="-15575"/>
                  <a:pt x="1325182" y="0"/>
                </a:cubicBezTo>
                <a:cubicBezTo>
                  <a:pt x="1506031" y="15575"/>
                  <a:pt x="1789676" y="11973"/>
                  <a:pt x="2080536" y="0"/>
                </a:cubicBezTo>
                <a:cubicBezTo>
                  <a:pt x="2371396" y="-11973"/>
                  <a:pt x="2529869" y="28393"/>
                  <a:pt x="2743127" y="0"/>
                </a:cubicBezTo>
                <a:cubicBezTo>
                  <a:pt x="2956385" y="-28393"/>
                  <a:pt x="3153710" y="28180"/>
                  <a:pt x="3405718" y="0"/>
                </a:cubicBezTo>
                <a:cubicBezTo>
                  <a:pt x="3657726" y="-28180"/>
                  <a:pt x="3739946" y="13517"/>
                  <a:pt x="4068309" y="0"/>
                </a:cubicBezTo>
                <a:cubicBezTo>
                  <a:pt x="4396672" y="-13517"/>
                  <a:pt x="4403095" y="19916"/>
                  <a:pt x="4638137" y="0"/>
                </a:cubicBezTo>
                <a:cubicBezTo>
                  <a:pt x="4627058" y="121594"/>
                  <a:pt x="4638760" y="390978"/>
                  <a:pt x="4638137" y="491827"/>
                </a:cubicBezTo>
                <a:cubicBezTo>
                  <a:pt x="4637514" y="592676"/>
                  <a:pt x="4653827" y="796990"/>
                  <a:pt x="4638137" y="1012585"/>
                </a:cubicBezTo>
                <a:cubicBezTo>
                  <a:pt x="4622447" y="1228180"/>
                  <a:pt x="4646990" y="1369981"/>
                  <a:pt x="4638137" y="1620136"/>
                </a:cubicBezTo>
                <a:cubicBezTo>
                  <a:pt x="4629284" y="1870291"/>
                  <a:pt x="4649142" y="1907986"/>
                  <a:pt x="4638137" y="2111963"/>
                </a:cubicBezTo>
                <a:cubicBezTo>
                  <a:pt x="4627132" y="2315940"/>
                  <a:pt x="4643023" y="2735799"/>
                  <a:pt x="4638137" y="2893100"/>
                </a:cubicBezTo>
                <a:cubicBezTo>
                  <a:pt x="4454083" y="2910557"/>
                  <a:pt x="4307735" y="2878475"/>
                  <a:pt x="4068309" y="2893100"/>
                </a:cubicBezTo>
                <a:cubicBezTo>
                  <a:pt x="3828883" y="2907725"/>
                  <a:pt x="3666223" y="2926042"/>
                  <a:pt x="3359336" y="2893100"/>
                </a:cubicBezTo>
                <a:cubicBezTo>
                  <a:pt x="3052449" y="2860158"/>
                  <a:pt x="2851755" y="2893509"/>
                  <a:pt x="2603983" y="2893100"/>
                </a:cubicBezTo>
                <a:cubicBezTo>
                  <a:pt x="2356211" y="2892691"/>
                  <a:pt x="2240023" y="2884995"/>
                  <a:pt x="2080536" y="2893100"/>
                </a:cubicBezTo>
                <a:cubicBezTo>
                  <a:pt x="1921049" y="2901205"/>
                  <a:pt x="1638955" y="2928992"/>
                  <a:pt x="1325182" y="2893100"/>
                </a:cubicBezTo>
                <a:cubicBezTo>
                  <a:pt x="1011409" y="2857208"/>
                  <a:pt x="1007088" y="2872244"/>
                  <a:pt x="755354" y="2893100"/>
                </a:cubicBezTo>
                <a:cubicBezTo>
                  <a:pt x="503620" y="2913956"/>
                  <a:pt x="286751" y="2856230"/>
                  <a:pt x="0" y="2893100"/>
                </a:cubicBezTo>
                <a:cubicBezTo>
                  <a:pt x="-20725" y="2722609"/>
                  <a:pt x="-24536" y="2500738"/>
                  <a:pt x="0" y="2314480"/>
                </a:cubicBezTo>
                <a:cubicBezTo>
                  <a:pt x="24536" y="2128222"/>
                  <a:pt x="7722" y="2036685"/>
                  <a:pt x="0" y="1764791"/>
                </a:cubicBezTo>
                <a:cubicBezTo>
                  <a:pt x="-7722" y="1492897"/>
                  <a:pt x="28391" y="1417943"/>
                  <a:pt x="0" y="1128309"/>
                </a:cubicBezTo>
                <a:cubicBezTo>
                  <a:pt x="-28391" y="838675"/>
                  <a:pt x="-6744" y="718172"/>
                  <a:pt x="0" y="578620"/>
                </a:cubicBezTo>
                <a:cubicBezTo>
                  <a:pt x="6744" y="439068"/>
                  <a:pt x="10121" y="157842"/>
                  <a:pt x="0" y="0"/>
                </a:cubicBezTo>
                <a:close/>
              </a:path>
            </a:pathLst>
          </a:custGeom>
          <a:noFill/>
          <a:ln w="38100">
            <a:solidFill>
              <a:srgbClr val="00B0F0"/>
            </a:solidFill>
          </a:ln>
        </p:spPr>
        <p:txBody>
          <a:bodyPr wrap="square" rtlCol="0">
            <a:spAutoFit/>
          </a:bodyPr>
          <a:lstStyle/>
          <a:p>
            <a:pPr algn="ctr">
              <a:defRPr/>
            </a:pPr>
            <a:endParaRPr lang="tr-TR" sz="3200">
              <a:solidFill>
                <a:srgbClr val="002060"/>
              </a:solidFill>
            </a:endParaRPr>
          </a:p>
          <a:p>
            <a:pPr algn="ctr">
              <a:defRPr/>
            </a:pPr>
            <a:r>
              <a:rPr lang="tr-TR" sz="3200">
                <a:solidFill>
                  <a:srgbClr val="002060"/>
                </a:solidFill>
              </a:rPr>
              <a:t>👦🏻 / 👧🏻 </a:t>
            </a:r>
            <a:r>
              <a:rPr lang="tr-TR" sz="1800" i="1">
                <a:solidFill>
                  <a:srgbClr val="002060"/>
                </a:solidFill>
              </a:rPr>
              <a:t>= 43 / 11.4 </a:t>
            </a:r>
            <a:r>
              <a:rPr lang="tr-TR" sz="1800" i="1">
                <a:solidFill>
                  <a:srgbClr val="C00000"/>
                </a:solidFill>
              </a:rPr>
              <a:t>= </a:t>
            </a:r>
            <a:r>
              <a:rPr lang="tr-TR" sz="2400" b="1" i="1">
                <a:solidFill>
                  <a:srgbClr val="C00000"/>
                </a:solidFill>
              </a:rPr>
              <a:t>3.8 kat                    </a:t>
            </a:r>
            <a:r>
              <a:rPr lang="tr-TR" sz="1800" b="1" i="1">
                <a:solidFill>
                  <a:srgbClr val="002060"/>
                </a:solidFill>
              </a:rPr>
              <a:t>Ortalama tanı yaşı: </a:t>
            </a:r>
            <a:r>
              <a:rPr lang="tr-TR" sz="2400" b="1" i="1">
                <a:solidFill>
                  <a:srgbClr val="C00000"/>
                </a:solidFill>
              </a:rPr>
              <a:t>49 ay</a:t>
            </a:r>
            <a:endParaRPr/>
          </a:p>
          <a:p>
            <a:pPr>
              <a:defRPr/>
            </a:pPr>
            <a:endParaRPr lang="tr-TR" sz="2400" b="1" i="1">
              <a:solidFill>
                <a:srgbClr val="C00000"/>
              </a:solidFill>
            </a:endParaRPr>
          </a:p>
          <a:p>
            <a:pPr algn="ctr">
              <a:defRPr/>
            </a:pPr>
            <a:r>
              <a:rPr lang="tr-TR" b="1">
                <a:solidFill>
                  <a:srgbClr val="000000"/>
                </a:solidFill>
                <a:latin typeface="Calibri"/>
                <a:cs typeface="Calibri"/>
              </a:rPr>
              <a:t>Ülkemizde OSB tanı yaşı </a:t>
            </a:r>
            <a:r>
              <a:rPr lang="tr-TR" sz="2400" b="1">
                <a:solidFill>
                  <a:srgbClr val="C00000"/>
                </a:solidFill>
                <a:latin typeface="Calibri"/>
                <a:cs typeface="Calibri"/>
              </a:rPr>
              <a:t>31.06 ± 11.88 ay </a:t>
            </a:r>
            <a:endParaRPr lang="tr-TR" b="1">
              <a:solidFill>
                <a:srgbClr val="C00000"/>
              </a:solidFill>
              <a:latin typeface="Calibri"/>
              <a:cs typeface="Calibri"/>
            </a:endParaRPr>
          </a:p>
          <a:p>
            <a:pPr algn="r">
              <a:defRPr/>
            </a:pPr>
            <a:endParaRPr lang="tr-TR" sz="1400" i="1">
              <a:solidFill>
                <a:schemeClr val="accent2"/>
              </a:solidFill>
              <a:latin typeface="Calibri"/>
              <a:cs typeface="Calibri"/>
            </a:endParaRPr>
          </a:p>
          <a:p>
            <a:pPr algn="r">
              <a:defRPr/>
            </a:pPr>
            <a:r>
              <a:rPr lang="tr-TR" sz="1000" i="1">
                <a:solidFill>
                  <a:schemeClr val="accent2"/>
                </a:solidFill>
                <a:latin typeface="Calibri"/>
                <a:cs typeface="Calibri"/>
              </a:rPr>
              <a:t>(</a:t>
            </a:r>
            <a:r>
              <a:rPr lang="tr-TR" sz="1000" i="1">
                <a:solidFill>
                  <a:schemeClr val="accent2"/>
                </a:solidFill>
                <a:latin typeface="Calibri"/>
                <a:cs typeface="Calibri"/>
              </a:rPr>
              <a:t>Doenyas</a:t>
            </a:r>
            <a:r>
              <a:rPr lang="tr-TR" sz="1000" i="1">
                <a:solidFill>
                  <a:schemeClr val="accent2"/>
                </a:solidFill>
                <a:latin typeface="Calibri"/>
                <a:cs typeface="Calibri"/>
              </a:rPr>
              <a:t> et al., 2023)</a:t>
            </a:r>
            <a:endParaRPr lang="tr-TR" sz="1100" i="1">
              <a:solidFill>
                <a:schemeClr val="accent2"/>
              </a:solidFill>
              <a:latin typeface="Calibri"/>
              <a:cs typeface="Calibri"/>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Risk Faktörleri</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8</a:t>
            </a:fld>
            <a:endParaRPr lang="tr-TR"/>
          </a:p>
        </p:txBody>
      </p:sp>
      <p:sp>
        <p:nvSpPr>
          <p:cNvPr id="7" name="Dikdörtgen 6"/>
          <p:cNvSpPr/>
          <p:nvPr/>
        </p:nvSpPr>
        <p:spPr bwMode="auto">
          <a:xfrm>
            <a:off x="910849" y="1532333"/>
            <a:ext cx="6649090" cy="4739759"/>
          </a:xfrm>
          <a:prstGeom prst="rect">
            <a:avLst/>
          </a:prstGeom>
        </p:spPr>
        <p:txBody>
          <a:bodyPr wrap="square">
            <a:spAutoFit/>
          </a:bodyPr>
          <a:lstStyle/>
          <a:p>
            <a:pPr>
              <a:defRPr/>
            </a:pPr>
            <a:r>
              <a:rPr lang="tr-TR" b="1" i="1">
                <a:solidFill>
                  <a:srgbClr val="7030A0"/>
                </a:solidFill>
                <a:cs typeface="Calibri"/>
              </a:rPr>
              <a:t>Yüksek genetik </a:t>
            </a:r>
            <a:r>
              <a:rPr lang="tr-TR" b="1" i="1">
                <a:solidFill>
                  <a:srgbClr val="7030A0"/>
                </a:solidFill>
                <a:cs typeface="Calibri"/>
              </a:rPr>
              <a:t>kalıtabilirlik</a:t>
            </a:r>
            <a:r>
              <a:rPr lang="tr-TR" b="1" i="1">
                <a:solidFill>
                  <a:srgbClr val="C00000"/>
                </a:solidFill>
                <a:cs typeface="Calibri"/>
              </a:rPr>
              <a:t> </a:t>
            </a:r>
            <a:r>
              <a:rPr lang="tr-TR" b="1">
                <a:solidFill>
                  <a:srgbClr val="C00000"/>
                </a:solidFill>
                <a:cs typeface="Calibri"/>
              </a:rPr>
              <a:t>(%74-93)</a:t>
            </a:r>
            <a:endParaRPr/>
          </a:p>
          <a:p>
            <a:pPr lvl="1">
              <a:defRPr/>
            </a:pPr>
            <a:r>
              <a:rPr lang="tr-TR" sz="1600">
                <a:cs typeface="Calibri"/>
              </a:rPr>
              <a:t>OSB tanılı kardeş (%2-8)</a:t>
            </a:r>
            <a:endParaRPr/>
          </a:p>
          <a:p>
            <a:pPr lvl="0">
              <a:defRPr/>
            </a:pPr>
            <a:endParaRPr lang="tr-TR" b="1" u="sng">
              <a:solidFill>
                <a:schemeClr val="accent2"/>
              </a:solidFill>
              <a:cs typeface="Calibri"/>
            </a:endParaRPr>
          </a:p>
          <a:p>
            <a:pPr lvl="0">
              <a:defRPr/>
            </a:pPr>
            <a:r>
              <a:rPr lang="tr-TR" i="1" u="sng">
                <a:ln w="0"/>
                <a:solidFill>
                  <a:srgbClr val="7030A0"/>
                </a:solidFill>
                <a:cs typeface="Calibri"/>
              </a:rPr>
              <a:t>Çevresel faktörler:</a:t>
            </a:r>
            <a:r>
              <a:rPr lang="tr-TR" i="1">
                <a:ln w="0"/>
                <a:solidFill>
                  <a:srgbClr val="7030A0"/>
                </a:solidFill>
                <a:cs typeface="Calibri"/>
              </a:rPr>
              <a:t> </a:t>
            </a:r>
            <a:endParaRPr/>
          </a:p>
          <a:p>
            <a:pPr lvl="0">
              <a:defRPr/>
            </a:pPr>
            <a:r>
              <a:rPr lang="tr-TR">
                <a:cs typeface="Calibri"/>
              </a:rPr>
              <a:t>Toksik</a:t>
            </a:r>
            <a:r>
              <a:rPr lang="tr-TR">
                <a:cs typeface="Calibri"/>
              </a:rPr>
              <a:t> </a:t>
            </a:r>
            <a:r>
              <a:rPr lang="tr-TR">
                <a:cs typeface="Calibri"/>
              </a:rPr>
              <a:t>maruziyetler</a:t>
            </a:r>
            <a:r>
              <a:rPr lang="tr-TR">
                <a:cs typeface="Calibri"/>
              </a:rPr>
              <a:t>, </a:t>
            </a:r>
            <a:r>
              <a:rPr lang="tr-TR">
                <a:cs typeface="Calibri"/>
              </a:rPr>
              <a:t>teratojenler</a:t>
            </a:r>
            <a:r>
              <a:rPr lang="tr-TR">
                <a:cs typeface="Calibri"/>
              </a:rPr>
              <a:t>, </a:t>
            </a:r>
            <a:r>
              <a:rPr lang="tr-TR">
                <a:cs typeface="Calibri"/>
              </a:rPr>
              <a:t>perinatal</a:t>
            </a:r>
            <a:r>
              <a:rPr lang="tr-TR">
                <a:cs typeface="Calibri"/>
              </a:rPr>
              <a:t> durumlar ve prenatal enfeksiyonlar</a:t>
            </a:r>
            <a:endParaRPr/>
          </a:p>
          <a:p>
            <a:pPr lvl="1">
              <a:defRPr/>
            </a:pPr>
            <a:r>
              <a:rPr lang="tr-TR" sz="1600">
                <a:cs typeface="Calibri"/>
              </a:rPr>
              <a:t>İleri ebeveyn yaşı (anne&gt;40 yaş, baba&gt;50 yaş)</a:t>
            </a:r>
            <a:endParaRPr/>
          </a:p>
          <a:p>
            <a:pPr lvl="1">
              <a:defRPr/>
            </a:pPr>
            <a:r>
              <a:rPr lang="tr-TR" sz="1600">
                <a:cs typeface="Calibri"/>
              </a:rPr>
              <a:t>Gebelikler arası sürenin düşük olması (&lt;12 ay)</a:t>
            </a:r>
            <a:endParaRPr/>
          </a:p>
          <a:p>
            <a:pPr lvl="1">
              <a:defRPr/>
            </a:pPr>
            <a:r>
              <a:rPr lang="tr-TR" sz="1600">
                <a:cs typeface="Calibri"/>
              </a:rPr>
              <a:t>Prematurite</a:t>
            </a:r>
            <a:r>
              <a:rPr lang="tr-TR" sz="1600">
                <a:cs typeface="Calibri"/>
              </a:rPr>
              <a:t> (&lt;33hft)&amp; SGA (&lt;2.500 gr)-- X2</a:t>
            </a:r>
            <a:endParaRPr/>
          </a:p>
          <a:p>
            <a:pPr lvl="1">
              <a:defRPr/>
            </a:pPr>
            <a:r>
              <a:rPr lang="tr-TR" sz="1600">
                <a:cs typeface="Calibri"/>
              </a:rPr>
              <a:t>İlk doğum, makat geliş, </a:t>
            </a:r>
            <a:r>
              <a:rPr lang="tr-TR" sz="1600">
                <a:cs typeface="Calibri"/>
              </a:rPr>
              <a:t>ensefalopati</a:t>
            </a:r>
            <a:r>
              <a:rPr lang="tr-TR" sz="1600">
                <a:cs typeface="Calibri"/>
              </a:rPr>
              <a:t>, </a:t>
            </a:r>
            <a:r>
              <a:rPr lang="tr-TR" sz="1600">
                <a:cs typeface="Calibri"/>
              </a:rPr>
              <a:t>mekonyum</a:t>
            </a:r>
            <a:r>
              <a:rPr lang="tr-TR" sz="1600">
                <a:cs typeface="Calibri"/>
              </a:rPr>
              <a:t> </a:t>
            </a:r>
            <a:r>
              <a:rPr lang="tr-TR" sz="1600">
                <a:cs typeface="Calibri"/>
              </a:rPr>
              <a:t>asp</a:t>
            </a:r>
            <a:r>
              <a:rPr lang="tr-TR" sz="1600">
                <a:cs typeface="Calibri"/>
              </a:rPr>
              <a:t>, doğum travması, zor doğum, kan uyuşmazlıkları, </a:t>
            </a:r>
            <a:r>
              <a:rPr lang="tr-TR" sz="1600">
                <a:cs typeface="Calibri"/>
              </a:rPr>
              <a:t>hiperbill</a:t>
            </a:r>
            <a:r>
              <a:rPr lang="tr-TR" sz="1600">
                <a:cs typeface="Calibri"/>
              </a:rPr>
              <a:t>.</a:t>
            </a:r>
            <a:endParaRPr/>
          </a:p>
          <a:p>
            <a:pPr lvl="1">
              <a:defRPr/>
            </a:pPr>
            <a:r>
              <a:rPr lang="tr-TR" sz="1600">
                <a:cs typeface="Calibri"/>
              </a:rPr>
              <a:t>Maternal</a:t>
            </a:r>
            <a:r>
              <a:rPr lang="tr-TR" sz="1600">
                <a:cs typeface="Calibri"/>
              </a:rPr>
              <a:t> </a:t>
            </a:r>
            <a:r>
              <a:rPr lang="tr-TR" sz="1600">
                <a:cs typeface="Calibri"/>
              </a:rPr>
              <a:t>enfektif</a:t>
            </a:r>
            <a:r>
              <a:rPr lang="tr-TR" sz="1600">
                <a:cs typeface="Calibri"/>
              </a:rPr>
              <a:t> ve </a:t>
            </a:r>
            <a:r>
              <a:rPr lang="tr-TR" sz="1600">
                <a:cs typeface="Calibri"/>
              </a:rPr>
              <a:t>otoimmun</a:t>
            </a:r>
            <a:r>
              <a:rPr lang="tr-TR" sz="1600">
                <a:cs typeface="Calibri"/>
              </a:rPr>
              <a:t> hastalıklar (DM, </a:t>
            </a:r>
            <a:r>
              <a:rPr lang="tr-TR" sz="1600">
                <a:cs typeface="Calibri"/>
              </a:rPr>
              <a:t>preeklampsi</a:t>
            </a:r>
            <a:r>
              <a:rPr lang="tr-TR" sz="1600">
                <a:cs typeface="Calibri"/>
              </a:rPr>
              <a:t>, </a:t>
            </a:r>
            <a:r>
              <a:rPr lang="tr-TR" sz="1600">
                <a:cs typeface="Calibri"/>
              </a:rPr>
              <a:t>vb</a:t>
            </a:r>
            <a:r>
              <a:rPr lang="tr-TR" sz="1600">
                <a:cs typeface="Calibri"/>
              </a:rPr>
              <a:t>)</a:t>
            </a:r>
            <a:endParaRPr/>
          </a:p>
          <a:p>
            <a:pPr lvl="1">
              <a:defRPr/>
            </a:pPr>
            <a:r>
              <a:rPr lang="tr-TR" sz="1600">
                <a:cs typeface="Calibri"/>
              </a:rPr>
              <a:t>1. &amp;2. </a:t>
            </a:r>
            <a:r>
              <a:rPr lang="tr-TR" sz="1600">
                <a:cs typeface="Calibri"/>
              </a:rPr>
              <a:t>trimester</a:t>
            </a:r>
            <a:r>
              <a:rPr lang="tr-TR" sz="1600">
                <a:cs typeface="Calibri"/>
              </a:rPr>
              <a:t> </a:t>
            </a:r>
            <a:r>
              <a:rPr lang="tr-TR" sz="1600">
                <a:cs typeface="Calibri"/>
              </a:rPr>
              <a:t>gestasyonel</a:t>
            </a:r>
            <a:r>
              <a:rPr lang="tr-TR" sz="1600">
                <a:cs typeface="Calibri"/>
              </a:rPr>
              <a:t> </a:t>
            </a:r>
            <a:r>
              <a:rPr lang="tr-TR" sz="1600">
                <a:cs typeface="Calibri"/>
              </a:rPr>
              <a:t>viral</a:t>
            </a:r>
            <a:r>
              <a:rPr lang="tr-TR" sz="1600">
                <a:cs typeface="Calibri"/>
              </a:rPr>
              <a:t>/</a:t>
            </a:r>
            <a:r>
              <a:rPr lang="tr-TR" sz="1600">
                <a:cs typeface="Calibri"/>
              </a:rPr>
              <a:t>bakterial</a:t>
            </a:r>
            <a:r>
              <a:rPr lang="tr-TR" sz="1600">
                <a:cs typeface="Calibri"/>
              </a:rPr>
              <a:t> enfeksiyonları</a:t>
            </a:r>
            <a:endParaRPr/>
          </a:p>
          <a:p>
            <a:pPr lvl="1">
              <a:defRPr/>
            </a:pPr>
            <a:r>
              <a:rPr lang="tr-TR" sz="1600">
                <a:cs typeface="Calibri"/>
              </a:rPr>
              <a:t>Fetal</a:t>
            </a:r>
            <a:r>
              <a:rPr lang="tr-TR" sz="1600">
                <a:cs typeface="Calibri"/>
              </a:rPr>
              <a:t> dönemde </a:t>
            </a:r>
            <a:r>
              <a:rPr lang="tr-TR" sz="1600">
                <a:cs typeface="Calibri"/>
              </a:rPr>
              <a:t>klorpiriformis</a:t>
            </a:r>
            <a:r>
              <a:rPr lang="tr-TR" sz="1600">
                <a:cs typeface="Calibri"/>
              </a:rPr>
              <a:t> gibi </a:t>
            </a:r>
            <a:r>
              <a:rPr lang="tr-TR" sz="1600">
                <a:cs typeface="Calibri"/>
              </a:rPr>
              <a:t>insektisit</a:t>
            </a:r>
            <a:r>
              <a:rPr lang="tr-TR" sz="1600">
                <a:cs typeface="Calibri"/>
              </a:rPr>
              <a:t> </a:t>
            </a:r>
            <a:r>
              <a:rPr lang="tr-TR" sz="1600">
                <a:cs typeface="Calibri"/>
              </a:rPr>
              <a:t>maruziyeti</a:t>
            </a:r>
            <a:r>
              <a:rPr lang="tr-TR" sz="1600">
                <a:cs typeface="Calibri"/>
              </a:rPr>
              <a:t>, hava kirleticiler, sigara ve ağır metal </a:t>
            </a:r>
            <a:r>
              <a:rPr lang="tr-TR" sz="1600">
                <a:cs typeface="Calibri"/>
              </a:rPr>
              <a:t>maruziyetleri</a:t>
            </a:r>
            <a:endParaRPr lang="tr-TR" sz="1600">
              <a:cs typeface="Calibri"/>
            </a:endParaRPr>
          </a:p>
          <a:p>
            <a:pPr lvl="1">
              <a:defRPr/>
            </a:pPr>
            <a:r>
              <a:rPr lang="tr-TR" sz="1600">
                <a:cs typeface="Calibri"/>
              </a:rPr>
              <a:t>İlk </a:t>
            </a:r>
            <a:r>
              <a:rPr lang="tr-TR" sz="1600">
                <a:cs typeface="Calibri"/>
              </a:rPr>
              <a:t>trimesterde</a:t>
            </a:r>
            <a:r>
              <a:rPr lang="tr-TR" sz="1600">
                <a:cs typeface="Calibri"/>
              </a:rPr>
              <a:t> </a:t>
            </a:r>
            <a:r>
              <a:rPr lang="tr-TR" sz="1600">
                <a:cs typeface="Calibri"/>
              </a:rPr>
              <a:t>psikotrop</a:t>
            </a:r>
            <a:r>
              <a:rPr lang="tr-TR" sz="1600">
                <a:cs typeface="Calibri"/>
              </a:rPr>
              <a:t> ve diğer ilaç </a:t>
            </a:r>
            <a:r>
              <a:rPr lang="tr-TR" sz="1600">
                <a:cs typeface="Calibri"/>
              </a:rPr>
              <a:t>maruziyetleri</a:t>
            </a:r>
            <a:r>
              <a:rPr lang="tr-TR" sz="1600">
                <a:cs typeface="Calibri"/>
              </a:rPr>
              <a:t> (VPA, SSRI, </a:t>
            </a:r>
            <a:r>
              <a:rPr lang="tr-TR" sz="1600">
                <a:cs typeface="Calibri"/>
              </a:rPr>
              <a:t>misoprostol</a:t>
            </a:r>
            <a:r>
              <a:rPr lang="tr-TR" sz="1600">
                <a:cs typeface="Calibri"/>
              </a:rPr>
              <a:t>, </a:t>
            </a:r>
            <a:r>
              <a:rPr lang="tr-TR" sz="1600">
                <a:cs typeface="Calibri"/>
              </a:rPr>
              <a:t>talidomid</a:t>
            </a:r>
            <a:r>
              <a:rPr lang="tr-TR" sz="1600">
                <a:cs typeface="Calibri"/>
              </a:rPr>
              <a:t> </a:t>
            </a:r>
            <a:r>
              <a:rPr lang="tr-TR" sz="1600">
                <a:cs typeface="Calibri"/>
              </a:rPr>
              <a:t>vs</a:t>
            </a:r>
            <a:r>
              <a:rPr lang="tr-TR" sz="1600">
                <a:cs typeface="Calibri"/>
              </a:rPr>
              <a:t>)</a:t>
            </a:r>
            <a:endParaRPr/>
          </a:p>
          <a:p>
            <a:pPr marL="342900" indent="-342900">
              <a:buFont typeface="Arial"/>
              <a:buChar char="•"/>
              <a:defRPr/>
            </a:pPr>
            <a:endParaRPr lang="tr-TR" sz="2000"/>
          </a:p>
        </p:txBody>
      </p:sp>
      <p:pic>
        <p:nvPicPr>
          <p:cNvPr id="5" name="Resim 4"/>
          <p:cNvPicPr>
            <a:picLocks noChangeAspect="1"/>
          </p:cNvPicPr>
          <p:nvPr/>
        </p:nvPicPr>
        <p:blipFill>
          <a:blip r:embed="rId3"/>
          <a:stretch/>
        </p:blipFill>
        <p:spPr bwMode="auto">
          <a:xfrm>
            <a:off x="7690380" y="1132946"/>
            <a:ext cx="4330779" cy="492971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410" y="838432"/>
            <a:ext cx="11089225" cy="504497"/>
          </a:xfrm>
        </p:spPr>
        <p:txBody>
          <a:bodyPr>
            <a:noAutofit/>
          </a:bodyPr>
          <a:lstStyle/>
          <a:p>
            <a:pPr>
              <a:defRPr/>
            </a:pPr>
            <a:r>
              <a:rPr lang="tr-TR" sz="4400"/>
              <a:t>Klinik</a:t>
            </a:r>
            <a:endParaRPr sz="4400"/>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9</a:t>
            </a:fld>
            <a:endParaRPr lang="tr-TR"/>
          </a:p>
        </p:txBody>
      </p:sp>
      <p:sp>
        <p:nvSpPr>
          <p:cNvPr id="7" name="Dikdörtgen 6"/>
          <p:cNvSpPr/>
          <p:nvPr/>
        </p:nvSpPr>
        <p:spPr bwMode="auto">
          <a:xfrm>
            <a:off x="1078015" y="1379577"/>
            <a:ext cx="10494014" cy="4493538"/>
          </a:xfrm>
          <a:prstGeom prst="rect">
            <a:avLst/>
          </a:prstGeom>
        </p:spPr>
        <p:txBody>
          <a:bodyPr wrap="square">
            <a:spAutoFit/>
          </a:bodyPr>
          <a:lstStyle/>
          <a:p>
            <a:pPr marL="342900" indent="-342900">
              <a:buFont typeface="Arial"/>
              <a:buChar char="•"/>
              <a:defRPr/>
            </a:pPr>
            <a:r>
              <a:rPr lang="tr-TR" sz="2200"/>
              <a:t>OSB de temel belirtiler bütün yaş dilimlerinde benzer olmakla beraber belirtilerin ortaya çıkış biçimi ve işlevselliği etkileme boyutu gelişimsel dönemin ihtiyaçlarına göre farklılık göstermektedir. </a:t>
            </a:r>
            <a:endParaRPr/>
          </a:p>
          <a:p>
            <a:pPr>
              <a:defRPr/>
            </a:pPr>
            <a:endParaRPr lang="tr-TR" sz="2400" b="1" i="1">
              <a:solidFill>
                <a:schemeClr val="accent5">
                  <a:lumMod val="50000"/>
                </a:schemeClr>
              </a:solidFill>
              <a:latin typeface="Calibri"/>
              <a:cs typeface="Calibri"/>
            </a:endParaRPr>
          </a:p>
          <a:p>
            <a:pPr>
              <a:defRPr/>
            </a:pPr>
            <a:r>
              <a:rPr lang="tr-TR" sz="2000" b="1" i="1">
                <a:solidFill>
                  <a:schemeClr val="accent5">
                    <a:lumMod val="50000"/>
                  </a:schemeClr>
                </a:solidFill>
                <a:latin typeface="Calibri"/>
                <a:cs typeface="Calibri"/>
              </a:rPr>
              <a:t>A. Sosyal iletişim &amp; sosyal etkileşim alanında bozukluklar</a:t>
            </a:r>
            <a:endParaRPr/>
          </a:p>
          <a:p>
            <a:pPr lvl="1">
              <a:defRPr/>
            </a:pPr>
            <a:r>
              <a:rPr lang="tr-TR">
                <a:latin typeface="Calibri"/>
                <a:cs typeface="Calibri"/>
              </a:rPr>
              <a:t>Vakaların 2/3’ü </a:t>
            </a:r>
            <a:r>
              <a:rPr lang="tr-TR" b="1">
                <a:latin typeface="Calibri"/>
                <a:cs typeface="Calibri"/>
              </a:rPr>
              <a:t>2 yaş öncesi </a:t>
            </a:r>
            <a:r>
              <a:rPr lang="tr-TR">
                <a:latin typeface="Calibri"/>
                <a:cs typeface="Calibri"/>
              </a:rPr>
              <a:t>bu belirtilerle başvurur</a:t>
            </a:r>
            <a:endParaRPr/>
          </a:p>
          <a:p>
            <a:pPr lvl="1">
              <a:defRPr/>
            </a:pPr>
            <a:r>
              <a:rPr lang="tr-TR">
                <a:latin typeface="Calibri"/>
                <a:cs typeface="Calibri"/>
              </a:rPr>
              <a:t>Sosyal etkileşimin sözsüz davranışlarında defisit (</a:t>
            </a:r>
            <a:r>
              <a:rPr lang="tr-TR">
                <a:latin typeface="Calibri"/>
                <a:cs typeface="Calibri"/>
              </a:rPr>
              <a:t>non-verbal</a:t>
            </a:r>
            <a:r>
              <a:rPr lang="tr-TR">
                <a:latin typeface="Calibri"/>
                <a:cs typeface="Calibri"/>
              </a:rPr>
              <a:t> iletişimsel beceriler)--- baskın ilk belirtiler</a:t>
            </a:r>
            <a:endParaRPr/>
          </a:p>
          <a:p>
            <a:pPr lvl="1">
              <a:defRPr/>
            </a:pPr>
            <a:endParaRPr lang="tr-TR">
              <a:latin typeface="Calibri"/>
              <a:cs typeface="Calibri"/>
            </a:endParaRPr>
          </a:p>
          <a:p>
            <a:pPr lvl="0">
              <a:defRPr/>
            </a:pPr>
            <a:r>
              <a:rPr lang="tr-TR" sz="2000" b="1" i="1">
                <a:solidFill>
                  <a:schemeClr val="accent5">
                    <a:lumMod val="50000"/>
                  </a:schemeClr>
                </a:solidFill>
                <a:latin typeface="Calibri"/>
                <a:cs typeface="Calibri"/>
              </a:rPr>
              <a:t>B. Sınırlı &amp; yineleyici ilgi, davranış ve etkinlikler</a:t>
            </a:r>
            <a:endParaRPr/>
          </a:p>
          <a:p>
            <a:pPr lvl="1">
              <a:defRPr/>
            </a:pPr>
            <a:r>
              <a:rPr lang="tr-TR">
                <a:latin typeface="Calibri"/>
                <a:cs typeface="Calibri"/>
              </a:rPr>
              <a:t>Gelişime göre norm içinde değerlendirilen tekrarlayıcı davranışlardan ayırt edilmelidir.</a:t>
            </a:r>
            <a:endParaRPr/>
          </a:p>
          <a:p>
            <a:pPr lvl="2">
              <a:defRPr/>
            </a:pPr>
            <a:r>
              <a:rPr lang="tr-TR" sz="1600">
                <a:latin typeface="Calibri"/>
                <a:cs typeface="Calibri"/>
              </a:rPr>
              <a:t>Gelişimin norm davranışları </a:t>
            </a:r>
            <a:r>
              <a:rPr lang="tr-TR" sz="1600" b="1">
                <a:latin typeface="Calibri"/>
                <a:cs typeface="Calibri"/>
              </a:rPr>
              <a:t>1 yaş öncesi sıktır, 3-4 yaşa doğru kaybolur</a:t>
            </a:r>
            <a:endParaRPr/>
          </a:p>
          <a:p>
            <a:pPr lvl="2">
              <a:defRPr/>
            </a:pPr>
            <a:r>
              <a:rPr lang="tr-TR" sz="1600">
                <a:latin typeface="Calibri"/>
                <a:cs typeface="Calibri"/>
              </a:rPr>
              <a:t>OSB ilişkili stereotipiler ise </a:t>
            </a:r>
            <a:r>
              <a:rPr lang="tr-TR" sz="1600" b="1">
                <a:latin typeface="Calibri"/>
                <a:cs typeface="Calibri"/>
              </a:rPr>
              <a:t>4-5 yaşa doğru artış </a:t>
            </a:r>
            <a:r>
              <a:rPr lang="tr-TR" sz="1600">
                <a:latin typeface="Calibri"/>
                <a:cs typeface="Calibri"/>
              </a:rPr>
              <a:t>gösterir</a:t>
            </a:r>
            <a:endParaRPr/>
          </a:p>
          <a:p>
            <a:pPr lvl="1">
              <a:defRPr/>
            </a:pPr>
            <a:r>
              <a:rPr lang="tr-TR" b="1">
                <a:latin typeface="Calibri"/>
                <a:cs typeface="Calibri"/>
              </a:rPr>
              <a:t>Motor stereotipiler &amp; tekrarlayıcı oyunlar &amp; daralmış ilgi alanı</a:t>
            </a:r>
            <a:endParaRPr/>
          </a:p>
          <a:p>
            <a:pPr lvl="1">
              <a:defRPr/>
            </a:pPr>
            <a:r>
              <a:rPr lang="tr-TR" b="1">
                <a:latin typeface="Calibri"/>
                <a:cs typeface="Calibri"/>
              </a:rPr>
              <a:t>Duyusal </a:t>
            </a:r>
            <a:r>
              <a:rPr lang="tr-TR" b="1">
                <a:latin typeface="Calibri"/>
                <a:cs typeface="Calibri"/>
              </a:rPr>
              <a:t>hiper</a:t>
            </a:r>
            <a:r>
              <a:rPr lang="tr-TR" b="1">
                <a:latin typeface="Calibri"/>
                <a:cs typeface="Calibri"/>
              </a:rPr>
              <a:t>/</a:t>
            </a:r>
            <a:r>
              <a:rPr lang="tr-TR" b="1">
                <a:latin typeface="Calibri"/>
                <a:cs typeface="Calibri"/>
              </a:rPr>
              <a:t>hipo-sensitivite</a:t>
            </a:r>
            <a:r>
              <a:rPr lang="tr-TR" b="1">
                <a:latin typeface="Calibri"/>
                <a:cs typeface="Calibri"/>
              </a:rPr>
              <a:t> </a:t>
            </a:r>
            <a:r>
              <a:rPr lang="tr-TR" b="1" i="1">
                <a:solidFill>
                  <a:srgbClr val="C00000"/>
                </a:solidFill>
                <a:latin typeface="Calibri"/>
                <a:cs typeface="Calibri"/>
              </a:rPr>
              <a:t>(paradoksal </a:t>
            </a:r>
            <a:r>
              <a:rPr lang="tr-TR" b="1" i="1">
                <a:solidFill>
                  <a:srgbClr val="C00000"/>
                </a:solidFill>
                <a:latin typeface="Calibri"/>
                <a:cs typeface="Calibri"/>
              </a:rPr>
              <a:t>yanıtlılık</a:t>
            </a:r>
            <a:r>
              <a:rPr lang="tr-TR" b="1" i="1">
                <a:solidFill>
                  <a:srgbClr val="C00000"/>
                </a:solidFill>
                <a:latin typeface="Calibri"/>
                <a:cs typeface="Calibri"/>
              </a:rPr>
              <a:t>)</a:t>
            </a:r>
            <a:r>
              <a:rPr lang="tr-TR" b="1">
                <a:latin typeface="Calibri"/>
                <a:cs typeface="Calibri"/>
              </a:rPr>
              <a:t>	</a:t>
            </a:r>
            <a:endParaRPr/>
          </a:p>
          <a:p>
            <a:pPr lvl="2">
              <a:defRPr/>
            </a:pPr>
            <a:r>
              <a:rPr lang="tr-TR" sz="1600">
                <a:latin typeface="Calibri"/>
                <a:cs typeface="Calibri"/>
              </a:rPr>
              <a:t>%42-88 duyusal </a:t>
            </a:r>
            <a:r>
              <a:rPr lang="tr-TR" sz="1600">
                <a:latin typeface="Calibri"/>
                <a:cs typeface="Calibri"/>
              </a:rPr>
              <a:t>işlemleme</a:t>
            </a:r>
            <a:r>
              <a:rPr lang="tr-TR" sz="1600">
                <a:latin typeface="Calibri"/>
                <a:cs typeface="Calibri"/>
              </a:rPr>
              <a:t> ve entegrasyon bozuklukları eşlik eder ve bununla ilişkili olduğu düşünülmektedir.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Arial"/>
        <a:cs typeface="Arial"/>
      </a:majorFont>
      <a:minorFont>
        <a:latin typeface="Calibri"/>
        <a:ea typeface="Arial"/>
        <a:cs typeface="Arial"/>
      </a:minorFont>
    </a:fontScheme>
    <a:fmtScheme name="Office Teması">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2013 - 2022 Theme</Template>
  <TotalTime>0</TotalTime>
  <Words>0</Words>
  <Application>ONLYOFFICE/7.4.1.36</Application>
  <DocSecurity>0</DocSecurity>
  <PresentationFormat>Geniş ekran</PresentationFormat>
  <Paragraphs>0</Paragraphs>
  <Slides>48</Slides>
  <Notes>48</Notes>
  <HiddenSlides>0</HiddenSlides>
  <MMClips>2</MMClips>
  <ScaleCrop>0</ScaleCrop>
  <HeadingPairs>
    <vt:vector size="4" baseType="variant">
      <vt:variant>
        <vt:lpstr>Theme</vt:lpstr>
      </vt:variant>
      <vt:variant>
        <vt:i4>1</vt:i4>
      </vt:variant>
      <vt:variant>
        <vt:lpstr>Slide Titles</vt:lpstr>
      </vt:variant>
      <vt:variant>
        <vt:i4>48</vt:i4>
      </vt:variant>
    </vt:vector>
  </HeadingPairs>
  <TitlesOfParts>
    <vt:vector size="49"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Manager/>
  <Company>Microsoft</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PC</dc:creator>
  <cp:keywords/>
  <dc:description/>
  <dc:identifier/>
  <dc:language/>
  <cp:lastModifiedBy>Anonim</cp:lastModifiedBy>
  <cp:revision>390</cp:revision>
  <dcterms:created xsi:type="dcterms:W3CDTF">2019-12-23T01:52:00Z</dcterms:created>
  <dcterms:modified xsi:type="dcterms:W3CDTF">2026-02-09T14:18:17Z</dcterms:modified>
  <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1033-11.2.0.10443</vt:lpwstr>
  </property>
  <property fmtid="{D5CDD505-2E9C-101B-9397-08002B2CF9AE}" pid="3" name="ICV">
    <vt:lpwstr>1DFA94B7056A4FEBB0A12EA68FD62BF1</vt:lpwstr>
  </property>
</Properties>
</file>