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3.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4.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7"/>
  </p:notesMasterIdLst>
  <p:sldIdLst>
    <p:sldId id="265" r:id="rId2"/>
    <p:sldId id="257" r:id="rId3"/>
    <p:sldId id="318" r:id="rId4"/>
    <p:sldId id="319" r:id="rId5"/>
    <p:sldId id="320" r:id="rId6"/>
    <p:sldId id="282" r:id="rId7"/>
    <p:sldId id="273" r:id="rId8"/>
    <p:sldId id="339" r:id="rId9"/>
    <p:sldId id="340" r:id="rId10"/>
    <p:sldId id="324" r:id="rId11"/>
    <p:sldId id="322" r:id="rId12"/>
    <p:sldId id="328" r:id="rId13"/>
    <p:sldId id="321" r:id="rId14"/>
    <p:sldId id="329" r:id="rId15"/>
    <p:sldId id="285" r:id="rId16"/>
    <p:sldId id="330" r:id="rId17"/>
    <p:sldId id="331" r:id="rId18"/>
    <p:sldId id="332" r:id="rId19"/>
    <p:sldId id="302" r:id="rId20"/>
    <p:sldId id="303" r:id="rId21"/>
    <p:sldId id="304" r:id="rId22"/>
    <p:sldId id="305" r:id="rId23"/>
    <p:sldId id="306" r:id="rId24"/>
    <p:sldId id="307" r:id="rId25"/>
    <p:sldId id="308" r:id="rId26"/>
    <p:sldId id="309" r:id="rId27"/>
    <p:sldId id="310" r:id="rId28"/>
    <p:sldId id="311" r:id="rId29"/>
    <p:sldId id="312" r:id="rId30"/>
    <p:sldId id="313" r:id="rId31"/>
    <p:sldId id="314" r:id="rId32"/>
    <p:sldId id="316" r:id="rId33"/>
    <p:sldId id="317" r:id="rId34"/>
    <p:sldId id="325" r:id="rId35"/>
    <p:sldId id="326" r:id="rId36"/>
    <p:sldId id="327" r:id="rId37"/>
    <p:sldId id="333" r:id="rId38"/>
    <p:sldId id="334" r:id="rId39"/>
    <p:sldId id="335" r:id="rId40"/>
    <p:sldId id="336" r:id="rId41"/>
    <p:sldId id="337" r:id="rId42"/>
    <p:sldId id="338" r:id="rId43"/>
    <p:sldId id="275" r:id="rId44"/>
    <p:sldId id="276" r:id="rId45"/>
    <p:sldId id="263" r:id="rId46"/>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4AB"/>
    <a:srgbClr val="DC2225"/>
    <a:srgbClr val="FED5D3"/>
    <a:srgbClr val="FFC000"/>
    <a:srgbClr val="FCEECE"/>
    <a:srgbClr val="FF0000"/>
    <a:srgbClr val="ECECE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Orta Stil 2 - Vurgu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Orta Stil 2 - Vurgu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354"/>
    <p:restoredTop sz="93915" autoAdjust="0"/>
  </p:normalViewPr>
  <p:slideViewPr>
    <p:cSldViewPr snapToGrid="0">
      <p:cViewPr varScale="1">
        <p:scale>
          <a:sx n="91" d="100"/>
          <a:sy n="91" d="100"/>
        </p:scale>
        <p:origin x="504" y="78"/>
      </p:cViewPr>
      <p:guideLst/>
    </p:cSldViewPr>
  </p:slideViewPr>
  <p:notesTextViewPr>
    <p:cViewPr>
      <p:scale>
        <a:sx n="1" d="1"/>
        <a:sy n="1" d="1"/>
      </p:scale>
      <p:origin x="0" y="0"/>
    </p:cViewPr>
  </p:notesTextViewPr>
  <p:sorterViewPr>
    <p:cViewPr>
      <p:scale>
        <a:sx n="80" d="100"/>
        <a:sy n="80" d="100"/>
      </p:scale>
      <p:origin x="0" y="0"/>
    </p:cViewPr>
  </p:sorterViewPr>
  <p:notesViewPr>
    <p:cSldViewPr snapToGrid="0">
      <p:cViewPr varScale="1">
        <p:scale>
          <a:sx n="144" d="100"/>
          <a:sy n="144" d="100"/>
        </p:scale>
        <p:origin x="5136" y="18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diagrams/_rels/data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image" Target="../media/image21.png"/></Relationships>
</file>

<file path=ppt/diagrams/_rels/drawing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image" Target="../media/image21.png"/></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0434823-8CC4-4D80-848D-64EA72273196}" type="doc">
      <dgm:prSet loTypeId="urn:microsoft.com/office/officeart/2005/8/layout/vList6" loCatId="list" qsTypeId="urn:microsoft.com/office/officeart/2005/8/quickstyle/simple1" qsCatId="simple" csTypeId="urn:microsoft.com/office/officeart/2005/8/colors/colorful4" csCatId="colorful" phldr="1"/>
      <dgm:spPr/>
      <dgm:t>
        <a:bodyPr/>
        <a:lstStyle/>
        <a:p>
          <a:endParaRPr lang="tr-TR"/>
        </a:p>
      </dgm:t>
    </dgm:pt>
    <dgm:pt modelId="{FC96611B-69BC-42B0-9EBC-F0C410AC7B48}">
      <dgm:prSet phldrT="[Metin]" custT="1"/>
      <dgm:spPr/>
      <dgm:t>
        <a:bodyPr/>
        <a:lstStyle/>
        <a:p>
          <a:r>
            <a:rPr lang="tr-TR" sz="4000" dirty="0" err="1"/>
            <a:t>Anamnezde</a:t>
          </a:r>
          <a:r>
            <a:rPr lang="tr-TR" sz="4000" dirty="0"/>
            <a:t> </a:t>
          </a:r>
          <a:r>
            <a:rPr lang="tr-TR" sz="4000" dirty="0" err="1"/>
            <a:t>sekonder</a:t>
          </a:r>
          <a:r>
            <a:rPr lang="tr-TR" sz="4000" dirty="0"/>
            <a:t> hipertansiyonu düşündürecek durumlar</a:t>
          </a:r>
        </a:p>
      </dgm:t>
    </dgm:pt>
    <dgm:pt modelId="{824EB031-73C6-42E2-9A66-365352587365}" type="parTrans" cxnId="{1B976974-9BBF-4F2F-AF15-AF0E97E421AA}">
      <dgm:prSet/>
      <dgm:spPr/>
      <dgm:t>
        <a:bodyPr/>
        <a:lstStyle/>
        <a:p>
          <a:endParaRPr lang="tr-TR"/>
        </a:p>
      </dgm:t>
    </dgm:pt>
    <dgm:pt modelId="{1EDB9A92-4D4A-4B05-B206-DCFC3917E4EF}" type="sibTrans" cxnId="{1B976974-9BBF-4F2F-AF15-AF0E97E421AA}">
      <dgm:prSet/>
      <dgm:spPr/>
      <dgm:t>
        <a:bodyPr/>
        <a:lstStyle/>
        <a:p>
          <a:endParaRPr lang="tr-TR"/>
        </a:p>
      </dgm:t>
    </dgm:pt>
    <dgm:pt modelId="{05225321-43FC-4C6E-A35A-035C5B5A6F0E}">
      <dgm:prSet phldrT="[Metin]"/>
      <dgm:spPr/>
      <dgm:t>
        <a:bodyPr/>
        <a:lstStyle/>
        <a:p>
          <a:r>
            <a:rPr lang="tr-TR" dirty="0"/>
            <a:t>Ailede böbrek hastalığı öyküsü</a:t>
          </a:r>
        </a:p>
      </dgm:t>
    </dgm:pt>
    <dgm:pt modelId="{F637F3CF-5E93-4F69-9C87-26336AEFC8A6}" type="parTrans" cxnId="{98CFF846-9560-4893-9855-DB133E17819D}">
      <dgm:prSet/>
      <dgm:spPr/>
      <dgm:t>
        <a:bodyPr/>
        <a:lstStyle/>
        <a:p>
          <a:endParaRPr lang="tr-TR"/>
        </a:p>
      </dgm:t>
    </dgm:pt>
    <dgm:pt modelId="{61B4AF70-CBBD-433B-A533-937462690AEC}" type="sibTrans" cxnId="{98CFF846-9560-4893-9855-DB133E17819D}">
      <dgm:prSet/>
      <dgm:spPr/>
      <dgm:t>
        <a:bodyPr/>
        <a:lstStyle/>
        <a:p>
          <a:endParaRPr lang="tr-TR"/>
        </a:p>
      </dgm:t>
    </dgm:pt>
    <dgm:pt modelId="{F2D9665E-57A0-4EA6-8AD5-38AF590D0229}">
      <dgm:prSet phldrT="[Metin]"/>
      <dgm:spPr/>
      <dgm:t>
        <a:bodyPr/>
        <a:lstStyle/>
        <a:p>
          <a:r>
            <a:rPr lang="tr-TR" dirty="0"/>
            <a:t>İlaç kullanımı</a:t>
          </a:r>
        </a:p>
      </dgm:t>
    </dgm:pt>
    <dgm:pt modelId="{C2BAC016-B036-4532-94D8-42B5B4B8BE91}" type="parTrans" cxnId="{B4A314DC-195F-4990-BFFB-5F3DA1AA9A56}">
      <dgm:prSet/>
      <dgm:spPr/>
      <dgm:t>
        <a:bodyPr/>
        <a:lstStyle/>
        <a:p>
          <a:endParaRPr lang="tr-TR"/>
        </a:p>
      </dgm:t>
    </dgm:pt>
    <dgm:pt modelId="{04C8CCFA-E823-451F-8A9E-B3FE35E7C903}" type="sibTrans" cxnId="{B4A314DC-195F-4990-BFFB-5F3DA1AA9A56}">
      <dgm:prSet/>
      <dgm:spPr/>
      <dgm:t>
        <a:bodyPr/>
        <a:lstStyle/>
        <a:p>
          <a:endParaRPr lang="tr-TR"/>
        </a:p>
      </dgm:t>
    </dgm:pt>
    <dgm:pt modelId="{20E1DFBE-BC30-4F71-B2F8-E8B59E963069}">
      <dgm:prSet phldrT="[Metin]"/>
      <dgm:spPr/>
      <dgm:t>
        <a:bodyPr/>
        <a:lstStyle/>
        <a:p>
          <a:r>
            <a:rPr lang="tr-TR" dirty="0"/>
            <a:t>Kas güçsüzlüğü</a:t>
          </a:r>
        </a:p>
      </dgm:t>
    </dgm:pt>
    <dgm:pt modelId="{E27B4572-CFE4-4F7D-B27B-D3AEDFB121B8}" type="parTrans" cxnId="{738F3ADE-D210-4168-B0BD-3EBE04941CC6}">
      <dgm:prSet/>
      <dgm:spPr/>
      <dgm:t>
        <a:bodyPr/>
        <a:lstStyle/>
        <a:p>
          <a:endParaRPr lang="tr-TR"/>
        </a:p>
      </dgm:t>
    </dgm:pt>
    <dgm:pt modelId="{DE220995-1DB5-454B-992A-CC7F8C615CD9}" type="sibTrans" cxnId="{738F3ADE-D210-4168-B0BD-3EBE04941CC6}">
      <dgm:prSet/>
      <dgm:spPr/>
      <dgm:t>
        <a:bodyPr/>
        <a:lstStyle/>
        <a:p>
          <a:endParaRPr lang="tr-TR"/>
        </a:p>
      </dgm:t>
    </dgm:pt>
    <dgm:pt modelId="{56379FF1-A760-4623-8EB8-289391A30F13}">
      <dgm:prSet phldrT="[Metin]"/>
      <dgm:spPr/>
      <dgm:t>
        <a:bodyPr/>
        <a:lstStyle/>
        <a:p>
          <a:r>
            <a:rPr lang="tr-TR" dirty="0"/>
            <a:t>Horlama, uyku </a:t>
          </a:r>
          <a:r>
            <a:rPr lang="tr-TR" dirty="0" err="1"/>
            <a:t>apnesi</a:t>
          </a:r>
          <a:endParaRPr lang="tr-TR" dirty="0"/>
        </a:p>
      </dgm:t>
    </dgm:pt>
    <dgm:pt modelId="{9743946C-97E7-421B-91EE-F4CC0EAFBC35}" type="parTrans" cxnId="{D0F3ACC3-6A68-4DBE-8020-1CF9CCD34029}">
      <dgm:prSet/>
      <dgm:spPr/>
      <dgm:t>
        <a:bodyPr/>
        <a:lstStyle/>
        <a:p>
          <a:endParaRPr lang="tr-TR"/>
        </a:p>
      </dgm:t>
    </dgm:pt>
    <dgm:pt modelId="{B780A92D-8D1A-4BAD-AB5A-CE6853D3EC85}" type="sibTrans" cxnId="{D0F3ACC3-6A68-4DBE-8020-1CF9CCD34029}">
      <dgm:prSet/>
      <dgm:spPr/>
      <dgm:t>
        <a:bodyPr/>
        <a:lstStyle/>
        <a:p>
          <a:endParaRPr lang="tr-TR"/>
        </a:p>
      </dgm:t>
    </dgm:pt>
    <dgm:pt modelId="{79181ED1-E89E-4137-ACE9-46A8000D9875}">
      <dgm:prSet phldrT="[Metin]"/>
      <dgm:spPr/>
      <dgm:t>
        <a:bodyPr/>
        <a:lstStyle/>
        <a:p>
          <a:r>
            <a:rPr lang="tr-TR" dirty="0"/>
            <a:t>Terleme atakları, baş ağrısı, </a:t>
          </a:r>
          <a:r>
            <a:rPr lang="tr-TR" dirty="0" err="1"/>
            <a:t>anksiyete</a:t>
          </a:r>
          <a:r>
            <a:rPr lang="tr-TR" dirty="0"/>
            <a:t>, çarpıntı</a:t>
          </a:r>
        </a:p>
      </dgm:t>
    </dgm:pt>
    <dgm:pt modelId="{A752691D-2162-491D-994F-B810267E6904}" type="parTrans" cxnId="{0DEFFEFA-C72C-440F-AFA8-18D2631458BE}">
      <dgm:prSet/>
      <dgm:spPr/>
      <dgm:t>
        <a:bodyPr/>
        <a:lstStyle/>
        <a:p>
          <a:endParaRPr lang="tr-TR"/>
        </a:p>
      </dgm:t>
    </dgm:pt>
    <dgm:pt modelId="{5F8E6182-D54B-432C-BB9D-C3AB1A1E03B7}" type="sibTrans" cxnId="{0DEFFEFA-C72C-440F-AFA8-18D2631458BE}">
      <dgm:prSet/>
      <dgm:spPr/>
      <dgm:t>
        <a:bodyPr/>
        <a:lstStyle/>
        <a:p>
          <a:endParaRPr lang="tr-TR"/>
        </a:p>
      </dgm:t>
    </dgm:pt>
    <dgm:pt modelId="{5CCCA3F9-07D1-4FF1-9C10-334792D09114}" type="pres">
      <dgm:prSet presAssocID="{10434823-8CC4-4D80-848D-64EA72273196}" presName="Name0" presStyleCnt="0">
        <dgm:presLayoutVars>
          <dgm:dir/>
          <dgm:animLvl val="lvl"/>
          <dgm:resizeHandles/>
        </dgm:presLayoutVars>
      </dgm:prSet>
      <dgm:spPr/>
      <dgm:t>
        <a:bodyPr/>
        <a:lstStyle/>
        <a:p>
          <a:endParaRPr lang="tr-TR"/>
        </a:p>
      </dgm:t>
    </dgm:pt>
    <dgm:pt modelId="{EBDF365C-6CB7-4D0A-BE69-F50A9257A9A6}" type="pres">
      <dgm:prSet presAssocID="{FC96611B-69BC-42B0-9EBC-F0C410AC7B48}" presName="linNode" presStyleCnt="0"/>
      <dgm:spPr/>
    </dgm:pt>
    <dgm:pt modelId="{F46AE1F7-7592-4B3B-AF21-F0A7B17E6983}" type="pres">
      <dgm:prSet presAssocID="{FC96611B-69BC-42B0-9EBC-F0C410AC7B48}" presName="parentShp" presStyleLbl="node1" presStyleIdx="0" presStyleCnt="1">
        <dgm:presLayoutVars>
          <dgm:bulletEnabled val="1"/>
        </dgm:presLayoutVars>
      </dgm:prSet>
      <dgm:spPr/>
      <dgm:t>
        <a:bodyPr/>
        <a:lstStyle/>
        <a:p>
          <a:endParaRPr lang="tr-TR"/>
        </a:p>
      </dgm:t>
    </dgm:pt>
    <dgm:pt modelId="{C05D1255-5CB3-4341-8703-FC35AE412DDD}" type="pres">
      <dgm:prSet presAssocID="{FC96611B-69BC-42B0-9EBC-F0C410AC7B48}" presName="childShp" presStyleLbl="bgAccFollowNode1" presStyleIdx="0" presStyleCnt="1">
        <dgm:presLayoutVars>
          <dgm:bulletEnabled val="1"/>
        </dgm:presLayoutVars>
      </dgm:prSet>
      <dgm:spPr/>
      <dgm:t>
        <a:bodyPr/>
        <a:lstStyle/>
        <a:p>
          <a:endParaRPr lang="tr-TR"/>
        </a:p>
      </dgm:t>
    </dgm:pt>
  </dgm:ptLst>
  <dgm:cxnLst>
    <dgm:cxn modelId="{8CB53B4B-6798-4899-BE08-6929F1C40049}" type="presOf" srcId="{20E1DFBE-BC30-4F71-B2F8-E8B59E963069}" destId="{C05D1255-5CB3-4341-8703-FC35AE412DDD}" srcOrd="0" destOrd="2" presId="urn:microsoft.com/office/officeart/2005/8/layout/vList6"/>
    <dgm:cxn modelId="{D0F3ACC3-6A68-4DBE-8020-1CF9CCD34029}" srcId="{FC96611B-69BC-42B0-9EBC-F0C410AC7B48}" destId="{56379FF1-A760-4623-8EB8-289391A30F13}" srcOrd="3" destOrd="0" parTransId="{9743946C-97E7-421B-91EE-F4CC0EAFBC35}" sibTransId="{B780A92D-8D1A-4BAD-AB5A-CE6853D3EC85}"/>
    <dgm:cxn modelId="{83C6C810-2BBC-4691-B76C-9BC76A4DBB76}" type="presOf" srcId="{FC96611B-69BC-42B0-9EBC-F0C410AC7B48}" destId="{F46AE1F7-7592-4B3B-AF21-F0A7B17E6983}" srcOrd="0" destOrd="0" presId="urn:microsoft.com/office/officeart/2005/8/layout/vList6"/>
    <dgm:cxn modelId="{697F09A8-6663-43AA-95A3-2CC865425ABD}" type="presOf" srcId="{10434823-8CC4-4D80-848D-64EA72273196}" destId="{5CCCA3F9-07D1-4FF1-9C10-334792D09114}" srcOrd="0" destOrd="0" presId="urn:microsoft.com/office/officeart/2005/8/layout/vList6"/>
    <dgm:cxn modelId="{738F3ADE-D210-4168-B0BD-3EBE04941CC6}" srcId="{FC96611B-69BC-42B0-9EBC-F0C410AC7B48}" destId="{20E1DFBE-BC30-4F71-B2F8-E8B59E963069}" srcOrd="2" destOrd="0" parTransId="{E27B4572-CFE4-4F7D-B27B-D3AEDFB121B8}" sibTransId="{DE220995-1DB5-454B-992A-CC7F8C615CD9}"/>
    <dgm:cxn modelId="{9E7EBB75-A90E-4CA9-88F3-5A6220B9965D}" type="presOf" srcId="{05225321-43FC-4C6E-A35A-035C5B5A6F0E}" destId="{C05D1255-5CB3-4341-8703-FC35AE412DDD}" srcOrd="0" destOrd="0" presId="urn:microsoft.com/office/officeart/2005/8/layout/vList6"/>
    <dgm:cxn modelId="{D6B93653-3489-4051-B2FB-02CF61EF83D0}" type="presOf" srcId="{F2D9665E-57A0-4EA6-8AD5-38AF590D0229}" destId="{C05D1255-5CB3-4341-8703-FC35AE412DDD}" srcOrd="0" destOrd="1" presId="urn:microsoft.com/office/officeart/2005/8/layout/vList6"/>
    <dgm:cxn modelId="{1B976974-9BBF-4F2F-AF15-AF0E97E421AA}" srcId="{10434823-8CC4-4D80-848D-64EA72273196}" destId="{FC96611B-69BC-42B0-9EBC-F0C410AC7B48}" srcOrd="0" destOrd="0" parTransId="{824EB031-73C6-42E2-9A66-365352587365}" sibTransId="{1EDB9A92-4D4A-4B05-B206-DCFC3917E4EF}"/>
    <dgm:cxn modelId="{B4A314DC-195F-4990-BFFB-5F3DA1AA9A56}" srcId="{FC96611B-69BC-42B0-9EBC-F0C410AC7B48}" destId="{F2D9665E-57A0-4EA6-8AD5-38AF590D0229}" srcOrd="1" destOrd="0" parTransId="{C2BAC016-B036-4532-94D8-42B5B4B8BE91}" sibTransId="{04C8CCFA-E823-451F-8A9E-B3FE35E7C903}"/>
    <dgm:cxn modelId="{0DEFFEFA-C72C-440F-AFA8-18D2631458BE}" srcId="{FC96611B-69BC-42B0-9EBC-F0C410AC7B48}" destId="{79181ED1-E89E-4137-ACE9-46A8000D9875}" srcOrd="4" destOrd="0" parTransId="{A752691D-2162-491D-994F-B810267E6904}" sibTransId="{5F8E6182-D54B-432C-BB9D-C3AB1A1E03B7}"/>
    <dgm:cxn modelId="{3399AC0F-B96A-445A-AFC1-6A987B48BBA9}" type="presOf" srcId="{79181ED1-E89E-4137-ACE9-46A8000D9875}" destId="{C05D1255-5CB3-4341-8703-FC35AE412DDD}" srcOrd="0" destOrd="4" presId="urn:microsoft.com/office/officeart/2005/8/layout/vList6"/>
    <dgm:cxn modelId="{D98A747D-33CB-4A83-A42D-ABB82D5C4EFC}" type="presOf" srcId="{56379FF1-A760-4623-8EB8-289391A30F13}" destId="{C05D1255-5CB3-4341-8703-FC35AE412DDD}" srcOrd="0" destOrd="3" presId="urn:microsoft.com/office/officeart/2005/8/layout/vList6"/>
    <dgm:cxn modelId="{98CFF846-9560-4893-9855-DB133E17819D}" srcId="{FC96611B-69BC-42B0-9EBC-F0C410AC7B48}" destId="{05225321-43FC-4C6E-A35A-035C5B5A6F0E}" srcOrd="0" destOrd="0" parTransId="{F637F3CF-5E93-4F69-9C87-26336AEFC8A6}" sibTransId="{61B4AF70-CBBD-433B-A533-937462690AEC}"/>
    <dgm:cxn modelId="{F0217565-DABE-4A71-8410-1FE43170E32D}" type="presParOf" srcId="{5CCCA3F9-07D1-4FF1-9C10-334792D09114}" destId="{EBDF365C-6CB7-4D0A-BE69-F50A9257A9A6}" srcOrd="0" destOrd="0" presId="urn:microsoft.com/office/officeart/2005/8/layout/vList6"/>
    <dgm:cxn modelId="{271E2BF3-D20D-4029-AEAA-AA39A4B4BA4E}" type="presParOf" srcId="{EBDF365C-6CB7-4D0A-BE69-F50A9257A9A6}" destId="{F46AE1F7-7592-4B3B-AF21-F0A7B17E6983}" srcOrd="0" destOrd="0" presId="urn:microsoft.com/office/officeart/2005/8/layout/vList6"/>
    <dgm:cxn modelId="{7C6497F8-2C99-4D20-88B1-691687AEAAFA}" type="presParOf" srcId="{EBDF365C-6CB7-4D0A-BE69-F50A9257A9A6}" destId="{C05D1255-5CB3-4341-8703-FC35AE412DDD}" srcOrd="1" destOrd="0" presId="urn:microsoft.com/office/officeart/2005/8/layout/v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B0D58D3E-52DF-4956-A7CE-D7E5305E8D0B}" type="doc">
      <dgm:prSet loTypeId="urn:microsoft.com/office/officeart/2005/8/layout/orgChart1" loCatId="hierarchy" qsTypeId="urn:microsoft.com/office/officeart/2005/8/quickstyle/simple1" qsCatId="simple" csTypeId="urn:microsoft.com/office/officeart/2005/8/colors/colorful4" csCatId="colorful" phldr="1"/>
      <dgm:spPr/>
      <dgm:t>
        <a:bodyPr/>
        <a:lstStyle/>
        <a:p>
          <a:endParaRPr lang="tr-TR"/>
        </a:p>
      </dgm:t>
    </dgm:pt>
    <dgm:pt modelId="{6D6DCA42-4D37-4DA0-9A75-9AAF7863AED6}">
      <dgm:prSet phldrT="[Metin]" custT="1"/>
      <dgm:spPr/>
      <dgm:t>
        <a:bodyPr/>
        <a:lstStyle/>
        <a:p>
          <a:r>
            <a:rPr lang="tr-TR" sz="1400" dirty="0"/>
            <a:t>Kan basıncı ölçümlerinin doğruluğunu kontrol edin, diyet ve ilaca bağlı nedenleri eleyin</a:t>
          </a:r>
          <a:endParaRPr lang="tr-TR" sz="1200" dirty="0"/>
        </a:p>
      </dgm:t>
    </dgm:pt>
    <dgm:pt modelId="{DBEA36CD-69F6-4BC5-B014-35117703A64F}" type="parTrans" cxnId="{6BFA99AD-8993-477A-904A-11E7E9FEFD11}">
      <dgm:prSet/>
      <dgm:spPr/>
      <dgm:t>
        <a:bodyPr/>
        <a:lstStyle/>
        <a:p>
          <a:endParaRPr lang="tr-TR"/>
        </a:p>
      </dgm:t>
    </dgm:pt>
    <dgm:pt modelId="{28B40103-C0AB-49AD-8120-F30C65F3B4C8}" type="sibTrans" cxnId="{6BFA99AD-8993-477A-904A-11E7E9FEFD11}">
      <dgm:prSet/>
      <dgm:spPr/>
      <dgm:t>
        <a:bodyPr/>
        <a:lstStyle/>
        <a:p>
          <a:endParaRPr lang="tr-TR"/>
        </a:p>
      </dgm:t>
    </dgm:pt>
    <dgm:pt modelId="{48475256-1349-4FBF-951B-55CABFED433D}" type="asst">
      <dgm:prSet phldrT="[Metin]"/>
      <dgm:spPr/>
      <dgm:t>
        <a:bodyPr/>
        <a:lstStyle/>
        <a:p>
          <a:r>
            <a:rPr lang="tr-TR" dirty="0"/>
            <a:t>Öykü, fizik muayene, laboratuvar testleri (elektrokardiyografi, idrar tahlili, açlık kan şekeri, </a:t>
          </a:r>
          <a:r>
            <a:rPr lang="tr-TR" dirty="0" err="1"/>
            <a:t>hematokrit</a:t>
          </a:r>
          <a:r>
            <a:rPr lang="tr-TR" dirty="0"/>
            <a:t>, elektrolitler, </a:t>
          </a:r>
          <a:r>
            <a:rPr lang="tr-TR" dirty="0" err="1"/>
            <a:t>kreatinin</a:t>
          </a:r>
          <a:r>
            <a:rPr lang="tr-TR" dirty="0"/>
            <a:t>/</a:t>
          </a:r>
        </a:p>
        <a:p>
          <a:r>
            <a:rPr lang="tr-TR" dirty="0" err="1"/>
            <a:t>glomerüler</a:t>
          </a:r>
          <a:r>
            <a:rPr lang="tr-TR" dirty="0"/>
            <a:t> </a:t>
          </a:r>
          <a:r>
            <a:rPr lang="tr-TR" dirty="0" err="1"/>
            <a:t>filtrasyon</a:t>
          </a:r>
          <a:r>
            <a:rPr lang="tr-TR" dirty="0"/>
            <a:t> hızı, kalsiyum, </a:t>
          </a:r>
          <a:r>
            <a:rPr lang="tr-TR" dirty="0" err="1"/>
            <a:t>lipid</a:t>
          </a:r>
          <a:r>
            <a:rPr lang="tr-TR" dirty="0"/>
            <a:t> profili)</a:t>
          </a:r>
        </a:p>
      </dgm:t>
    </dgm:pt>
    <dgm:pt modelId="{006BA70E-75C8-4351-A276-9FEF69F3F159}" type="parTrans" cxnId="{2CF870EC-F3A7-4A58-9D4A-63FB11A4C85F}">
      <dgm:prSet/>
      <dgm:spPr/>
      <dgm:t>
        <a:bodyPr/>
        <a:lstStyle/>
        <a:p>
          <a:endParaRPr lang="tr-TR"/>
        </a:p>
      </dgm:t>
    </dgm:pt>
    <dgm:pt modelId="{396CE886-A800-41C1-825E-6C9B75043B59}" type="sibTrans" cxnId="{2CF870EC-F3A7-4A58-9D4A-63FB11A4C85F}">
      <dgm:prSet/>
      <dgm:spPr/>
      <dgm:t>
        <a:bodyPr/>
        <a:lstStyle/>
        <a:p>
          <a:endParaRPr lang="tr-TR"/>
        </a:p>
      </dgm:t>
    </dgm:pt>
    <dgm:pt modelId="{0CEA6732-7A0B-48B3-B69C-80A492608260}">
      <dgm:prSet phldrT="[Metin]"/>
      <dgm:spPr/>
      <dgm:t>
        <a:bodyPr/>
        <a:lstStyle/>
        <a:p>
          <a:r>
            <a:rPr lang="tr-TR" dirty="0"/>
            <a:t>Klinik ipuçları </a:t>
          </a:r>
        </a:p>
      </dgm:t>
    </dgm:pt>
    <dgm:pt modelId="{453FE5CD-5A10-435A-AE59-5C57E580FBCC}" type="parTrans" cxnId="{9098B7AD-7987-4C6F-B5E4-2FC1F6BBA083}">
      <dgm:prSet/>
      <dgm:spPr/>
      <dgm:t>
        <a:bodyPr/>
        <a:lstStyle/>
        <a:p>
          <a:endParaRPr lang="tr-TR"/>
        </a:p>
      </dgm:t>
    </dgm:pt>
    <dgm:pt modelId="{409C35C6-F50F-436C-8D41-5EF3C2EE9FE5}" type="sibTrans" cxnId="{9098B7AD-7987-4C6F-B5E4-2FC1F6BBA083}">
      <dgm:prSet/>
      <dgm:spPr/>
      <dgm:t>
        <a:bodyPr/>
        <a:lstStyle/>
        <a:p>
          <a:endParaRPr lang="tr-TR"/>
        </a:p>
      </dgm:t>
    </dgm:pt>
    <dgm:pt modelId="{9103235C-291A-424C-914C-025C2C3DF260}">
      <dgm:prSet phldrT="[Metin]"/>
      <dgm:spPr/>
      <dgm:t>
        <a:bodyPr/>
        <a:lstStyle/>
        <a:p>
          <a:r>
            <a:rPr lang="tr-TR" dirty="0"/>
            <a:t>Klinik bulgu yok ancak ikincil hipertansiyon endişe kaynağı olmaya devam ediyor (örneğin, çocuklarda, hipertansiyonun hızlı başlangıcı veya dirençli hipertansiyon</a:t>
          </a:r>
        </a:p>
      </dgm:t>
    </dgm:pt>
    <dgm:pt modelId="{D48CEF16-762F-40C1-A8D0-587617DD82FE}" type="parTrans" cxnId="{BC18A733-C3C5-4B8F-B82D-F9DC7C56E5F8}">
      <dgm:prSet/>
      <dgm:spPr/>
      <dgm:t>
        <a:bodyPr/>
        <a:lstStyle/>
        <a:p>
          <a:endParaRPr lang="tr-TR"/>
        </a:p>
      </dgm:t>
    </dgm:pt>
    <dgm:pt modelId="{DC41B4F3-6743-4ECF-8D2D-53EFE03193B0}" type="sibTrans" cxnId="{BC18A733-C3C5-4B8F-B82D-F9DC7C56E5F8}">
      <dgm:prSet/>
      <dgm:spPr/>
      <dgm:t>
        <a:bodyPr/>
        <a:lstStyle/>
        <a:p>
          <a:endParaRPr lang="tr-TR"/>
        </a:p>
      </dgm:t>
    </dgm:pt>
    <dgm:pt modelId="{2D7A4902-07B9-484A-B4CA-21D04E19DDC6}" type="pres">
      <dgm:prSet presAssocID="{B0D58D3E-52DF-4956-A7CE-D7E5305E8D0B}" presName="hierChild1" presStyleCnt="0">
        <dgm:presLayoutVars>
          <dgm:orgChart val="1"/>
          <dgm:chPref val="1"/>
          <dgm:dir/>
          <dgm:animOne val="branch"/>
          <dgm:animLvl val="lvl"/>
          <dgm:resizeHandles/>
        </dgm:presLayoutVars>
      </dgm:prSet>
      <dgm:spPr/>
      <dgm:t>
        <a:bodyPr/>
        <a:lstStyle/>
        <a:p>
          <a:endParaRPr lang="tr-TR"/>
        </a:p>
      </dgm:t>
    </dgm:pt>
    <dgm:pt modelId="{D43CCD7E-E597-441D-A262-0ACAC88ECA7C}" type="pres">
      <dgm:prSet presAssocID="{6D6DCA42-4D37-4DA0-9A75-9AAF7863AED6}" presName="hierRoot1" presStyleCnt="0">
        <dgm:presLayoutVars>
          <dgm:hierBranch val="init"/>
        </dgm:presLayoutVars>
      </dgm:prSet>
      <dgm:spPr/>
    </dgm:pt>
    <dgm:pt modelId="{8E2068BF-4616-4ACD-9110-AD4E46DD774B}" type="pres">
      <dgm:prSet presAssocID="{6D6DCA42-4D37-4DA0-9A75-9AAF7863AED6}" presName="rootComposite1" presStyleCnt="0"/>
      <dgm:spPr/>
    </dgm:pt>
    <dgm:pt modelId="{3CF021D3-DAEC-4029-A45A-322B5E8C5506}" type="pres">
      <dgm:prSet presAssocID="{6D6DCA42-4D37-4DA0-9A75-9AAF7863AED6}" presName="rootText1" presStyleLbl="node0" presStyleIdx="0" presStyleCnt="1" custScaleY="72673">
        <dgm:presLayoutVars>
          <dgm:chPref val="3"/>
        </dgm:presLayoutVars>
      </dgm:prSet>
      <dgm:spPr/>
      <dgm:t>
        <a:bodyPr/>
        <a:lstStyle/>
        <a:p>
          <a:endParaRPr lang="tr-TR"/>
        </a:p>
      </dgm:t>
    </dgm:pt>
    <dgm:pt modelId="{69E9EA6B-414F-4333-B5B2-AB5C858FE3A1}" type="pres">
      <dgm:prSet presAssocID="{6D6DCA42-4D37-4DA0-9A75-9AAF7863AED6}" presName="rootConnector1" presStyleLbl="node1" presStyleIdx="0" presStyleCnt="0"/>
      <dgm:spPr/>
      <dgm:t>
        <a:bodyPr/>
        <a:lstStyle/>
        <a:p>
          <a:endParaRPr lang="tr-TR"/>
        </a:p>
      </dgm:t>
    </dgm:pt>
    <dgm:pt modelId="{6B4D9D41-E713-41B3-9E74-6CC38D3788D0}" type="pres">
      <dgm:prSet presAssocID="{6D6DCA42-4D37-4DA0-9A75-9AAF7863AED6}" presName="hierChild2" presStyleCnt="0"/>
      <dgm:spPr/>
    </dgm:pt>
    <dgm:pt modelId="{BB76650F-D099-4DF8-BD7F-F9DDA1510E3F}" type="pres">
      <dgm:prSet presAssocID="{453FE5CD-5A10-435A-AE59-5C57E580FBCC}" presName="Name37" presStyleLbl="parChTrans1D2" presStyleIdx="0" presStyleCnt="3"/>
      <dgm:spPr/>
      <dgm:t>
        <a:bodyPr/>
        <a:lstStyle/>
        <a:p>
          <a:endParaRPr lang="tr-TR"/>
        </a:p>
      </dgm:t>
    </dgm:pt>
    <dgm:pt modelId="{111BBAB1-D189-498C-908D-B3DF2D936BE7}" type="pres">
      <dgm:prSet presAssocID="{0CEA6732-7A0B-48B3-B69C-80A492608260}" presName="hierRoot2" presStyleCnt="0">
        <dgm:presLayoutVars>
          <dgm:hierBranch val="init"/>
        </dgm:presLayoutVars>
      </dgm:prSet>
      <dgm:spPr/>
    </dgm:pt>
    <dgm:pt modelId="{E3A48CE4-017A-4DA6-BE27-9FD10A1D7184}" type="pres">
      <dgm:prSet presAssocID="{0CEA6732-7A0B-48B3-B69C-80A492608260}" presName="rootComposite" presStyleCnt="0"/>
      <dgm:spPr/>
    </dgm:pt>
    <dgm:pt modelId="{03E350DF-BFD8-4867-B922-B8083E2F459F}" type="pres">
      <dgm:prSet presAssocID="{0CEA6732-7A0B-48B3-B69C-80A492608260}" presName="rootText" presStyleLbl="node2" presStyleIdx="0" presStyleCnt="2" custScaleY="30916">
        <dgm:presLayoutVars>
          <dgm:chPref val="3"/>
        </dgm:presLayoutVars>
      </dgm:prSet>
      <dgm:spPr/>
      <dgm:t>
        <a:bodyPr/>
        <a:lstStyle/>
        <a:p>
          <a:endParaRPr lang="tr-TR"/>
        </a:p>
      </dgm:t>
    </dgm:pt>
    <dgm:pt modelId="{E47679FB-10ED-4A15-96EB-97FFC830C25F}" type="pres">
      <dgm:prSet presAssocID="{0CEA6732-7A0B-48B3-B69C-80A492608260}" presName="rootConnector" presStyleLbl="node2" presStyleIdx="0" presStyleCnt="2"/>
      <dgm:spPr/>
      <dgm:t>
        <a:bodyPr/>
        <a:lstStyle/>
        <a:p>
          <a:endParaRPr lang="tr-TR"/>
        </a:p>
      </dgm:t>
    </dgm:pt>
    <dgm:pt modelId="{5D2B811F-B6C1-469E-961A-2FC69DD3FD94}" type="pres">
      <dgm:prSet presAssocID="{0CEA6732-7A0B-48B3-B69C-80A492608260}" presName="hierChild4" presStyleCnt="0"/>
      <dgm:spPr/>
    </dgm:pt>
    <dgm:pt modelId="{B0CAA329-8B08-4546-8996-52EC1D3E2999}" type="pres">
      <dgm:prSet presAssocID="{0CEA6732-7A0B-48B3-B69C-80A492608260}" presName="hierChild5" presStyleCnt="0"/>
      <dgm:spPr/>
    </dgm:pt>
    <dgm:pt modelId="{6634BD5C-598D-40DC-9480-4BBB10013557}" type="pres">
      <dgm:prSet presAssocID="{D48CEF16-762F-40C1-A8D0-587617DD82FE}" presName="Name37" presStyleLbl="parChTrans1D2" presStyleIdx="1" presStyleCnt="3"/>
      <dgm:spPr/>
      <dgm:t>
        <a:bodyPr/>
        <a:lstStyle/>
        <a:p>
          <a:endParaRPr lang="tr-TR"/>
        </a:p>
      </dgm:t>
    </dgm:pt>
    <dgm:pt modelId="{90563BB6-7E10-40FE-BEB1-59845AED54AF}" type="pres">
      <dgm:prSet presAssocID="{9103235C-291A-424C-914C-025C2C3DF260}" presName="hierRoot2" presStyleCnt="0">
        <dgm:presLayoutVars>
          <dgm:hierBranch val="init"/>
        </dgm:presLayoutVars>
      </dgm:prSet>
      <dgm:spPr/>
    </dgm:pt>
    <dgm:pt modelId="{6540E096-2E26-4D6E-A2C5-91F89906A37C}" type="pres">
      <dgm:prSet presAssocID="{9103235C-291A-424C-914C-025C2C3DF260}" presName="rootComposite" presStyleCnt="0"/>
      <dgm:spPr/>
    </dgm:pt>
    <dgm:pt modelId="{90693A0F-2D69-4D98-A31A-6E9EB51D4FD8}" type="pres">
      <dgm:prSet presAssocID="{9103235C-291A-424C-914C-025C2C3DF260}" presName="rootText" presStyleLbl="node2" presStyleIdx="1" presStyleCnt="2" custLinFactNeighborX="1829" custLinFactNeighborY="6697">
        <dgm:presLayoutVars>
          <dgm:chPref val="3"/>
        </dgm:presLayoutVars>
      </dgm:prSet>
      <dgm:spPr/>
      <dgm:t>
        <a:bodyPr/>
        <a:lstStyle/>
        <a:p>
          <a:endParaRPr lang="tr-TR"/>
        </a:p>
      </dgm:t>
    </dgm:pt>
    <dgm:pt modelId="{8393C5CE-C285-4C18-AB29-12BA33B846EB}" type="pres">
      <dgm:prSet presAssocID="{9103235C-291A-424C-914C-025C2C3DF260}" presName="rootConnector" presStyleLbl="node2" presStyleIdx="1" presStyleCnt="2"/>
      <dgm:spPr/>
      <dgm:t>
        <a:bodyPr/>
        <a:lstStyle/>
        <a:p>
          <a:endParaRPr lang="tr-TR"/>
        </a:p>
      </dgm:t>
    </dgm:pt>
    <dgm:pt modelId="{FDDA3C47-F420-4123-AA7C-D6C460361E39}" type="pres">
      <dgm:prSet presAssocID="{9103235C-291A-424C-914C-025C2C3DF260}" presName="hierChild4" presStyleCnt="0"/>
      <dgm:spPr/>
    </dgm:pt>
    <dgm:pt modelId="{846A099B-D74E-4F0E-9FEF-BF9F5BB00F49}" type="pres">
      <dgm:prSet presAssocID="{9103235C-291A-424C-914C-025C2C3DF260}" presName="hierChild5" presStyleCnt="0"/>
      <dgm:spPr/>
    </dgm:pt>
    <dgm:pt modelId="{28F43E3A-F5C8-410C-AD9D-A479BE3D7218}" type="pres">
      <dgm:prSet presAssocID="{6D6DCA42-4D37-4DA0-9A75-9AAF7863AED6}" presName="hierChild3" presStyleCnt="0"/>
      <dgm:spPr/>
    </dgm:pt>
    <dgm:pt modelId="{3404B11B-6A9E-42B6-A5C2-908CE1A1DB6E}" type="pres">
      <dgm:prSet presAssocID="{006BA70E-75C8-4351-A276-9FEF69F3F159}" presName="Name111" presStyleLbl="parChTrans1D2" presStyleIdx="2" presStyleCnt="3"/>
      <dgm:spPr/>
      <dgm:t>
        <a:bodyPr/>
        <a:lstStyle/>
        <a:p>
          <a:endParaRPr lang="tr-TR"/>
        </a:p>
      </dgm:t>
    </dgm:pt>
    <dgm:pt modelId="{9269965F-5857-43A7-A9C1-8B90EAC2473A}" type="pres">
      <dgm:prSet presAssocID="{48475256-1349-4FBF-951B-55CABFED433D}" presName="hierRoot3" presStyleCnt="0">
        <dgm:presLayoutVars>
          <dgm:hierBranch val="init"/>
        </dgm:presLayoutVars>
      </dgm:prSet>
      <dgm:spPr/>
    </dgm:pt>
    <dgm:pt modelId="{17781ABB-4E93-4C8F-AAB4-1DFB15A2BCA9}" type="pres">
      <dgm:prSet presAssocID="{48475256-1349-4FBF-951B-55CABFED433D}" presName="rootComposite3" presStyleCnt="0"/>
      <dgm:spPr/>
    </dgm:pt>
    <dgm:pt modelId="{1CDC0E9C-B93C-4EC7-9CF7-7FD163FC18F2}" type="pres">
      <dgm:prSet presAssocID="{48475256-1349-4FBF-951B-55CABFED433D}" presName="rootText3" presStyleLbl="asst1" presStyleIdx="0" presStyleCnt="1" custScaleX="123807" custScaleY="78166">
        <dgm:presLayoutVars>
          <dgm:chPref val="3"/>
        </dgm:presLayoutVars>
      </dgm:prSet>
      <dgm:spPr/>
      <dgm:t>
        <a:bodyPr/>
        <a:lstStyle/>
        <a:p>
          <a:endParaRPr lang="tr-TR"/>
        </a:p>
      </dgm:t>
    </dgm:pt>
    <dgm:pt modelId="{D8D15E62-8224-4DA9-A88E-7F418303A626}" type="pres">
      <dgm:prSet presAssocID="{48475256-1349-4FBF-951B-55CABFED433D}" presName="rootConnector3" presStyleLbl="asst1" presStyleIdx="0" presStyleCnt="1"/>
      <dgm:spPr/>
      <dgm:t>
        <a:bodyPr/>
        <a:lstStyle/>
        <a:p>
          <a:endParaRPr lang="tr-TR"/>
        </a:p>
      </dgm:t>
    </dgm:pt>
    <dgm:pt modelId="{8182EABF-7121-433F-B8C4-B1FD4E2014CC}" type="pres">
      <dgm:prSet presAssocID="{48475256-1349-4FBF-951B-55CABFED433D}" presName="hierChild6" presStyleCnt="0"/>
      <dgm:spPr/>
    </dgm:pt>
    <dgm:pt modelId="{56205C87-EB97-42F9-A763-D7C15405E08B}" type="pres">
      <dgm:prSet presAssocID="{48475256-1349-4FBF-951B-55CABFED433D}" presName="hierChild7" presStyleCnt="0"/>
      <dgm:spPr/>
    </dgm:pt>
  </dgm:ptLst>
  <dgm:cxnLst>
    <dgm:cxn modelId="{1972AE63-CFED-4F81-9E0D-2F08B4464256}" type="presOf" srcId="{6D6DCA42-4D37-4DA0-9A75-9AAF7863AED6}" destId="{69E9EA6B-414F-4333-B5B2-AB5C858FE3A1}" srcOrd="1" destOrd="0" presId="urn:microsoft.com/office/officeart/2005/8/layout/orgChart1"/>
    <dgm:cxn modelId="{6BFA99AD-8993-477A-904A-11E7E9FEFD11}" srcId="{B0D58D3E-52DF-4956-A7CE-D7E5305E8D0B}" destId="{6D6DCA42-4D37-4DA0-9A75-9AAF7863AED6}" srcOrd="0" destOrd="0" parTransId="{DBEA36CD-69F6-4BC5-B014-35117703A64F}" sibTransId="{28B40103-C0AB-49AD-8120-F30C65F3B4C8}"/>
    <dgm:cxn modelId="{E8D43CA2-4284-462D-9E0A-8815028CC463}" type="presOf" srcId="{006BA70E-75C8-4351-A276-9FEF69F3F159}" destId="{3404B11B-6A9E-42B6-A5C2-908CE1A1DB6E}" srcOrd="0" destOrd="0" presId="urn:microsoft.com/office/officeart/2005/8/layout/orgChart1"/>
    <dgm:cxn modelId="{290BE643-AEB1-4AFF-A25F-5C447A90B265}" type="presOf" srcId="{453FE5CD-5A10-435A-AE59-5C57E580FBCC}" destId="{BB76650F-D099-4DF8-BD7F-F9DDA1510E3F}" srcOrd="0" destOrd="0" presId="urn:microsoft.com/office/officeart/2005/8/layout/orgChart1"/>
    <dgm:cxn modelId="{9098B7AD-7987-4C6F-B5E4-2FC1F6BBA083}" srcId="{6D6DCA42-4D37-4DA0-9A75-9AAF7863AED6}" destId="{0CEA6732-7A0B-48B3-B69C-80A492608260}" srcOrd="1" destOrd="0" parTransId="{453FE5CD-5A10-435A-AE59-5C57E580FBCC}" sibTransId="{409C35C6-F50F-436C-8D41-5EF3C2EE9FE5}"/>
    <dgm:cxn modelId="{892A8F4C-4668-48D3-B0AB-7E8BB06758CA}" type="presOf" srcId="{48475256-1349-4FBF-951B-55CABFED433D}" destId="{1CDC0E9C-B93C-4EC7-9CF7-7FD163FC18F2}" srcOrd="0" destOrd="0" presId="urn:microsoft.com/office/officeart/2005/8/layout/orgChart1"/>
    <dgm:cxn modelId="{D630363D-1716-46FA-B307-2C7CEE80DD3C}" type="presOf" srcId="{9103235C-291A-424C-914C-025C2C3DF260}" destId="{90693A0F-2D69-4D98-A31A-6E9EB51D4FD8}" srcOrd="0" destOrd="0" presId="urn:microsoft.com/office/officeart/2005/8/layout/orgChart1"/>
    <dgm:cxn modelId="{BC18A733-C3C5-4B8F-B82D-F9DC7C56E5F8}" srcId="{6D6DCA42-4D37-4DA0-9A75-9AAF7863AED6}" destId="{9103235C-291A-424C-914C-025C2C3DF260}" srcOrd="2" destOrd="0" parTransId="{D48CEF16-762F-40C1-A8D0-587617DD82FE}" sibTransId="{DC41B4F3-6743-4ECF-8D2D-53EFE03193B0}"/>
    <dgm:cxn modelId="{2CF870EC-F3A7-4A58-9D4A-63FB11A4C85F}" srcId="{6D6DCA42-4D37-4DA0-9A75-9AAF7863AED6}" destId="{48475256-1349-4FBF-951B-55CABFED433D}" srcOrd="0" destOrd="0" parTransId="{006BA70E-75C8-4351-A276-9FEF69F3F159}" sibTransId="{396CE886-A800-41C1-825E-6C9B75043B59}"/>
    <dgm:cxn modelId="{9D9FD2B2-4772-4AD0-8356-14EC14B6CE87}" type="presOf" srcId="{D48CEF16-762F-40C1-A8D0-587617DD82FE}" destId="{6634BD5C-598D-40DC-9480-4BBB10013557}" srcOrd="0" destOrd="0" presId="urn:microsoft.com/office/officeart/2005/8/layout/orgChart1"/>
    <dgm:cxn modelId="{BD558C87-EBA2-486C-A385-D43C8964E214}" type="presOf" srcId="{6D6DCA42-4D37-4DA0-9A75-9AAF7863AED6}" destId="{3CF021D3-DAEC-4029-A45A-322B5E8C5506}" srcOrd="0" destOrd="0" presId="urn:microsoft.com/office/officeart/2005/8/layout/orgChart1"/>
    <dgm:cxn modelId="{766ADE68-59E3-4028-B441-1ED68EC276A5}" type="presOf" srcId="{9103235C-291A-424C-914C-025C2C3DF260}" destId="{8393C5CE-C285-4C18-AB29-12BA33B846EB}" srcOrd="1" destOrd="0" presId="urn:microsoft.com/office/officeart/2005/8/layout/orgChart1"/>
    <dgm:cxn modelId="{6700509D-B5B8-4427-8C0E-C8635BBC5A0A}" type="presOf" srcId="{0CEA6732-7A0B-48B3-B69C-80A492608260}" destId="{03E350DF-BFD8-4867-B922-B8083E2F459F}" srcOrd="0" destOrd="0" presId="urn:microsoft.com/office/officeart/2005/8/layout/orgChart1"/>
    <dgm:cxn modelId="{BB84DE4C-8B46-41FC-AEE1-AC78BBA24794}" type="presOf" srcId="{B0D58D3E-52DF-4956-A7CE-D7E5305E8D0B}" destId="{2D7A4902-07B9-484A-B4CA-21D04E19DDC6}" srcOrd="0" destOrd="0" presId="urn:microsoft.com/office/officeart/2005/8/layout/orgChart1"/>
    <dgm:cxn modelId="{B902703E-CD36-45B4-B6E7-CE0F48C72514}" type="presOf" srcId="{0CEA6732-7A0B-48B3-B69C-80A492608260}" destId="{E47679FB-10ED-4A15-96EB-97FFC830C25F}" srcOrd="1" destOrd="0" presId="urn:microsoft.com/office/officeart/2005/8/layout/orgChart1"/>
    <dgm:cxn modelId="{6903797E-D41A-48A8-ACAF-BBD23C6F00F0}" type="presOf" srcId="{48475256-1349-4FBF-951B-55CABFED433D}" destId="{D8D15E62-8224-4DA9-A88E-7F418303A626}" srcOrd="1" destOrd="0" presId="urn:microsoft.com/office/officeart/2005/8/layout/orgChart1"/>
    <dgm:cxn modelId="{630671A2-B7F4-4013-B604-E33931ACB7A1}" type="presParOf" srcId="{2D7A4902-07B9-484A-B4CA-21D04E19DDC6}" destId="{D43CCD7E-E597-441D-A262-0ACAC88ECA7C}" srcOrd="0" destOrd="0" presId="urn:microsoft.com/office/officeart/2005/8/layout/orgChart1"/>
    <dgm:cxn modelId="{B34A66A4-E238-4065-A08C-87DD793E16AA}" type="presParOf" srcId="{D43CCD7E-E597-441D-A262-0ACAC88ECA7C}" destId="{8E2068BF-4616-4ACD-9110-AD4E46DD774B}" srcOrd="0" destOrd="0" presId="urn:microsoft.com/office/officeart/2005/8/layout/orgChart1"/>
    <dgm:cxn modelId="{1F7D2A3C-A983-4372-A323-2DCF232C7C30}" type="presParOf" srcId="{8E2068BF-4616-4ACD-9110-AD4E46DD774B}" destId="{3CF021D3-DAEC-4029-A45A-322B5E8C5506}" srcOrd="0" destOrd="0" presId="urn:microsoft.com/office/officeart/2005/8/layout/orgChart1"/>
    <dgm:cxn modelId="{8F3F2A00-9C58-4EA9-B5E2-7FF15BC18C6D}" type="presParOf" srcId="{8E2068BF-4616-4ACD-9110-AD4E46DD774B}" destId="{69E9EA6B-414F-4333-B5B2-AB5C858FE3A1}" srcOrd="1" destOrd="0" presId="urn:microsoft.com/office/officeart/2005/8/layout/orgChart1"/>
    <dgm:cxn modelId="{916CE31B-FC92-494B-9A86-8E7D73BA25C4}" type="presParOf" srcId="{D43CCD7E-E597-441D-A262-0ACAC88ECA7C}" destId="{6B4D9D41-E713-41B3-9E74-6CC38D3788D0}" srcOrd="1" destOrd="0" presId="urn:microsoft.com/office/officeart/2005/8/layout/orgChart1"/>
    <dgm:cxn modelId="{5F53F7D0-C7D1-4B7E-86C5-FAD23B988C5A}" type="presParOf" srcId="{6B4D9D41-E713-41B3-9E74-6CC38D3788D0}" destId="{BB76650F-D099-4DF8-BD7F-F9DDA1510E3F}" srcOrd="0" destOrd="0" presId="urn:microsoft.com/office/officeart/2005/8/layout/orgChart1"/>
    <dgm:cxn modelId="{59A23C7F-BF07-4417-8D27-C3924AA1B577}" type="presParOf" srcId="{6B4D9D41-E713-41B3-9E74-6CC38D3788D0}" destId="{111BBAB1-D189-498C-908D-B3DF2D936BE7}" srcOrd="1" destOrd="0" presId="urn:microsoft.com/office/officeart/2005/8/layout/orgChart1"/>
    <dgm:cxn modelId="{318651D0-DB1C-4272-8CD8-6B82E8CC2778}" type="presParOf" srcId="{111BBAB1-D189-498C-908D-B3DF2D936BE7}" destId="{E3A48CE4-017A-4DA6-BE27-9FD10A1D7184}" srcOrd="0" destOrd="0" presId="urn:microsoft.com/office/officeart/2005/8/layout/orgChart1"/>
    <dgm:cxn modelId="{D91728D8-EEA7-4163-8A8C-7BE9433861E2}" type="presParOf" srcId="{E3A48CE4-017A-4DA6-BE27-9FD10A1D7184}" destId="{03E350DF-BFD8-4867-B922-B8083E2F459F}" srcOrd="0" destOrd="0" presId="urn:microsoft.com/office/officeart/2005/8/layout/orgChart1"/>
    <dgm:cxn modelId="{194803CB-4525-4267-A74C-077566F3061F}" type="presParOf" srcId="{E3A48CE4-017A-4DA6-BE27-9FD10A1D7184}" destId="{E47679FB-10ED-4A15-96EB-97FFC830C25F}" srcOrd="1" destOrd="0" presId="urn:microsoft.com/office/officeart/2005/8/layout/orgChart1"/>
    <dgm:cxn modelId="{61E1FF25-86C8-4CA6-9DD9-C0BA69C44862}" type="presParOf" srcId="{111BBAB1-D189-498C-908D-B3DF2D936BE7}" destId="{5D2B811F-B6C1-469E-961A-2FC69DD3FD94}" srcOrd="1" destOrd="0" presId="urn:microsoft.com/office/officeart/2005/8/layout/orgChart1"/>
    <dgm:cxn modelId="{4AF5004F-F7EF-40AE-A5A6-46BB5004DE98}" type="presParOf" srcId="{111BBAB1-D189-498C-908D-B3DF2D936BE7}" destId="{B0CAA329-8B08-4546-8996-52EC1D3E2999}" srcOrd="2" destOrd="0" presId="urn:microsoft.com/office/officeart/2005/8/layout/orgChart1"/>
    <dgm:cxn modelId="{8554E856-53ED-44F0-9EB2-57662154D266}" type="presParOf" srcId="{6B4D9D41-E713-41B3-9E74-6CC38D3788D0}" destId="{6634BD5C-598D-40DC-9480-4BBB10013557}" srcOrd="2" destOrd="0" presId="urn:microsoft.com/office/officeart/2005/8/layout/orgChart1"/>
    <dgm:cxn modelId="{20C3D7B2-9BF1-44D6-8016-8F2A073A2264}" type="presParOf" srcId="{6B4D9D41-E713-41B3-9E74-6CC38D3788D0}" destId="{90563BB6-7E10-40FE-BEB1-59845AED54AF}" srcOrd="3" destOrd="0" presId="urn:microsoft.com/office/officeart/2005/8/layout/orgChart1"/>
    <dgm:cxn modelId="{84DF9C7B-4D77-4DD0-B5C8-DE054B189655}" type="presParOf" srcId="{90563BB6-7E10-40FE-BEB1-59845AED54AF}" destId="{6540E096-2E26-4D6E-A2C5-91F89906A37C}" srcOrd="0" destOrd="0" presId="urn:microsoft.com/office/officeart/2005/8/layout/orgChart1"/>
    <dgm:cxn modelId="{68031623-550E-4905-A31F-714791EE9493}" type="presParOf" srcId="{6540E096-2E26-4D6E-A2C5-91F89906A37C}" destId="{90693A0F-2D69-4D98-A31A-6E9EB51D4FD8}" srcOrd="0" destOrd="0" presId="urn:microsoft.com/office/officeart/2005/8/layout/orgChart1"/>
    <dgm:cxn modelId="{2263FCFD-1666-41EE-9276-2171DABE2F56}" type="presParOf" srcId="{6540E096-2E26-4D6E-A2C5-91F89906A37C}" destId="{8393C5CE-C285-4C18-AB29-12BA33B846EB}" srcOrd="1" destOrd="0" presId="urn:microsoft.com/office/officeart/2005/8/layout/orgChart1"/>
    <dgm:cxn modelId="{9F3058F9-4206-41D9-8E79-93526AF2177C}" type="presParOf" srcId="{90563BB6-7E10-40FE-BEB1-59845AED54AF}" destId="{FDDA3C47-F420-4123-AA7C-D6C460361E39}" srcOrd="1" destOrd="0" presId="urn:microsoft.com/office/officeart/2005/8/layout/orgChart1"/>
    <dgm:cxn modelId="{B1B5EB3B-1E8D-4D5A-91A2-CAEF779FCBBC}" type="presParOf" srcId="{90563BB6-7E10-40FE-BEB1-59845AED54AF}" destId="{846A099B-D74E-4F0E-9FEF-BF9F5BB00F49}" srcOrd="2" destOrd="0" presId="urn:microsoft.com/office/officeart/2005/8/layout/orgChart1"/>
    <dgm:cxn modelId="{7928C82D-20E1-4D31-B59E-73B1619FD7D1}" type="presParOf" srcId="{D43CCD7E-E597-441D-A262-0ACAC88ECA7C}" destId="{28F43E3A-F5C8-410C-AD9D-A479BE3D7218}" srcOrd="2" destOrd="0" presId="urn:microsoft.com/office/officeart/2005/8/layout/orgChart1"/>
    <dgm:cxn modelId="{442931C5-F417-48AE-802A-0E09C0694263}" type="presParOf" srcId="{28F43E3A-F5C8-410C-AD9D-A479BE3D7218}" destId="{3404B11B-6A9E-42B6-A5C2-908CE1A1DB6E}" srcOrd="0" destOrd="0" presId="urn:microsoft.com/office/officeart/2005/8/layout/orgChart1"/>
    <dgm:cxn modelId="{240CBD52-1F12-45FD-99AA-A9A63C187E3A}" type="presParOf" srcId="{28F43E3A-F5C8-410C-AD9D-A479BE3D7218}" destId="{9269965F-5857-43A7-A9C1-8B90EAC2473A}" srcOrd="1" destOrd="0" presId="urn:microsoft.com/office/officeart/2005/8/layout/orgChart1"/>
    <dgm:cxn modelId="{72346EBC-715D-4FD6-8BA8-CF0D3DBE5498}" type="presParOf" srcId="{9269965F-5857-43A7-A9C1-8B90EAC2473A}" destId="{17781ABB-4E93-4C8F-AAB4-1DFB15A2BCA9}" srcOrd="0" destOrd="0" presId="urn:microsoft.com/office/officeart/2005/8/layout/orgChart1"/>
    <dgm:cxn modelId="{65EADA3D-41A5-4782-BD1E-4354038F3DD1}" type="presParOf" srcId="{17781ABB-4E93-4C8F-AAB4-1DFB15A2BCA9}" destId="{1CDC0E9C-B93C-4EC7-9CF7-7FD163FC18F2}" srcOrd="0" destOrd="0" presId="urn:microsoft.com/office/officeart/2005/8/layout/orgChart1"/>
    <dgm:cxn modelId="{41DA6B7E-211A-4E8B-8571-8216497F0BBB}" type="presParOf" srcId="{17781ABB-4E93-4C8F-AAB4-1DFB15A2BCA9}" destId="{D8D15E62-8224-4DA9-A88E-7F418303A626}" srcOrd="1" destOrd="0" presId="urn:microsoft.com/office/officeart/2005/8/layout/orgChart1"/>
    <dgm:cxn modelId="{33F40E37-B2D9-4968-B951-27FF28B7B700}" type="presParOf" srcId="{9269965F-5857-43A7-A9C1-8B90EAC2473A}" destId="{8182EABF-7121-433F-B8C4-B1FD4E2014CC}" srcOrd="1" destOrd="0" presId="urn:microsoft.com/office/officeart/2005/8/layout/orgChart1"/>
    <dgm:cxn modelId="{EF5C52E2-47B2-4C5F-AC77-C12F0258A947}" type="presParOf" srcId="{9269965F-5857-43A7-A9C1-8B90EAC2473A}" destId="{56205C87-EB97-42F9-A763-D7C15405E08B}"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8BCC2868-63D7-4E8B-AF53-CADEB3614CDB}" type="doc">
      <dgm:prSet loTypeId="urn:microsoft.com/office/officeart/2005/8/layout/orgChart1" loCatId="hierarchy" qsTypeId="urn:microsoft.com/office/officeart/2005/8/quickstyle/simple1" qsCatId="simple" csTypeId="urn:microsoft.com/office/officeart/2005/8/colors/colorful4" csCatId="colorful" phldr="1"/>
      <dgm:spPr/>
      <dgm:t>
        <a:bodyPr/>
        <a:lstStyle/>
        <a:p>
          <a:endParaRPr lang="tr-TR"/>
        </a:p>
      </dgm:t>
    </dgm:pt>
    <dgm:pt modelId="{DFBB6BDC-589E-4B05-9346-B4D9301E5FEB}">
      <dgm:prSet phldrT="[Metin]" custT="1"/>
      <dgm:spPr/>
      <dgm:t>
        <a:bodyPr/>
        <a:lstStyle/>
        <a:p>
          <a:r>
            <a:rPr lang="tr-TR" sz="1400" dirty="0"/>
            <a:t>Klinik bulgu yok ancak ikincil hipertansiyon endişe kaynağı olmaya devam ediyor (örneğin, çocuklarda, hipertansiyonun hızlı başlangıcı veya dirençli hipertansiyon</a:t>
          </a:r>
        </a:p>
      </dgm:t>
    </dgm:pt>
    <dgm:pt modelId="{A7D6F054-813B-40C7-B5CB-5099EF8BD4CF}" type="parTrans" cxnId="{8A1BC415-3584-43F7-89FE-0F9F4E0B1900}">
      <dgm:prSet/>
      <dgm:spPr/>
      <dgm:t>
        <a:bodyPr/>
        <a:lstStyle/>
        <a:p>
          <a:endParaRPr lang="tr-TR"/>
        </a:p>
      </dgm:t>
    </dgm:pt>
    <dgm:pt modelId="{895B1E17-44AC-4235-BDE5-D5424837EB2C}" type="sibTrans" cxnId="{8A1BC415-3584-43F7-89FE-0F9F4E0B1900}">
      <dgm:prSet/>
      <dgm:spPr/>
      <dgm:t>
        <a:bodyPr/>
        <a:lstStyle/>
        <a:p>
          <a:endParaRPr lang="tr-TR"/>
        </a:p>
      </dgm:t>
    </dgm:pt>
    <dgm:pt modelId="{ABBDCFAD-9116-4CC7-85C5-EBE2A16CEE0D}">
      <dgm:prSet phldrT="[Metin]" custT="1"/>
      <dgm:spPr/>
      <dgm:t>
        <a:bodyPr/>
        <a:lstStyle/>
        <a:p>
          <a:r>
            <a:rPr lang="tr-TR" sz="1400" b="1" dirty="0"/>
            <a:t>Çocuk/ergen (doğumdan 18 yaşına kadar) </a:t>
          </a:r>
        </a:p>
        <a:p>
          <a:r>
            <a:rPr lang="tr-TR" sz="1400" dirty="0"/>
            <a:t>-</a:t>
          </a:r>
          <a:r>
            <a:rPr lang="tr-TR" sz="1400" dirty="0" err="1"/>
            <a:t>Renal</a:t>
          </a:r>
          <a:r>
            <a:rPr lang="tr-TR" sz="1400" dirty="0"/>
            <a:t> </a:t>
          </a:r>
          <a:r>
            <a:rPr lang="tr-TR" sz="1400" dirty="0" err="1"/>
            <a:t>parankimal</a:t>
          </a:r>
          <a:r>
            <a:rPr lang="tr-TR" sz="1400" dirty="0"/>
            <a:t> hastalık</a:t>
          </a:r>
        </a:p>
        <a:p>
          <a:r>
            <a:rPr lang="tr-TR" sz="1400" dirty="0"/>
            <a:t>-Aort </a:t>
          </a:r>
          <a:r>
            <a:rPr lang="tr-TR" sz="1400" dirty="0" err="1"/>
            <a:t>koarktasyonu</a:t>
          </a:r>
          <a:r>
            <a:rPr lang="tr-TR" sz="1400" dirty="0"/>
            <a:t>     </a:t>
          </a:r>
        </a:p>
      </dgm:t>
    </dgm:pt>
    <dgm:pt modelId="{45887F10-4615-48B9-9C13-4A1BDB5A5C8F}" type="parTrans" cxnId="{8BCD70FB-E351-4470-9C81-4652193B63C7}">
      <dgm:prSet/>
      <dgm:spPr/>
      <dgm:t>
        <a:bodyPr/>
        <a:lstStyle/>
        <a:p>
          <a:endParaRPr lang="tr-TR"/>
        </a:p>
      </dgm:t>
    </dgm:pt>
    <dgm:pt modelId="{8613F93A-5BCC-40B5-AF54-F29860B07CFC}" type="sibTrans" cxnId="{8BCD70FB-E351-4470-9C81-4652193B63C7}">
      <dgm:prSet/>
      <dgm:spPr/>
      <dgm:t>
        <a:bodyPr/>
        <a:lstStyle/>
        <a:p>
          <a:endParaRPr lang="tr-TR"/>
        </a:p>
      </dgm:t>
    </dgm:pt>
    <dgm:pt modelId="{CA650935-716E-486F-BD6E-083A4D465AD5}">
      <dgm:prSet phldrT="[Metin]"/>
      <dgm:spPr/>
      <dgm:t>
        <a:bodyPr/>
        <a:lstStyle/>
        <a:p>
          <a:r>
            <a:rPr lang="tr-TR" b="1" dirty="0"/>
            <a:t>Genç yetişkin (19 ila 39 yaş)</a:t>
          </a:r>
        </a:p>
        <a:p>
          <a:r>
            <a:rPr lang="tr-TR" dirty="0"/>
            <a:t>-</a:t>
          </a:r>
          <a:r>
            <a:rPr lang="tr-TR" dirty="0" err="1"/>
            <a:t>Tiroid</a:t>
          </a:r>
          <a:r>
            <a:rPr lang="tr-TR" dirty="0"/>
            <a:t> fonksiyon bozukluğu</a:t>
          </a:r>
        </a:p>
        <a:p>
          <a:r>
            <a:rPr lang="tr-TR" dirty="0"/>
            <a:t>-</a:t>
          </a:r>
          <a:r>
            <a:rPr lang="tr-TR" dirty="0" err="1"/>
            <a:t>Fibromüsküler</a:t>
          </a:r>
          <a:r>
            <a:rPr lang="tr-TR" dirty="0"/>
            <a:t> </a:t>
          </a:r>
          <a:r>
            <a:rPr lang="tr-TR" dirty="0" err="1"/>
            <a:t>displaziye</a:t>
          </a:r>
          <a:r>
            <a:rPr lang="tr-TR" dirty="0"/>
            <a:t> bağlı </a:t>
          </a:r>
          <a:r>
            <a:rPr lang="tr-TR" dirty="0" err="1"/>
            <a:t>renal</a:t>
          </a:r>
          <a:r>
            <a:rPr lang="tr-TR" dirty="0"/>
            <a:t> arter darlığı</a:t>
          </a:r>
        </a:p>
      </dgm:t>
    </dgm:pt>
    <dgm:pt modelId="{92736D49-5C94-4FAD-85BC-33BE3662732D}" type="parTrans" cxnId="{5C4703B0-BF0A-424C-ABC1-7D8D442EE6DE}">
      <dgm:prSet/>
      <dgm:spPr/>
      <dgm:t>
        <a:bodyPr/>
        <a:lstStyle/>
        <a:p>
          <a:endParaRPr lang="tr-TR"/>
        </a:p>
      </dgm:t>
    </dgm:pt>
    <dgm:pt modelId="{DC6A27D8-AB37-473B-826D-68315C58B455}" type="sibTrans" cxnId="{5C4703B0-BF0A-424C-ABC1-7D8D442EE6DE}">
      <dgm:prSet/>
      <dgm:spPr/>
      <dgm:t>
        <a:bodyPr/>
        <a:lstStyle/>
        <a:p>
          <a:endParaRPr lang="tr-TR"/>
        </a:p>
      </dgm:t>
    </dgm:pt>
    <dgm:pt modelId="{B3D76290-DAD5-40C5-896E-BBAD5BB54EB0}">
      <dgm:prSet phldrT="[Metin]"/>
      <dgm:spPr/>
      <dgm:t>
        <a:bodyPr/>
        <a:lstStyle/>
        <a:p>
          <a:r>
            <a:rPr lang="tr-TR" b="1" dirty="0"/>
            <a:t>Orta yaşlı yetişkin</a:t>
          </a:r>
        </a:p>
        <a:p>
          <a:r>
            <a:rPr lang="tr-TR" b="1" dirty="0"/>
            <a:t>(40 - 64 yaş arası)</a:t>
          </a:r>
        </a:p>
        <a:p>
          <a:r>
            <a:rPr lang="tr-TR" dirty="0"/>
            <a:t>-</a:t>
          </a:r>
          <a:r>
            <a:rPr lang="tr-TR" dirty="0" err="1"/>
            <a:t>Hiperaldosteronizm</a:t>
          </a:r>
          <a:endParaRPr lang="tr-TR" dirty="0"/>
        </a:p>
        <a:p>
          <a:r>
            <a:rPr lang="tr-TR" dirty="0"/>
            <a:t>-</a:t>
          </a:r>
          <a:r>
            <a:rPr lang="tr-TR" dirty="0" err="1"/>
            <a:t>Obstrüktif</a:t>
          </a:r>
          <a:r>
            <a:rPr lang="tr-TR" dirty="0"/>
            <a:t> uyku </a:t>
          </a:r>
          <a:r>
            <a:rPr lang="tr-TR" dirty="0" err="1"/>
            <a:t>apnesi</a:t>
          </a:r>
          <a:endParaRPr lang="tr-TR" dirty="0"/>
        </a:p>
      </dgm:t>
    </dgm:pt>
    <dgm:pt modelId="{35214CE9-D135-4719-8065-BB981CE1F1F8}" type="parTrans" cxnId="{76C62319-6E54-43C0-A1F4-DF0FB68C8238}">
      <dgm:prSet/>
      <dgm:spPr/>
      <dgm:t>
        <a:bodyPr/>
        <a:lstStyle/>
        <a:p>
          <a:endParaRPr lang="tr-TR"/>
        </a:p>
      </dgm:t>
    </dgm:pt>
    <dgm:pt modelId="{ADF6C673-AD2D-434D-A8C9-E4FED092927E}" type="sibTrans" cxnId="{76C62319-6E54-43C0-A1F4-DF0FB68C8238}">
      <dgm:prSet/>
      <dgm:spPr/>
      <dgm:t>
        <a:bodyPr/>
        <a:lstStyle/>
        <a:p>
          <a:endParaRPr lang="tr-TR"/>
        </a:p>
      </dgm:t>
    </dgm:pt>
    <dgm:pt modelId="{258A9A64-62FF-479C-B536-5AE0F0FF2F81}">
      <dgm:prSet phldrT="[Metin]"/>
      <dgm:spPr/>
      <dgm:t>
        <a:bodyPr/>
        <a:lstStyle/>
        <a:p>
          <a:r>
            <a:rPr lang="tr-TR" b="1" dirty="0"/>
            <a:t>Yaşlı yetişkinler (65 yaş ve üzeri)</a:t>
          </a:r>
          <a:r>
            <a:rPr lang="tr-TR" dirty="0"/>
            <a:t>
-</a:t>
          </a:r>
          <a:r>
            <a:rPr lang="tr-TR" dirty="0" err="1"/>
            <a:t>Ateroskleroza</a:t>
          </a:r>
          <a:r>
            <a:rPr lang="tr-TR" dirty="0"/>
            <a:t> bağlı </a:t>
          </a:r>
          <a:r>
            <a:rPr lang="tr-TR" dirty="0" err="1"/>
            <a:t>renal</a:t>
          </a:r>
          <a:r>
            <a:rPr lang="tr-TR" dirty="0"/>
            <a:t> arter darlığı
-Böbrek yetmezliği</a:t>
          </a:r>
        </a:p>
      </dgm:t>
    </dgm:pt>
    <dgm:pt modelId="{F9D88E4A-9D69-4C55-B8BA-0F773E869D08}" type="parTrans" cxnId="{61A866F9-D564-499D-9BC7-8243027A8ACC}">
      <dgm:prSet/>
      <dgm:spPr/>
      <dgm:t>
        <a:bodyPr/>
        <a:lstStyle/>
        <a:p>
          <a:endParaRPr lang="tr-TR"/>
        </a:p>
      </dgm:t>
    </dgm:pt>
    <dgm:pt modelId="{DE261641-463B-4715-A09D-BD83535F91EE}" type="sibTrans" cxnId="{61A866F9-D564-499D-9BC7-8243027A8ACC}">
      <dgm:prSet/>
      <dgm:spPr/>
      <dgm:t>
        <a:bodyPr/>
        <a:lstStyle/>
        <a:p>
          <a:endParaRPr lang="tr-TR"/>
        </a:p>
      </dgm:t>
    </dgm:pt>
    <dgm:pt modelId="{E61EF3E4-726B-422D-ABB1-D180C3DB067D}" type="pres">
      <dgm:prSet presAssocID="{8BCC2868-63D7-4E8B-AF53-CADEB3614CDB}" presName="hierChild1" presStyleCnt="0">
        <dgm:presLayoutVars>
          <dgm:orgChart val="1"/>
          <dgm:chPref val="1"/>
          <dgm:dir/>
          <dgm:animOne val="branch"/>
          <dgm:animLvl val="lvl"/>
          <dgm:resizeHandles/>
        </dgm:presLayoutVars>
      </dgm:prSet>
      <dgm:spPr/>
      <dgm:t>
        <a:bodyPr/>
        <a:lstStyle/>
        <a:p>
          <a:endParaRPr lang="tr-TR"/>
        </a:p>
      </dgm:t>
    </dgm:pt>
    <dgm:pt modelId="{271ADB2F-E1EF-4825-81E0-DFB0C3C17D36}" type="pres">
      <dgm:prSet presAssocID="{DFBB6BDC-589E-4B05-9346-B4D9301E5FEB}" presName="hierRoot1" presStyleCnt="0">
        <dgm:presLayoutVars>
          <dgm:hierBranch val="init"/>
        </dgm:presLayoutVars>
      </dgm:prSet>
      <dgm:spPr/>
    </dgm:pt>
    <dgm:pt modelId="{48D37208-B228-4876-9CC5-046084B3D9DD}" type="pres">
      <dgm:prSet presAssocID="{DFBB6BDC-589E-4B05-9346-B4D9301E5FEB}" presName="rootComposite1" presStyleCnt="0"/>
      <dgm:spPr/>
    </dgm:pt>
    <dgm:pt modelId="{BA05228F-E3A1-497F-A1D6-CB30975148E1}" type="pres">
      <dgm:prSet presAssocID="{DFBB6BDC-589E-4B05-9346-B4D9301E5FEB}" presName="rootText1" presStyleLbl="node0" presStyleIdx="0" presStyleCnt="2" custScaleY="28005" custLinFactNeighborX="-2873" custLinFactNeighborY="-42542">
        <dgm:presLayoutVars>
          <dgm:chPref val="3"/>
        </dgm:presLayoutVars>
      </dgm:prSet>
      <dgm:spPr/>
      <dgm:t>
        <a:bodyPr/>
        <a:lstStyle/>
        <a:p>
          <a:endParaRPr lang="tr-TR"/>
        </a:p>
      </dgm:t>
    </dgm:pt>
    <dgm:pt modelId="{1DCAD795-C9FA-4EE1-9BB4-E727CA921CD1}" type="pres">
      <dgm:prSet presAssocID="{DFBB6BDC-589E-4B05-9346-B4D9301E5FEB}" presName="rootConnector1" presStyleLbl="node1" presStyleIdx="0" presStyleCnt="0"/>
      <dgm:spPr/>
      <dgm:t>
        <a:bodyPr/>
        <a:lstStyle/>
        <a:p>
          <a:endParaRPr lang="tr-TR"/>
        </a:p>
      </dgm:t>
    </dgm:pt>
    <dgm:pt modelId="{FCDDDC0A-7B69-480B-94B9-EB2634CF80C7}" type="pres">
      <dgm:prSet presAssocID="{DFBB6BDC-589E-4B05-9346-B4D9301E5FEB}" presName="hierChild2" presStyleCnt="0"/>
      <dgm:spPr/>
    </dgm:pt>
    <dgm:pt modelId="{7E10EA80-E479-4052-9CBD-B18B290E0C6B}" type="pres">
      <dgm:prSet presAssocID="{45887F10-4615-48B9-9C13-4A1BDB5A5C8F}" presName="Name37" presStyleLbl="parChTrans1D2" presStyleIdx="0" presStyleCnt="3"/>
      <dgm:spPr/>
      <dgm:t>
        <a:bodyPr/>
        <a:lstStyle/>
        <a:p>
          <a:endParaRPr lang="tr-TR"/>
        </a:p>
      </dgm:t>
    </dgm:pt>
    <dgm:pt modelId="{1ABFA1C8-761A-45E2-BFC7-6351B00857E7}" type="pres">
      <dgm:prSet presAssocID="{ABBDCFAD-9116-4CC7-85C5-EBE2A16CEE0D}" presName="hierRoot2" presStyleCnt="0">
        <dgm:presLayoutVars>
          <dgm:hierBranch val="init"/>
        </dgm:presLayoutVars>
      </dgm:prSet>
      <dgm:spPr/>
    </dgm:pt>
    <dgm:pt modelId="{B129E3BF-0DAA-4E4C-B162-BE3E0DD871D2}" type="pres">
      <dgm:prSet presAssocID="{ABBDCFAD-9116-4CC7-85C5-EBE2A16CEE0D}" presName="rootComposite" presStyleCnt="0"/>
      <dgm:spPr/>
    </dgm:pt>
    <dgm:pt modelId="{D504CB64-6A9E-4A59-A821-8633663B9B94}" type="pres">
      <dgm:prSet presAssocID="{ABBDCFAD-9116-4CC7-85C5-EBE2A16CEE0D}" presName="rootText" presStyleLbl="node2" presStyleIdx="0" presStyleCnt="3" custScaleX="60942" custScaleY="31864" custLinFactNeighborX="4331" custLinFactNeighborY="-79928">
        <dgm:presLayoutVars>
          <dgm:chPref val="3"/>
        </dgm:presLayoutVars>
      </dgm:prSet>
      <dgm:spPr/>
      <dgm:t>
        <a:bodyPr/>
        <a:lstStyle/>
        <a:p>
          <a:endParaRPr lang="tr-TR"/>
        </a:p>
      </dgm:t>
    </dgm:pt>
    <dgm:pt modelId="{A36ED6D3-77FE-4DB0-A3FF-C67D69BD7CCF}" type="pres">
      <dgm:prSet presAssocID="{ABBDCFAD-9116-4CC7-85C5-EBE2A16CEE0D}" presName="rootConnector" presStyleLbl="node2" presStyleIdx="0" presStyleCnt="3"/>
      <dgm:spPr/>
      <dgm:t>
        <a:bodyPr/>
        <a:lstStyle/>
        <a:p>
          <a:endParaRPr lang="tr-TR"/>
        </a:p>
      </dgm:t>
    </dgm:pt>
    <dgm:pt modelId="{F9723252-7684-4BC3-99B6-5A794603DE67}" type="pres">
      <dgm:prSet presAssocID="{ABBDCFAD-9116-4CC7-85C5-EBE2A16CEE0D}" presName="hierChild4" presStyleCnt="0"/>
      <dgm:spPr/>
    </dgm:pt>
    <dgm:pt modelId="{45F4D4AC-8514-421A-A6FB-DDDDEC217BE0}" type="pres">
      <dgm:prSet presAssocID="{ABBDCFAD-9116-4CC7-85C5-EBE2A16CEE0D}" presName="hierChild5" presStyleCnt="0"/>
      <dgm:spPr/>
    </dgm:pt>
    <dgm:pt modelId="{70961114-6901-44DA-A9B7-2A9ED57E7157}" type="pres">
      <dgm:prSet presAssocID="{92736D49-5C94-4FAD-85BC-33BE3662732D}" presName="Name37" presStyleLbl="parChTrans1D2" presStyleIdx="1" presStyleCnt="3"/>
      <dgm:spPr/>
      <dgm:t>
        <a:bodyPr/>
        <a:lstStyle/>
        <a:p>
          <a:endParaRPr lang="tr-TR"/>
        </a:p>
      </dgm:t>
    </dgm:pt>
    <dgm:pt modelId="{56F52BB6-CC72-4ACF-9071-044D354BA909}" type="pres">
      <dgm:prSet presAssocID="{CA650935-716E-486F-BD6E-083A4D465AD5}" presName="hierRoot2" presStyleCnt="0">
        <dgm:presLayoutVars>
          <dgm:hierBranch val="init"/>
        </dgm:presLayoutVars>
      </dgm:prSet>
      <dgm:spPr/>
    </dgm:pt>
    <dgm:pt modelId="{7C4C0788-92B9-484C-8E64-88FAEBEE5E44}" type="pres">
      <dgm:prSet presAssocID="{CA650935-716E-486F-BD6E-083A4D465AD5}" presName="rootComposite" presStyleCnt="0"/>
      <dgm:spPr/>
    </dgm:pt>
    <dgm:pt modelId="{51E4BF6A-C8C7-4B67-AFA4-3F1D4827D13B}" type="pres">
      <dgm:prSet presAssocID="{CA650935-716E-486F-BD6E-083A4D465AD5}" presName="rootText" presStyleLbl="node2" presStyleIdx="1" presStyleCnt="3" custScaleX="44051" custScaleY="32639" custLinFactNeighborX="-14190" custLinFactNeighborY="-80872">
        <dgm:presLayoutVars>
          <dgm:chPref val="3"/>
        </dgm:presLayoutVars>
      </dgm:prSet>
      <dgm:spPr/>
      <dgm:t>
        <a:bodyPr/>
        <a:lstStyle/>
        <a:p>
          <a:endParaRPr lang="tr-TR"/>
        </a:p>
      </dgm:t>
    </dgm:pt>
    <dgm:pt modelId="{E0B60237-3ED8-4D5E-A1FC-69DC12FCCDBA}" type="pres">
      <dgm:prSet presAssocID="{CA650935-716E-486F-BD6E-083A4D465AD5}" presName="rootConnector" presStyleLbl="node2" presStyleIdx="1" presStyleCnt="3"/>
      <dgm:spPr/>
      <dgm:t>
        <a:bodyPr/>
        <a:lstStyle/>
        <a:p>
          <a:endParaRPr lang="tr-TR"/>
        </a:p>
      </dgm:t>
    </dgm:pt>
    <dgm:pt modelId="{532CDAF9-2D15-44E2-AE33-4B40A8DE43D8}" type="pres">
      <dgm:prSet presAssocID="{CA650935-716E-486F-BD6E-083A4D465AD5}" presName="hierChild4" presStyleCnt="0"/>
      <dgm:spPr/>
    </dgm:pt>
    <dgm:pt modelId="{56C069C6-8797-4E7A-B5BD-5594116D5BE9}" type="pres">
      <dgm:prSet presAssocID="{CA650935-716E-486F-BD6E-083A4D465AD5}" presName="hierChild5" presStyleCnt="0"/>
      <dgm:spPr/>
    </dgm:pt>
    <dgm:pt modelId="{DCF4E152-8216-4ACD-99AD-29B0697ABF39}" type="pres">
      <dgm:prSet presAssocID="{35214CE9-D135-4719-8065-BB981CE1F1F8}" presName="Name37" presStyleLbl="parChTrans1D2" presStyleIdx="2" presStyleCnt="3"/>
      <dgm:spPr/>
      <dgm:t>
        <a:bodyPr/>
        <a:lstStyle/>
        <a:p>
          <a:endParaRPr lang="tr-TR"/>
        </a:p>
      </dgm:t>
    </dgm:pt>
    <dgm:pt modelId="{25AC050E-98A9-4DD1-B700-A546D2393673}" type="pres">
      <dgm:prSet presAssocID="{B3D76290-DAD5-40C5-896E-BBAD5BB54EB0}" presName="hierRoot2" presStyleCnt="0">
        <dgm:presLayoutVars>
          <dgm:hierBranch val="init"/>
        </dgm:presLayoutVars>
      </dgm:prSet>
      <dgm:spPr/>
    </dgm:pt>
    <dgm:pt modelId="{DC18F5BB-180A-4738-BBFD-89319F715BB9}" type="pres">
      <dgm:prSet presAssocID="{B3D76290-DAD5-40C5-896E-BBAD5BB54EB0}" presName="rootComposite" presStyleCnt="0"/>
      <dgm:spPr/>
    </dgm:pt>
    <dgm:pt modelId="{000FFD23-5B45-4040-AC71-AC626F249036}" type="pres">
      <dgm:prSet presAssocID="{B3D76290-DAD5-40C5-896E-BBAD5BB54EB0}" presName="rootText" presStyleLbl="node2" presStyleIdx="2" presStyleCnt="3" custScaleX="36513" custScaleY="36388" custLinFactNeighborX="-33093" custLinFactNeighborY="-80550">
        <dgm:presLayoutVars>
          <dgm:chPref val="3"/>
        </dgm:presLayoutVars>
      </dgm:prSet>
      <dgm:spPr/>
      <dgm:t>
        <a:bodyPr/>
        <a:lstStyle/>
        <a:p>
          <a:endParaRPr lang="tr-TR"/>
        </a:p>
      </dgm:t>
    </dgm:pt>
    <dgm:pt modelId="{D6F5E6D1-5E19-4D79-8392-4D0C7E8D8CEE}" type="pres">
      <dgm:prSet presAssocID="{B3D76290-DAD5-40C5-896E-BBAD5BB54EB0}" presName="rootConnector" presStyleLbl="node2" presStyleIdx="2" presStyleCnt="3"/>
      <dgm:spPr/>
      <dgm:t>
        <a:bodyPr/>
        <a:lstStyle/>
        <a:p>
          <a:endParaRPr lang="tr-TR"/>
        </a:p>
      </dgm:t>
    </dgm:pt>
    <dgm:pt modelId="{F6D61A7D-1FA9-4268-8EF5-6F5940967FCF}" type="pres">
      <dgm:prSet presAssocID="{B3D76290-DAD5-40C5-896E-BBAD5BB54EB0}" presName="hierChild4" presStyleCnt="0"/>
      <dgm:spPr/>
    </dgm:pt>
    <dgm:pt modelId="{027D648E-AAB5-4245-BD4E-327440FD31CA}" type="pres">
      <dgm:prSet presAssocID="{B3D76290-DAD5-40C5-896E-BBAD5BB54EB0}" presName="hierChild5" presStyleCnt="0"/>
      <dgm:spPr/>
    </dgm:pt>
    <dgm:pt modelId="{12125C59-A718-422F-BF0B-04147D9EA0DB}" type="pres">
      <dgm:prSet presAssocID="{DFBB6BDC-589E-4B05-9346-B4D9301E5FEB}" presName="hierChild3" presStyleCnt="0"/>
      <dgm:spPr/>
    </dgm:pt>
    <dgm:pt modelId="{34ECBD09-C38D-4C57-8952-2487637B02C6}" type="pres">
      <dgm:prSet presAssocID="{258A9A64-62FF-479C-B536-5AE0F0FF2F81}" presName="hierRoot1" presStyleCnt="0">
        <dgm:presLayoutVars>
          <dgm:hierBranch val="init"/>
        </dgm:presLayoutVars>
      </dgm:prSet>
      <dgm:spPr/>
    </dgm:pt>
    <dgm:pt modelId="{8EAA8AA8-F072-44B6-8ADF-FE7866863351}" type="pres">
      <dgm:prSet presAssocID="{258A9A64-62FF-479C-B536-5AE0F0FF2F81}" presName="rootComposite1" presStyleCnt="0"/>
      <dgm:spPr/>
    </dgm:pt>
    <dgm:pt modelId="{F1BF17D8-4023-4715-B8FB-6DF58E43BDBF}" type="pres">
      <dgm:prSet presAssocID="{258A9A64-62FF-479C-B536-5AE0F0FF2F81}" presName="rootText1" presStyleLbl="node0" presStyleIdx="1" presStyleCnt="2" custScaleX="44051" custScaleY="37464" custLinFactNeighborX="-9462" custLinFactNeighborY="-8747">
        <dgm:presLayoutVars>
          <dgm:chPref val="3"/>
        </dgm:presLayoutVars>
      </dgm:prSet>
      <dgm:spPr/>
      <dgm:t>
        <a:bodyPr/>
        <a:lstStyle/>
        <a:p>
          <a:endParaRPr lang="tr-TR"/>
        </a:p>
      </dgm:t>
    </dgm:pt>
    <dgm:pt modelId="{4CE94D5A-9E80-4E3C-9556-565932770F3A}" type="pres">
      <dgm:prSet presAssocID="{258A9A64-62FF-479C-B536-5AE0F0FF2F81}" presName="rootConnector1" presStyleLbl="node1" presStyleIdx="0" presStyleCnt="0"/>
      <dgm:spPr/>
      <dgm:t>
        <a:bodyPr/>
        <a:lstStyle/>
        <a:p>
          <a:endParaRPr lang="tr-TR"/>
        </a:p>
      </dgm:t>
    </dgm:pt>
    <dgm:pt modelId="{B1410FB1-B705-4CB1-9A9D-5C4CF6390734}" type="pres">
      <dgm:prSet presAssocID="{258A9A64-62FF-479C-B536-5AE0F0FF2F81}" presName="hierChild2" presStyleCnt="0"/>
      <dgm:spPr/>
    </dgm:pt>
    <dgm:pt modelId="{004DC16D-CF44-4BF0-A666-CF44F377E11C}" type="pres">
      <dgm:prSet presAssocID="{258A9A64-62FF-479C-B536-5AE0F0FF2F81}" presName="hierChild3" presStyleCnt="0"/>
      <dgm:spPr/>
    </dgm:pt>
  </dgm:ptLst>
  <dgm:cxnLst>
    <dgm:cxn modelId="{86091F12-0DC7-4927-9112-F3DFAA6EA53C}" type="presOf" srcId="{DFBB6BDC-589E-4B05-9346-B4D9301E5FEB}" destId="{1DCAD795-C9FA-4EE1-9BB4-E727CA921CD1}" srcOrd="1" destOrd="0" presId="urn:microsoft.com/office/officeart/2005/8/layout/orgChart1"/>
    <dgm:cxn modelId="{5C4703B0-BF0A-424C-ABC1-7D8D442EE6DE}" srcId="{DFBB6BDC-589E-4B05-9346-B4D9301E5FEB}" destId="{CA650935-716E-486F-BD6E-083A4D465AD5}" srcOrd="1" destOrd="0" parTransId="{92736D49-5C94-4FAD-85BC-33BE3662732D}" sibTransId="{DC6A27D8-AB37-473B-826D-68315C58B455}"/>
    <dgm:cxn modelId="{3B9119EB-2D4A-45A9-B46F-CD1DABEBADDC}" type="presOf" srcId="{258A9A64-62FF-479C-B536-5AE0F0FF2F81}" destId="{F1BF17D8-4023-4715-B8FB-6DF58E43BDBF}" srcOrd="0" destOrd="0" presId="urn:microsoft.com/office/officeart/2005/8/layout/orgChart1"/>
    <dgm:cxn modelId="{61A866F9-D564-499D-9BC7-8243027A8ACC}" srcId="{8BCC2868-63D7-4E8B-AF53-CADEB3614CDB}" destId="{258A9A64-62FF-479C-B536-5AE0F0FF2F81}" srcOrd="1" destOrd="0" parTransId="{F9D88E4A-9D69-4C55-B8BA-0F773E869D08}" sibTransId="{DE261641-463B-4715-A09D-BD83535F91EE}"/>
    <dgm:cxn modelId="{8BCD70FB-E351-4470-9C81-4652193B63C7}" srcId="{DFBB6BDC-589E-4B05-9346-B4D9301E5FEB}" destId="{ABBDCFAD-9116-4CC7-85C5-EBE2A16CEE0D}" srcOrd="0" destOrd="0" parTransId="{45887F10-4615-48B9-9C13-4A1BDB5A5C8F}" sibTransId="{8613F93A-5BCC-40B5-AF54-F29860B07CFC}"/>
    <dgm:cxn modelId="{FBBC9594-96E5-46EC-B14C-9749A4E0DE0A}" type="presOf" srcId="{ABBDCFAD-9116-4CC7-85C5-EBE2A16CEE0D}" destId="{D504CB64-6A9E-4A59-A821-8633663B9B94}" srcOrd="0" destOrd="0" presId="urn:microsoft.com/office/officeart/2005/8/layout/orgChart1"/>
    <dgm:cxn modelId="{8A1BC415-3584-43F7-89FE-0F9F4E0B1900}" srcId="{8BCC2868-63D7-4E8B-AF53-CADEB3614CDB}" destId="{DFBB6BDC-589E-4B05-9346-B4D9301E5FEB}" srcOrd="0" destOrd="0" parTransId="{A7D6F054-813B-40C7-B5CB-5099EF8BD4CF}" sibTransId="{895B1E17-44AC-4235-BDE5-D5424837EB2C}"/>
    <dgm:cxn modelId="{9B71239F-EA22-436D-A04C-06D5D3AD48D4}" type="presOf" srcId="{CA650935-716E-486F-BD6E-083A4D465AD5}" destId="{E0B60237-3ED8-4D5E-A1FC-69DC12FCCDBA}" srcOrd="1" destOrd="0" presId="urn:microsoft.com/office/officeart/2005/8/layout/orgChart1"/>
    <dgm:cxn modelId="{358BDAA8-77CF-46C1-9C86-1CBCBCEDCC7C}" type="presOf" srcId="{45887F10-4615-48B9-9C13-4A1BDB5A5C8F}" destId="{7E10EA80-E479-4052-9CBD-B18B290E0C6B}" srcOrd="0" destOrd="0" presId="urn:microsoft.com/office/officeart/2005/8/layout/orgChart1"/>
    <dgm:cxn modelId="{7F46B20F-0B42-448F-8D8D-9327D44D2D81}" type="presOf" srcId="{8BCC2868-63D7-4E8B-AF53-CADEB3614CDB}" destId="{E61EF3E4-726B-422D-ABB1-D180C3DB067D}" srcOrd="0" destOrd="0" presId="urn:microsoft.com/office/officeart/2005/8/layout/orgChart1"/>
    <dgm:cxn modelId="{F62C0675-1972-42CA-9FD6-76471A290FF1}" type="presOf" srcId="{DFBB6BDC-589E-4B05-9346-B4D9301E5FEB}" destId="{BA05228F-E3A1-497F-A1D6-CB30975148E1}" srcOrd="0" destOrd="0" presId="urn:microsoft.com/office/officeart/2005/8/layout/orgChart1"/>
    <dgm:cxn modelId="{2E090A0C-0FCC-4729-8E47-C340E057EDA7}" type="presOf" srcId="{CA650935-716E-486F-BD6E-083A4D465AD5}" destId="{51E4BF6A-C8C7-4B67-AFA4-3F1D4827D13B}" srcOrd="0" destOrd="0" presId="urn:microsoft.com/office/officeart/2005/8/layout/orgChart1"/>
    <dgm:cxn modelId="{BFB64824-4304-47A4-883E-71EF996A20C3}" type="presOf" srcId="{35214CE9-D135-4719-8065-BB981CE1F1F8}" destId="{DCF4E152-8216-4ACD-99AD-29B0697ABF39}" srcOrd="0" destOrd="0" presId="urn:microsoft.com/office/officeart/2005/8/layout/orgChart1"/>
    <dgm:cxn modelId="{76C62319-6E54-43C0-A1F4-DF0FB68C8238}" srcId="{DFBB6BDC-589E-4B05-9346-B4D9301E5FEB}" destId="{B3D76290-DAD5-40C5-896E-BBAD5BB54EB0}" srcOrd="2" destOrd="0" parTransId="{35214CE9-D135-4719-8065-BB981CE1F1F8}" sibTransId="{ADF6C673-AD2D-434D-A8C9-E4FED092927E}"/>
    <dgm:cxn modelId="{F265BDC8-91A7-4B68-BE7E-26FDC9F9A495}" type="presOf" srcId="{B3D76290-DAD5-40C5-896E-BBAD5BB54EB0}" destId="{000FFD23-5B45-4040-AC71-AC626F249036}" srcOrd="0" destOrd="0" presId="urn:microsoft.com/office/officeart/2005/8/layout/orgChart1"/>
    <dgm:cxn modelId="{E550B6E7-6444-4C7A-9860-385A48B78344}" type="presOf" srcId="{B3D76290-DAD5-40C5-896E-BBAD5BB54EB0}" destId="{D6F5E6D1-5E19-4D79-8392-4D0C7E8D8CEE}" srcOrd="1" destOrd="0" presId="urn:microsoft.com/office/officeart/2005/8/layout/orgChart1"/>
    <dgm:cxn modelId="{C3B42CFE-B309-4B28-A3AC-53896DF3AFDE}" type="presOf" srcId="{92736D49-5C94-4FAD-85BC-33BE3662732D}" destId="{70961114-6901-44DA-A9B7-2A9ED57E7157}" srcOrd="0" destOrd="0" presId="urn:microsoft.com/office/officeart/2005/8/layout/orgChart1"/>
    <dgm:cxn modelId="{2867AB06-B7AB-45F2-B68E-50F8B804F715}" type="presOf" srcId="{ABBDCFAD-9116-4CC7-85C5-EBE2A16CEE0D}" destId="{A36ED6D3-77FE-4DB0-A3FF-C67D69BD7CCF}" srcOrd="1" destOrd="0" presId="urn:microsoft.com/office/officeart/2005/8/layout/orgChart1"/>
    <dgm:cxn modelId="{32CF718B-5620-44A4-B81B-E6C355E1D1DE}" type="presOf" srcId="{258A9A64-62FF-479C-B536-5AE0F0FF2F81}" destId="{4CE94D5A-9E80-4E3C-9556-565932770F3A}" srcOrd="1" destOrd="0" presId="urn:microsoft.com/office/officeart/2005/8/layout/orgChart1"/>
    <dgm:cxn modelId="{30586007-9F20-4405-9615-843E3A89E7DB}" type="presParOf" srcId="{E61EF3E4-726B-422D-ABB1-D180C3DB067D}" destId="{271ADB2F-E1EF-4825-81E0-DFB0C3C17D36}" srcOrd="0" destOrd="0" presId="urn:microsoft.com/office/officeart/2005/8/layout/orgChart1"/>
    <dgm:cxn modelId="{3CC8A215-A6D7-4B2F-8E58-4982BE4A0E74}" type="presParOf" srcId="{271ADB2F-E1EF-4825-81E0-DFB0C3C17D36}" destId="{48D37208-B228-4876-9CC5-046084B3D9DD}" srcOrd="0" destOrd="0" presId="urn:microsoft.com/office/officeart/2005/8/layout/orgChart1"/>
    <dgm:cxn modelId="{7F1548A8-BAC7-4553-89F6-45C30E843535}" type="presParOf" srcId="{48D37208-B228-4876-9CC5-046084B3D9DD}" destId="{BA05228F-E3A1-497F-A1D6-CB30975148E1}" srcOrd="0" destOrd="0" presId="urn:microsoft.com/office/officeart/2005/8/layout/orgChart1"/>
    <dgm:cxn modelId="{6AD6343E-C389-4075-AB70-668231C520A2}" type="presParOf" srcId="{48D37208-B228-4876-9CC5-046084B3D9DD}" destId="{1DCAD795-C9FA-4EE1-9BB4-E727CA921CD1}" srcOrd="1" destOrd="0" presId="urn:microsoft.com/office/officeart/2005/8/layout/orgChart1"/>
    <dgm:cxn modelId="{2856EC95-EEB4-4859-B8BA-4A3DE2DC9250}" type="presParOf" srcId="{271ADB2F-E1EF-4825-81E0-DFB0C3C17D36}" destId="{FCDDDC0A-7B69-480B-94B9-EB2634CF80C7}" srcOrd="1" destOrd="0" presId="urn:microsoft.com/office/officeart/2005/8/layout/orgChart1"/>
    <dgm:cxn modelId="{2D6D45CF-0182-4E9F-A526-E9D877D44B40}" type="presParOf" srcId="{FCDDDC0A-7B69-480B-94B9-EB2634CF80C7}" destId="{7E10EA80-E479-4052-9CBD-B18B290E0C6B}" srcOrd="0" destOrd="0" presId="urn:microsoft.com/office/officeart/2005/8/layout/orgChart1"/>
    <dgm:cxn modelId="{0BD13650-D6C7-4310-99D2-6AB9DBFEA736}" type="presParOf" srcId="{FCDDDC0A-7B69-480B-94B9-EB2634CF80C7}" destId="{1ABFA1C8-761A-45E2-BFC7-6351B00857E7}" srcOrd="1" destOrd="0" presId="urn:microsoft.com/office/officeart/2005/8/layout/orgChart1"/>
    <dgm:cxn modelId="{B83F8182-4E64-4FAE-9E45-4AB5C01FB25B}" type="presParOf" srcId="{1ABFA1C8-761A-45E2-BFC7-6351B00857E7}" destId="{B129E3BF-0DAA-4E4C-B162-BE3E0DD871D2}" srcOrd="0" destOrd="0" presId="urn:microsoft.com/office/officeart/2005/8/layout/orgChart1"/>
    <dgm:cxn modelId="{2890576F-2210-4458-9187-935F38621C02}" type="presParOf" srcId="{B129E3BF-0DAA-4E4C-B162-BE3E0DD871D2}" destId="{D504CB64-6A9E-4A59-A821-8633663B9B94}" srcOrd="0" destOrd="0" presId="urn:microsoft.com/office/officeart/2005/8/layout/orgChart1"/>
    <dgm:cxn modelId="{A5234664-214C-42C6-9160-CAEC3803192E}" type="presParOf" srcId="{B129E3BF-0DAA-4E4C-B162-BE3E0DD871D2}" destId="{A36ED6D3-77FE-4DB0-A3FF-C67D69BD7CCF}" srcOrd="1" destOrd="0" presId="urn:microsoft.com/office/officeart/2005/8/layout/orgChart1"/>
    <dgm:cxn modelId="{60A78394-3C53-48BE-8DA6-B08DACAE441F}" type="presParOf" srcId="{1ABFA1C8-761A-45E2-BFC7-6351B00857E7}" destId="{F9723252-7684-4BC3-99B6-5A794603DE67}" srcOrd="1" destOrd="0" presId="urn:microsoft.com/office/officeart/2005/8/layout/orgChart1"/>
    <dgm:cxn modelId="{434E450D-DB02-4B17-93FD-7BED298AF14B}" type="presParOf" srcId="{1ABFA1C8-761A-45E2-BFC7-6351B00857E7}" destId="{45F4D4AC-8514-421A-A6FB-DDDDEC217BE0}" srcOrd="2" destOrd="0" presId="urn:microsoft.com/office/officeart/2005/8/layout/orgChart1"/>
    <dgm:cxn modelId="{E41E7E76-E11B-4285-8A77-A04ABB7B1BE2}" type="presParOf" srcId="{FCDDDC0A-7B69-480B-94B9-EB2634CF80C7}" destId="{70961114-6901-44DA-A9B7-2A9ED57E7157}" srcOrd="2" destOrd="0" presId="urn:microsoft.com/office/officeart/2005/8/layout/orgChart1"/>
    <dgm:cxn modelId="{F815A53E-DD1A-4E28-B368-E4904E0CF375}" type="presParOf" srcId="{FCDDDC0A-7B69-480B-94B9-EB2634CF80C7}" destId="{56F52BB6-CC72-4ACF-9071-044D354BA909}" srcOrd="3" destOrd="0" presId="urn:microsoft.com/office/officeart/2005/8/layout/orgChart1"/>
    <dgm:cxn modelId="{A8EB3AB9-62C8-42EE-B7BC-239854AE9F53}" type="presParOf" srcId="{56F52BB6-CC72-4ACF-9071-044D354BA909}" destId="{7C4C0788-92B9-484C-8E64-88FAEBEE5E44}" srcOrd="0" destOrd="0" presId="urn:microsoft.com/office/officeart/2005/8/layout/orgChart1"/>
    <dgm:cxn modelId="{27B11EED-3BC1-4213-BFE2-417EC925520F}" type="presParOf" srcId="{7C4C0788-92B9-484C-8E64-88FAEBEE5E44}" destId="{51E4BF6A-C8C7-4B67-AFA4-3F1D4827D13B}" srcOrd="0" destOrd="0" presId="urn:microsoft.com/office/officeart/2005/8/layout/orgChart1"/>
    <dgm:cxn modelId="{D1CA08A9-8612-4724-8D00-7130C680782D}" type="presParOf" srcId="{7C4C0788-92B9-484C-8E64-88FAEBEE5E44}" destId="{E0B60237-3ED8-4D5E-A1FC-69DC12FCCDBA}" srcOrd="1" destOrd="0" presId="urn:microsoft.com/office/officeart/2005/8/layout/orgChart1"/>
    <dgm:cxn modelId="{6486F0D1-FD4D-4510-9434-5E3ABF303E60}" type="presParOf" srcId="{56F52BB6-CC72-4ACF-9071-044D354BA909}" destId="{532CDAF9-2D15-44E2-AE33-4B40A8DE43D8}" srcOrd="1" destOrd="0" presId="urn:microsoft.com/office/officeart/2005/8/layout/orgChart1"/>
    <dgm:cxn modelId="{87CDDC4C-1DF0-4081-891A-028FA1BBA0C6}" type="presParOf" srcId="{56F52BB6-CC72-4ACF-9071-044D354BA909}" destId="{56C069C6-8797-4E7A-B5BD-5594116D5BE9}" srcOrd="2" destOrd="0" presId="urn:microsoft.com/office/officeart/2005/8/layout/orgChart1"/>
    <dgm:cxn modelId="{B0A285CD-BC2F-4854-A0D7-04E3587685B7}" type="presParOf" srcId="{FCDDDC0A-7B69-480B-94B9-EB2634CF80C7}" destId="{DCF4E152-8216-4ACD-99AD-29B0697ABF39}" srcOrd="4" destOrd="0" presId="urn:microsoft.com/office/officeart/2005/8/layout/orgChart1"/>
    <dgm:cxn modelId="{5617543A-1DDC-4575-8EB6-F3274713630B}" type="presParOf" srcId="{FCDDDC0A-7B69-480B-94B9-EB2634CF80C7}" destId="{25AC050E-98A9-4DD1-B700-A546D2393673}" srcOrd="5" destOrd="0" presId="urn:microsoft.com/office/officeart/2005/8/layout/orgChart1"/>
    <dgm:cxn modelId="{0D44435E-38E8-4429-9BC9-3768F113041D}" type="presParOf" srcId="{25AC050E-98A9-4DD1-B700-A546D2393673}" destId="{DC18F5BB-180A-4738-BBFD-89319F715BB9}" srcOrd="0" destOrd="0" presId="urn:microsoft.com/office/officeart/2005/8/layout/orgChart1"/>
    <dgm:cxn modelId="{72438DAB-8FC5-4D42-9595-F1F3F26DE0E6}" type="presParOf" srcId="{DC18F5BB-180A-4738-BBFD-89319F715BB9}" destId="{000FFD23-5B45-4040-AC71-AC626F249036}" srcOrd="0" destOrd="0" presId="urn:microsoft.com/office/officeart/2005/8/layout/orgChart1"/>
    <dgm:cxn modelId="{E1CD2942-3B0C-4DD4-A1A4-89B00273313B}" type="presParOf" srcId="{DC18F5BB-180A-4738-BBFD-89319F715BB9}" destId="{D6F5E6D1-5E19-4D79-8392-4D0C7E8D8CEE}" srcOrd="1" destOrd="0" presId="urn:microsoft.com/office/officeart/2005/8/layout/orgChart1"/>
    <dgm:cxn modelId="{96823F8C-38FD-45EF-931B-27549C722326}" type="presParOf" srcId="{25AC050E-98A9-4DD1-B700-A546D2393673}" destId="{F6D61A7D-1FA9-4268-8EF5-6F5940967FCF}" srcOrd="1" destOrd="0" presId="urn:microsoft.com/office/officeart/2005/8/layout/orgChart1"/>
    <dgm:cxn modelId="{A65DDE9B-96F2-4B27-87AF-AEA09C99A4D5}" type="presParOf" srcId="{25AC050E-98A9-4DD1-B700-A546D2393673}" destId="{027D648E-AAB5-4245-BD4E-327440FD31CA}" srcOrd="2" destOrd="0" presId="urn:microsoft.com/office/officeart/2005/8/layout/orgChart1"/>
    <dgm:cxn modelId="{4643AE26-C3A6-4C10-9007-B6EC2CF84ACF}" type="presParOf" srcId="{271ADB2F-E1EF-4825-81E0-DFB0C3C17D36}" destId="{12125C59-A718-422F-BF0B-04147D9EA0DB}" srcOrd="2" destOrd="0" presId="urn:microsoft.com/office/officeart/2005/8/layout/orgChart1"/>
    <dgm:cxn modelId="{C10BCA0D-9002-4A27-92C4-7DF76550BE6B}" type="presParOf" srcId="{E61EF3E4-726B-422D-ABB1-D180C3DB067D}" destId="{34ECBD09-C38D-4C57-8952-2487637B02C6}" srcOrd="1" destOrd="0" presId="urn:microsoft.com/office/officeart/2005/8/layout/orgChart1"/>
    <dgm:cxn modelId="{24A00036-B393-4098-8BA5-D502B3EB8CD5}" type="presParOf" srcId="{34ECBD09-C38D-4C57-8952-2487637B02C6}" destId="{8EAA8AA8-F072-44B6-8ADF-FE7866863351}" srcOrd="0" destOrd="0" presId="urn:microsoft.com/office/officeart/2005/8/layout/orgChart1"/>
    <dgm:cxn modelId="{ED6763CB-2B4B-46FA-9D93-DE36A4135DB6}" type="presParOf" srcId="{8EAA8AA8-F072-44B6-8ADF-FE7866863351}" destId="{F1BF17D8-4023-4715-B8FB-6DF58E43BDBF}" srcOrd="0" destOrd="0" presId="urn:microsoft.com/office/officeart/2005/8/layout/orgChart1"/>
    <dgm:cxn modelId="{AB3C2AAB-A677-49E1-AF16-B6070CDD901D}" type="presParOf" srcId="{8EAA8AA8-F072-44B6-8ADF-FE7866863351}" destId="{4CE94D5A-9E80-4E3C-9556-565932770F3A}" srcOrd="1" destOrd="0" presId="urn:microsoft.com/office/officeart/2005/8/layout/orgChart1"/>
    <dgm:cxn modelId="{6C5F693C-9A46-4DCA-AB8C-75152606D592}" type="presParOf" srcId="{34ECBD09-C38D-4C57-8952-2487637B02C6}" destId="{B1410FB1-B705-4CB1-9A9D-5C4CF6390734}" srcOrd="1" destOrd="0" presId="urn:microsoft.com/office/officeart/2005/8/layout/orgChart1"/>
    <dgm:cxn modelId="{30DF8909-FDF5-445B-B19B-672E89505283}" type="presParOf" srcId="{34ECBD09-C38D-4C57-8952-2487637B02C6}" destId="{004DC16D-CF44-4BF0-A666-CF44F377E11C}"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C0FAF4D-6581-4A11-81B8-084B36E3BD3A}"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tr-TR"/>
        </a:p>
      </dgm:t>
    </dgm:pt>
    <dgm:pt modelId="{6C6FCF24-4E7F-4D30-984E-822DF79EE66C}">
      <dgm:prSet phldrT="[Metin]"/>
      <dgm:spPr/>
      <dgm:t>
        <a:bodyPr/>
        <a:lstStyle/>
        <a:p>
          <a:r>
            <a:rPr lang="tr-TR" b="1" dirty="0"/>
            <a:t>Dirençli hipertansiyonu olan hastalar: </a:t>
          </a:r>
          <a:r>
            <a:rPr lang="tr-TR" dirty="0"/>
            <a:t>Farklı sınıf (biri </a:t>
          </a:r>
          <a:r>
            <a:rPr lang="tr-TR" dirty="0" err="1"/>
            <a:t>diüretikler</a:t>
          </a:r>
          <a:r>
            <a:rPr lang="tr-TR" dirty="0"/>
            <a:t> olmak üzere) üç adet, yeterli dozda </a:t>
          </a:r>
          <a:r>
            <a:rPr lang="tr-TR" dirty="0" err="1"/>
            <a:t>antihipertansif</a:t>
          </a:r>
          <a:r>
            <a:rPr lang="tr-TR" dirty="0"/>
            <a:t> kullanımına rağmen kan basıncı kontrolde olmayan hastalar</a:t>
          </a:r>
        </a:p>
      </dgm:t>
    </dgm:pt>
    <dgm:pt modelId="{29700B5A-5674-49A1-B58A-E51ACC5EF137}" type="parTrans" cxnId="{19F1CF52-EB84-448B-9E0E-13C68903EF56}">
      <dgm:prSet/>
      <dgm:spPr/>
      <dgm:t>
        <a:bodyPr/>
        <a:lstStyle/>
        <a:p>
          <a:endParaRPr lang="tr-TR"/>
        </a:p>
      </dgm:t>
    </dgm:pt>
    <dgm:pt modelId="{702BA614-FA25-4019-950B-787989F00CE5}" type="sibTrans" cxnId="{19F1CF52-EB84-448B-9E0E-13C68903EF56}">
      <dgm:prSet/>
      <dgm:spPr/>
      <dgm:t>
        <a:bodyPr/>
        <a:lstStyle/>
        <a:p>
          <a:endParaRPr lang="tr-TR"/>
        </a:p>
      </dgm:t>
    </dgm:pt>
    <dgm:pt modelId="{48D7D67D-7EE9-44E9-9FB5-E0BE21E104B5}">
      <dgm:prSet phldrT="[Metin]"/>
      <dgm:spPr/>
      <dgm:t>
        <a:bodyPr/>
        <a:lstStyle/>
        <a:p>
          <a:r>
            <a:rPr lang="tr-TR" dirty="0" err="1"/>
            <a:t>Antihipertansif</a:t>
          </a:r>
          <a:r>
            <a:rPr lang="tr-TR" dirty="0"/>
            <a:t> tedavi altındayken kan basıncı kontrolü aniden bozulan hastalar</a:t>
          </a:r>
        </a:p>
      </dgm:t>
    </dgm:pt>
    <dgm:pt modelId="{C49D8723-42B3-4C2C-BEC1-8A81728C1C43}" type="parTrans" cxnId="{6DDE7819-C34C-4A3B-B4EA-C7E8095955DE}">
      <dgm:prSet/>
      <dgm:spPr/>
      <dgm:t>
        <a:bodyPr/>
        <a:lstStyle/>
        <a:p>
          <a:endParaRPr lang="tr-TR"/>
        </a:p>
      </dgm:t>
    </dgm:pt>
    <dgm:pt modelId="{056B8309-110F-456D-A1EE-70345632FDDD}" type="sibTrans" cxnId="{6DDE7819-C34C-4A3B-B4EA-C7E8095955DE}">
      <dgm:prSet/>
      <dgm:spPr/>
      <dgm:t>
        <a:bodyPr/>
        <a:lstStyle/>
        <a:p>
          <a:endParaRPr lang="tr-TR"/>
        </a:p>
      </dgm:t>
    </dgm:pt>
    <dgm:pt modelId="{10A2425C-A474-46CF-9E0A-BFE8D48AC1B3}">
      <dgm:prSet phldrT="[Metin]"/>
      <dgm:spPr/>
      <dgm:t>
        <a:bodyPr/>
        <a:lstStyle/>
        <a:p>
          <a:r>
            <a:rPr lang="tr-TR" dirty="0"/>
            <a:t>30 yaşından önce başlayan veya 60 yaş üzerinde ani başlayan evre 2 hipertansiyon</a:t>
          </a:r>
        </a:p>
      </dgm:t>
    </dgm:pt>
    <dgm:pt modelId="{25CF8895-DF47-4F56-A226-E23DCA2E4CB9}" type="parTrans" cxnId="{94EBCDEE-8D1E-452A-9B6B-C743423D15E9}">
      <dgm:prSet/>
      <dgm:spPr/>
      <dgm:t>
        <a:bodyPr/>
        <a:lstStyle/>
        <a:p>
          <a:endParaRPr lang="tr-TR"/>
        </a:p>
      </dgm:t>
    </dgm:pt>
    <dgm:pt modelId="{1FD72685-B064-4B06-9002-9D5FF1F15139}" type="sibTrans" cxnId="{94EBCDEE-8D1E-452A-9B6B-C743423D15E9}">
      <dgm:prSet/>
      <dgm:spPr/>
      <dgm:t>
        <a:bodyPr/>
        <a:lstStyle/>
        <a:p>
          <a:endParaRPr lang="tr-TR"/>
        </a:p>
      </dgm:t>
    </dgm:pt>
    <dgm:pt modelId="{E393A6E9-A7CC-4F70-B229-ED80A75AB0DB}">
      <dgm:prSet phldrT="[Metin]"/>
      <dgm:spPr/>
      <dgm:t>
        <a:bodyPr/>
        <a:lstStyle/>
        <a:p>
          <a:r>
            <a:rPr lang="tr-TR" dirty="0"/>
            <a:t>Kan basıncı düzeyine göre beklenenden daha ağır hedef organ hasarı gelişmiş hastalar</a:t>
          </a:r>
        </a:p>
      </dgm:t>
    </dgm:pt>
    <dgm:pt modelId="{58D98024-B443-4E59-A9CA-498A90313F0E}" type="parTrans" cxnId="{BEE45D05-AB56-4271-B116-0C3AC02838EA}">
      <dgm:prSet/>
      <dgm:spPr/>
      <dgm:t>
        <a:bodyPr/>
        <a:lstStyle/>
        <a:p>
          <a:endParaRPr lang="tr-TR"/>
        </a:p>
      </dgm:t>
    </dgm:pt>
    <dgm:pt modelId="{A826266E-DC0B-4D95-A06F-7A6AFB778B2E}" type="sibTrans" cxnId="{BEE45D05-AB56-4271-B116-0C3AC02838EA}">
      <dgm:prSet/>
      <dgm:spPr/>
      <dgm:t>
        <a:bodyPr/>
        <a:lstStyle/>
        <a:p>
          <a:endParaRPr lang="tr-TR"/>
        </a:p>
      </dgm:t>
    </dgm:pt>
    <dgm:pt modelId="{DB05540B-6D1C-44C0-883B-8A5B2D2A6EF9}">
      <dgm:prSet phldrT="[Metin]"/>
      <dgm:spPr/>
      <dgm:t>
        <a:bodyPr/>
        <a:lstStyle/>
        <a:p>
          <a:r>
            <a:rPr lang="tr-TR" dirty="0"/>
            <a:t>ACEİ (</a:t>
          </a:r>
          <a:r>
            <a:rPr lang="tr-TR" dirty="0" err="1"/>
            <a:t>Anjiyotensin</a:t>
          </a:r>
          <a:r>
            <a:rPr lang="tr-TR" dirty="0"/>
            <a:t> dönüştürücü enzim inhibitörleri) veya ARB (</a:t>
          </a:r>
          <a:r>
            <a:rPr lang="tr-TR" dirty="0" err="1"/>
            <a:t>anjiyotensin</a:t>
          </a:r>
          <a:r>
            <a:rPr lang="tr-TR" dirty="0"/>
            <a:t> reseptör </a:t>
          </a:r>
          <a:r>
            <a:rPr lang="tr-TR" dirty="0" err="1"/>
            <a:t>blokerleri</a:t>
          </a:r>
          <a:r>
            <a:rPr lang="tr-TR" dirty="0"/>
            <a:t>)kullanımı sonrası </a:t>
          </a:r>
          <a:r>
            <a:rPr lang="tr-TR" dirty="0" err="1"/>
            <a:t>kreatinin</a:t>
          </a:r>
          <a:r>
            <a:rPr lang="tr-TR" dirty="0"/>
            <a:t> değerlerinde ciddi yükselme (kısa sürede %30 üzerinde) olan hastalar</a:t>
          </a:r>
        </a:p>
      </dgm:t>
    </dgm:pt>
    <dgm:pt modelId="{81B3CFD4-75EC-4EA2-B388-0DD7B2C5D341}" type="parTrans" cxnId="{ADE59FAD-3E5B-4409-A9E3-BBFAAD3F8CDE}">
      <dgm:prSet/>
      <dgm:spPr/>
      <dgm:t>
        <a:bodyPr/>
        <a:lstStyle/>
        <a:p>
          <a:endParaRPr lang="tr-TR"/>
        </a:p>
      </dgm:t>
    </dgm:pt>
    <dgm:pt modelId="{AAB6A56C-6643-4E1D-A08D-0335DC476B0B}" type="sibTrans" cxnId="{ADE59FAD-3E5B-4409-A9E3-BBFAAD3F8CDE}">
      <dgm:prSet/>
      <dgm:spPr/>
      <dgm:t>
        <a:bodyPr/>
        <a:lstStyle/>
        <a:p>
          <a:endParaRPr lang="tr-TR"/>
        </a:p>
      </dgm:t>
    </dgm:pt>
    <dgm:pt modelId="{D52175BC-770E-4CE1-8F4D-4E1966D3C298}">
      <dgm:prSet phldrT="[Metin]"/>
      <dgm:spPr/>
      <dgm:t>
        <a:bodyPr/>
        <a:lstStyle/>
        <a:p>
          <a:r>
            <a:rPr lang="tr-TR" dirty="0"/>
            <a:t>Rutin laboratuvar incelemelerinde </a:t>
          </a:r>
          <a:r>
            <a:rPr lang="tr-TR" dirty="0" err="1"/>
            <a:t>hipokalemi</a:t>
          </a:r>
          <a:r>
            <a:rPr lang="tr-TR" dirty="0"/>
            <a:t> tespit edilen hastalar</a:t>
          </a:r>
        </a:p>
      </dgm:t>
    </dgm:pt>
    <dgm:pt modelId="{89D65916-AFA4-4964-99F4-FA8CCF588E85}" type="parTrans" cxnId="{639C8D9F-86BD-43AA-9738-B9AD7B81E0D5}">
      <dgm:prSet/>
      <dgm:spPr/>
      <dgm:t>
        <a:bodyPr/>
        <a:lstStyle/>
        <a:p>
          <a:endParaRPr lang="tr-TR"/>
        </a:p>
      </dgm:t>
    </dgm:pt>
    <dgm:pt modelId="{6D798DC2-AC5C-43DE-A1F8-C73AE81F0A53}" type="sibTrans" cxnId="{639C8D9F-86BD-43AA-9738-B9AD7B81E0D5}">
      <dgm:prSet/>
      <dgm:spPr/>
      <dgm:t>
        <a:bodyPr/>
        <a:lstStyle/>
        <a:p>
          <a:endParaRPr lang="tr-TR"/>
        </a:p>
      </dgm:t>
    </dgm:pt>
    <dgm:pt modelId="{5A7A0618-32FA-4674-A594-A0C11A2DE317}">
      <dgm:prSet phldrT="[Metin]"/>
      <dgm:spPr/>
      <dgm:t>
        <a:bodyPr/>
        <a:lstStyle/>
        <a:p>
          <a:r>
            <a:rPr lang="tr-TR" dirty="0"/>
            <a:t>Endokrin hipertansiyonu düşündüren klinik veya biyokimyasal bulgular</a:t>
          </a:r>
        </a:p>
      </dgm:t>
    </dgm:pt>
    <dgm:pt modelId="{54D743F9-154F-4749-B9B9-F477A64537A2}" type="parTrans" cxnId="{673976EA-0ED6-4BEE-ACD3-52421EF3CFD4}">
      <dgm:prSet/>
      <dgm:spPr/>
      <dgm:t>
        <a:bodyPr/>
        <a:lstStyle/>
        <a:p>
          <a:endParaRPr lang="tr-TR"/>
        </a:p>
      </dgm:t>
    </dgm:pt>
    <dgm:pt modelId="{0F80F3E6-5707-4619-ABAD-12BEFAFEFDE2}" type="sibTrans" cxnId="{673976EA-0ED6-4BEE-ACD3-52421EF3CFD4}">
      <dgm:prSet/>
      <dgm:spPr/>
      <dgm:t>
        <a:bodyPr/>
        <a:lstStyle/>
        <a:p>
          <a:endParaRPr lang="tr-TR"/>
        </a:p>
      </dgm:t>
    </dgm:pt>
    <dgm:pt modelId="{21906D8D-B007-4481-9F99-1DCFC4D1EC00}">
      <dgm:prSet phldrT="[Metin]"/>
      <dgm:spPr/>
      <dgm:t>
        <a:bodyPr/>
        <a:lstStyle/>
        <a:p>
          <a:r>
            <a:rPr lang="tr-TR" dirty="0" err="1"/>
            <a:t>Aterosklerotik</a:t>
          </a:r>
          <a:r>
            <a:rPr lang="tr-TR" dirty="0"/>
            <a:t> </a:t>
          </a:r>
          <a:r>
            <a:rPr lang="tr-TR" dirty="0" err="1"/>
            <a:t>renovasküler</a:t>
          </a:r>
          <a:r>
            <a:rPr lang="tr-TR" dirty="0"/>
            <a:t> hastalık veya </a:t>
          </a:r>
          <a:r>
            <a:rPr lang="tr-TR" dirty="0" err="1"/>
            <a:t>fibromüsküler</a:t>
          </a:r>
          <a:r>
            <a:rPr lang="tr-TR" dirty="0"/>
            <a:t> </a:t>
          </a:r>
          <a:r>
            <a:rPr lang="tr-TR" dirty="0" err="1"/>
            <a:t>displazi</a:t>
          </a:r>
          <a:r>
            <a:rPr lang="tr-TR" dirty="0"/>
            <a:t> lehine klinik bulgular</a:t>
          </a:r>
        </a:p>
      </dgm:t>
    </dgm:pt>
    <dgm:pt modelId="{F134F7D3-F3F4-4CDB-9A6E-FD51CDDE361A}" type="parTrans" cxnId="{FC4FE574-A545-4D55-8914-04EAB7691390}">
      <dgm:prSet/>
      <dgm:spPr/>
      <dgm:t>
        <a:bodyPr/>
        <a:lstStyle/>
        <a:p>
          <a:endParaRPr lang="tr-TR"/>
        </a:p>
      </dgm:t>
    </dgm:pt>
    <dgm:pt modelId="{AC21DD5D-6D55-4F77-A56C-89CDAC1A109E}" type="sibTrans" cxnId="{FC4FE574-A545-4D55-8914-04EAB7691390}">
      <dgm:prSet/>
      <dgm:spPr/>
      <dgm:t>
        <a:bodyPr/>
        <a:lstStyle/>
        <a:p>
          <a:endParaRPr lang="tr-TR"/>
        </a:p>
      </dgm:t>
    </dgm:pt>
    <dgm:pt modelId="{DF80F176-0138-4AED-B6E5-08268DA5F279}" type="pres">
      <dgm:prSet presAssocID="{7C0FAF4D-6581-4A11-81B8-084B36E3BD3A}" presName="diagram" presStyleCnt="0">
        <dgm:presLayoutVars>
          <dgm:dir/>
          <dgm:resizeHandles val="exact"/>
        </dgm:presLayoutVars>
      </dgm:prSet>
      <dgm:spPr/>
      <dgm:t>
        <a:bodyPr/>
        <a:lstStyle/>
        <a:p>
          <a:endParaRPr lang="tr-TR"/>
        </a:p>
      </dgm:t>
    </dgm:pt>
    <dgm:pt modelId="{D18D4A57-75BF-4C39-86DA-AEAAED3294B8}" type="pres">
      <dgm:prSet presAssocID="{6C6FCF24-4E7F-4D30-984E-822DF79EE66C}" presName="node" presStyleLbl="node1" presStyleIdx="0" presStyleCnt="8">
        <dgm:presLayoutVars>
          <dgm:bulletEnabled val="1"/>
        </dgm:presLayoutVars>
      </dgm:prSet>
      <dgm:spPr/>
      <dgm:t>
        <a:bodyPr/>
        <a:lstStyle/>
        <a:p>
          <a:endParaRPr lang="tr-TR"/>
        </a:p>
      </dgm:t>
    </dgm:pt>
    <dgm:pt modelId="{F665C7B1-DB33-41C0-B6F7-0E2048D596DA}" type="pres">
      <dgm:prSet presAssocID="{702BA614-FA25-4019-950B-787989F00CE5}" presName="sibTrans" presStyleCnt="0"/>
      <dgm:spPr/>
    </dgm:pt>
    <dgm:pt modelId="{89CCA145-D3DF-4F8C-A0B9-4637DDAEDD1D}" type="pres">
      <dgm:prSet presAssocID="{48D7D67D-7EE9-44E9-9FB5-E0BE21E104B5}" presName="node" presStyleLbl="node1" presStyleIdx="1" presStyleCnt="8">
        <dgm:presLayoutVars>
          <dgm:bulletEnabled val="1"/>
        </dgm:presLayoutVars>
      </dgm:prSet>
      <dgm:spPr/>
      <dgm:t>
        <a:bodyPr/>
        <a:lstStyle/>
        <a:p>
          <a:endParaRPr lang="tr-TR"/>
        </a:p>
      </dgm:t>
    </dgm:pt>
    <dgm:pt modelId="{FCAC141F-E5D5-4762-8053-6C766970E7C1}" type="pres">
      <dgm:prSet presAssocID="{056B8309-110F-456D-A1EE-70345632FDDD}" presName="sibTrans" presStyleCnt="0"/>
      <dgm:spPr/>
    </dgm:pt>
    <dgm:pt modelId="{E44B1EF3-FC8C-4DA9-8B56-7419FDF7B581}" type="pres">
      <dgm:prSet presAssocID="{10A2425C-A474-46CF-9E0A-BFE8D48AC1B3}" presName="node" presStyleLbl="node1" presStyleIdx="2" presStyleCnt="8">
        <dgm:presLayoutVars>
          <dgm:bulletEnabled val="1"/>
        </dgm:presLayoutVars>
      </dgm:prSet>
      <dgm:spPr/>
      <dgm:t>
        <a:bodyPr/>
        <a:lstStyle/>
        <a:p>
          <a:endParaRPr lang="tr-TR"/>
        </a:p>
      </dgm:t>
    </dgm:pt>
    <dgm:pt modelId="{D62AB5FB-FF6B-4EF0-9525-F6B729F08749}" type="pres">
      <dgm:prSet presAssocID="{1FD72685-B064-4B06-9002-9D5FF1F15139}" presName="sibTrans" presStyleCnt="0"/>
      <dgm:spPr/>
    </dgm:pt>
    <dgm:pt modelId="{DF73DDDB-B33B-4600-9548-0010BBF8AC16}" type="pres">
      <dgm:prSet presAssocID="{E393A6E9-A7CC-4F70-B229-ED80A75AB0DB}" presName="node" presStyleLbl="node1" presStyleIdx="3" presStyleCnt="8">
        <dgm:presLayoutVars>
          <dgm:bulletEnabled val="1"/>
        </dgm:presLayoutVars>
      </dgm:prSet>
      <dgm:spPr/>
      <dgm:t>
        <a:bodyPr/>
        <a:lstStyle/>
        <a:p>
          <a:endParaRPr lang="tr-TR"/>
        </a:p>
      </dgm:t>
    </dgm:pt>
    <dgm:pt modelId="{E2D5B402-E80D-4E3B-A0C7-9A9A81E29C07}" type="pres">
      <dgm:prSet presAssocID="{A826266E-DC0B-4D95-A06F-7A6AFB778B2E}" presName="sibTrans" presStyleCnt="0"/>
      <dgm:spPr/>
    </dgm:pt>
    <dgm:pt modelId="{EA236A5D-041D-4E0D-957B-6C57ACEBB33C}" type="pres">
      <dgm:prSet presAssocID="{DB05540B-6D1C-44C0-883B-8A5B2D2A6EF9}" presName="node" presStyleLbl="node1" presStyleIdx="4" presStyleCnt="8">
        <dgm:presLayoutVars>
          <dgm:bulletEnabled val="1"/>
        </dgm:presLayoutVars>
      </dgm:prSet>
      <dgm:spPr/>
      <dgm:t>
        <a:bodyPr/>
        <a:lstStyle/>
        <a:p>
          <a:endParaRPr lang="tr-TR"/>
        </a:p>
      </dgm:t>
    </dgm:pt>
    <dgm:pt modelId="{80E4D06B-9148-4244-A06B-A2FD3816087C}" type="pres">
      <dgm:prSet presAssocID="{AAB6A56C-6643-4E1D-A08D-0335DC476B0B}" presName="sibTrans" presStyleCnt="0"/>
      <dgm:spPr/>
    </dgm:pt>
    <dgm:pt modelId="{411A2A7F-81A1-4448-89BE-461B7B76E31C}" type="pres">
      <dgm:prSet presAssocID="{D52175BC-770E-4CE1-8F4D-4E1966D3C298}" presName="node" presStyleLbl="node1" presStyleIdx="5" presStyleCnt="8">
        <dgm:presLayoutVars>
          <dgm:bulletEnabled val="1"/>
        </dgm:presLayoutVars>
      </dgm:prSet>
      <dgm:spPr/>
      <dgm:t>
        <a:bodyPr/>
        <a:lstStyle/>
        <a:p>
          <a:endParaRPr lang="tr-TR"/>
        </a:p>
      </dgm:t>
    </dgm:pt>
    <dgm:pt modelId="{75BFFB34-5D4A-4D67-BE9F-ADCB6F912F39}" type="pres">
      <dgm:prSet presAssocID="{6D798DC2-AC5C-43DE-A1F8-C73AE81F0A53}" presName="sibTrans" presStyleCnt="0"/>
      <dgm:spPr/>
    </dgm:pt>
    <dgm:pt modelId="{37F76EB6-BB2B-46A6-9BC5-779F46F7FBA1}" type="pres">
      <dgm:prSet presAssocID="{5A7A0618-32FA-4674-A594-A0C11A2DE317}" presName="node" presStyleLbl="node1" presStyleIdx="6" presStyleCnt="8">
        <dgm:presLayoutVars>
          <dgm:bulletEnabled val="1"/>
        </dgm:presLayoutVars>
      </dgm:prSet>
      <dgm:spPr/>
      <dgm:t>
        <a:bodyPr/>
        <a:lstStyle/>
        <a:p>
          <a:endParaRPr lang="tr-TR"/>
        </a:p>
      </dgm:t>
    </dgm:pt>
    <dgm:pt modelId="{46B5F112-14A5-42A1-B2FC-97638BE8A9E0}" type="pres">
      <dgm:prSet presAssocID="{0F80F3E6-5707-4619-ABAD-12BEFAFEFDE2}" presName="sibTrans" presStyleCnt="0"/>
      <dgm:spPr/>
    </dgm:pt>
    <dgm:pt modelId="{F82B4B89-2CDC-4243-AF80-75BEB33EC80F}" type="pres">
      <dgm:prSet presAssocID="{21906D8D-B007-4481-9F99-1DCFC4D1EC00}" presName="node" presStyleLbl="node1" presStyleIdx="7" presStyleCnt="8">
        <dgm:presLayoutVars>
          <dgm:bulletEnabled val="1"/>
        </dgm:presLayoutVars>
      </dgm:prSet>
      <dgm:spPr/>
      <dgm:t>
        <a:bodyPr/>
        <a:lstStyle/>
        <a:p>
          <a:endParaRPr lang="tr-TR"/>
        </a:p>
      </dgm:t>
    </dgm:pt>
  </dgm:ptLst>
  <dgm:cxnLst>
    <dgm:cxn modelId="{9CD7A014-CA11-4D4F-A04A-99323F015240}" type="presOf" srcId="{DB05540B-6D1C-44C0-883B-8A5B2D2A6EF9}" destId="{EA236A5D-041D-4E0D-957B-6C57ACEBB33C}" srcOrd="0" destOrd="0" presId="urn:microsoft.com/office/officeart/2005/8/layout/default"/>
    <dgm:cxn modelId="{19F1CF52-EB84-448B-9E0E-13C68903EF56}" srcId="{7C0FAF4D-6581-4A11-81B8-084B36E3BD3A}" destId="{6C6FCF24-4E7F-4D30-984E-822DF79EE66C}" srcOrd="0" destOrd="0" parTransId="{29700B5A-5674-49A1-B58A-E51ACC5EF137}" sibTransId="{702BA614-FA25-4019-950B-787989F00CE5}"/>
    <dgm:cxn modelId="{673976EA-0ED6-4BEE-ACD3-52421EF3CFD4}" srcId="{7C0FAF4D-6581-4A11-81B8-084B36E3BD3A}" destId="{5A7A0618-32FA-4674-A594-A0C11A2DE317}" srcOrd="6" destOrd="0" parTransId="{54D743F9-154F-4749-B9B9-F477A64537A2}" sibTransId="{0F80F3E6-5707-4619-ABAD-12BEFAFEFDE2}"/>
    <dgm:cxn modelId="{CFA38AFD-1D5C-42A3-9284-D28570077AD1}" type="presOf" srcId="{6C6FCF24-4E7F-4D30-984E-822DF79EE66C}" destId="{D18D4A57-75BF-4C39-86DA-AEAAED3294B8}" srcOrd="0" destOrd="0" presId="urn:microsoft.com/office/officeart/2005/8/layout/default"/>
    <dgm:cxn modelId="{63A5FFB3-B928-4A1E-8E1E-1683AEB3C865}" type="presOf" srcId="{D52175BC-770E-4CE1-8F4D-4E1966D3C298}" destId="{411A2A7F-81A1-4448-89BE-461B7B76E31C}" srcOrd="0" destOrd="0" presId="urn:microsoft.com/office/officeart/2005/8/layout/default"/>
    <dgm:cxn modelId="{639C8D9F-86BD-43AA-9738-B9AD7B81E0D5}" srcId="{7C0FAF4D-6581-4A11-81B8-084B36E3BD3A}" destId="{D52175BC-770E-4CE1-8F4D-4E1966D3C298}" srcOrd="5" destOrd="0" parTransId="{89D65916-AFA4-4964-99F4-FA8CCF588E85}" sibTransId="{6D798DC2-AC5C-43DE-A1F8-C73AE81F0A53}"/>
    <dgm:cxn modelId="{8F7D0162-D99F-41CB-9ECA-F8FDFFCAD8F9}" type="presOf" srcId="{E393A6E9-A7CC-4F70-B229-ED80A75AB0DB}" destId="{DF73DDDB-B33B-4600-9548-0010BBF8AC16}" srcOrd="0" destOrd="0" presId="urn:microsoft.com/office/officeart/2005/8/layout/default"/>
    <dgm:cxn modelId="{94EBCDEE-8D1E-452A-9B6B-C743423D15E9}" srcId="{7C0FAF4D-6581-4A11-81B8-084B36E3BD3A}" destId="{10A2425C-A474-46CF-9E0A-BFE8D48AC1B3}" srcOrd="2" destOrd="0" parTransId="{25CF8895-DF47-4F56-A226-E23DCA2E4CB9}" sibTransId="{1FD72685-B064-4B06-9002-9D5FF1F15139}"/>
    <dgm:cxn modelId="{6DDE7819-C34C-4A3B-B4EA-C7E8095955DE}" srcId="{7C0FAF4D-6581-4A11-81B8-084B36E3BD3A}" destId="{48D7D67D-7EE9-44E9-9FB5-E0BE21E104B5}" srcOrd="1" destOrd="0" parTransId="{C49D8723-42B3-4C2C-BEC1-8A81728C1C43}" sibTransId="{056B8309-110F-456D-A1EE-70345632FDDD}"/>
    <dgm:cxn modelId="{FC4FE574-A545-4D55-8914-04EAB7691390}" srcId="{7C0FAF4D-6581-4A11-81B8-084B36E3BD3A}" destId="{21906D8D-B007-4481-9F99-1DCFC4D1EC00}" srcOrd="7" destOrd="0" parTransId="{F134F7D3-F3F4-4CDB-9A6E-FD51CDDE361A}" sibTransId="{AC21DD5D-6D55-4F77-A56C-89CDAC1A109E}"/>
    <dgm:cxn modelId="{5572941D-ADD6-4632-9B32-DECCE2587E07}" type="presOf" srcId="{7C0FAF4D-6581-4A11-81B8-084B36E3BD3A}" destId="{DF80F176-0138-4AED-B6E5-08268DA5F279}" srcOrd="0" destOrd="0" presId="urn:microsoft.com/office/officeart/2005/8/layout/default"/>
    <dgm:cxn modelId="{FD9DCC6F-9DE1-4BC3-AF17-49D75ED8E493}" type="presOf" srcId="{48D7D67D-7EE9-44E9-9FB5-E0BE21E104B5}" destId="{89CCA145-D3DF-4F8C-A0B9-4637DDAEDD1D}" srcOrd="0" destOrd="0" presId="urn:microsoft.com/office/officeart/2005/8/layout/default"/>
    <dgm:cxn modelId="{BEE45D05-AB56-4271-B116-0C3AC02838EA}" srcId="{7C0FAF4D-6581-4A11-81B8-084B36E3BD3A}" destId="{E393A6E9-A7CC-4F70-B229-ED80A75AB0DB}" srcOrd="3" destOrd="0" parTransId="{58D98024-B443-4E59-A9CA-498A90313F0E}" sibTransId="{A826266E-DC0B-4D95-A06F-7A6AFB778B2E}"/>
    <dgm:cxn modelId="{ADE59FAD-3E5B-4409-A9E3-BBFAAD3F8CDE}" srcId="{7C0FAF4D-6581-4A11-81B8-084B36E3BD3A}" destId="{DB05540B-6D1C-44C0-883B-8A5B2D2A6EF9}" srcOrd="4" destOrd="0" parTransId="{81B3CFD4-75EC-4EA2-B388-0DD7B2C5D341}" sibTransId="{AAB6A56C-6643-4E1D-A08D-0335DC476B0B}"/>
    <dgm:cxn modelId="{2A8ABA6A-5F08-4D53-979E-DAC8E76F744C}" type="presOf" srcId="{10A2425C-A474-46CF-9E0A-BFE8D48AC1B3}" destId="{E44B1EF3-FC8C-4DA9-8B56-7419FDF7B581}" srcOrd="0" destOrd="0" presId="urn:microsoft.com/office/officeart/2005/8/layout/default"/>
    <dgm:cxn modelId="{2FBB24A7-F73D-42B5-89A2-7CB6EADAFD1C}" type="presOf" srcId="{5A7A0618-32FA-4674-A594-A0C11A2DE317}" destId="{37F76EB6-BB2B-46A6-9BC5-779F46F7FBA1}" srcOrd="0" destOrd="0" presId="urn:microsoft.com/office/officeart/2005/8/layout/default"/>
    <dgm:cxn modelId="{A2569555-C1AF-4BE8-94BA-5777EA04A778}" type="presOf" srcId="{21906D8D-B007-4481-9F99-1DCFC4D1EC00}" destId="{F82B4B89-2CDC-4243-AF80-75BEB33EC80F}" srcOrd="0" destOrd="0" presId="urn:microsoft.com/office/officeart/2005/8/layout/default"/>
    <dgm:cxn modelId="{49BEC2C8-D83C-49FC-9135-D1F4FACC08F4}" type="presParOf" srcId="{DF80F176-0138-4AED-B6E5-08268DA5F279}" destId="{D18D4A57-75BF-4C39-86DA-AEAAED3294B8}" srcOrd="0" destOrd="0" presId="urn:microsoft.com/office/officeart/2005/8/layout/default"/>
    <dgm:cxn modelId="{AD945D76-8DB7-45F6-95D7-0C10BB9E8CE9}" type="presParOf" srcId="{DF80F176-0138-4AED-B6E5-08268DA5F279}" destId="{F665C7B1-DB33-41C0-B6F7-0E2048D596DA}" srcOrd="1" destOrd="0" presId="urn:microsoft.com/office/officeart/2005/8/layout/default"/>
    <dgm:cxn modelId="{FFC892A7-2F7A-435B-8B57-26CC5A359475}" type="presParOf" srcId="{DF80F176-0138-4AED-B6E5-08268DA5F279}" destId="{89CCA145-D3DF-4F8C-A0B9-4637DDAEDD1D}" srcOrd="2" destOrd="0" presId="urn:microsoft.com/office/officeart/2005/8/layout/default"/>
    <dgm:cxn modelId="{00B549ED-3E2A-4B12-AA3A-D15AF49F1C7A}" type="presParOf" srcId="{DF80F176-0138-4AED-B6E5-08268DA5F279}" destId="{FCAC141F-E5D5-4762-8053-6C766970E7C1}" srcOrd="3" destOrd="0" presId="urn:microsoft.com/office/officeart/2005/8/layout/default"/>
    <dgm:cxn modelId="{B2241F42-61D5-4804-B0F2-CC80F0E88807}" type="presParOf" srcId="{DF80F176-0138-4AED-B6E5-08268DA5F279}" destId="{E44B1EF3-FC8C-4DA9-8B56-7419FDF7B581}" srcOrd="4" destOrd="0" presId="urn:microsoft.com/office/officeart/2005/8/layout/default"/>
    <dgm:cxn modelId="{069D4700-BAF4-4B6F-B527-513CA8804CC0}" type="presParOf" srcId="{DF80F176-0138-4AED-B6E5-08268DA5F279}" destId="{D62AB5FB-FF6B-4EF0-9525-F6B729F08749}" srcOrd="5" destOrd="0" presId="urn:microsoft.com/office/officeart/2005/8/layout/default"/>
    <dgm:cxn modelId="{9E791EEB-2BED-42B6-AE45-6C54444EF546}" type="presParOf" srcId="{DF80F176-0138-4AED-B6E5-08268DA5F279}" destId="{DF73DDDB-B33B-4600-9548-0010BBF8AC16}" srcOrd="6" destOrd="0" presId="urn:microsoft.com/office/officeart/2005/8/layout/default"/>
    <dgm:cxn modelId="{A01C7CA7-B043-45B4-B445-962AA83A9255}" type="presParOf" srcId="{DF80F176-0138-4AED-B6E5-08268DA5F279}" destId="{E2D5B402-E80D-4E3B-A0C7-9A9A81E29C07}" srcOrd="7" destOrd="0" presId="urn:microsoft.com/office/officeart/2005/8/layout/default"/>
    <dgm:cxn modelId="{DCF5BD0D-2BCE-447B-8925-3A9D053EB935}" type="presParOf" srcId="{DF80F176-0138-4AED-B6E5-08268DA5F279}" destId="{EA236A5D-041D-4E0D-957B-6C57ACEBB33C}" srcOrd="8" destOrd="0" presId="urn:microsoft.com/office/officeart/2005/8/layout/default"/>
    <dgm:cxn modelId="{64B879CE-2E40-4977-BC71-6135626512FC}" type="presParOf" srcId="{DF80F176-0138-4AED-B6E5-08268DA5F279}" destId="{80E4D06B-9148-4244-A06B-A2FD3816087C}" srcOrd="9" destOrd="0" presId="urn:microsoft.com/office/officeart/2005/8/layout/default"/>
    <dgm:cxn modelId="{15106CC2-8A57-4085-AED0-B2276FA8B6B1}" type="presParOf" srcId="{DF80F176-0138-4AED-B6E5-08268DA5F279}" destId="{411A2A7F-81A1-4448-89BE-461B7B76E31C}" srcOrd="10" destOrd="0" presId="urn:microsoft.com/office/officeart/2005/8/layout/default"/>
    <dgm:cxn modelId="{B23DFB68-4DDB-4E58-BCD3-67D95899F1BA}" type="presParOf" srcId="{DF80F176-0138-4AED-B6E5-08268DA5F279}" destId="{75BFFB34-5D4A-4D67-BE9F-ADCB6F912F39}" srcOrd="11" destOrd="0" presId="urn:microsoft.com/office/officeart/2005/8/layout/default"/>
    <dgm:cxn modelId="{89F16649-D4F3-476B-A1EE-6CD9833B4D9C}" type="presParOf" srcId="{DF80F176-0138-4AED-B6E5-08268DA5F279}" destId="{37F76EB6-BB2B-46A6-9BC5-779F46F7FBA1}" srcOrd="12" destOrd="0" presId="urn:microsoft.com/office/officeart/2005/8/layout/default"/>
    <dgm:cxn modelId="{DB0981C1-32F5-4541-9706-8BFCBA445739}" type="presParOf" srcId="{DF80F176-0138-4AED-B6E5-08268DA5F279}" destId="{46B5F112-14A5-42A1-B2FC-97638BE8A9E0}" srcOrd="13" destOrd="0" presId="urn:microsoft.com/office/officeart/2005/8/layout/default"/>
    <dgm:cxn modelId="{30EF9E8A-DB75-4793-86F0-D79A26D03D2F}" type="presParOf" srcId="{DF80F176-0138-4AED-B6E5-08268DA5F279}" destId="{F82B4B89-2CDC-4243-AF80-75BEB33EC80F}" srcOrd="14"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7E462DA-9937-42DA-8EB0-B25694773FAD}" type="doc">
      <dgm:prSet loTypeId="urn:microsoft.com/office/officeart/2005/8/layout/lProcess3" loCatId="process" qsTypeId="urn:microsoft.com/office/officeart/2005/8/quickstyle/simple1" qsCatId="simple" csTypeId="urn:microsoft.com/office/officeart/2005/8/colors/colorful4" csCatId="colorful" phldr="1"/>
      <dgm:spPr/>
      <dgm:t>
        <a:bodyPr/>
        <a:lstStyle/>
        <a:p>
          <a:endParaRPr lang="tr-TR"/>
        </a:p>
      </dgm:t>
    </dgm:pt>
    <dgm:pt modelId="{1D60E387-55AA-4E3D-AC7D-C1AEB44EEADD}">
      <dgm:prSet phldrT="[Metin]" custT="1"/>
      <dgm:spPr/>
      <dgm:t>
        <a:bodyPr/>
        <a:lstStyle/>
        <a:p>
          <a:r>
            <a:rPr lang="tr-TR" sz="2800" dirty="0"/>
            <a:t>Elektrolitler </a:t>
          </a:r>
        </a:p>
      </dgm:t>
    </dgm:pt>
    <dgm:pt modelId="{2BEBF3DA-161D-4C21-AC07-F87155F6A25D}" type="parTrans" cxnId="{55A506B2-9C47-4F9A-9587-111A2EF142A9}">
      <dgm:prSet/>
      <dgm:spPr/>
      <dgm:t>
        <a:bodyPr/>
        <a:lstStyle/>
        <a:p>
          <a:endParaRPr lang="tr-TR"/>
        </a:p>
      </dgm:t>
    </dgm:pt>
    <dgm:pt modelId="{7FDFE3CE-CE4E-4C5B-8C15-7231ED1102D1}" type="sibTrans" cxnId="{55A506B2-9C47-4F9A-9587-111A2EF142A9}">
      <dgm:prSet/>
      <dgm:spPr/>
      <dgm:t>
        <a:bodyPr/>
        <a:lstStyle/>
        <a:p>
          <a:endParaRPr lang="tr-TR"/>
        </a:p>
      </dgm:t>
    </dgm:pt>
    <dgm:pt modelId="{37C5379E-0158-4469-80F9-CE4E0E5D5717}">
      <dgm:prSet phldrT="[Metin]" custT="1"/>
      <dgm:spPr/>
      <dgm:t>
        <a:bodyPr/>
        <a:lstStyle/>
        <a:p>
          <a:r>
            <a:rPr lang="tr-TR" sz="2400" dirty="0"/>
            <a:t>Üre</a:t>
          </a:r>
        </a:p>
      </dgm:t>
    </dgm:pt>
    <dgm:pt modelId="{086F74D5-2EF3-4456-B0B3-2D4BB028E0F1}" type="parTrans" cxnId="{C8FED367-5306-4894-8084-BC21269ACD96}">
      <dgm:prSet/>
      <dgm:spPr/>
      <dgm:t>
        <a:bodyPr/>
        <a:lstStyle/>
        <a:p>
          <a:endParaRPr lang="tr-TR"/>
        </a:p>
      </dgm:t>
    </dgm:pt>
    <dgm:pt modelId="{3D970184-7467-4D8F-A70B-5FC0BF2AB179}" type="sibTrans" cxnId="{C8FED367-5306-4894-8084-BC21269ACD96}">
      <dgm:prSet/>
      <dgm:spPr/>
      <dgm:t>
        <a:bodyPr/>
        <a:lstStyle/>
        <a:p>
          <a:endParaRPr lang="tr-TR"/>
        </a:p>
      </dgm:t>
    </dgm:pt>
    <dgm:pt modelId="{A917B4BC-A02B-4882-807E-82FD7760D6C8}">
      <dgm:prSet phldrT="[Metin]" custT="1"/>
      <dgm:spPr/>
      <dgm:t>
        <a:bodyPr/>
        <a:lstStyle/>
        <a:p>
          <a:r>
            <a:rPr lang="tr-TR" sz="2400" dirty="0" err="1"/>
            <a:t>Kreatinin</a:t>
          </a:r>
          <a:endParaRPr lang="tr-TR" sz="2400" dirty="0"/>
        </a:p>
      </dgm:t>
    </dgm:pt>
    <dgm:pt modelId="{67BAA690-A598-4786-B50E-9A007AA18229}" type="parTrans" cxnId="{798E3CE4-6B50-4F68-8008-D6A07B74BA5F}">
      <dgm:prSet/>
      <dgm:spPr/>
      <dgm:t>
        <a:bodyPr/>
        <a:lstStyle/>
        <a:p>
          <a:endParaRPr lang="tr-TR"/>
        </a:p>
      </dgm:t>
    </dgm:pt>
    <dgm:pt modelId="{C2D84C26-226D-40BC-95A5-844B20AAA3ED}" type="sibTrans" cxnId="{798E3CE4-6B50-4F68-8008-D6A07B74BA5F}">
      <dgm:prSet/>
      <dgm:spPr/>
      <dgm:t>
        <a:bodyPr/>
        <a:lstStyle/>
        <a:p>
          <a:endParaRPr lang="tr-TR"/>
        </a:p>
      </dgm:t>
    </dgm:pt>
    <dgm:pt modelId="{522837F2-BC3A-42BF-ADAA-E3749A2D6193}">
      <dgm:prSet phldrT="[Metin]" custT="1"/>
      <dgm:spPr/>
      <dgm:t>
        <a:bodyPr/>
        <a:lstStyle/>
        <a:p>
          <a:r>
            <a:rPr lang="tr-TR" sz="2800" dirty="0" err="1"/>
            <a:t>Hematokrit</a:t>
          </a:r>
          <a:r>
            <a:rPr lang="tr-TR" sz="2800" dirty="0"/>
            <a:t> </a:t>
          </a:r>
        </a:p>
      </dgm:t>
    </dgm:pt>
    <dgm:pt modelId="{92CD2B2C-1C01-43AE-83B8-B0CCDB9F6E65}" type="parTrans" cxnId="{F9723233-DDE2-44F7-A15E-3C713B295BBA}">
      <dgm:prSet/>
      <dgm:spPr/>
      <dgm:t>
        <a:bodyPr/>
        <a:lstStyle/>
        <a:p>
          <a:endParaRPr lang="tr-TR"/>
        </a:p>
      </dgm:t>
    </dgm:pt>
    <dgm:pt modelId="{33E3CF1C-3176-44E5-BF8F-8D9257A4E3C1}" type="sibTrans" cxnId="{F9723233-DDE2-44F7-A15E-3C713B295BBA}">
      <dgm:prSet/>
      <dgm:spPr/>
      <dgm:t>
        <a:bodyPr/>
        <a:lstStyle/>
        <a:p>
          <a:endParaRPr lang="tr-TR"/>
        </a:p>
      </dgm:t>
    </dgm:pt>
    <dgm:pt modelId="{9E468B00-BE57-4B94-963C-2225A3E9641E}">
      <dgm:prSet phldrT="[Metin]" custT="1"/>
      <dgm:spPr/>
      <dgm:t>
        <a:bodyPr/>
        <a:lstStyle/>
        <a:p>
          <a:r>
            <a:rPr lang="tr-TR" sz="2400" dirty="0"/>
            <a:t>Açlık kan şekeri</a:t>
          </a:r>
        </a:p>
      </dgm:t>
    </dgm:pt>
    <dgm:pt modelId="{39FC2333-B08C-4CE7-A478-F26D6FE4283F}" type="parTrans" cxnId="{A194A579-0C4D-4A2B-9111-8C3A3C9A1507}">
      <dgm:prSet/>
      <dgm:spPr/>
      <dgm:t>
        <a:bodyPr/>
        <a:lstStyle/>
        <a:p>
          <a:endParaRPr lang="tr-TR"/>
        </a:p>
      </dgm:t>
    </dgm:pt>
    <dgm:pt modelId="{3C92ECEB-A073-4EC7-BDC5-20683FCC131E}" type="sibTrans" cxnId="{A194A579-0C4D-4A2B-9111-8C3A3C9A1507}">
      <dgm:prSet/>
      <dgm:spPr/>
      <dgm:t>
        <a:bodyPr/>
        <a:lstStyle/>
        <a:p>
          <a:endParaRPr lang="tr-TR"/>
        </a:p>
      </dgm:t>
    </dgm:pt>
    <dgm:pt modelId="{7A740220-161F-4975-9D22-52892773D9CC}">
      <dgm:prSet phldrT="[Metin]" custT="1"/>
      <dgm:spPr/>
      <dgm:t>
        <a:bodyPr/>
        <a:lstStyle/>
        <a:p>
          <a:r>
            <a:rPr lang="tr-TR" sz="2400" dirty="0" err="1"/>
            <a:t>Lipid</a:t>
          </a:r>
          <a:r>
            <a:rPr lang="tr-TR" sz="2400" dirty="0"/>
            <a:t> profili</a:t>
          </a:r>
        </a:p>
      </dgm:t>
    </dgm:pt>
    <dgm:pt modelId="{1F732825-6BE1-4CFB-9AD6-2EEFA9AC8FD0}" type="parTrans" cxnId="{810F6715-49FB-4309-AB2A-22B82F8BB53A}">
      <dgm:prSet/>
      <dgm:spPr/>
      <dgm:t>
        <a:bodyPr/>
        <a:lstStyle/>
        <a:p>
          <a:endParaRPr lang="tr-TR"/>
        </a:p>
      </dgm:t>
    </dgm:pt>
    <dgm:pt modelId="{589029A8-F3B5-43A6-8A90-518B7A4D0328}" type="sibTrans" cxnId="{810F6715-49FB-4309-AB2A-22B82F8BB53A}">
      <dgm:prSet/>
      <dgm:spPr/>
      <dgm:t>
        <a:bodyPr/>
        <a:lstStyle/>
        <a:p>
          <a:endParaRPr lang="tr-TR"/>
        </a:p>
      </dgm:t>
    </dgm:pt>
    <dgm:pt modelId="{9508A614-E178-4845-80B2-352E494F32FD}">
      <dgm:prSet phldrT="[Metin]" custT="1"/>
      <dgm:spPr/>
      <dgm:t>
        <a:bodyPr/>
        <a:lstStyle/>
        <a:p>
          <a:r>
            <a:rPr lang="tr-TR" sz="2800" dirty="0" err="1"/>
            <a:t>Aldosteron</a:t>
          </a:r>
          <a:r>
            <a:rPr lang="tr-TR" sz="2800" dirty="0"/>
            <a:t>: renin oranı</a:t>
          </a:r>
        </a:p>
      </dgm:t>
    </dgm:pt>
    <dgm:pt modelId="{E6707C04-9A63-40A5-8043-F00F4D26350F}" type="parTrans" cxnId="{042ECBEF-80A7-4635-B624-4E700230E49C}">
      <dgm:prSet/>
      <dgm:spPr/>
      <dgm:t>
        <a:bodyPr/>
        <a:lstStyle/>
        <a:p>
          <a:endParaRPr lang="tr-TR"/>
        </a:p>
      </dgm:t>
    </dgm:pt>
    <dgm:pt modelId="{AEDF4A21-7386-48B1-B950-E277820E2CBB}" type="sibTrans" cxnId="{042ECBEF-80A7-4635-B624-4E700230E49C}">
      <dgm:prSet/>
      <dgm:spPr/>
      <dgm:t>
        <a:bodyPr/>
        <a:lstStyle/>
        <a:p>
          <a:endParaRPr lang="tr-TR"/>
        </a:p>
      </dgm:t>
    </dgm:pt>
    <dgm:pt modelId="{E37C7636-9F20-4E45-B786-A697441615CF}">
      <dgm:prSet phldrT="[Metin]" custT="1"/>
      <dgm:spPr/>
      <dgm:t>
        <a:bodyPr/>
        <a:lstStyle/>
        <a:p>
          <a:r>
            <a:rPr lang="tr-TR" sz="2400" dirty="0"/>
            <a:t>İdrar tahlili</a:t>
          </a:r>
        </a:p>
      </dgm:t>
    </dgm:pt>
    <dgm:pt modelId="{2C6F6CA2-1E84-4C28-87A0-A8B13CEB058F}" type="parTrans" cxnId="{14E10B76-A529-4B51-A499-7AE25D54FC29}">
      <dgm:prSet/>
      <dgm:spPr/>
      <dgm:t>
        <a:bodyPr/>
        <a:lstStyle/>
        <a:p>
          <a:endParaRPr lang="tr-TR"/>
        </a:p>
      </dgm:t>
    </dgm:pt>
    <dgm:pt modelId="{456CDD9D-F609-438A-A514-F31B982BC28F}" type="sibTrans" cxnId="{14E10B76-A529-4B51-A499-7AE25D54FC29}">
      <dgm:prSet/>
      <dgm:spPr/>
      <dgm:t>
        <a:bodyPr/>
        <a:lstStyle/>
        <a:p>
          <a:endParaRPr lang="tr-TR"/>
        </a:p>
      </dgm:t>
    </dgm:pt>
    <dgm:pt modelId="{D778651B-FD69-41E4-AC13-AC08225A2B00}">
      <dgm:prSet phldrT="[Metin]" custT="1"/>
      <dgm:spPr/>
      <dgm:t>
        <a:bodyPr/>
        <a:lstStyle/>
        <a:p>
          <a:r>
            <a:rPr lang="tr-TR" sz="2000" dirty="0"/>
            <a:t>İdrar albümin: </a:t>
          </a:r>
          <a:r>
            <a:rPr lang="tr-TR" sz="2000" dirty="0" err="1"/>
            <a:t>kreatinin</a:t>
          </a:r>
          <a:r>
            <a:rPr lang="tr-TR" sz="2000" dirty="0"/>
            <a:t> oranı</a:t>
          </a:r>
        </a:p>
      </dgm:t>
    </dgm:pt>
    <dgm:pt modelId="{D01E3744-94BD-4189-B149-A5CA218D109F}" type="parTrans" cxnId="{A096E86F-12F6-40CD-9289-C26A015B52EF}">
      <dgm:prSet/>
      <dgm:spPr/>
      <dgm:t>
        <a:bodyPr/>
        <a:lstStyle/>
        <a:p>
          <a:endParaRPr lang="tr-TR"/>
        </a:p>
      </dgm:t>
    </dgm:pt>
    <dgm:pt modelId="{B49E5DC5-0573-4643-B1AA-540BDC893824}" type="sibTrans" cxnId="{A096E86F-12F6-40CD-9289-C26A015B52EF}">
      <dgm:prSet/>
      <dgm:spPr/>
      <dgm:t>
        <a:bodyPr/>
        <a:lstStyle/>
        <a:p>
          <a:endParaRPr lang="tr-TR"/>
        </a:p>
      </dgm:t>
    </dgm:pt>
    <dgm:pt modelId="{282D768E-84BA-4EA2-BA7C-2071B81326BA}" type="pres">
      <dgm:prSet presAssocID="{F7E462DA-9937-42DA-8EB0-B25694773FAD}" presName="Name0" presStyleCnt="0">
        <dgm:presLayoutVars>
          <dgm:chPref val="3"/>
          <dgm:dir/>
          <dgm:animLvl val="lvl"/>
          <dgm:resizeHandles/>
        </dgm:presLayoutVars>
      </dgm:prSet>
      <dgm:spPr/>
      <dgm:t>
        <a:bodyPr/>
        <a:lstStyle/>
        <a:p>
          <a:endParaRPr lang="tr-TR"/>
        </a:p>
      </dgm:t>
    </dgm:pt>
    <dgm:pt modelId="{DB1425AD-9AEC-42E5-860C-472E920BCCCC}" type="pres">
      <dgm:prSet presAssocID="{1D60E387-55AA-4E3D-AC7D-C1AEB44EEADD}" presName="horFlow" presStyleCnt="0"/>
      <dgm:spPr/>
    </dgm:pt>
    <dgm:pt modelId="{4BCF8F12-19DC-41C6-A22D-2FE22D35AE7D}" type="pres">
      <dgm:prSet presAssocID="{1D60E387-55AA-4E3D-AC7D-C1AEB44EEADD}" presName="bigChev" presStyleLbl="node1" presStyleIdx="0" presStyleCnt="3"/>
      <dgm:spPr/>
      <dgm:t>
        <a:bodyPr/>
        <a:lstStyle/>
        <a:p>
          <a:endParaRPr lang="tr-TR"/>
        </a:p>
      </dgm:t>
    </dgm:pt>
    <dgm:pt modelId="{B1A7A6B4-54A0-4B3C-90DE-99D4B42380FA}" type="pres">
      <dgm:prSet presAssocID="{086F74D5-2EF3-4456-B0B3-2D4BB028E0F1}" presName="parTrans" presStyleCnt="0"/>
      <dgm:spPr/>
    </dgm:pt>
    <dgm:pt modelId="{B2993BB8-FFF9-472E-B365-41A99A82CFBB}" type="pres">
      <dgm:prSet presAssocID="{37C5379E-0158-4469-80F9-CE4E0E5D5717}" presName="node" presStyleLbl="alignAccFollowNode1" presStyleIdx="0" presStyleCnt="6">
        <dgm:presLayoutVars>
          <dgm:bulletEnabled val="1"/>
        </dgm:presLayoutVars>
      </dgm:prSet>
      <dgm:spPr/>
      <dgm:t>
        <a:bodyPr/>
        <a:lstStyle/>
        <a:p>
          <a:endParaRPr lang="tr-TR"/>
        </a:p>
      </dgm:t>
    </dgm:pt>
    <dgm:pt modelId="{6D717FF6-1DDF-447F-9A1E-5D07B4B6CB87}" type="pres">
      <dgm:prSet presAssocID="{3D970184-7467-4D8F-A70B-5FC0BF2AB179}" presName="sibTrans" presStyleCnt="0"/>
      <dgm:spPr/>
    </dgm:pt>
    <dgm:pt modelId="{204B69DB-6BCA-4561-AE3A-3D1D15FE9881}" type="pres">
      <dgm:prSet presAssocID="{A917B4BC-A02B-4882-807E-82FD7760D6C8}" presName="node" presStyleLbl="alignAccFollowNode1" presStyleIdx="1" presStyleCnt="6">
        <dgm:presLayoutVars>
          <dgm:bulletEnabled val="1"/>
        </dgm:presLayoutVars>
      </dgm:prSet>
      <dgm:spPr/>
      <dgm:t>
        <a:bodyPr/>
        <a:lstStyle/>
        <a:p>
          <a:endParaRPr lang="tr-TR"/>
        </a:p>
      </dgm:t>
    </dgm:pt>
    <dgm:pt modelId="{8D2069EA-9567-4DEF-B7C1-1B76BE6533E2}" type="pres">
      <dgm:prSet presAssocID="{1D60E387-55AA-4E3D-AC7D-C1AEB44EEADD}" presName="vSp" presStyleCnt="0"/>
      <dgm:spPr/>
    </dgm:pt>
    <dgm:pt modelId="{20AEF8F2-EB9F-4353-9F90-C73650C3C95A}" type="pres">
      <dgm:prSet presAssocID="{522837F2-BC3A-42BF-ADAA-E3749A2D6193}" presName="horFlow" presStyleCnt="0"/>
      <dgm:spPr/>
    </dgm:pt>
    <dgm:pt modelId="{AC93A8A7-1AAA-4A05-A4F0-C84BC5172461}" type="pres">
      <dgm:prSet presAssocID="{522837F2-BC3A-42BF-ADAA-E3749A2D6193}" presName="bigChev" presStyleLbl="node1" presStyleIdx="1" presStyleCnt="3"/>
      <dgm:spPr/>
      <dgm:t>
        <a:bodyPr/>
        <a:lstStyle/>
        <a:p>
          <a:endParaRPr lang="tr-TR"/>
        </a:p>
      </dgm:t>
    </dgm:pt>
    <dgm:pt modelId="{A6C79808-28D0-4C40-A5B7-1D51F5EE7A82}" type="pres">
      <dgm:prSet presAssocID="{39FC2333-B08C-4CE7-A478-F26D6FE4283F}" presName="parTrans" presStyleCnt="0"/>
      <dgm:spPr/>
    </dgm:pt>
    <dgm:pt modelId="{E93EBB64-83E9-4BC0-B0DF-EED4B2F53FD9}" type="pres">
      <dgm:prSet presAssocID="{9E468B00-BE57-4B94-963C-2225A3E9641E}" presName="node" presStyleLbl="alignAccFollowNode1" presStyleIdx="2" presStyleCnt="6">
        <dgm:presLayoutVars>
          <dgm:bulletEnabled val="1"/>
        </dgm:presLayoutVars>
      </dgm:prSet>
      <dgm:spPr/>
      <dgm:t>
        <a:bodyPr/>
        <a:lstStyle/>
        <a:p>
          <a:endParaRPr lang="tr-TR"/>
        </a:p>
      </dgm:t>
    </dgm:pt>
    <dgm:pt modelId="{45C9260F-ADB2-4501-8BBD-9C8BD8557F0E}" type="pres">
      <dgm:prSet presAssocID="{3C92ECEB-A073-4EC7-BDC5-20683FCC131E}" presName="sibTrans" presStyleCnt="0"/>
      <dgm:spPr/>
    </dgm:pt>
    <dgm:pt modelId="{7A8B1820-59F0-448C-9BDC-C960D0E8F52C}" type="pres">
      <dgm:prSet presAssocID="{7A740220-161F-4975-9D22-52892773D9CC}" presName="node" presStyleLbl="alignAccFollowNode1" presStyleIdx="3" presStyleCnt="6">
        <dgm:presLayoutVars>
          <dgm:bulletEnabled val="1"/>
        </dgm:presLayoutVars>
      </dgm:prSet>
      <dgm:spPr/>
      <dgm:t>
        <a:bodyPr/>
        <a:lstStyle/>
        <a:p>
          <a:endParaRPr lang="tr-TR"/>
        </a:p>
      </dgm:t>
    </dgm:pt>
    <dgm:pt modelId="{B50FC9ED-67FD-4AC3-B895-FAD2E90C1947}" type="pres">
      <dgm:prSet presAssocID="{522837F2-BC3A-42BF-ADAA-E3749A2D6193}" presName="vSp" presStyleCnt="0"/>
      <dgm:spPr/>
    </dgm:pt>
    <dgm:pt modelId="{98F996FC-838A-488A-B601-2F6EE0F45FED}" type="pres">
      <dgm:prSet presAssocID="{9508A614-E178-4845-80B2-352E494F32FD}" presName="horFlow" presStyleCnt="0"/>
      <dgm:spPr/>
    </dgm:pt>
    <dgm:pt modelId="{F693A7DF-493E-4EF4-A372-6EEBE2DCB952}" type="pres">
      <dgm:prSet presAssocID="{9508A614-E178-4845-80B2-352E494F32FD}" presName="bigChev" presStyleLbl="node1" presStyleIdx="2" presStyleCnt="3"/>
      <dgm:spPr/>
      <dgm:t>
        <a:bodyPr/>
        <a:lstStyle/>
        <a:p>
          <a:endParaRPr lang="tr-TR"/>
        </a:p>
      </dgm:t>
    </dgm:pt>
    <dgm:pt modelId="{090CB409-EF0A-436E-B9F2-A98E8FC0AE7F}" type="pres">
      <dgm:prSet presAssocID="{2C6F6CA2-1E84-4C28-87A0-A8B13CEB058F}" presName="parTrans" presStyleCnt="0"/>
      <dgm:spPr/>
    </dgm:pt>
    <dgm:pt modelId="{840B86CE-AA25-4F8D-ABD1-2724A4933358}" type="pres">
      <dgm:prSet presAssocID="{E37C7636-9F20-4E45-B786-A697441615CF}" presName="node" presStyleLbl="alignAccFollowNode1" presStyleIdx="4" presStyleCnt="6">
        <dgm:presLayoutVars>
          <dgm:bulletEnabled val="1"/>
        </dgm:presLayoutVars>
      </dgm:prSet>
      <dgm:spPr/>
      <dgm:t>
        <a:bodyPr/>
        <a:lstStyle/>
        <a:p>
          <a:endParaRPr lang="tr-TR"/>
        </a:p>
      </dgm:t>
    </dgm:pt>
    <dgm:pt modelId="{DA484777-3C98-467F-A011-E1266756457E}" type="pres">
      <dgm:prSet presAssocID="{456CDD9D-F609-438A-A514-F31B982BC28F}" presName="sibTrans" presStyleCnt="0"/>
      <dgm:spPr/>
    </dgm:pt>
    <dgm:pt modelId="{335EC2D2-2DA6-42C5-932C-6DF776BA1CD9}" type="pres">
      <dgm:prSet presAssocID="{D778651B-FD69-41E4-AC13-AC08225A2B00}" presName="node" presStyleLbl="alignAccFollowNode1" presStyleIdx="5" presStyleCnt="6">
        <dgm:presLayoutVars>
          <dgm:bulletEnabled val="1"/>
        </dgm:presLayoutVars>
      </dgm:prSet>
      <dgm:spPr/>
      <dgm:t>
        <a:bodyPr/>
        <a:lstStyle/>
        <a:p>
          <a:endParaRPr lang="tr-TR"/>
        </a:p>
      </dgm:t>
    </dgm:pt>
  </dgm:ptLst>
  <dgm:cxnLst>
    <dgm:cxn modelId="{C8FED367-5306-4894-8084-BC21269ACD96}" srcId="{1D60E387-55AA-4E3D-AC7D-C1AEB44EEADD}" destId="{37C5379E-0158-4469-80F9-CE4E0E5D5717}" srcOrd="0" destOrd="0" parTransId="{086F74D5-2EF3-4456-B0B3-2D4BB028E0F1}" sibTransId="{3D970184-7467-4D8F-A70B-5FC0BF2AB179}"/>
    <dgm:cxn modelId="{986187EE-5576-410C-BE16-01AD92A2023C}" type="presOf" srcId="{1D60E387-55AA-4E3D-AC7D-C1AEB44EEADD}" destId="{4BCF8F12-19DC-41C6-A22D-2FE22D35AE7D}" srcOrd="0" destOrd="0" presId="urn:microsoft.com/office/officeart/2005/8/layout/lProcess3"/>
    <dgm:cxn modelId="{9A23ACBF-DCFF-4205-8C1C-D4E989D18A66}" type="presOf" srcId="{F7E462DA-9937-42DA-8EB0-B25694773FAD}" destId="{282D768E-84BA-4EA2-BA7C-2071B81326BA}" srcOrd="0" destOrd="0" presId="urn:microsoft.com/office/officeart/2005/8/layout/lProcess3"/>
    <dgm:cxn modelId="{810F6715-49FB-4309-AB2A-22B82F8BB53A}" srcId="{522837F2-BC3A-42BF-ADAA-E3749A2D6193}" destId="{7A740220-161F-4975-9D22-52892773D9CC}" srcOrd="1" destOrd="0" parTransId="{1F732825-6BE1-4CFB-9AD6-2EEFA9AC8FD0}" sibTransId="{589029A8-F3B5-43A6-8A90-518B7A4D0328}"/>
    <dgm:cxn modelId="{F9723233-DDE2-44F7-A15E-3C713B295BBA}" srcId="{F7E462DA-9937-42DA-8EB0-B25694773FAD}" destId="{522837F2-BC3A-42BF-ADAA-E3749A2D6193}" srcOrd="1" destOrd="0" parTransId="{92CD2B2C-1C01-43AE-83B8-B0CCDB9F6E65}" sibTransId="{33E3CF1C-3176-44E5-BF8F-8D9257A4E3C1}"/>
    <dgm:cxn modelId="{798E3CE4-6B50-4F68-8008-D6A07B74BA5F}" srcId="{1D60E387-55AA-4E3D-AC7D-C1AEB44EEADD}" destId="{A917B4BC-A02B-4882-807E-82FD7760D6C8}" srcOrd="1" destOrd="0" parTransId="{67BAA690-A598-4786-B50E-9A007AA18229}" sibTransId="{C2D84C26-226D-40BC-95A5-844B20AAA3ED}"/>
    <dgm:cxn modelId="{A569652B-B3FD-4690-A446-85B4CB085290}" type="presOf" srcId="{9508A614-E178-4845-80B2-352E494F32FD}" destId="{F693A7DF-493E-4EF4-A372-6EEBE2DCB952}" srcOrd="0" destOrd="0" presId="urn:microsoft.com/office/officeart/2005/8/layout/lProcess3"/>
    <dgm:cxn modelId="{55A506B2-9C47-4F9A-9587-111A2EF142A9}" srcId="{F7E462DA-9937-42DA-8EB0-B25694773FAD}" destId="{1D60E387-55AA-4E3D-AC7D-C1AEB44EEADD}" srcOrd="0" destOrd="0" parTransId="{2BEBF3DA-161D-4C21-AC07-F87155F6A25D}" sibTransId="{7FDFE3CE-CE4E-4C5B-8C15-7231ED1102D1}"/>
    <dgm:cxn modelId="{A89B2C0D-B24A-46A0-83C0-6DA2483BD841}" type="presOf" srcId="{7A740220-161F-4975-9D22-52892773D9CC}" destId="{7A8B1820-59F0-448C-9BDC-C960D0E8F52C}" srcOrd="0" destOrd="0" presId="urn:microsoft.com/office/officeart/2005/8/layout/lProcess3"/>
    <dgm:cxn modelId="{14E10B76-A529-4B51-A499-7AE25D54FC29}" srcId="{9508A614-E178-4845-80B2-352E494F32FD}" destId="{E37C7636-9F20-4E45-B786-A697441615CF}" srcOrd="0" destOrd="0" parTransId="{2C6F6CA2-1E84-4C28-87A0-A8B13CEB058F}" sibTransId="{456CDD9D-F609-438A-A514-F31B982BC28F}"/>
    <dgm:cxn modelId="{E0506F55-C91C-46DE-A2B8-5FCB6E326B76}" type="presOf" srcId="{E37C7636-9F20-4E45-B786-A697441615CF}" destId="{840B86CE-AA25-4F8D-ABD1-2724A4933358}" srcOrd="0" destOrd="0" presId="urn:microsoft.com/office/officeart/2005/8/layout/lProcess3"/>
    <dgm:cxn modelId="{D430EE46-7B0E-45F5-9A04-64BDA3B2DFCB}" type="presOf" srcId="{522837F2-BC3A-42BF-ADAA-E3749A2D6193}" destId="{AC93A8A7-1AAA-4A05-A4F0-C84BC5172461}" srcOrd="0" destOrd="0" presId="urn:microsoft.com/office/officeart/2005/8/layout/lProcess3"/>
    <dgm:cxn modelId="{042ECBEF-80A7-4635-B624-4E700230E49C}" srcId="{F7E462DA-9937-42DA-8EB0-B25694773FAD}" destId="{9508A614-E178-4845-80B2-352E494F32FD}" srcOrd="2" destOrd="0" parTransId="{E6707C04-9A63-40A5-8043-F00F4D26350F}" sibTransId="{AEDF4A21-7386-48B1-B950-E277820E2CBB}"/>
    <dgm:cxn modelId="{E541EE0D-9476-4516-B386-45E9F4B8EF94}" type="presOf" srcId="{D778651B-FD69-41E4-AC13-AC08225A2B00}" destId="{335EC2D2-2DA6-42C5-932C-6DF776BA1CD9}" srcOrd="0" destOrd="0" presId="urn:microsoft.com/office/officeart/2005/8/layout/lProcess3"/>
    <dgm:cxn modelId="{12515A77-1B75-44B4-80F7-FC7E6EBF06E4}" type="presOf" srcId="{A917B4BC-A02B-4882-807E-82FD7760D6C8}" destId="{204B69DB-6BCA-4561-AE3A-3D1D15FE9881}" srcOrd="0" destOrd="0" presId="urn:microsoft.com/office/officeart/2005/8/layout/lProcess3"/>
    <dgm:cxn modelId="{9961E048-065B-409B-B4A0-8A1177AB0FDE}" type="presOf" srcId="{9E468B00-BE57-4B94-963C-2225A3E9641E}" destId="{E93EBB64-83E9-4BC0-B0DF-EED4B2F53FD9}" srcOrd="0" destOrd="0" presId="urn:microsoft.com/office/officeart/2005/8/layout/lProcess3"/>
    <dgm:cxn modelId="{F6D6A510-B918-4C0D-9CA7-E1839A822069}" type="presOf" srcId="{37C5379E-0158-4469-80F9-CE4E0E5D5717}" destId="{B2993BB8-FFF9-472E-B365-41A99A82CFBB}" srcOrd="0" destOrd="0" presId="urn:microsoft.com/office/officeart/2005/8/layout/lProcess3"/>
    <dgm:cxn modelId="{A194A579-0C4D-4A2B-9111-8C3A3C9A1507}" srcId="{522837F2-BC3A-42BF-ADAA-E3749A2D6193}" destId="{9E468B00-BE57-4B94-963C-2225A3E9641E}" srcOrd="0" destOrd="0" parTransId="{39FC2333-B08C-4CE7-A478-F26D6FE4283F}" sibTransId="{3C92ECEB-A073-4EC7-BDC5-20683FCC131E}"/>
    <dgm:cxn modelId="{A096E86F-12F6-40CD-9289-C26A015B52EF}" srcId="{9508A614-E178-4845-80B2-352E494F32FD}" destId="{D778651B-FD69-41E4-AC13-AC08225A2B00}" srcOrd="1" destOrd="0" parTransId="{D01E3744-94BD-4189-B149-A5CA218D109F}" sibTransId="{B49E5DC5-0573-4643-B1AA-540BDC893824}"/>
    <dgm:cxn modelId="{4D573816-4F80-42FE-8F0F-5AEE498854DA}" type="presParOf" srcId="{282D768E-84BA-4EA2-BA7C-2071B81326BA}" destId="{DB1425AD-9AEC-42E5-860C-472E920BCCCC}" srcOrd="0" destOrd="0" presId="urn:microsoft.com/office/officeart/2005/8/layout/lProcess3"/>
    <dgm:cxn modelId="{A82D6A7B-DB32-4692-A39D-6451719C1D08}" type="presParOf" srcId="{DB1425AD-9AEC-42E5-860C-472E920BCCCC}" destId="{4BCF8F12-19DC-41C6-A22D-2FE22D35AE7D}" srcOrd="0" destOrd="0" presId="urn:microsoft.com/office/officeart/2005/8/layout/lProcess3"/>
    <dgm:cxn modelId="{015E755E-26D0-4693-ACF3-CDD6FC1B1580}" type="presParOf" srcId="{DB1425AD-9AEC-42E5-860C-472E920BCCCC}" destId="{B1A7A6B4-54A0-4B3C-90DE-99D4B42380FA}" srcOrd="1" destOrd="0" presId="urn:microsoft.com/office/officeart/2005/8/layout/lProcess3"/>
    <dgm:cxn modelId="{F931F62E-A492-4BD9-9A21-838B6C4A31EF}" type="presParOf" srcId="{DB1425AD-9AEC-42E5-860C-472E920BCCCC}" destId="{B2993BB8-FFF9-472E-B365-41A99A82CFBB}" srcOrd="2" destOrd="0" presId="urn:microsoft.com/office/officeart/2005/8/layout/lProcess3"/>
    <dgm:cxn modelId="{3C3F190C-7D08-47E3-8C27-9A9EB6153C83}" type="presParOf" srcId="{DB1425AD-9AEC-42E5-860C-472E920BCCCC}" destId="{6D717FF6-1DDF-447F-9A1E-5D07B4B6CB87}" srcOrd="3" destOrd="0" presId="urn:microsoft.com/office/officeart/2005/8/layout/lProcess3"/>
    <dgm:cxn modelId="{EAF6A2CB-33EE-44AF-A310-3DDC3366FA1F}" type="presParOf" srcId="{DB1425AD-9AEC-42E5-860C-472E920BCCCC}" destId="{204B69DB-6BCA-4561-AE3A-3D1D15FE9881}" srcOrd="4" destOrd="0" presId="urn:microsoft.com/office/officeart/2005/8/layout/lProcess3"/>
    <dgm:cxn modelId="{F070FF5C-3982-42A4-82CA-1D60B530253D}" type="presParOf" srcId="{282D768E-84BA-4EA2-BA7C-2071B81326BA}" destId="{8D2069EA-9567-4DEF-B7C1-1B76BE6533E2}" srcOrd="1" destOrd="0" presId="urn:microsoft.com/office/officeart/2005/8/layout/lProcess3"/>
    <dgm:cxn modelId="{A39FF7AA-A096-4515-9DD3-8EE9687B76B3}" type="presParOf" srcId="{282D768E-84BA-4EA2-BA7C-2071B81326BA}" destId="{20AEF8F2-EB9F-4353-9F90-C73650C3C95A}" srcOrd="2" destOrd="0" presId="urn:microsoft.com/office/officeart/2005/8/layout/lProcess3"/>
    <dgm:cxn modelId="{6CC92960-C564-482E-B39E-D3CC5A559C04}" type="presParOf" srcId="{20AEF8F2-EB9F-4353-9F90-C73650C3C95A}" destId="{AC93A8A7-1AAA-4A05-A4F0-C84BC5172461}" srcOrd="0" destOrd="0" presId="urn:microsoft.com/office/officeart/2005/8/layout/lProcess3"/>
    <dgm:cxn modelId="{E4E83BC8-CDC9-442C-AA58-3A093ED20ACD}" type="presParOf" srcId="{20AEF8F2-EB9F-4353-9F90-C73650C3C95A}" destId="{A6C79808-28D0-4C40-A5B7-1D51F5EE7A82}" srcOrd="1" destOrd="0" presId="urn:microsoft.com/office/officeart/2005/8/layout/lProcess3"/>
    <dgm:cxn modelId="{E93E9CE5-DF29-4799-9E9C-E6679F623969}" type="presParOf" srcId="{20AEF8F2-EB9F-4353-9F90-C73650C3C95A}" destId="{E93EBB64-83E9-4BC0-B0DF-EED4B2F53FD9}" srcOrd="2" destOrd="0" presId="urn:microsoft.com/office/officeart/2005/8/layout/lProcess3"/>
    <dgm:cxn modelId="{C79FCA12-80D1-4156-AF5A-AAECAE2EF773}" type="presParOf" srcId="{20AEF8F2-EB9F-4353-9F90-C73650C3C95A}" destId="{45C9260F-ADB2-4501-8BBD-9C8BD8557F0E}" srcOrd="3" destOrd="0" presId="urn:microsoft.com/office/officeart/2005/8/layout/lProcess3"/>
    <dgm:cxn modelId="{90382685-0288-4D36-8896-10252348A4DD}" type="presParOf" srcId="{20AEF8F2-EB9F-4353-9F90-C73650C3C95A}" destId="{7A8B1820-59F0-448C-9BDC-C960D0E8F52C}" srcOrd="4" destOrd="0" presId="urn:microsoft.com/office/officeart/2005/8/layout/lProcess3"/>
    <dgm:cxn modelId="{2ABEC59C-4BE0-42C1-A14B-A78B0FFB08C3}" type="presParOf" srcId="{282D768E-84BA-4EA2-BA7C-2071B81326BA}" destId="{B50FC9ED-67FD-4AC3-B895-FAD2E90C1947}" srcOrd="3" destOrd="0" presId="urn:microsoft.com/office/officeart/2005/8/layout/lProcess3"/>
    <dgm:cxn modelId="{177027AE-E3D1-4581-88FA-452990981F8E}" type="presParOf" srcId="{282D768E-84BA-4EA2-BA7C-2071B81326BA}" destId="{98F996FC-838A-488A-B601-2F6EE0F45FED}" srcOrd="4" destOrd="0" presId="urn:microsoft.com/office/officeart/2005/8/layout/lProcess3"/>
    <dgm:cxn modelId="{9E47F6F8-38B7-4888-9A18-42487BCA8ED6}" type="presParOf" srcId="{98F996FC-838A-488A-B601-2F6EE0F45FED}" destId="{F693A7DF-493E-4EF4-A372-6EEBE2DCB952}" srcOrd="0" destOrd="0" presId="urn:microsoft.com/office/officeart/2005/8/layout/lProcess3"/>
    <dgm:cxn modelId="{64182C1C-3B54-4099-9729-8685BA610BE5}" type="presParOf" srcId="{98F996FC-838A-488A-B601-2F6EE0F45FED}" destId="{090CB409-EF0A-436E-B9F2-A98E8FC0AE7F}" srcOrd="1" destOrd="0" presId="urn:microsoft.com/office/officeart/2005/8/layout/lProcess3"/>
    <dgm:cxn modelId="{EE940949-504D-4CD3-96F3-7AD463B707A8}" type="presParOf" srcId="{98F996FC-838A-488A-B601-2F6EE0F45FED}" destId="{840B86CE-AA25-4F8D-ABD1-2724A4933358}" srcOrd="2" destOrd="0" presId="urn:microsoft.com/office/officeart/2005/8/layout/lProcess3"/>
    <dgm:cxn modelId="{F5A5543E-5D78-4EB6-A455-BC8C0EF3BF88}" type="presParOf" srcId="{98F996FC-838A-488A-B601-2F6EE0F45FED}" destId="{DA484777-3C98-467F-A011-E1266756457E}" srcOrd="3" destOrd="0" presId="urn:microsoft.com/office/officeart/2005/8/layout/lProcess3"/>
    <dgm:cxn modelId="{95FF79D9-08C9-4C5D-85F2-572F6389845F}" type="presParOf" srcId="{98F996FC-838A-488A-B601-2F6EE0F45FED}" destId="{335EC2D2-2DA6-42C5-932C-6DF776BA1CD9}" srcOrd="4" destOrd="0" presId="urn:microsoft.com/office/officeart/2005/8/layout/l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5D235BD-111C-41D7-ACF4-D9E9412931AD}"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tr-TR"/>
        </a:p>
      </dgm:t>
    </dgm:pt>
    <dgm:pt modelId="{E266A0C8-FFEA-4618-8AC2-609CF0CAE2B0}">
      <dgm:prSet phldrT="[Metin]"/>
      <dgm:spPr/>
      <dgm:t>
        <a:bodyPr/>
        <a:lstStyle/>
        <a:p>
          <a:r>
            <a:rPr lang="tr-TR" dirty="0"/>
            <a:t>Dirençli HT</a:t>
          </a:r>
        </a:p>
      </dgm:t>
    </dgm:pt>
    <dgm:pt modelId="{91CBA249-3AA5-45CD-B5AE-C2315F68B5CF}" type="parTrans" cxnId="{CFE18B9B-DDA6-4548-A2B2-9C0D69DA63BF}">
      <dgm:prSet/>
      <dgm:spPr/>
      <dgm:t>
        <a:bodyPr/>
        <a:lstStyle/>
        <a:p>
          <a:endParaRPr lang="tr-TR"/>
        </a:p>
      </dgm:t>
    </dgm:pt>
    <dgm:pt modelId="{227DBC8F-8E35-40F6-94ED-2CF25B9FD91B}" type="sibTrans" cxnId="{CFE18B9B-DDA6-4548-A2B2-9C0D69DA63BF}">
      <dgm:prSet/>
      <dgm:spPr/>
      <dgm:t>
        <a:bodyPr/>
        <a:lstStyle/>
        <a:p>
          <a:endParaRPr lang="tr-TR"/>
        </a:p>
      </dgm:t>
    </dgm:pt>
    <dgm:pt modelId="{E97E5443-3975-4DC6-A632-70AEDA29A623}">
      <dgm:prSet phldrT="[Metin]"/>
      <dgm:spPr/>
      <dgm:t>
        <a:bodyPr/>
        <a:lstStyle/>
        <a:p>
          <a:r>
            <a:rPr lang="tr-TR" dirty="0"/>
            <a:t>Klinik bulgular (horlama, </a:t>
          </a:r>
          <a:r>
            <a:rPr lang="tr-TR" dirty="0" err="1"/>
            <a:t>apne</a:t>
          </a:r>
          <a:r>
            <a:rPr lang="tr-TR" dirty="0"/>
            <a:t>, gündüz uykululuğu)</a:t>
          </a:r>
        </a:p>
      </dgm:t>
    </dgm:pt>
    <dgm:pt modelId="{1DC62D21-2F93-4534-B011-DD4A7D8A0C4A}" type="parTrans" cxnId="{D0264F32-1A08-4D80-B050-405E609955B6}">
      <dgm:prSet/>
      <dgm:spPr/>
      <dgm:t>
        <a:bodyPr/>
        <a:lstStyle/>
        <a:p>
          <a:endParaRPr lang="tr-TR"/>
        </a:p>
      </dgm:t>
    </dgm:pt>
    <dgm:pt modelId="{26026856-A5BA-4BBE-93C0-B3B88DD4A6F4}" type="sibTrans" cxnId="{D0264F32-1A08-4D80-B050-405E609955B6}">
      <dgm:prSet/>
      <dgm:spPr/>
      <dgm:t>
        <a:bodyPr/>
        <a:lstStyle/>
        <a:p>
          <a:endParaRPr lang="tr-TR"/>
        </a:p>
      </dgm:t>
    </dgm:pt>
    <dgm:pt modelId="{06979BB6-AD6E-4673-8DA5-F175DC48A4FE}">
      <dgm:prSet phldrT="[Metin]"/>
      <dgm:spPr/>
      <dgm:t>
        <a:bodyPr/>
        <a:lstStyle/>
        <a:p>
          <a:r>
            <a:rPr lang="tr-TR" dirty="0" err="1"/>
            <a:t>Obezite</a:t>
          </a:r>
          <a:r>
            <a:rPr lang="tr-TR" dirty="0"/>
            <a:t> ve fiziksel yapı</a:t>
          </a:r>
        </a:p>
      </dgm:t>
    </dgm:pt>
    <dgm:pt modelId="{39D4FA3D-BEDE-4EC1-AD1C-92ED99369468}" type="parTrans" cxnId="{E44A812C-82D8-4656-81DB-3D839BB56014}">
      <dgm:prSet/>
      <dgm:spPr/>
      <dgm:t>
        <a:bodyPr/>
        <a:lstStyle/>
        <a:p>
          <a:endParaRPr lang="tr-TR"/>
        </a:p>
      </dgm:t>
    </dgm:pt>
    <dgm:pt modelId="{70E2698A-3BC5-4002-BB84-DDDE6BFCAAC3}" type="sibTrans" cxnId="{E44A812C-82D8-4656-81DB-3D839BB56014}">
      <dgm:prSet/>
      <dgm:spPr/>
      <dgm:t>
        <a:bodyPr/>
        <a:lstStyle/>
        <a:p>
          <a:endParaRPr lang="tr-TR"/>
        </a:p>
      </dgm:t>
    </dgm:pt>
    <dgm:pt modelId="{6F5FFAE0-D5B7-411E-B44E-C5DC32EF5722}">
      <dgm:prSet phldrT="[Metin]"/>
      <dgm:spPr/>
      <dgm:t>
        <a:bodyPr/>
        <a:lstStyle/>
        <a:p>
          <a:r>
            <a:rPr lang="tr-TR" dirty="0" err="1"/>
            <a:t>OSAS’ın</a:t>
          </a:r>
          <a:r>
            <a:rPr lang="tr-TR" dirty="0"/>
            <a:t> kendine özgü laboratuvar bulgusu yok</a:t>
          </a:r>
        </a:p>
      </dgm:t>
    </dgm:pt>
    <dgm:pt modelId="{9B4B908F-F5BB-4DD9-A99E-21B055CAB5DE}" type="parTrans" cxnId="{30CFDA12-BBCB-43F5-BE85-0099F87C3570}">
      <dgm:prSet/>
      <dgm:spPr/>
      <dgm:t>
        <a:bodyPr/>
        <a:lstStyle/>
        <a:p>
          <a:endParaRPr lang="tr-TR"/>
        </a:p>
      </dgm:t>
    </dgm:pt>
    <dgm:pt modelId="{B4182968-EB0B-4908-8B08-49478A0B1C0A}" type="sibTrans" cxnId="{30CFDA12-BBCB-43F5-BE85-0099F87C3570}">
      <dgm:prSet/>
      <dgm:spPr/>
      <dgm:t>
        <a:bodyPr/>
        <a:lstStyle/>
        <a:p>
          <a:endParaRPr lang="tr-TR"/>
        </a:p>
      </dgm:t>
    </dgm:pt>
    <dgm:pt modelId="{2639D7CE-84FE-4AFA-82DD-581901F5D0AF}">
      <dgm:prSet phldrT="[Metin]"/>
      <dgm:spPr/>
      <dgm:t>
        <a:bodyPr/>
        <a:lstStyle/>
        <a:p>
          <a:r>
            <a:rPr lang="tr-TR" dirty="0"/>
            <a:t>Tedavi edilebilir neden</a:t>
          </a:r>
        </a:p>
      </dgm:t>
    </dgm:pt>
    <dgm:pt modelId="{37FA8796-CFC9-4835-8A96-752582AD7131}" type="parTrans" cxnId="{5387A23F-3F53-486F-80F0-332223F16690}">
      <dgm:prSet/>
      <dgm:spPr/>
      <dgm:t>
        <a:bodyPr/>
        <a:lstStyle/>
        <a:p>
          <a:endParaRPr lang="tr-TR"/>
        </a:p>
      </dgm:t>
    </dgm:pt>
    <dgm:pt modelId="{C1A0BD52-F146-46CE-B128-E2068C748427}" type="sibTrans" cxnId="{5387A23F-3F53-486F-80F0-332223F16690}">
      <dgm:prSet/>
      <dgm:spPr/>
      <dgm:t>
        <a:bodyPr/>
        <a:lstStyle/>
        <a:p>
          <a:endParaRPr lang="tr-TR"/>
        </a:p>
      </dgm:t>
    </dgm:pt>
    <dgm:pt modelId="{32AE6C7C-9ECC-479E-B625-63D5EC8E7FF5}" type="pres">
      <dgm:prSet presAssocID="{65D235BD-111C-41D7-ACF4-D9E9412931AD}" presName="diagram" presStyleCnt="0">
        <dgm:presLayoutVars>
          <dgm:dir/>
          <dgm:resizeHandles val="exact"/>
        </dgm:presLayoutVars>
      </dgm:prSet>
      <dgm:spPr/>
      <dgm:t>
        <a:bodyPr/>
        <a:lstStyle/>
        <a:p>
          <a:endParaRPr lang="tr-TR"/>
        </a:p>
      </dgm:t>
    </dgm:pt>
    <dgm:pt modelId="{0E8100DB-8443-405B-927A-7A118B838BB0}" type="pres">
      <dgm:prSet presAssocID="{E266A0C8-FFEA-4618-8AC2-609CF0CAE2B0}" presName="node" presStyleLbl="node1" presStyleIdx="0" presStyleCnt="5">
        <dgm:presLayoutVars>
          <dgm:bulletEnabled val="1"/>
        </dgm:presLayoutVars>
      </dgm:prSet>
      <dgm:spPr/>
      <dgm:t>
        <a:bodyPr/>
        <a:lstStyle/>
        <a:p>
          <a:endParaRPr lang="tr-TR"/>
        </a:p>
      </dgm:t>
    </dgm:pt>
    <dgm:pt modelId="{2295A35F-F8F1-4A60-9784-7CCCF3EB2A08}" type="pres">
      <dgm:prSet presAssocID="{227DBC8F-8E35-40F6-94ED-2CF25B9FD91B}" presName="sibTrans" presStyleCnt="0"/>
      <dgm:spPr/>
    </dgm:pt>
    <dgm:pt modelId="{6DBCCB6C-237D-47D4-865F-0B7B03CAF59F}" type="pres">
      <dgm:prSet presAssocID="{E97E5443-3975-4DC6-A632-70AEDA29A623}" presName="node" presStyleLbl="node1" presStyleIdx="1" presStyleCnt="5">
        <dgm:presLayoutVars>
          <dgm:bulletEnabled val="1"/>
        </dgm:presLayoutVars>
      </dgm:prSet>
      <dgm:spPr/>
      <dgm:t>
        <a:bodyPr/>
        <a:lstStyle/>
        <a:p>
          <a:endParaRPr lang="tr-TR"/>
        </a:p>
      </dgm:t>
    </dgm:pt>
    <dgm:pt modelId="{9A12D796-2353-45CD-B41A-27DCC38A0864}" type="pres">
      <dgm:prSet presAssocID="{26026856-A5BA-4BBE-93C0-B3B88DD4A6F4}" presName="sibTrans" presStyleCnt="0"/>
      <dgm:spPr/>
    </dgm:pt>
    <dgm:pt modelId="{F9819C06-BED5-477E-B720-CBE833342BE3}" type="pres">
      <dgm:prSet presAssocID="{06979BB6-AD6E-4673-8DA5-F175DC48A4FE}" presName="node" presStyleLbl="node1" presStyleIdx="2" presStyleCnt="5">
        <dgm:presLayoutVars>
          <dgm:bulletEnabled val="1"/>
        </dgm:presLayoutVars>
      </dgm:prSet>
      <dgm:spPr/>
      <dgm:t>
        <a:bodyPr/>
        <a:lstStyle/>
        <a:p>
          <a:endParaRPr lang="tr-TR"/>
        </a:p>
      </dgm:t>
    </dgm:pt>
    <dgm:pt modelId="{F556FAA9-4676-4494-B5D1-FD8F5B88B6B7}" type="pres">
      <dgm:prSet presAssocID="{70E2698A-3BC5-4002-BB84-DDDE6BFCAAC3}" presName="sibTrans" presStyleCnt="0"/>
      <dgm:spPr/>
    </dgm:pt>
    <dgm:pt modelId="{638D4FFA-B53A-4B4C-901D-D6CCB729F128}" type="pres">
      <dgm:prSet presAssocID="{6F5FFAE0-D5B7-411E-B44E-C5DC32EF5722}" presName="node" presStyleLbl="node1" presStyleIdx="3" presStyleCnt="5">
        <dgm:presLayoutVars>
          <dgm:bulletEnabled val="1"/>
        </dgm:presLayoutVars>
      </dgm:prSet>
      <dgm:spPr/>
      <dgm:t>
        <a:bodyPr/>
        <a:lstStyle/>
        <a:p>
          <a:endParaRPr lang="tr-TR"/>
        </a:p>
      </dgm:t>
    </dgm:pt>
    <dgm:pt modelId="{A171BCAC-EF76-4ABF-9E2F-387768ACCAAB}" type="pres">
      <dgm:prSet presAssocID="{B4182968-EB0B-4908-8B08-49478A0B1C0A}" presName="sibTrans" presStyleCnt="0"/>
      <dgm:spPr/>
    </dgm:pt>
    <dgm:pt modelId="{599DE425-ACE5-4A7A-B694-9EC9EA559A8A}" type="pres">
      <dgm:prSet presAssocID="{2639D7CE-84FE-4AFA-82DD-581901F5D0AF}" presName="node" presStyleLbl="node1" presStyleIdx="4" presStyleCnt="5">
        <dgm:presLayoutVars>
          <dgm:bulletEnabled val="1"/>
        </dgm:presLayoutVars>
      </dgm:prSet>
      <dgm:spPr/>
      <dgm:t>
        <a:bodyPr/>
        <a:lstStyle/>
        <a:p>
          <a:endParaRPr lang="tr-TR"/>
        </a:p>
      </dgm:t>
    </dgm:pt>
  </dgm:ptLst>
  <dgm:cxnLst>
    <dgm:cxn modelId="{998C10E0-8637-41FD-96C5-89D84CB36D3D}" type="presOf" srcId="{E266A0C8-FFEA-4618-8AC2-609CF0CAE2B0}" destId="{0E8100DB-8443-405B-927A-7A118B838BB0}" srcOrd="0" destOrd="0" presId="urn:microsoft.com/office/officeart/2005/8/layout/default"/>
    <dgm:cxn modelId="{5387A23F-3F53-486F-80F0-332223F16690}" srcId="{65D235BD-111C-41D7-ACF4-D9E9412931AD}" destId="{2639D7CE-84FE-4AFA-82DD-581901F5D0AF}" srcOrd="4" destOrd="0" parTransId="{37FA8796-CFC9-4835-8A96-752582AD7131}" sibTransId="{C1A0BD52-F146-46CE-B128-E2068C748427}"/>
    <dgm:cxn modelId="{F84F6A53-FED2-4E82-B1E3-834D876E557C}" type="presOf" srcId="{06979BB6-AD6E-4673-8DA5-F175DC48A4FE}" destId="{F9819C06-BED5-477E-B720-CBE833342BE3}" srcOrd="0" destOrd="0" presId="urn:microsoft.com/office/officeart/2005/8/layout/default"/>
    <dgm:cxn modelId="{D0264F32-1A08-4D80-B050-405E609955B6}" srcId="{65D235BD-111C-41D7-ACF4-D9E9412931AD}" destId="{E97E5443-3975-4DC6-A632-70AEDA29A623}" srcOrd="1" destOrd="0" parTransId="{1DC62D21-2F93-4534-B011-DD4A7D8A0C4A}" sibTransId="{26026856-A5BA-4BBE-93C0-B3B88DD4A6F4}"/>
    <dgm:cxn modelId="{8A320748-3E7D-453F-8A45-CF23F9BBC8D2}" type="presOf" srcId="{2639D7CE-84FE-4AFA-82DD-581901F5D0AF}" destId="{599DE425-ACE5-4A7A-B694-9EC9EA559A8A}" srcOrd="0" destOrd="0" presId="urn:microsoft.com/office/officeart/2005/8/layout/default"/>
    <dgm:cxn modelId="{391D7C2B-44A6-4F47-8ADF-CCB6007B7829}" type="presOf" srcId="{6F5FFAE0-D5B7-411E-B44E-C5DC32EF5722}" destId="{638D4FFA-B53A-4B4C-901D-D6CCB729F128}" srcOrd="0" destOrd="0" presId="urn:microsoft.com/office/officeart/2005/8/layout/default"/>
    <dgm:cxn modelId="{8523FD1F-FD9D-4D92-B23E-9E0AF9CB3100}" type="presOf" srcId="{65D235BD-111C-41D7-ACF4-D9E9412931AD}" destId="{32AE6C7C-9ECC-479E-B625-63D5EC8E7FF5}" srcOrd="0" destOrd="0" presId="urn:microsoft.com/office/officeart/2005/8/layout/default"/>
    <dgm:cxn modelId="{E44A812C-82D8-4656-81DB-3D839BB56014}" srcId="{65D235BD-111C-41D7-ACF4-D9E9412931AD}" destId="{06979BB6-AD6E-4673-8DA5-F175DC48A4FE}" srcOrd="2" destOrd="0" parTransId="{39D4FA3D-BEDE-4EC1-AD1C-92ED99369468}" sibTransId="{70E2698A-3BC5-4002-BB84-DDDE6BFCAAC3}"/>
    <dgm:cxn modelId="{CFE18B9B-DDA6-4548-A2B2-9C0D69DA63BF}" srcId="{65D235BD-111C-41D7-ACF4-D9E9412931AD}" destId="{E266A0C8-FFEA-4618-8AC2-609CF0CAE2B0}" srcOrd="0" destOrd="0" parTransId="{91CBA249-3AA5-45CD-B5AE-C2315F68B5CF}" sibTransId="{227DBC8F-8E35-40F6-94ED-2CF25B9FD91B}"/>
    <dgm:cxn modelId="{30CFDA12-BBCB-43F5-BE85-0099F87C3570}" srcId="{65D235BD-111C-41D7-ACF4-D9E9412931AD}" destId="{6F5FFAE0-D5B7-411E-B44E-C5DC32EF5722}" srcOrd="3" destOrd="0" parTransId="{9B4B908F-F5BB-4DD9-A99E-21B055CAB5DE}" sibTransId="{B4182968-EB0B-4908-8B08-49478A0B1C0A}"/>
    <dgm:cxn modelId="{35AB4633-079F-4450-97DA-ED39743CB2C6}" type="presOf" srcId="{E97E5443-3975-4DC6-A632-70AEDA29A623}" destId="{6DBCCB6C-237D-47D4-865F-0B7B03CAF59F}" srcOrd="0" destOrd="0" presId="urn:microsoft.com/office/officeart/2005/8/layout/default"/>
    <dgm:cxn modelId="{9D02B3C5-4E07-4FB5-A88E-18C2B6151084}" type="presParOf" srcId="{32AE6C7C-9ECC-479E-B625-63D5EC8E7FF5}" destId="{0E8100DB-8443-405B-927A-7A118B838BB0}" srcOrd="0" destOrd="0" presId="urn:microsoft.com/office/officeart/2005/8/layout/default"/>
    <dgm:cxn modelId="{03E28D2E-6FEB-49AF-9F74-9B82E2E772C7}" type="presParOf" srcId="{32AE6C7C-9ECC-479E-B625-63D5EC8E7FF5}" destId="{2295A35F-F8F1-4A60-9784-7CCCF3EB2A08}" srcOrd="1" destOrd="0" presId="urn:microsoft.com/office/officeart/2005/8/layout/default"/>
    <dgm:cxn modelId="{7BC25181-6AD1-46F3-84B5-51E2ED9B8B90}" type="presParOf" srcId="{32AE6C7C-9ECC-479E-B625-63D5EC8E7FF5}" destId="{6DBCCB6C-237D-47D4-865F-0B7B03CAF59F}" srcOrd="2" destOrd="0" presId="urn:microsoft.com/office/officeart/2005/8/layout/default"/>
    <dgm:cxn modelId="{6D3DE338-2575-42C1-99EB-B0FC12165D84}" type="presParOf" srcId="{32AE6C7C-9ECC-479E-B625-63D5EC8E7FF5}" destId="{9A12D796-2353-45CD-B41A-27DCC38A0864}" srcOrd="3" destOrd="0" presId="urn:microsoft.com/office/officeart/2005/8/layout/default"/>
    <dgm:cxn modelId="{556A7FC3-0A6F-44DC-8FA3-CC15F25A0374}" type="presParOf" srcId="{32AE6C7C-9ECC-479E-B625-63D5EC8E7FF5}" destId="{F9819C06-BED5-477E-B720-CBE833342BE3}" srcOrd="4" destOrd="0" presId="urn:microsoft.com/office/officeart/2005/8/layout/default"/>
    <dgm:cxn modelId="{30724E70-DDA0-459B-9A4B-73B074A024FB}" type="presParOf" srcId="{32AE6C7C-9ECC-479E-B625-63D5EC8E7FF5}" destId="{F556FAA9-4676-4494-B5D1-FD8F5B88B6B7}" srcOrd="5" destOrd="0" presId="urn:microsoft.com/office/officeart/2005/8/layout/default"/>
    <dgm:cxn modelId="{AF4E64E2-89AF-469A-8E39-59B00752E1D8}" type="presParOf" srcId="{32AE6C7C-9ECC-479E-B625-63D5EC8E7FF5}" destId="{638D4FFA-B53A-4B4C-901D-D6CCB729F128}" srcOrd="6" destOrd="0" presId="urn:microsoft.com/office/officeart/2005/8/layout/default"/>
    <dgm:cxn modelId="{935A9584-144B-4A27-937F-ED9863C39FC2}" type="presParOf" srcId="{32AE6C7C-9ECC-479E-B625-63D5EC8E7FF5}" destId="{A171BCAC-EF76-4ABF-9E2F-387768ACCAAB}" srcOrd="7" destOrd="0" presId="urn:microsoft.com/office/officeart/2005/8/layout/default"/>
    <dgm:cxn modelId="{CEB44E53-74C5-4986-8B8B-8872EEA1EA40}" type="presParOf" srcId="{32AE6C7C-9ECC-479E-B625-63D5EC8E7FF5}" destId="{599DE425-ACE5-4A7A-B694-9EC9EA559A8A}" srcOrd="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0EDB479-247B-4E21-B118-898B49212E6F}" type="doc">
      <dgm:prSet loTypeId="urn:microsoft.com/office/officeart/2005/8/layout/hList6" loCatId="list" qsTypeId="urn:microsoft.com/office/officeart/2005/8/quickstyle/simple1" qsCatId="simple" csTypeId="urn:microsoft.com/office/officeart/2005/8/colors/colorful4" csCatId="colorful" phldr="1"/>
      <dgm:spPr/>
      <dgm:t>
        <a:bodyPr/>
        <a:lstStyle/>
        <a:p>
          <a:endParaRPr lang="tr-TR"/>
        </a:p>
      </dgm:t>
    </dgm:pt>
    <dgm:pt modelId="{2F4A2A0E-BF67-491A-A871-A34334A43017}">
      <dgm:prSet phldrT="[Metin]" custT="1"/>
      <dgm:spPr/>
      <dgm:t>
        <a:bodyPr/>
        <a:lstStyle/>
        <a:p>
          <a:r>
            <a:rPr lang="tr-TR" sz="2400" dirty="0"/>
            <a:t>Genç-orta yaşta HT başlangıcı</a:t>
          </a:r>
        </a:p>
      </dgm:t>
    </dgm:pt>
    <dgm:pt modelId="{BAA938B0-92A3-4B28-824D-524471CD9B83}" type="parTrans" cxnId="{E1D22A29-5EDE-4ECD-86EF-031B79D5714E}">
      <dgm:prSet/>
      <dgm:spPr/>
      <dgm:t>
        <a:bodyPr/>
        <a:lstStyle/>
        <a:p>
          <a:endParaRPr lang="tr-TR"/>
        </a:p>
      </dgm:t>
    </dgm:pt>
    <dgm:pt modelId="{0DA99029-9937-4A24-AB5E-E0EABD005FDE}" type="sibTrans" cxnId="{E1D22A29-5EDE-4ECD-86EF-031B79D5714E}">
      <dgm:prSet/>
      <dgm:spPr/>
      <dgm:t>
        <a:bodyPr/>
        <a:lstStyle/>
        <a:p>
          <a:endParaRPr lang="tr-TR"/>
        </a:p>
      </dgm:t>
    </dgm:pt>
    <dgm:pt modelId="{246EB715-594C-4957-8F22-103531CBD1A4}">
      <dgm:prSet phldrT="[Metin]" custT="1"/>
      <dgm:spPr/>
      <dgm:t>
        <a:bodyPr/>
        <a:lstStyle/>
        <a:p>
          <a:r>
            <a:rPr lang="tr-TR" sz="2400" b="0" i="0" dirty="0"/>
            <a:t>Hafif semptomlar ve </a:t>
          </a:r>
          <a:r>
            <a:rPr lang="tr-TR" sz="2400" b="0" i="0" dirty="0" err="1"/>
            <a:t>diüretik</a:t>
          </a:r>
          <a:r>
            <a:rPr lang="tr-TR" sz="2400" b="0" i="0" dirty="0"/>
            <a:t> kullanmamasına rağmen elektrolit bozukluğu şüphesi</a:t>
          </a:r>
          <a:endParaRPr lang="tr-TR" sz="2400" dirty="0"/>
        </a:p>
      </dgm:t>
    </dgm:pt>
    <dgm:pt modelId="{6261FB3F-50B5-4A05-8095-1EBBCFC4E101}" type="parTrans" cxnId="{0E3A169B-13E7-4112-B2D9-47A11EE182EA}">
      <dgm:prSet/>
      <dgm:spPr/>
      <dgm:t>
        <a:bodyPr/>
        <a:lstStyle/>
        <a:p>
          <a:endParaRPr lang="tr-TR"/>
        </a:p>
      </dgm:t>
    </dgm:pt>
    <dgm:pt modelId="{A87A25F0-EFD8-4BAB-BEB5-AA0A840E6771}" type="sibTrans" cxnId="{0E3A169B-13E7-4112-B2D9-47A11EE182EA}">
      <dgm:prSet/>
      <dgm:spPr/>
      <dgm:t>
        <a:bodyPr/>
        <a:lstStyle/>
        <a:p>
          <a:endParaRPr lang="tr-TR"/>
        </a:p>
      </dgm:t>
    </dgm:pt>
    <dgm:pt modelId="{AAA2F7C5-C6A5-49E2-97ED-411658DD8A44}">
      <dgm:prSet phldrT="[Metin]" custT="1"/>
      <dgm:spPr/>
      <dgm:t>
        <a:bodyPr/>
        <a:lstStyle/>
        <a:p>
          <a:r>
            <a:rPr lang="tr-TR" sz="2400" b="1" i="0" dirty="0"/>
            <a:t>Açıklanamayan </a:t>
          </a:r>
          <a:r>
            <a:rPr lang="tr-TR" sz="2400" b="1" i="0" dirty="0" err="1"/>
            <a:t>Hipokalemi</a:t>
          </a:r>
          <a:endParaRPr lang="tr-TR" sz="2400" b="1" i="0" dirty="0"/>
        </a:p>
        <a:p>
          <a:r>
            <a:rPr lang="tr-TR" sz="2400" b="0" i="0" dirty="0"/>
            <a:t> (</a:t>
          </a:r>
          <a:r>
            <a:rPr lang="tr-TR" sz="2400" b="0" i="0" dirty="0" err="1"/>
            <a:t>PHA'nın</a:t>
          </a:r>
          <a:r>
            <a:rPr lang="tr-TR" sz="2400" b="0" i="0" dirty="0"/>
            <a:t> anahtar bulgusu)</a:t>
          </a:r>
          <a:endParaRPr lang="tr-TR" sz="2400" dirty="0"/>
        </a:p>
      </dgm:t>
    </dgm:pt>
    <dgm:pt modelId="{43B26B3D-B931-4346-8D9B-22191F0C280C}" type="parTrans" cxnId="{4B7CEE78-6A91-4704-A60E-595A89470FA6}">
      <dgm:prSet/>
      <dgm:spPr/>
      <dgm:t>
        <a:bodyPr/>
        <a:lstStyle/>
        <a:p>
          <a:endParaRPr lang="tr-TR"/>
        </a:p>
      </dgm:t>
    </dgm:pt>
    <dgm:pt modelId="{76F4239E-CA4B-49C8-B85E-49577471B8C5}" type="sibTrans" cxnId="{4B7CEE78-6A91-4704-A60E-595A89470FA6}">
      <dgm:prSet/>
      <dgm:spPr/>
      <dgm:t>
        <a:bodyPr/>
        <a:lstStyle/>
        <a:p>
          <a:endParaRPr lang="tr-TR"/>
        </a:p>
      </dgm:t>
    </dgm:pt>
    <dgm:pt modelId="{917D8291-E20E-47CF-9F99-002A4CAF2562}" type="pres">
      <dgm:prSet presAssocID="{50EDB479-247B-4E21-B118-898B49212E6F}" presName="Name0" presStyleCnt="0">
        <dgm:presLayoutVars>
          <dgm:dir/>
          <dgm:resizeHandles val="exact"/>
        </dgm:presLayoutVars>
      </dgm:prSet>
      <dgm:spPr/>
      <dgm:t>
        <a:bodyPr/>
        <a:lstStyle/>
        <a:p>
          <a:endParaRPr lang="tr-TR"/>
        </a:p>
      </dgm:t>
    </dgm:pt>
    <dgm:pt modelId="{3D66E8F0-027C-4CEF-A8A5-167E9AAA885E}" type="pres">
      <dgm:prSet presAssocID="{2F4A2A0E-BF67-491A-A871-A34334A43017}" presName="node" presStyleLbl="node1" presStyleIdx="0" presStyleCnt="3">
        <dgm:presLayoutVars>
          <dgm:bulletEnabled val="1"/>
        </dgm:presLayoutVars>
      </dgm:prSet>
      <dgm:spPr/>
      <dgm:t>
        <a:bodyPr/>
        <a:lstStyle/>
        <a:p>
          <a:endParaRPr lang="tr-TR"/>
        </a:p>
      </dgm:t>
    </dgm:pt>
    <dgm:pt modelId="{EFAA55DC-14F5-4634-A59E-893C7318C8A9}" type="pres">
      <dgm:prSet presAssocID="{0DA99029-9937-4A24-AB5E-E0EABD005FDE}" presName="sibTrans" presStyleCnt="0"/>
      <dgm:spPr/>
    </dgm:pt>
    <dgm:pt modelId="{E8782840-597D-4CFF-ACE8-3C96BB940737}" type="pres">
      <dgm:prSet presAssocID="{246EB715-594C-4957-8F22-103531CBD1A4}" presName="node" presStyleLbl="node1" presStyleIdx="1" presStyleCnt="3">
        <dgm:presLayoutVars>
          <dgm:bulletEnabled val="1"/>
        </dgm:presLayoutVars>
      </dgm:prSet>
      <dgm:spPr/>
      <dgm:t>
        <a:bodyPr/>
        <a:lstStyle/>
        <a:p>
          <a:endParaRPr lang="tr-TR"/>
        </a:p>
      </dgm:t>
    </dgm:pt>
    <dgm:pt modelId="{46D619AA-42CD-4177-94E2-132DDF5C7C52}" type="pres">
      <dgm:prSet presAssocID="{A87A25F0-EFD8-4BAB-BEB5-AA0A840E6771}" presName="sibTrans" presStyleCnt="0"/>
      <dgm:spPr/>
    </dgm:pt>
    <dgm:pt modelId="{E0F42A2F-67F3-4542-84B8-C684E14F7B0D}" type="pres">
      <dgm:prSet presAssocID="{AAA2F7C5-C6A5-49E2-97ED-411658DD8A44}" presName="node" presStyleLbl="node1" presStyleIdx="2" presStyleCnt="3">
        <dgm:presLayoutVars>
          <dgm:bulletEnabled val="1"/>
        </dgm:presLayoutVars>
      </dgm:prSet>
      <dgm:spPr/>
      <dgm:t>
        <a:bodyPr/>
        <a:lstStyle/>
        <a:p>
          <a:endParaRPr lang="tr-TR"/>
        </a:p>
      </dgm:t>
    </dgm:pt>
  </dgm:ptLst>
  <dgm:cxnLst>
    <dgm:cxn modelId="{0E3A169B-13E7-4112-B2D9-47A11EE182EA}" srcId="{50EDB479-247B-4E21-B118-898B49212E6F}" destId="{246EB715-594C-4957-8F22-103531CBD1A4}" srcOrd="1" destOrd="0" parTransId="{6261FB3F-50B5-4A05-8095-1EBBCFC4E101}" sibTransId="{A87A25F0-EFD8-4BAB-BEB5-AA0A840E6771}"/>
    <dgm:cxn modelId="{694D21D2-3007-429A-BD4D-B02CC0FEB0CA}" type="presOf" srcId="{50EDB479-247B-4E21-B118-898B49212E6F}" destId="{917D8291-E20E-47CF-9F99-002A4CAF2562}" srcOrd="0" destOrd="0" presId="urn:microsoft.com/office/officeart/2005/8/layout/hList6"/>
    <dgm:cxn modelId="{E1D22A29-5EDE-4ECD-86EF-031B79D5714E}" srcId="{50EDB479-247B-4E21-B118-898B49212E6F}" destId="{2F4A2A0E-BF67-491A-A871-A34334A43017}" srcOrd="0" destOrd="0" parTransId="{BAA938B0-92A3-4B28-824D-524471CD9B83}" sibTransId="{0DA99029-9937-4A24-AB5E-E0EABD005FDE}"/>
    <dgm:cxn modelId="{74BB55A9-CE00-48E0-9C74-5E687E0B9A16}" type="presOf" srcId="{246EB715-594C-4957-8F22-103531CBD1A4}" destId="{E8782840-597D-4CFF-ACE8-3C96BB940737}" srcOrd="0" destOrd="0" presId="urn:microsoft.com/office/officeart/2005/8/layout/hList6"/>
    <dgm:cxn modelId="{4B7CEE78-6A91-4704-A60E-595A89470FA6}" srcId="{50EDB479-247B-4E21-B118-898B49212E6F}" destId="{AAA2F7C5-C6A5-49E2-97ED-411658DD8A44}" srcOrd="2" destOrd="0" parTransId="{43B26B3D-B931-4346-8D9B-22191F0C280C}" sibTransId="{76F4239E-CA4B-49C8-B85E-49577471B8C5}"/>
    <dgm:cxn modelId="{36DCC46B-53B7-4754-BF93-8C8FD79F7889}" type="presOf" srcId="{AAA2F7C5-C6A5-49E2-97ED-411658DD8A44}" destId="{E0F42A2F-67F3-4542-84B8-C684E14F7B0D}" srcOrd="0" destOrd="0" presId="urn:microsoft.com/office/officeart/2005/8/layout/hList6"/>
    <dgm:cxn modelId="{50445157-E4CC-4CFB-869A-C48CC15A84DE}" type="presOf" srcId="{2F4A2A0E-BF67-491A-A871-A34334A43017}" destId="{3D66E8F0-027C-4CEF-A8A5-167E9AAA885E}" srcOrd="0" destOrd="0" presId="urn:microsoft.com/office/officeart/2005/8/layout/hList6"/>
    <dgm:cxn modelId="{4C56C245-5C0A-4AE5-B01B-248491764A7C}" type="presParOf" srcId="{917D8291-E20E-47CF-9F99-002A4CAF2562}" destId="{3D66E8F0-027C-4CEF-A8A5-167E9AAA885E}" srcOrd="0" destOrd="0" presId="urn:microsoft.com/office/officeart/2005/8/layout/hList6"/>
    <dgm:cxn modelId="{A4F360C3-AADB-42CB-A985-C9510986EEF9}" type="presParOf" srcId="{917D8291-E20E-47CF-9F99-002A4CAF2562}" destId="{EFAA55DC-14F5-4634-A59E-893C7318C8A9}" srcOrd="1" destOrd="0" presId="urn:microsoft.com/office/officeart/2005/8/layout/hList6"/>
    <dgm:cxn modelId="{D47E8427-068A-4A19-9EDD-8662A8BB3CCE}" type="presParOf" srcId="{917D8291-E20E-47CF-9F99-002A4CAF2562}" destId="{E8782840-597D-4CFF-ACE8-3C96BB940737}" srcOrd="2" destOrd="0" presId="urn:microsoft.com/office/officeart/2005/8/layout/hList6"/>
    <dgm:cxn modelId="{251829F7-A353-4808-8E34-10D9DB7B9B20}" type="presParOf" srcId="{917D8291-E20E-47CF-9F99-002A4CAF2562}" destId="{46D619AA-42CD-4177-94E2-132DDF5C7C52}" srcOrd="3" destOrd="0" presId="urn:microsoft.com/office/officeart/2005/8/layout/hList6"/>
    <dgm:cxn modelId="{EF4F9BD6-72F8-4794-BFCA-37D23D4341FF}" type="presParOf" srcId="{917D8291-E20E-47CF-9F99-002A4CAF2562}" destId="{E0F42A2F-67F3-4542-84B8-C684E14F7B0D}" srcOrd="4" destOrd="0" presId="urn:microsoft.com/office/officeart/2005/8/layout/h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F1785CA-9B57-4879-A647-5B2EF0AFC86E}" type="doc">
      <dgm:prSet loTypeId="urn:microsoft.com/office/officeart/2005/8/layout/pyramid2" loCatId="list" qsTypeId="urn:microsoft.com/office/officeart/2005/8/quickstyle/simple1" qsCatId="simple" csTypeId="urn:microsoft.com/office/officeart/2005/8/colors/colorful3" csCatId="colorful" phldr="1"/>
      <dgm:spPr/>
      <dgm:t>
        <a:bodyPr/>
        <a:lstStyle/>
        <a:p>
          <a:endParaRPr lang="tr-TR"/>
        </a:p>
      </dgm:t>
    </dgm:pt>
    <dgm:pt modelId="{F113B5A8-AFF5-456E-B592-1E6CD92910E6}">
      <dgm:prSet phldrT="[Metin]"/>
      <dgm:spPr/>
      <dgm:t>
        <a:bodyPr/>
        <a:lstStyle/>
        <a:p>
          <a:r>
            <a:rPr lang="tr-TR" b="1" i="0" dirty="0"/>
            <a:t>İlerlemiş yaş ve dirençli HT</a:t>
          </a:r>
          <a:endParaRPr lang="tr-TR" b="1" dirty="0"/>
        </a:p>
      </dgm:t>
    </dgm:pt>
    <dgm:pt modelId="{79F6877D-6BE7-4D73-B7B5-2A56B629E7D2}" type="parTrans" cxnId="{6B615F05-92DF-4316-A616-49767DB3B898}">
      <dgm:prSet/>
      <dgm:spPr/>
      <dgm:t>
        <a:bodyPr/>
        <a:lstStyle/>
        <a:p>
          <a:endParaRPr lang="tr-TR"/>
        </a:p>
      </dgm:t>
    </dgm:pt>
    <dgm:pt modelId="{E311933A-0446-4AFC-82DC-A946A7BA48CE}" type="sibTrans" cxnId="{6B615F05-92DF-4316-A616-49767DB3B898}">
      <dgm:prSet/>
      <dgm:spPr/>
      <dgm:t>
        <a:bodyPr/>
        <a:lstStyle/>
        <a:p>
          <a:endParaRPr lang="tr-TR"/>
        </a:p>
      </dgm:t>
    </dgm:pt>
    <dgm:pt modelId="{6DFCA8C0-F437-4072-9E8C-4DF4B851EA3D}">
      <dgm:prSet phldrT="[Metin]"/>
      <dgm:spPr/>
      <dgm:t>
        <a:bodyPr/>
        <a:lstStyle/>
        <a:p>
          <a:r>
            <a:rPr lang="tr-TR" b="1" i="0" dirty="0"/>
            <a:t>Yaygın </a:t>
          </a:r>
          <a:r>
            <a:rPr lang="tr-TR" b="1" i="0" dirty="0" err="1"/>
            <a:t>Ateroskleroz</a:t>
          </a:r>
          <a:r>
            <a:rPr lang="tr-TR" b="0" i="0" dirty="0"/>
            <a:t> ve </a:t>
          </a:r>
          <a:r>
            <a:rPr lang="tr-TR" b="1" i="0" dirty="0"/>
            <a:t>ACE-İ'ye Aşırı Yanıt/Yan Etki</a:t>
          </a:r>
          <a:endParaRPr lang="tr-TR" dirty="0"/>
        </a:p>
      </dgm:t>
    </dgm:pt>
    <dgm:pt modelId="{51A3F0C5-1E59-45B7-8DCA-FDBD8682BA61}" type="parTrans" cxnId="{CAE76F91-BC16-4425-A6B6-A762584A84E3}">
      <dgm:prSet/>
      <dgm:spPr/>
      <dgm:t>
        <a:bodyPr/>
        <a:lstStyle/>
        <a:p>
          <a:endParaRPr lang="tr-TR"/>
        </a:p>
      </dgm:t>
    </dgm:pt>
    <dgm:pt modelId="{CB720ABF-6CAE-45EE-AF7C-AB87F672BFBF}" type="sibTrans" cxnId="{CAE76F91-BC16-4425-A6B6-A762584A84E3}">
      <dgm:prSet/>
      <dgm:spPr/>
      <dgm:t>
        <a:bodyPr/>
        <a:lstStyle/>
        <a:p>
          <a:endParaRPr lang="tr-TR"/>
        </a:p>
      </dgm:t>
    </dgm:pt>
    <dgm:pt modelId="{160D0D10-7124-49A9-A48F-4F74D72B3D9C}">
      <dgm:prSet phldrT="[Metin]"/>
      <dgm:spPr/>
      <dgm:t>
        <a:bodyPr/>
        <a:lstStyle/>
        <a:p>
          <a:r>
            <a:rPr lang="tr-TR" b="1" i="0" dirty="0"/>
            <a:t>Üfürüm</a:t>
          </a:r>
          <a:endParaRPr lang="tr-TR" dirty="0"/>
        </a:p>
      </dgm:t>
    </dgm:pt>
    <dgm:pt modelId="{A6D7A128-E942-44A7-9D8F-938C6F6D1135}" type="parTrans" cxnId="{BA4C1FBB-E4CD-4298-A9C4-5AFB8FAD611B}">
      <dgm:prSet/>
      <dgm:spPr/>
      <dgm:t>
        <a:bodyPr/>
        <a:lstStyle/>
        <a:p>
          <a:endParaRPr lang="tr-TR"/>
        </a:p>
      </dgm:t>
    </dgm:pt>
    <dgm:pt modelId="{6B57BC1F-090B-4AC9-B78C-BF41715DF82F}" type="sibTrans" cxnId="{BA4C1FBB-E4CD-4298-A9C4-5AFB8FAD611B}">
      <dgm:prSet/>
      <dgm:spPr/>
      <dgm:t>
        <a:bodyPr/>
        <a:lstStyle/>
        <a:p>
          <a:endParaRPr lang="tr-TR"/>
        </a:p>
      </dgm:t>
    </dgm:pt>
    <dgm:pt modelId="{3175552C-EAF6-4076-AF65-F1D8C73DBA77}">
      <dgm:prSet phldrT="[Metin]"/>
      <dgm:spPr/>
      <dgm:t>
        <a:bodyPr/>
        <a:lstStyle/>
        <a:p>
          <a:r>
            <a:rPr lang="tr-TR" b="1" i="0" dirty="0"/>
            <a:t>İlaçla Tetiklenen Böbrek Yetmezliği</a:t>
          </a:r>
          <a:endParaRPr lang="tr-TR" dirty="0"/>
        </a:p>
      </dgm:t>
    </dgm:pt>
    <dgm:pt modelId="{5B39A3C2-C75A-4C81-8D16-BD5093EC80FD}" type="parTrans" cxnId="{70E3EF59-AA41-4198-8320-DCC1B946C09F}">
      <dgm:prSet/>
      <dgm:spPr/>
      <dgm:t>
        <a:bodyPr/>
        <a:lstStyle/>
        <a:p>
          <a:endParaRPr lang="tr-TR"/>
        </a:p>
      </dgm:t>
    </dgm:pt>
    <dgm:pt modelId="{1B6E1263-0369-4E14-81B5-DEE8D40D6EB8}" type="sibTrans" cxnId="{70E3EF59-AA41-4198-8320-DCC1B946C09F}">
      <dgm:prSet/>
      <dgm:spPr/>
      <dgm:t>
        <a:bodyPr/>
        <a:lstStyle/>
        <a:p>
          <a:endParaRPr lang="tr-TR"/>
        </a:p>
      </dgm:t>
    </dgm:pt>
    <dgm:pt modelId="{563C5A8B-D20B-4524-9CC9-077C93E6F636}" type="pres">
      <dgm:prSet presAssocID="{3F1785CA-9B57-4879-A647-5B2EF0AFC86E}" presName="compositeShape" presStyleCnt="0">
        <dgm:presLayoutVars>
          <dgm:dir/>
          <dgm:resizeHandles/>
        </dgm:presLayoutVars>
      </dgm:prSet>
      <dgm:spPr/>
      <dgm:t>
        <a:bodyPr/>
        <a:lstStyle/>
        <a:p>
          <a:endParaRPr lang="tr-TR"/>
        </a:p>
      </dgm:t>
    </dgm:pt>
    <dgm:pt modelId="{9F0DC5E5-1E82-4B67-8945-48C530C24B80}" type="pres">
      <dgm:prSet presAssocID="{3F1785CA-9B57-4879-A647-5B2EF0AFC86E}" presName="pyramid" presStyleLbl="node1" presStyleIdx="0" presStyleCnt="1"/>
      <dgm:spPr/>
    </dgm:pt>
    <dgm:pt modelId="{769CBE1C-E02A-4A68-B216-CE6EAFBD66A8}" type="pres">
      <dgm:prSet presAssocID="{3F1785CA-9B57-4879-A647-5B2EF0AFC86E}" presName="theList" presStyleCnt="0"/>
      <dgm:spPr/>
    </dgm:pt>
    <dgm:pt modelId="{CCCB5A59-B402-45FB-9161-CE9378D876AA}" type="pres">
      <dgm:prSet presAssocID="{F113B5A8-AFF5-456E-B592-1E6CD92910E6}" presName="aNode" presStyleLbl="fgAcc1" presStyleIdx="0" presStyleCnt="4">
        <dgm:presLayoutVars>
          <dgm:bulletEnabled val="1"/>
        </dgm:presLayoutVars>
      </dgm:prSet>
      <dgm:spPr/>
      <dgm:t>
        <a:bodyPr/>
        <a:lstStyle/>
        <a:p>
          <a:endParaRPr lang="tr-TR"/>
        </a:p>
      </dgm:t>
    </dgm:pt>
    <dgm:pt modelId="{820D19F1-1E01-4D3E-8912-F5E0BA859EA6}" type="pres">
      <dgm:prSet presAssocID="{F113B5A8-AFF5-456E-B592-1E6CD92910E6}" presName="aSpace" presStyleCnt="0"/>
      <dgm:spPr/>
    </dgm:pt>
    <dgm:pt modelId="{39B5F277-B84C-47DA-8776-DE41A7DBEC8D}" type="pres">
      <dgm:prSet presAssocID="{6DFCA8C0-F437-4072-9E8C-4DF4B851EA3D}" presName="aNode" presStyleLbl="fgAcc1" presStyleIdx="1" presStyleCnt="4">
        <dgm:presLayoutVars>
          <dgm:bulletEnabled val="1"/>
        </dgm:presLayoutVars>
      </dgm:prSet>
      <dgm:spPr/>
      <dgm:t>
        <a:bodyPr/>
        <a:lstStyle/>
        <a:p>
          <a:endParaRPr lang="tr-TR"/>
        </a:p>
      </dgm:t>
    </dgm:pt>
    <dgm:pt modelId="{DCC6BAC7-12AC-4EB3-ADCC-CED9D59F7749}" type="pres">
      <dgm:prSet presAssocID="{6DFCA8C0-F437-4072-9E8C-4DF4B851EA3D}" presName="aSpace" presStyleCnt="0"/>
      <dgm:spPr/>
    </dgm:pt>
    <dgm:pt modelId="{851D63E8-B55C-4167-9978-477E0CDEE150}" type="pres">
      <dgm:prSet presAssocID="{160D0D10-7124-49A9-A48F-4F74D72B3D9C}" presName="aNode" presStyleLbl="fgAcc1" presStyleIdx="2" presStyleCnt="4">
        <dgm:presLayoutVars>
          <dgm:bulletEnabled val="1"/>
        </dgm:presLayoutVars>
      </dgm:prSet>
      <dgm:spPr/>
      <dgm:t>
        <a:bodyPr/>
        <a:lstStyle/>
        <a:p>
          <a:endParaRPr lang="tr-TR"/>
        </a:p>
      </dgm:t>
    </dgm:pt>
    <dgm:pt modelId="{77F6C5B4-C1CA-4091-8286-91BF6F2D174B}" type="pres">
      <dgm:prSet presAssocID="{160D0D10-7124-49A9-A48F-4F74D72B3D9C}" presName="aSpace" presStyleCnt="0"/>
      <dgm:spPr/>
    </dgm:pt>
    <dgm:pt modelId="{008B313A-0885-4297-A8CE-AD116090B30C}" type="pres">
      <dgm:prSet presAssocID="{3175552C-EAF6-4076-AF65-F1D8C73DBA77}" presName="aNode" presStyleLbl="fgAcc1" presStyleIdx="3" presStyleCnt="4">
        <dgm:presLayoutVars>
          <dgm:bulletEnabled val="1"/>
        </dgm:presLayoutVars>
      </dgm:prSet>
      <dgm:spPr/>
      <dgm:t>
        <a:bodyPr/>
        <a:lstStyle/>
        <a:p>
          <a:endParaRPr lang="tr-TR"/>
        </a:p>
      </dgm:t>
    </dgm:pt>
    <dgm:pt modelId="{D9EE14CE-B9F3-41CB-86B7-04A08AEAFD54}" type="pres">
      <dgm:prSet presAssocID="{3175552C-EAF6-4076-AF65-F1D8C73DBA77}" presName="aSpace" presStyleCnt="0"/>
      <dgm:spPr/>
    </dgm:pt>
  </dgm:ptLst>
  <dgm:cxnLst>
    <dgm:cxn modelId="{E921F87C-9C80-4D11-9DA5-106B0D5D7953}" type="presOf" srcId="{6DFCA8C0-F437-4072-9E8C-4DF4B851EA3D}" destId="{39B5F277-B84C-47DA-8776-DE41A7DBEC8D}" srcOrd="0" destOrd="0" presId="urn:microsoft.com/office/officeart/2005/8/layout/pyramid2"/>
    <dgm:cxn modelId="{0D51547C-4C6D-47A9-A826-A295A1447025}" type="presOf" srcId="{F113B5A8-AFF5-456E-B592-1E6CD92910E6}" destId="{CCCB5A59-B402-45FB-9161-CE9378D876AA}" srcOrd="0" destOrd="0" presId="urn:microsoft.com/office/officeart/2005/8/layout/pyramid2"/>
    <dgm:cxn modelId="{CAE76F91-BC16-4425-A6B6-A762584A84E3}" srcId="{3F1785CA-9B57-4879-A647-5B2EF0AFC86E}" destId="{6DFCA8C0-F437-4072-9E8C-4DF4B851EA3D}" srcOrd="1" destOrd="0" parTransId="{51A3F0C5-1E59-45B7-8DCA-FDBD8682BA61}" sibTransId="{CB720ABF-6CAE-45EE-AF7C-AB87F672BFBF}"/>
    <dgm:cxn modelId="{9F58385C-9B1C-4BC5-B73F-E224CE1E43F4}" type="presOf" srcId="{160D0D10-7124-49A9-A48F-4F74D72B3D9C}" destId="{851D63E8-B55C-4167-9978-477E0CDEE150}" srcOrd="0" destOrd="0" presId="urn:microsoft.com/office/officeart/2005/8/layout/pyramid2"/>
    <dgm:cxn modelId="{70E3EF59-AA41-4198-8320-DCC1B946C09F}" srcId="{3F1785CA-9B57-4879-A647-5B2EF0AFC86E}" destId="{3175552C-EAF6-4076-AF65-F1D8C73DBA77}" srcOrd="3" destOrd="0" parTransId="{5B39A3C2-C75A-4C81-8D16-BD5093EC80FD}" sibTransId="{1B6E1263-0369-4E14-81B5-DEE8D40D6EB8}"/>
    <dgm:cxn modelId="{060501D7-A230-439A-8BA9-3564CFF37820}" type="presOf" srcId="{3175552C-EAF6-4076-AF65-F1D8C73DBA77}" destId="{008B313A-0885-4297-A8CE-AD116090B30C}" srcOrd="0" destOrd="0" presId="urn:microsoft.com/office/officeart/2005/8/layout/pyramid2"/>
    <dgm:cxn modelId="{BA4C1FBB-E4CD-4298-A9C4-5AFB8FAD611B}" srcId="{3F1785CA-9B57-4879-A647-5B2EF0AFC86E}" destId="{160D0D10-7124-49A9-A48F-4F74D72B3D9C}" srcOrd="2" destOrd="0" parTransId="{A6D7A128-E942-44A7-9D8F-938C6F6D1135}" sibTransId="{6B57BC1F-090B-4AC9-B78C-BF41715DF82F}"/>
    <dgm:cxn modelId="{4F962275-834A-4EDF-8C81-3668BF6B857E}" type="presOf" srcId="{3F1785CA-9B57-4879-A647-5B2EF0AFC86E}" destId="{563C5A8B-D20B-4524-9CC9-077C93E6F636}" srcOrd="0" destOrd="0" presId="urn:microsoft.com/office/officeart/2005/8/layout/pyramid2"/>
    <dgm:cxn modelId="{6B615F05-92DF-4316-A616-49767DB3B898}" srcId="{3F1785CA-9B57-4879-A647-5B2EF0AFC86E}" destId="{F113B5A8-AFF5-456E-B592-1E6CD92910E6}" srcOrd="0" destOrd="0" parTransId="{79F6877D-6BE7-4D73-B7B5-2A56B629E7D2}" sibTransId="{E311933A-0446-4AFC-82DC-A946A7BA48CE}"/>
    <dgm:cxn modelId="{9729B2D6-BAB5-4994-BD04-76D568A04FB4}" type="presParOf" srcId="{563C5A8B-D20B-4524-9CC9-077C93E6F636}" destId="{9F0DC5E5-1E82-4B67-8945-48C530C24B80}" srcOrd="0" destOrd="0" presId="urn:microsoft.com/office/officeart/2005/8/layout/pyramid2"/>
    <dgm:cxn modelId="{303FDB6B-D946-4C07-9D29-D1AB12DD0EDE}" type="presParOf" srcId="{563C5A8B-D20B-4524-9CC9-077C93E6F636}" destId="{769CBE1C-E02A-4A68-B216-CE6EAFBD66A8}" srcOrd="1" destOrd="0" presId="urn:microsoft.com/office/officeart/2005/8/layout/pyramid2"/>
    <dgm:cxn modelId="{90A6C960-EC7B-42D6-BA75-354860885A66}" type="presParOf" srcId="{769CBE1C-E02A-4A68-B216-CE6EAFBD66A8}" destId="{CCCB5A59-B402-45FB-9161-CE9378D876AA}" srcOrd="0" destOrd="0" presId="urn:microsoft.com/office/officeart/2005/8/layout/pyramid2"/>
    <dgm:cxn modelId="{69AF1179-6D4E-41D3-83F5-7CF5995A6799}" type="presParOf" srcId="{769CBE1C-E02A-4A68-B216-CE6EAFBD66A8}" destId="{820D19F1-1E01-4D3E-8912-F5E0BA859EA6}" srcOrd="1" destOrd="0" presId="urn:microsoft.com/office/officeart/2005/8/layout/pyramid2"/>
    <dgm:cxn modelId="{F3B76F1B-E7E5-4DC0-A7B4-50C448957FBD}" type="presParOf" srcId="{769CBE1C-E02A-4A68-B216-CE6EAFBD66A8}" destId="{39B5F277-B84C-47DA-8776-DE41A7DBEC8D}" srcOrd="2" destOrd="0" presId="urn:microsoft.com/office/officeart/2005/8/layout/pyramid2"/>
    <dgm:cxn modelId="{1BFF47DF-33A1-40C9-9B4A-C826D4E12594}" type="presParOf" srcId="{769CBE1C-E02A-4A68-B216-CE6EAFBD66A8}" destId="{DCC6BAC7-12AC-4EB3-ADCC-CED9D59F7749}" srcOrd="3" destOrd="0" presId="urn:microsoft.com/office/officeart/2005/8/layout/pyramid2"/>
    <dgm:cxn modelId="{E7BCAF1A-47CA-480B-BDC3-5A14C737FC92}" type="presParOf" srcId="{769CBE1C-E02A-4A68-B216-CE6EAFBD66A8}" destId="{851D63E8-B55C-4167-9978-477E0CDEE150}" srcOrd="4" destOrd="0" presId="urn:microsoft.com/office/officeart/2005/8/layout/pyramid2"/>
    <dgm:cxn modelId="{FE4BA7C9-386B-4FE6-8FFF-D2796B60CBA9}" type="presParOf" srcId="{769CBE1C-E02A-4A68-B216-CE6EAFBD66A8}" destId="{77F6C5B4-C1CA-4091-8286-91BF6F2D174B}" srcOrd="5" destOrd="0" presId="urn:microsoft.com/office/officeart/2005/8/layout/pyramid2"/>
    <dgm:cxn modelId="{BA57868F-D2D8-4211-AE32-B516494E5716}" type="presParOf" srcId="{769CBE1C-E02A-4A68-B216-CE6EAFBD66A8}" destId="{008B313A-0885-4297-A8CE-AD116090B30C}" srcOrd="6" destOrd="0" presId="urn:microsoft.com/office/officeart/2005/8/layout/pyramid2"/>
    <dgm:cxn modelId="{4ACD13EB-E33F-4EBE-8E30-4C15C0E5289B}" type="presParOf" srcId="{769CBE1C-E02A-4A68-B216-CE6EAFBD66A8}" destId="{D9EE14CE-B9F3-41CB-86B7-04A08AEAFD54}" srcOrd="7" destOrd="0" presId="urn:microsoft.com/office/officeart/2005/8/layout/pyramid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24BDFE7D-AB25-4EC3-BC18-8D4603DCF06B}" type="doc">
      <dgm:prSet loTypeId="urn:microsoft.com/office/officeart/2005/8/layout/chevron1" loCatId="process" qsTypeId="urn:microsoft.com/office/officeart/2005/8/quickstyle/simple1" qsCatId="simple" csTypeId="urn:microsoft.com/office/officeart/2005/8/colors/colorful4" csCatId="colorful" phldr="1"/>
      <dgm:spPr/>
    </dgm:pt>
    <dgm:pt modelId="{B5B93103-4D38-434C-BB63-615F3D2D2315}">
      <dgm:prSet phldrT="[Metin]"/>
      <dgm:spPr/>
      <dgm:t>
        <a:bodyPr/>
        <a:lstStyle/>
        <a:p>
          <a:r>
            <a:rPr lang="tr-TR" b="0" i="0" dirty="0"/>
            <a:t>Genç yaşta hipertansiyon</a:t>
          </a:r>
          <a:endParaRPr lang="tr-TR" dirty="0"/>
        </a:p>
      </dgm:t>
    </dgm:pt>
    <dgm:pt modelId="{B14E4D5C-50B5-43F6-A99A-3D276210BB57}" type="parTrans" cxnId="{150484ED-461C-47A1-98FF-989B1931EF99}">
      <dgm:prSet/>
      <dgm:spPr/>
      <dgm:t>
        <a:bodyPr/>
        <a:lstStyle/>
        <a:p>
          <a:endParaRPr lang="tr-TR"/>
        </a:p>
      </dgm:t>
    </dgm:pt>
    <dgm:pt modelId="{1723AE87-9751-462F-B56F-FBADB43B3AFF}" type="sibTrans" cxnId="{150484ED-461C-47A1-98FF-989B1931EF99}">
      <dgm:prSet/>
      <dgm:spPr/>
      <dgm:t>
        <a:bodyPr/>
        <a:lstStyle/>
        <a:p>
          <a:endParaRPr lang="tr-TR"/>
        </a:p>
      </dgm:t>
    </dgm:pt>
    <dgm:pt modelId="{FED708AF-E266-4A89-A5F9-8B5E8BA8CAC4}">
      <dgm:prSet phldrT="[Metin]"/>
      <dgm:spPr/>
      <dgm:t>
        <a:bodyPr/>
        <a:lstStyle/>
        <a:p>
          <a:r>
            <a:rPr lang="tr-TR" b="0" i="0" dirty="0"/>
            <a:t>Baş-üst </a:t>
          </a:r>
          <a:r>
            <a:rPr lang="tr-TR" b="0" i="0" dirty="0" err="1"/>
            <a:t>ekstremite</a:t>
          </a:r>
          <a:r>
            <a:rPr lang="tr-TR" b="0" i="0" dirty="0"/>
            <a:t> yüksek basınç, alt </a:t>
          </a:r>
          <a:r>
            <a:rPr lang="tr-TR" b="0" i="0" dirty="0" err="1"/>
            <a:t>ekstremite</a:t>
          </a:r>
          <a:r>
            <a:rPr lang="tr-TR" b="0" i="0" dirty="0"/>
            <a:t> düşük kan akımı bulguları</a:t>
          </a:r>
          <a:endParaRPr lang="tr-TR" dirty="0"/>
        </a:p>
      </dgm:t>
    </dgm:pt>
    <dgm:pt modelId="{7E1405C6-E906-4C32-A853-2AD568E71B21}" type="parTrans" cxnId="{6EBB848F-4940-4804-930C-CCC4C2BEFC8E}">
      <dgm:prSet/>
      <dgm:spPr/>
      <dgm:t>
        <a:bodyPr/>
        <a:lstStyle/>
        <a:p>
          <a:endParaRPr lang="tr-TR"/>
        </a:p>
      </dgm:t>
    </dgm:pt>
    <dgm:pt modelId="{04E626C2-F19A-4098-8376-88BA8399F513}" type="sibTrans" cxnId="{6EBB848F-4940-4804-930C-CCC4C2BEFC8E}">
      <dgm:prSet/>
      <dgm:spPr/>
      <dgm:t>
        <a:bodyPr/>
        <a:lstStyle/>
        <a:p>
          <a:endParaRPr lang="tr-TR"/>
        </a:p>
      </dgm:t>
    </dgm:pt>
    <dgm:pt modelId="{FF6A32A7-D7F7-4791-B557-A3612E0F9E93}">
      <dgm:prSet phldrT="[Metin]"/>
      <dgm:spPr/>
      <dgm:t>
        <a:bodyPr/>
        <a:lstStyle/>
        <a:p>
          <a:r>
            <a:rPr lang="tr-TR" b="1" i="0" dirty="0"/>
            <a:t>Üst ve Alt </a:t>
          </a:r>
          <a:r>
            <a:rPr lang="tr-TR" b="1" i="0" dirty="0" err="1"/>
            <a:t>Ekstremiteler</a:t>
          </a:r>
          <a:r>
            <a:rPr lang="tr-TR" b="1" i="0" dirty="0"/>
            <a:t> Arası Basınç Farkı</a:t>
          </a:r>
          <a:r>
            <a:rPr lang="tr-TR" b="0" i="0" dirty="0"/>
            <a:t> ve </a:t>
          </a:r>
          <a:r>
            <a:rPr lang="tr-TR" b="1" i="0" dirty="0"/>
            <a:t>Nabız Gecikmesi</a:t>
          </a:r>
          <a:r>
            <a:rPr lang="tr-TR" b="0" i="0" dirty="0"/>
            <a:t> (Anahtar bulgu)</a:t>
          </a:r>
          <a:endParaRPr lang="tr-TR" dirty="0"/>
        </a:p>
      </dgm:t>
    </dgm:pt>
    <dgm:pt modelId="{62A34093-F1FA-4E20-8AEA-7BCD5548E9D3}" type="parTrans" cxnId="{A71989BC-BCBB-47B4-999B-D1C82B8C77C9}">
      <dgm:prSet/>
      <dgm:spPr/>
      <dgm:t>
        <a:bodyPr/>
        <a:lstStyle/>
        <a:p>
          <a:endParaRPr lang="tr-TR"/>
        </a:p>
      </dgm:t>
    </dgm:pt>
    <dgm:pt modelId="{DADB5872-C583-4525-8F0C-B4063A522CC1}" type="sibTrans" cxnId="{A71989BC-BCBB-47B4-999B-D1C82B8C77C9}">
      <dgm:prSet/>
      <dgm:spPr/>
      <dgm:t>
        <a:bodyPr/>
        <a:lstStyle/>
        <a:p>
          <a:endParaRPr lang="tr-TR"/>
        </a:p>
      </dgm:t>
    </dgm:pt>
    <dgm:pt modelId="{B010C8BA-2927-41CD-9747-0D0826FE4CA8}" type="pres">
      <dgm:prSet presAssocID="{24BDFE7D-AB25-4EC3-BC18-8D4603DCF06B}" presName="Name0" presStyleCnt="0">
        <dgm:presLayoutVars>
          <dgm:dir/>
          <dgm:animLvl val="lvl"/>
          <dgm:resizeHandles val="exact"/>
        </dgm:presLayoutVars>
      </dgm:prSet>
      <dgm:spPr/>
    </dgm:pt>
    <dgm:pt modelId="{D78441EB-7B08-441E-87BB-ADBAB177F9F5}" type="pres">
      <dgm:prSet presAssocID="{B5B93103-4D38-434C-BB63-615F3D2D2315}" presName="parTxOnly" presStyleLbl="node1" presStyleIdx="0" presStyleCnt="3">
        <dgm:presLayoutVars>
          <dgm:chMax val="0"/>
          <dgm:chPref val="0"/>
          <dgm:bulletEnabled val="1"/>
        </dgm:presLayoutVars>
      </dgm:prSet>
      <dgm:spPr/>
      <dgm:t>
        <a:bodyPr/>
        <a:lstStyle/>
        <a:p>
          <a:endParaRPr lang="tr-TR"/>
        </a:p>
      </dgm:t>
    </dgm:pt>
    <dgm:pt modelId="{27F4EFFC-DEA7-4BA5-8C69-473FAF3AB9CA}" type="pres">
      <dgm:prSet presAssocID="{1723AE87-9751-462F-B56F-FBADB43B3AFF}" presName="parTxOnlySpace" presStyleCnt="0"/>
      <dgm:spPr/>
    </dgm:pt>
    <dgm:pt modelId="{FCEA69DF-0AD0-48C1-962F-28DE1CAF71C1}" type="pres">
      <dgm:prSet presAssocID="{FED708AF-E266-4A89-A5F9-8B5E8BA8CAC4}" presName="parTxOnly" presStyleLbl="node1" presStyleIdx="1" presStyleCnt="3">
        <dgm:presLayoutVars>
          <dgm:chMax val="0"/>
          <dgm:chPref val="0"/>
          <dgm:bulletEnabled val="1"/>
        </dgm:presLayoutVars>
      </dgm:prSet>
      <dgm:spPr/>
      <dgm:t>
        <a:bodyPr/>
        <a:lstStyle/>
        <a:p>
          <a:endParaRPr lang="tr-TR"/>
        </a:p>
      </dgm:t>
    </dgm:pt>
    <dgm:pt modelId="{A8EF1A25-98F5-4F63-BF96-C1544D404287}" type="pres">
      <dgm:prSet presAssocID="{04E626C2-F19A-4098-8376-88BA8399F513}" presName="parTxOnlySpace" presStyleCnt="0"/>
      <dgm:spPr/>
    </dgm:pt>
    <dgm:pt modelId="{E909FB19-3405-4EAF-9F92-55F73895CA16}" type="pres">
      <dgm:prSet presAssocID="{FF6A32A7-D7F7-4791-B557-A3612E0F9E93}" presName="parTxOnly" presStyleLbl="node1" presStyleIdx="2" presStyleCnt="3">
        <dgm:presLayoutVars>
          <dgm:chMax val="0"/>
          <dgm:chPref val="0"/>
          <dgm:bulletEnabled val="1"/>
        </dgm:presLayoutVars>
      </dgm:prSet>
      <dgm:spPr/>
      <dgm:t>
        <a:bodyPr/>
        <a:lstStyle/>
        <a:p>
          <a:endParaRPr lang="tr-TR"/>
        </a:p>
      </dgm:t>
    </dgm:pt>
  </dgm:ptLst>
  <dgm:cxnLst>
    <dgm:cxn modelId="{7DC80C55-CDAA-44BD-B706-D2CADCE8B9BA}" type="presOf" srcId="{B5B93103-4D38-434C-BB63-615F3D2D2315}" destId="{D78441EB-7B08-441E-87BB-ADBAB177F9F5}" srcOrd="0" destOrd="0" presId="urn:microsoft.com/office/officeart/2005/8/layout/chevron1"/>
    <dgm:cxn modelId="{9C71D7CF-7DD2-4748-A1BE-9B6E0128ED90}" type="presOf" srcId="{24BDFE7D-AB25-4EC3-BC18-8D4603DCF06B}" destId="{B010C8BA-2927-41CD-9747-0D0826FE4CA8}" srcOrd="0" destOrd="0" presId="urn:microsoft.com/office/officeart/2005/8/layout/chevron1"/>
    <dgm:cxn modelId="{6EBB848F-4940-4804-930C-CCC4C2BEFC8E}" srcId="{24BDFE7D-AB25-4EC3-BC18-8D4603DCF06B}" destId="{FED708AF-E266-4A89-A5F9-8B5E8BA8CAC4}" srcOrd="1" destOrd="0" parTransId="{7E1405C6-E906-4C32-A853-2AD568E71B21}" sibTransId="{04E626C2-F19A-4098-8376-88BA8399F513}"/>
    <dgm:cxn modelId="{A71989BC-BCBB-47B4-999B-D1C82B8C77C9}" srcId="{24BDFE7D-AB25-4EC3-BC18-8D4603DCF06B}" destId="{FF6A32A7-D7F7-4791-B557-A3612E0F9E93}" srcOrd="2" destOrd="0" parTransId="{62A34093-F1FA-4E20-8AEA-7BCD5548E9D3}" sibTransId="{DADB5872-C583-4525-8F0C-B4063A522CC1}"/>
    <dgm:cxn modelId="{150484ED-461C-47A1-98FF-989B1931EF99}" srcId="{24BDFE7D-AB25-4EC3-BC18-8D4603DCF06B}" destId="{B5B93103-4D38-434C-BB63-615F3D2D2315}" srcOrd="0" destOrd="0" parTransId="{B14E4D5C-50B5-43F6-A99A-3D276210BB57}" sibTransId="{1723AE87-9751-462F-B56F-FBADB43B3AFF}"/>
    <dgm:cxn modelId="{CFF9870D-1AAD-4674-AA79-B6C852205B54}" type="presOf" srcId="{FF6A32A7-D7F7-4791-B557-A3612E0F9E93}" destId="{E909FB19-3405-4EAF-9F92-55F73895CA16}" srcOrd="0" destOrd="0" presId="urn:microsoft.com/office/officeart/2005/8/layout/chevron1"/>
    <dgm:cxn modelId="{0A59946C-6AB8-4346-9027-C9BE51EBE370}" type="presOf" srcId="{FED708AF-E266-4A89-A5F9-8B5E8BA8CAC4}" destId="{FCEA69DF-0AD0-48C1-962F-28DE1CAF71C1}" srcOrd="0" destOrd="0" presId="urn:microsoft.com/office/officeart/2005/8/layout/chevron1"/>
    <dgm:cxn modelId="{44DE22B4-9CA1-4A05-B541-ABCC584CDBB4}" type="presParOf" srcId="{B010C8BA-2927-41CD-9747-0D0826FE4CA8}" destId="{D78441EB-7B08-441E-87BB-ADBAB177F9F5}" srcOrd="0" destOrd="0" presId="urn:microsoft.com/office/officeart/2005/8/layout/chevron1"/>
    <dgm:cxn modelId="{8B4F4D36-2110-4569-A12E-E4D718A3978A}" type="presParOf" srcId="{B010C8BA-2927-41CD-9747-0D0826FE4CA8}" destId="{27F4EFFC-DEA7-4BA5-8C69-473FAF3AB9CA}" srcOrd="1" destOrd="0" presId="urn:microsoft.com/office/officeart/2005/8/layout/chevron1"/>
    <dgm:cxn modelId="{244BD32F-E6EF-45E7-BFA2-9C3D0FDC3B59}" type="presParOf" srcId="{B010C8BA-2927-41CD-9747-0D0826FE4CA8}" destId="{FCEA69DF-0AD0-48C1-962F-28DE1CAF71C1}" srcOrd="2" destOrd="0" presId="urn:microsoft.com/office/officeart/2005/8/layout/chevron1"/>
    <dgm:cxn modelId="{F19A59FE-2416-4F67-8C52-2396D5B7CCB0}" type="presParOf" srcId="{B010C8BA-2927-41CD-9747-0D0826FE4CA8}" destId="{A8EF1A25-98F5-4F63-BF96-C1544D404287}" srcOrd="3" destOrd="0" presId="urn:microsoft.com/office/officeart/2005/8/layout/chevron1"/>
    <dgm:cxn modelId="{00CC581D-5F12-4D7D-AE8B-FAF4FFEA0803}" type="presParOf" srcId="{B010C8BA-2927-41CD-9747-0D0826FE4CA8}" destId="{E909FB19-3405-4EAF-9F92-55F73895CA16}" srcOrd="4"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E1B232D2-9D2D-4464-A19F-DB8274C8FAFF}" type="doc">
      <dgm:prSet loTypeId="urn:microsoft.com/office/officeart/2005/8/layout/hProcess9" loCatId="process" qsTypeId="urn:microsoft.com/office/officeart/2005/8/quickstyle/simple1" qsCatId="simple" csTypeId="urn:microsoft.com/office/officeart/2005/8/colors/colorful1" csCatId="colorful" phldr="1"/>
      <dgm:spPr/>
    </dgm:pt>
    <dgm:pt modelId="{7895183E-8CE3-4C37-A4DD-F82D36FB9DAF}">
      <dgm:prSet phldrT="[Metin]"/>
      <dgm:spPr/>
      <dgm:t>
        <a:bodyPr/>
        <a:lstStyle/>
        <a:p>
          <a:r>
            <a:rPr lang="tr-TR" dirty="0" err="1"/>
            <a:t>Labil</a:t>
          </a:r>
          <a:r>
            <a:rPr lang="tr-TR" dirty="0"/>
            <a:t> HT</a:t>
          </a:r>
        </a:p>
      </dgm:t>
    </dgm:pt>
    <dgm:pt modelId="{82CC97F9-A092-4293-B106-C42AEB37EE93}" type="parTrans" cxnId="{2425B19F-8E79-4262-9B3E-41A0679C5BDD}">
      <dgm:prSet/>
      <dgm:spPr/>
      <dgm:t>
        <a:bodyPr/>
        <a:lstStyle/>
        <a:p>
          <a:endParaRPr lang="tr-TR"/>
        </a:p>
      </dgm:t>
    </dgm:pt>
    <dgm:pt modelId="{A47AFF46-F11E-49AE-8734-ECFED5F0601A}" type="sibTrans" cxnId="{2425B19F-8E79-4262-9B3E-41A0679C5BDD}">
      <dgm:prSet/>
      <dgm:spPr/>
      <dgm:t>
        <a:bodyPr/>
        <a:lstStyle/>
        <a:p>
          <a:endParaRPr lang="tr-TR"/>
        </a:p>
      </dgm:t>
    </dgm:pt>
    <dgm:pt modelId="{067EDC9A-C523-4137-8E4C-3A0A0C686522}">
      <dgm:prSet phldrT="[Metin]"/>
      <dgm:spPr/>
      <dgm:t>
        <a:bodyPr/>
        <a:lstStyle/>
        <a:p>
          <a:r>
            <a:rPr lang="tr-TR" dirty="0"/>
            <a:t>Klasik </a:t>
          </a:r>
          <a:r>
            <a:rPr lang="tr-TR" dirty="0" err="1"/>
            <a:t>feokromasitoma</a:t>
          </a:r>
          <a:endParaRPr lang="tr-TR" dirty="0"/>
        </a:p>
        <a:p>
          <a:r>
            <a:rPr lang="tr-TR" dirty="0" err="1"/>
            <a:t>triadı</a:t>
          </a:r>
          <a:endParaRPr lang="tr-TR" dirty="0"/>
        </a:p>
      </dgm:t>
    </dgm:pt>
    <dgm:pt modelId="{1FF6BCA5-B131-4395-836E-29BB4DD63833}" type="parTrans" cxnId="{0E75D8F6-A0CE-4CC7-B297-EB971B8A5913}">
      <dgm:prSet/>
      <dgm:spPr/>
      <dgm:t>
        <a:bodyPr/>
        <a:lstStyle/>
        <a:p>
          <a:endParaRPr lang="tr-TR"/>
        </a:p>
      </dgm:t>
    </dgm:pt>
    <dgm:pt modelId="{D5A42F24-3172-479A-8843-82A67737E877}" type="sibTrans" cxnId="{0E75D8F6-A0CE-4CC7-B297-EB971B8A5913}">
      <dgm:prSet/>
      <dgm:spPr/>
      <dgm:t>
        <a:bodyPr/>
        <a:lstStyle/>
        <a:p>
          <a:endParaRPr lang="tr-TR"/>
        </a:p>
      </dgm:t>
    </dgm:pt>
    <dgm:pt modelId="{B4E8136F-B9FA-4BA4-A0BD-E84C2E226022}" type="pres">
      <dgm:prSet presAssocID="{E1B232D2-9D2D-4464-A19F-DB8274C8FAFF}" presName="CompostProcess" presStyleCnt="0">
        <dgm:presLayoutVars>
          <dgm:dir/>
          <dgm:resizeHandles val="exact"/>
        </dgm:presLayoutVars>
      </dgm:prSet>
      <dgm:spPr/>
    </dgm:pt>
    <dgm:pt modelId="{67DC4495-FEFB-4293-8701-770ED337F8AB}" type="pres">
      <dgm:prSet presAssocID="{E1B232D2-9D2D-4464-A19F-DB8274C8FAFF}" presName="arrow" presStyleLbl="bgShp" presStyleIdx="0" presStyleCnt="1"/>
      <dgm:spPr/>
    </dgm:pt>
    <dgm:pt modelId="{30E1EE81-DFDF-43A8-A23D-7C67EE4226A5}" type="pres">
      <dgm:prSet presAssocID="{E1B232D2-9D2D-4464-A19F-DB8274C8FAFF}" presName="linearProcess" presStyleCnt="0"/>
      <dgm:spPr/>
    </dgm:pt>
    <dgm:pt modelId="{A99E5942-BA68-4368-8635-4C621E273810}" type="pres">
      <dgm:prSet presAssocID="{7895183E-8CE3-4C37-A4DD-F82D36FB9DAF}" presName="textNode" presStyleLbl="node1" presStyleIdx="0" presStyleCnt="2">
        <dgm:presLayoutVars>
          <dgm:bulletEnabled val="1"/>
        </dgm:presLayoutVars>
      </dgm:prSet>
      <dgm:spPr/>
      <dgm:t>
        <a:bodyPr/>
        <a:lstStyle/>
        <a:p>
          <a:endParaRPr lang="tr-TR"/>
        </a:p>
      </dgm:t>
    </dgm:pt>
    <dgm:pt modelId="{32A56C26-747D-4115-BDAE-E77E5034B1E4}" type="pres">
      <dgm:prSet presAssocID="{A47AFF46-F11E-49AE-8734-ECFED5F0601A}" presName="sibTrans" presStyleCnt="0"/>
      <dgm:spPr/>
    </dgm:pt>
    <dgm:pt modelId="{C655A293-FE6B-446A-A594-8D4CAD50973F}" type="pres">
      <dgm:prSet presAssocID="{067EDC9A-C523-4137-8E4C-3A0A0C686522}" presName="textNode" presStyleLbl="node1" presStyleIdx="1" presStyleCnt="2">
        <dgm:presLayoutVars>
          <dgm:bulletEnabled val="1"/>
        </dgm:presLayoutVars>
      </dgm:prSet>
      <dgm:spPr/>
      <dgm:t>
        <a:bodyPr/>
        <a:lstStyle/>
        <a:p>
          <a:endParaRPr lang="tr-TR"/>
        </a:p>
      </dgm:t>
    </dgm:pt>
  </dgm:ptLst>
  <dgm:cxnLst>
    <dgm:cxn modelId="{CCD1DB1C-7F15-40E0-B889-0F793C394E92}" type="presOf" srcId="{E1B232D2-9D2D-4464-A19F-DB8274C8FAFF}" destId="{B4E8136F-B9FA-4BA4-A0BD-E84C2E226022}" srcOrd="0" destOrd="0" presId="urn:microsoft.com/office/officeart/2005/8/layout/hProcess9"/>
    <dgm:cxn modelId="{0E75D8F6-A0CE-4CC7-B297-EB971B8A5913}" srcId="{E1B232D2-9D2D-4464-A19F-DB8274C8FAFF}" destId="{067EDC9A-C523-4137-8E4C-3A0A0C686522}" srcOrd="1" destOrd="0" parTransId="{1FF6BCA5-B131-4395-836E-29BB4DD63833}" sibTransId="{D5A42F24-3172-479A-8843-82A67737E877}"/>
    <dgm:cxn modelId="{88E34F46-6EAD-467D-8648-2EF4629B5F4D}" type="presOf" srcId="{7895183E-8CE3-4C37-A4DD-F82D36FB9DAF}" destId="{A99E5942-BA68-4368-8635-4C621E273810}" srcOrd="0" destOrd="0" presId="urn:microsoft.com/office/officeart/2005/8/layout/hProcess9"/>
    <dgm:cxn modelId="{2425B19F-8E79-4262-9B3E-41A0679C5BDD}" srcId="{E1B232D2-9D2D-4464-A19F-DB8274C8FAFF}" destId="{7895183E-8CE3-4C37-A4DD-F82D36FB9DAF}" srcOrd="0" destOrd="0" parTransId="{82CC97F9-A092-4293-B106-C42AEB37EE93}" sibTransId="{A47AFF46-F11E-49AE-8734-ECFED5F0601A}"/>
    <dgm:cxn modelId="{6ADCFBAB-22A4-426F-A7AB-F051AC28925B}" type="presOf" srcId="{067EDC9A-C523-4137-8E4C-3A0A0C686522}" destId="{C655A293-FE6B-446A-A594-8D4CAD50973F}" srcOrd="0" destOrd="0" presId="urn:microsoft.com/office/officeart/2005/8/layout/hProcess9"/>
    <dgm:cxn modelId="{6EAE9C9D-9954-484C-B924-9C43DB0D864B}" type="presParOf" srcId="{B4E8136F-B9FA-4BA4-A0BD-E84C2E226022}" destId="{67DC4495-FEFB-4293-8701-770ED337F8AB}" srcOrd="0" destOrd="0" presId="urn:microsoft.com/office/officeart/2005/8/layout/hProcess9"/>
    <dgm:cxn modelId="{70F58CDF-131F-43FB-A9DD-616751B03E83}" type="presParOf" srcId="{B4E8136F-B9FA-4BA4-A0BD-E84C2E226022}" destId="{30E1EE81-DFDF-43A8-A23D-7C67EE4226A5}" srcOrd="1" destOrd="0" presId="urn:microsoft.com/office/officeart/2005/8/layout/hProcess9"/>
    <dgm:cxn modelId="{CB2A9D24-457D-4BE0-A55B-355794032ED3}" type="presParOf" srcId="{30E1EE81-DFDF-43A8-A23D-7C67EE4226A5}" destId="{A99E5942-BA68-4368-8635-4C621E273810}" srcOrd="0" destOrd="0" presId="urn:microsoft.com/office/officeart/2005/8/layout/hProcess9"/>
    <dgm:cxn modelId="{6E33579C-B89C-48E9-8FB0-35FD3BF445DD}" type="presParOf" srcId="{30E1EE81-DFDF-43A8-A23D-7C67EE4226A5}" destId="{32A56C26-747D-4115-BDAE-E77E5034B1E4}" srcOrd="1" destOrd="0" presId="urn:microsoft.com/office/officeart/2005/8/layout/hProcess9"/>
    <dgm:cxn modelId="{F8183478-CFA2-4DE9-8895-4CBC547AD7DB}" type="presParOf" srcId="{30E1EE81-DFDF-43A8-A23D-7C67EE4226A5}" destId="{C655A293-FE6B-446A-A594-8D4CAD50973F}" srcOrd="2"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7C50975F-0301-467B-B766-75DF68F8965E}" type="doc">
      <dgm:prSet loTypeId="urn:microsoft.com/office/officeart/2008/layout/VerticalCurvedList" loCatId="list" qsTypeId="urn:microsoft.com/office/officeart/2005/8/quickstyle/simple1" qsCatId="simple" csTypeId="urn:microsoft.com/office/officeart/2005/8/colors/colorful5" csCatId="colorful" phldr="1"/>
      <dgm:spPr/>
      <dgm:t>
        <a:bodyPr/>
        <a:lstStyle/>
        <a:p>
          <a:endParaRPr lang="tr-TR"/>
        </a:p>
      </dgm:t>
    </dgm:pt>
    <dgm:pt modelId="{C91D17E9-44CD-49A9-AB21-D8BE76F639B4}">
      <dgm:prSet phldrT="[Metin]"/>
      <dgm:spPr/>
      <dgm:t>
        <a:bodyPr/>
        <a:lstStyle/>
        <a:p>
          <a:r>
            <a:rPr lang="tr-TR" dirty="0"/>
            <a:t>30 yaş öncesi başlangıç</a:t>
          </a:r>
        </a:p>
      </dgm:t>
    </dgm:pt>
    <dgm:pt modelId="{FABD0171-999C-4455-A1C0-D0EC7006D316}" type="parTrans" cxnId="{B94A0CAD-5756-42BE-AB0E-1972EDD3BBF3}">
      <dgm:prSet/>
      <dgm:spPr/>
      <dgm:t>
        <a:bodyPr/>
        <a:lstStyle/>
        <a:p>
          <a:endParaRPr lang="tr-TR"/>
        </a:p>
      </dgm:t>
    </dgm:pt>
    <dgm:pt modelId="{247F786C-4753-4322-893F-EF8601BBFD2F}" type="sibTrans" cxnId="{B94A0CAD-5756-42BE-AB0E-1972EDD3BBF3}">
      <dgm:prSet/>
      <dgm:spPr/>
      <dgm:t>
        <a:bodyPr/>
        <a:lstStyle/>
        <a:p>
          <a:endParaRPr lang="tr-TR"/>
        </a:p>
      </dgm:t>
    </dgm:pt>
    <dgm:pt modelId="{E5C81C03-0A3D-4891-8302-0AE3A47554BC}">
      <dgm:prSet phldrT="[Metin]"/>
      <dgm:spPr/>
      <dgm:t>
        <a:bodyPr/>
        <a:lstStyle/>
        <a:p>
          <a:r>
            <a:rPr lang="tr-TR" dirty="0"/>
            <a:t>Yeni tanı HT</a:t>
          </a:r>
        </a:p>
      </dgm:t>
    </dgm:pt>
    <dgm:pt modelId="{95DDA92D-292E-47A1-BB97-017308698478}" type="parTrans" cxnId="{0072F92C-17F0-48CE-86AF-937DBE417AA2}">
      <dgm:prSet/>
      <dgm:spPr/>
      <dgm:t>
        <a:bodyPr/>
        <a:lstStyle/>
        <a:p>
          <a:endParaRPr lang="tr-TR"/>
        </a:p>
      </dgm:t>
    </dgm:pt>
    <dgm:pt modelId="{21B2C264-50CA-475C-8370-D7B05B0292A9}" type="sibTrans" cxnId="{0072F92C-17F0-48CE-86AF-937DBE417AA2}">
      <dgm:prSet/>
      <dgm:spPr/>
      <dgm:t>
        <a:bodyPr/>
        <a:lstStyle/>
        <a:p>
          <a:endParaRPr lang="tr-TR"/>
        </a:p>
      </dgm:t>
    </dgm:pt>
    <dgm:pt modelId="{E6039BDD-44A8-4901-BB57-139A3D336EA0}" type="pres">
      <dgm:prSet presAssocID="{7C50975F-0301-467B-B766-75DF68F8965E}" presName="Name0" presStyleCnt="0">
        <dgm:presLayoutVars>
          <dgm:chMax val="7"/>
          <dgm:chPref val="7"/>
          <dgm:dir/>
        </dgm:presLayoutVars>
      </dgm:prSet>
      <dgm:spPr/>
      <dgm:t>
        <a:bodyPr/>
        <a:lstStyle/>
        <a:p>
          <a:endParaRPr lang="tr-TR"/>
        </a:p>
      </dgm:t>
    </dgm:pt>
    <dgm:pt modelId="{9B3A80D7-37D4-452A-93E3-76B898264E83}" type="pres">
      <dgm:prSet presAssocID="{7C50975F-0301-467B-B766-75DF68F8965E}" presName="Name1" presStyleCnt="0"/>
      <dgm:spPr/>
    </dgm:pt>
    <dgm:pt modelId="{55741F3E-1FDF-4DB1-BBF8-B113F20077B6}" type="pres">
      <dgm:prSet presAssocID="{7C50975F-0301-467B-B766-75DF68F8965E}" presName="cycle" presStyleCnt="0"/>
      <dgm:spPr/>
    </dgm:pt>
    <dgm:pt modelId="{93786CF1-14A2-40CD-9C68-FC11E35CF23B}" type="pres">
      <dgm:prSet presAssocID="{7C50975F-0301-467B-B766-75DF68F8965E}" presName="srcNode" presStyleLbl="node1" presStyleIdx="0" presStyleCnt="2"/>
      <dgm:spPr/>
    </dgm:pt>
    <dgm:pt modelId="{7B4CA2D9-7F49-44A4-A8E9-843627C10213}" type="pres">
      <dgm:prSet presAssocID="{7C50975F-0301-467B-B766-75DF68F8965E}" presName="conn" presStyleLbl="parChTrans1D2" presStyleIdx="0" presStyleCnt="1"/>
      <dgm:spPr/>
      <dgm:t>
        <a:bodyPr/>
        <a:lstStyle/>
        <a:p>
          <a:endParaRPr lang="tr-TR"/>
        </a:p>
      </dgm:t>
    </dgm:pt>
    <dgm:pt modelId="{367AE9D9-6108-4218-B324-878F7F3F3534}" type="pres">
      <dgm:prSet presAssocID="{7C50975F-0301-467B-B766-75DF68F8965E}" presName="extraNode" presStyleLbl="node1" presStyleIdx="0" presStyleCnt="2"/>
      <dgm:spPr/>
    </dgm:pt>
    <dgm:pt modelId="{D32FF4C0-BC03-46B6-9084-4ABD20A4CD4B}" type="pres">
      <dgm:prSet presAssocID="{7C50975F-0301-467B-B766-75DF68F8965E}" presName="dstNode" presStyleLbl="node1" presStyleIdx="0" presStyleCnt="2"/>
      <dgm:spPr/>
    </dgm:pt>
    <dgm:pt modelId="{CAFC54C6-60B1-4FEB-8E20-E5F6788E1EBC}" type="pres">
      <dgm:prSet presAssocID="{C91D17E9-44CD-49A9-AB21-D8BE76F639B4}" presName="text_1" presStyleLbl="node1" presStyleIdx="0" presStyleCnt="2">
        <dgm:presLayoutVars>
          <dgm:bulletEnabled val="1"/>
        </dgm:presLayoutVars>
      </dgm:prSet>
      <dgm:spPr/>
      <dgm:t>
        <a:bodyPr/>
        <a:lstStyle/>
        <a:p>
          <a:endParaRPr lang="tr-TR"/>
        </a:p>
      </dgm:t>
    </dgm:pt>
    <dgm:pt modelId="{C172EF64-6232-4EE6-A6E0-470FAD8EA84A}" type="pres">
      <dgm:prSet presAssocID="{C91D17E9-44CD-49A9-AB21-D8BE76F639B4}" presName="accent_1" presStyleCnt="0"/>
      <dgm:spPr/>
    </dgm:pt>
    <dgm:pt modelId="{CADA8788-9E7B-422B-940F-9B438AE7C496}" type="pres">
      <dgm:prSet presAssocID="{C91D17E9-44CD-49A9-AB21-D8BE76F639B4}" presName="accentRepeatNode" presStyleLbl="solidFgAcc1" presStyleIdx="0" presStyleCnt="2"/>
      <dgm:spPr>
        <a:blipFill rotWithShape="0">
          <a:blip xmlns:r="http://schemas.openxmlformats.org/officeDocument/2006/relationships" r:embed="rId1"/>
          <a:stretch>
            <a:fillRect/>
          </a:stretch>
        </a:blipFill>
      </dgm:spPr>
    </dgm:pt>
    <dgm:pt modelId="{00AB4E2E-3605-4021-9346-D137607A792E}" type="pres">
      <dgm:prSet presAssocID="{E5C81C03-0A3D-4891-8302-0AE3A47554BC}" presName="text_2" presStyleLbl="node1" presStyleIdx="1" presStyleCnt="2">
        <dgm:presLayoutVars>
          <dgm:bulletEnabled val="1"/>
        </dgm:presLayoutVars>
      </dgm:prSet>
      <dgm:spPr/>
      <dgm:t>
        <a:bodyPr/>
        <a:lstStyle/>
        <a:p>
          <a:endParaRPr lang="tr-TR"/>
        </a:p>
      </dgm:t>
    </dgm:pt>
    <dgm:pt modelId="{23F17772-101B-4802-8B2A-3AB8757DF25B}" type="pres">
      <dgm:prSet presAssocID="{E5C81C03-0A3D-4891-8302-0AE3A47554BC}" presName="accent_2" presStyleCnt="0"/>
      <dgm:spPr/>
    </dgm:pt>
    <dgm:pt modelId="{F5412E14-5271-4191-AC01-6C042766D142}" type="pres">
      <dgm:prSet presAssocID="{E5C81C03-0A3D-4891-8302-0AE3A47554BC}" presName="accentRepeatNode" presStyleLbl="solidFgAcc1" presStyleIdx="1" presStyleCnt="2"/>
      <dgm:spPr>
        <a:blipFill rotWithShape="0">
          <a:blip xmlns:r="http://schemas.openxmlformats.org/officeDocument/2006/relationships" r:embed="rId2"/>
          <a:stretch>
            <a:fillRect/>
          </a:stretch>
        </a:blipFill>
      </dgm:spPr>
    </dgm:pt>
  </dgm:ptLst>
  <dgm:cxnLst>
    <dgm:cxn modelId="{0072F92C-17F0-48CE-86AF-937DBE417AA2}" srcId="{7C50975F-0301-467B-B766-75DF68F8965E}" destId="{E5C81C03-0A3D-4891-8302-0AE3A47554BC}" srcOrd="1" destOrd="0" parTransId="{95DDA92D-292E-47A1-BB97-017308698478}" sibTransId="{21B2C264-50CA-475C-8370-D7B05B0292A9}"/>
    <dgm:cxn modelId="{B8D3276F-B577-4275-AC52-33A63662B00B}" type="presOf" srcId="{7C50975F-0301-467B-B766-75DF68F8965E}" destId="{E6039BDD-44A8-4901-BB57-139A3D336EA0}" srcOrd="0" destOrd="0" presId="urn:microsoft.com/office/officeart/2008/layout/VerticalCurvedList"/>
    <dgm:cxn modelId="{3C5D69F2-D2F5-4D2D-BF39-10D9C36BA7C5}" type="presOf" srcId="{C91D17E9-44CD-49A9-AB21-D8BE76F639B4}" destId="{CAFC54C6-60B1-4FEB-8E20-E5F6788E1EBC}" srcOrd="0" destOrd="0" presId="urn:microsoft.com/office/officeart/2008/layout/VerticalCurvedList"/>
    <dgm:cxn modelId="{D3618D92-0C12-490E-AE1F-90A8AB7BF85A}" type="presOf" srcId="{247F786C-4753-4322-893F-EF8601BBFD2F}" destId="{7B4CA2D9-7F49-44A4-A8E9-843627C10213}" srcOrd="0" destOrd="0" presId="urn:microsoft.com/office/officeart/2008/layout/VerticalCurvedList"/>
    <dgm:cxn modelId="{27E3BDA0-3D73-42B8-A0E4-BB11F06F4315}" type="presOf" srcId="{E5C81C03-0A3D-4891-8302-0AE3A47554BC}" destId="{00AB4E2E-3605-4021-9346-D137607A792E}" srcOrd="0" destOrd="0" presId="urn:microsoft.com/office/officeart/2008/layout/VerticalCurvedList"/>
    <dgm:cxn modelId="{B94A0CAD-5756-42BE-AB0E-1972EDD3BBF3}" srcId="{7C50975F-0301-467B-B766-75DF68F8965E}" destId="{C91D17E9-44CD-49A9-AB21-D8BE76F639B4}" srcOrd="0" destOrd="0" parTransId="{FABD0171-999C-4455-A1C0-D0EC7006D316}" sibTransId="{247F786C-4753-4322-893F-EF8601BBFD2F}"/>
    <dgm:cxn modelId="{3DBFE9CB-7C04-40ED-96CC-40D9CF724BBB}" type="presParOf" srcId="{E6039BDD-44A8-4901-BB57-139A3D336EA0}" destId="{9B3A80D7-37D4-452A-93E3-76B898264E83}" srcOrd="0" destOrd="0" presId="urn:microsoft.com/office/officeart/2008/layout/VerticalCurvedList"/>
    <dgm:cxn modelId="{FAED1D85-C80C-463D-A5D7-3CAE78AF68F0}" type="presParOf" srcId="{9B3A80D7-37D4-452A-93E3-76B898264E83}" destId="{55741F3E-1FDF-4DB1-BBF8-B113F20077B6}" srcOrd="0" destOrd="0" presId="urn:microsoft.com/office/officeart/2008/layout/VerticalCurvedList"/>
    <dgm:cxn modelId="{AD35CFE7-EC41-4A04-ADD0-B7BD49EF482D}" type="presParOf" srcId="{55741F3E-1FDF-4DB1-BBF8-B113F20077B6}" destId="{93786CF1-14A2-40CD-9C68-FC11E35CF23B}" srcOrd="0" destOrd="0" presId="urn:microsoft.com/office/officeart/2008/layout/VerticalCurvedList"/>
    <dgm:cxn modelId="{979B7700-0AC9-4618-A373-84CC7F956F70}" type="presParOf" srcId="{55741F3E-1FDF-4DB1-BBF8-B113F20077B6}" destId="{7B4CA2D9-7F49-44A4-A8E9-843627C10213}" srcOrd="1" destOrd="0" presId="urn:microsoft.com/office/officeart/2008/layout/VerticalCurvedList"/>
    <dgm:cxn modelId="{D6ED9DEF-6311-4B14-9301-D449644888FB}" type="presParOf" srcId="{55741F3E-1FDF-4DB1-BBF8-B113F20077B6}" destId="{367AE9D9-6108-4218-B324-878F7F3F3534}" srcOrd="2" destOrd="0" presId="urn:microsoft.com/office/officeart/2008/layout/VerticalCurvedList"/>
    <dgm:cxn modelId="{2B6E53BD-DB8D-4892-A26C-435971A75254}" type="presParOf" srcId="{55741F3E-1FDF-4DB1-BBF8-B113F20077B6}" destId="{D32FF4C0-BC03-46B6-9084-4ABD20A4CD4B}" srcOrd="3" destOrd="0" presId="urn:microsoft.com/office/officeart/2008/layout/VerticalCurvedList"/>
    <dgm:cxn modelId="{BC0318C2-0F2F-49D9-8B6C-C7867FC99F97}" type="presParOf" srcId="{9B3A80D7-37D4-452A-93E3-76B898264E83}" destId="{CAFC54C6-60B1-4FEB-8E20-E5F6788E1EBC}" srcOrd="1" destOrd="0" presId="urn:microsoft.com/office/officeart/2008/layout/VerticalCurvedList"/>
    <dgm:cxn modelId="{647256D3-6521-4F04-AA90-D75FE2C24FDF}" type="presParOf" srcId="{9B3A80D7-37D4-452A-93E3-76B898264E83}" destId="{C172EF64-6232-4EE6-A6E0-470FAD8EA84A}" srcOrd="2" destOrd="0" presId="urn:microsoft.com/office/officeart/2008/layout/VerticalCurvedList"/>
    <dgm:cxn modelId="{D35A2226-B8F1-4F42-92AB-23C4AD6B8DC0}" type="presParOf" srcId="{C172EF64-6232-4EE6-A6E0-470FAD8EA84A}" destId="{CADA8788-9E7B-422B-940F-9B438AE7C496}" srcOrd="0" destOrd="0" presId="urn:microsoft.com/office/officeart/2008/layout/VerticalCurvedList"/>
    <dgm:cxn modelId="{94FC4E42-EF78-4691-B785-D7F3CC9EF093}" type="presParOf" srcId="{9B3A80D7-37D4-452A-93E3-76B898264E83}" destId="{00AB4E2E-3605-4021-9346-D137607A792E}" srcOrd="3" destOrd="0" presId="urn:microsoft.com/office/officeart/2008/layout/VerticalCurvedList"/>
    <dgm:cxn modelId="{1AD61328-5637-43A3-8330-28D0D1CDA281}" type="presParOf" srcId="{9B3A80D7-37D4-452A-93E3-76B898264E83}" destId="{23F17772-101B-4802-8B2A-3AB8757DF25B}" srcOrd="4" destOrd="0" presId="urn:microsoft.com/office/officeart/2008/layout/VerticalCurvedList"/>
    <dgm:cxn modelId="{83BAD3FB-6915-4485-BB9F-32FD7FF67C9A}" type="presParOf" srcId="{23F17772-101B-4802-8B2A-3AB8757DF25B}" destId="{F5412E14-5271-4191-AC01-6C042766D142}"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5D1255-5CB3-4341-8703-FC35AE412DDD}">
      <dsp:nvSpPr>
        <dsp:cNvPr id="0" name=""/>
        <dsp:cNvSpPr/>
      </dsp:nvSpPr>
      <dsp:spPr>
        <a:xfrm>
          <a:off x="4010478" y="0"/>
          <a:ext cx="6015717" cy="4396619"/>
        </a:xfrm>
        <a:prstGeom prst="rightArrow">
          <a:avLst>
            <a:gd name="adj1" fmla="val 75000"/>
            <a:gd name="adj2" fmla="val 50000"/>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050" tIns="19050" rIns="19050" bIns="19050" numCol="1" spcCol="1270" anchor="t" anchorCtr="0">
          <a:noAutofit/>
        </a:bodyPr>
        <a:lstStyle/>
        <a:p>
          <a:pPr marL="285750" lvl="1" indent="-285750" algn="l" defTabSz="1333500">
            <a:lnSpc>
              <a:spcPct val="90000"/>
            </a:lnSpc>
            <a:spcBef>
              <a:spcPct val="0"/>
            </a:spcBef>
            <a:spcAft>
              <a:spcPct val="15000"/>
            </a:spcAft>
            <a:buChar char="••"/>
          </a:pPr>
          <a:r>
            <a:rPr lang="tr-TR" sz="3000" kern="1200" dirty="0"/>
            <a:t>Ailede böbrek hastalığı öyküsü</a:t>
          </a:r>
        </a:p>
        <a:p>
          <a:pPr marL="285750" lvl="1" indent="-285750" algn="l" defTabSz="1333500">
            <a:lnSpc>
              <a:spcPct val="90000"/>
            </a:lnSpc>
            <a:spcBef>
              <a:spcPct val="0"/>
            </a:spcBef>
            <a:spcAft>
              <a:spcPct val="15000"/>
            </a:spcAft>
            <a:buChar char="••"/>
          </a:pPr>
          <a:r>
            <a:rPr lang="tr-TR" sz="3000" kern="1200" dirty="0"/>
            <a:t>İlaç kullanımı</a:t>
          </a:r>
        </a:p>
        <a:p>
          <a:pPr marL="285750" lvl="1" indent="-285750" algn="l" defTabSz="1333500">
            <a:lnSpc>
              <a:spcPct val="90000"/>
            </a:lnSpc>
            <a:spcBef>
              <a:spcPct val="0"/>
            </a:spcBef>
            <a:spcAft>
              <a:spcPct val="15000"/>
            </a:spcAft>
            <a:buChar char="••"/>
          </a:pPr>
          <a:r>
            <a:rPr lang="tr-TR" sz="3000" kern="1200" dirty="0"/>
            <a:t>Kas güçsüzlüğü</a:t>
          </a:r>
        </a:p>
        <a:p>
          <a:pPr marL="285750" lvl="1" indent="-285750" algn="l" defTabSz="1333500">
            <a:lnSpc>
              <a:spcPct val="90000"/>
            </a:lnSpc>
            <a:spcBef>
              <a:spcPct val="0"/>
            </a:spcBef>
            <a:spcAft>
              <a:spcPct val="15000"/>
            </a:spcAft>
            <a:buChar char="••"/>
          </a:pPr>
          <a:r>
            <a:rPr lang="tr-TR" sz="3000" kern="1200" dirty="0"/>
            <a:t>Horlama, uyku </a:t>
          </a:r>
          <a:r>
            <a:rPr lang="tr-TR" sz="3000" kern="1200" dirty="0" err="1"/>
            <a:t>apnesi</a:t>
          </a:r>
          <a:endParaRPr lang="tr-TR" sz="3000" kern="1200" dirty="0"/>
        </a:p>
        <a:p>
          <a:pPr marL="285750" lvl="1" indent="-285750" algn="l" defTabSz="1333500">
            <a:lnSpc>
              <a:spcPct val="90000"/>
            </a:lnSpc>
            <a:spcBef>
              <a:spcPct val="0"/>
            </a:spcBef>
            <a:spcAft>
              <a:spcPct val="15000"/>
            </a:spcAft>
            <a:buChar char="••"/>
          </a:pPr>
          <a:r>
            <a:rPr lang="tr-TR" sz="3000" kern="1200" dirty="0"/>
            <a:t>Terleme atakları, baş ağrısı, </a:t>
          </a:r>
          <a:r>
            <a:rPr lang="tr-TR" sz="3000" kern="1200" dirty="0" err="1"/>
            <a:t>anksiyete</a:t>
          </a:r>
          <a:r>
            <a:rPr lang="tr-TR" sz="3000" kern="1200" dirty="0"/>
            <a:t>, çarpıntı</a:t>
          </a:r>
        </a:p>
      </dsp:txBody>
      <dsp:txXfrm>
        <a:off x="4010478" y="549577"/>
        <a:ext cx="4366985" cy="3297465"/>
      </dsp:txXfrm>
    </dsp:sp>
    <dsp:sp modelId="{F46AE1F7-7592-4B3B-AF21-F0A7B17E6983}">
      <dsp:nvSpPr>
        <dsp:cNvPr id="0" name=""/>
        <dsp:cNvSpPr/>
      </dsp:nvSpPr>
      <dsp:spPr>
        <a:xfrm>
          <a:off x="0" y="0"/>
          <a:ext cx="4010478" cy="4396619"/>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76200" rIns="152400" bIns="76200" numCol="1" spcCol="1270" anchor="ctr" anchorCtr="0">
          <a:noAutofit/>
        </a:bodyPr>
        <a:lstStyle/>
        <a:p>
          <a:pPr lvl="0" algn="ctr" defTabSz="1778000">
            <a:lnSpc>
              <a:spcPct val="90000"/>
            </a:lnSpc>
            <a:spcBef>
              <a:spcPct val="0"/>
            </a:spcBef>
            <a:spcAft>
              <a:spcPct val="35000"/>
            </a:spcAft>
          </a:pPr>
          <a:r>
            <a:rPr lang="tr-TR" sz="4000" kern="1200" dirty="0" err="1"/>
            <a:t>Anamnezde</a:t>
          </a:r>
          <a:r>
            <a:rPr lang="tr-TR" sz="4000" kern="1200" dirty="0"/>
            <a:t> </a:t>
          </a:r>
          <a:r>
            <a:rPr lang="tr-TR" sz="4000" kern="1200" dirty="0" err="1"/>
            <a:t>sekonder</a:t>
          </a:r>
          <a:r>
            <a:rPr lang="tr-TR" sz="4000" kern="1200" dirty="0"/>
            <a:t> hipertansiyonu düşündürecek durumlar</a:t>
          </a:r>
        </a:p>
      </dsp:txBody>
      <dsp:txXfrm>
        <a:off x="195775" y="195775"/>
        <a:ext cx="3618928" cy="4005069"/>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04B11B-6A9E-42B6-A5C2-908CE1A1DB6E}">
      <dsp:nvSpPr>
        <dsp:cNvPr id="0" name=""/>
        <dsp:cNvSpPr/>
      </dsp:nvSpPr>
      <dsp:spPr>
        <a:xfrm>
          <a:off x="4098674" y="899631"/>
          <a:ext cx="259407" cy="1136451"/>
        </a:xfrm>
        <a:custGeom>
          <a:avLst/>
          <a:gdLst/>
          <a:ahLst/>
          <a:cxnLst/>
          <a:rect l="0" t="0" r="0" b="0"/>
          <a:pathLst>
            <a:path>
              <a:moveTo>
                <a:pt x="259407" y="0"/>
              </a:moveTo>
              <a:lnTo>
                <a:pt x="259407" y="1136451"/>
              </a:lnTo>
              <a:lnTo>
                <a:pt x="0" y="1136451"/>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634BD5C-598D-40DC-9480-4BBB10013557}">
      <dsp:nvSpPr>
        <dsp:cNvPr id="0" name=""/>
        <dsp:cNvSpPr/>
      </dsp:nvSpPr>
      <dsp:spPr>
        <a:xfrm>
          <a:off x="4358081" y="899631"/>
          <a:ext cx="1539867" cy="2274824"/>
        </a:xfrm>
        <a:custGeom>
          <a:avLst/>
          <a:gdLst/>
          <a:ahLst/>
          <a:cxnLst/>
          <a:rect l="0" t="0" r="0" b="0"/>
          <a:pathLst>
            <a:path>
              <a:moveTo>
                <a:pt x="0" y="0"/>
              </a:moveTo>
              <a:lnTo>
                <a:pt x="0" y="2015417"/>
              </a:lnTo>
              <a:lnTo>
                <a:pt x="1539867" y="2015417"/>
              </a:lnTo>
              <a:lnTo>
                <a:pt x="1539867" y="2274824"/>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B76650F-D099-4DF8-BD7F-F9DDA1510E3F}">
      <dsp:nvSpPr>
        <dsp:cNvPr id="0" name=""/>
        <dsp:cNvSpPr/>
      </dsp:nvSpPr>
      <dsp:spPr>
        <a:xfrm>
          <a:off x="2863400" y="899631"/>
          <a:ext cx="1494680" cy="2272903"/>
        </a:xfrm>
        <a:custGeom>
          <a:avLst/>
          <a:gdLst/>
          <a:ahLst/>
          <a:cxnLst/>
          <a:rect l="0" t="0" r="0" b="0"/>
          <a:pathLst>
            <a:path>
              <a:moveTo>
                <a:pt x="1494680" y="0"/>
              </a:moveTo>
              <a:lnTo>
                <a:pt x="1494680" y="2013495"/>
              </a:lnTo>
              <a:lnTo>
                <a:pt x="0" y="2013495"/>
              </a:lnTo>
              <a:lnTo>
                <a:pt x="0" y="2272903"/>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CF021D3-DAEC-4029-A45A-322B5E8C5506}">
      <dsp:nvSpPr>
        <dsp:cNvPr id="0" name=""/>
        <dsp:cNvSpPr/>
      </dsp:nvSpPr>
      <dsp:spPr>
        <a:xfrm>
          <a:off x="3122808" y="1921"/>
          <a:ext cx="2470546" cy="897710"/>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tr-TR" sz="1400" kern="1200" dirty="0"/>
            <a:t>Kan basıncı ölçümlerinin doğruluğunu kontrol edin, diyet ve ilaca bağlı nedenleri eleyin</a:t>
          </a:r>
          <a:endParaRPr lang="tr-TR" sz="1200" kern="1200" dirty="0"/>
        </a:p>
      </dsp:txBody>
      <dsp:txXfrm>
        <a:off x="3122808" y="1921"/>
        <a:ext cx="2470546" cy="897710"/>
      </dsp:txXfrm>
    </dsp:sp>
    <dsp:sp modelId="{03E350DF-BFD8-4867-B922-B8083E2F459F}">
      <dsp:nvSpPr>
        <dsp:cNvPr id="0" name=""/>
        <dsp:cNvSpPr/>
      </dsp:nvSpPr>
      <dsp:spPr>
        <a:xfrm>
          <a:off x="1628127" y="3172534"/>
          <a:ext cx="2470546" cy="381897"/>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tr-TR" sz="1200" kern="1200" dirty="0"/>
            <a:t>Klinik ipuçları </a:t>
          </a:r>
        </a:p>
      </dsp:txBody>
      <dsp:txXfrm>
        <a:off x="1628127" y="3172534"/>
        <a:ext cx="2470546" cy="381897"/>
      </dsp:txXfrm>
    </dsp:sp>
    <dsp:sp modelId="{90693A0F-2D69-4D98-A31A-6E9EB51D4FD8}">
      <dsp:nvSpPr>
        <dsp:cNvPr id="0" name=""/>
        <dsp:cNvSpPr/>
      </dsp:nvSpPr>
      <dsp:spPr>
        <a:xfrm>
          <a:off x="4662675" y="3174456"/>
          <a:ext cx="2470546" cy="1235273"/>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tr-TR" sz="1200" kern="1200" dirty="0"/>
            <a:t>Klinik bulgu yok ancak ikincil hipertansiyon endişe kaynağı olmaya devam ediyor (örneğin, çocuklarda, hipertansiyonun hızlı başlangıcı veya dirençli hipertansiyon</a:t>
          </a:r>
        </a:p>
      </dsp:txBody>
      <dsp:txXfrm>
        <a:off x="4662675" y="3174456"/>
        <a:ext cx="2470546" cy="1235273"/>
      </dsp:txXfrm>
    </dsp:sp>
    <dsp:sp modelId="{1CDC0E9C-B93C-4EC7-9CF7-7FD163FC18F2}">
      <dsp:nvSpPr>
        <dsp:cNvPr id="0" name=""/>
        <dsp:cNvSpPr/>
      </dsp:nvSpPr>
      <dsp:spPr>
        <a:xfrm>
          <a:off x="1039964" y="1553301"/>
          <a:ext cx="3058709" cy="965563"/>
        </a:xfrm>
        <a:prstGeom prst="rect">
          <a:avLst/>
        </a:prstGeom>
        <a:solidFill>
          <a:schemeClr val="accent5">
            <a:hueOff val="0"/>
            <a:satOff val="0"/>
            <a:lumOff val="0"/>
            <a:alphaOff val="0"/>
          </a:schemeClr>
        </a:solidFill>
        <a:ln w="12700" cap="flat" cmpd="sng" algn="ctr">
          <a:solidFill>
            <a:schemeClr val="l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tr-TR" sz="1200" kern="1200" dirty="0"/>
            <a:t>Öykü, fizik muayene, laboratuvar testleri (elektrokardiyografi, idrar tahlili, açlık kan şekeri, </a:t>
          </a:r>
          <a:r>
            <a:rPr lang="tr-TR" sz="1200" kern="1200" dirty="0" err="1"/>
            <a:t>hematokrit</a:t>
          </a:r>
          <a:r>
            <a:rPr lang="tr-TR" sz="1200" kern="1200" dirty="0"/>
            <a:t>, elektrolitler, </a:t>
          </a:r>
          <a:r>
            <a:rPr lang="tr-TR" sz="1200" kern="1200" dirty="0" err="1"/>
            <a:t>kreatinin</a:t>
          </a:r>
          <a:r>
            <a:rPr lang="tr-TR" sz="1200" kern="1200" dirty="0"/>
            <a:t>/</a:t>
          </a:r>
        </a:p>
        <a:p>
          <a:pPr lvl="0" algn="ctr" defTabSz="533400">
            <a:lnSpc>
              <a:spcPct val="90000"/>
            </a:lnSpc>
            <a:spcBef>
              <a:spcPct val="0"/>
            </a:spcBef>
            <a:spcAft>
              <a:spcPct val="35000"/>
            </a:spcAft>
          </a:pPr>
          <a:r>
            <a:rPr lang="tr-TR" sz="1200" kern="1200" dirty="0" err="1"/>
            <a:t>glomerüler</a:t>
          </a:r>
          <a:r>
            <a:rPr lang="tr-TR" sz="1200" kern="1200" dirty="0"/>
            <a:t> </a:t>
          </a:r>
          <a:r>
            <a:rPr lang="tr-TR" sz="1200" kern="1200" dirty="0" err="1"/>
            <a:t>filtrasyon</a:t>
          </a:r>
          <a:r>
            <a:rPr lang="tr-TR" sz="1200" kern="1200" dirty="0"/>
            <a:t> hızı, kalsiyum, </a:t>
          </a:r>
          <a:r>
            <a:rPr lang="tr-TR" sz="1200" kern="1200" dirty="0" err="1"/>
            <a:t>lipid</a:t>
          </a:r>
          <a:r>
            <a:rPr lang="tr-TR" sz="1200" kern="1200" dirty="0"/>
            <a:t> profili)</a:t>
          </a:r>
        </a:p>
      </dsp:txBody>
      <dsp:txXfrm>
        <a:off x="1039964" y="1553301"/>
        <a:ext cx="3058709" cy="965563"/>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F4E152-8216-4ACD-99AD-29B0697ABF39}">
      <dsp:nvSpPr>
        <dsp:cNvPr id="0" name=""/>
        <dsp:cNvSpPr/>
      </dsp:nvSpPr>
      <dsp:spPr>
        <a:xfrm>
          <a:off x="4762152" y="1211357"/>
          <a:ext cx="2317892" cy="106905"/>
        </a:xfrm>
        <a:custGeom>
          <a:avLst/>
          <a:gdLst/>
          <a:ahLst/>
          <a:cxnLst/>
          <a:rect l="0" t="0" r="0" b="0"/>
          <a:pathLst>
            <a:path>
              <a:moveTo>
                <a:pt x="0" y="0"/>
              </a:moveTo>
              <a:lnTo>
                <a:pt x="2317892" y="0"/>
              </a:lnTo>
              <a:lnTo>
                <a:pt x="2317892" y="106905"/>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0961114-6901-44DA-A9B7-2A9ED57E7157}">
      <dsp:nvSpPr>
        <dsp:cNvPr id="0" name=""/>
        <dsp:cNvSpPr/>
      </dsp:nvSpPr>
      <dsp:spPr>
        <a:xfrm>
          <a:off x="4716432" y="1211357"/>
          <a:ext cx="91440" cy="98282"/>
        </a:xfrm>
        <a:custGeom>
          <a:avLst/>
          <a:gdLst/>
          <a:ahLst/>
          <a:cxnLst/>
          <a:rect l="0" t="0" r="0" b="0"/>
          <a:pathLst>
            <a:path>
              <a:moveTo>
                <a:pt x="45720" y="0"/>
              </a:moveTo>
              <a:lnTo>
                <a:pt x="93790" y="0"/>
              </a:lnTo>
              <a:lnTo>
                <a:pt x="93790" y="98282"/>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E10EA80-E479-4052-9CBD-B18B290E0C6B}">
      <dsp:nvSpPr>
        <dsp:cNvPr id="0" name=""/>
        <dsp:cNvSpPr/>
      </dsp:nvSpPr>
      <dsp:spPr>
        <a:xfrm>
          <a:off x="1865730" y="1211357"/>
          <a:ext cx="2896421" cy="123563"/>
        </a:xfrm>
        <a:custGeom>
          <a:avLst/>
          <a:gdLst/>
          <a:ahLst/>
          <a:cxnLst/>
          <a:rect l="0" t="0" r="0" b="0"/>
          <a:pathLst>
            <a:path>
              <a:moveTo>
                <a:pt x="2896421" y="0"/>
              </a:moveTo>
              <a:lnTo>
                <a:pt x="0" y="0"/>
              </a:lnTo>
              <a:lnTo>
                <a:pt x="0" y="123563"/>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A05228F-E3A1-497F-A1D6-CB30975148E1}">
      <dsp:nvSpPr>
        <dsp:cNvPr id="0" name=""/>
        <dsp:cNvSpPr/>
      </dsp:nvSpPr>
      <dsp:spPr>
        <a:xfrm>
          <a:off x="2084148" y="461382"/>
          <a:ext cx="5356007" cy="749974"/>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tr-TR" sz="1400" kern="1200" dirty="0"/>
            <a:t>Klinik bulgu yok ancak ikincil hipertansiyon endişe kaynağı olmaya devam ediyor (örneğin, çocuklarda, hipertansiyonun hızlı başlangıcı veya dirençli hipertansiyon</a:t>
          </a:r>
        </a:p>
      </dsp:txBody>
      <dsp:txXfrm>
        <a:off x="2084148" y="461382"/>
        <a:ext cx="5356007" cy="749974"/>
      </dsp:txXfrm>
    </dsp:sp>
    <dsp:sp modelId="{D504CB64-6A9E-4A59-A821-8633663B9B94}">
      <dsp:nvSpPr>
        <dsp:cNvPr id="0" name=""/>
        <dsp:cNvSpPr/>
      </dsp:nvSpPr>
      <dsp:spPr>
        <a:xfrm>
          <a:off x="233701" y="1334920"/>
          <a:ext cx="3264058" cy="853319"/>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tr-TR" sz="1400" b="1" kern="1200" dirty="0"/>
            <a:t>Çocuk/ergen (doğumdan 18 yaşına kadar) </a:t>
          </a:r>
        </a:p>
        <a:p>
          <a:pPr lvl="0" algn="ctr" defTabSz="622300">
            <a:lnSpc>
              <a:spcPct val="90000"/>
            </a:lnSpc>
            <a:spcBef>
              <a:spcPct val="0"/>
            </a:spcBef>
            <a:spcAft>
              <a:spcPct val="35000"/>
            </a:spcAft>
          </a:pPr>
          <a:r>
            <a:rPr lang="tr-TR" sz="1400" kern="1200" dirty="0"/>
            <a:t>-</a:t>
          </a:r>
          <a:r>
            <a:rPr lang="tr-TR" sz="1400" kern="1200" dirty="0" err="1"/>
            <a:t>Renal</a:t>
          </a:r>
          <a:r>
            <a:rPr lang="tr-TR" sz="1400" kern="1200" dirty="0"/>
            <a:t> </a:t>
          </a:r>
          <a:r>
            <a:rPr lang="tr-TR" sz="1400" kern="1200" dirty="0" err="1"/>
            <a:t>parankimal</a:t>
          </a:r>
          <a:r>
            <a:rPr lang="tr-TR" sz="1400" kern="1200" dirty="0"/>
            <a:t> hastalık</a:t>
          </a:r>
        </a:p>
        <a:p>
          <a:pPr lvl="0" algn="ctr" defTabSz="622300">
            <a:lnSpc>
              <a:spcPct val="90000"/>
            </a:lnSpc>
            <a:spcBef>
              <a:spcPct val="0"/>
            </a:spcBef>
            <a:spcAft>
              <a:spcPct val="35000"/>
            </a:spcAft>
          </a:pPr>
          <a:r>
            <a:rPr lang="tr-TR" sz="1400" kern="1200" dirty="0"/>
            <a:t>-Aort </a:t>
          </a:r>
          <a:r>
            <a:rPr lang="tr-TR" sz="1400" kern="1200" dirty="0" err="1"/>
            <a:t>koarktasyonu</a:t>
          </a:r>
          <a:r>
            <a:rPr lang="tr-TR" sz="1400" kern="1200" dirty="0"/>
            <a:t>     </a:t>
          </a:r>
        </a:p>
      </dsp:txBody>
      <dsp:txXfrm>
        <a:off x="233701" y="1334920"/>
        <a:ext cx="3264058" cy="853319"/>
      </dsp:txXfrm>
    </dsp:sp>
    <dsp:sp modelId="{51E4BF6A-C8C7-4B67-AFA4-3F1D4827D13B}">
      <dsp:nvSpPr>
        <dsp:cNvPr id="0" name=""/>
        <dsp:cNvSpPr/>
      </dsp:nvSpPr>
      <dsp:spPr>
        <a:xfrm>
          <a:off x="3630534" y="1309639"/>
          <a:ext cx="2359374" cy="874073"/>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tr-TR" sz="1200" b="1" kern="1200" dirty="0"/>
            <a:t>Genç yetişkin (19 ila 39 yaş)</a:t>
          </a:r>
        </a:p>
        <a:p>
          <a:pPr lvl="0" algn="ctr" defTabSz="533400">
            <a:lnSpc>
              <a:spcPct val="90000"/>
            </a:lnSpc>
            <a:spcBef>
              <a:spcPct val="0"/>
            </a:spcBef>
            <a:spcAft>
              <a:spcPct val="35000"/>
            </a:spcAft>
          </a:pPr>
          <a:r>
            <a:rPr lang="tr-TR" sz="1200" kern="1200" dirty="0"/>
            <a:t>-</a:t>
          </a:r>
          <a:r>
            <a:rPr lang="tr-TR" sz="1200" kern="1200" dirty="0" err="1"/>
            <a:t>Tiroid</a:t>
          </a:r>
          <a:r>
            <a:rPr lang="tr-TR" sz="1200" kern="1200" dirty="0"/>
            <a:t> fonksiyon bozukluğu</a:t>
          </a:r>
        </a:p>
        <a:p>
          <a:pPr lvl="0" algn="ctr" defTabSz="533400">
            <a:lnSpc>
              <a:spcPct val="90000"/>
            </a:lnSpc>
            <a:spcBef>
              <a:spcPct val="0"/>
            </a:spcBef>
            <a:spcAft>
              <a:spcPct val="35000"/>
            </a:spcAft>
          </a:pPr>
          <a:r>
            <a:rPr lang="tr-TR" sz="1200" kern="1200" dirty="0"/>
            <a:t>-</a:t>
          </a:r>
          <a:r>
            <a:rPr lang="tr-TR" sz="1200" kern="1200" dirty="0" err="1"/>
            <a:t>Fibromüsküler</a:t>
          </a:r>
          <a:r>
            <a:rPr lang="tr-TR" sz="1200" kern="1200" dirty="0"/>
            <a:t> </a:t>
          </a:r>
          <a:r>
            <a:rPr lang="tr-TR" sz="1200" kern="1200" dirty="0" err="1"/>
            <a:t>displaziye</a:t>
          </a:r>
          <a:r>
            <a:rPr lang="tr-TR" sz="1200" kern="1200" dirty="0"/>
            <a:t> bağlı </a:t>
          </a:r>
          <a:r>
            <a:rPr lang="tr-TR" sz="1200" kern="1200" dirty="0" err="1"/>
            <a:t>renal</a:t>
          </a:r>
          <a:r>
            <a:rPr lang="tr-TR" sz="1200" kern="1200" dirty="0"/>
            <a:t> arter darlığı</a:t>
          </a:r>
        </a:p>
      </dsp:txBody>
      <dsp:txXfrm>
        <a:off x="3630534" y="1309639"/>
        <a:ext cx="2359374" cy="874073"/>
      </dsp:txXfrm>
    </dsp:sp>
    <dsp:sp modelId="{000FFD23-5B45-4040-AC71-AC626F249036}">
      <dsp:nvSpPr>
        <dsp:cNvPr id="0" name=""/>
        <dsp:cNvSpPr/>
      </dsp:nvSpPr>
      <dsp:spPr>
        <a:xfrm>
          <a:off x="6102225" y="1318263"/>
          <a:ext cx="1955639" cy="974472"/>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tr-TR" sz="1200" b="1" kern="1200" dirty="0"/>
            <a:t>Orta yaşlı yetişkin</a:t>
          </a:r>
        </a:p>
        <a:p>
          <a:pPr lvl="0" algn="ctr" defTabSz="533400">
            <a:lnSpc>
              <a:spcPct val="90000"/>
            </a:lnSpc>
            <a:spcBef>
              <a:spcPct val="0"/>
            </a:spcBef>
            <a:spcAft>
              <a:spcPct val="35000"/>
            </a:spcAft>
          </a:pPr>
          <a:r>
            <a:rPr lang="tr-TR" sz="1200" b="1" kern="1200" dirty="0"/>
            <a:t>(40 - 64 yaş arası)</a:t>
          </a:r>
        </a:p>
        <a:p>
          <a:pPr lvl="0" algn="ctr" defTabSz="533400">
            <a:lnSpc>
              <a:spcPct val="90000"/>
            </a:lnSpc>
            <a:spcBef>
              <a:spcPct val="0"/>
            </a:spcBef>
            <a:spcAft>
              <a:spcPct val="35000"/>
            </a:spcAft>
          </a:pPr>
          <a:r>
            <a:rPr lang="tr-TR" sz="1200" kern="1200" dirty="0"/>
            <a:t>-</a:t>
          </a:r>
          <a:r>
            <a:rPr lang="tr-TR" sz="1200" kern="1200" dirty="0" err="1"/>
            <a:t>Hiperaldosteronizm</a:t>
          </a:r>
          <a:endParaRPr lang="tr-TR" sz="1200" kern="1200" dirty="0"/>
        </a:p>
        <a:p>
          <a:pPr lvl="0" algn="ctr" defTabSz="533400">
            <a:lnSpc>
              <a:spcPct val="90000"/>
            </a:lnSpc>
            <a:spcBef>
              <a:spcPct val="0"/>
            </a:spcBef>
            <a:spcAft>
              <a:spcPct val="35000"/>
            </a:spcAft>
          </a:pPr>
          <a:r>
            <a:rPr lang="tr-TR" sz="1200" kern="1200" dirty="0"/>
            <a:t>-</a:t>
          </a:r>
          <a:r>
            <a:rPr lang="tr-TR" sz="1200" kern="1200" dirty="0" err="1"/>
            <a:t>Obstrüktif</a:t>
          </a:r>
          <a:r>
            <a:rPr lang="tr-TR" sz="1200" kern="1200" dirty="0"/>
            <a:t> uyku </a:t>
          </a:r>
          <a:r>
            <a:rPr lang="tr-TR" sz="1200" kern="1200" dirty="0" err="1"/>
            <a:t>apnesi</a:t>
          </a:r>
          <a:endParaRPr lang="tr-TR" sz="1200" kern="1200" dirty="0"/>
        </a:p>
      </dsp:txBody>
      <dsp:txXfrm>
        <a:off x="6102225" y="1318263"/>
        <a:ext cx="1955639" cy="974472"/>
      </dsp:txXfrm>
    </dsp:sp>
    <dsp:sp modelId="{F1BF17D8-4023-4715-B8FB-6DF58E43BDBF}">
      <dsp:nvSpPr>
        <dsp:cNvPr id="0" name=""/>
        <dsp:cNvSpPr/>
      </dsp:nvSpPr>
      <dsp:spPr>
        <a:xfrm>
          <a:off x="8212010" y="1366413"/>
          <a:ext cx="2359374" cy="1003287"/>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tr-TR" sz="1200" b="1" kern="1200" dirty="0"/>
            <a:t>Yaşlı yetişkinler (65 yaş ve üzeri)</a:t>
          </a:r>
          <a:r>
            <a:rPr lang="tr-TR" sz="1200" kern="1200" dirty="0"/>
            <a:t>
-</a:t>
          </a:r>
          <a:r>
            <a:rPr lang="tr-TR" sz="1200" kern="1200" dirty="0" err="1"/>
            <a:t>Ateroskleroza</a:t>
          </a:r>
          <a:r>
            <a:rPr lang="tr-TR" sz="1200" kern="1200" dirty="0"/>
            <a:t> bağlı </a:t>
          </a:r>
          <a:r>
            <a:rPr lang="tr-TR" sz="1200" kern="1200" dirty="0" err="1"/>
            <a:t>renal</a:t>
          </a:r>
          <a:r>
            <a:rPr lang="tr-TR" sz="1200" kern="1200" dirty="0"/>
            <a:t> arter darlığı
-Böbrek yetmezliği</a:t>
          </a:r>
        </a:p>
      </dsp:txBody>
      <dsp:txXfrm>
        <a:off x="8212010" y="1366413"/>
        <a:ext cx="2359374" cy="100328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8D4A57-75BF-4C39-86DA-AEAAED3294B8}">
      <dsp:nvSpPr>
        <dsp:cNvPr id="0" name=""/>
        <dsp:cNvSpPr/>
      </dsp:nvSpPr>
      <dsp:spPr>
        <a:xfrm>
          <a:off x="712107" y="829"/>
          <a:ext cx="2403361" cy="1442016"/>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tr-TR" sz="1300" b="1" kern="1200" dirty="0"/>
            <a:t>Dirençli hipertansiyonu olan hastalar: </a:t>
          </a:r>
          <a:r>
            <a:rPr lang="tr-TR" sz="1300" kern="1200" dirty="0"/>
            <a:t>Farklı sınıf (biri </a:t>
          </a:r>
          <a:r>
            <a:rPr lang="tr-TR" sz="1300" kern="1200" dirty="0" err="1"/>
            <a:t>diüretikler</a:t>
          </a:r>
          <a:r>
            <a:rPr lang="tr-TR" sz="1300" kern="1200" dirty="0"/>
            <a:t> olmak üzere) üç adet, yeterli dozda </a:t>
          </a:r>
          <a:r>
            <a:rPr lang="tr-TR" sz="1300" kern="1200" dirty="0" err="1"/>
            <a:t>antihipertansif</a:t>
          </a:r>
          <a:r>
            <a:rPr lang="tr-TR" sz="1300" kern="1200" dirty="0"/>
            <a:t> kullanımına rağmen kan basıncı kontrolde olmayan hastalar</a:t>
          </a:r>
        </a:p>
      </dsp:txBody>
      <dsp:txXfrm>
        <a:off x="712107" y="829"/>
        <a:ext cx="2403361" cy="1442016"/>
      </dsp:txXfrm>
    </dsp:sp>
    <dsp:sp modelId="{89CCA145-D3DF-4F8C-A0B9-4637DDAEDD1D}">
      <dsp:nvSpPr>
        <dsp:cNvPr id="0" name=""/>
        <dsp:cNvSpPr/>
      </dsp:nvSpPr>
      <dsp:spPr>
        <a:xfrm>
          <a:off x="3355804" y="829"/>
          <a:ext cx="2403361" cy="1442016"/>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tr-TR" sz="1300" kern="1200" dirty="0" err="1"/>
            <a:t>Antihipertansif</a:t>
          </a:r>
          <a:r>
            <a:rPr lang="tr-TR" sz="1300" kern="1200" dirty="0"/>
            <a:t> tedavi altındayken kan basıncı kontrolü aniden bozulan hastalar</a:t>
          </a:r>
        </a:p>
      </dsp:txBody>
      <dsp:txXfrm>
        <a:off x="3355804" y="829"/>
        <a:ext cx="2403361" cy="1442016"/>
      </dsp:txXfrm>
    </dsp:sp>
    <dsp:sp modelId="{E44B1EF3-FC8C-4DA9-8B56-7419FDF7B581}">
      <dsp:nvSpPr>
        <dsp:cNvPr id="0" name=""/>
        <dsp:cNvSpPr/>
      </dsp:nvSpPr>
      <dsp:spPr>
        <a:xfrm>
          <a:off x="5999502" y="829"/>
          <a:ext cx="2403361" cy="1442016"/>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tr-TR" sz="1300" kern="1200" dirty="0"/>
            <a:t>30 yaşından önce başlayan veya 60 yaş üzerinde ani başlayan evre 2 hipertansiyon</a:t>
          </a:r>
        </a:p>
      </dsp:txBody>
      <dsp:txXfrm>
        <a:off x="5999502" y="829"/>
        <a:ext cx="2403361" cy="1442016"/>
      </dsp:txXfrm>
    </dsp:sp>
    <dsp:sp modelId="{DF73DDDB-B33B-4600-9548-0010BBF8AC16}">
      <dsp:nvSpPr>
        <dsp:cNvPr id="0" name=""/>
        <dsp:cNvSpPr/>
      </dsp:nvSpPr>
      <dsp:spPr>
        <a:xfrm>
          <a:off x="712107" y="1683182"/>
          <a:ext cx="2403361" cy="1442016"/>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tr-TR" sz="1300" kern="1200" dirty="0"/>
            <a:t>Kan basıncı düzeyine göre beklenenden daha ağır hedef organ hasarı gelişmiş hastalar</a:t>
          </a:r>
        </a:p>
      </dsp:txBody>
      <dsp:txXfrm>
        <a:off x="712107" y="1683182"/>
        <a:ext cx="2403361" cy="1442016"/>
      </dsp:txXfrm>
    </dsp:sp>
    <dsp:sp modelId="{EA236A5D-041D-4E0D-957B-6C57ACEBB33C}">
      <dsp:nvSpPr>
        <dsp:cNvPr id="0" name=""/>
        <dsp:cNvSpPr/>
      </dsp:nvSpPr>
      <dsp:spPr>
        <a:xfrm>
          <a:off x="3355804" y="1683182"/>
          <a:ext cx="2403361" cy="1442016"/>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tr-TR" sz="1300" kern="1200" dirty="0"/>
            <a:t>ACEİ (</a:t>
          </a:r>
          <a:r>
            <a:rPr lang="tr-TR" sz="1300" kern="1200" dirty="0" err="1"/>
            <a:t>Anjiyotensin</a:t>
          </a:r>
          <a:r>
            <a:rPr lang="tr-TR" sz="1300" kern="1200" dirty="0"/>
            <a:t> dönüştürücü enzim inhibitörleri) veya ARB (</a:t>
          </a:r>
          <a:r>
            <a:rPr lang="tr-TR" sz="1300" kern="1200" dirty="0" err="1"/>
            <a:t>anjiyotensin</a:t>
          </a:r>
          <a:r>
            <a:rPr lang="tr-TR" sz="1300" kern="1200" dirty="0"/>
            <a:t> reseptör </a:t>
          </a:r>
          <a:r>
            <a:rPr lang="tr-TR" sz="1300" kern="1200" dirty="0" err="1"/>
            <a:t>blokerleri</a:t>
          </a:r>
          <a:r>
            <a:rPr lang="tr-TR" sz="1300" kern="1200" dirty="0"/>
            <a:t>)kullanımı sonrası </a:t>
          </a:r>
          <a:r>
            <a:rPr lang="tr-TR" sz="1300" kern="1200" dirty="0" err="1"/>
            <a:t>kreatinin</a:t>
          </a:r>
          <a:r>
            <a:rPr lang="tr-TR" sz="1300" kern="1200" dirty="0"/>
            <a:t> değerlerinde ciddi yükselme (kısa sürede %30 üzerinde) olan hastalar</a:t>
          </a:r>
        </a:p>
      </dsp:txBody>
      <dsp:txXfrm>
        <a:off x="3355804" y="1683182"/>
        <a:ext cx="2403361" cy="1442016"/>
      </dsp:txXfrm>
    </dsp:sp>
    <dsp:sp modelId="{411A2A7F-81A1-4448-89BE-461B7B76E31C}">
      <dsp:nvSpPr>
        <dsp:cNvPr id="0" name=""/>
        <dsp:cNvSpPr/>
      </dsp:nvSpPr>
      <dsp:spPr>
        <a:xfrm>
          <a:off x="5999502" y="1683182"/>
          <a:ext cx="2403361" cy="1442016"/>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tr-TR" sz="1300" kern="1200" dirty="0"/>
            <a:t>Rutin laboratuvar incelemelerinde </a:t>
          </a:r>
          <a:r>
            <a:rPr lang="tr-TR" sz="1300" kern="1200" dirty="0" err="1"/>
            <a:t>hipokalemi</a:t>
          </a:r>
          <a:r>
            <a:rPr lang="tr-TR" sz="1300" kern="1200" dirty="0"/>
            <a:t> tespit edilen hastalar</a:t>
          </a:r>
        </a:p>
      </dsp:txBody>
      <dsp:txXfrm>
        <a:off x="5999502" y="1683182"/>
        <a:ext cx="2403361" cy="1442016"/>
      </dsp:txXfrm>
    </dsp:sp>
    <dsp:sp modelId="{37F76EB6-BB2B-46A6-9BC5-779F46F7FBA1}">
      <dsp:nvSpPr>
        <dsp:cNvPr id="0" name=""/>
        <dsp:cNvSpPr/>
      </dsp:nvSpPr>
      <dsp:spPr>
        <a:xfrm>
          <a:off x="2033955" y="3365535"/>
          <a:ext cx="2403361" cy="1442016"/>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tr-TR" sz="1300" kern="1200" dirty="0"/>
            <a:t>Endokrin hipertansiyonu düşündüren klinik veya biyokimyasal bulgular</a:t>
          </a:r>
        </a:p>
      </dsp:txBody>
      <dsp:txXfrm>
        <a:off x="2033955" y="3365535"/>
        <a:ext cx="2403361" cy="1442016"/>
      </dsp:txXfrm>
    </dsp:sp>
    <dsp:sp modelId="{F82B4B89-2CDC-4243-AF80-75BEB33EC80F}">
      <dsp:nvSpPr>
        <dsp:cNvPr id="0" name=""/>
        <dsp:cNvSpPr/>
      </dsp:nvSpPr>
      <dsp:spPr>
        <a:xfrm>
          <a:off x="4677653" y="3365535"/>
          <a:ext cx="2403361" cy="1442016"/>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tr-TR" sz="1300" kern="1200" dirty="0" err="1"/>
            <a:t>Aterosklerotik</a:t>
          </a:r>
          <a:r>
            <a:rPr lang="tr-TR" sz="1300" kern="1200" dirty="0"/>
            <a:t> </a:t>
          </a:r>
          <a:r>
            <a:rPr lang="tr-TR" sz="1300" kern="1200" dirty="0" err="1"/>
            <a:t>renovasküler</a:t>
          </a:r>
          <a:r>
            <a:rPr lang="tr-TR" sz="1300" kern="1200" dirty="0"/>
            <a:t> hastalık veya </a:t>
          </a:r>
          <a:r>
            <a:rPr lang="tr-TR" sz="1300" kern="1200" dirty="0" err="1"/>
            <a:t>fibromüsküler</a:t>
          </a:r>
          <a:r>
            <a:rPr lang="tr-TR" sz="1300" kern="1200" dirty="0"/>
            <a:t> </a:t>
          </a:r>
          <a:r>
            <a:rPr lang="tr-TR" sz="1300" kern="1200" dirty="0" err="1"/>
            <a:t>displazi</a:t>
          </a:r>
          <a:r>
            <a:rPr lang="tr-TR" sz="1300" kern="1200" dirty="0"/>
            <a:t> lehine klinik bulgular</a:t>
          </a:r>
        </a:p>
      </dsp:txBody>
      <dsp:txXfrm>
        <a:off x="4677653" y="3365535"/>
        <a:ext cx="2403361" cy="144201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CF8F12-19DC-41C6-A22D-2FE22D35AE7D}">
      <dsp:nvSpPr>
        <dsp:cNvPr id="0" name=""/>
        <dsp:cNvSpPr/>
      </dsp:nvSpPr>
      <dsp:spPr>
        <a:xfrm>
          <a:off x="141579" y="369"/>
          <a:ext cx="3645006" cy="1458002"/>
        </a:xfrm>
        <a:prstGeom prst="chevron">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17780" rIns="0" bIns="17780" numCol="1" spcCol="1270" anchor="ctr" anchorCtr="0">
          <a:noAutofit/>
        </a:bodyPr>
        <a:lstStyle/>
        <a:p>
          <a:pPr lvl="0" algn="ctr" defTabSz="1244600">
            <a:lnSpc>
              <a:spcPct val="90000"/>
            </a:lnSpc>
            <a:spcBef>
              <a:spcPct val="0"/>
            </a:spcBef>
            <a:spcAft>
              <a:spcPct val="35000"/>
            </a:spcAft>
          </a:pPr>
          <a:r>
            <a:rPr lang="tr-TR" sz="2800" kern="1200" dirty="0"/>
            <a:t>Elektrolitler </a:t>
          </a:r>
        </a:p>
      </dsp:txBody>
      <dsp:txXfrm>
        <a:off x="870580" y="369"/>
        <a:ext cx="2187004" cy="1458002"/>
      </dsp:txXfrm>
    </dsp:sp>
    <dsp:sp modelId="{B2993BB8-FFF9-472E-B365-41A99A82CFBB}">
      <dsp:nvSpPr>
        <dsp:cNvPr id="0" name=""/>
        <dsp:cNvSpPr/>
      </dsp:nvSpPr>
      <dsp:spPr>
        <a:xfrm>
          <a:off x="3312735" y="124300"/>
          <a:ext cx="3025355" cy="1210142"/>
        </a:xfrm>
        <a:prstGeom prst="chevron">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15240" rIns="0" bIns="15240" numCol="1" spcCol="1270" anchor="ctr" anchorCtr="0">
          <a:noAutofit/>
        </a:bodyPr>
        <a:lstStyle/>
        <a:p>
          <a:pPr lvl="0" algn="ctr" defTabSz="1066800">
            <a:lnSpc>
              <a:spcPct val="90000"/>
            </a:lnSpc>
            <a:spcBef>
              <a:spcPct val="0"/>
            </a:spcBef>
            <a:spcAft>
              <a:spcPct val="35000"/>
            </a:spcAft>
          </a:pPr>
          <a:r>
            <a:rPr lang="tr-TR" sz="2400" kern="1200" dirty="0"/>
            <a:t>Üre</a:t>
          </a:r>
        </a:p>
      </dsp:txBody>
      <dsp:txXfrm>
        <a:off x="3917806" y="124300"/>
        <a:ext cx="1815213" cy="1210142"/>
      </dsp:txXfrm>
    </dsp:sp>
    <dsp:sp modelId="{204B69DB-6BCA-4561-AE3A-3D1D15FE9881}">
      <dsp:nvSpPr>
        <dsp:cNvPr id="0" name=""/>
        <dsp:cNvSpPr/>
      </dsp:nvSpPr>
      <dsp:spPr>
        <a:xfrm>
          <a:off x="5914541" y="124300"/>
          <a:ext cx="3025355" cy="1210142"/>
        </a:xfrm>
        <a:prstGeom prst="chevron">
          <a:avLst/>
        </a:prstGeom>
        <a:solidFill>
          <a:schemeClr val="accent4">
            <a:tint val="40000"/>
            <a:alpha val="90000"/>
            <a:hueOff val="2172385"/>
            <a:satOff val="-10249"/>
            <a:lumOff val="-370"/>
            <a:alphaOff val="0"/>
          </a:schemeClr>
        </a:solidFill>
        <a:ln w="12700" cap="flat" cmpd="sng" algn="ctr">
          <a:solidFill>
            <a:schemeClr val="accent4">
              <a:tint val="40000"/>
              <a:alpha val="90000"/>
              <a:hueOff val="2172385"/>
              <a:satOff val="-10249"/>
              <a:lumOff val="-37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15240" rIns="0" bIns="15240" numCol="1" spcCol="1270" anchor="ctr" anchorCtr="0">
          <a:noAutofit/>
        </a:bodyPr>
        <a:lstStyle/>
        <a:p>
          <a:pPr lvl="0" algn="ctr" defTabSz="1066800">
            <a:lnSpc>
              <a:spcPct val="90000"/>
            </a:lnSpc>
            <a:spcBef>
              <a:spcPct val="0"/>
            </a:spcBef>
            <a:spcAft>
              <a:spcPct val="35000"/>
            </a:spcAft>
          </a:pPr>
          <a:r>
            <a:rPr lang="tr-TR" sz="2400" kern="1200" dirty="0" err="1"/>
            <a:t>Kreatinin</a:t>
          </a:r>
          <a:endParaRPr lang="tr-TR" sz="2400" kern="1200" dirty="0"/>
        </a:p>
      </dsp:txBody>
      <dsp:txXfrm>
        <a:off x="6519612" y="124300"/>
        <a:ext cx="1815213" cy="1210142"/>
      </dsp:txXfrm>
    </dsp:sp>
    <dsp:sp modelId="{AC93A8A7-1AAA-4A05-A4F0-C84BC5172461}">
      <dsp:nvSpPr>
        <dsp:cNvPr id="0" name=""/>
        <dsp:cNvSpPr/>
      </dsp:nvSpPr>
      <dsp:spPr>
        <a:xfrm>
          <a:off x="141579" y="1662493"/>
          <a:ext cx="3645006" cy="1458002"/>
        </a:xfrm>
        <a:prstGeom prst="chevron">
          <a:avLst/>
        </a:prstGeom>
        <a:solidFill>
          <a:schemeClr val="accent4">
            <a:hueOff val="4900445"/>
            <a:satOff val="-20388"/>
            <a:lumOff val="480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17780" rIns="0" bIns="17780" numCol="1" spcCol="1270" anchor="ctr" anchorCtr="0">
          <a:noAutofit/>
        </a:bodyPr>
        <a:lstStyle/>
        <a:p>
          <a:pPr lvl="0" algn="ctr" defTabSz="1244600">
            <a:lnSpc>
              <a:spcPct val="90000"/>
            </a:lnSpc>
            <a:spcBef>
              <a:spcPct val="0"/>
            </a:spcBef>
            <a:spcAft>
              <a:spcPct val="35000"/>
            </a:spcAft>
          </a:pPr>
          <a:r>
            <a:rPr lang="tr-TR" sz="2800" kern="1200" dirty="0" err="1"/>
            <a:t>Hematokrit</a:t>
          </a:r>
          <a:r>
            <a:rPr lang="tr-TR" sz="2800" kern="1200" dirty="0"/>
            <a:t> </a:t>
          </a:r>
        </a:p>
      </dsp:txBody>
      <dsp:txXfrm>
        <a:off x="870580" y="1662493"/>
        <a:ext cx="2187004" cy="1458002"/>
      </dsp:txXfrm>
    </dsp:sp>
    <dsp:sp modelId="{E93EBB64-83E9-4BC0-B0DF-EED4B2F53FD9}">
      <dsp:nvSpPr>
        <dsp:cNvPr id="0" name=""/>
        <dsp:cNvSpPr/>
      </dsp:nvSpPr>
      <dsp:spPr>
        <a:xfrm>
          <a:off x="3312735" y="1786423"/>
          <a:ext cx="3025355" cy="1210142"/>
        </a:xfrm>
        <a:prstGeom prst="chevron">
          <a:avLst/>
        </a:prstGeom>
        <a:solidFill>
          <a:schemeClr val="accent4">
            <a:tint val="40000"/>
            <a:alpha val="90000"/>
            <a:hueOff val="4344770"/>
            <a:satOff val="-20498"/>
            <a:lumOff val="-740"/>
            <a:alphaOff val="0"/>
          </a:schemeClr>
        </a:solidFill>
        <a:ln w="12700" cap="flat" cmpd="sng" algn="ctr">
          <a:solidFill>
            <a:schemeClr val="accent4">
              <a:tint val="40000"/>
              <a:alpha val="90000"/>
              <a:hueOff val="4344770"/>
              <a:satOff val="-20498"/>
              <a:lumOff val="-74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15240" rIns="0" bIns="15240" numCol="1" spcCol="1270" anchor="ctr" anchorCtr="0">
          <a:noAutofit/>
        </a:bodyPr>
        <a:lstStyle/>
        <a:p>
          <a:pPr lvl="0" algn="ctr" defTabSz="1066800">
            <a:lnSpc>
              <a:spcPct val="90000"/>
            </a:lnSpc>
            <a:spcBef>
              <a:spcPct val="0"/>
            </a:spcBef>
            <a:spcAft>
              <a:spcPct val="35000"/>
            </a:spcAft>
          </a:pPr>
          <a:r>
            <a:rPr lang="tr-TR" sz="2400" kern="1200" dirty="0"/>
            <a:t>Açlık kan şekeri</a:t>
          </a:r>
        </a:p>
      </dsp:txBody>
      <dsp:txXfrm>
        <a:off x="3917806" y="1786423"/>
        <a:ext cx="1815213" cy="1210142"/>
      </dsp:txXfrm>
    </dsp:sp>
    <dsp:sp modelId="{7A8B1820-59F0-448C-9BDC-C960D0E8F52C}">
      <dsp:nvSpPr>
        <dsp:cNvPr id="0" name=""/>
        <dsp:cNvSpPr/>
      </dsp:nvSpPr>
      <dsp:spPr>
        <a:xfrm>
          <a:off x="5914541" y="1786423"/>
          <a:ext cx="3025355" cy="1210142"/>
        </a:xfrm>
        <a:prstGeom prst="chevron">
          <a:avLst/>
        </a:prstGeom>
        <a:solidFill>
          <a:schemeClr val="accent4">
            <a:tint val="40000"/>
            <a:alpha val="90000"/>
            <a:hueOff val="6517155"/>
            <a:satOff val="-30747"/>
            <a:lumOff val="-1111"/>
            <a:alphaOff val="0"/>
          </a:schemeClr>
        </a:solidFill>
        <a:ln w="12700" cap="flat" cmpd="sng" algn="ctr">
          <a:solidFill>
            <a:schemeClr val="accent4">
              <a:tint val="40000"/>
              <a:alpha val="90000"/>
              <a:hueOff val="6517155"/>
              <a:satOff val="-30747"/>
              <a:lumOff val="-111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15240" rIns="0" bIns="15240" numCol="1" spcCol="1270" anchor="ctr" anchorCtr="0">
          <a:noAutofit/>
        </a:bodyPr>
        <a:lstStyle/>
        <a:p>
          <a:pPr lvl="0" algn="ctr" defTabSz="1066800">
            <a:lnSpc>
              <a:spcPct val="90000"/>
            </a:lnSpc>
            <a:spcBef>
              <a:spcPct val="0"/>
            </a:spcBef>
            <a:spcAft>
              <a:spcPct val="35000"/>
            </a:spcAft>
          </a:pPr>
          <a:r>
            <a:rPr lang="tr-TR" sz="2400" kern="1200" dirty="0" err="1"/>
            <a:t>Lipid</a:t>
          </a:r>
          <a:r>
            <a:rPr lang="tr-TR" sz="2400" kern="1200" dirty="0"/>
            <a:t> profili</a:t>
          </a:r>
        </a:p>
      </dsp:txBody>
      <dsp:txXfrm>
        <a:off x="6519612" y="1786423"/>
        <a:ext cx="1815213" cy="1210142"/>
      </dsp:txXfrm>
    </dsp:sp>
    <dsp:sp modelId="{F693A7DF-493E-4EF4-A372-6EEBE2DCB952}">
      <dsp:nvSpPr>
        <dsp:cNvPr id="0" name=""/>
        <dsp:cNvSpPr/>
      </dsp:nvSpPr>
      <dsp:spPr>
        <a:xfrm>
          <a:off x="141579" y="3324616"/>
          <a:ext cx="3645006" cy="1458002"/>
        </a:xfrm>
        <a:prstGeom prst="chevron">
          <a:avLst/>
        </a:prstGeom>
        <a:solidFill>
          <a:schemeClr val="accent4">
            <a:hueOff val="9800891"/>
            <a:satOff val="-40777"/>
            <a:lumOff val="960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17780" rIns="0" bIns="17780" numCol="1" spcCol="1270" anchor="ctr" anchorCtr="0">
          <a:noAutofit/>
        </a:bodyPr>
        <a:lstStyle/>
        <a:p>
          <a:pPr lvl="0" algn="ctr" defTabSz="1244600">
            <a:lnSpc>
              <a:spcPct val="90000"/>
            </a:lnSpc>
            <a:spcBef>
              <a:spcPct val="0"/>
            </a:spcBef>
            <a:spcAft>
              <a:spcPct val="35000"/>
            </a:spcAft>
          </a:pPr>
          <a:r>
            <a:rPr lang="tr-TR" sz="2800" kern="1200" dirty="0" err="1"/>
            <a:t>Aldosteron</a:t>
          </a:r>
          <a:r>
            <a:rPr lang="tr-TR" sz="2800" kern="1200" dirty="0"/>
            <a:t>: renin oranı</a:t>
          </a:r>
        </a:p>
      </dsp:txBody>
      <dsp:txXfrm>
        <a:off x="870580" y="3324616"/>
        <a:ext cx="2187004" cy="1458002"/>
      </dsp:txXfrm>
    </dsp:sp>
    <dsp:sp modelId="{840B86CE-AA25-4F8D-ABD1-2724A4933358}">
      <dsp:nvSpPr>
        <dsp:cNvPr id="0" name=""/>
        <dsp:cNvSpPr/>
      </dsp:nvSpPr>
      <dsp:spPr>
        <a:xfrm>
          <a:off x="3312735" y="3448546"/>
          <a:ext cx="3025355" cy="1210142"/>
        </a:xfrm>
        <a:prstGeom prst="chevron">
          <a:avLst/>
        </a:prstGeom>
        <a:solidFill>
          <a:schemeClr val="accent4">
            <a:tint val="40000"/>
            <a:alpha val="90000"/>
            <a:hueOff val="8689540"/>
            <a:satOff val="-40996"/>
            <a:lumOff val="-1481"/>
            <a:alphaOff val="0"/>
          </a:schemeClr>
        </a:solidFill>
        <a:ln w="12700" cap="flat" cmpd="sng" algn="ctr">
          <a:solidFill>
            <a:schemeClr val="accent4">
              <a:tint val="40000"/>
              <a:alpha val="90000"/>
              <a:hueOff val="8689540"/>
              <a:satOff val="-40996"/>
              <a:lumOff val="-148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15240" rIns="0" bIns="15240" numCol="1" spcCol="1270" anchor="ctr" anchorCtr="0">
          <a:noAutofit/>
        </a:bodyPr>
        <a:lstStyle/>
        <a:p>
          <a:pPr lvl="0" algn="ctr" defTabSz="1066800">
            <a:lnSpc>
              <a:spcPct val="90000"/>
            </a:lnSpc>
            <a:spcBef>
              <a:spcPct val="0"/>
            </a:spcBef>
            <a:spcAft>
              <a:spcPct val="35000"/>
            </a:spcAft>
          </a:pPr>
          <a:r>
            <a:rPr lang="tr-TR" sz="2400" kern="1200" dirty="0"/>
            <a:t>İdrar tahlili</a:t>
          </a:r>
        </a:p>
      </dsp:txBody>
      <dsp:txXfrm>
        <a:off x="3917806" y="3448546"/>
        <a:ext cx="1815213" cy="1210142"/>
      </dsp:txXfrm>
    </dsp:sp>
    <dsp:sp modelId="{335EC2D2-2DA6-42C5-932C-6DF776BA1CD9}">
      <dsp:nvSpPr>
        <dsp:cNvPr id="0" name=""/>
        <dsp:cNvSpPr/>
      </dsp:nvSpPr>
      <dsp:spPr>
        <a:xfrm>
          <a:off x="5914541" y="3448546"/>
          <a:ext cx="3025355" cy="1210142"/>
        </a:xfrm>
        <a:prstGeom prst="chevron">
          <a:avLst/>
        </a:prstGeom>
        <a:solidFill>
          <a:schemeClr val="accent4">
            <a:tint val="40000"/>
            <a:alpha val="90000"/>
            <a:hueOff val="10861925"/>
            <a:satOff val="-51245"/>
            <a:lumOff val="-1851"/>
            <a:alphaOff val="0"/>
          </a:schemeClr>
        </a:solidFill>
        <a:ln w="12700" cap="flat" cmpd="sng" algn="ctr">
          <a:solidFill>
            <a:schemeClr val="accent4">
              <a:tint val="40000"/>
              <a:alpha val="90000"/>
              <a:hueOff val="10861925"/>
              <a:satOff val="-51245"/>
              <a:lumOff val="-185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400" tIns="12700" rIns="0" bIns="12700" numCol="1" spcCol="1270" anchor="ctr" anchorCtr="0">
          <a:noAutofit/>
        </a:bodyPr>
        <a:lstStyle/>
        <a:p>
          <a:pPr lvl="0" algn="ctr" defTabSz="889000">
            <a:lnSpc>
              <a:spcPct val="90000"/>
            </a:lnSpc>
            <a:spcBef>
              <a:spcPct val="0"/>
            </a:spcBef>
            <a:spcAft>
              <a:spcPct val="35000"/>
            </a:spcAft>
          </a:pPr>
          <a:r>
            <a:rPr lang="tr-TR" sz="2000" kern="1200" dirty="0"/>
            <a:t>İdrar albümin: </a:t>
          </a:r>
          <a:r>
            <a:rPr lang="tr-TR" sz="2000" kern="1200" dirty="0" err="1"/>
            <a:t>kreatinin</a:t>
          </a:r>
          <a:r>
            <a:rPr lang="tr-TR" sz="2000" kern="1200" dirty="0"/>
            <a:t> oranı</a:t>
          </a:r>
        </a:p>
      </dsp:txBody>
      <dsp:txXfrm>
        <a:off x="6519612" y="3448546"/>
        <a:ext cx="1815213" cy="121014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8100DB-8443-405B-927A-7A118B838BB0}">
      <dsp:nvSpPr>
        <dsp:cNvPr id="0" name=""/>
        <dsp:cNvSpPr/>
      </dsp:nvSpPr>
      <dsp:spPr>
        <a:xfrm>
          <a:off x="0" y="456474"/>
          <a:ext cx="2539999" cy="1524000"/>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tr-TR" sz="2400" kern="1200" dirty="0"/>
            <a:t>Dirençli HT</a:t>
          </a:r>
        </a:p>
      </dsp:txBody>
      <dsp:txXfrm>
        <a:off x="0" y="456474"/>
        <a:ext cx="2539999" cy="1524000"/>
      </dsp:txXfrm>
    </dsp:sp>
    <dsp:sp modelId="{6DBCCB6C-237D-47D4-865F-0B7B03CAF59F}">
      <dsp:nvSpPr>
        <dsp:cNvPr id="0" name=""/>
        <dsp:cNvSpPr/>
      </dsp:nvSpPr>
      <dsp:spPr>
        <a:xfrm>
          <a:off x="2794000" y="456474"/>
          <a:ext cx="2539999" cy="1524000"/>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tr-TR" sz="2400" kern="1200" dirty="0"/>
            <a:t>Klinik bulgular (horlama, </a:t>
          </a:r>
          <a:r>
            <a:rPr lang="tr-TR" sz="2400" kern="1200" dirty="0" err="1"/>
            <a:t>apne</a:t>
          </a:r>
          <a:r>
            <a:rPr lang="tr-TR" sz="2400" kern="1200" dirty="0"/>
            <a:t>, gündüz uykululuğu)</a:t>
          </a:r>
        </a:p>
      </dsp:txBody>
      <dsp:txXfrm>
        <a:off x="2794000" y="456474"/>
        <a:ext cx="2539999" cy="1524000"/>
      </dsp:txXfrm>
    </dsp:sp>
    <dsp:sp modelId="{F9819C06-BED5-477E-B720-CBE833342BE3}">
      <dsp:nvSpPr>
        <dsp:cNvPr id="0" name=""/>
        <dsp:cNvSpPr/>
      </dsp:nvSpPr>
      <dsp:spPr>
        <a:xfrm>
          <a:off x="5587999" y="456474"/>
          <a:ext cx="2539999" cy="1524000"/>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tr-TR" sz="2400" kern="1200" dirty="0" err="1"/>
            <a:t>Obezite</a:t>
          </a:r>
          <a:r>
            <a:rPr lang="tr-TR" sz="2400" kern="1200" dirty="0"/>
            <a:t> ve fiziksel yapı</a:t>
          </a:r>
        </a:p>
      </dsp:txBody>
      <dsp:txXfrm>
        <a:off x="5587999" y="456474"/>
        <a:ext cx="2539999" cy="1524000"/>
      </dsp:txXfrm>
    </dsp:sp>
    <dsp:sp modelId="{638D4FFA-B53A-4B4C-901D-D6CCB729F128}">
      <dsp:nvSpPr>
        <dsp:cNvPr id="0" name=""/>
        <dsp:cNvSpPr/>
      </dsp:nvSpPr>
      <dsp:spPr>
        <a:xfrm>
          <a:off x="1397000" y="2234474"/>
          <a:ext cx="2539999" cy="1524000"/>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tr-TR" sz="2400" kern="1200" dirty="0" err="1"/>
            <a:t>OSAS’ın</a:t>
          </a:r>
          <a:r>
            <a:rPr lang="tr-TR" sz="2400" kern="1200" dirty="0"/>
            <a:t> kendine özgü laboratuvar bulgusu yok</a:t>
          </a:r>
        </a:p>
      </dsp:txBody>
      <dsp:txXfrm>
        <a:off x="1397000" y="2234474"/>
        <a:ext cx="2539999" cy="1524000"/>
      </dsp:txXfrm>
    </dsp:sp>
    <dsp:sp modelId="{599DE425-ACE5-4A7A-B694-9EC9EA559A8A}">
      <dsp:nvSpPr>
        <dsp:cNvPr id="0" name=""/>
        <dsp:cNvSpPr/>
      </dsp:nvSpPr>
      <dsp:spPr>
        <a:xfrm>
          <a:off x="4191000" y="2234474"/>
          <a:ext cx="2539999" cy="1524000"/>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tr-TR" sz="2400" kern="1200" dirty="0"/>
            <a:t>Tedavi edilebilir neden</a:t>
          </a:r>
        </a:p>
      </dsp:txBody>
      <dsp:txXfrm>
        <a:off x="4191000" y="2234474"/>
        <a:ext cx="2539999" cy="152400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66E8F0-027C-4CEF-A8A5-167E9AAA885E}">
      <dsp:nvSpPr>
        <dsp:cNvPr id="0" name=""/>
        <dsp:cNvSpPr/>
      </dsp:nvSpPr>
      <dsp:spPr>
        <a:xfrm rot="16200000">
          <a:off x="-755678" y="756670"/>
          <a:ext cx="4093029" cy="2579687"/>
        </a:xfrm>
        <a:prstGeom prst="flowChartManualOperation">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0" rIns="152400" bIns="0" numCol="1" spcCol="1270" anchor="ctr" anchorCtr="0">
          <a:noAutofit/>
        </a:bodyPr>
        <a:lstStyle/>
        <a:p>
          <a:pPr lvl="0" algn="ctr" defTabSz="1066800">
            <a:lnSpc>
              <a:spcPct val="90000"/>
            </a:lnSpc>
            <a:spcBef>
              <a:spcPct val="0"/>
            </a:spcBef>
            <a:spcAft>
              <a:spcPct val="35000"/>
            </a:spcAft>
          </a:pPr>
          <a:r>
            <a:rPr lang="tr-TR" sz="2400" kern="1200" dirty="0"/>
            <a:t>Genç-orta yaşta HT başlangıcı</a:t>
          </a:r>
        </a:p>
      </dsp:txBody>
      <dsp:txXfrm rot="5400000">
        <a:off x="993" y="818605"/>
        <a:ext cx="2579687" cy="2455817"/>
      </dsp:txXfrm>
    </dsp:sp>
    <dsp:sp modelId="{E8782840-597D-4CFF-ACE8-3C96BB940737}">
      <dsp:nvSpPr>
        <dsp:cNvPr id="0" name=""/>
        <dsp:cNvSpPr/>
      </dsp:nvSpPr>
      <dsp:spPr>
        <a:xfrm rot="16200000">
          <a:off x="2017485" y="756670"/>
          <a:ext cx="4093029" cy="2579687"/>
        </a:xfrm>
        <a:prstGeom prst="flowChartManualOperation">
          <a:avLst/>
        </a:prstGeom>
        <a:solidFill>
          <a:schemeClr val="accent4">
            <a:hueOff val="4900445"/>
            <a:satOff val="-20388"/>
            <a:lumOff val="480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0" rIns="152400" bIns="0" numCol="1" spcCol="1270" anchor="ctr" anchorCtr="0">
          <a:noAutofit/>
        </a:bodyPr>
        <a:lstStyle/>
        <a:p>
          <a:pPr lvl="0" algn="ctr" defTabSz="1066800">
            <a:lnSpc>
              <a:spcPct val="90000"/>
            </a:lnSpc>
            <a:spcBef>
              <a:spcPct val="0"/>
            </a:spcBef>
            <a:spcAft>
              <a:spcPct val="35000"/>
            </a:spcAft>
          </a:pPr>
          <a:r>
            <a:rPr lang="tr-TR" sz="2400" b="0" i="0" kern="1200" dirty="0"/>
            <a:t>Hafif semptomlar ve </a:t>
          </a:r>
          <a:r>
            <a:rPr lang="tr-TR" sz="2400" b="0" i="0" kern="1200" dirty="0" err="1"/>
            <a:t>diüretik</a:t>
          </a:r>
          <a:r>
            <a:rPr lang="tr-TR" sz="2400" b="0" i="0" kern="1200" dirty="0"/>
            <a:t> kullanmamasına rağmen elektrolit bozukluğu şüphesi</a:t>
          </a:r>
          <a:endParaRPr lang="tr-TR" sz="2400" kern="1200" dirty="0"/>
        </a:p>
      </dsp:txBody>
      <dsp:txXfrm rot="5400000">
        <a:off x="2774156" y="818605"/>
        <a:ext cx="2579687" cy="2455817"/>
      </dsp:txXfrm>
    </dsp:sp>
    <dsp:sp modelId="{E0F42A2F-67F3-4542-84B8-C684E14F7B0D}">
      <dsp:nvSpPr>
        <dsp:cNvPr id="0" name=""/>
        <dsp:cNvSpPr/>
      </dsp:nvSpPr>
      <dsp:spPr>
        <a:xfrm rot="16200000">
          <a:off x="4790649" y="756670"/>
          <a:ext cx="4093029" cy="2579687"/>
        </a:xfrm>
        <a:prstGeom prst="flowChartManualOperation">
          <a:avLst/>
        </a:prstGeom>
        <a:solidFill>
          <a:schemeClr val="accent4">
            <a:hueOff val="9800891"/>
            <a:satOff val="-40777"/>
            <a:lumOff val="960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0" rIns="152400" bIns="0" numCol="1" spcCol="1270" anchor="ctr" anchorCtr="0">
          <a:noAutofit/>
        </a:bodyPr>
        <a:lstStyle/>
        <a:p>
          <a:pPr lvl="0" algn="ctr" defTabSz="1066800">
            <a:lnSpc>
              <a:spcPct val="90000"/>
            </a:lnSpc>
            <a:spcBef>
              <a:spcPct val="0"/>
            </a:spcBef>
            <a:spcAft>
              <a:spcPct val="35000"/>
            </a:spcAft>
          </a:pPr>
          <a:r>
            <a:rPr lang="tr-TR" sz="2400" b="1" i="0" kern="1200" dirty="0"/>
            <a:t>Açıklanamayan </a:t>
          </a:r>
          <a:r>
            <a:rPr lang="tr-TR" sz="2400" b="1" i="0" kern="1200" dirty="0" err="1"/>
            <a:t>Hipokalemi</a:t>
          </a:r>
          <a:endParaRPr lang="tr-TR" sz="2400" b="1" i="0" kern="1200" dirty="0"/>
        </a:p>
        <a:p>
          <a:pPr lvl="0" algn="ctr" defTabSz="1066800">
            <a:lnSpc>
              <a:spcPct val="90000"/>
            </a:lnSpc>
            <a:spcBef>
              <a:spcPct val="0"/>
            </a:spcBef>
            <a:spcAft>
              <a:spcPct val="35000"/>
            </a:spcAft>
          </a:pPr>
          <a:r>
            <a:rPr lang="tr-TR" sz="2400" b="0" i="0" kern="1200" dirty="0"/>
            <a:t> (</a:t>
          </a:r>
          <a:r>
            <a:rPr lang="tr-TR" sz="2400" b="0" i="0" kern="1200" dirty="0" err="1"/>
            <a:t>PHA'nın</a:t>
          </a:r>
          <a:r>
            <a:rPr lang="tr-TR" sz="2400" b="0" i="0" kern="1200" dirty="0"/>
            <a:t> anahtar bulgusu)</a:t>
          </a:r>
          <a:endParaRPr lang="tr-TR" sz="2400" kern="1200" dirty="0"/>
        </a:p>
      </dsp:txBody>
      <dsp:txXfrm rot="5400000">
        <a:off x="5547320" y="818605"/>
        <a:ext cx="2579687" cy="245581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0DC5E5-1E82-4B67-8945-48C530C24B80}">
      <dsp:nvSpPr>
        <dsp:cNvPr id="0" name=""/>
        <dsp:cNvSpPr/>
      </dsp:nvSpPr>
      <dsp:spPr>
        <a:xfrm>
          <a:off x="1660434" y="0"/>
          <a:ext cx="4180114" cy="4180114"/>
        </a:xfrm>
        <a:prstGeom prst="triangl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CCB5A59-B402-45FB-9161-CE9378D876AA}">
      <dsp:nvSpPr>
        <dsp:cNvPr id="0" name=""/>
        <dsp:cNvSpPr/>
      </dsp:nvSpPr>
      <dsp:spPr>
        <a:xfrm>
          <a:off x="3750491" y="418419"/>
          <a:ext cx="2717074" cy="742949"/>
        </a:xfrm>
        <a:prstGeom prst="round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tr-TR" sz="1700" b="1" i="0" kern="1200" dirty="0"/>
            <a:t>İlerlemiş yaş ve dirençli HT</a:t>
          </a:r>
          <a:endParaRPr lang="tr-TR" sz="1700" b="1" kern="1200" dirty="0"/>
        </a:p>
      </dsp:txBody>
      <dsp:txXfrm>
        <a:off x="3786759" y="454687"/>
        <a:ext cx="2644538" cy="670413"/>
      </dsp:txXfrm>
    </dsp:sp>
    <dsp:sp modelId="{39B5F277-B84C-47DA-8776-DE41A7DBEC8D}">
      <dsp:nvSpPr>
        <dsp:cNvPr id="0" name=""/>
        <dsp:cNvSpPr/>
      </dsp:nvSpPr>
      <dsp:spPr>
        <a:xfrm>
          <a:off x="3750491" y="1254238"/>
          <a:ext cx="2717074" cy="742949"/>
        </a:xfrm>
        <a:prstGeom prst="roundRect">
          <a:avLst/>
        </a:prstGeom>
        <a:solidFill>
          <a:schemeClr val="lt1">
            <a:alpha val="90000"/>
            <a:hueOff val="0"/>
            <a:satOff val="0"/>
            <a:lumOff val="0"/>
            <a:alphaOff val="0"/>
          </a:schemeClr>
        </a:solidFill>
        <a:ln w="12700" cap="flat" cmpd="sng" algn="ctr">
          <a:solidFill>
            <a:schemeClr val="accent3">
              <a:hueOff val="903533"/>
              <a:satOff val="33333"/>
              <a:lumOff val="-490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tr-TR" sz="1700" b="1" i="0" kern="1200" dirty="0"/>
            <a:t>Yaygın </a:t>
          </a:r>
          <a:r>
            <a:rPr lang="tr-TR" sz="1700" b="1" i="0" kern="1200" dirty="0" err="1"/>
            <a:t>Ateroskleroz</a:t>
          </a:r>
          <a:r>
            <a:rPr lang="tr-TR" sz="1700" b="0" i="0" kern="1200" dirty="0"/>
            <a:t> ve </a:t>
          </a:r>
          <a:r>
            <a:rPr lang="tr-TR" sz="1700" b="1" i="0" kern="1200" dirty="0"/>
            <a:t>ACE-İ'ye Aşırı Yanıt/Yan Etki</a:t>
          </a:r>
          <a:endParaRPr lang="tr-TR" sz="1700" kern="1200" dirty="0"/>
        </a:p>
      </dsp:txBody>
      <dsp:txXfrm>
        <a:off x="3786759" y="1290506"/>
        <a:ext cx="2644538" cy="670413"/>
      </dsp:txXfrm>
    </dsp:sp>
    <dsp:sp modelId="{851D63E8-B55C-4167-9978-477E0CDEE150}">
      <dsp:nvSpPr>
        <dsp:cNvPr id="0" name=""/>
        <dsp:cNvSpPr/>
      </dsp:nvSpPr>
      <dsp:spPr>
        <a:xfrm>
          <a:off x="3750491" y="2090057"/>
          <a:ext cx="2717074" cy="742949"/>
        </a:xfrm>
        <a:prstGeom prst="roundRect">
          <a:avLst/>
        </a:prstGeom>
        <a:solidFill>
          <a:schemeClr val="lt1">
            <a:alpha val="90000"/>
            <a:hueOff val="0"/>
            <a:satOff val="0"/>
            <a:lumOff val="0"/>
            <a:alphaOff val="0"/>
          </a:schemeClr>
        </a:solidFill>
        <a:ln w="12700" cap="flat" cmpd="sng" algn="ctr">
          <a:solidFill>
            <a:schemeClr val="accent3">
              <a:hueOff val="1807066"/>
              <a:satOff val="66667"/>
              <a:lumOff val="-980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tr-TR" sz="1700" b="1" i="0" kern="1200" dirty="0"/>
            <a:t>Üfürüm</a:t>
          </a:r>
          <a:endParaRPr lang="tr-TR" sz="1700" kern="1200" dirty="0"/>
        </a:p>
      </dsp:txBody>
      <dsp:txXfrm>
        <a:off x="3786759" y="2126325"/>
        <a:ext cx="2644538" cy="670413"/>
      </dsp:txXfrm>
    </dsp:sp>
    <dsp:sp modelId="{008B313A-0885-4297-A8CE-AD116090B30C}">
      <dsp:nvSpPr>
        <dsp:cNvPr id="0" name=""/>
        <dsp:cNvSpPr/>
      </dsp:nvSpPr>
      <dsp:spPr>
        <a:xfrm>
          <a:off x="3750491" y="2925875"/>
          <a:ext cx="2717074" cy="742949"/>
        </a:xfrm>
        <a:prstGeom prst="roundRect">
          <a:avLst/>
        </a:prstGeom>
        <a:solidFill>
          <a:schemeClr val="lt1">
            <a:alpha val="90000"/>
            <a:hueOff val="0"/>
            <a:satOff val="0"/>
            <a:lumOff val="0"/>
            <a:alphaOff val="0"/>
          </a:schemeClr>
        </a:solidFill>
        <a:ln w="12700" cap="flat" cmpd="sng" algn="ctr">
          <a:solidFill>
            <a:schemeClr val="accent3">
              <a:hueOff val="2710599"/>
              <a:satOff val="100000"/>
              <a:lumOff val="-1470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tr-TR" sz="1700" b="1" i="0" kern="1200" dirty="0"/>
            <a:t>İlaçla Tetiklenen Böbrek Yetmezliği</a:t>
          </a:r>
          <a:endParaRPr lang="tr-TR" sz="1700" kern="1200" dirty="0"/>
        </a:p>
      </dsp:txBody>
      <dsp:txXfrm>
        <a:off x="3786759" y="2962143"/>
        <a:ext cx="2644538" cy="670413"/>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8441EB-7B08-441E-87BB-ADBAB177F9F5}">
      <dsp:nvSpPr>
        <dsp:cNvPr id="0" name=""/>
        <dsp:cNvSpPr/>
      </dsp:nvSpPr>
      <dsp:spPr>
        <a:xfrm>
          <a:off x="2563" y="1369685"/>
          <a:ext cx="3122887" cy="1249154"/>
        </a:xfrm>
        <a:prstGeom prst="chevron">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lvl="0" algn="ctr" defTabSz="711200">
            <a:lnSpc>
              <a:spcPct val="90000"/>
            </a:lnSpc>
            <a:spcBef>
              <a:spcPct val="0"/>
            </a:spcBef>
            <a:spcAft>
              <a:spcPct val="35000"/>
            </a:spcAft>
          </a:pPr>
          <a:r>
            <a:rPr lang="tr-TR" sz="1600" b="0" i="0" kern="1200" dirty="0"/>
            <a:t>Genç yaşta hipertansiyon</a:t>
          </a:r>
          <a:endParaRPr lang="tr-TR" sz="1600" kern="1200" dirty="0"/>
        </a:p>
      </dsp:txBody>
      <dsp:txXfrm>
        <a:off x="627140" y="1369685"/>
        <a:ext cx="1873733" cy="1249154"/>
      </dsp:txXfrm>
    </dsp:sp>
    <dsp:sp modelId="{FCEA69DF-0AD0-48C1-962F-28DE1CAF71C1}">
      <dsp:nvSpPr>
        <dsp:cNvPr id="0" name=""/>
        <dsp:cNvSpPr/>
      </dsp:nvSpPr>
      <dsp:spPr>
        <a:xfrm>
          <a:off x="2813161" y="1369685"/>
          <a:ext cx="3122887" cy="1249154"/>
        </a:xfrm>
        <a:prstGeom prst="chevron">
          <a:avLst/>
        </a:prstGeom>
        <a:solidFill>
          <a:schemeClr val="accent4">
            <a:hueOff val="4900445"/>
            <a:satOff val="-20388"/>
            <a:lumOff val="480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lvl="0" algn="ctr" defTabSz="711200">
            <a:lnSpc>
              <a:spcPct val="90000"/>
            </a:lnSpc>
            <a:spcBef>
              <a:spcPct val="0"/>
            </a:spcBef>
            <a:spcAft>
              <a:spcPct val="35000"/>
            </a:spcAft>
          </a:pPr>
          <a:r>
            <a:rPr lang="tr-TR" sz="1600" b="0" i="0" kern="1200" dirty="0"/>
            <a:t>Baş-üst </a:t>
          </a:r>
          <a:r>
            <a:rPr lang="tr-TR" sz="1600" b="0" i="0" kern="1200" dirty="0" err="1"/>
            <a:t>ekstremite</a:t>
          </a:r>
          <a:r>
            <a:rPr lang="tr-TR" sz="1600" b="0" i="0" kern="1200" dirty="0"/>
            <a:t> yüksek basınç, alt </a:t>
          </a:r>
          <a:r>
            <a:rPr lang="tr-TR" sz="1600" b="0" i="0" kern="1200" dirty="0" err="1"/>
            <a:t>ekstremite</a:t>
          </a:r>
          <a:r>
            <a:rPr lang="tr-TR" sz="1600" b="0" i="0" kern="1200" dirty="0"/>
            <a:t> düşük kan akımı bulguları</a:t>
          </a:r>
          <a:endParaRPr lang="tr-TR" sz="1600" kern="1200" dirty="0"/>
        </a:p>
      </dsp:txBody>
      <dsp:txXfrm>
        <a:off x="3437738" y="1369685"/>
        <a:ext cx="1873733" cy="1249154"/>
      </dsp:txXfrm>
    </dsp:sp>
    <dsp:sp modelId="{E909FB19-3405-4EAF-9F92-55F73895CA16}">
      <dsp:nvSpPr>
        <dsp:cNvPr id="0" name=""/>
        <dsp:cNvSpPr/>
      </dsp:nvSpPr>
      <dsp:spPr>
        <a:xfrm>
          <a:off x="5623760" y="1369685"/>
          <a:ext cx="3122887" cy="1249154"/>
        </a:xfrm>
        <a:prstGeom prst="chevron">
          <a:avLst/>
        </a:prstGeom>
        <a:solidFill>
          <a:schemeClr val="accent4">
            <a:hueOff val="9800891"/>
            <a:satOff val="-40777"/>
            <a:lumOff val="960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lvl="0" algn="ctr" defTabSz="711200">
            <a:lnSpc>
              <a:spcPct val="90000"/>
            </a:lnSpc>
            <a:spcBef>
              <a:spcPct val="0"/>
            </a:spcBef>
            <a:spcAft>
              <a:spcPct val="35000"/>
            </a:spcAft>
          </a:pPr>
          <a:r>
            <a:rPr lang="tr-TR" sz="1600" b="1" i="0" kern="1200" dirty="0"/>
            <a:t>Üst ve Alt </a:t>
          </a:r>
          <a:r>
            <a:rPr lang="tr-TR" sz="1600" b="1" i="0" kern="1200" dirty="0" err="1"/>
            <a:t>Ekstremiteler</a:t>
          </a:r>
          <a:r>
            <a:rPr lang="tr-TR" sz="1600" b="1" i="0" kern="1200" dirty="0"/>
            <a:t> Arası Basınç Farkı</a:t>
          </a:r>
          <a:r>
            <a:rPr lang="tr-TR" sz="1600" b="0" i="0" kern="1200" dirty="0"/>
            <a:t> ve </a:t>
          </a:r>
          <a:r>
            <a:rPr lang="tr-TR" sz="1600" b="1" i="0" kern="1200" dirty="0"/>
            <a:t>Nabız Gecikmesi</a:t>
          </a:r>
          <a:r>
            <a:rPr lang="tr-TR" sz="1600" b="0" i="0" kern="1200" dirty="0"/>
            <a:t> (Anahtar bulgu)</a:t>
          </a:r>
          <a:endParaRPr lang="tr-TR" sz="1600" kern="1200" dirty="0"/>
        </a:p>
      </dsp:txBody>
      <dsp:txXfrm>
        <a:off x="6248337" y="1369685"/>
        <a:ext cx="1873733" cy="1249154"/>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DC4495-FEFB-4293-8701-770ED337F8AB}">
      <dsp:nvSpPr>
        <dsp:cNvPr id="0" name=""/>
        <dsp:cNvSpPr/>
      </dsp:nvSpPr>
      <dsp:spPr>
        <a:xfrm>
          <a:off x="609599" y="0"/>
          <a:ext cx="6908800" cy="4075611"/>
        </a:xfrm>
        <a:prstGeom prst="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99E5942-BA68-4368-8635-4C621E273810}">
      <dsp:nvSpPr>
        <dsp:cNvPr id="0" name=""/>
        <dsp:cNvSpPr/>
      </dsp:nvSpPr>
      <dsp:spPr>
        <a:xfrm>
          <a:off x="99" y="1222683"/>
          <a:ext cx="3964781" cy="1630244"/>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lvl="0" algn="ctr" defTabSz="1333500">
            <a:lnSpc>
              <a:spcPct val="90000"/>
            </a:lnSpc>
            <a:spcBef>
              <a:spcPct val="0"/>
            </a:spcBef>
            <a:spcAft>
              <a:spcPct val="35000"/>
            </a:spcAft>
          </a:pPr>
          <a:r>
            <a:rPr lang="tr-TR" sz="3000" kern="1200" dirty="0" err="1"/>
            <a:t>Labil</a:t>
          </a:r>
          <a:r>
            <a:rPr lang="tr-TR" sz="3000" kern="1200" dirty="0"/>
            <a:t> HT</a:t>
          </a:r>
        </a:p>
      </dsp:txBody>
      <dsp:txXfrm>
        <a:off x="79681" y="1302265"/>
        <a:ext cx="3805617" cy="1471080"/>
      </dsp:txXfrm>
    </dsp:sp>
    <dsp:sp modelId="{C655A293-FE6B-446A-A594-8D4CAD50973F}">
      <dsp:nvSpPr>
        <dsp:cNvPr id="0" name=""/>
        <dsp:cNvSpPr/>
      </dsp:nvSpPr>
      <dsp:spPr>
        <a:xfrm>
          <a:off x="4163119" y="1222683"/>
          <a:ext cx="3964781" cy="1630244"/>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lvl="0" algn="ctr" defTabSz="1333500">
            <a:lnSpc>
              <a:spcPct val="90000"/>
            </a:lnSpc>
            <a:spcBef>
              <a:spcPct val="0"/>
            </a:spcBef>
            <a:spcAft>
              <a:spcPct val="35000"/>
            </a:spcAft>
          </a:pPr>
          <a:r>
            <a:rPr lang="tr-TR" sz="3000" kern="1200" dirty="0"/>
            <a:t>Klasik </a:t>
          </a:r>
          <a:r>
            <a:rPr lang="tr-TR" sz="3000" kern="1200" dirty="0" err="1"/>
            <a:t>feokromasitoma</a:t>
          </a:r>
          <a:endParaRPr lang="tr-TR" sz="3000" kern="1200" dirty="0"/>
        </a:p>
        <a:p>
          <a:pPr lvl="0" algn="ctr" defTabSz="1333500">
            <a:lnSpc>
              <a:spcPct val="90000"/>
            </a:lnSpc>
            <a:spcBef>
              <a:spcPct val="0"/>
            </a:spcBef>
            <a:spcAft>
              <a:spcPct val="35000"/>
            </a:spcAft>
          </a:pPr>
          <a:r>
            <a:rPr lang="tr-TR" sz="3000" kern="1200" dirty="0" err="1"/>
            <a:t>triadı</a:t>
          </a:r>
          <a:endParaRPr lang="tr-TR" sz="3000" kern="1200" dirty="0"/>
        </a:p>
      </dsp:txBody>
      <dsp:txXfrm>
        <a:off x="4242701" y="1302265"/>
        <a:ext cx="3805617" cy="147108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4CA2D9-7F49-44A4-A8E9-843627C10213}">
      <dsp:nvSpPr>
        <dsp:cNvPr id="0" name=""/>
        <dsp:cNvSpPr/>
      </dsp:nvSpPr>
      <dsp:spPr>
        <a:xfrm>
          <a:off x="-5660406" y="-873178"/>
          <a:ext cx="6791583" cy="6791583"/>
        </a:xfrm>
        <a:prstGeom prst="blockArc">
          <a:avLst>
            <a:gd name="adj1" fmla="val 18900000"/>
            <a:gd name="adj2" fmla="val 2700000"/>
            <a:gd name="adj3" fmla="val 318"/>
          </a:avLst>
        </a:pr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AFC54C6-60B1-4FEB-8E20-E5F6788E1EBC}">
      <dsp:nvSpPr>
        <dsp:cNvPr id="0" name=""/>
        <dsp:cNvSpPr/>
      </dsp:nvSpPr>
      <dsp:spPr>
        <a:xfrm>
          <a:off x="927438" y="720760"/>
          <a:ext cx="7455524" cy="1441320"/>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4048" tIns="132080" rIns="132080" bIns="132080" numCol="1" spcCol="1270" anchor="ctr" anchorCtr="0">
          <a:noAutofit/>
        </a:bodyPr>
        <a:lstStyle/>
        <a:p>
          <a:pPr lvl="0" algn="l" defTabSz="2311400">
            <a:lnSpc>
              <a:spcPct val="90000"/>
            </a:lnSpc>
            <a:spcBef>
              <a:spcPct val="0"/>
            </a:spcBef>
            <a:spcAft>
              <a:spcPct val="35000"/>
            </a:spcAft>
          </a:pPr>
          <a:r>
            <a:rPr lang="tr-TR" sz="5200" kern="1200" dirty="0"/>
            <a:t>30 yaş öncesi başlangıç</a:t>
          </a:r>
        </a:p>
      </dsp:txBody>
      <dsp:txXfrm>
        <a:off x="927438" y="720760"/>
        <a:ext cx="7455524" cy="1441320"/>
      </dsp:txXfrm>
    </dsp:sp>
    <dsp:sp modelId="{CADA8788-9E7B-422B-940F-9B438AE7C496}">
      <dsp:nvSpPr>
        <dsp:cNvPr id="0" name=""/>
        <dsp:cNvSpPr/>
      </dsp:nvSpPr>
      <dsp:spPr>
        <a:xfrm>
          <a:off x="26613" y="540595"/>
          <a:ext cx="1801650" cy="1801650"/>
        </a:xfrm>
        <a:prstGeom prst="ellipse">
          <a:avLst/>
        </a:prstGeom>
        <a:blipFill rotWithShape="0">
          <a:blip xmlns:r="http://schemas.openxmlformats.org/officeDocument/2006/relationships" r:embed="rId1"/>
          <a:stretch>
            <a:fillRect/>
          </a:stretch>
        </a:blip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0AB4E2E-3605-4021-9346-D137607A792E}">
      <dsp:nvSpPr>
        <dsp:cNvPr id="0" name=""/>
        <dsp:cNvSpPr/>
      </dsp:nvSpPr>
      <dsp:spPr>
        <a:xfrm>
          <a:off x="927438" y="2883144"/>
          <a:ext cx="7455524" cy="1441320"/>
        </a:xfrm>
        <a:prstGeom prst="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4048" tIns="132080" rIns="132080" bIns="132080" numCol="1" spcCol="1270" anchor="ctr" anchorCtr="0">
          <a:noAutofit/>
        </a:bodyPr>
        <a:lstStyle/>
        <a:p>
          <a:pPr lvl="0" algn="l" defTabSz="2311400">
            <a:lnSpc>
              <a:spcPct val="90000"/>
            </a:lnSpc>
            <a:spcBef>
              <a:spcPct val="0"/>
            </a:spcBef>
            <a:spcAft>
              <a:spcPct val="35000"/>
            </a:spcAft>
          </a:pPr>
          <a:r>
            <a:rPr lang="tr-TR" sz="5200" kern="1200" dirty="0"/>
            <a:t>Yeni tanı HT</a:t>
          </a:r>
        </a:p>
      </dsp:txBody>
      <dsp:txXfrm>
        <a:off x="927438" y="2883144"/>
        <a:ext cx="7455524" cy="1441320"/>
      </dsp:txXfrm>
    </dsp:sp>
    <dsp:sp modelId="{F5412E14-5271-4191-AC01-6C042766D142}">
      <dsp:nvSpPr>
        <dsp:cNvPr id="0" name=""/>
        <dsp:cNvSpPr/>
      </dsp:nvSpPr>
      <dsp:spPr>
        <a:xfrm>
          <a:off x="26613" y="2702979"/>
          <a:ext cx="1801650" cy="1801650"/>
        </a:xfrm>
        <a:prstGeom prst="ellipse">
          <a:avLst/>
        </a:prstGeom>
        <a:blipFill rotWithShape="0">
          <a:blip xmlns:r="http://schemas.openxmlformats.org/officeDocument/2006/relationships" r:embed="rId2"/>
          <a:stretch>
            <a:fillRect/>
          </a:stretch>
        </a:blip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7.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8.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9.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 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2ADD0E-4B83-A147-B8F5-E46E1A11EAC3}" type="datetimeFigureOut">
              <a:rPr lang="tr-TR" smtClean="0"/>
              <a:t>18.02.2026</a:t>
            </a:fld>
            <a:endParaRPr lang="tr-TR"/>
          </a:p>
        </p:txBody>
      </p:sp>
      <p:sp>
        <p:nvSpPr>
          <p:cNvPr id="4" name="Slayt Resmi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6" name="Alt 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FA9A200-5410-A14B-B2AE-97BBA0B82CBF}" type="slidenum">
              <a:rPr lang="tr-TR" smtClean="0"/>
              <a:t>‹#›</a:t>
            </a:fld>
            <a:endParaRPr lang="tr-TR"/>
          </a:p>
        </p:txBody>
      </p:sp>
    </p:spTree>
    <p:extLst>
      <p:ext uri="{BB962C8B-B14F-4D97-AF65-F5344CB8AC3E}">
        <p14:creationId xmlns:p14="http://schemas.microsoft.com/office/powerpoint/2010/main" val="26216582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BFA9A200-5410-A14B-B2AE-97BBA0B82CBF}" type="slidenum">
              <a:rPr lang="tr-TR" smtClean="0"/>
              <a:t>3</a:t>
            </a:fld>
            <a:endParaRPr lang="tr-TR"/>
          </a:p>
        </p:txBody>
      </p:sp>
    </p:spTree>
    <p:extLst>
      <p:ext uri="{BB962C8B-B14F-4D97-AF65-F5344CB8AC3E}">
        <p14:creationId xmlns:p14="http://schemas.microsoft.com/office/powerpoint/2010/main" val="11447806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BFA9A200-5410-A14B-B2AE-97BBA0B82CBF}" type="slidenum">
              <a:rPr lang="tr-TR" smtClean="0"/>
              <a:t>27</a:t>
            </a:fld>
            <a:endParaRPr lang="tr-TR"/>
          </a:p>
        </p:txBody>
      </p:sp>
    </p:spTree>
    <p:extLst>
      <p:ext uri="{BB962C8B-B14F-4D97-AF65-F5344CB8AC3E}">
        <p14:creationId xmlns:p14="http://schemas.microsoft.com/office/powerpoint/2010/main" val="40412308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dirty="0"/>
              <a:t>Doğumda mevcut olan bu durumda, aort daralır (</a:t>
            </a:r>
            <a:r>
              <a:rPr lang="tr-TR" dirty="0" err="1"/>
              <a:t>koarktasyon</a:t>
            </a:r>
            <a:r>
              <a:rPr lang="tr-TR" dirty="0"/>
              <a:t>). Bu durum, kalbin kanı aorttan vücudun geri kalanına ulaştırmak için daha fazla pompalamasına neden olur. Sonuç olarak, özellikle kollarda kan basıncı artar.</a:t>
            </a:r>
          </a:p>
          <a:p>
            <a:endParaRPr lang="tr-TR" dirty="0"/>
          </a:p>
        </p:txBody>
      </p:sp>
      <p:sp>
        <p:nvSpPr>
          <p:cNvPr id="4" name="Slayt Numarası Yer Tutucusu 3"/>
          <p:cNvSpPr>
            <a:spLocks noGrp="1"/>
          </p:cNvSpPr>
          <p:nvPr>
            <p:ph type="sldNum" sz="quarter" idx="10"/>
          </p:nvPr>
        </p:nvSpPr>
        <p:spPr/>
        <p:txBody>
          <a:bodyPr/>
          <a:lstStyle/>
          <a:p>
            <a:fld id="{BFA9A200-5410-A14B-B2AE-97BBA0B82CBF}" type="slidenum">
              <a:rPr lang="tr-TR" smtClean="0"/>
              <a:t>30</a:t>
            </a:fld>
            <a:endParaRPr lang="tr-TR"/>
          </a:p>
        </p:txBody>
      </p:sp>
    </p:spTree>
    <p:extLst>
      <p:ext uri="{BB962C8B-B14F-4D97-AF65-F5344CB8AC3E}">
        <p14:creationId xmlns:p14="http://schemas.microsoft.com/office/powerpoint/2010/main" val="10238674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dirty="0"/>
              <a:t>Genellikle böbrek üstü bezinde bulunan bu nadir tümör, çok fazla adrenalin ve </a:t>
            </a:r>
            <a:r>
              <a:rPr lang="tr-TR" dirty="0" err="1"/>
              <a:t>noradrenalin</a:t>
            </a:r>
            <a:r>
              <a:rPr lang="tr-TR" dirty="0"/>
              <a:t> hormonu üretir. Bu tümöre sahip olmak, uzun süreli yüksek tansiyona veya kısa süreli ani tansiyon yükselmelerine yol açabilir.</a:t>
            </a:r>
          </a:p>
          <a:p>
            <a:endParaRPr lang="tr-TR" dirty="0"/>
          </a:p>
        </p:txBody>
      </p:sp>
      <p:sp>
        <p:nvSpPr>
          <p:cNvPr id="4" name="Slayt Numarası Yer Tutucusu 3"/>
          <p:cNvSpPr>
            <a:spLocks noGrp="1"/>
          </p:cNvSpPr>
          <p:nvPr>
            <p:ph type="sldNum" sz="quarter" idx="10"/>
          </p:nvPr>
        </p:nvSpPr>
        <p:spPr/>
        <p:txBody>
          <a:bodyPr/>
          <a:lstStyle/>
          <a:p>
            <a:fld id="{BFA9A200-5410-A14B-B2AE-97BBA0B82CBF}" type="slidenum">
              <a:rPr lang="tr-TR" smtClean="0"/>
              <a:t>33</a:t>
            </a:fld>
            <a:endParaRPr lang="tr-TR"/>
          </a:p>
        </p:txBody>
      </p:sp>
    </p:spTree>
    <p:extLst>
      <p:ext uri="{BB962C8B-B14F-4D97-AF65-F5344CB8AC3E}">
        <p14:creationId xmlns:p14="http://schemas.microsoft.com/office/powerpoint/2010/main" val="267758117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emf"/></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emf"/></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Kapak-Turkuaz">
    <p:spTree>
      <p:nvGrpSpPr>
        <p:cNvPr id="1" name=""/>
        <p:cNvGrpSpPr/>
        <p:nvPr/>
      </p:nvGrpSpPr>
      <p:grpSpPr>
        <a:xfrm>
          <a:off x="0" y="0"/>
          <a:ext cx="0" cy="0"/>
          <a:chOff x="0" y="0"/>
          <a:chExt cx="0" cy="0"/>
        </a:xfrm>
      </p:grpSpPr>
      <p:pic>
        <p:nvPicPr>
          <p:cNvPr id="13" name="Resim 12">
            <a:extLst>
              <a:ext uri="{FF2B5EF4-FFF2-40B4-BE49-F238E27FC236}">
                <a16:creationId xmlns:a16="http://schemas.microsoft.com/office/drawing/2014/main" id="{8B790538-FB07-8A49-765E-E6CBB99DDFD6}"/>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8" name="Resim 7">
            <a:extLst>
              <a:ext uri="{FF2B5EF4-FFF2-40B4-BE49-F238E27FC236}">
                <a16:creationId xmlns:a16="http://schemas.microsoft.com/office/drawing/2014/main" id="{7944B499-4301-89EF-1F18-92B22010D933}"/>
              </a:ext>
            </a:extLst>
          </p:cNvPr>
          <p:cNvPicPr>
            <a:picLocks noChangeAspect="1"/>
          </p:cNvPicPr>
          <p:nvPr userDrawn="1"/>
        </p:nvPicPr>
        <p:blipFill>
          <a:blip r:embed="rId3"/>
          <a:stretch>
            <a:fillRect/>
          </a:stretch>
        </p:blipFill>
        <p:spPr>
          <a:xfrm>
            <a:off x="3897261" y="865072"/>
            <a:ext cx="4397477" cy="1217504"/>
          </a:xfrm>
          <a:prstGeom prst="rect">
            <a:avLst/>
          </a:prstGeom>
        </p:spPr>
      </p:pic>
      <p:sp>
        <p:nvSpPr>
          <p:cNvPr id="10" name="Başlık 1">
            <a:extLst>
              <a:ext uri="{FF2B5EF4-FFF2-40B4-BE49-F238E27FC236}">
                <a16:creationId xmlns:a16="http://schemas.microsoft.com/office/drawing/2014/main" id="{30C3E450-2F76-3673-11C3-8DECC30ABFCD}"/>
              </a:ext>
            </a:extLst>
          </p:cNvPr>
          <p:cNvSpPr>
            <a:spLocks noGrp="1"/>
          </p:cNvSpPr>
          <p:nvPr>
            <p:ph type="title" hasCustomPrompt="1"/>
          </p:nvPr>
        </p:nvSpPr>
        <p:spPr>
          <a:xfrm>
            <a:off x="838199" y="3144724"/>
            <a:ext cx="10515600" cy="1325563"/>
          </a:xfrm>
        </p:spPr>
        <p:txBody>
          <a:bodyPr/>
          <a:lstStyle>
            <a:lvl1pPr algn="ctr">
              <a:defRPr b="1">
                <a:solidFill>
                  <a:schemeClr val="bg1"/>
                </a:solidFill>
                <a:latin typeface="+mn-lt"/>
              </a:defRPr>
            </a:lvl1pPr>
          </a:lstStyle>
          <a:p>
            <a:r>
              <a:rPr lang="tr-TR" dirty="0"/>
              <a:t>BAŞLIK GİRİNİZ</a:t>
            </a:r>
          </a:p>
        </p:txBody>
      </p:sp>
    </p:spTree>
    <p:extLst>
      <p:ext uri="{BB962C8B-B14F-4D97-AF65-F5344CB8AC3E}">
        <p14:creationId xmlns:p14="http://schemas.microsoft.com/office/powerpoint/2010/main" val="6203371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Kapak-Kırmızı">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876ED44D-8B35-3078-3FBA-7220CBC4ACAF}"/>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8" name="Resim 7">
            <a:extLst>
              <a:ext uri="{FF2B5EF4-FFF2-40B4-BE49-F238E27FC236}">
                <a16:creationId xmlns:a16="http://schemas.microsoft.com/office/drawing/2014/main" id="{7944B499-4301-89EF-1F18-92B22010D933}"/>
              </a:ext>
            </a:extLst>
          </p:cNvPr>
          <p:cNvPicPr>
            <a:picLocks noChangeAspect="1"/>
          </p:cNvPicPr>
          <p:nvPr userDrawn="1"/>
        </p:nvPicPr>
        <p:blipFill>
          <a:blip r:embed="rId3"/>
          <a:stretch>
            <a:fillRect/>
          </a:stretch>
        </p:blipFill>
        <p:spPr>
          <a:xfrm>
            <a:off x="3897261" y="865072"/>
            <a:ext cx="4397477" cy="1217504"/>
          </a:xfrm>
          <a:prstGeom prst="rect">
            <a:avLst/>
          </a:prstGeom>
        </p:spPr>
      </p:pic>
      <p:sp>
        <p:nvSpPr>
          <p:cNvPr id="10" name="Başlık 1">
            <a:extLst>
              <a:ext uri="{FF2B5EF4-FFF2-40B4-BE49-F238E27FC236}">
                <a16:creationId xmlns:a16="http://schemas.microsoft.com/office/drawing/2014/main" id="{30C3E450-2F76-3673-11C3-8DECC30ABFCD}"/>
              </a:ext>
            </a:extLst>
          </p:cNvPr>
          <p:cNvSpPr>
            <a:spLocks noGrp="1"/>
          </p:cNvSpPr>
          <p:nvPr>
            <p:ph type="title" hasCustomPrompt="1"/>
          </p:nvPr>
        </p:nvSpPr>
        <p:spPr>
          <a:xfrm>
            <a:off x="838199" y="3144724"/>
            <a:ext cx="10515600" cy="1325563"/>
          </a:xfrm>
        </p:spPr>
        <p:txBody>
          <a:bodyPr/>
          <a:lstStyle>
            <a:lvl1pPr algn="ctr">
              <a:defRPr b="1">
                <a:solidFill>
                  <a:schemeClr val="bg1"/>
                </a:solidFill>
                <a:latin typeface="+mn-lt"/>
              </a:defRPr>
            </a:lvl1pPr>
          </a:lstStyle>
          <a:p>
            <a:r>
              <a:rPr lang="tr-TR" dirty="0"/>
              <a:t>BAŞLIK GİRİNİZ</a:t>
            </a:r>
          </a:p>
        </p:txBody>
      </p:sp>
    </p:spTree>
    <p:extLst>
      <p:ext uri="{BB962C8B-B14F-4D97-AF65-F5344CB8AC3E}">
        <p14:creationId xmlns:p14="http://schemas.microsoft.com/office/powerpoint/2010/main" val="29413441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çerik-Kırmızı">
    <p:spTree>
      <p:nvGrpSpPr>
        <p:cNvPr id="1" name=""/>
        <p:cNvGrpSpPr/>
        <p:nvPr/>
      </p:nvGrpSpPr>
      <p:grpSpPr>
        <a:xfrm>
          <a:off x="0" y="0"/>
          <a:ext cx="0" cy="0"/>
          <a:chOff x="0" y="0"/>
          <a:chExt cx="0" cy="0"/>
        </a:xfrm>
      </p:grpSpPr>
      <p:pic>
        <p:nvPicPr>
          <p:cNvPr id="2" name="Picture 22">
            <a:extLst>
              <a:ext uri="{FF2B5EF4-FFF2-40B4-BE49-F238E27FC236}">
                <a16:creationId xmlns:a16="http://schemas.microsoft.com/office/drawing/2014/main" id="{E242294C-B435-84BA-5284-BED5638FEE8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6304"/>
            <a:ext cx="12192000" cy="6858000"/>
          </a:xfrm>
          <a:prstGeom prst="rect">
            <a:avLst/>
          </a:prstGeom>
        </p:spPr>
      </p:pic>
      <p:cxnSp>
        <p:nvCxnSpPr>
          <p:cNvPr id="3" name="Straight Connector 5">
            <a:extLst>
              <a:ext uri="{FF2B5EF4-FFF2-40B4-BE49-F238E27FC236}">
                <a16:creationId xmlns:a16="http://schemas.microsoft.com/office/drawing/2014/main" id="{FE3171AC-6727-31B0-1420-3741EAE94FD3}"/>
              </a:ext>
            </a:extLst>
          </p:cNvPr>
          <p:cNvCxnSpPr>
            <a:cxnSpLocks/>
          </p:cNvCxnSpPr>
          <p:nvPr userDrawn="1"/>
        </p:nvCxnSpPr>
        <p:spPr>
          <a:xfrm>
            <a:off x="609598" y="1093107"/>
            <a:ext cx="0" cy="4784165"/>
          </a:xfrm>
          <a:prstGeom prst="line">
            <a:avLst/>
          </a:prstGeom>
          <a:ln w="12700">
            <a:solidFill>
              <a:srgbClr val="DC2225"/>
            </a:solidFil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01A32A6A-9171-7B09-6B2B-983B194B04EF}"/>
              </a:ext>
            </a:extLst>
          </p:cNvPr>
          <p:cNvSpPr/>
          <p:nvPr userDrawn="1"/>
        </p:nvSpPr>
        <p:spPr>
          <a:xfrm>
            <a:off x="551384" y="6304"/>
            <a:ext cx="914402" cy="495300"/>
          </a:xfrm>
          <a:prstGeom prst="rect">
            <a:avLst/>
          </a:prstGeom>
          <a:solidFill>
            <a:srgbClr val="DC222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x-none">
              <a:solidFill>
                <a:srgbClr val="DC2225"/>
              </a:solidFill>
            </a:endParaRPr>
          </a:p>
        </p:txBody>
      </p:sp>
      <p:sp>
        <p:nvSpPr>
          <p:cNvPr id="6" name="Başlık 1">
            <a:extLst>
              <a:ext uri="{FF2B5EF4-FFF2-40B4-BE49-F238E27FC236}">
                <a16:creationId xmlns:a16="http://schemas.microsoft.com/office/drawing/2014/main" id="{195252DE-488D-4DD7-0728-C2A2640EDC02}"/>
              </a:ext>
            </a:extLst>
          </p:cNvPr>
          <p:cNvSpPr>
            <a:spLocks noGrp="1"/>
          </p:cNvSpPr>
          <p:nvPr>
            <p:ph type="title" hasCustomPrompt="1"/>
          </p:nvPr>
        </p:nvSpPr>
        <p:spPr>
          <a:xfrm>
            <a:off x="551383" y="588610"/>
            <a:ext cx="11089225" cy="504497"/>
          </a:xfrm>
        </p:spPr>
        <p:txBody>
          <a:bodyPr>
            <a:normAutofit/>
          </a:bodyPr>
          <a:lstStyle>
            <a:lvl1pPr>
              <a:defRPr sz="2800" b="1">
                <a:solidFill>
                  <a:srgbClr val="DC2225"/>
                </a:solidFill>
                <a:latin typeface="+mn-lt"/>
              </a:defRPr>
            </a:lvl1pPr>
          </a:lstStyle>
          <a:p>
            <a:r>
              <a:rPr lang="tr-TR" dirty="0"/>
              <a:t>BAŞLIK GİRİNİZ</a:t>
            </a:r>
          </a:p>
        </p:txBody>
      </p:sp>
      <p:pic>
        <p:nvPicPr>
          <p:cNvPr id="10" name="Resim 9">
            <a:extLst>
              <a:ext uri="{FF2B5EF4-FFF2-40B4-BE49-F238E27FC236}">
                <a16:creationId xmlns:a16="http://schemas.microsoft.com/office/drawing/2014/main" id="{CBDA286E-3D46-C4FD-B7A7-541325CC6C39}"/>
              </a:ext>
            </a:extLst>
          </p:cNvPr>
          <p:cNvPicPr>
            <a:picLocks noChangeAspect="1"/>
          </p:cNvPicPr>
          <p:nvPr userDrawn="1"/>
        </p:nvPicPr>
        <p:blipFill>
          <a:blip r:embed="rId3"/>
          <a:stretch>
            <a:fillRect/>
          </a:stretch>
        </p:blipFill>
        <p:spPr>
          <a:xfrm>
            <a:off x="551383" y="6123376"/>
            <a:ext cx="1822304" cy="504531"/>
          </a:xfrm>
          <a:prstGeom prst="rect">
            <a:avLst/>
          </a:prstGeom>
        </p:spPr>
      </p:pic>
      <p:sp>
        <p:nvSpPr>
          <p:cNvPr id="15" name="Slayt Numarası Yer Tutucusu 5">
            <a:extLst>
              <a:ext uri="{FF2B5EF4-FFF2-40B4-BE49-F238E27FC236}">
                <a16:creationId xmlns:a16="http://schemas.microsoft.com/office/drawing/2014/main" id="{AD7A528F-5B27-E28A-FA4C-3702037FD756}"/>
              </a:ext>
            </a:extLst>
          </p:cNvPr>
          <p:cNvSpPr>
            <a:spLocks noGrp="1"/>
          </p:cNvSpPr>
          <p:nvPr>
            <p:ph type="sldNum" sz="quarter" idx="12"/>
          </p:nvPr>
        </p:nvSpPr>
        <p:spPr>
          <a:xfrm>
            <a:off x="11274424" y="6123376"/>
            <a:ext cx="366192" cy="728320"/>
          </a:xfrm>
          <a:noFill/>
          <a:ln>
            <a:noFill/>
          </a:ln>
        </p:spPr>
        <p:txBody>
          <a:bodyPr/>
          <a:lstStyle>
            <a:lvl1pPr algn="ctr">
              <a:defRPr b="1">
                <a:solidFill>
                  <a:srgbClr val="DC2225"/>
                </a:solidFill>
              </a:defRPr>
            </a:lvl1pPr>
          </a:lstStyle>
          <a:p>
            <a:fld id="{501A4338-EBAE-ED40-8475-2E6AE1B9F2FD}" type="slidenum">
              <a:rPr lang="tr-TR" smtClean="0"/>
              <a:pPr/>
              <a:t>‹#›</a:t>
            </a:fld>
            <a:endParaRPr lang="tr-TR" dirty="0"/>
          </a:p>
        </p:txBody>
      </p:sp>
      <p:sp>
        <p:nvSpPr>
          <p:cNvPr id="17" name="Metin Yer Tutucusu 3">
            <a:extLst>
              <a:ext uri="{FF2B5EF4-FFF2-40B4-BE49-F238E27FC236}">
                <a16:creationId xmlns:a16="http://schemas.microsoft.com/office/drawing/2014/main" id="{DDF28945-AFF2-DBCC-0F09-E7B016A6CD93}"/>
              </a:ext>
            </a:extLst>
          </p:cNvPr>
          <p:cNvSpPr>
            <a:spLocks noGrp="1"/>
          </p:cNvSpPr>
          <p:nvPr>
            <p:ph type="body" sz="half" idx="2" hasCustomPrompt="1"/>
          </p:nvPr>
        </p:nvSpPr>
        <p:spPr>
          <a:xfrm>
            <a:off x="849025" y="1355344"/>
            <a:ext cx="10791583" cy="452192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dirty="0"/>
              <a:t>Metin Giriniz</a:t>
            </a:r>
          </a:p>
        </p:txBody>
      </p:sp>
    </p:spTree>
    <p:extLst>
      <p:ext uri="{BB962C8B-B14F-4D97-AF65-F5344CB8AC3E}">
        <p14:creationId xmlns:p14="http://schemas.microsoft.com/office/powerpoint/2010/main" val="26311910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çerik - Turkuaz">
    <p:spTree>
      <p:nvGrpSpPr>
        <p:cNvPr id="1" name=""/>
        <p:cNvGrpSpPr/>
        <p:nvPr/>
      </p:nvGrpSpPr>
      <p:grpSpPr>
        <a:xfrm>
          <a:off x="0" y="0"/>
          <a:ext cx="0" cy="0"/>
          <a:chOff x="0" y="0"/>
          <a:chExt cx="0" cy="0"/>
        </a:xfrm>
      </p:grpSpPr>
      <p:pic>
        <p:nvPicPr>
          <p:cNvPr id="2" name="Picture 22">
            <a:extLst>
              <a:ext uri="{FF2B5EF4-FFF2-40B4-BE49-F238E27FC236}">
                <a16:creationId xmlns:a16="http://schemas.microsoft.com/office/drawing/2014/main" id="{E242294C-B435-84BA-5284-BED5638FEE8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6304"/>
            <a:ext cx="12192000" cy="6858000"/>
          </a:xfrm>
          <a:prstGeom prst="rect">
            <a:avLst/>
          </a:prstGeom>
        </p:spPr>
      </p:pic>
      <p:cxnSp>
        <p:nvCxnSpPr>
          <p:cNvPr id="3" name="Straight Connector 5">
            <a:extLst>
              <a:ext uri="{FF2B5EF4-FFF2-40B4-BE49-F238E27FC236}">
                <a16:creationId xmlns:a16="http://schemas.microsoft.com/office/drawing/2014/main" id="{FE3171AC-6727-31B0-1420-3741EAE94FD3}"/>
              </a:ext>
            </a:extLst>
          </p:cNvPr>
          <p:cNvCxnSpPr>
            <a:cxnSpLocks/>
          </p:cNvCxnSpPr>
          <p:nvPr userDrawn="1"/>
        </p:nvCxnSpPr>
        <p:spPr>
          <a:xfrm>
            <a:off x="609598" y="1093107"/>
            <a:ext cx="0" cy="4784165"/>
          </a:xfrm>
          <a:prstGeom prst="line">
            <a:avLst/>
          </a:prstGeom>
          <a:ln w="12700">
            <a:solidFill>
              <a:srgbClr val="0094AB"/>
            </a:solidFil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01A32A6A-9171-7B09-6B2B-983B194B04EF}"/>
              </a:ext>
            </a:extLst>
          </p:cNvPr>
          <p:cNvSpPr/>
          <p:nvPr userDrawn="1"/>
        </p:nvSpPr>
        <p:spPr>
          <a:xfrm>
            <a:off x="551384" y="6304"/>
            <a:ext cx="914402" cy="495300"/>
          </a:xfrm>
          <a:prstGeom prst="rect">
            <a:avLst/>
          </a:prstGeom>
          <a:solidFill>
            <a:srgbClr val="0094A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6" name="Başlık 1">
            <a:extLst>
              <a:ext uri="{FF2B5EF4-FFF2-40B4-BE49-F238E27FC236}">
                <a16:creationId xmlns:a16="http://schemas.microsoft.com/office/drawing/2014/main" id="{195252DE-488D-4DD7-0728-C2A2640EDC02}"/>
              </a:ext>
            </a:extLst>
          </p:cNvPr>
          <p:cNvSpPr>
            <a:spLocks noGrp="1"/>
          </p:cNvSpPr>
          <p:nvPr>
            <p:ph type="title" hasCustomPrompt="1"/>
          </p:nvPr>
        </p:nvSpPr>
        <p:spPr>
          <a:xfrm>
            <a:off x="551383" y="588610"/>
            <a:ext cx="11089225" cy="504497"/>
          </a:xfrm>
        </p:spPr>
        <p:txBody>
          <a:bodyPr>
            <a:normAutofit/>
          </a:bodyPr>
          <a:lstStyle>
            <a:lvl1pPr>
              <a:defRPr sz="2800" b="1">
                <a:solidFill>
                  <a:srgbClr val="0094AB"/>
                </a:solidFill>
                <a:latin typeface="+mn-lt"/>
              </a:defRPr>
            </a:lvl1pPr>
          </a:lstStyle>
          <a:p>
            <a:r>
              <a:rPr lang="tr-TR" dirty="0"/>
              <a:t>BAŞLIK GİRİNİZ</a:t>
            </a:r>
          </a:p>
        </p:txBody>
      </p:sp>
      <p:pic>
        <p:nvPicPr>
          <p:cNvPr id="10" name="Resim 9">
            <a:extLst>
              <a:ext uri="{FF2B5EF4-FFF2-40B4-BE49-F238E27FC236}">
                <a16:creationId xmlns:a16="http://schemas.microsoft.com/office/drawing/2014/main" id="{CBDA286E-3D46-C4FD-B7A7-541325CC6C39}"/>
              </a:ext>
            </a:extLst>
          </p:cNvPr>
          <p:cNvPicPr>
            <a:picLocks noChangeAspect="1"/>
          </p:cNvPicPr>
          <p:nvPr userDrawn="1"/>
        </p:nvPicPr>
        <p:blipFill>
          <a:blip r:embed="rId3"/>
          <a:stretch>
            <a:fillRect/>
          </a:stretch>
        </p:blipFill>
        <p:spPr>
          <a:xfrm>
            <a:off x="551383" y="6123376"/>
            <a:ext cx="1822304" cy="504531"/>
          </a:xfrm>
          <a:prstGeom prst="rect">
            <a:avLst/>
          </a:prstGeom>
        </p:spPr>
      </p:pic>
      <p:sp>
        <p:nvSpPr>
          <p:cNvPr id="15" name="Slayt Numarası Yer Tutucusu 5">
            <a:extLst>
              <a:ext uri="{FF2B5EF4-FFF2-40B4-BE49-F238E27FC236}">
                <a16:creationId xmlns:a16="http://schemas.microsoft.com/office/drawing/2014/main" id="{AD7A528F-5B27-E28A-FA4C-3702037FD756}"/>
              </a:ext>
            </a:extLst>
          </p:cNvPr>
          <p:cNvSpPr>
            <a:spLocks noGrp="1"/>
          </p:cNvSpPr>
          <p:nvPr>
            <p:ph type="sldNum" sz="quarter" idx="12"/>
          </p:nvPr>
        </p:nvSpPr>
        <p:spPr>
          <a:xfrm>
            <a:off x="11640608" y="6123376"/>
            <a:ext cx="366192" cy="728320"/>
          </a:xfrm>
          <a:noFill/>
          <a:ln>
            <a:noFill/>
          </a:ln>
        </p:spPr>
        <p:txBody>
          <a:bodyPr/>
          <a:lstStyle>
            <a:lvl1pPr algn="ctr">
              <a:defRPr b="1">
                <a:solidFill>
                  <a:srgbClr val="0094AB"/>
                </a:solidFill>
              </a:defRPr>
            </a:lvl1pPr>
          </a:lstStyle>
          <a:p>
            <a:fld id="{501A4338-EBAE-ED40-8475-2E6AE1B9F2FD}" type="slidenum">
              <a:rPr lang="tr-TR" smtClean="0"/>
              <a:pPr/>
              <a:t>‹#›</a:t>
            </a:fld>
            <a:endParaRPr lang="tr-TR" dirty="0"/>
          </a:p>
        </p:txBody>
      </p:sp>
      <p:sp>
        <p:nvSpPr>
          <p:cNvPr id="17" name="Metin Yer Tutucusu 3">
            <a:extLst>
              <a:ext uri="{FF2B5EF4-FFF2-40B4-BE49-F238E27FC236}">
                <a16:creationId xmlns:a16="http://schemas.microsoft.com/office/drawing/2014/main" id="{DDF28945-AFF2-DBCC-0F09-E7B016A6CD93}"/>
              </a:ext>
            </a:extLst>
          </p:cNvPr>
          <p:cNvSpPr>
            <a:spLocks noGrp="1"/>
          </p:cNvSpPr>
          <p:nvPr>
            <p:ph type="body" sz="half" idx="2" hasCustomPrompt="1"/>
          </p:nvPr>
        </p:nvSpPr>
        <p:spPr>
          <a:xfrm>
            <a:off x="849025" y="1355344"/>
            <a:ext cx="10791583" cy="452192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dirty="0"/>
              <a:t>Metin Giriniz</a:t>
            </a:r>
          </a:p>
        </p:txBody>
      </p:sp>
    </p:spTree>
    <p:extLst>
      <p:ext uri="{BB962C8B-B14F-4D97-AF65-F5344CB8AC3E}">
        <p14:creationId xmlns:p14="http://schemas.microsoft.com/office/powerpoint/2010/main" val="12197470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İçerik - Turkuaz">
    <p:spTree>
      <p:nvGrpSpPr>
        <p:cNvPr id="1" name=""/>
        <p:cNvGrpSpPr/>
        <p:nvPr/>
      </p:nvGrpSpPr>
      <p:grpSpPr>
        <a:xfrm>
          <a:off x="0" y="0"/>
          <a:ext cx="0" cy="0"/>
          <a:chOff x="0" y="0"/>
          <a:chExt cx="0" cy="0"/>
        </a:xfrm>
      </p:grpSpPr>
      <p:pic>
        <p:nvPicPr>
          <p:cNvPr id="2" name="Picture 22">
            <a:extLst>
              <a:ext uri="{FF2B5EF4-FFF2-40B4-BE49-F238E27FC236}">
                <a16:creationId xmlns:a16="http://schemas.microsoft.com/office/drawing/2014/main" id="{E242294C-B435-84BA-5284-BED5638FEE8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a:ln>
            <a:solidFill>
              <a:schemeClr val="bg1">
                <a:lumMod val="75000"/>
              </a:schemeClr>
            </a:solidFill>
          </a:ln>
        </p:spPr>
      </p:pic>
      <p:pic>
        <p:nvPicPr>
          <p:cNvPr id="10" name="Resim 9">
            <a:extLst>
              <a:ext uri="{FF2B5EF4-FFF2-40B4-BE49-F238E27FC236}">
                <a16:creationId xmlns:a16="http://schemas.microsoft.com/office/drawing/2014/main" id="{CBDA286E-3D46-C4FD-B7A7-541325CC6C39}"/>
              </a:ext>
            </a:extLst>
          </p:cNvPr>
          <p:cNvPicPr>
            <a:picLocks noChangeAspect="1"/>
          </p:cNvPicPr>
          <p:nvPr userDrawn="1"/>
        </p:nvPicPr>
        <p:blipFill>
          <a:blip r:embed="rId3"/>
          <a:stretch>
            <a:fillRect/>
          </a:stretch>
        </p:blipFill>
        <p:spPr>
          <a:xfrm>
            <a:off x="551383" y="6123376"/>
            <a:ext cx="1822304" cy="504531"/>
          </a:xfrm>
          <a:prstGeom prst="rect">
            <a:avLst/>
          </a:prstGeom>
        </p:spPr>
      </p:pic>
      <p:sp>
        <p:nvSpPr>
          <p:cNvPr id="15" name="Slayt Numarası Yer Tutucusu 5">
            <a:extLst>
              <a:ext uri="{FF2B5EF4-FFF2-40B4-BE49-F238E27FC236}">
                <a16:creationId xmlns:a16="http://schemas.microsoft.com/office/drawing/2014/main" id="{AD7A528F-5B27-E28A-FA4C-3702037FD756}"/>
              </a:ext>
            </a:extLst>
          </p:cNvPr>
          <p:cNvSpPr>
            <a:spLocks noGrp="1"/>
          </p:cNvSpPr>
          <p:nvPr>
            <p:ph type="sldNum" sz="quarter" idx="12"/>
          </p:nvPr>
        </p:nvSpPr>
        <p:spPr>
          <a:xfrm>
            <a:off x="11274424" y="6123376"/>
            <a:ext cx="366192" cy="728320"/>
          </a:xfrm>
          <a:noFill/>
          <a:ln>
            <a:noFill/>
          </a:ln>
        </p:spPr>
        <p:txBody>
          <a:bodyPr/>
          <a:lstStyle>
            <a:lvl1pPr algn="ctr">
              <a:defRPr b="1">
                <a:solidFill>
                  <a:srgbClr val="0094AB"/>
                </a:solidFill>
              </a:defRPr>
            </a:lvl1pPr>
          </a:lstStyle>
          <a:p>
            <a:fld id="{501A4338-EBAE-ED40-8475-2E6AE1B9F2FD}" type="slidenum">
              <a:rPr lang="tr-TR" smtClean="0"/>
              <a:pPr/>
              <a:t>‹#›</a:t>
            </a:fld>
            <a:endParaRPr lang="tr-TR" dirty="0"/>
          </a:p>
        </p:txBody>
      </p:sp>
      <p:sp>
        <p:nvSpPr>
          <p:cNvPr id="14" name="Oval 13">
            <a:extLst>
              <a:ext uri="{FF2B5EF4-FFF2-40B4-BE49-F238E27FC236}">
                <a16:creationId xmlns:a16="http://schemas.microsoft.com/office/drawing/2014/main" id="{718E39B0-721E-3375-9EF6-FEC66E5553BC}"/>
              </a:ext>
            </a:extLst>
          </p:cNvPr>
          <p:cNvSpPr/>
          <p:nvPr userDrawn="1"/>
        </p:nvSpPr>
        <p:spPr>
          <a:xfrm>
            <a:off x="551383" y="240127"/>
            <a:ext cx="922264" cy="922264"/>
          </a:xfrm>
          <a:prstGeom prst="ellipse">
            <a:avLst/>
          </a:prstGeom>
          <a:solidFill>
            <a:srgbClr val="0094A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16" name="Resim 15">
            <a:extLst>
              <a:ext uri="{FF2B5EF4-FFF2-40B4-BE49-F238E27FC236}">
                <a16:creationId xmlns:a16="http://schemas.microsoft.com/office/drawing/2014/main" id="{B71112F4-A08B-18A1-5D2D-7469D8551CEE}"/>
              </a:ext>
            </a:extLst>
          </p:cNvPr>
          <p:cNvPicPr>
            <a:picLocks noChangeAspect="1"/>
          </p:cNvPicPr>
          <p:nvPr userDrawn="1"/>
        </p:nvPicPr>
        <p:blipFill>
          <a:blip r:embed="rId4"/>
          <a:stretch>
            <a:fillRect/>
          </a:stretch>
        </p:blipFill>
        <p:spPr>
          <a:xfrm>
            <a:off x="619475" y="308219"/>
            <a:ext cx="786079" cy="786079"/>
          </a:xfrm>
          <a:prstGeom prst="rect">
            <a:avLst/>
          </a:prstGeom>
        </p:spPr>
      </p:pic>
      <p:sp>
        <p:nvSpPr>
          <p:cNvPr id="19" name="Yuvarlatılmış Dikdörtgen 18">
            <a:extLst>
              <a:ext uri="{FF2B5EF4-FFF2-40B4-BE49-F238E27FC236}">
                <a16:creationId xmlns:a16="http://schemas.microsoft.com/office/drawing/2014/main" id="{43F29E27-70DC-1D23-EAF0-867CBC5CB895}"/>
              </a:ext>
            </a:extLst>
          </p:cNvPr>
          <p:cNvSpPr/>
          <p:nvPr userDrawn="1"/>
        </p:nvSpPr>
        <p:spPr>
          <a:xfrm>
            <a:off x="1635115" y="372645"/>
            <a:ext cx="10005501" cy="657225"/>
          </a:xfrm>
          <a:prstGeom prst="roundRect">
            <a:avLst>
              <a:gd name="adj" fmla="val 50000"/>
            </a:avLst>
          </a:prstGeom>
          <a:noFill/>
          <a:ln w="22225">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dirty="0">
              <a:solidFill>
                <a:srgbClr val="DC2225"/>
              </a:solidFill>
            </a:endParaRPr>
          </a:p>
        </p:txBody>
      </p:sp>
      <p:sp>
        <p:nvSpPr>
          <p:cNvPr id="20" name="Başlık 1">
            <a:extLst>
              <a:ext uri="{FF2B5EF4-FFF2-40B4-BE49-F238E27FC236}">
                <a16:creationId xmlns:a16="http://schemas.microsoft.com/office/drawing/2014/main" id="{C43DA631-EFBA-1B28-87D4-F7F0D3CE9FC5}"/>
              </a:ext>
            </a:extLst>
          </p:cNvPr>
          <p:cNvSpPr>
            <a:spLocks noGrp="1"/>
          </p:cNvSpPr>
          <p:nvPr userDrawn="1">
            <p:ph type="title" hasCustomPrompt="1"/>
          </p:nvPr>
        </p:nvSpPr>
        <p:spPr>
          <a:xfrm>
            <a:off x="1837258" y="449008"/>
            <a:ext cx="9735267" cy="504497"/>
          </a:xfrm>
        </p:spPr>
        <p:txBody>
          <a:bodyPr>
            <a:normAutofit/>
          </a:bodyPr>
          <a:lstStyle>
            <a:lvl1pPr>
              <a:defRPr sz="2800" b="1">
                <a:solidFill>
                  <a:srgbClr val="0094AB"/>
                </a:solidFill>
                <a:latin typeface="+mn-lt"/>
              </a:defRPr>
            </a:lvl1pPr>
          </a:lstStyle>
          <a:p>
            <a:r>
              <a:rPr lang="tr-TR" dirty="0"/>
              <a:t>BAŞLIK GİRİNİZ</a:t>
            </a:r>
          </a:p>
        </p:txBody>
      </p:sp>
    </p:spTree>
    <p:extLst>
      <p:ext uri="{BB962C8B-B14F-4D97-AF65-F5344CB8AC3E}">
        <p14:creationId xmlns:p14="http://schemas.microsoft.com/office/powerpoint/2010/main" val="8467879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İçerik - Turkuaz">
    <p:spTree>
      <p:nvGrpSpPr>
        <p:cNvPr id="1" name=""/>
        <p:cNvGrpSpPr/>
        <p:nvPr/>
      </p:nvGrpSpPr>
      <p:grpSpPr>
        <a:xfrm>
          <a:off x="0" y="0"/>
          <a:ext cx="0" cy="0"/>
          <a:chOff x="0" y="0"/>
          <a:chExt cx="0" cy="0"/>
        </a:xfrm>
      </p:grpSpPr>
      <p:pic>
        <p:nvPicPr>
          <p:cNvPr id="2" name="Picture 22">
            <a:extLst>
              <a:ext uri="{FF2B5EF4-FFF2-40B4-BE49-F238E27FC236}">
                <a16:creationId xmlns:a16="http://schemas.microsoft.com/office/drawing/2014/main" id="{E242294C-B435-84BA-5284-BED5638FEE8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a:ln>
            <a:solidFill>
              <a:schemeClr val="bg1">
                <a:lumMod val="75000"/>
              </a:schemeClr>
            </a:solidFill>
          </a:ln>
        </p:spPr>
      </p:pic>
      <p:pic>
        <p:nvPicPr>
          <p:cNvPr id="10" name="Resim 9">
            <a:extLst>
              <a:ext uri="{FF2B5EF4-FFF2-40B4-BE49-F238E27FC236}">
                <a16:creationId xmlns:a16="http://schemas.microsoft.com/office/drawing/2014/main" id="{CBDA286E-3D46-C4FD-B7A7-541325CC6C39}"/>
              </a:ext>
            </a:extLst>
          </p:cNvPr>
          <p:cNvPicPr>
            <a:picLocks noChangeAspect="1"/>
          </p:cNvPicPr>
          <p:nvPr userDrawn="1"/>
        </p:nvPicPr>
        <p:blipFill>
          <a:blip r:embed="rId3"/>
          <a:stretch>
            <a:fillRect/>
          </a:stretch>
        </p:blipFill>
        <p:spPr>
          <a:xfrm>
            <a:off x="551383" y="6123376"/>
            <a:ext cx="1822304" cy="504531"/>
          </a:xfrm>
          <a:prstGeom prst="rect">
            <a:avLst/>
          </a:prstGeom>
        </p:spPr>
      </p:pic>
      <p:sp>
        <p:nvSpPr>
          <p:cNvPr id="15" name="Slayt Numarası Yer Tutucusu 5">
            <a:extLst>
              <a:ext uri="{FF2B5EF4-FFF2-40B4-BE49-F238E27FC236}">
                <a16:creationId xmlns:a16="http://schemas.microsoft.com/office/drawing/2014/main" id="{AD7A528F-5B27-E28A-FA4C-3702037FD756}"/>
              </a:ext>
            </a:extLst>
          </p:cNvPr>
          <p:cNvSpPr>
            <a:spLocks noGrp="1"/>
          </p:cNvSpPr>
          <p:nvPr>
            <p:ph type="sldNum" sz="quarter" idx="12"/>
          </p:nvPr>
        </p:nvSpPr>
        <p:spPr>
          <a:xfrm>
            <a:off x="11274424" y="6123376"/>
            <a:ext cx="366192" cy="728320"/>
          </a:xfrm>
          <a:noFill/>
          <a:ln>
            <a:noFill/>
          </a:ln>
        </p:spPr>
        <p:txBody>
          <a:bodyPr/>
          <a:lstStyle>
            <a:lvl1pPr algn="ctr">
              <a:defRPr b="1">
                <a:solidFill>
                  <a:srgbClr val="DC2225"/>
                </a:solidFill>
              </a:defRPr>
            </a:lvl1pPr>
          </a:lstStyle>
          <a:p>
            <a:fld id="{501A4338-EBAE-ED40-8475-2E6AE1B9F2FD}" type="slidenum">
              <a:rPr lang="tr-TR" smtClean="0"/>
              <a:pPr/>
              <a:t>‹#›</a:t>
            </a:fld>
            <a:endParaRPr lang="tr-TR" dirty="0"/>
          </a:p>
        </p:txBody>
      </p:sp>
      <p:grpSp>
        <p:nvGrpSpPr>
          <p:cNvPr id="13" name="Grup 12">
            <a:extLst>
              <a:ext uri="{FF2B5EF4-FFF2-40B4-BE49-F238E27FC236}">
                <a16:creationId xmlns:a16="http://schemas.microsoft.com/office/drawing/2014/main" id="{0AC79BD0-D757-9344-713C-ACC336A8A315}"/>
              </a:ext>
            </a:extLst>
          </p:cNvPr>
          <p:cNvGrpSpPr/>
          <p:nvPr userDrawn="1"/>
        </p:nvGrpSpPr>
        <p:grpSpPr>
          <a:xfrm>
            <a:off x="551383" y="240127"/>
            <a:ext cx="922264" cy="922264"/>
            <a:chOff x="2909455" y="2272146"/>
            <a:chExt cx="1865745" cy="1865745"/>
          </a:xfrm>
        </p:grpSpPr>
        <p:sp>
          <p:nvSpPr>
            <p:cNvPr id="14" name="Oval 13">
              <a:extLst>
                <a:ext uri="{FF2B5EF4-FFF2-40B4-BE49-F238E27FC236}">
                  <a16:creationId xmlns:a16="http://schemas.microsoft.com/office/drawing/2014/main" id="{718E39B0-721E-3375-9EF6-FEC66E5553BC}"/>
                </a:ext>
              </a:extLst>
            </p:cNvPr>
            <p:cNvSpPr/>
            <p:nvPr userDrawn="1"/>
          </p:nvSpPr>
          <p:spPr>
            <a:xfrm>
              <a:off x="2909455" y="2272146"/>
              <a:ext cx="1865745" cy="1865745"/>
            </a:xfrm>
            <a:prstGeom prst="ellipse">
              <a:avLst/>
            </a:prstGeom>
            <a:solidFill>
              <a:srgbClr val="DC222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16" name="Resim 15">
              <a:extLst>
                <a:ext uri="{FF2B5EF4-FFF2-40B4-BE49-F238E27FC236}">
                  <a16:creationId xmlns:a16="http://schemas.microsoft.com/office/drawing/2014/main" id="{B71112F4-A08B-18A1-5D2D-7469D8551CEE}"/>
                </a:ext>
              </a:extLst>
            </p:cNvPr>
            <p:cNvPicPr>
              <a:picLocks noChangeAspect="1"/>
            </p:cNvPicPr>
            <p:nvPr userDrawn="1"/>
          </p:nvPicPr>
          <p:blipFill>
            <a:blip r:embed="rId4"/>
            <a:stretch>
              <a:fillRect/>
            </a:stretch>
          </p:blipFill>
          <p:spPr>
            <a:xfrm>
              <a:off x="3047206" y="2409897"/>
              <a:ext cx="1590243" cy="1590243"/>
            </a:xfrm>
            <a:prstGeom prst="rect">
              <a:avLst/>
            </a:prstGeom>
          </p:spPr>
        </p:pic>
      </p:grpSp>
      <p:sp>
        <p:nvSpPr>
          <p:cNvPr id="19" name="Yuvarlatılmış Dikdörtgen 18">
            <a:extLst>
              <a:ext uri="{FF2B5EF4-FFF2-40B4-BE49-F238E27FC236}">
                <a16:creationId xmlns:a16="http://schemas.microsoft.com/office/drawing/2014/main" id="{43F29E27-70DC-1D23-EAF0-867CBC5CB895}"/>
              </a:ext>
            </a:extLst>
          </p:cNvPr>
          <p:cNvSpPr/>
          <p:nvPr userDrawn="1"/>
        </p:nvSpPr>
        <p:spPr>
          <a:xfrm>
            <a:off x="1635115" y="372645"/>
            <a:ext cx="10005501" cy="657225"/>
          </a:xfrm>
          <a:prstGeom prst="roundRect">
            <a:avLst>
              <a:gd name="adj" fmla="val 50000"/>
            </a:avLst>
          </a:prstGeom>
          <a:noFill/>
          <a:ln w="22225">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dirty="0">
              <a:solidFill>
                <a:srgbClr val="DC2225"/>
              </a:solidFill>
            </a:endParaRPr>
          </a:p>
        </p:txBody>
      </p:sp>
      <p:sp>
        <p:nvSpPr>
          <p:cNvPr id="20" name="Başlık 1">
            <a:extLst>
              <a:ext uri="{FF2B5EF4-FFF2-40B4-BE49-F238E27FC236}">
                <a16:creationId xmlns:a16="http://schemas.microsoft.com/office/drawing/2014/main" id="{C43DA631-EFBA-1B28-87D4-F7F0D3CE9FC5}"/>
              </a:ext>
            </a:extLst>
          </p:cNvPr>
          <p:cNvSpPr>
            <a:spLocks noGrp="1"/>
          </p:cNvSpPr>
          <p:nvPr>
            <p:ph type="title" hasCustomPrompt="1"/>
          </p:nvPr>
        </p:nvSpPr>
        <p:spPr>
          <a:xfrm>
            <a:off x="1837258" y="449008"/>
            <a:ext cx="9735267" cy="504497"/>
          </a:xfrm>
        </p:spPr>
        <p:txBody>
          <a:bodyPr>
            <a:normAutofit/>
          </a:bodyPr>
          <a:lstStyle>
            <a:lvl1pPr>
              <a:defRPr sz="2800" b="1">
                <a:solidFill>
                  <a:srgbClr val="DC2225"/>
                </a:solidFill>
                <a:latin typeface="+mn-lt"/>
              </a:defRPr>
            </a:lvl1pPr>
          </a:lstStyle>
          <a:p>
            <a:r>
              <a:rPr lang="tr-TR" dirty="0"/>
              <a:t>BAŞLIK GİRİNİZ</a:t>
            </a:r>
          </a:p>
        </p:txBody>
      </p:sp>
    </p:spTree>
    <p:extLst>
      <p:ext uri="{BB962C8B-B14F-4D97-AF65-F5344CB8AC3E}">
        <p14:creationId xmlns:p14="http://schemas.microsoft.com/office/powerpoint/2010/main" val="15825419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a:extLst>
              <a:ext uri="{FF2B5EF4-FFF2-40B4-BE49-F238E27FC236}">
                <a16:creationId xmlns:a16="http://schemas.microsoft.com/office/drawing/2014/main" id="{26F16951-864B-CEEE-6CBD-C80F00BC7CF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stilini düzenlemek için tıklayın</a:t>
            </a:r>
          </a:p>
        </p:txBody>
      </p:sp>
      <p:sp>
        <p:nvSpPr>
          <p:cNvPr id="3" name="Metin Yer Tutucusu 2">
            <a:extLst>
              <a:ext uri="{FF2B5EF4-FFF2-40B4-BE49-F238E27FC236}">
                <a16:creationId xmlns:a16="http://schemas.microsoft.com/office/drawing/2014/main" id="{1B878885-5BA8-1A64-7F26-7234935F7A0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239D2668-73B0-6886-14CA-D71614B0EF5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9A1C2ED-5BE5-F34B-8765-66B32B877609}" type="datetime1">
              <a:rPr lang="tr-TR" smtClean="0"/>
              <a:t>18.02.2026</a:t>
            </a:fld>
            <a:endParaRPr lang="tr-TR"/>
          </a:p>
        </p:txBody>
      </p:sp>
      <p:sp>
        <p:nvSpPr>
          <p:cNvPr id="5" name="Alt Bilgi Yer Tutucusu 4">
            <a:extLst>
              <a:ext uri="{FF2B5EF4-FFF2-40B4-BE49-F238E27FC236}">
                <a16:creationId xmlns:a16="http://schemas.microsoft.com/office/drawing/2014/main" id="{C6B9B476-F87D-CD9F-573E-C49911DE06E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a:extLst>
              <a:ext uri="{FF2B5EF4-FFF2-40B4-BE49-F238E27FC236}">
                <a16:creationId xmlns:a16="http://schemas.microsoft.com/office/drawing/2014/main" id="{2C1E794A-670D-AD09-9AD8-E253A2AFCE0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01A4338-EBAE-ED40-8475-2E6AE1B9F2FD}" type="slidenum">
              <a:rPr lang="tr-TR" smtClean="0"/>
              <a:t>‹#›</a:t>
            </a:fld>
            <a:endParaRPr lang="tr-TR"/>
          </a:p>
        </p:txBody>
      </p:sp>
    </p:spTree>
    <p:extLst>
      <p:ext uri="{BB962C8B-B14F-4D97-AF65-F5344CB8AC3E}">
        <p14:creationId xmlns:p14="http://schemas.microsoft.com/office/powerpoint/2010/main" val="2252133503"/>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61" r:id="rId3"/>
    <p:sldLayoutId id="2147483650" r:id="rId4"/>
    <p:sldLayoutId id="2147483662" r:id="rId5"/>
    <p:sldLayoutId id="2147483663" r:id="rId6"/>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3.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3.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3.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3.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3.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3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3.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3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3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3.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3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3.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44.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3.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D05B471-14A4-EA84-BA4E-07F8353541D3}"/>
              </a:ext>
            </a:extLst>
          </p:cNvPr>
          <p:cNvSpPr>
            <a:spLocks noGrp="1"/>
          </p:cNvSpPr>
          <p:nvPr>
            <p:ph type="title"/>
          </p:nvPr>
        </p:nvSpPr>
        <p:spPr>
          <a:xfrm>
            <a:off x="838199" y="3659731"/>
            <a:ext cx="10515600" cy="1325563"/>
          </a:xfrm>
        </p:spPr>
        <p:txBody>
          <a:bodyPr/>
          <a:lstStyle/>
          <a:p>
            <a:r>
              <a:rPr lang="tr-TR" dirty="0"/>
              <a:t>ASM’DE SEKONDER HİPERTANSİYON DÜŞÜNDÜREN OLGULAR</a:t>
            </a:r>
          </a:p>
        </p:txBody>
      </p:sp>
      <p:sp>
        <p:nvSpPr>
          <p:cNvPr id="3" name="Dikdörtgen 2"/>
          <p:cNvSpPr/>
          <p:nvPr/>
        </p:nvSpPr>
        <p:spPr bwMode="auto">
          <a:xfrm>
            <a:off x="2442128" y="2311211"/>
            <a:ext cx="7583003" cy="1015663"/>
          </a:xfrm>
          <a:prstGeom prst="rect">
            <a:avLst/>
          </a:prstGeom>
        </p:spPr>
        <p:txBody>
          <a:bodyPr wrap="square">
            <a:spAutoFit/>
          </a:bodyPr>
          <a:lstStyle/>
          <a:p>
            <a:pPr algn="ctr">
              <a:defRPr/>
            </a:pPr>
            <a:r>
              <a:rPr lang="tr-TR" sz="2000" dirty="0">
                <a:solidFill>
                  <a:schemeClr val="bg1"/>
                </a:solidFill>
              </a:rPr>
              <a:t>TANIDAN TEDAVİYE GÜNCEL YAKLAŞIMLAR EĞİTİM PROGRAMI </a:t>
            </a:r>
            <a:endParaRPr dirty="0"/>
          </a:p>
          <a:p>
            <a:pPr algn="ctr">
              <a:defRPr/>
            </a:pPr>
            <a:r>
              <a:rPr lang="tr-TR" sz="2000" dirty="0" smtClean="0">
                <a:solidFill>
                  <a:schemeClr val="bg1"/>
                </a:solidFill>
              </a:rPr>
              <a:t>KARDİYOVASKÜLER MODÜLÜ</a:t>
            </a:r>
            <a:endParaRPr dirty="0"/>
          </a:p>
        </p:txBody>
      </p:sp>
    </p:spTree>
    <p:extLst>
      <p:ext uri="{BB962C8B-B14F-4D97-AF65-F5344CB8AC3E}">
        <p14:creationId xmlns:p14="http://schemas.microsoft.com/office/powerpoint/2010/main" val="17608155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err="1"/>
              <a:t>Sekonder</a:t>
            </a:r>
            <a:r>
              <a:rPr lang="tr-TR" dirty="0"/>
              <a:t> hipertansiyon</a:t>
            </a:r>
          </a:p>
        </p:txBody>
      </p:sp>
      <p:sp>
        <p:nvSpPr>
          <p:cNvPr id="3" name="Slayt Numarası Yer Tutucusu 2"/>
          <p:cNvSpPr>
            <a:spLocks noGrp="1"/>
          </p:cNvSpPr>
          <p:nvPr>
            <p:ph type="sldNum" sz="quarter" idx="12"/>
          </p:nvPr>
        </p:nvSpPr>
        <p:spPr/>
        <p:txBody>
          <a:bodyPr/>
          <a:lstStyle/>
          <a:p>
            <a:fld id="{501A4338-EBAE-ED40-8475-2E6AE1B9F2FD}" type="slidenum">
              <a:rPr lang="tr-TR" smtClean="0"/>
              <a:pPr/>
              <a:t>10</a:t>
            </a:fld>
            <a:endParaRPr lang="tr-TR" dirty="0"/>
          </a:p>
        </p:txBody>
      </p:sp>
      <p:sp>
        <p:nvSpPr>
          <p:cNvPr id="4" name="Metin Yer Tutucusu 3"/>
          <p:cNvSpPr>
            <a:spLocks noGrp="1"/>
          </p:cNvSpPr>
          <p:nvPr>
            <p:ph type="body" sz="half" idx="2"/>
          </p:nvPr>
        </p:nvSpPr>
        <p:spPr>
          <a:xfrm>
            <a:off x="665937" y="1179498"/>
            <a:ext cx="10791583" cy="4521927"/>
          </a:xfrm>
        </p:spPr>
        <p:txBody>
          <a:bodyPr>
            <a:noAutofit/>
          </a:bodyPr>
          <a:lstStyle/>
          <a:p>
            <a:pPr marL="285750" indent="-285750" algn="just">
              <a:lnSpc>
                <a:spcPct val="100000"/>
              </a:lnSpc>
              <a:buFont typeface="Wingdings" panose="05000000000000000000" pitchFamily="2" charset="2"/>
              <a:buChar char="ü"/>
            </a:pPr>
            <a:r>
              <a:rPr lang="tr-TR" sz="2000" dirty="0" err="1"/>
              <a:t>Sekonder</a:t>
            </a:r>
            <a:r>
              <a:rPr lang="tr-TR" sz="2000" dirty="0"/>
              <a:t> hipertansiyonun hangi hastalarda taranacağına yönelik tavsiyeler ulusal ve yerel kılavuzlarda farklılık göstermektedir. </a:t>
            </a:r>
          </a:p>
          <a:p>
            <a:pPr marL="285750" indent="-285750" algn="just">
              <a:lnSpc>
                <a:spcPct val="100000"/>
              </a:lnSpc>
              <a:buFont typeface="Wingdings" panose="05000000000000000000" pitchFamily="2" charset="2"/>
              <a:buChar char="ü"/>
            </a:pPr>
            <a:r>
              <a:rPr lang="tr-TR" sz="2000" dirty="0"/>
              <a:t>Genel olarak SH açısından şüphelenilecek hastalar tabloda özetlenmiştir. </a:t>
            </a:r>
            <a:r>
              <a:rPr lang="tr-TR" sz="2000" b="1" dirty="0"/>
              <a:t>30 yaşından önce başlayan veya 60 yaş üzerinde ani başlayan evre 2 hipertansiyon</a:t>
            </a:r>
            <a:r>
              <a:rPr lang="tr-TR" sz="2000" dirty="0"/>
              <a:t> bize </a:t>
            </a:r>
            <a:r>
              <a:rPr lang="tr-TR" sz="2000" dirty="0" err="1"/>
              <a:t>sekonder</a:t>
            </a:r>
            <a:r>
              <a:rPr lang="tr-TR" sz="2000" dirty="0"/>
              <a:t> hipertansiyon düşündürtecek nedenlerin başında gelir.</a:t>
            </a:r>
          </a:p>
          <a:p>
            <a:pPr marL="285750" indent="-285750" algn="just">
              <a:lnSpc>
                <a:spcPct val="100000"/>
              </a:lnSpc>
              <a:buFont typeface="Wingdings" panose="05000000000000000000" pitchFamily="2" charset="2"/>
              <a:buChar char="ü"/>
            </a:pPr>
            <a:r>
              <a:rPr lang="tr-TR" sz="2000" dirty="0"/>
              <a:t>SH nedenlerinin çoğu, spesifik bir bozukluğu düşündüren klinik bulgularla ilişkilidir; </a:t>
            </a:r>
            <a:r>
              <a:rPr lang="tr-TR" sz="2000" dirty="0" err="1"/>
              <a:t>oskültasyonda</a:t>
            </a:r>
            <a:r>
              <a:rPr lang="tr-TR" sz="2000" dirty="0"/>
              <a:t> üfürüm duyulan hastalarda </a:t>
            </a:r>
            <a:r>
              <a:rPr lang="tr-TR" sz="2000" b="1" dirty="0"/>
              <a:t>aort </a:t>
            </a:r>
            <a:r>
              <a:rPr lang="tr-TR" sz="2000" b="1" dirty="0" err="1"/>
              <a:t>koarktasyonu</a:t>
            </a:r>
            <a:r>
              <a:rPr lang="tr-TR" sz="2000" b="1" dirty="0"/>
              <a:t> veya </a:t>
            </a:r>
            <a:r>
              <a:rPr lang="tr-TR" sz="2000" b="1" dirty="0" err="1"/>
              <a:t>renal</a:t>
            </a:r>
            <a:r>
              <a:rPr lang="tr-TR" sz="2000" b="1" dirty="0"/>
              <a:t> arter </a:t>
            </a:r>
            <a:r>
              <a:rPr lang="tr-TR" sz="2000" b="1" dirty="0" err="1"/>
              <a:t>stenozu</a:t>
            </a:r>
            <a:r>
              <a:rPr lang="tr-TR" sz="2000" dirty="0"/>
              <a:t>, </a:t>
            </a:r>
            <a:r>
              <a:rPr lang="tr-TR" sz="2000" dirty="0" err="1"/>
              <a:t>cafe-au-lait</a:t>
            </a:r>
            <a:r>
              <a:rPr lang="tr-TR" sz="2000" dirty="0"/>
              <a:t> lekeleri görüldüğünde </a:t>
            </a:r>
            <a:r>
              <a:rPr lang="tr-TR" sz="2000" b="1" dirty="0" err="1"/>
              <a:t>feokromasitoma</a:t>
            </a:r>
            <a:r>
              <a:rPr lang="tr-TR" sz="2000" dirty="0"/>
              <a:t>, radyo-</a:t>
            </a:r>
            <a:r>
              <a:rPr lang="tr-TR" sz="2000" dirty="0" err="1"/>
              <a:t>femoral</a:t>
            </a:r>
            <a:r>
              <a:rPr lang="tr-TR" sz="2000" dirty="0"/>
              <a:t> nabız gecikmesinde </a:t>
            </a:r>
            <a:r>
              <a:rPr lang="tr-TR" sz="2000" b="1" dirty="0"/>
              <a:t>aort </a:t>
            </a:r>
            <a:r>
              <a:rPr lang="tr-TR" sz="2000" b="1" dirty="0" err="1"/>
              <a:t>koarktasyonu</a:t>
            </a:r>
            <a:r>
              <a:rPr lang="tr-TR" sz="2000" dirty="0"/>
              <a:t>, </a:t>
            </a:r>
            <a:r>
              <a:rPr lang="tr-TR" sz="2000" dirty="0" err="1"/>
              <a:t>renal</a:t>
            </a:r>
            <a:r>
              <a:rPr lang="tr-TR" sz="2000" dirty="0"/>
              <a:t> bölgede ele gelen kitlede </a:t>
            </a:r>
            <a:r>
              <a:rPr lang="tr-TR" sz="2000" b="1" dirty="0" err="1"/>
              <a:t>polikistik</a:t>
            </a:r>
            <a:r>
              <a:rPr lang="tr-TR" sz="2000" b="1" dirty="0"/>
              <a:t> böbrek </a:t>
            </a:r>
            <a:r>
              <a:rPr lang="tr-TR" sz="2000" dirty="0"/>
              <a:t>düşünülebilir.</a:t>
            </a:r>
          </a:p>
          <a:p>
            <a:pPr marL="285750" indent="-285750" algn="just">
              <a:lnSpc>
                <a:spcPct val="100000"/>
              </a:lnSpc>
              <a:buFont typeface="Wingdings" panose="05000000000000000000" pitchFamily="2" charset="2"/>
              <a:buChar char="ü"/>
            </a:pPr>
            <a:r>
              <a:rPr lang="tr-TR" sz="2000" dirty="0"/>
              <a:t>Bu kanıtların varlığında hasta SH için araştırılmalı, spesifik bir neden saptanması durumunda ilgili uzmana yönlendirilmelidir.</a:t>
            </a:r>
          </a:p>
          <a:p>
            <a:pPr marL="285750" indent="-285750" algn="just">
              <a:lnSpc>
                <a:spcPct val="100000"/>
              </a:lnSpc>
              <a:buFont typeface="Wingdings" panose="05000000000000000000" pitchFamily="2" charset="2"/>
              <a:buChar char="ü"/>
            </a:pPr>
            <a:r>
              <a:rPr lang="tr-TR" sz="2000" dirty="0" err="1"/>
              <a:t>Anamnez</a:t>
            </a:r>
            <a:r>
              <a:rPr lang="tr-TR" sz="2000" dirty="0"/>
              <a:t>, fizik muayene veya laboratuvar bulgularında </a:t>
            </a:r>
            <a:r>
              <a:rPr lang="tr-TR" sz="2000" dirty="0" err="1"/>
              <a:t>SH’den</a:t>
            </a:r>
            <a:r>
              <a:rPr lang="tr-TR" sz="2000" dirty="0"/>
              <a:t> şüphelendiren herhangi bir durum yoksa ileri tetkik yapılmasının faydası gösterilmemiştir. </a:t>
            </a:r>
          </a:p>
        </p:txBody>
      </p:sp>
    </p:spTree>
    <p:extLst>
      <p:ext uri="{BB962C8B-B14F-4D97-AF65-F5344CB8AC3E}">
        <p14:creationId xmlns:p14="http://schemas.microsoft.com/office/powerpoint/2010/main" val="31501053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Kimlerde </a:t>
            </a:r>
            <a:r>
              <a:rPr lang="tr-TR" dirty="0" err="1"/>
              <a:t>sekonder</a:t>
            </a:r>
            <a:r>
              <a:rPr lang="tr-TR" dirty="0"/>
              <a:t> hipertansiyon araştırılmalıdır?</a:t>
            </a:r>
          </a:p>
        </p:txBody>
      </p:sp>
      <p:sp>
        <p:nvSpPr>
          <p:cNvPr id="3" name="Slayt Numarası Yer Tutucusu 2"/>
          <p:cNvSpPr>
            <a:spLocks noGrp="1"/>
          </p:cNvSpPr>
          <p:nvPr>
            <p:ph type="sldNum" sz="quarter" idx="12"/>
          </p:nvPr>
        </p:nvSpPr>
        <p:spPr/>
        <p:txBody>
          <a:bodyPr/>
          <a:lstStyle/>
          <a:p>
            <a:fld id="{501A4338-EBAE-ED40-8475-2E6AE1B9F2FD}" type="slidenum">
              <a:rPr lang="tr-TR" smtClean="0"/>
              <a:pPr/>
              <a:t>11</a:t>
            </a:fld>
            <a:endParaRPr lang="tr-TR" dirty="0"/>
          </a:p>
        </p:txBody>
      </p:sp>
      <p:graphicFrame>
        <p:nvGraphicFramePr>
          <p:cNvPr id="7" name="Diyagram 6"/>
          <p:cNvGraphicFramePr/>
          <p:nvPr>
            <p:extLst>
              <p:ext uri="{D42A27DB-BD31-4B8C-83A1-F6EECF244321}">
                <p14:modId xmlns:p14="http://schemas.microsoft.com/office/powerpoint/2010/main" val="3557086363"/>
              </p:ext>
            </p:extLst>
          </p:nvPr>
        </p:nvGraphicFramePr>
        <p:xfrm>
          <a:off x="1010835" y="1409932"/>
          <a:ext cx="10026196" cy="439661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951228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Kimlerde </a:t>
            </a:r>
            <a:r>
              <a:rPr lang="tr-TR" dirty="0" err="1"/>
              <a:t>sekonder</a:t>
            </a:r>
            <a:r>
              <a:rPr lang="tr-TR" dirty="0"/>
              <a:t> hipertansiyon araştırılmalıdır?</a:t>
            </a:r>
          </a:p>
        </p:txBody>
      </p:sp>
      <p:sp>
        <p:nvSpPr>
          <p:cNvPr id="3" name="Slayt Numarası Yer Tutucusu 2"/>
          <p:cNvSpPr>
            <a:spLocks noGrp="1"/>
          </p:cNvSpPr>
          <p:nvPr>
            <p:ph type="sldNum" sz="quarter" idx="12"/>
          </p:nvPr>
        </p:nvSpPr>
        <p:spPr/>
        <p:txBody>
          <a:bodyPr/>
          <a:lstStyle/>
          <a:p>
            <a:fld id="{501A4338-EBAE-ED40-8475-2E6AE1B9F2FD}" type="slidenum">
              <a:rPr lang="tr-TR" smtClean="0"/>
              <a:pPr/>
              <a:t>12</a:t>
            </a:fld>
            <a:endParaRPr lang="tr-TR" dirty="0"/>
          </a:p>
        </p:txBody>
      </p:sp>
      <p:graphicFrame>
        <p:nvGraphicFramePr>
          <p:cNvPr id="5" name="Diyagram 4"/>
          <p:cNvGraphicFramePr/>
          <p:nvPr>
            <p:extLst>
              <p:ext uri="{D42A27DB-BD31-4B8C-83A1-F6EECF244321}">
                <p14:modId xmlns:p14="http://schemas.microsoft.com/office/powerpoint/2010/main" val="4160687245"/>
              </p:ext>
            </p:extLst>
          </p:nvPr>
        </p:nvGraphicFramePr>
        <p:xfrm>
          <a:off x="1465942" y="1314994"/>
          <a:ext cx="9114971" cy="48083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116106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nvan 3"/>
          <p:cNvSpPr>
            <a:spLocks noGrp="1"/>
          </p:cNvSpPr>
          <p:nvPr>
            <p:ph type="title"/>
          </p:nvPr>
        </p:nvSpPr>
        <p:spPr/>
        <p:txBody>
          <a:bodyPr>
            <a:normAutofit fontScale="90000"/>
          </a:bodyPr>
          <a:lstStyle/>
          <a:p>
            <a:r>
              <a:rPr lang="tr-TR" dirty="0" err="1"/>
              <a:t>Sekonder</a:t>
            </a:r>
            <a:r>
              <a:rPr lang="tr-TR" dirty="0"/>
              <a:t> hipertansiyon ve/veya dirençli hipertansiyon sebebi olabilen ilaçlar</a:t>
            </a:r>
          </a:p>
        </p:txBody>
      </p:sp>
      <p:sp>
        <p:nvSpPr>
          <p:cNvPr id="3" name="Slayt Numarası Yer Tutucusu 2"/>
          <p:cNvSpPr>
            <a:spLocks noGrp="1"/>
          </p:cNvSpPr>
          <p:nvPr>
            <p:ph type="sldNum" sz="quarter" idx="12"/>
          </p:nvPr>
        </p:nvSpPr>
        <p:spPr/>
        <p:txBody>
          <a:bodyPr/>
          <a:lstStyle/>
          <a:p>
            <a:fld id="{501A4338-EBAE-ED40-8475-2E6AE1B9F2FD}" type="slidenum">
              <a:rPr lang="tr-TR" smtClean="0"/>
              <a:pPr/>
              <a:t>13</a:t>
            </a:fld>
            <a:endParaRPr lang="tr-TR" dirty="0"/>
          </a:p>
        </p:txBody>
      </p:sp>
      <p:graphicFrame>
        <p:nvGraphicFramePr>
          <p:cNvPr id="5" name="Tablo 4"/>
          <p:cNvGraphicFramePr>
            <a:graphicFrameLocks noGrp="1"/>
          </p:cNvGraphicFramePr>
          <p:nvPr>
            <p:extLst>
              <p:ext uri="{D42A27DB-BD31-4B8C-83A1-F6EECF244321}">
                <p14:modId xmlns:p14="http://schemas.microsoft.com/office/powerpoint/2010/main" val="983031360"/>
              </p:ext>
            </p:extLst>
          </p:nvPr>
        </p:nvGraphicFramePr>
        <p:xfrm>
          <a:off x="944099" y="1415227"/>
          <a:ext cx="8128000" cy="3979783"/>
        </p:xfrm>
        <a:graphic>
          <a:graphicData uri="http://schemas.openxmlformats.org/drawingml/2006/table">
            <a:tbl>
              <a:tblPr firstRow="1" bandRow="1">
                <a:tableStyleId>{21E4AEA4-8DFA-4A89-87EB-49C32662AFE0}</a:tableStyleId>
              </a:tblPr>
              <a:tblGrid>
                <a:gridCol w="4316549">
                  <a:extLst>
                    <a:ext uri="{9D8B030D-6E8A-4147-A177-3AD203B41FA5}">
                      <a16:colId xmlns:a16="http://schemas.microsoft.com/office/drawing/2014/main" val="20000"/>
                    </a:ext>
                  </a:extLst>
                </a:gridCol>
                <a:gridCol w="3811451">
                  <a:extLst>
                    <a:ext uri="{9D8B030D-6E8A-4147-A177-3AD203B41FA5}">
                      <a16:colId xmlns:a16="http://schemas.microsoft.com/office/drawing/2014/main" val="20001"/>
                    </a:ext>
                  </a:extLst>
                </a:gridCol>
              </a:tblGrid>
              <a:tr h="330966">
                <a:tc gridSpan="2">
                  <a:txBody>
                    <a:bodyPr/>
                    <a:lstStyle/>
                    <a:p>
                      <a:r>
                        <a:rPr lang="tr-TR" dirty="0"/>
                        <a:t>Yüksek kan basıncına sebep olan sık kullanılan ilaçlar</a:t>
                      </a:r>
                    </a:p>
                  </a:txBody>
                  <a:tcPr anchor="ctr"/>
                </a:tc>
                <a:tc hMerge="1">
                  <a:txBody>
                    <a:bodyPr/>
                    <a:lstStyle/>
                    <a:p>
                      <a:endParaRPr lang="tr-TR"/>
                    </a:p>
                  </a:txBody>
                  <a:tcPr/>
                </a:tc>
                <a:extLst>
                  <a:ext uri="{0D108BD9-81ED-4DB2-BD59-A6C34878D82A}">
                    <a16:rowId xmlns:a16="http://schemas.microsoft.com/office/drawing/2014/main" val="10000"/>
                  </a:ext>
                </a:extLst>
              </a:tr>
              <a:tr h="330966">
                <a:tc>
                  <a:txBody>
                    <a:bodyPr/>
                    <a:lstStyle/>
                    <a:p>
                      <a:r>
                        <a:rPr lang="tr-TR" dirty="0" err="1"/>
                        <a:t>Nonsteroid</a:t>
                      </a:r>
                      <a:r>
                        <a:rPr lang="tr-TR" dirty="0"/>
                        <a:t> </a:t>
                      </a:r>
                      <a:r>
                        <a:rPr lang="tr-TR" dirty="0" err="1"/>
                        <a:t>antiinflamatuarlar</a:t>
                      </a:r>
                      <a:endParaRPr lang="tr-TR" dirty="0"/>
                    </a:p>
                  </a:txBody>
                  <a:tcPr anchor="ctr">
                    <a:lnR w="12700" cap="flat" cmpd="sng" algn="ctr">
                      <a:solidFill>
                        <a:schemeClr val="tx1"/>
                      </a:solidFill>
                      <a:prstDash val="solid"/>
                      <a:round/>
                      <a:headEnd type="none" w="med" len="med"/>
                      <a:tailEnd type="none" w="med" len="med"/>
                    </a:lnR>
                  </a:tcPr>
                </a:tc>
                <a:tc>
                  <a:txBody>
                    <a:bodyPr/>
                    <a:lstStyle/>
                    <a:p>
                      <a:r>
                        <a:rPr lang="tr-TR" dirty="0"/>
                        <a:t>Amfetamin </a:t>
                      </a:r>
                    </a:p>
                  </a:txBody>
                  <a:tcPr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1"/>
                  </a:ext>
                </a:extLst>
              </a:tr>
              <a:tr h="330966">
                <a:tc>
                  <a:txBody>
                    <a:bodyPr/>
                    <a:lstStyle/>
                    <a:p>
                      <a:r>
                        <a:rPr lang="tr-TR" dirty="0" err="1"/>
                        <a:t>Dekonjestanlar</a:t>
                      </a:r>
                      <a:r>
                        <a:rPr lang="tr-TR" dirty="0"/>
                        <a:t> </a:t>
                      </a:r>
                    </a:p>
                  </a:txBody>
                  <a:tcPr anchor="ctr">
                    <a:lnR w="12700" cap="flat" cmpd="sng" algn="ctr">
                      <a:solidFill>
                        <a:schemeClr val="tx1"/>
                      </a:solidFill>
                      <a:prstDash val="solid"/>
                      <a:round/>
                      <a:headEnd type="none" w="med" len="med"/>
                      <a:tailEnd type="none" w="med" len="med"/>
                    </a:ln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dirty="0" err="1"/>
                        <a:t>Mirabegron</a:t>
                      </a:r>
                      <a:r>
                        <a:rPr lang="tr-TR" dirty="0"/>
                        <a:t> </a:t>
                      </a:r>
                    </a:p>
                  </a:txBody>
                  <a:tcPr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2"/>
                  </a:ext>
                </a:extLst>
              </a:tr>
              <a:tr h="330966">
                <a:tc>
                  <a:txBody>
                    <a:bodyPr/>
                    <a:lstStyle/>
                    <a:p>
                      <a:r>
                        <a:rPr lang="tr-TR" dirty="0" err="1"/>
                        <a:t>Glukokortikoidler</a:t>
                      </a:r>
                      <a:r>
                        <a:rPr lang="tr-TR" dirty="0"/>
                        <a:t> </a:t>
                      </a:r>
                    </a:p>
                  </a:txBody>
                  <a:tcPr anchor="ctr">
                    <a:lnR w="12700" cap="flat" cmpd="sng" algn="ctr">
                      <a:solidFill>
                        <a:schemeClr val="tx1"/>
                      </a:solidFill>
                      <a:prstDash val="solid"/>
                      <a:round/>
                      <a:headEnd type="none" w="med" len="med"/>
                      <a:tailEnd type="none" w="med" len="med"/>
                    </a:ln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dirty="0" err="1"/>
                        <a:t>Modafinil</a:t>
                      </a:r>
                      <a:r>
                        <a:rPr lang="tr-TR" dirty="0"/>
                        <a:t>  </a:t>
                      </a:r>
                    </a:p>
                  </a:txBody>
                  <a:tcPr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3"/>
                  </a:ext>
                </a:extLst>
              </a:tr>
              <a:tr h="330966">
                <a:tc>
                  <a:txBody>
                    <a:bodyPr/>
                    <a:lstStyle/>
                    <a:p>
                      <a:r>
                        <a:rPr lang="tr-TR" dirty="0"/>
                        <a:t>Oral </a:t>
                      </a:r>
                      <a:r>
                        <a:rPr lang="tr-TR" dirty="0" err="1"/>
                        <a:t>kontraseptifler</a:t>
                      </a:r>
                      <a:endParaRPr lang="tr-TR" dirty="0"/>
                    </a:p>
                  </a:txBody>
                  <a:tcPr anchor="ctr">
                    <a:lnR w="12700" cap="flat" cmpd="sng" algn="ctr">
                      <a:solidFill>
                        <a:schemeClr val="tx1"/>
                      </a:solidFill>
                      <a:prstDash val="solid"/>
                      <a:round/>
                      <a:headEnd type="none" w="med" len="med"/>
                      <a:tailEnd type="none" w="med" len="med"/>
                    </a:ln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dirty="0" err="1"/>
                        <a:t>Eritropoietin</a:t>
                      </a:r>
                      <a:endParaRPr lang="tr-TR" dirty="0"/>
                    </a:p>
                  </a:txBody>
                  <a:tcPr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4"/>
                  </a:ext>
                </a:extLst>
              </a:tr>
              <a:tr h="827414">
                <a:tc>
                  <a:txBody>
                    <a:bodyPr/>
                    <a:lstStyle/>
                    <a:p>
                      <a:r>
                        <a:rPr lang="tr-TR" dirty="0" err="1"/>
                        <a:t>Serotonin-norepinefrin</a:t>
                      </a:r>
                      <a:r>
                        <a:rPr lang="tr-TR" dirty="0"/>
                        <a:t> geri alım inhibitörleri [SNRI] grubu </a:t>
                      </a:r>
                      <a:r>
                        <a:rPr lang="tr-TR" dirty="0" err="1"/>
                        <a:t>antidepresanlar</a:t>
                      </a:r>
                      <a:r>
                        <a:rPr lang="tr-TR" dirty="0"/>
                        <a:t>(özellikle </a:t>
                      </a:r>
                      <a:r>
                        <a:rPr lang="tr-TR" dirty="0" err="1"/>
                        <a:t>venlafaksin</a:t>
                      </a:r>
                      <a:r>
                        <a:rPr lang="tr-TR" dirty="0"/>
                        <a:t>) </a:t>
                      </a:r>
                    </a:p>
                  </a:txBody>
                  <a:tcPr anchor="ctr">
                    <a:lnR w="12700" cap="flat" cmpd="sng" algn="ctr">
                      <a:solidFill>
                        <a:schemeClr val="tx1"/>
                      </a:solidFill>
                      <a:prstDash val="solid"/>
                      <a:round/>
                      <a:headEnd type="none" w="med" len="med"/>
                      <a:tailEnd type="none" w="med" len="med"/>
                    </a:lnR>
                  </a:tcPr>
                </a:tc>
                <a:tc>
                  <a:txBody>
                    <a:bodyPr/>
                    <a:lstStyle/>
                    <a:p>
                      <a:r>
                        <a:rPr lang="tr-TR" dirty="0" err="1"/>
                        <a:t>Siklosporin</a:t>
                      </a:r>
                      <a:r>
                        <a:rPr lang="tr-TR" dirty="0"/>
                        <a:t> </a:t>
                      </a:r>
                    </a:p>
                  </a:txBody>
                  <a:tcPr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5"/>
                  </a:ext>
                </a:extLst>
              </a:tr>
              <a:tr h="579190">
                <a:tc>
                  <a:txBody>
                    <a:bodyPr/>
                    <a:lstStyle/>
                    <a:p>
                      <a:r>
                        <a:rPr lang="tr-TR" dirty="0">
                          <a:solidFill>
                            <a:schemeClr val="tx1"/>
                          </a:solidFill>
                        </a:rPr>
                        <a:t>Meyan kökü şurubu </a:t>
                      </a:r>
                    </a:p>
                  </a:txBody>
                  <a:tcPr anchor="ctr">
                    <a:lnR w="12700" cap="flat" cmpd="sng" algn="ctr">
                      <a:solidFill>
                        <a:schemeClr val="tx1"/>
                      </a:solidFill>
                      <a:prstDash val="solid"/>
                      <a:round/>
                      <a:headEnd type="none" w="med" len="med"/>
                      <a:tailEnd type="none" w="med" len="med"/>
                    </a:ln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dirty="0"/>
                        <a:t>Alkol ve bitkisel ürünler (sarı kantaron, ginseng vb.)</a:t>
                      </a:r>
                    </a:p>
                  </a:txBody>
                  <a:tcPr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6"/>
                  </a:ext>
                </a:extLst>
              </a:tr>
              <a:tr h="59650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dirty="0"/>
                        <a:t>Kokain </a:t>
                      </a:r>
                      <a:endParaRPr lang="tr-TR" dirty="0">
                        <a:solidFill>
                          <a:schemeClr val="tx1"/>
                        </a:solidFill>
                      </a:endParaRPr>
                    </a:p>
                  </a:txBody>
                  <a:tcPr anchor="ctr">
                    <a:lnR w="12700" cap="flat" cmpd="sng" algn="ctr">
                      <a:solidFill>
                        <a:schemeClr val="tx1"/>
                      </a:solidFill>
                      <a:prstDash val="solid"/>
                      <a:round/>
                      <a:headEnd type="none" w="med" len="med"/>
                      <a:tailEnd type="none" w="med" len="med"/>
                    </a:lnR>
                  </a:tcPr>
                </a:tc>
                <a:tc>
                  <a:txBody>
                    <a:bodyPr/>
                    <a:lstStyle/>
                    <a:p>
                      <a:endParaRPr lang="tr-TR" dirty="0"/>
                    </a:p>
                  </a:txBody>
                  <a:tcPr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36089074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fontScale="90000"/>
          </a:bodyPr>
          <a:lstStyle/>
          <a:p>
            <a:r>
              <a:rPr lang="tr-TR" dirty="0" err="1"/>
              <a:t>Sekonder</a:t>
            </a:r>
            <a:r>
              <a:rPr lang="tr-TR" dirty="0"/>
              <a:t> hipertansiyon ve/veya dirençli hipertansiyon sebebi olabilen ilaçlar</a:t>
            </a:r>
          </a:p>
        </p:txBody>
      </p:sp>
      <p:sp>
        <p:nvSpPr>
          <p:cNvPr id="3" name="Slayt Numarası Yer Tutucusu 2"/>
          <p:cNvSpPr>
            <a:spLocks noGrp="1"/>
          </p:cNvSpPr>
          <p:nvPr>
            <p:ph type="sldNum" sz="quarter" idx="12"/>
          </p:nvPr>
        </p:nvSpPr>
        <p:spPr/>
        <p:txBody>
          <a:bodyPr/>
          <a:lstStyle/>
          <a:p>
            <a:fld id="{501A4338-EBAE-ED40-8475-2E6AE1B9F2FD}" type="slidenum">
              <a:rPr lang="tr-TR" smtClean="0"/>
              <a:pPr/>
              <a:t>14</a:t>
            </a:fld>
            <a:endParaRPr lang="tr-TR" dirty="0"/>
          </a:p>
        </p:txBody>
      </p:sp>
      <p:graphicFrame>
        <p:nvGraphicFramePr>
          <p:cNvPr id="5" name="Tablo 4"/>
          <p:cNvGraphicFramePr>
            <a:graphicFrameLocks noGrp="1"/>
          </p:cNvGraphicFramePr>
          <p:nvPr>
            <p:extLst>
              <p:ext uri="{D42A27DB-BD31-4B8C-83A1-F6EECF244321}">
                <p14:modId xmlns:p14="http://schemas.microsoft.com/office/powerpoint/2010/main" val="1108216516"/>
              </p:ext>
            </p:extLst>
          </p:nvPr>
        </p:nvGraphicFramePr>
        <p:xfrm>
          <a:off x="888330" y="1295330"/>
          <a:ext cx="9301953" cy="4023360"/>
        </p:xfrm>
        <a:graphic>
          <a:graphicData uri="http://schemas.openxmlformats.org/drawingml/2006/table">
            <a:tbl>
              <a:tblPr firstRow="1" bandRow="1">
                <a:tableStyleId>{21E4AEA4-8DFA-4A89-87EB-49C32662AFE0}</a:tableStyleId>
              </a:tblPr>
              <a:tblGrid>
                <a:gridCol w="9301953">
                  <a:extLst>
                    <a:ext uri="{9D8B030D-6E8A-4147-A177-3AD203B41FA5}">
                      <a16:colId xmlns:a16="http://schemas.microsoft.com/office/drawing/2014/main" val="20000"/>
                    </a:ext>
                  </a:extLst>
                </a:gridCol>
              </a:tblGrid>
              <a:tr h="362389">
                <a:tc>
                  <a:txBody>
                    <a:bodyPr/>
                    <a:lstStyle/>
                    <a:p>
                      <a:r>
                        <a:rPr lang="tr-TR" dirty="0"/>
                        <a:t>Anti-kanser</a:t>
                      </a:r>
                      <a:r>
                        <a:rPr lang="tr-TR" baseline="0" dirty="0"/>
                        <a:t> ilaçlar</a:t>
                      </a:r>
                    </a:p>
                  </a:txBody>
                  <a:tcPr/>
                </a:tc>
                <a:extLst>
                  <a:ext uri="{0D108BD9-81ED-4DB2-BD59-A6C34878D82A}">
                    <a16:rowId xmlns:a16="http://schemas.microsoft.com/office/drawing/2014/main" val="10000"/>
                  </a:ext>
                </a:extLst>
              </a:tr>
              <a:tr h="352348">
                <a:tc>
                  <a:txBody>
                    <a:bodyPr/>
                    <a:lstStyle/>
                    <a:p>
                      <a:r>
                        <a:rPr lang="tr-TR" dirty="0" err="1"/>
                        <a:t>Vasküler</a:t>
                      </a:r>
                      <a:r>
                        <a:rPr lang="tr-TR" dirty="0"/>
                        <a:t> </a:t>
                      </a:r>
                      <a:r>
                        <a:rPr lang="tr-TR" dirty="0" err="1"/>
                        <a:t>endotelyal</a:t>
                      </a:r>
                      <a:r>
                        <a:rPr lang="tr-TR" dirty="0"/>
                        <a:t> büyüme faktörü [VEGF]inhibitörleri</a:t>
                      </a:r>
                    </a:p>
                  </a:txBody>
                  <a:tcPr/>
                </a:tc>
                <a:extLst>
                  <a:ext uri="{0D108BD9-81ED-4DB2-BD59-A6C34878D82A}">
                    <a16:rowId xmlns:a16="http://schemas.microsoft.com/office/drawing/2014/main" val="10001"/>
                  </a:ext>
                </a:extLst>
              </a:tr>
              <a:tr h="362389">
                <a:tc>
                  <a:txBody>
                    <a:bodyPr/>
                    <a:lstStyle/>
                    <a:p>
                      <a:r>
                        <a:rPr lang="tr-TR" dirty="0"/>
                        <a:t>Platin bazlı ilaçlar</a:t>
                      </a:r>
                    </a:p>
                  </a:txBody>
                  <a:tcPr/>
                </a:tc>
                <a:extLst>
                  <a:ext uri="{0D108BD9-81ED-4DB2-BD59-A6C34878D82A}">
                    <a16:rowId xmlns:a16="http://schemas.microsoft.com/office/drawing/2014/main" val="10002"/>
                  </a:ext>
                </a:extLst>
              </a:tr>
              <a:tr h="362389">
                <a:tc>
                  <a:txBody>
                    <a:bodyPr/>
                    <a:lstStyle/>
                    <a:p>
                      <a:r>
                        <a:rPr lang="tr-TR" dirty="0" err="1"/>
                        <a:t>Alkilleyici</a:t>
                      </a:r>
                      <a:r>
                        <a:rPr lang="tr-TR" dirty="0"/>
                        <a:t> ajanlar</a:t>
                      </a:r>
                      <a:r>
                        <a:rPr lang="tr-TR" baseline="0" dirty="0"/>
                        <a:t> </a:t>
                      </a:r>
                      <a:endParaRPr lang="tr-TR" dirty="0"/>
                    </a:p>
                  </a:txBody>
                  <a:tcPr/>
                </a:tc>
                <a:extLst>
                  <a:ext uri="{0D108BD9-81ED-4DB2-BD59-A6C34878D82A}">
                    <a16:rowId xmlns:a16="http://schemas.microsoft.com/office/drawing/2014/main" val="10003"/>
                  </a:ext>
                </a:extLst>
              </a:tr>
              <a:tr h="362389">
                <a:tc>
                  <a:txBody>
                    <a:bodyPr/>
                    <a:lstStyle/>
                    <a:p>
                      <a:r>
                        <a:rPr lang="tr-TR" dirty="0" err="1"/>
                        <a:t>Kalsinörin</a:t>
                      </a:r>
                      <a:r>
                        <a:rPr lang="tr-TR" dirty="0"/>
                        <a:t> inhibitörleri</a:t>
                      </a:r>
                    </a:p>
                  </a:txBody>
                  <a:tcPr/>
                </a:tc>
                <a:extLst>
                  <a:ext uri="{0D108BD9-81ED-4DB2-BD59-A6C34878D82A}">
                    <a16:rowId xmlns:a16="http://schemas.microsoft.com/office/drawing/2014/main" val="10004"/>
                  </a:ext>
                </a:extLst>
              </a:tr>
              <a:tr h="362389">
                <a:tc>
                  <a:txBody>
                    <a:bodyPr/>
                    <a:lstStyle/>
                    <a:p>
                      <a:r>
                        <a:rPr lang="tr-TR" dirty="0" err="1"/>
                        <a:t>Proteazom</a:t>
                      </a:r>
                      <a:r>
                        <a:rPr lang="tr-TR" dirty="0"/>
                        <a:t> inhibitörleri</a:t>
                      </a:r>
                    </a:p>
                  </a:txBody>
                  <a:tcPr/>
                </a:tc>
                <a:extLst>
                  <a:ext uri="{0D108BD9-81ED-4DB2-BD59-A6C34878D82A}">
                    <a16:rowId xmlns:a16="http://schemas.microsoft.com/office/drawing/2014/main" val="10005"/>
                  </a:ext>
                </a:extLst>
              </a:tr>
              <a:tr h="330112">
                <a:tc>
                  <a:txBody>
                    <a:bodyPr/>
                    <a:lstStyle/>
                    <a:p>
                      <a:r>
                        <a:rPr lang="tr-TR" dirty="0"/>
                        <a:t>B-raf geni / </a:t>
                      </a:r>
                      <a:r>
                        <a:rPr lang="tr-TR" dirty="0" err="1"/>
                        <a:t>mitojenle</a:t>
                      </a:r>
                      <a:r>
                        <a:rPr lang="tr-TR" dirty="0"/>
                        <a:t> etkinleşen hücre-dışı sinyal düzenlemeli </a:t>
                      </a:r>
                      <a:r>
                        <a:rPr lang="tr-TR" dirty="0" err="1"/>
                        <a:t>kinaz</a:t>
                      </a:r>
                      <a:r>
                        <a:rPr lang="tr-TR" dirty="0"/>
                        <a:t>[BRAF/MEK] inhibitörleri</a:t>
                      </a:r>
                    </a:p>
                  </a:txBody>
                  <a:tcPr/>
                </a:tc>
                <a:extLst>
                  <a:ext uri="{0D108BD9-81ED-4DB2-BD59-A6C34878D82A}">
                    <a16:rowId xmlns:a16="http://schemas.microsoft.com/office/drawing/2014/main" val="10006"/>
                  </a:ext>
                </a:extLst>
              </a:tr>
              <a:tr h="324837">
                <a:tc>
                  <a:txBody>
                    <a:bodyPr/>
                    <a:lstStyle/>
                    <a:p>
                      <a:r>
                        <a:rPr lang="tr-TR" dirty="0" err="1"/>
                        <a:t>Transfeksiyon</a:t>
                      </a:r>
                      <a:r>
                        <a:rPr lang="tr-TR" dirty="0"/>
                        <a:t> sırasında yeniden düzenlenen [RET] geni </a:t>
                      </a:r>
                      <a:r>
                        <a:rPr lang="tr-TR" dirty="0" err="1"/>
                        <a:t>kinazinhibitörleri</a:t>
                      </a:r>
                      <a:endParaRPr lang="tr-TR" dirty="0"/>
                    </a:p>
                  </a:txBody>
                  <a:tcPr/>
                </a:tc>
                <a:extLst>
                  <a:ext uri="{0D108BD9-81ED-4DB2-BD59-A6C34878D82A}">
                    <a16:rowId xmlns:a16="http://schemas.microsoft.com/office/drawing/2014/main" val="10007"/>
                  </a:ext>
                </a:extLst>
              </a:tr>
              <a:tr h="266807">
                <a:tc>
                  <a:txBody>
                    <a:bodyPr/>
                    <a:lstStyle/>
                    <a:p>
                      <a:r>
                        <a:rPr lang="tr-TR" dirty="0" err="1"/>
                        <a:t>Poli</a:t>
                      </a:r>
                      <a:r>
                        <a:rPr lang="tr-TR" dirty="0"/>
                        <a:t> ADP </a:t>
                      </a:r>
                      <a:r>
                        <a:rPr lang="tr-TR" dirty="0" err="1"/>
                        <a:t>riboz</a:t>
                      </a:r>
                      <a:r>
                        <a:rPr lang="tr-TR" dirty="0"/>
                        <a:t> </a:t>
                      </a:r>
                      <a:r>
                        <a:rPr lang="tr-TR" dirty="0" err="1"/>
                        <a:t>polimeraz</a:t>
                      </a:r>
                      <a:r>
                        <a:rPr lang="tr-TR" dirty="0"/>
                        <a:t> [PARP] inhibitörleri</a:t>
                      </a:r>
                    </a:p>
                  </a:txBody>
                  <a:tcPr/>
                </a:tc>
                <a:extLst>
                  <a:ext uri="{0D108BD9-81ED-4DB2-BD59-A6C34878D82A}">
                    <a16:rowId xmlns:a16="http://schemas.microsoft.com/office/drawing/2014/main" val="10008"/>
                  </a:ext>
                </a:extLst>
              </a:tr>
              <a:tr h="31428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dirty="0"/>
                        <a:t>Memeli </a:t>
                      </a:r>
                      <a:r>
                        <a:rPr lang="tr-TR" dirty="0" err="1"/>
                        <a:t>rapamisin</a:t>
                      </a:r>
                      <a:r>
                        <a:rPr lang="tr-TR" dirty="0"/>
                        <a:t> hedefi [</a:t>
                      </a:r>
                      <a:r>
                        <a:rPr lang="tr-TR" dirty="0" err="1"/>
                        <a:t>mTOR</a:t>
                      </a:r>
                      <a:r>
                        <a:rPr lang="tr-TR" dirty="0"/>
                        <a:t>]inhibitörleri</a:t>
                      </a:r>
                    </a:p>
                  </a:txBody>
                  <a:tcPr/>
                </a:tc>
                <a:extLst>
                  <a:ext uri="{0D108BD9-81ED-4DB2-BD59-A6C34878D82A}">
                    <a16:rowId xmlns:a16="http://schemas.microsoft.com/office/drawing/2014/main" val="10009"/>
                  </a:ext>
                </a:extLst>
              </a:tr>
              <a:tr h="36238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dirty="0" err="1"/>
                        <a:t>Androjen</a:t>
                      </a:r>
                      <a:r>
                        <a:rPr lang="tr-TR" dirty="0"/>
                        <a:t> sentez inhibitörler</a:t>
                      </a:r>
                    </a:p>
                  </a:txBody>
                  <a:tcPr/>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20377888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fontScale="90000"/>
          </a:bodyPr>
          <a:lstStyle/>
          <a:p>
            <a:r>
              <a:rPr lang="tr-TR" dirty="0"/>
              <a:t>Tanı ve Testler</a:t>
            </a:r>
            <a:br>
              <a:rPr lang="tr-TR" dirty="0"/>
            </a:br>
            <a:endParaRPr lang="tr-TR" dirty="0"/>
          </a:p>
        </p:txBody>
      </p:sp>
      <p:sp>
        <p:nvSpPr>
          <p:cNvPr id="3" name="Slayt Numarası Yer Tutucusu 2"/>
          <p:cNvSpPr>
            <a:spLocks noGrp="1"/>
          </p:cNvSpPr>
          <p:nvPr>
            <p:ph type="sldNum" sz="quarter" idx="12"/>
          </p:nvPr>
        </p:nvSpPr>
        <p:spPr/>
        <p:txBody>
          <a:bodyPr/>
          <a:lstStyle/>
          <a:p>
            <a:fld id="{501A4338-EBAE-ED40-8475-2E6AE1B9F2FD}" type="slidenum">
              <a:rPr lang="tr-TR" smtClean="0"/>
              <a:pPr/>
              <a:t>15</a:t>
            </a:fld>
            <a:endParaRPr lang="tr-TR" dirty="0"/>
          </a:p>
        </p:txBody>
      </p:sp>
      <p:graphicFrame>
        <p:nvGraphicFramePr>
          <p:cNvPr id="5" name="Diyagram 4"/>
          <p:cNvGraphicFramePr/>
          <p:nvPr>
            <p:extLst>
              <p:ext uri="{D42A27DB-BD31-4B8C-83A1-F6EECF244321}">
                <p14:modId xmlns:p14="http://schemas.microsoft.com/office/powerpoint/2010/main" val="2273776321"/>
              </p:ext>
            </p:extLst>
          </p:nvPr>
        </p:nvGraphicFramePr>
        <p:xfrm>
          <a:off x="792284" y="1093107"/>
          <a:ext cx="9081477" cy="478298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026444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551391" y="457982"/>
            <a:ext cx="11089225" cy="504497"/>
          </a:xfrm>
        </p:spPr>
        <p:txBody>
          <a:bodyPr/>
          <a:lstStyle/>
          <a:p>
            <a:r>
              <a:rPr lang="tr-TR" dirty="0" err="1"/>
              <a:t>Sekonder</a:t>
            </a:r>
            <a:r>
              <a:rPr lang="tr-TR" dirty="0"/>
              <a:t> hipertansiyon düşünülen hastalarda öncelikli tetkikler</a:t>
            </a:r>
          </a:p>
        </p:txBody>
      </p:sp>
      <p:sp>
        <p:nvSpPr>
          <p:cNvPr id="3" name="Slayt Numarası Yer Tutucusu 2"/>
          <p:cNvSpPr>
            <a:spLocks noGrp="1"/>
          </p:cNvSpPr>
          <p:nvPr>
            <p:ph type="sldNum" sz="quarter" idx="12"/>
          </p:nvPr>
        </p:nvSpPr>
        <p:spPr/>
        <p:txBody>
          <a:bodyPr/>
          <a:lstStyle/>
          <a:p>
            <a:fld id="{501A4338-EBAE-ED40-8475-2E6AE1B9F2FD}" type="slidenum">
              <a:rPr lang="tr-TR" smtClean="0"/>
              <a:pPr/>
              <a:t>16</a:t>
            </a:fld>
            <a:endParaRPr lang="tr-TR" dirty="0"/>
          </a:p>
        </p:txBody>
      </p:sp>
      <p:graphicFrame>
        <p:nvGraphicFramePr>
          <p:cNvPr id="7" name="Tablo 6"/>
          <p:cNvGraphicFramePr>
            <a:graphicFrameLocks noGrp="1"/>
          </p:cNvGraphicFramePr>
          <p:nvPr>
            <p:extLst>
              <p:ext uri="{D42A27DB-BD31-4B8C-83A1-F6EECF244321}">
                <p14:modId xmlns:p14="http://schemas.microsoft.com/office/powerpoint/2010/main" val="4034834566"/>
              </p:ext>
            </p:extLst>
          </p:nvPr>
        </p:nvGraphicFramePr>
        <p:xfrm>
          <a:off x="750415" y="963547"/>
          <a:ext cx="10081707" cy="5159829"/>
        </p:xfrm>
        <a:graphic>
          <a:graphicData uri="http://schemas.openxmlformats.org/drawingml/2006/table">
            <a:tbl>
              <a:tblPr firstRow="1" bandRow="1">
                <a:tableStyleId>{21E4AEA4-8DFA-4A89-87EB-49C32662AFE0}</a:tableStyleId>
              </a:tblPr>
              <a:tblGrid>
                <a:gridCol w="6819762">
                  <a:extLst>
                    <a:ext uri="{9D8B030D-6E8A-4147-A177-3AD203B41FA5}">
                      <a16:colId xmlns:a16="http://schemas.microsoft.com/office/drawing/2014/main" val="20000"/>
                    </a:ext>
                  </a:extLst>
                </a:gridCol>
                <a:gridCol w="3261945">
                  <a:extLst>
                    <a:ext uri="{9D8B030D-6E8A-4147-A177-3AD203B41FA5}">
                      <a16:colId xmlns:a16="http://schemas.microsoft.com/office/drawing/2014/main" val="20001"/>
                    </a:ext>
                  </a:extLst>
                </a:gridCol>
              </a:tblGrid>
              <a:tr h="496389">
                <a:tc>
                  <a:txBody>
                    <a:bodyPr/>
                    <a:lstStyle/>
                    <a:p>
                      <a:r>
                        <a:rPr lang="tr-TR" dirty="0"/>
                        <a:t>Klinik veya laboratuvar belirti/bulgular</a:t>
                      </a:r>
                    </a:p>
                  </a:txBody>
                  <a:tcPr/>
                </a:tc>
                <a:tc>
                  <a:txBody>
                    <a:bodyPr/>
                    <a:lstStyle/>
                    <a:p>
                      <a:r>
                        <a:rPr lang="tr-TR" dirty="0"/>
                        <a:t>Öncelikli tetkikler</a:t>
                      </a:r>
                    </a:p>
                  </a:txBody>
                  <a:tcPr/>
                </a:tc>
                <a:extLst>
                  <a:ext uri="{0D108BD9-81ED-4DB2-BD59-A6C34878D82A}">
                    <a16:rowId xmlns:a16="http://schemas.microsoft.com/office/drawing/2014/main" val="10000"/>
                  </a:ext>
                </a:extLst>
              </a:tr>
              <a:tr h="1817427">
                <a:tc>
                  <a:txBody>
                    <a:bodyPr/>
                    <a:lstStyle/>
                    <a:p>
                      <a:pPr marL="0" indent="0">
                        <a:buFont typeface="Wingdings" panose="05000000000000000000" pitchFamily="2" charset="2"/>
                        <a:buNone/>
                      </a:pPr>
                      <a:r>
                        <a:rPr lang="tr-TR" sz="1600" b="1" dirty="0" err="1"/>
                        <a:t>Renovasküler</a:t>
                      </a:r>
                      <a:r>
                        <a:rPr lang="tr-TR" sz="1600" b="1" dirty="0"/>
                        <a:t> Hastalık</a:t>
                      </a:r>
                    </a:p>
                    <a:p>
                      <a:pPr marL="285750" indent="-109538">
                        <a:buFont typeface="Wingdings" panose="05000000000000000000" pitchFamily="2" charset="2"/>
                        <a:buChar char="q"/>
                      </a:pPr>
                      <a:r>
                        <a:rPr lang="tr-TR" sz="1600" dirty="0"/>
                        <a:t>RAAS </a:t>
                      </a:r>
                      <a:r>
                        <a:rPr lang="tr-TR" sz="1600" dirty="0" err="1"/>
                        <a:t>blokeri</a:t>
                      </a:r>
                      <a:r>
                        <a:rPr lang="tr-TR" sz="1600" dirty="0"/>
                        <a:t> başlandıktan sonra </a:t>
                      </a:r>
                      <a:r>
                        <a:rPr lang="tr-TR" sz="1600" dirty="0" err="1"/>
                        <a:t>kreatinin</a:t>
                      </a:r>
                      <a:r>
                        <a:rPr lang="tr-TR" sz="1600" dirty="0"/>
                        <a:t> düzeyinin akut olarak %30’dan fazla yükselmesi ve sebat etmesi </a:t>
                      </a:r>
                    </a:p>
                    <a:p>
                      <a:pPr marL="285750" indent="-109538">
                        <a:buFont typeface="Wingdings" panose="05000000000000000000" pitchFamily="2" charset="2"/>
                        <a:buChar char="q"/>
                      </a:pPr>
                      <a:r>
                        <a:rPr lang="tr-TR" sz="1600" dirty="0" err="1"/>
                        <a:t>Diffüz</a:t>
                      </a:r>
                      <a:r>
                        <a:rPr lang="tr-TR" sz="1600" dirty="0"/>
                        <a:t> </a:t>
                      </a:r>
                      <a:r>
                        <a:rPr lang="tr-TR" sz="1600" dirty="0" err="1"/>
                        <a:t>aterosklerozu</a:t>
                      </a:r>
                      <a:r>
                        <a:rPr lang="tr-TR" sz="1600" dirty="0"/>
                        <a:t> olan hastada hipertansiyon, tek taraflı küçük böbrek veya her iki böbrek boyutu arasında nedeni açıklanamayan 1.5 cm’den fazla fark </a:t>
                      </a:r>
                    </a:p>
                    <a:p>
                      <a:pPr marL="285750" indent="-109538">
                        <a:buFont typeface="Wingdings" panose="05000000000000000000" pitchFamily="2" charset="2"/>
                        <a:buChar char="q"/>
                      </a:pPr>
                      <a:r>
                        <a:rPr lang="tr-TR" sz="1600" dirty="0"/>
                        <a:t>Tekrarlayan akut </a:t>
                      </a:r>
                      <a:r>
                        <a:rPr lang="tr-TR" sz="1600" dirty="0" err="1"/>
                        <a:t>pulmoner</a:t>
                      </a:r>
                      <a:r>
                        <a:rPr lang="tr-TR" sz="1600" dirty="0"/>
                        <a:t> ödem atakları </a:t>
                      </a:r>
                    </a:p>
                    <a:p>
                      <a:pPr marL="285750" indent="-109538">
                        <a:buFont typeface="Wingdings" panose="05000000000000000000" pitchFamily="2" charset="2"/>
                        <a:buChar char="q"/>
                      </a:pPr>
                      <a:r>
                        <a:rPr lang="tr-TR" sz="1600" dirty="0" err="1"/>
                        <a:t>Renal</a:t>
                      </a:r>
                      <a:r>
                        <a:rPr lang="tr-TR" sz="1600" dirty="0"/>
                        <a:t> arter </a:t>
                      </a:r>
                      <a:r>
                        <a:rPr lang="tr-TR" sz="1600" dirty="0" err="1"/>
                        <a:t>trasesinde</a:t>
                      </a:r>
                      <a:r>
                        <a:rPr lang="tr-TR" sz="1600" dirty="0"/>
                        <a:t> üfürüm</a:t>
                      </a:r>
                    </a:p>
                  </a:txBody>
                  <a:tcPr/>
                </a:tc>
                <a:tc>
                  <a:txBody>
                    <a:bodyPr/>
                    <a:lstStyle/>
                    <a:p>
                      <a:pPr marL="285750" marR="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endParaRPr lang="tr-TR" sz="1600" dirty="0"/>
                    </a:p>
                    <a:p>
                      <a:pPr marL="285750" marR="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endParaRPr lang="tr-TR" sz="1600" dirty="0"/>
                    </a:p>
                    <a:p>
                      <a:pPr marL="285750" marR="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tr-TR" sz="1600" dirty="0" err="1"/>
                        <a:t>Renal</a:t>
                      </a:r>
                      <a:r>
                        <a:rPr lang="tr-TR" sz="1600" dirty="0"/>
                        <a:t> arter </a:t>
                      </a:r>
                      <a:r>
                        <a:rPr lang="tr-TR" sz="1600" dirty="0" err="1"/>
                        <a:t>Doppler</a:t>
                      </a:r>
                      <a:r>
                        <a:rPr lang="tr-TR" sz="1600" dirty="0"/>
                        <a:t> USG</a:t>
                      </a:r>
                    </a:p>
                    <a:p>
                      <a:pPr marL="0" marR="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tr-TR" sz="1600" dirty="0"/>
                    </a:p>
                    <a:p>
                      <a:pPr marL="285750" marR="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tr-TR" sz="1600" dirty="0"/>
                        <a:t> BT/MR anjiyografi</a:t>
                      </a:r>
                    </a:p>
                    <a:p>
                      <a:endParaRPr lang="tr-TR" sz="1600" dirty="0"/>
                    </a:p>
                  </a:txBody>
                  <a:tcPr/>
                </a:tc>
                <a:extLst>
                  <a:ext uri="{0D108BD9-81ED-4DB2-BD59-A6C34878D82A}">
                    <a16:rowId xmlns:a16="http://schemas.microsoft.com/office/drawing/2014/main" val="10001"/>
                  </a:ext>
                </a:extLst>
              </a:tr>
              <a:tr h="639530">
                <a:tc>
                  <a:txBody>
                    <a:bodyPr/>
                    <a:lstStyle/>
                    <a:p>
                      <a:pPr marL="0" indent="0">
                        <a:buFont typeface="Wingdings" panose="05000000000000000000" pitchFamily="2" charset="2"/>
                        <a:buNone/>
                      </a:pPr>
                      <a:r>
                        <a:rPr lang="tr-TR" sz="1600" b="1" dirty="0" err="1"/>
                        <a:t>Renal</a:t>
                      </a:r>
                      <a:r>
                        <a:rPr lang="tr-TR" sz="1600" b="1" dirty="0"/>
                        <a:t> </a:t>
                      </a:r>
                      <a:r>
                        <a:rPr lang="tr-TR" sz="1600" b="1" dirty="0" err="1"/>
                        <a:t>Parankim</a:t>
                      </a:r>
                      <a:r>
                        <a:rPr lang="tr-TR" sz="1600" b="1" dirty="0"/>
                        <a:t> Hastalığı</a:t>
                      </a:r>
                    </a:p>
                    <a:p>
                      <a:pPr marL="285750" indent="-109538">
                        <a:buFont typeface="Wingdings" panose="05000000000000000000" pitchFamily="2" charset="2"/>
                        <a:buChar char="v"/>
                      </a:pPr>
                      <a:r>
                        <a:rPr lang="tr-TR" sz="1600" dirty="0"/>
                        <a:t>Serum </a:t>
                      </a:r>
                      <a:r>
                        <a:rPr lang="tr-TR" sz="1600" dirty="0" err="1"/>
                        <a:t>kreatinin</a:t>
                      </a:r>
                      <a:r>
                        <a:rPr lang="tr-TR" sz="1600" dirty="0"/>
                        <a:t> yüksekliği</a:t>
                      </a:r>
                    </a:p>
                    <a:p>
                      <a:pPr marL="285750" indent="-109538">
                        <a:buFont typeface="Wingdings" panose="05000000000000000000" pitchFamily="2" charset="2"/>
                        <a:buChar char="v"/>
                      </a:pPr>
                      <a:r>
                        <a:rPr lang="tr-TR" sz="1600" dirty="0"/>
                        <a:t>Anormal idrar </a:t>
                      </a:r>
                      <a:r>
                        <a:rPr lang="tr-TR" sz="1600" dirty="0" err="1"/>
                        <a:t>sedimenti</a:t>
                      </a:r>
                      <a:endParaRPr lang="tr-TR" sz="1600" dirty="0"/>
                    </a:p>
                    <a:p>
                      <a:pPr marL="285750" indent="-109538">
                        <a:buFont typeface="Wingdings" panose="05000000000000000000" pitchFamily="2" charset="2"/>
                        <a:buChar char="v"/>
                      </a:pPr>
                      <a:r>
                        <a:rPr lang="tr-TR" sz="1600" dirty="0" err="1"/>
                        <a:t>Proteinüri</a:t>
                      </a:r>
                      <a:endParaRPr lang="tr-TR" sz="1600" dirty="0"/>
                    </a:p>
                  </a:txBody>
                  <a:tcPr/>
                </a:tc>
                <a:tc>
                  <a:txBody>
                    <a:bodyPr/>
                    <a:lstStyle/>
                    <a:p>
                      <a:pPr marL="285750" indent="-285750">
                        <a:buFont typeface="Wingdings" panose="05000000000000000000" pitchFamily="2" charset="2"/>
                        <a:buChar char="v"/>
                      </a:pPr>
                      <a:r>
                        <a:rPr lang="tr-TR" sz="1600" dirty="0"/>
                        <a:t>Serum </a:t>
                      </a:r>
                      <a:r>
                        <a:rPr lang="tr-TR" sz="1600" dirty="0" err="1"/>
                        <a:t>kreatinin</a:t>
                      </a:r>
                      <a:r>
                        <a:rPr lang="tr-TR" sz="1600" dirty="0"/>
                        <a:t> düzeyi,</a:t>
                      </a:r>
                      <a:r>
                        <a:rPr lang="tr-TR" sz="1600" baseline="0" dirty="0"/>
                        <a:t> </a:t>
                      </a:r>
                      <a:r>
                        <a:rPr lang="tr-TR" sz="1600" dirty="0" err="1"/>
                        <a:t>eGFR</a:t>
                      </a:r>
                      <a:r>
                        <a:rPr lang="tr-TR" sz="1600" dirty="0"/>
                        <a:t> </a:t>
                      </a:r>
                    </a:p>
                    <a:p>
                      <a:pPr marL="285750" indent="-285750">
                        <a:buFont typeface="Wingdings" panose="05000000000000000000" pitchFamily="2" charset="2"/>
                        <a:buChar char="v"/>
                      </a:pPr>
                      <a:r>
                        <a:rPr lang="tr-TR" sz="1600" dirty="0" err="1"/>
                        <a:t>Renal</a:t>
                      </a:r>
                      <a:r>
                        <a:rPr lang="tr-TR" sz="1600" dirty="0"/>
                        <a:t> USG</a:t>
                      </a:r>
                    </a:p>
                    <a:p>
                      <a:pPr marL="285750" indent="-285750">
                        <a:buFont typeface="Wingdings" panose="05000000000000000000" pitchFamily="2" charset="2"/>
                        <a:buChar char="v"/>
                      </a:pPr>
                      <a:r>
                        <a:rPr lang="tr-TR" sz="1600" dirty="0"/>
                        <a:t>Tam idrar tetkiki</a:t>
                      </a:r>
                    </a:p>
                    <a:p>
                      <a:pPr marL="285750" indent="-285750">
                        <a:buFont typeface="Wingdings" panose="05000000000000000000" pitchFamily="2" charset="2"/>
                        <a:buChar char="v"/>
                      </a:pPr>
                      <a:r>
                        <a:rPr lang="tr-TR" sz="1600" dirty="0"/>
                        <a:t>Spot idrar albümin </a:t>
                      </a:r>
                      <a:r>
                        <a:rPr lang="tr-TR" sz="1600" dirty="0" err="1"/>
                        <a:t>kreatinin</a:t>
                      </a:r>
                      <a:r>
                        <a:rPr lang="tr-TR" sz="1600" dirty="0"/>
                        <a:t> oranı</a:t>
                      </a:r>
                    </a:p>
                  </a:txBody>
                  <a:tcPr/>
                </a:tc>
                <a:extLst>
                  <a:ext uri="{0D108BD9-81ED-4DB2-BD59-A6C34878D82A}">
                    <a16:rowId xmlns:a16="http://schemas.microsoft.com/office/drawing/2014/main" val="10002"/>
                  </a:ext>
                </a:extLst>
              </a:tr>
              <a:tr h="683907">
                <a:tc>
                  <a:txBody>
                    <a:bodyPr/>
                    <a:lstStyle/>
                    <a:p>
                      <a:pPr marL="0" indent="0">
                        <a:buFont typeface="Wingdings" panose="05000000000000000000" pitchFamily="2" charset="2"/>
                        <a:buNone/>
                      </a:pPr>
                      <a:r>
                        <a:rPr lang="tr-TR" sz="1600" b="1" dirty="0" err="1"/>
                        <a:t>Primer</a:t>
                      </a:r>
                      <a:r>
                        <a:rPr lang="tr-TR" sz="1600" b="1" dirty="0"/>
                        <a:t> </a:t>
                      </a:r>
                      <a:r>
                        <a:rPr lang="tr-TR" sz="1600" b="1" dirty="0" err="1"/>
                        <a:t>Aldosteronizm</a:t>
                      </a:r>
                      <a:endParaRPr lang="tr-TR" sz="1600" b="1" dirty="0"/>
                    </a:p>
                    <a:p>
                      <a:pPr marL="285750" indent="-109538">
                        <a:buFont typeface="Wingdings" panose="05000000000000000000" pitchFamily="2" charset="2"/>
                        <a:buChar char="Ø"/>
                      </a:pPr>
                      <a:r>
                        <a:rPr lang="tr-TR" sz="1600" dirty="0"/>
                        <a:t>Açıklanamayan </a:t>
                      </a:r>
                      <a:r>
                        <a:rPr lang="tr-TR" sz="1600" dirty="0" err="1"/>
                        <a:t>hipokalemi</a:t>
                      </a:r>
                      <a:r>
                        <a:rPr lang="tr-TR" sz="1600" dirty="0"/>
                        <a:t> (olguların yarısında görülmeyebilir)</a:t>
                      </a:r>
                    </a:p>
                    <a:p>
                      <a:pPr marL="285750" indent="-109538">
                        <a:buFont typeface="Wingdings" panose="05000000000000000000" pitchFamily="2" charset="2"/>
                        <a:buChar char="Ø"/>
                      </a:pPr>
                      <a:r>
                        <a:rPr lang="tr-TR" sz="1600" dirty="0" err="1"/>
                        <a:t>Metabolik</a:t>
                      </a:r>
                      <a:r>
                        <a:rPr lang="tr-TR" sz="1600" dirty="0"/>
                        <a:t> </a:t>
                      </a:r>
                      <a:r>
                        <a:rPr lang="tr-TR" sz="1600" dirty="0" err="1"/>
                        <a:t>alkaloz</a:t>
                      </a:r>
                      <a:endParaRPr lang="tr-TR" sz="1600" dirty="0"/>
                    </a:p>
                    <a:p>
                      <a:pPr marL="285750" indent="-109538">
                        <a:buFont typeface="Wingdings" panose="05000000000000000000" pitchFamily="2" charset="2"/>
                        <a:buChar char="Ø"/>
                      </a:pPr>
                      <a:r>
                        <a:rPr lang="tr-TR" sz="1600" dirty="0"/>
                        <a:t>Adrenal </a:t>
                      </a:r>
                      <a:r>
                        <a:rPr lang="tr-TR" sz="1600" dirty="0" err="1"/>
                        <a:t>insidentaloma</a:t>
                      </a:r>
                      <a:r>
                        <a:rPr lang="tr-TR" sz="1600" dirty="0"/>
                        <a:t> </a:t>
                      </a:r>
                    </a:p>
                    <a:p>
                      <a:pPr marL="285750" indent="-109538">
                        <a:buFont typeface="Wingdings" panose="05000000000000000000" pitchFamily="2" charset="2"/>
                        <a:buChar char="Ø"/>
                      </a:pPr>
                      <a:r>
                        <a:rPr lang="tr-TR" sz="1600" dirty="0"/>
                        <a:t>Evre 2 hipertansiyon </a:t>
                      </a:r>
                    </a:p>
                    <a:p>
                      <a:pPr marL="285750" indent="-109538">
                        <a:buFont typeface="Wingdings" panose="05000000000000000000" pitchFamily="2" charset="2"/>
                        <a:buChar char="Ø"/>
                      </a:pPr>
                      <a:r>
                        <a:rPr lang="tr-TR" sz="1600" dirty="0"/>
                        <a:t>Dirençli hipertansiyon</a:t>
                      </a:r>
                    </a:p>
                  </a:txBody>
                  <a:tcPr/>
                </a:tc>
                <a:tc>
                  <a:txBody>
                    <a:bodyPr/>
                    <a:lstStyle/>
                    <a:p>
                      <a:pPr marL="285750" indent="-285750">
                        <a:buFont typeface="Wingdings" panose="05000000000000000000" pitchFamily="2" charset="2"/>
                        <a:buChar char="Ø"/>
                      </a:pPr>
                      <a:endParaRPr lang="tr-TR" sz="1600" dirty="0"/>
                    </a:p>
                    <a:p>
                      <a:pPr marL="285750" indent="-285750">
                        <a:buFont typeface="Wingdings" panose="05000000000000000000" pitchFamily="2" charset="2"/>
                        <a:buChar char="Ø"/>
                      </a:pPr>
                      <a:endParaRPr lang="tr-TR" sz="1600" dirty="0"/>
                    </a:p>
                    <a:p>
                      <a:pPr marL="285750" indent="-285750">
                        <a:buFont typeface="Wingdings" panose="05000000000000000000" pitchFamily="2" charset="2"/>
                        <a:buChar char="Ø"/>
                      </a:pPr>
                      <a:r>
                        <a:rPr lang="tr-TR" sz="1600" dirty="0" err="1"/>
                        <a:t>Aldosteron</a:t>
                      </a:r>
                      <a:r>
                        <a:rPr lang="tr-TR" sz="1600" dirty="0"/>
                        <a:t> /PRA oranı</a:t>
                      </a:r>
                    </a:p>
                  </a:txBody>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0749708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err="1"/>
              <a:t>Sekonder</a:t>
            </a:r>
            <a:r>
              <a:rPr lang="tr-TR" dirty="0"/>
              <a:t> hipertansiyon düşünülen hastalarda öncelikli tetkikler</a:t>
            </a:r>
          </a:p>
        </p:txBody>
      </p:sp>
      <p:sp>
        <p:nvSpPr>
          <p:cNvPr id="3" name="Slayt Numarası Yer Tutucusu 2"/>
          <p:cNvSpPr>
            <a:spLocks noGrp="1"/>
          </p:cNvSpPr>
          <p:nvPr>
            <p:ph type="sldNum" sz="quarter" idx="12"/>
          </p:nvPr>
        </p:nvSpPr>
        <p:spPr/>
        <p:txBody>
          <a:bodyPr/>
          <a:lstStyle/>
          <a:p>
            <a:fld id="{501A4338-EBAE-ED40-8475-2E6AE1B9F2FD}" type="slidenum">
              <a:rPr lang="tr-TR" smtClean="0"/>
              <a:pPr/>
              <a:t>17</a:t>
            </a:fld>
            <a:endParaRPr lang="tr-TR" dirty="0"/>
          </a:p>
        </p:txBody>
      </p:sp>
      <p:graphicFrame>
        <p:nvGraphicFramePr>
          <p:cNvPr id="5" name="Tablo 4"/>
          <p:cNvGraphicFramePr>
            <a:graphicFrameLocks noGrp="1"/>
          </p:cNvGraphicFramePr>
          <p:nvPr>
            <p:extLst>
              <p:ext uri="{D42A27DB-BD31-4B8C-83A1-F6EECF244321}">
                <p14:modId xmlns:p14="http://schemas.microsoft.com/office/powerpoint/2010/main" val="3833073809"/>
              </p:ext>
            </p:extLst>
          </p:nvPr>
        </p:nvGraphicFramePr>
        <p:xfrm>
          <a:off x="889082" y="1093107"/>
          <a:ext cx="9353955" cy="4637314"/>
        </p:xfrm>
        <a:graphic>
          <a:graphicData uri="http://schemas.openxmlformats.org/drawingml/2006/table">
            <a:tbl>
              <a:tblPr firstRow="1" bandRow="1">
                <a:tableStyleId>{21E4AEA4-8DFA-4A89-87EB-49C32662AFE0}</a:tableStyleId>
              </a:tblPr>
              <a:tblGrid>
                <a:gridCol w="5854618">
                  <a:extLst>
                    <a:ext uri="{9D8B030D-6E8A-4147-A177-3AD203B41FA5}">
                      <a16:colId xmlns:a16="http://schemas.microsoft.com/office/drawing/2014/main" val="20000"/>
                    </a:ext>
                  </a:extLst>
                </a:gridCol>
                <a:gridCol w="3499337">
                  <a:extLst>
                    <a:ext uri="{9D8B030D-6E8A-4147-A177-3AD203B41FA5}">
                      <a16:colId xmlns:a16="http://schemas.microsoft.com/office/drawing/2014/main" val="20001"/>
                    </a:ext>
                  </a:extLst>
                </a:gridCol>
              </a:tblGrid>
              <a:tr h="522514">
                <a:tc>
                  <a:txBody>
                    <a:bodyPr/>
                    <a:lstStyle/>
                    <a:p>
                      <a:r>
                        <a:rPr lang="tr-TR" dirty="0"/>
                        <a:t>Klinik veya laboratuvar belirti/bulgular</a:t>
                      </a:r>
                    </a:p>
                  </a:txBody>
                  <a:tcPr/>
                </a:tc>
                <a:tc>
                  <a:txBody>
                    <a:bodyPr/>
                    <a:lstStyle/>
                    <a:p>
                      <a:r>
                        <a:rPr lang="tr-TR" dirty="0"/>
                        <a:t>Öncelikli tetkikler</a:t>
                      </a:r>
                    </a:p>
                  </a:txBody>
                  <a:tcPr/>
                </a:tc>
                <a:extLst>
                  <a:ext uri="{0D108BD9-81ED-4DB2-BD59-A6C34878D82A}">
                    <a16:rowId xmlns:a16="http://schemas.microsoft.com/office/drawing/2014/main" val="10000"/>
                  </a:ext>
                </a:extLst>
              </a:tr>
              <a:tr h="1044613">
                <a:tc>
                  <a:txBody>
                    <a:bodyPr/>
                    <a:lstStyle/>
                    <a:p>
                      <a:r>
                        <a:rPr lang="tr-TR" b="1" dirty="0" err="1"/>
                        <a:t>Cushing</a:t>
                      </a:r>
                      <a:r>
                        <a:rPr lang="tr-TR" b="1" dirty="0"/>
                        <a:t> Sendromu</a:t>
                      </a:r>
                    </a:p>
                    <a:p>
                      <a:pPr marL="285750" indent="-109538">
                        <a:buFont typeface="Wingdings" panose="05000000000000000000" pitchFamily="2" charset="2"/>
                        <a:buChar char="ü"/>
                      </a:pPr>
                      <a:r>
                        <a:rPr lang="tr-TR" dirty="0"/>
                        <a:t>Santral </a:t>
                      </a:r>
                      <a:r>
                        <a:rPr lang="tr-TR" dirty="0" err="1"/>
                        <a:t>obezite</a:t>
                      </a:r>
                      <a:r>
                        <a:rPr lang="tr-TR" dirty="0"/>
                        <a:t>, </a:t>
                      </a:r>
                      <a:r>
                        <a:rPr lang="tr-TR" dirty="0" err="1"/>
                        <a:t>cushingoid</a:t>
                      </a:r>
                      <a:r>
                        <a:rPr lang="tr-TR" dirty="0"/>
                        <a:t> yüz, </a:t>
                      </a:r>
                      <a:r>
                        <a:rPr lang="tr-TR" dirty="0" err="1"/>
                        <a:t>proksimal</a:t>
                      </a:r>
                      <a:r>
                        <a:rPr lang="tr-TR" dirty="0"/>
                        <a:t> kas güçsüzlüğü ve </a:t>
                      </a:r>
                      <a:r>
                        <a:rPr lang="tr-TR" dirty="0" err="1"/>
                        <a:t>ekimozlar</a:t>
                      </a:r>
                      <a:endParaRPr lang="tr-TR" dirty="0"/>
                    </a:p>
                    <a:p>
                      <a:pPr marL="285750" indent="-109538">
                        <a:buFont typeface="Wingdings" panose="05000000000000000000" pitchFamily="2" charset="2"/>
                        <a:buChar char="ü"/>
                      </a:pPr>
                      <a:r>
                        <a:rPr lang="tr-TR" dirty="0" err="1"/>
                        <a:t>Glukokortikoid</a:t>
                      </a:r>
                      <a:r>
                        <a:rPr lang="tr-TR" dirty="0"/>
                        <a:t> kullanım öyküsü olabilir</a:t>
                      </a:r>
                    </a:p>
                  </a:txBody>
                  <a:tcPr/>
                </a:tc>
                <a:tc>
                  <a:txBody>
                    <a:bodyPr/>
                    <a:lstStyle/>
                    <a:p>
                      <a:pPr marL="285750" indent="-285750">
                        <a:buFont typeface="Wingdings" panose="05000000000000000000" pitchFamily="2" charset="2"/>
                        <a:buChar char="ü"/>
                      </a:pPr>
                      <a:r>
                        <a:rPr lang="tr-TR" dirty="0"/>
                        <a:t>Düşük doz</a:t>
                      </a:r>
                      <a:r>
                        <a:rPr lang="tr-TR" baseline="0" dirty="0"/>
                        <a:t> </a:t>
                      </a:r>
                      <a:r>
                        <a:rPr lang="tr-TR" dirty="0" err="1"/>
                        <a:t>deksametazon</a:t>
                      </a:r>
                      <a:r>
                        <a:rPr lang="tr-TR" dirty="0"/>
                        <a:t> </a:t>
                      </a:r>
                      <a:r>
                        <a:rPr lang="tr-TR" dirty="0" err="1"/>
                        <a:t>süpresyon</a:t>
                      </a:r>
                      <a:r>
                        <a:rPr lang="tr-TR" dirty="0"/>
                        <a:t> testi</a:t>
                      </a:r>
                    </a:p>
                    <a:p>
                      <a:pPr marL="285750" indent="-285750">
                        <a:buFont typeface="Wingdings" panose="05000000000000000000" pitchFamily="2" charset="2"/>
                        <a:buChar char="ü"/>
                      </a:pPr>
                      <a:r>
                        <a:rPr lang="tr-TR" dirty="0"/>
                        <a:t>24 saatlik idrar </a:t>
                      </a:r>
                      <a:r>
                        <a:rPr lang="tr-TR" dirty="0" err="1"/>
                        <a:t>kortizolü</a:t>
                      </a:r>
                      <a:endParaRPr lang="tr-TR" dirty="0"/>
                    </a:p>
                  </a:txBody>
                  <a:tcPr/>
                </a:tc>
                <a:extLst>
                  <a:ext uri="{0D108BD9-81ED-4DB2-BD59-A6C34878D82A}">
                    <a16:rowId xmlns:a16="http://schemas.microsoft.com/office/drawing/2014/main" val="10001"/>
                  </a:ext>
                </a:extLst>
              </a:tr>
              <a:tr h="1044613">
                <a:tc>
                  <a:txBody>
                    <a:bodyPr/>
                    <a:lstStyle/>
                    <a:p>
                      <a:r>
                        <a:rPr lang="tr-TR" b="1" dirty="0" err="1"/>
                        <a:t>Hipotiroidi</a:t>
                      </a:r>
                      <a:r>
                        <a:rPr lang="tr-TR" b="1" dirty="0"/>
                        <a:t>/</a:t>
                      </a:r>
                      <a:r>
                        <a:rPr lang="tr-TR" b="1" dirty="0" err="1"/>
                        <a:t>Hipertiroidi</a:t>
                      </a:r>
                      <a:endParaRPr lang="tr-TR" b="1" dirty="0"/>
                    </a:p>
                    <a:p>
                      <a:pPr marL="360363" indent="-184150">
                        <a:buFont typeface="Wingdings" panose="05000000000000000000" pitchFamily="2" charset="2"/>
                        <a:buChar char="§"/>
                      </a:pPr>
                      <a:r>
                        <a:rPr lang="tr-TR" dirty="0"/>
                        <a:t>Kilo alma/Kilo verme</a:t>
                      </a:r>
                    </a:p>
                    <a:p>
                      <a:pPr marL="360363" indent="-184150">
                        <a:buFont typeface="Wingdings" panose="05000000000000000000" pitchFamily="2" charset="2"/>
                        <a:buChar char="§"/>
                      </a:pPr>
                      <a:r>
                        <a:rPr lang="tr-TR" dirty="0" err="1"/>
                        <a:t>Bradikardi</a:t>
                      </a:r>
                      <a:r>
                        <a:rPr lang="tr-TR" dirty="0"/>
                        <a:t>/Taşikardi</a:t>
                      </a:r>
                    </a:p>
                    <a:p>
                      <a:pPr marL="360363" indent="-184150">
                        <a:buFont typeface="Wingdings" panose="05000000000000000000" pitchFamily="2" charset="2"/>
                        <a:buChar char="§"/>
                      </a:pPr>
                      <a:r>
                        <a:rPr lang="tr-TR" dirty="0"/>
                        <a:t>Soğuk/sıcak </a:t>
                      </a:r>
                      <a:r>
                        <a:rPr lang="tr-TR" dirty="0" err="1"/>
                        <a:t>intoleransı</a:t>
                      </a:r>
                      <a:endParaRPr lang="tr-TR" dirty="0"/>
                    </a:p>
                    <a:p>
                      <a:pPr marL="360363" indent="-184150">
                        <a:buFont typeface="Wingdings" panose="05000000000000000000" pitchFamily="2" charset="2"/>
                        <a:buChar char="§"/>
                      </a:pPr>
                      <a:r>
                        <a:rPr lang="tr-TR" dirty="0" err="1"/>
                        <a:t>Diyare</a:t>
                      </a:r>
                      <a:r>
                        <a:rPr lang="tr-TR" dirty="0"/>
                        <a:t>/</a:t>
                      </a:r>
                      <a:r>
                        <a:rPr lang="tr-TR" dirty="0" err="1"/>
                        <a:t>konstipasyon</a:t>
                      </a:r>
                      <a:endParaRPr lang="tr-TR" dirty="0"/>
                    </a:p>
                    <a:p>
                      <a:pPr marL="360363" indent="-184150">
                        <a:buFont typeface="Wingdings" panose="05000000000000000000" pitchFamily="2" charset="2"/>
                        <a:buChar char="§"/>
                      </a:pPr>
                      <a:r>
                        <a:rPr lang="tr-TR" dirty="0"/>
                        <a:t>Adet düzensizliği, </a:t>
                      </a:r>
                      <a:r>
                        <a:rPr lang="tr-TR" dirty="0" err="1"/>
                        <a:t>menoraji</a:t>
                      </a:r>
                      <a:r>
                        <a:rPr lang="tr-TR" dirty="0"/>
                        <a:t>, </a:t>
                      </a:r>
                      <a:r>
                        <a:rPr lang="tr-TR" dirty="0" err="1"/>
                        <a:t>amenore</a:t>
                      </a:r>
                      <a:endParaRPr lang="tr-TR" dirty="0"/>
                    </a:p>
                  </a:txBody>
                  <a:tcPr/>
                </a:tc>
                <a:tc>
                  <a:txBody>
                    <a:bodyPr/>
                    <a:lstStyle/>
                    <a:p>
                      <a:pPr marL="285750" indent="-285750">
                        <a:buFont typeface="Wingdings" panose="05000000000000000000" pitchFamily="2" charset="2"/>
                        <a:buChar char="§"/>
                      </a:pPr>
                      <a:endParaRPr lang="tr-TR" dirty="0"/>
                    </a:p>
                    <a:p>
                      <a:pPr marL="285750" indent="-285750">
                        <a:buFont typeface="Wingdings" panose="05000000000000000000" pitchFamily="2" charset="2"/>
                        <a:buChar char="§"/>
                      </a:pPr>
                      <a:endParaRPr lang="tr-TR" dirty="0"/>
                    </a:p>
                    <a:p>
                      <a:pPr marL="285750" indent="-285750">
                        <a:buFont typeface="Wingdings" panose="05000000000000000000" pitchFamily="2" charset="2"/>
                        <a:buChar char="§"/>
                      </a:pPr>
                      <a:r>
                        <a:rPr lang="tr-TR" dirty="0"/>
                        <a:t>TSH, Serbest T4</a:t>
                      </a:r>
                    </a:p>
                  </a:txBody>
                  <a:tcPr/>
                </a:tc>
                <a:extLst>
                  <a:ext uri="{0D108BD9-81ED-4DB2-BD59-A6C34878D82A}">
                    <a16:rowId xmlns:a16="http://schemas.microsoft.com/office/drawing/2014/main" val="10002"/>
                  </a:ext>
                </a:extLst>
              </a:tr>
              <a:tr h="1044613">
                <a:tc>
                  <a:txBody>
                    <a:bodyPr/>
                    <a:lstStyle/>
                    <a:p>
                      <a:r>
                        <a:rPr lang="tr-TR" b="1" dirty="0" err="1"/>
                        <a:t>Feokromasitoma</a:t>
                      </a:r>
                      <a:r>
                        <a:rPr lang="tr-TR" b="1" dirty="0"/>
                        <a:t> </a:t>
                      </a:r>
                    </a:p>
                    <a:p>
                      <a:pPr marL="360363" indent="-184150">
                        <a:buFont typeface="Courier New" panose="02070309020205020404" pitchFamily="49" charset="0"/>
                        <a:buChar char="o"/>
                      </a:pPr>
                      <a:r>
                        <a:rPr lang="tr-TR" dirty="0"/>
                        <a:t>Kan basıncında </a:t>
                      </a:r>
                      <a:r>
                        <a:rPr lang="tr-TR" dirty="0" err="1"/>
                        <a:t>paroksismal</a:t>
                      </a:r>
                      <a:r>
                        <a:rPr lang="tr-TR" dirty="0"/>
                        <a:t> yükselme </a:t>
                      </a:r>
                    </a:p>
                    <a:p>
                      <a:pPr marL="360363" indent="-184150">
                        <a:buFont typeface="Courier New" panose="02070309020205020404" pitchFamily="49" charset="0"/>
                        <a:buChar char="o"/>
                      </a:pPr>
                      <a:r>
                        <a:rPr lang="tr-TR" dirty="0"/>
                        <a:t>Zonklayıcı baş ağrısı, çarpıntı, terleme </a:t>
                      </a:r>
                    </a:p>
                    <a:p>
                      <a:pPr marL="360363" indent="-184150">
                        <a:buFont typeface="Courier New" panose="02070309020205020404" pitchFamily="49" charset="0"/>
                        <a:buChar char="o"/>
                      </a:pPr>
                      <a:r>
                        <a:rPr lang="tr-TR" dirty="0"/>
                        <a:t>Al basması (</a:t>
                      </a:r>
                      <a:r>
                        <a:rPr lang="tr-TR" dirty="0" err="1"/>
                        <a:t>flushing</a:t>
                      </a:r>
                      <a:r>
                        <a:rPr lang="tr-TR" dirty="0"/>
                        <a:t>) ve ani solukluk</a:t>
                      </a:r>
                    </a:p>
                  </a:txBody>
                  <a:tcPr/>
                </a:tc>
                <a:tc>
                  <a:txBody>
                    <a:bodyPr/>
                    <a:lstStyle/>
                    <a:p>
                      <a:pPr marL="285750" marR="0"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tr-TR" dirty="0"/>
                        <a:t>Plazma veya 24 saatlik idrar </a:t>
                      </a:r>
                      <a:r>
                        <a:rPr lang="tr-TR" dirty="0" err="1"/>
                        <a:t>metanefrin</a:t>
                      </a:r>
                      <a:r>
                        <a:rPr lang="tr-TR" dirty="0"/>
                        <a:t> ve </a:t>
                      </a:r>
                      <a:r>
                        <a:rPr lang="tr-TR" dirty="0" err="1"/>
                        <a:t>normetanefrin</a:t>
                      </a:r>
                      <a:r>
                        <a:rPr lang="tr-TR" dirty="0"/>
                        <a:t> düzeyleri</a:t>
                      </a:r>
                    </a:p>
                    <a:p>
                      <a:endParaRPr lang="tr-TR" dirty="0"/>
                    </a:p>
                  </a:txBody>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3541251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err="1"/>
              <a:t>Sekonder</a:t>
            </a:r>
            <a:r>
              <a:rPr lang="tr-TR" dirty="0"/>
              <a:t> hipertansiyon düşünülen hastalarda öncelikli tetkikler</a:t>
            </a:r>
          </a:p>
        </p:txBody>
      </p:sp>
      <p:sp>
        <p:nvSpPr>
          <p:cNvPr id="3" name="Slayt Numarası Yer Tutucusu 2"/>
          <p:cNvSpPr>
            <a:spLocks noGrp="1"/>
          </p:cNvSpPr>
          <p:nvPr>
            <p:ph type="sldNum" sz="quarter" idx="12"/>
          </p:nvPr>
        </p:nvSpPr>
        <p:spPr/>
        <p:txBody>
          <a:bodyPr/>
          <a:lstStyle/>
          <a:p>
            <a:fld id="{501A4338-EBAE-ED40-8475-2E6AE1B9F2FD}" type="slidenum">
              <a:rPr lang="tr-TR" smtClean="0"/>
              <a:pPr/>
              <a:t>18</a:t>
            </a:fld>
            <a:endParaRPr lang="tr-TR" dirty="0"/>
          </a:p>
        </p:txBody>
      </p:sp>
      <p:graphicFrame>
        <p:nvGraphicFramePr>
          <p:cNvPr id="5" name="Tablo 4"/>
          <p:cNvGraphicFramePr>
            <a:graphicFrameLocks noGrp="1"/>
          </p:cNvGraphicFramePr>
          <p:nvPr>
            <p:extLst>
              <p:ext uri="{D42A27DB-BD31-4B8C-83A1-F6EECF244321}">
                <p14:modId xmlns:p14="http://schemas.microsoft.com/office/powerpoint/2010/main" val="571179933"/>
              </p:ext>
            </p:extLst>
          </p:nvPr>
        </p:nvGraphicFramePr>
        <p:xfrm>
          <a:off x="810287" y="1093107"/>
          <a:ext cx="8128000" cy="4664184"/>
        </p:xfrm>
        <a:graphic>
          <a:graphicData uri="http://schemas.openxmlformats.org/drawingml/2006/table">
            <a:tbl>
              <a:tblPr firstRow="1" bandRow="1">
                <a:tableStyleId>{21E4AEA4-8DFA-4A89-87EB-49C32662AFE0}</a:tableStyleId>
              </a:tblPr>
              <a:tblGrid>
                <a:gridCol w="4882605">
                  <a:extLst>
                    <a:ext uri="{9D8B030D-6E8A-4147-A177-3AD203B41FA5}">
                      <a16:colId xmlns:a16="http://schemas.microsoft.com/office/drawing/2014/main" val="20000"/>
                    </a:ext>
                  </a:extLst>
                </a:gridCol>
                <a:gridCol w="3245395">
                  <a:extLst>
                    <a:ext uri="{9D8B030D-6E8A-4147-A177-3AD203B41FA5}">
                      <a16:colId xmlns:a16="http://schemas.microsoft.com/office/drawing/2014/main" val="20001"/>
                    </a:ext>
                  </a:extLst>
                </a:gridCol>
              </a:tblGrid>
              <a:tr h="313662">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dirty="0"/>
                        <a:t>Klinik veya laboratuvar belirti/bulgular</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dirty="0"/>
                        <a:t>Öncelikli tetkikler</a:t>
                      </a:r>
                    </a:p>
                  </a:txBody>
                  <a:tcPr/>
                </a:tc>
                <a:extLst>
                  <a:ext uri="{0D108BD9-81ED-4DB2-BD59-A6C34878D82A}">
                    <a16:rowId xmlns:a16="http://schemas.microsoft.com/office/drawing/2014/main" val="10000"/>
                  </a:ext>
                </a:extLst>
              </a:tr>
              <a:tr h="1594797">
                <a:tc>
                  <a:txBody>
                    <a:bodyPr/>
                    <a:lstStyle/>
                    <a:p>
                      <a:r>
                        <a:rPr lang="tr-TR" b="1" dirty="0" err="1"/>
                        <a:t>Obstruktif</a:t>
                      </a:r>
                      <a:r>
                        <a:rPr lang="tr-TR" b="1" dirty="0"/>
                        <a:t> Uyku </a:t>
                      </a:r>
                      <a:r>
                        <a:rPr lang="tr-TR" b="1" dirty="0" err="1"/>
                        <a:t>Apne</a:t>
                      </a:r>
                      <a:r>
                        <a:rPr lang="tr-TR" b="1" dirty="0"/>
                        <a:t> Sendromu </a:t>
                      </a:r>
                    </a:p>
                    <a:p>
                      <a:pPr marL="360363" indent="-184150">
                        <a:buFont typeface="Arial" panose="020B0604020202020204" pitchFamily="34" charset="0"/>
                        <a:buChar char="•"/>
                      </a:pPr>
                      <a:r>
                        <a:rPr lang="tr-TR" dirty="0"/>
                        <a:t>Dirençli hipertansiyonu olan, fazla kilolu veya </a:t>
                      </a:r>
                      <a:r>
                        <a:rPr lang="tr-TR" dirty="0" err="1"/>
                        <a:t>obeziteli</a:t>
                      </a:r>
                      <a:r>
                        <a:rPr lang="tr-TR" dirty="0"/>
                        <a:t> bireyler </a:t>
                      </a:r>
                    </a:p>
                    <a:p>
                      <a:pPr marL="360363" indent="-184150">
                        <a:buFont typeface="Arial" panose="020B0604020202020204" pitchFamily="34" charset="0"/>
                        <a:buChar char="•"/>
                      </a:pPr>
                      <a:r>
                        <a:rPr lang="tr-TR" dirty="0"/>
                        <a:t>Horlama ve </a:t>
                      </a:r>
                      <a:r>
                        <a:rPr lang="tr-TR" dirty="0" err="1"/>
                        <a:t>apne</a:t>
                      </a:r>
                      <a:r>
                        <a:rPr lang="tr-TR" dirty="0"/>
                        <a:t> </a:t>
                      </a:r>
                      <a:r>
                        <a:rPr lang="tr-TR" dirty="0" err="1"/>
                        <a:t>epizodları</a:t>
                      </a:r>
                      <a:r>
                        <a:rPr lang="tr-TR" dirty="0"/>
                        <a:t> </a:t>
                      </a:r>
                    </a:p>
                    <a:p>
                      <a:pPr marL="360363" indent="-184150">
                        <a:buFont typeface="Arial" panose="020B0604020202020204" pitchFamily="34" charset="0"/>
                        <a:buChar char="•"/>
                      </a:pPr>
                      <a:r>
                        <a:rPr lang="tr-TR" dirty="0"/>
                        <a:t>Gün içinde uykululuk, yorgunluk</a:t>
                      </a:r>
                    </a:p>
                  </a:txBody>
                  <a:tcPr/>
                </a:tc>
                <a:tc>
                  <a:txBody>
                    <a:bodyPr/>
                    <a:lstStyle/>
                    <a:p>
                      <a:pPr marL="285750" indent="-285750">
                        <a:buFont typeface="Arial" panose="020B0604020202020204" pitchFamily="34" charset="0"/>
                        <a:buChar char="•"/>
                      </a:pPr>
                      <a:endParaRPr lang="tr-TR" dirty="0"/>
                    </a:p>
                    <a:p>
                      <a:pPr marL="285750" indent="-285750">
                        <a:buFont typeface="Arial" panose="020B0604020202020204" pitchFamily="34" charset="0"/>
                        <a:buChar char="•"/>
                      </a:pPr>
                      <a:endParaRPr lang="tr-TR" dirty="0"/>
                    </a:p>
                    <a:p>
                      <a:pPr marL="285750" indent="-285750">
                        <a:buFont typeface="Arial" panose="020B0604020202020204" pitchFamily="34" charset="0"/>
                        <a:buChar char="•"/>
                      </a:pPr>
                      <a:r>
                        <a:rPr lang="tr-TR" dirty="0" err="1"/>
                        <a:t>Polisomnografi</a:t>
                      </a:r>
                      <a:endParaRPr lang="tr-TR" dirty="0"/>
                    </a:p>
                  </a:txBody>
                  <a:tcPr/>
                </a:tc>
                <a:extLst>
                  <a:ext uri="{0D108BD9-81ED-4DB2-BD59-A6C34878D82A}">
                    <a16:rowId xmlns:a16="http://schemas.microsoft.com/office/drawing/2014/main" val="10001"/>
                  </a:ext>
                </a:extLst>
              </a:tr>
              <a:tr h="1155128">
                <a:tc>
                  <a:txBody>
                    <a:bodyPr/>
                    <a:lstStyle/>
                    <a:p>
                      <a:r>
                        <a:rPr lang="tr-TR" b="1" dirty="0"/>
                        <a:t>Aort </a:t>
                      </a:r>
                      <a:r>
                        <a:rPr lang="tr-TR" b="1" dirty="0" err="1"/>
                        <a:t>Koarktasyonu</a:t>
                      </a:r>
                      <a:endParaRPr lang="tr-TR" b="1" dirty="0"/>
                    </a:p>
                    <a:p>
                      <a:pPr marL="360363" indent="-184150">
                        <a:buFont typeface="Wingdings" panose="05000000000000000000" pitchFamily="2" charset="2"/>
                        <a:buChar char="q"/>
                      </a:pPr>
                      <a:r>
                        <a:rPr lang="tr-TR" dirty="0"/>
                        <a:t>Kol ve bacak SKB farkı (&gt;20 </a:t>
                      </a:r>
                      <a:r>
                        <a:rPr lang="tr-TR" dirty="0" err="1"/>
                        <a:t>mmHg</a:t>
                      </a:r>
                      <a:r>
                        <a:rPr lang="tr-TR" dirty="0"/>
                        <a:t>) </a:t>
                      </a:r>
                    </a:p>
                    <a:p>
                      <a:pPr marL="360363" indent="-184150">
                        <a:buFont typeface="Wingdings" panose="05000000000000000000" pitchFamily="2" charset="2"/>
                        <a:buChar char="q"/>
                      </a:pPr>
                      <a:r>
                        <a:rPr lang="tr-TR" dirty="0" err="1"/>
                        <a:t>Femoral</a:t>
                      </a:r>
                      <a:r>
                        <a:rPr lang="tr-TR" dirty="0"/>
                        <a:t> nabızların gecikmesi veya alınamaması</a:t>
                      </a:r>
                    </a:p>
                    <a:p>
                      <a:pPr marL="0" indent="0">
                        <a:buFont typeface="Wingdings" panose="05000000000000000000" pitchFamily="2" charset="2"/>
                        <a:buNone/>
                      </a:pPr>
                      <a:endParaRPr lang="tr-TR" dirty="0"/>
                    </a:p>
                  </a:txBody>
                  <a:tcPr/>
                </a:tc>
                <a:tc>
                  <a:txBody>
                    <a:bodyPr/>
                    <a:lstStyle/>
                    <a:p>
                      <a:pPr marL="285750" indent="-285750">
                        <a:buFont typeface="Wingdings" panose="05000000000000000000" pitchFamily="2" charset="2"/>
                        <a:buChar char="q"/>
                      </a:pPr>
                      <a:endParaRPr lang="tr-TR" dirty="0"/>
                    </a:p>
                    <a:p>
                      <a:pPr marL="285750" indent="-285750">
                        <a:buFont typeface="Wingdings" panose="05000000000000000000" pitchFamily="2" charset="2"/>
                        <a:buChar char="q"/>
                      </a:pPr>
                      <a:r>
                        <a:rPr lang="tr-TR" dirty="0"/>
                        <a:t>Ekokardiyografi</a:t>
                      </a:r>
                    </a:p>
                    <a:p>
                      <a:pPr marL="0" indent="0">
                        <a:buFont typeface="Wingdings" panose="05000000000000000000" pitchFamily="2" charset="2"/>
                        <a:buNone/>
                      </a:pPr>
                      <a:endParaRPr lang="tr-TR" dirty="0"/>
                    </a:p>
                    <a:p>
                      <a:pPr marL="285750" indent="-285750">
                        <a:buFont typeface="Wingdings" panose="05000000000000000000" pitchFamily="2" charset="2"/>
                        <a:buChar char="q"/>
                      </a:pPr>
                      <a:r>
                        <a:rPr lang="tr-TR" dirty="0"/>
                        <a:t>MR/BT anjiyografi</a:t>
                      </a:r>
                    </a:p>
                  </a:txBody>
                  <a:tcPr/>
                </a:tc>
                <a:extLst>
                  <a:ext uri="{0D108BD9-81ED-4DB2-BD59-A6C34878D82A}">
                    <a16:rowId xmlns:a16="http://schemas.microsoft.com/office/drawing/2014/main" val="10002"/>
                  </a:ext>
                </a:extLst>
              </a:tr>
              <a:tr h="1240587">
                <a:tc>
                  <a:txBody>
                    <a:bodyPr/>
                    <a:lstStyle/>
                    <a:p>
                      <a:r>
                        <a:rPr lang="tr-TR" b="1" dirty="0" err="1"/>
                        <a:t>Primer</a:t>
                      </a:r>
                      <a:r>
                        <a:rPr lang="tr-TR" b="1" dirty="0"/>
                        <a:t> </a:t>
                      </a:r>
                      <a:r>
                        <a:rPr lang="tr-TR" b="1" dirty="0" err="1"/>
                        <a:t>Hiperparatiroidi</a:t>
                      </a:r>
                      <a:endParaRPr lang="tr-TR" b="1" dirty="0"/>
                    </a:p>
                    <a:p>
                      <a:pPr marL="360363" indent="-184150">
                        <a:buFont typeface="Wingdings" panose="05000000000000000000" pitchFamily="2" charset="2"/>
                        <a:buChar char="v"/>
                      </a:pPr>
                      <a:r>
                        <a:rPr lang="tr-TR" dirty="0"/>
                        <a:t>Böbrek taşı öyküsü </a:t>
                      </a:r>
                    </a:p>
                    <a:p>
                      <a:pPr marL="360363" indent="-184150">
                        <a:buFont typeface="Wingdings" panose="05000000000000000000" pitchFamily="2" charset="2"/>
                        <a:buChar char="v"/>
                      </a:pPr>
                      <a:r>
                        <a:rPr lang="tr-TR" dirty="0" err="1"/>
                        <a:t>Hiperkalsemi</a:t>
                      </a:r>
                      <a:r>
                        <a:rPr lang="tr-TR" dirty="0"/>
                        <a:t> </a:t>
                      </a:r>
                    </a:p>
                    <a:p>
                      <a:pPr marL="360363" indent="-184150">
                        <a:buFont typeface="Wingdings" panose="05000000000000000000" pitchFamily="2" charset="2"/>
                        <a:buChar char="v"/>
                      </a:pPr>
                      <a:r>
                        <a:rPr lang="tr-TR" dirty="0" err="1"/>
                        <a:t>Peptik</a:t>
                      </a:r>
                      <a:r>
                        <a:rPr lang="tr-TR" dirty="0"/>
                        <a:t> ülser öyküsü</a:t>
                      </a:r>
                    </a:p>
                  </a:txBody>
                  <a:tcPr/>
                </a:tc>
                <a:tc>
                  <a:txBody>
                    <a:bodyPr/>
                    <a:lstStyle/>
                    <a:p>
                      <a:pPr marL="285750" indent="-285750">
                        <a:buFont typeface="Wingdings" panose="05000000000000000000" pitchFamily="2" charset="2"/>
                        <a:buChar char="v"/>
                      </a:pPr>
                      <a:endParaRPr lang="tr-TR" dirty="0"/>
                    </a:p>
                    <a:p>
                      <a:pPr marL="285750" indent="-285750">
                        <a:buFont typeface="Wingdings" panose="05000000000000000000" pitchFamily="2" charset="2"/>
                        <a:buChar char="v"/>
                      </a:pPr>
                      <a:r>
                        <a:rPr lang="tr-TR" dirty="0"/>
                        <a:t>PTH, Kalsiyum, Fosfor</a:t>
                      </a:r>
                    </a:p>
                  </a:txBody>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7722304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Vaka  1</a:t>
            </a:r>
          </a:p>
        </p:txBody>
      </p:sp>
      <p:sp>
        <p:nvSpPr>
          <p:cNvPr id="3" name="Slayt Numarası Yer Tutucusu 2"/>
          <p:cNvSpPr>
            <a:spLocks noGrp="1"/>
          </p:cNvSpPr>
          <p:nvPr>
            <p:ph type="sldNum" sz="quarter" idx="12"/>
          </p:nvPr>
        </p:nvSpPr>
        <p:spPr/>
        <p:txBody>
          <a:bodyPr/>
          <a:lstStyle/>
          <a:p>
            <a:fld id="{501A4338-EBAE-ED40-8475-2E6AE1B9F2FD}" type="slidenum">
              <a:rPr lang="tr-TR" smtClean="0"/>
              <a:pPr/>
              <a:t>19</a:t>
            </a:fld>
            <a:endParaRPr lang="tr-TR" dirty="0"/>
          </a:p>
        </p:txBody>
      </p:sp>
      <p:sp>
        <p:nvSpPr>
          <p:cNvPr id="4" name="Metin Yer Tutucusu 3"/>
          <p:cNvSpPr>
            <a:spLocks noGrp="1"/>
          </p:cNvSpPr>
          <p:nvPr>
            <p:ph type="body" sz="half" idx="2"/>
          </p:nvPr>
        </p:nvSpPr>
        <p:spPr/>
        <p:txBody>
          <a:bodyPr>
            <a:normAutofit fontScale="55000" lnSpcReduction="20000"/>
          </a:bodyPr>
          <a:lstStyle/>
          <a:p>
            <a:r>
              <a:rPr lang="tr-TR" sz="3400" dirty="0"/>
              <a:t>52 yaşında A.A. İsimli erkek hasta </a:t>
            </a:r>
          </a:p>
          <a:p>
            <a:endParaRPr lang="tr-TR" sz="3400" dirty="0"/>
          </a:p>
          <a:p>
            <a:r>
              <a:rPr lang="tr-TR" sz="3400" b="1" dirty="0"/>
              <a:t>Öykü:</a:t>
            </a:r>
            <a:r>
              <a:rPr lang="tr-TR" sz="3400" dirty="0"/>
              <a:t> Eşi, Bay A.'</a:t>
            </a:r>
            <a:r>
              <a:rPr lang="tr-TR" sz="3400" dirty="0" err="1"/>
              <a:t>nın</a:t>
            </a:r>
            <a:r>
              <a:rPr lang="tr-TR" sz="3400" dirty="0"/>
              <a:t> uykusunda </a:t>
            </a:r>
            <a:r>
              <a:rPr lang="tr-TR" sz="3400" b="1" dirty="0"/>
              <a:t>şiddetli horladığını</a:t>
            </a:r>
            <a:r>
              <a:rPr lang="tr-TR" sz="3400" dirty="0"/>
              <a:t> ve sık sık </a:t>
            </a:r>
            <a:r>
              <a:rPr lang="tr-TR" sz="3400" b="1" dirty="0"/>
              <a:t>nefesinin durduğunu</a:t>
            </a:r>
            <a:r>
              <a:rPr lang="tr-TR" sz="3400" dirty="0"/>
              <a:t> gözlemlediğini belirtiyor. </a:t>
            </a:r>
          </a:p>
          <a:p>
            <a:r>
              <a:rPr lang="tr-TR" sz="3400" dirty="0"/>
              <a:t>Sabahları yorgun uyanma, </a:t>
            </a:r>
            <a:r>
              <a:rPr lang="tr-TR" sz="3400" b="1" dirty="0"/>
              <a:t>gündüzleri sürekli uyuklama</a:t>
            </a:r>
            <a:r>
              <a:rPr lang="tr-TR" sz="3400" dirty="0"/>
              <a:t>sı mevcut.</a:t>
            </a:r>
          </a:p>
          <a:p>
            <a:endParaRPr lang="tr-TR" sz="3400" dirty="0"/>
          </a:p>
          <a:p>
            <a:r>
              <a:rPr lang="tr-TR" sz="3400" b="1" dirty="0"/>
              <a:t>Fizik muayene: BKİ 38 kg/m2, </a:t>
            </a:r>
            <a:r>
              <a:rPr lang="tr-TR" sz="3400" dirty="0"/>
              <a:t>kısa ve kalın boyun yapısı</a:t>
            </a:r>
          </a:p>
          <a:p>
            <a:endParaRPr lang="tr-TR" sz="3400" dirty="0"/>
          </a:p>
          <a:p>
            <a:r>
              <a:rPr lang="tr-TR" sz="3400" b="1" dirty="0"/>
              <a:t>Kan basıncı: </a:t>
            </a:r>
            <a:r>
              <a:rPr lang="tr-TR" sz="3400" dirty="0"/>
              <a:t>Ortalama </a:t>
            </a:r>
            <a:r>
              <a:rPr lang="tr-TR" sz="3400" b="1" dirty="0"/>
              <a:t>165/100</a:t>
            </a:r>
            <a:r>
              <a:rPr lang="tr-TR" sz="3400" dirty="0"/>
              <a:t> </a:t>
            </a:r>
            <a:r>
              <a:rPr lang="tr-TR" sz="3400" dirty="0" err="1"/>
              <a:t>mmHg</a:t>
            </a:r>
            <a:r>
              <a:rPr lang="tr-TR" sz="3400" dirty="0"/>
              <a:t>. İki farklı </a:t>
            </a:r>
            <a:r>
              <a:rPr lang="tr-TR" sz="3400" dirty="0" err="1"/>
              <a:t>antihipertansif</a:t>
            </a:r>
            <a:r>
              <a:rPr lang="tr-TR" sz="3400" dirty="0"/>
              <a:t> kullanmasına rağmen kontrolsüz.</a:t>
            </a:r>
          </a:p>
          <a:p>
            <a:endParaRPr lang="tr-TR" sz="3400" dirty="0"/>
          </a:p>
          <a:p>
            <a:r>
              <a:rPr lang="tr-TR" sz="3400" b="1" dirty="0"/>
              <a:t>Laboratuvar:</a:t>
            </a:r>
            <a:r>
              <a:rPr lang="tr-TR" sz="3400" dirty="0"/>
              <a:t> Rutin tetkikler normal sınırlarda</a:t>
            </a:r>
          </a:p>
          <a:p>
            <a:endParaRPr lang="tr-TR" dirty="0"/>
          </a:p>
          <a:p>
            <a:endParaRPr lang="tr-TR" dirty="0"/>
          </a:p>
          <a:p>
            <a:pPr algn="ctr"/>
            <a:r>
              <a:rPr lang="tr-TR" sz="4500" b="1" u="sng" dirty="0"/>
              <a:t>NE DÜŞÜNÜRSÜNÜZ?</a:t>
            </a:r>
          </a:p>
        </p:txBody>
      </p:sp>
    </p:spTree>
    <p:extLst>
      <p:ext uri="{BB962C8B-B14F-4D97-AF65-F5344CB8AC3E}">
        <p14:creationId xmlns:p14="http://schemas.microsoft.com/office/powerpoint/2010/main" val="27209733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D0506F3-481B-B65D-D8E5-9DDFE5DDB8A5}"/>
              </a:ext>
            </a:extLst>
          </p:cNvPr>
          <p:cNvSpPr>
            <a:spLocks noGrp="1"/>
          </p:cNvSpPr>
          <p:nvPr>
            <p:ph type="title"/>
          </p:nvPr>
        </p:nvSpPr>
        <p:spPr/>
        <p:txBody>
          <a:bodyPr>
            <a:normAutofit/>
          </a:bodyPr>
          <a:lstStyle/>
          <a:p>
            <a:r>
              <a:rPr lang="tr-TR" dirty="0">
                <a:solidFill>
                  <a:srgbClr val="FF0000"/>
                </a:solidFill>
              </a:rPr>
              <a:t>ÖĞRENİM AMAÇLARI </a:t>
            </a:r>
          </a:p>
        </p:txBody>
      </p:sp>
      <p:sp>
        <p:nvSpPr>
          <p:cNvPr id="3" name="Slayt Numarası Yer Tutucusu 2">
            <a:extLst>
              <a:ext uri="{FF2B5EF4-FFF2-40B4-BE49-F238E27FC236}">
                <a16:creationId xmlns:a16="http://schemas.microsoft.com/office/drawing/2014/main" id="{A610284A-5455-9AEF-8383-66692B74E2C2}"/>
              </a:ext>
            </a:extLst>
          </p:cNvPr>
          <p:cNvSpPr>
            <a:spLocks noGrp="1"/>
          </p:cNvSpPr>
          <p:nvPr>
            <p:ph type="sldNum" sz="quarter" idx="12"/>
          </p:nvPr>
        </p:nvSpPr>
        <p:spPr/>
        <p:txBody>
          <a:bodyPr/>
          <a:lstStyle/>
          <a:p>
            <a:fld id="{501A4338-EBAE-ED40-8475-2E6AE1B9F2FD}" type="slidenum">
              <a:rPr lang="tr-TR" smtClean="0"/>
              <a:pPr/>
              <a:t>2</a:t>
            </a:fld>
            <a:endParaRPr lang="tr-TR" dirty="0"/>
          </a:p>
        </p:txBody>
      </p:sp>
      <p:sp>
        <p:nvSpPr>
          <p:cNvPr id="4" name="Metin Yer Tutucusu 3">
            <a:extLst>
              <a:ext uri="{FF2B5EF4-FFF2-40B4-BE49-F238E27FC236}">
                <a16:creationId xmlns:a16="http://schemas.microsoft.com/office/drawing/2014/main" id="{2A32ABB9-A0C6-7B26-4F83-7DB1D998896C}"/>
              </a:ext>
            </a:extLst>
          </p:cNvPr>
          <p:cNvSpPr>
            <a:spLocks noGrp="1"/>
          </p:cNvSpPr>
          <p:nvPr>
            <p:ph type="body" sz="half" idx="2"/>
          </p:nvPr>
        </p:nvSpPr>
        <p:spPr>
          <a:xfrm>
            <a:off x="703783" y="1008962"/>
            <a:ext cx="11315301" cy="1294624"/>
          </a:xfrm>
        </p:spPr>
        <p:txBody>
          <a:bodyPr>
            <a:normAutofit/>
          </a:bodyPr>
          <a:lstStyle/>
          <a:p>
            <a:pPr algn="just"/>
            <a:r>
              <a:rPr lang="tr-TR" sz="2400" dirty="0">
                <a:solidFill>
                  <a:prstClr val="black"/>
                </a:solidFill>
                <a:latin typeface="Calibri" panose="020F0502020204030204"/>
              </a:rPr>
              <a:t>Bu oturumda </a:t>
            </a:r>
            <a:r>
              <a:rPr lang="tr-TR" sz="2400" dirty="0" err="1">
                <a:solidFill>
                  <a:prstClr val="black"/>
                </a:solidFill>
                <a:latin typeface="Calibri" panose="020F0502020204030204"/>
              </a:rPr>
              <a:t>sekonder</a:t>
            </a:r>
            <a:r>
              <a:rPr lang="tr-TR" sz="2400" dirty="0">
                <a:solidFill>
                  <a:prstClr val="black"/>
                </a:solidFill>
                <a:latin typeface="Calibri" panose="020F0502020204030204"/>
              </a:rPr>
              <a:t> hipertansiyonun öğrenilmesi amaçlanmaktadır.</a:t>
            </a:r>
          </a:p>
        </p:txBody>
      </p:sp>
      <p:sp>
        <p:nvSpPr>
          <p:cNvPr id="5" name="Başlık 1">
            <a:extLst>
              <a:ext uri="{FF2B5EF4-FFF2-40B4-BE49-F238E27FC236}">
                <a16:creationId xmlns:a16="http://schemas.microsoft.com/office/drawing/2014/main" id="{020A0F07-0EDD-F020-7BA6-13E10F8A1AE5}"/>
              </a:ext>
            </a:extLst>
          </p:cNvPr>
          <p:cNvSpPr txBox="1">
            <a:spLocks/>
          </p:cNvSpPr>
          <p:nvPr/>
        </p:nvSpPr>
        <p:spPr>
          <a:xfrm>
            <a:off x="703783" y="2410772"/>
            <a:ext cx="11089225" cy="50449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kern="1200">
                <a:solidFill>
                  <a:srgbClr val="0094AB"/>
                </a:solidFill>
                <a:latin typeface="+mn-lt"/>
                <a:ea typeface="+mj-ea"/>
                <a:cs typeface="+mj-cs"/>
              </a:defRPr>
            </a:lvl1pPr>
          </a:lstStyle>
          <a:p>
            <a:r>
              <a:rPr lang="tr-TR" dirty="0">
                <a:solidFill>
                  <a:srgbClr val="FF0000"/>
                </a:solidFill>
              </a:rPr>
              <a:t>ÖĞRENİM HEDEFLERİ</a:t>
            </a:r>
          </a:p>
        </p:txBody>
      </p:sp>
      <p:sp>
        <p:nvSpPr>
          <p:cNvPr id="6" name="Metin Yer Tutucusu 3">
            <a:extLst>
              <a:ext uri="{FF2B5EF4-FFF2-40B4-BE49-F238E27FC236}">
                <a16:creationId xmlns:a16="http://schemas.microsoft.com/office/drawing/2014/main" id="{3EA090FC-B33F-CD55-C2F7-22F61487F973}"/>
              </a:ext>
            </a:extLst>
          </p:cNvPr>
          <p:cNvSpPr txBox="1">
            <a:spLocks/>
          </p:cNvSpPr>
          <p:nvPr/>
        </p:nvSpPr>
        <p:spPr>
          <a:xfrm>
            <a:off x="703783" y="2915269"/>
            <a:ext cx="6161983" cy="1337538"/>
          </a:xfrm>
          <a:prstGeom prst="rect">
            <a:avLst/>
          </a:prstGeom>
        </p:spPr>
        <p:txBody>
          <a:bodyPr vert="horz" lIns="91440" tIns="45720" rIns="91440" bIns="45720" rtlCol="0">
            <a:normAutofit fontScale="92500"/>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just"/>
            <a:r>
              <a:rPr lang="tr-TR" sz="2400" dirty="0">
                <a:solidFill>
                  <a:prstClr val="black"/>
                </a:solidFill>
                <a:latin typeface="Calibri" panose="020F0502020204030204"/>
              </a:rPr>
              <a:t>Bu oturumda dinleyicide </a:t>
            </a:r>
            <a:r>
              <a:rPr lang="tr-TR" sz="2400" dirty="0" err="1">
                <a:solidFill>
                  <a:prstClr val="black"/>
                </a:solidFill>
                <a:latin typeface="Calibri" panose="020F0502020204030204"/>
              </a:rPr>
              <a:t>sekonder</a:t>
            </a:r>
            <a:r>
              <a:rPr lang="tr-TR" sz="2400" dirty="0">
                <a:solidFill>
                  <a:prstClr val="black"/>
                </a:solidFill>
                <a:latin typeface="Calibri" panose="020F0502020204030204"/>
              </a:rPr>
              <a:t> hipertansiyonu düşündürecek durumları değerlendirmek ve hastayı uygun şekilde yönlendirebilmek için beceri gelişmesi hedeflenmektedir.</a:t>
            </a:r>
          </a:p>
          <a:p>
            <a:endParaRPr lang="tr-TR" dirty="0">
              <a:solidFill>
                <a:prstClr val="black"/>
              </a:solidFill>
              <a:latin typeface="Calibri" panose="020F0502020204030204"/>
            </a:endParaRPr>
          </a:p>
        </p:txBody>
      </p:sp>
      <p:pic>
        <p:nvPicPr>
          <p:cNvPr id="7" name="Resim 6"/>
          <p:cNvPicPr>
            <a:picLocks noChangeAspect="1"/>
          </p:cNvPicPr>
          <p:nvPr/>
        </p:nvPicPr>
        <p:blipFill>
          <a:blip r:embed="rId2"/>
          <a:stretch>
            <a:fillRect/>
          </a:stretch>
        </p:blipFill>
        <p:spPr>
          <a:xfrm>
            <a:off x="7114101" y="1620645"/>
            <a:ext cx="4678907" cy="3810000"/>
          </a:xfrm>
          <a:prstGeom prst="rect">
            <a:avLst/>
          </a:prstGeom>
        </p:spPr>
      </p:pic>
    </p:spTree>
    <p:extLst>
      <p:ext uri="{BB962C8B-B14F-4D97-AF65-F5344CB8AC3E}">
        <p14:creationId xmlns:p14="http://schemas.microsoft.com/office/powerpoint/2010/main" val="24132033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err="1"/>
              <a:t>Sekonder</a:t>
            </a:r>
            <a:r>
              <a:rPr lang="tr-TR" dirty="0"/>
              <a:t> HT düşündüren bulgular</a:t>
            </a:r>
          </a:p>
        </p:txBody>
      </p:sp>
      <p:sp>
        <p:nvSpPr>
          <p:cNvPr id="3" name="Slayt Numarası Yer Tutucusu 2"/>
          <p:cNvSpPr>
            <a:spLocks noGrp="1"/>
          </p:cNvSpPr>
          <p:nvPr>
            <p:ph type="sldNum" sz="quarter" idx="12"/>
          </p:nvPr>
        </p:nvSpPr>
        <p:spPr/>
        <p:txBody>
          <a:bodyPr/>
          <a:lstStyle/>
          <a:p>
            <a:fld id="{501A4338-EBAE-ED40-8475-2E6AE1B9F2FD}" type="slidenum">
              <a:rPr lang="tr-TR" smtClean="0"/>
              <a:pPr/>
              <a:t>20</a:t>
            </a:fld>
            <a:endParaRPr lang="tr-TR" dirty="0"/>
          </a:p>
        </p:txBody>
      </p:sp>
      <p:graphicFrame>
        <p:nvGraphicFramePr>
          <p:cNvPr id="5" name="Diyagram 4"/>
          <p:cNvGraphicFramePr/>
          <p:nvPr>
            <p:extLst>
              <p:ext uri="{D42A27DB-BD31-4B8C-83A1-F6EECF244321}">
                <p14:modId xmlns:p14="http://schemas.microsoft.com/office/powerpoint/2010/main" val="492529773"/>
              </p:ext>
            </p:extLst>
          </p:nvPr>
        </p:nvGraphicFramePr>
        <p:xfrm>
          <a:off x="1662723" y="1013543"/>
          <a:ext cx="8128000" cy="421494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445500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NE YAPARSINIZ?</a:t>
            </a:r>
          </a:p>
        </p:txBody>
      </p:sp>
      <p:sp>
        <p:nvSpPr>
          <p:cNvPr id="3" name="Slayt Numarası Yer Tutucusu 2"/>
          <p:cNvSpPr>
            <a:spLocks noGrp="1"/>
          </p:cNvSpPr>
          <p:nvPr>
            <p:ph type="sldNum" sz="quarter" idx="12"/>
          </p:nvPr>
        </p:nvSpPr>
        <p:spPr/>
        <p:txBody>
          <a:bodyPr/>
          <a:lstStyle/>
          <a:p>
            <a:fld id="{501A4338-EBAE-ED40-8475-2E6AE1B9F2FD}" type="slidenum">
              <a:rPr lang="tr-TR" smtClean="0"/>
              <a:pPr/>
              <a:t>21</a:t>
            </a:fld>
            <a:endParaRPr lang="tr-TR" dirty="0"/>
          </a:p>
        </p:txBody>
      </p:sp>
      <p:sp>
        <p:nvSpPr>
          <p:cNvPr id="4" name="Metin Yer Tutucusu 3"/>
          <p:cNvSpPr>
            <a:spLocks noGrp="1"/>
          </p:cNvSpPr>
          <p:nvPr>
            <p:ph type="body" sz="half" idx="2"/>
          </p:nvPr>
        </p:nvSpPr>
        <p:spPr>
          <a:xfrm>
            <a:off x="849026" y="1093108"/>
            <a:ext cx="6762265" cy="3918508"/>
          </a:xfrm>
        </p:spPr>
        <p:txBody>
          <a:bodyPr>
            <a:noAutofit/>
          </a:bodyPr>
          <a:lstStyle/>
          <a:p>
            <a:pPr marL="457200" indent="-457200" algn="just">
              <a:buFont typeface="Wingdings" panose="05000000000000000000" pitchFamily="2" charset="2"/>
              <a:buChar char="ü"/>
            </a:pPr>
            <a:r>
              <a:rPr lang="tr-TR" sz="2000" dirty="0"/>
              <a:t>OSAS şüphesiyle </a:t>
            </a:r>
            <a:r>
              <a:rPr lang="tr-TR" sz="2000" b="1" dirty="0" err="1"/>
              <a:t>Polisomnografi</a:t>
            </a:r>
            <a:r>
              <a:rPr lang="tr-TR" sz="2000" b="1" dirty="0"/>
              <a:t> (Uyku Testi)</a:t>
            </a:r>
            <a:r>
              <a:rPr lang="tr-TR" sz="2000" dirty="0"/>
              <a:t> için Göğüs Hastalıkları/Nöroloji uzmanına sevk.</a:t>
            </a:r>
          </a:p>
          <a:p>
            <a:pPr marL="457200" indent="-457200" algn="just">
              <a:buFont typeface="Wingdings" panose="05000000000000000000" pitchFamily="2" charset="2"/>
              <a:buChar char="ü"/>
            </a:pPr>
            <a:r>
              <a:rPr lang="tr-TR" sz="2000" dirty="0"/>
              <a:t>OSAS, erişkinlerde </a:t>
            </a:r>
            <a:r>
              <a:rPr lang="tr-TR" sz="2000" dirty="0" err="1"/>
              <a:t>sekonder</a:t>
            </a:r>
            <a:r>
              <a:rPr lang="tr-TR" sz="2000" dirty="0"/>
              <a:t> hipertansiyonun </a:t>
            </a:r>
            <a:r>
              <a:rPr lang="tr-TR" sz="2000" b="1" dirty="0"/>
              <a:t>en sık </a:t>
            </a:r>
            <a:r>
              <a:rPr lang="tr-TR" sz="2000" dirty="0"/>
              <a:t>nedeni, genellikle </a:t>
            </a:r>
            <a:r>
              <a:rPr lang="tr-TR" sz="2000" b="1" dirty="0"/>
              <a:t>dirençli hipertansiyona </a:t>
            </a:r>
            <a:r>
              <a:rPr lang="tr-TR" sz="2000" dirty="0"/>
              <a:t>yol açar.</a:t>
            </a:r>
          </a:p>
          <a:p>
            <a:pPr marL="457200" indent="-457200" algn="just">
              <a:buFont typeface="Wingdings" panose="05000000000000000000" pitchFamily="2" charset="2"/>
              <a:buChar char="ü"/>
            </a:pPr>
            <a:r>
              <a:rPr lang="tr-TR" sz="2000" dirty="0"/>
              <a:t>Genellikle şiddetli horlama ile kendini gösteren bu durumda, uyku sırasında solunum tekrar tekrar durur ve başlar, bu da oksijen eksikliğine neden olur. Yeterli oksijen alamamak, kan damarı duvarlarının iç yüzeyine zarar verebilir ve bu da kan damarlarının kan basıncını kontrol etmesini zorlaştırabilir. Ayrıca, OSAS sinir sisteminin bir kısmının aşırı aktif olmasına ve kan basıncını artıran bazı kimyasalların salgılanmasına neden olur.</a:t>
            </a:r>
          </a:p>
          <a:p>
            <a:pPr marL="457200" indent="-457200" algn="just">
              <a:buFont typeface="Wingdings" panose="05000000000000000000" pitchFamily="2" charset="2"/>
              <a:buChar char="ü"/>
            </a:pPr>
            <a:endParaRPr lang="tr-TR" sz="2000" dirty="0"/>
          </a:p>
        </p:txBody>
      </p:sp>
      <p:pic>
        <p:nvPicPr>
          <p:cNvPr id="5" name="Resim 4"/>
          <p:cNvPicPr>
            <a:picLocks noChangeAspect="1"/>
          </p:cNvPicPr>
          <p:nvPr/>
        </p:nvPicPr>
        <p:blipFill>
          <a:blip r:embed="rId2"/>
          <a:stretch>
            <a:fillRect/>
          </a:stretch>
        </p:blipFill>
        <p:spPr>
          <a:xfrm>
            <a:off x="7780416" y="588610"/>
            <a:ext cx="3691066" cy="5371042"/>
          </a:xfrm>
          <a:prstGeom prst="rect">
            <a:avLst/>
          </a:prstGeom>
        </p:spPr>
      </p:pic>
    </p:spTree>
    <p:extLst>
      <p:ext uri="{BB962C8B-B14F-4D97-AF65-F5344CB8AC3E}">
        <p14:creationId xmlns:p14="http://schemas.microsoft.com/office/powerpoint/2010/main" val="19345791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Vaka 2</a:t>
            </a:r>
          </a:p>
        </p:txBody>
      </p:sp>
      <p:sp>
        <p:nvSpPr>
          <p:cNvPr id="3" name="Slayt Numarası Yer Tutucusu 2"/>
          <p:cNvSpPr>
            <a:spLocks noGrp="1"/>
          </p:cNvSpPr>
          <p:nvPr>
            <p:ph type="sldNum" sz="quarter" idx="12"/>
          </p:nvPr>
        </p:nvSpPr>
        <p:spPr/>
        <p:txBody>
          <a:bodyPr/>
          <a:lstStyle/>
          <a:p>
            <a:fld id="{501A4338-EBAE-ED40-8475-2E6AE1B9F2FD}" type="slidenum">
              <a:rPr lang="tr-TR" smtClean="0"/>
              <a:pPr/>
              <a:t>22</a:t>
            </a:fld>
            <a:endParaRPr lang="tr-TR" dirty="0"/>
          </a:p>
        </p:txBody>
      </p:sp>
      <p:sp>
        <p:nvSpPr>
          <p:cNvPr id="4" name="Metin Yer Tutucusu 3"/>
          <p:cNvSpPr>
            <a:spLocks noGrp="1"/>
          </p:cNvSpPr>
          <p:nvPr>
            <p:ph type="body" sz="half" idx="2"/>
          </p:nvPr>
        </p:nvSpPr>
        <p:spPr>
          <a:xfrm>
            <a:off x="849025" y="1207298"/>
            <a:ext cx="10791583" cy="4521927"/>
          </a:xfrm>
        </p:spPr>
        <p:txBody>
          <a:bodyPr>
            <a:noAutofit/>
          </a:bodyPr>
          <a:lstStyle/>
          <a:p>
            <a:pPr>
              <a:lnSpc>
                <a:spcPct val="100000"/>
              </a:lnSpc>
            </a:pPr>
            <a:r>
              <a:rPr lang="tr-TR" sz="2000" dirty="0"/>
              <a:t>45 yaşında B.D. İsimli kadın hasta</a:t>
            </a:r>
          </a:p>
          <a:p>
            <a:pPr>
              <a:lnSpc>
                <a:spcPct val="100000"/>
              </a:lnSpc>
            </a:pPr>
            <a:endParaRPr lang="tr-TR" sz="2000" dirty="0"/>
          </a:p>
          <a:p>
            <a:pPr>
              <a:lnSpc>
                <a:spcPct val="100000"/>
              </a:lnSpc>
            </a:pPr>
            <a:r>
              <a:rPr lang="tr-TR" sz="2000" b="1" dirty="0"/>
              <a:t>Öykü:</a:t>
            </a:r>
            <a:r>
              <a:rPr lang="tr-TR" sz="2000" dirty="0"/>
              <a:t> Arada sırada olan </a:t>
            </a:r>
            <a:r>
              <a:rPr lang="tr-TR" sz="2000" b="1" dirty="0"/>
              <a:t>kas kramplarından</a:t>
            </a:r>
            <a:r>
              <a:rPr lang="tr-TR" sz="2000" dirty="0"/>
              <a:t> ve hafif </a:t>
            </a:r>
            <a:r>
              <a:rPr lang="tr-TR" sz="2000" b="1" dirty="0"/>
              <a:t>yorgunluktan</a:t>
            </a:r>
            <a:r>
              <a:rPr lang="tr-TR" sz="2000" dirty="0"/>
              <a:t> şikayetçi. </a:t>
            </a:r>
          </a:p>
          <a:p>
            <a:pPr>
              <a:lnSpc>
                <a:spcPct val="100000"/>
              </a:lnSpc>
            </a:pPr>
            <a:r>
              <a:rPr lang="tr-TR" sz="2000" dirty="0" err="1"/>
              <a:t>Diüretik</a:t>
            </a:r>
            <a:r>
              <a:rPr lang="tr-TR" sz="2000" dirty="0"/>
              <a:t> kullanmıyor.</a:t>
            </a:r>
          </a:p>
          <a:p>
            <a:pPr>
              <a:lnSpc>
                <a:spcPct val="100000"/>
              </a:lnSpc>
            </a:pPr>
            <a:r>
              <a:rPr lang="tr-TR" sz="2000" b="1" dirty="0"/>
              <a:t>Fizik muayene: </a:t>
            </a:r>
            <a:r>
              <a:rPr lang="tr-TR" sz="2000" dirty="0"/>
              <a:t>Özellik yok.</a:t>
            </a:r>
          </a:p>
          <a:p>
            <a:pPr>
              <a:lnSpc>
                <a:spcPct val="100000"/>
              </a:lnSpc>
            </a:pPr>
            <a:r>
              <a:rPr lang="tr-TR" sz="2000" b="1" dirty="0"/>
              <a:t>Kan basıncı: </a:t>
            </a:r>
            <a:r>
              <a:rPr lang="tr-TR" sz="2000" dirty="0"/>
              <a:t>Ortalama 150/95 </a:t>
            </a:r>
            <a:r>
              <a:rPr lang="tr-TR" sz="2000" dirty="0" err="1"/>
              <a:t>mmHg</a:t>
            </a:r>
            <a:r>
              <a:rPr lang="tr-TR" sz="2000" dirty="0"/>
              <a:t>. Yeni tanı.</a:t>
            </a:r>
          </a:p>
          <a:p>
            <a:pPr>
              <a:lnSpc>
                <a:spcPct val="100000"/>
              </a:lnSpc>
            </a:pPr>
            <a:r>
              <a:rPr lang="tr-TR" sz="2000" b="1" dirty="0"/>
              <a:t>Laboratuvar:</a:t>
            </a:r>
            <a:r>
              <a:rPr lang="tr-TR" sz="2000" dirty="0"/>
              <a:t> Rutin biyokimyada K: 3.1 </a:t>
            </a:r>
            <a:r>
              <a:rPr lang="tr-TR" sz="2000" dirty="0" err="1"/>
              <a:t>mEq</a:t>
            </a:r>
            <a:r>
              <a:rPr lang="tr-TR" sz="2000" dirty="0"/>
              <a:t>/L (Normal:3.5-5.0 </a:t>
            </a:r>
            <a:r>
              <a:rPr lang="tr-TR" sz="2000" dirty="0" err="1"/>
              <a:t>mEq</a:t>
            </a:r>
            <a:r>
              <a:rPr lang="tr-TR" sz="2000" dirty="0"/>
              <a:t>/L) </a:t>
            </a:r>
            <a:r>
              <a:rPr lang="tr-TR" sz="2000" dirty="0" err="1"/>
              <a:t>Kreatinin</a:t>
            </a:r>
            <a:r>
              <a:rPr lang="tr-TR" sz="2000" dirty="0"/>
              <a:t>: Normal</a:t>
            </a:r>
          </a:p>
          <a:p>
            <a:endParaRPr lang="tr-TR" sz="2000" dirty="0"/>
          </a:p>
          <a:p>
            <a:endParaRPr lang="tr-TR" sz="2000" dirty="0"/>
          </a:p>
          <a:p>
            <a:pPr algn="ctr"/>
            <a:r>
              <a:rPr lang="tr-TR" sz="2800" b="1" u="sng" dirty="0"/>
              <a:t>NE DÜŞÜNÜRSÜNÜZ?</a:t>
            </a:r>
          </a:p>
        </p:txBody>
      </p:sp>
    </p:spTree>
    <p:extLst>
      <p:ext uri="{BB962C8B-B14F-4D97-AF65-F5344CB8AC3E}">
        <p14:creationId xmlns:p14="http://schemas.microsoft.com/office/powerpoint/2010/main" val="976776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
                                            <p:txEl>
                                              <p:pRg st="9" end="9"/>
                                            </p:txEl>
                                          </p:spTgt>
                                        </p:tgtEl>
                                        <p:attrNameLst>
                                          <p:attrName>style.visibility</p:attrName>
                                        </p:attrNameLst>
                                      </p:cBhvr>
                                      <p:to>
                                        <p:strVal val="visible"/>
                                      </p:to>
                                    </p:set>
                                    <p:animEffect transition="in" filter="wipe(down)">
                                      <p:cBhvr>
                                        <p:cTn id="7" dur="580">
                                          <p:stCondLst>
                                            <p:cond delay="0"/>
                                          </p:stCondLst>
                                        </p:cTn>
                                        <p:tgtEl>
                                          <p:spTgt spid="4">
                                            <p:txEl>
                                              <p:pRg st="9" end="9"/>
                                            </p:txEl>
                                          </p:spTgt>
                                        </p:tgtEl>
                                      </p:cBhvr>
                                    </p:animEffect>
                                    <p:anim calcmode="lin" valueType="num">
                                      <p:cBhvr>
                                        <p:cTn id="8" dur="1822" tmFilter="0,0; 0.14,0.36; 0.43,0.73; 0.71,0.91; 1.0,1.0">
                                          <p:stCondLst>
                                            <p:cond delay="0"/>
                                          </p:stCondLst>
                                        </p:cTn>
                                        <p:tgtEl>
                                          <p:spTgt spid="4">
                                            <p:txEl>
                                              <p:pRg st="9" end="9"/>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xEl>
                                              <p:pRg st="9" end="9"/>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xEl>
                                              <p:pRg st="9" end="9"/>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xEl>
                                              <p:pRg st="9" end="9"/>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xEl>
                                              <p:pRg st="9" end="9"/>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xEl>
                                              <p:pRg st="9" end="9"/>
                                            </p:txEl>
                                          </p:spTgt>
                                        </p:tgtEl>
                                      </p:cBhvr>
                                      <p:to x="100000" y="60000"/>
                                    </p:animScale>
                                    <p:animScale>
                                      <p:cBhvr>
                                        <p:cTn id="14" dur="166" decel="50000">
                                          <p:stCondLst>
                                            <p:cond delay="676"/>
                                          </p:stCondLst>
                                        </p:cTn>
                                        <p:tgtEl>
                                          <p:spTgt spid="4">
                                            <p:txEl>
                                              <p:pRg st="9" end="9"/>
                                            </p:txEl>
                                          </p:spTgt>
                                        </p:tgtEl>
                                      </p:cBhvr>
                                      <p:to x="100000" y="100000"/>
                                    </p:animScale>
                                    <p:animScale>
                                      <p:cBhvr>
                                        <p:cTn id="15" dur="26">
                                          <p:stCondLst>
                                            <p:cond delay="1312"/>
                                          </p:stCondLst>
                                        </p:cTn>
                                        <p:tgtEl>
                                          <p:spTgt spid="4">
                                            <p:txEl>
                                              <p:pRg st="9" end="9"/>
                                            </p:txEl>
                                          </p:spTgt>
                                        </p:tgtEl>
                                      </p:cBhvr>
                                      <p:to x="100000" y="80000"/>
                                    </p:animScale>
                                    <p:animScale>
                                      <p:cBhvr>
                                        <p:cTn id="16" dur="166" decel="50000">
                                          <p:stCondLst>
                                            <p:cond delay="1338"/>
                                          </p:stCondLst>
                                        </p:cTn>
                                        <p:tgtEl>
                                          <p:spTgt spid="4">
                                            <p:txEl>
                                              <p:pRg st="9" end="9"/>
                                            </p:txEl>
                                          </p:spTgt>
                                        </p:tgtEl>
                                      </p:cBhvr>
                                      <p:to x="100000" y="100000"/>
                                    </p:animScale>
                                    <p:animScale>
                                      <p:cBhvr>
                                        <p:cTn id="17" dur="26">
                                          <p:stCondLst>
                                            <p:cond delay="1642"/>
                                          </p:stCondLst>
                                        </p:cTn>
                                        <p:tgtEl>
                                          <p:spTgt spid="4">
                                            <p:txEl>
                                              <p:pRg st="9" end="9"/>
                                            </p:txEl>
                                          </p:spTgt>
                                        </p:tgtEl>
                                      </p:cBhvr>
                                      <p:to x="100000" y="90000"/>
                                    </p:animScale>
                                    <p:animScale>
                                      <p:cBhvr>
                                        <p:cTn id="18" dur="166" decel="50000">
                                          <p:stCondLst>
                                            <p:cond delay="1668"/>
                                          </p:stCondLst>
                                        </p:cTn>
                                        <p:tgtEl>
                                          <p:spTgt spid="4">
                                            <p:txEl>
                                              <p:pRg st="9" end="9"/>
                                            </p:txEl>
                                          </p:spTgt>
                                        </p:tgtEl>
                                      </p:cBhvr>
                                      <p:to x="100000" y="100000"/>
                                    </p:animScale>
                                    <p:animScale>
                                      <p:cBhvr>
                                        <p:cTn id="19" dur="26">
                                          <p:stCondLst>
                                            <p:cond delay="1808"/>
                                          </p:stCondLst>
                                        </p:cTn>
                                        <p:tgtEl>
                                          <p:spTgt spid="4">
                                            <p:txEl>
                                              <p:pRg st="9" end="9"/>
                                            </p:txEl>
                                          </p:spTgt>
                                        </p:tgtEl>
                                      </p:cBhvr>
                                      <p:to x="100000" y="95000"/>
                                    </p:animScale>
                                    <p:animScale>
                                      <p:cBhvr>
                                        <p:cTn id="20" dur="166" decel="50000">
                                          <p:stCondLst>
                                            <p:cond delay="1834"/>
                                          </p:stCondLst>
                                        </p:cTn>
                                        <p:tgtEl>
                                          <p:spTgt spid="4">
                                            <p:txEl>
                                              <p:pRg st="9" end="9"/>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551391" y="588610"/>
            <a:ext cx="11089225" cy="504497"/>
          </a:xfrm>
        </p:spPr>
        <p:txBody>
          <a:bodyPr/>
          <a:lstStyle/>
          <a:p>
            <a:r>
              <a:rPr lang="tr-TR" dirty="0" err="1"/>
              <a:t>Sekonder</a:t>
            </a:r>
            <a:r>
              <a:rPr lang="tr-TR" dirty="0"/>
              <a:t> HT düşündüren bulgular</a:t>
            </a:r>
          </a:p>
        </p:txBody>
      </p:sp>
      <p:sp>
        <p:nvSpPr>
          <p:cNvPr id="3" name="Slayt Numarası Yer Tutucusu 2"/>
          <p:cNvSpPr>
            <a:spLocks noGrp="1"/>
          </p:cNvSpPr>
          <p:nvPr>
            <p:ph type="sldNum" sz="quarter" idx="12"/>
          </p:nvPr>
        </p:nvSpPr>
        <p:spPr/>
        <p:txBody>
          <a:bodyPr/>
          <a:lstStyle/>
          <a:p>
            <a:fld id="{501A4338-EBAE-ED40-8475-2E6AE1B9F2FD}" type="slidenum">
              <a:rPr lang="tr-TR" smtClean="0"/>
              <a:pPr/>
              <a:t>23</a:t>
            </a:fld>
            <a:endParaRPr lang="tr-TR" dirty="0"/>
          </a:p>
        </p:txBody>
      </p:sp>
      <p:graphicFrame>
        <p:nvGraphicFramePr>
          <p:cNvPr id="5" name="Diyagram 4"/>
          <p:cNvGraphicFramePr/>
          <p:nvPr>
            <p:extLst>
              <p:ext uri="{D42A27DB-BD31-4B8C-83A1-F6EECF244321}">
                <p14:modId xmlns:p14="http://schemas.microsoft.com/office/powerpoint/2010/main" val="1963971829"/>
              </p:ext>
            </p:extLst>
          </p:nvPr>
        </p:nvGraphicFramePr>
        <p:xfrm>
          <a:off x="2032000" y="1584960"/>
          <a:ext cx="8128000" cy="409302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123132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NE YAPARSINIZ?</a:t>
            </a:r>
          </a:p>
        </p:txBody>
      </p:sp>
      <p:sp>
        <p:nvSpPr>
          <p:cNvPr id="3" name="Slayt Numarası Yer Tutucusu 2"/>
          <p:cNvSpPr>
            <a:spLocks noGrp="1"/>
          </p:cNvSpPr>
          <p:nvPr>
            <p:ph type="sldNum" sz="quarter" idx="12"/>
          </p:nvPr>
        </p:nvSpPr>
        <p:spPr/>
        <p:txBody>
          <a:bodyPr/>
          <a:lstStyle/>
          <a:p>
            <a:fld id="{501A4338-EBAE-ED40-8475-2E6AE1B9F2FD}" type="slidenum">
              <a:rPr lang="tr-TR" smtClean="0"/>
              <a:pPr/>
              <a:t>24</a:t>
            </a:fld>
            <a:endParaRPr lang="tr-TR" dirty="0"/>
          </a:p>
        </p:txBody>
      </p:sp>
      <p:sp>
        <p:nvSpPr>
          <p:cNvPr id="4" name="Metin Yer Tutucusu 3"/>
          <p:cNvSpPr>
            <a:spLocks noGrp="1"/>
          </p:cNvSpPr>
          <p:nvPr>
            <p:ph type="body" sz="half" idx="2"/>
          </p:nvPr>
        </p:nvSpPr>
        <p:spPr>
          <a:xfrm>
            <a:off x="849026" y="1355344"/>
            <a:ext cx="6826660" cy="4521927"/>
          </a:xfrm>
        </p:spPr>
        <p:txBody>
          <a:bodyPr>
            <a:noAutofit/>
          </a:bodyPr>
          <a:lstStyle/>
          <a:p>
            <a:pPr marL="285750" indent="-285750" algn="just">
              <a:buFont typeface="Wingdings" panose="05000000000000000000" pitchFamily="2" charset="2"/>
              <a:buChar char="Ø"/>
            </a:pPr>
            <a:r>
              <a:rPr lang="tr-TR" sz="2400" dirty="0" err="1"/>
              <a:t>Aldosteron</a:t>
            </a:r>
            <a:r>
              <a:rPr lang="tr-TR" sz="2400" dirty="0"/>
              <a:t> yüksekliği tanısını netleştirmek için </a:t>
            </a:r>
            <a:r>
              <a:rPr lang="tr-TR" sz="2400" b="1" dirty="0" err="1"/>
              <a:t>Aldosteron</a:t>
            </a:r>
            <a:r>
              <a:rPr lang="tr-TR" sz="2400" b="1" dirty="0"/>
              <a:t>/Renin Oranı (ARR) </a:t>
            </a:r>
            <a:r>
              <a:rPr lang="tr-TR" sz="2400" dirty="0"/>
              <a:t>bakılması ve ileri değerlendirme için </a:t>
            </a:r>
            <a:r>
              <a:rPr lang="tr-TR" sz="2400" b="1" dirty="0"/>
              <a:t>Endokrinoloji</a:t>
            </a:r>
            <a:r>
              <a:rPr lang="tr-TR" sz="2400" dirty="0"/>
              <a:t> uzmanına sevk</a:t>
            </a:r>
          </a:p>
          <a:p>
            <a:pPr marL="285750" indent="-285750" algn="just">
              <a:buFont typeface="Wingdings" panose="05000000000000000000" pitchFamily="2" charset="2"/>
              <a:buChar char="Ø"/>
            </a:pPr>
            <a:r>
              <a:rPr lang="tr-TR" sz="2400" b="1" dirty="0" err="1"/>
              <a:t>Primer</a:t>
            </a:r>
            <a:r>
              <a:rPr lang="tr-TR" sz="2400" b="1" dirty="0"/>
              <a:t> </a:t>
            </a:r>
            <a:r>
              <a:rPr lang="tr-TR" sz="2400" b="1" dirty="0" err="1"/>
              <a:t>Hiperaldosteronizm</a:t>
            </a:r>
            <a:r>
              <a:rPr lang="tr-TR" sz="2400" b="1" dirty="0"/>
              <a:t> </a:t>
            </a:r>
            <a:r>
              <a:rPr lang="tr-TR" sz="2400" dirty="0"/>
              <a:t>en sık görülen endokrin nedendir. </a:t>
            </a:r>
          </a:p>
          <a:p>
            <a:pPr marL="285750" indent="-285750" algn="just">
              <a:buFont typeface="Wingdings" panose="05000000000000000000" pitchFamily="2" charset="2"/>
              <a:buChar char="Ø"/>
            </a:pPr>
            <a:r>
              <a:rPr lang="tr-TR" sz="2400" dirty="0"/>
              <a:t>PHA Genellikle </a:t>
            </a:r>
            <a:r>
              <a:rPr lang="tr-TR" sz="2400" b="1" dirty="0"/>
              <a:t>açıklanamayan </a:t>
            </a:r>
            <a:r>
              <a:rPr lang="tr-TR" sz="2400" b="1" dirty="0" err="1"/>
              <a:t>hipokalemi</a:t>
            </a:r>
            <a:r>
              <a:rPr lang="tr-TR" sz="2400" b="1" dirty="0"/>
              <a:t> (düşük potasyum) </a:t>
            </a:r>
            <a:r>
              <a:rPr lang="tr-TR" sz="2400" dirty="0"/>
              <a:t>ile ilişkilidir.</a:t>
            </a:r>
          </a:p>
          <a:p>
            <a:pPr marL="285750" indent="-285750" algn="just">
              <a:buFont typeface="Wingdings" panose="05000000000000000000" pitchFamily="2" charset="2"/>
              <a:buChar char="Ø"/>
            </a:pPr>
            <a:r>
              <a:rPr lang="tr-TR" sz="2400" dirty="0"/>
              <a:t>Böbreküstü bezleri çok fazla </a:t>
            </a:r>
            <a:r>
              <a:rPr lang="tr-TR" sz="2400" dirty="0" err="1"/>
              <a:t>aldosteron</a:t>
            </a:r>
            <a:r>
              <a:rPr lang="tr-TR" sz="2400" dirty="0"/>
              <a:t> hormonu üretir. Bu durum, böbreklerin tuz ve su tutmasına ve çok fazla potasyum kaybetmesine neden olur, bu da kan basıncını yükseltir.</a:t>
            </a:r>
          </a:p>
        </p:txBody>
      </p:sp>
      <p:pic>
        <p:nvPicPr>
          <p:cNvPr id="5" name="Resim 4"/>
          <p:cNvPicPr>
            <a:picLocks noChangeAspect="1"/>
          </p:cNvPicPr>
          <p:nvPr/>
        </p:nvPicPr>
        <p:blipFill>
          <a:blip r:embed="rId2"/>
          <a:stretch>
            <a:fillRect/>
          </a:stretch>
        </p:blipFill>
        <p:spPr>
          <a:xfrm>
            <a:off x="7517424" y="961167"/>
            <a:ext cx="4543948" cy="5526369"/>
          </a:xfrm>
          <a:prstGeom prst="rect">
            <a:avLst/>
          </a:prstGeom>
        </p:spPr>
      </p:pic>
    </p:spTree>
    <p:extLst>
      <p:ext uri="{BB962C8B-B14F-4D97-AF65-F5344CB8AC3E}">
        <p14:creationId xmlns:p14="http://schemas.microsoft.com/office/powerpoint/2010/main" val="31700557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Vaka 3</a:t>
            </a:r>
          </a:p>
        </p:txBody>
      </p:sp>
      <p:sp>
        <p:nvSpPr>
          <p:cNvPr id="3" name="Slayt Numarası Yer Tutucusu 2"/>
          <p:cNvSpPr>
            <a:spLocks noGrp="1"/>
          </p:cNvSpPr>
          <p:nvPr>
            <p:ph type="sldNum" sz="quarter" idx="12"/>
          </p:nvPr>
        </p:nvSpPr>
        <p:spPr/>
        <p:txBody>
          <a:bodyPr/>
          <a:lstStyle/>
          <a:p>
            <a:fld id="{501A4338-EBAE-ED40-8475-2E6AE1B9F2FD}" type="slidenum">
              <a:rPr lang="tr-TR" smtClean="0"/>
              <a:pPr/>
              <a:t>25</a:t>
            </a:fld>
            <a:endParaRPr lang="tr-TR" dirty="0"/>
          </a:p>
        </p:txBody>
      </p:sp>
      <p:sp>
        <p:nvSpPr>
          <p:cNvPr id="4" name="Metin Yer Tutucusu 3"/>
          <p:cNvSpPr>
            <a:spLocks noGrp="1"/>
          </p:cNvSpPr>
          <p:nvPr>
            <p:ph type="body" sz="half" idx="2"/>
          </p:nvPr>
        </p:nvSpPr>
        <p:spPr>
          <a:xfrm>
            <a:off x="700203" y="1093107"/>
            <a:ext cx="10791583" cy="4784164"/>
          </a:xfrm>
        </p:spPr>
        <p:txBody>
          <a:bodyPr>
            <a:noAutofit/>
          </a:bodyPr>
          <a:lstStyle/>
          <a:p>
            <a:pPr>
              <a:lnSpc>
                <a:spcPct val="100000"/>
              </a:lnSpc>
            </a:pPr>
            <a:r>
              <a:rPr lang="tr-TR" sz="2400" dirty="0"/>
              <a:t>68 yaşında C.S. İsimli erkek hasta</a:t>
            </a:r>
          </a:p>
          <a:p>
            <a:pPr>
              <a:lnSpc>
                <a:spcPct val="100000"/>
              </a:lnSpc>
            </a:pPr>
            <a:endParaRPr lang="tr-TR" sz="2400" dirty="0"/>
          </a:p>
          <a:p>
            <a:pPr>
              <a:lnSpc>
                <a:spcPct val="100000"/>
              </a:lnSpc>
            </a:pPr>
            <a:r>
              <a:rPr lang="tr-TR" sz="2400" b="1" dirty="0"/>
              <a:t>Öykü:</a:t>
            </a:r>
            <a:r>
              <a:rPr lang="tr-TR" sz="2400" dirty="0"/>
              <a:t> Yaygın </a:t>
            </a:r>
            <a:r>
              <a:rPr lang="tr-TR" sz="2400" b="1" dirty="0" err="1"/>
              <a:t>ateroskleroz</a:t>
            </a:r>
            <a:r>
              <a:rPr lang="tr-TR" sz="2400" dirty="0"/>
              <a:t> risk faktörleri (Sigara, koroner arter hastalığı, </a:t>
            </a:r>
            <a:r>
              <a:rPr lang="tr-TR" sz="2400" dirty="0" err="1"/>
              <a:t>periferik</a:t>
            </a:r>
            <a:r>
              <a:rPr lang="tr-TR" sz="2400" dirty="0"/>
              <a:t> arter hastalığı) mevcut. </a:t>
            </a:r>
          </a:p>
          <a:p>
            <a:pPr>
              <a:lnSpc>
                <a:spcPct val="100000"/>
              </a:lnSpc>
            </a:pPr>
            <a:r>
              <a:rPr lang="tr-TR" sz="2400" dirty="0"/>
              <a:t>Daha önce ACE-İ başlandıktan sonra böbrek fonksiyon testlerinde aniden bozulma yaşamış.</a:t>
            </a:r>
          </a:p>
          <a:p>
            <a:pPr>
              <a:lnSpc>
                <a:spcPct val="100000"/>
              </a:lnSpc>
            </a:pPr>
            <a:r>
              <a:rPr lang="tr-TR" sz="2400" b="1" dirty="0"/>
              <a:t>Fizik muayene: </a:t>
            </a:r>
            <a:r>
              <a:rPr lang="tr-TR" sz="2400" dirty="0" err="1"/>
              <a:t>Abdominal</a:t>
            </a:r>
            <a:r>
              <a:rPr lang="tr-TR" sz="2400" dirty="0"/>
              <a:t> </a:t>
            </a:r>
            <a:r>
              <a:rPr lang="tr-TR" sz="2400" dirty="0" err="1"/>
              <a:t>oskültasyonda</a:t>
            </a:r>
            <a:r>
              <a:rPr lang="tr-TR" sz="2400" dirty="0"/>
              <a:t>, özellikle </a:t>
            </a:r>
            <a:r>
              <a:rPr lang="tr-TR" sz="2400" dirty="0" err="1"/>
              <a:t>periumbilikal</a:t>
            </a:r>
            <a:r>
              <a:rPr lang="tr-TR" sz="2400" dirty="0"/>
              <a:t> (göbek çevresi) bölgede </a:t>
            </a:r>
            <a:r>
              <a:rPr lang="tr-TR" sz="2400" b="1" dirty="0"/>
              <a:t>üfürüm</a:t>
            </a:r>
            <a:r>
              <a:rPr lang="tr-TR" sz="2400" dirty="0"/>
              <a:t> duyulması.</a:t>
            </a:r>
          </a:p>
          <a:p>
            <a:pPr>
              <a:lnSpc>
                <a:spcPct val="100000"/>
              </a:lnSpc>
            </a:pPr>
            <a:r>
              <a:rPr lang="tr-TR" sz="2400" b="1" dirty="0"/>
              <a:t>Kan basıncı: </a:t>
            </a:r>
            <a:r>
              <a:rPr lang="tr-TR" sz="2400" dirty="0"/>
              <a:t>Kontrolsüz 170/105 </a:t>
            </a:r>
            <a:r>
              <a:rPr lang="tr-TR" sz="2400" dirty="0" err="1"/>
              <a:t>mmHg</a:t>
            </a:r>
            <a:r>
              <a:rPr lang="tr-TR" sz="2400" dirty="0"/>
              <a:t>. </a:t>
            </a:r>
          </a:p>
          <a:p>
            <a:pPr>
              <a:lnSpc>
                <a:spcPct val="100000"/>
              </a:lnSpc>
            </a:pPr>
            <a:r>
              <a:rPr lang="tr-TR" sz="2400" b="1" dirty="0"/>
              <a:t>Laboratuvar: </a:t>
            </a:r>
            <a:r>
              <a:rPr lang="tr-TR" sz="2400" dirty="0"/>
              <a:t>ACE-İ/ARB başlanınca </a:t>
            </a:r>
            <a:r>
              <a:rPr lang="tr-TR" sz="2400" b="1" dirty="0" err="1"/>
              <a:t>kreatinin</a:t>
            </a:r>
            <a:r>
              <a:rPr lang="tr-TR" sz="2400" b="1" dirty="0"/>
              <a:t> yükselmesi </a:t>
            </a:r>
            <a:r>
              <a:rPr lang="tr-TR" sz="2400" dirty="0"/>
              <a:t>(</a:t>
            </a:r>
            <a:r>
              <a:rPr lang="tr-TR" sz="2400" dirty="0" err="1"/>
              <a:t>örn</a:t>
            </a:r>
            <a:r>
              <a:rPr lang="tr-TR" sz="2400" dirty="0"/>
              <a:t>: 1.2 mg/dl</a:t>
            </a:r>
            <a:r>
              <a:rPr lang="tr-TR" sz="2400" b="1" dirty="0"/>
              <a:t> </a:t>
            </a:r>
            <a:r>
              <a:rPr lang="tr-TR" sz="2400" dirty="0"/>
              <a:t>2.0 mg/dl)</a:t>
            </a:r>
          </a:p>
          <a:p>
            <a:pPr>
              <a:lnSpc>
                <a:spcPct val="100000"/>
              </a:lnSpc>
            </a:pPr>
            <a:endParaRPr lang="tr-TR" sz="2400" dirty="0"/>
          </a:p>
          <a:p>
            <a:pPr>
              <a:lnSpc>
                <a:spcPct val="100000"/>
              </a:lnSpc>
            </a:pPr>
            <a:endParaRPr lang="tr-TR" sz="2400" dirty="0"/>
          </a:p>
          <a:p>
            <a:pPr>
              <a:lnSpc>
                <a:spcPct val="100000"/>
              </a:lnSpc>
            </a:pPr>
            <a:r>
              <a:rPr lang="tr-TR" sz="2400" dirty="0"/>
              <a:t>                                                    </a:t>
            </a:r>
            <a:r>
              <a:rPr lang="tr-TR" sz="2400" b="1" u="sng" dirty="0"/>
              <a:t>NE DÜŞÜNÜRSÜNÜZ?</a:t>
            </a:r>
          </a:p>
          <a:p>
            <a:pPr>
              <a:lnSpc>
                <a:spcPct val="100000"/>
              </a:lnSpc>
            </a:pPr>
            <a:endParaRPr lang="tr-TR" sz="2400" dirty="0"/>
          </a:p>
        </p:txBody>
      </p:sp>
      <p:cxnSp>
        <p:nvCxnSpPr>
          <p:cNvPr id="9" name="Düz Ok Bağlayıcısı 8"/>
          <p:cNvCxnSpPr/>
          <p:nvPr/>
        </p:nvCxnSpPr>
        <p:spPr>
          <a:xfrm>
            <a:off x="6897189" y="4476206"/>
            <a:ext cx="27867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06118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9" end="9"/>
                                            </p:txEl>
                                          </p:spTgt>
                                        </p:tgtEl>
                                        <p:attrNameLst>
                                          <p:attrName>style.visibility</p:attrName>
                                        </p:attrNameLst>
                                      </p:cBhvr>
                                      <p:to>
                                        <p:strVal val="visible"/>
                                      </p:to>
                                    </p:set>
                                    <p:anim calcmode="lin" valueType="num">
                                      <p:cBhvr additive="base">
                                        <p:cTn id="7" dur="500" fill="hold"/>
                                        <p:tgtEl>
                                          <p:spTgt spid="4">
                                            <p:txEl>
                                              <p:pRg st="9" end="9"/>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9" end="9"/>
                                            </p:txEl>
                                          </p:spTgt>
                                        </p:tgtEl>
                                        <p:attrNameLst>
                                          <p:attrName>style.visibility</p:attrName>
                                        </p:attrNameLst>
                                      </p:cBhvr>
                                      <p:to>
                                        <p:strVal val="visible"/>
                                      </p:to>
                                    </p:set>
                                    <p:anim calcmode="lin" valueType="num">
                                      <p:cBhvr additive="base">
                                        <p:cTn id="13" dur="500" fill="hold"/>
                                        <p:tgtEl>
                                          <p:spTgt spid="4">
                                            <p:txEl>
                                              <p:pRg st="9" end="9"/>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err="1"/>
              <a:t>Sekonder</a:t>
            </a:r>
            <a:r>
              <a:rPr lang="tr-TR" dirty="0"/>
              <a:t> HT düşündüren bulgular</a:t>
            </a:r>
          </a:p>
        </p:txBody>
      </p:sp>
      <p:sp>
        <p:nvSpPr>
          <p:cNvPr id="3" name="Slayt Numarası Yer Tutucusu 2"/>
          <p:cNvSpPr>
            <a:spLocks noGrp="1"/>
          </p:cNvSpPr>
          <p:nvPr>
            <p:ph type="sldNum" sz="quarter" idx="12"/>
          </p:nvPr>
        </p:nvSpPr>
        <p:spPr/>
        <p:txBody>
          <a:bodyPr/>
          <a:lstStyle/>
          <a:p>
            <a:fld id="{501A4338-EBAE-ED40-8475-2E6AE1B9F2FD}" type="slidenum">
              <a:rPr lang="tr-TR" smtClean="0"/>
              <a:pPr/>
              <a:t>26</a:t>
            </a:fld>
            <a:endParaRPr lang="tr-TR" dirty="0"/>
          </a:p>
        </p:txBody>
      </p:sp>
      <p:graphicFrame>
        <p:nvGraphicFramePr>
          <p:cNvPr id="5" name="Diyagram 4"/>
          <p:cNvGraphicFramePr/>
          <p:nvPr>
            <p:extLst>
              <p:ext uri="{D42A27DB-BD31-4B8C-83A1-F6EECF244321}">
                <p14:modId xmlns:p14="http://schemas.microsoft.com/office/powerpoint/2010/main" val="2785790225"/>
              </p:ext>
            </p:extLst>
          </p:nvPr>
        </p:nvGraphicFramePr>
        <p:xfrm>
          <a:off x="2032000" y="1567543"/>
          <a:ext cx="8128000" cy="418011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965955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NE YAPARSINIZ?</a:t>
            </a:r>
          </a:p>
        </p:txBody>
      </p:sp>
      <p:sp>
        <p:nvSpPr>
          <p:cNvPr id="3" name="Slayt Numarası Yer Tutucusu 2"/>
          <p:cNvSpPr>
            <a:spLocks noGrp="1"/>
          </p:cNvSpPr>
          <p:nvPr>
            <p:ph type="sldNum" sz="quarter" idx="12"/>
          </p:nvPr>
        </p:nvSpPr>
        <p:spPr/>
        <p:txBody>
          <a:bodyPr/>
          <a:lstStyle/>
          <a:p>
            <a:fld id="{501A4338-EBAE-ED40-8475-2E6AE1B9F2FD}" type="slidenum">
              <a:rPr lang="tr-TR" smtClean="0"/>
              <a:pPr/>
              <a:t>27</a:t>
            </a:fld>
            <a:endParaRPr lang="tr-TR" dirty="0"/>
          </a:p>
        </p:txBody>
      </p:sp>
      <p:sp>
        <p:nvSpPr>
          <p:cNvPr id="4" name="Metin Yer Tutucusu 3"/>
          <p:cNvSpPr>
            <a:spLocks noGrp="1"/>
          </p:cNvSpPr>
          <p:nvPr>
            <p:ph type="body" sz="half" idx="2"/>
          </p:nvPr>
        </p:nvSpPr>
        <p:spPr>
          <a:xfrm>
            <a:off x="849026" y="1355344"/>
            <a:ext cx="7705890" cy="4521927"/>
          </a:xfrm>
        </p:spPr>
        <p:txBody>
          <a:bodyPr>
            <a:normAutofit fontScale="92500" lnSpcReduction="10000"/>
          </a:bodyPr>
          <a:lstStyle/>
          <a:p>
            <a:pPr marL="285750" indent="-285750" algn="just">
              <a:buFont typeface="Wingdings" panose="05000000000000000000" pitchFamily="2" charset="2"/>
              <a:buChar char="Ø"/>
            </a:pPr>
            <a:r>
              <a:rPr lang="tr-TR" sz="2400" dirty="0" err="1"/>
              <a:t>Renal</a:t>
            </a:r>
            <a:r>
              <a:rPr lang="tr-TR" sz="2400" dirty="0"/>
              <a:t> </a:t>
            </a:r>
            <a:r>
              <a:rPr lang="tr-TR" sz="2400" dirty="0" err="1"/>
              <a:t>Doppler</a:t>
            </a:r>
            <a:r>
              <a:rPr lang="tr-TR" sz="2400" dirty="0"/>
              <a:t> Ultrasonografi veya Anjiyografi için </a:t>
            </a:r>
            <a:r>
              <a:rPr lang="tr-TR" sz="2400" b="1" dirty="0" err="1"/>
              <a:t>Nefroloji</a:t>
            </a:r>
            <a:r>
              <a:rPr lang="tr-TR" sz="2400" b="1" dirty="0"/>
              <a:t>/Kardiyoloji</a:t>
            </a:r>
            <a:r>
              <a:rPr lang="tr-TR" sz="2400" dirty="0"/>
              <a:t> uzmanına sevk</a:t>
            </a:r>
          </a:p>
          <a:p>
            <a:pPr marL="285750" indent="-285750" algn="just">
              <a:buFont typeface="Wingdings" panose="05000000000000000000" pitchFamily="2" charset="2"/>
              <a:buChar char="Ø"/>
            </a:pPr>
            <a:r>
              <a:rPr lang="tr-TR" sz="2400" dirty="0"/>
              <a:t>Darlığın derecesi ve yeri için görüntüleme önemli</a:t>
            </a:r>
          </a:p>
          <a:p>
            <a:pPr marL="285750" indent="-285750" algn="just">
              <a:buFont typeface="Wingdings" panose="05000000000000000000" pitchFamily="2" charset="2"/>
              <a:buChar char="Ø"/>
            </a:pPr>
            <a:endParaRPr lang="tr-TR" sz="2400" dirty="0"/>
          </a:p>
          <a:p>
            <a:pPr marL="285750" indent="-285750" algn="just">
              <a:buFont typeface="Wingdings" panose="05000000000000000000" pitchFamily="2" charset="2"/>
              <a:buChar char="Ø"/>
            </a:pPr>
            <a:r>
              <a:rPr lang="tr-TR" sz="2400" b="1" u="sng" dirty="0"/>
              <a:t>TANI: </a:t>
            </a:r>
          </a:p>
          <a:p>
            <a:pPr algn="just"/>
            <a:r>
              <a:rPr lang="tr-TR" sz="2400" b="1" dirty="0" err="1"/>
              <a:t>Renovasküler</a:t>
            </a:r>
            <a:r>
              <a:rPr lang="tr-TR" sz="2400" b="1" dirty="0"/>
              <a:t> Hipertansiyon (RVHT)</a:t>
            </a:r>
          </a:p>
          <a:p>
            <a:pPr algn="just"/>
            <a:endParaRPr lang="tr-TR" sz="2400" b="1" dirty="0"/>
          </a:p>
          <a:p>
            <a:pPr marL="285750" indent="-285750" algn="just">
              <a:buFont typeface="Wingdings" panose="05000000000000000000" pitchFamily="2" charset="2"/>
              <a:buChar char="Ø"/>
            </a:pPr>
            <a:r>
              <a:rPr lang="tr-TR" sz="2400" dirty="0"/>
              <a:t>Böbreklere giden bir veya iki atardamarın </a:t>
            </a:r>
            <a:r>
              <a:rPr lang="tr-TR" sz="2400" dirty="0" err="1"/>
              <a:t>stenozu</a:t>
            </a:r>
            <a:r>
              <a:rPr lang="tr-TR" sz="2400" dirty="0"/>
              <a:t> nedeniyle oluşur. Genellikle koroner arterlere zarar verebilen aynı tip yağlı plakların (</a:t>
            </a:r>
            <a:r>
              <a:rPr lang="tr-TR" sz="2400" dirty="0" err="1"/>
              <a:t>ateroskleroz</a:t>
            </a:r>
            <a:r>
              <a:rPr lang="tr-TR" sz="2400" dirty="0"/>
              <a:t>) veya böbrek atardamar duvarının kas ve lifli dokularının kalınlaşıp sertleşerek halkalar halinde oluştuğu ayrı bir durumun (</a:t>
            </a:r>
            <a:r>
              <a:rPr lang="tr-TR" sz="2400" dirty="0" err="1"/>
              <a:t>fibromüsküler</a:t>
            </a:r>
            <a:r>
              <a:rPr lang="tr-TR" sz="2400" dirty="0"/>
              <a:t> </a:t>
            </a:r>
            <a:r>
              <a:rPr lang="tr-TR" sz="2400" dirty="0" err="1"/>
              <a:t>displazi</a:t>
            </a:r>
            <a:r>
              <a:rPr lang="tr-TR" sz="2400" dirty="0"/>
              <a:t>) neden olduğu bir durumdur.</a:t>
            </a:r>
            <a:endParaRPr lang="tr-TR" sz="1700" b="1" dirty="0"/>
          </a:p>
          <a:p>
            <a:endParaRPr lang="tr-TR" dirty="0"/>
          </a:p>
        </p:txBody>
      </p:sp>
      <p:pic>
        <p:nvPicPr>
          <p:cNvPr id="5" name="Resim 4"/>
          <p:cNvPicPr>
            <a:picLocks noChangeAspect="1"/>
          </p:cNvPicPr>
          <p:nvPr/>
        </p:nvPicPr>
        <p:blipFill>
          <a:blip r:embed="rId3"/>
          <a:stretch>
            <a:fillRect/>
          </a:stretch>
        </p:blipFill>
        <p:spPr>
          <a:xfrm>
            <a:off x="8554916" y="1210491"/>
            <a:ext cx="3259656" cy="4214363"/>
          </a:xfrm>
          <a:prstGeom prst="rect">
            <a:avLst/>
          </a:prstGeom>
        </p:spPr>
      </p:pic>
    </p:spTree>
    <p:extLst>
      <p:ext uri="{BB962C8B-B14F-4D97-AF65-F5344CB8AC3E}">
        <p14:creationId xmlns:p14="http://schemas.microsoft.com/office/powerpoint/2010/main" val="3889536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4">
                                            <p:txEl>
                                              <p:pRg st="6" end="6"/>
                                            </p:txEl>
                                          </p:spTgt>
                                        </p:tgtEl>
                                        <p:attrNameLst>
                                          <p:attrName>style.visibility</p:attrName>
                                        </p:attrNameLst>
                                      </p:cBhvr>
                                      <p:to>
                                        <p:strVal val="visible"/>
                                      </p:to>
                                    </p:set>
                                    <p:animEffect transition="in" filter="fade">
                                      <p:cBhvr>
                                        <p:cTn id="7" dur="2000"/>
                                        <p:tgtEl>
                                          <p:spTgt spid="4">
                                            <p:txEl>
                                              <p:pRg st="6" end="6"/>
                                            </p:txEl>
                                          </p:spTgt>
                                        </p:tgtEl>
                                      </p:cBhvr>
                                    </p:animEffect>
                                    <p:anim calcmode="lin" valueType="num">
                                      <p:cBhvr>
                                        <p:cTn id="8" dur="2000" fill="hold"/>
                                        <p:tgtEl>
                                          <p:spTgt spid="4">
                                            <p:txEl>
                                              <p:pRg st="6" end="6"/>
                                            </p:txEl>
                                          </p:spTgt>
                                        </p:tgtEl>
                                        <p:attrNameLst>
                                          <p:attrName>ppt_w</p:attrName>
                                        </p:attrNameLst>
                                      </p:cBhvr>
                                      <p:tavLst>
                                        <p:tav tm="0" fmla="#ppt_w*sin(2.5*pi*$)">
                                          <p:val>
                                            <p:fltVal val="0"/>
                                          </p:val>
                                        </p:tav>
                                        <p:tav tm="100000">
                                          <p:val>
                                            <p:fltVal val="1"/>
                                          </p:val>
                                        </p:tav>
                                      </p:tavLst>
                                    </p:anim>
                                    <p:anim calcmode="lin" valueType="num">
                                      <p:cBhvr>
                                        <p:cTn id="9" dur="2000" fill="hold"/>
                                        <p:tgtEl>
                                          <p:spTgt spid="4">
                                            <p:txEl>
                                              <p:pRg st="6" end="6"/>
                                            </p:txEl>
                                          </p:spTgt>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nodeType="clickEffect">
                                  <p:stCondLst>
                                    <p:cond delay="0"/>
                                  </p:stCondLst>
                                  <p:childTnLst>
                                    <p:set>
                                      <p:cBhvr>
                                        <p:cTn id="13" dur="1" fill="hold">
                                          <p:stCondLst>
                                            <p:cond delay="0"/>
                                          </p:stCondLst>
                                        </p:cTn>
                                        <p:tgtEl>
                                          <p:spTgt spid="4">
                                            <p:txEl>
                                              <p:pRg st="6" end="6"/>
                                            </p:txEl>
                                          </p:spTgt>
                                        </p:tgtEl>
                                        <p:attrNameLst>
                                          <p:attrName>style.visibility</p:attrName>
                                        </p:attrNameLst>
                                      </p:cBhvr>
                                      <p:to>
                                        <p:strVal val="visible"/>
                                      </p:to>
                                    </p:set>
                                    <p:animEffect transition="in" filter="fade">
                                      <p:cBhvr>
                                        <p:cTn id="14" dur="2000"/>
                                        <p:tgtEl>
                                          <p:spTgt spid="4">
                                            <p:txEl>
                                              <p:pRg st="6" end="6"/>
                                            </p:txEl>
                                          </p:spTgt>
                                        </p:tgtEl>
                                      </p:cBhvr>
                                    </p:animEffect>
                                    <p:anim calcmode="lin" valueType="num">
                                      <p:cBhvr>
                                        <p:cTn id="15" dur="2000" fill="hold"/>
                                        <p:tgtEl>
                                          <p:spTgt spid="4">
                                            <p:txEl>
                                              <p:pRg st="6" end="6"/>
                                            </p:txEl>
                                          </p:spTgt>
                                        </p:tgtEl>
                                        <p:attrNameLst>
                                          <p:attrName>ppt_w</p:attrName>
                                        </p:attrNameLst>
                                      </p:cBhvr>
                                      <p:tavLst>
                                        <p:tav tm="0" fmla="#ppt_w*sin(2.5*pi*$)">
                                          <p:val>
                                            <p:fltVal val="0"/>
                                          </p:val>
                                        </p:tav>
                                        <p:tav tm="100000">
                                          <p:val>
                                            <p:fltVal val="1"/>
                                          </p:val>
                                        </p:tav>
                                      </p:tavLst>
                                    </p:anim>
                                    <p:anim calcmode="lin" valueType="num">
                                      <p:cBhvr>
                                        <p:cTn id="16" dur="2000" fill="hold"/>
                                        <p:tgtEl>
                                          <p:spTgt spid="4">
                                            <p:txEl>
                                              <p:pRg st="6" end="6"/>
                                            </p:txEl>
                                          </p:spTgt>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45" presetClass="entr" presetSubtype="0" fill="hold" nodeType="clickEffect">
                                  <p:stCondLst>
                                    <p:cond delay="0"/>
                                  </p:stCondLst>
                                  <p:childTnLst>
                                    <p:set>
                                      <p:cBhvr>
                                        <p:cTn id="20" dur="1" fill="hold">
                                          <p:stCondLst>
                                            <p:cond delay="0"/>
                                          </p:stCondLst>
                                        </p:cTn>
                                        <p:tgtEl>
                                          <p:spTgt spid="4">
                                            <p:txEl>
                                              <p:pRg st="6" end="6"/>
                                            </p:txEl>
                                          </p:spTgt>
                                        </p:tgtEl>
                                        <p:attrNameLst>
                                          <p:attrName>style.visibility</p:attrName>
                                        </p:attrNameLst>
                                      </p:cBhvr>
                                      <p:to>
                                        <p:strVal val="visible"/>
                                      </p:to>
                                    </p:set>
                                    <p:animEffect transition="in" filter="fade">
                                      <p:cBhvr>
                                        <p:cTn id="21" dur="2000"/>
                                        <p:tgtEl>
                                          <p:spTgt spid="4">
                                            <p:txEl>
                                              <p:pRg st="6" end="6"/>
                                            </p:txEl>
                                          </p:spTgt>
                                        </p:tgtEl>
                                      </p:cBhvr>
                                    </p:animEffect>
                                    <p:anim calcmode="lin" valueType="num">
                                      <p:cBhvr>
                                        <p:cTn id="22" dur="2000" fill="hold"/>
                                        <p:tgtEl>
                                          <p:spTgt spid="4">
                                            <p:txEl>
                                              <p:pRg st="6" end="6"/>
                                            </p:txEl>
                                          </p:spTgt>
                                        </p:tgtEl>
                                        <p:attrNameLst>
                                          <p:attrName>ppt_w</p:attrName>
                                        </p:attrNameLst>
                                      </p:cBhvr>
                                      <p:tavLst>
                                        <p:tav tm="0" fmla="#ppt_w*sin(2.5*pi*$)">
                                          <p:val>
                                            <p:fltVal val="0"/>
                                          </p:val>
                                        </p:tav>
                                        <p:tav tm="100000">
                                          <p:val>
                                            <p:fltVal val="1"/>
                                          </p:val>
                                        </p:tav>
                                      </p:tavLst>
                                    </p:anim>
                                    <p:anim calcmode="lin" valueType="num">
                                      <p:cBhvr>
                                        <p:cTn id="23" dur="2000" fill="hold"/>
                                        <p:tgtEl>
                                          <p:spTgt spid="4">
                                            <p:txEl>
                                              <p:pRg st="6" end="6"/>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Vaka 4</a:t>
            </a:r>
          </a:p>
        </p:txBody>
      </p:sp>
      <p:sp>
        <p:nvSpPr>
          <p:cNvPr id="3" name="Slayt Numarası Yer Tutucusu 2"/>
          <p:cNvSpPr>
            <a:spLocks noGrp="1"/>
          </p:cNvSpPr>
          <p:nvPr>
            <p:ph type="sldNum" sz="quarter" idx="12"/>
          </p:nvPr>
        </p:nvSpPr>
        <p:spPr/>
        <p:txBody>
          <a:bodyPr/>
          <a:lstStyle/>
          <a:p>
            <a:fld id="{501A4338-EBAE-ED40-8475-2E6AE1B9F2FD}" type="slidenum">
              <a:rPr lang="tr-TR" smtClean="0"/>
              <a:pPr/>
              <a:t>28</a:t>
            </a:fld>
            <a:endParaRPr lang="tr-TR" dirty="0"/>
          </a:p>
        </p:txBody>
      </p:sp>
      <p:sp>
        <p:nvSpPr>
          <p:cNvPr id="4" name="Metin Yer Tutucusu 3"/>
          <p:cNvSpPr>
            <a:spLocks noGrp="1"/>
          </p:cNvSpPr>
          <p:nvPr>
            <p:ph type="body" sz="half" idx="2"/>
          </p:nvPr>
        </p:nvSpPr>
        <p:spPr>
          <a:xfrm>
            <a:off x="761102" y="1093107"/>
            <a:ext cx="9701744" cy="5030269"/>
          </a:xfrm>
        </p:spPr>
        <p:txBody>
          <a:bodyPr>
            <a:noAutofit/>
          </a:bodyPr>
          <a:lstStyle/>
          <a:p>
            <a:pPr algn="just">
              <a:lnSpc>
                <a:spcPct val="100000"/>
              </a:lnSpc>
            </a:pPr>
            <a:r>
              <a:rPr lang="tr-TR" sz="2000" dirty="0"/>
              <a:t>25 yaşında D.B. isimli kadın hasta</a:t>
            </a:r>
          </a:p>
          <a:p>
            <a:pPr algn="just">
              <a:lnSpc>
                <a:spcPct val="100000"/>
              </a:lnSpc>
            </a:pPr>
            <a:endParaRPr lang="tr-TR" sz="2000" dirty="0"/>
          </a:p>
          <a:p>
            <a:pPr algn="just">
              <a:lnSpc>
                <a:spcPct val="100000"/>
              </a:lnSpc>
            </a:pPr>
            <a:r>
              <a:rPr lang="tr-TR" sz="2000" b="1" dirty="0"/>
              <a:t>Öykü:</a:t>
            </a:r>
            <a:r>
              <a:rPr lang="tr-TR" sz="2000" dirty="0"/>
              <a:t> Genellikle </a:t>
            </a:r>
            <a:r>
              <a:rPr lang="tr-TR" sz="2000" b="1" dirty="0"/>
              <a:t>baş ağrısı</a:t>
            </a:r>
            <a:r>
              <a:rPr lang="tr-TR" sz="2000" dirty="0"/>
              <a:t> ve egzersiz sırasında </a:t>
            </a:r>
            <a:r>
              <a:rPr lang="tr-TR" sz="2000" b="1" dirty="0"/>
              <a:t>bacaklarda  ağrı/yorgunluk</a:t>
            </a:r>
            <a:r>
              <a:rPr lang="tr-TR" sz="2000" dirty="0"/>
              <a:t> şikayetleri.</a:t>
            </a:r>
          </a:p>
          <a:p>
            <a:pPr algn="just">
              <a:lnSpc>
                <a:spcPct val="100000"/>
              </a:lnSpc>
            </a:pPr>
            <a:endParaRPr lang="tr-TR" sz="800" dirty="0"/>
          </a:p>
          <a:p>
            <a:pPr algn="just">
              <a:lnSpc>
                <a:spcPct val="100000"/>
              </a:lnSpc>
            </a:pPr>
            <a:r>
              <a:rPr lang="tr-TR" sz="2000" b="1" dirty="0"/>
              <a:t>Fizik muayene: Sol kolda </a:t>
            </a:r>
            <a:r>
              <a:rPr lang="tr-TR" sz="2000" dirty="0"/>
              <a:t>tansiyon 150 </a:t>
            </a:r>
            <a:r>
              <a:rPr lang="tr-TR" sz="2000" dirty="0" err="1"/>
              <a:t>mmHg</a:t>
            </a:r>
            <a:r>
              <a:rPr lang="tr-TR" sz="2000" dirty="0"/>
              <a:t> iken, </a:t>
            </a:r>
            <a:r>
              <a:rPr lang="tr-TR" sz="2000" b="1" dirty="0"/>
              <a:t>sağ kolda </a:t>
            </a:r>
            <a:r>
              <a:rPr lang="tr-TR" sz="2000" dirty="0"/>
              <a:t>130 </a:t>
            </a:r>
            <a:r>
              <a:rPr lang="tr-TR" sz="2000" dirty="0" err="1"/>
              <a:t>mmHg</a:t>
            </a:r>
            <a:r>
              <a:rPr lang="tr-TR" sz="2000" dirty="0"/>
              <a:t> bulunmuş. </a:t>
            </a:r>
            <a:r>
              <a:rPr lang="tr-TR" sz="2000" b="1" dirty="0"/>
              <a:t>Ayaktan ölçülen kan basıncı koldan 20 </a:t>
            </a:r>
            <a:r>
              <a:rPr lang="tr-TR" sz="2000" b="1" dirty="0" err="1"/>
              <a:t>mmHg</a:t>
            </a:r>
            <a:r>
              <a:rPr lang="tr-TR" sz="2000" b="1" dirty="0"/>
              <a:t> düşük ölçülmüş.</a:t>
            </a:r>
            <a:r>
              <a:rPr lang="tr-TR" sz="2000" dirty="0"/>
              <a:t> </a:t>
            </a:r>
            <a:r>
              <a:rPr lang="tr-TR" sz="2000" dirty="0" err="1"/>
              <a:t>Femoral</a:t>
            </a:r>
            <a:r>
              <a:rPr lang="tr-TR" sz="2000" dirty="0"/>
              <a:t> nabızlar zayıf veya gecikmeli alınmış. </a:t>
            </a:r>
          </a:p>
          <a:p>
            <a:pPr algn="just">
              <a:lnSpc>
                <a:spcPct val="100000"/>
              </a:lnSpc>
            </a:pPr>
            <a:endParaRPr lang="tr-TR" sz="1000" dirty="0"/>
          </a:p>
          <a:p>
            <a:pPr algn="just">
              <a:lnSpc>
                <a:spcPct val="100000"/>
              </a:lnSpc>
            </a:pPr>
            <a:r>
              <a:rPr lang="tr-TR" sz="2000" b="1" dirty="0"/>
              <a:t>Kan basıncı: </a:t>
            </a:r>
            <a:r>
              <a:rPr lang="tr-TR" sz="2000" dirty="0"/>
              <a:t>Üst </a:t>
            </a:r>
            <a:r>
              <a:rPr lang="tr-TR" sz="2000" dirty="0" err="1"/>
              <a:t>ekstremite</a:t>
            </a:r>
            <a:r>
              <a:rPr lang="tr-TR" sz="2000" dirty="0"/>
              <a:t> kan basıncı 150/85 </a:t>
            </a:r>
            <a:r>
              <a:rPr lang="tr-TR" sz="2000" dirty="0" err="1"/>
              <a:t>mmHg</a:t>
            </a:r>
            <a:r>
              <a:rPr lang="tr-TR" sz="2000" dirty="0"/>
              <a:t>. </a:t>
            </a:r>
          </a:p>
          <a:p>
            <a:pPr algn="just">
              <a:lnSpc>
                <a:spcPct val="100000"/>
              </a:lnSpc>
            </a:pPr>
            <a:endParaRPr lang="tr-TR" sz="900" dirty="0"/>
          </a:p>
          <a:p>
            <a:pPr algn="just">
              <a:lnSpc>
                <a:spcPct val="100000"/>
              </a:lnSpc>
            </a:pPr>
            <a:r>
              <a:rPr lang="tr-TR" sz="2000" b="1" dirty="0"/>
              <a:t>Laboratuvar: </a:t>
            </a:r>
            <a:r>
              <a:rPr lang="tr-TR" sz="2000" dirty="0"/>
              <a:t>Rutin tetkikler normal</a:t>
            </a:r>
          </a:p>
          <a:p>
            <a:pPr algn="just">
              <a:lnSpc>
                <a:spcPct val="100000"/>
              </a:lnSpc>
            </a:pPr>
            <a:endParaRPr lang="tr-TR" sz="2000" dirty="0"/>
          </a:p>
          <a:p>
            <a:pPr algn="ctr">
              <a:lnSpc>
                <a:spcPct val="100000"/>
              </a:lnSpc>
            </a:pPr>
            <a:r>
              <a:rPr lang="tr-TR" sz="2800" b="1" u="sng" dirty="0"/>
              <a:t>NE DÜŞÜNÜRSÜNÜZ?</a:t>
            </a:r>
          </a:p>
          <a:p>
            <a:pPr algn="just">
              <a:lnSpc>
                <a:spcPct val="100000"/>
              </a:lnSpc>
            </a:pPr>
            <a:endParaRPr lang="tr-TR" sz="2000" dirty="0"/>
          </a:p>
        </p:txBody>
      </p:sp>
      <p:pic>
        <p:nvPicPr>
          <p:cNvPr id="8" name="Resim 7"/>
          <p:cNvPicPr>
            <a:picLocks noChangeAspect="1"/>
          </p:cNvPicPr>
          <p:nvPr/>
        </p:nvPicPr>
        <p:blipFill>
          <a:blip r:embed="rId2"/>
          <a:stretch>
            <a:fillRect/>
          </a:stretch>
        </p:blipFill>
        <p:spPr>
          <a:xfrm>
            <a:off x="6957042" y="3408516"/>
            <a:ext cx="4737463" cy="2042716"/>
          </a:xfrm>
          <a:prstGeom prst="rect">
            <a:avLst/>
          </a:prstGeom>
        </p:spPr>
      </p:pic>
    </p:spTree>
    <p:extLst>
      <p:ext uri="{BB962C8B-B14F-4D97-AF65-F5344CB8AC3E}">
        <p14:creationId xmlns:p14="http://schemas.microsoft.com/office/powerpoint/2010/main" val="2863559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err="1"/>
              <a:t>Sekonder</a:t>
            </a:r>
            <a:r>
              <a:rPr lang="tr-TR" dirty="0"/>
              <a:t> HT düşündüren bulgular</a:t>
            </a:r>
          </a:p>
        </p:txBody>
      </p:sp>
      <p:sp>
        <p:nvSpPr>
          <p:cNvPr id="3" name="Slayt Numarası Yer Tutucusu 2"/>
          <p:cNvSpPr>
            <a:spLocks noGrp="1"/>
          </p:cNvSpPr>
          <p:nvPr>
            <p:ph type="sldNum" sz="quarter" idx="12"/>
          </p:nvPr>
        </p:nvSpPr>
        <p:spPr/>
        <p:txBody>
          <a:bodyPr/>
          <a:lstStyle/>
          <a:p>
            <a:fld id="{501A4338-EBAE-ED40-8475-2E6AE1B9F2FD}" type="slidenum">
              <a:rPr lang="tr-TR" smtClean="0"/>
              <a:pPr/>
              <a:t>29</a:t>
            </a:fld>
            <a:endParaRPr lang="tr-TR" dirty="0"/>
          </a:p>
        </p:txBody>
      </p:sp>
      <p:graphicFrame>
        <p:nvGraphicFramePr>
          <p:cNvPr id="5" name="Diyagram 4"/>
          <p:cNvGraphicFramePr/>
          <p:nvPr>
            <p:extLst>
              <p:ext uri="{D42A27DB-BD31-4B8C-83A1-F6EECF244321}">
                <p14:modId xmlns:p14="http://schemas.microsoft.com/office/powerpoint/2010/main" val="3244684843"/>
              </p:ext>
            </p:extLst>
          </p:nvPr>
        </p:nvGraphicFramePr>
        <p:xfrm>
          <a:off x="1721389" y="1249763"/>
          <a:ext cx="8749211" cy="39885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771524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err="1"/>
              <a:t>Sekonder</a:t>
            </a:r>
            <a:r>
              <a:rPr lang="tr-TR" dirty="0"/>
              <a:t> hipertansiyon</a:t>
            </a:r>
          </a:p>
        </p:txBody>
      </p:sp>
      <p:sp>
        <p:nvSpPr>
          <p:cNvPr id="3" name="Slayt Numarası Yer Tutucusu 2"/>
          <p:cNvSpPr>
            <a:spLocks noGrp="1"/>
          </p:cNvSpPr>
          <p:nvPr>
            <p:ph type="sldNum" sz="quarter" idx="12"/>
          </p:nvPr>
        </p:nvSpPr>
        <p:spPr/>
        <p:txBody>
          <a:bodyPr/>
          <a:lstStyle/>
          <a:p>
            <a:fld id="{501A4338-EBAE-ED40-8475-2E6AE1B9F2FD}" type="slidenum">
              <a:rPr lang="tr-TR" smtClean="0"/>
              <a:pPr/>
              <a:t>3</a:t>
            </a:fld>
            <a:endParaRPr lang="tr-TR" dirty="0"/>
          </a:p>
        </p:txBody>
      </p:sp>
      <p:sp>
        <p:nvSpPr>
          <p:cNvPr id="4" name="Metin Yer Tutucusu 3"/>
          <p:cNvSpPr>
            <a:spLocks noGrp="1"/>
          </p:cNvSpPr>
          <p:nvPr>
            <p:ph type="body" sz="half" idx="2"/>
          </p:nvPr>
        </p:nvSpPr>
        <p:spPr>
          <a:xfrm>
            <a:off x="681971" y="1093107"/>
            <a:ext cx="6919021" cy="4521927"/>
          </a:xfrm>
        </p:spPr>
        <p:txBody>
          <a:bodyPr>
            <a:noAutofit/>
          </a:bodyPr>
          <a:lstStyle/>
          <a:p>
            <a:pPr marL="285750" indent="-285750" algn="just">
              <a:lnSpc>
                <a:spcPct val="100000"/>
              </a:lnSpc>
              <a:buFont typeface="Wingdings" panose="05000000000000000000" pitchFamily="2" charset="2"/>
              <a:buChar char="Ø"/>
            </a:pPr>
            <a:r>
              <a:rPr lang="tr-TR" sz="2000" dirty="0" err="1"/>
              <a:t>Sekonder</a:t>
            </a:r>
            <a:r>
              <a:rPr lang="tr-TR" sz="2000" dirty="0"/>
              <a:t> hipertansiyon (SH), </a:t>
            </a:r>
            <a:r>
              <a:rPr lang="tr-TR" sz="2000" b="1" u="sng" dirty="0"/>
              <a:t>altta yatan tanımlanabilir bir nedene bağlı gelişen ve bu nedene yönelik tedavi ile gerileyebilen </a:t>
            </a:r>
            <a:r>
              <a:rPr lang="tr-TR" sz="2000" dirty="0"/>
              <a:t>hipertansiyondur. </a:t>
            </a:r>
          </a:p>
          <a:p>
            <a:pPr marL="285750" indent="-285750" algn="just">
              <a:lnSpc>
                <a:spcPct val="100000"/>
              </a:lnSpc>
              <a:buFont typeface="Wingdings" panose="05000000000000000000" pitchFamily="2" charset="2"/>
              <a:buChar char="Ø"/>
            </a:pPr>
            <a:r>
              <a:rPr lang="tr-TR" sz="2000" dirty="0"/>
              <a:t>SH tüm hipertansiyon olgularının yaklaşık </a:t>
            </a:r>
            <a:r>
              <a:rPr lang="tr-TR" sz="2000" b="1" dirty="0"/>
              <a:t>%10’unu (%5-15) </a:t>
            </a:r>
            <a:r>
              <a:rPr lang="tr-TR" sz="2000" dirty="0"/>
              <a:t>oluşturur.</a:t>
            </a:r>
          </a:p>
          <a:p>
            <a:pPr marL="285750" indent="-285750" algn="just">
              <a:lnSpc>
                <a:spcPct val="100000"/>
              </a:lnSpc>
              <a:buFont typeface="Wingdings" panose="05000000000000000000" pitchFamily="2" charset="2"/>
              <a:buChar char="Ø"/>
            </a:pPr>
            <a:r>
              <a:rPr lang="tr-TR" sz="2000" dirty="0"/>
              <a:t>SH erken teşhis edilip tedavi edilirse, hastalarda </a:t>
            </a:r>
            <a:r>
              <a:rPr lang="tr-TR" sz="2000" b="1" dirty="0"/>
              <a:t>tam kür </a:t>
            </a:r>
            <a:r>
              <a:rPr lang="tr-TR" sz="2000" dirty="0"/>
              <a:t>sağlanabilir veya </a:t>
            </a:r>
            <a:r>
              <a:rPr lang="tr-TR" sz="2000" b="1" dirty="0" err="1"/>
              <a:t>kardiyovasküler</a:t>
            </a:r>
            <a:r>
              <a:rPr lang="tr-TR" sz="2000" b="1" dirty="0"/>
              <a:t> hastalık riskinde azalma </a:t>
            </a:r>
            <a:r>
              <a:rPr lang="tr-TR" sz="2000" dirty="0"/>
              <a:t>ile kan basıncı kontrolünde iyileşme yaşanabilir. </a:t>
            </a:r>
          </a:p>
          <a:p>
            <a:pPr marL="285750" indent="-285750" algn="just">
              <a:lnSpc>
                <a:spcPct val="100000"/>
              </a:lnSpc>
              <a:buFont typeface="Wingdings" panose="05000000000000000000" pitchFamily="2" charset="2"/>
              <a:buChar char="Ø"/>
            </a:pPr>
            <a:r>
              <a:rPr lang="tr-TR" sz="2000" dirty="0"/>
              <a:t>Ne yazık ki tüm </a:t>
            </a:r>
            <a:r>
              <a:rPr lang="tr-TR" sz="2000" dirty="0" err="1"/>
              <a:t>hipertansif</a:t>
            </a:r>
            <a:r>
              <a:rPr lang="tr-TR" sz="2000" dirty="0"/>
              <a:t> hastaların SH açısından tetkik edilmesi uygulanabilir ve maliyet etkin bir durum değildir. </a:t>
            </a:r>
          </a:p>
          <a:p>
            <a:pPr marL="285750" indent="-285750" algn="just">
              <a:lnSpc>
                <a:spcPct val="100000"/>
              </a:lnSpc>
              <a:buFont typeface="Wingdings" panose="05000000000000000000" pitchFamily="2" charset="2"/>
              <a:buChar char="Ø"/>
            </a:pPr>
            <a:r>
              <a:rPr lang="tr-TR" sz="2000" dirty="0"/>
              <a:t>Bu noktada </a:t>
            </a:r>
            <a:r>
              <a:rPr lang="tr-TR" sz="2000" b="1" dirty="0"/>
              <a:t>yüksek riskli hastaların tanınması </a:t>
            </a:r>
            <a:r>
              <a:rPr lang="tr-TR" sz="2000" dirty="0"/>
              <a:t>ve tüm yeni hastalara tedaviye başlanmadan </a:t>
            </a:r>
            <a:r>
              <a:rPr lang="tr-TR" sz="2000" b="1" dirty="0" err="1"/>
              <a:t>anamnez</a:t>
            </a:r>
            <a:r>
              <a:rPr lang="tr-TR" sz="2000" b="1" dirty="0"/>
              <a:t> alınması, fizik muayene ve laboratuvar taraması </a:t>
            </a:r>
            <a:r>
              <a:rPr lang="tr-TR" sz="2000" dirty="0"/>
              <a:t>yapılması önem kazanmaktadır. </a:t>
            </a:r>
          </a:p>
        </p:txBody>
      </p:sp>
      <p:pic>
        <p:nvPicPr>
          <p:cNvPr id="6" name="Resim 5"/>
          <p:cNvPicPr>
            <a:picLocks noChangeAspect="1"/>
          </p:cNvPicPr>
          <p:nvPr/>
        </p:nvPicPr>
        <p:blipFill>
          <a:blip r:embed="rId3"/>
          <a:stretch>
            <a:fillRect/>
          </a:stretch>
        </p:blipFill>
        <p:spPr>
          <a:xfrm>
            <a:off x="7600992" y="2407327"/>
            <a:ext cx="4249280" cy="2206943"/>
          </a:xfrm>
          <a:prstGeom prst="rect">
            <a:avLst/>
          </a:prstGeom>
        </p:spPr>
      </p:pic>
    </p:spTree>
    <p:extLst>
      <p:ext uri="{BB962C8B-B14F-4D97-AF65-F5344CB8AC3E}">
        <p14:creationId xmlns:p14="http://schemas.microsoft.com/office/powerpoint/2010/main" val="122860995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NE YAPARSINIZ?</a:t>
            </a:r>
          </a:p>
        </p:txBody>
      </p:sp>
      <p:sp>
        <p:nvSpPr>
          <p:cNvPr id="3" name="Slayt Numarası Yer Tutucusu 2"/>
          <p:cNvSpPr>
            <a:spLocks noGrp="1"/>
          </p:cNvSpPr>
          <p:nvPr>
            <p:ph type="sldNum" sz="quarter" idx="12"/>
          </p:nvPr>
        </p:nvSpPr>
        <p:spPr/>
        <p:txBody>
          <a:bodyPr/>
          <a:lstStyle/>
          <a:p>
            <a:fld id="{501A4338-EBAE-ED40-8475-2E6AE1B9F2FD}" type="slidenum">
              <a:rPr lang="tr-TR" smtClean="0"/>
              <a:pPr/>
              <a:t>30</a:t>
            </a:fld>
            <a:endParaRPr lang="tr-TR" dirty="0"/>
          </a:p>
        </p:txBody>
      </p:sp>
      <p:sp>
        <p:nvSpPr>
          <p:cNvPr id="4" name="Metin Yer Tutucusu 3"/>
          <p:cNvSpPr>
            <a:spLocks noGrp="1"/>
          </p:cNvSpPr>
          <p:nvPr>
            <p:ph type="body" sz="half" idx="2"/>
          </p:nvPr>
        </p:nvSpPr>
        <p:spPr>
          <a:xfrm>
            <a:off x="681971" y="1169303"/>
            <a:ext cx="7503668" cy="4521927"/>
          </a:xfrm>
        </p:spPr>
        <p:txBody>
          <a:bodyPr>
            <a:normAutofit/>
          </a:bodyPr>
          <a:lstStyle/>
          <a:p>
            <a:pPr marL="285750" indent="-285750">
              <a:buFont typeface="Wingdings" panose="05000000000000000000" pitchFamily="2" charset="2"/>
              <a:buChar char="q"/>
            </a:pPr>
            <a:r>
              <a:rPr lang="tr-TR" sz="2000" dirty="0" err="1"/>
              <a:t>Konjenital</a:t>
            </a:r>
            <a:r>
              <a:rPr lang="tr-TR" sz="2000" dirty="0"/>
              <a:t> kalp hastalığı şüphesi</a:t>
            </a:r>
          </a:p>
          <a:p>
            <a:pPr marL="285750" indent="-285750">
              <a:buFont typeface="Wingdings" panose="05000000000000000000" pitchFamily="2" charset="2"/>
              <a:buChar char="q"/>
            </a:pPr>
            <a:endParaRPr lang="tr-TR" sz="2000" dirty="0"/>
          </a:p>
          <a:p>
            <a:pPr marL="285750" indent="-285750">
              <a:buFont typeface="Wingdings" panose="05000000000000000000" pitchFamily="2" charset="2"/>
              <a:buChar char="q"/>
            </a:pPr>
            <a:r>
              <a:rPr lang="tr-TR" sz="2000" dirty="0"/>
              <a:t>Tanı doğrulaması ve cerrahi/girişimsel tedavi planı için </a:t>
            </a:r>
            <a:r>
              <a:rPr lang="tr-TR" sz="2000" b="1" dirty="0"/>
              <a:t>Kardiyoloji</a:t>
            </a:r>
            <a:r>
              <a:rPr lang="tr-TR" sz="2000" dirty="0"/>
              <a:t> uzmanına sevk</a:t>
            </a:r>
          </a:p>
          <a:p>
            <a:endParaRPr lang="tr-TR" sz="2000" dirty="0"/>
          </a:p>
          <a:p>
            <a:r>
              <a:rPr lang="tr-TR" sz="2000" dirty="0"/>
              <a:t>    </a:t>
            </a:r>
          </a:p>
          <a:p>
            <a:pPr marL="2867025"/>
            <a:r>
              <a:rPr lang="tr-TR" sz="2000" b="1" dirty="0"/>
              <a:t>TANI</a:t>
            </a:r>
          </a:p>
          <a:p>
            <a:pPr marL="2154238"/>
            <a:endParaRPr lang="tr-TR" sz="2000" dirty="0"/>
          </a:p>
          <a:p>
            <a:pPr marL="2154238"/>
            <a:endParaRPr lang="tr-TR" sz="2000" dirty="0"/>
          </a:p>
          <a:p>
            <a:pPr marL="2154238"/>
            <a:r>
              <a:rPr lang="tr-TR" sz="2000" b="1" dirty="0"/>
              <a:t>Aort </a:t>
            </a:r>
            <a:r>
              <a:rPr lang="tr-TR" sz="2000" b="1" dirty="0" err="1"/>
              <a:t>Koarktasyonu</a:t>
            </a:r>
            <a:endParaRPr lang="tr-TR" sz="2000" b="1" dirty="0"/>
          </a:p>
          <a:p>
            <a:endParaRPr lang="tr-TR" sz="2000" dirty="0"/>
          </a:p>
        </p:txBody>
      </p:sp>
      <p:sp>
        <p:nvSpPr>
          <p:cNvPr id="5" name="Aşağı Ok 4"/>
          <p:cNvSpPr/>
          <p:nvPr/>
        </p:nvSpPr>
        <p:spPr>
          <a:xfrm>
            <a:off x="3726275" y="3850378"/>
            <a:ext cx="226423" cy="57476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6" name="Resim 5"/>
          <p:cNvPicPr>
            <a:picLocks noChangeAspect="1"/>
          </p:cNvPicPr>
          <p:nvPr/>
        </p:nvPicPr>
        <p:blipFill>
          <a:blip r:embed="rId3"/>
          <a:stretch>
            <a:fillRect/>
          </a:stretch>
        </p:blipFill>
        <p:spPr>
          <a:xfrm>
            <a:off x="6997002" y="3225644"/>
            <a:ext cx="4564883" cy="2774678"/>
          </a:xfrm>
          <a:prstGeom prst="rect">
            <a:avLst/>
          </a:prstGeom>
        </p:spPr>
      </p:pic>
      <p:pic>
        <p:nvPicPr>
          <p:cNvPr id="7" name="Resim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77200" y="383987"/>
            <a:ext cx="3792582" cy="2841657"/>
          </a:xfrm>
          <a:prstGeom prst="rect">
            <a:avLst/>
          </a:prstGeom>
        </p:spPr>
      </p:pic>
    </p:spTree>
    <p:extLst>
      <p:ext uri="{BB962C8B-B14F-4D97-AF65-F5344CB8AC3E}">
        <p14:creationId xmlns:p14="http://schemas.microsoft.com/office/powerpoint/2010/main" val="870841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4">
                                            <p:txEl>
                                              <p:pRg st="8" end="8"/>
                                            </p:txEl>
                                          </p:spTgt>
                                        </p:tgtEl>
                                        <p:attrNameLst>
                                          <p:attrName>style.visibility</p:attrName>
                                        </p:attrNameLst>
                                      </p:cBhvr>
                                      <p:to>
                                        <p:strVal val="visible"/>
                                      </p:to>
                                    </p:set>
                                    <p:animEffect transition="in" filter="fade">
                                      <p:cBhvr>
                                        <p:cTn id="7" dur="2000"/>
                                        <p:tgtEl>
                                          <p:spTgt spid="4">
                                            <p:txEl>
                                              <p:pRg st="8" end="8"/>
                                            </p:txEl>
                                          </p:spTgt>
                                        </p:tgtEl>
                                      </p:cBhvr>
                                    </p:animEffect>
                                    <p:anim calcmode="lin" valueType="num">
                                      <p:cBhvr>
                                        <p:cTn id="8" dur="2000" fill="hold"/>
                                        <p:tgtEl>
                                          <p:spTgt spid="4">
                                            <p:txEl>
                                              <p:pRg st="8" end="8"/>
                                            </p:txEl>
                                          </p:spTgt>
                                        </p:tgtEl>
                                        <p:attrNameLst>
                                          <p:attrName>ppt_w</p:attrName>
                                        </p:attrNameLst>
                                      </p:cBhvr>
                                      <p:tavLst>
                                        <p:tav tm="0" fmla="#ppt_w*sin(2.5*pi*$)">
                                          <p:val>
                                            <p:fltVal val="0"/>
                                          </p:val>
                                        </p:tav>
                                        <p:tav tm="100000">
                                          <p:val>
                                            <p:fltVal val="1"/>
                                          </p:val>
                                        </p:tav>
                                      </p:tavLst>
                                    </p:anim>
                                    <p:anim calcmode="lin" valueType="num">
                                      <p:cBhvr>
                                        <p:cTn id="9" dur="2000" fill="hold"/>
                                        <p:tgtEl>
                                          <p:spTgt spid="4">
                                            <p:txEl>
                                              <p:pRg st="8" end="8"/>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Vaka 5</a:t>
            </a:r>
          </a:p>
        </p:txBody>
      </p:sp>
      <p:sp>
        <p:nvSpPr>
          <p:cNvPr id="3" name="Slayt Numarası Yer Tutucusu 2"/>
          <p:cNvSpPr>
            <a:spLocks noGrp="1"/>
          </p:cNvSpPr>
          <p:nvPr>
            <p:ph type="sldNum" sz="quarter" idx="12"/>
          </p:nvPr>
        </p:nvSpPr>
        <p:spPr/>
        <p:txBody>
          <a:bodyPr/>
          <a:lstStyle/>
          <a:p>
            <a:fld id="{501A4338-EBAE-ED40-8475-2E6AE1B9F2FD}" type="slidenum">
              <a:rPr lang="tr-TR" smtClean="0"/>
              <a:pPr/>
              <a:t>31</a:t>
            </a:fld>
            <a:endParaRPr lang="tr-TR" dirty="0"/>
          </a:p>
        </p:txBody>
      </p:sp>
      <p:sp>
        <p:nvSpPr>
          <p:cNvPr id="4" name="Metin Yer Tutucusu 3"/>
          <p:cNvSpPr>
            <a:spLocks noGrp="1"/>
          </p:cNvSpPr>
          <p:nvPr>
            <p:ph type="body" sz="half" idx="2"/>
          </p:nvPr>
        </p:nvSpPr>
        <p:spPr>
          <a:xfrm>
            <a:off x="849025" y="1355344"/>
            <a:ext cx="10791583" cy="4684971"/>
          </a:xfrm>
        </p:spPr>
        <p:txBody>
          <a:bodyPr>
            <a:noAutofit/>
          </a:bodyPr>
          <a:lstStyle/>
          <a:p>
            <a:r>
              <a:rPr lang="tr-TR" sz="2000" dirty="0"/>
              <a:t>38 yaşında E.D.H. isimli erkek hasta</a:t>
            </a:r>
          </a:p>
          <a:p>
            <a:endParaRPr lang="tr-TR" sz="2000" dirty="0"/>
          </a:p>
          <a:p>
            <a:r>
              <a:rPr lang="tr-TR" sz="2000" b="1" dirty="0"/>
              <a:t>Öykü:</a:t>
            </a:r>
            <a:r>
              <a:rPr lang="tr-TR" sz="2000" dirty="0"/>
              <a:t> Son 6 aydır haftada birkaç kez, dakikalarca süren, aniden başlayan ve biten </a:t>
            </a:r>
            <a:r>
              <a:rPr lang="tr-TR" sz="2000" b="1" dirty="0"/>
              <a:t>üçleme (</a:t>
            </a:r>
            <a:r>
              <a:rPr lang="tr-TR" sz="2000" b="1" dirty="0" err="1"/>
              <a:t>Triad</a:t>
            </a:r>
            <a:r>
              <a:rPr lang="tr-TR" sz="2000" b="1" dirty="0"/>
              <a:t>)</a:t>
            </a:r>
            <a:r>
              <a:rPr lang="tr-TR" sz="2000" dirty="0"/>
              <a:t> şikayeti: </a:t>
            </a:r>
            <a:r>
              <a:rPr lang="tr-TR" sz="2000" b="1" dirty="0"/>
              <a:t>Çarpıntı, Şiddetli Baş Ağrısı ve Yoğun Terleme.</a:t>
            </a:r>
          </a:p>
          <a:p>
            <a:endParaRPr lang="tr-TR" sz="2000" dirty="0"/>
          </a:p>
          <a:p>
            <a:r>
              <a:rPr lang="tr-TR" sz="2000" b="1" dirty="0"/>
              <a:t>Fizik muayene: </a:t>
            </a:r>
            <a:r>
              <a:rPr lang="tr-TR" sz="2000" dirty="0"/>
              <a:t>Atak dışında normal veya hafif </a:t>
            </a:r>
            <a:r>
              <a:rPr lang="tr-TR" sz="2000" dirty="0" err="1"/>
              <a:t>taşikardik</a:t>
            </a:r>
            <a:r>
              <a:rPr lang="tr-TR" sz="2000" dirty="0"/>
              <a:t>.</a:t>
            </a:r>
          </a:p>
          <a:p>
            <a:endParaRPr lang="tr-TR" sz="2000" dirty="0"/>
          </a:p>
          <a:p>
            <a:r>
              <a:rPr lang="tr-TR" sz="2000" b="1" dirty="0"/>
              <a:t>Kan basıncı: </a:t>
            </a:r>
            <a:r>
              <a:rPr lang="tr-TR" sz="2000" dirty="0"/>
              <a:t>Kan basıncı çok değişken. Ataklar sırasında 220/120 </a:t>
            </a:r>
            <a:r>
              <a:rPr lang="tr-TR" sz="2000" dirty="0" err="1"/>
              <a:t>mmHg’ya</a:t>
            </a:r>
            <a:r>
              <a:rPr lang="tr-TR" sz="2000" dirty="0"/>
              <a:t> yükseliyor.</a:t>
            </a:r>
          </a:p>
          <a:p>
            <a:endParaRPr lang="tr-TR" sz="2000" dirty="0"/>
          </a:p>
          <a:p>
            <a:r>
              <a:rPr lang="tr-TR" sz="2000" b="1" dirty="0"/>
              <a:t>Laboratuvar: </a:t>
            </a:r>
            <a:r>
              <a:rPr lang="tr-TR" sz="2000" dirty="0"/>
              <a:t>Rutin tetkikler normal</a:t>
            </a:r>
          </a:p>
          <a:p>
            <a:endParaRPr lang="tr-TR" sz="2000" dirty="0"/>
          </a:p>
          <a:p>
            <a:r>
              <a:rPr lang="tr-TR" sz="2000" dirty="0"/>
              <a:t>                                                    </a:t>
            </a:r>
            <a:r>
              <a:rPr lang="tr-TR" sz="2400" b="1" u="sng" dirty="0"/>
              <a:t>NE DÜŞÜNÜRSÜNÜZ?</a:t>
            </a:r>
          </a:p>
          <a:p>
            <a:endParaRPr lang="tr-TR" sz="2000" dirty="0"/>
          </a:p>
        </p:txBody>
      </p:sp>
      <p:pic>
        <p:nvPicPr>
          <p:cNvPr id="6" name="Resim 5"/>
          <p:cNvPicPr>
            <a:picLocks noChangeAspect="1"/>
          </p:cNvPicPr>
          <p:nvPr/>
        </p:nvPicPr>
        <p:blipFill>
          <a:blip r:embed="rId2"/>
          <a:stretch>
            <a:fillRect/>
          </a:stretch>
        </p:blipFill>
        <p:spPr>
          <a:xfrm>
            <a:off x="8790757" y="2544577"/>
            <a:ext cx="2849851" cy="1486866"/>
          </a:xfrm>
          <a:prstGeom prst="rect">
            <a:avLst/>
          </a:prstGeom>
        </p:spPr>
      </p:pic>
    </p:spTree>
    <p:extLst>
      <p:ext uri="{BB962C8B-B14F-4D97-AF65-F5344CB8AC3E}">
        <p14:creationId xmlns:p14="http://schemas.microsoft.com/office/powerpoint/2010/main" val="184157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xEl>
                                              <p:pRg st="10" end="10"/>
                                            </p:txEl>
                                          </p:spTgt>
                                        </p:tgtEl>
                                        <p:attrNameLst>
                                          <p:attrName>style.visibility</p:attrName>
                                        </p:attrNameLst>
                                      </p:cBhvr>
                                      <p:to>
                                        <p:strVal val="visible"/>
                                      </p:to>
                                    </p:set>
                                    <p:anim calcmode="lin" valueType="num">
                                      <p:cBhvr>
                                        <p:cTn id="7" dur="1000" fill="hold"/>
                                        <p:tgtEl>
                                          <p:spTgt spid="4">
                                            <p:txEl>
                                              <p:pRg st="10" end="10"/>
                                            </p:txEl>
                                          </p:spTgt>
                                        </p:tgtEl>
                                        <p:attrNameLst>
                                          <p:attrName>ppt_w</p:attrName>
                                        </p:attrNameLst>
                                      </p:cBhvr>
                                      <p:tavLst>
                                        <p:tav tm="0">
                                          <p:val>
                                            <p:fltVal val="0"/>
                                          </p:val>
                                        </p:tav>
                                        <p:tav tm="100000">
                                          <p:val>
                                            <p:strVal val="#ppt_w"/>
                                          </p:val>
                                        </p:tav>
                                      </p:tavLst>
                                    </p:anim>
                                    <p:anim calcmode="lin" valueType="num">
                                      <p:cBhvr>
                                        <p:cTn id="8" dur="1000" fill="hold"/>
                                        <p:tgtEl>
                                          <p:spTgt spid="4">
                                            <p:txEl>
                                              <p:pRg st="10" end="10"/>
                                            </p:txEl>
                                          </p:spTgt>
                                        </p:tgtEl>
                                        <p:attrNameLst>
                                          <p:attrName>ppt_h</p:attrName>
                                        </p:attrNameLst>
                                      </p:cBhvr>
                                      <p:tavLst>
                                        <p:tav tm="0">
                                          <p:val>
                                            <p:fltVal val="0"/>
                                          </p:val>
                                        </p:tav>
                                        <p:tav tm="100000">
                                          <p:val>
                                            <p:strVal val="#ppt_h"/>
                                          </p:val>
                                        </p:tav>
                                      </p:tavLst>
                                    </p:anim>
                                    <p:anim calcmode="lin" valueType="num">
                                      <p:cBhvr>
                                        <p:cTn id="9" dur="1000" fill="hold"/>
                                        <p:tgtEl>
                                          <p:spTgt spid="4">
                                            <p:txEl>
                                              <p:pRg st="10" end="10"/>
                                            </p:txEl>
                                          </p:spTgt>
                                        </p:tgtEl>
                                        <p:attrNameLst>
                                          <p:attrName>style.rotation</p:attrName>
                                        </p:attrNameLst>
                                      </p:cBhvr>
                                      <p:tavLst>
                                        <p:tav tm="0">
                                          <p:val>
                                            <p:fltVal val="90"/>
                                          </p:val>
                                        </p:tav>
                                        <p:tav tm="100000">
                                          <p:val>
                                            <p:fltVal val="0"/>
                                          </p:val>
                                        </p:tav>
                                      </p:tavLst>
                                    </p:anim>
                                    <p:animEffect transition="in" filter="fade">
                                      <p:cBhvr>
                                        <p:cTn id="10" dur="1000"/>
                                        <p:tgtEl>
                                          <p:spTgt spid="4">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err="1"/>
              <a:t>Sekonder</a:t>
            </a:r>
            <a:r>
              <a:rPr lang="tr-TR" dirty="0"/>
              <a:t> HT düşündüren bulgular</a:t>
            </a:r>
          </a:p>
        </p:txBody>
      </p:sp>
      <p:sp>
        <p:nvSpPr>
          <p:cNvPr id="3" name="Slayt Numarası Yer Tutucusu 2"/>
          <p:cNvSpPr>
            <a:spLocks noGrp="1"/>
          </p:cNvSpPr>
          <p:nvPr>
            <p:ph type="sldNum" sz="quarter" idx="12"/>
          </p:nvPr>
        </p:nvSpPr>
        <p:spPr/>
        <p:txBody>
          <a:bodyPr/>
          <a:lstStyle/>
          <a:p>
            <a:fld id="{501A4338-EBAE-ED40-8475-2E6AE1B9F2FD}" type="slidenum">
              <a:rPr lang="tr-TR" smtClean="0"/>
              <a:pPr/>
              <a:t>32</a:t>
            </a:fld>
            <a:endParaRPr lang="tr-TR" dirty="0"/>
          </a:p>
        </p:txBody>
      </p:sp>
      <p:graphicFrame>
        <p:nvGraphicFramePr>
          <p:cNvPr id="5" name="Diyagram 4"/>
          <p:cNvGraphicFramePr/>
          <p:nvPr>
            <p:extLst>
              <p:ext uri="{D42A27DB-BD31-4B8C-83A1-F6EECF244321}">
                <p14:modId xmlns:p14="http://schemas.microsoft.com/office/powerpoint/2010/main" val="1537264025"/>
              </p:ext>
            </p:extLst>
          </p:nvPr>
        </p:nvGraphicFramePr>
        <p:xfrm>
          <a:off x="2032000" y="1567543"/>
          <a:ext cx="8128000" cy="407561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2616472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NE YAPARSINIZ?</a:t>
            </a:r>
          </a:p>
        </p:txBody>
      </p:sp>
      <p:sp>
        <p:nvSpPr>
          <p:cNvPr id="3" name="Slayt Numarası Yer Tutucusu 2"/>
          <p:cNvSpPr>
            <a:spLocks noGrp="1"/>
          </p:cNvSpPr>
          <p:nvPr>
            <p:ph type="sldNum" sz="quarter" idx="12"/>
          </p:nvPr>
        </p:nvSpPr>
        <p:spPr/>
        <p:txBody>
          <a:bodyPr/>
          <a:lstStyle/>
          <a:p>
            <a:fld id="{501A4338-EBAE-ED40-8475-2E6AE1B9F2FD}" type="slidenum">
              <a:rPr lang="tr-TR" smtClean="0"/>
              <a:pPr/>
              <a:t>33</a:t>
            </a:fld>
            <a:endParaRPr lang="tr-TR" dirty="0"/>
          </a:p>
        </p:txBody>
      </p:sp>
      <p:sp>
        <p:nvSpPr>
          <p:cNvPr id="4" name="Metin Yer Tutucusu 3"/>
          <p:cNvSpPr>
            <a:spLocks noGrp="1"/>
          </p:cNvSpPr>
          <p:nvPr>
            <p:ph type="body" sz="half" idx="2"/>
          </p:nvPr>
        </p:nvSpPr>
        <p:spPr>
          <a:xfrm>
            <a:off x="849025" y="1195640"/>
            <a:ext cx="8127921" cy="4672783"/>
          </a:xfrm>
        </p:spPr>
        <p:txBody>
          <a:bodyPr>
            <a:noAutofit/>
          </a:bodyPr>
          <a:lstStyle/>
          <a:p>
            <a:pPr marL="285750" indent="-285750">
              <a:buFont typeface="Wingdings" panose="05000000000000000000" pitchFamily="2" charset="2"/>
              <a:buChar char="Ø"/>
            </a:pPr>
            <a:r>
              <a:rPr lang="tr-TR" sz="2000" b="1" dirty="0" err="1"/>
              <a:t>Katekolamin</a:t>
            </a:r>
            <a:r>
              <a:rPr lang="tr-TR" sz="2000" b="1" dirty="0"/>
              <a:t> aşırı üretimi</a:t>
            </a:r>
            <a:r>
              <a:rPr lang="tr-TR" sz="2000" dirty="0"/>
              <a:t> testi</a:t>
            </a:r>
          </a:p>
          <a:p>
            <a:pPr marL="285750" indent="-285750">
              <a:buFont typeface="Wingdings" panose="05000000000000000000" pitchFamily="2" charset="2"/>
              <a:buChar char="Ø"/>
            </a:pPr>
            <a:endParaRPr lang="tr-TR" sz="1000" dirty="0"/>
          </a:p>
          <a:p>
            <a:pPr marL="285750" indent="-285750">
              <a:buFont typeface="Wingdings" panose="05000000000000000000" pitchFamily="2" charset="2"/>
              <a:buChar char="Ø"/>
            </a:pPr>
            <a:r>
              <a:rPr lang="tr-TR" sz="2000" dirty="0"/>
              <a:t>24 saatlik idrarda </a:t>
            </a:r>
            <a:r>
              <a:rPr lang="tr-TR" sz="2000" dirty="0" err="1"/>
              <a:t>metanefrin</a:t>
            </a:r>
            <a:r>
              <a:rPr lang="tr-TR" sz="2000" dirty="0"/>
              <a:t> ve </a:t>
            </a:r>
            <a:r>
              <a:rPr lang="tr-TR" sz="2000" dirty="0" err="1"/>
              <a:t>normetanefrin</a:t>
            </a:r>
            <a:r>
              <a:rPr lang="tr-TR" sz="2000" dirty="0"/>
              <a:t> bakılması için istemde bulunulması ve </a:t>
            </a:r>
            <a:r>
              <a:rPr lang="tr-TR" sz="2000" b="1" dirty="0"/>
              <a:t>Endokrinoloji</a:t>
            </a:r>
            <a:r>
              <a:rPr lang="tr-TR" sz="2000" dirty="0"/>
              <a:t> uzmanına sevk</a:t>
            </a:r>
          </a:p>
          <a:p>
            <a:pPr marL="285750" indent="-285750">
              <a:buFont typeface="Wingdings" panose="05000000000000000000" pitchFamily="2" charset="2"/>
              <a:buChar char="Ø"/>
            </a:pPr>
            <a:endParaRPr lang="tr-TR" sz="1050" dirty="0"/>
          </a:p>
          <a:p>
            <a:pPr marL="285750" indent="-285750">
              <a:buFont typeface="Wingdings" panose="05000000000000000000" pitchFamily="2" charset="2"/>
              <a:buChar char="Ø"/>
            </a:pPr>
            <a:r>
              <a:rPr lang="tr-TR" sz="2000" dirty="0"/>
              <a:t>Adrenal bezden aşırı </a:t>
            </a:r>
            <a:r>
              <a:rPr lang="tr-TR" sz="2000" dirty="0" err="1"/>
              <a:t>katekolamin</a:t>
            </a:r>
            <a:r>
              <a:rPr lang="tr-TR" sz="2000" dirty="0"/>
              <a:t> (adrenalin/</a:t>
            </a:r>
            <a:r>
              <a:rPr lang="tr-TR" sz="2000" dirty="0" err="1"/>
              <a:t>noradrenalin</a:t>
            </a:r>
            <a:r>
              <a:rPr lang="tr-TR" sz="2000" dirty="0"/>
              <a:t>) salınımı</a:t>
            </a:r>
          </a:p>
          <a:p>
            <a:endParaRPr lang="tr-TR" sz="1050" dirty="0"/>
          </a:p>
          <a:p>
            <a:pPr marL="285750" indent="-285750">
              <a:buFont typeface="Wingdings" panose="05000000000000000000" pitchFamily="2" charset="2"/>
              <a:buChar char="Ø"/>
            </a:pPr>
            <a:r>
              <a:rPr lang="tr-TR" sz="2000" dirty="0"/>
              <a:t>Genellikle </a:t>
            </a:r>
            <a:r>
              <a:rPr lang="tr-TR" sz="2000" dirty="0" err="1"/>
              <a:t>paroksismal</a:t>
            </a:r>
            <a:r>
              <a:rPr lang="tr-TR" sz="2000" dirty="0"/>
              <a:t> (ataklar halinde) semptom verir.</a:t>
            </a:r>
          </a:p>
          <a:p>
            <a:r>
              <a:rPr lang="tr-TR" sz="2000" b="1" dirty="0"/>
              <a:t>                                                           </a:t>
            </a:r>
          </a:p>
          <a:p>
            <a:pPr marL="2154238"/>
            <a:r>
              <a:rPr lang="tr-TR" sz="2000" b="1" dirty="0"/>
              <a:t>TANI</a:t>
            </a:r>
          </a:p>
          <a:p>
            <a:pPr marL="1433513"/>
            <a:endParaRPr lang="tr-TR" sz="2000" b="1" dirty="0"/>
          </a:p>
          <a:p>
            <a:pPr marL="1433513"/>
            <a:r>
              <a:rPr lang="tr-TR" sz="2000" b="1" dirty="0" err="1"/>
              <a:t>Feokromositoma</a:t>
            </a:r>
            <a:r>
              <a:rPr lang="tr-TR" sz="2000" b="1" dirty="0"/>
              <a:t> </a:t>
            </a:r>
          </a:p>
          <a:p>
            <a:endParaRPr lang="tr-TR" sz="2000" b="1" dirty="0"/>
          </a:p>
          <a:p>
            <a:endParaRPr lang="tr-TR" sz="2000" dirty="0"/>
          </a:p>
        </p:txBody>
      </p:sp>
      <p:sp>
        <p:nvSpPr>
          <p:cNvPr id="5" name="Aşağı Ok 4"/>
          <p:cNvSpPr/>
          <p:nvPr/>
        </p:nvSpPr>
        <p:spPr>
          <a:xfrm>
            <a:off x="3251661" y="4598207"/>
            <a:ext cx="235132" cy="50509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6" name="Resim 5"/>
          <p:cNvPicPr>
            <a:picLocks noChangeAspect="1"/>
          </p:cNvPicPr>
          <p:nvPr/>
        </p:nvPicPr>
        <p:blipFill>
          <a:blip r:embed="rId3"/>
          <a:stretch>
            <a:fillRect/>
          </a:stretch>
        </p:blipFill>
        <p:spPr>
          <a:xfrm>
            <a:off x="6539811" y="3864020"/>
            <a:ext cx="2143125" cy="2143125"/>
          </a:xfrm>
          <a:prstGeom prst="rect">
            <a:avLst/>
          </a:prstGeom>
        </p:spPr>
      </p:pic>
      <p:pic>
        <p:nvPicPr>
          <p:cNvPr id="7" name="Resim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89135" y="1441984"/>
            <a:ext cx="3154904" cy="4332514"/>
          </a:xfrm>
          <a:prstGeom prst="rect">
            <a:avLst/>
          </a:prstGeom>
        </p:spPr>
      </p:pic>
    </p:spTree>
    <p:extLst>
      <p:ext uri="{BB962C8B-B14F-4D97-AF65-F5344CB8AC3E}">
        <p14:creationId xmlns:p14="http://schemas.microsoft.com/office/powerpoint/2010/main" val="3759636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xEl>
                                              <p:pRg st="10" end="10"/>
                                            </p:txEl>
                                          </p:spTgt>
                                        </p:tgtEl>
                                        <p:attrNameLst>
                                          <p:attrName>style.visibility</p:attrName>
                                        </p:attrNameLst>
                                      </p:cBhvr>
                                      <p:to>
                                        <p:strVal val="visible"/>
                                      </p:to>
                                    </p:set>
                                    <p:anim calcmode="lin" valueType="num">
                                      <p:cBhvr>
                                        <p:cTn id="7" dur="1000" fill="hold"/>
                                        <p:tgtEl>
                                          <p:spTgt spid="4">
                                            <p:txEl>
                                              <p:pRg st="10" end="10"/>
                                            </p:txEl>
                                          </p:spTgt>
                                        </p:tgtEl>
                                        <p:attrNameLst>
                                          <p:attrName>ppt_w</p:attrName>
                                        </p:attrNameLst>
                                      </p:cBhvr>
                                      <p:tavLst>
                                        <p:tav tm="0">
                                          <p:val>
                                            <p:fltVal val="0"/>
                                          </p:val>
                                        </p:tav>
                                        <p:tav tm="100000">
                                          <p:val>
                                            <p:strVal val="#ppt_w"/>
                                          </p:val>
                                        </p:tav>
                                      </p:tavLst>
                                    </p:anim>
                                    <p:anim calcmode="lin" valueType="num">
                                      <p:cBhvr>
                                        <p:cTn id="8" dur="1000" fill="hold"/>
                                        <p:tgtEl>
                                          <p:spTgt spid="4">
                                            <p:txEl>
                                              <p:pRg st="10" end="10"/>
                                            </p:txEl>
                                          </p:spTgt>
                                        </p:tgtEl>
                                        <p:attrNameLst>
                                          <p:attrName>ppt_h</p:attrName>
                                        </p:attrNameLst>
                                      </p:cBhvr>
                                      <p:tavLst>
                                        <p:tav tm="0">
                                          <p:val>
                                            <p:fltVal val="0"/>
                                          </p:val>
                                        </p:tav>
                                        <p:tav tm="100000">
                                          <p:val>
                                            <p:strVal val="#ppt_h"/>
                                          </p:val>
                                        </p:tav>
                                      </p:tavLst>
                                    </p:anim>
                                    <p:anim calcmode="lin" valueType="num">
                                      <p:cBhvr>
                                        <p:cTn id="9" dur="1000" fill="hold"/>
                                        <p:tgtEl>
                                          <p:spTgt spid="4">
                                            <p:txEl>
                                              <p:pRg st="10" end="10"/>
                                            </p:txEl>
                                          </p:spTgt>
                                        </p:tgtEl>
                                        <p:attrNameLst>
                                          <p:attrName>style.rotation</p:attrName>
                                        </p:attrNameLst>
                                      </p:cBhvr>
                                      <p:tavLst>
                                        <p:tav tm="0">
                                          <p:val>
                                            <p:fltVal val="90"/>
                                          </p:val>
                                        </p:tav>
                                        <p:tav tm="100000">
                                          <p:val>
                                            <p:fltVal val="0"/>
                                          </p:val>
                                        </p:tav>
                                      </p:tavLst>
                                    </p:anim>
                                    <p:animEffect transition="in" filter="fade">
                                      <p:cBhvr>
                                        <p:cTn id="10" dur="1000"/>
                                        <p:tgtEl>
                                          <p:spTgt spid="4">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Vaka 6</a:t>
            </a:r>
          </a:p>
        </p:txBody>
      </p:sp>
      <p:sp>
        <p:nvSpPr>
          <p:cNvPr id="3" name="Slayt Numarası Yer Tutucusu 2"/>
          <p:cNvSpPr>
            <a:spLocks noGrp="1"/>
          </p:cNvSpPr>
          <p:nvPr>
            <p:ph type="sldNum" sz="quarter" idx="12"/>
          </p:nvPr>
        </p:nvSpPr>
        <p:spPr/>
        <p:txBody>
          <a:bodyPr/>
          <a:lstStyle/>
          <a:p>
            <a:fld id="{501A4338-EBAE-ED40-8475-2E6AE1B9F2FD}" type="slidenum">
              <a:rPr lang="tr-TR" smtClean="0"/>
              <a:pPr/>
              <a:t>34</a:t>
            </a:fld>
            <a:endParaRPr lang="tr-TR" dirty="0"/>
          </a:p>
        </p:txBody>
      </p:sp>
      <p:sp>
        <p:nvSpPr>
          <p:cNvPr id="4" name="Metin Yer Tutucusu 3"/>
          <p:cNvSpPr>
            <a:spLocks noGrp="1"/>
          </p:cNvSpPr>
          <p:nvPr>
            <p:ph type="body" sz="half" idx="2"/>
          </p:nvPr>
        </p:nvSpPr>
        <p:spPr>
          <a:xfrm>
            <a:off x="849025" y="1355344"/>
            <a:ext cx="10791583" cy="5027871"/>
          </a:xfrm>
        </p:spPr>
        <p:txBody>
          <a:bodyPr>
            <a:noAutofit/>
          </a:bodyPr>
          <a:lstStyle/>
          <a:p>
            <a:pPr>
              <a:lnSpc>
                <a:spcPct val="100000"/>
              </a:lnSpc>
              <a:spcBef>
                <a:spcPts val="600"/>
              </a:spcBef>
            </a:pPr>
            <a:r>
              <a:rPr lang="tr-TR" sz="2400" dirty="0"/>
              <a:t>27 yaşında S. E. isimli kadın hasta</a:t>
            </a:r>
          </a:p>
          <a:p>
            <a:pPr>
              <a:lnSpc>
                <a:spcPct val="100000"/>
              </a:lnSpc>
              <a:spcBef>
                <a:spcPts val="600"/>
              </a:spcBef>
            </a:pPr>
            <a:endParaRPr lang="tr-TR" dirty="0"/>
          </a:p>
          <a:p>
            <a:pPr>
              <a:lnSpc>
                <a:spcPct val="100000"/>
              </a:lnSpc>
              <a:spcBef>
                <a:spcPts val="600"/>
              </a:spcBef>
            </a:pPr>
            <a:r>
              <a:rPr lang="tr-TR" sz="2400" b="1" dirty="0"/>
              <a:t>Öykü:</a:t>
            </a:r>
            <a:r>
              <a:rPr lang="tr-TR" sz="2400" dirty="0"/>
              <a:t> Son birkaç haftadır devam eden </a:t>
            </a:r>
            <a:r>
              <a:rPr lang="tr-TR" sz="2400" b="1" dirty="0"/>
              <a:t>Şiddetli Baş Ağrısı</a:t>
            </a:r>
          </a:p>
          <a:p>
            <a:pPr>
              <a:lnSpc>
                <a:spcPct val="100000"/>
              </a:lnSpc>
              <a:spcBef>
                <a:spcPts val="600"/>
              </a:spcBef>
            </a:pPr>
            <a:endParaRPr lang="tr-TR" dirty="0"/>
          </a:p>
          <a:p>
            <a:pPr>
              <a:lnSpc>
                <a:spcPct val="100000"/>
              </a:lnSpc>
              <a:spcBef>
                <a:spcPts val="600"/>
              </a:spcBef>
            </a:pPr>
            <a:r>
              <a:rPr lang="tr-TR" sz="2400" b="1" dirty="0"/>
              <a:t>Fizik muayene: </a:t>
            </a:r>
            <a:r>
              <a:rPr lang="tr-TR" sz="2400" dirty="0"/>
              <a:t>Normal.</a:t>
            </a:r>
          </a:p>
          <a:p>
            <a:pPr>
              <a:lnSpc>
                <a:spcPct val="100000"/>
              </a:lnSpc>
              <a:spcBef>
                <a:spcPts val="600"/>
              </a:spcBef>
            </a:pPr>
            <a:endParaRPr lang="tr-TR" dirty="0"/>
          </a:p>
          <a:p>
            <a:pPr>
              <a:lnSpc>
                <a:spcPct val="100000"/>
              </a:lnSpc>
              <a:spcBef>
                <a:spcPts val="600"/>
              </a:spcBef>
            </a:pPr>
            <a:r>
              <a:rPr lang="tr-TR" sz="2400" b="1" dirty="0"/>
              <a:t>Kan basıncı: </a:t>
            </a:r>
            <a:r>
              <a:rPr lang="tr-TR" sz="2400" dirty="0"/>
              <a:t>Kan basıncı 180/90</a:t>
            </a:r>
          </a:p>
          <a:p>
            <a:pPr>
              <a:lnSpc>
                <a:spcPct val="100000"/>
              </a:lnSpc>
              <a:spcBef>
                <a:spcPts val="600"/>
              </a:spcBef>
            </a:pPr>
            <a:endParaRPr lang="tr-TR" dirty="0"/>
          </a:p>
          <a:p>
            <a:pPr>
              <a:lnSpc>
                <a:spcPct val="100000"/>
              </a:lnSpc>
              <a:spcBef>
                <a:spcPts val="600"/>
              </a:spcBef>
            </a:pPr>
            <a:r>
              <a:rPr lang="tr-TR" sz="2400" b="1" dirty="0"/>
              <a:t>Laboratuvar: </a:t>
            </a:r>
            <a:r>
              <a:rPr lang="tr-TR" sz="2400" dirty="0"/>
              <a:t>Rutin tetkikler normal</a:t>
            </a:r>
          </a:p>
          <a:p>
            <a:endParaRPr lang="tr-TR" sz="2400" dirty="0"/>
          </a:p>
          <a:p>
            <a:endParaRPr lang="tr-TR" sz="2400" dirty="0"/>
          </a:p>
          <a:p>
            <a:r>
              <a:rPr lang="tr-TR" sz="2800" dirty="0"/>
              <a:t>                                                    </a:t>
            </a:r>
            <a:r>
              <a:rPr lang="tr-TR" sz="2800" b="1" u="sng" dirty="0"/>
              <a:t>NE DÜŞÜNÜRSÜNÜZ?</a:t>
            </a:r>
          </a:p>
          <a:p>
            <a:endParaRPr lang="tr-TR" sz="2400" dirty="0"/>
          </a:p>
          <a:p>
            <a:endParaRPr lang="tr-TR" sz="2400" dirty="0"/>
          </a:p>
        </p:txBody>
      </p:sp>
      <p:pic>
        <p:nvPicPr>
          <p:cNvPr id="5" name="Resim 4"/>
          <p:cNvPicPr>
            <a:picLocks noChangeAspect="1"/>
          </p:cNvPicPr>
          <p:nvPr/>
        </p:nvPicPr>
        <p:blipFill>
          <a:blip r:embed="rId2"/>
          <a:stretch>
            <a:fillRect/>
          </a:stretch>
        </p:blipFill>
        <p:spPr>
          <a:xfrm>
            <a:off x="6787662" y="2562468"/>
            <a:ext cx="4852950" cy="2965696"/>
          </a:xfrm>
          <a:prstGeom prst="rect">
            <a:avLst/>
          </a:prstGeom>
        </p:spPr>
      </p:pic>
    </p:spTree>
    <p:extLst>
      <p:ext uri="{BB962C8B-B14F-4D97-AF65-F5344CB8AC3E}">
        <p14:creationId xmlns:p14="http://schemas.microsoft.com/office/powerpoint/2010/main" val="674806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xEl>
                                              <p:pRg st="11" end="11"/>
                                            </p:txEl>
                                          </p:spTgt>
                                        </p:tgtEl>
                                        <p:attrNameLst>
                                          <p:attrName>style.visibility</p:attrName>
                                        </p:attrNameLst>
                                      </p:cBhvr>
                                      <p:to>
                                        <p:strVal val="visible"/>
                                      </p:to>
                                    </p:set>
                                    <p:animEffect transition="in" filter="wipe(down)">
                                      <p:cBhvr>
                                        <p:cTn id="7" dur="500"/>
                                        <p:tgtEl>
                                          <p:spTgt spid="4">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err="1"/>
              <a:t>Sekonder</a:t>
            </a:r>
            <a:r>
              <a:rPr lang="tr-TR" dirty="0"/>
              <a:t> HT düşündüren bulgular</a:t>
            </a:r>
          </a:p>
        </p:txBody>
      </p:sp>
      <p:sp>
        <p:nvSpPr>
          <p:cNvPr id="3" name="Slayt Numarası Yer Tutucusu 2"/>
          <p:cNvSpPr>
            <a:spLocks noGrp="1"/>
          </p:cNvSpPr>
          <p:nvPr>
            <p:ph type="sldNum" sz="quarter" idx="12"/>
          </p:nvPr>
        </p:nvSpPr>
        <p:spPr/>
        <p:txBody>
          <a:bodyPr/>
          <a:lstStyle/>
          <a:p>
            <a:fld id="{501A4338-EBAE-ED40-8475-2E6AE1B9F2FD}" type="slidenum">
              <a:rPr lang="tr-TR" smtClean="0"/>
              <a:pPr/>
              <a:t>35</a:t>
            </a:fld>
            <a:endParaRPr lang="tr-TR" dirty="0"/>
          </a:p>
        </p:txBody>
      </p:sp>
      <p:graphicFrame>
        <p:nvGraphicFramePr>
          <p:cNvPr id="5" name="Diyagram 4"/>
          <p:cNvGraphicFramePr/>
          <p:nvPr>
            <p:extLst>
              <p:ext uri="{D42A27DB-BD31-4B8C-83A1-F6EECF244321}">
                <p14:modId xmlns:p14="http://schemas.microsoft.com/office/powerpoint/2010/main" val="1141043024"/>
              </p:ext>
            </p:extLst>
          </p:nvPr>
        </p:nvGraphicFramePr>
        <p:xfrm>
          <a:off x="2031999" y="1093107"/>
          <a:ext cx="8409577" cy="50452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5811523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NE YAPARSINIZ?</a:t>
            </a:r>
          </a:p>
        </p:txBody>
      </p:sp>
      <p:sp>
        <p:nvSpPr>
          <p:cNvPr id="3" name="Slayt Numarası Yer Tutucusu 2"/>
          <p:cNvSpPr>
            <a:spLocks noGrp="1"/>
          </p:cNvSpPr>
          <p:nvPr>
            <p:ph type="sldNum" sz="quarter" idx="12"/>
          </p:nvPr>
        </p:nvSpPr>
        <p:spPr/>
        <p:txBody>
          <a:bodyPr/>
          <a:lstStyle/>
          <a:p>
            <a:fld id="{501A4338-EBAE-ED40-8475-2E6AE1B9F2FD}" type="slidenum">
              <a:rPr lang="tr-TR" smtClean="0"/>
              <a:pPr/>
              <a:t>36</a:t>
            </a:fld>
            <a:endParaRPr lang="tr-TR" dirty="0"/>
          </a:p>
        </p:txBody>
      </p:sp>
      <p:sp>
        <p:nvSpPr>
          <p:cNvPr id="4" name="Metin Yer Tutucusu 3"/>
          <p:cNvSpPr>
            <a:spLocks noGrp="1"/>
          </p:cNvSpPr>
          <p:nvPr>
            <p:ph type="body" sz="half" idx="2"/>
          </p:nvPr>
        </p:nvSpPr>
        <p:spPr>
          <a:xfrm>
            <a:off x="849026" y="1355344"/>
            <a:ext cx="7055260" cy="4521927"/>
          </a:xfrm>
        </p:spPr>
        <p:txBody>
          <a:bodyPr>
            <a:noAutofit/>
          </a:bodyPr>
          <a:lstStyle/>
          <a:p>
            <a:pPr marL="285750" indent="-285750">
              <a:lnSpc>
                <a:spcPct val="100000"/>
              </a:lnSpc>
              <a:spcBef>
                <a:spcPts val="600"/>
              </a:spcBef>
              <a:buFont typeface="Wingdings" panose="05000000000000000000" pitchFamily="2" charset="2"/>
              <a:buChar char="ü"/>
            </a:pPr>
            <a:r>
              <a:rPr lang="tr-TR" sz="2000" dirty="0" err="1"/>
              <a:t>Sekonder</a:t>
            </a:r>
            <a:r>
              <a:rPr lang="tr-TR" sz="2000" dirty="0"/>
              <a:t> </a:t>
            </a:r>
            <a:r>
              <a:rPr lang="tr-TR" sz="2000" dirty="0" err="1"/>
              <a:t>HT’nin</a:t>
            </a:r>
            <a:r>
              <a:rPr lang="tr-TR" sz="2000" dirty="0"/>
              <a:t> araştırılması amacıyla</a:t>
            </a:r>
          </a:p>
          <a:p>
            <a:pPr marL="342900" indent="-342900">
              <a:lnSpc>
                <a:spcPct val="100000"/>
              </a:lnSpc>
              <a:spcBef>
                <a:spcPts val="600"/>
              </a:spcBef>
              <a:buFont typeface="Wingdings" panose="05000000000000000000" pitchFamily="2" charset="2"/>
              <a:buChar char="ü"/>
            </a:pPr>
            <a:r>
              <a:rPr lang="tr-TR" sz="2000" dirty="0"/>
              <a:t> Nöroloji sevk</a:t>
            </a:r>
          </a:p>
          <a:p>
            <a:pPr marL="285750" indent="-285750">
              <a:lnSpc>
                <a:spcPct val="100000"/>
              </a:lnSpc>
              <a:spcBef>
                <a:spcPts val="600"/>
              </a:spcBef>
              <a:buFont typeface="Wingdings" panose="05000000000000000000" pitchFamily="2" charset="2"/>
              <a:buChar char="ü"/>
            </a:pPr>
            <a:r>
              <a:rPr lang="tr-TR" sz="2000" dirty="0"/>
              <a:t>Kardiyoloji sevk</a:t>
            </a:r>
          </a:p>
          <a:p>
            <a:pPr marL="285750" indent="-285750">
              <a:lnSpc>
                <a:spcPct val="100000"/>
              </a:lnSpc>
              <a:spcBef>
                <a:spcPts val="600"/>
              </a:spcBef>
              <a:buFont typeface="Wingdings" panose="05000000000000000000" pitchFamily="2" charset="2"/>
              <a:buChar char="ü"/>
            </a:pPr>
            <a:r>
              <a:rPr lang="tr-TR" sz="2000" dirty="0"/>
              <a:t>Hasta kol ve bacakları uzun olduğu için </a:t>
            </a:r>
            <a:r>
              <a:rPr lang="tr-TR" sz="2000" dirty="0" err="1"/>
              <a:t>Marfan</a:t>
            </a:r>
            <a:r>
              <a:rPr lang="tr-TR" sz="2000" dirty="0"/>
              <a:t> sendromu düşünülerek araştırılıyor</a:t>
            </a:r>
          </a:p>
          <a:p>
            <a:pPr marL="285750" indent="-285750">
              <a:lnSpc>
                <a:spcPct val="100000"/>
              </a:lnSpc>
              <a:spcBef>
                <a:spcPts val="600"/>
              </a:spcBef>
              <a:buFont typeface="Wingdings" panose="05000000000000000000" pitchFamily="2" charset="2"/>
              <a:buChar char="ü"/>
            </a:pPr>
            <a:r>
              <a:rPr lang="tr-TR" sz="2000" dirty="0" err="1"/>
              <a:t>Marfan</a:t>
            </a:r>
            <a:r>
              <a:rPr lang="tr-TR" sz="2000" dirty="0"/>
              <a:t> sendromu tespit edilmeyen hastada</a:t>
            </a:r>
          </a:p>
          <a:p>
            <a:pPr>
              <a:lnSpc>
                <a:spcPct val="100000"/>
              </a:lnSpc>
              <a:spcBef>
                <a:spcPts val="600"/>
              </a:spcBef>
            </a:pPr>
            <a:endParaRPr lang="tr-TR" sz="2000" dirty="0"/>
          </a:p>
          <a:p>
            <a:pPr marL="285750" indent="-285750">
              <a:lnSpc>
                <a:spcPct val="100000"/>
              </a:lnSpc>
              <a:spcBef>
                <a:spcPts val="600"/>
              </a:spcBef>
              <a:buFont typeface="Wingdings" panose="05000000000000000000" pitchFamily="2" charset="2"/>
              <a:buChar char="ü"/>
            </a:pPr>
            <a:r>
              <a:rPr lang="tr-TR" sz="2000" dirty="0"/>
              <a:t>Tanı ??</a:t>
            </a:r>
          </a:p>
          <a:p>
            <a:pPr marL="285750" indent="-285750">
              <a:lnSpc>
                <a:spcPct val="100000"/>
              </a:lnSpc>
              <a:spcBef>
                <a:spcPts val="600"/>
              </a:spcBef>
              <a:buFont typeface="Arial" panose="020B0604020202020204" pitchFamily="34" charset="0"/>
              <a:buChar char="•"/>
            </a:pPr>
            <a:endParaRPr lang="tr-TR" sz="2000" dirty="0"/>
          </a:p>
          <a:p>
            <a:pPr marL="285750" indent="-285750">
              <a:lnSpc>
                <a:spcPct val="100000"/>
              </a:lnSpc>
              <a:spcBef>
                <a:spcPts val="600"/>
              </a:spcBef>
              <a:buFont typeface="Arial" panose="020B0604020202020204" pitchFamily="34" charset="0"/>
              <a:buChar char="•"/>
            </a:pPr>
            <a:endParaRPr lang="tr-TR" sz="2000" dirty="0"/>
          </a:p>
          <a:p>
            <a:pPr>
              <a:lnSpc>
                <a:spcPct val="100000"/>
              </a:lnSpc>
              <a:spcBef>
                <a:spcPts val="600"/>
              </a:spcBef>
            </a:pPr>
            <a:r>
              <a:rPr lang="tr-TR" sz="2000" dirty="0"/>
              <a:t>           </a:t>
            </a:r>
          </a:p>
          <a:p>
            <a:pPr>
              <a:lnSpc>
                <a:spcPct val="100000"/>
              </a:lnSpc>
              <a:spcBef>
                <a:spcPts val="600"/>
              </a:spcBef>
            </a:pPr>
            <a:r>
              <a:rPr lang="tr-TR" sz="2000" dirty="0"/>
              <a:t>    </a:t>
            </a:r>
            <a:r>
              <a:rPr lang="tr-TR" sz="2000" b="1" dirty="0"/>
              <a:t>Mitral </a:t>
            </a:r>
            <a:r>
              <a:rPr lang="tr-TR" sz="2000" b="1" dirty="0" err="1"/>
              <a:t>Valv</a:t>
            </a:r>
            <a:r>
              <a:rPr lang="tr-TR" sz="2000" b="1" dirty="0"/>
              <a:t> </a:t>
            </a:r>
            <a:r>
              <a:rPr lang="tr-TR" sz="2000" b="1" dirty="0" err="1"/>
              <a:t>Prolapsusu</a:t>
            </a:r>
            <a:endParaRPr lang="tr-TR" sz="2000" b="1" dirty="0"/>
          </a:p>
          <a:p>
            <a:pPr marL="285750" indent="-285750">
              <a:lnSpc>
                <a:spcPct val="100000"/>
              </a:lnSpc>
              <a:spcBef>
                <a:spcPts val="600"/>
              </a:spcBef>
              <a:buFont typeface="Arial" panose="020B0604020202020204" pitchFamily="34" charset="0"/>
              <a:buChar char="•"/>
            </a:pPr>
            <a:endParaRPr lang="tr-TR" sz="2000" b="1" dirty="0"/>
          </a:p>
        </p:txBody>
      </p:sp>
      <p:sp>
        <p:nvSpPr>
          <p:cNvPr id="5" name="Aşağı Ok 4"/>
          <p:cNvSpPr/>
          <p:nvPr/>
        </p:nvSpPr>
        <p:spPr>
          <a:xfrm>
            <a:off x="1619794" y="4428428"/>
            <a:ext cx="653143" cy="86214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6" name="Resim 5"/>
          <p:cNvPicPr>
            <a:picLocks noChangeAspect="1"/>
          </p:cNvPicPr>
          <p:nvPr/>
        </p:nvPicPr>
        <p:blipFill rotWithShape="1">
          <a:blip r:embed="rId2"/>
          <a:srcRect l="4194" r="50548"/>
          <a:stretch/>
        </p:blipFill>
        <p:spPr>
          <a:xfrm>
            <a:off x="4841547" y="3735756"/>
            <a:ext cx="4310743" cy="3109640"/>
          </a:xfrm>
          <a:prstGeom prst="rect">
            <a:avLst/>
          </a:prstGeom>
        </p:spPr>
      </p:pic>
      <p:pic>
        <p:nvPicPr>
          <p:cNvPr id="7" name="Resim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03177" y="402844"/>
            <a:ext cx="3637431" cy="3213463"/>
          </a:xfrm>
          <a:prstGeom prst="rect">
            <a:avLst/>
          </a:prstGeom>
        </p:spPr>
      </p:pic>
    </p:spTree>
    <p:extLst>
      <p:ext uri="{BB962C8B-B14F-4D97-AF65-F5344CB8AC3E}">
        <p14:creationId xmlns:p14="http://schemas.microsoft.com/office/powerpoint/2010/main" val="1727908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10" end="10"/>
                                            </p:txEl>
                                          </p:spTgt>
                                        </p:tgtEl>
                                        <p:attrNameLst>
                                          <p:attrName>style.visibility</p:attrName>
                                        </p:attrNameLst>
                                      </p:cBhvr>
                                      <p:to>
                                        <p:strVal val="visible"/>
                                      </p:to>
                                    </p:set>
                                    <p:anim calcmode="lin" valueType="num">
                                      <p:cBhvr additive="base">
                                        <p:cTn id="7" dur="500" fill="hold"/>
                                        <p:tgtEl>
                                          <p:spTgt spid="4">
                                            <p:txEl>
                                              <p:pRg st="10" end="1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 calcmode="lin" valueType="num">
                                      <p:cBhvr additive="base">
                                        <p:cTn id="13"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 calcmode="lin" valueType="num">
                                      <p:cBhvr additive="base">
                                        <p:cTn id="19"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xEl>
                                              <p:pRg st="2" end="2"/>
                                            </p:txEl>
                                          </p:spTgt>
                                        </p:tgtEl>
                                        <p:attrNameLst>
                                          <p:attrName>style.visibility</p:attrName>
                                        </p:attrNameLst>
                                      </p:cBhvr>
                                      <p:to>
                                        <p:strVal val="visible"/>
                                      </p:to>
                                    </p:set>
                                    <p:anim calcmode="lin" valueType="num">
                                      <p:cBhvr additive="base">
                                        <p:cTn id="25"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
                                            <p:txEl>
                                              <p:pRg st="3" end="3"/>
                                            </p:txEl>
                                          </p:spTgt>
                                        </p:tgtEl>
                                        <p:attrNameLst>
                                          <p:attrName>style.visibility</p:attrName>
                                        </p:attrNameLst>
                                      </p:cBhvr>
                                      <p:to>
                                        <p:strVal val="visible"/>
                                      </p:to>
                                    </p:set>
                                    <p:anim calcmode="lin" valueType="num">
                                      <p:cBhvr additive="base">
                                        <p:cTn id="31"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
                                            <p:txEl>
                                              <p:pRg st="4" end="4"/>
                                            </p:txEl>
                                          </p:spTgt>
                                        </p:tgtEl>
                                        <p:attrNameLst>
                                          <p:attrName>style.visibility</p:attrName>
                                        </p:attrNameLst>
                                      </p:cBhvr>
                                      <p:to>
                                        <p:strVal val="visible"/>
                                      </p:to>
                                    </p:set>
                                    <p:anim calcmode="lin" valueType="num">
                                      <p:cBhvr additive="base">
                                        <p:cTn id="37"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4">
                                            <p:txEl>
                                              <p:pRg st="6" end="6"/>
                                            </p:txEl>
                                          </p:spTgt>
                                        </p:tgtEl>
                                        <p:attrNameLst>
                                          <p:attrName>style.visibility</p:attrName>
                                        </p:attrNameLst>
                                      </p:cBhvr>
                                      <p:to>
                                        <p:strVal val="visible"/>
                                      </p:to>
                                    </p:set>
                                    <p:anim calcmode="lin" valueType="num">
                                      <p:cBhvr additive="base">
                                        <p:cTn id="43"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4">
                                            <p:txEl>
                                              <p:pRg st="9" end="9"/>
                                            </p:txEl>
                                          </p:spTgt>
                                        </p:tgtEl>
                                        <p:attrNameLst>
                                          <p:attrName>style.visibility</p:attrName>
                                        </p:attrNameLst>
                                      </p:cBhvr>
                                      <p:to>
                                        <p:strVal val="visible"/>
                                      </p:to>
                                    </p:set>
                                    <p:anim calcmode="lin" valueType="num">
                                      <p:cBhvr additive="base">
                                        <p:cTn id="49" dur="500" fill="hold"/>
                                        <p:tgtEl>
                                          <p:spTgt spid="4">
                                            <p:txEl>
                                              <p:pRg st="9" end="9"/>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4">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4">
                                            <p:txEl>
                                              <p:pRg st="10" end="10"/>
                                            </p:txEl>
                                          </p:spTgt>
                                        </p:tgtEl>
                                        <p:attrNameLst>
                                          <p:attrName>style.visibility</p:attrName>
                                        </p:attrNameLst>
                                      </p:cBhvr>
                                      <p:to>
                                        <p:strVal val="visible"/>
                                      </p:to>
                                    </p:set>
                                    <p:anim calcmode="lin" valueType="num">
                                      <p:cBhvr additive="base">
                                        <p:cTn id="55" dur="500" fill="hold"/>
                                        <p:tgtEl>
                                          <p:spTgt spid="4">
                                            <p:txEl>
                                              <p:pRg st="10" end="10"/>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4">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Vaka 7</a:t>
            </a:r>
          </a:p>
        </p:txBody>
      </p:sp>
      <p:sp>
        <p:nvSpPr>
          <p:cNvPr id="3" name="Slayt Numarası Yer Tutucusu 2"/>
          <p:cNvSpPr>
            <a:spLocks noGrp="1"/>
          </p:cNvSpPr>
          <p:nvPr>
            <p:ph type="sldNum" sz="quarter" idx="12"/>
          </p:nvPr>
        </p:nvSpPr>
        <p:spPr/>
        <p:txBody>
          <a:bodyPr/>
          <a:lstStyle/>
          <a:p>
            <a:fld id="{501A4338-EBAE-ED40-8475-2E6AE1B9F2FD}" type="slidenum">
              <a:rPr lang="tr-TR" smtClean="0"/>
              <a:pPr/>
              <a:t>37</a:t>
            </a:fld>
            <a:endParaRPr lang="tr-TR" dirty="0"/>
          </a:p>
        </p:txBody>
      </p:sp>
      <p:sp>
        <p:nvSpPr>
          <p:cNvPr id="4" name="Metin Yer Tutucusu 3"/>
          <p:cNvSpPr>
            <a:spLocks noGrp="1"/>
          </p:cNvSpPr>
          <p:nvPr>
            <p:ph type="body" sz="half" idx="2"/>
          </p:nvPr>
        </p:nvSpPr>
        <p:spPr>
          <a:xfrm>
            <a:off x="769894" y="1179498"/>
            <a:ext cx="8039997" cy="4943878"/>
          </a:xfrm>
        </p:spPr>
        <p:txBody>
          <a:bodyPr>
            <a:noAutofit/>
          </a:bodyPr>
          <a:lstStyle/>
          <a:p>
            <a:pPr>
              <a:lnSpc>
                <a:spcPct val="100000"/>
              </a:lnSpc>
              <a:spcBef>
                <a:spcPts val="600"/>
              </a:spcBef>
            </a:pPr>
            <a:r>
              <a:rPr lang="tr-TR" sz="2000" dirty="0"/>
              <a:t>55 yaşında Ö. A. isimli erkek hasta</a:t>
            </a:r>
          </a:p>
          <a:p>
            <a:pPr>
              <a:lnSpc>
                <a:spcPct val="100000"/>
              </a:lnSpc>
              <a:spcBef>
                <a:spcPts val="600"/>
              </a:spcBef>
            </a:pPr>
            <a:endParaRPr lang="tr-TR" sz="2000" dirty="0"/>
          </a:p>
          <a:p>
            <a:pPr>
              <a:lnSpc>
                <a:spcPct val="100000"/>
              </a:lnSpc>
              <a:spcBef>
                <a:spcPts val="600"/>
              </a:spcBef>
            </a:pPr>
            <a:r>
              <a:rPr lang="tr-TR" sz="2000" b="1" dirty="0"/>
              <a:t>Öykü:</a:t>
            </a:r>
            <a:r>
              <a:rPr lang="tr-TR" sz="2000" dirty="0"/>
              <a:t> Son 3 aydır tansiyon yüksekliği. </a:t>
            </a:r>
            <a:r>
              <a:rPr lang="tr-TR" sz="2000" dirty="0" err="1"/>
              <a:t>Romatoid</a:t>
            </a:r>
            <a:r>
              <a:rPr lang="tr-TR" sz="2000" dirty="0"/>
              <a:t> </a:t>
            </a:r>
            <a:r>
              <a:rPr lang="tr-TR" sz="2000" dirty="0" err="1"/>
              <a:t>artrit</a:t>
            </a:r>
            <a:r>
              <a:rPr lang="tr-TR" sz="2000" dirty="0"/>
              <a:t> nedeniyle düzenli NSAİİ kullanımı mevcut.</a:t>
            </a:r>
            <a:br>
              <a:rPr lang="tr-TR" sz="2000" dirty="0"/>
            </a:br>
            <a:endParaRPr lang="tr-TR" sz="2000" dirty="0"/>
          </a:p>
          <a:p>
            <a:pPr>
              <a:lnSpc>
                <a:spcPct val="100000"/>
              </a:lnSpc>
              <a:spcBef>
                <a:spcPts val="600"/>
              </a:spcBef>
            </a:pPr>
            <a:r>
              <a:rPr lang="tr-TR" sz="2000" b="1" dirty="0"/>
              <a:t>Fizik muayene: </a:t>
            </a:r>
            <a:r>
              <a:rPr lang="tr-TR" sz="2000" dirty="0"/>
              <a:t>Normal.</a:t>
            </a:r>
          </a:p>
          <a:p>
            <a:pPr>
              <a:lnSpc>
                <a:spcPct val="100000"/>
              </a:lnSpc>
              <a:spcBef>
                <a:spcPts val="600"/>
              </a:spcBef>
            </a:pPr>
            <a:endParaRPr lang="tr-TR" sz="2000" dirty="0"/>
          </a:p>
          <a:p>
            <a:pPr>
              <a:lnSpc>
                <a:spcPct val="100000"/>
              </a:lnSpc>
              <a:spcBef>
                <a:spcPts val="600"/>
              </a:spcBef>
            </a:pPr>
            <a:r>
              <a:rPr lang="tr-TR" sz="2000" b="1" dirty="0"/>
              <a:t>Kan basıncı: </a:t>
            </a:r>
            <a:r>
              <a:rPr lang="tr-TR" sz="2000" dirty="0"/>
              <a:t>150/95</a:t>
            </a:r>
          </a:p>
          <a:p>
            <a:pPr>
              <a:lnSpc>
                <a:spcPct val="100000"/>
              </a:lnSpc>
              <a:spcBef>
                <a:spcPts val="600"/>
              </a:spcBef>
            </a:pPr>
            <a:endParaRPr lang="tr-TR" sz="2000" dirty="0"/>
          </a:p>
          <a:p>
            <a:pPr>
              <a:lnSpc>
                <a:spcPct val="100000"/>
              </a:lnSpc>
              <a:spcBef>
                <a:spcPts val="600"/>
              </a:spcBef>
            </a:pPr>
            <a:r>
              <a:rPr lang="tr-TR" sz="2000" b="1" dirty="0"/>
              <a:t>Laboratuvar: </a:t>
            </a:r>
            <a:r>
              <a:rPr lang="tr-TR" sz="2000" dirty="0"/>
              <a:t>Rutin tetkikler normal. </a:t>
            </a:r>
            <a:r>
              <a:rPr lang="tr-TR" sz="2000" dirty="0" err="1"/>
              <a:t>Kreatinin</a:t>
            </a:r>
            <a:r>
              <a:rPr lang="tr-TR" sz="2000" dirty="0"/>
              <a:t> normal, potasyum normal</a:t>
            </a:r>
          </a:p>
          <a:p>
            <a:pPr>
              <a:lnSpc>
                <a:spcPct val="100000"/>
              </a:lnSpc>
              <a:spcBef>
                <a:spcPts val="600"/>
              </a:spcBef>
            </a:pPr>
            <a:endParaRPr lang="tr-TR" sz="2000" dirty="0"/>
          </a:p>
          <a:p>
            <a:pPr>
              <a:lnSpc>
                <a:spcPct val="100000"/>
              </a:lnSpc>
              <a:spcBef>
                <a:spcPts val="600"/>
              </a:spcBef>
            </a:pPr>
            <a:r>
              <a:rPr lang="tr-TR" sz="2000" dirty="0"/>
              <a:t>                                                    </a:t>
            </a:r>
            <a:r>
              <a:rPr lang="tr-TR" sz="2000" b="1" u="sng" dirty="0"/>
              <a:t>NE DÜŞÜNÜRSÜNÜZ?</a:t>
            </a:r>
          </a:p>
          <a:p>
            <a:pPr>
              <a:lnSpc>
                <a:spcPct val="100000"/>
              </a:lnSpc>
              <a:spcBef>
                <a:spcPts val="600"/>
              </a:spcBef>
            </a:pPr>
            <a:endParaRPr lang="tr-TR" sz="2000" dirty="0"/>
          </a:p>
          <a:p>
            <a:pPr>
              <a:lnSpc>
                <a:spcPct val="100000"/>
              </a:lnSpc>
              <a:spcBef>
                <a:spcPts val="600"/>
              </a:spcBef>
            </a:pPr>
            <a:endParaRPr lang="tr-TR" sz="2000" dirty="0"/>
          </a:p>
        </p:txBody>
      </p:sp>
      <p:pic>
        <p:nvPicPr>
          <p:cNvPr id="5" name="Resim 4"/>
          <p:cNvPicPr>
            <a:picLocks noChangeAspect="1"/>
          </p:cNvPicPr>
          <p:nvPr/>
        </p:nvPicPr>
        <p:blipFill>
          <a:blip r:embed="rId2"/>
          <a:stretch>
            <a:fillRect/>
          </a:stretch>
        </p:blipFill>
        <p:spPr>
          <a:xfrm>
            <a:off x="8335107" y="1567542"/>
            <a:ext cx="3625119" cy="2750919"/>
          </a:xfrm>
          <a:prstGeom prst="rect">
            <a:avLst/>
          </a:prstGeom>
        </p:spPr>
      </p:pic>
    </p:spTree>
    <p:extLst>
      <p:ext uri="{BB962C8B-B14F-4D97-AF65-F5344CB8AC3E}">
        <p14:creationId xmlns:p14="http://schemas.microsoft.com/office/powerpoint/2010/main" val="2358596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xEl>
                                              <p:pRg st="9" end="9"/>
                                            </p:txEl>
                                          </p:spTgt>
                                        </p:tgtEl>
                                        <p:attrNameLst>
                                          <p:attrName>style.visibility</p:attrName>
                                        </p:attrNameLst>
                                      </p:cBhvr>
                                      <p:to>
                                        <p:strVal val="visible"/>
                                      </p:to>
                                    </p:set>
                                    <p:animEffect transition="in" filter="wipe(down)">
                                      <p:cBhvr>
                                        <p:cTn id="7" dur="500"/>
                                        <p:tgtEl>
                                          <p:spTgt spid="4">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NE YAPARSINIZ?</a:t>
            </a:r>
          </a:p>
        </p:txBody>
      </p:sp>
      <p:sp>
        <p:nvSpPr>
          <p:cNvPr id="3" name="Slayt Numarası Yer Tutucusu 2"/>
          <p:cNvSpPr>
            <a:spLocks noGrp="1"/>
          </p:cNvSpPr>
          <p:nvPr>
            <p:ph type="sldNum" sz="quarter" idx="12"/>
          </p:nvPr>
        </p:nvSpPr>
        <p:spPr/>
        <p:txBody>
          <a:bodyPr/>
          <a:lstStyle/>
          <a:p>
            <a:fld id="{501A4338-EBAE-ED40-8475-2E6AE1B9F2FD}" type="slidenum">
              <a:rPr lang="tr-TR" smtClean="0"/>
              <a:pPr/>
              <a:t>38</a:t>
            </a:fld>
            <a:endParaRPr lang="tr-TR" dirty="0"/>
          </a:p>
        </p:txBody>
      </p:sp>
      <p:sp>
        <p:nvSpPr>
          <p:cNvPr id="6" name="Metin Yer Tutucusu 5"/>
          <p:cNvSpPr>
            <a:spLocks noGrp="1"/>
          </p:cNvSpPr>
          <p:nvPr>
            <p:ph type="body" sz="half" idx="2"/>
          </p:nvPr>
        </p:nvSpPr>
        <p:spPr>
          <a:xfrm>
            <a:off x="849025" y="1242861"/>
            <a:ext cx="10791583" cy="4521927"/>
          </a:xfrm>
        </p:spPr>
        <p:txBody>
          <a:bodyPr>
            <a:normAutofit lnSpcReduction="10000"/>
          </a:bodyPr>
          <a:lstStyle/>
          <a:p>
            <a:pPr marL="285750" indent="-285750">
              <a:lnSpc>
                <a:spcPct val="110000"/>
              </a:lnSpc>
              <a:spcBef>
                <a:spcPts val="600"/>
              </a:spcBef>
              <a:buFont typeface="Wingdings" panose="05000000000000000000" pitchFamily="2" charset="2"/>
              <a:buChar char="Ø"/>
            </a:pPr>
            <a:r>
              <a:rPr lang="tr-TR" sz="2000" dirty="0"/>
              <a:t>Detaylı ilaç öyküsü sorgulama</a:t>
            </a:r>
          </a:p>
          <a:p>
            <a:pPr marL="285750" indent="-285750">
              <a:lnSpc>
                <a:spcPct val="110000"/>
              </a:lnSpc>
              <a:spcBef>
                <a:spcPts val="600"/>
              </a:spcBef>
              <a:buFont typeface="Wingdings" panose="05000000000000000000" pitchFamily="2" charset="2"/>
              <a:buChar char="Ø"/>
            </a:pPr>
            <a:endParaRPr lang="tr-TR" sz="2000" dirty="0"/>
          </a:p>
          <a:p>
            <a:pPr marL="285750" indent="-285750">
              <a:lnSpc>
                <a:spcPct val="110000"/>
              </a:lnSpc>
              <a:spcBef>
                <a:spcPts val="600"/>
              </a:spcBef>
              <a:buFont typeface="Wingdings" panose="05000000000000000000" pitchFamily="2" charset="2"/>
              <a:buChar char="Ø"/>
            </a:pPr>
            <a:r>
              <a:rPr lang="tr-TR" sz="2000" dirty="0"/>
              <a:t>NSAİİ kesilmesi</a:t>
            </a:r>
          </a:p>
          <a:p>
            <a:pPr marL="285750" indent="-285750">
              <a:lnSpc>
                <a:spcPct val="110000"/>
              </a:lnSpc>
              <a:spcBef>
                <a:spcPts val="600"/>
              </a:spcBef>
              <a:buFont typeface="Wingdings" panose="05000000000000000000" pitchFamily="2" charset="2"/>
              <a:buChar char="Ø"/>
            </a:pPr>
            <a:endParaRPr lang="tr-TR" sz="2000" dirty="0"/>
          </a:p>
          <a:p>
            <a:pPr marL="285750" indent="-285750">
              <a:lnSpc>
                <a:spcPct val="110000"/>
              </a:lnSpc>
              <a:spcBef>
                <a:spcPts val="600"/>
              </a:spcBef>
              <a:buFont typeface="Wingdings" panose="05000000000000000000" pitchFamily="2" charset="2"/>
              <a:buChar char="Ø"/>
            </a:pPr>
            <a:r>
              <a:rPr lang="tr-TR" sz="2000" dirty="0"/>
              <a:t>2 hafta sonra TA: 130/85</a:t>
            </a:r>
          </a:p>
          <a:p>
            <a:pPr marL="285750" indent="-285750">
              <a:lnSpc>
                <a:spcPct val="110000"/>
              </a:lnSpc>
              <a:spcBef>
                <a:spcPts val="600"/>
              </a:spcBef>
              <a:buFont typeface="Wingdings" panose="05000000000000000000" pitchFamily="2" charset="2"/>
              <a:buChar char="Ø"/>
            </a:pPr>
            <a:endParaRPr lang="tr-TR" sz="2000" dirty="0"/>
          </a:p>
          <a:p>
            <a:pPr marL="285750" indent="-285750">
              <a:lnSpc>
                <a:spcPct val="110000"/>
              </a:lnSpc>
              <a:spcBef>
                <a:spcPts val="600"/>
              </a:spcBef>
              <a:buFont typeface="Wingdings" panose="05000000000000000000" pitchFamily="2" charset="2"/>
              <a:buChar char="Ø"/>
            </a:pPr>
            <a:r>
              <a:rPr lang="tr-TR" sz="2000" b="1" dirty="0"/>
              <a:t>Tanı:</a:t>
            </a:r>
            <a:r>
              <a:rPr lang="tr-TR" sz="2000" dirty="0"/>
              <a:t>??</a:t>
            </a:r>
          </a:p>
          <a:p>
            <a:r>
              <a:rPr lang="tr-TR" dirty="0"/>
              <a:t>                 </a:t>
            </a:r>
          </a:p>
          <a:p>
            <a:endParaRPr lang="tr-TR" dirty="0"/>
          </a:p>
          <a:p>
            <a:r>
              <a:rPr lang="tr-TR" sz="2400" b="1" dirty="0"/>
              <a:t>NSAİİ kaynaklı </a:t>
            </a:r>
            <a:r>
              <a:rPr lang="tr-TR" sz="2400" b="1" dirty="0" err="1"/>
              <a:t>sekonder</a:t>
            </a:r>
            <a:r>
              <a:rPr lang="tr-TR" sz="2400" b="1" dirty="0"/>
              <a:t> hipertansiyon</a:t>
            </a:r>
          </a:p>
          <a:p>
            <a:endParaRPr lang="tr-TR" b="1" dirty="0"/>
          </a:p>
          <a:p>
            <a:r>
              <a:rPr lang="tr-TR" b="1" dirty="0"/>
              <a:t>Tedavi:</a:t>
            </a:r>
            <a:r>
              <a:rPr lang="tr-TR" dirty="0"/>
              <a:t> İlaç kesilmesi + alternatif analjezik</a:t>
            </a:r>
          </a:p>
        </p:txBody>
      </p:sp>
      <p:sp>
        <p:nvSpPr>
          <p:cNvPr id="7" name="Aşağı Ok 6"/>
          <p:cNvSpPr/>
          <p:nvPr/>
        </p:nvSpPr>
        <p:spPr>
          <a:xfrm>
            <a:off x="1926352" y="3902277"/>
            <a:ext cx="435429" cy="63572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8" name="Resim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85520" y="438856"/>
            <a:ext cx="4572000" cy="5684520"/>
          </a:xfrm>
          <a:prstGeom prst="rect">
            <a:avLst/>
          </a:prstGeom>
        </p:spPr>
      </p:pic>
    </p:spTree>
    <p:extLst>
      <p:ext uri="{BB962C8B-B14F-4D97-AF65-F5344CB8AC3E}">
        <p14:creationId xmlns:p14="http://schemas.microsoft.com/office/powerpoint/2010/main" val="3249452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xEl>
                                              <p:pRg st="9" end="9"/>
                                            </p:txEl>
                                          </p:spTgt>
                                        </p:tgtEl>
                                        <p:attrNameLst>
                                          <p:attrName>style.visibility</p:attrName>
                                        </p:attrNameLst>
                                      </p:cBhvr>
                                      <p:to>
                                        <p:strVal val="visible"/>
                                      </p:to>
                                    </p:set>
                                    <p:anim calcmode="lin" valueType="num">
                                      <p:cBhvr>
                                        <p:cTn id="7" dur="500" fill="hold"/>
                                        <p:tgtEl>
                                          <p:spTgt spid="6">
                                            <p:txEl>
                                              <p:pRg st="9" end="9"/>
                                            </p:txEl>
                                          </p:spTgt>
                                        </p:tgtEl>
                                        <p:attrNameLst>
                                          <p:attrName>ppt_w</p:attrName>
                                        </p:attrNameLst>
                                      </p:cBhvr>
                                      <p:tavLst>
                                        <p:tav tm="0">
                                          <p:val>
                                            <p:fltVal val="0"/>
                                          </p:val>
                                        </p:tav>
                                        <p:tav tm="100000">
                                          <p:val>
                                            <p:strVal val="#ppt_w"/>
                                          </p:val>
                                        </p:tav>
                                      </p:tavLst>
                                    </p:anim>
                                    <p:anim calcmode="lin" valueType="num">
                                      <p:cBhvr>
                                        <p:cTn id="8" dur="500" fill="hold"/>
                                        <p:tgtEl>
                                          <p:spTgt spid="6">
                                            <p:txEl>
                                              <p:pRg st="9" end="9"/>
                                            </p:txEl>
                                          </p:spTgt>
                                        </p:tgtEl>
                                        <p:attrNameLst>
                                          <p:attrName>ppt_h</p:attrName>
                                        </p:attrNameLst>
                                      </p:cBhvr>
                                      <p:tavLst>
                                        <p:tav tm="0">
                                          <p:val>
                                            <p:fltVal val="0"/>
                                          </p:val>
                                        </p:tav>
                                        <p:tav tm="100000">
                                          <p:val>
                                            <p:strVal val="#ppt_h"/>
                                          </p:val>
                                        </p:tav>
                                      </p:tavLst>
                                    </p:anim>
                                    <p:animEffect transition="in" filter="fade">
                                      <p:cBhvr>
                                        <p:cTn id="9" dur="500"/>
                                        <p:tgtEl>
                                          <p:spTgt spid="6">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Vaka 8</a:t>
            </a:r>
          </a:p>
        </p:txBody>
      </p:sp>
      <p:sp>
        <p:nvSpPr>
          <p:cNvPr id="3" name="Slayt Numarası Yer Tutucusu 2"/>
          <p:cNvSpPr>
            <a:spLocks noGrp="1"/>
          </p:cNvSpPr>
          <p:nvPr>
            <p:ph type="sldNum" sz="quarter" idx="12"/>
          </p:nvPr>
        </p:nvSpPr>
        <p:spPr/>
        <p:txBody>
          <a:bodyPr/>
          <a:lstStyle/>
          <a:p>
            <a:fld id="{501A4338-EBAE-ED40-8475-2E6AE1B9F2FD}" type="slidenum">
              <a:rPr lang="tr-TR" smtClean="0"/>
              <a:pPr/>
              <a:t>39</a:t>
            </a:fld>
            <a:endParaRPr lang="tr-TR" dirty="0"/>
          </a:p>
        </p:txBody>
      </p:sp>
      <p:sp>
        <p:nvSpPr>
          <p:cNvPr id="4" name="Metin Yer Tutucusu 3"/>
          <p:cNvSpPr>
            <a:spLocks noGrp="1"/>
          </p:cNvSpPr>
          <p:nvPr>
            <p:ph type="body" sz="half" idx="2"/>
          </p:nvPr>
        </p:nvSpPr>
        <p:spPr>
          <a:xfrm>
            <a:off x="787479" y="1093107"/>
            <a:ext cx="6061729" cy="4521927"/>
          </a:xfrm>
        </p:spPr>
        <p:txBody>
          <a:bodyPr>
            <a:normAutofit lnSpcReduction="10000"/>
          </a:bodyPr>
          <a:lstStyle/>
          <a:p>
            <a:r>
              <a:rPr lang="tr-TR" sz="2000" dirty="0"/>
              <a:t>42 yaşında C. Y. isimli kadın hasta</a:t>
            </a:r>
          </a:p>
          <a:p>
            <a:endParaRPr lang="tr-TR" sz="2000" dirty="0"/>
          </a:p>
          <a:p>
            <a:r>
              <a:rPr lang="tr-TR" sz="2000" b="1" dirty="0"/>
              <a:t>Öykü:</a:t>
            </a:r>
            <a:r>
              <a:rPr lang="tr-TR" sz="2000" dirty="0"/>
              <a:t> Yüzde dolgunluk, kilo artışı, adet düzensizliği</a:t>
            </a:r>
            <a:br>
              <a:rPr lang="tr-TR" sz="2000" dirty="0"/>
            </a:br>
            <a:endParaRPr lang="tr-TR" sz="2000" dirty="0"/>
          </a:p>
          <a:p>
            <a:r>
              <a:rPr lang="tr-TR" sz="2000" b="1" dirty="0"/>
              <a:t>Fizik muayene: </a:t>
            </a:r>
            <a:r>
              <a:rPr lang="tr-TR" sz="2000" dirty="0"/>
              <a:t>Ay yüzü, </a:t>
            </a:r>
            <a:r>
              <a:rPr lang="tr-TR" sz="2000" dirty="0" err="1"/>
              <a:t>buffalo</a:t>
            </a:r>
            <a:r>
              <a:rPr lang="tr-TR" sz="2000" dirty="0"/>
              <a:t> hörgücü, </a:t>
            </a:r>
            <a:r>
              <a:rPr lang="tr-TR" sz="2000" dirty="0" err="1"/>
              <a:t>abdominal</a:t>
            </a:r>
            <a:r>
              <a:rPr lang="tr-TR" sz="2000" dirty="0"/>
              <a:t> </a:t>
            </a:r>
            <a:r>
              <a:rPr lang="tr-TR" sz="2000" dirty="0" err="1"/>
              <a:t>strialar</a:t>
            </a:r>
            <a:endParaRPr lang="tr-TR" sz="2000" dirty="0"/>
          </a:p>
          <a:p>
            <a:endParaRPr lang="tr-TR" sz="2000" dirty="0"/>
          </a:p>
          <a:p>
            <a:r>
              <a:rPr lang="tr-TR" sz="2000" b="1" dirty="0"/>
              <a:t>Kan basıncı: </a:t>
            </a:r>
            <a:r>
              <a:rPr lang="tr-TR" sz="2000" dirty="0"/>
              <a:t>160/100</a:t>
            </a:r>
          </a:p>
          <a:p>
            <a:endParaRPr lang="tr-TR" sz="2000" dirty="0"/>
          </a:p>
          <a:p>
            <a:r>
              <a:rPr lang="tr-TR" sz="2000" b="1" dirty="0"/>
              <a:t>Laboratuvar: </a:t>
            </a:r>
            <a:r>
              <a:rPr lang="tr-TR" sz="2000" dirty="0"/>
              <a:t>Açlık </a:t>
            </a:r>
            <a:r>
              <a:rPr lang="tr-TR" sz="2000" dirty="0" err="1"/>
              <a:t>glukozu</a:t>
            </a:r>
            <a:r>
              <a:rPr lang="tr-TR" sz="2000" dirty="0"/>
              <a:t> 126 mg/</a:t>
            </a:r>
            <a:r>
              <a:rPr lang="tr-TR" sz="2000" dirty="0" err="1"/>
              <a:t>dL</a:t>
            </a:r>
            <a:r>
              <a:rPr lang="tr-TR" sz="2000" dirty="0"/>
              <a:t>, </a:t>
            </a:r>
            <a:r>
              <a:rPr lang="tr-TR" sz="2000" dirty="0" err="1"/>
              <a:t>hipokalemi</a:t>
            </a:r>
            <a:r>
              <a:rPr lang="tr-TR" sz="2000" dirty="0"/>
              <a:t>, </a:t>
            </a:r>
            <a:r>
              <a:rPr lang="tr-TR" sz="2000" dirty="0" err="1"/>
              <a:t>kortizol</a:t>
            </a:r>
            <a:r>
              <a:rPr lang="tr-TR" sz="2000" dirty="0"/>
              <a:t> yüksek</a:t>
            </a:r>
          </a:p>
          <a:p>
            <a:endParaRPr lang="tr-TR" dirty="0"/>
          </a:p>
          <a:p>
            <a:pPr algn="ctr"/>
            <a:r>
              <a:rPr lang="tr-TR" sz="2800" b="1" u="sng" dirty="0"/>
              <a:t>NE DÜŞÜNÜRSÜNÜZ?</a:t>
            </a:r>
          </a:p>
          <a:p>
            <a:endParaRPr lang="tr-TR" dirty="0"/>
          </a:p>
          <a:p>
            <a:endParaRPr lang="tr-TR" dirty="0"/>
          </a:p>
        </p:txBody>
      </p:sp>
      <p:pic>
        <p:nvPicPr>
          <p:cNvPr id="5" name="Resim 4"/>
          <p:cNvPicPr>
            <a:picLocks noChangeAspect="1"/>
          </p:cNvPicPr>
          <p:nvPr/>
        </p:nvPicPr>
        <p:blipFill>
          <a:blip r:embed="rId2"/>
          <a:stretch>
            <a:fillRect/>
          </a:stretch>
        </p:blipFill>
        <p:spPr>
          <a:xfrm>
            <a:off x="7034906" y="1446730"/>
            <a:ext cx="5027235" cy="4057255"/>
          </a:xfrm>
          <a:prstGeom prst="rect">
            <a:avLst/>
          </a:prstGeom>
        </p:spPr>
      </p:pic>
    </p:spTree>
    <p:extLst>
      <p:ext uri="{BB962C8B-B14F-4D97-AF65-F5344CB8AC3E}">
        <p14:creationId xmlns:p14="http://schemas.microsoft.com/office/powerpoint/2010/main" val="6476583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err="1"/>
              <a:t>Sekonder</a:t>
            </a:r>
            <a:r>
              <a:rPr lang="tr-TR" dirty="0"/>
              <a:t> hipertansiyon</a:t>
            </a:r>
          </a:p>
        </p:txBody>
      </p:sp>
      <p:sp>
        <p:nvSpPr>
          <p:cNvPr id="3" name="Slayt Numarası Yer Tutucusu 2"/>
          <p:cNvSpPr>
            <a:spLocks noGrp="1"/>
          </p:cNvSpPr>
          <p:nvPr>
            <p:ph type="sldNum" sz="quarter" idx="12"/>
          </p:nvPr>
        </p:nvSpPr>
        <p:spPr/>
        <p:txBody>
          <a:bodyPr/>
          <a:lstStyle/>
          <a:p>
            <a:fld id="{501A4338-EBAE-ED40-8475-2E6AE1B9F2FD}" type="slidenum">
              <a:rPr lang="tr-TR" smtClean="0"/>
              <a:pPr/>
              <a:t>4</a:t>
            </a:fld>
            <a:endParaRPr lang="tr-TR" dirty="0"/>
          </a:p>
        </p:txBody>
      </p:sp>
      <p:sp>
        <p:nvSpPr>
          <p:cNvPr id="4" name="Metin Yer Tutucusu 3"/>
          <p:cNvSpPr>
            <a:spLocks noGrp="1"/>
          </p:cNvSpPr>
          <p:nvPr>
            <p:ph type="body" sz="half" idx="2"/>
          </p:nvPr>
        </p:nvSpPr>
        <p:spPr/>
        <p:txBody>
          <a:bodyPr>
            <a:noAutofit/>
          </a:bodyPr>
          <a:lstStyle/>
          <a:p>
            <a:pPr marL="285750" indent="-285750">
              <a:buFont typeface="Wingdings" panose="05000000000000000000" pitchFamily="2" charset="2"/>
              <a:buChar char="Ø"/>
            </a:pPr>
            <a:r>
              <a:rPr lang="tr-TR" sz="2000" dirty="0"/>
              <a:t>İlk değerlendirme </a:t>
            </a:r>
            <a:r>
              <a:rPr lang="tr-TR" sz="2000" b="1" dirty="0"/>
              <a:t>hipertansiyon tanısının doğruluğunu </a:t>
            </a:r>
            <a:r>
              <a:rPr lang="tr-TR" sz="2000" dirty="0"/>
              <a:t>içerir. </a:t>
            </a:r>
          </a:p>
          <a:p>
            <a:pPr marL="285750" indent="-285750">
              <a:buFont typeface="Wingdings" panose="05000000000000000000" pitchFamily="2" charset="2"/>
              <a:buChar char="Ø"/>
            </a:pPr>
            <a:r>
              <a:rPr lang="tr-TR" sz="2000" b="1" u="sng" dirty="0"/>
              <a:t>Doğru ölçüm teknikleriyle yapılmış olması, en az iki farklı ziyarette en az iki farklı ölçümde tansiyonun yüksek değerlendirilmesi, gereklilikte beyaz önlük hipertansiyonu veya maskeli hipertansiyonu araştırmak için 24 saatlik tansiyon </a:t>
            </a:r>
            <a:r>
              <a:rPr lang="tr-TR" sz="2000" b="1" u="sng" dirty="0" err="1"/>
              <a:t>monitorizasyonu</a:t>
            </a:r>
            <a:r>
              <a:rPr lang="tr-TR" sz="2000" b="1" u="sng" dirty="0"/>
              <a:t> </a:t>
            </a:r>
            <a:r>
              <a:rPr lang="tr-TR" sz="2000" dirty="0"/>
              <a:t>yapılması gereklidir. </a:t>
            </a:r>
          </a:p>
          <a:p>
            <a:pPr marL="285750" indent="-285750">
              <a:buFont typeface="Wingdings" panose="05000000000000000000" pitchFamily="2" charset="2"/>
              <a:buChar char="Ø"/>
            </a:pPr>
            <a:r>
              <a:rPr lang="tr-TR" sz="2000" dirty="0"/>
              <a:t>Hastaya hipertansiyon tanısı koyulduktan sonra, hem olası altta yatan patoloji varlığını araştırma hem de hipertansiyonun komplikasyonlarını bazal seviyede tarama amaçlı, tedaviye başlamadan önce </a:t>
            </a:r>
          </a:p>
          <a:p>
            <a:pPr marL="536575" indent="-176213">
              <a:buFont typeface="Wingdings" panose="05000000000000000000" pitchFamily="2" charset="2"/>
              <a:buChar char="ü"/>
            </a:pPr>
            <a:r>
              <a:rPr lang="tr-TR" sz="2000" b="1" dirty="0"/>
              <a:t>Dikkatli bir </a:t>
            </a:r>
            <a:r>
              <a:rPr lang="tr-TR" sz="2000" b="1" dirty="0" err="1"/>
              <a:t>anamnez</a:t>
            </a:r>
            <a:r>
              <a:rPr lang="tr-TR" sz="2000" b="1" dirty="0"/>
              <a:t> alınmalı, </a:t>
            </a:r>
          </a:p>
          <a:p>
            <a:pPr marL="536575" indent="-176213">
              <a:buFont typeface="Wingdings" panose="05000000000000000000" pitchFamily="2" charset="2"/>
              <a:buChar char="ü"/>
            </a:pPr>
            <a:r>
              <a:rPr lang="tr-TR" sz="2000" b="1" dirty="0"/>
              <a:t>Tam fizik muayene yapılmalı, </a:t>
            </a:r>
          </a:p>
          <a:p>
            <a:pPr marL="536575" indent="-176213">
              <a:buFont typeface="Wingdings" panose="05000000000000000000" pitchFamily="2" charset="2"/>
              <a:buChar char="ü"/>
            </a:pPr>
            <a:r>
              <a:rPr lang="tr-TR" sz="2000" b="1" dirty="0"/>
              <a:t>Elektrokardiyografisi değerlendirilmeli, </a:t>
            </a:r>
          </a:p>
          <a:p>
            <a:pPr marL="536575" indent="-176213">
              <a:buFont typeface="Wingdings" panose="05000000000000000000" pitchFamily="2" charset="2"/>
              <a:buChar char="ü"/>
            </a:pPr>
            <a:r>
              <a:rPr lang="tr-TR" sz="2000" b="1" dirty="0"/>
              <a:t>Rutin laboratuvar testleri </a:t>
            </a:r>
            <a:r>
              <a:rPr lang="tr-TR" sz="2000" dirty="0"/>
              <a:t>görülmelidir. </a:t>
            </a:r>
          </a:p>
        </p:txBody>
      </p:sp>
      <p:pic>
        <p:nvPicPr>
          <p:cNvPr id="5" name="Resim 4"/>
          <p:cNvPicPr>
            <a:picLocks noChangeAspect="1"/>
          </p:cNvPicPr>
          <p:nvPr/>
        </p:nvPicPr>
        <p:blipFill>
          <a:blip r:embed="rId2"/>
          <a:stretch>
            <a:fillRect/>
          </a:stretch>
        </p:blipFill>
        <p:spPr>
          <a:xfrm>
            <a:off x="5901189" y="3321651"/>
            <a:ext cx="5556331" cy="1998906"/>
          </a:xfrm>
          <a:prstGeom prst="rect">
            <a:avLst/>
          </a:prstGeom>
        </p:spPr>
      </p:pic>
    </p:spTree>
    <p:extLst>
      <p:ext uri="{BB962C8B-B14F-4D97-AF65-F5344CB8AC3E}">
        <p14:creationId xmlns:p14="http://schemas.microsoft.com/office/powerpoint/2010/main" val="141224367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NE YAPARSINIZ?</a:t>
            </a:r>
          </a:p>
        </p:txBody>
      </p:sp>
      <p:sp>
        <p:nvSpPr>
          <p:cNvPr id="3" name="Slayt Numarası Yer Tutucusu 2"/>
          <p:cNvSpPr>
            <a:spLocks noGrp="1"/>
          </p:cNvSpPr>
          <p:nvPr>
            <p:ph type="sldNum" sz="quarter" idx="12"/>
          </p:nvPr>
        </p:nvSpPr>
        <p:spPr/>
        <p:txBody>
          <a:bodyPr/>
          <a:lstStyle/>
          <a:p>
            <a:fld id="{501A4338-EBAE-ED40-8475-2E6AE1B9F2FD}" type="slidenum">
              <a:rPr lang="tr-TR" smtClean="0"/>
              <a:pPr/>
              <a:t>40</a:t>
            </a:fld>
            <a:endParaRPr lang="tr-TR" dirty="0"/>
          </a:p>
        </p:txBody>
      </p:sp>
      <p:sp>
        <p:nvSpPr>
          <p:cNvPr id="5" name="Rectangle 1"/>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tr-TR" sz="1800" b="0" i="0" u="none" strike="noStrike" cap="none" normalizeH="0" baseline="0">
                <a:ln>
                  <a:noFill/>
                </a:ln>
                <a:solidFill>
                  <a:schemeClr val="tx1"/>
                </a:solidFill>
                <a:effectLst/>
                <a:latin typeface="Arial" panose="020B0604020202020204" pitchFamily="34" charset="0"/>
              </a:rPr>
              <a:t>24 saatlik idrarda serbest kortizol ↑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tr-TR" sz="1800" b="0" i="0" u="none" strike="noStrike" cap="none" normalizeH="0" baseline="0">
              <a:ln>
                <a:noFill/>
              </a:ln>
              <a:solidFill>
                <a:schemeClr val="tx1"/>
              </a:solidFill>
              <a:effectLst/>
              <a:latin typeface="Arial" panose="020B0604020202020204" pitchFamily="34" charset="0"/>
            </a:endParaRPr>
          </a:p>
        </p:txBody>
      </p:sp>
      <p:sp>
        <p:nvSpPr>
          <p:cNvPr id="9" name="Rectangle 4"/>
          <p:cNvSpPr>
            <a:spLocks noGrp="1" noChangeArrowheads="1"/>
          </p:cNvSpPr>
          <p:nvPr>
            <p:ph type="body" sz="half" idx="2"/>
          </p:nvPr>
        </p:nvSpPr>
        <p:spPr bwMode="auto">
          <a:xfrm>
            <a:off x="940525" y="968119"/>
            <a:ext cx="6128083" cy="53245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tr-TR" sz="2000" b="0" i="0" u="none" strike="noStrike" cap="none" normalizeH="0" baseline="0" dirty="0">
                <a:ln>
                  <a:noFill/>
                </a:ln>
                <a:solidFill>
                  <a:schemeClr val="tx1"/>
                </a:solidFill>
                <a:effectLst/>
              </a:rPr>
              <a:t>Endokrinoloji sevk</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lang="tr-TR" sz="2000" dirty="0"/>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tr-TR" sz="2000" b="0" i="0" u="none" strike="noStrike" cap="none" normalizeH="0" baseline="0" dirty="0">
                <a:ln>
                  <a:noFill/>
                </a:ln>
                <a:solidFill>
                  <a:schemeClr val="tx1"/>
                </a:solidFill>
                <a:effectLst/>
              </a:rPr>
              <a:t>1 mg </a:t>
            </a:r>
            <a:r>
              <a:rPr kumimoji="0" lang="tr-TR" sz="2000" b="0" i="0" u="none" strike="noStrike" cap="none" normalizeH="0" baseline="0" dirty="0" err="1">
                <a:ln>
                  <a:noFill/>
                </a:ln>
                <a:solidFill>
                  <a:schemeClr val="tx1"/>
                </a:solidFill>
                <a:effectLst/>
              </a:rPr>
              <a:t>Deksametazon</a:t>
            </a:r>
            <a:r>
              <a:rPr kumimoji="0" lang="tr-TR" sz="2000" b="0" i="0" u="none" strike="noStrike" cap="none" normalizeH="0" baseline="0" dirty="0">
                <a:ln>
                  <a:noFill/>
                </a:ln>
                <a:solidFill>
                  <a:schemeClr val="tx1"/>
                </a:solidFill>
                <a:effectLst/>
              </a:rPr>
              <a:t> </a:t>
            </a:r>
            <a:r>
              <a:rPr kumimoji="0" lang="tr-TR" sz="2000" b="0" i="0" u="none" strike="noStrike" cap="none" normalizeH="0" baseline="0" dirty="0" err="1">
                <a:ln>
                  <a:noFill/>
                </a:ln>
                <a:solidFill>
                  <a:schemeClr val="tx1"/>
                </a:solidFill>
                <a:effectLst/>
              </a:rPr>
              <a:t>supresyon</a:t>
            </a:r>
            <a:r>
              <a:rPr kumimoji="0" lang="tr-TR" sz="2000" b="0" i="0" u="none" strike="noStrike" cap="none" normalizeH="0" baseline="0" dirty="0">
                <a:ln>
                  <a:noFill/>
                </a:ln>
                <a:solidFill>
                  <a:schemeClr val="tx1"/>
                </a:solidFill>
                <a:effectLst/>
              </a:rPr>
              <a:t> testi → baskılanma yok</a:t>
            </a:r>
          </a:p>
          <a:p>
            <a:pPr marL="0" marR="0" lvl="0" indent="0" algn="l" defTabSz="914400" rtl="0" eaLnBrk="0" fontAlgn="base" latinLnBrk="0" hangingPunct="0">
              <a:lnSpc>
                <a:spcPct val="100000"/>
              </a:lnSpc>
              <a:spcBef>
                <a:spcPct val="0"/>
              </a:spcBef>
              <a:spcAft>
                <a:spcPct val="0"/>
              </a:spcAft>
              <a:buClrTx/>
              <a:buSzTx/>
              <a:tabLst/>
            </a:pPr>
            <a:r>
              <a:rPr kumimoji="0" lang="tr-TR" sz="2000" b="0" i="0" u="none" strike="noStrike" cap="none" normalizeH="0" baseline="0" dirty="0">
                <a:ln>
                  <a:noFill/>
                </a:ln>
                <a:solidFill>
                  <a:schemeClr val="tx1"/>
                </a:solidFill>
                <a:effectLst/>
              </a:rPr>
              <a:t>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tr-TR" sz="2000" b="0" i="0" u="none" strike="noStrike" cap="none" normalizeH="0" baseline="0" dirty="0">
                <a:ln>
                  <a:noFill/>
                </a:ln>
                <a:solidFill>
                  <a:schemeClr val="tx1"/>
                </a:solidFill>
                <a:effectLst/>
              </a:rPr>
              <a:t>24 saatlik idrarda serbest </a:t>
            </a:r>
            <a:r>
              <a:rPr kumimoji="0" lang="tr-TR" sz="2000" b="0" i="0" u="none" strike="noStrike" cap="none" normalizeH="0" baseline="0" dirty="0" err="1">
                <a:ln>
                  <a:noFill/>
                </a:ln>
                <a:solidFill>
                  <a:schemeClr val="tx1"/>
                </a:solidFill>
                <a:effectLst/>
              </a:rPr>
              <a:t>kortizol</a:t>
            </a:r>
            <a:r>
              <a:rPr kumimoji="0" lang="tr-TR" sz="2000" b="0" i="0" u="none" strike="noStrike" cap="none" normalizeH="0" baseline="0" dirty="0">
                <a:ln>
                  <a:noFill/>
                </a:ln>
                <a:solidFill>
                  <a:schemeClr val="tx1"/>
                </a:solidFill>
                <a:effectLst/>
              </a:rPr>
              <a:t> ↑ </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tr-TR" sz="20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tr-TR" sz="2000" b="0" i="0" u="none" strike="noStrike" cap="none" normalizeH="0" baseline="0" dirty="0">
                <a:ln>
                  <a:noFill/>
                </a:ln>
                <a:solidFill>
                  <a:schemeClr val="tx1"/>
                </a:solidFill>
                <a:effectLst/>
              </a:rPr>
              <a:t>ACTH düzeyi ölçümü </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tr-TR" sz="20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tr-TR" sz="2000" b="0" i="0" u="none" strike="noStrike" cap="none" normalizeH="0" baseline="0" dirty="0">
                <a:ln>
                  <a:noFill/>
                </a:ln>
                <a:solidFill>
                  <a:schemeClr val="tx1"/>
                </a:solidFill>
                <a:effectLst/>
              </a:rPr>
              <a:t>Adrenal BT → adrenal adenom</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tr-TR" sz="2000" b="0" i="0" u="none" strike="noStrike" cap="none" normalizeH="0" baseline="0" dirty="0">
              <a:ln>
                <a:noFill/>
              </a:ln>
              <a:solidFill>
                <a:schemeClr val="tx1"/>
              </a:solidFill>
              <a:effectLst/>
            </a:endParaRPr>
          </a:p>
          <a:p>
            <a:pPr eaLnBrk="0" fontAlgn="base" hangingPunct="0">
              <a:lnSpc>
                <a:spcPct val="100000"/>
              </a:lnSpc>
              <a:spcBef>
                <a:spcPct val="0"/>
              </a:spcBef>
              <a:spcAft>
                <a:spcPct val="0"/>
              </a:spcAft>
            </a:pPr>
            <a:r>
              <a:rPr lang="tr-TR" sz="2000" b="1" dirty="0"/>
              <a:t>Tanı: </a:t>
            </a:r>
            <a:endParaRPr lang="tr-TR" sz="2000" b="1" i="1" dirty="0"/>
          </a:p>
          <a:p>
            <a:pPr eaLnBrk="0" fontAlgn="base" hangingPunct="0">
              <a:lnSpc>
                <a:spcPct val="100000"/>
              </a:lnSpc>
              <a:spcBef>
                <a:spcPct val="0"/>
              </a:spcBef>
              <a:spcAft>
                <a:spcPct val="0"/>
              </a:spcAft>
            </a:pPr>
            <a:endParaRPr lang="tr-TR" sz="2400" b="1" i="1" dirty="0"/>
          </a:p>
          <a:p>
            <a:pPr eaLnBrk="0" fontAlgn="base" hangingPunct="0">
              <a:lnSpc>
                <a:spcPct val="100000"/>
              </a:lnSpc>
              <a:spcBef>
                <a:spcPct val="0"/>
              </a:spcBef>
              <a:spcAft>
                <a:spcPct val="0"/>
              </a:spcAft>
            </a:pPr>
            <a:r>
              <a:rPr lang="tr-TR" sz="1800" b="1" dirty="0"/>
              <a:t>              </a:t>
            </a:r>
            <a:r>
              <a:rPr lang="tr-TR" sz="2400" b="1" dirty="0" err="1"/>
              <a:t>Cushing</a:t>
            </a:r>
            <a:r>
              <a:rPr lang="tr-TR" sz="2400" b="1" dirty="0"/>
              <a:t> Sendromu</a:t>
            </a:r>
          </a:p>
          <a:p>
            <a:pPr eaLnBrk="0" fontAlgn="base" hangingPunct="0">
              <a:lnSpc>
                <a:spcPct val="100000"/>
              </a:lnSpc>
              <a:spcBef>
                <a:spcPct val="0"/>
              </a:spcBef>
              <a:spcAft>
                <a:spcPct val="0"/>
              </a:spcAft>
            </a:pPr>
            <a:r>
              <a:rPr lang="tr-TR" sz="1800" b="1" dirty="0"/>
              <a:t> </a:t>
            </a:r>
            <a:br>
              <a:rPr lang="tr-TR" sz="1800" b="1" dirty="0"/>
            </a:br>
            <a:r>
              <a:rPr lang="tr-TR" sz="1800" b="1" dirty="0"/>
              <a:t>Tedavi: </a:t>
            </a:r>
            <a:r>
              <a:rPr lang="tr-TR" sz="1800" dirty="0" err="1"/>
              <a:t>Adrenalektomi</a:t>
            </a:r>
            <a:r>
              <a:rPr lang="tr-TR" sz="1800" dirty="0"/>
              <a:t> sonrası HT kontrol altına alındı</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tr-TR"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tr-TR" sz="1800" b="0" i="0" u="none" strike="noStrike" cap="none" normalizeH="0" baseline="0" dirty="0">
              <a:ln>
                <a:noFill/>
              </a:ln>
              <a:solidFill>
                <a:schemeClr val="tx1"/>
              </a:solidFill>
              <a:effectLst/>
              <a:latin typeface="Arial" panose="020B0604020202020204" pitchFamily="34" charset="0"/>
            </a:endParaRPr>
          </a:p>
        </p:txBody>
      </p:sp>
      <p:sp>
        <p:nvSpPr>
          <p:cNvPr id="10" name="Aşağı Ok 9"/>
          <p:cNvSpPr/>
          <p:nvPr/>
        </p:nvSpPr>
        <p:spPr>
          <a:xfrm>
            <a:off x="1969477" y="4270633"/>
            <a:ext cx="317695" cy="55634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11" name="Resim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57750" y="840858"/>
            <a:ext cx="4263135" cy="4748321"/>
          </a:xfrm>
          <a:prstGeom prst="rect">
            <a:avLst/>
          </a:prstGeom>
        </p:spPr>
      </p:pic>
    </p:spTree>
    <p:extLst>
      <p:ext uri="{BB962C8B-B14F-4D97-AF65-F5344CB8AC3E}">
        <p14:creationId xmlns:p14="http://schemas.microsoft.com/office/powerpoint/2010/main" val="3129811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9">
                                            <p:txEl>
                                              <p:pRg st="12" end="12"/>
                                            </p:txEl>
                                          </p:spTgt>
                                        </p:tgtEl>
                                        <p:attrNameLst>
                                          <p:attrName>style.visibility</p:attrName>
                                        </p:attrNameLst>
                                      </p:cBhvr>
                                      <p:to>
                                        <p:strVal val="visible"/>
                                      </p:to>
                                    </p:set>
                                    <p:animEffect transition="in" filter="wipe(down)">
                                      <p:cBhvr>
                                        <p:cTn id="7" dur="580">
                                          <p:stCondLst>
                                            <p:cond delay="0"/>
                                          </p:stCondLst>
                                        </p:cTn>
                                        <p:tgtEl>
                                          <p:spTgt spid="9">
                                            <p:txEl>
                                              <p:pRg st="12" end="12"/>
                                            </p:txEl>
                                          </p:spTgt>
                                        </p:tgtEl>
                                      </p:cBhvr>
                                    </p:animEffect>
                                    <p:anim calcmode="lin" valueType="num">
                                      <p:cBhvr>
                                        <p:cTn id="8" dur="1822" tmFilter="0,0; 0.14,0.36; 0.43,0.73; 0.71,0.91; 1.0,1.0">
                                          <p:stCondLst>
                                            <p:cond delay="0"/>
                                          </p:stCondLst>
                                        </p:cTn>
                                        <p:tgtEl>
                                          <p:spTgt spid="9">
                                            <p:txEl>
                                              <p:pRg st="12" end="12"/>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
                                            <p:txEl>
                                              <p:pRg st="12" end="12"/>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9">
                                            <p:txEl>
                                              <p:pRg st="12" end="12"/>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9">
                                            <p:txEl>
                                              <p:pRg st="12" end="12"/>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9">
                                            <p:txEl>
                                              <p:pRg st="12" end="12"/>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9">
                                            <p:txEl>
                                              <p:pRg st="12" end="12"/>
                                            </p:txEl>
                                          </p:spTgt>
                                        </p:tgtEl>
                                      </p:cBhvr>
                                      <p:to x="100000" y="60000"/>
                                    </p:animScale>
                                    <p:animScale>
                                      <p:cBhvr>
                                        <p:cTn id="14" dur="166" decel="50000">
                                          <p:stCondLst>
                                            <p:cond delay="676"/>
                                          </p:stCondLst>
                                        </p:cTn>
                                        <p:tgtEl>
                                          <p:spTgt spid="9">
                                            <p:txEl>
                                              <p:pRg st="12" end="12"/>
                                            </p:txEl>
                                          </p:spTgt>
                                        </p:tgtEl>
                                      </p:cBhvr>
                                      <p:to x="100000" y="100000"/>
                                    </p:animScale>
                                    <p:animScale>
                                      <p:cBhvr>
                                        <p:cTn id="15" dur="26">
                                          <p:stCondLst>
                                            <p:cond delay="1312"/>
                                          </p:stCondLst>
                                        </p:cTn>
                                        <p:tgtEl>
                                          <p:spTgt spid="9">
                                            <p:txEl>
                                              <p:pRg st="12" end="12"/>
                                            </p:txEl>
                                          </p:spTgt>
                                        </p:tgtEl>
                                      </p:cBhvr>
                                      <p:to x="100000" y="80000"/>
                                    </p:animScale>
                                    <p:animScale>
                                      <p:cBhvr>
                                        <p:cTn id="16" dur="166" decel="50000">
                                          <p:stCondLst>
                                            <p:cond delay="1338"/>
                                          </p:stCondLst>
                                        </p:cTn>
                                        <p:tgtEl>
                                          <p:spTgt spid="9">
                                            <p:txEl>
                                              <p:pRg st="12" end="12"/>
                                            </p:txEl>
                                          </p:spTgt>
                                        </p:tgtEl>
                                      </p:cBhvr>
                                      <p:to x="100000" y="100000"/>
                                    </p:animScale>
                                    <p:animScale>
                                      <p:cBhvr>
                                        <p:cTn id="17" dur="26">
                                          <p:stCondLst>
                                            <p:cond delay="1642"/>
                                          </p:stCondLst>
                                        </p:cTn>
                                        <p:tgtEl>
                                          <p:spTgt spid="9">
                                            <p:txEl>
                                              <p:pRg st="12" end="12"/>
                                            </p:txEl>
                                          </p:spTgt>
                                        </p:tgtEl>
                                      </p:cBhvr>
                                      <p:to x="100000" y="90000"/>
                                    </p:animScale>
                                    <p:animScale>
                                      <p:cBhvr>
                                        <p:cTn id="18" dur="166" decel="50000">
                                          <p:stCondLst>
                                            <p:cond delay="1668"/>
                                          </p:stCondLst>
                                        </p:cTn>
                                        <p:tgtEl>
                                          <p:spTgt spid="9">
                                            <p:txEl>
                                              <p:pRg st="12" end="12"/>
                                            </p:txEl>
                                          </p:spTgt>
                                        </p:tgtEl>
                                      </p:cBhvr>
                                      <p:to x="100000" y="100000"/>
                                    </p:animScale>
                                    <p:animScale>
                                      <p:cBhvr>
                                        <p:cTn id="19" dur="26">
                                          <p:stCondLst>
                                            <p:cond delay="1808"/>
                                          </p:stCondLst>
                                        </p:cTn>
                                        <p:tgtEl>
                                          <p:spTgt spid="9">
                                            <p:txEl>
                                              <p:pRg st="12" end="12"/>
                                            </p:txEl>
                                          </p:spTgt>
                                        </p:tgtEl>
                                      </p:cBhvr>
                                      <p:to x="100000" y="95000"/>
                                    </p:animScale>
                                    <p:animScale>
                                      <p:cBhvr>
                                        <p:cTn id="20" dur="166" decel="50000">
                                          <p:stCondLst>
                                            <p:cond delay="1834"/>
                                          </p:stCondLst>
                                        </p:cTn>
                                        <p:tgtEl>
                                          <p:spTgt spid="9">
                                            <p:txEl>
                                              <p:pRg st="12" end="12"/>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Vaka 9</a:t>
            </a:r>
          </a:p>
        </p:txBody>
      </p:sp>
      <p:sp>
        <p:nvSpPr>
          <p:cNvPr id="3" name="Slayt Numarası Yer Tutucusu 2"/>
          <p:cNvSpPr>
            <a:spLocks noGrp="1"/>
          </p:cNvSpPr>
          <p:nvPr>
            <p:ph type="sldNum" sz="quarter" idx="12"/>
          </p:nvPr>
        </p:nvSpPr>
        <p:spPr/>
        <p:txBody>
          <a:bodyPr/>
          <a:lstStyle/>
          <a:p>
            <a:fld id="{501A4338-EBAE-ED40-8475-2E6AE1B9F2FD}" type="slidenum">
              <a:rPr lang="tr-TR" smtClean="0"/>
              <a:pPr/>
              <a:t>41</a:t>
            </a:fld>
            <a:endParaRPr lang="tr-TR" dirty="0"/>
          </a:p>
        </p:txBody>
      </p:sp>
      <p:sp>
        <p:nvSpPr>
          <p:cNvPr id="4" name="Metin Yer Tutucusu 3"/>
          <p:cNvSpPr>
            <a:spLocks noGrp="1"/>
          </p:cNvSpPr>
          <p:nvPr>
            <p:ph type="body" sz="half" idx="2"/>
          </p:nvPr>
        </p:nvSpPr>
        <p:spPr/>
        <p:txBody>
          <a:bodyPr>
            <a:normAutofit lnSpcReduction="10000"/>
          </a:bodyPr>
          <a:lstStyle/>
          <a:p>
            <a:r>
              <a:rPr lang="tr-TR" sz="2400" dirty="0"/>
              <a:t>60 yaşında N. S. isimli kadın hasta</a:t>
            </a:r>
          </a:p>
          <a:p>
            <a:endParaRPr lang="tr-TR" sz="2400" dirty="0"/>
          </a:p>
          <a:p>
            <a:r>
              <a:rPr lang="tr-TR" sz="2400" b="1" dirty="0"/>
              <a:t>Öykü:</a:t>
            </a:r>
            <a:r>
              <a:rPr lang="tr-TR" sz="2400" dirty="0"/>
              <a:t> Çarpıntı, kilo kaybı, sinirlilik</a:t>
            </a:r>
            <a:br>
              <a:rPr lang="tr-TR" sz="2400" dirty="0"/>
            </a:br>
            <a:endParaRPr lang="tr-TR" sz="2400" dirty="0"/>
          </a:p>
          <a:p>
            <a:r>
              <a:rPr lang="tr-TR" sz="2400" b="1" dirty="0"/>
              <a:t>Fizik muayene: </a:t>
            </a:r>
            <a:r>
              <a:rPr lang="tr-TR" sz="2400" dirty="0"/>
              <a:t>Taşikardi, tremor</a:t>
            </a:r>
          </a:p>
          <a:p>
            <a:endParaRPr lang="tr-TR" sz="2400" dirty="0"/>
          </a:p>
          <a:p>
            <a:r>
              <a:rPr lang="tr-TR" sz="2400" b="1" dirty="0"/>
              <a:t>Kan basıncı: </a:t>
            </a:r>
            <a:r>
              <a:rPr lang="tr-TR" sz="2400" dirty="0"/>
              <a:t>155/95</a:t>
            </a:r>
          </a:p>
          <a:p>
            <a:endParaRPr lang="tr-TR" sz="2400" dirty="0"/>
          </a:p>
          <a:p>
            <a:r>
              <a:rPr lang="tr-TR" sz="2400" b="1" dirty="0"/>
              <a:t>Laboratuvar: </a:t>
            </a:r>
            <a:r>
              <a:rPr lang="de-DE" sz="2400" dirty="0"/>
              <a:t>TSH </a:t>
            </a:r>
            <a:r>
              <a:rPr lang="de-DE" sz="2400" dirty="0" err="1"/>
              <a:t>düşük</a:t>
            </a:r>
            <a:r>
              <a:rPr lang="de-DE" sz="2400" dirty="0"/>
              <a:t>, </a:t>
            </a:r>
            <a:r>
              <a:rPr lang="de-DE" sz="2400" dirty="0" err="1"/>
              <a:t>serbest</a:t>
            </a:r>
            <a:r>
              <a:rPr lang="de-DE" sz="2400" dirty="0"/>
              <a:t> T4 </a:t>
            </a:r>
            <a:r>
              <a:rPr lang="de-DE" sz="2400" dirty="0" err="1"/>
              <a:t>yüksek</a:t>
            </a:r>
            <a:r>
              <a:rPr lang="de-DE" dirty="0"/>
              <a:t/>
            </a:r>
            <a:br>
              <a:rPr lang="de-DE" dirty="0"/>
            </a:br>
            <a:endParaRPr lang="tr-TR" dirty="0"/>
          </a:p>
          <a:p>
            <a:r>
              <a:rPr lang="tr-TR" dirty="0"/>
              <a:t>                                                    </a:t>
            </a:r>
            <a:r>
              <a:rPr lang="tr-TR" sz="2800" b="1" u="sng" dirty="0"/>
              <a:t>NE DÜŞÜNÜRSÜNÜZ?</a:t>
            </a:r>
          </a:p>
          <a:p>
            <a:endParaRPr lang="tr-TR" dirty="0"/>
          </a:p>
        </p:txBody>
      </p:sp>
      <p:pic>
        <p:nvPicPr>
          <p:cNvPr id="5" name="Resim 4"/>
          <p:cNvPicPr>
            <a:picLocks noChangeAspect="1"/>
          </p:cNvPicPr>
          <p:nvPr/>
        </p:nvPicPr>
        <p:blipFill>
          <a:blip r:embed="rId2"/>
          <a:stretch>
            <a:fillRect/>
          </a:stretch>
        </p:blipFill>
        <p:spPr>
          <a:xfrm>
            <a:off x="6740433" y="490809"/>
            <a:ext cx="5014505" cy="4448175"/>
          </a:xfrm>
          <a:prstGeom prst="rect">
            <a:avLst/>
          </a:prstGeom>
        </p:spPr>
      </p:pic>
    </p:spTree>
    <p:extLst>
      <p:ext uri="{BB962C8B-B14F-4D97-AF65-F5344CB8AC3E}">
        <p14:creationId xmlns:p14="http://schemas.microsoft.com/office/powerpoint/2010/main" val="36880000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NE YAPARSINIZ?</a:t>
            </a:r>
          </a:p>
        </p:txBody>
      </p:sp>
      <p:sp>
        <p:nvSpPr>
          <p:cNvPr id="3" name="Slayt Numarası Yer Tutucusu 2"/>
          <p:cNvSpPr>
            <a:spLocks noGrp="1"/>
          </p:cNvSpPr>
          <p:nvPr>
            <p:ph type="sldNum" sz="quarter" idx="12"/>
          </p:nvPr>
        </p:nvSpPr>
        <p:spPr/>
        <p:txBody>
          <a:bodyPr/>
          <a:lstStyle/>
          <a:p>
            <a:fld id="{501A4338-EBAE-ED40-8475-2E6AE1B9F2FD}" type="slidenum">
              <a:rPr lang="tr-TR" smtClean="0"/>
              <a:pPr/>
              <a:t>42</a:t>
            </a:fld>
            <a:endParaRPr lang="tr-TR" dirty="0"/>
          </a:p>
        </p:txBody>
      </p:sp>
      <p:sp>
        <p:nvSpPr>
          <p:cNvPr id="5" name="Rectangle 1"/>
          <p:cNvSpPr>
            <a:spLocks noGrp="1" noChangeArrowheads="1"/>
          </p:cNvSpPr>
          <p:nvPr>
            <p:ph type="body" sz="half" idx="2"/>
          </p:nvPr>
        </p:nvSpPr>
        <p:spPr bwMode="auto">
          <a:xfrm>
            <a:off x="629719" y="1322062"/>
            <a:ext cx="7960366" cy="46166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lang="tr-TR" sz="2400" dirty="0"/>
              <a:t> E</a:t>
            </a:r>
            <a:r>
              <a:rPr kumimoji="0" lang="tr-TR" sz="2400" b="0" i="0" u="none" strike="noStrike" cap="none" normalizeH="0" baseline="0" dirty="0">
                <a:ln>
                  <a:noFill/>
                </a:ln>
                <a:solidFill>
                  <a:schemeClr val="tx1"/>
                </a:solidFill>
                <a:effectLst/>
              </a:rPr>
              <a:t>ndokrinoloji sevk</a:t>
            </a:r>
          </a:p>
          <a:p>
            <a:pPr marL="0" marR="0" lvl="0" indent="0" algn="l" defTabSz="914400" rtl="0" eaLnBrk="0" fontAlgn="base" latinLnBrk="0" hangingPunct="0">
              <a:lnSpc>
                <a:spcPct val="100000"/>
              </a:lnSpc>
              <a:spcBef>
                <a:spcPct val="0"/>
              </a:spcBef>
              <a:spcAft>
                <a:spcPct val="0"/>
              </a:spcAft>
              <a:buClrTx/>
              <a:buSzTx/>
              <a:buFontTx/>
              <a:buChar char="•"/>
              <a:tabLst/>
            </a:pPr>
            <a:endParaRPr lang="tr-TR" sz="2400" dirty="0"/>
          </a:p>
          <a:p>
            <a:pPr marL="0" marR="0" lvl="0" indent="0" algn="l" defTabSz="914400" rtl="0" eaLnBrk="0" fontAlgn="base" latinLnBrk="0" hangingPunct="0">
              <a:lnSpc>
                <a:spcPct val="100000"/>
              </a:lnSpc>
              <a:spcBef>
                <a:spcPct val="0"/>
              </a:spcBef>
              <a:spcAft>
                <a:spcPct val="0"/>
              </a:spcAft>
              <a:buClrTx/>
              <a:buSzTx/>
              <a:buFontTx/>
              <a:buChar char="•"/>
              <a:tabLst/>
            </a:pPr>
            <a:r>
              <a:rPr kumimoji="0" lang="tr-TR" sz="2400" b="0" i="0" u="none" strike="noStrike" cap="none" normalizeH="0" baseline="0" dirty="0" err="1">
                <a:ln>
                  <a:noFill/>
                </a:ln>
                <a:solidFill>
                  <a:schemeClr val="tx1"/>
                </a:solidFill>
                <a:effectLst/>
              </a:rPr>
              <a:t>Tiroid</a:t>
            </a:r>
            <a:r>
              <a:rPr kumimoji="0" lang="tr-TR" sz="2400" b="0" i="0" u="none" strike="noStrike" cap="none" normalizeH="0" baseline="0" dirty="0">
                <a:ln>
                  <a:noFill/>
                </a:ln>
                <a:solidFill>
                  <a:schemeClr val="tx1"/>
                </a:solidFill>
                <a:effectLst/>
              </a:rPr>
              <a:t> USG → </a:t>
            </a:r>
            <a:r>
              <a:rPr kumimoji="0" lang="tr-TR" sz="2400" b="0" i="0" u="none" strike="noStrike" cap="none" normalizeH="0" baseline="0" dirty="0" err="1">
                <a:ln>
                  <a:noFill/>
                </a:ln>
                <a:solidFill>
                  <a:schemeClr val="tx1"/>
                </a:solidFill>
                <a:effectLst/>
              </a:rPr>
              <a:t>nodüler</a:t>
            </a:r>
            <a:r>
              <a:rPr kumimoji="0" lang="tr-TR" sz="2400" b="0" i="0" u="none" strike="noStrike" cap="none" normalizeH="0" baseline="0" dirty="0">
                <a:ln>
                  <a:noFill/>
                </a:ln>
                <a:solidFill>
                  <a:schemeClr val="tx1"/>
                </a:solidFill>
                <a:effectLst/>
              </a:rPr>
              <a:t> guatr</a:t>
            </a:r>
          </a:p>
          <a:p>
            <a:pPr marL="0" marR="0" lvl="0" indent="0" algn="l" defTabSz="914400" rtl="0" eaLnBrk="0" fontAlgn="base" latinLnBrk="0" hangingPunct="0">
              <a:lnSpc>
                <a:spcPct val="100000"/>
              </a:lnSpc>
              <a:spcBef>
                <a:spcPct val="0"/>
              </a:spcBef>
              <a:spcAft>
                <a:spcPct val="0"/>
              </a:spcAft>
              <a:buClrTx/>
              <a:buSzTx/>
              <a:tabLst/>
            </a:pPr>
            <a:r>
              <a:rPr kumimoji="0" lang="tr-TR" sz="2400" b="0" i="0" u="none" strike="noStrike" cap="none" normalizeH="0" baseline="0" dirty="0">
                <a:ln>
                  <a:noFill/>
                </a:ln>
                <a:solidFill>
                  <a:schemeClr val="tx1"/>
                </a:solidFill>
                <a:effectLst/>
              </a:rPr>
              <a:t>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tr-TR" sz="2400" b="0" i="0" u="none" strike="noStrike" cap="none" normalizeH="0" baseline="0" dirty="0">
                <a:ln>
                  <a:noFill/>
                </a:ln>
                <a:solidFill>
                  <a:schemeClr val="tx1"/>
                </a:solidFill>
                <a:effectLst/>
              </a:rPr>
              <a:t>Sintigrafi → </a:t>
            </a:r>
            <a:r>
              <a:rPr kumimoji="0" lang="tr-TR" sz="2400" b="0" i="0" u="none" strike="noStrike" cap="none" normalizeH="0" baseline="0" dirty="0" err="1">
                <a:ln>
                  <a:noFill/>
                </a:ln>
                <a:solidFill>
                  <a:schemeClr val="tx1"/>
                </a:solidFill>
                <a:effectLst/>
              </a:rPr>
              <a:t>toksik</a:t>
            </a:r>
            <a:r>
              <a:rPr kumimoji="0" lang="tr-TR" sz="2400" b="0" i="0" u="none" strike="noStrike" cap="none" normalizeH="0" baseline="0" dirty="0">
                <a:ln>
                  <a:noFill/>
                </a:ln>
                <a:solidFill>
                  <a:schemeClr val="tx1"/>
                </a:solidFill>
                <a:effectLst/>
              </a:rPr>
              <a:t> nodül</a:t>
            </a:r>
          </a:p>
          <a:p>
            <a:pPr marL="0" marR="0" lvl="0" indent="0" algn="l" defTabSz="914400" rtl="0" eaLnBrk="0" fontAlgn="base" latinLnBrk="0" hangingPunct="0">
              <a:lnSpc>
                <a:spcPct val="100000"/>
              </a:lnSpc>
              <a:spcBef>
                <a:spcPct val="0"/>
              </a:spcBef>
              <a:spcAft>
                <a:spcPct val="0"/>
              </a:spcAft>
              <a:buClrTx/>
              <a:buSzTx/>
              <a:tabLst/>
            </a:pPr>
            <a:r>
              <a:rPr kumimoji="0" lang="tr-TR" sz="2400" b="0" i="0" u="none" strike="noStrike" cap="none" normalizeH="0" baseline="0" dirty="0">
                <a:ln>
                  <a:noFill/>
                </a:ln>
                <a:solidFill>
                  <a:schemeClr val="tx1"/>
                </a:solidFill>
                <a:effectLst/>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tr-TR" sz="2400" b="1" i="0" u="none" strike="noStrike" cap="none" normalizeH="0" baseline="0" dirty="0">
                <a:ln>
                  <a:noFill/>
                </a:ln>
                <a:solidFill>
                  <a:schemeClr val="tx1"/>
                </a:solidFill>
                <a:effectLst/>
              </a:rPr>
              <a:t>Tanı:</a:t>
            </a:r>
            <a:r>
              <a:rPr kumimoji="0" lang="tr-TR" sz="2400" b="0" i="0" u="none" strike="noStrike" cap="none" normalizeH="0" baseline="0" dirty="0">
                <a:ln>
                  <a:noFill/>
                </a:ln>
                <a:solidFill>
                  <a:schemeClr val="tx1"/>
                </a:solidFill>
                <a:effectLst/>
              </a:rPr>
              <a:t> </a:t>
            </a:r>
          </a:p>
          <a:p>
            <a:pPr marL="0" marR="0" lvl="0" indent="0" algn="l" defTabSz="914400" rtl="0" eaLnBrk="0" fontAlgn="base" latinLnBrk="0" hangingPunct="0">
              <a:lnSpc>
                <a:spcPct val="100000"/>
              </a:lnSpc>
              <a:spcBef>
                <a:spcPct val="0"/>
              </a:spcBef>
              <a:spcAft>
                <a:spcPct val="0"/>
              </a:spcAft>
              <a:buClrTx/>
              <a:buSzTx/>
              <a:buFontTx/>
              <a:buNone/>
              <a:tabLst/>
            </a:pPr>
            <a:endParaRPr lang="tr-TR" sz="1800" dirty="0">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tr-TR" sz="1800" b="0" i="1"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tr-TR" sz="1800" i="1" dirty="0">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tr-TR" sz="2400" b="1" i="1" u="none" strike="noStrike" cap="none" normalizeH="0" baseline="0" dirty="0" err="1">
                <a:ln>
                  <a:noFill/>
                </a:ln>
                <a:effectLst/>
              </a:rPr>
              <a:t>Hipertiroidiye</a:t>
            </a:r>
            <a:r>
              <a:rPr kumimoji="0" lang="tr-TR" sz="2400" b="1" i="1" u="none" strike="noStrike" cap="none" normalizeH="0" baseline="0" dirty="0">
                <a:ln>
                  <a:noFill/>
                </a:ln>
                <a:effectLst/>
              </a:rPr>
              <a:t> bağlı </a:t>
            </a:r>
            <a:r>
              <a:rPr kumimoji="0" lang="tr-TR" sz="2400" b="1" i="1" u="none" strike="noStrike" cap="none" normalizeH="0" baseline="0" dirty="0" err="1">
                <a:ln>
                  <a:noFill/>
                </a:ln>
                <a:effectLst/>
              </a:rPr>
              <a:t>sekonder</a:t>
            </a:r>
            <a:r>
              <a:rPr kumimoji="0" lang="tr-TR" sz="2400" b="1" i="1" u="none" strike="noStrike" cap="none" normalizeH="0" baseline="0" dirty="0">
                <a:ln>
                  <a:noFill/>
                </a:ln>
                <a:effectLst/>
              </a:rPr>
              <a:t> HT </a:t>
            </a:r>
          </a:p>
          <a:p>
            <a:pPr marL="0" marR="0" lvl="0" indent="0" algn="l" defTabSz="914400" rtl="0" eaLnBrk="0" fontAlgn="base" latinLnBrk="0" hangingPunct="0">
              <a:lnSpc>
                <a:spcPct val="100000"/>
              </a:lnSpc>
              <a:spcBef>
                <a:spcPct val="0"/>
              </a:spcBef>
              <a:spcAft>
                <a:spcPct val="0"/>
              </a:spcAft>
              <a:buClrTx/>
              <a:buSzTx/>
              <a:buFontTx/>
              <a:buNone/>
              <a:tabLst/>
            </a:pPr>
            <a:r>
              <a:rPr kumimoji="0" lang="tr-TR" sz="2400" b="0" i="0" u="none" strike="noStrike" cap="none" normalizeH="0" baseline="0" dirty="0">
                <a:ln>
                  <a:noFill/>
                </a:ln>
                <a:solidFill>
                  <a:schemeClr val="tx1"/>
                </a:solidFill>
                <a:effectLst/>
              </a:rPr>
              <a:t/>
            </a:r>
            <a:br>
              <a:rPr kumimoji="0" lang="tr-TR" sz="2400" b="0" i="0" u="none" strike="noStrike" cap="none" normalizeH="0" baseline="0" dirty="0">
                <a:ln>
                  <a:noFill/>
                </a:ln>
                <a:solidFill>
                  <a:schemeClr val="tx1"/>
                </a:solidFill>
                <a:effectLst/>
              </a:rPr>
            </a:br>
            <a:r>
              <a:rPr kumimoji="0" lang="tr-TR" sz="2400" b="1" i="0" u="none" strike="noStrike" cap="none" normalizeH="0" baseline="0" dirty="0">
                <a:ln>
                  <a:noFill/>
                </a:ln>
                <a:solidFill>
                  <a:schemeClr val="tx1"/>
                </a:solidFill>
                <a:effectLst/>
              </a:rPr>
              <a:t>Tedavi:</a:t>
            </a:r>
            <a:r>
              <a:rPr kumimoji="0" lang="tr-TR" sz="2400" b="0" i="0" u="none" strike="noStrike" cap="none" normalizeH="0" baseline="0" dirty="0">
                <a:ln>
                  <a:noFill/>
                </a:ln>
                <a:solidFill>
                  <a:schemeClr val="tx1"/>
                </a:solidFill>
                <a:effectLst/>
              </a:rPr>
              <a:t> </a:t>
            </a:r>
            <a:r>
              <a:rPr kumimoji="0" lang="tr-TR" sz="2400" b="0" i="0" u="none" strike="noStrike" cap="none" normalizeH="0" baseline="0" dirty="0" err="1">
                <a:ln>
                  <a:noFill/>
                </a:ln>
                <a:solidFill>
                  <a:schemeClr val="tx1"/>
                </a:solidFill>
                <a:effectLst/>
              </a:rPr>
              <a:t>Antitiroid</a:t>
            </a:r>
            <a:r>
              <a:rPr kumimoji="0" lang="tr-TR" sz="2400" b="0" i="0" u="none" strike="noStrike" cap="none" normalizeH="0" baseline="0" dirty="0">
                <a:ln>
                  <a:noFill/>
                </a:ln>
                <a:solidFill>
                  <a:schemeClr val="tx1"/>
                </a:solidFill>
                <a:effectLst/>
              </a:rPr>
              <a:t> ilaçlar + beta </a:t>
            </a:r>
            <a:r>
              <a:rPr kumimoji="0" lang="tr-TR" sz="2400" b="0" i="0" u="none" strike="noStrike" cap="none" normalizeH="0" baseline="0" dirty="0" err="1">
                <a:ln>
                  <a:noFill/>
                </a:ln>
                <a:solidFill>
                  <a:schemeClr val="tx1"/>
                </a:solidFill>
                <a:effectLst/>
              </a:rPr>
              <a:t>bloker</a:t>
            </a:r>
            <a:r>
              <a:rPr kumimoji="0" lang="tr-TR" sz="2400" b="0" i="0" u="none" strike="noStrike" cap="none" normalizeH="0" baseline="0" dirty="0">
                <a:ln>
                  <a:noFill/>
                </a:ln>
                <a:solidFill>
                  <a:schemeClr val="tx1"/>
                </a:solidFill>
                <a:effectLst/>
              </a:rPr>
              <a:t> → KB kontrolü sağlandı</a:t>
            </a:r>
          </a:p>
        </p:txBody>
      </p:sp>
      <p:sp>
        <p:nvSpPr>
          <p:cNvPr id="7" name="Aşağı Bükülü Ok 6"/>
          <p:cNvSpPr/>
          <p:nvPr/>
        </p:nvSpPr>
        <p:spPr>
          <a:xfrm>
            <a:off x="1663337" y="3137340"/>
            <a:ext cx="1175657" cy="694431"/>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pic>
        <p:nvPicPr>
          <p:cNvPr id="8" name="Resim 7"/>
          <p:cNvPicPr>
            <a:picLocks noChangeAspect="1"/>
          </p:cNvPicPr>
          <p:nvPr/>
        </p:nvPicPr>
        <p:blipFill rotWithShape="1">
          <a:blip r:embed="rId2">
            <a:extLst>
              <a:ext uri="{28A0092B-C50C-407E-A947-70E740481C1C}">
                <a14:useLocalDpi xmlns:a14="http://schemas.microsoft.com/office/drawing/2010/main" val="0"/>
              </a:ext>
            </a:extLst>
          </a:blip>
          <a:srcRect b="14817"/>
          <a:stretch/>
        </p:blipFill>
        <p:spPr>
          <a:xfrm>
            <a:off x="7674890" y="989549"/>
            <a:ext cx="4177325" cy="4250666"/>
          </a:xfrm>
          <a:prstGeom prst="rect">
            <a:avLst/>
          </a:prstGeom>
        </p:spPr>
      </p:pic>
    </p:spTree>
    <p:extLst>
      <p:ext uri="{BB962C8B-B14F-4D97-AF65-F5344CB8AC3E}">
        <p14:creationId xmlns:p14="http://schemas.microsoft.com/office/powerpoint/2010/main" val="991545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10" end="10"/>
                                            </p:txEl>
                                          </p:spTgt>
                                        </p:tgtEl>
                                        <p:attrNameLst>
                                          <p:attrName>style.visibility</p:attrName>
                                        </p:attrNameLst>
                                      </p:cBhvr>
                                      <p:to>
                                        <p:strVal val="visible"/>
                                      </p:to>
                                    </p:set>
                                    <p:anim calcmode="lin" valueType="num">
                                      <p:cBhvr additive="base">
                                        <p:cTn id="7" dur="500" fill="hold"/>
                                        <p:tgtEl>
                                          <p:spTgt spid="5">
                                            <p:txEl>
                                              <p:pRg st="10" end="1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err="1"/>
              <a:t>Sekonder</a:t>
            </a:r>
            <a:r>
              <a:rPr lang="tr-TR" dirty="0"/>
              <a:t> Hipertansiyon Şüphesinin Değerlendirilmesi</a:t>
            </a:r>
          </a:p>
        </p:txBody>
      </p:sp>
      <p:sp>
        <p:nvSpPr>
          <p:cNvPr id="3" name="Slayt Numarası Yer Tutucusu 2"/>
          <p:cNvSpPr>
            <a:spLocks noGrp="1"/>
          </p:cNvSpPr>
          <p:nvPr>
            <p:ph type="sldNum" sz="quarter" idx="12"/>
          </p:nvPr>
        </p:nvSpPr>
        <p:spPr/>
        <p:txBody>
          <a:bodyPr/>
          <a:lstStyle/>
          <a:p>
            <a:fld id="{501A4338-EBAE-ED40-8475-2E6AE1B9F2FD}" type="slidenum">
              <a:rPr lang="tr-TR" smtClean="0"/>
              <a:pPr/>
              <a:t>43</a:t>
            </a:fld>
            <a:endParaRPr lang="tr-TR" dirty="0"/>
          </a:p>
        </p:txBody>
      </p:sp>
      <p:graphicFrame>
        <p:nvGraphicFramePr>
          <p:cNvPr id="9" name="Diyagram 8"/>
          <p:cNvGraphicFramePr/>
          <p:nvPr>
            <p:extLst>
              <p:ext uri="{D42A27DB-BD31-4B8C-83A1-F6EECF244321}">
                <p14:modId xmlns:p14="http://schemas.microsoft.com/office/powerpoint/2010/main" val="3142613852"/>
              </p:ext>
            </p:extLst>
          </p:nvPr>
        </p:nvGraphicFramePr>
        <p:xfrm>
          <a:off x="2049417" y="1355344"/>
          <a:ext cx="8128000" cy="440973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808958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ayt Numarası Yer Tutucusu 2"/>
          <p:cNvSpPr>
            <a:spLocks noGrp="1"/>
          </p:cNvSpPr>
          <p:nvPr>
            <p:ph type="sldNum" sz="quarter" idx="12"/>
          </p:nvPr>
        </p:nvSpPr>
        <p:spPr/>
        <p:txBody>
          <a:bodyPr/>
          <a:lstStyle/>
          <a:p>
            <a:fld id="{501A4338-EBAE-ED40-8475-2E6AE1B9F2FD}" type="slidenum">
              <a:rPr lang="tr-TR" smtClean="0"/>
              <a:pPr/>
              <a:t>44</a:t>
            </a:fld>
            <a:endParaRPr lang="tr-TR" dirty="0"/>
          </a:p>
        </p:txBody>
      </p:sp>
      <p:graphicFrame>
        <p:nvGraphicFramePr>
          <p:cNvPr id="5" name="Diyagram 4"/>
          <p:cNvGraphicFramePr/>
          <p:nvPr>
            <p:extLst>
              <p:ext uri="{D42A27DB-BD31-4B8C-83A1-F6EECF244321}">
                <p14:modId xmlns:p14="http://schemas.microsoft.com/office/powerpoint/2010/main" val="2198430565"/>
              </p:ext>
            </p:extLst>
          </p:nvPr>
        </p:nvGraphicFramePr>
        <p:xfrm>
          <a:off x="808597" y="389495"/>
          <a:ext cx="11079903" cy="60505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7" name="Düz Ok Bağlayıcısı 6"/>
          <p:cNvCxnSpPr/>
          <p:nvPr/>
        </p:nvCxnSpPr>
        <p:spPr>
          <a:xfrm>
            <a:off x="2674303" y="2577737"/>
            <a:ext cx="0" cy="28738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Metin kutusu 7"/>
          <p:cNvSpPr txBox="1"/>
          <p:nvPr/>
        </p:nvSpPr>
        <p:spPr>
          <a:xfrm>
            <a:off x="1694438" y="2865119"/>
            <a:ext cx="2394857" cy="923330"/>
          </a:xfrm>
          <a:prstGeom prst="rect">
            <a:avLst/>
          </a:prstGeom>
          <a:solidFill>
            <a:schemeClr val="accent3">
              <a:lumMod val="60000"/>
              <a:lumOff val="40000"/>
            </a:schemeClr>
          </a:solidFill>
          <a:ln>
            <a:solidFill>
              <a:schemeClr val="accent3">
                <a:lumMod val="40000"/>
                <a:lumOff val="60000"/>
              </a:schemeClr>
            </a:solidFill>
          </a:ln>
        </p:spPr>
        <p:txBody>
          <a:bodyPr wrap="square" rtlCol="0">
            <a:spAutoFit/>
          </a:bodyPr>
          <a:lstStyle/>
          <a:p>
            <a:pPr marL="285750" indent="-285750">
              <a:buFont typeface="Wingdings" panose="05000000000000000000" pitchFamily="2" charset="2"/>
              <a:buChar char="ü"/>
            </a:pPr>
            <a:r>
              <a:rPr lang="tr-TR" dirty="0"/>
              <a:t>İdrar Tahlili*</a:t>
            </a:r>
          </a:p>
          <a:p>
            <a:pPr marL="285750" indent="-285750">
              <a:buFont typeface="Wingdings" panose="05000000000000000000" pitchFamily="2" charset="2"/>
              <a:buChar char="ü"/>
            </a:pPr>
            <a:r>
              <a:rPr lang="tr-TR" dirty="0"/>
              <a:t>İdrar kültürü</a:t>
            </a:r>
          </a:p>
          <a:p>
            <a:pPr marL="285750" indent="-285750">
              <a:buFont typeface="Wingdings" panose="05000000000000000000" pitchFamily="2" charset="2"/>
              <a:buChar char="ü"/>
            </a:pPr>
            <a:r>
              <a:rPr lang="tr-TR" dirty="0" err="1"/>
              <a:t>Renal</a:t>
            </a:r>
            <a:r>
              <a:rPr lang="tr-TR" dirty="0"/>
              <a:t> ultrasonografi</a:t>
            </a:r>
          </a:p>
        </p:txBody>
      </p:sp>
      <p:cxnSp>
        <p:nvCxnSpPr>
          <p:cNvPr id="10" name="Düz Ok Bağlayıcısı 9"/>
          <p:cNvCxnSpPr/>
          <p:nvPr/>
        </p:nvCxnSpPr>
        <p:spPr>
          <a:xfrm>
            <a:off x="5556840" y="2580271"/>
            <a:ext cx="8708" cy="16173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Metin kutusu 10"/>
          <p:cNvSpPr txBox="1"/>
          <p:nvPr/>
        </p:nvSpPr>
        <p:spPr>
          <a:xfrm>
            <a:off x="4421004" y="2782086"/>
            <a:ext cx="2708366" cy="1200329"/>
          </a:xfrm>
          <a:prstGeom prst="rect">
            <a:avLst/>
          </a:prstGeom>
          <a:solidFill>
            <a:schemeClr val="accent3">
              <a:lumMod val="60000"/>
              <a:lumOff val="40000"/>
            </a:schemeClr>
          </a:solidFill>
        </p:spPr>
        <p:txBody>
          <a:bodyPr wrap="square" rtlCol="0">
            <a:spAutoFit/>
          </a:bodyPr>
          <a:lstStyle/>
          <a:p>
            <a:pPr marL="285750" indent="-285750">
              <a:buFont typeface="Wingdings" panose="05000000000000000000" pitchFamily="2" charset="2"/>
              <a:buChar char="ü"/>
            </a:pPr>
            <a:r>
              <a:rPr lang="tr-TR" dirty="0"/>
              <a:t>Gadolinyum kontrastlı MRA </a:t>
            </a:r>
          </a:p>
          <a:p>
            <a:pPr marL="285750" indent="-285750">
              <a:buFont typeface="Wingdings" panose="05000000000000000000" pitchFamily="2" charset="2"/>
              <a:buChar char="ü"/>
            </a:pPr>
            <a:r>
              <a:rPr lang="tr-TR" dirty="0"/>
              <a:t>BT anjiyografi†</a:t>
            </a:r>
          </a:p>
          <a:p>
            <a:pPr marL="285750" indent="-285750">
              <a:buFont typeface="Wingdings" panose="05000000000000000000" pitchFamily="2" charset="2"/>
              <a:buChar char="ü"/>
            </a:pPr>
            <a:r>
              <a:rPr lang="tr-TR" dirty="0"/>
              <a:t>TSH* </a:t>
            </a:r>
          </a:p>
        </p:txBody>
      </p:sp>
      <p:cxnSp>
        <p:nvCxnSpPr>
          <p:cNvPr id="14" name="Düz Ok Bağlayıcısı 13"/>
          <p:cNvCxnSpPr/>
          <p:nvPr/>
        </p:nvCxnSpPr>
        <p:spPr>
          <a:xfrm>
            <a:off x="7907382" y="2710240"/>
            <a:ext cx="0" cy="14369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Metin kutusu 14"/>
          <p:cNvSpPr txBox="1"/>
          <p:nvPr/>
        </p:nvSpPr>
        <p:spPr>
          <a:xfrm>
            <a:off x="7350677" y="2865119"/>
            <a:ext cx="1511395" cy="1200329"/>
          </a:xfrm>
          <a:prstGeom prst="rect">
            <a:avLst/>
          </a:prstGeom>
          <a:solidFill>
            <a:schemeClr val="accent3">
              <a:lumMod val="60000"/>
              <a:lumOff val="40000"/>
            </a:schemeClr>
          </a:solidFill>
        </p:spPr>
        <p:txBody>
          <a:bodyPr wrap="square" rtlCol="0">
            <a:spAutoFit/>
          </a:bodyPr>
          <a:lstStyle/>
          <a:p>
            <a:pPr marL="285750" indent="-285750">
              <a:buFont typeface="Wingdings" panose="05000000000000000000" pitchFamily="2" charset="2"/>
              <a:buChar char="ü"/>
            </a:pPr>
            <a:r>
              <a:rPr lang="tr-TR" dirty="0"/>
              <a:t>Renin ve </a:t>
            </a:r>
            <a:r>
              <a:rPr lang="tr-TR" dirty="0" err="1"/>
              <a:t>aldosteron</a:t>
            </a:r>
            <a:r>
              <a:rPr lang="tr-TR" dirty="0"/>
              <a:t> düzeyleri</a:t>
            </a:r>
          </a:p>
          <a:p>
            <a:pPr marL="285750" indent="-285750">
              <a:buFont typeface="Wingdings" panose="05000000000000000000" pitchFamily="2" charset="2"/>
              <a:buChar char="ü"/>
            </a:pPr>
            <a:r>
              <a:rPr lang="tr-TR" dirty="0"/>
              <a:t>TSH*</a:t>
            </a:r>
          </a:p>
        </p:txBody>
      </p:sp>
      <p:cxnSp>
        <p:nvCxnSpPr>
          <p:cNvPr id="17" name="Düz Ok Bağlayıcısı 16"/>
          <p:cNvCxnSpPr/>
          <p:nvPr/>
        </p:nvCxnSpPr>
        <p:spPr>
          <a:xfrm>
            <a:off x="9949527" y="2793273"/>
            <a:ext cx="0" cy="14369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8" name="Metin kutusu 17"/>
          <p:cNvSpPr txBox="1"/>
          <p:nvPr/>
        </p:nvSpPr>
        <p:spPr>
          <a:xfrm>
            <a:off x="9041572" y="2942743"/>
            <a:ext cx="2104723" cy="2308324"/>
          </a:xfrm>
          <a:prstGeom prst="rect">
            <a:avLst/>
          </a:prstGeom>
          <a:solidFill>
            <a:schemeClr val="accent5">
              <a:lumMod val="60000"/>
              <a:lumOff val="40000"/>
            </a:schemeClr>
          </a:solidFill>
        </p:spPr>
        <p:txBody>
          <a:bodyPr wrap="square" rtlCol="0">
            <a:spAutoFit/>
          </a:bodyPr>
          <a:lstStyle/>
          <a:p>
            <a:pPr marL="285750" indent="-285750">
              <a:buFont typeface="Wingdings" panose="05000000000000000000" pitchFamily="2" charset="2"/>
              <a:buChar char="ü"/>
            </a:pPr>
            <a:r>
              <a:rPr lang="tr-TR" dirty="0" err="1"/>
              <a:t>Renal</a:t>
            </a:r>
            <a:r>
              <a:rPr lang="tr-TR" dirty="0"/>
              <a:t> arter </a:t>
            </a:r>
            <a:r>
              <a:rPr lang="tr-TR" dirty="0" err="1"/>
              <a:t>Doppler</a:t>
            </a:r>
            <a:r>
              <a:rPr lang="tr-TR" dirty="0"/>
              <a:t> ultrasonografi†</a:t>
            </a:r>
          </a:p>
          <a:p>
            <a:pPr marL="285750" indent="-285750">
              <a:buFont typeface="Wingdings" panose="05000000000000000000" pitchFamily="2" charset="2"/>
              <a:buChar char="ü"/>
            </a:pPr>
            <a:r>
              <a:rPr lang="tr-TR" dirty="0"/>
              <a:t>Gadolinyum kontrastlı MRA</a:t>
            </a:r>
          </a:p>
          <a:p>
            <a:pPr marL="285750" indent="-285750">
              <a:buFont typeface="Wingdings" panose="05000000000000000000" pitchFamily="2" charset="2"/>
              <a:buChar char="ü"/>
            </a:pPr>
            <a:r>
              <a:rPr lang="tr-TR" dirty="0"/>
              <a:t>BT anjiyografi†</a:t>
            </a:r>
          </a:p>
          <a:p>
            <a:pPr marL="285750" indent="-285750">
              <a:buFont typeface="Wingdings" panose="05000000000000000000" pitchFamily="2" charset="2"/>
              <a:buChar char="ü"/>
            </a:pPr>
            <a:r>
              <a:rPr lang="tr-TR" dirty="0"/>
              <a:t>TSH*</a:t>
            </a:r>
          </a:p>
          <a:p>
            <a:pPr marL="285750" indent="-285750">
              <a:buFont typeface="Wingdings" panose="05000000000000000000" pitchFamily="2" charset="2"/>
              <a:buChar char="ü"/>
            </a:pPr>
            <a:r>
              <a:rPr lang="tr-TR" dirty="0"/>
              <a:t>İdrar tahlili*</a:t>
            </a:r>
          </a:p>
        </p:txBody>
      </p:sp>
      <p:sp>
        <p:nvSpPr>
          <p:cNvPr id="19" name="Aşağı Ok 18"/>
          <p:cNvSpPr/>
          <p:nvPr/>
        </p:nvSpPr>
        <p:spPr>
          <a:xfrm>
            <a:off x="7924799" y="4093520"/>
            <a:ext cx="246719" cy="8332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0" name="Metin kutusu 19"/>
          <p:cNvSpPr txBox="1"/>
          <p:nvPr/>
        </p:nvSpPr>
        <p:spPr>
          <a:xfrm>
            <a:off x="7266206" y="4926728"/>
            <a:ext cx="1662085" cy="369332"/>
          </a:xfrm>
          <a:prstGeom prst="rect">
            <a:avLst/>
          </a:prstGeom>
          <a:solidFill>
            <a:schemeClr val="accent5">
              <a:lumMod val="60000"/>
              <a:lumOff val="40000"/>
            </a:schemeClr>
          </a:solidFill>
        </p:spPr>
        <p:txBody>
          <a:bodyPr wrap="square" rtlCol="0">
            <a:spAutoFit/>
          </a:bodyPr>
          <a:lstStyle/>
          <a:p>
            <a:r>
              <a:rPr lang="tr-TR" dirty="0" err="1"/>
              <a:t>Polisomnografi</a:t>
            </a:r>
            <a:endParaRPr lang="tr-TR" dirty="0"/>
          </a:p>
        </p:txBody>
      </p:sp>
      <p:cxnSp>
        <p:nvCxnSpPr>
          <p:cNvPr id="22" name="Düz Ok Bağlayıcısı 21"/>
          <p:cNvCxnSpPr/>
          <p:nvPr/>
        </p:nvCxnSpPr>
        <p:spPr>
          <a:xfrm>
            <a:off x="2617077" y="3801435"/>
            <a:ext cx="2697904" cy="9127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Düz Ok Bağlayıcısı 23"/>
          <p:cNvCxnSpPr/>
          <p:nvPr/>
        </p:nvCxnSpPr>
        <p:spPr>
          <a:xfrm flipH="1">
            <a:off x="5407310" y="3982415"/>
            <a:ext cx="321606" cy="77181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5" name="Metin kutusu 24"/>
          <p:cNvSpPr txBox="1"/>
          <p:nvPr/>
        </p:nvSpPr>
        <p:spPr>
          <a:xfrm>
            <a:off x="4452332" y="4754232"/>
            <a:ext cx="1732703" cy="369332"/>
          </a:xfrm>
          <a:prstGeom prst="rect">
            <a:avLst/>
          </a:prstGeom>
          <a:solidFill>
            <a:schemeClr val="accent5">
              <a:lumMod val="60000"/>
              <a:lumOff val="40000"/>
            </a:schemeClr>
          </a:solidFill>
        </p:spPr>
        <p:txBody>
          <a:bodyPr wrap="square" rtlCol="0">
            <a:spAutoFit/>
          </a:bodyPr>
          <a:lstStyle/>
          <a:p>
            <a:r>
              <a:rPr lang="tr-TR" dirty="0"/>
              <a:t>Ekokardiyografi</a:t>
            </a:r>
          </a:p>
        </p:txBody>
      </p:sp>
      <p:cxnSp>
        <p:nvCxnSpPr>
          <p:cNvPr id="28" name="Düz Ok Bağlayıcısı 27"/>
          <p:cNvCxnSpPr/>
          <p:nvPr/>
        </p:nvCxnSpPr>
        <p:spPr>
          <a:xfrm>
            <a:off x="6185035" y="3989875"/>
            <a:ext cx="1283645" cy="94263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0" name="Düz Ok Bağlayıcısı 29"/>
          <p:cNvCxnSpPr/>
          <p:nvPr/>
        </p:nvCxnSpPr>
        <p:spPr>
          <a:xfrm>
            <a:off x="8048158" y="5296060"/>
            <a:ext cx="0" cy="46163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2" name="Düz Ok Bağlayıcısı 31"/>
          <p:cNvCxnSpPr/>
          <p:nvPr/>
        </p:nvCxnSpPr>
        <p:spPr>
          <a:xfrm flipH="1">
            <a:off x="8097248" y="5251067"/>
            <a:ext cx="1825329" cy="50663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3" name="Metin kutusu 32"/>
          <p:cNvSpPr txBox="1"/>
          <p:nvPr/>
        </p:nvSpPr>
        <p:spPr>
          <a:xfrm>
            <a:off x="7030304" y="5771248"/>
            <a:ext cx="2919223" cy="461665"/>
          </a:xfrm>
          <a:prstGeom prst="rect">
            <a:avLst/>
          </a:prstGeom>
          <a:solidFill>
            <a:schemeClr val="accent3">
              <a:lumMod val="60000"/>
              <a:lumOff val="40000"/>
            </a:schemeClr>
          </a:solidFill>
        </p:spPr>
        <p:txBody>
          <a:bodyPr wrap="square" rtlCol="0">
            <a:spAutoFit/>
          </a:bodyPr>
          <a:lstStyle/>
          <a:p>
            <a:pPr marL="171450" indent="-171450">
              <a:buFont typeface="Wingdings" panose="05000000000000000000" pitchFamily="2" charset="2"/>
              <a:buChar char="ü"/>
            </a:pPr>
            <a:r>
              <a:rPr lang="tr-TR" sz="1200" dirty="0"/>
              <a:t>24 saatlik idrarda serbest </a:t>
            </a:r>
            <a:r>
              <a:rPr lang="tr-TR" sz="1200" dirty="0" err="1"/>
              <a:t>kortizol</a:t>
            </a:r>
            <a:endParaRPr lang="tr-TR" sz="1200" dirty="0"/>
          </a:p>
          <a:p>
            <a:pPr marL="171450" indent="-171450">
              <a:buFont typeface="Wingdings" panose="05000000000000000000" pitchFamily="2" charset="2"/>
              <a:buChar char="ü"/>
            </a:pPr>
            <a:r>
              <a:rPr lang="tr-TR" sz="1200" dirty="0"/>
              <a:t>24 saatlik idrar </a:t>
            </a:r>
            <a:r>
              <a:rPr lang="tr-TR" sz="1200" dirty="0" err="1"/>
              <a:t>fraksiyone</a:t>
            </a:r>
            <a:r>
              <a:rPr lang="tr-TR" sz="1200" dirty="0"/>
              <a:t> </a:t>
            </a:r>
            <a:r>
              <a:rPr lang="tr-TR" sz="1200" dirty="0" err="1"/>
              <a:t>metanefrinler</a:t>
            </a:r>
            <a:endParaRPr lang="tr-TR" sz="1200" dirty="0"/>
          </a:p>
        </p:txBody>
      </p:sp>
    </p:spTree>
    <p:extLst>
      <p:ext uri="{BB962C8B-B14F-4D97-AF65-F5344CB8AC3E}">
        <p14:creationId xmlns:p14="http://schemas.microsoft.com/office/powerpoint/2010/main" val="12654852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3196728-2735-1E4C-7978-83D9385F3814}"/>
              </a:ext>
            </a:extLst>
          </p:cNvPr>
          <p:cNvSpPr>
            <a:spLocks noGrp="1"/>
          </p:cNvSpPr>
          <p:nvPr>
            <p:ph type="title"/>
          </p:nvPr>
        </p:nvSpPr>
        <p:spPr/>
        <p:txBody>
          <a:bodyPr/>
          <a:lstStyle/>
          <a:p>
            <a:r>
              <a:rPr lang="tr-TR" dirty="0"/>
              <a:t>TEŞEKKÜRLER</a:t>
            </a:r>
          </a:p>
        </p:txBody>
      </p:sp>
    </p:spTree>
    <p:extLst>
      <p:ext uri="{BB962C8B-B14F-4D97-AF65-F5344CB8AC3E}">
        <p14:creationId xmlns:p14="http://schemas.microsoft.com/office/powerpoint/2010/main" val="32763372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err="1"/>
              <a:t>Sekonder</a:t>
            </a:r>
            <a:r>
              <a:rPr lang="tr-TR" dirty="0"/>
              <a:t> hipertansiyon</a:t>
            </a:r>
          </a:p>
        </p:txBody>
      </p:sp>
      <p:sp>
        <p:nvSpPr>
          <p:cNvPr id="3" name="Slayt Numarası Yer Tutucusu 2"/>
          <p:cNvSpPr>
            <a:spLocks noGrp="1"/>
          </p:cNvSpPr>
          <p:nvPr>
            <p:ph type="sldNum" sz="quarter" idx="12"/>
          </p:nvPr>
        </p:nvSpPr>
        <p:spPr/>
        <p:txBody>
          <a:bodyPr/>
          <a:lstStyle/>
          <a:p>
            <a:fld id="{501A4338-EBAE-ED40-8475-2E6AE1B9F2FD}" type="slidenum">
              <a:rPr lang="tr-TR" smtClean="0"/>
              <a:pPr/>
              <a:t>5</a:t>
            </a:fld>
            <a:endParaRPr lang="tr-TR" dirty="0"/>
          </a:p>
        </p:txBody>
      </p:sp>
      <p:sp>
        <p:nvSpPr>
          <p:cNvPr id="4" name="Metin Yer Tutucusu 3"/>
          <p:cNvSpPr>
            <a:spLocks noGrp="1"/>
          </p:cNvSpPr>
          <p:nvPr>
            <p:ph type="body" sz="half" idx="2"/>
          </p:nvPr>
        </p:nvSpPr>
        <p:spPr>
          <a:xfrm>
            <a:off x="849026" y="1355344"/>
            <a:ext cx="6300712" cy="4521927"/>
          </a:xfrm>
        </p:spPr>
        <p:txBody>
          <a:bodyPr>
            <a:noAutofit/>
          </a:bodyPr>
          <a:lstStyle/>
          <a:p>
            <a:pPr marL="285750" indent="-285750" algn="just">
              <a:buFont typeface="Wingdings" panose="05000000000000000000" pitchFamily="2" charset="2"/>
              <a:buChar char="Ø"/>
            </a:pPr>
            <a:r>
              <a:rPr lang="tr-TR" sz="2000" dirty="0"/>
              <a:t>İlaç tedavisi hastalıklarla başa çıkılmasında tıbbın en önemli kozu olsa da birçok yan etki profiline sahiptir. </a:t>
            </a:r>
          </a:p>
          <a:p>
            <a:pPr marL="285750" indent="-285750" algn="just">
              <a:buFont typeface="Wingdings" panose="05000000000000000000" pitchFamily="2" charset="2"/>
              <a:buChar char="Ø"/>
            </a:pPr>
            <a:r>
              <a:rPr lang="tr-TR" sz="2000" dirty="0"/>
              <a:t>Günlük hayatta sık reçete edilen birçok ilaç hipertansiyona sebep olması, </a:t>
            </a:r>
            <a:r>
              <a:rPr lang="tr-TR" sz="2000" dirty="0" err="1"/>
              <a:t>hipertansif</a:t>
            </a:r>
            <a:r>
              <a:rPr lang="tr-TR" sz="2000" dirty="0"/>
              <a:t> bireylerde kan basıncı kontrolünü bozması veya </a:t>
            </a:r>
            <a:r>
              <a:rPr lang="tr-TR" sz="2000" dirty="0" err="1"/>
              <a:t>antihipertansif</a:t>
            </a:r>
            <a:r>
              <a:rPr lang="tr-TR" sz="2000" dirty="0"/>
              <a:t> ilaçların etkisini azaltması ile ilişkilendirilmiştir. </a:t>
            </a:r>
          </a:p>
          <a:p>
            <a:pPr marL="285750" indent="-285750" algn="just">
              <a:buFont typeface="Wingdings" panose="05000000000000000000" pitchFamily="2" charset="2"/>
              <a:buChar char="Ø"/>
            </a:pPr>
            <a:r>
              <a:rPr lang="tr-TR" sz="2000" dirty="0" err="1"/>
              <a:t>Anamnezde</a:t>
            </a:r>
            <a:r>
              <a:rPr lang="tr-TR" sz="2000" dirty="0"/>
              <a:t> hastanın kullandığı ilaçların detaylıca sorgulanması, bu hastalardaki kan basıncı kontrolünde anahtar rol oynamaktadır. </a:t>
            </a:r>
          </a:p>
          <a:p>
            <a:pPr marL="285750" indent="-285750" algn="just">
              <a:buFont typeface="Wingdings" panose="05000000000000000000" pitchFamily="2" charset="2"/>
              <a:buChar char="Ø"/>
            </a:pPr>
            <a:r>
              <a:rPr lang="tr-TR" sz="2000" dirty="0"/>
              <a:t>Kan basıncını yükselten ilaç saptandığında </a:t>
            </a:r>
            <a:r>
              <a:rPr lang="tr-TR" sz="2000" b="1" dirty="0"/>
              <a:t>mümkünse kesilmesi </a:t>
            </a:r>
            <a:r>
              <a:rPr lang="tr-TR" sz="2000" dirty="0"/>
              <a:t>veya </a:t>
            </a:r>
            <a:r>
              <a:rPr lang="tr-TR" sz="2000" b="1" dirty="0"/>
              <a:t>azaltılması veya alternatif tedaviye geçilmesi </a:t>
            </a:r>
            <a:r>
              <a:rPr lang="tr-TR" sz="2000" dirty="0"/>
              <a:t>önerilmektedir.</a:t>
            </a:r>
          </a:p>
        </p:txBody>
      </p:sp>
      <p:pic>
        <p:nvPicPr>
          <p:cNvPr id="5" name="Resim 4"/>
          <p:cNvPicPr>
            <a:picLocks noChangeAspect="1"/>
          </p:cNvPicPr>
          <p:nvPr/>
        </p:nvPicPr>
        <p:blipFill>
          <a:blip r:embed="rId2"/>
          <a:stretch>
            <a:fillRect/>
          </a:stretch>
        </p:blipFill>
        <p:spPr>
          <a:xfrm>
            <a:off x="7473463" y="1451195"/>
            <a:ext cx="4258185" cy="3349406"/>
          </a:xfrm>
          <a:prstGeom prst="rect">
            <a:avLst/>
          </a:prstGeom>
        </p:spPr>
      </p:pic>
    </p:spTree>
    <p:extLst>
      <p:ext uri="{BB962C8B-B14F-4D97-AF65-F5344CB8AC3E}">
        <p14:creationId xmlns:p14="http://schemas.microsoft.com/office/powerpoint/2010/main" val="18524245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fontScale="90000"/>
          </a:bodyPr>
          <a:lstStyle/>
          <a:p>
            <a:r>
              <a:rPr lang="tr-TR" dirty="0" err="1"/>
              <a:t>Sekonder</a:t>
            </a:r>
            <a:r>
              <a:rPr lang="tr-TR" dirty="0"/>
              <a:t> hipertansiyonun belirti ve semptomları</a:t>
            </a:r>
            <a:br>
              <a:rPr lang="tr-TR" dirty="0"/>
            </a:br>
            <a:endParaRPr lang="tr-TR" dirty="0"/>
          </a:p>
        </p:txBody>
      </p:sp>
      <p:sp>
        <p:nvSpPr>
          <p:cNvPr id="3" name="Slayt Numarası Yer Tutucusu 2"/>
          <p:cNvSpPr>
            <a:spLocks noGrp="1"/>
          </p:cNvSpPr>
          <p:nvPr>
            <p:ph type="sldNum" sz="quarter" idx="12"/>
          </p:nvPr>
        </p:nvSpPr>
        <p:spPr/>
        <p:txBody>
          <a:bodyPr/>
          <a:lstStyle/>
          <a:p>
            <a:fld id="{501A4338-EBAE-ED40-8475-2E6AE1B9F2FD}" type="slidenum">
              <a:rPr lang="tr-TR" smtClean="0"/>
              <a:pPr/>
              <a:t>6</a:t>
            </a:fld>
            <a:endParaRPr lang="tr-TR" dirty="0"/>
          </a:p>
        </p:txBody>
      </p:sp>
      <p:sp>
        <p:nvSpPr>
          <p:cNvPr id="4" name="Metin Yer Tutucusu 3"/>
          <p:cNvSpPr>
            <a:spLocks noGrp="1"/>
          </p:cNvSpPr>
          <p:nvPr>
            <p:ph type="body" sz="half" idx="2"/>
          </p:nvPr>
        </p:nvSpPr>
        <p:spPr>
          <a:xfrm>
            <a:off x="822241" y="928540"/>
            <a:ext cx="10791583" cy="4521927"/>
          </a:xfrm>
        </p:spPr>
        <p:txBody>
          <a:bodyPr/>
          <a:lstStyle/>
          <a:p>
            <a:r>
              <a:rPr lang="tr-TR" sz="2000" dirty="0" err="1"/>
              <a:t>Sekonder</a:t>
            </a:r>
            <a:r>
              <a:rPr lang="tr-TR" sz="2000" dirty="0"/>
              <a:t> hipertansiyonun kendisi genellikle belirti göstermez. Ancak, buna neden olan altta yatan rahatsızlıktan kaynaklanan belirtiler gözlenebilir.</a:t>
            </a:r>
          </a:p>
          <a:p>
            <a:endParaRPr lang="tr-TR" dirty="0"/>
          </a:p>
        </p:txBody>
      </p:sp>
      <p:graphicFrame>
        <p:nvGraphicFramePr>
          <p:cNvPr id="5" name="Tablo 4"/>
          <p:cNvGraphicFramePr>
            <a:graphicFrameLocks noGrp="1"/>
          </p:cNvGraphicFramePr>
          <p:nvPr>
            <p:extLst>
              <p:ext uri="{D42A27DB-BD31-4B8C-83A1-F6EECF244321}">
                <p14:modId xmlns:p14="http://schemas.microsoft.com/office/powerpoint/2010/main" val="242482216"/>
              </p:ext>
            </p:extLst>
          </p:nvPr>
        </p:nvGraphicFramePr>
        <p:xfrm>
          <a:off x="1046453" y="1585044"/>
          <a:ext cx="9873593" cy="4358846"/>
        </p:xfrm>
        <a:graphic>
          <a:graphicData uri="http://schemas.openxmlformats.org/drawingml/2006/table">
            <a:tbl>
              <a:tblPr firstRow="1" bandRow="1">
                <a:tableStyleId>{21E4AEA4-8DFA-4A89-87EB-49C32662AFE0}</a:tableStyleId>
              </a:tblPr>
              <a:tblGrid>
                <a:gridCol w="6790941">
                  <a:extLst>
                    <a:ext uri="{9D8B030D-6E8A-4147-A177-3AD203B41FA5}">
                      <a16:colId xmlns:a16="http://schemas.microsoft.com/office/drawing/2014/main" val="20000"/>
                    </a:ext>
                  </a:extLst>
                </a:gridCol>
                <a:gridCol w="3082652">
                  <a:extLst>
                    <a:ext uri="{9D8B030D-6E8A-4147-A177-3AD203B41FA5}">
                      <a16:colId xmlns:a16="http://schemas.microsoft.com/office/drawing/2014/main" val="20001"/>
                    </a:ext>
                  </a:extLst>
                </a:gridCol>
              </a:tblGrid>
              <a:tr h="635725">
                <a:tc>
                  <a:txBody>
                    <a:bodyPr/>
                    <a:lstStyle/>
                    <a:p>
                      <a:pPr algn="ctr"/>
                      <a:r>
                        <a:rPr lang="tr-TR" sz="1800" kern="1200" dirty="0">
                          <a:effectLst/>
                        </a:rPr>
                        <a:t>Olası semptomlar</a:t>
                      </a:r>
                      <a:endParaRPr lang="tr-TR" dirty="0"/>
                    </a:p>
                  </a:txBody>
                  <a:tcPr anchor="ctr"/>
                </a:tc>
                <a:tc>
                  <a:txBody>
                    <a:bodyPr/>
                    <a:lstStyle/>
                    <a:p>
                      <a:pPr algn="ctr"/>
                      <a:r>
                        <a:rPr lang="tr-TR" sz="1800" kern="1200" dirty="0" err="1">
                          <a:effectLst/>
                        </a:rPr>
                        <a:t>Sekonder</a:t>
                      </a:r>
                      <a:r>
                        <a:rPr lang="tr-TR" sz="1800" kern="1200" dirty="0">
                          <a:effectLst/>
                        </a:rPr>
                        <a:t> hipertansiyonun nedeni</a:t>
                      </a:r>
                      <a:endParaRPr lang="tr-TR" dirty="0"/>
                    </a:p>
                  </a:txBody>
                  <a:tcPr anchor="ctr"/>
                </a:tc>
                <a:extLst>
                  <a:ext uri="{0D108BD9-81ED-4DB2-BD59-A6C34878D82A}">
                    <a16:rowId xmlns:a16="http://schemas.microsoft.com/office/drawing/2014/main" val="10000"/>
                  </a:ext>
                </a:extLst>
              </a:tr>
              <a:tr h="618889">
                <a:tc>
                  <a:txBody>
                    <a:bodyPr/>
                    <a:lstStyle/>
                    <a:p>
                      <a:pPr algn="just"/>
                      <a:r>
                        <a:rPr lang="tr-TR" sz="1800" kern="1200" dirty="0">
                          <a:effectLst/>
                        </a:rPr>
                        <a:t>Artan terleme, el titremesi, endişeli veya sinirli hissetme, açıklanamayan kilo kaybı, hızlı kalp atışı, kalp çarpıntısı</a:t>
                      </a:r>
                      <a:endParaRPr lang="tr-TR" dirty="0"/>
                    </a:p>
                  </a:txBody>
                  <a:tcPr anchor="ctr"/>
                </a:tc>
                <a:tc>
                  <a:txBody>
                    <a:bodyPr/>
                    <a:lstStyle/>
                    <a:p>
                      <a:pPr algn="ctr"/>
                      <a:r>
                        <a:rPr lang="tr-TR" sz="1800" kern="1200" dirty="0" err="1">
                          <a:effectLst/>
                        </a:rPr>
                        <a:t>Hipertiroidizm</a:t>
                      </a:r>
                      <a:endParaRPr lang="tr-TR" dirty="0"/>
                    </a:p>
                  </a:txBody>
                  <a:tcPr anchor="ctr"/>
                </a:tc>
                <a:extLst>
                  <a:ext uri="{0D108BD9-81ED-4DB2-BD59-A6C34878D82A}">
                    <a16:rowId xmlns:a16="http://schemas.microsoft.com/office/drawing/2014/main" val="10001"/>
                  </a:ext>
                </a:extLst>
              </a:tr>
              <a:tr h="618889">
                <a:tc>
                  <a:txBody>
                    <a:bodyPr/>
                    <a:lstStyle/>
                    <a:p>
                      <a:pPr algn="just"/>
                      <a:r>
                        <a:rPr lang="tr-TR" sz="1800" kern="1200" dirty="0">
                          <a:effectLst/>
                        </a:rPr>
                        <a:t>Yorgunluk, ses kısıklığı, kilo alımı, kas güçsüzlüğü, ellerde uyuşma, beyin sisi</a:t>
                      </a:r>
                      <a:endParaRPr lang="tr-TR" dirty="0"/>
                    </a:p>
                  </a:txBody>
                  <a:tcPr anchor="ctr"/>
                </a:tc>
                <a:tc>
                  <a:txBody>
                    <a:bodyPr/>
                    <a:lstStyle/>
                    <a:p>
                      <a:pPr algn="ctr"/>
                      <a:r>
                        <a:rPr lang="tr-TR" sz="1800" kern="1200" dirty="0" err="1">
                          <a:effectLst/>
                        </a:rPr>
                        <a:t>Hipertiroidizm</a:t>
                      </a:r>
                      <a:endParaRPr lang="tr-TR" dirty="0"/>
                    </a:p>
                  </a:txBody>
                  <a:tcPr anchor="ctr"/>
                </a:tc>
                <a:extLst>
                  <a:ext uri="{0D108BD9-81ED-4DB2-BD59-A6C34878D82A}">
                    <a16:rowId xmlns:a16="http://schemas.microsoft.com/office/drawing/2014/main" val="10002"/>
                  </a:ext>
                </a:extLst>
              </a:tr>
              <a:tr h="884126">
                <a:tc>
                  <a:txBody>
                    <a:bodyPr/>
                    <a:lstStyle/>
                    <a:p>
                      <a:pPr algn="just"/>
                      <a:r>
                        <a:rPr lang="tr-TR" sz="1800" kern="1200" dirty="0">
                          <a:effectLst/>
                        </a:rPr>
                        <a:t>Geceleri sık sık uyanma, uyurken nefes almada duraklamalar, horlama, gece terlemeleri, gündüz yorgunluğu, ruh hali değişiklikleri, konsantrasyon güçlüğü</a:t>
                      </a:r>
                      <a:endParaRPr lang="tr-TR" dirty="0"/>
                    </a:p>
                  </a:txBody>
                  <a:tcPr anchor="ctr"/>
                </a:tc>
                <a:tc>
                  <a:txBody>
                    <a:bodyPr/>
                    <a:lstStyle/>
                    <a:p>
                      <a:pPr algn="ctr"/>
                      <a:r>
                        <a:rPr lang="tr-TR" sz="1800" kern="1200" dirty="0" err="1">
                          <a:effectLst/>
                        </a:rPr>
                        <a:t>Obstrüktif</a:t>
                      </a:r>
                      <a:r>
                        <a:rPr lang="tr-TR" sz="1800" kern="1200" dirty="0">
                          <a:effectLst/>
                        </a:rPr>
                        <a:t> uyku </a:t>
                      </a:r>
                      <a:r>
                        <a:rPr lang="tr-TR" sz="1800" kern="1200" dirty="0" err="1">
                          <a:effectLst/>
                        </a:rPr>
                        <a:t>apnesi</a:t>
                      </a:r>
                      <a:endParaRPr lang="tr-TR" dirty="0"/>
                    </a:p>
                  </a:txBody>
                  <a:tcPr anchor="ctr"/>
                </a:tc>
                <a:extLst>
                  <a:ext uri="{0D108BD9-81ED-4DB2-BD59-A6C34878D82A}">
                    <a16:rowId xmlns:a16="http://schemas.microsoft.com/office/drawing/2014/main" val="10003"/>
                  </a:ext>
                </a:extLst>
              </a:tr>
              <a:tr h="618889">
                <a:tc>
                  <a:txBody>
                    <a:bodyPr/>
                    <a:lstStyle/>
                    <a:p>
                      <a:pPr algn="just"/>
                      <a:r>
                        <a:rPr lang="tr-TR" sz="1800" kern="1200" dirty="0">
                          <a:effectLst/>
                        </a:rPr>
                        <a:t>Yorgunluk, aşırı susama, normalden daha fazla idrara çıkma, baş ağrısı, kas krampları veya güçsüzlüğü, bulanık görme</a:t>
                      </a:r>
                      <a:endParaRPr lang="tr-TR" dirty="0"/>
                    </a:p>
                  </a:txBody>
                  <a:tcPr anchor="ctr"/>
                </a:tc>
                <a:tc>
                  <a:txBody>
                    <a:bodyPr/>
                    <a:lstStyle/>
                    <a:p>
                      <a:pPr algn="ctr"/>
                      <a:r>
                        <a:rPr lang="tr-TR" sz="1800" kern="1200" dirty="0" err="1">
                          <a:effectLst/>
                        </a:rPr>
                        <a:t>Primer</a:t>
                      </a:r>
                      <a:r>
                        <a:rPr lang="tr-TR" sz="1800" kern="1200" dirty="0">
                          <a:effectLst/>
                        </a:rPr>
                        <a:t> </a:t>
                      </a:r>
                      <a:r>
                        <a:rPr lang="tr-TR" sz="1800" kern="1200" dirty="0" err="1">
                          <a:effectLst/>
                        </a:rPr>
                        <a:t>aldosteronizm</a:t>
                      </a:r>
                      <a:endParaRPr lang="tr-TR" dirty="0"/>
                    </a:p>
                  </a:txBody>
                  <a:tcPr anchor="ctr"/>
                </a:tc>
                <a:extLst>
                  <a:ext uri="{0D108BD9-81ED-4DB2-BD59-A6C34878D82A}">
                    <a16:rowId xmlns:a16="http://schemas.microsoft.com/office/drawing/2014/main" val="10004"/>
                  </a:ext>
                </a:extLst>
              </a:tr>
              <a:tr h="884126">
                <a:tc>
                  <a:txBody>
                    <a:bodyPr/>
                    <a:lstStyle/>
                    <a:p>
                      <a:pPr algn="just"/>
                      <a:r>
                        <a:rPr lang="tr-TR" sz="1800" kern="1200" dirty="0">
                          <a:effectLst/>
                        </a:rPr>
                        <a:t>Kafa karışıklığı, uyku sorunu, ödem, yorgunluk, baş ağrısı, iştahsızlık, kuru veya kaşıntılı cilt (bunlar hastalık kötüleştikçe ortaya çıkar)</a:t>
                      </a:r>
                      <a:endParaRPr lang="tr-TR" dirty="0"/>
                    </a:p>
                  </a:txBody>
                  <a:tcPr anchor="ctr"/>
                </a:tc>
                <a:tc>
                  <a:txBody>
                    <a:bodyPr/>
                    <a:lstStyle/>
                    <a:p>
                      <a:pPr algn="ctr"/>
                      <a:r>
                        <a:rPr lang="tr-TR" sz="1800" kern="1200" dirty="0" err="1">
                          <a:effectLst/>
                        </a:rPr>
                        <a:t>Renal</a:t>
                      </a:r>
                      <a:r>
                        <a:rPr lang="tr-TR" sz="1800" kern="1200" dirty="0">
                          <a:effectLst/>
                        </a:rPr>
                        <a:t> arter </a:t>
                      </a:r>
                      <a:r>
                        <a:rPr lang="tr-TR" sz="1800" kern="1200" dirty="0" err="1">
                          <a:effectLst/>
                        </a:rPr>
                        <a:t>stenozu</a:t>
                      </a:r>
                      <a:endParaRPr lang="tr-TR" dirty="0"/>
                    </a:p>
                  </a:txBody>
                  <a:tcPr anchor="ct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32770389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err="1"/>
              <a:t>Sekonder</a:t>
            </a:r>
            <a:r>
              <a:rPr lang="tr-TR" dirty="0"/>
              <a:t> Hipertansiyon Nedenleri, Sıklığı ve Uyarıcılar</a:t>
            </a:r>
          </a:p>
        </p:txBody>
      </p:sp>
      <p:sp>
        <p:nvSpPr>
          <p:cNvPr id="3" name="Slayt Numarası Yer Tutucusu 2"/>
          <p:cNvSpPr>
            <a:spLocks noGrp="1"/>
          </p:cNvSpPr>
          <p:nvPr>
            <p:ph type="sldNum" sz="quarter" idx="12"/>
          </p:nvPr>
        </p:nvSpPr>
        <p:spPr/>
        <p:txBody>
          <a:bodyPr/>
          <a:lstStyle/>
          <a:p>
            <a:fld id="{501A4338-EBAE-ED40-8475-2E6AE1B9F2FD}" type="slidenum">
              <a:rPr lang="tr-TR" smtClean="0"/>
              <a:pPr/>
              <a:t>7</a:t>
            </a:fld>
            <a:endParaRPr lang="tr-TR" dirty="0"/>
          </a:p>
        </p:txBody>
      </p:sp>
      <p:graphicFrame>
        <p:nvGraphicFramePr>
          <p:cNvPr id="5" name="Tablo 4"/>
          <p:cNvGraphicFramePr>
            <a:graphicFrameLocks noGrp="1"/>
          </p:cNvGraphicFramePr>
          <p:nvPr>
            <p:extLst>
              <p:ext uri="{D42A27DB-BD31-4B8C-83A1-F6EECF244321}">
                <p14:modId xmlns:p14="http://schemas.microsoft.com/office/powerpoint/2010/main" val="2882580190"/>
              </p:ext>
            </p:extLst>
          </p:nvPr>
        </p:nvGraphicFramePr>
        <p:xfrm>
          <a:off x="708408" y="1208733"/>
          <a:ext cx="10334323" cy="4389120"/>
        </p:xfrm>
        <a:graphic>
          <a:graphicData uri="http://schemas.openxmlformats.org/drawingml/2006/table">
            <a:tbl>
              <a:tblPr firstRow="1" bandRow="1">
                <a:tableStyleId>{21E4AEA4-8DFA-4A89-87EB-49C32662AFE0}</a:tableStyleId>
              </a:tblPr>
              <a:tblGrid>
                <a:gridCol w="2843684">
                  <a:extLst>
                    <a:ext uri="{9D8B030D-6E8A-4147-A177-3AD203B41FA5}">
                      <a16:colId xmlns:a16="http://schemas.microsoft.com/office/drawing/2014/main" val="20000"/>
                    </a:ext>
                  </a:extLst>
                </a:gridCol>
                <a:gridCol w="1335418">
                  <a:extLst>
                    <a:ext uri="{9D8B030D-6E8A-4147-A177-3AD203B41FA5}">
                      <a16:colId xmlns:a16="http://schemas.microsoft.com/office/drawing/2014/main" val="20001"/>
                    </a:ext>
                  </a:extLst>
                </a:gridCol>
                <a:gridCol w="6155221">
                  <a:extLst>
                    <a:ext uri="{9D8B030D-6E8A-4147-A177-3AD203B41FA5}">
                      <a16:colId xmlns:a16="http://schemas.microsoft.com/office/drawing/2014/main" val="20002"/>
                    </a:ext>
                  </a:extLst>
                </a:gridCol>
              </a:tblGrid>
              <a:tr h="845387">
                <a:tc>
                  <a:txBody>
                    <a:bodyPr/>
                    <a:lstStyle/>
                    <a:p>
                      <a:r>
                        <a:rPr lang="tr-TR" dirty="0" err="1"/>
                        <a:t>Sekonder</a:t>
                      </a:r>
                      <a:r>
                        <a:rPr lang="tr-TR" dirty="0"/>
                        <a:t> HT Nedeni</a:t>
                      </a:r>
                    </a:p>
                  </a:txBody>
                  <a:tcPr anchor="ctr"/>
                </a:tc>
                <a:tc>
                  <a:txBody>
                    <a:bodyPr/>
                    <a:lstStyle/>
                    <a:p>
                      <a:r>
                        <a:rPr lang="tr-TR" dirty="0" err="1"/>
                        <a:t>Hipertansiflerde</a:t>
                      </a:r>
                      <a:r>
                        <a:rPr lang="tr-TR" dirty="0"/>
                        <a:t> </a:t>
                      </a:r>
                      <a:r>
                        <a:rPr lang="tr-TR" dirty="0" err="1"/>
                        <a:t>Prevalans</a:t>
                      </a:r>
                      <a:endParaRPr lang="tr-TR" dirty="0"/>
                    </a:p>
                  </a:txBody>
                  <a:tcPr anchor="ctr"/>
                </a:tc>
                <a:tc>
                  <a:txBody>
                    <a:bodyPr/>
                    <a:lstStyle/>
                    <a:p>
                      <a:r>
                        <a:rPr lang="tr-TR" dirty="0"/>
                        <a:t>Uyarıcı durum</a:t>
                      </a:r>
                    </a:p>
                  </a:txBody>
                  <a:tcPr anchor="ctr"/>
                </a:tc>
                <a:extLst>
                  <a:ext uri="{0D108BD9-81ED-4DB2-BD59-A6C34878D82A}">
                    <a16:rowId xmlns:a16="http://schemas.microsoft.com/office/drawing/2014/main" val="10000"/>
                  </a:ext>
                </a:extLst>
              </a:tr>
              <a:tr h="591771">
                <a:tc>
                  <a:txBody>
                    <a:bodyPr/>
                    <a:lstStyle/>
                    <a:p>
                      <a:r>
                        <a:rPr lang="tr-TR" dirty="0" err="1"/>
                        <a:t>Obstrüktif</a:t>
                      </a:r>
                      <a:r>
                        <a:rPr lang="tr-TR" dirty="0"/>
                        <a:t> uyku </a:t>
                      </a:r>
                      <a:r>
                        <a:rPr lang="tr-TR" dirty="0" err="1"/>
                        <a:t>apnesi</a:t>
                      </a:r>
                      <a:r>
                        <a:rPr lang="tr-TR" dirty="0"/>
                        <a:t> </a:t>
                      </a:r>
                    </a:p>
                  </a:txBody>
                  <a:tcPr anchor="ctr"/>
                </a:tc>
                <a:tc>
                  <a:txBody>
                    <a:bodyPr/>
                    <a:lstStyle/>
                    <a:p>
                      <a:r>
                        <a:rPr lang="tr-TR" dirty="0"/>
                        <a:t>%5-10</a:t>
                      </a:r>
                    </a:p>
                  </a:txBody>
                  <a:tcPr anchor="ctr"/>
                </a:tc>
                <a:tc>
                  <a:txBody>
                    <a:bodyPr/>
                    <a:lstStyle/>
                    <a:p>
                      <a:r>
                        <a:rPr lang="tr-TR" dirty="0"/>
                        <a:t>Horlama; </a:t>
                      </a:r>
                      <a:r>
                        <a:rPr lang="tr-TR" dirty="0" err="1"/>
                        <a:t>obezite</a:t>
                      </a:r>
                      <a:r>
                        <a:rPr lang="tr-TR" dirty="0"/>
                        <a:t> (</a:t>
                      </a:r>
                      <a:r>
                        <a:rPr lang="tr-TR" dirty="0" err="1"/>
                        <a:t>obez</a:t>
                      </a:r>
                      <a:r>
                        <a:rPr lang="tr-TR" dirty="0"/>
                        <a:t> olmayanlarda da görülebilir);</a:t>
                      </a:r>
                    </a:p>
                    <a:p>
                      <a:r>
                        <a:rPr lang="tr-TR" dirty="0"/>
                        <a:t>sabah baş ağrısı; gündüz uykululuk hali</a:t>
                      </a:r>
                    </a:p>
                  </a:txBody>
                  <a:tcPr anchor="ctr"/>
                </a:tc>
                <a:extLst>
                  <a:ext uri="{0D108BD9-81ED-4DB2-BD59-A6C34878D82A}">
                    <a16:rowId xmlns:a16="http://schemas.microsoft.com/office/drawing/2014/main" val="10001"/>
                  </a:ext>
                </a:extLst>
              </a:tr>
              <a:tr h="591771">
                <a:tc>
                  <a:txBody>
                    <a:bodyPr/>
                    <a:lstStyle/>
                    <a:p>
                      <a:r>
                        <a:rPr lang="tr-TR" dirty="0" err="1"/>
                        <a:t>Renal</a:t>
                      </a:r>
                      <a:r>
                        <a:rPr lang="tr-TR" dirty="0"/>
                        <a:t> </a:t>
                      </a:r>
                      <a:r>
                        <a:rPr lang="tr-TR" dirty="0" err="1"/>
                        <a:t>parankimal</a:t>
                      </a:r>
                      <a:r>
                        <a:rPr lang="tr-TR" baseline="0" dirty="0"/>
                        <a:t> hastalık</a:t>
                      </a:r>
                      <a:endParaRPr lang="tr-TR" dirty="0"/>
                    </a:p>
                  </a:txBody>
                  <a:tcPr anchor="ctr"/>
                </a:tc>
                <a:tc>
                  <a:txBody>
                    <a:bodyPr/>
                    <a:lstStyle/>
                    <a:p>
                      <a:r>
                        <a:rPr lang="tr-TR" dirty="0"/>
                        <a:t>%2-10</a:t>
                      </a:r>
                    </a:p>
                  </a:txBody>
                  <a:tcPr anchor="ctr"/>
                </a:tc>
                <a:tc>
                  <a:txBody>
                    <a:bodyPr/>
                    <a:lstStyle/>
                    <a:p>
                      <a:r>
                        <a:rPr lang="tr-TR" dirty="0"/>
                        <a:t>Sıklıkla </a:t>
                      </a:r>
                      <a:r>
                        <a:rPr lang="tr-TR" dirty="0" err="1"/>
                        <a:t>asemptomatik</a:t>
                      </a:r>
                      <a:r>
                        <a:rPr lang="tr-TR" dirty="0"/>
                        <a:t>; diyabet; </a:t>
                      </a:r>
                      <a:r>
                        <a:rPr lang="tr-TR" dirty="0" err="1"/>
                        <a:t>hematüri</a:t>
                      </a:r>
                      <a:r>
                        <a:rPr lang="tr-TR" dirty="0"/>
                        <a:t>; </a:t>
                      </a:r>
                      <a:r>
                        <a:rPr lang="tr-TR" dirty="0" err="1"/>
                        <a:t>proteinüri</a:t>
                      </a:r>
                      <a:r>
                        <a:rPr lang="tr-TR" dirty="0"/>
                        <a:t>;</a:t>
                      </a:r>
                    </a:p>
                    <a:p>
                      <a:r>
                        <a:rPr lang="tr-TR" dirty="0" err="1"/>
                        <a:t>noktüri</a:t>
                      </a:r>
                      <a:r>
                        <a:rPr lang="tr-TR" dirty="0"/>
                        <a:t>; anemi; </a:t>
                      </a:r>
                      <a:r>
                        <a:rPr lang="tr-TR" dirty="0" err="1"/>
                        <a:t>polikistik</a:t>
                      </a:r>
                      <a:r>
                        <a:rPr lang="tr-TR" dirty="0"/>
                        <a:t> böbrek hastalığında </a:t>
                      </a:r>
                      <a:r>
                        <a:rPr lang="tr-TR" dirty="0" err="1"/>
                        <a:t>renal</a:t>
                      </a:r>
                      <a:r>
                        <a:rPr lang="tr-TR" dirty="0"/>
                        <a:t> kitle</a:t>
                      </a:r>
                    </a:p>
                  </a:txBody>
                  <a:tcPr anchor="ctr"/>
                </a:tc>
                <a:extLst>
                  <a:ext uri="{0D108BD9-81ED-4DB2-BD59-A6C34878D82A}">
                    <a16:rowId xmlns:a16="http://schemas.microsoft.com/office/drawing/2014/main" val="10002"/>
                  </a:ext>
                </a:extLst>
              </a:tr>
              <a:tr h="33815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dirty="0" err="1"/>
                        <a:t>Renovasküler</a:t>
                      </a:r>
                      <a:r>
                        <a:rPr lang="tr-TR" baseline="0" dirty="0"/>
                        <a:t> hastalık</a:t>
                      </a:r>
                    </a:p>
                  </a:txBody>
                  <a:tcPr anchor="ctr">
                    <a:solidFill>
                      <a:schemeClr val="accent2">
                        <a:lumMod val="60000"/>
                        <a:lumOff val="40000"/>
                      </a:schemeClr>
                    </a:solidFill>
                  </a:tcPr>
                </a:tc>
                <a:tc>
                  <a:txBody>
                    <a:bodyPr/>
                    <a:lstStyle/>
                    <a:p>
                      <a:r>
                        <a:rPr lang="tr-TR" dirty="0"/>
                        <a:t>%1-10</a:t>
                      </a:r>
                    </a:p>
                  </a:txBody>
                  <a:tcPr anchor="ctr">
                    <a:solidFill>
                      <a:schemeClr val="accent2">
                        <a:lumMod val="60000"/>
                        <a:lumOff val="40000"/>
                      </a:schemeClr>
                    </a:solidFill>
                  </a:tcPr>
                </a:tc>
                <a:tc>
                  <a:txBody>
                    <a:bodyPr/>
                    <a:lstStyle/>
                    <a:p>
                      <a:endParaRPr lang="tr-TR" dirty="0"/>
                    </a:p>
                  </a:txBody>
                  <a:tcPr anchor="ctr">
                    <a:solidFill>
                      <a:schemeClr val="accent2">
                        <a:lumMod val="60000"/>
                        <a:lumOff val="40000"/>
                      </a:schemeClr>
                    </a:solidFill>
                  </a:tcPr>
                </a:tc>
                <a:extLst>
                  <a:ext uri="{0D108BD9-81ED-4DB2-BD59-A6C34878D82A}">
                    <a16:rowId xmlns:a16="http://schemas.microsoft.com/office/drawing/2014/main" val="10003"/>
                  </a:ext>
                </a:extLst>
              </a:tr>
              <a:tr h="84538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baseline="0" dirty="0" err="1"/>
                        <a:t>Aterosklerotik</a:t>
                      </a:r>
                      <a:r>
                        <a:rPr lang="tr-TR" baseline="0" dirty="0"/>
                        <a:t> </a:t>
                      </a:r>
                      <a:r>
                        <a:rPr lang="tr-TR" baseline="0" dirty="0" err="1"/>
                        <a:t>renovasküler</a:t>
                      </a:r>
                      <a:r>
                        <a:rPr lang="tr-TR" baseline="0" dirty="0"/>
                        <a:t> hastalık</a:t>
                      </a:r>
                    </a:p>
                    <a:p>
                      <a:endParaRPr lang="tr-TR" dirty="0"/>
                    </a:p>
                  </a:txBody>
                  <a:tcPr anchor="ctr"/>
                </a:tc>
                <a:tc>
                  <a:txBody>
                    <a:bodyPr/>
                    <a:lstStyle/>
                    <a:p>
                      <a:endParaRPr lang="tr-TR" dirty="0"/>
                    </a:p>
                  </a:txBody>
                  <a:tcPr anchor="ctr"/>
                </a:tc>
                <a:tc>
                  <a:txBody>
                    <a:bodyPr/>
                    <a:lstStyle/>
                    <a:p>
                      <a:r>
                        <a:rPr lang="tr-TR" dirty="0"/>
                        <a:t>Yaşlı hastalar; yaygın </a:t>
                      </a:r>
                      <a:r>
                        <a:rPr lang="tr-TR" dirty="0" err="1"/>
                        <a:t>ateroskleroz</a:t>
                      </a:r>
                      <a:r>
                        <a:rPr lang="tr-TR" dirty="0"/>
                        <a:t> (özellikle PAH);</a:t>
                      </a:r>
                    </a:p>
                    <a:p>
                      <a:r>
                        <a:rPr lang="tr-TR" dirty="0"/>
                        <a:t>diyabet; sigara kullanımı; </a:t>
                      </a:r>
                      <a:r>
                        <a:rPr lang="tr-TR" dirty="0" err="1"/>
                        <a:t>rekürren</a:t>
                      </a:r>
                      <a:r>
                        <a:rPr lang="tr-TR" dirty="0"/>
                        <a:t> </a:t>
                      </a:r>
                      <a:r>
                        <a:rPr lang="tr-TR" dirty="0" err="1"/>
                        <a:t>pulmoner</a:t>
                      </a:r>
                      <a:r>
                        <a:rPr lang="tr-TR" dirty="0"/>
                        <a:t> ödem</a:t>
                      </a:r>
                    </a:p>
                    <a:p>
                      <a:r>
                        <a:rPr lang="tr-TR" dirty="0"/>
                        <a:t>atakları; karın ağrısı</a:t>
                      </a:r>
                    </a:p>
                  </a:txBody>
                  <a:tcPr anchor="ctr"/>
                </a:tc>
                <a:extLst>
                  <a:ext uri="{0D108BD9-81ED-4DB2-BD59-A6C34878D82A}">
                    <a16:rowId xmlns:a16="http://schemas.microsoft.com/office/drawing/2014/main" val="10004"/>
                  </a:ext>
                </a:extLst>
              </a:tr>
              <a:tr h="845387">
                <a:tc>
                  <a:txBody>
                    <a:bodyPr/>
                    <a:lstStyle/>
                    <a:p>
                      <a:pPr marL="0" indent="0">
                        <a:buFontTx/>
                        <a:buNone/>
                      </a:pPr>
                      <a:r>
                        <a:rPr lang="tr-TR" dirty="0" err="1"/>
                        <a:t>Fibromuskuler</a:t>
                      </a:r>
                      <a:endParaRPr lang="tr-TR" dirty="0"/>
                    </a:p>
                    <a:p>
                      <a:pPr marL="0" indent="0">
                        <a:buFontTx/>
                        <a:buNone/>
                      </a:pPr>
                      <a:r>
                        <a:rPr lang="tr-TR" dirty="0" err="1"/>
                        <a:t>displazi</a:t>
                      </a:r>
                      <a:endParaRPr lang="tr-TR" dirty="0"/>
                    </a:p>
                  </a:txBody>
                  <a:tcPr anchor="ctr"/>
                </a:tc>
                <a:tc>
                  <a:txBody>
                    <a:bodyPr/>
                    <a:lstStyle/>
                    <a:p>
                      <a:endParaRPr lang="tr-TR" dirty="0"/>
                    </a:p>
                    <a:p>
                      <a:endParaRPr lang="tr-TR" dirty="0"/>
                    </a:p>
                    <a:p>
                      <a:endParaRPr lang="tr-TR" dirty="0"/>
                    </a:p>
                  </a:txBody>
                  <a:tcPr anchor="ctr"/>
                </a:tc>
                <a:tc>
                  <a:txBody>
                    <a:bodyPr/>
                    <a:lstStyle/>
                    <a:p>
                      <a:r>
                        <a:rPr lang="tr-TR" dirty="0"/>
                        <a:t>Daha genç hastalar; kadınlarda daha sık; karın ağrısı</a:t>
                      </a:r>
                    </a:p>
                  </a:txBody>
                  <a:tcPr anchor="ct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31473657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Endokrin sebepler</a:t>
            </a:r>
          </a:p>
        </p:txBody>
      </p:sp>
      <p:sp>
        <p:nvSpPr>
          <p:cNvPr id="3" name="Slayt Numarası Yer Tutucusu 2"/>
          <p:cNvSpPr>
            <a:spLocks noGrp="1"/>
          </p:cNvSpPr>
          <p:nvPr>
            <p:ph type="sldNum" sz="quarter" idx="12"/>
          </p:nvPr>
        </p:nvSpPr>
        <p:spPr/>
        <p:txBody>
          <a:bodyPr/>
          <a:lstStyle/>
          <a:p>
            <a:fld id="{501A4338-EBAE-ED40-8475-2E6AE1B9F2FD}" type="slidenum">
              <a:rPr lang="tr-TR" smtClean="0"/>
              <a:pPr/>
              <a:t>8</a:t>
            </a:fld>
            <a:endParaRPr lang="tr-TR" dirty="0"/>
          </a:p>
        </p:txBody>
      </p:sp>
      <p:graphicFrame>
        <p:nvGraphicFramePr>
          <p:cNvPr id="6" name="Tablo 5"/>
          <p:cNvGraphicFramePr>
            <a:graphicFrameLocks noGrp="1"/>
          </p:cNvGraphicFramePr>
          <p:nvPr>
            <p:extLst>
              <p:ext uri="{D42A27DB-BD31-4B8C-83A1-F6EECF244321}">
                <p14:modId xmlns:p14="http://schemas.microsoft.com/office/powerpoint/2010/main" val="3615787620"/>
              </p:ext>
            </p:extLst>
          </p:nvPr>
        </p:nvGraphicFramePr>
        <p:xfrm>
          <a:off x="668383" y="1225976"/>
          <a:ext cx="10858332" cy="4047810"/>
        </p:xfrm>
        <a:graphic>
          <a:graphicData uri="http://schemas.openxmlformats.org/drawingml/2006/table">
            <a:tbl>
              <a:tblPr firstRow="1" bandRow="1">
                <a:tableStyleId>{21E4AEA4-8DFA-4A89-87EB-49C32662AFE0}</a:tableStyleId>
              </a:tblPr>
              <a:tblGrid>
                <a:gridCol w="2727695">
                  <a:extLst>
                    <a:ext uri="{9D8B030D-6E8A-4147-A177-3AD203B41FA5}">
                      <a16:colId xmlns:a16="http://schemas.microsoft.com/office/drawing/2014/main" val="20000"/>
                    </a:ext>
                  </a:extLst>
                </a:gridCol>
                <a:gridCol w="1761563">
                  <a:extLst>
                    <a:ext uri="{9D8B030D-6E8A-4147-A177-3AD203B41FA5}">
                      <a16:colId xmlns:a16="http://schemas.microsoft.com/office/drawing/2014/main" val="20001"/>
                    </a:ext>
                  </a:extLst>
                </a:gridCol>
                <a:gridCol w="6369074">
                  <a:extLst>
                    <a:ext uri="{9D8B030D-6E8A-4147-A177-3AD203B41FA5}">
                      <a16:colId xmlns:a16="http://schemas.microsoft.com/office/drawing/2014/main" val="20002"/>
                    </a:ext>
                  </a:extLst>
                </a:gridCol>
              </a:tblGrid>
              <a:tr h="505778">
                <a:tc>
                  <a:txBody>
                    <a:bodyPr/>
                    <a:lstStyle/>
                    <a:p>
                      <a:pPr algn="ctr"/>
                      <a:r>
                        <a:rPr lang="tr-TR" dirty="0" err="1"/>
                        <a:t>Sekonder</a:t>
                      </a:r>
                      <a:r>
                        <a:rPr lang="tr-TR" dirty="0"/>
                        <a:t> HT Nedeni</a:t>
                      </a:r>
                    </a:p>
                  </a:txBody>
                  <a:tcPr anchor="ctr"/>
                </a:tc>
                <a:tc>
                  <a:txBody>
                    <a:bodyPr/>
                    <a:lstStyle/>
                    <a:p>
                      <a:pPr algn="ctr"/>
                      <a:r>
                        <a:rPr lang="tr-TR" dirty="0" err="1"/>
                        <a:t>Hipertansiflerde</a:t>
                      </a:r>
                      <a:r>
                        <a:rPr lang="tr-TR" baseline="0" dirty="0"/>
                        <a:t> </a:t>
                      </a:r>
                      <a:r>
                        <a:rPr lang="tr-TR" dirty="0" err="1"/>
                        <a:t>Prevalans</a:t>
                      </a:r>
                      <a:endParaRPr lang="tr-TR" dirty="0"/>
                    </a:p>
                  </a:txBody>
                  <a:tcPr anchor="ctr"/>
                </a:tc>
                <a:tc>
                  <a:txBody>
                    <a:bodyPr/>
                    <a:lstStyle/>
                    <a:p>
                      <a:pPr algn="ctr"/>
                      <a:r>
                        <a:rPr lang="tr-TR" dirty="0"/>
                        <a:t>Uyarıcı durum</a:t>
                      </a:r>
                    </a:p>
                  </a:txBody>
                  <a:tcPr anchor="ctr"/>
                </a:tc>
                <a:extLst>
                  <a:ext uri="{0D108BD9-81ED-4DB2-BD59-A6C34878D82A}">
                    <a16:rowId xmlns:a16="http://schemas.microsoft.com/office/drawing/2014/main" val="10000"/>
                  </a:ext>
                </a:extLst>
              </a:tr>
              <a:tr h="1410387">
                <a:tc>
                  <a:txBody>
                    <a:bodyPr/>
                    <a:lstStyle/>
                    <a:p>
                      <a:r>
                        <a:rPr lang="tr-TR" dirty="0" err="1"/>
                        <a:t>Feokromositoma</a:t>
                      </a:r>
                      <a:endParaRPr lang="tr-TR" dirty="0"/>
                    </a:p>
                  </a:txBody>
                  <a:tcPr anchor="ctr"/>
                </a:tc>
                <a:tc>
                  <a:txBody>
                    <a:bodyPr/>
                    <a:lstStyle/>
                    <a:p>
                      <a:pPr algn="ctr"/>
                      <a:r>
                        <a:rPr lang="tr-TR" dirty="0"/>
                        <a:t> &lt;%1 </a:t>
                      </a:r>
                    </a:p>
                  </a:txBody>
                  <a:tcPr anchor="ctr"/>
                </a:tc>
                <a:tc>
                  <a:txBody>
                    <a:bodyPr/>
                    <a:lstStyle/>
                    <a:p>
                      <a:pPr algn="just" defTabSz="941388"/>
                      <a:r>
                        <a:rPr lang="tr-TR" dirty="0" err="1"/>
                        <a:t>Epizodik</a:t>
                      </a:r>
                      <a:r>
                        <a:rPr lang="tr-TR" dirty="0"/>
                        <a:t> semptomlar (5 P): </a:t>
                      </a:r>
                      <a:r>
                        <a:rPr lang="tr-TR" dirty="0" err="1"/>
                        <a:t>paroksismal</a:t>
                      </a:r>
                      <a:r>
                        <a:rPr lang="tr-TR" dirty="0"/>
                        <a:t> hipertansiyon, şiddetli baş ağrısı, terleme, çarpıntı ve solukluk; </a:t>
                      </a:r>
                      <a:r>
                        <a:rPr lang="tr-TR" dirty="0" err="1"/>
                        <a:t>labil</a:t>
                      </a:r>
                      <a:r>
                        <a:rPr lang="tr-TR" dirty="0"/>
                        <a:t> KB; ilaçların neden olduğu kan basıncı dalgalanmaları (beta- </a:t>
                      </a:r>
                      <a:r>
                        <a:rPr lang="tr-TR" dirty="0" err="1"/>
                        <a:t>blokerler</a:t>
                      </a:r>
                      <a:r>
                        <a:rPr lang="tr-TR" dirty="0"/>
                        <a:t>, </a:t>
                      </a:r>
                      <a:r>
                        <a:rPr lang="tr-TR" dirty="0" err="1"/>
                        <a:t>metaklopramid</a:t>
                      </a:r>
                      <a:r>
                        <a:rPr lang="tr-TR" dirty="0"/>
                        <a:t>, </a:t>
                      </a:r>
                      <a:r>
                        <a:rPr lang="tr-TR" dirty="0" err="1"/>
                        <a:t>sempatomimetikler</a:t>
                      </a:r>
                      <a:r>
                        <a:rPr lang="tr-TR" dirty="0"/>
                        <a:t>, </a:t>
                      </a:r>
                      <a:r>
                        <a:rPr lang="tr-TR" dirty="0" err="1"/>
                        <a:t>opioidler</a:t>
                      </a:r>
                      <a:r>
                        <a:rPr lang="tr-TR" dirty="0"/>
                        <a:t>, </a:t>
                      </a:r>
                      <a:r>
                        <a:rPr lang="tr-TR" dirty="0" err="1"/>
                        <a:t>trisiklik</a:t>
                      </a:r>
                      <a:r>
                        <a:rPr lang="tr-TR" dirty="0"/>
                        <a:t> </a:t>
                      </a:r>
                      <a:r>
                        <a:rPr lang="tr-TR" dirty="0" err="1"/>
                        <a:t>antidepresanlar</a:t>
                      </a:r>
                      <a:r>
                        <a:rPr lang="tr-TR" dirty="0"/>
                        <a:t> vs.)</a:t>
                      </a:r>
                    </a:p>
                  </a:txBody>
                  <a:tcPr anchor="ctr"/>
                </a:tc>
                <a:extLst>
                  <a:ext uri="{0D108BD9-81ED-4DB2-BD59-A6C34878D82A}">
                    <a16:rowId xmlns:a16="http://schemas.microsoft.com/office/drawing/2014/main" val="10001"/>
                  </a:ext>
                </a:extLst>
              </a:tr>
              <a:tr h="664530">
                <a:tc>
                  <a:txBody>
                    <a:bodyPr/>
                    <a:lstStyle/>
                    <a:p>
                      <a:r>
                        <a:rPr lang="tr-TR" dirty="0" err="1"/>
                        <a:t>Cushing</a:t>
                      </a:r>
                      <a:r>
                        <a:rPr lang="tr-TR" dirty="0"/>
                        <a:t> sendromu</a:t>
                      </a:r>
                    </a:p>
                  </a:txBody>
                  <a:tcPr anchor="ctr"/>
                </a:tc>
                <a:tc>
                  <a:txBody>
                    <a:bodyPr/>
                    <a:lstStyle/>
                    <a:p>
                      <a:pPr algn="ctr"/>
                      <a:r>
                        <a:rPr lang="tr-TR" dirty="0"/>
                        <a:t>&lt;%1 </a:t>
                      </a:r>
                    </a:p>
                  </a:txBody>
                  <a:tcPr anchor="ctr"/>
                </a:tc>
                <a:tc>
                  <a:txBody>
                    <a:bodyPr/>
                    <a:lstStyle/>
                    <a:p>
                      <a:pPr algn="just"/>
                      <a:r>
                        <a:rPr lang="tr-TR" dirty="0"/>
                        <a:t>Ay yüz, santral </a:t>
                      </a:r>
                      <a:r>
                        <a:rPr lang="tr-TR" dirty="0" err="1"/>
                        <a:t>obezite</a:t>
                      </a:r>
                      <a:r>
                        <a:rPr lang="tr-TR" dirty="0"/>
                        <a:t>, cilt </a:t>
                      </a:r>
                      <a:r>
                        <a:rPr lang="tr-TR" dirty="0" err="1"/>
                        <a:t>atrofisi</a:t>
                      </a:r>
                      <a:r>
                        <a:rPr lang="tr-TR" dirty="0"/>
                        <a:t>, ciltte çatlaklar ve</a:t>
                      </a:r>
                    </a:p>
                    <a:p>
                      <a:pPr algn="just"/>
                      <a:r>
                        <a:rPr lang="tr-TR" dirty="0"/>
                        <a:t>morarmalar; diyabet; kronik </a:t>
                      </a:r>
                      <a:r>
                        <a:rPr lang="tr-TR" dirty="0" err="1"/>
                        <a:t>steroid</a:t>
                      </a:r>
                      <a:r>
                        <a:rPr lang="tr-TR" dirty="0"/>
                        <a:t> kullanımı</a:t>
                      </a:r>
                    </a:p>
                  </a:txBody>
                  <a:tcPr anchor="ctr"/>
                </a:tc>
                <a:extLst>
                  <a:ext uri="{0D108BD9-81ED-4DB2-BD59-A6C34878D82A}">
                    <a16:rowId xmlns:a16="http://schemas.microsoft.com/office/drawing/2014/main" val="10002"/>
                  </a:ext>
                </a:extLst>
              </a:tr>
              <a:tr h="598897">
                <a:tc>
                  <a:txBody>
                    <a:bodyPr/>
                    <a:lstStyle/>
                    <a:p>
                      <a:r>
                        <a:rPr lang="es-ES" dirty="0"/>
                        <a:t>Tiroid</a:t>
                      </a:r>
                      <a:r>
                        <a:rPr lang="tr-TR" baseline="0" dirty="0"/>
                        <a:t> </a:t>
                      </a:r>
                      <a:r>
                        <a:rPr lang="es-ES" dirty="0"/>
                        <a:t>Hastalıkları</a:t>
                      </a:r>
                      <a:r>
                        <a:rPr lang="tr-TR" baseline="0" dirty="0"/>
                        <a:t> </a:t>
                      </a:r>
                    </a:p>
                    <a:p>
                      <a:r>
                        <a:rPr lang="es-ES" dirty="0"/>
                        <a:t>(hiper ya da</a:t>
                      </a:r>
                      <a:r>
                        <a:rPr lang="tr-TR" baseline="0" dirty="0"/>
                        <a:t> </a:t>
                      </a:r>
                      <a:r>
                        <a:rPr lang="es-ES" dirty="0"/>
                        <a:t>hipotiroidizm)</a:t>
                      </a:r>
                      <a:endParaRPr lang="tr-TR" dirty="0"/>
                    </a:p>
                  </a:txBody>
                  <a:tcPr anchor="ctr"/>
                </a:tc>
                <a:tc>
                  <a:txBody>
                    <a:bodyPr/>
                    <a:lstStyle/>
                    <a:p>
                      <a:pPr algn="ctr"/>
                      <a:r>
                        <a:rPr lang="tr-TR" dirty="0"/>
                        <a:t>%1-2</a:t>
                      </a:r>
                    </a:p>
                  </a:txBody>
                  <a:tcPr anchor="ctr"/>
                </a:tc>
                <a:tc>
                  <a:txBody>
                    <a:bodyPr/>
                    <a:lstStyle/>
                    <a:p>
                      <a:pPr algn="just"/>
                      <a:r>
                        <a:rPr lang="es-ES" dirty="0"/>
                        <a:t>Hiper ya da hipotiroidizm belirti ve bulguları</a:t>
                      </a:r>
                      <a:endParaRPr lang="tr-TR" dirty="0"/>
                    </a:p>
                  </a:txBody>
                  <a:tcPr anchor="ctr"/>
                </a:tc>
                <a:extLst>
                  <a:ext uri="{0D108BD9-81ED-4DB2-BD59-A6C34878D82A}">
                    <a16:rowId xmlns:a16="http://schemas.microsoft.com/office/drawing/2014/main" val="10003"/>
                  </a:ext>
                </a:extLst>
              </a:tr>
              <a:tr h="597256">
                <a:tc>
                  <a:txBody>
                    <a:bodyPr/>
                    <a:lstStyle/>
                    <a:p>
                      <a:r>
                        <a:rPr lang="tr-TR" dirty="0" err="1"/>
                        <a:t>Hiperparatiroidi</a:t>
                      </a:r>
                      <a:endParaRPr lang="tr-TR" dirty="0"/>
                    </a:p>
                  </a:txBody>
                  <a:tcPr anchor="ctr"/>
                </a:tc>
                <a:tc>
                  <a:txBody>
                    <a:bodyPr/>
                    <a:lstStyle/>
                    <a:p>
                      <a:pPr algn="ctr"/>
                      <a:r>
                        <a:rPr lang="tr-TR" dirty="0"/>
                        <a:t>&lt;%1</a:t>
                      </a:r>
                    </a:p>
                  </a:txBody>
                  <a:tcPr anchor="ct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tr-TR" dirty="0" err="1"/>
                        <a:t>Hiperkalsemi</a:t>
                      </a:r>
                      <a:r>
                        <a:rPr lang="tr-TR" dirty="0"/>
                        <a:t>, </a:t>
                      </a:r>
                      <a:r>
                        <a:rPr lang="tr-TR" dirty="0" err="1"/>
                        <a:t>hipofosfatemi</a:t>
                      </a:r>
                      <a:r>
                        <a:rPr lang="tr-TR" dirty="0"/>
                        <a:t> </a:t>
                      </a:r>
                    </a:p>
                    <a:p>
                      <a:pPr algn="just"/>
                      <a:endParaRPr lang="tr-TR" dirty="0"/>
                    </a:p>
                  </a:txBody>
                  <a:tcPr anchor="ct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40650106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Diğer sebepler</a:t>
            </a:r>
          </a:p>
        </p:txBody>
      </p:sp>
      <p:sp>
        <p:nvSpPr>
          <p:cNvPr id="3" name="Slayt Numarası Yer Tutucusu 2"/>
          <p:cNvSpPr>
            <a:spLocks noGrp="1"/>
          </p:cNvSpPr>
          <p:nvPr>
            <p:ph type="sldNum" sz="quarter" idx="12"/>
          </p:nvPr>
        </p:nvSpPr>
        <p:spPr/>
        <p:txBody>
          <a:bodyPr/>
          <a:lstStyle/>
          <a:p>
            <a:fld id="{501A4338-EBAE-ED40-8475-2E6AE1B9F2FD}" type="slidenum">
              <a:rPr lang="tr-TR" smtClean="0"/>
              <a:pPr/>
              <a:t>9</a:t>
            </a:fld>
            <a:endParaRPr lang="tr-TR" dirty="0"/>
          </a:p>
        </p:txBody>
      </p:sp>
      <p:graphicFrame>
        <p:nvGraphicFramePr>
          <p:cNvPr id="6" name="Tablo 5"/>
          <p:cNvGraphicFramePr>
            <a:graphicFrameLocks noGrp="1"/>
          </p:cNvGraphicFramePr>
          <p:nvPr>
            <p:extLst>
              <p:ext uri="{D42A27DB-BD31-4B8C-83A1-F6EECF244321}">
                <p14:modId xmlns:p14="http://schemas.microsoft.com/office/powerpoint/2010/main" val="4178902488"/>
              </p:ext>
            </p:extLst>
          </p:nvPr>
        </p:nvGraphicFramePr>
        <p:xfrm>
          <a:off x="645605" y="1185687"/>
          <a:ext cx="9430378" cy="2103120"/>
        </p:xfrm>
        <a:graphic>
          <a:graphicData uri="http://schemas.openxmlformats.org/drawingml/2006/table">
            <a:tbl>
              <a:tblPr firstRow="1" bandRow="1">
                <a:tableStyleId>{21E4AEA4-8DFA-4A89-87EB-49C32662AFE0}</a:tableStyleId>
              </a:tblPr>
              <a:tblGrid>
                <a:gridCol w="2123972">
                  <a:extLst>
                    <a:ext uri="{9D8B030D-6E8A-4147-A177-3AD203B41FA5}">
                      <a16:colId xmlns:a16="http://schemas.microsoft.com/office/drawing/2014/main" val="20000"/>
                    </a:ext>
                  </a:extLst>
                </a:gridCol>
                <a:gridCol w="1851572">
                  <a:extLst>
                    <a:ext uri="{9D8B030D-6E8A-4147-A177-3AD203B41FA5}">
                      <a16:colId xmlns:a16="http://schemas.microsoft.com/office/drawing/2014/main" val="20001"/>
                    </a:ext>
                  </a:extLst>
                </a:gridCol>
                <a:gridCol w="5454834">
                  <a:extLst>
                    <a:ext uri="{9D8B030D-6E8A-4147-A177-3AD203B41FA5}">
                      <a16:colId xmlns:a16="http://schemas.microsoft.com/office/drawing/2014/main" val="20002"/>
                    </a:ext>
                  </a:extLst>
                </a:gridCol>
              </a:tblGrid>
              <a:tr h="0">
                <a:tc>
                  <a:txBody>
                    <a:bodyPr/>
                    <a:lstStyle/>
                    <a:p>
                      <a:r>
                        <a:rPr lang="tr-TR" dirty="0" err="1"/>
                        <a:t>Sekonder</a:t>
                      </a:r>
                      <a:r>
                        <a:rPr lang="tr-TR" dirty="0"/>
                        <a:t> HT Nedeni</a:t>
                      </a:r>
                    </a:p>
                  </a:txBody>
                  <a:tcPr anchor="ctr"/>
                </a:tc>
                <a:tc>
                  <a:txBody>
                    <a:bodyPr/>
                    <a:lstStyle/>
                    <a:p>
                      <a:r>
                        <a:rPr lang="tr-TR" dirty="0" err="1"/>
                        <a:t>Hipertansiflerde</a:t>
                      </a:r>
                      <a:r>
                        <a:rPr lang="tr-TR" baseline="0" dirty="0"/>
                        <a:t> </a:t>
                      </a:r>
                      <a:r>
                        <a:rPr lang="tr-TR" dirty="0" err="1"/>
                        <a:t>Prevalans</a:t>
                      </a:r>
                      <a:endParaRPr lang="tr-TR" dirty="0"/>
                    </a:p>
                  </a:txBody>
                  <a:tcPr anchor="ctr"/>
                </a:tc>
                <a:tc>
                  <a:txBody>
                    <a:bodyPr/>
                    <a:lstStyle/>
                    <a:p>
                      <a:r>
                        <a:rPr lang="tr-TR" dirty="0"/>
                        <a:t>Uyarıcı durum</a:t>
                      </a:r>
                    </a:p>
                  </a:txBody>
                  <a:tcPr anchor="ctr"/>
                </a:tc>
                <a:extLst>
                  <a:ext uri="{0D108BD9-81ED-4DB2-BD59-A6C34878D82A}">
                    <a16:rowId xmlns:a16="http://schemas.microsoft.com/office/drawing/2014/main" val="10000"/>
                  </a:ext>
                </a:extLst>
              </a:tr>
              <a:tr h="370840">
                <a:tc>
                  <a:txBody>
                    <a:bodyPr/>
                    <a:lstStyle/>
                    <a:p>
                      <a:endParaRPr lang="tr-TR" dirty="0"/>
                    </a:p>
                    <a:p>
                      <a:endParaRPr lang="tr-TR" dirty="0"/>
                    </a:p>
                    <a:p>
                      <a:r>
                        <a:rPr lang="tr-TR" dirty="0"/>
                        <a:t>Aort </a:t>
                      </a:r>
                      <a:r>
                        <a:rPr lang="tr-TR" dirty="0" err="1"/>
                        <a:t>koarktasyonu</a:t>
                      </a:r>
                      <a:endParaRPr lang="tr-TR" dirty="0"/>
                    </a:p>
                  </a:txBody>
                  <a:tcPr/>
                </a:tc>
                <a:tc>
                  <a:txBody>
                    <a:bodyPr/>
                    <a:lstStyle/>
                    <a:p>
                      <a:r>
                        <a:rPr lang="tr-TR" dirty="0"/>
                        <a:t>  </a:t>
                      </a:r>
                    </a:p>
                    <a:p>
                      <a:pPr algn="ctr"/>
                      <a:endParaRPr lang="tr-TR" dirty="0"/>
                    </a:p>
                    <a:p>
                      <a:pPr algn="ctr"/>
                      <a:r>
                        <a:rPr lang="tr-TR" dirty="0"/>
                        <a:t>&lt;%1</a:t>
                      </a:r>
                    </a:p>
                  </a:txBody>
                  <a:tcPr/>
                </a:tc>
                <a:tc>
                  <a:txBody>
                    <a:bodyPr/>
                    <a:lstStyle/>
                    <a:p>
                      <a:pPr algn="just"/>
                      <a:r>
                        <a:rPr lang="tr-TR" dirty="0"/>
                        <a:t>Genellikle çocuklukta veya ergenlikte saptanır; alt-üst </a:t>
                      </a:r>
                      <a:r>
                        <a:rPr lang="tr-TR" dirty="0" err="1"/>
                        <a:t>ekstremite</a:t>
                      </a:r>
                      <a:r>
                        <a:rPr lang="tr-TR" dirty="0"/>
                        <a:t> arasında ve/veya sağ-sol kol arasında kan basıncı farkı (³20/10 </a:t>
                      </a:r>
                      <a:r>
                        <a:rPr lang="tr-TR" dirty="0" err="1"/>
                        <a:t>mmHg</a:t>
                      </a:r>
                      <a:r>
                        <a:rPr lang="tr-TR" dirty="0"/>
                        <a:t>) ve gecikmiş </a:t>
                      </a:r>
                      <a:r>
                        <a:rPr lang="tr-TR" dirty="0" err="1"/>
                        <a:t>radyal-femoral</a:t>
                      </a:r>
                      <a:r>
                        <a:rPr lang="tr-TR" dirty="0"/>
                        <a:t> </a:t>
                      </a:r>
                      <a:r>
                        <a:rPr lang="tr-TR" dirty="0" err="1"/>
                        <a:t>femoral</a:t>
                      </a:r>
                      <a:r>
                        <a:rPr lang="tr-TR" dirty="0"/>
                        <a:t> nabız; </a:t>
                      </a:r>
                      <a:r>
                        <a:rPr lang="tr-TR" dirty="0" err="1"/>
                        <a:t>interskapular</a:t>
                      </a:r>
                      <a:r>
                        <a:rPr lang="tr-TR" dirty="0"/>
                        <a:t> </a:t>
                      </a:r>
                      <a:r>
                        <a:rPr lang="tr-TR" dirty="0" err="1"/>
                        <a:t>ejeksiyon</a:t>
                      </a:r>
                      <a:r>
                        <a:rPr lang="tr-TR" dirty="0"/>
                        <a:t> üfürümü; göğüs X-</a:t>
                      </a:r>
                      <a:r>
                        <a:rPr lang="tr-TR" dirty="0" err="1"/>
                        <a:t>ray’de</a:t>
                      </a:r>
                      <a:r>
                        <a:rPr lang="tr-TR" dirty="0"/>
                        <a:t> çentik</a:t>
                      </a:r>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12351534"/>
      </p:ext>
    </p:extLst>
  </p:cSld>
  <p:clrMapOvr>
    <a:masterClrMapping/>
  </p:clrMapOvr>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6A06E30E-6CB1-7C40-BCE3-700CC28FA52E}">
  <we:reference id="wa200005566" version="3.0.0.2" store="tr-TR" storeType="OMEX"/>
  <we:alternateReferences>
    <we:reference id="wa200005566" version="3.0.0.2" store="wa200005566"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otalTime>3341</TotalTime>
  <Words>2863</Words>
  <Application>Microsoft Office PowerPoint</Application>
  <PresentationFormat>Geniş ekran</PresentationFormat>
  <Paragraphs>535</Paragraphs>
  <Slides>45</Slides>
  <Notes>4</Notes>
  <HiddenSlides>0</HiddenSlides>
  <MMClips>0</MMClips>
  <ScaleCrop>false</ScaleCrop>
  <HeadingPairs>
    <vt:vector size="6" baseType="variant">
      <vt:variant>
        <vt:lpstr>Kullanılan Yazı Tipleri</vt:lpstr>
      </vt:variant>
      <vt:variant>
        <vt:i4>5</vt:i4>
      </vt:variant>
      <vt:variant>
        <vt:lpstr>Tema</vt:lpstr>
      </vt:variant>
      <vt:variant>
        <vt:i4>1</vt:i4>
      </vt:variant>
      <vt:variant>
        <vt:lpstr>Slayt Başlıkları</vt:lpstr>
      </vt:variant>
      <vt:variant>
        <vt:i4>45</vt:i4>
      </vt:variant>
    </vt:vector>
  </HeadingPairs>
  <TitlesOfParts>
    <vt:vector size="51" baseType="lpstr">
      <vt:lpstr>Arial</vt:lpstr>
      <vt:lpstr>Calibri</vt:lpstr>
      <vt:lpstr>Calibri Light</vt:lpstr>
      <vt:lpstr>Courier New</vt:lpstr>
      <vt:lpstr>Wingdings</vt:lpstr>
      <vt:lpstr>Office Teması</vt:lpstr>
      <vt:lpstr>ASM’DE SEKONDER HİPERTANSİYON DÜŞÜNDÜREN OLGULAR</vt:lpstr>
      <vt:lpstr>ÖĞRENİM AMAÇLARI </vt:lpstr>
      <vt:lpstr>Sekonder hipertansiyon</vt:lpstr>
      <vt:lpstr>Sekonder hipertansiyon</vt:lpstr>
      <vt:lpstr>Sekonder hipertansiyon</vt:lpstr>
      <vt:lpstr>Sekonder hipertansiyonun belirti ve semptomları </vt:lpstr>
      <vt:lpstr>Sekonder Hipertansiyon Nedenleri, Sıklığı ve Uyarıcılar</vt:lpstr>
      <vt:lpstr>Endokrin sebepler</vt:lpstr>
      <vt:lpstr>Diğer sebepler</vt:lpstr>
      <vt:lpstr>Sekonder hipertansiyon</vt:lpstr>
      <vt:lpstr>Kimlerde sekonder hipertansiyon araştırılmalıdır?</vt:lpstr>
      <vt:lpstr>Kimlerde sekonder hipertansiyon araştırılmalıdır?</vt:lpstr>
      <vt:lpstr>Sekonder hipertansiyon ve/veya dirençli hipertansiyon sebebi olabilen ilaçlar</vt:lpstr>
      <vt:lpstr>Sekonder hipertansiyon ve/veya dirençli hipertansiyon sebebi olabilen ilaçlar</vt:lpstr>
      <vt:lpstr>Tanı ve Testler </vt:lpstr>
      <vt:lpstr>Sekonder hipertansiyon düşünülen hastalarda öncelikli tetkikler</vt:lpstr>
      <vt:lpstr>Sekonder hipertansiyon düşünülen hastalarda öncelikli tetkikler</vt:lpstr>
      <vt:lpstr>Sekonder hipertansiyon düşünülen hastalarda öncelikli tetkikler</vt:lpstr>
      <vt:lpstr>Vaka  1</vt:lpstr>
      <vt:lpstr>Sekonder HT düşündüren bulgular</vt:lpstr>
      <vt:lpstr>NE YAPARSINIZ?</vt:lpstr>
      <vt:lpstr>Vaka 2</vt:lpstr>
      <vt:lpstr>Sekonder HT düşündüren bulgular</vt:lpstr>
      <vt:lpstr>NE YAPARSINIZ?</vt:lpstr>
      <vt:lpstr>Vaka 3</vt:lpstr>
      <vt:lpstr>Sekonder HT düşündüren bulgular</vt:lpstr>
      <vt:lpstr>NE YAPARSINIZ?</vt:lpstr>
      <vt:lpstr>Vaka 4</vt:lpstr>
      <vt:lpstr>Sekonder HT düşündüren bulgular</vt:lpstr>
      <vt:lpstr>NE YAPARSINIZ?</vt:lpstr>
      <vt:lpstr>Vaka 5</vt:lpstr>
      <vt:lpstr>Sekonder HT düşündüren bulgular</vt:lpstr>
      <vt:lpstr>NE YAPARSINIZ?</vt:lpstr>
      <vt:lpstr>Vaka 6</vt:lpstr>
      <vt:lpstr>Sekonder HT düşündüren bulgular</vt:lpstr>
      <vt:lpstr>NE YAPARSINIZ?</vt:lpstr>
      <vt:lpstr>Vaka 7</vt:lpstr>
      <vt:lpstr>NE YAPARSINIZ?</vt:lpstr>
      <vt:lpstr>Vaka 8</vt:lpstr>
      <vt:lpstr>NE YAPARSINIZ?</vt:lpstr>
      <vt:lpstr>Vaka 9</vt:lpstr>
      <vt:lpstr>NE YAPARSINIZ?</vt:lpstr>
      <vt:lpstr>Sekonder Hipertansiyon Şüphesinin Değerlendirilmesi</vt:lpstr>
      <vt:lpstr>PowerPoint Sunusu</vt:lpstr>
      <vt:lpstr>TEŞEKKÜRLER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Microsoft Office User</dc:creator>
  <cp:lastModifiedBy>SELAHATTİN TAŞOĞLU</cp:lastModifiedBy>
  <cp:revision>142</cp:revision>
  <dcterms:created xsi:type="dcterms:W3CDTF">2024-10-03T07:27:44Z</dcterms:created>
  <dcterms:modified xsi:type="dcterms:W3CDTF">2026-02-18T11:07:17Z</dcterms:modified>
</cp:coreProperties>
</file>