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PT Sans Narrow" panose="020B0604020202020204" charset="-94"/>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5760">
          <p15:clr>
            <a:srgbClr val="A4A3A4"/>
          </p15:clr>
        </p15:guide>
        <p15:guide id="3" pos="3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0F012-1613-4896-B7E8-1948EA5675F6}">
  <a:tblStyle styleId="{0070F012-1613-4896-B7E8-1948EA5675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5760"/>
        <p:guide pos="3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918886df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918886df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9b913a18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9b913a18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tr" sz="1800">
                <a:solidFill>
                  <a:schemeClr val="dk2"/>
                </a:solidFill>
              </a:rPr>
              <a:t>yaşlanmayı geciktirmek</a:t>
            </a:r>
            <a:endParaRPr sz="1800">
              <a:solidFill>
                <a:schemeClr val="dk2"/>
              </a:solidFill>
            </a:endParaRPr>
          </a:p>
          <a:p>
            <a:pPr marL="457200" lvl="0" indent="-342900" algn="l" rtl="0">
              <a:spcBef>
                <a:spcPts val="0"/>
              </a:spcBef>
              <a:spcAft>
                <a:spcPts val="0"/>
              </a:spcAft>
              <a:buClr>
                <a:schemeClr val="dk2"/>
              </a:buClr>
              <a:buSzPts val="1800"/>
              <a:buChar char="●"/>
            </a:pPr>
            <a:r>
              <a:rPr lang="tr" sz="1800">
                <a:solidFill>
                  <a:schemeClr val="dk2"/>
                </a:solidFill>
              </a:rPr>
              <a:t>kronik hastalıkları önlemek</a:t>
            </a:r>
            <a:endParaRPr sz="1800">
              <a:solidFill>
                <a:schemeClr val="dk2"/>
              </a:solidFill>
            </a:endParaRPr>
          </a:p>
          <a:p>
            <a:pPr marL="457200" lvl="0" indent="-342900" algn="l" rtl="0">
              <a:spcBef>
                <a:spcPts val="0"/>
              </a:spcBef>
              <a:spcAft>
                <a:spcPts val="0"/>
              </a:spcAft>
              <a:buClr>
                <a:schemeClr val="dk2"/>
              </a:buClr>
              <a:buSzPts val="1800"/>
              <a:buChar char="●"/>
            </a:pPr>
            <a:r>
              <a:rPr lang="tr" sz="1800">
                <a:solidFill>
                  <a:schemeClr val="dk2"/>
                </a:solidFill>
              </a:rPr>
              <a:t>yaşam süresini artırmak</a:t>
            </a:r>
            <a:endParaRPr sz="1800">
              <a:solidFill>
                <a:schemeClr val="dk2"/>
              </a:solidFill>
            </a:endParaRPr>
          </a:p>
          <a:p>
            <a:pPr marL="457200" lvl="0" indent="-342900" algn="l" rtl="0">
              <a:spcBef>
                <a:spcPts val="0"/>
              </a:spcBef>
              <a:spcAft>
                <a:spcPts val="0"/>
              </a:spcAft>
              <a:buClr>
                <a:schemeClr val="dk2"/>
              </a:buClr>
              <a:buSzPts val="1800"/>
              <a:buChar char="●"/>
            </a:pPr>
            <a:r>
              <a:rPr lang="tr" sz="1800">
                <a:solidFill>
                  <a:schemeClr val="dk2"/>
                </a:solidFill>
              </a:rPr>
              <a:t>vücudun yapısını veya işvelini desteklemek</a:t>
            </a:r>
            <a:endParaRPr sz="1800">
              <a:solidFill>
                <a:schemeClr val="dk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18886df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918886df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9b913a1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9b913a1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9b913a18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9b913a18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9d8127d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9d8127d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720d7b6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720d7b6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c67bdd3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c67bdd3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73101eb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73101eb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tr" sz="1800" b="1">
                <a:solidFill>
                  <a:schemeClr val="dk2"/>
                </a:solidFill>
              </a:rPr>
              <a:t>Lif hipotezi 1970 yılında ve Afrika popülasyonlarından geliştirilmiştir</a:t>
            </a:r>
            <a:endParaRPr sz="1800" b="1">
              <a:solidFill>
                <a:schemeClr val="dk2"/>
              </a:solidFill>
            </a:endParaRPr>
          </a:p>
          <a:p>
            <a:pPr marL="457200" lvl="0" indent="-342900" algn="l" rtl="0">
              <a:spcBef>
                <a:spcPts val="0"/>
              </a:spcBef>
              <a:spcAft>
                <a:spcPts val="0"/>
              </a:spcAft>
              <a:buClr>
                <a:schemeClr val="dk2"/>
              </a:buClr>
              <a:buSzPts val="1800"/>
              <a:buChar char="●"/>
            </a:pPr>
            <a:r>
              <a:rPr lang="tr" sz="1800" b="1">
                <a:solidFill>
                  <a:schemeClr val="dk2"/>
                </a:solidFill>
              </a:rPr>
              <a:t>Afrika popülasyonları yoğun miktarda lif içeren diyete sahiptir ve kalp damar hastalıkları ve kolon kanseri vakaları daha düşüktür</a:t>
            </a:r>
            <a:endParaRPr sz="1800" b="1">
              <a:solidFill>
                <a:schemeClr val="dk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73101eb2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73101eb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tr" sz="1800">
                <a:solidFill>
                  <a:schemeClr val="dk2"/>
                </a:solidFill>
              </a:rPr>
              <a:t>Günlük, tüketilmesi tavsiye edilen lif miktarı 25g</a:t>
            </a:r>
            <a:endParaRPr sz="1800">
              <a:solidFill>
                <a:schemeClr val="dk2"/>
              </a:solidFill>
            </a:endParaRPr>
          </a:p>
          <a:p>
            <a:pPr marL="457200" lvl="0" indent="-342900" algn="l" rtl="0">
              <a:spcBef>
                <a:spcPts val="0"/>
              </a:spcBef>
              <a:spcAft>
                <a:spcPts val="0"/>
              </a:spcAft>
              <a:buClr>
                <a:schemeClr val="dk2"/>
              </a:buClr>
              <a:buSzPts val="1800"/>
              <a:buChar char="●"/>
            </a:pPr>
            <a:r>
              <a:rPr lang="tr" sz="1800">
                <a:solidFill>
                  <a:schemeClr val="dk2"/>
                </a:solidFill>
              </a:rPr>
              <a:t>bağırsak sağlığı, koroner arter sağlığı, LDL azalması,</a:t>
            </a:r>
            <a:endParaRPr sz="1800">
              <a:solidFill>
                <a:schemeClr val="dk2"/>
              </a:solidFill>
            </a:endParaRPr>
          </a:p>
          <a:p>
            <a:pPr marL="0" lvl="0" indent="0" algn="l" rtl="0">
              <a:spcBef>
                <a:spcPts val="0"/>
              </a:spcBef>
              <a:spcAft>
                <a:spcPts val="0"/>
              </a:spcAft>
              <a:buNone/>
            </a:pPr>
            <a:endParaRPr sz="1800">
              <a:solidFill>
                <a:schemeClr val="dk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918886d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918886d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800" b="1">
                <a:solidFill>
                  <a:schemeClr val="dk2"/>
                </a:solidFill>
                <a:latin typeface="Open Sans"/>
                <a:ea typeface="Open Sans"/>
                <a:cs typeface="Open Sans"/>
                <a:sym typeface="Open Sans"/>
              </a:rPr>
              <a:t>nutritive = besleyici</a:t>
            </a:r>
            <a:endParaRPr sz="1800" b="1">
              <a:solidFill>
                <a:schemeClr val="dk2"/>
              </a:solidFill>
              <a:latin typeface="Open Sans"/>
              <a:ea typeface="Open Sans"/>
              <a:cs typeface="Open Sans"/>
              <a:sym typeface="Open Sans"/>
            </a:endParaRPr>
          </a:p>
          <a:p>
            <a:pPr marL="0" lvl="0" indent="0" algn="l" rtl="0">
              <a:lnSpc>
                <a:spcPct val="115000"/>
              </a:lnSpc>
              <a:spcBef>
                <a:spcPts val="1600"/>
              </a:spcBef>
              <a:spcAft>
                <a:spcPts val="1600"/>
              </a:spcAft>
              <a:buNone/>
            </a:pPr>
            <a:r>
              <a:rPr lang="tr" sz="1800" b="1">
                <a:solidFill>
                  <a:schemeClr val="dk2"/>
                </a:solidFill>
                <a:latin typeface="Open Sans"/>
                <a:ea typeface="Open Sans"/>
                <a:cs typeface="Open Sans"/>
                <a:sym typeface="Open Sans"/>
              </a:rPr>
              <a:t>pharmaceutical = ecza ile ilgili</a:t>
            </a:r>
            <a:endParaRPr sz="1800" b="1">
              <a:solidFill>
                <a:schemeClr val="dk2"/>
              </a:solidFill>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9b913a18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9b913a18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918886df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918886df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d8127d9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9d8127d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9d99b13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9d99b13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613ebe25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613ebe25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918886d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918886d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dk2"/>
                </a:solidFill>
              </a:rPr>
              <a:t>İlkel toplumlar her ne kadar gıda kaynaklarından yoksun olsalar da beslenmenin sağlığın korunması rolünü vurgulamışlardır. Hint, Çin, Semavi dinler, Yunan ve Fin mitolojilerinde bu anlayış hakkında bilgi vermektedir. Bu nedenle homeostazı sağlamak ve yaşam kalitesini iyileştirmek için dengeli beslenme fikri yeni değildir.</a:t>
            </a:r>
            <a:endParaRPr sz="1800">
              <a:solidFill>
                <a:schemeClr val="dk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918886df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918886df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918886df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918886df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1521a9c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1521a9c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9b913a18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9b913a18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918886df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918886df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sz="1800">
                <a:solidFill>
                  <a:schemeClr val="dk2"/>
                </a:solidFill>
                <a:latin typeface="Open Sans"/>
                <a:ea typeface="Open Sans"/>
                <a:cs typeface="Open Sans"/>
                <a:sym typeface="Open Sans"/>
              </a:rPr>
              <a:t>Çalışma şartlarının ve yaşam tarzının değişmesi gibi nedenlerle homeostazi olumsuz yönde etkilendi. Bunlar da tabii olarak obezite gibi metabolik sonuçlar doğurdu.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 sz="4800"/>
              <a:t>Fonksiyonel Gıdalara ve Nutrasötiklere Genel Bir Bakış</a:t>
            </a:r>
            <a:endParaRPr sz="48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1800"/>
              <a:t>Semih İŞBAŞ - 2601150373</a:t>
            </a:r>
            <a:endParaRPr sz="1800"/>
          </a:p>
          <a:p>
            <a:pPr marL="0" lvl="0" indent="0" algn="ctr" rtl="0">
              <a:spcBef>
                <a:spcPts val="0"/>
              </a:spcBef>
              <a:spcAft>
                <a:spcPts val="0"/>
              </a:spcAft>
              <a:buNone/>
            </a:pPr>
            <a:r>
              <a:rPr lang="tr" sz="1400"/>
              <a:t>İstanbul Üniversitesi, Fen Fakültesi, Biyoloji Bölümü,</a:t>
            </a:r>
            <a:br>
              <a:rPr lang="tr" sz="1400"/>
            </a:br>
            <a:r>
              <a:rPr lang="tr" sz="1400"/>
              <a:t>Botanik Anabilim Dalı</a:t>
            </a:r>
            <a:endParaRPr sz="1400"/>
          </a:p>
          <a:p>
            <a:pPr marL="0" lvl="0" indent="0" algn="ctr" rtl="0">
              <a:spcBef>
                <a:spcPts val="0"/>
              </a:spcBef>
              <a:spcAft>
                <a:spcPts val="0"/>
              </a:spcAft>
              <a:buNone/>
            </a:pPr>
            <a:r>
              <a:rPr lang="tr" sz="1400"/>
              <a:t>sisbas@yahoo.com</a:t>
            </a:r>
            <a:br>
              <a:rPr lang="tr" sz="1400"/>
            </a:br>
            <a:endParaRPr sz="1800"/>
          </a:p>
        </p:txBody>
      </p:sp>
      <p:pic>
        <p:nvPicPr>
          <p:cNvPr id="68" name="Google Shape;68;p13"/>
          <p:cNvPicPr preferRelativeResize="0"/>
          <p:nvPr/>
        </p:nvPicPr>
        <p:blipFill rotWithShape="1">
          <a:blip r:embed="rId3">
            <a:alphaModFix/>
          </a:blip>
          <a:srcRect/>
          <a:stretch/>
        </p:blipFill>
        <p:spPr>
          <a:xfrm>
            <a:off x="516928" y="474258"/>
            <a:ext cx="1090546" cy="1090546"/>
          </a:xfrm>
          <a:prstGeom prst="rect">
            <a:avLst/>
          </a:prstGeom>
          <a:noFill/>
          <a:ln>
            <a:noFill/>
          </a:ln>
        </p:spPr>
      </p:pic>
      <p:pic>
        <p:nvPicPr>
          <p:cNvPr id="69" name="Google Shape;69;p13"/>
          <p:cNvPicPr preferRelativeResize="0"/>
          <p:nvPr/>
        </p:nvPicPr>
        <p:blipFill>
          <a:blip r:embed="rId4">
            <a:alphaModFix/>
          </a:blip>
          <a:stretch>
            <a:fillRect/>
          </a:stretch>
        </p:blipFill>
        <p:spPr>
          <a:xfrm>
            <a:off x="7779275" y="474250"/>
            <a:ext cx="1087789" cy="109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Gıdaların Önemi</a:t>
            </a:r>
            <a:endParaRPr/>
          </a:p>
        </p:txBody>
      </p:sp>
      <p:sp>
        <p:nvSpPr>
          <p:cNvPr id="132" name="Google Shape;132;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b="1"/>
              <a:t>TÜİK</a:t>
            </a:r>
            <a:r>
              <a:rPr lang="tr"/>
              <a:t> verilerine göre Türkiye’deki en yaygın ölüm nedenleri şunlardır:</a:t>
            </a:r>
            <a:endParaRPr/>
          </a:p>
          <a:p>
            <a:pPr marL="457200" lvl="0" indent="-342900" algn="l" rtl="0">
              <a:spcBef>
                <a:spcPts val="1600"/>
              </a:spcBef>
              <a:spcAft>
                <a:spcPts val="0"/>
              </a:spcAft>
              <a:buSzPts val="1800"/>
              <a:buChar char="●"/>
            </a:pPr>
            <a:r>
              <a:rPr lang="tr"/>
              <a:t>%38,4 ile dolaşım sistemi hastalıkları</a:t>
            </a:r>
            <a:endParaRPr/>
          </a:p>
          <a:p>
            <a:pPr marL="457200" lvl="0" indent="-342900" algn="l" rtl="0">
              <a:spcBef>
                <a:spcPts val="0"/>
              </a:spcBef>
              <a:spcAft>
                <a:spcPts val="0"/>
              </a:spcAft>
              <a:buSzPts val="1800"/>
              <a:buChar char="●"/>
            </a:pPr>
            <a:r>
              <a:rPr lang="tr"/>
              <a:t>%19,7 ile iyi ve kötü huylu tümörler</a:t>
            </a:r>
            <a:endParaRPr/>
          </a:p>
          <a:p>
            <a:pPr marL="457200" lvl="0" indent="-342900" algn="l" rtl="0">
              <a:spcBef>
                <a:spcPts val="0"/>
              </a:spcBef>
              <a:spcAft>
                <a:spcPts val="0"/>
              </a:spcAft>
              <a:buSzPts val="1800"/>
              <a:buChar char="●"/>
            </a:pPr>
            <a:r>
              <a:rPr lang="tr"/>
              <a:t>%12,5 ile solunum sistemi rahatsızlıkları</a:t>
            </a:r>
            <a:endParaRPr/>
          </a:p>
          <a:p>
            <a:pPr marL="457200" lvl="0" indent="-342900" algn="l" rtl="0">
              <a:spcBef>
                <a:spcPts val="0"/>
              </a:spcBef>
              <a:spcAft>
                <a:spcPts val="0"/>
              </a:spcAft>
              <a:buSzPts val="1800"/>
              <a:buChar char="●"/>
            </a:pPr>
            <a:r>
              <a:rPr lang="tr"/>
              <a:t>%4,9 ile sinir sistemi ve duyu organları hastalıkları</a:t>
            </a:r>
            <a:endParaRPr/>
          </a:p>
          <a:p>
            <a:pPr marL="457200" lvl="0" indent="-342900" algn="l" rtl="0">
              <a:spcBef>
                <a:spcPts val="0"/>
              </a:spcBef>
              <a:spcAft>
                <a:spcPts val="0"/>
              </a:spcAft>
              <a:buSzPts val="1800"/>
              <a:buChar char="●"/>
            </a:pPr>
            <a:r>
              <a:rPr lang="tr"/>
              <a:t>%4,8 ile endokrin sistemi, beslenme ve metabolizma ile alakalı hastalıklar</a:t>
            </a:r>
            <a:endParaRPr/>
          </a:p>
        </p:txBody>
      </p:sp>
      <p:sp>
        <p:nvSpPr>
          <p:cNvPr id="133" name="Google Shape;13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Gıdaların Önemi</a:t>
            </a:r>
            <a:endParaRPr/>
          </a:p>
        </p:txBody>
      </p:sp>
      <p:sp>
        <p:nvSpPr>
          <p:cNvPr id="139" name="Google Shape;139;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gıdalar,  </a:t>
            </a:r>
            <a:r>
              <a:rPr lang="tr" b="1"/>
              <a:t>yaşlanmayı geciktirmek</a:t>
            </a:r>
            <a:r>
              <a:rPr lang="tr"/>
              <a:t>, </a:t>
            </a:r>
            <a:r>
              <a:rPr lang="tr" b="1"/>
              <a:t>kronik hastalıkları önlemek</a:t>
            </a:r>
            <a:r>
              <a:rPr lang="tr"/>
              <a:t>, </a:t>
            </a:r>
            <a:r>
              <a:rPr lang="tr" b="1"/>
              <a:t>yaşam süresini artırmak</a:t>
            </a:r>
            <a:r>
              <a:rPr lang="tr"/>
              <a:t> ve </a:t>
            </a:r>
            <a:r>
              <a:rPr lang="tr" b="1"/>
              <a:t>vücudun yapısını veya işlevini desteklemek</a:t>
            </a:r>
            <a:r>
              <a:rPr lang="tr"/>
              <a:t> için kullanılabilir (4).</a:t>
            </a:r>
            <a:endParaRPr/>
          </a:p>
          <a:p>
            <a:pPr marL="0" lvl="0" indent="0" algn="l" rtl="0">
              <a:spcBef>
                <a:spcPts val="1600"/>
              </a:spcBef>
              <a:spcAft>
                <a:spcPts val="0"/>
              </a:spcAft>
              <a:buNone/>
            </a:pPr>
            <a:r>
              <a:rPr lang="tr"/>
              <a:t>50 yıldır yapılan araştırmalar, meyve, sebze ve lifli besin tüketiminin kalp-damar yolları rahatsızlıkları, obezite, diyabet ve bazı kanser türlerine karşı önleyici olabileceğini göstermektedir (4).</a:t>
            </a:r>
            <a:endParaRPr/>
          </a:p>
          <a:p>
            <a:pPr marL="0" lvl="0" indent="0" algn="l" rtl="0">
              <a:spcBef>
                <a:spcPts val="1600"/>
              </a:spcBef>
              <a:spcAft>
                <a:spcPts val="1600"/>
              </a:spcAft>
              <a:buNone/>
            </a:pPr>
            <a:endParaRPr/>
          </a:p>
        </p:txBody>
      </p:sp>
      <p:sp>
        <p:nvSpPr>
          <p:cNvPr id="140" name="Google Shape;14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Başlıca Fonksiyonel Gıda Bileşenleri</a:t>
            </a:r>
            <a:endParaRPr/>
          </a:p>
        </p:txBody>
      </p:sp>
      <p:sp>
        <p:nvSpPr>
          <p:cNvPr id="146" name="Google Shape;146;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Başlıca fonksiyonel gıda bileşenleri aşağıdadır (4):</a:t>
            </a:r>
            <a:endParaRPr/>
          </a:p>
          <a:p>
            <a:pPr marL="457200" lvl="0" indent="-342900" algn="l" rtl="0">
              <a:spcBef>
                <a:spcPts val="1600"/>
              </a:spcBef>
              <a:spcAft>
                <a:spcPts val="0"/>
              </a:spcAft>
              <a:buSzPts val="1800"/>
              <a:buChar char="●"/>
            </a:pPr>
            <a:r>
              <a:rPr lang="tr"/>
              <a:t>Lif</a:t>
            </a:r>
            <a:endParaRPr/>
          </a:p>
          <a:p>
            <a:pPr marL="457200" lvl="0" indent="-342900" algn="l" rtl="0">
              <a:spcBef>
                <a:spcPts val="0"/>
              </a:spcBef>
              <a:spcAft>
                <a:spcPts val="0"/>
              </a:spcAft>
              <a:buSzPts val="1800"/>
              <a:buChar char="●"/>
            </a:pPr>
            <a:r>
              <a:rPr lang="tr"/>
              <a:t>Ksilitol</a:t>
            </a:r>
            <a:endParaRPr/>
          </a:p>
          <a:p>
            <a:pPr marL="457200" lvl="0" indent="-342900" algn="l" rtl="0">
              <a:spcBef>
                <a:spcPts val="0"/>
              </a:spcBef>
              <a:spcAft>
                <a:spcPts val="0"/>
              </a:spcAft>
              <a:buSzPts val="1800"/>
              <a:buChar char="●"/>
            </a:pPr>
            <a:r>
              <a:rPr lang="tr"/>
              <a:t>Polifenol</a:t>
            </a:r>
            <a:endParaRPr/>
          </a:p>
          <a:p>
            <a:pPr marL="457200" lvl="0" indent="-342900" algn="l" rtl="0">
              <a:spcBef>
                <a:spcPts val="0"/>
              </a:spcBef>
              <a:spcAft>
                <a:spcPts val="0"/>
              </a:spcAft>
              <a:buSzPts val="1800"/>
              <a:buChar char="●"/>
            </a:pPr>
            <a:r>
              <a:rPr lang="tr"/>
              <a:t>Antioksidanlar</a:t>
            </a:r>
            <a:endParaRPr/>
          </a:p>
          <a:p>
            <a:pPr marL="457200" lvl="0" indent="-342900" algn="l" rtl="0">
              <a:spcBef>
                <a:spcPts val="0"/>
              </a:spcBef>
              <a:spcAft>
                <a:spcPts val="0"/>
              </a:spcAft>
              <a:buSzPts val="1800"/>
              <a:buChar char="●"/>
            </a:pPr>
            <a:r>
              <a:rPr lang="tr"/>
              <a:t>Doymamış yağ asitleri</a:t>
            </a:r>
            <a:endParaRPr/>
          </a:p>
          <a:p>
            <a:pPr marL="457200" lvl="0" indent="-342900" algn="l" rtl="0">
              <a:spcBef>
                <a:spcPts val="0"/>
              </a:spcBef>
              <a:spcAft>
                <a:spcPts val="0"/>
              </a:spcAft>
              <a:buSzPts val="1800"/>
              <a:buChar char="●"/>
            </a:pPr>
            <a:r>
              <a:rPr lang="tr"/>
              <a:t>Mikro besinler</a:t>
            </a:r>
            <a:endParaRPr/>
          </a:p>
          <a:p>
            <a:pPr marL="457200" lvl="0" indent="-342900" algn="l" rtl="0">
              <a:spcBef>
                <a:spcPts val="0"/>
              </a:spcBef>
              <a:spcAft>
                <a:spcPts val="0"/>
              </a:spcAft>
              <a:buSzPts val="1800"/>
              <a:buChar char="●"/>
            </a:pPr>
            <a:r>
              <a:rPr lang="tr"/>
              <a:t>Bitki sterolü</a:t>
            </a:r>
            <a:endParaRPr/>
          </a:p>
          <a:p>
            <a:pPr marL="457200" lvl="0" indent="-342900" algn="l" rtl="0">
              <a:spcBef>
                <a:spcPts val="0"/>
              </a:spcBef>
              <a:spcAft>
                <a:spcPts val="0"/>
              </a:spcAft>
              <a:buSzPts val="1800"/>
              <a:buChar char="●"/>
            </a:pPr>
            <a:r>
              <a:rPr lang="tr"/>
              <a:t>Probiyotikler</a:t>
            </a:r>
            <a:endParaRPr/>
          </a:p>
          <a:p>
            <a:pPr marL="0" lvl="0" indent="0" algn="l" rtl="0">
              <a:spcBef>
                <a:spcPts val="1600"/>
              </a:spcBef>
              <a:spcAft>
                <a:spcPts val="1600"/>
              </a:spcAft>
              <a:buNone/>
            </a:pPr>
            <a:endParaRPr/>
          </a:p>
        </p:txBody>
      </p:sp>
      <p:sp>
        <p:nvSpPr>
          <p:cNvPr id="147" name="Google Shape;14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Nutrasötik Endüstrisi</a:t>
            </a:r>
            <a:endParaRPr/>
          </a:p>
        </p:txBody>
      </p:sp>
      <p:sp>
        <p:nvSpPr>
          <p:cNvPr id="153" name="Google Shape;153;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Nutrasötik endüstrisi üç ana unsura dayalıdır (3):</a:t>
            </a:r>
            <a:endParaRPr/>
          </a:p>
          <a:p>
            <a:pPr marL="457200" lvl="0" indent="-342900" algn="l" rtl="0">
              <a:spcBef>
                <a:spcPts val="1600"/>
              </a:spcBef>
              <a:spcAft>
                <a:spcPts val="0"/>
              </a:spcAft>
              <a:buSzPts val="1800"/>
              <a:buChar char="●"/>
            </a:pPr>
            <a:r>
              <a:rPr lang="tr"/>
              <a:t>Fonksiyonel gıdalar</a:t>
            </a:r>
            <a:endParaRPr/>
          </a:p>
          <a:p>
            <a:pPr marL="457200" lvl="0" indent="-342900" algn="l" rtl="0">
              <a:spcBef>
                <a:spcPts val="0"/>
              </a:spcBef>
              <a:spcAft>
                <a:spcPts val="0"/>
              </a:spcAft>
              <a:buSzPts val="1800"/>
              <a:buChar char="●"/>
            </a:pPr>
            <a:r>
              <a:rPr lang="tr"/>
              <a:t>Diyet takviyeleri</a:t>
            </a:r>
            <a:endParaRPr/>
          </a:p>
          <a:p>
            <a:pPr marL="457200" lvl="0" indent="-342900" algn="l" rtl="0">
              <a:spcBef>
                <a:spcPts val="0"/>
              </a:spcBef>
              <a:spcAft>
                <a:spcPts val="0"/>
              </a:spcAft>
              <a:buSzPts val="1800"/>
              <a:buChar char="●"/>
            </a:pPr>
            <a:r>
              <a:rPr lang="tr"/>
              <a:t>Bitkisel / doğal ürünler</a:t>
            </a:r>
            <a:endParaRPr/>
          </a:p>
          <a:p>
            <a:pPr marL="0" lvl="0" indent="0" algn="l" rtl="0">
              <a:spcBef>
                <a:spcPts val="1600"/>
              </a:spcBef>
              <a:spcAft>
                <a:spcPts val="0"/>
              </a:spcAft>
              <a:buNone/>
            </a:pPr>
            <a:r>
              <a:rPr lang="tr"/>
              <a:t>Fonksiyonel gıda pazarı büyüme oranları (3):</a:t>
            </a:r>
            <a:endParaRPr/>
          </a:p>
          <a:p>
            <a:pPr marL="457200" lvl="0" indent="-342900" algn="l" rtl="0">
              <a:spcBef>
                <a:spcPts val="1600"/>
              </a:spcBef>
              <a:spcAft>
                <a:spcPts val="0"/>
              </a:spcAft>
              <a:buSzPts val="1800"/>
              <a:buChar char="●"/>
            </a:pPr>
            <a:r>
              <a:rPr lang="tr"/>
              <a:t>ABD: %37</a:t>
            </a:r>
            <a:endParaRPr/>
          </a:p>
          <a:p>
            <a:pPr marL="457200" lvl="0" indent="-342900" algn="l" rtl="0">
              <a:spcBef>
                <a:spcPts val="0"/>
              </a:spcBef>
              <a:spcAft>
                <a:spcPts val="0"/>
              </a:spcAft>
              <a:buSzPts val="1800"/>
              <a:buChar char="●"/>
            </a:pPr>
            <a:r>
              <a:rPr lang="tr"/>
              <a:t>Avrupa: %33</a:t>
            </a:r>
            <a:endParaRPr/>
          </a:p>
          <a:p>
            <a:pPr marL="457200" lvl="0" indent="-342900" algn="l" rtl="0">
              <a:spcBef>
                <a:spcPts val="0"/>
              </a:spcBef>
              <a:spcAft>
                <a:spcPts val="0"/>
              </a:spcAft>
              <a:buSzPts val="1800"/>
              <a:buChar char="●"/>
            </a:pPr>
            <a:r>
              <a:rPr lang="tr"/>
              <a:t>Japonya: %18</a:t>
            </a:r>
            <a:endParaRPr/>
          </a:p>
          <a:p>
            <a:pPr marL="457200" lvl="0" indent="-342900" algn="l" rtl="0">
              <a:spcBef>
                <a:spcPts val="0"/>
              </a:spcBef>
              <a:spcAft>
                <a:spcPts val="0"/>
              </a:spcAft>
              <a:buSzPts val="1800"/>
              <a:buChar char="●"/>
            </a:pPr>
            <a:r>
              <a:rPr lang="tr"/>
              <a:t>Dünyanın geri kalanı: %12</a:t>
            </a:r>
            <a:endParaRPr/>
          </a:p>
        </p:txBody>
      </p:sp>
      <p:sp>
        <p:nvSpPr>
          <p:cNvPr id="154" name="Google Shape;15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Yüz Yıl Öncesine Göre Daha İyi Besleniyoruz</a:t>
            </a:r>
            <a:endParaRPr/>
          </a:p>
        </p:txBody>
      </p:sp>
      <p:sp>
        <p:nvSpPr>
          <p:cNvPr id="160" name="Google Shape;160;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Bundan </a:t>
            </a:r>
            <a:r>
              <a:rPr lang="tr" b="1"/>
              <a:t>200</a:t>
            </a:r>
            <a:r>
              <a:rPr lang="tr"/>
              <a:t> yıl öncesine kadar işlenmiş şeker yalnızca eczanelerde mevcutken bugün kolayca ulaşabiliyoruz ve kendisine bağımlı hale gelmiş bulunmaktayız (5).</a:t>
            </a:r>
            <a:endParaRPr/>
          </a:p>
          <a:p>
            <a:pPr marL="0" lvl="0" indent="0" algn="l" rtl="0">
              <a:spcBef>
                <a:spcPts val="1600"/>
              </a:spcBef>
              <a:spcAft>
                <a:spcPts val="1600"/>
              </a:spcAft>
              <a:buNone/>
            </a:pPr>
            <a:r>
              <a:rPr lang="tr" b="1"/>
              <a:t>Kopenhag Üniversitesi</a:t>
            </a:r>
            <a:r>
              <a:rPr lang="tr"/>
              <a:t> araştırmacıları tarafından yapılan ve 100 yıllık çalışmaya göre 100 yıl öncesinden, daha sağlıklı, daha çeşitli ve ucuz ve besin değerleri çok daha yüksek biçimde besleniyoruz (6).</a:t>
            </a:r>
            <a:endParaRPr/>
          </a:p>
        </p:txBody>
      </p:sp>
      <p:sp>
        <p:nvSpPr>
          <p:cNvPr id="161" name="Google Shape;16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15</a:t>
            </a:fld>
            <a:endParaRPr/>
          </a:p>
        </p:txBody>
      </p:sp>
      <p:sp>
        <p:nvSpPr>
          <p:cNvPr id="167" name="Google Shape;167;p27"/>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Bazı Bitki Kısımlarının Nutrasötik Özellikleri</a:t>
            </a:r>
            <a:endParaRPr/>
          </a:p>
        </p:txBody>
      </p:sp>
      <p:graphicFrame>
        <p:nvGraphicFramePr>
          <p:cNvPr id="168" name="Google Shape;168;p27"/>
          <p:cNvGraphicFramePr/>
          <p:nvPr/>
        </p:nvGraphicFramePr>
        <p:xfrm>
          <a:off x="952500" y="880625"/>
          <a:ext cx="3000000" cy="3000000"/>
        </p:xfrm>
        <a:graphic>
          <a:graphicData uri="http://schemas.openxmlformats.org/drawingml/2006/table">
            <a:tbl>
              <a:tblPr>
                <a:noFill/>
                <a:tableStyleId>{0070F012-1613-4896-B7E8-1948EA5675F6}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27450">
                <a:tc>
                  <a:txBody>
                    <a:bodyPr/>
                    <a:lstStyle/>
                    <a:p>
                      <a:pPr marL="0" lvl="0" indent="0" algn="ctr" rtl="0">
                        <a:spcBef>
                          <a:spcPts val="0"/>
                        </a:spcBef>
                        <a:spcAft>
                          <a:spcPts val="0"/>
                        </a:spcAft>
                        <a:buNone/>
                      </a:pPr>
                      <a:r>
                        <a:rPr lang="tr" sz="1200" b="1"/>
                        <a:t>Yaygın İsim</a:t>
                      </a:r>
                      <a:endParaRPr sz="12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b="1"/>
                        <a:t>Biyolojik isim</a:t>
                      </a:r>
                      <a:endParaRPr sz="12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b="1"/>
                        <a:t>Bileşenler</a:t>
                      </a:r>
                      <a:endParaRPr sz="12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b="1"/>
                        <a:t>Faydaları</a:t>
                      </a:r>
                      <a:endParaRPr sz="12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52075">
                <a:tc>
                  <a:txBody>
                    <a:bodyPr/>
                    <a:lstStyle/>
                    <a:p>
                      <a:pPr marL="0" lvl="0" indent="0" algn="ctr" rtl="0">
                        <a:spcBef>
                          <a:spcPts val="0"/>
                        </a:spcBef>
                        <a:spcAft>
                          <a:spcPts val="0"/>
                        </a:spcAft>
                        <a:buNone/>
                      </a:pPr>
                      <a:r>
                        <a:rPr lang="tr" sz="1200"/>
                        <a:t>Soğan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i="1"/>
                        <a:t>Allium cepa</a:t>
                      </a:r>
                      <a:r>
                        <a:rPr lang="tr" sz="1200"/>
                        <a:t>’nın kuru bulbları</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Allisin ve alliin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Antibiyotik, antiateroskleroz, hipoglisemik etkinlikler gösterir</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52075">
                <a:tc>
                  <a:txBody>
                    <a:bodyPr/>
                    <a:lstStyle/>
                    <a:p>
                      <a:pPr marL="0" lvl="0" indent="0" algn="ctr" rtl="0">
                        <a:spcBef>
                          <a:spcPts val="0"/>
                        </a:spcBef>
                        <a:spcAft>
                          <a:spcPts val="0"/>
                        </a:spcAft>
                        <a:buNone/>
                      </a:pPr>
                      <a:r>
                        <a:rPr lang="tr" sz="1200"/>
                        <a:t>Sarı kantaron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i="1"/>
                        <a:t>Hypericum perforatum</a:t>
                      </a:r>
                      <a:r>
                        <a:rPr lang="tr" sz="1200"/>
                        <a:t>’un kurutulmuş sürgünleri</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Hiperisin ve hiperforin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Antidepresan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26950">
                <a:tc>
                  <a:txBody>
                    <a:bodyPr/>
                    <a:lstStyle/>
                    <a:p>
                      <a:pPr marL="0" lvl="0" indent="0" algn="ctr" rtl="0">
                        <a:spcBef>
                          <a:spcPts val="0"/>
                        </a:spcBef>
                        <a:spcAft>
                          <a:spcPts val="0"/>
                        </a:spcAft>
                        <a:buNone/>
                      </a:pPr>
                      <a:r>
                        <a:rPr lang="tr" sz="1200"/>
                        <a:t>Aloeler</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i="1"/>
                        <a:t>Aloe barbadensis</a:t>
                      </a:r>
                      <a:r>
                        <a:rPr lang="tr" sz="1200"/>
                        <a:t>’in yapraklarındaki sıvı</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Aloin ve aloesin</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Yumuşatıcı, yaraların iyileşmesini hızlandırır, kılcal damarları genişletir</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52075">
                <a:tc>
                  <a:txBody>
                    <a:bodyPr/>
                    <a:lstStyle/>
                    <a:p>
                      <a:pPr marL="0" lvl="0" indent="0" algn="ctr" rtl="0">
                        <a:spcBef>
                          <a:spcPts val="0"/>
                        </a:spcBef>
                        <a:spcAft>
                          <a:spcPts val="0"/>
                        </a:spcAft>
                        <a:buNone/>
                      </a:pPr>
                      <a:r>
                        <a:rPr lang="tr" sz="1200"/>
                        <a:t>Zencefil</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i="1"/>
                        <a:t>Zingiber officinale</a:t>
                      </a:r>
                      <a:r>
                        <a:rPr lang="tr" sz="1200"/>
                        <a:t> rizomları</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Zingiberen ve gingerol</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tr" sz="1200"/>
                        <a:t>Uyarıcı, boğaz ağrısı giderici, hiperglisemik etkinlik</a:t>
                      </a:r>
                      <a:endParaRPr sz="12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16</a:t>
            </a:fld>
            <a:endParaRPr/>
          </a:p>
        </p:txBody>
      </p:sp>
      <p:graphicFrame>
        <p:nvGraphicFramePr>
          <p:cNvPr id="174" name="Google Shape;174;p28"/>
          <p:cNvGraphicFramePr/>
          <p:nvPr/>
        </p:nvGraphicFramePr>
        <p:xfrm>
          <a:off x="952500" y="424700"/>
          <a:ext cx="3000000" cy="3000000"/>
        </p:xfrm>
        <a:graphic>
          <a:graphicData uri="http://schemas.openxmlformats.org/drawingml/2006/table">
            <a:tbl>
              <a:tblPr>
                <a:noFill/>
                <a:tableStyleId>{0070F012-1613-4896-B7E8-1948EA5675F6}</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lvl="0" indent="0" algn="ctr" rtl="0">
                        <a:lnSpc>
                          <a:spcPct val="115000"/>
                        </a:lnSpc>
                        <a:spcBef>
                          <a:spcPts val="0"/>
                        </a:spcBef>
                        <a:spcAft>
                          <a:spcPts val="0"/>
                        </a:spcAft>
                        <a:buNone/>
                      </a:pPr>
                      <a:r>
                        <a:rPr lang="tr" sz="1000" b="1"/>
                        <a:t>Yaş grupları (yıl)</a:t>
                      </a:r>
                      <a:endParaRPr sz="1000" b="1"/>
                    </a:p>
                  </a:txBody>
                  <a:tcPr marL="28575" marR="28575" marT="19050" marB="19050" anchor="ctr"/>
                </a:tc>
                <a:tc>
                  <a:txBody>
                    <a:bodyPr/>
                    <a:lstStyle/>
                    <a:p>
                      <a:pPr marL="0" lvl="0" indent="0" algn="ctr" rtl="0">
                        <a:lnSpc>
                          <a:spcPct val="115000"/>
                        </a:lnSpc>
                        <a:spcBef>
                          <a:spcPts val="0"/>
                        </a:spcBef>
                        <a:spcAft>
                          <a:spcPts val="0"/>
                        </a:spcAft>
                        <a:buNone/>
                      </a:pPr>
                      <a:r>
                        <a:rPr lang="tr" sz="1000" b="1"/>
                        <a:t>Toplam karbonhidrat (E%)</a:t>
                      </a:r>
                      <a:r>
                        <a:rPr lang="tr" sz="1000" b="1" baseline="30000"/>
                        <a:t>(a)</a:t>
                      </a:r>
                      <a:endParaRPr sz="1000" b="1" baseline="30000"/>
                    </a:p>
                  </a:txBody>
                  <a:tcPr marL="28575" marR="28575" marT="19050" marB="19050" anchor="ctr"/>
                </a:tc>
                <a:tc>
                  <a:txBody>
                    <a:bodyPr/>
                    <a:lstStyle/>
                    <a:p>
                      <a:pPr marL="0" lvl="0" indent="0" algn="ctr" rtl="0">
                        <a:lnSpc>
                          <a:spcPct val="115000"/>
                        </a:lnSpc>
                        <a:spcBef>
                          <a:spcPts val="0"/>
                        </a:spcBef>
                        <a:spcAft>
                          <a:spcPts val="0"/>
                        </a:spcAft>
                        <a:buNone/>
                      </a:pPr>
                      <a:r>
                        <a:rPr lang="tr" sz="1000" b="1"/>
                        <a:t>Diyet lifi (g/gün)</a:t>
                      </a:r>
                      <a:r>
                        <a:rPr lang="tr" sz="1000" b="1" baseline="30000"/>
                        <a:t>(b)</a:t>
                      </a:r>
                      <a:endParaRPr sz="1000" b="1" baseline="30000"/>
                    </a:p>
                  </a:txBody>
                  <a:tcPr marL="28575" marR="28575" marT="19050" marB="19050" anchor="ctr"/>
                </a:tc>
                <a:tc>
                  <a:txBody>
                    <a:bodyPr/>
                    <a:lstStyle/>
                    <a:p>
                      <a:pPr marL="0" lvl="0" indent="0" algn="ctr" rtl="0">
                        <a:lnSpc>
                          <a:spcPct val="115000"/>
                        </a:lnSpc>
                        <a:spcBef>
                          <a:spcPts val="0"/>
                        </a:spcBef>
                        <a:spcAft>
                          <a:spcPts val="0"/>
                        </a:spcAft>
                        <a:buNone/>
                      </a:pPr>
                      <a:r>
                        <a:rPr lang="tr" sz="1000" b="1"/>
                        <a:t>Toplam yağ (E%)</a:t>
                      </a:r>
                      <a:r>
                        <a:rPr lang="tr" sz="1000" b="1" baseline="30000"/>
                        <a:t>(a)</a:t>
                      </a:r>
                      <a:endParaRPr sz="1000" b="1" baseline="30000"/>
                    </a:p>
                  </a:txBody>
                  <a:tcPr marL="28575" marR="28575" marT="19050" marB="19050" anchor="ctr"/>
                </a:tc>
                <a:tc>
                  <a:txBody>
                    <a:bodyPr/>
                    <a:lstStyle/>
                    <a:p>
                      <a:pPr marL="0" lvl="0" indent="0" algn="ctr" rtl="0">
                        <a:lnSpc>
                          <a:spcPct val="115000"/>
                        </a:lnSpc>
                        <a:spcBef>
                          <a:spcPts val="0"/>
                        </a:spcBef>
                        <a:spcAft>
                          <a:spcPts val="0"/>
                        </a:spcAft>
                        <a:buNone/>
                      </a:pPr>
                      <a:r>
                        <a:rPr lang="tr" sz="1000" b="1"/>
                        <a:t>Doymuş yağ asidi </a:t>
                      </a:r>
                      <a:endParaRPr sz="1000" b="1"/>
                    </a:p>
                  </a:txBody>
                  <a:tcPr marL="28575" marR="28575" marT="19050" marB="19050" anchor="ctr"/>
                </a:tc>
                <a:tc>
                  <a:txBody>
                    <a:bodyPr/>
                    <a:lstStyle/>
                    <a:p>
                      <a:pPr marL="0" lvl="0" indent="0" algn="ctr" rtl="0">
                        <a:lnSpc>
                          <a:spcPct val="115000"/>
                        </a:lnSpc>
                        <a:spcBef>
                          <a:spcPts val="0"/>
                        </a:spcBef>
                        <a:spcAft>
                          <a:spcPts val="0"/>
                        </a:spcAft>
                        <a:buNone/>
                      </a:pPr>
                      <a:r>
                        <a:rPr lang="tr" sz="1000" b="1"/>
                        <a:t>LA (E%)</a:t>
                      </a:r>
                      <a:r>
                        <a:rPr lang="tr" sz="1000" b="1" baseline="30000"/>
                        <a:t>(b)</a:t>
                      </a:r>
                      <a:endParaRPr sz="1000" b="1" baseline="30000"/>
                    </a:p>
                  </a:txBody>
                  <a:tcPr marL="28575" marR="28575" marT="19050" marB="19050" anchor="ctr"/>
                </a:tc>
                <a:tc>
                  <a:txBody>
                    <a:bodyPr/>
                    <a:lstStyle/>
                    <a:p>
                      <a:pPr marL="0" lvl="0" indent="0" algn="ctr" rtl="0">
                        <a:lnSpc>
                          <a:spcPct val="115000"/>
                        </a:lnSpc>
                        <a:spcBef>
                          <a:spcPts val="0"/>
                        </a:spcBef>
                        <a:spcAft>
                          <a:spcPts val="0"/>
                        </a:spcAft>
                        <a:buNone/>
                      </a:pPr>
                      <a:r>
                        <a:rPr lang="tr" sz="1000" b="1"/>
                        <a:t>ALA (E%)</a:t>
                      </a:r>
                      <a:r>
                        <a:rPr lang="tr" sz="1000" b="1" baseline="30000"/>
                        <a:t>(b)</a:t>
                      </a:r>
                      <a:endParaRPr sz="1000" b="1"/>
                    </a:p>
                  </a:txBody>
                  <a:tcPr marL="28575" marR="28575" marT="19050" marB="19050" anchor="ctr"/>
                </a:tc>
                <a:tc>
                  <a:txBody>
                    <a:bodyPr/>
                    <a:lstStyle/>
                    <a:p>
                      <a:pPr marL="0" lvl="0" indent="0" algn="ctr" rtl="0">
                        <a:lnSpc>
                          <a:spcPct val="115000"/>
                        </a:lnSpc>
                        <a:spcBef>
                          <a:spcPts val="0"/>
                        </a:spcBef>
                        <a:spcAft>
                          <a:spcPts val="0"/>
                        </a:spcAft>
                        <a:buNone/>
                      </a:pPr>
                      <a:r>
                        <a:rPr lang="tr" sz="1000" b="1"/>
                        <a:t>EPA + DHA (mg/gün)</a:t>
                      </a:r>
                      <a:r>
                        <a:rPr lang="tr" sz="1000" b="1" baseline="30000"/>
                        <a:t>(b)</a:t>
                      </a:r>
                      <a:endParaRPr sz="1000" b="1" baseline="30000"/>
                    </a:p>
                  </a:txBody>
                  <a:tcPr marL="28575" marR="28575" marT="19050" marB="19050" anchor="ctr"/>
                </a:tc>
                <a:tc>
                  <a:txBody>
                    <a:bodyPr/>
                    <a:lstStyle/>
                    <a:p>
                      <a:pPr marL="0" lvl="0" indent="0" algn="ctr" rtl="0">
                        <a:lnSpc>
                          <a:spcPct val="115000"/>
                        </a:lnSpc>
                        <a:spcBef>
                          <a:spcPts val="0"/>
                        </a:spcBef>
                        <a:spcAft>
                          <a:spcPts val="0"/>
                        </a:spcAft>
                        <a:buNone/>
                      </a:pPr>
                      <a:r>
                        <a:rPr lang="tr" sz="1000" b="1"/>
                        <a:t>DHA (mg/gün)</a:t>
                      </a:r>
                      <a:r>
                        <a:rPr lang="tr" sz="1000" b="1" baseline="30000"/>
                        <a:t>(b)</a:t>
                      </a:r>
                      <a:endParaRPr sz="1000" b="1"/>
                    </a:p>
                  </a:txBody>
                  <a:tcPr marL="28575" marR="28575" marT="19050" marB="19050" anchor="ctr"/>
                </a:tc>
                <a:tc>
                  <a:txBody>
                    <a:bodyPr/>
                    <a:lstStyle/>
                    <a:p>
                      <a:pPr marL="0" lvl="0" indent="0" algn="ctr" rtl="0">
                        <a:lnSpc>
                          <a:spcPct val="115000"/>
                        </a:lnSpc>
                        <a:spcBef>
                          <a:spcPts val="0"/>
                        </a:spcBef>
                        <a:spcAft>
                          <a:spcPts val="0"/>
                        </a:spcAft>
                        <a:buNone/>
                      </a:pPr>
                      <a:r>
                        <a:rPr lang="tr" sz="1000" b="1"/>
                        <a:t>TYA</a:t>
                      </a:r>
                      <a:endParaRPr sz="1000" b="1"/>
                    </a:p>
                  </a:txBody>
                  <a:tcPr marL="28575" marR="28575" marT="19050" marB="19050"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a:t>7-11</a:t>
                      </a:r>
                      <a:r>
                        <a:rPr lang="tr" baseline="30000"/>
                        <a:t>(c)</a:t>
                      </a:r>
                      <a:endParaRPr baseline="300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tr"/>
                        <a:t>40</a:t>
                      </a:r>
                      <a:r>
                        <a:rPr lang="tr" baseline="30000"/>
                        <a:t>(b)</a:t>
                      </a:r>
                      <a:endParaRPr baseline="30000"/>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tr"/>
                        <a:t>100</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a:t>1</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10</a:t>
                      </a:r>
                      <a:endParaRPr/>
                    </a:p>
                  </a:txBody>
                  <a:tcPr marL="91425" marR="91425" marT="91425" marB="91425"/>
                </a:tc>
                <a:tc>
                  <a:txBody>
                    <a:bodyPr/>
                    <a:lstStyle/>
                    <a:p>
                      <a:pPr marL="0" lvl="0" indent="0" algn="l" rtl="0">
                        <a:spcBef>
                          <a:spcPts val="0"/>
                        </a:spcBef>
                        <a:spcAft>
                          <a:spcPts val="0"/>
                        </a:spcAft>
                        <a:buNone/>
                      </a:pPr>
                      <a:r>
                        <a:rPr lang="tr"/>
                        <a:t>35-40</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tr"/>
                        <a:t>100</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tr"/>
                        <a:t>2-3</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10</a:t>
                      </a:r>
                      <a:endParaRPr/>
                    </a:p>
                  </a:txBody>
                  <a:tcPr marL="91425" marR="91425" marT="91425" marB="91425"/>
                </a:tc>
                <a:tc>
                  <a:txBody>
                    <a:bodyPr/>
                    <a:lstStyle/>
                    <a:p>
                      <a:pPr marL="0" lvl="0" indent="0" algn="l" rtl="0">
                        <a:spcBef>
                          <a:spcPts val="0"/>
                        </a:spcBef>
                        <a:spcAft>
                          <a:spcPts val="0"/>
                        </a:spcAft>
                        <a:buNone/>
                      </a:pPr>
                      <a:r>
                        <a:rPr lang="tr"/>
                        <a:t>35-40</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a:t>4-6</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14</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tr"/>
                        <a:t>7-10</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16</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tr"/>
                        <a:t>11-14</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19</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tr"/>
                        <a:t>15-17</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21</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tr"/>
                        <a:t>≥ 18</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25</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75" name="Google Shape;175;p28"/>
          <p:cNvSpPr txBox="1"/>
          <p:nvPr/>
        </p:nvSpPr>
        <p:spPr>
          <a:xfrm>
            <a:off x="952500" y="4148375"/>
            <a:ext cx="7239000"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latin typeface="Open Sans"/>
                <a:ea typeface="Open Sans"/>
                <a:cs typeface="Open Sans"/>
                <a:sym typeface="Open Sans"/>
              </a:rPr>
              <a:t>E%, enerji alım yüzdesi; ALA, α-linolenik asit; LA, linolenik asit; MOA, mümkün olduğunca az; EPA, eykosapentenoik asit; DHA, dokosaheksaenoik asit; TYA, trans yağ asitleri</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17</a:t>
            </a:fld>
            <a:endParaRPr/>
          </a:p>
        </p:txBody>
      </p:sp>
      <p:graphicFrame>
        <p:nvGraphicFramePr>
          <p:cNvPr id="181" name="Google Shape;181;p29"/>
          <p:cNvGraphicFramePr/>
          <p:nvPr/>
        </p:nvGraphicFramePr>
        <p:xfrm>
          <a:off x="952500" y="424700"/>
          <a:ext cx="3000000" cy="3000000"/>
        </p:xfrm>
        <a:graphic>
          <a:graphicData uri="http://schemas.openxmlformats.org/drawingml/2006/table">
            <a:tbl>
              <a:tblPr>
                <a:noFill/>
                <a:tableStyleId>{0070F012-1613-4896-B7E8-1948EA5675F6}</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lvl="0" indent="0" algn="ctr" rtl="0">
                        <a:lnSpc>
                          <a:spcPct val="115000"/>
                        </a:lnSpc>
                        <a:spcBef>
                          <a:spcPts val="0"/>
                        </a:spcBef>
                        <a:spcAft>
                          <a:spcPts val="0"/>
                        </a:spcAft>
                        <a:buNone/>
                      </a:pPr>
                      <a:r>
                        <a:rPr lang="tr" sz="1000" b="1"/>
                        <a:t>Yaş grupları (yıl)</a:t>
                      </a:r>
                      <a:endParaRPr sz="1000" b="1"/>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Toplam karbonhidrat (E%)</a:t>
                      </a:r>
                      <a:r>
                        <a:rPr lang="tr" sz="1000" b="1" baseline="30000"/>
                        <a:t>(a)</a:t>
                      </a:r>
                      <a:endParaRPr sz="1000" b="1" baseline="30000"/>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Diyet lifi (g/gün)</a:t>
                      </a:r>
                      <a:r>
                        <a:rPr lang="tr" sz="1000" b="1" baseline="30000"/>
                        <a:t>(b)</a:t>
                      </a:r>
                      <a:endParaRPr sz="1000" b="1" baseline="30000"/>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Toplam yağ (E%)</a:t>
                      </a:r>
                      <a:r>
                        <a:rPr lang="tr" sz="1000" b="1" baseline="30000"/>
                        <a:t>(a)</a:t>
                      </a:r>
                      <a:endParaRPr sz="1000" b="1" baseline="30000"/>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Doymuş yağ asidi </a:t>
                      </a:r>
                      <a:endParaRPr sz="1000" b="1"/>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LA (E%)</a:t>
                      </a:r>
                      <a:r>
                        <a:rPr lang="tr" sz="1000" b="1" baseline="30000"/>
                        <a:t>(b)</a:t>
                      </a:r>
                      <a:endParaRPr sz="1000" b="1" baseline="30000"/>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ALA (E%)</a:t>
                      </a:r>
                      <a:r>
                        <a:rPr lang="tr" sz="1000" b="1" baseline="30000"/>
                        <a:t>(b)</a:t>
                      </a:r>
                      <a:endParaRPr sz="1000" b="1"/>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EPA + DHA (mg/gün)</a:t>
                      </a:r>
                      <a:r>
                        <a:rPr lang="tr" sz="1000" b="1" baseline="30000"/>
                        <a:t>(b)</a:t>
                      </a:r>
                      <a:endParaRPr sz="1000" b="1" baseline="30000"/>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DHA (mg/gün)</a:t>
                      </a:r>
                      <a:r>
                        <a:rPr lang="tr" sz="1000" b="1" baseline="30000"/>
                        <a:t>(b)</a:t>
                      </a:r>
                      <a:endParaRPr sz="1000" b="1"/>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tr" sz="1000" b="1"/>
                        <a:t>TYA</a:t>
                      </a:r>
                      <a:endParaRPr sz="1000" b="1"/>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a:t>7-11</a:t>
                      </a:r>
                      <a:r>
                        <a:rPr lang="tr" baseline="30000"/>
                        <a:t>(c)</a:t>
                      </a:r>
                      <a:endParaRPr baseline="300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40</a:t>
                      </a:r>
                      <a:r>
                        <a:rPr lang="tr" baseline="30000"/>
                        <a:t>(b)</a:t>
                      </a:r>
                      <a:endParaRPr baseline="300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MOA</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0,5</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100</a:t>
                      </a:r>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a:t>1</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10</a:t>
                      </a:r>
                      <a:endParaRPr/>
                    </a:p>
                  </a:txBody>
                  <a:tcPr marL="91425" marR="91425" marT="91425" marB="91425"/>
                </a:tc>
                <a:tc>
                  <a:txBody>
                    <a:bodyPr/>
                    <a:lstStyle/>
                    <a:p>
                      <a:pPr marL="0" lvl="0" indent="0" algn="l" rtl="0">
                        <a:spcBef>
                          <a:spcPts val="0"/>
                        </a:spcBef>
                        <a:spcAft>
                          <a:spcPts val="0"/>
                        </a:spcAft>
                        <a:buNone/>
                      </a:pPr>
                      <a:r>
                        <a:rPr lang="tr"/>
                        <a:t>35-40</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tr"/>
                        <a:t>100</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tr"/>
                        <a:t>2-3</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10</a:t>
                      </a:r>
                      <a:endParaRPr/>
                    </a:p>
                  </a:txBody>
                  <a:tcPr marL="91425" marR="91425" marT="91425" marB="91425"/>
                </a:tc>
                <a:tc>
                  <a:txBody>
                    <a:bodyPr/>
                    <a:lstStyle/>
                    <a:p>
                      <a:pPr marL="0" lvl="0" indent="0" algn="l" rtl="0">
                        <a:spcBef>
                          <a:spcPts val="0"/>
                        </a:spcBef>
                        <a:spcAft>
                          <a:spcPts val="0"/>
                        </a:spcAft>
                        <a:buNone/>
                      </a:pPr>
                      <a:r>
                        <a:rPr lang="tr"/>
                        <a:t>35-40</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a:t>4-6</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14</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tr"/>
                        <a:t>7-10</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16</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tr"/>
                        <a:t>11-14</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19</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tr"/>
                        <a:t>15-17</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21</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tr"/>
                        <a:t>≥ 18</a:t>
                      </a:r>
                      <a:endParaRPr/>
                    </a:p>
                  </a:txBody>
                  <a:tcPr marL="91425" marR="91425" marT="91425" marB="91425"/>
                </a:tc>
                <a:tc>
                  <a:txBody>
                    <a:bodyPr/>
                    <a:lstStyle/>
                    <a:p>
                      <a:pPr marL="0" lvl="0" indent="0" algn="l" rtl="0">
                        <a:spcBef>
                          <a:spcPts val="0"/>
                        </a:spcBef>
                        <a:spcAft>
                          <a:spcPts val="0"/>
                        </a:spcAft>
                        <a:buNone/>
                      </a:pPr>
                      <a:r>
                        <a:rPr lang="tr"/>
                        <a:t>45-60</a:t>
                      </a:r>
                      <a:endParaRPr/>
                    </a:p>
                  </a:txBody>
                  <a:tcPr marL="91425" marR="91425" marT="91425" marB="91425"/>
                </a:tc>
                <a:tc>
                  <a:txBody>
                    <a:bodyPr/>
                    <a:lstStyle/>
                    <a:p>
                      <a:pPr marL="0" lvl="0" indent="0" algn="l" rtl="0">
                        <a:spcBef>
                          <a:spcPts val="0"/>
                        </a:spcBef>
                        <a:spcAft>
                          <a:spcPts val="0"/>
                        </a:spcAft>
                        <a:buNone/>
                      </a:pPr>
                      <a:r>
                        <a:rPr lang="tr"/>
                        <a:t>25</a:t>
                      </a:r>
                      <a:endParaRPr/>
                    </a:p>
                  </a:txBody>
                  <a:tcPr marL="91425" marR="91425" marT="91425" marB="91425"/>
                </a:tc>
                <a:tc>
                  <a:txBody>
                    <a:bodyPr/>
                    <a:lstStyle/>
                    <a:p>
                      <a:pPr marL="0" lvl="0" indent="0" algn="l" rtl="0">
                        <a:spcBef>
                          <a:spcPts val="0"/>
                        </a:spcBef>
                        <a:spcAft>
                          <a:spcPts val="0"/>
                        </a:spcAft>
                        <a:buNone/>
                      </a:pPr>
                      <a:r>
                        <a:rPr lang="tr"/>
                        <a:t>20-35</a:t>
                      </a:r>
                      <a:endParaRPr/>
                    </a:p>
                  </a:txBody>
                  <a:tcPr marL="91425" marR="91425" marT="91425" marB="91425"/>
                </a:tc>
                <a:tc>
                  <a:txBody>
                    <a:bodyPr/>
                    <a:lstStyle/>
                    <a:p>
                      <a:pPr marL="0" lvl="0" indent="0" algn="l" rtl="0">
                        <a:spcBef>
                          <a:spcPts val="0"/>
                        </a:spcBef>
                        <a:spcAft>
                          <a:spcPts val="0"/>
                        </a:spcAft>
                        <a:buNone/>
                      </a:pPr>
                      <a:r>
                        <a:rPr lang="tr"/>
                        <a:t>MOA</a:t>
                      </a:r>
                      <a:endParaRPr/>
                    </a:p>
                  </a:txBody>
                  <a:tcPr marL="91425" marR="91425" marT="91425" marB="91425"/>
                </a:tc>
                <a:tc>
                  <a:txBody>
                    <a:bodyPr/>
                    <a:lstStyle/>
                    <a:p>
                      <a:pPr marL="0" lvl="0" indent="0" algn="l" rtl="0">
                        <a:spcBef>
                          <a:spcPts val="0"/>
                        </a:spcBef>
                        <a:spcAft>
                          <a:spcPts val="0"/>
                        </a:spcAft>
                        <a:buNone/>
                      </a:pPr>
                      <a:r>
                        <a:rPr lang="tr"/>
                        <a:t>4</a:t>
                      </a:r>
                      <a:endParaRPr/>
                    </a:p>
                  </a:txBody>
                  <a:tcPr marL="91425" marR="91425" marT="91425" marB="91425"/>
                </a:tc>
                <a:tc>
                  <a:txBody>
                    <a:bodyPr/>
                    <a:lstStyle/>
                    <a:p>
                      <a:pPr marL="0" lvl="0" indent="0" algn="l" rtl="0">
                        <a:spcBef>
                          <a:spcPts val="0"/>
                        </a:spcBef>
                        <a:spcAft>
                          <a:spcPts val="0"/>
                        </a:spcAft>
                        <a:buNone/>
                      </a:pPr>
                      <a:r>
                        <a:rPr lang="tr"/>
                        <a:t>0,5</a:t>
                      </a:r>
                      <a:endParaRPr/>
                    </a:p>
                  </a:txBody>
                  <a:tcPr marL="91425" marR="91425" marT="91425" marB="91425"/>
                </a:tc>
                <a:tc>
                  <a:txBody>
                    <a:bodyPr/>
                    <a:lstStyle/>
                    <a:p>
                      <a:pPr marL="0" lvl="0" indent="0" algn="l" rtl="0">
                        <a:spcBef>
                          <a:spcPts val="0"/>
                        </a:spcBef>
                        <a:spcAft>
                          <a:spcPts val="0"/>
                        </a:spcAft>
                        <a:buNone/>
                      </a:pPr>
                      <a:r>
                        <a:rPr lang="tr"/>
                        <a:t>250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tr"/>
                        <a:t>MOA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82" name="Google Shape;182;p29"/>
          <p:cNvSpPr txBox="1"/>
          <p:nvPr/>
        </p:nvSpPr>
        <p:spPr>
          <a:xfrm>
            <a:off x="952500" y="4148375"/>
            <a:ext cx="7239000"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latin typeface="Open Sans"/>
                <a:ea typeface="Open Sans"/>
                <a:cs typeface="Open Sans"/>
                <a:sym typeface="Open Sans"/>
              </a:rPr>
              <a:t>a: Referans alım oranı</a:t>
            </a:r>
            <a:endParaRPr>
              <a:latin typeface="Open Sans"/>
              <a:ea typeface="Open Sans"/>
              <a:cs typeface="Open Sans"/>
              <a:sym typeface="Open Sans"/>
            </a:endParaRPr>
          </a:p>
          <a:p>
            <a:pPr marL="0" lvl="0" indent="0" algn="l" rtl="0">
              <a:spcBef>
                <a:spcPts val="0"/>
              </a:spcBef>
              <a:spcAft>
                <a:spcPts val="0"/>
              </a:spcAft>
              <a:buNone/>
            </a:pPr>
            <a:r>
              <a:rPr lang="tr">
                <a:latin typeface="Open Sans"/>
                <a:ea typeface="Open Sans"/>
                <a:cs typeface="Open Sans"/>
                <a:sym typeface="Open Sans"/>
              </a:rPr>
              <a:t>b: Yeterli alım</a:t>
            </a:r>
            <a:endParaRPr>
              <a:latin typeface="Open Sans"/>
              <a:ea typeface="Open Sans"/>
              <a:cs typeface="Open Sans"/>
              <a:sym typeface="Open Sans"/>
            </a:endParaRPr>
          </a:p>
          <a:p>
            <a:pPr marL="0" lvl="0" indent="0" algn="l" rtl="0">
              <a:spcBef>
                <a:spcPts val="0"/>
              </a:spcBef>
              <a:spcAft>
                <a:spcPts val="0"/>
              </a:spcAft>
              <a:buNone/>
            </a:pPr>
            <a:r>
              <a:rPr lang="tr">
                <a:latin typeface="Open Sans"/>
                <a:ea typeface="Open Sans"/>
                <a:cs typeface="Open Sans"/>
                <a:sym typeface="Open Sans"/>
              </a:rPr>
              <a:t>c: İlk 7-11 ay aralığı</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18</a:t>
            </a:fld>
            <a:endParaRPr/>
          </a:p>
        </p:txBody>
      </p:sp>
      <p:sp>
        <p:nvSpPr>
          <p:cNvPr id="188" name="Google Shape;188;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Ne Kadar Karbonhidrat Tüketmeliyiz?</a:t>
            </a:r>
            <a:endParaRPr/>
          </a:p>
        </p:txBody>
      </p:sp>
      <p:sp>
        <p:nvSpPr>
          <p:cNvPr id="189" name="Google Shape;189;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b="1"/>
              <a:t>Dünya Sağlık Örgütü</a:t>
            </a:r>
            <a:r>
              <a:rPr lang="tr"/>
              <a:t>, diyet lifini “nişasta olmayan polisakkaritler” şeklinde tanımlamıştır. Prebiyotik olarak işlevsel polisakkaritler ile ilgili veriler bitki çeperinde bulunan </a:t>
            </a:r>
            <a:r>
              <a:rPr lang="tr" b="1"/>
              <a:t>selüloz</a:t>
            </a:r>
            <a:r>
              <a:rPr lang="tr"/>
              <a:t> ve </a:t>
            </a:r>
            <a:r>
              <a:rPr lang="tr" b="1"/>
              <a:t>lignin</a:t>
            </a:r>
            <a:r>
              <a:rPr lang="tr"/>
              <a:t> gibi hidroliz edilemeyen polisakkaritlere aittir (5).</a:t>
            </a:r>
            <a:endParaRPr/>
          </a:p>
          <a:p>
            <a:pPr marL="0" lvl="0" indent="0" algn="l" rtl="0">
              <a:spcBef>
                <a:spcPts val="1600"/>
              </a:spcBef>
              <a:spcAft>
                <a:spcPts val="0"/>
              </a:spcAft>
              <a:buNone/>
            </a:pPr>
            <a:r>
              <a:rPr lang="tr"/>
              <a:t>Günlük karbonhidrat tüketiminin %10’luk kısmı basit şekerlerden oluşmalıdır. Önerilen </a:t>
            </a:r>
            <a:r>
              <a:rPr lang="tr" b="1"/>
              <a:t>glikoz tüketim</a:t>
            </a:r>
            <a:r>
              <a:rPr lang="tr"/>
              <a:t> miktarı ise günlük 50-130g arasındadır (10).</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Neden Karbonhidrat Tüketmeliyiz?</a:t>
            </a:r>
            <a:endParaRPr/>
          </a:p>
        </p:txBody>
      </p:sp>
      <p:sp>
        <p:nvSpPr>
          <p:cNvPr id="195" name="Google Shape;195;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Literatürde, lif bakımından zenginleştirilmiş un veya saf diyet lifinin ekmeğe katılmasıyla, diyet </a:t>
            </a:r>
            <a:r>
              <a:rPr lang="tr" b="1"/>
              <a:t>glisemik indeksinin</a:t>
            </a:r>
            <a:r>
              <a:rPr lang="tr"/>
              <a:t> düştüğü gösterilmiştir (4). Bağırsak sağlığı, koroner arter sağlığı, kötü huylu kolesterolün azalması, kandaki lipidlerin azalması ve kansere karşı korunmayla ilintilidir (10).</a:t>
            </a:r>
            <a:endParaRPr/>
          </a:p>
          <a:p>
            <a:pPr marL="0" lvl="0" indent="0" algn="l" rtl="0">
              <a:spcBef>
                <a:spcPts val="1600"/>
              </a:spcBef>
              <a:spcAft>
                <a:spcPts val="0"/>
              </a:spcAft>
              <a:buNone/>
            </a:pPr>
            <a:r>
              <a:rPr lang="tr"/>
              <a:t>Yulaftan izole edilen </a:t>
            </a:r>
            <a:r>
              <a:rPr lang="tr" b="1"/>
              <a:t>β-glukan</a:t>
            </a:r>
            <a:r>
              <a:rPr lang="tr"/>
              <a:t>, kandaki insülin ve glikoz düzeyleri üzerine tesir eder. Glukotoksisite ve lipotoksisiteyi azaltabilir (4).</a:t>
            </a:r>
            <a:endParaRPr/>
          </a:p>
          <a:p>
            <a:pPr marL="0" lvl="0" indent="0" algn="l" rtl="0">
              <a:spcBef>
                <a:spcPts val="1600"/>
              </a:spcBef>
              <a:spcAft>
                <a:spcPts val="1600"/>
              </a:spcAft>
              <a:buNone/>
            </a:pPr>
            <a:r>
              <a:rPr lang="tr" b="1"/>
              <a:t>WHO</a:t>
            </a:r>
            <a:r>
              <a:rPr lang="tr"/>
              <a:t> raporlarına göre, diyet lifinin az tüketiminin kolon kanseri ile ilişkili olduğu düşünülmektedir.</a:t>
            </a:r>
            <a:endParaRPr/>
          </a:p>
        </p:txBody>
      </p:sp>
      <p:sp>
        <p:nvSpPr>
          <p:cNvPr id="196" name="Google Shape;19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Tanım</a:t>
            </a:r>
            <a:endParaRPr/>
          </a:p>
        </p:txBody>
      </p:sp>
      <p:sp>
        <p:nvSpPr>
          <p:cNvPr id="75" name="Google Shape;75;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b="1"/>
              <a:t>Merriam-Webster</a:t>
            </a:r>
            <a:r>
              <a:rPr lang="tr"/>
              <a:t> sözlük tarafından, </a:t>
            </a:r>
            <a:r>
              <a:rPr lang="tr" b="1"/>
              <a:t>nutrasötik</a:t>
            </a:r>
            <a:r>
              <a:rPr lang="tr"/>
              <a:t> terimi şu şekilde tanımlanmıştır: Temel bir besin değerine ek olarak sağlık yararları da sağlayan(takviyeli gıda veya diyet takviyesi gibi) bir gıda maddesi.</a:t>
            </a:r>
            <a:endParaRPr/>
          </a:p>
          <a:p>
            <a:pPr marL="0" lvl="0" indent="0" algn="l" rtl="0">
              <a:spcBef>
                <a:spcPts val="1600"/>
              </a:spcBef>
              <a:spcAft>
                <a:spcPts val="1600"/>
              </a:spcAft>
              <a:buNone/>
            </a:pPr>
            <a:r>
              <a:rPr lang="tr" b="1"/>
              <a:t>Etimolojik</a:t>
            </a:r>
            <a:r>
              <a:rPr lang="tr"/>
              <a:t> olarak ise nutritive ve pharmaceutical kelimelerinden türetilmiştir.</a:t>
            </a:r>
            <a:endParaRPr/>
          </a:p>
        </p:txBody>
      </p:sp>
      <p:sp>
        <p:nvSpPr>
          <p:cNvPr id="76" name="Google Shape;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20</a:t>
            </a:fld>
            <a:endParaRPr/>
          </a:p>
        </p:txBody>
      </p:sp>
      <p:pic>
        <p:nvPicPr>
          <p:cNvPr id="202" name="Google Shape;202;p32"/>
          <p:cNvPicPr preferRelativeResize="0"/>
          <p:nvPr/>
        </p:nvPicPr>
        <p:blipFill>
          <a:blip r:embed="rId3">
            <a:alphaModFix/>
          </a:blip>
          <a:stretch>
            <a:fillRect/>
          </a:stretch>
        </p:blipFill>
        <p:spPr>
          <a:xfrm>
            <a:off x="3604263" y="152400"/>
            <a:ext cx="1935480"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Kaynakça</a:t>
            </a:r>
            <a:endParaRPr/>
          </a:p>
        </p:txBody>
      </p:sp>
      <p:sp>
        <p:nvSpPr>
          <p:cNvPr id="208" name="Google Shape;208;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200"/>
              <a:t>[1]. </a:t>
            </a:r>
            <a:r>
              <a:rPr lang="tr" sz="1200">
                <a:solidFill>
                  <a:srgbClr val="000000"/>
                </a:solidFill>
                <a:latin typeface="Arial"/>
                <a:ea typeface="Arial"/>
                <a:cs typeface="Arial"/>
                <a:sym typeface="Arial"/>
              </a:rPr>
              <a:t>Kalra, E., 2003, Nutraceutical - Definition and Introduction, </a:t>
            </a:r>
            <a:r>
              <a:rPr lang="tr" sz="1200" i="1">
                <a:solidFill>
                  <a:srgbClr val="000000"/>
                </a:solidFill>
                <a:latin typeface="Arial"/>
                <a:ea typeface="Arial"/>
                <a:cs typeface="Arial"/>
                <a:sym typeface="Arial"/>
              </a:rPr>
              <a:t>AAPS PharmSciTech</a:t>
            </a:r>
            <a:r>
              <a:rPr lang="tr" sz="1200">
                <a:solidFill>
                  <a:srgbClr val="000000"/>
                </a:solidFill>
                <a:latin typeface="Arial"/>
                <a:ea typeface="Arial"/>
                <a:cs typeface="Arial"/>
                <a:sym typeface="Arial"/>
              </a:rPr>
              <a:t>, 5 (3).</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[2]. Editorial, 2010, Functional foods, European Journal of Clinical Nutrition, 64, 657–659.</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[3]. Chauhan, B., Kumar, G., Kalam, N., Ansari, S., 2013, Current concepts and prospects of herbal nutraceutical: A review, </a:t>
            </a:r>
            <a:r>
              <a:rPr lang="tr" sz="1200" i="1">
                <a:solidFill>
                  <a:srgbClr val="000000"/>
                </a:solidFill>
                <a:latin typeface="Arial"/>
                <a:ea typeface="Arial"/>
                <a:cs typeface="Arial"/>
                <a:sym typeface="Arial"/>
              </a:rPr>
              <a:t>Journal of Advanced Pharmaceutical Technology &amp; Research</a:t>
            </a:r>
            <a:r>
              <a:rPr lang="tr" sz="1200">
                <a:solidFill>
                  <a:srgbClr val="000000"/>
                </a:solidFill>
                <a:latin typeface="Arial"/>
                <a:ea typeface="Arial"/>
                <a:cs typeface="Arial"/>
                <a:sym typeface="Arial"/>
              </a:rPr>
              <a:t>, 4 (1), 4–8.</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[4]. Bagchi, D., 2014, </a:t>
            </a:r>
            <a:r>
              <a:rPr lang="tr" sz="1200" i="1">
                <a:solidFill>
                  <a:srgbClr val="000000"/>
                </a:solidFill>
                <a:latin typeface="Arial"/>
                <a:ea typeface="Arial"/>
                <a:cs typeface="Arial"/>
                <a:sym typeface="Arial"/>
              </a:rPr>
              <a:t>Nutraceuticals, Nutritional Therapy, Phytonutrients, and Phytotherapy for Improvement of Human Health: A Perspective on Plant Biotechnology Application</a:t>
            </a:r>
            <a:r>
              <a:rPr lang="tr" sz="1200">
                <a:solidFill>
                  <a:srgbClr val="000000"/>
                </a:solidFill>
                <a:latin typeface="Arial"/>
                <a:ea typeface="Arial"/>
                <a:cs typeface="Arial"/>
                <a:sym typeface="Arial"/>
              </a:rPr>
              <a:t>, Elsevier, ISBN: 978-0-12-405870-5.</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[5]. Ferreria, Isabel, Morales, P., Barros, L., 2017, </a:t>
            </a:r>
            <a:r>
              <a:rPr lang="tr" sz="1200" i="1">
                <a:solidFill>
                  <a:srgbClr val="000000"/>
                </a:solidFill>
                <a:latin typeface="Arial"/>
                <a:ea typeface="Arial"/>
                <a:cs typeface="Arial"/>
                <a:sym typeface="Arial"/>
              </a:rPr>
              <a:t>Wild Plants, Mushrooms and Nuts: Functional Food Properties and Applications</a:t>
            </a:r>
            <a:r>
              <a:rPr lang="tr" sz="1200">
                <a:solidFill>
                  <a:srgbClr val="000000"/>
                </a:solidFill>
                <a:latin typeface="Arial"/>
                <a:ea typeface="Arial"/>
                <a:cs typeface="Arial"/>
                <a:sym typeface="Arial"/>
              </a:rPr>
              <a:t>, John Wiley &amp; Sons, Ltd., ISBN 9781118944639 (pdf).</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[6]. ScienceNordic - We buy healthier food than in previous generations - 2012-03-30</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[7]. Cencic, A., Chingwaru, W., 2010, </a:t>
            </a:r>
            <a:r>
              <a:rPr lang="tr" sz="1200" i="1">
                <a:solidFill>
                  <a:srgbClr val="000000"/>
                </a:solidFill>
                <a:latin typeface="Arial"/>
                <a:ea typeface="Arial"/>
                <a:cs typeface="Arial"/>
                <a:sym typeface="Arial"/>
              </a:rPr>
              <a:t>T</a:t>
            </a:r>
            <a:r>
              <a:rPr lang="tr" sz="1200">
                <a:solidFill>
                  <a:srgbClr val="000000"/>
                </a:solidFill>
                <a:latin typeface="Arial"/>
                <a:ea typeface="Arial"/>
                <a:cs typeface="Arial"/>
                <a:sym typeface="Arial"/>
              </a:rPr>
              <a:t>he Role of Functional Foods, Nutraceuticals, and Food Supplements in Intestinal Health, </a:t>
            </a:r>
            <a:r>
              <a:rPr lang="tr" sz="1200" i="1">
                <a:solidFill>
                  <a:srgbClr val="000000"/>
                </a:solidFill>
                <a:latin typeface="Arial"/>
                <a:ea typeface="Arial"/>
                <a:cs typeface="Arial"/>
                <a:sym typeface="Arial"/>
              </a:rPr>
              <a:t>Nutrients</a:t>
            </a:r>
            <a:r>
              <a:rPr lang="tr" sz="1200">
                <a:solidFill>
                  <a:srgbClr val="000000"/>
                </a:solidFill>
                <a:latin typeface="Arial"/>
                <a:ea typeface="Arial"/>
                <a:cs typeface="Arial"/>
                <a:sym typeface="Arial"/>
              </a:rPr>
              <a:t>, </a:t>
            </a:r>
            <a:r>
              <a:rPr lang="tr" sz="1200" i="1">
                <a:solidFill>
                  <a:srgbClr val="000000"/>
                </a:solidFill>
                <a:latin typeface="Arial"/>
                <a:ea typeface="Arial"/>
                <a:cs typeface="Arial"/>
                <a:sym typeface="Arial"/>
              </a:rPr>
              <a:t>2</a:t>
            </a:r>
            <a:r>
              <a:rPr lang="tr" sz="1200">
                <a:solidFill>
                  <a:srgbClr val="000000"/>
                </a:solidFill>
                <a:latin typeface="Arial"/>
                <a:ea typeface="Arial"/>
                <a:cs typeface="Arial"/>
                <a:sym typeface="Arial"/>
              </a:rPr>
              <a:t>, 611-625.</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endParaRPr sz="120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sz="1200"/>
          </a:p>
        </p:txBody>
      </p:sp>
      <p:sp>
        <p:nvSpPr>
          <p:cNvPr id="209" name="Google Shape;20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Kaynakça</a:t>
            </a:r>
            <a:endParaRPr/>
          </a:p>
        </p:txBody>
      </p:sp>
      <p:sp>
        <p:nvSpPr>
          <p:cNvPr id="215" name="Google Shape;215;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200">
                <a:solidFill>
                  <a:srgbClr val="000000"/>
                </a:solidFill>
                <a:latin typeface="Arial"/>
                <a:ea typeface="Arial"/>
                <a:cs typeface="Arial"/>
                <a:sym typeface="Arial"/>
              </a:rPr>
              <a:t>[8]. Greenfield, H., Southgate, D. A. T., 2003, </a:t>
            </a:r>
            <a:r>
              <a:rPr lang="tr" sz="1200" i="1">
                <a:solidFill>
                  <a:srgbClr val="000000"/>
                </a:solidFill>
                <a:latin typeface="Arial"/>
                <a:ea typeface="Arial"/>
                <a:cs typeface="Arial"/>
                <a:sym typeface="Arial"/>
              </a:rPr>
              <a:t>Food composition data</a:t>
            </a:r>
            <a:r>
              <a:rPr lang="tr" sz="1200">
                <a:solidFill>
                  <a:srgbClr val="000000"/>
                </a:solidFill>
                <a:latin typeface="Arial"/>
                <a:ea typeface="Arial"/>
                <a:cs typeface="Arial"/>
                <a:sym typeface="Arial"/>
              </a:rPr>
              <a:t>,  FAO Publishing Management Service, Rome, ISBN: 92-5 -104949-1.</a:t>
            </a:r>
            <a:endParaRPr sz="12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r>
              <a:rPr lang="tr" sz="1200">
                <a:solidFill>
                  <a:srgbClr val="000000"/>
                </a:solidFill>
                <a:latin typeface="Arial"/>
                <a:ea typeface="Arial"/>
                <a:cs typeface="Arial"/>
                <a:sym typeface="Arial"/>
              </a:rPr>
              <a:t>[9]. EFSA (European Food Safety Authority), 2017, Dietary reference values for nutrients: Summary report, EFSA supporting publication 2017:e15121. 92 pp. doi:10.2903/sp.efsa.2017.e15121</a:t>
            </a:r>
            <a:endParaRPr sz="120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r>
              <a:rPr lang="tr" sz="1200">
                <a:solidFill>
                  <a:srgbClr val="000000"/>
                </a:solidFill>
                <a:latin typeface="Arial"/>
                <a:ea typeface="Arial"/>
                <a:cs typeface="Arial"/>
                <a:sym typeface="Arial"/>
              </a:rPr>
              <a:t>[10]. Mann, J., Cummings, J. H., Englyst, H. N., Key, T., Liu, S., Riccardi, G., Summerbell, C., Uauy, R., van Dam R. M., Venn, B., Vorster H. H., Wiseman, M., 2007, FAO/WHO Scientific Update on carbohydrates in human nutrition: conclusions, </a:t>
            </a:r>
            <a:r>
              <a:rPr lang="tr" sz="1200" i="1">
                <a:solidFill>
                  <a:srgbClr val="000000"/>
                </a:solidFill>
                <a:latin typeface="Arial"/>
                <a:ea typeface="Arial"/>
                <a:cs typeface="Arial"/>
                <a:sym typeface="Arial"/>
              </a:rPr>
              <a:t>European Journal of Clinical Nutrition</a:t>
            </a:r>
            <a:r>
              <a:rPr lang="tr" sz="1200">
                <a:solidFill>
                  <a:srgbClr val="000000"/>
                </a:solidFill>
                <a:latin typeface="Arial"/>
                <a:ea typeface="Arial"/>
                <a:cs typeface="Arial"/>
                <a:sym typeface="Arial"/>
              </a:rPr>
              <a:t>, 61, 132-137.</a:t>
            </a:r>
            <a:endParaRPr/>
          </a:p>
        </p:txBody>
      </p:sp>
      <p:sp>
        <p:nvSpPr>
          <p:cNvPr id="216" name="Google Shape;21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a:t>Teşekkürler</a:t>
            </a:r>
            <a:endParaRPr/>
          </a:p>
        </p:txBody>
      </p:sp>
      <p:sp>
        <p:nvSpPr>
          <p:cNvPr id="222" name="Google Shape;22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Tanım</a:t>
            </a:r>
            <a:endParaRPr/>
          </a:p>
        </p:txBody>
      </p:sp>
      <p:sp>
        <p:nvSpPr>
          <p:cNvPr id="82" name="Google Shape;82;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Gıdaların, bilimsel birikim gerektirmeden nasıl veya neden kullanıldığının bilgisi olmadan kullanımına </a:t>
            </a:r>
            <a:r>
              <a:rPr lang="tr" b="1"/>
              <a:t>fonksiyonel gıda</a:t>
            </a:r>
            <a:r>
              <a:rPr lang="tr"/>
              <a:t>; fakat anemi dışındaki hastalıkların önlenmesine veya tedavisine yardımcı olduğunda buna </a:t>
            </a:r>
            <a:r>
              <a:rPr lang="tr" b="1"/>
              <a:t>nutrasötik</a:t>
            </a:r>
            <a:r>
              <a:rPr lang="tr"/>
              <a:t> denir (1).</a:t>
            </a:r>
            <a:endParaRPr/>
          </a:p>
          <a:p>
            <a:pPr marL="0" lvl="0" indent="0" algn="l" rtl="0">
              <a:spcBef>
                <a:spcPts val="1600"/>
              </a:spcBef>
              <a:spcAft>
                <a:spcPts val="0"/>
              </a:spcAft>
              <a:buNone/>
            </a:pPr>
            <a:r>
              <a:rPr lang="tr" b="1"/>
              <a:t>Nutrasötikler</a:t>
            </a:r>
            <a:r>
              <a:rPr lang="tr"/>
              <a:t>, sadece diyeti desteklememeli, aynı zamanda hastalığın önlenmesinde veya tedavisinde de yardımcı olmalıdır (1).</a:t>
            </a:r>
            <a:endParaRPr/>
          </a:p>
          <a:p>
            <a:pPr marL="0" lvl="0" indent="0" algn="l" rtl="0">
              <a:spcBef>
                <a:spcPts val="1600"/>
              </a:spcBef>
              <a:spcAft>
                <a:spcPts val="1600"/>
              </a:spcAft>
              <a:buNone/>
            </a:pPr>
            <a:r>
              <a:rPr lang="tr"/>
              <a:t>Bu yüzden, bir tüketici için fonksiyonel bir gıda başka bir tüketici için nutrasötik işlevi görebilir (1).</a:t>
            </a:r>
            <a:endParaRPr/>
          </a:p>
        </p:txBody>
      </p:sp>
      <p:sp>
        <p:nvSpPr>
          <p:cNvPr id="83" name="Google Shape;8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490250" y="526350"/>
            <a:ext cx="82059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3600"/>
              <a:t>“Yemeğiniz ilacınız, ilaç da yemeğiniz olsun”</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tr" sz="3600"/>
              <a:t>“Bir hastalığın babası kim olursa olsun, annesi her zaman kötü bir diyettir”</a:t>
            </a:r>
            <a:endParaRPr sz="3600"/>
          </a:p>
          <a:p>
            <a:pPr marL="0" lvl="0" indent="0" algn="r" rtl="0">
              <a:spcBef>
                <a:spcPts val="0"/>
              </a:spcBef>
              <a:spcAft>
                <a:spcPts val="0"/>
              </a:spcAft>
              <a:buNone/>
            </a:pPr>
            <a:r>
              <a:rPr lang="tr" sz="3600"/>
              <a:t>Hipokrat</a:t>
            </a:r>
            <a:endParaRPr sz="3600"/>
          </a:p>
        </p:txBody>
      </p:sp>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 Üretim Yöntemleri</a:t>
            </a:r>
            <a:endParaRPr/>
          </a:p>
        </p:txBody>
      </p:sp>
      <p:sp>
        <p:nvSpPr>
          <p:cNvPr id="95" name="Google Shape;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5</a:t>
            </a:fld>
            <a:endParaRPr/>
          </a:p>
        </p:txBody>
      </p:sp>
      <p:sp>
        <p:nvSpPr>
          <p:cNvPr id="96" name="Google Shape;96;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 üretim yöntemleri aşağıdaki gibidir (2):</a:t>
            </a:r>
            <a:endParaRPr/>
          </a:p>
          <a:p>
            <a:pPr marL="457200" lvl="0" indent="-342900" algn="l" rtl="0">
              <a:spcBef>
                <a:spcPts val="1600"/>
              </a:spcBef>
              <a:spcAft>
                <a:spcPts val="0"/>
              </a:spcAft>
              <a:buSzPts val="1800"/>
              <a:buAutoNum type="arabicPeriod"/>
            </a:pPr>
            <a:r>
              <a:rPr lang="tr" b="1"/>
              <a:t>Zararlı</a:t>
            </a:r>
            <a:r>
              <a:rPr lang="tr"/>
              <a:t> bir etkiye neden olduğu bilinen bir bileşeni ortadan kaldırmak. Örneğin, alerjik protein gibi.</a:t>
            </a:r>
            <a:endParaRPr/>
          </a:p>
          <a:p>
            <a:pPr marL="457200" lvl="0" indent="-342900" algn="l" rtl="0">
              <a:spcBef>
                <a:spcPts val="0"/>
              </a:spcBef>
              <a:spcAft>
                <a:spcPts val="0"/>
              </a:spcAft>
              <a:buSzPts val="1800"/>
              <a:buAutoNum type="arabicPeriod"/>
            </a:pPr>
            <a:r>
              <a:rPr lang="tr"/>
              <a:t>Gıdada doğal olarak bulunan bir bileşenin derişimini, öngörülen etkileri </a:t>
            </a:r>
            <a:r>
              <a:rPr lang="tr" b="1"/>
              <a:t>indükleyecek</a:t>
            </a:r>
            <a:r>
              <a:rPr lang="tr"/>
              <a:t> biçimde artırılması. Örneğin, günlük alım miktarından daha fazla seviyede sunmak için </a:t>
            </a:r>
            <a:r>
              <a:rPr lang="tr" b="1"/>
              <a:t>mikro besin takviyesi</a:t>
            </a:r>
            <a:r>
              <a:rPr lang="tr"/>
              <a:t> gibi.</a:t>
            </a:r>
            <a:endParaRPr/>
          </a:p>
          <a:p>
            <a:pPr marL="457200" lvl="0" indent="-342900" algn="l" rtl="0">
              <a:spcBef>
                <a:spcPts val="0"/>
              </a:spcBef>
              <a:spcAft>
                <a:spcPts val="0"/>
              </a:spcAft>
              <a:buSzPts val="1800"/>
              <a:buAutoNum type="arabicPeriod"/>
            </a:pPr>
            <a:r>
              <a:rPr lang="tr"/>
              <a:t>Normalde çoğu gıdada bulunmayan makro veya mikro besin içermeyen ancak faydalı bir etkiye sahip bir bileşen eklemek. Örneğin, vitamin olmayan </a:t>
            </a:r>
            <a:r>
              <a:rPr lang="tr" b="1"/>
              <a:t>antioksidanlar</a:t>
            </a:r>
            <a:r>
              <a:rPr lang="tr"/>
              <a:t> gibi.</a:t>
            </a:r>
            <a:endParaRPr/>
          </a:p>
          <a:p>
            <a:pPr marL="0" lvl="0" indent="0" algn="l" rtl="0">
              <a:spcBef>
                <a:spcPts val="1600"/>
              </a:spcBef>
              <a:spcAft>
                <a:spcPts val="1600"/>
              </a:spcAft>
              <a:buNone/>
            </a:pP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 Uygulamaları</a:t>
            </a:r>
            <a:endParaRPr/>
          </a:p>
        </p:txBody>
      </p:sp>
      <p:sp>
        <p:nvSpPr>
          <p:cNvPr id="102" name="Google Shape;102;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startAt="4"/>
            </a:pPr>
            <a:r>
              <a:rPr lang="tr"/>
              <a:t>Genellikle aşırı biçimde tüketilen makro besin (örneğin, </a:t>
            </a:r>
            <a:r>
              <a:rPr lang="tr" b="1"/>
              <a:t>yağ</a:t>
            </a:r>
            <a:r>
              <a:rPr lang="tr"/>
              <a:t>) yerine yararlı etki gösteren bir bileşen ile değiştirilmesi (örneğin, işlenmiş (modifiye) </a:t>
            </a:r>
            <a:r>
              <a:rPr lang="tr" b="1"/>
              <a:t>nişasta</a:t>
            </a:r>
            <a:r>
              <a:rPr lang="tr"/>
              <a:t>).</a:t>
            </a:r>
            <a:endParaRPr/>
          </a:p>
          <a:p>
            <a:pPr marL="457200" lvl="0" indent="-342900" algn="l" rtl="0">
              <a:spcBef>
                <a:spcPts val="0"/>
              </a:spcBef>
              <a:spcAft>
                <a:spcPts val="0"/>
              </a:spcAft>
              <a:buSzPts val="1800"/>
              <a:buAutoNum type="arabicPeriod" startAt="4"/>
            </a:pPr>
            <a:r>
              <a:rPr lang="tr"/>
              <a:t>İşlevsel bir etki yarattığı veya gıdanın hastalık riski potansiyelini azalttığın bilinen bir bileşenin </a:t>
            </a:r>
            <a:r>
              <a:rPr lang="tr" b="1"/>
              <a:t>biyoyararlanımını</a:t>
            </a:r>
            <a:r>
              <a:rPr lang="tr"/>
              <a:t> artırmak.</a:t>
            </a:r>
            <a:endParaRPr/>
          </a:p>
        </p:txBody>
      </p:sp>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 Kategorileri</a:t>
            </a:r>
            <a:endParaRPr/>
          </a:p>
        </p:txBody>
      </p:sp>
      <p:sp>
        <p:nvSpPr>
          <p:cNvPr id="109" name="Google Shape;10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7</a:t>
            </a:fld>
            <a:endParaRPr/>
          </a:p>
        </p:txBody>
      </p:sp>
      <p:graphicFrame>
        <p:nvGraphicFramePr>
          <p:cNvPr id="110" name="Google Shape;110;p19"/>
          <p:cNvGraphicFramePr/>
          <p:nvPr/>
        </p:nvGraphicFramePr>
        <p:xfrm>
          <a:off x="662863" y="1039675"/>
          <a:ext cx="3000000" cy="3000000"/>
        </p:xfrm>
        <a:graphic>
          <a:graphicData uri="http://schemas.openxmlformats.org/drawingml/2006/table">
            <a:tbl>
              <a:tblPr>
                <a:noFill/>
                <a:tableStyleId>{0070F012-1613-4896-B7E8-1948EA5675F6}</a:tableStyleId>
              </a:tblPr>
              <a:tblGrid>
                <a:gridCol w="3737325">
                  <a:extLst>
                    <a:ext uri="{9D8B030D-6E8A-4147-A177-3AD203B41FA5}">
                      <a16:colId xmlns:a16="http://schemas.microsoft.com/office/drawing/2014/main" val="20000"/>
                    </a:ext>
                  </a:extLst>
                </a:gridCol>
                <a:gridCol w="4080925">
                  <a:extLst>
                    <a:ext uri="{9D8B030D-6E8A-4147-A177-3AD203B41FA5}">
                      <a16:colId xmlns:a16="http://schemas.microsoft.com/office/drawing/2014/main" val="20001"/>
                    </a:ext>
                  </a:extLst>
                </a:gridCol>
              </a:tblGrid>
              <a:tr h="553075">
                <a:tc>
                  <a:txBody>
                    <a:bodyPr/>
                    <a:lstStyle/>
                    <a:p>
                      <a:pPr marL="0" lvl="0" indent="0" algn="l" rtl="0">
                        <a:spcBef>
                          <a:spcPts val="0"/>
                        </a:spcBef>
                        <a:spcAft>
                          <a:spcPts val="0"/>
                        </a:spcAft>
                        <a:buNone/>
                      </a:pPr>
                      <a:r>
                        <a:rPr lang="tr" sz="1800"/>
                        <a:t>Temel gıda</a:t>
                      </a:r>
                      <a:endParaRPr sz="1800"/>
                    </a:p>
                  </a:txBody>
                  <a:tcPr marL="91425" marR="91425" marT="91425" marB="91425"/>
                </a:tc>
                <a:tc>
                  <a:txBody>
                    <a:bodyPr/>
                    <a:lstStyle/>
                    <a:p>
                      <a:pPr marL="0" lvl="0" indent="0" algn="l" rtl="0">
                        <a:spcBef>
                          <a:spcPts val="0"/>
                        </a:spcBef>
                        <a:spcAft>
                          <a:spcPts val="0"/>
                        </a:spcAft>
                        <a:buNone/>
                      </a:pPr>
                      <a:r>
                        <a:rPr lang="tr" sz="1800"/>
                        <a:t>β-karoten içeren havuç</a:t>
                      </a:r>
                      <a:endParaRPr sz="1800"/>
                    </a:p>
                  </a:txBody>
                  <a:tcPr marL="91425" marR="91425" marT="91425" marB="91425"/>
                </a:tc>
                <a:extLst>
                  <a:ext uri="{0D108BD9-81ED-4DB2-BD59-A6C34878D82A}">
                    <a16:rowId xmlns:a16="http://schemas.microsoft.com/office/drawing/2014/main" val="10000"/>
                  </a:ext>
                </a:extLst>
              </a:tr>
              <a:tr h="345300">
                <a:tc>
                  <a:txBody>
                    <a:bodyPr/>
                    <a:lstStyle/>
                    <a:p>
                      <a:pPr marL="0" lvl="0" indent="0" algn="l" rtl="0">
                        <a:spcBef>
                          <a:spcPts val="0"/>
                        </a:spcBef>
                        <a:spcAft>
                          <a:spcPts val="0"/>
                        </a:spcAft>
                        <a:buNone/>
                      </a:pPr>
                      <a:r>
                        <a:rPr lang="tr" sz="1800"/>
                        <a:t>İşlenmiş gıda</a:t>
                      </a:r>
                      <a:endParaRPr sz="1800"/>
                    </a:p>
                  </a:txBody>
                  <a:tcPr marL="91425" marR="91425" marT="91425" marB="91425"/>
                </a:tc>
                <a:tc>
                  <a:txBody>
                    <a:bodyPr/>
                    <a:lstStyle/>
                    <a:p>
                      <a:pPr marL="0" lvl="0" indent="0" algn="l" rtl="0">
                        <a:spcBef>
                          <a:spcPts val="0"/>
                        </a:spcBef>
                        <a:spcAft>
                          <a:spcPts val="0"/>
                        </a:spcAft>
                        <a:buNone/>
                      </a:pPr>
                      <a:r>
                        <a:rPr lang="tr" sz="1800"/>
                        <a:t>Yulaf kepeği</a:t>
                      </a:r>
                      <a:endParaRPr sz="1800"/>
                    </a:p>
                  </a:txBody>
                  <a:tcPr marL="91425" marR="91425" marT="91425" marB="91425"/>
                </a:tc>
                <a:extLst>
                  <a:ext uri="{0D108BD9-81ED-4DB2-BD59-A6C34878D82A}">
                    <a16:rowId xmlns:a16="http://schemas.microsoft.com/office/drawing/2014/main" val="10001"/>
                  </a:ext>
                </a:extLst>
              </a:tr>
              <a:tr h="553075">
                <a:tc>
                  <a:txBody>
                    <a:bodyPr/>
                    <a:lstStyle/>
                    <a:p>
                      <a:pPr marL="0" lvl="0" indent="0" algn="l" rtl="0">
                        <a:spcBef>
                          <a:spcPts val="0"/>
                        </a:spcBef>
                        <a:spcAft>
                          <a:spcPts val="0"/>
                        </a:spcAft>
                        <a:buNone/>
                      </a:pPr>
                      <a:r>
                        <a:rPr lang="tr" sz="1800"/>
                        <a:t>Bileşen eklenerek işlenmiş gıda</a:t>
                      </a:r>
                      <a:endParaRPr sz="1800"/>
                    </a:p>
                  </a:txBody>
                  <a:tcPr marL="91425" marR="91425" marT="91425" marB="91425"/>
                </a:tc>
                <a:tc>
                  <a:txBody>
                    <a:bodyPr/>
                    <a:lstStyle/>
                    <a:p>
                      <a:pPr marL="0" lvl="0" indent="0" algn="l" rtl="0">
                        <a:spcBef>
                          <a:spcPts val="0"/>
                        </a:spcBef>
                        <a:spcAft>
                          <a:spcPts val="0"/>
                        </a:spcAft>
                        <a:buNone/>
                      </a:pPr>
                      <a:r>
                        <a:rPr lang="tr" sz="1800"/>
                        <a:t>Kalsiyum bakımından zenginleştirilmiş meyve suyu</a:t>
                      </a:r>
                      <a:endParaRPr sz="1800"/>
                    </a:p>
                  </a:txBody>
                  <a:tcPr marL="91425" marR="91425" marT="91425" marB="91425"/>
                </a:tc>
                <a:extLst>
                  <a:ext uri="{0D108BD9-81ED-4DB2-BD59-A6C34878D82A}">
                    <a16:rowId xmlns:a16="http://schemas.microsoft.com/office/drawing/2014/main" val="10002"/>
                  </a:ext>
                </a:extLst>
              </a:tr>
              <a:tr h="553075">
                <a:tc>
                  <a:txBody>
                    <a:bodyPr/>
                    <a:lstStyle/>
                    <a:p>
                      <a:pPr marL="0" lvl="0" indent="0" algn="l" rtl="0">
                        <a:spcBef>
                          <a:spcPts val="0"/>
                        </a:spcBef>
                        <a:spcAft>
                          <a:spcPts val="0"/>
                        </a:spcAft>
                        <a:buNone/>
                      </a:pPr>
                      <a:r>
                        <a:rPr lang="tr" sz="1800"/>
                        <a:t>Fonksiyonel bileşen bakımından zenginleştirilmiş gıda</a:t>
                      </a:r>
                      <a:endParaRPr sz="1800"/>
                    </a:p>
                  </a:txBody>
                  <a:tcPr marL="91425" marR="91425" marT="91425" marB="91425"/>
                </a:tc>
                <a:tc>
                  <a:txBody>
                    <a:bodyPr/>
                    <a:lstStyle/>
                    <a:p>
                      <a:pPr marL="0" lvl="0" indent="0" algn="l" rtl="0">
                        <a:spcBef>
                          <a:spcPts val="0"/>
                        </a:spcBef>
                        <a:spcAft>
                          <a:spcPts val="0"/>
                        </a:spcAft>
                        <a:buNone/>
                      </a:pPr>
                      <a:r>
                        <a:rPr lang="tr" sz="1800"/>
                        <a:t>Likopen seviyesi yükseltilmiş domatesler</a:t>
                      </a:r>
                      <a:endParaRPr sz="1800"/>
                    </a:p>
                  </a:txBody>
                  <a:tcPr marL="91425" marR="91425" marT="91425" marB="91425"/>
                </a:tc>
                <a:extLst>
                  <a:ext uri="{0D108BD9-81ED-4DB2-BD59-A6C34878D82A}">
                    <a16:rowId xmlns:a16="http://schemas.microsoft.com/office/drawing/2014/main" val="10003"/>
                  </a:ext>
                </a:extLst>
              </a:tr>
              <a:tr h="553075">
                <a:tc>
                  <a:txBody>
                    <a:bodyPr/>
                    <a:lstStyle/>
                    <a:p>
                      <a:pPr marL="0" lvl="0" indent="0" algn="l" rtl="0">
                        <a:spcBef>
                          <a:spcPts val="0"/>
                        </a:spcBef>
                        <a:spcAft>
                          <a:spcPts val="0"/>
                        </a:spcAft>
                        <a:buNone/>
                      </a:pPr>
                      <a:r>
                        <a:rPr lang="tr" sz="1800"/>
                        <a:t>İzole edilmiş veya saflaştırılmış etken bileşenler</a:t>
                      </a:r>
                      <a:endParaRPr sz="1800"/>
                    </a:p>
                  </a:txBody>
                  <a:tcPr marL="91425" marR="91425" marT="91425" marB="91425"/>
                </a:tc>
                <a:tc>
                  <a:txBody>
                    <a:bodyPr/>
                    <a:lstStyle/>
                    <a:p>
                      <a:pPr marL="0" lvl="0" indent="0" algn="l" rtl="0">
                        <a:spcBef>
                          <a:spcPts val="0"/>
                        </a:spcBef>
                        <a:spcAft>
                          <a:spcPts val="0"/>
                        </a:spcAft>
                        <a:buNone/>
                      </a:pPr>
                      <a:r>
                        <a:rPr lang="tr" sz="1800"/>
                        <a:t>Soyadan izoflavon ve yulaftan β-glukan gibi</a:t>
                      </a:r>
                      <a:endParaRPr sz="1800"/>
                    </a:p>
                  </a:txBody>
                  <a:tcPr marL="91425" marR="91425" marT="91425" marB="91425"/>
                </a:tc>
                <a:extLst>
                  <a:ext uri="{0D108BD9-81ED-4DB2-BD59-A6C34878D82A}">
                    <a16:rowId xmlns:a16="http://schemas.microsoft.com/office/drawing/2014/main" val="10004"/>
                  </a:ext>
                </a:extLst>
              </a:tr>
            </a:tbl>
          </a:graphicData>
        </a:graphic>
      </p:graphicFrame>
      <p:sp>
        <p:nvSpPr>
          <p:cNvPr id="111" name="Google Shape;111;p19"/>
          <p:cNvSpPr txBox="1"/>
          <p:nvPr/>
        </p:nvSpPr>
        <p:spPr>
          <a:xfrm>
            <a:off x="689325" y="4519575"/>
            <a:ext cx="7783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800"/>
              <a:t>Tablo 1. Fonksiyonel gıda kategorileri (2).</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 sz="3000"/>
              <a:t>Gıdaların Besinsel Analizlerinin Gıda Ve Beslenme Araştırmaları İle Bütünleştirilmesi</a:t>
            </a:r>
            <a:endParaRPr sz="3000"/>
          </a:p>
        </p:txBody>
      </p:sp>
      <p:sp>
        <p:nvSpPr>
          <p:cNvPr id="117" name="Google Shape;11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solidFill>
                  <a:schemeClr val="lt1"/>
                </a:solidFill>
              </a:rPr>
              <a:t>8</a:t>
            </a:fld>
            <a:endParaRPr>
              <a:solidFill>
                <a:schemeClr val="lt1"/>
              </a:solidFill>
            </a:endParaRPr>
          </a:p>
        </p:txBody>
      </p:sp>
      <p:pic>
        <p:nvPicPr>
          <p:cNvPr id="118" name="Google Shape;118;p20"/>
          <p:cNvPicPr preferRelativeResize="0"/>
          <p:nvPr/>
        </p:nvPicPr>
        <p:blipFill>
          <a:blip r:embed="rId3">
            <a:alphaModFix/>
          </a:blip>
          <a:stretch>
            <a:fillRect/>
          </a:stretch>
        </p:blipFill>
        <p:spPr>
          <a:xfrm>
            <a:off x="4781650" y="152400"/>
            <a:ext cx="3901327" cy="4838698"/>
          </a:xfrm>
          <a:prstGeom prst="rect">
            <a:avLst/>
          </a:prstGeom>
          <a:noFill/>
          <a:ln>
            <a:noFill/>
          </a:ln>
        </p:spPr>
      </p:pic>
      <p:sp>
        <p:nvSpPr>
          <p:cNvPr id="119" name="Google Shape;119;p20"/>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800"/>
              <a:t>İnsan beslenmesi çalışmalarında, gıdaların bileşimi ideal olarak, bir veya daha fazla başka beslenme araştırması alanıyla etkileşime giren bir araştırma ortamında araştırılır (8).</a:t>
            </a:r>
            <a:endParaRPr sz="1800"/>
          </a:p>
          <a:p>
            <a:pPr marL="0" lvl="0" indent="0" algn="ctr" rtl="0">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Fonksiyonel Gıdaların Önemi</a:t>
            </a:r>
            <a:endParaRPr/>
          </a:p>
        </p:txBody>
      </p:sp>
      <p:sp>
        <p:nvSpPr>
          <p:cNvPr id="125" name="Google Shape;125;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b="1"/>
              <a:t>EFSA’</a:t>
            </a:r>
            <a:r>
              <a:rPr lang="tr"/>
              <a:t>ya göre Avrupa ülkelerinde en yaygın gözlenen hastalıklar (7):</a:t>
            </a:r>
            <a:endParaRPr/>
          </a:p>
          <a:p>
            <a:pPr marL="457200" lvl="0" indent="-342900" algn="l" rtl="0">
              <a:spcBef>
                <a:spcPts val="1600"/>
              </a:spcBef>
              <a:spcAft>
                <a:spcPts val="0"/>
              </a:spcAft>
              <a:buSzPts val="1800"/>
              <a:buChar char="●"/>
            </a:pPr>
            <a:r>
              <a:rPr lang="tr"/>
              <a:t>Kalp damar yolları hastalıkları</a:t>
            </a:r>
            <a:endParaRPr/>
          </a:p>
          <a:p>
            <a:pPr marL="457200" lvl="0" indent="-342900" algn="l" rtl="0">
              <a:spcBef>
                <a:spcPts val="0"/>
              </a:spcBef>
              <a:spcAft>
                <a:spcPts val="0"/>
              </a:spcAft>
              <a:buSzPts val="1800"/>
              <a:buChar char="●"/>
            </a:pPr>
            <a:r>
              <a:rPr lang="tr"/>
              <a:t>Obezite</a:t>
            </a:r>
            <a:endParaRPr/>
          </a:p>
          <a:p>
            <a:pPr marL="457200" lvl="0" indent="-342900" algn="l" rtl="0">
              <a:spcBef>
                <a:spcPts val="0"/>
              </a:spcBef>
              <a:spcAft>
                <a:spcPts val="0"/>
              </a:spcAft>
              <a:buSzPts val="1800"/>
              <a:buChar char="●"/>
            </a:pPr>
            <a:r>
              <a:rPr lang="tr"/>
              <a:t>Hipertansiyon</a:t>
            </a:r>
            <a:endParaRPr/>
          </a:p>
          <a:p>
            <a:pPr marL="457200" lvl="0" indent="-342900" algn="l" rtl="0">
              <a:spcBef>
                <a:spcPts val="0"/>
              </a:spcBef>
              <a:spcAft>
                <a:spcPts val="0"/>
              </a:spcAft>
              <a:buSzPts val="1800"/>
              <a:buChar char="●"/>
            </a:pPr>
            <a:r>
              <a:rPr lang="tr"/>
              <a:t>Tip 2 diyabet</a:t>
            </a:r>
            <a:endParaRPr/>
          </a:p>
          <a:p>
            <a:pPr marL="457200" lvl="0" indent="-342900" algn="l" rtl="0">
              <a:spcBef>
                <a:spcPts val="0"/>
              </a:spcBef>
              <a:spcAft>
                <a:spcPts val="0"/>
              </a:spcAft>
              <a:buSzPts val="1800"/>
              <a:buChar char="●"/>
            </a:pPr>
            <a:r>
              <a:rPr lang="tr"/>
              <a:t>Dislipidemi</a:t>
            </a:r>
            <a:endParaRPr/>
          </a:p>
          <a:p>
            <a:pPr marL="457200" lvl="0" indent="-342900" algn="l" rtl="0">
              <a:spcBef>
                <a:spcPts val="0"/>
              </a:spcBef>
              <a:spcAft>
                <a:spcPts val="0"/>
              </a:spcAft>
              <a:buSzPts val="1800"/>
              <a:buChar char="●"/>
            </a:pPr>
            <a:r>
              <a:rPr lang="tr"/>
              <a:t>Diş çürükleri</a:t>
            </a:r>
            <a:endParaRPr/>
          </a:p>
        </p:txBody>
      </p:sp>
      <p:sp>
        <p:nvSpPr>
          <p:cNvPr id="126" name="Google Shape;12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tr"/>
              <a:t>9</a:t>
            </a:fld>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Ekran Gösterisi (16:9)</PresentationFormat>
  <Paragraphs>317</Paragraphs>
  <Slides>23</Slides>
  <Notes>23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Open Sans</vt:lpstr>
      <vt:lpstr>Arial</vt:lpstr>
      <vt:lpstr>PT Sans Narrow</vt:lpstr>
      <vt:lpstr>Tropic</vt:lpstr>
      <vt:lpstr>Fonksiyonel Gıdalara ve Nutrasötiklere Genel Bir Bakış</vt:lpstr>
      <vt:lpstr>Tanım</vt:lpstr>
      <vt:lpstr>Tanım</vt:lpstr>
      <vt:lpstr>“Yemeğiniz ilacınız, ilaç da yemeğiniz olsun”  “Bir hastalığın babası kim olursa olsun, annesi her zaman kötü bir diyettir” Hipokrat</vt:lpstr>
      <vt:lpstr>Fonksiyonel Gıda Üretim Yöntemleri</vt:lpstr>
      <vt:lpstr>Fonksiyonel Gıda Uygulamaları</vt:lpstr>
      <vt:lpstr>Fonksiyonel Gıda Kategorileri</vt:lpstr>
      <vt:lpstr>Gıdaların Besinsel Analizlerinin Gıda Ve Beslenme Araştırmaları İle Bütünleştirilmesi</vt:lpstr>
      <vt:lpstr>Fonksiyonel Gıdaların Önemi</vt:lpstr>
      <vt:lpstr>Fonksiyonel Gıdaların Önemi</vt:lpstr>
      <vt:lpstr>Fonksiyonel Gıdaların Önemi</vt:lpstr>
      <vt:lpstr>Başlıca Fonksiyonel Gıda Bileşenleri</vt:lpstr>
      <vt:lpstr>Nutrasötik Endüstrisi</vt:lpstr>
      <vt:lpstr>Yüz Yıl Öncesine Göre Daha İyi Besleniyoruz</vt:lpstr>
      <vt:lpstr>Bazı Bitki Kısımlarının Nutrasötik Özellikleri</vt:lpstr>
      <vt:lpstr>PowerPoint Sunusu</vt:lpstr>
      <vt:lpstr>PowerPoint Sunusu</vt:lpstr>
      <vt:lpstr>Ne Kadar Karbonhidrat Tüketmeliyiz?</vt:lpstr>
      <vt:lpstr>Neden Karbonhidrat Tüketmeliyiz?</vt:lpstr>
      <vt:lpstr>PowerPoint Sunusu</vt:lpstr>
      <vt:lpstr>Kaynakça</vt:lpstr>
      <vt:lpstr>Kaynakça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Fonksiyonel Gıdalara ve Nutrasötiklere Genel Bir Bakış</dc:title>
  <cp:lastModifiedBy>Asus</cp:lastModifiedBy>
  <cp:revision>1</cp:revision>
  <dcterms:modified xsi:type="dcterms:W3CDTF">2021-07-01T14:34:03Z</dcterms:modified>
</cp:coreProperties>
</file>