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12192000" cy="6858000"/>
  <p:defaultTextStyle>
    <a:defPPr>
      <a:defRPr lang="tr-T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730912-C1A5-4AAE-AFF4-7E3E887CD4CE}" type="datetimeFigureOut">
              <a:rPr lang="tr-TR"/>
              <a:t>13.02.2026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tr-TR"/>
              <a:t>Asıl metin stillerini düzenle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BE2E03-9864-4235-9C1C-E439D81183D8}" type="slidenum">
              <a:rPr lang="tr-TR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 bwMode="auto"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 bwMode="auto"/>
        <p:txBody>
          <a:bodyPr/>
          <a:lstStyle/>
          <a:p>
            <a:pPr>
              <a:defRPr/>
            </a:pPr>
            <a:r>
              <a:rPr lang="en-US" b="1"/>
              <a:t>Bu yüksek riskli klinik durumlar saptandığında, hasta yakın izleme alınmalı</a:t>
            </a:r>
            <a:r>
              <a:rPr lang="tr-TR" b="1"/>
              <a:t> </a:t>
            </a:r>
            <a:r>
              <a:rPr lang="en-US" b="1"/>
              <a:t>ve sevk eşiği düşük tutulmalıdır.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 bwMode="auto"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/>
              <a:t>Venlafaksinin aktif metaboliti desvenlafaksin de mevcut olup FDA onayı vardır ancak ülkemizde bulunmamaktadır</a:t>
            </a:r>
          </a:p>
          <a:p>
            <a:pPr>
              <a:defRPr/>
            </a:pPr>
            <a:endParaRPr 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 bwMode="auto"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 bwMode="auto"/>
        <p:txBody>
          <a:bodyPr/>
          <a:lstStyle/>
          <a:p>
            <a:pPr>
              <a:defRPr/>
            </a:pPr>
            <a:r>
              <a:rPr lang="tr-TR" b="1"/>
              <a:t>Kesilme planı yapılırken kesilme belirtleri ile ilgili bilgilendirme yapmak önemlidir. Doz azaltılırken şikayetler yeniden ortaya çıkarsa bir süre o dozda beklenmesi uygun olur. Yada bazı ilaçların kesilme belirtisi çok şiddetli olduğundan başka bai AD geçerek onun üstünden kesilme planı yapılabilir.</a:t>
            </a:r>
            <a:endParaRPr 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ak-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a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İçeri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DC2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DC2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DC2225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009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0094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94A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640608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0094AB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0094AB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4" name="Oval 13"/>
          <p:cNvSpPr/>
          <p:nvPr userDrawn="1"/>
        </p:nvSpPr>
        <p:spPr bwMode="auto">
          <a:xfrm>
            <a:off x="551383" y="240127"/>
            <a:ext cx="922264" cy="922264"/>
          </a:xfrm>
          <a:prstGeom prst="ellipse">
            <a:avLst/>
          </a:prstGeom>
          <a:solidFill>
            <a:srgbClr val="0094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19474" y="308219"/>
            <a:ext cx="786079" cy="786079"/>
          </a:xfrm>
          <a:prstGeom prst="rect">
            <a:avLst/>
          </a:prstGeom>
        </p:spPr>
      </p:pic>
      <p:sp>
        <p:nvSpPr>
          <p:cNvPr id="19" name="Yuvarlatılmış Dikdörtgen 18"/>
          <p:cNvSpPr/>
          <p:nvPr userDrawn="1"/>
        </p:nvSpPr>
        <p:spPr bwMode="auto">
          <a:xfrm>
            <a:off x="1635115" y="372645"/>
            <a:ext cx="10005501" cy="65722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DC2225"/>
              </a:solidFill>
            </a:endParaRPr>
          </a:p>
        </p:txBody>
      </p:sp>
      <p:sp>
        <p:nvSpPr>
          <p:cNvPr id="20" name="Başlık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1837258" y="449008"/>
            <a:ext cx="9735267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94A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grpSp>
        <p:nvGrpSpPr>
          <p:cNvPr id="13" name="Grup 12"/>
          <p:cNvGrpSpPr/>
          <p:nvPr userDrawn="1"/>
        </p:nvGrpSpPr>
        <p:grpSpPr bwMode="auto">
          <a:xfrm>
            <a:off x="551383" y="240127"/>
            <a:ext cx="922264" cy="922264"/>
            <a:chOff x="2909455" y="2272146"/>
            <a:chExt cx="1865745" cy="1865745"/>
          </a:xfrm>
        </p:grpSpPr>
        <p:sp>
          <p:nvSpPr>
            <p:cNvPr id="14" name="Oval 13"/>
            <p:cNvSpPr/>
            <p:nvPr userDrawn="1"/>
          </p:nvSpPr>
          <p:spPr bwMode="auto">
            <a:xfrm>
              <a:off x="2909455" y="2272146"/>
              <a:ext cx="1865745" cy="1865745"/>
            </a:xfrm>
            <a:prstGeom prst="ellipse">
              <a:avLst/>
            </a:prstGeom>
            <a:solidFill>
              <a:srgbClr val="DC22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16" name="Resim 15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3047206" y="2409896"/>
              <a:ext cx="1590243" cy="1590243"/>
            </a:xfrm>
            <a:prstGeom prst="rect">
              <a:avLst/>
            </a:prstGeom>
          </p:spPr>
        </p:pic>
      </p:grpSp>
      <p:sp>
        <p:nvSpPr>
          <p:cNvPr id="19" name="Yuvarlatılmış Dikdörtgen 18"/>
          <p:cNvSpPr/>
          <p:nvPr userDrawn="1"/>
        </p:nvSpPr>
        <p:spPr bwMode="auto">
          <a:xfrm>
            <a:off x="1635115" y="372645"/>
            <a:ext cx="10005501" cy="65722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DC2225"/>
              </a:solidFill>
            </a:endParaRPr>
          </a:p>
        </p:txBody>
      </p:sp>
      <p:sp>
        <p:nvSpPr>
          <p:cNvPr id="2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1837258" y="449008"/>
            <a:ext cx="9735267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tr-TR"/>
              <a:t>Asıl metin stillerini düzenlemek için tıklayın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 bwMode="auto">
          <a:xfrm>
            <a:off x="1040234" y="3611724"/>
            <a:ext cx="956183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tr-TR" sz="3600">
                <a:solidFill>
                  <a:schemeClr val="bg1"/>
                </a:solidFill>
              </a:rPr>
              <a:t>AİLE HEKİMLİĞİNDE DEPRESYON VE İNTİHAR RİSKİ </a:t>
            </a:r>
            <a:endParaRPr/>
          </a:p>
          <a:p>
            <a:pPr>
              <a:defRPr/>
            </a:pPr>
            <a:r>
              <a:rPr lang="tr-TR" sz="3600">
                <a:solidFill>
                  <a:schemeClr val="bg1"/>
                </a:solidFill>
              </a:rPr>
              <a:t>                               DEĞERLENDİRMESİ</a:t>
            </a:r>
            <a:endParaRPr/>
          </a:p>
        </p:txBody>
      </p:sp>
      <p:sp>
        <p:nvSpPr>
          <p:cNvPr id="3" name="Dikdörtgen 2"/>
          <p:cNvSpPr/>
          <p:nvPr/>
        </p:nvSpPr>
        <p:spPr bwMode="auto">
          <a:xfrm>
            <a:off x="2977523" y="2705853"/>
            <a:ext cx="5687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>
                <a:solidFill>
                  <a:schemeClr val="bg1"/>
                </a:solidFill>
              </a:rPr>
              <a:t>TANIDAN TEDAVİYE GÜNCEL YAKLAŞIMLAR EĞİTİM PROGRAMI </a:t>
            </a:r>
            <a:endParaRPr/>
          </a:p>
          <a:p>
            <a:pPr algn="ctr">
              <a:defRPr/>
            </a:pPr>
            <a:r>
              <a:rPr lang="tr-TR" sz="1600">
                <a:solidFill>
                  <a:schemeClr val="bg1"/>
                </a:solidFill>
              </a:rPr>
              <a:t>RUH SAĞLIĞI EĞİTİM MODÜLÜ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DEPRESYONU TANIMAK İÇİN NELER SORMALI?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10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buFont typeface="Arial"/>
              <a:defRPr/>
            </a:pPr>
            <a:r>
              <a:rPr lang="tr-TR" sz="2000" b="1" i="1"/>
              <a:t>İŞLEVSELLİK</a:t>
            </a:r>
            <a:endParaRPr lang="en-US" b="1" i="1"/>
          </a:p>
          <a:p>
            <a:pPr marL="742950" lvl="1" indent="-285750">
              <a:buFont typeface="Arial"/>
              <a:buChar char="•"/>
              <a:defRPr/>
            </a:pPr>
            <a:r>
              <a:rPr lang="en-US" sz="1800"/>
              <a:t>“Bu </a:t>
            </a:r>
            <a:r>
              <a:rPr sz="1800"/>
              <a:t>ş</a:t>
            </a:r>
            <a:r>
              <a:rPr lang="en-US" sz="1800"/>
              <a:t>ikâyetler i</a:t>
            </a:r>
            <a:r>
              <a:rPr sz="1800"/>
              <a:t>ş</a:t>
            </a:r>
            <a:r>
              <a:rPr lang="en-US" sz="1800"/>
              <a:t>inizi, ev sorumluluklar</a:t>
            </a:r>
            <a:r>
              <a:rPr sz="1800"/>
              <a:t>ı</a:t>
            </a:r>
            <a:r>
              <a:rPr lang="en-US" sz="1800"/>
              <a:t>n</a:t>
            </a:r>
            <a:r>
              <a:rPr sz="1800"/>
              <a:t>ı</a:t>
            </a:r>
            <a:r>
              <a:rPr lang="en-US" sz="1800"/>
              <a:t>z</a:t>
            </a:r>
            <a:r>
              <a:rPr sz="1800"/>
              <a:t>ı</a:t>
            </a:r>
            <a:r>
              <a:rPr lang="en-US" sz="1800"/>
              <a:t> veya ili</a:t>
            </a:r>
            <a:r>
              <a:rPr sz="1800"/>
              <a:t>ş</a:t>
            </a:r>
            <a:r>
              <a:rPr lang="en-US" sz="1800"/>
              <a:t>kilerinizi etkiliyor mu?”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en-US" sz="1800"/>
              <a:t>“Eskiden yapt</a:t>
            </a:r>
            <a:r>
              <a:rPr sz="1800"/>
              <a:t>ığı</a:t>
            </a:r>
            <a:r>
              <a:rPr lang="en-US" sz="1800"/>
              <a:t>n</a:t>
            </a:r>
            <a:r>
              <a:rPr sz="1800"/>
              <a:t>ı</a:t>
            </a:r>
            <a:r>
              <a:rPr lang="en-US" sz="1800"/>
              <a:t>z </a:t>
            </a:r>
            <a:r>
              <a:rPr sz="1800"/>
              <a:t>ş</a:t>
            </a:r>
            <a:r>
              <a:rPr lang="en-US" sz="1800"/>
              <a:t>eyleri </a:t>
            </a:r>
            <a:r>
              <a:rPr sz="1800"/>
              <a:t>ş</a:t>
            </a:r>
            <a:r>
              <a:rPr lang="en-US" sz="1800"/>
              <a:t>imdi yapmakta zorlan</a:t>
            </a:r>
            <a:r>
              <a:rPr sz="1800"/>
              <a:t>ı</a:t>
            </a:r>
            <a:r>
              <a:rPr lang="en-US" sz="1800"/>
              <a:t>yor musunuz?”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/>
          </a:p>
          <a:p>
            <a:pPr>
              <a:buFont typeface="Arial"/>
              <a:defRPr/>
            </a:pPr>
            <a:r>
              <a:rPr lang="tr-TR" sz="2000" b="1" i="1"/>
              <a:t>İNTİHAR RİSKİ</a:t>
            </a:r>
            <a:endParaRPr lang="en-US" sz="2000" b="1" i="1"/>
          </a:p>
          <a:p>
            <a:pPr>
              <a:buFont typeface="Arial"/>
              <a:defRPr/>
            </a:pPr>
            <a:r>
              <a:rPr lang="en-US" b="1" u="sng"/>
              <a:t>Sormak riski art</a:t>
            </a:r>
            <a:r>
              <a:rPr b="1" u="sng"/>
              <a:t>ı</a:t>
            </a:r>
            <a:r>
              <a:rPr lang="en-US" b="1" u="sng"/>
              <a:t>rmaz</a:t>
            </a:r>
            <a:r>
              <a:rPr lang="tr-TR" b="1" u="sng"/>
              <a:t> </a:t>
            </a:r>
            <a:endParaRPr lang="en-US" b="1" u="sng"/>
          </a:p>
          <a:p>
            <a:pPr>
              <a:buFont typeface="Arial"/>
              <a:defRPr/>
            </a:pPr>
            <a:endParaRPr lang="en-US"/>
          </a:p>
          <a:p>
            <a:pPr marL="742950" lvl="1" indent="-285750">
              <a:buFont typeface="Arial"/>
              <a:buChar char="•"/>
              <a:defRPr/>
            </a:pPr>
            <a:r>
              <a:rPr lang="en-US" sz="1800"/>
              <a:t>“Bazen ya</a:t>
            </a:r>
            <a:r>
              <a:rPr sz="1800"/>
              <a:t>ş</a:t>
            </a:r>
            <a:r>
              <a:rPr lang="en-US" sz="1800"/>
              <a:t>amak istemedi</a:t>
            </a:r>
            <a:r>
              <a:rPr sz="1800"/>
              <a:t>ğ</a:t>
            </a:r>
            <a:r>
              <a:rPr lang="en-US" sz="1800"/>
              <a:t>inizi dü</a:t>
            </a:r>
            <a:r>
              <a:rPr sz="1800"/>
              <a:t>ş</a:t>
            </a:r>
            <a:r>
              <a:rPr lang="en-US" sz="1800"/>
              <a:t>ündü</a:t>
            </a:r>
            <a:r>
              <a:rPr sz="1800"/>
              <a:t>ğ</a:t>
            </a:r>
            <a:r>
              <a:rPr lang="en-US" sz="1800"/>
              <a:t>ünüz oluyor mu?”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en-US" sz="1800"/>
              <a:t>“Ölsem de kurtulsam diye düşündüğünüz oluyor mu?”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en-US" sz="1800"/>
              <a:t>“Kendinize zarar verme dü</a:t>
            </a:r>
            <a:r>
              <a:rPr sz="1800"/>
              <a:t>ş</a:t>
            </a:r>
            <a:r>
              <a:rPr lang="en-US" sz="1800"/>
              <a:t>ünceleriniz oldu mu?”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en-US" sz="1800"/>
              <a:t>“Bunu nas</a:t>
            </a:r>
            <a:r>
              <a:rPr sz="1800"/>
              <a:t>ı</a:t>
            </a:r>
            <a:r>
              <a:rPr lang="en-US" sz="1800"/>
              <a:t>l yapabilece</a:t>
            </a:r>
            <a:r>
              <a:rPr sz="1800"/>
              <a:t>ğ</a:t>
            </a:r>
            <a:r>
              <a:rPr lang="en-US" sz="1800"/>
              <a:t>inize dair bir plan yaptınız mı?”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 / Risk Faktörleri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11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653540"/>
            <a:ext cx="11051540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tr-TR" sz="2400"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  <p:graphicFrame>
        <p:nvGraphicFramePr>
          <p:cNvPr id="5" name="Table 4"/>
          <p:cNvGraphicFramePr>
            <a:graphicFrameLocks/>
          </p:cNvGraphicFramePr>
          <p:nvPr/>
        </p:nvGraphicFramePr>
        <p:xfrm>
          <a:off x="757555" y="1653540"/>
          <a:ext cx="10174605" cy="376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1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Bireysel Risk Faktörleri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/>
                        <a:t>Psikososyal</a:t>
                      </a:r>
                      <a:r>
                        <a:rPr lang="tr-TR" sz="1800"/>
                        <a:t> Risk Faktörleri</a:t>
                      </a:r>
                      <a:endParaRPr lang="en-US" sz="1800"/>
                    </a:p>
                    <a:p>
                      <a:pPr>
                        <a:buNone/>
                        <a:defRPr/>
                      </a:pP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Biyolojik ve Genetik Risk Faktörleri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/>
                        <a:t>Kadın cinsiyet</a:t>
                      </a:r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en-US"/>
                        <a:t>Ailede depresyon öyküsü</a:t>
                      </a:r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en-US"/>
                        <a:t>Düşük eğitim düzeyi</a:t>
                      </a:r>
                      <a:r>
                        <a:rPr lang="tr-TR"/>
                        <a:t> 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Postpartum süreç</a:t>
                      </a:r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/>
                        <a:t>Çocukluk çağı travmaları</a:t>
                      </a:r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en-US"/>
                        <a:t>Yakın kaybı, yas</a:t>
                      </a:r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en-US"/>
                        <a:t>Ekonomik krizler</a:t>
                      </a:r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en-US"/>
                        <a:t>Sosyal destek azlığı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/>
                        <a:t>Genetik yatkınlık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en-US"/>
                        <a:t>Kronik tıbbi hastalıklar</a:t>
                      </a:r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en-US"/>
                        <a:t>Endokrin hastalıklar</a:t>
                      </a:r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en-US"/>
                        <a:t>Nörolojik hastalıklar</a:t>
                      </a:r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en-US"/>
                        <a:t>İnflamatuar süreçler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 TARAMASINDA KULLANILABİLECEK ÖLÇEKLER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 bwMode="auto">
          <a:xfrm>
            <a:off x="848994" y="1111885"/>
            <a:ext cx="11099165" cy="45218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u="sng"/>
              <a:t>PHQ-2</a:t>
            </a:r>
            <a:r>
              <a:rPr lang="tr-TR" sz="2000" b="1" u="sng"/>
              <a:t> (Patient Health Questionare-2) (HASTA SAĞLIK ANKETİ-2)</a:t>
            </a:r>
            <a:endParaRPr lang="en-US" sz="2000" b="1" u="sng"/>
          </a:p>
          <a:p>
            <a:pPr marL="285750" indent="-285750">
              <a:buFont typeface="Arial"/>
              <a:buChar char="•"/>
              <a:defRPr/>
            </a:pPr>
            <a:r>
              <a:rPr lang="en-US" sz="2000"/>
              <a:t>Soru say</a:t>
            </a:r>
            <a:r>
              <a:rPr sz="2000"/>
              <a:t>ı</a:t>
            </a:r>
            <a:r>
              <a:rPr lang="en-US" sz="2000"/>
              <a:t>s</a:t>
            </a:r>
            <a:r>
              <a:rPr sz="2000"/>
              <a:t>ı</a:t>
            </a:r>
            <a:r>
              <a:rPr lang="en-US" sz="2000"/>
              <a:t>: 2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US" sz="2000"/>
              <a:t>Süre: &lt; 1 dakika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/>
              <a:t>Ne öl</a:t>
            </a:r>
            <a:r>
              <a:rPr sz="2000"/>
              <a:t>ç</a:t>
            </a:r>
            <a:r>
              <a:rPr lang="en-US" sz="2000"/>
              <a:t>er? Depresif duygudurum + anhedonia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US" sz="2000"/>
              <a:t>Kullan</a:t>
            </a:r>
            <a:r>
              <a:rPr sz="2000"/>
              <a:t>ı</a:t>
            </a:r>
            <a:r>
              <a:rPr lang="en-US" sz="2000"/>
              <a:t>m amac</a:t>
            </a:r>
            <a:r>
              <a:rPr sz="2000"/>
              <a:t>ı</a:t>
            </a:r>
            <a:r>
              <a:rPr lang="en-US" sz="2000"/>
              <a:t>: H</a:t>
            </a:r>
            <a:r>
              <a:rPr sz="2000"/>
              <a:t>ı</a:t>
            </a:r>
            <a:r>
              <a:rPr lang="en-US" sz="2000"/>
              <a:t>zl</a:t>
            </a:r>
            <a:r>
              <a:rPr sz="2000"/>
              <a:t>ı</a:t>
            </a:r>
            <a:r>
              <a:rPr lang="en-US" sz="2000"/>
              <a:t> tarama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/>
          </a:p>
          <a:p>
            <a:pPr>
              <a:defRPr/>
            </a:pPr>
            <a:r>
              <a:rPr lang="tr-TR" sz="2000" b="1"/>
              <a:t>Sorular 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/>
              <a:t>Son 2 haftada, bir </a:t>
            </a:r>
            <a:r>
              <a:rPr sz="2000" b="1"/>
              <a:t>ş</a:t>
            </a:r>
            <a:r>
              <a:rPr lang="en-US" sz="2000" b="1"/>
              <a:t>eyler yapmaktan zevk almamak veya ilgi duymamak sizi ne s</a:t>
            </a:r>
            <a:r>
              <a:rPr sz="2000" b="1"/>
              <a:t>ı</a:t>
            </a:r>
            <a:r>
              <a:rPr lang="en-US" sz="2000" b="1"/>
              <a:t>kl</a:t>
            </a:r>
            <a:r>
              <a:rPr sz="2000" b="1"/>
              <a:t>ı</a:t>
            </a:r>
            <a:r>
              <a:rPr lang="en-US" sz="2000" b="1"/>
              <a:t>kla rahats</a:t>
            </a:r>
            <a:r>
              <a:rPr sz="2000" b="1"/>
              <a:t>ı</a:t>
            </a:r>
            <a:r>
              <a:rPr lang="en-US" sz="2000" b="1"/>
              <a:t>z etti?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/>
              <a:t>Son 2 hafta i</a:t>
            </a:r>
            <a:r>
              <a:rPr sz="2000" b="1"/>
              <a:t>ç</a:t>
            </a:r>
            <a:r>
              <a:rPr lang="en-US" sz="2000" b="1"/>
              <a:t>inde ne s</a:t>
            </a:r>
            <a:r>
              <a:rPr sz="2000" b="1"/>
              <a:t>ı</a:t>
            </a:r>
            <a:r>
              <a:rPr lang="en-US" sz="2000" b="1"/>
              <a:t>kl</a:t>
            </a:r>
            <a:r>
              <a:rPr sz="2000" b="1"/>
              <a:t>ı</a:t>
            </a:r>
            <a:r>
              <a:rPr lang="en-US" sz="2000" b="1"/>
              <a:t>kla kendinizi moralsiz, depresif veya umutsuz hissettiniz?</a:t>
            </a:r>
            <a:endParaRPr/>
          </a:p>
          <a:p>
            <a:pPr>
              <a:defRPr/>
            </a:pPr>
            <a:endParaRPr lang="tr-TR" sz="2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12</a:t>
            </a:fld>
            <a:endParaRPr lang="tr-TR"/>
          </a:p>
        </p:txBody>
      </p:sp>
      <p:graphicFrame>
        <p:nvGraphicFramePr>
          <p:cNvPr id="5" name="Table 4"/>
          <p:cNvGraphicFramePr>
            <a:graphicFrameLocks/>
          </p:cNvGraphicFramePr>
          <p:nvPr/>
        </p:nvGraphicFramePr>
        <p:xfrm>
          <a:off x="668020" y="4984750"/>
          <a:ext cx="1128014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>
                          <a:solidFill>
                            <a:srgbClr val="C00000"/>
                          </a:solidFill>
                        </a:rPr>
                        <a:t>Tam olarak değil= 0 puan</a:t>
                      </a:r>
                      <a:endParaRPr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>
                          <a:solidFill>
                            <a:srgbClr val="C00000"/>
                          </a:solidFill>
                        </a:rPr>
                        <a:t>Birkaç gün=1 puan</a:t>
                      </a:r>
                      <a:endParaRPr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>
                          <a:solidFill>
                            <a:srgbClr val="C00000"/>
                          </a:solidFill>
                        </a:rPr>
                        <a:t>Günlerin yarısından fazla=2 puan</a:t>
                      </a:r>
                      <a:endParaRPr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>
                          <a:solidFill>
                            <a:srgbClr val="C00000"/>
                          </a:solidFill>
                        </a:rPr>
                        <a:t>Neredeyse her gün: 3 puan</a:t>
                      </a:r>
                      <a:endParaRPr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 bwMode="auto">
          <a:xfrm>
            <a:off x="3374390" y="5422309"/>
            <a:ext cx="508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sz="2400" b="1">
                <a:solidFill>
                  <a:srgbClr val="C00000"/>
                </a:solidFill>
              </a:rPr>
              <a:t>Yorum:</a:t>
            </a:r>
            <a:r>
              <a:rPr lang="tr-TR" sz="2400" b="1">
                <a:solidFill>
                  <a:srgbClr val="C00000"/>
                </a:solidFill>
              </a:rPr>
              <a:t> </a:t>
            </a:r>
            <a:r>
              <a:rPr sz="2400" b="1">
                <a:solidFill>
                  <a:srgbClr val="C00000"/>
                </a:solidFill>
              </a:rPr>
              <a:t>≥3 → PHQ-9’a geç</a:t>
            </a:r>
            <a:r>
              <a:rPr lang="tr-TR" sz="2400" b="1">
                <a:solidFill>
                  <a:srgbClr val="C00000"/>
                </a:solidFill>
              </a:rPr>
              <a:t>ilir.</a:t>
            </a:r>
            <a:endParaRPr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 TARAMASINDA KULLANILABİLECEK ÖLÇEKLER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 bwMode="auto">
          <a:xfrm>
            <a:off x="848996" y="1355090"/>
            <a:ext cx="4201470" cy="45218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u="sng"/>
              <a:t>PHQ-</a:t>
            </a:r>
            <a:r>
              <a:rPr lang="tr-TR" sz="2000" b="1" u="sng"/>
              <a:t>9 (Patient Health Questionare-9) </a:t>
            </a:r>
            <a:endParaRPr/>
          </a:p>
          <a:p>
            <a:pPr>
              <a:defRPr/>
            </a:pPr>
            <a:r>
              <a:rPr lang="tr-TR" sz="2000" b="1" u="sng"/>
              <a:t>HASTA SAĞLIK ANKETİ-9</a:t>
            </a:r>
            <a:endParaRPr lang="en-US" sz="2000" b="1" u="sng"/>
          </a:p>
          <a:p>
            <a:pPr marL="285750" indent="-285750">
              <a:buFont typeface="Arial"/>
              <a:buChar char="•"/>
              <a:defRPr/>
            </a:pPr>
            <a:r>
              <a:rPr lang="en-US" sz="2000"/>
              <a:t>Soru sayısı: </a:t>
            </a:r>
            <a:r>
              <a:rPr lang="tr-TR" sz="2000"/>
              <a:t>9</a:t>
            </a:r>
            <a:endParaRPr lang="en-US" sz="2000"/>
          </a:p>
          <a:p>
            <a:pPr marL="285750" indent="-285750">
              <a:buFont typeface="Arial"/>
              <a:buChar char="•"/>
              <a:defRPr/>
            </a:pPr>
            <a:r>
              <a:rPr lang="en-US" sz="2000"/>
              <a:t>Süre: </a:t>
            </a:r>
            <a:r>
              <a:rPr lang="tr-TR" sz="2000"/>
              <a:t>2-3</a:t>
            </a:r>
            <a:r>
              <a:rPr lang="en-US" sz="2000"/>
              <a:t> dakika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/>
              <a:t>Ne ölçer? </a:t>
            </a:r>
            <a:r>
              <a:rPr lang="tr-TR" sz="2000"/>
              <a:t>DSM-5  Belirtileri</a:t>
            </a:r>
            <a:endParaRPr/>
          </a:p>
          <a:p>
            <a:pPr>
              <a:buFont typeface="Arial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Kesme noktalar</a:t>
            </a:r>
            <a:r>
              <a:rPr sz="2000"/>
              <a:t>ı</a:t>
            </a:r>
            <a:r>
              <a:rPr lang="en-US" sz="2000"/>
              <a:t>: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5: Hafif depresyon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10: Orta depresyon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15: Orta-a</a:t>
            </a:r>
            <a:r>
              <a:rPr sz="1800"/>
              <a:t>ğı</a:t>
            </a:r>
            <a:r>
              <a:rPr lang="en-US" sz="1800"/>
              <a:t>r depresyon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20: A</a:t>
            </a:r>
            <a:r>
              <a:rPr sz="1800"/>
              <a:t>ğı</a:t>
            </a:r>
            <a:r>
              <a:rPr lang="en-US" sz="1800"/>
              <a:t>r depresyon</a:t>
            </a:r>
          </a:p>
          <a:p>
            <a:pPr>
              <a:defRPr/>
            </a:pPr>
            <a:endParaRPr lang="en-US" sz="2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13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5316278" y="1239946"/>
            <a:ext cx="6718506" cy="54322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tr-TR" sz="1200" b="1"/>
              <a:t>PHQ-9 (Patient Health Questionnaire-9)</a:t>
            </a:r>
            <a:endParaRPr/>
          </a:p>
          <a:p>
            <a:pPr algn="ctr">
              <a:defRPr/>
            </a:pPr>
            <a:endParaRPr lang="tr-TR" sz="1200" b="1"/>
          </a:p>
          <a:p>
            <a:pPr>
              <a:defRPr/>
            </a:pPr>
            <a:r>
              <a:rPr lang="tr-TR" sz="1200" b="1"/>
              <a:t>Son 2 hafta içinde aşağıdaki durumlar sizi ne sıklıkla rahatsız etti?</a:t>
            </a:r>
            <a:endParaRPr lang="tr-TR" sz="1200"/>
          </a:p>
          <a:p>
            <a:pPr>
              <a:defRPr/>
            </a:pPr>
            <a:r>
              <a:rPr lang="tr-TR" sz="1200"/>
              <a:t>0=Hiçbir zaman | 1=Bazı günler | 2=Günlerin yarısından fazlası | 3=Hemen her gün</a:t>
            </a:r>
            <a:endParaRPr/>
          </a:p>
          <a:p>
            <a:pPr>
              <a:defRPr/>
            </a:pPr>
            <a:endParaRPr lang="tr-TR" sz="1200"/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1200"/>
              <a:t>Bir şeyleri yapmaya az ilgi veya zevk duymak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1200"/>
              <a:t>Üzgün, depresif veya umutsuz hissetmek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1200"/>
              <a:t>Uykuya dalmada veya uyumaya devam etmekte zorluk, veya çok fazla uyumak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1200"/>
              <a:t>Yorgun hissetmek veya enerjinizin az olması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1200"/>
              <a:t>İştahsızlık veya çok fazla yemek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1200"/>
              <a:t>Kendinizi kötü hissetmeniz – veya kendinizi başarısız ya da kendinizi veya ailenizi</a:t>
            </a:r>
            <a:br>
              <a:rPr lang="tr-TR" sz="1200"/>
            </a:br>
            <a:r>
              <a:rPr lang="tr-TR" sz="1200"/>
              <a:t>hayal kırıklığına uğrattığınızı düşünmeniz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1200"/>
              <a:t>Gazete okumak veya televizyon seyretmek gibi faaliyetlerde dikkatinizi toplamakta </a:t>
            </a:r>
            <a:br>
              <a:rPr lang="tr-TR" sz="1200"/>
            </a:br>
            <a:r>
              <a:rPr lang="tr-TR" sz="1200"/>
              <a:t>güçlük çekmeniz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1200"/>
              <a:t>Başkalarının fark edebileceği kadar yavaş hareket etmeniz veya konuşmanız?</a:t>
            </a:r>
            <a:br>
              <a:rPr lang="tr-TR" sz="1200"/>
            </a:br>
            <a:r>
              <a:rPr lang="tr-TR" sz="1200"/>
              <a:t>Veya tam aksine –normalden çok daha fazla hareket edecek kadar kıpır kıpır veya huzursuz olmanız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tr-TR" sz="1200"/>
              <a:t>Ölmüş olsanız daha iyi olacağınız veya bir şekilde kendinize zarar verme düşünceleri</a:t>
            </a:r>
            <a:endParaRPr/>
          </a:p>
          <a:p>
            <a:pPr>
              <a:defRPr/>
            </a:pPr>
            <a:endParaRPr lang="tr-TR" sz="1200" b="1"/>
          </a:p>
          <a:p>
            <a:pPr>
              <a:defRPr/>
            </a:pPr>
            <a:r>
              <a:rPr lang="tr-TR" sz="1200" b="1"/>
              <a:t>Bu sorunlardan herhangi birini işaretlediyseniz, bu sorunlar işinizi yapmanızda, evinizle </a:t>
            </a:r>
            <a:br>
              <a:rPr lang="tr-TR" sz="1200" b="1"/>
            </a:br>
            <a:r>
              <a:rPr lang="tr-TR" sz="1200" b="1"/>
              <a:t>ilgili işleri halletmenizde veya diğer insanlarla olan ilişkilerinizde ne kadar zorluk yarattı?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tr-TR" sz="1200"/>
              <a:t>Hiç zorluk yaratmadı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tr-TR" sz="1200"/>
              <a:t>Oldukça zorluk yarattı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tr-TR" sz="1200"/>
              <a:t>Çok zorluk yarattı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tr-TR" sz="1200"/>
              <a:t>Aşırı derecede zorluk yarattı</a:t>
            </a:r>
            <a:endParaRPr/>
          </a:p>
          <a:p>
            <a:pPr>
              <a:defRPr/>
            </a:pPr>
            <a:endParaRPr lang="tr-TR" sz="1200" b="1"/>
          </a:p>
          <a:p>
            <a:pPr>
              <a:defRPr/>
            </a:pPr>
            <a:r>
              <a:rPr lang="tr-TR" sz="1200" b="1"/>
              <a:t>Toplam Puan (0–27):</a:t>
            </a:r>
            <a:br>
              <a:rPr lang="tr-TR" sz="1200"/>
            </a:br>
            <a:r>
              <a:rPr lang="tr-TR" sz="1200"/>
              <a:t>0–4 Minimal | 5–9 Hafif | 10–14 Orta | 15–19 Orta-Ağır | 20–27 Ağır</a:t>
            </a:r>
            <a:endParaRPr/>
          </a:p>
          <a:p>
            <a:pPr>
              <a:defRPr/>
            </a:pPr>
            <a:endParaRPr lang="tr-TR" sz="1200" i="1"/>
          </a:p>
          <a:p>
            <a:pPr>
              <a:defRPr/>
            </a:pPr>
            <a:r>
              <a:rPr lang="tr-TR" sz="1100" i="1"/>
              <a:t>Not: Tarama aracıdır, tanı koydurmaz. 9. madde ≥1 ise klinik değerlendirme gereklidir.</a:t>
            </a:r>
            <a:endParaRPr lang="tr-TR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50"/>
              <a:t>DEPRESYON TARAMASINDA KULLANILABİLECEK ÖLÇEKLER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14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653540"/>
            <a:ext cx="10295255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>
              <a:buFont typeface="Arial"/>
              <a:buNone/>
              <a:defRPr/>
            </a:pPr>
            <a:r>
              <a:rPr lang="en-US" sz="2400" b="1" u="sng"/>
              <a:t>Geriatrik Depresyon Öl</a:t>
            </a:r>
            <a:r>
              <a:rPr sz="2400" b="1" u="sng"/>
              <a:t>ç</a:t>
            </a:r>
            <a:r>
              <a:rPr lang="en-US" sz="2400" b="1" u="sng"/>
              <a:t>e</a:t>
            </a:r>
            <a:r>
              <a:rPr sz="2400" b="1" u="sng"/>
              <a:t>ğ</a:t>
            </a:r>
            <a:r>
              <a:rPr lang="en-US" sz="2400" b="1" u="sng"/>
              <a:t>i (GDS)</a:t>
            </a:r>
            <a:endParaRPr/>
          </a:p>
          <a:p>
            <a:pPr indent="0" algn="just">
              <a:buFont typeface="Arial"/>
              <a:buNone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r>
              <a:rPr lang="en-US" sz="2000"/>
              <a:t>65 ya</a:t>
            </a:r>
            <a:r>
              <a:rPr sz="2000"/>
              <a:t>ş</a:t>
            </a:r>
            <a:r>
              <a:rPr lang="en-US" sz="2000"/>
              <a:t> ve üzerindeki bireylerde depresyonu tarama ve depresyon </a:t>
            </a:r>
            <a:r>
              <a:rPr sz="2000"/>
              <a:t>ş</a:t>
            </a:r>
            <a:r>
              <a:rPr lang="en-US" sz="2000"/>
              <a:t>iddetini kabaca de</a:t>
            </a:r>
            <a:r>
              <a:rPr sz="2000"/>
              <a:t>ğ</a:t>
            </a:r>
            <a:r>
              <a:rPr lang="en-US" sz="2000"/>
              <a:t>erlendirme</a:t>
            </a:r>
            <a:r>
              <a:rPr lang="tr-TR" sz="2000"/>
              <a:t>de kullanılır.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endParaRPr lang="en-US" sz="2000"/>
          </a:p>
          <a:p>
            <a:pPr marL="285750" indent="-285750" algn="just">
              <a:buFont typeface="Arial"/>
              <a:buChar char="•"/>
              <a:defRPr/>
            </a:pPr>
            <a:r>
              <a:rPr lang="en-US" sz="2000"/>
              <a:t>Somatik belirtileri minimize eder</a:t>
            </a:r>
            <a:r>
              <a:rPr lang="tr-TR" sz="2000"/>
              <a:t>; bu</a:t>
            </a:r>
            <a:r>
              <a:rPr lang="en-US" sz="2000"/>
              <a:t> ya</a:t>
            </a:r>
            <a:r>
              <a:rPr sz="2000"/>
              <a:t>ş</a:t>
            </a:r>
            <a:r>
              <a:rPr lang="en-US" sz="2000"/>
              <a:t>l</a:t>
            </a:r>
            <a:r>
              <a:rPr sz="2000"/>
              <a:t>ı</a:t>
            </a:r>
            <a:r>
              <a:rPr lang="en-US" sz="2000"/>
              <a:t>larda ve t</a:t>
            </a:r>
            <a:r>
              <a:rPr sz="2000"/>
              <a:t>ı</a:t>
            </a:r>
            <a:r>
              <a:rPr lang="en-US" sz="2000"/>
              <a:t>bbi komorbiditede avantaj</a:t>
            </a:r>
            <a:r>
              <a:rPr lang="tr-TR" sz="2000"/>
              <a:t> sağlar. </a:t>
            </a:r>
            <a:endParaRPr/>
          </a:p>
          <a:p>
            <a:pPr marL="285750" indent="-285750" algn="just">
              <a:buFont typeface="Arial"/>
              <a:buChar char="•"/>
              <a:defRPr/>
            </a:pPr>
            <a:endParaRPr lang="en-US" sz="2000"/>
          </a:p>
          <a:p>
            <a:pPr marL="285750" indent="-285750" algn="just">
              <a:buFont typeface="Arial"/>
              <a:buChar char="•"/>
              <a:defRPr/>
            </a:pPr>
            <a:r>
              <a:rPr lang="tr-TR" sz="2000"/>
              <a:t>Hasta tarafından doldurulur. </a:t>
            </a:r>
            <a:endParaRPr/>
          </a:p>
          <a:p>
            <a:pPr indent="0" algn="just">
              <a:buFont typeface="Arial"/>
              <a:buNone/>
              <a:defRPr/>
            </a:pPr>
            <a:endParaRPr sz="2000"/>
          </a:p>
          <a:p>
            <a:pPr marL="285750" indent="-285750" algn="just">
              <a:buFont typeface="Arial"/>
              <a:buChar char="•"/>
              <a:defRPr/>
            </a:pPr>
            <a:r>
              <a:rPr lang="tr-TR" sz="2000"/>
              <a:t>15 maddelik versiyonu birinci basamakta taramada kullanmaya uygundur. </a:t>
            </a:r>
            <a:endParaRPr lang="en-US" sz="2000"/>
          </a:p>
          <a:p>
            <a:pPr indent="0" algn="just">
              <a:buFont typeface="Arial"/>
              <a:buNone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6798" y="508851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2450"/>
              <a:t>DEPRESYON TARAMASINDA KULLANILABİLECEK ÖLÇEKLER</a:t>
            </a:r>
            <a:br>
              <a:rPr lang="tr-TR" sz="2450"/>
            </a:br>
            <a:r>
              <a:rPr lang="en-US" sz="2450" u="sng"/>
              <a:t>Geriatrik Depresyon Ölçeği (GDS)</a:t>
            </a:r>
            <a:r>
              <a:rPr lang="tr-TR" sz="2450" u="sng"/>
              <a:t>-15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15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27230" y="0"/>
            <a:ext cx="1631490" cy="1382548"/>
          </a:xfrm>
          <a:prstGeom prst="rect">
            <a:avLst/>
          </a:prstGeom>
        </p:spPr>
      </p:pic>
      <p:graphicFrame>
        <p:nvGraphicFramePr>
          <p:cNvPr id="10" name="Tablo 9"/>
          <p:cNvGraphicFramePr>
            <a:graphicFrameLocks noGrp="1"/>
          </p:cNvGraphicFramePr>
          <p:nvPr/>
        </p:nvGraphicFramePr>
        <p:xfrm>
          <a:off x="742856" y="1127347"/>
          <a:ext cx="9592902" cy="496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0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Aşağıdaki sorulara, geçen hafta hissettiklerinizi belirtir EVET ya da HAYIR şeklinde yanıt veriniz.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6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1. Temel olarak yaşamdan zevk alıyor musunuz?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Hayır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07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2. Aktivitelerinizin ve ilgilerinizin çoğundan uzaklaştınız mı?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Evet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3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3. Hayatınızın boş olduğunu düşünüyor musunuz?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Evet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3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4. Çoğunlukla canınız sıkılır mı?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Evet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91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5. Çoğu zaman moraliniz iyi midir?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Hayır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25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6. Kendinize kötü bir şeyler olacağını düşünerek korkar mısınız?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Evet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81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7. Çoğunlukla kendinizi mutlu hisseder misiniz?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Hayır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62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8. Sıklıkla kendinizi yardıma muhtaç hisseder misiniz?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Evet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53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9. Dışarı çıkmak veya yeni şeyler yapmak yerine evde oturmayı mı tercih edersiniz?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Evet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97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10. Hafızanızla ilgili olarak, çoğu kişiden daha fazla mı probleme sahip olduğunuzu düşünüyorsunuz?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Evet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11. Şu an hayatta olduğunuz için mutlu musunuz?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Hayır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88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12. Son zamanlarda kendinizi değersiz olarak hissediyor musunuz?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Evet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65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13. Enerji dolu musunuz?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Hayır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14. Durumunuzun ümitsiz olduğunu mu düşünüyorsunuz?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Evet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46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15. Çoğu kişinin sizden daha iyi durumda mı olduğu düşünüyorsunuz?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1400"/>
                        <a:t>Evet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400"/>
                        <a:t>1 puan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50"/>
              <a:t>DEPRESYON TARAMASINDA KULLANILABİLECEK ÖLÇEKLER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16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653540"/>
            <a:ext cx="10295255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>
              <a:buFont typeface="Arial"/>
              <a:buNone/>
              <a:defRPr/>
            </a:pPr>
            <a:r>
              <a:rPr lang="tr-TR" sz="2400" b="1" u="sng"/>
              <a:t>Edinburgh Postpartum Depresyon Ölçeği</a:t>
            </a:r>
            <a:endParaRPr/>
          </a:p>
          <a:p>
            <a:pPr indent="0" algn="just">
              <a:buFont typeface="Arial"/>
              <a:buNone/>
              <a:defRPr/>
            </a:pPr>
            <a:endParaRPr lang="en-US" sz="2400" b="1" u="sng"/>
          </a:p>
          <a:p>
            <a:pPr marL="285750" indent="-285750">
              <a:buFont typeface="Arial"/>
              <a:buChar char="•"/>
              <a:defRPr/>
            </a:pPr>
            <a:r>
              <a:rPr lang="en-US" sz="2000"/>
              <a:t>Gebelikte ve do</a:t>
            </a:r>
            <a:r>
              <a:rPr sz="2000"/>
              <a:t>ğ</a:t>
            </a:r>
            <a:r>
              <a:rPr lang="en-US" sz="2000"/>
              <a:t>um sonras</a:t>
            </a:r>
            <a:r>
              <a:rPr sz="2000"/>
              <a:t>ı</a:t>
            </a:r>
            <a:r>
              <a:rPr lang="en-US" sz="2000"/>
              <a:t> dönemde depresyon riskini tarama</a:t>
            </a:r>
            <a:r>
              <a:rPr lang="tr-TR" sz="2000"/>
              <a:t>da kullanılır.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000"/>
          </a:p>
          <a:p>
            <a:pPr marL="285750" indent="-285750">
              <a:buFont typeface="Arial"/>
              <a:buChar char="•"/>
              <a:defRPr/>
            </a:pPr>
            <a:r>
              <a:rPr lang="en-US" sz="2000"/>
              <a:t>Annede su</a:t>
            </a:r>
            <a:r>
              <a:rPr sz="2000"/>
              <a:t>ç</a:t>
            </a:r>
            <a:r>
              <a:rPr lang="en-US" sz="2000"/>
              <a:t>lulu</a:t>
            </a:r>
            <a:r>
              <a:rPr sz="2000"/>
              <a:t>ğ</a:t>
            </a:r>
            <a:r>
              <a:rPr lang="en-US" sz="2000"/>
              <a:t>u ve damgalanmay</a:t>
            </a:r>
            <a:r>
              <a:rPr sz="2000"/>
              <a:t>ı</a:t>
            </a:r>
            <a:r>
              <a:rPr lang="en-US" sz="2000"/>
              <a:t> azaltacak bi</a:t>
            </a:r>
            <a:r>
              <a:rPr sz="2000"/>
              <a:t>ç</a:t>
            </a:r>
            <a:r>
              <a:rPr lang="en-US" sz="2000"/>
              <a:t>imde tasarlanm</a:t>
            </a:r>
            <a:r>
              <a:rPr sz="2000"/>
              <a:t>ış</a:t>
            </a:r>
            <a:r>
              <a:rPr lang="en-US" sz="2000"/>
              <a:t>t</a:t>
            </a:r>
            <a:r>
              <a:rPr sz="2000"/>
              <a:t>ı</a:t>
            </a:r>
            <a:r>
              <a:rPr lang="tr-TR" sz="2000"/>
              <a:t>r.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000"/>
          </a:p>
          <a:p>
            <a:pPr marL="285750" indent="-285750">
              <a:buFont typeface="Arial"/>
              <a:buChar char="•"/>
              <a:defRPr/>
            </a:pPr>
            <a:r>
              <a:rPr lang="en-US" sz="2000"/>
              <a:t>Hasta taraf</a:t>
            </a:r>
            <a:r>
              <a:rPr sz="2000"/>
              <a:t>ı</a:t>
            </a:r>
            <a:r>
              <a:rPr lang="en-US" sz="2000"/>
              <a:t>ndan doldurulur</a:t>
            </a:r>
            <a:r>
              <a:rPr lang="tr-TR" sz="2000"/>
              <a:t>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 sz="2000"/>
          </a:p>
          <a:p>
            <a:pPr marL="285750" indent="-285750">
              <a:buFont typeface="Arial"/>
              <a:buChar char="•"/>
              <a:defRPr/>
            </a:pPr>
            <a:r>
              <a:rPr lang="tr-TR" sz="2000"/>
              <a:t>10 maddeden oluşur. </a:t>
            </a:r>
            <a:endParaRPr lang="en-US" sz="2000"/>
          </a:p>
          <a:p>
            <a:pPr marL="285750" indent="-285750">
              <a:buFont typeface="Arial"/>
              <a:buChar char="•"/>
              <a:defRPr/>
            </a:pPr>
            <a:endParaRPr 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30123" y="605163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2450"/>
              <a:t>DEPRESYON TARAMASINDA KULLANILABİLECEK ÖLÇEKLER</a:t>
            </a:r>
            <a:br>
              <a:rPr lang="tr-TR" sz="2450"/>
            </a:br>
            <a:r>
              <a:rPr lang="tr-TR" sz="2450" u="sng"/>
              <a:t>Edinburgh Postpartum Depresyon Ölçeği</a:t>
            </a:r>
            <a:endParaRPr lang="tr-TR" sz="245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17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653540"/>
            <a:ext cx="10295255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81275" y="1184275"/>
            <a:ext cx="5150485" cy="5674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31760" y="2238375"/>
            <a:ext cx="406971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DEPRESYONDA KLİNİK BELİRLEYİCİLER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 bwMode="auto">
          <a:xfrm>
            <a:off x="848995" y="1355090"/>
            <a:ext cx="10791825" cy="452183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r-TR" sz="2000" b="1" u="sng"/>
              <a:t>Anksiyete ile giden depresyon</a:t>
            </a:r>
            <a:r>
              <a:rPr lang="tr-TR" sz="2000" b="1"/>
              <a:t>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tr-TR" sz="1900"/>
              <a:t>D</a:t>
            </a:r>
            <a:r>
              <a:rPr lang="en-US" sz="1900"/>
              <a:t>aha yüksek intihar riski, daha uzun süreli hastal</a:t>
            </a:r>
            <a:r>
              <a:rPr sz="1900"/>
              <a:t>ı</a:t>
            </a:r>
            <a:r>
              <a:rPr lang="en-US" sz="1900"/>
              <a:t>k ve daha yüksek tedaviye yan</a:t>
            </a:r>
            <a:r>
              <a:rPr sz="1900"/>
              <a:t>ı</a:t>
            </a:r>
            <a:r>
              <a:rPr lang="en-US" sz="1900"/>
              <a:t>ts</a:t>
            </a:r>
            <a:r>
              <a:rPr sz="1900"/>
              <a:t>ı</a:t>
            </a:r>
            <a:r>
              <a:rPr lang="en-US" sz="1900"/>
              <a:t>zl</a:t>
            </a:r>
            <a:r>
              <a:rPr sz="1900"/>
              <a:t>ı</a:t>
            </a:r>
            <a:r>
              <a:rPr lang="en-US" sz="1900"/>
              <a:t>k olas</a:t>
            </a:r>
            <a:r>
              <a:rPr sz="1900"/>
              <a:t>ı</a:t>
            </a:r>
            <a:r>
              <a:rPr lang="en-US" sz="1900"/>
              <a:t>l</a:t>
            </a:r>
            <a:r>
              <a:rPr sz="1900"/>
              <a:t>ığı</a:t>
            </a:r>
            <a:r>
              <a:rPr lang="en-US" sz="1900"/>
              <a:t> ile ili</a:t>
            </a:r>
            <a:r>
              <a:rPr sz="1900"/>
              <a:t>ş</a:t>
            </a:r>
            <a:r>
              <a:rPr lang="en-US" sz="1900"/>
              <a:t>kil</a:t>
            </a:r>
            <a:r>
              <a:rPr lang="tr-TR" sz="1900"/>
              <a:t>idir.</a:t>
            </a:r>
            <a:endParaRPr/>
          </a:p>
          <a:p>
            <a:pPr>
              <a:defRPr/>
            </a:pPr>
            <a:endParaRPr lang="tr-TR" sz="2000"/>
          </a:p>
          <a:p>
            <a:pPr>
              <a:defRPr/>
            </a:pPr>
            <a:r>
              <a:rPr lang="en-US" sz="2000" b="1" u="sng"/>
              <a:t>Melankolik depresyon  </a:t>
            </a: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1900"/>
              <a:t>Bu tür depresyonda zevk almada azalman</a:t>
            </a:r>
            <a:r>
              <a:rPr sz="1900"/>
              <a:t>ı</a:t>
            </a:r>
            <a:r>
              <a:rPr lang="en-US" sz="1900"/>
              <a:t>n ötesinde neredeyse tamamen bir kay</a:t>
            </a:r>
            <a:r>
              <a:rPr sz="1900"/>
              <a:t>ı</a:t>
            </a:r>
            <a:r>
              <a:rPr lang="en-US" sz="1900"/>
              <a:t>p söz konusudur.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1900"/>
              <a:t>Sabah kötüle</a:t>
            </a:r>
            <a:r>
              <a:rPr sz="1900"/>
              <a:t>ş</a:t>
            </a:r>
            <a:r>
              <a:rPr lang="en-US" sz="1900"/>
              <a:t>me hali belirgindir.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1900"/>
              <a:t>Erken uyanma, i</a:t>
            </a:r>
            <a:r>
              <a:rPr sz="1900"/>
              <a:t>ş</a:t>
            </a:r>
            <a:r>
              <a:rPr lang="en-US" sz="1900"/>
              <a:t>tah kayb</a:t>
            </a:r>
            <a:r>
              <a:rPr sz="1900"/>
              <a:t>ı</a:t>
            </a:r>
            <a:r>
              <a:rPr lang="en-US" sz="1900"/>
              <a:t> ön plandad</a:t>
            </a:r>
            <a:r>
              <a:rPr sz="1900"/>
              <a:t>ı</a:t>
            </a:r>
            <a:r>
              <a:rPr lang="en-US" sz="1900"/>
              <a:t>r.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1900"/>
              <a:t>Melankolik depresyon, yatan hastalarda daha s</a:t>
            </a:r>
            <a:r>
              <a:rPr sz="1900"/>
              <a:t>ı</a:t>
            </a:r>
            <a:r>
              <a:rPr lang="en-US" sz="1900"/>
              <a:t>k izlenmektedir ve psikotik belirtilerin geli</a:t>
            </a:r>
            <a:r>
              <a:rPr sz="1900"/>
              <a:t>ş</a:t>
            </a:r>
            <a:r>
              <a:rPr lang="en-US" sz="1900"/>
              <a:t>mesi a</a:t>
            </a:r>
            <a:r>
              <a:rPr sz="1900"/>
              <a:t>çı</a:t>
            </a:r>
            <a:r>
              <a:rPr lang="en-US" sz="1900"/>
              <a:t>s</a:t>
            </a:r>
            <a:r>
              <a:rPr sz="1900"/>
              <a:t>ı</a:t>
            </a:r>
            <a:r>
              <a:rPr lang="en-US" sz="1900"/>
              <a:t>ndan bir risk etmenidir. </a:t>
            </a:r>
            <a:endParaRPr/>
          </a:p>
          <a:p>
            <a:pPr>
              <a:buFont typeface="Arial"/>
              <a:defRPr/>
            </a:pPr>
            <a:endParaRPr lang="en-US" sz="2000"/>
          </a:p>
          <a:p>
            <a:pPr>
              <a:buFont typeface="Arial"/>
              <a:defRPr/>
            </a:pPr>
            <a:r>
              <a:rPr lang="tr-TR" sz="2000" b="1" u="sng"/>
              <a:t>Atipik depresyon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tr-TR" sz="1900"/>
              <a:t>İ</a:t>
            </a:r>
            <a:r>
              <a:rPr sz="1900"/>
              <a:t>ş</a:t>
            </a:r>
            <a:r>
              <a:rPr lang="en-US" sz="1900"/>
              <a:t>tah art</a:t>
            </a:r>
            <a:r>
              <a:rPr sz="1900"/>
              <a:t>ışı</a:t>
            </a:r>
            <a:r>
              <a:rPr lang="en-US" sz="1900"/>
              <a:t>, a</a:t>
            </a:r>
            <a:r>
              <a:rPr sz="1900"/>
              <a:t>şı</a:t>
            </a:r>
            <a:r>
              <a:rPr lang="en-US" sz="1900"/>
              <a:t>r</a:t>
            </a:r>
            <a:r>
              <a:rPr sz="1900"/>
              <a:t>ı</a:t>
            </a:r>
            <a:r>
              <a:rPr lang="en-US" sz="1900"/>
              <a:t> uyuma olur.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1900"/>
              <a:t>Ki</a:t>
            </a:r>
            <a:r>
              <a:rPr sz="1900"/>
              <a:t>ş</a:t>
            </a:r>
            <a:r>
              <a:rPr lang="en-US" sz="1900"/>
              <a:t>ileraras</a:t>
            </a:r>
            <a:r>
              <a:rPr sz="1900"/>
              <a:t>ı</a:t>
            </a:r>
            <a:r>
              <a:rPr lang="en-US" sz="1900"/>
              <a:t> ili</a:t>
            </a:r>
            <a:r>
              <a:rPr sz="1900"/>
              <a:t>ş</a:t>
            </a:r>
            <a:r>
              <a:rPr lang="en-US" sz="1900"/>
              <a:t>kilerde reddedilmeye duyarl</a:t>
            </a:r>
            <a:r>
              <a:rPr sz="1900"/>
              <a:t>ı</a:t>
            </a:r>
            <a:r>
              <a:rPr lang="en-US" sz="1900"/>
              <a:t>l</a:t>
            </a:r>
            <a:r>
              <a:rPr sz="1900"/>
              <a:t>ı</a:t>
            </a:r>
            <a:r>
              <a:rPr lang="en-US" sz="1900"/>
              <a:t>k vard</a:t>
            </a:r>
            <a:r>
              <a:rPr sz="1900"/>
              <a:t>ı</a:t>
            </a:r>
            <a:r>
              <a:rPr lang="en-US" sz="1900"/>
              <a:t>r.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18</a:t>
            </a:fld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DEPRESYONDA KLİNİK BELİRLEYİCİLER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 bwMode="auto">
          <a:xfrm>
            <a:off x="848995" y="1355090"/>
            <a:ext cx="10791825" cy="45218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000" b="1" u="sng"/>
              <a:t>Karma özelliklerin eşlik ettiği depresyon: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1800"/>
              <a:t>Hasta depresyondad</a:t>
            </a:r>
            <a:r>
              <a:rPr sz="1800"/>
              <a:t>ı</a:t>
            </a:r>
            <a:r>
              <a:rPr lang="en-US" sz="1800"/>
              <a:t>r, ancak buna e</a:t>
            </a:r>
            <a:r>
              <a:rPr sz="1800"/>
              <a:t>ş</a:t>
            </a:r>
            <a:r>
              <a:rPr lang="en-US" sz="1800"/>
              <a:t>lik eden baz</a:t>
            </a:r>
            <a:r>
              <a:rPr sz="1800"/>
              <a:t>ı</a:t>
            </a:r>
            <a:r>
              <a:rPr lang="en-US" sz="1800"/>
              <a:t> ta</a:t>
            </a:r>
            <a:r>
              <a:rPr sz="1800"/>
              <a:t>ş</a:t>
            </a:r>
            <a:r>
              <a:rPr lang="en-US" sz="1800"/>
              <a:t>k</a:t>
            </a:r>
            <a:r>
              <a:rPr sz="1800"/>
              <a:t>ı</a:t>
            </a:r>
            <a:r>
              <a:rPr lang="en-US" sz="1800"/>
              <a:t>nl</a:t>
            </a:r>
            <a:r>
              <a:rPr sz="1800"/>
              <a:t>ı</a:t>
            </a:r>
            <a:r>
              <a:rPr lang="en-US" sz="1800"/>
              <a:t>k (mani/hipomani) belirtileri de vard</a:t>
            </a:r>
            <a:r>
              <a:rPr sz="1800"/>
              <a:t>ı</a:t>
            </a:r>
            <a:r>
              <a:rPr lang="en-US" sz="1800"/>
              <a:t>r.</a:t>
            </a:r>
            <a:r>
              <a:rPr lang="tr-TR" sz="1800"/>
              <a:t> </a:t>
            </a:r>
            <a:endParaRPr/>
          </a:p>
          <a:p>
            <a:pPr>
              <a:defRPr/>
            </a:pPr>
            <a:endParaRPr lang="tr-TR" sz="2000"/>
          </a:p>
          <a:p>
            <a:pPr>
              <a:buFont typeface="Arial"/>
              <a:defRPr/>
            </a:pPr>
            <a:r>
              <a:rPr lang="tr-TR" sz="2400" b="1"/>
              <a:t>Hasta bipolar bozukluk spektrumundadır! Birinci basamakta tedavi edilemez.</a:t>
            </a:r>
          </a:p>
          <a:p>
            <a:pPr>
              <a:defRPr/>
            </a:pPr>
            <a:endParaRPr lang="tr-TR" sz="20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000" b="1">
                <a:solidFill>
                  <a:schemeClr val="tx1"/>
                </a:solidFill>
              </a:rPr>
              <a:t>Depresyona E</a:t>
            </a:r>
            <a:r>
              <a:rPr sz="2000" b="1">
                <a:solidFill>
                  <a:schemeClr val="tx1"/>
                </a:solidFill>
              </a:rPr>
              <a:t>ş</a:t>
            </a:r>
            <a:r>
              <a:rPr lang="en-US" sz="2000" b="1">
                <a:solidFill>
                  <a:schemeClr val="tx1"/>
                </a:solidFill>
              </a:rPr>
              <a:t>lik Eden “Karma” Belirtiler Nelerdir?</a:t>
            </a:r>
            <a:endParaRPr lang="en-US" sz="2000">
              <a:solidFill>
                <a:schemeClr val="tx1"/>
              </a:solidFill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sz="1800">
                <a:solidFill>
                  <a:schemeClr val="tx1"/>
                </a:solidFill>
              </a:rPr>
              <a:t>İç</a:t>
            </a:r>
            <a:r>
              <a:rPr lang="en-US" sz="1800">
                <a:solidFill>
                  <a:schemeClr val="tx1"/>
                </a:solidFill>
              </a:rPr>
              <a:t>sel huzursuzluk, yerinde duramama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Sinirlilik, </a:t>
            </a:r>
            <a:r>
              <a:rPr sz="1800">
                <a:solidFill>
                  <a:schemeClr val="tx1"/>
                </a:solidFill>
              </a:rPr>
              <a:t>ç</a:t>
            </a:r>
            <a:r>
              <a:rPr lang="en-US" sz="1800">
                <a:solidFill>
                  <a:schemeClr val="tx1"/>
                </a:solidFill>
              </a:rPr>
              <a:t>abuk öfkelenme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Dü</a:t>
            </a:r>
            <a:r>
              <a:rPr sz="1800">
                <a:solidFill>
                  <a:schemeClr val="tx1"/>
                </a:solidFill>
              </a:rPr>
              <a:t>ş</a:t>
            </a:r>
            <a:r>
              <a:rPr lang="en-US" sz="1800">
                <a:solidFill>
                  <a:schemeClr val="tx1"/>
                </a:solidFill>
              </a:rPr>
              <a:t>üncelerin h</a:t>
            </a:r>
            <a:r>
              <a:rPr sz="1800">
                <a:solidFill>
                  <a:schemeClr val="tx1"/>
                </a:solidFill>
              </a:rPr>
              <a:t>ı</a:t>
            </a:r>
            <a:r>
              <a:rPr lang="en-US" sz="1800">
                <a:solidFill>
                  <a:schemeClr val="tx1"/>
                </a:solidFill>
              </a:rPr>
              <a:t>zlanmas</a:t>
            </a:r>
            <a:r>
              <a:rPr sz="1800">
                <a:solidFill>
                  <a:schemeClr val="tx1"/>
                </a:solidFill>
              </a:rPr>
              <a:t>ı</a:t>
            </a:r>
            <a:endParaRPr lang="en-US" sz="1800">
              <a:solidFill>
                <a:schemeClr val="tx1"/>
              </a:solidFill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Konu</a:t>
            </a:r>
            <a:r>
              <a:rPr sz="1800">
                <a:solidFill>
                  <a:schemeClr val="tx1"/>
                </a:solidFill>
              </a:rPr>
              <a:t>ş</a:t>
            </a:r>
            <a:r>
              <a:rPr lang="en-US" sz="1800">
                <a:solidFill>
                  <a:schemeClr val="tx1"/>
                </a:solidFill>
              </a:rPr>
              <a:t>kanl</a:t>
            </a:r>
            <a:r>
              <a:rPr sz="1800">
                <a:solidFill>
                  <a:schemeClr val="tx1"/>
                </a:solidFill>
              </a:rPr>
              <a:t>ı</a:t>
            </a:r>
            <a:r>
              <a:rPr lang="en-US" sz="1800">
                <a:solidFill>
                  <a:schemeClr val="tx1"/>
                </a:solidFill>
              </a:rPr>
              <a:t>kta art</a:t>
            </a:r>
            <a:r>
              <a:rPr sz="1800">
                <a:solidFill>
                  <a:schemeClr val="tx1"/>
                </a:solidFill>
              </a:rPr>
              <a:t>ış</a:t>
            </a:r>
            <a:endParaRPr lang="en-US" sz="1800">
              <a:solidFill>
                <a:schemeClr val="tx1"/>
              </a:solidFill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Ayn</a:t>
            </a:r>
            <a:r>
              <a:rPr sz="1800">
                <a:solidFill>
                  <a:schemeClr val="tx1"/>
                </a:solidFill>
              </a:rPr>
              <a:t>ı</a:t>
            </a:r>
            <a:r>
              <a:rPr lang="en-US" sz="1800">
                <a:solidFill>
                  <a:schemeClr val="tx1"/>
                </a:solidFill>
              </a:rPr>
              <a:t> anda hem umutsuz hem ajite olma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Riskli dü</a:t>
            </a:r>
            <a:r>
              <a:rPr sz="1800">
                <a:solidFill>
                  <a:schemeClr val="tx1"/>
                </a:solidFill>
              </a:rPr>
              <a:t>ş</a:t>
            </a:r>
            <a:r>
              <a:rPr lang="en-US" sz="1800">
                <a:solidFill>
                  <a:schemeClr val="tx1"/>
                </a:solidFill>
              </a:rPr>
              <a:t>ünceler + yo</a:t>
            </a:r>
            <a:r>
              <a:rPr sz="1800">
                <a:solidFill>
                  <a:schemeClr val="tx1"/>
                </a:solidFill>
              </a:rPr>
              <a:t>ğ</a:t>
            </a:r>
            <a:r>
              <a:rPr lang="en-US" sz="1800">
                <a:solidFill>
                  <a:schemeClr val="tx1"/>
                </a:solidFill>
              </a:rPr>
              <a:t>un s</a:t>
            </a:r>
            <a:r>
              <a:rPr sz="1800">
                <a:solidFill>
                  <a:schemeClr val="tx1"/>
                </a:solidFill>
              </a:rPr>
              <a:t>ı</a:t>
            </a:r>
            <a:r>
              <a:rPr lang="en-US" sz="1800">
                <a:solidFill>
                  <a:schemeClr val="tx1"/>
                </a:solidFill>
              </a:rPr>
              <a:t>k</a:t>
            </a:r>
            <a:r>
              <a:rPr sz="1800">
                <a:solidFill>
                  <a:schemeClr val="tx1"/>
                </a:solidFill>
              </a:rPr>
              <a:t>ı</a:t>
            </a:r>
            <a:r>
              <a:rPr lang="en-US" sz="1800">
                <a:solidFill>
                  <a:schemeClr val="tx1"/>
                </a:solidFill>
              </a:rPr>
              <a:t>nt</a:t>
            </a:r>
            <a:r>
              <a:rPr sz="1800">
                <a:solidFill>
                  <a:schemeClr val="tx1"/>
                </a:solidFill>
              </a:rPr>
              <a:t>ı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endParaRPr sz="2000" u="sng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19</a:t>
            </a:fld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84838" y="3287466"/>
            <a:ext cx="4255770" cy="28359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713736" y="791125"/>
            <a:ext cx="11089225" cy="504497"/>
          </a:xfrm>
        </p:spPr>
        <p:txBody>
          <a:bodyPr/>
          <a:lstStyle/>
          <a:p>
            <a:pPr>
              <a:defRPr/>
            </a:pPr>
            <a:r>
              <a:rPr lang="tr-TR"/>
              <a:t>Amaç ve Öğrenim Hedefleri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</a:t>
            </a:fld>
            <a:endParaRPr lang="tr-TR"/>
          </a:p>
        </p:txBody>
      </p:sp>
      <p:sp>
        <p:nvSpPr>
          <p:cNvPr id="7" name="Dikdörtgen 6"/>
          <p:cNvSpPr/>
          <p:nvPr/>
        </p:nvSpPr>
        <p:spPr bwMode="auto">
          <a:xfrm>
            <a:off x="780414" y="1552250"/>
            <a:ext cx="10494010" cy="37331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 sz="3200"/>
              <a:t>Erken dönemde depresyon tanısı koyabilmek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sz="3200"/>
              <a:t>Tarama ölçeklerini tanımak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sz="3200"/>
              <a:t>Birinci Basamak koşullarında tedavi edilebilecek vakalarda tedavi başlatıp izleyebilmek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sz="3200"/>
              <a:t>Sevk kriterlerini gözden geçirmek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sz="3200"/>
              <a:t>İntihar risk faktörlerini fark etmek ve yüksek riskli bireyleri ayırt etmek</a:t>
            </a:r>
            <a:endParaRPr lang="en-US" sz="320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tr-TR" sz="1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6275070" y="2389254"/>
            <a:ext cx="5916929" cy="26384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DEPRESYONDA KLİNİK BELİRLEYİCİLER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 bwMode="auto">
          <a:xfrm>
            <a:off x="848995" y="1355090"/>
            <a:ext cx="11431270" cy="4521835"/>
          </a:xfrm>
        </p:spPr>
        <p:txBody>
          <a:bodyPr>
            <a:normAutofit/>
          </a:bodyPr>
          <a:lstStyle/>
          <a:p>
            <a:pPr>
              <a:buFont typeface="Arial"/>
              <a:defRPr/>
            </a:pPr>
            <a:r>
              <a:rPr lang="tr-TR" sz="2000" b="1" u="sng"/>
              <a:t>Katatonik belirtilerin eşlik ettiği depresyon: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Hasta depresyondad</a:t>
            </a:r>
            <a:r>
              <a:rPr sz="2000"/>
              <a:t>ı</a:t>
            </a:r>
            <a:r>
              <a:rPr lang="en-US" sz="2000"/>
              <a:t>r ve buna belirgin motor davran</a:t>
            </a:r>
            <a:r>
              <a:rPr sz="2000"/>
              <a:t>ış</a:t>
            </a:r>
            <a:r>
              <a:rPr lang="en-US" sz="2000"/>
              <a:t> bozukluklar</a:t>
            </a:r>
            <a:r>
              <a:rPr sz="2000"/>
              <a:t>ı</a:t>
            </a:r>
            <a:r>
              <a:rPr lang="en-US" sz="2000"/>
              <a:t> e</a:t>
            </a:r>
            <a:r>
              <a:rPr sz="2000"/>
              <a:t>ş</a:t>
            </a:r>
            <a:r>
              <a:rPr lang="en-US" sz="2000"/>
              <a:t>lik eder.</a:t>
            </a:r>
            <a:r>
              <a:rPr lang="tr-TR" sz="2000"/>
              <a:t>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tr-TR" sz="2000"/>
          </a:p>
          <a:p>
            <a:pPr marL="342900" indent="-342900">
              <a:buFont typeface="Arial"/>
              <a:buChar char="•"/>
              <a:defRPr/>
            </a:pPr>
            <a:r>
              <a:rPr lang="tr-TR" sz="2000"/>
              <a:t>Şu belirtiler izlenebilir</a:t>
            </a:r>
            <a:endParaRPr lang="en-US" sz="2000"/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Konu</a:t>
            </a:r>
            <a:r>
              <a:rPr sz="1800"/>
              <a:t>ş</a:t>
            </a:r>
            <a:r>
              <a:rPr lang="en-US" sz="1800"/>
              <a:t>mama 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tr-TR" sz="1800"/>
              <a:t>Söylenilenleri veya davranışları yansılama</a:t>
            </a:r>
            <a:endParaRPr lang="en-US" sz="1800"/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Hareketsizlik / donakalma (stupor)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A</a:t>
            </a:r>
            <a:r>
              <a:rPr sz="1800"/>
              <a:t>şı</a:t>
            </a:r>
            <a:r>
              <a:rPr lang="en-US" sz="1800"/>
              <a:t>r</a:t>
            </a:r>
            <a:r>
              <a:rPr sz="1800"/>
              <a:t>ı</a:t>
            </a:r>
            <a:r>
              <a:rPr lang="en-US" sz="1800"/>
              <a:t> hareketsizlik veya ama</a:t>
            </a:r>
            <a:r>
              <a:rPr sz="1800"/>
              <a:t>ç</a:t>
            </a:r>
            <a:r>
              <a:rPr lang="en-US" sz="1800"/>
              <a:t>s</a:t>
            </a:r>
            <a:r>
              <a:rPr sz="1800"/>
              <a:t>ı</a:t>
            </a:r>
            <a:r>
              <a:rPr lang="en-US" sz="1800"/>
              <a:t>z ajitasyon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Emirlere uymama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Tuhaf duru</a:t>
            </a:r>
            <a:r>
              <a:rPr sz="1800"/>
              <a:t>ş</a:t>
            </a:r>
            <a:r>
              <a:rPr lang="en-US" sz="1800"/>
              <a:t>lar</a:t>
            </a:r>
            <a:r>
              <a:rPr sz="1800"/>
              <a:t>ı</a:t>
            </a:r>
            <a:r>
              <a:rPr lang="en-US" sz="1800"/>
              <a:t> uzun süre koruma (postür alma)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US" sz="1800"/>
              <a:t>Yemek–su al</a:t>
            </a:r>
            <a:r>
              <a:rPr sz="1800"/>
              <a:t>ı</a:t>
            </a:r>
            <a:r>
              <a:rPr lang="en-US" sz="1800"/>
              <a:t>m</a:t>
            </a:r>
            <a:r>
              <a:rPr sz="1800"/>
              <a:t>ı</a:t>
            </a:r>
            <a:r>
              <a:rPr lang="en-US" sz="1800"/>
              <a:t>n</a:t>
            </a:r>
            <a:r>
              <a:rPr sz="1800"/>
              <a:t>ı</a:t>
            </a:r>
            <a:r>
              <a:rPr lang="en-US" sz="1800"/>
              <a:t>n belirgin azalmas</a:t>
            </a:r>
            <a:r>
              <a:rPr sz="1800"/>
              <a:t>ı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tr-TR" sz="1800">
                <a:solidFill>
                  <a:schemeClr val="tx1"/>
                </a:solidFill>
              </a:rPr>
              <a:t>Yüz buruşturma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20</a:t>
            </a:fld>
            <a:endParaRPr lang="tr-TR"/>
          </a:p>
        </p:txBody>
      </p:sp>
      <p:graphicFrame>
        <p:nvGraphicFramePr>
          <p:cNvPr id="6" name="Table 5"/>
          <p:cNvGraphicFramePr>
            <a:graphicFrameLocks/>
          </p:cNvGraphicFramePr>
          <p:nvPr/>
        </p:nvGraphicFramePr>
        <p:xfrm>
          <a:off x="6969821" y="2900746"/>
          <a:ext cx="4527427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7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159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Depresif + hareketsiz + konu</a:t>
                      </a:r>
                      <a:r>
                        <a:rPr sz="2000">
                          <a:solidFill>
                            <a:schemeClr val="tx1"/>
                          </a:solidFill>
                        </a:rPr>
                        <a:t>ş</a:t>
                      </a: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muyor     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→ Katatoniyi dü</a:t>
                      </a:r>
                      <a:r>
                        <a:rPr sz="2000">
                          <a:solidFill>
                            <a:schemeClr val="tx1"/>
                          </a:solidFill>
                        </a:rPr>
                        <a:t>ş</a:t>
                      </a: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ün.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en-US" sz="20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  <a:defRPr/>
                      </a:pPr>
                      <a:r>
                        <a:rPr lang="tr-TR" sz="2000">
                          <a:solidFill>
                            <a:schemeClr val="tx1"/>
                          </a:solidFill>
                        </a:rPr>
                        <a:t>Birinci basamakta tedavi edilmez. 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r>
                        <a:rPr lang="tr-TR" sz="2000">
                          <a:solidFill>
                            <a:schemeClr val="tx1"/>
                          </a:solidFill>
                        </a:rPr>
                        <a:t>Acil sevk</a:t>
                      </a: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DEPRESYONDA KLİNİK BELİRLEYİCİLER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 bwMode="auto">
          <a:xfrm>
            <a:off x="848995" y="1355090"/>
            <a:ext cx="11431270" cy="4521835"/>
          </a:xfrm>
        </p:spPr>
        <p:txBody>
          <a:bodyPr>
            <a:normAutofit/>
          </a:bodyPr>
          <a:lstStyle/>
          <a:p>
            <a:pPr>
              <a:buFont typeface="Arial"/>
              <a:defRPr/>
            </a:pPr>
            <a:r>
              <a:rPr lang="tr-TR" sz="2000" b="1" u="sng"/>
              <a:t>Psikotik belirtilerin eşlik ettiği depresyon: 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chemeClr val="tx1"/>
                </a:solidFill>
              </a:rPr>
              <a:t>Depresyon + ger</a:t>
            </a:r>
            <a:r>
              <a:rPr sz="2000">
                <a:solidFill>
                  <a:schemeClr val="tx1"/>
                </a:solidFill>
              </a:rPr>
              <a:t>ç</a:t>
            </a:r>
            <a:r>
              <a:rPr lang="en-US" sz="2000">
                <a:solidFill>
                  <a:schemeClr val="tx1"/>
                </a:solidFill>
              </a:rPr>
              <a:t>ek d</a:t>
            </a:r>
            <a:r>
              <a:rPr sz="2000">
                <a:solidFill>
                  <a:schemeClr val="tx1"/>
                </a:solidFill>
              </a:rPr>
              <a:t>ışı</a:t>
            </a:r>
            <a:r>
              <a:rPr lang="en-US" sz="2000">
                <a:solidFill>
                  <a:schemeClr val="tx1"/>
                </a:solidFill>
              </a:rPr>
              <a:t> inan</a:t>
            </a:r>
            <a:r>
              <a:rPr sz="2000">
                <a:solidFill>
                  <a:schemeClr val="tx1"/>
                </a:solidFill>
              </a:rPr>
              <a:t>ç</a:t>
            </a:r>
            <a:r>
              <a:rPr lang="en-US" sz="2000">
                <a:solidFill>
                  <a:schemeClr val="tx1"/>
                </a:solidFill>
              </a:rPr>
              <a:t>lar / sesler → psikotik depresyonu dü</a:t>
            </a:r>
            <a:r>
              <a:rPr sz="2000">
                <a:solidFill>
                  <a:schemeClr val="tx1"/>
                </a:solidFill>
              </a:rPr>
              <a:t>ş</a:t>
            </a:r>
            <a:r>
              <a:rPr lang="en-US" sz="2000">
                <a:solidFill>
                  <a:schemeClr val="tx1"/>
                </a:solidFill>
              </a:rPr>
              <a:t>ün.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tr-TR" sz="2000">
                <a:solidFill>
                  <a:schemeClr val="tx1"/>
                </a:solidFill>
              </a:rPr>
              <a:t>Suçluluk, günahkarlık temalı sanrılar sık: </a:t>
            </a:r>
            <a:r>
              <a:rPr lang="en-US" sz="2000">
                <a:solidFill>
                  <a:schemeClr val="tx1"/>
                </a:solidFill>
              </a:rPr>
              <a:t>“Ben </a:t>
            </a:r>
            <a:r>
              <a:rPr sz="2000">
                <a:solidFill>
                  <a:schemeClr val="tx1"/>
                </a:solidFill>
              </a:rPr>
              <a:t>ç</a:t>
            </a:r>
            <a:r>
              <a:rPr lang="en-US" sz="2000">
                <a:solidFill>
                  <a:schemeClr val="tx1"/>
                </a:solidFill>
              </a:rPr>
              <a:t>ok günahkâr</a:t>
            </a:r>
            <a:r>
              <a:rPr sz="2000">
                <a:solidFill>
                  <a:schemeClr val="tx1"/>
                </a:solidFill>
              </a:rPr>
              <a:t>ı</a:t>
            </a:r>
            <a:r>
              <a:rPr lang="en-US" sz="2000">
                <a:solidFill>
                  <a:schemeClr val="tx1"/>
                </a:solidFill>
              </a:rPr>
              <a:t>m, cezaland</a:t>
            </a:r>
            <a:r>
              <a:rPr sz="2000">
                <a:solidFill>
                  <a:schemeClr val="tx1"/>
                </a:solidFill>
              </a:rPr>
              <a:t>ı</a:t>
            </a:r>
            <a:r>
              <a:rPr lang="en-US" sz="2000">
                <a:solidFill>
                  <a:schemeClr val="tx1"/>
                </a:solidFill>
              </a:rPr>
              <a:t>r</a:t>
            </a:r>
            <a:r>
              <a:rPr sz="2000">
                <a:solidFill>
                  <a:schemeClr val="tx1"/>
                </a:solidFill>
              </a:rPr>
              <a:t>ı</a:t>
            </a:r>
            <a:r>
              <a:rPr lang="en-US" sz="2000">
                <a:solidFill>
                  <a:schemeClr val="tx1"/>
                </a:solidFill>
              </a:rPr>
              <a:t>lmal</a:t>
            </a:r>
            <a:r>
              <a:rPr sz="2000">
                <a:solidFill>
                  <a:schemeClr val="tx1"/>
                </a:solidFill>
              </a:rPr>
              <a:t>ı</a:t>
            </a:r>
            <a:r>
              <a:rPr lang="en-US" sz="2000">
                <a:solidFill>
                  <a:schemeClr val="tx1"/>
                </a:solidFill>
              </a:rPr>
              <a:t>y</a:t>
            </a:r>
            <a:r>
              <a:rPr sz="2000">
                <a:solidFill>
                  <a:schemeClr val="tx1"/>
                </a:solidFill>
              </a:rPr>
              <a:t>ı</a:t>
            </a:r>
            <a:r>
              <a:rPr lang="en-US" sz="2000">
                <a:solidFill>
                  <a:schemeClr val="tx1"/>
                </a:solidFill>
              </a:rPr>
              <a:t>m”</a:t>
            </a:r>
            <a:endParaRPr/>
          </a:p>
          <a:p>
            <a:pPr>
              <a:buFont typeface="Arial"/>
              <a:defRPr/>
            </a:pPr>
            <a:r>
              <a:rPr lang="tr-TR" sz="2000">
                <a:solidFill>
                  <a:schemeClr val="tx1"/>
                </a:solidFill>
              </a:rPr>
              <a:t>                                                                               </a:t>
            </a:r>
            <a:r>
              <a:rPr lang="en-US" sz="2000">
                <a:solidFill>
                  <a:schemeClr val="tx1"/>
                </a:solidFill>
              </a:rPr>
              <a:t>“Herkes benim yüzümden zarar görüyor”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tr-TR" sz="2000">
                <a:solidFill>
                  <a:schemeClr val="tx1"/>
                </a:solidFill>
              </a:rPr>
              <a:t>İşitsel varsanılar: </a:t>
            </a:r>
            <a:r>
              <a:rPr lang="en-US" sz="2000">
                <a:solidFill>
                  <a:schemeClr val="tx1"/>
                </a:solidFill>
              </a:rPr>
              <a:t>Genellikle su</a:t>
            </a:r>
            <a:r>
              <a:rPr sz="2000">
                <a:solidFill>
                  <a:schemeClr val="tx1"/>
                </a:solidFill>
              </a:rPr>
              <a:t>ç</a:t>
            </a:r>
            <a:r>
              <a:rPr lang="en-US" sz="2000">
                <a:solidFill>
                  <a:schemeClr val="tx1"/>
                </a:solidFill>
              </a:rPr>
              <a:t>lay</a:t>
            </a:r>
            <a:r>
              <a:rPr sz="2000">
                <a:solidFill>
                  <a:schemeClr val="tx1"/>
                </a:solidFill>
              </a:rPr>
              <a:t>ı</a:t>
            </a:r>
            <a:r>
              <a:rPr lang="en-US" sz="2000">
                <a:solidFill>
                  <a:schemeClr val="tx1"/>
                </a:solidFill>
              </a:rPr>
              <a:t>c</a:t>
            </a:r>
            <a:r>
              <a:rPr sz="2000">
                <a:solidFill>
                  <a:schemeClr val="tx1"/>
                </a:solidFill>
              </a:rPr>
              <a:t>ı</a:t>
            </a:r>
            <a:r>
              <a:rPr lang="en-US" sz="2000">
                <a:solidFill>
                  <a:schemeClr val="tx1"/>
                </a:solidFill>
              </a:rPr>
              <a:t> ve emir verici</a:t>
            </a:r>
            <a:r>
              <a:rPr lang="tr-TR" sz="2000">
                <a:solidFill>
                  <a:schemeClr val="tx1"/>
                </a:solidFill>
              </a:rPr>
              <a:t> tarzda olur.</a:t>
            </a:r>
            <a:endParaRPr/>
          </a:p>
          <a:p>
            <a:pPr>
              <a:buFont typeface="Arial"/>
              <a:defRPr/>
            </a:pPr>
            <a:endParaRPr lang="tr-TR" sz="2000">
              <a:solidFill>
                <a:schemeClr val="tx1"/>
              </a:solidFill>
            </a:endParaRPr>
          </a:p>
          <a:p>
            <a:pPr algn="ctr">
              <a:buFont typeface="Arial"/>
              <a:defRPr/>
            </a:pPr>
            <a:r>
              <a:rPr lang="tr-TR" sz="2400" b="1"/>
              <a:t>Psikotik belirtilerin eşlik ettiği depresyon vakası 2./3. Basamak Sağlık Merkezine sevk edilmelidir. </a:t>
            </a:r>
          </a:p>
          <a:p>
            <a:pPr>
              <a:buFont typeface="Arial"/>
              <a:defRPr/>
            </a:pPr>
            <a:endParaRPr lang="tr-TR" sz="2000">
              <a:solidFill>
                <a:schemeClr val="tx1"/>
              </a:solidFill>
            </a:endParaRPr>
          </a:p>
          <a:p>
            <a:pPr>
              <a:buFont typeface="Arial"/>
              <a:defRPr/>
            </a:pPr>
            <a:endParaRPr lang="tr-TR" sz="20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DEPRESYONDA KLİNİK BELİRLEYİCİLER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22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653540"/>
            <a:ext cx="11051540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r>
              <a:rPr lang="tr-TR" sz="2400" b="1" u="sng"/>
              <a:t>Yaş</a:t>
            </a:r>
            <a:endParaRPr lang="en-US" sz="2400" b="1" u="sng"/>
          </a:p>
          <a:p>
            <a:pPr marL="342900" indent="-342900">
              <a:buFont typeface="Arial"/>
              <a:buChar char="•"/>
              <a:defRPr/>
            </a:pPr>
            <a:endParaRPr lang="en-US" sz="24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/>
              <a:t>Erken ba</a:t>
            </a:r>
            <a:r>
              <a:rPr sz="2400" b="1"/>
              <a:t>ş</a:t>
            </a:r>
            <a:r>
              <a:rPr lang="en-US" sz="2400" b="1"/>
              <a:t>lang</a:t>
            </a:r>
            <a:r>
              <a:rPr sz="2400" b="1"/>
              <a:t>ıç</a:t>
            </a:r>
            <a:r>
              <a:rPr lang="en-US" sz="2400" b="1"/>
              <a:t> (ergenlik)</a:t>
            </a:r>
            <a:endParaRPr lang="en-US" sz="2400"/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/>
              <a:t>Daha yineleyici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/>
              <a:t>Ailesel yatk</a:t>
            </a:r>
            <a:r>
              <a:rPr sz="2400"/>
              <a:t>ı</a:t>
            </a:r>
            <a:r>
              <a:rPr lang="en-US" sz="2400"/>
              <a:t>nl</a:t>
            </a:r>
            <a:r>
              <a:rPr sz="2400"/>
              <a:t>ı</a:t>
            </a:r>
            <a:r>
              <a:rPr lang="en-US" sz="2400"/>
              <a:t>k daha s</a:t>
            </a:r>
            <a:r>
              <a:rPr sz="2400"/>
              <a:t>ı</a:t>
            </a:r>
            <a:r>
              <a:rPr lang="en-US" sz="2400"/>
              <a:t>k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/>
              <a:t>Bipolar spektrum riski ↑</a:t>
            </a:r>
            <a:endParaRPr/>
          </a:p>
          <a:p>
            <a:pPr indent="0">
              <a:buFont typeface="Arial"/>
              <a:buNone/>
              <a:defRPr/>
            </a:pPr>
            <a:endParaRPr lang="en-US" sz="2400"/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/>
              <a:t>Ge</a:t>
            </a:r>
            <a:r>
              <a:rPr sz="2400" b="1"/>
              <a:t>ç</a:t>
            </a:r>
            <a:r>
              <a:rPr lang="en-US" sz="2400" b="1"/>
              <a:t> ba</a:t>
            </a:r>
            <a:r>
              <a:rPr sz="2400" b="1"/>
              <a:t>ş</a:t>
            </a:r>
            <a:r>
              <a:rPr lang="en-US" sz="2400" b="1"/>
              <a:t>lang</a:t>
            </a:r>
            <a:r>
              <a:rPr sz="2400" b="1"/>
              <a:t>ıç</a:t>
            </a:r>
            <a:r>
              <a:rPr lang="en-US" sz="2400" b="1"/>
              <a:t> (≥40–50 ya</a:t>
            </a:r>
            <a:r>
              <a:rPr sz="2400" b="1"/>
              <a:t>ş</a:t>
            </a:r>
            <a:r>
              <a:rPr lang="en-US" sz="2400" b="1"/>
              <a:t>):</a:t>
            </a:r>
            <a:endParaRPr lang="en-US" sz="2400"/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/>
              <a:t>T</a:t>
            </a:r>
            <a:r>
              <a:rPr sz="2400"/>
              <a:t>ı</a:t>
            </a:r>
            <a:r>
              <a:rPr lang="en-US" sz="2400"/>
              <a:t>bbi nedenler, ila</a:t>
            </a:r>
            <a:r>
              <a:rPr sz="2400"/>
              <a:t>ç</a:t>
            </a:r>
            <a:r>
              <a:rPr lang="en-US" sz="2400"/>
              <a:t>lar, nörolojik hastal</a:t>
            </a:r>
            <a:r>
              <a:rPr sz="2400"/>
              <a:t>ı</a:t>
            </a:r>
            <a:r>
              <a:rPr lang="en-US" sz="2400"/>
              <a:t>klar mutlaka sorgulanmal</a:t>
            </a:r>
            <a:r>
              <a:rPr sz="2400"/>
              <a:t>ı</a:t>
            </a:r>
            <a:endParaRPr lang="en-US" sz="2400"/>
          </a:p>
          <a:p>
            <a:pPr marL="800100" lvl="1" indent="-342900">
              <a:buFont typeface="Arial"/>
              <a:buChar char="•"/>
              <a:defRPr/>
            </a:pPr>
            <a:r>
              <a:rPr sz="2400"/>
              <a:t>İ</a:t>
            </a:r>
            <a:r>
              <a:rPr lang="en-US" sz="2400"/>
              <a:t>lk depresyon ise → ikincil nedenleri d</a:t>
            </a:r>
            <a:r>
              <a:rPr sz="2400"/>
              <a:t>ış</a:t>
            </a:r>
            <a:r>
              <a:rPr lang="en-US" sz="2400"/>
              <a:t>la</a:t>
            </a:r>
            <a:r>
              <a:rPr lang="tr-TR" sz="2400"/>
              <a:t>nmalıdır.</a:t>
            </a: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930130" y="3429000"/>
            <a:ext cx="1804035" cy="21164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DEPRESYONDA KLİNİK BELİRLEYİCİLER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 bwMode="auto">
          <a:xfrm>
            <a:off x="848995" y="1355090"/>
            <a:ext cx="11431270" cy="4521835"/>
          </a:xfrm>
        </p:spPr>
        <p:txBody>
          <a:bodyPr>
            <a:normAutofit/>
          </a:bodyPr>
          <a:lstStyle/>
          <a:p>
            <a:pPr>
              <a:buFont typeface="Arial"/>
              <a:defRPr/>
            </a:pPr>
            <a:endParaRPr lang="tr-TR" sz="2000">
              <a:solidFill>
                <a:schemeClr val="tx1"/>
              </a:solidFill>
            </a:endParaRPr>
          </a:p>
          <a:p>
            <a:pPr>
              <a:buFont typeface="Arial"/>
              <a:defRPr/>
            </a:pPr>
            <a:endParaRPr lang="tr-TR" sz="20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23</a:t>
            </a:fld>
            <a:endParaRPr lang="tr-TR"/>
          </a:p>
        </p:txBody>
      </p:sp>
      <p:graphicFrame>
        <p:nvGraphicFramePr>
          <p:cNvPr id="5" name="Table 4"/>
          <p:cNvGraphicFramePr>
            <a:graphicFrameLocks/>
          </p:cNvGraphicFramePr>
          <p:nvPr/>
        </p:nvGraphicFramePr>
        <p:xfrm>
          <a:off x="847724" y="1664335"/>
          <a:ext cx="10792884" cy="26099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7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926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/>
                        <a:t>Patern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/>
                        <a:t>Şiddet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/>
                        <a:t>Remisyon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027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Tek epizod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Yineleyici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Mevsimsel döngü: Bipolarite düşün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/>
                        <a:t>Hafif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Orta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Şiddetli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Tam remisyon: </a:t>
                      </a:r>
                      <a:br>
                        <a:rPr lang="tr-TR"/>
                      </a:br>
                      <a:r>
                        <a:rPr lang="tr-TR"/>
                        <a:t>Son 2 ayda belirti ve bulgu yok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Kısmi remisyon: </a:t>
                      </a:r>
                      <a:br>
                        <a:rPr lang="tr-TR"/>
                      </a:br>
                      <a:r>
                        <a:rPr lang="tr-TR"/>
                        <a:t>Son 2 ayda devam eden belirtiler var ancak majör depresyon ölçütleri karşılanmıyor 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/>
            </a:br>
            <a:r>
              <a:rPr lang="en-US"/>
              <a:t>DEPRESYONDA AYIRICI TANI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24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546860"/>
            <a:ext cx="11051540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b="1"/>
              <a:t>Madde/ilaç ilişkili depresyon</a:t>
            </a:r>
            <a:endParaRPr/>
          </a:p>
          <a:p>
            <a:pPr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/>
              <a:t>Tıbbi duruma bağlı depresyon</a:t>
            </a:r>
            <a:r>
              <a:rPr lang="tr-TR" sz="2400" b="1"/>
              <a:t>: </a:t>
            </a:r>
            <a:r>
              <a:rPr lang="tr-TR" sz="2400"/>
              <a:t>Hipotiroidi, parkinson, kanser, MS...</a:t>
            </a: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/>
              <a:t>Distimik bozukluk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tr-TR" sz="2000" i="1"/>
              <a:t>E</a:t>
            </a:r>
            <a:r>
              <a:rPr lang="en-US" sz="2000" i="1"/>
              <a:t>n az iki yıl süreyle aralıksız devam eden çökkün duygudurum  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en-US" sz="2000" i="1"/>
              <a:t>Hastanın belirtileri bir majör depresyon döneminde olduğu kadar şiddetli değildir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2000" i="1"/>
              <a:t>Ancak aralıksız süren depresif duygudurum hastada ciddi işlevsellik kaybına yol açar.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400" i="1"/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/>
              <a:t>Bipolar depresyon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/>
            </a:br>
            <a:r>
              <a:rPr lang="en-US"/>
              <a:t>DEPRESYONDA AYIRICI TANI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25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546860"/>
            <a:ext cx="11051540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  <p:graphicFrame>
        <p:nvGraphicFramePr>
          <p:cNvPr id="5" name="Table 4"/>
          <p:cNvGraphicFramePr>
            <a:graphicFrameLocks/>
          </p:cNvGraphicFramePr>
          <p:nvPr/>
        </p:nvGraphicFramePr>
        <p:xfrm>
          <a:off x="756920" y="1700530"/>
          <a:ext cx="10378440" cy="4398899"/>
        </p:xfrm>
        <a:graphic>
          <a:graphicData uri="http://schemas.openxmlformats.org/drawingml/2006/table">
            <a:tbl>
              <a:tblPr/>
              <a:tblGrid>
                <a:gridCol w="5189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9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0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2000" b="1">
                          <a:ea typeface="Calibri"/>
                          <a:cs typeface="Calibri"/>
                        </a:rPr>
                        <a:t>Depresif belirtiler ve depresif bozuklukla ilişkili olabilecek ilaçlar </a:t>
                      </a:r>
                      <a:r>
                        <a:rPr lang="tr-TR" sz="2000" b="1">
                          <a:ea typeface="Calibri"/>
                          <a:cs typeface="Calibri"/>
                        </a:rPr>
                        <a:t>v</a:t>
                      </a:r>
                      <a:r>
                        <a:rPr sz="2000" b="1">
                          <a:ea typeface="Calibri"/>
                          <a:cs typeface="Calibri"/>
                        </a:rPr>
                        <a:t>e maddeler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2000" b="1"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Alkol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Alfa-2 adrenerjik agonistler (klonidin-metildopa)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Amfoterisin-B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Anabolik steroidler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Β blokörler (betaksolol, nadolol, propronolol, timolol)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Bizmut nitrat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Cis-retinoik asit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Digoksin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Fenitoin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H</a:t>
                      </a:r>
                      <a:r>
                        <a:rPr sz="1800" baseline="-25000">
                          <a:ea typeface="Calibri"/>
                          <a:cs typeface="Calibri"/>
                        </a:rPr>
                        <a:t>2 </a:t>
                      </a:r>
                      <a:r>
                        <a:rPr sz="1800">
                          <a:ea typeface="Calibri"/>
                          <a:cs typeface="Calibri"/>
                        </a:rPr>
                        <a:t>blokörler (simetidin, ranitidin)</a:t>
                      </a:r>
                      <a:endParaRPr/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2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Kortikosteroidler</a:t>
                      </a:r>
                    </a:p>
                    <a:p>
                      <a:pPr lvl="2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Metoklopramid</a:t>
                      </a:r>
                    </a:p>
                    <a:p>
                      <a:pPr lvl="2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Metranidazol</a:t>
                      </a:r>
                    </a:p>
                    <a:p>
                      <a:pPr lvl="2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Nifedipin</a:t>
                      </a:r>
                    </a:p>
                    <a:p>
                      <a:pPr lvl="2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Oral</a:t>
                      </a: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kontraseptifler</a:t>
                      </a:r>
                    </a:p>
                    <a:p>
                      <a:pPr lvl="2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Organik nitratlar</a:t>
                      </a:r>
                    </a:p>
                    <a:p>
                      <a:pPr lvl="2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Parkinson ilaçları</a:t>
                      </a:r>
                      <a:endParaRPr sz="1800">
                        <a:ea typeface="Calibri"/>
                        <a:cs typeface="Calibri"/>
                      </a:endParaRPr>
                    </a:p>
                    <a:p>
                      <a:pPr lvl="2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 </a:t>
                      </a:r>
                      <a:r>
                        <a:rPr sz="1800">
                          <a:ea typeface="Calibri"/>
                          <a:cs typeface="Calibri"/>
                        </a:rPr>
                        <a:t>Rezerpin </a:t>
                      </a:r>
                      <a:endParaRPr/>
                    </a:p>
                    <a:p>
                      <a:pPr lvl="2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Siklosporin</a:t>
                      </a:r>
                    </a:p>
                    <a:p>
                      <a:pPr lvl="2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Sedatif hipnotikler</a:t>
                      </a:r>
                    </a:p>
                    <a:p>
                      <a:pPr lvl="2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defRPr/>
                      </a:pPr>
                      <a:r>
                        <a:rPr lang="tr-TR" sz="1800">
                          <a:ea typeface="Calibri"/>
                          <a:cs typeface="Calibri"/>
                        </a:rPr>
                        <a:t> </a:t>
                      </a:r>
                      <a:r>
                        <a:rPr sz="1800">
                          <a:ea typeface="Calibri"/>
                          <a:cs typeface="Calibri"/>
                        </a:rPr>
                        <a:t>Tiazid diüretikler</a:t>
                      </a: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/>
            </a:br>
            <a:r>
              <a:rPr lang="en-US"/>
              <a:t>Bİ</a:t>
            </a:r>
            <a:r>
              <a:rPr lang="tr-TR"/>
              <a:t>POLAR DEPRESYON MU?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26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666538" y="2019032"/>
            <a:ext cx="11051540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b="1" i="1"/>
              <a:t>Bipolar bozuklukta depresyon atağı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i="1"/>
          </a:p>
          <a:p>
            <a:pPr marL="742950" lvl="1" indent="-285750">
              <a:buFont typeface="Arial"/>
              <a:buChar char="•"/>
              <a:defRPr/>
            </a:pPr>
            <a:r>
              <a:rPr lang="en-US" sz="2000" b="1" i="1"/>
              <a:t>Daha erken başlangıç, atipik belirtiler, sık yineleme ve daha yüksek intihar riski ile seyredebildiğinden, erken ayırt edilmesi hasta güvenliği açısından kritiktir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endParaRPr lang="en-US" sz="2000" b="1" i="1"/>
          </a:p>
          <a:p>
            <a:pPr>
              <a:defRPr/>
            </a:pPr>
            <a:endParaRPr lang="en-US" sz="2000" b="1" i="1"/>
          </a:p>
          <a:p>
            <a:pPr marL="285750" indent="-285750">
              <a:buFont typeface="Arial"/>
              <a:buChar char="•"/>
              <a:defRPr/>
            </a:pPr>
            <a:r>
              <a:rPr lang="en-US" sz="2000"/>
              <a:t>Bipolar depresyonun unipolar depresyonla karıştırılması,  uygunsuz antidepresan monoterapisine yol açarak mani/hipomani tetiklenmesi ve hızlı döngü riskini artırabilir</a:t>
            </a:r>
            <a:endParaRPr/>
          </a:p>
          <a:p>
            <a:pPr>
              <a:defRPr/>
            </a:pPr>
            <a:endParaRPr lang="en-US" sz="2000"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79004" y="4715273"/>
            <a:ext cx="3995420" cy="17583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/>
            </a:br>
            <a:r>
              <a:rPr lang="en-US"/>
              <a:t>Bİ</a:t>
            </a:r>
            <a:r>
              <a:rPr lang="tr-TR"/>
              <a:t>POLAR BOZUKLUK NEDİR? TANINMASI NEDEN ÖNEMLİ?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27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666750" y="918209"/>
            <a:ext cx="11051540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000"/>
          </a:p>
          <a:p>
            <a:pPr marL="285750" indent="-285750">
              <a:buFont typeface="Arial"/>
              <a:buChar char="•"/>
              <a:defRPr/>
            </a:pPr>
            <a:endParaRPr lang="en-US" sz="2000"/>
          </a:p>
          <a:p>
            <a:pPr marL="285750" indent="-285750">
              <a:buFont typeface="Arial"/>
              <a:buChar char="•"/>
              <a:defRPr/>
            </a:pPr>
            <a:r>
              <a:rPr lang="en-US" sz="2000"/>
              <a:t>Bipolar bozukluk, kişinin yaşamı boyunca depresyon dönemleri ile birlikte mani veya hipomani atakları yaşadığı kronik ve yineleyici bir ruhsal bozukluktur.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000"/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/>
              <a:t>Depresif dönemler çoğu zaman ilk ve baskın başvuru nedenidir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000" b="1"/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/>
              <a:t>Mani/hipomani dönemleri hastalar tarafından her zaman hastalık olarak algılanmayabilir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000"/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/>
              <a:t>Yanlışlıkla unipolar depresyon tanısı konulabilir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000" b="1"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9488" y="527693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/>
            </a:br>
            <a:r>
              <a:rPr lang="tr-TR"/>
              <a:t>MANİ- HİPOMANİ  NEDİR?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28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19455" y="1031875"/>
            <a:ext cx="11405234" cy="3996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endParaRPr lang="tr-TR" sz="2400" b="1"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</p:txBody>
      </p:sp>
      <p:graphicFrame>
        <p:nvGraphicFramePr>
          <p:cNvPr id="7" name="Table 6"/>
          <p:cNvGraphicFramePr>
            <a:graphicFrameLocks/>
          </p:cNvGraphicFramePr>
          <p:nvPr/>
        </p:nvGraphicFramePr>
        <p:xfrm>
          <a:off x="929669" y="1355344"/>
          <a:ext cx="10840509" cy="45418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8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3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755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Özellik</a:t>
                      </a:r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/>
                        <a:t>Mani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/>
                        <a:t>Hipomani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b="1"/>
                        <a:t>Süre</a:t>
                      </a:r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1 hafta veya daha uzun</a:t>
                      </a:r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4 gün veya daha uzun</a:t>
                      </a:r>
                      <a:endParaRPr lang="tr-T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b="1"/>
                        <a:t>Enerji/Aktivite Artışı</a:t>
                      </a:r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Aşırı, kontrolsüz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Artmış ama yönetilebilir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6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b="1"/>
                        <a:t>Uyku ihtiyacı</a:t>
                      </a:r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Belirgin azalma, uyumadan iyi hissetme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Azalmış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b="1"/>
                        <a:t>Konuşma/Düşünce akışı</a:t>
                      </a:r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Hızlı, taşkın, fikir uçuşması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Konuşkanlık artmış, hızlı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b="1"/>
                        <a:t>Riskli Davranış</a:t>
                      </a:r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Sık ve belirgin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Maniye göre daha az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b="1"/>
                        <a:t>İşlevsellik</a:t>
                      </a:r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Belirgin bozulur</a:t>
                      </a:r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Genelde korunur</a:t>
                      </a:r>
                      <a:endParaRPr lang="tr-T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b="1"/>
                        <a:t>İçgörü</a:t>
                      </a:r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Çoğu zaman yok</a:t>
                      </a:r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Genellikle var</a:t>
                      </a:r>
                      <a:endParaRPr lang="tr-T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b="1"/>
                        <a:t>Psikotik belirti</a:t>
                      </a:r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Olabilir</a:t>
                      </a:r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Yok</a:t>
                      </a:r>
                      <a:endParaRPr lang="tr-T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b="1"/>
                        <a:t>Aile Hekimliğinde Yaklaşım</a:t>
                      </a:r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b="1">
                          <a:solidFill>
                            <a:schemeClr val="tx1"/>
                          </a:solidFill>
                        </a:rPr>
                        <a:t>Acil</a:t>
                      </a:r>
                      <a:r>
                        <a:rPr lang="tr-TR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/>
                        <a:t>psikiyatriste yönlendir</a:t>
                      </a:r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Psikiyatriste yönlendir</a:t>
                      </a:r>
                      <a:endParaRPr lang="tr-T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/>
            </a:br>
            <a:r>
              <a:rPr lang="en-US"/>
              <a:t>Bİ</a:t>
            </a:r>
            <a:r>
              <a:rPr lang="tr-TR"/>
              <a:t>POLAR DEPRESYON MU?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29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236980"/>
            <a:ext cx="11051540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indent="0">
              <a:buFont typeface="Arial"/>
              <a:buNone/>
              <a:defRPr/>
            </a:pPr>
            <a:r>
              <a:rPr lang="tr-TR" sz="2400"/>
              <a:t>P</a:t>
            </a: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  <p:graphicFrame>
        <p:nvGraphicFramePr>
          <p:cNvPr id="5" name="Table 4"/>
          <p:cNvGraphicFramePr>
            <a:graphicFrameLocks/>
          </p:cNvGraphicFramePr>
          <p:nvPr/>
        </p:nvGraphicFramePr>
        <p:xfrm>
          <a:off x="803290" y="2046587"/>
          <a:ext cx="10883052" cy="313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6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2000"/>
                        <a:t>Özellik</a:t>
                      </a:r>
                      <a:endParaRPr lang="tr-TR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2000"/>
                        <a:t>Unipolar Depresyon</a:t>
                      </a:r>
                      <a:endParaRPr lang="tr-TR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2000"/>
                        <a:t>Bipolar Depresyon</a:t>
                      </a:r>
                      <a:endParaRPr lang="tr-TR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1"/>
                        <a:t>Başlangıç yaşı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2000"/>
                        <a:t>  </a:t>
                      </a:r>
                      <a:r>
                        <a:rPr sz="2000"/>
                        <a:t>Daha geç</a:t>
                      </a:r>
                      <a:endParaRPr sz="20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/>
                        <a:t>Daha erken</a:t>
                      </a:r>
                      <a:endParaRPr sz="2000" b="1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1"/>
                        <a:t>Mevsimsellik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2000"/>
                        <a:t>  </a:t>
                      </a:r>
                      <a:r>
                        <a:rPr sz="2000"/>
                        <a:t>Daha az</a:t>
                      </a:r>
                      <a:endParaRPr sz="20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/>
                        <a:t>Daha sık</a:t>
                      </a:r>
                      <a:endParaRPr sz="2000" b="1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1"/>
                        <a:t>Psikotik </a:t>
                      </a:r>
                      <a:r>
                        <a:rPr lang="tr-TR" sz="2000" b="1"/>
                        <a:t>belirtiler</a:t>
                      </a:r>
                      <a:endParaRPr sz="20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2000"/>
                        <a:t>  </a:t>
                      </a:r>
                      <a:r>
                        <a:rPr sz="2000"/>
                        <a:t>Daha nadir</a:t>
                      </a:r>
                      <a:endParaRPr sz="20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2000"/>
                        <a:t>Daha sık</a:t>
                      </a:r>
                      <a:endParaRPr lang="tr-TR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1"/>
                        <a:t>Antidepresana yanıt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2000"/>
                        <a:t>Daha stabil</a:t>
                      </a:r>
                      <a:endParaRPr lang="tr-TR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2000"/>
                        <a:t>Erken yanıt, hipomanik kayma, dalgalı seyir</a:t>
                      </a:r>
                      <a:endParaRPr lang="tr-TR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1"/>
                        <a:t>İntihar riski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2000"/>
                        <a:t>Yüksek</a:t>
                      </a:r>
                      <a:endParaRPr lang="tr-TR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2000"/>
                        <a:t>Daha yüksek</a:t>
                      </a:r>
                      <a:endParaRPr lang="tr-TR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2000" b="1"/>
                        <a:t>Ailede bipolarite </a:t>
                      </a:r>
                      <a:endParaRPr sz="20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tr-TR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2000"/>
                        <a:t>Daha sık</a:t>
                      </a:r>
                      <a:endParaRPr lang="tr-TR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tr-TR" sz="2000" b="1"/>
                        <a:t>Postpartum depresyon </a:t>
                      </a:r>
                      <a:endParaRPr sz="20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tr-TR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2000"/>
                        <a:t>Daha sık</a:t>
                      </a:r>
                      <a:endParaRPr lang="tr-TR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700608" y="874403"/>
            <a:ext cx="11089225" cy="5044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 / Yaygınlık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91210" y="1852295"/>
            <a:ext cx="11017885" cy="3841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400"/>
              <a:t>Sağlık Bakanlığı tarafından 2013 yılında yürütülen Türkiye Kronik Hastalıklar ve Risk Faktörleri Araştırması’nda aile hekimlerine kayıtlı nüfus üzerinden elde edilen verilere göre toplumda</a:t>
            </a:r>
            <a:r>
              <a:rPr lang="en-US" sz="2400" b="1"/>
              <a:t> depresyon yaygınlığı %9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r>
              <a:rPr lang="en-US" sz="2400"/>
              <a:t>Türkiye İstatistik Kurumu (TÜİK) tarafından gerçekleştirilen 2019 Türkiye Sağlık Araştırması verilerine göre, 15 yaş ve üzeri nüfusta depresyon prevalansı son 12 ay içinde,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en-US" sz="2400" b="1"/>
              <a:t>Genel toplumda yaklaşık %9–10 </a:t>
            </a:r>
            <a:r>
              <a:rPr lang="en-US" sz="2400"/>
              <a:t>düzeyinde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2400" b="1"/>
              <a:t>Kadınlarda %13,2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en-US" sz="2400" b="1"/>
              <a:t>Erkeklerde %6,1 </a:t>
            </a:r>
            <a:r>
              <a:rPr lang="en-US" sz="2400"/>
              <a:t>düzeyinde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indent="0">
              <a:buFont typeface="Arial"/>
              <a:buNone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757758" y="73279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/>
            </a:br>
            <a:r>
              <a:rPr lang="tr-TR"/>
              <a:t>AYIRICI TANIDA SIK KARŞILAŞILAN DİĞER DURUMLAR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30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236980"/>
            <a:ext cx="4845803" cy="4521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endParaRPr lang="en-US" sz="2400" b="1"/>
          </a:p>
          <a:p>
            <a:pPr indent="0">
              <a:buFont typeface="Arial"/>
              <a:buNone/>
              <a:defRPr/>
            </a:pPr>
            <a:r>
              <a:rPr lang="en-US" sz="2000" b="1"/>
              <a:t>UYUM BOZUKLUĞU</a:t>
            </a:r>
            <a:endParaRPr/>
          </a:p>
          <a:p>
            <a:pPr indent="0">
              <a:buFont typeface="Arial"/>
              <a:buNone/>
              <a:defRPr/>
            </a:pPr>
            <a:endParaRPr lang="en-US" sz="24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Belirli bir stresöre yanıt olarak gelişir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Stresör ortadan kalktığında belirtiler geriler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Major depresyon ölçütlerini karşılamaz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İntihar riski MDB’ye göre daha düşüktür ama kriz durumlarında ani intihar girişimler olabilir.</a:t>
            </a:r>
            <a:endParaRPr/>
          </a:p>
        </p:txBody>
      </p:sp>
      <p:sp>
        <p:nvSpPr>
          <p:cNvPr id="7" name="Metin kutusu 5"/>
          <p:cNvSpPr txBox="1"/>
          <p:nvPr/>
        </p:nvSpPr>
        <p:spPr bwMode="auto">
          <a:xfrm>
            <a:off x="5707380" y="1236980"/>
            <a:ext cx="5321300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endParaRPr lang="en-US" sz="2400"/>
          </a:p>
          <a:p>
            <a:pPr indent="0">
              <a:buFont typeface="Arial"/>
              <a:buNone/>
              <a:defRPr/>
            </a:pPr>
            <a:r>
              <a:rPr lang="tr-TR" sz="2000" b="1"/>
              <a:t>YAS</a:t>
            </a:r>
            <a:endParaRPr/>
          </a:p>
          <a:p>
            <a:pPr indent="0">
              <a:buFont typeface="Arial"/>
              <a:buNone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Kayıp sonrası gelişir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Değersizlik ve yoğun intihar düşüncesi yoktur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İşlevsellik kısmen korunur</a:t>
            </a:r>
            <a:endParaRPr/>
          </a:p>
          <a:p>
            <a:pPr indent="0">
              <a:buFont typeface="Arial"/>
              <a:buNone/>
              <a:defRPr/>
            </a:pPr>
            <a:endParaRPr lang="en-US" sz="2400"/>
          </a:p>
          <a:p>
            <a:pPr indent="0">
              <a:buFont typeface="Arial"/>
              <a:buNone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/>
            </a:br>
            <a:r>
              <a:rPr lang="tr-TR"/>
              <a:t>AYIRICI TANI: NEDEN ÖNEMLİ?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31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4" y="1546860"/>
            <a:ext cx="11089225" cy="4481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r>
              <a:rPr lang="en-US" sz="2400"/>
              <a:t>Depresyon sıkça:</a:t>
            </a:r>
            <a:endParaRPr/>
          </a:p>
          <a:p>
            <a:pPr indent="0">
              <a:buFont typeface="Arial"/>
              <a:buNone/>
              <a:defRPr/>
            </a:pPr>
            <a:endParaRPr lang="en-US" sz="2400"/>
          </a:p>
          <a:p>
            <a:pPr indent="0">
              <a:buFont typeface="Arial"/>
              <a:buNone/>
              <a:defRPr/>
            </a:pPr>
            <a:r>
              <a:rPr lang="en-US" sz="2400"/>
              <a:t>“Doğal tepki”</a:t>
            </a:r>
            <a:endParaRPr/>
          </a:p>
          <a:p>
            <a:pPr indent="0">
              <a:buFont typeface="Arial"/>
              <a:buNone/>
              <a:defRPr/>
            </a:pPr>
            <a:endParaRPr lang="en-US" sz="2400"/>
          </a:p>
          <a:p>
            <a:pPr indent="0">
              <a:buFont typeface="Arial"/>
              <a:buNone/>
              <a:defRPr/>
            </a:pPr>
            <a:r>
              <a:rPr lang="en-US" sz="2400"/>
              <a:t>“Bedensel hastalık sonucu”</a:t>
            </a:r>
            <a:endParaRPr/>
          </a:p>
          <a:p>
            <a:pPr indent="0">
              <a:buFont typeface="Arial"/>
              <a:buNone/>
              <a:defRPr/>
            </a:pPr>
            <a:endParaRPr lang="en-US" sz="2400"/>
          </a:p>
          <a:p>
            <a:pPr indent="0">
              <a:buFont typeface="Arial"/>
              <a:buNone/>
              <a:defRPr/>
            </a:pPr>
            <a:r>
              <a:rPr lang="en-US" sz="2400"/>
              <a:t>“Geçici durum”</a:t>
            </a:r>
            <a:r>
              <a:rPr lang="tr-TR" sz="2400"/>
              <a:t> </a:t>
            </a:r>
            <a:r>
              <a:rPr lang="en-US" sz="2400"/>
              <a:t>olarak değerlendirilerek atlanır</a:t>
            </a:r>
            <a:r>
              <a:rPr lang="tr-TR" sz="2400"/>
              <a:t>.</a:t>
            </a:r>
            <a:endParaRPr lang="en-US" sz="2400"/>
          </a:p>
          <a:p>
            <a:pPr indent="0">
              <a:buFont typeface="Arial"/>
              <a:buNone/>
              <a:defRPr/>
            </a:pPr>
            <a:endParaRPr lang="en-US" sz="2400" b="1"/>
          </a:p>
          <a:p>
            <a:pPr indent="0">
              <a:buFont typeface="Arial"/>
              <a:buNone/>
              <a:defRPr/>
            </a:pPr>
            <a:r>
              <a:rPr lang="en-US" sz="2400" b="1"/>
              <a:t>Yanlış tanı → Gecikmiş tedavi → Artmış intihar riski</a:t>
            </a:r>
          </a:p>
          <a:p>
            <a:pPr indent="0">
              <a:buFont typeface="Arial"/>
              <a:buNone/>
              <a:defRPr/>
            </a:pPr>
            <a:r>
              <a:rPr lang="en-US" sz="2400" b="1"/>
              <a:t>                                                            İşlevsellikte daha çok bozulma</a:t>
            </a:r>
          </a:p>
          <a:p>
            <a:pPr indent="0">
              <a:buFont typeface="Arial"/>
              <a:buNone/>
              <a:defRPr/>
            </a:pPr>
            <a:r>
              <a:rPr lang="en-US" sz="2400" b="1"/>
              <a:t>                                                            Kronikleşme ve tedaviye yanıtsızlık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DEPRESYONDA İNTİHAR RİSKİ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32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546860"/>
            <a:ext cx="11051540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endParaRPr lang="en-US" sz="24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/>
              <a:t>Her depresyon hastasında rutin olarak değerlendirilmelidir</a:t>
            </a:r>
            <a:endParaRPr/>
          </a:p>
          <a:p>
            <a:pPr indent="0">
              <a:buFont typeface="Arial"/>
              <a:buNone/>
              <a:defRPr/>
            </a:pPr>
            <a:endParaRPr lang="en-US" sz="24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/>
              <a:t>İntihar düşüncesini sorgulamak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b="1"/>
              <a:t>Intihar riskini artırmaz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b="1"/>
              <a:t>Klinik güvenliği artırır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DEPRESYONDA İNTİHAR RİSKİNİ ARTIRAN</a:t>
            </a:r>
            <a:r>
              <a:rPr lang="tr-TR"/>
              <a:t> FAKTÖRLER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33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4" y="1687195"/>
            <a:ext cx="5046557" cy="349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r>
              <a:rPr lang="en-US" sz="2000" b="1"/>
              <a:t>Modifiye Edilemeyen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Erkek cinsiyet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Ailede intihar öyküsü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Önceki intihar girişimi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indent="0" algn="ctr">
              <a:buFont typeface="Arial"/>
              <a:buNone/>
              <a:defRPr/>
            </a:pPr>
            <a:r>
              <a:rPr lang="tr-TR" sz="2000" b="1"/>
              <a:t>Kadınlarda intihar girişimleri daha fazla iken, erkeklerde tamamlanmış intiharlar daha fazladır. </a:t>
            </a:r>
            <a:endParaRPr/>
          </a:p>
        </p:txBody>
      </p:sp>
      <p:sp>
        <p:nvSpPr>
          <p:cNvPr id="7" name="Metin kutusu 5"/>
          <p:cNvSpPr txBox="1"/>
          <p:nvPr/>
        </p:nvSpPr>
        <p:spPr bwMode="auto">
          <a:xfrm>
            <a:off x="6315710" y="1687195"/>
            <a:ext cx="4813300" cy="3626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r>
              <a:rPr lang="tr-TR" sz="2000" b="1"/>
              <a:t>Modifiye Edilebilen</a:t>
            </a:r>
            <a:endParaRPr/>
          </a:p>
          <a:p>
            <a:pPr indent="0">
              <a:buFont typeface="Arial"/>
              <a:buNone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Aktif intihar düşünceleri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Umutsuzluk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Psikotik belirtiler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Anksiyete ve ajitasyon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Dürtüsellik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Alkol/madde kullanımı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DEPRESYONDA İNTİHAR RİSKİNİN</a:t>
            </a:r>
            <a:r>
              <a:rPr lang="tr-TR"/>
              <a:t> DEĞERLENDİRİLMESİ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34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422400"/>
            <a:ext cx="11051540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Pasif ölüm isteği</a:t>
            </a:r>
            <a:r>
              <a:rPr lang="tr-TR" sz="2000" b="1"/>
              <a:t>: </a:t>
            </a:r>
            <a:r>
              <a:rPr lang="en-US" sz="2000"/>
              <a:t>“Keşke uyanmasam / ölsem de kurtulsam” gibi düşünceler var mı? Sürekliliği ve yoğunluğu nedir?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Aktif intihar düşüncesi</a:t>
            </a:r>
            <a:r>
              <a:rPr lang="tr-TR" sz="2000" b="1"/>
              <a:t>: </a:t>
            </a:r>
            <a:r>
              <a:rPr lang="en-US" sz="2000"/>
              <a:t>Kişinin kendine zarar vermeye yönelik niyeti var mı? Düşünceler geçici mi, ısrarlı mı?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Plan varlığı</a:t>
            </a:r>
            <a:r>
              <a:rPr lang="tr-TR" sz="2000" b="1"/>
              <a:t>: </a:t>
            </a:r>
            <a:r>
              <a:rPr lang="en-US" sz="2000"/>
              <a:t>İntihar için yöntem, zaman veya yer belirlemiş mi? Hazırlık davranışı var mı (vedalaşma, eşyaları dağıtma vb.)?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tr-TR" sz="2000" b="1"/>
              <a:t>Planlanan y</a:t>
            </a:r>
            <a:r>
              <a:rPr lang="en-US" sz="2000" b="1"/>
              <a:t>öntemin ölümcüllüğü</a:t>
            </a:r>
            <a:r>
              <a:rPr lang="tr-TR" sz="2000" b="1"/>
              <a:t>: </a:t>
            </a:r>
            <a:r>
              <a:rPr lang="en-US" sz="2000"/>
              <a:t>Düşünülen/planlanan yöntemin ölümcüllük düzeyi ve erişilebilirliği nedir? (yüksek ölümcüllük + kolay erişim → risk artışı)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Önceki girişim öyküsü</a:t>
            </a:r>
            <a:r>
              <a:rPr lang="tr-TR" sz="2000" b="1"/>
              <a:t>: </a:t>
            </a:r>
            <a:r>
              <a:rPr lang="en-US" sz="2000"/>
              <a:t>Daha önce intihar girişimi olmuş mu? Kaç kez? Ne zaman? Hangi yöntemle? Tıbbi ciddiyeti neydi?</a:t>
            </a: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DEPRESYONDA İNTİHAR RİSKİNİN</a:t>
            </a:r>
            <a:r>
              <a:rPr lang="tr-TR"/>
              <a:t> DEĞERLENDİRİLMESİ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35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687195"/>
            <a:ext cx="11051540" cy="349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/>
              <a:t>İntihar riskini değerlendirirken amaç, hastanın “düşünceden eyleme” geçiş olasılığını sistematik biçimde belirlemektir. Bu değerlendirme klinik görüşmeye dayanır</a:t>
            </a:r>
            <a:r>
              <a:rPr lang="tr-TR" sz="2000"/>
              <a:t>.</a:t>
            </a: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 </a:t>
            </a:r>
            <a:r>
              <a:rPr lang="tr-TR" sz="2400" b="1"/>
              <a:t>İ</a:t>
            </a:r>
            <a:r>
              <a:rPr lang="en-US" sz="2400" b="1"/>
              <a:t>ntihar riski açısından en güçlü yordayıcı faktörler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b="1"/>
              <a:t>Depresyon hastalığı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b="1"/>
              <a:t>Önceki intihar girişimi öyküsü</a:t>
            </a: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tr-TR" sz="2000"/>
              <a:t>R</a:t>
            </a:r>
            <a:r>
              <a:rPr lang="en-US" sz="2000"/>
              <a:t>isk düzeyi (düşük–orta–yüksek) belirlen</a:t>
            </a:r>
            <a:r>
              <a:rPr lang="tr-TR" sz="2000"/>
              <a:t>lemeli;</a:t>
            </a:r>
            <a:r>
              <a:rPr lang="en-US" sz="2000"/>
              <a:t> plan, önceki girişim ve yüksek ölümcüllük bir aradaysa acil sevk/yatış değerlendirmesi yapılmalıdır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82148" y="4448688"/>
            <a:ext cx="3149930" cy="21665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719046" y="1013728"/>
            <a:ext cx="10999032" cy="19102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/>
              <a:t>İNTİHAR İÇİN YÜKSEK RİSKLİ KLİNİK DURUMLAR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36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19046" y="1109239"/>
            <a:ext cx="11051540" cy="349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Psikotik depresyon</a:t>
            </a:r>
            <a:r>
              <a:rPr lang="tr-TR" sz="2000" b="1"/>
              <a:t>: </a:t>
            </a:r>
            <a:r>
              <a:rPr lang="en-US"/>
              <a:t>Sanrı/varsanıların eşlik ettiği depresyonlarda gerçeklik değerlendirmesi bozulabilir; suçluluk, cezalandırılma, değersizlik temalı hezeyanlar intihar davranışın</a:t>
            </a:r>
            <a:r>
              <a:rPr lang="tr-TR"/>
              <a:t>a yol açabilir.</a:t>
            </a:r>
            <a:r>
              <a:rPr lang="en-US"/>
              <a:t> Bu tablolar uzman değerlendirmesi ve çoğu zaman yatış gerektirir.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Melankolik özellikler</a:t>
            </a:r>
            <a:r>
              <a:rPr lang="tr-TR" sz="2000" b="1"/>
              <a:t>: </a:t>
            </a:r>
            <a:r>
              <a:rPr lang="en-US"/>
              <a:t>Ağır anhedoni, belirgin psikomotor yavaşlama/ajitasyon, sabah kötüleşme, erken uyanma ve yoğun biyolojik belirtilerle seyreden depresyonlar daha ağır klinik gidişle ilişkilidir</a:t>
            </a:r>
            <a:r>
              <a:rPr lang="tr-TR"/>
              <a:t>.</a:t>
            </a:r>
            <a:endParaRPr lang="en-US"/>
          </a:p>
          <a:p>
            <a:pPr marL="342900" indent="-342900">
              <a:buFont typeface="Arial"/>
              <a:buChar char="•"/>
              <a:defRPr/>
            </a:pPr>
            <a:endParaRPr lang="en-US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Şiddetli anksiyete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Kronik ağrı</a:t>
            </a:r>
            <a:r>
              <a:rPr lang="tr-TR" sz="2000" b="1"/>
              <a:t>: </a:t>
            </a:r>
            <a:r>
              <a:rPr lang="en-US" sz="2000"/>
              <a:t>Süregiden, kontrolü zor ağrı sendromları umutsuzluğu artırır, yaşam kalitesini belirgin şekilde düşürür ve intihar düşüncelerini besleyebilir. Ağrının şiddeti, sürekliliği ve işlev kaybı mutlaka değerlendirilmelidir.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Kanser ve terminal hastalıklar</a:t>
            </a:r>
            <a:r>
              <a:rPr lang="tr-TR" sz="2000" b="1"/>
              <a:t>: </a:t>
            </a:r>
            <a:r>
              <a:rPr lang="en-US"/>
              <a:t>Özellikle ileri evre hastalıkta yalnızlık, kontrol kaybı, ağır semptom yükü ve bakım ihtiyacı intihar riskini</a:t>
            </a:r>
            <a:r>
              <a:rPr lang="tr-TR"/>
              <a:t> artırabilir. </a:t>
            </a:r>
            <a:endParaRPr lang="en-US"/>
          </a:p>
          <a:p>
            <a:pPr marL="342900" indent="-342900">
              <a:buFont typeface="Arial"/>
              <a:buChar char="•"/>
              <a:defRPr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81361" y="64637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b="1"/>
            </a:br>
            <a:r>
              <a:rPr lang="en-US"/>
              <a:t>İNTİHARDA RİSKİ YÖNETİMİ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37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19046" y="1355344"/>
            <a:ext cx="11051540" cy="349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b="1">
                <a:solidFill>
                  <a:srgbClr val="C00000"/>
                </a:solidFill>
              </a:rPr>
              <a:t>Risk düzeyi belirlenir</a:t>
            </a:r>
            <a:r>
              <a:rPr lang="tr-TR" sz="2000">
                <a:solidFill>
                  <a:srgbClr val="C00000"/>
                </a:solidFill>
              </a:rPr>
              <a:t>: </a:t>
            </a:r>
            <a:r>
              <a:rPr lang="en-US" sz="2000"/>
              <a:t>Pasif ölüm isteği, aktif intihar düşüncesi, plan varlığı, önceki girişim öyküsü ve yöntem ölümcüllüğü birlikte değerlendirilerek risk düşük, orta veya yüksek olarak sınıflandırılır. </a:t>
            </a:r>
            <a:r>
              <a:rPr lang="en-US" sz="2000" b="1"/>
              <a:t>Risk değerlendirmesi tek seferlik değil, izlem boyunca dinamik olarak sürdürülmelidir.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>
                <a:solidFill>
                  <a:srgbClr val="C00000"/>
                </a:solidFill>
              </a:rPr>
              <a:t>Güvenlik planı oluşturulur</a:t>
            </a:r>
            <a:r>
              <a:rPr lang="tr-TR" sz="2000" b="1">
                <a:solidFill>
                  <a:srgbClr val="C00000"/>
                </a:solidFill>
              </a:rPr>
              <a:t>:</a:t>
            </a:r>
            <a:r>
              <a:rPr lang="tr-TR" sz="2000">
                <a:solidFill>
                  <a:srgbClr val="C00000"/>
                </a:solidFill>
              </a:rPr>
              <a:t> </a:t>
            </a:r>
            <a:r>
              <a:rPr lang="en-US" sz="2000"/>
              <a:t>Bu plan; uyarı işaretlerini tanımayı, yalnız kalmama stratejilerini, başvurulacak kişiler ve acil iletişim bilgilerini içermelidir.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>
                <a:solidFill>
                  <a:srgbClr val="C00000"/>
                </a:solidFill>
              </a:rPr>
              <a:t>Sosyal destek aktive edilir</a:t>
            </a:r>
            <a:r>
              <a:rPr lang="tr-TR" sz="2000" b="1">
                <a:solidFill>
                  <a:srgbClr val="C00000"/>
                </a:solidFill>
              </a:rPr>
              <a:t>: </a:t>
            </a:r>
            <a:r>
              <a:rPr lang="en-US" sz="2000"/>
              <a:t>Hastanın ailesi, yakın çevresi veya bakım verenleri sürece dahil edilir. Hastanın yalnız kalmaması sağlanır, riskli nesnelere erişim sınırlandırılır ve destekleyici bir çevre oluşturulur.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>
                <a:solidFill>
                  <a:srgbClr val="C00000"/>
                </a:solidFill>
              </a:rPr>
              <a:t>Gerekirse acil sevk yapılır</a:t>
            </a:r>
            <a:r>
              <a:rPr lang="tr-TR" sz="2000" b="1">
                <a:solidFill>
                  <a:srgbClr val="C00000"/>
                </a:solidFill>
              </a:rPr>
              <a:t>:</a:t>
            </a:r>
            <a:r>
              <a:rPr lang="tr-TR" sz="2000">
                <a:solidFill>
                  <a:srgbClr val="C00000"/>
                </a:solidFill>
              </a:rPr>
              <a:t> </a:t>
            </a:r>
            <a:r>
              <a:rPr lang="en-US" sz="2000"/>
              <a:t>Yüksek risk saptandığında, aktif plan veya psikotik belirtiler varlığında ayaktan izlem yeterli değildir. Bu durumlarda hasta yalnız bırakılmadan, uygun sağlık kuruluşuna acil sevk veya yatış planlanmalıdır.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/>
            </a:br>
            <a:r>
              <a:rPr lang="tr-TR"/>
              <a:t>ANTİDEPRESANLAR İNTİHAR RİSKİNİ ARTIRIR MI?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38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355090"/>
            <a:ext cx="11051540" cy="349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indent="0">
              <a:buFont typeface="Arial"/>
              <a:buNone/>
              <a:defRPr/>
            </a:pPr>
            <a:endParaRPr lang="en-US"/>
          </a:p>
          <a:p>
            <a:pPr marL="342900" indent="-342900">
              <a:buFont typeface="Arial"/>
              <a:buChar char="•"/>
              <a:defRPr/>
            </a:pPr>
            <a:endParaRPr lang="en-US" b="1"/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u="sng"/>
              <a:t>Uzun vadede</a:t>
            </a:r>
            <a:r>
              <a:rPr lang="tr-TR" sz="2400" b="1" u="sng"/>
              <a:t>: </a:t>
            </a:r>
            <a:r>
              <a:rPr lang="en-US" sz="2400" b="1" u="sng"/>
              <a:t>Antidepresan tedavi intihar riskini azaltır</a:t>
            </a:r>
            <a:r>
              <a:rPr lang="tr-TR" sz="2400" b="1" u="sng"/>
              <a:t>.</a:t>
            </a:r>
            <a:endParaRPr lang="en-US" sz="2400" b="1" u="sng"/>
          </a:p>
          <a:p>
            <a:pPr marL="342900" indent="-342900">
              <a:buFont typeface="Arial"/>
              <a:buChar char="•"/>
              <a:defRPr/>
            </a:pPr>
            <a:endParaRPr lang="en-US" sz="2400" b="1" u="sng"/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u="sng"/>
              <a:t>Tedavisiz depresyon:</a:t>
            </a:r>
            <a:r>
              <a:rPr lang="tr-TR" sz="2400" b="1" u="sng"/>
              <a:t> </a:t>
            </a:r>
            <a:r>
              <a:rPr lang="en-US" sz="2400" b="1" u="sng"/>
              <a:t>Daha yüksek mortalite ile ilişkilidir</a:t>
            </a:r>
            <a:r>
              <a:rPr lang="tr-TR" sz="2400" b="1" u="sng"/>
              <a:t>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tr-TR" sz="2400" b="1"/>
          </a:p>
          <a:p>
            <a:pPr marL="342900" indent="-342900" algn="just">
              <a:buFont typeface="Arial"/>
              <a:buChar char="•"/>
              <a:defRPr/>
            </a:pPr>
            <a:r>
              <a:rPr lang="en-US" sz="2400"/>
              <a:t>Bir hastaya antidepresan başlandığında, kontrol görüşmelerinde, başlangıçta intihar riski olsun ya da olmasın, intihar düşüncelerinin ortaya çıkıp çıkmadığı, artıp artmadığı, artış varsa bunun niteliği sorulmalıdır.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/>
            </a:br>
            <a:r>
              <a:rPr lang="tr-TR"/>
              <a:t>ANTİDEPRESANLAR İNTİHAR RİSKİNİ ARTIRIR MI?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39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355090"/>
            <a:ext cx="11051540" cy="349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endParaRPr lang="en-US" sz="2400" b="1"/>
          </a:p>
          <a:p>
            <a:pPr indent="0">
              <a:buFont typeface="Arial"/>
              <a:buNone/>
              <a:defRPr/>
            </a:pPr>
            <a:r>
              <a:rPr lang="en-US" sz="2000"/>
              <a:t>Özellikle: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Tedavinin ilk haftaları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Genç erişkinler</a:t>
            </a:r>
            <a:r>
              <a:rPr lang="tr-TR" sz="2000"/>
              <a:t>de yakın takip</a:t>
            </a: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indent="0">
              <a:buFont typeface="Arial"/>
              <a:buNone/>
              <a:defRPr/>
            </a:pPr>
            <a:r>
              <a:rPr lang="en-US" sz="2000"/>
              <a:t>Bazı hastalarda: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Ajitasyon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Dürtüsellik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Aktivasyon sendromu görülebilir</a:t>
            </a:r>
            <a:endParaRPr/>
          </a:p>
        </p:txBody>
      </p:sp>
      <p:sp>
        <p:nvSpPr>
          <p:cNvPr id="5" name="Right Brace 4"/>
          <p:cNvSpPr/>
          <p:nvPr/>
        </p:nvSpPr>
        <p:spPr bwMode="auto">
          <a:xfrm>
            <a:off x="4912995" y="4136390"/>
            <a:ext cx="360045" cy="1514475"/>
          </a:xfrm>
          <a:prstGeom prst="rightBrace">
            <a:avLst>
              <a:gd name="adj1" fmla="val 8333"/>
              <a:gd name="adj2" fmla="val 50000"/>
            </a:avLst>
          </a:prstGeom>
          <a:ln w="31750">
            <a:gradFill>
              <a:gsLst>
                <a:gs pos="0">
                  <a:prstClr val="black">
                    <a:hueOff val="-4200000"/>
                  </a:prstClr>
                </a:gs>
                <a:gs pos="100000">
                  <a:prstClr val="black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Box 6"/>
          <p:cNvSpPr txBox="1"/>
          <p:nvPr/>
        </p:nvSpPr>
        <p:spPr bwMode="auto">
          <a:xfrm>
            <a:off x="6096000" y="4724399"/>
            <a:ext cx="4914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/>
              <a:t>Bu durumda intihar riski açısından dikkat edilmeli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 ve İntihar Davranışı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849025" y="1734167"/>
            <a:ext cx="11051540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400"/>
              <a:t>TÜİK’in 2002–2019 yılları arasındaki verilerine göre, bu </a:t>
            </a:r>
            <a:r>
              <a:rPr lang="tr-TR" sz="2400"/>
              <a:t>yıllar arasında</a:t>
            </a:r>
            <a:r>
              <a:rPr lang="en-US" sz="2400"/>
              <a:t> gerçekleşen 53 bin intihar vakasının yaklaşık %21,8’i “hastalık” nedeniyle gerçekleşmiş görünmekte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r>
              <a:rPr lang="tr-TR" sz="2400"/>
              <a:t>Psikiyatri literatürü’nde; 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tr-TR" sz="2400"/>
              <a:t>İ</a:t>
            </a:r>
            <a:r>
              <a:rPr lang="en-US" sz="2400"/>
              <a:t>ntihar nedeniyle ölen kişilerin yaklaşık </a:t>
            </a:r>
            <a:r>
              <a:rPr lang="en-US" sz="2400" b="1"/>
              <a:t>%90’ında bir veya daha fazla psikiyatrik bozukluk</a:t>
            </a:r>
            <a:r>
              <a:rPr lang="en-US" sz="2800" b="1"/>
              <a:t> </a:t>
            </a:r>
            <a:r>
              <a:rPr lang="tr-TR" sz="2400"/>
              <a:t>bulunduğu</a:t>
            </a:r>
            <a:endParaRPr lang="en-US" sz="2400"/>
          </a:p>
          <a:p>
            <a:pPr marL="742950" lvl="1" indent="-285750">
              <a:buFont typeface="Arial"/>
              <a:buChar char="•"/>
              <a:defRPr/>
            </a:pPr>
            <a:r>
              <a:rPr lang="en-US" sz="2400" b="1"/>
              <a:t>%59-87’sin</a:t>
            </a:r>
            <a:r>
              <a:rPr lang="tr-TR" sz="2400" b="1"/>
              <a:t>de</a:t>
            </a:r>
            <a:r>
              <a:rPr lang="en-US" sz="2400" b="1"/>
              <a:t> major depresif bozukluk (MDB)</a:t>
            </a:r>
            <a:r>
              <a:rPr lang="tr-TR" sz="2400"/>
              <a:t> bulunduğu ileri sürülmektedir</a:t>
            </a:r>
            <a:endParaRPr/>
          </a:p>
          <a:p>
            <a:pPr lvl="1">
              <a:defRPr/>
            </a:pPr>
            <a:endParaRPr lang="tr-TR" sz="2400"/>
          </a:p>
          <a:p>
            <a:pPr marL="285750" indent="-285750">
              <a:buFont typeface="Arial"/>
              <a:buChar char="•"/>
              <a:defRPr/>
            </a:pPr>
            <a:r>
              <a:rPr lang="tr-TR" sz="2400"/>
              <a:t>Özetle; </a:t>
            </a:r>
            <a:r>
              <a:rPr lang="tr-TR" sz="2400" b="1"/>
              <a:t>depresyon</a:t>
            </a:r>
            <a:r>
              <a:rPr lang="tr-TR" sz="2400"/>
              <a:t>, </a:t>
            </a:r>
            <a:r>
              <a:rPr lang="en-US" sz="2400"/>
              <a:t> intihar düşüncesi ve girişimi riskini anlamlı ve bağımsız biçimde artıran en güçlü </a:t>
            </a:r>
            <a:r>
              <a:rPr lang="tr-TR" sz="2400"/>
              <a:t>risk </a:t>
            </a:r>
            <a:r>
              <a:rPr lang="en-US" sz="2400"/>
              <a:t>faktör</a:t>
            </a:r>
            <a:r>
              <a:rPr lang="tr-TR" sz="2400"/>
              <a:t>lerindendir</a:t>
            </a:r>
            <a:r>
              <a:rPr lang="en-US" sz="2400"/>
              <a:t>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 sz="2400"/>
          </a:p>
          <a:p>
            <a:pPr marL="285750" indent="-285750">
              <a:buFont typeface="Arial"/>
              <a:buChar char="•"/>
              <a:defRPr/>
            </a:pPr>
            <a:endParaRPr lang="tr-TR" sz="2400"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700203" y="603869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/>
            </a:br>
            <a:r>
              <a:rPr lang="tr-TR"/>
              <a:t>AKTİVASYON SENDROMU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40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37888" y="987167"/>
            <a:ext cx="11051540" cy="349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endParaRPr lang="tr-TR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Huzursuzluk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tr-TR" sz="2000"/>
              <a:t>Anksiyete</a:t>
            </a: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Uykusuzluk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Ajitasyon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Akatizi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Ego-distonik intihar düşünceleri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indent="0">
              <a:buFont typeface="Arial"/>
              <a:buNone/>
              <a:defRPr/>
            </a:pPr>
            <a:r>
              <a:rPr lang="en-US" sz="2000" b="1"/>
              <a:t>→ Yakın izlem gerektiri</a:t>
            </a:r>
            <a:r>
              <a:rPr lang="tr-TR" sz="2000" b="1"/>
              <a:t>r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b="1"/>
            </a:br>
            <a:r>
              <a:rPr lang="en-US" b="1"/>
              <a:t>DEPRESYON TEDAVİSİNDE </a:t>
            </a:r>
            <a:r>
              <a:rPr lang="en-US"/>
              <a:t>AİLE HEKİMİNİN ROLÜ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41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589068" y="1900250"/>
            <a:ext cx="11051540" cy="349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Süreklilik</a:t>
            </a:r>
            <a:r>
              <a:rPr lang="tr-TR" sz="2000" b="1"/>
              <a:t>:</a:t>
            </a:r>
            <a:r>
              <a:rPr lang="tr-TR" sz="2000"/>
              <a:t> Yatışı olan hastada taburculuk sonrası dönem intihar riski fazladır. Tedavi bırakma sıktır.  Tedavi sürekliliğinin ve takibin sağlanması kritik öneme sahiptir.</a:t>
            </a: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Güven ilişkisi</a:t>
            </a:r>
            <a:r>
              <a:rPr lang="tr-TR" sz="2000" b="1"/>
              <a:t>:</a:t>
            </a:r>
            <a:r>
              <a:rPr lang="tr-TR" sz="2000"/>
              <a:t> Hastanın düşüncelerini ifade etmesini kolaylaştırır. </a:t>
            </a: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Erken fark etme</a:t>
            </a:r>
            <a:r>
              <a:rPr lang="tr-TR" sz="2000" b="1"/>
              <a:t>: </a:t>
            </a:r>
            <a:r>
              <a:rPr lang="en-US" sz="2000"/>
              <a:t>Depresyon ve intihar riski çoğu zaman somatik yakınmaların arkasına gizlenir. Aile hekimi, bu örtük belirtileri erken dönemde tanıyarak </a:t>
            </a:r>
            <a:r>
              <a:rPr lang="tr-TR" sz="2000"/>
              <a:t>tablonun kötüleşmesinin önüne geçebilir.</a:t>
            </a: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Koordinasyon:</a:t>
            </a:r>
            <a:r>
              <a:rPr lang="en-US" sz="2000"/>
              <a:t> Aile hekimi; psikiyatri</a:t>
            </a:r>
            <a:r>
              <a:rPr lang="tr-TR" sz="2000"/>
              <a:t> hekimi, Sağlıklı Hayat Merkezi (</a:t>
            </a:r>
            <a:r>
              <a:rPr lang="en-US" sz="2000"/>
              <a:t>psikolo</a:t>
            </a:r>
            <a:r>
              <a:rPr lang="tr-TR" sz="2000"/>
              <a:t>g</a:t>
            </a:r>
            <a:r>
              <a:rPr lang="en-US" sz="2000"/>
              <a:t>, sosyal </a:t>
            </a:r>
            <a:r>
              <a:rPr lang="tr-TR" sz="2000"/>
              <a:t>çalışmacı)</a:t>
            </a:r>
            <a:r>
              <a:rPr lang="en-US" sz="2000"/>
              <a:t> ve aile ile iletişimi koordine ederek bakımın sürekliliğini sağlar. Doğru zamanda doğru basamağa yönlendirme</a:t>
            </a:r>
            <a:r>
              <a:rPr lang="tr-TR" sz="2000"/>
              <a:t> önemlidir.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849025" y="954692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BİRİNCİ BASAMAKTA DEPRESYON TEDAVİSİ İLKELERİ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42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19046" y="1679257"/>
            <a:ext cx="11051540" cy="349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tr-TR" sz="2000"/>
              <a:t>İlk basamakta serotonin geri alım inhibitörleri (SSRI) tercih edilebilir (ayırıcı tanı sonrası)</a:t>
            </a: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En az 6–8 hafta izlem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/>
              <a:t>Yan etkiler ve intihar riski açısından değerlendir</a:t>
            </a:r>
            <a:r>
              <a:rPr lang="tr-TR" sz="2000"/>
              <a:t>me yapılmalıdır.</a:t>
            </a: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indent="0">
              <a:buFont typeface="Arial"/>
              <a:buNone/>
              <a:defRPr/>
            </a:pPr>
            <a:endParaRPr lang="en-US" sz="20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BİRİNCİ BASAMAKTA DEPRESYON TEDAVİSİ</a:t>
            </a:r>
            <a:r>
              <a:rPr lang="tr-TR"/>
              <a:t>NDE İLK SEÇENEK İLAÇLAR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43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19870" y="1355090"/>
            <a:ext cx="11089225" cy="4521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tr-TR" sz="2200" b="1"/>
              <a:t>Seçici Serotonin Geri Alım İnhibitörleri (SSRI’lar)</a:t>
            </a:r>
            <a:r>
              <a:rPr lang="en-US" sz="2200"/>
              <a:t> 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tr-TR" sz="2200"/>
              <a:t>S</a:t>
            </a:r>
            <a:r>
              <a:rPr lang="en-US" sz="2200"/>
              <a:t>ertralin, essitalopram, sitalopram, fluoksetin, paroksetin ve fluvoksamin</a:t>
            </a:r>
            <a:endParaRPr/>
          </a:p>
          <a:p>
            <a:pPr indent="0">
              <a:buFont typeface="Arial"/>
              <a:buNone/>
              <a:defRPr/>
            </a:pPr>
            <a:endParaRPr lang="en-US" sz="2200"/>
          </a:p>
          <a:p>
            <a:pPr indent="0">
              <a:buFont typeface="Arial"/>
              <a:buNone/>
              <a:defRPr/>
            </a:pPr>
            <a:endParaRPr lang="en-US" sz="2200"/>
          </a:p>
          <a:p>
            <a:pPr indent="0">
              <a:buFont typeface="Arial"/>
              <a:buNone/>
              <a:defRPr/>
            </a:pPr>
            <a:r>
              <a:rPr lang="en-US" sz="2200" b="1"/>
              <a:t>SSRI yan etkileri:</a:t>
            </a:r>
            <a:r>
              <a:rPr lang="en-US" sz="2200"/>
              <a:t>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tr-TR" sz="2200"/>
              <a:t>G</a:t>
            </a:r>
            <a:r>
              <a:rPr lang="en-US" sz="2200"/>
              <a:t>astrointestinal sorunlar (bulantı, ishal)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tr-TR" sz="2200"/>
              <a:t>C</a:t>
            </a:r>
            <a:r>
              <a:rPr lang="en-US" sz="2200"/>
              <a:t>insel işlev bozuklukları (ör. anorgazmi, gecikmiş ejakülasyon, cinsel isteksizlik)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tr-TR" sz="2200"/>
              <a:t>U</a:t>
            </a:r>
            <a:r>
              <a:rPr lang="en-US" sz="2200"/>
              <a:t>yku bozuklukları (uykusuzluk veya aşırı uyku hâli, ilaca göre değişebilir)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tr-TR" sz="2200"/>
              <a:t>H</a:t>
            </a:r>
            <a:r>
              <a:rPr lang="en-US" sz="2200"/>
              <a:t>iponatremi (özellikle yaşlı hastalarda, uygunsuz ADH salınımına bağlı)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tr-TR" sz="2200"/>
              <a:t>K</a:t>
            </a:r>
            <a:r>
              <a:rPr lang="en-US" sz="2200"/>
              <a:t>anama riskinde artış (trombosit fonksiyonunu etkileyerek burun ve GI kanamalara yatkınlık)  </a:t>
            </a:r>
            <a:endParaRPr/>
          </a:p>
          <a:p>
            <a:pPr indent="0">
              <a:buFont typeface="Arial"/>
              <a:buNone/>
              <a:defRPr/>
            </a:pPr>
            <a:endParaRPr lang="en-US" sz="2200" b="1"/>
          </a:p>
          <a:p>
            <a:pPr marL="342900" indent="-342900">
              <a:buFont typeface="Arial"/>
              <a:buChar char="•"/>
              <a:defRPr/>
            </a:pPr>
            <a:endParaRPr lang="en-US" sz="2200"/>
          </a:p>
          <a:p>
            <a:pPr indent="0">
              <a:buFont typeface="Arial"/>
              <a:buNone/>
              <a:defRPr/>
            </a:pPr>
            <a:endParaRPr lang="en-US" sz="22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/>
              <a:t> TEDAVİDE SSRI’LAR MİNİMUM VE MAKSİMUM DOZLARI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44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653540"/>
            <a:ext cx="11051540" cy="3764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tr-TR" sz="2400"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  <p:graphicFrame>
        <p:nvGraphicFramePr>
          <p:cNvPr id="5" name="Table 4"/>
          <p:cNvGraphicFramePr>
            <a:graphicFrameLocks/>
          </p:cNvGraphicFramePr>
          <p:nvPr/>
        </p:nvGraphicFramePr>
        <p:xfrm>
          <a:off x="757555" y="1524000"/>
          <a:ext cx="10764520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9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265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İlaç Adı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 sz="1800"/>
                        <a:t>Minimum Doz</a:t>
                      </a:r>
                      <a:endParaRPr lang="en-US" sz="1800"/>
                    </a:p>
                    <a:p>
                      <a:pPr algn="ctr">
                        <a:buNone/>
                        <a:defRPr/>
                      </a:pP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/>
                        <a:t>Maksimum Doz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Ek Not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Fluoksetin</a:t>
                      </a:r>
                      <a:endParaRPr lang="en-US"/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Sertralin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Paroksetin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Sitalopram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Essitalopram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Fluvoksamin</a:t>
                      </a:r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/>
                        <a:t>20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25-50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10-20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10-20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5-10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50 mg/gün</a:t>
                      </a:r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/>
                        <a:t>80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200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60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40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20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300 mg/gün</a:t>
                      </a:r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/>
                        <a:t>Uzun yarı ömür, aktivasyon yapabilir</a:t>
                      </a:r>
                      <a:r>
                        <a:rPr lang="tr-TR"/>
                        <a:t>.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Kardiyak açıdan güvenli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Antikolinerjik yan etkiye dikkat edilmeli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en-US"/>
                        <a:t>QT</a:t>
                      </a:r>
                      <a:r>
                        <a:rPr lang="tr-TR"/>
                        <a:t>c</a:t>
                      </a:r>
                      <a:r>
                        <a:rPr lang="en-US"/>
                        <a:t> uzaması riski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İlaç etkileşimi az, iyi tolere edilir.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OKB’de yüksek dozlarda tercih edilebilmekte</a:t>
                      </a:r>
                      <a:endParaRPr lang="tr-T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DEPRESYON TEDAVİSİ</a:t>
            </a:r>
            <a:r>
              <a:rPr lang="tr-TR"/>
              <a:t>NDE İLK SEÇENEK İLAÇLAR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45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355090"/>
            <a:ext cx="11051540" cy="4286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tr-TR" sz="2200" b="1"/>
              <a:t>Seçici Serotonin- Noradrenalin Geri Alım İnhibitörleri (SNRI’lar)</a:t>
            </a:r>
            <a:r>
              <a:rPr lang="en-US" sz="2200"/>
              <a:t> 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tr-TR" sz="2200"/>
              <a:t>V</a:t>
            </a:r>
            <a:r>
              <a:rPr lang="en-US" sz="2200"/>
              <a:t>enlafaksin, duloksetin ve milnasipran</a:t>
            </a:r>
            <a:r>
              <a:rPr lang="tr-TR" sz="2200"/>
              <a:t>.</a:t>
            </a:r>
            <a:r>
              <a:rPr lang="en-US" sz="2200"/>
              <a:t> 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US" sz="2200"/>
              <a:t>SNRI’lar da tıpkı SSRI’lar gibi </a:t>
            </a:r>
            <a:r>
              <a:rPr lang="tr-TR" sz="2200"/>
              <a:t>depresyon tedavisinde kullanılabilir.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endParaRPr lang="en-US" sz="2200"/>
          </a:p>
          <a:p>
            <a:pPr indent="0">
              <a:buFont typeface="Arial"/>
              <a:buNone/>
              <a:defRPr/>
            </a:pPr>
            <a:r>
              <a:rPr lang="en-US" sz="2200" b="1"/>
              <a:t>SNRI yan etkileri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200"/>
              <a:t>SSRI’lara benzer şekilde bulantı, baş dönmesi, ağız kuruluğu, uyku bozukluğu gibi etkiler yapabilir.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200"/>
              <a:t>SSRI’larda görülen cinsel yan etkiler SNRI’larda da izlenebilir.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200"/>
              <a:t>SNRI’ların noradrenerjik etkileri nedeniyle venlafaksin yüksek dozlarda tansiyon yükselmesine yol açabilir; 225 mg üzeri dozlarda kan basıncı takibi önerilir.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200"/>
              <a:t>Duloksetin terleme yapabilir ve midriyazis etkisiyle dar açılı glokomu olan hastalarda göz içi basıncı artırabilir.</a:t>
            </a:r>
            <a:endParaRPr lang="en-US" sz="2200" b="1"/>
          </a:p>
          <a:p>
            <a:pPr marL="342900" indent="-342900">
              <a:buFont typeface="Arial"/>
              <a:buChar char="•"/>
              <a:defRPr/>
            </a:pPr>
            <a:endParaRPr lang="en-US" sz="2200"/>
          </a:p>
          <a:p>
            <a:pPr indent="0">
              <a:buFont typeface="Arial"/>
              <a:buNone/>
              <a:defRPr/>
            </a:pPr>
            <a:endParaRPr lang="en-US" sz="22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 TEDAVİDE SNRI’LAR MİNİMUM VE MAKSİMUM DOZLARI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46</a:t>
            </a:fld>
            <a:endParaRPr lang="tr-TR"/>
          </a:p>
        </p:txBody>
      </p:sp>
      <p:graphicFrame>
        <p:nvGraphicFramePr>
          <p:cNvPr id="6" name="Table 5"/>
          <p:cNvGraphicFramePr>
            <a:graphicFrameLocks/>
          </p:cNvGraphicFramePr>
          <p:nvPr/>
        </p:nvGraphicFramePr>
        <p:xfrm>
          <a:off x="756708" y="1993043"/>
          <a:ext cx="10883900" cy="25302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3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5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İlaç Adı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 sz="1800"/>
                        <a:t>Minimum Doz</a:t>
                      </a:r>
                      <a:endParaRPr lang="en-US" sz="1800"/>
                    </a:p>
                    <a:p>
                      <a:pPr algn="ctr">
                        <a:buNone/>
                        <a:defRPr/>
                      </a:pP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/>
                        <a:t>Maksimum Doz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Ek Not</a:t>
                      </a:r>
                      <a:endParaRPr lang="tr-T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2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/>
                        <a:t>Venlafaksin</a:t>
                      </a:r>
                    </a:p>
                    <a:p>
                      <a:pPr>
                        <a:buNone/>
                        <a:defRPr/>
                      </a:pPr>
                      <a:endParaRPr lang="en-US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Duloksetin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Milnasipran</a:t>
                      </a:r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en-US"/>
                        <a:t>37.5–75</a:t>
                      </a:r>
                      <a:r>
                        <a:rPr lang="tr-TR"/>
                        <a:t> mg/gün </a:t>
                      </a:r>
                      <a:endParaRPr lang="en-US"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30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25- 50 mg/gün</a:t>
                      </a:r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tr-TR"/>
                        <a:t>225-300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120 mg/gün</a:t>
                      </a:r>
                      <a:endParaRPr/>
                    </a:p>
                    <a:p>
                      <a:pPr algn="ctr">
                        <a:buNone/>
                        <a:defRPr/>
                      </a:pPr>
                      <a:endParaRPr lang="tr-TR"/>
                    </a:p>
                    <a:p>
                      <a:pPr algn="ctr">
                        <a:buNone/>
                        <a:defRPr/>
                      </a:pPr>
                      <a:r>
                        <a:rPr lang="tr-TR"/>
                        <a:t>200 mg/gün</a:t>
                      </a:r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/>
                        <a:t>≥150 mg’da noradrenerjik etki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Ağrı eşlik ediyorsa avantaj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/>
                    </a:p>
                    <a:p>
                      <a:pPr>
                        <a:buNone/>
                        <a:defRPr/>
                      </a:pPr>
                      <a:r>
                        <a:rPr lang="tr-TR"/>
                        <a:t>Türkiye’de sınırlı kullanım</a:t>
                      </a:r>
                      <a:endParaRPr/>
                    </a:p>
                    <a:p>
                      <a:pPr>
                        <a:buNone/>
                        <a:defRPr/>
                      </a:pPr>
                      <a:endParaRPr lang="tr-T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/>
              <a:t>KESİLME SENDROMU NEDİR? NASIL ÖNLENİR?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47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70210" y="819400"/>
            <a:ext cx="10504213" cy="44545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r>
              <a:rPr lang="en-US" sz="2200"/>
              <a:t>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200"/>
          </a:p>
          <a:p>
            <a:pPr marL="342900" indent="-342900">
              <a:buFont typeface="Arial"/>
              <a:buChar char="•"/>
              <a:defRPr/>
            </a:pPr>
            <a:r>
              <a:rPr lang="tr-TR" sz="2200" b="1"/>
              <a:t>İlaçlar kesilmeden önce kişilere kesilme belirtileri ile ilgili bilgilendirme yapmak kıymetlidir.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200" b="1"/>
              <a:t>SSRI’ların </a:t>
            </a:r>
            <a:r>
              <a:rPr lang="tr-TR" sz="2200" b="1"/>
              <a:t> ve SNRI’ların </a:t>
            </a:r>
            <a:r>
              <a:rPr lang="en-US" sz="2200" b="1"/>
              <a:t>ani kesilmesi durumunda gelişebilir</a:t>
            </a:r>
            <a:r>
              <a:rPr lang="tr-TR" sz="2200" b="1"/>
              <a:t>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tr-TR" sz="2200" b="1"/>
              <a:t>Özellikle yarılanma ömrü kısa olan paroksetin ve venlafaksinde daha sıktır</a:t>
            </a:r>
            <a:endParaRPr/>
          </a:p>
          <a:p>
            <a:pPr>
              <a:defRPr/>
            </a:pPr>
            <a:endParaRPr lang="tr-TR" sz="2200" b="1"/>
          </a:p>
          <a:p>
            <a:pPr marL="800100" lvl="1" indent="-342900">
              <a:buFont typeface="Arial"/>
              <a:buChar char="•"/>
              <a:defRPr/>
            </a:pPr>
            <a:r>
              <a:rPr lang="tr-TR" sz="2200"/>
              <a:t>B</a:t>
            </a:r>
            <a:r>
              <a:rPr lang="en-US" sz="2200"/>
              <a:t>aş dönmesi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tr-TR" sz="2200"/>
              <a:t>B</a:t>
            </a:r>
            <a:r>
              <a:rPr lang="en-US" sz="2200"/>
              <a:t>ulantı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tr-TR" sz="2200"/>
              <a:t>B</a:t>
            </a:r>
            <a:r>
              <a:rPr lang="en-US" sz="2200"/>
              <a:t>aş ağrısı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tr-TR" sz="2200"/>
              <a:t>U</a:t>
            </a:r>
            <a:r>
              <a:rPr lang="en-US" sz="2200"/>
              <a:t>yuşukluk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tr-TR" sz="2200"/>
              <a:t>K</a:t>
            </a:r>
            <a:r>
              <a:rPr lang="en-US" sz="2200"/>
              <a:t>aygı ve ajitasyon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200"/>
          </a:p>
          <a:p>
            <a:pPr indent="0">
              <a:buFont typeface="Arial"/>
              <a:buNone/>
              <a:defRPr/>
            </a:pPr>
            <a:r>
              <a:rPr lang="tr-TR" sz="2200" b="1"/>
              <a:t>Çözüm:</a:t>
            </a:r>
            <a:r>
              <a:rPr lang="tr-TR" sz="2200"/>
              <a:t> İlaç kesileceği zaman d</a:t>
            </a:r>
            <a:r>
              <a:rPr lang="en-US" sz="2200"/>
              <a:t>oz azaltılarak kesilmelidir.</a:t>
            </a:r>
            <a:endParaRPr lang="en-US" sz="2200" b="1"/>
          </a:p>
          <a:p>
            <a:pPr marL="342900" indent="-342900">
              <a:buFont typeface="Arial"/>
              <a:buChar char="•"/>
              <a:defRPr/>
            </a:pPr>
            <a:endParaRPr lang="en-US" sz="2200" b="1"/>
          </a:p>
          <a:p>
            <a:pPr marL="342900" indent="-342900">
              <a:buFont typeface="Arial"/>
              <a:buChar char="•"/>
              <a:defRPr/>
            </a:pPr>
            <a:endParaRPr lang="en-US" sz="2200"/>
          </a:p>
          <a:p>
            <a:pPr indent="0">
              <a:buFont typeface="Arial"/>
              <a:buNone/>
              <a:defRPr/>
            </a:pPr>
            <a:endParaRPr lang="en-US" sz="22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/>
              <a:t>DEPRESYON / TEDAVİYE YANIT NEDİR?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48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666538" y="1107123"/>
            <a:ext cx="11051540" cy="349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r>
              <a:rPr lang="en-US" sz="2000"/>
              <a:t>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Antidepresan tedaviye “yanıt”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/>
              <a:t>Depresif belirtilerde</a:t>
            </a:r>
            <a:r>
              <a:rPr lang="en-US" sz="2000" b="1"/>
              <a:t> başlangıca kıyasla </a:t>
            </a:r>
            <a:r>
              <a:rPr lang="en-US" sz="2000"/>
              <a:t>belirgin bir iyileşme sağlanması anlamına gelir. 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/>
              <a:t>Klinik araştırmalarda ve uygulamada genellikle </a:t>
            </a:r>
            <a:r>
              <a:rPr lang="en-US" sz="2000" b="1"/>
              <a:t>ölçek puanlarında en az %50 düşüş olması</a:t>
            </a:r>
            <a:r>
              <a:rPr lang="en-US" sz="2000"/>
              <a:t> “tedaviye yanıt” kriteri olarak kullanılır.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Yanıt zamanı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/>
              <a:t>SSRI/SNRI tedavisine başladıktan 2-4 hafta içinde bazı hastalarda kısmi düzelmeler başlayabilir, ancak tam yanıtın değerlendirilmesi için genellikle</a:t>
            </a:r>
            <a:r>
              <a:rPr lang="en-US" sz="2000" b="1"/>
              <a:t> 6-8 hafta beklemek gerekir </a:t>
            </a: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Hızlı yanıt gerektiren durumlar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/>
              <a:t>İntihar riski çok yüksek olan veya yaşamı tehdit eden durumlarda, antidepresanların etkisini beklemek riskli olabilir. Acil hızlı yanıt gerektiğinde elektrokonvulsif terapi (EKT) gibi yöntemler düşünülerek hasta psikiyatriye yönlendirilebilir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indent="0">
              <a:buFont typeface="Arial"/>
              <a:buNone/>
              <a:defRPr/>
            </a:pPr>
            <a:endParaRPr lang="en-US" sz="20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/>
              <a:t>DEPRESYON / TEDAVİDE REMİSYON NEDİR?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49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355090"/>
            <a:ext cx="11051540" cy="4522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/>
              <a:t> </a:t>
            </a:r>
            <a:r>
              <a:rPr lang="en-US" sz="2000" b="1"/>
              <a:t>Remisyon (düzelme)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b="1"/>
              <a:t>Depresyon belirtilerinin büyük ölçüde ortadan kalkması ve hastanın artık majör depresyon tanı ölçütlerini karşılamaması durumudur. 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/>
              <a:t>Bu durumda hasta hemen hemen normal işlevselliğe döner; sadece çok hafif düzeyde “eşik altı” bazı belirtiler kalabilir.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Remisyon ölçütleri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b="1"/>
              <a:t>Hamilton Depresyon Derecelendirme Ölçeği (HAM-D) puanının ≤7 olması veya Montgomery-Åsberg Depresyon Ölçeği (MADRS) puanının ≤9 olması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Hedeflenen zaman dilimi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b="1"/>
              <a:t>Depresyon tedavisinde akut tedavi dönemi ilk 8-12 haftayı kapsar ve bu dönemin sonunda hedef, hastayı remisyona sokmaktır. 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/>
              <a:t>Kanıta dayalı kılavuzlar, 8-12 hafta içinde remisyon sağlandıktan sonra, 6-24 ay süren sürdürüm döneminde de tedavinin devam ettirilmesini ve hastalığın nüks etmemesini hedefler.</a:t>
            </a:r>
            <a:endParaRPr/>
          </a:p>
          <a:p>
            <a:pPr indent="0">
              <a:buFont typeface="Arial"/>
              <a:buNone/>
              <a:defRPr/>
            </a:pPr>
            <a:endParaRPr lang="en-US" sz="20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/>
              <a:t>Neden Birinci Basamak?        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5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849025" y="1583894"/>
            <a:ext cx="10791583" cy="3440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tr-TR" sz="2400" b="0" i="0"/>
              <a:t>Depresyon, birinci basamak sağlık hizmetlerine başvuran kişiler arasında sık görülen bir durumdur. </a:t>
            </a:r>
            <a:endParaRPr/>
          </a:p>
          <a:p>
            <a:pPr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r>
              <a:rPr lang="en-US" sz="2400"/>
              <a:t>Somatik yakınmalarla başvuru yaygındır.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r>
              <a:rPr lang="tr-TR" sz="2400"/>
              <a:t>Uluslararası literatürde i</a:t>
            </a:r>
            <a:r>
              <a:rPr lang="en-US" sz="2400"/>
              <a:t>ntihar eden bireylerin önemli bir kısmı</a:t>
            </a:r>
            <a:r>
              <a:rPr lang="tr-TR" sz="2400"/>
              <a:t>nın</a:t>
            </a:r>
            <a:r>
              <a:rPr lang="en-US" sz="2400"/>
              <a:t> ölümden önce birinci basamak temasına sahip</a:t>
            </a:r>
            <a:r>
              <a:rPr lang="tr-TR" sz="2400"/>
              <a:t> olduğu belirtilmiştir</a:t>
            </a:r>
            <a:r>
              <a:rPr lang="en-US" sz="2400"/>
              <a:t>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r>
              <a:rPr lang="en-US" sz="2400"/>
              <a:t>Erken tanı ve müdahale, mortaliteyi azaltır.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 sz="2400"/>
          </a:p>
          <a:p>
            <a:pPr>
              <a:defRPr/>
            </a:pPr>
            <a:r>
              <a:rPr lang="tr-TR" sz="800"/>
              <a:t>(</a:t>
            </a:r>
            <a:r>
              <a:rPr lang="en-US" sz="800"/>
              <a:t>De Leo, D., Draper, B. M., Snowdon, J., &amp; Kõlves, K. (2013). Contacts with health professionals before suicide: missed opportunities for prevention?. Comprehensive Psychiatry, 54(7), 1117-1123.</a:t>
            </a:r>
            <a:r>
              <a:rPr lang="tr-TR" sz="800"/>
              <a:t>, </a:t>
            </a:r>
            <a:endParaRPr/>
          </a:p>
          <a:p>
            <a:pPr>
              <a:defRPr/>
            </a:pPr>
            <a:r>
              <a:rPr lang="tr-TR" sz="800"/>
              <a:t>Ahmedani BK, Westphal J, Autio K, Elsiss F, Peterson EL, Beck A, Waitzfelder BE, Rossom RC, Owen-Smith AA, Lynch F, Lu CY, Frank C, Prabhakar D, Braciszewski JM, Miller-Matero LR, Yeh HH, Hu Y, Doshi R, Waring SC, Simon GE. Variation in patterns of health care before suicide: A population case-control study. Prev Med. 2019 Oct;127:105796.  </a:t>
            </a:r>
            <a:endParaRPr/>
          </a:p>
          <a:p>
            <a:pPr>
              <a:defRPr/>
            </a:pPr>
            <a:r>
              <a:rPr lang="en-US" sz="800" b="0" i="0">
                <a:solidFill>
                  <a:srgbClr val="333333"/>
                </a:solidFill>
              </a:rPr>
              <a:t>Martínez, P., &amp; Rojas, G. (2023). Interventions for adult depression in primary health-care clinics. In V. Martínez &amp; C. Miranda-Castillo (Eds.), </a:t>
            </a:r>
            <a:r>
              <a:rPr lang="en-US" sz="800" b="0" i="1">
                <a:solidFill>
                  <a:srgbClr val="333333"/>
                </a:solidFill>
              </a:rPr>
              <a:t>Prevention and early treatment of depression through the life course</a:t>
            </a:r>
            <a:r>
              <a:rPr lang="en-US" sz="800" b="0" i="0">
                <a:solidFill>
                  <a:srgbClr val="333333"/>
                </a:solidFill>
              </a:rPr>
              <a:t> (pp. 123–140). Springer Nature Switzerland AG</a:t>
            </a:r>
            <a:r>
              <a:rPr lang="tr-TR" sz="800"/>
              <a:t>)</a:t>
            </a:r>
            <a:endParaRPr lang="en-US" sz="8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 algn="just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  <a:p>
            <a:pPr marL="285750" indent="-285750">
              <a:buFont typeface="Arial"/>
              <a:buChar char="•"/>
              <a:defRPr/>
            </a:pPr>
            <a:endParaRPr lang="en-US" sz="2400" b="1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/>
              <a:t>ÖZET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50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355090"/>
            <a:ext cx="5462492" cy="4522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Yanıt:</a:t>
            </a:r>
            <a:r>
              <a:rPr lang="en-US" sz="2000"/>
              <a:t> </a:t>
            </a:r>
            <a:r>
              <a:rPr lang="tr-TR" sz="2000"/>
              <a:t> Ölçek puanlarına göre </a:t>
            </a:r>
            <a:r>
              <a:rPr lang="en-US" sz="2000"/>
              <a:t>%50 belirti azalması</a:t>
            </a:r>
            <a:endParaRPr/>
          </a:p>
          <a:p>
            <a:pPr indent="0">
              <a:buFont typeface="Arial"/>
              <a:buNone/>
              <a:defRPr/>
            </a:pPr>
            <a:endParaRPr lang="en-US" sz="2000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Remisyon:</a:t>
            </a:r>
            <a:endParaRPr/>
          </a:p>
          <a:p>
            <a:pPr indent="0">
              <a:buFont typeface="Arial"/>
              <a:buNone/>
              <a:defRPr/>
            </a:pPr>
            <a:endParaRPr lang="en-US" sz="2000"/>
          </a:p>
          <a:p>
            <a:pPr indent="457200">
              <a:buFont typeface="Arial"/>
              <a:buNone/>
              <a:defRPr/>
            </a:pPr>
            <a:r>
              <a:rPr lang="en-US" sz="2000"/>
              <a:t>HDDÖ ≤7</a:t>
            </a:r>
            <a:endParaRPr/>
          </a:p>
          <a:p>
            <a:pPr indent="0">
              <a:buFont typeface="Arial"/>
              <a:buNone/>
              <a:defRPr/>
            </a:pPr>
            <a:endParaRPr lang="en-US" sz="2000"/>
          </a:p>
          <a:p>
            <a:pPr indent="457200">
              <a:buFont typeface="Arial"/>
              <a:buNone/>
              <a:defRPr/>
            </a:pPr>
            <a:r>
              <a:rPr lang="en-US" sz="2000"/>
              <a:t>MADRS ≤9</a:t>
            </a:r>
            <a:endParaRPr/>
          </a:p>
        </p:txBody>
      </p:sp>
      <p:sp>
        <p:nvSpPr>
          <p:cNvPr id="5" name="Metin kutusu 5"/>
          <p:cNvSpPr txBox="1"/>
          <p:nvPr/>
        </p:nvSpPr>
        <p:spPr bwMode="auto">
          <a:xfrm>
            <a:off x="6841308" y="1600906"/>
            <a:ext cx="4890770" cy="4522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r>
              <a:rPr lang="en-US" sz="2000"/>
              <a:t> </a:t>
            </a:r>
            <a:r>
              <a:rPr lang="tr-TR" sz="2000" b="1"/>
              <a:t>TEDAVİ</a:t>
            </a:r>
            <a:r>
              <a:rPr lang="tr-TR" sz="2000"/>
              <a:t> </a:t>
            </a:r>
            <a:r>
              <a:rPr lang="tr-TR" sz="2000" b="1"/>
              <a:t>HEDEFLERİ</a:t>
            </a:r>
            <a:endParaRPr/>
          </a:p>
          <a:p>
            <a:pPr indent="0">
              <a:buFont typeface="Arial"/>
              <a:buNone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Belirti azalması değil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Remisyon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İşlevselliğin düzelmesi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sz="2000" b="1"/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/>
              <a:t>Nükslerin önlenmesi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/>
              <a:t>TEDAVİ BAŞLANDIKTAN SONRA KONTROL  NASIL OLMALI?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51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355090"/>
            <a:ext cx="11051540" cy="349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>
              <a:buFont typeface="Arial"/>
              <a:buNone/>
              <a:defRPr/>
            </a:pPr>
            <a:r>
              <a:rPr lang="en-US" sz="2000"/>
              <a:t> 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endParaRPr lang="en-US" sz="2000"/>
          </a:p>
          <a:p>
            <a:pPr marL="342900" indent="-342900" algn="just">
              <a:buFont typeface="Arial"/>
              <a:buChar char="•"/>
              <a:defRPr/>
            </a:pPr>
            <a:r>
              <a:rPr lang="tr-TR" sz="2000" b="1"/>
              <a:t>1-2. hafta: </a:t>
            </a:r>
            <a:r>
              <a:rPr lang="tr-TR" sz="2000"/>
              <a:t>İlaç yan etkisi değerlendirilmesi, aktivasyon sendromu sorgulanması</a:t>
            </a:r>
            <a:endParaRPr/>
          </a:p>
          <a:p>
            <a:pPr indent="0" algn="just">
              <a:buFont typeface="Arial"/>
              <a:buNone/>
              <a:defRPr/>
            </a:pPr>
            <a:endParaRPr lang="tr-TR" sz="2000" b="1"/>
          </a:p>
          <a:p>
            <a:pPr marL="342900" indent="-342900" algn="just">
              <a:buFont typeface="Arial"/>
              <a:buChar char="•"/>
              <a:defRPr/>
            </a:pPr>
            <a:r>
              <a:rPr lang="en-US" sz="2000" b="1"/>
              <a:t>4-6</a:t>
            </a:r>
            <a:r>
              <a:rPr lang="tr-TR" sz="2000" b="1"/>
              <a:t>.</a:t>
            </a:r>
            <a:r>
              <a:rPr lang="en-US" sz="2000" b="1"/>
              <a:t> hafta</a:t>
            </a:r>
            <a:r>
              <a:rPr lang="tr-TR" sz="2000" b="1"/>
              <a:t>:</a:t>
            </a:r>
            <a:r>
              <a:rPr lang="en-US" sz="2000" b="1"/>
              <a:t> </a:t>
            </a:r>
            <a:r>
              <a:rPr lang="tr-TR" sz="2000"/>
              <a:t>B</a:t>
            </a:r>
            <a:r>
              <a:rPr lang="en-US" sz="2000"/>
              <a:t>elirti iyileşmesi beklenir. 4. haftada hiç düzelme yoksa tedavi planı gözden geçirilir (uyum, doz, tanı kontrolü). Kısmi yanıt varsa 6-8. haftaya kadar tedavi sürdürülüp tam yanıt hedeflenir</a:t>
            </a:r>
            <a:r>
              <a:rPr lang="tr-TR" sz="2000"/>
              <a:t>.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endParaRPr lang="tr-TR" sz="2000" b="1"/>
          </a:p>
          <a:p>
            <a:pPr marL="342900" indent="-342900" algn="just">
              <a:buFont typeface="Arial"/>
              <a:buChar char="•"/>
              <a:defRPr/>
            </a:pPr>
            <a:r>
              <a:rPr lang="tr-TR" sz="2000" b="1"/>
              <a:t>8-12 hafta: </a:t>
            </a:r>
            <a:r>
              <a:rPr lang="tr-TR" sz="2000"/>
              <a:t>Remisyon açısından değerlendirme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endParaRPr lang="tr-TR" sz="2000" b="1"/>
          </a:p>
          <a:p>
            <a:pPr marL="342900" indent="-342900" algn="just">
              <a:buFont typeface="Arial"/>
              <a:buChar char="•"/>
              <a:defRPr/>
            </a:pPr>
            <a:r>
              <a:rPr lang="en-US" sz="2000" b="1"/>
              <a:t>İ</a:t>
            </a:r>
            <a:r>
              <a:rPr lang="en-US" sz="2000"/>
              <a:t>lk epizod depresyon geçiren ve ilaçla </a:t>
            </a:r>
            <a:r>
              <a:rPr lang="en-US" sz="2000" b="1"/>
              <a:t>6-12 aydır tamamen iyileşmiş (semptomsuz) bir hastada,</a:t>
            </a:r>
            <a:r>
              <a:rPr lang="en-US" sz="2000"/>
              <a:t> eğer başka risk faktörü yoksa,</a:t>
            </a:r>
            <a:r>
              <a:rPr lang="en-US" sz="2000" b="1"/>
              <a:t> hekim ve hasta birlikte ilacı kesmeyi düşünebilirler.</a:t>
            </a:r>
            <a:r>
              <a:rPr lang="tr-TR" sz="2000" b="1"/>
              <a:t> İlaç kesilirken ilaç kesilme belirtileri akılda bulundurulmalı, doz yavaş azaltılmalıdır. </a:t>
            </a:r>
            <a:endParaRPr lang="en-US" sz="2000" b="1"/>
          </a:p>
          <a:p>
            <a:pPr marL="342900" indent="-342900" algn="just">
              <a:buFont typeface="Arial"/>
              <a:buChar char="•"/>
              <a:defRPr/>
            </a:pPr>
            <a:endParaRPr lang="en-US" sz="2000"/>
          </a:p>
          <a:p>
            <a:pPr indent="0" algn="just">
              <a:buFont typeface="Arial"/>
              <a:buNone/>
              <a:defRPr/>
            </a:pPr>
            <a:endParaRPr lang="en-US" sz="20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700203" y="656045"/>
            <a:ext cx="11089225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/>
            </a:br>
            <a:r>
              <a:rPr lang="tr-TR"/>
              <a:t>2. ve/veya 3. Basamak Sevk Kriterleri</a:t>
            </a:r>
            <a:br>
              <a:rPr lang="en-US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52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849025" y="1355344"/>
            <a:ext cx="11051540" cy="349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b="1"/>
              <a:t>Aktif intihar planı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b="1"/>
          </a:p>
          <a:p>
            <a:pPr marL="342900" indent="-342900">
              <a:buFont typeface="Arial"/>
              <a:buChar char="•"/>
              <a:defRPr/>
            </a:pPr>
            <a:r>
              <a:rPr lang="en-US" b="1"/>
              <a:t>Psikotik / katatonik belirtiler</a:t>
            </a:r>
          </a:p>
          <a:p>
            <a:pPr marL="342900" indent="-342900">
              <a:buFont typeface="Arial"/>
              <a:buChar char="•"/>
              <a:defRPr/>
            </a:pPr>
            <a:endParaRPr lang="en-US" b="1"/>
          </a:p>
          <a:p>
            <a:pPr marL="342900" indent="-342900">
              <a:buFont typeface="Arial"/>
              <a:buChar char="•"/>
              <a:defRPr/>
            </a:pPr>
            <a:r>
              <a:rPr lang="en-US" b="1"/>
              <a:t>Şiddetli işlev kaybı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 b="1"/>
          </a:p>
          <a:p>
            <a:pPr marL="342900" indent="-342900">
              <a:buFont typeface="Arial"/>
              <a:buChar char="•"/>
              <a:defRPr/>
            </a:pPr>
            <a:r>
              <a:rPr lang="tr-TR" b="1"/>
              <a:t>B</a:t>
            </a:r>
            <a:r>
              <a:rPr lang="en-US" b="1"/>
              <a:t>ipolar bozukluk şüphesi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en-US"/>
          </a:p>
          <a:p>
            <a:pPr marL="342900" indent="-342900">
              <a:buFont typeface="Arial"/>
              <a:buChar char="•"/>
              <a:defRPr/>
            </a:pPr>
            <a:r>
              <a:rPr lang="en-US" b="1"/>
              <a:t>Tedaviye yanıtsızlık</a:t>
            </a:r>
            <a:endParaRPr/>
          </a:p>
          <a:p>
            <a:pPr marL="800100" lvl="1" indent="-342900">
              <a:buFont typeface="Arial"/>
              <a:buChar char="•"/>
              <a:defRPr/>
            </a:pPr>
            <a:r>
              <a:rPr lang="en-US" sz="1600"/>
              <a:t>Uygun doz ve sürede (en az 6–8 hafta) en az bir antidepresan tedaviye rağmen belirgin klinik iyileşme sağlanamaması durumunda</a:t>
            </a:r>
            <a:r>
              <a:rPr lang="tr-TR" sz="1600"/>
              <a:t> ve/veya tedavinin 6 aydan uzun sürmesi gerektiğinin değerlendirildiği durumlarda</a:t>
            </a:r>
            <a:r>
              <a:rPr lang="en-US" sz="1600"/>
              <a:t> tanı, eşlik eden bozukluklar ve tedavi stratejisi yeniden değerlendiril</a:t>
            </a:r>
            <a:r>
              <a:rPr lang="tr-TR" sz="1600"/>
              <a:t>mesi amacıyla</a:t>
            </a:r>
            <a:endParaRPr lang="en-US" sz="1600"/>
          </a:p>
          <a:p>
            <a:pPr marL="342900" indent="-342900">
              <a:buFont typeface="Arial"/>
              <a:buChar char="•"/>
              <a:defRPr/>
            </a:pPr>
            <a:endParaRPr lang="en-US"/>
          </a:p>
          <a:p>
            <a:pPr marL="342900" indent="-342900">
              <a:buFont typeface="Arial"/>
              <a:buChar char="•"/>
              <a:defRPr/>
            </a:pPr>
            <a:r>
              <a:rPr lang="en-US" b="1"/>
              <a:t>Alkol / madde kullanım bozukluğu</a:t>
            </a:r>
          </a:p>
          <a:p>
            <a:pPr marL="342900" indent="-342900">
              <a:buFont typeface="Arial"/>
              <a:buChar char="•"/>
              <a:defRPr/>
            </a:pPr>
            <a:endParaRPr lang="en-US" b="1"/>
          </a:p>
          <a:p>
            <a:pPr marL="342900" indent="-342900">
              <a:buFont typeface="Arial"/>
              <a:buChar char="•"/>
              <a:defRPr/>
            </a:pPr>
            <a:r>
              <a:rPr lang="en-US" b="1"/>
              <a:t>Gebe ve laktasyondaki hastalar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TEŞEKKÜRLER</a:t>
            </a:r>
            <a:endParaRPr/>
          </a:p>
        </p:txBody>
      </p:sp>
      <p:sp>
        <p:nvSpPr>
          <p:cNvPr id="3" name="Text Box 2"/>
          <p:cNvSpPr txBox="1"/>
          <p:nvPr/>
        </p:nvSpPr>
        <p:spPr bwMode="auto">
          <a:xfrm>
            <a:off x="5157337" y="19205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>
                <a:solidFill>
                  <a:schemeClr val="bg1"/>
                </a:solidFill>
              </a:rPr>
              <a:t>RUH SAĞLIĞI DAİRE BAŞKANLIĞI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628853" y="918218"/>
            <a:ext cx="11089225" cy="5044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 / Tanım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6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 sz="2000"/>
              <a:t>                                                                                                       </a:t>
            </a:r>
            <a:endParaRPr/>
          </a:p>
        </p:txBody>
      </p:sp>
      <p:sp>
        <p:nvSpPr>
          <p:cNvPr id="6" name="Metin kutusu 5"/>
          <p:cNvSpPr txBox="1"/>
          <p:nvPr/>
        </p:nvSpPr>
        <p:spPr bwMode="auto">
          <a:xfrm>
            <a:off x="757555" y="1709420"/>
            <a:ext cx="5121910" cy="4168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400"/>
              <a:t>Depresyon; çökkün duygudurum ve/veya ilgi–zevk kaybının eşlik ettiği,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r>
              <a:rPr lang="en-US" sz="2400"/>
              <a:t>En az iki hafta süren,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r>
              <a:rPr lang="en-US" sz="2400"/>
              <a:t>İşlevsellikte belirgin bozulmaya yol açan,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sz="2400"/>
          </a:p>
          <a:p>
            <a:pPr marL="285750" indent="-285750">
              <a:buFont typeface="Arial"/>
              <a:buChar char="•"/>
              <a:defRPr/>
            </a:pPr>
            <a:r>
              <a:rPr lang="en-US" sz="2400"/>
              <a:t>Yineleyici ve kronikleşme eğilimi olan bir ruhsal bozukluktur</a:t>
            </a:r>
            <a:r>
              <a:rPr lang="tr-TR" sz="2400"/>
              <a:t>.</a:t>
            </a:r>
            <a:endParaRPr lang="en-US" sz="2400"/>
          </a:p>
        </p:txBody>
      </p:sp>
      <p:sp>
        <p:nvSpPr>
          <p:cNvPr id="5" name="Metin kutusu 5"/>
          <p:cNvSpPr txBox="1"/>
          <p:nvPr/>
        </p:nvSpPr>
        <p:spPr bwMode="auto">
          <a:xfrm>
            <a:off x="6921796" y="1170466"/>
            <a:ext cx="4114799" cy="4477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indent="0">
              <a:buFont typeface="Arial"/>
              <a:buNone/>
              <a:defRPr/>
            </a:pPr>
            <a:r>
              <a:rPr lang="tr-TR" sz="2000" b="1" i="1"/>
              <a:t>Belirtiler;</a:t>
            </a:r>
            <a:endParaRPr/>
          </a:p>
          <a:p>
            <a:pPr indent="0">
              <a:buFont typeface="Arial"/>
              <a:buNone/>
              <a:defRPr/>
            </a:pPr>
            <a:endParaRPr lang="en-US"/>
          </a:p>
          <a:p>
            <a:pPr marL="285750" indent="-285750">
              <a:buFont typeface="Arial"/>
              <a:buChar char="•"/>
              <a:defRPr/>
            </a:pPr>
            <a:r>
              <a:rPr lang="en-US" b="1"/>
              <a:t>Depresif duygudurum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b="1"/>
          </a:p>
          <a:p>
            <a:pPr marL="285750" indent="-285750">
              <a:buFont typeface="Arial"/>
              <a:buChar char="•"/>
              <a:defRPr/>
            </a:pPr>
            <a:r>
              <a:rPr lang="en-US" b="1"/>
              <a:t>İlgi ve zevk kaybı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b="1"/>
          </a:p>
          <a:p>
            <a:pPr marL="285750" indent="-285750">
              <a:buFont typeface="Arial"/>
              <a:buChar char="•"/>
              <a:defRPr/>
            </a:pPr>
            <a:r>
              <a:rPr lang="en-US" b="1"/>
              <a:t>Uyku ve iştah değişiklikleri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b="1"/>
          </a:p>
          <a:p>
            <a:pPr marL="285750" indent="-285750">
              <a:buFont typeface="Arial"/>
              <a:buChar char="•"/>
              <a:defRPr/>
            </a:pPr>
            <a:r>
              <a:rPr lang="en-US" b="1"/>
              <a:t>Enerji kaybı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b="1"/>
          </a:p>
          <a:p>
            <a:pPr marL="285750" indent="-285750">
              <a:buFont typeface="Arial"/>
              <a:buChar char="•"/>
              <a:defRPr/>
            </a:pPr>
            <a:r>
              <a:rPr lang="en-US" b="1"/>
              <a:t>Değersizlik / suçluluk düşünceleri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b="1"/>
          </a:p>
          <a:p>
            <a:pPr marL="285750" indent="-285750">
              <a:buFont typeface="Arial"/>
              <a:buChar char="•"/>
              <a:defRPr/>
            </a:pPr>
            <a:r>
              <a:rPr lang="en-US" b="1"/>
              <a:t>Konsantrasyon güçlüğü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en-US" b="1"/>
          </a:p>
          <a:p>
            <a:pPr marL="285750" indent="-285750">
              <a:buFont typeface="Arial"/>
              <a:buChar char="•"/>
              <a:defRPr/>
            </a:pPr>
            <a:r>
              <a:rPr lang="en-US" b="1"/>
              <a:t>Ölüm veya intihar düşünceleri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DSM-5 TR’YE GÖRE MAJÖR DEPRESYON TANI ÖLÇÜTLERİ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7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 fontScale="97500" lnSpcReduction="10000"/>
          </a:bodyPr>
          <a:lstStyle/>
          <a:p>
            <a:pPr>
              <a:defRPr/>
            </a:pPr>
            <a:r>
              <a:rPr lang="tr-TR" sz="2000" b="1"/>
              <a:t>A.</a:t>
            </a:r>
            <a:r>
              <a:rPr lang="tr-TR" sz="2000"/>
              <a:t> </a:t>
            </a:r>
            <a:r>
              <a:rPr lang="en-US" sz="2000"/>
              <a:t>Aşağıdaki belirtilerden </a:t>
            </a:r>
            <a:r>
              <a:rPr lang="en-US" sz="2000" b="1"/>
              <a:t>en az 5’i</a:t>
            </a:r>
            <a:r>
              <a:rPr lang="en-US" sz="2000"/>
              <a:t>, aynı </a:t>
            </a:r>
            <a:r>
              <a:rPr lang="en-US" sz="2000" b="1"/>
              <a:t>2 haftalık dönem içinde bulunmalı</a:t>
            </a:r>
            <a:r>
              <a:rPr lang="en-US" sz="2000"/>
              <a:t> ve </a:t>
            </a:r>
            <a:endParaRPr/>
          </a:p>
          <a:p>
            <a:pPr>
              <a:defRPr/>
            </a:pPr>
            <a:r>
              <a:rPr lang="en-US" sz="2000"/>
              <a:t>önceki işlevsellik düzeyinde belirgin bir değişikliğe yol açmalıdır.</a:t>
            </a:r>
            <a:endParaRPr/>
          </a:p>
          <a:p>
            <a:pPr>
              <a:defRPr/>
            </a:pPr>
            <a:endParaRPr lang="en-US" sz="200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 b="1"/>
              <a:t>Depresif duygudurum veya</a:t>
            </a:r>
            <a:endParaRPr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 b="1"/>
              <a:t>İlgi ya da haz kaybı (anhedoni)</a:t>
            </a:r>
            <a:endParaRPr lang="en-US" sz="180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/>
              <a:t>Depresif duygudurum</a:t>
            </a:r>
            <a:r>
              <a:rPr lang="tr-TR" sz="1800"/>
              <a:t>  </a:t>
            </a:r>
            <a:r>
              <a:rPr lang="en-US" sz="1800"/>
              <a:t>(Günün büyük bölümünde, hemen her gün; öznel bildirim veya gözlemle)</a:t>
            </a:r>
            <a:endParaRPr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/>
              <a:t>Belirgin ilgi veya haz kaybı(Günün büyük bölümünde, hemen her gün)</a:t>
            </a:r>
            <a:endParaRPr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/>
              <a:t>İştah ya da kilo değişikliği</a:t>
            </a:r>
            <a:r>
              <a:rPr lang="tr-TR" sz="1800"/>
              <a:t> </a:t>
            </a:r>
            <a:r>
              <a:rPr lang="en-US" sz="1800"/>
              <a:t>(Diyet yapmaksızın kilo kaybı veya alımı; ya da iştah artışı/azalması)</a:t>
            </a:r>
            <a:endParaRPr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/>
              <a:t>Uykusuzluk veya aşırı uyku hali</a:t>
            </a:r>
            <a:endParaRPr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/>
              <a:t>Psikomotor ajitasyon veya retardasyon</a:t>
            </a:r>
            <a:r>
              <a:rPr lang="tr-TR" sz="1800"/>
              <a:t> </a:t>
            </a:r>
            <a:r>
              <a:rPr lang="en-US" sz="1800"/>
              <a:t>(Başkaları tarafından gözlemlenebilir)</a:t>
            </a:r>
            <a:endParaRPr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/>
              <a:t>Yorgunluk, enerji kaybı</a:t>
            </a:r>
            <a:endParaRPr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/>
              <a:t>Değersizlik duyguları veya aşırı / uygunsuz suçluluk</a:t>
            </a:r>
            <a:endParaRPr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/>
              <a:t>Düşünme veya konsantrasyon güçlüğü, kararsızlık</a:t>
            </a:r>
            <a:endParaRPr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800"/>
              <a:t>Yineleyici ölüm düşünceleri, intihar düşüncesi, planı veya girişimi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74910" y="0"/>
            <a:ext cx="1827530" cy="2179955"/>
          </a:xfrm>
          <a:prstGeom prst="rect">
            <a:avLst/>
          </a:prstGeom>
        </p:spPr>
      </p:pic>
      <p:sp>
        <p:nvSpPr>
          <p:cNvPr id="6" name="Sağ Küme Ayracı 5"/>
          <p:cNvSpPr/>
          <p:nvPr/>
        </p:nvSpPr>
        <p:spPr bwMode="auto">
          <a:xfrm>
            <a:off x="4825615" y="2408836"/>
            <a:ext cx="329609" cy="563526"/>
          </a:xfrm>
          <a:prstGeom prst="rightBrace">
            <a:avLst>
              <a:gd name="adj1" fmla="val 4274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Metin kutusu 6"/>
          <p:cNvSpPr txBox="1"/>
          <p:nvPr/>
        </p:nvSpPr>
        <p:spPr bwMode="auto">
          <a:xfrm>
            <a:off x="5155224" y="2505933"/>
            <a:ext cx="516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/>
              <a:t>Bu beş belirtiden biri, ilk 2 belirtiden biri olmalıdır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DSM-5 TR’YE GÖRE MAJÖR DEPRESYON TANI KRİTERLERİ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8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665694" y="1595620"/>
            <a:ext cx="10791825" cy="411924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r-TR" sz="1800" b="1"/>
              <a:t>B. </a:t>
            </a:r>
            <a:r>
              <a:rPr lang="en-US" sz="1800" b="1"/>
              <a:t>Klinik Önem</a:t>
            </a:r>
            <a:endParaRPr/>
          </a:p>
          <a:p>
            <a:pPr>
              <a:defRPr/>
            </a:pPr>
            <a:r>
              <a:rPr lang="en-US" sz="1800"/>
              <a:t>Belirtiler</a:t>
            </a:r>
            <a:r>
              <a:rPr lang="tr-TR" sz="1800"/>
              <a:t> k</a:t>
            </a:r>
            <a:r>
              <a:rPr lang="en-US" sz="1800"/>
              <a:t>linik olarak belirgin sıkıntıya ya da</a:t>
            </a:r>
            <a:r>
              <a:rPr lang="tr-TR" sz="1800"/>
              <a:t> t</a:t>
            </a:r>
            <a:r>
              <a:rPr lang="en-US" sz="1800"/>
              <a:t>oplumsal, mesleki veya diğer önemli işlev alanlarında bozulmaya neden olur.</a:t>
            </a:r>
            <a:endParaRPr/>
          </a:p>
          <a:p>
            <a:pPr>
              <a:defRPr/>
            </a:pPr>
            <a:endParaRPr lang="en-US" sz="1800"/>
          </a:p>
          <a:p>
            <a:pPr>
              <a:defRPr/>
            </a:pPr>
            <a:r>
              <a:rPr lang="tr-TR" sz="1800" b="1"/>
              <a:t>C. </a:t>
            </a:r>
            <a:r>
              <a:rPr lang="en-US" sz="1800" b="1"/>
              <a:t>Madde / Tıbbi Durum Dışlanması</a:t>
            </a:r>
            <a:endParaRPr/>
          </a:p>
          <a:p>
            <a:pPr>
              <a:defRPr/>
            </a:pPr>
            <a:r>
              <a:rPr lang="en-US" sz="1800"/>
              <a:t>Belirtiler</a:t>
            </a:r>
            <a:r>
              <a:rPr lang="tr-TR" sz="1800"/>
              <a:t> b</a:t>
            </a:r>
            <a:r>
              <a:rPr lang="en-US" sz="1800"/>
              <a:t>ir maddenin (ilaç, madde)</a:t>
            </a:r>
            <a:r>
              <a:rPr lang="tr-TR" sz="1800"/>
              <a:t> y</a:t>
            </a:r>
            <a:r>
              <a:rPr lang="en-US" sz="1800"/>
              <a:t>a da başka bir tıbbi durumun doğrudan fizyolojik etkilerine bağlı değildir.</a:t>
            </a:r>
            <a:endParaRPr/>
          </a:p>
          <a:p>
            <a:pPr>
              <a:defRPr/>
            </a:pPr>
            <a:endParaRPr lang="en-US" sz="1800"/>
          </a:p>
          <a:p>
            <a:pPr>
              <a:defRPr/>
            </a:pPr>
            <a:r>
              <a:rPr lang="tr-TR" sz="1800"/>
              <a:t>A-C tanı ölçütleri major depresyon dönemini oluşturur. </a:t>
            </a:r>
            <a:endParaRPr/>
          </a:p>
          <a:p>
            <a:pPr>
              <a:defRPr/>
            </a:pPr>
            <a:endParaRPr lang="tr-TR" sz="1800"/>
          </a:p>
          <a:p>
            <a:pPr>
              <a:defRPr/>
            </a:pPr>
            <a:r>
              <a:rPr lang="tr-TR" sz="1800" b="1"/>
              <a:t>D. </a:t>
            </a:r>
            <a:r>
              <a:rPr lang="tr-TR" sz="1800"/>
              <a:t>Belirtiler ş</a:t>
            </a:r>
            <a:r>
              <a:rPr lang="en-US" sz="1800"/>
              <a:t>izoafektif bozukluk, </a:t>
            </a:r>
            <a:r>
              <a:rPr sz="1800"/>
              <a:t>ş</a:t>
            </a:r>
            <a:r>
              <a:rPr lang="en-US" sz="1800"/>
              <a:t>izofreni, </a:t>
            </a:r>
            <a:r>
              <a:rPr sz="1800"/>
              <a:t>ş</a:t>
            </a:r>
            <a:r>
              <a:rPr lang="en-US" sz="1800"/>
              <a:t>izofreniform bozukluk, sanr</a:t>
            </a:r>
            <a:r>
              <a:rPr sz="1800"/>
              <a:t>ı</a:t>
            </a:r>
            <a:r>
              <a:rPr lang="en-US" sz="1800"/>
              <a:t>sal bozukluk veya di</a:t>
            </a:r>
            <a:r>
              <a:rPr sz="1800"/>
              <a:t>ğ</a:t>
            </a:r>
            <a:r>
              <a:rPr lang="en-US" sz="1800"/>
              <a:t>er psikotik bozukluklarla daha iyi a</a:t>
            </a:r>
            <a:r>
              <a:rPr sz="1800"/>
              <a:t>çı</a:t>
            </a:r>
            <a:r>
              <a:rPr lang="en-US" sz="1800"/>
              <a:t>klanamaz.</a:t>
            </a:r>
            <a:endParaRPr/>
          </a:p>
          <a:p>
            <a:pPr>
              <a:defRPr/>
            </a:pPr>
            <a:endParaRPr lang="en-US" sz="1800"/>
          </a:p>
          <a:p>
            <a:pPr>
              <a:defRPr/>
            </a:pPr>
            <a:r>
              <a:rPr lang="tr-TR" sz="1800" b="1"/>
              <a:t>E. </a:t>
            </a:r>
            <a:r>
              <a:rPr lang="en-US" sz="1800"/>
              <a:t>Hi</a:t>
            </a:r>
            <a:r>
              <a:rPr sz="1800"/>
              <a:t>ç</a:t>
            </a:r>
            <a:r>
              <a:rPr lang="en-US" sz="1800"/>
              <a:t>bir zaman manik ya da hipomanik dönem öyküsü yoktur.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79827" y="0"/>
            <a:ext cx="1612173" cy="19230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/>
              <a:t>DEPRESYONU TANIMAK İÇİN NELER SORULMALI?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9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>
              <a:buFont typeface="Arial"/>
              <a:defRPr/>
            </a:pPr>
            <a:r>
              <a:rPr lang="tr-TR" sz="1800" b="1" i="1"/>
              <a:t>İLK AŞAMADA TARAMA SORULARI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“Son 2 haftad</a:t>
            </a:r>
            <a:r>
              <a:t>ı</a:t>
            </a:r>
            <a:r>
              <a:rPr lang="en-US"/>
              <a:t>r kendinizi </a:t>
            </a:r>
            <a:r>
              <a:t>ç</a:t>
            </a:r>
            <a:r>
              <a:rPr lang="en-US"/>
              <a:t>o</a:t>
            </a:r>
            <a:r>
              <a:t>ğ</a:t>
            </a:r>
            <a:r>
              <a:rPr lang="en-US"/>
              <a:t>u zaman üzgün, </a:t>
            </a:r>
            <a:r>
              <a:t>ç</a:t>
            </a:r>
            <a:r>
              <a:rPr lang="en-US"/>
              <a:t>ökkün veya umutsuz hissediyor musunuz?”</a:t>
            </a:r>
            <a:r>
              <a:rPr lang="tr-TR"/>
              <a:t> (Depresif duygudurum)</a:t>
            </a:r>
            <a:endParaRPr lang="en-US"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“</a:t>
            </a:r>
            <a:r>
              <a:rPr lang="tr-TR"/>
              <a:t> </a:t>
            </a:r>
            <a:r>
              <a:rPr lang="en-US"/>
              <a:t>Eskiden zevk ald</a:t>
            </a:r>
            <a:r>
              <a:t>ığı</a:t>
            </a:r>
            <a:r>
              <a:rPr lang="en-US"/>
              <a:t>n</a:t>
            </a:r>
            <a:r>
              <a:t>ı</a:t>
            </a:r>
            <a:r>
              <a:rPr lang="en-US"/>
              <a:t>z </a:t>
            </a:r>
            <a:r>
              <a:t>ş</a:t>
            </a:r>
            <a:r>
              <a:rPr lang="en-US"/>
              <a:t>eylerden art</a:t>
            </a:r>
            <a:r>
              <a:t>ı</a:t>
            </a:r>
            <a:r>
              <a:rPr lang="en-US"/>
              <a:t>k eskisi kadar keyif alam</a:t>
            </a:r>
            <a:r>
              <a:t>ı</a:t>
            </a:r>
            <a:r>
              <a:rPr lang="en-US"/>
              <a:t>yor musunuz?”</a:t>
            </a:r>
            <a:r>
              <a:rPr lang="tr-TR"/>
              <a:t> (Anhedoni)</a:t>
            </a:r>
            <a:endParaRPr/>
          </a:p>
          <a:p>
            <a:pPr>
              <a:buFont typeface="Arial"/>
              <a:defRPr/>
            </a:pPr>
            <a:endParaRPr lang="en-US"/>
          </a:p>
          <a:p>
            <a:pPr>
              <a:buFont typeface="Arial"/>
              <a:defRPr/>
            </a:pPr>
            <a:r>
              <a:rPr lang="tr-TR" sz="1800" b="1" i="1"/>
              <a:t>BELİRTİ SORGULAMASI</a:t>
            </a:r>
            <a:endParaRPr/>
          </a:p>
          <a:p>
            <a:pPr>
              <a:buFont typeface="Arial"/>
              <a:defRPr/>
            </a:pPr>
            <a:r>
              <a:rPr lang="tr-TR" b="1" i="1"/>
              <a:t>Son 2 hafta veya daha uzun süredir: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“</a:t>
            </a:r>
            <a:r>
              <a:rPr lang="tr-TR"/>
              <a:t> U</a:t>
            </a:r>
            <a:r>
              <a:rPr lang="en-US"/>
              <a:t>yku düzeninizde de</a:t>
            </a:r>
            <a:r>
              <a:t>ğ</a:t>
            </a:r>
            <a:r>
              <a:rPr lang="en-US"/>
              <a:t>i</a:t>
            </a:r>
            <a:r>
              <a:t>ş</a:t>
            </a:r>
            <a:r>
              <a:rPr lang="en-US"/>
              <a:t>iklik oldu mu?” (uyuyamama / </a:t>
            </a:r>
            <a:r>
              <a:t>ç</a:t>
            </a:r>
            <a:r>
              <a:rPr lang="en-US"/>
              <a:t>ok uyuma)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“</a:t>
            </a:r>
            <a:r>
              <a:rPr lang="tr-TR"/>
              <a:t> </a:t>
            </a:r>
            <a:r>
              <a:t>İ</a:t>
            </a:r>
            <a:r>
              <a:rPr lang="tr-TR"/>
              <a:t>ş</a:t>
            </a:r>
            <a:r>
              <a:rPr lang="en-US"/>
              <a:t>tah</a:t>
            </a:r>
            <a:r>
              <a:t>ı</a:t>
            </a:r>
            <a:r>
              <a:rPr lang="en-US"/>
              <a:t>n</a:t>
            </a:r>
            <a:r>
              <a:t>ı</a:t>
            </a:r>
            <a:r>
              <a:rPr lang="en-US"/>
              <a:t>zda veya kilonuzda de</a:t>
            </a:r>
            <a:r>
              <a:t>ğ</a:t>
            </a:r>
            <a:r>
              <a:rPr lang="en-US"/>
              <a:t>i</a:t>
            </a:r>
            <a:r>
              <a:t>ş</a:t>
            </a:r>
            <a:r>
              <a:rPr lang="en-US"/>
              <a:t>iklik fark ettiniz mi?” (artma/azalma)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“Günlük i</a:t>
            </a:r>
            <a:r>
              <a:t>ş</a:t>
            </a:r>
            <a:r>
              <a:rPr lang="en-US"/>
              <a:t>lerinizi yaparken enerjiniz dü</a:t>
            </a:r>
            <a:r>
              <a:t>ş</a:t>
            </a:r>
            <a:r>
              <a:rPr lang="en-US"/>
              <a:t>ük mü?”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“Kendinizi s</a:t>
            </a:r>
            <a:r>
              <a:t>ı</a:t>
            </a:r>
            <a:r>
              <a:rPr lang="en-US"/>
              <a:t>k s</a:t>
            </a:r>
            <a:r>
              <a:t>ı</a:t>
            </a:r>
            <a:r>
              <a:rPr lang="en-US"/>
              <a:t>k de</a:t>
            </a:r>
            <a:r>
              <a:t>ğ</a:t>
            </a:r>
            <a:r>
              <a:rPr lang="en-US"/>
              <a:t>ersiz, su</a:t>
            </a:r>
            <a:r>
              <a:t>ç</a:t>
            </a:r>
            <a:r>
              <a:rPr lang="en-US"/>
              <a:t>lu ya da yetersiz hissediyor musunuz?”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“Dikkatinizi toplamakta, karar vermekte zorlan</a:t>
            </a:r>
            <a:r>
              <a:t>ı</a:t>
            </a:r>
            <a:r>
              <a:rPr lang="en-US"/>
              <a:t>yor musunuz?”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34885" y="2658110"/>
            <a:ext cx="4305935" cy="3048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4641</Words>
  <Application>Microsoft Office PowerPoint</Application>
  <DocSecurity>0</DocSecurity>
  <PresentationFormat>Geniş ekran</PresentationFormat>
  <Paragraphs>928</Paragraphs>
  <Slides>53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Symbol</vt:lpstr>
      <vt:lpstr>Office Teması</vt:lpstr>
      <vt:lpstr>PowerPoint Sunusu</vt:lpstr>
      <vt:lpstr>Amaç ve Öğrenim Hedefleri</vt:lpstr>
      <vt:lpstr>Depresyon / Yaygınlık</vt:lpstr>
      <vt:lpstr>Depresyon ve İntihar Davranışı</vt:lpstr>
      <vt:lpstr>Neden Birinci Basamak?        </vt:lpstr>
      <vt:lpstr>Depresyon / Tanım</vt:lpstr>
      <vt:lpstr>DSM-5 TR’YE GÖRE MAJÖR DEPRESYON TANI ÖLÇÜTLERİ</vt:lpstr>
      <vt:lpstr>DSM-5 TR’YE GÖRE MAJÖR DEPRESYON TANI KRİTERLERİ</vt:lpstr>
      <vt:lpstr>DEPRESYONU TANIMAK İÇİN NELER SORULMALI?</vt:lpstr>
      <vt:lpstr>DEPRESYONU TANIMAK İÇİN NELER SORMALI?</vt:lpstr>
      <vt:lpstr>Depresyon / Risk Faktörleri</vt:lpstr>
      <vt:lpstr>DEPRESYON TARAMASINDA KULLANILABİLECEK ÖLÇEKLER</vt:lpstr>
      <vt:lpstr>DEPRESYON TARAMASINDA KULLANILABİLECEK ÖLÇEKLER</vt:lpstr>
      <vt:lpstr>DEPRESYON TARAMASINDA KULLANILABİLECEK ÖLÇEKLER</vt:lpstr>
      <vt:lpstr>DEPRESYON TARAMASINDA KULLANILABİLECEK ÖLÇEKLER Geriatrik Depresyon Ölçeği (GDS)-15</vt:lpstr>
      <vt:lpstr>DEPRESYON TARAMASINDA KULLANILABİLECEK ÖLÇEKLER</vt:lpstr>
      <vt:lpstr>DEPRESYON TARAMASINDA KULLANILABİLECEK ÖLÇEKLER Edinburgh Postpartum Depresyon Ölçeği</vt:lpstr>
      <vt:lpstr>DEPRESYONDA KLİNİK BELİRLEYİCİLER</vt:lpstr>
      <vt:lpstr>DEPRESYONDA KLİNİK BELİRLEYİCİLER</vt:lpstr>
      <vt:lpstr>DEPRESYONDA KLİNİK BELİRLEYİCİLER</vt:lpstr>
      <vt:lpstr>DEPRESYONDA KLİNİK BELİRLEYİCİLER</vt:lpstr>
      <vt:lpstr>DEPRESYONDA KLİNİK BELİRLEYİCİLER</vt:lpstr>
      <vt:lpstr>DEPRESYONDA KLİNİK BELİRLEYİCİLER</vt:lpstr>
      <vt:lpstr> DEPRESYONDA AYIRICI TANI</vt:lpstr>
      <vt:lpstr> DEPRESYONDA AYIRICI TANI</vt:lpstr>
      <vt:lpstr> BİPOLAR DEPRESYON MU?</vt:lpstr>
      <vt:lpstr> BİPOLAR BOZUKLUK NEDİR? TANINMASI NEDEN ÖNEMLİ?</vt:lpstr>
      <vt:lpstr> MANİ- HİPOMANİ  NEDİR?</vt:lpstr>
      <vt:lpstr> BİPOLAR DEPRESYON MU?</vt:lpstr>
      <vt:lpstr> AYIRICI TANIDA SIK KARŞILAŞILAN DİĞER DURUMLAR</vt:lpstr>
      <vt:lpstr> AYIRICI TANI: NEDEN ÖNEMLİ?</vt:lpstr>
      <vt:lpstr>DEPRESYONDA İNTİHAR RİSKİ </vt:lpstr>
      <vt:lpstr>DEPRESYONDA İNTİHAR RİSKİNİ ARTIRAN FAKTÖRLER </vt:lpstr>
      <vt:lpstr>DEPRESYONDA İNTİHAR RİSKİNİN DEĞERLENDİRİLMESİ </vt:lpstr>
      <vt:lpstr>DEPRESYONDA İNTİHAR RİSKİNİN DEĞERLENDİRİLMESİ </vt:lpstr>
      <vt:lpstr>İNTİHAR İÇİN YÜKSEK RİSKLİ KLİNİK DURUMLAR </vt:lpstr>
      <vt:lpstr> İNTİHARDA RİSKİ YÖNETİMİ </vt:lpstr>
      <vt:lpstr> ANTİDEPRESANLAR İNTİHAR RİSKİNİ ARTIRIR MI? </vt:lpstr>
      <vt:lpstr> ANTİDEPRESANLAR İNTİHAR RİSKİNİ ARTIRIR MI? </vt:lpstr>
      <vt:lpstr> AKTİVASYON SENDROMU </vt:lpstr>
      <vt:lpstr> DEPRESYON TEDAVİSİNDE AİLE HEKİMİNİN ROLÜ</vt:lpstr>
      <vt:lpstr>BİRİNCİ BASAMAKTA DEPRESYON TEDAVİSİ İLKELERİ </vt:lpstr>
      <vt:lpstr>BİRİNCİ BASAMAKTA DEPRESYON TEDAVİSİNDE İLK SEÇENEK İLAÇLAR </vt:lpstr>
      <vt:lpstr> TEDAVİDE SSRI’LAR MİNİMUM VE MAKSİMUM DOZLARI</vt:lpstr>
      <vt:lpstr>DEPRESYON TEDAVİSİNDE İLK SEÇENEK İLAÇLAR </vt:lpstr>
      <vt:lpstr> TEDAVİDE SNRI’LAR MİNİMUM VE MAKSİMUM DOZLARI</vt:lpstr>
      <vt:lpstr>KESİLME SENDROMU NEDİR? NASIL ÖNLENİR? </vt:lpstr>
      <vt:lpstr>DEPRESYON / TEDAVİYE YANIT NEDİR? </vt:lpstr>
      <vt:lpstr>DEPRESYON / TEDAVİDE REMİSYON NEDİR? </vt:lpstr>
      <vt:lpstr>ÖZET </vt:lpstr>
      <vt:lpstr>TEDAVİ BAŞLANDIKTAN SONRA KONTROL  NASIL OLMALI? </vt:lpstr>
      <vt:lpstr> 2. ve/veya 3. Basamak Sevk Kriterleri </vt:lpstr>
      <vt:lpstr>TEŞEKKÜRLER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Microsoft Office User</dc:creator>
  <cp:keywords/>
  <dc:description/>
  <cp:lastModifiedBy>aga.cust111@outlook.com</cp:lastModifiedBy>
  <cp:revision>114</cp:revision>
  <dcterms:created xsi:type="dcterms:W3CDTF">2024-10-03T07:27:00Z</dcterms:created>
  <dcterms:modified xsi:type="dcterms:W3CDTF">2026-02-13T16:09:21Z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FC9C478D2D6844ECB06FA00FE4063379_13</vt:lpwstr>
  </property>
  <property fmtid="{D5CDD505-2E9C-101B-9397-08002B2CF9AE}" pid="3" name="KSOProductBuildVer">
    <vt:lpwstr>1033-12.2.0.22549</vt:lpwstr>
  </property>
</Properties>
</file>