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5143500" type="screen16x9"/>
  <p:notesSz cx="9144000" cy="5143500"/>
  <p:defaultTextStyle>
    <a:defPPr>
      <a:defRPr lang="tr-T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35" d="100"/>
          <a:sy n="135" d="100"/>
        </p:scale>
        <p:origin x="846" y="114"/>
      </p:cViewPr>
      <p:guideLst>
        <p:guide pos="2880"/>
        <p:guide pos="162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presProps" Target="presProps.xml" /><Relationship Id="rId38" Type="http://schemas.openxmlformats.org/officeDocument/2006/relationships/tableStyles" Target="tableStyles.xml" /><Relationship Id="rId3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DEFAU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Kapa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22946" y="648804"/>
            <a:ext cx="3298108" cy="913128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628649" y="2358544"/>
            <a:ext cx="7886700" cy="99417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4728"/>
            <a:ext cx="9144000" cy="51435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457199" y="819831"/>
            <a:ext cx="0" cy="3588124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413538" y="4728"/>
            <a:ext cx="685802" cy="371475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350"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413538" y="441458"/>
            <a:ext cx="8316919" cy="378373"/>
          </a:xfrm>
        </p:spPr>
        <p:txBody>
          <a:bodyPr>
            <a:normAutofit/>
          </a:bodyPr>
          <a:lstStyle>
            <a:lvl1pPr>
              <a:defRPr sz="21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13537" y="4592533"/>
            <a:ext cx="1366728" cy="378398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8455818" y="4592532"/>
            <a:ext cx="274644" cy="5462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36769" y="1016508"/>
            <a:ext cx="8093687" cy="339144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tr-TR" sz="1800" b="0" strike="noStrike" spc="-1">
                <a:solidFill>
                  <a:schemeClr val="dk1"/>
                </a:solidFill>
                <a:latin typeface="Calibri"/>
              </a:rPr>
              <a:t>Ana başlık metnini düzenlemek için tıklayın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tr-TR" sz="3200" b="0" strike="noStrike" spc="-1">
                <a:solidFill>
                  <a:schemeClr val="dk1"/>
                </a:solidFill>
                <a:latin typeface="Calibri"/>
              </a:rPr>
              <a:t>Anahat metninin biçimini düzenlemek için tıklayın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tr-TR" sz="2400" b="0" strike="noStrike" spc="-1">
                <a:solidFill>
                  <a:schemeClr val="dk1"/>
                </a:solidFill>
                <a:latin typeface="Calibri"/>
              </a:rPr>
              <a:t>İkinci Anahat Düzeyi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tr-TR" sz="2000" b="0" strike="noStrike" spc="-1">
                <a:solidFill>
                  <a:schemeClr val="dk1"/>
                </a:solidFill>
                <a:latin typeface="Calibri"/>
              </a:rPr>
              <a:t>Üçüncü Anahat Düzeyi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tr-TR" sz="2000" b="0" strike="noStrike" spc="-1">
                <a:solidFill>
                  <a:schemeClr val="dk1"/>
                </a:solidFill>
                <a:latin typeface="Calibri"/>
              </a:rPr>
              <a:t>Dördüncü Anahat Düzeyi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tr-TR" sz="2000" b="0" strike="noStrike" spc="-1">
                <a:solidFill>
                  <a:schemeClr val="dk1"/>
                </a:solidFill>
                <a:latin typeface="Calibri"/>
              </a:rPr>
              <a:t>Beşinci Anahat Düzeyi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tr-TR" sz="2000" b="0" strike="noStrike" spc="-1">
                <a:solidFill>
                  <a:schemeClr val="dk1"/>
                </a:solidFill>
                <a:latin typeface="Calibri"/>
              </a:rPr>
              <a:t>Altıncı Anahat Düzeyi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tr-TR" sz="2000" b="0" strike="noStrike" spc="-1">
                <a:solidFill>
                  <a:schemeClr val="dk1"/>
                </a:solidFill>
                <a:latin typeface="Calibri"/>
              </a:rPr>
              <a:t>Yedinci Anahat Düzeyi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mhrs.gov.tr/" TargetMode="Externa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auto">
          <a:xfrm>
            <a:off x="1728374" y="2040836"/>
            <a:ext cx="5687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500">
                <a:solidFill>
                  <a:schemeClr val="bg1"/>
                </a:solidFill>
              </a:rPr>
              <a:t>TANIDAN TEDAVİYE GÜNCEL YAKLAŞIMLAR EĞİTİM PROGRAMI </a:t>
            </a:r>
            <a:endParaRPr/>
          </a:p>
          <a:p>
            <a:pPr algn="ctr">
              <a:defRPr/>
            </a:pPr>
            <a:r>
              <a:rPr lang="tr-TR" sz="1500">
                <a:solidFill>
                  <a:schemeClr val="bg1"/>
                </a:solidFill>
              </a:rPr>
              <a:t>RUH SAĞLIĞI </a:t>
            </a:r>
            <a:r>
              <a:rPr lang="tr-TR" sz="1500">
                <a:solidFill>
                  <a:schemeClr val="bg1"/>
                </a:solidFill>
              </a:rPr>
              <a:t>EĞİTİM MODÜLÜ</a:t>
            </a:r>
            <a:endParaRPr/>
          </a:p>
        </p:txBody>
      </p:sp>
      <p:sp>
        <p:nvSpPr>
          <p:cNvPr id="10" name="Metin kutusu 9"/>
          <p:cNvSpPr txBox="1"/>
          <p:nvPr/>
        </p:nvSpPr>
        <p:spPr bwMode="auto">
          <a:xfrm>
            <a:off x="347072" y="2708793"/>
            <a:ext cx="8820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3600" b="1">
                <a:solidFill>
                  <a:schemeClr val="bg1"/>
                </a:solidFill>
              </a:rPr>
              <a:t>Çocuk ve Ergenlerde </a:t>
            </a:r>
            <a:br>
              <a:rPr lang="tr-TR" sz="3600" b="1">
                <a:solidFill>
                  <a:schemeClr val="bg1"/>
                </a:solidFill>
              </a:rPr>
            </a:br>
            <a:r>
              <a:rPr lang="tr-TR" sz="3600" b="1">
                <a:solidFill>
                  <a:schemeClr val="bg1"/>
                </a:solidFill>
              </a:rPr>
              <a:t>Kumar Oynama Bozukluğu</a:t>
            </a:r>
            <a:endParaRPr lang="tr-TR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59011" y="431067"/>
            <a:ext cx="8316919" cy="378373"/>
          </a:xfrm>
        </p:spPr>
        <p:txBody>
          <a:bodyPr/>
          <a:lstStyle/>
          <a:p>
            <a:pPr>
              <a:defRPr/>
            </a:pPr>
            <a:r>
              <a:rPr lang="tr-TR" sz="2400">
                <a:solidFill>
                  <a:srgbClr val="FF0000"/>
                </a:solidFill>
              </a:rPr>
              <a:t>Tanımlar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4" name="TextBox 6"/>
          <p:cNvSpPr txBox="1">
            <a:spLocks noGrp="1"/>
          </p:cNvSpPr>
          <p:nvPr>
            <p:ph type="body" sz="half" idx="2"/>
          </p:nvPr>
        </p:nvSpPr>
        <p:spPr bwMode="auto">
          <a:xfrm>
            <a:off x="633849" y="816528"/>
            <a:ext cx="7616534" cy="35958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Sosyal/ara sıra, sorunsuz/eğlence amaçlı kumar oynama: </a:t>
            </a:r>
            <a:endParaRPr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Genellikle bireyin kumarla ilgili nispeten az sorun yaşadığı, ara sıra ve seyrek kumar oynamayı ifade etmek için kullanılır.</a:t>
            </a:r>
            <a:endParaRPr/>
          </a:p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Riskli Kumar Oynama: </a:t>
            </a:r>
            <a:endParaRPr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Kumarla ilgili bazı sorunlar sergilemeye başlar, ancak DSM-5'te tanımlanan klinik düzeye ulaşamazlar. </a:t>
            </a:r>
            <a:endParaRPr/>
          </a:p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Düzensiz/sorunlu/patolojik veya kompulsif kumar oynama/ bozukluk: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Klinik kriterlere ulaşan davranışları içerir.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25152" y="493413"/>
            <a:ext cx="8316919" cy="378373"/>
          </a:xfrm>
        </p:spPr>
        <p:txBody>
          <a:bodyPr/>
          <a:lstStyle/>
          <a:p>
            <a:pPr>
              <a:defRPr/>
            </a:pPr>
            <a:r>
              <a:rPr lang="tr-TR" sz="2400">
                <a:solidFill>
                  <a:srgbClr val="FF0000"/>
                </a:solidFill>
              </a:rPr>
              <a:t>Epidemiyoloji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636769" y="1016509"/>
            <a:ext cx="7426575" cy="2786564"/>
          </a:xfrm>
        </p:spPr>
        <p:txBody>
          <a:bodyPr>
            <a:normAutofit fontScale="92500"/>
          </a:bodyPr>
          <a:lstStyle/>
          <a:p>
            <a:pPr marL="285750" indent="-285750" algn="just">
              <a:lnSpc>
                <a:spcPct val="150000"/>
              </a:lnSpc>
              <a:buSzPct val="106000"/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Yaygınlık çalışmaları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na göre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, ergenlerin %2-8'inin ciddi kumar sorunları 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yaşıyor,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%10-15'i kumar 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oynama bozukluğu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geliştirme 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açısından 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riski altında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dır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SzPct val="106000"/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Daha büyük (16-19 yaş) ergenlerin kumarla ilgili sorun yaşama olasılığı daha genç (13-15 yaş) ergenlere göre daha yüksek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tir.</a:t>
            </a:r>
            <a:endParaRPr/>
          </a:p>
          <a:p>
            <a:pPr marL="285750" indent="-285750" algn="just">
              <a:lnSpc>
                <a:spcPct val="150000"/>
              </a:lnSpc>
              <a:buSzPct val="106000"/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Yetişkin nüfus arasında kumar sorunlarının en yaygın görüldüğü grup, 18-25 yaş arası genç yetişkinler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dir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fi-FI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69402" y="483022"/>
            <a:ext cx="8316919" cy="3783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400">
                <a:solidFill>
                  <a:srgbClr val="FF0000"/>
                </a:solidFill>
              </a:rPr>
              <a:t>Epidemiyoloji</a:t>
            </a:r>
            <a:endParaRPr lang="tr-TR" sz="240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661282" y="1141200"/>
            <a:ext cx="7235809" cy="2786565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SzPct val="111000"/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Çevrimiçi oyun uygulamaları ve çevrimiçi kumar mekanları, sorunlu kumar risklerine maruz kalma oranlarını önemli ölçüde artırmıştır (COVİD-19 pandemisi)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SzPct val="111000"/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13-17 yaş aralığındaki gençlerin %60-80'i yılda en az bir kez kumar oynuyor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/>
          </a:p>
          <a:p>
            <a:pPr marL="285750" indent="-285750" algn="just">
              <a:lnSpc>
                <a:spcPct val="150000"/>
              </a:lnSpc>
              <a:buSzPct val="111000"/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Ergenlik döneminde kumar oynamaya maruz kalma, erişkinlikte kumar oynama alışkanlıklarına katkıda bulunan önemli bir faktör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dür.</a:t>
            </a:r>
            <a:endParaRPr lang="fi-FI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13537" y="638135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Ergenlerin Oynadığı Kumar Türleri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636769" y="1016508"/>
            <a:ext cx="7270713" cy="2443665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2000" b="1">
                <a:solidFill>
                  <a:srgbClr val="FF0000"/>
                </a:solidFill>
              </a:rPr>
              <a:t>Spor bahisleri (özellikle yasa dışı siteler) </a:t>
            </a:r>
            <a:r>
              <a:rPr lang="tr-TR" sz="2000" b="1">
                <a:solidFill>
                  <a:srgbClr val="FF0000"/>
                </a:solidFill>
              </a:rPr>
              <a:t>;</a:t>
            </a:r>
            <a:endParaRPr lang="fi-FI" sz="2000" b="1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Futbol/tenis/basketbol vb kuponları: (Curacao vb. lisanslı, Türkiye’de ruhsatsız “kaçak bahis” siteleri ve mobil web-app’ler)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“Tahmin” grupları / kupon satışları: Telegram/Instagram’da “VIP kupon”, “banko” gibi adlarla pazarlanan, fiilen yasa dışı bahsi besleyen içerikler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13538" y="630644"/>
            <a:ext cx="8316919" cy="3783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400">
                <a:solidFill>
                  <a:srgbClr val="FF0000"/>
                </a:solidFill>
              </a:rPr>
              <a:t>Ergenlerin Oynadığı Kumar Türleri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40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525153" y="892567"/>
            <a:ext cx="7382329" cy="3391445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2000" b="1">
                <a:solidFill>
                  <a:srgbClr val="FF0000"/>
                </a:solidFill>
              </a:rPr>
              <a:t>Online casino türleri (tamamı Türkiye’de yasak)</a:t>
            </a:r>
            <a:r>
              <a:rPr lang="tr-TR" sz="2000" b="1">
                <a:solidFill>
                  <a:srgbClr val="FF0000"/>
                </a:solidFill>
              </a:rPr>
              <a:t>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Slot, Rulet, Blackjack: Yasa dışı kumar sitelerinin ana ürünleri.</a:t>
            </a:r>
            <a:endParaRPr lang="tr-TR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Crash/çarpışma oyunları (Aviator, “Rocket”, “JetX”), Mines, Dice, Plinko gibi hızlı/şans temelli mini oyunlar.</a:t>
            </a:r>
            <a:endParaRPr lang="tr-TR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Tombala/Canlı krupiyer: Web canlı yayınlarıyla oynatılan odalar.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25152" y="638135"/>
            <a:ext cx="8316919" cy="3783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400">
                <a:solidFill>
                  <a:srgbClr val="FF0000"/>
                </a:solidFill>
              </a:rPr>
              <a:t>Ergenlerin Oynadığı Kumar Türleri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40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636767" y="1016508"/>
            <a:ext cx="7395406" cy="3391445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2000" b="1">
                <a:solidFill>
                  <a:srgbClr val="FF0000"/>
                </a:solidFill>
              </a:rPr>
              <a:t>E-spor/oyun içi “skin” kumarı ve kutu açma</a:t>
            </a:r>
            <a:r>
              <a:rPr lang="tr-TR" sz="2000" b="1">
                <a:solidFill>
                  <a:srgbClr val="FF0000"/>
                </a:solidFill>
              </a:rPr>
              <a:t>;</a:t>
            </a:r>
            <a:endParaRPr lang="fi-FI" sz="2000" b="1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Skin betting / coinflip / jackpot: CS:GO/CS2, Rust vb. oyunların kozmetik eşyalarıyla (skin) üçüncü parti sitelerde bahis/çekiliş.</a:t>
            </a:r>
            <a:endParaRPr lang="tr-TR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Kutu açma (loot box, paket): EA Sports FC (FUT paketleri), bazı mobil “gacha” oyunları (ör. Genshin Impact), formel olarak “kumar” sayılmasa da kumar benzeri risk profili taşır ve gençleri tetikler.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13537" y="638135"/>
            <a:ext cx="8316919" cy="3783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400">
                <a:solidFill>
                  <a:srgbClr val="FF0000"/>
                </a:solidFill>
              </a:rPr>
              <a:t>Ergenlerin Oynadığı Kumar Türleri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40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636769" y="1016508"/>
            <a:ext cx="7343449" cy="3391445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2000" b="1">
                <a:solidFill>
                  <a:srgbClr val="FF0000"/>
                </a:solidFill>
              </a:rPr>
              <a:t>Kriptoyla oynanan şans oyunları</a:t>
            </a:r>
            <a:r>
              <a:rPr lang="tr-TR" sz="2000" b="1">
                <a:solidFill>
                  <a:srgbClr val="FF0000"/>
                </a:solidFill>
              </a:rPr>
              <a:t>;</a:t>
            </a:r>
            <a:endParaRPr lang="fi-FI" sz="2000" b="1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Kripto casinolar (USDT/BTC ile): Yaş doğrulaması zayıf, VPN/kripto cüzdan üzerinden erişim; içerik yine slot/crash/dice ekseninde. </a:t>
            </a:r>
            <a:endParaRPr lang="tr-TR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Tamamı Türkiye’de yasaktır.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382364" y="555758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Ergenlerin Oynadığı Kumar Türleri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564033" y="934131"/>
            <a:ext cx="6605695" cy="3004774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2000" b="1">
                <a:solidFill>
                  <a:srgbClr val="FF0000"/>
                </a:solidFill>
              </a:rPr>
              <a:t>Sosyal casino ve sahte beceri oyunları</a:t>
            </a:r>
            <a:r>
              <a:rPr lang="tr-TR" sz="2000" b="1">
                <a:solidFill>
                  <a:srgbClr val="FF0000"/>
                </a:solidFill>
              </a:rPr>
              <a:t>;</a:t>
            </a:r>
            <a:endParaRPr lang="fi-FI" sz="2000" b="1">
              <a:solidFill>
                <a:srgbClr val="FF0000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Sosyal casino uygulamaları (slot/rulet “parasız” görünse de satın almalarla fiilen para kaybına döner),</a:t>
            </a:r>
            <a:endParaRPr lang="tr-TR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Sözde beceri oyunları: “saniyelik refleks” vurgusuyla pazarlanan ama olasılık temelli mini-oyunlar. </a:t>
            </a:r>
            <a:endParaRPr lang="tr-TR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Bunlar da ergenlerde kumar davranışını koşullayabiliyor.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48619" y="638135"/>
            <a:ext cx="8316919" cy="3783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400">
                <a:solidFill>
                  <a:srgbClr val="FF0000"/>
                </a:solidFill>
              </a:rPr>
              <a:t>Ergenlerin Oynadığı Kumar Türleri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400"/>
          </a:p>
        </p:txBody>
      </p:sp>
      <p:sp>
        <p:nvSpPr>
          <p:cNvPr id="4" name="TextBox 6"/>
          <p:cNvSpPr txBox="1">
            <a:spLocks noGrp="1"/>
          </p:cNvSpPr>
          <p:nvPr>
            <p:ph type="body" sz="half" idx="2"/>
          </p:nvPr>
        </p:nvSpPr>
        <p:spPr bwMode="auto">
          <a:xfrm>
            <a:off x="636769" y="1016508"/>
            <a:ext cx="6314748" cy="18261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2000" b="1">
                <a:solidFill>
                  <a:srgbClr val="FF0000"/>
                </a:solidFill>
              </a:rPr>
              <a:t>Çekiliş/şans vaatleriyle para toplama</a:t>
            </a:r>
            <a:r>
              <a:rPr lang="tr-TR" sz="2000" b="1">
                <a:solidFill>
                  <a:srgbClr val="FF0000"/>
                </a:solidFill>
              </a:rPr>
              <a:t>;</a:t>
            </a:r>
            <a:endParaRPr lang="fi-FI" sz="2000" b="1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Instagram/Telegram “çekiliş”, “wheel spin”, “tahmin tutarsa iade” formatları;</a:t>
            </a:r>
            <a:endParaRPr lang="tr-TR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tr-T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Ç</a:t>
            </a: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oğu kayıt dışı.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13537" y="638135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Oynama Bozukluğu-Belirtiler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4" name="Rectangle 7"/>
          <p:cNvSpPr>
            <a:spLocks noGrp="1"/>
          </p:cNvSpPr>
          <p:nvPr>
            <p:ph type="body" sz="half" idx="2"/>
          </p:nvPr>
        </p:nvSpPr>
        <p:spPr bwMode="auto">
          <a:xfrm>
            <a:off x="615987" y="1309253"/>
            <a:ext cx="7644785" cy="236912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tr-TR" sz="1800" b="1">
                <a:solidFill>
                  <a:srgbClr val="FF0000"/>
                </a:solidFill>
              </a:rPr>
              <a:t>Daha büyük risk arayışı: </a:t>
            </a:r>
            <a:r>
              <a:rPr lang="tr-TR" sz="1800">
                <a:solidFill>
                  <a:schemeClr val="tx1"/>
                </a:solidFill>
              </a:rPr>
              <a:t>Aynı heyecanı yaşamak için giderek daha fazla para ya da değerli eşya ile kumar oynama ihtiyacı.</a:t>
            </a:r>
            <a:endParaRPr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endParaRPr lang="tr-TR" sz="180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tr-TR" sz="1800" b="1">
                <a:solidFill>
                  <a:srgbClr val="FF0000"/>
                </a:solidFill>
              </a:rPr>
              <a:t>Kontrol edememe: </a:t>
            </a:r>
            <a:r>
              <a:rPr lang="tr-TR" sz="1800">
                <a:solidFill>
                  <a:schemeClr val="tx1"/>
                </a:solidFill>
              </a:rPr>
              <a:t>Kumar oynamayı bırakmak ya da azaltmak için defalarca deneme yapmasına rağmen başarılı olamama.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16482" y="530436"/>
            <a:ext cx="8316919" cy="3783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>
                <a:solidFill>
                  <a:srgbClr val="FF0000"/>
                </a:solidFill>
              </a:rPr>
              <a:t>Amaç ve Öğrenim Hedefleri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auto">
          <a:xfrm>
            <a:off x="585309" y="1253108"/>
            <a:ext cx="703122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/>
              <a:t>Bu dersin sonunda katılımcıların;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Çocuk ve gençlerde riskli kumar davranışını düşündüren bulguları tanıyabilmesi ve uygun tarama soruları ile değerlendirebilmesi,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Risk düzeyine göre kısa müdahale / danışmanlık yaklaşımını uygulayabilmesi ve uygun yönlendirme–sevk kararını verebilmesi,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Riskli bireyler için izlem planı oluşturabilmesi ve gerektiğinde basamaklar arası koordinasyonu sürdürebilmesi beklenmektedir.</a:t>
            </a:r>
            <a:endParaRPr/>
          </a:p>
          <a:p>
            <a:pPr marL="343080" lvl="0" indent="-343080" defTabSz="457200">
              <a:lnSpc>
                <a:spcPts val="1913"/>
              </a:lnSpc>
              <a:spcAft>
                <a:spcPts val="1049"/>
              </a:spcAft>
              <a:buClr>
                <a:srgbClr val="1C1917"/>
              </a:buClr>
              <a:buFont typeface="Symbol"/>
              <a:buChar char=""/>
              <a:defRPr/>
            </a:pPr>
            <a:endParaRPr lang="tr-TR"/>
          </a:p>
          <a:p>
            <a:pPr marL="343080" indent="-343080" defTabSz="457200">
              <a:lnSpc>
                <a:spcPts val="1913"/>
              </a:lnSpc>
              <a:spcAft>
                <a:spcPts val="1049"/>
              </a:spcAft>
              <a:buClr>
                <a:srgbClr val="1C1917"/>
              </a:buClr>
              <a:buFont typeface="Symbol"/>
              <a:buChar char=""/>
              <a:defRPr/>
            </a:pPr>
            <a:endParaRPr lang="tr-TR" spc="-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13537" y="534976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Oynama Bozukluğu-Belirtiler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6" name="Rectangle 7"/>
          <p:cNvSpPr>
            <a:spLocks noGrp="1"/>
          </p:cNvSpPr>
          <p:nvPr>
            <p:ph type="body" sz="half" idx="2"/>
          </p:nvPr>
        </p:nvSpPr>
        <p:spPr bwMode="auto">
          <a:xfrm>
            <a:off x="605596" y="1226127"/>
            <a:ext cx="7831821" cy="236912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tr-TR" sz="1800" b="1">
                <a:solidFill>
                  <a:srgbClr val="FF0000"/>
                </a:solidFill>
              </a:rPr>
              <a:t>Bırakınca huzursuzluk: </a:t>
            </a:r>
            <a:r>
              <a:rPr lang="tr-TR" sz="1800">
                <a:solidFill>
                  <a:schemeClr val="tx1"/>
                </a:solidFill>
              </a:rPr>
              <a:t>Kumar oynamayı kestiğinde ya da azaltmaya çalıştığında gerginlik, sinirlilik, huzursuzluk yaşama.</a:t>
            </a:r>
            <a:endParaRPr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endParaRPr lang="tr-TR" sz="1800" b="1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tr-TR" sz="1800" b="1">
                <a:solidFill>
                  <a:srgbClr val="FF0000"/>
                </a:solidFill>
              </a:rPr>
              <a:t>Zihnin sürekli meşgul olması: </a:t>
            </a:r>
            <a:r>
              <a:rPr lang="tr-TR" sz="1800">
                <a:solidFill>
                  <a:schemeClr val="tx1"/>
                </a:solidFill>
              </a:rPr>
              <a:t>Zamanının çoğunu kumar düşünceleri kaplar: geçmişteki oyunları hatırlama, yeni oyunlar planlama, kumar için para bulma yollarını düşünme.</a:t>
            </a:r>
            <a:endParaRPr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endParaRPr lang="tr-TR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13537" y="555758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Oynama Bozukluğu-Belirtiler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grpSp>
        <p:nvGrpSpPr>
          <p:cNvPr id="4" name="Grup 3"/>
          <p:cNvGrpSpPr/>
          <p:nvPr/>
        </p:nvGrpSpPr>
        <p:grpSpPr bwMode="auto">
          <a:xfrm>
            <a:off x="603179" y="1222650"/>
            <a:ext cx="7730330" cy="1655632"/>
            <a:chOff x="784022" y="1336437"/>
            <a:chExt cx="10623953" cy="4415377"/>
          </a:xfrm>
        </p:grpSpPr>
        <p:sp>
          <p:nvSpPr>
            <p:cNvPr id="5" name="Rectangle 7"/>
            <p:cNvSpPr/>
            <p:nvPr/>
          </p:nvSpPr>
          <p:spPr bwMode="auto">
            <a:xfrm>
              <a:off x="784022" y="1336437"/>
              <a:ext cx="10623953" cy="4415377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ko-KR" sz="27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맑은 고딕"/>
                <a:cs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 bwMode="auto">
            <a:xfrm>
              <a:off x="994786" y="1505525"/>
              <a:ext cx="8845030" cy="176048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spcBef>
                  <a:spcPts val="0"/>
                </a:spcBef>
                <a:buFont typeface="Arial"/>
                <a:buChar char="•"/>
                <a:defRPr/>
              </a:pPr>
              <a:r>
                <a:rPr lang="tr-TR" b="1">
                  <a:solidFill>
                    <a:srgbClr val="FF0000"/>
                  </a:solidFill>
                </a:rPr>
                <a:t>Olumsuz duygulardan kaçış:  </a:t>
              </a:r>
              <a:r>
                <a:rPr lang="tr-TR"/>
                <a:t>Üzüntü, kaygı, yalnızlık, çaresizlik gibi duygulardan kurtulmak için kumara yönelme.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13537" y="545367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Oynama Bozukluğu-Belirtiler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grpSp>
        <p:nvGrpSpPr>
          <p:cNvPr id="4" name="Grup 3"/>
          <p:cNvGrpSpPr/>
          <p:nvPr/>
        </p:nvGrpSpPr>
        <p:grpSpPr bwMode="auto">
          <a:xfrm>
            <a:off x="505609" y="1054250"/>
            <a:ext cx="7842325" cy="3388658"/>
            <a:chOff x="784022" y="1336437"/>
            <a:chExt cx="10623953" cy="4415377"/>
          </a:xfrm>
        </p:grpSpPr>
        <p:sp>
          <p:nvSpPr>
            <p:cNvPr id="5" name="Rectangle 7"/>
            <p:cNvSpPr/>
            <p:nvPr/>
          </p:nvSpPr>
          <p:spPr bwMode="auto">
            <a:xfrm>
              <a:off x="784022" y="1336437"/>
              <a:ext cx="10623953" cy="4415377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ko-KR" sz="27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맑은 고딕"/>
                <a:cs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 bwMode="auto">
            <a:xfrm>
              <a:off x="994786" y="1505527"/>
              <a:ext cx="6209241" cy="50597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defRPr/>
              </a:pPr>
              <a:endParaRPr lang="tr-TR" sz="2400"/>
            </a:p>
          </p:txBody>
        </p:sp>
      </p:grpSp>
      <p:sp>
        <p:nvSpPr>
          <p:cNvPr id="7" name="Dikdörtgen 6"/>
          <p:cNvSpPr/>
          <p:nvPr/>
        </p:nvSpPr>
        <p:spPr bwMode="auto">
          <a:xfrm>
            <a:off x="661189" y="1280160"/>
            <a:ext cx="713810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tr-TR" sz="1600" b="1">
                <a:solidFill>
                  <a:srgbClr val="FF0000"/>
                </a:solidFill>
              </a:rPr>
              <a:t>Kaybı geri kazanma isteği: </a:t>
            </a:r>
            <a:r>
              <a:rPr lang="tr-TR" sz="1600"/>
              <a:t>Para kaybettikten sonra “bu sefer kazanıp kayıplarımı çıkaracağım” düşüncesiyle yeniden kumar oynamak.</a:t>
            </a:r>
            <a:endParaRPr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tr-TR" sz="1600" b="1">
                <a:solidFill>
                  <a:srgbClr val="FF0000"/>
                </a:solidFill>
              </a:rPr>
              <a:t>Durumu gizleme: </a:t>
            </a:r>
            <a:r>
              <a:rPr lang="tr-TR" sz="1600"/>
              <a:t>Kumar oynama miktarını ya da sıklığını aileden, öğretmenlerden veya terapistten saklamak için yalan söylemek.</a:t>
            </a:r>
            <a:endParaRPr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tr-TR" sz="1600" b="1">
                <a:solidFill>
                  <a:srgbClr val="FF0000"/>
                </a:solidFill>
              </a:rPr>
              <a:t>Hayatın diğer alanlarını riske atma: </a:t>
            </a:r>
            <a:r>
              <a:rPr lang="tr-TR" sz="1600"/>
              <a:t>Kumar yüzünden önemli ilişkileri zedelemek, okul başarısını düşürmek, iş veya gelecek planlarını kaybetme tehlikesi yaşamak.</a:t>
            </a:r>
            <a:endParaRPr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tr-TR" sz="1600" b="1">
                <a:solidFill>
                  <a:srgbClr val="FF0000"/>
                </a:solidFill>
              </a:rPr>
              <a:t>Başkalarının parasına bel bağlama: </a:t>
            </a:r>
            <a:r>
              <a:rPr lang="tr-TR" sz="1600"/>
              <a:t>Kumar nedeniyle borçlanıp çaresiz kalınca, maddi destek için aileye veya başkalarına güvenmek.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35543" y="638135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Bağımlılığı; Riskler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5" name="Text 1"/>
          <p:cNvSpPr>
            <a:spLocks noGrp="1"/>
          </p:cNvSpPr>
          <p:nvPr>
            <p:ph type="body" sz="half" idx="2"/>
          </p:nvPr>
        </p:nvSpPr>
        <p:spPr bwMode="auto">
          <a:xfrm>
            <a:off x="615987" y="1172372"/>
            <a:ext cx="7987685" cy="2090374"/>
          </a:xfrm>
          <a:prstGeom prst="roundRect">
            <a:avLst>
              <a:gd name="adj" fmla="val 3700"/>
            </a:avLst>
          </a:prstGeom>
          <a:solidFill>
            <a:srgbClr val="CC3300">
              <a:alpha val="18039"/>
            </a:srgbClr>
          </a:solidFill>
          <a:ln w="0">
            <a:noFill/>
          </a:ln>
          <a:effectLst>
            <a:outerShdw blurRad="38160" dist="19080" dir="5400000" algn="bl" rotWithShape="0">
              <a:srgbClr val="000000">
                <a:alpha val="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tr-TR" sz="1800"/>
              <a:t>Çok boyutlu ve ağır sonuçlar doğurabilen bir klinik tablodur.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tr-TR" sz="1800"/>
              <a:t>Gençler arasında kumar normalleştirilmekte ve günlük hayatın içine yerleşmekte!</a:t>
            </a:r>
            <a:endParaRPr/>
          </a:p>
          <a:p>
            <a:pPr defTabSz="457200">
              <a:lnSpc>
                <a:spcPts val="1440"/>
              </a:lnSpc>
              <a:spcAft>
                <a:spcPts val="750"/>
              </a:spcAft>
              <a:tabLst>
                <a:tab pos="0" algn="l"/>
              </a:tabLst>
              <a:defRPr/>
            </a:pPr>
            <a:r>
              <a:rPr lang="tr-TR" b="1" spc="-1">
                <a:solidFill>
                  <a:srgbClr val="0F766E"/>
                </a:solidFill>
                <a:latin typeface="Arial"/>
                <a:ea typeface="Arial"/>
              </a:rPr>
              <a:t> </a:t>
            </a:r>
            <a:endParaRPr lang="tr-TR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 bwMode="auto">
          <a:xfrm>
            <a:off x="525152" y="638135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Bağımlılığı; Riskler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5" name="Text 1"/>
          <p:cNvSpPr>
            <a:spLocks noGrp="1"/>
          </p:cNvSpPr>
          <p:nvPr>
            <p:ph type="body" sz="half" idx="2"/>
          </p:nvPr>
        </p:nvSpPr>
        <p:spPr bwMode="auto">
          <a:xfrm>
            <a:off x="696305" y="1151590"/>
            <a:ext cx="7974612" cy="2869693"/>
          </a:xfrm>
          <a:prstGeom prst="roundRect">
            <a:avLst>
              <a:gd name="adj" fmla="val 0"/>
            </a:avLst>
          </a:prstGeom>
          <a:solidFill>
            <a:srgbClr val="CC3300">
              <a:alpha val="18039"/>
            </a:srgbClr>
          </a:solidFill>
          <a:ln w="0">
            <a:noFill/>
          </a:ln>
          <a:effectLst>
            <a:outerShdw blurRad="38160" dist="19080" dir="5400000" algn="bl" rotWithShape="0">
              <a:srgbClr val="000000">
                <a:alpha val="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tr-TR" sz="1400"/>
              <a:t>Erkek ergenlerde orta-yüksek kumar oynama riski kız ergenlere göre 25 ila 37 kat daha fazla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tr-TR" sz="1400"/>
              <a:t>Akademik olarak zorluk çeken ve babalarının eğitim seviyesi düşük olan daha büyük erkek ergenler özellikle risk altında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tr-TR" sz="1400"/>
              <a:t>Birden fazla kumar türünde oynama olasılığı daha yüksek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tr-TR" sz="1400"/>
              <a:t>Kumar sorunu olan veya kumar oynayan bir arkadaşı veya akrabası varsa kumar oynama olasılıkları daha yüksek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tr-TR" sz="1400"/>
              <a:t>Ebeveynleri kumar oynayan ergenlerin kumara karşı önemli ölçüde daha olumlu tutumları var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tr-TR" sz="1400"/>
              <a:t>Kumar konusunda aile ve arkadaşlar tarafından destekleniyor olmak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tr-TR" sz="1400"/>
              <a:t>Özellikle kazı kazan biletlerine ve spor bahislerine erişimi olan bir ebeveyn tarafından kışkırtılmak</a:t>
            </a:r>
            <a:endParaRPr/>
          </a:p>
          <a:p>
            <a:pPr defTabSz="457200">
              <a:lnSpc>
                <a:spcPts val="1440"/>
              </a:lnSpc>
              <a:spcAft>
                <a:spcPts val="750"/>
              </a:spcAft>
              <a:tabLst>
                <a:tab pos="0" algn="l"/>
              </a:tabLst>
              <a:defRPr/>
            </a:pPr>
            <a:endParaRPr lang="tr-TR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 bwMode="auto">
          <a:xfrm>
            <a:off x="475882" y="513444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Bağımlılığı; Riskler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5" name="Text 1"/>
          <p:cNvSpPr>
            <a:spLocks noGrp="1"/>
          </p:cNvSpPr>
          <p:nvPr>
            <p:ph type="body" sz="half" idx="2"/>
          </p:nvPr>
        </p:nvSpPr>
        <p:spPr bwMode="auto">
          <a:xfrm>
            <a:off x="602673" y="891817"/>
            <a:ext cx="8190128" cy="3690574"/>
          </a:xfrm>
          <a:prstGeom prst="roundRect">
            <a:avLst>
              <a:gd name="adj" fmla="val 3700"/>
            </a:avLst>
          </a:prstGeom>
          <a:solidFill>
            <a:srgbClr val="CC3300">
              <a:alpha val="18039"/>
            </a:srgbClr>
          </a:solidFill>
          <a:ln w="0">
            <a:noFill/>
          </a:ln>
          <a:effectLst>
            <a:outerShdw blurRad="38160" dist="19080" dir="5400000" algn="bl" rotWithShape="0">
              <a:srgbClr val="000000">
                <a:alpha val="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 sz="1600"/>
              <a:t>Duygu veya heyecan arayışı: acil sonuçlara odaklanma olasılığı daha yüksektir, şimdiye odaklanma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sz="1600"/>
              <a:t>Ebeveyne bağlanması kötü olanlar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sz="1600"/>
              <a:t>Aleksitimi</a:t>
            </a:r>
            <a:endParaRPr lang="tr-TR" sz="1600"/>
          </a:p>
          <a:p>
            <a:pPr marL="285750" indent="-285750">
              <a:buFont typeface="Arial"/>
              <a:buChar char="•"/>
              <a:defRPr/>
            </a:pPr>
            <a:r>
              <a:rPr lang="tr-TR" sz="1600"/>
              <a:t>Okula bağlılığı az olanlar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sz="1600"/>
              <a:t>Aile içi bağları zayıf olanlar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sz="1600"/>
              <a:t>Tek çocuk olanlar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sz="1600"/>
              <a:t>Aile gelirinin yüksek olması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sz="1600"/>
              <a:t>İleri yaş, ebeveynin düşük eğitimi, kardeş yokluğu, düşük notlar ve ilk kumar oynandığında yaşın daha küçük olması </a:t>
            </a:r>
            <a:endParaRPr/>
          </a:p>
          <a:p>
            <a:pPr>
              <a:defRPr/>
            </a:pPr>
            <a:r>
              <a:rPr lang="tr-TR" sz="1600"/>
              <a:t>riskli kumar oynama ile ilişkilendirilmiştir.</a:t>
            </a:r>
            <a:endParaRPr/>
          </a:p>
          <a:p>
            <a:pPr defTabSz="457200">
              <a:lnSpc>
                <a:spcPts val="1440"/>
              </a:lnSpc>
              <a:spcAft>
                <a:spcPts val="750"/>
              </a:spcAft>
              <a:tabLst>
                <a:tab pos="0" algn="l"/>
              </a:tabLst>
              <a:defRPr/>
            </a:pPr>
            <a:r>
              <a:rPr lang="tr-TR" b="1" spc="-1">
                <a:solidFill>
                  <a:srgbClr val="0F766E"/>
                </a:solidFill>
                <a:latin typeface="Arial"/>
                <a:ea typeface="Arial"/>
              </a:rPr>
              <a:t> </a:t>
            </a:r>
            <a:endParaRPr lang="tr-TR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23928" y="586930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Bağımlılığı; Psikiyatrik Etkileri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 bwMode="auto">
          <a:xfrm>
            <a:off x="581891" y="1246910"/>
            <a:ext cx="7502237" cy="2244435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tr-TR">
                <a:solidFill>
                  <a:schemeClr val="tx1"/>
                </a:solidFill>
              </a:rPr>
              <a:t>Dürtü kontrol sorunları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tr-TR">
                <a:solidFill>
                  <a:schemeClr val="tx1"/>
                </a:solidFill>
              </a:rPr>
              <a:t>Eş tanılar (</a:t>
            </a:r>
            <a:r>
              <a:rPr lang="tr-TR">
                <a:solidFill>
                  <a:schemeClr val="tx1"/>
                </a:solidFill>
              </a:rPr>
              <a:t>komorbidite</a:t>
            </a:r>
            <a:r>
              <a:rPr lang="tr-TR">
                <a:solidFill>
                  <a:schemeClr val="tx1"/>
                </a:solidFill>
              </a:rPr>
              <a:t>)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tr-TR">
                <a:solidFill>
                  <a:schemeClr val="tx1"/>
                </a:solidFill>
              </a:rPr>
              <a:t>Bağımlılık geçiş riski (</a:t>
            </a:r>
            <a:r>
              <a:rPr lang="tr-TR">
                <a:solidFill>
                  <a:schemeClr val="tx1"/>
                </a:solidFill>
              </a:rPr>
              <a:t>gateway</a:t>
            </a:r>
            <a:r>
              <a:rPr lang="tr-TR">
                <a:solidFill>
                  <a:schemeClr val="tx1"/>
                </a:solidFill>
              </a:rPr>
              <a:t> </a:t>
            </a:r>
            <a:r>
              <a:rPr lang="tr-TR">
                <a:solidFill>
                  <a:schemeClr val="tx1"/>
                </a:solidFill>
              </a:rPr>
              <a:t>effect</a:t>
            </a:r>
            <a:r>
              <a:rPr lang="tr-TR">
                <a:solidFill>
                  <a:schemeClr val="tx1"/>
                </a:solidFill>
              </a:rPr>
              <a:t>) 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tr-TR">
                <a:solidFill>
                  <a:schemeClr val="tx1"/>
                </a:solidFill>
              </a:rPr>
              <a:t>İntihar riski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25152" y="700480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Bağımlılığı; Bilişsel ve Akademik  Etkileri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637073" y="1411362"/>
            <a:ext cx="8093075" cy="1851457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tr-TR" sz="1800">
                <a:solidFill>
                  <a:schemeClr val="tx1"/>
                </a:solidFill>
              </a:rPr>
              <a:t>Akademik performans düşüklüğü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tr-TR" sz="1800">
                <a:solidFill>
                  <a:schemeClr val="tx1"/>
                </a:solidFill>
              </a:rPr>
              <a:t>Bilişsel çarpıtmalar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tr-TR" sz="1800">
                <a:solidFill>
                  <a:schemeClr val="tx1"/>
                </a:solidFill>
              </a:rPr>
              <a:t>Öğrenme süreçlerinde bozulmalar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17446" y="576540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Bağımlılığı; Ailesel ve Sosyal  Etkileri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636769" y="1205344"/>
            <a:ext cx="7842213" cy="1756065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  <a:defRPr/>
            </a:pPr>
            <a:r>
              <a:rPr lang="tr-TR" sz="1800">
                <a:solidFill>
                  <a:schemeClr val="tx1"/>
                </a:solidFill>
              </a:rPr>
              <a:t>Aile içi çatışmalar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1800">
                <a:solidFill>
                  <a:schemeClr val="tx1"/>
                </a:solidFill>
              </a:rPr>
              <a:t>Arkadaş gruplarıyla olumsuz etkilenme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1800">
                <a:solidFill>
                  <a:schemeClr val="tx1"/>
                </a:solidFill>
              </a:rPr>
              <a:t>Sosyal izolasyon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608280" y="731653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Bağımlılığı; Ekonomik ve Hukuksal  Etkileri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608280" y="1413162"/>
            <a:ext cx="8130475" cy="1704109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tr-TR" sz="1800">
                <a:solidFill>
                  <a:schemeClr val="tx1"/>
                </a:solidFill>
              </a:rPr>
              <a:t>Para yönetiminde sorunlar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tr-TR" sz="1800">
                <a:solidFill>
                  <a:schemeClr val="tx1"/>
                </a:solidFill>
              </a:rPr>
              <a:t>Yasadışı davranışlar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tr-TR" sz="1800">
                <a:solidFill>
                  <a:schemeClr val="tx1"/>
                </a:solidFill>
              </a:rPr>
              <a:t>Hukuksal sorunlar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400">
                <a:solidFill>
                  <a:srgbClr val="FF0000"/>
                </a:solidFill>
              </a:rPr>
              <a:t>Kumar nedir?</a:t>
            </a:r>
            <a:endParaRPr/>
          </a:p>
        </p:txBody>
      </p:sp>
      <p:sp>
        <p:nvSpPr>
          <p:cNvPr id="3" name="Rectangle 1"/>
          <p:cNvSpPr>
            <a:spLocks noChangeArrowheads="1" noGrp="1"/>
          </p:cNvSpPr>
          <p:nvPr>
            <p:ph type="body" sz="half" idx="2"/>
          </p:nvPr>
        </p:nvSpPr>
        <p:spPr bwMode="auto">
          <a:xfrm>
            <a:off x="811212" y="2120017"/>
            <a:ext cx="745909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tr-TR" sz="1800">
                <a:latin typeface="Arial"/>
              </a:rPr>
              <a:t>S</a:t>
            </a:r>
            <a:r>
              <a:rPr lang="tr-TR" sz="180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onucu önceden bilinmeyen bir olay ya da oyuna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tr-TR" sz="180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Genellikle para veya başka bir değerli unsur koyarak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tr-TR" sz="180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Sonuca bağlı olarak kazanç elde etme ya da kayıp yaşama riski içeren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tr-TR" sz="180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Şansa dayalı bir risk alma davranışıdır.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25152" y="793998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Çocuk ve Ergenlerde Kumar Bağımlılığı; Fiziksel ve Gelişimsel Etkileri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597890" y="1473707"/>
            <a:ext cx="7631710" cy="1726693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/>
              <a:buChar char="§"/>
              <a:defRPr/>
            </a:pPr>
            <a:r>
              <a:rPr lang="tr-TR" sz="1800">
                <a:solidFill>
                  <a:schemeClr val="tx1"/>
                </a:solidFill>
              </a:rPr>
              <a:t>Uyku bozuklukları</a:t>
            </a:r>
            <a:endParaRPr/>
          </a:p>
          <a:p>
            <a:pPr marL="342900" indent="-342900">
              <a:lnSpc>
                <a:spcPct val="150000"/>
              </a:lnSpc>
              <a:buFont typeface="Wingdings"/>
              <a:buChar char="§"/>
              <a:defRPr/>
            </a:pPr>
            <a:r>
              <a:rPr lang="tr-TR" sz="1800">
                <a:solidFill>
                  <a:schemeClr val="tx1"/>
                </a:solidFill>
              </a:rPr>
              <a:t>Sedanter</a:t>
            </a:r>
            <a:r>
              <a:rPr lang="tr-TR" sz="1800">
                <a:solidFill>
                  <a:schemeClr val="tx1"/>
                </a:solidFill>
              </a:rPr>
              <a:t> yaşam tarzı</a:t>
            </a:r>
            <a:endParaRPr/>
          </a:p>
          <a:p>
            <a:pPr marL="342900" indent="-342900">
              <a:lnSpc>
                <a:spcPct val="150000"/>
              </a:lnSpc>
              <a:buFont typeface="Wingdings"/>
              <a:buChar char="§"/>
              <a:defRPr/>
            </a:pPr>
            <a:r>
              <a:rPr lang="tr-TR" sz="1800">
                <a:solidFill>
                  <a:schemeClr val="tx1"/>
                </a:solidFill>
              </a:rPr>
              <a:t>Görme ile ilgili sorunlar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endParaRPr lang="tr-TR" sz="11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53641" y="628494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Risk belirleme-Tarama Ölçeği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553641" y="1099635"/>
            <a:ext cx="8093687" cy="3391445"/>
          </a:xfrm>
        </p:spPr>
        <p:txBody>
          <a:bodyPr>
            <a:normAutofit/>
          </a:bodyPr>
          <a:lstStyle/>
          <a:p>
            <a:pPr marL="342900" indent="-342900">
              <a:buFont typeface="Wingdings"/>
              <a:buChar char="§"/>
              <a:defRPr/>
            </a:pPr>
            <a:r>
              <a:rPr lang="tr-TR" sz="1800"/>
              <a:t>SOUTH OAKS KUMAR TARAMA TESTİ – GÖZDEN GEÇİRİLMİŞ ERGEN FORMU 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tr-TR" sz="1800"/>
              <a:t>Toplam problemli kumar oynama puanları 0 ile 12 arasında değişmektedir. Son 12 ayda kumar oynayan katılımcılar,</a:t>
            </a:r>
            <a:endParaRPr/>
          </a:p>
          <a:p>
            <a:pPr marL="800100" lvl="1" indent="-342900">
              <a:buFont typeface="Wingdings"/>
              <a:buChar char="q"/>
              <a:defRPr/>
            </a:pPr>
            <a:r>
              <a:rPr lang="tr-TR" sz="1800"/>
              <a:t>“Problemsiz kumar oynayan” (toplam puan 0-1), </a:t>
            </a:r>
            <a:endParaRPr/>
          </a:p>
          <a:p>
            <a:pPr marL="800100" lvl="1" indent="-342900">
              <a:buFont typeface="Wingdings"/>
              <a:buChar char="q"/>
              <a:defRPr/>
            </a:pPr>
            <a:r>
              <a:rPr lang="tr-TR" sz="1800"/>
              <a:t>“Riskli kumar katılımı” (toplam puan 2-3) veya </a:t>
            </a:r>
            <a:endParaRPr/>
          </a:p>
          <a:p>
            <a:pPr marL="800100" lvl="1" indent="-342900">
              <a:buFont typeface="Wingdings"/>
              <a:buChar char="q"/>
              <a:defRPr/>
            </a:pPr>
            <a:r>
              <a:rPr lang="tr-TR" sz="1800"/>
              <a:t>“Problemli kumar oynayan” (toplam puan 4 veya üzeri) </a:t>
            </a:r>
            <a:endParaRPr/>
          </a:p>
          <a:p>
            <a:pPr lvl="1">
              <a:defRPr/>
            </a:pPr>
            <a:r>
              <a:rPr lang="tr-TR" sz="1800"/>
              <a:t>olarak gruplara ayrılabilir.*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endParaRPr lang="tr-TR" sz="2400"/>
          </a:p>
          <a:p>
            <a:pPr>
              <a:defRPr/>
            </a:pPr>
            <a:r>
              <a:rPr lang="tr-TR" sz="1000"/>
              <a:t>Erdoğdu</a:t>
            </a:r>
            <a:r>
              <a:rPr lang="tr-TR" sz="1000"/>
              <a:t>, Y., &amp; Arcan, K. (2020). </a:t>
            </a:r>
            <a:r>
              <a:rPr lang="tr-TR" sz="1000"/>
              <a:t>Validity</a:t>
            </a:r>
            <a:r>
              <a:rPr lang="tr-TR" sz="1000"/>
              <a:t> </a:t>
            </a:r>
            <a:r>
              <a:rPr lang="tr-TR" sz="1000"/>
              <a:t>and</a:t>
            </a:r>
            <a:r>
              <a:rPr lang="tr-TR" sz="1000"/>
              <a:t> </a:t>
            </a:r>
            <a:r>
              <a:rPr lang="tr-TR" sz="1000"/>
              <a:t>reliability</a:t>
            </a:r>
            <a:r>
              <a:rPr lang="tr-TR" sz="1000"/>
              <a:t> </a:t>
            </a:r>
            <a:r>
              <a:rPr lang="tr-TR" sz="1000"/>
              <a:t>study</a:t>
            </a:r>
            <a:r>
              <a:rPr lang="tr-TR" sz="1000"/>
              <a:t> of South </a:t>
            </a:r>
            <a:r>
              <a:rPr lang="tr-TR" sz="1000"/>
              <a:t>Oaks</a:t>
            </a:r>
            <a:r>
              <a:rPr lang="tr-TR" sz="1000"/>
              <a:t> </a:t>
            </a:r>
            <a:r>
              <a:rPr lang="tr-TR" sz="1000"/>
              <a:t>gambling</a:t>
            </a:r>
            <a:r>
              <a:rPr lang="tr-TR" sz="1000"/>
              <a:t> </a:t>
            </a:r>
            <a:r>
              <a:rPr lang="tr-TR" sz="1000"/>
              <a:t>screen-revised</a:t>
            </a:r>
            <a:r>
              <a:rPr lang="tr-TR" sz="1000"/>
              <a:t> </a:t>
            </a:r>
            <a:r>
              <a:rPr lang="tr-TR" sz="1000"/>
              <a:t>for</a:t>
            </a:r>
            <a:r>
              <a:rPr lang="tr-TR" sz="1000"/>
              <a:t> </a:t>
            </a:r>
            <a:r>
              <a:rPr lang="tr-TR" sz="1000"/>
              <a:t>adolescents</a:t>
            </a:r>
            <a:r>
              <a:rPr lang="tr-TR" sz="1000"/>
              <a:t> in a </a:t>
            </a:r>
            <a:r>
              <a:rPr lang="tr-TR" sz="1000"/>
              <a:t>sample</a:t>
            </a:r>
            <a:r>
              <a:rPr lang="tr-TR" sz="1000"/>
              <a:t> of </a:t>
            </a:r>
            <a:r>
              <a:rPr lang="tr-TR" sz="1000"/>
              <a:t>Turkish</a:t>
            </a:r>
            <a:r>
              <a:rPr lang="tr-TR" sz="1000"/>
              <a:t> </a:t>
            </a:r>
            <a:r>
              <a:rPr lang="tr-TR" sz="1000"/>
              <a:t>high</a:t>
            </a:r>
            <a:r>
              <a:rPr lang="tr-TR" sz="1000"/>
              <a:t> </a:t>
            </a:r>
            <a:r>
              <a:rPr lang="tr-TR" sz="1000"/>
              <a:t>school</a:t>
            </a:r>
            <a:r>
              <a:rPr lang="tr-TR" sz="1000"/>
              <a:t> </a:t>
            </a:r>
            <a:r>
              <a:rPr lang="tr-TR" sz="1000"/>
              <a:t>students</a:t>
            </a:r>
            <a:r>
              <a:rPr lang="tr-TR" sz="1000"/>
              <a:t>. </a:t>
            </a:r>
            <a:r>
              <a:rPr lang="tr-TR" sz="1000"/>
              <a:t>Addicta</a:t>
            </a:r>
            <a:r>
              <a:rPr lang="tr-TR" sz="1000"/>
              <a:t>: </a:t>
            </a:r>
            <a:r>
              <a:rPr lang="tr-TR" sz="1000"/>
              <a:t>The</a:t>
            </a:r>
            <a:r>
              <a:rPr lang="tr-TR" sz="1000"/>
              <a:t> </a:t>
            </a:r>
            <a:r>
              <a:rPr lang="tr-TR" sz="1000"/>
              <a:t>Turkish</a:t>
            </a:r>
            <a:r>
              <a:rPr lang="tr-TR" sz="1000"/>
              <a:t> </a:t>
            </a:r>
            <a:r>
              <a:rPr lang="tr-TR" sz="1000"/>
              <a:t>Journal</a:t>
            </a:r>
            <a:r>
              <a:rPr lang="tr-TR" sz="1000"/>
              <a:t> on </a:t>
            </a:r>
            <a:r>
              <a:rPr lang="tr-TR" sz="1000"/>
              <a:t>Addictions</a:t>
            </a:r>
            <a:r>
              <a:rPr lang="tr-TR" sz="1000"/>
              <a:t>, 7(2), 99-106.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636769" y="514195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Risk altındaki çocuk ve ergenler nereye yönlendirilmeli?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342900" indent="-342900">
              <a:buFont typeface="Wingdings"/>
              <a:buChar char="§"/>
              <a:defRPr/>
            </a:pPr>
            <a:r>
              <a:rPr lang="tr-TR" sz="1800"/>
              <a:t>Aile hekimleri Sağlıklı Hayat Merkezlerinde psikologlara randevu oluşturabilir. Aynı zamanda kişi kendisi  182’yi arayarak veya </a:t>
            </a:r>
            <a:r>
              <a:rPr lang="tr-TR" sz="1800" u="sng">
                <a:hlinkClick r:id="rId2" tooltip="http://www.mhrs.gov.tr/"/>
              </a:rPr>
              <a:t>www.mhrs.gov.tr</a:t>
            </a:r>
            <a:r>
              <a:rPr lang="tr-TR" sz="1800"/>
              <a:t> üzerinden de SHM’ </a:t>
            </a:r>
            <a:r>
              <a:rPr lang="tr-TR" sz="1800"/>
              <a:t>lerdeki</a:t>
            </a:r>
            <a:r>
              <a:rPr lang="tr-TR" sz="1800"/>
              <a:t> psikologlardan randevu alıp ücretsiz destek alabilmektedir. 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endParaRPr lang="tr-TR" sz="1800"/>
          </a:p>
          <a:p>
            <a:pPr marL="342900" indent="-342900">
              <a:buFont typeface="Wingdings"/>
              <a:buChar char="§"/>
              <a:defRPr/>
            </a:pPr>
            <a:endParaRPr lang="tr-TR" sz="1800"/>
          </a:p>
          <a:p>
            <a:pPr marL="342900" indent="-342900">
              <a:buFont typeface="Wingdings"/>
              <a:buChar char="§"/>
              <a:defRPr/>
            </a:pPr>
            <a:r>
              <a:rPr lang="tr-TR" sz="1800"/>
              <a:t>Kumar bağımlılığı şüphesi olan çocuk ve ergenler bu alanla ilgili Davranışsal Bağımlılık Polikliniklerine veya çocuk ergen ruh sağlığı birimlerine başvurulabilir. 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endParaRPr lang="tr-TR" sz="1800"/>
          </a:p>
          <a:p>
            <a:pPr marL="342900" indent="-342900">
              <a:buFont typeface="Wingdings"/>
              <a:buChar char="§"/>
              <a:defRPr/>
            </a:pPr>
            <a:r>
              <a:rPr lang="tr-TR" sz="1800"/>
              <a:t>Yeşilay </a:t>
            </a:r>
            <a:r>
              <a:rPr lang="tr-TR" sz="1800"/>
              <a:t>Yedam</a:t>
            </a:r>
            <a:r>
              <a:rPr lang="tr-TR" sz="1800"/>
              <a:t> merkezlerine (https://www.yedam.org.tr/iletişim) başvurulabilir.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tr-TR" sz="3100">
                <a:solidFill>
                  <a:srgbClr val="FF0000"/>
                </a:solidFill>
              </a:rPr>
              <a:t>Algoritma</a:t>
            </a:r>
            <a:r>
              <a:rPr lang="tr-TR"/>
              <a:t>;</a:t>
            </a:r>
            <a:endParaRPr/>
          </a:p>
        </p:txBody>
      </p:sp>
      <p:grpSp>
        <p:nvGrpSpPr>
          <p:cNvPr id="28" name="Grup 27"/>
          <p:cNvGrpSpPr/>
          <p:nvPr/>
        </p:nvGrpSpPr>
        <p:grpSpPr bwMode="auto">
          <a:xfrm>
            <a:off x="588102" y="1145825"/>
            <a:ext cx="5337414" cy="2805977"/>
            <a:chOff x="827605" y="876680"/>
            <a:chExt cx="5919451" cy="4991869"/>
          </a:xfrm>
        </p:grpSpPr>
        <p:sp>
          <p:nvSpPr>
            <p:cNvPr id="29" name="Yuvarlatılmış Dikdörtgen 44"/>
            <p:cNvSpPr/>
            <p:nvPr/>
          </p:nvSpPr>
          <p:spPr bwMode="auto">
            <a:xfrm>
              <a:off x="827605" y="1122958"/>
              <a:ext cx="2029285" cy="409738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FF7D7D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/>
              <a:noAutofit/>
            </a:bodyPr>
            <a:lstStyle/>
            <a:p>
              <a:pPr lvl="0">
                <a:defRPr/>
              </a:pPr>
              <a:r>
                <a:rPr lang="tr-TR" sz="1000">
                  <a:solidFill>
                    <a:prstClr val="black"/>
                  </a:solidFill>
                </a:rPr>
                <a:t>Aile hekimliği birimine gelen çocuk ve gencin aile hekimi veya aile sağlığı çalışanı tarafından riskli kumar oynama davranışı sorgulanır.</a:t>
              </a:r>
              <a:endParaRPr/>
            </a:p>
            <a:p>
              <a:pPr lvl="0">
                <a:defRPr/>
              </a:pPr>
              <a:endParaRPr lang="tr-TR" sz="1000">
                <a:solidFill>
                  <a:prstClr val="black"/>
                </a:solidFill>
              </a:endParaRPr>
            </a:p>
            <a:p>
              <a:pPr lvl="0">
                <a:defRPr/>
              </a:pPr>
              <a:r>
                <a:rPr lang="tr-TR" sz="1000">
                  <a:solidFill>
                    <a:prstClr val="black"/>
                  </a:solidFill>
                </a:rPr>
                <a:t>Riskli kumar oynama davranışı sorgularken;</a:t>
              </a:r>
              <a:endParaRPr/>
            </a:p>
            <a:p>
              <a:pPr>
                <a:defRPr/>
              </a:pPr>
              <a:r>
                <a:rPr lang="tr-TR" sz="1000">
                  <a:solidFill>
                    <a:prstClr val="black"/>
                  </a:solidFill>
                </a:rPr>
                <a:t>«Yasal şans </a:t>
              </a:r>
              <a:r>
                <a:rPr lang="tr-TR" sz="1100">
                  <a:solidFill>
                    <a:prstClr val="black"/>
                  </a:solidFill>
                </a:rPr>
                <a:t>oyunları</a:t>
              </a:r>
              <a:r>
                <a:rPr lang="tr-TR" sz="1000">
                  <a:solidFill>
                    <a:prstClr val="black"/>
                  </a:solidFill>
                </a:rPr>
                <a:t>, bahis, yasal olmayan bahis hiç oynadın mı?» sorusu ardından evet yanıtı alınan bireylerde risk taraması yapılır.</a:t>
              </a:r>
              <a:endParaRPr/>
            </a:p>
          </p:txBody>
        </p:sp>
        <p:sp>
          <p:nvSpPr>
            <p:cNvPr id="30" name="Yuvarlatılmış Dikdörtgen 45"/>
            <p:cNvSpPr/>
            <p:nvPr/>
          </p:nvSpPr>
          <p:spPr bwMode="auto">
            <a:xfrm>
              <a:off x="3702393" y="876680"/>
              <a:ext cx="2179691" cy="1686807"/>
            </a:xfrm>
            <a:prstGeom prst="roundRect">
              <a:avLst>
                <a:gd name="adj" fmla="val 2028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FF7D7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/>
              <a:noAutofit/>
            </a:bodyPr>
            <a:lstStyle/>
            <a:p>
              <a:pPr lvl="0">
                <a:defRPr/>
              </a:pPr>
              <a:r>
                <a:rPr lang="tr-TR" sz="1100">
                  <a:solidFill>
                    <a:prstClr val="black"/>
                  </a:solidFill>
                </a:rPr>
                <a:t>Aile hekimi  tarafından </a:t>
              </a:r>
              <a:endParaRPr/>
            </a:p>
            <a:p>
              <a:pPr lvl="0">
                <a:defRPr/>
              </a:pPr>
              <a:r>
                <a:rPr lang="tr-TR" sz="1100">
                  <a:solidFill>
                    <a:prstClr val="black"/>
                  </a:solidFill>
                </a:rPr>
                <a:t>bireye ve ailesine risk düzeyi ve destek hizmetleri açısından bilgi verilir.</a:t>
              </a:r>
              <a:endParaRPr/>
            </a:p>
          </p:txBody>
        </p:sp>
        <p:sp>
          <p:nvSpPr>
            <p:cNvPr id="31" name="Yuvarlatılmış Dikdörtgen 47"/>
            <p:cNvSpPr/>
            <p:nvPr/>
          </p:nvSpPr>
          <p:spPr bwMode="auto">
            <a:xfrm>
              <a:off x="3652689" y="3113718"/>
              <a:ext cx="1829190" cy="2754831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FF7D7D"/>
              </a:solidFill>
              <a:prstDash val="sys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/>
              <a:noAutofit/>
            </a:bodyPr>
            <a:lstStyle/>
            <a:p>
              <a:pPr lvl="0">
                <a:lnSpc>
                  <a:spcPct val="114999"/>
                </a:lnSpc>
                <a:spcAft>
                  <a:spcPts val="1000"/>
                </a:spcAft>
                <a:defRPr/>
              </a:pPr>
              <a:r>
                <a:rPr lang="tr-TR" sz="1100">
                  <a:solidFill>
                    <a:prstClr val="black"/>
                  </a:solidFill>
                  <a:ea typeface="Times New Roman"/>
                  <a:cs typeface="Times New Roman"/>
                </a:rPr>
                <a:t>Çocuk/gençte eşlik edebilecek depresyon, </a:t>
              </a:r>
              <a:r>
                <a:rPr lang="tr-TR" sz="1100">
                  <a:solidFill>
                    <a:prstClr val="black"/>
                  </a:solidFill>
                  <a:ea typeface="Times New Roman"/>
                  <a:cs typeface="Times New Roman"/>
                </a:rPr>
                <a:t>anksiyete</a:t>
              </a:r>
              <a:r>
                <a:rPr lang="tr-TR" sz="1100">
                  <a:solidFill>
                    <a:prstClr val="black"/>
                  </a:solidFill>
                  <a:ea typeface="Times New Roman"/>
                  <a:cs typeface="Times New Roman"/>
                </a:rPr>
                <a:t>, dikkat eksikliği ve </a:t>
              </a:r>
              <a:r>
                <a:rPr lang="tr-TR" sz="1100">
                  <a:solidFill>
                    <a:prstClr val="black"/>
                  </a:solidFill>
                  <a:ea typeface="Times New Roman"/>
                  <a:cs typeface="Times New Roman"/>
                </a:rPr>
                <a:t>hiperaktivite</a:t>
              </a:r>
              <a:r>
                <a:rPr lang="tr-TR" sz="1100">
                  <a:solidFill>
                    <a:prstClr val="black"/>
                  </a:solidFill>
                  <a:ea typeface="Times New Roman"/>
                  <a:cs typeface="Times New Roman"/>
                </a:rPr>
                <a:t> bozukluğu, diğer bağımlılıklar açısından değerlendirme yapılır.</a:t>
              </a:r>
              <a:endParaRPr/>
            </a:p>
          </p:txBody>
        </p:sp>
        <p:sp>
          <p:nvSpPr>
            <p:cNvPr id="32" name="Sağ Ok 51"/>
            <p:cNvSpPr/>
            <p:nvPr/>
          </p:nvSpPr>
          <p:spPr bwMode="auto">
            <a:xfrm>
              <a:off x="3050507" y="1851914"/>
              <a:ext cx="357113" cy="29764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7D7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tr-TR"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33" name="Sağ Ok 54"/>
            <p:cNvSpPr/>
            <p:nvPr/>
          </p:nvSpPr>
          <p:spPr bwMode="auto">
            <a:xfrm>
              <a:off x="3042408" y="4151864"/>
              <a:ext cx="373313" cy="3537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7D7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tr-TR"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34" name="Sağ Ok 55"/>
            <p:cNvSpPr/>
            <p:nvPr/>
          </p:nvSpPr>
          <p:spPr bwMode="auto">
            <a:xfrm>
              <a:off x="6254135" y="1451837"/>
              <a:ext cx="492921" cy="3659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7D7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tr-TR"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</p:grpSp>
      <p:sp>
        <p:nvSpPr>
          <p:cNvPr id="36" name="Dikdörtgen 35"/>
          <p:cNvSpPr/>
          <p:nvPr/>
        </p:nvSpPr>
        <p:spPr bwMode="auto">
          <a:xfrm>
            <a:off x="2400300" y="2276881"/>
            <a:ext cx="6754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100" b="0" i="0" u="none" strike="noStrike" cap="none" spc="0">
                <a:ln>
                  <a:noFill/>
                </a:ln>
                <a:solidFill>
                  <a:prstClr val="black"/>
                </a:solidFill>
              </a:rPr>
              <a:t>Yüksek </a:t>
            </a:r>
            <a:r>
              <a:rPr lang="tr-TR" sz="1200" b="0" i="0" u="none" strike="noStrike" cap="none" spc="0">
                <a:ln>
                  <a:noFill/>
                </a:ln>
                <a:solidFill>
                  <a:prstClr val="black"/>
                </a:solidFill>
              </a:rPr>
              <a:t>Risk</a:t>
            </a:r>
            <a:r>
              <a:rPr lang="tr-TR" sz="1100" b="0" i="0" u="none" strike="noStrike" cap="none" spc="0">
                <a:ln>
                  <a:noFill/>
                </a:ln>
                <a:solidFill>
                  <a:prstClr val="black"/>
                </a:solidFill>
              </a:rPr>
              <a:t> 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100" b="0" i="0" u="none" strike="noStrike" cap="none" spc="0">
                <a:ln>
                  <a:noFill/>
                </a:ln>
                <a:solidFill>
                  <a:prstClr val="black"/>
                </a:solidFill>
              </a:rPr>
              <a:t>Evet ise; </a:t>
            </a:r>
            <a:endParaRPr/>
          </a:p>
        </p:txBody>
      </p:sp>
      <p:sp>
        <p:nvSpPr>
          <p:cNvPr id="37" name="Dikdörtgen 36"/>
          <p:cNvSpPr/>
          <p:nvPr/>
        </p:nvSpPr>
        <p:spPr bwMode="auto">
          <a:xfrm>
            <a:off x="2400300" y="1252378"/>
            <a:ext cx="9330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100">
                <a:solidFill>
                  <a:prstClr val="black"/>
                </a:solidFill>
              </a:rPr>
              <a:t>Düşük Risk </a:t>
            </a:r>
            <a:endParaRPr/>
          </a:p>
          <a:p>
            <a:pPr>
              <a:defRPr/>
            </a:pPr>
            <a:r>
              <a:rPr lang="tr-TR" sz="1100">
                <a:solidFill>
                  <a:prstClr val="black"/>
                </a:solidFill>
              </a:rPr>
              <a:t>Evet ise; </a:t>
            </a:r>
            <a:endParaRPr lang="tr-TR" sz="1100"/>
          </a:p>
        </p:txBody>
      </p:sp>
      <p:sp>
        <p:nvSpPr>
          <p:cNvPr id="38" name="Yuvarlatılmış Dikdörtgen 45"/>
          <p:cNvSpPr/>
          <p:nvPr/>
        </p:nvSpPr>
        <p:spPr bwMode="auto">
          <a:xfrm>
            <a:off x="6125037" y="757833"/>
            <a:ext cx="1267824" cy="132819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F7D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lvl="0">
              <a:defRPr/>
            </a:pPr>
            <a:r>
              <a:rPr lang="tr-TR" sz="1100">
                <a:solidFill>
                  <a:prstClr val="black"/>
                </a:solidFill>
              </a:rPr>
              <a:t>Çocuğun/gencin Sağlıklı Hayat Merkezine ailesi ile birlikte danışmanlık hizmeti alması için yönlendirme yapılır.  </a:t>
            </a:r>
            <a:endParaRPr/>
          </a:p>
        </p:txBody>
      </p:sp>
      <p:sp>
        <p:nvSpPr>
          <p:cNvPr id="39" name="Yuvarlatılmış Dikdörtgen 46"/>
          <p:cNvSpPr txBox="1"/>
          <p:nvPr/>
        </p:nvSpPr>
        <p:spPr bwMode="auto">
          <a:xfrm>
            <a:off x="5314762" y="2238015"/>
            <a:ext cx="1444187" cy="153327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FF7D7D"/>
            </a:solidFill>
            <a:prstDash val="sys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spcAft>
                <a:spcPts val="1000"/>
              </a:spcAft>
              <a:buFont typeface="Arial"/>
              <a:buNone/>
              <a:defRPr/>
            </a:pPr>
            <a:r>
              <a:rPr lang="tr-TR" sz="1100">
                <a:solidFill>
                  <a:prstClr val="black"/>
                </a:solidFill>
                <a:ea typeface="Times New Roman"/>
                <a:cs typeface="Times New Roman"/>
              </a:rPr>
              <a:t>Çocuk-ergen ruh sağlığı polikliniğine sevki yapılır. (Çocuk-ergen ruh sağlığı uzmanına randevusu oluşturulur. )</a:t>
            </a:r>
            <a:endParaRPr lang="tr-TR" sz="110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0" name="Sağ Ok 54"/>
          <p:cNvSpPr/>
          <p:nvPr/>
        </p:nvSpPr>
        <p:spPr bwMode="auto">
          <a:xfrm>
            <a:off x="4868767" y="2883536"/>
            <a:ext cx="373314" cy="1988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D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tr-TR" sz="12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1" name="Yuvarlatılmış Dikdörtgen 21"/>
          <p:cNvSpPr/>
          <p:nvPr/>
        </p:nvSpPr>
        <p:spPr bwMode="auto">
          <a:xfrm>
            <a:off x="7268180" y="2303918"/>
            <a:ext cx="1763636" cy="152790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FF7D7D"/>
            </a:solidFill>
            <a:prstDash val="sys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lvl="0">
              <a:lnSpc>
                <a:spcPct val="114999"/>
              </a:lnSpc>
              <a:spcAft>
                <a:spcPts val="1000"/>
              </a:spcAft>
              <a:defRPr/>
            </a:pPr>
            <a:r>
              <a:rPr lang="tr-TR" sz="1100">
                <a:solidFill>
                  <a:prstClr val="black"/>
                </a:solidFill>
                <a:ea typeface="Times New Roman"/>
                <a:cs typeface="Times New Roman"/>
              </a:rPr>
              <a:t>Sağlıklı Hayat Merkezlerinde danışmanlık hizmetlerine de başvurabileceği konusunda bilgilendirilir, </a:t>
            </a:r>
            <a:r>
              <a:rPr lang="tr-TR" sz="1100">
                <a:solidFill>
                  <a:prstClr val="black"/>
                </a:solidFill>
                <a:ea typeface="Times New Roman"/>
                <a:cs typeface="Times New Roman"/>
              </a:rPr>
              <a:t>SHM’de</a:t>
            </a:r>
            <a:r>
              <a:rPr lang="tr-TR" sz="110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tr-TR" sz="1100">
                <a:solidFill>
                  <a:prstClr val="black"/>
                </a:solidFill>
                <a:ea typeface="Times New Roman"/>
                <a:cs typeface="Times New Roman"/>
              </a:rPr>
              <a:t>psikososyal</a:t>
            </a:r>
            <a:r>
              <a:rPr lang="tr-TR" sz="1100">
                <a:solidFill>
                  <a:prstClr val="black"/>
                </a:solidFill>
                <a:ea typeface="Times New Roman"/>
                <a:cs typeface="Times New Roman"/>
              </a:rPr>
              <a:t> destek hizmeti ile takip edilmesi sağlanır. </a:t>
            </a:r>
            <a:endParaRPr/>
          </a:p>
        </p:txBody>
      </p:sp>
      <p:sp>
        <p:nvSpPr>
          <p:cNvPr id="42" name="Sağ Ok 54"/>
          <p:cNvSpPr/>
          <p:nvPr/>
        </p:nvSpPr>
        <p:spPr bwMode="auto">
          <a:xfrm>
            <a:off x="6819856" y="2889215"/>
            <a:ext cx="326510" cy="1995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D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tr-TR" sz="12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3" name="Yuvarlatılmış Dikdörtgen 21"/>
          <p:cNvSpPr/>
          <p:nvPr/>
        </p:nvSpPr>
        <p:spPr bwMode="auto">
          <a:xfrm>
            <a:off x="5293205" y="4250866"/>
            <a:ext cx="1638891" cy="72277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FF7D7D"/>
            </a:solidFill>
            <a:prstDash val="sys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lvl="0">
              <a:lnSpc>
                <a:spcPct val="114999"/>
              </a:lnSpc>
              <a:spcAft>
                <a:spcPts val="1000"/>
              </a:spcAft>
              <a:defRPr/>
            </a:pPr>
            <a:r>
              <a:rPr lang="tr-TR" sz="1100">
                <a:solidFill>
                  <a:prstClr val="black"/>
                </a:solidFill>
                <a:ea typeface="Times New Roman"/>
                <a:cs typeface="Times New Roman"/>
              </a:rPr>
              <a:t>Aile hekimliği birimi tarafından takibe alınır. </a:t>
            </a:r>
            <a:endParaRPr/>
          </a:p>
        </p:txBody>
      </p:sp>
      <p:sp>
        <p:nvSpPr>
          <p:cNvPr id="44" name="Sağ Ok 51"/>
          <p:cNvSpPr/>
          <p:nvPr/>
        </p:nvSpPr>
        <p:spPr bwMode="auto">
          <a:xfrm rot="5400000">
            <a:off x="5904943" y="3923766"/>
            <a:ext cx="284654" cy="1307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D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tr-TR" sz="12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>
          <a:xfrm>
            <a:off x="3200399" y="2784765"/>
            <a:ext cx="2878282" cy="727363"/>
          </a:xfrm>
        </p:spPr>
        <p:txBody>
          <a:bodyPr/>
          <a:lstStyle/>
          <a:p>
            <a:pPr>
              <a:defRPr/>
            </a:pPr>
            <a:r>
              <a:rPr lang="tr-TR" sz="3600" b="1">
                <a:solidFill>
                  <a:srgbClr val="FF0000"/>
                </a:solidFill>
              </a:rPr>
              <a:t>TEŞEKKÜRLER..</a:t>
            </a:r>
            <a:endParaRPr lang="tr-TR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400">
                <a:solidFill>
                  <a:srgbClr val="FF0000"/>
                </a:solidFill>
              </a:rPr>
              <a:t>Kumar bağımlılığı nedir?</a:t>
            </a:r>
            <a:endParaRPr/>
          </a:p>
        </p:txBody>
      </p:sp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 bwMode="auto">
          <a:xfrm>
            <a:off x="716972" y="902959"/>
            <a:ext cx="6442364" cy="3513179"/>
          </a:xfrm>
          <a:prstGeom prst="roundRect">
            <a:avLst>
              <a:gd name="adj" fmla="val 3700"/>
            </a:avLst>
          </a:prstGeom>
          <a:solidFill>
            <a:srgbClr val="FFFFFF"/>
          </a:solidFill>
          <a:ln w="0">
            <a:noFill/>
          </a:ln>
          <a:effectLst>
            <a:outerShdw blurRad="38160" dist="19080" dir="5400000" algn="bl" rotWithShape="0">
              <a:srgbClr val="000000">
                <a:alpha val="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Kişinin tekrarlayan ve sorunlu kumar oynama davranışı nedeniyle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endParaRPr lang="fi-FI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ontrol kaybı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İ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şlevsellikte bozulma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ya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ve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iddi kişisel, sosyal ya da ekonomik zararlara 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yol açan bir </a:t>
            </a:r>
            <a:r>
              <a:rPr lang="fi-FI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davranışsal bağımlılıktır.</a:t>
            </a:r>
            <a:endParaRPr/>
          </a:p>
          <a:p>
            <a:pPr>
              <a:lnSpc>
                <a:spcPts val="1080"/>
              </a:lnSpc>
              <a:spcAft>
                <a:spcPts val="451"/>
              </a:spcAft>
              <a:tabLst>
                <a:tab pos="0" algn="l"/>
              </a:tabLst>
              <a:defRPr/>
            </a:pPr>
            <a:endParaRPr lang="tr-TR" sz="1000" spc="-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13537" y="498765"/>
            <a:ext cx="8316919" cy="51774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Kumar Bağımlılığı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DSM-5-TR’de Kumar Oynama Bozukluğu (Gambling Disorder) (2022)</a:t>
            </a:r>
            <a:endParaRPr/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Madde Kullanım Bozuklukları ve Bağımlılıkla İlişkili Bozukluklar» başlığı altındadır.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Davranışsal Bağımlılık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kategorisinde tanımlanmaktadır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Bağımlılık spektrumunun tek madde dışı davranışsal bağımlılığıdır.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(İnternet Oyun Oynama Bozukluğu; Bölüm III: Daha Fazla Araştırma Gerektiren Durumlar başlığında yer alıyor.)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13537" y="457201"/>
            <a:ext cx="8316919" cy="55930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Kumar Oynama Bozukluğu (DSM-5-TR)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 bwMode="auto">
          <a:xfrm>
            <a:off x="595206" y="1039498"/>
            <a:ext cx="6782340" cy="3140262"/>
          </a:xfrm>
          <a:prstGeom prst="roundRect">
            <a:avLst>
              <a:gd name="adj" fmla="val 6291"/>
            </a:avLst>
          </a:prstGeom>
          <a:solidFill>
            <a:schemeClr val="accent2">
              <a:lumMod val="75000"/>
              <a:alpha val="15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Aşağıdaki kriterlerden en az dördünün 12 ay içinde görülmesi gerekir;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Artan miktarda para ile kumar oynama ihtiyacı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Kontrol girişimlerinde başarısızlık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Yoksunluk benzeri durum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Zihinsel meşguliyet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13537" y="638135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Kumar Oynama Bozukluğu (DSM-5-TR)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 bwMode="auto">
          <a:xfrm>
            <a:off x="605596" y="1120417"/>
            <a:ext cx="6792731" cy="2994382"/>
          </a:xfrm>
          <a:prstGeom prst="roundRect">
            <a:avLst>
              <a:gd name="adj" fmla="val 6291"/>
            </a:avLst>
          </a:prstGeom>
          <a:solidFill>
            <a:schemeClr val="accent2">
              <a:lumMod val="75000"/>
              <a:alpha val="15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Kaçış amacıyla oynama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Kaybı kovalama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Gizleme ve yalan söyleme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İlişkilerde/işte kayıplar</a:t>
            </a:r>
            <a:endParaRPr lang="tr-TR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Başkalarının desteğine güvenme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465491" y="597322"/>
            <a:ext cx="8316919" cy="37837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Kumar Oynama Bozukluğu (DSM-5-TR)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 bwMode="auto">
          <a:xfrm>
            <a:off x="615986" y="1142999"/>
            <a:ext cx="6522569" cy="2670464"/>
          </a:xfrm>
          <a:prstGeom prst="roundRect">
            <a:avLst>
              <a:gd name="adj" fmla="val 6291"/>
            </a:avLst>
          </a:prstGeom>
          <a:solidFill>
            <a:schemeClr val="accent2">
              <a:lumMod val="75000"/>
              <a:alpha val="15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Karşılanan kriter sayısı arttıkça hastalık şiddeti artar.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Hafif: 4–5 kriter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Orta: 6–7 kriter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i-FI" sz="1800">
                <a:solidFill>
                  <a:schemeClr val="tx1">
                    <a:lumMod val="85000"/>
                    <a:lumOff val="15000"/>
                  </a:schemeClr>
                </a:solidFill>
              </a:rPr>
              <a:t>Ağır: 8–9 krite</a:t>
            </a:r>
            <a:r>
              <a:rPr lang="tr-T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endParaRPr lang="fi-FI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>
          <a:xfrm>
            <a:off x="525152" y="508404"/>
            <a:ext cx="8316919" cy="50810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tr-TR" sz="2400">
                <a:solidFill>
                  <a:srgbClr val="FF0000"/>
                </a:solidFill>
              </a:rPr>
              <a:t>ICD-11’de Kumar Bağımlılığı (2022)</a:t>
            </a:r>
            <a:br>
              <a:rPr lang="tr-TR" sz="2400">
                <a:solidFill>
                  <a:srgbClr val="FF0000"/>
                </a:solidFill>
              </a:rPr>
            </a:br>
            <a:endParaRPr lang="tr-TR" sz="2000">
              <a:solidFill>
                <a:srgbClr val="FF0000"/>
              </a:solidFill>
            </a:endParaRPr>
          </a:p>
        </p:txBody>
      </p:sp>
      <p:sp>
        <p:nvSpPr>
          <p:cNvPr id="4" name="Text 1"/>
          <p:cNvSpPr txBox="1"/>
          <p:nvPr/>
        </p:nvSpPr>
        <p:spPr bwMode="auto">
          <a:xfrm>
            <a:off x="629061" y="1058073"/>
            <a:ext cx="6977084" cy="3139856"/>
          </a:xfrm>
          <a:prstGeom prst="roundRect">
            <a:avLst>
              <a:gd name="adj" fmla="val 3700"/>
            </a:avLst>
          </a:prstGeom>
          <a:solidFill>
            <a:schemeClr val="bg1"/>
          </a:solidFill>
          <a:ln w="0">
            <a:noFill/>
          </a:ln>
          <a:effectLst>
            <a:outerShdw blurRad="38160" dist="19080" dir="5400000" algn="bl" rotWithShape="0">
              <a:srgbClr val="000000">
                <a:alpha val="8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Kumar Oynama Bozukluğu (6C50 - Gambling Disorder)</a:t>
            </a:r>
            <a:endParaRPr lang="tr-TR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Madde kullanımına veya bağımlılık davranışlarına bağlı </a:t>
            </a:r>
            <a:r>
              <a:rPr lang="tr-T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ozukluklar (6C40–6C5Z) grubunda;</a:t>
            </a:r>
            <a:endParaRPr lang="tr-TR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Bağımlılık Davranışlarına Bağlı Bozukluklar Başlığı altında yer alır.</a:t>
            </a:r>
            <a:endParaRPr lang="tr-TR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Bu grupta Kumar Oynama Bozukluğu ve Oyun Bozukluğu (Gaming disorder (6C51)) vardır.</a:t>
            </a:r>
            <a:endParaRPr/>
          </a:p>
          <a:p>
            <a:pPr>
              <a:defRPr/>
            </a:pPr>
            <a:endParaRPr lang="tr-TR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ONLYOFFICE/7.4.1.36</Application>
  <DocSecurity>0</DocSecurity>
  <PresentationFormat>Ekran Gösterisi (16:9)</PresentationFormat>
  <Paragraphs>0</Paragraphs>
  <Slides>34</Slides>
  <Notes>34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Manager/>
  <Company>PptxGenJS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2: Birinci Basamakta Kısa Müdahaleler ve Sevk</dc:title>
  <dc:subject>Çocuk/Ergen Psikopatolojisi</dc:subject>
  <dc:creator>Birinci Basamak Sağlık Hizmetleri Eğitimi</dc:creator>
  <cp:keywords/>
  <dc:description/>
  <dc:identifier/>
  <dc:language>tr-TR</dc:language>
  <cp:lastModifiedBy>Anonim</cp:lastModifiedBy>
  <cp:revision>66</cp:revision>
  <dcterms:created xsi:type="dcterms:W3CDTF">2026-01-04T11:24:15Z</dcterms:created>
  <dcterms:modified xsi:type="dcterms:W3CDTF">2026-02-09T14:17:07Z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18</vt:i4>
  </property>
  <property fmtid="{D5CDD505-2E9C-101B-9397-08002B2CF9AE}" pid="3" name="PresentationFormat">
    <vt:lpwstr>On-screen Show (16:9)</vt:lpwstr>
  </property>
  <property fmtid="{D5CDD505-2E9C-101B-9397-08002B2CF9AE}" pid="4" name="Slides">
    <vt:i4>18</vt:i4>
  </property>
</Properties>
</file>