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08" r:id="rId3"/>
    <p:sldId id="309" r:id="rId4"/>
    <p:sldId id="310" r:id="rId5"/>
    <p:sldId id="307" r:id="rId6"/>
    <p:sldId id="311" r:id="rId7"/>
    <p:sldId id="312" r:id="rId8"/>
    <p:sldId id="313" r:id="rId9"/>
    <p:sldId id="314" r:id="rId10"/>
    <p:sldId id="321" r:id="rId11"/>
    <p:sldId id="322" r:id="rId12"/>
    <p:sldId id="323" r:id="rId13"/>
    <p:sldId id="326" r:id="rId14"/>
    <p:sldId id="333" r:id="rId15"/>
    <p:sldId id="328" r:id="rId16"/>
    <p:sldId id="329" r:id="rId17"/>
    <p:sldId id="327" r:id="rId18"/>
    <p:sldId id="335" r:id="rId19"/>
    <p:sldId id="332" r:id="rId20"/>
    <p:sldId id="317" r:id="rId21"/>
    <p:sldId id="316" r:id="rId22"/>
    <p:sldId id="319" r:id="rId23"/>
    <p:sldId id="337" r:id="rId24"/>
    <p:sldId id="341" r:id="rId25"/>
    <p:sldId id="339" r:id="rId26"/>
    <p:sldId id="324" r:id="rId27"/>
    <p:sldId id="336" r:id="rId28"/>
    <p:sldId id="340" r:id="rId29"/>
    <p:sldId id="257" r:id="rId30"/>
    <p:sldId id="261" r:id="rId31"/>
    <p:sldId id="260" r:id="rId32"/>
    <p:sldId id="262" r:id="rId33"/>
    <p:sldId id="259" r:id="rId34"/>
    <p:sldId id="263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3" r:id="rId43"/>
    <p:sldId id="299" r:id="rId44"/>
    <p:sldId id="274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301" r:id="rId54"/>
    <p:sldId id="285" r:id="rId55"/>
    <p:sldId id="286" r:id="rId56"/>
    <p:sldId id="304" r:id="rId57"/>
    <p:sldId id="287" r:id="rId58"/>
    <p:sldId id="288" r:id="rId59"/>
    <p:sldId id="303" r:id="rId60"/>
    <p:sldId id="290" r:id="rId61"/>
    <p:sldId id="305" r:id="rId62"/>
    <p:sldId id="291" r:id="rId63"/>
    <p:sldId id="292" r:id="rId64"/>
    <p:sldId id="293" r:id="rId65"/>
    <p:sldId id="294" r:id="rId66"/>
    <p:sldId id="296" r:id="rId67"/>
    <p:sldId id="295" r:id="rId68"/>
    <p:sldId id="320" r:id="rId6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56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4E1ACC-72B6-40A8-8F2B-BABB8B45506A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B1591A3-3801-4A75-8E09-8901986A8D43}">
      <dgm:prSet/>
      <dgm:spPr/>
      <dgm:t>
        <a:bodyPr/>
        <a:lstStyle/>
        <a:p>
          <a:r>
            <a:rPr lang="tr-TR" b="1" i="0" baseline="0" dirty="0" err="1">
              <a:latin typeface="Calibri" panose="020F0502020204030204" pitchFamily="34" charset="0"/>
              <a:cs typeface="Calibri" panose="020F0502020204030204" pitchFamily="34" charset="0"/>
            </a:rPr>
            <a:t>Metformin</a:t>
          </a:r>
          <a:r>
            <a:rPr lang="tr-TR" b="1" i="0" baseline="0" dirty="0">
              <a:latin typeface="Calibri" panose="020F0502020204030204" pitchFamily="34" charset="0"/>
              <a:cs typeface="Calibri" panose="020F0502020204030204" pitchFamily="34" charset="0"/>
            </a:rPr>
            <a:t>:</a:t>
          </a:r>
          <a:r>
            <a:rPr lang="tr-TR" b="0" i="0" baseline="0" dirty="0">
              <a:latin typeface="Calibri" panose="020F0502020204030204" pitchFamily="34" charset="0"/>
              <a:cs typeface="Calibri" panose="020F0502020204030204" pitchFamily="34" charset="0"/>
            </a:rPr>
            <a:t> İlk basamak; ↓hep. </a:t>
          </a:r>
          <a:r>
            <a:rPr lang="tr-TR" b="0" i="0" baseline="0" dirty="0" err="1">
              <a:latin typeface="Calibri" panose="020F0502020204030204" pitchFamily="34" charset="0"/>
              <a:cs typeface="Calibri" panose="020F0502020204030204" pitchFamily="34" charset="0"/>
            </a:rPr>
            <a:t>glukoz</a:t>
          </a:r>
          <a:r>
            <a:rPr lang="tr-TR" b="0" i="0" baseline="0" dirty="0">
              <a:latin typeface="Calibri" panose="020F0502020204030204" pitchFamily="34" charset="0"/>
              <a:cs typeface="Calibri" panose="020F0502020204030204" pitchFamily="34" charset="0"/>
            </a:rPr>
            <a:t> üretimi; kilo nötr/↓; hipoglisemi yok.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2FF4611-D79C-46FA-9501-C938EE9B1207}" type="parTrans" cxnId="{024F04D4-B2CC-433C-BEC3-71D90109D3D7}">
      <dgm:prSet/>
      <dgm:spPr/>
      <dgm:t>
        <a:bodyPr/>
        <a:lstStyle/>
        <a:p>
          <a:endParaRPr lang="en-US"/>
        </a:p>
      </dgm:t>
    </dgm:pt>
    <dgm:pt modelId="{70C31661-BE69-4EB7-AF94-DBEB74DB4644}" type="sibTrans" cxnId="{024F04D4-B2CC-433C-BEC3-71D90109D3D7}">
      <dgm:prSet/>
      <dgm:spPr/>
      <dgm:t>
        <a:bodyPr/>
        <a:lstStyle/>
        <a:p>
          <a:endParaRPr lang="en-US"/>
        </a:p>
      </dgm:t>
    </dgm:pt>
    <dgm:pt modelId="{A5E5E5B5-9575-4E8F-BE7C-E05D442CE57E}">
      <dgm:prSet/>
      <dgm:spPr/>
      <dgm:t>
        <a:bodyPr/>
        <a:lstStyle/>
        <a:p>
          <a:r>
            <a:rPr lang="tr-TR" b="1" dirty="0" err="1"/>
            <a:t>Sulfonilüre</a:t>
          </a:r>
          <a:r>
            <a:rPr lang="tr-TR" b="1" dirty="0"/>
            <a:t> (</a:t>
          </a:r>
          <a:r>
            <a:rPr lang="tr-TR" b="1" dirty="0" err="1"/>
            <a:t>gliklazid</a:t>
          </a:r>
          <a:r>
            <a:rPr lang="tr-TR" b="1" dirty="0"/>
            <a:t>/</a:t>
          </a:r>
          <a:r>
            <a:rPr lang="tr-TR" b="1" dirty="0" err="1"/>
            <a:t>glimepirid</a:t>
          </a:r>
          <a:r>
            <a:rPr lang="tr-TR" b="1" dirty="0"/>
            <a:t>):</a:t>
          </a:r>
          <a:r>
            <a:rPr lang="tr-TR" dirty="0"/>
            <a:t> Etkili/ucuz; </a:t>
          </a:r>
          <a:r>
            <a:rPr lang="tr-TR" b="1" dirty="0"/>
            <a:t>hipoglisemi + kilo ↑</a:t>
          </a:r>
          <a:r>
            <a:rPr lang="tr-TR" dirty="0"/>
            <a:t>; uzun sürüş/yaşlıda dikkat.</a:t>
          </a:r>
          <a:endParaRPr lang="en-US" dirty="0"/>
        </a:p>
      </dgm:t>
    </dgm:pt>
    <dgm:pt modelId="{2F4C01BE-40A4-43C9-A5B6-DA5B1FD5D904}" type="parTrans" cxnId="{4190DA5E-AA7C-4909-8F15-8CA002E13A8B}">
      <dgm:prSet/>
      <dgm:spPr/>
      <dgm:t>
        <a:bodyPr/>
        <a:lstStyle/>
        <a:p>
          <a:endParaRPr lang="en-US"/>
        </a:p>
      </dgm:t>
    </dgm:pt>
    <dgm:pt modelId="{4D6EDC0D-1912-40BD-8FDB-EDA570DA692E}" type="sibTrans" cxnId="{4190DA5E-AA7C-4909-8F15-8CA002E13A8B}">
      <dgm:prSet/>
      <dgm:spPr/>
      <dgm:t>
        <a:bodyPr/>
        <a:lstStyle/>
        <a:p>
          <a:endParaRPr lang="en-US"/>
        </a:p>
      </dgm:t>
    </dgm:pt>
    <dgm:pt modelId="{F339219F-DDFB-4A10-8E52-D0123A40F573}">
      <dgm:prSet/>
      <dgm:spPr/>
      <dgm:t>
        <a:bodyPr/>
        <a:lstStyle/>
        <a:p>
          <a:r>
            <a:rPr lang="tr-TR" b="1" i="0" baseline="0"/>
            <a:t>SGLT2-i (empagli/dapa vb.):</a:t>
          </a:r>
          <a:r>
            <a:rPr lang="tr-TR" b="0" i="0" baseline="0"/>
            <a:t> Kilo/TA ↓; hipoglisemi yok; </a:t>
          </a:r>
          <a:r>
            <a:rPr lang="tr-TR" b="1" i="0" baseline="0"/>
            <a:t>KKY/KBH/ASCVD yararı</a:t>
          </a:r>
          <a:r>
            <a:rPr lang="tr-TR" b="0" i="0" baseline="0"/>
            <a:t>.</a:t>
          </a:r>
          <a:endParaRPr lang="en-US"/>
        </a:p>
      </dgm:t>
    </dgm:pt>
    <dgm:pt modelId="{A983C804-3B0F-4F51-AFB5-4A90FB68DE01}" type="parTrans" cxnId="{85E265FA-306E-4D97-A167-0EE6DB70EE68}">
      <dgm:prSet/>
      <dgm:spPr/>
      <dgm:t>
        <a:bodyPr/>
        <a:lstStyle/>
        <a:p>
          <a:endParaRPr lang="en-US"/>
        </a:p>
      </dgm:t>
    </dgm:pt>
    <dgm:pt modelId="{B0E8FD8C-471A-40D2-BA3F-145C4CBCDA1A}" type="sibTrans" cxnId="{85E265FA-306E-4D97-A167-0EE6DB70EE68}">
      <dgm:prSet/>
      <dgm:spPr/>
      <dgm:t>
        <a:bodyPr/>
        <a:lstStyle/>
        <a:p>
          <a:endParaRPr lang="en-US"/>
        </a:p>
      </dgm:t>
    </dgm:pt>
    <dgm:pt modelId="{BC6CA542-A47F-4B29-B25A-F92E9497C1A4}">
      <dgm:prSet/>
      <dgm:spPr/>
      <dgm:t>
        <a:bodyPr/>
        <a:lstStyle/>
        <a:p>
          <a:r>
            <a:rPr lang="tr-TR" b="1" i="0" baseline="0"/>
            <a:t>DPP-4-i (sita/linaglip vb.):</a:t>
          </a:r>
          <a:r>
            <a:rPr lang="tr-TR" b="0" i="0" baseline="0"/>
            <a:t> Kilo nötr; hipoglisemi yok; A1c etkisi ılımlı.</a:t>
          </a:r>
          <a:endParaRPr lang="en-US"/>
        </a:p>
      </dgm:t>
    </dgm:pt>
    <dgm:pt modelId="{82EBBFEE-7D8A-487F-A1FB-874F3ACB1189}" type="parTrans" cxnId="{7DC24F09-0C64-4342-8A8E-285A6844E597}">
      <dgm:prSet/>
      <dgm:spPr/>
      <dgm:t>
        <a:bodyPr/>
        <a:lstStyle/>
        <a:p>
          <a:endParaRPr lang="en-US"/>
        </a:p>
      </dgm:t>
    </dgm:pt>
    <dgm:pt modelId="{4EBB82E8-3E87-4886-9A39-D7AB8B318AA4}" type="sibTrans" cxnId="{7DC24F09-0C64-4342-8A8E-285A6844E597}">
      <dgm:prSet/>
      <dgm:spPr/>
      <dgm:t>
        <a:bodyPr/>
        <a:lstStyle/>
        <a:p>
          <a:endParaRPr lang="en-US"/>
        </a:p>
      </dgm:t>
    </dgm:pt>
    <dgm:pt modelId="{B2882C67-28E5-4D57-8411-04F9906669B6}">
      <dgm:prSet/>
      <dgm:spPr/>
      <dgm:t>
        <a:bodyPr/>
        <a:lstStyle/>
        <a:p>
          <a:r>
            <a:rPr lang="tr-TR" b="1" i="0" baseline="0"/>
            <a:t>TZD (pioglitazon):</a:t>
          </a:r>
          <a:r>
            <a:rPr lang="tr-TR" b="0" i="0" baseline="0"/>
            <a:t> İnsülin direnci ↓; </a:t>
          </a:r>
          <a:r>
            <a:rPr lang="tr-TR" b="1" i="0" baseline="0"/>
            <a:t>kilo ↑/ödem</a:t>
          </a:r>
          <a:r>
            <a:rPr lang="tr-TR" b="0" i="0" baseline="0"/>
            <a:t>, KKY’de kaçın.</a:t>
          </a:r>
          <a:endParaRPr lang="en-US"/>
        </a:p>
      </dgm:t>
    </dgm:pt>
    <dgm:pt modelId="{C21582F9-EA6E-4E2D-9FA3-1986DA74EFD1}" type="parTrans" cxnId="{80317766-DE6C-40A7-91C7-17001DA5FE6F}">
      <dgm:prSet/>
      <dgm:spPr/>
      <dgm:t>
        <a:bodyPr/>
        <a:lstStyle/>
        <a:p>
          <a:endParaRPr lang="en-US"/>
        </a:p>
      </dgm:t>
    </dgm:pt>
    <dgm:pt modelId="{F24E8460-B8DA-4F87-B1DA-F3C22B44BED3}" type="sibTrans" cxnId="{80317766-DE6C-40A7-91C7-17001DA5FE6F}">
      <dgm:prSet/>
      <dgm:spPr/>
      <dgm:t>
        <a:bodyPr/>
        <a:lstStyle/>
        <a:p>
          <a:endParaRPr lang="en-US"/>
        </a:p>
      </dgm:t>
    </dgm:pt>
    <dgm:pt modelId="{5D0B8F7F-4941-4E2F-BA67-6B8B2C378018}">
      <dgm:prSet/>
      <dgm:spPr/>
      <dgm:t>
        <a:bodyPr/>
        <a:lstStyle/>
        <a:p>
          <a:r>
            <a:rPr lang="tr-TR" b="1" i="0" baseline="0"/>
            <a:t>Akarboz:</a:t>
          </a:r>
          <a:r>
            <a:rPr lang="tr-TR" b="0" i="0" baseline="0"/>
            <a:t> Yemek sonrası glisemiyi hedefler; </a:t>
          </a:r>
          <a:r>
            <a:rPr lang="tr-TR" b="1" i="0" baseline="0"/>
            <a:t>GI yan etki</a:t>
          </a:r>
          <a:r>
            <a:rPr lang="tr-TR" b="0" i="0" baseline="0"/>
            <a:t> sık.</a:t>
          </a:r>
          <a:endParaRPr lang="en-US"/>
        </a:p>
      </dgm:t>
    </dgm:pt>
    <dgm:pt modelId="{445D3D28-2F69-495F-8A4B-8A6BB34721DF}" type="parTrans" cxnId="{C17CCB9F-73C7-478F-8B3C-593FD40BFE3E}">
      <dgm:prSet/>
      <dgm:spPr/>
      <dgm:t>
        <a:bodyPr/>
        <a:lstStyle/>
        <a:p>
          <a:endParaRPr lang="en-US"/>
        </a:p>
      </dgm:t>
    </dgm:pt>
    <dgm:pt modelId="{F7C6A9EB-4D79-43C2-A4DA-506CB4495BF8}" type="sibTrans" cxnId="{C17CCB9F-73C7-478F-8B3C-593FD40BFE3E}">
      <dgm:prSet/>
      <dgm:spPr/>
      <dgm:t>
        <a:bodyPr/>
        <a:lstStyle/>
        <a:p>
          <a:endParaRPr lang="en-US"/>
        </a:p>
      </dgm:t>
    </dgm:pt>
    <dgm:pt modelId="{552196E5-AED9-41F7-9905-50ACC94BD4B2}" type="pres">
      <dgm:prSet presAssocID="{614E1ACC-72B6-40A8-8F2B-BABB8B45506A}" presName="diagram" presStyleCnt="0">
        <dgm:presLayoutVars>
          <dgm:dir/>
          <dgm:resizeHandles val="exact"/>
        </dgm:presLayoutVars>
      </dgm:prSet>
      <dgm:spPr/>
    </dgm:pt>
    <dgm:pt modelId="{9FF4A320-952F-41A8-9437-1D12D2E3966A}" type="pres">
      <dgm:prSet presAssocID="{2B1591A3-3801-4A75-8E09-8901986A8D43}" presName="node" presStyleLbl="node1" presStyleIdx="0" presStyleCnt="6">
        <dgm:presLayoutVars>
          <dgm:bulletEnabled val="1"/>
        </dgm:presLayoutVars>
      </dgm:prSet>
      <dgm:spPr/>
    </dgm:pt>
    <dgm:pt modelId="{17C09966-A5C6-444B-BCF9-ACD7EB5E7768}" type="pres">
      <dgm:prSet presAssocID="{70C31661-BE69-4EB7-AF94-DBEB74DB4644}" presName="sibTrans" presStyleCnt="0"/>
      <dgm:spPr/>
    </dgm:pt>
    <dgm:pt modelId="{63917F0D-B39E-4EC3-9E15-3F3DC4F2B324}" type="pres">
      <dgm:prSet presAssocID="{A5E5E5B5-9575-4E8F-BE7C-E05D442CE57E}" presName="node" presStyleLbl="node1" presStyleIdx="1" presStyleCnt="6">
        <dgm:presLayoutVars>
          <dgm:bulletEnabled val="1"/>
        </dgm:presLayoutVars>
      </dgm:prSet>
      <dgm:spPr/>
    </dgm:pt>
    <dgm:pt modelId="{35438CBD-CEAF-4B93-97C1-F00ACC65662C}" type="pres">
      <dgm:prSet presAssocID="{4D6EDC0D-1912-40BD-8FDB-EDA570DA692E}" presName="sibTrans" presStyleCnt="0"/>
      <dgm:spPr/>
    </dgm:pt>
    <dgm:pt modelId="{4360907F-8858-475D-A190-002CBA8E3BA4}" type="pres">
      <dgm:prSet presAssocID="{F339219F-DDFB-4A10-8E52-D0123A40F573}" presName="node" presStyleLbl="node1" presStyleIdx="2" presStyleCnt="6">
        <dgm:presLayoutVars>
          <dgm:bulletEnabled val="1"/>
        </dgm:presLayoutVars>
      </dgm:prSet>
      <dgm:spPr/>
    </dgm:pt>
    <dgm:pt modelId="{5F9BE6B9-DBD7-478A-A5EB-AB8E6D061096}" type="pres">
      <dgm:prSet presAssocID="{B0E8FD8C-471A-40D2-BA3F-145C4CBCDA1A}" presName="sibTrans" presStyleCnt="0"/>
      <dgm:spPr/>
    </dgm:pt>
    <dgm:pt modelId="{6974EA0D-616A-4869-9C76-9BF92F6E2998}" type="pres">
      <dgm:prSet presAssocID="{BC6CA542-A47F-4B29-B25A-F92E9497C1A4}" presName="node" presStyleLbl="node1" presStyleIdx="3" presStyleCnt="6">
        <dgm:presLayoutVars>
          <dgm:bulletEnabled val="1"/>
        </dgm:presLayoutVars>
      </dgm:prSet>
      <dgm:spPr/>
    </dgm:pt>
    <dgm:pt modelId="{0D50A8CB-FBF4-4870-847A-ED9123BA106F}" type="pres">
      <dgm:prSet presAssocID="{4EBB82E8-3E87-4886-9A39-D7AB8B318AA4}" presName="sibTrans" presStyleCnt="0"/>
      <dgm:spPr/>
    </dgm:pt>
    <dgm:pt modelId="{44B52A92-11AF-4312-B2B4-9C90E3813C31}" type="pres">
      <dgm:prSet presAssocID="{B2882C67-28E5-4D57-8411-04F9906669B6}" presName="node" presStyleLbl="node1" presStyleIdx="4" presStyleCnt="6">
        <dgm:presLayoutVars>
          <dgm:bulletEnabled val="1"/>
        </dgm:presLayoutVars>
      </dgm:prSet>
      <dgm:spPr/>
    </dgm:pt>
    <dgm:pt modelId="{17366D44-D13B-46E5-89EB-A7FF8D5A2DE3}" type="pres">
      <dgm:prSet presAssocID="{F24E8460-B8DA-4F87-B1DA-F3C22B44BED3}" presName="sibTrans" presStyleCnt="0"/>
      <dgm:spPr/>
    </dgm:pt>
    <dgm:pt modelId="{B2C72E0C-EE3B-4422-AA6A-81D766CE5F38}" type="pres">
      <dgm:prSet presAssocID="{5D0B8F7F-4941-4E2F-BA67-6B8B2C378018}" presName="node" presStyleLbl="node1" presStyleIdx="5" presStyleCnt="6">
        <dgm:presLayoutVars>
          <dgm:bulletEnabled val="1"/>
        </dgm:presLayoutVars>
      </dgm:prSet>
      <dgm:spPr/>
    </dgm:pt>
  </dgm:ptLst>
  <dgm:cxnLst>
    <dgm:cxn modelId="{7DC24F09-0C64-4342-8A8E-285A6844E597}" srcId="{614E1ACC-72B6-40A8-8F2B-BABB8B45506A}" destId="{BC6CA542-A47F-4B29-B25A-F92E9497C1A4}" srcOrd="3" destOrd="0" parTransId="{82EBBFEE-7D8A-487F-A1FB-874F3ACB1189}" sibTransId="{4EBB82E8-3E87-4886-9A39-D7AB8B318AA4}"/>
    <dgm:cxn modelId="{34922B0D-746B-4BA4-985C-7847434A82E9}" type="presOf" srcId="{5D0B8F7F-4941-4E2F-BA67-6B8B2C378018}" destId="{B2C72E0C-EE3B-4422-AA6A-81D766CE5F38}" srcOrd="0" destOrd="0" presId="urn:microsoft.com/office/officeart/2005/8/layout/default"/>
    <dgm:cxn modelId="{4190DA5E-AA7C-4909-8F15-8CA002E13A8B}" srcId="{614E1ACC-72B6-40A8-8F2B-BABB8B45506A}" destId="{A5E5E5B5-9575-4E8F-BE7C-E05D442CE57E}" srcOrd="1" destOrd="0" parTransId="{2F4C01BE-40A4-43C9-A5B6-DA5B1FD5D904}" sibTransId="{4D6EDC0D-1912-40BD-8FDB-EDA570DA692E}"/>
    <dgm:cxn modelId="{80317766-DE6C-40A7-91C7-17001DA5FE6F}" srcId="{614E1ACC-72B6-40A8-8F2B-BABB8B45506A}" destId="{B2882C67-28E5-4D57-8411-04F9906669B6}" srcOrd="4" destOrd="0" parTransId="{C21582F9-EA6E-4E2D-9FA3-1986DA74EFD1}" sibTransId="{F24E8460-B8DA-4F87-B1DA-F3C22B44BED3}"/>
    <dgm:cxn modelId="{64724F73-011E-47CB-AC17-EA61F8997895}" type="presOf" srcId="{A5E5E5B5-9575-4E8F-BE7C-E05D442CE57E}" destId="{63917F0D-B39E-4EC3-9E15-3F3DC4F2B324}" srcOrd="0" destOrd="0" presId="urn:microsoft.com/office/officeart/2005/8/layout/default"/>
    <dgm:cxn modelId="{8B8C765A-7792-4DDC-8713-5A9EE15D59C6}" type="presOf" srcId="{B2882C67-28E5-4D57-8411-04F9906669B6}" destId="{44B52A92-11AF-4312-B2B4-9C90E3813C31}" srcOrd="0" destOrd="0" presId="urn:microsoft.com/office/officeart/2005/8/layout/default"/>
    <dgm:cxn modelId="{C17CCB9F-73C7-478F-8B3C-593FD40BFE3E}" srcId="{614E1ACC-72B6-40A8-8F2B-BABB8B45506A}" destId="{5D0B8F7F-4941-4E2F-BA67-6B8B2C378018}" srcOrd="5" destOrd="0" parTransId="{445D3D28-2F69-495F-8A4B-8A6BB34721DF}" sibTransId="{F7C6A9EB-4D79-43C2-A4DA-506CB4495BF8}"/>
    <dgm:cxn modelId="{05E6AEA1-17AE-4AB2-97D5-5C62C2BDC801}" type="presOf" srcId="{2B1591A3-3801-4A75-8E09-8901986A8D43}" destId="{9FF4A320-952F-41A8-9437-1D12D2E3966A}" srcOrd="0" destOrd="0" presId="urn:microsoft.com/office/officeart/2005/8/layout/default"/>
    <dgm:cxn modelId="{CD1167A6-7C54-4E47-B585-E9FD801855E7}" type="presOf" srcId="{614E1ACC-72B6-40A8-8F2B-BABB8B45506A}" destId="{552196E5-AED9-41F7-9905-50ACC94BD4B2}" srcOrd="0" destOrd="0" presId="urn:microsoft.com/office/officeart/2005/8/layout/default"/>
    <dgm:cxn modelId="{052929B6-20E3-4F98-A8E1-689E78E442C4}" type="presOf" srcId="{BC6CA542-A47F-4B29-B25A-F92E9497C1A4}" destId="{6974EA0D-616A-4869-9C76-9BF92F6E2998}" srcOrd="0" destOrd="0" presId="urn:microsoft.com/office/officeart/2005/8/layout/default"/>
    <dgm:cxn modelId="{024F04D4-B2CC-433C-BEC3-71D90109D3D7}" srcId="{614E1ACC-72B6-40A8-8F2B-BABB8B45506A}" destId="{2B1591A3-3801-4A75-8E09-8901986A8D43}" srcOrd="0" destOrd="0" parTransId="{82FF4611-D79C-46FA-9501-C938EE9B1207}" sibTransId="{70C31661-BE69-4EB7-AF94-DBEB74DB4644}"/>
    <dgm:cxn modelId="{85E265FA-306E-4D97-A167-0EE6DB70EE68}" srcId="{614E1ACC-72B6-40A8-8F2B-BABB8B45506A}" destId="{F339219F-DDFB-4A10-8E52-D0123A40F573}" srcOrd="2" destOrd="0" parTransId="{A983C804-3B0F-4F51-AFB5-4A90FB68DE01}" sibTransId="{B0E8FD8C-471A-40D2-BA3F-145C4CBCDA1A}"/>
    <dgm:cxn modelId="{E423C0FA-43A8-49CE-A9FD-C0301DBE6126}" type="presOf" srcId="{F339219F-DDFB-4A10-8E52-D0123A40F573}" destId="{4360907F-8858-475D-A190-002CBA8E3BA4}" srcOrd="0" destOrd="0" presId="urn:microsoft.com/office/officeart/2005/8/layout/default"/>
    <dgm:cxn modelId="{2B2D9A19-5298-48CD-A523-E8D0ACF40683}" type="presParOf" srcId="{552196E5-AED9-41F7-9905-50ACC94BD4B2}" destId="{9FF4A320-952F-41A8-9437-1D12D2E3966A}" srcOrd="0" destOrd="0" presId="urn:microsoft.com/office/officeart/2005/8/layout/default"/>
    <dgm:cxn modelId="{2E167C2C-CE48-4380-ACB1-23F496572D54}" type="presParOf" srcId="{552196E5-AED9-41F7-9905-50ACC94BD4B2}" destId="{17C09966-A5C6-444B-BCF9-ACD7EB5E7768}" srcOrd="1" destOrd="0" presId="urn:microsoft.com/office/officeart/2005/8/layout/default"/>
    <dgm:cxn modelId="{2894618C-43A0-4EB7-A186-2965445226DB}" type="presParOf" srcId="{552196E5-AED9-41F7-9905-50ACC94BD4B2}" destId="{63917F0D-B39E-4EC3-9E15-3F3DC4F2B324}" srcOrd="2" destOrd="0" presId="urn:microsoft.com/office/officeart/2005/8/layout/default"/>
    <dgm:cxn modelId="{8F3FEAE3-525A-4346-A4DC-761452DC339F}" type="presParOf" srcId="{552196E5-AED9-41F7-9905-50ACC94BD4B2}" destId="{35438CBD-CEAF-4B93-97C1-F00ACC65662C}" srcOrd="3" destOrd="0" presId="urn:microsoft.com/office/officeart/2005/8/layout/default"/>
    <dgm:cxn modelId="{B9F8CFC1-908C-4C8C-988D-49CD135C76DE}" type="presParOf" srcId="{552196E5-AED9-41F7-9905-50ACC94BD4B2}" destId="{4360907F-8858-475D-A190-002CBA8E3BA4}" srcOrd="4" destOrd="0" presId="urn:microsoft.com/office/officeart/2005/8/layout/default"/>
    <dgm:cxn modelId="{DBA760B7-B18A-48D9-9AA5-00D320E05F91}" type="presParOf" srcId="{552196E5-AED9-41F7-9905-50ACC94BD4B2}" destId="{5F9BE6B9-DBD7-478A-A5EB-AB8E6D061096}" srcOrd="5" destOrd="0" presId="urn:microsoft.com/office/officeart/2005/8/layout/default"/>
    <dgm:cxn modelId="{000FD7EF-AB7D-445A-9B87-DB26A0B0819E}" type="presParOf" srcId="{552196E5-AED9-41F7-9905-50ACC94BD4B2}" destId="{6974EA0D-616A-4869-9C76-9BF92F6E2998}" srcOrd="6" destOrd="0" presId="urn:microsoft.com/office/officeart/2005/8/layout/default"/>
    <dgm:cxn modelId="{4C1DCA5F-1C57-49F3-AA05-3F7025E280A9}" type="presParOf" srcId="{552196E5-AED9-41F7-9905-50ACC94BD4B2}" destId="{0D50A8CB-FBF4-4870-847A-ED9123BA106F}" srcOrd="7" destOrd="0" presId="urn:microsoft.com/office/officeart/2005/8/layout/default"/>
    <dgm:cxn modelId="{8292BF0B-78DD-4F15-B015-E2CA6A361AA7}" type="presParOf" srcId="{552196E5-AED9-41F7-9905-50ACC94BD4B2}" destId="{44B52A92-11AF-4312-B2B4-9C90E3813C31}" srcOrd="8" destOrd="0" presId="urn:microsoft.com/office/officeart/2005/8/layout/default"/>
    <dgm:cxn modelId="{C7FF9672-0A61-429C-9F87-391746B2E78E}" type="presParOf" srcId="{552196E5-AED9-41F7-9905-50ACC94BD4B2}" destId="{17366D44-D13B-46E5-89EB-A7FF8D5A2DE3}" srcOrd="9" destOrd="0" presId="urn:microsoft.com/office/officeart/2005/8/layout/default"/>
    <dgm:cxn modelId="{A9B49877-A925-4228-B65D-3DC6FFEF26B7}" type="presParOf" srcId="{552196E5-AED9-41F7-9905-50ACC94BD4B2}" destId="{B2C72E0C-EE3B-4422-AA6A-81D766CE5F3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CE09A1-486F-4BB2-823F-78180D2E9B3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55CE784-9706-4CC1-ADDC-4BAAD9880221}">
      <dgm:prSet/>
      <dgm:spPr/>
      <dgm:t>
        <a:bodyPr/>
        <a:lstStyle/>
        <a:p>
          <a:r>
            <a:rPr lang="tr-TR" b="1" i="0" baseline="0"/>
            <a:t>ASCVD/KKY/KBH var:</a:t>
          </a:r>
          <a:r>
            <a:rPr lang="tr-TR" b="0" i="0" baseline="0"/>
            <a:t> </a:t>
          </a:r>
          <a:r>
            <a:rPr lang="tr-TR" b="1" i="0" baseline="0"/>
            <a:t>SGLT2-i</a:t>
          </a:r>
          <a:r>
            <a:rPr lang="tr-TR" b="0" i="0" baseline="0"/>
            <a:t> (öncelik) ± </a:t>
          </a:r>
          <a:r>
            <a:rPr lang="tr-TR" b="1" i="0" baseline="0"/>
            <a:t>GLP-1 RA</a:t>
          </a:r>
          <a:r>
            <a:rPr lang="tr-TR" b="0" i="0" baseline="0"/>
            <a:t> (KV yarar).</a:t>
          </a:r>
          <a:endParaRPr lang="en-US"/>
        </a:p>
      </dgm:t>
    </dgm:pt>
    <dgm:pt modelId="{63314D98-FEB4-4219-8105-28C16C23CC91}" type="parTrans" cxnId="{605FF616-5805-4597-B4D9-7590374A6A21}">
      <dgm:prSet/>
      <dgm:spPr/>
      <dgm:t>
        <a:bodyPr/>
        <a:lstStyle/>
        <a:p>
          <a:endParaRPr lang="en-US"/>
        </a:p>
      </dgm:t>
    </dgm:pt>
    <dgm:pt modelId="{2EC08D43-7F94-4478-871E-1D33C637480A}" type="sibTrans" cxnId="{605FF616-5805-4597-B4D9-7590374A6A21}">
      <dgm:prSet/>
      <dgm:spPr/>
      <dgm:t>
        <a:bodyPr/>
        <a:lstStyle/>
        <a:p>
          <a:endParaRPr lang="en-US"/>
        </a:p>
      </dgm:t>
    </dgm:pt>
    <dgm:pt modelId="{7FA56EF6-0F27-4B12-9363-5D4A6430C25E}">
      <dgm:prSet/>
      <dgm:spPr/>
      <dgm:t>
        <a:bodyPr/>
        <a:lstStyle/>
        <a:p>
          <a:r>
            <a:rPr lang="tr-TR" b="1" i="0" baseline="0"/>
            <a:t>Obezite/ kilo &gt; hedef:</a:t>
          </a:r>
          <a:r>
            <a:rPr lang="tr-TR" b="0" i="0" baseline="0"/>
            <a:t> </a:t>
          </a:r>
          <a:r>
            <a:rPr lang="tr-TR" b="1" i="0" baseline="0"/>
            <a:t>GLP-1 RA</a:t>
          </a:r>
          <a:r>
            <a:rPr lang="tr-TR" b="0" i="0" baseline="0"/>
            <a:t> &gt; </a:t>
          </a:r>
          <a:r>
            <a:rPr lang="tr-TR" b="1" i="0" baseline="0"/>
            <a:t>SGLT2-i</a:t>
          </a:r>
          <a:r>
            <a:rPr lang="tr-TR" b="0" i="0" baseline="0"/>
            <a:t>.</a:t>
          </a:r>
          <a:endParaRPr lang="en-US"/>
        </a:p>
      </dgm:t>
    </dgm:pt>
    <dgm:pt modelId="{2B898181-FFD4-4899-BC4B-EEF6B126E262}" type="parTrans" cxnId="{B79689E8-FEC8-4A39-8DAF-5337C5D0528C}">
      <dgm:prSet/>
      <dgm:spPr/>
      <dgm:t>
        <a:bodyPr/>
        <a:lstStyle/>
        <a:p>
          <a:endParaRPr lang="en-US"/>
        </a:p>
      </dgm:t>
    </dgm:pt>
    <dgm:pt modelId="{5F15F8BC-1136-4664-A5E5-291FEA7EE377}" type="sibTrans" cxnId="{B79689E8-FEC8-4A39-8DAF-5337C5D0528C}">
      <dgm:prSet/>
      <dgm:spPr/>
      <dgm:t>
        <a:bodyPr/>
        <a:lstStyle/>
        <a:p>
          <a:endParaRPr lang="en-US"/>
        </a:p>
      </dgm:t>
    </dgm:pt>
    <dgm:pt modelId="{A48088C8-65CA-4D9F-9E7A-0C79D1FEABED}">
      <dgm:prSet/>
      <dgm:spPr/>
      <dgm:t>
        <a:bodyPr/>
        <a:lstStyle/>
        <a:p>
          <a:r>
            <a:rPr lang="tr-TR" b="1" i="0" baseline="0" dirty="0"/>
            <a:t>Hipoglisemi riski önemli:</a:t>
          </a:r>
          <a:r>
            <a:rPr lang="tr-TR" b="0" i="0" baseline="0" dirty="0"/>
            <a:t> </a:t>
          </a:r>
          <a:r>
            <a:rPr lang="tr-TR" b="1" i="0" baseline="0" dirty="0"/>
            <a:t>DPP-4-i / SGLT2-i / GLP-1 RA</a:t>
          </a:r>
          <a:r>
            <a:rPr lang="tr-TR" b="0" i="0" baseline="0" dirty="0"/>
            <a:t>.</a:t>
          </a:r>
          <a:endParaRPr lang="en-US" dirty="0"/>
        </a:p>
      </dgm:t>
    </dgm:pt>
    <dgm:pt modelId="{0C3C8BD5-2C19-4F44-A17A-43CDDBB0DDC5}" type="parTrans" cxnId="{54D0C61F-45D2-4D58-B4E7-E532C1EAA09F}">
      <dgm:prSet/>
      <dgm:spPr/>
      <dgm:t>
        <a:bodyPr/>
        <a:lstStyle/>
        <a:p>
          <a:endParaRPr lang="en-US"/>
        </a:p>
      </dgm:t>
    </dgm:pt>
    <dgm:pt modelId="{34BDFC5C-3BA6-40B0-AE38-EFD1A094E346}" type="sibTrans" cxnId="{54D0C61F-45D2-4D58-B4E7-E532C1EAA09F}">
      <dgm:prSet/>
      <dgm:spPr/>
      <dgm:t>
        <a:bodyPr/>
        <a:lstStyle/>
        <a:p>
          <a:endParaRPr lang="en-US"/>
        </a:p>
      </dgm:t>
    </dgm:pt>
    <dgm:pt modelId="{482B6465-D2FC-443D-A26D-FF4017D417C3}">
      <dgm:prSet/>
      <dgm:spPr/>
      <dgm:t>
        <a:bodyPr/>
        <a:lstStyle/>
        <a:p>
          <a:r>
            <a:rPr lang="tr-TR" b="1" i="0" baseline="0"/>
            <a:t>Maliyet/erişim öncelikliyse:</a:t>
          </a:r>
          <a:r>
            <a:rPr lang="tr-TR" b="0" i="0" baseline="0"/>
            <a:t> </a:t>
          </a:r>
          <a:r>
            <a:rPr lang="tr-TR" b="1" i="0" baseline="0"/>
            <a:t>Metformin → SU</a:t>
          </a:r>
          <a:r>
            <a:rPr lang="tr-TR" b="0" i="0" baseline="0"/>
            <a:t> (yakın takip, hipoglisemi eğitimi).</a:t>
          </a:r>
          <a:endParaRPr lang="en-US"/>
        </a:p>
      </dgm:t>
    </dgm:pt>
    <dgm:pt modelId="{3D500287-F81F-4172-A9DD-69F1A0049060}" type="parTrans" cxnId="{23C9E007-71F2-46AE-BDDA-E01B4EAA84B7}">
      <dgm:prSet/>
      <dgm:spPr/>
      <dgm:t>
        <a:bodyPr/>
        <a:lstStyle/>
        <a:p>
          <a:endParaRPr lang="en-US"/>
        </a:p>
      </dgm:t>
    </dgm:pt>
    <dgm:pt modelId="{6CB0FB65-145D-44FB-98F7-4CCB6A50DE17}" type="sibTrans" cxnId="{23C9E007-71F2-46AE-BDDA-E01B4EAA84B7}">
      <dgm:prSet/>
      <dgm:spPr/>
      <dgm:t>
        <a:bodyPr/>
        <a:lstStyle/>
        <a:p>
          <a:endParaRPr lang="en-US"/>
        </a:p>
      </dgm:t>
    </dgm:pt>
    <dgm:pt modelId="{D1CF99DE-1857-4B1A-A51D-B53D125AD092}">
      <dgm:prSet/>
      <dgm:spPr/>
      <dgm:t>
        <a:bodyPr/>
        <a:lstStyle/>
        <a:p>
          <a:r>
            <a:rPr lang="tr-TR" b="1" i="0" baseline="0"/>
            <a:t>PPG baskın yüksekse:</a:t>
          </a:r>
          <a:r>
            <a:rPr lang="tr-TR" b="0" i="0" baseline="0"/>
            <a:t> </a:t>
          </a:r>
          <a:r>
            <a:rPr lang="tr-TR" b="1" i="0" baseline="0"/>
            <a:t>Akarboz</a:t>
          </a:r>
          <a:r>
            <a:rPr lang="tr-TR" b="0" i="0" baseline="0"/>
            <a:t> veya kısa etkili sekretagog düşün.</a:t>
          </a:r>
          <a:endParaRPr lang="en-US"/>
        </a:p>
      </dgm:t>
    </dgm:pt>
    <dgm:pt modelId="{3D0DBC84-5BF9-4B91-AF34-D5D1DB485A73}" type="parTrans" cxnId="{1783A468-BE80-423A-BBE0-B7E551564E30}">
      <dgm:prSet/>
      <dgm:spPr/>
      <dgm:t>
        <a:bodyPr/>
        <a:lstStyle/>
        <a:p>
          <a:endParaRPr lang="en-US"/>
        </a:p>
      </dgm:t>
    </dgm:pt>
    <dgm:pt modelId="{9B0D7D53-4999-4853-B990-85E7A2272597}" type="sibTrans" cxnId="{1783A468-BE80-423A-BBE0-B7E551564E30}">
      <dgm:prSet/>
      <dgm:spPr/>
      <dgm:t>
        <a:bodyPr/>
        <a:lstStyle/>
        <a:p>
          <a:endParaRPr lang="en-US"/>
        </a:p>
      </dgm:t>
    </dgm:pt>
    <dgm:pt modelId="{B43AD44B-1C68-495C-9B75-03C1F4DA4150}" type="pres">
      <dgm:prSet presAssocID="{61CE09A1-486F-4BB2-823F-78180D2E9B35}" presName="linear" presStyleCnt="0">
        <dgm:presLayoutVars>
          <dgm:animLvl val="lvl"/>
          <dgm:resizeHandles val="exact"/>
        </dgm:presLayoutVars>
      </dgm:prSet>
      <dgm:spPr/>
    </dgm:pt>
    <dgm:pt modelId="{7257CE52-0E0D-4CB0-AB4E-B8A117BC9DDC}" type="pres">
      <dgm:prSet presAssocID="{A55CE784-9706-4CC1-ADDC-4BAAD988022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B4D04F1-BA17-4530-A9A9-18D74243F65D}" type="pres">
      <dgm:prSet presAssocID="{2EC08D43-7F94-4478-871E-1D33C637480A}" presName="spacer" presStyleCnt="0"/>
      <dgm:spPr/>
    </dgm:pt>
    <dgm:pt modelId="{213B1BA7-11BD-49DC-A5CC-F397AC3F1FD0}" type="pres">
      <dgm:prSet presAssocID="{7FA56EF6-0F27-4B12-9363-5D4A6430C25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A9AFC6E-D406-4CE4-B448-06E0B006FD1F}" type="pres">
      <dgm:prSet presAssocID="{5F15F8BC-1136-4664-A5E5-291FEA7EE377}" presName="spacer" presStyleCnt="0"/>
      <dgm:spPr/>
    </dgm:pt>
    <dgm:pt modelId="{6C4C743A-05A7-4157-BA4C-2EDCE46EC829}" type="pres">
      <dgm:prSet presAssocID="{A48088C8-65CA-4D9F-9E7A-0C79D1FEABE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F498376-172A-448A-9155-65A44CAE8A4A}" type="pres">
      <dgm:prSet presAssocID="{34BDFC5C-3BA6-40B0-AE38-EFD1A094E346}" presName="spacer" presStyleCnt="0"/>
      <dgm:spPr/>
    </dgm:pt>
    <dgm:pt modelId="{6C7D1E72-BAF2-4BC1-8E57-94826B054A5D}" type="pres">
      <dgm:prSet presAssocID="{482B6465-D2FC-443D-A26D-FF4017D417C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F789900-23A2-4717-A840-74932FACC863}" type="pres">
      <dgm:prSet presAssocID="{6CB0FB65-145D-44FB-98F7-4CCB6A50DE17}" presName="spacer" presStyleCnt="0"/>
      <dgm:spPr/>
    </dgm:pt>
    <dgm:pt modelId="{84EA309A-BE67-4C37-9DF1-9B1F479C238D}" type="pres">
      <dgm:prSet presAssocID="{D1CF99DE-1857-4B1A-A51D-B53D125AD09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3C9E007-71F2-46AE-BDDA-E01B4EAA84B7}" srcId="{61CE09A1-486F-4BB2-823F-78180D2E9B35}" destId="{482B6465-D2FC-443D-A26D-FF4017D417C3}" srcOrd="3" destOrd="0" parTransId="{3D500287-F81F-4172-A9DD-69F1A0049060}" sibTransId="{6CB0FB65-145D-44FB-98F7-4CCB6A50DE17}"/>
    <dgm:cxn modelId="{605FF616-5805-4597-B4D9-7590374A6A21}" srcId="{61CE09A1-486F-4BB2-823F-78180D2E9B35}" destId="{A55CE784-9706-4CC1-ADDC-4BAAD9880221}" srcOrd="0" destOrd="0" parTransId="{63314D98-FEB4-4219-8105-28C16C23CC91}" sibTransId="{2EC08D43-7F94-4478-871E-1D33C637480A}"/>
    <dgm:cxn modelId="{64576D1F-0C6A-49E1-ACC4-378E6246A2C9}" type="presOf" srcId="{D1CF99DE-1857-4B1A-A51D-B53D125AD092}" destId="{84EA309A-BE67-4C37-9DF1-9B1F479C238D}" srcOrd="0" destOrd="0" presId="urn:microsoft.com/office/officeart/2005/8/layout/vList2"/>
    <dgm:cxn modelId="{54D0C61F-45D2-4D58-B4E7-E532C1EAA09F}" srcId="{61CE09A1-486F-4BB2-823F-78180D2E9B35}" destId="{A48088C8-65CA-4D9F-9E7A-0C79D1FEABED}" srcOrd="2" destOrd="0" parTransId="{0C3C8BD5-2C19-4F44-A17A-43CDDBB0DDC5}" sibTransId="{34BDFC5C-3BA6-40B0-AE38-EFD1A094E346}"/>
    <dgm:cxn modelId="{E7C43145-38D9-45F3-A19A-733663A67003}" type="presOf" srcId="{A48088C8-65CA-4D9F-9E7A-0C79D1FEABED}" destId="{6C4C743A-05A7-4157-BA4C-2EDCE46EC829}" srcOrd="0" destOrd="0" presId="urn:microsoft.com/office/officeart/2005/8/layout/vList2"/>
    <dgm:cxn modelId="{1783A468-BE80-423A-BBE0-B7E551564E30}" srcId="{61CE09A1-486F-4BB2-823F-78180D2E9B35}" destId="{D1CF99DE-1857-4B1A-A51D-B53D125AD092}" srcOrd="4" destOrd="0" parTransId="{3D0DBC84-5BF9-4B91-AF34-D5D1DB485A73}" sibTransId="{9B0D7D53-4999-4853-B990-85E7A2272597}"/>
    <dgm:cxn modelId="{7832BC94-D3A7-44C0-998E-4AF414F62596}" type="presOf" srcId="{482B6465-D2FC-443D-A26D-FF4017D417C3}" destId="{6C7D1E72-BAF2-4BC1-8E57-94826B054A5D}" srcOrd="0" destOrd="0" presId="urn:microsoft.com/office/officeart/2005/8/layout/vList2"/>
    <dgm:cxn modelId="{E17C2EA4-5046-4415-981B-AF98E02B9101}" type="presOf" srcId="{61CE09A1-486F-4BB2-823F-78180D2E9B35}" destId="{B43AD44B-1C68-495C-9B75-03C1F4DA4150}" srcOrd="0" destOrd="0" presId="urn:microsoft.com/office/officeart/2005/8/layout/vList2"/>
    <dgm:cxn modelId="{13E909B8-3F39-4920-92C1-3ACBB83C75EF}" type="presOf" srcId="{A55CE784-9706-4CC1-ADDC-4BAAD9880221}" destId="{7257CE52-0E0D-4CB0-AB4E-B8A117BC9DDC}" srcOrd="0" destOrd="0" presId="urn:microsoft.com/office/officeart/2005/8/layout/vList2"/>
    <dgm:cxn modelId="{F84DB4DC-7361-4541-9A64-BE6B641DBDB5}" type="presOf" srcId="{7FA56EF6-0F27-4B12-9363-5D4A6430C25E}" destId="{213B1BA7-11BD-49DC-A5CC-F397AC3F1FD0}" srcOrd="0" destOrd="0" presId="urn:microsoft.com/office/officeart/2005/8/layout/vList2"/>
    <dgm:cxn modelId="{B79689E8-FEC8-4A39-8DAF-5337C5D0528C}" srcId="{61CE09A1-486F-4BB2-823F-78180D2E9B35}" destId="{7FA56EF6-0F27-4B12-9363-5D4A6430C25E}" srcOrd="1" destOrd="0" parTransId="{2B898181-FFD4-4899-BC4B-EEF6B126E262}" sibTransId="{5F15F8BC-1136-4664-A5E5-291FEA7EE377}"/>
    <dgm:cxn modelId="{DACC3D76-1467-4BF4-B845-08F1BEFCE9FB}" type="presParOf" srcId="{B43AD44B-1C68-495C-9B75-03C1F4DA4150}" destId="{7257CE52-0E0D-4CB0-AB4E-B8A117BC9DDC}" srcOrd="0" destOrd="0" presId="urn:microsoft.com/office/officeart/2005/8/layout/vList2"/>
    <dgm:cxn modelId="{82B28CB0-0012-40D0-97E6-CA5749E62147}" type="presParOf" srcId="{B43AD44B-1C68-495C-9B75-03C1F4DA4150}" destId="{AB4D04F1-BA17-4530-A9A9-18D74243F65D}" srcOrd="1" destOrd="0" presId="urn:microsoft.com/office/officeart/2005/8/layout/vList2"/>
    <dgm:cxn modelId="{838F9ACA-F3F6-4025-9EB4-5ABFAAE40E85}" type="presParOf" srcId="{B43AD44B-1C68-495C-9B75-03C1F4DA4150}" destId="{213B1BA7-11BD-49DC-A5CC-F397AC3F1FD0}" srcOrd="2" destOrd="0" presId="urn:microsoft.com/office/officeart/2005/8/layout/vList2"/>
    <dgm:cxn modelId="{540361AC-C12F-4B0D-839E-559871FCA1B3}" type="presParOf" srcId="{B43AD44B-1C68-495C-9B75-03C1F4DA4150}" destId="{5A9AFC6E-D406-4CE4-B448-06E0B006FD1F}" srcOrd="3" destOrd="0" presId="urn:microsoft.com/office/officeart/2005/8/layout/vList2"/>
    <dgm:cxn modelId="{7CF4ED07-98D0-41FA-9B05-48A839C10BFA}" type="presParOf" srcId="{B43AD44B-1C68-495C-9B75-03C1F4DA4150}" destId="{6C4C743A-05A7-4157-BA4C-2EDCE46EC829}" srcOrd="4" destOrd="0" presId="urn:microsoft.com/office/officeart/2005/8/layout/vList2"/>
    <dgm:cxn modelId="{DA620855-20D7-4C56-80D0-203ED1ECD854}" type="presParOf" srcId="{B43AD44B-1C68-495C-9B75-03C1F4DA4150}" destId="{DF498376-172A-448A-9155-65A44CAE8A4A}" srcOrd="5" destOrd="0" presId="urn:microsoft.com/office/officeart/2005/8/layout/vList2"/>
    <dgm:cxn modelId="{B5B679F4-7C60-4811-859B-E7E308810AD7}" type="presParOf" srcId="{B43AD44B-1C68-495C-9B75-03C1F4DA4150}" destId="{6C7D1E72-BAF2-4BC1-8E57-94826B054A5D}" srcOrd="6" destOrd="0" presId="urn:microsoft.com/office/officeart/2005/8/layout/vList2"/>
    <dgm:cxn modelId="{C3213D04-F1BB-406F-96C3-A1D3A8FC230B}" type="presParOf" srcId="{B43AD44B-1C68-495C-9B75-03C1F4DA4150}" destId="{BF789900-23A2-4717-A840-74932FACC863}" srcOrd="7" destOrd="0" presId="urn:microsoft.com/office/officeart/2005/8/layout/vList2"/>
    <dgm:cxn modelId="{A9C12845-E614-41CD-9335-48CEBE9D2FA8}" type="presParOf" srcId="{B43AD44B-1C68-495C-9B75-03C1F4DA4150}" destId="{84EA309A-BE67-4C37-9DF1-9B1F479C238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4A320-952F-41A8-9437-1D12D2E3966A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i="0" kern="1200" baseline="0" dirty="0" err="1">
              <a:latin typeface="Calibri" panose="020F0502020204030204" pitchFamily="34" charset="0"/>
              <a:cs typeface="Calibri" panose="020F0502020204030204" pitchFamily="34" charset="0"/>
            </a:rPr>
            <a:t>Metformin</a:t>
          </a:r>
          <a:r>
            <a:rPr lang="tr-TR" sz="2500" b="1" i="0" kern="1200" baseline="0" dirty="0">
              <a:latin typeface="Calibri" panose="020F0502020204030204" pitchFamily="34" charset="0"/>
              <a:cs typeface="Calibri" panose="020F0502020204030204" pitchFamily="34" charset="0"/>
            </a:rPr>
            <a:t>:</a:t>
          </a:r>
          <a:r>
            <a:rPr lang="tr-TR" sz="2500" b="0" i="0" kern="1200" baseline="0" dirty="0">
              <a:latin typeface="Calibri" panose="020F0502020204030204" pitchFamily="34" charset="0"/>
              <a:cs typeface="Calibri" panose="020F0502020204030204" pitchFamily="34" charset="0"/>
            </a:rPr>
            <a:t> İlk basamak; ↓hep. </a:t>
          </a:r>
          <a:r>
            <a:rPr lang="tr-TR" sz="2500" b="0" i="0" kern="1200" baseline="0" dirty="0" err="1">
              <a:latin typeface="Calibri" panose="020F0502020204030204" pitchFamily="34" charset="0"/>
              <a:cs typeface="Calibri" panose="020F0502020204030204" pitchFamily="34" charset="0"/>
            </a:rPr>
            <a:t>glukoz</a:t>
          </a:r>
          <a:r>
            <a:rPr lang="tr-TR" sz="2500" b="0" i="0" kern="1200" baseline="0" dirty="0">
              <a:latin typeface="Calibri" panose="020F0502020204030204" pitchFamily="34" charset="0"/>
              <a:cs typeface="Calibri" panose="020F0502020204030204" pitchFamily="34" charset="0"/>
            </a:rPr>
            <a:t> üretimi; kilo nötr/↓; hipoglisemi yok.</a:t>
          </a:r>
          <a:endParaRPr lang="en-US" sz="2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9687"/>
        <a:ext cx="3286125" cy="1971675"/>
      </dsp:txXfrm>
    </dsp:sp>
    <dsp:sp modelId="{63917F0D-B39E-4EC3-9E15-3F3DC4F2B324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1288723"/>
                <a:satOff val="-3699"/>
                <a:lumOff val="-5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88723"/>
                <a:satOff val="-3699"/>
                <a:lumOff val="-5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88723"/>
                <a:satOff val="-3699"/>
                <a:lumOff val="-5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 dirty="0" err="1"/>
            <a:t>Sulfonilüre</a:t>
          </a:r>
          <a:r>
            <a:rPr lang="tr-TR" sz="2500" b="1" kern="1200" dirty="0"/>
            <a:t> (</a:t>
          </a:r>
          <a:r>
            <a:rPr lang="tr-TR" sz="2500" b="1" kern="1200" dirty="0" err="1"/>
            <a:t>gliklazid</a:t>
          </a:r>
          <a:r>
            <a:rPr lang="tr-TR" sz="2500" b="1" kern="1200" dirty="0"/>
            <a:t>/</a:t>
          </a:r>
          <a:r>
            <a:rPr lang="tr-TR" sz="2500" b="1" kern="1200" dirty="0" err="1"/>
            <a:t>glimepirid</a:t>
          </a:r>
          <a:r>
            <a:rPr lang="tr-TR" sz="2500" b="1" kern="1200" dirty="0"/>
            <a:t>):</a:t>
          </a:r>
          <a:r>
            <a:rPr lang="tr-TR" sz="2500" kern="1200" dirty="0"/>
            <a:t> Etkili/ucuz; </a:t>
          </a:r>
          <a:r>
            <a:rPr lang="tr-TR" sz="2500" b="1" kern="1200" dirty="0"/>
            <a:t>hipoglisemi + kilo ↑</a:t>
          </a:r>
          <a:r>
            <a:rPr lang="tr-TR" sz="2500" kern="1200" dirty="0"/>
            <a:t>; uzun sürüş/yaşlıda dikkat.</a:t>
          </a:r>
          <a:endParaRPr lang="en-US" sz="2500" kern="1200" dirty="0"/>
        </a:p>
      </dsp:txBody>
      <dsp:txXfrm>
        <a:off x="3614737" y="39687"/>
        <a:ext cx="3286125" cy="1971675"/>
      </dsp:txXfrm>
    </dsp:sp>
    <dsp:sp modelId="{4360907F-8858-475D-A190-002CBA8E3BA4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i="0" kern="1200" baseline="0"/>
            <a:t>SGLT2-i (empagli/dapa vb.):</a:t>
          </a:r>
          <a:r>
            <a:rPr lang="tr-TR" sz="2500" b="0" i="0" kern="1200" baseline="0"/>
            <a:t> Kilo/TA ↓; hipoglisemi yok; </a:t>
          </a:r>
          <a:r>
            <a:rPr lang="tr-TR" sz="2500" b="1" i="0" kern="1200" baseline="0"/>
            <a:t>KKY/KBH/ASCVD yararı</a:t>
          </a:r>
          <a:r>
            <a:rPr lang="tr-TR" sz="2500" b="0" i="0" kern="1200" baseline="0"/>
            <a:t>.</a:t>
          </a:r>
          <a:endParaRPr lang="en-US" sz="2500" kern="1200"/>
        </a:p>
      </dsp:txBody>
      <dsp:txXfrm>
        <a:off x="7229475" y="39687"/>
        <a:ext cx="3286125" cy="1971675"/>
      </dsp:txXfrm>
    </dsp:sp>
    <dsp:sp modelId="{6974EA0D-616A-4869-9C76-9BF92F6E2998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3866169"/>
                <a:satOff val="-11096"/>
                <a:lumOff val="-17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866169"/>
                <a:satOff val="-11096"/>
                <a:lumOff val="-17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866169"/>
                <a:satOff val="-11096"/>
                <a:lumOff val="-17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i="0" kern="1200" baseline="0"/>
            <a:t>DPP-4-i (sita/linaglip vb.):</a:t>
          </a:r>
          <a:r>
            <a:rPr lang="tr-TR" sz="2500" b="0" i="0" kern="1200" baseline="0"/>
            <a:t> Kilo nötr; hipoglisemi yok; A1c etkisi ılımlı.</a:t>
          </a:r>
          <a:endParaRPr lang="en-US" sz="2500" kern="1200"/>
        </a:p>
      </dsp:txBody>
      <dsp:txXfrm>
        <a:off x="0" y="2339975"/>
        <a:ext cx="3286125" cy="1971675"/>
      </dsp:txXfrm>
    </dsp:sp>
    <dsp:sp modelId="{44B52A92-11AF-4312-B2B4-9C90E3813C31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5154891"/>
                <a:satOff val="-14794"/>
                <a:lumOff val="-2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154891"/>
                <a:satOff val="-14794"/>
                <a:lumOff val="-2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154891"/>
                <a:satOff val="-14794"/>
                <a:lumOff val="-2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i="0" kern="1200" baseline="0"/>
            <a:t>TZD (pioglitazon):</a:t>
          </a:r>
          <a:r>
            <a:rPr lang="tr-TR" sz="2500" b="0" i="0" kern="1200" baseline="0"/>
            <a:t> İnsülin direnci ↓; </a:t>
          </a:r>
          <a:r>
            <a:rPr lang="tr-TR" sz="2500" b="1" i="0" kern="1200" baseline="0"/>
            <a:t>kilo ↑/ödem</a:t>
          </a:r>
          <a:r>
            <a:rPr lang="tr-TR" sz="2500" b="0" i="0" kern="1200" baseline="0"/>
            <a:t>, KKY’de kaçın.</a:t>
          </a:r>
          <a:endParaRPr lang="en-US" sz="2500" kern="1200"/>
        </a:p>
      </dsp:txBody>
      <dsp:txXfrm>
        <a:off x="3614737" y="2339975"/>
        <a:ext cx="3286125" cy="1971675"/>
      </dsp:txXfrm>
    </dsp:sp>
    <dsp:sp modelId="{B2C72E0C-EE3B-4422-AA6A-81D766CE5F38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i="0" kern="1200" baseline="0"/>
            <a:t>Akarboz:</a:t>
          </a:r>
          <a:r>
            <a:rPr lang="tr-TR" sz="2500" b="0" i="0" kern="1200" baseline="0"/>
            <a:t> Yemek sonrası glisemiyi hedefler; </a:t>
          </a:r>
          <a:r>
            <a:rPr lang="tr-TR" sz="2500" b="1" i="0" kern="1200" baseline="0"/>
            <a:t>GI yan etki</a:t>
          </a:r>
          <a:r>
            <a:rPr lang="tr-TR" sz="2500" b="0" i="0" kern="1200" baseline="0"/>
            <a:t> sık.</a:t>
          </a:r>
          <a:endParaRPr lang="en-US" sz="2500" kern="1200"/>
        </a:p>
      </dsp:txBody>
      <dsp:txXfrm>
        <a:off x="7229475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7CE52-0E0D-4CB0-AB4E-B8A117BC9DDC}">
      <dsp:nvSpPr>
        <dsp:cNvPr id="0" name=""/>
        <dsp:cNvSpPr/>
      </dsp:nvSpPr>
      <dsp:spPr>
        <a:xfrm>
          <a:off x="0" y="532606"/>
          <a:ext cx="10515600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i="0" kern="1200" baseline="0"/>
            <a:t>ASCVD/KKY/KBH var:</a:t>
          </a:r>
          <a:r>
            <a:rPr lang="tr-TR" sz="2500" b="0" i="0" kern="1200" baseline="0"/>
            <a:t> </a:t>
          </a:r>
          <a:r>
            <a:rPr lang="tr-TR" sz="2500" b="1" i="0" kern="1200" baseline="0"/>
            <a:t>SGLT2-i</a:t>
          </a:r>
          <a:r>
            <a:rPr lang="tr-TR" sz="2500" b="0" i="0" kern="1200" baseline="0"/>
            <a:t> (öncelik) ± </a:t>
          </a:r>
          <a:r>
            <a:rPr lang="tr-TR" sz="2500" b="1" i="0" kern="1200" baseline="0"/>
            <a:t>GLP-1 RA</a:t>
          </a:r>
          <a:r>
            <a:rPr lang="tr-TR" sz="2500" b="0" i="0" kern="1200" baseline="0"/>
            <a:t> (KV yarar).</a:t>
          </a:r>
          <a:endParaRPr lang="en-US" sz="2500" kern="1200"/>
        </a:p>
      </dsp:txBody>
      <dsp:txXfrm>
        <a:off x="29271" y="561877"/>
        <a:ext cx="10457058" cy="541083"/>
      </dsp:txXfrm>
    </dsp:sp>
    <dsp:sp modelId="{213B1BA7-11BD-49DC-A5CC-F397AC3F1FD0}">
      <dsp:nvSpPr>
        <dsp:cNvPr id="0" name=""/>
        <dsp:cNvSpPr/>
      </dsp:nvSpPr>
      <dsp:spPr>
        <a:xfrm>
          <a:off x="0" y="1204231"/>
          <a:ext cx="10515600" cy="599625"/>
        </a:xfrm>
        <a:prstGeom prst="round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i="0" kern="1200" baseline="0"/>
            <a:t>Obezite/ kilo &gt; hedef:</a:t>
          </a:r>
          <a:r>
            <a:rPr lang="tr-TR" sz="2500" b="0" i="0" kern="1200" baseline="0"/>
            <a:t> </a:t>
          </a:r>
          <a:r>
            <a:rPr lang="tr-TR" sz="2500" b="1" i="0" kern="1200" baseline="0"/>
            <a:t>GLP-1 RA</a:t>
          </a:r>
          <a:r>
            <a:rPr lang="tr-TR" sz="2500" b="0" i="0" kern="1200" baseline="0"/>
            <a:t> &gt; </a:t>
          </a:r>
          <a:r>
            <a:rPr lang="tr-TR" sz="2500" b="1" i="0" kern="1200" baseline="0"/>
            <a:t>SGLT2-i</a:t>
          </a:r>
          <a:r>
            <a:rPr lang="tr-TR" sz="2500" b="0" i="0" kern="1200" baseline="0"/>
            <a:t>.</a:t>
          </a:r>
          <a:endParaRPr lang="en-US" sz="2500" kern="1200"/>
        </a:p>
      </dsp:txBody>
      <dsp:txXfrm>
        <a:off x="29271" y="1233502"/>
        <a:ext cx="10457058" cy="541083"/>
      </dsp:txXfrm>
    </dsp:sp>
    <dsp:sp modelId="{6C4C743A-05A7-4157-BA4C-2EDCE46EC829}">
      <dsp:nvSpPr>
        <dsp:cNvPr id="0" name=""/>
        <dsp:cNvSpPr/>
      </dsp:nvSpPr>
      <dsp:spPr>
        <a:xfrm>
          <a:off x="0" y="1875856"/>
          <a:ext cx="10515600" cy="599625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i="0" kern="1200" baseline="0" dirty="0"/>
            <a:t>Hipoglisemi riski önemli:</a:t>
          </a:r>
          <a:r>
            <a:rPr lang="tr-TR" sz="2500" b="0" i="0" kern="1200" baseline="0" dirty="0"/>
            <a:t> </a:t>
          </a:r>
          <a:r>
            <a:rPr lang="tr-TR" sz="2500" b="1" i="0" kern="1200" baseline="0" dirty="0"/>
            <a:t>DPP-4-i / SGLT2-i / GLP-1 RA</a:t>
          </a:r>
          <a:r>
            <a:rPr lang="tr-TR" sz="2500" b="0" i="0" kern="1200" baseline="0" dirty="0"/>
            <a:t>.</a:t>
          </a:r>
          <a:endParaRPr lang="en-US" sz="2500" kern="1200" dirty="0"/>
        </a:p>
      </dsp:txBody>
      <dsp:txXfrm>
        <a:off x="29271" y="1905127"/>
        <a:ext cx="10457058" cy="541083"/>
      </dsp:txXfrm>
    </dsp:sp>
    <dsp:sp modelId="{6C7D1E72-BAF2-4BC1-8E57-94826B054A5D}">
      <dsp:nvSpPr>
        <dsp:cNvPr id="0" name=""/>
        <dsp:cNvSpPr/>
      </dsp:nvSpPr>
      <dsp:spPr>
        <a:xfrm>
          <a:off x="0" y="2547481"/>
          <a:ext cx="10515600" cy="599625"/>
        </a:xfrm>
        <a:prstGeom prst="round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i="0" kern="1200" baseline="0"/>
            <a:t>Maliyet/erişim öncelikliyse:</a:t>
          </a:r>
          <a:r>
            <a:rPr lang="tr-TR" sz="2500" b="0" i="0" kern="1200" baseline="0"/>
            <a:t> </a:t>
          </a:r>
          <a:r>
            <a:rPr lang="tr-TR" sz="2500" b="1" i="0" kern="1200" baseline="0"/>
            <a:t>Metformin → SU</a:t>
          </a:r>
          <a:r>
            <a:rPr lang="tr-TR" sz="2500" b="0" i="0" kern="1200" baseline="0"/>
            <a:t> (yakın takip, hipoglisemi eğitimi).</a:t>
          </a:r>
          <a:endParaRPr lang="en-US" sz="2500" kern="1200"/>
        </a:p>
      </dsp:txBody>
      <dsp:txXfrm>
        <a:off x="29271" y="2576752"/>
        <a:ext cx="10457058" cy="541083"/>
      </dsp:txXfrm>
    </dsp:sp>
    <dsp:sp modelId="{84EA309A-BE67-4C37-9DF1-9B1F479C238D}">
      <dsp:nvSpPr>
        <dsp:cNvPr id="0" name=""/>
        <dsp:cNvSpPr/>
      </dsp:nvSpPr>
      <dsp:spPr>
        <a:xfrm>
          <a:off x="0" y="3219106"/>
          <a:ext cx="10515600" cy="599625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i="0" kern="1200" baseline="0"/>
            <a:t>PPG baskın yüksekse:</a:t>
          </a:r>
          <a:r>
            <a:rPr lang="tr-TR" sz="2500" b="0" i="0" kern="1200" baseline="0"/>
            <a:t> </a:t>
          </a:r>
          <a:r>
            <a:rPr lang="tr-TR" sz="2500" b="1" i="0" kern="1200" baseline="0"/>
            <a:t>Akarboz</a:t>
          </a:r>
          <a:r>
            <a:rPr lang="tr-TR" sz="2500" b="0" i="0" kern="1200" baseline="0"/>
            <a:t> veya kısa etkili sekretagog düşün.</a:t>
          </a:r>
          <a:endParaRPr lang="en-US" sz="2500" kern="1200"/>
        </a:p>
      </dsp:txBody>
      <dsp:txXfrm>
        <a:off x="29271" y="3248377"/>
        <a:ext cx="10457058" cy="541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77FD6-4293-4A3B-BB1E-84099A263CDF}" type="datetimeFigureOut">
              <a:rPr lang="tr-TR" smtClean="0"/>
              <a:t>6.11.2025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411AB-5F22-44EB-90F7-51446E3CD5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480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2FFA77-B06F-8252-D13C-BE87AEB7C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471E071-848D-0ADB-70B8-6DBF9DF3D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B72BC56-C8C4-1D0E-977A-6212E8CA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9686-0CDD-428A-A7B8-40B1D4BB88D5}" type="datetime1">
              <a:rPr lang="tr-TR" smtClean="0"/>
              <a:t>6.11.2025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3967BE6-7709-125D-F070-2D6503CF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0D5877-40E6-A843-15A9-2B72F2ABE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271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52CEA6-8568-E04B-A693-742E96E3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2DCB977-1496-7624-6D65-0ECC3A9F3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9E7F619-274B-926D-257E-CA429B598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DDF2-6911-49C0-AF3C-2010805D0060}" type="datetime1">
              <a:rPr lang="tr-TR" smtClean="0"/>
              <a:t>6.11.2025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DE35457-F340-A95E-61D1-5EBBFAD1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B275D5B-C51A-3CCE-668E-AC265263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199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09F7F9B0-8147-4239-CCA7-8D92EFA3B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9C4650-5318-D602-3696-A69FCEB86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72C4BFD-25B7-BC46-E137-84F6327B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67B4-CDEE-48C1-BEB4-3EBE2E073FBE}" type="datetime1">
              <a:rPr lang="tr-TR" smtClean="0"/>
              <a:t>6.11.2025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CF9E422-55D5-E29A-3CD6-DA664394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495B00C-6A02-8E23-777D-2961A7BFA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888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921158-C0F4-E614-B763-E0442D78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84CAFE-9BC4-9936-1989-3A878CA29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9782DC3-D822-6C63-9D8A-0BCC9A18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723A-A026-4D4A-96B2-5F9CA7F9E3A3}" type="datetime1">
              <a:rPr lang="tr-TR" smtClean="0"/>
              <a:t>6.11.2025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EA0ACC5-487F-6A5E-A646-A9F61FFF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1D9376B-4BFB-97F1-0AE3-A0B61484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806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1BCD01-A678-8968-E9C9-BFC6878C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4B2C8FD-E7CE-247A-68E9-17DBF9F2F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ABF2914-8A06-1F39-0CC7-7D87039F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6D036-CE13-4042-B9E9-AD99F94C201B}" type="datetime1">
              <a:rPr lang="tr-TR" smtClean="0"/>
              <a:t>6.11.2025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DCA1F97-D034-190C-C6E0-FB6FDB1B4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E7B20C6-286C-B8BC-F644-CEE16F6C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983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4067B1-A4FF-05F6-08EC-02E66B34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72092D-0D51-7F04-0DED-46FFF756B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327DA08-DBE9-D9B7-476B-40B87CC31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D3703C8-5BFF-71DE-74FC-1F6493BD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4BD6-B257-4508-8571-0C447078E9B6}" type="datetime1">
              <a:rPr lang="tr-TR" smtClean="0"/>
              <a:t>6.11.2025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47BB269-AF28-7DAB-AFA1-ABA89B88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22F17CD-5CC4-12ED-906C-328AFF9E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692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4EF98F-AF6B-5345-D809-8E541AEFB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10AB64E-EBB4-DEBE-20B4-25E95DB1A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F0EB8A1-1964-D850-7248-F2484E659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2259E0F-42F1-F5FE-422F-C25FCBC8D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C5B9F22-9FBE-D922-059C-DFFC897FFD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B8BEE67-4576-8A02-8AA1-CB8DF694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B202-5E17-4EF6-9FEF-75B888A94384}" type="datetime1">
              <a:rPr lang="tr-TR" smtClean="0"/>
              <a:t>6.11.2025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43E00E6-DAEE-1240-83D7-716393A5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CD6889F-C6EC-1F12-3B75-EB2C41F7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797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0DE896-ADAC-43AA-A69C-0E05FF1A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4BE3C05-7FF8-34D5-D12D-0D1C3B510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C22F-95B9-4553-9C50-2C68FF529B1B}" type="datetime1">
              <a:rPr lang="tr-TR" smtClean="0"/>
              <a:t>6.11.2025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2011E27-6659-1A5F-7F1A-DDFC9B6E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9B13905-60D1-5C4C-7E09-E3E4C037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400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D51BCC2-1434-50C6-4086-3617B4ED3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54DD-7A9F-4387-B424-5D2A51E7B03C}" type="datetime1">
              <a:rPr lang="tr-TR" smtClean="0"/>
              <a:t>6.11.2025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2816884-3AE6-AE6A-BAD3-A77A427B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C4B22CA-D106-8383-6D3F-B4909FFA8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5387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63DAE7-17A6-F927-733D-3CA3E3F5F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A81782-1384-BE63-9F9B-F60FA524B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707D69D-0145-6EC5-5A88-0D188258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A97320F-BACE-03D9-497B-AFE2D0D8F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47AA-0813-4CE9-B598-4618B4781D92}" type="datetime1">
              <a:rPr lang="tr-TR" smtClean="0"/>
              <a:t>6.11.2025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26830FC-A554-88FD-73BC-2BBF9F50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C0AF8B6-991F-F253-8497-521BC97A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433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70C1B9-280F-2453-289D-3AB95B9B1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3567520-987E-48FB-8C6B-CB68A8DA4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30D0F4F-E090-AFE9-4EE4-D3A3C9A84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99E9EE-6052-FAF0-B2FB-F6755E029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34F3-E646-4338-8BC8-D66B1F708794}" type="datetime1">
              <a:rPr lang="tr-TR" smtClean="0"/>
              <a:t>6.11.2025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00C2BA-73E0-4DDD-2241-18FB3AC2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FE7AB84-91CD-2C94-A3C4-0C5EB598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016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757AC5D-5ED0-DCED-3056-D18EC9410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3F50C82-8A39-6F68-1731-7268BF010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8451DC6-4F6C-693A-0D44-D9EF8D76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B150B-FB5C-4C88-8CE3-A2FEC2A1AE08}" type="datetime1">
              <a:rPr lang="tr-TR" smtClean="0"/>
              <a:t>6.11.2025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9770560-5575-E671-5A95-50D4492B4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6B9BD1A-D44D-FD93-1C19-6183862A3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83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rkdiab.org/admin/PICS/webfiles/2024_diyabet_tani_ve_tedavi_rehberi_13283.pdf" TargetMode="External"/><Relationship Id="rId2" Type="http://schemas.openxmlformats.org/officeDocument/2006/relationships/hyperlink" Target="https://file.temd.org.tr/Uploads/publications/guides/documents/diabetesmellitus202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ptodate.com/contents/metformin-in-the-treatment-of-adults-with-type-2-diabetes-mellitus?search=metformin%20in%20type%202%20diabetes%20mellitus&amp;source=search_result&amp;selectedTitle=1~150&amp;usage_type=default&amp;display_rank=1" TargetMode="External"/><Relationship Id="rId5" Type="http://schemas.openxmlformats.org/officeDocument/2006/relationships/hyperlink" Target="https://files.tuseb.gov.tr/tuhke/files/yayinlar/2024-11-29-08-09-42.pdf" TargetMode="External"/><Relationship Id="rId4" Type="http://schemas.openxmlformats.org/officeDocument/2006/relationships/hyperlink" Target="https://files.tuseb.gov.tr/tuhke/files/yayinlar/2024-11-29-07-51-38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9BC69F26-8CC9-48E1-73B2-9791F935D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45091"/>
            <a:ext cx="9144000" cy="1655762"/>
          </a:xfrm>
        </p:spPr>
        <p:txBody>
          <a:bodyPr>
            <a:normAutofit/>
          </a:bodyPr>
          <a:lstStyle/>
          <a:p>
            <a:r>
              <a:rPr lang="tr-TR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BİRİNCİ BASAMAKTA </a:t>
            </a:r>
            <a:br>
              <a:rPr lang="tr-TR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TİP 2 DİYABET TEDAVİSİ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609E436-39B2-4681-999D-719960B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022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9231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99616"/>
            <a:ext cx="10515600" cy="4677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2) Farmakolojik Tedavi</a:t>
            </a:r>
          </a:p>
          <a:p>
            <a:pPr marL="0" indent="0">
              <a:buNone/>
            </a:pPr>
            <a:endParaRPr lang="tr-T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/>
              <a:t>Biguanidler</a:t>
            </a:r>
            <a:endParaRPr lang="tr-TR" dirty="0"/>
          </a:p>
          <a:p>
            <a:pPr lvl="1"/>
            <a:r>
              <a:rPr lang="tr-TR" sz="2800" dirty="0"/>
              <a:t>Metformin</a:t>
            </a:r>
          </a:p>
          <a:p>
            <a:pPr lvl="1"/>
            <a:r>
              <a:rPr lang="tr-TR" sz="2800" dirty="0"/>
              <a:t>Metformin uzun salınımlı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/>
              <a:t>Sülfonilüreler</a:t>
            </a:r>
            <a:endParaRPr lang="tr-TR" dirty="0"/>
          </a:p>
          <a:p>
            <a:pPr lvl="1"/>
            <a:r>
              <a:rPr lang="tr-TR" sz="2800" dirty="0" err="1"/>
              <a:t>Glipizid</a:t>
            </a:r>
            <a:endParaRPr lang="tr-TR" sz="2800" dirty="0"/>
          </a:p>
          <a:p>
            <a:pPr lvl="1"/>
            <a:r>
              <a:rPr lang="tr-TR" sz="2800" dirty="0" err="1"/>
              <a:t>Gliklazid</a:t>
            </a:r>
            <a:endParaRPr lang="tr-TR" sz="2800" dirty="0"/>
          </a:p>
          <a:p>
            <a:pPr lvl="1"/>
            <a:r>
              <a:rPr lang="tr-TR" sz="2800" dirty="0" err="1"/>
              <a:t>Glimepirid</a:t>
            </a:r>
            <a:endParaRPr lang="tr-TR" sz="2800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1D97729-75FE-4E3E-8A63-44B4CCB1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509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47205"/>
            <a:ext cx="10515600" cy="1325563"/>
          </a:xfrm>
        </p:spPr>
        <p:txBody>
          <a:bodyPr/>
          <a:lstStyle/>
          <a:p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endParaRPr lang="tr-T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48481"/>
            <a:ext cx="10515600" cy="46041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Glinidler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Repaglinid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Nateglinid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Alfa-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Glukozidaz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inhibitörleri</a:t>
            </a:r>
          </a:p>
          <a:p>
            <a:pPr lvl="1"/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Akarboz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Miglitol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Tiazolidindion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Pioglitazon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DEE99E6-37EC-40A3-9BDE-7A130E57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6386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endParaRPr lang="tr-T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66400"/>
            <a:ext cx="10515600" cy="44862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Çift GIP/GLP-1  Reseptör Agonistleri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GLP-1 Reseptör Agonistleri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DPP-4 İnhibitörleri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SGLT-2 İnhibitörleri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İnsülinler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39ACDE7-CE41-45D1-B84A-47A21AA7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4358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BE451A-DC89-E100-196F-2B890167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Tedavi- Metformin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7904030-8FD0-8972-23CA-83F61E770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570"/>
            <a:ext cx="10515600" cy="46715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Kontrendikasyon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veya başka antidiyabetik ilaçların kullanımını gerektirecek eşlik eden hastalıklar olmadıkça, </a:t>
            </a: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İLK TERCİH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Etkisini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glukoneogenezi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inhibe ederek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hepatik glikoz çıktısını azaltarak gösterir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9BCA4F7-3C55-7ECE-4844-89350DA5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614" y="3171547"/>
            <a:ext cx="4871776" cy="3227552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2837CF3-217F-43CA-81DB-595957EC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065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1EC1DDB-9957-5589-472C-DF8019CDE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59" r="1"/>
          <a:stretch/>
        </p:blipFill>
        <p:spPr>
          <a:xfrm>
            <a:off x="838200" y="1149150"/>
            <a:ext cx="10616379" cy="4351338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41F0829-3DEF-4F08-B031-926CE6E7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0205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30B1E0-2B4F-7AC6-BE6B-2AFE5AFF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Tedavi- Metformin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8196DE5-A844-2099-F16D-1C59D6FBE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545" y="1668775"/>
            <a:ext cx="10515600" cy="41677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sz="3000" b="1" dirty="0">
                <a:latin typeface="Calibri" panose="020F0502020204030204" pitchFamily="34" charset="0"/>
                <a:cs typeface="Calibri" panose="020F0502020204030204" pitchFamily="34" charset="0"/>
              </a:rPr>
              <a:t>Metformin Kullanım Özellikleri</a:t>
            </a:r>
          </a:p>
          <a:p>
            <a:pPr marL="0" indent="0">
              <a:buNone/>
            </a:pP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tr-TR" sz="3000" b="1" dirty="0">
                <a:latin typeface="Calibri" panose="020F0502020204030204" pitchFamily="34" charset="0"/>
                <a:cs typeface="Calibri" panose="020F0502020204030204" pitchFamily="34" charset="0"/>
              </a:rPr>
              <a:t>Tablo TEMD Diyabet 2024 Kılavuzundan alınmıştır.</a:t>
            </a:r>
          </a:p>
          <a:p>
            <a:pPr marL="0" indent="0">
              <a:buNone/>
            </a:pP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sim 4" descr="metin, yazı tipi, sayı, numara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655256D-B0CF-B121-FAB9-8D74EE91B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5" y="2302743"/>
            <a:ext cx="7278986" cy="2580237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D6D738A-7EB4-4714-AF3B-B4C1670A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2077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B4C825-8C13-FC54-69A3-EFD1805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Tedavi- </a:t>
            </a:r>
            <a:r>
              <a:rPr lang="tr-T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Metformin</a:t>
            </a:r>
            <a:endParaRPr lang="tr-T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1C0F9E-D6C3-D687-F49B-6A3128785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583" y="1603684"/>
            <a:ext cx="8225413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sz="3600" b="1" dirty="0">
                <a:latin typeface="Calibri" panose="020F0502020204030204" pitchFamily="34" charset="0"/>
                <a:cs typeface="Calibri" panose="020F0502020204030204" pitchFamily="34" charset="0"/>
              </a:rPr>
              <a:t>Metformin Yan Etkiler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Gastrointestinal</a:t>
            </a:r>
            <a:r>
              <a:rPr 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irritasyon</a:t>
            </a:r>
            <a:r>
              <a:rPr 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 (gaz, şişkinlik gibi yan etkiler genellikle geçicidir). Dozun yavaş bir şekilde artırılması </a:t>
            </a:r>
            <a:r>
              <a:rPr lang="tr-TR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gastrointestinal</a:t>
            </a:r>
            <a:r>
              <a:rPr 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tolerabiliteyi</a:t>
            </a:r>
            <a:r>
              <a:rPr 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 iyileştirebilir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Abdominal kramp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Diyare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Ağızda metalik tat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Laktik asidoz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B-12 vitamin eksikliği (Vakaların %16’sında görülür). Periyodik olarak B-12 vitamin düzeyinin ölçülmesi önerilmektedir. Düzeyin düşük olduğu, özellikle nöropati gelişmiş vakalarda B-12 vitamin replasmanı gerekir. 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B2EC23A-BC7A-F3EB-E3FE-487A396F2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996" y="2165420"/>
            <a:ext cx="2527160" cy="2527160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A1BAED7-53C9-4FDD-BC31-284970B2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5728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7DD344-41E4-C18F-3BEC-328437AE7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474"/>
            <a:ext cx="10515600" cy="911852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Tedavi- Metformin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693B899-D701-F0C1-62AB-4541BE3CB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2630"/>
            <a:ext cx="10515600" cy="54954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Metformin Kontrendikasyonları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Laktik asidoza yatkınlık oluşturan faktörleri olan hastalarda kontrendikedir. Bu durumlar: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Bozulmuş böbrek fonksiyonu (tahmini [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eGFR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] &lt;30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dak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/1,73 m </a:t>
            </a:r>
            <a:r>
              <a:rPr lang="tr-T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 )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Eş zamanlı aktif veya ilerleyici şiddetli karaciğer hastalığı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Aktif alkol kötüye kullanımı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Hipoperfüzyon riski taşıyan kararsız veya akut kalp yetmezliği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Kardiyovasküler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kollaps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miyokard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infarktüsü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Metformin tedavisi sırasında laktik asidoz öyküsü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Enfeksiyon, ağır hipoksi, periferik damar hastalığı veya dehidratasyona bağlı olarak doku perfüzyonunun azalması veya hemodinamik instabilite.</a:t>
            </a:r>
          </a:p>
          <a:p>
            <a:pPr lvl="1"/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cerrahi girişim</a:t>
            </a:r>
          </a:p>
          <a:p>
            <a:pPr marL="0" indent="0">
              <a:buNone/>
            </a:pP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CA1923-A1AD-48D1-A089-8B759415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4496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4B52409-CD92-FEFA-3C42-95BD501FF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837" y="1008879"/>
            <a:ext cx="9015006" cy="4351338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4B50536-80C4-4783-8301-042EA987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6928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EF06E-97F6-7329-4DED-3DA092543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3EDEC0-F681-B6DF-6A96-94257E7F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Tedavi- Metformin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F3BBF7-A163-2D53-7DF4-9244D7BF7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76426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Metformin Kontrendikasyonları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Gebelikte kesin kontrendikasyon olmamakla beraber ilk tercih olmamalı, hasta kendi kendine insülin yapamayacak ise tercih edilebilir.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Ancak metforminin plasentayı geçtiği ve hem anne hem bebek üzerine yapılan çalışmaların yetersiz olduğu unutulmamalıdır!!!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8431525-E5F1-205D-C5B7-A5C66EC789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61413" y="1690688"/>
            <a:ext cx="2592387" cy="3888580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68F35CB-8E85-496D-ABAB-18C6487F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81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Sunum Planı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Tanım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Epidemiyoloji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Tarama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Takip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Birinci basamakta Tip 2 Diyabet tedavisi/yönetimi örnek vakalar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BA3A89A-B4DF-41C3-9AD2-CDAD0719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352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Tedavide Hedef ve Takip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53610" y="1690688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Tip 2 DM tanısı alan erişkinler için hedef değerler, komplikasyonları önlemeye ve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kardiyovasküler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riski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azaltmaya yöneliktir.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HbA1c hedefi, bireyin yaşam beklentisi, hipoglisemi riski ve eşlik eden hastalıklarına göre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bireyselleştirilmelidir.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9290C75-EFF4-4668-A605-5DE75190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237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96157" y="347369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HbA1c Hedef Değerleri</a:t>
            </a: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4373012"/>
              </p:ext>
            </p:extLst>
          </p:nvPr>
        </p:nvGraphicFramePr>
        <p:xfrm>
          <a:off x="1049414" y="1580225"/>
          <a:ext cx="9809085" cy="4074948"/>
        </p:xfrm>
        <a:graphic>
          <a:graphicData uri="http://schemas.openxmlformats.org/drawingml/2006/table">
            <a:tbl>
              <a:tblPr firstRow="1" firstCol="1" bandRow="1"/>
              <a:tblGrid>
                <a:gridCol w="7019305">
                  <a:extLst>
                    <a:ext uri="{9D8B030D-6E8A-4147-A177-3AD203B41FA5}">
                      <a16:colId xmlns:a16="http://schemas.microsoft.com/office/drawing/2014/main" val="3741378018"/>
                    </a:ext>
                  </a:extLst>
                </a:gridCol>
                <a:gridCol w="2789780">
                  <a:extLst>
                    <a:ext uri="{9D8B030D-6E8A-4147-A177-3AD203B41FA5}">
                      <a16:colId xmlns:a16="http://schemas.microsoft.com/office/drawing/2014/main" val="1110763018"/>
                    </a:ext>
                  </a:extLst>
                </a:gridCol>
              </a:tblGrid>
              <a:tr h="4849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Sağlık Durumu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HbA1c Hedefi</a:t>
                      </a:r>
                      <a:endParaRPr lang="tr-TR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106357"/>
                  </a:ext>
                </a:extLst>
              </a:tr>
              <a:tr h="4849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Gebeler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&lt;%6-6,5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850939"/>
                  </a:ext>
                </a:extLst>
              </a:tr>
              <a:tr h="4849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Sağlık durumu ve fonksiyonları iyi, düşük tedavi riski ve yükü olan bireyler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&lt;%6,5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599558"/>
                  </a:ext>
                </a:extLst>
              </a:tr>
              <a:tr h="4849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Çoğu yetişkin birey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&lt;%7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183367"/>
                  </a:ext>
                </a:extLst>
              </a:tr>
              <a:tr h="4849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Sağlıklı yaşlı bireyler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&lt;%7,5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2397"/>
                  </a:ext>
                </a:extLst>
              </a:tr>
              <a:tr h="4849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Karmaşık veya orta düzeyde sağlık sorunu olan yaşlı bireyler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&lt;%8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963930"/>
                  </a:ext>
                </a:extLst>
              </a:tr>
              <a:tr h="9698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Çok karmaşık veya ağır sağlık sorunları olan yaşlı bireyler ya da sınırlı yaşam süresi beklentisi olan bireyler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HbA1c hedefi belirlenmez.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388041"/>
                  </a:ext>
                </a:extLst>
              </a:tr>
            </a:tbl>
          </a:graphicData>
        </a:graphic>
      </p:graphicFrame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1E23B13A-29CA-4EBC-8FD0-65AB3E8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6242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433" y="553587"/>
            <a:ext cx="8877669" cy="53589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1485C76-8032-4D63-83DB-01DC7EF1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9950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AF81F2-6837-0A8E-C0B4-73667551C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Tedavi Seçenekleri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48CD4DD2-7D4F-3EC0-8FCE-D3E8D3483F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562684"/>
              </p:ext>
            </p:extLst>
          </p:nvPr>
        </p:nvGraphicFramePr>
        <p:xfrm>
          <a:off x="838200" y="140837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A29BB7CF-88B4-4196-B4AD-B5F912A7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5760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1">
            <a:extLst>
              <a:ext uri="{FF2B5EF4-FFF2-40B4-BE49-F238E27FC236}">
                <a16:creationId xmlns:a16="http://schemas.microsoft.com/office/drawing/2014/main" id="{6D69E6A4-909F-419A-89E1-8182DD9A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Komorbiditeye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Göre Hızlı Tercih</a:t>
            </a:r>
          </a:p>
        </p:txBody>
      </p:sp>
      <p:graphicFrame>
        <p:nvGraphicFramePr>
          <p:cNvPr id="8" name="Rectangle 1">
            <a:extLst>
              <a:ext uri="{FF2B5EF4-FFF2-40B4-BE49-F238E27FC236}">
                <a16:creationId xmlns:a16="http://schemas.microsoft.com/office/drawing/2014/main" id="{ADAC22B2-2F1A-426E-B2A3-3F02887A27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496026"/>
              </p:ext>
            </p:extLst>
          </p:nvPr>
        </p:nvGraphicFramePr>
        <p:xfrm>
          <a:off x="838200" y="15113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992BFF7-D60F-48EE-B96A-F91E3E2D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2818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CF42CAD-5262-837B-6570-B093AD5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Birinci Basamakta Pratik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71EE3B8-9002-3062-311E-FBF901439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Metformin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(başla/titrasyon),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(uygun seçilmiş hastada).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Diğer ajanlar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(SGLT2-i, DPP-4-i, GLP-1 RA, TZD,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akarbose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Genellikle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uzman raporu/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ikinci-üçüncü basamak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ile başlatılır.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Rehber gereği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seçeneği bil, endikasyonu koy, uygun merkez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(endokrinoloji/dahiliye) ile koordineli yönet.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Geri ödeme koşulları değişebilir; kurum/SUT güncellemesini kontrol et.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0CE81B5-C77F-4C77-94C0-D6F0A62B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1184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460506"/>
            <a:ext cx="10515600" cy="709131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Sevk Kriterleri</a:t>
            </a: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16196"/>
              </p:ext>
            </p:extLst>
          </p:nvPr>
        </p:nvGraphicFramePr>
        <p:xfrm>
          <a:off x="990599" y="1279962"/>
          <a:ext cx="10067926" cy="4489958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5033963">
                  <a:extLst>
                    <a:ext uri="{9D8B030D-6E8A-4147-A177-3AD203B41FA5}">
                      <a16:colId xmlns:a16="http://schemas.microsoft.com/office/drawing/2014/main" val="2539673576"/>
                    </a:ext>
                  </a:extLst>
                </a:gridCol>
                <a:gridCol w="5033963">
                  <a:extLst>
                    <a:ext uri="{9D8B030D-6E8A-4147-A177-3AD203B41FA5}">
                      <a16:colId xmlns:a16="http://schemas.microsoft.com/office/drawing/2014/main" val="294142206"/>
                    </a:ext>
                  </a:extLst>
                </a:gridCol>
              </a:tblGrid>
              <a:tr h="3120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Durum / Bulgular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Açıklama / Gerekçe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034543"/>
                  </a:ext>
                </a:extLst>
              </a:tr>
              <a:tr h="6524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HbA1c&gt; %9 ve </a:t>
                      </a:r>
                      <a:r>
                        <a:rPr lang="tr-TR" sz="16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semptomatik</a:t>
                      </a: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hiperglisemi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Oral tedaviye rağmen glisemik kontrol sağlanamıyorsa veya insülin başlama gereği varsa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691086"/>
                  </a:ext>
                </a:extLst>
              </a:tr>
              <a:tr h="6524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Açlık PG&gt; 250 mg/</a:t>
                      </a:r>
                      <a:r>
                        <a:rPr lang="tr-TR" sz="16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veya rastgele PG&gt; 300 mg/</a:t>
                      </a:r>
                      <a:r>
                        <a:rPr lang="tr-TR" sz="16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Akut hiperglisemik durum, dehidratasyon, kilo kaybı varsa endokrinoloji konsültasyonu gerekir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4047945"/>
                  </a:ext>
                </a:extLst>
              </a:tr>
              <a:tr h="6524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Sıklıkla hipoglisemi yaşayan hastalar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Özellikle ileri yaşta, yalnız yaşayanlar veya böbrek yetmezliği eşlik edenlerde değerlendirme gereklidir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5590846"/>
                  </a:ext>
                </a:extLst>
              </a:tr>
              <a:tr h="6524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İnsülin başlanması gereken hastalar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Uygulama eğitimi ve insülin doz titrasyonu için eğitim verebilecek merkezlere yönlendirme önerilir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0276917"/>
                  </a:ext>
                </a:extLst>
              </a:tr>
              <a:tr h="6524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Gestasyonel</a:t>
                      </a: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diyabet tanısı veya gebelik planlayan kadın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Perinatal izlem ve glisemik hedeflerin sıkı kontrolü açısından kadın doğum ve endokrin uzmanına sevk gerekir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4851368"/>
                  </a:ext>
                </a:extLst>
              </a:tr>
              <a:tr h="6524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Diyabetik </a:t>
                      </a:r>
                      <a:r>
                        <a:rPr lang="tr-TR" sz="16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retinopati</a:t>
                      </a: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bulguları / görme azalması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6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Göz dibi muayenesi sonrası ileri tetkik ve tedavi için göz hastalıklarına sevk gerekir</a:t>
                      </a:r>
                      <a:endParaRPr lang="tr-TR" sz="16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6765512"/>
                  </a:ext>
                </a:extLst>
              </a:tr>
            </a:tbl>
          </a:graphicData>
        </a:graphic>
      </p:graphicFrame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9D9AFA3-C45C-4A76-A8C9-38575F5BE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5026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82E11-7706-1556-9F3D-8317B438C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46F4E50-F67B-EB7A-D723-6693D0BA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466698"/>
            <a:ext cx="10515600" cy="709131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Sevk Kriterleri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0209ECA6-5922-267A-2A59-326B8709F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609763"/>
              </p:ext>
            </p:extLst>
          </p:nvPr>
        </p:nvGraphicFramePr>
        <p:xfrm>
          <a:off x="971550" y="1333499"/>
          <a:ext cx="9753600" cy="4746762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2539673576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94142206"/>
                    </a:ext>
                  </a:extLst>
                </a:gridCol>
              </a:tblGrid>
              <a:tr h="379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Durum / Bulgular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Açıklama / Gerekçe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034543"/>
                  </a:ext>
                </a:extLst>
              </a:tr>
              <a:tr h="7938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İleri evre kronik böbrek hastalığı (</a:t>
                      </a:r>
                      <a:r>
                        <a:rPr lang="tr-TR" sz="18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eGFR</a:t>
                      </a: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&lt;30 </a:t>
                      </a:r>
                      <a:r>
                        <a:rPr lang="tr-TR" sz="18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</a:t>
                      </a: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tr-TR" sz="18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dk</a:t>
                      </a: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Nefroloji ile takip, ilaçların yeniden düzenlenmesi ve insülin yönetimi için sevk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3316563"/>
                  </a:ext>
                </a:extLst>
              </a:tr>
              <a:tr h="7938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Ayakta ülser, enfeksiyon veya </a:t>
                      </a:r>
                      <a:r>
                        <a:rPr lang="tr-TR" sz="18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Charcot</a:t>
                      </a: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8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artropatisi</a:t>
                      </a: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bulguları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Diyabetik ayak merkezi veya ortopedi/kardiyovasküler cerrahi konsültasyonu gerekebilir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4810"/>
                  </a:ext>
                </a:extLst>
              </a:tr>
              <a:tr h="7938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İnatçı hipertansiyon veya </a:t>
                      </a:r>
                      <a:r>
                        <a:rPr lang="tr-TR" sz="18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dislipidemi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Üç </a:t>
                      </a:r>
                      <a:r>
                        <a:rPr lang="tr-TR" sz="18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antihipertansif</a:t>
                      </a: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ajana rağmen kontrolsüz tansiyon → kardiyoloji/endokrin konsültasyonu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6209620"/>
                  </a:ext>
                </a:extLst>
              </a:tr>
              <a:tr h="7938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Şiddetli nöropati veya otonomik bulgular (taşikardi, </a:t>
                      </a:r>
                      <a:r>
                        <a:rPr lang="tr-TR" sz="18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ortostatik</a:t>
                      </a: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hipotansiyon)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Nöroloji veya endokrin değerlendirmesi gereklidir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8982938"/>
                  </a:ext>
                </a:extLst>
              </a:tr>
              <a:tr h="7938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Mental</a:t>
                      </a: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kognitif gerilik ya da psikotik bozukluk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Uyum sorunları nedeniyle psikiyatri ve </a:t>
                      </a:r>
                      <a:r>
                        <a:rPr lang="tr-TR" sz="1800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multidisipliner</a:t>
                      </a:r>
                      <a:r>
                        <a:rPr lang="tr-TR" sz="1800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yaklaşım gerekebilir</a:t>
                      </a:r>
                      <a:endParaRPr lang="tr-TR" sz="1800" strike="noStrik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1665612"/>
                  </a:ext>
                </a:extLst>
              </a:tr>
            </a:tbl>
          </a:graphicData>
        </a:graphic>
      </p:graphicFrame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7126C90-4D2B-4CDB-93B9-2778639D7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2560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87E53FF-84C0-D746-A592-D41C55AC84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</a:t>
            </a:r>
            <a:r>
              <a:rPr lang="tr-TR" dirty="0">
                <a:solidFill>
                  <a:srgbClr val="FF0000"/>
                </a:solidFill>
              </a:rPr>
              <a:t> ÖRNEKLERİ</a:t>
            </a: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E1EFA52-27E3-A448-ACDC-165894DE7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Birinci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basamakta</a:t>
            </a:r>
            <a:r>
              <a:rPr lang="tr-TR" dirty="0"/>
              <a:t> Tip 2 DM yönetimi/tedavisi ile ilgili vaka örneklerimiz 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E6D8480-0A10-4AC5-9267-210D8232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6009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3B13BB-5F69-825D-1E1D-DC862F23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1 — “Ömer Bey”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F964DF-38FB-46B1-A30A-3E96699B2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Öykü: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52 yaş, BKİ 31 kg/m² (bel çevresi 108 cm),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Sedanter iş, akşamları abur-cubur.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Son aylarda çok su içme/idrara çıkma yok, görme yakınması yok.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Hipertansiyon (2 yıldır), sigara yok, ailede diyabet (+).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İlaç: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Amlodipin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5 mg.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993D244-B0E1-9EE0-8B58-A7032E17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398" y="4085059"/>
            <a:ext cx="2771192" cy="2593910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08B57D8-71C5-4BFD-98E4-415B0949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284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Tip 2 Diabetes Mellitus (Tip 2 DM), </a:t>
            </a:r>
            <a:r>
              <a:rPr lang="tr-TR" b="1" dirty="0"/>
              <a:t>insülin direnci </a:t>
            </a:r>
            <a:r>
              <a:rPr lang="tr-TR" dirty="0"/>
              <a:t>veya insülin üretiminin yetersizliği sonucu gelişen </a:t>
            </a:r>
            <a:r>
              <a:rPr lang="tr-TR" b="1" dirty="0"/>
              <a:t>hiperglisemi </a:t>
            </a:r>
            <a:r>
              <a:rPr lang="tr-TR" dirty="0"/>
              <a:t>ile karakterize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kronik</a:t>
            </a:r>
            <a:r>
              <a:rPr lang="tr-TR" dirty="0"/>
              <a:t> </a:t>
            </a:r>
            <a:r>
              <a:rPr lang="tr-TR" b="1" dirty="0" err="1"/>
              <a:t>multisistemik</a:t>
            </a:r>
            <a:r>
              <a:rPr lang="tr-TR" dirty="0"/>
              <a:t> bir karbonhidrat metabolizması hastalığıdır.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Aile hekiminin rolü;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b="1" dirty="0"/>
              <a:t>Erken tanı</a:t>
            </a:r>
            <a:r>
              <a:rPr lang="tr-TR" dirty="0"/>
              <a:t>, 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b="1" dirty="0"/>
              <a:t>Risk azaltma</a:t>
            </a:r>
            <a:r>
              <a:rPr lang="tr-TR" dirty="0"/>
              <a:t>, 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b="1" dirty="0"/>
              <a:t>Tedavi başlat/koordine et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A5B2BED-BAE9-6BD1-A8B5-8D475425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268" y="3239310"/>
            <a:ext cx="4231532" cy="2821021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5FBDF42-C02C-44A4-9AE6-DD7EBABD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2767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E6384-3E42-CE52-1151-E56543BAC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17D856-73F1-9286-573F-986AD7A3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1 — “Ömer Bey”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3C4B99-90E8-1BAC-ED61-0F9F691B6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Muayene: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TA 138/86 mmHg,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Nabız 78/dk, </a:t>
            </a:r>
          </a:p>
          <a:p>
            <a:pPr lvl="1"/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Akantozis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(+) boyun/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aksilla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Ayak cilt bütünlüğü iyi,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Duyu kaybı yok, nöropati bulgusu yok</a:t>
            </a:r>
          </a:p>
        </p:txBody>
      </p:sp>
      <p:pic>
        <p:nvPicPr>
          <p:cNvPr id="5" name="Grafik 4" descr="Stetoskop düz dolguyla">
            <a:extLst>
              <a:ext uri="{FF2B5EF4-FFF2-40B4-BE49-F238E27FC236}">
                <a16:creationId xmlns:a16="http://schemas.microsoft.com/office/drawing/2014/main" id="{15946836-36D1-2DBA-0C42-7BE09EEA2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1728" y="2367223"/>
            <a:ext cx="1820427" cy="1820427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FFFFD75-9518-48C0-9663-73FE4A371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9409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42D06-014C-9F5A-2B02-76009C0E2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AA27CF-FE03-43DC-D2FB-F8AC81EA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1 — “Ömer Bey”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B42292-EA05-1D65-CF36-A952288C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4351338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Laboratuvar: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HbA1c: %7,6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Açlık glukozu: 128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PPG (2. saat): 176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Lipid: LDL 118, HDL 41 , TG 182, Total K 212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Kreatinin 0,9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eGFR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~90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/dk/1,73m²,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Spot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/Cr &lt;30 mg/g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AST/ALT: N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Vitamin B12: 380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pg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/ml</a:t>
            </a:r>
          </a:p>
        </p:txBody>
      </p:sp>
      <p:pic>
        <p:nvPicPr>
          <p:cNvPr id="5" name="Grafik 4" descr="Test tüpleri düz dolguyla">
            <a:extLst>
              <a:ext uri="{FF2B5EF4-FFF2-40B4-BE49-F238E27FC236}">
                <a16:creationId xmlns:a16="http://schemas.microsoft.com/office/drawing/2014/main" id="{B6A21A28-57E0-B781-FADA-4E6EB697C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0658" y="1586204"/>
            <a:ext cx="1703142" cy="1828800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AB28D34-2366-461C-B943-38AA4F3F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4867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2690B71-70A2-0C01-6B09-8A8647B49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253331"/>
            <a:ext cx="10515600" cy="4351338"/>
          </a:xfrm>
        </p:spPr>
        <p:txBody>
          <a:bodyPr>
            <a:normAutofit/>
          </a:bodyPr>
          <a:lstStyle/>
          <a:p>
            <a:endParaRPr lang="tr-TR" sz="3200" dirty="0"/>
          </a:p>
          <a:p>
            <a:endParaRPr lang="tr-TR" sz="3200" dirty="0"/>
          </a:p>
          <a:p>
            <a:endParaRPr lang="tr-TR" sz="3200" dirty="0"/>
          </a:p>
          <a:p>
            <a:pPr marL="0" indent="0" algn="ctr">
              <a:buNone/>
            </a:pPr>
            <a:r>
              <a:rPr lang="tr-TR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YAPMALI?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6E0A3B9-576D-4C4C-8547-1E0F7DB0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8147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74CA0-AFC5-8E07-EB1E-A3E826E7D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E5B551-BB75-43B7-829B-7B2CC554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Birinci Basamakta Yönetim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3AFBD0-A0AE-0909-7691-34C00AC51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Yaşam tarzı (ilk basamak, aynı gün başla)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Beslenme: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Akdeniz tipi; porsiyon kontrolü;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Basit şeker/kızartma azalt;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Lif ≥25–30 g/gün;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Tuz &lt;5 g/gün.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AF07463-E800-3218-F2CA-5806D24B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831" y="2775857"/>
            <a:ext cx="2881365" cy="2881365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23FAB01-65A9-49E7-A895-1BCC9069B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4052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8797F-2E77-9EBA-9557-27E0AEBA5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E96C1E-D586-32FA-9264-A26DCC1E9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Birinci Basamakta Yönetim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907817-F238-457B-6AA0-854545ED7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Yaşam tarzı (ilk basamak, aynı gün başla)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Fiziksel aktivite: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Haftada ≥150 dk orta-şiddetli aerobik + haftada 2 gün direnç egzersizi;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uzun oturmaları her 30–60 dk’da 2–3 dk hareketle böl.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Kilo hedefi: 3–6 ayda %7–10 kayıp.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Tütün/alkol: Kaçınma/azaltma, danışmanlık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C63D77B-EA89-84E5-9784-79419863A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506" y="4001294"/>
            <a:ext cx="2556588" cy="2789853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7E48818-1C42-4019-BFE2-CF5A7EF9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0902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500148-2AC4-A24F-68A9-F69CAAE3E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Metformin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7E13A0-7EE0-10B3-15EF-60C7393D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Başlangıç: 500 mg akşam yemekle (GI tolerans için).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Titrasyon: 1 hafta sonra 2 X 500 mg /gün → tolere edilirse 2 X 850–1000 mg gün (toplam 1500–2000 mg/gün).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Uzun salınımlı formlar GI yan etki varsa tercih edilebilir.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Böbrek kontrolü: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eGFR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&lt;30’da kontrendike; 30–45’te başlanmaz/azami dikkat; ≥45’te güvenli.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B12 izlemi: ≥5 yıl kullanımda periyodik kontrol.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AB80ADC-CF92-4029-B85F-F111088A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0953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261552-7EF4-A28B-9C7B-6BB726B76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749" y="1139825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Kardiyovasküler risk azaltma</a:t>
            </a:r>
            <a:endParaRPr lang="tr-T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LDL 118 mg/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→ birincil korunma için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statin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düşün (yaş &gt;40 ve DM varlığı).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TA 138/86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→ hedef &lt;140/90 (mümkünse &lt;130/80); mevcut antihipertansif düzenlenebilir.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Aspirin sadece ek KAH riski yüksekse değerlendir.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 descr="Kalp (organ) düz dolguyla">
            <a:extLst>
              <a:ext uri="{FF2B5EF4-FFF2-40B4-BE49-F238E27FC236}">
                <a16:creationId xmlns:a16="http://schemas.microsoft.com/office/drawing/2014/main" id="{D3B92E9E-66A9-CE8C-CD8F-DA697E70F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7175" y="3563144"/>
            <a:ext cx="1595176" cy="1595176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4D90DF-9B58-4142-8519-D08B3D466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9008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06C5F23-AF56-6ABF-C422-D1EA80F50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5050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Aşılar &amp; taramalar</a:t>
            </a:r>
            <a:endParaRPr lang="tr-T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İnfluenza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(yıllık),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Pnömokok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(PCV20 tek doz </a:t>
            </a: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PCV13→PPSV23 şeması),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Hepatit B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(0-1-6),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Td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Tdap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(10 yılda bir),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Zona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≥50 yaş,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COVID-19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güncel şema.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Göz dibi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: yıllık; </a:t>
            </a: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Ayak muayenesi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: riskli ise her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vizitte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değilse yıllık.</a:t>
            </a:r>
          </a:p>
          <a:p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Mikroalbüminüri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eGFR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: yıllık.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 descr="İğne düz dolguyla">
            <a:extLst>
              <a:ext uri="{FF2B5EF4-FFF2-40B4-BE49-F238E27FC236}">
                <a16:creationId xmlns:a16="http://schemas.microsoft.com/office/drawing/2014/main" id="{DB84A490-3494-6640-2AE9-E007DF9D5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51853" y="3210719"/>
            <a:ext cx="1919591" cy="1764081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66E994D-6AA7-4945-9A62-E651139F1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5221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BA97E3E-5B90-49EC-DB32-959C5761B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101725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Glukoz izlemi</a:t>
            </a:r>
            <a:endParaRPr lang="tr-T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Öz-izlem: Haftada birkaç gün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AKŞ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ve bazı günler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PPG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(2. saat).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Hedefe ulaşınca ölçüm sıklığı azaltılabilir; başlangıç döneminde daha sık.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F7F6AF7-72FF-1AD2-C394-479A092D4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087" y="3061996"/>
            <a:ext cx="2851255" cy="2528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7581C7C-4E50-4C6C-BA63-BA9B2C82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2978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2FE733-E769-318A-5DE5-A1B4C2189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877" y="1016000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Eğitim &amp; psikososyal</a:t>
            </a:r>
            <a:endParaRPr lang="tr-T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Diyabet öz-yönetimi,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Hipoglisemi belirtileri (metformin tek başına düşük risk),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Ayak bakımı;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Stres/depresyon taraması ve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Gerekli danışmanlık.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D59C13C-41C1-3E76-F7CF-4724DC370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577" y="2806569"/>
            <a:ext cx="2286000" cy="3304427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99A1585-83B2-40B7-8C55-7DA6A871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6734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Epidemiyoloji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Türkiye’de 2009 yılında </a:t>
            </a:r>
            <a:r>
              <a:rPr lang="tr-TR" b="1" dirty="0"/>
              <a:t>20 yaş üzeri </a:t>
            </a:r>
            <a:r>
              <a:rPr lang="tr-TR" dirty="0"/>
              <a:t>toplumda diyabet </a:t>
            </a:r>
            <a:r>
              <a:rPr lang="tr-TR" dirty="0" err="1"/>
              <a:t>prevalansı</a:t>
            </a:r>
            <a:r>
              <a:rPr lang="tr-TR" dirty="0"/>
              <a:t> </a:t>
            </a:r>
            <a:r>
              <a:rPr lang="tr-TR" b="1" dirty="0"/>
              <a:t>%13,7</a:t>
            </a:r>
            <a:r>
              <a:rPr lang="tr-TR" dirty="0"/>
              <a:t>; GDM oranı ise %6,5 bulunmuştur.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Türkiye'de yaşa standardize edilmiş diyabet </a:t>
            </a:r>
            <a:r>
              <a:rPr lang="tr-TR" dirty="0" err="1"/>
              <a:t>prevalansı</a:t>
            </a:r>
            <a:r>
              <a:rPr lang="tr-TR" dirty="0"/>
              <a:t> kadınlar için %13,9, erkekler için %14,3’tür.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Dünya’da yaklaşık 830 milyon Tip 2 diyabetli hasta vardır ve Dünya genelinde diyabet prevalansı yaklaşık %14’tür.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CB66C9E-9A0C-411C-80B9-CB98C040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3199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3CCBEEF-210F-37CA-F02D-6B2E0B7B0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 ve Titrasyon Zamanlaması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4–6 hafta: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Metformin toleransı, doz artırımı, TA/yan etkiler.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~3 ay (12 hafta):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HbA1c tekrar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Hedefe (≈ &lt;%7) ulaştıysa: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mevcut planı sürdür.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Ulaşamadıysa (ör. HbA1c ≥%7):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Yaşam tarzını güçlendir + 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ikinci ajan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değerlendirmesi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AEC0AFE-E2B3-487F-A7C8-9ED5C9A6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0697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C31911-F38B-DEB4-22D0-068A014C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2 — “Ayşe Hanım”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1385D20-DCE5-BBF6-EA42-2644807EA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4351338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Öykü: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58 yaş, BKİ 33 kg/m²;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Masa başı iş; merdivende nefes nefese kalıyor. </a:t>
            </a:r>
          </a:p>
          <a:p>
            <a:pPr lvl="1"/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Poliüri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/polidipsi yok,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Kilo ↑ (son 1 yılda +6 kg).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HT, dislipidemi öyküsü;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Sigara yok.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İlaç: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Amlodipin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5 mg.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Ailede T2DM (+).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A3759C3-D987-9119-85ED-83826AA89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984" y="1404938"/>
            <a:ext cx="3615447" cy="4351338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197296C-6F19-4262-935E-594BA529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1551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EE028F-F813-D633-283F-87547C61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2 — “Ayşe Hanım”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60A714D-9717-8DD8-5B54-2C33275EE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593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Muayene: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 142/88 mmHg, nabız 76/dk,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Bel çevresi 112 cm. </a:t>
            </a:r>
          </a:p>
          <a:p>
            <a:pPr lvl="1"/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Akantozis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(+).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Ayak cildi bütün, duyu kaybı yok.</a:t>
            </a:r>
          </a:p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Laboratuvar: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HbA1c: %8,6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AKŞ: 156 mg/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| PPG (2.saat): 220 mg/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Lipid: LDL 138, HDL 38 , TG 236, Total K 228 mg/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Kreatinin 0,94 mg/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eGFR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~78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/dk/1,73 m²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Spot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/Cr: 45 mg/g (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mikroalbüminüri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AST/ALT: N 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 descr="Stetoskop düz dolguyla">
            <a:extLst>
              <a:ext uri="{FF2B5EF4-FFF2-40B4-BE49-F238E27FC236}">
                <a16:creationId xmlns:a16="http://schemas.microsoft.com/office/drawing/2014/main" id="{6969B128-96C4-68BB-3DC6-03DD490A8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0639" y="1690688"/>
            <a:ext cx="1820427" cy="1820427"/>
          </a:xfrm>
          <a:prstGeom prst="rect">
            <a:avLst/>
          </a:prstGeom>
        </p:spPr>
      </p:pic>
      <p:pic>
        <p:nvPicPr>
          <p:cNvPr id="5" name="Grafik 4" descr="Test tüpleri düz dolguyla">
            <a:extLst>
              <a:ext uri="{FF2B5EF4-FFF2-40B4-BE49-F238E27FC236}">
                <a16:creationId xmlns:a16="http://schemas.microsoft.com/office/drawing/2014/main" id="{CD982456-5437-EFEC-2545-AC6A51176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1938" y="3930830"/>
            <a:ext cx="1558212" cy="1888751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E3E0A65-C2AB-4993-9F98-08ECA9B3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6249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F101D-A8C8-3FC4-24A6-A07DC84A4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2C6AE2-16B6-C9A2-4867-F28F3233A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5050"/>
            <a:ext cx="10515600" cy="4351338"/>
          </a:xfrm>
        </p:spPr>
        <p:txBody>
          <a:bodyPr>
            <a:normAutofit/>
          </a:bodyPr>
          <a:lstStyle/>
          <a:p>
            <a:endParaRPr lang="tr-TR" sz="3200" dirty="0"/>
          </a:p>
          <a:p>
            <a:endParaRPr lang="tr-TR" sz="3200" dirty="0"/>
          </a:p>
          <a:p>
            <a:endParaRPr lang="tr-TR" sz="3200" dirty="0"/>
          </a:p>
          <a:p>
            <a:pPr marL="0" indent="0" algn="ctr">
              <a:buNone/>
            </a:pPr>
            <a:r>
              <a:rPr lang="tr-TR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YAPMALI?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8D06258-D43A-4F13-A13A-AB9E5607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0548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4FE1C6-EC3A-C315-1B84-6E6A0E80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Birinci Basamakta Yönetim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DF0C4BE-D0BB-43D1-697B-0AF6662F1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Yaşam tarzı değişikliği (hemen başla)</a:t>
            </a:r>
          </a:p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Glisemik tedavi 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Metformin (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eGFR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≥45 olduğu için uygun): tolere ettiği en yüksek doza titrasyon (≤2000 mg/gün).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+ İkinci ajan ekle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C7A7582-01B6-4730-B4B0-13E85A34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5519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D02E28-7473-435E-D94D-6AE82A88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İkinci ajan ekle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87C239-3139-ED6F-857F-065BF4161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Başlangıcı/rapor koşulları branş iş birliği gerektirebilir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KBH göstergesi (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/Cr 45 mg/g) olduğundan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SGLT2-i (ör. </a:t>
            </a:r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empagliflozin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/dapagliflozin 10 mg/gün) 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öncelikli (böbrek koruyucu ve KV yarar).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Obezite belirginse veya kilo kaybı isteniyorsa GLP-1 RA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semaglutid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liraglutid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dulaglutid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alternatif/ek seçenek (A1c ↓ ve kilo ↓, KV yarar). </a:t>
            </a:r>
          </a:p>
          <a:p>
            <a:pPr lvl="1"/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Sulfanilüre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glinid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hipoglisemi ve kilo ↑ riski nedeniyle ikinci sırada düşün.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0314F7A-338B-4703-BDBC-DB8592FB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931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CCC82F-DB4B-7784-AE8D-7FCC4EA5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4" y="1073150"/>
            <a:ext cx="11296651" cy="4351338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Kardiyovasküler risk azaltma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LDL 138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→ ≥40 yaş diyabetlide </a:t>
            </a:r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statin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TA 142/88 → &lt;140/90 hedef;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mikroalbüminüri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olduğundan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ACE-İ/ARB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tercih et (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nefroprotektif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9363812-1F24-4201-A8F4-FA9C74CE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72884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3F513D-DB06-28DC-6B43-AEDC2BA46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2200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Aşılar &amp; taramaları gözden geçir</a:t>
            </a:r>
          </a:p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Glukoz izlemi &amp; eğitimi gözden geçir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B5EB53C-419C-4FB3-A78C-857FE8D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1402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E2F4CD1-8BCD-8D86-558C-0E857C591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 – Titrasyon – Hedefe Ulaşma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4–6 hafta: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Metformin/SGLT2-i tolerans, TA, kilo kontrolü.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~12 hafta: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HbA1c tekrar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Hedefteyse (≈ &lt;%7):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Devam.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Hedefte değilse: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Yaşam tarzını güçlendir + 3. ajan ekle (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GLP-1 RA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ekle kilo/KV avantajları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tercih ve erişime göre, hipoglisemi riski düşük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DPP-4 İ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düşün)    veya İnsülin ekle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5382A2E-A035-4037-A8B9-6C90AE74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4943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AA60B2-8B42-CCEC-C9A5-B8284B8CE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149350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zaman sevk?</a:t>
            </a: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HbA1c ≥%9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veya semptomatik/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katabolik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hiperglisemi, </a:t>
            </a: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İnsülin ihtiyacı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İlerleyici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KBH (</a:t>
            </a:r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eGFR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&lt;30)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Belirgin retinopati/ayak ülseri,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KV olay,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Tedaviye rağmen giderek kötüleşen glisemiler → uygun branşa sevk/koordinasyon. 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19B3F4B-97EF-4875-8120-1BD0240E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551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Tarama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46245"/>
            <a:ext cx="10515600" cy="4730718"/>
          </a:xfrm>
        </p:spPr>
        <p:txBody>
          <a:bodyPr>
            <a:normAutofit fontScale="62500" lnSpcReduction="20000"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sz="3200" dirty="0">
                <a:ea typeface="Times New Roman" panose="02020603050405020304" pitchFamily="18" charset="0"/>
                <a:cs typeface="Arial" panose="020B0604020202020204" pitchFamily="34" charset="0"/>
              </a:rPr>
              <a:t>Vücut ağırlığı ne olursa olsun, </a:t>
            </a:r>
            <a:r>
              <a:rPr lang="tr-TR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35 yaşından itibaren 3 yılda bir</a:t>
            </a:r>
            <a:r>
              <a:rPr lang="tr-TR" sz="3200" dirty="0">
                <a:ea typeface="Times New Roman" panose="02020603050405020304" pitchFamily="18" charset="0"/>
                <a:cs typeface="Arial" panose="020B0604020202020204" pitchFamily="34" charset="0"/>
              </a:rPr>
              <a:t>, tercihen APG ile diyabet taraması yapılmalıdır.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BKİ ≥25 kg/m² olan </a:t>
            </a:r>
            <a:r>
              <a:rPr lang="tr-TR" sz="32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asemptomatik</a:t>
            </a:r>
            <a:r>
              <a:rPr lang="tr-TR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 kişilerin</a:t>
            </a:r>
            <a:r>
              <a:rPr lang="tr-TR" sz="3200" dirty="0">
                <a:ea typeface="Times New Roman" panose="02020603050405020304" pitchFamily="18" charset="0"/>
                <a:cs typeface="Arial" panose="020B0604020202020204" pitchFamily="34" charset="0"/>
              </a:rPr>
              <a:t>, risk gruplarından birine mensup olmaları halinde, daha genç yaşlardan itibaren </a:t>
            </a:r>
            <a:r>
              <a:rPr lang="tr-TR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ve daha sık </a:t>
            </a:r>
            <a:r>
              <a:rPr lang="tr-TR" sz="3200" dirty="0">
                <a:ea typeface="Times New Roman" panose="02020603050405020304" pitchFamily="18" charset="0"/>
                <a:cs typeface="Arial" panose="020B0604020202020204" pitchFamily="34" charset="0"/>
              </a:rPr>
              <a:t>(örneğin yılda bir kez) diyabet yönünden araştırılmaları gerekir.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sz="3200" dirty="0">
                <a:ea typeface="Times New Roman" panose="02020603050405020304" pitchFamily="18" charset="0"/>
                <a:cs typeface="Arial" panose="020B0604020202020204" pitchFamily="34" charset="0"/>
              </a:rPr>
              <a:t>Daha önce </a:t>
            </a:r>
            <a:r>
              <a:rPr lang="tr-TR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prediyabet saptanan </a:t>
            </a:r>
            <a:r>
              <a:rPr lang="tr-TR" sz="3200" dirty="0">
                <a:ea typeface="Times New Roman" panose="02020603050405020304" pitchFamily="18" charset="0"/>
                <a:cs typeface="Arial" panose="020B0604020202020204" pitchFamily="34" charset="0"/>
              </a:rPr>
              <a:t>(Bozulmuş Açlık Glukozu, Bozulmuş Glukoz Toleransı veya Yüksek riskli grupta olanlar) bireylerde </a:t>
            </a:r>
            <a:r>
              <a:rPr lang="tr-TR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yılda bir kez </a:t>
            </a:r>
            <a:r>
              <a:rPr lang="tr-TR" sz="3200" dirty="0">
                <a:ea typeface="Times New Roman" panose="02020603050405020304" pitchFamily="18" charset="0"/>
                <a:cs typeface="Arial" panose="020B0604020202020204" pitchFamily="34" charset="0"/>
              </a:rPr>
              <a:t>diyabet taraması yapılmalıdır.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GDM tanısı almış kadınlarda doğum sonrası </a:t>
            </a:r>
            <a:r>
              <a:rPr lang="tr-TR" sz="3200" dirty="0">
                <a:ea typeface="Times New Roman" panose="02020603050405020304" pitchFamily="18" charset="0"/>
                <a:cs typeface="Arial" panose="020B0604020202020204" pitchFamily="34" charset="0"/>
              </a:rPr>
              <a:t>değerlendirmede diyabet saptanmasa da 3 yılda bir diyabet taraması yapılmalıdır.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669CBDF-4FA1-4668-AF11-9D2060B4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2802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0DD823-8BC1-7560-BEFC-F8F30953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3 — “Mehmet Bey”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EDEC17-F363-3568-0717-E890A7077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1539875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Öykü: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46 yaş, BKİ 32 kg/m²;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Son 2–3 aydır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poliüri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/polidipsi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1"/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Gece idrara kalkma ↑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2–3 kg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istemsiz kilo kaybı.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Masa başı iş; fiziksel aktivite düşük.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Sigara yok, ailede T2DM (+).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Eşlik: HT (tanı 3 yıl, düzensiz takip).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İlaç: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Amlodipin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5 mg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ara ara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5DBA001-06C3-223F-DA74-EB7635401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518" y="1859919"/>
            <a:ext cx="2883557" cy="2827175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D7480EE-2B4F-46B9-BAE2-F406B816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15532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A66D94-4AAC-B116-8E61-85F2ECC1B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725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Muayene: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148/92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mmHg,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nabız 86/dk; ağız kuruluğu (+).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Ayak cilt bütünlüğü iyi, </a:t>
            </a:r>
          </a:p>
          <a:p>
            <a:pPr lvl="1"/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Duyu muayenesi normal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Bel çevresi 110 cm.</a:t>
            </a:r>
          </a:p>
        </p:txBody>
      </p:sp>
      <p:pic>
        <p:nvPicPr>
          <p:cNvPr id="4" name="Grafik 3" descr="Stetoskop düz dolguyla">
            <a:extLst>
              <a:ext uri="{FF2B5EF4-FFF2-40B4-BE49-F238E27FC236}">
                <a16:creationId xmlns:a16="http://schemas.microsoft.com/office/drawing/2014/main" id="{AA2B033B-7A07-9DDC-B00A-9963E1724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7339" y="1699241"/>
            <a:ext cx="1820427" cy="1820427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1D15D81-8C2D-405B-BE08-594DFE0AE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82875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B8B6153-0251-B74A-443E-5FBCD5D6A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52" y="738188"/>
            <a:ext cx="10515600" cy="4351338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Laboratuvar: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HbA1c: %9,8 AKŞ: 198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| PPG (2.saat): 286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LDL 146, HDL 39 (E), TG 262, Total K 236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Kreatinin 0,92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eGFR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~85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/dk/1,73 m²Spot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/Cr: 22 mg/g (normal &lt;30 mg/g)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AST/ALT: N | B12: 360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pg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İdrarda keton: Negatif (klinikte belirgin katabolizma/ketoz yok)</a:t>
            </a:r>
          </a:p>
        </p:txBody>
      </p:sp>
      <p:pic>
        <p:nvPicPr>
          <p:cNvPr id="4" name="Grafik 3" descr="Test tüpleri düz dolguyla">
            <a:extLst>
              <a:ext uri="{FF2B5EF4-FFF2-40B4-BE49-F238E27FC236}">
                <a16:creationId xmlns:a16="http://schemas.microsoft.com/office/drawing/2014/main" id="{82BE4B82-103A-240B-7C7C-CA04064EC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3110" y="3705226"/>
            <a:ext cx="1703142" cy="1739900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FD9DB7D-40E5-4B31-8D62-2FBCBC68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00935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A0F1-4550-DC2C-5FA8-8DA3ED497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861F2D-6C07-5A3D-A2E1-5F2705363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139825"/>
            <a:ext cx="10515600" cy="4351338"/>
          </a:xfrm>
        </p:spPr>
        <p:txBody>
          <a:bodyPr>
            <a:normAutofit/>
          </a:bodyPr>
          <a:lstStyle/>
          <a:p>
            <a:endParaRPr lang="tr-TR" sz="3200" dirty="0"/>
          </a:p>
          <a:p>
            <a:endParaRPr lang="tr-TR" sz="3200" dirty="0"/>
          </a:p>
          <a:p>
            <a:endParaRPr lang="tr-TR" sz="3200" dirty="0"/>
          </a:p>
          <a:p>
            <a:pPr marL="0" indent="0" algn="ctr">
              <a:buNone/>
            </a:pPr>
            <a:r>
              <a:rPr lang="tr-TR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YAPMALI?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CDF20DB-4576-4D80-A288-4C959DF67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69598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6C3C7F-0345-6DFA-1B7A-59259934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300"/>
            <a:ext cx="10420350" cy="116681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Birinci Basamakta Yönetim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209F51-51BE-F75A-D080-F82FC598D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Yaşam tarzı değişikliği (hemen başla)</a:t>
            </a:r>
          </a:p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HbA1c %9,8 + semptomlar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öncelikli sevk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(iç hastalıkları/endokrinoloji) — insülin başlama/ayarlama ve olası eşlik eden risklerin (KKY/ASKVH) değerlendirilmesi için. 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Aile hekimi; yaşam tarzı, metformin titrasyonu, aşılar, taramalar ve KV risk yönetimini sürdürür.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BAB22EA-8C73-CDFB-DD97-888F18ACC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261" y="4469461"/>
            <a:ext cx="3181738" cy="1707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495E9DB-7A32-46C5-9F9F-85902308E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22127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29A5DD-F77F-4882-509B-D7579E46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4 — “Hakan Bey”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1740C53-8C4D-CE93-83F1-00662B2C5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Öykü: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55 yaş, BKİ 29 kg/m². </a:t>
            </a:r>
          </a:p>
          <a:p>
            <a:pPr lvl="1"/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30 paket-yıl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; hâlen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günde 1 paket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sigara.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Son 6 aydır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ayaklarda yanma, karıncalanma, </a:t>
            </a:r>
          </a:p>
          <a:p>
            <a:pPr lvl="1"/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Geceleri artan ağrı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;.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300–400 m yürüyünce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baldırda kramp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(durduğunda geçiyor).</a:t>
            </a:r>
          </a:p>
          <a:p>
            <a:pPr lvl="1"/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Poliüri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/polidipsi hafif.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5DFCE51-3A63-FFA9-E1BE-F0C0F16ED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522" y="1690687"/>
            <a:ext cx="2467176" cy="4204273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CD8A8EB-64AF-4624-B9F9-CEE96C378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11877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FAE30-A9C1-B29A-347D-AD77F350D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47C9AF-2F9C-4D2F-4423-F5A13A643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4 — “Hakan Bey”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A3722D-D624-38F0-CD1F-3D4814684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Öykü:</a:t>
            </a:r>
          </a:p>
          <a:p>
            <a:pPr lvl="1"/>
            <a:r>
              <a:rPr lang="tr-TR" dirty="0"/>
              <a:t>Eşlik eden hastalıklar: HT, dislipidemi.</a:t>
            </a:r>
          </a:p>
          <a:p>
            <a:pPr lvl="1"/>
            <a:r>
              <a:rPr lang="tr-TR" b="1" dirty="0"/>
              <a:t>İlaçlar:</a:t>
            </a:r>
            <a:r>
              <a:rPr lang="tr-TR" dirty="0"/>
              <a:t> Metformin </a:t>
            </a:r>
            <a:r>
              <a:rPr lang="tr-TR" b="1" dirty="0"/>
              <a:t>XR 1000 mg/gün</a:t>
            </a:r>
            <a:r>
              <a:rPr lang="tr-TR" dirty="0"/>
              <a:t> (tek doz), </a:t>
            </a:r>
            <a:r>
              <a:rPr lang="tr-TR" b="1" dirty="0" err="1"/>
              <a:t>gliklazid</a:t>
            </a:r>
            <a:r>
              <a:rPr lang="tr-TR" b="1" dirty="0"/>
              <a:t> MR 60 mg/gün</a:t>
            </a:r>
            <a:r>
              <a:rPr lang="tr-TR" dirty="0"/>
              <a:t>, </a:t>
            </a:r>
            <a:r>
              <a:rPr lang="tr-TR" dirty="0" err="1"/>
              <a:t>amlodipin</a:t>
            </a:r>
            <a:r>
              <a:rPr lang="tr-TR" dirty="0"/>
              <a:t> 5 mg, PPI aralıklı. </a:t>
            </a:r>
          </a:p>
          <a:p>
            <a:pPr lvl="1"/>
            <a:r>
              <a:rPr lang="tr-TR" dirty="0"/>
              <a:t>İlaç uyumu “idare eder”.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512FBC8-50FF-4F9E-B2EF-151D332E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18776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58004E-47D0-6ADD-8A44-F77359B2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4 — “Hakan Bey”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4F737D-04DE-26C1-9A9B-6942B3730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Muayene: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 146/90 mmHg, nabız 80/dk.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Ayak cildinde kuruluk, topukta çatlak-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kallus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dorsalis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pedis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sağda daha zayıf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Nörolojik muayene: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1. ve 5.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metatars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başında hissizlik (bil. ↓)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Lateral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malleolde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titreşim duyusu azalmış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Aşil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refleksi zayıf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Ayak ülseri yok, tırnakta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onikomikoz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8662661-E1A0-4F47-B8F6-3D224002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048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46C3F5-7E48-1766-A72F-7B444F390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650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4 — “Hakan Bey”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C26F28-1E6F-21B4-36C1-F79ECFDE4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700213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Laboratuvar:</a:t>
            </a:r>
            <a:endParaRPr lang="tr-T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HbA1c: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%8,9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AKŞ: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164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PPG (2. saat):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240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Lipid: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LDL 152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, HDL 36,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TG 210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, Total K 232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Böbrek: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Kreatinin 1,04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eGFR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~76 </a:t>
            </a:r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/dk/1,73 m²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Spot </a:t>
            </a:r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/Cr: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65 mg/g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mikroalbüminüri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AST/ALT: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N |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B12: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370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pg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İdrarda keton: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Negatif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6071A21-A58A-4CB4-812A-9C9A8E38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35207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90AE2-A157-91E1-FA67-E62A9F41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17ABBDF-9BC3-46A4-2D5C-015A60146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endParaRPr lang="tr-TR" sz="3200" dirty="0"/>
          </a:p>
          <a:p>
            <a:endParaRPr lang="tr-TR" sz="3200" dirty="0"/>
          </a:p>
          <a:p>
            <a:endParaRPr lang="tr-TR" sz="3200" dirty="0"/>
          </a:p>
          <a:p>
            <a:pPr marL="0" indent="0" algn="ctr">
              <a:buNone/>
            </a:pPr>
            <a:r>
              <a:rPr lang="tr-TR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YAPMALI?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59B0540-0741-480E-AAF4-CFD764914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568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60638" y="221944"/>
            <a:ext cx="10270724" cy="1118585"/>
          </a:xfrm>
        </p:spPr>
        <p:txBody>
          <a:bodyPr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</a:rPr>
              <a:t>Tanı (</a:t>
            </a:r>
            <a:r>
              <a:rPr lang="tr-TR" sz="3200" dirty="0">
                <a:solidFill>
                  <a:srgbClr val="FF0000"/>
                </a:solidFill>
              </a:rPr>
              <a:t>En az bir kriter karşılanmalıdır</a:t>
            </a:r>
            <a:r>
              <a:rPr lang="tr-TR" sz="400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2161543"/>
              </p:ext>
            </p:extLst>
          </p:nvPr>
        </p:nvGraphicFramePr>
        <p:xfrm>
          <a:off x="960638" y="1116213"/>
          <a:ext cx="9871970" cy="4905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2035">
                  <a:extLst>
                    <a:ext uri="{9D8B030D-6E8A-4147-A177-3AD203B41FA5}">
                      <a16:colId xmlns:a16="http://schemas.microsoft.com/office/drawing/2014/main" val="111804185"/>
                    </a:ext>
                  </a:extLst>
                </a:gridCol>
                <a:gridCol w="2179731">
                  <a:extLst>
                    <a:ext uri="{9D8B030D-6E8A-4147-A177-3AD203B41FA5}">
                      <a16:colId xmlns:a16="http://schemas.microsoft.com/office/drawing/2014/main" val="4249180558"/>
                    </a:ext>
                  </a:extLst>
                </a:gridCol>
                <a:gridCol w="5690204">
                  <a:extLst>
                    <a:ext uri="{9D8B030D-6E8A-4147-A177-3AD203B41FA5}">
                      <a16:colId xmlns:a16="http://schemas.microsoft.com/office/drawing/2014/main" val="4034663729"/>
                    </a:ext>
                  </a:extLst>
                </a:gridCol>
              </a:tblGrid>
              <a:tr h="292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</a:rPr>
                        <a:t>Test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effectLst/>
                        </a:rPr>
                        <a:t>Tanı Kriteri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effectLst/>
                        </a:rPr>
                        <a:t>Ölçüm Koşulları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1138932"/>
                  </a:ext>
                </a:extLst>
              </a:tr>
              <a:tr h="9459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</a:rPr>
                        <a:t>Açlık Plazma Glukozu (APG)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effectLst/>
                        </a:rPr>
                        <a:t>≥126 mg/dL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effectLst/>
                        </a:rPr>
                        <a:t>(7,0 mmol/L)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tr-TR" sz="1600" dirty="0">
                          <a:effectLst/>
                        </a:rPr>
                        <a:t>En az 8 saatlik açlık sonrası </a:t>
                      </a:r>
                      <a:r>
                        <a:rPr lang="tr-TR" sz="1600" dirty="0" err="1">
                          <a:effectLst/>
                        </a:rPr>
                        <a:t>venöz</a:t>
                      </a:r>
                      <a:r>
                        <a:rPr lang="tr-TR" sz="1600" dirty="0">
                          <a:effectLst/>
                        </a:rPr>
                        <a:t> kan örneği alınmalıdır. 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tr-TR" sz="1600" dirty="0">
                          <a:effectLst/>
                        </a:rPr>
                        <a:t>Ölçüm en az iki farklı günde yapılmalıdır. 110-125 mg/</a:t>
                      </a:r>
                      <a:r>
                        <a:rPr lang="tr-TR" sz="1600" dirty="0" err="1">
                          <a:effectLst/>
                        </a:rPr>
                        <a:t>dL</a:t>
                      </a:r>
                      <a:r>
                        <a:rPr lang="tr-TR" sz="1600" dirty="0">
                          <a:effectLst/>
                        </a:rPr>
                        <a:t> arası </a:t>
                      </a:r>
                      <a:r>
                        <a:rPr lang="tr-TR" sz="1600" dirty="0" err="1">
                          <a:effectLst/>
                        </a:rPr>
                        <a:t>prediyabet</a:t>
                      </a:r>
                      <a:r>
                        <a:rPr lang="tr-TR" sz="1600" dirty="0">
                          <a:effectLst/>
                        </a:rPr>
                        <a:t> olarak kabul edilir.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8316254"/>
                  </a:ext>
                </a:extLst>
              </a:tr>
              <a:tr h="9459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</a:rPr>
                        <a:t>Oral Glukoz Tolerans Testi (OGTT)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</a:rPr>
                        <a:t>≥200 mg/</a:t>
                      </a:r>
                      <a:r>
                        <a:rPr lang="tr-TR" sz="1600" dirty="0" err="1">
                          <a:effectLst/>
                        </a:rPr>
                        <a:t>dL</a:t>
                      </a:r>
                      <a:r>
                        <a:rPr lang="tr-TR" sz="1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</a:rPr>
                        <a:t>(11,1 mmol/L)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tr-TR" sz="1600" dirty="0">
                          <a:effectLst/>
                        </a:rPr>
                        <a:t>75 gram glukoz yüklemesi sonrası 2. saatte venöz kan glukozu ölçülmelidir. 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tr-TR" sz="1600" dirty="0">
                          <a:effectLst/>
                        </a:rPr>
                        <a:t>140-199 mg/</a:t>
                      </a:r>
                      <a:r>
                        <a:rPr lang="tr-TR" sz="1600" dirty="0" err="1">
                          <a:effectLst/>
                        </a:rPr>
                        <a:t>dL</a:t>
                      </a:r>
                      <a:r>
                        <a:rPr lang="tr-TR" sz="1600" dirty="0">
                          <a:effectLst/>
                        </a:rPr>
                        <a:t> arası prediyabet kabul edilir. 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8586694"/>
                  </a:ext>
                </a:extLst>
              </a:tr>
              <a:tr h="10815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effectLst/>
                        </a:rPr>
                        <a:t>Rastgele Kan Glukozu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</a:rPr>
                        <a:t>≥200 mg/</a:t>
                      </a:r>
                      <a:r>
                        <a:rPr lang="tr-TR" sz="1600" dirty="0" err="1">
                          <a:effectLst/>
                        </a:rPr>
                        <a:t>dL</a:t>
                      </a:r>
                      <a:r>
                        <a:rPr lang="tr-TR" sz="1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</a:rPr>
                        <a:t>(11,1 mmol/L) + diyabet semptomları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tr-TR" sz="1600" dirty="0">
                          <a:effectLst/>
                        </a:rPr>
                        <a:t>Aç veya tok fark etmeksizin ölçülür. 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tr-TR" sz="1600" dirty="0">
                          <a:effectLst/>
                        </a:rPr>
                        <a:t>Polidipsi, </a:t>
                      </a:r>
                      <a:r>
                        <a:rPr lang="tr-TR" sz="1600" dirty="0" err="1">
                          <a:effectLst/>
                        </a:rPr>
                        <a:t>poliüri</a:t>
                      </a:r>
                      <a:r>
                        <a:rPr lang="tr-TR" sz="1600" dirty="0">
                          <a:effectLst/>
                        </a:rPr>
                        <a:t>, kilo kaybı gibi semptomlarla birlikteyse ek test gerektirmez.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261430"/>
                  </a:ext>
                </a:extLst>
              </a:tr>
              <a:tr h="12725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</a:rPr>
                        <a:t>HbA1c (</a:t>
                      </a:r>
                      <a:r>
                        <a:rPr lang="tr-TR" sz="1600" dirty="0" err="1">
                          <a:effectLst/>
                        </a:rPr>
                        <a:t>Glikozile</a:t>
                      </a:r>
                      <a:r>
                        <a:rPr lang="tr-TR" sz="1600" dirty="0">
                          <a:effectLst/>
                        </a:rPr>
                        <a:t> Hemoglobin)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effectLst/>
                        </a:rPr>
                        <a:t>≥%6,5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tr-TR" sz="1600" dirty="0">
                          <a:effectLst/>
                        </a:rPr>
                        <a:t>Son 3 aylık ortalama </a:t>
                      </a:r>
                      <a:r>
                        <a:rPr lang="tr-TR" sz="1600" dirty="0" err="1">
                          <a:effectLst/>
                        </a:rPr>
                        <a:t>glukoz</a:t>
                      </a:r>
                      <a:r>
                        <a:rPr lang="tr-TR" sz="1600" dirty="0">
                          <a:effectLst/>
                        </a:rPr>
                        <a:t> seviyesini gösterir. %5,7-6,4 arası </a:t>
                      </a:r>
                      <a:r>
                        <a:rPr lang="tr-TR" sz="1600" dirty="0" err="1">
                          <a:effectLst/>
                        </a:rPr>
                        <a:t>prediyabet</a:t>
                      </a:r>
                      <a:r>
                        <a:rPr lang="tr-TR" sz="1600" dirty="0">
                          <a:effectLst/>
                        </a:rPr>
                        <a:t> olarak kabul edilir. 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tr-TR" sz="1600" dirty="0">
                          <a:effectLst/>
                        </a:rPr>
                        <a:t>HbA1c ölçümü NGSP sertifikalı bir laboratuvarda yapılmalıdır.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9280621"/>
                  </a:ext>
                </a:extLst>
              </a:tr>
            </a:tbl>
          </a:graphicData>
        </a:graphic>
      </p:graphicFrame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534229C-739B-4D97-B2C8-FC3D169B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0628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D042B2-F411-4BDB-6C11-2C2B71A1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Birinci Basamakta Yönetim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AA96D6-32A7-1393-5048-1FC65977D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Yaşam tarzı + Sigara bırakma (en kritik müdahale)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Sigara bırakmak A1c,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periferik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damar hastalıkları, nöropati progresyonu ve KV risk için büyük kazanım sağlar.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Sor (Ask) → Öner (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Advise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) → Değerlendir (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Assess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0EFCB1B-0552-79BF-FD5B-516C6B21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581" y="3691039"/>
            <a:ext cx="4031304" cy="2687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A2179CF-3BAE-4A0A-A6E8-CA386724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13450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DC4F4-CB17-B716-4227-2A4D8D447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8DE1C2-9294-6538-7E0B-BD871CF9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Birinci Basamakta Yönetim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95BE93-8562-FDC5-5655-FCCCDD7C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Yaşam tarzı + Sigara bırakma (en kritik müdahale)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Yardım et/Asist: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SHM/poliklinik randevusu; Planla/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Arrange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: 1–2 hafta içinde telefon kontrolü).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Yönlendirme: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Sağlıklı Hayat Merkezi (davranışsal destek + farmakoterapi düzenleme için hekime erişim), Hastane Sigara Bırakma Polikliniği, ALO 171.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55AF619-3ADC-77FB-46B0-F7613FEC4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534" y="4209861"/>
            <a:ext cx="3268302" cy="2283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444B351-7422-41FD-BD3E-2EA8522A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52991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A0133C-1979-C2E0-9FDF-6AF1886F3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8833"/>
            <a:ext cx="10515600" cy="466503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Glisemik tedavi (A1c %8,9; mevcut rejim yetersiz)</a:t>
            </a:r>
          </a:p>
          <a:p>
            <a:pPr lvl="1"/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Metformin optimizasyonu: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XR’ı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2000 mg/</a:t>
            </a:r>
            <a:r>
              <a:rPr lang="tr-T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gün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’e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(tolere edilene kadar) </a:t>
            </a:r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titrasyon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; GI yan etki olursa iki doza böl ya da daha yavaş artır.</a:t>
            </a:r>
          </a:p>
          <a:p>
            <a:pPr lvl="1"/>
            <a:r>
              <a:rPr lang="tr-T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Sulfonilüreyi</a:t>
            </a:r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tr-T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gliklazid</a:t>
            </a:r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) bıraktır / azalt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SGLT2 inhibitörü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eklenmesini öner (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empagliflozin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/dapagliflozin 10 mg/gün gibi):</a:t>
            </a:r>
          </a:p>
          <a:p>
            <a:pPr marL="1200150" lvl="2" indent="-285750"/>
            <a:r>
              <a:rPr lang="tr-T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/Cr 65 mg/g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tr-T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nefroprotektif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yarar; hipoglisemi riski </a:t>
            </a:r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düşük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Alternatif/ek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: Kilo ve KV risk için </a:t>
            </a:r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GLP-1 RA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semaglutid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liraglutid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dulaglutid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) güçlü seçenek; erişim/geri ödeme ve tercihine göre SGLT2 ile </a:t>
            </a:r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kombinasyon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da yapılabilir.</a:t>
            </a:r>
          </a:p>
          <a:p>
            <a:pPr lvl="1"/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İnsülin?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Semptomatik katabolizma/çok yüksek glisemiler yok; </a:t>
            </a:r>
            <a:r>
              <a:rPr lang="tr-TR" sz="2600" b="1" dirty="0">
                <a:latin typeface="Calibri" panose="020F0502020204030204" pitchFamily="34" charset="0"/>
                <a:cs typeface="Calibri" panose="020F0502020204030204" pitchFamily="34" charset="0"/>
              </a:rPr>
              <a:t>şimdilik gerek yok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1"/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A1c hedefine ulaşırsa veya semptom artarsa yeniden değerlendirilir.</a:t>
            </a:r>
          </a:p>
          <a:p>
            <a:endParaRPr lang="tr-T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9E2C1FA-2969-4F65-9B0D-8F05070A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43041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E10654-045E-97CF-39F8-0CD5F2461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2675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Kardiyovasküler ve renal risk azaltma</a:t>
            </a:r>
          </a:p>
          <a:p>
            <a:pPr lvl="1"/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Statin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(yüksek yoğunluklu)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: LDL 152 →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atorvastatin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40–80 mg veya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rosuvastatin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20 mg ile başla (hedef: yüksek riskte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&lt;70 mg/</a:t>
            </a:r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Kan basıncı hedefi: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&lt;140/90 (mümkünse &lt;130/80).</a:t>
            </a:r>
          </a:p>
          <a:p>
            <a:pPr marL="1200150" lvl="2" indent="-285750"/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Mikroalbüminüri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nedeniyle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ACE-İ veya ARB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ekle/optimize et (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örn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ramipril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losartan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Aspirin: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Birincil korunmada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rutin değil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; toplam KV risk çok yüksekse bireyselleştir.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B239F1D-5B21-4FA7-B982-08556A25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86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40173A0-4051-E7D9-3BA2-71D4F84E9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5001"/>
            <a:ext cx="10515600" cy="4827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Diyabetik periferik nöropati (DPN) — Ağrı yönetimi + ayak bakımı</a:t>
            </a:r>
          </a:p>
          <a:p>
            <a:pPr lvl="1"/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Onikomikoz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ve varsa diğer enfektif durumları tedavi et</a:t>
            </a:r>
          </a:p>
          <a:p>
            <a:pPr lvl="1"/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Nöropati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için ilgili branşlardan destek al</a:t>
            </a:r>
          </a:p>
          <a:p>
            <a:pPr lvl="1"/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Ayak bakımı (eğitim):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Günlük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görsel kontrol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(tırnak araları dâhil),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ılık suyla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yıkama-kurutma,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nemlendirici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; çıplak ayakla yürümemek.</a:t>
            </a:r>
          </a:p>
          <a:p>
            <a:pPr marL="1200150" lvl="2" indent="-285750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Uygun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ayakkabı/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ortotik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kallus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için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podoloji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/deri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konsültasyonu.</a:t>
            </a:r>
          </a:p>
          <a:p>
            <a:pPr marL="1200150" lvl="2" indent="-285750"/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Ülser riski artmış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→ yaralanmalarda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erken başvuru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6D9D520-F80E-39DC-5841-DDC999D4F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288" y="3870829"/>
            <a:ext cx="3114302" cy="2306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32F6752-36CE-4692-BCEB-0C500D926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16473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83FC55E-6A64-6931-35A6-71365576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Periferik arter hastalığı</a:t>
            </a: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Yürüyüş programı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(gözetimli/planlı): haftada 3–5 gün, 30–45 dk; ağrı başlayınca kısa mola vererek sürdür.</a:t>
            </a: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Medikal: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Statin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+ antihipertansif + sigara bırakma ana tedavidir.</a:t>
            </a:r>
          </a:p>
          <a:p>
            <a:pPr lvl="1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Sevk kriteri: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Kötüleşen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kladikasyon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, dinlenme ağrısı, iyileşmeyen yara/ülser, 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Gerekirse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kalp-damar cerrahisi 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değerlendirmesi.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22CBE19-5BC1-42B7-88D3-A52548C7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56784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B96C8-DD67-7354-6FB2-EB84124A9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A54CF65-87D2-8978-1C94-E43C24708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625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Aşılar &amp; taramaları gözden geçir</a:t>
            </a:r>
          </a:p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 Glukoz izlemi &amp; eğitimi gözden geçir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2A884FF-9CFC-4469-BB93-09AF5C08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49200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775FCD-0E77-7BBA-1B32-5FEFD31B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332580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Takip Planı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6C812C-C665-F51B-BC88-1C19450F4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300"/>
            <a:ext cx="10515600" cy="435133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2 hafta: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Sigara bırakma tedavisi, ilaç toleransı, kan şekeri günlükleri, hipotansiyon/hipoglisemi kontrolü.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4–6 hafta: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Metformin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titrasyonu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SGLT2İ 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toleransı, TA/LDL gözden geçirme.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Nöropatik ağrı yanıtı 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~12 hafta: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HbA1c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tekrarı; A1c hedefine ulaşılamadıysa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GLP-1 RA eklemeyi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veya farklı tedavi seçeneklerini düşün.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Her vizit: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Ayak muayenesi (duyu muayenesi + nabızlar), yara, bası dağılımı, ayakkabı kontrolü; sigara bırakma motivasyonunun pekiştirilmesi.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EA3B8C4-85E9-4BDE-82FD-CAA8F33C1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23663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Kaynaklar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66250"/>
            <a:ext cx="10515600" cy="4787897"/>
          </a:xfrm>
        </p:spPr>
        <p:txBody>
          <a:bodyPr>
            <a:normAutofit fontScale="62500" lnSpcReduction="20000"/>
          </a:bodyPr>
          <a:lstStyle/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TEMD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Diabetes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Mellitus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ve Komplikasyonlarının Tanı, Tedavi ve İzlem Kılavuzu – 2024 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https://file.temd.org.tr/Uploads/publications/guides/documents/diabetesmellitus2024.pdf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(Erişim Tarihi: 18.10.2025)</a:t>
            </a:r>
          </a:p>
          <a:p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Türkiye Diyabet Vakfı Diyabet Tanı ve Tedavi Rehberi, 2024.   Ulusal Diyabet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Konsensus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Grubu. 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https://www.turkdiab.org/admin/PICS/webfiles/2024_diyabet_tani_ve_tedavi_rehberi_13283.pdf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(Erişim Tarihi: 30.10.2025)</a:t>
            </a:r>
          </a:p>
          <a:p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Satman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I, Omer B,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Tutuncu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Y, et al; TURDEP-II Study Group. Twelve-year trends in the prevalence and risk factors of diabetes and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prediabetes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Turkish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adults.Eur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J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Epidemiol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. 2013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Feb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; 28 (2): 169-180. </a:t>
            </a:r>
          </a:p>
          <a:p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Satman İ.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Prediyabet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Epidemiyolojisi 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https://files.tuseb.gov.tr/tuhke/files/yayinlar/2024-11-29-07-51-38.pdf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(Erişim Tarihi: 30.10.2025)</a:t>
            </a:r>
          </a:p>
          <a:p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Satman İ. Diyabette Medikal Tedavi/İnsülin Dışı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Antidiyabetik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İlaçlar ve Kullanım İlkeleri. T.C Sağlık Bakanlığı. USES. 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https://files.tuseb.gov.tr/tuhke/files/yayinlar/2024-11-29-08-09-42.pdf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(Erişim Tarihi: 30.10.2025)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Metformin in the treatment of adults with type 2 diabetes mellitus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https://www.uptodate.com/contents/metformin-in-the-treatment-of-adults-with-type-2-diabetes-mellitus?search=metformin%20in%20type%202%20diabetes%20mellitus&amp;source=search_result&amp;selectedTitle=1~150&amp;usage_type=default&amp;display_rank=1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(Erişim Tarihi: 31.10.2025)</a:t>
            </a:r>
          </a:p>
          <a:p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Scheen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AJ. Dual GIP/GLP-1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receptor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: New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advances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treating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type-2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diabetes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. Ann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Endocrinol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(Paris). 2023 Apr;84(2):316-321.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: 10.1016/j.ando.2022.12.423.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Epub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2023 Jan 10. PMID: 36639119.</a:t>
            </a:r>
            <a:endParaRPr lang="tr-T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0DDA400-9185-4C6D-B037-99B4EF997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552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76348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2881" y="1495380"/>
            <a:ext cx="10702212" cy="448627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Tip 2 </a:t>
            </a:r>
            <a:r>
              <a:rPr lang="tr-TR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DM’de</a:t>
            </a: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tedavi yaklaşımları;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yaşam tarzı değişiklikleri ve farmakolojik tedaviler </a:t>
            </a: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olmak üzere iki ana başlıkta incelenebilir.</a:t>
            </a:r>
            <a:endParaRPr lang="tr-TR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1) Yaşam tarzı değişiklikleri (detay başka derste anlatılacaktır)</a:t>
            </a:r>
            <a:endParaRPr lang="tr-TR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Yaşam tarzı değişiklikleri Tip 2 DM tedavisinin temelini oluşturur ve tüm hastalarda önerilmektedir. </a:t>
            </a:r>
          </a:p>
          <a:p>
            <a:pPr lvl="1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Tütün ürünü ve alkol kullanımının bırakılması önerilir. </a:t>
            </a:r>
            <a:endParaRPr lang="tr-TR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EA26FE5-6FEC-497E-942E-25AF2F90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056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53610" y="1585928"/>
            <a:ext cx="10515600" cy="4351338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Düşük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glisemik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indeksli gıdalar tercih edilmelidir.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Karbonhidrat alımı (%45-55) dengeli olmalıdır.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Yüksek lifli gıdalar (tam tahıllar, sebzeler) tüketilmelidir.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Doymuş yağ ve trans yağlardan kaçınılmalı, doymamış yağ tercih edilmelidir.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Tuz tüketimi &lt;5 g/gün ile sınırlandırılmalıdır.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Önerilen diyetler: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Akdeniz diyeti, DASH diyeti (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hipertansif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hastalar için), düşük karbonhidratlı diyetler (bireyselleştirilmiş olmalı), kesin bir diyet yoktur.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3547DB8-5782-499D-A550-C3D4950A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7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2459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276663"/>
            <a:ext cx="10515600" cy="474937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Fiziksel aktivite</a:t>
            </a:r>
            <a:endParaRPr lang="tr-TR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Haftada en az 150 dakika orta-şiddetli aerobik egzersiz önerilmektedir.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Kas kütlesini korumak için direnç egzersizleri yapılmalıdır.</a:t>
            </a:r>
          </a:p>
          <a:p>
            <a:pPr lvl="1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Sedanter</a:t>
            </a:r>
            <a:r>
              <a:rPr lang="tr-TR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yaşamdan kaçınılmalıdır (uzun süre oturmamak).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Kilo Kontrolü ve </a:t>
            </a:r>
            <a:r>
              <a:rPr lang="tr-TR" sz="20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Metabolik</a:t>
            </a:r>
            <a:r>
              <a:rPr lang="tr-TR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Cerrahi</a:t>
            </a:r>
            <a:endParaRPr lang="tr-TR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VKİ ≥25 kg/m² olan bireylerde ilk 6 ay içinde vücut ağırlığının en az %5’ini kaybetmesi hedeflenmelidir.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0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VKİ ≥40 kg/m² veya VKİ ≥35 kg/m² ve eşlik eden ciddi </a:t>
            </a:r>
            <a:r>
              <a:rPr lang="tr-TR" sz="20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komorbiditeleri</a:t>
            </a:r>
            <a:r>
              <a:rPr lang="tr-TR" sz="20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olan hastalarda </a:t>
            </a:r>
            <a:r>
              <a:rPr lang="tr-TR" sz="20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bariyatrik</a:t>
            </a:r>
            <a:r>
              <a:rPr lang="tr-TR" sz="20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cerrahi önerilmektedir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12018A2-2DB8-4E7A-B690-00669D75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4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3957</Words>
  <Application>Microsoft Office PowerPoint</Application>
  <PresentationFormat>Geniş ekran</PresentationFormat>
  <Paragraphs>502</Paragraphs>
  <Slides>68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5" baseType="lpstr">
      <vt:lpstr>Aptos</vt:lpstr>
      <vt:lpstr>Aptos Display</vt:lpstr>
      <vt:lpstr>Arial</vt:lpstr>
      <vt:lpstr>Calibri</vt:lpstr>
      <vt:lpstr>Times New Roman</vt:lpstr>
      <vt:lpstr>Wingdings</vt:lpstr>
      <vt:lpstr>Office Teması</vt:lpstr>
      <vt:lpstr>PowerPoint Sunusu</vt:lpstr>
      <vt:lpstr>Sunum Planı</vt:lpstr>
      <vt:lpstr>Tanım</vt:lpstr>
      <vt:lpstr>Epidemiyoloji</vt:lpstr>
      <vt:lpstr>Tarama</vt:lpstr>
      <vt:lpstr>Tanı (En az bir kriter karşılanmalıdır)</vt:lpstr>
      <vt:lpstr>Tedavi</vt:lpstr>
      <vt:lpstr>Tedavi</vt:lpstr>
      <vt:lpstr>Tedavi</vt:lpstr>
      <vt:lpstr>Tedavi</vt:lpstr>
      <vt:lpstr>Tedavi</vt:lpstr>
      <vt:lpstr>Tedavi</vt:lpstr>
      <vt:lpstr>Tedavi- Metformin</vt:lpstr>
      <vt:lpstr>PowerPoint Sunusu</vt:lpstr>
      <vt:lpstr>Tedavi- Metformin</vt:lpstr>
      <vt:lpstr>Tedavi- Metformin</vt:lpstr>
      <vt:lpstr>Tedavi- Metformin</vt:lpstr>
      <vt:lpstr>PowerPoint Sunusu</vt:lpstr>
      <vt:lpstr>Tedavi- Metformin</vt:lpstr>
      <vt:lpstr>Tedavide Hedef ve Takip</vt:lpstr>
      <vt:lpstr>HbA1c Hedef Değerleri</vt:lpstr>
      <vt:lpstr>PowerPoint Sunusu</vt:lpstr>
      <vt:lpstr>Oral Tedavi Seçenekleri</vt:lpstr>
      <vt:lpstr>Komorbiditeye Göre Hızlı Tercih</vt:lpstr>
      <vt:lpstr>Birinci Basamakta Pratik</vt:lpstr>
      <vt:lpstr>Sevk Kriterleri</vt:lpstr>
      <vt:lpstr>Sevk Kriterleri</vt:lpstr>
      <vt:lpstr>VAKA ÖRNEKLERİ</vt:lpstr>
      <vt:lpstr>Vaka 1 — “Ömer Bey”</vt:lpstr>
      <vt:lpstr>Vaka 1 — “Ömer Bey”</vt:lpstr>
      <vt:lpstr>Vaka 1 — “Ömer Bey”</vt:lpstr>
      <vt:lpstr>PowerPoint Sunusu</vt:lpstr>
      <vt:lpstr>Birinci Basamakta Yönetim Planı</vt:lpstr>
      <vt:lpstr>Birinci Basamakta Yönetim Planı</vt:lpstr>
      <vt:lpstr>Metformin</vt:lpstr>
      <vt:lpstr>PowerPoint Sunusu</vt:lpstr>
      <vt:lpstr>PowerPoint Sunusu</vt:lpstr>
      <vt:lpstr>PowerPoint Sunusu</vt:lpstr>
      <vt:lpstr>PowerPoint Sunusu</vt:lpstr>
      <vt:lpstr>PowerPoint Sunusu</vt:lpstr>
      <vt:lpstr>Vaka 2 — “Ayşe Hanım”</vt:lpstr>
      <vt:lpstr>Vaka 2 — “Ayşe Hanım”</vt:lpstr>
      <vt:lpstr>PowerPoint Sunusu</vt:lpstr>
      <vt:lpstr>Birinci Basamakta Yönetim Planı</vt:lpstr>
      <vt:lpstr>İkinci ajan ekle</vt:lpstr>
      <vt:lpstr>PowerPoint Sunusu</vt:lpstr>
      <vt:lpstr>PowerPoint Sunusu</vt:lpstr>
      <vt:lpstr>PowerPoint Sunusu</vt:lpstr>
      <vt:lpstr>PowerPoint Sunusu</vt:lpstr>
      <vt:lpstr>Vaka 3 — “Mehmet Bey”</vt:lpstr>
      <vt:lpstr>PowerPoint Sunusu</vt:lpstr>
      <vt:lpstr>PowerPoint Sunusu</vt:lpstr>
      <vt:lpstr>PowerPoint Sunusu</vt:lpstr>
      <vt:lpstr>Birinci Basamakta Yönetim Planı</vt:lpstr>
      <vt:lpstr>Vaka 4 — “Hakan Bey” </vt:lpstr>
      <vt:lpstr>Vaka 4 — “Hakan Bey” </vt:lpstr>
      <vt:lpstr>Vaka 4 — “Hakan Bey” </vt:lpstr>
      <vt:lpstr>Vaka 4 — “Hakan Bey” </vt:lpstr>
      <vt:lpstr>PowerPoint Sunusu</vt:lpstr>
      <vt:lpstr>Birinci Basamakta Yönetim Planı</vt:lpstr>
      <vt:lpstr>Birinci Basamakta Yönetim Planı</vt:lpstr>
      <vt:lpstr>PowerPoint Sunusu</vt:lpstr>
      <vt:lpstr>PowerPoint Sunusu</vt:lpstr>
      <vt:lpstr>PowerPoint Sunusu</vt:lpstr>
      <vt:lpstr>PowerPoint Sunusu</vt:lpstr>
      <vt:lpstr>PowerPoint Sunusu</vt:lpstr>
      <vt:lpstr>Takip Planı </vt:lpstr>
      <vt:lpstr>Kaynaklar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BİRİNCİ BASAMAKTA DİYABET TEDAVİSİ</dc:title>
  <dc:creator>yazar</dc:creator>
  <cp:lastModifiedBy>Yasemin SARIALTIN</cp:lastModifiedBy>
  <cp:revision>69</cp:revision>
  <dcterms:created xsi:type="dcterms:W3CDTF">2025-10-22T20:03:17Z</dcterms:created>
  <dcterms:modified xsi:type="dcterms:W3CDTF">2025-11-06T13:59:21Z</dcterms:modified>
</cp:coreProperties>
</file>