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9"/>
  </p:notesMasterIdLst>
  <p:sldIdLst>
    <p:sldId id="336" r:id="rId3"/>
    <p:sldId id="347" r:id="rId4"/>
    <p:sldId id="258" r:id="rId5"/>
    <p:sldId id="322" r:id="rId6"/>
    <p:sldId id="346" r:id="rId7"/>
    <p:sldId id="321" r:id="rId8"/>
    <p:sldId id="312" r:id="rId9"/>
    <p:sldId id="314" r:id="rId10"/>
    <p:sldId id="307" r:id="rId11"/>
    <p:sldId id="296" r:id="rId12"/>
    <p:sldId id="320" r:id="rId13"/>
    <p:sldId id="259" r:id="rId14"/>
    <p:sldId id="260" r:id="rId15"/>
    <p:sldId id="261" r:id="rId16"/>
    <p:sldId id="262" r:id="rId17"/>
    <p:sldId id="276" r:id="rId18"/>
    <p:sldId id="318" r:id="rId19"/>
    <p:sldId id="263" r:id="rId20"/>
    <p:sldId id="264" r:id="rId21"/>
    <p:sldId id="334" r:id="rId22"/>
    <p:sldId id="316" r:id="rId23"/>
    <p:sldId id="319" r:id="rId24"/>
    <p:sldId id="281" r:id="rId25"/>
    <p:sldId id="286" r:id="rId26"/>
    <p:sldId id="287" r:id="rId27"/>
    <p:sldId id="288" r:id="rId28"/>
    <p:sldId id="282" r:id="rId29"/>
    <p:sldId id="323" r:id="rId30"/>
    <p:sldId id="324" r:id="rId31"/>
    <p:sldId id="325" r:id="rId32"/>
    <p:sldId id="290" r:id="rId33"/>
    <p:sldId id="289" r:id="rId34"/>
    <p:sldId id="328" r:id="rId35"/>
    <p:sldId id="302" r:id="rId36"/>
    <p:sldId id="303" r:id="rId37"/>
    <p:sldId id="304" r:id="rId38"/>
    <p:sldId id="305" r:id="rId39"/>
    <p:sldId id="291" r:id="rId40"/>
    <p:sldId id="345" r:id="rId41"/>
    <p:sldId id="327" r:id="rId42"/>
    <p:sldId id="292" r:id="rId43"/>
    <p:sldId id="295" r:id="rId44"/>
    <p:sldId id="293" r:id="rId45"/>
    <p:sldId id="329" r:id="rId46"/>
    <p:sldId id="330" r:id="rId47"/>
    <p:sldId id="331" r:id="rId48"/>
    <p:sldId id="332" r:id="rId49"/>
    <p:sldId id="294" r:id="rId50"/>
    <p:sldId id="273" r:id="rId51"/>
    <p:sldId id="265" r:id="rId52"/>
    <p:sldId id="267" r:id="rId53"/>
    <p:sldId id="268" r:id="rId54"/>
    <p:sldId id="272" r:id="rId55"/>
    <p:sldId id="275" r:id="rId56"/>
    <p:sldId id="333" r:id="rId57"/>
    <p:sldId id="344" r:id="rId5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3DEB7-3756-43E6-BC75-90603ED580D1}" type="datetimeFigureOut">
              <a:rPr lang="tr-TR" smtClean="0"/>
              <a:t>4.2.2017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1784E-EA8A-485E-817A-F4593B080A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124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tr-TR" b="1" smtClean="0">
                <a:latin typeface="Arial" pitchFamily="34" charset="0"/>
                <a:ea typeface="ヒラギノ角ゴ Pro W3" charset="-128"/>
                <a:cs typeface="Arial" pitchFamily="34" charset="0"/>
              </a:rPr>
              <a:t>Figure 1 | </a:t>
            </a:r>
            <a:r>
              <a:rPr lang="en-US" altLang="tr-TR" smtClean="0">
                <a:latin typeface="Arial" pitchFamily="34" charset="0"/>
                <a:ea typeface="ヒラギノ角ゴ Pro W3" charset="-128"/>
                <a:cs typeface="Arial" pitchFamily="34" charset="0"/>
              </a:rPr>
              <a:t>Overlap between functional gastrointestinal disorders.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44A9BE0-26D4-4775-B071-9AF69FB8AF78}" type="slidenum">
              <a:rPr lang="en-US" altLang="tr-TR" smtClean="0"/>
              <a:pPr eaLnBrk="1" hangingPunct="1"/>
              <a:t>16</a:t>
            </a:fld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01988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A5AFE-5248-4EDC-B01C-35E78F2846C6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0951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78F3F-F997-4243-9626-14F040842181}" type="slidenum">
              <a:rPr lang="tr-TR" altLang="tr-TR"/>
              <a:pPr/>
              <a:t>34</a:t>
            </a:fld>
            <a:endParaRPr lang="tr-TR" altLang="tr-TR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455613"/>
            <a:ext cx="4878387" cy="3659187"/>
          </a:xfrm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3" y="4279900"/>
            <a:ext cx="5807075" cy="4813300"/>
          </a:xfrm>
        </p:spPr>
        <p:txBody>
          <a:bodyPr/>
          <a:lstStyle/>
          <a:p>
            <a:pPr marL="114300" indent="-114300"/>
            <a:r>
              <a:rPr lang="en-US" altLang="tr-TR"/>
              <a:t>Slayt No: 7051</a:t>
            </a:r>
          </a:p>
          <a:p>
            <a:pPr marL="114300" indent="-114300"/>
            <a:r>
              <a:rPr lang="en-US" altLang="tr-TR" b="1"/>
              <a:t>ANAHTAR MESAJ: </a:t>
            </a:r>
            <a:r>
              <a:rPr lang="tr-TR" altLang="tr-TR" i="1"/>
              <a:t>Enterik sinir sistemi </a:t>
            </a:r>
            <a:r>
              <a:rPr lang="tr-TR" altLang="tr-TR"/>
              <a:t>(ESS) barsaktaki peristaltik, sekretuvar ve vasküler refleksleri düzenler ve </a:t>
            </a:r>
            <a:r>
              <a:rPr lang="tr-TR" altLang="tr-TR" sz="900"/>
              <a:t>özofagus, mide, incebarsak ve kolonda yerleşmiştir. </a:t>
            </a:r>
          </a:p>
          <a:p>
            <a:pPr marL="114300" indent="-114300"/>
            <a:endParaRPr lang="en-US" altLang="tr-TR"/>
          </a:p>
          <a:p>
            <a:pPr marL="114300" indent="-114300"/>
            <a:endParaRPr lang="en-US" altLang="tr-TR"/>
          </a:p>
          <a:p>
            <a:pPr marL="114300" indent="-114300"/>
            <a:r>
              <a:rPr lang="en-US" altLang="tr-TR" b="1"/>
              <a:t>Ek Bilgiler:</a:t>
            </a:r>
          </a:p>
          <a:p>
            <a:pPr marL="114300" indent="-114300">
              <a:buFontTx/>
              <a:buChar char="•"/>
            </a:pPr>
            <a:r>
              <a:rPr lang="tr-TR" altLang="tr-TR"/>
              <a:t>ESS Gİ fonksiyonu düzenlemek için tamamen bağımsız işlev görebilmekle birlikte, sıklıkla aktivitelerini ayarlamak için SSS ile iletişim kurar.</a:t>
            </a:r>
            <a:endParaRPr lang="en-US" altLang="tr-TR"/>
          </a:p>
          <a:p>
            <a:pPr marL="114300" indent="-114300">
              <a:buFontTx/>
              <a:buChar char="•"/>
            </a:pPr>
            <a:r>
              <a:rPr lang="tr-TR" altLang="tr-TR"/>
              <a:t>ESS beyne çok benzer bir şekilde hücreler arasında mesaj göndermek için serotonin ve asetilkolin gibi nörotransmiterleri kullanan bir nöron ağından ibarettir.</a:t>
            </a:r>
            <a:endParaRPr lang="en-US" altLang="tr-TR"/>
          </a:p>
          <a:p>
            <a:pPr marL="114300" indent="-114300">
              <a:buFontTx/>
              <a:buChar char="•"/>
            </a:pPr>
            <a:r>
              <a:rPr lang="tr-TR" altLang="tr-TR"/>
              <a:t>İntrensek primer aferent nöronlar (IPAN), internöronlar ve motor nöronlar ESS’nin mikrodevrelerini meydana getirirler. Bu nöronlar Gİ kanalın duvarındaki kas tabakasının hemen yanında yer alan submukozal ve miyenterik pleksuslarda bulunurlar.</a:t>
            </a:r>
            <a:endParaRPr lang="en-US" altLang="tr-TR"/>
          </a:p>
          <a:p>
            <a:pPr marL="114300" indent="-114300">
              <a:buFontTx/>
              <a:buChar char="•"/>
            </a:pPr>
            <a:r>
              <a:rPr lang="tr-TR" altLang="tr-TR"/>
              <a:t>Barsaktaki toplam nöron sayısı spinal korddakinden ve periferik sinir sistemindeki tüm diğer nöronların toplamından fazladır </a:t>
            </a:r>
            <a:r>
              <a:rPr lang="en-US" altLang="tr-TR"/>
              <a:t>(!).</a:t>
            </a:r>
          </a:p>
          <a:p>
            <a:pPr marL="114300" indent="-114300"/>
            <a:endParaRPr lang="en-US" altLang="tr-TR"/>
          </a:p>
          <a:p>
            <a:pPr marL="114300" indent="-114300"/>
            <a:r>
              <a:rPr lang="en-US" altLang="tr-TR"/>
              <a:t>Gershon MD. </a:t>
            </a:r>
            <a:r>
              <a:rPr lang="en-US" altLang="tr-TR" i="1"/>
              <a:t>Rev Gastroenterol Dis.</a:t>
            </a:r>
            <a:r>
              <a:rPr lang="en-US" altLang="tr-TR"/>
              <a:t> 2003;3:S25-S34.</a:t>
            </a:r>
          </a:p>
        </p:txBody>
      </p:sp>
    </p:spTree>
    <p:extLst>
      <p:ext uri="{BB962C8B-B14F-4D97-AF65-F5344CB8AC3E}">
        <p14:creationId xmlns:p14="http://schemas.microsoft.com/office/powerpoint/2010/main" val="2377064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24ABB-BCF3-48AD-876A-BD38954A4D7B}" type="slidenum">
              <a:rPr lang="tr-TR" altLang="tr-TR"/>
              <a:pPr/>
              <a:t>35</a:t>
            </a:fld>
            <a:endParaRPr lang="tr-TR" altLang="tr-TR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455613"/>
            <a:ext cx="4878387" cy="3659187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3" y="4279900"/>
            <a:ext cx="5807075" cy="4813300"/>
          </a:xfrm>
        </p:spPr>
        <p:txBody>
          <a:bodyPr/>
          <a:lstStyle/>
          <a:p>
            <a:pPr marL="114300" indent="-114300"/>
            <a:r>
              <a:rPr lang="en-US" altLang="tr-TR"/>
              <a:t>Slayt No: 7052</a:t>
            </a:r>
          </a:p>
          <a:p>
            <a:pPr marL="114300" indent="-114300"/>
            <a:r>
              <a:rPr lang="en-US" altLang="tr-TR" b="1"/>
              <a:t>ANAHTAR MESAJ: </a:t>
            </a:r>
            <a:r>
              <a:rPr lang="tr-TR" altLang="tr-TR"/>
              <a:t>Barsak aktivitesi kimyasal ya da mekanik bir uyaranla, örneğin barsağa doğru hareket eden bir lokmayla başlatılır.</a:t>
            </a:r>
            <a:endParaRPr lang="en-US" altLang="tr-TR"/>
          </a:p>
          <a:p>
            <a:pPr marL="114300" indent="-114300"/>
            <a:r>
              <a:rPr lang="en-US" altLang="tr-TR" b="1"/>
              <a:t>Ek Bilgiler:</a:t>
            </a:r>
          </a:p>
          <a:p>
            <a:pPr marL="114300" indent="-114300">
              <a:buFontTx/>
              <a:buChar char="•"/>
            </a:pPr>
            <a:r>
              <a:rPr lang="tr-TR" altLang="tr-TR"/>
              <a:t>Bu bolusun hareketi barsağı döşeyen intestinal vilüslerin bükülmesine neden olur ve böylece nörotransmiterler salınarak ESS içinde peristalsis olarak bilinen koordine proksimal kontraksiyon ve distal relaksasyonla sonuçlanan sinir sinyalleri iletilir.</a:t>
            </a:r>
            <a:endParaRPr lang="en-US" altLang="tr-TR" b="1"/>
          </a:p>
          <a:p>
            <a:pPr marL="114300" indent="-114300"/>
            <a:endParaRPr lang="en-US" altLang="tr-TR"/>
          </a:p>
          <a:p>
            <a:pPr marL="114300" indent="-114300"/>
            <a:r>
              <a:rPr lang="en-US" altLang="tr-TR"/>
              <a:t>Gershon MD. </a:t>
            </a:r>
            <a:r>
              <a:rPr lang="en-US" altLang="tr-TR" i="1"/>
              <a:t>Rev Gastroenterol Dis.</a:t>
            </a:r>
            <a:r>
              <a:rPr lang="en-US" altLang="tr-TR"/>
              <a:t> 2003;3:S25-S34.</a:t>
            </a:r>
          </a:p>
        </p:txBody>
      </p:sp>
    </p:spTree>
    <p:extLst>
      <p:ext uri="{BB962C8B-B14F-4D97-AF65-F5344CB8AC3E}">
        <p14:creationId xmlns:p14="http://schemas.microsoft.com/office/powerpoint/2010/main" val="4073072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F30D6-8D6E-415A-99D9-A47AC622CA9C}" type="slidenum">
              <a:rPr lang="tr-TR" altLang="tr-TR"/>
              <a:pPr/>
              <a:t>36</a:t>
            </a:fld>
            <a:endParaRPr lang="tr-TR" altLang="tr-TR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455613"/>
            <a:ext cx="4878387" cy="3659187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279900"/>
            <a:ext cx="6400800" cy="4813300"/>
          </a:xfrm>
        </p:spPr>
        <p:txBody>
          <a:bodyPr/>
          <a:lstStyle/>
          <a:p>
            <a:pPr marL="114300" indent="-114300"/>
            <a:r>
              <a:rPr lang="en-US" altLang="tr-TR" sz="1000"/>
              <a:t>Slayt No: 7053</a:t>
            </a:r>
          </a:p>
          <a:p>
            <a:pPr marL="114300" indent="-114300"/>
            <a:r>
              <a:rPr lang="en-US" altLang="tr-TR" sz="1000" b="1"/>
              <a:t>ANAHTAR MESAJ: </a:t>
            </a:r>
            <a:r>
              <a:rPr lang="en-US" altLang="tr-TR" sz="800"/>
              <a:t>Serotonin </a:t>
            </a:r>
            <a:r>
              <a:rPr lang="en-US" altLang="tr-TR" sz="1000"/>
              <a:t>(5-HT) </a:t>
            </a:r>
            <a:r>
              <a:rPr lang="tr-TR" altLang="tr-TR" sz="800"/>
              <a:t>barsak aktivitesini düzenleyen primer nörotransmiterdir.</a:t>
            </a:r>
            <a:endParaRPr lang="en-US" altLang="tr-TR" sz="1000"/>
          </a:p>
          <a:p>
            <a:pPr marL="114300" indent="-114300"/>
            <a:r>
              <a:rPr lang="en-US" altLang="tr-TR" sz="1000" b="1"/>
              <a:t>Ek Bilgiler:</a:t>
            </a:r>
          </a:p>
          <a:p>
            <a:pPr marL="114300" indent="-114300">
              <a:buFontTx/>
              <a:buChar char="•"/>
            </a:pPr>
            <a:r>
              <a:rPr lang="en-US" altLang="tr-TR" sz="1000" b="1" i="1"/>
              <a:t>Entero</a:t>
            </a:r>
            <a:r>
              <a:rPr lang="tr-TR" altLang="tr-TR" sz="1000" b="1" i="1"/>
              <a:t>k</a:t>
            </a:r>
            <a:r>
              <a:rPr lang="en-US" altLang="tr-TR" sz="1000" b="1" i="1"/>
              <a:t>romafin (E</a:t>
            </a:r>
            <a:r>
              <a:rPr lang="tr-TR" altLang="tr-TR" sz="1000" b="1" i="1"/>
              <a:t>K</a:t>
            </a:r>
            <a:r>
              <a:rPr lang="en-US" altLang="tr-TR" sz="1000" b="1" i="1"/>
              <a:t>) </a:t>
            </a:r>
            <a:r>
              <a:rPr lang="tr-TR" altLang="tr-TR" sz="1000" b="1" i="1"/>
              <a:t>hücreler </a:t>
            </a:r>
            <a:r>
              <a:rPr lang="tr-TR" altLang="tr-TR" sz="1000"/>
              <a:t>barsak lümenindeki vilüslerin uyarılmasına yanıt olarak </a:t>
            </a:r>
            <a:r>
              <a:rPr lang="en-US" altLang="tr-TR" sz="1000"/>
              <a:t>intestinal </a:t>
            </a:r>
            <a:r>
              <a:rPr lang="tr-TR" altLang="tr-TR" sz="1000"/>
              <a:t>duvar içinde </a:t>
            </a:r>
            <a:r>
              <a:rPr lang="en-US" altLang="tr-TR" sz="1000"/>
              <a:t>serotonin, </a:t>
            </a:r>
            <a:r>
              <a:rPr lang="tr-TR" altLang="tr-TR" sz="1000"/>
              <a:t>veya</a:t>
            </a:r>
            <a:r>
              <a:rPr lang="en-US" altLang="tr-TR" sz="1000"/>
              <a:t> 5-HT</a:t>
            </a:r>
            <a:r>
              <a:rPr lang="tr-TR" altLang="tr-TR" sz="1000"/>
              <a:t>, adlı </a:t>
            </a:r>
            <a:r>
              <a:rPr lang="en-US" altLang="tr-TR" sz="1000" i="1"/>
              <a:t>n</a:t>
            </a:r>
            <a:r>
              <a:rPr lang="tr-TR" altLang="tr-TR" sz="1000" i="1"/>
              <a:t>ö</a:t>
            </a:r>
            <a:r>
              <a:rPr lang="en-US" altLang="tr-TR" sz="1000" i="1"/>
              <a:t>rotransmiter</a:t>
            </a:r>
            <a:r>
              <a:rPr lang="tr-TR" altLang="tr-TR" sz="1000" i="1"/>
              <a:t>i</a:t>
            </a:r>
            <a:r>
              <a:rPr lang="en-US" altLang="tr-TR" sz="1000"/>
              <a:t> </a:t>
            </a:r>
            <a:r>
              <a:rPr lang="tr-TR" altLang="tr-TR" sz="1000"/>
              <a:t>üretir ve salgılar.</a:t>
            </a:r>
            <a:endParaRPr lang="en-US" altLang="tr-TR" sz="1000"/>
          </a:p>
          <a:p>
            <a:pPr marL="114300" indent="-114300">
              <a:buFontTx/>
              <a:buChar char="•"/>
            </a:pPr>
            <a:r>
              <a:rPr lang="en-US" altLang="tr-TR" sz="1000" b="1" i="1"/>
              <a:t>Serotonin</a:t>
            </a:r>
            <a:r>
              <a:rPr lang="en-US" altLang="tr-TR" sz="1000"/>
              <a:t> </a:t>
            </a:r>
            <a:r>
              <a:rPr lang="tr-TR" altLang="tr-TR" sz="1000"/>
              <a:t>mukozada submukozal IPAN’lar üzerindeki </a:t>
            </a:r>
            <a:r>
              <a:rPr lang="en-US" altLang="tr-TR" sz="1000"/>
              <a:t>5-HT </a:t>
            </a:r>
            <a:r>
              <a:rPr lang="tr-TR" altLang="tr-TR" sz="1000"/>
              <a:t>reseptörlerini uyararak </a:t>
            </a:r>
            <a:r>
              <a:rPr lang="en-US" altLang="tr-TR" sz="1000"/>
              <a:t>CGRP, ACh, VIP, NO </a:t>
            </a:r>
            <a:r>
              <a:rPr lang="tr-TR" altLang="tr-TR" sz="1000"/>
              <a:t>ve</a:t>
            </a:r>
            <a:r>
              <a:rPr lang="en-US" altLang="tr-TR" sz="1000"/>
              <a:t> SP</a:t>
            </a:r>
            <a:r>
              <a:rPr lang="tr-TR" altLang="tr-TR" sz="1000"/>
              <a:t> gibi ek nörotransmiterlerin zincirleme olarak salgılanmasına yol açar. </a:t>
            </a:r>
            <a:endParaRPr lang="en-US" altLang="tr-TR" sz="1000"/>
          </a:p>
          <a:p>
            <a:pPr marL="114300" indent="-114300">
              <a:buFontTx/>
              <a:buChar char="•"/>
            </a:pPr>
            <a:r>
              <a:rPr lang="tr-TR" altLang="tr-TR" sz="1000"/>
              <a:t>Bu zincirleme reaksiyon sinyallerin IPAN’lardan internöronlara ve ordan motor nöronlara iletilmesine yol açar ve sekresyonun yanı sıra proksimal kontraksiyon ve distal relaksasyonla sonuçlanır. Duyularla ilgili mesajlar da SSS’ye iletilir.</a:t>
            </a:r>
            <a:endParaRPr lang="en-US" altLang="tr-TR" sz="1000"/>
          </a:p>
          <a:p>
            <a:pPr marL="114300" indent="-114300">
              <a:buFontTx/>
              <a:buChar char="•"/>
            </a:pPr>
            <a:r>
              <a:rPr lang="en-US" altLang="tr-TR" sz="1000"/>
              <a:t>Serotonin </a:t>
            </a:r>
            <a:r>
              <a:rPr lang="tr-TR" altLang="tr-TR" sz="1000"/>
              <a:t>bu etkileri güçlendirmek için özellikle presinaptik </a:t>
            </a:r>
            <a:r>
              <a:rPr lang="en-US" altLang="tr-TR" sz="1000"/>
              <a:t>5-HT</a:t>
            </a:r>
            <a:r>
              <a:rPr lang="en-US" altLang="tr-TR" sz="1000" baseline="-25000"/>
              <a:t>4</a:t>
            </a:r>
            <a:r>
              <a:rPr lang="en-US" altLang="tr-TR" sz="1000"/>
              <a:t> </a:t>
            </a:r>
            <a:r>
              <a:rPr lang="tr-TR" altLang="tr-TR" sz="1000"/>
              <a:t>reseptörleri üzerinde çalışır.</a:t>
            </a:r>
            <a:endParaRPr lang="en-US" altLang="tr-TR" sz="1000"/>
          </a:p>
          <a:p>
            <a:pPr marL="114300" indent="-114300">
              <a:buFontTx/>
              <a:buChar char="•"/>
            </a:pPr>
            <a:r>
              <a:rPr lang="en-US" altLang="tr-TR" sz="1000" b="1" i="1"/>
              <a:t>SERT (serotonin </a:t>
            </a:r>
            <a:r>
              <a:rPr lang="tr-TR" altLang="tr-TR" sz="1000" b="1" i="1"/>
              <a:t>geri alım taşıyıcısı</a:t>
            </a:r>
            <a:r>
              <a:rPr lang="en-US" altLang="tr-TR" sz="1000" b="1" i="1"/>
              <a:t>) </a:t>
            </a:r>
            <a:r>
              <a:rPr lang="tr-TR" altLang="tr-TR" sz="1000"/>
              <a:t>serotoninin inaktive edilmek üzere</a:t>
            </a:r>
            <a:r>
              <a:rPr lang="tr-TR" altLang="tr-TR" sz="1000" b="1" i="1"/>
              <a:t> enterositlere </a:t>
            </a:r>
            <a:r>
              <a:rPr lang="tr-TR" altLang="tr-TR" sz="1000"/>
              <a:t>alınmasına aracılık eder.</a:t>
            </a:r>
            <a:r>
              <a:rPr lang="en-US" altLang="tr-TR" sz="1000"/>
              <a:t> </a:t>
            </a:r>
          </a:p>
          <a:p>
            <a:pPr marL="793750" lvl="3" indent="-107950"/>
            <a:endParaRPr lang="en-US" altLang="tr-TR" sz="1000"/>
          </a:p>
          <a:p>
            <a:pPr marL="793750" lvl="3" indent="-107950"/>
            <a:r>
              <a:rPr lang="en-US" altLang="tr-TR" sz="1000"/>
              <a:t>CGRP = </a:t>
            </a:r>
            <a:r>
              <a:rPr lang="tr-TR" altLang="tr-TR" sz="1000"/>
              <a:t>kalsitonin geniyle ilişkili peptid</a:t>
            </a:r>
            <a:endParaRPr lang="en-US" altLang="tr-TR" sz="1000"/>
          </a:p>
          <a:p>
            <a:pPr marL="793750" lvl="3" indent="-107950"/>
            <a:r>
              <a:rPr lang="en-US" altLang="tr-TR" sz="1000"/>
              <a:t>ACh = </a:t>
            </a:r>
            <a:r>
              <a:rPr lang="tr-TR" altLang="tr-TR" sz="1000"/>
              <a:t>asetilkolin</a:t>
            </a:r>
            <a:endParaRPr lang="en-US" altLang="tr-TR" sz="1000"/>
          </a:p>
          <a:p>
            <a:pPr marL="793750" lvl="3" indent="-107950"/>
            <a:r>
              <a:rPr lang="en-US" altLang="tr-TR" sz="1000"/>
              <a:t>VIP = va</a:t>
            </a:r>
            <a:r>
              <a:rPr lang="tr-TR" altLang="tr-TR" sz="1000"/>
              <a:t>zoaktif</a:t>
            </a:r>
            <a:r>
              <a:rPr lang="en-US" altLang="tr-TR" sz="1000"/>
              <a:t> intestinal peptid</a:t>
            </a:r>
          </a:p>
          <a:p>
            <a:pPr marL="793750" lvl="3" indent="-107950"/>
            <a:r>
              <a:rPr lang="en-US" altLang="tr-TR" sz="1000"/>
              <a:t>NO = nitri</a:t>
            </a:r>
            <a:r>
              <a:rPr lang="tr-TR" altLang="tr-TR" sz="1000"/>
              <a:t>k</a:t>
            </a:r>
            <a:r>
              <a:rPr lang="en-US" altLang="tr-TR" sz="1000"/>
              <a:t> o</a:t>
            </a:r>
            <a:r>
              <a:rPr lang="tr-TR" altLang="tr-TR" sz="1000"/>
              <a:t>ks</a:t>
            </a:r>
            <a:r>
              <a:rPr lang="en-US" altLang="tr-TR" sz="1000"/>
              <a:t>i</a:t>
            </a:r>
            <a:r>
              <a:rPr lang="tr-TR" altLang="tr-TR" sz="1000"/>
              <a:t>t</a:t>
            </a:r>
            <a:endParaRPr lang="en-US" altLang="tr-TR" sz="1000"/>
          </a:p>
          <a:p>
            <a:pPr marL="793750" lvl="3" indent="-107950"/>
            <a:r>
              <a:rPr lang="en-US" altLang="tr-TR" sz="1000"/>
              <a:t>SP = P</a:t>
            </a:r>
            <a:r>
              <a:rPr lang="tr-TR" altLang="tr-TR" sz="1000"/>
              <a:t> maddesi</a:t>
            </a:r>
            <a:endParaRPr lang="en-US" altLang="tr-TR" sz="1000"/>
          </a:p>
          <a:p>
            <a:pPr marL="793750" lvl="3" indent="-107950"/>
            <a:r>
              <a:rPr lang="en-US" altLang="tr-TR" sz="1000"/>
              <a:t>IPAN = </a:t>
            </a:r>
            <a:r>
              <a:rPr lang="tr-TR" altLang="tr-TR" sz="1000"/>
              <a:t>intrensek</a:t>
            </a:r>
            <a:r>
              <a:rPr lang="en-US" altLang="tr-TR" sz="1000"/>
              <a:t> prim</a:t>
            </a:r>
            <a:r>
              <a:rPr lang="tr-TR" altLang="tr-TR" sz="1000"/>
              <a:t>er </a:t>
            </a:r>
            <a:r>
              <a:rPr lang="en-US" altLang="tr-TR" sz="1000"/>
              <a:t>aferent n</a:t>
            </a:r>
            <a:r>
              <a:rPr lang="tr-TR" altLang="tr-TR" sz="1000"/>
              <a:t>ö</a:t>
            </a:r>
            <a:r>
              <a:rPr lang="en-US" altLang="tr-TR" sz="1000"/>
              <a:t>ron</a:t>
            </a:r>
          </a:p>
          <a:p>
            <a:pPr marL="793750" lvl="3" indent="-107950"/>
            <a:endParaRPr lang="en-US" altLang="tr-TR" sz="1000"/>
          </a:p>
          <a:p>
            <a:pPr marL="114300" indent="-114300"/>
            <a:r>
              <a:rPr lang="en-US" altLang="tr-TR" sz="1000"/>
              <a:t>Gershon MD. </a:t>
            </a:r>
            <a:r>
              <a:rPr lang="en-US" altLang="tr-TR" sz="1000" i="1"/>
              <a:t>Rev Gastroenterol Dis.</a:t>
            </a:r>
            <a:r>
              <a:rPr lang="en-US" altLang="tr-TR" sz="1000"/>
              <a:t> 2003;3:S25-S34.</a:t>
            </a:r>
          </a:p>
        </p:txBody>
      </p:sp>
    </p:spTree>
    <p:extLst>
      <p:ext uri="{BB962C8B-B14F-4D97-AF65-F5344CB8AC3E}">
        <p14:creationId xmlns:p14="http://schemas.microsoft.com/office/powerpoint/2010/main" val="4108267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DFC1D-335D-46CD-A1DC-3EEAB51B6AAF}" type="slidenum">
              <a:rPr lang="tr-TR" altLang="tr-TR"/>
              <a:pPr/>
              <a:t>37</a:t>
            </a:fld>
            <a:endParaRPr lang="tr-TR" altLang="tr-TR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/>
              <a:t>Constup.kabızlık    patient.hasta</a:t>
            </a:r>
          </a:p>
        </p:txBody>
      </p:sp>
    </p:spTree>
    <p:extLst>
      <p:ext uri="{BB962C8B-B14F-4D97-AF65-F5344CB8AC3E}">
        <p14:creationId xmlns:p14="http://schemas.microsoft.com/office/powerpoint/2010/main" val="160826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8504-D144-4017-A06E-97CB494F45FF}" type="datetimeFigureOut">
              <a:rPr lang="tr-TR" smtClean="0"/>
              <a:t>4.2.2017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73FE-A042-4CDD-975B-7051AD1C1C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73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8504-D144-4017-A06E-97CB494F45FF}" type="datetimeFigureOut">
              <a:rPr lang="tr-TR" smtClean="0"/>
              <a:t>4.2.2017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73FE-A042-4CDD-975B-7051AD1C1C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002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8504-D144-4017-A06E-97CB494F45FF}" type="datetimeFigureOut">
              <a:rPr lang="tr-TR" smtClean="0"/>
              <a:t>4.2.2017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73FE-A042-4CDD-975B-7051AD1C1C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920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4.2.2017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3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4.2.2017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90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4.2.2017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78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4.2.2017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7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4.2.2017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63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4.2.2017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33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4.2.2017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35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4.2.2017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4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8504-D144-4017-A06E-97CB494F45FF}" type="datetimeFigureOut">
              <a:rPr lang="tr-TR" smtClean="0"/>
              <a:t>4.2.2017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73FE-A042-4CDD-975B-7051AD1C1C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6539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4.2.2017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87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4.2.2017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02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4.2.2017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5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8504-D144-4017-A06E-97CB494F45FF}" type="datetimeFigureOut">
              <a:rPr lang="tr-TR" smtClean="0"/>
              <a:t>4.2.2017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73FE-A042-4CDD-975B-7051AD1C1C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719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8504-D144-4017-A06E-97CB494F45FF}" type="datetimeFigureOut">
              <a:rPr lang="tr-TR" smtClean="0"/>
              <a:t>4.2.2017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73FE-A042-4CDD-975B-7051AD1C1C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63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8504-D144-4017-A06E-97CB494F45FF}" type="datetimeFigureOut">
              <a:rPr lang="tr-TR" smtClean="0"/>
              <a:t>4.2.2017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73FE-A042-4CDD-975B-7051AD1C1C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630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8504-D144-4017-A06E-97CB494F45FF}" type="datetimeFigureOut">
              <a:rPr lang="tr-TR" smtClean="0"/>
              <a:t>4.2.2017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73FE-A042-4CDD-975B-7051AD1C1C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224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8504-D144-4017-A06E-97CB494F45FF}" type="datetimeFigureOut">
              <a:rPr lang="tr-TR" smtClean="0"/>
              <a:t>4.2.2017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73FE-A042-4CDD-975B-7051AD1C1C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130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8504-D144-4017-A06E-97CB494F45FF}" type="datetimeFigureOut">
              <a:rPr lang="tr-TR" smtClean="0"/>
              <a:t>4.2.2017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73FE-A042-4CDD-975B-7051AD1C1C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382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8504-D144-4017-A06E-97CB494F45FF}" type="datetimeFigureOut">
              <a:rPr lang="tr-TR" smtClean="0"/>
              <a:t>4.2.2017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73FE-A042-4CDD-975B-7051AD1C1C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818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78504-D144-4017-A06E-97CB494F45FF}" type="datetimeFigureOut">
              <a:rPr lang="tr-TR" smtClean="0"/>
              <a:t>4.2.2017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273FE-A042-4CDD-975B-7051AD1C1C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750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F2728-C476-4634-8B78-68771D2AED6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4.2.2017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3E195-CE23-46D4-A17F-A1525FFFB7A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7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hyperlink" Target="http://www.google.com.tr/url?sa=i&amp;rct=j&amp;q=&amp;esrc=s&amp;source=images&amp;cd=&amp;cad=rja&amp;uact=8&amp;ved=0ahUKEwjOiPPDzdXRAhVKbBoKHVLxBn4QjRwIBw&amp;url=http://drossmangastroenterology.com/services/functional-gastrointestinal-disorders/&amp;psig=AFQjCNFQZWfbI8tPIZfpPN5FLd98OzZrgA&amp;ust=148516945510939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hyperlink" Target="https://www.google.com.tr/url?sa=i&amp;rct=j&amp;q=&amp;esrc=s&amp;source=images&amp;cd=&amp;cad=rja&amp;uact=8&amp;ved=0ahUKEwi9v8D3zdXRAhVJ1BoKHeKYBoUQjRwIBw&amp;url=https://www.dasilvainstitute.com/functional-gastrointestinal-disorders/&amp;psig=AFQjCNFQZWfbI8tPIZfpPN5FLd98OzZrgA&amp;ust=1485169455109398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tr/url?sa=i&amp;rct=j&amp;q=&amp;esrc=s&amp;source=images&amp;cd=&amp;ved=0ahUKEwjo3tjx0NXRAhXK0RoKHfmpD30QjRwIBw&amp;url=http://slideplayer.com/slide/3454042/&amp;bvm=bv.144686652,d.d2s&amp;psig=AFQjCNGazDxEfl_Xu5HsMGF2VUf_ysRFbA&amp;ust=1485170319413796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tr/url?sa=i&amp;rct=j&amp;q=&amp;esrc=s&amp;source=images&amp;cd=&amp;cad=rja&amp;uact=8&amp;ved=0ahUKEwiDgsSP2NXRAhWKtBoKHdf6CHwQjRwIBw&amp;url=http://medicforyou.blogspot.com/2016/04/diagnosis-of-exclusion-clinical-practices.html&amp;psig=AFQjCNGtdUer6bZplHE5b-IAO1fZZXY-5Q&amp;ust=148517227298724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google.com.tr/url?sa=i&amp;rct=j&amp;q=&amp;esrc=s&amp;source=images&amp;cd=&amp;ved=0ahUKEwi93cf82NXRAhWGcBoKHWxPDCoQjRwIBw&amp;url=http://theromefoundation.org/&amp;bvm=bv.144686652,d.d2s&amp;psig=AFQjCNEbKJPyhps0xwft_Ljs0HoD_c4RbA&amp;ust=1485172529837545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tr/url?sa=i&amp;rct=j&amp;q=&amp;esrc=s&amp;source=images&amp;cd=&amp;ved=0ahUKEwi93cf82NXRAhWGcBoKHWxPDCoQjRwIBw&amp;url=http://theromefoundation.org/&amp;bvm=bv.144686652,d.d2s&amp;psig=AFQjCNEbKJPyhps0xwft_Ljs0HoD_c4RbA&amp;ust=1485172529837545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12" Type="http://schemas.openxmlformats.org/officeDocument/2006/relationships/image" Target="../media/image17.png"/><Relationship Id="rId2" Type="http://schemas.openxmlformats.org/officeDocument/2006/relationships/hyperlink" Target="http://www.google.com.tr/url?sa=i&amp;rct=j&amp;q=&amp;esrc=s&amp;source=images&amp;cd=&amp;cad=rja&amp;uact=8&amp;ved=0ahUKEwjm86uA0NXRAhVJiRoKHUnzDH4QjRwIBw&amp;url=http://theromefoundation.org/rome-iv/&amp;bvm=bv.144686652,d.d2s&amp;psig=AFQjCNFfwMC7zeW1dsGpdOxn2amto0JXvw&amp;ust=14851696676927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tr/url?sa=i&amp;rct=j&amp;q=&amp;esrc=s&amp;source=images&amp;cd=&amp;cad=rja&amp;uact=8&amp;ved=0ahUKEwjplJ_N0NXRAhVM2RoKHfRCC3wQjRwIBw&amp;url=https://www.amazon.com/Rome-II-Functional-Gastrointestinal-Disorders/dp/0965683729&amp;bvm=bv.144686652,d.d2s&amp;psig=AFQjCNGuRLleSlm-E8i_1FnDk57fLGTy7A&amp;ust=1485170227096645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4.jpeg"/><Relationship Id="rId10" Type="http://schemas.openxmlformats.org/officeDocument/2006/relationships/hyperlink" Target="http://www.google.com.tr/url?sa=i&amp;rct=j&amp;q=&amp;esrc=s&amp;source=images&amp;cd=&amp;cad=rja&amp;uact=8&amp;ved=0ahUKEwia_er_2dXRAhUENhoKHXCSCX8QjRwIBw&amp;url=http://www.historytoday.com/richard-cavendish/foundation-rome&amp;bvm=bv.144686652,d.d2s&amp;psig=AFQjCNEbKJPyhps0xwft_Ljs0HoD_c4RbA&amp;ust=1485172529837545" TargetMode="External"/><Relationship Id="rId4" Type="http://schemas.openxmlformats.org/officeDocument/2006/relationships/hyperlink" Target="https://www.google.com.tr/url?sa=i&amp;rct=j&amp;q=&amp;esrc=s&amp;source=images&amp;cd=&amp;cad=rja&amp;uact=8&amp;ved=0ahUKEwiM3_6Z0NXRAhUGiRoKHb5CDocQjRwIBw&amp;url=https://www.amazon.com/Rome-III-Functional-Gastrointestinal-Disorders/dp/0965683761&amp;bvm=bv.144686652,d.d2s&amp;psig=AFQjCNFxhe7cC-LDCvsmU_maUsZbzL0ePQ&amp;ust=1485170176932511" TargetMode="Externa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2984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75409" y="980729"/>
            <a:ext cx="7782791" cy="2016224"/>
          </a:xfrm>
        </p:spPr>
        <p:txBody>
          <a:bodyPr anchor="ctr">
            <a:no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FONKSİYONEL GASTROİNTESTİNAL HASTALIKLARA GENEL BAKIŞ</a:t>
            </a:r>
            <a:endParaRPr lang="tr-TR" sz="3600" b="1" dirty="0">
              <a:solidFill>
                <a:srgbClr val="00206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5157192"/>
            <a:ext cx="6858000" cy="576064"/>
          </a:xfrm>
        </p:spPr>
        <p:txBody>
          <a:bodyPr anchor="ctr">
            <a:normAutofit/>
          </a:bodyPr>
          <a:lstStyle/>
          <a:p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Sabahattin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Kaymakoğlu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ITF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703701"/>
            <a:ext cx="1081212" cy="108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uclacns.org/wp-content/uploads/2013/12/program_fg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71" y="3398553"/>
            <a:ext cx="2203004" cy="103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unctional GI disorders ile ilgili görsel sonucu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428" y="3325535"/>
            <a:ext cx="1996844" cy="111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unctional GI disorders ile ilgili görsel sonucu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419" y="3336400"/>
            <a:ext cx="1149570" cy="15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7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Roma IV Kriterlerine Göre Fonksiyonel GİS Hastalıkları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 fontScale="92500" lnSpcReduction="10000"/>
          </a:bodyPr>
          <a:lstStyle/>
          <a:p>
            <a:r>
              <a:rPr lang="tr-TR" sz="1800" dirty="0" smtClean="0"/>
              <a:t>A. </a:t>
            </a:r>
            <a:r>
              <a:rPr lang="tr-TR" sz="1800" dirty="0" err="1" smtClean="0"/>
              <a:t>Özofageal</a:t>
            </a:r>
            <a:r>
              <a:rPr lang="tr-TR" sz="1800" dirty="0" smtClean="0"/>
              <a:t> hastalıklar</a:t>
            </a:r>
          </a:p>
          <a:p>
            <a:pPr lvl="1"/>
            <a:r>
              <a:rPr lang="tr-TR" sz="1400" dirty="0" smtClean="0"/>
              <a:t>Fonksiyonel göğüs ağrısı, Fonksiyonel </a:t>
            </a:r>
            <a:r>
              <a:rPr lang="tr-TR" sz="1400" dirty="0" err="1" smtClean="0"/>
              <a:t>heartburn</a:t>
            </a:r>
            <a:r>
              <a:rPr lang="tr-TR" sz="1400" dirty="0" smtClean="0"/>
              <a:t>, </a:t>
            </a:r>
            <a:r>
              <a:rPr lang="tr-TR" sz="1400" dirty="0" err="1" smtClean="0"/>
              <a:t>Hipersensitivite</a:t>
            </a:r>
            <a:r>
              <a:rPr lang="tr-TR" sz="1400" dirty="0" smtClean="0"/>
              <a:t> </a:t>
            </a:r>
            <a:r>
              <a:rPr lang="tr-TR" sz="1400" dirty="0" err="1" smtClean="0"/>
              <a:t>reflüsü</a:t>
            </a:r>
            <a:r>
              <a:rPr lang="tr-TR" sz="1400" dirty="0" smtClean="0"/>
              <a:t>, </a:t>
            </a:r>
            <a:r>
              <a:rPr lang="tr-TR" sz="1400" dirty="0" err="1" smtClean="0"/>
              <a:t>Globus</a:t>
            </a:r>
            <a:r>
              <a:rPr lang="tr-TR" sz="1400" dirty="0" smtClean="0"/>
              <a:t>, Fonksiyonel </a:t>
            </a:r>
            <a:r>
              <a:rPr lang="tr-TR" sz="1400" dirty="0" err="1" smtClean="0"/>
              <a:t>disfaji</a:t>
            </a:r>
            <a:endParaRPr lang="tr-TR" sz="1400" dirty="0" smtClean="0"/>
          </a:p>
          <a:p>
            <a:r>
              <a:rPr lang="tr-TR" sz="1800" dirty="0" smtClean="0"/>
              <a:t>B. </a:t>
            </a:r>
            <a:r>
              <a:rPr lang="tr-TR" sz="1800" dirty="0" err="1" smtClean="0"/>
              <a:t>Gastroduodenal</a:t>
            </a:r>
            <a:r>
              <a:rPr lang="tr-TR" sz="1800" dirty="0" smtClean="0"/>
              <a:t> hastalıklar</a:t>
            </a:r>
          </a:p>
          <a:p>
            <a:pPr lvl="1"/>
            <a:r>
              <a:rPr lang="tr-TR" sz="1400" dirty="0" smtClean="0"/>
              <a:t>Fonksiyonel </a:t>
            </a:r>
            <a:r>
              <a:rPr lang="tr-TR" sz="1400" dirty="0" err="1" smtClean="0"/>
              <a:t>dispepsi</a:t>
            </a:r>
            <a:r>
              <a:rPr lang="tr-TR" sz="1400" dirty="0" smtClean="0"/>
              <a:t> (</a:t>
            </a:r>
            <a:r>
              <a:rPr lang="tr-TR" sz="1400" dirty="0" err="1" smtClean="0"/>
              <a:t>postprandial</a:t>
            </a:r>
            <a:r>
              <a:rPr lang="tr-TR" sz="1400" dirty="0" smtClean="0"/>
              <a:t> </a:t>
            </a:r>
            <a:r>
              <a:rPr lang="tr-TR" sz="1400" dirty="0" err="1" smtClean="0"/>
              <a:t>distres</a:t>
            </a:r>
            <a:r>
              <a:rPr lang="tr-TR" sz="1400" dirty="0" smtClean="0"/>
              <a:t> sendromu, </a:t>
            </a:r>
            <a:r>
              <a:rPr lang="tr-TR" sz="1400" dirty="0" err="1" smtClean="0"/>
              <a:t>epigastrik</a:t>
            </a:r>
            <a:r>
              <a:rPr lang="tr-TR" sz="1400" dirty="0" smtClean="0"/>
              <a:t> ağrı sendromu)</a:t>
            </a:r>
          </a:p>
          <a:p>
            <a:pPr lvl="1"/>
            <a:r>
              <a:rPr lang="tr-TR" sz="1400" dirty="0" smtClean="0"/>
              <a:t>Geğirme bozuklukları (aşırı </a:t>
            </a:r>
            <a:r>
              <a:rPr lang="tr-TR" sz="1400" dirty="0" err="1" smtClean="0"/>
              <a:t>supragastrik</a:t>
            </a:r>
            <a:r>
              <a:rPr lang="tr-TR" sz="1400" dirty="0" smtClean="0"/>
              <a:t> geğirme, aşırı </a:t>
            </a:r>
            <a:r>
              <a:rPr lang="tr-TR" sz="1400" dirty="0" err="1" smtClean="0"/>
              <a:t>gastrik</a:t>
            </a:r>
            <a:r>
              <a:rPr lang="tr-TR" sz="1400" dirty="0" smtClean="0"/>
              <a:t> geğirme)</a:t>
            </a:r>
          </a:p>
          <a:p>
            <a:pPr lvl="1"/>
            <a:r>
              <a:rPr lang="tr-TR" sz="1400" dirty="0" smtClean="0"/>
              <a:t>Bulantı ve kusma bozuklukları (kronik bulantı-kusma sendromu, siklik kusma sendromu, </a:t>
            </a:r>
            <a:r>
              <a:rPr lang="tr-TR" sz="1400" dirty="0" err="1" smtClean="0"/>
              <a:t>kannabinoid</a:t>
            </a:r>
            <a:r>
              <a:rPr lang="tr-TR" sz="1400" dirty="0" smtClean="0"/>
              <a:t> </a:t>
            </a:r>
            <a:r>
              <a:rPr lang="tr-TR" sz="1400" dirty="0" err="1" smtClean="0"/>
              <a:t>hiperemesis</a:t>
            </a:r>
            <a:r>
              <a:rPr lang="tr-TR" sz="1400" dirty="0" smtClean="0"/>
              <a:t> sendromu)</a:t>
            </a:r>
          </a:p>
          <a:p>
            <a:pPr lvl="1"/>
            <a:r>
              <a:rPr lang="tr-TR" sz="1400" dirty="0" err="1" smtClean="0"/>
              <a:t>Ruminasyon</a:t>
            </a:r>
            <a:r>
              <a:rPr lang="tr-TR" sz="1400" dirty="0" smtClean="0"/>
              <a:t> sendromu</a:t>
            </a:r>
          </a:p>
          <a:p>
            <a:r>
              <a:rPr lang="tr-TR" sz="1800" dirty="0" smtClean="0"/>
              <a:t>C. Barsak hastalıkları</a:t>
            </a:r>
          </a:p>
          <a:p>
            <a:pPr lvl="1"/>
            <a:r>
              <a:rPr lang="tr-TR" sz="1400" dirty="0" err="1" smtClean="0"/>
              <a:t>İrritabl</a:t>
            </a:r>
            <a:r>
              <a:rPr lang="tr-TR" sz="1400" dirty="0" smtClean="0"/>
              <a:t> barsak sendromu (kabızlık baskın, ishal baskın, </a:t>
            </a:r>
            <a:r>
              <a:rPr lang="tr-TR" sz="1400" dirty="0" err="1" smtClean="0"/>
              <a:t>mikst</a:t>
            </a:r>
            <a:r>
              <a:rPr lang="tr-TR" sz="1400" dirty="0" smtClean="0"/>
              <a:t> tip, sınıflandırılamayan)</a:t>
            </a:r>
          </a:p>
          <a:p>
            <a:pPr lvl="1"/>
            <a:r>
              <a:rPr lang="tr-TR" sz="1400" dirty="0" smtClean="0"/>
              <a:t>Fonksiyonel </a:t>
            </a:r>
            <a:r>
              <a:rPr lang="tr-TR" sz="1400" dirty="0" err="1" smtClean="0"/>
              <a:t>konstipasyon</a:t>
            </a:r>
            <a:endParaRPr lang="tr-TR" sz="1400" dirty="0" smtClean="0"/>
          </a:p>
          <a:p>
            <a:pPr lvl="1"/>
            <a:r>
              <a:rPr lang="tr-TR" sz="1400" dirty="0" smtClean="0"/>
              <a:t>Fonksiyonel </a:t>
            </a:r>
            <a:r>
              <a:rPr lang="tr-TR" sz="1400" dirty="0" err="1" smtClean="0"/>
              <a:t>diyare</a:t>
            </a:r>
            <a:endParaRPr lang="tr-TR" sz="1400" dirty="0" smtClean="0"/>
          </a:p>
          <a:p>
            <a:pPr lvl="1"/>
            <a:r>
              <a:rPr lang="tr-TR" sz="1400" dirty="0" smtClean="0"/>
              <a:t>Fonksiyonel </a:t>
            </a:r>
            <a:r>
              <a:rPr lang="tr-TR" sz="1400" dirty="0" err="1" smtClean="0"/>
              <a:t>abdominal</a:t>
            </a:r>
            <a:r>
              <a:rPr lang="tr-TR" sz="1400" dirty="0" smtClean="0"/>
              <a:t> şişkinlik-gerginlik</a:t>
            </a:r>
          </a:p>
          <a:p>
            <a:pPr lvl="1"/>
            <a:r>
              <a:rPr lang="tr-TR" sz="1400" dirty="0" smtClean="0"/>
              <a:t>Sınıflandırılamayan fonksiyonel barsak hastalığı</a:t>
            </a:r>
          </a:p>
          <a:p>
            <a:pPr lvl="1"/>
            <a:r>
              <a:rPr lang="tr-TR" sz="1400" dirty="0" err="1" smtClean="0"/>
              <a:t>Opioidlere</a:t>
            </a:r>
            <a:r>
              <a:rPr lang="tr-TR" sz="1400" dirty="0" smtClean="0"/>
              <a:t> bağlı </a:t>
            </a:r>
            <a:r>
              <a:rPr lang="tr-TR" sz="1400" dirty="0" err="1" smtClean="0"/>
              <a:t>konstipasyon</a:t>
            </a:r>
            <a:endParaRPr lang="tr-TR" sz="1400" dirty="0" smtClean="0"/>
          </a:p>
          <a:p>
            <a:r>
              <a:rPr lang="tr-TR" sz="1800" dirty="0" smtClean="0"/>
              <a:t>D. Santral </a:t>
            </a:r>
            <a:r>
              <a:rPr lang="tr-TR" sz="1800" dirty="0" err="1" smtClean="0"/>
              <a:t>aracılıklı</a:t>
            </a:r>
            <a:r>
              <a:rPr lang="tr-TR" sz="1800" dirty="0" smtClean="0"/>
              <a:t> </a:t>
            </a:r>
            <a:r>
              <a:rPr lang="tr-TR" sz="1800" dirty="0" err="1" smtClean="0"/>
              <a:t>gastrointestinal</a:t>
            </a:r>
            <a:r>
              <a:rPr lang="tr-TR" sz="1800" dirty="0" smtClean="0"/>
              <a:t> ağrı hastalıkları</a:t>
            </a:r>
          </a:p>
          <a:p>
            <a:pPr lvl="1"/>
            <a:r>
              <a:rPr lang="tr-TR" sz="1400" dirty="0" smtClean="0"/>
              <a:t>Santral </a:t>
            </a:r>
            <a:r>
              <a:rPr lang="tr-TR" sz="1400" dirty="0" err="1" smtClean="0"/>
              <a:t>aracılıklı</a:t>
            </a:r>
            <a:r>
              <a:rPr lang="tr-TR" sz="1400" dirty="0" smtClean="0"/>
              <a:t> </a:t>
            </a:r>
            <a:r>
              <a:rPr lang="tr-TR" sz="1400" dirty="0" err="1" smtClean="0"/>
              <a:t>abdominal</a:t>
            </a:r>
            <a:r>
              <a:rPr lang="tr-TR" sz="1400" dirty="0" smtClean="0"/>
              <a:t> ağrı sendromu, Narkotik barsak sendromu</a:t>
            </a:r>
          </a:p>
          <a:p>
            <a:r>
              <a:rPr lang="tr-TR" sz="1800" dirty="0" smtClean="0"/>
              <a:t>E. Safra kesesi ve </a:t>
            </a:r>
            <a:r>
              <a:rPr lang="tr-TR" sz="1800" dirty="0" err="1" smtClean="0"/>
              <a:t>Oddi</a:t>
            </a:r>
            <a:r>
              <a:rPr lang="tr-TR" sz="1800" dirty="0" smtClean="0"/>
              <a:t> </a:t>
            </a:r>
            <a:r>
              <a:rPr lang="tr-TR" sz="1800" dirty="0" err="1" smtClean="0"/>
              <a:t>sfinkter</a:t>
            </a:r>
            <a:r>
              <a:rPr lang="tr-TR" sz="1800" dirty="0" smtClean="0"/>
              <a:t> hastalıkları</a:t>
            </a:r>
          </a:p>
          <a:p>
            <a:pPr lvl="1"/>
            <a:r>
              <a:rPr lang="tr-TR" sz="1400" dirty="0" err="1" smtClean="0"/>
              <a:t>Biliyer</a:t>
            </a:r>
            <a:r>
              <a:rPr lang="tr-TR" sz="1400" dirty="0" smtClean="0"/>
              <a:t> ağrı (fonksiyonel safra kesesi hastalığı, fonksiyonel </a:t>
            </a:r>
            <a:r>
              <a:rPr lang="tr-TR" sz="1400" dirty="0" err="1" smtClean="0"/>
              <a:t>biliyer</a:t>
            </a:r>
            <a:r>
              <a:rPr lang="tr-TR" sz="1400" dirty="0" smtClean="0"/>
              <a:t> </a:t>
            </a:r>
            <a:r>
              <a:rPr lang="tr-TR" sz="1400" dirty="0" err="1"/>
              <a:t>O</a:t>
            </a:r>
            <a:r>
              <a:rPr lang="tr-TR" sz="1400" dirty="0" err="1" smtClean="0"/>
              <a:t>ddi</a:t>
            </a:r>
            <a:r>
              <a:rPr lang="tr-TR" sz="1400" dirty="0" smtClean="0"/>
              <a:t> </a:t>
            </a:r>
            <a:r>
              <a:rPr lang="tr-TR" sz="1400" dirty="0" err="1" smtClean="0"/>
              <a:t>sfinkter</a:t>
            </a:r>
            <a:r>
              <a:rPr lang="tr-TR" sz="1400" dirty="0" smtClean="0"/>
              <a:t> hastalığı)</a:t>
            </a:r>
          </a:p>
          <a:p>
            <a:pPr lvl="1"/>
            <a:r>
              <a:rPr lang="tr-TR" sz="1400" dirty="0" smtClean="0"/>
              <a:t>Fonksiyonel </a:t>
            </a:r>
            <a:r>
              <a:rPr lang="tr-TR" sz="1400" dirty="0" err="1" smtClean="0"/>
              <a:t>pankreatik</a:t>
            </a:r>
            <a:r>
              <a:rPr lang="tr-TR" sz="1400" dirty="0" smtClean="0"/>
              <a:t> </a:t>
            </a:r>
            <a:r>
              <a:rPr lang="tr-TR" sz="1400" dirty="0" err="1" smtClean="0"/>
              <a:t>Oddi</a:t>
            </a:r>
            <a:r>
              <a:rPr lang="tr-TR" sz="1400" dirty="0" smtClean="0"/>
              <a:t> </a:t>
            </a:r>
            <a:r>
              <a:rPr lang="tr-TR" sz="1400" dirty="0" err="1" smtClean="0"/>
              <a:t>sfinkter</a:t>
            </a:r>
            <a:r>
              <a:rPr lang="tr-TR" sz="1400" dirty="0" smtClean="0"/>
              <a:t> hastalığı</a:t>
            </a:r>
          </a:p>
          <a:p>
            <a:r>
              <a:rPr lang="tr-TR" sz="1800" dirty="0" smtClean="0"/>
              <a:t>F. </a:t>
            </a:r>
            <a:r>
              <a:rPr lang="tr-TR" sz="1800" dirty="0" err="1" smtClean="0"/>
              <a:t>Anorektal</a:t>
            </a:r>
            <a:r>
              <a:rPr lang="tr-TR" sz="1800" dirty="0" smtClean="0"/>
              <a:t> hastalıklar</a:t>
            </a:r>
          </a:p>
          <a:p>
            <a:pPr lvl="1"/>
            <a:r>
              <a:rPr lang="tr-TR" sz="1400" dirty="0" err="1" smtClean="0"/>
              <a:t>Fekal</a:t>
            </a:r>
            <a:r>
              <a:rPr lang="tr-TR" sz="1400" dirty="0" smtClean="0"/>
              <a:t> </a:t>
            </a:r>
            <a:r>
              <a:rPr lang="tr-TR" sz="1400" dirty="0" err="1" smtClean="0"/>
              <a:t>inkontinans</a:t>
            </a:r>
            <a:endParaRPr lang="tr-TR" sz="1400" dirty="0"/>
          </a:p>
          <a:p>
            <a:pPr lvl="1"/>
            <a:r>
              <a:rPr lang="tr-TR" sz="1400" dirty="0" smtClean="0"/>
              <a:t>Fonksiyonel </a:t>
            </a:r>
            <a:r>
              <a:rPr lang="tr-TR" sz="1400" dirty="0" err="1" smtClean="0"/>
              <a:t>anorektal</a:t>
            </a:r>
            <a:r>
              <a:rPr lang="tr-TR" sz="1400" dirty="0" smtClean="0"/>
              <a:t> ağrı (</a:t>
            </a:r>
            <a:r>
              <a:rPr lang="tr-TR" sz="1400" dirty="0" err="1" smtClean="0"/>
              <a:t>levator</a:t>
            </a:r>
            <a:r>
              <a:rPr lang="tr-TR" sz="1400" dirty="0" smtClean="0"/>
              <a:t> ani sendromu, sınıflandırılamayan fonksiyonel </a:t>
            </a:r>
            <a:r>
              <a:rPr lang="tr-TR" sz="1400" dirty="0" err="1" smtClean="0"/>
              <a:t>anorektal</a:t>
            </a:r>
            <a:r>
              <a:rPr lang="tr-TR" sz="1400" dirty="0" smtClean="0"/>
              <a:t> ağrı, </a:t>
            </a:r>
            <a:r>
              <a:rPr lang="tr-TR" sz="1400" dirty="0" err="1" smtClean="0"/>
              <a:t>proktalji</a:t>
            </a:r>
            <a:r>
              <a:rPr lang="tr-TR" sz="1400" dirty="0" smtClean="0"/>
              <a:t> </a:t>
            </a:r>
            <a:r>
              <a:rPr lang="tr-TR" sz="1400" dirty="0" err="1" smtClean="0"/>
              <a:t>fugax</a:t>
            </a:r>
            <a:r>
              <a:rPr lang="tr-TR" sz="1400" dirty="0" smtClean="0"/>
              <a:t>)</a:t>
            </a:r>
          </a:p>
          <a:p>
            <a:pPr lvl="1"/>
            <a:r>
              <a:rPr lang="tr-TR" sz="1400" dirty="0"/>
              <a:t>F</a:t>
            </a:r>
            <a:r>
              <a:rPr lang="tr-TR" sz="1400" dirty="0" smtClean="0"/>
              <a:t>onksiyonel </a:t>
            </a:r>
            <a:r>
              <a:rPr lang="tr-TR" sz="1400" dirty="0" err="1" smtClean="0"/>
              <a:t>defekasyon</a:t>
            </a:r>
            <a:r>
              <a:rPr lang="tr-TR" sz="1400" dirty="0" smtClean="0"/>
              <a:t> bozuklukları (uygunsuz </a:t>
            </a:r>
            <a:r>
              <a:rPr lang="tr-TR" sz="1400" dirty="0" err="1" smtClean="0"/>
              <a:t>defekatuvar</a:t>
            </a:r>
            <a:r>
              <a:rPr lang="tr-TR" sz="1400" dirty="0" smtClean="0"/>
              <a:t> </a:t>
            </a:r>
            <a:r>
              <a:rPr lang="tr-TR" sz="1400" dirty="0" err="1" smtClean="0"/>
              <a:t>propulsiyon</a:t>
            </a:r>
            <a:r>
              <a:rPr lang="tr-TR" sz="1400" dirty="0" smtClean="0"/>
              <a:t>, </a:t>
            </a:r>
            <a:r>
              <a:rPr lang="tr-TR" sz="1400" dirty="0" err="1" smtClean="0"/>
              <a:t>disinerjik</a:t>
            </a:r>
            <a:r>
              <a:rPr lang="tr-TR" sz="1400" dirty="0" smtClean="0"/>
              <a:t> </a:t>
            </a:r>
            <a:r>
              <a:rPr lang="tr-TR" sz="1400" dirty="0" err="1" smtClean="0"/>
              <a:t>defekasyon</a:t>
            </a:r>
            <a:r>
              <a:rPr lang="tr-TR" sz="1400" dirty="0" smtClean="0"/>
              <a:t>)</a:t>
            </a:r>
          </a:p>
          <a:p>
            <a:pPr lvl="1"/>
            <a:endParaRPr lang="tr-TR" sz="1400" dirty="0" smtClean="0"/>
          </a:p>
        </p:txBody>
      </p:sp>
      <p:sp>
        <p:nvSpPr>
          <p:cNvPr id="2" name="Metin kutusu 1"/>
          <p:cNvSpPr txBox="1"/>
          <p:nvPr/>
        </p:nvSpPr>
        <p:spPr>
          <a:xfrm>
            <a:off x="4932040" y="6525344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Drossman</a:t>
            </a:r>
            <a:r>
              <a:rPr lang="en-US" sz="1200" dirty="0"/>
              <a:t> DA. </a:t>
            </a:r>
            <a:r>
              <a:rPr lang="en-US" sz="1200" dirty="0" smtClean="0"/>
              <a:t>Gastroenterology 2016;150:1262-</a:t>
            </a:r>
            <a:r>
              <a:rPr lang="tr-TR" sz="1200" dirty="0" smtClean="0"/>
              <a:t>79</a:t>
            </a:r>
            <a:r>
              <a:rPr lang="tr-TR" sz="1200" dirty="0"/>
              <a:t>.</a:t>
            </a:r>
          </a:p>
        </p:txBody>
      </p:sp>
      <p:cxnSp>
        <p:nvCxnSpPr>
          <p:cNvPr id="6" name="Düz Bağlayıcı 5"/>
          <p:cNvCxnSpPr/>
          <p:nvPr/>
        </p:nvCxnSpPr>
        <p:spPr>
          <a:xfrm flipV="1">
            <a:off x="0" y="620688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395536" y="2564904"/>
            <a:ext cx="8424936" cy="1440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rgbClr val="FFFF00"/>
                </a:solidFill>
              </a:rPr>
              <a:t>6 Ana Başlık</a:t>
            </a:r>
          </a:p>
          <a:p>
            <a:pPr algn="ctr"/>
            <a:r>
              <a:rPr lang="tr-TR" sz="3600" dirty="0" smtClean="0">
                <a:solidFill>
                  <a:srgbClr val="FFFF00"/>
                </a:solidFill>
              </a:rPr>
              <a:t>25 Hastalık</a:t>
            </a:r>
            <a:endParaRPr lang="tr-T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9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2"/>
          </a:solidFill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Roma IV; Yeni ne var?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92500" lnSpcReduction="10000"/>
          </a:bodyPr>
          <a:lstStyle/>
          <a:p>
            <a:r>
              <a:rPr lang="tr-TR" sz="2400" dirty="0" smtClean="0"/>
              <a:t>Fonksiyonel </a:t>
            </a:r>
            <a:r>
              <a:rPr lang="tr-TR" sz="2400" dirty="0" err="1" smtClean="0"/>
              <a:t>gastrointestinal</a:t>
            </a:r>
            <a:r>
              <a:rPr lang="tr-TR" sz="2400" dirty="0" smtClean="0"/>
              <a:t> hastalıklar, barsak-beyin aksındaki bozukluklara bağlıdır</a:t>
            </a:r>
          </a:p>
          <a:p>
            <a:pPr lvl="1"/>
            <a:r>
              <a:rPr lang="tr-TR" sz="2000" dirty="0" err="1" smtClean="0"/>
              <a:t>Patogenezde</a:t>
            </a:r>
            <a:endParaRPr lang="tr-TR" sz="2000" dirty="0" smtClean="0"/>
          </a:p>
          <a:p>
            <a:pPr lvl="2"/>
            <a:r>
              <a:rPr lang="tr-TR" sz="1800" dirty="0" err="1" smtClean="0"/>
              <a:t>Motilite</a:t>
            </a:r>
            <a:r>
              <a:rPr lang="tr-TR" sz="1800" dirty="0" smtClean="0"/>
              <a:t> bozukluğu</a:t>
            </a:r>
          </a:p>
          <a:p>
            <a:pPr lvl="2"/>
            <a:r>
              <a:rPr lang="tr-TR" sz="1800" dirty="0" err="1" smtClean="0"/>
              <a:t>Visseral</a:t>
            </a:r>
            <a:r>
              <a:rPr lang="tr-TR" sz="1800" dirty="0" smtClean="0"/>
              <a:t> </a:t>
            </a:r>
            <a:r>
              <a:rPr lang="tr-TR" sz="1800" dirty="0" err="1" smtClean="0"/>
              <a:t>hipersensitivite</a:t>
            </a:r>
            <a:endParaRPr lang="tr-TR" sz="1800" dirty="0" smtClean="0"/>
          </a:p>
          <a:p>
            <a:pPr lvl="2"/>
            <a:r>
              <a:rPr lang="tr-TR" sz="1800" dirty="0" err="1" smtClean="0"/>
              <a:t>Mukozal</a:t>
            </a:r>
            <a:r>
              <a:rPr lang="tr-TR" sz="1800" dirty="0" smtClean="0"/>
              <a:t> </a:t>
            </a:r>
            <a:r>
              <a:rPr lang="tr-TR" sz="1800" dirty="0" err="1" smtClean="0"/>
              <a:t>immun</a:t>
            </a:r>
            <a:r>
              <a:rPr lang="tr-TR" sz="1800" dirty="0" smtClean="0"/>
              <a:t> fonksiyonlardaki değişiklikler</a:t>
            </a:r>
          </a:p>
          <a:p>
            <a:pPr lvl="2"/>
            <a:r>
              <a:rPr lang="tr-TR" sz="1800" dirty="0" smtClean="0"/>
              <a:t>Barsak </a:t>
            </a:r>
            <a:r>
              <a:rPr lang="tr-TR" sz="1800" dirty="0" err="1" smtClean="0"/>
              <a:t>mikrobiotasındaki</a:t>
            </a:r>
            <a:r>
              <a:rPr lang="tr-TR" sz="1800" dirty="0" smtClean="0"/>
              <a:t> değişiklikler</a:t>
            </a:r>
          </a:p>
          <a:p>
            <a:pPr lvl="2"/>
            <a:r>
              <a:rPr lang="tr-TR" sz="1800" dirty="0" smtClean="0"/>
              <a:t>MSS algısındaki değişiklikler</a:t>
            </a:r>
          </a:p>
          <a:p>
            <a:pPr lvl="1"/>
            <a:r>
              <a:rPr lang="tr-TR" sz="2000" dirty="0" smtClean="0"/>
              <a:t>Tedavide; </a:t>
            </a:r>
            <a:r>
              <a:rPr lang="tr-TR" sz="2000" dirty="0" err="1" smtClean="0"/>
              <a:t>biopsikososyal</a:t>
            </a:r>
            <a:r>
              <a:rPr lang="tr-TR" sz="2000" dirty="0" smtClean="0"/>
              <a:t> yaklaşımı öne çıkarma</a:t>
            </a:r>
          </a:p>
          <a:p>
            <a:r>
              <a:rPr lang="tr-TR" sz="2400" dirty="0" smtClean="0"/>
              <a:t>Terminolojide «damgalanmaya» yol açtığı için fonksiyonel kelimesini kullanmaktan kaçınma</a:t>
            </a:r>
          </a:p>
          <a:p>
            <a:r>
              <a:rPr lang="tr-TR" sz="2400" dirty="0" smtClean="0"/>
              <a:t>İBS tanısında «</a:t>
            </a:r>
            <a:r>
              <a:rPr lang="tr-TR" sz="2400" dirty="0" err="1" smtClean="0"/>
              <a:t>abdominal</a:t>
            </a:r>
            <a:r>
              <a:rPr lang="tr-TR" sz="2400" dirty="0" smtClean="0"/>
              <a:t> </a:t>
            </a:r>
            <a:r>
              <a:rPr lang="tr-TR" sz="2400" dirty="0" err="1" smtClean="0"/>
              <a:t>discomfort</a:t>
            </a:r>
            <a:r>
              <a:rPr lang="tr-TR" sz="2400" dirty="0" smtClean="0"/>
              <a:t>» kelimesi çıkartılmış, şikayetlerin sıklığı arttırılmış</a:t>
            </a:r>
          </a:p>
          <a:p>
            <a:r>
              <a:rPr lang="tr-TR" sz="2400" dirty="0" smtClean="0"/>
              <a:t>Bazı yeni tanılar</a:t>
            </a:r>
          </a:p>
          <a:p>
            <a:pPr lvl="1"/>
            <a:r>
              <a:rPr lang="tr-TR" sz="2000" dirty="0" err="1"/>
              <a:t>Reflux</a:t>
            </a:r>
            <a:r>
              <a:rPr lang="tr-TR" sz="2000" dirty="0"/>
              <a:t> </a:t>
            </a:r>
            <a:r>
              <a:rPr lang="tr-TR" sz="2000" dirty="0" err="1"/>
              <a:t>hypersensitivity</a:t>
            </a:r>
            <a:r>
              <a:rPr lang="tr-TR" sz="2000" dirty="0"/>
              <a:t> </a:t>
            </a:r>
            <a:r>
              <a:rPr lang="tr-TR" sz="2000" dirty="0" err="1" smtClean="0"/>
              <a:t>syndrome</a:t>
            </a:r>
            <a:r>
              <a:rPr lang="tr-TR" sz="2000" dirty="0" smtClean="0"/>
              <a:t>, </a:t>
            </a:r>
            <a:r>
              <a:rPr lang="tr-TR" sz="2000" dirty="0" err="1" smtClean="0"/>
              <a:t>Cannabinoid</a:t>
            </a:r>
            <a:r>
              <a:rPr lang="tr-TR" sz="2000" dirty="0" smtClean="0"/>
              <a:t> </a:t>
            </a:r>
            <a:r>
              <a:rPr lang="tr-TR" sz="2000" dirty="0" err="1"/>
              <a:t>hyperemesis</a:t>
            </a:r>
            <a:r>
              <a:rPr lang="tr-TR" sz="2000" dirty="0"/>
              <a:t> </a:t>
            </a:r>
            <a:r>
              <a:rPr lang="tr-TR" sz="2000" dirty="0" err="1" smtClean="0"/>
              <a:t>syndrome</a:t>
            </a:r>
            <a:r>
              <a:rPr lang="tr-TR" sz="2000" dirty="0" smtClean="0"/>
              <a:t>, </a:t>
            </a:r>
            <a:r>
              <a:rPr lang="tr-TR" sz="2000" dirty="0" err="1" smtClean="0"/>
              <a:t>Opioid-induced</a:t>
            </a:r>
            <a:r>
              <a:rPr lang="tr-TR" sz="2000" dirty="0" smtClean="0"/>
              <a:t> </a:t>
            </a:r>
            <a:r>
              <a:rPr lang="tr-TR" sz="2000" dirty="0" err="1" smtClean="0"/>
              <a:t>constipation</a:t>
            </a:r>
            <a:r>
              <a:rPr lang="tr-TR" sz="2000" dirty="0" smtClean="0"/>
              <a:t>, </a:t>
            </a:r>
            <a:r>
              <a:rPr lang="tr-TR" sz="2000" dirty="0" err="1" smtClean="0"/>
              <a:t>Narcotic</a:t>
            </a:r>
            <a:r>
              <a:rPr lang="tr-TR" sz="2000" dirty="0" smtClean="0"/>
              <a:t> </a:t>
            </a:r>
            <a:r>
              <a:rPr lang="tr-TR" sz="2000" dirty="0" err="1"/>
              <a:t>bowel</a:t>
            </a:r>
            <a:r>
              <a:rPr lang="tr-TR" sz="2000" dirty="0"/>
              <a:t> </a:t>
            </a:r>
            <a:r>
              <a:rPr lang="tr-TR" sz="2000" dirty="0" err="1"/>
              <a:t>syndrome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0425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rystalinks.com/i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105468"/>
            <a:ext cx="3658619" cy="4878159"/>
          </a:xfrm>
          <a:prstGeom prst="rect">
            <a:avLst/>
          </a:prstGeom>
          <a:noFill/>
        </p:spPr>
      </p:pic>
      <p:sp>
        <p:nvSpPr>
          <p:cNvPr id="2" name="Metin kutusu 1"/>
          <p:cNvSpPr txBox="1"/>
          <p:nvPr/>
        </p:nvSpPr>
        <p:spPr>
          <a:xfrm>
            <a:off x="251520" y="20083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360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tr-TR" dirty="0"/>
              <a:t>Fonksiyonel </a:t>
            </a:r>
            <a:r>
              <a:rPr lang="tr-TR" b="1" dirty="0"/>
              <a:t>GİS Hastalıkları </a:t>
            </a:r>
          </a:p>
        </p:txBody>
      </p:sp>
      <p:sp>
        <p:nvSpPr>
          <p:cNvPr id="3" name="Right Bracket 2"/>
          <p:cNvSpPr/>
          <p:nvPr/>
        </p:nvSpPr>
        <p:spPr>
          <a:xfrm>
            <a:off x="4572000" y="1556792"/>
            <a:ext cx="144016" cy="122413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1124744"/>
            <a:ext cx="302433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Özofag</a:t>
            </a:r>
            <a:r>
              <a:rPr lang="tr-TR" sz="2800" b="1" dirty="0" err="1" smtClean="0"/>
              <a:t>eal</a:t>
            </a:r>
            <a:endParaRPr lang="tr-TR" sz="2800" b="1" dirty="0" smtClean="0"/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tr-TR" sz="2400" dirty="0" smtClean="0"/>
              <a:t>Fonksiyonel </a:t>
            </a:r>
            <a:r>
              <a:rPr lang="tr-TR" sz="2400" dirty="0"/>
              <a:t>h</a:t>
            </a:r>
            <a:r>
              <a:rPr lang="en-US" sz="2400" dirty="0" err="1" smtClean="0"/>
              <a:t>eartburn</a:t>
            </a:r>
            <a:endParaRPr lang="tr-TR" sz="2400" dirty="0" smtClean="0"/>
          </a:p>
          <a:p>
            <a:pPr marL="285750" indent="-285750">
              <a:buFont typeface="Arial"/>
              <a:buChar char="•"/>
            </a:pPr>
            <a:r>
              <a:rPr lang="tr-TR" sz="2400" dirty="0" err="1" smtClean="0"/>
              <a:t>Hipersensitif</a:t>
            </a:r>
            <a:r>
              <a:rPr lang="tr-TR" sz="2400" dirty="0" smtClean="0"/>
              <a:t> </a:t>
            </a:r>
            <a:r>
              <a:rPr lang="tr-TR" sz="2400" dirty="0" err="1" smtClean="0"/>
              <a:t>özofagus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tr-TR" sz="2400" dirty="0" smtClean="0"/>
              <a:t>Fonksiyonel </a:t>
            </a:r>
            <a:r>
              <a:rPr lang="tr-TR" sz="2400" dirty="0"/>
              <a:t>g</a:t>
            </a:r>
            <a:r>
              <a:rPr lang="en-US" sz="2400" dirty="0" err="1" smtClean="0"/>
              <a:t>öğüs</a:t>
            </a:r>
            <a:r>
              <a:rPr lang="en-US" sz="2400" dirty="0" smtClean="0"/>
              <a:t> </a:t>
            </a:r>
            <a:r>
              <a:rPr lang="en-US" sz="2400" dirty="0"/>
              <a:t>ağrısı</a:t>
            </a:r>
          </a:p>
          <a:p>
            <a:pPr marL="285750" indent="-285750">
              <a:buFont typeface="Arial"/>
              <a:buChar char="•"/>
            </a:pPr>
            <a:r>
              <a:rPr lang="tr-TR" sz="2400" dirty="0" smtClean="0"/>
              <a:t>Fonksiyonel </a:t>
            </a:r>
            <a:r>
              <a:rPr lang="tr-TR" sz="2400" dirty="0" err="1" smtClean="0"/>
              <a:t>disfaji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Globus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16016" y="220486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35496" y="6525344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Drossman</a:t>
            </a:r>
            <a:r>
              <a:rPr lang="en-US" sz="1200" dirty="0"/>
              <a:t> DA. </a:t>
            </a:r>
            <a:r>
              <a:rPr lang="en-US" sz="1200" dirty="0" smtClean="0"/>
              <a:t>Gastroenterology 2016;150:1262-</a:t>
            </a:r>
            <a:r>
              <a:rPr lang="tr-TR" sz="1200" dirty="0" smtClean="0"/>
              <a:t>79</a:t>
            </a:r>
            <a:r>
              <a:rPr lang="tr-TR" sz="1200" dirty="0"/>
              <a:t>.</a:t>
            </a:r>
          </a:p>
        </p:txBody>
      </p:sp>
      <p:cxnSp>
        <p:nvCxnSpPr>
          <p:cNvPr id="8" name="Düz Bağlayıcı 7"/>
          <p:cNvCxnSpPr/>
          <p:nvPr/>
        </p:nvCxnSpPr>
        <p:spPr>
          <a:xfrm flipV="1">
            <a:off x="0" y="908720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6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ket 4"/>
          <p:cNvSpPr/>
          <p:nvPr/>
        </p:nvSpPr>
        <p:spPr>
          <a:xfrm>
            <a:off x="4644008" y="2420888"/>
            <a:ext cx="144016" cy="122413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88024" y="299695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49869" y="1580594"/>
            <a:ext cx="341112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Fonksiyonel</a:t>
            </a:r>
            <a:r>
              <a:rPr lang="en-US" sz="2000" b="1" dirty="0"/>
              <a:t> </a:t>
            </a:r>
            <a:r>
              <a:rPr lang="en-US" sz="2000" b="1" dirty="0" err="1" smtClean="0"/>
              <a:t>dispepsi</a:t>
            </a:r>
            <a:endParaRPr lang="tr-TR" sz="2000" b="1" dirty="0" smtClean="0"/>
          </a:p>
          <a:p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Postprandial </a:t>
            </a:r>
            <a:r>
              <a:rPr lang="en-US" dirty="0"/>
              <a:t>distress sendromu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Epigastrik </a:t>
            </a:r>
            <a:r>
              <a:rPr lang="en-US" dirty="0" err="1"/>
              <a:t>ağrı</a:t>
            </a:r>
            <a:r>
              <a:rPr lang="en-US" dirty="0"/>
              <a:t> </a:t>
            </a:r>
            <a:r>
              <a:rPr lang="en-US" dirty="0" err="1" smtClean="0"/>
              <a:t>sendromu</a:t>
            </a:r>
            <a:endParaRPr lang="tr-TR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b="1" dirty="0"/>
              <a:t> </a:t>
            </a:r>
            <a:r>
              <a:rPr lang="en-US" sz="2000" b="1" dirty="0" err="1" smtClean="0"/>
              <a:t>Geğirti</a:t>
            </a:r>
            <a:endParaRPr lang="tr-TR" sz="2000" b="1" dirty="0" smtClean="0"/>
          </a:p>
          <a:p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tr-TR" dirty="0" err="1" smtClean="0"/>
              <a:t>Supragastrik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tr-TR" dirty="0" err="1" smtClean="0"/>
              <a:t>Gastrik</a:t>
            </a:r>
            <a:endParaRPr lang="tr-TR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sz="2000" b="1" dirty="0"/>
              <a:t>Bulantı </a:t>
            </a:r>
            <a:r>
              <a:rPr lang="en-US" sz="2000" b="1" dirty="0" err="1"/>
              <a:t>ve</a:t>
            </a:r>
            <a:r>
              <a:rPr lang="en-US" sz="2000" b="1" dirty="0"/>
              <a:t> </a:t>
            </a:r>
            <a:r>
              <a:rPr lang="en-US" sz="2000" b="1" dirty="0" err="1" smtClean="0"/>
              <a:t>Kusma</a:t>
            </a:r>
            <a:endParaRPr lang="tr-TR" sz="2000" b="1" dirty="0" smtClean="0"/>
          </a:p>
          <a:p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Kronik </a:t>
            </a:r>
            <a:r>
              <a:rPr lang="en-US" dirty="0"/>
              <a:t>idyopatik bulantı</a:t>
            </a:r>
          </a:p>
          <a:p>
            <a:pPr marL="285750" indent="-285750">
              <a:buFont typeface="Arial"/>
              <a:buChar char="•"/>
            </a:pPr>
            <a:r>
              <a:rPr lang="tr-TR" dirty="0" err="1" smtClean="0"/>
              <a:t>Kannabionid</a:t>
            </a:r>
            <a:r>
              <a:rPr lang="tr-TR" dirty="0" smtClean="0"/>
              <a:t> </a:t>
            </a:r>
            <a:r>
              <a:rPr lang="tr-TR" dirty="0" err="1" smtClean="0"/>
              <a:t>hiperemesis</a:t>
            </a:r>
            <a:r>
              <a:rPr lang="tr-TR" dirty="0" smtClean="0"/>
              <a:t> </a:t>
            </a:r>
            <a:r>
              <a:rPr lang="tr-TR" dirty="0" err="1" smtClean="0"/>
              <a:t>send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Siklik </a:t>
            </a:r>
            <a:r>
              <a:rPr lang="en-US" dirty="0" err="1"/>
              <a:t>kusma</a:t>
            </a:r>
            <a:r>
              <a:rPr lang="en-US" dirty="0"/>
              <a:t> </a:t>
            </a:r>
            <a:r>
              <a:rPr lang="en-US" dirty="0" err="1" smtClean="0"/>
              <a:t>sendromu</a:t>
            </a:r>
            <a:endParaRPr lang="tr-TR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sz="2000" b="1" dirty="0" err="1"/>
              <a:t>Erişkinlerde</a:t>
            </a:r>
            <a:r>
              <a:rPr lang="en-US" sz="2000" b="1" dirty="0"/>
              <a:t> </a:t>
            </a:r>
            <a:r>
              <a:rPr lang="en-US" sz="2000" b="1" dirty="0" err="1" smtClean="0"/>
              <a:t>Ruminasyon</a:t>
            </a:r>
            <a:endParaRPr lang="en-US" sz="2000" b="1" dirty="0"/>
          </a:p>
        </p:txBody>
      </p:sp>
      <p:pic>
        <p:nvPicPr>
          <p:cNvPr id="8" name="Picture 2" descr="http://www.crystalinks.com/i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105468"/>
            <a:ext cx="3658619" cy="4878159"/>
          </a:xfrm>
          <a:prstGeom prst="rect">
            <a:avLst/>
          </a:prstGeom>
          <a:noFill/>
        </p:spPr>
      </p:pic>
      <p:sp>
        <p:nvSpPr>
          <p:cNvPr id="9" name="Metin kutusu 8"/>
          <p:cNvSpPr txBox="1"/>
          <p:nvPr/>
        </p:nvSpPr>
        <p:spPr>
          <a:xfrm>
            <a:off x="251520" y="20083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360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tr-TR" dirty="0"/>
              <a:t>Fonksiyonel </a:t>
            </a:r>
            <a:r>
              <a:rPr lang="tr-TR" b="1" dirty="0"/>
              <a:t>GİS Hastalıkları 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35496" y="6525344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Drossman</a:t>
            </a:r>
            <a:r>
              <a:rPr lang="en-US" sz="1200" dirty="0"/>
              <a:t> DA. </a:t>
            </a:r>
            <a:r>
              <a:rPr lang="en-US" sz="1200" dirty="0" smtClean="0"/>
              <a:t>Gastroenterology 2016;150:1262-</a:t>
            </a:r>
            <a:r>
              <a:rPr lang="tr-TR" sz="1200" dirty="0" smtClean="0"/>
              <a:t>79</a:t>
            </a:r>
            <a:r>
              <a:rPr lang="tr-TR" sz="1200" dirty="0"/>
              <a:t>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508104" y="523999"/>
            <a:ext cx="141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591629" y="530677"/>
            <a:ext cx="25807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sz="2800" b="1" dirty="0" smtClean="0"/>
          </a:p>
          <a:p>
            <a:r>
              <a:rPr lang="tr-TR" sz="2800" b="1" dirty="0" err="1" smtClean="0"/>
              <a:t>Gastroduodenal</a:t>
            </a:r>
            <a:endParaRPr lang="tr-TR" sz="2800" b="1" dirty="0"/>
          </a:p>
        </p:txBody>
      </p:sp>
      <p:cxnSp>
        <p:nvCxnSpPr>
          <p:cNvPr id="11" name="Düz Bağlayıcı 10"/>
          <p:cNvCxnSpPr/>
          <p:nvPr/>
        </p:nvCxnSpPr>
        <p:spPr>
          <a:xfrm flipV="1">
            <a:off x="0" y="908720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43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ket 4"/>
          <p:cNvSpPr/>
          <p:nvPr/>
        </p:nvSpPr>
        <p:spPr>
          <a:xfrm>
            <a:off x="4067944" y="3429000"/>
            <a:ext cx="144016" cy="122413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11960" y="400506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6056" y="1037049"/>
            <a:ext cx="3960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Fonksiyonel </a:t>
            </a:r>
            <a:r>
              <a:rPr lang="en-US" sz="2400" b="1" dirty="0" err="1"/>
              <a:t>barsak</a:t>
            </a:r>
            <a:r>
              <a:rPr lang="en-US" sz="2400" b="1" dirty="0"/>
              <a:t> </a:t>
            </a:r>
            <a:r>
              <a:rPr lang="en-US" sz="2400" b="1" dirty="0" err="1" smtClean="0"/>
              <a:t>hastalıkları</a:t>
            </a:r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İBS</a:t>
            </a:r>
            <a:endParaRPr lang="tr-TR" sz="2000" b="1" dirty="0"/>
          </a:p>
          <a:p>
            <a:pPr marL="800100" lvl="1" indent="-342900">
              <a:buFont typeface="Arial"/>
              <a:buChar char="•"/>
            </a:pPr>
            <a:r>
              <a:rPr lang="tr-TR" sz="1600" i="1" dirty="0" smtClean="0"/>
              <a:t>kabızlık </a:t>
            </a:r>
            <a:r>
              <a:rPr lang="tr-TR" sz="1600" i="1" dirty="0"/>
              <a:t>baskın, </a:t>
            </a:r>
            <a:endParaRPr lang="tr-TR" sz="1600" i="1" dirty="0" smtClean="0"/>
          </a:p>
          <a:p>
            <a:pPr marL="800100" lvl="1" indent="-342900">
              <a:buFont typeface="Arial"/>
              <a:buChar char="•"/>
            </a:pPr>
            <a:r>
              <a:rPr lang="tr-TR" sz="1600" i="1" dirty="0" smtClean="0"/>
              <a:t>ishal </a:t>
            </a:r>
            <a:r>
              <a:rPr lang="tr-TR" sz="1600" i="1" dirty="0"/>
              <a:t>baskın, </a:t>
            </a:r>
            <a:endParaRPr lang="tr-TR" sz="1600" i="1" dirty="0" smtClean="0"/>
          </a:p>
          <a:p>
            <a:pPr marL="800100" lvl="1" indent="-342900">
              <a:buFont typeface="Arial"/>
              <a:buChar char="•"/>
            </a:pPr>
            <a:r>
              <a:rPr lang="tr-TR" sz="1600" i="1" dirty="0" err="1" smtClean="0"/>
              <a:t>mikst</a:t>
            </a:r>
            <a:r>
              <a:rPr lang="tr-TR" sz="1600" i="1" dirty="0" smtClean="0"/>
              <a:t> </a:t>
            </a:r>
            <a:r>
              <a:rPr lang="tr-TR" sz="1600" i="1" dirty="0"/>
              <a:t>tip, </a:t>
            </a:r>
            <a:endParaRPr lang="tr-TR" sz="1600" i="1" dirty="0" smtClean="0"/>
          </a:p>
          <a:p>
            <a:pPr marL="800100" lvl="1" indent="-342900">
              <a:buFont typeface="Arial"/>
              <a:buChar char="•"/>
            </a:pPr>
            <a:r>
              <a:rPr lang="tr-TR" sz="1600" i="1" dirty="0" smtClean="0"/>
              <a:t>sınıflandırılamayan</a:t>
            </a:r>
            <a:endParaRPr lang="tr-TR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/>
              <a:t>Fonksiyonel </a:t>
            </a:r>
            <a:r>
              <a:rPr lang="tr-TR" sz="1600" b="1" dirty="0" err="1"/>
              <a:t>konstipasyon</a:t>
            </a:r>
            <a:endParaRPr lang="tr-T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/>
              <a:t>Fonksiyonel </a:t>
            </a:r>
            <a:r>
              <a:rPr lang="tr-TR" sz="1600" b="1" dirty="0" err="1"/>
              <a:t>diyare</a:t>
            </a:r>
            <a:endParaRPr lang="tr-T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/>
              <a:t>Fonksiyonel </a:t>
            </a:r>
            <a:r>
              <a:rPr lang="tr-TR" sz="1600" b="1" dirty="0" err="1"/>
              <a:t>abdominal</a:t>
            </a:r>
            <a:r>
              <a:rPr lang="tr-TR" sz="1600" b="1" dirty="0"/>
              <a:t> şişkinlik-gerginlik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/>
              <a:t>Sınıflandırılamayan fonksiyonel barsak hastalığı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err="1"/>
              <a:t>Opioidlere</a:t>
            </a:r>
            <a:r>
              <a:rPr lang="tr-TR" sz="1600" b="1" dirty="0"/>
              <a:t> bağlı </a:t>
            </a:r>
            <a:r>
              <a:rPr lang="tr-TR" sz="1600" b="1" dirty="0" err="1"/>
              <a:t>konstipasyon</a:t>
            </a:r>
            <a:endParaRPr lang="tr-TR" sz="1600" b="1" dirty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r>
              <a:rPr lang="en-US" sz="2000" b="1" dirty="0"/>
              <a:t>Sınıflandırılamayan</a:t>
            </a:r>
          </a:p>
          <a:p>
            <a:r>
              <a:rPr lang="en-US" sz="2000" b="1" dirty="0" smtClean="0"/>
              <a:t>Fonksiyonel </a:t>
            </a:r>
            <a:r>
              <a:rPr lang="en-US" sz="2000" b="1" dirty="0" err="1"/>
              <a:t>anorektal</a:t>
            </a:r>
            <a:r>
              <a:rPr lang="en-US" sz="2000" b="1" dirty="0"/>
              <a:t> </a:t>
            </a:r>
            <a:r>
              <a:rPr lang="en-US" sz="2000" b="1" dirty="0" err="1" smtClean="0"/>
              <a:t>hastalıklar</a:t>
            </a:r>
            <a:endParaRPr lang="tr-TR" sz="2000" b="1" dirty="0" smtClean="0"/>
          </a:p>
          <a:p>
            <a:endParaRPr lang="en-US" sz="2000" b="1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Fekal inkontinans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Proctalgia </a:t>
            </a:r>
            <a:r>
              <a:rPr lang="en-US" dirty="0"/>
              <a:t>fugax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Fonksiyonel </a:t>
            </a:r>
            <a:r>
              <a:rPr lang="en-US" dirty="0" err="1"/>
              <a:t>dışkılama</a:t>
            </a:r>
            <a:r>
              <a:rPr lang="en-US" dirty="0"/>
              <a:t> </a:t>
            </a:r>
            <a:r>
              <a:rPr lang="en-US" dirty="0" err="1" smtClean="0"/>
              <a:t>problemleri</a:t>
            </a:r>
            <a:endParaRPr lang="en-US" dirty="0"/>
          </a:p>
        </p:txBody>
      </p:sp>
      <p:pic>
        <p:nvPicPr>
          <p:cNvPr id="8" name="Picture 2" descr="http://www.crystalinks.com/i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05468"/>
            <a:ext cx="3658619" cy="4878159"/>
          </a:xfrm>
          <a:prstGeom prst="rect">
            <a:avLst/>
          </a:prstGeom>
          <a:noFill/>
        </p:spPr>
      </p:pic>
      <p:sp>
        <p:nvSpPr>
          <p:cNvPr id="10" name="Metin kutusu 9"/>
          <p:cNvSpPr txBox="1"/>
          <p:nvPr/>
        </p:nvSpPr>
        <p:spPr>
          <a:xfrm>
            <a:off x="251520" y="11663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360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tr-TR" dirty="0"/>
              <a:t>Fonksiyonel </a:t>
            </a:r>
            <a:r>
              <a:rPr lang="tr-TR" b="1" dirty="0"/>
              <a:t>GİS Hastalıkları 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5496" y="6525344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Drossman</a:t>
            </a:r>
            <a:r>
              <a:rPr lang="en-US" sz="1200" dirty="0"/>
              <a:t> DA. </a:t>
            </a:r>
            <a:r>
              <a:rPr lang="en-US" sz="1200" dirty="0" smtClean="0"/>
              <a:t>Gastroenterology 2016;150:1262-</a:t>
            </a:r>
            <a:r>
              <a:rPr lang="tr-TR" sz="1200" dirty="0" smtClean="0"/>
              <a:t>79</a:t>
            </a:r>
            <a:r>
              <a:rPr lang="tr-TR" sz="1200" dirty="0"/>
              <a:t>.</a:t>
            </a:r>
          </a:p>
        </p:txBody>
      </p:sp>
      <p:cxnSp>
        <p:nvCxnSpPr>
          <p:cNvPr id="11" name="Düz Bağlayıcı 10"/>
          <p:cNvCxnSpPr/>
          <p:nvPr/>
        </p:nvCxnSpPr>
        <p:spPr>
          <a:xfrm flipV="1">
            <a:off x="0" y="908720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45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280" y="1481199"/>
            <a:ext cx="2426104" cy="4684105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79512" y="5805264"/>
            <a:ext cx="73803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</a:t>
            </a:r>
            <a:r>
              <a:rPr lang="tr-TR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R. LOCKE III , et al Neurogastroenterol Motil (2005) 17, 29–</a:t>
            </a:r>
            <a:r>
              <a:rPr lang="tr-TR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34.</a:t>
            </a:r>
            <a:endParaRPr lang="tr-TR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r-TR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Jones </a:t>
            </a:r>
            <a:r>
              <a:rPr lang="tr-TR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MP, et al. Neurogastroenterol Motil (2006) 18, 91–</a:t>
            </a:r>
            <a:r>
              <a:rPr lang="tr-TR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103.</a:t>
            </a:r>
          </a:p>
          <a:p>
            <a:r>
              <a:rPr lang="nb-NO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Sarkar S, et al. Gut 2006;55:920–</a:t>
            </a:r>
            <a:r>
              <a:rPr lang="nb-NO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925.</a:t>
            </a:r>
            <a:endParaRPr lang="tr-TR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r-TR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Piche</a:t>
            </a:r>
            <a:r>
              <a:rPr lang="tr-TR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T ,et </a:t>
            </a:r>
            <a:r>
              <a:rPr lang="tr-TR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al.Gastroenterology</a:t>
            </a:r>
            <a:r>
              <a:rPr lang="tr-TR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tr-TR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2003.</a:t>
            </a:r>
            <a:r>
              <a:rPr lang="tr-TR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Sarkar </a:t>
            </a:r>
            <a:r>
              <a:rPr lang="tr-TR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S, et al. Gut </a:t>
            </a:r>
            <a:r>
              <a:rPr lang="tr-TR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2006;55:920–925. </a:t>
            </a:r>
          </a:p>
          <a:p>
            <a:r>
              <a:rPr lang="en-US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Frokjaer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BJ, </a:t>
            </a:r>
            <a:r>
              <a:rPr lang="tr-TR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 al.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Pain 2005; 119: 191-200</a:t>
            </a:r>
            <a:r>
              <a:rPr lang="en-US" sz="1000" dirty="0">
                <a:solidFill>
                  <a:srgbClr val="C00000"/>
                </a:solidFill>
              </a:rPr>
              <a:t>.</a:t>
            </a:r>
            <a:endParaRPr lang="tr-TR" sz="1000" dirty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76251" y="182831"/>
            <a:ext cx="734624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Örtüşen fonksiyonel hastalıklar </a:t>
            </a:r>
          </a:p>
          <a:p>
            <a:r>
              <a:rPr lang="tr-TR" sz="30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Vissero-visseral</a:t>
            </a:r>
            <a:r>
              <a:rPr lang="tr-TR" sz="3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tr-TR" sz="3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aşırı duyarlılık ve santral duyarlılık </a:t>
            </a:r>
          </a:p>
          <a:p>
            <a:endParaRPr lang="tr-T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72598"/>
            <a:ext cx="5424992" cy="4848690"/>
          </a:xfrm>
          <a:prstGeom prst="rect">
            <a:avLst/>
          </a:prstGeom>
        </p:spPr>
      </p:pic>
      <p:cxnSp>
        <p:nvCxnSpPr>
          <p:cNvPr id="7" name="Düz Bağlayıcı 6"/>
          <p:cNvCxnSpPr/>
          <p:nvPr/>
        </p:nvCxnSpPr>
        <p:spPr>
          <a:xfrm flipV="1">
            <a:off x="0" y="736240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5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6"/>
          <p:cNvSpPr txBox="1">
            <a:spLocks noChangeArrowheads="1"/>
          </p:cNvSpPr>
          <p:nvPr/>
        </p:nvSpPr>
        <p:spPr bwMode="auto">
          <a:xfrm>
            <a:off x="179512" y="188640"/>
            <a:ext cx="87129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Fonksiyonel </a:t>
            </a:r>
            <a:r>
              <a:rPr lang="tr-TR" alt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gastrointestinal</a:t>
            </a:r>
            <a:r>
              <a:rPr lang="tr-TR" alt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hastalıkları arasında </a:t>
            </a:r>
            <a:r>
              <a:rPr lang="tr-TR" alt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overlap</a:t>
            </a:r>
            <a:endParaRPr lang="en-US" altLang="tr-T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685800" y="6371481"/>
            <a:ext cx="777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tr-TR" sz="900" dirty="0" err="1">
                <a:latin typeface="Arial" pitchFamily="34" charset="0"/>
                <a:cs typeface="Arial" pitchFamily="34" charset="0"/>
              </a:rPr>
              <a:t>Sood</a:t>
            </a:r>
            <a:r>
              <a:rPr lang="en-US" altLang="tr-TR" sz="900" dirty="0">
                <a:latin typeface="Arial" pitchFamily="34" charset="0"/>
                <a:cs typeface="Arial" pitchFamily="34" charset="0"/>
              </a:rPr>
              <a:t>, R. &amp; Ford, A. C. </a:t>
            </a:r>
            <a:r>
              <a:rPr lang="en-GB" altLang="tr-TR" sz="900" dirty="0">
                <a:latin typeface="Arial" pitchFamily="34" charset="0"/>
                <a:cs typeface="Arial" pitchFamily="34" charset="0"/>
              </a:rPr>
              <a:t>(2016) </a:t>
            </a:r>
            <a:r>
              <a:rPr lang="en-US" altLang="tr-TR" sz="900" dirty="0">
                <a:latin typeface="Arial" pitchFamily="34" charset="0"/>
                <a:cs typeface="Arial" pitchFamily="34" charset="0"/>
              </a:rPr>
              <a:t>Rome IV criteria for FGIDs — an improvement or more of the same?</a:t>
            </a:r>
          </a:p>
          <a:p>
            <a:pPr algn="ctr" eaLnBrk="1" hangingPunct="1"/>
            <a:r>
              <a:rPr lang="en-US" altLang="tr-TR" sz="900" i="1" dirty="0">
                <a:latin typeface="Arial" pitchFamily="34" charset="0"/>
                <a:cs typeface="Arial" pitchFamily="34" charset="0"/>
              </a:rPr>
              <a:t>Nat. Rev. </a:t>
            </a:r>
            <a:r>
              <a:rPr lang="en-US" altLang="tr-TR" sz="900" i="1" dirty="0" err="1">
                <a:latin typeface="Arial" pitchFamily="34" charset="0"/>
                <a:cs typeface="Arial" pitchFamily="34" charset="0"/>
              </a:rPr>
              <a:t>Gastroenterol</a:t>
            </a:r>
            <a:r>
              <a:rPr lang="en-US" altLang="tr-TR" sz="9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tr-TR" sz="900" i="1" dirty="0" err="1">
                <a:latin typeface="Arial" pitchFamily="34" charset="0"/>
                <a:cs typeface="Arial" pitchFamily="34" charset="0"/>
              </a:rPr>
              <a:t>Hepatol</a:t>
            </a:r>
            <a:r>
              <a:rPr lang="en-US" altLang="tr-TR" sz="900" i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altLang="tr-TR" sz="900" dirty="0">
                <a:latin typeface="Arial" pitchFamily="34" charset="0"/>
                <a:cs typeface="Arial" pitchFamily="34" charset="0"/>
              </a:rPr>
              <a:t> doi:10.1038/nrgastro.2016.110</a:t>
            </a:r>
          </a:p>
        </p:txBody>
      </p:sp>
      <p:pic>
        <p:nvPicPr>
          <p:cNvPr id="2052" name="Picture 3" descr="nrgastro.2016.110-f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5769388" cy="556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779912" y="1009192"/>
            <a:ext cx="136815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Fonksiyonel</a:t>
            </a:r>
          </a:p>
          <a:p>
            <a:r>
              <a:rPr lang="tr-TR" sz="1600" dirty="0" err="1" smtClean="0"/>
              <a:t>konstipasyon</a:t>
            </a:r>
            <a:endParaRPr lang="tr-TR" sz="16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5796136" y="2289933"/>
            <a:ext cx="116653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/>
              <a:t>Fonksiyonel</a:t>
            </a:r>
          </a:p>
          <a:p>
            <a:pPr algn="ctr"/>
            <a:r>
              <a:rPr lang="tr-TR" sz="1600" dirty="0" err="1" smtClean="0"/>
              <a:t>dispepsi</a:t>
            </a:r>
            <a:endParaRPr lang="tr-TR" sz="16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2254369" y="2411596"/>
            <a:ext cx="47320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dirty="0" smtClean="0"/>
              <a:t>İBS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277671" y="4212377"/>
            <a:ext cx="116653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/>
              <a:t>Fonksiyonel</a:t>
            </a:r>
          </a:p>
          <a:p>
            <a:pPr algn="ctr"/>
            <a:r>
              <a:rPr lang="tr-TR" sz="1600" dirty="0" err="1" smtClean="0"/>
              <a:t>diyare</a:t>
            </a:r>
            <a:endParaRPr lang="tr-TR" sz="16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2411760" y="4221088"/>
            <a:ext cx="116653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/>
              <a:t>Fonksiyonel</a:t>
            </a:r>
          </a:p>
          <a:p>
            <a:pPr algn="ctr"/>
            <a:r>
              <a:rPr lang="tr-TR" sz="1600" dirty="0" err="1" smtClean="0"/>
              <a:t>heartburn</a:t>
            </a:r>
            <a:endParaRPr lang="tr-TR" sz="1600" dirty="0"/>
          </a:p>
        </p:txBody>
      </p:sp>
      <p:cxnSp>
        <p:nvCxnSpPr>
          <p:cNvPr id="10" name="Düz Bağlayıcı 9"/>
          <p:cNvCxnSpPr/>
          <p:nvPr/>
        </p:nvCxnSpPr>
        <p:spPr>
          <a:xfrm flipV="1">
            <a:off x="0" y="764704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6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dirty="0" err="1" smtClean="0">
                <a:solidFill>
                  <a:srgbClr val="FF0000"/>
                </a:solidFill>
              </a:rPr>
              <a:t>Dispepsili</a:t>
            </a:r>
            <a:r>
              <a:rPr lang="tr-TR" sz="3600" dirty="0" smtClean="0">
                <a:solidFill>
                  <a:srgbClr val="FF0000"/>
                </a:solidFill>
              </a:rPr>
              <a:t> kadınlarda en sık semptomlar ve semptomlardaki </a:t>
            </a:r>
            <a:r>
              <a:rPr lang="tr-TR" sz="3600" dirty="0" err="1" smtClean="0">
                <a:solidFill>
                  <a:srgbClr val="FF0000"/>
                </a:solidFill>
              </a:rPr>
              <a:t>overlap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14338" name="Picture 2" descr="Fig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3733800" cy="248602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48" y="2348880"/>
            <a:ext cx="4776900" cy="31683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Metin kutusu 4"/>
          <p:cNvSpPr txBox="1"/>
          <p:nvPr/>
        </p:nvSpPr>
        <p:spPr>
          <a:xfrm>
            <a:off x="1536029" y="1772816"/>
            <a:ext cx="6420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Pür </a:t>
            </a:r>
            <a:r>
              <a:rPr lang="tr-TR" dirty="0" err="1" smtClean="0"/>
              <a:t>dispepsi</a:t>
            </a:r>
            <a:r>
              <a:rPr lang="tr-TR" dirty="0" smtClean="0"/>
              <a:t>; İBS ve GÖRH semptomları olmayan </a:t>
            </a:r>
            <a:r>
              <a:rPr lang="tr-TR" dirty="0" err="1" smtClean="0"/>
              <a:t>dispeptik</a:t>
            </a:r>
            <a:r>
              <a:rPr lang="tr-TR" dirty="0" smtClean="0"/>
              <a:t> hastalar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763688" y="1340768"/>
            <a:ext cx="5943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777 ABD’li kadında Roma II kriterlerine göre yapılan araştırma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3087257" y="5775647"/>
            <a:ext cx="2924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Pür </a:t>
            </a:r>
            <a:r>
              <a:rPr lang="tr-TR" sz="2400" dirty="0" err="1" smtClean="0"/>
              <a:t>dispepsi</a:t>
            </a:r>
            <a:r>
              <a:rPr lang="tr-TR" sz="2400" dirty="0" smtClean="0"/>
              <a:t> nadirdir !</a:t>
            </a:r>
            <a:endParaRPr lang="tr-TR" sz="24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6491688" y="6494713"/>
            <a:ext cx="2599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 </a:t>
            </a:r>
            <a:r>
              <a:rPr lang="tr-TR" sz="1400" dirty="0" err="1" smtClean="0"/>
              <a:t>Vakil</a:t>
            </a:r>
            <a:r>
              <a:rPr lang="tr-TR" sz="1400" dirty="0" smtClean="0"/>
              <a:t> N. APT 2005;22:1147–1155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5108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624"/>
            <a:ext cx="8352928" cy="626469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99592" y="3068960"/>
            <a:ext cx="7272808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Dispepsi/Fonksiyonal Dispepsisi olan Hastalarda </a:t>
            </a:r>
            <a:r>
              <a:rPr lang="en-US" dirty="0" smtClean="0"/>
              <a:t>İrritabl Barsak </a:t>
            </a:r>
            <a:r>
              <a:rPr lang="en-US" dirty="0"/>
              <a:t>Sendromu ve/veya Gastroözofajeal Reflü Hastalığının Overlap Prevelansı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5344"/>
            <a:ext cx="86044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Fujiwara Y et al. Overlap in Patients With Dyspepsia/Functional Dyspepsia. Neurogastroenterol Motil. 2014 Oct; 20(4): 447–457.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251520" y="179929"/>
            <a:ext cx="82809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Fonksiyonel </a:t>
            </a:r>
            <a:r>
              <a:rPr lang="tr-TR" sz="32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gastrointestinal</a:t>
            </a:r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hastalıklar örtüşür!</a:t>
            </a:r>
            <a:endParaRPr lang="tr-TR" sz="32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7" name="Düz Bağlayıcı 6"/>
          <p:cNvCxnSpPr/>
          <p:nvPr/>
        </p:nvCxnSpPr>
        <p:spPr>
          <a:xfrm flipV="1">
            <a:off x="0" y="908720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53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680"/>
            <a:ext cx="9144000" cy="68580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68206" y="161345"/>
            <a:ext cx="8624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Örtüşme her zaman: </a:t>
            </a:r>
            <a:r>
              <a:rPr lang="tr-TR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geçmişte</a:t>
            </a:r>
            <a:r>
              <a:rPr lang="tr-TR" sz="36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, şimdi, </a:t>
            </a:r>
            <a:r>
              <a:rPr lang="tr-TR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ileride</a:t>
            </a:r>
            <a:r>
              <a:rPr lang="tr-TR" sz="3600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tr-T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51520" y="6392361"/>
            <a:ext cx="2385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Olafsdottir</a:t>
            </a:r>
            <a:r>
              <a:rPr lang="tr-T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LB, et al. </a:t>
            </a:r>
            <a:r>
              <a:rPr lang="tr-T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Digestion</a:t>
            </a:r>
            <a:r>
              <a:rPr lang="tr-T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2010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49280"/>
            <a:ext cx="2455710" cy="740845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51520" y="4581128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FGIH: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Fonksiyonel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Gastrointestinal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Hastalık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FD: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Fonksiyonel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Dispepsi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FUP: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Sık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Üst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Ağrı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MR: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Yemek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ile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İlişkili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Ağrı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M-K: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Mide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Bulantısı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veya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Kusma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Kombinasyon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FUP, MR, K-M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Kombinasyonu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İBS: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İrritabl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Bağırsak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Sendromu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DS.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Dispepsi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subgrup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" name="Düz Bağlayıcı 7"/>
          <p:cNvCxnSpPr/>
          <p:nvPr/>
        </p:nvCxnSpPr>
        <p:spPr>
          <a:xfrm flipV="1">
            <a:off x="0" y="908720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3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27584" y="2165375"/>
            <a:ext cx="2880320" cy="24482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Organik </a:t>
            </a:r>
          </a:p>
          <a:p>
            <a:pPr algn="ctr"/>
            <a:r>
              <a:rPr lang="tr-TR" sz="2400" b="1" dirty="0" smtClean="0"/>
              <a:t>Hastalıklar</a:t>
            </a:r>
            <a:endParaRPr lang="tr-TR" sz="2400" b="1" dirty="0"/>
          </a:p>
        </p:txBody>
      </p:sp>
      <p:sp>
        <p:nvSpPr>
          <p:cNvPr id="5" name="Oval 4"/>
          <p:cNvSpPr/>
          <p:nvPr/>
        </p:nvSpPr>
        <p:spPr>
          <a:xfrm>
            <a:off x="5076056" y="2165375"/>
            <a:ext cx="2880320" cy="244827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Fonksiyonel </a:t>
            </a:r>
          </a:p>
          <a:p>
            <a:pPr algn="ctr"/>
            <a:r>
              <a:rPr lang="tr-TR" sz="2400" b="1" dirty="0" smtClean="0"/>
              <a:t>Hastalıklar</a:t>
            </a:r>
            <a:endParaRPr lang="tr-TR" sz="24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940602" y="4901679"/>
            <a:ext cx="23413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Striktürel</a:t>
            </a:r>
            <a:r>
              <a:rPr lang="tr-TR" dirty="0" smtClean="0"/>
              <a:t> anormallikler</a:t>
            </a:r>
          </a:p>
          <a:p>
            <a:r>
              <a:rPr lang="tr-TR" sz="1600" i="1" dirty="0" smtClean="0"/>
              <a:t>(Ülser, </a:t>
            </a:r>
            <a:r>
              <a:rPr lang="tr-TR" sz="1600" i="1" dirty="0" err="1" smtClean="0"/>
              <a:t>inflamasyon</a:t>
            </a:r>
            <a:r>
              <a:rPr lang="tr-TR" sz="1600" i="1" dirty="0" smtClean="0"/>
              <a:t>, </a:t>
            </a:r>
            <a:r>
              <a:rPr lang="tr-TR" sz="1600" i="1" dirty="0" err="1" smtClean="0"/>
              <a:t>tm</a:t>
            </a:r>
            <a:r>
              <a:rPr lang="tr-TR" sz="1600" i="1" dirty="0" smtClean="0"/>
              <a:t>)</a:t>
            </a:r>
            <a:endParaRPr lang="tr-TR" sz="1600" i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5220072" y="4901679"/>
            <a:ext cx="247330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Striktürel</a:t>
            </a:r>
            <a:r>
              <a:rPr lang="tr-TR" dirty="0" smtClean="0"/>
              <a:t> anormallik yok</a:t>
            </a:r>
          </a:p>
          <a:p>
            <a:r>
              <a:rPr lang="tr-TR" sz="1600" i="1" dirty="0" smtClean="0"/>
              <a:t>(</a:t>
            </a:r>
            <a:r>
              <a:rPr lang="tr-TR" sz="1600" i="1" dirty="0" err="1" smtClean="0"/>
              <a:t>Makroskopik-mikroskopik</a:t>
            </a:r>
            <a:r>
              <a:rPr lang="tr-TR" sz="1600" i="1" dirty="0" smtClean="0"/>
              <a:t>)</a:t>
            </a:r>
          </a:p>
          <a:p>
            <a:r>
              <a:rPr lang="tr-TR" sz="1600" i="1" dirty="0" smtClean="0"/>
              <a:t>-</a:t>
            </a:r>
            <a:r>
              <a:rPr lang="tr-TR" sz="1600" i="1" dirty="0" err="1" smtClean="0"/>
              <a:t>motilite</a:t>
            </a:r>
            <a:endParaRPr lang="tr-TR" sz="1600" i="1" dirty="0" smtClean="0"/>
          </a:p>
          <a:p>
            <a:r>
              <a:rPr lang="tr-TR" sz="1600" i="1" dirty="0" smtClean="0"/>
              <a:t>-</a:t>
            </a:r>
            <a:r>
              <a:rPr lang="tr-TR" sz="1600" i="1" dirty="0" err="1" smtClean="0"/>
              <a:t>sekresyon</a:t>
            </a:r>
            <a:endParaRPr lang="tr-TR" sz="1600" i="1" dirty="0" smtClean="0"/>
          </a:p>
          <a:p>
            <a:r>
              <a:rPr lang="tr-TR" sz="1600" i="1" dirty="0" smtClean="0"/>
              <a:t>-algı  anormallikleri</a:t>
            </a:r>
            <a:endParaRPr lang="tr-TR" sz="1600" i="1" dirty="0"/>
          </a:p>
        </p:txBody>
      </p:sp>
      <p:sp>
        <p:nvSpPr>
          <p:cNvPr id="8" name="Dikdörtgen 7"/>
          <p:cNvSpPr/>
          <p:nvPr/>
        </p:nvSpPr>
        <p:spPr>
          <a:xfrm>
            <a:off x="1259632" y="620688"/>
            <a:ext cx="6120680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 smtClean="0"/>
              <a:t>Gastrointestinal</a:t>
            </a:r>
            <a:r>
              <a:rPr lang="tr-TR" sz="3200" b="1" dirty="0" smtClean="0"/>
              <a:t> Hastalıklar</a:t>
            </a:r>
            <a:endParaRPr lang="tr-TR" sz="3200" b="1" dirty="0"/>
          </a:p>
        </p:txBody>
      </p:sp>
      <p:cxnSp>
        <p:nvCxnSpPr>
          <p:cNvPr id="10" name="Düz Ok Bağlayıcısı 9"/>
          <p:cNvCxnSpPr/>
          <p:nvPr/>
        </p:nvCxnSpPr>
        <p:spPr>
          <a:xfrm flipH="1">
            <a:off x="2483768" y="1556792"/>
            <a:ext cx="936104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>
            <a:off x="5364088" y="1556792"/>
            <a:ext cx="792088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97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Fonksiyonel </a:t>
            </a:r>
            <a:r>
              <a:rPr lang="tr-TR" sz="2800" dirty="0" err="1" smtClean="0">
                <a:solidFill>
                  <a:srgbClr val="FF0000"/>
                </a:solidFill>
              </a:rPr>
              <a:t>gastrointestinal</a:t>
            </a:r>
            <a:r>
              <a:rPr lang="tr-TR" sz="2800" dirty="0" smtClean="0">
                <a:solidFill>
                  <a:srgbClr val="FF0000"/>
                </a:solidFill>
              </a:rPr>
              <a:t> hastalıkların </a:t>
            </a:r>
            <a:r>
              <a:rPr lang="tr-TR" sz="2800" dirty="0" err="1" smtClean="0">
                <a:solidFill>
                  <a:srgbClr val="FF0000"/>
                </a:solidFill>
              </a:rPr>
              <a:t>patogenezi</a:t>
            </a:r>
            <a:r>
              <a:rPr lang="tr-TR" sz="2800" dirty="0" smtClean="0">
                <a:solidFill>
                  <a:srgbClr val="FF0000"/>
                </a:solidFill>
              </a:rPr>
              <a:t>, klinik sonuçları ve etkileriyle ilgili kavramsal model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51520" y="1196752"/>
            <a:ext cx="2088232" cy="172819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/>
              <a:t>Erken Hayat</a:t>
            </a:r>
          </a:p>
          <a:p>
            <a:pPr algn="ctr"/>
            <a:r>
              <a:rPr lang="tr-TR" sz="1600" dirty="0" smtClean="0"/>
              <a:t>-Genetik</a:t>
            </a:r>
          </a:p>
          <a:p>
            <a:pPr algn="ctr"/>
            <a:r>
              <a:rPr lang="tr-TR" sz="1600" dirty="0" smtClean="0"/>
              <a:t>-Kültür</a:t>
            </a:r>
          </a:p>
          <a:p>
            <a:pPr algn="ctr"/>
            <a:r>
              <a:rPr lang="tr-TR" sz="1600" dirty="0" smtClean="0"/>
              <a:t>-Çevre</a:t>
            </a:r>
          </a:p>
          <a:p>
            <a:pPr algn="ctr"/>
            <a:r>
              <a:rPr lang="tr-TR" sz="1200" dirty="0" err="1" smtClean="0"/>
              <a:t>İnfeksiyon</a:t>
            </a:r>
            <a:endParaRPr lang="tr-TR" sz="1200" dirty="0" smtClean="0"/>
          </a:p>
          <a:p>
            <a:pPr algn="ctr"/>
            <a:r>
              <a:rPr lang="tr-TR" sz="1200" dirty="0" smtClean="0"/>
              <a:t>Travma</a:t>
            </a:r>
          </a:p>
          <a:p>
            <a:pPr algn="ctr"/>
            <a:r>
              <a:rPr lang="tr-TR" sz="1200" dirty="0" smtClean="0"/>
              <a:t>Ebeveynlerine benzeme</a:t>
            </a:r>
            <a:endParaRPr lang="tr-TR" sz="1200" dirty="0"/>
          </a:p>
        </p:txBody>
      </p:sp>
      <p:sp>
        <p:nvSpPr>
          <p:cNvPr id="5" name="Dikdörtgen 4"/>
          <p:cNvSpPr/>
          <p:nvPr/>
        </p:nvSpPr>
        <p:spPr>
          <a:xfrm>
            <a:off x="2987824" y="1916832"/>
            <a:ext cx="2088232" cy="172819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err="1" smtClean="0"/>
              <a:t>Psikososyal</a:t>
            </a:r>
            <a:r>
              <a:rPr lang="tr-TR" sz="1600" b="1" dirty="0" smtClean="0"/>
              <a:t> Faktörler</a:t>
            </a:r>
          </a:p>
          <a:p>
            <a:pPr algn="ctr"/>
            <a:r>
              <a:rPr lang="tr-TR" sz="1600" dirty="0" smtClean="0"/>
              <a:t>-Yaşama dair stres</a:t>
            </a:r>
          </a:p>
          <a:p>
            <a:pPr algn="ctr"/>
            <a:r>
              <a:rPr lang="tr-TR" sz="1600" dirty="0" smtClean="0"/>
              <a:t>-Kişisel özellikler</a:t>
            </a:r>
          </a:p>
          <a:p>
            <a:pPr algn="ctr"/>
            <a:r>
              <a:rPr lang="tr-TR" sz="1600" dirty="0" smtClean="0"/>
              <a:t>-Psikolojik durum</a:t>
            </a:r>
          </a:p>
          <a:p>
            <a:pPr algn="ctr"/>
            <a:r>
              <a:rPr lang="tr-TR" sz="1600" dirty="0" smtClean="0"/>
              <a:t>-Başa çıkma / Tanıma</a:t>
            </a:r>
          </a:p>
          <a:p>
            <a:pPr algn="ctr"/>
            <a:r>
              <a:rPr lang="tr-TR" sz="1600" dirty="0" smtClean="0"/>
              <a:t>-Sosyal destek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547664" y="4293096"/>
            <a:ext cx="2160240" cy="172819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/>
              <a:t>Fizyoloji</a:t>
            </a:r>
          </a:p>
          <a:p>
            <a:pPr algn="ctr"/>
            <a:r>
              <a:rPr lang="tr-TR" sz="1600" dirty="0" smtClean="0"/>
              <a:t>-</a:t>
            </a:r>
            <a:r>
              <a:rPr lang="tr-TR" sz="1600" dirty="0" err="1" smtClean="0"/>
              <a:t>Motilite</a:t>
            </a:r>
            <a:endParaRPr lang="tr-TR" sz="1600" dirty="0" smtClean="0"/>
          </a:p>
          <a:p>
            <a:pPr algn="ctr"/>
            <a:r>
              <a:rPr lang="tr-TR" sz="1600" dirty="0" smtClean="0"/>
              <a:t>-Duygusal</a:t>
            </a:r>
          </a:p>
          <a:p>
            <a:pPr algn="ctr"/>
            <a:r>
              <a:rPr lang="tr-TR" sz="1600" dirty="0" smtClean="0"/>
              <a:t>-</a:t>
            </a:r>
            <a:r>
              <a:rPr lang="tr-TR" sz="1600" dirty="0" err="1" smtClean="0"/>
              <a:t>İmmun</a:t>
            </a:r>
            <a:r>
              <a:rPr lang="tr-TR" sz="1600" dirty="0" smtClean="0"/>
              <a:t> </a:t>
            </a:r>
            <a:r>
              <a:rPr lang="tr-TR" sz="1600" dirty="0" err="1" smtClean="0"/>
              <a:t>disfonksiyon</a:t>
            </a:r>
            <a:r>
              <a:rPr lang="tr-TR" sz="1600" dirty="0" smtClean="0"/>
              <a:t> / </a:t>
            </a:r>
            <a:r>
              <a:rPr lang="tr-TR" sz="1600" dirty="0" err="1" smtClean="0"/>
              <a:t>inflamasyon</a:t>
            </a:r>
            <a:endParaRPr lang="tr-TR" sz="1600" dirty="0" smtClean="0"/>
          </a:p>
          <a:p>
            <a:pPr algn="ctr"/>
            <a:r>
              <a:rPr lang="tr-TR" sz="1600" dirty="0" smtClean="0"/>
              <a:t>-Değişmiş </a:t>
            </a:r>
            <a:r>
              <a:rPr lang="tr-TR" sz="1600" dirty="0" err="1" smtClean="0"/>
              <a:t>mikroflora</a:t>
            </a:r>
            <a:endParaRPr lang="tr-TR" sz="1600" dirty="0" smtClean="0"/>
          </a:p>
          <a:p>
            <a:pPr algn="ctr"/>
            <a:r>
              <a:rPr lang="tr-TR" sz="1600" dirty="0" smtClean="0"/>
              <a:t>-</a:t>
            </a:r>
            <a:r>
              <a:rPr lang="tr-TR" sz="1600" dirty="0"/>
              <a:t>G</a:t>
            </a:r>
            <a:r>
              <a:rPr lang="tr-TR" sz="1600" dirty="0" smtClean="0"/>
              <a:t>ıda / diyet</a:t>
            </a:r>
          </a:p>
        </p:txBody>
      </p:sp>
      <p:sp>
        <p:nvSpPr>
          <p:cNvPr id="7" name="Oval 6"/>
          <p:cNvSpPr/>
          <p:nvPr/>
        </p:nvSpPr>
        <p:spPr>
          <a:xfrm>
            <a:off x="4355976" y="4293096"/>
            <a:ext cx="2232248" cy="1800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/>
              <a:t>Fonksiyonel</a:t>
            </a:r>
          </a:p>
          <a:p>
            <a:pPr algn="ctr"/>
            <a:r>
              <a:rPr lang="tr-TR" sz="1600" b="1" dirty="0" err="1" smtClean="0"/>
              <a:t>Gastrointestinal</a:t>
            </a:r>
            <a:r>
              <a:rPr lang="tr-TR" sz="1600" b="1" dirty="0" smtClean="0"/>
              <a:t> Hastalıklar</a:t>
            </a:r>
          </a:p>
          <a:p>
            <a:pPr algn="ctr"/>
            <a:r>
              <a:rPr lang="tr-TR" sz="1600" dirty="0" smtClean="0"/>
              <a:t>-</a:t>
            </a:r>
            <a:r>
              <a:rPr lang="tr-TR" sz="1200" dirty="0" smtClean="0"/>
              <a:t>semptomlar</a:t>
            </a:r>
          </a:p>
          <a:p>
            <a:pPr algn="ctr"/>
            <a:r>
              <a:rPr lang="tr-TR" sz="1200" dirty="0" smtClean="0"/>
              <a:t>-ciddiyet</a:t>
            </a:r>
          </a:p>
          <a:p>
            <a:pPr algn="ctr"/>
            <a:r>
              <a:rPr lang="tr-TR" sz="1200" dirty="0" smtClean="0"/>
              <a:t>-davranışlar</a:t>
            </a:r>
            <a:endParaRPr lang="tr-TR" sz="1600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7308304" y="3861048"/>
            <a:ext cx="1584176" cy="26642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Sonuçlar</a:t>
            </a:r>
          </a:p>
          <a:p>
            <a:pPr algn="ctr"/>
            <a:r>
              <a:rPr lang="tr-TR" sz="1400" dirty="0" smtClean="0"/>
              <a:t>-Sosyal güvence tüketimi</a:t>
            </a:r>
          </a:p>
          <a:p>
            <a:pPr algn="ctr"/>
            <a:r>
              <a:rPr lang="tr-TR" sz="1400" dirty="0" smtClean="0"/>
              <a:t>-Gündelik hayatın etkilenmesi</a:t>
            </a:r>
          </a:p>
          <a:p>
            <a:pPr algn="ctr"/>
            <a:r>
              <a:rPr lang="tr-TR" sz="1400" dirty="0" smtClean="0"/>
              <a:t>-Hayat kalitesi</a:t>
            </a:r>
          </a:p>
          <a:p>
            <a:pPr algn="ctr"/>
            <a:r>
              <a:rPr lang="tr-TR" sz="1400" dirty="0" smtClean="0"/>
              <a:t>-Maliyet</a:t>
            </a:r>
            <a:endParaRPr lang="tr-TR" sz="14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35496" y="6525344"/>
            <a:ext cx="3562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/>
              <a:t>Drossman</a:t>
            </a:r>
            <a:r>
              <a:rPr lang="tr-TR" sz="1200" dirty="0" smtClean="0"/>
              <a:t> DA. </a:t>
            </a:r>
            <a:r>
              <a:rPr lang="tr-TR" sz="1200" dirty="0" err="1" smtClean="0"/>
              <a:t>Gastroenterology</a:t>
            </a:r>
            <a:r>
              <a:rPr lang="tr-TR" sz="1200" dirty="0" smtClean="0"/>
              <a:t> </a:t>
            </a:r>
            <a:r>
              <a:rPr lang="tr-TR" sz="1200" dirty="0"/>
              <a:t>2016;150:1262–1279</a:t>
            </a:r>
          </a:p>
        </p:txBody>
      </p:sp>
      <p:sp>
        <p:nvSpPr>
          <p:cNvPr id="10" name="Yukarı Aşağı Ok 9"/>
          <p:cNvSpPr/>
          <p:nvPr/>
        </p:nvSpPr>
        <p:spPr>
          <a:xfrm>
            <a:off x="3203848" y="3645024"/>
            <a:ext cx="288032" cy="648072"/>
          </a:xfrm>
          <a:prstGeom prst="up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2285259" y="3645024"/>
            <a:ext cx="716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Beyin</a:t>
            </a:r>
          </a:p>
          <a:p>
            <a:r>
              <a:rPr lang="tr-TR" b="1" dirty="0" smtClean="0"/>
              <a:t>MSS</a:t>
            </a:r>
            <a:endParaRPr lang="tr-TR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567618" y="3645024"/>
            <a:ext cx="823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Barsak</a:t>
            </a:r>
          </a:p>
          <a:p>
            <a:r>
              <a:rPr lang="tr-TR" b="1" dirty="0"/>
              <a:t>E</a:t>
            </a:r>
            <a:r>
              <a:rPr lang="tr-TR" b="1" dirty="0" smtClean="0"/>
              <a:t>SS</a:t>
            </a:r>
            <a:endParaRPr lang="tr-TR" b="1" dirty="0"/>
          </a:p>
        </p:txBody>
      </p:sp>
      <p:sp>
        <p:nvSpPr>
          <p:cNvPr id="13" name="Sağ Ok 12"/>
          <p:cNvSpPr/>
          <p:nvPr/>
        </p:nvSpPr>
        <p:spPr>
          <a:xfrm>
            <a:off x="2339752" y="2132856"/>
            <a:ext cx="576064" cy="2880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Aşağı Ok 13"/>
          <p:cNvSpPr/>
          <p:nvPr/>
        </p:nvSpPr>
        <p:spPr>
          <a:xfrm>
            <a:off x="1619672" y="2924944"/>
            <a:ext cx="288032" cy="122413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Sol Sağ Ok 14"/>
          <p:cNvSpPr/>
          <p:nvPr/>
        </p:nvSpPr>
        <p:spPr>
          <a:xfrm>
            <a:off x="3707904" y="5013176"/>
            <a:ext cx="648072" cy="36004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Yukarı Aşağı Ok 15"/>
          <p:cNvSpPr/>
          <p:nvPr/>
        </p:nvSpPr>
        <p:spPr>
          <a:xfrm>
            <a:off x="4788024" y="3645024"/>
            <a:ext cx="288032" cy="648072"/>
          </a:xfrm>
          <a:prstGeom prst="up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Sol Sağ Ok 16"/>
          <p:cNvSpPr/>
          <p:nvPr/>
        </p:nvSpPr>
        <p:spPr>
          <a:xfrm>
            <a:off x="6588224" y="5013176"/>
            <a:ext cx="720080" cy="36004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1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90066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Fonksiyonel Gİ Hastalıkların </a:t>
            </a:r>
            <a:r>
              <a:rPr lang="tr-TR" sz="3200" dirty="0" err="1" smtClean="0">
                <a:solidFill>
                  <a:srgbClr val="FF0000"/>
                </a:solidFill>
              </a:rPr>
              <a:t>Patogenezinde</a:t>
            </a:r>
            <a:r>
              <a:rPr lang="tr-TR" sz="3200" dirty="0" smtClean="0">
                <a:solidFill>
                  <a:srgbClr val="FF0000"/>
                </a:solidFill>
              </a:rPr>
              <a:t> Yeni Öğrendiklerimiz</a:t>
            </a: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New pathophysiologic aspects in FGID&#10;Stress (CRF)&#10;anxiety, depression&#10;Genetic polymorphisms&#10;(IL-10, TGF-β, TNF-α, IL-6, S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3" y="1124745"/>
            <a:ext cx="841175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4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İrritabl</a:t>
            </a:r>
            <a:r>
              <a:rPr lang="tr-TR" dirty="0" smtClean="0"/>
              <a:t> Barsak Sendromu – Roma IV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556792"/>
            <a:ext cx="6408712" cy="115212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Son 3 aydır haftanın en az 1 günü tekrarlayan karın ağrısı</a:t>
            </a:r>
          </a:p>
          <a:p>
            <a:pPr algn="ctr"/>
            <a:r>
              <a:rPr lang="tr-TR" dirty="0" smtClean="0"/>
              <a:t>Aşağıdakilerden en az 2’si ile ilişkili olmalı</a:t>
            </a:r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467544" y="4077072"/>
            <a:ext cx="2592288" cy="1800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Defekasyonla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smtClean="0"/>
              <a:t>ilişkili</a:t>
            </a:r>
            <a:endParaRPr lang="tr-TR" b="1" dirty="0"/>
          </a:p>
        </p:txBody>
      </p:sp>
      <p:sp>
        <p:nvSpPr>
          <p:cNvPr id="6" name="Oval 5"/>
          <p:cNvSpPr/>
          <p:nvPr/>
        </p:nvSpPr>
        <p:spPr>
          <a:xfrm>
            <a:off x="3275856" y="4077072"/>
            <a:ext cx="2592288" cy="1800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Dışkılama formunda</a:t>
            </a:r>
          </a:p>
          <a:p>
            <a:pPr algn="ctr"/>
            <a:r>
              <a:rPr lang="tr-TR" b="1" dirty="0"/>
              <a:t>d</a:t>
            </a:r>
            <a:r>
              <a:rPr lang="tr-TR" b="1" dirty="0" smtClean="0"/>
              <a:t>eğişme ile birlikte</a:t>
            </a:r>
            <a:endParaRPr lang="tr-TR" b="1" dirty="0"/>
          </a:p>
        </p:txBody>
      </p:sp>
      <p:sp>
        <p:nvSpPr>
          <p:cNvPr id="7" name="Oval 6"/>
          <p:cNvSpPr/>
          <p:nvPr/>
        </p:nvSpPr>
        <p:spPr>
          <a:xfrm>
            <a:off x="6084168" y="4077072"/>
            <a:ext cx="2592288" cy="1800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Dışkılama sayısında</a:t>
            </a:r>
          </a:p>
          <a:p>
            <a:pPr algn="ctr"/>
            <a:r>
              <a:rPr lang="tr-TR" b="1" dirty="0"/>
              <a:t>d</a:t>
            </a:r>
            <a:r>
              <a:rPr lang="tr-TR" b="1" dirty="0" smtClean="0"/>
              <a:t>eğişme ile birlikte</a:t>
            </a:r>
            <a:endParaRPr lang="tr-TR" b="1" dirty="0"/>
          </a:p>
        </p:txBody>
      </p:sp>
      <p:sp>
        <p:nvSpPr>
          <p:cNvPr id="8" name="Dikdörtgen 7"/>
          <p:cNvSpPr/>
          <p:nvPr/>
        </p:nvSpPr>
        <p:spPr>
          <a:xfrm>
            <a:off x="971600" y="2780928"/>
            <a:ext cx="7488832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Şikayetler 6 ay önceden başlamalı, son 3 aydır kriterleri doldurmalı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4842593" y="6551766"/>
            <a:ext cx="42659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err="1"/>
              <a:t>Lacy</a:t>
            </a:r>
            <a:r>
              <a:rPr lang="tr-TR" sz="1100" dirty="0"/>
              <a:t> BE, et al. </a:t>
            </a:r>
            <a:r>
              <a:rPr lang="tr-TR" sz="1100" dirty="0" err="1"/>
              <a:t>Bowel</a:t>
            </a:r>
            <a:r>
              <a:rPr lang="tr-TR" sz="1100" dirty="0"/>
              <a:t> </a:t>
            </a:r>
            <a:r>
              <a:rPr lang="tr-TR" sz="1100" dirty="0" err="1"/>
              <a:t>Disorders</a:t>
            </a:r>
            <a:r>
              <a:rPr lang="tr-TR" sz="1100" dirty="0"/>
              <a:t>. </a:t>
            </a:r>
            <a:r>
              <a:rPr lang="tr-TR" sz="1100" dirty="0" err="1"/>
              <a:t>Gastroenterology</a:t>
            </a:r>
            <a:r>
              <a:rPr lang="tr-TR" sz="1100" dirty="0"/>
              <a:t>. 2016;150:1393-1407</a:t>
            </a: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4572000" y="3212976"/>
            <a:ext cx="0" cy="7920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4572000" y="3212976"/>
            <a:ext cx="2403548" cy="7920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 flipH="1">
            <a:off x="1907704" y="3212976"/>
            <a:ext cx="2664296" cy="7920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0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5839"/>
            <a:ext cx="4896543" cy="587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7199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İBS </a:t>
            </a:r>
            <a:r>
              <a:rPr lang="tr-TR" sz="3600" b="1" dirty="0" err="1" smtClean="0">
                <a:solidFill>
                  <a:srgbClr val="FF0000"/>
                </a:solidFill>
              </a:rPr>
              <a:t>Subtiplerinin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Stabilitesi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608499" y="6218581"/>
            <a:ext cx="2495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200" dirty="0" err="1" smtClean="0"/>
              <a:t>Engsbro</a:t>
            </a:r>
            <a:r>
              <a:rPr lang="tr-TR" sz="1200" dirty="0" smtClean="0"/>
              <a:t> AL. </a:t>
            </a:r>
            <a:r>
              <a:rPr lang="en-US" sz="1200" dirty="0" smtClean="0"/>
              <a:t>Aliment </a:t>
            </a:r>
            <a:r>
              <a:rPr lang="en-US" sz="1200" dirty="0" err="1"/>
              <a:t>Pharmacol</a:t>
            </a:r>
            <a:r>
              <a:rPr lang="en-US" sz="1200" dirty="0"/>
              <a:t> </a:t>
            </a:r>
            <a:r>
              <a:rPr lang="en-US" sz="1200" dirty="0" err="1"/>
              <a:t>Ther</a:t>
            </a:r>
            <a:r>
              <a:rPr lang="en-US" sz="1200" dirty="0"/>
              <a:t> </a:t>
            </a:r>
            <a:endParaRPr lang="tr-TR" sz="1200" dirty="0" smtClean="0"/>
          </a:p>
          <a:p>
            <a:pPr algn="r"/>
            <a:r>
              <a:rPr lang="en-US" sz="1200" dirty="0" smtClean="0"/>
              <a:t>2012</a:t>
            </a:r>
            <a:r>
              <a:rPr lang="en-US" sz="1200" dirty="0"/>
              <a:t>; 35: 350–359</a:t>
            </a:r>
            <a:endParaRPr lang="tr-TR" sz="12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107504" y="2942942"/>
            <a:ext cx="197554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126 </a:t>
            </a:r>
            <a:r>
              <a:rPr lang="tr-TR" dirty="0" err="1" smtClean="0"/>
              <a:t>İBS’li</a:t>
            </a:r>
            <a:r>
              <a:rPr lang="tr-TR" dirty="0" smtClean="0"/>
              <a:t> hasta</a:t>
            </a:r>
          </a:p>
          <a:p>
            <a:r>
              <a:rPr lang="tr-TR" dirty="0" smtClean="0"/>
              <a:t>10 hafta takip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Tüm zamanlarda</a:t>
            </a:r>
          </a:p>
          <a:p>
            <a:r>
              <a:rPr lang="tr-TR" dirty="0"/>
              <a:t>h</a:t>
            </a:r>
            <a:r>
              <a:rPr lang="tr-TR" dirty="0" smtClean="0"/>
              <a:t>astaların %18-35’i</a:t>
            </a:r>
          </a:p>
          <a:p>
            <a:r>
              <a:rPr lang="tr-TR" dirty="0"/>
              <a:t>a</a:t>
            </a:r>
            <a:r>
              <a:rPr lang="tr-TR" dirty="0" smtClean="0"/>
              <a:t>ynı </a:t>
            </a:r>
            <a:r>
              <a:rPr lang="tr-TR" dirty="0" err="1" smtClean="0"/>
              <a:t>subtipti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61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mtClean="0"/>
              <a:t>Post-İnfeksiyöz İBS: metaanalizden gelen bilgiler</a:t>
            </a:r>
          </a:p>
        </p:txBody>
      </p:sp>
      <p:sp>
        <p:nvSpPr>
          <p:cNvPr id="79875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F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93F0650-C123-44CE-808B-E18074DCF08D}" type="slidenum">
              <a:rPr lang="en-US" altLang="tr-TR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tr-TR" sz="1400" smtClean="0">
              <a:latin typeface="Times New Roman" pitchFamily="18" charset="0"/>
            </a:endParaRPr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093913"/>
            <a:ext cx="8915400" cy="363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9877" name="Metin kutusu 4"/>
          <p:cNvSpPr txBox="1">
            <a:spLocks noChangeArrowheads="1"/>
          </p:cNvSpPr>
          <p:nvPr/>
        </p:nvSpPr>
        <p:spPr bwMode="auto">
          <a:xfrm>
            <a:off x="100013" y="1628775"/>
            <a:ext cx="2239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F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2400"/>
              <a:t>8 çalışma dahil</a:t>
            </a:r>
          </a:p>
        </p:txBody>
      </p:sp>
      <p:sp>
        <p:nvSpPr>
          <p:cNvPr id="79878" name="Metin kutusu 5"/>
          <p:cNvSpPr txBox="1">
            <a:spLocks noChangeArrowheads="1"/>
          </p:cNvSpPr>
          <p:nvPr/>
        </p:nvSpPr>
        <p:spPr bwMode="auto">
          <a:xfrm>
            <a:off x="114300" y="6021388"/>
            <a:ext cx="91757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F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tr-TR" altLang="tr-TR" sz="1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tr-TR" sz="1400"/>
              <a:t>60-70% remain affected over 5-6 years</a:t>
            </a:r>
            <a:r>
              <a:rPr lang="en-US" altLang="tr-TR" sz="1400" baseline="30000"/>
              <a:t>2,3</a:t>
            </a:r>
            <a:r>
              <a:rPr lang="en-US" altLang="tr-TR" sz="1400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tr-TR" sz="1400" baseline="30000"/>
              <a:t>1</a:t>
            </a:r>
            <a:r>
              <a:rPr lang="da-DK" altLang="tr-TR" sz="1400"/>
              <a:t>Halvorson et al. </a:t>
            </a:r>
            <a:r>
              <a:rPr lang="da-DK" altLang="tr-TR" sz="1400" i="1"/>
              <a:t>Am J Gastroenterol </a:t>
            </a:r>
            <a:r>
              <a:rPr lang="da-DK" altLang="tr-TR" sz="1400"/>
              <a:t>2006;101:1894, </a:t>
            </a:r>
            <a:r>
              <a:rPr lang="da-DK" altLang="tr-TR" sz="1400" baseline="30000"/>
              <a:t>2</a:t>
            </a:r>
            <a:r>
              <a:rPr lang="da-DK" altLang="tr-TR" sz="1400"/>
              <a:t>Neal et al. </a:t>
            </a:r>
            <a:r>
              <a:rPr lang="da-DK" altLang="tr-TR" sz="1400" i="1"/>
              <a:t>Gut </a:t>
            </a:r>
            <a:r>
              <a:rPr lang="da-DK" altLang="tr-TR" sz="1400"/>
              <a:t>2002;51:410, </a:t>
            </a:r>
            <a:r>
              <a:rPr lang="da-DK" altLang="tr-TR" sz="1400" baseline="30000"/>
              <a:t>3</a:t>
            </a:r>
            <a:r>
              <a:rPr lang="da-DK" altLang="tr-TR" sz="1400"/>
              <a:t>Tornblom, </a:t>
            </a:r>
            <a:r>
              <a:rPr lang="da-DK" altLang="tr-TR" sz="1400" i="1"/>
              <a:t>CGH </a:t>
            </a:r>
            <a:r>
              <a:rPr lang="da-DK" altLang="tr-TR" sz="1400"/>
              <a:t>2007;5:461 </a:t>
            </a:r>
            <a:endParaRPr lang="tr-TR" altLang="tr-TR" sz="1400"/>
          </a:p>
        </p:txBody>
      </p:sp>
      <p:cxnSp>
        <p:nvCxnSpPr>
          <p:cNvPr id="7" name="Düz Bağlayıcı 6"/>
          <p:cNvCxnSpPr/>
          <p:nvPr/>
        </p:nvCxnSpPr>
        <p:spPr>
          <a:xfrm flipV="1">
            <a:off x="0" y="1412776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1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Başlık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00113"/>
          </a:xfrm>
        </p:spPr>
        <p:txBody>
          <a:bodyPr/>
          <a:lstStyle/>
          <a:p>
            <a:r>
              <a:rPr lang="tr-TR" altLang="tr-TR" smtClean="0"/>
              <a:t>İBS’de SIBO</a:t>
            </a:r>
          </a:p>
        </p:txBody>
      </p:sp>
      <p:sp>
        <p:nvSpPr>
          <p:cNvPr id="80899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F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0A95C57-D4E6-4B12-ADBF-8D575A78F6B0}" type="slidenum">
              <a:rPr lang="en-US" altLang="tr-TR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tr-TR" sz="1400" smtClean="0">
              <a:latin typeface="Times New Roman" pitchFamily="18" charset="0"/>
            </a:endParaRPr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604963"/>
            <a:ext cx="81248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Metin kutusu 4"/>
          <p:cNvSpPr txBox="1">
            <a:spLocks noChangeArrowheads="1"/>
          </p:cNvSpPr>
          <p:nvPr/>
        </p:nvSpPr>
        <p:spPr bwMode="auto">
          <a:xfrm>
            <a:off x="395288" y="1125538"/>
            <a:ext cx="7180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F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2000"/>
              <a:t>İBS’li ve kontrollerde duodenal aspirattaki total bakteri sayıları</a:t>
            </a:r>
          </a:p>
        </p:txBody>
      </p:sp>
      <p:sp>
        <p:nvSpPr>
          <p:cNvPr id="80902" name="Metin kutusu 5"/>
          <p:cNvSpPr txBox="1">
            <a:spLocks noChangeArrowheads="1"/>
          </p:cNvSpPr>
          <p:nvPr/>
        </p:nvSpPr>
        <p:spPr bwMode="auto">
          <a:xfrm>
            <a:off x="395288" y="5910263"/>
            <a:ext cx="6264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F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1600"/>
              <a:t>İBS’deki en sık bakteriler; E-coli, Enterococcus, Enterobacteraciae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tr-TR" sz="1600"/>
              <a:t>PPI</a:t>
            </a:r>
            <a:r>
              <a:rPr lang="tr-TR" altLang="tr-TR" sz="1600"/>
              <a:t>’lar </a:t>
            </a:r>
            <a:r>
              <a:rPr lang="en-US" altLang="tr-TR" sz="1600"/>
              <a:t>SIBO</a:t>
            </a:r>
            <a:r>
              <a:rPr lang="tr-TR" altLang="tr-TR" sz="1600"/>
              <a:t> ile ilişkili değil</a:t>
            </a:r>
            <a:r>
              <a:rPr lang="en-US" altLang="tr-TR" sz="1600"/>
              <a:t> (1.77, 0.86-3.62)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1600"/>
              <a:t>Pyleris, et al. </a:t>
            </a:r>
            <a:r>
              <a:rPr lang="tr-TR" altLang="tr-TR" sz="1600" i="1"/>
              <a:t>DDS </a:t>
            </a:r>
            <a:r>
              <a:rPr lang="tr-TR" altLang="tr-TR" sz="1600"/>
              <a:t>2012;57:1321 </a:t>
            </a:r>
          </a:p>
        </p:txBody>
      </p:sp>
      <p:pic>
        <p:nvPicPr>
          <p:cNvPr id="809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638300"/>
            <a:ext cx="1747838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Düz Bağlayıcı 7"/>
          <p:cNvCxnSpPr/>
          <p:nvPr/>
        </p:nvCxnSpPr>
        <p:spPr>
          <a:xfrm flipV="1">
            <a:off x="0" y="908720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7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Başlık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497887" cy="1143000"/>
          </a:xfrm>
        </p:spPr>
        <p:txBody>
          <a:bodyPr>
            <a:normAutofit fontScale="90000"/>
          </a:bodyPr>
          <a:lstStyle/>
          <a:p>
            <a:r>
              <a:rPr lang="tr-TR" altLang="tr-TR" sz="3600" smtClean="0"/>
              <a:t>İBS’li ve kontroller arasında dışkı mikobiyolojisindeki farklılıklar</a:t>
            </a:r>
          </a:p>
        </p:txBody>
      </p:sp>
      <p:sp>
        <p:nvSpPr>
          <p:cNvPr id="81923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F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795C838-630F-4C62-9DE2-848DCF58E0F6}" type="slidenum">
              <a:rPr lang="en-US" altLang="tr-TR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tr-TR" sz="1400" smtClean="0">
              <a:latin typeface="Times New Roman" pitchFamily="18" charset="0"/>
            </a:endParaRP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516063"/>
            <a:ext cx="9036050" cy="412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Düz Bağlayıcı 4"/>
          <p:cNvCxnSpPr/>
          <p:nvPr/>
        </p:nvCxnSpPr>
        <p:spPr>
          <a:xfrm flipV="1">
            <a:off x="0" y="1196752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05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96" y="764704"/>
            <a:ext cx="5676900" cy="5076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Barsak-</a:t>
            </a:r>
            <a:r>
              <a:rPr lang="tr-TR" sz="3600" b="1" dirty="0" err="1" smtClean="0">
                <a:solidFill>
                  <a:srgbClr val="FF0000"/>
                </a:solidFill>
              </a:rPr>
              <a:t>Mikrobiyota</a:t>
            </a:r>
            <a:r>
              <a:rPr lang="tr-TR" sz="3600" b="1" dirty="0" smtClean="0">
                <a:solidFill>
                  <a:srgbClr val="FF0000"/>
                </a:solidFill>
              </a:rPr>
              <a:t>-Beyin Aksı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43608" y="5877272"/>
            <a:ext cx="7576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Barsak </a:t>
            </a:r>
            <a:r>
              <a:rPr lang="tr-TR" dirty="0" err="1" smtClean="0"/>
              <a:t>mikrobiyotası</a:t>
            </a:r>
            <a:r>
              <a:rPr lang="tr-TR" dirty="0" smtClean="0"/>
              <a:t>, </a:t>
            </a:r>
            <a:r>
              <a:rPr lang="tr-TR" dirty="0" err="1"/>
              <a:t>n</a:t>
            </a:r>
            <a:r>
              <a:rPr lang="tr-TR" dirty="0" err="1" smtClean="0"/>
              <a:t>öroenterik</a:t>
            </a:r>
            <a:r>
              <a:rPr lang="tr-TR" dirty="0" smtClean="0"/>
              <a:t> </a:t>
            </a:r>
            <a:r>
              <a:rPr lang="tr-TR" dirty="0" err="1" smtClean="0"/>
              <a:t>pleksusları</a:t>
            </a:r>
            <a:r>
              <a:rPr lang="tr-TR" dirty="0" smtClean="0"/>
              <a:t> aktive eden, </a:t>
            </a:r>
            <a:r>
              <a:rPr lang="tr-TR" dirty="0" err="1" smtClean="0"/>
              <a:t>nörotransmitterlerin</a:t>
            </a:r>
            <a:endParaRPr lang="tr-TR" dirty="0" smtClean="0"/>
          </a:p>
          <a:p>
            <a:r>
              <a:rPr lang="tr-TR" dirty="0"/>
              <a:t>b</a:t>
            </a:r>
            <a:r>
              <a:rPr lang="tr-TR" dirty="0" smtClean="0"/>
              <a:t>eyinden salınmasını provoke eden maddeleri salgılayabilir.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868144" y="6525344"/>
            <a:ext cx="3212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i="1" dirty="0" err="1" smtClean="0"/>
              <a:t>Petra</a:t>
            </a:r>
            <a:r>
              <a:rPr lang="tr-TR" sz="1200" i="1" dirty="0" smtClean="0"/>
              <a:t> AI. </a:t>
            </a:r>
            <a:r>
              <a:rPr lang="en-US" sz="1200" i="1" dirty="0" err="1" smtClean="0"/>
              <a:t>Clin</a:t>
            </a:r>
            <a:r>
              <a:rPr lang="en-US" sz="1200" i="1" dirty="0" smtClean="0"/>
              <a:t> </a:t>
            </a:r>
            <a:r>
              <a:rPr lang="en-US" sz="1200" i="1" dirty="0" err="1"/>
              <a:t>Ther</a:t>
            </a:r>
            <a:r>
              <a:rPr lang="en-US" sz="1200" dirty="0"/>
              <a:t>. 2015 May 1; 37(5): 984–995. </a:t>
            </a:r>
            <a:endParaRPr lang="tr-TR" sz="1200" dirty="0"/>
          </a:p>
        </p:txBody>
      </p:sp>
      <p:pic>
        <p:nvPicPr>
          <p:cNvPr id="2050" name="Picture 2" descr="Healthy brain activities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" y="1584941"/>
            <a:ext cx="3314357" cy="36442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5496" y="908720"/>
            <a:ext cx="279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100 trilyon</a:t>
            </a:r>
          </a:p>
          <a:p>
            <a:r>
              <a:rPr lang="en-US" sz="1200" dirty="0" err="1" smtClean="0"/>
              <a:t>Firmicutes</a:t>
            </a:r>
            <a:r>
              <a:rPr lang="en-US" sz="1200" dirty="0"/>
              <a:t>, </a:t>
            </a:r>
            <a:r>
              <a:rPr lang="en-US" sz="1200" dirty="0" err="1" smtClean="0"/>
              <a:t>Bacteroidetes</a:t>
            </a:r>
            <a:r>
              <a:rPr lang="tr-TR" sz="1200" dirty="0"/>
              <a:t>,</a:t>
            </a:r>
            <a:r>
              <a:rPr lang="en-US" sz="1200" dirty="0" smtClean="0"/>
              <a:t> </a:t>
            </a:r>
            <a:r>
              <a:rPr lang="en-US" sz="1200" dirty="0" err="1"/>
              <a:t>Actinobacteria</a:t>
            </a:r>
            <a:r>
              <a:rPr lang="en-US" sz="1200" dirty="0"/>
              <a:t>;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3308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85598"/>
            <a:ext cx="7565090" cy="4995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Barsak </a:t>
            </a:r>
            <a:r>
              <a:rPr lang="tr-TR" sz="3600" dirty="0" err="1" smtClean="0">
                <a:solidFill>
                  <a:srgbClr val="FF0000"/>
                </a:solidFill>
              </a:rPr>
              <a:t>mikrobiyotasını</a:t>
            </a:r>
            <a:r>
              <a:rPr lang="tr-TR" sz="3600" dirty="0" smtClean="0">
                <a:solidFill>
                  <a:srgbClr val="FF0000"/>
                </a:solidFill>
              </a:rPr>
              <a:t> etkileyen faktörler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818611" y="6514605"/>
            <a:ext cx="2268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/>
              <a:t>Simren</a:t>
            </a:r>
            <a:r>
              <a:rPr lang="tr-TR" sz="1200" dirty="0" smtClean="0"/>
              <a:t> M. Gut </a:t>
            </a:r>
            <a:r>
              <a:rPr lang="tr-TR" sz="1200" dirty="0"/>
              <a:t>2013;62:159–176.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076056" y="1844824"/>
            <a:ext cx="1664056" cy="27363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err="1" smtClean="0">
                <a:solidFill>
                  <a:schemeClr val="tx1"/>
                </a:solidFill>
              </a:rPr>
              <a:t>İntrensek</a:t>
            </a:r>
            <a:r>
              <a:rPr lang="tr-TR" sz="1400" b="1" dirty="0" smtClean="0">
                <a:solidFill>
                  <a:schemeClr val="tx1"/>
                </a:solidFill>
              </a:rPr>
              <a:t> faktörler</a:t>
            </a:r>
          </a:p>
          <a:p>
            <a:pPr algn="ctr"/>
            <a:endParaRPr lang="tr-TR" sz="1400" dirty="0" smtClean="0">
              <a:solidFill>
                <a:schemeClr val="tx1"/>
              </a:solidFill>
            </a:endParaRP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Mide asidi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O</a:t>
            </a:r>
            <a:r>
              <a:rPr lang="tr-TR" sz="1400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Motilite</a:t>
            </a:r>
            <a:endParaRPr lang="tr-TR" sz="1400" dirty="0" smtClean="0">
              <a:solidFill>
                <a:schemeClr val="tx1"/>
              </a:solidFill>
            </a:endParaRP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Mukus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Gİ </a:t>
            </a:r>
            <a:r>
              <a:rPr lang="tr-TR" sz="1400" dirty="0" err="1" smtClean="0">
                <a:solidFill>
                  <a:schemeClr val="tx1"/>
                </a:solidFill>
              </a:rPr>
              <a:t>sekresyonlar</a:t>
            </a:r>
            <a:endParaRPr lang="tr-TR" sz="1400" dirty="0" smtClean="0">
              <a:solidFill>
                <a:schemeClr val="tx1"/>
              </a:solidFill>
            </a:endParaRP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Antimikrobiyal</a:t>
            </a:r>
            <a:r>
              <a:rPr lang="tr-TR" sz="1400" dirty="0" smtClean="0">
                <a:solidFill>
                  <a:schemeClr val="tx1"/>
                </a:solidFill>
              </a:rPr>
              <a:t> </a:t>
            </a:r>
            <a:r>
              <a:rPr lang="tr-TR" sz="1400" dirty="0" err="1" smtClean="0">
                <a:solidFill>
                  <a:schemeClr val="tx1"/>
                </a:solidFill>
              </a:rPr>
              <a:t>peptidler</a:t>
            </a:r>
            <a:endParaRPr lang="tr-TR" sz="1400" dirty="0" smtClean="0">
              <a:solidFill>
                <a:schemeClr val="tx1"/>
              </a:solidFill>
            </a:endParaRP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İmmunite</a:t>
            </a:r>
            <a:r>
              <a:rPr lang="tr-TR" sz="1400" dirty="0" smtClean="0">
                <a:solidFill>
                  <a:schemeClr val="tx1"/>
                </a:solidFill>
              </a:rPr>
              <a:t> (</a:t>
            </a:r>
            <a:r>
              <a:rPr lang="tr-TR" sz="1400" dirty="0" err="1" smtClean="0">
                <a:solidFill>
                  <a:schemeClr val="tx1"/>
                </a:solidFill>
              </a:rPr>
              <a:t>sIgA</a:t>
            </a:r>
            <a:r>
              <a:rPr lang="tr-TR" sz="14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796839" y="1844824"/>
            <a:ext cx="1646071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Ekstrensek faktörler</a:t>
            </a:r>
          </a:p>
          <a:p>
            <a:pPr algn="ctr"/>
            <a:endParaRPr lang="tr-TR" sz="1400" dirty="0" smtClean="0">
              <a:solidFill>
                <a:schemeClr val="tx1"/>
              </a:solidFill>
            </a:endParaRP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Diyet</a:t>
            </a: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Pre</a:t>
            </a:r>
            <a:r>
              <a:rPr lang="tr-TR" sz="1400" dirty="0" smtClean="0">
                <a:solidFill>
                  <a:schemeClr val="tx1"/>
                </a:solidFill>
              </a:rPr>
              <a:t> ve </a:t>
            </a:r>
            <a:r>
              <a:rPr lang="tr-TR" sz="1400" dirty="0" err="1" smtClean="0">
                <a:solidFill>
                  <a:schemeClr val="tx1"/>
                </a:solidFill>
              </a:rPr>
              <a:t>probiotikler</a:t>
            </a:r>
            <a:endParaRPr lang="tr-TR" sz="1400" dirty="0" smtClean="0">
              <a:solidFill>
                <a:schemeClr val="tx1"/>
              </a:solidFill>
            </a:endParaRP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PPI, H2RA</a:t>
            </a: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Antibiotikler</a:t>
            </a:r>
            <a:endParaRPr lang="tr-TR" sz="1400" dirty="0" smtClean="0">
              <a:solidFill>
                <a:schemeClr val="tx1"/>
              </a:solidFill>
            </a:endParaRP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Prokinetikler</a:t>
            </a:r>
            <a:endParaRPr lang="tr-TR" sz="1400" dirty="0" smtClean="0">
              <a:solidFill>
                <a:schemeClr val="tx1"/>
              </a:solidFill>
            </a:endParaRP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Laksatifler</a:t>
            </a:r>
            <a:endParaRPr lang="tr-TR" sz="1400" dirty="0" smtClean="0">
              <a:solidFill>
                <a:schemeClr val="tx1"/>
              </a:solidFill>
            </a:endParaRP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Opioidler</a:t>
            </a:r>
            <a:endParaRPr lang="tr-TR" sz="1400" dirty="0" smtClean="0">
              <a:solidFill>
                <a:schemeClr val="tx1"/>
              </a:solidFill>
            </a:endParaRP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NSAİİ</a:t>
            </a:r>
          </a:p>
          <a:p>
            <a:pPr algn="ctr"/>
            <a:endParaRPr lang="tr-TR" sz="1400" dirty="0">
              <a:solidFill>
                <a:schemeClr val="tx1"/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 flipV="1">
            <a:off x="0" y="980728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562074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Barsak </a:t>
            </a:r>
            <a:r>
              <a:rPr lang="tr-TR" sz="2800" dirty="0" err="1" smtClean="0">
                <a:solidFill>
                  <a:srgbClr val="FF0000"/>
                </a:solidFill>
              </a:rPr>
              <a:t>mikrobiyota</a:t>
            </a:r>
            <a:r>
              <a:rPr lang="tr-TR" sz="2800" dirty="0" smtClean="0">
                <a:solidFill>
                  <a:srgbClr val="FF0000"/>
                </a:solidFill>
              </a:rPr>
              <a:t> kombinasyonu beslenmeden etkilenir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352928" cy="502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976519" y="1007609"/>
            <a:ext cx="283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Polisakkaridden</a:t>
            </a:r>
            <a:r>
              <a:rPr lang="tr-TR" dirty="0" smtClean="0"/>
              <a:t> zengin diyet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728047" y="1002500"/>
            <a:ext cx="3276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Yağlı ve proteinden zengin diyet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6818611" y="6514605"/>
            <a:ext cx="2268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/>
              <a:t>Simren</a:t>
            </a:r>
            <a:r>
              <a:rPr lang="tr-TR" sz="1200" dirty="0" smtClean="0"/>
              <a:t> M. Gut </a:t>
            </a:r>
            <a:r>
              <a:rPr lang="tr-TR" sz="1200" dirty="0"/>
              <a:t>2013;62:159–176.</a:t>
            </a:r>
          </a:p>
        </p:txBody>
      </p:sp>
      <p:cxnSp>
        <p:nvCxnSpPr>
          <p:cNvPr id="8" name="Düz Bağlayıcı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87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5486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257821" y="200834"/>
            <a:ext cx="6546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sz="36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Fonksiyonel</a:t>
            </a:r>
            <a:r>
              <a:rPr lang="tr-TR" altLang="tr-TR" sz="4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Gİ Hastalık ?</a:t>
            </a:r>
            <a:endParaRPr lang="tr-TR" sz="4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70052" y="1412776"/>
            <a:ext cx="86696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Karın ağrısı, gaz-şişkinlik, bulantı, dışkılama düzensizliği, erken </a:t>
            </a:r>
            <a:r>
              <a:rPr lang="tr-TR" alt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doyma</a:t>
            </a:r>
          </a:p>
          <a:p>
            <a:pPr marL="457200" indent="-457200">
              <a:buBlip>
                <a:blip r:embed="rId2"/>
              </a:buBlip>
            </a:pPr>
            <a:r>
              <a:rPr lang="tr-TR" alt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 </a:t>
            </a: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sık rastlanan </a:t>
            </a:r>
            <a:r>
              <a:rPr lang="tr-TR" alt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hastalıklar</a:t>
            </a:r>
            <a:endParaRPr lang="tr-TR" altLang="tr-T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tr-TR" alt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İ</a:t>
            </a:r>
            <a:r>
              <a:rPr lang="en-GB" alt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rrita</a:t>
            </a:r>
            <a:r>
              <a:rPr lang="tr-TR" alt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bl</a:t>
            </a:r>
            <a:r>
              <a:rPr lang="tr-TR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barsak sendromu</a:t>
            </a:r>
            <a:endParaRPr lang="en-GB" alt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GB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r>
              <a:rPr lang="tr-TR" alt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onksiyonel</a:t>
            </a:r>
            <a:r>
              <a:rPr lang="tr-TR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alt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dispepsi</a:t>
            </a:r>
            <a:endParaRPr lang="tr-TR" altLang="tr-T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Blip>
                <a:blip r:embed="rId2"/>
              </a:buBlip>
            </a:pPr>
            <a:r>
              <a:rPr lang="tr-TR" alt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Biyoşimik </a:t>
            </a: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 </a:t>
            </a:r>
            <a:r>
              <a:rPr lang="tr-TR" alt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strüktürel </a:t>
            </a: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anormalliklerin yokluğunda kronik </a:t>
            </a:r>
            <a:r>
              <a:rPr lang="tr-TR" alt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abdominal</a:t>
            </a: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alt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semptomlar</a:t>
            </a:r>
          </a:p>
          <a:p>
            <a:pPr marL="457200" indent="-457200">
              <a:buBlip>
                <a:blip r:embed="rId2"/>
              </a:buBlip>
            </a:pPr>
            <a:r>
              <a:rPr lang="tr-TR" alt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Kadın / Erkek Oranı 2-3 / 1</a:t>
            </a:r>
          </a:p>
          <a:p>
            <a:pPr marL="457200" indent="-457200">
              <a:buBlip>
                <a:blip r:embed="rId2"/>
              </a:buBlip>
            </a:pPr>
            <a:r>
              <a:rPr lang="tr-TR" alt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Büyük ekonomik yük / Hayat kalitesini düşüren sorunlar</a:t>
            </a:r>
          </a:p>
          <a:p>
            <a:pPr marL="457200" indent="-457200">
              <a:buBlip>
                <a:blip r:embed="rId2"/>
              </a:buBlip>
            </a:pPr>
            <a:r>
              <a:rPr lang="tr-TR" altLang="tr-T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Patogenezde</a:t>
            </a:r>
            <a:r>
              <a:rPr lang="tr-TR" alt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anlaşılmayanlar fazla, tedavide başarı düşük…</a:t>
            </a:r>
          </a:p>
        </p:txBody>
      </p:sp>
      <p:cxnSp>
        <p:nvCxnSpPr>
          <p:cNvPr id="6" name="Düz Bağlayıcı 5"/>
          <p:cNvCxnSpPr/>
          <p:nvPr/>
        </p:nvCxnSpPr>
        <p:spPr>
          <a:xfrm flipV="1">
            <a:off x="0" y="908720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73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0974"/>
            <a:ext cx="6408711" cy="656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056764" y="6351711"/>
            <a:ext cx="3035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200" dirty="0" err="1" smtClean="0"/>
              <a:t>Dinan</a:t>
            </a:r>
            <a:r>
              <a:rPr lang="tr-TR" sz="1200" dirty="0" smtClean="0"/>
              <a:t> TG. </a:t>
            </a:r>
          </a:p>
          <a:p>
            <a:pPr algn="r"/>
            <a:r>
              <a:rPr lang="tr-TR" sz="1200" dirty="0" err="1" smtClean="0"/>
              <a:t>Neurogastroenterol</a:t>
            </a:r>
            <a:r>
              <a:rPr lang="tr-TR" sz="1200" dirty="0" smtClean="0"/>
              <a:t> </a:t>
            </a:r>
            <a:r>
              <a:rPr lang="tr-TR" sz="1200" dirty="0" err="1"/>
              <a:t>Motil</a:t>
            </a:r>
            <a:r>
              <a:rPr lang="tr-TR" sz="1200" dirty="0"/>
              <a:t> (2013) 25, 713–719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07504" y="188640"/>
            <a:ext cx="18081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HPA Aksı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v</a:t>
            </a:r>
            <a:r>
              <a:rPr lang="tr-TR" sz="2400" b="1" dirty="0" smtClean="0">
                <a:solidFill>
                  <a:srgbClr val="FF0000"/>
                </a:solidFill>
              </a:rPr>
              <a:t>e</a:t>
            </a:r>
          </a:p>
          <a:p>
            <a:r>
              <a:rPr lang="tr-TR" sz="2400" b="1" dirty="0" smtClean="0">
                <a:solidFill>
                  <a:srgbClr val="FF0000"/>
                </a:solidFill>
              </a:rPr>
              <a:t>Barsak </a:t>
            </a:r>
          </a:p>
          <a:p>
            <a:r>
              <a:rPr lang="tr-TR" sz="2400" b="1" dirty="0" err="1" smtClean="0">
                <a:solidFill>
                  <a:srgbClr val="FF0000"/>
                </a:solidFill>
              </a:rPr>
              <a:t>Mikrobiotası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7504" y="4149080"/>
            <a:ext cx="2296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/>
              <a:t>Bifidobacterium</a:t>
            </a:r>
            <a:r>
              <a:rPr lang="tr-TR" sz="1400" dirty="0"/>
              <a:t> </a:t>
            </a:r>
            <a:r>
              <a:rPr lang="tr-TR" sz="1400" dirty="0" err="1"/>
              <a:t>infantis</a:t>
            </a:r>
            <a:r>
              <a:rPr lang="tr-TR" sz="1400" dirty="0" smtClean="0"/>
              <a:t>,</a:t>
            </a:r>
          </a:p>
          <a:p>
            <a:r>
              <a:rPr lang="tr-TR" sz="1400" dirty="0" smtClean="0"/>
              <a:t>HPA </a:t>
            </a:r>
            <a:r>
              <a:rPr lang="tr-TR" sz="1400" dirty="0" err="1" smtClean="0"/>
              <a:t>hiperaktivitesini</a:t>
            </a:r>
            <a:r>
              <a:rPr lang="tr-TR" sz="1400" dirty="0" smtClean="0"/>
              <a:t> baskılar</a:t>
            </a:r>
            <a:endParaRPr lang="tr-TR" sz="14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6497981" y="4293096"/>
            <a:ext cx="253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/>
              <a:t>Coprococcus</a:t>
            </a:r>
            <a:r>
              <a:rPr lang="tr-TR" sz="1200" dirty="0"/>
              <a:t>, </a:t>
            </a:r>
            <a:r>
              <a:rPr lang="tr-TR" sz="1200" dirty="0" err="1"/>
              <a:t>Pseudobutyrivibrio</a:t>
            </a:r>
            <a:r>
              <a:rPr lang="tr-TR" sz="1200" dirty="0"/>
              <a:t>, </a:t>
            </a:r>
            <a:r>
              <a:rPr lang="tr-TR" sz="1200" dirty="0" err="1"/>
              <a:t>and</a:t>
            </a:r>
            <a:endParaRPr lang="tr-TR" sz="1200" dirty="0"/>
          </a:p>
          <a:p>
            <a:r>
              <a:rPr lang="tr-TR" sz="1200" dirty="0" err="1" smtClean="0"/>
              <a:t>Dorea</a:t>
            </a:r>
            <a:r>
              <a:rPr lang="tr-TR" sz="1200" dirty="0" smtClean="0"/>
              <a:t>, </a:t>
            </a:r>
            <a:r>
              <a:rPr lang="tr-TR" sz="1200" dirty="0" err="1" smtClean="0"/>
              <a:t>Clostridium</a:t>
            </a:r>
            <a:endParaRPr lang="tr-TR" sz="1200" dirty="0" smtClean="0"/>
          </a:p>
          <a:p>
            <a:r>
              <a:rPr lang="tr-TR" sz="1200" dirty="0" smtClean="0"/>
              <a:t>Stresör bakteriler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4009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562074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Barsak </a:t>
            </a:r>
            <a:r>
              <a:rPr lang="tr-TR" sz="3200" dirty="0" err="1" smtClean="0">
                <a:solidFill>
                  <a:srgbClr val="FF0000"/>
                </a:solidFill>
              </a:rPr>
              <a:t>mikrobiyota</a:t>
            </a:r>
            <a:r>
              <a:rPr lang="tr-TR" sz="3200" dirty="0" smtClean="0">
                <a:solidFill>
                  <a:srgbClr val="FF0000"/>
                </a:solidFill>
              </a:rPr>
              <a:t> ve </a:t>
            </a:r>
            <a:r>
              <a:rPr lang="tr-TR" sz="3200" dirty="0" err="1" smtClean="0">
                <a:solidFill>
                  <a:srgbClr val="FF0000"/>
                </a:solidFill>
              </a:rPr>
              <a:t>metabolitlerinin</a:t>
            </a:r>
            <a:r>
              <a:rPr lang="tr-TR" sz="3200" dirty="0" smtClean="0">
                <a:solidFill>
                  <a:srgbClr val="FF0000"/>
                </a:solidFill>
              </a:rPr>
              <a:t> hastalıklardaki rolü</a:t>
            </a: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1" y="1012494"/>
            <a:ext cx="7987233" cy="5800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95536" y="6309320"/>
            <a:ext cx="58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/>
              <a:t>Quorum</a:t>
            </a:r>
            <a:r>
              <a:rPr lang="tr-TR" sz="1200" dirty="0" smtClean="0"/>
              <a:t> </a:t>
            </a:r>
            <a:r>
              <a:rPr lang="tr-TR" sz="1200" dirty="0" err="1" smtClean="0"/>
              <a:t>Sensing</a:t>
            </a:r>
            <a:r>
              <a:rPr lang="tr-TR" sz="1200" dirty="0" smtClean="0"/>
              <a:t> molekülleri: bakteriyel </a:t>
            </a:r>
            <a:r>
              <a:rPr lang="tr-TR" sz="1200" dirty="0" err="1" smtClean="0"/>
              <a:t>dansiteye</a:t>
            </a:r>
            <a:r>
              <a:rPr lang="tr-TR" sz="1200" dirty="0" smtClean="0"/>
              <a:t> dayalı, senkronize davranışları tetikleyen</a:t>
            </a:r>
          </a:p>
          <a:p>
            <a:r>
              <a:rPr lang="tr-TR" sz="1200" dirty="0" err="1" smtClean="0"/>
              <a:t>Bateriyel</a:t>
            </a:r>
            <a:r>
              <a:rPr lang="tr-TR" sz="1200" dirty="0" smtClean="0"/>
              <a:t> </a:t>
            </a:r>
            <a:r>
              <a:rPr lang="tr-TR" sz="1200" dirty="0" err="1" smtClean="0"/>
              <a:t>regülatuvar</a:t>
            </a:r>
            <a:r>
              <a:rPr lang="tr-TR" sz="1200" dirty="0" smtClean="0"/>
              <a:t> mekanizmalarından biri</a:t>
            </a:r>
            <a:endParaRPr lang="tr-TR" sz="12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4880108" y="6558002"/>
            <a:ext cx="27222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Lin and Zhang BMC Immunology (2017) 18:2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237182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Disbiozis ve İBS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79512" y="1556792"/>
            <a:ext cx="1512168" cy="1872208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2000" dirty="0"/>
              <a:t>-</a:t>
            </a:r>
            <a:r>
              <a:rPr lang="tr-TR" sz="2000" dirty="0" err="1"/>
              <a:t>Disbiyozis</a:t>
            </a:r>
            <a:endParaRPr lang="tr-TR" sz="2000" dirty="0"/>
          </a:p>
          <a:p>
            <a:pPr>
              <a:defRPr/>
            </a:pPr>
            <a:r>
              <a:rPr lang="tr-TR" sz="2000" dirty="0"/>
              <a:t>-Genetik duyarlılık</a:t>
            </a:r>
          </a:p>
          <a:p>
            <a:pPr>
              <a:defRPr/>
            </a:pPr>
            <a:r>
              <a:rPr lang="tr-TR" sz="2000" dirty="0"/>
              <a:t>-Çevresel zararlılar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339752" y="1916832"/>
            <a:ext cx="1800200" cy="1368152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dirty="0" err="1"/>
              <a:t>Permeabilite</a:t>
            </a:r>
            <a:r>
              <a:rPr lang="tr-TR" sz="2000" dirty="0"/>
              <a:t> artışı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788024" y="1916832"/>
            <a:ext cx="1800200" cy="1368152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dirty="0"/>
              <a:t>Artmış antijen </a:t>
            </a:r>
            <a:r>
              <a:rPr lang="tr-TR" sz="1800" dirty="0" err="1"/>
              <a:t>prezentasyonu</a:t>
            </a:r>
            <a:endParaRPr lang="tr-TR" sz="1800" dirty="0"/>
          </a:p>
        </p:txBody>
      </p:sp>
      <p:sp>
        <p:nvSpPr>
          <p:cNvPr id="8" name="Dikdörtgen 7"/>
          <p:cNvSpPr/>
          <p:nvPr/>
        </p:nvSpPr>
        <p:spPr>
          <a:xfrm>
            <a:off x="7164288" y="1916832"/>
            <a:ext cx="1800200" cy="1368152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 err="1"/>
              <a:t>Mast</a:t>
            </a:r>
            <a:r>
              <a:rPr lang="tr-TR" dirty="0"/>
              <a:t> hücre aktivasyonu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179512" y="4293096"/>
            <a:ext cx="1512168" cy="1944216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GİS Dışı</a:t>
            </a:r>
          </a:p>
          <a:p>
            <a:pPr algn="ctr">
              <a:defRPr/>
            </a:pPr>
            <a:r>
              <a:rPr lang="tr-TR" dirty="0"/>
              <a:t>Bulgular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2339752" y="4293096"/>
            <a:ext cx="1800200" cy="1944216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Sistemik </a:t>
            </a:r>
            <a:r>
              <a:rPr lang="tr-TR" dirty="0" err="1"/>
              <a:t>sitokinler</a:t>
            </a:r>
            <a:r>
              <a:rPr lang="tr-TR" dirty="0"/>
              <a:t>&amp;</a:t>
            </a:r>
          </a:p>
          <a:p>
            <a:pPr algn="ctr">
              <a:defRPr/>
            </a:pPr>
            <a:r>
              <a:rPr lang="tr-TR" sz="2000" dirty="0" err="1"/>
              <a:t>Kemokinler</a:t>
            </a:r>
            <a:endParaRPr lang="tr-TR" sz="2000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7164288" y="4293096"/>
            <a:ext cx="1800200" cy="1944216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Enterik</a:t>
            </a:r>
            <a:r>
              <a:rPr lang="tr-TR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nöronal</a:t>
            </a:r>
            <a:r>
              <a:rPr lang="tr-TR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ve düz </a:t>
            </a:r>
            <a:r>
              <a:rPr lang="tr-TR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adele</a:t>
            </a:r>
            <a:r>
              <a:rPr lang="tr-TR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800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fonk.değişme</a:t>
            </a:r>
            <a:endParaRPr lang="tr-TR" sz="18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Sağ Ok 12"/>
          <p:cNvSpPr/>
          <p:nvPr/>
        </p:nvSpPr>
        <p:spPr>
          <a:xfrm>
            <a:off x="1692275" y="2492375"/>
            <a:ext cx="503238" cy="36036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4" name="Sağ Ok 13"/>
          <p:cNvSpPr/>
          <p:nvPr/>
        </p:nvSpPr>
        <p:spPr>
          <a:xfrm>
            <a:off x="4140200" y="2492375"/>
            <a:ext cx="503238" cy="36036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5" name="Sağ Ok 14"/>
          <p:cNvSpPr/>
          <p:nvPr/>
        </p:nvSpPr>
        <p:spPr>
          <a:xfrm>
            <a:off x="6588125" y="2492375"/>
            <a:ext cx="504825" cy="36036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6" name="Sağ Ok 15"/>
          <p:cNvSpPr/>
          <p:nvPr/>
        </p:nvSpPr>
        <p:spPr>
          <a:xfrm rot="10800000">
            <a:off x="6659563" y="5013325"/>
            <a:ext cx="504825" cy="36036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7" name="Sağ Ok 16"/>
          <p:cNvSpPr/>
          <p:nvPr/>
        </p:nvSpPr>
        <p:spPr>
          <a:xfrm rot="10800000">
            <a:off x="1835150" y="5027613"/>
            <a:ext cx="504825" cy="360362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8" name="Sağ Ok 17"/>
          <p:cNvSpPr/>
          <p:nvPr/>
        </p:nvSpPr>
        <p:spPr>
          <a:xfrm rot="9193799">
            <a:off x="3997325" y="4083050"/>
            <a:ext cx="3632200" cy="360363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4788024" y="4293096"/>
            <a:ext cx="1800200" cy="1944216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bg2">
                    <a:lumMod val="75000"/>
                    <a:lumOff val="25000"/>
                  </a:schemeClr>
                </a:solidFill>
              </a:rPr>
              <a:t>İBS</a:t>
            </a:r>
          </a:p>
        </p:txBody>
      </p:sp>
      <p:sp>
        <p:nvSpPr>
          <p:cNvPr id="82978" name="Metin kutusu 18"/>
          <p:cNvSpPr txBox="1">
            <a:spLocks noChangeArrowheads="1"/>
          </p:cNvSpPr>
          <p:nvPr/>
        </p:nvSpPr>
        <p:spPr bwMode="auto">
          <a:xfrm>
            <a:off x="179388" y="6443663"/>
            <a:ext cx="43672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F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1600" dirty="0" err="1"/>
              <a:t>Talley</a:t>
            </a:r>
            <a:r>
              <a:rPr lang="tr-TR" altLang="tr-TR" sz="1600" dirty="0"/>
              <a:t> &amp; </a:t>
            </a:r>
            <a:r>
              <a:rPr lang="tr-TR" altLang="tr-TR" sz="1600" dirty="0" err="1"/>
              <a:t>Fodor</a:t>
            </a:r>
            <a:r>
              <a:rPr lang="tr-TR" altLang="tr-TR" sz="1600" dirty="0"/>
              <a:t>. </a:t>
            </a:r>
            <a:r>
              <a:rPr lang="tr-TR" altLang="tr-TR" sz="1600" i="1" dirty="0" err="1"/>
              <a:t>Gastroenterol</a:t>
            </a:r>
            <a:r>
              <a:rPr lang="tr-TR" altLang="tr-TR" sz="1600" i="1" dirty="0"/>
              <a:t> </a:t>
            </a:r>
            <a:r>
              <a:rPr lang="tr-TR" altLang="tr-TR" sz="1600" i="1" dirty="0" smtClean="0"/>
              <a:t> </a:t>
            </a:r>
            <a:r>
              <a:rPr lang="tr-TR" altLang="tr-TR" sz="1600" dirty="0" smtClean="0"/>
              <a:t>2011;141:1555 </a:t>
            </a:r>
            <a:endParaRPr lang="tr-TR" altLang="tr-TR" sz="1600" dirty="0"/>
          </a:p>
        </p:txBody>
      </p:sp>
      <p:cxnSp>
        <p:nvCxnSpPr>
          <p:cNvPr id="19" name="Düz Bağlayıcı 18"/>
          <p:cNvCxnSpPr/>
          <p:nvPr/>
        </p:nvCxnSpPr>
        <p:spPr>
          <a:xfrm flipV="1">
            <a:off x="0" y="1196752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83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4104456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Enterik</a:t>
            </a:r>
            <a:r>
              <a:rPr lang="tr-TR" dirty="0" smtClean="0">
                <a:solidFill>
                  <a:srgbClr val="FF0000"/>
                </a:solidFill>
              </a:rPr>
              <a:t> Sinir Sisteminin Rolü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2612" y="259413"/>
            <a:ext cx="4800601" cy="6409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7504" y="2492897"/>
            <a:ext cx="4038600" cy="3384375"/>
          </a:xfrm>
        </p:spPr>
        <p:txBody>
          <a:bodyPr/>
          <a:lstStyle/>
          <a:p>
            <a:r>
              <a:rPr lang="tr-TR" dirty="0" err="1" smtClean="0"/>
              <a:t>Enterik</a:t>
            </a:r>
            <a:r>
              <a:rPr lang="tr-TR" dirty="0" smtClean="0"/>
              <a:t> sinir sistemindeki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barsaktaki</a:t>
            </a:r>
            <a:r>
              <a:rPr lang="tr-TR" sz="2000" i="1" dirty="0" smtClean="0"/>
              <a:t> küçük beyin) </a:t>
            </a:r>
            <a:r>
              <a:rPr lang="tr-TR" dirty="0" smtClean="0"/>
              <a:t>anormallikler</a:t>
            </a:r>
          </a:p>
          <a:p>
            <a:r>
              <a:rPr lang="tr-TR" dirty="0" err="1" smtClean="0"/>
              <a:t>Enterik</a:t>
            </a:r>
            <a:r>
              <a:rPr lang="tr-TR" dirty="0" smtClean="0"/>
              <a:t> sinir sistemi ve MSS arasındaki bağlantılarda bozukluklar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667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9623" y="274638"/>
            <a:ext cx="5286473" cy="1143000"/>
          </a:xfrm>
        </p:spPr>
        <p:txBody>
          <a:bodyPr>
            <a:normAutofit/>
          </a:bodyPr>
          <a:lstStyle/>
          <a:p>
            <a:r>
              <a:rPr lang="tr-TR" altLang="tr-TR" sz="2800" b="1" dirty="0" err="1">
                <a:solidFill>
                  <a:schemeClr val="accent1"/>
                </a:solidFill>
                <a:latin typeface="Arial" charset="0"/>
              </a:rPr>
              <a:t>Enterik</a:t>
            </a:r>
            <a:r>
              <a:rPr lang="tr-TR" altLang="tr-TR" sz="2800" b="1" dirty="0">
                <a:solidFill>
                  <a:schemeClr val="accent1"/>
                </a:solidFill>
                <a:latin typeface="Arial" charset="0"/>
              </a:rPr>
              <a:t> Sinir Sistemi Gİ Fonksiyonu Düzenler</a:t>
            </a:r>
            <a:endParaRPr lang="en-US" altLang="tr-TR" sz="28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6096" y="365817"/>
            <a:ext cx="3397696" cy="2775151"/>
          </a:xfrm>
        </p:spPr>
        <p:txBody>
          <a:bodyPr>
            <a:normAutofit/>
          </a:bodyPr>
          <a:lstStyle/>
          <a:p>
            <a:r>
              <a:rPr lang="tr-TR" altLang="tr-TR" sz="2000" b="1" dirty="0" err="1">
                <a:solidFill>
                  <a:schemeClr val="accent6">
                    <a:lumMod val="75000"/>
                  </a:schemeClr>
                </a:solidFill>
              </a:rPr>
              <a:t>Enterik</a:t>
            </a:r>
            <a:r>
              <a:rPr lang="tr-TR" altLang="tr-TR" sz="2000" b="1" dirty="0">
                <a:solidFill>
                  <a:schemeClr val="accent6">
                    <a:lumMod val="75000"/>
                  </a:schemeClr>
                </a:solidFill>
              </a:rPr>
              <a:t> sinir sistemi (ESS),</a:t>
            </a:r>
            <a:r>
              <a:rPr lang="tr-TR" altLang="tr-TR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altLang="tr-TR" sz="2000" dirty="0" err="1"/>
              <a:t>özofagus</a:t>
            </a:r>
            <a:r>
              <a:rPr lang="tr-TR" altLang="tr-TR" sz="2000" dirty="0"/>
              <a:t>, mide, </a:t>
            </a:r>
            <a:r>
              <a:rPr lang="tr-TR" altLang="tr-TR" sz="2000" dirty="0" err="1"/>
              <a:t>incebarsak</a:t>
            </a:r>
            <a:r>
              <a:rPr lang="tr-TR" altLang="tr-TR" sz="2000" dirty="0"/>
              <a:t> ve kolonda yerleşmiş olan bir nöron ağından meydana gelir. </a:t>
            </a:r>
          </a:p>
          <a:p>
            <a:r>
              <a:rPr lang="tr-TR" altLang="tr-TR" sz="2000" dirty="0"/>
              <a:t>ESS Gİ fonksiyonu SSS ile düzenli iletişim kurarak düzenler.</a:t>
            </a:r>
          </a:p>
        </p:txBody>
      </p:sp>
      <p:pic>
        <p:nvPicPr>
          <p:cNvPr id="318468" name="Picture 4" descr="slide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27"/>
          <a:stretch>
            <a:fillRect/>
          </a:stretch>
        </p:blipFill>
        <p:spPr bwMode="auto">
          <a:xfrm>
            <a:off x="9525" y="6400800"/>
            <a:ext cx="913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8469" name="Group 5"/>
          <p:cNvGrpSpPr>
            <a:grpSpLocks/>
          </p:cNvGrpSpPr>
          <p:nvPr/>
        </p:nvGrpSpPr>
        <p:grpSpPr bwMode="auto">
          <a:xfrm>
            <a:off x="76200" y="1676400"/>
            <a:ext cx="5359896" cy="4191000"/>
            <a:chOff x="48" y="1056"/>
            <a:chExt cx="3504" cy="2640"/>
          </a:xfrm>
        </p:grpSpPr>
        <p:pic>
          <p:nvPicPr>
            <p:cNvPr id="318470" name="Picture 6" descr="adsız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4"/>
            <a:stretch>
              <a:fillRect/>
            </a:stretch>
          </p:blipFill>
          <p:spPr bwMode="auto">
            <a:xfrm>
              <a:off x="48" y="1056"/>
              <a:ext cx="3504" cy="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8471" name="Text Box 7"/>
            <p:cNvSpPr txBox="1">
              <a:spLocks noChangeArrowheads="1"/>
            </p:cNvSpPr>
            <p:nvPr/>
          </p:nvSpPr>
          <p:spPr bwMode="auto">
            <a:xfrm>
              <a:off x="1958" y="1104"/>
              <a:ext cx="73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altLang="tr-TR" sz="1600" dirty="0" err="1">
                  <a:solidFill>
                    <a:schemeClr val="bg1"/>
                  </a:solidFill>
                </a:rPr>
                <a:t>Miyenterik</a:t>
              </a:r>
              <a:r>
                <a:rPr lang="tr-TR" altLang="tr-TR" sz="1600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tr-TR" altLang="tr-TR" sz="1600" dirty="0" err="1">
                  <a:solidFill>
                    <a:schemeClr val="bg1"/>
                  </a:solidFill>
                </a:rPr>
                <a:t>pleksus</a:t>
              </a:r>
              <a:endParaRPr lang="tr-TR" altLang="tr-TR" sz="1600" dirty="0">
                <a:solidFill>
                  <a:schemeClr val="bg1"/>
                </a:solidFill>
              </a:endParaRPr>
            </a:p>
          </p:txBody>
        </p:sp>
        <p:sp>
          <p:nvSpPr>
            <p:cNvPr id="318472" name="Text Box 8"/>
            <p:cNvSpPr txBox="1">
              <a:spLocks noChangeArrowheads="1"/>
            </p:cNvSpPr>
            <p:nvPr/>
          </p:nvSpPr>
          <p:spPr bwMode="auto">
            <a:xfrm>
              <a:off x="1968" y="1417"/>
              <a:ext cx="77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altLang="tr-TR" sz="1600" dirty="0" err="1">
                  <a:solidFill>
                    <a:schemeClr val="bg1"/>
                  </a:solidFill>
                </a:rPr>
                <a:t>Submukozal</a:t>
              </a:r>
              <a:r>
                <a:rPr lang="tr-TR" altLang="tr-TR" sz="1600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tr-TR" altLang="tr-TR" sz="1600" dirty="0" err="1">
                  <a:solidFill>
                    <a:schemeClr val="bg1"/>
                  </a:solidFill>
                </a:rPr>
                <a:t>pleksus</a:t>
              </a:r>
              <a:endParaRPr lang="tr-TR" altLang="tr-TR" sz="1600" dirty="0">
                <a:solidFill>
                  <a:schemeClr val="bg1"/>
                </a:solidFill>
              </a:endParaRPr>
            </a:p>
          </p:txBody>
        </p:sp>
        <p:sp>
          <p:nvSpPr>
            <p:cNvPr id="318473" name="Rectangle 9"/>
            <p:cNvSpPr>
              <a:spLocks noChangeArrowheads="1"/>
            </p:cNvSpPr>
            <p:nvPr/>
          </p:nvSpPr>
          <p:spPr bwMode="auto">
            <a:xfrm>
              <a:off x="2976" y="1276"/>
              <a:ext cx="31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altLang="tr-TR" sz="1600" b="1" dirty="0">
                  <a:solidFill>
                    <a:schemeClr val="bg1"/>
                  </a:solidFill>
                </a:rPr>
                <a:t>ESS</a:t>
              </a:r>
            </a:p>
          </p:txBody>
        </p:sp>
        <p:sp>
          <p:nvSpPr>
            <p:cNvPr id="318474" name="AutoShape 10"/>
            <p:cNvSpPr>
              <a:spLocks/>
            </p:cNvSpPr>
            <p:nvPr/>
          </p:nvSpPr>
          <p:spPr bwMode="auto">
            <a:xfrm>
              <a:off x="2736" y="1104"/>
              <a:ext cx="96" cy="576"/>
            </a:xfrm>
            <a:prstGeom prst="rightBracket">
              <a:avLst>
                <a:gd name="adj" fmla="val 50000"/>
              </a:avLst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18475" name="Line 11"/>
            <p:cNvSpPr>
              <a:spLocks noChangeShapeType="1"/>
            </p:cNvSpPr>
            <p:nvPr/>
          </p:nvSpPr>
          <p:spPr bwMode="auto">
            <a:xfrm>
              <a:off x="2832" y="1392"/>
              <a:ext cx="144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18476" name="Text Box 12"/>
            <p:cNvSpPr txBox="1">
              <a:spLocks noChangeArrowheads="1"/>
            </p:cNvSpPr>
            <p:nvPr/>
          </p:nvSpPr>
          <p:spPr bwMode="auto">
            <a:xfrm>
              <a:off x="96" y="2832"/>
              <a:ext cx="4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altLang="tr-TR" sz="1600" dirty="0" err="1">
                  <a:solidFill>
                    <a:schemeClr val="bg1"/>
                  </a:solidFill>
                </a:rPr>
                <a:t>Seroza</a:t>
              </a:r>
              <a:endParaRPr lang="tr-TR" altLang="tr-TR" sz="1600" dirty="0">
                <a:solidFill>
                  <a:schemeClr val="bg1"/>
                </a:solidFill>
              </a:endParaRPr>
            </a:p>
          </p:txBody>
        </p:sp>
        <p:sp>
          <p:nvSpPr>
            <p:cNvPr id="318477" name="Text Box 13"/>
            <p:cNvSpPr txBox="1">
              <a:spLocks noChangeArrowheads="1"/>
            </p:cNvSpPr>
            <p:nvPr/>
          </p:nvSpPr>
          <p:spPr bwMode="auto">
            <a:xfrm>
              <a:off x="288" y="3052"/>
              <a:ext cx="80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altLang="tr-TR" sz="1600">
                  <a:solidFill>
                    <a:schemeClr val="bg1"/>
                  </a:solidFill>
                </a:rPr>
                <a:t>Longitidunal</a:t>
              </a:r>
            </a:p>
            <a:p>
              <a:r>
                <a:rPr lang="tr-TR" altLang="tr-TR" sz="1600">
                  <a:solidFill>
                    <a:schemeClr val="bg1"/>
                  </a:solidFill>
                </a:rPr>
                <a:t>kas</a:t>
              </a:r>
            </a:p>
          </p:txBody>
        </p:sp>
        <p:sp>
          <p:nvSpPr>
            <p:cNvPr id="318478" name="Text Box 14"/>
            <p:cNvSpPr txBox="1">
              <a:spLocks noChangeArrowheads="1"/>
            </p:cNvSpPr>
            <p:nvPr/>
          </p:nvSpPr>
          <p:spPr bwMode="auto">
            <a:xfrm>
              <a:off x="795" y="3330"/>
              <a:ext cx="54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altLang="tr-TR" sz="1600">
                  <a:solidFill>
                    <a:schemeClr val="bg1"/>
                  </a:solidFill>
                </a:rPr>
                <a:t>Sirküler</a:t>
              </a:r>
            </a:p>
            <a:p>
              <a:r>
                <a:rPr lang="tr-TR" altLang="tr-TR" sz="1600">
                  <a:solidFill>
                    <a:schemeClr val="bg1"/>
                  </a:solidFill>
                </a:rPr>
                <a:t>kas</a:t>
              </a:r>
            </a:p>
          </p:txBody>
        </p:sp>
      </p:grpSp>
      <p:pic>
        <p:nvPicPr>
          <p:cNvPr id="15" name="Picture 5" descr="24_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086" y="3140969"/>
            <a:ext cx="3511410" cy="319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5724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altLang="tr-TR" sz="36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Barsak aktivitesi, </a:t>
            </a:r>
            <a:r>
              <a:rPr lang="tr-TR" altLang="tr-TR" sz="3600" b="1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barsağa</a:t>
            </a:r>
            <a:r>
              <a:rPr lang="tr-TR" altLang="tr-TR" sz="36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doğru hareket eden bir lokmayla başlatılır</a:t>
            </a:r>
            <a:endParaRPr lang="en-US" altLang="tr-TR" sz="1400" b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5480248" y="1676400"/>
            <a:ext cx="3505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FCC00"/>
              </a:buClr>
              <a:buFontTx/>
              <a:buChar char="•"/>
            </a:pPr>
            <a:r>
              <a:rPr lang="tr-TR" altLang="tr-TR" sz="2200" dirty="0"/>
              <a:t>Bir </a:t>
            </a:r>
            <a:r>
              <a:rPr lang="tr-TR" altLang="tr-TR" sz="2200" b="1" dirty="0">
                <a:solidFill>
                  <a:schemeClr val="accent6">
                    <a:lumMod val="75000"/>
                  </a:schemeClr>
                </a:solidFill>
              </a:rPr>
              <a:t>bolusun</a:t>
            </a:r>
            <a:r>
              <a:rPr lang="tr-TR" altLang="tr-TR" sz="2200" b="1" dirty="0">
                <a:solidFill>
                  <a:srgbClr val="FEDC4C"/>
                </a:solidFill>
              </a:rPr>
              <a:t> </a:t>
            </a:r>
            <a:r>
              <a:rPr lang="tr-TR" altLang="tr-TR" sz="2200" dirty="0"/>
              <a:t>barsak içindeki hareketi, </a:t>
            </a:r>
            <a:r>
              <a:rPr lang="tr-TR" altLang="tr-TR" sz="2200" dirty="0" err="1"/>
              <a:t>vilüslerin</a:t>
            </a:r>
            <a:r>
              <a:rPr lang="tr-TR" altLang="tr-TR" sz="2200" dirty="0"/>
              <a:t> bükülerek barsak duvarı içinde nöron sinyallerinin iletilmesine neden olur.</a:t>
            </a:r>
          </a:p>
          <a:p>
            <a:pPr>
              <a:spcBef>
                <a:spcPct val="20000"/>
              </a:spcBef>
              <a:buClr>
                <a:srgbClr val="FFCC00"/>
              </a:buClr>
              <a:buFontTx/>
              <a:buChar char="•"/>
            </a:pPr>
            <a:r>
              <a:rPr lang="tr-TR" altLang="tr-TR" sz="2200" dirty="0"/>
              <a:t>Bu sinyal,</a:t>
            </a:r>
            <a:r>
              <a:rPr lang="tr-TR" altLang="tr-TR" sz="2200" dirty="0">
                <a:solidFill>
                  <a:schemeClr val="bg1"/>
                </a:solidFill>
              </a:rPr>
              <a:t> </a:t>
            </a:r>
            <a:r>
              <a:rPr lang="tr-TR" altLang="tr-TR" sz="2200" b="1" dirty="0" err="1">
                <a:solidFill>
                  <a:schemeClr val="accent6">
                    <a:lumMod val="75000"/>
                  </a:schemeClr>
                </a:solidFill>
              </a:rPr>
              <a:t>peristalsis</a:t>
            </a:r>
            <a:r>
              <a:rPr lang="tr-TR" altLang="tr-TR" sz="2200" b="1" dirty="0">
                <a:solidFill>
                  <a:srgbClr val="FEDC4C"/>
                </a:solidFill>
              </a:rPr>
              <a:t> </a:t>
            </a:r>
            <a:r>
              <a:rPr lang="tr-TR" altLang="tr-TR" sz="2200" dirty="0"/>
              <a:t>olarak bilinen </a:t>
            </a:r>
            <a:r>
              <a:rPr lang="tr-TR" altLang="tr-TR" sz="2200" dirty="0" err="1"/>
              <a:t>proksimal</a:t>
            </a:r>
            <a:r>
              <a:rPr lang="tr-TR" altLang="tr-TR" sz="2200" dirty="0"/>
              <a:t> </a:t>
            </a:r>
            <a:r>
              <a:rPr lang="tr-TR" altLang="tr-TR" sz="2200" dirty="0" err="1"/>
              <a:t>kontraksiyon</a:t>
            </a:r>
            <a:r>
              <a:rPr lang="tr-TR" altLang="tr-TR" sz="2200" dirty="0"/>
              <a:t> ve </a:t>
            </a:r>
            <a:r>
              <a:rPr lang="tr-TR" altLang="tr-TR" sz="2200" dirty="0" err="1"/>
              <a:t>distal</a:t>
            </a:r>
            <a:r>
              <a:rPr lang="tr-TR" altLang="tr-TR" sz="2200" dirty="0"/>
              <a:t> </a:t>
            </a:r>
            <a:r>
              <a:rPr lang="tr-TR" altLang="tr-TR" sz="2200" dirty="0" err="1"/>
              <a:t>relaksasyonla</a:t>
            </a:r>
            <a:r>
              <a:rPr lang="tr-TR" altLang="tr-TR" sz="2200" dirty="0"/>
              <a:t> sonuçlanır.</a:t>
            </a:r>
          </a:p>
        </p:txBody>
      </p:sp>
      <p:pic>
        <p:nvPicPr>
          <p:cNvPr id="320516" name="Picture 4" descr="slide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0"/>
          <a:stretch>
            <a:fillRect/>
          </a:stretch>
        </p:blipFill>
        <p:spPr bwMode="auto">
          <a:xfrm>
            <a:off x="0" y="6407150"/>
            <a:ext cx="91344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0517" name="Group 5"/>
          <p:cNvGrpSpPr>
            <a:grpSpLocks/>
          </p:cNvGrpSpPr>
          <p:nvPr/>
        </p:nvGrpSpPr>
        <p:grpSpPr bwMode="auto">
          <a:xfrm>
            <a:off x="228600" y="1828800"/>
            <a:ext cx="5257800" cy="3886200"/>
            <a:chOff x="144" y="1152"/>
            <a:chExt cx="3312" cy="2448"/>
          </a:xfrm>
        </p:grpSpPr>
        <p:pic>
          <p:nvPicPr>
            <p:cNvPr id="320518" name="Picture 6" descr="adsız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97"/>
            <a:stretch>
              <a:fillRect/>
            </a:stretch>
          </p:blipFill>
          <p:spPr bwMode="auto">
            <a:xfrm>
              <a:off x="144" y="1152"/>
              <a:ext cx="3312" cy="2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519" name="Text Box 7"/>
            <p:cNvSpPr txBox="1">
              <a:spLocks noChangeArrowheads="1"/>
            </p:cNvSpPr>
            <p:nvPr/>
          </p:nvSpPr>
          <p:spPr bwMode="auto">
            <a:xfrm>
              <a:off x="230" y="1536"/>
              <a:ext cx="81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altLang="tr-TR" sz="1400" b="1">
                  <a:solidFill>
                    <a:schemeClr val="bg1"/>
                  </a:solidFill>
                </a:rPr>
                <a:t>Proksimal </a:t>
              </a:r>
            </a:p>
            <a:p>
              <a:r>
                <a:rPr lang="tr-TR" altLang="tr-TR" sz="1400" b="1">
                  <a:solidFill>
                    <a:schemeClr val="bg1"/>
                  </a:solidFill>
                </a:rPr>
                <a:t>kontraksiyon</a:t>
              </a:r>
            </a:p>
          </p:txBody>
        </p:sp>
        <p:sp>
          <p:nvSpPr>
            <p:cNvPr id="320520" name="Text Box 8"/>
            <p:cNvSpPr txBox="1">
              <a:spLocks noChangeArrowheads="1"/>
            </p:cNvSpPr>
            <p:nvPr/>
          </p:nvSpPr>
          <p:spPr bwMode="auto">
            <a:xfrm>
              <a:off x="1008" y="1296"/>
              <a:ext cx="76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altLang="tr-TR" sz="1400" b="1">
                  <a:solidFill>
                    <a:schemeClr val="bg1"/>
                  </a:solidFill>
                </a:rPr>
                <a:t>Distal</a:t>
              </a:r>
            </a:p>
            <a:p>
              <a:r>
                <a:rPr lang="tr-TR" altLang="tr-TR" sz="1400" b="1">
                  <a:solidFill>
                    <a:schemeClr val="bg1"/>
                  </a:solidFill>
                </a:rPr>
                <a:t>relaksasyon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87894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2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Serotonin </a:t>
            </a:r>
            <a:r>
              <a:rPr lang="tr-TR" altLang="tr-TR" sz="32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Barsak Aktivitesini Düzenleyen </a:t>
            </a:r>
            <a:r>
              <a:rPr lang="tr-TR" altLang="tr-TR" sz="3200" b="1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Primer</a:t>
            </a:r>
            <a:r>
              <a:rPr lang="tr-TR" altLang="tr-TR" sz="32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tr-TR" altLang="tr-TR" sz="3200" b="1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Nörotransmiterdir</a:t>
            </a:r>
            <a:endParaRPr lang="en-US" altLang="tr-TR" sz="3200" b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322563" name="Picture 3" descr="slide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40"/>
          <a:stretch>
            <a:fillRect/>
          </a:stretch>
        </p:blipFill>
        <p:spPr bwMode="auto">
          <a:xfrm>
            <a:off x="9525" y="6477000"/>
            <a:ext cx="91344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5562600" y="1600200"/>
            <a:ext cx="350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FCC00"/>
              </a:buClr>
              <a:buFontTx/>
              <a:buChar char="•"/>
            </a:pPr>
            <a:r>
              <a:rPr lang="tr-TR" altLang="tr-TR" sz="2000" b="1" dirty="0" err="1">
                <a:solidFill>
                  <a:schemeClr val="accent6">
                    <a:lumMod val="75000"/>
                  </a:schemeClr>
                </a:solidFill>
              </a:rPr>
              <a:t>Enterokromafin</a:t>
            </a:r>
            <a:r>
              <a:rPr lang="tr-TR" altLang="tr-TR" sz="2000" b="1" dirty="0">
                <a:solidFill>
                  <a:schemeClr val="accent6">
                    <a:lumMod val="75000"/>
                  </a:schemeClr>
                </a:solidFill>
              </a:rPr>
              <a:t> (EK) hücreler, </a:t>
            </a:r>
            <a:r>
              <a:rPr lang="tr-TR" altLang="tr-TR" sz="2000" dirty="0"/>
              <a:t>barsak duvarı içine </a:t>
            </a:r>
            <a:r>
              <a:rPr lang="tr-TR" altLang="tr-TR" sz="2000" dirty="0" err="1"/>
              <a:t>serotonin</a:t>
            </a:r>
            <a:r>
              <a:rPr lang="tr-TR" altLang="tr-TR" sz="2000" dirty="0"/>
              <a:t> adlı </a:t>
            </a:r>
            <a:r>
              <a:rPr lang="tr-TR" altLang="tr-TR" sz="2000" dirty="0" err="1"/>
              <a:t>nörotransmiteri</a:t>
            </a:r>
            <a:r>
              <a:rPr lang="tr-TR" altLang="tr-TR" sz="2000" dirty="0"/>
              <a:t> salgılar.</a:t>
            </a:r>
          </a:p>
          <a:p>
            <a:pPr>
              <a:spcBef>
                <a:spcPct val="20000"/>
              </a:spcBef>
              <a:buClr>
                <a:srgbClr val="FFCC00"/>
              </a:buClr>
              <a:buFontTx/>
              <a:buChar char="•"/>
            </a:pPr>
            <a:r>
              <a:rPr lang="tr-TR" altLang="tr-TR" sz="2000" b="1" dirty="0" err="1">
                <a:solidFill>
                  <a:schemeClr val="accent6">
                    <a:lumMod val="75000"/>
                  </a:schemeClr>
                </a:solidFill>
              </a:rPr>
              <a:t>Serotonin</a:t>
            </a:r>
            <a:r>
              <a:rPr lang="tr-TR" altLang="tr-TR" sz="20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tr-TR" altLang="tr-TR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altLang="tr-TR" sz="2000" dirty="0" err="1"/>
              <a:t>motilite</a:t>
            </a:r>
            <a:r>
              <a:rPr lang="tr-TR" altLang="tr-TR" sz="2000" dirty="0"/>
              <a:t>,</a:t>
            </a:r>
            <a:r>
              <a:rPr lang="tr-TR" altLang="tr-TR" sz="2000" dirty="0">
                <a:solidFill>
                  <a:schemeClr val="bg1"/>
                </a:solidFill>
              </a:rPr>
              <a:t> </a:t>
            </a:r>
            <a:r>
              <a:rPr lang="tr-TR" altLang="tr-TR" sz="2000" dirty="0" err="1"/>
              <a:t>sekresyon</a:t>
            </a:r>
            <a:r>
              <a:rPr lang="tr-TR" altLang="tr-TR" sz="2000" dirty="0"/>
              <a:t> ve duyuları değiştirmek üzere sinirler üzerindeki reseptörlerine bağlanır.</a:t>
            </a:r>
          </a:p>
          <a:p>
            <a:pPr>
              <a:spcBef>
                <a:spcPct val="20000"/>
              </a:spcBef>
              <a:buClr>
                <a:srgbClr val="FFCC00"/>
              </a:buClr>
              <a:buFontTx/>
              <a:buChar char="•"/>
            </a:pPr>
            <a:r>
              <a:rPr lang="tr-TR" altLang="tr-TR" sz="2000" b="1" dirty="0">
                <a:solidFill>
                  <a:schemeClr val="accent6">
                    <a:lumMod val="75000"/>
                  </a:schemeClr>
                </a:solidFill>
              </a:rPr>
              <a:t>SERT (</a:t>
            </a:r>
            <a:r>
              <a:rPr lang="tr-TR" altLang="tr-TR" sz="2000" b="1" dirty="0" err="1">
                <a:solidFill>
                  <a:schemeClr val="accent6">
                    <a:lumMod val="75000"/>
                  </a:schemeClr>
                </a:solidFill>
              </a:rPr>
              <a:t>serotonin</a:t>
            </a:r>
            <a:r>
              <a:rPr lang="tr-TR" altLang="tr-TR" sz="2000" b="1" dirty="0">
                <a:solidFill>
                  <a:schemeClr val="accent6">
                    <a:lumMod val="75000"/>
                  </a:schemeClr>
                </a:solidFill>
              </a:rPr>
              <a:t> geri alım taşıyıcısı),</a:t>
            </a:r>
            <a:r>
              <a:rPr lang="tr-TR" altLang="tr-TR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altLang="tr-TR" sz="2000" dirty="0" err="1"/>
              <a:t>serotonini</a:t>
            </a:r>
            <a:r>
              <a:rPr lang="tr-TR" altLang="tr-TR" sz="2000" dirty="0"/>
              <a:t> </a:t>
            </a:r>
            <a:r>
              <a:rPr lang="tr-TR" altLang="tr-TR" sz="2000" dirty="0" err="1"/>
              <a:t>inaktive</a:t>
            </a:r>
            <a:r>
              <a:rPr lang="tr-TR" altLang="tr-TR" sz="2000" dirty="0"/>
              <a:t> etmek üzere </a:t>
            </a:r>
            <a:r>
              <a:rPr lang="tr-TR" altLang="tr-TR" sz="2000" dirty="0" err="1"/>
              <a:t>epitel</a:t>
            </a:r>
            <a:r>
              <a:rPr lang="tr-TR" altLang="tr-TR" sz="2000" dirty="0"/>
              <a:t> hücrelerine alınmasına aracılık eder.</a:t>
            </a:r>
          </a:p>
        </p:txBody>
      </p:sp>
      <p:grpSp>
        <p:nvGrpSpPr>
          <p:cNvPr id="322565" name="Group 5"/>
          <p:cNvGrpSpPr>
            <a:grpSpLocks/>
          </p:cNvGrpSpPr>
          <p:nvPr/>
        </p:nvGrpSpPr>
        <p:grpSpPr bwMode="auto">
          <a:xfrm>
            <a:off x="228600" y="1808163"/>
            <a:ext cx="5334000" cy="3983037"/>
            <a:chOff x="144" y="1139"/>
            <a:chExt cx="3360" cy="2509"/>
          </a:xfrm>
        </p:grpSpPr>
        <p:pic>
          <p:nvPicPr>
            <p:cNvPr id="322566" name="Picture 6" descr="adsız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1"/>
            <a:stretch>
              <a:fillRect/>
            </a:stretch>
          </p:blipFill>
          <p:spPr bwMode="auto">
            <a:xfrm>
              <a:off x="144" y="1139"/>
              <a:ext cx="3360" cy="2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2567" name="Text Box 7"/>
            <p:cNvSpPr txBox="1">
              <a:spLocks noChangeArrowheads="1"/>
            </p:cNvSpPr>
            <p:nvPr/>
          </p:nvSpPr>
          <p:spPr bwMode="auto">
            <a:xfrm>
              <a:off x="2848" y="1824"/>
              <a:ext cx="58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tr-TR" altLang="tr-TR" sz="1400" b="1">
                  <a:solidFill>
                    <a:schemeClr val="bg1"/>
                  </a:solidFill>
                </a:rPr>
                <a:t>Sinir</a:t>
              </a:r>
            </a:p>
            <a:p>
              <a:pPr algn="ctr"/>
              <a:r>
                <a:rPr lang="tr-TR" altLang="tr-TR" sz="1400" b="1">
                  <a:solidFill>
                    <a:schemeClr val="bg1"/>
                  </a:solidFill>
                </a:rPr>
                <a:t>terminali</a:t>
              </a:r>
            </a:p>
          </p:txBody>
        </p:sp>
        <p:sp>
          <p:nvSpPr>
            <p:cNvPr id="322568" name="Rectangle 8"/>
            <p:cNvSpPr>
              <a:spLocks noChangeArrowheads="1"/>
            </p:cNvSpPr>
            <p:nvPr/>
          </p:nvSpPr>
          <p:spPr bwMode="auto">
            <a:xfrm>
              <a:off x="2297" y="2592"/>
              <a:ext cx="63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altLang="tr-TR" sz="1400" b="1">
                  <a:solidFill>
                    <a:schemeClr val="bg1"/>
                  </a:solidFill>
                </a:rPr>
                <a:t>reseptörü</a:t>
              </a:r>
            </a:p>
          </p:txBody>
        </p:sp>
        <p:sp>
          <p:nvSpPr>
            <p:cNvPr id="322569" name="Rectangle 9"/>
            <p:cNvSpPr>
              <a:spLocks noChangeArrowheads="1"/>
            </p:cNvSpPr>
            <p:nvPr/>
          </p:nvSpPr>
          <p:spPr bwMode="auto">
            <a:xfrm>
              <a:off x="144" y="1680"/>
              <a:ext cx="4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altLang="tr-TR" sz="1400" b="1">
                  <a:solidFill>
                    <a:schemeClr val="bg1"/>
                  </a:solidFill>
                </a:rPr>
                <a:t>Lümen</a:t>
              </a:r>
            </a:p>
          </p:txBody>
        </p:sp>
        <p:sp>
          <p:nvSpPr>
            <p:cNvPr id="322570" name="Rectangle 10"/>
            <p:cNvSpPr>
              <a:spLocks noChangeArrowheads="1"/>
            </p:cNvSpPr>
            <p:nvPr/>
          </p:nvSpPr>
          <p:spPr bwMode="auto">
            <a:xfrm>
              <a:off x="1080" y="2544"/>
              <a:ext cx="42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altLang="tr-TR" sz="1400" b="1">
                  <a:solidFill>
                    <a:schemeClr val="bg1"/>
                  </a:solidFill>
                </a:rPr>
                <a:t>hücre</a:t>
              </a:r>
            </a:p>
          </p:txBody>
        </p:sp>
        <p:sp>
          <p:nvSpPr>
            <p:cNvPr id="322571" name="Rectangle 11"/>
            <p:cNvSpPr>
              <a:spLocks noChangeArrowheads="1"/>
            </p:cNvSpPr>
            <p:nvPr/>
          </p:nvSpPr>
          <p:spPr bwMode="auto">
            <a:xfrm>
              <a:off x="864" y="3216"/>
              <a:ext cx="6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altLang="tr-TR" sz="1400" b="1">
                  <a:solidFill>
                    <a:schemeClr val="bg1"/>
                  </a:solidFill>
                </a:rPr>
                <a:t>Enterosit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68526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395536" y="476672"/>
            <a:ext cx="82593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3200" b="1" dirty="0">
                <a:solidFill>
                  <a:schemeClr val="accent5">
                    <a:lumMod val="75000"/>
                  </a:schemeClr>
                </a:solidFill>
              </a:rPr>
              <a:t>Değişmiş Gİ </a:t>
            </a:r>
            <a:r>
              <a:rPr lang="tr-TR" altLang="tr-TR" sz="3200" b="1" dirty="0" err="1">
                <a:solidFill>
                  <a:schemeClr val="accent5">
                    <a:lumMod val="75000"/>
                  </a:schemeClr>
                </a:solidFill>
              </a:rPr>
              <a:t>motilitede</a:t>
            </a:r>
            <a:r>
              <a:rPr lang="tr-TR" altLang="tr-TR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altLang="tr-TR" sz="3200" b="1" dirty="0" err="1">
                <a:solidFill>
                  <a:schemeClr val="accent5">
                    <a:lumMod val="75000"/>
                  </a:schemeClr>
                </a:solidFill>
              </a:rPr>
              <a:t>serotonin</a:t>
            </a:r>
            <a:r>
              <a:rPr lang="tr-TR" altLang="tr-TR" sz="3200" b="1" dirty="0">
                <a:solidFill>
                  <a:schemeClr val="accent5">
                    <a:lumMod val="75000"/>
                  </a:schemeClr>
                </a:solidFill>
              </a:rPr>
              <a:t> ve EC hücreler</a:t>
            </a:r>
          </a:p>
        </p:txBody>
      </p:sp>
      <p:sp>
        <p:nvSpPr>
          <p:cNvPr id="123907" name="Line 3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3306762" cy="10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9" name="Line 5"/>
          <p:cNvSpPr>
            <a:spLocks noChangeShapeType="1"/>
          </p:cNvSpPr>
          <p:nvPr/>
        </p:nvSpPr>
        <p:spPr bwMode="auto">
          <a:xfrm>
            <a:off x="2771775" y="2708275"/>
            <a:ext cx="1655763" cy="360363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 flipV="1">
            <a:off x="2916238" y="1916113"/>
            <a:ext cx="1223962" cy="217487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4100513" y="1701800"/>
            <a:ext cx="3808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1600"/>
              <a:t>İshal predominant İBS’de serumda 5-HT</a:t>
            </a:r>
          </a:p>
          <a:p>
            <a:r>
              <a:rPr lang="tr-TR" altLang="tr-TR" sz="1600"/>
              <a:t>artar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4479925" y="2968625"/>
            <a:ext cx="44386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1600"/>
              <a:t>Post-infeksiyöz IBS’deki EC hücrelerinin sayısı </a:t>
            </a:r>
          </a:p>
          <a:p>
            <a:r>
              <a:rPr lang="tr-TR" altLang="tr-TR" sz="1600"/>
              <a:t>artar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539750" y="1614488"/>
            <a:ext cx="871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2000" b="1" dirty="0" err="1">
                <a:solidFill>
                  <a:schemeClr val="accent6">
                    <a:lumMod val="75000"/>
                  </a:schemeClr>
                </a:solidFill>
              </a:rPr>
              <a:t>Diyare</a:t>
            </a:r>
            <a:endParaRPr lang="tr-TR" altLang="tr-T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39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860800"/>
            <a:ext cx="3024187" cy="10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5" name="Line 11"/>
          <p:cNvSpPr>
            <a:spLocks noChangeShapeType="1"/>
          </p:cNvSpPr>
          <p:nvPr/>
        </p:nvSpPr>
        <p:spPr bwMode="auto">
          <a:xfrm>
            <a:off x="2484438" y="4437063"/>
            <a:ext cx="1800225" cy="576262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4335463" y="4840288"/>
            <a:ext cx="2803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1600"/>
              <a:t>Kabızlık predominant İBS’de </a:t>
            </a:r>
          </a:p>
          <a:p>
            <a:r>
              <a:rPr lang="tr-TR" altLang="tr-TR" sz="1600"/>
              <a:t>EC hücrelerin sayısı azalır</a:t>
            </a:r>
            <a:endParaRPr lang="tr-TR" altLang="tr-TR" sz="1600">
              <a:latin typeface="Garamond" pitchFamily="18" charset="0"/>
            </a:endParaRP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590550" y="5995988"/>
            <a:ext cx="405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2400" b="1"/>
              <a:t>Serotonin ve EC Hücreler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4756150" y="5824538"/>
            <a:ext cx="3416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2400" b="1"/>
              <a:t>Diyare baskın IBS de</a:t>
            </a:r>
          </a:p>
          <a:p>
            <a:r>
              <a:rPr lang="tr-TR" altLang="tr-TR" sz="2400" b="1"/>
              <a:t>Kabızlık baskın IBS de</a:t>
            </a:r>
          </a:p>
        </p:txBody>
      </p:sp>
      <p:sp>
        <p:nvSpPr>
          <p:cNvPr id="123919" name="AutoShape 15"/>
          <p:cNvSpPr>
            <a:spLocks noChangeArrowheads="1"/>
          </p:cNvSpPr>
          <p:nvPr/>
        </p:nvSpPr>
        <p:spPr bwMode="auto">
          <a:xfrm>
            <a:off x="8243888" y="5661025"/>
            <a:ext cx="215900" cy="433388"/>
          </a:xfrm>
          <a:prstGeom prst="upArrow">
            <a:avLst>
              <a:gd name="adj1" fmla="val 50000"/>
              <a:gd name="adj2" fmla="val 50184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3920" name="AutoShape 16"/>
          <p:cNvSpPr>
            <a:spLocks noChangeArrowheads="1"/>
          </p:cNvSpPr>
          <p:nvPr/>
        </p:nvSpPr>
        <p:spPr bwMode="auto">
          <a:xfrm>
            <a:off x="8243888" y="6308725"/>
            <a:ext cx="215900" cy="476250"/>
          </a:xfrm>
          <a:prstGeom prst="downArrow">
            <a:avLst>
              <a:gd name="adj1" fmla="val 50000"/>
              <a:gd name="adj2" fmla="val 5514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539750" y="3351213"/>
            <a:ext cx="10005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2000" b="1">
                <a:solidFill>
                  <a:schemeClr val="accent6">
                    <a:lumMod val="75000"/>
                  </a:schemeClr>
                </a:solidFill>
              </a:rPr>
              <a:t>Kabızlık</a:t>
            </a:r>
          </a:p>
        </p:txBody>
      </p:sp>
    </p:spTree>
    <p:extLst>
      <p:ext uri="{BB962C8B-B14F-4D97-AF65-F5344CB8AC3E}">
        <p14:creationId xmlns:p14="http://schemas.microsoft.com/office/powerpoint/2010/main" val="4084597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130622"/>
            <a:ext cx="8712968" cy="634082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Araştırılmamış </a:t>
            </a:r>
            <a:r>
              <a:rPr lang="tr-TR" sz="3200" dirty="0" err="1" smtClean="0">
                <a:solidFill>
                  <a:schemeClr val="bg1"/>
                </a:solidFill>
              </a:rPr>
              <a:t>dispepsili</a:t>
            </a:r>
            <a:r>
              <a:rPr lang="tr-TR" sz="3200" dirty="0" smtClean="0">
                <a:solidFill>
                  <a:schemeClr val="bg1"/>
                </a:solidFill>
              </a:rPr>
              <a:t> hastalardaki semptomlar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90796"/>
            <a:ext cx="6696744" cy="5034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220072" y="6525344"/>
            <a:ext cx="387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/>
              <a:t>Mahadeva</a:t>
            </a:r>
            <a:r>
              <a:rPr lang="tr-TR" sz="1200" dirty="0" smtClean="0"/>
              <a:t> S. </a:t>
            </a:r>
            <a:r>
              <a:rPr lang="tr-TR" sz="1200" dirty="0" err="1" smtClean="0"/>
              <a:t>Neurogastroenterol</a:t>
            </a:r>
            <a:r>
              <a:rPr lang="tr-TR" sz="1200" dirty="0" smtClean="0"/>
              <a:t> </a:t>
            </a:r>
            <a:r>
              <a:rPr lang="tr-TR" sz="1200" dirty="0" err="1"/>
              <a:t>Motil</a:t>
            </a:r>
            <a:r>
              <a:rPr lang="tr-TR" sz="1200" dirty="0"/>
              <a:t> (2016) 28, 167–174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51520" y="836712"/>
            <a:ext cx="6484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Dispepsi</a:t>
            </a:r>
            <a:r>
              <a:rPr lang="tr-TR" dirty="0" smtClean="0"/>
              <a:t> batıda daha sık</a:t>
            </a:r>
          </a:p>
          <a:p>
            <a:r>
              <a:rPr lang="tr-TR" dirty="0" smtClean="0"/>
              <a:t>Doğuda </a:t>
            </a:r>
            <a:r>
              <a:rPr lang="tr-TR" dirty="0" err="1" smtClean="0"/>
              <a:t>dismotilite</a:t>
            </a:r>
            <a:r>
              <a:rPr lang="tr-TR" dirty="0" smtClean="0"/>
              <a:t> tipi ve </a:t>
            </a:r>
            <a:r>
              <a:rPr lang="tr-TR" dirty="0" err="1" smtClean="0"/>
              <a:t>postprandial</a:t>
            </a:r>
            <a:r>
              <a:rPr lang="tr-TR" dirty="0" smtClean="0"/>
              <a:t> </a:t>
            </a:r>
            <a:r>
              <a:rPr lang="tr-TR" dirty="0" err="1" smtClean="0"/>
              <a:t>distres</a:t>
            </a:r>
            <a:r>
              <a:rPr lang="tr-TR" dirty="0" smtClean="0"/>
              <a:t> tipi </a:t>
            </a:r>
            <a:r>
              <a:rPr lang="tr-TR" dirty="0" err="1" smtClean="0"/>
              <a:t>dispepsi</a:t>
            </a:r>
            <a:r>
              <a:rPr lang="tr-TR" dirty="0" smtClean="0"/>
              <a:t> daha sık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05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Dispeptik</a:t>
            </a:r>
            <a:r>
              <a:rPr lang="tr-TR" dirty="0" smtClean="0">
                <a:solidFill>
                  <a:schemeClr val="bg1"/>
                </a:solidFill>
              </a:rPr>
              <a:t> semptomlara sebep olan patolojiler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Fonksiyonel </a:t>
            </a:r>
            <a:r>
              <a:rPr lang="tr-TR" dirty="0" err="1" smtClean="0"/>
              <a:t>dispepsi</a:t>
            </a:r>
            <a:endParaRPr lang="tr-TR" dirty="0" smtClean="0"/>
          </a:p>
          <a:p>
            <a:r>
              <a:rPr lang="tr-TR" dirty="0" err="1" smtClean="0"/>
              <a:t>Peptik</a:t>
            </a:r>
            <a:r>
              <a:rPr lang="tr-TR" dirty="0" smtClean="0"/>
              <a:t> ülser, </a:t>
            </a:r>
            <a:r>
              <a:rPr lang="tr-TR" dirty="0" err="1" smtClean="0"/>
              <a:t>erozif</a:t>
            </a:r>
            <a:r>
              <a:rPr lang="tr-TR" dirty="0" smtClean="0"/>
              <a:t> gastrit</a:t>
            </a:r>
          </a:p>
          <a:p>
            <a:r>
              <a:rPr lang="tr-TR" dirty="0" err="1" smtClean="0"/>
              <a:t>Gastroözofageal</a:t>
            </a:r>
            <a:r>
              <a:rPr lang="tr-TR" dirty="0" smtClean="0"/>
              <a:t> </a:t>
            </a:r>
            <a:r>
              <a:rPr lang="tr-TR" dirty="0" err="1" smtClean="0"/>
              <a:t>Ca</a:t>
            </a:r>
            <a:endParaRPr lang="tr-TR" dirty="0" smtClean="0"/>
          </a:p>
          <a:p>
            <a:r>
              <a:rPr lang="tr-TR" dirty="0" err="1" smtClean="0"/>
              <a:t>Gastroparezi</a:t>
            </a:r>
            <a:endParaRPr lang="tr-TR" dirty="0" smtClean="0"/>
          </a:p>
          <a:p>
            <a:r>
              <a:rPr lang="tr-TR" dirty="0" smtClean="0"/>
              <a:t>Safra taşı hastalığı, </a:t>
            </a:r>
            <a:r>
              <a:rPr lang="tr-TR" dirty="0" err="1" smtClean="0"/>
              <a:t>biliyer</a:t>
            </a:r>
            <a:r>
              <a:rPr lang="tr-TR" dirty="0" smtClean="0"/>
              <a:t> </a:t>
            </a:r>
            <a:r>
              <a:rPr lang="tr-TR" dirty="0" err="1" smtClean="0"/>
              <a:t>diskinezi</a:t>
            </a:r>
            <a:r>
              <a:rPr lang="tr-TR" dirty="0" smtClean="0"/>
              <a:t>, </a:t>
            </a:r>
            <a:r>
              <a:rPr lang="tr-TR" dirty="0" err="1" smtClean="0"/>
              <a:t>Oddi</a:t>
            </a:r>
            <a:r>
              <a:rPr lang="tr-TR" dirty="0" smtClean="0"/>
              <a:t> </a:t>
            </a:r>
            <a:r>
              <a:rPr lang="tr-TR" dirty="0" err="1" smtClean="0"/>
              <a:t>disfonksiyonu</a:t>
            </a:r>
            <a:endParaRPr lang="tr-TR" dirty="0" smtClean="0"/>
          </a:p>
          <a:p>
            <a:r>
              <a:rPr lang="tr-TR" dirty="0" smtClean="0"/>
              <a:t>İlaçlar (NSAİİ, Demir, </a:t>
            </a:r>
            <a:r>
              <a:rPr lang="tr-TR" dirty="0" err="1" smtClean="0"/>
              <a:t>Ca</a:t>
            </a:r>
            <a:r>
              <a:rPr lang="tr-TR" dirty="0" smtClean="0"/>
              <a:t> kanal </a:t>
            </a:r>
            <a:r>
              <a:rPr lang="tr-TR" dirty="0" err="1" smtClean="0"/>
              <a:t>blokerleri</a:t>
            </a:r>
            <a:r>
              <a:rPr lang="tr-TR" dirty="0" smtClean="0"/>
              <a:t>, ACEİ, </a:t>
            </a:r>
            <a:r>
              <a:rPr lang="tr-TR" dirty="0" err="1" smtClean="0"/>
              <a:t>kortikosteroidler</a:t>
            </a:r>
            <a:r>
              <a:rPr lang="tr-TR" dirty="0" smtClean="0"/>
              <a:t>)</a:t>
            </a:r>
          </a:p>
          <a:p>
            <a:r>
              <a:rPr lang="tr-TR" dirty="0" smtClean="0"/>
              <a:t>Kronik </a:t>
            </a:r>
            <a:r>
              <a:rPr lang="tr-TR" dirty="0" err="1" smtClean="0"/>
              <a:t>pankreatit</a:t>
            </a:r>
            <a:r>
              <a:rPr lang="tr-TR" dirty="0" smtClean="0"/>
              <a:t>, </a:t>
            </a:r>
            <a:r>
              <a:rPr lang="tr-TR" dirty="0" err="1" smtClean="0"/>
              <a:t>pankreatik</a:t>
            </a:r>
            <a:r>
              <a:rPr lang="tr-TR" dirty="0" smtClean="0"/>
              <a:t> </a:t>
            </a:r>
            <a:r>
              <a:rPr lang="tr-TR" dirty="0" err="1" smtClean="0"/>
              <a:t>Ca</a:t>
            </a:r>
            <a:endParaRPr lang="tr-TR" dirty="0" smtClean="0"/>
          </a:p>
          <a:p>
            <a:r>
              <a:rPr lang="tr-TR" dirty="0" smtClean="0"/>
              <a:t>Parazitler (</a:t>
            </a:r>
            <a:r>
              <a:rPr lang="tr-TR" dirty="0" err="1" smtClean="0"/>
              <a:t>Giardia</a:t>
            </a:r>
            <a:r>
              <a:rPr lang="tr-TR" dirty="0" smtClean="0"/>
              <a:t>, </a:t>
            </a:r>
            <a:r>
              <a:rPr lang="tr-TR" dirty="0" err="1" smtClean="0"/>
              <a:t>strongiloides</a:t>
            </a:r>
            <a:r>
              <a:rPr lang="tr-TR" dirty="0" smtClean="0"/>
              <a:t>)</a:t>
            </a:r>
          </a:p>
          <a:p>
            <a:r>
              <a:rPr lang="tr-TR" dirty="0" smtClean="0"/>
              <a:t>HCC</a:t>
            </a:r>
          </a:p>
          <a:p>
            <a:r>
              <a:rPr lang="tr-TR" dirty="0" smtClean="0"/>
              <a:t>Kronik </a:t>
            </a:r>
            <a:r>
              <a:rPr lang="tr-TR" dirty="0" err="1" smtClean="0"/>
              <a:t>mezenterik</a:t>
            </a:r>
            <a:r>
              <a:rPr lang="tr-TR" dirty="0" smtClean="0"/>
              <a:t> </a:t>
            </a:r>
            <a:r>
              <a:rPr lang="tr-TR" dirty="0" err="1" smtClean="0"/>
              <a:t>iskemi</a:t>
            </a:r>
            <a:endParaRPr lang="tr-TR" dirty="0" smtClean="0"/>
          </a:p>
          <a:p>
            <a:r>
              <a:rPr lang="tr-TR" dirty="0" smtClean="0"/>
              <a:t>-</a:t>
            </a:r>
            <a:r>
              <a:rPr lang="tr-TR" dirty="0" err="1" smtClean="0"/>
              <a:t>Crohn</a:t>
            </a:r>
            <a:r>
              <a:rPr lang="tr-TR" dirty="0" smtClean="0"/>
              <a:t> hastalığı</a:t>
            </a:r>
          </a:p>
          <a:p>
            <a:r>
              <a:rPr lang="tr-TR" dirty="0" err="1" smtClean="0"/>
              <a:t>İnfiltratif</a:t>
            </a:r>
            <a:r>
              <a:rPr lang="tr-TR" dirty="0" smtClean="0"/>
              <a:t> hastalıklar (</a:t>
            </a:r>
            <a:r>
              <a:rPr lang="tr-TR" dirty="0" err="1" smtClean="0"/>
              <a:t>eosinofilik</a:t>
            </a:r>
            <a:r>
              <a:rPr lang="tr-TR" dirty="0" smtClean="0"/>
              <a:t> </a:t>
            </a:r>
            <a:r>
              <a:rPr lang="tr-TR" dirty="0" err="1" smtClean="0"/>
              <a:t>gastroenterit</a:t>
            </a:r>
            <a:r>
              <a:rPr lang="tr-TR" dirty="0" smtClean="0"/>
              <a:t>, </a:t>
            </a:r>
            <a:r>
              <a:rPr lang="tr-TR" dirty="0" err="1" smtClean="0"/>
              <a:t>sarkoidoz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5796136" y="6237312"/>
            <a:ext cx="2883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/>
              <a:t>Longo</a:t>
            </a:r>
            <a:r>
              <a:rPr lang="tr-TR" sz="1200" dirty="0" smtClean="0"/>
              <a:t> DL. </a:t>
            </a:r>
            <a:r>
              <a:rPr lang="tr-TR" sz="1200" b="1" dirty="0" smtClean="0"/>
              <a:t>N </a:t>
            </a:r>
            <a:r>
              <a:rPr lang="tr-TR" sz="1200" b="1" dirty="0" err="1" smtClean="0"/>
              <a:t>Engl</a:t>
            </a:r>
            <a:r>
              <a:rPr lang="tr-TR" sz="1200" b="1" dirty="0" smtClean="0"/>
              <a:t> J </a:t>
            </a:r>
            <a:r>
              <a:rPr lang="tr-TR" sz="1200" b="1" dirty="0" err="1" smtClean="0"/>
              <a:t>Med</a:t>
            </a:r>
            <a:r>
              <a:rPr lang="tr-TR" sz="1200" b="1" dirty="0" smtClean="0"/>
              <a:t> 2015;373:1853-63.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7953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Semptom ve Bulgular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 lnSpcReduction="10000"/>
          </a:bodyPr>
          <a:lstStyle/>
          <a:p>
            <a:r>
              <a:rPr lang="tr-TR" sz="3600" dirty="0" smtClean="0"/>
              <a:t>Ağrı</a:t>
            </a:r>
          </a:p>
          <a:p>
            <a:r>
              <a:rPr lang="tr-TR" sz="3600" dirty="0" err="1" smtClean="0"/>
              <a:t>Retrosternal</a:t>
            </a:r>
            <a:r>
              <a:rPr lang="tr-TR" sz="3600" dirty="0" smtClean="0"/>
              <a:t> yanma</a:t>
            </a:r>
          </a:p>
          <a:p>
            <a:r>
              <a:rPr lang="tr-TR" sz="3600" dirty="0" err="1" smtClean="0"/>
              <a:t>Abdominal</a:t>
            </a:r>
            <a:r>
              <a:rPr lang="tr-TR" sz="3600" dirty="0" smtClean="0"/>
              <a:t> </a:t>
            </a:r>
            <a:r>
              <a:rPr lang="tr-TR" sz="3600" dirty="0" err="1" smtClean="0"/>
              <a:t>distansiyon</a:t>
            </a:r>
            <a:endParaRPr lang="tr-TR" sz="3600" dirty="0" smtClean="0"/>
          </a:p>
          <a:p>
            <a:r>
              <a:rPr lang="tr-TR" sz="3600" dirty="0" smtClean="0"/>
              <a:t>Midede yanma-ekşime</a:t>
            </a:r>
            <a:endParaRPr lang="tr-TR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33" y="2027759"/>
            <a:ext cx="2275595" cy="32734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</p:pic>
      <p:sp>
        <p:nvSpPr>
          <p:cNvPr id="9" name="İçerik Yer Tutucusu 4"/>
          <p:cNvSpPr txBox="1">
            <a:spLocks/>
          </p:cNvSpPr>
          <p:nvPr/>
        </p:nvSpPr>
        <p:spPr>
          <a:xfrm>
            <a:off x="5857800" y="1595797"/>
            <a:ext cx="28906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600" dirty="0" smtClean="0"/>
              <a:t>Bulantı</a:t>
            </a:r>
          </a:p>
          <a:p>
            <a:r>
              <a:rPr lang="tr-TR" sz="3600" dirty="0" smtClean="0"/>
              <a:t>Kusma</a:t>
            </a:r>
          </a:p>
          <a:p>
            <a:r>
              <a:rPr lang="tr-TR" sz="3600" dirty="0" smtClean="0"/>
              <a:t>Şişkinlik</a:t>
            </a:r>
          </a:p>
          <a:p>
            <a:r>
              <a:rPr lang="tr-TR" sz="3600" dirty="0" smtClean="0"/>
              <a:t>Kabızlık</a:t>
            </a:r>
          </a:p>
          <a:p>
            <a:r>
              <a:rPr lang="tr-TR" sz="3600" dirty="0" smtClean="0"/>
              <a:t>İshal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2666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Fonksiyonel </a:t>
            </a:r>
            <a:r>
              <a:rPr lang="tr-TR" dirty="0" err="1" smtClean="0"/>
              <a:t>Dispepsi</a:t>
            </a:r>
            <a:r>
              <a:rPr lang="tr-TR" dirty="0" smtClean="0"/>
              <a:t> – Roma IV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2339752" y="1340768"/>
            <a:ext cx="4968552" cy="21602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Aşağıdakilerden biri veya birkaçı her hafta birkaç kez tekrarlayacak şekilde var olacak</a:t>
            </a:r>
          </a:p>
          <a:p>
            <a:pPr algn="ctr"/>
            <a:r>
              <a:rPr lang="tr-TR" dirty="0" smtClean="0"/>
              <a:t>-</a:t>
            </a:r>
            <a:r>
              <a:rPr lang="tr-TR" dirty="0" err="1" smtClean="0"/>
              <a:t>Postprandial</a:t>
            </a:r>
            <a:r>
              <a:rPr lang="tr-TR" dirty="0" smtClean="0"/>
              <a:t> dolgunluk</a:t>
            </a:r>
          </a:p>
          <a:p>
            <a:pPr algn="ctr"/>
            <a:r>
              <a:rPr lang="tr-TR" dirty="0" smtClean="0"/>
              <a:t>-Erken doyma</a:t>
            </a:r>
          </a:p>
          <a:p>
            <a:pPr algn="ctr"/>
            <a:r>
              <a:rPr lang="tr-TR" dirty="0" smtClean="0"/>
              <a:t>-</a:t>
            </a:r>
            <a:r>
              <a:rPr lang="tr-TR" dirty="0" err="1" smtClean="0"/>
              <a:t>Epigastrik</a:t>
            </a:r>
            <a:r>
              <a:rPr lang="tr-TR" dirty="0" smtClean="0"/>
              <a:t> ağrı</a:t>
            </a:r>
          </a:p>
          <a:p>
            <a:pPr algn="ctr"/>
            <a:r>
              <a:rPr lang="tr-TR" dirty="0" smtClean="0"/>
              <a:t>-</a:t>
            </a:r>
            <a:r>
              <a:rPr lang="tr-TR" dirty="0" err="1" smtClean="0"/>
              <a:t>Epigastrik</a:t>
            </a:r>
            <a:r>
              <a:rPr lang="tr-TR" dirty="0" smtClean="0"/>
              <a:t> yanma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1403648" y="3645024"/>
            <a:ext cx="669674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Striktürel</a:t>
            </a:r>
            <a:r>
              <a:rPr lang="tr-TR" b="1" dirty="0" smtClean="0"/>
              <a:t> bir bozukluk yok</a:t>
            </a:r>
          </a:p>
          <a:p>
            <a:pPr algn="ctr"/>
            <a:r>
              <a:rPr lang="tr-TR" b="1" dirty="0" smtClean="0"/>
              <a:t>Tanıdan 6 ay önce başlamış, son 3 aydır kriterleri dolduran şikayetler</a:t>
            </a:r>
            <a:endParaRPr lang="tr-TR" b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683568" y="5085184"/>
            <a:ext cx="3240360" cy="12241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Postprandial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err="1" smtClean="0"/>
              <a:t>Distres</a:t>
            </a:r>
            <a:r>
              <a:rPr lang="tr-TR" b="1" dirty="0" smtClean="0"/>
              <a:t> Sendromu</a:t>
            </a:r>
            <a:endParaRPr lang="tr-TR" b="1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5220072" y="5085184"/>
            <a:ext cx="3240360" cy="12241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Epigastrik</a:t>
            </a:r>
            <a:r>
              <a:rPr lang="tr-TR" b="1" dirty="0" smtClean="0"/>
              <a:t> Ağrı</a:t>
            </a:r>
          </a:p>
          <a:p>
            <a:pPr algn="ctr"/>
            <a:r>
              <a:rPr lang="tr-TR" b="1" dirty="0" smtClean="0"/>
              <a:t>Sendromu</a:t>
            </a:r>
            <a:endParaRPr lang="tr-TR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111721" y="6444044"/>
            <a:ext cx="2924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Stanghellini</a:t>
            </a:r>
            <a:r>
              <a:rPr lang="tr-TR" sz="1400" dirty="0" smtClean="0"/>
              <a:t> V. </a:t>
            </a:r>
            <a:r>
              <a:rPr lang="tr-TR" sz="1400" dirty="0" err="1" smtClean="0"/>
              <a:t>Gastroenterology</a:t>
            </a:r>
            <a:r>
              <a:rPr lang="tr-TR" sz="1400" dirty="0" smtClean="0"/>
              <a:t> 2016</a:t>
            </a:r>
            <a:endParaRPr lang="tr-TR" sz="1400" dirty="0"/>
          </a:p>
        </p:txBody>
      </p:sp>
      <p:cxnSp>
        <p:nvCxnSpPr>
          <p:cNvPr id="13" name="Düz Ok Bağlayıcısı 12"/>
          <p:cNvCxnSpPr/>
          <p:nvPr/>
        </p:nvCxnSpPr>
        <p:spPr>
          <a:xfrm flipH="1">
            <a:off x="2303748" y="4221088"/>
            <a:ext cx="756084" cy="7200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5940152" y="4221088"/>
            <a:ext cx="900100" cy="7200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ol Sağ Ok 1"/>
          <p:cNvSpPr/>
          <p:nvPr/>
        </p:nvSpPr>
        <p:spPr>
          <a:xfrm>
            <a:off x="3635896" y="5229200"/>
            <a:ext cx="1872208" cy="10081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%15-35</a:t>
            </a:r>
          </a:p>
          <a:p>
            <a:pPr algn="ctr"/>
            <a:r>
              <a:rPr lang="tr-TR" dirty="0" err="1" smtClean="0"/>
              <a:t>overlap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22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Fonksiyonel </a:t>
            </a:r>
            <a:r>
              <a:rPr lang="tr-TR" sz="3600" dirty="0" err="1" smtClean="0">
                <a:solidFill>
                  <a:srgbClr val="FF0000"/>
                </a:solidFill>
              </a:rPr>
              <a:t>dispepsinin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</a:rPr>
              <a:t>subtipleri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51520" y="980728"/>
            <a:ext cx="5514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Postprandial</a:t>
            </a:r>
            <a:r>
              <a:rPr lang="tr-TR" dirty="0" smtClean="0"/>
              <a:t> </a:t>
            </a:r>
            <a:r>
              <a:rPr lang="tr-TR" dirty="0" err="1" smtClean="0"/>
              <a:t>distres</a:t>
            </a:r>
            <a:r>
              <a:rPr lang="tr-TR" dirty="0" smtClean="0"/>
              <a:t> sendromu, </a:t>
            </a:r>
            <a:r>
              <a:rPr lang="tr-TR" dirty="0" err="1" smtClean="0"/>
              <a:t>epigastrik</a:t>
            </a:r>
            <a:r>
              <a:rPr lang="tr-TR" dirty="0" smtClean="0"/>
              <a:t> ağrı sendromu </a:t>
            </a:r>
          </a:p>
          <a:p>
            <a:r>
              <a:rPr lang="tr-TR" dirty="0" smtClean="0"/>
              <a:t>ve </a:t>
            </a:r>
            <a:r>
              <a:rPr lang="tr-TR" dirty="0" err="1" smtClean="0"/>
              <a:t>overlap’deki</a:t>
            </a:r>
            <a:r>
              <a:rPr lang="tr-TR" dirty="0" smtClean="0"/>
              <a:t> mekanizmalar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5496" y="6536377"/>
            <a:ext cx="3801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/>
              <a:t>Talley</a:t>
            </a:r>
            <a:r>
              <a:rPr lang="tr-TR" sz="1200" dirty="0" smtClean="0"/>
              <a:t> NJ. </a:t>
            </a:r>
            <a:r>
              <a:rPr lang="tr-TR" sz="1200" dirty="0" err="1" smtClean="0"/>
              <a:t>Neurogastroenterol</a:t>
            </a:r>
            <a:r>
              <a:rPr lang="tr-TR" sz="1200" dirty="0" smtClean="0"/>
              <a:t> </a:t>
            </a:r>
            <a:r>
              <a:rPr lang="tr-TR" sz="1200" dirty="0" err="1"/>
              <a:t>Motil</a:t>
            </a:r>
            <a:r>
              <a:rPr lang="tr-TR" sz="1200" dirty="0"/>
              <a:t> (2015) 27, 1052–1056</a:t>
            </a:r>
          </a:p>
        </p:txBody>
      </p:sp>
      <p:cxnSp>
        <p:nvCxnSpPr>
          <p:cNvPr id="6" name="Düz Bağlayıcı 5"/>
          <p:cNvCxnSpPr/>
          <p:nvPr/>
        </p:nvCxnSpPr>
        <p:spPr>
          <a:xfrm flipV="1">
            <a:off x="0" y="908720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539552" y="3212976"/>
            <a:ext cx="2088232" cy="13681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Fonksiyonel</a:t>
            </a:r>
          </a:p>
          <a:p>
            <a:pPr algn="ctr"/>
            <a:r>
              <a:rPr lang="tr-TR" sz="2800" b="1" dirty="0" err="1" smtClean="0"/>
              <a:t>Dispepsi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347864" y="1916832"/>
            <a:ext cx="1872208" cy="93610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Postprandial</a:t>
            </a:r>
            <a:endParaRPr lang="tr-TR" dirty="0" smtClean="0"/>
          </a:p>
          <a:p>
            <a:pPr algn="ctr"/>
            <a:r>
              <a:rPr lang="tr-TR" dirty="0" err="1" smtClean="0"/>
              <a:t>Distres</a:t>
            </a:r>
            <a:endParaRPr lang="tr-TR" dirty="0" smtClean="0"/>
          </a:p>
          <a:p>
            <a:pPr algn="ctr"/>
            <a:r>
              <a:rPr lang="tr-TR" dirty="0" smtClean="0"/>
              <a:t>Sendromu</a:t>
            </a:r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3347864" y="4725144"/>
            <a:ext cx="1872208" cy="93610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Epigastrik</a:t>
            </a:r>
            <a:endParaRPr lang="tr-TR" dirty="0" smtClean="0"/>
          </a:p>
          <a:p>
            <a:pPr algn="ctr"/>
            <a:r>
              <a:rPr lang="tr-TR" dirty="0" smtClean="0"/>
              <a:t>Ağrı</a:t>
            </a:r>
          </a:p>
          <a:p>
            <a:pPr algn="ctr"/>
            <a:r>
              <a:rPr lang="tr-TR" dirty="0" smtClean="0"/>
              <a:t>Sendromu</a:t>
            </a:r>
            <a:endParaRPr lang="tr-TR" dirty="0"/>
          </a:p>
        </p:txBody>
      </p:sp>
      <p:sp>
        <p:nvSpPr>
          <p:cNvPr id="10" name="Oval 9"/>
          <p:cNvSpPr/>
          <p:nvPr/>
        </p:nvSpPr>
        <p:spPr>
          <a:xfrm>
            <a:off x="6444208" y="1196752"/>
            <a:ext cx="1728192" cy="79208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err="1" smtClean="0"/>
              <a:t>Fundik</a:t>
            </a:r>
            <a:endParaRPr lang="tr-TR" sz="1400" dirty="0" smtClean="0"/>
          </a:p>
          <a:p>
            <a:pPr algn="ctr"/>
            <a:r>
              <a:rPr lang="tr-TR" sz="1400" dirty="0" err="1"/>
              <a:t>a</a:t>
            </a:r>
            <a:r>
              <a:rPr lang="tr-TR" sz="1400" dirty="0" err="1" smtClean="0"/>
              <a:t>komodasyon</a:t>
            </a:r>
            <a:endParaRPr lang="tr-TR" sz="1400" dirty="0" smtClean="0"/>
          </a:p>
          <a:p>
            <a:pPr algn="ctr"/>
            <a:r>
              <a:rPr lang="tr-TR" sz="1400" dirty="0" smtClean="0"/>
              <a:t>bozukluğu</a:t>
            </a:r>
            <a:endParaRPr lang="tr-TR" sz="1400" dirty="0"/>
          </a:p>
        </p:txBody>
      </p:sp>
      <p:sp>
        <p:nvSpPr>
          <p:cNvPr id="11" name="Oval 10"/>
          <p:cNvSpPr/>
          <p:nvPr/>
        </p:nvSpPr>
        <p:spPr>
          <a:xfrm>
            <a:off x="6444208" y="2060848"/>
            <a:ext cx="1728192" cy="86409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Anksiyete</a:t>
            </a:r>
            <a:endParaRPr lang="tr-TR" dirty="0"/>
          </a:p>
        </p:txBody>
      </p:sp>
      <p:sp>
        <p:nvSpPr>
          <p:cNvPr id="12" name="Oval 11"/>
          <p:cNvSpPr/>
          <p:nvPr/>
        </p:nvSpPr>
        <p:spPr>
          <a:xfrm>
            <a:off x="6444208" y="3025416"/>
            <a:ext cx="1800200" cy="86409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Dolaşımdaki</a:t>
            </a:r>
          </a:p>
          <a:p>
            <a:pPr algn="ctr"/>
            <a:r>
              <a:rPr lang="tr-TR" sz="1400" dirty="0" err="1"/>
              <a:t>i</a:t>
            </a:r>
            <a:r>
              <a:rPr lang="tr-TR" sz="1400" dirty="0" err="1" smtClean="0"/>
              <a:t>ntestinal</a:t>
            </a:r>
            <a:r>
              <a:rPr lang="tr-TR" sz="1400" dirty="0" smtClean="0"/>
              <a:t> T lenfositler</a:t>
            </a:r>
            <a:endParaRPr lang="tr-TR" sz="1400" dirty="0"/>
          </a:p>
        </p:txBody>
      </p:sp>
      <p:sp>
        <p:nvSpPr>
          <p:cNvPr id="13" name="Oval 12"/>
          <p:cNvSpPr/>
          <p:nvPr/>
        </p:nvSpPr>
        <p:spPr>
          <a:xfrm>
            <a:off x="6527102" y="4919396"/>
            <a:ext cx="1728192" cy="86409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H.pylori</a:t>
            </a:r>
            <a:endParaRPr lang="tr-TR" dirty="0"/>
          </a:p>
        </p:txBody>
      </p:sp>
      <p:sp>
        <p:nvSpPr>
          <p:cNvPr id="14" name="Oval 13"/>
          <p:cNvSpPr/>
          <p:nvPr/>
        </p:nvSpPr>
        <p:spPr>
          <a:xfrm>
            <a:off x="6537988" y="5877272"/>
            <a:ext cx="1728192" cy="86409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/>
              <a:t>Visseral</a:t>
            </a:r>
            <a:endParaRPr lang="tr-TR" sz="1200" dirty="0" smtClean="0"/>
          </a:p>
          <a:p>
            <a:pPr algn="ctr"/>
            <a:r>
              <a:rPr lang="tr-TR" sz="1200" dirty="0" err="1" smtClean="0"/>
              <a:t>hipersensitivite</a:t>
            </a:r>
            <a:endParaRPr lang="tr-TR" sz="1200" dirty="0"/>
          </a:p>
        </p:txBody>
      </p:sp>
      <p:sp>
        <p:nvSpPr>
          <p:cNvPr id="15" name="Oval 14"/>
          <p:cNvSpPr/>
          <p:nvPr/>
        </p:nvSpPr>
        <p:spPr>
          <a:xfrm>
            <a:off x="6533794" y="3972406"/>
            <a:ext cx="1728192" cy="86409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Duodenal</a:t>
            </a:r>
            <a:endParaRPr lang="tr-TR" dirty="0" smtClean="0"/>
          </a:p>
          <a:p>
            <a:pPr algn="ctr"/>
            <a:r>
              <a:rPr lang="tr-TR" dirty="0" err="1" smtClean="0"/>
              <a:t>eosinofili</a:t>
            </a:r>
            <a:endParaRPr lang="tr-TR" dirty="0"/>
          </a:p>
        </p:txBody>
      </p:sp>
      <p:sp>
        <p:nvSpPr>
          <p:cNvPr id="16" name="Yukarı Aşağı Ok 15"/>
          <p:cNvSpPr/>
          <p:nvPr/>
        </p:nvSpPr>
        <p:spPr>
          <a:xfrm>
            <a:off x="4015360" y="3025416"/>
            <a:ext cx="484632" cy="15557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Sağ Ok 16"/>
          <p:cNvSpPr/>
          <p:nvPr/>
        </p:nvSpPr>
        <p:spPr>
          <a:xfrm rot="19934451">
            <a:off x="1835696" y="2564904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Sağ Ok 17"/>
          <p:cNvSpPr/>
          <p:nvPr/>
        </p:nvSpPr>
        <p:spPr>
          <a:xfrm rot="1574406">
            <a:off x="1832774" y="4857865"/>
            <a:ext cx="1224136" cy="381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9" name="Düz Ok Bağlayıcısı 18"/>
          <p:cNvCxnSpPr/>
          <p:nvPr/>
        </p:nvCxnSpPr>
        <p:spPr>
          <a:xfrm flipV="1">
            <a:off x="5364088" y="1700808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>
            <a:off x="5364088" y="238488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/>
          <p:nvPr/>
        </p:nvCxnSpPr>
        <p:spPr>
          <a:xfrm>
            <a:off x="5364088" y="2636912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/>
          <p:nvPr/>
        </p:nvCxnSpPr>
        <p:spPr>
          <a:xfrm>
            <a:off x="5364088" y="2852936"/>
            <a:ext cx="108012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 flipV="1">
            <a:off x="5364088" y="4581128"/>
            <a:ext cx="936104" cy="4676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/>
          <p:nvPr/>
        </p:nvCxnSpPr>
        <p:spPr>
          <a:xfrm>
            <a:off x="5364088" y="519319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/>
          <p:nvPr/>
        </p:nvCxnSpPr>
        <p:spPr>
          <a:xfrm>
            <a:off x="5364088" y="5351444"/>
            <a:ext cx="1080120" cy="741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13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Fonksiyonel </a:t>
            </a:r>
            <a:r>
              <a:rPr lang="tr-TR" sz="3200" b="1" dirty="0" err="1" smtClean="0">
                <a:solidFill>
                  <a:srgbClr val="FF0000"/>
                </a:solidFill>
              </a:rPr>
              <a:t>dispepsi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</a:rPr>
              <a:t>patogenezi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888228" y="6514458"/>
            <a:ext cx="3198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/>
              <a:t>Talley</a:t>
            </a:r>
            <a:r>
              <a:rPr lang="tr-TR" sz="1200" dirty="0" smtClean="0"/>
              <a:t> NJ. </a:t>
            </a:r>
            <a:r>
              <a:rPr lang="sv-SE" sz="1200" dirty="0" smtClean="0"/>
              <a:t>Korean </a:t>
            </a:r>
            <a:r>
              <a:rPr lang="sv-SE" sz="1200" dirty="0"/>
              <a:t>J Intern Med 2016;31:444-456 </a:t>
            </a:r>
            <a:endParaRPr lang="tr-TR" sz="1200" dirty="0"/>
          </a:p>
        </p:txBody>
      </p:sp>
      <p:sp>
        <p:nvSpPr>
          <p:cNvPr id="3" name="Oval 2"/>
          <p:cNvSpPr/>
          <p:nvPr/>
        </p:nvSpPr>
        <p:spPr>
          <a:xfrm>
            <a:off x="4139952" y="2845425"/>
            <a:ext cx="1512168" cy="1087631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/>
              <a:t>Fonksiyonel </a:t>
            </a:r>
            <a:r>
              <a:rPr lang="tr-TR" sz="1400" b="1" dirty="0" err="1" smtClean="0"/>
              <a:t>Dispepsi</a:t>
            </a:r>
            <a:endParaRPr lang="tr-TR" sz="1400" b="1" dirty="0"/>
          </a:p>
        </p:txBody>
      </p:sp>
      <p:sp>
        <p:nvSpPr>
          <p:cNvPr id="5" name="Oval 4"/>
          <p:cNvSpPr/>
          <p:nvPr/>
        </p:nvSpPr>
        <p:spPr>
          <a:xfrm>
            <a:off x="4283968" y="1268760"/>
            <a:ext cx="1296144" cy="8640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Duodenal</a:t>
            </a:r>
            <a:r>
              <a:rPr lang="tr-T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0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eosinofili</a:t>
            </a:r>
            <a:endParaRPr lang="tr-TR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211960" y="4725144"/>
            <a:ext cx="1296144" cy="936104"/>
          </a:xfrm>
          <a:prstGeom prst="ellips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b="1" dirty="0" err="1" smtClean="0"/>
              <a:t>Asid</a:t>
            </a:r>
            <a:endParaRPr lang="tr-TR" sz="1050" b="1" dirty="0"/>
          </a:p>
        </p:txBody>
      </p:sp>
      <p:sp>
        <p:nvSpPr>
          <p:cNvPr id="8" name="Oval 7"/>
          <p:cNvSpPr/>
          <p:nvPr/>
        </p:nvSpPr>
        <p:spPr>
          <a:xfrm>
            <a:off x="5796136" y="1556792"/>
            <a:ext cx="1152128" cy="86409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b="1" dirty="0" err="1" smtClean="0"/>
              <a:t>Anksiyet</a:t>
            </a:r>
            <a:r>
              <a:rPr lang="tr-TR" sz="1050" b="1" dirty="0" err="1"/>
              <a:t>e</a:t>
            </a:r>
            <a:r>
              <a:rPr lang="tr-TR" sz="1050" b="1" dirty="0" smtClean="0"/>
              <a:t>/</a:t>
            </a:r>
          </a:p>
          <a:p>
            <a:pPr algn="ctr"/>
            <a:r>
              <a:rPr lang="tr-TR" sz="1050" b="1" dirty="0" smtClean="0"/>
              <a:t>Depresyon</a:t>
            </a:r>
            <a:endParaRPr lang="tr-TR" sz="1050" b="1" dirty="0"/>
          </a:p>
        </p:txBody>
      </p:sp>
      <p:sp>
        <p:nvSpPr>
          <p:cNvPr id="9" name="Oval 8"/>
          <p:cNvSpPr/>
          <p:nvPr/>
        </p:nvSpPr>
        <p:spPr>
          <a:xfrm>
            <a:off x="6804248" y="2420888"/>
            <a:ext cx="1152128" cy="86409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b="1" dirty="0" smtClean="0"/>
              <a:t>Beyinde ağrıyı modüle eden </a:t>
            </a:r>
            <a:r>
              <a:rPr lang="tr-TR" sz="1050" b="1" dirty="0" err="1" smtClean="0"/>
              <a:t>kaskadlar</a:t>
            </a:r>
            <a:endParaRPr lang="tr-TR" sz="1050" b="1" dirty="0"/>
          </a:p>
        </p:txBody>
      </p:sp>
      <p:sp>
        <p:nvSpPr>
          <p:cNvPr id="10" name="Oval 9"/>
          <p:cNvSpPr/>
          <p:nvPr/>
        </p:nvSpPr>
        <p:spPr>
          <a:xfrm>
            <a:off x="6876256" y="3573016"/>
            <a:ext cx="1152128" cy="864096"/>
          </a:xfrm>
          <a:prstGeom prst="ellips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b="1" dirty="0" err="1" smtClean="0"/>
              <a:t>Duodenal</a:t>
            </a:r>
            <a:r>
              <a:rPr lang="tr-TR" sz="1050" b="1" dirty="0" smtClean="0"/>
              <a:t> </a:t>
            </a:r>
            <a:r>
              <a:rPr lang="tr-TR" sz="1050" b="1" dirty="0" err="1" smtClean="0"/>
              <a:t>sensitivite</a:t>
            </a:r>
            <a:endParaRPr lang="tr-TR" sz="1050" b="1" dirty="0"/>
          </a:p>
        </p:txBody>
      </p:sp>
      <p:sp>
        <p:nvSpPr>
          <p:cNvPr id="11" name="Oval 10"/>
          <p:cNvSpPr/>
          <p:nvPr/>
        </p:nvSpPr>
        <p:spPr>
          <a:xfrm>
            <a:off x="5724128" y="4509120"/>
            <a:ext cx="1440160" cy="864096"/>
          </a:xfrm>
          <a:prstGeom prst="ellips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b="1" dirty="0" err="1" smtClean="0"/>
              <a:t>Gastrik</a:t>
            </a:r>
            <a:r>
              <a:rPr lang="tr-TR" sz="1050" b="1" dirty="0" smtClean="0"/>
              <a:t> </a:t>
            </a:r>
            <a:r>
              <a:rPr lang="tr-TR" sz="1050" b="1" dirty="0" err="1" smtClean="0"/>
              <a:t>akomodasyon</a:t>
            </a:r>
            <a:r>
              <a:rPr lang="tr-TR" sz="1050" b="1" dirty="0" smtClean="0"/>
              <a:t>  / boşalma</a:t>
            </a:r>
            <a:endParaRPr lang="tr-TR" sz="1050" b="1" dirty="0"/>
          </a:p>
        </p:txBody>
      </p:sp>
      <p:sp>
        <p:nvSpPr>
          <p:cNvPr id="12" name="Oval 11"/>
          <p:cNvSpPr/>
          <p:nvPr/>
        </p:nvSpPr>
        <p:spPr>
          <a:xfrm>
            <a:off x="2771800" y="1617170"/>
            <a:ext cx="1152128" cy="8640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Sitokinler</a:t>
            </a:r>
            <a:endParaRPr lang="tr-TR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35696" y="2564904"/>
            <a:ext cx="1152128" cy="8640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Genler</a:t>
            </a:r>
            <a:endParaRPr lang="tr-TR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35696" y="3717032"/>
            <a:ext cx="1296144" cy="86409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İnfeksiyonlar</a:t>
            </a:r>
            <a:endParaRPr lang="tr-TR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27784" y="4725144"/>
            <a:ext cx="1296144" cy="86409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Diyet</a:t>
            </a:r>
            <a:endParaRPr lang="tr-TR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 rot="18867253">
            <a:off x="1115616" y="1916832"/>
            <a:ext cx="151216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Biolojik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Dikdörtgen 16"/>
          <p:cNvSpPr/>
          <p:nvPr/>
        </p:nvSpPr>
        <p:spPr>
          <a:xfrm rot="13761595">
            <a:off x="1269976" y="5104639"/>
            <a:ext cx="1512168" cy="2880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Çevre</a:t>
            </a: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Dikdörtgen 17"/>
          <p:cNvSpPr/>
          <p:nvPr/>
        </p:nvSpPr>
        <p:spPr>
          <a:xfrm rot="8015817">
            <a:off x="6862645" y="4939970"/>
            <a:ext cx="1512168" cy="288032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Fizyolojik</a:t>
            </a:r>
            <a:endParaRPr lang="tr-TR" b="1" dirty="0"/>
          </a:p>
        </p:txBody>
      </p:sp>
      <p:sp>
        <p:nvSpPr>
          <p:cNvPr id="19" name="Dikdörtgen 18"/>
          <p:cNvSpPr/>
          <p:nvPr/>
        </p:nvSpPr>
        <p:spPr>
          <a:xfrm rot="2187904">
            <a:off x="6741815" y="1689930"/>
            <a:ext cx="1512168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Psikolojik</a:t>
            </a:r>
            <a:endParaRPr lang="tr-TR" dirty="0"/>
          </a:p>
        </p:txBody>
      </p:sp>
      <p:cxnSp>
        <p:nvCxnSpPr>
          <p:cNvPr id="20" name="Düz Bağlayıcı 19"/>
          <p:cNvCxnSpPr>
            <a:stCxn id="3" idx="0"/>
          </p:cNvCxnSpPr>
          <p:nvPr/>
        </p:nvCxnSpPr>
        <p:spPr>
          <a:xfrm flipV="1">
            <a:off x="4896036" y="2132856"/>
            <a:ext cx="0" cy="712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2" name="Düz Bağlayıcı 11271"/>
          <p:cNvCxnSpPr>
            <a:stCxn id="3" idx="7"/>
            <a:endCxn id="8" idx="3"/>
          </p:cNvCxnSpPr>
          <p:nvPr/>
        </p:nvCxnSpPr>
        <p:spPr>
          <a:xfrm flipV="1">
            <a:off x="5430668" y="2294344"/>
            <a:ext cx="534193" cy="710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4" name="Düz Bağlayıcı 11273"/>
          <p:cNvCxnSpPr>
            <a:stCxn id="3" idx="6"/>
          </p:cNvCxnSpPr>
          <p:nvPr/>
        </p:nvCxnSpPr>
        <p:spPr>
          <a:xfrm flipV="1">
            <a:off x="5652120" y="2996952"/>
            <a:ext cx="1152128" cy="392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6" name="Düz Bağlayıcı 11275"/>
          <p:cNvCxnSpPr/>
          <p:nvPr/>
        </p:nvCxnSpPr>
        <p:spPr>
          <a:xfrm>
            <a:off x="5613565" y="3573016"/>
            <a:ext cx="129614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9" name="Düz Bağlayıcı 11278"/>
          <p:cNvCxnSpPr/>
          <p:nvPr/>
        </p:nvCxnSpPr>
        <p:spPr>
          <a:xfrm>
            <a:off x="5375239" y="3845784"/>
            <a:ext cx="581492" cy="735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3" name="Düz Bağlayıcı 11282"/>
          <p:cNvCxnSpPr/>
          <p:nvPr/>
        </p:nvCxnSpPr>
        <p:spPr>
          <a:xfrm>
            <a:off x="4915787" y="3928079"/>
            <a:ext cx="0" cy="797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0" name="Düz Bağlayıcı 11289"/>
          <p:cNvCxnSpPr>
            <a:stCxn id="3" idx="3"/>
          </p:cNvCxnSpPr>
          <p:nvPr/>
        </p:nvCxnSpPr>
        <p:spPr>
          <a:xfrm flipH="1">
            <a:off x="3491880" y="3773776"/>
            <a:ext cx="869524" cy="95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2" name="Düz Bağlayıcı 11291"/>
          <p:cNvCxnSpPr/>
          <p:nvPr/>
        </p:nvCxnSpPr>
        <p:spPr>
          <a:xfrm flipH="1">
            <a:off x="2987824" y="3573016"/>
            <a:ext cx="115212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4" name="Düz Bağlayıcı 11293"/>
          <p:cNvCxnSpPr/>
          <p:nvPr/>
        </p:nvCxnSpPr>
        <p:spPr>
          <a:xfrm flipH="1" flipV="1">
            <a:off x="2965522" y="3129817"/>
            <a:ext cx="1152128" cy="196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6" name="Düz Bağlayıcı 11295"/>
          <p:cNvCxnSpPr>
            <a:stCxn id="12" idx="5"/>
            <a:endCxn id="3" idx="1"/>
          </p:cNvCxnSpPr>
          <p:nvPr/>
        </p:nvCxnSpPr>
        <p:spPr>
          <a:xfrm>
            <a:off x="3755203" y="2354722"/>
            <a:ext cx="606201" cy="649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Bağlayıcı 28"/>
          <p:cNvCxnSpPr/>
          <p:nvPr/>
        </p:nvCxnSpPr>
        <p:spPr>
          <a:xfrm flipV="1">
            <a:off x="0" y="908720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4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sz="4000" dirty="0" err="1" smtClean="0">
                <a:solidFill>
                  <a:srgbClr val="FF0000"/>
                </a:solidFill>
              </a:rPr>
              <a:t>Postinfeksiyöz</a:t>
            </a:r>
            <a:r>
              <a:rPr lang="tr-TR" sz="4000" dirty="0" smtClean="0">
                <a:solidFill>
                  <a:srgbClr val="FF0000"/>
                </a:solidFill>
              </a:rPr>
              <a:t> fonksiyonel </a:t>
            </a:r>
            <a:r>
              <a:rPr lang="tr-TR" sz="4000" dirty="0" err="1" smtClean="0">
                <a:solidFill>
                  <a:srgbClr val="FF0000"/>
                </a:solidFill>
              </a:rPr>
              <a:t>dispepsi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57987" y="980728"/>
            <a:ext cx="8146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 smtClean="0"/>
              <a:t>İnfeksiyöz</a:t>
            </a:r>
            <a:r>
              <a:rPr lang="tr-TR" sz="1600" dirty="0" smtClean="0"/>
              <a:t> </a:t>
            </a:r>
            <a:r>
              <a:rPr lang="tr-TR" sz="1600" dirty="0" err="1" smtClean="0"/>
              <a:t>gastroenterit</a:t>
            </a:r>
            <a:r>
              <a:rPr lang="tr-TR" sz="1600" dirty="0" smtClean="0"/>
              <a:t> sonrası 6 ay veya daha uzun </a:t>
            </a:r>
            <a:r>
              <a:rPr lang="tr-TR" sz="1600" dirty="0"/>
              <a:t>b</a:t>
            </a:r>
            <a:r>
              <a:rPr lang="tr-TR" sz="1600" dirty="0" smtClean="0"/>
              <a:t>ir süre içinde fonksiyonel </a:t>
            </a:r>
            <a:r>
              <a:rPr lang="tr-TR" sz="1600" dirty="0" err="1" smtClean="0"/>
              <a:t>dispepsi</a:t>
            </a:r>
            <a:r>
              <a:rPr lang="tr-TR" sz="1600" dirty="0" smtClean="0"/>
              <a:t> gelişme </a:t>
            </a:r>
          </a:p>
          <a:p>
            <a:r>
              <a:rPr lang="tr-TR" sz="1600" dirty="0"/>
              <a:t>r</a:t>
            </a:r>
            <a:r>
              <a:rPr lang="tr-TR" sz="1600" dirty="0" smtClean="0"/>
              <a:t>iski 2.54 kat artar</a:t>
            </a:r>
            <a:endParaRPr lang="tr-TR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778327" cy="4824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292080" y="6525344"/>
            <a:ext cx="366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/>
              <a:t>Futugami</a:t>
            </a:r>
            <a:r>
              <a:rPr lang="tr-TR" sz="1200" dirty="0" smtClean="0"/>
              <a:t> S. </a:t>
            </a:r>
            <a:r>
              <a:rPr lang="en-US" sz="1200" dirty="0" smtClean="0"/>
              <a:t>Aliment </a:t>
            </a:r>
            <a:r>
              <a:rPr lang="en-US" sz="1200" dirty="0" err="1"/>
              <a:t>Pharmacol</a:t>
            </a:r>
            <a:r>
              <a:rPr lang="en-US" sz="1200" dirty="0"/>
              <a:t> </a:t>
            </a:r>
            <a:r>
              <a:rPr lang="en-US" sz="1200" dirty="0" err="1"/>
              <a:t>Ther</a:t>
            </a:r>
            <a:r>
              <a:rPr lang="en-US" sz="1200" dirty="0"/>
              <a:t> 2015; 41: 177–188</a:t>
            </a:r>
            <a:endParaRPr lang="tr-TR" sz="1200" dirty="0"/>
          </a:p>
        </p:txBody>
      </p:sp>
      <p:cxnSp>
        <p:nvCxnSpPr>
          <p:cNvPr id="6" name="Düz Bağlayıcı 5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0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FD</a:t>
            </a: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err="1" smtClean="0">
                <a:solidFill>
                  <a:srgbClr val="FF0000"/>
                </a:solidFill>
              </a:rPr>
              <a:t>Postprandial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distres</a:t>
            </a:r>
            <a:r>
              <a:rPr lang="tr-TR" dirty="0" smtClean="0">
                <a:solidFill>
                  <a:srgbClr val="FF0000"/>
                </a:solidFill>
              </a:rPr>
              <a:t> sendromu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/>
          </a:bodyPr>
          <a:lstStyle/>
          <a:p>
            <a:r>
              <a:rPr lang="tr-TR" sz="2800" dirty="0" smtClean="0"/>
              <a:t>30-E</a:t>
            </a:r>
          </a:p>
          <a:p>
            <a:r>
              <a:rPr lang="tr-TR" sz="2800" dirty="0" smtClean="0"/>
              <a:t>Yemeklerden sonra üst </a:t>
            </a:r>
            <a:r>
              <a:rPr lang="tr-TR" sz="2800" dirty="0" err="1" smtClean="0"/>
              <a:t>abdominal</a:t>
            </a:r>
            <a:r>
              <a:rPr lang="tr-TR" sz="2800" dirty="0" smtClean="0"/>
              <a:t> şişkinlik, dolgunluk, gaz, erken doyma. 4 kg civarında zayıflama. </a:t>
            </a:r>
          </a:p>
          <a:p>
            <a:r>
              <a:rPr lang="tr-TR" sz="2800" dirty="0" smtClean="0"/>
              <a:t>Şikayetleri 8 ay önce bulantı-kusma ve ishal atağından sonra başlamış</a:t>
            </a:r>
          </a:p>
          <a:p>
            <a:r>
              <a:rPr lang="tr-TR" sz="2800" dirty="0" smtClean="0"/>
              <a:t>Gastroskopide </a:t>
            </a:r>
            <a:r>
              <a:rPr lang="tr-TR" sz="2800" dirty="0" err="1" smtClean="0"/>
              <a:t>Hp</a:t>
            </a:r>
            <a:r>
              <a:rPr lang="tr-TR" sz="2800" dirty="0" smtClean="0"/>
              <a:t> negatif </a:t>
            </a:r>
            <a:r>
              <a:rPr lang="tr-TR" sz="2800" dirty="0" err="1" smtClean="0"/>
              <a:t>eritemli</a:t>
            </a:r>
            <a:r>
              <a:rPr lang="tr-TR" sz="2800" dirty="0" smtClean="0"/>
              <a:t> gastrit, USG normal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467544" y="5733256"/>
            <a:ext cx="828092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/>
              <a:t>Postinfeksiyöz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postprandial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distres</a:t>
            </a:r>
            <a:r>
              <a:rPr lang="tr-TR" sz="2800" b="1" dirty="0" smtClean="0"/>
              <a:t> sendromu</a:t>
            </a:r>
            <a:endParaRPr lang="tr-TR" sz="2800" b="1" dirty="0"/>
          </a:p>
        </p:txBody>
      </p:sp>
      <p:cxnSp>
        <p:nvCxnSpPr>
          <p:cNvPr id="8" name="Düz Bağlayıcı 7"/>
          <p:cNvCxnSpPr/>
          <p:nvPr/>
        </p:nvCxnSpPr>
        <p:spPr>
          <a:xfrm flipV="1">
            <a:off x="0" y="1196752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8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FD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err="1" smtClean="0">
                <a:solidFill>
                  <a:srgbClr val="FF0000"/>
                </a:solidFill>
              </a:rPr>
              <a:t>postprandial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distres</a:t>
            </a:r>
            <a:r>
              <a:rPr lang="tr-TR" dirty="0" smtClean="0">
                <a:solidFill>
                  <a:srgbClr val="FF0000"/>
                </a:solidFill>
              </a:rPr>
              <a:t> sendromu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Küçük öğünler halinde ye, yağlı</a:t>
            </a:r>
            <a:r>
              <a:rPr lang="tr-TR" sz="2800" dirty="0"/>
              <a:t> </a:t>
            </a:r>
            <a:r>
              <a:rPr lang="tr-TR" sz="2800" dirty="0" smtClean="0"/>
              <a:t>yiyecekler ve gazlı içecekler sakın</a:t>
            </a:r>
          </a:p>
          <a:p>
            <a:r>
              <a:rPr lang="tr-TR" sz="2800" dirty="0" err="1" smtClean="0"/>
              <a:t>Prokinetikler</a:t>
            </a:r>
            <a:r>
              <a:rPr lang="tr-TR" sz="2800" dirty="0" smtClean="0"/>
              <a:t>; </a:t>
            </a:r>
            <a:r>
              <a:rPr lang="tr-TR" sz="2400" i="1" dirty="0" err="1" smtClean="0"/>
              <a:t>Domperidon</a:t>
            </a:r>
            <a:endParaRPr lang="tr-TR" sz="2400" i="1" dirty="0" smtClean="0"/>
          </a:p>
          <a:p>
            <a:r>
              <a:rPr lang="tr-TR" sz="2800" dirty="0" smtClean="0"/>
              <a:t>5-HT1 reseptör </a:t>
            </a:r>
            <a:r>
              <a:rPr lang="tr-TR" sz="2800" dirty="0" err="1" smtClean="0"/>
              <a:t>agonisti</a:t>
            </a:r>
            <a:r>
              <a:rPr lang="tr-TR" sz="2800" dirty="0" smtClean="0"/>
              <a:t>; </a:t>
            </a:r>
            <a:r>
              <a:rPr lang="tr-TR" sz="2800" dirty="0" err="1" smtClean="0"/>
              <a:t>proksimal</a:t>
            </a:r>
            <a:r>
              <a:rPr lang="tr-TR" sz="2800" dirty="0" smtClean="0"/>
              <a:t> mide </a:t>
            </a:r>
            <a:r>
              <a:rPr lang="tr-TR" sz="2800" dirty="0" err="1" smtClean="0"/>
              <a:t>relaksasyonu</a:t>
            </a:r>
            <a:r>
              <a:rPr lang="tr-TR" sz="2800" dirty="0" smtClean="0"/>
              <a:t>. </a:t>
            </a:r>
            <a:r>
              <a:rPr lang="tr-TR" sz="2400" i="1" dirty="0" err="1" smtClean="0"/>
              <a:t>Buspiron</a:t>
            </a:r>
            <a:r>
              <a:rPr lang="tr-TR" sz="2400" i="1" dirty="0" smtClean="0"/>
              <a:t> 10 mg</a:t>
            </a:r>
          </a:p>
          <a:p>
            <a:r>
              <a:rPr lang="tr-TR" sz="2800" dirty="0" smtClean="0"/>
              <a:t>5HT2-HT3 reseptör blokajı, </a:t>
            </a:r>
            <a:r>
              <a:rPr lang="tr-TR" sz="2400" i="1" dirty="0" err="1" smtClean="0"/>
              <a:t>Mirtazapin</a:t>
            </a:r>
            <a:r>
              <a:rPr lang="tr-TR" sz="2400" i="1" dirty="0" smtClean="0"/>
              <a:t> 15-30 mg. </a:t>
            </a:r>
            <a:r>
              <a:rPr lang="tr-TR" sz="2800" dirty="0" smtClean="0"/>
              <a:t>Kilo kaybı ile birlikte olan </a:t>
            </a:r>
            <a:r>
              <a:rPr lang="tr-TR" sz="2800" dirty="0" err="1" smtClean="0"/>
              <a:t>anksiyete</a:t>
            </a:r>
            <a:r>
              <a:rPr lang="tr-TR" sz="2800" dirty="0" smtClean="0"/>
              <a:t> ve </a:t>
            </a:r>
            <a:r>
              <a:rPr lang="tr-TR" sz="2800" dirty="0" err="1" smtClean="0"/>
              <a:t>dispepside</a:t>
            </a:r>
            <a:r>
              <a:rPr lang="tr-TR" sz="2800" dirty="0" smtClean="0"/>
              <a:t> </a:t>
            </a:r>
          </a:p>
          <a:p>
            <a:r>
              <a:rPr lang="tr-TR" sz="2800" dirty="0" err="1" smtClean="0"/>
              <a:t>Trisiklik</a:t>
            </a:r>
            <a:r>
              <a:rPr lang="tr-TR" sz="2800" dirty="0" smtClean="0"/>
              <a:t> </a:t>
            </a:r>
            <a:r>
              <a:rPr lang="tr-TR" sz="2800" dirty="0" err="1" smtClean="0"/>
              <a:t>antidepresanlar</a:t>
            </a:r>
            <a:r>
              <a:rPr lang="tr-TR" sz="2800" dirty="0" smtClean="0"/>
              <a:t> </a:t>
            </a:r>
          </a:p>
          <a:p>
            <a:r>
              <a:rPr lang="tr-TR" sz="2800" dirty="0" smtClean="0"/>
              <a:t>PPI</a:t>
            </a:r>
            <a:endParaRPr lang="tr-TR" sz="2800" dirty="0"/>
          </a:p>
        </p:txBody>
      </p:sp>
      <p:cxnSp>
        <p:nvCxnSpPr>
          <p:cNvPr id="4" name="Düz Bağlayıcı 3"/>
          <p:cNvCxnSpPr/>
          <p:nvPr/>
        </p:nvCxnSpPr>
        <p:spPr>
          <a:xfrm flipV="1">
            <a:off x="0" y="1412776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7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FD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 err="1">
                <a:solidFill>
                  <a:srgbClr val="FF0000"/>
                </a:solidFill>
              </a:rPr>
              <a:t>epigastrik</a:t>
            </a:r>
            <a:r>
              <a:rPr lang="tr-TR" dirty="0">
                <a:solidFill>
                  <a:srgbClr val="FF0000"/>
                </a:solidFill>
              </a:rPr>
              <a:t> ağrı sendromu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tr-TR" sz="2800" dirty="0" smtClean="0"/>
              <a:t>35-E</a:t>
            </a:r>
          </a:p>
          <a:p>
            <a:r>
              <a:rPr lang="tr-TR" sz="2800" dirty="0" smtClean="0"/>
              <a:t>Haftada 4-5 kez, 3-4 saat kadar süren </a:t>
            </a:r>
            <a:r>
              <a:rPr lang="tr-TR" sz="2800" dirty="0" err="1"/>
              <a:t>e</a:t>
            </a:r>
            <a:r>
              <a:rPr lang="tr-TR" sz="2800" dirty="0" err="1" smtClean="0"/>
              <a:t>pigastrik</a:t>
            </a:r>
            <a:r>
              <a:rPr lang="tr-TR" sz="2800" dirty="0" smtClean="0"/>
              <a:t> ağrı ve yanma atakları</a:t>
            </a:r>
          </a:p>
          <a:p>
            <a:r>
              <a:rPr lang="tr-TR" sz="2800" dirty="0" smtClean="0"/>
              <a:t>9 aydır şikayetleri var, son 1-2 aydır günlük hayatını etkiliyor</a:t>
            </a:r>
          </a:p>
          <a:p>
            <a:r>
              <a:rPr lang="tr-TR" sz="2800" dirty="0" smtClean="0"/>
              <a:t>Son ayda yemeklerden sonra gaz-şişkinlik, erken doyma şikayetleri de eklenmiş</a:t>
            </a:r>
          </a:p>
          <a:p>
            <a:r>
              <a:rPr lang="tr-TR" sz="2800" dirty="0"/>
              <a:t>Gastroskopide </a:t>
            </a:r>
            <a:r>
              <a:rPr lang="tr-TR" sz="2800" dirty="0" err="1"/>
              <a:t>Hp</a:t>
            </a:r>
            <a:r>
              <a:rPr lang="tr-TR" sz="2800" dirty="0"/>
              <a:t> negatif </a:t>
            </a:r>
            <a:r>
              <a:rPr lang="tr-TR" sz="2800" dirty="0" err="1"/>
              <a:t>eritemli</a:t>
            </a:r>
            <a:r>
              <a:rPr lang="tr-TR" sz="2800" dirty="0"/>
              <a:t> gastrit, USG </a:t>
            </a:r>
            <a:r>
              <a:rPr lang="tr-TR" sz="2800" dirty="0" smtClean="0"/>
              <a:t>normal</a:t>
            </a:r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467544" y="5661248"/>
            <a:ext cx="828092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/>
              <a:t>Epigastrik</a:t>
            </a:r>
            <a:r>
              <a:rPr lang="tr-TR" sz="2800" b="1" dirty="0" smtClean="0"/>
              <a:t> ağrı sendromu ve </a:t>
            </a:r>
            <a:r>
              <a:rPr lang="tr-TR" sz="2800" b="1" dirty="0" err="1" smtClean="0"/>
              <a:t>subsendromik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postprandial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distres</a:t>
            </a:r>
            <a:r>
              <a:rPr lang="tr-TR" sz="2800" b="1" dirty="0" smtClean="0"/>
              <a:t> sendromu</a:t>
            </a:r>
            <a:endParaRPr lang="tr-TR" sz="2800" b="1" dirty="0"/>
          </a:p>
        </p:txBody>
      </p:sp>
      <p:cxnSp>
        <p:nvCxnSpPr>
          <p:cNvPr id="5" name="Düz Bağlayıcı 4"/>
          <p:cNvCxnSpPr/>
          <p:nvPr/>
        </p:nvCxnSpPr>
        <p:spPr>
          <a:xfrm flipV="1">
            <a:off x="0" y="1268760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5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FD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 err="1" smtClean="0">
                <a:solidFill>
                  <a:srgbClr val="FF0000"/>
                </a:solidFill>
              </a:rPr>
              <a:t>epigastrik</a:t>
            </a:r>
            <a:r>
              <a:rPr lang="tr-TR" dirty="0" smtClean="0">
                <a:solidFill>
                  <a:srgbClr val="FF0000"/>
                </a:solidFill>
              </a:rPr>
              <a:t> ağrı sendromu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48272"/>
            <a:ext cx="8229600" cy="2692896"/>
          </a:xfrm>
        </p:spPr>
        <p:txBody>
          <a:bodyPr/>
          <a:lstStyle/>
          <a:p>
            <a:r>
              <a:rPr lang="tr-TR" dirty="0" smtClean="0"/>
              <a:t>PPI</a:t>
            </a:r>
          </a:p>
          <a:p>
            <a:r>
              <a:rPr lang="tr-TR" dirty="0" err="1"/>
              <a:t>Serotonin-norepinephrine</a:t>
            </a:r>
            <a:r>
              <a:rPr lang="tr-TR" dirty="0"/>
              <a:t> </a:t>
            </a:r>
            <a:r>
              <a:rPr lang="tr-TR" dirty="0" err="1"/>
              <a:t>reuptake</a:t>
            </a:r>
            <a:r>
              <a:rPr lang="tr-TR" dirty="0"/>
              <a:t> </a:t>
            </a:r>
            <a:r>
              <a:rPr lang="tr-TR" dirty="0" err="1"/>
              <a:t>inhibitors</a:t>
            </a:r>
            <a:r>
              <a:rPr lang="tr-TR" dirty="0"/>
              <a:t> (</a:t>
            </a:r>
            <a:r>
              <a:rPr lang="tr-TR" dirty="0" err="1"/>
              <a:t>SNRIs</a:t>
            </a:r>
            <a:r>
              <a:rPr lang="tr-TR" dirty="0" smtClean="0"/>
              <a:t>); </a:t>
            </a:r>
            <a:r>
              <a:rPr lang="tr-TR" sz="2800" i="1" dirty="0" err="1" smtClean="0"/>
              <a:t>venlafaksin</a:t>
            </a:r>
            <a:r>
              <a:rPr lang="tr-TR" sz="2800" i="1" dirty="0" smtClean="0"/>
              <a:t>, </a:t>
            </a:r>
            <a:r>
              <a:rPr lang="tr-TR" sz="2800" i="1" dirty="0" err="1" smtClean="0"/>
              <a:t>duloksetin</a:t>
            </a:r>
            <a:endParaRPr lang="tr-TR" i="1" dirty="0" smtClean="0"/>
          </a:p>
          <a:p>
            <a:r>
              <a:rPr lang="tr-TR" dirty="0" smtClean="0"/>
              <a:t>Düşük doz </a:t>
            </a:r>
            <a:r>
              <a:rPr lang="tr-TR" dirty="0" err="1"/>
              <a:t>t</a:t>
            </a:r>
            <a:r>
              <a:rPr lang="tr-TR" dirty="0" err="1" smtClean="0"/>
              <a:t>risiklik</a:t>
            </a:r>
            <a:r>
              <a:rPr lang="tr-TR" dirty="0" smtClean="0"/>
              <a:t> </a:t>
            </a:r>
            <a:r>
              <a:rPr lang="tr-TR" dirty="0" err="1" smtClean="0"/>
              <a:t>antidepresanlar</a:t>
            </a:r>
            <a:endParaRPr lang="tr-TR" dirty="0"/>
          </a:p>
        </p:txBody>
      </p:sp>
      <p:cxnSp>
        <p:nvCxnSpPr>
          <p:cNvPr id="4" name="Düz Bağlayıcı 3"/>
          <p:cNvCxnSpPr/>
          <p:nvPr/>
        </p:nvCxnSpPr>
        <p:spPr>
          <a:xfrm flipV="1">
            <a:off x="0" y="1484784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6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88722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Fonksiyonel </a:t>
            </a:r>
            <a:r>
              <a:rPr lang="tr-TR" sz="3200" dirty="0" err="1" smtClean="0">
                <a:solidFill>
                  <a:srgbClr val="FF0000"/>
                </a:solidFill>
              </a:rPr>
              <a:t>dispepside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escitalopram</a:t>
            </a:r>
            <a:r>
              <a:rPr lang="tr-TR" sz="3200" dirty="0" smtClean="0">
                <a:solidFill>
                  <a:srgbClr val="FF0000"/>
                </a:solidFill>
              </a:rPr>
              <a:t> ve </a:t>
            </a:r>
            <a:r>
              <a:rPr lang="tr-TR" sz="3200" dirty="0" err="1" smtClean="0">
                <a:solidFill>
                  <a:srgbClr val="FF0000"/>
                </a:solidFill>
              </a:rPr>
              <a:t>amitriptilin</a:t>
            </a: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29" y="1340769"/>
            <a:ext cx="7112063" cy="5112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119590" y="6525344"/>
            <a:ext cx="3916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i="1" dirty="0" err="1" smtClean="0"/>
              <a:t>Talley</a:t>
            </a:r>
            <a:r>
              <a:rPr lang="tr-TR" sz="1200" i="1" dirty="0" smtClean="0"/>
              <a:t> NJ. </a:t>
            </a:r>
            <a:r>
              <a:rPr lang="tr-TR" sz="1200" i="1" dirty="0" err="1" smtClean="0"/>
              <a:t>Gastroenterology</a:t>
            </a:r>
            <a:r>
              <a:rPr lang="tr-TR" sz="1200" dirty="0"/>
              <a:t>. 2015 </a:t>
            </a:r>
            <a:r>
              <a:rPr lang="tr-TR" sz="1200" dirty="0" err="1"/>
              <a:t>August</a:t>
            </a:r>
            <a:r>
              <a:rPr lang="tr-TR" sz="1200" dirty="0"/>
              <a:t> ; 149(2): 340–349.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085016" y="899428"/>
            <a:ext cx="529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Ülser tipi </a:t>
            </a:r>
            <a:r>
              <a:rPr lang="tr-TR" dirty="0" err="1" smtClean="0"/>
              <a:t>dispepsili</a:t>
            </a:r>
            <a:r>
              <a:rPr lang="tr-TR" dirty="0" smtClean="0"/>
              <a:t> hastalar </a:t>
            </a:r>
            <a:r>
              <a:rPr lang="tr-TR" dirty="0" err="1" smtClean="0"/>
              <a:t>amitriptilinden</a:t>
            </a:r>
            <a:r>
              <a:rPr lang="tr-TR" dirty="0" smtClean="0"/>
              <a:t> yarar görür</a:t>
            </a:r>
            <a:endParaRPr lang="tr-TR" dirty="0"/>
          </a:p>
        </p:txBody>
      </p:sp>
      <p:cxnSp>
        <p:nvCxnSpPr>
          <p:cNvPr id="6" name="Düz Bağlayıcı 5"/>
          <p:cNvCxnSpPr/>
          <p:nvPr/>
        </p:nvCxnSpPr>
        <p:spPr>
          <a:xfrm flipV="1">
            <a:off x="0" y="764704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8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195736" y="757780"/>
            <a:ext cx="4392488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tr-TR" sz="4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Kombinasyonlar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6" y="1736528"/>
            <a:ext cx="3537940" cy="35289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788024" y="1628800"/>
            <a:ext cx="3888432" cy="3744416"/>
          </a:xfrm>
          <a:prstGeom prst="ellipse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1079612" y="3091081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SİMETİKON</a:t>
            </a:r>
            <a:endParaRPr lang="tr-T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835696" y="544094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Sinerji içindir…</a:t>
            </a:r>
            <a:endParaRPr lang="tr-TR" sz="40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20072" y="1988840"/>
            <a:ext cx="30963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200" b="1" dirty="0" err="1">
                <a:solidFill>
                  <a:schemeClr val="bg1"/>
                </a:solidFill>
              </a:rPr>
              <a:t>Alverin</a:t>
            </a:r>
            <a:r>
              <a:rPr lang="tr-TR" sz="2200" b="1" dirty="0">
                <a:solidFill>
                  <a:schemeClr val="bg1"/>
                </a:solidFill>
              </a:rPr>
              <a:t> </a:t>
            </a:r>
            <a:r>
              <a:rPr lang="tr-TR" sz="2200" b="1" dirty="0" err="1">
                <a:solidFill>
                  <a:schemeClr val="bg1"/>
                </a:solidFill>
              </a:rPr>
              <a:t>sitrat</a:t>
            </a:r>
            <a:endParaRPr lang="tr-TR" sz="2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2200" b="1" dirty="0" err="1">
                <a:solidFill>
                  <a:schemeClr val="bg1"/>
                </a:solidFill>
              </a:rPr>
              <a:t>Loperamid</a:t>
            </a:r>
            <a:endParaRPr lang="tr-TR" sz="2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2200" b="1" dirty="0" err="1">
                <a:solidFill>
                  <a:schemeClr val="bg1"/>
                </a:solidFill>
              </a:rPr>
              <a:t>Antasidler</a:t>
            </a:r>
            <a:endParaRPr lang="tr-TR" sz="2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2200" b="1" dirty="0">
                <a:solidFill>
                  <a:schemeClr val="bg1"/>
                </a:solidFill>
              </a:rPr>
              <a:t>Aktif kömür</a:t>
            </a:r>
          </a:p>
          <a:p>
            <a:pPr algn="ctr">
              <a:lnSpc>
                <a:spcPct val="150000"/>
              </a:lnSpc>
            </a:pPr>
            <a:r>
              <a:rPr lang="tr-TR" sz="2200" b="1" dirty="0">
                <a:solidFill>
                  <a:schemeClr val="bg1"/>
                </a:solidFill>
              </a:rPr>
              <a:t>Pankreas </a:t>
            </a:r>
            <a:r>
              <a:rPr lang="tr-TR" sz="2200" b="1" dirty="0" smtClean="0">
                <a:solidFill>
                  <a:schemeClr val="bg1"/>
                </a:solidFill>
              </a:rPr>
              <a:t>enzimleri</a:t>
            </a:r>
          </a:p>
          <a:p>
            <a:pPr algn="ctr">
              <a:lnSpc>
                <a:spcPct val="150000"/>
              </a:lnSpc>
            </a:pPr>
            <a:r>
              <a:rPr lang="tr-TR" sz="2200" b="1" dirty="0" err="1" smtClean="0">
                <a:solidFill>
                  <a:schemeClr val="bg1"/>
                </a:solidFill>
              </a:rPr>
              <a:t>Pipenzolat</a:t>
            </a:r>
            <a:r>
              <a:rPr lang="tr-TR" sz="2200" b="1" dirty="0" smtClean="0">
                <a:solidFill>
                  <a:schemeClr val="bg1"/>
                </a:solidFill>
              </a:rPr>
              <a:t> </a:t>
            </a:r>
            <a:r>
              <a:rPr lang="tr-TR" sz="2200" b="1" dirty="0" err="1" smtClean="0">
                <a:solidFill>
                  <a:schemeClr val="bg1"/>
                </a:solidFill>
              </a:rPr>
              <a:t>bromid</a:t>
            </a:r>
            <a:endParaRPr lang="tr-TR" sz="2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tr-TR" sz="2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tr-TR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1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Piktogramlar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7056784" cy="35451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5761945" y="6464369"/>
            <a:ext cx="3202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/>
              <a:t>Irvire</a:t>
            </a:r>
            <a:r>
              <a:rPr lang="tr-TR" sz="1200" dirty="0" smtClean="0"/>
              <a:t> EJ. </a:t>
            </a:r>
            <a:r>
              <a:rPr lang="tr-TR" sz="1200" dirty="0" err="1" smtClean="0"/>
              <a:t>Gastroenterology</a:t>
            </a:r>
            <a:r>
              <a:rPr lang="tr-TR" sz="1200" dirty="0" smtClean="0"/>
              <a:t> </a:t>
            </a:r>
            <a:r>
              <a:rPr lang="tr-TR" sz="1200" dirty="0"/>
              <a:t>2016;150:1469–1480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67544" y="1619508"/>
            <a:ext cx="2797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Aynı dili konuşmak…</a:t>
            </a:r>
            <a:endParaRPr lang="tr-TR" sz="2400" dirty="0"/>
          </a:p>
        </p:txBody>
      </p:sp>
      <p:sp>
        <p:nvSpPr>
          <p:cNvPr id="9" name="Yukarı Ok 8"/>
          <p:cNvSpPr/>
          <p:nvPr/>
        </p:nvSpPr>
        <p:spPr>
          <a:xfrm>
            <a:off x="467544" y="2996952"/>
            <a:ext cx="216024" cy="2952328"/>
          </a:xfrm>
          <a:prstGeom prst="up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Bağlayıcı 10"/>
          <p:cNvCxnSpPr>
            <a:stCxn id="9" idx="0"/>
          </p:cNvCxnSpPr>
          <p:nvPr/>
        </p:nvCxnSpPr>
        <p:spPr>
          <a:xfrm flipH="1">
            <a:off x="323528" y="2996952"/>
            <a:ext cx="252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 flipH="1">
            <a:off x="323528" y="5949280"/>
            <a:ext cx="252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618252" y="2798506"/>
            <a:ext cx="88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En kötü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611560" y="5723964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En iyi</a:t>
            </a:r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35496" y="2204864"/>
            <a:ext cx="1265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/>
              <a:t>Şikayetlerin</a:t>
            </a:r>
          </a:p>
          <a:p>
            <a:pPr algn="ctr"/>
            <a:r>
              <a:rPr lang="tr-TR" dirty="0" smtClean="0"/>
              <a:t>derecesi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13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" y="3339462"/>
            <a:ext cx="3511041" cy="350213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51520" y="190381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Otilonyum</a:t>
            </a: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Bromür </a:t>
            </a:r>
            <a:r>
              <a:rPr lang="tr-TR" sz="4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ve </a:t>
            </a:r>
            <a:r>
              <a:rPr lang="tr-TR" sz="4000" b="1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Simetikon</a:t>
            </a:r>
            <a:endParaRPr lang="tr-TR" sz="4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20" y="862974"/>
            <a:ext cx="3511041" cy="3502130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323528" y="3889264"/>
            <a:ext cx="26642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İrritabl</a:t>
            </a:r>
            <a:r>
              <a:rPr lang="tr-T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</a:p>
          <a:p>
            <a:pPr algn="ctr"/>
            <a:r>
              <a:rPr lang="tr-T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barsak sendromu (İBS) ve </a:t>
            </a:r>
            <a:r>
              <a:rPr lang="tr-TR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distal</a:t>
            </a:r>
            <a:r>
              <a:rPr lang="tr-T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enterik</a:t>
            </a:r>
            <a:r>
              <a:rPr lang="tr-T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bölgenin </a:t>
            </a:r>
          </a:p>
          <a:p>
            <a:pPr algn="ctr"/>
            <a:r>
              <a:rPr lang="tr-T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spastik-ağrılı durumlarında spazm çözücüdür.</a:t>
            </a:r>
            <a:endParaRPr lang="tr-TR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1430292" y="1983156"/>
            <a:ext cx="3531877" cy="319495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2376906" y="1032054"/>
            <a:ext cx="3536501" cy="3199307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4701302" y="1204297"/>
            <a:ext cx="31306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Spazmların </a:t>
            </a:r>
          </a:p>
          <a:p>
            <a:pPr algn="ctr"/>
            <a:r>
              <a:rPr lang="tr-T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özellikle gaz nedeniyle olduğu/artış gösterdiği  durumlarda sindirim kanalında aşırı gazın yarattığı ağrı durumlarını dindirmek için</a:t>
            </a:r>
          </a:p>
          <a:p>
            <a:pPr algn="ctr"/>
            <a:r>
              <a:rPr lang="tr-T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kullanılır.</a:t>
            </a:r>
            <a:endParaRPr lang="tr-TR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Düz Bağlayıcı 12"/>
          <p:cNvCxnSpPr/>
          <p:nvPr/>
        </p:nvCxnSpPr>
        <p:spPr>
          <a:xfrm flipV="1">
            <a:off x="0" y="819134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7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1" y="-147704"/>
            <a:ext cx="8312727" cy="623454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51520" y="200834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Otilonyum</a:t>
            </a:r>
            <a:r>
              <a:rPr lang="tr-TR" sz="36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tr-TR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Bromür </a:t>
            </a:r>
            <a:r>
              <a:rPr lang="tr-TR" sz="40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Farmakokinetik</a:t>
            </a:r>
            <a:endParaRPr lang="tr-TR" sz="4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79512" y="6320353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 smtClean="0"/>
              <a:t>Evangelista</a:t>
            </a:r>
            <a:r>
              <a:rPr lang="tr-TR" sz="1200" dirty="0" smtClean="0"/>
              <a:t> S et al. </a:t>
            </a:r>
            <a:r>
              <a:rPr lang="tr-TR" sz="1200" dirty="0" err="1" smtClean="0"/>
              <a:t>Drug</a:t>
            </a:r>
            <a:r>
              <a:rPr lang="tr-TR" sz="1200" dirty="0" smtClean="0"/>
              <a:t> </a:t>
            </a:r>
            <a:r>
              <a:rPr lang="tr-TR" sz="1200" dirty="0" err="1" smtClean="0"/>
              <a:t>Metab</a:t>
            </a:r>
            <a:r>
              <a:rPr lang="tr-TR" sz="1200" dirty="0" smtClean="0"/>
              <a:t> </a:t>
            </a:r>
            <a:r>
              <a:rPr lang="tr-TR" sz="1200" dirty="0" err="1" smtClean="0"/>
              <a:t>and</a:t>
            </a:r>
            <a:r>
              <a:rPr lang="tr-TR" sz="1200" dirty="0" smtClean="0"/>
              <a:t> </a:t>
            </a:r>
            <a:r>
              <a:rPr lang="tr-TR" sz="1200" dirty="0" err="1" smtClean="0"/>
              <a:t>Dispos</a:t>
            </a:r>
            <a:r>
              <a:rPr lang="tr-TR" sz="1200" dirty="0" smtClean="0"/>
              <a:t>. 2000;28(6): 643-647</a:t>
            </a:r>
            <a:endParaRPr lang="tr-TR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143508" y="5301208"/>
            <a:ext cx="8424936" cy="576064"/>
          </a:xfrm>
          <a:prstGeom prst="roundRect">
            <a:avLst/>
          </a:prstGeom>
          <a:solidFill>
            <a:srgbClr val="BFBFBF"/>
          </a:solidFill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Kolon düz kaslarında daha çok olmak üzere tüm </a:t>
            </a:r>
            <a:r>
              <a:rPr lang="tr-TR" b="1" dirty="0" err="1">
                <a:solidFill>
                  <a:schemeClr val="tx1"/>
                </a:solidFill>
              </a:rPr>
              <a:t>gastrointestinal</a:t>
            </a:r>
            <a:r>
              <a:rPr lang="tr-TR" b="1" dirty="0">
                <a:solidFill>
                  <a:schemeClr val="tx1"/>
                </a:solidFill>
              </a:rPr>
              <a:t> sistemde dağılır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3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16023" y="190381"/>
            <a:ext cx="89644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Otilonyum</a:t>
            </a:r>
            <a:r>
              <a:rPr lang="tr-TR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Bromür </a:t>
            </a: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Etki mekanizması</a:t>
            </a:r>
            <a:endParaRPr lang="tr-TR" sz="4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79512" y="6392361"/>
            <a:ext cx="8624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cs typeface="Arial" pitchFamily="34" charset="0"/>
              </a:rPr>
              <a:t>ACh</a:t>
            </a:r>
            <a:r>
              <a:rPr lang="it-IT" sz="1200" dirty="0">
                <a:cs typeface="Arial" pitchFamily="34" charset="0"/>
              </a:rPr>
              <a:t>: </a:t>
            </a:r>
            <a:r>
              <a:rPr lang="tr-TR" sz="1200" dirty="0" err="1">
                <a:cs typeface="Arial" pitchFamily="34" charset="0"/>
              </a:rPr>
              <a:t>Asetilkolin</a:t>
            </a:r>
            <a:r>
              <a:rPr lang="tr-TR" sz="1200" dirty="0">
                <a:cs typeface="Arial" pitchFamily="34" charset="0"/>
              </a:rPr>
              <a:t> - </a:t>
            </a:r>
            <a:r>
              <a:rPr lang="it-IT" sz="1200" b="1" dirty="0">
                <a:cs typeface="Arial" pitchFamily="34" charset="0"/>
              </a:rPr>
              <a:t>SP</a:t>
            </a:r>
            <a:r>
              <a:rPr lang="it-IT" sz="1200" dirty="0">
                <a:cs typeface="Arial" pitchFamily="34" charset="0"/>
              </a:rPr>
              <a:t>: </a:t>
            </a:r>
            <a:r>
              <a:rPr lang="tr-TR" sz="1200" dirty="0">
                <a:cs typeface="Arial" pitchFamily="34" charset="0"/>
              </a:rPr>
              <a:t>P maddesi - </a:t>
            </a:r>
            <a:r>
              <a:rPr lang="it-IT" sz="1200" b="1" dirty="0">
                <a:cs typeface="Arial" pitchFamily="34" charset="0"/>
              </a:rPr>
              <a:t>NKA</a:t>
            </a:r>
            <a:r>
              <a:rPr lang="it-IT" sz="1200" dirty="0">
                <a:cs typeface="Arial" pitchFamily="34" charset="0"/>
              </a:rPr>
              <a:t>: </a:t>
            </a:r>
            <a:r>
              <a:rPr lang="tr-TR" sz="1200" dirty="0" err="1">
                <a:cs typeface="Arial" pitchFamily="34" charset="0"/>
              </a:rPr>
              <a:t>Nörokinin</a:t>
            </a:r>
            <a:r>
              <a:rPr lang="it-IT" sz="1200" dirty="0">
                <a:cs typeface="Arial" pitchFamily="34" charset="0"/>
              </a:rPr>
              <a:t> A</a:t>
            </a:r>
            <a:r>
              <a:rPr lang="tr-TR" sz="1200" dirty="0">
                <a:cs typeface="Arial" pitchFamily="34" charset="0"/>
              </a:rPr>
              <a:t> - </a:t>
            </a:r>
            <a:r>
              <a:rPr lang="it-IT" sz="1200" b="1" dirty="0">
                <a:cs typeface="Arial" pitchFamily="34" charset="0"/>
              </a:rPr>
              <a:t>NK</a:t>
            </a:r>
            <a:r>
              <a:rPr lang="tr-TR" sz="1200" b="1" baseline="-25000" dirty="0">
                <a:cs typeface="Arial" pitchFamily="34" charset="0"/>
              </a:rPr>
              <a:t>1</a:t>
            </a:r>
            <a:r>
              <a:rPr lang="it-IT" sz="1200" dirty="0">
                <a:cs typeface="Arial" pitchFamily="34" charset="0"/>
              </a:rPr>
              <a:t>: </a:t>
            </a:r>
            <a:r>
              <a:rPr lang="tr-TR" sz="1200" dirty="0">
                <a:cs typeface="Arial" pitchFamily="34" charset="0"/>
              </a:rPr>
              <a:t>Nörokinin1 - </a:t>
            </a:r>
            <a:r>
              <a:rPr lang="it-IT" sz="1200" b="1" dirty="0">
                <a:cs typeface="Arial" pitchFamily="34" charset="0"/>
              </a:rPr>
              <a:t>NK</a:t>
            </a:r>
            <a:r>
              <a:rPr lang="tr-TR" sz="1200" b="1" baseline="-25000" dirty="0">
                <a:cs typeface="Arial" pitchFamily="34" charset="0"/>
              </a:rPr>
              <a:t>2 : </a:t>
            </a:r>
            <a:r>
              <a:rPr lang="tr-TR" sz="1200" dirty="0">
                <a:cs typeface="Arial" pitchFamily="34" charset="0"/>
              </a:rPr>
              <a:t>Nörokinin2</a:t>
            </a:r>
            <a:endParaRPr lang="it-IT" sz="1200" dirty="0">
              <a:cs typeface="Arial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71294"/>
            <a:ext cx="5985788" cy="3643605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99961" y="1004535"/>
            <a:ext cx="8260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Kalsiyum kanallarını bloke eder.</a:t>
            </a:r>
          </a:p>
          <a:p>
            <a:pPr marL="285750" indent="-285750">
              <a:buBlip>
                <a:blip r:embed="rId3"/>
              </a:buBlip>
            </a:pP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Antimuskarinik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etki gösterir.</a:t>
            </a:r>
          </a:p>
          <a:p>
            <a:pPr marL="285750" indent="-285750">
              <a:buBlip>
                <a:blip r:embed="rId3"/>
              </a:buBlip>
            </a:pP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Taşikinin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reseptörlerini </a:t>
            </a:r>
            <a:r>
              <a:rPr lang="tr-T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antagonize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eder.</a:t>
            </a: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Düz Bağlayıcı 9"/>
          <p:cNvCxnSpPr/>
          <p:nvPr/>
        </p:nvCxnSpPr>
        <p:spPr>
          <a:xfrm flipV="1">
            <a:off x="0" y="908720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12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200834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Simetikon</a:t>
            </a:r>
            <a:endParaRPr lang="tr-TR" sz="4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95535" y="1249335"/>
            <a:ext cx="853392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Etki mekanizması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Mukus kaplı gaz habbeciklerini parçalar, köpük oluşumunu engeller, yüzey gerilimini azaltır, gazın eliminasyonu 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kolaylaşır.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tr-T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Emilmeyen karbonhidratlardan gaz oluşumunu 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azaltır.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tr-T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Mide boşalmasını 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hızlandırır.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tr-T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Erişkin dozu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Gaz, Fonksiyonel </a:t>
            </a:r>
            <a:r>
              <a:rPr lang="tr-T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dispepsi</a:t>
            </a:r>
            <a:endParaRPr lang="tr-T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40-125 mg / öğünlerden sonra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&lt;500 mg / gün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Doz ayarı 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gerekmez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tr-T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Yan etki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Yok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67544" y="6392361"/>
            <a:ext cx="6674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Holtman</a:t>
            </a:r>
            <a:r>
              <a:rPr lang="tr-T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G. DDW </a:t>
            </a:r>
            <a:r>
              <a:rPr lang="tr-T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2000;A5705 </a:t>
            </a:r>
            <a:r>
              <a:rPr lang="tr-TR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Brecevic</a:t>
            </a:r>
            <a:r>
              <a:rPr lang="tr-T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L. J </a:t>
            </a:r>
            <a:r>
              <a:rPr lang="tr-TR" sz="1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Apply</a:t>
            </a:r>
            <a:r>
              <a:rPr lang="tr-T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1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Toxicol</a:t>
            </a:r>
            <a:r>
              <a:rPr lang="tr-T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1994Holtman </a:t>
            </a:r>
            <a:r>
              <a:rPr lang="tr-T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G. APT 2002</a:t>
            </a:r>
          </a:p>
        </p:txBody>
      </p:sp>
    </p:spTree>
    <p:extLst>
      <p:ext uri="{BB962C8B-B14F-4D97-AF65-F5344CB8AC3E}">
        <p14:creationId xmlns:p14="http://schemas.microsoft.com/office/powerpoint/2010/main" val="153934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64500"/>
            <a:ext cx="2232248" cy="222658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08102"/>
            <a:ext cx="2232248" cy="222658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64500"/>
            <a:ext cx="2232248" cy="222658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78" y="3985069"/>
            <a:ext cx="2077922" cy="207264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79253"/>
            <a:ext cx="3065478" cy="3057698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827584" y="2217058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2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Ağrı iletimini azaltıcı etki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6009456" y="2204864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2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Gaz giderici etki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935596" y="4653136"/>
            <a:ext cx="1620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200" b="1" dirty="0" err="1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Spazmolitik</a:t>
            </a:r>
            <a:r>
              <a:rPr lang="tr-TR" sz="22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etki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5940152" y="4653136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200" b="1" dirty="0" err="1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Antisekretuvar</a:t>
            </a:r>
            <a:r>
              <a:rPr lang="tr-TR" sz="22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etki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3008395" y="328498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4’lü etki mekanizması</a:t>
            </a:r>
            <a:endParaRPr lang="tr-TR" sz="36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24844" y="6242447"/>
            <a:ext cx="7200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tr-TR" dirty="0" smtClean="0"/>
          </a:p>
          <a:p>
            <a:r>
              <a:rPr lang="tr-TR" sz="1400" dirty="0" smtClean="0"/>
              <a:t>Rychter J. </a:t>
            </a:r>
            <a:r>
              <a:rPr lang="tr-TR" sz="1400" i="1" dirty="0" smtClean="0"/>
              <a:t>Ther </a:t>
            </a:r>
            <a:r>
              <a:rPr lang="tr-TR" sz="1400" i="1" dirty="0"/>
              <a:t>Adv </a:t>
            </a:r>
            <a:r>
              <a:rPr lang="tr-TR" sz="1400" i="1" dirty="0" smtClean="0"/>
              <a:t>Gastroenterol </a:t>
            </a:r>
            <a:r>
              <a:rPr lang="tr-TR" sz="1400" dirty="0" smtClean="0"/>
              <a:t>2014;7(4):156–166.</a:t>
            </a:r>
            <a:endParaRPr lang="tr-TR" sz="1400" dirty="0"/>
          </a:p>
        </p:txBody>
      </p:sp>
      <p:sp>
        <p:nvSpPr>
          <p:cNvPr id="21" name="Dikdörtgen 20"/>
          <p:cNvSpPr/>
          <p:nvPr/>
        </p:nvSpPr>
        <p:spPr>
          <a:xfrm>
            <a:off x="269955" y="162506"/>
            <a:ext cx="8766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Otilonyum</a:t>
            </a:r>
            <a:r>
              <a:rPr lang="tr-TR" sz="36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bromür </a:t>
            </a:r>
            <a:r>
              <a:rPr lang="tr-TR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ve </a:t>
            </a:r>
            <a:r>
              <a:rPr lang="tr-TR" sz="3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Simetikonun</a:t>
            </a: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</a:p>
          <a:p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etki mekanizması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00099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Diğer fonksiyonel </a:t>
            </a:r>
            <a:r>
              <a:rPr lang="tr-TR" dirty="0" err="1" smtClean="0">
                <a:solidFill>
                  <a:srgbClr val="FF0000"/>
                </a:solidFill>
              </a:rPr>
              <a:t>gastroduodenal</a:t>
            </a:r>
            <a:r>
              <a:rPr lang="tr-TR" dirty="0" smtClean="0">
                <a:solidFill>
                  <a:srgbClr val="FF0000"/>
                </a:solidFill>
              </a:rPr>
              <a:t> hastalıklara </a:t>
            </a:r>
            <a:r>
              <a:rPr lang="tr-TR" dirty="0" err="1" smtClean="0">
                <a:solidFill>
                  <a:srgbClr val="FF0000"/>
                </a:solidFill>
              </a:rPr>
              <a:t>terapötik</a:t>
            </a:r>
            <a:r>
              <a:rPr lang="tr-TR" dirty="0" smtClean="0">
                <a:solidFill>
                  <a:srgbClr val="FF0000"/>
                </a:solidFill>
              </a:rPr>
              <a:t> yaklaşım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464296"/>
            <a:ext cx="8229600" cy="2764904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TLESR </a:t>
            </a:r>
            <a:r>
              <a:rPr lang="tr-TR" sz="2800" dirty="0"/>
              <a:t>düzelten </a:t>
            </a:r>
            <a:r>
              <a:rPr lang="tr-TR" sz="2800" dirty="0" err="1"/>
              <a:t>GABAb</a:t>
            </a:r>
            <a:r>
              <a:rPr lang="tr-TR" sz="2800" dirty="0"/>
              <a:t> reseptör </a:t>
            </a:r>
            <a:r>
              <a:rPr lang="tr-TR" sz="2800" dirty="0" err="1"/>
              <a:t>agonisti</a:t>
            </a:r>
            <a:r>
              <a:rPr lang="tr-TR" sz="2800" dirty="0"/>
              <a:t>, </a:t>
            </a:r>
            <a:r>
              <a:rPr lang="tr-TR" sz="2800" dirty="0" err="1" smtClean="0"/>
              <a:t>baclofen</a:t>
            </a:r>
            <a:r>
              <a:rPr lang="tr-TR" sz="2800" dirty="0" smtClean="0"/>
              <a:t>. </a:t>
            </a:r>
            <a:r>
              <a:rPr lang="tr-T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Geğirti için</a:t>
            </a:r>
          </a:p>
          <a:p>
            <a:r>
              <a:rPr lang="tr-TR" sz="2800" dirty="0" err="1" smtClean="0"/>
              <a:t>Ondansetron</a:t>
            </a:r>
            <a:r>
              <a:rPr lang="tr-TR" sz="2800" dirty="0" smtClean="0"/>
              <a:t>, </a:t>
            </a:r>
            <a:r>
              <a:rPr lang="tr-TR" sz="2800" dirty="0" err="1" smtClean="0"/>
              <a:t>metoklopramid</a:t>
            </a:r>
            <a:r>
              <a:rPr lang="tr-TR" sz="2800" dirty="0" smtClean="0"/>
              <a:t>, </a:t>
            </a:r>
            <a:r>
              <a:rPr lang="tr-TR" sz="2800" dirty="0" err="1" smtClean="0"/>
              <a:t>domperidon</a:t>
            </a:r>
            <a:r>
              <a:rPr lang="tr-TR" sz="2800" dirty="0" smtClean="0"/>
              <a:t>, TCA, </a:t>
            </a:r>
            <a:r>
              <a:rPr lang="tr-TR" sz="2800" dirty="0" err="1" smtClean="0"/>
              <a:t>mirtazapin</a:t>
            </a:r>
            <a:r>
              <a:rPr lang="tr-TR" sz="2800" dirty="0" smtClean="0"/>
              <a:t>. </a:t>
            </a:r>
            <a:r>
              <a:rPr lang="tr-T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Kronik bulantı-kusma için</a:t>
            </a:r>
          </a:p>
          <a:p>
            <a:r>
              <a:rPr lang="tr-TR" sz="2800" dirty="0" err="1" smtClean="0"/>
              <a:t>Buspiron</a:t>
            </a:r>
            <a:r>
              <a:rPr lang="tr-TR" sz="2800" dirty="0" smtClean="0"/>
              <a:t>, </a:t>
            </a:r>
            <a:r>
              <a:rPr lang="tr-TR" sz="2800" dirty="0" err="1" smtClean="0"/>
              <a:t>baclofen</a:t>
            </a:r>
            <a:r>
              <a:rPr lang="tr-TR" sz="2800" dirty="0" smtClean="0"/>
              <a:t>. </a:t>
            </a:r>
            <a:r>
              <a:rPr lang="tr-TR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Ruminasyon</a:t>
            </a:r>
            <a:r>
              <a:rPr lang="tr-T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 için</a:t>
            </a:r>
          </a:p>
          <a:p>
            <a:endParaRPr lang="tr-TR" sz="2800" dirty="0"/>
          </a:p>
        </p:txBody>
      </p:sp>
      <p:cxnSp>
        <p:nvCxnSpPr>
          <p:cNvPr id="4" name="Düz Bağlayıcı 3"/>
          <p:cNvCxnSpPr/>
          <p:nvPr/>
        </p:nvCxnSpPr>
        <p:spPr>
          <a:xfrm flipV="1">
            <a:off x="0" y="1484784"/>
            <a:ext cx="9144000" cy="720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6"/>
            <a:ext cx="9144000" cy="6843527"/>
          </a:xfrm>
          <a:prstGeom prst="rect">
            <a:avLst/>
          </a:prstGeom>
        </p:spPr>
      </p:pic>
      <p:pic>
        <p:nvPicPr>
          <p:cNvPr id="1026" name="Picture 2" descr="C:\Users\kaymakoglu\Pictures\Haz.Tem.2015\IMG_2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" y="0"/>
            <a:ext cx="9134351" cy="685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8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Fonksiyonel Gİ Hastalıklar</a:t>
            </a:r>
            <a:endParaRPr lang="tr-TR" dirty="0">
              <a:solidFill>
                <a:srgbClr val="FF0000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921076"/>
              </p:ext>
            </p:extLst>
          </p:nvPr>
        </p:nvGraphicFramePr>
        <p:xfrm>
          <a:off x="395536" y="2276874"/>
          <a:ext cx="8280920" cy="3816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4464496"/>
              </a:tblGrid>
              <a:tr h="1150405">
                <a:tc>
                  <a:txBody>
                    <a:bodyPr/>
                    <a:lstStyle/>
                    <a:p>
                      <a:pPr algn="ctr"/>
                      <a:endParaRPr lang="tr-TR" sz="1800" dirty="0" smtClean="0"/>
                    </a:p>
                    <a:p>
                      <a:pPr algn="ctr"/>
                      <a:r>
                        <a:rPr lang="tr-TR" sz="2400" dirty="0" smtClean="0"/>
                        <a:t>Hastalık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 smtClean="0"/>
                    </a:p>
                    <a:p>
                      <a:pPr algn="ctr"/>
                      <a:r>
                        <a:rPr lang="tr-TR" sz="2400" dirty="0" smtClean="0"/>
                        <a:t>Genel</a:t>
                      </a:r>
                      <a:r>
                        <a:rPr lang="tr-TR" sz="2400" baseline="0" dirty="0" smtClean="0"/>
                        <a:t> popülasyondaki </a:t>
                      </a:r>
                      <a:r>
                        <a:rPr lang="tr-TR" sz="2400" baseline="0" dirty="0" err="1" smtClean="0"/>
                        <a:t>prevalans</a:t>
                      </a:r>
                      <a:endParaRPr lang="tr-TR" sz="2400" dirty="0"/>
                    </a:p>
                  </a:txBody>
                  <a:tcPr/>
                </a:tc>
              </a:tr>
              <a:tr h="666504">
                <a:tc>
                  <a:txBody>
                    <a:bodyPr/>
                    <a:lstStyle/>
                    <a:p>
                      <a:r>
                        <a:rPr lang="tr-TR" dirty="0" smtClean="0"/>
                        <a:t>Fonksiyonel </a:t>
                      </a:r>
                      <a:r>
                        <a:rPr lang="tr-TR" dirty="0" err="1" smtClean="0"/>
                        <a:t>dispepsi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%20-30</a:t>
                      </a:r>
                      <a:endParaRPr lang="tr-TR" dirty="0"/>
                    </a:p>
                  </a:txBody>
                  <a:tcPr/>
                </a:tc>
              </a:tr>
              <a:tr h="666504">
                <a:tc>
                  <a:txBody>
                    <a:bodyPr/>
                    <a:lstStyle/>
                    <a:p>
                      <a:r>
                        <a:rPr lang="tr-TR" dirty="0" smtClean="0"/>
                        <a:t>İBS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%10-20</a:t>
                      </a:r>
                      <a:endParaRPr lang="tr-TR" dirty="0"/>
                    </a:p>
                  </a:txBody>
                  <a:tcPr/>
                </a:tc>
              </a:tr>
              <a:tr h="666504">
                <a:tc>
                  <a:txBody>
                    <a:bodyPr/>
                    <a:lstStyle/>
                    <a:p>
                      <a:r>
                        <a:rPr lang="tr-TR" dirty="0" smtClean="0"/>
                        <a:t>Fonksiyonel </a:t>
                      </a:r>
                      <a:r>
                        <a:rPr lang="tr-TR" dirty="0" err="1" smtClean="0"/>
                        <a:t>konstipasyon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ym typeface="Symbol"/>
                        </a:rPr>
                        <a:t></a:t>
                      </a:r>
                      <a:r>
                        <a:rPr lang="tr-TR" dirty="0" smtClean="0"/>
                        <a:t>%25</a:t>
                      </a:r>
                      <a:endParaRPr lang="tr-TR" dirty="0"/>
                    </a:p>
                  </a:txBody>
                  <a:tcPr/>
                </a:tc>
              </a:tr>
              <a:tr h="666504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Gastroparezi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467544" y="630932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323528" y="6237312"/>
            <a:ext cx="6925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Rome </a:t>
            </a:r>
            <a:r>
              <a:rPr lang="en-US" sz="1200" dirty="0"/>
              <a:t>III: The Functional Gastrointestinal Disorders, Third Edition. Douglas A </a:t>
            </a:r>
            <a:r>
              <a:rPr lang="en-US" sz="1200" dirty="0" err="1"/>
              <a:t>Drossman</a:t>
            </a:r>
            <a:r>
              <a:rPr lang="en-US" sz="1200" dirty="0"/>
              <a:t> (senior editor) 2006. </a:t>
            </a:r>
            <a:endParaRPr lang="tr-TR" sz="12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323528" y="1124744"/>
            <a:ext cx="8678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Çok sık….5 hastadan ikisinde biri mevcut…</a:t>
            </a:r>
          </a:p>
          <a:p>
            <a:r>
              <a:rPr lang="tr-TR" dirty="0" smtClean="0"/>
              <a:t>Fonksiyonel Gİ hastalıklar cinsiyet, yaş, ırk, </a:t>
            </a:r>
            <a:r>
              <a:rPr lang="tr-TR" dirty="0" err="1" smtClean="0"/>
              <a:t>etnisite</a:t>
            </a:r>
            <a:r>
              <a:rPr lang="tr-TR" dirty="0" smtClean="0"/>
              <a:t> ve sosyoekonomik durumdan etkilenirler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29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unctional GI disorders, Rome criteria I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" y="50523"/>
            <a:ext cx="9144000" cy="677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115616" y="86472"/>
            <a:ext cx="6984776" cy="125429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Fonksiyonel </a:t>
            </a:r>
            <a:r>
              <a:rPr lang="tr-TR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Gastrointestinal</a:t>
            </a:r>
            <a:r>
              <a:rPr lang="tr-TR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Hastalıkların </a:t>
            </a:r>
            <a:r>
              <a:rPr lang="tr-TR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Prevalansı</a:t>
            </a:r>
            <a:endParaRPr lang="tr-TR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Artık Fonksiyonel </a:t>
            </a:r>
            <a:r>
              <a:rPr lang="tr-TR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Gastrointestinal</a:t>
            </a:r>
            <a:r>
              <a:rPr lang="tr-T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Hastalıkların Tanısı…</a:t>
            </a:r>
            <a:endParaRPr lang="tr-TR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an exclusion diagnosis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5756909" cy="347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395536" y="5445224"/>
            <a:ext cx="4752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Eliminasyon Tanısı Değildir</a:t>
            </a:r>
            <a:endParaRPr lang="tr-TR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707904" y="1628800"/>
            <a:ext cx="4991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Pozitif bir tanıdır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867845"/>
            <a:ext cx="3635595" cy="199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Rome Foundation ile ilgili görsel sonucu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17032"/>
            <a:ext cx="247657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3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964704"/>
          </a:xfrm>
        </p:spPr>
        <p:txBody>
          <a:bodyPr>
            <a:normAutofit/>
          </a:bodyPr>
          <a:lstStyle/>
          <a:p>
            <a:r>
              <a:rPr lang="tr-TR" sz="2800" dirty="0"/>
              <a:t>1994’de Roma I, 1999-2000’de Roma II, 2006’da Roma III </a:t>
            </a:r>
            <a:r>
              <a:rPr lang="tr-TR" sz="2800" dirty="0" smtClean="0"/>
              <a:t>ve 2016’da </a:t>
            </a:r>
            <a:r>
              <a:rPr lang="tr-TR" sz="2800" dirty="0"/>
              <a:t>Roma IV </a:t>
            </a:r>
          </a:p>
        </p:txBody>
      </p:sp>
      <p:pic>
        <p:nvPicPr>
          <p:cNvPr id="3074" name="Picture 2" descr="functional GI disorders, Rome criteria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84984"/>
            <a:ext cx="1730434" cy="30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unctional GI disorders, Rome criteria III ile ilgili görsel sonuc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284984"/>
            <a:ext cx="2304554" cy="30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unctional GI disorders, Rome criteria II ile ilgili görsel sonucu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654" y="3284984"/>
            <a:ext cx="2047349" cy="30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ome Foundation ile ilgili görsel sonucu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47" y="124991"/>
            <a:ext cx="40481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ome Foundation ile ilgili görsel sonucu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"/>
            <a:ext cx="217173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3"/>
            <a:ext cx="1800200" cy="306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4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2641</Words>
  <Application>Microsoft Office PowerPoint</Application>
  <PresentationFormat>Ekran Gösterisi (4:3)</PresentationFormat>
  <Paragraphs>568</Paragraphs>
  <Slides>56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56</vt:i4>
      </vt:variant>
    </vt:vector>
  </HeadingPairs>
  <TitlesOfParts>
    <vt:vector size="67" baseType="lpstr">
      <vt:lpstr>MS PGothic</vt:lpstr>
      <vt:lpstr>Arial</vt:lpstr>
      <vt:lpstr>Arial Narrow</vt:lpstr>
      <vt:lpstr>Calibri</vt:lpstr>
      <vt:lpstr>Calibri Light</vt:lpstr>
      <vt:lpstr>Garamond</vt:lpstr>
      <vt:lpstr>Symbol</vt:lpstr>
      <vt:lpstr>Times New Roman</vt:lpstr>
      <vt:lpstr>ヒラギノ角ゴ Pro W3</vt:lpstr>
      <vt:lpstr>Ofis Teması</vt:lpstr>
      <vt:lpstr>Office Teması</vt:lpstr>
      <vt:lpstr>FONKSİYONEL GASTROİNTESTİNAL HASTALIKLARA GENEL BAKIŞ</vt:lpstr>
      <vt:lpstr>PowerPoint Sunusu</vt:lpstr>
      <vt:lpstr>PowerPoint Sunusu</vt:lpstr>
      <vt:lpstr>Semptom ve Bulgular</vt:lpstr>
      <vt:lpstr>Piktogramlar</vt:lpstr>
      <vt:lpstr>Fonksiyonel Gİ Hastalıklar</vt:lpstr>
      <vt:lpstr>PowerPoint Sunusu</vt:lpstr>
      <vt:lpstr>Artık Fonksiyonel Gastrointestinal Hastalıkların Tanısı…</vt:lpstr>
      <vt:lpstr>PowerPoint Sunusu</vt:lpstr>
      <vt:lpstr>Roma IV Kriterlerine Göre Fonksiyonel GİS Hastalıkları</vt:lpstr>
      <vt:lpstr>Roma IV; Yeni ne var?</vt:lpstr>
      <vt:lpstr>PowerPoint Sunusu</vt:lpstr>
      <vt:lpstr>PowerPoint Sunusu</vt:lpstr>
      <vt:lpstr>PowerPoint Sunusu</vt:lpstr>
      <vt:lpstr>PowerPoint Sunusu</vt:lpstr>
      <vt:lpstr>PowerPoint Sunusu</vt:lpstr>
      <vt:lpstr>Dispepsili kadınlarda en sık semptomlar ve semptomlardaki overlap</vt:lpstr>
      <vt:lpstr>PowerPoint Sunusu</vt:lpstr>
      <vt:lpstr>PowerPoint Sunusu</vt:lpstr>
      <vt:lpstr>Fonksiyonel gastrointestinal hastalıkların patogenezi, klinik sonuçları ve etkileriyle ilgili kavramsal model</vt:lpstr>
      <vt:lpstr>Fonksiyonel Gİ Hastalıkların Patogenezinde Yeni Öğrendiklerimiz</vt:lpstr>
      <vt:lpstr>İrritabl Barsak Sendromu – Roma IV</vt:lpstr>
      <vt:lpstr>İBS Subtiplerinin Stabilitesi</vt:lpstr>
      <vt:lpstr>Post-İnfeksiyöz İBS: metaanalizden gelen bilgiler</vt:lpstr>
      <vt:lpstr>İBS’de SIBO</vt:lpstr>
      <vt:lpstr>İBS’li ve kontroller arasında dışkı mikobiyolojisindeki farklılıklar</vt:lpstr>
      <vt:lpstr>Barsak-Mikrobiyota-Beyin Aksı</vt:lpstr>
      <vt:lpstr>Barsak mikrobiyotasını etkileyen faktörler</vt:lpstr>
      <vt:lpstr>Barsak mikrobiyota kombinasyonu beslenmeden etkilenir</vt:lpstr>
      <vt:lpstr>PowerPoint Sunusu</vt:lpstr>
      <vt:lpstr>Barsak mikrobiyota ve metabolitlerinin hastalıklardaki rolü</vt:lpstr>
      <vt:lpstr>Disbiozis ve İBS</vt:lpstr>
      <vt:lpstr>Enterik Sinir Sisteminin Rolü</vt:lpstr>
      <vt:lpstr>Enterik Sinir Sistemi Gİ Fonksiyonu Düzenler</vt:lpstr>
      <vt:lpstr>Barsak aktivitesi, barsağa doğru hareket eden bir lokmayla başlatılır</vt:lpstr>
      <vt:lpstr>Serotonin Barsak Aktivitesini Düzenleyen Primer Nörotransmiterdir</vt:lpstr>
      <vt:lpstr>PowerPoint Sunusu</vt:lpstr>
      <vt:lpstr>Araştırılmamış dispepsili hastalardaki semptomlar</vt:lpstr>
      <vt:lpstr>Dispeptik semptomlara sebep olan patolojiler</vt:lpstr>
      <vt:lpstr>Fonksiyonel Dispepsi – Roma IV</vt:lpstr>
      <vt:lpstr>Fonksiyonel dispepsinin subtipleri</vt:lpstr>
      <vt:lpstr>Fonksiyonel dispepsi patogenezi</vt:lpstr>
      <vt:lpstr>Postinfeksiyöz fonksiyonel dispepsi</vt:lpstr>
      <vt:lpstr>FD Postprandial distres sendromu</vt:lpstr>
      <vt:lpstr>FD postprandial distres sendromu</vt:lpstr>
      <vt:lpstr>FD epigastrik ağrı sendromu</vt:lpstr>
      <vt:lpstr>FD epigastrik ağrı sendromu</vt:lpstr>
      <vt:lpstr>Fonksiyonel dispepside escitalopram ve amitriptilin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Diğer fonksiyonel gastroduodenal hastalıklara terapötik yaklaşım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kaymakoglu</dc:creator>
  <cp:lastModifiedBy>sabahattin kaymakoglu</cp:lastModifiedBy>
  <cp:revision>89</cp:revision>
  <dcterms:created xsi:type="dcterms:W3CDTF">2016-09-18T10:14:40Z</dcterms:created>
  <dcterms:modified xsi:type="dcterms:W3CDTF">2017-02-04T06:00:33Z</dcterms:modified>
</cp:coreProperties>
</file>