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sldIdLst>
    <p:sldId id="547" r:id="rId2"/>
    <p:sldId id="286" r:id="rId3"/>
    <p:sldId id="295" r:id="rId4"/>
    <p:sldId id="289" r:id="rId5"/>
    <p:sldId id="555" r:id="rId6"/>
    <p:sldId id="593" r:id="rId7"/>
    <p:sldId id="602" r:id="rId8"/>
    <p:sldId id="606" r:id="rId9"/>
    <p:sldId id="296" r:id="rId10"/>
    <p:sldId id="592" r:id="rId11"/>
    <p:sldId id="298" r:id="rId12"/>
    <p:sldId id="299" r:id="rId13"/>
    <p:sldId id="571" r:id="rId14"/>
    <p:sldId id="301" r:id="rId15"/>
    <p:sldId id="304" r:id="rId16"/>
    <p:sldId id="305" r:id="rId17"/>
    <p:sldId id="520" r:id="rId18"/>
    <p:sldId id="521" r:id="rId19"/>
    <p:sldId id="522" r:id="rId20"/>
    <p:sldId id="523" r:id="rId21"/>
    <p:sldId id="524" r:id="rId22"/>
    <p:sldId id="525" r:id="rId23"/>
    <p:sldId id="526" r:id="rId24"/>
    <p:sldId id="527" r:id="rId25"/>
    <p:sldId id="528" r:id="rId26"/>
    <p:sldId id="529" r:id="rId27"/>
    <p:sldId id="530" r:id="rId28"/>
    <p:sldId id="531" r:id="rId29"/>
    <p:sldId id="532" r:id="rId30"/>
    <p:sldId id="533" r:id="rId31"/>
    <p:sldId id="534" r:id="rId32"/>
    <p:sldId id="535" r:id="rId33"/>
    <p:sldId id="536" r:id="rId34"/>
    <p:sldId id="537" r:id="rId35"/>
    <p:sldId id="538" r:id="rId36"/>
    <p:sldId id="539" r:id="rId37"/>
    <p:sldId id="540" r:id="rId38"/>
    <p:sldId id="541" r:id="rId39"/>
    <p:sldId id="542" r:id="rId40"/>
    <p:sldId id="543" r:id="rId41"/>
    <p:sldId id="544" r:id="rId42"/>
    <p:sldId id="376" r:id="rId43"/>
    <p:sldId id="382" r:id="rId44"/>
    <p:sldId id="578" r:id="rId45"/>
    <p:sldId id="380" r:id="rId46"/>
    <p:sldId id="604" r:id="rId47"/>
    <p:sldId id="379" r:id="rId48"/>
    <p:sldId id="383" r:id="rId49"/>
    <p:sldId id="548" r:id="rId50"/>
    <p:sldId id="387" r:id="rId51"/>
    <p:sldId id="388" r:id="rId52"/>
    <p:sldId id="389" r:id="rId53"/>
    <p:sldId id="390" r:id="rId54"/>
    <p:sldId id="391" r:id="rId55"/>
    <p:sldId id="392" r:id="rId56"/>
    <p:sldId id="581" r:id="rId57"/>
    <p:sldId id="395" r:id="rId58"/>
    <p:sldId id="584" r:id="rId59"/>
    <p:sldId id="549" r:id="rId60"/>
    <p:sldId id="397" r:id="rId61"/>
    <p:sldId id="398" r:id="rId62"/>
    <p:sldId id="399" r:id="rId63"/>
    <p:sldId id="401" r:id="rId64"/>
    <p:sldId id="559" r:id="rId65"/>
    <p:sldId id="402" r:id="rId66"/>
    <p:sldId id="569" r:id="rId67"/>
    <p:sldId id="403" r:id="rId68"/>
    <p:sldId id="405" r:id="rId69"/>
    <p:sldId id="406" r:id="rId70"/>
    <p:sldId id="408" r:id="rId71"/>
    <p:sldId id="567" r:id="rId72"/>
    <p:sldId id="409" r:id="rId73"/>
    <p:sldId id="410" r:id="rId74"/>
    <p:sldId id="550" r:id="rId75"/>
    <p:sldId id="412" r:id="rId76"/>
    <p:sldId id="415" r:id="rId77"/>
    <p:sldId id="416" r:id="rId78"/>
    <p:sldId id="418" r:id="rId79"/>
    <p:sldId id="579" r:id="rId80"/>
    <p:sldId id="580" r:id="rId81"/>
    <p:sldId id="420" r:id="rId82"/>
    <p:sldId id="421" r:id="rId83"/>
    <p:sldId id="422" r:id="rId84"/>
    <p:sldId id="423" r:id="rId85"/>
    <p:sldId id="424" r:id="rId86"/>
    <p:sldId id="425" r:id="rId87"/>
    <p:sldId id="426" r:id="rId88"/>
    <p:sldId id="428" r:id="rId89"/>
    <p:sldId id="431" r:id="rId90"/>
    <p:sldId id="434" r:id="rId91"/>
    <p:sldId id="432" r:id="rId92"/>
    <p:sldId id="436" r:id="rId93"/>
    <p:sldId id="437" r:id="rId94"/>
    <p:sldId id="573" r:id="rId95"/>
    <p:sldId id="590" r:id="rId96"/>
    <p:sldId id="445" r:id="rId97"/>
    <p:sldId id="450" r:id="rId98"/>
    <p:sldId id="448" r:id="rId99"/>
    <p:sldId id="451" r:id="rId100"/>
    <p:sldId id="453" r:id="rId101"/>
    <p:sldId id="454" r:id="rId102"/>
    <p:sldId id="455" r:id="rId103"/>
    <p:sldId id="456" r:id="rId104"/>
    <p:sldId id="457" r:id="rId105"/>
    <p:sldId id="570" r:id="rId106"/>
    <p:sldId id="459" r:id="rId107"/>
    <p:sldId id="462" r:id="rId108"/>
    <p:sldId id="595" r:id="rId109"/>
    <p:sldId id="596" r:id="rId110"/>
    <p:sldId id="597" r:id="rId111"/>
    <p:sldId id="598" r:id="rId112"/>
    <p:sldId id="599" r:id="rId113"/>
    <p:sldId id="588" r:id="rId114"/>
    <p:sldId id="589" r:id="rId115"/>
    <p:sldId id="469" r:id="rId116"/>
    <p:sldId id="575" r:id="rId117"/>
    <p:sldId id="470" r:id="rId118"/>
    <p:sldId id="468" r:id="rId119"/>
    <p:sldId id="473" r:id="rId120"/>
    <p:sldId id="278" r:id="rId121"/>
    <p:sldId id="474" r:id="rId122"/>
    <p:sldId id="572" r:id="rId123"/>
    <p:sldId id="511" r:id="rId124"/>
    <p:sldId id="280" r:id="rId125"/>
    <p:sldId id="475" r:id="rId126"/>
    <p:sldId id="476" r:id="rId127"/>
    <p:sldId id="477" r:id="rId128"/>
    <p:sldId id="480" r:id="rId129"/>
    <p:sldId id="481" r:id="rId130"/>
    <p:sldId id="483" r:id="rId131"/>
    <p:sldId id="601" r:id="rId132"/>
    <p:sldId id="594" r:id="rId133"/>
    <p:sldId id="600" r:id="rId134"/>
    <p:sldId id="484" r:id="rId135"/>
    <p:sldId id="486" r:id="rId136"/>
    <p:sldId id="560" r:id="rId137"/>
    <p:sldId id="512" r:id="rId138"/>
    <p:sldId id="485" r:id="rId139"/>
    <p:sldId id="482" r:id="rId140"/>
    <p:sldId id="562" r:id="rId141"/>
    <p:sldId id="561" r:id="rId142"/>
    <p:sldId id="563" r:id="rId143"/>
    <p:sldId id="495" r:id="rId144"/>
    <p:sldId id="568" r:id="rId145"/>
    <p:sldId id="503" r:id="rId146"/>
    <p:sldId id="501" r:id="rId147"/>
    <p:sldId id="591" r:id="rId14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03" autoAdjust="0"/>
  </p:normalViewPr>
  <p:slideViewPr>
    <p:cSldViewPr>
      <p:cViewPr varScale="1">
        <p:scale>
          <a:sx n="48" d="100"/>
          <a:sy n="48" d="100"/>
        </p:scale>
        <p:origin x="133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401743-C32B-4419-881F-ED71243EE07D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D4A47F2-D2EC-442A-9760-B4F2AEE3D543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r>
            <a:rPr lang="tr-TR" sz="4000" dirty="0" smtClean="0"/>
            <a:t>Akciğerde </a:t>
          </a:r>
          <a:r>
            <a:rPr lang="tr-TR" sz="4000" dirty="0" err="1" smtClean="0"/>
            <a:t>elementer</a:t>
          </a:r>
          <a:r>
            <a:rPr lang="tr-TR" sz="4000" dirty="0" smtClean="0"/>
            <a:t> lezyonlar</a:t>
          </a:r>
          <a:endParaRPr lang="tr-TR" sz="4000" dirty="0"/>
        </a:p>
      </dgm:t>
    </dgm:pt>
    <dgm:pt modelId="{5F386E44-5C6F-4251-AC5A-B7D2F57449A5}" type="parTrans" cxnId="{2FC97EF7-B49A-4A69-9F8F-855F7F4984DF}">
      <dgm:prSet/>
      <dgm:spPr/>
      <dgm:t>
        <a:bodyPr/>
        <a:lstStyle/>
        <a:p>
          <a:endParaRPr lang="tr-TR"/>
        </a:p>
      </dgm:t>
    </dgm:pt>
    <dgm:pt modelId="{78865C20-93BD-4511-85C9-CD86B10A316D}" type="sibTrans" cxnId="{2FC97EF7-B49A-4A69-9F8F-855F7F4984DF}">
      <dgm:prSet/>
      <dgm:spPr/>
      <dgm:t>
        <a:bodyPr/>
        <a:lstStyle/>
        <a:p>
          <a:endParaRPr lang="tr-TR"/>
        </a:p>
      </dgm:t>
    </dgm:pt>
    <dgm:pt modelId="{3B761EF2-E70B-4032-8B47-107BDB1BD011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r>
            <a:rPr lang="tr-TR" sz="3200" dirty="0" smtClean="0">
              <a:sym typeface="Symbol"/>
            </a:rPr>
            <a:t> </a:t>
          </a:r>
          <a:r>
            <a:rPr lang="tr-TR" sz="3200" dirty="0" err="1" smtClean="0">
              <a:sym typeface="Symbol"/>
            </a:rPr>
            <a:t>dansite</a:t>
          </a:r>
          <a:endParaRPr lang="tr-TR" sz="3200" dirty="0"/>
        </a:p>
      </dgm:t>
    </dgm:pt>
    <dgm:pt modelId="{C926EAC4-7198-430A-ADFB-33598E39E2D1}" type="parTrans" cxnId="{F3ADA680-1A94-45D4-BD0A-95D6CF8946D7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4E66EED3-55D3-4BB1-974A-84B36F3E3D5D}" type="sibTrans" cxnId="{F3ADA680-1A94-45D4-BD0A-95D6CF8946D7}">
      <dgm:prSet/>
      <dgm:spPr/>
      <dgm:t>
        <a:bodyPr/>
        <a:lstStyle/>
        <a:p>
          <a:endParaRPr lang="tr-TR"/>
        </a:p>
      </dgm:t>
    </dgm:pt>
    <dgm:pt modelId="{4532AB50-120C-4685-8A50-6FACF66B8617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r>
            <a:rPr lang="tr-TR" sz="2400" dirty="0" err="1" smtClean="0"/>
            <a:t>Atelektazi</a:t>
          </a:r>
          <a:endParaRPr lang="tr-TR" sz="2400" dirty="0" smtClean="0"/>
        </a:p>
        <a:p>
          <a:r>
            <a:rPr lang="tr-TR" sz="2400" dirty="0" err="1" smtClean="0"/>
            <a:t>Alveoler</a:t>
          </a:r>
          <a:r>
            <a:rPr lang="tr-TR" sz="2400" dirty="0" smtClean="0"/>
            <a:t> örnek - konsolidasyon</a:t>
          </a:r>
        </a:p>
        <a:p>
          <a:r>
            <a:rPr lang="tr-TR" sz="2400" dirty="0" err="1" smtClean="0"/>
            <a:t>İntersitisyel</a:t>
          </a:r>
          <a:r>
            <a:rPr lang="tr-TR" sz="2400" dirty="0" smtClean="0"/>
            <a:t> örnek</a:t>
          </a:r>
        </a:p>
        <a:p>
          <a:r>
            <a:rPr lang="tr-TR" sz="2400" dirty="0" smtClean="0"/>
            <a:t>Nodül-kitle</a:t>
          </a:r>
          <a:endParaRPr lang="tr-TR" sz="2400" dirty="0"/>
        </a:p>
      </dgm:t>
    </dgm:pt>
    <dgm:pt modelId="{A7827807-5E92-4BC1-B6DC-B89FBD3E4E8A}" type="parTrans" cxnId="{F8234A43-D807-474E-9B80-D8BB5BF5CBED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DDF81F6F-7618-4AA1-A740-7B773BE339AD}" type="sibTrans" cxnId="{F8234A43-D807-474E-9B80-D8BB5BF5CBED}">
      <dgm:prSet/>
      <dgm:spPr/>
      <dgm:t>
        <a:bodyPr/>
        <a:lstStyle/>
        <a:p>
          <a:endParaRPr lang="tr-TR"/>
        </a:p>
      </dgm:t>
    </dgm:pt>
    <dgm:pt modelId="{460D567B-E8B2-4CE2-9B97-606C39648B79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r>
            <a:rPr lang="tr-TR" sz="3200" dirty="0" smtClean="0">
              <a:sym typeface="Symbol"/>
            </a:rPr>
            <a:t> </a:t>
          </a:r>
          <a:r>
            <a:rPr lang="tr-TR" sz="3200" dirty="0" err="1" smtClean="0">
              <a:sym typeface="Symbol"/>
            </a:rPr>
            <a:t>dansite</a:t>
          </a:r>
          <a:endParaRPr lang="tr-TR" sz="3200" dirty="0"/>
        </a:p>
      </dgm:t>
    </dgm:pt>
    <dgm:pt modelId="{BE9B88FE-C2C3-4667-9E90-523D0018C589}" type="parTrans" cxnId="{3F77731F-A302-4ABF-B2DA-1A84060EE7B5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D89820A6-E19F-41FC-8EC2-C0E737355B39}" type="sibTrans" cxnId="{3F77731F-A302-4ABF-B2DA-1A84060EE7B5}">
      <dgm:prSet/>
      <dgm:spPr/>
      <dgm:t>
        <a:bodyPr/>
        <a:lstStyle/>
        <a:p>
          <a:endParaRPr lang="tr-TR"/>
        </a:p>
      </dgm:t>
    </dgm:pt>
    <dgm:pt modelId="{52780DC4-B3AE-4861-A551-EA01152D45A5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endParaRPr lang="tr-TR" sz="2400" dirty="0" smtClean="0"/>
        </a:p>
        <a:p>
          <a:r>
            <a:rPr lang="tr-TR" sz="2400" dirty="0" err="1" smtClean="0"/>
            <a:t>Kavite</a:t>
          </a:r>
          <a:endParaRPr lang="tr-TR" sz="2400" dirty="0" smtClean="0"/>
        </a:p>
        <a:p>
          <a:r>
            <a:rPr lang="tr-TR" sz="2400" dirty="0" smtClean="0"/>
            <a:t>Kist</a:t>
          </a:r>
        </a:p>
        <a:p>
          <a:endParaRPr lang="tr-TR" sz="2400" dirty="0"/>
        </a:p>
      </dgm:t>
    </dgm:pt>
    <dgm:pt modelId="{8A1880CB-5970-493C-86AB-6EC1E6FB633F}" type="parTrans" cxnId="{5A54CF47-35AC-4518-9C91-AC099F44CAF6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DB1507AB-AA88-4415-A2EA-7A01CFF1466B}" type="sibTrans" cxnId="{5A54CF47-35AC-4518-9C91-AC099F44CAF6}">
      <dgm:prSet/>
      <dgm:spPr/>
      <dgm:t>
        <a:bodyPr/>
        <a:lstStyle/>
        <a:p>
          <a:endParaRPr lang="tr-TR"/>
        </a:p>
      </dgm:t>
    </dgm:pt>
    <dgm:pt modelId="{C644F74E-ABBF-48C4-97A0-98A2938F2AA8}" type="pres">
      <dgm:prSet presAssocID="{E3401743-C32B-4419-881F-ED71243EE0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E1730839-B33F-4318-86CA-318F3980EA4D}" type="pres">
      <dgm:prSet presAssocID="{3D4A47F2-D2EC-442A-9760-B4F2AEE3D543}" presName="hierRoot1" presStyleCnt="0"/>
      <dgm:spPr/>
    </dgm:pt>
    <dgm:pt modelId="{9F74C3BF-55A7-47B7-A2AE-BE12ABADC05C}" type="pres">
      <dgm:prSet presAssocID="{3D4A47F2-D2EC-442A-9760-B4F2AEE3D543}" presName="composite" presStyleCnt="0"/>
      <dgm:spPr/>
    </dgm:pt>
    <dgm:pt modelId="{3A34438C-F3A0-4A76-AC1A-A34A3C9DD669}" type="pres">
      <dgm:prSet presAssocID="{3D4A47F2-D2EC-442A-9760-B4F2AEE3D543}" presName="background" presStyleLbl="node0" presStyleIdx="0" presStyleCn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64D1A000-8585-4E20-96F3-55C2DF590F95}" type="pres">
      <dgm:prSet presAssocID="{3D4A47F2-D2EC-442A-9760-B4F2AEE3D543}" presName="text" presStyleLbl="fgAcc0" presStyleIdx="0" presStyleCnt="1" custScaleX="34636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5722EC9-6CB5-418E-AF3D-1A9490391EB8}" type="pres">
      <dgm:prSet presAssocID="{3D4A47F2-D2EC-442A-9760-B4F2AEE3D543}" presName="hierChild2" presStyleCnt="0"/>
      <dgm:spPr/>
    </dgm:pt>
    <dgm:pt modelId="{96A79AAA-585C-41C8-9EDC-675108641AEB}" type="pres">
      <dgm:prSet presAssocID="{C926EAC4-7198-430A-ADFB-33598E39E2D1}" presName="Name10" presStyleLbl="parChTrans1D2" presStyleIdx="0" presStyleCnt="2"/>
      <dgm:spPr/>
      <dgm:t>
        <a:bodyPr/>
        <a:lstStyle/>
        <a:p>
          <a:endParaRPr lang="tr-TR"/>
        </a:p>
      </dgm:t>
    </dgm:pt>
    <dgm:pt modelId="{C9A1D246-01BC-4E09-AEFC-1FD800422EA9}" type="pres">
      <dgm:prSet presAssocID="{3B761EF2-E70B-4032-8B47-107BDB1BD011}" presName="hierRoot2" presStyleCnt="0"/>
      <dgm:spPr/>
    </dgm:pt>
    <dgm:pt modelId="{6DD42A3F-FE5E-45A0-BEB3-A064B64FDA2C}" type="pres">
      <dgm:prSet presAssocID="{3B761EF2-E70B-4032-8B47-107BDB1BD011}" presName="composite2" presStyleCnt="0"/>
      <dgm:spPr/>
    </dgm:pt>
    <dgm:pt modelId="{366DF1A7-E055-4983-AB99-EC896C7F2362}" type="pres">
      <dgm:prSet presAssocID="{3B761EF2-E70B-4032-8B47-107BDB1BD011}" presName="background2" presStyleLbl="node2" presStyleIdx="0" presStyleCnt="2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76B7D42D-2EA9-43A2-865F-BDA170AA7BD8}" type="pres">
      <dgm:prSet presAssocID="{3B761EF2-E70B-4032-8B47-107BDB1BD011}" presName="text2" presStyleLbl="fgAcc2" presStyleIdx="0" presStyleCnt="2" custScaleX="14971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9918CBD-35EE-4CCC-A5CB-A769297862AF}" type="pres">
      <dgm:prSet presAssocID="{3B761EF2-E70B-4032-8B47-107BDB1BD011}" presName="hierChild3" presStyleCnt="0"/>
      <dgm:spPr/>
    </dgm:pt>
    <dgm:pt modelId="{251D36F7-C20B-4E8D-93AC-AFCCF142F376}" type="pres">
      <dgm:prSet presAssocID="{A7827807-5E92-4BC1-B6DC-B89FBD3E4E8A}" presName="Name17" presStyleLbl="parChTrans1D3" presStyleIdx="0" presStyleCnt="2"/>
      <dgm:spPr/>
      <dgm:t>
        <a:bodyPr/>
        <a:lstStyle/>
        <a:p>
          <a:endParaRPr lang="tr-TR"/>
        </a:p>
      </dgm:t>
    </dgm:pt>
    <dgm:pt modelId="{A666DAC8-0BF7-4174-9ECC-8999EDCA296B}" type="pres">
      <dgm:prSet presAssocID="{4532AB50-120C-4685-8A50-6FACF66B8617}" presName="hierRoot3" presStyleCnt="0"/>
      <dgm:spPr/>
    </dgm:pt>
    <dgm:pt modelId="{80F48F05-E150-4FC8-BAEF-BBFCEE1DBCD5}" type="pres">
      <dgm:prSet presAssocID="{4532AB50-120C-4685-8A50-6FACF66B8617}" presName="composite3" presStyleCnt="0"/>
      <dgm:spPr/>
    </dgm:pt>
    <dgm:pt modelId="{E462EBB2-2817-4D2B-B364-6FEB8FD5D853}" type="pres">
      <dgm:prSet presAssocID="{4532AB50-120C-4685-8A50-6FACF66B8617}" presName="background3" presStyleLbl="node3" presStyleIdx="0" presStyleCnt="2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4124F928-0562-4549-9052-8E3C4EFF4CD3}" type="pres">
      <dgm:prSet presAssocID="{4532AB50-120C-4685-8A50-6FACF66B8617}" presName="text3" presStyleLbl="fgAcc3" presStyleIdx="0" presStyleCnt="2" custScaleX="232849" custScaleY="16007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20DE156-272E-405A-BEF4-6FA275AAC865}" type="pres">
      <dgm:prSet presAssocID="{4532AB50-120C-4685-8A50-6FACF66B8617}" presName="hierChild4" presStyleCnt="0"/>
      <dgm:spPr/>
    </dgm:pt>
    <dgm:pt modelId="{12A47990-05C8-4A82-AE02-B2CDD1F9B9DC}" type="pres">
      <dgm:prSet presAssocID="{BE9B88FE-C2C3-4667-9E90-523D0018C589}" presName="Name10" presStyleLbl="parChTrans1D2" presStyleIdx="1" presStyleCnt="2"/>
      <dgm:spPr/>
      <dgm:t>
        <a:bodyPr/>
        <a:lstStyle/>
        <a:p>
          <a:endParaRPr lang="tr-TR"/>
        </a:p>
      </dgm:t>
    </dgm:pt>
    <dgm:pt modelId="{FE5BA161-5D8E-4253-8DEC-58CDB4ED790A}" type="pres">
      <dgm:prSet presAssocID="{460D567B-E8B2-4CE2-9B97-606C39648B79}" presName="hierRoot2" presStyleCnt="0"/>
      <dgm:spPr/>
    </dgm:pt>
    <dgm:pt modelId="{5E2514D2-3F8E-4622-A4C2-9E9133052CED}" type="pres">
      <dgm:prSet presAssocID="{460D567B-E8B2-4CE2-9B97-606C39648B79}" presName="composite2" presStyleCnt="0"/>
      <dgm:spPr/>
    </dgm:pt>
    <dgm:pt modelId="{BB293465-201F-43FE-BF1A-D1C645E8A97A}" type="pres">
      <dgm:prSet presAssocID="{460D567B-E8B2-4CE2-9B97-606C39648B79}" presName="background2" presStyleLbl="node2" presStyleIdx="1" presStyleCnt="2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8CB6488F-1221-4628-A454-4AFC56222246}" type="pres">
      <dgm:prSet presAssocID="{460D567B-E8B2-4CE2-9B97-606C39648B79}" presName="text2" presStyleLbl="fgAcc2" presStyleIdx="1" presStyleCnt="2" custScaleX="14971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AB44457-C45F-4FD3-93CF-8B5DC6E5B746}" type="pres">
      <dgm:prSet presAssocID="{460D567B-E8B2-4CE2-9B97-606C39648B79}" presName="hierChild3" presStyleCnt="0"/>
      <dgm:spPr/>
    </dgm:pt>
    <dgm:pt modelId="{25100057-A50B-4A72-A01C-7C944E29014A}" type="pres">
      <dgm:prSet presAssocID="{8A1880CB-5970-493C-86AB-6EC1E6FB633F}" presName="Name17" presStyleLbl="parChTrans1D3" presStyleIdx="1" presStyleCnt="2"/>
      <dgm:spPr/>
      <dgm:t>
        <a:bodyPr/>
        <a:lstStyle/>
        <a:p>
          <a:endParaRPr lang="tr-TR"/>
        </a:p>
      </dgm:t>
    </dgm:pt>
    <dgm:pt modelId="{699F6ACF-C0BE-4401-9D12-00B68583EF91}" type="pres">
      <dgm:prSet presAssocID="{52780DC4-B3AE-4861-A551-EA01152D45A5}" presName="hierRoot3" presStyleCnt="0"/>
      <dgm:spPr/>
    </dgm:pt>
    <dgm:pt modelId="{06AA54C7-3159-44F3-8551-A271A333A07D}" type="pres">
      <dgm:prSet presAssocID="{52780DC4-B3AE-4861-A551-EA01152D45A5}" presName="composite3" presStyleCnt="0"/>
      <dgm:spPr/>
    </dgm:pt>
    <dgm:pt modelId="{E965095D-E60B-4969-AD4D-067408C4DE45}" type="pres">
      <dgm:prSet presAssocID="{52780DC4-B3AE-4861-A551-EA01152D45A5}" presName="background3" presStyleLbl="node3" presStyleIdx="1" presStyleCnt="2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6BDCFD9C-7250-4E1B-AC8C-CC432CAAD173}" type="pres">
      <dgm:prSet presAssocID="{52780DC4-B3AE-4861-A551-EA01152D45A5}" presName="text3" presStyleLbl="fgAcc3" presStyleIdx="1" presStyleCnt="2" custScaleX="113028" custScaleY="10069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2738AC5-B80D-405E-8721-AACF4A04061E}" type="pres">
      <dgm:prSet presAssocID="{52780DC4-B3AE-4861-A551-EA01152D45A5}" presName="hierChild4" presStyleCnt="0"/>
      <dgm:spPr/>
    </dgm:pt>
  </dgm:ptLst>
  <dgm:cxnLst>
    <dgm:cxn modelId="{A066B565-2BAE-4403-9E3E-8069AED540FF}" type="presOf" srcId="{E3401743-C32B-4419-881F-ED71243EE07D}" destId="{C644F74E-ABBF-48C4-97A0-98A2938F2AA8}" srcOrd="0" destOrd="0" presId="urn:microsoft.com/office/officeart/2005/8/layout/hierarchy1"/>
    <dgm:cxn modelId="{657DBCAC-39E9-46C8-94AC-8634AB4F087E}" type="presOf" srcId="{460D567B-E8B2-4CE2-9B97-606C39648B79}" destId="{8CB6488F-1221-4628-A454-4AFC56222246}" srcOrd="0" destOrd="0" presId="urn:microsoft.com/office/officeart/2005/8/layout/hierarchy1"/>
    <dgm:cxn modelId="{F3ADA680-1A94-45D4-BD0A-95D6CF8946D7}" srcId="{3D4A47F2-D2EC-442A-9760-B4F2AEE3D543}" destId="{3B761EF2-E70B-4032-8B47-107BDB1BD011}" srcOrd="0" destOrd="0" parTransId="{C926EAC4-7198-430A-ADFB-33598E39E2D1}" sibTransId="{4E66EED3-55D3-4BB1-974A-84B36F3E3D5D}"/>
    <dgm:cxn modelId="{7F7BD249-FA01-4C36-AC09-3F62F0D46188}" type="presOf" srcId="{A7827807-5E92-4BC1-B6DC-B89FBD3E4E8A}" destId="{251D36F7-C20B-4E8D-93AC-AFCCF142F376}" srcOrd="0" destOrd="0" presId="urn:microsoft.com/office/officeart/2005/8/layout/hierarchy1"/>
    <dgm:cxn modelId="{C889868D-D437-477A-9F4D-6619989E1D31}" type="presOf" srcId="{BE9B88FE-C2C3-4667-9E90-523D0018C589}" destId="{12A47990-05C8-4A82-AE02-B2CDD1F9B9DC}" srcOrd="0" destOrd="0" presId="urn:microsoft.com/office/officeart/2005/8/layout/hierarchy1"/>
    <dgm:cxn modelId="{A993E86F-9601-40F5-B98B-AF4025EA8511}" type="presOf" srcId="{52780DC4-B3AE-4861-A551-EA01152D45A5}" destId="{6BDCFD9C-7250-4E1B-AC8C-CC432CAAD173}" srcOrd="0" destOrd="0" presId="urn:microsoft.com/office/officeart/2005/8/layout/hierarchy1"/>
    <dgm:cxn modelId="{C5459C4B-257A-4D80-957D-FA17AE9210DF}" type="presOf" srcId="{C926EAC4-7198-430A-ADFB-33598E39E2D1}" destId="{96A79AAA-585C-41C8-9EDC-675108641AEB}" srcOrd="0" destOrd="0" presId="urn:microsoft.com/office/officeart/2005/8/layout/hierarchy1"/>
    <dgm:cxn modelId="{5A54CF47-35AC-4518-9C91-AC099F44CAF6}" srcId="{460D567B-E8B2-4CE2-9B97-606C39648B79}" destId="{52780DC4-B3AE-4861-A551-EA01152D45A5}" srcOrd="0" destOrd="0" parTransId="{8A1880CB-5970-493C-86AB-6EC1E6FB633F}" sibTransId="{DB1507AB-AA88-4415-A2EA-7A01CFF1466B}"/>
    <dgm:cxn modelId="{3F77731F-A302-4ABF-B2DA-1A84060EE7B5}" srcId="{3D4A47F2-D2EC-442A-9760-B4F2AEE3D543}" destId="{460D567B-E8B2-4CE2-9B97-606C39648B79}" srcOrd="1" destOrd="0" parTransId="{BE9B88FE-C2C3-4667-9E90-523D0018C589}" sibTransId="{D89820A6-E19F-41FC-8EC2-C0E737355B39}"/>
    <dgm:cxn modelId="{DD5B557E-55DA-4CB1-870C-A1892030C650}" type="presOf" srcId="{4532AB50-120C-4685-8A50-6FACF66B8617}" destId="{4124F928-0562-4549-9052-8E3C4EFF4CD3}" srcOrd="0" destOrd="0" presId="urn:microsoft.com/office/officeart/2005/8/layout/hierarchy1"/>
    <dgm:cxn modelId="{2479D6FA-4494-40CB-AE23-D01D61453668}" type="presOf" srcId="{8A1880CB-5970-493C-86AB-6EC1E6FB633F}" destId="{25100057-A50B-4A72-A01C-7C944E29014A}" srcOrd="0" destOrd="0" presId="urn:microsoft.com/office/officeart/2005/8/layout/hierarchy1"/>
    <dgm:cxn modelId="{2FC97EF7-B49A-4A69-9F8F-855F7F4984DF}" srcId="{E3401743-C32B-4419-881F-ED71243EE07D}" destId="{3D4A47F2-D2EC-442A-9760-B4F2AEE3D543}" srcOrd="0" destOrd="0" parTransId="{5F386E44-5C6F-4251-AC5A-B7D2F57449A5}" sibTransId="{78865C20-93BD-4511-85C9-CD86B10A316D}"/>
    <dgm:cxn modelId="{022F8498-3F1E-4C98-99B3-E449B19B2AC7}" type="presOf" srcId="{3B761EF2-E70B-4032-8B47-107BDB1BD011}" destId="{76B7D42D-2EA9-43A2-865F-BDA170AA7BD8}" srcOrd="0" destOrd="0" presId="urn:microsoft.com/office/officeart/2005/8/layout/hierarchy1"/>
    <dgm:cxn modelId="{6DC7C1AC-57C2-4750-B115-C317DBCCF1FF}" type="presOf" srcId="{3D4A47F2-D2EC-442A-9760-B4F2AEE3D543}" destId="{64D1A000-8585-4E20-96F3-55C2DF590F95}" srcOrd="0" destOrd="0" presId="urn:microsoft.com/office/officeart/2005/8/layout/hierarchy1"/>
    <dgm:cxn modelId="{F8234A43-D807-474E-9B80-D8BB5BF5CBED}" srcId="{3B761EF2-E70B-4032-8B47-107BDB1BD011}" destId="{4532AB50-120C-4685-8A50-6FACF66B8617}" srcOrd="0" destOrd="0" parTransId="{A7827807-5E92-4BC1-B6DC-B89FBD3E4E8A}" sibTransId="{DDF81F6F-7618-4AA1-A740-7B773BE339AD}"/>
    <dgm:cxn modelId="{69CF29AA-EE89-465F-BA46-A55341D3EFB9}" type="presParOf" srcId="{C644F74E-ABBF-48C4-97A0-98A2938F2AA8}" destId="{E1730839-B33F-4318-86CA-318F3980EA4D}" srcOrd="0" destOrd="0" presId="urn:microsoft.com/office/officeart/2005/8/layout/hierarchy1"/>
    <dgm:cxn modelId="{C7703E39-829C-49DD-84BC-CC93EC9EB69C}" type="presParOf" srcId="{E1730839-B33F-4318-86CA-318F3980EA4D}" destId="{9F74C3BF-55A7-47B7-A2AE-BE12ABADC05C}" srcOrd="0" destOrd="0" presId="urn:microsoft.com/office/officeart/2005/8/layout/hierarchy1"/>
    <dgm:cxn modelId="{22FE21B2-A6CD-49C5-BA7C-0E7B2B874CED}" type="presParOf" srcId="{9F74C3BF-55A7-47B7-A2AE-BE12ABADC05C}" destId="{3A34438C-F3A0-4A76-AC1A-A34A3C9DD669}" srcOrd="0" destOrd="0" presId="urn:microsoft.com/office/officeart/2005/8/layout/hierarchy1"/>
    <dgm:cxn modelId="{292C2DB9-9069-4883-A9E9-F284FBAE8680}" type="presParOf" srcId="{9F74C3BF-55A7-47B7-A2AE-BE12ABADC05C}" destId="{64D1A000-8585-4E20-96F3-55C2DF590F95}" srcOrd="1" destOrd="0" presId="urn:microsoft.com/office/officeart/2005/8/layout/hierarchy1"/>
    <dgm:cxn modelId="{E4A456E7-C3EF-40DC-BFD0-25C2D5895BEB}" type="presParOf" srcId="{E1730839-B33F-4318-86CA-318F3980EA4D}" destId="{25722EC9-6CB5-418E-AF3D-1A9490391EB8}" srcOrd="1" destOrd="0" presId="urn:microsoft.com/office/officeart/2005/8/layout/hierarchy1"/>
    <dgm:cxn modelId="{018C6C7D-EB56-44B1-94D6-6692879CD99D}" type="presParOf" srcId="{25722EC9-6CB5-418E-AF3D-1A9490391EB8}" destId="{96A79AAA-585C-41C8-9EDC-675108641AEB}" srcOrd="0" destOrd="0" presId="urn:microsoft.com/office/officeart/2005/8/layout/hierarchy1"/>
    <dgm:cxn modelId="{89D2A7EB-37B4-456D-B5A0-6E87FC0017B7}" type="presParOf" srcId="{25722EC9-6CB5-418E-AF3D-1A9490391EB8}" destId="{C9A1D246-01BC-4E09-AEFC-1FD800422EA9}" srcOrd="1" destOrd="0" presId="urn:microsoft.com/office/officeart/2005/8/layout/hierarchy1"/>
    <dgm:cxn modelId="{1E71DC1A-532B-44CB-B810-01F82B3F5652}" type="presParOf" srcId="{C9A1D246-01BC-4E09-AEFC-1FD800422EA9}" destId="{6DD42A3F-FE5E-45A0-BEB3-A064B64FDA2C}" srcOrd="0" destOrd="0" presId="urn:microsoft.com/office/officeart/2005/8/layout/hierarchy1"/>
    <dgm:cxn modelId="{78E78555-6E66-4572-9395-15364AB8455D}" type="presParOf" srcId="{6DD42A3F-FE5E-45A0-BEB3-A064B64FDA2C}" destId="{366DF1A7-E055-4983-AB99-EC896C7F2362}" srcOrd="0" destOrd="0" presId="urn:microsoft.com/office/officeart/2005/8/layout/hierarchy1"/>
    <dgm:cxn modelId="{9368A001-E344-4A06-AF68-CD3DE5981B83}" type="presParOf" srcId="{6DD42A3F-FE5E-45A0-BEB3-A064B64FDA2C}" destId="{76B7D42D-2EA9-43A2-865F-BDA170AA7BD8}" srcOrd="1" destOrd="0" presId="urn:microsoft.com/office/officeart/2005/8/layout/hierarchy1"/>
    <dgm:cxn modelId="{7DDE928F-3C28-4F53-A9E3-AF4FE5FE471E}" type="presParOf" srcId="{C9A1D246-01BC-4E09-AEFC-1FD800422EA9}" destId="{A9918CBD-35EE-4CCC-A5CB-A769297862AF}" srcOrd="1" destOrd="0" presId="urn:microsoft.com/office/officeart/2005/8/layout/hierarchy1"/>
    <dgm:cxn modelId="{020891F3-2A3C-481C-897C-D2D44532E8E5}" type="presParOf" srcId="{A9918CBD-35EE-4CCC-A5CB-A769297862AF}" destId="{251D36F7-C20B-4E8D-93AC-AFCCF142F376}" srcOrd="0" destOrd="0" presId="urn:microsoft.com/office/officeart/2005/8/layout/hierarchy1"/>
    <dgm:cxn modelId="{E36B3E1F-54CA-4B13-A65B-3982C78541EF}" type="presParOf" srcId="{A9918CBD-35EE-4CCC-A5CB-A769297862AF}" destId="{A666DAC8-0BF7-4174-9ECC-8999EDCA296B}" srcOrd="1" destOrd="0" presId="urn:microsoft.com/office/officeart/2005/8/layout/hierarchy1"/>
    <dgm:cxn modelId="{CFD4C808-40AB-490A-A02F-7F0A1CE4AC69}" type="presParOf" srcId="{A666DAC8-0BF7-4174-9ECC-8999EDCA296B}" destId="{80F48F05-E150-4FC8-BAEF-BBFCEE1DBCD5}" srcOrd="0" destOrd="0" presId="urn:microsoft.com/office/officeart/2005/8/layout/hierarchy1"/>
    <dgm:cxn modelId="{8F8FB569-2520-4C2B-9CCB-32D589821B07}" type="presParOf" srcId="{80F48F05-E150-4FC8-BAEF-BBFCEE1DBCD5}" destId="{E462EBB2-2817-4D2B-B364-6FEB8FD5D853}" srcOrd="0" destOrd="0" presId="urn:microsoft.com/office/officeart/2005/8/layout/hierarchy1"/>
    <dgm:cxn modelId="{B74F31B0-1718-46CD-AD6A-5FFCD62C94A6}" type="presParOf" srcId="{80F48F05-E150-4FC8-BAEF-BBFCEE1DBCD5}" destId="{4124F928-0562-4549-9052-8E3C4EFF4CD3}" srcOrd="1" destOrd="0" presId="urn:microsoft.com/office/officeart/2005/8/layout/hierarchy1"/>
    <dgm:cxn modelId="{6C2C24FE-F9B4-4E94-B7A1-A53E4217CCCE}" type="presParOf" srcId="{A666DAC8-0BF7-4174-9ECC-8999EDCA296B}" destId="{B20DE156-272E-405A-BEF4-6FA275AAC865}" srcOrd="1" destOrd="0" presId="urn:microsoft.com/office/officeart/2005/8/layout/hierarchy1"/>
    <dgm:cxn modelId="{6D0653D2-FD41-401E-B8F6-9D822B9F6BDD}" type="presParOf" srcId="{25722EC9-6CB5-418E-AF3D-1A9490391EB8}" destId="{12A47990-05C8-4A82-AE02-B2CDD1F9B9DC}" srcOrd="2" destOrd="0" presId="urn:microsoft.com/office/officeart/2005/8/layout/hierarchy1"/>
    <dgm:cxn modelId="{8677ABC9-45F7-4B3D-ABC7-AE11A793B242}" type="presParOf" srcId="{25722EC9-6CB5-418E-AF3D-1A9490391EB8}" destId="{FE5BA161-5D8E-4253-8DEC-58CDB4ED790A}" srcOrd="3" destOrd="0" presId="urn:microsoft.com/office/officeart/2005/8/layout/hierarchy1"/>
    <dgm:cxn modelId="{594DE91F-0D5F-4032-B28B-9CF2968B3CC4}" type="presParOf" srcId="{FE5BA161-5D8E-4253-8DEC-58CDB4ED790A}" destId="{5E2514D2-3F8E-4622-A4C2-9E9133052CED}" srcOrd="0" destOrd="0" presId="urn:microsoft.com/office/officeart/2005/8/layout/hierarchy1"/>
    <dgm:cxn modelId="{52B68441-B038-4F1D-B417-2C890F61AB50}" type="presParOf" srcId="{5E2514D2-3F8E-4622-A4C2-9E9133052CED}" destId="{BB293465-201F-43FE-BF1A-D1C645E8A97A}" srcOrd="0" destOrd="0" presId="urn:microsoft.com/office/officeart/2005/8/layout/hierarchy1"/>
    <dgm:cxn modelId="{2BAA35EF-EF9C-4F63-86CC-A22A2FD5652F}" type="presParOf" srcId="{5E2514D2-3F8E-4622-A4C2-9E9133052CED}" destId="{8CB6488F-1221-4628-A454-4AFC56222246}" srcOrd="1" destOrd="0" presId="urn:microsoft.com/office/officeart/2005/8/layout/hierarchy1"/>
    <dgm:cxn modelId="{2F43F155-5834-4986-B88E-E78759A1FED0}" type="presParOf" srcId="{FE5BA161-5D8E-4253-8DEC-58CDB4ED790A}" destId="{9AB44457-C45F-4FD3-93CF-8B5DC6E5B746}" srcOrd="1" destOrd="0" presId="urn:microsoft.com/office/officeart/2005/8/layout/hierarchy1"/>
    <dgm:cxn modelId="{F483F3CA-2B67-4EDF-A1E8-D6CFBFD24A0D}" type="presParOf" srcId="{9AB44457-C45F-4FD3-93CF-8B5DC6E5B746}" destId="{25100057-A50B-4A72-A01C-7C944E29014A}" srcOrd="0" destOrd="0" presId="urn:microsoft.com/office/officeart/2005/8/layout/hierarchy1"/>
    <dgm:cxn modelId="{90B12202-E4CA-4734-9EB6-204B31A6E9FC}" type="presParOf" srcId="{9AB44457-C45F-4FD3-93CF-8B5DC6E5B746}" destId="{699F6ACF-C0BE-4401-9D12-00B68583EF91}" srcOrd="1" destOrd="0" presId="urn:microsoft.com/office/officeart/2005/8/layout/hierarchy1"/>
    <dgm:cxn modelId="{0D6ECC8C-ED30-41A0-A75B-EDB96366678D}" type="presParOf" srcId="{699F6ACF-C0BE-4401-9D12-00B68583EF91}" destId="{06AA54C7-3159-44F3-8551-A271A333A07D}" srcOrd="0" destOrd="0" presId="urn:microsoft.com/office/officeart/2005/8/layout/hierarchy1"/>
    <dgm:cxn modelId="{4C37BD7C-BB88-4368-A3BC-EAF7184A9540}" type="presParOf" srcId="{06AA54C7-3159-44F3-8551-A271A333A07D}" destId="{E965095D-E60B-4969-AD4D-067408C4DE45}" srcOrd="0" destOrd="0" presId="urn:microsoft.com/office/officeart/2005/8/layout/hierarchy1"/>
    <dgm:cxn modelId="{74D14A47-05F4-4E34-8D25-04DFBD219903}" type="presParOf" srcId="{06AA54C7-3159-44F3-8551-A271A333A07D}" destId="{6BDCFD9C-7250-4E1B-AC8C-CC432CAAD173}" srcOrd="1" destOrd="0" presId="urn:microsoft.com/office/officeart/2005/8/layout/hierarchy1"/>
    <dgm:cxn modelId="{921D18FA-3281-488B-9BB9-759248685AC4}" type="presParOf" srcId="{699F6ACF-C0BE-4401-9D12-00B68583EF91}" destId="{C2738AC5-B80D-405E-8721-AACF4A04061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43CE15-3FA8-49F7-940F-B87FE1F752E8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808AAFA-EEDC-49AB-8414-A4F7088D633D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tr-TR" sz="4000" dirty="0" err="1" smtClean="0"/>
            <a:t>Atelektazi</a:t>
          </a:r>
          <a:endParaRPr lang="tr-TR" sz="4000" dirty="0" smtClean="0"/>
        </a:p>
      </dgm:t>
    </dgm:pt>
    <dgm:pt modelId="{8F9FA161-000B-4889-A946-2E464D1547AD}" type="parTrans" cxnId="{81331036-697E-4D30-8FB6-65874C9BB589}">
      <dgm:prSet/>
      <dgm:spPr/>
      <dgm:t>
        <a:bodyPr/>
        <a:lstStyle/>
        <a:p>
          <a:endParaRPr lang="tr-TR"/>
        </a:p>
      </dgm:t>
    </dgm:pt>
    <dgm:pt modelId="{C0FA16D6-0EEB-455F-9936-18A3AB0F1B9C}" type="sibTrans" cxnId="{81331036-697E-4D30-8FB6-65874C9BB589}">
      <dgm:prSet/>
      <dgm:spPr/>
      <dgm:t>
        <a:bodyPr/>
        <a:lstStyle/>
        <a:p>
          <a:endParaRPr lang="tr-TR"/>
        </a:p>
      </dgm:t>
    </dgm:pt>
    <dgm:pt modelId="{64501588-90BC-44F2-8655-8233C098D30A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smtClean="0"/>
            <a:t>Obstrüksiyon</a:t>
          </a:r>
          <a:endParaRPr lang="tr-TR" dirty="0"/>
        </a:p>
      </dgm:t>
    </dgm:pt>
    <dgm:pt modelId="{3A5B9EAD-34E8-47A9-92A6-7A8E15210ED9}" type="parTrans" cxnId="{D0123557-D5ED-40E1-8CEF-BCAA722759EC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2DD29781-998B-4B9A-84F0-A496A50740BB}" type="sibTrans" cxnId="{D0123557-D5ED-40E1-8CEF-BCAA722759EC}">
      <dgm:prSet/>
      <dgm:spPr/>
      <dgm:t>
        <a:bodyPr/>
        <a:lstStyle/>
        <a:p>
          <a:endParaRPr lang="tr-TR"/>
        </a:p>
      </dgm:t>
    </dgm:pt>
    <dgm:pt modelId="{621063D8-E605-4293-9C51-F94E78DDC86B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Sikatrisyel</a:t>
          </a:r>
          <a:endParaRPr lang="tr-TR" dirty="0"/>
        </a:p>
      </dgm:t>
    </dgm:pt>
    <dgm:pt modelId="{F7F8DD9F-11C9-49CA-88B3-BB601786369E}" type="parTrans" cxnId="{75712DFA-2557-4AA4-AD5D-0D8F358FCFE0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6E588FD4-2B3A-4B38-852D-FF54197B32D7}" type="sibTrans" cxnId="{75712DFA-2557-4AA4-AD5D-0D8F358FCFE0}">
      <dgm:prSet/>
      <dgm:spPr/>
      <dgm:t>
        <a:bodyPr/>
        <a:lstStyle/>
        <a:p>
          <a:endParaRPr lang="tr-TR"/>
        </a:p>
      </dgm:t>
    </dgm:pt>
    <dgm:pt modelId="{824DE38C-12C0-482F-9F3A-815C1415398D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Adeziv</a:t>
          </a:r>
          <a:endParaRPr lang="tr-TR" dirty="0"/>
        </a:p>
      </dgm:t>
    </dgm:pt>
    <dgm:pt modelId="{BB4E2DEE-B72E-4C97-8DFB-9C21A643C6CE}" type="parTrans" cxnId="{A619DB8D-747D-4704-985D-160F0A749DD0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C8D6D2A8-8025-4F77-BBF5-7F2F2EE43488}" type="sibTrans" cxnId="{A619DB8D-747D-4704-985D-160F0A749DD0}">
      <dgm:prSet/>
      <dgm:spPr/>
      <dgm:t>
        <a:bodyPr/>
        <a:lstStyle/>
        <a:p>
          <a:endParaRPr lang="tr-TR"/>
        </a:p>
      </dgm:t>
    </dgm:pt>
    <dgm:pt modelId="{97C07A26-137F-414A-B9C2-A51615D67E16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smtClean="0"/>
            <a:t>Kompresyon</a:t>
          </a:r>
          <a:endParaRPr lang="tr-TR" dirty="0"/>
        </a:p>
      </dgm:t>
    </dgm:pt>
    <dgm:pt modelId="{A792DA53-F379-45AF-8DD6-729FEB388688}" type="parTrans" cxnId="{5EF8EA16-96F4-48A6-8AAD-A3715BF52E77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3BEF4F1D-B633-4849-8C19-63A507EE3E02}" type="sibTrans" cxnId="{5EF8EA16-96F4-48A6-8AAD-A3715BF52E77}">
      <dgm:prSet/>
      <dgm:spPr/>
      <dgm:t>
        <a:bodyPr/>
        <a:lstStyle/>
        <a:p>
          <a:endParaRPr lang="tr-TR"/>
        </a:p>
      </dgm:t>
    </dgm:pt>
    <dgm:pt modelId="{6C8D5D16-1DEF-45D2-B508-E0E34C4479AA}" type="pres">
      <dgm:prSet presAssocID="{6243CE15-3FA8-49F7-940F-B87FE1F752E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686065DF-A606-4CC8-BF08-CFC5B478D025}" type="pres">
      <dgm:prSet presAssocID="{C808AAFA-EEDC-49AB-8414-A4F7088D633D}" presName="hierRoot1" presStyleCnt="0"/>
      <dgm:spPr/>
    </dgm:pt>
    <dgm:pt modelId="{39687FD6-4EB5-4F42-9691-095FC7F45A29}" type="pres">
      <dgm:prSet presAssocID="{C808AAFA-EEDC-49AB-8414-A4F7088D633D}" presName="composite" presStyleCnt="0"/>
      <dgm:spPr/>
    </dgm:pt>
    <dgm:pt modelId="{6BE5A00F-3444-4C17-94D5-3BF1AF95F811}" type="pres">
      <dgm:prSet presAssocID="{C808AAFA-EEDC-49AB-8414-A4F7088D633D}" presName="background" presStyleLbl="node0" presStyleIdx="0" presStyleCn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</dgm:pt>
    <dgm:pt modelId="{0D016783-35D4-4D2B-94B3-8AF1B69D909D}" type="pres">
      <dgm:prSet presAssocID="{C808AAFA-EEDC-49AB-8414-A4F7088D633D}" presName="text" presStyleLbl="fgAcc0" presStyleIdx="0" presStyleCnt="1" custScaleX="145728" custScaleY="6264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7217E32-62E1-4FC5-826C-409326C78C3C}" type="pres">
      <dgm:prSet presAssocID="{C808AAFA-EEDC-49AB-8414-A4F7088D633D}" presName="hierChild2" presStyleCnt="0"/>
      <dgm:spPr/>
    </dgm:pt>
    <dgm:pt modelId="{E59764E1-31DA-4EA4-A108-B8D23CA131F1}" type="pres">
      <dgm:prSet presAssocID="{3A5B9EAD-34E8-47A9-92A6-7A8E15210ED9}" presName="Name10" presStyleLbl="parChTrans1D2" presStyleIdx="0" presStyleCnt="4"/>
      <dgm:spPr/>
      <dgm:t>
        <a:bodyPr/>
        <a:lstStyle/>
        <a:p>
          <a:endParaRPr lang="tr-TR"/>
        </a:p>
      </dgm:t>
    </dgm:pt>
    <dgm:pt modelId="{8AEEC42B-B9A6-4E7D-82F1-8D57938E4DD9}" type="pres">
      <dgm:prSet presAssocID="{64501588-90BC-44F2-8655-8233C098D30A}" presName="hierRoot2" presStyleCnt="0"/>
      <dgm:spPr/>
    </dgm:pt>
    <dgm:pt modelId="{2536101D-D776-4EBA-843C-F91FF20B81F3}" type="pres">
      <dgm:prSet presAssocID="{64501588-90BC-44F2-8655-8233C098D30A}" presName="composite2" presStyleCnt="0"/>
      <dgm:spPr/>
    </dgm:pt>
    <dgm:pt modelId="{1C84DBA6-7684-4B00-8C25-F41224D45D39}" type="pres">
      <dgm:prSet presAssocID="{64501588-90BC-44F2-8655-8233C098D30A}" presName="background2" presStyleLbl="node2" presStyleIdx="0" presStyleCnt="4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</dgm:pt>
    <dgm:pt modelId="{A6AF2B0C-DBFA-4E23-A9A1-806E2DB08955}" type="pres">
      <dgm:prSet presAssocID="{64501588-90BC-44F2-8655-8233C098D30A}" presName="text2" presStyleLbl="fgAcc2" presStyleIdx="0" presStyleCnt="4" custScaleY="6264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529DC21-D47C-41C6-9E5F-CE633FDA94B6}" type="pres">
      <dgm:prSet presAssocID="{64501588-90BC-44F2-8655-8233C098D30A}" presName="hierChild3" presStyleCnt="0"/>
      <dgm:spPr/>
    </dgm:pt>
    <dgm:pt modelId="{BE3F97D6-DED9-49CF-A6DE-E108599FB4B8}" type="pres">
      <dgm:prSet presAssocID="{A792DA53-F379-45AF-8DD6-729FEB388688}" presName="Name10" presStyleLbl="parChTrans1D2" presStyleIdx="1" presStyleCnt="4"/>
      <dgm:spPr/>
      <dgm:t>
        <a:bodyPr/>
        <a:lstStyle/>
        <a:p>
          <a:endParaRPr lang="tr-TR"/>
        </a:p>
      </dgm:t>
    </dgm:pt>
    <dgm:pt modelId="{DC0E8F9D-1FF7-4FA3-9ACE-90F812551BFC}" type="pres">
      <dgm:prSet presAssocID="{97C07A26-137F-414A-B9C2-A51615D67E16}" presName="hierRoot2" presStyleCnt="0"/>
      <dgm:spPr/>
    </dgm:pt>
    <dgm:pt modelId="{117FCA2C-4AB9-4B30-A72A-2D5493ACE1DC}" type="pres">
      <dgm:prSet presAssocID="{97C07A26-137F-414A-B9C2-A51615D67E16}" presName="composite2" presStyleCnt="0"/>
      <dgm:spPr/>
    </dgm:pt>
    <dgm:pt modelId="{7C3B4F82-F8B0-4F4B-AA16-9F5352367B64}" type="pres">
      <dgm:prSet presAssocID="{97C07A26-137F-414A-B9C2-A51615D67E16}" presName="background2" presStyleLbl="node2" presStyleIdx="1" presStyleCnt="4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</dgm:pt>
    <dgm:pt modelId="{2146E3C2-22AE-4FA7-A651-C9E6F634E1C7}" type="pres">
      <dgm:prSet presAssocID="{97C07A26-137F-414A-B9C2-A51615D67E16}" presName="text2" presStyleLbl="fgAcc2" presStyleIdx="1" presStyleCnt="4" custScaleY="6264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FA8F0E6-3F58-4089-AE22-3C834F6AA7A4}" type="pres">
      <dgm:prSet presAssocID="{97C07A26-137F-414A-B9C2-A51615D67E16}" presName="hierChild3" presStyleCnt="0"/>
      <dgm:spPr/>
    </dgm:pt>
    <dgm:pt modelId="{80EEB3ED-95CD-4461-A03B-42A2BB6979C7}" type="pres">
      <dgm:prSet presAssocID="{F7F8DD9F-11C9-49CA-88B3-BB601786369E}" presName="Name10" presStyleLbl="parChTrans1D2" presStyleIdx="2" presStyleCnt="4"/>
      <dgm:spPr/>
      <dgm:t>
        <a:bodyPr/>
        <a:lstStyle/>
        <a:p>
          <a:endParaRPr lang="tr-TR"/>
        </a:p>
      </dgm:t>
    </dgm:pt>
    <dgm:pt modelId="{AD6E93F6-87EA-47C5-9FAC-D20C57CE8B38}" type="pres">
      <dgm:prSet presAssocID="{621063D8-E605-4293-9C51-F94E78DDC86B}" presName="hierRoot2" presStyleCnt="0"/>
      <dgm:spPr/>
    </dgm:pt>
    <dgm:pt modelId="{B73BC3E5-3215-478E-8AFC-D2F070E6BBF9}" type="pres">
      <dgm:prSet presAssocID="{621063D8-E605-4293-9C51-F94E78DDC86B}" presName="composite2" presStyleCnt="0"/>
      <dgm:spPr/>
    </dgm:pt>
    <dgm:pt modelId="{30D4D815-26F5-4368-B2A7-355E11C7059C}" type="pres">
      <dgm:prSet presAssocID="{621063D8-E605-4293-9C51-F94E78DDC86B}" presName="background2" presStyleLbl="node2" presStyleIdx="2" presStyleCnt="4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</dgm:pt>
    <dgm:pt modelId="{E9A80243-F141-4E42-B919-9F91DCB6D2C7}" type="pres">
      <dgm:prSet presAssocID="{621063D8-E605-4293-9C51-F94E78DDC86B}" presName="text2" presStyleLbl="fgAcc2" presStyleIdx="2" presStyleCnt="4" custScaleY="6264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3C1C6B0-8DDF-4FD3-966C-E80339E05073}" type="pres">
      <dgm:prSet presAssocID="{621063D8-E605-4293-9C51-F94E78DDC86B}" presName="hierChild3" presStyleCnt="0"/>
      <dgm:spPr/>
    </dgm:pt>
    <dgm:pt modelId="{0EC75274-6D65-4218-89B6-8314005ACC76}" type="pres">
      <dgm:prSet presAssocID="{BB4E2DEE-B72E-4C97-8DFB-9C21A643C6CE}" presName="Name10" presStyleLbl="parChTrans1D2" presStyleIdx="3" presStyleCnt="4"/>
      <dgm:spPr/>
      <dgm:t>
        <a:bodyPr/>
        <a:lstStyle/>
        <a:p>
          <a:endParaRPr lang="tr-TR"/>
        </a:p>
      </dgm:t>
    </dgm:pt>
    <dgm:pt modelId="{1E488DFA-0FB7-463E-AEE7-FC87CF433E45}" type="pres">
      <dgm:prSet presAssocID="{824DE38C-12C0-482F-9F3A-815C1415398D}" presName="hierRoot2" presStyleCnt="0"/>
      <dgm:spPr/>
    </dgm:pt>
    <dgm:pt modelId="{1B093A70-CE66-4FCB-A5E0-AEC447EF1CBB}" type="pres">
      <dgm:prSet presAssocID="{824DE38C-12C0-482F-9F3A-815C1415398D}" presName="composite2" presStyleCnt="0"/>
      <dgm:spPr/>
    </dgm:pt>
    <dgm:pt modelId="{2381C7AA-E16E-42C5-B516-88C82E67C542}" type="pres">
      <dgm:prSet presAssocID="{824DE38C-12C0-482F-9F3A-815C1415398D}" presName="background2" presStyleLbl="node2" presStyleIdx="3" presStyleCnt="4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</dgm:pt>
    <dgm:pt modelId="{A04B7D23-E883-48A5-A86C-2643CE373AD3}" type="pres">
      <dgm:prSet presAssocID="{824DE38C-12C0-482F-9F3A-815C1415398D}" presName="text2" presStyleLbl="fgAcc2" presStyleIdx="3" presStyleCnt="4" custScaleY="6264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02FCFF1-ED4E-4DA4-8484-9DDFE2C516C7}" type="pres">
      <dgm:prSet presAssocID="{824DE38C-12C0-482F-9F3A-815C1415398D}" presName="hierChild3" presStyleCnt="0"/>
      <dgm:spPr/>
    </dgm:pt>
  </dgm:ptLst>
  <dgm:cxnLst>
    <dgm:cxn modelId="{D0123557-D5ED-40E1-8CEF-BCAA722759EC}" srcId="{C808AAFA-EEDC-49AB-8414-A4F7088D633D}" destId="{64501588-90BC-44F2-8655-8233C098D30A}" srcOrd="0" destOrd="0" parTransId="{3A5B9EAD-34E8-47A9-92A6-7A8E15210ED9}" sibTransId="{2DD29781-998B-4B9A-84F0-A496A50740BB}"/>
    <dgm:cxn modelId="{75712DFA-2557-4AA4-AD5D-0D8F358FCFE0}" srcId="{C808AAFA-EEDC-49AB-8414-A4F7088D633D}" destId="{621063D8-E605-4293-9C51-F94E78DDC86B}" srcOrd="2" destOrd="0" parTransId="{F7F8DD9F-11C9-49CA-88B3-BB601786369E}" sibTransId="{6E588FD4-2B3A-4B38-852D-FF54197B32D7}"/>
    <dgm:cxn modelId="{3953167C-8164-4610-890E-6D50A2230D9D}" type="presOf" srcId="{F7F8DD9F-11C9-49CA-88B3-BB601786369E}" destId="{80EEB3ED-95CD-4461-A03B-42A2BB6979C7}" srcOrd="0" destOrd="0" presId="urn:microsoft.com/office/officeart/2005/8/layout/hierarchy1"/>
    <dgm:cxn modelId="{AEF9EC29-A64B-4608-80F5-A30D5E536EE7}" type="presOf" srcId="{824DE38C-12C0-482F-9F3A-815C1415398D}" destId="{A04B7D23-E883-48A5-A86C-2643CE373AD3}" srcOrd="0" destOrd="0" presId="urn:microsoft.com/office/officeart/2005/8/layout/hierarchy1"/>
    <dgm:cxn modelId="{D5E005C1-88CC-4482-8A67-0724FA9B80B5}" type="presOf" srcId="{BB4E2DEE-B72E-4C97-8DFB-9C21A643C6CE}" destId="{0EC75274-6D65-4218-89B6-8314005ACC76}" srcOrd="0" destOrd="0" presId="urn:microsoft.com/office/officeart/2005/8/layout/hierarchy1"/>
    <dgm:cxn modelId="{8E1F4DEB-6621-4BAF-A8F3-936DF553A756}" type="presOf" srcId="{C808AAFA-EEDC-49AB-8414-A4F7088D633D}" destId="{0D016783-35D4-4D2B-94B3-8AF1B69D909D}" srcOrd="0" destOrd="0" presId="urn:microsoft.com/office/officeart/2005/8/layout/hierarchy1"/>
    <dgm:cxn modelId="{C9941508-13A5-4198-B9F2-6C3410561E7F}" type="presOf" srcId="{97C07A26-137F-414A-B9C2-A51615D67E16}" destId="{2146E3C2-22AE-4FA7-A651-C9E6F634E1C7}" srcOrd="0" destOrd="0" presId="urn:microsoft.com/office/officeart/2005/8/layout/hierarchy1"/>
    <dgm:cxn modelId="{A619DB8D-747D-4704-985D-160F0A749DD0}" srcId="{C808AAFA-EEDC-49AB-8414-A4F7088D633D}" destId="{824DE38C-12C0-482F-9F3A-815C1415398D}" srcOrd="3" destOrd="0" parTransId="{BB4E2DEE-B72E-4C97-8DFB-9C21A643C6CE}" sibTransId="{C8D6D2A8-8025-4F77-BBF5-7F2F2EE43488}"/>
    <dgm:cxn modelId="{5EF8EA16-96F4-48A6-8AAD-A3715BF52E77}" srcId="{C808AAFA-EEDC-49AB-8414-A4F7088D633D}" destId="{97C07A26-137F-414A-B9C2-A51615D67E16}" srcOrd="1" destOrd="0" parTransId="{A792DA53-F379-45AF-8DD6-729FEB388688}" sibTransId="{3BEF4F1D-B633-4849-8C19-63A507EE3E02}"/>
    <dgm:cxn modelId="{7313772E-6BCE-4E4A-AF87-F3B3961B16C9}" type="presOf" srcId="{3A5B9EAD-34E8-47A9-92A6-7A8E15210ED9}" destId="{E59764E1-31DA-4EA4-A108-B8D23CA131F1}" srcOrd="0" destOrd="0" presId="urn:microsoft.com/office/officeart/2005/8/layout/hierarchy1"/>
    <dgm:cxn modelId="{B43D159D-CD05-4444-9D76-07E571821651}" type="presOf" srcId="{6243CE15-3FA8-49F7-940F-B87FE1F752E8}" destId="{6C8D5D16-1DEF-45D2-B508-E0E34C4479AA}" srcOrd="0" destOrd="0" presId="urn:microsoft.com/office/officeart/2005/8/layout/hierarchy1"/>
    <dgm:cxn modelId="{AA0D7F14-C705-4A19-9AE7-5FD6678956D0}" type="presOf" srcId="{621063D8-E605-4293-9C51-F94E78DDC86B}" destId="{E9A80243-F141-4E42-B919-9F91DCB6D2C7}" srcOrd="0" destOrd="0" presId="urn:microsoft.com/office/officeart/2005/8/layout/hierarchy1"/>
    <dgm:cxn modelId="{EE06F2F8-79DC-4EE7-A432-A13D85824646}" type="presOf" srcId="{64501588-90BC-44F2-8655-8233C098D30A}" destId="{A6AF2B0C-DBFA-4E23-A9A1-806E2DB08955}" srcOrd="0" destOrd="0" presId="urn:microsoft.com/office/officeart/2005/8/layout/hierarchy1"/>
    <dgm:cxn modelId="{15F5E722-DA09-4E61-BBC0-F9D414A7AB9B}" type="presOf" srcId="{A792DA53-F379-45AF-8DD6-729FEB388688}" destId="{BE3F97D6-DED9-49CF-A6DE-E108599FB4B8}" srcOrd="0" destOrd="0" presId="urn:microsoft.com/office/officeart/2005/8/layout/hierarchy1"/>
    <dgm:cxn modelId="{81331036-697E-4D30-8FB6-65874C9BB589}" srcId="{6243CE15-3FA8-49F7-940F-B87FE1F752E8}" destId="{C808AAFA-EEDC-49AB-8414-A4F7088D633D}" srcOrd="0" destOrd="0" parTransId="{8F9FA161-000B-4889-A946-2E464D1547AD}" sibTransId="{C0FA16D6-0EEB-455F-9936-18A3AB0F1B9C}"/>
    <dgm:cxn modelId="{50D2047C-D7A6-40DC-BF94-F37DA969F4C4}" type="presParOf" srcId="{6C8D5D16-1DEF-45D2-B508-E0E34C4479AA}" destId="{686065DF-A606-4CC8-BF08-CFC5B478D025}" srcOrd="0" destOrd="0" presId="urn:microsoft.com/office/officeart/2005/8/layout/hierarchy1"/>
    <dgm:cxn modelId="{A9D4AA23-3940-4179-81CE-36CE46C651B1}" type="presParOf" srcId="{686065DF-A606-4CC8-BF08-CFC5B478D025}" destId="{39687FD6-4EB5-4F42-9691-095FC7F45A29}" srcOrd="0" destOrd="0" presId="urn:microsoft.com/office/officeart/2005/8/layout/hierarchy1"/>
    <dgm:cxn modelId="{DF98F24A-033C-4FA6-AAF1-82DEF78D5F2C}" type="presParOf" srcId="{39687FD6-4EB5-4F42-9691-095FC7F45A29}" destId="{6BE5A00F-3444-4C17-94D5-3BF1AF95F811}" srcOrd="0" destOrd="0" presId="urn:microsoft.com/office/officeart/2005/8/layout/hierarchy1"/>
    <dgm:cxn modelId="{30D5949C-E33D-4088-9D56-C76315A6273D}" type="presParOf" srcId="{39687FD6-4EB5-4F42-9691-095FC7F45A29}" destId="{0D016783-35D4-4D2B-94B3-8AF1B69D909D}" srcOrd="1" destOrd="0" presId="urn:microsoft.com/office/officeart/2005/8/layout/hierarchy1"/>
    <dgm:cxn modelId="{8F8C7545-220B-4DAE-96A6-70820757DFAC}" type="presParOf" srcId="{686065DF-A606-4CC8-BF08-CFC5B478D025}" destId="{C7217E32-62E1-4FC5-826C-409326C78C3C}" srcOrd="1" destOrd="0" presId="urn:microsoft.com/office/officeart/2005/8/layout/hierarchy1"/>
    <dgm:cxn modelId="{6096E4B8-E1BD-4D95-9FFF-C2A08CB6AF90}" type="presParOf" srcId="{C7217E32-62E1-4FC5-826C-409326C78C3C}" destId="{E59764E1-31DA-4EA4-A108-B8D23CA131F1}" srcOrd="0" destOrd="0" presId="urn:microsoft.com/office/officeart/2005/8/layout/hierarchy1"/>
    <dgm:cxn modelId="{A69247F2-3E82-413C-B559-4577C54C0050}" type="presParOf" srcId="{C7217E32-62E1-4FC5-826C-409326C78C3C}" destId="{8AEEC42B-B9A6-4E7D-82F1-8D57938E4DD9}" srcOrd="1" destOrd="0" presId="urn:microsoft.com/office/officeart/2005/8/layout/hierarchy1"/>
    <dgm:cxn modelId="{9B70475B-3587-4A82-8B67-139A099D55E4}" type="presParOf" srcId="{8AEEC42B-B9A6-4E7D-82F1-8D57938E4DD9}" destId="{2536101D-D776-4EBA-843C-F91FF20B81F3}" srcOrd="0" destOrd="0" presId="urn:microsoft.com/office/officeart/2005/8/layout/hierarchy1"/>
    <dgm:cxn modelId="{1A5A65FD-4DD6-4188-A55B-480604F5DAB7}" type="presParOf" srcId="{2536101D-D776-4EBA-843C-F91FF20B81F3}" destId="{1C84DBA6-7684-4B00-8C25-F41224D45D39}" srcOrd="0" destOrd="0" presId="urn:microsoft.com/office/officeart/2005/8/layout/hierarchy1"/>
    <dgm:cxn modelId="{DE377A20-F0FA-4DB9-A195-6480B6BCB156}" type="presParOf" srcId="{2536101D-D776-4EBA-843C-F91FF20B81F3}" destId="{A6AF2B0C-DBFA-4E23-A9A1-806E2DB08955}" srcOrd="1" destOrd="0" presId="urn:microsoft.com/office/officeart/2005/8/layout/hierarchy1"/>
    <dgm:cxn modelId="{97A1DF9B-BCBE-4B3F-9656-8AD695C62718}" type="presParOf" srcId="{8AEEC42B-B9A6-4E7D-82F1-8D57938E4DD9}" destId="{C529DC21-D47C-41C6-9E5F-CE633FDA94B6}" srcOrd="1" destOrd="0" presId="urn:microsoft.com/office/officeart/2005/8/layout/hierarchy1"/>
    <dgm:cxn modelId="{319118FD-1D3A-4342-8752-AE5132159CE2}" type="presParOf" srcId="{C7217E32-62E1-4FC5-826C-409326C78C3C}" destId="{BE3F97D6-DED9-49CF-A6DE-E108599FB4B8}" srcOrd="2" destOrd="0" presId="urn:microsoft.com/office/officeart/2005/8/layout/hierarchy1"/>
    <dgm:cxn modelId="{06CE781E-51DB-43F9-99DD-FF81413D127B}" type="presParOf" srcId="{C7217E32-62E1-4FC5-826C-409326C78C3C}" destId="{DC0E8F9D-1FF7-4FA3-9ACE-90F812551BFC}" srcOrd="3" destOrd="0" presId="urn:microsoft.com/office/officeart/2005/8/layout/hierarchy1"/>
    <dgm:cxn modelId="{9E6B5609-45A7-4127-9B19-BF2B9EA9CEC1}" type="presParOf" srcId="{DC0E8F9D-1FF7-4FA3-9ACE-90F812551BFC}" destId="{117FCA2C-4AB9-4B30-A72A-2D5493ACE1DC}" srcOrd="0" destOrd="0" presId="urn:microsoft.com/office/officeart/2005/8/layout/hierarchy1"/>
    <dgm:cxn modelId="{4B49413D-D6E1-428D-A0F3-EE52F043F310}" type="presParOf" srcId="{117FCA2C-4AB9-4B30-A72A-2D5493ACE1DC}" destId="{7C3B4F82-F8B0-4F4B-AA16-9F5352367B64}" srcOrd="0" destOrd="0" presId="urn:microsoft.com/office/officeart/2005/8/layout/hierarchy1"/>
    <dgm:cxn modelId="{F07EE59D-C95D-47C6-9DC1-26C5EF62EEA5}" type="presParOf" srcId="{117FCA2C-4AB9-4B30-A72A-2D5493ACE1DC}" destId="{2146E3C2-22AE-4FA7-A651-C9E6F634E1C7}" srcOrd="1" destOrd="0" presId="urn:microsoft.com/office/officeart/2005/8/layout/hierarchy1"/>
    <dgm:cxn modelId="{7115F132-F014-4B5E-8163-A90EF091EAD6}" type="presParOf" srcId="{DC0E8F9D-1FF7-4FA3-9ACE-90F812551BFC}" destId="{BFA8F0E6-3F58-4089-AE22-3C834F6AA7A4}" srcOrd="1" destOrd="0" presId="urn:microsoft.com/office/officeart/2005/8/layout/hierarchy1"/>
    <dgm:cxn modelId="{80ADF38B-3812-4EE1-A004-D2D710B9F3FE}" type="presParOf" srcId="{C7217E32-62E1-4FC5-826C-409326C78C3C}" destId="{80EEB3ED-95CD-4461-A03B-42A2BB6979C7}" srcOrd="4" destOrd="0" presId="urn:microsoft.com/office/officeart/2005/8/layout/hierarchy1"/>
    <dgm:cxn modelId="{A50AC851-E3CA-4F9F-987D-9C79A8127DC2}" type="presParOf" srcId="{C7217E32-62E1-4FC5-826C-409326C78C3C}" destId="{AD6E93F6-87EA-47C5-9FAC-D20C57CE8B38}" srcOrd="5" destOrd="0" presId="urn:microsoft.com/office/officeart/2005/8/layout/hierarchy1"/>
    <dgm:cxn modelId="{5F029BC6-4C6A-408D-90AC-902CD0966987}" type="presParOf" srcId="{AD6E93F6-87EA-47C5-9FAC-D20C57CE8B38}" destId="{B73BC3E5-3215-478E-8AFC-D2F070E6BBF9}" srcOrd="0" destOrd="0" presId="urn:microsoft.com/office/officeart/2005/8/layout/hierarchy1"/>
    <dgm:cxn modelId="{B5A5C4E3-04B8-4973-ACEE-CA6A13752FD3}" type="presParOf" srcId="{B73BC3E5-3215-478E-8AFC-D2F070E6BBF9}" destId="{30D4D815-26F5-4368-B2A7-355E11C7059C}" srcOrd="0" destOrd="0" presId="urn:microsoft.com/office/officeart/2005/8/layout/hierarchy1"/>
    <dgm:cxn modelId="{8B2A467C-9A06-4B46-A8A7-3862EB354659}" type="presParOf" srcId="{B73BC3E5-3215-478E-8AFC-D2F070E6BBF9}" destId="{E9A80243-F141-4E42-B919-9F91DCB6D2C7}" srcOrd="1" destOrd="0" presId="urn:microsoft.com/office/officeart/2005/8/layout/hierarchy1"/>
    <dgm:cxn modelId="{5667E27D-6053-4B82-97D6-C2784D338D77}" type="presParOf" srcId="{AD6E93F6-87EA-47C5-9FAC-D20C57CE8B38}" destId="{D3C1C6B0-8DDF-4FD3-966C-E80339E05073}" srcOrd="1" destOrd="0" presId="urn:microsoft.com/office/officeart/2005/8/layout/hierarchy1"/>
    <dgm:cxn modelId="{C4E30F69-91DA-493F-8196-1A758CE55EE2}" type="presParOf" srcId="{C7217E32-62E1-4FC5-826C-409326C78C3C}" destId="{0EC75274-6D65-4218-89B6-8314005ACC76}" srcOrd="6" destOrd="0" presId="urn:microsoft.com/office/officeart/2005/8/layout/hierarchy1"/>
    <dgm:cxn modelId="{7CE9FA7F-DDDF-4315-A76A-B815AF8B4C38}" type="presParOf" srcId="{C7217E32-62E1-4FC5-826C-409326C78C3C}" destId="{1E488DFA-0FB7-463E-AEE7-FC87CF433E45}" srcOrd="7" destOrd="0" presId="urn:microsoft.com/office/officeart/2005/8/layout/hierarchy1"/>
    <dgm:cxn modelId="{FFF1EC93-455E-4012-AFBB-7C7D78E6B961}" type="presParOf" srcId="{1E488DFA-0FB7-463E-AEE7-FC87CF433E45}" destId="{1B093A70-CE66-4FCB-A5E0-AEC447EF1CBB}" srcOrd="0" destOrd="0" presId="urn:microsoft.com/office/officeart/2005/8/layout/hierarchy1"/>
    <dgm:cxn modelId="{4D655FAC-8B57-4489-AE36-3B09739B88D8}" type="presParOf" srcId="{1B093A70-CE66-4FCB-A5E0-AEC447EF1CBB}" destId="{2381C7AA-E16E-42C5-B516-88C82E67C542}" srcOrd="0" destOrd="0" presId="urn:microsoft.com/office/officeart/2005/8/layout/hierarchy1"/>
    <dgm:cxn modelId="{C03C3AAD-3518-4C51-A253-876A770FACA6}" type="presParOf" srcId="{1B093A70-CE66-4FCB-A5E0-AEC447EF1CBB}" destId="{A04B7D23-E883-48A5-A86C-2643CE373AD3}" srcOrd="1" destOrd="0" presId="urn:microsoft.com/office/officeart/2005/8/layout/hierarchy1"/>
    <dgm:cxn modelId="{AF29A15C-36BB-4D1E-B925-2D42F4A4DA0B}" type="presParOf" srcId="{1E488DFA-0FB7-463E-AEE7-FC87CF433E45}" destId="{202FCFF1-ED4E-4DA4-8484-9DDFE2C516C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7737EA-2F09-40C0-8A67-6962F20A0D99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336B802-1F0C-45C6-9BA9-BAECB899EC3B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r>
            <a:rPr lang="tr-TR" sz="4400" dirty="0" err="1" smtClean="0"/>
            <a:t>Pnömoni</a:t>
          </a:r>
          <a:endParaRPr lang="tr-TR" sz="4400" dirty="0"/>
        </a:p>
      </dgm:t>
    </dgm:pt>
    <dgm:pt modelId="{9FB56B8D-01CB-4433-88BE-427E7D8BE0A6}" type="parTrans" cxnId="{C156D5B1-873B-41CC-995D-4F63F7FB73FC}">
      <dgm:prSet/>
      <dgm:spPr/>
      <dgm:t>
        <a:bodyPr/>
        <a:lstStyle/>
        <a:p>
          <a:endParaRPr lang="tr-TR"/>
        </a:p>
      </dgm:t>
    </dgm:pt>
    <dgm:pt modelId="{798CF814-38B6-4F45-9DC6-C9E638A490CD}" type="sibTrans" cxnId="{C156D5B1-873B-41CC-995D-4F63F7FB73FC}">
      <dgm:prSet/>
      <dgm:spPr/>
      <dgm:t>
        <a:bodyPr/>
        <a:lstStyle/>
        <a:p>
          <a:endParaRPr lang="tr-TR"/>
        </a:p>
      </dgm:t>
    </dgm:pt>
    <dgm:pt modelId="{95F6BFFF-14C8-409B-9FA7-B17544E154D3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Lobar</a:t>
          </a:r>
          <a:endParaRPr lang="tr-TR" dirty="0"/>
        </a:p>
      </dgm:t>
    </dgm:pt>
    <dgm:pt modelId="{6B29BEE1-A82B-4C39-B0BA-9061660C0299}" type="parTrans" cxnId="{E830D445-D88B-442B-89FD-27ADD9C6E423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7D321437-E786-4C9D-B517-69F50A263D3D}" type="sibTrans" cxnId="{E830D445-D88B-442B-89FD-27ADD9C6E423}">
      <dgm:prSet/>
      <dgm:spPr/>
      <dgm:t>
        <a:bodyPr/>
        <a:lstStyle/>
        <a:p>
          <a:endParaRPr lang="tr-TR"/>
        </a:p>
      </dgm:t>
    </dgm:pt>
    <dgm:pt modelId="{FE1E4DFE-C625-4AA9-9213-9C76BC3D7D29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Lobuler</a:t>
          </a:r>
          <a:endParaRPr lang="tr-TR" dirty="0"/>
        </a:p>
      </dgm:t>
    </dgm:pt>
    <dgm:pt modelId="{151C5D39-B411-4CAC-B785-C5FA747A39F5}" type="parTrans" cxnId="{0C379A45-985B-4D53-8AE3-745F6FB53A84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61143766-B2ED-4D8F-B021-FF1857790CA4}" type="sibTrans" cxnId="{0C379A45-985B-4D53-8AE3-745F6FB53A84}">
      <dgm:prSet/>
      <dgm:spPr/>
      <dgm:t>
        <a:bodyPr/>
        <a:lstStyle/>
        <a:p>
          <a:endParaRPr lang="tr-TR"/>
        </a:p>
      </dgm:t>
    </dgm:pt>
    <dgm:pt modelId="{7128ED9F-EB99-429D-B481-15B464F6D679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İntersitisyel</a:t>
          </a:r>
          <a:endParaRPr lang="tr-TR" dirty="0"/>
        </a:p>
      </dgm:t>
    </dgm:pt>
    <dgm:pt modelId="{01CFED8F-75EE-4996-A7D1-09160B5766E8}" type="parTrans" cxnId="{464424E9-E0C9-4BE3-8B91-7E67282F76C6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B4EB92DE-7A29-498A-A65B-456EE058DEB8}" type="sibTrans" cxnId="{464424E9-E0C9-4BE3-8B91-7E67282F76C6}">
      <dgm:prSet/>
      <dgm:spPr/>
      <dgm:t>
        <a:bodyPr/>
        <a:lstStyle/>
        <a:p>
          <a:endParaRPr lang="tr-TR"/>
        </a:p>
      </dgm:t>
    </dgm:pt>
    <dgm:pt modelId="{55990470-00E4-413A-9CAA-7F27E80D21EF}" type="pres">
      <dgm:prSet presAssocID="{357737EA-2F09-40C0-8A67-6962F20A0D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BC8E7E42-DB57-4FCD-963D-2187B7DBA86D}" type="pres">
      <dgm:prSet presAssocID="{4336B802-1F0C-45C6-9BA9-BAECB899EC3B}" presName="hierRoot1" presStyleCnt="0"/>
      <dgm:spPr/>
    </dgm:pt>
    <dgm:pt modelId="{3798E3A2-086C-4143-852F-4C14A495B88F}" type="pres">
      <dgm:prSet presAssocID="{4336B802-1F0C-45C6-9BA9-BAECB899EC3B}" presName="composite" presStyleCnt="0"/>
      <dgm:spPr/>
    </dgm:pt>
    <dgm:pt modelId="{E3CD6285-E276-496D-962A-26F0612F30DD}" type="pres">
      <dgm:prSet presAssocID="{4336B802-1F0C-45C6-9BA9-BAECB899EC3B}" presName="background" presStyleLbl="node0" presStyleIdx="0" presStyleCn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4D9D792F-0811-4097-95F7-D107B8273F2F}" type="pres">
      <dgm:prSet presAssocID="{4336B802-1F0C-45C6-9BA9-BAECB899EC3B}" presName="text" presStyleLbl="fgAcc0" presStyleIdx="0" presStyleCnt="1" custScaleX="14369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3B94FF0-1D4D-4468-A086-B64B15720175}" type="pres">
      <dgm:prSet presAssocID="{4336B802-1F0C-45C6-9BA9-BAECB899EC3B}" presName="hierChild2" presStyleCnt="0"/>
      <dgm:spPr/>
    </dgm:pt>
    <dgm:pt modelId="{F412136A-E6ED-4AA6-AC5C-75CDC50383AE}" type="pres">
      <dgm:prSet presAssocID="{6B29BEE1-A82B-4C39-B0BA-9061660C0299}" presName="Name10" presStyleLbl="parChTrans1D2" presStyleIdx="0" presStyleCnt="3"/>
      <dgm:spPr/>
      <dgm:t>
        <a:bodyPr/>
        <a:lstStyle/>
        <a:p>
          <a:endParaRPr lang="tr-TR"/>
        </a:p>
      </dgm:t>
    </dgm:pt>
    <dgm:pt modelId="{09D9E411-39FB-42D5-912C-07575A65EA65}" type="pres">
      <dgm:prSet presAssocID="{95F6BFFF-14C8-409B-9FA7-B17544E154D3}" presName="hierRoot2" presStyleCnt="0"/>
      <dgm:spPr/>
    </dgm:pt>
    <dgm:pt modelId="{378B0D9C-FA23-40C8-AC13-6BEFF4717DF3}" type="pres">
      <dgm:prSet presAssocID="{95F6BFFF-14C8-409B-9FA7-B17544E154D3}" presName="composite2" presStyleCnt="0"/>
      <dgm:spPr/>
    </dgm:pt>
    <dgm:pt modelId="{BADC2E77-2B33-4118-BC4D-A07B9677F3D8}" type="pres">
      <dgm:prSet presAssocID="{95F6BFFF-14C8-409B-9FA7-B17544E154D3}" presName="background2" presStyleLbl="node2" presStyleIdx="0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727A1195-3EF9-4616-ABB1-A56FE35C9B78}" type="pres">
      <dgm:prSet presAssocID="{95F6BFFF-14C8-409B-9FA7-B17544E154D3}" presName="text2" presStyleLbl="fgAcc2" presStyleIdx="0" presStyleCnt="3" custScaleY="606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62FCF36-1649-4D03-A62D-9891D4948E2F}" type="pres">
      <dgm:prSet presAssocID="{95F6BFFF-14C8-409B-9FA7-B17544E154D3}" presName="hierChild3" presStyleCnt="0"/>
      <dgm:spPr/>
    </dgm:pt>
    <dgm:pt modelId="{44B33979-2666-4004-8E65-ABD08C6A9CCB}" type="pres">
      <dgm:prSet presAssocID="{151C5D39-B411-4CAC-B785-C5FA747A39F5}" presName="Name10" presStyleLbl="parChTrans1D2" presStyleIdx="1" presStyleCnt="3"/>
      <dgm:spPr/>
      <dgm:t>
        <a:bodyPr/>
        <a:lstStyle/>
        <a:p>
          <a:endParaRPr lang="tr-TR"/>
        </a:p>
      </dgm:t>
    </dgm:pt>
    <dgm:pt modelId="{CC8147E1-16E6-4ECE-8C54-95CE4460CE2C}" type="pres">
      <dgm:prSet presAssocID="{FE1E4DFE-C625-4AA9-9213-9C76BC3D7D29}" presName="hierRoot2" presStyleCnt="0"/>
      <dgm:spPr/>
    </dgm:pt>
    <dgm:pt modelId="{0D7D177F-6134-4BD6-A155-155AD94B05F5}" type="pres">
      <dgm:prSet presAssocID="{FE1E4DFE-C625-4AA9-9213-9C76BC3D7D29}" presName="composite2" presStyleCnt="0"/>
      <dgm:spPr/>
    </dgm:pt>
    <dgm:pt modelId="{0CDD4B06-CC28-40B0-91D3-97BC5B8BB587}" type="pres">
      <dgm:prSet presAssocID="{FE1E4DFE-C625-4AA9-9213-9C76BC3D7D29}" presName="background2" presStyleLbl="node2" presStyleIdx="1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5117303C-0669-406A-BB40-D94E1F0C85A2}" type="pres">
      <dgm:prSet presAssocID="{FE1E4DFE-C625-4AA9-9213-9C76BC3D7D29}" presName="text2" presStyleLbl="fgAcc2" presStyleIdx="1" presStyleCnt="3" custScaleY="606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37EDFEB-56E1-40D8-B0D1-4DF576CF8D93}" type="pres">
      <dgm:prSet presAssocID="{FE1E4DFE-C625-4AA9-9213-9C76BC3D7D29}" presName="hierChild3" presStyleCnt="0"/>
      <dgm:spPr/>
    </dgm:pt>
    <dgm:pt modelId="{DFCE7AF2-D531-4662-9ED4-42F2E377E179}" type="pres">
      <dgm:prSet presAssocID="{01CFED8F-75EE-4996-A7D1-09160B5766E8}" presName="Name10" presStyleLbl="parChTrans1D2" presStyleIdx="2" presStyleCnt="3"/>
      <dgm:spPr/>
      <dgm:t>
        <a:bodyPr/>
        <a:lstStyle/>
        <a:p>
          <a:endParaRPr lang="tr-TR"/>
        </a:p>
      </dgm:t>
    </dgm:pt>
    <dgm:pt modelId="{5BAE7738-359D-4BFA-873E-74A1710367E7}" type="pres">
      <dgm:prSet presAssocID="{7128ED9F-EB99-429D-B481-15B464F6D679}" presName="hierRoot2" presStyleCnt="0"/>
      <dgm:spPr/>
    </dgm:pt>
    <dgm:pt modelId="{13E41D46-DE47-454A-8D84-68E4B2965319}" type="pres">
      <dgm:prSet presAssocID="{7128ED9F-EB99-429D-B481-15B464F6D679}" presName="composite2" presStyleCnt="0"/>
      <dgm:spPr/>
    </dgm:pt>
    <dgm:pt modelId="{62667880-6153-413B-BEEC-D5CC26F505DB}" type="pres">
      <dgm:prSet presAssocID="{7128ED9F-EB99-429D-B481-15B464F6D679}" presName="background2" presStyleLbl="node2" presStyleIdx="2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B32EA2B6-EA07-4227-B18D-981D47F00A85}" type="pres">
      <dgm:prSet presAssocID="{7128ED9F-EB99-429D-B481-15B464F6D679}" presName="text2" presStyleLbl="fgAcc2" presStyleIdx="2" presStyleCnt="3" custScaleY="606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90B64E-48DC-427A-9F09-1075C9049DDD}" type="pres">
      <dgm:prSet presAssocID="{7128ED9F-EB99-429D-B481-15B464F6D679}" presName="hierChild3" presStyleCnt="0"/>
      <dgm:spPr/>
    </dgm:pt>
  </dgm:ptLst>
  <dgm:cxnLst>
    <dgm:cxn modelId="{E830D445-D88B-442B-89FD-27ADD9C6E423}" srcId="{4336B802-1F0C-45C6-9BA9-BAECB899EC3B}" destId="{95F6BFFF-14C8-409B-9FA7-B17544E154D3}" srcOrd="0" destOrd="0" parTransId="{6B29BEE1-A82B-4C39-B0BA-9061660C0299}" sibTransId="{7D321437-E786-4C9D-B517-69F50A263D3D}"/>
    <dgm:cxn modelId="{464424E9-E0C9-4BE3-8B91-7E67282F76C6}" srcId="{4336B802-1F0C-45C6-9BA9-BAECB899EC3B}" destId="{7128ED9F-EB99-429D-B481-15B464F6D679}" srcOrd="2" destOrd="0" parTransId="{01CFED8F-75EE-4996-A7D1-09160B5766E8}" sibTransId="{B4EB92DE-7A29-498A-A65B-456EE058DEB8}"/>
    <dgm:cxn modelId="{341C7D7F-B824-4B64-8DD7-62395D89F9F1}" type="presOf" srcId="{4336B802-1F0C-45C6-9BA9-BAECB899EC3B}" destId="{4D9D792F-0811-4097-95F7-D107B8273F2F}" srcOrd="0" destOrd="0" presId="urn:microsoft.com/office/officeart/2005/8/layout/hierarchy1"/>
    <dgm:cxn modelId="{559F6B5C-0800-4444-9043-DCDD83783BED}" type="presOf" srcId="{FE1E4DFE-C625-4AA9-9213-9C76BC3D7D29}" destId="{5117303C-0669-406A-BB40-D94E1F0C85A2}" srcOrd="0" destOrd="0" presId="urn:microsoft.com/office/officeart/2005/8/layout/hierarchy1"/>
    <dgm:cxn modelId="{C156D5B1-873B-41CC-995D-4F63F7FB73FC}" srcId="{357737EA-2F09-40C0-8A67-6962F20A0D99}" destId="{4336B802-1F0C-45C6-9BA9-BAECB899EC3B}" srcOrd="0" destOrd="0" parTransId="{9FB56B8D-01CB-4433-88BE-427E7D8BE0A6}" sibTransId="{798CF814-38B6-4F45-9DC6-C9E638A490CD}"/>
    <dgm:cxn modelId="{0C379A45-985B-4D53-8AE3-745F6FB53A84}" srcId="{4336B802-1F0C-45C6-9BA9-BAECB899EC3B}" destId="{FE1E4DFE-C625-4AA9-9213-9C76BC3D7D29}" srcOrd="1" destOrd="0" parTransId="{151C5D39-B411-4CAC-B785-C5FA747A39F5}" sibTransId="{61143766-B2ED-4D8F-B021-FF1857790CA4}"/>
    <dgm:cxn modelId="{CEBB7CB3-6AD0-4D67-971C-884CF1F47D05}" type="presOf" srcId="{7128ED9F-EB99-429D-B481-15B464F6D679}" destId="{B32EA2B6-EA07-4227-B18D-981D47F00A85}" srcOrd="0" destOrd="0" presId="urn:microsoft.com/office/officeart/2005/8/layout/hierarchy1"/>
    <dgm:cxn modelId="{CDCCCEB6-F4D3-4B29-B81C-CD8D302B747B}" type="presOf" srcId="{95F6BFFF-14C8-409B-9FA7-B17544E154D3}" destId="{727A1195-3EF9-4616-ABB1-A56FE35C9B78}" srcOrd="0" destOrd="0" presId="urn:microsoft.com/office/officeart/2005/8/layout/hierarchy1"/>
    <dgm:cxn modelId="{9841DBFE-6628-4668-BA3A-49D0280B361A}" type="presOf" srcId="{6B29BEE1-A82B-4C39-B0BA-9061660C0299}" destId="{F412136A-E6ED-4AA6-AC5C-75CDC50383AE}" srcOrd="0" destOrd="0" presId="urn:microsoft.com/office/officeart/2005/8/layout/hierarchy1"/>
    <dgm:cxn modelId="{18EBB4C9-6DDC-46AA-B6AE-E70D2B9BE04C}" type="presOf" srcId="{151C5D39-B411-4CAC-B785-C5FA747A39F5}" destId="{44B33979-2666-4004-8E65-ABD08C6A9CCB}" srcOrd="0" destOrd="0" presId="urn:microsoft.com/office/officeart/2005/8/layout/hierarchy1"/>
    <dgm:cxn modelId="{6BF8DDD2-47DC-4C35-AADD-DA74E90B4095}" type="presOf" srcId="{357737EA-2F09-40C0-8A67-6962F20A0D99}" destId="{55990470-00E4-413A-9CAA-7F27E80D21EF}" srcOrd="0" destOrd="0" presId="urn:microsoft.com/office/officeart/2005/8/layout/hierarchy1"/>
    <dgm:cxn modelId="{E37043CD-F588-4C60-B563-38199FCA15CC}" type="presOf" srcId="{01CFED8F-75EE-4996-A7D1-09160B5766E8}" destId="{DFCE7AF2-D531-4662-9ED4-42F2E377E179}" srcOrd="0" destOrd="0" presId="urn:microsoft.com/office/officeart/2005/8/layout/hierarchy1"/>
    <dgm:cxn modelId="{A3D6EBC0-D253-4AE2-A4D7-49843479D9A9}" type="presParOf" srcId="{55990470-00E4-413A-9CAA-7F27E80D21EF}" destId="{BC8E7E42-DB57-4FCD-963D-2187B7DBA86D}" srcOrd="0" destOrd="0" presId="urn:microsoft.com/office/officeart/2005/8/layout/hierarchy1"/>
    <dgm:cxn modelId="{B148AD3D-F0AB-46CE-9811-FFDDF0EAA663}" type="presParOf" srcId="{BC8E7E42-DB57-4FCD-963D-2187B7DBA86D}" destId="{3798E3A2-086C-4143-852F-4C14A495B88F}" srcOrd="0" destOrd="0" presId="urn:microsoft.com/office/officeart/2005/8/layout/hierarchy1"/>
    <dgm:cxn modelId="{EE0ACD1F-87C4-41C6-A653-029A12B7CF17}" type="presParOf" srcId="{3798E3A2-086C-4143-852F-4C14A495B88F}" destId="{E3CD6285-E276-496D-962A-26F0612F30DD}" srcOrd="0" destOrd="0" presId="urn:microsoft.com/office/officeart/2005/8/layout/hierarchy1"/>
    <dgm:cxn modelId="{B1F0E2DB-4CB7-4256-AD0F-9879F64D3097}" type="presParOf" srcId="{3798E3A2-086C-4143-852F-4C14A495B88F}" destId="{4D9D792F-0811-4097-95F7-D107B8273F2F}" srcOrd="1" destOrd="0" presId="urn:microsoft.com/office/officeart/2005/8/layout/hierarchy1"/>
    <dgm:cxn modelId="{51B02E7F-F53F-464B-A516-A280E0DD93ED}" type="presParOf" srcId="{BC8E7E42-DB57-4FCD-963D-2187B7DBA86D}" destId="{A3B94FF0-1D4D-4468-A086-B64B15720175}" srcOrd="1" destOrd="0" presId="urn:microsoft.com/office/officeart/2005/8/layout/hierarchy1"/>
    <dgm:cxn modelId="{548EE16D-2958-45EB-BC86-634751DF813D}" type="presParOf" srcId="{A3B94FF0-1D4D-4468-A086-B64B15720175}" destId="{F412136A-E6ED-4AA6-AC5C-75CDC50383AE}" srcOrd="0" destOrd="0" presId="urn:microsoft.com/office/officeart/2005/8/layout/hierarchy1"/>
    <dgm:cxn modelId="{950967DF-0E6B-4BE6-9569-5DC70EE013B6}" type="presParOf" srcId="{A3B94FF0-1D4D-4468-A086-B64B15720175}" destId="{09D9E411-39FB-42D5-912C-07575A65EA65}" srcOrd="1" destOrd="0" presId="urn:microsoft.com/office/officeart/2005/8/layout/hierarchy1"/>
    <dgm:cxn modelId="{B942E51F-D4C6-4060-808A-90EE12A617F4}" type="presParOf" srcId="{09D9E411-39FB-42D5-912C-07575A65EA65}" destId="{378B0D9C-FA23-40C8-AC13-6BEFF4717DF3}" srcOrd="0" destOrd="0" presId="urn:microsoft.com/office/officeart/2005/8/layout/hierarchy1"/>
    <dgm:cxn modelId="{76DC5391-0D6E-4038-ABEF-DD8862B20031}" type="presParOf" srcId="{378B0D9C-FA23-40C8-AC13-6BEFF4717DF3}" destId="{BADC2E77-2B33-4118-BC4D-A07B9677F3D8}" srcOrd="0" destOrd="0" presId="urn:microsoft.com/office/officeart/2005/8/layout/hierarchy1"/>
    <dgm:cxn modelId="{A7521C43-7F64-4A96-9CA6-0F5D76122275}" type="presParOf" srcId="{378B0D9C-FA23-40C8-AC13-6BEFF4717DF3}" destId="{727A1195-3EF9-4616-ABB1-A56FE35C9B78}" srcOrd="1" destOrd="0" presId="urn:microsoft.com/office/officeart/2005/8/layout/hierarchy1"/>
    <dgm:cxn modelId="{DC22DDA5-4BC0-4B4A-94CC-AF43F0CCEA25}" type="presParOf" srcId="{09D9E411-39FB-42D5-912C-07575A65EA65}" destId="{662FCF36-1649-4D03-A62D-9891D4948E2F}" srcOrd="1" destOrd="0" presId="urn:microsoft.com/office/officeart/2005/8/layout/hierarchy1"/>
    <dgm:cxn modelId="{DA7F168D-5D10-4B4B-8DFB-EB82C6CB96D9}" type="presParOf" srcId="{A3B94FF0-1D4D-4468-A086-B64B15720175}" destId="{44B33979-2666-4004-8E65-ABD08C6A9CCB}" srcOrd="2" destOrd="0" presId="urn:microsoft.com/office/officeart/2005/8/layout/hierarchy1"/>
    <dgm:cxn modelId="{C7FB8C3E-FA25-40C0-AB9F-ED33BBAB88C9}" type="presParOf" srcId="{A3B94FF0-1D4D-4468-A086-B64B15720175}" destId="{CC8147E1-16E6-4ECE-8C54-95CE4460CE2C}" srcOrd="3" destOrd="0" presId="urn:microsoft.com/office/officeart/2005/8/layout/hierarchy1"/>
    <dgm:cxn modelId="{21ACD018-34D2-4D07-A3D7-668682B1A7D2}" type="presParOf" srcId="{CC8147E1-16E6-4ECE-8C54-95CE4460CE2C}" destId="{0D7D177F-6134-4BD6-A155-155AD94B05F5}" srcOrd="0" destOrd="0" presId="urn:microsoft.com/office/officeart/2005/8/layout/hierarchy1"/>
    <dgm:cxn modelId="{5FE52B9B-CEEA-4BC9-8410-155A54B27173}" type="presParOf" srcId="{0D7D177F-6134-4BD6-A155-155AD94B05F5}" destId="{0CDD4B06-CC28-40B0-91D3-97BC5B8BB587}" srcOrd="0" destOrd="0" presId="urn:microsoft.com/office/officeart/2005/8/layout/hierarchy1"/>
    <dgm:cxn modelId="{590BDFE7-FAB9-4168-B004-5D9008D3E965}" type="presParOf" srcId="{0D7D177F-6134-4BD6-A155-155AD94B05F5}" destId="{5117303C-0669-406A-BB40-D94E1F0C85A2}" srcOrd="1" destOrd="0" presId="urn:microsoft.com/office/officeart/2005/8/layout/hierarchy1"/>
    <dgm:cxn modelId="{693BEBFA-4B35-4375-9A4A-59D3F50BA66C}" type="presParOf" srcId="{CC8147E1-16E6-4ECE-8C54-95CE4460CE2C}" destId="{437EDFEB-56E1-40D8-B0D1-4DF576CF8D93}" srcOrd="1" destOrd="0" presId="urn:microsoft.com/office/officeart/2005/8/layout/hierarchy1"/>
    <dgm:cxn modelId="{FC0AB0D1-2F94-47BB-B772-C231624A368F}" type="presParOf" srcId="{A3B94FF0-1D4D-4468-A086-B64B15720175}" destId="{DFCE7AF2-D531-4662-9ED4-42F2E377E179}" srcOrd="4" destOrd="0" presId="urn:microsoft.com/office/officeart/2005/8/layout/hierarchy1"/>
    <dgm:cxn modelId="{9CC8FB96-BCAC-4547-ADC2-DC4184D5C001}" type="presParOf" srcId="{A3B94FF0-1D4D-4468-A086-B64B15720175}" destId="{5BAE7738-359D-4BFA-873E-74A1710367E7}" srcOrd="5" destOrd="0" presId="urn:microsoft.com/office/officeart/2005/8/layout/hierarchy1"/>
    <dgm:cxn modelId="{8B1958C4-0FF7-4ABD-840E-5F3858A145F0}" type="presParOf" srcId="{5BAE7738-359D-4BFA-873E-74A1710367E7}" destId="{13E41D46-DE47-454A-8D84-68E4B2965319}" srcOrd="0" destOrd="0" presId="urn:microsoft.com/office/officeart/2005/8/layout/hierarchy1"/>
    <dgm:cxn modelId="{93F1C2CD-F177-4DED-92BF-FEFED7F7684A}" type="presParOf" srcId="{13E41D46-DE47-454A-8D84-68E4B2965319}" destId="{62667880-6153-413B-BEEC-D5CC26F505DB}" srcOrd="0" destOrd="0" presId="urn:microsoft.com/office/officeart/2005/8/layout/hierarchy1"/>
    <dgm:cxn modelId="{218D4FEF-F3AF-41AB-8757-E3B7D309E85D}" type="presParOf" srcId="{13E41D46-DE47-454A-8D84-68E4B2965319}" destId="{B32EA2B6-EA07-4227-B18D-981D47F00A85}" srcOrd="1" destOrd="0" presId="urn:microsoft.com/office/officeart/2005/8/layout/hierarchy1"/>
    <dgm:cxn modelId="{55D5CAB9-5EBE-4EE1-9939-7B64E891535A}" type="presParOf" srcId="{5BAE7738-359D-4BFA-873E-74A1710367E7}" destId="{CF90B64E-48DC-427A-9F09-1075C9049D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3BA4B7-2BA1-4BE4-888D-F17EAC69E069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</dgm:pt>
    <dgm:pt modelId="{C6AEDA8B-A4E9-4029-94E9-CBA6E04D104F}">
      <dgm:prSet custT="1"/>
      <dgm:spPr>
        <a:ln>
          <a:solidFill>
            <a:srgbClr val="FFC00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5400" b="0" i="0" u="none" strike="noStrike" cap="none" normalizeH="0" baseline="0" dirty="0" err="1" smtClean="0">
              <a:ln/>
              <a:effectLst/>
              <a:latin typeface="Calibri" pitchFamily="34" charset="0"/>
              <a:cs typeface="Calibri" pitchFamily="34" charset="0"/>
            </a:rPr>
            <a:t>Tbc</a:t>
          </a:r>
          <a:endParaRPr kumimoji="0" lang="tr-TR" sz="5400" b="0" i="0" u="none" strike="noStrike" cap="none" normalizeH="0" baseline="0" dirty="0" smtClean="0">
            <a:ln/>
            <a:effectLst/>
            <a:latin typeface="Calibri" pitchFamily="34" charset="0"/>
            <a:cs typeface="Calibri" pitchFamily="34" charset="0"/>
          </a:endParaRPr>
        </a:p>
      </dgm:t>
    </dgm:pt>
    <dgm:pt modelId="{6BE5CDCA-480E-43EA-BAEE-01EE6515F1C2}" type="parTrans" cxnId="{94F91D56-75E8-4E9E-B2A4-A3AA31F9817A}">
      <dgm:prSet/>
      <dgm:spPr/>
      <dgm:t>
        <a:bodyPr/>
        <a:lstStyle/>
        <a:p>
          <a:endParaRPr lang="tr-TR"/>
        </a:p>
      </dgm:t>
    </dgm:pt>
    <dgm:pt modelId="{3B2FA849-057D-419C-971B-4BD500A5E683}" type="sibTrans" cxnId="{94F91D56-75E8-4E9E-B2A4-A3AA31F9817A}">
      <dgm:prSet/>
      <dgm:spPr/>
      <dgm:t>
        <a:bodyPr/>
        <a:lstStyle/>
        <a:p>
          <a:endParaRPr lang="tr-TR"/>
        </a:p>
      </dgm:t>
    </dgm:pt>
    <dgm:pt modelId="{DA8CCBE1-C8DB-4475-AA22-0E1FF2994F30}">
      <dgm:prSet custT="1"/>
      <dgm:spPr>
        <a:ln>
          <a:solidFill>
            <a:srgbClr val="FFC00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3600" b="0" i="0" u="none" strike="noStrike" cap="none" normalizeH="0" baseline="0" dirty="0" err="1" smtClean="0">
              <a:ln/>
              <a:effectLst/>
              <a:latin typeface="Calibri" pitchFamily="34" charset="0"/>
              <a:cs typeface="Calibri" pitchFamily="34" charset="0"/>
            </a:rPr>
            <a:t>Primer</a:t>
          </a:r>
          <a:r>
            <a:rPr kumimoji="0" lang="tr-TR" sz="3600" b="0" i="0" u="none" strike="noStrike" cap="none" normalizeH="0" baseline="0" dirty="0" smtClean="0">
              <a:ln/>
              <a:effectLst/>
              <a:latin typeface="Calibri" pitchFamily="34" charset="0"/>
              <a:cs typeface="Calibri" pitchFamily="34" charset="0"/>
            </a:rPr>
            <a:t> </a:t>
          </a:r>
          <a:r>
            <a:rPr kumimoji="0" lang="tr-TR" sz="3600" b="0" i="0" u="none" strike="noStrike" cap="none" normalizeH="0" baseline="0" dirty="0" err="1" smtClean="0">
              <a:ln/>
              <a:effectLst/>
              <a:latin typeface="Calibri" pitchFamily="34" charset="0"/>
              <a:cs typeface="Calibri" pitchFamily="34" charset="0"/>
            </a:rPr>
            <a:t>Tbc</a:t>
          </a:r>
          <a:endParaRPr kumimoji="0" lang="tr-TR" sz="3600" b="0" i="0" u="none" strike="noStrike" cap="none" normalizeH="0" baseline="0" dirty="0" smtClean="0">
            <a:ln/>
            <a:effectLst/>
            <a:latin typeface="Calibri" pitchFamily="34" charset="0"/>
            <a:cs typeface="Calibri" pitchFamily="34" charset="0"/>
          </a:endParaRPr>
        </a:p>
      </dgm:t>
    </dgm:pt>
    <dgm:pt modelId="{7AE84250-399E-4F8A-8FF0-7DB5E982AA72}" type="parTrans" cxnId="{DE63AE60-9773-4C9F-98DD-9E8E802B72BC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ABB39EAF-EF49-43DD-9848-63CF520441F8}" type="sibTrans" cxnId="{DE63AE60-9773-4C9F-98DD-9E8E802B72BC}">
      <dgm:prSet/>
      <dgm:spPr/>
      <dgm:t>
        <a:bodyPr/>
        <a:lstStyle/>
        <a:p>
          <a:endParaRPr lang="tr-TR"/>
        </a:p>
      </dgm:t>
    </dgm:pt>
    <dgm:pt modelId="{F0632C83-BFC1-4461-8DB5-0B568E836F21}">
      <dgm:prSet custT="1"/>
      <dgm:spPr>
        <a:ln>
          <a:solidFill>
            <a:srgbClr val="FFC00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3600" b="0" i="0" u="none" strike="noStrike" cap="none" normalizeH="0" baseline="0" dirty="0" err="1" smtClean="0">
              <a:ln/>
              <a:effectLst/>
              <a:latin typeface="Calibri" pitchFamily="34" charset="0"/>
              <a:cs typeface="Calibri" pitchFamily="34" charset="0"/>
            </a:rPr>
            <a:t>Postprimer</a:t>
          </a:r>
          <a:r>
            <a:rPr kumimoji="0" lang="tr-TR" sz="3600" b="0" i="0" u="none" strike="noStrike" cap="none" normalizeH="0" baseline="0" dirty="0" smtClean="0">
              <a:ln/>
              <a:effectLst/>
              <a:latin typeface="Calibri" pitchFamily="34" charset="0"/>
              <a:cs typeface="Calibri" pitchFamily="34" charset="0"/>
            </a:rPr>
            <a:t> </a:t>
          </a:r>
          <a:r>
            <a:rPr kumimoji="0" lang="tr-TR" sz="3600" b="0" i="0" u="none" strike="noStrike" cap="none" normalizeH="0" baseline="0" dirty="0" err="1" smtClean="0">
              <a:ln/>
              <a:effectLst/>
              <a:latin typeface="Calibri" pitchFamily="34" charset="0"/>
              <a:cs typeface="Calibri" pitchFamily="34" charset="0"/>
            </a:rPr>
            <a:t>Tbc</a:t>
          </a:r>
          <a:endParaRPr kumimoji="0" lang="tr-TR" sz="3600" b="0" i="0" u="none" strike="noStrike" cap="none" normalizeH="0" baseline="0" dirty="0" smtClean="0">
            <a:ln/>
            <a:effectLst/>
            <a:latin typeface="Calibri" pitchFamily="34" charset="0"/>
            <a:cs typeface="Calibri" pitchFamily="34" charset="0"/>
          </a:endParaRPr>
        </a:p>
      </dgm:t>
    </dgm:pt>
    <dgm:pt modelId="{0DED7E91-3505-4733-8E15-F03FCF480E54}" type="parTrans" cxnId="{CDB98F56-A6C2-401C-95DB-31C4A174398C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2009CD65-3494-496B-AEF4-D7E7707525E6}" type="sibTrans" cxnId="{CDB98F56-A6C2-401C-95DB-31C4A174398C}">
      <dgm:prSet/>
      <dgm:spPr/>
      <dgm:t>
        <a:bodyPr/>
        <a:lstStyle/>
        <a:p>
          <a:endParaRPr lang="tr-TR"/>
        </a:p>
      </dgm:t>
    </dgm:pt>
    <dgm:pt modelId="{CA9309C3-C0E0-4A72-AA46-89929A7A1D0F}" type="pres">
      <dgm:prSet presAssocID="{5E3BA4B7-2BA1-4BE4-888D-F17EAC69E06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668CDFE-9AEE-427B-B806-4E7BE1C6F731}" type="pres">
      <dgm:prSet presAssocID="{C6AEDA8B-A4E9-4029-94E9-CBA6E04D104F}" presName="hierRoot1" presStyleCnt="0"/>
      <dgm:spPr/>
    </dgm:pt>
    <dgm:pt modelId="{913120C4-CC4F-4E63-A788-9F786C6B8114}" type="pres">
      <dgm:prSet presAssocID="{C6AEDA8B-A4E9-4029-94E9-CBA6E04D104F}" presName="composite" presStyleCnt="0"/>
      <dgm:spPr/>
    </dgm:pt>
    <dgm:pt modelId="{74439C32-C473-4ECD-ACC3-A98514D4B82C}" type="pres">
      <dgm:prSet presAssocID="{C6AEDA8B-A4E9-4029-94E9-CBA6E04D104F}" presName="background" presStyleLbl="node0" presStyleIdx="0" presStyleCn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</dgm:pt>
    <dgm:pt modelId="{916D9020-2E9C-484B-89A1-5C8BC6E4C6B4}" type="pres">
      <dgm:prSet presAssocID="{C6AEDA8B-A4E9-4029-94E9-CBA6E04D104F}" presName="text" presStyleLbl="fgAcc0" presStyleIdx="0" presStyleCnt="1" custScaleX="8958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BC9A0E6-67B9-406E-A8CB-E15FAA92203C}" type="pres">
      <dgm:prSet presAssocID="{C6AEDA8B-A4E9-4029-94E9-CBA6E04D104F}" presName="hierChild2" presStyleCnt="0"/>
      <dgm:spPr/>
    </dgm:pt>
    <dgm:pt modelId="{5AF73390-BCF0-4DD5-98B6-AA38452C2DCA}" type="pres">
      <dgm:prSet presAssocID="{7AE84250-399E-4F8A-8FF0-7DB5E982AA72}" presName="Name10" presStyleLbl="parChTrans1D2" presStyleIdx="0" presStyleCnt="2"/>
      <dgm:spPr/>
      <dgm:t>
        <a:bodyPr/>
        <a:lstStyle/>
        <a:p>
          <a:endParaRPr lang="tr-TR"/>
        </a:p>
      </dgm:t>
    </dgm:pt>
    <dgm:pt modelId="{8ABB714D-0F00-4F8A-844B-8B4BD7473E5B}" type="pres">
      <dgm:prSet presAssocID="{DA8CCBE1-C8DB-4475-AA22-0E1FF2994F30}" presName="hierRoot2" presStyleCnt="0"/>
      <dgm:spPr/>
    </dgm:pt>
    <dgm:pt modelId="{54E1CFFF-040F-4247-8847-990DA4ABF4FE}" type="pres">
      <dgm:prSet presAssocID="{DA8CCBE1-C8DB-4475-AA22-0E1FF2994F30}" presName="composite2" presStyleCnt="0"/>
      <dgm:spPr/>
    </dgm:pt>
    <dgm:pt modelId="{D0648CFD-60AE-4E71-90EC-0F8FAD60AEE9}" type="pres">
      <dgm:prSet presAssocID="{DA8CCBE1-C8DB-4475-AA22-0E1FF2994F30}" presName="background2" presStyleLbl="node2" presStyleIdx="0" presStyleCnt="2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</dgm:pt>
    <dgm:pt modelId="{8DC3E4DE-48B7-463F-8BE4-228C9507355C}" type="pres">
      <dgm:prSet presAssocID="{DA8CCBE1-C8DB-4475-AA22-0E1FF2994F30}" presName="text2" presStyleLbl="fgAcc2" presStyleIdx="0" presStyleCnt="2" custScaleX="15617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4A4CA25-B325-4FE9-AC07-40F88AD7B50A}" type="pres">
      <dgm:prSet presAssocID="{DA8CCBE1-C8DB-4475-AA22-0E1FF2994F30}" presName="hierChild3" presStyleCnt="0"/>
      <dgm:spPr/>
    </dgm:pt>
    <dgm:pt modelId="{D5B06130-C311-4AA4-9716-74683D81BB0F}" type="pres">
      <dgm:prSet presAssocID="{0DED7E91-3505-4733-8E15-F03FCF480E54}" presName="Name10" presStyleLbl="parChTrans1D2" presStyleIdx="1" presStyleCnt="2"/>
      <dgm:spPr/>
      <dgm:t>
        <a:bodyPr/>
        <a:lstStyle/>
        <a:p>
          <a:endParaRPr lang="tr-TR"/>
        </a:p>
      </dgm:t>
    </dgm:pt>
    <dgm:pt modelId="{F6F70196-2EBA-4396-A4F4-6747A5EE28F7}" type="pres">
      <dgm:prSet presAssocID="{F0632C83-BFC1-4461-8DB5-0B568E836F21}" presName="hierRoot2" presStyleCnt="0"/>
      <dgm:spPr/>
    </dgm:pt>
    <dgm:pt modelId="{F0369C91-EDAA-448C-8A03-3CB28B262A29}" type="pres">
      <dgm:prSet presAssocID="{F0632C83-BFC1-4461-8DB5-0B568E836F21}" presName="composite2" presStyleCnt="0"/>
      <dgm:spPr/>
    </dgm:pt>
    <dgm:pt modelId="{40BD723B-CB12-4227-AF2F-297C923F0BDB}" type="pres">
      <dgm:prSet presAssocID="{F0632C83-BFC1-4461-8DB5-0B568E836F21}" presName="background2" presStyleLbl="node2" presStyleIdx="1" presStyleCnt="2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</dgm:pt>
    <dgm:pt modelId="{7693565F-9608-4869-A89D-C67F6D6A5539}" type="pres">
      <dgm:prSet presAssocID="{F0632C83-BFC1-4461-8DB5-0B568E836F21}" presName="text2" presStyleLbl="fgAcc2" presStyleIdx="1" presStyleCnt="2" custScaleX="15617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AF226FE-B8AD-48DA-B28B-64F356377D0F}" type="pres">
      <dgm:prSet presAssocID="{F0632C83-BFC1-4461-8DB5-0B568E836F21}" presName="hierChild3" presStyleCnt="0"/>
      <dgm:spPr/>
    </dgm:pt>
  </dgm:ptLst>
  <dgm:cxnLst>
    <dgm:cxn modelId="{DE63AE60-9773-4C9F-98DD-9E8E802B72BC}" srcId="{C6AEDA8B-A4E9-4029-94E9-CBA6E04D104F}" destId="{DA8CCBE1-C8DB-4475-AA22-0E1FF2994F30}" srcOrd="0" destOrd="0" parTransId="{7AE84250-399E-4F8A-8FF0-7DB5E982AA72}" sibTransId="{ABB39EAF-EF49-43DD-9848-63CF520441F8}"/>
    <dgm:cxn modelId="{CAEC1626-A539-4979-B7DC-8CE78B836059}" type="presOf" srcId="{C6AEDA8B-A4E9-4029-94E9-CBA6E04D104F}" destId="{916D9020-2E9C-484B-89A1-5C8BC6E4C6B4}" srcOrd="0" destOrd="0" presId="urn:microsoft.com/office/officeart/2005/8/layout/hierarchy1"/>
    <dgm:cxn modelId="{94F91D56-75E8-4E9E-B2A4-A3AA31F9817A}" srcId="{5E3BA4B7-2BA1-4BE4-888D-F17EAC69E069}" destId="{C6AEDA8B-A4E9-4029-94E9-CBA6E04D104F}" srcOrd="0" destOrd="0" parTransId="{6BE5CDCA-480E-43EA-BAEE-01EE6515F1C2}" sibTransId="{3B2FA849-057D-419C-971B-4BD500A5E683}"/>
    <dgm:cxn modelId="{DE9D45B7-70F6-422D-A6DA-D52227198694}" type="presOf" srcId="{0DED7E91-3505-4733-8E15-F03FCF480E54}" destId="{D5B06130-C311-4AA4-9716-74683D81BB0F}" srcOrd="0" destOrd="0" presId="urn:microsoft.com/office/officeart/2005/8/layout/hierarchy1"/>
    <dgm:cxn modelId="{CDB98F56-A6C2-401C-95DB-31C4A174398C}" srcId="{C6AEDA8B-A4E9-4029-94E9-CBA6E04D104F}" destId="{F0632C83-BFC1-4461-8DB5-0B568E836F21}" srcOrd="1" destOrd="0" parTransId="{0DED7E91-3505-4733-8E15-F03FCF480E54}" sibTransId="{2009CD65-3494-496B-AEF4-D7E7707525E6}"/>
    <dgm:cxn modelId="{3608E1B4-13E9-4C84-881F-30F4452579F9}" type="presOf" srcId="{7AE84250-399E-4F8A-8FF0-7DB5E982AA72}" destId="{5AF73390-BCF0-4DD5-98B6-AA38452C2DCA}" srcOrd="0" destOrd="0" presId="urn:microsoft.com/office/officeart/2005/8/layout/hierarchy1"/>
    <dgm:cxn modelId="{A9BA740C-376D-4F31-991D-72CD46FF5E20}" type="presOf" srcId="{5E3BA4B7-2BA1-4BE4-888D-F17EAC69E069}" destId="{CA9309C3-C0E0-4A72-AA46-89929A7A1D0F}" srcOrd="0" destOrd="0" presId="urn:microsoft.com/office/officeart/2005/8/layout/hierarchy1"/>
    <dgm:cxn modelId="{31D68633-F534-43BE-90AD-44B08805D40B}" type="presOf" srcId="{F0632C83-BFC1-4461-8DB5-0B568E836F21}" destId="{7693565F-9608-4869-A89D-C67F6D6A5539}" srcOrd="0" destOrd="0" presId="urn:microsoft.com/office/officeart/2005/8/layout/hierarchy1"/>
    <dgm:cxn modelId="{7ACC628A-7E9D-4368-97A2-BD4867A0A3CC}" type="presOf" srcId="{DA8CCBE1-C8DB-4475-AA22-0E1FF2994F30}" destId="{8DC3E4DE-48B7-463F-8BE4-228C9507355C}" srcOrd="0" destOrd="0" presId="urn:microsoft.com/office/officeart/2005/8/layout/hierarchy1"/>
    <dgm:cxn modelId="{77E0D3A4-90CB-43D9-A542-540142E2A441}" type="presParOf" srcId="{CA9309C3-C0E0-4A72-AA46-89929A7A1D0F}" destId="{E668CDFE-9AEE-427B-B806-4E7BE1C6F731}" srcOrd="0" destOrd="0" presId="urn:microsoft.com/office/officeart/2005/8/layout/hierarchy1"/>
    <dgm:cxn modelId="{9A06F9A0-4CAB-451B-AF03-9ACF6F8AC00C}" type="presParOf" srcId="{E668CDFE-9AEE-427B-B806-4E7BE1C6F731}" destId="{913120C4-CC4F-4E63-A788-9F786C6B8114}" srcOrd="0" destOrd="0" presId="urn:microsoft.com/office/officeart/2005/8/layout/hierarchy1"/>
    <dgm:cxn modelId="{8598E0AC-C40A-4207-9343-6BA63D7C6455}" type="presParOf" srcId="{913120C4-CC4F-4E63-A788-9F786C6B8114}" destId="{74439C32-C473-4ECD-ACC3-A98514D4B82C}" srcOrd="0" destOrd="0" presId="urn:microsoft.com/office/officeart/2005/8/layout/hierarchy1"/>
    <dgm:cxn modelId="{60D2784D-01A8-4F25-A297-4EF9AABFC8EA}" type="presParOf" srcId="{913120C4-CC4F-4E63-A788-9F786C6B8114}" destId="{916D9020-2E9C-484B-89A1-5C8BC6E4C6B4}" srcOrd="1" destOrd="0" presId="urn:microsoft.com/office/officeart/2005/8/layout/hierarchy1"/>
    <dgm:cxn modelId="{89644362-CA70-42D7-AFDB-1F3292768A07}" type="presParOf" srcId="{E668CDFE-9AEE-427B-B806-4E7BE1C6F731}" destId="{4BC9A0E6-67B9-406E-A8CB-E15FAA92203C}" srcOrd="1" destOrd="0" presId="urn:microsoft.com/office/officeart/2005/8/layout/hierarchy1"/>
    <dgm:cxn modelId="{20220C43-B45E-493F-9D48-27C2216D069F}" type="presParOf" srcId="{4BC9A0E6-67B9-406E-A8CB-E15FAA92203C}" destId="{5AF73390-BCF0-4DD5-98B6-AA38452C2DCA}" srcOrd="0" destOrd="0" presId="urn:microsoft.com/office/officeart/2005/8/layout/hierarchy1"/>
    <dgm:cxn modelId="{3FE266EF-6610-4945-818C-1FF0C27CB170}" type="presParOf" srcId="{4BC9A0E6-67B9-406E-A8CB-E15FAA92203C}" destId="{8ABB714D-0F00-4F8A-844B-8B4BD7473E5B}" srcOrd="1" destOrd="0" presId="urn:microsoft.com/office/officeart/2005/8/layout/hierarchy1"/>
    <dgm:cxn modelId="{38BDF41A-2A98-4DD0-899C-7DC079B619D3}" type="presParOf" srcId="{8ABB714D-0F00-4F8A-844B-8B4BD7473E5B}" destId="{54E1CFFF-040F-4247-8847-990DA4ABF4FE}" srcOrd="0" destOrd="0" presId="urn:microsoft.com/office/officeart/2005/8/layout/hierarchy1"/>
    <dgm:cxn modelId="{0ABB4FE6-799F-4DE0-8E3D-412452602DFB}" type="presParOf" srcId="{54E1CFFF-040F-4247-8847-990DA4ABF4FE}" destId="{D0648CFD-60AE-4E71-90EC-0F8FAD60AEE9}" srcOrd="0" destOrd="0" presId="urn:microsoft.com/office/officeart/2005/8/layout/hierarchy1"/>
    <dgm:cxn modelId="{1E2F3A0B-93B5-43B0-B703-19181B1DB137}" type="presParOf" srcId="{54E1CFFF-040F-4247-8847-990DA4ABF4FE}" destId="{8DC3E4DE-48B7-463F-8BE4-228C9507355C}" srcOrd="1" destOrd="0" presId="urn:microsoft.com/office/officeart/2005/8/layout/hierarchy1"/>
    <dgm:cxn modelId="{68C4CECB-9767-4A42-858E-927AC15537F1}" type="presParOf" srcId="{8ABB714D-0F00-4F8A-844B-8B4BD7473E5B}" destId="{84A4CA25-B325-4FE9-AC07-40F88AD7B50A}" srcOrd="1" destOrd="0" presId="urn:microsoft.com/office/officeart/2005/8/layout/hierarchy1"/>
    <dgm:cxn modelId="{926119B0-E51E-4BE5-9E37-76F7C668235D}" type="presParOf" srcId="{4BC9A0E6-67B9-406E-A8CB-E15FAA92203C}" destId="{D5B06130-C311-4AA4-9716-74683D81BB0F}" srcOrd="2" destOrd="0" presId="urn:microsoft.com/office/officeart/2005/8/layout/hierarchy1"/>
    <dgm:cxn modelId="{1FE74D2E-A0A0-4D11-BC05-C6760ADBC07D}" type="presParOf" srcId="{4BC9A0E6-67B9-406E-A8CB-E15FAA92203C}" destId="{F6F70196-2EBA-4396-A4F4-6747A5EE28F7}" srcOrd="3" destOrd="0" presId="urn:microsoft.com/office/officeart/2005/8/layout/hierarchy1"/>
    <dgm:cxn modelId="{C21C7176-2DBE-4CE9-9BE0-1251A5388052}" type="presParOf" srcId="{F6F70196-2EBA-4396-A4F4-6747A5EE28F7}" destId="{F0369C91-EDAA-448C-8A03-3CB28B262A29}" srcOrd="0" destOrd="0" presId="urn:microsoft.com/office/officeart/2005/8/layout/hierarchy1"/>
    <dgm:cxn modelId="{1C232808-B9DC-4430-99B0-079635E0570B}" type="presParOf" srcId="{F0369C91-EDAA-448C-8A03-3CB28B262A29}" destId="{40BD723B-CB12-4227-AF2F-297C923F0BDB}" srcOrd="0" destOrd="0" presId="urn:microsoft.com/office/officeart/2005/8/layout/hierarchy1"/>
    <dgm:cxn modelId="{45C0A67E-0F5B-4F1C-80E7-BC1EEEB8BF6E}" type="presParOf" srcId="{F0369C91-EDAA-448C-8A03-3CB28B262A29}" destId="{7693565F-9608-4869-A89D-C67F6D6A5539}" srcOrd="1" destOrd="0" presId="urn:microsoft.com/office/officeart/2005/8/layout/hierarchy1"/>
    <dgm:cxn modelId="{DBCA9DC5-7BA4-4491-BBA7-38A3F9CCDAAC}" type="presParOf" srcId="{F6F70196-2EBA-4396-A4F4-6747A5EE28F7}" destId="{3AF226FE-B8AD-48DA-B28B-64F356377D0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7737EA-2F09-40C0-8A67-6962F20A0D99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336B802-1F0C-45C6-9BA9-BAECB899EC3B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r>
            <a:rPr lang="tr-TR" sz="4000" dirty="0" smtClean="0"/>
            <a:t>Radyolojik olarak akciğer kanseri</a:t>
          </a:r>
          <a:endParaRPr lang="tr-TR" sz="4000" dirty="0"/>
        </a:p>
      </dgm:t>
    </dgm:pt>
    <dgm:pt modelId="{9FB56B8D-01CB-4433-88BE-427E7D8BE0A6}" type="parTrans" cxnId="{C156D5B1-873B-41CC-995D-4F63F7FB73FC}">
      <dgm:prSet/>
      <dgm:spPr/>
      <dgm:t>
        <a:bodyPr/>
        <a:lstStyle/>
        <a:p>
          <a:endParaRPr lang="tr-TR"/>
        </a:p>
      </dgm:t>
    </dgm:pt>
    <dgm:pt modelId="{798CF814-38B6-4F45-9DC6-C9E638A490CD}" type="sibTrans" cxnId="{C156D5B1-873B-41CC-995D-4F63F7FB73FC}">
      <dgm:prSet/>
      <dgm:spPr/>
      <dgm:t>
        <a:bodyPr/>
        <a:lstStyle/>
        <a:p>
          <a:endParaRPr lang="tr-TR"/>
        </a:p>
      </dgm:t>
    </dgm:pt>
    <dgm:pt modelId="{95F6BFFF-14C8-409B-9FA7-B17544E154D3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smtClean="0"/>
            <a:t>Nodül - kitle</a:t>
          </a:r>
          <a:endParaRPr lang="tr-TR" dirty="0"/>
        </a:p>
      </dgm:t>
    </dgm:pt>
    <dgm:pt modelId="{6B29BEE1-A82B-4C39-B0BA-9061660C0299}" type="parTrans" cxnId="{E830D445-D88B-442B-89FD-27ADD9C6E423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7D321437-E786-4C9D-B517-69F50A263D3D}" type="sibTrans" cxnId="{E830D445-D88B-442B-89FD-27ADD9C6E423}">
      <dgm:prSet/>
      <dgm:spPr/>
      <dgm:t>
        <a:bodyPr/>
        <a:lstStyle/>
        <a:p>
          <a:endParaRPr lang="tr-TR"/>
        </a:p>
      </dgm:t>
    </dgm:pt>
    <dgm:pt modelId="{FE1E4DFE-C625-4AA9-9213-9C76BC3D7D29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Kavite</a:t>
          </a:r>
          <a:endParaRPr lang="tr-TR" dirty="0"/>
        </a:p>
      </dgm:t>
    </dgm:pt>
    <dgm:pt modelId="{151C5D39-B411-4CAC-B785-C5FA747A39F5}" type="parTrans" cxnId="{0C379A45-985B-4D53-8AE3-745F6FB53A84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61143766-B2ED-4D8F-B021-FF1857790CA4}" type="sibTrans" cxnId="{0C379A45-985B-4D53-8AE3-745F6FB53A84}">
      <dgm:prSet/>
      <dgm:spPr/>
      <dgm:t>
        <a:bodyPr/>
        <a:lstStyle/>
        <a:p>
          <a:endParaRPr lang="tr-TR"/>
        </a:p>
      </dgm:t>
    </dgm:pt>
    <dgm:pt modelId="{7128ED9F-EB99-429D-B481-15B464F6D679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smtClean="0"/>
            <a:t>Konsolidasyon</a:t>
          </a:r>
          <a:endParaRPr lang="tr-TR" dirty="0"/>
        </a:p>
      </dgm:t>
    </dgm:pt>
    <dgm:pt modelId="{01CFED8F-75EE-4996-A7D1-09160B5766E8}" type="parTrans" cxnId="{464424E9-E0C9-4BE3-8B91-7E67282F76C6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B4EB92DE-7A29-498A-A65B-456EE058DEB8}" type="sibTrans" cxnId="{464424E9-E0C9-4BE3-8B91-7E67282F76C6}">
      <dgm:prSet/>
      <dgm:spPr/>
      <dgm:t>
        <a:bodyPr/>
        <a:lstStyle/>
        <a:p>
          <a:endParaRPr lang="tr-TR"/>
        </a:p>
      </dgm:t>
    </dgm:pt>
    <dgm:pt modelId="{55990470-00E4-413A-9CAA-7F27E80D21EF}" type="pres">
      <dgm:prSet presAssocID="{357737EA-2F09-40C0-8A67-6962F20A0D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BC8E7E42-DB57-4FCD-963D-2187B7DBA86D}" type="pres">
      <dgm:prSet presAssocID="{4336B802-1F0C-45C6-9BA9-BAECB899EC3B}" presName="hierRoot1" presStyleCnt="0"/>
      <dgm:spPr/>
    </dgm:pt>
    <dgm:pt modelId="{3798E3A2-086C-4143-852F-4C14A495B88F}" type="pres">
      <dgm:prSet presAssocID="{4336B802-1F0C-45C6-9BA9-BAECB899EC3B}" presName="composite" presStyleCnt="0"/>
      <dgm:spPr/>
    </dgm:pt>
    <dgm:pt modelId="{E3CD6285-E276-496D-962A-26F0612F30DD}" type="pres">
      <dgm:prSet presAssocID="{4336B802-1F0C-45C6-9BA9-BAECB899EC3B}" presName="background" presStyleLbl="node0" presStyleIdx="0" presStyleCn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4D9D792F-0811-4097-95F7-D107B8273F2F}" type="pres">
      <dgm:prSet presAssocID="{4336B802-1F0C-45C6-9BA9-BAECB899EC3B}" presName="text" presStyleLbl="fgAcc0" presStyleIdx="0" presStyleCnt="1" custScaleX="32636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3B94FF0-1D4D-4468-A086-B64B15720175}" type="pres">
      <dgm:prSet presAssocID="{4336B802-1F0C-45C6-9BA9-BAECB899EC3B}" presName="hierChild2" presStyleCnt="0"/>
      <dgm:spPr/>
    </dgm:pt>
    <dgm:pt modelId="{F412136A-E6ED-4AA6-AC5C-75CDC50383AE}" type="pres">
      <dgm:prSet presAssocID="{6B29BEE1-A82B-4C39-B0BA-9061660C0299}" presName="Name10" presStyleLbl="parChTrans1D2" presStyleIdx="0" presStyleCnt="3"/>
      <dgm:spPr/>
      <dgm:t>
        <a:bodyPr/>
        <a:lstStyle/>
        <a:p>
          <a:endParaRPr lang="tr-TR"/>
        </a:p>
      </dgm:t>
    </dgm:pt>
    <dgm:pt modelId="{09D9E411-39FB-42D5-912C-07575A65EA65}" type="pres">
      <dgm:prSet presAssocID="{95F6BFFF-14C8-409B-9FA7-B17544E154D3}" presName="hierRoot2" presStyleCnt="0"/>
      <dgm:spPr/>
    </dgm:pt>
    <dgm:pt modelId="{378B0D9C-FA23-40C8-AC13-6BEFF4717DF3}" type="pres">
      <dgm:prSet presAssocID="{95F6BFFF-14C8-409B-9FA7-B17544E154D3}" presName="composite2" presStyleCnt="0"/>
      <dgm:spPr/>
    </dgm:pt>
    <dgm:pt modelId="{BADC2E77-2B33-4118-BC4D-A07B9677F3D8}" type="pres">
      <dgm:prSet presAssocID="{95F6BFFF-14C8-409B-9FA7-B17544E154D3}" presName="background2" presStyleLbl="node2" presStyleIdx="0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727A1195-3EF9-4616-ABB1-A56FE35C9B78}" type="pres">
      <dgm:prSet presAssocID="{95F6BFFF-14C8-409B-9FA7-B17544E154D3}" presName="text2" presStyleLbl="fgAcc2" presStyleIdx="0" presStyleCnt="3" custScaleY="606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62FCF36-1649-4D03-A62D-9891D4948E2F}" type="pres">
      <dgm:prSet presAssocID="{95F6BFFF-14C8-409B-9FA7-B17544E154D3}" presName="hierChild3" presStyleCnt="0"/>
      <dgm:spPr/>
    </dgm:pt>
    <dgm:pt modelId="{44B33979-2666-4004-8E65-ABD08C6A9CCB}" type="pres">
      <dgm:prSet presAssocID="{151C5D39-B411-4CAC-B785-C5FA747A39F5}" presName="Name10" presStyleLbl="parChTrans1D2" presStyleIdx="1" presStyleCnt="3"/>
      <dgm:spPr/>
      <dgm:t>
        <a:bodyPr/>
        <a:lstStyle/>
        <a:p>
          <a:endParaRPr lang="tr-TR"/>
        </a:p>
      </dgm:t>
    </dgm:pt>
    <dgm:pt modelId="{CC8147E1-16E6-4ECE-8C54-95CE4460CE2C}" type="pres">
      <dgm:prSet presAssocID="{FE1E4DFE-C625-4AA9-9213-9C76BC3D7D29}" presName="hierRoot2" presStyleCnt="0"/>
      <dgm:spPr/>
    </dgm:pt>
    <dgm:pt modelId="{0D7D177F-6134-4BD6-A155-155AD94B05F5}" type="pres">
      <dgm:prSet presAssocID="{FE1E4DFE-C625-4AA9-9213-9C76BC3D7D29}" presName="composite2" presStyleCnt="0"/>
      <dgm:spPr/>
    </dgm:pt>
    <dgm:pt modelId="{0CDD4B06-CC28-40B0-91D3-97BC5B8BB587}" type="pres">
      <dgm:prSet presAssocID="{FE1E4DFE-C625-4AA9-9213-9C76BC3D7D29}" presName="background2" presStyleLbl="node2" presStyleIdx="1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5117303C-0669-406A-BB40-D94E1F0C85A2}" type="pres">
      <dgm:prSet presAssocID="{FE1E4DFE-C625-4AA9-9213-9C76BC3D7D29}" presName="text2" presStyleLbl="fgAcc2" presStyleIdx="1" presStyleCnt="3" custScaleY="606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37EDFEB-56E1-40D8-B0D1-4DF576CF8D93}" type="pres">
      <dgm:prSet presAssocID="{FE1E4DFE-C625-4AA9-9213-9C76BC3D7D29}" presName="hierChild3" presStyleCnt="0"/>
      <dgm:spPr/>
    </dgm:pt>
    <dgm:pt modelId="{DFCE7AF2-D531-4662-9ED4-42F2E377E179}" type="pres">
      <dgm:prSet presAssocID="{01CFED8F-75EE-4996-A7D1-09160B5766E8}" presName="Name10" presStyleLbl="parChTrans1D2" presStyleIdx="2" presStyleCnt="3"/>
      <dgm:spPr/>
      <dgm:t>
        <a:bodyPr/>
        <a:lstStyle/>
        <a:p>
          <a:endParaRPr lang="tr-TR"/>
        </a:p>
      </dgm:t>
    </dgm:pt>
    <dgm:pt modelId="{5BAE7738-359D-4BFA-873E-74A1710367E7}" type="pres">
      <dgm:prSet presAssocID="{7128ED9F-EB99-429D-B481-15B464F6D679}" presName="hierRoot2" presStyleCnt="0"/>
      <dgm:spPr/>
    </dgm:pt>
    <dgm:pt modelId="{13E41D46-DE47-454A-8D84-68E4B2965319}" type="pres">
      <dgm:prSet presAssocID="{7128ED9F-EB99-429D-B481-15B464F6D679}" presName="composite2" presStyleCnt="0"/>
      <dgm:spPr/>
    </dgm:pt>
    <dgm:pt modelId="{62667880-6153-413B-BEEC-D5CC26F505DB}" type="pres">
      <dgm:prSet presAssocID="{7128ED9F-EB99-429D-B481-15B464F6D679}" presName="background2" presStyleLbl="node2" presStyleIdx="2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B32EA2B6-EA07-4227-B18D-981D47F00A85}" type="pres">
      <dgm:prSet presAssocID="{7128ED9F-EB99-429D-B481-15B464F6D679}" presName="text2" presStyleLbl="fgAcc2" presStyleIdx="2" presStyleCnt="3" custScaleY="606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90B64E-48DC-427A-9F09-1075C9049DDD}" type="pres">
      <dgm:prSet presAssocID="{7128ED9F-EB99-429D-B481-15B464F6D679}" presName="hierChild3" presStyleCnt="0"/>
      <dgm:spPr/>
    </dgm:pt>
  </dgm:ptLst>
  <dgm:cxnLst>
    <dgm:cxn modelId="{E830D445-D88B-442B-89FD-27ADD9C6E423}" srcId="{4336B802-1F0C-45C6-9BA9-BAECB899EC3B}" destId="{95F6BFFF-14C8-409B-9FA7-B17544E154D3}" srcOrd="0" destOrd="0" parTransId="{6B29BEE1-A82B-4C39-B0BA-9061660C0299}" sibTransId="{7D321437-E786-4C9D-B517-69F50A263D3D}"/>
    <dgm:cxn modelId="{464424E9-E0C9-4BE3-8B91-7E67282F76C6}" srcId="{4336B802-1F0C-45C6-9BA9-BAECB899EC3B}" destId="{7128ED9F-EB99-429D-B481-15B464F6D679}" srcOrd="2" destOrd="0" parTransId="{01CFED8F-75EE-4996-A7D1-09160B5766E8}" sibTransId="{B4EB92DE-7A29-498A-A65B-456EE058DEB8}"/>
    <dgm:cxn modelId="{50338B48-0028-45D1-8D38-EC6D9636DB8B}" type="presOf" srcId="{FE1E4DFE-C625-4AA9-9213-9C76BC3D7D29}" destId="{5117303C-0669-406A-BB40-D94E1F0C85A2}" srcOrd="0" destOrd="0" presId="urn:microsoft.com/office/officeart/2005/8/layout/hierarchy1"/>
    <dgm:cxn modelId="{AE0B923A-CD57-4610-8FE7-D968B671AEE2}" type="presOf" srcId="{6B29BEE1-A82B-4C39-B0BA-9061660C0299}" destId="{F412136A-E6ED-4AA6-AC5C-75CDC50383AE}" srcOrd="0" destOrd="0" presId="urn:microsoft.com/office/officeart/2005/8/layout/hierarchy1"/>
    <dgm:cxn modelId="{A7C63EA1-39BC-43FF-A985-6D79F80F8BDE}" type="presOf" srcId="{95F6BFFF-14C8-409B-9FA7-B17544E154D3}" destId="{727A1195-3EF9-4616-ABB1-A56FE35C9B78}" srcOrd="0" destOrd="0" presId="urn:microsoft.com/office/officeart/2005/8/layout/hierarchy1"/>
    <dgm:cxn modelId="{C156D5B1-873B-41CC-995D-4F63F7FB73FC}" srcId="{357737EA-2F09-40C0-8A67-6962F20A0D99}" destId="{4336B802-1F0C-45C6-9BA9-BAECB899EC3B}" srcOrd="0" destOrd="0" parTransId="{9FB56B8D-01CB-4433-88BE-427E7D8BE0A6}" sibTransId="{798CF814-38B6-4F45-9DC6-C9E638A490CD}"/>
    <dgm:cxn modelId="{0C379A45-985B-4D53-8AE3-745F6FB53A84}" srcId="{4336B802-1F0C-45C6-9BA9-BAECB899EC3B}" destId="{FE1E4DFE-C625-4AA9-9213-9C76BC3D7D29}" srcOrd="1" destOrd="0" parTransId="{151C5D39-B411-4CAC-B785-C5FA747A39F5}" sibTransId="{61143766-B2ED-4D8F-B021-FF1857790CA4}"/>
    <dgm:cxn modelId="{B4C83B29-6471-433D-9DC9-F314682A9D4A}" type="presOf" srcId="{7128ED9F-EB99-429D-B481-15B464F6D679}" destId="{B32EA2B6-EA07-4227-B18D-981D47F00A85}" srcOrd="0" destOrd="0" presId="urn:microsoft.com/office/officeart/2005/8/layout/hierarchy1"/>
    <dgm:cxn modelId="{1BE9E8C1-9357-4CBA-BCB8-FA92A2EAB1CC}" type="presOf" srcId="{4336B802-1F0C-45C6-9BA9-BAECB899EC3B}" destId="{4D9D792F-0811-4097-95F7-D107B8273F2F}" srcOrd="0" destOrd="0" presId="urn:microsoft.com/office/officeart/2005/8/layout/hierarchy1"/>
    <dgm:cxn modelId="{DC30AC2E-DC58-4B13-B479-66C6B07DCD46}" type="presOf" srcId="{01CFED8F-75EE-4996-A7D1-09160B5766E8}" destId="{DFCE7AF2-D531-4662-9ED4-42F2E377E179}" srcOrd="0" destOrd="0" presId="urn:microsoft.com/office/officeart/2005/8/layout/hierarchy1"/>
    <dgm:cxn modelId="{BDEE5B27-AB8E-4AA4-9191-4050C7FA89EA}" type="presOf" srcId="{151C5D39-B411-4CAC-B785-C5FA747A39F5}" destId="{44B33979-2666-4004-8E65-ABD08C6A9CCB}" srcOrd="0" destOrd="0" presId="urn:microsoft.com/office/officeart/2005/8/layout/hierarchy1"/>
    <dgm:cxn modelId="{98B068F2-B2A8-4863-936E-1CCBB841EF26}" type="presOf" srcId="{357737EA-2F09-40C0-8A67-6962F20A0D99}" destId="{55990470-00E4-413A-9CAA-7F27E80D21EF}" srcOrd="0" destOrd="0" presId="urn:microsoft.com/office/officeart/2005/8/layout/hierarchy1"/>
    <dgm:cxn modelId="{A59DFA1B-282A-4159-99C1-DA35F834AAFD}" type="presParOf" srcId="{55990470-00E4-413A-9CAA-7F27E80D21EF}" destId="{BC8E7E42-DB57-4FCD-963D-2187B7DBA86D}" srcOrd="0" destOrd="0" presId="urn:microsoft.com/office/officeart/2005/8/layout/hierarchy1"/>
    <dgm:cxn modelId="{C50418FE-B3F9-40E7-9350-09E1E3CB5ADE}" type="presParOf" srcId="{BC8E7E42-DB57-4FCD-963D-2187B7DBA86D}" destId="{3798E3A2-086C-4143-852F-4C14A495B88F}" srcOrd="0" destOrd="0" presId="urn:microsoft.com/office/officeart/2005/8/layout/hierarchy1"/>
    <dgm:cxn modelId="{3A039146-2782-4409-8CD4-6F5F29A053D3}" type="presParOf" srcId="{3798E3A2-086C-4143-852F-4C14A495B88F}" destId="{E3CD6285-E276-496D-962A-26F0612F30DD}" srcOrd="0" destOrd="0" presId="urn:microsoft.com/office/officeart/2005/8/layout/hierarchy1"/>
    <dgm:cxn modelId="{506D4031-FA1C-45F6-BD15-C14EBDD2065B}" type="presParOf" srcId="{3798E3A2-086C-4143-852F-4C14A495B88F}" destId="{4D9D792F-0811-4097-95F7-D107B8273F2F}" srcOrd="1" destOrd="0" presId="urn:microsoft.com/office/officeart/2005/8/layout/hierarchy1"/>
    <dgm:cxn modelId="{1D7217FF-3B27-4661-AF2F-6E8D5C896255}" type="presParOf" srcId="{BC8E7E42-DB57-4FCD-963D-2187B7DBA86D}" destId="{A3B94FF0-1D4D-4468-A086-B64B15720175}" srcOrd="1" destOrd="0" presId="urn:microsoft.com/office/officeart/2005/8/layout/hierarchy1"/>
    <dgm:cxn modelId="{36B20915-459F-4693-9037-6962AF287F71}" type="presParOf" srcId="{A3B94FF0-1D4D-4468-A086-B64B15720175}" destId="{F412136A-E6ED-4AA6-AC5C-75CDC50383AE}" srcOrd="0" destOrd="0" presId="urn:microsoft.com/office/officeart/2005/8/layout/hierarchy1"/>
    <dgm:cxn modelId="{3E7950A0-30E3-4604-BDED-41A5D574E5D2}" type="presParOf" srcId="{A3B94FF0-1D4D-4468-A086-B64B15720175}" destId="{09D9E411-39FB-42D5-912C-07575A65EA65}" srcOrd="1" destOrd="0" presId="urn:microsoft.com/office/officeart/2005/8/layout/hierarchy1"/>
    <dgm:cxn modelId="{8CCBA8E4-E097-48C8-AEA2-8EACB1CEA795}" type="presParOf" srcId="{09D9E411-39FB-42D5-912C-07575A65EA65}" destId="{378B0D9C-FA23-40C8-AC13-6BEFF4717DF3}" srcOrd="0" destOrd="0" presId="urn:microsoft.com/office/officeart/2005/8/layout/hierarchy1"/>
    <dgm:cxn modelId="{DE96442E-B7C1-4930-ABCD-4F936609885B}" type="presParOf" srcId="{378B0D9C-FA23-40C8-AC13-6BEFF4717DF3}" destId="{BADC2E77-2B33-4118-BC4D-A07B9677F3D8}" srcOrd="0" destOrd="0" presId="urn:microsoft.com/office/officeart/2005/8/layout/hierarchy1"/>
    <dgm:cxn modelId="{121712FD-170E-40D6-A67E-4D42CDCE666A}" type="presParOf" srcId="{378B0D9C-FA23-40C8-AC13-6BEFF4717DF3}" destId="{727A1195-3EF9-4616-ABB1-A56FE35C9B78}" srcOrd="1" destOrd="0" presId="urn:microsoft.com/office/officeart/2005/8/layout/hierarchy1"/>
    <dgm:cxn modelId="{D3581127-9621-42B7-8867-005D88B76A12}" type="presParOf" srcId="{09D9E411-39FB-42D5-912C-07575A65EA65}" destId="{662FCF36-1649-4D03-A62D-9891D4948E2F}" srcOrd="1" destOrd="0" presId="urn:microsoft.com/office/officeart/2005/8/layout/hierarchy1"/>
    <dgm:cxn modelId="{F6B37FB3-8EF9-4D16-A3D2-0797CB84CE50}" type="presParOf" srcId="{A3B94FF0-1D4D-4468-A086-B64B15720175}" destId="{44B33979-2666-4004-8E65-ABD08C6A9CCB}" srcOrd="2" destOrd="0" presId="urn:microsoft.com/office/officeart/2005/8/layout/hierarchy1"/>
    <dgm:cxn modelId="{22DFABA9-C133-4CA5-BF27-AB4FE2E51181}" type="presParOf" srcId="{A3B94FF0-1D4D-4468-A086-B64B15720175}" destId="{CC8147E1-16E6-4ECE-8C54-95CE4460CE2C}" srcOrd="3" destOrd="0" presId="urn:microsoft.com/office/officeart/2005/8/layout/hierarchy1"/>
    <dgm:cxn modelId="{1B1FBAD4-73CE-4CC1-B0AD-19452509E6E1}" type="presParOf" srcId="{CC8147E1-16E6-4ECE-8C54-95CE4460CE2C}" destId="{0D7D177F-6134-4BD6-A155-155AD94B05F5}" srcOrd="0" destOrd="0" presId="urn:microsoft.com/office/officeart/2005/8/layout/hierarchy1"/>
    <dgm:cxn modelId="{4B8FC194-E77E-4ED5-B02D-EA66F26F3C66}" type="presParOf" srcId="{0D7D177F-6134-4BD6-A155-155AD94B05F5}" destId="{0CDD4B06-CC28-40B0-91D3-97BC5B8BB587}" srcOrd="0" destOrd="0" presId="urn:microsoft.com/office/officeart/2005/8/layout/hierarchy1"/>
    <dgm:cxn modelId="{54869195-5745-4EB5-96A9-7C974A789BE3}" type="presParOf" srcId="{0D7D177F-6134-4BD6-A155-155AD94B05F5}" destId="{5117303C-0669-406A-BB40-D94E1F0C85A2}" srcOrd="1" destOrd="0" presId="urn:microsoft.com/office/officeart/2005/8/layout/hierarchy1"/>
    <dgm:cxn modelId="{7D088981-9394-4F35-9D08-6E274EBBF9D1}" type="presParOf" srcId="{CC8147E1-16E6-4ECE-8C54-95CE4460CE2C}" destId="{437EDFEB-56E1-40D8-B0D1-4DF576CF8D93}" srcOrd="1" destOrd="0" presId="urn:microsoft.com/office/officeart/2005/8/layout/hierarchy1"/>
    <dgm:cxn modelId="{DE031C64-6895-4636-936E-58A84C38FAE9}" type="presParOf" srcId="{A3B94FF0-1D4D-4468-A086-B64B15720175}" destId="{DFCE7AF2-D531-4662-9ED4-42F2E377E179}" srcOrd="4" destOrd="0" presId="urn:microsoft.com/office/officeart/2005/8/layout/hierarchy1"/>
    <dgm:cxn modelId="{5F2F854A-D15F-4321-8BC9-1077C7B1C7CA}" type="presParOf" srcId="{A3B94FF0-1D4D-4468-A086-B64B15720175}" destId="{5BAE7738-359D-4BFA-873E-74A1710367E7}" srcOrd="5" destOrd="0" presId="urn:microsoft.com/office/officeart/2005/8/layout/hierarchy1"/>
    <dgm:cxn modelId="{F6A23CAD-41BC-49D8-A9B1-105CCCCD37BA}" type="presParOf" srcId="{5BAE7738-359D-4BFA-873E-74A1710367E7}" destId="{13E41D46-DE47-454A-8D84-68E4B2965319}" srcOrd="0" destOrd="0" presId="urn:microsoft.com/office/officeart/2005/8/layout/hierarchy1"/>
    <dgm:cxn modelId="{B27A5A48-D08A-4E47-91FB-0401E1DDF676}" type="presParOf" srcId="{13E41D46-DE47-454A-8D84-68E4B2965319}" destId="{62667880-6153-413B-BEEC-D5CC26F505DB}" srcOrd="0" destOrd="0" presId="urn:microsoft.com/office/officeart/2005/8/layout/hierarchy1"/>
    <dgm:cxn modelId="{51B2E310-F58D-41D6-A91A-CF41CE2CE837}" type="presParOf" srcId="{13E41D46-DE47-454A-8D84-68E4B2965319}" destId="{B32EA2B6-EA07-4227-B18D-981D47F00A85}" srcOrd="1" destOrd="0" presId="urn:microsoft.com/office/officeart/2005/8/layout/hierarchy1"/>
    <dgm:cxn modelId="{D2517679-6A82-49B4-83B9-01AF48DDE731}" type="presParOf" srcId="{5BAE7738-359D-4BFA-873E-74A1710367E7}" destId="{CF90B64E-48DC-427A-9F09-1075C9049D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7737EA-2F09-40C0-8A67-6962F20A0D99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336B802-1F0C-45C6-9BA9-BAECB899EC3B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r>
            <a:rPr lang="tr-TR" sz="4000" dirty="0" smtClean="0"/>
            <a:t>Yerleşim yerine göre akciğer kanseri</a:t>
          </a:r>
          <a:endParaRPr lang="tr-TR" sz="4000" dirty="0"/>
        </a:p>
      </dgm:t>
    </dgm:pt>
    <dgm:pt modelId="{9FB56B8D-01CB-4433-88BE-427E7D8BE0A6}" type="parTrans" cxnId="{C156D5B1-873B-41CC-995D-4F63F7FB73FC}">
      <dgm:prSet/>
      <dgm:spPr/>
      <dgm:t>
        <a:bodyPr/>
        <a:lstStyle/>
        <a:p>
          <a:endParaRPr lang="tr-TR"/>
        </a:p>
      </dgm:t>
    </dgm:pt>
    <dgm:pt modelId="{798CF814-38B6-4F45-9DC6-C9E638A490CD}" type="sibTrans" cxnId="{C156D5B1-873B-41CC-995D-4F63F7FB73FC}">
      <dgm:prSet/>
      <dgm:spPr/>
      <dgm:t>
        <a:bodyPr/>
        <a:lstStyle/>
        <a:p>
          <a:endParaRPr lang="tr-TR"/>
        </a:p>
      </dgm:t>
    </dgm:pt>
    <dgm:pt modelId="{95F6BFFF-14C8-409B-9FA7-B17544E154D3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Periferik</a:t>
          </a:r>
          <a:r>
            <a:rPr lang="tr-TR" dirty="0" smtClean="0"/>
            <a:t> lezyon</a:t>
          </a:r>
          <a:endParaRPr lang="tr-TR" dirty="0"/>
        </a:p>
      </dgm:t>
    </dgm:pt>
    <dgm:pt modelId="{6B29BEE1-A82B-4C39-B0BA-9061660C0299}" type="parTrans" cxnId="{E830D445-D88B-442B-89FD-27ADD9C6E423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7D321437-E786-4C9D-B517-69F50A263D3D}" type="sibTrans" cxnId="{E830D445-D88B-442B-89FD-27ADD9C6E423}">
      <dgm:prSet/>
      <dgm:spPr/>
      <dgm:t>
        <a:bodyPr/>
        <a:lstStyle/>
        <a:p>
          <a:endParaRPr lang="tr-TR"/>
        </a:p>
      </dgm:t>
    </dgm:pt>
    <dgm:pt modelId="{FE1E4DFE-C625-4AA9-9213-9C76BC3D7D29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smtClean="0"/>
            <a:t>Santral kitle</a:t>
          </a:r>
          <a:endParaRPr lang="tr-TR" dirty="0"/>
        </a:p>
      </dgm:t>
    </dgm:pt>
    <dgm:pt modelId="{151C5D39-B411-4CAC-B785-C5FA747A39F5}" type="parTrans" cxnId="{0C379A45-985B-4D53-8AE3-745F6FB53A84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61143766-B2ED-4D8F-B021-FF1857790CA4}" type="sibTrans" cxnId="{0C379A45-985B-4D53-8AE3-745F6FB53A84}">
      <dgm:prSet/>
      <dgm:spPr/>
      <dgm:t>
        <a:bodyPr/>
        <a:lstStyle/>
        <a:p>
          <a:endParaRPr lang="tr-TR"/>
        </a:p>
      </dgm:t>
    </dgm:pt>
    <dgm:pt modelId="{7128ED9F-EB99-429D-B481-15B464F6D679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Endobroşiyal</a:t>
          </a:r>
          <a:r>
            <a:rPr lang="tr-TR" dirty="0" smtClean="0"/>
            <a:t> lezyon</a:t>
          </a:r>
          <a:endParaRPr lang="tr-TR" dirty="0"/>
        </a:p>
      </dgm:t>
    </dgm:pt>
    <dgm:pt modelId="{01CFED8F-75EE-4996-A7D1-09160B5766E8}" type="parTrans" cxnId="{464424E9-E0C9-4BE3-8B91-7E67282F76C6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B4EB92DE-7A29-498A-A65B-456EE058DEB8}" type="sibTrans" cxnId="{464424E9-E0C9-4BE3-8B91-7E67282F76C6}">
      <dgm:prSet/>
      <dgm:spPr/>
      <dgm:t>
        <a:bodyPr/>
        <a:lstStyle/>
        <a:p>
          <a:endParaRPr lang="tr-TR"/>
        </a:p>
      </dgm:t>
    </dgm:pt>
    <dgm:pt modelId="{55990470-00E4-413A-9CAA-7F27E80D21EF}" type="pres">
      <dgm:prSet presAssocID="{357737EA-2F09-40C0-8A67-6962F20A0D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BC8E7E42-DB57-4FCD-963D-2187B7DBA86D}" type="pres">
      <dgm:prSet presAssocID="{4336B802-1F0C-45C6-9BA9-BAECB899EC3B}" presName="hierRoot1" presStyleCnt="0"/>
      <dgm:spPr/>
    </dgm:pt>
    <dgm:pt modelId="{3798E3A2-086C-4143-852F-4C14A495B88F}" type="pres">
      <dgm:prSet presAssocID="{4336B802-1F0C-45C6-9BA9-BAECB899EC3B}" presName="composite" presStyleCnt="0"/>
      <dgm:spPr/>
    </dgm:pt>
    <dgm:pt modelId="{E3CD6285-E276-496D-962A-26F0612F30DD}" type="pres">
      <dgm:prSet presAssocID="{4336B802-1F0C-45C6-9BA9-BAECB899EC3B}" presName="background" presStyleLbl="node0" presStyleIdx="0" presStyleCn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4D9D792F-0811-4097-95F7-D107B8273F2F}" type="pres">
      <dgm:prSet presAssocID="{4336B802-1F0C-45C6-9BA9-BAECB899EC3B}" presName="text" presStyleLbl="fgAcc0" presStyleIdx="0" presStyleCnt="1" custScaleX="32636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3B94FF0-1D4D-4468-A086-B64B15720175}" type="pres">
      <dgm:prSet presAssocID="{4336B802-1F0C-45C6-9BA9-BAECB899EC3B}" presName="hierChild2" presStyleCnt="0"/>
      <dgm:spPr/>
    </dgm:pt>
    <dgm:pt modelId="{F412136A-E6ED-4AA6-AC5C-75CDC50383AE}" type="pres">
      <dgm:prSet presAssocID="{6B29BEE1-A82B-4C39-B0BA-9061660C0299}" presName="Name10" presStyleLbl="parChTrans1D2" presStyleIdx="0" presStyleCnt="3"/>
      <dgm:spPr/>
      <dgm:t>
        <a:bodyPr/>
        <a:lstStyle/>
        <a:p>
          <a:endParaRPr lang="tr-TR"/>
        </a:p>
      </dgm:t>
    </dgm:pt>
    <dgm:pt modelId="{09D9E411-39FB-42D5-912C-07575A65EA65}" type="pres">
      <dgm:prSet presAssocID="{95F6BFFF-14C8-409B-9FA7-B17544E154D3}" presName="hierRoot2" presStyleCnt="0"/>
      <dgm:spPr/>
    </dgm:pt>
    <dgm:pt modelId="{378B0D9C-FA23-40C8-AC13-6BEFF4717DF3}" type="pres">
      <dgm:prSet presAssocID="{95F6BFFF-14C8-409B-9FA7-B17544E154D3}" presName="composite2" presStyleCnt="0"/>
      <dgm:spPr/>
    </dgm:pt>
    <dgm:pt modelId="{BADC2E77-2B33-4118-BC4D-A07B9677F3D8}" type="pres">
      <dgm:prSet presAssocID="{95F6BFFF-14C8-409B-9FA7-B17544E154D3}" presName="background2" presStyleLbl="node2" presStyleIdx="0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727A1195-3EF9-4616-ABB1-A56FE35C9B78}" type="pres">
      <dgm:prSet presAssocID="{95F6BFFF-14C8-409B-9FA7-B17544E154D3}" presName="text2" presStyleLbl="fgAcc2" presStyleIdx="0" presStyleCnt="3" custScaleY="606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62FCF36-1649-4D03-A62D-9891D4948E2F}" type="pres">
      <dgm:prSet presAssocID="{95F6BFFF-14C8-409B-9FA7-B17544E154D3}" presName="hierChild3" presStyleCnt="0"/>
      <dgm:spPr/>
    </dgm:pt>
    <dgm:pt modelId="{44B33979-2666-4004-8E65-ABD08C6A9CCB}" type="pres">
      <dgm:prSet presAssocID="{151C5D39-B411-4CAC-B785-C5FA747A39F5}" presName="Name10" presStyleLbl="parChTrans1D2" presStyleIdx="1" presStyleCnt="3"/>
      <dgm:spPr/>
      <dgm:t>
        <a:bodyPr/>
        <a:lstStyle/>
        <a:p>
          <a:endParaRPr lang="tr-TR"/>
        </a:p>
      </dgm:t>
    </dgm:pt>
    <dgm:pt modelId="{CC8147E1-16E6-4ECE-8C54-95CE4460CE2C}" type="pres">
      <dgm:prSet presAssocID="{FE1E4DFE-C625-4AA9-9213-9C76BC3D7D29}" presName="hierRoot2" presStyleCnt="0"/>
      <dgm:spPr/>
    </dgm:pt>
    <dgm:pt modelId="{0D7D177F-6134-4BD6-A155-155AD94B05F5}" type="pres">
      <dgm:prSet presAssocID="{FE1E4DFE-C625-4AA9-9213-9C76BC3D7D29}" presName="composite2" presStyleCnt="0"/>
      <dgm:spPr/>
    </dgm:pt>
    <dgm:pt modelId="{0CDD4B06-CC28-40B0-91D3-97BC5B8BB587}" type="pres">
      <dgm:prSet presAssocID="{FE1E4DFE-C625-4AA9-9213-9C76BC3D7D29}" presName="background2" presStyleLbl="node2" presStyleIdx="1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5117303C-0669-406A-BB40-D94E1F0C85A2}" type="pres">
      <dgm:prSet presAssocID="{FE1E4DFE-C625-4AA9-9213-9C76BC3D7D29}" presName="text2" presStyleLbl="fgAcc2" presStyleIdx="1" presStyleCnt="3" custScaleY="606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37EDFEB-56E1-40D8-B0D1-4DF576CF8D93}" type="pres">
      <dgm:prSet presAssocID="{FE1E4DFE-C625-4AA9-9213-9C76BC3D7D29}" presName="hierChild3" presStyleCnt="0"/>
      <dgm:spPr/>
    </dgm:pt>
    <dgm:pt modelId="{DFCE7AF2-D531-4662-9ED4-42F2E377E179}" type="pres">
      <dgm:prSet presAssocID="{01CFED8F-75EE-4996-A7D1-09160B5766E8}" presName="Name10" presStyleLbl="parChTrans1D2" presStyleIdx="2" presStyleCnt="3"/>
      <dgm:spPr/>
      <dgm:t>
        <a:bodyPr/>
        <a:lstStyle/>
        <a:p>
          <a:endParaRPr lang="tr-TR"/>
        </a:p>
      </dgm:t>
    </dgm:pt>
    <dgm:pt modelId="{5BAE7738-359D-4BFA-873E-74A1710367E7}" type="pres">
      <dgm:prSet presAssocID="{7128ED9F-EB99-429D-B481-15B464F6D679}" presName="hierRoot2" presStyleCnt="0"/>
      <dgm:spPr/>
    </dgm:pt>
    <dgm:pt modelId="{13E41D46-DE47-454A-8D84-68E4B2965319}" type="pres">
      <dgm:prSet presAssocID="{7128ED9F-EB99-429D-B481-15B464F6D679}" presName="composite2" presStyleCnt="0"/>
      <dgm:spPr/>
    </dgm:pt>
    <dgm:pt modelId="{62667880-6153-413B-BEEC-D5CC26F505DB}" type="pres">
      <dgm:prSet presAssocID="{7128ED9F-EB99-429D-B481-15B464F6D679}" presName="background2" presStyleLbl="node2" presStyleIdx="2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B32EA2B6-EA07-4227-B18D-981D47F00A85}" type="pres">
      <dgm:prSet presAssocID="{7128ED9F-EB99-429D-B481-15B464F6D679}" presName="text2" presStyleLbl="fgAcc2" presStyleIdx="2" presStyleCnt="3" custScaleY="606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90B64E-48DC-427A-9F09-1075C9049DDD}" type="pres">
      <dgm:prSet presAssocID="{7128ED9F-EB99-429D-B481-15B464F6D679}" presName="hierChild3" presStyleCnt="0"/>
      <dgm:spPr/>
    </dgm:pt>
  </dgm:ptLst>
  <dgm:cxnLst>
    <dgm:cxn modelId="{D3F167C8-C71D-42D5-8781-F11565F9BED1}" type="presOf" srcId="{151C5D39-B411-4CAC-B785-C5FA747A39F5}" destId="{44B33979-2666-4004-8E65-ABD08C6A9CCB}" srcOrd="0" destOrd="0" presId="urn:microsoft.com/office/officeart/2005/8/layout/hierarchy1"/>
    <dgm:cxn modelId="{E830D445-D88B-442B-89FD-27ADD9C6E423}" srcId="{4336B802-1F0C-45C6-9BA9-BAECB899EC3B}" destId="{95F6BFFF-14C8-409B-9FA7-B17544E154D3}" srcOrd="0" destOrd="0" parTransId="{6B29BEE1-A82B-4C39-B0BA-9061660C0299}" sibTransId="{7D321437-E786-4C9D-B517-69F50A263D3D}"/>
    <dgm:cxn modelId="{464424E9-E0C9-4BE3-8B91-7E67282F76C6}" srcId="{4336B802-1F0C-45C6-9BA9-BAECB899EC3B}" destId="{7128ED9F-EB99-429D-B481-15B464F6D679}" srcOrd="2" destOrd="0" parTransId="{01CFED8F-75EE-4996-A7D1-09160B5766E8}" sibTransId="{B4EB92DE-7A29-498A-A65B-456EE058DEB8}"/>
    <dgm:cxn modelId="{FE695772-3287-4532-8EA4-7E6C792A405B}" type="presOf" srcId="{7128ED9F-EB99-429D-B481-15B464F6D679}" destId="{B32EA2B6-EA07-4227-B18D-981D47F00A85}" srcOrd="0" destOrd="0" presId="urn:microsoft.com/office/officeart/2005/8/layout/hierarchy1"/>
    <dgm:cxn modelId="{C156D5B1-873B-41CC-995D-4F63F7FB73FC}" srcId="{357737EA-2F09-40C0-8A67-6962F20A0D99}" destId="{4336B802-1F0C-45C6-9BA9-BAECB899EC3B}" srcOrd="0" destOrd="0" parTransId="{9FB56B8D-01CB-4433-88BE-427E7D8BE0A6}" sibTransId="{798CF814-38B6-4F45-9DC6-C9E638A490CD}"/>
    <dgm:cxn modelId="{0C379A45-985B-4D53-8AE3-745F6FB53A84}" srcId="{4336B802-1F0C-45C6-9BA9-BAECB899EC3B}" destId="{FE1E4DFE-C625-4AA9-9213-9C76BC3D7D29}" srcOrd="1" destOrd="0" parTransId="{151C5D39-B411-4CAC-B785-C5FA747A39F5}" sibTransId="{61143766-B2ED-4D8F-B021-FF1857790CA4}"/>
    <dgm:cxn modelId="{A993D52C-14E0-4F16-8860-2BB6E1D7A469}" type="presOf" srcId="{6B29BEE1-A82B-4C39-B0BA-9061660C0299}" destId="{F412136A-E6ED-4AA6-AC5C-75CDC50383AE}" srcOrd="0" destOrd="0" presId="urn:microsoft.com/office/officeart/2005/8/layout/hierarchy1"/>
    <dgm:cxn modelId="{1E4C9043-EC08-4D38-B067-35F0113E42E4}" type="presOf" srcId="{4336B802-1F0C-45C6-9BA9-BAECB899EC3B}" destId="{4D9D792F-0811-4097-95F7-D107B8273F2F}" srcOrd="0" destOrd="0" presId="urn:microsoft.com/office/officeart/2005/8/layout/hierarchy1"/>
    <dgm:cxn modelId="{C1A9F0CA-DD72-4B25-A822-7EB2BC416578}" type="presOf" srcId="{95F6BFFF-14C8-409B-9FA7-B17544E154D3}" destId="{727A1195-3EF9-4616-ABB1-A56FE35C9B78}" srcOrd="0" destOrd="0" presId="urn:microsoft.com/office/officeart/2005/8/layout/hierarchy1"/>
    <dgm:cxn modelId="{689D6905-865D-44D8-84FA-6D10D2F7BDA9}" type="presOf" srcId="{FE1E4DFE-C625-4AA9-9213-9C76BC3D7D29}" destId="{5117303C-0669-406A-BB40-D94E1F0C85A2}" srcOrd="0" destOrd="0" presId="urn:microsoft.com/office/officeart/2005/8/layout/hierarchy1"/>
    <dgm:cxn modelId="{09C7229D-D0A7-48D6-8D9D-AE11ACB16305}" type="presOf" srcId="{357737EA-2F09-40C0-8A67-6962F20A0D99}" destId="{55990470-00E4-413A-9CAA-7F27E80D21EF}" srcOrd="0" destOrd="0" presId="urn:microsoft.com/office/officeart/2005/8/layout/hierarchy1"/>
    <dgm:cxn modelId="{1E39DD6D-261C-41E7-BF0D-F30CCE772B57}" type="presOf" srcId="{01CFED8F-75EE-4996-A7D1-09160B5766E8}" destId="{DFCE7AF2-D531-4662-9ED4-42F2E377E179}" srcOrd="0" destOrd="0" presId="urn:microsoft.com/office/officeart/2005/8/layout/hierarchy1"/>
    <dgm:cxn modelId="{0F755A72-F197-4026-9680-96073827A563}" type="presParOf" srcId="{55990470-00E4-413A-9CAA-7F27E80D21EF}" destId="{BC8E7E42-DB57-4FCD-963D-2187B7DBA86D}" srcOrd="0" destOrd="0" presId="urn:microsoft.com/office/officeart/2005/8/layout/hierarchy1"/>
    <dgm:cxn modelId="{E6B38D2E-15BD-4674-BDCA-C7D0F284E012}" type="presParOf" srcId="{BC8E7E42-DB57-4FCD-963D-2187B7DBA86D}" destId="{3798E3A2-086C-4143-852F-4C14A495B88F}" srcOrd="0" destOrd="0" presId="urn:microsoft.com/office/officeart/2005/8/layout/hierarchy1"/>
    <dgm:cxn modelId="{CDEA682F-E11E-42B9-BC7C-BF8BCCE5E72B}" type="presParOf" srcId="{3798E3A2-086C-4143-852F-4C14A495B88F}" destId="{E3CD6285-E276-496D-962A-26F0612F30DD}" srcOrd="0" destOrd="0" presId="urn:microsoft.com/office/officeart/2005/8/layout/hierarchy1"/>
    <dgm:cxn modelId="{15C20FB5-C4E8-4BC6-93AE-0A7242FF6347}" type="presParOf" srcId="{3798E3A2-086C-4143-852F-4C14A495B88F}" destId="{4D9D792F-0811-4097-95F7-D107B8273F2F}" srcOrd="1" destOrd="0" presId="urn:microsoft.com/office/officeart/2005/8/layout/hierarchy1"/>
    <dgm:cxn modelId="{A767A7E1-B2E4-4002-AD75-2F9C03355DC3}" type="presParOf" srcId="{BC8E7E42-DB57-4FCD-963D-2187B7DBA86D}" destId="{A3B94FF0-1D4D-4468-A086-B64B15720175}" srcOrd="1" destOrd="0" presId="urn:microsoft.com/office/officeart/2005/8/layout/hierarchy1"/>
    <dgm:cxn modelId="{41CD910B-3EA7-4C38-8FB3-01FA5778A1BC}" type="presParOf" srcId="{A3B94FF0-1D4D-4468-A086-B64B15720175}" destId="{F412136A-E6ED-4AA6-AC5C-75CDC50383AE}" srcOrd="0" destOrd="0" presId="urn:microsoft.com/office/officeart/2005/8/layout/hierarchy1"/>
    <dgm:cxn modelId="{19D4ABBC-37BF-40C3-9B76-3E262547C314}" type="presParOf" srcId="{A3B94FF0-1D4D-4468-A086-B64B15720175}" destId="{09D9E411-39FB-42D5-912C-07575A65EA65}" srcOrd="1" destOrd="0" presId="urn:microsoft.com/office/officeart/2005/8/layout/hierarchy1"/>
    <dgm:cxn modelId="{F2367B13-BD6C-4030-8BD9-B81033BC8E12}" type="presParOf" srcId="{09D9E411-39FB-42D5-912C-07575A65EA65}" destId="{378B0D9C-FA23-40C8-AC13-6BEFF4717DF3}" srcOrd="0" destOrd="0" presId="urn:microsoft.com/office/officeart/2005/8/layout/hierarchy1"/>
    <dgm:cxn modelId="{93F9A09B-A92D-46DF-B231-294B67B8A174}" type="presParOf" srcId="{378B0D9C-FA23-40C8-AC13-6BEFF4717DF3}" destId="{BADC2E77-2B33-4118-BC4D-A07B9677F3D8}" srcOrd="0" destOrd="0" presId="urn:microsoft.com/office/officeart/2005/8/layout/hierarchy1"/>
    <dgm:cxn modelId="{1013A3AC-4BB8-4D8E-BFC7-53DF7E969086}" type="presParOf" srcId="{378B0D9C-FA23-40C8-AC13-6BEFF4717DF3}" destId="{727A1195-3EF9-4616-ABB1-A56FE35C9B78}" srcOrd="1" destOrd="0" presId="urn:microsoft.com/office/officeart/2005/8/layout/hierarchy1"/>
    <dgm:cxn modelId="{3124ACF3-F283-4436-B70E-87787FE44B08}" type="presParOf" srcId="{09D9E411-39FB-42D5-912C-07575A65EA65}" destId="{662FCF36-1649-4D03-A62D-9891D4948E2F}" srcOrd="1" destOrd="0" presId="urn:microsoft.com/office/officeart/2005/8/layout/hierarchy1"/>
    <dgm:cxn modelId="{CB940E16-653D-4766-BDC7-1DB9ADBFF9F6}" type="presParOf" srcId="{A3B94FF0-1D4D-4468-A086-B64B15720175}" destId="{44B33979-2666-4004-8E65-ABD08C6A9CCB}" srcOrd="2" destOrd="0" presId="urn:microsoft.com/office/officeart/2005/8/layout/hierarchy1"/>
    <dgm:cxn modelId="{75E11D03-1C02-49CE-A781-734A5ACBA0DE}" type="presParOf" srcId="{A3B94FF0-1D4D-4468-A086-B64B15720175}" destId="{CC8147E1-16E6-4ECE-8C54-95CE4460CE2C}" srcOrd="3" destOrd="0" presId="urn:microsoft.com/office/officeart/2005/8/layout/hierarchy1"/>
    <dgm:cxn modelId="{E61E218D-A79F-4454-9D39-0D0D9A3C49CB}" type="presParOf" srcId="{CC8147E1-16E6-4ECE-8C54-95CE4460CE2C}" destId="{0D7D177F-6134-4BD6-A155-155AD94B05F5}" srcOrd="0" destOrd="0" presId="urn:microsoft.com/office/officeart/2005/8/layout/hierarchy1"/>
    <dgm:cxn modelId="{1191F25A-6D89-42EB-A7E1-529C0DFE289D}" type="presParOf" srcId="{0D7D177F-6134-4BD6-A155-155AD94B05F5}" destId="{0CDD4B06-CC28-40B0-91D3-97BC5B8BB587}" srcOrd="0" destOrd="0" presId="urn:microsoft.com/office/officeart/2005/8/layout/hierarchy1"/>
    <dgm:cxn modelId="{9751745F-5C47-4748-81D7-01750300F8FB}" type="presParOf" srcId="{0D7D177F-6134-4BD6-A155-155AD94B05F5}" destId="{5117303C-0669-406A-BB40-D94E1F0C85A2}" srcOrd="1" destOrd="0" presId="urn:microsoft.com/office/officeart/2005/8/layout/hierarchy1"/>
    <dgm:cxn modelId="{CE010234-CF98-4EC5-87AC-96975D2332C0}" type="presParOf" srcId="{CC8147E1-16E6-4ECE-8C54-95CE4460CE2C}" destId="{437EDFEB-56E1-40D8-B0D1-4DF576CF8D93}" srcOrd="1" destOrd="0" presId="urn:microsoft.com/office/officeart/2005/8/layout/hierarchy1"/>
    <dgm:cxn modelId="{07AD908B-C0A1-4B76-B948-3D26A7301E82}" type="presParOf" srcId="{A3B94FF0-1D4D-4468-A086-B64B15720175}" destId="{DFCE7AF2-D531-4662-9ED4-42F2E377E179}" srcOrd="4" destOrd="0" presId="urn:microsoft.com/office/officeart/2005/8/layout/hierarchy1"/>
    <dgm:cxn modelId="{64D7C5C0-C2D3-4F5F-8905-842448AFE7C7}" type="presParOf" srcId="{A3B94FF0-1D4D-4468-A086-B64B15720175}" destId="{5BAE7738-359D-4BFA-873E-74A1710367E7}" srcOrd="5" destOrd="0" presId="urn:microsoft.com/office/officeart/2005/8/layout/hierarchy1"/>
    <dgm:cxn modelId="{19D9BF84-3C07-48F6-B93E-9C4D491D9796}" type="presParOf" srcId="{5BAE7738-359D-4BFA-873E-74A1710367E7}" destId="{13E41D46-DE47-454A-8D84-68E4B2965319}" srcOrd="0" destOrd="0" presId="urn:microsoft.com/office/officeart/2005/8/layout/hierarchy1"/>
    <dgm:cxn modelId="{C28487B6-93E3-451B-A821-945BBCF09DC7}" type="presParOf" srcId="{13E41D46-DE47-454A-8D84-68E4B2965319}" destId="{62667880-6153-413B-BEEC-D5CC26F505DB}" srcOrd="0" destOrd="0" presId="urn:microsoft.com/office/officeart/2005/8/layout/hierarchy1"/>
    <dgm:cxn modelId="{F135FFCE-0B4A-449D-80BB-8688770D27DF}" type="presParOf" srcId="{13E41D46-DE47-454A-8D84-68E4B2965319}" destId="{B32EA2B6-EA07-4227-B18D-981D47F00A85}" srcOrd="1" destOrd="0" presId="urn:microsoft.com/office/officeart/2005/8/layout/hierarchy1"/>
    <dgm:cxn modelId="{6B6F9720-403F-4E09-97C2-9E94A89716B9}" type="presParOf" srcId="{5BAE7738-359D-4BFA-873E-74A1710367E7}" destId="{CF90B64E-48DC-427A-9F09-1075C9049D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F627A4-AFAA-4B9F-97C8-72FFFF0C527F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DD82151-2B5D-4A2C-BC36-D5CEAAC05052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Emboli</a:t>
          </a:r>
          <a:r>
            <a:rPr lang="tr-TR" dirty="0" smtClean="0"/>
            <a:t> var mı?</a:t>
          </a:r>
          <a:endParaRPr lang="tr-TR" dirty="0"/>
        </a:p>
      </dgm:t>
    </dgm:pt>
    <dgm:pt modelId="{45783216-F03E-474B-B8C3-4C65ADEC3630}" type="parTrans" cxnId="{F469D6C4-EBB6-428A-BDC3-EB6C1E8FFD57}">
      <dgm:prSet/>
      <dgm:spPr/>
      <dgm:t>
        <a:bodyPr/>
        <a:lstStyle/>
        <a:p>
          <a:endParaRPr lang="tr-TR"/>
        </a:p>
      </dgm:t>
    </dgm:pt>
    <dgm:pt modelId="{5B0281B4-029F-4B3E-8DD0-2B9A5A78ECEF}" type="sibTrans" cxnId="{F469D6C4-EBB6-428A-BDC3-EB6C1E8FFD57}">
      <dgm:prSet/>
      <dgm:spPr/>
      <dgm:t>
        <a:bodyPr/>
        <a:lstStyle/>
        <a:p>
          <a:endParaRPr lang="tr-TR"/>
        </a:p>
      </dgm:t>
    </dgm:pt>
    <dgm:pt modelId="{CCF8B222-1EE1-43DC-BB22-A6D2BBFA9E70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Emboliye</a:t>
          </a:r>
          <a:r>
            <a:rPr lang="tr-TR" dirty="0" smtClean="0"/>
            <a:t> yönelik </a:t>
          </a:r>
          <a:r>
            <a:rPr lang="tr-TR" dirty="0" err="1" smtClean="0"/>
            <a:t>toraks</a:t>
          </a:r>
          <a:r>
            <a:rPr lang="tr-TR" dirty="0" smtClean="0"/>
            <a:t> BT</a:t>
          </a:r>
          <a:endParaRPr lang="tr-TR" dirty="0"/>
        </a:p>
      </dgm:t>
    </dgm:pt>
    <dgm:pt modelId="{A82F6B91-9B28-49DE-8D67-3250C34E2F94}" type="parTrans" cxnId="{5433A0F2-0718-4194-B8A2-B87C09E838EB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74F3F44D-B41D-47B2-A4AC-A9EF16A1189E}" type="sibTrans" cxnId="{5433A0F2-0718-4194-B8A2-B87C09E838EB}">
      <dgm:prSet/>
      <dgm:spPr/>
      <dgm:t>
        <a:bodyPr/>
        <a:lstStyle/>
        <a:p>
          <a:endParaRPr lang="tr-TR"/>
        </a:p>
      </dgm:t>
    </dgm:pt>
    <dgm:pt modelId="{1B9DB48F-7820-48BA-AE26-1800D9250DFA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Ventilasyon</a:t>
          </a:r>
          <a:r>
            <a:rPr lang="tr-TR" dirty="0" smtClean="0"/>
            <a:t>-</a:t>
          </a:r>
          <a:r>
            <a:rPr lang="tr-TR" dirty="0" err="1" smtClean="0"/>
            <a:t>perfüzyon</a:t>
          </a:r>
          <a:r>
            <a:rPr lang="tr-TR" dirty="0" smtClean="0"/>
            <a:t> sintigrafisi</a:t>
          </a:r>
          <a:endParaRPr lang="tr-TR" dirty="0"/>
        </a:p>
      </dgm:t>
    </dgm:pt>
    <dgm:pt modelId="{A9C51284-9DB1-4209-B713-DC17D68A0E1E}" type="parTrans" cxnId="{2FC59E57-93EB-47FF-8232-336D04CCFAEF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9B74E3AB-DDA0-4786-84B7-DD9770E2DAC2}" type="sibTrans" cxnId="{2FC59E57-93EB-47FF-8232-336D04CCFAEF}">
      <dgm:prSet/>
      <dgm:spPr/>
      <dgm:t>
        <a:bodyPr/>
        <a:lstStyle/>
        <a:p>
          <a:endParaRPr lang="tr-TR"/>
        </a:p>
      </dgm:t>
    </dgm:pt>
    <dgm:pt modelId="{4DFD766C-1853-4F5F-A06C-85C457DE0496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err="1" smtClean="0"/>
            <a:t>Anjiografi</a:t>
          </a:r>
          <a:endParaRPr lang="tr-TR" dirty="0"/>
        </a:p>
      </dgm:t>
    </dgm:pt>
    <dgm:pt modelId="{747BB27B-81B6-450D-A4CE-4DC84CF0D0E1}" type="parTrans" cxnId="{2F796993-1A15-45FB-9D95-7660C7D39D5E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91A361B1-CB43-4892-AC19-F0BFA97850A2}" type="sibTrans" cxnId="{2F796993-1A15-45FB-9D95-7660C7D39D5E}">
      <dgm:prSet/>
      <dgm:spPr/>
      <dgm:t>
        <a:bodyPr/>
        <a:lstStyle/>
        <a:p>
          <a:endParaRPr lang="tr-TR"/>
        </a:p>
      </dgm:t>
    </dgm:pt>
    <dgm:pt modelId="{F95BB5FB-CACD-4961-98D6-6EA20F7AA8D1}" type="pres">
      <dgm:prSet presAssocID="{65F627A4-AFAA-4B9F-97C8-72FFFF0C527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771486CD-131D-419B-BF39-4BB06845020C}" type="pres">
      <dgm:prSet presAssocID="{8DD82151-2B5D-4A2C-BC36-D5CEAAC05052}" presName="hierRoot1" presStyleCnt="0"/>
      <dgm:spPr/>
      <dgm:t>
        <a:bodyPr/>
        <a:lstStyle/>
        <a:p>
          <a:endParaRPr lang="tr-TR"/>
        </a:p>
      </dgm:t>
    </dgm:pt>
    <dgm:pt modelId="{326C3696-70D6-415E-97A1-DD4A11EF7EB4}" type="pres">
      <dgm:prSet presAssocID="{8DD82151-2B5D-4A2C-BC36-D5CEAAC05052}" presName="composite" presStyleCnt="0"/>
      <dgm:spPr/>
      <dgm:t>
        <a:bodyPr/>
        <a:lstStyle/>
        <a:p>
          <a:endParaRPr lang="tr-TR"/>
        </a:p>
      </dgm:t>
    </dgm:pt>
    <dgm:pt modelId="{C95609B4-38D3-49A4-885A-140B8D0638A6}" type="pres">
      <dgm:prSet presAssocID="{8DD82151-2B5D-4A2C-BC36-D5CEAAC05052}" presName="background" presStyleLbl="node0" presStyleIdx="0" presStyleCn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2B4B2F82-35CC-49BB-BDB5-B870AB76C966}" type="pres">
      <dgm:prSet presAssocID="{8DD82151-2B5D-4A2C-BC36-D5CEAAC0505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FC9CD3B-EBD7-41B2-891D-727489101BE3}" type="pres">
      <dgm:prSet presAssocID="{8DD82151-2B5D-4A2C-BC36-D5CEAAC05052}" presName="hierChild2" presStyleCnt="0"/>
      <dgm:spPr/>
      <dgm:t>
        <a:bodyPr/>
        <a:lstStyle/>
        <a:p>
          <a:endParaRPr lang="tr-TR"/>
        </a:p>
      </dgm:t>
    </dgm:pt>
    <dgm:pt modelId="{CA9451B1-E374-46DC-9808-C0590DAE5574}" type="pres">
      <dgm:prSet presAssocID="{A82F6B91-9B28-49DE-8D67-3250C34E2F94}" presName="Name10" presStyleLbl="parChTrans1D2" presStyleIdx="0" presStyleCnt="3"/>
      <dgm:spPr/>
      <dgm:t>
        <a:bodyPr/>
        <a:lstStyle/>
        <a:p>
          <a:endParaRPr lang="tr-TR"/>
        </a:p>
      </dgm:t>
    </dgm:pt>
    <dgm:pt modelId="{B91D894C-E498-46CD-9BDE-B1FB6B5ACFAB}" type="pres">
      <dgm:prSet presAssocID="{CCF8B222-1EE1-43DC-BB22-A6D2BBFA9E70}" presName="hierRoot2" presStyleCnt="0"/>
      <dgm:spPr/>
      <dgm:t>
        <a:bodyPr/>
        <a:lstStyle/>
        <a:p>
          <a:endParaRPr lang="tr-TR"/>
        </a:p>
      </dgm:t>
    </dgm:pt>
    <dgm:pt modelId="{C3680B24-9DBB-40F3-9723-F73A85FCF3C9}" type="pres">
      <dgm:prSet presAssocID="{CCF8B222-1EE1-43DC-BB22-A6D2BBFA9E70}" presName="composite2" presStyleCnt="0"/>
      <dgm:spPr/>
      <dgm:t>
        <a:bodyPr/>
        <a:lstStyle/>
        <a:p>
          <a:endParaRPr lang="tr-TR"/>
        </a:p>
      </dgm:t>
    </dgm:pt>
    <dgm:pt modelId="{665A07CB-6E53-4C3D-99EC-C6355A43C0B7}" type="pres">
      <dgm:prSet presAssocID="{CCF8B222-1EE1-43DC-BB22-A6D2BBFA9E70}" presName="background2" presStyleLbl="node2" presStyleIdx="0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AF2D8FE9-FCF2-48AF-AD3C-1E618A4C12F6}" type="pres">
      <dgm:prSet presAssocID="{CCF8B222-1EE1-43DC-BB22-A6D2BBFA9E70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51CDEC5-3D0F-452E-97C2-0288B3D981F2}" type="pres">
      <dgm:prSet presAssocID="{CCF8B222-1EE1-43DC-BB22-A6D2BBFA9E70}" presName="hierChild3" presStyleCnt="0"/>
      <dgm:spPr/>
      <dgm:t>
        <a:bodyPr/>
        <a:lstStyle/>
        <a:p>
          <a:endParaRPr lang="tr-TR"/>
        </a:p>
      </dgm:t>
    </dgm:pt>
    <dgm:pt modelId="{4F776976-A571-4FA1-AB1F-70D451CA5D2C}" type="pres">
      <dgm:prSet presAssocID="{A9C51284-9DB1-4209-B713-DC17D68A0E1E}" presName="Name10" presStyleLbl="parChTrans1D2" presStyleIdx="1" presStyleCnt="3"/>
      <dgm:spPr/>
      <dgm:t>
        <a:bodyPr/>
        <a:lstStyle/>
        <a:p>
          <a:endParaRPr lang="tr-TR"/>
        </a:p>
      </dgm:t>
    </dgm:pt>
    <dgm:pt modelId="{0492F74B-01DC-4BB9-8129-5E4A34B7B5CB}" type="pres">
      <dgm:prSet presAssocID="{1B9DB48F-7820-48BA-AE26-1800D9250DFA}" presName="hierRoot2" presStyleCnt="0"/>
      <dgm:spPr/>
      <dgm:t>
        <a:bodyPr/>
        <a:lstStyle/>
        <a:p>
          <a:endParaRPr lang="tr-TR"/>
        </a:p>
      </dgm:t>
    </dgm:pt>
    <dgm:pt modelId="{5F9BC87D-AE0B-4F3F-A85D-2C01FF70684C}" type="pres">
      <dgm:prSet presAssocID="{1B9DB48F-7820-48BA-AE26-1800D9250DFA}" presName="composite2" presStyleCnt="0"/>
      <dgm:spPr/>
      <dgm:t>
        <a:bodyPr/>
        <a:lstStyle/>
        <a:p>
          <a:endParaRPr lang="tr-TR"/>
        </a:p>
      </dgm:t>
    </dgm:pt>
    <dgm:pt modelId="{0756529A-D9B2-4562-A82D-9AF22DFE435C}" type="pres">
      <dgm:prSet presAssocID="{1B9DB48F-7820-48BA-AE26-1800D9250DFA}" presName="background2" presStyleLbl="node2" presStyleIdx="1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ED2645C1-BF7D-4713-B823-C9B7BBC439E0}" type="pres">
      <dgm:prSet presAssocID="{1B9DB48F-7820-48BA-AE26-1800D9250DFA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28DBC9B-F6CB-4D20-AC77-B15A59B9CCE8}" type="pres">
      <dgm:prSet presAssocID="{1B9DB48F-7820-48BA-AE26-1800D9250DFA}" presName="hierChild3" presStyleCnt="0"/>
      <dgm:spPr/>
      <dgm:t>
        <a:bodyPr/>
        <a:lstStyle/>
        <a:p>
          <a:endParaRPr lang="tr-TR"/>
        </a:p>
      </dgm:t>
    </dgm:pt>
    <dgm:pt modelId="{CF0333C6-A78A-421D-820F-9962DB34DE74}" type="pres">
      <dgm:prSet presAssocID="{747BB27B-81B6-450D-A4CE-4DC84CF0D0E1}" presName="Name10" presStyleLbl="parChTrans1D2" presStyleIdx="2" presStyleCnt="3"/>
      <dgm:spPr/>
      <dgm:t>
        <a:bodyPr/>
        <a:lstStyle/>
        <a:p>
          <a:endParaRPr lang="tr-TR"/>
        </a:p>
      </dgm:t>
    </dgm:pt>
    <dgm:pt modelId="{51530281-0935-4C92-954E-3479CF156168}" type="pres">
      <dgm:prSet presAssocID="{4DFD766C-1853-4F5F-A06C-85C457DE0496}" presName="hierRoot2" presStyleCnt="0"/>
      <dgm:spPr/>
      <dgm:t>
        <a:bodyPr/>
        <a:lstStyle/>
        <a:p>
          <a:endParaRPr lang="tr-TR"/>
        </a:p>
      </dgm:t>
    </dgm:pt>
    <dgm:pt modelId="{85D2B8C5-6D35-4EC0-B11B-FAD4349E0F50}" type="pres">
      <dgm:prSet presAssocID="{4DFD766C-1853-4F5F-A06C-85C457DE0496}" presName="composite2" presStyleCnt="0"/>
      <dgm:spPr/>
      <dgm:t>
        <a:bodyPr/>
        <a:lstStyle/>
        <a:p>
          <a:endParaRPr lang="tr-TR"/>
        </a:p>
      </dgm:t>
    </dgm:pt>
    <dgm:pt modelId="{ECB0315C-96A4-4419-B60A-5304FD17811A}" type="pres">
      <dgm:prSet presAssocID="{4DFD766C-1853-4F5F-A06C-85C457DE0496}" presName="background2" presStyleLbl="node2" presStyleIdx="2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031BFE56-3AC0-4812-AB48-A71D58F68367}" type="pres">
      <dgm:prSet presAssocID="{4DFD766C-1853-4F5F-A06C-85C457DE0496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5E60EBD-8110-471E-B792-D52E5BC96FE4}" type="pres">
      <dgm:prSet presAssocID="{4DFD766C-1853-4F5F-A06C-85C457DE0496}" presName="hierChild3" presStyleCnt="0"/>
      <dgm:spPr/>
      <dgm:t>
        <a:bodyPr/>
        <a:lstStyle/>
        <a:p>
          <a:endParaRPr lang="tr-TR"/>
        </a:p>
      </dgm:t>
    </dgm:pt>
  </dgm:ptLst>
  <dgm:cxnLst>
    <dgm:cxn modelId="{B743E494-CEC4-4721-BC29-1F66211D41ED}" type="presOf" srcId="{A9C51284-9DB1-4209-B713-DC17D68A0E1E}" destId="{4F776976-A571-4FA1-AB1F-70D451CA5D2C}" srcOrd="0" destOrd="0" presId="urn:microsoft.com/office/officeart/2005/8/layout/hierarchy1"/>
    <dgm:cxn modelId="{2F796993-1A15-45FB-9D95-7660C7D39D5E}" srcId="{8DD82151-2B5D-4A2C-BC36-D5CEAAC05052}" destId="{4DFD766C-1853-4F5F-A06C-85C457DE0496}" srcOrd="2" destOrd="0" parTransId="{747BB27B-81B6-450D-A4CE-4DC84CF0D0E1}" sibTransId="{91A361B1-CB43-4892-AC19-F0BFA97850A2}"/>
    <dgm:cxn modelId="{356C53D1-087A-4682-9B48-C884E9A86C65}" type="presOf" srcId="{4DFD766C-1853-4F5F-A06C-85C457DE0496}" destId="{031BFE56-3AC0-4812-AB48-A71D58F68367}" srcOrd="0" destOrd="0" presId="urn:microsoft.com/office/officeart/2005/8/layout/hierarchy1"/>
    <dgm:cxn modelId="{C80C5E74-D0DC-4024-A28A-77823A7F834D}" type="presOf" srcId="{747BB27B-81B6-450D-A4CE-4DC84CF0D0E1}" destId="{CF0333C6-A78A-421D-820F-9962DB34DE74}" srcOrd="0" destOrd="0" presId="urn:microsoft.com/office/officeart/2005/8/layout/hierarchy1"/>
    <dgm:cxn modelId="{2FC59E57-93EB-47FF-8232-336D04CCFAEF}" srcId="{8DD82151-2B5D-4A2C-BC36-D5CEAAC05052}" destId="{1B9DB48F-7820-48BA-AE26-1800D9250DFA}" srcOrd="1" destOrd="0" parTransId="{A9C51284-9DB1-4209-B713-DC17D68A0E1E}" sibTransId="{9B74E3AB-DDA0-4786-84B7-DD9770E2DAC2}"/>
    <dgm:cxn modelId="{5433A0F2-0718-4194-B8A2-B87C09E838EB}" srcId="{8DD82151-2B5D-4A2C-BC36-D5CEAAC05052}" destId="{CCF8B222-1EE1-43DC-BB22-A6D2BBFA9E70}" srcOrd="0" destOrd="0" parTransId="{A82F6B91-9B28-49DE-8D67-3250C34E2F94}" sibTransId="{74F3F44D-B41D-47B2-A4AC-A9EF16A1189E}"/>
    <dgm:cxn modelId="{4D4253E9-494F-4A42-A660-80D07076AA67}" type="presOf" srcId="{A82F6B91-9B28-49DE-8D67-3250C34E2F94}" destId="{CA9451B1-E374-46DC-9808-C0590DAE5574}" srcOrd="0" destOrd="0" presId="urn:microsoft.com/office/officeart/2005/8/layout/hierarchy1"/>
    <dgm:cxn modelId="{D9448F34-5C18-46EC-956E-FD241CAC56E2}" type="presOf" srcId="{65F627A4-AFAA-4B9F-97C8-72FFFF0C527F}" destId="{F95BB5FB-CACD-4961-98D6-6EA20F7AA8D1}" srcOrd="0" destOrd="0" presId="urn:microsoft.com/office/officeart/2005/8/layout/hierarchy1"/>
    <dgm:cxn modelId="{43658450-1BC4-4568-8870-D23387522930}" type="presOf" srcId="{CCF8B222-1EE1-43DC-BB22-A6D2BBFA9E70}" destId="{AF2D8FE9-FCF2-48AF-AD3C-1E618A4C12F6}" srcOrd="0" destOrd="0" presId="urn:microsoft.com/office/officeart/2005/8/layout/hierarchy1"/>
    <dgm:cxn modelId="{0DD0FEF5-22D0-4E21-9453-16A14B439BF9}" type="presOf" srcId="{1B9DB48F-7820-48BA-AE26-1800D9250DFA}" destId="{ED2645C1-BF7D-4713-B823-C9B7BBC439E0}" srcOrd="0" destOrd="0" presId="urn:microsoft.com/office/officeart/2005/8/layout/hierarchy1"/>
    <dgm:cxn modelId="{4531A902-9BFB-4CFB-92C7-618E7FF6AF84}" type="presOf" srcId="{8DD82151-2B5D-4A2C-BC36-D5CEAAC05052}" destId="{2B4B2F82-35CC-49BB-BDB5-B870AB76C966}" srcOrd="0" destOrd="0" presId="urn:microsoft.com/office/officeart/2005/8/layout/hierarchy1"/>
    <dgm:cxn modelId="{F469D6C4-EBB6-428A-BDC3-EB6C1E8FFD57}" srcId="{65F627A4-AFAA-4B9F-97C8-72FFFF0C527F}" destId="{8DD82151-2B5D-4A2C-BC36-D5CEAAC05052}" srcOrd="0" destOrd="0" parTransId="{45783216-F03E-474B-B8C3-4C65ADEC3630}" sibTransId="{5B0281B4-029F-4B3E-8DD0-2B9A5A78ECEF}"/>
    <dgm:cxn modelId="{F60233EE-7742-4240-A113-81C8E708C388}" type="presParOf" srcId="{F95BB5FB-CACD-4961-98D6-6EA20F7AA8D1}" destId="{771486CD-131D-419B-BF39-4BB06845020C}" srcOrd="0" destOrd="0" presId="urn:microsoft.com/office/officeart/2005/8/layout/hierarchy1"/>
    <dgm:cxn modelId="{009F6500-C02E-47B5-9187-B607441A3F19}" type="presParOf" srcId="{771486CD-131D-419B-BF39-4BB06845020C}" destId="{326C3696-70D6-415E-97A1-DD4A11EF7EB4}" srcOrd="0" destOrd="0" presId="urn:microsoft.com/office/officeart/2005/8/layout/hierarchy1"/>
    <dgm:cxn modelId="{70AFFA96-1411-4FA3-9C04-35E1E4DB4EAE}" type="presParOf" srcId="{326C3696-70D6-415E-97A1-DD4A11EF7EB4}" destId="{C95609B4-38D3-49A4-885A-140B8D0638A6}" srcOrd="0" destOrd="0" presId="urn:microsoft.com/office/officeart/2005/8/layout/hierarchy1"/>
    <dgm:cxn modelId="{13331B22-A229-4B87-B4A7-9E315A5B177E}" type="presParOf" srcId="{326C3696-70D6-415E-97A1-DD4A11EF7EB4}" destId="{2B4B2F82-35CC-49BB-BDB5-B870AB76C966}" srcOrd="1" destOrd="0" presId="urn:microsoft.com/office/officeart/2005/8/layout/hierarchy1"/>
    <dgm:cxn modelId="{86B1166D-0BFC-46F7-A889-FE4CFEB8EAB6}" type="presParOf" srcId="{771486CD-131D-419B-BF39-4BB06845020C}" destId="{1FC9CD3B-EBD7-41B2-891D-727489101BE3}" srcOrd="1" destOrd="0" presId="urn:microsoft.com/office/officeart/2005/8/layout/hierarchy1"/>
    <dgm:cxn modelId="{EB5E99FD-2B6F-4093-82AC-C3872C73C341}" type="presParOf" srcId="{1FC9CD3B-EBD7-41B2-891D-727489101BE3}" destId="{CA9451B1-E374-46DC-9808-C0590DAE5574}" srcOrd="0" destOrd="0" presId="urn:microsoft.com/office/officeart/2005/8/layout/hierarchy1"/>
    <dgm:cxn modelId="{77AB55AA-097F-4544-B904-1C5F8403F368}" type="presParOf" srcId="{1FC9CD3B-EBD7-41B2-891D-727489101BE3}" destId="{B91D894C-E498-46CD-9BDE-B1FB6B5ACFAB}" srcOrd="1" destOrd="0" presId="urn:microsoft.com/office/officeart/2005/8/layout/hierarchy1"/>
    <dgm:cxn modelId="{27C8BD05-4924-4BAC-984E-A5711A4798C0}" type="presParOf" srcId="{B91D894C-E498-46CD-9BDE-B1FB6B5ACFAB}" destId="{C3680B24-9DBB-40F3-9723-F73A85FCF3C9}" srcOrd="0" destOrd="0" presId="urn:microsoft.com/office/officeart/2005/8/layout/hierarchy1"/>
    <dgm:cxn modelId="{3B7BE7BE-AF12-4CE8-855E-B9C6A106B2D9}" type="presParOf" srcId="{C3680B24-9DBB-40F3-9723-F73A85FCF3C9}" destId="{665A07CB-6E53-4C3D-99EC-C6355A43C0B7}" srcOrd="0" destOrd="0" presId="urn:microsoft.com/office/officeart/2005/8/layout/hierarchy1"/>
    <dgm:cxn modelId="{557CCCDE-9389-4580-87F5-D8CD595FFF82}" type="presParOf" srcId="{C3680B24-9DBB-40F3-9723-F73A85FCF3C9}" destId="{AF2D8FE9-FCF2-48AF-AD3C-1E618A4C12F6}" srcOrd="1" destOrd="0" presId="urn:microsoft.com/office/officeart/2005/8/layout/hierarchy1"/>
    <dgm:cxn modelId="{9272236A-A67E-4C63-8DD8-3D176C346068}" type="presParOf" srcId="{B91D894C-E498-46CD-9BDE-B1FB6B5ACFAB}" destId="{551CDEC5-3D0F-452E-97C2-0288B3D981F2}" srcOrd="1" destOrd="0" presId="urn:microsoft.com/office/officeart/2005/8/layout/hierarchy1"/>
    <dgm:cxn modelId="{FBC849CE-2E00-4C68-8E74-6568B562043C}" type="presParOf" srcId="{1FC9CD3B-EBD7-41B2-891D-727489101BE3}" destId="{4F776976-A571-4FA1-AB1F-70D451CA5D2C}" srcOrd="2" destOrd="0" presId="urn:microsoft.com/office/officeart/2005/8/layout/hierarchy1"/>
    <dgm:cxn modelId="{78758F2C-4300-4DA7-A7EA-A42777A22942}" type="presParOf" srcId="{1FC9CD3B-EBD7-41B2-891D-727489101BE3}" destId="{0492F74B-01DC-4BB9-8129-5E4A34B7B5CB}" srcOrd="3" destOrd="0" presId="urn:microsoft.com/office/officeart/2005/8/layout/hierarchy1"/>
    <dgm:cxn modelId="{9656DF65-F4DF-45F1-B8BF-C7A1F8DE9F1E}" type="presParOf" srcId="{0492F74B-01DC-4BB9-8129-5E4A34B7B5CB}" destId="{5F9BC87D-AE0B-4F3F-A85D-2C01FF70684C}" srcOrd="0" destOrd="0" presId="urn:microsoft.com/office/officeart/2005/8/layout/hierarchy1"/>
    <dgm:cxn modelId="{8C15D496-10BA-4A85-BDBC-7B614DAF93EF}" type="presParOf" srcId="{5F9BC87D-AE0B-4F3F-A85D-2C01FF70684C}" destId="{0756529A-D9B2-4562-A82D-9AF22DFE435C}" srcOrd="0" destOrd="0" presId="urn:microsoft.com/office/officeart/2005/8/layout/hierarchy1"/>
    <dgm:cxn modelId="{275E303E-E34B-4A30-BB88-63BDD981D048}" type="presParOf" srcId="{5F9BC87D-AE0B-4F3F-A85D-2C01FF70684C}" destId="{ED2645C1-BF7D-4713-B823-C9B7BBC439E0}" srcOrd="1" destOrd="0" presId="urn:microsoft.com/office/officeart/2005/8/layout/hierarchy1"/>
    <dgm:cxn modelId="{B79765A4-6F28-4DCC-825D-0856B86184AF}" type="presParOf" srcId="{0492F74B-01DC-4BB9-8129-5E4A34B7B5CB}" destId="{E28DBC9B-F6CB-4D20-AC77-B15A59B9CCE8}" srcOrd="1" destOrd="0" presId="urn:microsoft.com/office/officeart/2005/8/layout/hierarchy1"/>
    <dgm:cxn modelId="{498AA912-A650-4098-8822-01087B7CB97E}" type="presParOf" srcId="{1FC9CD3B-EBD7-41B2-891D-727489101BE3}" destId="{CF0333C6-A78A-421D-820F-9962DB34DE74}" srcOrd="4" destOrd="0" presId="urn:microsoft.com/office/officeart/2005/8/layout/hierarchy1"/>
    <dgm:cxn modelId="{AC60B52E-2EFC-4733-AC52-FEDA480BAA70}" type="presParOf" srcId="{1FC9CD3B-EBD7-41B2-891D-727489101BE3}" destId="{51530281-0935-4C92-954E-3479CF156168}" srcOrd="5" destOrd="0" presId="urn:microsoft.com/office/officeart/2005/8/layout/hierarchy1"/>
    <dgm:cxn modelId="{24F4B2CC-241D-471E-BB5A-EDCDFB516026}" type="presParOf" srcId="{51530281-0935-4C92-954E-3479CF156168}" destId="{85D2B8C5-6D35-4EC0-B11B-FAD4349E0F50}" srcOrd="0" destOrd="0" presId="urn:microsoft.com/office/officeart/2005/8/layout/hierarchy1"/>
    <dgm:cxn modelId="{7BF036A4-B20B-47C3-B3CF-3633CAA2F098}" type="presParOf" srcId="{85D2B8C5-6D35-4EC0-B11B-FAD4349E0F50}" destId="{ECB0315C-96A4-4419-B60A-5304FD17811A}" srcOrd="0" destOrd="0" presId="urn:microsoft.com/office/officeart/2005/8/layout/hierarchy1"/>
    <dgm:cxn modelId="{50B79E5F-D65E-43F8-9333-0E8307BBED22}" type="presParOf" srcId="{85D2B8C5-6D35-4EC0-B11B-FAD4349E0F50}" destId="{031BFE56-3AC0-4812-AB48-A71D58F68367}" srcOrd="1" destOrd="0" presId="urn:microsoft.com/office/officeart/2005/8/layout/hierarchy1"/>
    <dgm:cxn modelId="{98FC8BA0-7101-4A2D-A1EA-38543F4D15EE}" type="presParOf" srcId="{51530281-0935-4C92-954E-3479CF156168}" destId="{55E60EBD-8110-471E-B792-D52E5BC96FE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DC8149-2517-47E8-8340-41CA479EFDCE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6C503ED-6432-4BEA-B0FF-BF99A1ED31B0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r>
            <a:rPr lang="tr-TR" sz="4000" dirty="0" err="1" smtClean="0"/>
            <a:t>Pulmoner</a:t>
          </a:r>
          <a:r>
            <a:rPr lang="tr-TR" sz="4000" dirty="0" smtClean="0"/>
            <a:t> ödem</a:t>
          </a:r>
          <a:endParaRPr lang="tr-TR" sz="4000" dirty="0"/>
        </a:p>
      </dgm:t>
    </dgm:pt>
    <dgm:pt modelId="{4DC501FE-3E44-4AA5-875F-2A6590AEC8E1}" type="parTrans" cxnId="{79195194-AA3F-47B4-A413-CDA49EBF9E44}">
      <dgm:prSet/>
      <dgm:spPr/>
      <dgm:t>
        <a:bodyPr/>
        <a:lstStyle/>
        <a:p>
          <a:endParaRPr lang="tr-TR"/>
        </a:p>
      </dgm:t>
    </dgm:pt>
    <dgm:pt modelId="{CD166D17-63D7-40B0-B867-390B767E12CD}" type="sibTrans" cxnId="{79195194-AA3F-47B4-A413-CDA49EBF9E44}">
      <dgm:prSet/>
      <dgm:spPr/>
      <dgm:t>
        <a:bodyPr/>
        <a:lstStyle/>
        <a:p>
          <a:endParaRPr lang="tr-TR"/>
        </a:p>
      </dgm:t>
    </dgm:pt>
    <dgm:pt modelId="{11D9085A-0FC4-4843-AB7E-12123FF13545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r>
            <a:rPr lang="tr-TR" sz="2800" dirty="0" smtClean="0"/>
            <a:t>Hidrostatik</a:t>
          </a:r>
        </a:p>
        <a:p>
          <a:r>
            <a:rPr lang="tr-TR" sz="2000" dirty="0" smtClean="0">
              <a:sym typeface="Symbol"/>
            </a:rPr>
            <a:t></a:t>
          </a:r>
          <a:r>
            <a:rPr lang="tr-TR" sz="2000" dirty="0" smtClean="0"/>
            <a:t> </a:t>
          </a:r>
          <a:r>
            <a:rPr lang="tr-TR" sz="2000" dirty="0" err="1" smtClean="0"/>
            <a:t>vasküler</a:t>
          </a:r>
          <a:r>
            <a:rPr lang="tr-TR" sz="2000" dirty="0" smtClean="0"/>
            <a:t> basınç</a:t>
          </a:r>
        </a:p>
        <a:p>
          <a:r>
            <a:rPr lang="tr-TR" sz="2000" dirty="0" smtClean="0">
              <a:sym typeface="Symbol"/>
            </a:rPr>
            <a:t> </a:t>
          </a:r>
          <a:r>
            <a:rPr lang="tr-TR" sz="2000" dirty="0" err="1" smtClean="0"/>
            <a:t>onkotik</a:t>
          </a:r>
          <a:r>
            <a:rPr lang="tr-TR" sz="2000" dirty="0" smtClean="0"/>
            <a:t> basınç</a:t>
          </a:r>
          <a:endParaRPr lang="tr-TR" sz="2000" dirty="0"/>
        </a:p>
      </dgm:t>
    </dgm:pt>
    <dgm:pt modelId="{798B37A9-234B-48E5-B7ED-0F4B87841C2D}" type="parTrans" cxnId="{A461D9B7-FE7B-46AB-A44C-2A068B278F74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7C06BD5B-EC81-408F-BDCB-BC0DC2C2497B}" type="sibTrans" cxnId="{A461D9B7-FE7B-46AB-A44C-2A068B278F74}">
      <dgm:prSet/>
      <dgm:spPr/>
      <dgm:t>
        <a:bodyPr/>
        <a:lstStyle/>
        <a:p>
          <a:endParaRPr lang="tr-TR"/>
        </a:p>
      </dgm:t>
    </dgm:pt>
    <dgm:pt modelId="{27DD36FF-1670-413F-B870-89A2A0F2E756}">
      <dgm:prSet phldrT="[Metin]" custT="1"/>
      <dgm:spPr>
        <a:ln>
          <a:solidFill>
            <a:srgbClr val="FFC000"/>
          </a:solidFill>
        </a:ln>
      </dgm:spPr>
      <dgm:t>
        <a:bodyPr/>
        <a:lstStyle/>
        <a:p>
          <a:r>
            <a:rPr lang="tr-TR" sz="2800" dirty="0" smtClean="0"/>
            <a:t>Artmış </a:t>
          </a:r>
          <a:r>
            <a:rPr lang="tr-TR" sz="2800" dirty="0" err="1" smtClean="0"/>
            <a:t>kapiller</a:t>
          </a:r>
          <a:r>
            <a:rPr lang="tr-TR" sz="2800" dirty="0" smtClean="0"/>
            <a:t> </a:t>
          </a:r>
          <a:r>
            <a:rPr lang="tr-TR" sz="2800" dirty="0" err="1" smtClean="0"/>
            <a:t>permeabiliteye</a:t>
          </a:r>
          <a:r>
            <a:rPr lang="tr-TR" sz="2800" dirty="0" smtClean="0"/>
            <a:t> bağlı = ARDS</a:t>
          </a:r>
          <a:endParaRPr lang="tr-TR" sz="2800" dirty="0"/>
        </a:p>
      </dgm:t>
    </dgm:pt>
    <dgm:pt modelId="{34E6C938-A412-4382-996A-D36387EDA176}" type="parTrans" cxnId="{EBAA2A03-4F25-4500-9644-AEC64C1A51FB}">
      <dgm:prSet/>
      <dgm:spPr>
        <a:ln>
          <a:solidFill>
            <a:srgbClr val="FFC000"/>
          </a:solidFill>
        </a:ln>
      </dgm:spPr>
      <dgm:t>
        <a:bodyPr/>
        <a:lstStyle/>
        <a:p>
          <a:endParaRPr lang="tr-TR"/>
        </a:p>
      </dgm:t>
    </dgm:pt>
    <dgm:pt modelId="{37BCE23B-34AE-4FC4-8474-65FE9BF3FE58}" type="sibTrans" cxnId="{EBAA2A03-4F25-4500-9644-AEC64C1A51FB}">
      <dgm:prSet/>
      <dgm:spPr/>
      <dgm:t>
        <a:bodyPr/>
        <a:lstStyle/>
        <a:p>
          <a:endParaRPr lang="tr-TR"/>
        </a:p>
      </dgm:t>
    </dgm:pt>
    <dgm:pt modelId="{F35301D5-8569-49E2-A335-D3726BC5FDD6}" type="pres">
      <dgm:prSet presAssocID="{66DC8149-2517-47E8-8340-41CA479EFD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8BB93A15-A1FC-4FFB-8001-1C6CD4247C27}" type="pres">
      <dgm:prSet presAssocID="{C6C503ED-6432-4BEA-B0FF-BF99A1ED31B0}" presName="hierRoot1" presStyleCnt="0"/>
      <dgm:spPr/>
    </dgm:pt>
    <dgm:pt modelId="{CCA16249-454C-4B70-912F-0C389C487266}" type="pres">
      <dgm:prSet presAssocID="{C6C503ED-6432-4BEA-B0FF-BF99A1ED31B0}" presName="composite" presStyleCnt="0"/>
      <dgm:spPr/>
    </dgm:pt>
    <dgm:pt modelId="{978E216E-6806-4BEA-8F28-95087E1C8292}" type="pres">
      <dgm:prSet presAssocID="{C6C503ED-6432-4BEA-B0FF-BF99A1ED31B0}" presName="background" presStyleLbl="node0" presStyleIdx="0" presStyleCn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23938AF0-54F7-4C4E-AAAC-74255F45B7C1}" type="pres">
      <dgm:prSet presAssocID="{C6C503ED-6432-4BEA-B0FF-BF99A1ED31B0}" presName="text" presStyleLbl="fgAcc0" presStyleIdx="0" presStyleCnt="1" custScaleX="271386" custScaleY="15796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C7F9EAA-C0B6-40E1-A82F-91ED1C2341DB}" type="pres">
      <dgm:prSet presAssocID="{C6C503ED-6432-4BEA-B0FF-BF99A1ED31B0}" presName="hierChild2" presStyleCnt="0"/>
      <dgm:spPr/>
    </dgm:pt>
    <dgm:pt modelId="{4DB48720-9FF3-4A88-9E05-3241EC69FD51}" type="pres">
      <dgm:prSet presAssocID="{798B37A9-234B-48E5-B7ED-0F4B87841C2D}" presName="Name10" presStyleLbl="parChTrans1D2" presStyleIdx="0" presStyleCnt="2"/>
      <dgm:spPr/>
      <dgm:t>
        <a:bodyPr/>
        <a:lstStyle/>
        <a:p>
          <a:endParaRPr lang="tr-TR"/>
        </a:p>
      </dgm:t>
    </dgm:pt>
    <dgm:pt modelId="{30868102-5A1D-401A-877E-40FCD709A144}" type="pres">
      <dgm:prSet presAssocID="{11D9085A-0FC4-4843-AB7E-12123FF13545}" presName="hierRoot2" presStyleCnt="0"/>
      <dgm:spPr/>
    </dgm:pt>
    <dgm:pt modelId="{206CF846-60BF-437A-BC1B-44E7EC1088BF}" type="pres">
      <dgm:prSet presAssocID="{11D9085A-0FC4-4843-AB7E-12123FF13545}" presName="composite2" presStyleCnt="0"/>
      <dgm:spPr/>
    </dgm:pt>
    <dgm:pt modelId="{5F888C9C-D28D-4373-B1FB-4CB653FAA648}" type="pres">
      <dgm:prSet presAssocID="{11D9085A-0FC4-4843-AB7E-12123FF13545}" presName="background2" presStyleLbl="node2" presStyleIdx="0" presStyleCnt="2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04E551B5-165C-4ED5-A3ED-FD687B40085D}" type="pres">
      <dgm:prSet presAssocID="{11D9085A-0FC4-4843-AB7E-12123FF13545}" presName="text2" presStyleLbl="fgAcc2" presStyleIdx="0" presStyleCnt="2" custScaleX="214716" custScaleY="17741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FE49E10-98F8-45AB-84D9-98FF9C658D81}" type="pres">
      <dgm:prSet presAssocID="{11D9085A-0FC4-4843-AB7E-12123FF13545}" presName="hierChild3" presStyleCnt="0"/>
      <dgm:spPr/>
    </dgm:pt>
    <dgm:pt modelId="{25AD14F6-B8B5-4731-91C2-D1AC2687B649}" type="pres">
      <dgm:prSet presAssocID="{34E6C938-A412-4382-996A-D36387EDA176}" presName="Name10" presStyleLbl="parChTrans1D2" presStyleIdx="1" presStyleCnt="2"/>
      <dgm:spPr/>
      <dgm:t>
        <a:bodyPr/>
        <a:lstStyle/>
        <a:p>
          <a:endParaRPr lang="tr-TR"/>
        </a:p>
      </dgm:t>
    </dgm:pt>
    <dgm:pt modelId="{DFD196F6-6381-4AF0-B6F9-7415FD09880F}" type="pres">
      <dgm:prSet presAssocID="{27DD36FF-1670-413F-B870-89A2A0F2E756}" presName="hierRoot2" presStyleCnt="0"/>
      <dgm:spPr/>
    </dgm:pt>
    <dgm:pt modelId="{D25AAB21-8F68-44AC-977F-7AF62F030307}" type="pres">
      <dgm:prSet presAssocID="{27DD36FF-1670-413F-B870-89A2A0F2E756}" presName="composite2" presStyleCnt="0"/>
      <dgm:spPr/>
    </dgm:pt>
    <dgm:pt modelId="{9160AA6E-59BD-48B5-844E-8566210035B4}" type="pres">
      <dgm:prSet presAssocID="{27DD36FF-1670-413F-B870-89A2A0F2E756}" presName="background2" presStyleLbl="node2" presStyleIdx="1" presStyleCnt="2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tr-TR"/>
        </a:p>
      </dgm:t>
    </dgm:pt>
    <dgm:pt modelId="{EA0B8EDB-75F8-45A4-AC7A-436B550B323C}" type="pres">
      <dgm:prSet presAssocID="{27DD36FF-1670-413F-B870-89A2A0F2E756}" presName="text2" presStyleLbl="fgAcc2" presStyleIdx="1" presStyleCnt="2" custScaleX="214716" custScaleY="17741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C10A43C-E18B-4BB9-83E6-316B8A03DA54}" type="pres">
      <dgm:prSet presAssocID="{27DD36FF-1670-413F-B870-89A2A0F2E756}" presName="hierChild3" presStyleCnt="0"/>
      <dgm:spPr/>
    </dgm:pt>
  </dgm:ptLst>
  <dgm:cxnLst>
    <dgm:cxn modelId="{DC97A216-B12A-45B9-9FCD-53E651294AC8}" type="presOf" srcId="{11D9085A-0FC4-4843-AB7E-12123FF13545}" destId="{04E551B5-165C-4ED5-A3ED-FD687B40085D}" srcOrd="0" destOrd="0" presId="urn:microsoft.com/office/officeart/2005/8/layout/hierarchy1"/>
    <dgm:cxn modelId="{EBAA2A03-4F25-4500-9644-AEC64C1A51FB}" srcId="{C6C503ED-6432-4BEA-B0FF-BF99A1ED31B0}" destId="{27DD36FF-1670-413F-B870-89A2A0F2E756}" srcOrd="1" destOrd="0" parTransId="{34E6C938-A412-4382-996A-D36387EDA176}" sibTransId="{37BCE23B-34AE-4FC4-8474-65FE9BF3FE58}"/>
    <dgm:cxn modelId="{2FFA0EC4-25BB-4101-A5DA-9E05DAD0C0F2}" type="presOf" srcId="{798B37A9-234B-48E5-B7ED-0F4B87841C2D}" destId="{4DB48720-9FF3-4A88-9E05-3241EC69FD51}" srcOrd="0" destOrd="0" presId="urn:microsoft.com/office/officeart/2005/8/layout/hierarchy1"/>
    <dgm:cxn modelId="{79195194-AA3F-47B4-A413-CDA49EBF9E44}" srcId="{66DC8149-2517-47E8-8340-41CA479EFDCE}" destId="{C6C503ED-6432-4BEA-B0FF-BF99A1ED31B0}" srcOrd="0" destOrd="0" parTransId="{4DC501FE-3E44-4AA5-875F-2A6590AEC8E1}" sibTransId="{CD166D17-63D7-40B0-B867-390B767E12CD}"/>
    <dgm:cxn modelId="{4BA12DC5-AD7B-49B2-B718-5D728B34B059}" type="presOf" srcId="{27DD36FF-1670-413F-B870-89A2A0F2E756}" destId="{EA0B8EDB-75F8-45A4-AC7A-436B550B323C}" srcOrd="0" destOrd="0" presId="urn:microsoft.com/office/officeart/2005/8/layout/hierarchy1"/>
    <dgm:cxn modelId="{A24475D3-5F9D-4846-A281-261EA16449C9}" type="presOf" srcId="{34E6C938-A412-4382-996A-D36387EDA176}" destId="{25AD14F6-B8B5-4731-91C2-D1AC2687B649}" srcOrd="0" destOrd="0" presId="urn:microsoft.com/office/officeart/2005/8/layout/hierarchy1"/>
    <dgm:cxn modelId="{A461D9B7-FE7B-46AB-A44C-2A068B278F74}" srcId="{C6C503ED-6432-4BEA-B0FF-BF99A1ED31B0}" destId="{11D9085A-0FC4-4843-AB7E-12123FF13545}" srcOrd="0" destOrd="0" parTransId="{798B37A9-234B-48E5-B7ED-0F4B87841C2D}" sibTransId="{7C06BD5B-EC81-408F-BDCB-BC0DC2C2497B}"/>
    <dgm:cxn modelId="{23A65175-64CC-4A14-AF86-819E58CFFC1D}" type="presOf" srcId="{66DC8149-2517-47E8-8340-41CA479EFDCE}" destId="{F35301D5-8569-49E2-A335-D3726BC5FDD6}" srcOrd="0" destOrd="0" presId="urn:microsoft.com/office/officeart/2005/8/layout/hierarchy1"/>
    <dgm:cxn modelId="{25D29765-BCC5-45F6-8231-A766AAFE9145}" type="presOf" srcId="{C6C503ED-6432-4BEA-B0FF-BF99A1ED31B0}" destId="{23938AF0-54F7-4C4E-AAAC-74255F45B7C1}" srcOrd="0" destOrd="0" presId="urn:microsoft.com/office/officeart/2005/8/layout/hierarchy1"/>
    <dgm:cxn modelId="{14BCF3B0-370D-42C2-AEC5-F0880C5D7350}" type="presParOf" srcId="{F35301D5-8569-49E2-A335-D3726BC5FDD6}" destId="{8BB93A15-A1FC-4FFB-8001-1C6CD4247C27}" srcOrd="0" destOrd="0" presId="urn:microsoft.com/office/officeart/2005/8/layout/hierarchy1"/>
    <dgm:cxn modelId="{846277DA-969A-49D6-A586-4716629A1DAE}" type="presParOf" srcId="{8BB93A15-A1FC-4FFB-8001-1C6CD4247C27}" destId="{CCA16249-454C-4B70-912F-0C389C487266}" srcOrd="0" destOrd="0" presId="urn:microsoft.com/office/officeart/2005/8/layout/hierarchy1"/>
    <dgm:cxn modelId="{61DA4B77-EE17-4CC2-BFF7-FA9E0D92AAB9}" type="presParOf" srcId="{CCA16249-454C-4B70-912F-0C389C487266}" destId="{978E216E-6806-4BEA-8F28-95087E1C8292}" srcOrd="0" destOrd="0" presId="urn:microsoft.com/office/officeart/2005/8/layout/hierarchy1"/>
    <dgm:cxn modelId="{78AD3E73-EC01-4BA1-84E9-623FE48E1AE0}" type="presParOf" srcId="{CCA16249-454C-4B70-912F-0C389C487266}" destId="{23938AF0-54F7-4C4E-AAAC-74255F45B7C1}" srcOrd="1" destOrd="0" presId="urn:microsoft.com/office/officeart/2005/8/layout/hierarchy1"/>
    <dgm:cxn modelId="{8293FEE1-1261-4EC7-9DD9-296ED0A3046C}" type="presParOf" srcId="{8BB93A15-A1FC-4FFB-8001-1C6CD4247C27}" destId="{2C7F9EAA-C0B6-40E1-A82F-91ED1C2341DB}" srcOrd="1" destOrd="0" presId="urn:microsoft.com/office/officeart/2005/8/layout/hierarchy1"/>
    <dgm:cxn modelId="{5982597C-E0CC-4735-B22C-E3113ABD154E}" type="presParOf" srcId="{2C7F9EAA-C0B6-40E1-A82F-91ED1C2341DB}" destId="{4DB48720-9FF3-4A88-9E05-3241EC69FD51}" srcOrd="0" destOrd="0" presId="urn:microsoft.com/office/officeart/2005/8/layout/hierarchy1"/>
    <dgm:cxn modelId="{D49874C2-1154-4FA3-BE78-994BFF2DE32B}" type="presParOf" srcId="{2C7F9EAA-C0B6-40E1-A82F-91ED1C2341DB}" destId="{30868102-5A1D-401A-877E-40FCD709A144}" srcOrd="1" destOrd="0" presId="urn:microsoft.com/office/officeart/2005/8/layout/hierarchy1"/>
    <dgm:cxn modelId="{340921FD-DD62-44CA-A7E9-331FDAB26978}" type="presParOf" srcId="{30868102-5A1D-401A-877E-40FCD709A144}" destId="{206CF846-60BF-437A-BC1B-44E7EC1088BF}" srcOrd="0" destOrd="0" presId="urn:microsoft.com/office/officeart/2005/8/layout/hierarchy1"/>
    <dgm:cxn modelId="{C547BF68-C583-42AB-A9AE-42C967D7ABC8}" type="presParOf" srcId="{206CF846-60BF-437A-BC1B-44E7EC1088BF}" destId="{5F888C9C-D28D-4373-B1FB-4CB653FAA648}" srcOrd="0" destOrd="0" presId="urn:microsoft.com/office/officeart/2005/8/layout/hierarchy1"/>
    <dgm:cxn modelId="{1F600EA8-7E30-4C7C-A408-36123E3D9027}" type="presParOf" srcId="{206CF846-60BF-437A-BC1B-44E7EC1088BF}" destId="{04E551B5-165C-4ED5-A3ED-FD687B40085D}" srcOrd="1" destOrd="0" presId="urn:microsoft.com/office/officeart/2005/8/layout/hierarchy1"/>
    <dgm:cxn modelId="{635B26A3-7F1A-4881-AC40-A9A79E0ACA04}" type="presParOf" srcId="{30868102-5A1D-401A-877E-40FCD709A144}" destId="{4FE49E10-98F8-45AB-84D9-98FF9C658D81}" srcOrd="1" destOrd="0" presId="urn:microsoft.com/office/officeart/2005/8/layout/hierarchy1"/>
    <dgm:cxn modelId="{AA567314-FB80-442A-9135-BA965E0334C8}" type="presParOf" srcId="{2C7F9EAA-C0B6-40E1-A82F-91ED1C2341DB}" destId="{25AD14F6-B8B5-4731-91C2-D1AC2687B649}" srcOrd="2" destOrd="0" presId="urn:microsoft.com/office/officeart/2005/8/layout/hierarchy1"/>
    <dgm:cxn modelId="{BF515EFB-480E-4371-9234-524563EDA9C8}" type="presParOf" srcId="{2C7F9EAA-C0B6-40E1-A82F-91ED1C2341DB}" destId="{DFD196F6-6381-4AF0-B6F9-7415FD09880F}" srcOrd="3" destOrd="0" presId="urn:microsoft.com/office/officeart/2005/8/layout/hierarchy1"/>
    <dgm:cxn modelId="{DA8C0E08-C228-464C-9D33-06DED065078D}" type="presParOf" srcId="{DFD196F6-6381-4AF0-B6F9-7415FD09880F}" destId="{D25AAB21-8F68-44AC-977F-7AF62F030307}" srcOrd="0" destOrd="0" presId="urn:microsoft.com/office/officeart/2005/8/layout/hierarchy1"/>
    <dgm:cxn modelId="{2BC68121-1101-437F-B1F5-3E7742D8C00D}" type="presParOf" srcId="{D25AAB21-8F68-44AC-977F-7AF62F030307}" destId="{9160AA6E-59BD-48B5-844E-8566210035B4}" srcOrd="0" destOrd="0" presId="urn:microsoft.com/office/officeart/2005/8/layout/hierarchy1"/>
    <dgm:cxn modelId="{6F755282-0920-4A1F-88AB-2EBA62DAAE1D}" type="presParOf" srcId="{D25AAB21-8F68-44AC-977F-7AF62F030307}" destId="{EA0B8EDB-75F8-45A4-AC7A-436B550B323C}" srcOrd="1" destOrd="0" presId="urn:microsoft.com/office/officeart/2005/8/layout/hierarchy1"/>
    <dgm:cxn modelId="{7AC7CC35-D608-46D7-B524-E1F816A3E52F}" type="presParOf" srcId="{DFD196F6-6381-4AF0-B6F9-7415FD09880F}" destId="{FC10A43C-E18B-4BB9-83E6-316B8A03DA5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00057-A50B-4A72-A01C-7C944E29014A}">
      <dsp:nvSpPr>
        <dsp:cNvPr id="0" name=""/>
        <dsp:cNvSpPr/>
      </dsp:nvSpPr>
      <dsp:spPr>
        <a:xfrm>
          <a:off x="6281015" y="2985830"/>
          <a:ext cx="91440" cy="556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6202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47990-05C8-4A82-AE02-B2CDD1F9B9DC}">
      <dsp:nvSpPr>
        <dsp:cNvPr id="0" name=""/>
        <dsp:cNvSpPr/>
      </dsp:nvSpPr>
      <dsp:spPr>
        <a:xfrm>
          <a:off x="4460564" y="1215225"/>
          <a:ext cx="1866171" cy="55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9036"/>
              </a:lnTo>
              <a:lnTo>
                <a:pt x="1866171" y="379036"/>
              </a:lnTo>
              <a:lnTo>
                <a:pt x="1866171" y="556202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1D36F7-C20B-4E8D-93AC-AFCCF142F376}">
      <dsp:nvSpPr>
        <dsp:cNvPr id="0" name=""/>
        <dsp:cNvSpPr/>
      </dsp:nvSpPr>
      <dsp:spPr>
        <a:xfrm>
          <a:off x="2548673" y="2985830"/>
          <a:ext cx="91440" cy="556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6202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79AAA-585C-41C8-9EDC-675108641AEB}">
      <dsp:nvSpPr>
        <dsp:cNvPr id="0" name=""/>
        <dsp:cNvSpPr/>
      </dsp:nvSpPr>
      <dsp:spPr>
        <a:xfrm>
          <a:off x="2594393" y="1215225"/>
          <a:ext cx="1866171" cy="556202"/>
        </a:xfrm>
        <a:custGeom>
          <a:avLst/>
          <a:gdLst/>
          <a:ahLst/>
          <a:cxnLst/>
          <a:rect l="0" t="0" r="0" b="0"/>
          <a:pathLst>
            <a:path>
              <a:moveTo>
                <a:pt x="1866171" y="0"/>
              </a:moveTo>
              <a:lnTo>
                <a:pt x="1866171" y="379036"/>
              </a:lnTo>
              <a:lnTo>
                <a:pt x="0" y="379036"/>
              </a:lnTo>
              <a:lnTo>
                <a:pt x="0" y="556202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34438C-F3A0-4A76-AC1A-A34A3C9DD669}">
      <dsp:nvSpPr>
        <dsp:cNvPr id="0" name=""/>
        <dsp:cNvSpPr/>
      </dsp:nvSpPr>
      <dsp:spPr>
        <a:xfrm>
          <a:off x="1148534" y="822"/>
          <a:ext cx="6624060" cy="121440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D1A000-8585-4E20-96F3-55C2DF590F95}">
      <dsp:nvSpPr>
        <dsp:cNvPr id="0" name=""/>
        <dsp:cNvSpPr/>
      </dsp:nvSpPr>
      <dsp:spPr>
        <a:xfrm>
          <a:off x="1361028" y="202691"/>
          <a:ext cx="6624060" cy="12144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Akciğerde </a:t>
          </a:r>
          <a:r>
            <a:rPr lang="tr-TR" sz="4000" kern="1200" dirty="0" err="1" smtClean="0"/>
            <a:t>elementer</a:t>
          </a:r>
          <a:r>
            <a:rPr lang="tr-TR" sz="4000" kern="1200" dirty="0" smtClean="0"/>
            <a:t> lezyonlar</a:t>
          </a:r>
          <a:endParaRPr lang="tr-TR" sz="4000" kern="1200" dirty="0"/>
        </a:p>
      </dsp:txBody>
      <dsp:txXfrm>
        <a:off x="1396597" y="238260"/>
        <a:ext cx="6552922" cy="1143264"/>
      </dsp:txXfrm>
    </dsp:sp>
    <dsp:sp modelId="{366DF1A7-E055-4983-AB99-EC896C7F2362}">
      <dsp:nvSpPr>
        <dsp:cNvPr id="0" name=""/>
        <dsp:cNvSpPr/>
      </dsp:nvSpPr>
      <dsp:spPr>
        <a:xfrm>
          <a:off x="1162775" y="1771428"/>
          <a:ext cx="2863236" cy="121440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B7D42D-2EA9-43A2-865F-BDA170AA7BD8}">
      <dsp:nvSpPr>
        <dsp:cNvPr id="0" name=""/>
        <dsp:cNvSpPr/>
      </dsp:nvSpPr>
      <dsp:spPr>
        <a:xfrm>
          <a:off x="1375269" y="1973297"/>
          <a:ext cx="2863236" cy="12144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>
              <a:sym typeface="Symbol"/>
            </a:rPr>
            <a:t> </a:t>
          </a:r>
          <a:r>
            <a:rPr lang="tr-TR" sz="3200" kern="1200" dirty="0" err="1" smtClean="0">
              <a:sym typeface="Symbol"/>
            </a:rPr>
            <a:t>dansite</a:t>
          </a:r>
          <a:endParaRPr lang="tr-TR" sz="3200" kern="1200" dirty="0"/>
        </a:p>
      </dsp:txBody>
      <dsp:txXfrm>
        <a:off x="1410838" y="2008866"/>
        <a:ext cx="2792098" cy="1143264"/>
      </dsp:txXfrm>
    </dsp:sp>
    <dsp:sp modelId="{E462EBB2-2817-4D2B-B364-6FEB8FD5D853}">
      <dsp:nvSpPr>
        <dsp:cNvPr id="0" name=""/>
        <dsp:cNvSpPr/>
      </dsp:nvSpPr>
      <dsp:spPr>
        <a:xfrm>
          <a:off x="367839" y="3542033"/>
          <a:ext cx="4453109" cy="19439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24F928-0562-4549-9052-8E3C4EFF4CD3}">
      <dsp:nvSpPr>
        <dsp:cNvPr id="0" name=""/>
        <dsp:cNvSpPr/>
      </dsp:nvSpPr>
      <dsp:spPr>
        <a:xfrm>
          <a:off x="580332" y="3743902"/>
          <a:ext cx="4453109" cy="19439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err="1" smtClean="0"/>
            <a:t>Atelektazi</a:t>
          </a:r>
          <a:endParaRPr lang="tr-T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err="1" smtClean="0"/>
            <a:t>Alveoler</a:t>
          </a:r>
          <a:r>
            <a:rPr lang="tr-TR" sz="2400" kern="1200" dirty="0" smtClean="0"/>
            <a:t> örnek - konsolidasyon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err="1" smtClean="0"/>
            <a:t>İntersitisyel</a:t>
          </a:r>
          <a:r>
            <a:rPr lang="tr-TR" sz="2400" kern="1200" dirty="0" smtClean="0"/>
            <a:t> örnek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Nodül-kitle</a:t>
          </a:r>
          <a:endParaRPr lang="tr-TR" sz="2400" kern="1200" dirty="0"/>
        </a:p>
      </dsp:txBody>
      <dsp:txXfrm>
        <a:off x="637267" y="3800837"/>
        <a:ext cx="4339239" cy="1830036"/>
      </dsp:txXfrm>
    </dsp:sp>
    <dsp:sp modelId="{BB293465-201F-43FE-BF1A-D1C645E8A97A}">
      <dsp:nvSpPr>
        <dsp:cNvPr id="0" name=""/>
        <dsp:cNvSpPr/>
      </dsp:nvSpPr>
      <dsp:spPr>
        <a:xfrm>
          <a:off x="4895117" y="1771428"/>
          <a:ext cx="2863236" cy="121440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B6488F-1221-4628-A454-4AFC56222246}">
      <dsp:nvSpPr>
        <dsp:cNvPr id="0" name=""/>
        <dsp:cNvSpPr/>
      </dsp:nvSpPr>
      <dsp:spPr>
        <a:xfrm>
          <a:off x="5107611" y="1973297"/>
          <a:ext cx="2863236" cy="12144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>
              <a:sym typeface="Symbol"/>
            </a:rPr>
            <a:t> </a:t>
          </a:r>
          <a:r>
            <a:rPr lang="tr-TR" sz="3200" kern="1200" dirty="0" err="1" smtClean="0">
              <a:sym typeface="Symbol"/>
            </a:rPr>
            <a:t>dansite</a:t>
          </a:r>
          <a:endParaRPr lang="tr-TR" sz="3200" kern="1200" dirty="0"/>
        </a:p>
      </dsp:txBody>
      <dsp:txXfrm>
        <a:off x="5143180" y="2008866"/>
        <a:ext cx="2792098" cy="1143264"/>
      </dsp:txXfrm>
    </dsp:sp>
    <dsp:sp modelId="{E965095D-E60B-4969-AD4D-067408C4DE45}">
      <dsp:nvSpPr>
        <dsp:cNvPr id="0" name=""/>
        <dsp:cNvSpPr/>
      </dsp:nvSpPr>
      <dsp:spPr>
        <a:xfrm>
          <a:off x="5245936" y="3542033"/>
          <a:ext cx="2161598" cy="122279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BDCFD9C-7250-4E1B-AC8C-CC432CAAD173}">
      <dsp:nvSpPr>
        <dsp:cNvPr id="0" name=""/>
        <dsp:cNvSpPr/>
      </dsp:nvSpPr>
      <dsp:spPr>
        <a:xfrm>
          <a:off x="5458430" y="3743902"/>
          <a:ext cx="2161598" cy="1222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err="1" smtClean="0"/>
            <a:t>Kavite</a:t>
          </a:r>
          <a:endParaRPr lang="tr-T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Kist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/>
        </a:p>
      </dsp:txBody>
      <dsp:txXfrm>
        <a:off x="5494244" y="3779716"/>
        <a:ext cx="2089970" cy="1151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75274-6D65-4218-89B6-8314005ACC76}">
      <dsp:nvSpPr>
        <dsp:cNvPr id="0" name=""/>
        <dsp:cNvSpPr/>
      </dsp:nvSpPr>
      <dsp:spPr>
        <a:xfrm>
          <a:off x="4307732" y="1060786"/>
          <a:ext cx="3382616" cy="5366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681"/>
              </a:lnTo>
              <a:lnTo>
                <a:pt x="3382616" y="365681"/>
              </a:lnTo>
              <a:lnTo>
                <a:pt x="3382616" y="536605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EB3ED-95CD-4461-A03B-42A2BB6979C7}">
      <dsp:nvSpPr>
        <dsp:cNvPr id="0" name=""/>
        <dsp:cNvSpPr/>
      </dsp:nvSpPr>
      <dsp:spPr>
        <a:xfrm>
          <a:off x="4307732" y="1060786"/>
          <a:ext cx="1127538" cy="5366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681"/>
              </a:lnTo>
              <a:lnTo>
                <a:pt x="1127538" y="365681"/>
              </a:lnTo>
              <a:lnTo>
                <a:pt x="1127538" y="536605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F97D6-DED9-49CF-A6DE-E108599FB4B8}">
      <dsp:nvSpPr>
        <dsp:cNvPr id="0" name=""/>
        <dsp:cNvSpPr/>
      </dsp:nvSpPr>
      <dsp:spPr>
        <a:xfrm>
          <a:off x="3180193" y="1060786"/>
          <a:ext cx="1127538" cy="536605"/>
        </a:xfrm>
        <a:custGeom>
          <a:avLst/>
          <a:gdLst/>
          <a:ahLst/>
          <a:cxnLst/>
          <a:rect l="0" t="0" r="0" b="0"/>
          <a:pathLst>
            <a:path>
              <a:moveTo>
                <a:pt x="1127538" y="0"/>
              </a:moveTo>
              <a:lnTo>
                <a:pt x="1127538" y="365681"/>
              </a:lnTo>
              <a:lnTo>
                <a:pt x="0" y="365681"/>
              </a:lnTo>
              <a:lnTo>
                <a:pt x="0" y="536605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764E1-31DA-4EA4-A108-B8D23CA131F1}">
      <dsp:nvSpPr>
        <dsp:cNvPr id="0" name=""/>
        <dsp:cNvSpPr/>
      </dsp:nvSpPr>
      <dsp:spPr>
        <a:xfrm>
          <a:off x="925115" y="1060786"/>
          <a:ext cx="3382616" cy="536605"/>
        </a:xfrm>
        <a:custGeom>
          <a:avLst/>
          <a:gdLst/>
          <a:ahLst/>
          <a:cxnLst/>
          <a:rect l="0" t="0" r="0" b="0"/>
          <a:pathLst>
            <a:path>
              <a:moveTo>
                <a:pt x="3382616" y="0"/>
              </a:moveTo>
              <a:lnTo>
                <a:pt x="3382616" y="365681"/>
              </a:lnTo>
              <a:lnTo>
                <a:pt x="0" y="365681"/>
              </a:lnTo>
              <a:lnTo>
                <a:pt x="0" y="536605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E5A00F-3444-4C17-94D5-3BF1AF95F811}">
      <dsp:nvSpPr>
        <dsp:cNvPr id="0" name=""/>
        <dsp:cNvSpPr/>
      </dsp:nvSpPr>
      <dsp:spPr>
        <a:xfrm>
          <a:off x="2963345" y="326851"/>
          <a:ext cx="2688774" cy="73393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D016783-35D4-4D2B-94B3-8AF1B69D909D}">
      <dsp:nvSpPr>
        <dsp:cNvPr id="0" name=""/>
        <dsp:cNvSpPr/>
      </dsp:nvSpPr>
      <dsp:spPr>
        <a:xfrm>
          <a:off x="3168352" y="521608"/>
          <a:ext cx="2688774" cy="733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err="1" smtClean="0"/>
            <a:t>Atelektazi</a:t>
          </a:r>
          <a:endParaRPr lang="tr-TR" sz="4000" kern="1200" dirty="0" smtClean="0"/>
        </a:p>
      </dsp:txBody>
      <dsp:txXfrm>
        <a:off x="3189848" y="543104"/>
        <a:ext cx="2645782" cy="690943"/>
      </dsp:txXfrm>
    </dsp:sp>
    <dsp:sp modelId="{1C84DBA6-7684-4B00-8C25-F41224D45D39}">
      <dsp:nvSpPr>
        <dsp:cNvPr id="0" name=""/>
        <dsp:cNvSpPr/>
      </dsp:nvSpPr>
      <dsp:spPr>
        <a:xfrm>
          <a:off x="2584" y="1597392"/>
          <a:ext cx="1845063" cy="73393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AF2B0C-DBFA-4E23-A9A1-806E2DB08955}">
      <dsp:nvSpPr>
        <dsp:cNvPr id="0" name=""/>
        <dsp:cNvSpPr/>
      </dsp:nvSpPr>
      <dsp:spPr>
        <a:xfrm>
          <a:off x="207591" y="1792149"/>
          <a:ext cx="1845063" cy="733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Obstrüksiyon</a:t>
          </a:r>
          <a:endParaRPr lang="tr-TR" sz="2300" kern="1200" dirty="0"/>
        </a:p>
      </dsp:txBody>
      <dsp:txXfrm>
        <a:off x="229087" y="1813645"/>
        <a:ext cx="1802071" cy="690943"/>
      </dsp:txXfrm>
    </dsp:sp>
    <dsp:sp modelId="{7C3B4F82-F8B0-4F4B-AA16-9F5352367B64}">
      <dsp:nvSpPr>
        <dsp:cNvPr id="0" name=""/>
        <dsp:cNvSpPr/>
      </dsp:nvSpPr>
      <dsp:spPr>
        <a:xfrm>
          <a:off x="2257661" y="1597392"/>
          <a:ext cx="1845063" cy="73393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46E3C2-22AE-4FA7-A651-C9E6F634E1C7}">
      <dsp:nvSpPr>
        <dsp:cNvPr id="0" name=""/>
        <dsp:cNvSpPr/>
      </dsp:nvSpPr>
      <dsp:spPr>
        <a:xfrm>
          <a:off x="2462668" y="1792149"/>
          <a:ext cx="1845063" cy="733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Kompresyon</a:t>
          </a:r>
          <a:endParaRPr lang="tr-TR" sz="2300" kern="1200" dirty="0"/>
        </a:p>
      </dsp:txBody>
      <dsp:txXfrm>
        <a:off x="2484164" y="1813645"/>
        <a:ext cx="1802071" cy="690943"/>
      </dsp:txXfrm>
    </dsp:sp>
    <dsp:sp modelId="{30D4D815-26F5-4368-B2A7-355E11C7059C}">
      <dsp:nvSpPr>
        <dsp:cNvPr id="0" name=""/>
        <dsp:cNvSpPr/>
      </dsp:nvSpPr>
      <dsp:spPr>
        <a:xfrm>
          <a:off x="4512739" y="1597392"/>
          <a:ext cx="1845063" cy="73393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A80243-F141-4E42-B919-9F91DCB6D2C7}">
      <dsp:nvSpPr>
        <dsp:cNvPr id="0" name=""/>
        <dsp:cNvSpPr/>
      </dsp:nvSpPr>
      <dsp:spPr>
        <a:xfrm>
          <a:off x="4717746" y="1792149"/>
          <a:ext cx="1845063" cy="733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err="1" smtClean="0"/>
            <a:t>Sikatrisyel</a:t>
          </a:r>
          <a:endParaRPr lang="tr-TR" sz="2300" kern="1200" dirty="0"/>
        </a:p>
      </dsp:txBody>
      <dsp:txXfrm>
        <a:off x="4739242" y="1813645"/>
        <a:ext cx="1802071" cy="690943"/>
      </dsp:txXfrm>
    </dsp:sp>
    <dsp:sp modelId="{2381C7AA-E16E-42C5-B516-88C82E67C542}">
      <dsp:nvSpPr>
        <dsp:cNvPr id="0" name=""/>
        <dsp:cNvSpPr/>
      </dsp:nvSpPr>
      <dsp:spPr>
        <a:xfrm>
          <a:off x="6767817" y="1597392"/>
          <a:ext cx="1845063" cy="73393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04B7D23-E883-48A5-A86C-2643CE373AD3}">
      <dsp:nvSpPr>
        <dsp:cNvPr id="0" name=""/>
        <dsp:cNvSpPr/>
      </dsp:nvSpPr>
      <dsp:spPr>
        <a:xfrm>
          <a:off x="6972824" y="1792149"/>
          <a:ext cx="1845063" cy="733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err="1" smtClean="0"/>
            <a:t>Adeziv</a:t>
          </a:r>
          <a:endParaRPr lang="tr-TR" sz="2300" kern="1200" dirty="0"/>
        </a:p>
      </dsp:txBody>
      <dsp:txXfrm>
        <a:off x="6994320" y="1813645"/>
        <a:ext cx="1802071" cy="690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E7AF2-D531-4662-9ED4-42F2E377E179}">
      <dsp:nvSpPr>
        <dsp:cNvPr id="0" name=""/>
        <dsp:cNvSpPr/>
      </dsp:nvSpPr>
      <dsp:spPr>
        <a:xfrm>
          <a:off x="4115707" y="1913541"/>
          <a:ext cx="2920824" cy="695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638"/>
              </a:lnTo>
              <a:lnTo>
                <a:pt x="2920824" y="473638"/>
              </a:lnTo>
              <a:lnTo>
                <a:pt x="2920824" y="695023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33979-2666-4004-8E65-ABD08C6A9CCB}">
      <dsp:nvSpPr>
        <dsp:cNvPr id="0" name=""/>
        <dsp:cNvSpPr/>
      </dsp:nvSpPr>
      <dsp:spPr>
        <a:xfrm>
          <a:off x="4069987" y="1913541"/>
          <a:ext cx="91440" cy="6950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5023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2136A-E6ED-4AA6-AC5C-75CDC50383AE}">
      <dsp:nvSpPr>
        <dsp:cNvPr id="0" name=""/>
        <dsp:cNvSpPr/>
      </dsp:nvSpPr>
      <dsp:spPr>
        <a:xfrm>
          <a:off x="1194882" y="1913541"/>
          <a:ext cx="2920824" cy="695023"/>
        </a:xfrm>
        <a:custGeom>
          <a:avLst/>
          <a:gdLst/>
          <a:ahLst/>
          <a:cxnLst/>
          <a:rect l="0" t="0" r="0" b="0"/>
          <a:pathLst>
            <a:path>
              <a:moveTo>
                <a:pt x="2920824" y="0"/>
              </a:moveTo>
              <a:lnTo>
                <a:pt x="2920824" y="473638"/>
              </a:lnTo>
              <a:lnTo>
                <a:pt x="0" y="473638"/>
              </a:lnTo>
              <a:lnTo>
                <a:pt x="0" y="695023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D6285-E276-496D-962A-26F0612F30DD}">
      <dsp:nvSpPr>
        <dsp:cNvPr id="0" name=""/>
        <dsp:cNvSpPr/>
      </dsp:nvSpPr>
      <dsp:spPr>
        <a:xfrm>
          <a:off x="2398768" y="396040"/>
          <a:ext cx="3433877" cy="151750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D9D792F-0811-4097-95F7-D107B8273F2F}">
      <dsp:nvSpPr>
        <dsp:cNvPr id="0" name=""/>
        <dsp:cNvSpPr/>
      </dsp:nvSpPr>
      <dsp:spPr>
        <a:xfrm>
          <a:off x="2664297" y="648293"/>
          <a:ext cx="3433877" cy="1517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kern="1200" dirty="0" err="1" smtClean="0"/>
            <a:t>Pnömoni</a:t>
          </a:r>
          <a:endParaRPr lang="tr-TR" sz="4400" kern="1200" dirty="0"/>
        </a:p>
      </dsp:txBody>
      <dsp:txXfrm>
        <a:off x="2708743" y="692739"/>
        <a:ext cx="3344985" cy="1428609"/>
      </dsp:txXfrm>
    </dsp:sp>
    <dsp:sp modelId="{BADC2E77-2B33-4118-BC4D-A07B9677F3D8}">
      <dsp:nvSpPr>
        <dsp:cNvPr id="0" name=""/>
        <dsp:cNvSpPr/>
      </dsp:nvSpPr>
      <dsp:spPr>
        <a:xfrm>
          <a:off x="0" y="2608564"/>
          <a:ext cx="2389765" cy="91960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7A1195-3EF9-4616-ABB1-A56FE35C9B78}">
      <dsp:nvSpPr>
        <dsp:cNvPr id="0" name=""/>
        <dsp:cNvSpPr/>
      </dsp:nvSpPr>
      <dsp:spPr>
        <a:xfrm>
          <a:off x="265529" y="2860817"/>
          <a:ext cx="2389765" cy="919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500" kern="1200" dirty="0" err="1" smtClean="0"/>
            <a:t>Lobar</a:t>
          </a:r>
          <a:endParaRPr lang="tr-TR" sz="3500" kern="1200" dirty="0"/>
        </a:p>
      </dsp:txBody>
      <dsp:txXfrm>
        <a:off x="292463" y="2887751"/>
        <a:ext cx="2335897" cy="865737"/>
      </dsp:txXfrm>
    </dsp:sp>
    <dsp:sp modelId="{0CDD4B06-CC28-40B0-91D3-97BC5B8BB587}">
      <dsp:nvSpPr>
        <dsp:cNvPr id="0" name=""/>
        <dsp:cNvSpPr/>
      </dsp:nvSpPr>
      <dsp:spPr>
        <a:xfrm>
          <a:off x="2920824" y="2608564"/>
          <a:ext cx="2389765" cy="91960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17303C-0669-406A-BB40-D94E1F0C85A2}">
      <dsp:nvSpPr>
        <dsp:cNvPr id="0" name=""/>
        <dsp:cNvSpPr/>
      </dsp:nvSpPr>
      <dsp:spPr>
        <a:xfrm>
          <a:off x="3186354" y="2860817"/>
          <a:ext cx="2389765" cy="919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500" kern="1200" dirty="0" err="1" smtClean="0"/>
            <a:t>Lobuler</a:t>
          </a:r>
          <a:endParaRPr lang="tr-TR" sz="3500" kern="1200" dirty="0"/>
        </a:p>
      </dsp:txBody>
      <dsp:txXfrm>
        <a:off x="3213288" y="2887751"/>
        <a:ext cx="2335897" cy="865737"/>
      </dsp:txXfrm>
    </dsp:sp>
    <dsp:sp modelId="{62667880-6153-413B-BEEC-D5CC26F505DB}">
      <dsp:nvSpPr>
        <dsp:cNvPr id="0" name=""/>
        <dsp:cNvSpPr/>
      </dsp:nvSpPr>
      <dsp:spPr>
        <a:xfrm>
          <a:off x="5841649" y="2608564"/>
          <a:ext cx="2389765" cy="91960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2EA2B6-EA07-4227-B18D-981D47F00A85}">
      <dsp:nvSpPr>
        <dsp:cNvPr id="0" name=""/>
        <dsp:cNvSpPr/>
      </dsp:nvSpPr>
      <dsp:spPr>
        <a:xfrm>
          <a:off x="6107178" y="2860817"/>
          <a:ext cx="2389765" cy="919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500" kern="1200" dirty="0" err="1" smtClean="0"/>
            <a:t>İntersitisyel</a:t>
          </a:r>
          <a:endParaRPr lang="tr-TR" sz="3500" kern="1200" dirty="0"/>
        </a:p>
      </dsp:txBody>
      <dsp:txXfrm>
        <a:off x="6134112" y="2887751"/>
        <a:ext cx="2335897" cy="8657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06130-C311-4AA4-9716-74683D81BB0F}">
      <dsp:nvSpPr>
        <dsp:cNvPr id="0" name=""/>
        <dsp:cNvSpPr/>
      </dsp:nvSpPr>
      <dsp:spPr>
        <a:xfrm>
          <a:off x="3597534" y="1328113"/>
          <a:ext cx="1863293" cy="607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006"/>
              </a:lnTo>
              <a:lnTo>
                <a:pt x="1863293" y="414006"/>
              </a:lnTo>
              <a:lnTo>
                <a:pt x="1863293" y="607519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73390-BCF0-4DD5-98B6-AA38452C2DCA}">
      <dsp:nvSpPr>
        <dsp:cNvPr id="0" name=""/>
        <dsp:cNvSpPr/>
      </dsp:nvSpPr>
      <dsp:spPr>
        <a:xfrm>
          <a:off x="1734241" y="1328113"/>
          <a:ext cx="1863293" cy="607519"/>
        </a:xfrm>
        <a:custGeom>
          <a:avLst/>
          <a:gdLst/>
          <a:ahLst/>
          <a:cxnLst/>
          <a:rect l="0" t="0" r="0" b="0"/>
          <a:pathLst>
            <a:path>
              <a:moveTo>
                <a:pt x="1863293" y="0"/>
              </a:moveTo>
              <a:lnTo>
                <a:pt x="1863293" y="414006"/>
              </a:lnTo>
              <a:lnTo>
                <a:pt x="0" y="414006"/>
              </a:lnTo>
              <a:lnTo>
                <a:pt x="0" y="607519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439C32-C473-4ECD-ACC3-A98514D4B82C}">
      <dsp:nvSpPr>
        <dsp:cNvPr id="0" name=""/>
        <dsp:cNvSpPr/>
      </dsp:nvSpPr>
      <dsp:spPr>
        <a:xfrm>
          <a:off x="2661836" y="1667"/>
          <a:ext cx="1871395" cy="132644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16D9020-2E9C-484B-89A1-5C8BC6E4C6B4}">
      <dsp:nvSpPr>
        <dsp:cNvPr id="0" name=""/>
        <dsp:cNvSpPr/>
      </dsp:nvSpPr>
      <dsp:spPr>
        <a:xfrm>
          <a:off x="2893935" y="222161"/>
          <a:ext cx="1871395" cy="1326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5400" b="0" i="0" u="none" strike="noStrike" kern="1200" cap="none" normalizeH="0" baseline="0" dirty="0" err="1" smtClean="0">
              <a:ln/>
              <a:effectLst/>
              <a:latin typeface="Calibri" pitchFamily="34" charset="0"/>
              <a:cs typeface="Calibri" pitchFamily="34" charset="0"/>
            </a:rPr>
            <a:t>Tbc</a:t>
          </a:r>
          <a:endParaRPr kumimoji="0" lang="tr-TR" sz="5400" b="0" i="0" u="none" strike="noStrike" kern="1200" cap="none" normalizeH="0" baseline="0" dirty="0" smtClean="0">
            <a:ln/>
            <a:effectLst/>
            <a:latin typeface="Calibri" pitchFamily="34" charset="0"/>
            <a:cs typeface="Calibri" pitchFamily="34" charset="0"/>
          </a:endParaRPr>
        </a:p>
      </dsp:txBody>
      <dsp:txXfrm>
        <a:off x="2932785" y="261011"/>
        <a:ext cx="1793695" cy="1248745"/>
      </dsp:txXfrm>
    </dsp:sp>
    <dsp:sp modelId="{D0648CFD-60AE-4E71-90EC-0F8FAD60AEE9}">
      <dsp:nvSpPr>
        <dsp:cNvPr id="0" name=""/>
        <dsp:cNvSpPr/>
      </dsp:nvSpPr>
      <dsp:spPr>
        <a:xfrm>
          <a:off x="103047" y="1935632"/>
          <a:ext cx="3262388" cy="132644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C3E4DE-48B7-463F-8BE4-228C9507355C}">
      <dsp:nvSpPr>
        <dsp:cNvPr id="0" name=""/>
        <dsp:cNvSpPr/>
      </dsp:nvSpPr>
      <dsp:spPr>
        <a:xfrm>
          <a:off x="335146" y="2156126"/>
          <a:ext cx="3262388" cy="1326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3600" b="0" i="0" u="none" strike="noStrike" kern="1200" cap="none" normalizeH="0" baseline="0" dirty="0" err="1" smtClean="0">
              <a:ln/>
              <a:effectLst/>
              <a:latin typeface="Calibri" pitchFamily="34" charset="0"/>
              <a:cs typeface="Calibri" pitchFamily="34" charset="0"/>
            </a:rPr>
            <a:t>Primer</a:t>
          </a:r>
          <a:r>
            <a:rPr kumimoji="0" lang="tr-TR" sz="3600" b="0" i="0" u="none" strike="noStrike" kern="1200" cap="none" normalizeH="0" baseline="0" dirty="0" smtClean="0">
              <a:ln/>
              <a:effectLst/>
              <a:latin typeface="Calibri" pitchFamily="34" charset="0"/>
              <a:cs typeface="Calibri" pitchFamily="34" charset="0"/>
            </a:rPr>
            <a:t> </a:t>
          </a:r>
          <a:r>
            <a:rPr kumimoji="0" lang="tr-TR" sz="3600" b="0" i="0" u="none" strike="noStrike" kern="1200" cap="none" normalizeH="0" baseline="0" dirty="0" err="1" smtClean="0">
              <a:ln/>
              <a:effectLst/>
              <a:latin typeface="Calibri" pitchFamily="34" charset="0"/>
              <a:cs typeface="Calibri" pitchFamily="34" charset="0"/>
            </a:rPr>
            <a:t>Tbc</a:t>
          </a:r>
          <a:endParaRPr kumimoji="0" lang="tr-TR" sz="3600" b="0" i="0" u="none" strike="noStrike" kern="1200" cap="none" normalizeH="0" baseline="0" dirty="0" smtClean="0">
            <a:ln/>
            <a:effectLst/>
            <a:latin typeface="Calibri" pitchFamily="34" charset="0"/>
            <a:cs typeface="Calibri" pitchFamily="34" charset="0"/>
          </a:endParaRPr>
        </a:p>
      </dsp:txBody>
      <dsp:txXfrm>
        <a:off x="373996" y="2194976"/>
        <a:ext cx="3184688" cy="1248745"/>
      </dsp:txXfrm>
    </dsp:sp>
    <dsp:sp modelId="{40BD723B-CB12-4227-AF2F-297C923F0BDB}">
      <dsp:nvSpPr>
        <dsp:cNvPr id="0" name=""/>
        <dsp:cNvSpPr/>
      </dsp:nvSpPr>
      <dsp:spPr>
        <a:xfrm>
          <a:off x="3829633" y="1935632"/>
          <a:ext cx="3262388" cy="132644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93565F-9608-4869-A89D-C67F6D6A5539}">
      <dsp:nvSpPr>
        <dsp:cNvPr id="0" name=""/>
        <dsp:cNvSpPr/>
      </dsp:nvSpPr>
      <dsp:spPr>
        <a:xfrm>
          <a:off x="4061732" y="2156126"/>
          <a:ext cx="3262388" cy="1326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3600" b="0" i="0" u="none" strike="noStrike" kern="1200" cap="none" normalizeH="0" baseline="0" dirty="0" err="1" smtClean="0">
              <a:ln/>
              <a:effectLst/>
              <a:latin typeface="Calibri" pitchFamily="34" charset="0"/>
              <a:cs typeface="Calibri" pitchFamily="34" charset="0"/>
            </a:rPr>
            <a:t>Postprimer</a:t>
          </a:r>
          <a:r>
            <a:rPr kumimoji="0" lang="tr-TR" sz="3600" b="0" i="0" u="none" strike="noStrike" kern="1200" cap="none" normalizeH="0" baseline="0" dirty="0" smtClean="0">
              <a:ln/>
              <a:effectLst/>
              <a:latin typeface="Calibri" pitchFamily="34" charset="0"/>
              <a:cs typeface="Calibri" pitchFamily="34" charset="0"/>
            </a:rPr>
            <a:t> </a:t>
          </a:r>
          <a:r>
            <a:rPr kumimoji="0" lang="tr-TR" sz="3600" b="0" i="0" u="none" strike="noStrike" kern="1200" cap="none" normalizeH="0" baseline="0" dirty="0" err="1" smtClean="0">
              <a:ln/>
              <a:effectLst/>
              <a:latin typeface="Calibri" pitchFamily="34" charset="0"/>
              <a:cs typeface="Calibri" pitchFamily="34" charset="0"/>
            </a:rPr>
            <a:t>Tbc</a:t>
          </a:r>
          <a:endParaRPr kumimoji="0" lang="tr-TR" sz="3600" b="0" i="0" u="none" strike="noStrike" kern="1200" cap="none" normalizeH="0" baseline="0" dirty="0" smtClean="0">
            <a:ln/>
            <a:effectLst/>
            <a:latin typeface="Calibri" pitchFamily="34" charset="0"/>
            <a:cs typeface="Calibri" pitchFamily="34" charset="0"/>
          </a:endParaRPr>
        </a:p>
      </dsp:txBody>
      <dsp:txXfrm>
        <a:off x="4100582" y="2194976"/>
        <a:ext cx="3184688" cy="12487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E7AF2-D531-4662-9ED4-42F2E377E179}">
      <dsp:nvSpPr>
        <dsp:cNvPr id="0" name=""/>
        <dsp:cNvSpPr/>
      </dsp:nvSpPr>
      <dsp:spPr>
        <a:xfrm>
          <a:off x="4115707" y="1625509"/>
          <a:ext cx="2920824" cy="695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638"/>
              </a:lnTo>
              <a:lnTo>
                <a:pt x="2920824" y="473638"/>
              </a:lnTo>
              <a:lnTo>
                <a:pt x="2920824" y="695023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33979-2666-4004-8E65-ABD08C6A9CCB}">
      <dsp:nvSpPr>
        <dsp:cNvPr id="0" name=""/>
        <dsp:cNvSpPr/>
      </dsp:nvSpPr>
      <dsp:spPr>
        <a:xfrm>
          <a:off x="4069987" y="1625509"/>
          <a:ext cx="91440" cy="6950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5023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2136A-E6ED-4AA6-AC5C-75CDC50383AE}">
      <dsp:nvSpPr>
        <dsp:cNvPr id="0" name=""/>
        <dsp:cNvSpPr/>
      </dsp:nvSpPr>
      <dsp:spPr>
        <a:xfrm>
          <a:off x="1194882" y="1625509"/>
          <a:ext cx="2920824" cy="695023"/>
        </a:xfrm>
        <a:custGeom>
          <a:avLst/>
          <a:gdLst/>
          <a:ahLst/>
          <a:cxnLst/>
          <a:rect l="0" t="0" r="0" b="0"/>
          <a:pathLst>
            <a:path>
              <a:moveTo>
                <a:pt x="2920824" y="0"/>
              </a:moveTo>
              <a:lnTo>
                <a:pt x="2920824" y="473638"/>
              </a:lnTo>
              <a:lnTo>
                <a:pt x="0" y="473638"/>
              </a:lnTo>
              <a:lnTo>
                <a:pt x="0" y="695023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D6285-E276-496D-962A-26F0612F30DD}">
      <dsp:nvSpPr>
        <dsp:cNvPr id="0" name=""/>
        <dsp:cNvSpPr/>
      </dsp:nvSpPr>
      <dsp:spPr>
        <a:xfrm>
          <a:off x="216016" y="108008"/>
          <a:ext cx="7799382" cy="151750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D9D792F-0811-4097-95F7-D107B8273F2F}">
      <dsp:nvSpPr>
        <dsp:cNvPr id="0" name=""/>
        <dsp:cNvSpPr/>
      </dsp:nvSpPr>
      <dsp:spPr>
        <a:xfrm>
          <a:off x="481545" y="360261"/>
          <a:ext cx="7799382" cy="1517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Radyolojik olarak akciğer kanseri</a:t>
          </a:r>
          <a:endParaRPr lang="tr-TR" sz="4000" kern="1200" dirty="0"/>
        </a:p>
      </dsp:txBody>
      <dsp:txXfrm>
        <a:off x="525991" y="404707"/>
        <a:ext cx="7710490" cy="1428609"/>
      </dsp:txXfrm>
    </dsp:sp>
    <dsp:sp modelId="{BADC2E77-2B33-4118-BC4D-A07B9677F3D8}">
      <dsp:nvSpPr>
        <dsp:cNvPr id="0" name=""/>
        <dsp:cNvSpPr/>
      </dsp:nvSpPr>
      <dsp:spPr>
        <a:xfrm>
          <a:off x="0" y="2320532"/>
          <a:ext cx="2389765" cy="91960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7A1195-3EF9-4616-ABB1-A56FE35C9B78}">
      <dsp:nvSpPr>
        <dsp:cNvPr id="0" name=""/>
        <dsp:cNvSpPr/>
      </dsp:nvSpPr>
      <dsp:spPr>
        <a:xfrm>
          <a:off x="265529" y="2572785"/>
          <a:ext cx="2389765" cy="919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Nodül - kitle</a:t>
          </a:r>
          <a:endParaRPr lang="tr-TR" sz="2800" kern="1200" dirty="0"/>
        </a:p>
      </dsp:txBody>
      <dsp:txXfrm>
        <a:off x="292463" y="2599719"/>
        <a:ext cx="2335897" cy="865737"/>
      </dsp:txXfrm>
    </dsp:sp>
    <dsp:sp modelId="{0CDD4B06-CC28-40B0-91D3-97BC5B8BB587}">
      <dsp:nvSpPr>
        <dsp:cNvPr id="0" name=""/>
        <dsp:cNvSpPr/>
      </dsp:nvSpPr>
      <dsp:spPr>
        <a:xfrm>
          <a:off x="2920824" y="2320532"/>
          <a:ext cx="2389765" cy="91960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17303C-0669-406A-BB40-D94E1F0C85A2}">
      <dsp:nvSpPr>
        <dsp:cNvPr id="0" name=""/>
        <dsp:cNvSpPr/>
      </dsp:nvSpPr>
      <dsp:spPr>
        <a:xfrm>
          <a:off x="3186354" y="2572785"/>
          <a:ext cx="2389765" cy="919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Kavite</a:t>
          </a:r>
          <a:endParaRPr lang="tr-TR" sz="2800" kern="1200" dirty="0"/>
        </a:p>
      </dsp:txBody>
      <dsp:txXfrm>
        <a:off x="3213288" y="2599719"/>
        <a:ext cx="2335897" cy="865737"/>
      </dsp:txXfrm>
    </dsp:sp>
    <dsp:sp modelId="{62667880-6153-413B-BEEC-D5CC26F505DB}">
      <dsp:nvSpPr>
        <dsp:cNvPr id="0" name=""/>
        <dsp:cNvSpPr/>
      </dsp:nvSpPr>
      <dsp:spPr>
        <a:xfrm>
          <a:off x="5841649" y="2320532"/>
          <a:ext cx="2389765" cy="91960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2EA2B6-EA07-4227-B18D-981D47F00A85}">
      <dsp:nvSpPr>
        <dsp:cNvPr id="0" name=""/>
        <dsp:cNvSpPr/>
      </dsp:nvSpPr>
      <dsp:spPr>
        <a:xfrm>
          <a:off x="6107178" y="2572785"/>
          <a:ext cx="2389765" cy="919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Konsolidasyon</a:t>
          </a:r>
          <a:endParaRPr lang="tr-TR" sz="2800" kern="1200" dirty="0"/>
        </a:p>
      </dsp:txBody>
      <dsp:txXfrm>
        <a:off x="6134112" y="2599719"/>
        <a:ext cx="2335897" cy="8657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E7AF2-D531-4662-9ED4-42F2E377E179}">
      <dsp:nvSpPr>
        <dsp:cNvPr id="0" name=""/>
        <dsp:cNvSpPr/>
      </dsp:nvSpPr>
      <dsp:spPr>
        <a:xfrm>
          <a:off x="4115707" y="1625509"/>
          <a:ext cx="2920824" cy="695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638"/>
              </a:lnTo>
              <a:lnTo>
                <a:pt x="2920824" y="473638"/>
              </a:lnTo>
              <a:lnTo>
                <a:pt x="2920824" y="695023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33979-2666-4004-8E65-ABD08C6A9CCB}">
      <dsp:nvSpPr>
        <dsp:cNvPr id="0" name=""/>
        <dsp:cNvSpPr/>
      </dsp:nvSpPr>
      <dsp:spPr>
        <a:xfrm>
          <a:off x="4069987" y="1625509"/>
          <a:ext cx="91440" cy="6950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5023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2136A-E6ED-4AA6-AC5C-75CDC50383AE}">
      <dsp:nvSpPr>
        <dsp:cNvPr id="0" name=""/>
        <dsp:cNvSpPr/>
      </dsp:nvSpPr>
      <dsp:spPr>
        <a:xfrm>
          <a:off x="1194882" y="1625509"/>
          <a:ext cx="2920824" cy="695023"/>
        </a:xfrm>
        <a:custGeom>
          <a:avLst/>
          <a:gdLst/>
          <a:ahLst/>
          <a:cxnLst/>
          <a:rect l="0" t="0" r="0" b="0"/>
          <a:pathLst>
            <a:path>
              <a:moveTo>
                <a:pt x="2920824" y="0"/>
              </a:moveTo>
              <a:lnTo>
                <a:pt x="2920824" y="473638"/>
              </a:lnTo>
              <a:lnTo>
                <a:pt x="0" y="473638"/>
              </a:lnTo>
              <a:lnTo>
                <a:pt x="0" y="695023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D6285-E276-496D-962A-26F0612F30DD}">
      <dsp:nvSpPr>
        <dsp:cNvPr id="0" name=""/>
        <dsp:cNvSpPr/>
      </dsp:nvSpPr>
      <dsp:spPr>
        <a:xfrm>
          <a:off x="216016" y="108008"/>
          <a:ext cx="7799382" cy="151750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D9D792F-0811-4097-95F7-D107B8273F2F}">
      <dsp:nvSpPr>
        <dsp:cNvPr id="0" name=""/>
        <dsp:cNvSpPr/>
      </dsp:nvSpPr>
      <dsp:spPr>
        <a:xfrm>
          <a:off x="481545" y="360261"/>
          <a:ext cx="7799382" cy="1517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Yerleşim yerine göre akciğer kanseri</a:t>
          </a:r>
          <a:endParaRPr lang="tr-TR" sz="4000" kern="1200" dirty="0"/>
        </a:p>
      </dsp:txBody>
      <dsp:txXfrm>
        <a:off x="525991" y="404707"/>
        <a:ext cx="7710490" cy="1428609"/>
      </dsp:txXfrm>
    </dsp:sp>
    <dsp:sp modelId="{BADC2E77-2B33-4118-BC4D-A07B9677F3D8}">
      <dsp:nvSpPr>
        <dsp:cNvPr id="0" name=""/>
        <dsp:cNvSpPr/>
      </dsp:nvSpPr>
      <dsp:spPr>
        <a:xfrm>
          <a:off x="0" y="2320532"/>
          <a:ext cx="2389765" cy="91960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7A1195-3EF9-4616-ABB1-A56FE35C9B78}">
      <dsp:nvSpPr>
        <dsp:cNvPr id="0" name=""/>
        <dsp:cNvSpPr/>
      </dsp:nvSpPr>
      <dsp:spPr>
        <a:xfrm>
          <a:off x="265529" y="2572785"/>
          <a:ext cx="2389765" cy="919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err="1" smtClean="0"/>
            <a:t>Periferik</a:t>
          </a:r>
          <a:r>
            <a:rPr lang="tr-TR" sz="2400" kern="1200" dirty="0" smtClean="0"/>
            <a:t> lezyon</a:t>
          </a:r>
          <a:endParaRPr lang="tr-TR" sz="2400" kern="1200" dirty="0"/>
        </a:p>
      </dsp:txBody>
      <dsp:txXfrm>
        <a:off x="292463" y="2599719"/>
        <a:ext cx="2335897" cy="865737"/>
      </dsp:txXfrm>
    </dsp:sp>
    <dsp:sp modelId="{0CDD4B06-CC28-40B0-91D3-97BC5B8BB587}">
      <dsp:nvSpPr>
        <dsp:cNvPr id="0" name=""/>
        <dsp:cNvSpPr/>
      </dsp:nvSpPr>
      <dsp:spPr>
        <a:xfrm>
          <a:off x="2920824" y="2320532"/>
          <a:ext cx="2389765" cy="91960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17303C-0669-406A-BB40-D94E1F0C85A2}">
      <dsp:nvSpPr>
        <dsp:cNvPr id="0" name=""/>
        <dsp:cNvSpPr/>
      </dsp:nvSpPr>
      <dsp:spPr>
        <a:xfrm>
          <a:off x="3186354" y="2572785"/>
          <a:ext cx="2389765" cy="919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Santral kitle</a:t>
          </a:r>
          <a:endParaRPr lang="tr-TR" sz="2400" kern="1200" dirty="0"/>
        </a:p>
      </dsp:txBody>
      <dsp:txXfrm>
        <a:off x="3213288" y="2599719"/>
        <a:ext cx="2335897" cy="865737"/>
      </dsp:txXfrm>
    </dsp:sp>
    <dsp:sp modelId="{62667880-6153-413B-BEEC-D5CC26F505DB}">
      <dsp:nvSpPr>
        <dsp:cNvPr id="0" name=""/>
        <dsp:cNvSpPr/>
      </dsp:nvSpPr>
      <dsp:spPr>
        <a:xfrm>
          <a:off x="5841649" y="2320532"/>
          <a:ext cx="2389765" cy="91960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2EA2B6-EA07-4227-B18D-981D47F00A85}">
      <dsp:nvSpPr>
        <dsp:cNvPr id="0" name=""/>
        <dsp:cNvSpPr/>
      </dsp:nvSpPr>
      <dsp:spPr>
        <a:xfrm>
          <a:off x="6107178" y="2572785"/>
          <a:ext cx="2389765" cy="919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err="1" smtClean="0"/>
            <a:t>Endobroşiyal</a:t>
          </a:r>
          <a:r>
            <a:rPr lang="tr-TR" sz="2400" kern="1200" dirty="0" smtClean="0"/>
            <a:t> lezyon</a:t>
          </a:r>
          <a:endParaRPr lang="tr-TR" sz="2400" kern="1200" dirty="0"/>
        </a:p>
      </dsp:txBody>
      <dsp:txXfrm>
        <a:off x="6134112" y="2599719"/>
        <a:ext cx="2335897" cy="8657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333C6-A78A-421D-820F-9962DB34DE74}">
      <dsp:nvSpPr>
        <dsp:cNvPr id="0" name=""/>
        <dsp:cNvSpPr/>
      </dsp:nvSpPr>
      <dsp:spPr>
        <a:xfrm>
          <a:off x="4074440" y="1198182"/>
          <a:ext cx="2303006" cy="548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453"/>
              </a:lnTo>
              <a:lnTo>
                <a:pt x="2303006" y="373453"/>
              </a:lnTo>
              <a:lnTo>
                <a:pt x="2303006" y="548010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76976-A571-4FA1-AB1F-70D451CA5D2C}">
      <dsp:nvSpPr>
        <dsp:cNvPr id="0" name=""/>
        <dsp:cNvSpPr/>
      </dsp:nvSpPr>
      <dsp:spPr>
        <a:xfrm>
          <a:off x="4028720" y="1198182"/>
          <a:ext cx="91440" cy="5480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8010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451B1-E374-46DC-9808-C0590DAE5574}">
      <dsp:nvSpPr>
        <dsp:cNvPr id="0" name=""/>
        <dsp:cNvSpPr/>
      </dsp:nvSpPr>
      <dsp:spPr>
        <a:xfrm>
          <a:off x="1771433" y="1198182"/>
          <a:ext cx="2303006" cy="548010"/>
        </a:xfrm>
        <a:custGeom>
          <a:avLst/>
          <a:gdLst/>
          <a:ahLst/>
          <a:cxnLst/>
          <a:rect l="0" t="0" r="0" b="0"/>
          <a:pathLst>
            <a:path>
              <a:moveTo>
                <a:pt x="2303006" y="0"/>
              </a:moveTo>
              <a:lnTo>
                <a:pt x="2303006" y="373453"/>
              </a:lnTo>
              <a:lnTo>
                <a:pt x="0" y="373453"/>
              </a:lnTo>
              <a:lnTo>
                <a:pt x="0" y="548010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609B4-38D3-49A4-885A-140B8D0638A6}">
      <dsp:nvSpPr>
        <dsp:cNvPr id="0" name=""/>
        <dsp:cNvSpPr/>
      </dsp:nvSpPr>
      <dsp:spPr>
        <a:xfrm>
          <a:off x="3132301" y="1665"/>
          <a:ext cx="1884278" cy="119651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B4B2F82-35CC-49BB-BDB5-B870AB76C966}">
      <dsp:nvSpPr>
        <dsp:cNvPr id="0" name=""/>
        <dsp:cNvSpPr/>
      </dsp:nvSpPr>
      <dsp:spPr>
        <a:xfrm>
          <a:off x="3341665" y="200561"/>
          <a:ext cx="1884278" cy="1196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err="1" smtClean="0"/>
            <a:t>Emboli</a:t>
          </a:r>
          <a:r>
            <a:rPr lang="tr-TR" sz="2200" kern="1200" dirty="0" smtClean="0"/>
            <a:t> var mı?</a:t>
          </a:r>
          <a:endParaRPr lang="tr-TR" sz="2200" kern="1200" dirty="0"/>
        </a:p>
      </dsp:txBody>
      <dsp:txXfrm>
        <a:off x="3376710" y="235606"/>
        <a:ext cx="1814188" cy="1126426"/>
      </dsp:txXfrm>
    </dsp:sp>
    <dsp:sp modelId="{665A07CB-6E53-4C3D-99EC-C6355A43C0B7}">
      <dsp:nvSpPr>
        <dsp:cNvPr id="0" name=""/>
        <dsp:cNvSpPr/>
      </dsp:nvSpPr>
      <dsp:spPr>
        <a:xfrm>
          <a:off x="829294" y="1746193"/>
          <a:ext cx="1884278" cy="119651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F2D8FE9-FCF2-48AF-AD3C-1E618A4C12F6}">
      <dsp:nvSpPr>
        <dsp:cNvPr id="0" name=""/>
        <dsp:cNvSpPr/>
      </dsp:nvSpPr>
      <dsp:spPr>
        <a:xfrm>
          <a:off x="1038658" y="1945089"/>
          <a:ext cx="1884278" cy="1196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err="1" smtClean="0"/>
            <a:t>Emboliye</a:t>
          </a:r>
          <a:r>
            <a:rPr lang="tr-TR" sz="2200" kern="1200" dirty="0" smtClean="0"/>
            <a:t> yönelik </a:t>
          </a:r>
          <a:r>
            <a:rPr lang="tr-TR" sz="2200" kern="1200" dirty="0" err="1" smtClean="0"/>
            <a:t>toraks</a:t>
          </a:r>
          <a:r>
            <a:rPr lang="tr-TR" sz="2200" kern="1200" dirty="0" smtClean="0"/>
            <a:t> BT</a:t>
          </a:r>
          <a:endParaRPr lang="tr-TR" sz="2200" kern="1200" dirty="0"/>
        </a:p>
      </dsp:txBody>
      <dsp:txXfrm>
        <a:off x="1073703" y="1980134"/>
        <a:ext cx="1814188" cy="1126426"/>
      </dsp:txXfrm>
    </dsp:sp>
    <dsp:sp modelId="{0756529A-D9B2-4562-A82D-9AF22DFE435C}">
      <dsp:nvSpPr>
        <dsp:cNvPr id="0" name=""/>
        <dsp:cNvSpPr/>
      </dsp:nvSpPr>
      <dsp:spPr>
        <a:xfrm>
          <a:off x="3132301" y="1746193"/>
          <a:ext cx="1884278" cy="119651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D2645C1-BF7D-4713-B823-C9B7BBC439E0}">
      <dsp:nvSpPr>
        <dsp:cNvPr id="0" name=""/>
        <dsp:cNvSpPr/>
      </dsp:nvSpPr>
      <dsp:spPr>
        <a:xfrm>
          <a:off x="3341665" y="1945089"/>
          <a:ext cx="1884278" cy="1196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err="1" smtClean="0"/>
            <a:t>Ventilasyon</a:t>
          </a:r>
          <a:r>
            <a:rPr lang="tr-TR" sz="2200" kern="1200" dirty="0" smtClean="0"/>
            <a:t>-</a:t>
          </a:r>
          <a:r>
            <a:rPr lang="tr-TR" sz="2200" kern="1200" dirty="0" err="1" smtClean="0"/>
            <a:t>perfüzyon</a:t>
          </a:r>
          <a:r>
            <a:rPr lang="tr-TR" sz="2200" kern="1200" dirty="0" smtClean="0"/>
            <a:t> sintigrafisi</a:t>
          </a:r>
          <a:endParaRPr lang="tr-TR" sz="2200" kern="1200" dirty="0"/>
        </a:p>
      </dsp:txBody>
      <dsp:txXfrm>
        <a:off x="3376710" y="1980134"/>
        <a:ext cx="1814188" cy="1126426"/>
      </dsp:txXfrm>
    </dsp:sp>
    <dsp:sp modelId="{ECB0315C-96A4-4419-B60A-5304FD17811A}">
      <dsp:nvSpPr>
        <dsp:cNvPr id="0" name=""/>
        <dsp:cNvSpPr/>
      </dsp:nvSpPr>
      <dsp:spPr>
        <a:xfrm>
          <a:off x="5435308" y="1746193"/>
          <a:ext cx="1884278" cy="119651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1BFE56-3AC0-4812-AB48-A71D58F68367}">
      <dsp:nvSpPr>
        <dsp:cNvPr id="0" name=""/>
        <dsp:cNvSpPr/>
      </dsp:nvSpPr>
      <dsp:spPr>
        <a:xfrm>
          <a:off x="5644672" y="1945089"/>
          <a:ext cx="1884278" cy="1196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err="1" smtClean="0"/>
            <a:t>Anjiografi</a:t>
          </a:r>
          <a:endParaRPr lang="tr-TR" sz="2200" kern="1200" dirty="0"/>
        </a:p>
      </dsp:txBody>
      <dsp:txXfrm>
        <a:off x="5679717" y="1980134"/>
        <a:ext cx="1814188" cy="11264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D14F6-B8B5-4731-91C2-D1AC2687B649}">
      <dsp:nvSpPr>
        <dsp:cNvPr id="0" name=""/>
        <dsp:cNvSpPr/>
      </dsp:nvSpPr>
      <dsp:spPr>
        <a:xfrm>
          <a:off x="4146512" y="2655256"/>
          <a:ext cx="2174222" cy="533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739"/>
              </a:lnTo>
              <a:lnTo>
                <a:pt x="2174222" y="363739"/>
              </a:lnTo>
              <a:lnTo>
                <a:pt x="2174222" y="533756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B48720-9FF3-4A88-9E05-3241EC69FD51}">
      <dsp:nvSpPr>
        <dsp:cNvPr id="0" name=""/>
        <dsp:cNvSpPr/>
      </dsp:nvSpPr>
      <dsp:spPr>
        <a:xfrm>
          <a:off x="1972290" y="2655256"/>
          <a:ext cx="2174222" cy="533756"/>
        </a:xfrm>
        <a:custGeom>
          <a:avLst/>
          <a:gdLst/>
          <a:ahLst/>
          <a:cxnLst/>
          <a:rect l="0" t="0" r="0" b="0"/>
          <a:pathLst>
            <a:path>
              <a:moveTo>
                <a:pt x="2174222" y="0"/>
              </a:moveTo>
              <a:lnTo>
                <a:pt x="2174222" y="363739"/>
              </a:lnTo>
              <a:lnTo>
                <a:pt x="0" y="363739"/>
              </a:lnTo>
              <a:lnTo>
                <a:pt x="0" y="533756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E216E-6806-4BEA-8F28-95087E1C8292}">
      <dsp:nvSpPr>
        <dsp:cNvPr id="0" name=""/>
        <dsp:cNvSpPr/>
      </dsp:nvSpPr>
      <dsp:spPr>
        <a:xfrm>
          <a:off x="1656186" y="814389"/>
          <a:ext cx="4980652" cy="184086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938AF0-54F7-4C4E-AAAC-74255F45B7C1}">
      <dsp:nvSpPr>
        <dsp:cNvPr id="0" name=""/>
        <dsp:cNvSpPr/>
      </dsp:nvSpPr>
      <dsp:spPr>
        <a:xfrm>
          <a:off x="1860104" y="1008111"/>
          <a:ext cx="4980652" cy="18408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err="1" smtClean="0"/>
            <a:t>Pulmoner</a:t>
          </a:r>
          <a:r>
            <a:rPr lang="tr-TR" sz="4000" kern="1200" dirty="0" smtClean="0"/>
            <a:t> ödem</a:t>
          </a:r>
          <a:endParaRPr lang="tr-TR" sz="4000" kern="1200" dirty="0"/>
        </a:p>
      </dsp:txBody>
      <dsp:txXfrm>
        <a:off x="1914021" y="1062028"/>
        <a:ext cx="4872818" cy="1733033"/>
      </dsp:txXfrm>
    </dsp:sp>
    <dsp:sp modelId="{5F888C9C-D28D-4373-B1FB-4CB653FAA648}">
      <dsp:nvSpPr>
        <dsp:cNvPr id="0" name=""/>
        <dsp:cNvSpPr/>
      </dsp:nvSpPr>
      <dsp:spPr>
        <a:xfrm>
          <a:off x="1986" y="3189012"/>
          <a:ext cx="3940608" cy="206757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E551B5-165C-4ED5-A3ED-FD687B40085D}">
      <dsp:nvSpPr>
        <dsp:cNvPr id="0" name=""/>
        <dsp:cNvSpPr/>
      </dsp:nvSpPr>
      <dsp:spPr>
        <a:xfrm>
          <a:off x="205904" y="3382735"/>
          <a:ext cx="3940608" cy="2067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Hidrostatik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ym typeface="Symbol"/>
            </a:rPr>
            <a:t>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vasküler</a:t>
          </a:r>
          <a:r>
            <a:rPr lang="tr-TR" sz="2000" kern="1200" dirty="0" smtClean="0"/>
            <a:t> basınç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ym typeface="Symbol"/>
            </a:rPr>
            <a:t> </a:t>
          </a:r>
          <a:r>
            <a:rPr lang="tr-TR" sz="2000" kern="1200" dirty="0" err="1" smtClean="0"/>
            <a:t>onkotik</a:t>
          </a:r>
          <a:r>
            <a:rPr lang="tr-TR" sz="2000" kern="1200" dirty="0" smtClean="0"/>
            <a:t> basınç</a:t>
          </a:r>
          <a:endParaRPr lang="tr-TR" sz="2000" kern="1200" dirty="0"/>
        </a:p>
      </dsp:txBody>
      <dsp:txXfrm>
        <a:off x="266461" y="3443292"/>
        <a:ext cx="3819494" cy="1946457"/>
      </dsp:txXfrm>
    </dsp:sp>
    <dsp:sp modelId="{9160AA6E-59BD-48B5-844E-8566210035B4}">
      <dsp:nvSpPr>
        <dsp:cNvPr id="0" name=""/>
        <dsp:cNvSpPr/>
      </dsp:nvSpPr>
      <dsp:spPr>
        <a:xfrm>
          <a:off x="4350431" y="3189012"/>
          <a:ext cx="3940608" cy="206757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0B8EDB-75F8-45A4-AC7A-436B550B323C}">
      <dsp:nvSpPr>
        <dsp:cNvPr id="0" name=""/>
        <dsp:cNvSpPr/>
      </dsp:nvSpPr>
      <dsp:spPr>
        <a:xfrm>
          <a:off x="4554349" y="3382735"/>
          <a:ext cx="3940608" cy="2067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Artmış </a:t>
          </a:r>
          <a:r>
            <a:rPr lang="tr-TR" sz="2800" kern="1200" dirty="0" err="1" smtClean="0"/>
            <a:t>kapiller</a:t>
          </a:r>
          <a:r>
            <a:rPr lang="tr-TR" sz="2800" kern="1200" dirty="0" smtClean="0"/>
            <a:t> </a:t>
          </a:r>
          <a:r>
            <a:rPr lang="tr-TR" sz="2800" kern="1200" dirty="0" err="1" smtClean="0"/>
            <a:t>permeabiliteye</a:t>
          </a:r>
          <a:r>
            <a:rPr lang="tr-TR" sz="2800" kern="1200" dirty="0" smtClean="0"/>
            <a:t> bağlı = ARDS</a:t>
          </a:r>
          <a:endParaRPr lang="tr-TR" sz="2800" kern="1200" dirty="0"/>
        </a:p>
      </dsp:txBody>
      <dsp:txXfrm>
        <a:off x="4614906" y="3443292"/>
        <a:ext cx="3819494" cy="1946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6486E-E5B7-4454-AFC8-2B6F70B76488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C89E6-FDF5-4E9C-B6EB-255A1B394E9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711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Göğüs kafesi</a:t>
            </a:r>
            <a:r>
              <a:rPr lang="tr-TR" baseline="0" dirty="0" smtClean="0"/>
              <a:t> ile sarılı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2521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tiroid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2910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Sağ </a:t>
            </a:r>
            <a:r>
              <a:rPr lang="tr-TR" dirty="0" err="1" smtClean="0"/>
              <a:t>bs</a:t>
            </a:r>
            <a:r>
              <a:rPr lang="tr-TR" dirty="0" smtClean="0"/>
              <a:t> </a:t>
            </a:r>
            <a:r>
              <a:rPr lang="tr-TR" dirty="0" err="1" smtClean="0"/>
              <a:t>ven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1567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Sol </a:t>
            </a:r>
            <a:r>
              <a:rPr lang="tr-TR" dirty="0" err="1" smtClean="0"/>
              <a:t>bs</a:t>
            </a:r>
            <a:r>
              <a:rPr lang="tr-TR" dirty="0" smtClean="0"/>
              <a:t> </a:t>
            </a:r>
            <a:r>
              <a:rPr lang="tr-TR" dirty="0" err="1" smtClean="0"/>
              <a:t>ven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1012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vcs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6025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Sağ </a:t>
            </a:r>
            <a:r>
              <a:rPr lang="tr-TR" dirty="0" err="1" smtClean="0"/>
              <a:t>atriyum</a:t>
            </a:r>
            <a:r>
              <a:rPr lang="tr-TR" dirty="0" smtClean="0"/>
              <a:t> açılış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819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Ana p arter kökü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889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Ana p </a:t>
            </a:r>
            <a:r>
              <a:rPr lang="tr-TR" dirty="0" err="1" smtClean="0"/>
              <a:t>ater</a:t>
            </a:r>
            <a:r>
              <a:rPr lang="tr-TR" dirty="0" smtClean="0"/>
              <a:t> ve sağ p a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7522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Sol</a:t>
            </a:r>
            <a:r>
              <a:rPr lang="tr-TR" baseline="0" dirty="0" smtClean="0"/>
              <a:t> p a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6920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Pulm</a:t>
            </a:r>
            <a:r>
              <a:rPr lang="tr-TR" dirty="0" smtClean="0"/>
              <a:t> </a:t>
            </a:r>
            <a:r>
              <a:rPr lang="tr-TR" dirty="0" err="1" smtClean="0"/>
              <a:t>ven</a:t>
            </a:r>
            <a:r>
              <a:rPr lang="tr-TR" dirty="0" smtClean="0"/>
              <a:t> örneği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8161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Trakea</a:t>
            </a:r>
            <a:r>
              <a:rPr lang="tr-TR" dirty="0" smtClean="0"/>
              <a:t> ve </a:t>
            </a:r>
            <a:r>
              <a:rPr lang="tr-TR" dirty="0" err="1" smtClean="0"/>
              <a:t>özef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67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İki </a:t>
            </a:r>
            <a:r>
              <a:rPr lang="tr-TR" dirty="0" err="1" smtClean="0"/>
              <a:t>ac</a:t>
            </a:r>
            <a:r>
              <a:rPr lang="tr-TR" dirty="0" smtClean="0"/>
              <a:t>, loblar, </a:t>
            </a:r>
            <a:r>
              <a:rPr lang="tr-TR" dirty="0" err="1" smtClean="0"/>
              <a:t>fissürlr</a:t>
            </a:r>
            <a:r>
              <a:rPr lang="tr-TR" dirty="0" smtClean="0"/>
              <a:t>, </a:t>
            </a:r>
            <a:r>
              <a:rPr lang="tr-TR" dirty="0" err="1" smtClean="0"/>
              <a:t>segmentler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3255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Diyafram ve </a:t>
            </a:r>
            <a:r>
              <a:rPr lang="tr-TR" dirty="0" err="1" smtClean="0"/>
              <a:t>özef</a:t>
            </a:r>
            <a:r>
              <a:rPr lang="tr-TR" dirty="0" smtClean="0"/>
              <a:t> </a:t>
            </a:r>
            <a:r>
              <a:rPr lang="tr-TR" dirty="0" err="1" smtClean="0"/>
              <a:t>hiatusu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1783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Klavikula</a:t>
            </a:r>
            <a:r>
              <a:rPr lang="tr-TR" baseline="0" dirty="0" smtClean="0"/>
              <a:t> ve </a:t>
            </a:r>
            <a:r>
              <a:rPr lang="tr-TR" baseline="0" dirty="0" err="1" smtClean="0"/>
              <a:t>humerus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9685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Vertebra</a:t>
            </a:r>
            <a:r>
              <a:rPr lang="tr-TR" dirty="0" smtClean="0"/>
              <a:t> kısımları, </a:t>
            </a:r>
            <a:r>
              <a:rPr lang="tr-TR" dirty="0" err="1" smtClean="0"/>
              <a:t>skapula</a:t>
            </a:r>
            <a:r>
              <a:rPr lang="tr-TR" dirty="0" smtClean="0"/>
              <a:t> </a:t>
            </a:r>
            <a:r>
              <a:rPr lang="tr-TR" dirty="0" err="1" smtClean="0"/>
              <a:t>kostalar</a:t>
            </a:r>
            <a:r>
              <a:rPr lang="tr-TR" dirty="0" smtClean="0"/>
              <a:t> </a:t>
            </a:r>
            <a:r>
              <a:rPr lang="tr-TR" dirty="0" err="1" smtClean="0"/>
              <a:t>sternum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3586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trakea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5979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Karina ve sağ üst bronş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5876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İnterm</a:t>
            </a:r>
            <a:r>
              <a:rPr lang="tr-TR" dirty="0" smtClean="0"/>
              <a:t>. bronş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5615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Orta ve alt bronşlar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0516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Alt lob </a:t>
            </a:r>
            <a:r>
              <a:rPr lang="tr-TR" dirty="0" err="1" smtClean="0"/>
              <a:t>segment</a:t>
            </a:r>
            <a:r>
              <a:rPr lang="tr-TR" dirty="0" smtClean="0"/>
              <a:t> dalları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0049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2255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Silüet</a:t>
            </a:r>
            <a:r>
              <a:rPr lang="tr-TR" baseline="0" dirty="0" smtClean="0"/>
              <a:t> bulgusu (-)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133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err="1" smtClean="0"/>
              <a:t>Asinüs</a:t>
            </a:r>
            <a:r>
              <a:rPr lang="tr-TR" sz="1200" dirty="0" smtClean="0"/>
              <a:t> </a:t>
            </a:r>
            <a:r>
              <a:rPr lang="tr-TR" sz="1200" dirty="0" smtClean="0">
                <a:sym typeface="Symbol"/>
              </a:rPr>
              <a:t> t</a:t>
            </a:r>
            <a:r>
              <a:rPr lang="tr-TR" sz="1200" dirty="0" smtClean="0"/>
              <a:t>erminal </a:t>
            </a:r>
            <a:r>
              <a:rPr lang="tr-TR" sz="1200" dirty="0" err="1" smtClean="0"/>
              <a:t>bronşiyol</a:t>
            </a:r>
            <a:r>
              <a:rPr lang="tr-TR" sz="1200" dirty="0" smtClean="0"/>
              <a:t>  </a:t>
            </a:r>
            <a:r>
              <a:rPr lang="tr-TR" sz="1200" dirty="0" err="1" smtClean="0"/>
              <a:t>distalindeki</a:t>
            </a:r>
            <a:r>
              <a:rPr lang="tr-TR" sz="1200" dirty="0" smtClean="0"/>
              <a:t> havayolu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5686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Entubasyon</a:t>
            </a:r>
            <a:r>
              <a:rPr lang="tr-TR" dirty="0" smtClean="0"/>
              <a:t> sonrası darlık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9600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Pan</a:t>
            </a:r>
            <a:r>
              <a:rPr lang="tr-TR" dirty="0" smtClean="0"/>
              <a:t>, </a:t>
            </a:r>
            <a:r>
              <a:rPr lang="tr-TR" dirty="0" err="1" smtClean="0"/>
              <a:t>santr</a:t>
            </a:r>
            <a:r>
              <a:rPr lang="tr-TR" dirty="0" smtClean="0"/>
              <a:t>, </a:t>
            </a:r>
            <a:r>
              <a:rPr lang="tr-TR" dirty="0" err="1" smtClean="0"/>
              <a:t>paraseptal</a:t>
            </a:r>
            <a:endParaRPr lang="tr-TR" dirty="0" smtClean="0"/>
          </a:p>
          <a:p>
            <a:r>
              <a:rPr lang="tr-TR" dirty="0" err="1" smtClean="0"/>
              <a:t>Pan</a:t>
            </a:r>
            <a:r>
              <a:rPr lang="tr-TR" dirty="0" smtClean="0"/>
              <a:t>: alfa 1 </a:t>
            </a:r>
            <a:r>
              <a:rPr lang="tr-TR" dirty="0" err="1" smtClean="0"/>
              <a:t>anttripsin</a:t>
            </a:r>
            <a:r>
              <a:rPr lang="tr-TR" dirty="0" smtClean="0"/>
              <a:t> eksikliği</a:t>
            </a:r>
          </a:p>
          <a:p>
            <a:r>
              <a:rPr lang="tr-TR" dirty="0" err="1" smtClean="0"/>
              <a:t>Santr</a:t>
            </a:r>
            <a:r>
              <a:rPr lang="tr-TR" dirty="0" smtClean="0"/>
              <a:t>: sigara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464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132121</a:t>
            </a:r>
          </a:p>
          <a:p>
            <a:r>
              <a:rPr lang="tr-TR" dirty="0" smtClean="0"/>
              <a:t>BRONŞİEKTAZİ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5975-B578-441D-AC24-1F7AF907968F}" type="slidenum">
              <a:rPr lang="tr-TR" smtClean="0"/>
              <a:pPr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7168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tr-TR" sz="1200" dirty="0" smtClean="0"/>
              <a:t>Çocuklarda görülen yuvarlak </a:t>
            </a:r>
            <a:r>
              <a:rPr lang="tr-TR" sz="1200" dirty="0" err="1" smtClean="0"/>
              <a:t>pnömoni</a:t>
            </a:r>
            <a:r>
              <a:rPr lang="tr-TR" sz="1200" dirty="0" smtClean="0"/>
              <a:t> de </a:t>
            </a:r>
            <a:r>
              <a:rPr lang="tr-TR" sz="1200" dirty="0" err="1" smtClean="0"/>
              <a:t>pnömokok</a:t>
            </a:r>
            <a:r>
              <a:rPr lang="tr-TR" sz="1200" dirty="0" smtClean="0"/>
              <a:t> nedenli</a:t>
            </a:r>
          </a:p>
          <a:p>
            <a:pPr algn="l"/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1350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Konsolidasyon, nekrotik lap, </a:t>
            </a:r>
            <a:r>
              <a:rPr lang="tr-TR" dirty="0" err="1" smtClean="0"/>
              <a:t>atelektazi</a:t>
            </a:r>
            <a:r>
              <a:rPr lang="tr-TR" dirty="0" smtClean="0"/>
              <a:t>, </a:t>
            </a:r>
            <a:r>
              <a:rPr lang="tr-TR" dirty="0" err="1" smtClean="0"/>
              <a:t>plevral</a:t>
            </a:r>
            <a:r>
              <a:rPr lang="tr-TR" dirty="0" smtClean="0"/>
              <a:t> sıvı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85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66514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kavite</a:t>
            </a:r>
            <a:r>
              <a:rPr lang="tr-TR" dirty="0" smtClean="0"/>
              <a:t>, </a:t>
            </a:r>
            <a:r>
              <a:rPr lang="tr-TR" dirty="0" err="1" smtClean="0"/>
              <a:t>yuberkülom</a:t>
            </a:r>
            <a:r>
              <a:rPr lang="tr-TR" dirty="0" smtClean="0"/>
              <a:t>, tomurcuklanan ağaç, </a:t>
            </a:r>
            <a:r>
              <a:rPr lang="tr-TR" dirty="0" err="1" smtClean="0"/>
              <a:t>miliyer</a:t>
            </a:r>
            <a:r>
              <a:rPr lang="tr-TR" dirty="0" smtClean="0"/>
              <a:t> </a:t>
            </a:r>
            <a:r>
              <a:rPr lang="tr-TR" dirty="0" err="1" smtClean="0"/>
              <a:t>tbc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87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86442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Sağ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ac</a:t>
            </a:r>
            <a:r>
              <a:rPr lang="tr-TR" baseline="0" dirty="0" smtClean="0"/>
              <a:t> sekel, sol </a:t>
            </a:r>
            <a:r>
              <a:rPr lang="tr-TR" baseline="0" dirty="0" err="1" smtClean="0"/>
              <a:t>apeks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fungus</a:t>
            </a:r>
            <a:r>
              <a:rPr lang="tr-TR" baseline="0" dirty="0" smtClean="0"/>
              <a:t> topu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88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6645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1520123</a:t>
            </a:r>
          </a:p>
          <a:p>
            <a:r>
              <a:rPr lang="tr-TR" dirty="0" smtClean="0"/>
              <a:t>KİST HİDATİK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5975-B578-441D-AC24-1F7AF907968F}" type="slidenum">
              <a:rPr lang="tr-TR" smtClean="0"/>
              <a:pPr/>
              <a:t>91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01925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Böyle bir lezyon </a:t>
            </a:r>
            <a:r>
              <a:rPr lang="tr-TR" dirty="0" err="1" smtClean="0"/>
              <a:t>varsaPO</a:t>
            </a:r>
            <a:r>
              <a:rPr lang="tr-TR" dirty="0" smtClean="0"/>
              <a:t> konsolidasyon, PO </a:t>
            </a:r>
            <a:r>
              <a:rPr lang="tr-TR" dirty="0" err="1" smtClean="0"/>
              <a:t>atelektazi</a:t>
            </a:r>
            <a:r>
              <a:rPr lang="tr-TR" dirty="0" smtClean="0"/>
              <a:t>, PO havalanma fazlalığı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96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3362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Henry </a:t>
            </a:r>
            <a:r>
              <a:rPr lang="tr-TR" dirty="0" err="1" smtClean="0"/>
              <a:t>pancoast</a:t>
            </a:r>
            <a:r>
              <a:rPr lang="tr-TR" dirty="0" smtClean="0"/>
              <a:t> (anestezist ve radyolog) (1875-1939)</a:t>
            </a:r>
          </a:p>
          <a:p>
            <a:r>
              <a:rPr lang="tr-TR" dirty="0" err="1" smtClean="0"/>
              <a:t>Horner</a:t>
            </a:r>
            <a:r>
              <a:rPr lang="tr-TR" dirty="0" smtClean="0"/>
              <a:t> + </a:t>
            </a:r>
            <a:r>
              <a:rPr lang="tr-TR" dirty="0" err="1" smtClean="0"/>
              <a:t>brakiyal</a:t>
            </a:r>
            <a:r>
              <a:rPr lang="tr-TR" dirty="0" smtClean="0"/>
              <a:t> </a:t>
            </a:r>
            <a:r>
              <a:rPr lang="tr-TR" dirty="0" err="1" smtClean="0"/>
              <a:t>pleksus</a:t>
            </a:r>
            <a:r>
              <a:rPr lang="tr-TR" dirty="0" smtClean="0"/>
              <a:t> tutulumu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98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83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Kalp odacıkları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2091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Evreleme</a:t>
            </a:r>
            <a:r>
              <a:rPr lang="tr-TR" baseline="0" dirty="0" smtClean="0"/>
              <a:t> ve </a:t>
            </a:r>
            <a:r>
              <a:rPr lang="tr-TR" baseline="0" dirty="0" err="1" smtClean="0"/>
              <a:t>prognostik</a:t>
            </a:r>
            <a:r>
              <a:rPr lang="tr-TR" baseline="0" dirty="0" smtClean="0"/>
              <a:t> öngörü sağlıyor + </a:t>
            </a:r>
            <a:r>
              <a:rPr lang="tr-TR" dirty="0" err="1" smtClean="0"/>
              <a:t>İrrezektabl</a:t>
            </a:r>
            <a:r>
              <a:rPr lang="tr-TR" dirty="0" smtClean="0"/>
              <a:t>?, </a:t>
            </a:r>
            <a:r>
              <a:rPr lang="tr-TR" dirty="0" err="1" smtClean="0"/>
              <a:t>rezektabl</a:t>
            </a:r>
            <a:r>
              <a:rPr lang="tr-TR" dirty="0" smtClean="0"/>
              <a:t>?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100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21142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melanom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104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20368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 bireylerde </a:t>
            </a:r>
            <a:r>
              <a:rPr lang="tr-T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pulmoner</a:t>
            </a:r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vasküler</a:t>
            </a:r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yataktan </a:t>
            </a:r>
            <a:r>
              <a:rPr lang="tr-T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intersitisyuma</a:t>
            </a:r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sıvı, protein geçer; bu sıvı lenfatiklerle geri alınır. Bu süreç devamlılık gösterir (</a:t>
            </a:r>
            <a:r>
              <a:rPr lang="tr-T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continuous</a:t>
            </a:r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Bu düzen bozulunca </a:t>
            </a:r>
            <a:r>
              <a:rPr lang="tr-T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pulmoner</a:t>
            </a:r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ödem oluşur. 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108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93139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Plevral</a:t>
            </a:r>
            <a:r>
              <a:rPr lang="tr-TR" dirty="0" smtClean="0"/>
              <a:t> sıvı ve </a:t>
            </a:r>
            <a:r>
              <a:rPr lang="tr-TR" dirty="0" err="1" smtClean="0"/>
              <a:t>ampiyem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115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84994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İntratorasik</a:t>
            </a:r>
            <a:r>
              <a:rPr lang="tr-TR" dirty="0" smtClean="0"/>
              <a:t> guatr, </a:t>
            </a:r>
            <a:r>
              <a:rPr lang="tr-TR" dirty="0" err="1" smtClean="0"/>
              <a:t>timoma</a:t>
            </a:r>
            <a:r>
              <a:rPr lang="tr-TR" dirty="0" smtClean="0"/>
              <a:t>, </a:t>
            </a:r>
            <a:r>
              <a:rPr lang="tr-TR" dirty="0" err="1" smtClean="0"/>
              <a:t>matür</a:t>
            </a:r>
            <a:r>
              <a:rPr lang="tr-TR" dirty="0" smtClean="0"/>
              <a:t> </a:t>
            </a:r>
            <a:r>
              <a:rPr lang="tr-TR" dirty="0" err="1" smtClean="0"/>
              <a:t>kistik</a:t>
            </a:r>
            <a:r>
              <a:rPr lang="tr-TR" dirty="0" smtClean="0"/>
              <a:t> </a:t>
            </a:r>
            <a:r>
              <a:rPr lang="tr-TR" dirty="0" err="1" smtClean="0"/>
              <a:t>teratom</a:t>
            </a:r>
            <a:r>
              <a:rPr lang="tr-TR" dirty="0" smtClean="0"/>
              <a:t>, </a:t>
            </a:r>
            <a:r>
              <a:rPr lang="tr-TR" dirty="0" err="1" smtClean="0"/>
              <a:t>lenfoma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121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8297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1759014</a:t>
            </a:r>
          </a:p>
          <a:p>
            <a:r>
              <a:rPr lang="tr-TR" dirty="0" smtClean="0"/>
              <a:t>SIVANNOM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5975-B578-441D-AC24-1F7AF907968F}" type="slidenum">
              <a:rPr lang="tr-TR" smtClean="0"/>
              <a:pPr/>
              <a:t>125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47568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Apikal</a:t>
            </a:r>
            <a:r>
              <a:rPr lang="tr-TR" dirty="0" smtClean="0"/>
              <a:t> kitle,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frenik</a:t>
            </a:r>
            <a:r>
              <a:rPr lang="tr-TR" baseline="0" dirty="0" smtClean="0"/>
              <a:t> sinir paralizisi</a:t>
            </a:r>
          </a:p>
          <a:p>
            <a:r>
              <a:rPr lang="tr-TR" baseline="0" dirty="0" smtClean="0"/>
              <a:t>Diyafram </a:t>
            </a:r>
            <a:r>
              <a:rPr lang="tr-TR" baseline="0" dirty="0" err="1" smtClean="0"/>
              <a:t>rüptürü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127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38721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PTX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5975-B578-441D-AC24-1F7AF907968F}" type="slidenum">
              <a:rPr lang="tr-TR" smtClean="0"/>
              <a:pPr/>
              <a:t>134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30412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Supin</a:t>
            </a:r>
            <a:r>
              <a:rPr lang="tr-TR" dirty="0" smtClean="0"/>
              <a:t> </a:t>
            </a:r>
            <a:r>
              <a:rPr lang="tr-TR" dirty="0" err="1" smtClean="0"/>
              <a:t>grafide</a:t>
            </a:r>
            <a:r>
              <a:rPr lang="tr-TR" dirty="0" smtClean="0"/>
              <a:t> </a:t>
            </a:r>
            <a:r>
              <a:rPr lang="tr-TR" dirty="0" err="1" smtClean="0"/>
              <a:t>ptx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135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83161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PTX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5975-B578-441D-AC24-1F7AF907968F}" type="slidenum">
              <a:rPr lang="tr-TR" smtClean="0"/>
              <a:pPr/>
              <a:t>138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1362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Çıkan aort kökü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72039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Konjenital</a:t>
            </a:r>
            <a:r>
              <a:rPr lang="tr-TR" dirty="0" smtClean="0"/>
              <a:t> </a:t>
            </a:r>
            <a:r>
              <a:rPr lang="tr-TR" dirty="0" err="1" smtClean="0"/>
              <a:t>lobar</a:t>
            </a:r>
            <a:r>
              <a:rPr lang="tr-TR" dirty="0" smtClean="0"/>
              <a:t> amfizem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140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87017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Konjenital</a:t>
            </a:r>
            <a:r>
              <a:rPr lang="tr-TR" dirty="0" smtClean="0"/>
              <a:t> </a:t>
            </a:r>
            <a:r>
              <a:rPr lang="tr-TR" dirty="0" err="1" smtClean="0"/>
              <a:t>lobar</a:t>
            </a:r>
            <a:r>
              <a:rPr lang="tr-TR" dirty="0" smtClean="0"/>
              <a:t> amfizem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141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85358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Konjenital</a:t>
            </a:r>
            <a:r>
              <a:rPr lang="tr-TR" dirty="0" smtClean="0"/>
              <a:t> </a:t>
            </a:r>
            <a:r>
              <a:rPr lang="tr-TR" dirty="0" err="1" smtClean="0"/>
              <a:t>lobar</a:t>
            </a:r>
            <a:r>
              <a:rPr lang="tr-TR" dirty="0" smtClean="0"/>
              <a:t> amfizem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89E6-FDF5-4E9C-B6EB-255A1B394E95}" type="slidenum">
              <a:rPr lang="tr-TR" smtClean="0"/>
              <a:pPr/>
              <a:t>142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287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Çıkan ve inen aort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2456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Aort topuzu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966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3 arter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691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4 arter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5C1A-D160-4C99-A272-04614BBFAA64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409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12.06.2017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4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7.png"/><Relationship Id="rId5" Type="http://schemas.openxmlformats.org/officeDocument/2006/relationships/image" Target="../media/image186.jpeg"/><Relationship Id="rId4" Type="http://schemas.openxmlformats.org/officeDocument/2006/relationships/image" Target="../media/image185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gif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9.jpe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8.gif"/><Relationship Id="rId4" Type="http://schemas.openxmlformats.org/officeDocument/2006/relationships/image" Target="../media/image97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radiographics.rsnajnls.org/cgi/content/full/27/5/1255/F7" TargetMode="Externa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30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29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2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3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1640" y="260648"/>
            <a:ext cx="6552728" cy="631870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2843808" y="5301208"/>
            <a:ext cx="367240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rgbClr val="FFC000"/>
                </a:solidFill>
              </a:rPr>
              <a:t>Dr. F. Demir Apaydın</a:t>
            </a:r>
          </a:p>
          <a:p>
            <a:pPr algn="ctr"/>
            <a:r>
              <a:rPr lang="tr-TR" sz="3200" dirty="0" smtClean="0">
                <a:solidFill>
                  <a:srgbClr val="FFC000"/>
                </a:solidFill>
              </a:rPr>
              <a:t>MEÜTF Radyoloji</a:t>
            </a:r>
            <a:endParaRPr lang="tr-TR" sz="3200" dirty="0">
              <a:solidFill>
                <a:srgbClr val="FFC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1259632" y="2636912"/>
            <a:ext cx="6624736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6000" dirty="0" smtClean="0">
                <a:solidFill>
                  <a:srgbClr val="FFC000"/>
                </a:solidFill>
              </a:rPr>
              <a:t>TORAKS  </a:t>
            </a:r>
          </a:p>
          <a:p>
            <a:pPr algn="ctr"/>
            <a:r>
              <a:rPr lang="tr-TR" sz="6000" dirty="0" smtClean="0">
                <a:solidFill>
                  <a:srgbClr val="FFC000"/>
                </a:solidFill>
              </a:rPr>
              <a:t>RADYOLOJİSİ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tr-TR" dirty="0" smtClean="0"/>
              <a:t>PA AC </a:t>
            </a:r>
            <a:r>
              <a:rPr lang="tr-TR" dirty="0" err="1" smtClean="0"/>
              <a:t>grafisi</a:t>
            </a:r>
            <a:endParaRPr lang="tr-TR" dirty="0"/>
          </a:p>
        </p:txBody>
      </p:sp>
      <p:sp>
        <p:nvSpPr>
          <p:cNvPr id="7" name="3 Başlık"/>
          <p:cNvSpPr txBox="1">
            <a:spLocks/>
          </p:cNvSpPr>
          <p:nvPr/>
        </p:nvSpPr>
        <p:spPr>
          <a:xfrm>
            <a:off x="4633664" y="260648"/>
            <a:ext cx="4042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r-TR" sz="4400" dirty="0" err="1" smtClean="0">
                <a:solidFill>
                  <a:srgbClr val="FFC000"/>
                </a:solidFill>
              </a:rPr>
              <a:t>Lateral</a:t>
            </a:r>
            <a:r>
              <a:rPr lang="tr-TR" sz="4400" dirty="0" smtClean="0">
                <a:solidFill>
                  <a:srgbClr val="FFC000"/>
                </a:solidFill>
              </a:rPr>
              <a:t> AC </a:t>
            </a:r>
            <a:r>
              <a:rPr lang="tr-TR" sz="4400" dirty="0" err="1" smtClean="0">
                <a:solidFill>
                  <a:srgbClr val="FFC000"/>
                </a:solidFill>
              </a:rPr>
              <a:t>grafisi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/>
          <a:srcRect l="52043" t="12201" r="2184" b="9681"/>
          <a:stretch>
            <a:fillRect/>
          </a:stretch>
        </p:blipFill>
        <p:spPr bwMode="auto">
          <a:xfrm>
            <a:off x="323528" y="1988840"/>
            <a:ext cx="3888432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040" y="1916832"/>
            <a:ext cx="3830826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tr-TR" dirty="0" smtClean="0"/>
              <a:t>T evresi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Büyüklük</a:t>
            </a:r>
          </a:p>
          <a:p>
            <a:r>
              <a:rPr lang="tr-TR" sz="3200" dirty="0" smtClean="0"/>
              <a:t>Yerleşim</a:t>
            </a:r>
          </a:p>
          <a:p>
            <a:r>
              <a:rPr lang="tr-TR" sz="3200" dirty="0" smtClean="0"/>
              <a:t>Karinaya uzaklık</a:t>
            </a:r>
          </a:p>
          <a:p>
            <a:r>
              <a:rPr lang="tr-TR" sz="3200" dirty="0" smtClean="0"/>
              <a:t>Lokal </a:t>
            </a:r>
            <a:r>
              <a:rPr lang="tr-TR" sz="3200" dirty="0" err="1" smtClean="0"/>
              <a:t>invazyon</a:t>
            </a:r>
            <a:r>
              <a:rPr lang="tr-TR" sz="3200" dirty="0" smtClean="0"/>
              <a:t>?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040" y="3642583"/>
            <a:ext cx="3384376" cy="2810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692696"/>
            <a:ext cx="3456384" cy="2626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1259632" y="5085184"/>
            <a:ext cx="24482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dirty="0" err="1" smtClean="0"/>
              <a:t>Rezektabilite</a:t>
            </a:r>
            <a:endParaRPr lang="tr-T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tr-TR" dirty="0" smtClean="0"/>
              <a:t>N evresi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Lenf </a:t>
            </a:r>
            <a:r>
              <a:rPr lang="tr-TR" dirty="0" err="1" smtClean="0"/>
              <a:t>nodunu</a:t>
            </a:r>
            <a:r>
              <a:rPr lang="tr-TR" dirty="0" smtClean="0"/>
              <a:t> saptamada sıkıntı yok</a:t>
            </a:r>
          </a:p>
          <a:p>
            <a:r>
              <a:rPr lang="tr-TR" dirty="0" err="1" smtClean="0"/>
              <a:t>Karakterizasyon</a:t>
            </a:r>
            <a:r>
              <a:rPr lang="tr-TR" dirty="0" smtClean="0"/>
              <a:t>? </a:t>
            </a:r>
          </a:p>
          <a:p>
            <a:r>
              <a:rPr lang="tr-TR" dirty="0" smtClean="0"/>
              <a:t>&gt; 1 cm lenf </a:t>
            </a:r>
            <a:r>
              <a:rPr lang="tr-TR" dirty="0" err="1" smtClean="0"/>
              <a:t>nodu</a:t>
            </a:r>
            <a:r>
              <a:rPr lang="tr-TR" dirty="0" smtClean="0"/>
              <a:t> metastaz açısından şüpheli</a:t>
            </a:r>
          </a:p>
          <a:p>
            <a:r>
              <a:rPr lang="tr-TR" dirty="0" smtClean="0"/>
              <a:t>Ama;</a:t>
            </a:r>
          </a:p>
          <a:p>
            <a:pPr lvl="1"/>
            <a:r>
              <a:rPr lang="tr-TR" dirty="0" smtClean="0"/>
              <a:t>her büyük lenf </a:t>
            </a:r>
            <a:r>
              <a:rPr lang="tr-TR" dirty="0" err="1" smtClean="0"/>
              <a:t>nodu</a:t>
            </a:r>
            <a:r>
              <a:rPr lang="tr-TR" dirty="0" smtClean="0"/>
              <a:t> </a:t>
            </a:r>
            <a:r>
              <a:rPr lang="tr-TR" dirty="0" err="1" smtClean="0"/>
              <a:t>metastatik</a:t>
            </a:r>
            <a:r>
              <a:rPr lang="tr-TR" dirty="0" smtClean="0"/>
              <a:t> değil</a:t>
            </a:r>
          </a:p>
          <a:p>
            <a:pPr lvl="1"/>
            <a:r>
              <a:rPr lang="tr-TR" dirty="0" smtClean="0"/>
              <a:t>her küçük lenf </a:t>
            </a:r>
            <a:r>
              <a:rPr lang="tr-TR" dirty="0" err="1" smtClean="0"/>
              <a:t>nodu</a:t>
            </a:r>
            <a:r>
              <a:rPr lang="tr-TR" dirty="0" smtClean="0"/>
              <a:t> reaktif değil</a:t>
            </a:r>
          </a:p>
          <a:p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tr-TR"/>
          </a:p>
        </p:txBody>
      </p:sp>
      <p:pic>
        <p:nvPicPr>
          <p:cNvPr id="219138" name="Picture 2" descr="http://www.appliedcr.org.br/Imagebank/Images/v30n1a08-fig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92080" y="188640"/>
            <a:ext cx="2736304" cy="641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C000"/>
                </a:solidFill>
              </a:rPr>
              <a:t>M evresi</a:t>
            </a:r>
            <a:endParaRPr lang="tr-TR" dirty="0">
              <a:solidFill>
                <a:srgbClr val="FFC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1340768"/>
            <a:ext cx="3168352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755576" y="5733256"/>
            <a:ext cx="7560840" cy="83099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Riskli popülasyonun akciğer kanseri açısından taranması için düşük doz BT</a:t>
            </a:r>
            <a:endParaRPr lang="tr-TR" sz="2400" dirty="0"/>
          </a:p>
        </p:txBody>
      </p:sp>
      <p:pic>
        <p:nvPicPr>
          <p:cNvPr id="9" name="Picture 3" descr="Slid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3608" y="3645024"/>
            <a:ext cx="2375810" cy="19583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8545" name="Picture 1" descr="C:\Users\dapaydin\Downloads\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72200" y="332656"/>
            <a:ext cx="2376264" cy="2871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C:\Users\dapaydin\Downloads\DS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36" y="2708920"/>
            <a:ext cx="2261660" cy="29195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Hamartom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3000" dirty="0" smtClean="0"/>
              <a:t>Değişik oranlarda yağ, kemik, kıkırdak, düz kas (+)</a:t>
            </a:r>
          </a:p>
          <a:p>
            <a:r>
              <a:rPr lang="tr-TR" sz="3000" dirty="0" smtClean="0"/>
              <a:t>Patlamış mısır tarzında kalsifikasyon</a:t>
            </a:r>
          </a:p>
          <a:p>
            <a:r>
              <a:rPr lang="tr-TR" sz="3000" dirty="0" smtClean="0"/>
              <a:t>Malin dönüşüm </a:t>
            </a:r>
            <a:r>
              <a:rPr lang="tr-TR" sz="3000" dirty="0" smtClean="0">
                <a:sym typeface="Symbol"/>
              </a:rPr>
              <a:t></a:t>
            </a:r>
            <a:endParaRPr lang="tr-TR" sz="3000" dirty="0" smtClean="0"/>
          </a:p>
          <a:p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3501008"/>
            <a:ext cx="8064896" cy="2795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Akciğerde metastaz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384177"/>
            <a:ext cx="4906888" cy="964703"/>
          </a:xfrm>
        </p:spPr>
        <p:txBody>
          <a:bodyPr>
            <a:noAutofit/>
          </a:bodyPr>
          <a:lstStyle/>
          <a:p>
            <a:r>
              <a:rPr lang="tr-TR" sz="2800" dirty="0" smtClean="0"/>
              <a:t>Nodül-nodüller</a:t>
            </a:r>
          </a:p>
          <a:p>
            <a:r>
              <a:rPr lang="tr-TR" sz="2800" dirty="0" err="1" smtClean="0"/>
              <a:t>Miliyer</a:t>
            </a:r>
            <a:r>
              <a:rPr lang="tr-TR" sz="2800" dirty="0" smtClean="0"/>
              <a:t> </a:t>
            </a:r>
            <a:r>
              <a:rPr lang="tr-TR" sz="2800" dirty="0" err="1" smtClean="0"/>
              <a:t>karsinomatoz</a:t>
            </a:r>
            <a:endParaRPr lang="tr-TR" sz="2800" dirty="0" smtClean="0"/>
          </a:p>
          <a:p>
            <a:r>
              <a:rPr lang="tr-TR" sz="2800" dirty="0" err="1" smtClean="0"/>
              <a:t>Lenfanjitik</a:t>
            </a:r>
            <a:r>
              <a:rPr lang="tr-TR" sz="2800" dirty="0" smtClean="0"/>
              <a:t> yayılım</a:t>
            </a:r>
          </a:p>
          <a:p>
            <a:endParaRPr lang="tr-TR" sz="3000" dirty="0" smtClean="0"/>
          </a:p>
          <a:p>
            <a:endParaRPr lang="tr-TR" sz="3000" dirty="0"/>
          </a:p>
        </p:txBody>
      </p:sp>
      <p:sp>
        <p:nvSpPr>
          <p:cNvPr id="4" name="3 Metin kutusu"/>
          <p:cNvSpPr txBox="1"/>
          <p:nvPr/>
        </p:nvSpPr>
        <p:spPr>
          <a:xfrm>
            <a:off x="3203848" y="3224014"/>
            <a:ext cx="2448272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/>
              <a:t>Çocuk</a:t>
            </a:r>
          </a:p>
          <a:p>
            <a:r>
              <a:rPr lang="tr-TR" sz="2400" dirty="0" err="1" smtClean="0"/>
              <a:t>Wilms</a:t>
            </a:r>
            <a:r>
              <a:rPr lang="tr-TR" sz="2400" dirty="0" smtClean="0"/>
              <a:t> tümörü</a:t>
            </a:r>
          </a:p>
          <a:p>
            <a:r>
              <a:rPr lang="tr-TR" sz="2400" dirty="0" err="1" smtClean="0"/>
              <a:t>Nöroblastom</a:t>
            </a:r>
            <a:endParaRPr lang="tr-TR" sz="2400" dirty="0" smtClean="0"/>
          </a:p>
          <a:p>
            <a:r>
              <a:rPr lang="tr-TR" sz="2400" dirty="0" err="1" smtClean="0"/>
              <a:t>Osteosarkom</a:t>
            </a:r>
            <a:endParaRPr lang="tr-TR" sz="2400" dirty="0" smtClean="0"/>
          </a:p>
          <a:p>
            <a:r>
              <a:rPr lang="tr-TR" sz="2400" dirty="0" err="1" smtClean="0"/>
              <a:t>Ewing</a:t>
            </a:r>
            <a:r>
              <a:rPr lang="tr-TR" sz="2400" dirty="0" smtClean="0"/>
              <a:t> tümörü</a:t>
            </a:r>
            <a:endParaRPr lang="tr-TR" sz="24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539552" y="3140968"/>
            <a:ext cx="1944216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/>
              <a:t>Erişkin</a:t>
            </a:r>
          </a:p>
          <a:p>
            <a:r>
              <a:rPr lang="tr-TR" sz="2400" dirty="0" smtClean="0"/>
              <a:t>Akciğer</a:t>
            </a:r>
          </a:p>
          <a:p>
            <a:r>
              <a:rPr lang="tr-TR" sz="2400" dirty="0" smtClean="0"/>
              <a:t>Meme</a:t>
            </a:r>
          </a:p>
          <a:p>
            <a:r>
              <a:rPr lang="tr-TR" sz="2400" dirty="0" smtClean="0"/>
              <a:t>Böbrek</a:t>
            </a:r>
          </a:p>
          <a:p>
            <a:r>
              <a:rPr lang="tr-TR" sz="2400" dirty="0" err="1" smtClean="0"/>
              <a:t>Tiroid</a:t>
            </a:r>
            <a:endParaRPr lang="tr-TR" sz="2400" dirty="0" smtClean="0"/>
          </a:p>
          <a:p>
            <a:r>
              <a:rPr lang="tr-TR" sz="2400" dirty="0" smtClean="0"/>
              <a:t>Kolon</a:t>
            </a:r>
          </a:p>
          <a:p>
            <a:r>
              <a:rPr lang="tr-TR" sz="2400" dirty="0" err="1" smtClean="0"/>
              <a:t>Uterus</a:t>
            </a:r>
            <a:endParaRPr lang="tr-TR" sz="2400" dirty="0" smtClean="0"/>
          </a:p>
          <a:p>
            <a:r>
              <a:rPr lang="tr-TR" sz="2400" dirty="0" smtClean="0"/>
              <a:t>Baş-boyun</a:t>
            </a:r>
            <a:endParaRPr lang="tr-TR" sz="2400" dirty="0"/>
          </a:p>
        </p:txBody>
      </p:sp>
      <p:sp>
        <p:nvSpPr>
          <p:cNvPr id="6" name="5 Metin kutusu"/>
          <p:cNvSpPr txBox="1"/>
          <p:nvPr/>
        </p:nvSpPr>
        <p:spPr>
          <a:xfrm>
            <a:off x="6372200" y="3929573"/>
            <a:ext cx="2448272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/>
              <a:t>Kalsifikasyon</a:t>
            </a:r>
          </a:p>
          <a:p>
            <a:r>
              <a:rPr lang="tr-TR" sz="2400" dirty="0" err="1" smtClean="0">
                <a:sym typeface="Symbol"/>
              </a:rPr>
              <a:t>T</a:t>
            </a:r>
            <a:r>
              <a:rPr lang="tr-TR" sz="2400" dirty="0" err="1" smtClean="0"/>
              <a:t>iroid</a:t>
            </a:r>
            <a:endParaRPr lang="tr-TR" sz="2400" dirty="0" smtClean="0"/>
          </a:p>
          <a:p>
            <a:r>
              <a:rPr lang="tr-TR" sz="2400" dirty="0" err="1" smtClean="0"/>
              <a:t>Over</a:t>
            </a:r>
            <a:endParaRPr lang="tr-TR" sz="2400" dirty="0" smtClean="0"/>
          </a:p>
          <a:p>
            <a:r>
              <a:rPr lang="tr-TR" sz="2400" dirty="0" smtClean="0"/>
              <a:t>Kemik</a:t>
            </a:r>
          </a:p>
          <a:p>
            <a:r>
              <a:rPr lang="tr-TR" sz="2400" dirty="0" smtClean="0"/>
              <a:t>Kıkırdak</a:t>
            </a:r>
            <a:endParaRPr lang="tr-TR" sz="24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2843808" y="5571237"/>
            <a:ext cx="302433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 smtClean="0"/>
              <a:t>Kavitasyon</a:t>
            </a:r>
            <a:endParaRPr lang="tr-TR" sz="3200" b="1" dirty="0" smtClean="0"/>
          </a:p>
          <a:p>
            <a:r>
              <a:rPr lang="tr-TR" sz="2400" dirty="0" smtClean="0">
                <a:sym typeface="Symbol"/>
              </a:rPr>
              <a:t>Yassı hücreli kanser</a:t>
            </a:r>
            <a:endParaRPr lang="tr-TR" sz="2400" dirty="0" smtClean="0"/>
          </a:p>
        </p:txBody>
      </p:sp>
      <p:pic>
        <p:nvPicPr>
          <p:cNvPr id="8" name="Picture 2" descr="C:\Users\dapaydin\Downloads\SD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04608" y="234119"/>
            <a:ext cx="3087872" cy="2762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it/thumb/9/96/Time-out1.svg/220px-Time-out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11837"/>
            <a:ext cx="4608512" cy="542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dirty="0" err="1" smtClean="0"/>
              <a:t>Pulmoner</a:t>
            </a:r>
            <a:r>
              <a:rPr lang="tr-TR" dirty="0" smtClean="0"/>
              <a:t> </a:t>
            </a:r>
            <a:r>
              <a:rPr lang="tr-TR" dirty="0" err="1" smtClean="0"/>
              <a:t>emboli</a:t>
            </a:r>
            <a:endParaRPr lang="tr-TR" dirty="0" smtClean="0"/>
          </a:p>
        </p:txBody>
      </p:sp>
      <p:sp>
        <p:nvSpPr>
          <p:cNvPr id="6" name="5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r>
              <a:rPr lang="tr-TR" dirty="0" smtClean="0"/>
              <a:t>Tedavi edilmeyen olgularda yüksek </a:t>
            </a:r>
            <a:r>
              <a:rPr lang="tr-TR" dirty="0" err="1" smtClean="0"/>
              <a:t>morbidite</a:t>
            </a:r>
            <a:r>
              <a:rPr lang="tr-TR" dirty="0" smtClean="0"/>
              <a:t> – </a:t>
            </a:r>
            <a:r>
              <a:rPr lang="tr-TR" dirty="0" err="1" smtClean="0"/>
              <a:t>mortalite</a:t>
            </a:r>
            <a:r>
              <a:rPr lang="tr-TR" dirty="0" smtClean="0"/>
              <a:t> (+)</a:t>
            </a:r>
          </a:p>
          <a:p>
            <a:r>
              <a:rPr lang="tr-TR" dirty="0" smtClean="0"/>
              <a:t>Hastane ölümlerinin </a:t>
            </a:r>
            <a:r>
              <a:rPr lang="tr-TR" dirty="0" smtClean="0">
                <a:sym typeface="Symbol"/>
              </a:rPr>
              <a:t> %15’inden sorumlu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4820" name="Picture 2" descr="http://4.bp.blogspot.com/_INVY0TU-uyQ/TGRpSfFo57I/AAAAAAAAAIQ/fQicAh0luUg/s1600/pulmonaryEmbolism.gif"/>
          <p:cNvPicPr>
            <a:picLocks noChangeAspect="1" noChangeArrowheads="1"/>
          </p:cNvPicPr>
          <p:nvPr/>
        </p:nvPicPr>
        <p:blipFill>
          <a:blip r:embed="rId2" cstate="email"/>
          <a:srcRect l="9475" t="2426" r="5538" b="4809"/>
          <a:stretch>
            <a:fillRect/>
          </a:stretch>
        </p:blipFill>
        <p:spPr bwMode="auto">
          <a:xfrm>
            <a:off x="5148064" y="1412776"/>
            <a:ext cx="3096344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yagram"/>
          <p:cNvGraphicFramePr/>
          <p:nvPr/>
        </p:nvGraphicFramePr>
        <p:xfrm>
          <a:off x="428596" y="214290"/>
          <a:ext cx="8358246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9552" y="3701686"/>
            <a:ext cx="3744416" cy="2823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474577" y="3717032"/>
            <a:ext cx="4129871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1547664" y="4768696"/>
            <a:ext cx="5688632" cy="4924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600" dirty="0" err="1" smtClean="0"/>
              <a:t>Emboli</a:t>
            </a:r>
            <a:r>
              <a:rPr lang="tr-TR" sz="2600" dirty="0" smtClean="0"/>
              <a:t> kaynağı olarak DVT? </a:t>
            </a:r>
            <a:r>
              <a:rPr lang="tr-TR" sz="2600" dirty="0" smtClean="0">
                <a:sym typeface="Symbol"/>
              </a:rPr>
              <a:t> RDUS</a:t>
            </a:r>
            <a:endParaRPr lang="tr-TR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C000"/>
                </a:solidFill>
              </a:rPr>
              <a:t>Pulmoner</a:t>
            </a:r>
            <a:r>
              <a:rPr lang="tr-TR" dirty="0" smtClean="0">
                <a:solidFill>
                  <a:srgbClr val="FFC000"/>
                </a:solidFill>
              </a:rPr>
              <a:t> ödem</a:t>
            </a:r>
            <a:endParaRPr lang="tr-TR" dirty="0">
              <a:solidFill>
                <a:srgbClr val="FFC000"/>
              </a:solidFill>
            </a:endParaRPr>
          </a:p>
        </p:txBody>
      </p:sp>
      <p:pic>
        <p:nvPicPr>
          <p:cNvPr id="3" name="Picture 2" descr="hf_lung_edem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2421" y="1484784"/>
            <a:ext cx="6051907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8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yagram"/>
          <p:cNvGraphicFramePr/>
          <p:nvPr/>
        </p:nvGraphicFramePr>
        <p:xfrm>
          <a:off x="323528" y="332656"/>
          <a:ext cx="849694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52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340768"/>
            <a:ext cx="4104456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4008" y="836712"/>
            <a:ext cx="4104456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Serbest Form"/>
          <p:cNvSpPr/>
          <p:nvPr/>
        </p:nvSpPr>
        <p:spPr>
          <a:xfrm>
            <a:off x="5930153" y="1697360"/>
            <a:ext cx="1657718" cy="2491436"/>
          </a:xfrm>
          <a:custGeom>
            <a:avLst/>
            <a:gdLst>
              <a:gd name="connsiteX0" fmla="*/ 0 w 1657718"/>
              <a:gd name="connsiteY0" fmla="*/ 0 h 2491436"/>
              <a:gd name="connsiteX1" fmla="*/ 13447 w 1657718"/>
              <a:gd name="connsiteY1" fmla="*/ 174812 h 2491436"/>
              <a:gd name="connsiteX2" fmla="*/ 26894 w 1657718"/>
              <a:gd name="connsiteY2" fmla="*/ 228600 h 2491436"/>
              <a:gd name="connsiteX3" fmla="*/ 53788 w 1657718"/>
              <a:gd name="connsiteY3" fmla="*/ 309282 h 2491436"/>
              <a:gd name="connsiteX4" fmla="*/ 67235 w 1657718"/>
              <a:gd name="connsiteY4" fmla="*/ 349624 h 2491436"/>
              <a:gd name="connsiteX5" fmla="*/ 134471 w 1657718"/>
              <a:gd name="connsiteY5" fmla="*/ 551329 h 2491436"/>
              <a:gd name="connsiteX6" fmla="*/ 161365 w 1657718"/>
              <a:gd name="connsiteY6" fmla="*/ 632012 h 2491436"/>
              <a:gd name="connsiteX7" fmla="*/ 188259 w 1657718"/>
              <a:gd name="connsiteY7" fmla="*/ 672353 h 2491436"/>
              <a:gd name="connsiteX8" fmla="*/ 242047 w 1657718"/>
              <a:gd name="connsiteY8" fmla="*/ 793376 h 2491436"/>
              <a:gd name="connsiteX9" fmla="*/ 295835 w 1657718"/>
              <a:gd name="connsiteY9" fmla="*/ 914400 h 2491436"/>
              <a:gd name="connsiteX10" fmla="*/ 309282 w 1657718"/>
              <a:gd name="connsiteY10" fmla="*/ 954741 h 2491436"/>
              <a:gd name="connsiteX11" fmla="*/ 336176 w 1657718"/>
              <a:gd name="connsiteY11" fmla="*/ 1008529 h 2491436"/>
              <a:gd name="connsiteX12" fmla="*/ 349623 w 1657718"/>
              <a:gd name="connsiteY12" fmla="*/ 1048871 h 2491436"/>
              <a:gd name="connsiteX13" fmla="*/ 376518 w 1657718"/>
              <a:gd name="connsiteY13" fmla="*/ 1075765 h 2491436"/>
              <a:gd name="connsiteX14" fmla="*/ 403412 w 1657718"/>
              <a:gd name="connsiteY14" fmla="*/ 1116106 h 2491436"/>
              <a:gd name="connsiteX15" fmla="*/ 443753 w 1657718"/>
              <a:gd name="connsiteY15" fmla="*/ 1156447 h 2491436"/>
              <a:gd name="connsiteX16" fmla="*/ 497541 w 1657718"/>
              <a:gd name="connsiteY16" fmla="*/ 1237129 h 2491436"/>
              <a:gd name="connsiteX17" fmla="*/ 564776 w 1657718"/>
              <a:gd name="connsiteY17" fmla="*/ 1304365 h 2491436"/>
              <a:gd name="connsiteX18" fmla="*/ 618565 w 1657718"/>
              <a:gd name="connsiteY18" fmla="*/ 1385047 h 2491436"/>
              <a:gd name="connsiteX19" fmla="*/ 645459 w 1657718"/>
              <a:gd name="connsiteY19" fmla="*/ 1425388 h 2491436"/>
              <a:gd name="connsiteX20" fmla="*/ 685800 w 1657718"/>
              <a:gd name="connsiteY20" fmla="*/ 1452282 h 2491436"/>
              <a:gd name="connsiteX21" fmla="*/ 753035 w 1657718"/>
              <a:gd name="connsiteY21" fmla="*/ 1532965 h 2491436"/>
              <a:gd name="connsiteX22" fmla="*/ 806823 w 1657718"/>
              <a:gd name="connsiteY22" fmla="*/ 1613647 h 2491436"/>
              <a:gd name="connsiteX23" fmla="*/ 833718 w 1657718"/>
              <a:gd name="connsiteY23" fmla="*/ 1640541 h 2491436"/>
              <a:gd name="connsiteX24" fmla="*/ 887506 w 1657718"/>
              <a:gd name="connsiteY24" fmla="*/ 1721224 h 2491436"/>
              <a:gd name="connsiteX25" fmla="*/ 914400 w 1657718"/>
              <a:gd name="connsiteY25" fmla="*/ 1761565 h 2491436"/>
              <a:gd name="connsiteX26" fmla="*/ 954741 w 1657718"/>
              <a:gd name="connsiteY26" fmla="*/ 1788459 h 2491436"/>
              <a:gd name="connsiteX27" fmla="*/ 1048871 w 1657718"/>
              <a:gd name="connsiteY27" fmla="*/ 1869141 h 2491436"/>
              <a:gd name="connsiteX28" fmla="*/ 1129553 w 1657718"/>
              <a:gd name="connsiteY28" fmla="*/ 1922929 h 2491436"/>
              <a:gd name="connsiteX29" fmla="*/ 1156447 w 1657718"/>
              <a:gd name="connsiteY29" fmla="*/ 1963271 h 2491436"/>
              <a:gd name="connsiteX30" fmla="*/ 1196788 w 1657718"/>
              <a:gd name="connsiteY30" fmla="*/ 1976718 h 2491436"/>
              <a:gd name="connsiteX31" fmla="*/ 1250576 w 1657718"/>
              <a:gd name="connsiteY31" fmla="*/ 2057400 h 2491436"/>
              <a:gd name="connsiteX32" fmla="*/ 1277471 w 1657718"/>
              <a:gd name="connsiteY32" fmla="*/ 2097741 h 2491436"/>
              <a:gd name="connsiteX33" fmla="*/ 1304365 w 1657718"/>
              <a:gd name="connsiteY33" fmla="*/ 2138082 h 2491436"/>
              <a:gd name="connsiteX34" fmla="*/ 1385047 w 1657718"/>
              <a:gd name="connsiteY34" fmla="*/ 2218765 h 2491436"/>
              <a:gd name="connsiteX35" fmla="*/ 1425388 w 1657718"/>
              <a:gd name="connsiteY35" fmla="*/ 2259106 h 2491436"/>
              <a:gd name="connsiteX36" fmla="*/ 1465729 w 1657718"/>
              <a:gd name="connsiteY36" fmla="*/ 2286000 h 2491436"/>
              <a:gd name="connsiteX37" fmla="*/ 1492623 w 1657718"/>
              <a:gd name="connsiteY37" fmla="*/ 2326341 h 2491436"/>
              <a:gd name="connsiteX38" fmla="*/ 1559859 w 1657718"/>
              <a:gd name="connsiteY38" fmla="*/ 2380129 h 2491436"/>
              <a:gd name="connsiteX39" fmla="*/ 1613647 w 1657718"/>
              <a:gd name="connsiteY39" fmla="*/ 2447365 h 2491436"/>
              <a:gd name="connsiteX40" fmla="*/ 1653988 w 1657718"/>
              <a:gd name="connsiteY40" fmla="*/ 2487706 h 24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657718" h="2491436">
                <a:moveTo>
                  <a:pt x="0" y="0"/>
                </a:moveTo>
                <a:cubicBezTo>
                  <a:pt x="4482" y="58271"/>
                  <a:pt x="6618" y="116769"/>
                  <a:pt x="13447" y="174812"/>
                </a:cubicBezTo>
                <a:cubicBezTo>
                  <a:pt x="15606" y="193167"/>
                  <a:pt x="21583" y="210898"/>
                  <a:pt x="26894" y="228600"/>
                </a:cubicBezTo>
                <a:cubicBezTo>
                  <a:pt x="35040" y="255753"/>
                  <a:pt x="44823" y="282388"/>
                  <a:pt x="53788" y="309282"/>
                </a:cubicBezTo>
                <a:lnTo>
                  <a:pt x="67235" y="349624"/>
                </a:lnTo>
                <a:lnTo>
                  <a:pt x="134471" y="551329"/>
                </a:lnTo>
                <a:cubicBezTo>
                  <a:pt x="134471" y="551330"/>
                  <a:pt x="161364" y="632011"/>
                  <a:pt x="161365" y="632012"/>
                </a:cubicBezTo>
                <a:cubicBezTo>
                  <a:pt x="170330" y="645459"/>
                  <a:pt x="181695" y="657585"/>
                  <a:pt x="188259" y="672353"/>
                </a:cubicBezTo>
                <a:cubicBezTo>
                  <a:pt x="252268" y="816374"/>
                  <a:pt x="181182" y="702079"/>
                  <a:pt x="242047" y="793376"/>
                </a:cubicBezTo>
                <a:cubicBezTo>
                  <a:pt x="311430" y="1001528"/>
                  <a:pt x="231907" y="786544"/>
                  <a:pt x="295835" y="914400"/>
                </a:cubicBezTo>
                <a:cubicBezTo>
                  <a:pt x="302174" y="927078"/>
                  <a:pt x="303698" y="941713"/>
                  <a:pt x="309282" y="954741"/>
                </a:cubicBezTo>
                <a:cubicBezTo>
                  <a:pt x="317178" y="973166"/>
                  <a:pt x="328280" y="990104"/>
                  <a:pt x="336176" y="1008529"/>
                </a:cubicBezTo>
                <a:cubicBezTo>
                  <a:pt x="341760" y="1021558"/>
                  <a:pt x="342330" y="1036716"/>
                  <a:pt x="349623" y="1048871"/>
                </a:cubicBezTo>
                <a:cubicBezTo>
                  <a:pt x="356146" y="1059742"/>
                  <a:pt x="368598" y="1065865"/>
                  <a:pt x="376518" y="1075765"/>
                </a:cubicBezTo>
                <a:cubicBezTo>
                  <a:pt x="386614" y="1088385"/>
                  <a:pt x="393066" y="1103691"/>
                  <a:pt x="403412" y="1116106"/>
                </a:cubicBezTo>
                <a:cubicBezTo>
                  <a:pt x="415586" y="1130715"/>
                  <a:pt x="432078" y="1141436"/>
                  <a:pt x="443753" y="1156447"/>
                </a:cubicBezTo>
                <a:cubicBezTo>
                  <a:pt x="463597" y="1181961"/>
                  <a:pt x="474686" y="1214273"/>
                  <a:pt x="497541" y="1237129"/>
                </a:cubicBezTo>
                <a:cubicBezTo>
                  <a:pt x="519953" y="1259541"/>
                  <a:pt x="547194" y="1277993"/>
                  <a:pt x="564776" y="1304365"/>
                </a:cubicBezTo>
                <a:lnTo>
                  <a:pt x="618565" y="1385047"/>
                </a:lnTo>
                <a:cubicBezTo>
                  <a:pt x="627530" y="1398494"/>
                  <a:pt x="632012" y="1416423"/>
                  <a:pt x="645459" y="1425388"/>
                </a:cubicBezTo>
                <a:lnTo>
                  <a:pt x="685800" y="1452282"/>
                </a:lnTo>
                <a:cubicBezTo>
                  <a:pt x="781894" y="1596426"/>
                  <a:pt x="632253" y="1377674"/>
                  <a:pt x="753035" y="1532965"/>
                </a:cubicBezTo>
                <a:cubicBezTo>
                  <a:pt x="772879" y="1558479"/>
                  <a:pt x="783967" y="1590792"/>
                  <a:pt x="806823" y="1613647"/>
                </a:cubicBezTo>
                <a:cubicBezTo>
                  <a:pt x="815788" y="1622612"/>
                  <a:pt x="826111" y="1630398"/>
                  <a:pt x="833718" y="1640541"/>
                </a:cubicBezTo>
                <a:cubicBezTo>
                  <a:pt x="853112" y="1666399"/>
                  <a:pt x="869577" y="1694330"/>
                  <a:pt x="887506" y="1721224"/>
                </a:cubicBezTo>
                <a:cubicBezTo>
                  <a:pt x="896471" y="1734671"/>
                  <a:pt x="900953" y="1752600"/>
                  <a:pt x="914400" y="1761565"/>
                </a:cubicBezTo>
                <a:cubicBezTo>
                  <a:pt x="927847" y="1770530"/>
                  <a:pt x="942326" y="1778113"/>
                  <a:pt x="954741" y="1788459"/>
                </a:cubicBezTo>
                <a:cubicBezTo>
                  <a:pt x="1059211" y="1875517"/>
                  <a:pt x="922967" y="1781009"/>
                  <a:pt x="1048871" y="1869141"/>
                </a:cubicBezTo>
                <a:cubicBezTo>
                  <a:pt x="1075351" y="1887677"/>
                  <a:pt x="1129553" y="1922929"/>
                  <a:pt x="1129553" y="1922929"/>
                </a:cubicBezTo>
                <a:cubicBezTo>
                  <a:pt x="1138518" y="1936376"/>
                  <a:pt x="1143827" y="1953175"/>
                  <a:pt x="1156447" y="1963271"/>
                </a:cubicBezTo>
                <a:cubicBezTo>
                  <a:pt x="1167515" y="1972126"/>
                  <a:pt x="1186765" y="1966695"/>
                  <a:pt x="1196788" y="1976718"/>
                </a:cubicBezTo>
                <a:cubicBezTo>
                  <a:pt x="1219644" y="1999574"/>
                  <a:pt x="1232647" y="2030506"/>
                  <a:pt x="1250576" y="2057400"/>
                </a:cubicBezTo>
                <a:lnTo>
                  <a:pt x="1277471" y="2097741"/>
                </a:lnTo>
                <a:cubicBezTo>
                  <a:pt x="1286436" y="2111188"/>
                  <a:pt x="1292937" y="2126654"/>
                  <a:pt x="1304365" y="2138082"/>
                </a:cubicBezTo>
                <a:lnTo>
                  <a:pt x="1385047" y="2218765"/>
                </a:lnTo>
                <a:cubicBezTo>
                  <a:pt x="1398494" y="2232212"/>
                  <a:pt x="1409565" y="2248557"/>
                  <a:pt x="1425388" y="2259106"/>
                </a:cubicBezTo>
                <a:lnTo>
                  <a:pt x="1465729" y="2286000"/>
                </a:lnTo>
                <a:cubicBezTo>
                  <a:pt x="1474694" y="2299447"/>
                  <a:pt x="1482527" y="2313721"/>
                  <a:pt x="1492623" y="2326341"/>
                </a:cubicBezTo>
                <a:cubicBezTo>
                  <a:pt x="1514520" y="2353712"/>
                  <a:pt x="1529907" y="2360161"/>
                  <a:pt x="1559859" y="2380129"/>
                </a:cubicBezTo>
                <a:cubicBezTo>
                  <a:pt x="1586037" y="2458666"/>
                  <a:pt x="1552823" y="2386541"/>
                  <a:pt x="1613647" y="2447365"/>
                </a:cubicBezTo>
                <a:cubicBezTo>
                  <a:pt x="1657718" y="2491436"/>
                  <a:pt x="1620305" y="2487706"/>
                  <a:pt x="1653988" y="2487706"/>
                </a:cubicBezTo>
              </a:path>
            </a:pathLst>
          </a:custGeom>
          <a:ln w="381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6876256" y="213285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rgbClr val="FFC000"/>
                </a:solidFill>
              </a:rPr>
              <a:t>üst</a:t>
            </a:r>
            <a:endParaRPr lang="tr-TR" sz="3200" dirty="0">
              <a:solidFill>
                <a:srgbClr val="FFC000"/>
              </a:solidFill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5652120" y="3780329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rgbClr val="FFC000"/>
                </a:solidFill>
              </a:rPr>
              <a:t>alt</a:t>
            </a:r>
            <a:endParaRPr lang="tr-TR" sz="3200" dirty="0">
              <a:solidFill>
                <a:srgbClr val="FFC000"/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1619672" y="5796553"/>
            <a:ext cx="583264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Loblara göre lezyon lokalizasyonu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Hidrostatik ödem</a:t>
            </a:r>
            <a:endParaRPr lang="tr-T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706456"/>
            <a:ext cx="4032448" cy="3162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31299" y="1850472"/>
            <a:ext cx="4383095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Metin kutusu"/>
          <p:cNvSpPr txBox="1"/>
          <p:nvPr/>
        </p:nvSpPr>
        <p:spPr>
          <a:xfrm>
            <a:off x="539552" y="5445224"/>
            <a:ext cx="8100392" cy="95410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Perihiler</a:t>
            </a:r>
            <a:r>
              <a:rPr lang="tr-TR" sz="2800" dirty="0" smtClean="0"/>
              <a:t> alandan </a:t>
            </a:r>
            <a:r>
              <a:rPr lang="tr-TR" sz="2800" dirty="0" err="1" smtClean="0"/>
              <a:t>perifere</a:t>
            </a:r>
            <a:r>
              <a:rPr lang="tr-TR" sz="2800" dirty="0" smtClean="0"/>
              <a:t> uzanan </a:t>
            </a:r>
            <a:r>
              <a:rPr lang="tr-TR" sz="2800" dirty="0" err="1" smtClean="0"/>
              <a:t>alveoler</a:t>
            </a:r>
            <a:r>
              <a:rPr lang="tr-TR" sz="2800" dirty="0" smtClean="0"/>
              <a:t> </a:t>
            </a:r>
            <a:r>
              <a:rPr lang="tr-TR" sz="2800" dirty="0" err="1" smtClean="0"/>
              <a:t>opasiteler</a:t>
            </a:r>
            <a:r>
              <a:rPr lang="tr-TR" sz="2800" dirty="0" smtClean="0"/>
              <a:t> = yarasa kanadı</a:t>
            </a:r>
          </a:p>
        </p:txBody>
      </p:sp>
    </p:spTree>
    <p:extLst>
      <p:ext uri="{BB962C8B-B14F-4D97-AF65-F5344CB8AC3E}">
        <p14:creationId xmlns:p14="http://schemas.microsoft.com/office/powerpoint/2010/main" val="38371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Hidrostatik ödem</a:t>
            </a:r>
            <a:endParaRPr lang="tr-T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1916832"/>
            <a:ext cx="4032448" cy="3162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5" y="1916832"/>
            <a:ext cx="4002129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3059832" y="5714092"/>
            <a:ext cx="3096344" cy="5232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Tedaviye hızlı cevap</a:t>
            </a:r>
          </a:p>
        </p:txBody>
      </p:sp>
    </p:spTree>
    <p:extLst>
      <p:ext uri="{BB962C8B-B14F-4D97-AF65-F5344CB8AC3E}">
        <p14:creationId xmlns:p14="http://schemas.microsoft.com/office/powerpoint/2010/main" val="10080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tr-TR" dirty="0" smtClean="0"/>
              <a:t>ARDS</a:t>
            </a:r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Yama tarzında </a:t>
            </a:r>
            <a:r>
              <a:rPr lang="tr-TR" dirty="0" err="1" smtClean="0"/>
              <a:t>alveoler</a:t>
            </a:r>
            <a:r>
              <a:rPr lang="tr-TR" dirty="0" smtClean="0"/>
              <a:t> </a:t>
            </a:r>
            <a:r>
              <a:rPr lang="tr-TR" dirty="0" err="1" smtClean="0"/>
              <a:t>opasiteler</a:t>
            </a:r>
            <a:endParaRPr lang="tr-TR" dirty="0" smtClean="0"/>
          </a:p>
          <a:p>
            <a:r>
              <a:rPr lang="tr-TR" dirty="0" smtClean="0"/>
              <a:t>Konsolidasyon ve hava </a:t>
            </a:r>
            <a:r>
              <a:rPr lang="tr-TR" dirty="0" err="1" smtClean="0"/>
              <a:t>bronkogramları</a:t>
            </a:r>
            <a:endParaRPr lang="tr-TR" dirty="0" smtClean="0"/>
          </a:p>
          <a:p>
            <a:r>
              <a:rPr lang="tr-TR" dirty="0" smtClean="0"/>
              <a:t>Kalp genellikle büyük değil</a:t>
            </a:r>
          </a:p>
          <a:p>
            <a:endParaRPr lang="tr-TR" dirty="0"/>
          </a:p>
        </p:txBody>
      </p:sp>
      <p:pic>
        <p:nvPicPr>
          <p:cNvPr id="244738" name="Picture 2" descr="http://journal.publications.chestnet.org/data/Journals/CHEST/22072/zcb0050816100001.jpeg"/>
          <p:cNvPicPr>
            <a:picLocks noChangeAspect="1" noChangeArrowheads="1"/>
          </p:cNvPicPr>
          <p:nvPr/>
        </p:nvPicPr>
        <p:blipFill>
          <a:blip r:embed="rId2" cstate="email"/>
          <a:srcRect t="15147" r="53801"/>
          <a:stretch>
            <a:fillRect/>
          </a:stretch>
        </p:blipFill>
        <p:spPr bwMode="auto">
          <a:xfrm>
            <a:off x="2418201" y="3501008"/>
            <a:ext cx="4026007" cy="3060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649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C000"/>
                </a:solidFill>
              </a:rPr>
              <a:t>Plevral</a:t>
            </a:r>
            <a:r>
              <a:rPr lang="tr-TR" dirty="0" smtClean="0">
                <a:solidFill>
                  <a:srgbClr val="FFC000"/>
                </a:solidFill>
              </a:rPr>
              <a:t> sıvı</a:t>
            </a:r>
            <a:endParaRPr lang="tr-TR" dirty="0">
              <a:solidFill>
                <a:srgbClr val="FFC000"/>
              </a:solidFill>
            </a:endParaRPr>
          </a:p>
        </p:txBody>
      </p:sp>
      <p:pic>
        <p:nvPicPr>
          <p:cNvPr id="5122" name="Picture 2" descr="pleural effusion x ray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2652" r="5010" b="6418"/>
          <a:stretch/>
        </p:blipFill>
        <p:spPr bwMode="auto">
          <a:xfrm>
            <a:off x="470851" y="1772816"/>
            <a:ext cx="4050449" cy="43118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leural effusion x ray ile ilgili görsel sonu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r="999" b="1510"/>
          <a:stretch/>
        </p:blipFill>
        <p:spPr bwMode="auto">
          <a:xfrm>
            <a:off x="4719324" y="1772816"/>
            <a:ext cx="3894667" cy="43118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tr-TR" dirty="0" err="1" smtClean="0">
                <a:solidFill>
                  <a:srgbClr val="FFC000"/>
                </a:solidFill>
              </a:rPr>
              <a:t>Plevral</a:t>
            </a:r>
            <a:r>
              <a:rPr lang="tr-TR" dirty="0" smtClean="0">
                <a:solidFill>
                  <a:srgbClr val="FFC000"/>
                </a:solidFill>
              </a:rPr>
              <a:t> sıvı</a:t>
            </a:r>
            <a:endParaRPr lang="tr-TR" dirty="0">
              <a:solidFill>
                <a:srgbClr val="FFC000"/>
              </a:solidFill>
            </a:endParaRPr>
          </a:p>
        </p:txBody>
      </p:sp>
      <p:pic>
        <p:nvPicPr>
          <p:cNvPr id="8" name="Picture 2" descr="http://www.critcaresono.com/themes/default/images/pleural_tut_image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60032" y="1556792"/>
            <a:ext cx="3672408" cy="32204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Figure F1 "/>
          <p:cNvPicPr>
            <a:picLocks noChangeAspect="1" noChangeArrowheads="1"/>
          </p:cNvPicPr>
          <p:nvPr/>
        </p:nvPicPr>
        <p:blipFill>
          <a:blip r:embed="rId3" cstate="email"/>
          <a:srcRect r="50685"/>
          <a:stretch>
            <a:fillRect/>
          </a:stretch>
        </p:blipFill>
        <p:spPr bwMode="auto">
          <a:xfrm>
            <a:off x="899592" y="404664"/>
            <a:ext cx="3037788" cy="29460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Figure F1 "/>
          <p:cNvPicPr>
            <a:picLocks noChangeAspect="1" noChangeArrowheads="1"/>
          </p:cNvPicPr>
          <p:nvPr/>
        </p:nvPicPr>
        <p:blipFill>
          <a:blip r:embed="rId3" cstate="email"/>
          <a:srcRect l="52055"/>
          <a:stretch>
            <a:fillRect/>
          </a:stretch>
        </p:blipFill>
        <p:spPr bwMode="auto">
          <a:xfrm rot="16200000">
            <a:off x="967932" y="3647615"/>
            <a:ext cx="2953405" cy="29460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9 Metin kutusu"/>
          <p:cNvSpPr txBox="1"/>
          <p:nvPr/>
        </p:nvSpPr>
        <p:spPr>
          <a:xfrm>
            <a:off x="539552" y="5157192"/>
            <a:ext cx="7992888" cy="156966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Sıvının türü radyoloji ile anlaşılamayabilir</a:t>
            </a:r>
          </a:p>
          <a:p>
            <a:pPr algn="ctr"/>
            <a:r>
              <a:rPr lang="tr-TR" sz="2400" dirty="0" smtClean="0"/>
              <a:t>&lt; 200 </a:t>
            </a:r>
            <a:r>
              <a:rPr lang="tr-TR" sz="2400" dirty="0" err="1" smtClean="0"/>
              <a:t>cc</a:t>
            </a:r>
            <a:r>
              <a:rPr lang="tr-TR" sz="2400" dirty="0" smtClean="0"/>
              <a:t> sıvı PA </a:t>
            </a:r>
            <a:r>
              <a:rPr lang="tr-TR" sz="2400" dirty="0" err="1" smtClean="0"/>
              <a:t>grafide</a:t>
            </a:r>
            <a:r>
              <a:rPr lang="tr-TR" sz="2400" dirty="0" smtClean="0"/>
              <a:t> izlenmez</a:t>
            </a:r>
          </a:p>
          <a:p>
            <a:pPr algn="ctr"/>
            <a:r>
              <a:rPr lang="tr-TR" sz="2400" dirty="0" smtClean="0"/>
              <a:t>En az miktardaki sıvıyı </a:t>
            </a:r>
            <a:r>
              <a:rPr lang="tr-TR" sz="2400" dirty="0" err="1" smtClean="0"/>
              <a:t>lateral</a:t>
            </a:r>
            <a:r>
              <a:rPr lang="tr-TR" sz="2400" dirty="0" smtClean="0"/>
              <a:t> </a:t>
            </a:r>
            <a:r>
              <a:rPr lang="tr-TR" sz="2400" dirty="0" err="1" smtClean="0"/>
              <a:t>dekübit</a:t>
            </a:r>
            <a:r>
              <a:rPr lang="tr-TR" sz="2400" dirty="0" smtClean="0"/>
              <a:t> </a:t>
            </a:r>
            <a:r>
              <a:rPr lang="tr-TR" sz="2400" dirty="0" err="1" smtClean="0"/>
              <a:t>grafi</a:t>
            </a:r>
            <a:r>
              <a:rPr lang="tr-TR" sz="2400" dirty="0" smtClean="0"/>
              <a:t> gösterir (25 </a:t>
            </a:r>
            <a:r>
              <a:rPr lang="tr-TR" sz="2400" dirty="0" err="1" smtClean="0"/>
              <a:t>cc</a:t>
            </a:r>
            <a:r>
              <a:rPr lang="tr-TR" sz="2400" dirty="0" smtClean="0"/>
              <a:t>)</a:t>
            </a:r>
          </a:p>
          <a:p>
            <a:pPr algn="ctr"/>
            <a:r>
              <a:rPr lang="tr-TR" sz="2400" dirty="0" smtClean="0"/>
              <a:t>US ile direk </a:t>
            </a:r>
            <a:r>
              <a:rPr lang="tr-TR" sz="2400" dirty="0" err="1" smtClean="0"/>
              <a:t>grafiden</a:t>
            </a:r>
            <a:r>
              <a:rPr lang="tr-TR" sz="2400" dirty="0" smtClean="0"/>
              <a:t> çok daha az miktardaki sıvılar izlenir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mritutor.org/mriteach/5000/ct3.jpg"/>
          <p:cNvPicPr>
            <a:picLocks noChangeAspect="1" noChangeArrowheads="1"/>
          </p:cNvPicPr>
          <p:nvPr/>
        </p:nvPicPr>
        <p:blipFill>
          <a:blip r:embed="rId3" cstate="email"/>
          <a:srcRect l="3789" t="24622" r="3407" b="10983"/>
          <a:stretch>
            <a:fillRect/>
          </a:stretch>
        </p:blipFill>
        <p:spPr bwMode="auto">
          <a:xfrm>
            <a:off x="329059" y="285750"/>
            <a:ext cx="4425738" cy="30712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74778" y="260648"/>
            <a:ext cx="3845694" cy="3035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99792" y="4149080"/>
            <a:ext cx="3672408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1331640" y="3481844"/>
            <a:ext cx="6408712" cy="5232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lokule</a:t>
            </a:r>
            <a:r>
              <a:rPr lang="tr-TR" sz="2800" dirty="0" smtClean="0"/>
              <a:t> sıvı + </a:t>
            </a:r>
            <a:r>
              <a:rPr lang="tr-TR" sz="2800" dirty="0" err="1" smtClean="0"/>
              <a:t>plevral</a:t>
            </a:r>
            <a:r>
              <a:rPr lang="tr-TR" sz="2800" dirty="0" smtClean="0"/>
              <a:t> kalınlaşma </a:t>
            </a:r>
            <a:r>
              <a:rPr lang="tr-TR" sz="2800" dirty="0" smtClean="0">
                <a:sym typeface="Symbol"/>
              </a:rPr>
              <a:t> </a:t>
            </a:r>
            <a:r>
              <a:rPr lang="tr-TR" sz="2800" dirty="0" err="1" smtClean="0">
                <a:sym typeface="Symbol"/>
              </a:rPr>
              <a:t>ampiyem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ttp://www.learningradiology.com/caseofweek/caseoftheweekpix2/cow159sidebysid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5616" y="2708920"/>
            <a:ext cx="6768752" cy="3789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4 Metin kutusu"/>
          <p:cNvSpPr txBox="1"/>
          <p:nvPr/>
        </p:nvSpPr>
        <p:spPr>
          <a:xfrm>
            <a:off x="2051720" y="332656"/>
            <a:ext cx="5112568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 smtClean="0"/>
              <a:t>Fissür</a:t>
            </a:r>
            <a:r>
              <a:rPr lang="tr-TR" sz="3200" b="1" dirty="0" smtClean="0"/>
              <a:t> içi sıvı (fantom tümör) </a:t>
            </a:r>
          </a:p>
          <a:p>
            <a:pPr algn="ctr"/>
            <a:r>
              <a:rPr lang="tr-TR" sz="2400" dirty="0" smtClean="0"/>
              <a:t>PA </a:t>
            </a:r>
            <a:r>
              <a:rPr lang="tr-TR" sz="2400" dirty="0" err="1" smtClean="0"/>
              <a:t>grafide</a:t>
            </a:r>
            <a:r>
              <a:rPr lang="tr-TR" sz="2400" dirty="0" smtClean="0"/>
              <a:t> yuvarlak (tümör?)</a:t>
            </a:r>
          </a:p>
          <a:p>
            <a:pPr algn="ctr"/>
            <a:r>
              <a:rPr lang="tr-TR" sz="2400" dirty="0" smtClean="0"/>
              <a:t>Yan </a:t>
            </a:r>
            <a:r>
              <a:rPr lang="tr-TR" sz="2400" dirty="0" err="1" smtClean="0"/>
              <a:t>grafide</a:t>
            </a:r>
            <a:r>
              <a:rPr lang="tr-TR" sz="2400" dirty="0" smtClean="0"/>
              <a:t> </a:t>
            </a:r>
            <a:r>
              <a:rPr lang="tr-TR" sz="2400" dirty="0" err="1" smtClean="0"/>
              <a:t>fissür</a:t>
            </a:r>
            <a:r>
              <a:rPr lang="tr-TR" sz="2400" dirty="0" smtClean="0"/>
              <a:t> </a:t>
            </a:r>
            <a:r>
              <a:rPr lang="tr-TR" sz="2400" dirty="0" err="1" smtClean="0"/>
              <a:t>lojunda</a:t>
            </a:r>
            <a:r>
              <a:rPr lang="tr-TR" sz="2400" dirty="0" smtClean="0"/>
              <a:t> ve iğ şeklinde</a:t>
            </a:r>
          </a:p>
          <a:p>
            <a:pPr algn="ctr"/>
            <a:r>
              <a:rPr lang="tr-TR" sz="2400" dirty="0" smtClean="0"/>
              <a:t>Genellikle kalp yetmezliğinde</a:t>
            </a:r>
          </a:p>
          <a:p>
            <a:pPr algn="ctr"/>
            <a:r>
              <a:rPr lang="tr-TR" sz="2400" dirty="0" smtClean="0"/>
              <a:t>Yetmezlik tedavisi ile hızla düzelir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Asbest…</a:t>
            </a:r>
            <a:endParaRPr lang="tr-TR" dirty="0"/>
          </a:p>
        </p:txBody>
      </p:sp>
      <p:pic>
        <p:nvPicPr>
          <p:cNvPr id="222210" name="Picture 2" descr="Bakanlık, asbest haritası çıkardı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1916832"/>
            <a:ext cx="8136904" cy="4068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Asbest…</a:t>
            </a:r>
            <a:endParaRPr lang="tr-T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915169"/>
            <a:ext cx="3808416" cy="3170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Metin kutusu"/>
          <p:cNvSpPr txBox="1"/>
          <p:nvPr/>
        </p:nvSpPr>
        <p:spPr>
          <a:xfrm>
            <a:off x="323528" y="5642084"/>
            <a:ext cx="84969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Mezotelyoma</a:t>
            </a:r>
            <a:r>
              <a:rPr lang="tr-TR" sz="2800" dirty="0" smtClean="0"/>
              <a:t>-</a:t>
            </a:r>
            <a:r>
              <a:rPr lang="tr-TR" sz="2800" dirty="0" err="1" smtClean="0"/>
              <a:t>bronkojenik</a:t>
            </a:r>
            <a:r>
              <a:rPr lang="tr-TR" sz="2800" dirty="0" smtClean="0"/>
              <a:t> tümör birlikteliğini unutma!!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984" y="2131193"/>
            <a:ext cx="4464496" cy="2841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Mediasten</a:t>
            </a: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 err="1" smtClean="0"/>
              <a:t>Mediasteni</a:t>
            </a:r>
            <a:r>
              <a:rPr lang="tr-TR" dirty="0" smtClean="0"/>
              <a:t> </a:t>
            </a:r>
            <a:r>
              <a:rPr lang="tr-TR" dirty="0" err="1" smtClean="0"/>
              <a:t>kompartmanlara</a:t>
            </a:r>
            <a:r>
              <a:rPr lang="tr-TR" dirty="0" smtClean="0"/>
              <a:t> ayırmak amaca yönelik bir çaba</a:t>
            </a:r>
          </a:p>
          <a:p>
            <a:r>
              <a:rPr lang="tr-TR" dirty="0" err="1" smtClean="0"/>
              <a:t>Kompartmanlar</a:t>
            </a:r>
            <a:r>
              <a:rPr lang="tr-TR" dirty="0" smtClean="0"/>
              <a:t> arasında keskin anatomik sınırlar yok ve </a:t>
            </a:r>
            <a:r>
              <a:rPr lang="tr-TR" dirty="0" err="1" smtClean="0"/>
              <a:t>kompartmanlar</a:t>
            </a:r>
            <a:r>
              <a:rPr lang="tr-TR" dirty="0" smtClean="0"/>
              <a:t> birbirleriyle bağlantılı</a:t>
            </a:r>
          </a:p>
          <a:p>
            <a:endParaRPr lang="tr-TR" dirty="0"/>
          </a:p>
        </p:txBody>
      </p:sp>
      <p:sp>
        <p:nvSpPr>
          <p:cNvPr id="8" name="7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7330" name="Picture 2" descr="http://bestpractice.bmj.com/best-practice/images/bp/en-gb/998-5_defaul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05672" y="1772816"/>
            <a:ext cx="4114800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2040" y="890718"/>
            <a:ext cx="3816424" cy="4770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6383" y="1844824"/>
            <a:ext cx="4349633" cy="3816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115616" y="5940569"/>
            <a:ext cx="676875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İlk tetkik iki yönlü (PA + </a:t>
            </a:r>
            <a:r>
              <a:rPr lang="tr-TR" sz="3200" dirty="0" err="1" smtClean="0"/>
              <a:t>lateral</a:t>
            </a:r>
            <a:r>
              <a:rPr lang="tr-TR" sz="3200" dirty="0" smtClean="0"/>
              <a:t>) istensin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395536" y="548680"/>
            <a:ext cx="424847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Diyafram, kalp, </a:t>
            </a:r>
            <a:r>
              <a:rPr lang="tr-TR" sz="2800" dirty="0" err="1" smtClean="0"/>
              <a:t>mediastenin</a:t>
            </a:r>
            <a:r>
              <a:rPr lang="tr-TR" sz="2800" dirty="0" smtClean="0"/>
              <a:t> </a:t>
            </a:r>
          </a:p>
          <a:p>
            <a:pPr algn="ctr"/>
            <a:r>
              <a:rPr lang="tr-TR" sz="2800" dirty="0" smtClean="0"/>
              <a:t>örttüğü lezyonlar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2628" y="1762472"/>
            <a:ext cx="3943348" cy="425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C000"/>
                </a:solidFill>
              </a:rPr>
              <a:t>Ön </a:t>
            </a:r>
            <a:r>
              <a:rPr lang="tr-TR" dirty="0" err="1" smtClean="0">
                <a:solidFill>
                  <a:srgbClr val="FFC000"/>
                </a:solidFill>
              </a:rPr>
              <a:t>mediasten</a:t>
            </a:r>
            <a:endParaRPr lang="tr-TR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1988840"/>
            <a:ext cx="4283969" cy="386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http://www.learningradiology.com/caseofweek/caseoftheweekpix2007-1/cow236l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260648"/>
            <a:ext cx="3991828" cy="33123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99992" y="286795"/>
            <a:ext cx="3960440" cy="328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7544" y="3717032"/>
            <a:ext cx="3816424" cy="2935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44008" y="3717032"/>
            <a:ext cx="3744416" cy="2845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C000"/>
                </a:solidFill>
              </a:rPr>
              <a:t>Orta </a:t>
            </a:r>
            <a:r>
              <a:rPr lang="tr-TR" dirty="0" err="1" smtClean="0">
                <a:solidFill>
                  <a:srgbClr val="FFC000"/>
                </a:solidFill>
              </a:rPr>
              <a:t>mediasten</a:t>
            </a:r>
            <a:endParaRPr lang="tr-TR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2060848"/>
            <a:ext cx="3305944" cy="3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79912" y="2661877"/>
            <a:ext cx="5004048" cy="235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C:\Users\dapaydin\Downloads\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404664"/>
            <a:ext cx="4752528" cy="36724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8835" name="Picture 3" descr="C:\Users\dapaydin\Downloads\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05855" y="3284984"/>
            <a:ext cx="3914617" cy="33123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C000"/>
                </a:solidFill>
              </a:rPr>
              <a:t>Posterior</a:t>
            </a:r>
            <a:r>
              <a:rPr lang="tr-TR" dirty="0" smtClean="0">
                <a:solidFill>
                  <a:srgbClr val="FFC000"/>
                </a:solidFill>
              </a:rPr>
              <a:t> </a:t>
            </a:r>
            <a:r>
              <a:rPr lang="tr-TR" dirty="0" err="1" smtClean="0">
                <a:solidFill>
                  <a:srgbClr val="FFC000"/>
                </a:solidFill>
              </a:rPr>
              <a:t>mediasten</a:t>
            </a:r>
            <a:endParaRPr lang="tr-TR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1988840"/>
            <a:ext cx="38100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2732109"/>
            <a:ext cx="4104456" cy="27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6056" y="3789040"/>
            <a:ext cx="3816424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3789040"/>
            <a:ext cx="4493299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67744" y="188640"/>
            <a:ext cx="4680520" cy="3308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Diyafram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1600200"/>
            <a:ext cx="8686800" cy="4525963"/>
          </a:xfrm>
        </p:spPr>
        <p:txBody>
          <a:bodyPr/>
          <a:lstStyle/>
          <a:p>
            <a:r>
              <a:rPr lang="tr-TR" dirty="0" err="1" smtClean="0"/>
              <a:t>Hemidiyafram</a:t>
            </a:r>
            <a:r>
              <a:rPr lang="tr-TR" dirty="0" smtClean="0"/>
              <a:t> ifadesi anatomik değil radyolojik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2708920"/>
            <a:ext cx="7776050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476672"/>
            <a:ext cx="4032448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476672"/>
            <a:ext cx="3579826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395536" y="3501008"/>
            <a:ext cx="3816424" cy="4001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dirty="0" err="1" smtClean="0"/>
              <a:t>Apikal</a:t>
            </a:r>
            <a:r>
              <a:rPr lang="tr-TR" sz="2000" dirty="0" smtClean="0"/>
              <a:t> kitle + </a:t>
            </a:r>
            <a:r>
              <a:rPr lang="tr-TR" sz="2000" dirty="0" err="1" smtClean="0"/>
              <a:t>frenik</a:t>
            </a:r>
            <a:r>
              <a:rPr lang="tr-TR" sz="2000" dirty="0" smtClean="0"/>
              <a:t> sinir paralizisi</a:t>
            </a:r>
            <a:endParaRPr lang="tr-TR" sz="2800" dirty="0" smtClean="0"/>
          </a:p>
        </p:txBody>
      </p:sp>
      <p:sp>
        <p:nvSpPr>
          <p:cNvPr id="6" name="5 Metin kutusu"/>
          <p:cNvSpPr txBox="1"/>
          <p:nvPr/>
        </p:nvSpPr>
        <p:spPr>
          <a:xfrm>
            <a:off x="5580112" y="3460938"/>
            <a:ext cx="2088232" cy="4001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/>
              <a:t>Diyafram </a:t>
            </a:r>
            <a:r>
              <a:rPr lang="tr-TR" sz="2000" dirty="0" err="1" smtClean="0"/>
              <a:t>rüptürü</a:t>
            </a:r>
            <a:endParaRPr lang="tr-TR" sz="2800" dirty="0" smtClean="0"/>
          </a:p>
        </p:txBody>
      </p:sp>
      <p:pic>
        <p:nvPicPr>
          <p:cNvPr id="7" name="Picture 2" descr="http://images.radiopaedia.org/images/25255/289ec63ba8748044e07568d673abd0_big_gallery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528" y="2436890"/>
            <a:ext cx="4032448" cy="4160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7 Metin kutusu"/>
          <p:cNvSpPr txBox="1"/>
          <p:nvPr/>
        </p:nvSpPr>
        <p:spPr>
          <a:xfrm>
            <a:off x="1259632" y="6053226"/>
            <a:ext cx="2088232" cy="4001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dirty="0" err="1" smtClean="0"/>
              <a:t>Bochdalek</a:t>
            </a:r>
            <a:r>
              <a:rPr lang="tr-TR" sz="2000" dirty="0" smtClean="0"/>
              <a:t> </a:t>
            </a:r>
            <a:r>
              <a:rPr lang="tr-TR" sz="2000" dirty="0" err="1" smtClean="0"/>
              <a:t>hernisi</a:t>
            </a:r>
            <a:endParaRPr lang="tr-TR" sz="28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/>
          <a:srcRect r="54891"/>
          <a:stretch>
            <a:fillRect/>
          </a:stretch>
        </p:blipFill>
        <p:spPr bwMode="auto">
          <a:xfrm>
            <a:off x="4572000" y="2924944"/>
            <a:ext cx="4312882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5724128" y="6021288"/>
            <a:ext cx="2088232" cy="4001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dirty="0" err="1" smtClean="0"/>
              <a:t>Morgagni</a:t>
            </a:r>
            <a:r>
              <a:rPr lang="tr-TR" sz="2000" dirty="0" smtClean="0"/>
              <a:t> </a:t>
            </a:r>
            <a:r>
              <a:rPr lang="tr-TR" sz="2000" dirty="0" err="1" smtClean="0"/>
              <a:t>hernisi</a:t>
            </a:r>
            <a:endParaRPr lang="tr-T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Travma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İlk tetkik akciğer </a:t>
            </a:r>
            <a:r>
              <a:rPr lang="tr-TR" dirty="0" err="1" smtClean="0"/>
              <a:t>grafisi</a:t>
            </a:r>
            <a:r>
              <a:rPr lang="tr-TR" dirty="0" smtClean="0"/>
              <a:t> olmalı</a:t>
            </a:r>
          </a:p>
          <a:p>
            <a:r>
              <a:rPr lang="tr-TR" dirty="0" smtClean="0"/>
              <a:t>Ciddi travma şüphesi varsa (</a:t>
            </a:r>
            <a:r>
              <a:rPr lang="tr-TR" dirty="0" err="1" smtClean="0"/>
              <a:t>vasküler</a:t>
            </a:r>
            <a:r>
              <a:rPr lang="tr-TR" dirty="0" smtClean="0"/>
              <a:t> yaralanma, </a:t>
            </a:r>
            <a:r>
              <a:rPr lang="tr-TR" dirty="0" err="1" smtClean="0"/>
              <a:t>trakeobronşiyal</a:t>
            </a:r>
            <a:r>
              <a:rPr lang="tr-TR" dirty="0" smtClean="0"/>
              <a:t> ağaç yaralanması, diyafram yaralanması, vs) kontrastlı BT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Travma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Kontüzyon</a:t>
            </a:r>
            <a:r>
              <a:rPr lang="tr-TR" dirty="0" smtClean="0"/>
              <a:t>, </a:t>
            </a:r>
            <a:r>
              <a:rPr lang="tr-TR" dirty="0" err="1" smtClean="0"/>
              <a:t>laserasyon</a:t>
            </a:r>
            <a:r>
              <a:rPr lang="tr-TR" dirty="0" smtClean="0"/>
              <a:t>, </a:t>
            </a:r>
            <a:r>
              <a:rPr lang="tr-TR" dirty="0" err="1" smtClean="0"/>
              <a:t>aspirasyon</a:t>
            </a:r>
            <a:r>
              <a:rPr lang="tr-TR" dirty="0" smtClean="0"/>
              <a:t> </a:t>
            </a:r>
            <a:r>
              <a:rPr lang="tr-TR" dirty="0" err="1" smtClean="0"/>
              <a:t>pnömonisi</a:t>
            </a:r>
            <a:r>
              <a:rPr lang="tr-TR" dirty="0" smtClean="0"/>
              <a:t>, </a:t>
            </a:r>
            <a:r>
              <a:rPr lang="tr-TR" dirty="0" err="1" smtClean="0"/>
              <a:t>atelektazi</a:t>
            </a:r>
            <a:r>
              <a:rPr lang="tr-TR" dirty="0" smtClean="0"/>
              <a:t>, </a:t>
            </a:r>
            <a:r>
              <a:rPr lang="tr-TR" dirty="0" err="1" smtClean="0"/>
              <a:t>pulmoner</a:t>
            </a:r>
            <a:r>
              <a:rPr lang="tr-TR" dirty="0" smtClean="0"/>
              <a:t> ödem</a:t>
            </a:r>
          </a:p>
          <a:p>
            <a:r>
              <a:rPr lang="tr-TR" dirty="0" err="1" smtClean="0"/>
              <a:t>Pnömotoraks</a:t>
            </a:r>
            <a:r>
              <a:rPr lang="tr-TR" dirty="0" smtClean="0"/>
              <a:t>, </a:t>
            </a:r>
            <a:r>
              <a:rPr lang="tr-TR" dirty="0" err="1" smtClean="0"/>
              <a:t>hemotoraks</a:t>
            </a:r>
            <a:r>
              <a:rPr lang="tr-TR" dirty="0" smtClean="0"/>
              <a:t>, </a:t>
            </a:r>
            <a:r>
              <a:rPr lang="tr-TR" dirty="0" err="1" smtClean="0"/>
              <a:t>pnömomediasten</a:t>
            </a:r>
            <a:endParaRPr lang="tr-TR" dirty="0" smtClean="0"/>
          </a:p>
          <a:p>
            <a:r>
              <a:rPr lang="tr-TR" dirty="0" smtClean="0"/>
              <a:t>Aort, </a:t>
            </a:r>
            <a:r>
              <a:rPr lang="tr-TR" dirty="0" err="1" smtClean="0"/>
              <a:t>özefagus</a:t>
            </a:r>
            <a:r>
              <a:rPr lang="tr-TR" dirty="0" smtClean="0"/>
              <a:t>, diyafram, </a:t>
            </a:r>
            <a:r>
              <a:rPr lang="tr-TR" dirty="0" err="1" smtClean="0"/>
              <a:t>trakea</a:t>
            </a:r>
            <a:r>
              <a:rPr lang="tr-TR" dirty="0" smtClean="0"/>
              <a:t>-bronş, </a:t>
            </a:r>
            <a:r>
              <a:rPr lang="tr-TR" dirty="0" err="1" smtClean="0"/>
              <a:t>spinal</a:t>
            </a:r>
            <a:r>
              <a:rPr lang="tr-TR" dirty="0" smtClean="0"/>
              <a:t> </a:t>
            </a:r>
            <a:r>
              <a:rPr lang="tr-TR" dirty="0" err="1" smtClean="0"/>
              <a:t>kord</a:t>
            </a:r>
            <a:r>
              <a:rPr lang="tr-TR" dirty="0" smtClean="0"/>
              <a:t> yaralanmaları</a:t>
            </a:r>
          </a:p>
          <a:p>
            <a:r>
              <a:rPr lang="tr-TR" dirty="0" smtClean="0"/>
              <a:t>Kemik kırığı </a:t>
            </a:r>
          </a:p>
          <a:p>
            <a:endParaRPr lang="tr-TR" dirty="0"/>
          </a:p>
        </p:txBody>
      </p:sp>
      <p:pic>
        <p:nvPicPr>
          <p:cNvPr id="4" name="Picture 4" descr="DSC06017"/>
          <p:cNvPicPr>
            <a:picLocks noChangeAspect="1" noChangeArrowheads="1"/>
          </p:cNvPicPr>
          <p:nvPr/>
        </p:nvPicPr>
        <p:blipFill>
          <a:blip r:embed="rId2" cstate="email">
            <a:lum bright="12000"/>
          </a:blip>
          <a:srcRect/>
          <a:stretch>
            <a:fillRect/>
          </a:stretch>
        </p:blipFill>
        <p:spPr>
          <a:xfrm>
            <a:off x="5060702" y="4057352"/>
            <a:ext cx="3687762" cy="2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tr-TR" dirty="0" smtClean="0"/>
              <a:t>US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 err="1" smtClean="0"/>
              <a:t>Plevral</a:t>
            </a:r>
            <a:r>
              <a:rPr lang="tr-TR" dirty="0" smtClean="0"/>
              <a:t> sıvı</a:t>
            </a:r>
          </a:p>
          <a:p>
            <a:r>
              <a:rPr lang="tr-TR" dirty="0" smtClean="0"/>
              <a:t>Göğüs duvarına komşu kitlesel lezyonlar</a:t>
            </a:r>
          </a:p>
          <a:p>
            <a:r>
              <a:rPr lang="tr-TR" dirty="0" smtClean="0"/>
              <a:t>Çocuklarda </a:t>
            </a:r>
            <a:r>
              <a:rPr lang="tr-TR" dirty="0" err="1" smtClean="0"/>
              <a:t>timus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err="1" smtClean="0"/>
              <a:t>BT’nin</a:t>
            </a:r>
            <a:r>
              <a:rPr lang="tr-TR" dirty="0" smtClean="0"/>
              <a:t> çözemedikleri</a:t>
            </a:r>
          </a:p>
          <a:p>
            <a:r>
              <a:rPr lang="tr-TR" dirty="0" smtClean="0"/>
              <a:t>Zor yerler (</a:t>
            </a:r>
            <a:r>
              <a:rPr lang="tr-TR" dirty="0" err="1" smtClean="0"/>
              <a:t>apeks</a:t>
            </a:r>
            <a:r>
              <a:rPr lang="tr-TR" dirty="0" smtClean="0"/>
              <a:t>, </a:t>
            </a:r>
            <a:r>
              <a:rPr lang="tr-TR" dirty="0" err="1" smtClean="0"/>
              <a:t>hilus</a:t>
            </a:r>
            <a:r>
              <a:rPr lang="tr-TR" dirty="0" smtClean="0"/>
              <a:t> komşuluğu, …)</a:t>
            </a:r>
          </a:p>
          <a:p>
            <a:r>
              <a:rPr lang="tr-TR" dirty="0" err="1" smtClean="0"/>
              <a:t>Fokal</a:t>
            </a:r>
            <a:r>
              <a:rPr lang="tr-TR" dirty="0" smtClean="0"/>
              <a:t> lezyonda iç yapı özellikleri</a:t>
            </a:r>
          </a:p>
          <a:p>
            <a:endParaRPr lang="tr-TR" dirty="0"/>
          </a:p>
        </p:txBody>
      </p:sp>
      <p:sp>
        <p:nvSpPr>
          <p:cNvPr id="6" name="2 Başlık"/>
          <p:cNvSpPr txBox="1">
            <a:spLocks/>
          </p:cNvSpPr>
          <p:nvPr/>
        </p:nvSpPr>
        <p:spPr>
          <a:xfrm>
            <a:off x="4644008" y="260648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MRG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7161954"/>
          <p:cNvPicPr>
            <a:picLocks noChangeAspect="1" noChangeArrowheads="1"/>
          </p:cNvPicPr>
          <p:nvPr/>
        </p:nvPicPr>
        <p:blipFill>
          <a:blip r:embed="rId2" cstate="email"/>
          <a:srcRect l="6250" t="26563" r="7813" b="25000"/>
          <a:stretch>
            <a:fillRect/>
          </a:stretch>
        </p:blipFill>
        <p:spPr bwMode="auto">
          <a:xfrm>
            <a:off x="76200" y="733425"/>
            <a:ext cx="4648200" cy="261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5" descr="7161963"/>
          <p:cNvPicPr>
            <a:picLocks noChangeAspect="1" noChangeArrowheads="1"/>
          </p:cNvPicPr>
          <p:nvPr/>
        </p:nvPicPr>
        <p:blipFill>
          <a:blip r:embed="rId3" cstate="email"/>
          <a:srcRect l="9375" t="23438" r="10938" b="26563"/>
          <a:stretch>
            <a:fillRect/>
          </a:stretch>
        </p:blipFill>
        <p:spPr bwMode="auto">
          <a:xfrm>
            <a:off x="4800600" y="750888"/>
            <a:ext cx="4267200" cy="267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6" descr="7162004"/>
          <p:cNvPicPr>
            <a:picLocks noChangeAspect="1" noChangeArrowheads="1"/>
          </p:cNvPicPr>
          <p:nvPr/>
        </p:nvPicPr>
        <p:blipFill>
          <a:blip r:embed="rId4" cstate="email"/>
          <a:srcRect l="9375" t="21875" r="9375" b="26563"/>
          <a:stretch>
            <a:fillRect/>
          </a:stretch>
        </p:blipFill>
        <p:spPr bwMode="auto">
          <a:xfrm>
            <a:off x="76200" y="3429000"/>
            <a:ext cx="4343400" cy="2757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1" name="Picture 7" descr="7161999"/>
          <p:cNvPicPr>
            <a:picLocks noChangeAspect="1" noChangeArrowheads="1"/>
          </p:cNvPicPr>
          <p:nvPr/>
        </p:nvPicPr>
        <p:blipFill>
          <a:blip r:embed="rId5" cstate="email"/>
          <a:srcRect l="7813" t="26563" r="9375" b="25000"/>
          <a:stretch>
            <a:fillRect/>
          </a:stretch>
        </p:blipFill>
        <p:spPr bwMode="auto">
          <a:xfrm>
            <a:off x="4495800" y="3473450"/>
            <a:ext cx="4572000" cy="267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İlgili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1455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10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vuhradiology.ie/wp-content/uploads/2015/04/tensionpt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8" y="404664"/>
            <a:ext cx="5406238" cy="61764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ngenital lobar emphysema xray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4984"/>
            <a:ext cx="5724575" cy="53094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47" b="8552"/>
          <a:stretch/>
        </p:blipFill>
        <p:spPr>
          <a:xfrm>
            <a:off x="1619672" y="402165"/>
            <a:ext cx="5688632" cy="61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600" y="332655"/>
            <a:ext cx="7128792" cy="6237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4" name="13 Düz Ok Bağlayıcısı"/>
          <p:cNvCxnSpPr/>
          <p:nvPr/>
        </p:nvCxnSpPr>
        <p:spPr>
          <a:xfrm flipH="1" flipV="1">
            <a:off x="3203848" y="2132856"/>
            <a:ext cx="288032" cy="108012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Metin kutusu"/>
          <p:cNvSpPr txBox="1"/>
          <p:nvPr/>
        </p:nvSpPr>
        <p:spPr>
          <a:xfrm>
            <a:off x="251520" y="5949280"/>
            <a:ext cx="8748464" cy="4924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600" dirty="0" err="1" smtClean="0"/>
              <a:t>Pnömotoraks</a:t>
            </a:r>
            <a:r>
              <a:rPr lang="tr-TR" sz="2600" dirty="0" smtClean="0"/>
              <a:t> şüphesi olan hastada </a:t>
            </a:r>
            <a:r>
              <a:rPr lang="tr-TR" sz="2600" dirty="0" err="1" smtClean="0"/>
              <a:t>ekspiryum</a:t>
            </a:r>
            <a:r>
              <a:rPr lang="tr-TR" sz="2600" dirty="0" smtClean="0"/>
              <a:t> </a:t>
            </a:r>
            <a:r>
              <a:rPr lang="tr-TR" sz="2600" dirty="0" err="1" smtClean="0"/>
              <a:t>grafisi</a:t>
            </a:r>
            <a:r>
              <a:rPr lang="tr-TR" sz="2600" dirty="0" smtClean="0"/>
              <a:t> faydalı!!!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3861793"/>
            <a:ext cx="4032448" cy="2807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57747" t="16532" r="3512" b="17516"/>
          <a:stretch/>
        </p:blipFill>
        <p:spPr>
          <a:xfrm>
            <a:off x="1331640" y="188639"/>
            <a:ext cx="6408712" cy="6134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6 Metin kutusu"/>
          <p:cNvSpPr txBox="1"/>
          <p:nvPr/>
        </p:nvSpPr>
        <p:spPr>
          <a:xfrm>
            <a:off x="1979712" y="6061082"/>
            <a:ext cx="5112568" cy="5232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Supin</a:t>
            </a:r>
            <a:r>
              <a:rPr lang="tr-TR" sz="2800" dirty="0" smtClean="0"/>
              <a:t> </a:t>
            </a:r>
            <a:r>
              <a:rPr lang="tr-TR" sz="2800" dirty="0" err="1" smtClean="0"/>
              <a:t>grafi</a:t>
            </a:r>
            <a:r>
              <a:rPr lang="tr-TR" sz="2800" dirty="0" smtClean="0"/>
              <a:t> </a:t>
            </a:r>
            <a:r>
              <a:rPr lang="tr-TR" sz="2800" dirty="0" smtClean="0">
                <a:sym typeface="Symbol"/>
              </a:rPr>
              <a:t> d</a:t>
            </a:r>
            <a:r>
              <a:rPr lang="tr-TR" sz="2800" dirty="0" smtClean="0"/>
              <a:t>erin </a:t>
            </a:r>
            <a:r>
              <a:rPr lang="tr-TR" sz="2800" dirty="0" err="1" smtClean="0"/>
              <a:t>sulkus</a:t>
            </a:r>
            <a:r>
              <a:rPr lang="tr-TR" sz="2800" dirty="0" smtClean="0"/>
              <a:t> belirtisi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648" y="260648"/>
            <a:ext cx="6497959" cy="2888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0402" name="Picture 2" descr="http://www.learningradiology.com/caseofweek/caseoftheweekpix2/cow132ar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03648" y="3356992"/>
            <a:ext cx="6480720" cy="31107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7 Metin kutusu"/>
          <p:cNvSpPr txBox="1"/>
          <p:nvPr/>
        </p:nvSpPr>
        <p:spPr>
          <a:xfrm>
            <a:off x="899592" y="6021288"/>
            <a:ext cx="7344816" cy="5232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Pnömomediasten</a:t>
            </a:r>
            <a:r>
              <a:rPr lang="tr-TR" sz="2800" dirty="0" smtClean="0"/>
              <a:t> </a:t>
            </a:r>
            <a:r>
              <a:rPr lang="tr-TR" sz="2800" dirty="0" smtClean="0">
                <a:sym typeface="Symbol"/>
              </a:rPr>
              <a:t> kesintisiz diyafram bulgusu</a:t>
            </a:r>
            <a:endParaRPr lang="tr-T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C000"/>
                </a:solidFill>
              </a:rPr>
              <a:t>Endotrakeal</a:t>
            </a:r>
            <a:r>
              <a:rPr lang="tr-TR" dirty="0" smtClean="0">
                <a:solidFill>
                  <a:srgbClr val="FFC000"/>
                </a:solidFill>
              </a:rPr>
              <a:t> tüp</a:t>
            </a:r>
            <a:endParaRPr lang="tr-TR" dirty="0">
              <a:solidFill>
                <a:srgbClr val="FFC000"/>
              </a:solidFill>
            </a:endParaRPr>
          </a:p>
        </p:txBody>
      </p:sp>
      <p:pic>
        <p:nvPicPr>
          <p:cNvPr id="249858" name="Picture 2" descr="http://bjmp.org/files/march2009/bjmp0309melarkode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412776"/>
            <a:ext cx="6048672" cy="3888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9860" name="Picture 4" descr="http://img.medscape.com/fullsize/migrated/519/318/ar519318.fig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81570" y="2996952"/>
            <a:ext cx="5294886" cy="3456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rdahan\Desktop\DSC01434.JPG"/>
          <p:cNvPicPr>
            <a:picLocks noChangeAspect="1" noChangeArrowheads="1"/>
          </p:cNvPicPr>
          <p:nvPr/>
        </p:nvPicPr>
        <p:blipFill>
          <a:blip r:embed="rId3" cstate="email"/>
          <a:srcRect r="26891"/>
          <a:stretch>
            <a:fillRect/>
          </a:stretch>
        </p:blipFill>
        <p:spPr bwMode="auto">
          <a:xfrm>
            <a:off x="1547664" y="394111"/>
            <a:ext cx="5976664" cy="613123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Timus</a:t>
            </a:r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Timik</a:t>
            </a:r>
            <a:r>
              <a:rPr lang="tr-TR" dirty="0" smtClean="0"/>
              <a:t> doku - </a:t>
            </a:r>
            <a:r>
              <a:rPr lang="tr-TR" dirty="0" err="1" smtClean="0"/>
              <a:t>mediastinal</a:t>
            </a:r>
            <a:r>
              <a:rPr lang="tr-TR" dirty="0" smtClean="0"/>
              <a:t> kitle karışır</a:t>
            </a:r>
          </a:p>
          <a:p>
            <a:pPr lvl="1"/>
            <a:r>
              <a:rPr lang="tr-TR" dirty="0" err="1" smtClean="0"/>
              <a:t>Timus</a:t>
            </a:r>
            <a:r>
              <a:rPr lang="tr-TR" dirty="0" smtClean="0"/>
              <a:t>, </a:t>
            </a:r>
            <a:r>
              <a:rPr lang="tr-TR" dirty="0" err="1" smtClean="0"/>
              <a:t>trakea</a:t>
            </a:r>
            <a:r>
              <a:rPr lang="tr-TR" dirty="0" smtClean="0"/>
              <a:t> ve damarları itmez; onlara “nazik” davranır</a:t>
            </a:r>
          </a:p>
        </p:txBody>
      </p:sp>
      <p:pic>
        <p:nvPicPr>
          <p:cNvPr id="4" name="Picture 2" descr="http://images.radiopaedia.org/images/260133/37c21d647e7002b082ca667c039c2c.jpg"/>
          <p:cNvPicPr>
            <a:picLocks noChangeAspect="1" noChangeArrowheads="1"/>
          </p:cNvPicPr>
          <p:nvPr/>
        </p:nvPicPr>
        <p:blipFill>
          <a:blip r:embed="rId2" cstate="email"/>
          <a:srcRect t="13158" b="15789"/>
          <a:stretch>
            <a:fillRect/>
          </a:stretch>
        </p:blipFill>
        <p:spPr bwMode="auto">
          <a:xfrm>
            <a:off x="179512" y="3212976"/>
            <a:ext cx="2736304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http://radiology.med.sc.edu/thymic%20sai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832" y="3140968"/>
            <a:ext cx="2784309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http://www.apfmj-archive.com/afm5_1/Graphics/afm_032_fig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2160" y="3212976"/>
            <a:ext cx="2963614" cy="1989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8 Metin kutusu"/>
          <p:cNvSpPr txBox="1"/>
          <p:nvPr/>
        </p:nvSpPr>
        <p:spPr>
          <a:xfrm>
            <a:off x="1475656" y="5589240"/>
            <a:ext cx="6120680" cy="95410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Direk </a:t>
            </a:r>
            <a:r>
              <a:rPr lang="tr-TR" sz="2800" dirty="0" err="1" smtClean="0"/>
              <a:t>grafide</a:t>
            </a:r>
            <a:r>
              <a:rPr lang="tr-TR" sz="2800" dirty="0" smtClean="0"/>
              <a:t> kafa karışırsa US yardımcı; </a:t>
            </a:r>
          </a:p>
          <a:p>
            <a:pPr algn="ctr"/>
            <a:r>
              <a:rPr lang="tr-TR" sz="2800" dirty="0" smtClean="0"/>
              <a:t>BT, MRG nadiren gerekir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tr-TR" dirty="0" smtClean="0"/>
              <a:t>BT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8 mm</a:t>
            </a:r>
          </a:p>
          <a:p>
            <a:r>
              <a:rPr lang="tr-TR" dirty="0" err="1" smtClean="0"/>
              <a:t>Supin</a:t>
            </a:r>
            <a:r>
              <a:rPr lang="tr-TR" dirty="0" smtClean="0"/>
              <a:t> (bazen </a:t>
            </a:r>
            <a:r>
              <a:rPr lang="tr-TR" dirty="0" err="1" smtClean="0"/>
              <a:t>pron</a:t>
            </a:r>
            <a:r>
              <a:rPr lang="tr-TR" dirty="0" smtClean="0"/>
              <a:t>)</a:t>
            </a:r>
          </a:p>
          <a:p>
            <a:r>
              <a:rPr lang="tr-TR" dirty="0" err="1" smtClean="0"/>
              <a:t>İnspiryum</a:t>
            </a:r>
            <a:r>
              <a:rPr lang="tr-TR" dirty="0" smtClean="0"/>
              <a:t> (bazen </a:t>
            </a:r>
            <a:r>
              <a:rPr lang="tr-TR" dirty="0" err="1" smtClean="0"/>
              <a:t>ekspiryum</a:t>
            </a:r>
            <a:r>
              <a:rPr lang="tr-TR" dirty="0" smtClean="0"/>
              <a:t>)</a:t>
            </a:r>
          </a:p>
          <a:p>
            <a:r>
              <a:rPr lang="tr-TR" dirty="0" smtClean="0"/>
              <a:t>Genellikle kontrastlı</a:t>
            </a:r>
          </a:p>
          <a:p>
            <a:endParaRPr lang="tr-TR" dirty="0"/>
          </a:p>
        </p:txBody>
      </p:sp>
      <p:pic>
        <p:nvPicPr>
          <p:cNvPr id="3074" name="Picture 2" descr="http://www.southsudanmedicaljournal.com/assets/images/Articles/may08/xr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33813" y="332656"/>
            <a:ext cx="3820086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8" name="7 Düz Bağlayıcı"/>
          <p:cNvCxnSpPr/>
          <p:nvPr/>
        </p:nvCxnSpPr>
        <p:spPr>
          <a:xfrm>
            <a:off x="5148064" y="476672"/>
            <a:ext cx="36004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>
            <a:off x="5148064" y="3717032"/>
            <a:ext cx="36004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dapaydin\Desktop\radyoloji\net\net arşiv\faruk nas\FARUK NAS(1571650)\Toraks BT (Kb. Trh. (09 Haziran 14.57)(28967375)\411381\9419889.jpg"/>
          <p:cNvPicPr>
            <a:picLocks noChangeAspect="1" noChangeArrowheads="1"/>
          </p:cNvPicPr>
          <p:nvPr/>
        </p:nvPicPr>
        <p:blipFill>
          <a:blip r:embed="rId3" cstate="email"/>
          <a:srcRect l="16242" t="14765" r="15837" b="23220"/>
          <a:stretch>
            <a:fillRect/>
          </a:stretch>
        </p:blipFill>
        <p:spPr bwMode="auto">
          <a:xfrm>
            <a:off x="179512" y="4172987"/>
            <a:ext cx="2734123" cy="2496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3" descr="C:\Users\dapaydin\Desktop\radyoloji\net\net arşiv\faruk nas\FARUK NAS(1571650)\Toraks BT (Kb. Trh. (09 Haziran 14.57)(28967375)\411382\9419930.jpg"/>
          <p:cNvPicPr>
            <a:picLocks noChangeAspect="1" noChangeArrowheads="1"/>
          </p:cNvPicPr>
          <p:nvPr/>
        </p:nvPicPr>
        <p:blipFill>
          <a:blip r:embed="rId4" cstate="email"/>
          <a:srcRect l="17516" t="16040" r="17516" b="23422"/>
          <a:stretch>
            <a:fillRect/>
          </a:stretch>
        </p:blipFill>
        <p:spPr bwMode="auto">
          <a:xfrm>
            <a:off x="3105656" y="4221088"/>
            <a:ext cx="2618472" cy="24399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3" name="12 Düz Ok Bağlayıcısı"/>
          <p:cNvCxnSpPr/>
          <p:nvPr/>
        </p:nvCxnSpPr>
        <p:spPr>
          <a:xfrm>
            <a:off x="7092280" y="980728"/>
            <a:ext cx="0" cy="2160240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274" name="Picture 2" descr="[bonew]"/>
          <p:cNvPicPr>
            <a:picLocks noChangeAspect="1" noChangeArrowheads="1"/>
          </p:cNvPicPr>
          <p:nvPr/>
        </p:nvPicPr>
        <p:blipFill>
          <a:blip r:embed="rId5" cstate="print"/>
          <a:srcRect l="15396" t="30471" r="41547" b="25666"/>
          <a:stretch>
            <a:fillRect/>
          </a:stretch>
        </p:blipFill>
        <p:spPr bwMode="auto">
          <a:xfrm>
            <a:off x="5868144" y="4221088"/>
            <a:ext cx="3096344" cy="2448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Doğumsal akciğer hastalıkları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C000"/>
                </a:solidFill>
              </a:rPr>
              <a:t>Doğumsal </a:t>
            </a:r>
            <a:r>
              <a:rPr lang="tr-TR" dirty="0" err="1" smtClean="0">
                <a:solidFill>
                  <a:srgbClr val="FFC000"/>
                </a:solidFill>
              </a:rPr>
              <a:t>pulmoner</a:t>
            </a:r>
            <a:r>
              <a:rPr lang="tr-TR" dirty="0" smtClean="0">
                <a:solidFill>
                  <a:srgbClr val="FFC000"/>
                </a:solidFill>
              </a:rPr>
              <a:t> havayolu </a:t>
            </a:r>
            <a:r>
              <a:rPr lang="tr-TR" dirty="0" err="1" smtClean="0">
                <a:solidFill>
                  <a:srgbClr val="FFC000"/>
                </a:solidFill>
              </a:rPr>
              <a:t>malformasyonu</a:t>
            </a:r>
            <a:endParaRPr lang="tr-TR" dirty="0" smtClean="0">
              <a:solidFill>
                <a:srgbClr val="FFC000"/>
              </a:solidFill>
            </a:endParaRPr>
          </a:p>
          <a:p>
            <a:r>
              <a:rPr lang="tr-TR" dirty="0" err="1" smtClean="0"/>
              <a:t>Konjenital</a:t>
            </a:r>
            <a:r>
              <a:rPr lang="tr-TR" dirty="0" smtClean="0"/>
              <a:t> </a:t>
            </a:r>
            <a:r>
              <a:rPr lang="tr-TR" dirty="0" err="1" smtClean="0"/>
              <a:t>lobar</a:t>
            </a:r>
            <a:r>
              <a:rPr lang="tr-TR" dirty="0" smtClean="0"/>
              <a:t> amfizem</a:t>
            </a:r>
          </a:p>
          <a:p>
            <a:r>
              <a:rPr lang="tr-TR" dirty="0" err="1" smtClean="0"/>
              <a:t>Pulmoner</a:t>
            </a:r>
            <a:r>
              <a:rPr lang="tr-TR" dirty="0" smtClean="0"/>
              <a:t> </a:t>
            </a:r>
            <a:r>
              <a:rPr lang="tr-TR" dirty="0" err="1" smtClean="0"/>
              <a:t>sekestrasyon</a:t>
            </a:r>
            <a:endParaRPr lang="tr-TR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20072" y="3140968"/>
            <a:ext cx="3520869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3645024"/>
            <a:ext cx="3528392" cy="283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Doğumsal akciğer hastalıkları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Doğumsal </a:t>
            </a:r>
            <a:r>
              <a:rPr lang="tr-TR" dirty="0" err="1" smtClean="0"/>
              <a:t>pulmoner</a:t>
            </a:r>
            <a:r>
              <a:rPr lang="tr-TR" dirty="0" smtClean="0"/>
              <a:t> havayolu </a:t>
            </a:r>
            <a:r>
              <a:rPr lang="tr-TR" dirty="0" err="1" smtClean="0"/>
              <a:t>malformasyonu</a:t>
            </a:r>
            <a:endParaRPr lang="tr-TR" dirty="0" smtClean="0"/>
          </a:p>
          <a:p>
            <a:r>
              <a:rPr lang="tr-TR" dirty="0" err="1" smtClean="0">
                <a:solidFill>
                  <a:srgbClr val="FFC000"/>
                </a:solidFill>
              </a:rPr>
              <a:t>Konjenital</a:t>
            </a:r>
            <a:r>
              <a:rPr lang="tr-TR" dirty="0" smtClean="0">
                <a:solidFill>
                  <a:srgbClr val="FFC000"/>
                </a:solidFill>
              </a:rPr>
              <a:t> </a:t>
            </a:r>
            <a:r>
              <a:rPr lang="tr-TR" dirty="0" err="1" smtClean="0">
                <a:solidFill>
                  <a:srgbClr val="FFC000"/>
                </a:solidFill>
              </a:rPr>
              <a:t>lobar</a:t>
            </a:r>
            <a:r>
              <a:rPr lang="tr-TR" dirty="0" smtClean="0">
                <a:solidFill>
                  <a:srgbClr val="FFC000"/>
                </a:solidFill>
              </a:rPr>
              <a:t> amfizem</a:t>
            </a:r>
          </a:p>
          <a:p>
            <a:r>
              <a:rPr lang="tr-TR" dirty="0" err="1" smtClean="0"/>
              <a:t>Pulmoner</a:t>
            </a:r>
            <a:r>
              <a:rPr lang="tr-TR" dirty="0" smtClean="0"/>
              <a:t> </a:t>
            </a:r>
            <a:r>
              <a:rPr lang="tr-TR" dirty="0" err="1" smtClean="0"/>
              <a:t>sekestrasyon</a:t>
            </a:r>
            <a:endParaRPr lang="tr-TR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8064" y="2841214"/>
            <a:ext cx="3600400" cy="3684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576" y="3663026"/>
            <a:ext cx="3851919" cy="2888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Doğumsal akciğer hastalıkları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Doğumsal </a:t>
            </a:r>
            <a:r>
              <a:rPr lang="tr-TR" dirty="0" err="1" smtClean="0"/>
              <a:t>pulmoner</a:t>
            </a:r>
            <a:r>
              <a:rPr lang="tr-TR" dirty="0" smtClean="0"/>
              <a:t> havayolu </a:t>
            </a:r>
            <a:r>
              <a:rPr lang="tr-TR" dirty="0" err="1" smtClean="0"/>
              <a:t>malformasyonu</a:t>
            </a:r>
            <a:endParaRPr lang="tr-TR" dirty="0" smtClean="0"/>
          </a:p>
          <a:p>
            <a:r>
              <a:rPr lang="tr-TR" dirty="0" err="1" smtClean="0"/>
              <a:t>Konjenital</a:t>
            </a:r>
            <a:r>
              <a:rPr lang="tr-TR" dirty="0" smtClean="0"/>
              <a:t> </a:t>
            </a:r>
            <a:r>
              <a:rPr lang="tr-TR" dirty="0" err="1" smtClean="0"/>
              <a:t>lobar</a:t>
            </a:r>
            <a:r>
              <a:rPr lang="tr-TR" dirty="0" smtClean="0"/>
              <a:t> amfizem</a:t>
            </a:r>
          </a:p>
          <a:p>
            <a:r>
              <a:rPr lang="tr-TR" dirty="0" err="1" smtClean="0">
                <a:solidFill>
                  <a:srgbClr val="FFC000"/>
                </a:solidFill>
              </a:rPr>
              <a:t>Pulmoner</a:t>
            </a:r>
            <a:r>
              <a:rPr lang="tr-TR" dirty="0" smtClean="0">
                <a:solidFill>
                  <a:srgbClr val="FFC000"/>
                </a:solidFill>
              </a:rPr>
              <a:t> </a:t>
            </a:r>
            <a:r>
              <a:rPr lang="tr-TR" dirty="0" err="1" smtClean="0">
                <a:solidFill>
                  <a:srgbClr val="FFC000"/>
                </a:solidFill>
              </a:rPr>
              <a:t>sekestrasyon</a:t>
            </a:r>
            <a:endParaRPr lang="tr-TR" dirty="0" smtClean="0">
              <a:solidFill>
                <a:srgbClr val="FFC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8064" y="2924944"/>
            <a:ext cx="3600400" cy="36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3602354"/>
            <a:ext cx="4536504" cy="2940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akcigerim.com/images/tre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43188" y="330200"/>
            <a:ext cx="6100762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4 Serbest Form"/>
          <p:cNvSpPr>
            <a:spLocks/>
          </p:cNvSpPr>
          <p:nvPr/>
        </p:nvSpPr>
        <p:spPr bwMode="auto">
          <a:xfrm>
            <a:off x="5572125" y="1714500"/>
            <a:ext cx="285750" cy="285750"/>
          </a:xfrm>
          <a:custGeom>
            <a:avLst/>
            <a:gdLst>
              <a:gd name="T0" fmla="*/ 0 w 598284"/>
              <a:gd name="T1" fmla="*/ 0 h 573576"/>
              <a:gd name="T2" fmla="*/ 0 w 598284"/>
              <a:gd name="T3" fmla="*/ 0 h 573576"/>
              <a:gd name="T4" fmla="*/ 0 w 598284"/>
              <a:gd name="T5" fmla="*/ 0 h 573576"/>
              <a:gd name="T6" fmla="*/ 0 w 598284"/>
              <a:gd name="T7" fmla="*/ 0 h 573576"/>
              <a:gd name="T8" fmla="*/ 0 w 598284"/>
              <a:gd name="T9" fmla="*/ 0 h 573576"/>
              <a:gd name="T10" fmla="*/ 0 w 598284"/>
              <a:gd name="T11" fmla="*/ 0 h 573576"/>
              <a:gd name="T12" fmla="*/ 0 w 598284"/>
              <a:gd name="T13" fmla="*/ 0 h 573576"/>
              <a:gd name="T14" fmla="*/ 0 w 598284"/>
              <a:gd name="T15" fmla="*/ 0 h 573576"/>
              <a:gd name="T16" fmla="*/ 0 w 598284"/>
              <a:gd name="T17" fmla="*/ 0 h 573576"/>
              <a:gd name="T18" fmla="*/ 0 w 598284"/>
              <a:gd name="T19" fmla="*/ 0 h 573576"/>
              <a:gd name="T20" fmla="*/ 0 w 598284"/>
              <a:gd name="T21" fmla="*/ 0 h 573576"/>
              <a:gd name="T22" fmla="*/ 0 w 598284"/>
              <a:gd name="T23" fmla="*/ 0 h 573576"/>
              <a:gd name="T24" fmla="*/ 0 w 598284"/>
              <a:gd name="T25" fmla="*/ 0 h 573576"/>
              <a:gd name="T26" fmla="*/ 0 w 598284"/>
              <a:gd name="T27" fmla="*/ 0 h 573576"/>
              <a:gd name="T28" fmla="*/ 0 w 598284"/>
              <a:gd name="T29" fmla="*/ 0 h 573576"/>
              <a:gd name="T30" fmla="*/ 0 w 598284"/>
              <a:gd name="T31" fmla="*/ 0 h 573576"/>
              <a:gd name="T32" fmla="*/ 0 w 598284"/>
              <a:gd name="T33" fmla="*/ 0 h 57357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98284"/>
              <a:gd name="T52" fmla="*/ 0 h 573576"/>
              <a:gd name="T53" fmla="*/ 598284 w 598284"/>
              <a:gd name="T54" fmla="*/ 573576 h 57357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98284" h="573576">
                <a:moveTo>
                  <a:pt x="73144" y="28144"/>
                </a:moveTo>
                <a:cubicBezTo>
                  <a:pt x="32818" y="149117"/>
                  <a:pt x="87216" y="0"/>
                  <a:pt x="25017" y="124397"/>
                </a:cubicBezTo>
                <a:cubicBezTo>
                  <a:pt x="17455" y="139522"/>
                  <a:pt x="14322" y="156481"/>
                  <a:pt x="8975" y="172523"/>
                </a:cubicBezTo>
                <a:cubicBezTo>
                  <a:pt x="14322" y="290165"/>
                  <a:pt x="0" y="410374"/>
                  <a:pt x="25017" y="525450"/>
                </a:cubicBezTo>
                <a:cubicBezTo>
                  <a:pt x="29701" y="546995"/>
                  <a:pt x="68068" y="535157"/>
                  <a:pt x="89186" y="541492"/>
                </a:cubicBezTo>
                <a:cubicBezTo>
                  <a:pt x="121579" y="551210"/>
                  <a:pt x="185438" y="573576"/>
                  <a:pt x="185438" y="573576"/>
                </a:cubicBezTo>
                <a:cubicBezTo>
                  <a:pt x="270996" y="568229"/>
                  <a:pt x="357173" y="569116"/>
                  <a:pt x="442112" y="557534"/>
                </a:cubicBezTo>
                <a:cubicBezTo>
                  <a:pt x="475622" y="552965"/>
                  <a:pt x="538365" y="525450"/>
                  <a:pt x="538365" y="525450"/>
                </a:cubicBezTo>
                <a:cubicBezTo>
                  <a:pt x="572043" y="424414"/>
                  <a:pt x="598284" y="389438"/>
                  <a:pt x="554407" y="268776"/>
                </a:cubicBezTo>
                <a:cubicBezTo>
                  <a:pt x="548628" y="252884"/>
                  <a:pt x="522322" y="258081"/>
                  <a:pt x="506280" y="252734"/>
                </a:cubicBezTo>
                <a:cubicBezTo>
                  <a:pt x="490238" y="242039"/>
                  <a:pt x="475399" y="229272"/>
                  <a:pt x="458154" y="220650"/>
                </a:cubicBezTo>
                <a:cubicBezTo>
                  <a:pt x="443029" y="213088"/>
                  <a:pt x="423232" y="215171"/>
                  <a:pt x="410028" y="204607"/>
                </a:cubicBezTo>
                <a:cubicBezTo>
                  <a:pt x="334900" y="144504"/>
                  <a:pt x="413567" y="172936"/>
                  <a:pt x="361901" y="108355"/>
                </a:cubicBezTo>
                <a:cubicBezTo>
                  <a:pt x="349857" y="93300"/>
                  <a:pt x="331393" y="84101"/>
                  <a:pt x="313775" y="76271"/>
                </a:cubicBezTo>
                <a:cubicBezTo>
                  <a:pt x="282870" y="62535"/>
                  <a:pt x="249606" y="54881"/>
                  <a:pt x="217522" y="44186"/>
                </a:cubicBezTo>
                <a:cubicBezTo>
                  <a:pt x="201480" y="38839"/>
                  <a:pt x="186306" y="28144"/>
                  <a:pt x="169396" y="28144"/>
                </a:cubicBezTo>
                <a:lnTo>
                  <a:pt x="73144" y="28144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tr-TR"/>
          </a:p>
        </p:txBody>
      </p:sp>
      <p:pic>
        <p:nvPicPr>
          <p:cNvPr id="31748" name="Picture 4" descr="http://www.kirkkovan.com.tr/leblebi/Images/products/22_6954372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313" y="1852613"/>
            <a:ext cx="2216150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749" name="7 Düz Ok Bağlayıcısı"/>
          <p:cNvCxnSpPr>
            <a:cxnSpLocks noChangeShapeType="1"/>
          </p:cNvCxnSpPr>
          <p:nvPr/>
        </p:nvCxnSpPr>
        <p:spPr bwMode="auto">
          <a:xfrm flipV="1">
            <a:off x="2286000" y="1928813"/>
            <a:ext cx="3143250" cy="1000125"/>
          </a:xfrm>
          <a:prstGeom prst="straightConnector1">
            <a:avLst/>
          </a:prstGeom>
          <a:noFill/>
          <a:ln w="57150" algn="ctr">
            <a:solidFill>
              <a:schemeClr val="accent1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ttp://www.bcmj.org/sites/default/files/BCMJ_50Vol5_aspirfb_fig1.gif"/>
          <p:cNvPicPr>
            <a:picLocks noChangeAspect="1" noChangeArrowheads="1"/>
          </p:cNvPicPr>
          <p:nvPr/>
        </p:nvPicPr>
        <p:blipFill>
          <a:blip r:embed="rId2" cstate="print"/>
          <a:srcRect l="945" t="1622" r="51485" b="23752"/>
          <a:stretch>
            <a:fillRect/>
          </a:stretch>
        </p:blipFill>
        <p:spPr bwMode="auto">
          <a:xfrm>
            <a:off x="338625" y="1484784"/>
            <a:ext cx="4176464" cy="3816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http://www.bcmj.org/sites/default/files/BCMJ_50Vol5_aspirfb_fig1.gif"/>
          <p:cNvPicPr>
            <a:picLocks noChangeAspect="1" noChangeArrowheads="1"/>
          </p:cNvPicPr>
          <p:nvPr/>
        </p:nvPicPr>
        <p:blipFill>
          <a:blip r:embed="rId2" cstate="print"/>
          <a:srcRect l="51701" t="1622" r="1721" b="23752"/>
          <a:stretch>
            <a:fillRect/>
          </a:stretch>
        </p:blipFill>
        <p:spPr bwMode="auto">
          <a:xfrm>
            <a:off x="4731113" y="1484784"/>
            <a:ext cx="4089359" cy="3816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Sürfaktan</a:t>
            </a:r>
            <a:r>
              <a:rPr lang="tr-TR" dirty="0" smtClean="0"/>
              <a:t> eksikliği</a:t>
            </a:r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 smtClean="0"/>
              <a:t>A</a:t>
            </a:r>
            <a:r>
              <a:rPr lang="tr-TR" sz="2800" dirty="0" smtClean="0"/>
              <a:t>kciğerlerde hacim kaybı</a:t>
            </a:r>
          </a:p>
          <a:p>
            <a:r>
              <a:rPr lang="tr-TR" dirty="0" err="1" smtClean="0"/>
              <a:t>G</a:t>
            </a:r>
            <a:r>
              <a:rPr lang="tr-TR" sz="2800" dirty="0" err="1" smtClean="0"/>
              <a:t>ranüler</a:t>
            </a:r>
            <a:r>
              <a:rPr lang="tr-TR" sz="2800" dirty="0" smtClean="0"/>
              <a:t> görünüm</a:t>
            </a:r>
          </a:p>
          <a:p>
            <a:r>
              <a:rPr lang="tr-TR" dirty="0" smtClean="0"/>
              <a:t>H</a:t>
            </a:r>
            <a:r>
              <a:rPr lang="tr-TR" sz="2800" dirty="0" smtClean="0"/>
              <a:t>ava </a:t>
            </a:r>
            <a:r>
              <a:rPr lang="tr-TR" sz="2800" dirty="0" err="1" smtClean="0"/>
              <a:t>bronkogramı</a:t>
            </a:r>
            <a:endParaRPr lang="tr-TR" sz="2800" dirty="0" smtClean="0"/>
          </a:p>
          <a:p>
            <a:r>
              <a:rPr lang="tr-TR" dirty="0" err="1" smtClean="0"/>
              <a:t>P</a:t>
            </a:r>
            <a:r>
              <a:rPr lang="tr-TR" sz="2800" dirty="0" err="1" smtClean="0"/>
              <a:t>levral</a:t>
            </a:r>
            <a:r>
              <a:rPr lang="tr-TR" sz="2800" dirty="0" smtClean="0"/>
              <a:t> sıvı </a:t>
            </a:r>
            <a:r>
              <a:rPr lang="tr-TR" sz="2800" dirty="0" smtClean="0">
                <a:sym typeface="Symbol"/>
              </a:rPr>
              <a:t></a:t>
            </a:r>
            <a:endParaRPr lang="tr-TR" dirty="0" smtClean="0"/>
          </a:p>
        </p:txBody>
      </p:sp>
      <p:sp>
        <p:nvSpPr>
          <p:cNvPr id="6" name="5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Picture 3" descr="http://img.medscape.com/pi/emed/ckb/radiology/336139-409409-878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86356" y="1772816"/>
            <a:ext cx="4779392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ttp://img.medscape.com/pi/emed/ckb/radiology/336139-409409-880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404663"/>
            <a:ext cx="3971911" cy="33472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9" descr="http://img.medscape.com/pi/emed/ckb/radiology/336139-409409-87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50816" y="404664"/>
            <a:ext cx="3781624" cy="33092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 descr="http://img.medscape.com/pi/emed/ckb/radiology/336139-409409-877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4006688"/>
            <a:ext cx="3313646" cy="2518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3851920" y="4421430"/>
            <a:ext cx="5000625" cy="187743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dirty="0" err="1" smtClean="0">
                <a:latin typeface="+mj-lt"/>
              </a:rPr>
              <a:t>Yenidoğanın</a:t>
            </a:r>
            <a:r>
              <a:rPr lang="tr-TR" sz="3200" b="1" dirty="0" smtClean="0">
                <a:latin typeface="+mj-lt"/>
              </a:rPr>
              <a:t> </a:t>
            </a:r>
            <a:r>
              <a:rPr lang="tr-TR" sz="3200" b="1" dirty="0">
                <a:latin typeface="+mj-lt"/>
              </a:rPr>
              <a:t>geçici </a:t>
            </a:r>
            <a:r>
              <a:rPr lang="tr-TR" sz="3200" b="1" dirty="0" err="1" smtClean="0">
                <a:latin typeface="+mj-lt"/>
              </a:rPr>
              <a:t>takipnesi</a:t>
            </a:r>
            <a:endParaRPr lang="tr-TR" sz="3200" b="1" dirty="0" smtClean="0">
              <a:latin typeface="+mj-lt"/>
            </a:endParaRPr>
          </a:p>
          <a:p>
            <a:pPr algn="ctr">
              <a:defRPr/>
            </a:pPr>
            <a:r>
              <a:rPr lang="tr-TR" sz="2800" dirty="0" smtClean="0">
                <a:latin typeface="+mj-lt"/>
              </a:rPr>
              <a:t> </a:t>
            </a:r>
            <a:r>
              <a:rPr lang="tr-TR" sz="2800" dirty="0">
                <a:latin typeface="+mj-lt"/>
              </a:rPr>
              <a:t>Akciğerlerde hacim kaybı </a:t>
            </a:r>
            <a:r>
              <a:rPr lang="tr-TR" sz="2800" dirty="0" smtClean="0">
                <a:latin typeface="+mj-lt"/>
                <a:sym typeface="Symbol"/>
              </a:rPr>
              <a:t>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Perihiler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 smtClean="0">
                <a:latin typeface="+mj-lt"/>
              </a:rPr>
              <a:t>infiltrasyon</a:t>
            </a:r>
            <a:r>
              <a:rPr lang="tr-TR" sz="2800" dirty="0" smtClean="0">
                <a:latin typeface="+mj-lt"/>
              </a:rPr>
              <a:t> (+)</a:t>
            </a:r>
          </a:p>
          <a:p>
            <a:pPr algn="ctr">
              <a:defRPr/>
            </a:pP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Plevral</a:t>
            </a:r>
            <a:r>
              <a:rPr lang="tr-TR" sz="2800" dirty="0">
                <a:latin typeface="+mj-lt"/>
              </a:rPr>
              <a:t> sıvı </a:t>
            </a:r>
            <a:r>
              <a:rPr lang="tr-TR" sz="2800" dirty="0">
                <a:latin typeface="+mj-lt"/>
                <a:sym typeface="Symbol"/>
              </a:rPr>
              <a:t>∓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merveyildirim.com.tr/wordpress/wp-content/uploads/2012/03/son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514942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outhsudanmedicaljournal.com/assets/images/Articles/may08/xr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86445" y="332656"/>
            <a:ext cx="4209891" cy="3888432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3419872" y="906016"/>
            <a:ext cx="4104456" cy="533400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3419872" y="1439416"/>
            <a:ext cx="4104456" cy="533400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3419872" y="1972816"/>
            <a:ext cx="4104456" cy="533400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9" name="8 Dikdörtgen"/>
          <p:cNvSpPr/>
          <p:nvPr/>
        </p:nvSpPr>
        <p:spPr>
          <a:xfrm>
            <a:off x="3419872" y="2506216"/>
            <a:ext cx="4104456" cy="533400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0" name="9 Dikdörtgen"/>
          <p:cNvSpPr/>
          <p:nvPr/>
        </p:nvSpPr>
        <p:spPr>
          <a:xfrm>
            <a:off x="3419872" y="3039616"/>
            <a:ext cx="4104456" cy="533400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1" name="10 Dikdörtgen"/>
          <p:cNvSpPr/>
          <p:nvPr/>
        </p:nvSpPr>
        <p:spPr>
          <a:xfrm>
            <a:off x="3419872" y="3573016"/>
            <a:ext cx="4104456" cy="533400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2" name="11 Dikdörtgen"/>
          <p:cNvSpPr/>
          <p:nvPr/>
        </p:nvSpPr>
        <p:spPr>
          <a:xfrm>
            <a:off x="3419872" y="372616"/>
            <a:ext cx="4104456" cy="533400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3" name="1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624" cy="1143000"/>
          </a:xfrm>
        </p:spPr>
        <p:txBody>
          <a:bodyPr/>
          <a:lstStyle/>
          <a:p>
            <a:r>
              <a:rPr lang="tr-TR" dirty="0" smtClean="0">
                <a:solidFill>
                  <a:srgbClr val="FFC000"/>
                </a:solidFill>
              </a:rPr>
              <a:t>BT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14" name="13 Dikdörtgen"/>
          <p:cNvSpPr/>
          <p:nvPr/>
        </p:nvSpPr>
        <p:spPr>
          <a:xfrm rot="10800000">
            <a:off x="3200400" y="4624535"/>
            <a:ext cx="2971800" cy="1828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5" name="14 Oval"/>
          <p:cNvSpPr/>
          <p:nvPr/>
        </p:nvSpPr>
        <p:spPr>
          <a:xfrm rot="16200000">
            <a:off x="4484688" y="5985022"/>
            <a:ext cx="457200" cy="479425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6" name="15 Oval"/>
          <p:cNvSpPr/>
          <p:nvPr/>
        </p:nvSpPr>
        <p:spPr>
          <a:xfrm rot="16200000">
            <a:off x="4484688" y="5527822"/>
            <a:ext cx="457200" cy="4794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7" name="16 Oval"/>
          <p:cNvSpPr/>
          <p:nvPr/>
        </p:nvSpPr>
        <p:spPr>
          <a:xfrm rot="16200000">
            <a:off x="4484688" y="5070622"/>
            <a:ext cx="457200" cy="479425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8" name="17 Oval"/>
          <p:cNvSpPr/>
          <p:nvPr/>
        </p:nvSpPr>
        <p:spPr>
          <a:xfrm rot="16200000">
            <a:off x="4484688" y="4613422"/>
            <a:ext cx="457200" cy="4794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19" name="18 Düz Ok Bağlayıcısı"/>
          <p:cNvCxnSpPr/>
          <p:nvPr/>
        </p:nvCxnSpPr>
        <p:spPr>
          <a:xfrm>
            <a:off x="304800" y="5538935"/>
            <a:ext cx="1371600" cy="15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Dikdörtgen"/>
          <p:cNvSpPr/>
          <p:nvPr/>
        </p:nvSpPr>
        <p:spPr>
          <a:xfrm rot="16200000">
            <a:off x="7410450" y="4872185"/>
            <a:ext cx="1428750" cy="14287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21" name="20 Oval"/>
          <p:cNvSpPr/>
          <p:nvPr/>
        </p:nvSpPr>
        <p:spPr>
          <a:xfrm rot="16200000">
            <a:off x="7562850" y="5005535"/>
            <a:ext cx="1143000" cy="1143000"/>
          </a:xfrm>
          <a:prstGeom prst="ellipse">
            <a:avLst/>
          </a:prstGeom>
          <a:solidFill>
            <a:schemeClr val="tx1">
              <a:lumMod val="50000"/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22" name="21 Sol Ayraç"/>
          <p:cNvSpPr/>
          <p:nvPr/>
        </p:nvSpPr>
        <p:spPr>
          <a:xfrm>
            <a:off x="1905000" y="4700735"/>
            <a:ext cx="914400" cy="1600200"/>
          </a:xfrm>
          <a:prstGeom prst="leftBrace">
            <a:avLst/>
          </a:pr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23" name="22 Çentikli Sağ Ok"/>
          <p:cNvSpPr/>
          <p:nvPr/>
        </p:nvSpPr>
        <p:spPr>
          <a:xfrm>
            <a:off x="6477000" y="5234135"/>
            <a:ext cx="838200" cy="609600"/>
          </a:xfrm>
          <a:prstGeom prst="notch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outhsudanmedicaljournal.com/assets/images/Articles/may08/xr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38573" y="332656"/>
            <a:ext cx="4209891" cy="3888432"/>
          </a:xfrm>
          <a:prstGeom prst="rect">
            <a:avLst/>
          </a:prstGeom>
          <a:noFill/>
        </p:spPr>
      </p:pic>
      <p:sp>
        <p:nvSpPr>
          <p:cNvPr id="13" name="12 Başlık"/>
          <p:cNvSpPr>
            <a:spLocks noGrp="1"/>
          </p:cNvSpPr>
          <p:nvPr>
            <p:ph type="title"/>
          </p:nvPr>
        </p:nvSpPr>
        <p:spPr>
          <a:xfrm>
            <a:off x="0" y="629816"/>
            <a:ext cx="4572000" cy="1143000"/>
          </a:xfrm>
        </p:spPr>
        <p:txBody>
          <a:bodyPr>
            <a:noAutofit/>
          </a:bodyPr>
          <a:lstStyle/>
          <a:p>
            <a:r>
              <a:rPr lang="tr-TR" sz="3400" dirty="0" smtClean="0">
                <a:solidFill>
                  <a:srgbClr val="FFC000"/>
                </a:solidFill>
              </a:rPr>
              <a:t>YÇBT</a:t>
            </a:r>
            <a:br>
              <a:rPr lang="tr-TR" sz="3400" dirty="0" smtClean="0">
                <a:solidFill>
                  <a:srgbClr val="FFC000"/>
                </a:solidFill>
              </a:rPr>
            </a:br>
            <a:r>
              <a:rPr lang="tr-TR" sz="3400" dirty="0" smtClean="0">
                <a:solidFill>
                  <a:srgbClr val="FFC000"/>
                </a:solidFill>
              </a:rPr>
              <a:t>Yüksek çözünürlüklü BT</a:t>
            </a:r>
            <a:endParaRPr lang="tr-TR" sz="3400" dirty="0">
              <a:solidFill>
                <a:srgbClr val="FFC000"/>
              </a:solidFill>
            </a:endParaRPr>
          </a:p>
        </p:txBody>
      </p:sp>
      <p:cxnSp>
        <p:nvCxnSpPr>
          <p:cNvPr id="27" name="26 Düz Bağlayıcı"/>
          <p:cNvCxnSpPr/>
          <p:nvPr/>
        </p:nvCxnSpPr>
        <p:spPr>
          <a:xfrm flipV="1">
            <a:off x="4837856" y="3131096"/>
            <a:ext cx="3766592" cy="987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Düz Bağlayıcı"/>
          <p:cNvCxnSpPr/>
          <p:nvPr/>
        </p:nvCxnSpPr>
        <p:spPr>
          <a:xfrm flipV="1">
            <a:off x="4860032" y="3707160"/>
            <a:ext cx="3766592" cy="987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Düz Bağlayıcı"/>
          <p:cNvCxnSpPr/>
          <p:nvPr/>
        </p:nvCxnSpPr>
        <p:spPr>
          <a:xfrm flipV="1">
            <a:off x="4860032" y="2564904"/>
            <a:ext cx="3766592" cy="987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Düz Bağlayıcı"/>
          <p:cNvCxnSpPr/>
          <p:nvPr/>
        </p:nvCxnSpPr>
        <p:spPr>
          <a:xfrm flipV="1">
            <a:off x="4860032" y="1988840"/>
            <a:ext cx="3766592" cy="987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Düz Bağlayıcı"/>
          <p:cNvCxnSpPr/>
          <p:nvPr/>
        </p:nvCxnSpPr>
        <p:spPr>
          <a:xfrm flipV="1">
            <a:off x="4860032" y="1412776"/>
            <a:ext cx="3766592" cy="987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Düz Bağlayıcı"/>
          <p:cNvCxnSpPr/>
          <p:nvPr/>
        </p:nvCxnSpPr>
        <p:spPr>
          <a:xfrm flipV="1">
            <a:off x="4860032" y="836712"/>
            <a:ext cx="3766592" cy="987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42 Dikdörtgen"/>
          <p:cNvSpPr/>
          <p:nvPr/>
        </p:nvSpPr>
        <p:spPr>
          <a:xfrm rot="10800000">
            <a:off x="4067942" y="4653137"/>
            <a:ext cx="1944217" cy="1828800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4" name="43 Oval"/>
          <p:cNvSpPr/>
          <p:nvPr/>
        </p:nvSpPr>
        <p:spPr>
          <a:xfrm rot="16200000">
            <a:off x="4931595" y="6013624"/>
            <a:ext cx="457200" cy="479425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5" name="44 Oval"/>
          <p:cNvSpPr/>
          <p:nvPr/>
        </p:nvSpPr>
        <p:spPr>
          <a:xfrm rot="16200000">
            <a:off x="4931595" y="5556424"/>
            <a:ext cx="457200" cy="4794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6" name="45 Oval"/>
          <p:cNvSpPr/>
          <p:nvPr/>
        </p:nvSpPr>
        <p:spPr>
          <a:xfrm rot="16200000">
            <a:off x="4931595" y="5099224"/>
            <a:ext cx="457200" cy="479425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7" name="46 Oval"/>
          <p:cNvSpPr/>
          <p:nvPr/>
        </p:nvSpPr>
        <p:spPr>
          <a:xfrm rot="16200000">
            <a:off x="4931595" y="4642024"/>
            <a:ext cx="457200" cy="4794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48" name="47 Düz Ok Bağlayıcısı"/>
          <p:cNvCxnSpPr/>
          <p:nvPr/>
        </p:nvCxnSpPr>
        <p:spPr>
          <a:xfrm flipV="1">
            <a:off x="3563888" y="5373216"/>
            <a:ext cx="3240360" cy="1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Dikdörtgen"/>
          <p:cNvSpPr/>
          <p:nvPr/>
        </p:nvSpPr>
        <p:spPr>
          <a:xfrm rot="16200000">
            <a:off x="7319714" y="4846291"/>
            <a:ext cx="1428750" cy="1428750"/>
          </a:xfrm>
          <a:prstGeom prst="rect">
            <a:avLst/>
          </a:prstGeom>
          <a:solidFill>
            <a:srgbClr val="FFC00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50" name="49 Oval"/>
          <p:cNvSpPr/>
          <p:nvPr/>
        </p:nvSpPr>
        <p:spPr>
          <a:xfrm rot="16200000">
            <a:off x="7472114" y="4979641"/>
            <a:ext cx="1143000" cy="114300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8" name="3 İçerik Yer Tutucusu"/>
          <p:cNvSpPr txBox="1">
            <a:spLocks/>
          </p:cNvSpPr>
          <p:nvPr/>
        </p:nvSpPr>
        <p:spPr>
          <a:xfrm>
            <a:off x="467544" y="2104256"/>
            <a:ext cx="3672408" cy="17567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Difüz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 hastalıkları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Bronşiektazi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Kitlenin detayları (iç yapı, uzanım, sınırlar, vs)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4183782"/>
            <a:ext cx="2808312" cy="2345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paydin\Desktop\radyoloji\net\net arşiv\faruk nas\FARUK NAS(1571650)\Toraks BT (Kb. Trh. (09 Haziran 14.57)(28967375)\411381\9419893.jpg"/>
          <p:cNvPicPr>
            <a:picLocks noChangeAspect="1" noChangeArrowheads="1"/>
          </p:cNvPicPr>
          <p:nvPr/>
        </p:nvPicPr>
        <p:blipFill>
          <a:blip r:embed="rId3" cstate="email"/>
          <a:srcRect t="13086" b="14563"/>
          <a:stretch>
            <a:fillRect/>
          </a:stretch>
        </p:blipFill>
        <p:spPr bwMode="auto">
          <a:xfrm>
            <a:off x="395535" y="371301"/>
            <a:ext cx="8306815" cy="6010027"/>
          </a:xfrm>
          <a:prstGeom prst="rect">
            <a:avLst/>
          </a:prstGeom>
          <a:noFill/>
        </p:spPr>
      </p:pic>
      <p:sp>
        <p:nvSpPr>
          <p:cNvPr id="5" name="4 Oval"/>
          <p:cNvSpPr/>
          <p:nvPr/>
        </p:nvSpPr>
        <p:spPr>
          <a:xfrm>
            <a:off x="4427984" y="2852936"/>
            <a:ext cx="432048" cy="43204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Oval"/>
          <p:cNvSpPr/>
          <p:nvPr/>
        </p:nvSpPr>
        <p:spPr>
          <a:xfrm>
            <a:off x="3851920" y="2276872"/>
            <a:ext cx="432048" cy="4320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Oval"/>
          <p:cNvSpPr/>
          <p:nvPr/>
        </p:nvSpPr>
        <p:spPr>
          <a:xfrm>
            <a:off x="5004048" y="2060848"/>
            <a:ext cx="432048" cy="4320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4211960" y="1556792"/>
            <a:ext cx="432048" cy="4320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paydin\Desktop\radyoloji\net\net arşiv\faruk nas\FARUK NAS(1571650)\Toraks BT (Kb. Trh. (09 Haziran 14.57)(28967375)\411381\9419890.jpg"/>
          <p:cNvPicPr>
            <a:picLocks noChangeAspect="1" noChangeArrowheads="1"/>
          </p:cNvPicPr>
          <p:nvPr/>
        </p:nvPicPr>
        <p:blipFill>
          <a:blip r:embed="rId3" cstate="email"/>
          <a:srcRect t="13086" b="14563"/>
          <a:stretch>
            <a:fillRect/>
          </a:stretch>
        </p:blipFill>
        <p:spPr bwMode="auto">
          <a:xfrm>
            <a:off x="395536" y="371301"/>
            <a:ext cx="8207288" cy="5938019"/>
          </a:xfrm>
          <a:prstGeom prst="rect">
            <a:avLst/>
          </a:prstGeom>
          <a:noFill/>
        </p:spPr>
      </p:pic>
      <p:cxnSp>
        <p:nvCxnSpPr>
          <p:cNvPr id="4" name="3 Düz Ok Bağlayıcısı"/>
          <p:cNvCxnSpPr/>
          <p:nvPr/>
        </p:nvCxnSpPr>
        <p:spPr>
          <a:xfrm flipH="1">
            <a:off x="4788024" y="1772816"/>
            <a:ext cx="648072" cy="43204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www.ucaorta.org/uploads/1/4/6/3/14630636/4543738_orig.jpg?1"/>
          <p:cNvPicPr>
            <a:picLocks noChangeAspect="1" noChangeArrowheads="1"/>
          </p:cNvPicPr>
          <p:nvPr/>
        </p:nvPicPr>
        <p:blipFill>
          <a:blip r:embed="rId4" cstate="print"/>
          <a:srcRect l="10080" r="9281" b="5078"/>
          <a:stretch>
            <a:fillRect/>
          </a:stretch>
        </p:blipFill>
        <p:spPr bwMode="auto">
          <a:xfrm>
            <a:off x="6999698" y="332656"/>
            <a:ext cx="1851635" cy="3240360"/>
          </a:xfrm>
          <a:prstGeom prst="rect">
            <a:avLst/>
          </a:prstGeom>
          <a:noFill/>
        </p:spPr>
      </p:pic>
      <p:cxnSp>
        <p:nvCxnSpPr>
          <p:cNvPr id="7" name="6 Düz Bağlayıcı"/>
          <p:cNvCxnSpPr/>
          <p:nvPr/>
        </p:nvCxnSpPr>
        <p:spPr>
          <a:xfrm>
            <a:off x="7236296" y="2636912"/>
            <a:ext cx="158417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paydin\Desktop\radyoloji\net\net arşiv\faruk nas\FARUK NAS(1571650)\Toraks BT (Kb. Trh. (09 Haziran 14.57)(28967375)\411381\9419885.jpg"/>
          <p:cNvPicPr>
            <a:picLocks noChangeAspect="1" noChangeArrowheads="1"/>
          </p:cNvPicPr>
          <p:nvPr/>
        </p:nvPicPr>
        <p:blipFill>
          <a:blip r:embed="rId3" cstate="email"/>
          <a:srcRect t="16040" b="16039"/>
          <a:stretch>
            <a:fillRect/>
          </a:stretch>
        </p:blipFill>
        <p:spPr bwMode="auto">
          <a:xfrm>
            <a:off x="437322" y="620688"/>
            <a:ext cx="8269356" cy="5616624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 flipV="1">
            <a:off x="5076056" y="4005064"/>
            <a:ext cx="576064" cy="576064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Düz Ok Bağlayıcısı"/>
          <p:cNvCxnSpPr/>
          <p:nvPr/>
        </p:nvCxnSpPr>
        <p:spPr>
          <a:xfrm>
            <a:off x="3275856" y="1700808"/>
            <a:ext cx="720080" cy="648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www.ucaorta.org/uploads/1/4/6/3/14630636/4543738_orig.jpg?1"/>
          <p:cNvPicPr>
            <a:picLocks noChangeAspect="1" noChangeArrowheads="1"/>
          </p:cNvPicPr>
          <p:nvPr/>
        </p:nvPicPr>
        <p:blipFill>
          <a:blip r:embed="rId4" cstate="print"/>
          <a:srcRect l="10080" r="9281" b="5078"/>
          <a:stretch>
            <a:fillRect/>
          </a:stretch>
        </p:blipFill>
        <p:spPr bwMode="auto">
          <a:xfrm>
            <a:off x="6999698" y="332656"/>
            <a:ext cx="1851635" cy="3240360"/>
          </a:xfrm>
          <a:prstGeom prst="rect">
            <a:avLst/>
          </a:prstGeom>
          <a:noFill/>
        </p:spPr>
      </p:pic>
      <p:cxnSp>
        <p:nvCxnSpPr>
          <p:cNvPr id="7" name="6 Düz Bağlayıcı"/>
          <p:cNvCxnSpPr/>
          <p:nvPr/>
        </p:nvCxnSpPr>
        <p:spPr>
          <a:xfrm>
            <a:off x="7164288" y="1988840"/>
            <a:ext cx="158417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İçindekiler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62872" cy="4525963"/>
          </a:xfrm>
        </p:spPr>
        <p:txBody>
          <a:bodyPr/>
          <a:lstStyle/>
          <a:p>
            <a:endParaRPr lang="tr-TR" dirty="0" smtClean="0"/>
          </a:p>
          <a:p>
            <a:r>
              <a:rPr lang="tr-TR" dirty="0" smtClean="0"/>
              <a:t>Anatomi</a:t>
            </a:r>
          </a:p>
          <a:p>
            <a:r>
              <a:rPr lang="tr-TR" dirty="0" smtClean="0"/>
              <a:t>Görüntüleme yöntemleri</a:t>
            </a:r>
          </a:p>
          <a:p>
            <a:r>
              <a:rPr lang="tr-TR" dirty="0" smtClean="0"/>
              <a:t>Patolojiler</a:t>
            </a:r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http://www.gentek.com.tr/storage/images/tolga/Thorax_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6016" y="1412776"/>
            <a:ext cx="4104456" cy="491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paydin\Desktop\radyoloji\net\net arşiv\faruk nas\FARUK NAS(1571650)\Toraks BT (Kb. Trh. (09 Haziran 14.57)(28967375)\411381\9419882.jpg"/>
          <p:cNvPicPr>
            <a:picLocks noChangeAspect="1" noChangeArrowheads="1"/>
          </p:cNvPicPr>
          <p:nvPr/>
        </p:nvPicPr>
        <p:blipFill>
          <a:blip r:embed="rId3" cstate="email"/>
          <a:srcRect t="17516" b="17516"/>
          <a:stretch>
            <a:fillRect/>
          </a:stretch>
        </p:blipFill>
        <p:spPr bwMode="auto">
          <a:xfrm>
            <a:off x="249382" y="620688"/>
            <a:ext cx="8645236" cy="5616624"/>
          </a:xfrm>
          <a:prstGeom prst="rect">
            <a:avLst/>
          </a:prstGeom>
          <a:noFill/>
        </p:spPr>
      </p:pic>
      <p:sp>
        <p:nvSpPr>
          <p:cNvPr id="3" name="2 Serbest Form"/>
          <p:cNvSpPr/>
          <p:nvPr/>
        </p:nvSpPr>
        <p:spPr>
          <a:xfrm>
            <a:off x="4175393" y="2379643"/>
            <a:ext cx="903383" cy="1575412"/>
          </a:xfrm>
          <a:custGeom>
            <a:avLst/>
            <a:gdLst>
              <a:gd name="connsiteX0" fmla="*/ 66101 w 903383"/>
              <a:gd name="connsiteY0" fmla="*/ 165253 h 1575412"/>
              <a:gd name="connsiteX1" fmla="*/ 132202 w 903383"/>
              <a:gd name="connsiteY1" fmla="*/ 132203 h 1575412"/>
              <a:gd name="connsiteX2" fmla="*/ 187287 w 903383"/>
              <a:gd name="connsiteY2" fmla="*/ 77118 h 1575412"/>
              <a:gd name="connsiteX3" fmla="*/ 209320 w 903383"/>
              <a:gd name="connsiteY3" fmla="*/ 44068 h 1575412"/>
              <a:gd name="connsiteX4" fmla="*/ 275421 w 903383"/>
              <a:gd name="connsiteY4" fmla="*/ 0 h 1575412"/>
              <a:gd name="connsiteX5" fmla="*/ 352540 w 903383"/>
              <a:gd name="connsiteY5" fmla="*/ 11017 h 1575412"/>
              <a:gd name="connsiteX6" fmla="*/ 374573 w 903383"/>
              <a:gd name="connsiteY6" fmla="*/ 44068 h 1575412"/>
              <a:gd name="connsiteX7" fmla="*/ 407624 w 903383"/>
              <a:gd name="connsiteY7" fmla="*/ 77118 h 1575412"/>
              <a:gd name="connsiteX8" fmla="*/ 473725 w 903383"/>
              <a:gd name="connsiteY8" fmla="*/ 143220 h 1575412"/>
              <a:gd name="connsiteX9" fmla="*/ 495759 w 903383"/>
              <a:gd name="connsiteY9" fmla="*/ 176270 h 1575412"/>
              <a:gd name="connsiteX10" fmla="*/ 528809 w 903383"/>
              <a:gd name="connsiteY10" fmla="*/ 198304 h 1575412"/>
              <a:gd name="connsiteX11" fmla="*/ 572877 w 903383"/>
              <a:gd name="connsiteY11" fmla="*/ 231355 h 1575412"/>
              <a:gd name="connsiteX12" fmla="*/ 594911 w 903383"/>
              <a:gd name="connsiteY12" fmla="*/ 264405 h 1575412"/>
              <a:gd name="connsiteX13" fmla="*/ 616944 w 903383"/>
              <a:gd name="connsiteY13" fmla="*/ 330506 h 1575412"/>
              <a:gd name="connsiteX14" fmla="*/ 627961 w 903383"/>
              <a:gd name="connsiteY14" fmla="*/ 363557 h 1575412"/>
              <a:gd name="connsiteX15" fmla="*/ 672029 w 903383"/>
              <a:gd name="connsiteY15" fmla="*/ 429658 h 1575412"/>
              <a:gd name="connsiteX16" fmla="*/ 716096 w 903383"/>
              <a:gd name="connsiteY16" fmla="*/ 506776 h 1575412"/>
              <a:gd name="connsiteX17" fmla="*/ 738130 w 903383"/>
              <a:gd name="connsiteY17" fmla="*/ 583894 h 1575412"/>
              <a:gd name="connsiteX18" fmla="*/ 760164 w 903383"/>
              <a:gd name="connsiteY18" fmla="*/ 649996 h 1575412"/>
              <a:gd name="connsiteX19" fmla="*/ 804231 w 903383"/>
              <a:gd name="connsiteY19" fmla="*/ 782198 h 1575412"/>
              <a:gd name="connsiteX20" fmla="*/ 815248 w 903383"/>
              <a:gd name="connsiteY20" fmla="*/ 815249 h 1575412"/>
              <a:gd name="connsiteX21" fmla="*/ 826265 w 903383"/>
              <a:gd name="connsiteY21" fmla="*/ 848299 h 1575412"/>
              <a:gd name="connsiteX22" fmla="*/ 848299 w 903383"/>
              <a:gd name="connsiteY22" fmla="*/ 936434 h 1575412"/>
              <a:gd name="connsiteX23" fmla="*/ 859315 w 903383"/>
              <a:gd name="connsiteY23" fmla="*/ 1024569 h 1575412"/>
              <a:gd name="connsiteX24" fmla="*/ 870332 w 903383"/>
              <a:gd name="connsiteY24" fmla="*/ 1057620 h 1575412"/>
              <a:gd name="connsiteX25" fmla="*/ 881349 w 903383"/>
              <a:gd name="connsiteY25" fmla="*/ 1123721 h 1575412"/>
              <a:gd name="connsiteX26" fmla="*/ 903383 w 903383"/>
              <a:gd name="connsiteY26" fmla="*/ 1266940 h 1575412"/>
              <a:gd name="connsiteX27" fmla="*/ 892366 w 903383"/>
              <a:gd name="connsiteY27" fmla="*/ 1410159 h 1575412"/>
              <a:gd name="connsiteX28" fmla="*/ 881349 w 903383"/>
              <a:gd name="connsiteY28" fmla="*/ 1443210 h 1575412"/>
              <a:gd name="connsiteX29" fmla="*/ 815248 w 903383"/>
              <a:gd name="connsiteY29" fmla="*/ 1487277 h 1575412"/>
              <a:gd name="connsiteX30" fmla="*/ 782197 w 903383"/>
              <a:gd name="connsiteY30" fmla="*/ 1509311 h 1575412"/>
              <a:gd name="connsiteX31" fmla="*/ 694062 w 903383"/>
              <a:gd name="connsiteY31" fmla="*/ 1553379 h 1575412"/>
              <a:gd name="connsiteX32" fmla="*/ 627961 w 903383"/>
              <a:gd name="connsiteY32" fmla="*/ 1575412 h 1575412"/>
              <a:gd name="connsiteX33" fmla="*/ 517793 w 903383"/>
              <a:gd name="connsiteY33" fmla="*/ 1564396 h 1575412"/>
              <a:gd name="connsiteX34" fmla="*/ 462708 w 903383"/>
              <a:gd name="connsiteY34" fmla="*/ 1509311 h 1575412"/>
              <a:gd name="connsiteX35" fmla="*/ 451691 w 903383"/>
              <a:gd name="connsiteY35" fmla="*/ 1476261 h 1575412"/>
              <a:gd name="connsiteX36" fmla="*/ 429658 w 903383"/>
              <a:gd name="connsiteY36" fmla="*/ 1443210 h 1575412"/>
              <a:gd name="connsiteX37" fmla="*/ 418641 w 903383"/>
              <a:gd name="connsiteY37" fmla="*/ 1388126 h 1575412"/>
              <a:gd name="connsiteX38" fmla="*/ 440674 w 903383"/>
              <a:gd name="connsiteY38" fmla="*/ 1189822 h 1575412"/>
              <a:gd name="connsiteX39" fmla="*/ 429658 w 903383"/>
              <a:gd name="connsiteY39" fmla="*/ 837282 h 1575412"/>
              <a:gd name="connsiteX40" fmla="*/ 407624 w 903383"/>
              <a:gd name="connsiteY40" fmla="*/ 749147 h 1575412"/>
              <a:gd name="connsiteX41" fmla="*/ 396607 w 903383"/>
              <a:gd name="connsiteY41" fmla="*/ 716097 h 1575412"/>
              <a:gd name="connsiteX42" fmla="*/ 341523 w 903383"/>
              <a:gd name="connsiteY42" fmla="*/ 649996 h 1575412"/>
              <a:gd name="connsiteX43" fmla="*/ 308472 w 903383"/>
              <a:gd name="connsiteY43" fmla="*/ 638979 h 1575412"/>
              <a:gd name="connsiteX44" fmla="*/ 275421 w 903383"/>
              <a:gd name="connsiteY44" fmla="*/ 605928 h 1575412"/>
              <a:gd name="connsiteX45" fmla="*/ 209320 w 903383"/>
              <a:gd name="connsiteY45" fmla="*/ 561861 h 1575412"/>
              <a:gd name="connsiteX46" fmla="*/ 165253 w 903383"/>
              <a:gd name="connsiteY46" fmla="*/ 495759 h 1575412"/>
              <a:gd name="connsiteX47" fmla="*/ 99152 w 903383"/>
              <a:gd name="connsiteY47" fmla="*/ 451692 h 1575412"/>
              <a:gd name="connsiteX48" fmla="*/ 77118 w 903383"/>
              <a:gd name="connsiteY48" fmla="*/ 418641 h 1575412"/>
              <a:gd name="connsiteX49" fmla="*/ 44067 w 903383"/>
              <a:gd name="connsiteY49" fmla="*/ 385591 h 1575412"/>
              <a:gd name="connsiteX50" fmla="*/ 22034 w 903383"/>
              <a:gd name="connsiteY50" fmla="*/ 319490 h 1575412"/>
              <a:gd name="connsiteX51" fmla="*/ 11017 w 903383"/>
              <a:gd name="connsiteY51" fmla="*/ 286439 h 1575412"/>
              <a:gd name="connsiteX52" fmla="*/ 0 w 903383"/>
              <a:gd name="connsiteY52" fmla="*/ 253388 h 1575412"/>
              <a:gd name="connsiteX53" fmla="*/ 11017 w 903383"/>
              <a:gd name="connsiteY53" fmla="*/ 209321 h 157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03383" h="1575412">
                <a:moveTo>
                  <a:pt x="66101" y="165253"/>
                </a:moveTo>
                <a:cubicBezTo>
                  <a:pt x="92984" y="156293"/>
                  <a:pt x="110844" y="153561"/>
                  <a:pt x="132202" y="132203"/>
                </a:cubicBezTo>
                <a:cubicBezTo>
                  <a:pt x="205645" y="58759"/>
                  <a:pt x="99155" y="135873"/>
                  <a:pt x="187287" y="77118"/>
                </a:cubicBezTo>
                <a:cubicBezTo>
                  <a:pt x="194631" y="66101"/>
                  <a:pt x="199356" y="52787"/>
                  <a:pt x="209320" y="44068"/>
                </a:cubicBezTo>
                <a:cubicBezTo>
                  <a:pt x="229249" y="26630"/>
                  <a:pt x="275421" y="0"/>
                  <a:pt x="275421" y="0"/>
                </a:cubicBezTo>
                <a:cubicBezTo>
                  <a:pt x="301127" y="3672"/>
                  <a:pt x="328811" y="471"/>
                  <a:pt x="352540" y="11017"/>
                </a:cubicBezTo>
                <a:cubicBezTo>
                  <a:pt x="364639" y="16395"/>
                  <a:pt x="366097" y="33896"/>
                  <a:pt x="374573" y="44068"/>
                </a:cubicBezTo>
                <a:cubicBezTo>
                  <a:pt x="384547" y="56037"/>
                  <a:pt x="397485" y="65289"/>
                  <a:pt x="407624" y="77118"/>
                </a:cubicBezTo>
                <a:cubicBezTo>
                  <a:pt x="462286" y="140891"/>
                  <a:pt x="415540" y="104430"/>
                  <a:pt x="473725" y="143220"/>
                </a:cubicBezTo>
                <a:cubicBezTo>
                  <a:pt x="481070" y="154237"/>
                  <a:pt x="486397" y="166908"/>
                  <a:pt x="495759" y="176270"/>
                </a:cubicBezTo>
                <a:cubicBezTo>
                  <a:pt x="505121" y="185632"/>
                  <a:pt x="518035" y="190608"/>
                  <a:pt x="528809" y="198304"/>
                </a:cubicBezTo>
                <a:cubicBezTo>
                  <a:pt x="543750" y="208977"/>
                  <a:pt x="559893" y="218371"/>
                  <a:pt x="572877" y="231355"/>
                </a:cubicBezTo>
                <a:cubicBezTo>
                  <a:pt x="582240" y="240717"/>
                  <a:pt x="587566" y="253388"/>
                  <a:pt x="594911" y="264405"/>
                </a:cubicBezTo>
                <a:lnTo>
                  <a:pt x="616944" y="330506"/>
                </a:lnTo>
                <a:cubicBezTo>
                  <a:pt x="620616" y="341523"/>
                  <a:pt x="621519" y="353894"/>
                  <a:pt x="627961" y="363557"/>
                </a:cubicBezTo>
                <a:lnTo>
                  <a:pt x="672029" y="429658"/>
                </a:lnTo>
                <a:cubicBezTo>
                  <a:pt x="694153" y="462844"/>
                  <a:pt x="699327" y="467648"/>
                  <a:pt x="716096" y="506776"/>
                </a:cubicBezTo>
                <a:cubicBezTo>
                  <a:pt x="728437" y="535570"/>
                  <a:pt x="728813" y="552839"/>
                  <a:pt x="738130" y="583894"/>
                </a:cubicBezTo>
                <a:cubicBezTo>
                  <a:pt x="744804" y="606140"/>
                  <a:pt x="752819" y="627962"/>
                  <a:pt x="760164" y="649996"/>
                </a:cubicBezTo>
                <a:lnTo>
                  <a:pt x="804231" y="782198"/>
                </a:lnTo>
                <a:lnTo>
                  <a:pt x="815248" y="815249"/>
                </a:lnTo>
                <a:cubicBezTo>
                  <a:pt x="818920" y="826266"/>
                  <a:pt x="823988" y="836912"/>
                  <a:pt x="826265" y="848299"/>
                </a:cubicBezTo>
                <a:cubicBezTo>
                  <a:pt x="839559" y="914771"/>
                  <a:pt x="831360" y="885620"/>
                  <a:pt x="848299" y="936434"/>
                </a:cubicBezTo>
                <a:cubicBezTo>
                  <a:pt x="851971" y="965812"/>
                  <a:pt x="854019" y="995440"/>
                  <a:pt x="859315" y="1024569"/>
                </a:cubicBezTo>
                <a:cubicBezTo>
                  <a:pt x="861392" y="1035995"/>
                  <a:pt x="867813" y="1046284"/>
                  <a:pt x="870332" y="1057620"/>
                </a:cubicBezTo>
                <a:cubicBezTo>
                  <a:pt x="875178" y="1079426"/>
                  <a:pt x="878397" y="1101579"/>
                  <a:pt x="881349" y="1123721"/>
                </a:cubicBezTo>
                <a:cubicBezTo>
                  <a:pt x="899476" y="1259674"/>
                  <a:pt x="881824" y="1180708"/>
                  <a:pt x="903383" y="1266940"/>
                </a:cubicBezTo>
                <a:cubicBezTo>
                  <a:pt x="899711" y="1314680"/>
                  <a:pt x="898305" y="1362648"/>
                  <a:pt x="892366" y="1410159"/>
                </a:cubicBezTo>
                <a:cubicBezTo>
                  <a:pt x="890926" y="1421682"/>
                  <a:pt x="889561" y="1434998"/>
                  <a:pt x="881349" y="1443210"/>
                </a:cubicBezTo>
                <a:cubicBezTo>
                  <a:pt x="862624" y="1461935"/>
                  <a:pt x="837282" y="1472588"/>
                  <a:pt x="815248" y="1487277"/>
                </a:cubicBezTo>
                <a:cubicBezTo>
                  <a:pt x="804231" y="1494622"/>
                  <a:pt x="794040" y="1503389"/>
                  <a:pt x="782197" y="1509311"/>
                </a:cubicBezTo>
                <a:cubicBezTo>
                  <a:pt x="752819" y="1524000"/>
                  <a:pt x="725223" y="1542992"/>
                  <a:pt x="694062" y="1553379"/>
                </a:cubicBezTo>
                <a:lnTo>
                  <a:pt x="627961" y="1575412"/>
                </a:lnTo>
                <a:cubicBezTo>
                  <a:pt x="591238" y="1571740"/>
                  <a:pt x="553754" y="1572694"/>
                  <a:pt x="517793" y="1564396"/>
                </a:cubicBezTo>
                <a:cubicBezTo>
                  <a:pt x="492885" y="1558648"/>
                  <a:pt x="472927" y="1529748"/>
                  <a:pt x="462708" y="1509311"/>
                </a:cubicBezTo>
                <a:cubicBezTo>
                  <a:pt x="457515" y="1498924"/>
                  <a:pt x="456884" y="1486648"/>
                  <a:pt x="451691" y="1476261"/>
                </a:cubicBezTo>
                <a:cubicBezTo>
                  <a:pt x="445770" y="1464418"/>
                  <a:pt x="437002" y="1454227"/>
                  <a:pt x="429658" y="1443210"/>
                </a:cubicBezTo>
                <a:cubicBezTo>
                  <a:pt x="425986" y="1424849"/>
                  <a:pt x="418641" y="1406851"/>
                  <a:pt x="418641" y="1388126"/>
                </a:cubicBezTo>
                <a:cubicBezTo>
                  <a:pt x="418641" y="1267175"/>
                  <a:pt x="420711" y="1269680"/>
                  <a:pt x="440674" y="1189822"/>
                </a:cubicBezTo>
                <a:cubicBezTo>
                  <a:pt x="437002" y="1072309"/>
                  <a:pt x="438451" y="954523"/>
                  <a:pt x="429658" y="837282"/>
                </a:cubicBezTo>
                <a:cubicBezTo>
                  <a:pt x="427393" y="807084"/>
                  <a:pt x="417200" y="777875"/>
                  <a:pt x="407624" y="749147"/>
                </a:cubicBezTo>
                <a:cubicBezTo>
                  <a:pt x="403952" y="738130"/>
                  <a:pt x="401800" y="726484"/>
                  <a:pt x="396607" y="716097"/>
                </a:cubicBezTo>
                <a:cubicBezTo>
                  <a:pt x="386445" y="695774"/>
                  <a:pt x="359797" y="662178"/>
                  <a:pt x="341523" y="649996"/>
                </a:cubicBezTo>
                <a:cubicBezTo>
                  <a:pt x="331860" y="643554"/>
                  <a:pt x="319489" y="642651"/>
                  <a:pt x="308472" y="638979"/>
                </a:cubicBezTo>
                <a:cubicBezTo>
                  <a:pt x="297455" y="627962"/>
                  <a:pt x="288385" y="614571"/>
                  <a:pt x="275421" y="605928"/>
                </a:cubicBezTo>
                <a:cubicBezTo>
                  <a:pt x="216032" y="566334"/>
                  <a:pt x="266090" y="634852"/>
                  <a:pt x="209320" y="561861"/>
                </a:cubicBezTo>
                <a:cubicBezTo>
                  <a:pt x="193062" y="540958"/>
                  <a:pt x="187287" y="510448"/>
                  <a:pt x="165253" y="495759"/>
                </a:cubicBezTo>
                <a:lnTo>
                  <a:pt x="99152" y="451692"/>
                </a:lnTo>
                <a:cubicBezTo>
                  <a:pt x="91807" y="440675"/>
                  <a:pt x="85595" y="428813"/>
                  <a:pt x="77118" y="418641"/>
                </a:cubicBezTo>
                <a:cubicBezTo>
                  <a:pt x="67144" y="406672"/>
                  <a:pt x="51633" y="399210"/>
                  <a:pt x="44067" y="385591"/>
                </a:cubicBezTo>
                <a:cubicBezTo>
                  <a:pt x="32788" y="365288"/>
                  <a:pt x="29378" y="341524"/>
                  <a:pt x="22034" y="319490"/>
                </a:cubicBezTo>
                <a:lnTo>
                  <a:pt x="11017" y="286439"/>
                </a:lnTo>
                <a:lnTo>
                  <a:pt x="0" y="253388"/>
                </a:lnTo>
                <a:lnTo>
                  <a:pt x="11017" y="209321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Picture 2" descr="http://www.ucaorta.org/uploads/1/4/6/3/14630636/4543738_orig.jpg?1"/>
          <p:cNvPicPr>
            <a:picLocks noChangeAspect="1" noChangeArrowheads="1"/>
          </p:cNvPicPr>
          <p:nvPr/>
        </p:nvPicPr>
        <p:blipFill>
          <a:blip r:embed="rId4" cstate="print"/>
          <a:srcRect l="10080" r="9281" b="5078"/>
          <a:stretch>
            <a:fillRect/>
          </a:stretch>
        </p:blipFill>
        <p:spPr bwMode="auto">
          <a:xfrm>
            <a:off x="6999698" y="332656"/>
            <a:ext cx="1851635" cy="3240360"/>
          </a:xfrm>
          <a:prstGeom prst="rect">
            <a:avLst/>
          </a:prstGeom>
          <a:noFill/>
        </p:spPr>
      </p:pic>
      <p:cxnSp>
        <p:nvCxnSpPr>
          <p:cNvPr id="5" name="4 Düz Bağlayıcı"/>
          <p:cNvCxnSpPr/>
          <p:nvPr/>
        </p:nvCxnSpPr>
        <p:spPr>
          <a:xfrm>
            <a:off x="7164288" y="1412776"/>
            <a:ext cx="158417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paydin\Desktop\radyoloji\net\net arşiv\faruk nas\FARUK NAS(1571650)\Toraks BT (Kb. Trh. (09 Haziran 14.57)(28967375)\411381\9419879.jpg"/>
          <p:cNvPicPr>
            <a:picLocks noChangeAspect="1" noChangeArrowheads="1"/>
          </p:cNvPicPr>
          <p:nvPr/>
        </p:nvPicPr>
        <p:blipFill>
          <a:blip r:embed="rId3" cstate="email"/>
          <a:srcRect t="20469" b="16040"/>
          <a:stretch>
            <a:fillRect/>
          </a:stretch>
        </p:blipFill>
        <p:spPr bwMode="auto">
          <a:xfrm>
            <a:off x="318977" y="836712"/>
            <a:ext cx="8392632" cy="5328592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V="1">
            <a:off x="3779912" y="3068960"/>
            <a:ext cx="432048" cy="504056"/>
          </a:xfrm>
          <a:prstGeom prst="straightConnector1">
            <a:avLst/>
          </a:prstGeom>
          <a:ln w="5715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Düz Ok Bağlayıcısı"/>
          <p:cNvCxnSpPr/>
          <p:nvPr/>
        </p:nvCxnSpPr>
        <p:spPr>
          <a:xfrm flipV="1">
            <a:off x="4139952" y="3140968"/>
            <a:ext cx="432048" cy="504056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Düz Ok Bağlayıcısı"/>
          <p:cNvCxnSpPr/>
          <p:nvPr/>
        </p:nvCxnSpPr>
        <p:spPr>
          <a:xfrm flipV="1">
            <a:off x="4283968" y="3429000"/>
            <a:ext cx="432048" cy="50405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www.ucaorta.org/uploads/1/4/6/3/14630636/4543738_orig.jpg?1"/>
          <p:cNvPicPr>
            <a:picLocks noChangeAspect="1" noChangeArrowheads="1"/>
          </p:cNvPicPr>
          <p:nvPr/>
        </p:nvPicPr>
        <p:blipFill>
          <a:blip r:embed="rId4" cstate="print"/>
          <a:srcRect l="10080" r="9281" b="5078"/>
          <a:stretch>
            <a:fillRect/>
          </a:stretch>
        </p:blipFill>
        <p:spPr bwMode="auto">
          <a:xfrm>
            <a:off x="6999698" y="332656"/>
            <a:ext cx="1851635" cy="3240360"/>
          </a:xfrm>
          <a:prstGeom prst="rect">
            <a:avLst/>
          </a:prstGeom>
          <a:noFill/>
        </p:spPr>
      </p:pic>
      <p:cxnSp>
        <p:nvCxnSpPr>
          <p:cNvPr id="8" name="7 Düz Bağlayıcı"/>
          <p:cNvCxnSpPr/>
          <p:nvPr/>
        </p:nvCxnSpPr>
        <p:spPr>
          <a:xfrm>
            <a:off x="7092280" y="836712"/>
            <a:ext cx="158417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paydin\Desktop\radyoloji\net\net arşiv\faruk nas\FARUK NAS(1571650)\Toraks BT (Kb. Trh. (09 Haziran 14.57)(28967375)\411381\9419876.jpg"/>
          <p:cNvPicPr>
            <a:picLocks noChangeAspect="1" noChangeArrowheads="1"/>
          </p:cNvPicPr>
          <p:nvPr/>
        </p:nvPicPr>
        <p:blipFill>
          <a:blip r:embed="rId3" cstate="email"/>
          <a:srcRect t="23422" b="16040"/>
          <a:stretch>
            <a:fillRect/>
          </a:stretch>
        </p:blipFill>
        <p:spPr bwMode="auto">
          <a:xfrm>
            <a:off x="349405" y="1052736"/>
            <a:ext cx="8445190" cy="5112568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V="1">
            <a:off x="3563888" y="3140968"/>
            <a:ext cx="432048" cy="504056"/>
          </a:xfrm>
          <a:prstGeom prst="straightConnector1">
            <a:avLst/>
          </a:prstGeom>
          <a:ln w="5715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Düz Ok Bağlayıcısı"/>
          <p:cNvCxnSpPr/>
          <p:nvPr/>
        </p:nvCxnSpPr>
        <p:spPr>
          <a:xfrm flipV="1">
            <a:off x="4283968" y="3068960"/>
            <a:ext cx="432048" cy="50405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Düz Ok Bağlayıcısı"/>
          <p:cNvCxnSpPr/>
          <p:nvPr/>
        </p:nvCxnSpPr>
        <p:spPr>
          <a:xfrm flipV="1">
            <a:off x="4355976" y="3356992"/>
            <a:ext cx="432048" cy="50405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Düz Ok Bağlayıcısı"/>
          <p:cNvCxnSpPr/>
          <p:nvPr/>
        </p:nvCxnSpPr>
        <p:spPr>
          <a:xfrm flipH="1">
            <a:off x="4355976" y="2132856"/>
            <a:ext cx="351656" cy="51244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www.ucaorta.org/uploads/1/4/6/3/14630636/4543738_orig.jpg?1"/>
          <p:cNvPicPr>
            <a:picLocks noChangeAspect="1" noChangeArrowheads="1"/>
          </p:cNvPicPr>
          <p:nvPr/>
        </p:nvPicPr>
        <p:blipFill>
          <a:blip r:embed="rId4" cstate="print"/>
          <a:srcRect l="10080" r="9281" b="5078"/>
          <a:stretch>
            <a:fillRect/>
          </a:stretch>
        </p:blipFill>
        <p:spPr bwMode="auto">
          <a:xfrm>
            <a:off x="6999698" y="332656"/>
            <a:ext cx="1851635" cy="3240360"/>
          </a:xfrm>
          <a:prstGeom prst="rect">
            <a:avLst/>
          </a:prstGeom>
          <a:noFill/>
        </p:spPr>
      </p:pic>
      <p:cxnSp>
        <p:nvCxnSpPr>
          <p:cNvPr id="8" name="7 Düz Bağlayıcı"/>
          <p:cNvCxnSpPr/>
          <p:nvPr/>
        </p:nvCxnSpPr>
        <p:spPr>
          <a:xfrm>
            <a:off x="7092280" y="404664"/>
            <a:ext cx="1656184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paydin\Desktop\radyoloji\net\net arşiv\faruk nas\FARUK NAS(1571650)\Toraks BT (Kb. Trh. (09 Haziran 14.57)(28967375)\411381\9419872.jpg"/>
          <p:cNvPicPr>
            <a:picLocks noChangeAspect="1" noChangeArrowheads="1"/>
          </p:cNvPicPr>
          <p:nvPr/>
        </p:nvPicPr>
        <p:blipFill>
          <a:blip r:embed="rId3" cstate="email"/>
          <a:srcRect t="20469" b="18993"/>
          <a:stretch>
            <a:fillRect/>
          </a:stretch>
        </p:blipFill>
        <p:spPr bwMode="auto">
          <a:xfrm>
            <a:off x="468351" y="980728"/>
            <a:ext cx="8207298" cy="4968552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>
            <a:off x="4932040" y="1988840"/>
            <a:ext cx="360040" cy="57606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Düz Ok Bağlayıcısı"/>
          <p:cNvCxnSpPr/>
          <p:nvPr/>
        </p:nvCxnSpPr>
        <p:spPr>
          <a:xfrm>
            <a:off x="3563888" y="1916832"/>
            <a:ext cx="432048" cy="57606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apaydin\Desktop\radyoloji\net\net arşiv\faruk nas\FARUK NAS(1571650)\Toraks BT (Kb. Trh. (09 Haziran 14.57)(28967375)\411381\9419877.jpg"/>
          <p:cNvPicPr>
            <a:picLocks noChangeAspect="1" noChangeArrowheads="1"/>
          </p:cNvPicPr>
          <p:nvPr/>
        </p:nvPicPr>
        <p:blipFill>
          <a:blip r:embed="rId3" cstate="email"/>
          <a:srcRect t="20469" b="16040"/>
          <a:stretch>
            <a:fillRect/>
          </a:stretch>
        </p:blipFill>
        <p:spPr bwMode="auto">
          <a:xfrm>
            <a:off x="318977" y="836712"/>
            <a:ext cx="8429487" cy="5351992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 flipV="1">
            <a:off x="5004048" y="2852936"/>
            <a:ext cx="504056" cy="36004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Düz Ok Bağlayıcısı"/>
          <p:cNvCxnSpPr/>
          <p:nvPr/>
        </p:nvCxnSpPr>
        <p:spPr>
          <a:xfrm flipV="1">
            <a:off x="3419872" y="2852936"/>
            <a:ext cx="432048" cy="504056"/>
          </a:xfrm>
          <a:prstGeom prst="straightConnector1">
            <a:avLst/>
          </a:prstGeom>
          <a:ln w="5715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apaydin\Desktop\radyoloji\net\net arşiv\faruk nas\FARUK NAS(1571650)\Toraks BT (Kb. Trh. (09 Haziran 14.57)(28967375)\411381\9419878.jpg"/>
          <p:cNvPicPr>
            <a:picLocks noChangeAspect="1" noChangeArrowheads="1"/>
          </p:cNvPicPr>
          <p:nvPr/>
        </p:nvPicPr>
        <p:blipFill>
          <a:blip r:embed="rId3" cstate="email"/>
          <a:srcRect t="20469" b="14563"/>
          <a:stretch>
            <a:fillRect/>
          </a:stretch>
        </p:blipFill>
        <p:spPr bwMode="auto">
          <a:xfrm>
            <a:off x="360218" y="836711"/>
            <a:ext cx="8388246" cy="5449663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>
            <a:off x="3707904" y="1844824"/>
            <a:ext cx="360040" cy="648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apaydin\Desktop\radyoloji\net\net arşiv\faruk nas\FARUK NAS(1571650)\Toraks BT (Kb. Trh. (09 Haziran 14.57)(28967375)\411381\9419883.jpg"/>
          <p:cNvPicPr>
            <a:picLocks noChangeAspect="1" noChangeArrowheads="1"/>
          </p:cNvPicPr>
          <p:nvPr/>
        </p:nvPicPr>
        <p:blipFill>
          <a:blip r:embed="rId3" cstate="email"/>
          <a:srcRect t="16040" b="14563"/>
          <a:stretch>
            <a:fillRect/>
          </a:stretch>
        </p:blipFill>
        <p:spPr bwMode="auto">
          <a:xfrm>
            <a:off x="369651" y="548680"/>
            <a:ext cx="8404698" cy="5832648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V="1">
            <a:off x="3275856" y="3068960"/>
            <a:ext cx="648072" cy="36004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apaydin\Desktop\radyoloji\net\net arşiv\faruk nas\FARUK NAS(1571650)\Toraks BT (Kb. Trh. (09 Haziran 14.57)(28967375)\411381\9419889.jpg"/>
          <p:cNvPicPr>
            <a:picLocks noChangeAspect="1" noChangeArrowheads="1"/>
          </p:cNvPicPr>
          <p:nvPr/>
        </p:nvPicPr>
        <p:blipFill>
          <a:blip r:embed="rId3" cstate="email"/>
          <a:srcRect t="13289" b="17314"/>
          <a:stretch>
            <a:fillRect/>
          </a:stretch>
        </p:blipFill>
        <p:spPr bwMode="auto">
          <a:xfrm>
            <a:off x="395535" y="379507"/>
            <a:ext cx="8337187" cy="5785797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>
            <a:off x="2915816" y="2420888"/>
            <a:ext cx="936104" cy="7200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apaydin\Desktop\radyoloji\net\net arşiv\faruk nas\FARUK NAS(1571650)\Toraks BT (Kb. Trh. (09 Haziran 14.57)(28967375)\411381\9419889.jpg"/>
          <p:cNvPicPr>
            <a:picLocks noChangeAspect="1" noChangeArrowheads="1"/>
          </p:cNvPicPr>
          <p:nvPr/>
        </p:nvPicPr>
        <p:blipFill>
          <a:blip r:embed="rId3" cstate="email"/>
          <a:srcRect t="13086" b="16040"/>
          <a:stretch>
            <a:fillRect/>
          </a:stretch>
        </p:blipFill>
        <p:spPr bwMode="auto">
          <a:xfrm>
            <a:off x="395536" y="396964"/>
            <a:ext cx="8240464" cy="5840348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>
            <a:off x="4932040" y="980728"/>
            <a:ext cx="360040" cy="57606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apaydin\Desktop\radyoloji\net\net arşiv\faruk nas\FARUK NAS(1571650)\Toraks BT (Kb. Trh. (09 Haziran 14.57)(28967375)\411381\9419886.jpg"/>
          <p:cNvPicPr>
            <a:picLocks noChangeAspect="1" noChangeArrowheads="1"/>
          </p:cNvPicPr>
          <p:nvPr/>
        </p:nvPicPr>
        <p:blipFill>
          <a:blip r:embed="rId3" cstate="email"/>
          <a:srcRect t="14563" b="16040"/>
          <a:stretch>
            <a:fillRect/>
          </a:stretch>
        </p:blipFill>
        <p:spPr bwMode="auto">
          <a:xfrm>
            <a:off x="323527" y="444664"/>
            <a:ext cx="8347059" cy="5792648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>
            <a:off x="5004048" y="1268760"/>
            <a:ext cx="360040" cy="57606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Düz Ok Bağlayıcısı"/>
          <p:cNvCxnSpPr/>
          <p:nvPr/>
        </p:nvCxnSpPr>
        <p:spPr>
          <a:xfrm flipH="1" flipV="1">
            <a:off x="4427984" y="3284984"/>
            <a:ext cx="648072" cy="576064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tr-TR" sz="6600" dirty="0" smtClean="0">
                <a:solidFill>
                  <a:srgbClr val="FFC000"/>
                </a:solidFill>
              </a:rPr>
              <a:t>ANATOMİ</a:t>
            </a:r>
            <a:endParaRPr lang="tr-TR" sz="6600" dirty="0">
              <a:solidFill>
                <a:srgbClr val="FFC000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5890" name="Picture 2" descr="https://www.anatomy4sculptors.com/gallery/m_9236276_anatom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5976" y="2228869"/>
            <a:ext cx="4536504" cy="43684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apaydin\Desktop\radyoloji\net\net arşiv\faruk nas\FARUK NAS(1571650)\Toraks BT (Kb. Trh. (09 Haziran 14.57)(28967375)\411381\9419884.jpg"/>
          <p:cNvPicPr>
            <a:picLocks noChangeAspect="1" noChangeArrowheads="1"/>
          </p:cNvPicPr>
          <p:nvPr/>
        </p:nvPicPr>
        <p:blipFill>
          <a:blip r:embed="rId3" cstate="email"/>
          <a:srcRect t="16040" b="17516"/>
          <a:stretch>
            <a:fillRect/>
          </a:stretch>
        </p:blipFill>
        <p:spPr bwMode="auto">
          <a:xfrm>
            <a:off x="395535" y="617970"/>
            <a:ext cx="8348837" cy="5547334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>
            <a:off x="5220072" y="2492896"/>
            <a:ext cx="360040" cy="57606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apaydin\Desktop\radyoloji\net\net arşiv\faruk nas\FARUK NAS(1571650)\Toraks BT (Kb. Trh. (09 Haziran 14.57)(28967375)\411381\9419889.jpg"/>
          <p:cNvPicPr>
            <a:picLocks noChangeAspect="1" noChangeArrowheads="1"/>
          </p:cNvPicPr>
          <p:nvPr/>
        </p:nvPicPr>
        <p:blipFill>
          <a:blip r:embed="rId3" cstate="email"/>
          <a:srcRect t="14563" b="16040"/>
          <a:stretch>
            <a:fillRect/>
          </a:stretch>
        </p:blipFill>
        <p:spPr bwMode="auto">
          <a:xfrm>
            <a:off x="323527" y="444664"/>
            <a:ext cx="8554583" cy="5936664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V="1">
            <a:off x="5292080" y="3861048"/>
            <a:ext cx="0" cy="648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Düz Ok Bağlayıcısı"/>
          <p:cNvCxnSpPr/>
          <p:nvPr/>
        </p:nvCxnSpPr>
        <p:spPr>
          <a:xfrm flipV="1">
            <a:off x="4067944" y="3356992"/>
            <a:ext cx="0" cy="648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apaydin\Desktop\radyoloji\net\net arşiv\faruk nas\FARUK NAS(1571650)\Toraks BT (Kb. Trh. (09 Haziran 14.57)(28967375)\411381\9419881.jpg"/>
          <p:cNvPicPr>
            <a:picLocks noChangeAspect="1" noChangeArrowheads="1"/>
          </p:cNvPicPr>
          <p:nvPr/>
        </p:nvPicPr>
        <p:blipFill>
          <a:blip r:embed="rId3" cstate="email"/>
          <a:srcRect t="20469" b="16040"/>
          <a:stretch>
            <a:fillRect/>
          </a:stretch>
        </p:blipFill>
        <p:spPr bwMode="auto">
          <a:xfrm>
            <a:off x="318977" y="836712"/>
            <a:ext cx="8392632" cy="5328592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V="1">
            <a:off x="3563888" y="3356992"/>
            <a:ext cx="504056" cy="504056"/>
          </a:xfrm>
          <a:prstGeom prst="straightConnector1">
            <a:avLst/>
          </a:prstGeom>
          <a:ln w="5715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Düz Ok Bağlayıcısı"/>
          <p:cNvCxnSpPr/>
          <p:nvPr/>
        </p:nvCxnSpPr>
        <p:spPr>
          <a:xfrm flipV="1">
            <a:off x="3851920" y="3717032"/>
            <a:ext cx="504056" cy="50405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apaydin\Desktop\radyoloji\net\net arşiv\faruk nas\FARUK NAS(1571650)\Toraks BT (Kb. Trh. (09 Haziran 14.57)(28967375)\411381\9419901.jpg"/>
          <p:cNvPicPr>
            <a:picLocks noChangeAspect="1" noChangeArrowheads="1"/>
          </p:cNvPicPr>
          <p:nvPr/>
        </p:nvPicPr>
        <p:blipFill>
          <a:blip r:embed="rId3" cstate="email"/>
          <a:srcRect t="11610" b="18993"/>
          <a:stretch>
            <a:fillRect/>
          </a:stretch>
        </p:blipFill>
        <p:spPr bwMode="auto">
          <a:xfrm>
            <a:off x="539551" y="450563"/>
            <a:ext cx="8234797" cy="5714741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V="1">
            <a:off x="3995936" y="3501008"/>
            <a:ext cx="504056" cy="504056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Düz Ok Bağlayıcısı"/>
          <p:cNvCxnSpPr/>
          <p:nvPr/>
        </p:nvCxnSpPr>
        <p:spPr>
          <a:xfrm flipH="1">
            <a:off x="6516216" y="692696"/>
            <a:ext cx="495672" cy="58444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apaydin\Desktop\radyoloji\net\net arşiv\faruk nas\FARUK NAS(1571650)\Toraks BT (Kb. Trh. (09 Haziran 14.57)(28967375)\411381\9419874.jpg"/>
          <p:cNvPicPr>
            <a:picLocks noChangeAspect="1" noChangeArrowheads="1"/>
          </p:cNvPicPr>
          <p:nvPr/>
        </p:nvPicPr>
        <p:blipFill>
          <a:blip r:embed="rId3" cstate="email"/>
          <a:srcRect t="20469" b="18993"/>
          <a:stretch>
            <a:fillRect/>
          </a:stretch>
        </p:blipFill>
        <p:spPr bwMode="auto">
          <a:xfrm>
            <a:off x="468351" y="980728"/>
            <a:ext cx="8207298" cy="4968552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>
            <a:off x="5796136" y="1772816"/>
            <a:ext cx="360040" cy="648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Düz Ok Bağlayıcısı"/>
          <p:cNvCxnSpPr/>
          <p:nvPr/>
        </p:nvCxnSpPr>
        <p:spPr>
          <a:xfrm flipH="1">
            <a:off x="1547664" y="2492896"/>
            <a:ext cx="576064" cy="432048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apaydin\Desktop\radyoloji\net\net arşiv\faruk nas\FARUK NAS(1571650)\Toraks BT (Kb. Trh. (09 Haziran 14.57)(28967375)\411381\9419886.jpg"/>
          <p:cNvPicPr>
            <a:picLocks noChangeAspect="1" noChangeArrowheads="1"/>
          </p:cNvPicPr>
          <p:nvPr/>
        </p:nvPicPr>
        <p:blipFill>
          <a:blip r:embed="rId3" cstate="email"/>
          <a:srcRect t="16040" b="14563"/>
          <a:stretch>
            <a:fillRect/>
          </a:stretch>
        </p:blipFill>
        <p:spPr bwMode="auto">
          <a:xfrm>
            <a:off x="369651" y="548680"/>
            <a:ext cx="8197175" cy="5688632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 flipV="1">
            <a:off x="7308304" y="4653136"/>
            <a:ext cx="648072" cy="43204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Düz Ok Bağlayıcısı"/>
          <p:cNvCxnSpPr/>
          <p:nvPr/>
        </p:nvCxnSpPr>
        <p:spPr>
          <a:xfrm flipH="1" flipV="1">
            <a:off x="4427984" y="1340768"/>
            <a:ext cx="576064" cy="50405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Ok Bağlayıcısı"/>
          <p:cNvCxnSpPr/>
          <p:nvPr/>
        </p:nvCxnSpPr>
        <p:spPr>
          <a:xfrm flipH="1">
            <a:off x="2195736" y="3068960"/>
            <a:ext cx="648072" cy="432048"/>
          </a:xfrm>
          <a:prstGeom prst="straightConnector1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Ok Bağlayıcısı"/>
          <p:cNvCxnSpPr/>
          <p:nvPr/>
        </p:nvCxnSpPr>
        <p:spPr>
          <a:xfrm flipH="1">
            <a:off x="4716016" y="3861048"/>
            <a:ext cx="648072" cy="432048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 flipV="1">
            <a:off x="3779912" y="5229200"/>
            <a:ext cx="216024" cy="432048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Ok Bağlayıcısı"/>
          <p:cNvCxnSpPr/>
          <p:nvPr/>
        </p:nvCxnSpPr>
        <p:spPr>
          <a:xfrm flipH="1">
            <a:off x="4716016" y="5373216"/>
            <a:ext cx="711696" cy="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apaydin\Desktop\radyoloji\net\net arşiv\faruk nas\FARUK NAS(1571650)\Toraks BT (Kb. Trh. (09 Haziran 14.57)(28967375)\411382\9419921.jpg"/>
          <p:cNvPicPr>
            <a:picLocks noChangeAspect="1" noChangeArrowheads="1"/>
          </p:cNvPicPr>
          <p:nvPr/>
        </p:nvPicPr>
        <p:blipFill>
          <a:blip r:embed="rId3" cstate="email"/>
          <a:srcRect l="17516" t="21946" r="16040" b="26375"/>
          <a:stretch>
            <a:fillRect/>
          </a:stretch>
        </p:blipFill>
        <p:spPr bwMode="auto">
          <a:xfrm>
            <a:off x="827584" y="380661"/>
            <a:ext cx="7437398" cy="5784643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V="1">
            <a:off x="3419872" y="3645024"/>
            <a:ext cx="576064" cy="57606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apaydin\Desktop\radyoloji\net\net arşiv\faruk nas\FARUK NAS(1571650)\Toraks BT (Kb. Trh. (09 Haziran 14.57)(28967375)\411382\9419926.jpg"/>
          <p:cNvPicPr>
            <a:picLocks noChangeAspect="1" noChangeArrowheads="1"/>
          </p:cNvPicPr>
          <p:nvPr/>
        </p:nvPicPr>
        <p:blipFill>
          <a:blip r:embed="rId3" cstate="email"/>
          <a:srcRect l="16040" t="18993" r="16039" b="24899"/>
          <a:stretch>
            <a:fillRect/>
          </a:stretch>
        </p:blipFill>
        <p:spPr bwMode="auto">
          <a:xfrm>
            <a:off x="1115616" y="548680"/>
            <a:ext cx="6984776" cy="5770032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>
            <a:off x="4355976" y="2708920"/>
            <a:ext cx="72008" cy="79208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Düz Ok Bağlayıcısı"/>
          <p:cNvCxnSpPr/>
          <p:nvPr/>
        </p:nvCxnSpPr>
        <p:spPr>
          <a:xfrm flipV="1">
            <a:off x="2555776" y="3645024"/>
            <a:ext cx="720080" cy="2880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apaydin\Desktop\radyoloji\net\net arşiv\faruk nas\FARUK NAS(1571650)\Toraks BT (Kb. Trh. (09 Haziran 14.57)(28967375)\411382\9419929.jpg"/>
          <p:cNvPicPr>
            <a:picLocks noChangeAspect="1" noChangeArrowheads="1"/>
          </p:cNvPicPr>
          <p:nvPr/>
        </p:nvPicPr>
        <p:blipFill>
          <a:blip r:embed="rId3" cstate="email"/>
          <a:srcRect l="13086" t="17516" r="13087" b="21946"/>
          <a:stretch>
            <a:fillRect/>
          </a:stretch>
        </p:blipFill>
        <p:spPr bwMode="auto">
          <a:xfrm>
            <a:off x="1187623" y="545800"/>
            <a:ext cx="7028683" cy="5763520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V="1">
            <a:off x="3347864" y="3933056"/>
            <a:ext cx="648072" cy="648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apaydin\Desktop\radyoloji\net\net arşiv\faruk nas\FARUK NAS(1571650)\Toraks BT (Kb. Trh. (09 Haziran 14.57)(28967375)\411382\9419930.jpg"/>
          <p:cNvPicPr>
            <a:picLocks noChangeAspect="1" noChangeArrowheads="1"/>
          </p:cNvPicPr>
          <p:nvPr/>
        </p:nvPicPr>
        <p:blipFill>
          <a:blip r:embed="rId3" cstate="email"/>
          <a:srcRect l="14563" t="14563" r="14563" b="21946"/>
          <a:stretch>
            <a:fillRect/>
          </a:stretch>
        </p:blipFill>
        <p:spPr bwMode="auto">
          <a:xfrm>
            <a:off x="1331640" y="346157"/>
            <a:ext cx="6840760" cy="6128182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 flipV="1">
            <a:off x="4139952" y="4005064"/>
            <a:ext cx="576064" cy="50405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Düz Ok Bağlayıcısı"/>
          <p:cNvCxnSpPr/>
          <p:nvPr/>
        </p:nvCxnSpPr>
        <p:spPr>
          <a:xfrm flipH="1">
            <a:off x="3851920" y="3068960"/>
            <a:ext cx="432048" cy="43204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us.123rf.com/450wm/guniita/guniita1304/guniita130400010/19192062-toraks-kaburga,-g%C3%B6%C4%9F%C3%BCs-kemi%C4%9Fi,-omurga-ayr%C4%B1nt%C4%B1l%C4%B1-t%C4%B1bbi-resimde-beyaz-bir-arka-plan-%C3%BCzerinde-i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95736" y="260648"/>
            <a:ext cx="4824536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apaydin\Desktop\radyoloji\net\net arşiv\faruk nas\FARUK NAS(1571650)\Toraks BT (Kb. Trh. (09 Haziran 14.57)(28967375)\411382\9419927.jpg"/>
          <p:cNvPicPr>
            <a:picLocks noChangeAspect="1" noChangeArrowheads="1"/>
          </p:cNvPicPr>
          <p:nvPr/>
        </p:nvPicPr>
        <p:blipFill>
          <a:blip r:embed="rId2" cstate="email"/>
          <a:srcRect l="13086" t="14563" r="13087" b="23422"/>
          <a:stretch>
            <a:fillRect/>
          </a:stretch>
        </p:blipFill>
        <p:spPr bwMode="auto">
          <a:xfrm>
            <a:off x="1259632" y="430587"/>
            <a:ext cx="6998492" cy="5878733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H="1" flipV="1">
            <a:off x="5724128" y="4149080"/>
            <a:ext cx="576064" cy="50405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Düz Ok Bağlayıcısı"/>
          <p:cNvCxnSpPr/>
          <p:nvPr/>
        </p:nvCxnSpPr>
        <p:spPr>
          <a:xfrm flipH="1">
            <a:off x="5724128" y="3068960"/>
            <a:ext cx="783704" cy="504056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apaydin\Desktop\radyoloji\net\net arşiv\faruk nas\FARUK NAS(1571650)\Toraks BT (Kb. Trh. (09 Haziran 14.57)(28967375)\411382\9419929.jpg"/>
          <p:cNvPicPr>
            <a:picLocks noChangeAspect="1" noChangeArrowheads="1"/>
          </p:cNvPicPr>
          <p:nvPr/>
        </p:nvPicPr>
        <p:blipFill>
          <a:blip r:embed="rId3" cstate="email"/>
          <a:srcRect l="14563" t="16040" r="14563" b="21946"/>
          <a:stretch>
            <a:fillRect/>
          </a:stretch>
        </p:blipFill>
        <p:spPr bwMode="auto">
          <a:xfrm>
            <a:off x="1259632" y="386662"/>
            <a:ext cx="6912768" cy="6048672"/>
          </a:xfrm>
          <a:prstGeom prst="rect">
            <a:avLst/>
          </a:prstGeom>
          <a:noFill/>
        </p:spPr>
      </p:pic>
      <p:sp>
        <p:nvSpPr>
          <p:cNvPr id="3" name="2 Oval"/>
          <p:cNvSpPr/>
          <p:nvPr/>
        </p:nvSpPr>
        <p:spPr>
          <a:xfrm>
            <a:off x="5220072" y="3284984"/>
            <a:ext cx="1440160" cy="129614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tr-TR" sz="6600" dirty="0" smtClean="0">
                <a:solidFill>
                  <a:srgbClr val="FFC000"/>
                </a:solidFill>
              </a:rPr>
              <a:t>PATOLOJİLER</a:t>
            </a:r>
            <a:endParaRPr lang="tr-TR" sz="6600" dirty="0">
              <a:solidFill>
                <a:srgbClr val="FFC000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62" name="Picture 2" descr="http://www.crh.org/ui/images/img_lung_xray_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6056" y="2335679"/>
            <a:ext cx="3816424" cy="426167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yagram"/>
          <p:cNvGraphicFramePr/>
          <p:nvPr>
            <p:extLst>
              <p:ext uri="{D42A27DB-BD31-4B8C-83A1-F6EECF244321}">
                <p14:modId xmlns:p14="http://schemas.microsoft.com/office/powerpoint/2010/main" val="1328203503"/>
              </p:ext>
            </p:extLst>
          </p:nvPr>
        </p:nvGraphicFramePr>
        <p:xfrm>
          <a:off x="395536" y="620688"/>
          <a:ext cx="835292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yagram"/>
          <p:cNvGraphicFramePr/>
          <p:nvPr/>
        </p:nvGraphicFramePr>
        <p:xfrm>
          <a:off x="179512" y="908720"/>
          <a:ext cx="8820472" cy="2852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://o.quizlet.com/i/SOVcDpAOfXzKlEceG1WvoA.jpg"/>
          <p:cNvPicPr>
            <a:picLocks noChangeAspect="1" noChangeArrowheads="1"/>
          </p:cNvPicPr>
          <p:nvPr/>
        </p:nvPicPr>
        <p:blipFill>
          <a:blip r:embed="rId7" cstate="email"/>
          <a:srcRect l="3370" r="51141" b="50629"/>
          <a:stretch>
            <a:fillRect/>
          </a:stretch>
        </p:blipFill>
        <p:spPr bwMode="auto">
          <a:xfrm>
            <a:off x="251520" y="3717031"/>
            <a:ext cx="2062049" cy="2749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http://o.quizlet.com/i/SOVcDpAOfXzKlEceG1WvoA.jpg"/>
          <p:cNvPicPr>
            <a:picLocks noChangeAspect="1" noChangeArrowheads="1"/>
          </p:cNvPicPr>
          <p:nvPr/>
        </p:nvPicPr>
        <p:blipFill>
          <a:blip r:embed="rId7" cstate="email"/>
          <a:srcRect l="48688" r="4503" b="50427"/>
          <a:stretch>
            <a:fillRect/>
          </a:stretch>
        </p:blipFill>
        <p:spPr bwMode="auto">
          <a:xfrm>
            <a:off x="2555775" y="3717032"/>
            <a:ext cx="2113213" cy="27493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http://o.quizlet.com/i/SOVcDpAOfXzKlEceG1WvoA.jpg"/>
          <p:cNvPicPr>
            <a:picLocks noChangeAspect="1" noChangeArrowheads="1"/>
          </p:cNvPicPr>
          <p:nvPr/>
        </p:nvPicPr>
        <p:blipFill>
          <a:blip r:embed="rId7" cstate="email"/>
          <a:srcRect l="23404" t="48043" r="29787"/>
          <a:stretch>
            <a:fillRect/>
          </a:stretch>
        </p:blipFill>
        <p:spPr bwMode="auto">
          <a:xfrm>
            <a:off x="4932039" y="3717032"/>
            <a:ext cx="2016225" cy="27493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6 Metin kutusu"/>
          <p:cNvSpPr txBox="1"/>
          <p:nvPr/>
        </p:nvSpPr>
        <p:spPr>
          <a:xfrm>
            <a:off x="467544" y="404664"/>
            <a:ext cx="820891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Akciğerin tamamının veya bir kısmının havalanmaması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tr-TR" dirty="0" err="1" smtClean="0"/>
              <a:t>Atelektazi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 smtClean="0"/>
              <a:t>Opasite</a:t>
            </a:r>
            <a:r>
              <a:rPr lang="tr-TR" dirty="0" smtClean="0"/>
              <a:t> artışı</a:t>
            </a:r>
          </a:p>
          <a:p>
            <a:r>
              <a:rPr lang="tr-TR" dirty="0" err="1" smtClean="0"/>
              <a:t>İnterkostal</a:t>
            </a:r>
            <a:r>
              <a:rPr lang="tr-TR" dirty="0" smtClean="0"/>
              <a:t> daralma</a:t>
            </a:r>
          </a:p>
          <a:p>
            <a:r>
              <a:rPr lang="tr-TR" dirty="0" err="1" smtClean="0"/>
              <a:t>Vasküler</a:t>
            </a:r>
            <a:r>
              <a:rPr lang="tr-TR" dirty="0" smtClean="0"/>
              <a:t>-</a:t>
            </a:r>
            <a:r>
              <a:rPr lang="tr-TR" dirty="0" err="1" smtClean="0"/>
              <a:t>bronşial</a:t>
            </a:r>
            <a:r>
              <a:rPr lang="tr-TR" dirty="0" smtClean="0"/>
              <a:t> sıklaşma</a:t>
            </a:r>
          </a:p>
          <a:p>
            <a:r>
              <a:rPr lang="tr-TR" dirty="0" smtClean="0"/>
              <a:t>Çekilme veya yer değişikliği</a:t>
            </a:r>
          </a:p>
          <a:p>
            <a:pPr lvl="1"/>
            <a:r>
              <a:rPr lang="tr-TR" dirty="0" err="1" smtClean="0"/>
              <a:t>Hilus</a:t>
            </a:r>
            <a:endParaRPr lang="tr-TR" dirty="0" smtClean="0"/>
          </a:p>
          <a:p>
            <a:pPr lvl="1"/>
            <a:r>
              <a:rPr lang="tr-TR" dirty="0" err="1" smtClean="0"/>
              <a:t>Trakea</a:t>
            </a:r>
            <a:endParaRPr lang="tr-TR" dirty="0" smtClean="0"/>
          </a:p>
          <a:p>
            <a:pPr lvl="1"/>
            <a:r>
              <a:rPr lang="tr-TR" dirty="0" err="1" smtClean="0"/>
              <a:t>Diyafragma</a:t>
            </a:r>
            <a:endParaRPr lang="tr-TR" dirty="0" smtClean="0"/>
          </a:p>
          <a:p>
            <a:pPr lvl="1"/>
            <a:r>
              <a:rPr lang="tr-TR" dirty="0" err="1" smtClean="0"/>
              <a:t>Fissür</a:t>
            </a:r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tr-TR"/>
          </a:p>
        </p:txBody>
      </p:sp>
      <p:pic>
        <p:nvPicPr>
          <p:cNvPr id="124930" name="Picture 2" descr="http://images.radiopaedia.org/images/341097/606fd9c7757e9914ef8e512d015b62.jpg"/>
          <p:cNvPicPr>
            <a:picLocks noChangeAspect="1" noChangeArrowheads="1"/>
          </p:cNvPicPr>
          <p:nvPr/>
        </p:nvPicPr>
        <p:blipFill>
          <a:blip r:embed="rId2" cstate="print"/>
          <a:srcRect l="16675" t="9877" r="29376" b="29629"/>
          <a:stretch>
            <a:fillRect/>
          </a:stretch>
        </p:blipFill>
        <p:spPr bwMode="auto">
          <a:xfrm>
            <a:off x="4716016" y="332656"/>
            <a:ext cx="3528392" cy="3143476"/>
          </a:xfrm>
          <a:prstGeom prst="rect">
            <a:avLst/>
          </a:prstGeom>
          <a:noFill/>
        </p:spPr>
      </p:pic>
      <p:pic>
        <p:nvPicPr>
          <p:cNvPr id="141314" name="Picture 2" descr="http://www.consultantlive.com/sites/default/files/cl/0811JRDPSSF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3698082"/>
            <a:ext cx="3528392" cy="2971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58854" t="15547" r="4066" b="22438"/>
          <a:stretch/>
        </p:blipFill>
        <p:spPr>
          <a:xfrm>
            <a:off x="323528" y="1429972"/>
            <a:ext cx="4499929" cy="4231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0515" t="20469" r="8493" b="17516"/>
          <a:stretch/>
        </p:blipFill>
        <p:spPr>
          <a:xfrm>
            <a:off x="5004048" y="1420330"/>
            <a:ext cx="3816424" cy="42409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Düz Ok Bağlayıcısı 4"/>
          <p:cNvCxnSpPr/>
          <p:nvPr/>
        </p:nvCxnSpPr>
        <p:spPr>
          <a:xfrm flipV="1">
            <a:off x="2987824" y="4149080"/>
            <a:ext cx="360040" cy="28803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 flipV="1">
            <a:off x="3196225" y="4761148"/>
            <a:ext cx="360040" cy="28803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 flipH="1">
            <a:off x="3851920" y="3670762"/>
            <a:ext cx="301176" cy="31441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 flipH="1">
            <a:off x="4198816" y="4157683"/>
            <a:ext cx="301176" cy="31441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4 Serbest Form"/>
          <p:cNvSpPr/>
          <p:nvPr/>
        </p:nvSpPr>
        <p:spPr>
          <a:xfrm>
            <a:off x="6047396" y="1823456"/>
            <a:ext cx="1980987" cy="2937692"/>
          </a:xfrm>
          <a:custGeom>
            <a:avLst/>
            <a:gdLst>
              <a:gd name="connsiteX0" fmla="*/ 0 w 1657718"/>
              <a:gd name="connsiteY0" fmla="*/ 0 h 2491436"/>
              <a:gd name="connsiteX1" fmla="*/ 13447 w 1657718"/>
              <a:gd name="connsiteY1" fmla="*/ 174812 h 2491436"/>
              <a:gd name="connsiteX2" fmla="*/ 26894 w 1657718"/>
              <a:gd name="connsiteY2" fmla="*/ 228600 h 2491436"/>
              <a:gd name="connsiteX3" fmla="*/ 53788 w 1657718"/>
              <a:gd name="connsiteY3" fmla="*/ 309282 h 2491436"/>
              <a:gd name="connsiteX4" fmla="*/ 67235 w 1657718"/>
              <a:gd name="connsiteY4" fmla="*/ 349624 h 2491436"/>
              <a:gd name="connsiteX5" fmla="*/ 134471 w 1657718"/>
              <a:gd name="connsiteY5" fmla="*/ 551329 h 2491436"/>
              <a:gd name="connsiteX6" fmla="*/ 161365 w 1657718"/>
              <a:gd name="connsiteY6" fmla="*/ 632012 h 2491436"/>
              <a:gd name="connsiteX7" fmla="*/ 188259 w 1657718"/>
              <a:gd name="connsiteY7" fmla="*/ 672353 h 2491436"/>
              <a:gd name="connsiteX8" fmla="*/ 242047 w 1657718"/>
              <a:gd name="connsiteY8" fmla="*/ 793376 h 2491436"/>
              <a:gd name="connsiteX9" fmla="*/ 295835 w 1657718"/>
              <a:gd name="connsiteY9" fmla="*/ 914400 h 2491436"/>
              <a:gd name="connsiteX10" fmla="*/ 309282 w 1657718"/>
              <a:gd name="connsiteY10" fmla="*/ 954741 h 2491436"/>
              <a:gd name="connsiteX11" fmla="*/ 336176 w 1657718"/>
              <a:gd name="connsiteY11" fmla="*/ 1008529 h 2491436"/>
              <a:gd name="connsiteX12" fmla="*/ 349623 w 1657718"/>
              <a:gd name="connsiteY12" fmla="*/ 1048871 h 2491436"/>
              <a:gd name="connsiteX13" fmla="*/ 376518 w 1657718"/>
              <a:gd name="connsiteY13" fmla="*/ 1075765 h 2491436"/>
              <a:gd name="connsiteX14" fmla="*/ 403412 w 1657718"/>
              <a:gd name="connsiteY14" fmla="*/ 1116106 h 2491436"/>
              <a:gd name="connsiteX15" fmla="*/ 443753 w 1657718"/>
              <a:gd name="connsiteY15" fmla="*/ 1156447 h 2491436"/>
              <a:gd name="connsiteX16" fmla="*/ 497541 w 1657718"/>
              <a:gd name="connsiteY16" fmla="*/ 1237129 h 2491436"/>
              <a:gd name="connsiteX17" fmla="*/ 564776 w 1657718"/>
              <a:gd name="connsiteY17" fmla="*/ 1304365 h 2491436"/>
              <a:gd name="connsiteX18" fmla="*/ 618565 w 1657718"/>
              <a:gd name="connsiteY18" fmla="*/ 1385047 h 2491436"/>
              <a:gd name="connsiteX19" fmla="*/ 645459 w 1657718"/>
              <a:gd name="connsiteY19" fmla="*/ 1425388 h 2491436"/>
              <a:gd name="connsiteX20" fmla="*/ 685800 w 1657718"/>
              <a:gd name="connsiteY20" fmla="*/ 1452282 h 2491436"/>
              <a:gd name="connsiteX21" fmla="*/ 753035 w 1657718"/>
              <a:gd name="connsiteY21" fmla="*/ 1532965 h 2491436"/>
              <a:gd name="connsiteX22" fmla="*/ 806823 w 1657718"/>
              <a:gd name="connsiteY22" fmla="*/ 1613647 h 2491436"/>
              <a:gd name="connsiteX23" fmla="*/ 833718 w 1657718"/>
              <a:gd name="connsiteY23" fmla="*/ 1640541 h 2491436"/>
              <a:gd name="connsiteX24" fmla="*/ 887506 w 1657718"/>
              <a:gd name="connsiteY24" fmla="*/ 1721224 h 2491436"/>
              <a:gd name="connsiteX25" fmla="*/ 914400 w 1657718"/>
              <a:gd name="connsiteY25" fmla="*/ 1761565 h 2491436"/>
              <a:gd name="connsiteX26" fmla="*/ 954741 w 1657718"/>
              <a:gd name="connsiteY26" fmla="*/ 1788459 h 2491436"/>
              <a:gd name="connsiteX27" fmla="*/ 1048871 w 1657718"/>
              <a:gd name="connsiteY27" fmla="*/ 1869141 h 2491436"/>
              <a:gd name="connsiteX28" fmla="*/ 1129553 w 1657718"/>
              <a:gd name="connsiteY28" fmla="*/ 1922929 h 2491436"/>
              <a:gd name="connsiteX29" fmla="*/ 1156447 w 1657718"/>
              <a:gd name="connsiteY29" fmla="*/ 1963271 h 2491436"/>
              <a:gd name="connsiteX30" fmla="*/ 1196788 w 1657718"/>
              <a:gd name="connsiteY30" fmla="*/ 1976718 h 2491436"/>
              <a:gd name="connsiteX31" fmla="*/ 1250576 w 1657718"/>
              <a:gd name="connsiteY31" fmla="*/ 2057400 h 2491436"/>
              <a:gd name="connsiteX32" fmla="*/ 1277471 w 1657718"/>
              <a:gd name="connsiteY32" fmla="*/ 2097741 h 2491436"/>
              <a:gd name="connsiteX33" fmla="*/ 1304365 w 1657718"/>
              <a:gd name="connsiteY33" fmla="*/ 2138082 h 2491436"/>
              <a:gd name="connsiteX34" fmla="*/ 1385047 w 1657718"/>
              <a:gd name="connsiteY34" fmla="*/ 2218765 h 2491436"/>
              <a:gd name="connsiteX35" fmla="*/ 1425388 w 1657718"/>
              <a:gd name="connsiteY35" fmla="*/ 2259106 h 2491436"/>
              <a:gd name="connsiteX36" fmla="*/ 1465729 w 1657718"/>
              <a:gd name="connsiteY36" fmla="*/ 2286000 h 2491436"/>
              <a:gd name="connsiteX37" fmla="*/ 1492623 w 1657718"/>
              <a:gd name="connsiteY37" fmla="*/ 2326341 h 2491436"/>
              <a:gd name="connsiteX38" fmla="*/ 1559859 w 1657718"/>
              <a:gd name="connsiteY38" fmla="*/ 2380129 h 2491436"/>
              <a:gd name="connsiteX39" fmla="*/ 1613647 w 1657718"/>
              <a:gd name="connsiteY39" fmla="*/ 2447365 h 2491436"/>
              <a:gd name="connsiteX40" fmla="*/ 1653988 w 1657718"/>
              <a:gd name="connsiteY40" fmla="*/ 2487706 h 24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657718" h="2491436">
                <a:moveTo>
                  <a:pt x="0" y="0"/>
                </a:moveTo>
                <a:cubicBezTo>
                  <a:pt x="4482" y="58271"/>
                  <a:pt x="6618" y="116769"/>
                  <a:pt x="13447" y="174812"/>
                </a:cubicBezTo>
                <a:cubicBezTo>
                  <a:pt x="15606" y="193167"/>
                  <a:pt x="21583" y="210898"/>
                  <a:pt x="26894" y="228600"/>
                </a:cubicBezTo>
                <a:cubicBezTo>
                  <a:pt x="35040" y="255753"/>
                  <a:pt x="44823" y="282388"/>
                  <a:pt x="53788" y="309282"/>
                </a:cubicBezTo>
                <a:lnTo>
                  <a:pt x="67235" y="349624"/>
                </a:lnTo>
                <a:lnTo>
                  <a:pt x="134471" y="551329"/>
                </a:lnTo>
                <a:cubicBezTo>
                  <a:pt x="134471" y="551330"/>
                  <a:pt x="161364" y="632011"/>
                  <a:pt x="161365" y="632012"/>
                </a:cubicBezTo>
                <a:cubicBezTo>
                  <a:pt x="170330" y="645459"/>
                  <a:pt x="181695" y="657585"/>
                  <a:pt x="188259" y="672353"/>
                </a:cubicBezTo>
                <a:cubicBezTo>
                  <a:pt x="252268" y="816374"/>
                  <a:pt x="181182" y="702079"/>
                  <a:pt x="242047" y="793376"/>
                </a:cubicBezTo>
                <a:cubicBezTo>
                  <a:pt x="311430" y="1001528"/>
                  <a:pt x="231907" y="786544"/>
                  <a:pt x="295835" y="914400"/>
                </a:cubicBezTo>
                <a:cubicBezTo>
                  <a:pt x="302174" y="927078"/>
                  <a:pt x="303698" y="941713"/>
                  <a:pt x="309282" y="954741"/>
                </a:cubicBezTo>
                <a:cubicBezTo>
                  <a:pt x="317178" y="973166"/>
                  <a:pt x="328280" y="990104"/>
                  <a:pt x="336176" y="1008529"/>
                </a:cubicBezTo>
                <a:cubicBezTo>
                  <a:pt x="341760" y="1021558"/>
                  <a:pt x="342330" y="1036716"/>
                  <a:pt x="349623" y="1048871"/>
                </a:cubicBezTo>
                <a:cubicBezTo>
                  <a:pt x="356146" y="1059742"/>
                  <a:pt x="368598" y="1065865"/>
                  <a:pt x="376518" y="1075765"/>
                </a:cubicBezTo>
                <a:cubicBezTo>
                  <a:pt x="386614" y="1088385"/>
                  <a:pt x="393066" y="1103691"/>
                  <a:pt x="403412" y="1116106"/>
                </a:cubicBezTo>
                <a:cubicBezTo>
                  <a:pt x="415586" y="1130715"/>
                  <a:pt x="432078" y="1141436"/>
                  <a:pt x="443753" y="1156447"/>
                </a:cubicBezTo>
                <a:cubicBezTo>
                  <a:pt x="463597" y="1181961"/>
                  <a:pt x="474686" y="1214273"/>
                  <a:pt x="497541" y="1237129"/>
                </a:cubicBezTo>
                <a:cubicBezTo>
                  <a:pt x="519953" y="1259541"/>
                  <a:pt x="547194" y="1277993"/>
                  <a:pt x="564776" y="1304365"/>
                </a:cubicBezTo>
                <a:lnTo>
                  <a:pt x="618565" y="1385047"/>
                </a:lnTo>
                <a:cubicBezTo>
                  <a:pt x="627530" y="1398494"/>
                  <a:pt x="632012" y="1416423"/>
                  <a:pt x="645459" y="1425388"/>
                </a:cubicBezTo>
                <a:lnTo>
                  <a:pt x="685800" y="1452282"/>
                </a:lnTo>
                <a:cubicBezTo>
                  <a:pt x="781894" y="1596426"/>
                  <a:pt x="632253" y="1377674"/>
                  <a:pt x="753035" y="1532965"/>
                </a:cubicBezTo>
                <a:cubicBezTo>
                  <a:pt x="772879" y="1558479"/>
                  <a:pt x="783967" y="1590792"/>
                  <a:pt x="806823" y="1613647"/>
                </a:cubicBezTo>
                <a:cubicBezTo>
                  <a:pt x="815788" y="1622612"/>
                  <a:pt x="826111" y="1630398"/>
                  <a:pt x="833718" y="1640541"/>
                </a:cubicBezTo>
                <a:cubicBezTo>
                  <a:pt x="853112" y="1666399"/>
                  <a:pt x="869577" y="1694330"/>
                  <a:pt x="887506" y="1721224"/>
                </a:cubicBezTo>
                <a:cubicBezTo>
                  <a:pt x="896471" y="1734671"/>
                  <a:pt x="900953" y="1752600"/>
                  <a:pt x="914400" y="1761565"/>
                </a:cubicBezTo>
                <a:cubicBezTo>
                  <a:pt x="927847" y="1770530"/>
                  <a:pt x="942326" y="1778113"/>
                  <a:pt x="954741" y="1788459"/>
                </a:cubicBezTo>
                <a:cubicBezTo>
                  <a:pt x="1059211" y="1875517"/>
                  <a:pt x="922967" y="1781009"/>
                  <a:pt x="1048871" y="1869141"/>
                </a:cubicBezTo>
                <a:cubicBezTo>
                  <a:pt x="1075351" y="1887677"/>
                  <a:pt x="1129553" y="1922929"/>
                  <a:pt x="1129553" y="1922929"/>
                </a:cubicBezTo>
                <a:cubicBezTo>
                  <a:pt x="1138518" y="1936376"/>
                  <a:pt x="1143827" y="1953175"/>
                  <a:pt x="1156447" y="1963271"/>
                </a:cubicBezTo>
                <a:cubicBezTo>
                  <a:pt x="1167515" y="1972126"/>
                  <a:pt x="1186765" y="1966695"/>
                  <a:pt x="1196788" y="1976718"/>
                </a:cubicBezTo>
                <a:cubicBezTo>
                  <a:pt x="1219644" y="1999574"/>
                  <a:pt x="1232647" y="2030506"/>
                  <a:pt x="1250576" y="2057400"/>
                </a:cubicBezTo>
                <a:lnTo>
                  <a:pt x="1277471" y="2097741"/>
                </a:lnTo>
                <a:cubicBezTo>
                  <a:pt x="1286436" y="2111188"/>
                  <a:pt x="1292937" y="2126654"/>
                  <a:pt x="1304365" y="2138082"/>
                </a:cubicBezTo>
                <a:lnTo>
                  <a:pt x="1385047" y="2218765"/>
                </a:lnTo>
                <a:cubicBezTo>
                  <a:pt x="1398494" y="2232212"/>
                  <a:pt x="1409565" y="2248557"/>
                  <a:pt x="1425388" y="2259106"/>
                </a:cubicBezTo>
                <a:lnTo>
                  <a:pt x="1465729" y="2286000"/>
                </a:lnTo>
                <a:cubicBezTo>
                  <a:pt x="1474694" y="2299447"/>
                  <a:pt x="1482527" y="2313721"/>
                  <a:pt x="1492623" y="2326341"/>
                </a:cubicBezTo>
                <a:cubicBezTo>
                  <a:pt x="1514520" y="2353712"/>
                  <a:pt x="1529907" y="2360161"/>
                  <a:pt x="1559859" y="2380129"/>
                </a:cubicBezTo>
                <a:cubicBezTo>
                  <a:pt x="1586037" y="2458666"/>
                  <a:pt x="1552823" y="2386541"/>
                  <a:pt x="1613647" y="2447365"/>
                </a:cubicBezTo>
                <a:cubicBezTo>
                  <a:pt x="1657718" y="2491436"/>
                  <a:pt x="1620305" y="2487706"/>
                  <a:pt x="1653988" y="2487706"/>
                </a:cubicBezTo>
              </a:path>
            </a:pathLst>
          </a:custGeom>
          <a:ln w="381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2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adpod.org/wp-content/uploads/2008/02/complete_white_ou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67944" y="1484784"/>
            <a:ext cx="4818814" cy="3953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http://images.radiopaedia.org/images/1564406/cfb031eea250ef20cd417099c2849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1488462"/>
            <a:ext cx="3638824" cy="3922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Konsolidasyon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≈ </a:t>
            </a:r>
            <a:r>
              <a:rPr lang="tr-TR" dirty="0" err="1" smtClean="0"/>
              <a:t>alveoler</a:t>
            </a:r>
            <a:r>
              <a:rPr lang="tr-TR" dirty="0" smtClean="0"/>
              <a:t> örnek</a:t>
            </a:r>
          </a:p>
          <a:p>
            <a:r>
              <a:rPr lang="tr-TR" dirty="0" smtClean="0"/>
              <a:t>Alveollerdeki havanın yerini sıvı, </a:t>
            </a:r>
            <a:r>
              <a:rPr lang="tr-TR" dirty="0" err="1" smtClean="0"/>
              <a:t>pü</a:t>
            </a:r>
            <a:r>
              <a:rPr lang="tr-TR" dirty="0" smtClean="0"/>
              <a:t>, kan, hücreye bırakması</a:t>
            </a:r>
          </a:p>
          <a:p>
            <a:pPr lvl="1"/>
            <a:r>
              <a:rPr lang="tr-TR" dirty="0" smtClean="0"/>
              <a:t>Sıvı </a:t>
            </a:r>
            <a:r>
              <a:rPr lang="tr-TR" dirty="0" smtClean="0">
                <a:sym typeface="Symbol"/>
              </a:rPr>
              <a:t> </a:t>
            </a:r>
            <a:r>
              <a:rPr lang="tr-TR" dirty="0" err="1" smtClean="0">
                <a:sym typeface="Symbol"/>
              </a:rPr>
              <a:t>p</a:t>
            </a:r>
            <a:r>
              <a:rPr lang="tr-TR" dirty="0" err="1" smtClean="0"/>
              <a:t>ulmoner</a:t>
            </a:r>
            <a:r>
              <a:rPr lang="tr-TR" dirty="0" smtClean="0"/>
              <a:t> ödem</a:t>
            </a:r>
          </a:p>
          <a:p>
            <a:pPr lvl="1"/>
            <a:r>
              <a:rPr lang="tr-TR" dirty="0" err="1" smtClean="0"/>
              <a:t>Pü</a:t>
            </a:r>
            <a:r>
              <a:rPr lang="tr-TR" dirty="0" smtClean="0"/>
              <a:t> </a:t>
            </a:r>
            <a:r>
              <a:rPr lang="tr-TR" dirty="0" smtClean="0">
                <a:sym typeface="Symbol"/>
              </a:rPr>
              <a:t></a:t>
            </a:r>
            <a:r>
              <a:rPr lang="tr-TR" dirty="0" smtClean="0"/>
              <a:t> </a:t>
            </a:r>
            <a:r>
              <a:rPr lang="tr-TR" dirty="0" err="1" smtClean="0"/>
              <a:t>pnömoni</a:t>
            </a:r>
            <a:endParaRPr lang="tr-TR" dirty="0" smtClean="0"/>
          </a:p>
          <a:p>
            <a:pPr lvl="1"/>
            <a:r>
              <a:rPr lang="tr-TR" dirty="0" smtClean="0"/>
              <a:t>Kan </a:t>
            </a:r>
            <a:r>
              <a:rPr lang="tr-TR" dirty="0" smtClean="0">
                <a:sym typeface="Symbol"/>
              </a:rPr>
              <a:t> k</a:t>
            </a:r>
            <a:r>
              <a:rPr lang="tr-TR" dirty="0" smtClean="0"/>
              <a:t>anama</a:t>
            </a:r>
          </a:p>
          <a:p>
            <a:pPr lvl="1"/>
            <a:r>
              <a:rPr lang="tr-TR" dirty="0" smtClean="0"/>
              <a:t>Hücre </a:t>
            </a:r>
            <a:r>
              <a:rPr lang="tr-TR" dirty="0" smtClean="0">
                <a:sym typeface="Symbol"/>
              </a:rPr>
              <a:t> </a:t>
            </a:r>
            <a:r>
              <a:rPr lang="tr-TR" dirty="0" smtClean="0"/>
              <a:t>tümör</a:t>
            </a:r>
          </a:p>
          <a:p>
            <a:pPr>
              <a:buNone/>
            </a:pPr>
            <a:endParaRPr lang="tr-TR" dirty="0" smtClean="0"/>
          </a:p>
        </p:txBody>
      </p:sp>
      <p:pic>
        <p:nvPicPr>
          <p:cNvPr id="136194" name="Picture 2" descr="https://edc2.healthtap.com/ht-staging/user_answer/reference_image/11245/large/alveoli.jpeg?138666993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4048" y="2987974"/>
            <a:ext cx="3744416" cy="3681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C000"/>
                </a:solidFill>
              </a:rPr>
              <a:t>Konsolidasyon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611560" y="1412776"/>
            <a:ext cx="777686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Alveoler</a:t>
            </a:r>
            <a:r>
              <a:rPr lang="tr-TR" sz="2400" dirty="0" smtClean="0"/>
              <a:t> nodül (belirsiz sınırlı, 5-10 mm, birleşme eğiliminde)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24536" y="2102556"/>
            <a:ext cx="3995936" cy="2910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2060848"/>
            <a:ext cx="435048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5451" y="4213285"/>
            <a:ext cx="1868277" cy="2415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91805" y="4236475"/>
            <a:ext cx="1798291" cy="2432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10 Metin kutusu"/>
          <p:cNvSpPr txBox="1"/>
          <p:nvPr/>
        </p:nvSpPr>
        <p:spPr>
          <a:xfrm>
            <a:off x="6012160" y="6207695"/>
            <a:ext cx="1800200" cy="461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Mültifokal</a:t>
            </a:r>
            <a:endParaRPr lang="tr-TR" sz="2400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67944" y="4240809"/>
            <a:ext cx="1811898" cy="2410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539552" y="3573016"/>
            <a:ext cx="2592288" cy="461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Lobar</a:t>
            </a:r>
            <a:r>
              <a:rPr lang="tr-TR" sz="2400" dirty="0" smtClean="0"/>
              <a:t> – </a:t>
            </a:r>
            <a:r>
              <a:rPr lang="tr-TR" sz="2400" dirty="0" err="1" smtClean="0"/>
              <a:t>segmental</a:t>
            </a:r>
            <a:endParaRPr lang="tr-TR" sz="2400" dirty="0" smtClean="0"/>
          </a:p>
        </p:txBody>
      </p:sp>
      <p:sp>
        <p:nvSpPr>
          <p:cNvPr id="13" name="12 Metin kutusu"/>
          <p:cNvSpPr txBox="1"/>
          <p:nvPr/>
        </p:nvSpPr>
        <p:spPr>
          <a:xfrm>
            <a:off x="6228184" y="4365104"/>
            <a:ext cx="1080120" cy="461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 </a:t>
            </a:r>
            <a:r>
              <a:rPr lang="tr-TR" sz="2400" dirty="0" err="1" smtClean="0"/>
              <a:t>Difüz</a:t>
            </a:r>
            <a:r>
              <a:rPr lang="tr-TR" sz="24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gacy.owensboro.kctcs.edu/gcaplan/anat2/notes/Image196.gif"/>
          <p:cNvPicPr>
            <a:picLocks noChangeAspect="1" noChangeArrowheads="1"/>
          </p:cNvPicPr>
          <p:nvPr/>
        </p:nvPicPr>
        <p:blipFill>
          <a:blip r:embed="rId3" cstate="email"/>
          <a:srcRect l="5681" r="23580" b="5840"/>
          <a:stretch>
            <a:fillRect/>
          </a:stretch>
        </p:blipFill>
        <p:spPr bwMode="auto">
          <a:xfrm>
            <a:off x="323527" y="476672"/>
            <a:ext cx="5990035" cy="6048672"/>
          </a:xfrm>
          <a:prstGeom prst="rect">
            <a:avLst/>
          </a:prstGeom>
          <a:noFill/>
        </p:spPr>
      </p:pic>
      <p:pic>
        <p:nvPicPr>
          <p:cNvPr id="4" name="Picture 4" descr="http://www.imaios.com/var/ezwebin_site/storage/images/media/images/e-anatomy/thorax-ct/en/lung-lobe-bronchus-segment/5251-1-eng-GB/lung-lobe-bronchus-segment_imagelarge.jpg"/>
          <p:cNvPicPr>
            <a:picLocks noChangeAspect="1" noChangeArrowheads="1"/>
          </p:cNvPicPr>
          <p:nvPr/>
        </p:nvPicPr>
        <p:blipFill>
          <a:blip r:embed="rId4" cstate="email"/>
          <a:srcRect l="70968" b="43898"/>
          <a:stretch>
            <a:fillRect/>
          </a:stretch>
        </p:blipFill>
        <p:spPr bwMode="auto">
          <a:xfrm>
            <a:off x="6732240" y="404664"/>
            <a:ext cx="1944216" cy="2802290"/>
          </a:xfrm>
          <a:prstGeom prst="rect">
            <a:avLst/>
          </a:prstGeom>
          <a:noFill/>
        </p:spPr>
      </p:pic>
      <p:pic>
        <p:nvPicPr>
          <p:cNvPr id="5" name="Picture 4" descr="http://www.imaios.com/var/ezwebin_site/storage/images/media/images/e-anatomy/thorax-ct/en/lung-lobe-bronchus-segment/5251-1-eng-GB/lung-lobe-bronchus-segment_imagelarge.jpg"/>
          <p:cNvPicPr>
            <a:picLocks noChangeAspect="1" noChangeArrowheads="1"/>
          </p:cNvPicPr>
          <p:nvPr/>
        </p:nvPicPr>
        <p:blipFill>
          <a:blip r:embed="rId4" cstate="email"/>
          <a:srcRect l="42886" r="29157" b="42624"/>
          <a:stretch>
            <a:fillRect/>
          </a:stretch>
        </p:blipFill>
        <p:spPr bwMode="auto">
          <a:xfrm>
            <a:off x="6732240" y="3477195"/>
            <a:ext cx="1944216" cy="2976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C000"/>
                </a:solidFill>
              </a:rPr>
              <a:t>Hava </a:t>
            </a:r>
            <a:r>
              <a:rPr lang="tr-TR" dirty="0" err="1" smtClean="0">
                <a:solidFill>
                  <a:srgbClr val="FFC000"/>
                </a:solidFill>
              </a:rPr>
              <a:t>bronkogramı</a:t>
            </a:r>
            <a:endParaRPr lang="tr-TR" dirty="0">
              <a:solidFill>
                <a:srgbClr val="FFC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/>
          <a:srcRect b="43939"/>
          <a:stretch>
            <a:fillRect/>
          </a:stretch>
        </p:blipFill>
        <p:spPr bwMode="auto">
          <a:xfrm>
            <a:off x="539552" y="4005064"/>
            <a:ext cx="2949424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2 Oval"/>
          <p:cNvSpPr>
            <a:spLocks noChangeArrowheads="1"/>
          </p:cNvSpPr>
          <p:nvPr/>
        </p:nvSpPr>
        <p:spPr bwMode="auto">
          <a:xfrm>
            <a:off x="2267744" y="5517232"/>
            <a:ext cx="792088" cy="844811"/>
          </a:xfrm>
          <a:prstGeom prst="ellips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2708920"/>
            <a:ext cx="1584176" cy="144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 descr="http://www.learningradiology.com/caseofweek/caseoftheweekpix2006/cow18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25416" y="2636912"/>
            <a:ext cx="4623048" cy="39821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23728" y="2708920"/>
            <a:ext cx="1584176" cy="144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611560" y="1445875"/>
            <a:ext cx="77768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Alveollerin </a:t>
            </a:r>
            <a:r>
              <a:rPr lang="tr-TR" sz="2400" dirty="0" err="1" smtClean="0"/>
              <a:t>opaklaşmasına</a:t>
            </a:r>
            <a:r>
              <a:rPr lang="tr-TR" sz="2400" dirty="0" smtClean="0"/>
              <a:t> bağlı, alveoller arasında seyreden hava dolu bronşların görülebilir hale gelmesi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Yeri gelmişken </a:t>
            </a:r>
            <a:r>
              <a:rPr lang="tr-TR" dirty="0" err="1" smtClean="0"/>
              <a:t>silüet</a:t>
            </a:r>
            <a:r>
              <a:rPr lang="tr-TR" dirty="0" smtClean="0"/>
              <a:t> belirtisi…</a:t>
            </a:r>
          </a:p>
        </p:txBody>
      </p:sp>
      <p:sp>
        <p:nvSpPr>
          <p:cNvPr id="44035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Silüet</a:t>
            </a:r>
            <a:r>
              <a:rPr lang="tr-TR" dirty="0" smtClean="0"/>
              <a:t> belirtisi yok; “</a:t>
            </a:r>
            <a:r>
              <a:rPr lang="tr-TR" dirty="0" err="1" smtClean="0"/>
              <a:t>silüetin</a:t>
            </a:r>
            <a:r>
              <a:rPr lang="tr-TR" dirty="0" smtClean="0"/>
              <a:t> kaybı” belirtisi var</a:t>
            </a:r>
          </a:p>
          <a:p>
            <a:r>
              <a:rPr lang="tr-TR" dirty="0" smtClean="0"/>
              <a:t>Birbirine komşu ve farklı </a:t>
            </a:r>
            <a:r>
              <a:rPr lang="tr-TR" dirty="0" err="1" smtClean="0"/>
              <a:t>dansite</a:t>
            </a:r>
            <a:r>
              <a:rPr lang="tr-TR" dirty="0" smtClean="0"/>
              <a:t> özelliğindeki anatomik yapılar arasında bir sınır (</a:t>
            </a:r>
            <a:r>
              <a:rPr lang="tr-TR" dirty="0" err="1" smtClean="0"/>
              <a:t>silüet</a:t>
            </a:r>
            <a:r>
              <a:rPr lang="tr-TR" dirty="0" smtClean="0"/>
              <a:t>) var</a:t>
            </a:r>
          </a:p>
          <a:p>
            <a:r>
              <a:rPr lang="tr-TR" dirty="0" smtClean="0"/>
              <a:t>Bu sınırın silinmesi, bu düzeydeki bir hastalığın lokalizasyonunu öngörmede yardımcı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http://www.radiologyinfo.org/photocat/popup/chest-ct-pe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285750"/>
            <a:ext cx="8072437" cy="634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9 Serbest Form"/>
          <p:cNvSpPr/>
          <p:nvPr/>
        </p:nvSpPr>
        <p:spPr bwMode="auto">
          <a:xfrm>
            <a:off x="5643563" y="2571750"/>
            <a:ext cx="1428750" cy="1322388"/>
          </a:xfrm>
          <a:custGeom>
            <a:avLst/>
            <a:gdLst>
              <a:gd name="connsiteX0" fmla="*/ 629920 w 1137920"/>
              <a:gd name="connsiteY0" fmla="*/ 0 h 1164771"/>
              <a:gd name="connsiteX1" fmla="*/ 650240 w 1137920"/>
              <a:gd name="connsiteY1" fmla="*/ 60960 h 1164771"/>
              <a:gd name="connsiteX2" fmla="*/ 548640 w 1137920"/>
              <a:gd name="connsiteY2" fmla="*/ 243840 h 1164771"/>
              <a:gd name="connsiteX3" fmla="*/ 487680 w 1137920"/>
              <a:gd name="connsiteY3" fmla="*/ 264160 h 1164771"/>
              <a:gd name="connsiteX4" fmla="*/ 345440 w 1137920"/>
              <a:gd name="connsiteY4" fmla="*/ 426720 h 1164771"/>
              <a:gd name="connsiteX5" fmla="*/ 203200 w 1137920"/>
              <a:gd name="connsiteY5" fmla="*/ 589280 h 1164771"/>
              <a:gd name="connsiteX6" fmla="*/ 60960 w 1137920"/>
              <a:gd name="connsiteY6" fmla="*/ 772160 h 1164771"/>
              <a:gd name="connsiteX7" fmla="*/ 60960 w 1137920"/>
              <a:gd name="connsiteY7" fmla="*/ 772160 h 1164771"/>
              <a:gd name="connsiteX8" fmla="*/ 0 w 1137920"/>
              <a:gd name="connsiteY8" fmla="*/ 914400 h 1164771"/>
              <a:gd name="connsiteX9" fmla="*/ 20320 w 1137920"/>
              <a:gd name="connsiteY9" fmla="*/ 1016000 h 1164771"/>
              <a:gd name="connsiteX10" fmla="*/ 243840 w 1137920"/>
              <a:gd name="connsiteY10" fmla="*/ 1076960 h 1164771"/>
              <a:gd name="connsiteX11" fmla="*/ 812800 w 1137920"/>
              <a:gd name="connsiteY11" fmla="*/ 1097280 h 1164771"/>
              <a:gd name="connsiteX12" fmla="*/ 894080 w 1137920"/>
              <a:gd name="connsiteY12" fmla="*/ 1076960 h 1164771"/>
              <a:gd name="connsiteX13" fmla="*/ 1036320 w 1137920"/>
              <a:gd name="connsiteY13" fmla="*/ 914400 h 1164771"/>
              <a:gd name="connsiteX14" fmla="*/ 1076960 w 1137920"/>
              <a:gd name="connsiteY14" fmla="*/ 853440 h 1164771"/>
              <a:gd name="connsiteX15" fmla="*/ 1137920 w 1137920"/>
              <a:gd name="connsiteY15" fmla="*/ 589280 h 1164771"/>
              <a:gd name="connsiteX16" fmla="*/ 1097280 w 1137920"/>
              <a:gd name="connsiteY16" fmla="*/ 365760 h 1164771"/>
              <a:gd name="connsiteX17" fmla="*/ 955040 w 1137920"/>
              <a:gd name="connsiteY17" fmla="*/ 203200 h 1164771"/>
              <a:gd name="connsiteX18" fmla="*/ 833120 w 1137920"/>
              <a:gd name="connsiteY18" fmla="*/ 101600 h 1164771"/>
              <a:gd name="connsiteX19" fmla="*/ 650240 w 1137920"/>
              <a:gd name="connsiteY19" fmla="*/ 81280 h 116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37920" h="1164771">
                <a:moveTo>
                  <a:pt x="629920" y="0"/>
                </a:moveTo>
                <a:cubicBezTo>
                  <a:pt x="636693" y="20320"/>
                  <a:pt x="652371" y="39647"/>
                  <a:pt x="650240" y="60960"/>
                </a:cubicBezTo>
                <a:cubicBezTo>
                  <a:pt x="638900" y="174356"/>
                  <a:pt x="632795" y="201763"/>
                  <a:pt x="548640" y="243840"/>
                </a:cubicBezTo>
                <a:cubicBezTo>
                  <a:pt x="529482" y="253419"/>
                  <a:pt x="508000" y="257387"/>
                  <a:pt x="487680" y="264160"/>
                </a:cubicBezTo>
                <a:cubicBezTo>
                  <a:pt x="392853" y="406400"/>
                  <a:pt x="447040" y="358987"/>
                  <a:pt x="345440" y="426720"/>
                </a:cubicBezTo>
                <a:cubicBezTo>
                  <a:pt x="250613" y="568960"/>
                  <a:pt x="304800" y="521547"/>
                  <a:pt x="203200" y="589280"/>
                </a:cubicBezTo>
                <a:cubicBezTo>
                  <a:pt x="164705" y="704764"/>
                  <a:pt x="198026" y="635094"/>
                  <a:pt x="60960" y="772160"/>
                </a:cubicBezTo>
                <a:lnTo>
                  <a:pt x="60960" y="772160"/>
                </a:lnTo>
                <a:cubicBezTo>
                  <a:pt x="10741" y="872598"/>
                  <a:pt x="29899" y="824703"/>
                  <a:pt x="0" y="914400"/>
                </a:cubicBezTo>
                <a:cubicBezTo>
                  <a:pt x="6773" y="948267"/>
                  <a:pt x="3185" y="986013"/>
                  <a:pt x="20320" y="1016000"/>
                </a:cubicBezTo>
                <a:cubicBezTo>
                  <a:pt x="55786" y="1078065"/>
                  <a:pt x="215654" y="1073437"/>
                  <a:pt x="243840" y="1076960"/>
                </a:cubicBezTo>
                <a:cubicBezTo>
                  <a:pt x="507272" y="1164771"/>
                  <a:pt x="322966" y="1119545"/>
                  <a:pt x="812800" y="1097280"/>
                </a:cubicBezTo>
                <a:cubicBezTo>
                  <a:pt x="839893" y="1090507"/>
                  <a:pt x="868411" y="1087961"/>
                  <a:pt x="894080" y="1076960"/>
                </a:cubicBezTo>
                <a:cubicBezTo>
                  <a:pt x="973102" y="1043093"/>
                  <a:pt x="986649" y="988907"/>
                  <a:pt x="1036320" y="914400"/>
                </a:cubicBezTo>
                <a:lnTo>
                  <a:pt x="1076960" y="853440"/>
                </a:lnTo>
                <a:cubicBezTo>
                  <a:pt x="1125977" y="657374"/>
                  <a:pt x="1106646" y="745650"/>
                  <a:pt x="1137920" y="589280"/>
                </a:cubicBezTo>
                <a:cubicBezTo>
                  <a:pt x="1133492" y="553852"/>
                  <a:pt x="1127593" y="420324"/>
                  <a:pt x="1097280" y="365760"/>
                </a:cubicBezTo>
                <a:cubicBezTo>
                  <a:pt x="996848" y="184982"/>
                  <a:pt x="1059443" y="290202"/>
                  <a:pt x="955040" y="203200"/>
                </a:cubicBezTo>
                <a:cubicBezTo>
                  <a:pt x="923731" y="177109"/>
                  <a:pt x="878117" y="113872"/>
                  <a:pt x="833120" y="101600"/>
                </a:cubicBezTo>
                <a:cubicBezTo>
                  <a:pt x="755533" y="80440"/>
                  <a:pt x="713795" y="81280"/>
                  <a:pt x="650240" y="81280"/>
                </a:cubicBezTo>
              </a:path>
            </a:pathLst>
          </a:cu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11" name="10 Serbest Form"/>
          <p:cNvSpPr/>
          <p:nvPr/>
        </p:nvSpPr>
        <p:spPr bwMode="auto">
          <a:xfrm>
            <a:off x="5572125" y="4143375"/>
            <a:ext cx="1428750" cy="1322388"/>
          </a:xfrm>
          <a:custGeom>
            <a:avLst/>
            <a:gdLst>
              <a:gd name="connsiteX0" fmla="*/ 629920 w 1137920"/>
              <a:gd name="connsiteY0" fmla="*/ 0 h 1164771"/>
              <a:gd name="connsiteX1" fmla="*/ 650240 w 1137920"/>
              <a:gd name="connsiteY1" fmla="*/ 60960 h 1164771"/>
              <a:gd name="connsiteX2" fmla="*/ 548640 w 1137920"/>
              <a:gd name="connsiteY2" fmla="*/ 243840 h 1164771"/>
              <a:gd name="connsiteX3" fmla="*/ 487680 w 1137920"/>
              <a:gd name="connsiteY3" fmla="*/ 264160 h 1164771"/>
              <a:gd name="connsiteX4" fmla="*/ 345440 w 1137920"/>
              <a:gd name="connsiteY4" fmla="*/ 426720 h 1164771"/>
              <a:gd name="connsiteX5" fmla="*/ 203200 w 1137920"/>
              <a:gd name="connsiteY5" fmla="*/ 589280 h 1164771"/>
              <a:gd name="connsiteX6" fmla="*/ 60960 w 1137920"/>
              <a:gd name="connsiteY6" fmla="*/ 772160 h 1164771"/>
              <a:gd name="connsiteX7" fmla="*/ 60960 w 1137920"/>
              <a:gd name="connsiteY7" fmla="*/ 772160 h 1164771"/>
              <a:gd name="connsiteX8" fmla="*/ 0 w 1137920"/>
              <a:gd name="connsiteY8" fmla="*/ 914400 h 1164771"/>
              <a:gd name="connsiteX9" fmla="*/ 20320 w 1137920"/>
              <a:gd name="connsiteY9" fmla="*/ 1016000 h 1164771"/>
              <a:gd name="connsiteX10" fmla="*/ 243840 w 1137920"/>
              <a:gd name="connsiteY10" fmla="*/ 1076960 h 1164771"/>
              <a:gd name="connsiteX11" fmla="*/ 812800 w 1137920"/>
              <a:gd name="connsiteY11" fmla="*/ 1097280 h 1164771"/>
              <a:gd name="connsiteX12" fmla="*/ 894080 w 1137920"/>
              <a:gd name="connsiteY12" fmla="*/ 1076960 h 1164771"/>
              <a:gd name="connsiteX13" fmla="*/ 1036320 w 1137920"/>
              <a:gd name="connsiteY13" fmla="*/ 914400 h 1164771"/>
              <a:gd name="connsiteX14" fmla="*/ 1076960 w 1137920"/>
              <a:gd name="connsiteY14" fmla="*/ 853440 h 1164771"/>
              <a:gd name="connsiteX15" fmla="*/ 1137920 w 1137920"/>
              <a:gd name="connsiteY15" fmla="*/ 589280 h 1164771"/>
              <a:gd name="connsiteX16" fmla="*/ 1097280 w 1137920"/>
              <a:gd name="connsiteY16" fmla="*/ 365760 h 1164771"/>
              <a:gd name="connsiteX17" fmla="*/ 955040 w 1137920"/>
              <a:gd name="connsiteY17" fmla="*/ 203200 h 1164771"/>
              <a:gd name="connsiteX18" fmla="*/ 833120 w 1137920"/>
              <a:gd name="connsiteY18" fmla="*/ 101600 h 1164771"/>
              <a:gd name="connsiteX19" fmla="*/ 650240 w 1137920"/>
              <a:gd name="connsiteY19" fmla="*/ 81280 h 116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37920" h="1164771">
                <a:moveTo>
                  <a:pt x="629920" y="0"/>
                </a:moveTo>
                <a:cubicBezTo>
                  <a:pt x="636693" y="20320"/>
                  <a:pt x="652371" y="39647"/>
                  <a:pt x="650240" y="60960"/>
                </a:cubicBezTo>
                <a:cubicBezTo>
                  <a:pt x="638900" y="174356"/>
                  <a:pt x="632795" y="201763"/>
                  <a:pt x="548640" y="243840"/>
                </a:cubicBezTo>
                <a:cubicBezTo>
                  <a:pt x="529482" y="253419"/>
                  <a:pt x="508000" y="257387"/>
                  <a:pt x="487680" y="264160"/>
                </a:cubicBezTo>
                <a:cubicBezTo>
                  <a:pt x="392853" y="406400"/>
                  <a:pt x="447040" y="358987"/>
                  <a:pt x="345440" y="426720"/>
                </a:cubicBezTo>
                <a:cubicBezTo>
                  <a:pt x="250613" y="568960"/>
                  <a:pt x="304800" y="521547"/>
                  <a:pt x="203200" y="589280"/>
                </a:cubicBezTo>
                <a:cubicBezTo>
                  <a:pt x="164705" y="704764"/>
                  <a:pt x="198026" y="635094"/>
                  <a:pt x="60960" y="772160"/>
                </a:cubicBezTo>
                <a:lnTo>
                  <a:pt x="60960" y="772160"/>
                </a:lnTo>
                <a:cubicBezTo>
                  <a:pt x="10741" y="872598"/>
                  <a:pt x="29899" y="824703"/>
                  <a:pt x="0" y="914400"/>
                </a:cubicBezTo>
                <a:cubicBezTo>
                  <a:pt x="6773" y="948267"/>
                  <a:pt x="3185" y="986013"/>
                  <a:pt x="20320" y="1016000"/>
                </a:cubicBezTo>
                <a:cubicBezTo>
                  <a:pt x="55786" y="1078065"/>
                  <a:pt x="215654" y="1073437"/>
                  <a:pt x="243840" y="1076960"/>
                </a:cubicBezTo>
                <a:cubicBezTo>
                  <a:pt x="507272" y="1164771"/>
                  <a:pt x="322966" y="1119545"/>
                  <a:pt x="812800" y="1097280"/>
                </a:cubicBezTo>
                <a:cubicBezTo>
                  <a:pt x="839893" y="1090507"/>
                  <a:pt x="868411" y="1087961"/>
                  <a:pt x="894080" y="1076960"/>
                </a:cubicBezTo>
                <a:cubicBezTo>
                  <a:pt x="973102" y="1043093"/>
                  <a:pt x="986649" y="988907"/>
                  <a:pt x="1036320" y="914400"/>
                </a:cubicBezTo>
                <a:lnTo>
                  <a:pt x="1076960" y="853440"/>
                </a:lnTo>
                <a:cubicBezTo>
                  <a:pt x="1125977" y="657374"/>
                  <a:pt x="1106646" y="745650"/>
                  <a:pt x="1137920" y="589280"/>
                </a:cubicBezTo>
                <a:cubicBezTo>
                  <a:pt x="1133492" y="553852"/>
                  <a:pt x="1127593" y="420324"/>
                  <a:pt x="1097280" y="365760"/>
                </a:cubicBezTo>
                <a:cubicBezTo>
                  <a:pt x="996848" y="184982"/>
                  <a:pt x="1059443" y="290202"/>
                  <a:pt x="955040" y="203200"/>
                </a:cubicBezTo>
                <a:cubicBezTo>
                  <a:pt x="923731" y="177109"/>
                  <a:pt x="878117" y="113872"/>
                  <a:pt x="833120" y="101600"/>
                </a:cubicBezTo>
                <a:cubicBezTo>
                  <a:pt x="755533" y="80440"/>
                  <a:pt x="713795" y="81280"/>
                  <a:pt x="650240" y="81280"/>
                </a:cubicBezTo>
              </a:path>
            </a:pathLst>
          </a:cu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tr-TR"/>
          </a:p>
        </p:txBody>
      </p:sp>
      <p:cxnSp>
        <p:nvCxnSpPr>
          <p:cNvPr id="6" name="5 Düz Ok Bağlayıcısı"/>
          <p:cNvCxnSpPr/>
          <p:nvPr/>
        </p:nvCxnSpPr>
        <p:spPr>
          <a:xfrm flipV="1">
            <a:off x="6444208" y="836712"/>
            <a:ext cx="0" cy="54006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rcRect l="74191" t="12201" r="5364" b="23541"/>
          <a:stretch>
            <a:fillRect/>
          </a:stretch>
        </p:blipFill>
        <p:spPr bwMode="auto">
          <a:xfrm>
            <a:off x="251520" y="485673"/>
            <a:ext cx="3240360" cy="5967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11 Serbest Form"/>
          <p:cNvSpPr/>
          <p:nvPr/>
        </p:nvSpPr>
        <p:spPr>
          <a:xfrm>
            <a:off x="1446299" y="4055243"/>
            <a:ext cx="864973" cy="1134595"/>
          </a:xfrm>
          <a:custGeom>
            <a:avLst/>
            <a:gdLst>
              <a:gd name="connsiteX0" fmla="*/ 0 w 864973"/>
              <a:gd name="connsiteY0" fmla="*/ 319049 h 1134595"/>
              <a:gd name="connsiteX1" fmla="*/ 172994 w 864973"/>
              <a:gd name="connsiteY1" fmla="*/ 96627 h 1134595"/>
              <a:gd name="connsiteX2" fmla="*/ 197708 w 864973"/>
              <a:gd name="connsiteY2" fmla="*/ 22487 h 1134595"/>
              <a:gd name="connsiteX3" fmla="*/ 518984 w 864973"/>
              <a:gd name="connsiteY3" fmla="*/ 71914 h 1134595"/>
              <a:gd name="connsiteX4" fmla="*/ 568411 w 864973"/>
              <a:gd name="connsiteY4" fmla="*/ 146054 h 1134595"/>
              <a:gd name="connsiteX5" fmla="*/ 593124 w 864973"/>
              <a:gd name="connsiteY5" fmla="*/ 220195 h 1134595"/>
              <a:gd name="connsiteX6" fmla="*/ 691978 w 864973"/>
              <a:gd name="connsiteY6" fmla="*/ 368476 h 1134595"/>
              <a:gd name="connsiteX7" fmla="*/ 741405 w 864973"/>
              <a:gd name="connsiteY7" fmla="*/ 442616 h 1134595"/>
              <a:gd name="connsiteX8" fmla="*/ 790832 w 864973"/>
              <a:gd name="connsiteY8" fmla="*/ 590898 h 1134595"/>
              <a:gd name="connsiteX9" fmla="*/ 815546 w 864973"/>
              <a:gd name="connsiteY9" fmla="*/ 689752 h 1134595"/>
              <a:gd name="connsiteX10" fmla="*/ 864973 w 864973"/>
              <a:gd name="connsiteY10" fmla="*/ 763892 h 1134595"/>
              <a:gd name="connsiteX11" fmla="*/ 815546 w 864973"/>
              <a:gd name="connsiteY11" fmla="*/ 986314 h 1134595"/>
              <a:gd name="connsiteX12" fmla="*/ 766119 w 864973"/>
              <a:gd name="connsiteY12" fmla="*/ 1060454 h 1134595"/>
              <a:gd name="connsiteX13" fmla="*/ 691978 w 864973"/>
              <a:gd name="connsiteY13" fmla="*/ 1109881 h 1134595"/>
              <a:gd name="connsiteX14" fmla="*/ 617838 w 864973"/>
              <a:gd name="connsiteY14" fmla="*/ 1134595 h 1134595"/>
              <a:gd name="connsiteX15" fmla="*/ 420130 w 864973"/>
              <a:gd name="connsiteY15" fmla="*/ 1109881 h 1134595"/>
              <a:gd name="connsiteX16" fmla="*/ 247135 w 864973"/>
              <a:gd name="connsiteY16" fmla="*/ 912173 h 1134595"/>
              <a:gd name="connsiteX17" fmla="*/ 148281 w 864973"/>
              <a:gd name="connsiteY17" fmla="*/ 763892 h 1134595"/>
              <a:gd name="connsiteX18" fmla="*/ 98854 w 864973"/>
              <a:gd name="connsiteY18" fmla="*/ 615611 h 1134595"/>
              <a:gd name="connsiteX19" fmla="*/ 24713 w 864973"/>
              <a:gd name="connsiteY19" fmla="*/ 467330 h 1134595"/>
              <a:gd name="connsiteX20" fmla="*/ 24713 w 864973"/>
              <a:gd name="connsiteY20" fmla="*/ 368476 h 113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4973" h="1134595">
                <a:moveTo>
                  <a:pt x="0" y="319049"/>
                </a:moveTo>
                <a:cubicBezTo>
                  <a:pt x="118241" y="141688"/>
                  <a:pt x="56849" y="212773"/>
                  <a:pt x="172994" y="96627"/>
                </a:cubicBezTo>
                <a:cubicBezTo>
                  <a:pt x="181232" y="71914"/>
                  <a:pt x="172078" y="27147"/>
                  <a:pt x="197708" y="22487"/>
                </a:cubicBezTo>
                <a:cubicBezTo>
                  <a:pt x="321389" y="0"/>
                  <a:pt x="413305" y="36687"/>
                  <a:pt x="518984" y="71914"/>
                </a:cubicBezTo>
                <a:cubicBezTo>
                  <a:pt x="535460" y="96627"/>
                  <a:pt x="555128" y="119488"/>
                  <a:pt x="568411" y="146054"/>
                </a:cubicBezTo>
                <a:cubicBezTo>
                  <a:pt x="580061" y="169354"/>
                  <a:pt x="580473" y="197423"/>
                  <a:pt x="593124" y="220195"/>
                </a:cubicBezTo>
                <a:cubicBezTo>
                  <a:pt x="621973" y="272123"/>
                  <a:pt x="659027" y="319049"/>
                  <a:pt x="691978" y="368476"/>
                </a:cubicBezTo>
                <a:cubicBezTo>
                  <a:pt x="708454" y="393189"/>
                  <a:pt x="732013" y="414438"/>
                  <a:pt x="741405" y="442616"/>
                </a:cubicBezTo>
                <a:cubicBezTo>
                  <a:pt x="757881" y="492043"/>
                  <a:pt x="778195" y="540353"/>
                  <a:pt x="790832" y="590898"/>
                </a:cubicBezTo>
                <a:cubicBezTo>
                  <a:pt x="799070" y="623849"/>
                  <a:pt x="802166" y="658533"/>
                  <a:pt x="815546" y="689752"/>
                </a:cubicBezTo>
                <a:cubicBezTo>
                  <a:pt x="827246" y="717052"/>
                  <a:pt x="848497" y="739179"/>
                  <a:pt x="864973" y="763892"/>
                </a:cubicBezTo>
                <a:cubicBezTo>
                  <a:pt x="855482" y="820836"/>
                  <a:pt x="845964" y="925478"/>
                  <a:pt x="815546" y="986314"/>
                </a:cubicBezTo>
                <a:cubicBezTo>
                  <a:pt x="802263" y="1012880"/>
                  <a:pt x="787121" y="1039452"/>
                  <a:pt x="766119" y="1060454"/>
                </a:cubicBezTo>
                <a:cubicBezTo>
                  <a:pt x="745116" y="1081456"/>
                  <a:pt x="718544" y="1096598"/>
                  <a:pt x="691978" y="1109881"/>
                </a:cubicBezTo>
                <a:cubicBezTo>
                  <a:pt x="668678" y="1121531"/>
                  <a:pt x="642551" y="1126357"/>
                  <a:pt x="617838" y="1134595"/>
                </a:cubicBezTo>
                <a:cubicBezTo>
                  <a:pt x="551935" y="1126357"/>
                  <a:pt x="484205" y="1127356"/>
                  <a:pt x="420130" y="1109881"/>
                </a:cubicBezTo>
                <a:cubicBezTo>
                  <a:pt x="336225" y="1086998"/>
                  <a:pt x="283139" y="966178"/>
                  <a:pt x="247135" y="912173"/>
                </a:cubicBezTo>
                <a:lnTo>
                  <a:pt x="148281" y="763892"/>
                </a:lnTo>
                <a:cubicBezTo>
                  <a:pt x="131805" y="714465"/>
                  <a:pt x="127754" y="658961"/>
                  <a:pt x="98854" y="615611"/>
                </a:cubicBezTo>
                <a:cubicBezTo>
                  <a:pt x="63258" y="562218"/>
                  <a:pt x="34015" y="532442"/>
                  <a:pt x="24713" y="467330"/>
                </a:cubicBezTo>
                <a:cubicBezTo>
                  <a:pt x="20053" y="434710"/>
                  <a:pt x="24713" y="401427"/>
                  <a:pt x="24713" y="368476"/>
                </a:cubicBezTo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8899" y="1498600"/>
            <a:ext cx="4429125" cy="4073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 l="74191" t="12201" r="5364" b="23541"/>
          <a:stretch>
            <a:fillRect/>
          </a:stretch>
        </p:blipFill>
        <p:spPr bwMode="auto">
          <a:xfrm>
            <a:off x="5508104" y="485673"/>
            <a:ext cx="3240360" cy="596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Serbest Form"/>
          <p:cNvSpPr/>
          <p:nvPr/>
        </p:nvSpPr>
        <p:spPr>
          <a:xfrm>
            <a:off x="6702883" y="4055243"/>
            <a:ext cx="864973" cy="1134595"/>
          </a:xfrm>
          <a:custGeom>
            <a:avLst/>
            <a:gdLst>
              <a:gd name="connsiteX0" fmla="*/ 0 w 864973"/>
              <a:gd name="connsiteY0" fmla="*/ 319049 h 1134595"/>
              <a:gd name="connsiteX1" fmla="*/ 172994 w 864973"/>
              <a:gd name="connsiteY1" fmla="*/ 96627 h 1134595"/>
              <a:gd name="connsiteX2" fmla="*/ 197708 w 864973"/>
              <a:gd name="connsiteY2" fmla="*/ 22487 h 1134595"/>
              <a:gd name="connsiteX3" fmla="*/ 518984 w 864973"/>
              <a:gd name="connsiteY3" fmla="*/ 71914 h 1134595"/>
              <a:gd name="connsiteX4" fmla="*/ 568411 w 864973"/>
              <a:gd name="connsiteY4" fmla="*/ 146054 h 1134595"/>
              <a:gd name="connsiteX5" fmla="*/ 593124 w 864973"/>
              <a:gd name="connsiteY5" fmla="*/ 220195 h 1134595"/>
              <a:gd name="connsiteX6" fmla="*/ 691978 w 864973"/>
              <a:gd name="connsiteY6" fmla="*/ 368476 h 1134595"/>
              <a:gd name="connsiteX7" fmla="*/ 741405 w 864973"/>
              <a:gd name="connsiteY7" fmla="*/ 442616 h 1134595"/>
              <a:gd name="connsiteX8" fmla="*/ 790832 w 864973"/>
              <a:gd name="connsiteY8" fmla="*/ 590898 h 1134595"/>
              <a:gd name="connsiteX9" fmla="*/ 815546 w 864973"/>
              <a:gd name="connsiteY9" fmla="*/ 689752 h 1134595"/>
              <a:gd name="connsiteX10" fmla="*/ 864973 w 864973"/>
              <a:gd name="connsiteY10" fmla="*/ 763892 h 1134595"/>
              <a:gd name="connsiteX11" fmla="*/ 815546 w 864973"/>
              <a:gd name="connsiteY11" fmla="*/ 986314 h 1134595"/>
              <a:gd name="connsiteX12" fmla="*/ 766119 w 864973"/>
              <a:gd name="connsiteY12" fmla="*/ 1060454 h 1134595"/>
              <a:gd name="connsiteX13" fmla="*/ 691978 w 864973"/>
              <a:gd name="connsiteY13" fmla="*/ 1109881 h 1134595"/>
              <a:gd name="connsiteX14" fmla="*/ 617838 w 864973"/>
              <a:gd name="connsiteY14" fmla="*/ 1134595 h 1134595"/>
              <a:gd name="connsiteX15" fmla="*/ 420130 w 864973"/>
              <a:gd name="connsiteY15" fmla="*/ 1109881 h 1134595"/>
              <a:gd name="connsiteX16" fmla="*/ 247135 w 864973"/>
              <a:gd name="connsiteY16" fmla="*/ 912173 h 1134595"/>
              <a:gd name="connsiteX17" fmla="*/ 148281 w 864973"/>
              <a:gd name="connsiteY17" fmla="*/ 763892 h 1134595"/>
              <a:gd name="connsiteX18" fmla="*/ 98854 w 864973"/>
              <a:gd name="connsiteY18" fmla="*/ 615611 h 1134595"/>
              <a:gd name="connsiteX19" fmla="*/ 24713 w 864973"/>
              <a:gd name="connsiteY19" fmla="*/ 467330 h 1134595"/>
              <a:gd name="connsiteX20" fmla="*/ 24713 w 864973"/>
              <a:gd name="connsiteY20" fmla="*/ 368476 h 113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4973" h="1134595">
                <a:moveTo>
                  <a:pt x="0" y="319049"/>
                </a:moveTo>
                <a:cubicBezTo>
                  <a:pt x="118241" y="141688"/>
                  <a:pt x="56849" y="212773"/>
                  <a:pt x="172994" y="96627"/>
                </a:cubicBezTo>
                <a:cubicBezTo>
                  <a:pt x="181232" y="71914"/>
                  <a:pt x="172078" y="27147"/>
                  <a:pt x="197708" y="22487"/>
                </a:cubicBezTo>
                <a:cubicBezTo>
                  <a:pt x="321389" y="0"/>
                  <a:pt x="413305" y="36687"/>
                  <a:pt x="518984" y="71914"/>
                </a:cubicBezTo>
                <a:cubicBezTo>
                  <a:pt x="535460" y="96627"/>
                  <a:pt x="555128" y="119488"/>
                  <a:pt x="568411" y="146054"/>
                </a:cubicBezTo>
                <a:cubicBezTo>
                  <a:pt x="580061" y="169354"/>
                  <a:pt x="580473" y="197423"/>
                  <a:pt x="593124" y="220195"/>
                </a:cubicBezTo>
                <a:cubicBezTo>
                  <a:pt x="621973" y="272123"/>
                  <a:pt x="659027" y="319049"/>
                  <a:pt x="691978" y="368476"/>
                </a:cubicBezTo>
                <a:cubicBezTo>
                  <a:pt x="708454" y="393189"/>
                  <a:pt x="732013" y="414438"/>
                  <a:pt x="741405" y="442616"/>
                </a:cubicBezTo>
                <a:cubicBezTo>
                  <a:pt x="757881" y="492043"/>
                  <a:pt x="778195" y="540353"/>
                  <a:pt x="790832" y="590898"/>
                </a:cubicBezTo>
                <a:cubicBezTo>
                  <a:pt x="799070" y="623849"/>
                  <a:pt x="802166" y="658533"/>
                  <a:pt x="815546" y="689752"/>
                </a:cubicBezTo>
                <a:cubicBezTo>
                  <a:pt x="827246" y="717052"/>
                  <a:pt x="848497" y="739179"/>
                  <a:pt x="864973" y="763892"/>
                </a:cubicBezTo>
                <a:cubicBezTo>
                  <a:pt x="855482" y="820836"/>
                  <a:pt x="845964" y="925478"/>
                  <a:pt x="815546" y="986314"/>
                </a:cubicBezTo>
                <a:cubicBezTo>
                  <a:pt x="802263" y="1012880"/>
                  <a:pt x="787121" y="1039452"/>
                  <a:pt x="766119" y="1060454"/>
                </a:cubicBezTo>
                <a:cubicBezTo>
                  <a:pt x="745116" y="1081456"/>
                  <a:pt x="718544" y="1096598"/>
                  <a:pt x="691978" y="1109881"/>
                </a:cubicBezTo>
                <a:cubicBezTo>
                  <a:pt x="668678" y="1121531"/>
                  <a:pt x="642551" y="1126357"/>
                  <a:pt x="617838" y="1134595"/>
                </a:cubicBezTo>
                <a:cubicBezTo>
                  <a:pt x="551935" y="1126357"/>
                  <a:pt x="484205" y="1127356"/>
                  <a:pt x="420130" y="1109881"/>
                </a:cubicBezTo>
                <a:cubicBezTo>
                  <a:pt x="336225" y="1086998"/>
                  <a:pt x="283139" y="966178"/>
                  <a:pt x="247135" y="912173"/>
                </a:cubicBezTo>
                <a:lnTo>
                  <a:pt x="148281" y="763892"/>
                </a:lnTo>
                <a:cubicBezTo>
                  <a:pt x="131805" y="714465"/>
                  <a:pt x="127754" y="658961"/>
                  <a:pt x="98854" y="615611"/>
                </a:cubicBezTo>
                <a:cubicBezTo>
                  <a:pt x="63258" y="562218"/>
                  <a:pt x="34015" y="532442"/>
                  <a:pt x="24713" y="467330"/>
                </a:cubicBezTo>
                <a:cubicBezTo>
                  <a:pt x="20053" y="434710"/>
                  <a:pt x="24713" y="401427"/>
                  <a:pt x="24713" y="368476"/>
                </a:cubicBezTo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0337" y="1500188"/>
            <a:ext cx="4357687" cy="3976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 l="74191" t="12201" r="5364" b="23541"/>
          <a:stretch>
            <a:fillRect/>
          </a:stretch>
        </p:blipFill>
        <p:spPr bwMode="auto">
          <a:xfrm>
            <a:off x="5508104" y="485673"/>
            <a:ext cx="3240360" cy="596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5 Serbest Form"/>
          <p:cNvSpPr/>
          <p:nvPr/>
        </p:nvSpPr>
        <p:spPr>
          <a:xfrm>
            <a:off x="6702883" y="4055243"/>
            <a:ext cx="864973" cy="1134595"/>
          </a:xfrm>
          <a:custGeom>
            <a:avLst/>
            <a:gdLst>
              <a:gd name="connsiteX0" fmla="*/ 0 w 864973"/>
              <a:gd name="connsiteY0" fmla="*/ 319049 h 1134595"/>
              <a:gd name="connsiteX1" fmla="*/ 172994 w 864973"/>
              <a:gd name="connsiteY1" fmla="*/ 96627 h 1134595"/>
              <a:gd name="connsiteX2" fmla="*/ 197708 w 864973"/>
              <a:gd name="connsiteY2" fmla="*/ 22487 h 1134595"/>
              <a:gd name="connsiteX3" fmla="*/ 518984 w 864973"/>
              <a:gd name="connsiteY3" fmla="*/ 71914 h 1134595"/>
              <a:gd name="connsiteX4" fmla="*/ 568411 w 864973"/>
              <a:gd name="connsiteY4" fmla="*/ 146054 h 1134595"/>
              <a:gd name="connsiteX5" fmla="*/ 593124 w 864973"/>
              <a:gd name="connsiteY5" fmla="*/ 220195 h 1134595"/>
              <a:gd name="connsiteX6" fmla="*/ 691978 w 864973"/>
              <a:gd name="connsiteY6" fmla="*/ 368476 h 1134595"/>
              <a:gd name="connsiteX7" fmla="*/ 741405 w 864973"/>
              <a:gd name="connsiteY7" fmla="*/ 442616 h 1134595"/>
              <a:gd name="connsiteX8" fmla="*/ 790832 w 864973"/>
              <a:gd name="connsiteY8" fmla="*/ 590898 h 1134595"/>
              <a:gd name="connsiteX9" fmla="*/ 815546 w 864973"/>
              <a:gd name="connsiteY9" fmla="*/ 689752 h 1134595"/>
              <a:gd name="connsiteX10" fmla="*/ 864973 w 864973"/>
              <a:gd name="connsiteY10" fmla="*/ 763892 h 1134595"/>
              <a:gd name="connsiteX11" fmla="*/ 815546 w 864973"/>
              <a:gd name="connsiteY11" fmla="*/ 986314 h 1134595"/>
              <a:gd name="connsiteX12" fmla="*/ 766119 w 864973"/>
              <a:gd name="connsiteY12" fmla="*/ 1060454 h 1134595"/>
              <a:gd name="connsiteX13" fmla="*/ 691978 w 864973"/>
              <a:gd name="connsiteY13" fmla="*/ 1109881 h 1134595"/>
              <a:gd name="connsiteX14" fmla="*/ 617838 w 864973"/>
              <a:gd name="connsiteY14" fmla="*/ 1134595 h 1134595"/>
              <a:gd name="connsiteX15" fmla="*/ 420130 w 864973"/>
              <a:gd name="connsiteY15" fmla="*/ 1109881 h 1134595"/>
              <a:gd name="connsiteX16" fmla="*/ 247135 w 864973"/>
              <a:gd name="connsiteY16" fmla="*/ 912173 h 1134595"/>
              <a:gd name="connsiteX17" fmla="*/ 148281 w 864973"/>
              <a:gd name="connsiteY17" fmla="*/ 763892 h 1134595"/>
              <a:gd name="connsiteX18" fmla="*/ 98854 w 864973"/>
              <a:gd name="connsiteY18" fmla="*/ 615611 h 1134595"/>
              <a:gd name="connsiteX19" fmla="*/ 24713 w 864973"/>
              <a:gd name="connsiteY19" fmla="*/ 467330 h 1134595"/>
              <a:gd name="connsiteX20" fmla="*/ 24713 w 864973"/>
              <a:gd name="connsiteY20" fmla="*/ 368476 h 113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4973" h="1134595">
                <a:moveTo>
                  <a:pt x="0" y="319049"/>
                </a:moveTo>
                <a:cubicBezTo>
                  <a:pt x="118241" y="141688"/>
                  <a:pt x="56849" y="212773"/>
                  <a:pt x="172994" y="96627"/>
                </a:cubicBezTo>
                <a:cubicBezTo>
                  <a:pt x="181232" y="71914"/>
                  <a:pt x="172078" y="27147"/>
                  <a:pt x="197708" y="22487"/>
                </a:cubicBezTo>
                <a:cubicBezTo>
                  <a:pt x="321389" y="0"/>
                  <a:pt x="413305" y="36687"/>
                  <a:pt x="518984" y="71914"/>
                </a:cubicBezTo>
                <a:cubicBezTo>
                  <a:pt x="535460" y="96627"/>
                  <a:pt x="555128" y="119488"/>
                  <a:pt x="568411" y="146054"/>
                </a:cubicBezTo>
                <a:cubicBezTo>
                  <a:pt x="580061" y="169354"/>
                  <a:pt x="580473" y="197423"/>
                  <a:pt x="593124" y="220195"/>
                </a:cubicBezTo>
                <a:cubicBezTo>
                  <a:pt x="621973" y="272123"/>
                  <a:pt x="659027" y="319049"/>
                  <a:pt x="691978" y="368476"/>
                </a:cubicBezTo>
                <a:cubicBezTo>
                  <a:pt x="708454" y="393189"/>
                  <a:pt x="732013" y="414438"/>
                  <a:pt x="741405" y="442616"/>
                </a:cubicBezTo>
                <a:cubicBezTo>
                  <a:pt x="757881" y="492043"/>
                  <a:pt x="778195" y="540353"/>
                  <a:pt x="790832" y="590898"/>
                </a:cubicBezTo>
                <a:cubicBezTo>
                  <a:pt x="799070" y="623849"/>
                  <a:pt x="802166" y="658533"/>
                  <a:pt x="815546" y="689752"/>
                </a:cubicBezTo>
                <a:cubicBezTo>
                  <a:pt x="827246" y="717052"/>
                  <a:pt x="848497" y="739179"/>
                  <a:pt x="864973" y="763892"/>
                </a:cubicBezTo>
                <a:cubicBezTo>
                  <a:pt x="855482" y="820836"/>
                  <a:pt x="845964" y="925478"/>
                  <a:pt x="815546" y="986314"/>
                </a:cubicBezTo>
                <a:cubicBezTo>
                  <a:pt x="802263" y="1012880"/>
                  <a:pt x="787121" y="1039452"/>
                  <a:pt x="766119" y="1060454"/>
                </a:cubicBezTo>
                <a:cubicBezTo>
                  <a:pt x="745116" y="1081456"/>
                  <a:pt x="718544" y="1096598"/>
                  <a:pt x="691978" y="1109881"/>
                </a:cubicBezTo>
                <a:cubicBezTo>
                  <a:pt x="668678" y="1121531"/>
                  <a:pt x="642551" y="1126357"/>
                  <a:pt x="617838" y="1134595"/>
                </a:cubicBezTo>
                <a:cubicBezTo>
                  <a:pt x="551935" y="1126357"/>
                  <a:pt x="484205" y="1127356"/>
                  <a:pt x="420130" y="1109881"/>
                </a:cubicBezTo>
                <a:cubicBezTo>
                  <a:pt x="336225" y="1086998"/>
                  <a:pt x="283139" y="966178"/>
                  <a:pt x="247135" y="912173"/>
                </a:cubicBezTo>
                <a:lnTo>
                  <a:pt x="148281" y="763892"/>
                </a:lnTo>
                <a:cubicBezTo>
                  <a:pt x="131805" y="714465"/>
                  <a:pt x="127754" y="658961"/>
                  <a:pt x="98854" y="615611"/>
                </a:cubicBezTo>
                <a:cubicBezTo>
                  <a:pt x="63258" y="562218"/>
                  <a:pt x="34015" y="532442"/>
                  <a:pt x="24713" y="467330"/>
                </a:cubicBezTo>
                <a:cubicBezTo>
                  <a:pt x="20053" y="434710"/>
                  <a:pt x="24713" y="401427"/>
                  <a:pt x="24713" y="368476"/>
                </a:cubicBezTo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erbest Form"/>
          <p:cNvSpPr/>
          <p:nvPr/>
        </p:nvSpPr>
        <p:spPr>
          <a:xfrm>
            <a:off x="6697362" y="3731741"/>
            <a:ext cx="889687" cy="1729945"/>
          </a:xfrm>
          <a:custGeom>
            <a:avLst/>
            <a:gdLst>
              <a:gd name="connsiteX0" fmla="*/ 0 w 889687"/>
              <a:gd name="connsiteY0" fmla="*/ 0 h 1729945"/>
              <a:gd name="connsiteX1" fmla="*/ 24714 w 889687"/>
              <a:gd name="connsiteY1" fmla="*/ 74140 h 1729945"/>
              <a:gd name="connsiteX2" fmla="*/ 148281 w 889687"/>
              <a:gd name="connsiteY2" fmla="*/ 247135 h 1729945"/>
              <a:gd name="connsiteX3" fmla="*/ 222422 w 889687"/>
              <a:gd name="connsiteY3" fmla="*/ 494270 h 1729945"/>
              <a:gd name="connsiteX4" fmla="*/ 247135 w 889687"/>
              <a:gd name="connsiteY4" fmla="*/ 568410 h 1729945"/>
              <a:gd name="connsiteX5" fmla="*/ 345989 w 889687"/>
              <a:gd name="connsiteY5" fmla="*/ 716691 h 1729945"/>
              <a:gd name="connsiteX6" fmla="*/ 469557 w 889687"/>
              <a:gd name="connsiteY6" fmla="*/ 939113 h 1729945"/>
              <a:gd name="connsiteX7" fmla="*/ 518984 w 889687"/>
              <a:gd name="connsiteY7" fmla="*/ 1013254 h 1729945"/>
              <a:gd name="connsiteX8" fmla="*/ 568411 w 889687"/>
              <a:gd name="connsiteY8" fmla="*/ 1087394 h 1729945"/>
              <a:gd name="connsiteX9" fmla="*/ 593124 w 889687"/>
              <a:gd name="connsiteY9" fmla="*/ 1161535 h 1729945"/>
              <a:gd name="connsiteX10" fmla="*/ 642552 w 889687"/>
              <a:gd name="connsiteY10" fmla="*/ 1210962 h 1729945"/>
              <a:gd name="connsiteX11" fmla="*/ 667265 w 889687"/>
              <a:gd name="connsiteY11" fmla="*/ 1309816 h 1729945"/>
              <a:gd name="connsiteX12" fmla="*/ 741406 w 889687"/>
              <a:gd name="connsiteY12" fmla="*/ 1458097 h 1729945"/>
              <a:gd name="connsiteX13" fmla="*/ 766119 w 889687"/>
              <a:gd name="connsiteY13" fmla="*/ 1556951 h 1729945"/>
              <a:gd name="connsiteX14" fmla="*/ 889687 w 889687"/>
              <a:gd name="connsiteY14" fmla="*/ 1729945 h 172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89687" h="1729945">
                <a:moveTo>
                  <a:pt x="0" y="0"/>
                </a:moveTo>
                <a:cubicBezTo>
                  <a:pt x="8238" y="24713"/>
                  <a:pt x="11789" y="51522"/>
                  <a:pt x="24714" y="74140"/>
                </a:cubicBezTo>
                <a:cubicBezTo>
                  <a:pt x="42970" y="106089"/>
                  <a:pt x="129156" y="204104"/>
                  <a:pt x="148281" y="247135"/>
                </a:cubicBezTo>
                <a:cubicBezTo>
                  <a:pt x="195262" y="352843"/>
                  <a:pt x="193668" y="393632"/>
                  <a:pt x="222422" y="494270"/>
                </a:cubicBezTo>
                <a:cubicBezTo>
                  <a:pt x="229579" y="519318"/>
                  <a:pt x="234484" y="545638"/>
                  <a:pt x="247135" y="568410"/>
                </a:cubicBezTo>
                <a:cubicBezTo>
                  <a:pt x="275984" y="620338"/>
                  <a:pt x="327204" y="660336"/>
                  <a:pt x="345989" y="716691"/>
                </a:cubicBezTo>
                <a:cubicBezTo>
                  <a:pt x="389488" y="847188"/>
                  <a:pt x="356253" y="769156"/>
                  <a:pt x="469557" y="939113"/>
                </a:cubicBezTo>
                <a:lnTo>
                  <a:pt x="518984" y="1013254"/>
                </a:lnTo>
                <a:lnTo>
                  <a:pt x="568411" y="1087394"/>
                </a:lnTo>
                <a:cubicBezTo>
                  <a:pt x="576649" y="1112108"/>
                  <a:pt x="579721" y="1139197"/>
                  <a:pt x="593124" y="1161535"/>
                </a:cubicBezTo>
                <a:cubicBezTo>
                  <a:pt x="605112" y="1181515"/>
                  <a:pt x="632132" y="1190122"/>
                  <a:pt x="642552" y="1210962"/>
                </a:cubicBezTo>
                <a:cubicBezTo>
                  <a:pt x="657742" y="1241342"/>
                  <a:pt x="657934" y="1277157"/>
                  <a:pt x="667265" y="1309816"/>
                </a:cubicBezTo>
                <a:cubicBezTo>
                  <a:pt x="692844" y="1399342"/>
                  <a:pt x="687253" y="1376866"/>
                  <a:pt x="741406" y="1458097"/>
                </a:cubicBezTo>
                <a:cubicBezTo>
                  <a:pt x="749644" y="1491048"/>
                  <a:pt x="750929" y="1526571"/>
                  <a:pt x="766119" y="1556951"/>
                </a:cubicBezTo>
                <a:cubicBezTo>
                  <a:pt x="818779" y="1662271"/>
                  <a:pt x="833294" y="1673554"/>
                  <a:pt x="889687" y="1729945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med-ed.virginia.edu/courses/rad/cxr/web%20images/ppp-silhouette-sig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357188"/>
            <a:ext cx="7000875" cy="621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5" descr="http://www.radiologyinfo.org/photocat/popup/chest-ct-pe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95936" y="1451148"/>
            <a:ext cx="4989670" cy="3922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3 Oval"/>
          <p:cNvSpPr/>
          <p:nvPr/>
        </p:nvSpPr>
        <p:spPr>
          <a:xfrm>
            <a:off x="5508104" y="2636912"/>
            <a:ext cx="576064" cy="72008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encrypted-tbn0.gstatic.com/images?q=tbn:ANd9GcSyuBuGaoN8eCK4iuWvlB0dxdFvqMVl35dP4rbh4Hbq2uRS355_z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60648"/>
            <a:ext cx="6768752" cy="6331118"/>
          </a:xfrm>
          <a:prstGeom prst="rect">
            <a:avLst/>
          </a:prstGeom>
          <a:noFill/>
        </p:spPr>
      </p:pic>
      <p:pic>
        <p:nvPicPr>
          <p:cNvPr id="3" name="Picture 5" descr="http://www.radiologyinfo.org/photocat/popup/chest-ct-pe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95936" y="1451148"/>
            <a:ext cx="4989670" cy="3922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3 Oval"/>
          <p:cNvSpPr/>
          <p:nvPr/>
        </p:nvSpPr>
        <p:spPr>
          <a:xfrm>
            <a:off x="5148064" y="3933056"/>
            <a:ext cx="1008112" cy="864096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tr-TR" dirty="0" err="1" smtClean="0"/>
              <a:t>İntersitisyel</a:t>
            </a:r>
            <a:r>
              <a:rPr lang="tr-TR" dirty="0" smtClean="0"/>
              <a:t> örnek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İntersitisyel</a:t>
            </a:r>
            <a:r>
              <a:rPr lang="tr-TR" dirty="0" smtClean="0"/>
              <a:t> aralıkta sıvı, kan, hücre, vb birikimine bağlı </a:t>
            </a:r>
            <a:r>
              <a:rPr lang="tr-TR" dirty="0" err="1" smtClean="0"/>
              <a:t>intersitisyel</a:t>
            </a:r>
            <a:r>
              <a:rPr lang="tr-TR" dirty="0" smtClean="0"/>
              <a:t> belirginleşme</a:t>
            </a:r>
          </a:p>
          <a:p>
            <a:endParaRPr lang="tr-TR" dirty="0" smtClean="0"/>
          </a:p>
          <a:p>
            <a:r>
              <a:rPr lang="tr-TR" dirty="0" err="1" smtClean="0"/>
              <a:t>Retiküler</a:t>
            </a:r>
            <a:endParaRPr lang="tr-TR" dirty="0" smtClean="0"/>
          </a:p>
          <a:p>
            <a:r>
              <a:rPr lang="tr-TR" dirty="0" err="1" smtClean="0"/>
              <a:t>Nodüler</a:t>
            </a:r>
            <a:endParaRPr lang="tr-TR" dirty="0" smtClean="0"/>
          </a:p>
          <a:p>
            <a:r>
              <a:rPr lang="tr-TR" dirty="0" err="1" smtClean="0"/>
              <a:t>Retikülonodüler</a:t>
            </a:r>
            <a:r>
              <a:rPr lang="tr-TR" dirty="0" smtClean="0"/>
              <a:t> </a:t>
            </a:r>
          </a:p>
        </p:txBody>
      </p:sp>
      <p:pic>
        <p:nvPicPr>
          <p:cNvPr id="4" name="Picture 2" descr="http://images.radiopaedia.org/images/6005822/a4d9f253013b731e5981d9125a3497_big_gallery.png"/>
          <p:cNvPicPr>
            <a:picLocks noChangeAspect="1" noChangeArrowheads="1"/>
          </p:cNvPicPr>
          <p:nvPr/>
        </p:nvPicPr>
        <p:blipFill>
          <a:blip r:embed="rId2" cstate="print"/>
          <a:srcRect l="43849" t="4007" r="7991" b="43720"/>
          <a:stretch>
            <a:fillRect/>
          </a:stretch>
        </p:blipFill>
        <p:spPr bwMode="auto">
          <a:xfrm>
            <a:off x="5004048" y="2924944"/>
            <a:ext cx="3600400" cy="351091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251520" y="5724545"/>
            <a:ext cx="453650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Tanıda YÇBT daha değerli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298" t="2751" r="24298" b="9051"/>
          <a:stretch>
            <a:fillRect/>
          </a:stretch>
        </p:blipFill>
        <p:spPr bwMode="auto">
          <a:xfrm>
            <a:off x="1331640" y="364935"/>
            <a:ext cx="6408712" cy="618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1196751"/>
            <a:ext cx="3499201" cy="4464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67945" y="1446663"/>
            <a:ext cx="4884684" cy="4070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 l="12915" t="15980" r="10305" b="13461"/>
          <a:stretch>
            <a:fillRect/>
          </a:stretch>
        </p:blipFill>
        <p:spPr bwMode="auto">
          <a:xfrm>
            <a:off x="395536" y="1235526"/>
            <a:ext cx="8352928" cy="4497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hb.imgix.net/images/anatomy_term/carina-tracheae/TC1CJdytVRSD1vpHpGqvA_Carina_of_trachea_01.png?ixlib=rb-0.3.4&amp;w=218&amp;h=218&amp;fit=crop&amp;auto=format&amp;s=25995743faf8decc1359f52f047bd7b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r="7205"/>
          <a:stretch/>
        </p:blipFill>
        <p:spPr bwMode="auto">
          <a:xfrm>
            <a:off x="4427984" y="476672"/>
            <a:ext cx="46085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504" y="944724"/>
            <a:ext cx="419703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Düz Ok Bağlayıcısı 8"/>
          <p:cNvCxnSpPr/>
          <p:nvPr/>
        </p:nvCxnSpPr>
        <p:spPr>
          <a:xfrm>
            <a:off x="6475751" y="3432748"/>
            <a:ext cx="40465" cy="186846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1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Difüz</a:t>
            </a:r>
            <a:r>
              <a:rPr lang="tr-TR" dirty="0" smtClean="0"/>
              <a:t> akciğer </a:t>
            </a:r>
            <a:r>
              <a:rPr lang="tr-TR" dirty="0" err="1" smtClean="0"/>
              <a:t>parankim</a:t>
            </a:r>
            <a:r>
              <a:rPr lang="tr-TR" dirty="0" smtClean="0"/>
              <a:t> hastalığı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Tanı kolay değil…</a:t>
            </a:r>
          </a:p>
          <a:p>
            <a:r>
              <a:rPr lang="tr-TR" dirty="0" smtClean="0"/>
              <a:t>Doğru tanı için;</a:t>
            </a:r>
          </a:p>
          <a:p>
            <a:pPr lvl="1"/>
            <a:r>
              <a:rPr lang="tr-TR" dirty="0" smtClean="0"/>
              <a:t>Klinik bilgi</a:t>
            </a:r>
          </a:p>
          <a:p>
            <a:pPr lvl="1"/>
            <a:r>
              <a:rPr lang="tr-TR" dirty="0" smtClean="0"/>
              <a:t>Radyolojik görünüm</a:t>
            </a:r>
          </a:p>
          <a:p>
            <a:pPr lvl="2"/>
            <a:r>
              <a:rPr lang="tr-TR" dirty="0" smtClean="0"/>
              <a:t>Görülen </a:t>
            </a:r>
            <a:r>
              <a:rPr lang="tr-TR" dirty="0" err="1" smtClean="0"/>
              <a:t>patern</a:t>
            </a:r>
            <a:endParaRPr lang="tr-TR" dirty="0" smtClean="0"/>
          </a:p>
          <a:p>
            <a:pPr lvl="2"/>
            <a:r>
              <a:rPr lang="tr-TR" dirty="0" smtClean="0"/>
              <a:t>Tutulan akciğer kesimi (</a:t>
            </a:r>
            <a:r>
              <a:rPr lang="tr-TR" dirty="0" err="1" smtClean="0"/>
              <a:t>perifer</a:t>
            </a:r>
            <a:r>
              <a:rPr lang="tr-TR" dirty="0" smtClean="0"/>
              <a:t>-santral, </a:t>
            </a:r>
            <a:r>
              <a:rPr lang="tr-TR" dirty="0" err="1" smtClean="0"/>
              <a:t>apikal</a:t>
            </a:r>
            <a:r>
              <a:rPr lang="tr-TR" dirty="0" smtClean="0"/>
              <a:t>-bazal, …)</a:t>
            </a:r>
          </a:p>
          <a:p>
            <a:pPr lvl="2"/>
            <a:r>
              <a:rPr lang="tr-TR" dirty="0" smtClean="0"/>
              <a:t>Tutulan </a:t>
            </a:r>
            <a:r>
              <a:rPr lang="tr-TR" dirty="0" err="1" smtClean="0"/>
              <a:t>intersitisyum</a:t>
            </a:r>
            <a:r>
              <a:rPr lang="tr-TR" dirty="0" smtClean="0"/>
              <a:t> kısmı </a:t>
            </a:r>
          </a:p>
          <a:p>
            <a:pPr lvl="1"/>
            <a:r>
              <a:rPr lang="tr-TR" dirty="0" err="1" smtClean="0"/>
              <a:t>Histopatolojik</a:t>
            </a:r>
            <a:r>
              <a:rPr lang="tr-TR" dirty="0" smtClean="0"/>
              <a:t> inceleme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Soliter</a:t>
            </a:r>
            <a:r>
              <a:rPr lang="tr-TR" dirty="0" smtClean="0"/>
              <a:t> </a:t>
            </a:r>
            <a:r>
              <a:rPr lang="tr-TR" dirty="0" err="1" smtClean="0"/>
              <a:t>pulmoner</a:t>
            </a:r>
            <a:r>
              <a:rPr lang="tr-TR" dirty="0" smtClean="0"/>
              <a:t> nodül (SPN)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&lt; 3 cm</a:t>
            </a:r>
          </a:p>
          <a:p>
            <a:r>
              <a:rPr lang="tr-TR" dirty="0" smtClean="0"/>
              <a:t>Küresel</a:t>
            </a:r>
          </a:p>
          <a:p>
            <a:r>
              <a:rPr lang="tr-TR" dirty="0" smtClean="0"/>
              <a:t>Düzgün sınırlı</a:t>
            </a:r>
          </a:p>
          <a:p>
            <a:r>
              <a:rPr lang="tr-TR" dirty="0" err="1" smtClean="0"/>
              <a:t>Parankimle</a:t>
            </a:r>
            <a:r>
              <a:rPr lang="tr-TR" dirty="0" smtClean="0"/>
              <a:t> çevrili</a:t>
            </a:r>
          </a:p>
          <a:p>
            <a:r>
              <a:rPr lang="tr-TR" dirty="0" smtClean="0"/>
              <a:t>Tek </a:t>
            </a:r>
          </a:p>
          <a:p>
            <a:endParaRPr lang="tr-TR" dirty="0" smtClean="0"/>
          </a:p>
          <a:p>
            <a:r>
              <a:rPr lang="tr-TR" dirty="0" smtClean="0"/>
              <a:t>&gt; 3 cm </a:t>
            </a:r>
            <a:r>
              <a:rPr lang="tr-TR" dirty="0" smtClean="0">
                <a:sym typeface="Symbol"/>
              </a:rPr>
              <a:t> </a:t>
            </a:r>
            <a:r>
              <a:rPr lang="tr-TR" dirty="0" smtClean="0"/>
              <a:t>nodül değil kitle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En sık nedenler</a:t>
            </a:r>
          </a:p>
          <a:p>
            <a:pPr lvl="1"/>
            <a:r>
              <a:rPr lang="tr-TR" dirty="0" err="1" smtClean="0"/>
              <a:t>periferik</a:t>
            </a:r>
            <a:r>
              <a:rPr lang="tr-TR" dirty="0" smtClean="0"/>
              <a:t> </a:t>
            </a:r>
            <a:r>
              <a:rPr lang="tr-TR" dirty="0" err="1" smtClean="0"/>
              <a:t>tm</a:t>
            </a:r>
            <a:endParaRPr lang="tr-TR" dirty="0" smtClean="0"/>
          </a:p>
          <a:p>
            <a:pPr lvl="1"/>
            <a:r>
              <a:rPr lang="tr-TR" dirty="0" smtClean="0"/>
              <a:t>metastaz</a:t>
            </a:r>
          </a:p>
          <a:p>
            <a:pPr lvl="1"/>
            <a:r>
              <a:rPr lang="tr-TR" dirty="0" err="1" smtClean="0"/>
              <a:t>hamartom</a:t>
            </a:r>
            <a:endParaRPr lang="tr-TR" dirty="0" smtClean="0"/>
          </a:p>
          <a:p>
            <a:pPr lvl="1"/>
            <a:r>
              <a:rPr lang="tr-TR" dirty="0" err="1" smtClean="0"/>
              <a:t>granülom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5004049" y="4007425"/>
            <a:ext cx="2952327" cy="2661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Soliter</a:t>
            </a:r>
            <a:r>
              <a:rPr lang="tr-TR" dirty="0" smtClean="0"/>
              <a:t> </a:t>
            </a:r>
            <a:r>
              <a:rPr lang="tr-TR" dirty="0" err="1" smtClean="0"/>
              <a:t>pulmoner</a:t>
            </a:r>
            <a:r>
              <a:rPr lang="tr-TR" dirty="0" smtClean="0"/>
              <a:t> nodül (SPN)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SPN şüphesi varsa;</a:t>
            </a:r>
          </a:p>
          <a:p>
            <a:pPr lvl="1"/>
            <a:r>
              <a:rPr lang="tr-TR" dirty="0" smtClean="0"/>
              <a:t> gerçek mi? (</a:t>
            </a:r>
            <a:r>
              <a:rPr lang="tr-TR" dirty="0" err="1" smtClean="0"/>
              <a:t>artefakt</a:t>
            </a:r>
            <a:r>
              <a:rPr lang="tr-TR" dirty="0" smtClean="0"/>
              <a:t> da olabilir)</a:t>
            </a:r>
          </a:p>
          <a:p>
            <a:pPr lvl="1"/>
            <a:r>
              <a:rPr lang="tr-TR" dirty="0" smtClean="0"/>
              <a:t> </a:t>
            </a:r>
            <a:r>
              <a:rPr lang="tr-TR" dirty="0" err="1" smtClean="0"/>
              <a:t>parankimde</a:t>
            </a:r>
            <a:r>
              <a:rPr lang="tr-TR" dirty="0" smtClean="0"/>
              <a:t> mi? (kot ucu da olabilir)</a:t>
            </a:r>
          </a:p>
          <a:p>
            <a:pPr lvl="1"/>
            <a:r>
              <a:rPr lang="tr-TR" dirty="0" smtClean="0"/>
              <a:t>gerçekten </a:t>
            </a:r>
            <a:r>
              <a:rPr lang="tr-TR" dirty="0" err="1" smtClean="0"/>
              <a:t>soliter</a:t>
            </a:r>
            <a:r>
              <a:rPr lang="tr-TR" dirty="0" smtClean="0"/>
              <a:t> mi? (</a:t>
            </a:r>
            <a:r>
              <a:rPr lang="tr-TR" dirty="0" err="1" smtClean="0"/>
              <a:t>multipl</a:t>
            </a:r>
            <a:r>
              <a:rPr lang="tr-TR" dirty="0" smtClean="0"/>
              <a:t> ise ayırıcı tanı değişir)</a:t>
            </a:r>
          </a:p>
          <a:p>
            <a:pPr lvl="1"/>
            <a:endParaRPr lang="tr-TR" dirty="0" smtClean="0"/>
          </a:p>
          <a:p>
            <a:r>
              <a:rPr lang="tr-TR" dirty="0" smtClean="0"/>
              <a:t>Gerçekten SPN ise;</a:t>
            </a:r>
          </a:p>
          <a:p>
            <a:pPr lvl="1"/>
            <a:r>
              <a:rPr lang="tr-TR" dirty="0" smtClean="0"/>
              <a:t> benin?, malin?</a:t>
            </a:r>
          </a:p>
          <a:p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5868145" y="3933056"/>
            <a:ext cx="2952327" cy="2661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o"/>
          <p:cNvGraphicFramePr>
            <a:graphicFrameLocks noGrp="1"/>
          </p:cNvGraphicFramePr>
          <p:nvPr/>
        </p:nvGraphicFramePr>
        <p:xfrm>
          <a:off x="323528" y="188640"/>
          <a:ext cx="8568952" cy="3053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32648"/>
                <a:gridCol w="27363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Benin</a:t>
                      </a:r>
                      <a:endParaRPr lang="tr-TR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Malin</a:t>
                      </a:r>
                      <a:endParaRPr lang="tr-TR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&lt; 2 cm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&gt; 2 cm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İyi sınırlı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Belirsiz sınırlı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Düzgün kontur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Işınsal,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lobule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kontur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Hava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bronkogramı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  <a:sym typeface="Symbol"/>
                        </a:rPr>
                        <a:t>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Buzlu cam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komponenti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  <a:sym typeface="Symbol"/>
                        </a:rPr>
                        <a:t>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Difüz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, santral,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laminer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, patlamış mısır şeklinde kalsifikasyon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Eksantrik kalsifikasyon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2 yıllık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stabilite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3432430"/>
            <a:ext cx="3542928" cy="7304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4350702"/>
            <a:ext cx="2808312" cy="224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8064" y="4277095"/>
            <a:ext cx="2088232" cy="2320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740352" y="3432430"/>
            <a:ext cx="720080" cy="788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2591780" y="2550459"/>
            <a:ext cx="38164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/>
              <a:t>Boyut değil hacim</a:t>
            </a:r>
            <a:endParaRPr lang="tr-TR" sz="3600" dirty="0"/>
          </a:p>
        </p:txBody>
      </p:sp>
      <p:sp>
        <p:nvSpPr>
          <p:cNvPr id="6" name="5 Metin kutusu"/>
          <p:cNvSpPr txBox="1"/>
          <p:nvPr/>
        </p:nvSpPr>
        <p:spPr>
          <a:xfrm>
            <a:off x="1115616" y="262389"/>
            <a:ext cx="67687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600" dirty="0" err="1" smtClean="0"/>
              <a:t>Doubling</a:t>
            </a:r>
            <a:r>
              <a:rPr lang="tr-TR" sz="3600" dirty="0" smtClean="0"/>
              <a:t> time = ikilenme zamanı </a:t>
            </a:r>
            <a:endParaRPr lang="tr-TR" sz="36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2447764" y="1085108"/>
            <a:ext cx="410445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30 gün – 18/24 ay </a:t>
            </a:r>
            <a:r>
              <a:rPr lang="tr-TR" sz="2800" dirty="0" smtClean="0">
                <a:sym typeface="Symbol"/>
              </a:rPr>
              <a:t> malin</a:t>
            </a:r>
            <a:endParaRPr lang="tr-TR" sz="2800" dirty="0"/>
          </a:p>
        </p:txBody>
      </p:sp>
      <p:sp>
        <p:nvSpPr>
          <p:cNvPr id="8" name="6 Metin kutusu"/>
          <p:cNvSpPr txBox="1"/>
          <p:nvPr/>
        </p:nvSpPr>
        <p:spPr>
          <a:xfrm>
            <a:off x="2179794" y="1795029"/>
            <a:ext cx="478441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&lt; 30 gün VEYA &gt; 24 ay </a:t>
            </a:r>
            <a:r>
              <a:rPr lang="tr-TR" sz="2800" dirty="0" smtClean="0">
                <a:sym typeface="Symbol"/>
              </a:rPr>
              <a:t> benin</a:t>
            </a:r>
            <a:endParaRPr lang="tr-TR" sz="2800" dirty="0"/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33360"/>
              </p:ext>
            </p:extLst>
          </p:nvPr>
        </p:nvGraphicFramePr>
        <p:xfrm>
          <a:off x="1115615" y="3501008"/>
          <a:ext cx="6768752" cy="307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6219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4/3 .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</a:t>
                      </a:r>
                      <a:r>
                        <a:rPr kumimoji="0" lang="tr-TR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 . r</a:t>
                      </a:r>
                      <a:r>
                        <a:rPr kumimoji="0" lang="en-US" sz="2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tr-TR" sz="2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45114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/>
                        <a:t>ÇAP</a:t>
                      </a:r>
                      <a:endParaRPr lang="tr-TR" sz="2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/>
                        <a:t>HACİM</a:t>
                      </a:r>
                      <a:endParaRPr lang="tr-TR" sz="2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5114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1 cm</a:t>
                      </a:r>
                      <a:endParaRPr lang="tr-TR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4 cm</a:t>
                      </a:r>
                      <a:r>
                        <a:rPr kumimoji="0" lang="en-US" sz="2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tr-TR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5114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1.25 cm</a:t>
                      </a:r>
                      <a:endParaRPr lang="tr-TR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8 cm</a:t>
                      </a:r>
                      <a:r>
                        <a:rPr kumimoji="0" lang="en-US" sz="2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tr-TR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5114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2 cm</a:t>
                      </a:r>
                      <a:endParaRPr lang="tr-TR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32 cm</a:t>
                      </a:r>
                      <a:r>
                        <a:rPr kumimoji="0" lang="en-US" sz="2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tr-TR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219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smtClean="0"/>
                        <a:t>%25’lik çap artışı </a:t>
                      </a:r>
                      <a:r>
                        <a:rPr lang="tr-TR" sz="2800" dirty="0" smtClean="0">
                          <a:sym typeface="Symbol"/>
                        </a:rPr>
                        <a:t></a:t>
                      </a:r>
                      <a:r>
                        <a:rPr lang="tr-TR" sz="2800" dirty="0" smtClean="0"/>
                        <a:t> %100’lük hacim artışı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Kaviter</a:t>
            </a:r>
            <a:r>
              <a:rPr lang="tr-TR" dirty="0" smtClean="0"/>
              <a:t> lezyon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İnce-kalın duvarı olan, bir nodül-kitle-konsolidasyon içinde hava varlığı ile karakterize lezyon</a:t>
            </a:r>
          </a:p>
          <a:p>
            <a:r>
              <a:rPr lang="tr-TR" dirty="0" err="1" smtClean="0"/>
              <a:t>Kaviter</a:t>
            </a:r>
            <a:r>
              <a:rPr lang="tr-TR" dirty="0" smtClean="0"/>
              <a:t> lezyon varsa;</a:t>
            </a:r>
          </a:p>
          <a:p>
            <a:pPr lvl="1"/>
            <a:r>
              <a:rPr lang="tr-TR" dirty="0" smtClean="0"/>
              <a:t>malin </a:t>
            </a:r>
            <a:r>
              <a:rPr lang="tr-TR" dirty="0" err="1" smtClean="0"/>
              <a:t>tm</a:t>
            </a:r>
            <a:endParaRPr lang="tr-TR" dirty="0" smtClean="0"/>
          </a:p>
          <a:p>
            <a:pPr lvl="1"/>
            <a:r>
              <a:rPr lang="tr-TR" dirty="0" err="1" smtClean="0"/>
              <a:t>Tbc</a:t>
            </a:r>
            <a:endParaRPr lang="tr-TR" dirty="0" smtClean="0"/>
          </a:p>
          <a:p>
            <a:pPr lvl="1"/>
            <a:r>
              <a:rPr lang="tr-TR" dirty="0" err="1" smtClean="0"/>
              <a:t>fungal</a:t>
            </a:r>
            <a:r>
              <a:rPr lang="tr-TR" dirty="0" smtClean="0"/>
              <a:t> enfeksiyon</a:t>
            </a:r>
          </a:p>
          <a:p>
            <a:pPr lvl="1"/>
            <a:r>
              <a:rPr lang="tr-TR" dirty="0" err="1" smtClean="0"/>
              <a:t>abse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161794" name="Picture 2" descr="http://2.bp.blogspot.com/-A03Cu71lyjg/T3SrM0mRMnI/AAAAAAAAAMg/HCukbgJpGfo/s1600/DSCN081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21064" y="3573016"/>
            <a:ext cx="4171416" cy="3009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it/thumb/9/96/Time-out1.svg/220px-Time-out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11837"/>
            <a:ext cx="4608512" cy="542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C000"/>
                </a:solidFill>
              </a:rPr>
              <a:t>Trakea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5" name="4 Metin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rgbClr val="FFC000"/>
                </a:solidFill>
              </a:rPr>
              <a:t>Dış bası</a:t>
            </a:r>
            <a:endParaRPr lang="tr-TR" sz="3200" dirty="0">
              <a:solidFill>
                <a:srgbClr val="FFC000"/>
              </a:solidFill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smtClean="0"/>
              <a:t>Guatr</a:t>
            </a:r>
          </a:p>
          <a:p>
            <a:r>
              <a:rPr lang="tr-TR" dirty="0" smtClean="0"/>
              <a:t>Anevrizma</a:t>
            </a:r>
          </a:p>
          <a:p>
            <a:r>
              <a:rPr lang="tr-TR" dirty="0" smtClean="0"/>
              <a:t>Kitle</a:t>
            </a:r>
          </a:p>
          <a:p>
            <a:r>
              <a:rPr lang="tr-TR" dirty="0" smtClean="0"/>
              <a:t>Büyümüş lenf </a:t>
            </a:r>
            <a:r>
              <a:rPr lang="tr-TR" dirty="0" err="1" smtClean="0"/>
              <a:t>nodu</a:t>
            </a:r>
            <a:endParaRPr lang="tr-TR" dirty="0"/>
          </a:p>
        </p:txBody>
      </p:sp>
      <p:sp>
        <p:nvSpPr>
          <p:cNvPr id="7" name="6 Metin Yer Tutucusu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rgbClr val="FFC000"/>
                </a:solidFill>
              </a:rPr>
              <a:t>Darlık</a:t>
            </a:r>
            <a:endParaRPr lang="tr-TR" sz="3200" dirty="0">
              <a:solidFill>
                <a:srgbClr val="FFC000"/>
              </a:solidFill>
            </a:endParaRPr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dirty="0" smtClean="0"/>
              <a:t>Tümör</a:t>
            </a:r>
          </a:p>
          <a:p>
            <a:r>
              <a:rPr lang="tr-TR" dirty="0" err="1" smtClean="0"/>
              <a:t>Amiloidoz</a:t>
            </a:r>
            <a:endParaRPr lang="tr-TR" dirty="0" smtClean="0"/>
          </a:p>
          <a:p>
            <a:r>
              <a:rPr lang="tr-TR" dirty="0" err="1" smtClean="0"/>
              <a:t>Polikondrit</a:t>
            </a:r>
            <a:endParaRPr lang="tr-TR" dirty="0" smtClean="0"/>
          </a:p>
          <a:p>
            <a:r>
              <a:rPr lang="tr-TR" dirty="0" err="1" smtClean="0"/>
              <a:t>Entübasyona</a:t>
            </a:r>
            <a:r>
              <a:rPr lang="tr-TR" dirty="0" smtClean="0"/>
              <a:t> </a:t>
            </a:r>
            <a:r>
              <a:rPr lang="tr-TR" dirty="0" err="1" smtClean="0"/>
              <a:t>sekonder</a:t>
            </a:r>
            <a:endParaRPr lang="tr-T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4077072"/>
            <a:ext cx="3147779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20072" y="4149080"/>
            <a:ext cx="2520280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" name="Düz Ok Bağlayıcısı 2"/>
          <p:cNvCxnSpPr/>
          <p:nvPr/>
        </p:nvCxnSpPr>
        <p:spPr>
          <a:xfrm flipH="1">
            <a:off x="6876256" y="5229200"/>
            <a:ext cx="504056" cy="39290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Amfizem</a:t>
            </a:r>
            <a:endParaRPr lang="tr-TR" dirty="0"/>
          </a:p>
        </p:txBody>
      </p:sp>
      <p:sp>
        <p:nvSpPr>
          <p:cNvPr id="8" name="7 İçerik Yer Tutucusu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tr-TR" dirty="0" smtClean="0"/>
              <a:t>Terminal </a:t>
            </a:r>
            <a:r>
              <a:rPr lang="tr-TR" dirty="0" err="1" smtClean="0"/>
              <a:t>bronşiyol</a:t>
            </a:r>
            <a:r>
              <a:rPr lang="tr-TR" dirty="0" smtClean="0"/>
              <a:t> </a:t>
            </a:r>
            <a:r>
              <a:rPr lang="tr-TR" dirty="0" err="1" smtClean="0"/>
              <a:t>distalindeki</a:t>
            </a:r>
            <a:r>
              <a:rPr lang="tr-TR" dirty="0" smtClean="0"/>
              <a:t> hava yollarında </a:t>
            </a:r>
            <a:r>
              <a:rPr lang="tr-TR" u="sng" dirty="0" smtClean="0"/>
              <a:t>duvar </a:t>
            </a:r>
            <a:r>
              <a:rPr lang="tr-TR" u="sng" dirty="0" err="1" smtClean="0"/>
              <a:t>harabiyetinin</a:t>
            </a:r>
            <a:r>
              <a:rPr lang="tr-TR" u="sng" dirty="0" smtClean="0"/>
              <a:t> de eşlik ettiği</a:t>
            </a:r>
            <a:r>
              <a:rPr lang="tr-TR" dirty="0" smtClean="0"/>
              <a:t> genişleme</a:t>
            </a:r>
          </a:p>
          <a:p>
            <a:endParaRPr lang="tr-TR" dirty="0"/>
          </a:p>
        </p:txBody>
      </p:sp>
      <p:pic>
        <p:nvPicPr>
          <p:cNvPr id="9" name="Picture 2" descr="http://www.daviddarling.info/images/emphysem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6925" y="2654912"/>
            <a:ext cx="2703387" cy="3942440"/>
          </a:xfrm>
          <a:prstGeom prst="rect">
            <a:avLst/>
          </a:prstGeom>
          <a:noFill/>
        </p:spPr>
      </p:pic>
      <p:pic>
        <p:nvPicPr>
          <p:cNvPr id="10" name="Picture 2" descr="http://www.daviddarling.info/images/emphysem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91680" y="2654912"/>
            <a:ext cx="2703387" cy="3942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tr-TR" dirty="0" smtClean="0"/>
              <a:t>Amfizem</a:t>
            </a:r>
            <a:endParaRPr lang="tr-TR" dirty="0"/>
          </a:p>
        </p:txBody>
      </p:sp>
      <p:sp>
        <p:nvSpPr>
          <p:cNvPr id="10" name="9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 err="1" smtClean="0"/>
              <a:t>Radyolüsensi</a:t>
            </a:r>
            <a:r>
              <a:rPr lang="tr-TR" dirty="0" smtClean="0"/>
              <a:t> artımı</a:t>
            </a:r>
          </a:p>
          <a:p>
            <a:r>
              <a:rPr lang="tr-TR" dirty="0" smtClean="0"/>
              <a:t>Diyaframlarda düzleşme ve aşağı yerleşim</a:t>
            </a:r>
          </a:p>
          <a:p>
            <a:r>
              <a:rPr lang="tr-TR" dirty="0" smtClean="0"/>
              <a:t>Göğüs AP çapında artış</a:t>
            </a:r>
          </a:p>
          <a:p>
            <a:r>
              <a:rPr lang="tr-TR" dirty="0" smtClean="0"/>
              <a:t>Geniş </a:t>
            </a:r>
            <a:r>
              <a:rPr lang="tr-TR" dirty="0" err="1" smtClean="0"/>
              <a:t>retrosternal</a:t>
            </a:r>
            <a:r>
              <a:rPr lang="tr-TR" dirty="0" smtClean="0"/>
              <a:t> alan</a:t>
            </a:r>
          </a:p>
          <a:p>
            <a:r>
              <a:rPr lang="tr-TR" dirty="0" err="1" smtClean="0"/>
              <a:t>Hiler</a:t>
            </a:r>
            <a:r>
              <a:rPr lang="tr-TR" dirty="0" smtClean="0"/>
              <a:t> genişleme; </a:t>
            </a:r>
            <a:r>
              <a:rPr lang="tr-TR" dirty="0" err="1" smtClean="0"/>
              <a:t>parankimal</a:t>
            </a:r>
            <a:r>
              <a:rPr lang="tr-TR" dirty="0" smtClean="0"/>
              <a:t> </a:t>
            </a:r>
            <a:r>
              <a:rPr lang="tr-TR" dirty="0" err="1" smtClean="0"/>
              <a:t>vasküler</a:t>
            </a:r>
            <a:r>
              <a:rPr lang="tr-TR" dirty="0" smtClean="0"/>
              <a:t> yapılarda seyrelme</a:t>
            </a:r>
          </a:p>
          <a:p>
            <a:endParaRPr lang="tr-TR" dirty="0"/>
          </a:p>
        </p:txBody>
      </p:sp>
      <p:sp>
        <p:nvSpPr>
          <p:cNvPr id="11" name="10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" name="Picture 4" descr="http://images.radiopaedia.org/images/867187/a8799a569dfadf1af596596c12f962_big_galler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67068" y="217551"/>
            <a:ext cx="2689308" cy="32834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6" descr="http://wpcontent.answcdn.com/wikipedia/commons/thumb/9/9a/Barrowchest.JPG/230px-Barrowches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088" y="3645024"/>
            <a:ext cx="2478782" cy="29314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ages.radiopaedia.org/images/335625/8e691fe38630ec7d410653eb9d2f2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9967" y="404664"/>
            <a:ext cx="3331913" cy="2952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5 Metin kutusu"/>
          <p:cNvSpPr txBox="1"/>
          <p:nvPr/>
        </p:nvSpPr>
        <p:spPr>
          <a:xfrm>
            <a:off x="3635896" y="1157553"/>
            <a:ext cx="5328592" cy="14465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 smtClean="0"/>
              <a:t>Sekonder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pulmoner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lobül</a:t>
            </a:r>
            <a:endParaRPr lang="tr-TR" sz="2800" b="1" dirty="0" smtClean="0"/>
          </a:p>
          <a:p>
            <a:r>
              <a:rPr lang="tr-TR" sz="2000" dirty="0" err="1" smtClean="0"/>
              <a:t>Sekonder</a:t>
            </a:r>
            <a:r>
              <a:rPr lang="tr-TR" sz="2000" dirty="0" smtClean="0"/>
              <a:t> </a:t>
            </a:r>
            <a:r>
              <a:rPr lang="tr-TR" sz="2000" dirty="0" err="1" smtClean="0"/>
              <a:t>pulmoner</a:t>
            </a:r>
            <a:r>
              <a:rPr lang="tr-TR" sz="2000" dirty="0" smtClean="0"/>
              <a:t> </a:t>
            </a:r>
            <a:r>
              <a:rPr lang="tr-TR" sz="2000" dirty="0" err="1" smtClean="0"/>
              <a:t>lobül</a:t>
            </a:r>
            <a:r>
              <a:rPr lang="tr-TR" sz="2000" dirty="0" smtClean="0"/>
              <a:t> akciğerin temel birimi</a:t>
            </a:r>
          </a:p>
          <a:p>
            <a:r>
              <a:rPr lang="tr-TR" sz="2000" dirty="0" smtClean="0"/>
              <a:t>1-2.5 cm</a:t>
            </a:r>
          </a:p>
          <a:p>
            <a:r>
              <a:rPr lang="tr-TR" sz="2000" dirty="0" smtClean="0"/>
              <a:t>3-12 </a:t>
            </a:r>
            <a:r>
              <a:rPr lang="tr-TR" sz="2000" dirty="0" err="1" smtClean="0"/>
              <a:t>asinüs</a:t>
            </a:r>
            <a:r>
              <a:rPr lang="tr-TR" sz="2000" dirty="0" smtClean="0"/>
              <a:t> birleşince </a:t>
            </a:r>
            <a:r>
              <a:rPr lang="tr-TR" sz="2000" dirty="0" err="1" smtClean="0"/>
              <a:t>sekonder</a:t>
            </a:r>
            <a:r>
              <a:rPr lang="tr-TR" sz="2000" dirty="0" smtClean="0"/>
              <a:t> </a:t>
            </a:r>
            <a:r>
              <a:rPr lang="tr-TR" sz="2000" dirty="0" err="1" smtClean="0"/>
              <a:t>pulmoner</a:t>
            </a:r>
            <a:r>
              <a:rPr lang="tr-TR" sz="2000" dirty="0" smtClean="0"/>
              <a:t> </a:t>
            </a:r>
            <a:r>
              <a:rPr lang="tr-TR" sz="2000" dirty="0" err="1" smtClean="0"/>
              <a:t>lobül</a:t>
            </a:r>
            <a:endParaRPr lang="tr-TR" sz="2000" dirty="0" smtClean="0"/>
          </a:p>
        </p:txBody>
      </p:sp>
      <p:pic>
        <p:nvPicPr>
          <p:cNvPr id="1026" name="Picture 2" descr="lung acinus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3016"/>
            <a:ext cx="450736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rbest Form 1"/>
          <p:cNvSpPr/>
          <p:nvPr/>
        </p:nvSpPr>
        <p:spPr>
          <a:xfrm>
            <a:off x="2344994" y="4925961"/>
            <a:ext cx="1666567" cy="1587910"/>
          </a:xfrm>
          <a:custGeom>
            <a:avLst/>
            <a:gdLst>
              <a:gd name="connsiteX0" fmla="*/ 0 w 1666567"/>
              <a:gd name="connsiteY0" fmla="*/ 0 h 1587910"/>
              <a:gd name="connsiteX1" fmla="*/ 172064 w 1666567"/>
              <a:gd name="connsiteY1" fmla="*/ 4916 h 1587910"/>
              <a:gd name="connsiteX2" fmla="*/ 211393 w 1666567"/>
              <a:gd name="connsiteY2" fmla="*/ 14749 h 1587910"/>
              <a:gd name="connsiteX3" fmla="*/ 245806 w 1666567"/>
              <a:gd name="connsiteY3" fmla="*/ 19665 h 1587910"/>
              <a:gd name="connsiteX4" fmla="*/ 294967 w 1666567"/>
              <a:gd name="connsiteY4" fmla="*/ 34413 h 1587910"/>
              <a:gd name="connsiteX5" fmla="*/ 309716 w 1666567"/>
              <a:gd name="connsiteY5" fmla="*/ 39329 h 1587910"/>
              <a:gd name="connsiteX6" fmla="*/ 324464 w 1666567"/>
              <a:gd name="connsiteY6" fmla="*/ 44245 h 1587910"/>
              <a:gd name="connsiteX7" fmla="*/ 339212 w 1666567"/>
              <a:gd name="connsiteY7" fmla="*/ 54078 h 1587910"/>
              <a:gd name="connsiteX8" fmla="*/ 363793 w 1666567"/>
              <a:gd name="connsiteY8" fmla="*/ 58994 h 1587910"/>
              <a:gd name="connsiteX9" fmla="*/ 378541 w 1666567"/>
              <a:gd name="connsiteY9" fmla="*/ 63910 h 1587910"/>
              <a:gd name="connsiteX10" fmla="*/ 403122 w 1666567"/>
              <a:gd name="connsiteY10" fmla="*/ 68826 h 1587910"/>
              <a:gd name="connsiteX11" fmla="*/ 452283 w 1666567"/>
              <a:gd name="connsiteY11" fmla="*/ 83574 h 1587910"/>
              <a:gd name="connsiteX12" fmla="*/ 467032 w 1666567"/>
              <a:gd name="connsiteY12" fmla="*/ 88491 h 1587910"/>
              <a:gd name="connsiteX13" fmla="*/ 501445 w 1666567"/>
              <a:gd name="connsiteY13" fmla="*/ 93407 h 1587910"/>
              <a:gd name="connsiteX14" fmla="*/ 599767 w 1666567"/>
              <a:gd name="connsiteY14" fmla="*/ 108155 h 1587910"/>
              <a:gd name="connsiteX15" fmla="*/ 668593 w 1666567"/>
              <a:gd name="connsiteY15" fmla="*/ 117987 h 1587910"/>
              <a:gd name="connsiteX16" fmla="*/ 717754 w 1666567"/>
              <a:gd name="connsiteY16" fmla="*/ 122904 h 1587910"/>
              <a:gd name="connsiteX17" fmla="*/ 762000 w 1666567"/>
              <a:gd name="connsiteY17" fmla="*/ 132736 h 1587910"/>
              <a:gd name="connsiteX18" fmla="*/ 806245 w 1666567"/>
              <a:gd name="connsiteY18" fmla="*/ 142568 h 1587910"/>
              <a:gd name="connsiteX19" fmla="*/ 835741 w 1666567"/>
              <a:gd name="connsiteY19" fmla="*/ 147484 h 1587910"/>
              <a:gd name="connsiteX20" fmla="*/ 855406 w 1666567"/>
              <a:gd name="connsiteY20" fmla="*/ 152400 h 1587910"/>
              <a:gd name="connsiteX21" fmla="*/ 884903 w 1666567"/>
              <a:gd name="connsiteY21" fmla="*/ 162233 h 1587910"/>
              <a:gd name="connsiteX22" fmla="*/ 988141 w 1666567"/>
              <a:gd name="connsiteY22" fmla="*/ 172065 h 1587910"/>
              <a:gd name="connsiteX23" fmla="*/ 1022554 w 1666567"/>
              <a:gd name="connsiteY23" fmla="*/ 176981 h 1587910"/>
              <a:gd name="connsiteX24" fmla="*/ 1076632 w 1666567"/>
              <a:gd name="connsiteY24" fmla="*/ 186813 h 1587910"/>
              <a:gd name="connsiteX25" fmla="*/ 1115961 w 1666567"/>
              <a:gd name="connsiteY25" fmla="*/ 191729 h 1587910"/>
              <a:gd name="connsiteX26" fmla="*/ 1150374 w 1666567"/>
              <a:gd name="connsiteY26" fmla="*/ 216310 h 1587910"/>
              <a:gd name="connsiteX27" fmla="*/ 1179871 w 1666567"/>
              <a:gd name="connsiteY27" fmla="*/ 231058 h 1587910"/>
              <a:gd name="connsiteX28" fmla="*/ 1189703 w 1666567"/>
              <a:gd name="connsiteY28" fmla="*/ 240891 h 1587910"/>
              <a:gd name="connsiteX29" fmla="*/ 1219200 w 1666567"/>
              <a:gd name="connsiteY29" fmla="*/ 260555 h 1587910"/>
              <a:gd name="connsiteX30" fmla="*/ 1229032 w 1666567"/>
              <a:gd name="connsiteY30" fmla="*/ 275304 h 1587910"/>
              <a:gd name="connsiteX31" fmla="*/ 1258529 w 1666567"/>
              <a:gd name="connsiteY31" fmla="*/ 294968 h 1587910"/>
              <a:gd name="connsiteX32" fmla="*/ 1283109 w 1666567"/>
              <a:gd name="connsiteY32" fmla="*/ 319549 h 1587910"/>
              <a:gd name="connsiteX33" fmla="*/ 1292941 w 1666567"/>
              <a:gd name="connsiteY33" fmla="*/ 334297 h 1587910"/>
              <a:gd name="connsiteX34" fmla="*/ 1312606 w 1666567"/>
              <a:gd name="connsiteY34" fmla="*/ 353962 h 1587910"/>
              <a:gd name="connsiteX35" fmla="*/ 1337187 w 1666567"/>
              <a:gd name="connsiteY35" fmla="*/ 378542 h 1587910"/>
              <a:gd name="connsiteX36" fmla="*/ 1356851 w 1666567"/>
              <a:gd name="connsiteY36" fmla="*/ 408039 h 1587910"/>
              <a:gd name="connsiteX37" fmla="*/ 1361767 w 1666567"/>
              <a:gd name="connsiteY37" fmla="*/ 422787 h 1587910"/>
              <a:gd name="connsiteX38" fmla="*/ 1376516 w 1666567"/>
              <a:gd name="connsiteY38" fmla="*/ 432620 h 1587910"/>
              <a:gd name="connsiteX39" fmla="*/ 1381432 w 1666567"/>
              <a:gd name="connsiteY39" fmla="*/ 447368 h 1587910"/>
              <a:gd name="connsiteX40" fmla="*/ 1410929 w 1666567"/>
              <a:gd name="connsiteY40" fmla="*/ 481781 h 1587910"/>
              <a:gd name="connsiteX41" fmla="*/ 1420761 w 1666567"/>
              <a:gd name="connsiteY41" fmla="*/ 496529 h 1587910"/>
              <a:gd name="connsiteX42" fmla="*/ 1440425 w 1666567"/>
              <a:gd name="connsiteY42" fmla="*/ 526026 h 1587910"/>
              <a:gd name="connsiteX43" fmla="*/ 1445341 w 1666567"/>
              <a:gd name="connsiteY43" fmla="*/ 540774 h 1587910"/>
              <a:gd name="connsiteX44" fmla="*/ 1465006 w 1666567"/>
              <a:gd name="connsiteY44" fmla="*/ 570271 h 1587910"/>
              <a:gd name="connsiteX45" fmla="*/ 1479754 w 1666567"/>
              <a:gd name="connsiteY45" fmla="*/ 599768 h 1587910"/>
              <a:gd name="connsiteX46" fmla="*/ 1494503 w 1666567"/>
              <a:gd name="connsiteY46" fmla="*/ 644013 h 1587910"/>
              <a:gd name="connsiteX47" fmla="*/ 1504335 w 1666567"/>
              <a:gd name="connsiteY47" fmla="*/ 673510 h 1587910"/>
              <a:gd name="connsiteX48" fmla="*/ 1509251 w 1666567"/>
              <a:gd name="connsiteY48" fmla="*/ 688258 h 1587910"/>
              <a:gd name="connsiteX49" fmla="*/ 1519083 w 1666567"/>
              <a:gd name="connsiteY49" fmla="*/ 737420 h 1587910"/>
              <a:gd name="connsiteX50" fmla="*/ 1524000 w 1666567"/>
              <a:gd name="connsiteY50" fmla="*/ 757084 h 1587910"/>
              <a:gd name="connsiteX51" fmla="*/ 1533832 w 1666567"/>
              <a:gd name="connsiteY51" fmla="*/ 771833 h 1587910"/>
              <a:gd name="connsiteX52" fmla="*/ 1538748 w 1666567"/>
              <a:gd name="connsiteY52" fmla="*/ 786581 h 1587910"/>
              <a:gd name="connsiteX53" fmla="*/ 1558412 w 1666567"/>
              <a:gd name="connsiteY53" fmla="*/ 811162 h 1587910"/>
              <a:gd name="connsiteX54" fmla="*/ 1568245 w 1666567"/>
              <a:gd name="connsiteY54" fmla="*/ 825910 h 1587910"/>
              <a:gd name="connsiteX55" fmla="*/ 1582993 w 1666567"/>
              <a:gd name="connsiteY55" fmla="*/ 850491 h 1587910"/>
              <a:gd name="connsiteX56" fmla="*/ 1587909 w 1666567"/>
              <a:gd name="connsiteY56" fmla="*/ 865239 h 1587910"/>
              <a:gd name="connsiteX57" fmla="*/ 1592825 w 1666567"/>
              <a:gd name="connsiteY57" fmla="*/ 983226 h 1587910"/>
              <a:gd name="connsiteX58" fmla="*/ 1612490 w 1666567"/>
              <a:gd name="connsiteY58" fmla="*/ 1056968 h 1587910"/>
              <a:gd name="connsiteX59" fmla="*/ 1622322 w 1666567"/>
              <a:gd name="connsiteY59" fmla="*/ 1111045 h 1587910"/>
              <a:gd name="connsiteX60" fmla="*/ 1627238 w 1666567"/>
              <a:gd name="connsiteY60" fmla="*/ 1125794 h 1587910"/>
              <a:gd name="connsiteX61" fmla="*/ 1637071 w 1666567"/>
              <a:gd name="connsiteY61" fmla="*/ 1140542 h 1587910"/>
              <a:gd name="connsiteX62" fmla="*/ 1641987 w 1666567"/>
              <a:gd name="connsiteY62" fmla="*/ 1155291 h 1587910"/>
              <a:gd name="connsiteX63" fmla="*/ 1651819 w 1666567"/>
              <a:gd name="connsiteY63" fmla="*/ 1170039 h 1587910"/>
              <a:gd name="connsiteX64" fmla="*/ 1661651 w 1666567"/>
              <a:gd name="connsiteY64" fmla="*/ 1199536 h 1587910"/>
              <a:gd name="connsiteX65" fmla="*/ 1666567 w 1666567"/>
              <a:gd name="connsiteY65" fmla="*/ 1214284 h 1587910"/>
              <a:gd name="connsiteX66" fmla="*/ 1661651 w 1666567"/>
              <a:gd name="connsiteY66" fmla="*/ 1435510 h 1587910"/>
              <a:gd name="connsiteX67" fmla="*/ 1651819 w 1666567"/>
              <a:gd name="connsiteY67" fmla="*/ 1465007 h 1587910"/>
              <a:gd name="connsiteX68" fmla="*/ 1641987 w 1666567"/>
              <a:gd name="connsiteY68" fmla="*/ 1479755 h 1587910"/>
              <a:gd name="connsiteX69" fmla="*/ 1622322 w 1666567"/>
              <a:gd name="connsiteY69" fmla="*/ 1524000 h 1587910"/>
              <a:gd name="connsiteX70" fmla="*/ 1612490 w 1666567"/>
              <a:gd name="connsiteY70" fmla="*/ 1553497 h 1587910"/>
              <a:gd name="connsiteX71" fmla="*/ 1602658 w 1666567"/>
              <a:gd name="connsiteY71" fmla="*/ 1568245 h 1587910"/>
              <a:gd name="connsiteX72" fmla="*/ 1592825 w 1666567"/>
              <a:gd name="connsiteY72" fmla="*/ 1587910 h 158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66567" h="1587910">
                <a:moveTo>
                  <a:pt x="0" y="0"/>
                </a:moveTo>
                <a:cubicBezTo>
                  <a:pt x="57355" y="1639"/>
                  <a:pt x="114758" y="2050"/>
                  <a:pt x="172064" y="4916"/>
                </a:cubicBezTo>
                <a:cubicBezTo>
                  <a:pt x="204561" y="6541"/>
                  <a:pt x="186960" y="9862"/>
                  <a:pt x="211393" y="14749"/>
                </a:cubicBezTo>
                <a:cubicBezTo>
                  <a:pt x="222755" y="17021"/>
                  <a:pt x="234405" y="17592"/>
                  <a:pt x="245806" y="19665"/>
                </a:cubicBezTo>
                <a:cubicBezTo>
                  <a:pt x="262154" y="22637"/>
                  <a:pt x="279571" y="29281"/>
                  <a:pt x="294967" y="34413"/>
                </a:cubicBezTo>
                <a:lnTo>
                  <a:pt x="309716" y="39329"/>
                </a:lnTo>
                <a:lnTo>
                  <a:pt x="324464" y="44245"/>
                </a:lnTo>
                <a:cubicBezTo>
                  <a:pt x="329380" y="47523"/>
                  <a:pt x="333680" y="52003"/>
                  <a:pt x="339212" y="54078"/>
                </a:cubicBezTo>
                <a:cubicBezTo>
                  <a:pt x="347036" y="57012"/>
                  <a:pt x="355687" y="56967"/>
                  <a:pt x="363793" y="58994"/>
                </a:cubicBezTo>
                <a:cubicBezTo>
                  <a:pt x="368820" y="60251"/>
                  <a:pt x="373514" y="62653"/>
                  <a:pt x="378541" y="63910"/>
                </a:cubicBezTo>
                <a:cubicBezTo>
                  <a:pt x="386647" y="65937"/>
                  <a:pt x="394965" y="67013"/>
                  <a:pt x="403122" y="68826"/>
                </a:cubicBezTo>
                <a:cubicBezTo>
                  <a:pt x="425411" y="73779"/>
                  <a:pt x="427775" y="75404"/>
                  <a:pt x="452283" y="83574"/>
                </a:cubicBezTo>
                <a:cubicBezTo>
                  <a:pt x="457199" y="85213"/>
                  <a:pt x="461902" y="87758"/>
                  <a:pt x="467032" y="88491"/>
                </a:cubicBezTo>
                <a:lnTo>
                  <a:pt x="501445" y="93407"/>
                </a:lnTo>
                <a:cubicBezTo>
                  <a:pt x="555009" y="111262"/>
                  <a:pt x="515614" y="100838"/>
                  <a:pt x="599767" y="108155"/>
                </a:cubicBezTo>
                <a:cubicBezTo>
                  <a:pt x="724798" y="119027"/>
                  <a:pt x="588647" y="107327"/>
                  <a:pt x="668593" y="117987"/>
                </a:cubicBezTo>
                <a:cubicBezTo>
                  <a:pt x="684917" y="120164"/>
                  <a:pt x="701367" y="121265"/>
                  <a:pt x="717754" y="122904"/>
                </a:cubicBezTo>
                <a:cubicBezTo>
                  <a:pt x="743759" y="131572"/>
                  <a:pt x="723929" y="125814"/>
                  <a:pt x="762000" y="132736"/>
                </a:cubicBezTo>
                <a:cubicBezTo>
                  <a:pt x="856423" y="149903"/>
                  <a:pt x="727353" y="126790"/>
                  <a:pt x="806245" y="142568"/>
                </a:cubicBezTo>
                <a:cubicBezTo>
                  <a:pt x="816019" y="144523"/>
                  <a:pt x="825967" y="145529"/>
                  <a:pt x="835741" y="147484"/>
                </a:cubicBezTo>
                <a:cubicBezTo>
                  <a:pt x="842367" y="148809"/>
                  <a:pt x="848934" y="150458"/>
                  <a:pt x="855406" y="152400"/>
                </a:cubicBezTo>
                <a:cubicBezTo>
                  <a:pt x="865333" y="155378"/>
                  <a:pt x="874585" y="161250"/>
                  <a:pt x="884903" y="162233"/>
                </a:cubicBezTo>
                <a:cubicBezTo>
                  <a:pt x="919316" y="165510"/>
                  <a:pt x="953920" y="167176"/>
                  <a:pt x="988141" y="172065"/>
                </a:cubicBezTo>
                <a:cubicBezTo>
                  <a:pt x="999612" y="173704"/>
                  <a:pt x="1011124" y="175076"/>
                  <a:pt x="1022554" y="176981"/>
                </a:cubicBezTo>
                <a:cubicBezTo>
                  <a:pt x="1073370" y="185450"/>
                  <a:pt x="1019256" y="178617"/>
                  <a:pt x="1076632" y="186813"/>
                </a:cubicBezTo>
                <a:cubicBezTo>
                  <a:pt x="1089711" y="188681"/>
                  <a:pt x="1102851" y="190090"/>
                  <a:pt x="1115961" y="191729"/>
                </a:cubicBezTo>
                <a:cubicBezTo>
                  <a:pt x="1152544" y="203923"/>
                  <a:pt x="1103716" y="185204"/>
                  <a:pt x="1150374" y="216310"/>
                </a:cubicBezTo>
                <a:cubicBezTo>
                  <a:pt x="1169434" y="229017"/>
                  <a:pt x="1159517" y="224274"/>
                  <a:pt x="1179871" y="231058"/>
                </a:cubicBezTo>
                <a:cubicBezTo>
                  <a:pt x="1183148" y="234336"/>
                  <a:pt x="1185995" y="238110"/>
                  <a:pt x="1189703" y="240891"/>
                </a:cubicBezTo>
                <a:cubicBezTo>
                  <a:pt x="1199156" y="247981"/>
                  <a:pt x="1219200" y="260555"/>
                  <a:pt x="1219200" y="260555"/>
                </a:cubicBezTo>
                <a:cubicBezTo>
                  <a:pt x="1222477" y="265471"/>
                  <a:pt x="1224585" y="271413"/>
                  <a:pt x="1229032" y="275304"/>
                </a:cubicBezTo>
                <a:cubicBezTo>
                  <a:pt x="1237925" y="283085"/>
                  <a:pt x="1258529" y="294968"/>
                  <a:pt x="1258529" y="294968"/>
                </a:cubicBezTo>
                <a:cubicBezTo>
                  <a:pt x="1284747" y="334295"/>
                  <a:pt x="1250336" y="286775"/>
                  <a:pt x="1283109" y="319549"/>
                </a:cubicBezTo>
                <a:cubicBezTo>
                  <a:pt x="1287287" y="323727"/>
                  <a:pt x="1289096" y="329811"/>
                  <a:pt x="1292941" y="334297"/>
                </a:cubicBezTo>
                <a:cubicBezTo>
                  <a:pt x="1298974" y="341335"/>
                  <a:pt x="1307464" y="346249"/>
                  <a:pt x="1312606" y="353962"/>
                </a:cubicBezTo>
                <a:cubicBezTo>
                  <a:pt x="1325715" y="373626"/>
                  <a:pt x="1317522" y="365433"/>
                  <a:pt x="1337187" y="378542"/>
                </a:cubicBezTo>
                <a:cubicBezTo>
                  <a:pt x="1343742" y="388374"/>
                  <a:pt x="1353114" y="396829"/>
                  <a:pt x="1356851" y="408039"/>
                </a:cubicBezTo>
                <a:cubicBezTo>
                  <a:pt x="1358490" y="412955"/>
                  <a:pt x="1358530" y="418741"/>
                  <a:pt x="1361767" y="422787"/>
                </a:cubicBezTo>
                <a:cubicBezTo>
                  <a:pt x="1365458" y="427401"/>
                  <a:pt x="1371600" y="429342"/>
                  <a:pt x="1376516" y="432620"/>
                </a:cubicBezTo>
                <a:cubicBezTo>
                  <a:pt x="1378155" y="437536"/>
                  <a:pt x="1379115" y="442733"/>
                  <a:pt x="1381432" y="447368"/>
                </a:cubicBezTo>
                <a:cubicBezTo>
                  <a:pt x="1396628" y="477760"/>
                  <a:pt x="1386738" y="445495"/>
                  <a:pt x="1410929" y="481781"/>
                </a:cubicBezTo>
                <a:lnTo>
                  <a:pt x="1420761" y="496529"/>
                </a:lnTo>
                <a:cubicBezTo>
                  <a:pt x="1432450" y="531597"/>
                  <a:pt x="1415876" y="489202"/>
                  <a:pt x="1440425" y="526026"/>
                </a:cubicBezTo>
                <a:cubicBezTo>
                  <a:pt x="1443299" y="530338"/>
                  <a:pt x="1442824" y="536244"/>
                  <a:pt x="1445341" y="540774"/>
                </a:cubicBezTo>
                <a:cubicBezTo>
                  <a:pt x="1451080" y="551104"/>
                  <a:pt x="1465006" y="570271"/>
                  <a:pt x="1465006" y="570271"/>
                </a:cubicBezTo>
                <a:cubicBezTo>
                  <a:pt x="1482930" y="624048"/>
                  <a:pt x="1454346" y="542603"/>
                  <a:pt x="1479754" y="599768"/>
                </a:cubicBezTo>
                <a:cubicBezTo>
                  <a:pt x="1479756" y="599773"/>
                  <a:pt x="1492044" y="636636"/>
                  <a:pt x="1494503" y="644013"/>
                </a:cubicBezTo>
                <a:lnTo>
                  <a:pt x="1504335" y="673510"/>
                </a:lnTo>
                <a:lnTo>
                  <a:pt x="1509251" y="688258"/>
                </a:lnTo>
                <a:cubicBezTo>
                  <a:pt x="1517638" y="746967"/>
                  <a:pt x="1509279" y="703107"/>
                  <a:pt x="1519083" y="737420"/>
                </a:cubicBezTo>
                <a:cubicBezTo>
                  <a:pt x="1520939" y="743916"/>
                  <a:pt x="1521338" y="750874"/>
                  <a:pt x="1524000" y="757084"/>
                </a:cubicBezTo>
                <a:cubicBezTo>
                  <a:pt x="1526328" y="762515"/>
                  <a:pt x="1531190" y="766548"/>
                  <a:pt x="1533832" y="771833"/>
                </a:cubicBezTo>
                <a:cubicBezTo>
                  <a:pt x="1536149" y="776468"/>
                  <a:pt x="1536431" y="781946"/>
                  <a:pt x="1538748" y="786581"/>
                </a:cubicBezTo>
                <a:cubicBezTo>
                  <a:pt x="1548832" y="806750"/>
                  <a:pt x="1546222" y="795924"/>
                  <a:pt x="1558412" y="811162"/>
                </a:cubicBezTo>
                <a:cubicBezTo>
                  <a:pt x="1562103" y="815776"/>
                  <a:pt x="1564967" y="820994"/>
                  <a:pt x="1568245" y="825910"/>
                </a:cubicBezTo>
                <a:cubicBezTo>
                  <a:pt x="1582171" y="867688"/>
                  <a:pt x="1562749" y="816750"/>
                  <a:pt x="1582993" y="850491"/>
                </a:cubicBezTo>
                <a:cubicBezTo>
                  <a:pt x="1585659" y="854935"/>
                  <a:pt x="1586270" y="860323"/>
                  <a:pt x="1587909" y="865239"/>
                </a:cubicBezTo>
                <a:cubicBezTo>
                  <a:pt x="1589548" y="904568"/>
                  <a:pt x="1589151" y="944035"/>
                  <a:pt x="1592825" y="983226"/>
                </a:cubicBezTo>
                <a:cubicBezTo>
                  <a:pt x="1595230" y="1008883"/>
                  <a:pt x="1607929" y="1031880"/>
                  <a:pt x="1612490" y="1056968"/>
                </a:cubicBezTo>
                <a:cubicBezTo>
                  <a:pt x="1619453" y="1095267"/>
                  <a:pt x="1613959" y="1081774"/>
                  <a:pt x="1622322" y="1111045"/>
                </a:cubicBezTo>
                <a:cubicBezTo>
                  <a:pt x="1623746" y="1116028"/>
                  <a:pt x="1624920" y="1121159"/>
                  <a:pt x="1627238" y="1125794"/>
                </a:cubicBezTo>
                <a:cubicBezTo>
                  <a:pt x="1629880" y="1131079"/>
                  <a:pt x="1633793" y="1135626"/>
                  <a:pt x="1637071" y="1140542"/>
                </a:cubicBezTo>
                <a:cubicBezTo>
                  <a:pt x="1638710" y="1145458"/>
                  <a:pt x="1639669" y="1150656"/>
                  <a:pt x="1641987" y="1155291"/>
                </a:cubicBezTo>
                <a:cubicBezTo>
                  <a:pt x="1644629" y="1160576"/>
                  <a:pt x="1649419" y="1164640"/>
                  <a:pt x="1651819" y="1170039"/>
                </a:cubicBezTo>
                <a:cubicBezTo>
                  <a:pt x="1656028" y="1179510"/>
                  <a:pt x="1658374" y="1189704"/>
                  <a:pt x="1661651" y="1199536"/>
                </a:cubicBezTo>
                <a:lnTo>
                  <a:pt x="1666567" y="1214284"/>
                </a:lnTo>
                <a:cubicBezTo>
                  <a:pt x="1664928" y="1288026"/>
                  <a:pt x="1665982" y="1361877"/>
                  <a:pt x="1661651" y="1435510"/>
                </a:cubicBezTo>
                <a:cubicBezTo>
                  <a:pt x="1661042" y="1445856"/>
                  <a:pt x="1657568" y="1456384"/>
                  <a:pt x="1651819" y="1465007"/>
                </a:cubicBezTo>
                <a:lnTo>
                  <a:pt x="1641987" y="1479755"/>
                </a:lnTo>
                <a:cubicBezTo>
                  <a:pt x="1630286" y="1514857"/>
                  <a:pt x="1637903" y="1500628"/>
                  <a:pt x="1622322" y="1524000"/>
                </a:cubicBezTo>
                <a:cubicBezTo>
                  <a:pt x="1619045" y="1533832"/>
                  <a:pt x="1618239" y="1544874"/>
                  <a:pt x="1612490" y="1553497"/>
                </a:cubicBezTo>
                <a:cubicBezTo>
                  <a:pt x="1609213" y="1558413"/>
                  <a:pt x="1605300" y="1562960"/>
                  <a:pt x="1602658" y="1568245"/>
                </a:cubicBezTo>
                <a:cubicBezTo>
                  <a:pt x="1591360" y="1590841"/>
                  <a:pt x="1603931" y="1576804"/>
                  <a:pt x="1592825" y="1587910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783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C000"/>
                </a:solidFill>
              </a:rPr>
              <a:t>Amfizem</a:t>
            </a:r>
            <a:endParaRPr lang="tr-TR" dirty="0">
              <a:solidFill>
                <a:srgbClr val="FFC000"/>
              </a:solidFill>
            </a:endParaRPr>
          </a:p>
        </p:txBody>
      </p:sp>
      <p:pic>
        <p:nvPicPr>
          <p:cNvPr id="6" name="Picture 2" descr="http://images.radiopaedia.org/images/381958/76795cd356e0d2280593a914fc36e7_big_gallery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88224" y="1340768"/>
            <a:ext cx="2304256" cy="22970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http://images.radiopaedia.org/images/381956/0519b3770e0753306f716e6817cfc1_big_gallery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07904" y="1340769"/>
            <a:ext cx="2267657" cy="2376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8" descr="http://images.radiopaedia.org/images/381957/6e9925c9977fd1cd2c114e9b535e77_big_gallery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7584" y="1340769"/>
            <a:ext cx="2232248" cy="2376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44208" y="4028545"/>
            <a:ext cx="2520280" cy="2136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63888" y="3861048"/>
            <a:ext cx="2532002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043608" y="4005064"/>
            <a:ext cx="1800200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1979712" y="2060937"/>
            <a:ext cx="525658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4000" dirty="0" err="1" smtClean="0"/>
              <a:t>Obstrüktif</a:t>
            </a:r>
            <a:r>
              <a:rPr lang="tr-TR" sz="4000" dirty="0" smtClean="0"/>
              <a:t> amfizem</a:t>
            </a:r>
          </a:p>
          <a:p>
            <a:pPr algn="ctr"/>
            <a:r>
              <a:rPr lang="tr-TR" sz="4000" dirty="0" err="1" smtClean="0"/>
              <a:t>Kompansatuar</a:t>
            </a:r>
            <a:r>
              <a:rPr lang="tr-TR" sz="4000" dirty="0" smtClean="0"/>
              <a:t> amfizem </a:t>
            </a:r>
            <a:endParaRPr lang="tr-TR" sz="4000" dirty="0"/>
          </a:p>
        </p:txBody>
      </p:sp>
      <p:sp>
        <p:nvSpPr>
          <p:cNvPr id="5" name="4 Çarpma"/>
          <p:cNvSpPr/>
          <p:nvPr/>
        </p:nvSpPr>
        <p:spPr>
          <a:xfrm>
            <a:off x="1403648" y="576064"/>
            <a:ext cx="6336704" cy="4293096"/>
          </a:xfrm>
          <a:prstGeom prst="mathMultiply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755576" y="4697849"/>
            <a:ext cx="763284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4000" dirty="0" err="1" smtClean="0"/>
              <a:t>Obstrüktif</a:t>
            </a:r>
            <a:r>
              <a:rPr lang="tr-TR" sz="4000" dirty="0" smtClean="0"/>
              <a:t> havalanma fazlalığı</a:t>
            </a:r>
          </a:p>
          <a:p>
            <a:pPr algn="ctr"/>
            <a:r>
              <a:rPr lang="tr-TR" sz="4000" dirty="0" err="1" smtClean="0"/>
              <a:t>Kompansatuar</a:t>
            </a:r>
            <a:r>
              <a:rPr lang="tr-TR" sz="4000" dirty="0" smtClean="0"/>
              <a:t> havalanma fazlalığı </a:t>
            </a:r>
            <a:endParaRPr lang="tr-TR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Astım ve kronik bronşit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Radyolojik bulgular sınırlı</a:t>
            </a:r>
          </a:p>
          <a:p>
            <a:r>
              <a:rPr lang="tr-TR" dirty="0" smtClean="0"/>
              <a:t>Görüntüleme neden?</a:t>
            </a:r>
          </a:p>
          <a:p>
            <a:pPr lvl="1"/>
            <a:r>
              <a:rPr lang="tr-TR" dirty="0" smtClean="0"/>
              <a:t>Eşlik eden hastalıklar ve komplikasyonlar (</a:t>
            </a:r>
            <a:r>
              <a:rPr lang="tr-TR" dirty="0" err="1" smtClean="0"/>
              <a:t>pnömomediasten</a:t>
            </a:r>
            <a:r>
              <a:rPr lang="tr-TR" dirty="0" smtClean="0"/>
              <a:t>, </a:t>
            </a:r>
            <a:r>
              <a:rPr lang="tr-TR" dirty="0" err="1" smtClean="0"/>
              <a:t>pnömotoraks</a:t>
            </a:r>
            <a:r>
              <a:rPr lang="tr-TR" dirty="0" smtClean="0"/>
              <a:t>, </a:t>
            </a:r>
            <a:r>
              <a:rPr lang="tr-TR" dirty="0" err="1" smtClean="0"/>
              <a:t>pnömoni</a:t>
            </a:r>
            <a:r>
              <a:rPr lang="tr-TR" dirty="0" smtClean="0"/>
              <a:t>, </a:t>
            </a:r>
            <a:r>
              <a:rPr lang="tr-TR" dirty="0" err="1" smtClean="0"/>
              <a:t>atelektazi</a:t>
            </a:r>
            <a:r>
              <a:rPr lang="tr-TR" dirty="0" smtClean="0"/>
              <a:t>)</a:t>
            </a:r>
          </a:p>
          <a:p>
            <a:pPr lvl="1"/>
            <a:r>
              <a:rPr lang="tr-TR" dirty="0" err="1" smtClean="0"/>
              <a:t>Atipik</a:t>
            </a:r>
            <a:r>
              <a:rPr lang="tr-TR" dirty="0" smtClean="0"/>
              <a:t> olgular</a:t>
            </a:r>
          </a:p>
          <a:p>
            <a:endParaRPr lang="tr-TR" dirty="0"/>
          </a:p>
        </p:txBody>
      </p:sp>
      <p:pic>
        <p:nvPicPr>
          <p:cNvPr id="169986" name="Picture 2" descr="C:\Users\dapaydin\Desktop\radyoloji\yayınlarım\diş son\Resim2diş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92080" y="3933056"/>
            <a:ext cx="3384376" cy="2674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9987" name="Picture 3" descr="C:\Users\dapaydin\Desktop\radyoloji\yayınlarım\diş son\Resim4diş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3848" y="4726880"/>
            <a:ext cx="1838553" cy="18704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Bronşektazi</a:t>
            </a:r>
            <a:endParaRPr lang="tr-TR" dirty="0"/>
          </a:p>
        </p:txBody>
      </p:sp>
      <p:pic>
        <p:nvPicPr>
          <p:cNvPr id="111618" name="Picture 2" descr="http://images.radiopaedia.org/images/350675/712b16b90bf68f247570fbe975511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757" y="2270868"/>
            <a:ext cx="4326483" cy="4326484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899592" y="1340768"/>
            <a:ext cx="7200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/>
              <a:t>Bronşların geri dönüşsüz genişlemesi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Bronşektazi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Direk </a:t>
            </a:r>
            <a:r>
              <a:rPr lang="tr-TR" sz="3200" dirty="0" err="1" smtClean="0"/>
              <a:t>grafi</a:t>
            </a:r>
            <a:endParaRPr lang="tr-TR" sz="3200" dirty="0" smtClean="0"/>
          </a:p>
          <a:p>
            <a:pPr lvl="1"/>
            <a:r>
              <a:rPr lang="tr-TR" sz="2800" dirty="0" smtClean="0"/>
              <a:t>Normal </a:t>
            </a:r>
          </a:p>
          <a:p>
            <a:pPr lvl="1"/>
            <a:r>
              <a:rPr lang="tr-TR" sz="2800" dirty="0" smtClean="0"/>
              <a:t>Geniş, kalın duvarlı bronşlar (tren rayı görünümü)</a:t>
            </a:r>
          </a:p>
          <a:p>
            <a:pPr lvl="1"/>
            <a:r>
              <a:rPr lang="tr-TR" sz="2800" dirty="0" smtClean="0"/>
              <a:t>Bronş içi </a:t>
            </a:r>
            <a:r>
              <a:rPr lang="tr-TR" sz="2800" dirty="0" err="1" smtClean="0"/>
              <a:t>sekresyon</a:t>
            </a:r>
            <a:r>
              <a:rPr lang="tr-TR" sz="2800" dirty="0" smtClean="0"/>
              <a:t> (parmaksı </a:t>
            </a:r>
            <a:r>
              <a:rPr lang="tr-TR" sz="2800" dirty="0" err="1" smtClean="0"/>
              <a:t>opasiteler</a:t>
            </a:r>
            <a:r>
              <a:rPr lang="tr-TR" sz="2800" dirty="0" smtClean="0"/>
              <a:t>)</a:t>
            </a:r>
          </a:p>
        </p:txBody>
      </p:sp>
      <p:pic>
        <p:nvPicPr>
          <p:cNvPr id="3074" name="Picture 2" descr="bronchiectasis x ray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085" y="2000759"/>
            <a:ext cx="4277091" cy="37248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2358" y="332656"/>
            <a:ext cx="2971530" cy="5182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2034" name="Picture 2" descr="https://encrypted-tbn0.gstatic.com/images?q=tbn:ANd9GcQy78yadS3y6YhgdqwpTjQkwu-1ouPS-Rpx6g0fa1BJ1sCAtIn3QQ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984" y="404664"/>
            <a:ext cx="4077985" cy="51845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2036" name="Picture 4" descr="http://pubs.rsna.org/na101/home/literatum/publisher/rsna/journals/content/radiology/1999/radiology.1999.212.issue-1/radiology.212.1.r99jl2067/production/images/small/r99jl20g3x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30439" y="3933056"/>
            <a:ext cx="2018025" cy="2603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5 Metin kutusu"/>
          <p:cNvSpPr txBox="1"/>
          <p:nvPr/>
        </p:nvSpPr>
        <p:spPr>
          <a:xfrm>
            <a:off x="1547664" y="5879013"/>
            <a:ext cx="45365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/>
              <a:t>Tanıda BT/YÇBT değerli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yagram"/>
          <p:cNvGraphicFramePr/>
          <p:nvPr/>
        </p:nvGraphicFramePr>
        <p:xfrm>
          <a:off x="323528" y="116632"/>
          <a:ext cx="849694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 l="26942" t="39920" r="55340" b="33620"/>
          <a:stretch>
            <a:fillRect/>
          </a:stretch>
        </p:blipFill>
        <p:spPr bwMode="auto">
          <a:xfrm>
            <a:off x="611560" y="4293096"/>
            <a:ext cx="238655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/>
          <a:srcRect l="26942" t="22280" r="55340" b="50000"/>
          <a:stretch>
            <a:fillRect/>
          </a:stretch>
        </p:blipFill>
        <p:spPr bwMode="auto">
          <a:xfrm>
            <a:off x="3590073" y="4293096"/>
            <a:ext cx="227807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/>
          <a:srcRect l="26942" t="38660" r="55340" b="33620"/>
          <a:stretch>
            <a:fillRect/>
          </a:stretch>
        </p:blipFill>
        <p:spPr bwMode="auto">
          <a:xfrm>
            <a:off x="6516216" y="4293095"/>
            <a:ext cx="2304256" cy="211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tr-TR" dirty="0" err="1" smtClean="0"/>
              <a:t>Lobar</a:t>
            </a:r>
            <a:r>
              <a:rPr lang="tr-TR" dirty="0" smtClean="0"/>
              <a:t> </a:t>
            </a:r>
            <a:r>
              <a:rPr lang="tr-TR" dirty="0" err="1" smtClean="0"/>
              <a:t>pnömoni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r>
              <a:rPr lang="tr-TR" dirty="0" err="1" smtClean="0"/>
              <a:t>Distal</a:t>
            </a:r>
            <a:r>
              <a:rPr lang="tr-TR" dirty="0" smtClean="0"/>
              <a:t> havayolundan başlayarak tüm lobu içeren enfeksiyon</a:t>
            </a:r>
          </a:p>
          <a:p>
            <a:r>
              <a:rPr lang="tr-TR" dirty="0" smtClean="0"/>
              <a:t>Konsolidasyon + hava </a:t>
            </a:r>
            <a:r>
              <a:rPr lang="tr-TR" dirty="0" err="1" smtClean="0"/>
              <a:t>bronkogramı</a:t>
            </a:r>
            <a:endParaRPr lang="tr-TR" dirty="0" smtClean="0"/>
          </a:p>
          <a:p>
            <a:r>
              <a:rPr lang="tr-TR" dirty="0" smtClean="0"/>
              <a:t>Tipik örnek </a:t>
            </a:r>
            <a:r>
              <a:rPr lang="tr-TR" dirty="0" err="1" smtClean="0"/>
              <a:t>pnömokoksik</a:t>
            </a:r>
            <a:r>
              <a:rPr lang="tr-TR" dirty="0" smtClean="0"/>
              <a:t> </a:t>
            </a:r>
            <a:r>
              <a:rPr lang="tr-TR" dirty="0" err="1" smtClean="0"/>
              <a:t>pnömoni</a:t>
            </a:r>
            <a:endParaRPr lang="tr-TR" dirty="0" smtClean="0"/>
          </a:p>
        </p:txBody>
      </p:sp>
      <p:pic>
        <p:nvPicPr>
          <p:cNvPr id="5" name="Picture 2" descr="http://myradnotes.files.wordpress.com/2008/04/lobar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2040" y="1556791"/>
            <a:ext cx="3888432" cy="38884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Lobuler</a:t>
            </a:r>
            <a:r>
              <a:rPr lang="tr-TR" dirty="0" smtClean="0"/>
              <a:t> </a:t>
            </a:r>
            <a:r>
              <a:rPr lang="tr-TR" dirty="0" err="1" smtClean="0"/>
              <a:t>pnömoni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dirty="0" smtClean="0"/>
              <a:t>Enfeksiyon, </a:t>
            </a:r>
            <a:r>
              <a:rPr lang="tr-TR" sz="2800" dirty="0" err="1" smtClean="0"/>
              <a:t>lobüler</a:t>
            </a:r>
            <a:r>
              <a:rPr lang="tr-TR" sz="2800" dirty="0" smtClean="0"/>
              <a:t> bronş ve çevresindeki </a:t>
            </a:r>
            <a:r>
              <a:rPr lang="tr-TR" sz="2800" dirty="0" err="1" smtClean="0"/>
              <a:t>parankimde</a:t>
            </a:r>
            <a:endParaRPr lang="tr-TR" sz="2800" dirty="0" smtClean="0"/>
          </a:p>
          <a:p>
            <a:r>
              <a:rPr lang="tr-TR" sz="2800" dirty="0" smtClean="0"/>
              <a:t>Bronş içi </a:t>
            </a:r>
            <a:r>
              <a:rPr lang="tr-TR" sz="2800" dirty="0" err="1" smtClean="0"/>
              <a:t>sekresyon</a:t>
            </a:r>
            <a:r>
              <a:rPr lang="tr-TR" sz="2800" dirty="0" smtClean="0"/>
              <a:t> nedeniyle hava </a:t>
            </a:r>
            <a:r>
              <a:rPr lang="tr-TR" sz="2800" dirty="0" err="1" smtClean="0"/>
              <a:t>bronkogramı</a:t>
            </a:r>
            <a:r>
              <a:rPr lang="tr-TR" sz="2800" dirty="0" smtClean="0"/>
              <a:t> yok + yama tarzında konsolide alanlar</a:t>
            </a:r>
          </a:p>
          <a:p>
            <a:r>
              <a:rPr lang="tr-TR" sz="2800" dirty="0" smtClean="0"/>
              <a:t>S. </a:t>
            </a:r>
            <a:r>
              <a:rPr lang="tr-TR" sz="2800" dirty="0" err="1" smtClean="0"/>
              <a:t>aureus</a:t>
            </a:r>
            <a:endParaRPr lang="tr-TR" sz="2800" dirty="0" smtClean="0"/>
          </a:p>
          <a:p>
            <a:endParaRPr lang="tr-TR" dirty="0"/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27784" y="3717032"/>
            <a:ext cx="3600400" cy="276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8180" name="Picture 4" descr="http://www.pedsradiology.com/Uploadimg/P91556680459413125397.JPG"/>
          <p:cNvPicPr>
            <a:picLocks noChangeAspect="1" noChangeArrowheads="1"/>
          </p:cNvPicPr>
          <p:nvPr/>
        </p:nvPicPr>
        <p:blipFill>
          <a:blip r:embed="rId3" cstate="email"/>
          <a:srcRect l="3658" t="9060" r="50007" b="47655"/>
          <a:stretch>
            <a:fillRect/>
          </a:stretch>
        </p:blipFill>
        <p:spPr bwMode="auto">
          <a:xfrm>
            <a:off x="6516216" y="3717032"/>
            <a:ext cx="2376264" cy="2688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İntersitisyel</a:t>
            </a:r>
            <a:r>
              <a:rPr lang="tr-TR" dirty="0" smtClean="0"/>
              <a:t> </a:t>
            </a:r>
            <a:r>
              <a:rPr lang="tr-TR" dirty="0" err="1" smtClean="0"/>
              <a:t>pnömoni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/>
          </a:bodyPr>
          <a:lstStyle/>
          <a:p>
            <a:r>
              <a:rPr lang="tr-TR" sz="2600" dirty="0" smtClean="0"/>
              <a:t>Genellikle çocuklarda ve </a:t>
            </a:r>
            <a:r>
              <a:rPr lang="tr-TR" sz="2600" dirty="0" err="1" smtClean="0"/>
              <a:t>viral</a:t>
            </a:r>
            <a:endParaRPr lang="tr-TR" sz="2600" dirty="0" smtClean="0"/>
          </a:p>
          <a:p>
            <a:r>
              <a:rPr lang="tr-TR" sz="2600" dirty="0" smtClean="0"/>
              <a:t>Bronş duvarlarında ve </a:t>
            </a:r>
            <a:r>
              <a:rPr lang="tr-TR" sz="2600" dirty="0" err="1" smtClean="0"/>
              <a:t>intersitisyumda</a:t>
            </a:r>
            <a:r>
              <a:rPr lang="tr-TR" sz="2600" dirty="0" smtClean="0"/>
              <a:t> </a:t>
            </a:r>
            <a:r>
              <a:rPr lang="tr-TR" sz="2600" dirty="0" err="1" smtClean="0"/>
              <a:t>inflamasyon</a:t>
            </a:r>
            <a:r>
              <a:rPr lang="tr-TR" sz="2600" dirty="0" smtClean="0"/>
              <a:t> </a:t>
            </a:r>
            <a:r>
              <a:rPr lang="tr-TR" sz="2600" dirty="0" smtClean="0">
                <a:sym typeface="Symbol"/>
              </a:rPr>
              <a:t> </a:t>
            </a:r>
            <a:r>
              <a:rPr lang="tr-TR" sz="2600" dirty="0" err="1" smtClean="0"/>
              <a:t>peribronşiyal</a:t>
            </a:r>
            <a:r>
              <a:rPr lang="tr-TR" sz="2600" dirty="0" smtClean="0"/>
              <a:t> kalınlaşma ve </a:t>
            </a:r>
            <a:r>
              <a:rPr lang="tr-TR" sz="2600" dirty="0" err="1" smtClean="0"/>
              <a:t>retikülonodüler</a:t>
            </a:r>
            <a:r>
              <a:rPr lang="tr-TR" sz="2600" dirty="0" smtClean="0"/>
              <a:t> </a:t>
            </a:r>
            <a:r>
              <a:rPr lang="tr-TR" sz="2600" dirty="0" err="1" smtClean="0"/>
              <a:t>opasiteler</a:t>
            </a:r>
            <a:endParaRPr lang="tr-TR" sz="2600" dirty="0" smtClean="0"/>
          </a:p>
          <a:p>
            <a:r>
              <a:rPr lang="tr-TR" sz="2600" dirty="0" smtClean="0"/>
              <a:t>Küçük bronşlardaki lümen daralmasına bağlı </a:t>
            </a:r>
            <a:r>
              <a:rPr lang="tr-TR" sz="2600" dirty="0" err="1" smtClean="0"/>
              <a:t>atelektaziler</a:t>
            </a:r>
            <a:r>
              <a:rPr lang="tr-TR" sz="2600" dirty="0" smtClean="0"/>
              <a:t> ve </a:t>
            </a:r>
            <a:r>
              <a:rPr lang="tr-TR" sz="2600" dirty="0" err="1" smtClean="0"/>
              <a:t>obstrüktif</a:t>
            </a:r>
            <a:r>
              <a:rPr lang="tr-TR" sz="2600" dirty="0" smtClean="0"/>
              <a:t> havalanma fazlalığı</a:t>
            </a:r>
          </a:p>
          <a:p>
            <a:endParaRPr lang="tr-TR" dirty="0"/>
          </a:p>
        </p:txBody>
      </p:sp>
      <p:pic>
        <p:nvPicPr>
          <p:cNvPr id="4" name="Picture 2" descr="http://www.meddean.luc.edu/lumen/meded/radio/curriculum/harrisons/pulmonary/interstitial_pneumonia.jpg"/>
          <p:cNvPicPr>
            <a:picLocks noChangeAspect="1" noChangeArrowheads="1"/>
          </p:cNvPicPr>
          <p:nvPr/>
        </p:nvPicPr>
        <p:blipFill>
          <a:blip r:embed="rId2" cstate="email"/>
          <a:srcRect t="9498"/>
          <a:stretch>
            <a:fillRect/>
          </a:stretch>
        </p:blipFill>
        <p:spPr bwMode="auto">
          <a:xfrm>
            <a:off x="5076056" y="1988840"/>
            <a:ext cx="3711147" cy="36724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2"/>
          <a:srcRect l="29523" t="23422" r="22328" b="17516"/>
          <a:stretch/>
        </p:blipFill>
        <p:spPr>
          <a:xfrm>
            <a:off x="611560" y="1045512"/>
            <a:ext cx="7992888" cy="5512336"/>
          </a:xfrm>
          <a:prstGeom prst="rect">
            <a:avLst/>
          </a:prstGeom>
        </p:spPr>
      </p:pic>
      <p:sp>
        <p:nvSpPr>
          <p:cNvPr id="2" name="1 Metin kutusu"/>
          <p:cNvSpPr txBox="1"/>
          <p:nvPr/>
        </p:nvSpPr>
        <p:spPr>
          <a:xfrm>
            <a:off x="1439651" y="248391"/>
            <a:ext cx="626469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İntersitisyum</a:t>
            </a:r>
            <a:r>
              <a:rPr lang="tr-TR" sz="2800" dirty="0" smtClean="0"/>
              <a:t> </a:t>
            </a:r>
            <a:r>
              <a:rPr lang="tr-TR" sz="2800" dirty="0" smtClean="0">
                <a:sym typeface="Symbol"/>
              </a:rPr>
              <a:t> akciğerin </a:t>
            </a:r>
            <a:r>
              <a:rPr lang="tr-TR" sz="2800" dirty="0" err="1" smtClean="0">
                <a:sym typeface="Symbol"/>
              </a:rPr>
              <a:t>stromal</a:t>
            </a:r>
            <a:r>
              <a:rPr lang="tr-TR" sz="2800" dirty="0" smtClean="0">
                <a:sym typeface="Symbol"/>
              </a:rPr>
              <a:t> dokusu</a:t>
            </a:r>
            <a:endParaRPr lang="tr-TR" sz="2800" dirty="0"/>
          </a:p>
        </p:txBody>
      </p:sp>
      <p:sp>
        <p:nvSpPr>
          <p:cNvPr id="3" name="Oval 2"/>
          <p:cNvSpPr/>
          <p:nvPr/>
        </p:nvSpPr>
        <p:spPr>
          <a:xfrm>
            <a:off x="5868144" y="1772816"/>
            <a:ext cx="1620179" cy="108012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5868144" y="3772222"/>
            <a:ext cx="2376264" cy="109693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7164288" y="5008015"/>
            <a:ext cx="10801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>
                <a:solidFill>
                  <a:srgbClr val="FFC000"/>
                </a:solidFill>
              </a:rPr>
              <a:t>Aksiyel</a:t>
            </a:r>
            <a:endParaRPr lang="tr-TR" sz="2400" dirty="0">
              <a:solidFill>
                <a:srgbClr val="FFC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403648" y="2682599"/>
            <a:ext cx="1440160" cy="86847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030A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57304" y="4259675"/>
            <a:ext cx="1728192" cy="93610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030A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757304" y="5469680"/>
            <a:ext cx="12588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Periferal</a:t>
            </a:r>
            <a:endParaRPr lang="tr-TR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63688" y="1628800"/>
            <a:ext cx="1584176" cy="779898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030A0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757304" y="1109935"/>
            <a:ext cx="16015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Parankimal</a:t>
            </a:r>
            <a:endParaRPr lang="tr-TR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wikidoc.org/images/6/65/Round_pneumonia_0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600" y="332656"/>
            <a:ext cx="7238605" cy="62516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2 Metin kutusu"/>
          <p:cNvSpPr txBox="1"/>
          <p:nvPr/>
        </p:nvSpPr>
        <p:spPr>
          <a:xfrm>
            <a:off x="4427984" y="5879013"/>
            <a:ext cx="3672408" cy="64633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/>
              <a:t>Yuvarlak </a:t>
            </a:r>
            <a:r>
              <a:rPr lang="tr-TR" sz="3600" dirty="0" err="1" smtClean="0"/>
              <a:t>pnömoni</a:t>
            </a:r>
            <a:endParaRPr lang="tr-TR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Pnömoni</a:t>
            </a:r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Hatırlamalı…</a:t>
            </a:r>
          </a:p>
          <a:p>
            <a:pPr lvl="1"/>
            <a:r>
              <a:rPr lang="tr-TR" dirty="0" smtClean="0"/>
              <a:t>Radyolojik görünümden yola çıkarak </a:t>
            </a:r>
            <a:r>
              <a:rPr lang="tr-TR" dirty="0" err="1" smtClean="0"/>
              <a:t>etyolojik</a:t>
            </a:r>
            <a:r>
              <a:rPr lang="tr-TR" dirty="0" smtClean="0"/>
              <a:t> ajan anlaşılamayabilir</a:t>
            </a:r>
          </a:p>
          <a:p>
            <a:pPr lvl="1"/>
            <a:r>
              <a:rPr lang="tr-TR" dirty="0" smtClean="0"/>
              <a:t>Radyolojik bulgular klinik bulgulardan geç ortaya çıkar ve geç kaybolur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Tüberküloz (</a:t>
            </a:r>
            <a:r>
              <a:rPr lang="tr-TR" dirty="0" err="1" smtClean="0"/>
              <a:t>Tbc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M. </a:t>
            </a:r>
            <a:r>
              <a:rPr lang="tr-TR" dirty="0" err="1" smtClean="0"/>
              <a:t>tuberculosis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graphicFrame>
        <p:nvGraphicFramePr>
          <p:cNvPr id="4" name="3 Diyagram"/>
          <p:cNvGraphicFramePr/>
          <p:nvPr/>
        </p:nvGraphicFramePr>
        <p:xfrm>
          <a:off x="827584" y="2780928"/>
          <a:ext cx="7427168" cy="3484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 err="1" smtClean="0"/>
              <a:t>Tbc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 smtClean="0"/>
              <a:t>Mikroorganizma ile ilk karşılaşıldığında oluşan </a:t>
            </a:r>
          </a:p>
          <a:p>
            <a:pPr>
              <a:buNone/>
              <a:defRPr/>
            </a:pPr>
            <a:r>
              <a:rPr lang="tr-TR" dirty="0" smtClean="0"/>
              <a:t>	klinik tablo</a:t>
            </a:r>
          </a:p>
          <a:p>
            <a:pPr>
              <a:defRPr/>
            </a:pPr>
            <a:r>
              <a:rPr lang="tr-TR" dirty="0" smtClean="0"/>
              <a:t>Kendini sınırlayıcı özellikte</a:t>
            </a:r>
          </a:p>
          <a:p>
            <a:pPr>
              <a:defRPr/>
            </a:pPr>
            <a:r>
              <a:rPr lang="tr-TR" dirty="0" smtClean="0"/>
              <a:t>Radyolojik bulgu </a:t>
            </a:r>
            <a:r>
              <a:rPr lang="tr-TR" dirty="0" smtClean="0">
                <a:latin typeface="Cambria"/>
              </a:rPr>
              <a:t>∓</a:t>
            </a:r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library.med.utah.edu/WebPath/jpeg1/LUNG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43273"/>
            <a:ext cx="8280920" cy="542203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31188" y="548680"/>
            <a:ext cx="3841012" cy="5832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0_3787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>
            <a:off x="558195" y="332656"/>
            <a:ext cx="3509749" cy="3240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66263" y="332656"/>
            <a:ext cx="4166177" cy="3240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4" descr="Özlem Duva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>
            <a:off x="251520" y="3789040"/>
            <a:ext cx="6105872" cy="2859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6" descr="Figure 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622906" y="4128120"/>
            <a:ext cx="2125558" cy="2109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Postprimer</a:t>
            </a:r>
            <a:r>
              <a:rPr lang="tr-TR" dirty="0" smtClean="0"/>
              <a:t> </a:t>
            </a:r>
            <a:r>
              <a:rPr lang="tr-TR" dirty="0" err="1" smtClean="0"/>
              <a:t>Tbc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 smtClean="0"/>
              <a:t>İlk enfeksiyon sırasında </a:t>
            </a:r>
            <a:r>
              <a:rPr lang="tr-TR" i="1" dirty="0" smtClean="0"/>
              <a:t>susan </a:t>
            </a:r>
            <a:r>
              <a:rPr lang="tr-TR" dirty="0" smtClean="0"/>
              <a:t>mikroorganizmaların, genellikle vücudun savunma mekanizmalarının değişmesine bağlı</a:t>
            </a:r>
            <a:r>
              <a:rPr lang="tr-TR" i="1" dirty="0" smtClean="0"/>
              <a:t> </a:t>
            </a:r>
            <a:r>
              <a:rPr lang="tr-TR" dirty="0" err="1" smtClean="0"/>
              <a:t>reaktive</a:t>
            </a:r>
            <a:r>
              <a:rPr lang="tr-TR" dirty="0" smtClean="0"/>
              <a:t> olması</a:t>
            </a:r>
          </a:p>
          <a:p>
            <a:pPr>
              <a:defRPr/>
            </a:pPr>
            <a:r>
              <a:rPr lang="tr-TR" dirty="0" smtClean="0"/>
              <a:t>Genellikle ilerleyici özellikte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5656" y="620688"/>
            <a:ext cx="3014485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9620" y="548680"/>
            <a:ext cx="2584708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15615" y="3212976"/>
            <a:ext cx="3384377" cy="18802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76056" y="3140968"/>
            <a:ext cx="2880320" cy="33070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 descr="http://images.radiopaedia.org/images/208473/3c3aec87b9f4f1a86b9bd2afc06fde_big_gallery.jpg"/>
          <p:cNvPicPr>
            <a:picLocks noChangeAspect="1" noChangeArrowheads="1"/>
          </p:cNvPicPr>
          <p:nvPr/>
        </p:nvPicPr>
        <p:blipFill>
          <a:blip r:embed="rId7" cstate="print"/>
          <a:srcRect l="33600" t="25200"/>
          <a:stretch>
            <a:fillRect/>
          </a:stretch>
        </p:blipFill>
        <p:spPr bwMode="auto">
          <a:xfrm>
            <a:off x="1907704" y="5229200"/>
            <a:ext cx="1872208" cy="1406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>
                <a:solidFill>
                  <a:srgbClr val="FFC000"/>
                </a:solidFill>
              </a:rPr>
              <a:t>Tedavi sonrası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Kronik süreçte kalsifikasyonlar ve traksiyon </a:t>
            </a:r>
            <a:r>
              <a:rPr lang="tr-TR" dirty="0" err="1" smtClean="0"/>
              <a:t>bronşiektazileri</a:t>
            </a:r>
            <a:r>
              <a:rPr lang="tr-TR" dirty="0" smtClean="0"/>
              <a:t> içeren </a:t>
            </a:r>
            <a:r>
              <a:rPr lang="tr-TR" dirty="0" err="1" smtClean="0"/>
              <a:t>fibronodüler</a:t>
            </a:r>
            <a:r>
              <a:rPr lang="tr-TR" dirty="0" smtClean="0"/>
              <a:t> </a:t>
            </a:r>
            <a:r>
              <a:rPr lang="tr-TR" dirty="0" err="1" smtClean="0"/>
              <a:t>patern</a:t>
            </a:r>
            <a:r>
              <a:rPr lang="tr-TR" dirty="0" smtClean="0"/>
              <a:t> (+)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tr-TR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83768" y="2939345"/>
            <a:ext cx="3984443" cy="3585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6 Düz Ok Bağlayıcısı"/>
          <p:cNvCxnSpPr/>
          <p:nvPr/>
        </p:nvCxnSpPr>
        <p:spPr>
          <a:xfrm flipH="1" flipV="1">
            <a:off x="5508104" y="4149080"/>
            <a:ext cx="288032" cy="57606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Tbc</a:t>
            </a:r>
            <a:r>
              <a:rPr lang="tr-TR" dirty="0" smtClean="0"/>
              <a:t> – unutma!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 err="1" smtClean="0">
                <a:latin typeface="+mj-lt"/>
              </a:rPr>
              <a:t>Tbc</a:t>
            </a:r>
            <a:r>
              <a:rPr lang="tr-TR" dirty="0" smtClean="0">
                <a:latin typeface="+mj-lt"/>
              </a:rPr>
              <a:t> </a:t>
            </a:r>
            <a:r>
              <a:rPr lang="tr-TR" dirty="0" smtClean="0">
                <a:latin typeface="+mj-lt"/>
                <a:sym typeface="Symbol"/>
              </a:rPr>
              <a:t> malin hastalık</a:t>
            </a:r>
          </a:p>
          <a:p>
            <a:pPr lvl="1">
              <a:defRPr/>
            </a:pPr>
            <a:r>
              <a:rPr lang="tr-TR" dirty="0" smtClean="0">
                <a:latin typeface="+mj-lt"/>
              </a:rPr>
              <a:t>Malin hastalık zemininde </a:t>
            </a:r>
            <a:r>
              <a:rPr lang="tr-TR" dirty="0" err="1" smtClean="0">
                <a:latin typeface="+mj-lt"/>
              </a:rPr>
              <a:t>Tbc</a:t>
            </a:r>
            <a:r>
              <a:rPr lang="tr-TR" dirty="0" smtClean="0">
                <a:latin typeface="+mj-lt"/>
              </a:rPr>
              <a:t> ∓ </a:t>
            </a:r>
          </a:p>
          <a:p>
            <a:pPr lvl="1">
              <a:defRPr/>
            </a:pPr>
            <a:r>
              <a:rPr lang="tr-TR" dirty="0" err="1" smtClean="0">
                <a:latin typeface="+mj-lt"/>
              </a:rPr>
              <a:t>Tbc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skarlarında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malign</a:t>
            </a:r>
            <a:r>
              <a:rPr lang="tr-TR" dirty="0" smtClean="0">
                <a:latin typeface="+mj-lt"/>
              </a:rPr>
              <a:t> hastalık ∓</a:t>
            </a:r>
          </a:p>
          <a:p>
            <a:pPr>
              <a:defRPr/>
            </a:pPr>
            <a:endParaRPr lang="tr-TR" dirty="0" smtClean="0">
              <a:latin typeface="Cambria"/>
            </a:endParaRPr>
          </a:p>
          <a:p>
            <a:pPr>
              <a:defRPr/>
            </a:pPr>
            <a:r>
              <a:rPr lang="tr-TR" dirty="0" smtClean="0"/>
              <a:t>Aktiviteyi sadece radyolojik bulgulara dayanarak belirlemek yanıltıcı</a:t>
            </a:r>
          </a:p>
          <a:p>
            <a:pPr>
              <a:defRPr/>
            </a:pPr>
            <a:r>
              <a:rPr lang="tr-TR" dirty="0" smtClean="0"/>
              <a:t>Klinik/mikrobiyolojik destek şart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tr-TR" sz="6600" dirty="0" smtClean="0">
                <a:solidFill>
                  <a:srgbClr val="FFC000"/>
                </a:solidFill>
              </a:rPr>
              <a:t>GÖRÜNTÜLEME YÖNTEMLERİ</a:t>
            </a:r>
            <a:endParaRPr lang="tr-TR" sz="6600" dirty="0">
              <a:solidFill>
                <a:srgbClr val="FFC000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6674" name="Picture 2" descr="http://www.astate.edu/dotAsset/5db15a94-e2c2-44a0-8d48-c57b8a65a53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2770079"/>
            <a:ext cx="4392488" cy="38992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Kist </a:t>
            </a:r>
            <a:r>
              <a:rPr lang="tr-TR" dirty="0" err="1" smtClean="0"/>
              <a:t>hidatik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E. </a:t>
            </a:r>
            <a:r>
              <a:rPr lang="tr-TR" dirty="0" err="1" smtClean="0"/>
              <a:t>granülozus</a:t>
            </a:r>
            <a:endParaRPr lang="tr-TR" dirty="0" smtClean="0"/>
          </a:p>
          <a:p>
            <a:r>
              <a:rPr lang="tr-TR" dirty="0" smtClean="0"/>
              <a:t>En sık karaciğer ve akciğerde</a:t>
            </a:r>
          </a:p>
          <a:p>
            <a:r>
              <a:rPr lang="tr-TR" dirty="0" smtClean="0"/>
              <a:t>Sağ akciğer ve bazal kesimlerde daha sık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332656"/>
            <a:ext cx="2845953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91879" y="332656"/>
            <a:ext cx="2691991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27843" y="260648"/>
            <a:ext cx="2176605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email"/>
          <a:srcRect l="43215"/>
          <a:stretch>
            <a:fillRect/>
          </a:stretch>
        </p:blipFill>
        <p:spPr bwMode="auto">
          <a:xfrm>
            <a:off x="2123728" y="3305765"/>
            <a:ext cx="2229848" cy="3183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65696" y="3356992"/>
            <a:ext cx="2382568" cy="311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Sarkoidoz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Non</a:t>
            </a:r>
            <a:r>
              <a:rPr lang="tr-TR" dirty="0" smtClean="0"/>
              <a:t>-</a:t>
            </a:r>
            <a:r>
              <a:rPr lang="tr-TR" dirty="0" err="1" smtClean="0"/>
              <a:t>kazeifiye</a:t>
            </a:r>
            <a:r>
              <a:rPr lang="tr-TR" dirty="0" smtClean="0"/>
              <a:t> </a:t>
            </a:r>
            <a:r>
              <a:rPr lang="tr-TR" dirty="0" err="1" smtClean="0"/>
              <a:t>granülomlar</a:t>
            </a:r>
            <a:r>
              <a:rPr lang="tr-TR" dirty="0" smtClean="0"/>
              <a:t> ve </a:t>
            </a:r>
            <a:r>
              <a:rPr lang="tr-TR" dirty="0" err="1" smtClean="0"/>
              <a:t>epiteloid</a:t>
            </a:r>
            <a:r>
              <a:rPr lang="tr-TR" dirty="0" smtClean="0"/>
              <a:t> hücre </a:t>
            </a:r>
            <a:r>
              <a:rPr lang="tr-TR" dirty="0" err="1" smtClean="0"/>
              <a:t>proliferasyonu</a:t>
            </a:r>
            <a:r>
              <a:rPr lang="tr-TR" dirty="0" smtClean="0"/>
              <a:t> ile seyreden, </a:t>
            </a:r>
            <a:r>
              <a:rPr lang="tr-TR" dirty="0" err="1" smtClean="0"/>
              <a:t>mültisistem</a:t>
            </a:r>
            <a:r>
              <a:rPr lang="tr-TR" dirty="0" smtClean="0"/>
              <a:t> tutulum gösteren </a:t>
            </a:r>
            <a:r>
              <a:rPr lang="tr-TR" dirty="0" err="1" smtClean="0"/>
              <a:t>inflamatuar</a:t>
            </a:r>
            <a:r>
              <a:rPr lang="tr-TR" dirty="0" smtClean="0"/>
              <a:t> hastalık</a:t>
            </a:r>
          </a:p>
          <a:p>
            <a:endParaRPr lang="tr-TR" dirty="0"/>
          </a:p>
        </p:txBody>
      </p:sp>
      <p:pic>
        <p:nvPicPr>
          <p:cNvPr id="184322" name="Picture 2" descr="http://cdn.medindia.net/images/patientinfo/300x250/sarcoidosi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87824" y="3356992"/>
            <a:ext cx="3097070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Sarkoidoz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Bilateral</a:t>
            </a:r>
            <a:r>
              <a:rPr lang="tr-TR" dirty="0" smtClean="0"/>
              <a:t> simetrik </a:t>
            </a:r>
            <a:r>
              <a:rPr lang="tr-TR" dirty="0" err="1" smtClean="0"/>
              <a:t>hiler</a:t>
            </a:r>
            <a:r>
              <a:rPr lang="tr-TR" dirty="0" smtClean="0"/>
              <a:t> LAP </a:t>
            </a:r>
            <a:r>
              <a:rPr lang="tr-TR" dirty="0" smtClean="0">
                <a:sym typeface="Symbol"/>
              </a:rPr>
              <a:t></a:t>
            </a:r>
            <a:r>
              <a:rPr lang="tr-TR" dirty="0" smtClean="0"/>
              <a:t> </a:t>
            </a:r>
            <a:r>
              <a:rPr lang="tr-TR" dirty="0" err="1" smtClean="0"/>
              <a:t>mediastinal</a:t>
            </a:r>
            <a:r>
              <a:rPr lang="tr-TR" dirty="0" smtClean="0"/>
              <a:t> LAP</a:t>
            </a:r>
          </a:p>
          <a:p>
            <a:r>
              <a:rPr lang="tr-TR" dirty="0" err="1" smtClean="0"/>
              <a:t>Perilenfatik</a:t>
            </a:r>
            <a:r>
              <a:rPr lang="tr-TR" dirty="0" smtClean="0"/>
              <a:t> (</a:t>
            </a:r>
            <a:r>
              <a:rPr lang="tr-TR" dirty="0" err="1" smtClean="0"/>
              <a:t>subplevral</a:t>
            </a:r>
            <a:r>
              <a:rPr lang="tr-TR" dirty="0" smtClean="0"/>
              <a:t>, </a:t>
            </a:r>
            <a:r>
              <a:rPr lang="tr-TR" dirty="0" err="1" smtClean="0"/>
              <a:t>interlobüler</a:t>
            </a:r>
            <a:r>
              <a:rPr lang="tr-TR" dirty="0" smtClean="0"/>
              <a:t> </a:t>
            </a:r>
            <a:r>
              <a:rPr lang="tr-TR" dirty="0" err="1" smtClean="0"/>
              <a:t>septal</a:t>
            </a:r>
            <a:r>
              <a:rPr lang="tr-TR" dirty="0" smtClean="0"/>
              <a:t>, </a:t>
            </a:r>
            <a:r>
              <a:rPr lang="tr-TR" dirty="0" err="1" smtClean="0"/>
              <a:t>bronkovasküler</a:t>
            </a:r>
            <a:r>
              <a:rPr lang="tr-TR" dirty="0" smtClean="0"/>
              <a:t> demet boyunca) nodüller</a:t>
            </a:r>
          </a:p>
          <a:p>
            <a:endParaRPr lang="tr-TR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60032" y="3501008"/>
            <a:ext cx="3696410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1774" t="31100" r="40575" b="14722"/>
          <a:stretch>
            <a:fillRect/>
          </a:stretch>
        </p:blipFill>
        <p:spPr bwMode="auto">
          <a:xfrm>
            <a:off x="755576" y="3501322"/>
            <a:ext cx="3671888" cy="309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yagram"/>
          <p:cNvGraphicFramePr/>
          <p:nvPr/>
        </p:nvGraphicFramePr>
        <p:xfrm>
          <a:off x="323528" y="260648"/>
          <a:ext cx="849694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9512" y="4323957"/>
            <a:ext cx="3456384" cy="19133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5 Düz Ok Bağlayıcısı"/>
          <p:cNvCxnSpPr/>
          <p:nvPr/>
        </p:nvCxnSpPr>
        <p:spPr>
          <a:xfrm flipV="1">
            <a:off x="323528" y="5445224"/>
            <a:ext cx="576064" cy="43204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22603" y="4365104"/>
            <a:ext cx="1569277" cy="182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 cstate="email"/>
          <a:srcRect r="49742" b="11492"/>
          <a:stretch>
            <a:fillRect/>
          </a:stretch>
        </p:blipFill>
        <p:spPr bwMode="auto">
          <a:xfrm>
            <a:off x="3923928" y="4077072"/>
            <a:ext cx="1800200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 descr="http://practicalhospital.com/wp-content/uploads/2011/07/thmb_4563544573d39GG+consol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012160" y="4221088"/>
            <a:ext cx="2808312" cy="19376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yagram"/>
          <p:cNvGraphicFramePr/>
          <p:nvPr/>
        </p:nvGraphicFramePr>
        <p:xfrm>
          <a:off x="323528" y="260648"/>
          <a:ext cx="849694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email"/>
          <a:srcRect r="45763"/>
          <a:stretch>
            <a:fillRect/>
          </a:stretch>
        </p:blipFill>
        <p:spPr bwMode="auto">
          <a:xfrm>
            <a:off x="179512" y="4026522"/>
            <a:ext cx="2448272" cy="2498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43808" y="3997882"/>
            <a:ext cx="3168352" cy="2527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 descr="C:\Users\demir\Desktop\net arşiv\faruk nas\FARUK NAS(1571650)\Toraks BT (Kb. Trh. (09 Haziran 14.57)(28967375)\411401\9421165.jpg"/>
          <p:cNvPicPr>
            <a:picLocks noChangeAspect="1" noChangeArrowheads="1"/>
          </p:cNvPicPr>
          <p:nvPr/>
        </p:nvPicPr>
        <p:blipFill>
          <a:blip r:embed="rId9" cstate="email"/>
          <a:srcRect l="20508" t="23438" r="20898" b="28223"/>
          <a:stretch>
            <a:fillRect/>
          </a:stretch>
        </p:blipFill>
        <p:spPr>
          <a:xfrm>
            <a:off x="6228184" y="4293096"/>
            <a:ext cx="2705308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512545"/>
            <a:ext cx="3641547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548680"/>
            <a:ext cx="2988201" cy="2988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33552" y="3717032"/>
            <a:ext cx="2520280" cy="2596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 descr="C:\Users\demir\Desktop\net arşiv\meliha ergül\MELİHA ERGÜL(1541124)\Toraks BT (Kb. Trh. (26 Kasım   14.15)(11519080)\124668\2016679.jpg"/>
          <p:cNvPicPr>
            <a:picLocks noChangeAspect="1" noChangeArrowheads="1"/>
          </p:cNvPicPr>
          <p:nvPr/>
        </p:nvPicPr>
        <p:blipFill>
          <a:blip r:embed="rId6" cstate="email"/>
          <a:srcRect l="13184" t="17578" r="15038" b="29688"/>
          <a:stretch>
            <a:fillRect/>
          </a:stretch>
        </p:blipFill>
        <p:spPr bwMode="auto">
          <a:xfrm>
            <a:off x="4572000" y="3717033"/>
            <a:ext cx="3641547" cy="2675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/>
          <a:lstStyle/>
          <a:p>
            <a:r>
              <a:rPr lang="tr-TR" dirty="0" smtClean="0"/>
              <a:t>Akciğer kanseri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 err="1" smtClean="0"/>
              <a:t>Lenfanjitik</a:t>
            </a:r>
            <a:r>
              <a:rPr lang="tr-TR" sz="2800" dirty="0" smtClean="0"/>
              <a:t> yayılım: tümörün </a:t>
            </a:r>
            <a:r>
              <a:rPr lang="tr-TR" sz="2800" dirty="0" err="1" smtClean="0"/>
              <a:t>intersitisyum</a:t>
            </a:r>
            <a:r>
              <a:rPr lang="tr-TR" sz="2800" dirty="0" smtClean="0"/>
              <a:t> boyunca yayılımı</a:t>
            </a:r>
          </a:p>
          <a:p>
            <a:r>
              <a:rPr lang="tr-TR" sz="2800" dirty="0" smtClean="0"/>
              <a:t>SVC sendromu (acil RT!!)</a:t>
            </a:r>
          </a:p>
          <a:p>
            <a:r>
              <a:rPr lang="tr-TR" sz="2800" dirty="0" err="1" smtClean="0"/>
              <a:t>Perikardiyal</a:t>
            </a:r>
            <a:r>
              <a:rPr lang="tr-TR" sz="2800" dirty="0" smtClean="0"/>
              <a:t> sıvı</a:t>
            </a:r>
          </a:p>
          <a:p>
            <a:r>
              <a:rPr lang="tr-TR" sz="2800" dirty="0" err="1" smtClean="0"/>
              <a:t>Frenik</a:t>
            </a:r>
            <a:r>
              <a:rPr lang="tr-TR" sz="2800" dirty="0" smtClean="0"/>
              <a:t> sinir tutulumu: diyafram paralizisi</a:t>
            </a:r>
          </a:p>
          <a:p>
            <a:r>
              <a:rPr lang="tr-TR" sz="2800" dirty="0" err="1" smtClean="0"/>
              <a:t>Plevral</a:t>
            </a:r>
            <a:r>
              <a:rPr lang="tr-TR" sz="2800" dirty="0" smtClean="0"/>
              <a:t> sıvı, kalınlaşma, </a:t>
            </a:r>
            <a:r>
              <a:rPr lang="tr-TR" sz="2800" dirty="0" err="1" smtClean="0"/>
              <a:t>nodülarite</a:t>
            </a:r>
            <a:endParaRPr lang="tr-TR" sz="2800" dirty="0" smtClean="0"/>
          </a:p>
          <a:p>
            <a:endParaRPr lang="tr-TR" dirty="0"/>
          </a:p>
        </p:txBody>
      </p:sp>
      <p:pic>
        <p:nvPicPr>
          <p:cNvPr id="141314" name="Picture 2" descr="http://cancergrace.org/lung/files/2008/10/svc-ct-imag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96136" y="4622253"/>
            <a:ext cx="3168352" cy="2047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143000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Superior</a:t>
            </a:r>
            <a:r>
              <a:rPr lang="tr-TR" dirty="0" smtClean="0"/>
              <a:t> </a:t>
            </a:r>
            <a:r>
              <a:rPr lang="tr-TR" dirty="0" err="1" smtClean="0"/>
              <a:t>sulkus</a:t>
            </a:r>
            <a:r>
              <a:rPr lang="tr-TR" dirty="0" smtClean="0"/>
              <a:t> tümörü</a:t>
            </a:r>
            <a:br>
              <a:rPr lang="tr-TR" dirty="0" smtClean="0"/>
            </a:br>
            <a:r>
              <a:rPr lang="tr-TR" dirty="0" smtClean="0"/>
              <a:t>(</a:t>
            </a:r>
            <a:r>
              <a:rPr lang="tr-TR" dirty="0" err="1" smtClean="0"/>
              <a:t>Pancoast</a:t>
            </a:r>
            <a:r>
              <a:rPr lang="tr-TR" dirty="0" smtClean="0"/>
              <a:t> tümörü)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Apekste</a:t>
            </a:r>
            <a:endParaRPr lang="tr-TR" dirty="0" smtClean="0"/>
          </a:p>
          <a:p>
            <a:r>
              <a:rPr lang="tr-TR" dirty="0" smtClean="0"/>
              <a:t>Daha çok yassı hücreli</a:t>
            </a:r>
          </a:p>
          <a:p>
            <a:r>
              <a:rPr lang="tr-TR" dirty="0" smtClean="0"/>
              <a:t>Kemik </a:t>
            </a:r>
            <a:r>
              <a:rPr lang="tr-TR" dirty="0" err="1" smtClean="0"/>
              <a:t>destrüksiyonu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214018" name="Picture 2" descr="http://www.uphs.upenn.edu/radiology/about/images/pancoas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72200" y="404664"/>
            <a:ext cx="2304256" cy="26729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79712" y="3573015"/>
            <a:ext cx="4968552" cy="2951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Akciğer kanseri - </a:t>
            </a:r>
            <a:r>
              <a:rPr lang="tr-TR" dirty="0" err="1" smtClean="0"/>
              <a:t>evreleme</a:t>
            </a:r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Evreleme</a:t>
            </a:r>
            <a:r>
              <a:rPr lang="tr-TR" dirty="0" smtClean="0"/>
              <a:t> sadece radyoloji ile yapılmaz</a:t>
            </a:r>
          </a:p>
          <a:p>
            <a:r>
              <a:rPr lang="tr-TR" dirty="0" err="1" smtClean="0"/>
              <a:t>Evrelemede</a:t>
            </a:r>
            <a:r>
              <a:rPr lang="tr-TR" dirty="0" smtClean="0"/>
              <a:t>;</a:t>
            </a:r>
          </a:p>
          <a:p>
            <a:pPr lvl="1"/>
            <a:r>
              <a:rPr lang="tr-TR" dirty="0" smtClean="0"/>
              <a:t>BT</a:t>
            </a:r>
          </a:p>
          <a:p>
            <a:pPr lvl="1"/>
            <a:r>
              <a:rPr lang="tr-TR" dirty="0" smtClean="0"/>
              <a:t>MRG</a:t>
            </a:r>
          </a:p>
          <a:p>
            <a:pPr lvl="1"/>
            <a:r>
              <a:rPr lang="tr-TR" dirty="0" smtClean="0"/>
              <a:t>PET BT</a:t>
            </a:r>
          </a:p>
          <a:p>
            <a:r>
              <a:rPr lang="tr-TR" dirty="0" smtClean="0"/>
              <a:t>TNM sınıflaması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6086</TotalTime>
  <Words>1740</Words>
  <Application>Microsoft Office PowerPoint</Application>
  <PresentationFormat>Ekran Gösterisi (4:3)</PresentationFormat>
  <Paragraphs>513</Paragraphs>
  <Slides>147</Slides>
  <Notes>52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147</vt:i4>
      </vt:variant>
    </vt:vector>
  </HeadingPairs>
  <TitlesOfParts>
    <vt:vector size="153" baseType="lpstr">
      <vt:lpstr>Arial</vt:lpstr>
      <vt:lpstr>Calibri</vt:lpstr>
      <vt:lpstr>Cambria</vt:lpstr>
      <vt:lpstr>Symbol</vt:lpstr>
      <vt:lpstr>Wingdings</vt:lpstr>
      <vt:lpstr>Ofis Teması</vt:lpstr>
      <vt:lpstr>PowerPoint Sunusu</vt:lpstr>
      <vt:lpstr>İçindekiler</vt:lpstr>
      <vt:lpstr>ANATOMİ</vt:lpstr>
      <vt:lpstr>PowerPoint Sunusu</vt:lpstr>
      <vt:lpstr>PowerPoint Sunusu</vt:lpstr>
      <vt:lpstr>PowerPoint Sunusu</vt:lpstr>
      <vt:lpstr>PowerPoint Sunusu</vt:lpstr>
      <vt:lpstr>PowerPoint Sunusu</vt:lpstr>
      <vt:lpstr>GÖRÜNTÜLEME YÖNTEMLERİ</vt:lpstr>
      <vt:lpstr>PA AC grafisi</vt:lpstr>
      <vt:lpstr>PowerPoint Sunusu</vt:lpstr>
      <vt:lpstr>PowerPoint Sunusu</vt:lpstr>
      <vt:lpstr>US</vt:lpstr>
      <vt:lpstr>BT</vt:lpstr>
      <vt:lpstr>BT</vt:lpstr>
      <vt:lpstr>YÇBT Yüksek çözünürlüklü BT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PATOLOJİLER</vt:lpstr>
      <vt:lpstr>PowerPoint Sunusu</vt:lpstr>
      <vt:lpstr>PowerPoint Sunusu</vt:lpstr>
      <vt:lpstr>Atelektazi</vt:lpstr>
      <vt:lpstr>PowerPoint Sunusu</vt:lpstr>
      <vt:lpstr>PowerPoint Sunusu</vt:lpstr>
      <vt:lpstr>Konsolidasyon</vt:lpstr>
      <vt:lpstr>Konsolidasyon</vt:lpstr>
      <vt:lpstr>Hava bronkogramı</vt:lpstr>
      <vt:lpstr>Yeri gelmişken silüet belirtisi…</vt:lpstr>
      <vt:lpstr>PowerPoint Sunusu</vt:lpstr>
      <vt:lpstr>PowerPoint Sunusu</vt:lpstr>
      <vt:lpstr>PowerPoint Sunusu</vt:lpstr>
      <vt:lpstr>PowerPoint Sunusu</vt:lpstr>
      <vt:lpstr>PowerPoint Sunusu</vt:lpstr>
      <vt:lpstr>İntersitisyel örnek</vt:lpstr>
      <vt:lpstr>PowerPoint Sunusu</vt:lpstr>
      <vt:lpstr>PowerPoint Sunusu</vt:lpstr>
      <vt:lpstr>Difüz akciğer parankim hastalığı</vt:lpstr>
      <vt:lpstr>Soliter pulmoner nodül (SPN)</vt:lpstr>
      <vt:lpstr>Soliter pulmoner nodül (SPN)</vt:lpstr>
      <vt:lpstr>PowerPoint Sunusu</vt:lpstr>
      <vt:lpstr>PowerPoint Sunusu</vt:lpstr>
      <vt:lpstr>Kaviter lezyon</vt:lpstr>
      <vt:lpstr>PowerPoint Sunusu</vt:lpstr>
      <vt:lpstr>Trakea</vt:lpstr>
      <vt:lpstr>Amfizem</vt:lpstr>
      <vt:lpstr>Amfizem</vt:lpstr>
      <vt:lpstr>Amfizem</vt:lpstr>
      <vt:lpstr>PowerPoint Sunusu</vt:lpstr>
      <vt:lpstr>Astım ve kronik bronşit</vt:lpstr>
      <vt:lpstr>Bronşektazi</vt:lpstr>
      <vt:lpstr>Bronşektazi</vt:lpstr>
      <vt:lpstr>PowerPoint Sunusu</vt:lpstr>
      <vt:lpstr>PowerPoint Sunusu</vt:lpstr>
      <vt:lpstr>Lobar pnömoni</vt:lpstr>
      <vt:lpstr>Lobuler pnömoni</vt:lpstr>
      <vt:lpstr>İntersitisyel pnömoni</vt:lpstr>
      <vt:lpstr>PowerPoint Sunusu</vt:lpstr>
      <vt:lpstr>Pnömoni</vt:lpstr>
      <vt:lpstr>Tüberküloz (Tbc)</vt:lpstr>
      <vt:lpstr>Primer Tbc</vt:lpstr>
      <vt:lpstr>PowerPoint Sunusu</vt:lpstr>
      <vt:lpstr>PowerPoint Sunusu</vt:lpstr>
      <vt:lpstr>Postprimer Tbc</vt:lpstr>
      <vt:lpstr>PowerPoint Sunusu</vt:lpstr>
      <vt:lpstr>Tedavi sonrası</vt:lpstr>
      <vt:lpstr>Tbc – unutma!</vt:lpstr>
      <vt:lpstr>Kist hidatik</vt:lpstr>
      <vt:lpstr>PowerPoint Sunusu</vt:lpstr>
      <vt:lpstr>Sarkoidoz</vt:lpstr>
      <vt:lpstr>Sarkoidoz</vt:lpstr>
      <vt:lpstr>PowerPoint Sunusu</vt:lpstr>
      <vt:lpstr>PowerPoint Sunusu</vt:lpstr>
      <vt:lpstr>PowerPoint Sunusu</vt:lpstr>
      <vt:lpstr>Akciğer kanseri</vt:lpstr>
      <vt:lpstr>Superior sulkus tümörü (Pancoast tümörü)</vt:lpstr>
      <vt:lpstr>Akciğer kanseri - evreleme</vt:lpstr>
      <vt:lpstr>T evresi</vt:lpstr>
      <vt:lpstr>N evresi</vt:lpstr>
      <vt:lpstr>M evresi</vt:lpstr>
      <vt:lpstr>Hamartom</vt:lpstr>
      <vt:lpstr>Akciğerde metastaz</vt:lpstr>
      <vt:lpstr>PowerPoint Sunusu</vt:lpstr>
      <vt:lpstr>Pulmoner emboli</vt:lpstr>
      <vt:lpstr>PowerPoint Sunusu</vt:lpstr>
      <vt:lpstr>Pulmoner ödem</vt:lpstr>
      <vt:lpstr>PowerPoint Sunusu</vt:lpstr>
      <vt:lpstr>Hidrostatik ödem</vt:lpstr>
      <vt:lpstr>Hidrostatik ödem</vt:lpstr>
      <vt:lpstr>ARDS</vt:lpstr>
      <vt:lpstr>Plevral sıvı</vt:lpstr>
      <vt:lpstr>Plevral sıvı</vt:lpstr>
      <vt:lpstr>PowerPoint Sunusu</vt:lpstr>
      <vt:lpstr>PowerPoint Sunusu</vt:lpstr>
      <vt:lpstr>Asbest…</vt:lpstr>
      <vt:lpstr>Asbest…</vt:lpstr>
      <vt:lpstr>Mediasten</vt:lpstr>
      <vt:lpstr>Ön mediasten</vt:lpstr>
      <vt:lpstr>PowerPoint Sunusu</vt:lpstr>
      <vt:lpstr>Orta mediasten</vt:lpstr>
      <vt:lpstr>PowerPoint Sunusu</vt:lpstr>
      <vt:lpstr>Posterior mediasten</vt:lpstr>
      <vt:lpstr>PowerPoint Sunusu</vt:lpstr>
      <vt:lpstr>Diyafram</vt:lpstr>
      <vt:lpstr>PowerPoint Sunusu</vt:lpstr>
      <vt:lpstr>Travma</vt:lpstr>
      <vt:lpstr>Travma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Endotrakeal tüp</vt:lpstr>
      <vt:lpstr>PowerPoint Sunusu</vt:lpstr>
      <vt:lpstr>Timus</vt:lpstr>
      <vt:lpstr>Doğumsal akciğer hastalıkları</vt:lpstr>
      <vt:lpstr>Doğumsal akciğer hastalıkları</vt:lpstr>
      <vt:lpstr>Doğumsal akciğer hastalıkları</vt:lpstr>
      <vt:lpstr>PowerPoint Sunusu</vt:lpstr>
      <vt:lpstr>PowerPoint Sunusu</vt:lpstr>
      <vt:lpstr>Sürfaktan eksikliği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dapaydin</dc:creator>
  <cp:lastModifiedBy>User</cp:lastModifiedBy>
  <cp:revision>490</cp:revision>
  <dcterms:created xsi:type="dcterms:W3CDTF">2014-04-05T17:43:41Z</dcterms:created>
  <dcterms:modified xsi:type="dcterms:W3CDTF">2017-06-12T07:04:33Z</dcterms:modified>
</cp:coreProperties>
</file>