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60" r:id="rId4"/>
    <p:sldId id="261" r:id="rId5"/>
    <p:sldId id="264" r:id="rId6"/>
    <p:sldId id="265" r:id="rId7"/>
    <p:sldId id="263" r:id="rId8"/>
    <p:sldId id="266" r:id="rId9"/>
    <p:sldId id="267" r:id="rId10"/>
    <p:sldId id="269" r:id="rId11"/>
    <p:sldId id="270" r:id="rId12"/>
    <p:sldId id="272" r:id="rId13"/>
    <p:sldId id="273" r:id="rId14"/>
    <p:sldId id="274" r:id="rId15"/>
    <p:sldId id="275" r:id="rId16"/>
    <p:sldId id="276" r:id="rId17"/>
    <p:sldId id="277" r:id="rId18"/>
    <p:sldId id="278" r:id="rId19"/>
    <p:sldId id="279" r:id="rId20"/>
    <p:sldId id="281" r:id="rId21"/>
    <p:sldId id="258" r:id="rId22"/>
    <p:sldId id="282" r:id="rId23"/>
    <p:sldId id="283" r:id="rId24"/>
    <p:sldId id="284" r:id="rId25"/>
    <p:sldId id="285" r:id="rId26"/>
    <p:sldId id="287"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0" r:id="rId59"/>
    <p:sldId id="321" r:id="rId60"/>
    <p:sldId id="322" r:id="rId61"/>
    <p:sldId id="323" r:id="rId62"/>
    <p:sldId id="324" r:id="rId63"/>
    <p:sldId id="327" r:id="rId64"/>
    <p:sldId id="299" r:id="rId65"/>
    <p:sldId id="328" r:id="rId66"/>
    <p:sldId id="329" r:id="rId67"/>
    <p:sldId id="330" r:id="rId68"/>
    <p:sldId id="331" r:id="rId69"/>
    <p:sldId id="332" r:id="rId70"/>
    <p:sldId id="333" r:id="rId71"/>
    <p:sldId id="349" r:id="rId72"/>
    <p:sldId id="339" r:id="rId73"/>
    <p:sldId id="340" r:id="rId74"/>
    <p:sldId id="350" r:id="rId75"/>
    <p:sldId id="351" r:id="rId76"/>
    <p:sldId id="353" r:id="rId77"/>
    <p:sldId id="352" r:id="rId78"/>
    <p:sldId id="354"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63844E8E-DC05-40C0-BE13-C684D81375DF}" type="datetimeFigureOut">
              <a:rPr lang="tr-TR" smtClean="0"/>
              <a:pPr/>
              <a:t>9.05.2025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D5DC548D-E99D-4C7E-A51B-D587FD08D9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371600"/>
          </a:xfrm>
        </p:spPr>
        <p:txBody>
          <a:bodyPr/>
          <a:lstStyle/>
          <a:p>
            <a:r>
              <a:rPr lang="tr-TR"/>
              <a:t>Asıl başlık stili için tıklatın</a:t>
            </a:r>
          </a:p>
        </p:txBody>
      </p:sp>
      <p:sp>
        <p:nvSpPr>
          <p:cNvPr id="3" name="Metin Yer Tutucusu 2"/>
          <p:cNvSpPr>
            <a:spLocks noGrp="1"/>
          </p:cNvSpPr>
          <p:nvPr>
            <p:ph type="body" sz="half" idx="1"/>
          </p:nvPr>
        </p:nvSpPr>
        <p:spPr>
          <a:xfrm>
            <a:off x="457200" y="1981200"/>
            <a:ext cx="4038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981200"/>
            <a:ext cx="4038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A8F10413-3657-4519-AC51-D42314DD5A40}"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fld id="{134F2DB3-BFCD-44C4-8CC1-E49C9849E9A5}" type="datetimeFigureOut">
              <a:rPr lang="tr-TR"/>
              <a:pPr>
                <a:defRPr/>
              </a:pPr>
              <a:t>9.05.2025</a:t>
            </a:fld>
            <a:endParaRPr lang="tr-TR"/>
          </a:p>
        </p:txBody>
      </p:sp>
    </p:spTree>
    <p:extLst>
      <p:ext uri="{BB962C8B-B14F-4D97-AF65-F5344CB8AC3E}">
        <p14:creationId xmlns:p14="http://schemas.microsoft.com/office/powerpoint/2010/main" val="4097816992"/>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63844E8E-DC05-40C0-BE13-C684D81375DF}" type="datetimeFigureOut">
              <a:rPr lang="tr-TR" smtClean="0"/>
              <a:pPr/>
              <a:t>9.05.2025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63844E8E-DC05-40C0-BE13-C684D81375DF}" type="datetimeFigureOut">
              <a:rPr lang="tr-TR" smtClean="0"/>
              <a:pPr/>
              <a:t>9.05.2025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63844E8E-DC05-40C0-BE13-C684D81375DF}" type="datetimeFigureOut">
              <a:rPr lang="tr-TR" smtClean="0"/>
              <a:pPr/>
              <a:t>9.05.2025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63844E8E-DC05-40C0-BE13-C684D81375DF}" type="datetimeFigureOut">
              <a:rPr lang="tr-TR" smtClean="0"/>
              <a:pPr/>
              <a:t>9.05.2025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44E8E-DC05-40C0-BE13-C684D81375DF}" type="datetimeFigureOut">
              <a:rPr lang="tr-TR" smtClean="0"/>
              <a:pPr/>
              <a:t>9.05.2025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63844E8E-DC05-40C0-BE13-C684D81375DF}" type="datetimeFigureOut">
              <a:rPr lang="tr-TR" smtClean="0"/>
              <a:pPr/>
              <a:t>9.05.2025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63844E8E-DC05-40C0-BE13-C684D81375DF}" type="datetimeFigureOut">
              <a:rPr lang="tr-TR" smtClean="0"/>
              <a:pPr/>
              <a:t>9.05.2025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D5DC548D-E99D-4C7E-A51B-D587FD08D94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844E8E-DC05-40C0-BE13-C684D81375DF}" type="datetimeFigureOut">
              <a:rPr lang="tr-TR" smtClean="0"/>
              <a:pPr/>
              <a:t>9.05.2025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DC548D-E99D-4C7E-A51B-D587FD08D94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tr/imgres?imgurl=http://www.akyolsigorta.net/images/hemsire_nurse_2_1_.jpg&amp;imgrefurl=http://www.akyolsigorta.net/default.asp?id=22166&amp;lng=1&amp;usg=__vxxmUA8VkS9-hD_5tLEh_4p35vA=&amp;h=410&amp;w=352&amp;sz=30&amp;hl=tr&amp;start=2&amp;um=1&amp;tbnid=7pdsEPp-CRhw4M:&amp;tbnh=125&amp;tbnw=107&amp;prev=/images?q=hem%C5%9Fire&amp;hl=tr&amp;rlz=1T4ADBF_enTR314TR316&amp;um=1"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tr/imgres?imgurl=http://web.sakarya.edu.tr/~ssoylu/dersler/havakontrol/images/air_pollution.jpg&amp;imgrefurl=http://web.sakarya.edu.tr/~ssoylu/dersler/havakontrol/havakontrol.html&amp;usg=__IHJfmtOkIum-BoxnHtGHUl37rIc=&amp;h=264&amp;w=300&amp;sz=18&amp;hl=tr&amp;start=14&amp;um=1&amp;tbnid=FUMi4UCAwWC3QM:&amp;tbnh=102&amp;tbnw=116&amp;prev=/images?q=hava+kirlili%C4%9Fi&amp;hl=tr&amp;rlz=1T4ADBF_enTR314TR316&amp;sa=N&amp;um=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ÇOCUKLARDA SOLUNUM SİSTEMİ ENFEKSİYONLARI</a:t>
            </a:r>
          </a:p>
        </p:txBody>
      </p:sp>
      <p:sp>
        <p:nvSpPr>
          <p:cNvPr id="3" name="Alt Başlık 2"/>
          <p:cNvSpPr>
            <a:spLocks noGrp="1"/>
          </p:cNvSpPr>
          <p:nvPr>
            <p:ph type="subTitle" idx="1"/>
          </p:nvPr>
        </p:nvSpPr>
        <p:spPr/>
        <p:txBody>
          <a:bodyPr/>
          <a:lstStyle/>
          <a:p>
            <a:endParaRPr lang="tr-TR" dirty="0"/>
          </a:p>
          <a:p>
            <a:endParaRPr lang="tr-TR" dirty="0"/>
          </a:p>
          <a:p>
            <a:r>
              <a:rPr lang="tr-TR"/>
              <a:t>Doç</a:t>
            </a:r>
            <a:r>
              <a:rPr lang="tr-TR" dirty="0"/>
              <a:t>. Dr. Ender DURUALP</a:t>
            </a:r>
          </a:p>
        </p:txBody>
      </p:sp>
    </p:spTree>
    <p:extLst>
      <p:ext uri="{BB962C8B-B14F-4D97-AF65-F5344CB8AC3E}">
        <p14:creationId xmlns:p14="http://schemas.microsoft.com/office/powerpoint/2010/main" val="186711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4294967295"/>
          </p:nvPr>
        </p:nvSpPr>
        <p:spPr>
          <a:xfrm>
            <a:off x="0" y="0"/>
            <a:ext cx="3962400" cy="6858000"/>
          </a:xfrm>
        </p:spPr>
        <p:txBody>
          <a:bodyPr/>
          <a:lstStyle/>
          <a:p>
            <a:pPr eaLnBrk="1" hangingPunct="1">
              <a:buFont typeface="Wingdings" pitchFamily="2" charset="2"/>
              <a:buNone/>
            </a:pPr>
            <a:endParaRPr lang="tr-TR" sz="3400" b="1" dirty="0">
              <a:latin typeface="Arial Unicode MS" pitchFamily="34" charset="-128"/>
            </a:endParaRPr>
          </a:p>
          <a:p>
            <a:pPr eaLnBrk="1" hangingPunct="1">
              <a:buFont typeface="Wingdings" pitchFamily="2" charset="2"/>
              <a:buNone/>
            </a:pPr>
            <a:r>
              <a:rPr lang="tr-TR" sz="3400" b="1" dirty="0">
                <a:latin typeface="Arial Unicode MS" pitchFamily="34" charset="-128"/>
              </a:rPr>
              <a:t>2. Alt </a:t>
            </a:r>
            <a:r>
              <a:rPr lang="tr-TR" sz="3400" b="1" dirty="0"/>
              <a:t>S</a:t>
            </a:r>
            <a:r>
              <a:rPr lang="tr-TR" sz="3400" b="1" dirty="0">
                <a:latin typeface="Arial Unicode MS" pitchFamily="34" charset="-128"/>
              </a:rPr>
              <a:t>olunum </a:t>
            </a:r>
            <a:r>
              <a:rPr lang="tr-TR" sz="3400" b="1" dirty="0"/>
              <a:t>Y</a:t>
            </a:r>
            <a:r>
              <a:rPr lang="tr-TR" sz="3400" b="1" dirty="0">
                <a:latin typeface="Arial Unicode MS" pitchFamily="34" charset="-128"/>
              </a:rPr>
              <a:t>olları;</a:t>
            </a:r>
          </a:p>
          <a:p>
            <a:pPr eaLnBrk="1" hangingPunct="1">
              <a:buFont typeface="Wingdings" pitchFamily="2" charset="2"/>
              <a:buNone/>
            </a:pPr>
            <a:endParaRPr lang="tr-TR" sz="3400" b="1" dirty="0">
              <a:latin typeface="Arial Unicode MS" pitchFamily="34" charset="-128"/>
            </a:endParaRPr>
          </a:p>
          <a:p>
            <a:pPr eaLnBrk="1" hangingPunct="1"/>
            <a:r>
              <a:rPr lang="tr-TR" sz="3400" b="1" dirty="0" err="1">
                <a:latin typeface="Arial Unicode MS" pitchFamily="34" charset="-128"/>
              </a:rPr>
              <a:t>Trakea</a:t>
            </a:r>
            <a:endParaRPr lang="tr-TR" sz="3400" b="1" dirty="0">
              <a:latin typeface="Arial Unicode MS" pitchFamily="34" charset="-128"/>
            </a:endParaRPr>
          </a:p>
          <a:p>
            <a:pPr eaLnBrk="1" hangingPunct="1"/>
            <a:r>
              <a:rPr lang="tr-TR" sz="3400" b="1" dirty="0">
                <a:latin typeface="Arial Unicode MS" pitchFamily="34" charset="-128"/>
              </a:rPr>
              <a:t>Bronşlar</a:t>
            </a:r>
          </a:p>
          <a:p>
            <a:pPr eaLnBrk="1" hangingPunct="1"/>
            <a:r>
              <a:rPr lang="tr-TR" sz="3400" b="1" dirty="0" err="1">
                <a:latin typeface="Arial Unicode MS" pitchFamily="34" charset="-128"/>
              </a:rPr>
              <a:t>Bronşiyoller</a:t>
            </a:r>
            <a:endParaRPr lang="tr-TR" sz="3400" b="1" dirty="0">
              <a:latin typeface="Arial Unicode MS" pitchFamily="34" charset="-128"/>
            </a:endParaRPr>
          </a:p>
          <a:p>
            <a:pPr eaLnBrk="1" hangingPunct="1"/>
            <a:r>
              <a:rPr lang="tr-TR" sz="3400" b="1" dirty="0">
                <a:latin typeface="Arial Unicode MS" pitchFamily="34" charset="-128"/>
              </a:rPr>
              <a:t>Alveoller</a:t>
            </a:r>
          </a:p>
          <a:p>
            <a:pPr eaLnBrk="1" hangingPunct="1"/>
            <a:r>
              <a:rPr lang="tr-TR" sz="3400" b="1" dirty="0" err="1">
                <a:latin typeface="Arial Unicode MS" pitchFamily="34" charset="-128"/>
              </a:rPr>
              <a:t>Akciğer’i</a:t>
            </a:r>
            <a:r>
              <a:rPr lang="tr-TR" sz="3400" b="1" dirty="0">
                <a:latin typeface="Arial Unicode MS" pitchFamily="34" charset="-128"/>
              </a:rPr>
              <a:t> içerir.</a:t>
            </a:r>
            <a:r>
              <a:rPr lang="tr-TR" sz="2800" dirty="0">
                <a:latin typeface="Arial Unicode MS" pitchFamily="34" charset="-128"/>
              </a:rPr>
              <a:t> </a:t>
            </a:r>
          </a:p>
          <a:p>
            <a:pPr eaLnBrk="1" hangingPunct="1">
              <a:buFont typeface="Wingdings" pitchFamily="2" charset="2"/>
              <a:buNone/>
            </a:pPr>
            <a:endParaRPr lang="tr-TR" sz="2800" dirty="0">
              <a:latin typeface="Arial Unicode MS" pitchFamily="34" charset="-128"/>
            </a:endParaRPr>
          </a:p>
          <a:p>
            <a:pPr eaLnBrk="1" hangingPunct="1"/>
            <a:endParaRPr lang="tr-TR" sz="2800" dirty="0"/>
          </a:p>
        </p:txBody>
      </p:sp>
      <p:pic>
        <p:nvPicPr>
          <p:cNvPr id="14341" name="Picture 8" descr="akci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3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3733800" y="228600"/>
            <a:ext cx="5410200" cy="6096000"/>
          </a:xfrm>
        </p:spPr>
        <p:txBody>
          <a:bodyPr/>
          <a:lstStyle/>
          <a:p>
            <a:pPr eaLnBrk="1" hangingPunct="1">
              <a:lnSpc>
                <a:spcPct val="90000"/>
              </a:lnSpc>
              <a:defRPr/>
            </a:pPr>
            <a:endParaRPr lang="tr-TR" sz="3000" b="1" dirty="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a:effectLst>
                <a:outerShdw blurRad="38100" dist="38100" dir="2700000" algn="tl">
                  <a:srgbClr val="C0C0C0"/>
                </a:outerShdw>
              </a:effectLst>
              <a:latin typeface="Arial Unicode MS" pitchFamily="34" charset="-128"/>
            </a:endParaRPr>
          </a:p>
          <a:p>
            <a:pPr eaLnBrk="1" hangingPunct="1">
              <a:lnSpc>
                <a:spcPct val="90000"/>
              </a:lnSpc>
              <a:defRPr/>
            </a:pPr>
            <a:r>
              <a:rPr lang="tr-TR" sz="3000" b="1" dirty="0" err="1">
                <a:effectLst>
                  <a:outerShdw blurRad="38100" dist="38100" dir="2700000" algn="tl">
                    <a:srgbClr val="C0C0C0"/>
                  </a:outerShdw>
                </a:effectLst>
                <a:latin typeface="Arial Unicode MS" pitchFamily="34" charset="-128"/>
              </a:rPr>
              <a:t>Larenksin</a:t>
            </a:r>
            <a:r>
              <a:rPr lang="tr-TR" sz="3000" b="1" dirty="0">
                <a:effectLst>
                  <a:outerShdw blurRad="38100" dist="38100" dir="2700000" algn="tl">
                    <a:srgbClr val="C0C0C0"/>
                  </a:outerShdw>
                </a:effectLst>
                <a:latin typeface="Arial Unicode MS" pitchFamily="34" charset="-128"/>
              </a:rPr>
              <a:t> altında yer alır. </a:t>
            </a:r>
          </a:p>
          <a:p>
            <a:pPr eaLnBrk="1" hangingPunct="1">
              <a:lnSpc>
                <a:spcPct val="90000"/>
              </a:lnSpc>
              <a:defRPr/>
            </a:pPr>
            <a:r>
              <a:rPr lang="tr-TR" sz="3000" b="1" dirty="0">
                <a:effectLst>
                  <a:outerShdw blurRad="38100" dist="38100" dir="2700000" algn="tl">
                    <a:srgbClr val="C0C0C0"/>
                  </a:outerShdw>
                </a:effectLst>
                <a:latin typeface="Arial Unicode MS" pitchFamily="34" charset="-128"/>
              </a:rPr>
              <a:t>Bebek ve çocuklarda daha kısadır.</a:t>
            </a:r>
          </a:p>
          <a:p>
            <a:pPr eaLnBrk="1" hangingPunct="1">
              <a:lnSpc>
                <a:spcPct val="90000"/>
              </a:lnSpc>
              <a:buFont typeface="Wingdings" pitchFamily="2" charset="2"/>
              <a:buNone/>
              <a:defRPr/>
            </a:pPr>
            <a:endParaRPr lang="tr-TR" sz="3000" b="1" dirty="0">
              <a:effectLst>
                <a:outerShdw blurRad="38100" dist="38100" dir="2700000" algn="tl">
                  <a:srgbClr val="C0C0C0"/>
                </a:outerShdw>
              </a:effectLst>
              <a:latin typeface="Arial Unicode MS" pitchFamily="34" charset="-128"/>
            </a:endParaRPr>
          </a:p>
          <a:p>
            <a:pPr eaLnBrk="1" hangingPunct="1">
              <a:lnSpc>
                <a:spcPct val="90000"/>
              </a:lnSpc>
              <a:buFont typeface="Wingdings" pitchFamily="2" charset="2"/>
              <a:buNone/>
              <a:defRPr/>
            </a:pPr>
            <a:endParaRPr lang="tr-TR" sz="3000" b="1" dirty="0">
              <a:latin typeface="Arial Unicode MS" pitchFamily="34" charset="-128"/>
            </a:endParaRPr>
          </a:p>
        </p:txBody>
      </p:sp>
      <p:pic>
        <p:nvPicPr>
          <p:cNvPr id="15363" name="Picture 8" descr="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WordArt 9"/>
          <p:cNvSpPr>
            <a:spLocks noChangeArrowheads="1" noChangeShapeType="1" noTextEdit="1"/>
          </p:cNvSpPr>
          <p:nvPr/>
        </p:nvSpPr>
        <p:spPr bwMode="auto">
          <a:xfrm>
            <a:off x="4343400" y="762000"/>
            <a:ext cx="3962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TRAKEA</a:t>
            </a:r>
          </a:p>
        </p:txBody>
      </p:sp>
    </p:spTree>
    <p:extLst>
      <p:ext uri="{BB962C8B-B14F-4D97-AF65-F5344CB8AC3E}">
        <p14:creationId xmlns:p14="http://schemas.microsoft.com/office/powerpoint/2010/main" val="344772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0" y="1066800"/>
            <a:ext cx="4114800" cy="5791200"/>
          </a:xfrm>
        </p:spPr>
        <p:txBody>
          <a:bodyPr/>
          <a:lstStyle/>
          <a:p>
            <a:pPr eaLnBrk="1" hangingPunct="1"/>
            <a:endParaRPr lang="tr-TR" sz="2800" b="1" dirty="0">
              <a:latin typeface="Arial Unicode MS" pitchFamily="34" charset="-128"/>
            </a:endParaRPr>
          </a:p>
          <a:p>
            <a:pPr eaLnBrk="1" hangingPunct="1">
              <a:buFont typeface="Wingdings" pitchFamily="2" charset="2"/>
              <a:buNone/>
            </a:pPr>
            <a:endParaRPr lang="tr-TR" sz="2800" b="1" dirty="0">
              <a:latin typeface="Arial Unicode MS" pitchFamily="34" charset="-128"/>
            </a:endParaRPr>
          </a:p>
          <a:p>
            <a:pPr eaLnBrk="1" hangingPunct="1"/>
            <a:r>
              <a:rPr lang="tr-TR" sz="2800" b="1" dirty="0">
                <a:latin typeface="Arial Unicode MS" pitchFamily="34" charset="-128"/>
              </a:rPr>
              <a:t>Akciğerlere giren sağ ve sol ana bronşlar bir çok dallara ayrılarak </a:t>
            </a:r>
            <a:r>
              <a:rPr lang="tr-TR" sz="2800" b="1" dirty="0" err="1">
                <a:latin typeface="Arial Unicode MS" pitchFamily="34" charset="-128"/>
              </a:rPr>
              <a:t>bronşiolleri</a:t>
            </a:r>
            <a:r>
              <a:rPr lang="tr-TR" sz="2800" b="1" dirty="0">
                <a:latin typeface="Arial Unicode MS" pitchFamily="34" charset="-128"/>
              </a:rPr>
              <a:t>, terminal </a:t>
            </a:r>
            <a:r>
              <a:rPr lang="tr-TR" sz="2800" b="1" dirty="0" err="1">
                <a:latin typeface="Arial Unicode MS" pitchFamily="34" charset="-128"/>
              </a:rPr>
              <a:t>bronşiyolleri</a:t>
            </a:r>
            <a:r>
              <a:rPr lang="tr-TR" sz="2800" b="1" dirty="0">
                <a:latin typeface="Arial Unicode MS" pitchFamily="34" charset="-128"/>
              </a:rPr>
              <a:t> ve alveolleri oluşturur.</a:t>
            </a:r>
            <a:endParaRPr lang="tr-TR" sz="2800" dirty="0">
              <a:latin typeface="Arial Unicode MS" pitchFamily="34" charset="-128"/>
            </a:endParaRPr>
          </a:p>
        </p:txBody>
      </p:sp>
      <p:pic>
        <p:nvPicPr>
          <p:cNvPr id="17411" name="Picture 3" descr="acyapis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63" y="0"/>
            <a:ext cx="4973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WordArt 4"/>
          <p:cNvSpPr>
            <a:spLocks noChangeArrowheads="1" noChangeShapeType="1" noTextEdit="1"/>
          </p:cNvSpPr>
          <p:nvPr/>
        </p:nvSpPr>
        <p:spPr bwMode="auto">
          <a:xfrm>
            <a:off x="304800" y="914400"/>
            <a:ext cx="2590800" cy="800100"/>
          </a:xfrm>
          <a:prstGeom prst="rect">
            <a:avLst/>
          </a:prstGeom>
        </p:spPr>
        <p:txBody>
          <a:bodyPr wrap="none" fromWordArt="1">
            <a:prstTxWarp prst="textPlain">
              <a:avLst>
                <a:gd name="adj" fmla="val 50000"/>
              </a:avLst>
            </a:prstTxWarp>
          </a:bodyPr>
          <a:lstStyle/>
          <a:p>
            <a:pPr algn="ctr"/>
            <a:r>
              <a:rPr lang="tr-TR"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BRONŞLAR</a:t>
            </a:r>
          </a:p>
        </p:txBody>
      </p:sp>
    </p:spTree>
    <p:extLst>
      <p:ext uri="{BB962C8B-B14F-4D97-AF65-F5344CB8AC3E}">
        <p14:creationId xmlns:p14="http://schemas.microsoft.com/office/powerpoint/2010/main" val="177239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0" y="0"/>
            <a:ext cx="9144000" cy="6858000"/>
          </a:xfrm>
        </p:spPr>
        <p:txBody>
          <a:bodyPr/>
          <a:lstStyle/>
          <a:p>
            <a:pPr algn="just" eaLnBrk="1" hangingPunct="1"/>
            <a:endParaRPr lang="tr-TR" b="1">
              <a:latin typeface="Arial Unicode MS" pitchFamily="34" charset="-128"/>
            </a:endParaRPr>
          </a:p>
          <a:p>
            <a:pPr algn="just" eaLnBrk="1" hangingPunct="1"/>
            <a:endParaRPr lang="tr-TR" b="1">
              <a:latin typeface="Arial Unicode MS" pitchFamily="34" charset="-128"/>
            </a:endParaRPr>
          </a:p>
          <a:p>
            <a:pPr algn="just" eaLnBrk="1" hangingPunct="1"/>
            <a:r>
              <a:rPr lang="tr-TR" b="1">
                <a:latin typeface="Arial Unicode MS" pitchFamily="34" charset="-128"/>
              </a:rPr>
              <a:t>Çocuklarda sağ ana bronş, yetişkinlere göre daha kısa, geniş ve vertikal pozisyondadır. Bu nedenle aspire edilen yabancı cisimler daha çok sağ bronşa yerleşir.</a:t>
            </a:r>
          </a:p>
          <a:p>
            <a:pPr algn="just" eaLnBrk="1" hangingPunct="1">
              <a:buFont typeface="Wingdings" pitchFamily="2" charset="2"/>
              <a:buNone/>
            </a:pPr>
            <a:endParaRPr lang="tr-TR" b="1">
              <a:latin typeface="Arial Unicode MS" pitchFamily="34" charset="-128"/>
            </a:endParaRPr>
          </a:p>
          <a:p>
            <a:pPr algn="just" eaLnBrk="1" hangingPunct="1"/>
            <a:r>
              <a:rPr lang="tr-TR" b="1">
                <a:latin typeface="Arial Unicode MS" pitchFamily="34" charset="-128"/>
              </a:rPr>
              <a:t>Bronş ve bronşiollerin yüzeyi düz kaslarla kaplıdır. Düz kasların gelişimi 1 yaşına kadar yetişkinlerle benzer duruma gelir.</a:t>
            </a:r>
          </a:p>
          <a:p>
            <a:pPr algn="just" eaLnBrk="1" hangingPunct="1">
              <a:buFont typeface="Wingdings" pitchFamily="2" charset="2"/>
              <a:buNone/>
            </a:pPr>
            <a:endParaRPr lang="tr-TR" b="1"/>
          </a:p>
        </p:txBody>
      </p:sp>
    </p:spTree>
    <p:extLst>
      <p:ext uri="{BB962C8B-B14F-4D97-AF65-F5344CB8AC3E}">
        <p14:creationId xmlns:p14="http://schemas.microsoft.com/office/powerpoint/2010/main" val="255380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43000"/>
          </a:xfrm>
        </p:spPr>
        <p:txBody>
          <a:bodyPr/>
          <a:lstStyle/>
          <a:p>
            <a:pPr eaLnBrk="1" hangingPunct="1"/>
            <a:endParaRPr lang="tr-TR"/>
          </a:p>
        </p:txBody>
      </p:sp>
      <p:sp>
        <p:nvSpPr>
          <p:cNvPr id="19459" name="Rectangle 3"/>
          <p:cNvSpPr>
            <a:spLocks noGrp="1" noChangeArrowheads="1"/>
          </p:cNvSpPr>
          <p:nvPr>
            <p:ph type="body" sz="half" idx="1"/>
          </p:nvPr>
        </p:nvSpPr>
        <p:spPr>
          <a:xfrm>
            <a:off x="0" y="1295400"/>
            <a:ext cx="4572000" cy="5562600"/>
          </a:xfrm>
        </p:spPr>
        <p:txBody>
          <a:bodyPr/>
          <a:lstStyle/>
          <a:p>
            <a:pPr eaLnBrk="1" hangingPunct="1"/>
            <a:r>
              <a:rPr lang="tr-TR" sz="2800" b="1" dirty="0">
                <a:latin typeface="Arial Unicode MS" pitchFamily="34" charset="-128"/>
              </a:rPr>
              <a:t>Dolaşımdaki kan ile akciğer arasındaki gaz alış verişinin gerçekleştiği çok katlı </a:t>
            </a:r>
            <a:r>
              <a:rPr lang="tr-TR" sz="2800" b="1" dirty="0" err="1">
                <a:latin typeface="Arial Unicode MS" pitchFamily="34" charset="-128"/>
              </a:rPr>
              <a:t>epitel</a:t>
            </a:r>
            <a:r>
              <a:rPr lang="tr-TR" sz="2800" b="1" dirty="0">
                <a:latin typeface="Arial Unicode MS" pitchFamily="34" charset="-128"/>
              </a:rPr>
              <a:t> hücrelerden oluşan üzüm salkımına benzeyen bölümdür.</a:t>
            </a:r>
          </a:p>
          <a:p>
            <a:pPr eaLnBrk="1" hangingPunct="1"/>
            <a:endParaRPr lang="tr-TR" sz="2800" b="1" dirty="0">
              <a:latin typeface="Arial Unicode MS" pitchFamily="34" charset="-128"/>
            </a:endParaRPr>
          </a:p>
          <a:p>
            <a:pPr eaLnBrk="1" hangingPunct="1"/>
            <a:r>
              <a:rPr lang="tr-TR" sz="2800" b="1" dirty="0">
                <a:latin typeface="Arial Unicode MS" pitchFamily="34" charset="-128"/>
              </a:rPr>
              <a:t>Alveollerin gelişimi </a:t>
            </a:r>
            <a:r>
              <a:rPr lang="tr-TR" sz="2800" b="1" dirty="0" err="1">
                <a:latin typeface="Arial Unicode MS" pitchFamily="34" charset="-128"/>
              </a:rPr>
              <a:t>puberteye</a:t>
            </a:r>
            <a:r>
              <a:rPr lang="tr-TR" sz="2800" b="1" dirty="0">
                <a:latin typeface="Arial Unicode MS" pitchFamily="34" charset="-128"/>
              </a:rPr>
              <a:t> kadar devam eder. Bu gelişim gaz değişim alanını artırır.</a:t>
            </a:r>
            <a:endParaRPr lang="tr-TR" sz="2800" dirty="0">
              <a:latin typeface="Arial Unicode MS" pitchFamily="34" charset="-128"/>
            </a:endParaRPr>
          </a:p>
        </p:txBody>
      </p:sp>
      <p:pic>
        <p:nvPicPr>
          <p:cNvPr id="19461" name="Picture 5" descr="Bronşlar arama sonuçlarına dön &lt;&l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016" y="0"/>
            <a:ext cx="4427984"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WordArt 4"/>
          <p:cNvSpPr>
            <a:spLocks noChangeArrowheads="1" noChangeShapeType="1" noTextEdit="1"/>
          </p:cNvSpPr>
          <p:nvPr/>
        </p:nvSpPr>
        <p:spPr bwMode="auto">
          <a:xfrm>
            <a:off x="0" y="381000"/>
            <a:ext cx="4562475" cy="885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400" kern="10" spc="48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ALVEOLLER(HAVA KESESİ)</a:t>
            </a:r>
          </a:p>
        </p:txBody>
      </p:sp>
    </p:spTree>
    <p:extLst>
      <p:ext uri="{BB962C8B-B14F-4D97-AF65-F5344CB8AC3E}">
        <p14:creationId xmlns:p14="http://schemas.microsoft.com/office/powerpoint/2010/main" val="2057215005"/>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solunumsistemi"/>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230810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152400" y="152400"/>
            <a:ext cx="8991600" cy="6477000"/>
          </a:xfrm>
        </p:spPr>
        <p:txBody>
          <a:bodyPr/>
          <a:lstStyle/>
          <a:p>
            <a:pPr algn="just" eaLnBrk="1" hangingPunct="1"/>
            <a:endParaRPr lang="tr-TR" sz="3600" b="1" dirty="0">
              <a:latin typeface="Arial Unicode MS" pitchFamily="34" charset="-128"/>
            </a:endParaRPr>
          </a:p>
          <a:p>
            <a:pPr algn="just" eaLnBrk="1" hangingPunct="1"/>
            <a:endParaRPr lang="tr-TR" sz="3600" b="1" dirty="0">
              <a:latin typeface="Arial Unicode MS" pitchFamily="34" charset="-128"/>
            </a:endParaRPr>
          </a:p>
          <a:p>
            <a:pPr algn="just" eaLnBrk="1" hangingPunct="1">
              <a:buFont typeface="Wingdings" pitchFamily="2" charset="2"/>
              <a:buNone/>
            </a:pPr>
            <a:endParaRPr lang="tr-TR" b="1" dirty="0">
              <a:latin typeface="Arial Unicode MS" pitchFamily="34" charset="-128"/>
            </a:endParaRPr>
          </a:p>
          <a:p>
            <a:pPr algn="just" eaLnBrk="1" hangingPunct="1"/>
            <a:r>
              <a:rPr lang="tr-TR" b="1" dirty="0">
                <a:latin typeface="Arial Unicode MS" pitchFamily="34" charset="-128"/>
              </a:rPr>
              <a:t>Bazı YD özellikle </a:t>
            </a:r>
            <a:r>
              <a:rPr lang="tr-TR" b="1" dirty="0" err="1">
                <a:latin typeface="Arial Unicode MS" pitchFamily="34" charset="-128"/>
              </a:rPr>
              <a:t>PM’lerde</a:t>
            </a:r>
            <a:r>
              <a:rPr lang="tr-TR" b="1" dirty="0">
                <a:latin typeface="Arial Unicode MS" pitchFamily="34" charset="-128"/>
              </a:rPr>
              <a:t> </a:t>
            </a:r>
            <a:r>
              <a:rPr lang="tr-TR" b="1" dirty="0" err="1">
                <a:latin typeface="Arial Unicode MS" pitchFamily="34" charset="-128"/>
              </a:rPr>
              <a:t>sürfaktan</a:t>
            </a:r>
            <a:r>
              <a:rPr lang="tr-TR" b="1" dirty="0">
                <a:latin typeface="Arial Unicode MS" pitchFamily="34" charset="-128"/>
              </a:rPr>
              <a:t> yeterince salgılanmadığında </a:t>
            </a:r>
            <a:r>
              <a:rPr lang="tr-TR" b="1" dirty="0" err="1">
                <a:latin typeface="Arial Unicode MS" pitchFamily="34" charset="-128"/>
              </a:rPr>
              <a:t>hiyalin</a:t>
            </a:r>
            <a:r>
              <a:rPr lang="tr-TR" b="1" dirty="0">
                <a:latin typeface="Arial Unicode MS" pitchFamily="34" charset="-128"/>
              </a:rPr>
              <a:t> </a:t>
            </a:r>
            <a:r>
              <a:rPr lang="tr-TR" b="1" dirty="0" err="1">
                <a:latin typeface="Arial Unicode MS" pitchFamily="34" charset="-128"/>
              </a:rPr>
              <a:t>membran</a:t>
            </a:r>
            <a:r>
              <a:rPr lang="tr-TR" b="1" dirty="0">
                <a:latin typeface="Arial Unicode MS" pitchFamily="34" charset="-128"/>
              </a:rPr>
              <a:t> ve solunum güçlüğü sendromu (RDS) denilen durumlar görülür.</a:t>
            </a:r>
          </a:p>
          <a:p>
            <a:pPr algn="just" eaLnBrk="1" hangingPunct="1"/>
            <a:r>
              <a:rPr lang="tr-TR" b="1" i="1" dirty="0" err="1">
                <a:latin typeface="Arial Unicode MS" pitchFamily="34" charset="-128"/>
              </a:rPr>
              <a:t>Sürfaktan</a:t>
            </a:r>
            <a:r>
              <a:rPr lang="tr-TR" b="1" i="1" dirty="0">
                <a:latin typeface="Arial Unicode MS" pitchFamily="34" charset="-128"/>
              </a:rPr>
              <a:t>;</a:t>
            </a:r>
            <a:r>
              <a:rPr lang="tr-TR" b="1" dirty="0">
                <a:latin typeface="Arial Unicode MS" pitchFamily="34" charset="-128"/>
              </a:rPr>
              <a:t> akciğerlerin yüzey gerilimini sağlayan madde</a:t>
            </a:r>
          </a:p>
          <a:p>
            <a:pPr algn="just" eaLnBrk="1" hangingPunct="1"/>
            <a:endParaRPr lang="tr-TR" b="1" dirty="0"/>
          </a:p>
        </p:txBody>
      </p:sp>
    </p:spTree>
    <p:extLst>
      <p:ext uri="{BB962C8B-B14F-4D97-AF65-F5344CB8AC3E}">
        <p14:creationId xmlns:p14="http://schemas.microsoft.com/office/powerpoint/2010/main" val="175569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tr-TR"/>
          </a:p>
        </p:txBody>
      </p:sp>
      <p:sp>
        <p:nvSpPr>
          <p:cNvPr id="22531" name="Rectangle 3"/>
          <p:cNvSpPr>
            <a:spLocks noGrp="1" noChangeArrowheads="1"/>
          </p:cNvSpPr>
          <p:nvPr>
            <p:ph type="body" sz="half" idx="1"/>
          </p:nvPr>
        </p:nvSpPr>
        <p:spPr>
          <a:xfrm>
            <a:off x="0" y="228600"/>
            <a:ext cx="4648200" cy="6629400"/>
          </a:xfrm>
        </p:spPr>
        <p:txBody>
          <a:bodyPr/>
          <a:lstStyle/>
          <a:p>
            <a:pPr eaLnBrk="1" hangingPunct="1"/>
            <a:endParaRPr lang="tr-TR" sz="2800" b="1" dirty="0">
              <a:latin typeface="Arial Unicode MS" pitchFamily="34" charset="-128"/>
            </a:endParaRPr>
          </a:p>
          <a:p>
            <a:pPr eaLnBrk="1" hangingPunct="1"/>
            <a:r>
              <a:rPr lang="tr-TR" sz="2800" b="1" dirty="0">
                <a:latin typeface="Arial Unicode MS" pitchFamily="34" charset="-128"/>
              </a:rPr>
              <a:t>Solunum sisteminin en önemli kısmını oluşturan akciğerler sağ ve sol akciğer olarak göğüs boşluğunda yer alırlar. </a:t>
            </a:r>
          </a:p>
          <a:p>
            <a:pPr eaLnBrk="1" hangingPunct="1">
              <a:buFont typeface="Wingdings" pitchFamily="2" charset="2"/>
              <a:buNone/>
            </a:pPr>
            <a:endParaRPr lang="tr-TR" sz="2800" b="1" dirty="0">
              <a:latin typeface="Arial Unicode MS" pitchFamily="34" charset="-128"/>
            </a:endParaRPr>
          </a:p>
          <a:p>
            <a:pPr eaLnBrk="1" hangingPunct="1"/>
            <a:r>
              <a:rPr lang="tr-TR" sz="2800" b="1" dirty="0" err="1">
                <a:latin typeface="Arial Unicode MS" pitchFamily="34" charset="-128"/>
              </a:rPr>
              <a:t>Mediastinum</a:t>
            </a:r>
            <a:r>
              <a:rPr lang="tr-TR" sz="2800" b="1" dirty="0">
                <a:latin typeface="Arial Unicode MS" pitchFamily="34" charset="-128"/>
              </a:rPr>
              <a:t> (göğüs boşluğu) iki akciğeri birbirinden ayırmıştır. Sağ akciğer üç loba, sol akciğer ise iki loba ayrılır.</a:t>
            </a:r>
          </a:p>
        </p:txBody>
      </p:sp>
      <p:pic>
        <p:nvPicPr>
          <p:cNvPr id="22533" name="Picture 5" descr="akc lo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295400"/>
            <a:ext cx="4371975" cy="5181600"/>
          </a:xfrm>
        </p:spPr>
      </p:pic>
      <p:sp>
        <p:nvSpPr>
          <p:cNvPr id="22532" name="WordArt 4"/>
          <p:cNvSpPr>
            <a:spLocks noChangeArrowheads="1" noChangeShapeType="1" noTextEdit="1"/>
          </p:cNvSpPr>
          <p:nvPr/>
        </p:nvSpPr>
        <p:spPr bwMode="auto">
          <a:xfrm>
            <a:off x="4572000" y="0"/>
            <a:ext cx="4572000" cy="571500"/>
          </a:xfrm>
          <a:prstGeom prst="rect">
            <a:avLst/>
          </a:prstGeom>
        </p:spPr>
        <p:txBody>
          <a:bodyPr wrap="none" fromWordArt="1">
            <a:prstTxWarp prst="textPlain">
              <a:avLst>
                <a:gd name="adj" fmla="val 50000"/>
              </a:avLst>
            </a:prstTxWarp>
          </a:bodyPr>
          <a:lstStyle/>
          <a:p>
            <a:pPr algn="ctr"/>
            <a:r>
              <a:rPr lang="tr-TR"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AKCİĞERLER</a:t>
            </a:r>
          </a:p>
        </p:txBody>
      </p:sp>
    </p:spTree>
    <p:extLst>
      <p:ext uri="{BB962C8B-B14F-4D97-AF65-F5344CB8AC3E}">
        <p14:creationId xmlns:p14="http://schemas.microsoft.com/office/powerpoint/2010/main" val="3477815411"/>
      </p:ext>
    </p:extLst>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3262831960_a6723928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17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381000" y="304800"/>
            <a:ext cx="8763000" cy="6324600"/>
          </a:xfrm>
        </p:spPr>
        <p:txBody>
          <a:bodyPr/>
          <a:lstStyle/>
          <a:p>
            <a:pPr algn="just" eaLnBrk="1" hangingPunct="1"/>
            <a:endParaRPr lang="tr-TR" b="1">
              <a:latin typeface="Arial Unicode MS" pitchFamily="34" charset="-128"/>
            </a:endParaRPr>
          </a:p>
          <a:p>
            <a:pPr algn="just" eaLnBrk="1" hangingPunct="1"/>
            <a:endParaRPr lang="tr-TR" b="1">
              <a:latin typeface="Arial Unicode MS" pitchFamily="34" charset="-128"/>
            </a:endParaRPr>
          </a:p>
          <a:p>
            <a:pPr algn="just" eaLnBrk="1" hangingPunct="1"/>
            <a:r>
              <a:rPr lang="tr-TR" b="1">
                <a:latin typeface="Arial Unicode MS" pitchFamily="34" charset="-128"/>
              </a:rPr>
              <a:t>IU yaşamda gaz alışverişi plesanta aracılığı ile gerçekleşir.</a:t>
            </a:r>
          </a:p>
          <a:p>
            <a:pPr algn="just" eaLnBrk="1" hangingPunct="1">
              <a:buFont typeface="Wingdings" pitchFamily="2" charset="2"/>
              <a:buNone/>
            </a:pPr>
            <a:endParaRPr lang="tr-TR" b="1">
              <a:latin typeface="Arial Unicode MS" pitchFamily="34" charset="-128"/>
            </a:endParaRPr>
          </a:p>
          <a:p>
            <a:pPr algn="just" eaLnBrk="1" hangingPunct="1"/>
            <a:r>
              <a:rPr lang="tr-TR" b="1">
                <a:latin typeface="Arial Unicode MS" pitchFamily="34" charset="-128"/>
              </a:rPr>
              <a:t>Fetal yaşamda akciğerler sıvı ile doludur. Bu sıvı akciğerleri koruyarak gelişimine olanak sağlar, bebeğin ilk nefes alışında alveoller duvarın açılmasını kolaylaştırır.</a:t>
            </a:r>
          </a:p>
          <a:p>
            <a:pPr algn="just" eaLnBrk="1" hangingPunct="1">
              <a:buFont typeface="Wingdings" pitchFamily="2" charset="2"/>
              <a:buNone/>
            </a:pPr>
            <a:endParaRPr lang="tr-TR" sz="3600">
              <a:latin typeface="Arial Unicode MS" pitchFamily="34" charset="-128"/>
            </a:endParaRPr>
          </a:p>
        </p:txBody>
      </p:sp>
    </p:spTree>
    <p:extLst>
      <p:ext uri="{BB962C8B-B14F-4D97-AF65-F5344CB8AC3E}">
        <p14:creationId xmlns:p14="http://schemas.microsoft.com/office/powerpoint/2010/main" val="263980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340768"/>
            <a:ext cx="8229600" cy="4785395"/>
          </a:xfrm>
        </p:spPr>
        <p:txBody>
          <a:bodyPr/>
          <a:lstStyle/>
          <a:p>
            <a:r>
              <a:rPr lang="tr-TR" dirty="0"/>
              <a:t>Çocukluk çağında görülen solunum sistemi hastalıklarının çoğu orta düzeyde bulgularla seyreder, kısa sürede iyileşir ve genellikle evde tedavi edilebilir. Bazı solunum sistemi hastalıkları kroniktir ve çocuğun büyüme ve gelişmesini olumsuz etkiler. Çocuklarda solunum sistemi hastalıkları ya </a:t>
            </a:r>
            <a:r>
              <a:rPr lang="tr-TR" dirty="0" err="1"/>
              <a:t>primer</a:t>
            </a:r>
            <a:r>
              <a:rPr lang="tr-TR" dirty="0"/>
              <a:t> olarak ya da solunum sistemi dışındaki hastalıkların komplikasyonları olarak gelişir. </a:t>
            </a:r>
          </a:p>
        </p:txBody>
      </p:sp>
    </p:spTree>
    <p:extLst>
      <p:ext uri="{BB962C8B-B14F-4D97-AF65-F5344CB8AC3E}">
        <p14:creationId xmlns:p14="http://schemas.microsoft.com/office/powerpoint/2010/main" val="158071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228600" y="0"/>
            <a:ext cx="8915400" cy="6705600"/>
          </a:xfrm>
        </p:spPr>
        <p:txBody>
          <a:bodyPr/>
          <a:lstStyle/>
          <a:p>
            <a:pPr algn="just" eaLnBrk="1" hangingPunct="1">
              <a:buFont typeface="Wingdings" pitchFamily="2" charset="2"/>
              <a:buNone/>
              <a:defRPr/>
            </a:pPr>
            <a:endParaRPr lang="tr-TR" sz="2800" b="1" i="1">
              <a:latin typeface="Arial Unicode MS" pitchFamily="34" charset="-128"/>
            </a:endParaRPr>
          </a:p>
          <a:p>
            <a:pPr algn="just" eaLnBrk="1" hangingPunct="1">
              <a:defRPr/>
            </a:pPr>
            <a:r>
              <a:rPr lang="tr-TR" b="1">
                <a:effectLst>
                  <a:outerShdw blurRad="38100" dist="38100" dir="2700000" algn="tl">
                    <a:srgbClr val="C0C0C0"/>
                  </a:outerShdw>
                </a:effectLst>
                <a:latin typeface="Arial Unicode MS" pitchFamily="34" charset="-128"/>
              </a:rPr>
              <a:t>Doğumda göğüs duvarı yumuşak ve esnektir, solunum kasları yeterli gelişmemiştir. </a:t>
            </a:r>
          </a:p>
          <a:p>
            <a:pPr algn="just" eaLnBrk="1" hangingPunct="1">
              <a:buFont typeface="Wingdings" pitchFamily="2" charset="2"/>
              <a:buNone/>
              <a:defRPr/>
            </a:pPr>
            <a:endParaRPr lang="tr-TR" b="1">
              <a:effectLst>
                <a:outerShdw blurRad="38100" dist="38100" dir="2700000" algn="tl">
                  <a:srgbClr val="C0C0C0"/>
                </a:outerShdw>
              </a:effectLst>
              <a:latin typeface="Arial Unicode MS" pitchFamily="34" charset="-128"/>
            </a:endParaRPr>
          </a:p>
          <a:p>
            <a:pPr algn="just" eaLnBrk="1" hangingPunct="1">
              <a:defRPr/>
            </a:pPr>
            <a:r>
              <a:rPr lang="tr-TR" b="1">
                <a:effectLst>
                  <a:outerShdw blurRad="38100" dist="38100" dir="2700000" algn="tl">
                    <a:srgbClr val="C0C0C0"/>
                  </a:outerShdw>
                </a:effectLst>
                <a:latin typeface="Arial Unicode MS" pitchFamily="34" charset="-128"/>
              </a:rPr>
              <a:t>Akciğerler kas gelişimi yeterli olmadığı için çocuklar altı yaşına kadar primer olarak diyafragmatik–abdominal solunum yaparlar. </a:t>
            </a:r>
          </a:p>
          <a:p>
            <a:pPr algn="just" eaLnBrk="1" hangingPunct="1">
              <a:buFont typeface="Wingdings" pitchFamily="2" charset="2"/>
              <a:buNone/>
              <a:defRPr/>
            </a:pPr>
            <a:endParaRPr lang="tr-TR" b="1">
              <a:effectLst>
                <a:outerShdw blurRad="38100" dist="38100" dir="2700000" algn="tl">
                  <a:srgbClr val="C0C0C0"/>
                </a:outerShdw>
              </a:effectLst>
              <a:latin typeface="Arial Unicode MS" pitchFamily="34" charset="-128"/>
            </a:endParaRPr>
          </a:p>
          <a:p>
            <a:pPr algn="just" eaLnBrk="1" hangingPunct="1">
              <a:defRPr/>
            </a:pPr>
            <a:r>
              <a:rPr lang="tr-TR" b="1">
                <a:latin typeface="Arial Unicode MS" pitchFamily="34" charset="-128"/>
              </a:rPr>
              <a:t>Göğüs solunumu 2-3 yaşlarında başlar ve 7 yaşında tam olarak gelişir.</a:t>
            </a:r>
          </a:p>
        </p:txBody>
      </p:sp>
    </p:spTree>
    <p:extLst>
      <p:ext uri="{BB962C8B-B14F-4D97-AF65-F5344CB8AC3E}">
        <p14:creationId xmlns:p14="http://schemas.microsoft.com/office/powerpoint/2010/main" val="410416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84976" cy="1143000"/>
          </a:xfrm>
        </p:spPr>
        <p:txBody>
          <a:bodyPr>
            <a:normAutofit fontScale="90000"/>
          </a:bodyPr>
          <a:lstStyle/>
          <a:p>
            <a:r>
              <a:rPr lang="tr-TR" dirty="0"/>
              <a:t>Çocuklarda Solunum Sisteminin Anatomisi ve Fizyolojisindeki Farklılıklar </a:t>
            </a:r>
          </a:p>
        </p:txBody>
      </p:sp>
      <p:sp>
        <p:nvSpPr>
          <p:cNvPr id="3" name="İçerik Yer Tutucusu 2"/>
          <p:cNvSpPr>
            <a:spLocks noGrp="1"/>
          </p:cNvSpPr>
          <p:nvPr>
            <p:ph idx="1"/>
          </p:nvPr>
        </p:nvSpPr>
        <p:spPr/>
        <p:txBody>
          <a:bodyPr/>
          <a:lstStyle/>
          <a:p>
            <a:endParaRPr lang="tr-TR" dirty="0"/>
          </a:p>
          <a:p>
            <a:r>
              <a:rPr lang="tr-TR" dirty="0"/>
              <a:t>Çocuğun solunum sistemi yaklaşık 12 yaşına kadar devamlı olarak büyümeye ve gelişmeye devam eder. Küçük bir çocuğun boynu yetişkine göre daha kısadır. Bu da solunum yolu yapılarının birbirine daha yakın olmasına neden olur. </a:t>
            </a:r>
          </a:p>
        </p:txBody>
      </p:sp>
    </p:spTree>
    <p:extLst>
      <p:ext uri="{BB962C8B-B14F-4D97-AF65-F5344CB8AC3E}">
        <p14:creationId xmlns:p14="http://schemas.microsoft.com/office/powerpoint/2010/main" val="298709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473831725"/>
              </p:ext>
            </p:extLst>
          </p:nvPr>
        </p:nvGraphicFramePr>
        <p:xfrm>
          <a:off x="0" y="0"/>
          <a:ext cx="9144000" cy="7165322"/>
        </p:xfrm>
        <a:graphic>
          <a:graphicData uri="http://schemas.openxmlformats.org/drawingml/2006/table">
            <a:tbl>
              <a:tblPr firstRow="1" firstCol="1" bandRow="1">
                <a:tableStyleId>{5C22544A-7EE6-4342-B048-85BDC9FD1C3A}</a:tableStyleId>
              </a:tblPr>
              <a:tblGrid>
                <a:gridCol w="4180637">
                  <a:extLst>
                    <a:ext uri="{9D8B030D-6E8A-4147-A177-3AD203B41FA5}">
                      <a16:colId xmlns:a16="http://schemas.microsoft.com/office/drawing/2014/main" val="20000"/>
                    </a:ext>
                  </a:extLst>
                </a:gridCol>
                <a:gridCol w="4963363">
                  <a:extLst>
                    <a:ext uri="{9D8B030D-6E8A-4147-A177-3AD203B41FA5}">
                      <a16:colId xmlns:a16="http://schemas.microsoft.com/office/drawing/2014/main" val="20001"/>
                    </a:ext>
                  </a:extLst>
                </a:gridCol>
              </a:tblGrid>
              <a:tr h="472270">
                <a:tc>
                  <a:txBody>
                    <a:bodyPr/>
                    <a:lstStyle/>
                    <a:p>
                      <a:pPr algn="just">
                        <a:lnSpc>
                          <a:spcPct val="150000"/>
                        </a:lnSpc>
                        <a:spcAft>
                          <a:spcPts val="1000"/>
                        </a:spcAft>
                      </a:pPr>
                      <a:r>
                        <a:rPr lang="tr-TR" sz="1800" dirty="0">
                          <a:effectLst/>
                        </a:rPr>
                        <a:t>ÇOCUKLARDAKİ FARK</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ÖNEMİ</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976314">
                <a:tc>
                  <a:txBody>
                    <a:bodyPr/>
                    <a:lstStyle/>
                    <a:p>
                      <a:pPr algn="just">
                        <a:lnSpc>
                          <a:spcPct val="150000"/>
                        </a:lnSpc>
                        <a:spcAft>
                          <a:spcPts val="1000"/>
                        </a:spcAft>
                      </a:pPr>
                      <a:r>
                        <a:rPr lang="tr-TR" sz="1800" dirty="0">
                          <a:effectLst/>
                        </a:rPr>
                        <a:t>Ağız boşluğu küçük, dil büyüktür.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Obstrüksiyon riski yüksektir. Burnun tıkalı olmaması önemlidir.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1492258">
                <a:tc>
                  <a:txBody>
                    <a:bodyPr/>
                    <a:lstStyle/>
                    <a:p>
                      <a:pPr algn="just">
                        <a:lnSpc>
                          <a:spcPct val="150000"/>
                        </a:lnSpc>
                        <a:spcAft>
                          <a:spcPts val="1000"/>
                        </a:spcAft>
                      </a:pPr>
                      <a:r>
                        <a:rPr lang="tr-TR" sz="1800" dirty="0">
                          <a:effectLst/>
                        </a:rPr>
                        <a:t>Bebekler ve küçük çocuklar burun solunumu yaparlar ve burun küçüktür, </a:t>
                      </a:r>
                      <a:r>
                        <a:rPr lang="tr-TR" sz="1800" dirty="0" err="1">
                          <a:effectLst/>
                        </a:rPr>
                        <a:t>vasküler</a:t>
                      </a:r>
                      <a:r>
                        <a:rPr lang="tr-TR" sz="1800" dirty="0">
                          <a:effectLst/>
                        </a:rPr>
                        <a:t> yapılanma fazladır.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Burun tıkanık olursa ağzını otomatik olarak açamaz. Burun temizliği önemlidir,  burun kanamaları daha kolay ve sık gelişir.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976314">
                <a:tc>
                  <a:txBody>
                    <a:bodyPr/>
                    <a:lstStyle/>
                    <a:p>
                      <a:pPr algn="just">
                        <a:lnSpc>
                          <a:spcPct val="150000"/>
                        </a:lnSpc>
                        <a:spcAft>
                          <a:spcPts val="1000"/>
                        </a:spcAft>
                      </a:pPr>
                      <a:r>
                        <a:rPr lang="tr-TR" sz="1800" dirty="0" err="1">
                          <a:effectLst/>
                        </a:rPr>
                        <a:t>Nazofarenks</a:t>
                      </a:r>
                      <a:r>
                        <a:rPr lang="tr-TR" sz="1800" dirty="0">
                          <a:effectLst/>
                        </a:rPr>
                        <a:t> küçüktür.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Enfeksiyon sırasında kolaylıkla obstrüksiyon gelişir.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976314">
                <a:tc>
                  <a:txBody>
                    <a:bodyPr/>
                    <a:lstStyle/>
                    <a:p>
                      <a:pPr algn="just">
                        <a:lnSpc>
                          <a:spcPct val="150000"/>
                        </a:lnSpc>
                        <a:spcAft>
                          <a:spcPts val="1000"/>
                        </a:spcAft>
                      </a:pPr>
                      <a:r>
                        <a:rPr lang="tr-TR" sz="1800">
                          <a:effectLst/>
                        </a:rPr>
                        <a:t>Farenkse açılan östaki borusu düz, kısa ve yataydır.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Otitis media gelişme riski fazladır. </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472270">
                <a:tc>
                  <a:txBody>
                    <a:bodyPr/>
                    <a:lstStyle/>
                    <a:p>
                      <a:pPr algn="just">
                        <a:lnSpc>
                          <a:spcPct val="150000"/>
                        </a:lnSpc>
                        <a:spcAft>
                          <a:spcPts val="1000"/>
                        </a:spcAft>
                      </a:pPr>
                      <a:r>
                        <a:rPr lang="tr-TR" sz="1800">
                          <a:effectLst/>
                        </a:rPr>
                        <a:t>Epiglotitis uzun ve güçsüzdür. </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Kolaylıkla şişerek obstrüksiyona neden olur.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1492258">
                <a:tc>
                  <a:txBody>
                    <a:bodyPr/>
                    <a:lstStyle/>
                    <a:p>
                      <a:pPr algn="just">
                        <a:lnSpc>
                          <a:spcPct val="150000"/>
                        </a:lnSpc>
                        <a:spcAft>
                          <a:spcPts val="1000"/>
                        </a:spcAft>
                      </a:pPr>
                      <a:r>
                        <a:rPr lang="tr-TR" sz="1800" dirty="0">
                          <a:effectLst/>
                        </a:rPr>
                        <a:t>Erken çocukluk döneminde lenf dokusu (</a:t>
                      </a:r>
                      <a:r>
                        <a:rPr lang="tr-TR" sz="1800" dirty="0" err="1">
                          <a:effectLst/>
                        </a:rPr>
                        <a:t>tonsiller</a:t>
                      </a:r>
                      <a:r>
                        <a:rPr lang="tr-TR" sz="1800" dirty="0">
                          <a:effectLst/>
                        </a:rPr>
                        <a:t> ve </a:t>
                      </a:r>
                      <a:r>
                        <a:rPr lang="tr-TR" sz="1800" dirty="0" err="1">
                          <a:effectLst/>
                        </a:rPr>
                        <a:t>adenoidler</a:t>
                      </a:r>
                      <a:r>
                        <a:rPr lang="tr-TR" sz="1800" dirty="0">
                          <a:effectLst/>
                        </a:rPr>
                        <a:t>) hızlı büyür, 12 yaşında sonra </a:t>
                      </a:r>
                      <a:r>
                        <a:rPr lang="tr-TR" sz="1800" dirty="0" err="1">
                          <a:effectLst/>
                        </a:rPr>
                        <a:t>atrofiye</a:t>
                      </a:r>
                      <a:r>
                        <a:rPr lang="tr-TR" sz="1800" dirty="0">
                          <a:effectLst/>
                        </a:rPr>
                        <a:t> olur.</a:t>
                      </a:r>
                      <a:endParaRPr lang="tr-TR" sz="1800" dirty="0">
                        <a:effectLst/>
                        <a:latin typeface="Arial"/>
                        <a:ea typeface="Calibri"/>
                        <a:cs typeface="Times New Roman"/>
                      </a:endParaRPr>
                    </a:p>
                  </a:txBody>
                  <a:tcPr marL="68580" marR="68580" marT="0" marB="0"/>
                </a:tc>
                <a:tc>
                  <a:txBody>
                    <a:bodyPr/>
                    <a:lstStyle/>
                    <a:p>
                      <a:pPr marL="0" marR="0" indent="0" algn="just" defTabSz="914400" rtl="0" eaLnBrk="1" fontAlgn="auto" latinLnBrk="0" hangingPunct="1">
                        <a:lnSpc>
                          <a:spcPct val="150000"/>
                        </a:lnSpc>
                        <a:spcBef>
                          <a:spcPts val="0"/>
                        </a:spcBef>
                        <a:spcAft>
                          <a:spcPts val="1000"/>
                        </a:spcAft>
                        <a:buClrTx/>
                        <a:buSzTx/>
                        <a:buFontTx/>
                        <a:buNone/>
                        <a:tabLst/>
                        <a:defRPr/>
                      </a:pPr>
                      <a:r>
                        <a:rPr lang="tr-TR" sz="1800" dirty="0">
                          <a:effectLst/>
                        </a:rPr>
                        <a:t>Lenf dokusunda ödeme neden olan enfeksiyonlar üst solunum yolunda tıkanmaya yol açabilir. </a:t>
                      </a:r>
                      <a:r>
                        <a:rPr lang="tr-TR" sz="1800" kern="1200" dirty="0" err="1">
                          <a:solidFill>
                            <a:schemeClr val="dk1"/>
                          </a:solidFill>
                          <a:effectLst/>
                          <a:latin typeface="+mn-lt"/>
                          <a:ea typeface="+mn-ea"/>
                          <a:cs typeface="+mn-cs"/>
                        </a:rPr>
                        <a:t>Tonsiller</a:t>
                      </a:r>
                      <a:r>
                        <a:rPr lang="tr-TR" sz="1800" kern="1200" dirty="0">
                          <a:solidFill>
                            <a:schemeClr val="dk1"/>
                          </a:solidFill>
                          <a:effectLst/>
                          <a:latin typeface="+mn-lt"/>
                          <a:ea typeface="+mn-ea"/>
                          <a:cs typeface="+mn-cs"/>
                        </a:rPr>
                        <a:t> 3 yaşından önce alınırsa dokunun tekrar oluşma olasılığı vardır.</a:t>
                      </a:r>
                      <a:endParaRPr lang="tr-TR" sz="1800" dirty="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2397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203571020"/>
              </p:ext>
            </p:extLst>
          </p:nvPr>
        </p:nvGraphicFramePr>
        <p:xfrm>
          <a:off x="0" y="-1"/>
          <a:ext cx="9252520" cy="7249696"/>
        </p:xfrm>
        <a:graphic>
          <a:graphicData uri="http://schemas.openxmlformats.org/drawingml/2006/table">
            <a:tbl>
              <a:tblPr firstRow="1" firstCol="1" bandRow="1">
                <a:tableStyleId>{5C22544A-7EE6-4342-B048-85BDC9FD1C3A}</a:tableStyleId>
              </a:tblPr>
              <a:tblGrid>
                <a:gridCol w="4230252">
                  <a:extLst>
                    <a:ext uri="{9D8B030D-6E8A-4147-A177-3AD203B41FA5}">
                      <a16:colId xmlns:a16="http://schemas.microsoft.com/office/drawing/2014/main" val="20000"/>
                    </a:ext>
                  </a:extLst>
                </a:gridCol>
                <a:gridCol w="5022268">
                  <a:extLst>
                    <a:ext uri="{9D8B030D-6E8A-4147-A177-3AD203B41FA5}">
                      <a16:colId xmlns:a16="http://schemas.microsoft.com/office/drawing/2014/main" val="20001"/>
                    </a:ext>
                  </a:extLst>
                </a:gridCol>
              </a:tblGrid>
              <a:tr h="1294525">
                <a:tc>
                  <a:txBody>
                    <a:bodyPr/>
                    <a:lstStyle/>
                    <a:p>
                      <a:pPr algn="just">
                        <a:lnSpc>
                          <a:spcPct val="150000"/>
                        </a:lnSpc>
                        <a:spcAft>
                          <a:spcPts val="1000"/>
                        </a:spcAft>
                      </a:pPr>
                      <a:r>
                        <a:rPr lang="tr-TR" sz="1800" dirty="0" err="1">
                          <a:effectLst/>
                        </a:rPr>
                        <a:t>Larenks</a:t>
                      </a:r>
                      <a:r>
                        <a:rPr lang="tr-TR" sz="1800" dirty="0">
                          <a:effectLst/>
                        </a:rPr>
                        <a:t> ve </a:t>
                      </a:r>
                      <a:r>
                        <a:rPr lang="tr-TR" sz="1800" dirty="0" err="1">
                          <a:effectLst/>
                        </a:rPr>
                        <a:t>glottis</a:t>
                      </a:r>
                      <a:r>
                        <a:rPr lang="tr-TR" sz="1800" dirty="0">
                          <a:effectLst/>
                        </a:rPr>
                        <a:t>, boyunda daha üst kısımdadır. </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Aspirasyon riskini artırır. Bebekler ve küçük çocuklar beslenirken oturtulmalı, bebekler kucakta beslenmelidir.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837155">
                <a:tc>
                  <a:txBody>
                    <a:bodyPr/>
                    <a:lstStyle/>
                    <a:p>
                      <a:pPr algn="just">
                        <a:lnSpc>
                          <a:spcPct val="150000"/>
                        </a:lnSpc>
                        <a:spcAft>
                          <a:spcPts val="1000"/>
                        </a:spcAft>
                      </a:pPr>
                      <a:r>
                        <a:rPr lang="tr-TR" sz="1800" dirty="0" err="1">
                          <a:effectLst/>
                        </a:rPr>
                        <a:t>Larenkste</a:t>
                      </a:r>
                      <a:r>
                        <a:rPr lang="tr-TR" sz="1800" dirty="0">
                          <a:effectLst/>
                        </a:rPr>
                        <a:t> bulunan vokal </a:t>
                      </a:r>
                      <a:r>
                        <a:rPr lang="tr-TR" sz="1800" dirty="0" err="1">
                          <a:effectLst/>
                        </a:rPr>
                        <a:t>kordlar</a:t>
                      </a:r>
                      <a:r>
                        <a:rPr lang="tr-TR" sz="1800" dirty="0">
                          <a:effectLst/>
                        </a:rPr>
                        <a:t> 10-14 yaşlarında gelişmeye başlar.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Çocuklarda ses kalınlaşması bu yaşlarda görülür.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863017">
                <a:tc>
                  <a:txBody>
                    <a:bodyPr/>
                    <a:lstStyle/>
                    <a:p>
                      <a:pPr algn="just">
                        <a:lnSpc>
                          <a:spcPct val="150000"/>
                        </a:lnSpc>
                        <a:spcAft>
                          <a:spcPts val="1000"/>
                        </a:spcAft>
                      </a:pPr>
                      <a:r>
                        <a:rPr lang="tr-TR" sz="1800">
                          <a:effectLst/>
                        </a:rPr>
                        <a:t>Tiroid ve trakeal kartilaj immatürdür.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Boyun büküldüğünde, hava yolu daraldığında çabuk kollabe olur.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863017">
                <a:tc>
                  <a:txBody>
                    <a:bodyPr/>
                    <a:lstStyle/>
                    <a:p>
                      <a:pPr algn="just">
                        <a:lnSpc>
                          <a:spcPct val="150000"/>
                        </a:lnSpc>
                        <a:spcAft>
                          <a:spcPts val="1000"/>
                        </a:spcAft>
                      </a:pPr>
                      <a:r>
                        <a:rPr lang="tr-TR" sz="1800" dirty="0">
                          <a:effectLst/>
                        </a:rPr>
                        <a:t>Hava yolunda daha az sayıda fonksiyonel kas vardır.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Sekresyonları aksırarak ya da öksürerek dışarı atma az, yutma daha fazladır.  </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1294525">
                <a:tc>
                  <a:txBody>
                    <a:bodyPr/>
                    <a:lstStyle/>
                    <a:p>
                      <a:pPr algn="just">
                        <a:lnSpc>
                          <a:spcPct val="150000"/>
                        </a:lnSpc>
                        <a:spcAft>
                          <a:spcPts val="1000"/>
                        </a:spcAft>
                      </a:pPr>
                      <a:r>
                        <a:rPr lang="tr-TR" sz="1800">
                          <a:effectLst/>
                        </a:rPr>
                        <a:t>Yumuşak doku miktarı fazladır ve müköz membranlar hava yoluna gevşek olarak tutunmuştur.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Hava yolunda ödem ve obstrüksiyon gelişme riski fazladır.</a:t>
                      </a:r>
                      <a:endParaRPr lang="tr-TR" sz="1800" dirty="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863017">
                <a:tc>
                  <a:txBody>
                    <a:bodyPr/>
                    <a:lstStyle/>
                    <a:p>
                      <a:pPr algn="just">
                        <a:lnSpc>
                          <a:spcPct val="150000"/>
                        </a:lnSpc>
                        <a:spcAft>
                          <a:spcPts val="1000"/>
                        </a:spcAft>
                      </a:pPr>
                      <a:r>
                        <a:rPr lang="tr-TR" sz="1800" dirty="0" err="1">
                          <a:effectLst/>
                        </a:rPr>
                        <a:t>Bifurkasyon</a:t>
                      </a:r>
                      <a:r>
                        <a:rPr lang="tr-TR" sz="1800" dirty="0">
                          <a:effectLst/>
                        </a:rPr>
                        <a:t> çocuklarda T3 düzeyinde, yetişkinlerde T6 düzeyindedir.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Solunum yolu enfeksiyonları hızlı gelişebilir ve </a:t>
                      </a:r>
                      <a:r>
                        <a:rPr lang="tr-TR" sz="1800" dirty="0" err="1">
                          <a:effectLst/>
                        </a:rPr>
                        <a:t>aspirasyon</a:t>
                      </a:r>
                      <a:r>
                        <a:rPr lang="tr-TR" sz="1800" dirty="0">
                          <a:effectLst/>
                        </a:rPr>
                        <a:t> riski fazladır.</a:t>
                      </a:r>
                      <a:endParaRPr lang="tr-TR" sz="1800" dirty="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863017">
                <a:tc>
                  <a:txBody>
                    <a:bodyPr/>
                    <a:lstStyle/>
                    <a:p>
                      <a:pPr algn="just">
                        <a:lnSpc>
                          <a:spcPct val="150000"/>
                        </a:lnSpc>
                        <a:spcAft>
                          <a:spcPts val="1000"/>
                        </a:spcAft>
                      </a:pPr>
                      <a:r>
                        <a:rPr lang="tr-TR" sz="1800" dirty="0">
                          <a:effectLst/>
                        </a:rPr>
                        <a:t>Sağ ana bronş çocuklarda aşağıya doğru daha eğimlidir.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Yabancı cisim </a:t>
                      </a:r>
                      <a:r>
                        <a:rPr lang="tr-TR" sz="1800" dirty="0" err="1">
                          <a:effectLst/>
                        </a:rPr>
                        <a:t>aspirasyonunda</a:t>
                      </a:r>
                      <a:r>
                        <a:rPr lang="tr-TR" sz="1800" dirty="0">
                          <a:effectLst/>
                        </a:rPr>
                        <a:t> sağ bronşa kaçma ve sağ akciğer enfeksiyonu gelişme olasılığını artırır. </a:t>
                      </a:r>
                      <a:endParaRPr lang="tr-TR" sz="1800" dirty="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9526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x-none" b="1"/>
              <a:t>AKUT SOLUNUM YOLU ENFEKSİYONLARI</a:t>
            </a:r>
            <a:endParaRPr lang="tr-TR" dirty="0"/>
          </a:p>
        </p:txBody>
      </p:sp>
      <p:sp>
        <p:nvSpPr>
          <p:cNvPr id="3" name="İçerik Yer Tutucusu 2"/>
          <p:cNvSpPr>
            <a:spLocks noGrp="1"/>
          </p:cNvSpPr>
          <p:nvPr>
            <p:ph idx="1"/>
          </p:nvPr>
        </p:nvSpPr>
        <p:spPr/>
        <p:txBody>
          <a:bodyPr>
            <a:normAutofit/>
          </a:bodyPr>
          <a:lstStyle/>
          <a:p>
            <a:r>
              <a:rPr lang="tr-TR" dirty="0"/>
              <a:t>Solunum sistemi enfeksiyonları lokalize oldukları anatomik bölgelere göre adlandırılmaktadır. Üst solunum yolları; </a:t>
            </a:r>
            <a:r>
              <a:rPr lang="tr-TR" dirty="0" err="1"/>
              <a:t>oronazofarenks</a:t>
            </a:r>
            <a:r>
              <a:rPr lang="tr-TR" dirty="0"/>
              <a:t>, </a:t>
            </a:r>
            <a:r>
              <a:rPr lang="tr-TR" dirty="0" err="1"/>
              <a:t>larenks</a:t>
            </a:r>
            <a:r>
              <a:rPr lang="tr-TR" dirty="0"/>
              <a:t> ve </a:t>
            </a:r>
            <a:r>
              <a:rPr lang="tr-TR" dirty="0" err="1"/>
              <a:t>trakeanın</a:t>
            </a:r>
            <a:r>
              <a:rPr lang="tr-TR" dirty="0"/>
              <a:t> üst ucunu, alt solunum yolları ise; alt </a:t>
            </a:r>
            <a:r>
              <a:rPr lang="tr-TR" dirty="0" err="1"/>
              <a:t>trakea</a:t>
            </a:r>
            <a:r>
              <a:rPr lang="tr-TR" dirty="0"/>
              <a:t>, bronş, </a:t>
            </a:r>
            <a:r>
              <a:rPr lang="tr-TR" dirty="0" err="1"/>
              <a:t>bronşiol</a:t>
            </a:r>
            <a:r>
              <a:rPr lang="tr-TR" dirty="0"/>
              <a:t> ve alveolleri içerir. Çocuklarda enfeksiyon genellikle bir yapıdan diğerine geçer. Bunun sonucu olarak, solunum yolu enfeksiyonları tek bir alan yerine birçok alanı etkileyebilir ancak bir alanın belirtileri daha belirgindir. </a:t>
            </a:r>
          </a:p>
        </p:txBody>
      </p:sp>
    </p:spTree>
    <p:extLst>
      <p:ext uri="{BB962C8B-B14F-4D97-AF65-F5344CB8AC3E}">
        <p14:creationId xmlns:p14="http://schemas.microsoft.com/office/powerpoint/2010/main" val="269095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336704"/>
          </a:xfrm>
        </p:spPr>
        <p:txBody>
          <a:bodyPr>
            <a:normAutofit/>
          </a:bodyPr>
          <a:lstStyle/>
          <a:p>
            <a:r>
              <a:rPr lang="tr-TR" u="sng" dirty="0"/>
              <a:t>Enfeksiyon Ajanları:</a:t>
            </a:r>
            <a:r>
              <a:rPr lang="tr-TR" dirty="0"/>
              <a:t> Birçok mikroorganizma solunum sistemi enfeksiyonlarına neden olur. Bu mikroorganizmalar arasında streptokoklar, stafilokoklar, </a:t>
            </a:r>
            <a:r>
              <a:rPr lang="tr-TR" dirty="0" err="1"/>
              <a:t>pnömokoklar</a:t>
            </a:r>
            <a:r>
              <a:rPr lang="tr-TR" dirty="0"/>
              <a:t>, </a:t>
            </a:r>
            <a:r>
              <a:rPr lang="tr-TR" dirty="0" err="1"/>
              <a:t>hemofilus</a:t>
            </a:r>
            <a:r>
              <a:rPr lang="tr-TR" dirty="0"/>
              <a:t> </a:t>
            </a:r>
            <a:r>
              <a:rPr lang="tr-TR" dirty="0" err="1"/>
              <a:t>influenza</a:t>
            </a:r>
            <a:r>
              <a:rPr lang="tr-TR" dirty="0"/>
              <a:t>, </a:t>
            </a:r>
            <a:r>
              <a:rPr lang="tr-TR" dirty="0" err="1"/>
              <a:t>klebsiella</a:t>
            </a:r>
            <a:r>
              <a:rPr lang="tr-TR" dirty="0"/>
              <a:t>, </a:t>
            </a:r>
            <a:r>
              <a:rPr lang="tr-TR" dirty="0" err="1"/>
              <a:t>mikoplazma</a:t>
            </a:r>
            <a:r>
              <a:rPr lang="tr-TR" dirty="0"/>
              <a:t>, </a:t>
            </a:r>
            <a:r>
              <a:rPr lang="tr-TR" dirty="0" err="1"/>
              <a:t>respiratuar</a:t>
            </a:r>
            <a:r>
              <a:rPr lang="tr-TR" dirty="0"/>
              <a:t> </a:t>
            </a:r>
            <a:r>
              <a:rPr lang="tr-TR" dirty="0" err="1"/>
              <a:t>sinsitiyal</a:t>
            </a:r>
            <a:r>
              <a:rPr lang="tr-TR" dirty="0"/>
              <a:t> </a:t>
            </a:r>
            <a:r>
              <a:rPr lang="tr-TR" dirty="0" err="1"/>
              <a:t>virus</a:t>
            </a:r>
            <a:r>
              <a:rPr lang="tr-TR" dirty="0"/>
              <a:t> (RSV) vb. yer alır.</a:t>
            </a:r>
          </a:p>
          <a:p>
            <a:r>
              <a:rPr lang="tr-TR" u="sng" dirty="0"/>
              <a:t>Yaş:</a:t>
            </a:r>
            <a:r>
              <a:rPr lang="tr-TR" dirty="0"/>
              <a:t> 3 aydan küçük bebeklerde anneden geçen antikorlar nedeniyle solunum sistemi enfeksiyonlarının görülme sıklığı azdır. 1-3 ve 3-5 yaş dönemlerinde </a:t>
            </a:r>
            <a:r>
              <a:rPr lang="tr-TR" dirty="0" err="1"/>
              <a:t>viral</a:t>
            </a:r>
            <a:r>
              <a:rPr lang="tr-TR" dirty="0"/>
              <a:t> </a:t>
            </a:r>
            <a:r>
              <a:rPr lang="tr-TR" dirty="0" err="1"/>
              <a:t>infeksiyonlar</a:t>
            </a:r>
            <a:r>
              <a:rPr lang="tr-TR" dirty="0"/>
              <a:t> daha sık görülür. 5 yaşından sonra </a:t>
            </a:r>
            <a:r>
              <a:rPr lang="tr-TR" dirty="0" err="1"/>
              <a:t>viral</a:t>
            </a:r>
            <a:r>
              <a:rPr lang="tr-TR" dirty="0"/>
              <a:t> enfeksiyonların oranı azalmaya başlarken bakteri enfeksiyonları artar. </a:t>
            </a:r>
          </a:p>
        </p:txBody>
      </p:sp>
    </p:spTree>
    <p:extLst>
      <p:ext uri="{BB962C8B-B14F-4D97-AF65-F5344CB8AC3E}">
        <p14:creationId xmlns:p14="http://schemas.microsoft.com/office/powerpoint/2010/main" val="339317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620688"/>
            <a:ext cx="8229600" cy="5832648"/>
          </a:xfrm>
        </p:spPr>
        <p:txBody>
          <a:bodyPr>
            <a:normAutofit/>
          </a:bodyPr>
          <a:lstStyle/>
          <a:p>
            <a:r>
              <a:rPr lang="tr-TR" u="sng" dirty="0"/>
              <a:t>Direnç:</a:t>
            </a:r>
            <a:r>
              <a:rPr lang="tr-TR" dirty="0"/>
              <a:t> </a:t>
            </a:r>
            <a:r>
              <a:rPr lang="tr-TR" dirty="0" err="1"/>
              <a:t>İmmün</a:t>
            </a:r>
            <a:r>
              <a:rPr lang="tr-TR" dirty="0"/>
              <a:t> sistem yetmezliği, </a:t>
            </a:r>
            <a:r>
              <a:rPr lang="tr-TR" dirty="0" err="1"/>
              <a:t>malnütrisyon</a:t>
            </a:r>
            <a:r>
              <a:rPr lang="tr-TR" dirty="0"/>
              <a:t>, anemi, </a:t>
            </a:r>
            <a:r>
              <a:rPr lang="tr-TR" dirty="0" err="1"/>
              <a:t>allerjiler</a:t>
            </a:r>
            <a:r>
              <a:rPr lang="tr-TR" dirty="0"/>
              <a:t>, astım, kardiyak anomaliler çocuklarda solunum yolu enfeksiyonlarına yatkınlığın artmasına neden olur. Çocuğa bakım veren kişinin sigara içmesi de enfeksiyon riskini artıran önemli bir faktördür. </a:t>
            </a:r>
          </a:p>
          <a:p>
            <a:r>
              <a:rPr lang="tr-TR" u="sng" dirty="0"/>
              <a:t>Mevsimler:</a:t>
            </a:r>
            <a:r>
              <a:rPr lang="tr-TR" dirty="0"/>
              <a:t> İlkbahar ve kış aylarında solunum sistemi patojenleri epidemilere (salgın) neden olur. </a:t>
            </a:r>
          </a:p>
        </p:txBody>
      </p:sp>
    </p:spTree>
    <p:extLst>
      <p:ext uri="{BB962C8B-B14F-4D97-AF65-F5344CB8AC3E}">
        <p14:creationId xmlns:p14="http://schemas.microsoft.com/office/powerpoint/2010/main" val="217700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x-none" b="1"/>
              <a:t>Klinik Belirtiler ve Bulgular</a:t>
            </a:r>
            <a:endParaRPr lang="tr-TR" dirty="0"/>
          </a:p>
        </p:txBody>
      </p:sp>
      <p:sp>
        <p:nvSpPr>
          <p:cNvPr id="3" name="İçerik Yer Tutucusu 2"/>
          <p:cNvSpPr>
            <a:spLocks noGrp="1"/>
          </p:cNvSpPr>
          <p:nvPr>
            <p:ph idx="1"/>
          </p:nvPr>
        </p:nvSpPr>
        <p:spPr>
          <a:xfrm>
            <a:off x="179512" y="1600200"/>
            <a:ext cx="8712968" cy="4997152"/>
          </a:xfrm>
        </p:spPr>
        <p:txBody>
          <a:bodyPr>
            <a:normAutofit/>
          </a:bodyPr>
          <a:lstStyle/>
          <a:p>
            <a:r>
              <a:rPr lang="tr-TR" u="sng" dirty="0"/>
              <a:t>Ateş:</a:t>
            </a:r>
            <a:r>
              <a:rPr lang="tr-TR" dirty="0"/>
              <a:t> - </a:t>
            </a:r>
            <a:r>
              <a:rPr lang="tr-TR" dirty="0" err="1"/>
              <a:t>Yenidoğan</a:t>
            </a:r>
            <a:r>
              <a:rPr lang="tr-TR" dirty="0"/>
              <a:t> bebeklerde görülmeyebilir.</a:t>
            </a:r>
          </a:p>
          <a:p>
            <a:pPr lvl="0"/>
            <a:r>
              <a:rPr lang="tr-TR" dirty="0"/>
              <a:t>6 ay-3 yaş arası çocuklarda orta şiddette enfeksiyonlarda bile vücut sıcaklığı 39.5-40.5 °</a:t>
            </a:r>
            <a:r>
              <a:rPr lang="tr-TR" dirty="0" err="1"/>
              <a:t>C’a</a:t>
            </a:r>
            <a:r>
              <a:rPr lang="tr-TR" dirty="0"/>
              <a:t> yükselebilir.</a:t>
            </a:r>
          </a:p>
          <a:p>
            <a:r>
              <a:rPr lang="tr-TR" u="sng" dirty="0"/>
              <a:t>İştahsızlık:</a:t>
            </a:r>
            <a:r>
              <a:rPr lang="tr-TR" dirty="0"/>
              <a:t> Çoğu çocukluk çağı hastalıklarında görülür. Genellikle hastalıkların ilk belirtisidir.</a:t>
            </a:r>
          </a:p>
          <a:p>
            <a:r>
              <a:rPr lang="tr-TR" u="sng" dirty="0"/>
              <a:t>Kusma:</a:t>
            </a:r>
            <a:r>
              <a:rPr lang="tr-TR" dirty="0"/>
              <a:t> - Küçük çocuklarda sıktır.</a:t>
            </a:r>
          </a:p>
          <a:p>
            <a:pPr lvl="0"/>
            <a:r>
              <a:rPr lang="tr-TR" dirty="0"/>
              <a:t>Kusma saatlerce devam edebilir ve bu belirti diğer belirtilerin önüne geçebilir.</a:t>
            </a:r>
          </a:p>
          <a:p>
            <a:pPr lvl="0"/>
            <a:r>
              <a:rPr lang="tr-TR" dirty="0"/>
              <a:t>Genellikle kısa sürelidir ancak hastalık boyunca devam edebilir.</a:t>
            </a:r>
          </a:p>
        </p:txBody>
      </p:sp>
    </p:spTree>
    <p:extLst>
      <p:ext uri="{BB962C8B-B14F-4D97-AF65-F5344CB8AC3E}">
        <p14:creationId xmlns:p14="http://schemas.microsoft.com/office/powerpoint/2010/main" val="149555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88640"/>
            <a:ext cx="8229600" cy="6408712"/>
          </a:xfrm>
        </p:spPr>
        <p:txBody>
          <a:bodyPr>
            <a:normAutofit/>
          </a:bodyPr>
          <a:lstStyle/>
          <a:p>
            <a:r>
              <a:rPr lang="tr-TR" u="sng" dirty="0" err="1"/>
              <a:t>Diyare</a:t>
            </a:r>
            <a:r>
              <a:rPr lang="tr-TR" u="sng" dirty="0"/>
              <a:t>:</a:t>
            </a:r>
            <a:r>
              <a:rPr lang="tr-TR" dirty="0"/>
              <a:t> - Genellikle geçicidir ve orta şiddettedir.</a:t>
            </a:r>
          </a:p>
          <a:p>
            <a:pPr lvl="0"/>
            <a:r>
              <a:rPr lang="tr-TR" dirty="0" err="1"/>
              <a:t>Viral</a:t>
            </a:r>
            <a:r>
              <a:rPr lang="tr-TR" dirty="0"/>
              <a:t> solunum yolu enfeksiyonlarında sık görülür.</a:t>
            </a:r>
          </a:p>
          <a:p>
            <a:pPr lvl="0"/>
            <a:r>
              <a:rPr lang="tr-TR" dirty="0" err="1"/>
              <a:t>Dehidratasyona</a:t>
            </a:r>
            <a:r>
              <a:rPr lang="tr-TR" dirty="0"/>
              <a:t> yol açabilir.</a:t>
            </a:r>
          </a:p>
          <a:p>
            <a:r>
              <a:rPr lang="tr-TR" u="sng" dirty="0" err="1"/>
              <a:t>Abdominal</a:t>
            </a:r>
            <a:r>
              <a:rPr lang="tr-TR" u="sng" dirty="0"/>
              <a:t> Ağrı:</a:t>
            </a:r>
            <a:r>
              <a:rPr lang="tr-TR" dirty="0"/>
              <a:t> - Sık görülen bir yakınmadır.</a:t>
            </a:r>
          </a:p>
          <a:p>
            <a:r>
              <a:rPr lang="tr-TR" u="sng" dirty="0"/>
              <a:t>Burun Tıkanıklığı:</a:t>
            </a:r>
            <a:r>
              <a:rPr lang="tr-TR" dirty="0"/>
              <a:t> -Burun mukozasında ödem ya da </a:t>
            </a:r>
            <a:r>
              <a:rPr lang="tr-TR" dirty="0" err="1"/>
              <a:t>eksüda</a:t>
            </a:r>
            <a:r>
              <a:rPr lang="tr-TR" dirty="0"/>
              <a:t> nedeniyle ortaya çıkar. </a:t>
            </a:r>
          </a:p>
          <a:p>
            <a:pPr lvl="0"/>
            <a:r>
              <a:rPr lang="tr-TR" dirty="0"/>
              <a:t>Bebeklerde solunumu ve beslenmeyi engelleyebilir.</a:t>
            </a:r>
          </a:p>
          <a:p>
            <a:pPr lvl="0"/>
            <a:r>
              <a:rPr lang="tr-TR" dirty="0" err="1"/>
              <a:t>Otitis</a:t>
            </a:r>
            <a:r>
              <a:rPr lang="tr-TR" dirty="0"/>
              <a:t> </a:t>
            </a:r>
            <a:r>
              <a:rPr lang="tr-TR" dirty="0" err="1"/>
              <a:t>media</a:t>
            </a:r>
            <a:r>
              <a:rPr lang="tr-TR" dirty="0"/>
              <a:t> ya da sinüzite neden olabilir.</a:t>
            </a:r>
          </a:p>
          <a:p>
            <a:r>
              <a:rPr lang="tr-TR" u="sng" dirty="0"/>
              <a:t>Burun Akıntısı:</a:t>
            </a:r>
            <a:r>
              <a:rPr lang="tr-TR" dirty="0"/>
              <a:t> - Sıklıkla görülür.</a:t>
            </a:r>
          </a:p>
          <a:p>
            <a:pPr marL="0" indent="0">
              <a:buNone/>
            </a:pPr>
            <a:endParaRPr lang="tr-TR" dirty="0"/>
          </a:p>
        </p:txBody>
      </p:sp>
    </p:spTree>
    <p:extLst>
      <p:ext uri="{BB962C8B-B14F-4D97-AF65-F5344CB8AC3E}">
        <p14:creationId xmlns:p14="http://schemas.microsoft.com/office/powerpoint/2010/main" val="4180747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548680"/>
            <a:ext cx="8229600" cy="5577483"/>
          </a:xfrm>
        </p:spPr>
        <p:txBody>
          <a:bodyPr>
            <a:normAutofit/>
          </a:bodyPr>
          <a:lstStyle/>
          <a:p>
            <a:r>
              <a:rPr lang="tr-TR" u="sng" dirty="0"/>
              <a:t>Öksürük:</a:t>
            </a:r>
            <a:r>
              <a:rPr lang="tr-TR" dirty="0"/>
              <a:t> - Sıklıkla vardır.</a:t>
            </a:r>
          </a:p>
          <a:p>
            <a:pPr lvl="0"/>
            <a:r>
              <a:rPr lang="tr-TR" dirty="0"/>
              <a:t>Bazen sadece akut fazda belirgindir.</a:t>
            </a:r>
          </a:p>
          <a:p>
            <a:pPr lvl="0"/>
            <a:r>
              <a:rPr lang="tr-TR" dirty="0"/>
              <a:t>Hastalıktan sonra birkaç ay devam edebilir.</a:t>
            </a:r>
          </a:p>
          <a:p>
            <a:r>
              <a:rPr lang="tr-TR" u="sng" dirty="0"/>
              <a:t>Solunum Sesleri:</a:t>
            </a:r>
            <a:r>
              <a:rPr lang="tr-TR" dirty="0"/>
              <a:t> - </a:t>
            </a:r>
            <a:r>
              <a:rPr lang="tr-TR" dirty="0" err="1"/>
              <a:t>Ekspiryumda</a:t>
            </a:r>
            <a:r>
              <a:rPr lang="tr-TR" dirty="0"/>
              <a:t> hırıltı vardır.</a:t>
            </a:r>
          </a:p>
          <a:p>
            <a:pPr lvl="0"/>
            <a:r>
              <a:rPr lang="tr-TR" dirty="0"/>
              <a:t> </a:t>
            </a:r>
            <a:r>
              <a:rPr lang="tr-TR" dirty="0" err="1"/>
              <a:t>Stridor</a:t>
            </a:r>
            <a:r>
              <a:rPr lang="tr-TR" dirty="0"/>
              <a:t>/</a:t>
            </a:r>
            <a:r>
              <a:rPr lang="tr-TR" dirty="0" err="1"/>
              <a:t>wheezing</a:t>
            </a:r>
            <a:r>
              <a:rPr lang="tr-TR" dirty="0"/>
              <a:t> görülebilir.</a:t>
            </a:r>
          </a:p>
          <a:p>
            <a:r>
              <a:rPr lang="tr-TR" u="sng" dirty="0"/>
              <a:t>Boğazda Yanma ve Ağrı:</a:t>
            </a:r>
            <a:r>
              <a:rPr lang="tr-TR" dirty="0"/>
              <a:t> - Büyük çocuklarda sık görülen bir yakınmadır. </a:t>
            </a:r>
          </a:p>
          <a:p>
            <a:pPr lvl="0"/>
            <a:r>
              <a:rPr lang="tr-TR" dirty="0"/>
              <a:t>Çocuklar boğaz ağrısı nedeniyle genellikle oral sıvıları ve katı besinleri almayı reddederler.</a:t>
            </a:r>
          </a:p>
          <a:p>
            <a:pPr marL="0" indent="0">
              <a:buNone/>
            </a:pPr>
            <a:endParaRPr lang="tr-TR" dirty="0"/>
          </a:p>
        </p:txBody>
      </p:sp>
    </p:spTree>
    <p:extLst>
      <p:ext uri="{BB962C8B-B14F-4D97-AF65-F5344CB8AC3E}">
        <p14:creationId xmlns:p14="http://schemas.microsoft.com/office/powerpoint/2010/main" val="370103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0" y="304800"/>
            <a:ext cx="3635375" cy="6553200"/>
          </a:xfrm>
        </p:spPr>
        <p:txBody>
          <a:bodyPr/>
          <a:lstStyle/>
          <a:p>
            <a:pPr eaLnBrk="1" hangingPunct="1">
              <a:buFont typeface="Wingdings" pitchFamily="2" charset="2"/>
              <a:buNone/>
              <a:defRPr/>
            </a:pPr>
            <a:r>
              <a:rPr lang="tr-TR" b="1" dirty="0">
                <a:latin typeface="Arial Unicode MS" pitchFamily="34" charset="-128"/>
              </a:rPr>
              <a:t>   Solunum sistemi iki gruba ayrılır:</a:t>
            </a:r>
          </a:p>
          <a:p>
            <a:pPr eaLnBrk="1" hangingPunct="1">
              <a:buFont typeface="Wingdings" pitchFamily="2" charset="2"/>
              <a:buNone/>
              <a:defRPr/>
            </a:pPr>
            <a:endParaRPr lang="tr-TR" b="1" dirty="0">
              <a:latin typeface="Arial Unicode MS" pitchFamily="34" charset="-128"/>
            </a:endParaRPr>
          </a:p>
          <a:p>
            <a:pPr marL="514350" indent="-514350" eaLnBrk="1" hangingPunct="1">
              <a:buFont typeface="Wingdings" pitchFamily="2" charset="2"/>
              <a:buAutoNum type="arabicPeriod"/>
              <a:defRPr/>
            </a:pPr>
            <a:r>
              <a:rPr lang="tr-TR" b="1" dirty="0">
                <a:latin typeface="Arial Unicode MS" pitchFamily="34" charset="-128"/>
              </a:rPr>
              <a:t>Üst solunum </a:t>
            </a:r>
          </a:p>
          <a:p>
            <a:pPr marL="0" indent="0" eaLnBrk="1" hangingPunct="1">
              <a:buFont typeface="Wingdings" pitchFamily="2" charset="2"/>
              <a:buNone/>
              <a:defRPr/>
            </a:pPr>
            <a:r>
              <a:rPr lang="tr-TR" b="1" dirty="0">
                <a:latin typeface="Arial Unicode MS" pitchFamily="34" charset="-128"/>
              </a:rPr>
              <a:t>yolları;</a:t>
            </a:r>
          </a:p>
          <a:p>
            <a:pPr eaLnBrk="1" hangingPunct="1">
              <a:defRPr/>
            </a:pPr>
            <a:r>
              <a:rPr lang="tr-TR" b="1" dirty="0">
                <a:latin typeface="Arial Unicode MS" pitchFamily="34" charset="-128"/>
              </a:rPr>
              <a:t>Burun</a:t>
            </a:r>
          </a:p>
          <a:p>
            <a:pPr eaLnBrk="1" hangingPunct="1">
              <a:defRPr/>
            </a:pPr>
            <a:r>
              <a:rPr lang="tr-TR" b="1" dirty="0">
                <a:latin typeface="Arial Unicode MS" pitchFamily="34" charset="-128"/>
              </a:rPr>
              <a:t>Sinüsler</a:t>
            </a:r>
          </a:p>
          <a:p>
            <a:pPr eaLnBrk="1" hangingPunct="1">
              <a:defRPr/>
            </a:pPr>
            <a:r>
              <a:rPr lang="tr-TR" b="1" dirty="0" err="1">
                <a:latin typeface="Arial Unicode MS" pitchFamily="34" charset="-128"/>
              </a:rPr>
              <a:t>Farenks</a:t>
            </a:r>
            <a:r>
              <a:rPr lang="tr-TR" b="1" dirty="0">
                <a:latin typeface="Arial Unicode MS" pitchFamily="34" charset="-128"/>
              </a:rPr>
              <a:t> (yutak)</a:t>
            </a:r>
          </a:p>
          <a:p>
            <a:pPr eaLnBrk="1" hangingPunct="1">
              <a:defRPr/>
            </a:pPr>
            <a:r>
              <a:rPr lang="tr-TR" b="1" dirty="0" err="1">
                <a:latin typeface="Arial Unicode MS" pitchFamily="34" charset="-128"/>
              </a:rPr>
              <a:t>Larenks</a:t>
            </a:r>
            <a:r>
              <a:rPr lang="tr-TR" b="1" dirty="0">
                <a:latin typeface="Arial Unicode MS" pitchFamily="34" charset="-128"/>
              </a:rPr>
              <a:t> (gırtlak) </a:t>
            </a:r>
          </a:p>
          <a:p>
            <a:pPr marL="0" indent="0" eaLnBrk="1" hangingPunct="1">
              <a:buFont typeface="Wingdings" pitchFamily="2" charset="2"/>
              <a:buNone/>
              <a:defRPr/>
            </a:pPr>
            <a:r>
              <a:rPr lang="tr-TR" b="1" dirty="0">
                <a:latin typeface="Arial Unicode MS" pitchFamily="34" charset="-128"/>
              </a:rPr>
              <a:t>oluşur.</a:t>
            </a:r>
          </a:p>
          <a:p>
            <a:pPr eaLnBrk="1" hangingPunct="1">
              <a:buFont typeface="Wingdings" pitchFamily="2" charset="2"/>
              <a:buNone/>
              <a:defRPr/>
            </a:pPr>
            <a:endParaRPr lang="tr-TR" b="1" dirty="0"/>
          </a:p>
        </p:txBody>
      </p:sp>
      <p:pic>
        <p:nvPicPr>
          <p:cNvPr id="5124" name="Picture 8" descr="solunum3[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57600" y="0"/>
            <a:ext cx="5486400" cy="6858000"/>
          </a:xfrm>
          <a:noFill/>
        </p:spPr>
      </p:pic>
    </p:spTree>
    <p:extLst>
      <p:ext uri="{BB962C8B-B14F-4D97-AF65-F5344CB8AC3E}">
        <p14:creationId xmlns:p14="http://schemas.microsoft.com/office/powerpoint/2010/main" val="389968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23528" y="188640"/>
            <a:ext cx="8568952" cy="6480720"/>
          </a:xfrm>
        </p:spPr>
        <p:txBody>
          <a:bodyPr>
            <a:normAutofit/>
          </a:bodyPr>
          <a:lstStyle/>
          <a:p>
            <a:pPr algn="ctr"/>
            <a:r>
              <a:rPr lang="tr-TR" dirty="0"/>
              <a:t>Solunum yolu enfeksiyonu olan çocuğa yönelik bakımın temel amaçları:</a:t>
            </a:r>
          </a:p>
          <a:p>
            <a:pPr lvl="0"/>
            <a:r>
              <a:rPr lang="tr-TR" dirty="0"/>
              <a:t>Çocuğun solunumunun rahatlamasının sağlanması</a:t>
            </a:r>
          </a:p>
          <a:p>
            <a:pPr lvl="0"/>
            <a:r>
              <a:rPr lang="tr-TR" dirty="0"/>
              <a:t>Çocuğun yeterli dinlenmesinin ve rahatının sağlanması</a:t>
            </a:r>
          </a:p>
          <a:p>
            <a:pPr lvl="0"/>
            <a:r>
              <a:rPr lang="tr-TR" dirty="0"/>
              <a:t>Enfeksiyonun diğer kişilere yayılımının önlenmesi</a:t>
            </a:r>
          </a:p>
          <a:p>
            <a:pPr lvl="0"/>
            <a:r>
              <a:rPr lang="tr-TR" dirty="0"/>
              <a:t>Vücut sıcaklığının normal değerler içinde tutulması</a:t>
            </a:r>
          </a:p>
          <a:p>
            <a:pPr lvl="0"/>
            <a:r>
              <a:rPr lang="tr-TR" dirty="0"/>
              <a:t>Çocuğun yeterli </a:t>
            </a:r>
            <a:r>
              <a:rPr lang="tr-TR" dirty="0" err="1"/>
              <a:t>hidrasyonunun</a:t>
            </a:r>
            <a:r>
              <a:rPr lang="tr-TR" dirty="0"/>
              <a:t> ve beslenmesinin sağlanması</a:t>
            </a:r>
          </a:p>
          <a:p>
            <a:pPr lvl="0"/>
            <a:r>
              <a:rPr lang="tr-TR" dirty="0"/>
              <a:t>Çocukta komplikasyon gelişmemesi</a:t>
            </a:r>
          </a:p>
          <a:p>
            <a:pPr lvl="0"/>
            <a:r>
              <a:rPr lang="tr-TR" dirty="0"/>
              <a:t>Özellikle evde bakım ve destek konusunda çocuk ve ailenin yeterli bilgi almalarının sağlanmasıdır.</a:t>
            </a:r>
          </a:p>
        </p:txBody>
      </p:sp>
    </p:spTree>
    <p:extLst>
      <p:ext uri="{BB962C8B-B14F-4D97-AF65-F5344CB8AC3E}">
        <p14:creationId xmlns:p14="http://schemas.microsoft.com/office/powerpoint/2010/main" val="107693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5865515"/>
          </a:xfrm>
        </p:spPr>
        <p:txBody>
          <a:bodyPr>
            <a:normAutofit/>
          </a:bodyPr>
          <a:lstStyle/>
          <a:p>
            <a:r>
              <a:rPr lang="tr-TR" dirty="0"/>
              <a:t>Solunum sistemi enfeksiyonlarında solunumun rahatlatılması için genellikle Ilık ya da soğuk buhar kullanılır. Bunun için evde uygulanabilecek yöntemlerden bir tanesi banyo buharından yararlanmaktır. Banyoda sıcak suyun açılması ve kapının kapatılması ile kısa sürede buhar elde edilir.  </a:t>
            </a:r>
          </a:p>
          <a:p>
            <a:r>
              <a:rPr lang="tr-TR" dirty="0"/>
              <a:t>Ateşi olan çocukların dinlenmeleri sağlanmalıdır. Dinlenmeyi reddeden çocuk  fazla aktivite gerektirmeyen oyunlara yönlendirilebilir.  </a:t>
            </a:r>
          </a:p>
          <a:p>
            <a:pPr marL="0" indent="0">
              <a:buNone/>
            </a:pPr>
            <a:endParaRPr lang="tr-TR" dirty="0"/>
          </a:p>
        </p:txBody>
      </p:sp>
    </p:spTree>
    <p:extLst>
      <p:ext uri="{BB962C8B-B14F-4D97-AF65-F5344CB8AC3E}">
        <p14:creationId xmlns:p14="http://schemas.microsoft.com/office/powerpoint/2010/main" val="428831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Burun tıkanıklığı, çocukları rahatsız eden bir durumdur.</a:t>
            </a:r>
            <a:r>
              <a:rPr lang="tr-TR" b="1" dirty="0"/>
              <a:t> </a:t>
            </a:r>
            <a:r>
              <a:rPr lang="tr-TR" dirty="0"/>
              <a:t>Küçük bebekler burun solunumu yaptıkları için, beslenmeden önce, burunlarına serum fizyolojik damlatılması gereklidir. Serum fizyolojik yoksa evde tuzlu su hazırlanabilir. Burun damlasının kullanılması gerekiyorsa yemekten 15-20 dakika önce damlatılmalıdır. </a:t>
            </a:r>
          </a:p>
        </p:txBody>
      </p:sp>
    </p:spTree>
    <p:extLst>
      <p:ext uri="{BB962C8B-B14F-4D97-AF65-F5344CB8AC3E}">
        <p14:creationId xmlns:p14="http://schemas.microsoft.com/office/powerpoint/2010/main" val="417309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16632"/>
            <a:ext cx="8229600" cy="6552728"/>
          </a:xfrm>
        </p:spPr>
        <p:txBody>
          <a:bodyPr>
            <a:normAutofit/>
          </a:bodyPr>
          <a:lstStyle/>
          <a:p>
            <a:r>
              <a:rPr lang="tr-TR" dirty="0"/>
              <a:t>Solunum yolu enfeksiyonu olan çocuğa bakım verilirken, eller düzenli bir şekilde yıkanmalıdır. Çocuk ve ailesine öksürürken ya da hapşırırken ağzın ve burnun kapatılması, kullanılan kâğıt mendilin uygun bir şekilde çöpe atılması ve sonrasında ellerin yıkanmasının önemi öğretilmelidir. Kullanılan kâğıt mendil tekrar kullanılmamalıdır. Solunum yolu enfeksiyonu olan çocuklar bardak, havlu gibi kişisel eşyalarını paylaşmamalıdırlar. Burada amaç çocuğun enfeksiyonu diğer çocuklara bulaştırmasını önlemektir. Enfeksiyon yayılımını önlemek için hasta olan çocukların okula ya da kreşe gönderilmemesi gerekir. Evde kardeşler varsa hasta olan çocuktan uzak tutulmaya özen gösterilmelidir. </a:t>
            </a:r>
          </a:p>
        </p:txBody>
      </p:sp>
    </p:spTree>
    <p:extLst>
      <p:ext uri="{BB962C8B-B14F-4D97-AF65-F5344CB8AC3E}">
        <p14:creationId xmlns:p14="http://schemas.microsoft.com/office/powerpoint/2010/main" val="25444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32656"/>
            <a:ext cx="8229600" cy="5793507"/>
          </a:xfrm>
        </p:spPr>
        <p:txBody>
          <a:bodyPr>
            <a:normAutofit/>
          </a:bodyPr>
          <a:lstStyle/>
          <a:p>
            <a:r>
              <a:rPr lang="tr-TR" dirty="0"/>
              <a:t>Solunum yolu enfeksiyonlarında yüksek ateş kontrol edilmelidir. Ebeveynler çocuğun ateşini ölçmesini ve termometreyi okumayı bilmelidir. Eğer </a:t>
            </a:r>
            <a:r>
              <a:rPr lang="tr-TR" dirty="0" err="1"/>
              <a:t>antipiretik</a:t>
            </a:r>
            <a:r>
              <a:rPr lang="tr-TR" dirty="0"/>
              <a:t> (örneğin </a:t>
            </a:r>
            <a:r>
              <a:rPr lang="tr-TR" dirty="0" err="1"/>
              <a:t>asetominofen</a:t>
            </a:r>
            <a:r>
              <a:rPr lang="tr-TR" dirty="0"/>
              <a:t> ya da </a:t>
            </a:r>
            <a:r>
              <a:rPr lang="tr-TR" dirty="0" err="1"/>
              <a:t>ibuprofen</a:t>
            </a:r>
            <a:r>
              <a:rPr lang="tr-TR" dirty="0"/>
              <a:t>) istemi yapıldıysa, ilacın nasıl verileceği konusunda ebeveynler bilgilendirilmelidir. Çocuk için uygun dozun ne olacağı ve ne kadar sıklıkla verilebileceği konusunda ailelere yazılı materyaller verilebilir. Isıyı azaltmak ve </a:t>
            </a:r>
            <a:r>
              <a:rPr lang="tr-TR" dirty="0" err="1"/>
              <a:t>dehidratasyonu</a:t>
            </a:r>
            <a:r>
              <a:rPr lang="tr-TR" dirty="0"/>
              <a:t> önlemek için soğuk içecekler verilebilir.</a:t>
            </a:r>
          </a:p>
        </p:txBody>
      </p:sp>
    </p:spTree>
    <p:extLst>
      <p:ext uri="{BB962C8B-B14F-4D97-AF65-F5344CB8AC3E}">
        <p14:creationId xmlns:p14="http://schemas.microsoft.com/office/powerpoint/2010/main" val="4043877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76672"/>
            <a:ext cx="8229600" cy="5976664"/>
          </a:xfrm>
        </p:spPr>
        <p:txBody>
          <a:bodyPr>
            <a:normAutofit/>
          </a:bodyPr>
          <a:lstStyle/>
          <a:p>
            <a:r>
              <a:rPr lang="tr-TR" dirty="0"/>
              <a:t>Çocukta ateş ve iştahsızlık olduğunda, </a:t>
            </a:r>
            <a:r>
              <a:rPr lang="tr-TR" dirty="0" err="1"/>
              <a:t>dehidratasyon</a:t>
            </a:r>
            <a:r>
              <a:rPr lang="tr-TR" dirty="0"/>
              <a:t> önemli bir tehlikedir. Özellikle bulantı ve kusma olduğunda bu durum daha da ciddileşir. Çocuk sık aralarla sevdiği içecekleri içmesi için desteklenmelidir. Ebeveynler evde çocuğun idrar miktarını ve varsa kusma miktarını izlemeli ve kaydetmelidirler. Bebeklerde çıkarılan ıslak bez sayılabilir.</a:t>
            </a:r>
          </a:p>
          <a:p>
            <a:pPr marL="0" indent="0">
              <a:buNone/>
            </a:pPr>
            <a:endParaRPr lang="tr-TR" dirty="0"/>
          </a:p>
          <a:p>
            <a:r>
              <a:rPr lang="tr-TR" dirty="0"/>
              <a:t>Akut enfeksiyonlarda çocuğun iştahı genellikle azalmıştır. Çocuğun sevdiği ve rahat yutabileceği besinleri az miktarda ve sık alması sağlanmalıdır.</a:t>
            </a:r>
          </a:p>
        </p:txBody>
      </p:sp>
    </p:spTree>
    <p:extLst>
      <p:ext uri="{BB962C8B-B14F-4D97-AF65-F5344CB8AC3E}">
        <p14:creationId xmlns:p14="http://schemas.microsoft.com/office/powerpoint/2010/main" val="2577013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264696"/>
          </a:xfrm>
        </p:spPr>
        <p:txBody>
          <a:bodyPr>
            <a:normAutofit/>
          </a:bodyPr>
          <a:lstStyle/>
          <a:p>
            <a:r>
              <a:rPr lang="tr-TR" dirty="0"/>
              <a:t>Solunum yolu enfeksiyonu olan çocuklar huzursuzdur ve rahatlatmak zor olabilir. Bu nedenle ebeveynlerin desteğe, bazı pratik bilgilere ve cesaretlendirilmeye gereksinimi olabilir. </a:t>
            </a:r>
            <a:r>
              <a:rPr lang="tr-TR" dirty="0" err="1"/>
              <a:t>Antipretik</a:t>
            </a:r>
            <a:r>
              <a:rPr lang="tr-TR" dirty="0"/>
              <a:t> ve burun damlalarının yanında çocuğun antibiyotik kullanması gerekebilir. Oral antibiyotik tedavisi alan çocuklarda, ilaçların düzenli aralıklarla alınmasının ve çocukta belirtiler geçse bile önerilen süre boyunca ilaç kullanılmasının önemi vurgulanmalıdır.  Doktor tarafından verilmeyen hiçbir ilacın kullanılmaması gerektiği belirtilmelidir. İlacın etkileri, yan etkileri konusunda da aileye bilgi verilmelidir. </a:t>
            </a:r>
          </a:p>
        </p:txBody>
      </p:sp>
    </p:spTree>
    <p:extLst>
      <p:ext uri="{BB962C8B-B14F-4D97-AF65-F5344CB8AC3E}">
        <p14:creationId xmlns:p14="http://schemas.microsoft.com/office/powerpoint/2010/main" val="206991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84976" cy="1143000"/>
          </a:xfrm>
        </p:spPr>
        <p:txBody>
          <a:bodyPr>
            <a:normAutofit fontScale="90000"/>
          </a:bodyPr>
          <a:lstStyle/>
          <a:p>
            <a:r>
              <a:rPr lang="x-none" b="1"/>
              <a:t>ÜST SOLUNUM YOLU ENFEKSİYONLARI</a:t>
            </a:r>
            <a:endParaRPr lang="tr-TR" dirty="0"/>
          </a:p>
        </p:txBody>
      </p:sp>
      <p:sp>
        <p:nvSpPr>
          <p:cNvPr id="3" name="İçerik Yer Tutucusu 2"/>
          <p:cNvSpPr>
            <a:spLocks noGrp="1"/>
          </p:cNvSpPr>
          <p:nvPr>
            <p:ph idx="1"/>
          </p:nvPr>
        </p:nvSpPr>
        <p:spPr>
          <a:xfrm>
            <a:off x="457200" y="1600200"/>
            <a:ext cx="8229600" cy="4781128"/>
          </a:xfrm>
        </p:spPr>
        <p:txBody>
          <a:bodyPr/>
          <a:lstStyle/>
          <a:p>
            <a:r>
              <a:rPr lang="x-none" b="1"/>
              <a:t>NAZOFARENJİT</a:t>
            </a:r>
            <a:endParaRPr lang="tr-TR" b="1" dirty="0"/>
          </a:p>
          <a:p>
            <a:r>
              <a:rPr lang="tr-TR" dirty="0"/>
              <a:t>Akut </a:t>
            </a:r>
            <a:r>
              <a:rPr lang="tr-TR" dirty="0" err="1"/>
              <a:t>nazofarenjit</a:t>
            </a:r>
            <a:r>
              <a:rPr lang="tr-TR" dirty="0"/>
              <a:t> ya da diğer bilinen adıyla “soğuk algınlığı”, etiyolojinin %90-95’ini </a:t>
            </a:r>
            <a:r>
              <a:rPr lang="tr-TR" dirty="0" err="1"/>
              <a:t>viral</a:t>
            </a:r>
            <a:r>
              <a:rPr lang="tr-TR" dirty="0"/>
              <a:t> etkenlerin oluşturduğu, çocukluk döneminin en sık görülen üst solunum yolu enfeksiyonudur. </a:t>
            </a:r>
          </a:p>
          <a:p>
            <a:r>
              <a:rPr lang="tr-TR" dirty="0"/>
              <a:t>Bebeklerde ve çocuklarda bulgular yetişkinlere göre daha ağır seyreder. </a:t>
            </a:r>
          </a:p>
        </p:txBody>
      </p:sp>
    </p:spTree>
    <p:extLst>
      <p:ext uri="{BB962C8B-B14F-4D97-AF65-F5344CB8AC3E}">
        <p14:creationId xmlns:p14="http://schemas.microsoft.com/office/powerpoint/2010/main" val="399276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2" y="188640"/>
            <a:ext cx="8712968" cy="6480720"/>
          </a:xfrm>
        </p:spPr>
        <p:txBody>
          <a:bodyPr>
            <a:normAutofit/>
          </a:bodyPr>
          <a:lstStyle/>
          <a:p>
            <a:r>
              <a:rPr lang="tr-TR" dirty="0" err="1"/>
              <a:t>Nazofarenjiti</a:t>
            </a:r>
            <a:r>
              <a:rPr lang="tr-TR" dirty="0"/>
              <a:t> olan çocuklar evde tedavi edilebilirler. Spesifik bir tedavisi yoktur ve etkili bir aşısı bulunmamaktadır. Ateşi düşürmek için </a:t>
            </a:r>
            <a:r>
              <a:rPr lang="tr-TR" dirty="0" err="1"/>
              <a:t>antipretikler</a:t>
            </a:r>
            <a:r>
              <a:rPr lang="tr-TR" dirty="0"/>
              <a:t> kullanılabilir. Ateş düşene kadar en az 1 gün istirahat önerilmektedir. Öksürük kesiciler kuru öksürükte </a:t>
            </a:r>
            <a:r>
              <a:rPr lang="tr-TR" dirty="0" err="1"/>
              <a:t>istemlenebilir</a:t>
            </a:r>
            <a:r>
              <a:rPr lang="tr-TR" dirty="0"/>
              <a:t>. Ancak bazı öksürük ilaçları %22 alkol içermektedir. Bu nedenle çocuklara düzenli olarak verilmemeli ve çocukların ulaşamayacağı güvenli bir yerde muhafaza edilmelidir. </a:t>
            </a:r>
            <a:r>
              <a:rPr lang="tr-TR" dirty="0" err="1"/>
              <a:t>Nazofarenjit</a:t>
            </a:r>
            <a:r>
              <a:rPr lang="tr-TR" dirty="0"/>
              <a:t>, antibiyotiklerin gereksizce kullanıldığı bir hastalıktır. Çocukların aşırı kalabalık ortama sokulmaması, </a:t>
            </a:r>
            <a:r>
              <a:rPr lang="tr-TR" dirty="0" err="1"/>
              <a:t>enfekte</a:t>
            </a:r>
            <a:r>
              <a:rPr lang="tr-TR" dirty="0"/>
              <a:t> kişilerden uzak tutulması önem taşır. </a:t>
            </a:r>
          </a:p>
          <a:p>
            <a:endParaRPr lang="tr-TR" dirty="0"/>
          </a:p>
        </p:txBody>
      </p:sp>
    </p:spTree>
    <p:extLst>
      <p:ext uri="{BB962C8B-B14F-4D97-AF65-F5344CB8AC3E}">
        <p14:creationId xmlns:p14="http://schemas.microsoft.com/office/powerpoint/2010/main" val="1304304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800px-Pharyngit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38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sz="half" idx="4294967295"/>
          </p:nvPr>
        </p:nvSpPr>
        <p:spPr>
          <a:xfrm>
            <a:off x="0" y="1981200"/>
            <a:ext cx="4038600" cy="3886200"/>
          </a:xfrm>
        </p:spPr>
        <p:txBody>
          <a:bodyPr/>
          <a:lstStyle/>
          <a:p>
            <a:pPr eaLnBrk="1" hangingPunct="1"/>
            <a:endParaRPr lang="tr-TR" sz="2800"/>
          </a:p>
          <a:p>
            <a:pPr eaLnBrk="1" hangingPunct="1">
              <a:buFont typeface="Wingdings" pitchFamily="2" charset="2"/>
              <a:buNone/>
            </a:pPr>
            <a:endParaRPr lang="tr-TR" sz="2800"/>
          </a:p>
        </p:txBody>
      </p:sp>
      <p:pic>
        <p:nvPicPr>
          <p:cNvPr id="6148" name="Picture 16" descr="concha_nasi-inferio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484813" y="0"/>
            <a:ext cx="3659187" cy="6858000"/>
          </a:xfrm>
        </p:spPr>
      </p:pic>
      <p:sp>
        <p:nvSpPr>
          <p:cNvPr id="6147" name="Rectangle 8"/>
          <p:cNvSpPr>
            <a:spLocks noChangeArrowheads="1"/>
          </p:cNvSpPr>
          <p:nvPr/>
        </p:nvSpPr>
        <p:spPr bwMode="auto">
          <a:xfrm>
            <a:off x="0" y="657225"/>
            <a:ext cx="51816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tr-TR" sz="3600" b="1">
                <a:latin typeface="Arial Unicode MS" pitchFamily="34" charset="-128"/>
              </a:rPr>
              <a:t>BURUN</a:t>
            </a:r>
          </a:p>
          <a:p>
            <a:endParaRPr lang="tr-TR" sz="3600" b="1">
              <a:latin typeface="Arial Unicode MS" pitchFamily="34" charset="-128"/>
            </a:endParaRPr>
          </a:p>
          <a:p>
            <a:r>
              <a:rPr lang="tr-TR" sz="3600" b="1">
                <a:latin typeface="Arial Unicode MS" pitchFamily="34" charset="-128"/>
              </a:rPr>
              <a:t>Kemik ve kıkırdaktan yapılmış,</a:t>
            </a:r>
            <a:r>
              <a:rPr lang="tr-TR" sz="3600" b="1"/>
              <a:t> </a:t>
            </a:r>
            <a:r>
              <a:rPr lang="tr-TR" sz="3600" b="1">
                <a:latin typeface="Arial Unicode MS" pitchFamily="34" charset="-128"/>
              </a:rPr>
              <a:t>kas ve deri ile örtülü organdır.</a:t>
            </a:r>
            <a:r>
              <a:rPr lang="tr-TR" sz="3600" b="1"/>
              <a:t> </a:t>
            </a:r>
            <a:r>
              <a:rPr lang="tr-TR" sz="3600" b="1">
                <a:latin typeface="Arial Unicode MS" pitchFamily="34" charset="-128"/>
              </a:rPr>
              <a:t>Solunan havayı hem ısıtır hem nemlendirir.</a:t>
            </a:r>
            <a:r>
              <a:rPr lang="tr-TR" sz="3600" b="1"/>
              <a:t> </a:t>
            </a:r>
            <a:r>
              <a:rPr lang="tr-TR" sz="3600" b="1">
                <a:latin typeface="Arial Unicode MS" pitchFamily="34" charset="-128"/>
              </a:rPr>
              <a:t>Ayrıca mukozadaki tüycüklerde yabancı maddeleri tutar.</a:t>
            </a:r>
          </a:p>
          <a:p>
            <a:r>
              <a:rPr lang="tr-TR" sz="3600">
                <a:latin typeface="Arial Unicode MS" pitchFamily="34" charset="-128"/>
              </a:rPr>
              <a:t>   </a:t>
            </a:r>
          </a:p>
        </p:txBody>
      </p:sp>
    </p:spTree>
    <p:extLst>
      <p:ext uri="{BB962C8B-B14F-4D97-AF65-F5344CB8AC3E}">
        <p14:creationId xmlns:p14="http://schemas.microsoft.com/office/powerpoint/2010/main" val="618253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nodePh="1">
                                  <p:stCondLst>
                                    <p:cond delay="0"/>
                                  </p:stCondLst>
                                  <p:endCondLst>
                                    <p:cond evt="begin" delay="0">
                                      <p:tn val="5"/>
                                    </p:cond>
                                  </p:end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outVertical)">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farenji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600200"/>
            <a:ext cx="3462338" cy="4191000"/>
          </a:xfrm>
        </p:spPr>
      </p:pic>
      <p:pic>
        <p:nvPicPr>
          <p:cNvPr id="48134" name="Picture 6" descr="mononu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524000"/>
            <a:ext cx="3795713"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Rectangle 2"/>
          <p:cNvSpPr>
            <a:spLocks noGrp="1" noChangeArrowheads="1"/>
          </p:cNvSpPr>
          <p:nvPr>
            <p:ph type="body" sz="half" idx="4294967295"/>
          </p:nvPr>
        </p:nvSpPr>
        <p:spPr>
          <a:xfrm>
            <a:off x="0" y="1600200"/>
            <a:ext cx="4038600" cy="4530725"/>
          </a:xfrm>
        </p:spPr>
        <p:txBody>
          <a:bodyPr/>
          <a:lstStyle/>
          <a:p>
            <a:pPr eaLnBrk="1" hangingPunct="1"/>
            <a:endParaRPr lang="tr-TR" sz="2800"/>
          </a:p>
          <a:p>
            <a:pPr eaLnBrk="1" hangingPunct="1"/>
            <a:endParaRPr lang="tr-TR" sz="2800"/>
          </a:p>
          <a:p>
            <a:pPr eaLnBrk="1" hangingPunct="1"/>
            <a:endParaRPr lang="tr-TR" sz="2800"/>
          </a:p>
          <a:p>
            <a:pPr eaLnBrk="1" hangingPunct="1"/>
            <a:endParaRPr lang="tr-TR" sz="2800"/>
          </a:p>
        </p:txBody>
      </p:sp>
      <p:sp>
        <p:nvSpPr>
          <p:cNvPr id="48131" name="Rectangle 3"/>
          <p:cNvSpPr>
            <a:spLocks noChangeArrowheads="1"/>
          </p:cNvSpPr>
          <p:nvPr/>
        </p:nvSpPr>
        <p:spPr bwMode="auto">
          <a:xfrm>
            <a:off x="5638800" y="60198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3200" b="1"/>
              <a:t>TONSİLİT</a:t>
            </a:r>
          </a:p>
        </p:txBody>
      </p:sp>
      <p:sp>
        <p:nvSpPr>
          <p:cNvPr id="48132" name="Rectangle 4"/>
          <p:cNvSpPr>
            <a:spLocks noChangeArrowheads="1"/>
          </p:cNvSpPr>
          <p:nvPr/>
        </p:nvSpPr>
        <p:spPr bwMode="auto">
          <a:xfrm>
            <a:off x="914400" y="5999163"/>
            <a:ext cx="2889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Font typeface="Wingdings" pitchFamily="2" charset="2"/>
              <a:buNone/>
            </a:pPr>
            <a:r>
              <a:rPr lang="tr-TR" sz="3200" b="1"/>
              <a:t>FARENJİT</a:t>
            </a:r>
          </a:p>
        </p:txBody>
      </p:sp>
      <p:sp>
        <p:nvSpPr>
          <p:cNvPr id="48133" name="WordArt 5"/>
          <p:cNvSpPr>
            <a:spLocks noChangeArrowheads="1" noChangeShapeType="1" noTextEdit="1"/>
          </p:cNvSpPr>
          <p:nvPr/>
        </p:nvSpPr>
        <p:spPr bwMode="auto">
          <a:xfrm>
            <a:off x="457200" y="457200"/>
            <a:ext cx="7391400" cy="838200"/>
          </a:xfrm>
          <a:prstGeom prst="rect">
            <a:avLst/>
          </a:prstGeom>
        </p:spPr>
        <p:txBody>
          <a:bodyPr wrap="none" fromWordArt="1">
            <a:prstTxWarp prst="textPlain">
              <a:avLst>
                <a:gd name="adj" fmla="val 50000"/>
              </a:avLst>
            </a:prstTxWarp>
          </a:bodyPr>
          <a:lstStyle/>
          <a:p>
            <a:pPr algn="ctr"/>
            <a:r>
              <a:rPr lang="tr-TR" sz="3200" kern="10">
                <a:ln w="12700">
                  <a:solidFill>
                    <a:srgbClr val="EAEAEA"/>
                  </a:solidFill>
                  <a:round/>
                  <a:headEnd/>
                  <a:tailEnd/>
                </a:ln>
                <a:solidFill>
                  <a:srgbClr val="3142BD"/>
                </a:solidFill>
                <a:effectLst>
                  <a:outerShdw dist="35921" dir="2700000" sy="50000" kx="2115830" algn="bl" rotWithShape="0">
                    <a:srgbClr val="C0C0C0">
                      <a:alpha val="79999"/>
                    </a:srgbClr>
                  </a:outerShdw>
                </a:effectLst>
                <a:latin typeface="Arial Black"/>
              </a:rPr>
              <a:t>Akut Farenjit ve Tonsillit</a:t>
            </a:r>
          </a:p>
        </p:txBody>
      </p:sp>
    </p:spTree>
    <p:extLst>
      <p:ext uri="{BB962C8B-B14F-4D97-AF65-F5344CB8AC3E}">
        <p14:creationId xmlns:p14="http://schemas.microsoft.com/office/powerpoint/2010/main" val="410610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0" y="381000"/>
            <a:ext cx="9144000" cy="5791200"/>
          </a:xfrm>
        </p:spPr>
        <p:txBody>
          <a:bodyPr/>
          <a:lstStyle/>
          <a:p>
            <a:pPr algn="just" eaLnBrk="1" hangingPunct="1"/>
            <a:r>
              <a:rPr lang="tr-TR" sz="3600" b="1" dirty="0">
                <a:latin typeface="Arial Unicode MS" pitchFamily="34" charset="-128"/>
              </a:rPr>
              <a:t>Akut </a:t>
            </a:r>
            <a:r>
              <a:rPr lang="tr-TR" sz="3600" b="1" dirty="0" err="1">
                <a:latin typeface="Arial Unicode MS" pitchFamily="34" charset="-128"/>
              </a:rPr>
              <a:t>tonsilit</a:t>
            </a:r>
            <a:r>
              <a:rPr lang="tr-TR" sz="3600" b="1" dirty="0">
                <a:latin typeface="Arial Unicode MS" pitchFamily="34" charset="-128"/>
              </a:rPr>
              <a:t> ve </a:t>
            </a:r>
            <a:r>
              <a:rPr lang="tr-TR" sz="3600" b="1" dirty="0" err="1">
                <a:latin typeface="Arial Unicode MS" pitchFamily="34" charset="-128"/>
              </a:rPr>
              <a:t>tonsilofarenjit</a:t>
            </a:r>
            <a:r>
              <a:rPr lang="tr-TR" sz="3600" b="1" dirty="0">
                <a:latin typeface="Arial Unicode MS" pitchFamily="34" charset="-128"/>
              </a:rPr>
              <a:t> gibi </a:t>
            </a:r>
            <a:r>
              <a:rPr lang="tr-TR" sz="3600" b="1" dirty="0" err="1">
                <a:latin typeface="Arial Unicode MS" pitchFamily="34" charset="-128"/>
              </a:rPr>
              <a:t>farenksi</a:t>
            </a:r>
            <a:r>
              <a:rPr lang="tr-TR" sz="3600" b="1" dirty="0">
                <a:latin typeface="Arial Unicode MS" pitchFamily="34" charset="-128"/>
              </a:rPr>
              <a:t> tutan akut enfeksiyonlardır. Genellikle boğaz ağrısı, ateş, burun tıkanıklığı nedeniyle boğazın </a:t>
            </a:r>
            <a:r>
              <a:rPr lang="tr-TR" sz="3600" b="1" dirty="0" err="1">
                <a:latin typeface="Arial Unicode MS" pitchFamily="34" charset="-128"/>
              </a:rPr>
              <a:t>enflamasyonu</a:t>
            </a:r>
            <a:r>
              <a:rPr lang="tr-TR" sz="3600" b="1" dirty="0">
                <a:latin typeface="Arial Unicode MS" pitchFamily="34" charset="-128"/>
              </a:rPr>
              <a:t> sonucu gelişen </a:t>
            </a:r>
            <a:r>
              <a:rPr lang="tr-TR" sz="3600" b="1" dirty="0" err="1">
                <a:latin typeface="Arial Unicode MS" pitchFamily="34" charset="-128"/>
              </a:rPr>
              <a:t>tonsilitle</a:t>
            </a:r>
            <a:r>
              <a:rPr lang="tr-TR" sz="3600" b="1" dirty="0">
                <a:latin typeface="Arial Unicode MS" pitchFamily="34" charset="-128"/>
              </a:rPr>
              <a:t> birlikte görülür.</a:t>
            </a:r>
          </a:p>
          <a:p>
            <a:pPr algn="just" eaLnBrk="1" hangingPunct="1"/>
            <a:r>
              <a:rPr lang="tr-TR" sz="3600" b="1" dirty="0" err="1">
                <a:latin typeface="Arial Unicode MS" pitchFamily="34" charset="-128"/>
              </a:rPr>
              <a:t>İnsidansı</a:t>
            </a:r>
            <a:r>
              <a:rPr lang="tr-TR" sz="3600" b="1" dirty="0">
                <a:latin typeface="Arial Unicode MS" pitchFamily="34" charset="-128"/>
              </a:rPr>
              <a:t>; akut farenjit, genellikle okul öncesi</a:t>
            </a:r>
            <a:r>
              <a:rPr lang="tr-TR" sz="3600" b="1" dirty="0"/>
              <a:t> </a:t>
            </a:r>
            <a:r>
              <a:rPr lang="tr-TR" sz="3600" b="1" dirty="0">
                <a:latin typeface="Arial Unicode MS" pitchFamily="34" charset="-128"/>
              </a:rPr>
              <a:t>(3-6) ve okul çocuklarında</a:t>
            </a:r>
            <a:r>
              <a:rPr lang="tr-TR" sz="3600" b="1" dirty="0"/>
              <a:t> </a:t>
            </a:r>
            <a:r>
              <a:rPr lang="tr-TR" sz="3600" b="1" dirty="0">
                <a:latin typeface="Arial Unicode MS" pitchFamily="34" charset="-128"/>
              </a:rPr>
              <a:t>(6-12), </a:t>
            </a:r>
            <a:r>
              <a:rPr lang="tr-TR" sz="3600" b="1" dirty="0" err="1">
                <a:latin typeface="Arial Unicode MS" pitchFamily="34" charset="-128"/>
              </a:rPr>
              <a:t>tonsillit</a:t>
            </a:r>
            <a:r>
              <a:rPr lang="tr-TR" sz="3600" b="1" dirty="0">
                <a:latin typeface="Arial Unicode MS" pitchFamily="34" charset="-128"/>
              </a:rPr>
              <a:t> ise 2 yaşından büyük çocuklarda sık görülür.</a:t>
            </a:r>
            <a:endParaRPr lang="tr-TR" dirty="0">
              <a:latin typeface="Arial Unicode MS" pitchFamily="34" charset="-128"/>
            </a:endParaRPr>
          </a:p>
        </p:txBody>
      </p:sp>
    </p:spTree>
    <p:extLst>
      <p:ext uri="{BB962C8B-B14F-4D97-AF65-F5344CB8AC3E}">
        <p14:creationId xmlns:p14="http://schemas.microsoft.com/office/powerpoint/2010/main" val="3312681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7" descr="Bademcik_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bademci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535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a:xfrm>
            <a:off x="304800" y="1717675"/>
            <a:ext cx="8305800" cy="5140325"/>
          </a:xfrm>
        </p:spPr>
        <p:txBody>
          <a:bodyPr/>
          <a:lstStyle/>
          <a:p>
            <a:pPr algn="just" eaLnBrk="1" hangingPunct="1">
              <a:lnSpc>
                <a:spcPct val="90000"/>
              </a:lnSpc>
            </a:pPr>
            <a:endParaRPr lang="tr-TR" b="1">
              <a:latin typeface="Arial Unicode MS" pitchFamily="34" charset="-128"/>
            </a:endParaRPr>
          </a:p>
          <a:p>
            <a:pPr algn="just" eaLnBrk="1" hangingPunct="1">
              <a:lnSpc>
                <a:spcPct val="90000"/>
              </a:lnSpc>
            </a:pPr>
            <a:r>
              <a:rPr lang="tr-TR" sz="3600" b="1">
                <a:latin typeface="Arial Unicode MS" pitchFamily="34" charset="-128"/>
              </a:rPr>
              <a:t>Etken virüs ve bakterilerdir. </a:t>
            </a:r>
          </a:p>
          <a:p>
            <a:pPr algn="just" eaLnBrk="1" hangingPunct="1">
              <a:lnSpc>
                <a:spcPct val="90000"/>
              </a:lnSpc>
            </a:pPr>
            <a:r>
              <a:rPr lang="tr-TR" sz="3600" b="1">
                <a:latin typeface="Arial Unicode MS" pitchFamily="34" charset="-128"/>
              </a:rPr>
              <a:t>Bakteriler içinde en sık karşılaşılan A grubu B hemolitik streptokoklardır. </a:t>
            </a:r>
          </a:p>
          <a:p>
            <a:pPr algn="just" eaLnBrk="1" hangingPunct="1">
              <a:lnSpc>
                <a:spcPct val="90000"/>
              </a:lnSpc>
            </a:pPr>
            <a:r>
              <a:rPr lang="tr-TR" sz="3600" b="1">
                <a:latin typeface="Arial Unicode MS" pitchFamily="34" charset="-128"/>
              </a:rPr>
              <a:t>Virüslerle olan enfeksiyon (%80-90) bakterilere oranla daha sıktır (%15) ve etken damlacık yoluyla bulaşır.</a:t>
            </a:r>
            <a:endParaRPr lang="tr-TR"/>
          </a:p>
        </p:txBody>
      </p:sp>
      <p:sp>
        <p:nvSpPr>
          <p:cNvPr id="52227" name="WordArt 3"/>
          <p:cNvSpPr>
            <a:spLocks noChangeArrowheads="1" noChangeShapeType="1" noTextEdit="1"/>
          </p:cNvSpPr>
          <p:nvPr/>
        </p:nvSpPr>
        <p:spPr bwMode="auto">
          <a:xfrm>
            <a:off x="914400" y="914400"/>
            <a:ext cx="2057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ETYOLOJİSİ;</a:t>
            </a:r>
          </a:p>
        </p:txBody>
      </p:sp>
    </p:spTree>
    <p:extLst>
      <p:ext uri="{BB962C8B-B14F-4D97-AF65-F5344CB8AC3E}">
        <p14:creationId xmlns:p14="http://schemas.microsoft.com/office/powerpoint/2010/main" val="3115696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tr-TR"/>
          </a:p>
        </p:txBody>
      </p:sp>
      <p:sp>
        <p:nvSpPr>
          <p:cNvPr id="53251" name="Rectangle 3"/>
          <p:cNvSpPr>
            <a:spLocks noGrp="1" noChangeArrowheads="1"/>
          </p:cNvSpPr>
          <p:nvPr>
            <p:ph idx="1"/>
          </p:nvPr>
        </p:nvSpPr>
        <p:spPr>
          <a:xfrm>
            <a:off x="0" y="152400"/>
            <a:ext cx="9372600" cy="6705600"/>
          </a:xfrm>
        </p:spPr>
        <p:txBody>
          <a:bodyPr/>
          <a:lstStyle/>
          <a:p>
            <a:pPr eaLnBrk="1" hangingPunct="1"/>
            <a:endParaRPr lang="tr-TR" b="1">
              <a:latin typeface="Arial Unicode MS" pitchFamily="34" charset="-128"/>
            </a:endParaRPr>
          </a:p>
          <a:p>
            <a:pPr eaLnBrk="1" hangingPunct="1"/>
            <a:r>
              <a:rPr lang="tr-TR" b="1">
                <a:latin typeface="Arial Unicode MS" pitchFamily="34" charset="-128"/>
              </a:rPr>
              <a:t>Kalabalık yaşam koşulları,</a:t>
            </a:r>
          </a:p>
          <a:p>
            <a:pPr eaLnBrk="1" hangingPunct="1">
              <a:buFont typeface="Wingdings" pitchFamily="2" charset="2"/>
              <a:buNone/>
            </a:pPr>
            <a:endParaRPr lang="tr-TR" b="1">
              <a:latin typeface="Arial Unicode MS" pitchFamily="34" charset="-128"/>
            </a:endParaRPr>
          </a:p>
          <a:p>
            <a:pPr eaLnBrk="1" hangingPunct="1"/>
            <a:r>
              <a:rPr lang="tr-TR" b="1">
                <a:latin typeface="Arial Unicode MS" pitchFamily="34" charset="-128"/>
              </a:rPr>
              <a:t>Sosyo-ekonomik düzeyin </a:t>
            </a:r>
          </a:p>
          <a:p>
            <a:pPr eaLnBrk="1" hangingPunct="1">
              <a:buFont typeface="Wingdings" pitchFamily="2" charset="2"/>
              <a:buNone/>
            </a:pPr>
            <a:r>
              <a:rPr lang="tr-TR" b="1">
                <a:latin typeface="Arial Unicode MS" pitchFamily="34" charset="-128"/>
              </a:rPr>
              <a:t>düşüklüğü,</a:t>
            </a:r>
          </a:p>
          <a:p>
            <a:pPr eaLnBrk="1" hangingPunct="1">
              <a:buFont typeface="Wingdings" pitchFamily="2" charset="2"/>
              <a:buNone/>
            </a:pPr>
            <a:endParaRPr lang="tr-TR" b="1">
              <a:latin typeface="Arial Unicode MS" pitchFamily="34" charset="-128"/>
            </a:endParaRPr>
          </a:p>
          <a:p>
            <a:pPr eaLnBrk="1" hangingPunct="1"/>
            <a:r>
              <a:rPr lang="tr-TR" b="1">
                <a:latin typeface="Arial Unicode MS" pitchFamily="34" charset="-128"/>
              </a:rPr>
              <a:t>Soğuk havalar,</a:t>
            </a:r>
          </a:p>
          <a:p>
            <a:pPr eaLnBrk="1" hangingPunct="1"/>
            <a:endParaRPr lang="tr-TR" b="1">
              <a:latin typeface="Arial Unicode MS" pitchFamily="34" charset="-128"/>
            </a:endParaRPr>
          </a:p>
          <a:p>
            <a:pPr eaLnBrk="1" hangingPunct="1"/>
            <a:endParaRPr lang="tr-TR" b="1">
              <a:latin typeface="Arial Unicode MS" pitchFamily="34" charset="-128"/>
            </a:endParaRPr>
          </a:p>
          <a:p>
            <a:pPr eaLnBrk="1" hangingPunct="1"/>
            <a:r>
              <a:rPr lang="tr-TR" b="1">
                <a:latin typeface="Arial Unicode MS" pitchFamily="34" charset="-128"/>
              </a:rPr>
              <a:t>Anne sütüyle beslenmeme</a:t>
            </a:r>
          </a:p>
        </p:txBody>
      </p:sp>
    </p:spTree>
    <p:extLst>
      <p:ext uri="{BB962C8B-B14F-4D97-AF65-F5344CB8AC3E}">
        <p14:creationId xmlns:p14="http://schemas.microsoft.com/office/powerpoint/2010/main" val="4280849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sz="half" idx="1"/>
          </p:nvPr>
        </p:nvSpPr>
        <p:spPr>
          <a:xfrm>
            <a:off x="0" y="1143000"/>
            <a:ext cx="4572000" cy="5715000"/>
          </a:xfrm>
        </p:spPr>
        <p:txBody>
          <a:bodyPr/>
          <a:lstStyle/>
          <a:p>
            <a:pPr eaLnBrk="1" hangingPunct="1">
              <a:lnSpc>
                <a:spcPct val="90000"/>
              </a:lnSpc>
              <a:buFont typeface="Wingdings" pitchFamily="2" charset="2"/>
              <a:buNone/>
            </a:pPr>
            <a:endParaRPr lang="tr-TR" sz="2000" b="1">
              <a:latin typeface="Arial Unicode MS" pitchFamily="34" charset="-128"/>
            </a:endParaRPr>
          </a:p>
          <a:p>
            <a:pPr eaLnBrk="1" hangingPunct="1">
              <a:lnSpc>
                <a:spcPct val="90000"/>
              </a:lnSpc>
              <a:buFont typeface="Wingdings" pitchFamily="2" charset="2"/>
              <a:buNone/>
            </a:pPr>
            <a:r>
              <a:rPr lang="tr-TR" sz="2400" b="1">
                <a:latin typeface="Arial Unicode MS" pitchFamily="34" charset="-128"/>
              </a:rPr>
              <a:t>Viral enfeksiyonlarda;</a:t>
            </a:r>
          </a:p>
          <a:p>
            <a:pPr eaLnBrk="1" hangingPunct="1">
              <a:lnSpc>
                <a:spcPct val="90000"/>
              </a:lnSpc>
              <a:buFont typeface="Wingdings" pitchFamily="2" charset="2"/>
              <a:buNone/>
            </a:pPr>
            <a:endParaRPr lang="tr-TR" sz="2400" b="1">
              <a:latin typeface="Arial Unicode MS" pitchFamily="34" charset="-128"/>
            </a:endParaRPr>
          </a:p>
          <a:p>
            <a:pPr eaLnBrk="1" hangingPunct="1">
              <a:lnSpc>
                <a:spcPct val="90000"/>
              </a:lnSpc>
            </a:pPr>
            <a:r>
              <a:rPr lang="tr-TR" sz="2400" b="1">
                <a:latin typeface="Arial Unicode MS" pitchFamily="34" charset="-128"/>
              </a:rPr>
              <a:t>Ateş,huzursuzluk</a:t>
            </a:r>
          </a:p>
          <a:p>
            <a:pPr eaLnBrk="1" hangingPunct="1">
              <a:lnSpc>
                <a:spcPct val="90000"/>
              </a:lnSpc>
            </a:pPr>
            <a:r>
              <a:rPr lang="tr-TR" sz="2400" b="1">
                <a:latin typeface="Arial Unicode MS" pitchFamily="34" charset="-128"/>
              </a:rPr>
              <a:t>Halsizlik- iştahsızlık</a:t>
            </a:r>
          </a:p>
          <a:p>
            <a:pPr eaLnBrk="1" hangingPunct="1">
              <a:lnSpc>
                <a:spcPct val="90000"/>
              </a:lnSpc>
            </a:pPr>
            <a:r>
              <a:rPr lang="tr-TR" sz="2400" b="1">
                <a:latin typeface="Arial Unicode MS" pitchFamily="34" charset="-128"/>
              </a:rPr>
              <a:t>Boğaz ağrısı </a:t>
            </a:r>
          </a:p>
          <a:p>
            <a:pPr eaLnBrk="1" hangingPunct="1">
              <a:lnSpc>
                <a:spcPct val="90000"/>
              </a:lnSpc>
            </a:pPr>
            <a:r>
              <a:rPr lang="tr-TR" sz="2400" b="1">
                <a:latin typeface="Arial Unicode MS" pitchFamily="34" charset="-128"/>
              </a:rPr>
              <a:t>Rinit</a:t>
            </a:r>
          </a:p>
          <a:p>
            <a:pPr eaLnBrk="1" hangingPunct="1">
              <a:lnSpc>
                <a:spcPct val="90000"/>
              </a:lnSpc>
            </a:pPr>
            <a:r>
              <a:rPr lang="tr-TR" sz="2400" b="1">
                <a:latin typeface="Arial Unicode MS" pitchFamily="34" charset="-128"/>
              </a:rPr>
              <a:t>Konjunktivit</a:t>
            </a:r>
          </a:p>
          <a:p>
            <a:pPr eaLnBrk="1" hangingPunct="1">
              <a:lnSpc>
                <a:spcPct val="90000"/>
              </a:lnSpc>
            </a:pPr>
            <a:r>
              <a:rPr lang="tr-TR" sz="2400" b="1">
                <a:latin typeface="Arial Unicode MS" pitchFamily="34" charset="-128"/>
              </a:rPr>
              <a:t>Ses kısıklığı</a:t>
            </a:r>
          </a:p>
          <a:p>
            <a:pPr eaLnBrk="1" hangingPunct="1">
              <a:lnSpc>
                <a:spcPct val="90000"/>
              </a:lnSpc>
            </a:pPr>
            <a:r>
              <a:rPr lang="tr-TR" sz="2400" b="1">
                <a:latin typeface="Arial Unicode MS" pitchFamily="34" charset="-128"/>
              </a:rPr>
              <a:t>Boğazda kuruluk</a:t>
            </a:r>
          </a:p>
          <a:p>
            <a:pPr eaLnBrk="1" hangingPunct="1">
              <a:lnSpc>
                <a:spcPct val="90000"/>
              </a:lnSpc>
            </a:pPr>
            <a:r>
              <a:rPr lang="tr-TR" sz="2400" b="1">
                <a:latin typeface="Arial Unicode MS" pitchFamily="34" charset="-128"/>
              </a:rPr>
              <a:t>Öksürük </a:t>
            </a:r>
          </a:p>
          <a:p>
            <a:pPr eaLnBrk="1" hangingPunct="1">
              <a:lnSpc>
                <a:spcPct val="90000"/>
              </a:lnSpc>
            </a:pPr>
            <a:r>
              <a:rPr lang="tr-TR" sz="2400" b="1">
                <a:latin typeface="Arial Unicode MS" pitchFamily="34" charset="-128"/>
              </a:rPr>
              <a:t>Tonsillalar üzerinde eksuda olabilir.</a:t>
            </a:r>
          </a:p>
          <a:p>
            <a:pPr eaLnBrk="1" hangingPunct="1">
              <a:lnSpc>
                <a:spcPct val="90000"/>
              </a:lnSpc>
              <a:buFont typeface="Wingdings" pitchFamily="2" charset="2"/>
              <a:buNone/>
            </a:pPr>
            <a:r>
              <a:rPr lang="tr-TR" sz="2400" b="1">
                <a:latin typeface="Arial Unicode MS" pitchFamily="34" charset="-128"/>
              </a:rPr>
              <a:t>   </a:t>
            </a:r>
          </a:p>
        </p:txBody>
      </p:sp>
      <p:sp>
        <p:nvSpPr>
          <p:cNvPr id="55299" name="Rectangle 3"/>
          <p:cNvSpPr>
            <a:spLocks noGrp="1" noChangeArrowheads="1"/>
          </p:cNvSpPr>
          <p:nvPr>
            <p:ph sz="half" idx="2"/>
          </p:nvPr>
        </p:nvSpPr>
        <p:spPr>
          <a:xfrm>
            <a:off x="4419600" y="1066800"/>
            <a:ext cx="4572000" cy="5791200"/>
          </a:xfrm>
        </p:spPr>
        <p:txBody>
          <a:bodyPr/>
          <a:lstStyle/>
          <a:p>
            <a:pPr eaLnBrk="1" hangingPunct="1">
              <a:lnSpc>
                <a:spcPct val="90000"/>
              </a:lnSpc>
              <a:buFont typeface="Wingdings" pitchFamily="2" charset="2"/>
              <a:buNone/>
            </a:pPr>
            <a:endParaRPr lang="tr-TR" sz="2400" b="1">
              <a:latin typeface="Arial Unicode MS" pitchFamily="34" charset="-128"/>
            </a:endParaRPr>
          </a:p>
          <a:p>
            <a:pPr eaLnBrk="1" hangingPunct="1">
              <a:lnSpc>
                <a:spcPct val="90000"/>
              </a:lnSpc>
              <a:buFont typeface="Wingdings" pitchFamily="2" charset="2"/>
              <a:buNone/>
            </a:pPr>
            <a:r>
              <a:rPr lang="tr-TR" sz="2400" b="1">
                <a:latin typeface="Arial Unicode MS" pitchFamily="34" charset="-128"/>
              </a:rPr>
              <a:t>Bakteriyel enfeksiyonlarda;</a:t>
            </a:r>
          </a:p>
          <a:p>
            <a:pPr eaLnBrk="1" hangingPunct="1">
              <a:lnSpc>
                <a:spcPct val="90000"/>
              </a:lnSpc>
              <a:buFont typeface="Wingdings" pitchFamily="2" charset="2"/>
              <a:buNone/>
            </a:pPr>
            <a:endParaRPr lang="tr-TR" sz="2400" b="1">
              <a:latin typeface="Arial Unicode MS" pitchFamily="34" charset="-128"/>
            </a:endParaRPr>
          </a:p>
          <a:p>
            <a:pPr eaLnBrk="1" hangingPunct="1">
              <a:lnSpc>
                <a:spcPct val="90000"/>
              </a:lnSpc>
            </a:pPr>
            <a:r>
              <a:rPr lang="tr-TR" sz="2400" b="1">
                <a:latin typeface="Arial Unicode MS" pitchFamily="34" charset="-128"/>
              </a:rPr>
              <a:t>Çocuk 3 yaşından küçükse hafif ateş 3 yaşından büyükse yüksek ateş(40°C)</a:t>
            </a:r>
          </a:p>
          <a:p>
            <a:pPr eaLnBrk="1" hangingPunct="1">
              <a:lnSpc>
                <a:spcPct val="90000"/>
              </a:lnSpc>
            </a:pPr>
            <a:r>
              <a:rPr lang="tr-TR" sz="2400" b="1">
                <a:latin typeface="Arial Unicode MS" pitchFamily="34" charset="-128"/>
              </a:rPr>
              <a:t>Sulu burun akıntısı</a:t>
            </a:r>
          </a:p>
          <a:p>
            <a:pPr eaLnBrk="1" hangingPunct="1">
              <a:lnSpc>
                <a:spcPct val="90000"/>
              </a:lnSpc>
            </a:pPr>
            <a:r>
              <a:rPr lang="tr-TR" sz="2400" b="1">
                <a:latin typeface="Arial Unicode MS" pitchFamily="34" charset="-128"/>
              </a:rPr>
              <a:t>İştahsızlık</a:t>
            </a:r>
          </a:p>
          <a:p>
            <a:pPr eaLnBrk="1" hangingPunct="1">
              <a:lnSpc>
                <a:spcPct val="90000"/>
              </a:lnSpc>
            </a:pPr>
            <a:r>
              <a:rPr lang="tr-TR" sz="2400" b="1">
                <a:latin typeface="Arial Unicode MS" pitchFamily="34" charset="-128"/>
              </a:rPr>
              <a:t>Yutma güçlüğü</a:t>
            </a:r>
          </a:p>
          <a:p>
            <a:pPr eaLnBrk="1" hangingPunct="1">
              <a:lnSpc>
                <a:spcPct val="90000"/>
              </a:lnSpc>
            </a:pPr>
            <a:r>
              <a:rPr lang="tr-TR" sz="2400" b="1">
                <a:latin typeface="Arial Unicode MS" pitchFamily="34" charset="-128"/>
              </a:rPr>
              <a:t>Kusma</a:t>
            </a:r>
          </a:p>
          <a:p>
            <a:pPr eaLnBrk="1" hangingPunct="1">
              <a:lnSpc>
                <a:spcPct val="90000"/>
              </a:lnSpc>
            </a:pPr>
            <a:r>
              <a:rPr lang="tr-TR" sz="2400" b="1">
                <a:latin typeface="Arial Unicode MS" pitchFamily="34" charset="-128"/>
              </a:rPr>
              <a:t>Solukluk</a:t>
            </a:r>
          </a:p>
          <a:p>
            <a:pPr eaLnBrk="1" hangingPunct="1">
              <a:lnSpc>
                <a:spcPct val="90000"/>
              </a:lnSpc>
            </a:pPr>
            <a:r>
              <a:rPr lang="tr-TR" sz="2400" b="1">
                <a:latin typeface="Arial Unicode MS" pitchFamily="34" charset="-128"/>
              </a:rPr>
              <a:t>Tonsiller ve Farenkste hiperemi</a:t>
            </a:r>
          </a:p>
          <a:p>
            <a:pPr eaLnBrk="1" hangingPunct="1">
              <a:lnSpc>
                <a:spcPct val="90000"/>
              </a:lnSpc>
            </a:pPr>
            <a:r>
              <a:rPr lang="tr-TR" sz="2400" b="1">
                <a:latin typeface="Arial Unicode MS" pitchFamily="34" charset="-128"/>
              </a:rPr>
              <a:t>Ön servikal bölgede ağrılı belirtilerle başlar.</a:t>
            </a:r>
            <a:endParaRPr lang="tr-TR" sz="2400">
              <a:latin typeface="Arial Unicode MS" pitchFamily="34" charset="-128"/>
            </a:endParaRPr>
          </a:p>
          <a:p>
            <a:pPr eaLnBrk="1" hangingPunct="1">
              <a:lnSpc>
                <a:spcPct val="90000"/>
              </a:lnSpc>
              <a:buFont typeface="Wingdings" pitchFamily="2" charset="2"/>
              <a:buNone/>
            </a:pPr>
            <a:endParaRPr lang="tr-TR" sz="2400">
              <a:latin typeface="Arial Unicode MS" pitchFamily="34" charset="-128"/>
            </a:endParaRPr>
          </a:p>
        </p:txBody>
      </p:sp>
      <p:sp>
        <p:nvSpPr>
          <p:cNvPr id="55300" name="WordArt 4"/>
          <p:cNvSpPr>
            <a:spLocks noChangeArrowheads="1" noChangeShapeType="1" noTextEdit="1"/>
          </p:cNvSpPr>
          <p:nvPr/>
        </p:nvSpPr>
        <p:spPr bwMode="auto">
          <a:xfrm>
            <a:off x="2895600" y="457200"/>
            <a:ext cx="4038600" cy="609600"/>
          </a:xfrm>
          <a:prstGeom prst="rect">
            <a:avLst/>
          </a:prstGeom>
        </p:spPr>
        <p:txBody>
          <a:bodyPr wrap="none" fromWordArt="1">
            <a:prstTxWarp prst="textDoubleWave1">
              <a:avLst>
                <a:gd name="adj1" fmla="val 6500"/>
                <a:gd name="adj2" fmla="val 0"/>
              </a:avLst>
            </a:prstTxWarp>
          </a:bodyPr>
          <a:lstStyle/>
          <a:p>
            <a:pPr algn="ctr"/>
            <a:r>
              <a:rPr lang="tr-TR" sz="2800" kern="10" spc="-280">
                <a:ln w="12700">
                  <a:solidFill>
                    <a:srgbClr val="000099"/>
                  </a:solidFill>
                  <a:round/>
                  <a:headEnd/>
                  <a:tailEnd/>
                </a:ln>
                <a:solidFill>
                  <a:srgbClr val="33CCFF"/>
                </a:solidFill>
                <a:effectLst>
                  <a:outerShdw dist="125724" dir="18900000" algn="ctr" rotWithShape="0">
                    <a:srgbClr val="000099"/>
                  </a:outerShdw>
                </a:effectLst>
                <a:latin typeface="Impact"/>
              </a:rPr>
              <a:t>KLİNİK BULGULAR</a:t>
            </a:r>
          </a:p>
        </p:txBody>
      </p:sp>
    </p:spTree>
    <p:extLst>
      <p:ext uri="{BB962C8B-B14F-4D97-AF65-F5344CB8AC3E}">
        <p14:creationId xmlns:p14="http://schemas.microsoft.com/office/powerpoint/2010/main" val="760212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sz="half" idx="1"/>
          </p:nvPr>
        </p:nvSpPr>
        <p:spPr>
          <a:xfrm>
            <a:off x="0" y="1219200"/>
            <a:ext cx="4495800" cy="5410200"/>
          </a:xfrm>
        </p:spPr>
        <p:txBody>
          <a:bodyPr/>
          <a:lstStyle/>
          <a:p>
            <a:pPr eaLnBrk="1" hangingPunct="1"/>
            <a:r>
              <a:rPr lang="tr-TR" sz="3000" b="1">
                <a:latin typeface="Arial Unicode MS" pitchFamily="34" charset="-128"/>
              </a:rPr>
              <a:t>Klinik ve inspeksiyon bulgularına ek olarak tanı boğaz kültürü ile konur.</a:t>
            </a:r>
          </a:p>
          <a:p>
            <a:pPr eaLnBrk="1" hangingPunct="1">
              <a:buFont typeface="Wingdings" pitchFamily="2" charset="2"/>
              <a:buNone/>
            </a:pPr>
            <a:endParaRPr lang="tr-TR" sz="3000" b="1">
              <a:latin typeface="Arial Unicode MS" pitchFamily="34" charset="-128"/>
            </a:endParaRPr>
          </a:p>
          <a:p>
            <a:pPr eaLnBrk="1" hangingPunct="1">
              <a:buFont typeface="Wingdings" pitchFamily="2" charset="2"/>
              <a:buNone/>
            </a:pPr>
            <a:r>
              <a:rPr lang="tr-TR" sz="3000" b="1">
                <a:latin typeface="Arial Unicode MS" pitchFamily="34" charset="-128"/>
              </a:rPr>
              <a:t>Tedavide;</a:t>
            </a:r>
          </a:p>
          <a:p>
            <a:pPr eaLnBrk="1" hangingPunct="1"/>
            <a:r>
              <a:rPr lang="tr-TR" sz="3000" b="1">
                <a:latin typeface="Arial Unicode MS" pitchFamily="34" charset="-128"/>
              </a:rPr>
              <a:t> Streptokoklara bağlı enfeksiyonda 10 gün süreyle oral yada İM prokain penisilin uygulanır.</a:t>
            </a:r>
          </a:p>
        </p:txBody>
      </p:sp>
      <p:sp>
        <p:nvSpPr>
          <p:cNvPr id="56323" name="Rectangle 3"/>
          <p:cNvSpPr>
            <a:spLocks noGrp="1" noChangeArrowheads="1"/>
          </p:cNvSpPr>
          <p:nvPr>
            <p:ph sz="half" idx="2"/>
          </p:nvPr>
        </p:nvSpPr>
        <p:spPr>
          <a:xfrm>
            <a:off x="4651375" y="1981200"/>
            <a:ext cx="4035425" cy="3886200"/>
          </a:xfrm>
        </p:spPr>
        <p:txBody>
          <a:bodyPr/>
          <a:lstStyle/>
          <a:p>
            <a:pPr eaLnBrk="1" hangingPunct="1"/>
            <a:endParaRPr lang="tr-TR" sz="2800"/>
          </a:p>
        </p:txBody>
      </p:sp>
      <p:sp>
        <p:nvSpPr>
          <p:cNvPr id="56325" name="WordArt 5"/>
          <p:cNvSpPr>
            <a:spLocks noChangeArrowheads="1" noChangeShapeType="1" noTextEdit="1"/>
          </p:cNvSpPr>
          <p:nvPr/>
        </p:nvSpPr>
        <p:spPr bwMode="auto">
          <a:xfrm>
            <a:off x="2590800" y="533400"/>
            <a:ext cx="3962400" cy="609600"/>
          </a:xfrm>
          <a:prstGeom prst="rect">
            <a:avLst/>
          </a:prstGeom>
        </p:spPr>
        <p:txBody>
          <a:bodyPr wrap="none" fromWordArt="1">
            <a:prstTxWarp prst="textPlain">
              <a:avLst>
                <a:gd name="adj" fmla="val 50000"/>
              </a:avLst>
            </a:prstTxWarp>
          </a:bodyPr>
          <a:lstStyle/>
          <a:p>
            <a:pPr algn="ctr"/>
            <a:r>
              <a:rPr lang="tr-TR" sz="28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TANI VE TEDAVİ</a:t>
            </a:r>
          </a:p>
        </p:txBody>
      </p:sp>
    </p:spTree>
    <p:extLst>
      <p:ext uri="{BB962C8B-B14F-4D97-AF65-F5344CB8AC3E}">
        <p14:creationId xmlns:p14="http://schemas.microsoft.com/office/powerpoint/2010/main" val="558544194"/>
      </p:ext>
    </p:extLst>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0" y="304800"/>
            <a:ext cx="9144000" cy="6172200"/>
          </a:xfrm>
        </p:spPr>
        <p:txBody>
          <a:bodyPr/>
          <a:lstStyle/>
          <a:p>
            <a:pPr algn="just" eaLnBrk="1" hangingPunct="1"/>
            <a:r>
              <a:rPr lang="tr-TR" sz="3600" b="1">
                <a:latin typeface="Arial Unicode MS" pitchFamily="34" charset="-128"/>
              </a:rPr>
              <a:t>Viral enf. ise semptomatik tedavi uygulanır; analjezik, antipretik, boyun kısmına sıcak uygulama, sıcak su ile gargara </a:t>
            </a:r>
          </a:p>
          <a:p>
            <a:pPr algn="just" eaLnBrk="1" hangingPunct="1">
              <a:buFont typeface="Wingdings" pitchFamily="2" charset="2"/>
              <a:buNone/>
            </a:pPr>
            <a:endParaRPr lang="tr-TR" sz="3600" b="1">
              <a:latin typeface="Arial Unicode MS" pitchFamily="34" charset="-128"/>
            </a:endParaRPr>
          </a:p>
          <a:p>
            <a:pPr algn="just" eaLnBrk="1" hangingPunct="1"/>
            <a:r>
              <a:rPr lang="tr-TR" sz="3600" b="1">
                <a:latin typeface="Arial Unicode MS" pitchFamily="34" charset="-128"/>
              </a:rPr>
              <a:t>Yineleyen enf</a:t>
            </a:r>
            <a:r>
              <a:rPr lang="tr-TR" sz="3600" b="1"/>
              <a:t>eksiyon</a:t>
            </a:r>
            <a:r>
              <a:rPr lang="tr-TR" sz="3600" b="1">
                <a:latin typeface="Arial Unicode MS" pitchFamily="34" charset="-128"/>
              </a:rPr>
              <a:t>larda; </a:t>
            </a:r>
          </a:p>
          <a:p>
            <a:pPr algn="just" eaLnBrk="1" hangingPunct="1">
              <a:buFont typeface="Wingdings" pitchFamily="2" charset="2"/>
              <a:buNone/>
            </a:pPr>
            <a:r>
              <a:rPr lang="tr-TR" sz="3600" b="1">
                <a:latin typeface="Arial Unicode MS" pitchFamily="34" charset="-128"/>
              </a:rPr>
              <a:t>  tonsiller hipertrofikse, nefes almayı ve beslenmeyi engelliyorsa çocuk sık sık ateşleniyorsa tonsilektomi yapılır. (3-4 yaş küçüklerde yapılması önerilmez.)</a:t>
            </a:r>
          </a:p>
          <a:p>
            <a:pPr algn="just" eaLnBrk="1" hangingPunct="1"/>
            <a:endParaRPr lang="tr-TR" b="1"/>
          </a:p>
        </p:txBody>
      </p:sp>
    </p:spTree>
    <p:extLst>
      <p:ext uri="{BB962C8B-B14F-4D97-AF65-F5344CB8AC3E}">
        <p14:creationId xmlns:p14="http://schemas.microsoft.com/office/powerpoint/2010/main" val="1242694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0" y="304800"/>
            <a:ext cx="9144000" cy="6172200"/>
          </a:xfrm>
        </p:spPr>
        <p:txBody>
          <a:bodyPr/>
          <a:lstStyle/>
          <a:p>
            <a:pPr algn="just" eaLnBrk="1" hangingPunct="1"/>
            <a:r>
              <a:rPr lang="tr-TR" sz="3600" b="1">
                <a:latin typeface="Arial Unicode MS" pitchFamily="34" charset="-128"/>
              </a:rPr>
              <a:t>Viral enf. ise semptomatik tedavi uygulanır; analjezik, antipretik, boyun kısmına sıcak uygulama, sıcak su ile gargara </a:t>
            </a:r>
          </a:p>
          <a:p>
            <a:pPr algn="just" eaLnBrk="1" hangingPunct="1">
              <a:buFont typeface="Wingdings" pitchFamily="2" charset="2"/>
              <a:buNone/>
            </a:pPr>
            <a:endParaRPr lang="tr-TR" sz="3600" b="1">
              <a:latin typeface="Arial Unicode MS" pitchFamily="34" charset="-128"/>
            </a:endParaRPr>
          </a:p>
          <a:p>
            <a:pPr algn="just" eaLnBrk="1" hangingPunct="1"/>
            <a:r>
              <a:rPr lang="tr-TR" sz="3600" b="1">
                <a:latin typeface="Arial Unicode MS" pitchFamily="34" charset="-128"/>
              </a:rPr>
              <a:t>Yineleyen enf</a:t>
            </a:r>
            <a:r>
              <a:rPr lang="tr-TR" sz="3600" b="1"/>
              <a:t>eksiyon</a:t>
            </a:r>
            <a:r>
              <a:rPr lang="tr-TR" sz="3600" b="1">
                <a:latin typeface="Arial Unicode MS" pitchFamily="34" charset="-128"/>
              </a:rPr>
              <a:t>larda; </a:t>
            </a:r>
          </a:p>
          <a:p>
            <a:pPr algn="just" eaLnBrk="1" hangingPunct="1">
              <a:buFont typeface="Wingdings" pitchFamily="2" charset="2"/>
              <a:buNone/>
            </a:pPr>
            <a:r>
              <a:rPr lang="tr-TR" sz="3600" b="1">
                <a:latin typeface="Arial Unicode MS" pitchFamily="34" charset="-128"/>
              </a:rPr>
              <a:t>  tonsiller hipertrofikse, nefes almayı ve beslenmeyi engelliyorsa çocuk sık sık ateşleniyorsa tonsilektomi yapılır. (3-4 yaş küçüklerde yapılması önerilmez.)</a:t>
            </a:r>
          </a:p>
          <a:p>
            <a:pPr algn="just" eaLnBrk="1" hangingPunct="1"/>
            <a:endParaRPr lang="tr-TR" b="1"/>
          </a:p>
        </p:txBody>
      </p:sp>
    </p:spTree>
    <p:extLst>
      <p:ext uri="{BB962C8B-B14F-4D97-AF65-F5344CB8AC3E}">
        <p14:creationId xmlns:p14="http://schemas.microsoft.com/office/powerpoint/2010/main" val="2200084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839200" cy="1417638"/>
          </a:xfrm>
        </p:spPr>
        <p:txBody>
          <a:bodyPr/>
          <a:lstStyle/>
          <a:p>
            <a:pPr eaLnBrk="1" hangingPunct="1"/>
            <a:r>
              <a:rPr lang="tr-TR" sz="4000"/>
              <a:t>BAKIM </a:t>
            </a:r>
            <a:r>
              <a:rPr lang="tr-TR" sz="4000" dirty="0"/>
              <a:t>GİRİŞİMLERİ</a:t>
            </a:r>
          </a:p>
        </p:txBody>
      </p:sp>
      <p:sp>
        <p:nvSpPr>
          <p:cNvPr id="58371" name="Rectangle 3"/>
          <p:cNvSpPr>
            <a:spLocks noGrp="1" noChangeArrowheads="1"/>
          </p:cNvSpPr>
          <p:nvPr>
            <p:ph type="body" idx="4294967295"/>
          </p:nvPr>
        </p:nvSpPr>
        <p:spPr>
          <a:xfrm>
            <a:off x="0" y="990600"/>
            <a:ext cx="8991600" cy="5486400"/>
          </a:xfrm>
        </p:spPr>
        <p:txBody>
          <a:bodyPr/>
          <a:lstStyle/>
          <a:p>
            <a:pPr eaLnBrk="1" hangingPunct="1">
              <a:lnSpc>
                <a:spcPct val="80000"/>
              </a:lnSpc>
            </a:pPr>
            <a:endParaRPr lang="tr-TR" b="1">
              <a:latin typeface="Arial Unicode MS" pitchFamily="34" charset="-128"/>
            </a:endParaRPr>
          </a:p>
          <a:p>
            <a:pPr eaLnBrk="1" hangingPunct="1">
              <a:lnSpc>
                <a:spcPct val="80000"/>
              </a:lnSpc>
            </a:pPr>
            <a:r>
              <a:rPr lang="tr-TR" b="1">
                <a:latin typeface="Arial Unicode MS" pitchFamily="34" charset="-128"/>
              </a:rPr>
              <a:t>Çocuk, akut dönemde yatak istirahatine alınır</a:t>
            </a:r>
            <a:r>
              <a:rPr lang="tr-TR" b="1"/>
              <a:t>.</a:t>
            </a:r>
          </a:p>
          <a:p>
            <a:pPr eaLnBrk="1" hangingPunct="1">
              <a:lnSpc>
                <a:spcPct val="80000"/>
              </a:lnSpc>
              <a:buFont typeface="Wingdings" pitchFamily="2" charset="2"/>
              <a:buNone/>
            </a:pPr>
            <a:endParaRPr lang="tr-TR" b="1">
              <a:latin typeface="Arial Unicode MS" pitchFamily="34" charset="-128"/>
            </a:endParaRPr>
          </a:p>
          <a:p>
            <a:pPr eaLnBrk="1" hangingPunct="1">
              <a:lnSpc>
                <a:spcPct val="80000"/>
              </a:lnSpc>
            </a:pPr>
            <a:r>
              <a:rPr lang="tr-TR" b="1">
                <a:latin typeface="Arial Unicode MS" pitchFamily="34" charset="-128"/>
              </a:rPr>
              <a:t>Sıvı-elektrolit dengesini sürdürmek için yeterli sıvı alımı sağlanır</a:t>
            </a:r>
            <a:r>
              <a:rPr lang="tr-TR" b="1"/>
              <a:t>.</a:t>
            </a:r>
          </a:p>
          <a:p>
            <a:pPr eaLnBrk="1" hangingPunct="1">
              <a:lnSpc>
                <a:spcPct val="80000"/>
              </a:lnSpc>
              <a:buFont typeface="Wingdings" pitchFamily="2" charset="2"/>
              <a:buNone/>
            </a:pPr>
            <a:endParaRPr lang="tr-TR" b="1">
              <a:latin typeface="Arial Unicode MS" pitchFamily="34" charset="-128"/>
            </a:endParaRPr>
          </a:p>
          <a:p>
            <a:pPr eaLnBrk="1" hangingPunct="1">
              <a:lnSpc>
                <a:spcPct val="80000"/>
              </a:lnSpc>
            </a:pPr>
            <a:r>
              <a:rPr lang="tr-TR" b="1">
                <a:latin typeface="Arial Unicode MS" pitchFamily="34" charset="-128"/>
              </a:rPr>
              <a:t>Reçete edilen antibiyotik, analjezik, antipiretik verilir.</a:t>
            </a:r>
          </a:p>
          <a:p>
            <a:pPr eaLnBrk="1" hangingPunct="1">
              <a:lnSpc>
                <a:spcPct val="80000"/>
              </a:lnSpc>
              <a:buFont typeface="Wingdings" pitchFamily="2" charset="2"/>
              <a:buNone/>
            </a:pPr>
            <a:endParaRPr lang="tr-TR" b="1">
              <a:latin typeface="Arial Unicode MS" pitchFamily="34" charset="-128"/>
            </a:endParaRPr>
          </a:p>
          <a:p>
            <a:pPr eaLnBrk="1" hangingPunct="1">
              <a:lnSpc>
                <a:spcPct val="80000"/>
              </a:lnSpc>
            </a:pPr>
            <a:r>
              <a:rPr lang="tr-TR" b="1">
                <a:latin typeface="Arial Unicode MS" pitchFamily="34" charset="-128"/>
              </a:rPr>
              <a:t>Çocuk yumuşak, sulu, kalorisi yüksek ve boğazı irrite etmeyen yiyecek ve içeceklerle beslenir.</a:t>
            </a:r>
          </a:p>
        </p:txBody>
      </p:sp>
      <p:pic>
        <p:nvPicPr>
          <p:cNvPr id="58372" name="Picture 5" descr="hemş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41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3657600" cy="914400"/>
          </a:xfrm>
        </p:spPr>
        <p:txBody>
          <a:bodyPr>
            <a:normAutofit fontScale="90000"/>
          </a:bodyPr>
          <a:lstStyle/>
          <a:p>
            <a:pPr eaLnBrk="1" hangingPunct="1"/>
            <a:r>
              <a:rPr lang="tr-TR" sz="4000"/>
              <a:t>  </a:t>
            </a:r>
            <a:br>
              <a:rPr lang="tr-TR" sz="4000"/>
            </a:br>
            <a:r>
              <a:rPr lang="tr-TR" sz="4000"/>
              <a:t>SİNÜSLER</a:t>
            </a:r>
          </a:p>
        </p:txBody>
      </p:sp>
      <p:sp>
        <p:nvSpPr>
          <p:cNvPr id="9219" name="Rectangle 3"/>
          <p:cNvSpPr>
            <a:spLocks noGrp="1" noChangeArrowheads="1"/>
          </p:cNvSpPr>
          <p:nvPr>
            <p:ph idx="1"/>
          </p:nvPr>
        </p:nvSpPr>
        <p:spPr>
          <a:xfrm>
            <a:off x="0" y="1143000"/>
            <a:ext cx="4572000" cy="5715000"/>
          </a:xfrm>
        </p:spPr>
        <p:txBody>
          <a:bodyPr/>
          <a:lstStyle/>
          <a:p>
            <a:pPr eaLnBrk="1" hangingPunct="1">
              <a:lnSpc>
                <a:spcPct val="80000"/>
              </a:lnSpc>
            </a:pPr>
            <a:endParaRPr lang="tr-TR" sz="2900" b="1" dirty="0">
              <a:latin typeface="Arial Unicode MS" pitchFamily="34" charset="-128"/>
            </a:endParaRPr>
          </a:p>
          <a:p>
            <a:pPr eaLnBrk="1" hangingPunct="1">
              <a:lnSpc>
                <a:spcPct val="80000"/>
              </a:lnSpc>
            </a:pPr>
            <a:r>
              <a:rPr lang="tr-TR" sz="2900" b="1" dirty="0">
                <a:latin typeface="Arial Unicode MS" pitchFamily="34" charset="-128"/>
              </a:rPr>
              <a:t>Sinüs </a:t>
            </a:r>
            <a:r>
              <a:rPr lang="tr-TR" sz="2900" b="1" dirty="0" err="1">
                <a:latin typeface="Arial Unicode MS" pitchFamily="34" charset="-128"/>
              </a:rPr>
              <a:t>maxillaris</a:t>
            </a:r>
            <a:r>
              <a:rPr lang="tr-TR" sz="2900" b="1" dirty="0">
                <a:latin typeface="Arial Unicode MS" pitchFamily="34" charset="-128"/>
              </a:rPr>
              <a:t> sinüslerin en büyüğü olup IU yaşamın 3. ayında oluşmaya başlar. </a:t>
            </a:r>
          </a:p>
          <a:p>
            <a:pPr eaLnBrk="1" hangingPunct="1">
              <a:lnSpc>
                <a:spcPct val="80000"/>
              </a:lnSpc>
            </a:pPr>
            <a:r>
              <a:rPr lang="tr-TR" sz="2900" b="1" dirty="0" err="1">
                <a:latin typeface="Arial Unicode MS" pitchFamily="34" charset="-128"/>
              </a:rPr>
              <a:t>Sfenoid</a:t>
            </a:r>
            <a:r>
              <a:rPr lang="tr-TR" sz="2900" b="1" dirty="0">
                <a:latin typeface="Arial Unicode MS" pitchFamily="34" charset="-128"/>
              </a:rPr>
              <a:t> ve </a:t>
            </a:r>
            <a:r>
              <a:rPr lang="tr-TR" sz="2900" b="1" dirty="0" err="1">
                <a:latin typeface="Arial Unicode MS" pitchFamily="34" charset="-128"/>
              </a:rPr>
              <a:t>frontal</a:t>
            </a:r>
            <a:r>
              <a:rPr lang="tr-TR" sz="2900" b="1" dirty="0">
                <a:latin typeface="Arial Unicode MS" pitchFamily="34" charset="-128"/>
              </a:rPr>
              <a:t> sinüsler 5-6 yaşlarında gelişerek </a:t>
            </a:r>
            <a:r>
              <a:rPr lang="tr-TR" sz="2900" b="1" dirty="0" err="1">
                <a:latin typeface="Arial Unicode MS" pitchFamily="34" charset="-128"/>
              </a:rPr>
              <a:t>puberte</a:t>
            </a:r>
            <a:r>
              <a:rPr lang="tr-TR" sz="2900" b="1" dirty="0">
                <a:latin typeface="Arial Unicode MS" pitchFamily="34" charset="-128"/>
              </a:rPr>
              <a:t> de erişkin boyutlara ulaşır. </a:t>
            </a:r>
          </a:p>
          <a:p>
            <a:pPr eaLnBrk="1" hangingPunct="1">
              <a:lnSpc>
                <a:spcPct val="80000"/>
              </a:lnSpc>
            </a:pPr>
            <a:r>
              <a:rPr lang="tr-TR" sz="2900" b="1" dirty="0" err="1">
                <a:latin typeface="Arial Unicode MS" pitchFamily="34" charset="-128"/>
              </a:rPr>
              <a:t>Etmoidal</a:t>
            </a:r>
            <a:r>
              <a:rPr lang="tr-TR" sz="2900" b="1" dirty="0">
                <a:latin typeface="Arial Unicode MS" pitchFamily="34" charset="-128"/>
              </a:rPr>
              <a:t> sinüs 2 yaşına kadar oldukça küçüktür.</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557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Grp="1" noChangeArrowheads="1"/>
          </p:cNvSpPr>
          <p:nvPr>
            <p:ph type="body" idx="4294967295"/>
          </p:nvPr>
        </p:nvSpPr>
        <p:spPr>
          <a:xfrm>
            <a:off x="0" y="228600"/>
            <a:ext cx="8991600" cy="6629400"/>
          </a:xfrm>
        </p:spPr>
        <p:txBody>
          <a:bodyPr/>
          <a:lstStyle/>
          <a:p>
            <a:pPr eaLnBrk="1" hangingPunct="1"/>
            <a:endParaRPr lang="tr-TR" b="1"/>
          </a:p>
          <a:p>
            <a:pPr eaLnBrk="1" hangingPunct="1"/>
            <a:endParaRPr lang="tr-TR" b="1"/>
          </a:p>
          <a:p>
            <a:pPr eaLnBrk="1" hangingPunct="1"/>
            <a:endParaRPr lang="tr-TR" b="1"/>
          </a:p>
          <a:p>
            <a:pPr eaLnBrk="1" hangingPunct="1"/>
            <a:r>
              <a:rPr lang="tr-TR" b="1">
                <a:latin typeface="Arial Unicode MS" pitchFamily="34" charset="-128"/>
              </a:rPr>
              <a:t>Ağız-boğaz kuruluğunu önlemek için nemli buhar inhalasyonu veya ağız bakımı yapılır.</a:t>
            </a:r>
          </a:p>
          <a:p>
            <a:pPr eaLnBrk="1" hangingPunct="1"/>
            <a:r>
              <a:rPr lang="tr-TR" b="1">
                <a:latin typeface="Arial Unicode MS" pitchFamily="34" charset="-128"/>
              </a:rPr>
              <a:t>Oda havası nemli tutulur.</a:t>
            </a:r>
          </a:p>
          <a:p>
            <a:pPr eaLnBrk="1" hangingPunct="1"/>
            <a:r>
              <a:rPr lang="tr-TR" b="1">
                <a:latin typeface="Arial Unicode MS" pitchFamily="34" charset="-128"/>
              </a:rPr>
              <a:t>Ebeveynlere evde uygulanacak antibiyotik tedavisinin önemi anlatılır.</a:t>
            </a:r>
          </a:p>
          <a:p>
            <a:pPr eaLnBrk="1" hangingPunct="1"/>
            <a:r>
              <a:rPr lang="tr-TR" b="1">
                <a:latin typeface="Arial Unicode MS" pitchFamily="34" charset="-128"/>
              </a:rPr>
              <a:t>Çocuğun tonsilektomi ameliyatı olması gerekiyorsa aile ve çocuk psikolojik olarak ameliyata hazırlanır.</a:t>
            </a:r>
            <a:endParaRPr lang="tr-TR"/>
          </a:p>
        </p:txBody>
      </p:sp>
      <p:pic>
        <p:nvPicPr>
          <p:cNvPr id="59396" name="Picture 7" descr="hemş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640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457200" y="457200"/>
            <a:ext cx="8229600" cy="13716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Akut Otitis Media</a:t>
            </a:r>
          </a:p>
        </p:txBody>
      </p:sp>
      <p:pic>
        <p:nvPicPr>
          <p:cNvPr id="60419" name="Picture 3" descr="kulak_yapisi"/>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00250" y="2234406"/>
            <a:ext cx="5143500" cy="379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8778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0" y="381000"/>
            <a:ext cx="9144000" cy="6324600"/>
          </a:xfrm>
        </p:spPr>
        <p:txBody>
          <a:bodyPr/>
          <a:lstStyle/>
          <a:p>
            <a:pPr algn="just" eaLnBrk="1" hangingPunct="1">
              <a:defRPr/>
            </a:pPr>
            <a:endParaRPr lang="tr-TR" sz="3600"/>
          </a:p>
          <a:p>
            <a:pPr algn="just" eaLnBrk="1" hangingPunct="1">
              <a:defRPr/>
            </a:pPr>
            <a:r>
              <a:rPr lang="tr-TR" sz="3600" b="1"/>
              <a:t>Otitis media orta kulak boşluğunun enflamasyonudur. Çoğunlukla ÜSYE sonra ortaya çıkar.</a:t>
            </a:r>
            <a:endParaRPr lang="tr-TR" sz="3600" b="1">
              <a:effectLst>
                <a:outerShdw blurRad="38100" dist="38100" dir="2700000" algn="tl">
                  <a:srgbClr val="C0C0C0"/>
                </a:outerShdw>
              </a:effectLst>
            </a:endParaRPr>
          </a:p>
          <a:p>
            <a:pPr algn="just" eaLnBrk="1" hangingPunct="1">
              <a:buFont typeface="Wingdings" pitchFamily="2" charset="2"/>
              <a:buNone/>
              <a:defRPr/>
            </a:pPr>
            <a:endParaRPr lang="tr-TR" sz="3600" b="1"/>
          </a:p>
          <a:p>
            <a:pPr algn="just" eaLnBrk="1" hangingPunct="1">
              <a:defRPr/>
            </a:pPr>
            <a:r>
              <a:rPr lang="tr-TR" sz="3600" b="1"/>
              <a:t>İnsidansı; genellikle 6-24 ay arasındaki çocuklarda sık görülür ve kış aylarında görülme sıklığı fazladır. </a:t>
            </a:r>
            <a:r>
              <a:rPr lang="tr-TR" sz="3600" b="1">
                <a:effectLst>
                  <a:outerShdw blurRad="38100" dist="38100" dir="2700000" algn="tl">
                    <a:srgbClr val="C0C0C0"/>
                  </a:outerShdw>
                </a:effectLst>
              </a:rPr>
              <a:t>İnsidansı 7 yaşından sonra azdır.</a:t>
            </a:r>
            <a:endParaRPr lang="tr-TR"/>
          </a:p>
        </p:txBody>
      </p:sp>
    </p:spTree>
    <p:extLst>
      <p:ext uri="{BB962C8B-B14F-4D97-AF65-F5344CB8AC3E}">
        <p14:creationId xmlns:p14="http://schemas.microsoft.com/office/powerpoint/2010/main" val="95985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tr-TR"/>
          </a:p>
        </p:txBody>
      </p:sp>
      <p:sp>
        <p:nvSpPr>
          <p:cNvPr id="62467" name="Rectangle 3"/>
          <p:cNvSpPr>
            <a:spLocks noGrp="1" noChangeArrowheads="1"/>
          </p:cNvSpPr>
          <p:nvPr>
            <p:ph idx="1"/>
          </p:nvPr>
        </p:nvSpPr>
        <p:spPr>
          <a:xfrm>
            <a:off x="0" y="0"/>
            <a:ext cx="9144000" cy="6130925"/>
          </a:xfrm>
        </p:spPr>
        <p:txBody>
          <a:bodyPr>
            <a:normAutofit/>
          </a:bodyPr>
          <a:lstStyle/>
          <a:p>
            <a:pPr eaLnBrk="1" hangingPunct="1"/>
            <a:endParaRPr lang="tr-TR" b="1"/>
          </a:p>
          <a:p>
            <a:pPr eaLnBrk="1" hangingPunct="1"/>
            <a:r>
              <a:rPr lang="tr-TR" b="1"/>
              <a:t>ETYOLOJİSİ; </a:t>
            </a:r>
          </a:p>
          <a:p>
            <a:pPr eaLnBrk="1" hangingPunct="1">
              <a:buFont typeface="Wingdings" pitchFamily="2" charset="2"/>
              <a:buNone/>
            </a:pPr>
            <a:endParaRPr lang="tr-TR" b="1"/>
          </a:p>
          <a:p>
            <a:pPr eaLnBrk="1" hangingPunct="1"/>
            <a:r>
              <a:rPr lang="tr-TR" b="1"/>
              <a:t>Küçük çocuklarda erişkinlere göre östaki borusunun kısa, yumuşak ve düz oluşu,</a:t>
            </a:r>
          </a:p>
          <a:p>
            <a:pPr eaLnBrk="1" hangingPunct="1">
              <a:buFont typeface="Wingdings" pitchFamily="2" charset="2"/>
              <a:buNone/>
            </a:pPr>
            <a:endParaRPr lang="tr-TR" b="1"/>
          </a:p>
          <a:p>
            <a:pPr eaLnBrk="1" hangingPunct="1"/>
            <a:r>
              <a:rPr lang="tr-TR" b="1"/>
              <a:t>Bebeğin yatarak beslenmesi</a:t>
            </a:r>
          </a:p>
          <a:p>
            <a:pPr eaLnBrk="1" hangingPunct="1">
              <a:buFont typeface="Wingdings" pitchFamily="2" charset="2"/>
              <a:buNone/>
            </a:pPr>
            <a:endParaRPr lang="tr-TR" b="1"/>
          </a:p>
          <a:p>
            <a:pPr eaLnBrk="1" hangingPunct="1"/>
            <a:r>
              <a:rPr lang="tr-TR" b="1"/>
              <a:t>Düz yatma alışkanlığının sık oluşu</a:t>
            </a:r>
          </a:p>
          <a:p>
            <a:pPr eaLnBrk="1" hangingPunct="1">
              <a:buFont typeface="Wingdings" pitchFamily="2" charset="2"/>
              <a:buNone/>
            </a:pPr>
            <a:endParaRPr lang="tr-TR" b="1"/>
          </a:p>
          <a:p>
            <a:pPr eaLnBrk="1" hangingPunct="1"/>
            <a:r>
              <a:rPr lang="tr-TR" b="1"/>
              <a:t>İmmün sistemin yeterli gelişmemesi</a:t>
            </a:r>
          </a:p>
          <a:p>
            <a:pPr eaLnBrk="1" hangingPunct="1"/>
            <a:endParaRPr lang="tr-TR" b="1"/>
          </a:p>
          <a:p>
            <a:pPr eaLnBrk="1" hangingPunct="1"/>
            <a:endParaRPr lang="tr-TR" b="1"/>
          </a:p>
        </p:txBody>
      </p:sp>
    </p:spTree>
    <p:extLst>
      <p:ext uri="{BB962C8B-B14F-4D97-AF65-F5344CB8AC3E}">
        <p14:creationId xmlns:p14="http://schemas.microsoft.com/office/powerpoint/2010/main" val="3377727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0" y="1143000"/>
            <a:ext cx="9144000" cy="5486400"/>
          </a:xfrm>
        </p:spPr>
        <p:txBody>
          <a:bodyPr/>
          <a:lstStyle/>
          <a:p>
            <a:pPr eaLnBrk="1" hangingPunct="1">
              <a:lnSpc>
                <a:spcPct val="90000"/>
              </a:lnSpc>
            </a:pPr>
            <a:endParaRPr lang="tr-TR" sz="2800" b="1" dirty="0">
              <a:latin typeface="Arial Unicode MS" pitchFamily="34" charset="-128"/>
            </a:endParaRPr>
          </a:p>
          <a:p>
            <a:pPr eaLnBrk="1" hangingPunct="1">
              <a:lnSpc>
                <a:spcPct val="90000"/>
              </a:lnSpc>
            </a:pPr>
            <a:r>
              <a:rPr lang="tr-TR" sz="2800" b="1" dirty="0">
                <a:latin typeface="Arial Unicode MS" pitchFamily="34" charset="-128"/>
              </a:rPr>
              <a:t>Kulak akıntısı (</a:t>
            </a:r>
            <a:r>
              <a:rPr lang="tr-TR" sz="2800" b="1" dirty="0" err="1">
                <a:latin typeface="Arial Unicode MS" pitchFamily="34" charset="-128"/>
              </a:rPr>
              <a:t>pürülan</a:t>
            </a:r>
            <a:r>
              <a:rPr lang="tr-TR" sz="2800" b="1" dirty="0">
                <a:latin typeface="Arial Unicode MS" pitchFamily="34" charset="-128"/>
              </a:rPr>
              <a:t>, </a:t>
            </a:r>
            <a:r>
              <a:rPr lang="tr-TR" sz="2800" b="1" dirty="0" err="1">
                <a:latin typeface="Arial Unicode MS" pitchFamily="34" charset="-128"/>
              </a:rPr>
              <a:t>seröz</a:t>
            </a:r>
            <a:r>
              <a:rPr lang="tr-TR" sz="2800" b="1" dirty="0">
                <a:latin typeface="Arial Unicode MS" pitchFamily="34" charset="-128"/>
              </a:rPr>
              <a:t>), kulak ağrısı</a:t>
            </a:r>
          </a:p>
          <a:p>
            <a:pPr eaLnBrk="1" hangingPunct="1">
              <a:lnSpc>
                <a:spcPct val="90000"/>
              </a:lnSpc>
              <a:buFont typeface="Wingdings" pitchFamily="2" charset="2"/>
              <a:buNone/>
            </a:pPr>
            <a:endParaRPr lang="tr-TR" sz="2800" b="1" dirty="0">
              <a:latin typeface="Arial Unicode MS" pitchFamily="34" charset="-128"/>
            </a:endParaRPr>
          </a:p>
          <a:p>
            <a:pPr eaLnBrk="1" hangingPunct="1">
              <a:lnSpc>
                <a:spcPct val="90000"/>
              </a:lnSpc>
            </a:pPr>
            <a:r>
              <a:rPr lang="tr-TR" sz="2800" b="1" dirty="0">
                <a:latin typeface="Arial Unicode MS" pitchFamily="34" charset="-128"/>
              </a:rPr>
              <a:t>Yüksek ateş</a:t>
            </a:r>
          </a:p>
          <a:p>
            <a:pPr eaLnBrk="1" hangingPunct="1">
              <a:lnSpc>
                <a:spcPct val="90000"/>
              </a:lnSpc>
              <a:buFont typeface="Wingdings" pitchFamily="2" charset="2"/>
              <a:buNone/>
            </a:pPr>
            <a:endParaRPr lang="tr-TR" sz="2800" b="1" dirty="0">
              <a:latin typeface="Arial Unicode MS" pitchFamily="34" charset="-128"/>
            </a:endParaRPr>
          </a:p>
          <a:p>
            <a:pPr eaLnBrk="1" hangingPunct="1">
              <a:lnSpc>
                <a:spcPct val="90000"/>
              </a:lnSpc>
            </a:pPr>
            <a:r>
              <a:rPr lang="tr-TR" sz="2800" b="1" dirty="0">
                <a:latin typeface="Arial Unicode MS" pitchFamily="34" charset="-128"/>
              </a:rPr>
              <a:t>Letarji (uyku hali)</a:t>
            </a:r>
          </a:p>
          <a:p>
            <a:pPr eaLnBrk="1" hangingPunct="1">
              <a:lnSpc>
                <a:spcPct val="90000"/>
              </a:lnSpc>
            </a:pPr>
            <a:endParaRPr lang="tr-TR" sz="2800" b="1" dirty="0">
              <a:latin typeface="Arial Unicode MS" pitchFamily="34" charset="-128"/>
            </a:endParaRPr>
          </a:p>
          <a:p>
            <a:pPr eaLnBrk="1" hangingPunct="1">
              <a:lnSpc>
                <a:spcPct val="90000"/>
              </a:lnSpc>
            </a:pPr>
            <a:r>
              <a:rPr lang="tr-TR" sz="2800" b="1" dirty="0" err="1">
                <a:latin typeface="Arial Unicode MS" pitchFamily="34" charset="-128"/>
              </a:rPr>
              <a:t>İrritabilite</a:t>
            </a:r>
            <a:r>
              <a:rPr lang="tr-TR" sz="2800" b="1" dirty="0">
                <a:latin typeface="Arial Unicode MS" pitchFamily="34" charset="-128"/>
              </a:rPr>
              <a:t> (huzursuzluk)</a:t>
            </a:r>
          </a:p>
          <a:p>
            <a:pPr eaLnBrk="1" hangingPunct="1">
              <a:lnSpc>
                <a:spcPct val="90000"/>
              </a:lnSpc>
              <a:buFont typeface="Wingdings" pitchFamily="2" charset="2"/>
              <a:buNone/>
            </a:pPr>
            <a:endParaRPr lang="tr-TR" sz="2800" b="1" dirty="0">
              <a:latin typeface="Arial Unicode MS" pitchFamily="34" charset="-128"/>
            </a:endParaRPr>
          </a:p>
          <a:p>
            <a:pPr eaLnBrk="1" hangingPunct="1">
              <a:lnSpc>
                <a:spcPct val="90000"/>
              </a:lnSpc>
            </a:pPr>
            <a:r>
              <a:rPr lang="tr-TR" sz="2800" b="1" dirty="0">
                <a:latin typeface="Arial Unicode MS" pitchFamily="34" charset="-128"/>
              </a:rPr>
              <a:t>Çocuğun etkilenen kulağını çekmesi, bulantı kusma ve iştahsızlık gözlenir.</a:t>
            </a:r>
          </a:p>
        </p:txBody>
      </p:sp>
      <p:sp>
        <p:nvSpPr>
          <p:cNvPr id="63491" name="WordArt 3"/>
          <p:cNvSpPr>
            <a:spLocks noChangeArrowheads="1" noChangeShapeType="1" noTextEdit="1"/>
          </p:cNvSpPr>
          <p:nvPr/>
        </p:nvSpPr>
        <p:spPr bwMode="auto">
          <a:xfrm>
            <a:off x="1295400" y="762000"/>
            <a:ext cx="6096000" cy="533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tr-TR" sz="2800" kern="10" dirty="0">
                <a:ln w="9525">
                  <a:round/>
                  <a:headEnd/>
                  <a:tailEnd/>
                </a:ln>
                <a:solidFill>
                  <a:srgbClr val="0099FF">
                    <a:alpha val="30196"/>
                  </a:srgbClr>
                </a:solidFill>
                <a:latin typeface="Times New Roman"/>
                <a:cs typeface="Times New Roman"/>
              </a:rPr>
              <a:t>KLİNİK BULGULAR</a:t>
            </a:r>
          </a:p>
        </p:txBody>
      </p:sp>
    </p:spTree>
    <p:extLst>
      <p:ext uri="{BB962C8B-B14F-4D97-AF65-F5344CB8AC3E}">
        <p14:creationId xmlns:p14="http://schemas.microsoft.com/office/powerpoint/2010/main" val="303199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5"/>
          <p:cNvSpPr>
            <a:spLocks noGrp="1" noChangeArrowheads="1"/>
          </p:cNvSpPr>
          <p:nvPr>
            <p:ph type="body" sz="half" idx="4294967295"/>
          </p:nvPr>
        </p:nvSpPr>
        <p:spPr>
          <a:xfrm>
            <a:off x="0" y="152400"/>
            <a:ext cx="4495800" cy="6477000"/>
          </a:xfrm>
        </p:spPr>
        <p:txBody>
          <a:bodyPr/>
          <a:lstStyle/>
          <a:p>
            <a:pPr eaLnBrk="1" hangingPunct="1"/>
            <a:endParaRPr lang="tr-TR" b="1">
              <a:latin typeface="Arial Unicode MS" pitchFamily="34" charset="-128"/>
            </a:endParaRPr>
          </a:p>
          <a:p>
            <a:pPr eaLnBrk="1" hangingPunct="1"/>
            <a:r>
              <a:rPr lang="tr-TR" b="1">
                <a:latin typeface="Arial Unicode MS" pitchFamily="34" charset="-128"/>
              </a:rPr>
              <a:t>Daha büyük çocuklarda kulak ağrısından yakınma,</a:t>
            </a:r>
            <a:r>
              <a:rPr lang="tr-TR" b="1"/>
              <a:t> </a:t>
            </a:r>
            <a:r>
              <a:rPr lang="tr-TR" b="1">
                <a:latin typeface="Arial Unicode MS" pitchFamily="34" charset="-128"/>
              </a:rPr>
              <a:t>kulağında tıkanıklık ve su hissettiğini ifade eder.</a:t>
            </a:r>
          </a:p>
          <a:p>
            <a:pPr eaLnBrk="1" hangingPunct="1">
              <a:buFont typeface="Wingdings" pitchFamily="2" charset="2"/>
              <a:buNone/>
            </a:pPr>
            <a:endParaRPr lang="tr-TR" b="1">
              <a:latin typeface="Arial Unicode MS" pitchFamily="34" charset="-128"/>
            </a:endParaRPr>
          </a:p>
          <a:p>
            <a:pPr eaLnBrk="1" hangingPunct="1"/>
            <a:r>
              <a:rPr lang="tr-TR" b="1">
                <a:latin typeface="Arial Unicode MS" pitchFamily="34" charset="-128"/>
              </a:rPr>
              <a:t>Hastalık kronikleşirse işitme kaybı gelişir.</a:t>
            </a:r>
            <a:endParaRPr lang="tr-TR" sz="3600"/>
          </a:p>
        </p:txBody>
      </p:sp>
    </p:spTree>
    <p:extLst>
      <p:ext uri="{BB962C8B-B14F-4D97-AF65-F5344CB8AC3E}">
        <p14:creationId xmlns:p14="http://schemas.microsoft.com/office/powerpoint/2010/main" val="248690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0"/>
            <a:ext cx="8534400" cy="990600"/>
          </a:xfrm>
        </p:spPr>
        <p:txBody>
          <a:bodyPr/>
          <a:lstStyle/>
          <a:p>
            <a:pPr eaLnBrk="1" hangingPunct="1"/>
            <a:endParaRPr lang="tr-TR" b="1"/>
          </a:p>
        </p:txBody>
      </p:sp>
      <p:sp>
        <p:nvSpPr>
          <p:cNvPr id="65539" name="Rectangle 3"/>
          <p:cNvSpPr>
            <a:spLocks noGrp="1" noChangeArrowheads="1"/>
          </p:cNvSpPr>
          <p:nvPr>
            <p:ph idx="1"/>
          </p:nvPr>
        </p:nvSpPr>
        <p:spPr>
          <a:xfrm>
            <a:off x="0" y="990600"/>
            <a:ext cx="8915400" cy="5867400"/>
          </a:xfrm>
        </p:spPr>
        <p:txBody>
          <a:bodyPr/>
          <a:lstStyle/>
          <a:p>
            <a:pPr eaLnBrk="1" hangingPunct="1">
              <a:lnSpc>
                <a:spcPct val="80000"/>
              </a:lnSpc>
              <a:buFont typeface="Wingdings" pitchFamily="2" charset="2"/>
              <a:buNone/>
            </a:pPr>
            <a:endParaRPr lang="tr-TR" sz="2400" b="1"/>
          </a:p>
          <a:p>
            <a:pPr eaLnBrk="1" hangingPunct="1">
              <a:lnSpc>
                <a:spcPct val="80000"/>
              </a:lnSpc>
              <a:buFont typeface="Wingdings" pitchFamily="2" charset="2"/>
              <a:buNone/>
            </a:pPr>
            <a:r>
              <a:rPr lang="tr-TR" sz="2400" b="1"/>
              <a:t>       </a:t>
            </a:r>
            <a:endParaRPr lang="tr-TR" sz="2800" b="1"/>
          </a:p>
          <a:p>
            <a:pPr eaLnBrk="1" hangingPunct="1">
              <a:lnSpc>
                <a:spcPct val="80000"/>
              </a:lnSpc>
            </a:pPr>
            <a:r>
              <a:rPr lang="tr-TR" sz="2400" b="1"/>
              <a:t>Kulağın otoskopla muayenesi ile konur</a:t>
            </a:r>
          </a:p>
          <a:p>
            <a:pPr eaLnBrk="1" hangingPunct="1">
              <a:lnSpc>
                <a:spcPct val="80000"/>
              </a:lnSpc>
              <a:buFont typeface="Wingdings" pitchFamily="2" charset="2"/>
              <a:buNone/>
            </a:pPr>
            <a:endParaRPr lang="tr-TR" sz="2400" b="1"/>
          </a:p>
          <a:p>
            <a:pPr eaLnBrk="1" hangingPunct="1">
              <a:lnSpc>
                <a:spcPct val="80000"/>
              </a:lnSpc>
              <a:buFont typeface="Wingdings" pitchFamily="2" charset="2"/>
              <a:buNone/>
            </a:pPr>
            <a:endParaRPr lang="tr-TR" sz="2400" b="1"/>
          </a:p>
          <a:p>
            <a:pPr eaLnBrk="1" hangingPunct="1">
              <a:lnSpc>
                <a:spcPct val="80000"/>
              </a:lnSpc>
              <a:buFont typeface="Wingdings" pitchFamily="2" charset="2"/>
              <a:buNone/>
            </a:pPr>
            <a:r>
              <a:rPr lang="tr-TR" sz="2400" b="1"/>
              <a:t>      </a:t>
            </a:r>
          </a:p>
          <a:p>
            <a:pPr eaLnBrk="1" hangingPunct="1">
              <a:lnSpc>
                <a:spcPct val="80000"/>
              </a:lnSpc>
            </a:pPr>
            <a:r>
              <a:rPr lang="tr-TR" sz="2400" b="1"/>
              <a:t>Akut dönemde antibiyotik (10-14 gün), antipretik ve analjezik uygulanır.</a:t>
            </a:r>
          </a:p>
          <a:p>
            <a:pPr eaLnBrk="1" hangingPunct="1">
              <a:lnSpc>
                <a:spcPct val="80000"/>
              </a:lnSpc>
              <a:buFont typeface="Wingdings" pitchFamily="2" charset="2"/>
              <a:buNone/>
            </a:pPr>
            <a:endParaRPr lang="tr-TR" sz="2400" b="1"/>
          </a:p>
          <a:p>
            <a:pPr eaLnBrk="1" hangingPunct="1">
              <a:lnSpc>
                <a:spcPct val="80000"/>
              </a:lnSpc>
            </a:pPr>
            <a:r>
              <a:rPr lang="tr-TR" sz="2400" b="1"/>
              <a:t>Kulak zarının çok gergin olduğu durumlarda parasentez uygulanır.</a:t>
            </a:r>
          </a:p>
          <a:p>
            <a:pPr eaLnBrk="1" hangingPunct="1">
              <a:lnSpc>
                <a:spcPct val="80000"/>
              </a:lnSpc>
            </a:pPr>
            <a:endParaRPr lang="tr-TR" sz="2400"/>
          </a:p>
          <a:p>
            <a:pPr eaLnBrk="1" hangingPunct="1">
              <a:lnSpc>
                <a:spcPct val="80000"/>
              </a:lnSpc>
            </a:pPr>
            <a:r>
              <a:rPr lang="tr-TR" sz="2400" b="1"/>
              <a:t>Orta kulak havalanması bozulmuşsa cerrahi insizyon ile sıvı drene edilir.</a:t>
            </a:r>
          </a:p>
          <a:p>
            <a:pPr eaLnBrk="1" hangingPunct="1">
              <a:lnSpc>
                <a:spcPct val="80000"/>
              </a:lnSpc>
              <a:buFont typeface="Wingdings" pitchFamily="2" charset="2"/>
              <a:buNone/>
            </a:pPr>
            <a:endParaRPr lang="tr-TR" sz="2400" b="1"/>
          </a:p>
          <a:p>
            <a:pPr eaLnBrk="1" hangingPunct="1">
              <a:lnSpc>
                <a:spcPct val="80000"/>
              </a:lnSpc>
            </a:pPr>
            <a:r>
              <a:rPr lang="tr-TR" sz="2400" b="1"/>
              <a:t>Timpanoplasti önerilir.</a:t>
            </a:r>
          </a:p>
        </p:txBody>
      </p:sp>
      <p:sp>
        <p:nvSpPr>
          <p:cNvPr id="65541" name="WordArt 5"/>
          <p:cNvSpPr>
            <a:spLocks noChangeArrowheads="1" noChangeShapeType="1" noTextEdit="1"/>
          </p:cNvSpPr>
          <p:nvPr/>
        </p:nvSpPr>
        <p:spPr bwMode="auto">
          <a:xfrm>
            <a:off x="1371600" y="457200"/>
            <a:ext cx="1676400" cy="541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28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TANI</a:t>
            </a:r>
          </a:p>
        </p:txBody>
      </p:sp>
      <p:sp>
        <p:nvSpPr>
          <p:cNvPr id="65542" name="WordArt 6"/>
          <p:cNvSpPr>
            <a:spLocks noChangeArrowheads="1" noChangeShapeType="1" noTextEdit="1"/>
          </p:cNvSpPr>
          <p:nvPr/>
        </p:nvSpPr>
        <p:spPr bwMode="auto">
          <a:xfrm>
            <a:off x="1295400" y="2438400"/>
            <a:ext cx="2590800" cy="541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28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TEDAVİ</a:t>
            </a:r>
          </a:p>
        </p:txBody>
      </p:sp>
    </p:spTree>
    <p:extLst>
      <p:ext uri="{BB962C8B-B14F-4D97-AF65-F5344CB8AC3E}">
        <p14:creationId xmlns:p14="http://schemas.microsoft.com/office/powerpoint/2010/main" val="2551021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0" y="1066800"/>
            <a:ext cx="9144000" cy="5791200"/>
          </a:xfrm>
        </p:spPr>
        <p:txBody>
          <a:bodyPr/>
          <a:lstStyle/>
          <a:p>
            <a:pPr eaLnBrk="1" hangingPunct="1"/>
            <a:r>
              <a:rPr lang="tr-TR" sz="3000" b="1" dirty="0">
                <a:latin typeface="Arial Unicode MS" pitchFamily="34" charset="-128"/>
              </a:rPr>
              <a:t>Hafif ağrı tedavisinde analjezikler                      (ağrı kesici) kullanılır.</a:t>
            </a:r>
          </a:p>
          <a:p>
            <a:pPr eaLnBrk="1" hangingPunct="1">
              <a:buFont typeface="Wingdings" pitchFamily="2" charset="2"/>
              <a:buNone/>
            </a:pPr>
            <a:endParaRPr lang="tr-TR" sz="3000" b="1" dirty="0">
              <a:latin typeface="Arial Unicode MS" pitchFamily="34" charset="-128"/>
            </a:endParaRPr>
          </a:p>
          <a:p>
            <a:pPr eaLnBrk="1" hangingPunct="1"/>
            <a:r>
              <a:rPr lang="tr-TR" sz="3000" b="1" dirty="0">
                <a:latin typeface="Arial Unicode MS" pitchFamily="34" charset="-128"/>
              </a:rPr>
              <a:t>Ateş takibi yapılır. Ateş varsa reçete edilen </a:t>
            </a:r>
            <a:r>
              <a:rPr lang="tr-TR" sz="3000" b="1" dirty="0" err="1">
                <a:latin typeface="Arial Unicode MS" pitchFamily="34" charset="-128"/>
              </a:rPr>
              <a:t>antipiretikler</a:t>
            </a:r>
            <a:r>
              <a:rPr lang="tr-TR" sz="3000" b="1" dirty="0">
                <a:latin typeface="Arial Unicode MS" pitchFamily="34" charset="-128"/>
              </a:rPr>
              <a:t> verilir. </a:t>
            </a:r>
          </a:p>
          <a:p>
            <a:pPr eaLnBrk="1" hangingPunct="1">
              <a:buFont typeface="Wingdings" pitchFamily="2" charset="2"/>
              <a:buNone/>
            </a:pPr>
            <a:endParaRPr lang="tr-TR" sz="3000" b="1" dirty="0">
              <a:latin typeface="Arial Unicode MS" pitchFamily="34" charset="-128"/>
            </a:endParaRPr>
          </a:p>
          <a:p>
            <a:pPr eaLnBrk="1" hangingPunct="1"/>
            <a:r>
              <a:rPr lang="tr-TR" sz="3000" b="1" dirty="0">
                <a:latin typeface="Arial Unicode MS" pitchFamily="34" charset="-128"/>
              </a:rPr>
              <a:t>Ağrılı dönemde yumuşak ve sıvı yiyecekler verilir.</a:t>
            </a:r>
          </a:p>
          <a:p>
            <a:pPr eaLnBrk="1" hangingPunct="1"/>
            <a:endParaRPr lang="tr-TR" sz="3000" b="1" dirty="0">
              <a:latin typeface="Arial Unicode MS" pitchFamily="34" charset="-128"/>
            </a:endParaRPr>
          </a:p>
          <a:p>
            <a:pPr eaLnBrk="1" hangingPunct="1"/>
            <a:r>
              <a:rPr lang="tr-TR" sz="3000" b="1" dirty="0">
                <a:latin typeface="Arial Unicode MS" pitchFamily="34" charset="-128"/>
              </a:rPr>
              <a:t>Dış kulaktaki akıntılar aralıklarla temizlenir</a:t>
            </a:r>
            <a:r>
              <a:rPr lang="tr-TR" dirty="0">
                <a:latin typeface="Arial Unicode MS" pitchFamily="34" charset="-128"/>
              </a:rPr>
              <a:t>.</a:t>
            </a:r>
          </a:p>
        </p:txBody>
      </p:sp>
      <p:pic>
        <p:nvPicPr>
          <p:cNvPr id="67587" name="Picture 3" descr="hemsire_nurse_2_1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0"/>
            <a:ext cx="16303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WordArt 4" descr="Dar dikey"/>
          <p:cNvSpPr>
            <a:spLocks noChangeArrowheads="1" noChangeShapeType="1" noTextEdit="1"/>
          </p:cNvSpPr>
          <p:nvPr/>
        </p:nvSpPr>
        <p:spPr bwMode="auto">
          <a:xfrm>
            <a:off x="2057400" y="123825"/>
            <a:ext cx="4419600" cy="828675"/>
          </a:xfrm>
          <a:prstGeom prst="rect">
            <a:avLst/>
          </a:prstGeom>
        </p:spPr>
        <p:txBody>
          <a:bodyPr wrap="none" fromWordArt="1">
            <a:prstTxWarp prst="textCurveUp">
              <a:avLst>
                <a:gd name="adj" fmla="val 40356"/>
              </a:avLst>
            </a:prstTxWarp>
          </a:bodyPr>
          <a:lstStyle/>
          <a:p>
            <a:pPr algn="ctr"/>
            <a:r>
              <a:rPr lang="tr-TR" sz="28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BAKIM</a:t>
            </a:r>
          </a:p>
        </p:txBody>
      </p:sp>
    </p:spTree>
    <p:extLst>
      <p:ext uri="{BB962C8B-B14F-4D97-AF65-F5344CB8AC3E}">
        <p14:creationId xmlns:p14="http://schemas.microsoft.com/office/powerpoint/2010/main" val="3037168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0" y="0"/>
            <a:ext cx="9144000" cy="6629400"/>
          </a:xfrm>
        </p:spPr>
        <p:txBody>
          <a:bodyPr/>
          <a:lstStyle/>
          <a:p>
            <a:pPr eaLnBrk="1" hangingPunct="1"/>
            <a:endParaRPr lang="tr-TR" sz="3400" b="1">
              <a:latin typeface="Arial Unicode MS" pitchFamily="34" charset="-128"/>
            </a:endParaRPr>
          </a:p>
          <a:p>
            <a:pPr eaLnBrk="1" hangingPunct="1"/>
            <a:r>
              <a:rPr lang="tr-TR" sz="3400" b="1">
                <a:latin typeface="Arial Unicode MS" pitchFamily="34" charset="-128"/>
              </a:rPr>
              <a:t>Çocuk yarı oturur veya dik </a:t>
            </a:r>
            <a:r>
              <a:rPr lang="tr-TR" sz="3400" b="1"/>
              <a:t>      </a:t>
            </a:r>
            <a:r>
              <a:rPr lang="tr-TR" sz="3400" b="1">
                <a:latin typeface="Arial Unicode MS" pitchFamily="34" charset="-128"/>
              </a:rPr>
              <a:t>poz</a:t>
            </a:r>
            <a:r>
              <a:rPr lang="tr-TR" sz="3400" b="1"/>
              <a:t>isyonda</a:t>
            </a:r>
            <a:r>
              <a:rPr lang="tr-TR" sz="3400" b="1">
                <a:latin typeface="Arial Unicode MS" pitchFamily="34" charset="-128"/>
              </a:rPr>
              <a:t> beslenir.</a:t>
            </a:r>
          </a:p>
          <a:p>
            <a:pPr eaLnBrk="1" hangingPunct="1">
              <a:buFont typeface="Wingdings" pitchFamily="2" charset="2"/>
              <a:buNone/>
            </a:pPr>
            <a:endParaRPr lang="tr-TR" sz="3400" b="1">
              <a:latin typeface="Arial Unicode MS" pitchFamily="34" charset="-128"/>
            </a:endParaRPr>
          </a:p>
          <a:p>
            <a:pPr eaLnBrk="1" hangingPunct="1"/>
            <a:r>
              <a:rPr lang="tr-TR" sz="3400" b="1">
                <a:latin typeface="Arial Unicode MS" pitchFamily="34" charset="-128"/>
              </a:rPr>
              <a:t>Etkilenen kulağın üzerine buz kompresi konulması ödemi ve basıncı azaltacağı için çocuğu rahatlatabilir.</a:t>
            </a:r>
          </a:p>
          <a:p>
            <a:pPr eaLnBrk="1" hangingPunct="1">
              <a:buFont typeface="Wingdings" pitchFamily="2" charset="2"/>
              <a:buNone/>
            </a:pPr>
            <a:endParaRPr lang="tr-TR" sz="3400" b="1">
              <a:latin typeface="Arial Unicode MS" pitchFamily="34" charset="-128"/>
            </a:endParaRPr>
          </a:p>
          <a:p>
            <a:pPr eaLnBrk="1" hangingPunct="1"/>
            <a:r>
              <a:rPr lang="tr-TR" sz="3400" b="1">
                <a:latin typeface="Arial Unicode MS" pitchFamily="34" charset="-128"/>
              </a:rPr>
              <a:t>Çocuk ağrıyan kulak üzerine yatırılır.</a:t>
            </a:r>
          </a:p>
          <a:p>
            <a:pPr eaLnBrk="1" hangingPunct="1">
              <a:buFont typeface="Wingdings" pitchFamily="2" charset="2"/>
              <a:buNone/>
            </a:pPr>
            <a:endParaRPr lang="tr-TR" sz="3400" b="1">
              <a:latin typeface="Arial Unicode MS" pitchFamily="34" charset="-128"/>
            </a:endParaRPr>
          </a:p>
          <a:p>
            <a:pPr eaLnBrk="1" hangingPunct="1"/>
            <a:r>
              <a:rPr lang="tr-TR" sz="3400" b="1">
                <a:latin typeface="Arial Unicode MS" pitchFamily="34" charset="-128"/>
              </a:rPr>
              <a:t>Aileye hastalık konusunda bilgi verilir.</a:t>
            </a:r>
            <a:endParaRPr lang="tr-TR"/>
          </a:p>
        </p:txBody>
      </p:sp>
    </p:spTree>
    <p:extLst>
      <p:ext uri="{BB962C8B-B14F-4D97-AF65-F5344CB8AC3E}">
        <p14:creationId xmlns:p14="http://schemas.microsoft.com/office/powerpoint/2010/main" val="2242033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WordArt 2"/>
          <p:cNvSpPr>
            <a:spLocks noChangeArrowheads="1" noChangeShapeType="1" noTextEdit="1"/>
          </p:cNvSpPr>
          <p:nvPr/>
        </p:nvSpPr>
        <p:spPr bwMode="auto">
          <a:xfrm>
            <a:off x="457200" y="457200"/>
            <a:ext cx="8229600" cy="13716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Krup (Laringotrakeobronşit)</a:t>
            </a:r>
          </a:p>
        </p:txBody>
      </p:sp>
      <p:pic>
        <p:nvPicPr>
          <p:cNvPr id="75779" name="Picture 3" descr="j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43250" y="2915444"/>
            <a:ext cx="2857500" cy="242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331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sinus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97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4294967295"/>
          </p:nvPr>
        </p:nvSpPr>
        <p:spPr>
          <a:xfrm>
            <a:off x="381000" y="304800"/>
            <a:ext cx="8763000" cy="6324600"/>
          </a:xfrm>
        </p:spPr>
        <p:txBody>
          <a:bodyPr/>
          <a:lstStyle/>
          <a:p>
            <a:pPr marL="457200" indent="-457200" algn="just" eaLnBrk="1" hangingPunct="1"/>
            <a:endParaRPr lang="tr-TR" b="1" dirty="0"/>
          </a:p>
          <a:p>
            <a:pPr marL="457200" indent="-457200" algn="just" eaLnBrk="1" hangingPunct="1"/>
            <a:r>
              <a:rPr lang="tr-TR" b="1" dirty="0" err="1"/>
              <a:t>Trakea</a:t>
            </a:r>
            <a:r>
              <a:rPr lang="tr-TR" b="1" dirty="0"/>
              <a:t> ve bronşlarda ödem ya da tıkanıklığa neden olan </a:t>
            </a:r>
            <a:r>
              <a:rPr lang="tr-TR" b="1" dirty="0" err="1"/>
              <a:t>inflamasyonlu</a:t>
            </a:r>
            <a:r>
              <a:rPr lang="tr-TR" b="1" dirty="0"/>
              <a:t> bir hastalıktır.</a:t>
            </a:r>
          </a:p>
          <a:p>
            <a:pPr marL="457200" indent="-457200" algn="just" eaLnBrk="1" hangingPunct="1">
              <a:buFont typeface="Wingdings" pitchFamily="2" charset="2"/>
              <a:buNone/>
            </a:pPr>
            <a:endParaRPr lang="tr-TR" b="1" dirty="0"/>
          </a:p>
          <a:p>
            <a:pPr marL="457200" indent="-457200" algn="just" eaLnBrk="1" hangingPunct="1"/>
            <a:r>
              <a:rPr lang="tr-TR" b="1" dirty="0" err="1"/>
              <a:t>Enflamatuar</a:t>
            </a:r>
            <a:r>
              <a:rPr lang="tr-TR" b="1" dirty="0"/>
              <a:t> ödem </a:t>
            </a:r>
            <a:r>
              <a:rPr lang="tr-TR" b="1" dirty="0" err="1"/>
              <a:t>larinks</a:t>
            </a:r>
            <a:r>
              <a:rPr lang="tr-TR" b="1" dirty="0"/>
              <a:t> ve </a:t>
            </a:r>
            <a:r>
              <a:rPr lang="tr-TR" b="1" dirty="0" err="1"/>
              <a:t>trekeanın</a:t>
            </a:r>
            <a:r>
              <a:rPr lang="tr-TR" b="1" dirty="0"/>
              <a:t> çapını daraltır. </a:t>
            </a:r>
          </a:p>
          <a:p>
            <a:pPr marL="457200" indent="-457200" algn="just" eaLnBrk="1" hangingPunct="1">
              <a:buFont typeface="Wingdings" pitchFamily="2" charset="2"/>
              <a:buNone/>
            </a:pPr>
            <a:endParaRPr lang="tr-TR" b="1" dirty="0"/>
          </a:p>
          <a:p>
            <a:pPr marL="457200" indent="-457200" algn="just" eaLnBrk="1" hangingPunct="1"/>
            <a:r>
              <a:rPr lang="tr-TR" b="1" dirty="0"/>
              <a:t>Genellikle sonbahar ve kış aylarında, 3ay-8yaş arasındaki çocuklarda ve </a:t>
            </a:r>
            <a:r>
              <a:rPr lang="tr-TR" b="1" dirty="0" err="1"/>
              <a:t>viral</a:t>
            </a:r>
            <a:r>
              <a:rPr lang="tr-TR" b="1" dirty="0"/>
              <a:t> bir ÜSYE takiben görülür.</a:t>
            </a:r>
          </a:p>
        </p:txBody>
      </p:sp>
    </p:spTree>
    <p:extLst>
      <p:ext uri="{BB962C8B-B14F-4D97-AF65-F5344CB8AC3E}">
        <p14:creationId xmlns:p14="http://schemas.microsoft.com/office/powerpoint/2010/main" val="368292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kr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536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4294967295"/>
          </p:nvPr>
        </p:nvSpPr>
        <p:spPr>
          <a:xfrm>
            <a:off x="0" y="228600"/>
            <a:ext cx="8763000" cy="6324600"/>
          </a:xfrm>
        </p:spPr>
        <p:txBody>
          <a:bodyPr/>
          <a:lstStyle/>
          <a:p>
            <a:pPr algn="just" eaLnBrk="1" hangingPunct="1"/>
            <a:endParaRPr lang="tr-TR" b="1" dirty="0"/>
          </a:p>
          <a:p>
            <a:pPr algn="just" eaLnBrk="1" hangingPunct="1"/>
            <a:endParaRPr lang="tr-TR" b="1" dirty="0"/>
          </a:p>
          <a:p>
            <a:pPr algn="just" eaLnBrk="1" hangingPunct="1"/>
            <a:r>
              <a:rPr lang="tr-TR" b="1" dirty="0"/>
              <a:t>Etken; </a:t>
            </a:r>
            <a:r>
              <a:rPr lang="tr-TR" b="1" dirty="0" err="1"/>
              <a:t>Parainflüenza</a:t>
            </a:r>
            <a:r>
              <a:rPr lang="tr-TR" b="1" dirty="0"/>
              <a:t> virüsü, </a:t>
            </a:r>
            <a:r>
              <a:rPr lang="tr-TR" b="1" dirty="0" err="1"/>
              <a:t>respiratuvar</a:t>
            </a:r>
            <a:r>
              <a:rPr lang="tr-TR" b="1" dirty="0"/>
              <a:t> </a:t>
            </a:r>
            <a:r>
              <a:rPr lang="tr-TR" b="1" dirty="0" err="1"/>
              <a:t>sinsisyal</a:t>
            </a:r>
            <a:r>
              <a:rPr lang="tr-TR" b="1" dirty="0"/>
              <a:t> virüsü ve </a:t>
            </a:r>
            <a:r>
              <a:rPr lang="tr-TR" b="1" dirty="0" err="1"/>
              <a:t>mycoplazma</a:t>
            </a:r>
            <a:r>
              <a:rPr lang="tr-TR" b="1" dirty="0"/>
              <a:t> </a:t>
            </a:r>
            <a:r>
              <a:rPr lang="tr-TR" b="1" dirty="0" err="1"/>
              <a:t>pneumonia’dır</a:t>
            </a:r>
            <a:r>
              <a:rPr lang="tr-TR" b="1" dirty="0"/>
              <a:t>.</a:t>
            </a:r>
          </a:p>
          <a:p>
            <a:pPr algn="just" eaLnBrk="1" hangingPunct="1">
              <a:buFont typeface="Wingdings" pitchFamily="2" charset="2"/>
              <a:buNone/>
            </a:pPr>
            <a:endParaRPr lang="tr-TR" b="1" dirty="0"/>
          </a:p>
          <a:p>
            <a:pPr algn="just"/>
            <a:r>
              <a:rPr lang="tr-TR" b="1" dirty="0"/>
              <a:t>KLİNİK BULGULAR: Hastalık genellikle ÜSYE belirtileri ile başlar ve yavaş ilerler. Solunum yolunun daralmasına bağlı ses kısıklığı, huzursuzluk, havlar/boğulur tarzda öksürük görülür. </a:t>
            </a:r>
            <a:r>
              <a:rPr lang="tr-TR" b="1" dirty="0" err="1"/>
              <a:t>İnspirasyonda</a:t>
            </a:r>
            <a:r>
              <a:rPr lang="tr-TR" b="1" dirty="0"/>
              <a:t> (soluk alma) yeterli hava alınamadığı için </a:t>
            </a:r>
            <a:r>
              <a:rPr lang="tr-TR" b="1" dirty="0" err="1"/>
              <a:t>hipoksi</a:t>
            </a:r>
            <a:r>
              <a:rPr lang="tr-TR" b="1" dirty="0"/>
              <a:t> (oksijen yetersizliği), burun kanatlarının solunuma katılması ve </a:t>
            </a:r>
            <a:r>
              <a:rPr lang="tr-TR" b="1" dirty="0" err="1"/>
              <a:t>siyanoz</a:t>
            </a:r>
            <a:r>
              <a:rPr lang="tr-TR" b="1" dirty="0"/>
              <a:t> (morarma) görülür.</a:t>
            </a:r>
          </a:p>
        </p:txBody>
      </p:sp>
    </p:spTree>
    <p:extLst>
      <p:ext uri="{BB962C8B-B14F-4D97-AF65-F5344CB8AC3E}">
        <p14:creationId xmlns:p14="http://schemas.microsoft.com/office/powerpoint/2010/main" val="2054559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a:xfrm>
            <a:off x="0" y="381000"/>
            <a:ext cx="8229600" cy="5749925"/>
          </a:xfrm>
        </p:spPr>
        <p:txBody>
          <a:bodyPr/>
          <a:lstStyle/>
          <a:p>
            <a:pPr algn="just" eaLnBrk="1" hangingPunct="1">
              <a:lnSpc>
                <a:spcPct val="90000"/>
              </a:lnSpc>
            </a:pPr>
            <a:endParaRPr lang="tr-TR" b="1" dirty="0"/>
          </a:p>
          <a:p>
            <a:pPr algn="just" eaLnBrk="1" hangingPunct="1">
              <a:lnSpc>
                <a:spcPct val="90000"/>
              </a:lnSpc>
            </a:pPr>
            <a:endParaRPr lang="tr-TR" b="1" dirty="0"/>
          </a:p>
          <a:p>
            <a:pPr algn="just" eaLnBrk="1" hangingPunct="1">
              <a:lnSpc>
                <a:spcPct val="90000"/>
              </a:lnSpc>
            </a:pPr>
            <a:r>
              <a:rPr lang="tr-TR" b="1" dirty="0"/>
              <a:t>Ödemi azaltmak için Soğuk buhar, </a:t>
            </a:r>
            <a:r>
              <a:rPr lang="tr-TR" b="1" dirty="0" err="1"/>
              <a:t>kortikosteroidler</a:t>
            </a:r>
            <a:r>
              <a:rPr lang="tr-TR" b="1" dirty="0"/>
              <a:t> kullanılır. </a:t>
            </a:r>
          </a:p>
          <a:p>
            <a:pPr algn="just" eaLnBrk="1" hangingPunct="1">
              <a:lnSpc>
                <a:spcPct val="90000"/>
              </a:lnSpc>
              <a:buFont typeface="Wingdings" pitchFamily="2" charset="2"/>
              <a:buNone/>
            </a:pPr>
            <a:endParaRPr lang="tr-TR" b="1" dirty="0"/>
          </a:p>
          <a:p>
            <a:pPr algn="just" eaLnBrk="1" hangingPunct="1">
              <a:lnSpc>
                <a:spcPct val="90000"/>
              </a:lnSpc>
            </a:pPr>
            <a:r>
              <a:rPr lang="tr-TR" b="1" dirty="0"/>
              <a:t>Hastane ortamında daha fazla nem ve buhar vermek için bebeklerde oksijen başlığı (</a:t>
            </a:r>
            <a:r>
              <a:rPr lang="tr-TR" b="1" dirty="0" err="1"/>
              <a:t>hood</a:t>
            </a:r>
            <a:r>
              <a:rPr lang="tr-TR" b="1" dirty="0"/>
              <a:t>) ve 1-3 yaş çocuğunda ise oksijen çadırı kullanılabilir.</a:t>
            </a:r>
            <a:endParaRPr lang="tr-TR" sz="4000" b="1" dirty="0"/>
          </a:p>
          <a:p>
            <a:pPr algn="just" eaLnBrk="1" hangingPunct="1">
              <a:lnSpc>
                <a:spcPct val="90000"/>
              </a:lnSpc>
              <a:buFont typeface="Wingdings" pitchFamily="2" charset="2"/>
              <a:buNone/>
            </a:pPr>
            <a:endParaRPr lang="tr-TR" b="1" dirty="0"/>
          </a:p>
          <a:p>
            <a:pPr algn="just" eaLnBrk="1" hangingPunct="1">
              <a:lnSpc>
                <a:spcPct val="90000"/>
              </a:lnSpc>
            </a:pPr>
            <a:r>
              <a:rPr lang="tr-TR" b="1" dirty="0"/>
              <a:t>Eğer bu tedaviler hava yolunun açılmasında etkili olmazsa yoğun bakıma alınarak </a:t>
            </a:r>
            <a:r>
              <a:rPr lang="tr-TR" b="1" dirty="0" err="1"/>
              <a:t>endotrakeal</a:t>
            </a:r>
            <a:r>
              <a:rPr lang="tr-TR" b="1" dirty="0"/>
              <a:t> </a:t>
            </a:r>
            <a:r>
              <a:rPr lang="tr-TR" b="1" dirty="0" err="1"/>
              <a:t>entübasyon</a:t>
            </a:r>
            <a:r>
              <a:rPr lang="tr-TR" b="1" dirty="0"/>
              <a:t> (</a:t>
            </a:r>
            <a:r>
              <a:rPr lang="tr-TR" b="1" dirty="0" err="1"/>
              <a:t>trakeaya</a:t>
            </a:r>
            <a:r>
              <a:rPr lang="tr-TR" b="1" dirty="0"/>
              <a:t> tüp yerleştirilmesi) gerekebilir</a:t>
            </a:r>
            <a:r>
              <a:rPr lang="tr-TR" dirty="0"/>
              <a:t>.</a:t>
            </a:r>
          </a:p>
          <a:p>
            <a:pPr algn="just" eaLnBrk="1" hangingPunct="1">
              <a:lnSpc>
                <a:spcPct val="90000"/>
              </a:lnSpc>
            </a:pPr>
            <a:endParaRPr lang="tr-TR" dirty="0"/>
          </a:p>
        </p:txBody>
      </p:sp>
    </p:spTree>
    <p:extLst>
      <p:ext uri="{BB962C8B-B14F-4D97-AF65-F5344CB8AC3E}">
        <p14:creationId xmlns:p14="http://schemas.microsoft.com/office/powerpoint/2010/main" val="351119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Çocukta </a:t>
            </a:r>
            <a:r>
              <a:rPr lang="tr-TR" dirty="0" err="1"/>
              <a:t>LTB’nin</a:t>
            </a:r>
            <a:r>
              <a:rPr lang="tr-TR" dirty="0"/>
              <a:t> erken belirtileri, kullanılacak ilaçların etkileri, yan etkileri ve kullanım süreleri hakkında aileye bilgi verilir. Çocuğun solunumu hızlı ve çabalı olursa, yeterli sıvı alamaz ve idrar miktarında azalma olursa sağlık kuruluşuna başvurmalarının önemi belirtilir.</a:t>
            </a:r>
          </a:p>
        </p:txBody>
      </p:sp>
    </p:spTree>
    <p:extLst>
      <p:ext uri="{BB962C8B-B14F-4D97-AF65-F5344CB8AC3E}">
        <p14:creationId xmlns:p14="http://schemas.microsoft.com/office/powerpoint/2010/main" val="4147006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WordArt 6"/>
          <p:cNvSpPr>
            <a:spLocks noChangeArrowheads="1" noChangeShapeType="1" noTextEdit="1"/>
          </p:cNvSpPr>
          <p:nvPr/>
        </p:nvSpPr>
        <p:spPr bwMode="auto">
          <a:xfrm>
            <a:off x="457200" y="1988840"/>
            <a:ext cx="8305800" cy="1828800"/>
          </a:xfrm>
          <a:prstGeom prst="rect">
            <a:avLst/>
          </a:prstGeom>
        </p:spPr>
        <p:txBody>
          <a:bodyPr wrap="none" fromWordArt="1">
            <a:prstTxWarp prst="textPlain">
              <a:avLst>
                <a:gd name="adj" fmla="val 50000"/>
              </a:avLst>
            </a:prstTxWarp>
          </a:bodyPr>
          <a:lstStyle/>
          <a:p>
            <a:pPr algn="ctr"/>
            <a:endPar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endPar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ALT SOLUNUM YOLU </a:t>
            </a:r>
          </a:p>
          <a:p>
            <a:pPr algn="ctr"/>
            <a:r>
              <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HASTALIKLARI</a:t>
            </a:r>
          </a:p>
        </p:txBody>
      </p:sp>
    </p:spTree>
    <p:extLst>
      <p:ext uri="{BB962C8B-B14F-4D97-AF65-F5344CB8AC3E}">
        <p14:creationId xmlns:p14="http://schemas.microsoft.com/office/powerpoint/2010/main" val="1623966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WordArt 4"/>
          <p:cNvSpPr>
            <a:spLocks noChangeArrowheads="1" noChangeShapeType="1" noTextEdit="1"/>
          </p:cNvSpPr>
          <p:nvPr/>
        </p:nvSpPr>
        <p:spPr bwMode="auto">
          <a:xfrm>
            <a:off x="1905000" y="685800"/>
            <a:ext cx="5334000" cy="9144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Bronşit</a:t>
            </a:r>
          </a:p>
        </p:txBody>
      </p:sp>
      <p:pic>
        <p:nvPicPr>
          <p:cNvPr id="86021" name="Picture 7" descr="bron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140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4294967295"/>
          </p:nvPr>
        </p:nvSpPr>
        <p:spPr>
          <a:xfrm>
            <a:off x="0" y="152400"/>
            <a:ext cx="8686800" cy="6477000"/>
          </a:xfrm>
        </p:spPr>
        <p:txBody>
          <a:bodyPr>
            <a:normAutofit/>
          </a:bodyPr>
          <a:lstStyle/>
          <a:p>
            <a:pPr algn="just" eaLnBrk="1" hangingPunct="1">
              <a:lnSpc>
                <a:spcPct val="80000"/>
              </a:lnSpc>
            </a:pPr>
            <a:endParaRPr lang="tr-TR" b="1" dirty="0"/>
          </a:p>
          <a:p>
            <a:pPr algn="just" eaLnBrk="1" hangingPunct="1">
              <a:lnSpc>
                <a:spcPct val="80000"/>
              </a:lnSpc>
            </a:pPr>
            <a:endParaRPr lang="tr-TR" b="1" dirty="0"/>
          </a:p>
          <a:p>
            <a:pPr algn="just" eaLnBrk="1" hangingPunct="1">
              <a:lnSpc>
                <a:spcPct val="80000"/>
              </a:lnSpc>
            </a:pPr>
            <a:endParaRPr lang="tr-TR" b="1" dirty="0"/>
          </a:p>
          <a:p>
            <a:pPr algn="just" eaLnBrk="1" hangingPunct="1">
              <a:lnSpc>
                <a:spcPct val="80000"/>
              </a:lnSpc>
            </a:pPr>
            <a:r>
              <a:rPr lang="tr-TR" b="1" dirty="0" err="1"/>
              <a:t>Trakea</a:t>
            </a:r>
            <a:r>
              <a:rPr lang="tr-TR" b="1" dirty="0"/>
              <a:t> ve bronşların </a:t>
            </a:r>
            <a:r>
              <a:rPr lang="tr-TR" b="1" dirty="0" err="1"/>
              <a:t>enflamasyonudur</a:t>
            </a:r>
            <a:r>
              <a:rPr lang="tr-TR" b="1" dirty="0"/>
              <a:t>. ÜSYE eşlik eder.</a:t>
            </a:r>
          </a:p>
          <a:p>
            <a:pPr algn="just" eaLnBrk="1" hangingPunct="1">
              <a:lnSpc>
                <a:spcPct val="80000"/>
              </a:lnSpc>
              <a:buFont typeface="Wingdings" pitchFamily="2" charset="2"/>
              <a:buNone/>
            </a:pPr>
            <a:endParaRPr lang="tr-TR" b="1" dirty="0"/>
          </a:p>
          <a:p>
            <a:pPr algn="just" eaLnBrk="1" hangingPunct="1">
              <a:lnSpc>
                <a:spcPct val="80000"/>
              </a:lnSpc>
            </a:pPr>
            <a:r>
              <a:rPr lang="tr-TR" b="1" dirty="0"/>
              <a:t>Yaşamın ilk 4 yılında sık görülür.</a:t>
            </a:r>
          </a:p>
          <a:p>
            <a:pPr algn="just" eaLnBrk="1" hangingPunct="1">
              <a:lnSpc>
                <a:spcPct val="80000"/>
              </a:lnSpc>
              <a:buFont typeface="Wingdings" pitchFamily="2" charset="2"/>
              <a:buNone/>
            </a:pPr>
            <a:endParaRPr lang="tr-TR" b="1" dirty="0"/>
          </a:p>
          <a:p>
            <a:pPr algn="just" eaLnBrk="1" hangingPunct="1">
              <a:lnSpc>
                <a:spcPct val="80000"/>
              </a:lnSpc>
              <a:buFont typeface="Wingdings" pitchFamily="2" charset="2"/>
              <a:buNone/>
            </a:pPr>
            <a:r>
              <a:rPr lang="tr-TR" b="1" dirty="0"/>
              <a:t>      ETYOLOJİSİ;</a:t>
            </a:r>
          </a:p>
          <a:p>
            <a:pPr algn="just" eaLnBrk="1" hangingPunct="1">
              <a:lnSpc>
                <a:spcPct val="80000"/>
              </a:lnSpc>
              <a:buClr>
                <a:schemeClr val="tx1"/>
              </a:buClr>
              <a:buFont typeface="Wingdings" pitchFamily="2" charset="2"/>
              <a:buChar char="v"/>
            </a:pPr>
            <a:r>
              <a:rPr lang="tr-TR" b="1" dirty="0" err="1"/>
              <a:t>Primer</a:t>
            </a:r>
            <a:r>
              <a:rPr lang="tr-TR" b="1" dirty="0"/>
              <a:t> neden virüslerdir. Bunlardan en sık  görülen virüsler </a:t>
            </a:r>
          </a:p>
          <a:p>
            <a:pPr algn="just" eaLnBrk="1" hangingPunct="1">
              <a:lnSpc>
                <a:spcPct val="80000"/>
              </a:lnSpc>
              <a:buClr>
                <a:schemeClr val="tx1"/>
              </a:buClr>
              <a:buFont typeface="Wingdings" pitchFamily="2" charset="2"/>
              <a:buChar char="ü"/>
            </a:pPr>
            <a:r>
              <a:rPr lang="tr-TR" b="1" dirty="0" err="1"/>
              <a:t>İnflüenza</a:t>
            </a:r>
            <a:r>
              <a:rPr lang="tr-TR" b="1" dirty="0"/>
              <a:t> virüsü</a:t>
            </a:r>
          </a:p>
          <a:p>
            <a:pPr algn="just" eaLnBrk="1" hangingPunct="1">
              <a:lnSpc>
                <a:spcPct val="80000"/>
              </a:lnSpc>
              <a:buClr>
                <a:schemeClr val="tx1"/>
              </a:buClr>
              <a:buFont typeface="Wingdings" pitchFamily="2" charset="2"/>
              <a:buChar char="ü"/>
            </a:pPr>
            <a:r>
              <a:rPr lang="tr-TR" b="1" dirty="0" err="1"/>
              <a:t>Adeno</a:t>
            </a:r>
            <a:r>
              <a:rPr lang="tr-TR" b="1" dirty="0"/>
              <a:t> virüs</a:t>
            </a:r>
          </a:p>
          <a:p>
            <a:pPr algn="just" eaLnBrk="1" hangingPunct="1">
              <a:lnSpc>
                <a:spcPct val="80000"/>
              </a:lnSpc>
              <a:buClr>
                <a:schemeClr val="tx1"/>
              </a:buClr>
              <a:buFont typeface="Wingdings" pitchFamily="2" charset="2"/>
              <a:buChar char="ü"/>
            </a:pPr>
            <a:r>
              <a:rPr lang="tr-TR" b="1" dirty="0" err="1"/>
              <a:t>Mycoplazma</a:t>
            </a:r>
            <a:r>
              <a:rPr lang="tr-TR" b="1" dirty="0"/>
              <a:t> </a:t>
            </a:r>
            <a:r>
              <a:rPr lang="tr-TR" b="1" dirty="0" err="1"/>
              <a:t>pneumonia</a:t>
            </a:r>
            <a:r>
              <a:rPr lang="tr-TR" b="1" dirty="0"/>
              <a:t> </a:t>
            </a:r>
          </a:p>
          <a:p>
            <a:pPr algn="just" eaLnBrk="1" hangingPunct="1">
              <a:lnSpc>
                <a:spcPct val="80000"/>
              </a:lnSpc>
              <a:buClr>
                <a:schemeClr val="tx1"/>
              </a:buClr>
              <a:buFont typeface="Wingdings" pitchFamily="2" charset="2"/>
              <a:buChar char="§"/>
            </a:pPr>
            <a:r>
              <a:rPr lang="tr-TR" b="1" dirty="0"/>
              <a:t>Az bakteri </a:t>
            </a:r>
          </a:p>
          <a:p>
            <a:pPr algn="just" eaLnBrk="1" hangingPunct="1">
              <a:lnSpc>
                <a:spcPct val="80000"/>
              </a:lnSpc>
              <a:buClr>
                <a:schemeClr val="tx1"/>
              </a:buClr>
              <a:buFont typeface="Wingdings" pitchFamily="2" charset="2"/>
              <a:buChar char="§"/>
            </a:pPr>
            <a:r>
              <a:rPr lang="tr-TR" b="1" dirty="0"/>
              <a:t>Mantarlar.</a:t>
            </a:r>
          </a:p>
        </p:txBody>
      </p:sp>
    </p:spTree>
    <p:extLst>
      <p:ext uri="{BB962C8B-B14F-4D97-AF65-F5344CB8AC3E}">
        <p14:creationId xmlns:p14="http://schemas.microsoft.com/office/powerpoint/2010/main" val="1960625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5" descr="F:\resimler\Bronslar[1].jpg"/>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41669587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tr-TR"/>
          </a:p>
        </p:txBody>
      </p:sp>
      <p:sp>
        <p:nvSpPr>
          <p:cNvPr id="89091" name="Rectangle 3"/>
          <p:cNvSpPr>
            <a:spLocks noGrp="1" noChangeArrowheads="1"/>
          </p:cNvSpPr>
          <p:nvPr>
            <p:ph idx="1"/>
          </p:nvPr>
        </p:nvSpPr>
        <p:spPr>
          <a:xfrm>
            <a:off x="457200" y="304800"/>
            <a:ext cx="8534400" cy="6248400"/>
          </a:xfrm>
        </p:spPr>
        <p:txBody>
          <a:bodyPr/>
          <a:lstStyle/>
          <a:p>
            <a:pPr eaLnBrk="1" hangingPunct="1"/>
            <a:endParaRPr lang="tr-TR" sz="2800" b="1"/>
          </a:p>
          <a:p>
            <a:pPr eaLnBrk="1" hangingPunct="1"/>
            <a:r>
              <a:rPr lang="tr-TR" sz="2800" b="1"/>
              <a:t>Hava kirliliği</a:t>
            </a:r>
          </a:p>
          <a:p>
            <a:pPr eaLnBrk="1" hangingPunct="1"/>
            <a:endParaRPr lang="tr-TR" sz="2800" b="1"/>
          </a:p>
          <a:p>
            <a:pPr eaLnBrk="1" hangingPunct="1"/>
            <a:r>
              <a:rPr lang="tr-TR" sz="2800" b="1"/>
              <a:t>Polenler</a:t>
            </a:r>
          </a:p>
          <a:p>
            <a:pPr eaLnBrk="1" hangingPunct="1">
              <a:buFont typeface="Wingdings" pitchFamily="2" charset="2"/>
              <a:buNone/>
            </a:pPr>
            <a:endParaRPr lang="tr-TR" sz="2800" b="1"/>
          </a:p>
          <a:p>
            <a:pPr eaLnBrk="1" hangingPunct="1"/>
            <a:r>
              <a:rPr lang="tr-TR" sz="2800" b="1"/>
              <a:t>Pasif sigara içimi</a:t>
            </a:r>
          </a:p>
          <a:p>
            <a:pPr eaLnBrk="1" hangingPunct="1">
              <a:buFont typeface="Wingdings" pitchFamily="2" charset="2"/>
              <a:buNone/>
            </a:pPr>
            <a:endParaRPr lang="tr-TR" sz="2800" b="1"/>
          </a:p>
          <a:p>
            <a:pPr eaLnBrk="1" hangingPunct="1"/>
            <a:r>
              <a:rPr lang="tr-TR" sz="2800" b="1"/>
              <a:t>Gazlar</a:t>
            </a:r>
          </a:p>
          <a:p>
            <a:pPr eaLnBrk="1" hangingPunct="1">
              <a:buFont typeface="Wingdings" pitchFamily="2" charset="2"/>
              <a:buNone/>
            </a:pPr>
            <a:endParaRPr lang="tr-TR" sz="2800" b="1"/>
          </a:p>
          <a:p>
            <a:pPr eaLnBrk="1" hangingPunct="1"/>
            <a:r>
              <a:rPr lang="tr-TR" sz="2800" b="1"/>
              <a:t>Tozlar</a:t>
            </a:r>
          </a:p>
          <a:p>
            <a:pPr eaLnBrk="1" hangingPunct="1">
              <a:buFont typeface="Wingdings" pitchFamily="2" charset="2"/>
              <a:buNone/>
            </a:pPr>
            <a:endParaRPr lang="tr-TR" sz="2800" b="1"/>
          </a:p>
          <a:p>
            <a:pPr eaLnBrk="1" hangingPunct="1"/>
            <a:r>
              <a:rPr lang="tr-TR" sz="2800" b="1"/>
              <a:t>Bulaşıcı çocuk hastalıkları </a:t>
            </a:r>
          </a:p>
          <a:p>
            <a:pPr eaLnBrk="1" hangingPunct="1"/>
            <a:endParaRPr lang="tr-TR" sz="2800" b="1"/>
          </a:p>
          <a:p>
            <a:pPr eaLnBrk="1" hangingPunct="1">
              <a:buFont typeface="Wingdings" pitchFamily="2" charset="2"/>
              <a:buNone/>
            </a:pPr>
            <a:endParaRPr lang="tr-TR" sz="2800" b="1"/>
          </a:p>
          <a:p>
            <a:pPr eaLnBrk="1" hangingPunct="1">
              <a:buFont typeface="Wingdings" pitchFamily="2" charset="2"/>
              <a:buNone/>
            </a:pPr>
            <a:endParaRPr lang="tr-TR"/>
          </a:p>
          <a:p>
            <a:pPr eaLnBrk="1" hangingPunct="1"/>
            <a:endParaRPr lang="tr-TR"/>
          </a:p>
        </p:txBody>
      </p:sp>
      <p:pic>
        <p:nvPicPr>
          <p:cNvPr id="89093" name="Picture 5" descr="air_pollu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19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78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Grp="1" noChangeArrowheads="1"/>
          </p:cNvSpPr>
          <p:nvPr>
            <p:ph type="body" sz="half" idx="4294967295"/>
          </p:nvPr>
        </p:nvSpPr>
        <p:spPr>
          <a:xfrm>
            <a:off x="0" y="3989388"/>
            <a:ext cx="9144000" cy="2868612"/>
          </a:xfrm>
        </p:spPr>
        <p:txBody>
          <a:bodyPr>
            <a:normAutofit/>
          </a:bodyPr>
          <a:lstStyle/>
          <a:p>
            <a:pPr algn="just"/>
            <a:r>
              <a:rPr lang="tr-TR" b="1" dirty="0" err="1"/>
              <a:t>Yenidoğan</a:t>
            </a:r>
            <a:r>
              <a:rPr lang="tr-TR" b="1" dirty="0"/>
              <a:t> bebekler 4. haftaya kadar zorunlu olarak burun solunumu yaparlar. Ağız solunumu sinir sisteminin olgunlaşmasıyla kontrol edilir.</a:t>
            </a:r>
          </a:p>
          <a:p>
            <a:pPr algn="just" eaLnBrk="1" hangingPunct="1"/>
            <a:r>
              <a:rPr lang="tr-TR" b="1" dirty="0"/>
              <a:t>Bebeklerin burun ve </a:t>
            </a:r>
            <a:r>
              <a:rPr lang="tr-TR" b="1" dirty="0" err="1"/>
              <a:t>farenksi</a:t>
            </a:r>
            <a:r>
              <a:rPr lang="tr-TR" b="1" dirty="0"/>
              <a:t> daha küçüktür ve tıkanıklıklar daha kolay gelişir. Burun boşluğu ile birleşen sinüsler, hayatın belli dönemlerinde gelişir. </a:t>
            </a:r>
            <a:endParaRPr lang="tr-TR" sz="2800" b="1" dirty="0"/>
          </a:p>
        </p:txBody>
      </p:sp>
    </p:spTree>
    <p:extLst>
      <p:ext uri="{BB962C8B-B14F-4D97-AF65-F5344CB8AC3E}">
        <p14:creationId xmlns:p14="http://schemas.microsoft.com/office/powerpoint/2010/main" val="16698345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152400" y="0"/>
            <a:ext cx="8991600" cy="6629400"/>
          </a:xfrm>
        </p:spPr>
        <p:txBody>
          <a:bodyPr>
            <a:normAutofit/>
          </a:bodyPr>
          <a:lstStyle/>
          <a:p>
            <a:pPr eaLnBrk="1" hangingPunct="1">
              <a:lnSpc>
                <a:spcPct val="90000"/>
              </a:lnSpc>
              <a:buFont typeface="Wingdings" pitchFamily="2" charset="2"/>
              <a:buNone/>
            </a:pPr>
            <a:endParaRPr lang="tr-TR" sz="2800" b="1" dirty="0"/>
          </a:p>
          <a:p>
            <a:pPr eaLnBrk="1" hangingPunct="1">
              <a:lnSpc>
                <a:spcPct val="90000"/>
              </a:lnSpc>
            </a:pPr>
            <a:endParaRPr lang="tr-TR" b="1" dirty="0"/>
          </a:p>
          <a:p>
            <a:pPr eaLnBrk="1" hangingPunct="1">
              <a:lnSpc>
                <a:spcPct val="90000"/>
              </a:lnSpc>
            </a:pPr>
            <a:r>
              <a:rPr lang="tr-TR" b="1" dirty="0"/>
              <a:t>Ateş</a:t>
            </a:r>
          </a:p>
          <a:p>
            <a:pPr eaLnBrk="1" hangingPunct="1">
              <a:lnSpc>
                <a:spcPct val="90000"/>
              </a:lnSpc>
            </a:pPr>
            <a:r>
              <a:rPr lang="tr-TR" b="1" dirty="0"/>
              <a:t>Öksürük</a:t>
            </a:r>
          </a:p>
          <a:p>
            <a:pPr eaLnBrk="1" hangingPunct="1">
              <a:lnSpc>
                <a:spcPct val="90000"/>
              </a:lnSpc>
            </a:pPr>
            <a:r>
              <a:rPr lang="tr-TR" b="1" dirty="0"/>
              <a:t>Göğüste ağrı </a:t>
            </a:r>
          </a:p>
          <a:p>
            <a:pPr eaLnBrk="1" hangingPunct="1">
              <a:lnSpc>
                <a:spcPct val="90000"/>
              </a:lnSpc>
            </a:pPr>
            <a:r>
              <a:rPr lang="tr-TR" b="1" dirty="0"/>
              <a:t>Semptomlar 1-2 hafta sürebilir.</a:t>
            </a:r>
          </a:p>
          <a:p>
            <a:pPr eaLnBrk="1" hangingPunct="1">
              <a:lnSpc>
                <a:spcPct val="90000"/>
              </a:lnSpc>
              <a:buFont typeface="Wingdings" pitchFamily="2" charset="2"/>
              <a:buNone/>
            </a:pPr>
            <a:r>
              <a:rPr lang="tr-TR" b="1" dirty="0"/>
              <a:t>     </a:t>
            </a:r>
          </a:p>
          <a:p>
            <a:pPr eaLnBrk="1" hangingPunct="1">
              <a:lnSpc>
                <a:spcPct val="90000"/>
              </a:lnSpc>
              <a:buFont typeface="Wingdings" pitchFamily="2" charset="2"/>
              <a:buNone/>
            </a:pPr>
            <a:r>
              <a:rPr lang="tr-TR" b="1" dirty="0"/>
              <a:t> </a:t>
            </a:r>
          </a:p>
          <a:p>
            <a:pPr eaLnBrk="1" hangingPunct="1">
              <a:lnSpc>
                <a:spcPct val="90000"/>
              </a:lnSpc>
              <a:buFont typeface="Wingdings" pitchFamily="2" charset="2"/>
              <a:buNone/>
            </a:pPr>
            <a:endParaRPr lang="tr-TR" b="1" dirty="0"/>
          </a:p>
          <a:p>
            <a:pPr eaLnBrk="1" hangingPunct="1">
              <a:lnSpc>
                <a:spcPct val="90000"/>
              </a:lnSpc>
            </a:pPr>
            <a:r>
              <a:rPr lang="tr-TR" b="1" dirty="0"/>
              <a:t>Akciğer </a:t>
            </a:r>
            <a:r>
              <a:rPr lang="tr-TR" b="1" dirty="0" err="1"/>
              <a:t>grafisi</a:t>
            </a:r>
            <a:endParaRPr lang="tr-TR" b="1" dirty="0"/>
          </a:p>
          <a:p>
            <a:pPr eaLnBrk="1" hangingPunct="1">
              <a:lnSpc>
                <a:spcPct val="90000"/>
              </a:lnSpc>
            </a:pPr>
            <a:r>
              <a:rPr lang="tr-TR" b="1" dirty="0"/>
              <a:t>Balgam kültürü </a:t>
            </a:r>
          </a:p>
          <a:p>
            <a:pPr eaLnBrk="1" hangingPunct="1">
              <a:lnSpc>
                <a:spcPct val="90000"/>
              </a:lnSpc>
            </a:pPr>
            <a:r>
              <a:rPr lang="tr-TR" b="1" dirty="0"/>
              <a:t>Kan tahlili-Lökosit </a:t>
            </a:r>
          </a:p>
          <a:p>
            <a:pPr marL="0" indent="0" eaLnBrk="1" hangingPunct="1">
              <a:lnSpc>
                <a:spcPct val="90000"/>
              </a:lnSpc>
              <a:buNone/>
            </a:pPr>
            <a:r>
              <a:rPr lang="tr-TR" b="1" dirty="0"/>
              <a:t>(beyaz kan hücresi) miktarı</a:t>
            </a:r>
          </a:p>
          <a:p>
            <a:pPr eaLnBrk="1" hangingPunct="1">
              <a:lnSpc>
                <a:spcPct val="90000"/>
              </a:lnSpc>
            </a:pPr>
            <a:endParaRPr lang="tr-TR" b="1" dirty="0"/>
          </a:p>
          <a:p>
            <a:pPr eaLnBrk="1" hangingPunct="1">
              <a:lnSpc>
                <a:spcPct val="90000"/>
              </a:lnSpc>
              <a:buFont typeface="Wingdings" pitchFamily="2" charset="2"/>
              <a:buNone/>
            </a:pPr>
            <a:endParaRPr lang="tr-TR" b="1" dirty="0"/>
          </a:p>
          <a:p>
            <a:pPr eaLnBrk="1" hangingPunct="1">
              <a:lnSpc>
                <a:spcPct val="90000"/>
              </a:lnSpc>
            </a:pPr>
            <a:endParaRPr lang="tr-TR" dirty="0"/>
          </a:p>
        </p:txBody>
      </p:sp>
      <p:sp>
        <p:nvSpPr>
          <p:cNvPr id="90117" name="WordArt 8"/>
          <p:cNvSpPr>
            <a:spLocks noChangeArrowheads="1" noChangeShapeType="1" noTextEdit="1"/>
          </p:cNvSpPr>
          <p:nvPr/>
        </p:nvSpPr>
        <p:spPr bwMode="auto">
          <a:xfrm>
            <a:off x="723900" y="134487"/>
            <a:ext cx="31242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dirty="0">
                <a:solidFill>
                  <a:srgbClr val="336699"/>
                </a:solidFill>
                <a:effectLst>
                  <a:outerShdw dist="45791" dir="2021404" algn="ctr" rotWithShape="0">
                    <a:srgbClr val="B2B2B2">
                      <a:alpha val="79999"/>
                    </a:srgbClr>
                  </a:outerShdw>
                </a:effectLst>
                <a:latin typeface="Times New Roman"/>
                <a:cs typeface="Times New Roman"/>
              </a:rPr>
              <a:t>BELİRTİLERİ</a:t>
            </a:r>
          </a:p>
        </p:txBody>
      </p:sp>
      <p:sp>
        <p:nvSpPr>
          <p:cNvPr id="90118" name="WordArt 9"/>
          <p:cNvSpPr>
            <a:spLocks noChangeArrowheads="1" noChangeShapeType="1" noTextEdit="1"/>
          </p:cNvSpPr>
          <p:nvPr/>
        </p:nvSpPr>
        <p:spPr bwMode="auto">
          <a:xfrm>
            <a:off x="545888" y="3356992"/>
            <a:ext cx="17526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dirty="0">
                <a:solidFill>
                  <a:srgbClr val="336699"/>
                </a:solidFill>
                <a:effectLst>
                  <a:outerShdw dist="45791" dir="2021404" algn="ctr" rotWithShape="0">
                    <a:srgbClr val="B2B2B2">
                      <a:alpha val="79999"/>
                    </a:srgbClr>
                  </a:outerShdw>
                </a:effectLst>
                <a:latin typeface="Times New Roman"/>
                <a:cs typeface="Times New Roman"/>
              </a:rPr>
              <a:t>TANI</a:t>
            </a:r>
          </a:p>
        </p:txBody>
      </p:sp>
    </p:spTree>
    <p:extLst>
      <p:ext uri="{BB962C8B-B14F-4D97-AF65-F5344CB8AC3E}">
        <p14:creationId xmlns:p14="http://schemas.microsoft.com/office/powerpoint/2010/main" val="21565059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Bakımı; dinlenme, nem, </a:t>
            </a:r>
            <a:r>
              <a:rPr lang="tr-TR" dirty="0" err="1"/>
              <a:t>hidrasyon</a:t>
            </a:r>
            <a:r>
              <a:rPr lang="tr-TR" dirty="0"/>
              <a:t> ve </a:t>
            </a:r>
            <a:r>
              <a:rPr lang="tr-TR" dirty="0" err="1"/>
              <a:t>semptomatik</a:t>
            </a:r>
            <a:r>
              <a:rPr lang="tr-TR" dirty="0"/>
              <a:t> tedavi ile solunum sisteminin desteklenmesi üzerine odaklanır. Çocuğun evde bakımı sırasında bulunduğu ortamda sigara içilmemesi önem taşır.</a:t>
            </a:r>
          </a:p>
          <a:p>
            <a:pPr marL="0" indent="0">
              <a:buNone/>
            </a:pPr>
            <a:endParaRPr lang="tr-TR" dirty="0"/>
          </a:p>
        </p:txBody>
      </p:sp>
    </p:spTree>
    <p:extLst>
      <p:ext uri="{BB962C8B-B14F-4D97-AF65-F5344CB8AC3E}">
        <p14:creationId xmlns:p14="http://schemas.microsoft.com/office/powerpoint/2010/main" val="4076311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WordArt 6"/>
          <p:cNvSpPr>
            <a:spLocks noChangeArrowheads="1" noChangeShapeType="1" noTextEdit="1"/>
          </p:cNvSpPr>
          <p:nvPr/>
        </p:nvSpPr>
        <p:spPr bwMode="auto">
          <a:xfrm>
            <a:off x="762000" y="1196752"/>
            <a:ext cx="7696200" cy="1837928"/>
          </a:xfrm>
          <a:prstGeom prst="rect">
            <a:avLst/>
          </a:prstGeom>
        </p:spPr>
        <p:txBody>
          <a:bodyPr wrap="none" fromWordArt="1">
            <a:prstTxWarp prst="textPlain">
              <a:avLst>
                <a:gd name="adj" fmla="val 50000"/>
              </a:avLst>
            </a:prstTxWarp>
          </a:bodyPr>
          <a:lstStyle/>
          <a:p>
            <a:pPr algn="ctr"/>
            <a:endPar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tr-TR"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Bronşiyolit</a:t>
            </a:r>
            <a:endPar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78681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4294967295"/>
          </p:nvPr>
        </p:nvSpPr>
        <p:spPr>
          <a:xfrm>
            <a:off x="0" y="152400"/>
            <a:ext cx="8991600" cy="6553200"/>
          </a:xfrm>
        </p:spPr>
        <p:txBody>
          <a:bodyPr/>
          <a:lstStyle/>
          <a:p>
            <a:pPr eaLnBrk="1" hangingPunct="1"/>
            <a:endParaRPr lang="tr-TR" sz="2800" b="1" dirty="0"/>
          </a:p>
          <a:p>
            <a:pPr eaLnBrk="1" hangingPunct="1"/>
            <a:r>
              <a:rPr lang="tr-TR" sz="2800" b="1" dirty="0"/>
              <a:t>Hızlı solunum, </a:t>
            </a:r>
            <a:r>
              <a:rPr lang="tr-TR" sz="2800" b="1" dirty="0" err="1"/>
              <a:t>retraksiyon</a:t>
            </a:r>
            <a:r>
              <a:rPr lang="tr-TR" sz="2800" b="1" dirty="0"/>
              <a:t> ve </a:t>
            </a:r>
            <a:r>
              <a:rPr lang="tr-TR" sz="2800" b="1" dirty="0" err="1"/>
              <a:t>wheezing</a:t>
            </a:r>
            <a:r>
              <a:rPr lang="tr-TR" sz="2800" b="1" dirty="0"/>
              <a:t> ile karakterize </a:t>
            </a:r>
            <a:r>
              <a:rPr lang="tr-TR" sz="2800" b="1" dirty="0" err="1"/>
              <a:t>bronşiyollerin</a:t>
            </a:r>
            <a:r>
              <a:rPr lang="tr-TR" sz="2800" b="1" dirty="0"/>
              <a:t> akut </a:t>
            </a:r>
            <a:r>
              <a:rPr lang="tr-TR" sz="2800" b="1" dirty="0" err="1"/>
              <a:t>enflamasyonudur</a:t>
            </a:r>
            <a:r>
              <a:rPr lang="tr-TR" sz="2800" b="1" dirty="0"/>
              <a:t>.</a:t>
            </a:r>
          </a:p>
          <a:p>
            <a:pPr eaLnBrk="1" hangingPunct="1">
              <a:buFont typeface="Wingdings" pitchFamily="2" charset="2"/>
              <a:buNone/>
            </a:pPr>
            <a:endParaRPr lang="tr-TR" sz="2800" b="1" dirty="0"/>
          </a:p>
          <a:p>
            <a:pPr eaLnBrk="1" hangingPunct="1"/>
            <a:r>
              <a:rPr lang="tr-TR" sz="2800" b="1" dirty="0" err="1"/>
              <a:t>Enflamasyon</a:t>
            </a:r>
            <a:r>
              <a:rPr lang="tr-TR" sz="2800" b="1" dirty="0"/>
              <a:t> ile </a:t>
            </a:r>
            <a:r>
              <a:rPr lang="tr-TR" sz="2800" b="1" dirty="0" err="1"/>
              <a:t>bronşiyollerde</a:t>
            </a:r>
            <a:r>
              <a:rPr lang="tr-TR" sz="2800" b="1" dirty="0"/>
              <a:t> daralma veya yer yer tıkanmalar oluşur.</a:t>
            </a:r>
          </a:p>
          <a:p>
            <a:pPr eaLnBrk="1" hangingPunct="1">
              <a:buFont typeface="Wingdings" pitchFamily="2" charset="2"/>
              <a:buNone/>
            </a:pPr>
            <a:endParaRPr lang="tr-TR" sz="2800" b="1" dirty="0"/>
          </a:p>
          <a:p>
            <a:pPr eaLnBrk="1" hangingPunct="1"/>
            <a:r>
              <a:rPr lang="tr-TR" sz="2800" b="1" dirty="0"/>
              <a:t>Etken: Virüslerdir. %80 </a:t>
            </a:r>
            <a:r>
              <a:rPr lang="tr-TR" sz="2800" b="1" dirty="0" err="1"/>
              <a:t>respiratuar</a:t>
            </a:r>
            <a:r>
              <a:rPr lang="tr-TR" sz="2800" b="1" dirty="0"/>
              <a:t> </a:t>
            </a:r>
            <a:r>
              <a:rPr lang="tr-TR" sz="2800" b="1" dirty="0" err="1"/>
              <a:t>sinsisyal</a:t>
            </a:r>
            <a:r>
              <a:rPr lang="tr-TR" sz="2800" b="1" dirty="0"/>
              <a:t> virüs(RSV) sorumludur.</a:t>
            </a:r>
          </a:p>
          <a:p>
            <a:pPr eaLnBrk="1" hangingPunct="1">
              <a:buFont typeface="Wingdings" pitchFamily="2" charset="2"/>
              <a:buNone/>
            </a:pPr>
            <a:endParaRPr lang="tr-TR" sz="2800" b="1" dirty="0"/>
          </a:p>
          <a:p>
            <a:pPr eaLnBrk="1" hangingPunct="1"/>
            <a:r>
              <a:rPr lang="tr-TR" sz="2800" b="1" dirty="0" err="1"/>
              <a:t>Bronşiyolit</a:t>
            </a:r>
            <a:r>
              <a:rPr lang="tr-TR" sz="2800" b="1" dirty="0"/>
              <a:t> 2-18. aylar arasında görülür. </a:t>
            </a:r>
          </a:p>
          <a:p>
            <a:pPr eaLnBrk="1" hangingPunct="1">
              <a:buFont typeface="Wingdings" pitchFamily="2" charset="2"/>
              <a:buNone/>
            </a:pPr>
            <a:endParaRPr lang="tr-TR" sz="2800" b="1" dirty="0"/>
          </a:p>
          <a:p>
            <a:pPr eaLnBrk="1" hangingPunct="1"/>
            <a:r>
              <a:rPr lang="tr-TR" sz="2800" b="1" dirty="0"/>
              <a:t>İlkbahar ve sonbaharda daha çok görülür</a:t>
            </a:r>
            <a:r>
              <a:rPr lang="tr-TR" sz="2400" b="1" dirty="0"/>
              <a:t>.</a:t>
            </a:r>
          </a:p>
          <a:p>
            <a:pPr eaLnBrk="1" hangingPunct="1">
              <a:buFont typeface="Wingdings" pitchFamily="2" charset="2"/>
              <a:buNone/>
            </a:pPr>
            <a:endParaRPr lang="tr-TR" sz="2400" b="1" dirty="0"/>
          </a:p>
          <a:p>
            <a:pPr eaLnBrk="1" hangingPunct="1">
              <a:buFont typeface="Wingdings" pitchFamily="2" charset="2"/>
              <a:buNone/>
            </a:pPr>
            <a:endParaRPr lang="tr-TR" sz="2400" b="1" dirty="0"/>
          </a:p>
        </p:txBody>
      </p:sp>
    </p:spTree>
    <p:extLst>
      <p:ext uri="{BB962C8B-B14F-4D97-AF65-F5344CB8AC3E}">
        <p14:creationId xmlns:p14="http://schemas.microsoft.com/office/powerpoint/2010/main" val="979754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32656"/>
            <a:ext cx="8229600" cy="6264696"/>
          </a:xfrm>
        </p:spPr>
        <p:txBody>
          <a:bodyPr>
            <a:normAutofit/>
          </a:bodyPr>
          <a:lstStyle/>
          <a:p>
            <a:endParaRPr lang="tr-TR" dirty="0"/>
          </a:p>
          <a:p>
            <a:endParaRPr lang="tr-TR" dirty="0"/>
          </a:p>
          <a:p>
            <a:endParaRPr lang="tr-TR" dirty="0"/>
          </a:p>
          <a:p>
            <a:r>
              <a:rPr lang="tr-TR" dirty="0"/>
              <a:t>Burun akıntısı, iltihabı (</a:t>
            </a:r>
            <a:r>
              <a:rPr lang="tr-TR" dirty="0" err="1"/>
              <a:t>Rinit</a:t>
            </a:r>
            <a:r>
              <a:rPr lang="tr-TR" dirty="0"/>
              <a:t>), orta düzeyde ateş, hırıltılı solunum, derin ve sık öksürük, hızlı solunum görülür.</a:t>
            </a:r>
          </a:p>
          <a:p>
            <a:r>
              <a:rPr lang="tr-TR" dirty="0"/>
              <a:t>Şiddetli vakalarda hızlı ve yüzeysel solunum, burun kanatlarının solunuma katılması, hışırtı, </a:t>
            </a:r>
            <a:r>
              <a:rPr lang="tr-TR" dirty="0" err="1"/>
              <a:t>siyanoz</a:t>
            </a:r>
            <a:r>
              <a:rPr lang="tr-TR" dirty="0"/>
              <a:t> vardır. </a:t>
            </a:r>
          </a:p>
          <a:p>
            <a:r>
              <a:rPr lang="tr-TR" dirty="0"/>
              <a:t>Oksijen, sıvı ve ilaç tedavisi sürdürülür. </a:t>
            </a:r>
          </a:p>
          <a:p>
            <a:r>
              <a:rPr lang="tr-TR" dirty="0"/>
              <a:t>Eğitimde; virüse maruz kalmanın azaltılmasının, el yıkamanın, kalabalıktan ve sigara içilen ortamlardan uzak durulmasının önemi vurgulanır. </a:t>
            </a:r>
          </a:p>
        </p:txBody>
      </p:sp>
    </p:spTree>
    <p:extLst>
      <p:ext uri="{BB962C8B-B14F-4D97-AF65-F5344CB8AC3E}">
        <p14:creationId xmlns:p14="http://schemas.microsoft.com/office/powerpoint/2010/main" val="3784924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a:bodyPr>
          <a:lstStyle/>
          <a:p>
            <a:r>
              <a:rPr lang="x-none" sz="3200" b="1"/>
              <a:t>PNÖMONİ</a:t>
            </a:r>
            <a:r>
              <a:rPr lang="tr-TR" sz="3200" b="1" dirty="0"/>
              <a:t> (Zatürre)</a:t>
            </a:r>
            <a:endParaRPr lang="tr-TR" sz="3200" dirty="0"/>
          </a:p>
        </p:txBody>
      </p:sp>
      <p:sp>
        <p:nvSpPr>
          <p:cNvPr id="3" name="İçerik Yer Tutucusu 2"/>
          <p:cNvSpPr>
            <a:spLocks noGrp="1"/>
          </p:cNvSpPr>
          <p:nvPr>
            <p:ph idx="1"/>
          </p:nvPr>
        </p:nvSpPr>
        <p:spPr>
          <a:xfrm>
            <a:off x="457200" y="1412776"/>
            <a:ext cx="8229600" cy="5184576"/>
          </a:xfrm>
        </p:spPr>
        <p:txBody>
          <a:bodyPr>
            <a:normAutofit/>
          </a:bodyPr>
          <a:lstStyle/>
          <a:p>
            <a:r>
              <a:rPr lang="tr-TR" dirty="0" err="1"/>
              <a:t>Pnömoni</a:t>
            </a:r>
            <a:r>
              <a:rPr lang="tr-TR" dirty="0"/>
              <a:t>, akciğerlerde </a:t>
            </a:r>
            <a:r>
              <a:rPr lang="tr-TR" dirty="0" err="1"/>
              <a:t>bronşioller</a:t>
            </a:r>
            <a:r>
              <a:rPr lang="tr-TR" dirty="0"/>
              <a:t> ve alveollerin </a:t>
            </a:r>
            <a:r>
              <a:rPr lang="tr-TR" dirty="0" err="1"/>
              <a:t>inflamasyonudur</a:t>
            </a:r>
            <a:r>
              <a:rPr lang="tr-TR" dirty="0"/>
              <a:t>. Genellikle bebeklerde ve küçük çocuklarda oluşur. </a:t>
            </a:r>
          </a:p>
          <a:p>
            <a:r>
              <a:rPr lang="tr-TR" dirty="0"/>
              <a:t>Etken sıklıkla virüs ve bakterilerdir. </a:t>
            </a:r>
            <a:r>
              <a:rPr lang="tr-TR" dirty="0" err="1"/>
              <a:t>Viral</a:t>
            </a:r>
            <a:r>
              <a:rPr lang="tr-TR" dirty="0"/>
              <a:t> </a:t>
            </a:r>
            <a:r>
              <a:rPr lang="tr-TR" dirty="0" err="1"/>
              <a:t>pnömoniler</a:t>
            </a:r>
            <a:r>
              <a:rPr lang="tr-TR" dirty="0"/>
              <a:t> özellikle bebeklerde çok etkili olup iki-üç yaşlarında ve kışın daha sık görülür. Hasta çocuklarda birkaç gün süren fazla yüksek olmayan ateş, zor nefes alıp verme, solunum sayısında artma, burun kanadı solunumu, solunum yetmezliği ve morarma görülür. Öksürük nadirdir. </a:t>
            </a:r>
          </a:p>
        </p:txBody>
      </p:sp>
    </p:spTree>
    <p:extLst>
      <p:ext uri="{BB962C8B-B14F-4D97-AF65-F5344CB8AC3E}">
        <p14:creationId xmlns:p14="http://schemas.microsoft.com/office/powerpoint/2010/main" val="2108053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76672"/>
            <a:ext cx="8229600" cy="6192688"/>
          </a:xfrm>
        </p:spPr>
        <p:txBody>
          <a:bodyPr>
            <a:normAutofit/>
          </a:bodyPr>
          <a:lstStyle/>
          <a:p>
            <a:endParaRPr lang="tr-TR" dirty="0"/>
          </a:p>
          <a:p>
            <a:endParaRPr lang="tr-TR" dirty="0"/>
          </a:p>
          <a:p>
            <a:r>
              <a:rPr lang="tr-TR" dirty="0"/>
              <a:t>Solunum yolu enfeksiyonlarının önlenmesinde ellerin etkin ve düzenli bir şekilde yıkanması, öksürürken ya da hapşırırken ağzın ve burnun kapatılması, kullanılan kâğıt mendilin uygun bir şekilde çöpe atılması ve sonrasında ellerin tekrar yıkanması, kullanılan kâğıt mendilin tekrar kullanılmaması, solunum yolu enfeksiyonu olan çocukların bardak, havlu gibi kişisel eşyalarının paylaşılmaması, kalabalık ortamlardan uzak durulması, hasta olan çocukların okula ya da kreşe gönderilmemesi gerekir. </a:t>
            </a:r>
          </a:p>
        </p:txBody>
      </p:sp>
    </p:spTree>
    <p:extLst>
      <p:ext uri="{BB962C8B-B14F-4D97-AF65-F5344CB8AC3E}">
        <p14:creationId xmlns:p14="http://schemas.microsoft.com/office/powerpoint/2010/main" val="177478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dirty="0"/>
              <a:t>Bakım </a:t>
            </a:r>
          </a:p>
        </p:txBody>
      </p:sp>
      <p:sp>
        <p:nvSpPr>
          <p:cNvPr id="3" name="İçerik Yer Tutucusu 2"/>
          <p:cNvSpPr>
            <a:spLocks noGrp="1"/>
          </p:cNvSpPr>
          <p:nvPr>
            <p:ph idx="1"/>
          </p:nvPr>
        </p:nvSpPr>
        <p:spPr>
          <a:xfrm>
            <a:off x="457200" y="1052736"/>
            <a:ext cx="8229600" cy="5616624"/>
          </a:xfrm>
        </p:spPr>
        <p:txBody>
          <a:bodyPr>
            <a:normAutofit/>
          </a:bodyPr>
          <a:lstStyle/>
          <a:p>
            <a:r>
              <a:rPr lang="tr-TR" dirty="0"/>
              <a:t>Büyük çocuklara derin solunum ve öksürük egzersizleri öğretilerek yaptırılır. Çocuk ve aileye, öksürük sırasında ağrıyı azaltmak için, göğsün küçük bir havlu ya da oyuncak ayı gibi yumuşak bir malzemeyle desteklenmesi öğretilir. Ağrıyı azaltmak, ateşi düşürmek ve dinlenmeyi sağlamak için analjezik-</a:t>
            </a:r>
            <a:r>
              <a:rPr lang="tr-TR" dirty="0" err="1"/>
              <a:t>antipiretikler</a:t>
            </a:r>
            <a:r>
              <a:rPr lang="tr-TR" dirty="0"/>
              <a:t> istemde belirtilen şekilde verilir. </a:t>
            </a:r>
          </a:p>
          <a:p>
            <a:r>
              <a:rPr lang="tr-TR" dirty="0"/>
              <a:t> Çocuk alabiliyorsa yeterli sıvı alması yönünde desteklenmelidir. Yeterli sıvı alımı olmayan bebek ve çocuklarda IV sıvıların uygulanması (damardan) gerekebilir. Çocuk </a:t>
            </a:r>
            <a:r>
              <a:rPr lang="tr-TR" dirty="0" err="1"/>
              <a:t>tolere</a:t>
            </a:r>
            <a:r>
              <a:rPr lang="tr-TR" dirty="0"/>
              <a:t> ettikçe yumuşak gıdalar verilmelidir.</a:t>
            </a:r>
          </a:p>
        </p:txBody>
      </p:sp>
    </p:spTree>
    <p:extLst>
      <p:ext uri="{BB962C8B-B14F-4D97-AF65-F5344CB8AC3E}">
        <p14:creationId xmlns:p14="http://schemas.microsoft.com/office/powerpoint/2010/main" val="905980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Kaynaklar </a:t>
            </a:r>
          </a:p>
        </p:txBody>
      </p:sp>
      <p:sp>
        <p:nvSpPr>
          <p:cNvPr id="3" name="İçerik Yer Tutucusu 2"/>
          <p:cNvSpPr>
            <a:spLocks noGrp="1"/>
          </p:cNvSpPr>
          <p:nvPr>
            <p:ph idx="1"/>
          </p:nvPr>
        </p:nvSpPr>
        <p:spPr/>
        <p:txBody>
          <a:bodyPr>
            <a:normAutofit fontScale="92500" lnSpcReduction="10000"/>
          </a:bodyPr>
          <a:lstStyle/>
          <a:p>
            <a:r>
              <a:rPr lang="tr-TR" dirty="0"/>
              <a:t>Çavuşoğlu, H. (2015). </a:t>
            </a:r>
            <a:r>
              <a:rPr lang="tr-TR" i="1" dirty="0"/>
              <a:t>Çocuk Sağlığı Hemşireliği Cilt I-II</a:t>
            </a:r>
            <a:r>
              <a:rPr lang="tr-TR" dirty="0"/>
              <a:t>. (12. Baskı). Ankara: Sistem Ofset Basımevi.  </a:t>
            </a:r>
          </a:p>
          <a:p>
            <a:r>
              <a:rPr lang="tr-TR" dirty="0"/>
              <a:t>Durualp, E. (2016). Anne Çocuk sağlığı ve İlk Yardım. İçinde </a:t>
            </a:r>
            <a:r>
              <a:rPr lang="tr-TR" i="1" dirty="0"/>
              <a:t>Öğretmenlik Alan Bilgisi Okul Öncesi Öğretmenliği</a:t>
            </a:r>
            <a:r>
              <a:rPr lang="tr-TR" dirty="0"/>
              <a:t>. (2. Baskı). (</a:t>
            </a:r>
            <a:r>
              <a:rPr lang="tr-TR" dirty="0" err="1"/>
              <a:t>Ed</a:t>
            </a:r>
            <a:r>
              <a:rPr lang="tr-TR" dirty="0"/>
              <a:t>: N. Aral, Ü. Deniz ve A. Kan), 107-158, Ankara: </a:t>
            </a:r>
            <a:r>
              <a:rPr lang="tr-TR" dirty="0" err="1"/>
              <a:t>Kısayol</a:t>
            </a:r>
            <a:r>
              <a:rPr lang="tr-TR" dirty="0"/>
              <a:t> Yayıncılık.</a:t>
            </a:r>
          </a:p>
          <a:p>
            <a:r>
              <a:rPr lang="tr-TR" dirty="0"/>
              <a:t>Törüner, E.K. ve </a:t>
            </a:r>
            <a:r>
              <a:rPr lang="tr-TR" dirty="0" err="1"/>
              <a:t>Büyükgönenç</a:t>
            </a:r>
            <a:r>
              <a:rPr lang="tr-TR" dirty="0"/>
              <a:t>, L. (2012). </a:t>
            </a:r>
            <a:r>
              <a:rPr lang="tr-TR" i="1" dirty="0"/>
              <a:t>Çocuk Sağlığı Temel Hemşirelik Yaklaşımları.</a:t>
            </a:r>
            <a:r>
              <a:rPr lang="tr-TR" dirty="0"/>
              <a:t> Ankara: Göktuğ Yayıncılık.</a:t>
            </a:r>
          </a:p>
          <a:p>
            <a:r>
              <a:rPr lang="tr-TR" dirty="0"/>
              <a:t>Erdem, Y. (2015). </a:t>
            </a:r>
            <a:r>
              <a:rPr lang="tr-TR" i="1" dirty="0"/>
              <a:t>Çocuk Hastalıkları</a:t>
            </a:r>
            <a:r>
              <a:rPr lang="tr-TR" dirty="0"/>
              <a:t>. Ankara: Vize Yayıncılık.</a:t>
            </a:r>
          </a:p>
          <a:p>
            <a:r>
              <a:rPr lang="tr-TR" dirty="0"/>
              <a:t>Deniz, Ü. ve Önder, Ö.R. (2015). </a:t>
            </a:r>
            <a:r>
              <a:rPr lang="tr-TR" i="1" dirty="0"/>
              <a:t>Anne Çocuk Sağlığı ve İlk Yardım</a:t>
            </a:r>
            <a:r>
              <a:rPr lang="tr-TR" dirty="0"/>
              <a:t>. </a:t>
            </a:r>
            <a:r>
              <a:rPr lang="tr-TR"/>
              <a:t>Ankara: Nobel Akademik Yayıncılık. </a:t>
            </a:r>
          </a:p>
        </p:txBody>
      </p:sp>
    </p:spTree>
    <p:extLst>
      <p:ext uri="{BB962C8B-B14F-4D97-AF65-F5344CB8AC3E}">
        <p14:creationId xmlns:p14="http://schemas.microsoft.com/office/powerpoint/2010/main" val="217886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4294967295"/>
          </p:nvPr>
        </p:nvSpPr>
        <p:spPr>
          <a:xfrm>
            <a:off x="0" y="457200"/>
            <a:ext cx="4191000" cy="6400800"/>
          </a:xfrm>
        </p:spPr>
        <p:txBody>
          <a:bodyPr/>
          <a:lstStyle/>
          <a:p>
            <a:pPr eaLnBrk="1" hangingPunct="1"/>
            <a:endParaRPr lang="tr-TR" sz="3000" b="1">
              <a:latin typeface="Arial Unicode MS" pitchFamily="34" charset="-128"/>
            </a:endParaRPr>
          </a:p>
          <a:p>
            <a:pPr eaLnBrk="1" hangingPunct="1">
              <a:buFont typeface="Wingdings" pitchFamily="2" charset="2"/>
              <a:buNone/>
            </a:pPr>
            <a:r>
              <a:rPr lang="tr-TR" sz="3000" b="1"/>
              <a:t>   </a:t>
            </a:r>
            <a:r>
              <a:rPr lang="tr-TR" sz="3000" b="1">
                <a:latin typeface="Arial Unicode MS" pitchFamily="34" charset="-128"/>
              </a:rPr>
              <a:t>Hava ve besinler için ortak geçiş yolu sağlar.</a:t>
            </a:r>
          </a:p>
          <a:p>
            <a:pPr eaLnBrk="1" hangingPunct="1"/>
            <a:endParaRPr lang="tr-TR" sz="3000" b="1">
              <a:latin typeface="Arial Unicode MS" pitchFamily="34" charset="-128"/>
            </a:endParaRPr>
          </a:p>
          <a:p>
            <a:pPr eaLnBrk="1" hangingPunct="1">
              <a:buFont typeface="Wingdings" pitchFamily="2" charset="2"/>
              <a:buNone/>
            </a:pPr>
            <a:r>
              <a:rPr lang="tr-TR" sz="3000" b="1">
                <a:latin typeface="Arial Unicode MS" pitchFamily="34" charset="-128"/>
              </a:rPr>
              <a:t>Farenks üç bölümden oluşmuştur:</a:t>
            </a:r>
          </a:p>
          <a:p>
            <a:pPr eaLnBrk="1" hangingPunct="1">
              <a:buClr>
                <a:srgbClr val="0000FF"/>
              </a:buClr>
              <a:buFont typeface="Wingdings" pitchFamily="2" charset="2"/>
              <a:buChar char="ü"/>
            </a:pPr>
            <a:r>
              <a:rPr lang="tr-TR" sz="3000" b="1">
                <a:latin typeface="Arial Unicode MS" pitchFamily="34" charset="-128"/>
              </a:rPr>
              <a:t>Nazofarenks </a:t>
            </a:r>
          </a:p>
          <a:p>
            <a:pPr eaLnBrk="1" hangingPunct="1">
              <a:buClr>
                <a:srgbClr val="0000FF"/>
              </a:buClr>
              <a:buFont typeface="Wingdings" pitchFamily="2" charset="2"/>
              <a:buChar char="ü"/>
            </a:pPr>
            <a:r>
              <a:rPr lang="tr-TR" sz="3000" b="1">
                <a:latin typeface="Arial Unicode MS" pitchFamily="34" charset="-128"/>
              </a:rPr>
              <a:t>Orofarenks </a:t>
            </a:r>
          </a:p>
          <a:p>
            <a:pPr eaLnBrk="1" hangingPunct="1">
              <a:buClr>
                <a:srgbClr val="0000FF"/>
              </a:buClr>
              <a:buFont typeface="Wingdings" pitchFamily="2" charset="2"/>
              <a:buChar char="ü"/>
            </a:pPr>
            <a:r>
              <a:rPr lang="tr-TR" sz="3000" b="1">
                <a:latin typeface="Arial Unicode MS" pitchFamily="34" charset="-128"/>
              </a:rPr>
              <a:t>Larengeal farenks </a:t>
            </a:r>
          </a:p>
          <a:p>
            <a:pPr eaLnBrk="1" hangingPunct="1">
              <a:buClr>
                <a:srgbClr val="0000FF"/>
              </a:buClr>
              <a:buFont typeface="Wingdings" pitchFamily="2" charset="2"/>
              <a:buNone/>
            </a:pPr>
            <a:endParaRPr lang="tr-TR" sz="3000" b="1">
              <a:latin typeface="Arial Unicode MS" pitchFamily="34" charset="-128"/>
            </a:endParaRPr>
          </a:p>
        </p:txBody>
      </p:sp>
      <p:pic>
        <p:nvPicPr>
          <p:cNvPr id="11268" name="Picture 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WordArt 9"/>
          <p:cNvSpPr>
            <a:spLocks noChangeArrowheads="1" noChangeShapeType="1" noTextEdit="1"/>
          </p:cNvSpPr>
          <p:nvPr/>
        </p:nvSpPr>
        <p:spPr bwMode="auto">
          <a:xfrm>
            <a:off x="304800" y="495300"/>
            <a:ext cx="37338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solidFill>
                  <a:srgbClr val="336699"/>
                </a:solidFill>
                <a:effectLst>
                  <a:outerShdw dist="45791" dir="2021404" algn="ctr" rotWithShape="0">
                    <a:srgbClr val="B2B2B2">
                      <a:alpha val="79999"/>
                    </a:srgbClr>
                  </a:outerShdw>
                </a:effectLst>
                <a:latin typeface="Times New Roman"/>
                <a:cs typeface="Times New Roman"/>
              </a:rPr>
              <a:t>FARENKS</a:t>
            </a:r>
          </a:p>
        </p:txBody>
      </p:sp>
    </p:spTree>
    <p:extLst>
      <p:ext uri="{BB962C8B-B14F-4D97-AF65-F5344CB8AC3E}">
        <p14:creationId xmlns:p14="http://schemas.microsoft.com/office/powerpoint/2010/main" val="236534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0" y="0"/>
            <a:ext cx="4419600" cy="6858000"/>
          </a:xfrm>
        </p:spPr>
        <p:txBody>
          <a:bodyPr/>
          <a:lstStyle/>
          <a:p>
            <a:pPr eaLnBrk="1" hangingPunct="1">
              <a:buFont typeface="Wingdings" pitchFamily="2" charset="2"/>
              <a:buNone/>
            </a:pPr>
            <a:endParaRPr lang="tr-TR" b="1" dirty="0">
              <a:latin typeface="Arial Unicode MS" pitchFamily="34" charset="-128"/>
            </a:endParaRPr>
          </a:p>
          <a:p>
            <a:pPr eaLnBrk="1" hangingPunct="1">
              <a:buFont typeface="Wingdings" pitchFamily="2" charset="2"/>
              <a:buNone/>
            </a:pPr>
            <a:endParaRPr lang="tr-TR" b="1" dirty="0">
              <a:latin typeface="Arial Unicode MS" pitchFamily="34" charset="-128"/>
            </a:endParaRPr>
          </a:p>
          <a:p>
            <a:pPr eaLnBrk="1" hangingPunct="1">
              <a:buFont typeface="Wingdings" pitchFamily="2" charset="2"/>
              <a:buNone/>
            </a:pPr>
            <a:r>
              <a:rPr lang="tr-TR" b="1" dirty="0">
                <a:latin typeface="Arial Unicode MS" pitchFamily="34" charset="-128"/>
              </a:rPr>
              <a:t> </a:t>
            </a:r>
          </a:p>
          <a:p>
            <a:pPr eaLnBrk="1" hangingPunct="1">
              <a:buFont typeface="Wingdings" pitchFamily="2" charset="2"/>
              <a:buNone/>
            </a:pPr>
            <a:endParaRPr lang="tr-TR" b="1" dirty="0">
              <a:latin typeface="Arial Unicode MS" pitchFamily="34" charset="-128"/>
            </a:endParaRPr>
          </a:p>
          <a:p>
            <a:pPr eaLnBrk="1" hangingPunct="1"/>
            <a:r>
              <a:rPr lang="tr-TR" b="1" dirty="0">
                <a:latin typeface="Arial Unicode MS" pitchFamily="34" charset="-128"/>
              </a:rPr>
              <a:t>Dil kökü ile </a:t>
            </a:r>
            <a:r>
              <a:rPr lang="tr-TR" b="1" dirty="0" err="1">
                <a:latin typeface="Arial Unicode MS" pitchFamily="34" charset="-128"/>
              </a:rPr>
              <a:t>trakea</a:t>
            </a:r>
            <a:r>
              <a:rPr lang="tr-TR" b="1" dirty="0">
                <a:latin typeface="Arial Unicode MS" pitchFamily="34" charset="-128"/>
              </a:rPr>
              <a:t> (soluk borusu) arasında üzerinde ses telleri bulunan bölümdür.</a:t>
            </a:r>
          </a:p>
          <a:p>
            <a:pPr eaLnBrk="1" hangingPunct="1">
              <a:buFont typeface="Wingdings" pitchFamily="2" charset="2"/>
              <a:buNone/>
            </a:pPr>
            <a:endParaRPr lang="tr-TR" b="1" dirty="0">
              <a:latin typeface="Arial Unicode MS" pitchFamily="34" charset="-128"/>
            </a:endParaRPr>
          </a:p>
        </p:txBody>
      </p:sp>
      <p:sp>
        <p:nvSpPr>
          <p:cNvPr id="12291" name="WordArt 3"/>
          <p:cNvSpPr>
            <a:spLocks noChangeArrowheads="1" noChangeShapeType="1" noTextEdit="1"/>
          </p:cNvSpPr>
          <p:nvPr/>
        </p:nvSpPr>
        <p:spPr bwMode="auto">
          <a:xfrm>
            <a:off x="914400" y="685800"/>
            <a:ext cx="32766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336699"/>
                </a:solidFill>
                <a:effectLst>
                  <a:outerShdw dist="45791" dir="2021404" algn="ctr" rotWithShape="0">
                    <a:srgbClr val="B2B2B2">
                      <a:alpha val="79999"/>
                    </a:srgbClr>
                  </a:outerShdw>
                </a:effectLst>
                <a:latin typeface="Times New Roman"/>
                <a:cs typeface="Times New Roman"/>
              </a:rPr>
              <a:t>LARENKS</a:t>
            </a:r>
          </a:p>
        </p:txBody>
      </p:sp>
      <p:pic>
        <p:nvPicPr>
          <p:cNvPr id="12292" name="Picture 4" descr="ustsolukyol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104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246</TotalTime>
  <Words>3198</Words>
  <Application>Microsoft Office PowerPoint</Application>
  <PresentationFormat>Ekran Gösterisi (4:3)</PresentationFormat>
  <Paragraphs>410</Paragraphs>
  <Slides>78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78</vt:i4>
      </vt:variant>
    </vt:vector>
  </HeadingPairs>
  <TitlesOfParts>
    <vt:vector size="88" baseType="lpstr">
      <vt:lpstr>Arial</vt:lpstr>
      <vt:lpstr>Arial Black</vt:lpstr>
      <vt:lpstr>Arial Unicode MS</vt:lpstr>
      <vt:lpstr>Calibri</vt:lpstr>
      <vt:lpstr>Constantia</vt:lpstr>
      <vt:lpstr>Impact</vt:lpstr>
      <vt:lpstr>Times New Roman</vt:lpstr>
      <vt:lpstr>Wingdings</vt:lpstr>
      <vt:lpstr>Wingdings 2</vt:lpstr>
      <vt:lpstr>Akış</vt:lpstr>
      <vt:lpstr>ÇOCUKLARDA SOLUNUM SİSTEMİ ENFEKSİYONLARI</vt:lpstr>
      <vt:lpstr>PowerPoint Sunusu</vt:lpstr>
      <vt:lpstr>PowerPoint Sunusu</vt:lpstr>
      <vt:lpstr>PowerPoint Sunusu</vt:lpstr>
      <vt:lpstr>   SİNÜSLER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Çocuklarda Solunum Sisteminin Anatomisi ve Fizyolojisindeki Farklılıklar </vt:lpstr>
      <vt:lpstr>PowerPoint Sunusu</vt:lpstr>
      <vt:lpstr>PowerPoint Sunusu</vt:lpstr>
      <vt:lpstr>AKUT SOLUNUM YOLU ENFEKSİYONLARI</vt:lpstr>
      <vt:lpstr>PowerPoint Sunusu</vt:lpstr>
      <vt:lpstr>PowerPoint Sunusu</vt:lpstr>
      <vt:lpstr>Klinik Belirtiler ve Bulgular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ÜST SOLUNUM YOLU ENFEKSİYONLARI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BAKIM GİRİŞİMLERİ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PNÖMONİ (Zatürre)</vt:lpstr>
      <vt:lpstr>PowerPoint Sunusu</vt:lpstr>
      <vt:lpstr>Bakım </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SOLUNUM SİSTEMİ ENFEKSİYONLARI</dc:title>
  <dc:creator>ED</dc:creator>
  <cp:lastModifiedBy>ilter unal</cp:lastModifiedBy>
  <cp:revision>31</cp:revision>
  <dcterms:created xsi:type="dcterms:W3CDTF">2012-11-22T17:36:28Z</dcterms:created>
  <dcterms:modified xsi:type="dcterms:W3CDTF">2025-05-09T15:44:18Z</dcterms:modified>
</cp:coreProperties>
</file>