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tr-T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ak-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897261" y="865072"/>
            <a:ext cx="4397477" cy="1217504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838198" y="3144724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a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897261" y="865072"/>
            <a:ext cx="4397477" cy="1217504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838198" y="3144724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İçeri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6304"/>
            <a:ext cx="12192000" cy="6858000"/>
          </a:xfrm>
          <a:prstGeom prst="rect">
            <a:avLst/>
          </a:prstGeom>
        </p:spPr>
      </p:pic>
      <p:cxnSp>
        <p:nvCxnSpPr>
          <p:cNvPr id="3" name="Straight Connector 5"/>
          <p:cNvCxnSpPr>
            <a:cxnSpLocks/>
          </p:cNvCxnSpPr>
          <p:nvPr userDrawn="1"/>
        </p:nvCxnSpPr>
        <p:spPr bwMode="auto">
          <a:xfrm>
            <a:off x="609598" y="1093107"/>
            <a:ext cx="0" cy="4784165"/>
          </a:xfrm>
          <a:prstGeom prst="line">
            <a:avLst/>
          </a:prstGeom>
          <a:ln w="12700">
            <a:solidFill>
              <a:srgbClr val="DC2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551384" y="6304"/>
            <a:ext cx="914402" cy="495300"/>
          </a:xfrm>
          <a:prstGeom prst="rect">
            <a:avLst/>
          </a:prstGeom>
          <a:solidFill>
            <a:srgbClr val="DC22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DC2225"/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551383" y="588610"/>
            <a:ext cx="11089225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222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DC2225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  <p:sp>
        <p:nvSpPr>
          <p:cNvPr id="17" name="Metin Yer Tutucusu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49025" y="1355344"/>
            <a:ext cx="10791583" cy="45219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Metin Giriniz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İçerik - 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6304"/>
            <a:ext cx="12192000" cy="6858000"/>
          </a:xfrm>
          <a:prstGeom prst="rect">
            <a:avLst/>
          </a:prstGeom>
        </p:spPr>
      </p:pic>
      <p:cxnSp>
        <p:nvCxnSpPr>
          <p:cNvPr id="3" name="Straight Connector 5"/>
          <p:cNvCxnSpPr>
            <a:cxnSpLocks/>
          </p:cNvCxnSpPr>
          <p:nvPr userDrawn="1"/>
        </p:nvCxnSpPr>
        <p:spPr bwMode="auto">
          <a:xfrm>
            <a:off x="609598" y="1093107"/>
            <a:ext cx="0" cy="4784165"/>
          </a:xfrm>
          <a:prstGeom prst="line">
            <a:avLst/>
          </a:prstGeom>
          <a:ln w="12700">
            <a:solidFill>
              <a:srgbClr val="0094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551384" y="6304"/>
            <a:ext cx="914402" cy="495300"/>
          </a:xfrm>
          <a:prstGeom prst="rect">
            <a:avLst/>
          </a:prstGeom>
          <a:solidFill>
            <a:srgbClr val="0094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551383" y="588610"/>
            <a:ext cx="11089225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94A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640608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0094AB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  <p:sp>
        <p:nvSpPr>
          <p:cNvPr id="17" name="Metin Yer Tutucusu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49025" y="1355344"/>
            <a:ext cx="10791583" cy="45219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Metin Giriniz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İçerik - 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0094AB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  <p:sp>
        <p:nvSpPr>
          <p:cNvPr id="14" name="Oval 13"/>
          <p:cNvSpPr/>
          <p:nvPr userDrawn="1"/>
        </p:nvSpPr>
        <p:spPr bwMode="auto">
          <a:xfrm>
            <a:off x="551383" y="240127"/>
            <a:ext cx="922264" cy="922264"/>
          </a:xfrm>
          <a:prstGeom prst="ellipse">
            <a:avLst/>
          </a:prstGeom>
          <a:solidFill>
            <a:srgbClr val="0094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19474" y="308219"/>
            <a:ext cx="786079" cy="786079"/>
          </a:xfrm>
          <a:prstGeom prst="rect">
            <a:avLst/>
          </a:prstGeom>
        </p:spPr>
      </p:pic>
      <p:sp>
        <p:nvSpPr>
          <p:cNvPr id="19" name="Yuvarlatılmış Dikdörtgen 18"/>
          <p:cNvSpPr/>
          <p:nvPr userDrawn="1"/>
        </p:nvSpPr>
        <p:spPr bwMode="auto">
          <a:xfrm>
            <a:off x="1635115" y="372645"/>
            <a:ext cx="10005501" cy="657225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>
              <a:solidFill>
                <a:srgbClr val="DC2225"/>
              </a:solidFill>
            </a:endParaRPr>
          </a:p>
        </p:txBody>
      </p:sp>
      <p:sp>
        <p:nvSpPr>
          <p:cNvPr id="20" name="Başlık 1"/>
          <p:cNvSpPr>
            <a:spLocks noGrp="1"/>
          </p:cNvSpPr>
          <p:nvPr userDrawn="1">
            <p:ph type="title" hasCustomPrompt="1"/>
          </p:nvPr>
        </p:nvSpPr>
        <p:spPr bwMode="auto">
          <a:xfrm>
            <a:off x="1837258" y="449008"/>
            <a:ext cx="9735267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94A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İçerik - 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DC2225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  <p:grpSp>
        <p:nvGrpSpPr>
          <p:cNvPr id="13" name="Grup 12"/>
          <p:cNvGrpSpPr/>
          <p:nvPr userDrawn="1"/>
        </p:nvGrpSpPr>
        <p:grpSpPr bwMode="auto">
          <a:xfrm>
            <a:off x="551383" y="240127"/>
            <a:ext cx="922264" cy="922264"/>
            <a:chOff x="2909455" y="2272146"/>
            <a:chExt cx="1865745" cy="1865745"/>
          </a:xfrm>
        </p:grpSpPr>
        <p:sp>
          <p:nvSpPr>
            <p:cNvPr id="14" name="Oval 13"/>
            <p:cNvSpPr/>
            <p:nvPr userDrawn="1"/>
          </p:nvSpPr>
          <p:spPr bwMode="auto">
            <a:xfrm>
              <a:off x="2909455" y="2272146"/>
              <a:ext cx="1865745" cy="1865745"/>
            </a:xfrm>
            <a:prstGeom prst="ellipse">
              <a:avLst/>
            </a:prstGeom>
            <a:solidFill>
              <a:srgbClr val="DC22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16" name="Resim 15"/>
            <p:cNvPicPr>
              <a:picLocks noChangeAspect="1"/>
            </p:cNvPicPr>
            <p:nvPr userDrawn="1"/>
          </p:nvPicPr>
          <p:blipFill>
            <a:blip r:embed="rId4"/>
            <a:stretch/>
          </p:blipFill>
          <p:spPr bwMode="auto">
            <a:xfrm>
              <a:off x="3047206" y="2409896"/>
              <a:ext cx="1590243" cy="1590243"/>
            </a:xfrm>
            <a:prstGeom prst="rect">
              <a:avLst/>
            </a:prstGeom>
          </p:spPr>
        </p:pic>
      </p:grpSp>
      <p:sp>
        <p:nvSpPr>
          <p:cNvPr id="19" name="Yuvarlatılmış Dikdörtgen 18"/>
          <p:cNvSpPr/>
          <p:nvPr userDrawn="1"/>
        </p:nvSpPr>
        <p:spPr bwMode="auto">
          <a:xfrm>
            <a:off x="1635115" y="372645"/>
            <a:ext cx="10005501" cy="657225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>
              <a:solidFill>
                <a:srgbClr val="DC2225"/>
              </a:solidFill>
            </a:endParaRPr>
          </a:p>
        </p:txBody>
      </p:sp>
      <p:sp>
        <p:nvSpPr>
          <p:cNvPr id="2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1837258" y="449008"/>
            <a:ext cx="9735267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222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tr-TR"/>
              <a:t>Asıl metin stillerini düzenlemek için tıklayın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y.clevelandclinic.org/-/scassets/images/org/health/articles/24299-atopic-dermatitis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Kaşıntı, Kızarıklık ve Tekrarlayan Ataklar: ASM’de Atopik Dermatit Yönetimi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ASM’de Pratik Yaklaşım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 marL="285750" lvl="0" indent="-285750">
              <a:lnSpc>
                <a:spcPct val="200000"/>
              </a:lnSpc>
              <a:buFont typeface="Arial"/>
              <a:buChar char="•"/>
              <a:defRPr/>
            </a:pPr>
            <a:r>
              <a:rPr lang="tr-TR" sz="1800"/>
              <a:t>Ayrıntılı anamnez (ailede atopi, tetikleyiciler, seyir).</a:t>
            </a:r>
            <a:endParaRPr/>
          </a:p>
          <a:p>
            <a:pPr marL="285750" lvl="0" indent="-285750">
              <a:lnSpc>
                <a:spcPct val="200000"/>
              </a:lnSpc>
              <a:buFont typeface="Arial"/>
              <a:buChar char="•"/>
              <a:defRPr/>
            </a:pPr>
            <a:r>
              <a:rPr lang="tr-TR" sz="1800"/>
              <a:t>Sistematik deri muayenesi.</a:t>
            </a:r>
            <a:endParaRPr/>
          </a:p>
          <a:p>
            <a:pPr marL="285750" lvl="0" indent="-285750">
              <a:lnSpc>
                <a:spcPct val="200000"/>
              </a:lnSpc>
              <a:buFont typeface="Arial"/>
              <a:buChar char="•"/>
              <a:defRPr/>
            </a:pPr>
            <a:r>
              <a:rPr lang="tr-TR" sz="1800"/>
              <a:t>Hastaya ve aileye cilt bakımı eğitimi.</a:t>
            </a:r>
            <a:endParaRPr/>
          </a:p>
          <a:p>
            <a:pPr marL="285750" lvl="0" indent="-285750">
              <a:lnSpc>
                <a:spcPct val="200000"/>
              </a:lnSpc>
              <a:buFont typeface="Arial"/>
              <a:buChar char="•"/>
              <a:defRPr/>
            </a:pPr>
            <a:r>
              <a:rPr lang="tr-TR" sz="1800"/>
              <a:t>Nemlendirici + uygun topikal kortikosteroid reçetesi.</a:t>
            </a:r>
            <a:endParaRPr/>
          </a:p>
          <a:p>
            <a:pPr marL="285750" lvl="0" indent="-285750">
              <a:lnSpc>
                <a:spcPct val="200000"/>
              </a:lnSpc>
              <a:buFont typeface="Arial"/>
              <a:buChar char="•"/>
              <a:defRPr/>
            </a:pPr>
            <a:r>
              <a:rPr lang="tr-TR" sz="1800"/>
              <a:t>Takip randevusu (1–2 hafta sonra).</a:t>
            </a:r>
            <a:endParaRPr/>
          </a:p>
          <a:p>
            <a:pPr marL="285750" lvl="0" indent="-285750">
              <a:lnSpc>
                <a:spcPct val="200000"/>
              </a:lnSpc>
              <a:buFont typeface="Arial"/>
              <a:buChar char="•"/>
              <a:defRPr/>
            </a:pPr>
            <a:r>
              <a:rPr lang="tr-TR" sz="1800"/>
              <a:t>Şiddetli, dirençli ya da komplike olgularda sevk.</a:t>
            </a:r>
            <a:endParaRPr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10</a:t>
            </a:fld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Sonuç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lnSpc>
                <a:spcPct val="200000"/>
              </a:lnSpc>
              <a:buSzPct val="110000"/>
              <a:buFont typeface="Wingdings"/>
              <a:buChar char="Ø"/>
              <a:defRPr/>
            </a:pPr>
            <a:r>
              <a:rPr lang="tr-TR" sz="1800" dirty="0"/>
              <a:t>Başarılı yönetimin temelinde doğru tanı, hasta eğitimi, düzenli nemlendirici kullanımı ve gerektiğinde uygun </a:t>
            </a:r>
            <a:r>
              <a:rPr lang="tr-TR" sz="1800" dirty="0" err="1"/>
              <a:t>topikal</a:t>
            </a:r>
            <a:r>
              <a:rPr lang="tr-TR" sz="1800" dirty="0"/>
              <a:t> tedavi yer alır. </a:t>
            </a:r>
          </a:p>
          <a:p>
            <a:pPr marL="285750" indent="-285750">
              <a:lnSpc>
                <a:spcPct val="200000"/>
              </a:lnSpc>
              <a:buSzPct val="110000"/>
              <a:buFont typeface="Wingdings"/>
              <a:buChar char="Ø"/>
              <a:defRPr/>
            </a:pPr>
            <a:r>
              <a:rPr lang="tr-TR" sz="1800" dirty="0"/>
              <a:t>Aile hekimleri, doğru yaklaşımla hem hastaların yaşam kalitesini artırabilir hem de gereksiz ileri tetkik ve sevklerin önüne geçebilir.</a:t>
            </a:r>
            <a:endParaRPr lang="tr-TR" dirty="0"/>
          </a:p>
          <a:p>
            <a:pPr marL="285750" indent="-285750">
              <a:lnSpc>
                <a:spcPct val="200000"/>
              </a:lnSpc>
              <a:buSzPct val="110000"/>
              <a:buFont typeface="Wingdings"/>
              <a:buChar char="Ø"/>
              <a:defRPr/>
            </a:pPr>
            <a:r>
              <a:rPr lang="tr-TR" sz="1800" dirty="0" err="1"/>
              <a:t>Atopik</a:t>
            </a:r>
            <a:r>
              <a:rPr lang="tr-TR" sz="1800" dirty="0"/>
              <a:t> dermatit, </a:t>
            </a:r>
            <a:r>
              <a:rPr lang="tr-TR" sz="1800" dirty="0" err="1"/>
              <a:t>ASM’de</a:t>
            </a:r>
            <a:r>
              <a:rPr lang="tr-TR" sz="1800" dirty="0"/>
              <a:t> sık görülen ve kronik yönetim gerektiren bir hastalıktır. </a:t>
            </a:r>
          </a:p>
          <a:p>
            <a:pPr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11</a:t>
            </a:fld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KAYNAKÇA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12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1-Birinci Basamakta Tanı ve Tedavi Rehberi 2025</a:t>
            </a:r>
            <a:endParaRPr/>
          </a:p>
          <a:p>
            <a:pPr>
              <a:defRPr/>
            </a:pPr>
            <a:r>
              <a:rPr lang="tr-TR"/>
              <a:t>2-https://www.gunceldermatoloji.com/tr/atopik-dermatit-cocukluk-cagi-egzamasi</a:t>
            </a:r>
            <a:endParaRPr/>
          </a:p>
          <a:p>
            <a:pPr>
              <a:defRPr/>
            </a:pPr>
            <a:r>
              <a:rPr lang="tr-TR"/>
              <a:t>3-https://www.aid.org.tr/hastaliklar/alerji-ve-bagisiklik-sistemi-hastaliklari/atopik-dermatit/</a:t>
            </a:r>
            <a:endParaRPr/>
          </a:p>
          <a:p>
            <a:pPr>
              <a:defRPr/>
            </a:pPr>
            <a:r>
              <a:rPr lang="tr-TR"/>
              <a:t>4-https://alerjidoktoru.org/alerji/atopik-dermatitin-nedeni-nedir/</a:t>
            </a:r>
          </a:p>
          <a:p>
            <a:pPr>
              <a:defRPr/>
            </a:pPr>
            <a:r>
              <a:rPr lang="tr-TR"/>
              <a:t>5-</a:t>
            </a:r>
            <a:r>
              <a:rPr lang="tr-TR" u="sng">
                <a:hlinkClick r:id="rId2" tooltip="https://my.clevelandclinic.org/-/scassets/images/org/health/articles/24299-atopic-dermatitis"/>
              </a:rPr>
              <a:t>https://my.clevelandclinic.org/-/scassets/images/org/health/articles/24299-atopic-dermatitis</a:t>
            </a:r>
            <a:r>
              <a:rPr lang="tr-TR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TEŞEKKÜRLER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Giriş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49026" y="1355344"/>
            <a:ext cx="7362990" cy="466738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 b="1">
                <a:latin typeface="Arial"/>
                <a:cs typeface="Arial"/>
              </a:rPr>
              <a:t>Atopik dermatit (AD), </a:t>
            </a:r>
            <a:r>
              <a:rPr lang="tr-TR">
                <a:latin typeface="Arial"/>
                <a:cs typeface="Arial"/>
              </a:rPr>
              <a:t>kronik, tekrarlayıcı seyirli, inflamatuar bir deri hastalığıdır. </a:t>
            </a:r>
          </a:p>
          <a:p>
            <a:pPr marL="28575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>
                <a:latin typeface="Arial"/>
                <a:cs typeface="Arial"/>
              </a:rPr>
              <a:t>Genellikle çocukluk çağında başlar ancak erişkin dönemde de devam edebilir. </a:t>
            </a:r>
          </a:p>
          <a:p>
            <a:pPr marL="28575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>
                <a:latin typeface="Arial"/>
                <a:cs typeface="Arial"/>
              </a:rPr>
              <a:t>En belirgin klinik özellikleri kaşıntı, eritem (kızarıklık), kuruluk ve tekrarlayan ataklardır. </a:t>
            </a:r>
          </a:p>
          <a:p>
            <a:pPr marL="28575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>
                <a:latin typeface="Arial"/>
                <a:cs typeface="Arial"/>
              </a:rPr>
              <a:t>Aile hekimliği pratiğinde atopik dermatit sık karşılaşılan bir hastalıktır ve hem hasta hem de aile üzerinde ciddi bir yaşam kalitesi yükü oluşturur.</a:t>
            </a:r>
          </a:p>
          <a:p>
            <a:pPr marL="28575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>
                <a:latin typeface="Arial"/>
                <a:cs typeface="Arial"/>
              </a:rPr>
              <a:t>ASM’de atopik dermatitin doğru tanınması, uygun yönetilmesi ve gerektiğinde sevk edilmesi; komplikasyonların ve yanlış tedavilerin önlenmesi açısından kritik önemdedir.</a:t>
            </a:r>
            <a:endParaRPr/>
          </a:p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</a:t>
            </a:fld>
            <a:endParaRPr lang="tr-TR"/>
          </a:p>
        </p:txBody>
      </p:sp>
      <p:pic>
        <p:nvPicPr>
          <p:cNvPr id="1026" name="Picture 2" descr="Kişinin elinde, kolunda ve yan tarafında atopik dermatit döküntüleri, döküntülü ve döküntüsüz cilt karşılaştırması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212016" y="1319678"/>
            <a:ext cx="3691309" cy="4738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Epidemiyoloji ve Etiyoloji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lvl="0">
              <a:defRPr/>
            </a:pPr>
            <a:r>
              <a:rPr lang="tr-TR" sz="2000" b="1" dirty="0" err="1"/>
              <a:t>Prevalans</a:t>
            </a:r>
            <a:r>
              <a:rPr lang="tr-TR" sz="2000" b="1" dirty="0"/>
              <a:t>:</a:t>
            </a:r>
            <a:r>
              <a:rPr lang="tr-TR" sz="2000" dirty="0"/>
              <a:t> Çocukluk çağında %10–20, erişkinlerde %1–3 civarında görülür.</a:t>
            </a:r>
            <a:endParaRPr dirty="0"/>
          </a:p>
          <a:p>
            <a:pPr lvl="0">
              <a:defRPr/>
            </a:pPr>
            <a:endParaRPr lang="tr-TR" sz="1800" dirty="0"/>
          </a:p>
          <a:p>
            <a:pPr lvl="0">
              <a:defRPr/>
            </a:pPr>
            <a:r>
              <a:rPr lang="tr-TR" sz="2000" b="1" dirty="0"/>
              <a:t>Risk faktörleri: 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tr-TR" sz="1800" dirty="0" err="1"/>
              <a:t>Atopi</a:t>
            </a:r>
            <a:r>
              <a:rPr lang="tr-TR" sz="1800" dirty="0"/>
              <a:t> öyküsü (astım, alerjik </a:t>
            </a:r>
            <a:r>
              <a:rPr lang="tr-TR" sz="1800" dirty="0" err="1"/>
              <a:t>rinit</a:t>
            </a:r>
            <a:r>
              <a:rPr lang="tr-TR" sz="1800" dirty="0"/>
              <a:t>)</a:t>
            </a:r>
            <a:endParaRPr dirty="0"/>
          </a:p>
          <a:p>
            <a:pPr marL="742950" lvl="1" indent="-285750">
              <a:buFont typeface="Arial"/>
              <a:buChar char="•"/>
              <a:defRPr/>
            </a:pPr>
            <a:r>
              <a:rPr lang="tr-TR" sz="1800" dirty="0"/>
              <a:t>Genetik yatkınlık (</a:t>
            </a:r>
            <a:r>
              <a:rPr lang="tr-TR" sz="1800" dirty="0" err="1"/>
              <a:t>filaggrin</a:t>
            </a:r>
            <a:r>
              <a:rPr lang="tr-TR" sz="1800" dirty="0"/>
              <a:t> mutasyonu)</a:t>
            </a:r>
            <a:endParaRPr dirty="0"/>
          </a:p>
          <a:p>
            <a:pPr marL="742950" lvl="1" indent="-285750">
              <a:buFont typeface="Arial"/>
              <a:buChar char="•"/>
              <a:defRPr/>
            </a:pPr>
            <a:r>
              <a:rPr lang="tr-TR" sz="1800" dirty="0"/>
              <a:t>Çevresel tetikleyiciler (alerjenler, </a:t>
            </a:r>
            <a:r>
              <a:rPr lang="tr-TR" sz="1800" dirty="0" err="1"/>
              <a:t>irritanlar</a:t>
            </a:r>
            <a:r>
              <a:rPr lang="tr-TR" sz="1800" dirty="0"/>
              <a:t>, iklim koşulları)</a:t>
            </a:r>
            <a:endParaRPr dirty="0"/>
          </a:p>
          <a:p>
            <a:pPr marL="742950" lvl="1" indent="-285750">
              <a:buFont typeface="Arial"/>
              <a:buChar char="•"/>
              <a:defRPr/>
            </a:pPr>
            <a:endParaRPr lang="tr-TR" sz="1600" dirty="0"/>
          </a:p>
          <a:p>
            <a:pPr lvl="0">
              <a:defRPr/>
            </a:pPr>
            <a:r>
              <a:rPr lang="tr-TR" sz="2000" b="1" dirty="0" err="1"/>
              <a:t>Patogenez</a:t>
            </a:r>
            <a:r>
              <a:rPr lang="tr-TR" sz="2000" b="1" dirty="0"/>
              <a:t>:</a:t>
            </a:r>
            <a:endParaRPr lang="tr-TR" sz="1800" b="1" dirty="0"/>
          </a:p>
          <a:p>
            <a:pPr marL="742950" lvl="1" indent="-285750">
              <a:buFont typeface="Arial"/>
              <a:buChar char="•"/>
              <a:defRPr/>
            </a:pPr>
            <a:r>
              <a:rPr lang="tr-TR" sz="1800" dirty="0" err="1"/>
              <a:t>Epidermal</a:t>
            </a:r>
            <a:r>
              <a:rPr lang="tr-TR" sz="1800" dirty="0"/>
              <a:t> bariyer </a:t>
            </a:r>
            <a:r>
              <a:rPr lang="tr-TR" sz="1800" dirty="0" err="1"/>
              <a:t>defekti</a:t>
            </a:r>
            <a:r>
              <a:rPr lang="tr-TR" sz="1800" dirty="0"/>
              <a:t> → artmış </a:t>
            </a:r>
            <a:r>
              <a:rPr lang="tr-TR" sz="1800" dirty="0" err="1"/>
              <a:t>transepidermal</a:t>
            </a:r>
            <a:r>
              <a:rPr lang="tr-TR" sz="1800" dirty="0"/>
              <a:t> su kaybı, </a:t>
            </a:r>
            <a:r>
              <a:rPr lang="tr-TR" sz="1800" dirty="0" err="1"/>
              <a:t>irritanlara</a:t>
            </a:r>
            <a:r>
              <a:rPr lang="tr-TR" sz="1800" dirty="0"/>
              <a:t> duyarlılık.</a:t>
            </a:r>
            <a:endParaRPr lang="tr-TR" sz="1600" dirty="0"/>
          </a:p>
          <a:p>
            <a:pPr marL="742950" lvl="1" indent="-285750">
              <a:buFont typeface="Arial"/>
              <a:buChar char="•"/>
              <a:defRPr/>
            </a:pPr>
            <a:r>
              <a:rPr lang="tr-TR" sz="1800" dirty="0"/>
              <a:t>İmmünolojik </a:t>
            </a:r>
            <a:r>
              <a:rPr lang="tr-TR" sz="1800" dirty="0" err="1"/>
              <a:t>disfonksiyon</a:t>
            </a:r>
            <a:r>
              <a:rPr lang="tr-TR" sz="1800" dirty="0"/>
              <a:t> → Th2 hücre yanıtı ve </a:t>
            </a:r>
            <a:r>
              <a:rPr lang="tr-TR" sz="1800" dirty="0" err="1"/>
              <a:t>IgE</a:t>
            </a:r>
            <a:r>
              <a:rPr lang="tr-TR" sz="1800" dirty="0"/>
              <a:t> artışı.</a:t>
            </a:r>
            <a:endParaRPr lang="tr-TR" sz="1600" dirty="0"/>
          </a:p>
          <a:p>
            <a:pPr marL="742950" lvl="1" indent="-285750">
              <a:buFont typeface="Arial"/>
              <a:buChar char="•"/>
              <a:defRPr/>
            </a:pPr>
            <a:r>
              <a:rPr lang="tr-TR" sz="1800" dirty="0" err="1"/>
              <a:t>Mikrobiyal</a:t>
            </a:r>
            <a:r>
              <a:rPr lang="tr-TR" sz="1800" dirty="0"/>
              <a:t> </a:t>
            </a:r>
            <a:r>
              <a:rPr lang="tr-TR" sz="1800" dirty="0" err="1"/>
              <a:t>kolonizasyon</a:t>
            </a:r>
            <a:r>
              <a:rPr lang="tr-TR" sz="1800" dirty="0"/>
              <a:t> (özellikle </a:t>
            </a:r>
            <a:r>
              <a:rPr lang="tr-TR" sz="1800" dirty="0" err="1"/>
              <a:t>Staphylococcus</a:t>
            </a:r>
            <a:r>
              <a:rPr lang="tr-TR" sz="1800" dirty="0"/>
              <a:t> </a:t>
            </a:r>
            <a:r>
              <a:rPr lang="tr-TR" sz="1800" dirty="0" err="1"/>
              <a:t>aureus</a:t>
            </a:r>
            <a:r>
              <a:rPr lang="tr-TR" sz="1800" dirty="0"/>
              <a:t>).</a:t>
            </a:r>
            <a:endParaRPr lang="tr-TR" sz="1600" dirty="0"/>
          </a:p>
          <a:p>
            <a:pPr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3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Klinik Bulgular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>
          <a:xfrm>
            <a:off x="778687" y="1093107"/>
            <a:ext cx="3336114" cy="45219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b="1" dirty="0"/>
              <a:t>1. Anahtar Belirtiler</a:t>
            </a:r>
            <a:endParaRPr lang="tr-TR" dirty="0"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 u="sng" dirty="0"/>
              <a:t>Kaşıntı (</a:t>
            </a:r>
            <a:r>
              <a:rPr lang="tr-TR" u="sng" dirty="0" err="1"/>
              <a:t>pruritus</a:t>
            </a:r>
            <a:r>
              <a:rPr lang="tr-TR" u="sng" dirty="0"/>
              <a:t>): </a:t>
            </a:r>
            <a:r>
              <a:rPr lang="tr-TR" dirty="0"/>
              <a:t>Hastalığın en belirgin semptomudur. Uykuyu bölebilir, yaşam kalitesini düşürür.</a:t>
            </a:r>
            <a:endParaRPr dirty="0"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 u="sng" dirty="0"/>
              <a:t>Kızarıklık (</a:t>
            </a:r>
            <a:r>
              <a:rPr lang="tr-TR" u="sng" dirty="0" err="1"/>
              <a:t>eritem</a:t>
            </a:r>
            <a:r>
              <a:rPr lang="tr-TR" u="sng" dirty="0"/>
              <a:t>) ve döküntü: </a:t>
            </a:r>
            <a:r>
              <a:rPr lang="tr-TR" dirty="0"/>
              <a:t>Akut dönemde </a:t>
            </a:r>
            <a:r>
              <a:rPr lang="tr-TR" dirty="0" err="1"/>
              <a:t>eritemli</a:t>
            </a:r>
            <a:r>
              <a:rPr lang="tr-TR" dirty="0"/>
              <a:t>, ödemli, </a:t>
            </a:r>
            <a:r>
              <a:rPr lang="tr-TR" dirty="0" err="1"/>
              <a:t>veziküllü</a:t>
            </a:r>
            <a:r>
              <a:rPr lang="tr-TR" dirty="0"/>
              <a:t> plaklar; kronik dönemde </a:t>
            </a:r>
            <a:r>
              <a:rPr lang="tr-TR" dirty="0" err="1"/>
              <a:t>likenifikasyon</a:t>
            </a:r>
            <a:r>
              <a:rPr lang="tr-TR" dirty="0"/>
              <a:t> ve kuruluk.</a:t>
            </a:r>
            <a:endParaRPr dirty="0"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 u="sng" dirty="0"/>
              <a:t>Tekrarlayan ataklar: </a:t>
            </a:r>
            <a:r>
              <a:rPr lang="tr-TR" dirty="0"/>
              <a:t>Dönemsel alevlenme ve iyileşmeler.</a:t>
            </a:r>
            <a:endParaRPr dirty="0"/>
          </a:p>
          <a:p>
            <a:pPr>
              <a:lnSpc>
                <a:spcPct val="150000"/>
              </a:lnSpc>
              <a:defRPr/>
            </a:pPr>
            <a:endParaRPr lang="tr-TR" dirty="0"/>
          </a:p>
          <a:p>
            <a:pPr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4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 bwMode="auto">
          <a:xfrm>
            <a:off x="4342105" y="1093107"/>
            <a:ext cx="36237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1600" b="1" dirty="0"/>
              <a:t>2. Yaşa Göre Klinik Dağılım</a:t>
            </a:r>
            <a:endParaRPr lang="tr-TR" sz="1600" dirty="0"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 sz="1600" u="sng" dirty="0" err="1"/>
              <a:t>İnfant</a:t>
            </a:r>
            <a:r>
              <a:rPr lang="tr-TR" sz="1600" u="sng" dirty="0"/>
              <a:t> dönemi (0–2 yaş): </a:t>
            </a:r>
            <a:r>
              <a:rPr lang="tr-TR" sz="1600" dirty="0"/>
              <a:t>Yanaklarda, alın ve saçlı deride </a:t>
            </a:r>
            <a:r>
              <a:rPr lang="tr-TR" sz="1600" dirty="0" err="1"/>
              <a:t>eritemli</a:t>
            </a:r>
            <a:r>
              <a:rPr lang="tr-TR" sz="1600" dirty="0"/>
              <a:t>, </a:t>
            </a:r>
            <a:r>
              <a:rPr lang="tr-TR" sz="1600" dirty="0" err="1"/>
              <a:t>veziküllü</a:t>
            </a:r>
            <a:r>
              <a:rPr lang="tr-TR" sz="1600" dirty="0"/>
              <a:t> lezyonlar; bez bölgesi genellikle korunur.</a:t>
            </a:r>
            <a:endParaRPr dirty="0"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 sz="1600" u="sng" dirty="0"/>
              <a:t>Çocukluk dönemi (2–12 yaş): </a:t>
            </a:r>
            <a:r>
              <a:rPr lang="tr-TR" sz="1600" dirty="0"/>
              <a:t>Dirsek içi, diz arkası, boyun gibi </a:t>
            </a:r>
            <a:r>
              <a:rPr lang="tr-TR" sz="1600" dirty="0" err="1"/>
              <a:t>fleksural</a:t>
            </a:r>
            <a:r>
              <a:rPr lang="tr-TR" sz="1600" dirty="0"/>
              <a:t> alanlarda kronik, kaşıntılı lezyonlar.</a:t>
            </a:r>
            <a:endParaRPr dirty="0"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endParaRPr lang="tr-TR" sz="1600" dirty="0"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 sz="1600" u="sng" dirty="0"/>
              <a:t>Erişkin dönem: </a:t>
            </a:r>
            <a:r>
              <a:rPr lang="tr-TR" sz="1600" dirty="0"/>
              <a:t>Eller, yüz, boyun, üst gövde tutulumu ön plandadır; kronik </a:t>
            </a:r>
            <a:r>
              <a:rPr lang="tr-TR" sz="1600" dirty="0" err="1"/>
              <a:t>likenifikasyon</a:t>
            </a:r>
            <a:r>
              <a:rPr lang="tr-TR" sz="1600" dirty="0"/>
              <a:t> sık görülür.</a:t>
            </a:r>
            <a:endParaRPr dirty="0"/>
          </a:p>
        </p:txBody>
      </p:sp>
      <p:pic>
        <p:nvPicPr>
          <p:cNvPr id="1026" name="Picture 2" descr="Atopik Dermatit (Çocukluk Çağı Egzaması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589708" y="1446331"/>
            <a:ext cx="2427023" cy="1365201"/>
          </a:xfrm>
          <a:prstGeom prst="rect">
            <a:avLst/>
          </a:prstGeom>
          <a:noFill/>
        </p:spPr>
      </p:pic>
      <p:pic>
        <p:nvPicPr>
          <p:cNvPr id="1028" name="Picture 4" descr="Atopik Dermatit (Egzama) | Türkiye Ulusal Alerji ve Klinik İmmünoloji  Derneği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589708" y="2942825"/>
            <a:ext cx="2427023" cy="1330833"/>
          </a:xfrm>
          <a:prstGeom prst="rect">
            <a:avLst/>
          </a:prstGeom>
          <a:noFill/>
        </p:spPr>
      </p:pic>
      <p:pic>
        <p:nvPicPr>
          <p:cNvPr id="1030" name="Picture 6" descr="Atopik Dermatitin Nedeni Nedir? - İzmir Alerji Kliniği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589708" y="4349538"/>
            <a:ext cx="2427023" cy="1265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5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 bwMode="auto">
          <a:xfrm>
            <a:off x="849025" y="1355344"/>
            <a:ext cx="10791583" cy="299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tr-TR" sz="1600" b="1" dirty="0"/>
              <a:t>3. Eşlik Eden Bulgular</a:t>
            </a:r>
            <a:endParaRPr lang="tr-TR" sz="1600" dirty="0"/>
          </a:p>
          <a:p>
            <a:pPr marL="285750" lvl="0" indent="-285750">
              <a:lnSpc>
                <a:spcPct val="200000"/>
              </a:lnSpc>
              <a:buFont typeface="Arial"/>
              <a:buChar char="•"/>
              <a:defRPr/>
            </a:pPr>
            <a:r>
              <a:rPr lang="tr-TR" sz="1600" dirty="0" err="1"/>
              <a:t>Kserozis</a:t>
            </a:r>
            <a:r>
              <a:rPr lang="tr-TR" sz="1600" dirty="0"/>
              <a:t> (cilt kuruluğu)</a:t>
            </a:r>
            <a:endParaRPr dirty="0"/>
          </a:p>
          <a:p>
            <a:pPr marL="285750" lvl="0" indent="-285750">
              <a:lnSpc>
                <a:spcPct val="200000"/>
              </a:lnSpc>
              <a:buFont typeface="Arial"/>
              <a:buChar char="•"/>
              <a:defRPr/>
            </a:pPr>
            <a:r>
              <a:rPr lang="tr-TR" sz="1600" dirty="0" err="1"/>
              <a:t>Dennie</a:t>
            </a:r>
            <a:r>
              <a:rPr lang="tr-TR" sz="1600" dirty="0"/>
              <a:t>–Morgan çizgileri (alt göz kapağında kırışıklık)</a:t>
            </a:r>
            <a:endParaRPr dirty="0"/>
          </a:p>
          <a:p>
            <a:pPr marL="285750" lvl="0" indent="-285750">
              <a:lnSpc>
                <a:spcPct val="200000"/>
              </a:lnSpc>
              <a:buFont typeface="Arial"/>
              <a:buChar char="•"/>
              <a:defRPr/>
            </a:pPr>
            <a:r>
              <a:rPr lang="tr-TR" sz="1600" dirty="0"/>
              <a:t>Kaşıma izleri, </a:t>
            </a:r>
            <a:r>
              <a:rPr lang="tr-TR" sz="1600" dirty="0" err="1"/>
              <a:t>ekskoriasyonlar</a:t>
            </a:r>
            <a:endParaRPr lang="tr-TR" sz="1600" dirty="0"/>
          </a:p>
          <a:p>
            <a:pPr marL="285750" lvl="0" indent="-285750">
              <a:lnSpc>
                <a:spcPct val="200000"/>
              </a:lnSpc>
              <a:buFont typeface="Arial"/>
              <a:buChar char="•"/>
              <a:defRPr/>
            </a:pPr>
            <a:r>
              <a:rPr lang="tr-TR" sz="1600" dirty="0"/>
              <a:t>İkincil enfeksiyon bulguları (bal peteği görünümünde </a:t>
            </a:r>
            <a:r>
              <a:rPr lang="tr-TR" sz="1600" dirty="0" err="1"/>
              <a:t>impetijinasyon</a:t>
            </a:r>
            <a:r>
              <a:rPr lang="tr-TR" sz="1600" dirty="0"/>
              <a:t>, püstül, sarı kabuk)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Tanı Kriterleri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>
          <a:xfrm>
            <a:off x="849025" y="1223459"/>
            <a:ext cx="10791583" cy="452192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b="1" dirty="0"/>
              <a:t>Tanıda en sık kullanılan yaklaşım </a:t>
            </a:r>
            <a:r>
              <a:rPr lang="tr-TR" u="sng" dirty="0" err="1"/>
              <a:t>Hanifin</a:t>
            </a:r>
            <a:r>
              <a:rPr lang="tr-TR" dirty="0"/>
              <a:t> ve </a:t>
            </a:r>
            <a:r>
              <a:rPr lang="tr-TR" u="sng" dirty="0" err="1"/>
              <a:t>Rajka</a:t>
            </a:r>
            <a:r>
              <a:rPr lang="tr-TR" dirty="0"/>
              <a:t> kriterleridir:</a:t>
            </a:r>
            <a:endParaRPr lang="tr-TR" sz="1400" dirty="0"/>
          </a:p>
          <a:p>
            <a:pPr>
              <a:defRPr/>
            </a:pPr>
            <a:r>
              <a:rPr lang="tr-TR" dirty="0"/>
              <a:t> </a:t>
            </a:r>
            <a:endParaRPr lang="tr-TR" sz="1400" dirty="0"/>
          </a:p>
          <a:p>
            <a:pPr lvl="0">
              <a:defRPr/>
            </a:pPr>
            <a:r>
              <a:rPr lang="tr-TR" b="1" dirty="0"/>
              <a:t>Majör kriterler (en az 3’ü olmalı):</a:t>
            </a:r>
            <a:endParaRPr lang="tr-TR" sz="1400" b="1" dirty="0"/>
          </a:p>
          <a:p>
            <a:pPr marL="742950" lvl="1" indent="-285750">
              <a:buFont typeface="Arial"/>
              <a:buChar char="•"/>
              <a:defRPr/>
            </a:pPr>
            <a:r>
              <a:rPr lang="tr-TR" dirty="0"/>
              <a:t>Kaşıntı</a:t>
            </a:r>
            <a:endParaRPr lang="tr-TR" sz="1200" dirty="0"/>
          </a:p>
          <a:p>
            <a:pPr marL="742950" lvl="1" indent="-285750">
              <a:buFont typeface="Arial"/>
              <a:buChar char="•"/>
              <a:defRPr/>
            </a:pPr>
            <a:r>
              <a:rPr lang="tr-TR" dirty="0"/>
              <a:t>Tipik dağılım ve morfoloji</a:t>
            </a:r>
            <a:endParaRPr lang="tr-TR" sz="1200" dirty="0"/>
          </a:p>
          <a:p>
            <a:pPr marL="742950" lvl="1" indent="-285750">
              <a:buFont typeface="Arial"/>
              <a:buChar char="•"/>
              <a:defRPr/>
            </a:pPr>
            <a:r>
              <a:rPr lang="tr-TR" dirty="0"/>
              <a:t>Kronik/tekrarlayan seyir</a:t>
            </a:r>
            <a:endParaRPr lang="tr-TR" sz="1200" dirty="0"/>
          </a:p>
          <a:p>
            <a:pPr marL="742950" lvl="1" indent="-285750">
              <a:buFont typeface="Arial"/>
              <a:buChar char="•"/>
              <a:defRPr/>
            </a:pPr>
            <a:r>
              <a:rPr lang="tr-TR" dirty="0" err="1"/>
              <a:t>Atopi</a:t>
            </a:r>
            <a:r>
              <a:rPr lang="tr-TR" dirty="0"/>
              <a:t> öyküsü</a:t>
            </a:r>
            <a:endParaRPr lang="tr-TR" sz="1200" dirty="0"/>
          </a:p>
          <a:p>
            <a:pPr>
              <a:defRPr/>
            </a:pPr>
            <a:r>
              <a:rPr lang="tr-TR" dirty="0"/>
              <a:t> </a:t>
            </a:r>
            <a:endParaRPr lang="tr-TR" sz="1400" dirty="0"/>
          </a:p>
          <a:p>
            <a:pPr lvl="0">
              <a:defRPr/>
            </a:pPr>
            <a:r>
              <a:rPr lang="tr-TR" b="1" dirty="0"/>
              <a:t>Minör kriterler: 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tr-TR" dirty="0" err="1"/>
              <a:t>Kserozis</a:t>
            </a:r>
            <a:r>
              <a:rPr lang="tr-TR" dirty="0"/>
              <a:t>,</a:t>
            </a:r>
            <a:endParaRPr dirty="0"/>
          </a:p>
          <a:p>
            <a:pPr marL="742950" lvl="1" indent="-285750">
              <a:buFont typeface="Arial"/>
              <a:buChar char="•"/>
              <a:defRPr/>
            </a:pPr>
            <a:r>
              <a:rPr lang="tr-TR" dirty="0"/>
              <a:t>Erken yaşta başlangıç, 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tr-TR" dirty="0"/>
              <a:t>İkincil enfeksiyon, 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tr-TR" dirty="0" err="1"/>
              <a:t>IgE</a:t>
            </a:r>
            <a:r>
              <a:rPr lang="tr-TR" dirty="0"/>
              <a:t> yüksekliği, 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tr-TR" dirty="0"/>
              <a:t>Göz çevresi bulguları vb.</a:t>
            </a:r>
            <a:endParaRPr lang="tr-TR" sz="1200" dirty="0"/>
          </a:p>
          <a:p>
            <a:pPr>
              <a:defRPr/>
            </a:pPr>
            <a:r>
              <a:rPr lang="tr-TR" dirty="0"/>
              <a:t> </a:t>
            </a:r>
            <a:endParaRPr lang="tr-TR" sz="1400" dirty="0"/>
          </a:p>
          <a:p>
            <a:pPr marL="285750" indent="-285750">
              <a:buFont typeface="Wingdings"/>
              <a:buChar char="ü"/>
              <a:defRPr/>
            </a:pPr>
            <a:r>
              <a:rPr lang="tr-TR" u="sng" dirty="0" err="1"/>
              <a:t>ASM’de</a:t>
            </a:r>
            <a:r>
              <a:rPr lang="tr-TR" u="sng" dirty="0"/>
              <a:t> ayrıcı tanıda sık görülen durumlar: </a:t>
            </a:r>
            <a:r>
              <a:rPr lang="tr-TR" u="sng" dirty="0" err="1"/>
              <a:t>skabies</a:t>
            </a:r>
            <a:r>
              <a:rPr lang="tr-TR" u="sng" dirty="0"/>
              <a:t>, </a:t>
            </a:r>
            <a:r>
              <a:rPr lang="tr-TR" u="sng" dirty="0" err="1"/>
              <a:t>seboreik</a:t>
            </a:r>
            <a:r>
              <a:rPr lang="tr-TR" u="sng" dirty="0"/>
              <a:t> dermatit, </a:t>
            </a:r>
            <a:r>
              <a:rPr lang="tr-TR" u="sng" dirty="0" err="1"/>
              <a:t>kontakt</a:t>
            </a:r>
            <a:r>
              <a:rPr lang="tr-TR" u="sng" dirty="0"/>
              <a:t> dermatit, </a:t>
            </a:r>
            <a:r>
              <a:rPr lang="tr-TR" u="sng" dirty="0" err="1"/>
              <a:t>psoriasis</a:t>
            </a:r>
            <a:r>
              <a:rPr lang="tr-TR" u="sng" dirty="0"/>
              <a:t>.</a:t>
            </a:r>
            <a:endParaRPr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6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Aile Hekimliğinde Yönetim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b="1"/>
              <a:t>1. Hasta Eğitimi</a:t>
            </a:r>
            <a:endParaRPr lang="tr-TR"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 sz="1400"/>
              <a:t>Kronik seyir ve ataklarla gidiş hakkında bilgilendirme.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 sz="1400"/>
              <a:t>Düzenli nemlendirici kullanımı ve tetikleyici faktörlerden kaçınmanın önemi.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 sz="1400"/>
              <a:t>Kaşıma-döküntü döngüsünün hastalığı kötüleştirdiğinin açıklanması.</a:t>
            </a:r>
          </a:p>
          <a:p>
            <a:pPr>
              <a:lnSpc>
                <a:spcPct val="150000"/>
              </a:lnSpc>
              <a:defRPr/>
            </a:pPr>
            <a:r>
              <a:rPr lang="tr-TR" sz="1400" b="1"/>
              <a:t>2. Nemlendirici ve Cilt Bakımı</a:t>
            </a:r>
            <a:endParaRPr lang="tr-TR" sz="1400"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 sz="1400"/>
              <a:t>Tedavinin temel taşıdır.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 sz="1400"/>
              <a:t>Vazelin bazlı veya seramid içeren ürünler tercih edilmelidir.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 sz="1400"/>
              <a:t>Günde en az 2 kez uygulanmalı, banyo sonrası nemli cilde sürülmelidir.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 sz="1400"/>
              <a:t>Sabun yerine syndet (sabun içermeyen temizleyiciler) önerilir.</a:t>
            </a:r>
            <a:endParaRPr/>
          </a:p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Aile Hekimliğinde Yönetim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>
          <a:xfrm>
            <a:off x="849025" y="1093107"/>
            <a:ext cx="10791583" cy="47889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b="1"/>
              <a:t>3. Topikal Tedaviler</a:t>
            </a:r>
            <a:endParaRPr lang="tr-TR"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/>
              <a:t>Topikal kortikosteroidler: Akut alevlenmede 1. basamak tedavi. Potensi lezyon bölgesine göre seçilmeli (yüz/çocuk → düşük; gövde/el → orta; kalın likenifiye alan → güçlü).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/>
              <a:t>Topikal kalsinörin inhibitörleri (takrolimus, pimekrolimus): Yüz ve kıvrım bölgelerinde, uzun süreli kullanıma uygun.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tr-TR"/>
              <a:t> </a:t>
            </a:r>
            <a:r>
              <a:rPr lang="tr-TR" b="1"/>
              <a:t>4. Antihistaminikler</a:t>
            </a:r>
            <a:endParaRPr lang="tr-TR"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/>
              <a:t>Kaşıntı kontrolü için özellikle sedatif etkili olanlar (hidroksizin, difenhidramin) gece kullanımı faydalı olabilir.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/>
              <a:t>Non-sedatif antihistaminikler genellikle sınırlı etkilidir.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tr-TR"/>
              <a:t> </a:t>
            </a:r>
            <a:r>
              <a:rPr lang="tr-TR" b="1"/>
              <a:t>5. Enfeksiyon Yönetimi</a:t>
            </a:r>
            <a:endParaRPr lang="tr-TR"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/>
              <a:t>Bakteriyel süperenfeksiyon şüphesinde topikal veya sistemik antibiyotik (örn. mupirosin veya kısa süreli oral sefadroksil).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/>
              <a:t>Sık tekrarlayan enfeksiyonlarda S. aureus kolonizasyonu düşünülmelidir.</a:t>
            </a:r>
            <a:endParaRPr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8</a:t>
            </a:fld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Sevk Kriterleri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tr-TR" sz="5400" b="1" dirty="0"/>
              <a:t>!</a:t>
            </a:r>
            <a:r>
              <a:rPr lang="tr-TR" sz="5400" b="1" dirty="0">
                <a:solidFill>
                  <a:srgbClr val="FF0000"/>
                </a:solidFill>
              </a:rPr>
              <a:t> </a:t>
            </a:r>
            <a:r>
              <a:rPr lang="tr-TR" dirty="0"/>
              <a:t>  </a:t>
            </a:r>
            <a:r>
              <a:rPr lang="tr-TR" b="1" dirty="0"/>
              <a:t>Aile hekimi hastayı şu durumlarda dermatoloji uzmanına sevk etmelidir:</a:t>
            </a:r>
            <a:endParaRPr dirty="0"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 dirty="0"/>
              <a:t>Şiddetli ve yaygın lezyonlar, </a:t>
            </a:r>
            <a:r>
              <a:rPr lang="tr-TR" dirty="0" err="1"/>
              <a:t>topikal</a:t>
            </a:r>
            <a:r>
              <a:rPr lang="tr-TR" dirty="0"/>
              <a:t> tedaviye yanıt alınamaması.</a:t>
            </a:r>
            <a:endParaRPr dirty="0"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 dirty="0"/>
              <a:t>Şüpheli tanı (</a:t>
            </a:r>
            <a:r>
              <a:rPr lang="tr-TR" dirty="0" err="1"/>
              <a:t>psoriasis</a:t>
            </a:r>
            <a:r>
              <a:rPr lang="tr-TR" dirty="0"/>
              <a:t>, </a:t>
            </a:r>
            <a:r>
              <a:rPr lang="tr-TR" dirty="0" err="1"/>
              <a:t>immün</a:t>
            </a:r>
            <a:r>
              <a:rPr lang="tr-TR" dirty="0"/>
              <a:t> yetmezlik, </a:t>
            </a:r>
            <a:r>
              <a:rPr lang="tr-TR" dirty="0" err="1"/>
              <a:t>kontakt</a:t>
            </a:r>
            <a:r>
              <a:rPr lang="tr-TR" dirty="0"/>
              <a:t> dermatit vb.).</a:t>
            </a:r>
            <a:endParaRPr dirty="0"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 dirty="0"/>
              <a:t>Sistemik tedavi (</a:t>
            </a:r>
            <a:r>
              <a:rPr lang="tr-TR" dirty="0" err="1"/>
              <a:t>siklosporin</a:t>
            </a:r>
            <a:r>
              <a:rPr lang="tr-TR" dirty="0"/>
              <a:t>, </a:t>
            </a:r>
            <a:r>
              <a:rPr lang="tr-TR" dirty="0" err="1"/>
              <a:t>metotreksat</a:t>
            </a:r>
            <a:r>
              <a:rPr lang="tr-TR" dirty="0"/>
              <a:t>, </a:t>
            </a:r>
            <a:r>
              <a:rPr lang="tr-TR" dirty="0" err="1"/>
              <a:t>dupilumab</a:t>
            </a:r>
            <a:r>
              <a:rPr lang="tr-TR" dirty="0"/>
              <a:t> gibi biyolojik ajanlar) gereksinimi.</a:t>
            </a:r>
            <a:endParaRPr dirty="0"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 dirty="0"/>
              <a:t>Tekrarlayan ciddi enfeksiyonlar.</a:t>
            </a:r>
            <a:endParaRPr dirty="0"/>
          </a:p>
          <a:p>
            <a:pPr>
              <a:buClr>
                <a:srgbClr val="FF0000"/>
              </a:buClr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9</a:t>
            </a:fld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821</Words>
  <Application>Microsoft Office PowerPoint</Application>
  <DocSecurity>0</DocSecurity>
  <PresentationFormat>Geniş ekran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Teması</vt:lpstr>
      <vt:lpstr>Kaşıntı, Kızarıklık ve Tekrarlayan Ataklar: ASM’de Atopik Dermatit Yönetimi</vt:lpstr>
      <vt:lpstr>Giriş</vt:lpstr>
      <vt:lpstr>Epidemiyoloji ve Etiyoloji</vt:lpstr>
      <vt:lpstr>Klinik Bulgular</vt:lpstr>
      <vt:lpstr>PowerPoint Sunusu</vt:lpstr>
      <vt:lpstr>Tanı Kriterleri</vt:lpstr>
      <vt:lpstr>Aile Hekimliğinde Yönetim</vt:lpstr>
      <vt:lpstr>Aile Hekimliğinde Yönetim</vt:lpstr>
      <vt:lpstr>Sevk Kriterleri</vt:lpstr>
      <vt:lpstr>ASM’de Pratik Yaklaşım</vt:lpstr>
      <vt:lpstr>Sonuç</vt:lpstr>
      <vt:lpstr>KAYNAKÇA</vt:lpstr>
      <vt:lpstr>TEŞEKKÜRLER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>Microsoft Office User</dc:creator>
  <cp:keywords/>
  <dc:description/>
  <cp:lastModifiedBy>Eda GÜL ŞAHİN</cp:lastModifiedBy>
  <cp:revision>38</cp:revision>
  <dcterms:created xsi:type="dcterms:W3CDTF">2024-10-03T07:27:44Z</dcterms:created>
  <dcterms:modified xsi:type="dcterms:W3CDTF">2025-09-04T10:58:43Z</dcterms:modified>
  <cp:category/>
  <dc:identifier/>
  <cp:contentStatus/>
  <dc:language/>
  <cp:version/>
</cp:coreProperties>
</file>