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7"/>
  </p:notesMasterIdLst>
  <p:handoutMasterIdLst>
    <p:handoutMasterId r:id="rId158"/>
  </p:handoutMasterIdLst>
  <p:sldIdLst>
    <p:sldId id="256" r:id="rId2"/>
    <p:sldId id="257" r:id="rId3"/>
    <p:sldId id="25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95" r:id="rId13"/>
    <p:sldId id="279" r:id="rId14"/>
    <p:sldId id="259" r:id="rId15"/>
    <p:sldId id="278" r:id="rId16"/>
    <p:sldId id="260" r:id="rId17"/>
    <p:sldId id="314" r:id="rId18"/>
    <p:sldId id="315" r:id="rId19"/>
    <p:sldId id="316" r:id="rId20"/>
    <p:sldId id="307" r:id="rId21"/>
    <p:sldId id="297" r:id="rId22"/>
    <p:sldId id="317" r:id="rId23"/>
    <p:sldId id="318" r:id="rId24"/>
    <p:sldId id="327" r:id="rId25"/>
    <p:sldId id="331" r:id="rId26"/>
    <p:sldId id="332" r:id="rId27"/>
    <p:sldId id="335" r:id="rId28"/>
    <p:sldId id="336" r:id="rId29"/>
    <p:sldId id="339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624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5" r:id="rId61"/>
    <p:sldId id="376" r:id="rId62"/>
    <p:sldId id="377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598" r:id="rId71"/>
    <p:sldId id="599" r:id="rId72"/>
    <p:sldId id="600" r:id="rId73"/>
    <p:sldId id="604" r:id="rId74"/>
    <p:sldId id="605" r:id="rId75"/>
    <p:sldId id="606" r:id="rId76"/>
    <p:sldId id="607" r:id="rId77"/>
    <p:sldId id="608" r:id="rId78"/>
    <p:sldId id="609" r:id="rId79"/>
    <p:sldId id="610" r:id="rId80"/>
    <p:sldId id="611" r:id="rId81"/>
    <p:sldId id="612" r:id="rId82"/>
    <p:sldId id="613" r:id="rId83"/>
    <p:sldId id="614" r:id="rId84"/>
    <p:sldId id="615" r:id="rId85"/>
    <p:sldId id="616" r:id="rId86"/>
    <p:sldId id="617" r:id="rId87"/>
    <p:sldId id="618" r:id="rId88"/>
    <p:sldId id="619" r:id="rId89"/>
    <p:sldId id="396" r:id="rId90"/>
    <p:sldId id="398" r:id="rId91"/>
    <p:sldId id="414" r:id="rId92"/>
    <p:sldId id="418" r:id="rId93"/>
    <p:sldId id="419" r:id="rId94"/>
    <p:sldId id="420" r:id="rId95"/>
    <p:sldId id="421" r:id="rId96"/>
    <p:sldId id="422" r:id="rId97"/>
    <p:sldId id="423" r:id="rId98"/>
    <p:sldId id="424" r:id="rId99"/>
    <p:sldId id="425" r:id="rId100"/>
    <p:sldId id="426" r:id="rId101"/>
    <p:sldId id="427" r:id="rId102"/>
    <p:sldId id="428" r:id="rId103"/>
    <p:sldId id="429" r:id="rId104"/>
    <p:sldId id="430" r:id="rId105"/>
    <p:sldId id="431" r:id="rId106"/>
    <p:sldId id="541" r:id="rId107"/>
    <p:sldId id="620" r:id="rId108"/>
    <p:sldId id="621" r:id="rId109"/>
    <p:sldId id="622" r:id="rId110"/>
    <p:sldId id="623" r:id="rId111"/>
    <p:sldId id="542" r:id="rId112"/>
    <p:sldId id="543" r:id="rId113"/>
    <p:sldId id="544" r:id="rId114"/>
    <p:sldId id="545" r:id="rId115"/>
    <p:sldId id="546" r:id="rId116"/>
    <p:sldId id="547" r:id="rId117"/>
    <p:sldId id="548" r:id="rId118"/>
    <p:sldId id="549" r:id="rId119"/>
    <p:sldId id="550" r:id="rId120"/>
    <p:sldId id="551" r:id="rId121"/>
    <p:sldId id="552" r:id="rId122"/>
    <p:sldId id="553" r:id="rId123"/>
    <p:sldId id="554" r:id="rId124"/>
    <p:sldId id="555" r:id="rId125"/>
    <p:sldId id="556" r:id="rId126"/>
    <p:sldId id="557" r:id="rId127"/>
    <p:sldId id="558" r:id="rId128"/>
    <p:sldId id="559" r:id="rId129"/>
    <p:sldId id="560" r:id="rId130"/>
    <p:sldId id="561" r:id="rId131"/>
    <p:sldId id="562" r:id="rId132"/>
    <p:sldId id="563" r:id="rId133"/>
    <p:sldId id="564" r:id="rId134"/>
    <p:sldId id="565" r:id="rId135"/>
    <p:sldId id="566" r:id="rId136"/>
    <p:sldId id="567" r:id="rId137"/>
    <p:sldId id="568" r:id="rId138"/>
    <p:sldId id="569" r:id="rId139"/>
    <p:sldId id="570" r:id="rId140"/>
    <p:sldId id="571" r:id="rId141"/>
    <p:sldId id="572" r:id="rId142"/>
    <p:sldId id="573" r:id="rId143"/>
    <p:sldId id="574" r:id="rId144"/>
    <p:sldId id="585" r:id="rId145"/>
    <p:sldId id="586" r:id="rId146"/>
    <p:sldId id="587" r:id="rId147"/>
    <p:sldId id="588" r:id="rId148"/>
    <p:sldId id="589" r:id="rId149"/>
    <p:sldId id="597" r:id="rId150"/>
    <p:sldId id="591" r:id="rId151"/>
    <p:sldId id="592" r:id="rId152"/>
    <p:sldId id="593" r:id="rId153"/>
    <p:sldId id="594" r:id="rId154"/>
    <p:sldId id="595" r:id="rId155"/>
    <p:sldId id="596" r:id="rId156"/>
  </p:sldIdLst>
  <p:sldSz cx="9144000" cy="6858000" type="screen4x3"/>
  <p:notesSz cx="6858000" cy="99472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B86C8-B56E-4623-8B59-7CBB3B3D5700}" type="doc">
      <dgm:prSet loTypeId="urn:microsoft.com/office/officeart/2005/8/layout/vList5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CE57F9A-A212-494E-A5E5-7168C141D7CB}">
      <dgm:prSet phldrT="[Metin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dirty="0" smtClean="0"/>
            <a:t>ERKEN ERGENLİK </a:t>
          </a:r>
        </a:p>
        <a:p>
          <a:r>
            <a:rPr lang="tr-TR" dirty="0" smtClean="0"/>
            <a:t>12-15 yaş</a:t>
          </a:r>
          <a:endParaRPr lang="tr-TR" dirty="0"/>
        </a:p>
      </dgm:t>
    </dgm:pt>
    <dgm:pt modelId="{15CEA59B-74C1-4E4C-A489-06E773DFA47C}" type="parTrans" cxnId="{A726C8C0-C727-4644-9F64-B31BB0875EA2}">
      <dgm:prSet/>
      <dgm:spPr/>
      <dgm:t>
        <a:bodyPr/>
        <a:lstStyle/>
        <a:p>
          <a:endParaRPr lang="tr-TR"/>
        </a:p>
      </dgm:t>
    </dgm:pt>
    <dgm:pt modelId="{4E83A882-AAA1-4BD4-8927-CC1547518234}" type="sibTrans" cxnId="{A726C8C0-C727-4644-9F64-B31BB0875EA2}">
      <dgm:prSet/>
      <dgm:spPr/>
      <dgm:t>
        <a:bodyPr/>
        <a:lstStyle/>
        <a:p>
          <a:endParaRPr lang="tr-TR"/>
        </a:p>
      </dgm:t>
    </dgm:pt>
    <dgm:pt modelId="{33999446-6A5F-4982-936C-CE4C26088819}">
      <dgm:prSet phldrT="[Metin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r-TR" dirty="0" smtClean="0"/>
            <a:t>Beden çok hızlı gelişir</a:t>
          </a:r>
          <a:endParaRPr lang="tr-TR" dirty="0"/>
        </a:p>
      </dgm:t>
    </dgm:pt>
    <dgm:pt modelId="{77446A70-3C55-4F12-B39F-7C75BF25FED2}" type="parTrans" cxnId="{563E8000-682C-43C6-B87B-EDBAA2B8C120}">
      <dgm:prSet/>
      <dgm:spPr/>
      <dgm:t>
        <a:bodyPr/>
        <a:lstStyle/>
        <a:p>
          <a:endParaRPr lang="tr-TR"/>
        </a:p>
      </dgm:t>
    </dgm:pt>
    <dgm:pt modelId="{D435D1D7-703B-4CE0-A158-EFCAB98BEA6E}" type="sibTrans" cxnId="{563E8000-682C-43C6-B87B-EDBAA2B8C120}">
      <dgm:prSet/>
      <dgm:spPr/>
      <dgm:t>
        <a:bodyPr/>
        <a:lstStyle/>
        <a:p>
          <a:endParaRPr lang="tr-TR"/>
        </a:p>
      </dgm:t>
    </dgm:pt>
    <dgm:pt modelId="{B336659B-C0F8-4FFA-9D9C-16786265D77A}">
      <dgm:prSet phldrT="[Metin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 dirty="0" smtClean="0"/>
            <a:t>ORTA ERGENLİK</a:t>
          </a:r>
        </a:p>
        <a:p>
          <a:r>
            <a:rPr lang="tr-TR" dirty="0" smtClean="0"/>
            <a:t>15-18 yaş</a:t>
          </a:r>
          <a:endParaRPr lang="tr-TR" dirty="0"/>
        </a:p>
      </dgm:t>
    </dgm:pt>
    <dgm:pt modelId="{F93341E0-A238-44A5-90BB-DB34E82D1866}" type="parTrans" cxnId="{FC43BC8E-1A9C-4462-AA43-5B9E02F62ED5}">
      <dgm:prSet/>
      <dgm:spPr/>
      <dgm:t>
        <a:bodyPr/>
        <a:lstStyle/>
        <a:p>
          <a:endParaRPr lang="tr-TR"/>
        </a:p>
      </dgm:t>
    </dgm:pt>
    <dgm:pt modelId="{871743AE-944A-41D5-AB94-0D81C7939202}" type="sibTrans" cxnId="{FC43BC8E-1A9C-4462-AA43-5B9E02F62ED5}">
      <dgm:prSet/>
      <dgm:spPr/>
      <dgm:t>
        <a:bodyPr/>
        <a:lstStyle/>
        <a:p>
          <a:endParaRPr lang="tr-TR"/>
        </a:p>
      </dgm:t>
    </dgm:pt>
    <dgm:pt modelId="{F44CA65A-3A9C-43CD-A33E-58E97C9A26A8}">
      <dgm:prSet phldrT="[Metin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tr-TR" dirty="0" smtClean="0"/>
            <a:t>Arkadaşlar</a:t>
          </a:r>
          <a:endParaRPr lang="tr-TR" dirty="0"/>
        </a:p>
      </dgm:t>
    </dgm:pt>
    <dgm:pt modelId="{10C3C167-B6BB-4859-8FE8-1FA4E70CF2D2}" type="parTrans" cxnId="{621385DD-A6E0-4CBC-A1C5-819C379CE94E}">
      <dgm:prSet/>
      <dgm:spPr/>
      <dgm:t>
        <a:bodyPr/>
        <a:lstStyle/>
        <a:p>
          <a:endParaRPr lang="tr-TR"/>
        </a:p>
      </dgm:t>
    </dgm:pt>
    <dgm:pt modelId="{5E5072E5-48A5-4203-90C5-48A312CA006C}" type="sibTrans" cxnId="{621385DD-A6E0-4CBC-A1C5-819C379CE94E}">
      <dgm:prSet/>
      <dgm:spPr/>
      <dgm:t>
        <a:bodyPr/>
        <a:lstStyle/>
        <a:p>
          <a:endParaRPr lang="tr-TR"/>
        </a:p>
      </dgm:t>
    </dgm:pt>
    <dgm:pt modelId="{BA0BDCD8-7E3D-4812-876A-1B8B1B155A51}">
      <dgm:prSet phldrT="[Metin]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tr-TR" dirty="0" smtClean="0"/>
            <a:t>Gruba ait olma isteği</a:t>
          </a:r>
          <a:endParaRPr lang="tr-TR" dirty="0"/>
        </a:p>
      </dgm:t>
    </dgm:pt>
    <dgm:pt modelId="{46162B1E-CC51-4A1F-A1EF-EBE1BE667C4A}" type="parTrans" cxnId="{8534F789-CFB2-4E11-AB73-6C4A2A22FC1D}">
      <dgm:prSet/>
      <dgm:spPr/>
      <dgm:t>
        <a:bodyPr/>
        <a:lstStyle/>
        <a:p>
          <a:endParaRPr lang="tr-TR"/>
        </a:p>
      </dgm:t>
    </dgm:pt>
    <dgm:pt modelId="{555032CB-8870-43C7-90B4-58C567E50309}" type="sibTrans" cxnId="{8534F789-CFB2-4E11-AB73-6C4A2A22FC1D}">
      <dgm:prSet/>
      <dgm:spPr/>
      <dgm:t>
        <a:bodyPr/>
        <a:lstStyle/>
        <a:p>
          <a:endParaRPr lang="tr-TR"/>
        </a:p>
      </dgm:t>
    </dgm:pt>
    <dgm:pt modelId="{204D5931-F0C9-4E52-8155-A6367B051597}">
      <dgm:prSet phldrT="[Metin]"/>
      <dgm:spPr/>
      <dgm:t>
        <a:bodyPr/>
        <a:lstStyle/>
        <a:p>
          <a:r>
            <a:rPr lang="tr-TR" dirty="0" smtClean="0"/>
            <a:t>GEÇ ERGENLİK</a:t>
          </a:r>
        </a:p>
        <a:p>
          <a:r>
            <a:rPr lang="tr-TR" dirty="0" smtClean="0"/>
            <a:t>18-21 yaş</a:t>
          </a:r>
          <a:endParaRPr lang="tr-TR" dirty="0"/>
        </a:p>
      </dgm:t>
    </dgm:pt>
    <dgm:pt modelId="{19DC3257-E50C-4D51-9928-41531D7D6E22}" type="parTrans" cxnId="{E140D4BD-E179-4FD1-824D-0673881ABA74}">
      <dgm:prSet/>
      <dgm:spPr/>
      <dgm:t>
        <a:bodyPr/>
        <a:lstStyle/>
        <a:p>
          <a:endParaRPr lang="tr-TR"/>
        </a:p>
      </dgm:t>
    </dgm:pt>
    <dgm:pt modelId="{8FCFCED8-9553-40CC-9398-7727FC436393}" type="sibTrans" cxnId="{E140D4BD-E179-4FD1-824D-0673881ABA74}">
      <dgm:prSet/>
      <dgm:spPr/>
      <dgm:t>
        <a:bodyPr/>
        <a:lstStyle/>
        <a:p>
          <a:endParaRPr lang="tr-TR"/>
        </a:p>
      </dgm:t>
    </dgm:pt>
    <dgm:pt modelId="{56D39740-A24F-46A3-801E-1FBDA0B71B60}">
      <dgm:prSet phldrT="[Metin]"/>
      <dgm:spPr>
        <a:ln>
          <a:solidFill>
            <a:srgbClr val="002060"/>
          </a:solidFill>
        </a:ln>
      </dgm:spPr>
      <dgm:t>
        <a:bodyPr/>
        <a:lstStyle/>
        <a:p>
          <a:r>
            <a:rPr lang="tr-TR" dirty="0" smtClean="0"/>
            <a:t>Kimlik oluşur</a:t>
          </a:r>
          <a:endParaRPr lang="tr-TR" dirty="0"/>
        </a:p>
      </dgm:t>
    </dgm:pt>
    <dgm:pt modelId="{609A58A5-7546-4E9C-A764-05D2554452FD}" type="parTrans" cxnId="{CA8B5537-3F78-4407-B4F1-FAB2EB59EC04}">
      <dgm:prSet/>
      <dgm:spPr/>
      <dgm:t>
        <a:bodyPr/>
        <a:lstStyle/>
        <a:p>
          <a:endParaRPr lang="tr-TR"/>
        </a:p>
      </dgm:t>
    </dgm:pt>
    <dgm:pt modelId="{1507BB47-EA2B-4101-8FD8-C05BF49E9318}" type="sibTrans" cxnId="{CA8B5537-3F78-4407-B4F1-FAB2EB59EC04}">
      <dgm:prSet/>
      <dgm:spPr/>
      <dgm:t>
        <a:bodyPr/>
        <a:lstStyle/>
        <a:p>
          <a:endParaRPr lang="tr-TR"/>
        </a:p>
      </dgm:t>
    </dgm:pt>
    <dgm:pt modelId="{104DED43-7438-48A0-AA1C-6AB270AB5D43}">
      <dgm:prSet phldrT="[Metin]"/>
      <dgm:spPr>
        <a:ln>
          <a:solidFill>
            <a:srgbClr val="002060"/>
          </a:solidFill>
        </a:ln>
      </dgm:spPr>
      <dgm:t>
        <a:bodyPr/>
        <a:lstStyle/>
        <a:p>
          <a:r>
            <a:rPr lang="tr-TR" dirty="0" smtClean="0"/>
            <a:t>Bireysel, sosyal ve mesleki kimlik</a:t>
          </a:r>
          <a:endParaRPr lang="tr-TR" dirty="0"/>
        </a:p>
      </dgm:t>
    </dgm:pt>
    <dgm:pt modelId="{02801528-0EA6-4BA2-B686-AD0AC97E0729}" type="parTrans" cxnId="{5DF7CA23-4E34-4487-818A-0B6DCB8D77E2}">
      <dgm:prSet/>
      <dgm:spPr/>
      <dgm:t>
        <a:bodyPr/>
        <a:lstStyle/>
        <a:p>
          <a:endParaRPr lang="tr-TR"/>
        </a:p>
      </dgm:t>
    </dgm:pt>
    <dgm:pt modelId="{79EAE7D9-4709-4E17-A440-6A44FED18709}" type="sibTrans" cxnId="{5DF7CA23-4E34-4487-818A-0B6DCB8D77E2}">
      <dgm:prSet/>
      <dgm:spPr/>
      <dgm:t>
        <a:bodyPr/>
        <a:lstStyle/>
        <a:p>
          <a:endParaRPr lang="tr-TR"/>
        </a:p>
      </dgm:t>
    </dgm:pt>
    <dgm:pt modelId="{E8081A41-3F86-4B5C-8998-B4F1DD670CA3}" type="pres">
      <dgm:prSet presAssocID="{D58B86C8-B56E-4623-8B59-7CBB3B3D57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20D09BA-D573-468F-82E4-278389A83536}" type="pres">
      <dgm:prSet presAssocID="{5CE57F9A-A212-494E-A5E5-7168C141D7CB}" presName="linNode" presStyleCnt="0"/>
      <dgm:spPr/>
    </dgm:pt>
    <dgm:pt modelId="{0A72A8E3-B7E7-4814-8C62-1028816A336E}" type="pres">
      <dgm:prSet presAssocID="{5CE57F9A-A212-494E-A5E5-7168C141D7C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195DEE-93E6-49AC-8DBB-BF00E46000FF}" type="pres">
      <dgm:prSet presAssocID="{5CE57F9A-A212-494E-A5E5-7168C141D7CB}" presName="descendantText" presStyleLbl="alignAccFollowNode1" presStyleIdx="0" presStyleCnt="3" custLinFactNeighborX="-499" custLinFactNeighborY="-406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327B2F-662E-49D7-A474-F0CAB49AF473}" type="pres">
      <dgm:prSet presAssocID="{4E83A882-AAA1-4BD4-8927-CC1547518234}" presName="sp" presStyleCnt="0"/>
      <dgm:spPr/>
    </dgm:pt>
    <dgm:pt modelId="{83D2BD78-1910-4595-964E-F5AFEB192F52}" type="pres">
      <dgm:prSet presAssocID="{B336659B-C0F8-4FFA-9D9C-16786265D77A}" presName="linNode" presStyleCnt="0"/>
      <dgm:spPr/>
    </dgm:pt>
    <dgm:pt modelId="{E6E61F6C-FE9D-4A63-BB8A-CE72431290B5}" type="pres">
      <dgm:prSet presAssocID="{B336659B-C0F8-4FFA-9D9C-16786265D77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165CFD-CA88-4E49-B912-0877F8C6A86E}" type="pres">
      <dgm:prSet presAssocID="{B336659B-C0F8-4FFA-9D9C-16786265D77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C5BCFC3-B9AA-4478-A9B8-7E04AC23AF00}" type="pres">
      <dgm:prSet presAssocID="{871743AE-944A-41D5-AB94-0D81C7939202}" presName="sp" presStyleCnt="0"/>
      <dgm:spPr/>
    </dgm:pt>
    <dgm:pt modelId="{E90B8DB0-9C82-4638-8621-9F1CFEDB3390}" type="pres">
      <dgm:prSet presAssocID="{204D5931-F0C9-4E52-8155-A6367B051597}" presName="linNode" presStyleCnt="0"/>
      <dgm:spPr/>
    </dgm:pt>
    <dgm:pt modelId="{8F337097-E105-4910-B940-4DAF33CF1734}" type="pres">
      <dgm:prSet presAssocID="{204D5931-F0C9-4E52-8155-A6367B05159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23BD45-9036-4B50-B021-B3F3ADED1518}" type="pres">
      <dgm:prSet presAssocID="{204D5931-F0C9-4E52-8155-A6367B05159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C0307B8-57B8-402F-8159-9F04B7024F11}" type="presOf" srcId="{56D39740-A24F-46A3-801E-1FBDA0B71B60}" destId="{4823BD45-9036-4B50-B021-B3F3ADED1518}" srcOrd="0" destOrd="0" presId="urn:microsoft.com/office/officeart/2005/8/layout/vList5"/>
    <dgm:cxn modelId="{5DF7CA23-4E34-4487-818A-0B6DCB8D77E2}" srcId="{204D5931-F0C9-4E52-8155-A6367B051597}" destId="{104DED43-7438-48A0-AA1C-6AB270AB5D43}" srcOrd="1" destOrd="0" parTransId="{02801528-0EA6-4BA2-B686-AD0AC97E0729}" sibTransId="{79EAE7D9-4709-4E17-A440-6A44FED18709}"/>
    <dgm:cxn modelId="{9633B4C9-6129-4450-9A16-DC4AC096359D}" type="presOf" srcId="{F44CA65A-3A9C-43CD-A33E-58E97C9A26A8}" destId="{5B165CFD-CA88-4E49-B912-0877F8C6A86E}" srcOrd="0" destOrd="0" presId="urn:microsoft.com/office/officeart/2005/8/layout/vList5"/>
    <dgm:cxn modelId="{F909CCDD-B784-4EF1-9BE3-51D14CA42322}" type="presOf" srcId="{B336659B-C0F8-4FFA-9D9C-16786265D77A}" destId="{E6E61F6C-FE9D-4A63-BB8A-CE72431290B5}" srcOrd="0" destOrd="0" presId="urn:microsoft.com/office/officeart/2005/8/layout/vList5"/>
    <dgm:cxn modelId="{468A26B3-809D-4C91-A8DE-AB028D6E8FA0}" type="presOf" srcId="{204D5931-F0C9-4E52-8155-A6367B051597}" destId="{8F337097-E105-4910-B940-4DAF33CF1734}" srcOrd="0" destOrd="0" presId="urn:microsoft.com/office/officeart/2005/8/layout/vList5"/>
    <dgm:cxn modelId="{A322D66D-2882-4262-AFE5-7E1F80A5C877}" type="presOf" srcId="{33999446-6A5F-4982-936C-CE4C26088819}" destId="{5F195DEE-93E6-49AC-8DBB-BF00E46000FF}" srcOrd="0" destOrd="0" presId="urn:microsoft.com/office/officeart/2005/8/layout/vList5"/>
    <dgm:cxn modelId="{621385DD-A6E0-4CBC-A1C5-819C379CE94E}" srcId="{B336659B-C0F8-4FFA-9D9C-16786265D77A}" destId="{F44CA65A-3A9C-43CD-A33E-58E97C9A26A8}" srcOrd="0" destOrd="0" parTransId="{10C3C167-B6BB-4859-8FE8-1FA4E70CF2D2}" sibTransId="{5E5072E5-48A5-4203-90C5-48A312CA006C}"/>
    <dgm:cxn modelId="{8C1B1C92-255B-450B-966F-68F6A6ABA3CD}" type="presOf" srcId="{D58B86C8-B56E-4623-8B59-7CBB3B3D5700}" destId="{E8081A41-3F86-4B5C-8998-B4F1DD670CA3}" srcOrd="0" destOrd="0" presId="urn:microsoft.com/office/officeart/2005/8/layout/vList5"/>
    <dgm:cxn modelId="{6638BEE0-0509-4286-A211-1C6B07E1898E}" type="presOf" srcId="{BA0BDCD8-7E3D-4812-876A-1B8B1B155A51}" destId="{5B165CFD-CA88-4E49-B912-0877F8C6A86E}" srcOrd="0" destOrd="1" presId="urn:microsoft.com/office/officeart/2005/8/layout/vList5"/>
    <dgm:cxn modelId="{A726C8C0-C727-4644-9F64-B31BB0875EA2}" srcId="{D58B86C8-B56E-4623-8B59-7CBB3B3D5700}" destId="{5CE57F9A-A212-494E-A5E5-7168C141D7CB}" srcOrd="0" destOrd="0" parTransId="{15CEA59B-74C1-4E4C-A489-06E773DFA47C}" sibTransId="{4E83A882-AAA1-4BD4-8927-CC1547518234}"/>
    <dgm:cxn modelId="{E140D4BD-E179-4FD1-824D-0673881ABA74}" srcId="{D58B86C8-B56E-4623-8B59-7CBB3B3D5700}" destId="{204D5931-F0C9-4E52-8155-A6367B051597}" srcOrd="2" destOrd="0" parTransId="{19DC3257-E50C-4D51-9928-41531D7D6E22}" sibTransId="{8FCFCED8-9553-40CC-9398-7727FC436393}"/>
    <dgm:cxn modelId="{CA8B5537-3F78-4407-B4F1-FAB2EB59EC04}" srcId="{204D5931-F0C9-4E52-8155-A6367B051597}" destId="{56D39740-A24F-46A3-801E-1FBDA0B71B60}" srcOrd="0" destOrd="0" parTransId="{609A58A5-7546-4E9C-A764-05D2554452FD}" sibTransId="{1507BB47-EA2B-4101-8FD8-C05BF49E9318}"/>
    <dgm:cxn modelId="{8534F789-CFB2-4E11-AB73-6C4A2A22FC1D}" srcId="{B336659B-C0F8-4FFA-9D9C-16786265D77A}" destId="{BA0BDCD8-7E3D-4812-876A-1B8B1B155A51}" srcOrd="1" destOrd="0" parTransId="{46162B1E-CC51-4A1F-A1EF-EBE1BE667C4A}" sibTransId="{555032CB-8870-43C7-90B4-58C567E50309}"/>
    <dgm:cxn modelId="{2F30E5A0-DEE4-438B-8F4A-9C2129C0496E}" type="presOf" srcId="{104DED43-7438-48A0-AA1C-6AB270AB5D43}" destId="{4823BD45-9036-4B50-B021-B3F3ADED1518}" srcOrd="0" destOrd="1" presId="urn:microsoft.com/office/officeart/2005/8/layout/vList5"/>
    <dgm:cxn modelId="{563E8000-682C-43C6-B87B-EDBAA2B8C120}" srcId="{5CE57F9A-A212-494E-A5E5-7168C141D7CB}" destId="{33999446-6A5F-4982-936C-CE4C26088819}" srcOrd="0" destOrd="0" parTransId="{77446A70-3C55-4F12-B39F-7C75BF25FED2}" sibTransId="{D435D1D7-703B-4CE0-A158-EFCAB98BEA6E}"/>
    <dgm:cxn modelId="{FC43BC8E-1A9C-4462-AA43-5B9E02F62ED5}" srcId="{D58B86C8-B56E-4623-8B59-7CBB3B3D5700}" destId="{B336659B-C0F8-4FFA-9D9C-16786265D77A}" srcOrd="1" destOrd="0" parTransId="{F93341E0-A238-44A5-90BB-DB34E82D1866}" sibTransId="{871743AE-944A-41D5-AB94-0D81C7939202}"/>
    <dgm:cxn modelId="{FE237D75-02F9-4A3D-A421-A928F3EAC615}" type="presOf" srcId="{5CE57F9A-A212-494E-A5E5-7168C141D7CB}" destId="{0A72A8E3-B7E7-4814-8C62-1028816A336E}" srcOrd="0" destOrd="0" presId="urn:microsoft.com/office/officeart/2005/8/layout/vList5"/>
    <dgm:cxn modelId="{CC14BD1F-CC15-427B-9F3F-A579D4C5E952}" type="presParOf" srcId="{E8081A41-3F86-4B5C-8998-B4F1DD670CA3}" destId="{020D09BA-D573-468F-82E4-278389A83536}" srcOrd="0" destOrd="0" presId="urn:microsoft.com/office/officeart/2005/8/layout/vList5"/>
    <dgm:cxn modelId="{06C18D47-73DE-4748-816B-E10A19589D54}" type="presParOf" srcId="{020D09BA-D573-468F-82E4-278389A83536}" destId="{0A72A8E3-B7E7-4814-8C62-1028816A336E}" srcOrd="0" destOrd="0" presId="urn:microsoft.com/office/officeart/2005/8/layout/vList5"/>
    <dgm:cxn modelId="{C3E95B09-B16B-41CC-86C4-5510DAFAF0B0}" type="presParOf" srcId="{020D09BA-D573-468F-82E4-278389A83536}" destId="{5F195DEE-93E6-49AC-8DBB-BF00E46000FF}" srcOrd="1" destOrd="0" presId="urn:microsoft.com/office/officeart/2005/8/layout/vList5"/>
    <dgm:cxn modelId="{5FA25343-45B7-441F-A125-B82EC333E294}" type="presParOf" srcId="{E8081A41-3F86-4B5C-8998-B4F1DD670CA3}" destId="{64327B2F-662E-49D7-A474-F0CAB49AF473}" srcOrd="1" destOrd="0" presId="urn:microsoft.com/office/officeart/2005/8/layout/vList5"/>
    <dgm:cxn modelId="{A868E7ED-1FBE-40E0-9840-98B28A696943}" type="presParOf" srcId="{E8081A41-3F86-4B5C-8998-B4F1DD670CA3}" destId="{83D2BD78-1910-4595-964E-F5AFEB192F52}" srcOrd="2" destOrd="0" presId="urn:microsoft.com/office/officeart/2005/8/layout/vList5"/>
    <dgm:cxn modelId="{EB65BC03-45BE-4E6A-916C-AD17044F4D98}" type="presParOf" srcId="{83D2BD78-1910-4595-964E-F5AFEB192F52}" destId="{E6E61F6C-FE9D-4A63-BB8A-CE72431290B5}" srcOrd="0" destOrd="0" presId="urn:microsoft.com/office/officeart/2005/8/layout/vList5"/>
    <dgm:cxn modelId="{A9EA3EDF-0B5C-4DD2-9BA5-07D5AE91E30E}" type="presParOf" srcId="{83D2BD78-1910-4595-964E-F5AFEB192F52}" destId="{5B165CFD-CA88-4E49-B912-0877F8C6A86E}" srcOrd="1" destOrd="0" presId="urn:microsoft.com/office/officeart/2005/8/layout/vList5"/>
    <dgm:cxn modelId="{3256EC3A-9D8C-48B9-AF99-132A01809C7A}" type="presParOf" srcId="{E8081A41-3F86-4B5C-8998-B4F1DD670CA3}" destId="{8C5BCFC3-B9AA-4478-A9B8-7E04AC23AF00}" srcOrd="3" destOrd="0" presId="urn:microsoft.com/office/officeart/2005/8/layout/vList5"/>
    <dgm:cxn modelId="{86BD64A3-AECF-4461-90E2-C9D9906973CA}" type="presParOf" srcId="{E8081A41-3F86-4B5C-8998-B4F1DD670CA3}" destId="{E90B8DB0-9C82-4638-8621-9F1CFEDB3390}" srcOrd="4" destOrd="0" presId="urn:microsoft.com/office/officeart/2005/8/layout/vList5"/>
    <dgm:cxn modelId="{8E8A6C62-B115-406F-9473-D54612A55A73}" type="presParOf" srcId="{E90B8DB0-9C82-4638-8621-9F1CFEDB3390}" destId="{8F337097-E105-4910-B940-4DAF33CF1734}" srcOrd="0" destOrd="0" presId="urn:microsoft.com/office/officeart/2005/8/layout/vList5"/>
    <dgm:cxn modelId="{869ED020-421D-4C73-BEB5-73EC6360D614}" type="presParOf" srcId="{E90B8DB0-9C82-4638-8621-9F1CFEDB3390}" destId="{4823BD45-9036-4B50-B021-B3F3ADED15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95DEE-93E6-49AC-8DBB-BF00E46000FF}">
      <dsp:nvSpPr>
        <dsp:cNvPr id="0" name=""/>
        <dsp:cNvSpPr/>
      </dsp:nvSpPr>
      <dsp:spPr>
        <a:xfrm rot="5400000">
          <a:off x="5178245" y="-2030374"/>
          <a:ext cx="1178718" cy="544271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4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Beden çok hızlı gelişir</a:t>
          </a:r>
          <a:endParaRPr lang="tr-TR" sz="2700" kern="1200" dirty="0"/>
        </a:p>
      </dsp:txBody>
      <dsp:txXfrm rot="-5400000">
        <a:off x="3046248" y="159163"/>
        <a:ext cx="5385172" cy="1063638"/>
      </dsp:txXfrm>
    </dsp:sp>
    <dsp:sp modelId="{0A72A8E3-B7E7-4814-8C62-1028816A336E}">
      <dsp:nvSpPr>
        <dsp:cNvPr id="0" name=""/>
        <dsp:cNvSpPr/>
      </dsp:nvSpPr>
      <dsp:spPr>
        <a:xfrm>
          <a:off x="0" y="2232"/>
          <a:ext cx="3061525" cy="1473398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ERKEN ERGENLİK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12-15 yaş</a:t>
          </a:r>
          <a:endParaRPr lang="tr-TR" sz="2600" kern="1200" dirty="0"/>
        </a:p>
      </dsp:txBody>
      <dsp:txXfrm>
        <a:off x="71925" y="74157"/>
        <a:ext cx="2917675" cy="1329548"/>
      </dsp:txXfrm>
    </dsp:sp>
    <dsp:sp modelId="{5B165CFD-CA88-4E49-B912-0877F8C6A86E}">
      <dsp:nvSpPr>
        <dsp:cNvPr id="0" name=""/>
        <dsp:cNvSpPr/>
      </dsp:nvSpPr>
      <dsp:spPr>
        <a:xfrm rot="5400000">
          <a:off x="5193522" y="-435356"/>
          <a:ext cx="1178718" cy="5442712"/>
        </a:xfrm>
        <a:prstGeom prst="round2SameRect">
          <a:avLst/>
        </a:prstGeom>
        <a:solidFill>
          <a:schemeClr val="accent5">
            <a:tint val="40000"/>
            <a:alpha val="90000"/>
            <a:hueOff val="-884566"/>
            <a:satOff val="-1158"/>
            <a:lumOff val="-569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Arkadaşlar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Gruba ait olma isteği</a:t>
          </a:r>
          <a:endParaRPr lang="tr-TR" sz="2700" kern="1200" dirty="0"/>
        </a:p>
      </dsp:txBody>
      <dsp:txXfrm rot="-5400000">
        <a:off x="3061525" y="1754181"/>
        <a:ext cx="5385172" cy="1063638"/>
      </dsp:txXfrm>
    </dsp:sp>
    <dsp:sp modelId="{E6E61F6C-FE9D-4A63-BB8A-CE72431290B5}">
      <dsp:nvSpPr>
        <dsp:cNvPr id="0" name=""/>
        <dsp:cNvSpPr/>
      </dsp:nvSpPr>
      <dsp:spPr>
        <a:xfrm>
          <a:off x="0" y="1549300"/>
          <a:ext cx="3061525" cy="147339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918568"/>
              <a:satOff val="135"/>
              <a:lumOff val="-323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ORTA ERGENLİK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15-18 yaş</a:t>
          </a:r>
          <a:endParaRPr lang="tr-TR" sz="2600" kern="1200" dirty="0"/>
        </a:p>
      </dsp:txBody>
      <dsp:txXfrm>
        <a:off x="71925" y="1621225"/>
        <a:ext cx="2917675" cy="1329548"/>
      </dsp:txXfrm>
    </dsp:sp>
    <dsp:sp modelId="{4823BD45-9036-4B50-B021-B3F3ADED1518}">
      <dsp:nvSpPr>
        <dsp:cNvPr id="0" name=""/>
        <dsp:cNvSpPr/>
      </dsp:nvSpPr>
      <dsp:spPr>
        <a:xfrm rot="5400000">
          <a:off x="5193522" y="1111712"/>
          <a:ext cx="1178718" cy="5442712"/>
        </a:xfrm>
        <a:prstGeom prst="round2SameRect">
          <a:avLst/>
        </a:prstGeom>
        <a:solidFill>
          <a:schemeClr val="accent5">
            <a:tint val="40000"/>
            <a:alpha val="90000"/>
            <a:hueOff val="-1769133"/>
            <a:satOff val="-2316"/>
            <a:lumOff val="-1137"/>
            <a:alphaOff val="0"/>
          </a:schemeClr>
        </a:solidFill>
        <a:ln>
          <a:solidFill>
            <a:srgbClr val="00206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Kimlik oluşur</a:t>
          </a:r>
          <a:endParaRPr lang="tr-TR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700" kern="1200" dirty="0" smtClean="0"/>
            <a:t>Bireysel, sosyal ve mesleki kimlik</a:t>
          </a:r>
          <a:endParaRPr lang="tr-TR" sz="2700" kern="1200" dirty="0"/>
        </a:p>
      </dsp:txBody>
      <dsp:txXfrm rot="-5400000">
        <a:off x="3061525" y="3301249"/>
        <a:ext cx="5385172" cy="1063638"/>
      </dsp:txXfrm>
    </dsp:sp>
    <dsp:sp modelId="{8F337097-E105-4910-B940-4DAF33CF1734}">
      <dsp:nvSpPr>
        <dsp:cNvPr id="0" name=""/>
        <dsp:cNvSpPr/>
      </dsp:nvSpPr>
      <dsp:spPr>
        <a:xfrm>
          <a:off x="0" y="3096369"/>
          <a:ext cx="3061525" cy="1473398"/>
        </a:xfrm>
        <a:prstGeom prst="roundRect">
          <a:avLst/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GEÇ ERGENLİK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/>
            <a:t>18-21 yaş</a:t>
          </a:r>
          <a:endParaRPr lang="tr-TR" sz="2600" kern="1200" dirty="0"/>
        </a:p>
      </dsp:txBody>
      <dsp:txXfrm>
        <a:off x="71925" y="3168294"/>
        <a:ext cx="2917675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B2F95-B29F-4147-833E-4B2A7E2C310A}" type="datetimeFigureOut">
              <a:rPr lang="tr-TR" smtClean="0"/>
              <a:t>10.10.2018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D1E6-FF02-4232-8BDE-B3C1C3FF0D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847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92D39-8941-42DD-94BD-BAC03A2E65F1}" type="datetimeFigureOut">
              <a:rPr lang="tr-TR" smtClean="0"/>
              <a:pPr/>
              <a:t>10.10.2018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8E061-F82B-43C5-82A2-5F386FBD28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04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8E061-F82B-43C5-82A2-5F386FBD287A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AB719B-6BC5-4DA0-AEF1-DEB7CAE7ECCD}" type="slidenum">
              <a:rPr lang="tr-TR" altLang="tr-TR">
                <a:solidFill>
                  <a:prstClr val="black"/>
                </a:solidFill>
              </a:rPr>
              <a:pPr/>
              <a:t>88</a:t>
            </a:fld>
            <a:endParaRPr lang="tr-TR" altLang="tr-TR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tr-TR" smtClean="0"/>
              <a:t>Katılımcıların bu çocuklarla çalışırken hangi tekniklerin işe yaramayacağını sorup öğrendikten sonra “neden işe yaramayacağını” tartışın. </a:t>
            </a:r>
          </a:p>
          <a:p>
            <a:pPr eaLnBrk="1" hangingPunct="1"/>
            <a:endParaRPr lang="tr-TR" altLang="tr-TR" smtClean="0"/>
          </a:p>
          <a:p>
            <a:pPr eaLnBrk="1" hangingPunct="1"/>
            <a:r>
              <a:rPr lang="tr-TR" altLang="tr-TR" smtClean="0"/>
              <a:t>* Bir sonraki slaydı koymadan önce zor çocuklarla çalışırken görüşmelerde temel olarak nelere dikkat edilmesi gerektiğini gruba sorun ve tartışın.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49325" y="746125"/>
            <a:ext cx="4930775" cy="3698875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273817F-5A15-4680-9B8D-4F2979FB868A}" type="slidenum">
              <a:rPr lang="tr-TR" smtClean="0"/>
              <a:pPr>
                <a:defRPr/>
              </a:pPr>
              <a:t>106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107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108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2E1E2B-63D3-4DFF-9A67-5B07188C45A4}" type="slidenum">
              <a:rPr lang="tr-TR" smtClean="0"/>
              <a:pPr>
                <a:defRPr/>
              </a:pPr>
              <a:t>109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r-T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49325" y="746125"/>
            <a:ext cx="4930775" cy="36988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ASPB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9864-28A0-4B5C-9F75-CD001CB77082}" type="slidenum">
              <a:rPr lang="tr-TR" smtClean="0"/>
              <a:pPr/>
              <a:t>145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065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49325" y="746125"/>
            <a:ext cx="4930775" cy="36988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ASPB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9864-28A0-4B5C-9F75-CD001CB77082}" type="slidenum">
              <a:rPr lang="tr-TR" smtClean="0"/>
              <a:pPr/>
              <a:t>146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905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49325" y="746125"/>
            <a:ext cx="4930775" cy="36988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ASPB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9864-28A0-4B5C-9F75-CD001CB77082}" type="slidenum">
              <a:rPr lang="tr-TR" smtClean="0"/>
              <a:pPr/>
              <a:t>147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90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01C4C-94D4-417F-82D3-61F59A218455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14511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49325" y="746125"/>
            <a:ext cx="4930775" cy="36988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ASPB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9864-28A0-4B5C-9F75-CD001CB77082}" type="slidenum">
              <a:rPr lang="tr-TR" smtClean="0"/>
              <a:pPr/>
              <a:t>148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274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49325" y="746125"/>
            <a:ext cx="4930775" cy="36988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ASPB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9864-28A0-4B5C-9F75-CD001CB77082}" type="slidenum">
              <a:rPr lang="tr-TR" smtClean="0"/>
              <a:pPr/>
              <a:t>150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290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49325" y="746125"/>
            <a:ext cx="4930775" cy="36988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ASPB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19864-28A0-4B5C-9F75-CD001CB77082}" type="slidenum">
              <a:rPr lang="tr-TR" smtClean="0"/>
              <a:pPr/>
              <a:t>151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320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49325" y="746125"/>
            <a:ext cx="4930775" cy="36988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Bir kişinin sigarayı</a:t>
            </a:r>
            <a:r>
              <a:rPr lang="tr-TR" baseline="0" dirty="0" smtClean="0"/>
              <a:t> bırakması için 1- zarar görmesi 2- bağımlı olduğunu idrak etmesi 3- değişmeyi istemesi ve göze alabilmesi gerekir. Mesela insanlar yaşam biçiminde değişikliğe yol açacak adımlar için tarih koyarlar: sigarayı bırakmak için yılbaşı, diyete başlamak için Pazartesi gibi… Bağımlı bir kişinin de tedavi olabilmesi için </a:t>
            </a:r>
            <a:r>
              <a:rPr lang="tr-TR" baseline="0" dirty="0" err="1" smtClean="0"/>
              <a:t>motivasyonel</a:t>
            </a:r>
            <a:r>
              <a:rPr lang="tr-TR" baseline="0" dirty="0" smtClean="0"/>
              <a:t> düzeyde farkındalık-harekete geçme aşamasında olması gereklidir. Bu nedenle bağımlılık zorla hastaneye yatırarak ya da ikna çabalarıyla tedavi edilemez. İşte AMATEM’ler de bu prensibe göre çalışır.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D6AF0-50F4-467C-B9A0-0474BA60C5F3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9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err="1" smtClean="0"/>
              <a:t>Entoksikasyonlar</a:t>
            </a:r>
            <a:r>
              <a:rPr lang="tr-TR" baseline="0" dirty="0" smtClean="0"/>
              <a:t> AMATEM’de tedavi edilmez, yoksunlukta ise sadece «</a:t>
            </a:r>
            <a:r>
              <a:rPr lang="tr-TR" baseline="0" dirty="0" err="1" smtClean="0"/>
              <a:t>deliryum</a:t>
            </a:r>
            <a:r>
              <a:rPr lang="tr-TR" baseline="0" dirty="0" smtClean="0"/>
              <a:t> </a:t>
            </a:r>
            <a:r>
              <a:rPr lang="tr-TR" baseline="0" dirty="0" err="1" smtClean="0"/>
              <a:t>tremens</a:t>
            </a:r>
            <a:r>
              <a:rPr lang="tr-TR" baseline="0" dirty="0" smtClean="0"/>
              <a:t>» ve «epileptik nöbet» gibi tıbbi risklerde acil AMATEM yatışı yapılır.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>Tedavi, AMATEM başvurusu öncesi ve sonrasını kapsar. Bağımlılık tedavisi uzun süreli bir tedavidir, kişinin motivasyon düzeyinin değişkenlik göstermesi sebebiyle </a:t>
            </a:r>
            <a:r>
              <a:rPr lang="tr-TR" baseline="0" dirty="0" err="1" smtClean="0"/>
              <a:t>relaps</a:t>
            </a:r>
            <a:r>
              <a:rPr lang="tr-TR" baseline="0" dirty="0" smtClean="0"/>
              <a:t> riski her zaman vardır.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>Amaç kişinin kendine ait kaynaklarını destekleyerek, riskli durumlardan uzak durabilir ve baş edebilir hale gelmesini sağlamaktır. Bu yaşam biçimi değişikliği anlamına gelir.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>Bu bir sistemdir ve toplumsal yaşamın her alanına dokunur.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D6AF0-50F4-467C-B9A0-0474BA60C5F3}" type="slidenum">
              <a:rPr lang="en-US" smtClean="0"/>
              <a:pPr>
                <a:defRPr/>
              </a:pPr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72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F89E29-6479-4F98-B02F-738B8260CA93}" type="slidenum">
              <a:rPr lang="tr-TR" smtClean="0">
                <a:ea typeface="Microsoft YaHei" charset="-122"/>
              </a:rPr>
              <a:pPr/>
              <a:t>155</a:t>
            </a:fld>
            <a:endParaRPr lang="tr-TR" smtClean="0">
              <a:ea typeface="Microsoft YaHei" charset="-122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46125"/>
            <a:ext cx="4932363" cy="3700463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1" y="4724956"/>
            <a:ext cx="5459413" cy="4446916"/>
          </a:xfrm>
          <a:noFill/>
          <a:ln/>
        </p:spPr>
        <p:txBody>
          <a:bodyPr wrap="none" anchor="ctr"/>
          <a:lstStyle/>
          <a:p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6125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266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87D732-E300-494C-B089-354EC4F5507A}" type="slidenum">
              <a:rPr lang="tr-TR" altLang="tr-TR">
                <a:latin typeface="Calibri" panose="020F0502020204030204" pitchFamily="34" charset="0"/>
              </a:rPr>
              <a:pPr/>
              <a:t>37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80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CA83C3-F430-4702-B8A3-DAEC7F448316}" type="slidenum">
              <a:rPr lang="tr-TR" altLang="tr-TR" smtClean="0"/>
              <a:pPr>
                <a:spcBef>
                  <a:spcPct val="0"/>
                </a:spcBef>
              </a:pPr>
              <a:t>57</a:t>
            </a:fld>
            <a:endParaRPr lang="tr-TR" altLang="tr-T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z="8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9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 Yer Tutucusu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altLang="tr-TR" smtClean="0">
              <a:latin typeface="Arial" panose="020B0604020202020204" pitchFamily="34" charset="0"/>
            </a:endParaRPr>
          </a:p>
        </p:txBody>
      </p:sp>
      <p:sp>
        <p:nvSpPr>
          <p:cNvPr id="74756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EC9E16-3DFD-494C-8159-F14F6A1FC88C}" type="slidenum">
              <a:rPr lang="tr-TR" altLang="tr-TR" smtClean="0"/>
              <a:pPr>
                <a:spcBef>
                  <a:spcPct val="0"/>
                </a:spcBef>
              </a:pPr>
              <a:t>69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041033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%75…%87…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9051-69C2-4BDF-B616-BFAF04868E49}" type="slidenum">
              <a:rPr lang="tr-TR" smtClean="0"/>
              <a:pPr/>
              <a:t>72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9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Neden böyleler? Satıcılar gençlere gene gençler yoluyla ulaşıyor…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9051-69C2-4BDF-B616-BFAF04868E49}" type="slidenum">
              <a:rPr lang="tr-TR" smtClean="0"/>
              <a:pPr/>
              <a:t>75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9494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İyi</a:t>
            </a:r>
            <a:r>
              <a:rPr lang="tr-TR" baseline="0" dirty="0" smtClean="0"/>
              <a:t> ilişki….</a:t>
            </a:r>
            <a:r>
              <a:rPr lang="tr-TR" dirty="0" smtClean="0"/>
              <a:t>Akademik başarı….uygun akran…tartışalım.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9051-69C2-4BDF-B616-BFAF04868E49}" type="slidenum">
              <a:rPr lang="tr-TR" smtClean="0"/>
              <a:pPr/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61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Risk: sağlıklı olma ve iyi halde olma durumuna zarar veren durumdur.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9051-69C2-4BDF-B616-BFAF04868E49}" type="slidenum">
              <a:rPr lang="tr-TR" smtClean="0"/>
              <a:pPr/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56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D0B7-5A0E-4672-A05E-EBCBC91487DF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AB68-D41F-4171-9C28-1D5183F01EF4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FE6DF-0543-41BA-B608-13DDC858696E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B0D84-4735-4E65-A686-06255E1D7AD1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79F36-287E-4FF4-87CC-B810A43CE8E6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21BB-DB66-411E-9D8F-66EC98FBFF30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1F9E-4879-48FB-90FB-457A2D0B787E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36738-33B2-4C06-8AB6-9381E8931E2E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52E0-0B5B-4293-9388-259AE885F64D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565C-EE96-4A01-B21A-50ED68E63EBD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A0F5-20D4-4906-88A3-36F8EA70FB9F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6C9C8C-3D43-4CA9-AFA5-57D578129EFD}" type="datetime1">
              <a:rPr lang="tr-TR" smtClean="0"/>
              <a:pPr/>
              <a:t>10.10.2018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Bağımlılığın Temel Kavramları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400" dirty="0" smtClean="0"/>
              <a:t>Aile Hekimleri Bağımlılıkla Mücadele Eğitimi </a:t>
            </a:r>
          </a:p>
          <a:p>
            <a:pPr algn="r"/>
            <a:r>
              <a:rPr lang="tr-TR" sz="2400" dirty="0"/>
              <a:t>15 Ağustos </a:t>
            </a:r>
            <a:r>
              <a:rPr lang="tr-TR" sz="2400" dirty="0" smtClean="0"/>
              <a:t>2018</a:t>
            </a:r>
            <a:endParaRPr lang="tr-TR" sz="2400" dirty="0"/>
          </a:p>
          <a:p>
            <a:pPr algn="r"/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altLang="tr-TR" dirty="0" smtClean="0"/>
              <a:t>Tespit </a:t>
            </a:r>
            <a:r>
              <a:rPr lang="tr-TR" altLang="tr-TR" dirty="0"/>
              <a:t>ve </a:t>
            </a:r>
            <a:r>
              <a:rPr lang="tr-TR" altLang="tr-TR" dirty="0" smtClean="0"/>
              <a:t>tedaviye yönelik engeller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sz="2800" dirty="0"/>
              <a:t>İnkar</a:t>
            </a:r>
          </a:p>
          <a:p>
            <a:pPr lvl="1"/>
            <a:r>
              <a:rPr lang="tr-TR" altLang="tr-TR" dirty="0"/>
              <a:t>Hastanın İnkarı</a:t>
            </a:r>
          </a:p>
          <a:p>
            <a:pPr lvl="1"/>
            <a:r>
              <a:rPr lang="tr-TR" altLang="tr-TR" dirty="0"/>
              <a:t>Diğerlerinin İnkarı</a:t>
            </a:r>
          </a:p>
          <a:p>
            <a:pPr lvl="2"/>
            <a:r>
              <a:rPr lang="tr-TR" altLang="tr-TR" sz="2800" dirty="0"/>
              <a:t>Aile bireyleri</a:t>
            </a:r>
          </a:p>
          <a:p>
            <a:pPr lvl="2"/>
            <a:r>
              <a:rPr lang="tr-TR" altLang="tr-TR" sz="2800" dirty="0"/>
              <a:t>Arkadaşlar</a:t>
            </a:r>
          </a:p>
          <a:p>
            <a:pPr lvl="2"/>
            <a:r>
              <a:rPr lang="tr-TR" altLang="tr-TR" sz="2800" dirty="0"/>
              <a:t>Sağlık </a:t>
            </a:r>
            <a:r>
              <a:rPr lang="tr-TR" altLang="tr-TR" sz="2800" dirty="0" smtClean="0"/>
              <a:t>Profesyonelleri</a:t>
            </a:r>
            <a:endParaRPr lang="tr-TR" altLang="tr-TR" sz="2800" dirty="0"/>
          </a:p>
          <a:p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10208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D2FF146-77C3-4AD5-BCA2-07A19363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Buprenorfin</a:t>
            </a:r>
            <a:r>
              <a:rPr lang="tr-TR" dirty="0"/>
              <a:t> </a:t>
            </a:r>
            <a:r>
              <a:rPr lang="tr-TR" dirty="0" err="1"/>
              <a:t>Nalokson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48D0696-674A-4F2F-B634-A95CD3DC7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Sonuç olarak, </a:t>
            </a:r>
            <a:r>
              <a:rPr lang="tr-TR" dirty="0" err="1"/>
              <a:t>opiyat</a:t>
            </a:r>
            <a:r>
              <a:rPr lang="tr-TR" dirty="0"/>
              <a:t> bağımlısının madde isteğini azaltır, daha az sıkıntılı bir yoksunluk dönemi geçirmesini sağlar.</a:t>
            </a:r>
          </a:p>
          <a:p>
            <a:endParaRPr lang="tr-TR" dirty="0"/>
          </a:p>
          <a:p>
            <a:r>
              <a:rPr lang="tr-TR" dirty="0"/>
              <a:t>Aylık yazılan kontrole tabi ve tahlil kontrollü reçetelerle de hastanın tedavi sistemi içerisinde kalmasını sağlar.</a:t>
            </a:r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Kötü kullanım potansiyeli????</a:t>
            </a:r>
          </a:p>
        </p:txBody>
      </p:sp>
    </p:spTree>
    <p:extLst>
      <p:ext uri="{BB962C8B-B14F-4D97-AF65-F5344CB8AC3E}">
        <p14:creationId xmlns:p14="http://schemas.microsoft.com/office/powerpoint/2010/main" val="16738048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86C7ED6-9524-4BA1-9F07-7E6CEBCD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Naltrekson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B1CFFC5-9557-43AB-AD05-1975C9903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Opioid antagonistidir. Ülkemizde tablet ve </a:t>
            </a:r>
            <a:r>
              <a:rPr lang="tr-TR" dirty="0" err="1"/>
              <a:t>implant</a:t>
            </a:r>
            <a:r>
              <a:rPr lang="tr-TR" dirty="0"/>
              <a:t> formlarına erişim yurt dışı ilaç birimi aracılığıyla olmaktadır.</a:t>
            </a:r>
          </a:p>
          <a:p>
            <a:endParaRPr lang="tr-TR" dirty="0"/>
          </a:p>
          <a:p>
            <a:r>
              <a:rPr lang="tr-TR" dirty="0"/>
              <a:t>Kişi </a:t>
            </a:r>
            <a:r>
              <a:rPr lang="tr-TR" dirty="0" err="1"/>
              <a:t>naltrekson</a:t>
            </a:r>
            <a:r>
              <a:rPr lang="tr-TR" dirty="0"/>
              <a:t> etkisi altındayken madde kullanırsa, maddenin </a:t>
            </a:r>
            <a:r>
              <a:rPr lang="tr-TR" dirty="0" err="1"/>
              <a:t>öforik</a:t>
            </a:r>
            <a:r>
              <a:rPr lang="tr-TR" dirty="0"/>
              <a:t> etkisini hissetmemekte, böylece madde kullanmaya devam etmemektedir. Öte yandan madde isteğini de (</a:t>
            </a:r>
            <a:r>
              <a:rPr lang="tr-TR" dirty="0" err="1"/>
              <a:t>craving</a:t>
            </a:r>
            <a:r>
              <a:rPr lang="tr-TR" dirty="0"/>
              <a:t>)azaltmaktadır. Opioid bağımlılarında bu amaçlarla kullanılmaktadır. </a:t>
            </a:r>
          </a:p>
        </p:txBody>
      </p:sp>
    </p:spTree>
    <p:extLst>
      <p:ext uri="{BB962C8B-B14F-4D97-AF65-F5344CB8AC3E}">
        <p14:creationId xmlns:p14="http://schemas.microsoft.com/office/powerpoint/2010/main" val="7680139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0DC7382-5F66-427B-907B-D7935ECD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Naltrekson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72E9F20-3587-40BD-9996-E4347E69E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Tablet formu </a:t>
            </a:r>
            <a:r>
              <a:rPr lang="tr-TR" sz="2000" dirty="0" err="1"/>
              <a:t>hergün</a:t>
            </a:r>
            <a:r>
              <a:rPr lang="tr-TR" sz="2000" dirty="0"/>
              <a:t> alınır. Günlük 50mg alım önerilmektedir.</a:t>
            </a:r>
          </a:p>
          <a:p>
            <a:endParaRPr lang="tr-TR" sz="2000" dirty="0"/>
          </a:p>
          <a:p>
            <a:r>
              <a:rPr lang="tr-TR" sz="2000" dirty="0" err="1"/>
              <a:t>Hergün</a:t>
            </a:r>
            <a:r>
              <a:rPr lang="tr-TR" sz="2000" dirty="0"/>
              <a:t> düzenli alınmaması sebebiyle </a:t>
            </a:r>
            <a:r>
              <a:rPr lang="tr-TR" sz="2000" dirty="0" err="1"/>
              <a:t>implant</a:t>
            </a:r>
            <a:r>
              <a:rPr lang="tr-TR" sz="2000" dirty="0"/>
              <a:t> formu önerilebilir. Halk arasında çip diye tarif edilmektedir. 3 ayda bir yinelenir. Cilt altına uygulanır.</a:t>
            </a:r>
          </a:p>
          <a:p>
            <a:endParaRPr lang="tr-TR" sz="2000" dirty="0"/>
          </a:p>
          <a:p>
            <a:r>
              <a:rPr lang="tr-TR" sz="2000" dirty="0" err="1"/>
              <a:t>Opiyat</a:t>
            </a:r>
            <a:r>
              <a:rPr lang="tr-TR" sz="2000" dirty="0"/>
              <a:t> ve </a:t>
            </a:r>
            <a:r>
              <a:rPr lang="tr-TR" sz="2000" dirty="0" err="1"/>
              <a:t>buprenorfin</a:t>
            </a:r>
            <a:r>
              <a:rPr lang="tr-TR" sz="2000" dirty="0"/>
              <a:t> </a:t>
            </a:r>
            <a:r>
              <a:rPr lang="tr-TR" sz="2000" dirty="0" err="1"/>
              <a:t>nalokson</a:t>
            </a:r>
            <a:r>
              <a:rPr lang="tr-TR" sz="2000" dirty="0"/>
              <a:t> kişinin </a:t>
            </a:r>
            <a:r>
              <a:rPr lang="tr-TR" sz="2000" dirty="0" err="1"/>
              <a:t>toksikolojik</a:t>
            </a:r>
            <a:r>
              <a:rPr lang="tr-TR" sz="2000" dirty="0"/>
              <a:t> analizinde negatifleştikten sonra kullanılmalıdır. Aksi halde yoksunluğu </a:t>
            </a:r>
            <a:r>
              <a:rPr lang="tr-TR" sz="2000" dirty="0" err="1"/>
              <a:t>presipite</a:t>
            </a:r>
            <a:r>
              <a:rPr lang="tr-TR" sz="2000" dirty="0"/>
              <a:t> edebilir.</a:t>
            </a:r>
          </a:p>
          <a:p>
            <a:endParaRPr lang="tr-TR" sz="2000" dirty="0"/>
          </a:p>
          <a:p>
            <a:r>
              <a:rPr lang="tr-TR" sz="2000" dirty="0" err="1"/>
              <a:t>Buprenorfin</a:t>
            </a:r>
            <a:r>
              <a:rPr lang="tr-TR" sz="2000" dirty="0"/>
              <a:t> </a:t>
            </a:r>
            <a:r>
              <a:rPr lang="tr-TR" sz="2000" dirty="0" err="1"/>
              <a:t>nalokson</a:t>
            </a:r>
            <a:r>
              <a:rPr lang="tr-TR" sz="2000" dirty="0"/>
              <a:t>/ </a:t>
            </a:r>
            <a:r>
              <a:rPr lang="tr-TR" sz="2000" dirty="0" err="1"/>
              <a:t>naltrekson</a:t>
            </a:r>
            <a:r>
              <a:rPr lang="tr-TR" sz="2000" dirty="0"/>
              <a:t> karşılaştırmalı çalışma???</a:t>
            </a:r>
          </a:p>
        </p:txBody>
      </p:sp>
    </p:spTree>
    <p:extLst>
      <p:ext uri="{BB962C8B-B14F-4D97-AF65-F5344CB8AC3E}">
        <p14:creationId xmlns:p14="http://schemas.microsoft.com/office/powerpoint/2010/main" val="24574897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19E334A6-589C-46D6-929F-BB5155CD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Naltrekson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CA114D0-F3DA-4C18-9D9C-CFB819064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Şu durumlarda tercih edilebilir;</a:t>
            </a:r>
          </a:p>
          <a:p>
            <a:pPr marL="0" indent="0">
              <a:buNone/>
            </a:pPr>
            <a:r>
              <a:rPr lang="tr-TR" dirty="0"/>
              <a:t>		Kişi yerine koyma tedavisi istemiyorsa</a:t>
            </a:r>
          </a:p>
          <a:p>
            <a:pPr marL="0" indent="0">
              <a:buNone/>
            </a:pPr>
            <a:r>
              <a:rPr lang="tr-TR" dirty="0"/>
              <a:t>		</a:t>
            </a:r>
            <a:r>
              <a:rPr lang="tr-TR" dirty="0" err="1"/>
              <a:t>Buprenorfin</a:t>
            </a:r>
            <a:r>
              <a:rPr lang="tr-TR" dirty="0"/>
              <a:t> </a:t>
            </a:r>
            <a:r>
              <a:rPr lang="tr-TR" dirty="0" err="1"/>
              <a:t>naloksonla</a:t>
            </a:r>
            <a:r>
              <a:rPr lang="tr-TR" dirty="0"/>
              <a:t> tedavi başarısı sağlanamamışsa</a:t>
            </a:r>
          </a:p>
          <a:p>
            <a:pPr marL="0" indent="0">
              <a:buNone/>
            </a:pPr>
            <a:r>
              <a:rPr lang="tr-TR" dirty="0"/>
              <a:t>		Kısa süreli </a:t>
            </a:r>
            <a:r>
              <a:rPr lang="tr-TR" dirty="0" err="1"/>
              <a:t>opiyat</a:t>
            </a:r>
            <a:r>
              <a:rPr lang="tr-TR" dirty="0"/>
              <a:t> kullanımı varsa</a:t>
            </a:r>
          </a:p>
          <a:p>
            <a:pPr marL="0" indent="0">
              <a:buNone/>
            </a:pPr>
            <a:r>
              <a:rPr lang="tr-TR" dirty="0"/>
              <a:t>		</a:t>
            </a:r>
            <a:r>
              <a:rPr lang="tr-TR" dirty="0" err="1"/>
              <a:t>Buprenorfin</a:t>
            </a:r>
            <a:r>
              <a:rPr lang="tr-TR" dirty="0"/>
              <a:t> </a:t>
            </a:r>
            <a:r>
              <a:rPr lang="tr-TR" dirty="0" err="1"/>
              <a:t>naloksonla</a:t>
            </a:r>
            <a:r>
              <a:rPr lang="tr-TR" dirty="0"/>
              <a:t> artık sürdürümü tamamlanmış olan hastalar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5782985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506E273-ABB0-40E2-AB64-240C7B84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Naltrekson</a:t>
            </a:r>
            <a:r>
              <a:rPr lang="tr-TR" dirty="0"/>
              <a:t>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5F8DCB3-7A65-4C80-908B-E74FA50D1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 Sonuç olarak; </a:t>
            </a:r>
            <a:r>
              <a:rPr lang="tr-TR" dirty="0" err="1"/>
              <a:t>Naltrekson</a:t>
            </a:r>
            <a:r>
              <a:rPr lang="tr-TR" dirty="0"/>
              <a:t> </a:t>
            </a:r>
            <a:r>
              <a:rPr lang="tr-TR" dirty="0" err="1"/>
              <a:t>implant</a:t>
            </a:r>
            <a:r>
              <a:rPr lang="tr-TR" dirty="0"/>
              <a:t>; 2-3 ayda bir tekrarlandığında, bir yıl süreyle kullanıldığında ve beraberinde </a:t>
            </a:r>
            <a:r>
              <a:rPr lang="tr-TR" dirty="0" err="1"/>
              <a:t>psikososyal</a:t>
            </a:r>
            <a:r>
              <a:rPr lang="tr-TR" dirty="0"/>
              <a:t> destek verildiğinde başarı oranında artış gözlenmiştir.</a:t>
            </a:r>
          </a:p>
        </p:txBody>
      </p:sp>
    </p:spTree>
    <p:extLst>
      <p:ext uri="{BB962C8B-B14F-4D97-AF65-F5344CB8AC3E}">
        <p14:creationId xmlns:p14="http://schemas.microsoft.com/office/powerpoint/2010/main" val="24743779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E1EA633-4F86-4450-AE98-F048C715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Kokain aşısı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581CAC5-09D8-4888-A9A6-C4D39694D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Kokainin aşıdaki molekülle bağlanması ve beyne geçişinin engellenmesi sağlanır.</a:t>
            </a:r>
          </a:p>
          <a:p>
            <a:endParaRPr lang="tr-TR" dirty="0"/>
          </a:p>
          <a:p>
            <a:r>
              <a:rPr lang="tr-TR" dirty="0"/>
              <a:t>Bu şekilde kişi kokainden aşılı iken haz alamaz.</a:t>
            </a:r>
          </a:p>
          <a:p>
            <a:endParaRPr lang="tr-TR" dirty="0"/>
          </a:p>
          <a:p>
            <a:r>
              <a:rPr lang="tr-TR" dirty="0"/>
              <a:t>3 ay ya da 6 ayda im olarak uygulanır.</a:t>
            </a:r>
          </a:p>
          <a:p>
            <a:endParaRPr lang="tr-TR" dirty="0"/>
          </a:p>
          <a:p>
            <a:r>
              <a:rPr lang="tr-TR" dirty="0"/>
              <a:t>Ülkemizde yakın zamanlarda uygulanmaya başlanmıştır. Ücretlidir.</a:t>
            </a:r>
          </a:p>
        </p:txBody>
      </p:sp>
    </p:spTree>
    <p:extLst>
      <p:ext uri="{BB962C8B-B14F-4D97-AF65-F5344CB8AC3E}">
        <p14:creationId xmlns:p14="http://schemas.microsoft.com/office/powerpoint/2010/main" val="301910933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2800" dirty="0" smtClean="0">
                <a:latin typeface="+mj-lt"/>
              </a:rPr>
              <a:t>ALKOL VE MADDE KULLANIMININ SAĞLIK ETKİLERİ VE ACİL DURUMLARA YAKLAŞIM </a:t>
            </a:r>
            <a:endParaRPr lang="tr-TR" sz="2800" dirty="0">
              <a:latin typeface="+mj-lt"/>
            </a:endParaRPr>
          </a:p>
        </p:txBody>
      </p:sp>
      <p:sp>
        <p:nvSpPr>
          <p:cNvPr id="2" name="1 Alt Başlık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tr-TR" sz="2400" dirty="0" smtClean="0">
                <a:latin typeface="+mj-lt"/>
              </a:rPr>
              <a:t>Dr. Muhsin </a:t>
            </a:r>
            <a:r>
              <a:rPr lang="tr-TR" sz="2400" dirty="0" err="1" smtClean="0">
                <a:latin typeface="+mj-lt"/>
              </a:rPr>
              <a:t>koray</a:t>
            </a:r>
            <a:r>
              <a:rPr lang="tr-TR" sz="2400" dirty="0" smtClean="0">
                <a:latin typeface="+mj-lt"/>
              </a:rPr>
              <a:t> </a:t>
            </a:r>
            <a:r>
              <a:rPr lang="tr-TR" sz="2400" dirty="0" err="1" smtClean="0">
                <a:latin typeface="+mj-lt"/>
              </a:rPr>
              <a:t>kIlIç</a:t>
            </a:r>
            <a:endParaRPr lang="tr-TR" sz="2400" dirty="0" smtClean="0">
              <a:latin typeface="+mj-lt"/>
            </a:endParaRPr>
          </a:p>
          <a:p>
            <a:endParaRPr lang="tr-TR" sz="2400" dirty="0" smtClean="0">
              <a:latin typeface="+mj-lt"/>
            </a:endParaRPr>
          </a:p>
          <a:p>
            <a:r>
              <a:rPr lang="tr-TR" sz="1400" dirty="0" smtClean="0">
                <a:latin typeface="+mj-lt"/>
              </a:rPr>
              <a:t>Erenköy ruh ve </a:t>
            </a:r>
            <a:r>
              <a:rPr lang="tr-TR" sz="1400" dirty="0" err="1" smtClean="0">
                <a:latin typeface="+mj-lt"/>
              </a:rPr>
              <a:t>sİnİr</a:t>
            </a:r>
            <a:r>
              <a:rPr lang="tr-TR" sz="1400" dirty="0" smtClean="0">
                <a:latin typeface="+mj-lt"/>
              </a:rPr>
              <a:t> </a:t>
            </a:r>
            <a:r>
              <a:rPr lang="tr-TR" sz="1400" dirty="0" err="1" smtClean="0">
                <a:latin typeface="+mj-lt"/>
              </a:rPr>
              <a:t>hastalIKLARI</a:t>
            </a:r>
            <a:r>
              <a:rPr lang="tr-TR" sz="1400" dirty="0" smtClean="0">
                <a:latin typeface="+mj-lt"/>
              </a:rPr>
              <a:t> </a:t>
            </a:r>
            <a:r>
              <a:rPr lang="tr-TR" sz="1400" dirty="0" err="1" smtClean="0">
                <a:latin typeface="+mj-lt"/>
              </a:rPr>
              <a:t>eğİTİM</a:t>
            </a:r>
            <a:r>
              <a:rPr lang="tr-TR" sz="1400" dirty="0" smtClean="0">
                <a:latin typeface="+mj-lt"/>
              </a:rPr>
              <a:t> ve </a:t>
            </a:r>
            <a:r>
              <a:rPr lang="tr-TR" sz="1400" dirty="0" err="1" smtClean="0">
                <a:latin typeface="+mj-lt"/>
              </a:rPr>
              <a:t>araştIrma</a:t>
            </a:r>
            <a:r>
              <a:rPr lang="tr-TR" sz="1400" dirty="0" smtClean="0">
                <a:latin typeface="+mj-lt"/>
              </a:rPr>
              <a:t> </a:t>
            </a:r>
            <a:r>
              <a:rPr lang="tr-TR" sz="1400" dirty="0" err="1" smtClean="0">
                <a:latin typeface="+mj-lt"/>
              </a:rPr>
              <a:t>hastanesİ</a:t>
            </a:r>
            <a:r>
              <a:rPr lang="tr-TR" sz="1400" dirty="0" smtClean="0">
                <a:latin typeface="+mj-lt"/>
              </a:rPr>
              <a:t> </a:t>
            </a:r>
            <a:r>
              <a:rPr lang="tr-TR" sz="1400" dirty="0" err="1" smtClean="0">
                <a:latin typeface="+mj-lt"/>
              </a:rPr>
              <a:t>amatem</a:t>
            </a:r>
            <a:endParaRPr lang="tr-T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325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8600" y="-90264"/>
            <a:ext cx="8063880" cy="1143000"/>
          </a:xfrm>
        </p:spPr>
        <p:txBody>
          <a:bodyPr/>
          <a:lstStyle/>
          <a:p>
            <a:r>
              <a:rPr lang="tr-TR" sz="2800" dirty="0" smtClean="0"/>
              <a:t>BİR STANDART ÖLÇÜ KAVRAMI</a:t>
            </a:r>
            <a:endParaRPr lang="en-US" sz="2600" dirty="0"/>
          </a:p>
        </p:txBody>
      </p:sp>
      <p:pic>
        <p:nvPicPr>
          <p:cNvPr id="44034" name="Picture 2" descr="C:\Users\VAIO\Documents\samba\soft\kurtulustan gelenler\Yeni klasör\bira sise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010" y="3140968"/>
            <a:ext cx="1449846" cy="1656184"/>
          </a:xfrm>
          <a:prstGeom prst="rect">
            <a:avLst/>
          </a:prstGeom>
          <a:noFill/>
        </p:spPr>
      </p:pic>
      <p:pic>
        <p:nvPicPr>
          <p:cNvPr id="44035" name="Picture 3" descr="C:\Users\VAIO\Documents\samba\soft\kurtulustan gelenler\Yeni klasör\raki kade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1449846" cy="1656184"/>
          </a:xfrm>
          <a:prstGeom prst="rect">
            <a:avLst/>
          </a:prstGeom>
          <a:noFill/>
        </p:spPr>
      </p:pic>
      <p:pic>
        <p:nvPicPr>
          <p:cNvPr id="44036" name="Picture 4" descr="C:\Users\VAIO\Documents\samba\soft\kurtulustan gelenler\Yeni klasör\sarap kade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6324" y="1268760"/>
            <a:ext cx="1449846" cy="1656184"/>
          </a:xfrm>
          <a:prstGeom prst="rect">
            <a:avLst/>
          </a:prstGeom>
          <a:noFill/>
        </p:spPr>
      </p:pic>
      <p:pic>
        <p:nvPicPr>
          <p:cNvPr id="44037" name="Picture 5" descr="C:\Users\VAIO\Documents\samba\soft\kurtulustan gelenler\Yeni klasör\viski kade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869161"/>
            <a:ext cx="1449846" cy="1656184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3779912" y="162880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Bir kadeh şarap</a:t>
            </a:r>
            <a:endParaRPr lang="en-US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6330483" y="184482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standart ölçü</a:t>
            </a:r>
            <a:endParaRPr lang="en-US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3851920" y="3429000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Bir büyük şişe bira</a:t>
            </a:r>
            <a:endParaRPr lang="en-US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635896" y="508518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Yarım duble (tek) rakı, viski, cin, votka vb</a:t>
            </a:r>
            <a:endParaRPr lang="en-US" b="1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330483" y="370774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standart ölçü</a:t>
            </a:r>
            <a:endParaRPr lang="en-US" b="1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6330483" y="536392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standart ölçü</a:t>
            </a:r>
            <a:endParaRPr lang="en-US" b="1" dirty="0"/>
          </a:p>
        </p:txBody>
      </p:sp>
      <p:sp>
        <p:nvSpPr>
          <p:cNvPr id="13" name="12 Oval"/>
          <p:cNvSpPr/>
          <p:nvPr/>
        </p:nvSpPr>
        <p:spPr>
          <a:xfrm>
            <a:off x="5364088" y="162880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13 Oval"/>
          <p:cNvSpPr/>
          <p:nvPr/>
        </p:nvSpPr>
        <p:spPr>
          <a:xfrm>
            <a:off x="5436096" y="3501008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1,5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14 Oval"/>
          <p:cNvSpPr/>
          <p:nvPr/>
        </p:nvSpPr>
        <p:spPr>
          <a:xfrm>
            <a:off x="5436096" y="5229200"/>
            <a:ext cx="720080" cy="72008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8600" y="0"/>
            <a:ext cx="8063880" cy="1052736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/>
              <a:t>SINIRLAR </a:t>
            </a:r>
            <a:endParaRPr lang="en-US" sz="4800" dirty="0"/>
          </a:p>
        </p:txBody>
      </p:sp>
      <p:grpSp>
        <p:nvGrpSpPr>
          <p:cNvPr id="3" name="21 Grup"/>
          <p:cNvGrpSpPr/>
          <p:nvPr/>
        </p:nvGrpSpPr>
        <p:grpSpPr>
          <a:xfrm>
            <a:off x="1619672" y="1124744"/>
            <a:ext cx="6552728" cy="2592288"/>
            <a:chOff x="1619672" y="1124744"/>
            <a:chExt cx="6552728" cy="2592288"/>
          </a:xfrm>
        </p:grpSpPr>
        <p:sp>
          <p:nvSpPr>
            <p:cNvPr id="7" name="6 Metin kutusu"/>
            <p:cNvSpPr txBox="1"/>
            <p:nvPr/>
          </p:nvSpPr>
          <p:spPr>
            <a:xfrm>
              <a:off x="2339752" y="303419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/>
                <a:t>Kadınlar için haftada</a:t>
              </a:r>
              <a:endParaRPr lang="en-US" b="1" dirty="0"/>
            </a:p>
          </p:txBody>
        </p:sp>
        <p:sp>
          <p:nvSpPr>
            <p:cNvPr id="8" name="7 Metin kutusu"/>
            <p:cNvSpPr txBox="1"/>
            <p:nvPr/>
          </p:nvSpPr>
          <p:spPr>
            <a:xfrm>
              <a:off x="5826427" y="1916832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standart ölçü</a:t>
              </a:r>
              <a:endParaRPr lang="en-US" b="1" dirty="0"/>
            </a:p>
          </p:txBody>
        </p:sp>
        <p:sp>
          <p:nvSpPr>
            <p:cNvPr id="13" name="12 Oval"/>
            <p:cNvSpPr/>
            <p:nvPr/>
          </p:nvSpPr>
          <p:spPr>
            <a:xfrm>
              <a:off x="4716016" y="1700808"/>
              <a:ext cx="864096" cy="8640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</a:rPr>
                <a:t>7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46086" name="Picture 6" descr="http://www.clipartbest.com/cliparts/nTE/X4j/nTEX4jnnc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1412776"/>
              <a:ext cx="1549414" cy="1549414"/>
            </a:xfrm>
            <a:prstGeom prst="rect">
              <a:avLst/>
            </a:prstGeom>
            <a:noFill/>
          </p:spPr>
        </p:pic>
        <p:sp>
          <p:nvSpPr>
            <p:cNvPr id="20" name="19 Dikdörtgen"/>
            <p:cNvSpPr/>
            <p:nvPr/>
          </p:nvSpPr>
          <p:spPr>
            <a:xfrm>
              <a:off x="1619672" y="1124744"/>
              <a:ext cx="6552728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22 Grup"/>
          <p:cNvGrpSpPr/>
          <p:nvPr/>
        </p:nvGrpSpPr>
        <p:grpSpPr>
          <a:xfrm>
            <a:off x="1619672" y="4005064"/>
            <a:ext cx="6552728" cy="2592288"/>
            <a:chOff x="1619672" y="4005064"/>
            <a:chExt cx="6552728" cy="2592288"/>
          </a:xfrm>
        </p:grpSpPr>
        <p:sp>
          <p:nvSpPr>
            <p:cNvPr id="11" name="10 Metin kutusu"/>
            <p:cNvSpPr txBox="1"/>
            <p:nvPr/>
          </p:nvSpPr>
          <p:spPr>
            <a:xfrm>
              <a:off x="5682411" y="4789601"/>
              <a:ext cx="1697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b="1" dirty="0" smtClean="0"/>
                <a:t>standart ölçü</a:t>
              </a:r>
              <a:endParaRPr lang="en-US" b="1" dirty="0"/>
            </a:p>
          </p:txBody>
        </p:sp>
        <p:sp>
          <p:nvSpPr>
            <p:cNvPr id="14" name="13 Oval"/>
            <p:cNvSpPr/>
            <p:nvPr/>
          </p:nvSpPr>
          <p:spPr>
            <a:xfrm>
              <a:off x="4644008" y="4582869"/>
              <a:ext cx="864096" cy="86409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>
                  <a:solidFill>
                    <a:schemeClr val="tx1"/>
                  </a:solidFill>
                </a:rPr>
                <a:t>14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16 Metin kutusu"/>
            <p:cNvSpPr txBox="1"/>
            <p:nvPr/>
          </p:nvSpPr>
          <p:spPr>
            <a:xfrm>
              <a:off x="2339752" y="5951021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/>
                <a:t>Erkekler için haftada</a:t>
              </a:r>
              <a:endParaRPr lang="en-US" b="1" dirty="0"/>
            </a:p>
          </p:txBody>
        </p:sp>
        <p:pic>
          <p:nvPicPr>
            <p:cNvPr id="46084" name="Picture 4" descr="http://utc.fsu.edu/images/memlo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4006805"/>
              <a:ext cx="1872208" cy="1872208"/>
            </a:xfrm>
            <a:prstGeom prst="rect">
              <a:avLst/>
            </a:prstGeom>
            <a:noFill/>
          </p:spPr>
        </p:pic>
        <p:sp>
          <p:nvSpPr>
            <p:cNvPr id="21" name="20 Dikdörtgen"/>
            <p:cNvSpPr/>
            <p:nvPr/>
          </p:nvSpPr>
          <p:spPr>
            <a:xfrm>
              <a:off x="1619672" y="4005064"/>
              <a:ext cx="6552728" cy="2592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09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tr-TR" dirty="0" smtClean="0"/>
              <a:t>Ancak…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Haftada en az </a:t>
            </a:r>
            <a:r>
              <a:rPr lang="tr-TR" b="1" dirty="0" smtClean="0"/>
              <a:t>2 gün </a:t>
            </a:r>
            <a:r>
              <a:rPr lang="tr-TR" dirty="0" smtClean="0"/>
              <a:t>içilmemelidir</a:t>
            </a:r>
            <a:endParaRPr lang="en-US" dirty="0" smtClean="0"/>
          </a:p>
          <a:p>
            <a:pPr lvl="0"/>
            <a:r>
              <a:rPr lang="tr-TR" dirty="0" smtClean="0"/>
              <a:t>Erkekler günde </a:t>
            </a:r>
            <a:r>
              <a:rPr lang="tr-TR" b="1" dirty="0" smtClean="0"/>
              <a:t>4 ölçüden fazla</a:t>
            </a:r>
            <a:r>
              <a:rPr lang="tr-TR" dirty="0" smtClean="0"/>
              <a:t>, kadınlar günde </a:t>
            </a:r>
            <a:r>
              <a:rPr lang="tr-TR" b="1" dirty="0" smtClean="0"/>
              <a:t>3 ölçüden </a:t>
            </a:r>
            <a:r>
              <a:rPr lang="tr-TR" dirty="0" smtClean="0"/>
              <a:t>fazla içmemeli</a:t>
            </a:r>
            <a:endParaRPr lang="en-US" dirty="0" smtClean="0"/>
          </a:p>
          <a:p>
            <a:pPr lvl="0"/>
            <a:r>
              <a:rPr lang="tr-TR" dirty="0" smtClean="0"/>
              <a:t>Hamileler, hastalar, araba kullananlar hiç içmemeli</a:t>
            </a:r>
            <a:endParaRPr lang="en-US" dirty="0" smtClean="0"/>
          </a:p>
          <a:p>
            <a:r>
              <a:rPr lang="tr-TR" dirty="0" smtClean="0"/>
              <a:t>Bu sınırlara uyulmadığı zaman fiziksel ve ruhsal sorunların görülme riski ortaya çıkmaktadır (örneğin; gastrit, karaciğer hastalıkları, bağımlılık vb).</a:t>
            </a:r>
            <a:endParaRPr lang="en-US" dirty="0" smtClean="0"/>
          </a:p>
          <a:p>
            <a:r>
              <a:rPr lang="tr-TR" dirty="0" smtClean="0"/>
              <a:t>Bunlar </a:t>
            </a:r>
            <a:r>
              <a:rPr lang="tr-TR" b="1" dirty="0" smtClean="0"/>
              <a:t>üst sınırlardır</a:t>
            </a:r>
            <a:r>
              <a:rPr lang="tr-TR" dirty="0" smtClean="0"/>
              <a:t>, kimse bu kadar içmek zorunda değildir...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Sağlık </a:t>
            </a:r>
            <a:r>
              <a:rPr lang="tr-TR" altLang="tr-TR" dirty="0" smtClean="0"/>
              <a:t>profesyonelinin eğilimleri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/>
          </a:p>
          <a:p>
            <a:r>
              <a:rPr lang="tr-TR" altLang="tr-TR" dirty="0" smtClean="0"/>
              <a:t>Karamsarlık</a:t>
            </a:r>
            <a:endParaRPr lang="tr-TR" altLang="tr-TR" dirty="0"/>
          </a:p>
          <a:p>
            <a:r>
              <a:rPr lang="tr-TR" altLang="tr-TR" dirty="0"/>
              <a:t>Ahlaki bakış açısı</a:t>
            </a:r>
          </a:p>
          <a:p>
            <a:r>
              <a:rPr lang="tr-TR" altLang="tr-TR" dirty="0"/>
              <a:t>Kalıplaşmış bakış açısı</a:t>
            </a:r>
          </a:p>
          <a:p>
            <a:r>
              <a:rPr lang="tr-TR" altLang="tr-TR" dirty="0"/>
              <a:t>Yok sayma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97001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Alıştırma 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tr-TR" sz="2200" dirty="0" smtClean="0"/>
              <a:t>Her akşam iki duble rakı için bir erkek. Haftalık standart ölçü miktarı?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28</a:t>
            </a:r>
          </a:p>
          <a:p>
            <a:pPr>
              <a:spcBef>
                <a:spcPts val="0"/>
              </a:spcBef>
            </a:pPr>
            <a:r>
              <a:rPr lang="tr-TR" sz="2200" dirty="0" smtClean="0"/>
              <a:t>Sınırları aşmış mı?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Evet </a:t>
            </a:r>
          </a:p>
          <a:p>
            <a:pPr>
              <a:spcBef>
                <a:spcPts val="0"/>
              </a:spcBef>
            </a:pPr>
            <a:r>
              <a:rPr lang="tr-TR" sz="2200" dirty="0" smtClean="0">
                <a:solidFill>
                  <a:srgbClr val="014CFF"/>
                </a:solidFill>
              </a:rPr>
              <a:t>Haftada 3 gün iki büyük şişe bira içen bir erkek. Haftalık standart ölçü miktarı?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9</a:t>
            </a:r>
          </a:p>
          <a:p>
            <a:pPr>
              <a:spcBef>
                <a:spcPts val="0"/>
              </a:spcBef>
            </a:pPr>
            <a:r>
              <a:rPr lang="tr-TR" sz="2200" dirty="0" smtClean="0">
                <a:solidFill>
                  <a:srgbClr val="014CFF"/>
                </a:solidFill>
              </a:rPr>
              <a:t>Sınırları aşmış mı?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Hayır </a:t>
            </a:r>
          </a:p>
          <a:p>
            <a:pPr>
              <a:spcBef>
                <a:spcPts val="0"/>
              </a:spcBef>
            </a:pPr>
            <a:r>
              <a:rPr lang="tr-TR" sz="2200" dirty="0" smtClean="0"/>
              <a:t>Haftada bir gün bir şişe şarap içen bir kadın. Haftalık standart ölçü miktarı?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4-5 </a:t>
            </a:r>
            <a:r>
              <a:rPr lang="tr-TR" sz="2200" dirty="0" smtClean="0">
                <a:solidFill>
                  <a:srgbClr val="FF0000"/>
                </a:solidFill>
              </a:rPr>
              <a:t>(bir şişe şaraptan 4-5 kadeh, bir 35lik rakıdan 4 duble çıkar)</a:t>
            </a:r>
          </a:p>
          <a:p>
            <a:pPr>
              <a:spcBef>
                <a:spcPts val="0"/>
              </a:spcBef>
            </a:pPr>
            <a:r>
              <a:rPr lang="tr-TR" sz="2200" dirty="0" smtClean="0"/>
              <a:t>Sınırları aşmış mı? </a:t>
            </a:r>
          </a:p>
          <a:p>
            <a:pPr lvl="1">
              <a:spcBef>
                <a:spcPts val="0"/>
              </a:spcBef>
            </a:pPr>
            <a:r>
              <a:rPr lang="tr-TR" sz="2200" b="1" dirty="0" smtClean="0">
                <a:solidFill>
                  <a:srgbClr val="FF0000"/>
                </a:solidFill>
              </a:rPr>
              <a:t>Evet </a:t>
            </a:r>
            <a:endParaRPr lang="tr-TR" sz="2200" dirty="0" smtClean="0"/>
          </a:p>
          <a:p>
            <a:pPr>
              <a:spcBef>
                <a:spcPts val="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764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>
            <a:spLocks noGrp="1" noChangeArrowheads="1"/>
          </p:cNvSpPr>
          <p:nvPr>
            <p:ph type="ctrTitle"/>
          </p:nvPr>
        </p:nvSpPr>
        <p:spPr>
          <a:xfrm>
            <a:off x="-107950" y="125413"/>
            <a:ext cx="8915400" cy="1398587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tr-TR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Kan alkol seviyesine göre ortaya çıkan bulgular</a:t>
            </a:r>
          </a:p>
        </p:txBody>
      </p:sp>
      <p:graphicFrame>
        <p:nvGraphicFramePr>
          <p:cNvPr id="149549" name="Group 45"/>
          <p:cNvGraphicFramePr>
            <a:graphicFrameLocks noGrp="1"/>
          </p:cNvGraphicFramePr>
          <p:nvPr>
            <p:ph sz="half" idx="4294967295"/>
          </p:nvPr>
        </p:nvGraphicFramePr>
        <p:xfrm>
          <a:off x="1665288" y="1676400"/>
          <a:ext cx="7478713" cy="4900611"/>
        </p:xfrm>
        <a:graphic>
          <a:graphicData uri="http://schemas.openxmlformats.org/drawingml/2006/table">
            <a:tbl>
              <a:tblPr/>
              <a:tblGrid>
                <a:gridCol w="1372241"/>
                <a:gridCol w="6106472"/>
              </a:tblGrid>
              <a:tr h="6032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mg/100 ml</a:t>
                      </a:r>
                    </a:p>
                  </a:txBody>
                  <a:tcPr marL="91446" marR="9144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Etkiler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50-80</a:t>
                      </a:r>
                    </a:p>
                  </a:txBody>
                  <a:tcPr marL="91446" marR="9144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Öfori, hafif motor bozukluklar, kognitif fonksiyonlarda azalma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057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80-100</a:t>
                      </a:r>
                    </a:p>
                  </a:txBody>
                  <a:tcPr marL="91446" marR="9144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Nistagmus, motor becerilerde azalma, EEG’de alfa dalgalarının aktivasyonu, araç sürme yeteneğinde azalma, ataksi 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100-200</a:t>
                      </a:r>
                    </a:p>
                  </a:txBody>
                  <a:tcPr marL="91446" marR="9144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Emosyonel dalgalanmalar, motor koordinasyonunda ileri derecede bozulma, belirgin ataksi 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200-300</a:t>
                      </a:r>
                    </a:p>
                  </a:txBody>
                  <a:tcPr marL="91446" marR="9144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Konfüzyon, dizartri, amnezi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300-400</a:t>
                      </a:r>
                    </a:p>
                  </a:txBody>
                  <a:tcPr marL="91446" marR="9144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Stupor, koma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400-500</a:t>
                      </a:r>
                    </a:p>
                  </a:txBody>
                  <a:tcPr marL="91446" marR="9144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Koma, ileri derecede solunum depresyonu, bazen ölüm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500&lt;</a:t>
                      </a:r>
                    </a:p>
                  </a:txBody>
                  <a:tcPr marL="91446" marR="91446"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entury Gothic" pitchFamily="34" charset="0"/>
                          <a:ea typeface="+mn-ea"/>
                          <a:cs typeface="+mn-cs"/>
                        </a:rPr>
                        <a:t>Ölüm</a:t>
                      </a:r>
                    </a:p>
                  </a:txBody>
                  <a:tcPr marL="91446" marR="91446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5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>
            <a:spLocks noChangeArrowheads="1"/>
          </p:cNvSpPr>
          <p:nvPr/>
        </p:nvSpPr>
        <p:spPr bwMode="auto">
          <a:xfrm>
            <a:off x="250825" y="1214422"/>
            <a:ext cx="8208963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50000"/>
              </a:spcBef>
            </a:pPr>
            <a:r>
              <a:rPr lang="tr-TR" altLang="tr-TR" i="1" u="sng" dirty="0"/>
              <a:t>Kalp-damar sistemine etkileri: </a:t>
            </a:r>
            <a:r>
              <a:rPr lang="tr-TR" altLang="tr-TR" i="1" dirty="0"/>
              <a:t>Çevresel damarlarda genişleme, kalp atımında değişiklikler, kalp kası hasarları</a:t>
            </a:r>
          </a:p>
          <a:p>
            <a:pPr marL="447675" indent="-382588" eaLnBrk="0" hangingPunct="0"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tr-TR" altLang="tr-TR" i="1" u="sng" dirty="0"/>
              <a:t>Solunum üzerine etkileri: </a:t>
            </a:r>
            <a:r>
              <a:rPr lang="tr-TR" altLang="tr-TR" i="1" dirty="0"/>
              <a:t>Düşük ve orta düzeydeki alkol solunumu uyarır, yüksek düzeydeki alkol solunumu belirgin baskılar</a:t>
            </a:r>
          </a:p>
          <a:p>
            <a:pPr marL="447675" indent="-382588">
              <a:spcBef>
                <a:spcPct val="50000"/>
              </a:spcBef>
            </a:pPr>
            <a:r>
              <a:rPr lang="tr-TR" altLang="tr-TR" i="1" u="sng" dirty="0"/>
              <a:t>Bulantı oluşturur ve idrara çıkış artar</a:t>
            </a:r>
          </a:p>
          <a:p>
            <a:pPr marL="447675" indent="-382588">
              <a:spcBef>
                <a:spcPct val="50000"/>
              </a:spcBef>
            </a:pPr>
            <a:r>
              <a:rPr lang="tr-TR" altLang="tr-TR" i="1" u="sng" dirty="0"/>
              <a:t>Sindirim sistemi üzerine etkileri:</a:t>
            </a:r>
            <a:r>
              <a:rPr lang="tr-TR" altLang="tr-TR" i="1" dirty="0"/>
              <a:t> Yemek borusu hareket bozuklukları-yırtıkları-kanserleri; barsaklarda emilim bozuklukları; akut ve kronik pankreatitler;  karaciğer yağlanması,sirozu</a:t>
            </a:r>
          </a:p>
          <a:p>
            <a:pPr marL="447675" indent="-382588">
              <a:spcBef>
                <a:spcPct val="50000"/>
              </a:spcBef>
            </a:pPr>
            <a:r>
              <a:rPr lang="tr-TR" altLang="tr-TR" i="1" u="sng" dirty="0"/>
              <a:t>Kan yapımı üzerine etkileri: </a:t>
            </a:r>
            <a:r>
              <a:rPr lang="tr-TR" altLang="tr-TR" i="1" dirty="0"/>
              <a:t>Kırmızı küre boyutları (MCV) artar,  beyaz kürelerin hareketleri bozulur,  Pıhtılaşmayı sağlayan hücrelerin üretim ve etkinliği azalır</a:t>
            </a:r>
          </a:p>
          <a:p>
            <a:pPr marL="447675" indent="-382588"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tr-TR" altLang="tr-TR" i="1" u="sng" dirty="0"/>
              <a:t>Sinir sistemi üzerine etkileri: </a:t>
            </a:r>
            <a:r>
              <a:rPr lang="tr-TR" altLang="tr-TR" i="1" dirty="0"/>
              <a:t>Eldiven-çorap tarzı his kaybı, bellek sorunları</a:t>
            </a:r>
          </a:p>
          <a:p>
            <a:pPr marL="447675" indent="-382588"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tr-TR" altLang="tr-TR" i="1" u="sng" dirty="0"/>
              <a:t>Kanser gelişimi üzerine etkiler:  </a:t>
            </a:r>
            <a:r>
              <a:rPr lang="tr-TR" altLang="tr-TR" i="1" dirty="0"/>
              <a:t>Baş, boyun, yemek borusu, mide, karaciğer, kalın barsak, akciğer, meme kanseri riskini arttırır.</a:t>
            </a:r>
          </a:p>
          <a:p>
            <a:pPr marL="447675" indent="-382588">
              <a:spcBef>
                <a:spcPts val="1600"/>
              </a:spcBef>
              <a:buSzPct val="80000"/>
              <a:buFont typeface="Wingdings" pitchFamily="2" charset="2"/>
              <a:buNone/>
            </a:pPr>
            <a:r>
              <a:rPr lang="tr-TR" altLang="tr-TR" i="1" u="sng" dirty="0"/>
              <a:t>Üreme sistemi ve gebelik üzerine etkisi:</a:t>
            </a:r>
            <a:r>
              <a:rPr lang="tr-TR" altLang="tr-TR" i="1" dirty="0"/>
              <a:t>  Cinsel ilgi-istek ve cinsel performansda azalma, Fötal alkol </a:t>
            </a:r>
            <a:r>
              <a:rPr lang="tr-TR" altLang="tr-TR" i="1" dirty="0" smtClean="0"/>
              <a:t>sendromu</a:t>
            </a:r>
            <a:endParaRPr lang="tr-TR" altLang="tr-TR" sz="1400" i="1" u="sng" dirty="0"/>
          </a:p>
          <a:p>
            <a:pPr marL="762000" lvl="1" indent="-304800">
              <a:spcBef>
                <a:spcPct val="50000"/>
              </a:spcBef>
            </a:pPr>
            <a:endParaRPr lang="tr-TR" altLang="tr-TR" sz="1400" i="1" dirty="0"/>
          </a:p>
          <a:p>
            <a:pPr marL="762000" lvl="1" indent="-304800">
              <a:spcBef>
                <a:spcPct val="50000"/>
              </a:spcBef>
              <a:buFontTx/>
              <a:buChar char=""/>
            </a:pPr>
            <a:endParaRPr lang="tr-TR" altLang="tr-TR" sz="1400" i="1" dirty="0"/>
          </a:p>
        </p:txBody>
      </p:sp>
      <p:sp>
        <p:nvSpPr>
          <p:cNvPr id="30723" name="Text Box 4"/>
          <p:cNvSpPr>
            <a:spLocks noChangeArrowheads="1"/>
          </p:cNvSpPr>
          <p:nvPr/>
        </p:nvSpPr>
        <p:spPr bwMode="auto">
          <a:xfrm>
            <a:off x="-36513" y="277813"/>
            <a:ext cx="8839201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tr-TR" sz="2800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  <a:t>Alkolün neden olduğu fiziksel bozukluklar</a:t>
            </a:r>
          </a:p>
        </p:txBody>
      </p:sp>
    </p:spTree>
    <p:extLst>
      <p:ext uri="{BB962C8B-B14F-4D97-AF65-F5344CB8AC3E}">
        <p14:creationId xmlns:p14="http://schemas.microsoft.com/office/powerpoint/2010/main" val="16785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Alkol ve araç kullanımı</a:t>
            </a:r>
            <a:endParaRPr lang="en-US" dirty="0" smtClean="0"/>
          </a:p>
        </p:txBody>
      </p:sp>
      <p:sp>
        <p:nvSpPr>
          <p:cNvPr id="32771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tr-TR" smtClean="0"/>
              <a:t>Tepki zamanı uzar.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tr-TR" smtClean="0"/>
              <a:t>Otomatizm kaybolur.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tr-TR" smtClean="0"/>
              <a:t>Dikkat azalır.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tr-TR" smtClean="0"/>
              <a:t>Gözün sabit olduğu cisimden normale dönme süresi uzar.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tr-TR" smtClean="0"/>
              <a:t>Cisimler net değildir.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tr-TR" smtClean="0"/>
              <a:t>Mesafe tahmini yapılamaz.</a:t>
            </a:r>
          </a:p>
          <a:p>
            <a:endParaRPr lang="en-US" smtClean="0"/>
          </a:p>
        </p:txBody>
      </p:sp>
      <p:pic>
        <p:nvPicPr>
          <p:cNvPr id="32772" name="Picture 2" descr="http://littlewhitecrosses.files.wordpress.com/2009/12/drunk_sig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844675"/>
            <a:ext cx="2508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0 Grup"/>
          <p:cNvGrpSpPr>
            <a:grpSpLocks/>
          </p:cNvGrpSpPr>
          <p:nvPr/>
        </p:nvGrpSpPr>
        <p:grpSpPr bwMode="auto">
          <a:xfrm>
            <a:off x="7885113" y="5876925"/>
            <a:ext cx="1114425" cy="809625"/>
            <a:chOff x="7143768" y="1214422"/>
            <a:chExt cx="1114425" cy="809625"/>
          </a:xfrm>
        </p:grpSpPr>
        <p:pic>
          <p:nvPicPr>
            <p:cNvPr id="32774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7143768" y="1214422"/>
              <a:ext cx="11144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5" name="5 Metin kutusu"/>
            <p:cNvSpPr txBox="1">
              <a:spLocks noChangeArrowheads="1"/>
            </p:cNvSpPr>
            <p:nvPr/>
          </p:nvSpPr>
          <p:spPr bwMode="auto">
            <a:xfrm>
              <a:off x="7500958" y="1323964"/>
              <a:ext cx="3882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sz="2400" b="1">
                  <a:latin typeface="Bookman Old Style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7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tr-TR" dirty="0" smtClean="0"/>
              <a:t>Alkol ve genler</a:t>
            </a:r>
            <a:endParaRPr lang="en-US" dirty="0" smtClean="0"/>
          </a:p>
        </p:txBody>
      </p:sp>
      <p:sp>
        <p:nvSpPr>
          <p:cNvPr id="4096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075613" cy="1323975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tr-TR" smtClean="0"/>
              <a:t>Ailesinde alkol  bağımlısı  olan çocuklarda alkol  bağımlılığı  riski, babası  alkol  bağımlısı  olmayan  çocuklara göre 4  kat  fazladır.</a:t>
            </a:r>
          </a:p>
          <a:p>
            <a:pPr algn="ctr">
              <a:buFont typeface="Arial" charset="0"/>
              <a:buNone/>
            </a:pPr>
            <a:endParaRPr lang="en-US" smtClean="0"/>
          </a:p>
        </p:txBody>
      </p:sp>
      <p:pic>
        <p:nvPicPr>
          <p:cNvPr id="40964" name="Picture 2" descr="http://t1.gstatic.com/images?q=tbn:ANd9GcRPxEFbFCYYyTtgm0JoE2b2uGe3ItDsPlvkqIE0pA9ylWv9xyYwi2Vh6bt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31115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4 Metin kutusu"/>
          <p:cNvSpPr txBox="1">
            <a:spLocks noChangeArrowheads="1"/>
          </p:cNvSpPr>
          <p:nvPr/>
        </p:nvSpPr>
        <p:spPr bwMode="auto">
          <a:xfrm>
            <a:off x="5313363" y="4005263"/>
            <a:ext cx="23129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6000" b="1">
                <a:latin typeface="Bookman Old Style" pitchFamily="18" charset="0"/>
              </a:rPr>
              <a:t>X   </a:t>
            </a:r>
            <a:r>
              <a:rPr lang="tr-TR" sz="8800" b="1">
                <a:latin typeface="Bookman Old Style" pitchFamily="18" charset="0"/>
              </a:rPr>
              <a:t>4</a:t>
            </a:r>
            <a:endParaRPr lang="en-US" b="1">
              <a:latin typeface="Bookman Old Style" pitchFamily="18" charset="0"/>
            </a:endParaRPr>
          </a:p>
        </p:txBody>
      </p:sp>
      <p:grpSp>
        <p:nvGrpSpPr>
          <p:cNvPr id="2" name="10 Grup"/>
          <p:cNvGrpSpPr>
            <a:grpSpLocks/>
          </p:cNvGrpSpPr>
          <p:nvPr/>
        </p:nvGrpSpPr>
        <p:grpSpPr bwMode="auto">
          <a:xfrm>
            <a:off x="8029575" y="5805488"/>
            <a:ext cx="1114425" cy="809625"/>
            <a:chOff x="7143768" y="1214422"/>
            <a:chExt cx="1114425" cy="809625"/>
          </a:xfrm>
        </p:grpSpPr>
        <p:pic>
          <p:nvPicPr>
            <p:cNvPr id="40967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7143768" y="1214422"/>
              <a:ext cx="1114425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5 Metin kutusu"/>
            <p:cNvSpPr txBox="1">
              <a:spLocks noChangeArrowheads="1"/>
            </p:cNvSpPr>
            <p:nvPr/>
          </p:nvSpPr>
          <p:spPr bwMode="auto">
            <a:xfrm>
              <a:off x="7466552" y="1323964"/>
              <a:ext cx="62623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2400" b="1">
                  <a:latin typeface="Bookman Old Style" pitchFamily="18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6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ile İlişkili Aciller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Alkol Zehirlenmesi</a:t>
            </a:r>
          </a:p>
          <a:p>
            <a:r>
              <a:rPr lang="tr-TR" dirty="0" err="1" smtClean="0"/>
              <a:t>İdyosenkratik</a:t>
            </a:r>
            <a:r>
              <a:rPr lang="tr-TR" dirty="0" smtClean="0"/>
              <a:t> Alkol Zehirlenmesi</a:t>
            </a:r>
          </a:p>
          <a:p>
            <a:r>
              <a:rPr lang="tr-TR" dirty="0" smtClean="0"/>
              <a:t>Alkol Yoksunluğu</a:t>
            </a:r>
          </a:p>
          <a:p>
            <a:r>
              <a:rPr lang="tr-TR" dirty="0" smtClean="0"/>
              <a:t>Alkol Yoksunluk Nöbetleri</a:t>
            </a:r>
          </a:p>
          <a:p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 err="1" smtClean="0"/>
              <a:t>Tremens</a:t>
            </a:r>
            <a:endParaRPr lang="tr-TR" dirty="0" smtClean="0"/>
          </a:p>
          <a:p>
            <a:r>
              <a:rPr lang="tr-TR" dirty="0" err="1" smtClean="0"/>
              <a:t>Wernicke</a:t>
            </a:r>
            <a:r>
              <a:rPr lang="tr-TR" dirty="0" smtClean="0"/>
              <a:t> </a:t>
            </a:r>
            <a:r>
              <a:rPr lang="tr-TR" dirty="0" err="1" smtClean="0"/>
              <a:t>Ensefalopatisi</a:t>
            </a:r>
            <a:endParaRPr lang="tr-TR" dirty="0" smtClean="0"/>
          </a:p>
          <a:p>
            <a:r>
              <a:rPr lang="tr-TR" dirty="0" smtClean="0"/>
              <a:t>Alkol-</a:t>
            </a:r>
            <a:r>
              <a:rPr lang="tr-TR" dirty="0" err="1" smtClean="0"/>
              <a:t>disülfiram</a:t>
            </a:r>
            <a:r>
              <a:rPr lang="tr-TR" dirty="0" smtClean="0"/>
              <a:t> reaksiyonları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81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Madde ile İlişkili Aciller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Benzodiazepin</a:t>
            </a:r>
            <a:r>
              <a:rPr lang="tr-TR" dirty="0" smtClean="0"/>
              <a:t> zehirlenmesi/ yoksunluğu</a:t>
            </a:r>
          </a:p>
          <a:p>
            <a:r>
              <a:rPr lang="tr-TR" dirty="0" err="1" smtClean="0"/>
              <a:t>Opioid</a:t>
            </a:r>
            <a:r>
              <a:rPr lang="tr-TR" dirty="0" smtClean="0"/>
              <a:t> zehirlenmesi/yoksunluğu</a:t>
            </a:r>
          </a:p>
          <a:p>
            <a:r>
              <a:rPr lang="tr-TR" dirty="0" smtClean="0"/>
              <a:t>Esrar zehirlenmesi/yoksunluğu</a:t>
            </a:r>
          </a:p>
          <a:p>
            <a:r>
              <a:rPr lang="tr-TR" dirty="0" smtClean="0"/>
              <a:t>Amfetamin-kokain zehirlenmesi/yoksunluğu</a:t>
            </a:r>
          </a:p>
          <a:p>
            <a:r>
              <a:rPr lang="tr-TR" dirty="0" smtClean="0"/>
              <a:t>Uçucu madde zehirlenmesi/yoksunluğu</a:t>
            </a:r>
          </a:p>
          <a:p>
            <a:r>
              <a:rPr lang="tr-TR" dirty="0" err="1" smtClean="0"/>
              <a:t>Halüsinojen</a:t>
            </a:r>
            <a:r>
              <a:rPr lang="tr-TR" dirty="0" smtClean="0"/>
              <a:t> zehirlenmesi/yoksunluğu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754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tr-TR" dirty="0" smtClean="0"/>
              <a:t>Alkol Kokusu ile Gelen Hasta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412776"/>
            <a:ext cx="8503920" cy="4788024"/>
          </a:xfrm>
        </p:spPr>
        <p:txBody>
          <a:bodyPr>
            <a:normAutofit/>
          </a:bodyPr>
          <a:lstStyle/>
          <a:p>
            <a:r>
              <a:rPr lang="tr-TR" dirty="0" smtClean="0"/>
              <a:t>Ayrıntılı öykü </a:t>
            </a:r>
            <a:r>
              <a:rPr lang="tr-TR" i="1" dirty="0" smtClean="0"/>
              <a:t>(alkol kullanım örüntüsü, en son ne zaman aldığı, düşme öyküsü,eşlik eden hastalıklar…..)</a:t>
            </a:r>
          </a:p>
          <a:p>
            <a:r>
              <a:rPr lang="tr-TR" dirty="0" smtClean="0"/>
              <a:t> Fizik Muayene </a:t>
            </a:r>
            <a:r>
              <a:rPr lang="tr-TR" i="1" dirty="0" smtClean="0"/>
              <a:t>(yaralanma bulgusu, </a:t>
            </a:r>
            <a:r>
              <a:rPr lang="tr-TR" i="1" dirty="0" err="1" smtClean="0"/>
              <a:t>periorbital</a:t>
            </a:r>
            <a:r>
              <a:rPr lang="tr-TR" i="1" dirty="0" smtClean="0"/>
              <a:t> </a:t>
            </a:r>
            <a:r>
              <a:rPr lang="tr-TR" i="1" dirty="0" err="1" smtClean="0"/>
              <a:t>ekimoz</a:t>
            </a:r>
            <a:r>
              <a:rPr lang="tr-TR" i="1" dirty="0" smtClean="0"/>
              <a:t>, </a:t>
            </a:r>
            <a:r>
              <a:rPr lang="tr-TR" i="1" dirty="0" err="1" smtClean="0"/>
              <a:t>palmar</a:t>
            </a:r>
            <a:r>
              <a:rPr lang="tr-TR" i="1" dirty="0" smtClean="0"/>
              <a:t> </a:t>
            </a:r>
            <a:r>
              <a:rPr lang="tr-TR" i="1" dirty="0" err="1" smtClean="0"/>
              <a:t>eritem</a:t>
            </a:r>
            <a:r>
              <a:rPr lang="tr-TR" i="1" dirty="0" smtClean="0"/>
              <a:t>, </a:t>
            </a:r>
            <a:r>
              <a:rPr lang="tr-TR" i="1" dirty="0" err="1" smtClean="0"/>
              <a:t>spider</a:t>
            </a:r>
            <a:r>
              <a:rPr lang="tr-TR" i="1" dirty="0" smtClean="0"/>
              <a:t> </a:t>
            </a:r>
            <a:r>
              <a:rPr lang="tr-TR" i="1" dirty="0" err="1" smtClean="0"/>
              <a:t>anjioma</a:t>
            </a:r>
            <a:r>
              <a:rPr lang="tr-TR" i="1" dirty="0" smtClean="0"/>
              <a:t>, </a:t>
            </a:r>
            <a:r>
              <a:rPr lang="tr-TR" i="1" dirty="0" err="1" smtClean="0"/>
              <a:t>ikter</a:t>
            </a:r>
            <a:r>
              <a:rPr lang="tr-TR" i="1" dirty="0" smtClean="0"/>
              <a:t>-</a:t>
            </a:r>
            <a:r>
              <a:rPr lang="tr-TR" i="1" dirty="0" err="1" smtClean="0"/>
              <a:t>subikter</a:t>
            </a:r>
            <a:r>
              <a:rPr lang="tr-TR" i="1" dirty="0" smtClean="0"/>
              <a:t>)</a:t>
            </a:r>
          </a:p>
          <a:p>
            <a:r>
              <a:rPr lang="tr-TR" dirty="0" smtClean="0"/>
              <a:t>Nörolojik Muayene </a:t>
            </a:r>
            <a:r>
              <a:rPr lang="tr-TR" i="1" dirty="0" smtClean="0"/>
              <a:t>(bilinç düzeyi, </a:t>
            </a:r>
            <a:r>
              <a:rPr lang="tr-TR" i="1" dirty="0" err="1" smtClean="0"/>
              <a:t>pupiller</a:t>
            </a:r>
            <a:r>
              <a:rPr lang="tr-TR" i="1" dirty="0" smtClean="0"/>
              <a:t>, göz hareketleri, </a:t>
            </a:r>
            <a:r>
              <a:rPr lang="tr-TR" i="1" dirty="0" err="1" smtClean="0"/>
              <a:t>kranial</a:t>
            </a:r>
            <a:r>
              <a:rPr lang="tr-TR" i="1" dirty="0" smtClean="0"/>
              <a:t> sinir muayeneleri, </a:t>
            </a:r>
            <a:r>
              <a:rPr lang="tr-TR" i="1" dirty="0" err="1" smtClean="0"/>
              <a:t>serebellar</a:t>
            </a:r>
            <a:r>
              <a:rPr lang="tr-TR" i="1" dirty="0" smtClean="0"/>
              <a:t> muayene, taraf veren bulgu)</a:t>
            </a:r>
          </a:p>
          <a:p>
            <a:r>
              <a:rPr lang="tr-TR" dirty="0" smtClean="0"/>
              <a:t>Ruhsal Durum Muayenesi (y</a:t>
            </a:r>
            <a:r>
              <a:rPr lang="tr-TR" i="1" dirty="0" smtClean="0"/>
              <a:t>oksunluk /</a:t>
            </a:r>
            <a:r>
              <a:rPr lang="tr-TR" i="1" dirty="0" err="1" smtClean="0"/>
              <a:t>entoksikasyon</a:t>
            </a:r>
            <a:r>
              <a:rPr lang="tr-TR" i="1" dirty="0" smtClean="0"/>
              <a:t> belirtileri, kendine/başkasına zarar verme riski, </a:t>
            </a:r>
            <a:r>
              <a:rPr lang="tr-TR" i="1" dirty="0" err="1" smtClean="0"/>
              <a:t>psikotik</a:t>
            </a:r>
            <a:r>
              <a:rPr lang="tr-TR" i="1" dirty="0" smtClean="0"/>
              <a:t> belirtiler, diğer)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7270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Kokusu ile Gelen Hasta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Kafa travmaları</a:t>
            </a:r>
          </a:p>
          <a:p>
            <a:r>
              <a:rPr lang="tr-TR" dirty="0" smtClean="0"/>
              <a:t>Epilepsi</a:t>
            </a:r>
          </a:p>
          <a:p>
            <a:r>
              <a:rPr lang="tr-TR" dirty="0" smtClean="0"/>
              <a:t>Hipoglisemi/</a:t>
            </a:r>
            <a:r>
              <a:rPr lang="tr-TR" dirty="0" err="1" smtClean="0"/>
              <a:t>diabetik</a:t>
            </a:r>
            <a:r>
              <a:rPr lang="tr-TR" dirty="0" smtClean="0"/>
              <a:t> </a:t>
            </a:r>
            <a:r>
              <a:rPr lang="tr-TR" dirty="0" err="1" smtClean="0"/>
              <a:t>ketoasidoz</a:t>
            </a:r>
            <a:endParaRPr lang="tr-TR" dirty="0" smtClean="0"/>
          </a:p>
          <a:p>
            <a:r>
              <a:rPr lang="tr-TR" dirty="0" smtClean="0"/>
              <a:t>Elektrolit dengesizlikleri</a:t>
            </a:r>
          </a:p>
          <a:p>
            <a:r>
              <a:rPr lang="tr-TR" dirty="0" smtClean="0"/>
              <a:t>SSS enfeksiyonları</a:t>
            </a:r>
          </a:p>
          <a:p>
            <a:r>
              <a:rPr lang="tr-TR" dirty="0" smtClean="0"/>
              <a:t>Alkol dışında alınmış başka ilaç/maddeler</a:t>
            </a:r>
          </a:p>
          <a:p>
            <a:r>
              <a:rPr lang="tr-TR" dirty="0" err="1" smtClean="0"/>
              <a:t>Hepatik</a:t>
            </a:r>
            <a:r>
              <a:rPr lang="tr-TR" dirty="0" smtClean="0"/>
              <a:t> </a:t>
            </a:r>
            <a:r>
              <a:rPr lang="tr-TR" dirty="0" err="1" smtClean="0"/>
              <a:t>ensefalopati</a:t>
            </a:r>
            <a:r>
              <a:rPr lang="tr-TR" dirty="0" smtClean="0"/>
              <a:t>,</a:t>
            </a:r>
          </a:p>
          <a:p>
            <a:r>
              <a:rPr lang="tr-TR" dirty="0" smtClean="0"/>
              <a:t>Diğer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5192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Yoksunluk Sendromu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Alınan alkol miktarının azalması veya kesilmesi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Taşikardi, aşırı terleme, tremor, bulantı, kusma, baş ağrısı ve </a:t>
            </a:r>
            <a:r>
              <a:rPr lang="tr-TR" dirty="0" err="1" smtClean="0"/>
              <a:t>anksiyete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Olağan dozdaki alkol alımından 6-8 saat sonra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2.-3. günlerde belirginleşir ve 4.-5. günde aşamalı azalır.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23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tr-TR" dirty="0" smtClean="0"/>
              <a:t>Nelere bağımlı </a:t>
            </a:r>
            <a:r>
              <a:rPr lang="tr-TR" dirty="0"/>
              <a:t>o</a:t>
            </a:r>
            <a:r>
              <a:rPr lang="tr-TR" dirty="0" smtClean="0"/>
              <a:t>luruz?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330066"/>
              </a:buClr>
              <a:buSzPct val="70000"/>
            </a:pPr>
            <a:r>
              <a:rPr lang="tr-TR" sz="2800" dirty="0" smtClean="0"/>
              <a:t>Maddeler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err="1" smtClean="0"/>
              <a:t>Psikoaktif</a:t>
            </a:r>
            <a:r>
              <a:rPr lang="tr-TR" dirty="0" smtClean="0"/>
              <a:t> olanlar (Alkol, sigara, </a:t>
            </a:r>
            <a:r>
              <a:rPr lang="tr-TR" dirty="0" err="1" smtClean="0"/>
              <a:t>opioidler</a:t>
            </a:r>
            <a:r>
              <a:rPr lang="tr-TR" dirty="0" smtClean="0"/>
              <a:t>, </a:t>
            </a:r>
            <a:r>
              <a:rPr lang="tr-TR" dirty="0" err="1" smtClean="0"/>
              <a:t>kannabis</a:t>
            </a:r>
            <a:r>
              <a:rPr lang="tr-TR" dirty="0" smtClean="0"/>
              <a:t> vs.)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err="1" smtClean="0"/>
              <a:t>Psikoaktif</a:t>
            </a:r>
            <a:r>
              <a:rPr lang="tr-TR" dirty="0" smtClean="0"/>
              <a:t> olmayanlar (Ağrı kesici, antibiyotik vs.)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330066"/>
              </a:buClr>
              <a:buSzPct val="70000"/>
            </a:pPr>
            <a:r>
              <a:rPr lang="tr-TR" sz="2800" dirty="0" smtClean="0"/>
              <a:t>Davranışlar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smtClean="0"/>
              <a:t>Oyun oynama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smtClean="0"/>
              <a:t>Patolojik Kumar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smtClean="0"/>
              <a:t>Seks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smtClean="0"/>
              <a:t>Alışveriş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smtClean="0"/>
              <a:t>Spor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smtClean="0"/>
              <a:t>Yemek yeme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spcAft>
                <a:spcPts val="0"/>
              </a:spcAft>
              <a:buClr>
                <a:srgbClr val="330066"/>
              </a:buClr>
              <a:buSzPct val="70000"/>
            </a:pPr>
            <a:r>
              <a:rPr lang="tr-TR" sz="2800" dirty="0" smtClean="0"/>
              <a:t>İlişkiler</a:t>
            </a:r>
          </a:p>
          <a:p>
            <a:pPr marL="742950" lvl="2" indent="-342900">
              <a:lnSpc>
                <a:spcPct val="80000"/>
              </a:lnSpc>
              <a:spcBef>
                <a:spcPts val="519"/>
              </a:spcBef>
              <a:buClr>
                <a:srgbClr val="669999"/>
              </a:buClr>
              <a:buSzPct val="70000"/>
            </a:pPr>
            <a:r>
              <a:rPr lang="tr-TR" dirty="0" smtClean="0"/>
              <a:t>Eş bağımlılığı, aşk bağımlılığı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Yoksunluk Nöbetleri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Alkol bağımlılarının %5-15’inde  görülür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Nöbetler </a:t>
            </a:r>
            <a:r>
              <a:rPr lang="tr-TR" dirty="0" err="1" smtClean="0"/>
              <a:t>jeneralize</a:t>
            </a:r>
            <a:r>
              <a:rPr lang="tr-TR" dirty="0" smtClean="0"/>
              <a:t> tonik </a:t>
            </a:r>
            <a:r>
              <a:rPr lang="tr-TR" dirty="0" err="1" smtClean="0"/>
              <a:t>klonik</a:t>
            </a:r>
            <a:r>
              <a:rPr lang="tr-TR" dirty="0" smtClean="0"/>
              <a:t> nöbetlerdir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4-24. saatlerde, en sık da 13. saatte ortaya çıkar.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İlk nöbetten sonraki 6 saatte tekrarlayabilir.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84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Yoksunluk Nöbetleri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kez nöbet geçiriyorsa</a:t>
            </a:r>
          </a:p>
          <a:p>
            <a:r>
              <a:rPr lang="tr-TR" dirty="0" smtClean="0"/>
              <a:t>Nöbet tekrarlayıcı nitelikte ise </a:t>
            </a:r>
          </a:p>
          <a:p>
            <a:r>
              <a:rPr lang="tr-TR" dirty="0" smtClean="0"/>
              <a:t>Uzun sürmüşse </a:t>
            </a:r>
          </a:p>
          <a:p>
            <a:pPr>
              <a:buNone/>
            </a:pPr>
            <a:r>
              <a:rPr lang="tr-TR" dirty="0" smtClean="0"/>
              <a:t>         </a:t>
            </a:r>
            <a:r>
              <a:rPr lang="tr-TR" dirty="0" err="1" smtClean="0"/>
              <a:t>kranial</a:t>
            </a:r>
            <a:r>
              <a:rPr lang="tr-TR" dirty="0" smtClean="0"/>
              <a:t> tomografi çektirmek gerekir.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Alkol yoksunluğuna bağlı ilk nöbeti olan 259 hastanın, </a:t>
            </a:r>
            <a:r>
              <a:rPr lang="tr-TR" dirty="0" err="1" smtClean="0"/>
              <a:t>kranial</a:t>
            </a:r>
            <a:r>
              <a:rPr lang="tr-TR" dirty="0" smtClean="0"/>
              <a:t> tomografilerinde %6.2’sinde </a:t>
            </a:r>
            <a:r>
              <a:rPr lang="tr-TR" dirty="0" err="1" smtClean="0"/>
              <a:t>intrakranial</a:t>
            </a:r>
            <a:r>
              <a:rPr lang="tr-TR" dirty="0" smtClean="0"/>
              <a:t> lezyon saptanmıştır.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636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Yoksunluk Nöbetleri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Tedavide 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benzodiazepinler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smtClean="0"/>
              <a:t>kullanılır</a:t>
            </a:r>
          </a:p>
          <a:p>
            <a:endParaRPr lang="tr-TR" dirty="0" smtClean="0"/>
          </a:p>
          <a:p>
            <a:r>
              <a:rPr lang="tr-TR" dirty="0" err="1" smtClean="0"/>
              <a:t>Antikonvülzanlara</a:t>
            </a:r>
            <a:r>
              <a:rPr lang="tr-TR" dirty="0" smtClean="0"/>
              <a:t> ihtiyaç yoktur. </a:t>
            </a:r>
          </a:p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Tedavisiz bırakıldığında </a:t>
            </a:r>
            <a:r>
              <a:rPr lang="tr-TR" dirty="0" smtClean="0"/>
              <a:t>hastaların üçte birinde </a:t>
            </a:r>
            <a:r>
              <a:rPr lang="tr-TR" dirty="0" smtClean="0">
                <a:solidFill>
                  <a:srgbClr val="FF0000"/>
                </a:solidFill>
              </a:rPr>
              <a:t>DT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 err="1" smtClean="0"/>
              <a:t>Tremens</a:t>
            </a:r>
            <a:r>
              <a:rPr lang="tr-TR" dirty="0" smtClean="0"/>
              <a:t> Riskini Artıran Durumlar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Uzun süreli alkol kullanımı öyküsü, </a:t>
            </a:r>
          </a:p>
          <a:p>
            <a:r>
              <a:rPr lang="tr-TR" dirty="0" smtClean="0"/>
              <a:t>Daha önce DT </a:t>
            </a:r>
            <a:r>
              <a:rPr lang="tr-TR" dirty="0" err="1" smtClean="0"/>
              <a:t>epizodlarının</a:t>
            </a:r>
            <a:r>
              <a:rPr lang="tr-TR" dirty="0" smtClean="0"/>
              <a:t> olması, </a:t>
            </a:r>
          </a:p>
          <a:p>
            <a:r>
              <a:rPr lang="tr-TR" dirty="0" smtClean="0"/>
              <a:t>Nöbet öyküsü, </a:t>
            </a:r>
          </a:p>
          <a:p>
            <a:r>
              <a:rPr lang="tr-TR" dirty="0" smtClean="0"/>
              <a:t>Eşlik eden fiziksel hastalığın varlığı </a:t>
            </a:r>
          </a:p>
          <a:p>
            <a:r>
              <a:rPr lang="tr-TR" dirty="0" smtClean="0"/>
              <a:t>Yaşın 30’un üzerinde olması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02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 err="1" smtClean="0"/>
              <a:t>Tremens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hangingPunct="1"/>
            <a:endParaRPr lang="tr-TR" dirty="0" smtClean="0"/>
          </a:p>
          <a:p>
            <a:pPr hangingPunct="1"/>
            <a:r>
              <a:rPr lang="tr-TR" dirty="0" smtClean="0"/>
              <a:t>Alkol yoksunluğunun en dramatik hali (DT) </a:t>
            </a:r>
          </a:p>
          <a:p>
            <a:pPr hangingPunct="1"/>
            <a:r>
              <a:rPr lang="tr-TR" dirty="0" smtClean="0"/>
              <a:t>Hasta dağınık, telaşlı, şaşkın ve ajite görünümdedir</a:t>
            </a:r>
          </a:p>
          <a:p>
            <a:pPr hangingPunct="1"/>
            <a:r>
              <a:rPr lang="tr-TR" dirty="0" smtClean="0"/>
              <a:t> </a:t>
            </a:r>
            <a:r>
              <a:rPr lang="tr-TR" dirty="0" err="1" smtClean="0"/>
              <a:t>Ataksi</a:t>
            </a:r>
            <a:r>
              <a:rPr lang="tr-TR" dirty="0" smtClean="0"/>
              <a:t> ve denge bozuklukları sıktır </a:t>
            </a:r>
          </a:p>
          <a:p>
            <a:pPr hangingPunct="1"/>
            <a:r>
              <a:rPr lang="tr-TR" dirty="0" smtClean="0"/>
              <a:t>Zaman, yer, kişi oryantasyonu bozulmuştur </a:t>
            </a:r>
          </a:p>
          <a:p>
            <a:pPr hangingPunct="1"/>
            <a:r>
              <a:rPr lang="tr-TR" dirty="0" smtClean="0"/>
              <a:t>Yılanlar, böcekler görebilirler</a:t>
            </a:r>
          </a:p>
          <a:p>
            <a:pPr hangingPunct="1"/>
            <a:r>
              <a:rPr lang="tr-TR" dirty="0" err="1" smtClean="0"/>
              <a:t>Lilliputien</a:t>
            </a:r>
            <a:r>
              <a:rPr lang="tr-TR" dirty="0" smtClean="0"/>
              <a:t> halüsinasyonlar sıktır</a:t>
            </a:r>
          </a:p>
          <a:p>
            <a:pPr hangingPunct="1"/>
            <a:r>
              <a:rPr lang="tr-TR" dirty="0" smtClean="0"/>
              <a:t>Bellek kusurları belirgindir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57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 err="1" smtClean="0"/>
              <a:t>Tremens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Olağan dozdaki alkol alımından sonra 3-5. günlerde </a:t>
            </a:r>
          </a:p>
          <a:p>
            <a:r>
              <a:rPr lang="tr-TR" dirty="0" smtClean="0"/>
              <a:t>Yoksunluk döneminde yatırılan hastaların % 5’nde  </a:t>
            </a:r>
          </a:p>
          <a:p>
            <a:r>
              <a:rPr lang="tr-TR" dirty="0" smtClean="0"/>
              <a:t>Ek tıbbi durumlar yoksa 7 güne kadar sürebilir</a:t>
            </a:r>
          </a:p>
          <a:p>
            <a:r>
              <a:rPr lang="tr-TR" dirty="0" smtClean="0"/>
              <a:t>Dört haftayı geçerse uzamış </a:t>
            </a:r>
            <a:r>
              <a:rPr lang="tr-TR" dirty="0" err="1" smtClean="0"/>
              <a:t>deliryum</a:t>
            </a:r>
            <a:endParaRPr lang="tr-TR" dirty="0" smtClean="0"/>
          </a:p>
          <a:p>
            <a:r>
              <a:rPr lang="tr-TR" dirty="0" smtClean="0"/>
              <a:t>Sekiz haftayı geçerse </a:t>
            </a:r>
            <a:r>
              <a:rPr lang="tr-TR" dirty="0" err="1" smtClean="0"/>
              <a:t>Wernicke</a:t>
            </a:r>
            <a:r>
              <a:rPr lang="tr-TR" dirty="0" smtClean="0"/>
              <a:t> </a:t>
            </a:r>
            <a:r>
              <a:rPr lang="tr-TR" dirty="0" err="1" smtClean="0"/>
              <a:t>Ensefalopatisi</a:t>
            </a:r>
            <a:r>
              <a:rPr lang="tr-TR" dirty="0" smtClean="0"/>
              <a:t> veya </a:t>
            </a:r>
            <a:r>
              <a:rPr lang="tr-TR" dirty="0" err="1" smtClean="0"/>
              <a:t>Korsakoff</a:t>
            </a:r>
            <a:r>
              <a:rPr lang="tr-TR" dirty="0" smtClean="0"/>
              <a:t> Sendromu</a:t>
            </a:r>
          </a:p>
          <a:p>
            <a:r>
              <a:rPr lang="tr-TR" dirty="0" smtClean="0"/>
              <a:t>Tedavi olmayan hastalarda ölüm oranı %20 </a:t>
            </a:r>
          </a:p>
          <a:p>
            <a:r>
              <a:rPr lang="tr-TR" dirty="0" smtClean="0"/>
              <a:t>Tedavi ile bu oran %5-10’a azalır. 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451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28600"/>
            <a:ext cx="8836025" cy="758825"/>
          </a:xfrm>
        </p:spPr>
        <p:txBody>
          <a:bodyPr/>
          <a:lstStyle/>
          <a:p>
            <a:r>
              <a:rPr lang="tr-TR" sz="3200" dirty="0" smtClean="0"/>
              <a:t>Alkol Yoksunluğunu Değerlendirme (CIWA-Ar)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Mide bulantısı ve kusma </a:t>
            </a:r>
          </a:p>
          <a:p>
            <a:r>
              <a:rPr lang="tr-TR" dirty="0" smtClean="0"/>
              <a:t>Tremor</a:t>
            </a:r>
          </a:p>
          <a:p>
            <a:r>
              <a:rPr lang="tr-TR" dirty="0" smtClean="0"/>
              <a:t>Terleme</a:t>
            </a:r>
          </a:p>
          <a:p>
            <a:r>
              <a:rPr lang="tr-TR" dirty="0" err="1" smtClean="0"/>
              <a:t>Anksiyete</a:t>
            </a:r>
            <a:endParaRPr lang="tr-TR" dirty="0" smtClean="0"/>
          </a:p>
          <a:p>
            <a:r>
              <a:rPr lang="tr-TR" dirty="0" smtClean="0"/>
              <a:t>Ajitasyon</a:t>
            </a:r>
          </a:p>
          <a:p>
            <a:r>
              <a:rPr lang="tr-TR" dirty="0" err="1" smtClean="0"/>
              <a:t>Taktil</a:t>
            </a:r>
            <a:r>
              <a:rPr lang="tr-TR" dirty="0" smtClean="0"/>
              <a:t> rahatsızlıklar</a:t>
            </a:r>
          </a:p>
          <a:p>
            <a:r>
              <a:rPr lang="tr-TR" dirty="0" smtClean="0"/>
              <a:t>İşitsel rahatsızlıklar</a:t>
            </a:r>
          </a:p>
          <a:p>
            <a:r>
              <a:rPr lang="tr-TR" dirty="0" smtClean="0"/>
              <a:t>Görsel rahatsızlıklar</a:t>
            </a:r>
          </a:p>
          <a:p>
            <a:r>
              <a:rPr lang="tr-TR" dirty="0" err="1" smtClean="0"/>
              <a:t>Başağrısı</a:t>
            </a:r>
            <a:endParaRPr lang="tr-TR" dirty="0" smtClean="0"/>
          </a:p>
          <a:p>
            <a:r>
              <a:rPr lang="tr-TR" dirty="0" smtClean="0"/>
              <a:t>Oryantasyon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31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CIWA-Ar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Ölçeğin 1-2 saatte bir tekrarlanması gerekebilir</a:t>
            </a:r>
          </a:p>
          <a:p>
            <a:r>
              <a:rPr lang="tr-TR" dirty="0" smtClean="0"/>
              <a:t>Toplam 67 puan</a:t>
            </a:r>
          </a:p>
          <a:p>
            <a:r>
              <a:rPr lang="tr-TR" dirty="0" smtClean="0"/>
              <a:t>Ölçek puanlarında artış  varsa ek tedavi</a:t>
            </a:r>
          </a:p>
          <a:p>
            <a:r>
              <a:rPr lang="tr-TR" dirty="0" smtClean="0"/>
              <a:t>Ölçek puanı 10’nun altındaysa ilaç ihtiyacı yoktur. </a:t>
            </a:r>
          </a:p>
          <a:p>
            <a:r>
              <a:rPr lang="tr-TR" dirty="0" smtClean="0"/>
              <a:t>Ölçek puanı 10-18 ise orta düzeyde yoksunluk </a:t>
            </a:r>
          </a:p>
          <a:p>
            <a:r>
              <a:rPr lang="tr-TR" dirty="0" smtClean="0"/>
              <a:t>18 ve üzeri şiddetli yoksunluk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26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 err="1" smtClean="0"/>
              <a:t>Tremens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 smtClean="0"/>
              <a:t>Tiamin</a:t>
            </a:r>
            <a:r>
              <a:rPr lang="tr-TR" b="1" dirty="0" smtClean="0"/>
              <a:t> (B1):</a:t>
            </a:r>
            <a:r>
              <a:rPr lang="tr-TR" dirty="0" smtClean="0"/>
              <a:t>  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i="1" dirty="0" smtClean="0"/>
              <a:t> </a:t>
            </a:r>
            <a:r>
              <a:rPr lang="tr-TR" i="1" dirty="0" err="1" smtClean="0"/>
              <a:t>Konfüzyon</a:t>
            </a:r>
            <a:r>
              <a:rPr lang="tr-TR" i="1" dirty="0" smtClean="0"/>
              <a:t>/nörolojik sorunu yoksa</a:t>
            </a:r>
            <a:r>
              <a:rPr lang="tr-TR" dirty="0" smtClean="0"/>
              <a:t>; 100-250 mg  </a:t>
            </a:r>
            <a:r>
              <a:rPr lang="tr-TR" dirty="0" err="1" smtClean="0"/>
              <a:t>parenteral</a:t>
            </a: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i="1" dirty="0" err="1" smtClean="0"/>
              <a:t>Ataksi</a:t>
            </a:r>
            <a:r>
              <a:rPr lang="tr-TR" i="1" dirty="0" smtClean="0"/>
              <a:t>, </a:t>
            </a:r>
            <a:r>
              <a:rPr lang="tr-TR" i="1" dirty="0" err="1" smtClean="0"/>
              <a:t>nistagmus</a:t>
            </a:r>
            <a:r>
              <a:rPr lang="tr-TR" i="1" dirty="0" smtClean="0"/>
              <a:t> veya </a:t>
            </a:r>
            <a:r>
              <a:rPr lang="tr-TR" i="1" dirty="0" err="1" smtClean="0"/>
              <a:t>konfüzyon</a:t>
            </a:r>
            <a:r>
              <a:rPr lang="tr-TR" i="1" dirty="0" smtClean="0"/>
              <a:t> varsa</a:t>
            </a:r>
            <a:r>
              <a:rPr lang="tr-TR" dirty="0" smtClean="0"/>
              <a:t>; 250 mg </a:t>
            </a:r>
            <a:r>
              <a:rPr lang="tr-TR" dirty="0" err="1" smtClean="0"/>
              <a:t>intravenöz</a:t>
            </a:r>
            <a:r>
              <a:rPr lang="tr-TR" dirty="0" smtClean="0"/>
              <a:t> (İV), 250 mg da </a:t>
            </a:r>
            <a:r>
              <a:rPr lang="tr-TR" dirty="0" err="1" smtClean="0"/>
              <a:t>intramüsküler</a:t>
            </a:r>
            <a:r>
              <a:rPr lang="tr-TR" dirty="0" smtClean="0"/>
              <a:t> (İM) </a:t>
            </a:r>
          </a:p>
          <a:p>
            <a:pPr>
              <a:buNone/>
            </a:pPr>
            <a:r>
              <a:rPr lang="tr-TR" dirty="0" smtClean="0"/>
              <a:t>   En az üç gün</a:t>
            </a:r>
          </a:p>
          <a:p>
            <a:pPr>
              <a:buNone/>
            </a:pPr>
            <a:r>
              <a:rPr lang="tr-TR" i="1" dirty="0" smtClean="0"/>
              <a:t>   </a:t>
            </a:r>
            <a:r>
              <a:rPr lang="tr-TR" i="1" dirty="0" err="1" smtClean="0"/>
              <a:t>Wernicke</a:t>
            </a:r>
            <a:r>
              <a:rPr lang="tr-TR" i="1" dirty="0" smtClean="0"/>
              <a:t> </a:t>
            </a:r>
            <a:r>
              <a:rPr lang="tr-TR" i="1" dirty="0" err="1" smtClean="0"/>
              <a:t>ensefalopatisi</a:t>
            </a:r>
            <a:r>
              <a:rPr lang="tr-TR" i="1" dirty="0" smtClean="0"/>
              <a:t> bulguları varsa;</a:t>
            </a:r>
          </a:p>
          <a:p>
            <a:pPr>
              <a:buNone/>
            </a:pPr>
            <a:r>
              <a:rPr lang="tr-TR" dirty="0" smtClean="0"/>
              <a:t>   </a:t>
            </a:r>
            <a:r>
              <a:rPr lang="tr-TR" dirty="0" err="1" smtClean="0"/>
              <a:t>tiamin</a:t>
            </a:r>
            <a:r>
              <a:rPr lang="tr-TR" dirty="0" smtClean="0"/>
              <a:t> </a:t>
            </a:r>
            <a:r>
              <a:rPr lang="tr-TR" dirty="0" err="1" smtClean="0"/>
              <a:t>replasmanı</a:t>
            </a:r>
            <a:r>
              <a:rPr lang="tr-TR" dirty="0" smtClean="0"/>
              <a:t> haftalarca sürdürülebilir.</a:t>
            </a:r>
          </a:p>
          <a:p>
            <a:pPr>
              <a:buNone/>
            </a:pPr>
            <a:r>
              <a:rPr lang="tr-TR" dirty="0" smtClean="0"/>
              <a:t>   Dekstrozlu sıvılarda her 50 gram dekstroz için ayrıca 100 mg </a:t>
            </a:r>
            <a:r>
              <a:rPr lang="tr-TR" dirty="0" err="1" smtClean="0"/>
              <a:t>tiamin</a:t>
            </a:r>
            <a:r>
              <a:rPr lang="tr-TR" dirty="0" smtClean="0"/>
              <a:t> eklenir.</a:t>
            </a:r>
            <a:r>
              <a:rPr lang="tr-TR" baseline="-25000" dirty="0" smtClean="0"/>
              <a:t>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665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 err="1" smtClean="0"/>
              <a:t>Tremens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556792"/>
            <a:ext cx="850392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 err="1" smtClean="0"/>
              <a:t>Sedasyonun</a:t>
            </a:r>
            <a:r>
              <a:rPr lang="tr-TR" b="1" dirty="0" smtClean="0"/>
              <a:t> sağlanması:</a:t>
            </a:r>
            <a:r>
              <a:rPr lang="tr-TR" i="1" dirty="0" smtClean="0"/>
              <a:t> </a:t>
            </a:r>
          </a:p>
          <a:p>
            <a:r>
              <a:rPr lang="tr-TR" dirty="0" err="1" smtClean="0"/>
              <a:t>Diazepam</a:t>
            </a:r>
            <a:r>
              <a:rPr lang="tr-TR" dirty="0" smtClean="0"/>
              <a:t> ;40-100 mg/gün</a:t>
            </a:r>
          </a:p>
          <a:p>
            <a:r>
              <a:rPr lang="tr-TR" dirty="0" smtClean="0"/>
              <a:t> Hasta </a:t>
            </a:r>
            <a:r>
              <a:rPr lang="tr-TR" dirty="0" err="1" smtClean="0"/>
              <a:t>deliryumda</a:t>
            </a:r>
            <a:r>
              <a:rPr lang="tr-TR" dirty="0" smtClean="0"/>
              <a:t> veya nöbet geçirmişse hemen 20 mg </a:t>
            </a:r>
            <a:r>
              <a:rPr lang="tr-TR" dirty="0" err="1" smtClean="0"/>
              <a:t>diazepam</a:t>
            </a:r>
            <a:r>
              <a:rPr lang="tr-TR" dirty="0" smtClean="0"/>
              <a:t>, daha sonra 30, 60 ve 120. dakikalarda 10 mg </a:t>
            </a:r>
            <a:r>
              <a:rPr lang="tr-TR" dirty="0" err="1" smtClean="0"/>
              <a:t>diazepam</a:t>
            </a:r>
            <a:r>
              <a:rPr lang="tr-TR" dirty="0" smtClean="0"/>
              <a:t> verilir. </a:t>
            </a:r>
          </a:p>
          <a:p>
            <a:r>
              <a:rPr lang="tr-TR" dirty="0" smtClean="0"/>
              <a:t>Daha sonra iki saatte bir 10 mg </a:t>
            </a:r>
            <a:r>
              <a:rPr lang="tr-TR" dirty="0" err="1" smtClean="0"/>
              <a:t>diazepam</a:t>
            </a:r>
            <a:endParaRPr lang="tr-TR" dirty="0" smtClean="0"/>
          </a:p>
          <a:p>
            <a:r>
              <a:rPr lang="tr-TR" dirty="0" smtClean="0"/>
              <a:t>Gece ek dozlara ihtiyaç olabilir. CIWA-Ar ile takip</a:t>
            </a:r>
          </a:p>
          <a:p>
            <a:r>
              <a:rPr lang="tr-TR" dirty="0" smtClean="0"/>
              <a:t>Sonraki günlerde %15-20 oranında dozlar azaltılır</a:t>
            </a:r>
          </a:p>
          <a:p>
            <a:r>
              <a:rPr lang="tr-TR" dirty="0" smtClean="0"/>
              <a:t>En geç iki haftada kesilir</a:t>
            </a:r>
          </a:p>
        </p:txBody>
      </p:sp>
    </p:spTree>
    <p:extLst>
      <p:ext uri="{BB962C8B-B14F-4D97-AF65-F5344CB8AC3E}">
        <p14:creationId xmlns:p14="http://schemas.microsoft.com/office/powerpoint/2010/main" val="252126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 smtClean="0"/>
              <a:t>Bir maddenin beyni etkilemesinden kaynaklanan</a:t>
            </a:r>
          </a:p>
          <a:p>
            <a:pPr lvl="1"/>
            <a:r>
              <a:rPr lang="tr-TR" dirty="0" smtClean="0"/>
              <a:t>Devamlı veya düzenli olarak madde alma arzusu  </a:t>
            </a:r>
          </a:p>
          <a:p>
            <a:pPr lvl="2"/>
            <a:r>
              <a:rPr lang="tr-TR" dirty="0" smtClean="0"/>
              <a:t>Maddenin keyif verici etkilerini yaşamak </a:t>
            </a:r>
          </a:p>
          <a:p>
            <a:pPr lvl="2"/>
            <a:r>
              <a:rPr lang="tr-TR" dirty="0" smtClean="0"/>
              <a:t>Yokluğundan kaynaklanan sıkıntıyı yaşamamak </a:t>
            </a:r>
          </a:p>
          <a:p>
            <a:pPr lvl="1"/>
            <a:r>
              <a:rPr lang="tr-TR" dirty="0" smtClean="0"/>
              <a:t>Bazı davranış bozuklukları </a:t>
            </a:r>
          </a:p>
          <a:p>
            <a:pPr lvl="1"/>
            <a:r>
              <a:rPr lang="tr-TR" u="sng" dirty="0" smtClean="0">
                <a:solidFill>
                  <a:srgbClr val="FF0000"/>
                </a:solidFill>
              </a:rPr>
              <a:t>BEYİN HASTALIĞI</a:t>
            </a:r>
          </a:p>
          <a:p>
            <a:endParaRPr lang="tr-TR" u="sng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 err="1" smtClean="0"/>
              <a:t>Tremens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err="1" smtClean="0"/>
              <a:t>Diazepam</a:t>
            </a:r>
            <a:r>
              <a:rPr lang="tr-TR" b="1" dirty="0" smtClean="0"/>
              <a:t> mı </a:t>
            </a:r>
            <a:r>
              <a:rPr lang="tr-TR" b="1" dirty="0" err="1" smtClean="0"/>
              <a:t>Lorazepam</a:t>
            </a:r>
            <a:r>
              <a:rPr lang="tr-TR" b="1" dirty="0" smtClean="0"/>
              <a:t> mı?</a:t>
            </a:r>
          </a:p>
          <a:p>
            <a:pPr>
              <a:buNone/>
            </a:pPr>
            <a:r>
              <a:rPr lang="tr-TR" dirty="0" smtClean="0"/>
              <a:t>KC Yetmezlik Bulguları ;</a:t>
            </a:r>
          </a:p>
          <a:p>
            <a:pPr>
              <a:buNone/>
            </a:pPr>
            <a:r>
              <a:rPr lang="tr-TR" dirty="0" smtClean="0"/>
              <a:t>-ALT,AST Artmış veya normal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dirty="0" err="1" smtClean="0"/>
              <a:t>Albumin</a:t>
            </a:r>
            <a:r>
              <a:rPr lang="tr-TR" dirty="0" smtClean="0"/>
              <a:t> azalır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dirty="0" err="1" smtClean="0"/>
              <a:t>Bilirubinler</a:t>
            </a:r>
            <a:r>
              <a:rPr lang="tr-TR" dirty="0" smtClean="0"/>
              <a:t> artar</a:t>
            </a:r>
          </a:p>
          <a:p>
            <a:pPr>
              <a:buNone/>
            </a:pPr>
            <a:r>
              <a:rPr lang="tr-TR" dirty="0" smtClean="0"/>
              <a:t>-INR uzar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dirty="0" err="1" smtClean="0"/>
              <a:t>Trombosit</a:t>
            </a:r>
            <a:r>
              <a:rPr lang="tr-TR" dirty="0" smtClean="0"/>
              <a:t> sayısı azalır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10 mg </a:t>
            </a:r>
            <a:r>
              <a:rPr lang="tr-TR" dirty="0" err="1" smtClean="0"/>
              <a:t>diazepam</a:t>
            </a:r>
            <a:r>
              <a:rPr lang="tr-TR" dirty="0" smtClean="0"/>
              <a:t>=1.3 mg </a:t>
            </a:r>
            <a:r>
              <a:rPr lang="tr-TR" dirty="0" err="1" smtClean="0"/>
              <a:t>Lorazepam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07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Deliryum</a:t>
            </a:r>
            <a:r>
              <a:rPr lang="tr-TR" dirty="0" smtClean="0"/>
              <a:t> </a:t>
            </a:r>
            <a:r>
              <a:rPr lang="tr-TR" dirty="0" err="1" smtClean="0"/>
              <a:t>Tremens</a:t>
            </a:r>
            <a:r>
              <a:rPr lang="tr-TR" dirty="0" smtClean="0"/>
              <a:t> Tedavisi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err="1" smtClean="0"/>
              <a:t>Antipsikotikler</a:t>
            </a:r>
            <a:r>
              <a:rPr lang="tr-TR" b="1" dirty="0" smtClean="0"/>
              <a:t>: </a:t>
            </a:r>
          </a:p>
          <a:p>
            <a:pPr>
              <a:buNone/>
            </a:pPr>
            <a:r>
              <a:rPr lang="tr-TR" dirty="0" smtClean="0"/>
              <a:t>Nöbet eşiğini  düşürmemeli</a:t>
            </a:r>
          </a:p>
          <a:p>
            <a:pPr>
              <a:buNone/>
            </a:pPr>
            <a:r>
              <a:rPr lang="tr-TR" dirty="0" smtClean="0"/>
              <a:t>Çoğunlukla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haloperidol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tercih edilir</a:t>
            </a:r>
          </a:p>
          <a:p>
            <a:pPr>
              <a:buNone/>
            </a:pPr>
            <a:r>
              <a:rPr lang="tr-TR" dirty="0" smtClean="0"/>
              <a:t>Günlük 2 mg bile yeterli olabilir</a:t>
            </a:r>
          </a:p>
          <a:p>
            <a:pPr>
              <a:buNone/>
            </a:pPr>
            <a:r>
              <a:rPr lang="tr-TR" dirty="0" smtClean="0"/>
              <a:t>İhtiyaç halinde 10-15mg/gün verilebilir. </a:t>
            </a:r>
          </a:p>
          <a:p>
            <a:pPr>
              <a:buNone/>
            </a:pPr>
            <a:r>
              <a:rPr lang="tr-TR" dirty="0" err="1" smtClean="0">
                <a:solidFill>
                  <a:schemeClr val="accent1"/>
                </a:solidFill>
              </a:rPr>
              <a:t>Biperiden</a:t>
            </a:r>
            <a:r>
              <a:rPr lang="tr-TR" dirty="0" smtClean="0">
                <a:solidFill>
                  <a:schemeClr val="accent1"/>
                </a:solidFill>
              </a:rPr>
              <a:t> kullanılmaz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/>
              <a:t>Sıvı elektrolit tedavisi:</a:t>
            </a:r>
          </a:p>
          <a:p>
            <a:pPr>
              <a:buNone/>
            </a:pPr>
            <a:r>
              <a:rPr lang="tr-TR" dirty="0" smtClean="0"/>
              <a:t>%5 dekstroz veya dekstrozlu </a:t>
            </a:r>
            <a:r>
              <a:rPr lang="tr-TR" dirty="0" err="1" smtClean="0"/>
              <a:t>ringer</a:t>
            </a:r>
            <a:r>
              <a:rPr lang="tr-TR" dirty="0" smtClean="0"/>
              <a:t> </a:t>
            </a:r>
            <a:r>
              <a:rPr lang="tr-TR" dirty="0" err="1" smtClean="0"/>
              <a:t>laktat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968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Wernicke</a:t>
            </a:r>
            <a:r>
              <a:rPr lang="tr-TR" dirty="0" smtClean="0"/>
              <a:t> </a:t>
            </a:r>
            <a:r>
              <a:rPr lang="tr-TR" dirty="0" err="1" smtClean="0"/>
              <a:t>Ensefalopatisi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Tiamin</a:t>
            </a:r>
            <a:r>
              <a:rPr lang="tr-TR" dirty="0" smtClean="0"/>
              <a:t> eksikliğine bağlı akut/</a:t>
            </a:r>
            <a:r>
              <a:rPr lang="tr-TR" dirty="0" err="1" smtClean="0"/>
              <a:t>subakut</a:t>
            </a:r>
            <a:r>
              <a:rPr lang="tr-TR" dirty="0" smtClean="0"/>
              <a:t> </a:t>
            </a:r>
            <a:r>
              <a:rPr lang="tr-TR" dirty="0" err="1" smtClean="0"/>
              <a:t>ensefalopati</a:t>
            </a:r>
            <a:r>
              <a:rPr lang="tr-TR" dirty="0" smtClean="0"/>
              <a:t> </a:t>
            </a:r>
          </a:p>
          <a:p>
            <a:r>
              <a:rPr lang="tr-TR" dirty="0" smtClean="0"/>
              <a:t>Kronik </a:t>
            </a:r>
            <a:r>
              <a:rPr lang="tr-TR" dirty="0" err="1" smtClean="0"/>
              <a:t>malnütrisyon</a:t>
            </a:r>
            <a:r>
              <a:rPr lang="tr-TR" dirty="0" smtClean="0"/>
              <a:t> (uzun süreli alkol kullanımı , açlık grevleri, </a:t>
            </a:r>
            <a:r>
              <a:rPr lang="tr-TR" dirty="0" err="1" smtClean="0"/>
              <a:t>hiperemezis</a:t>
            </a:r>
            <a:r>
              <a:rPr lang="tr-TR" dirty="0" smtClean="0"/>
              <a:t> </a:t>
            </a:r>
            <a:r>
              <a:rPr lang="tr-TR" dirty="0" err="1" smtClean="0"/>
              <a:t>gravidarum</a:t>
            </a:r>
            <a:r>
              <a:rPr lang="tr-TR" dirty="0" smtClean="0"/>
              <a:t>, GİS cerrahisi…)</a:t>
            </a:r>
          </a:p>
          <a:p>
            <a:r>
              <a:rPr lang="tr-TR" dirty="0" smtClean="0"/>
              <a:t> Vakaların ancak %20’si tanınmakta</a:t>
            </a:r>
          </a:p>
          <a:p>
            <a:r>
              <a:rPr lang="tr-TR" dirty="0" smtClean="0"/>
              <a:t>Gözden kaçırılırsa </a:t>
            </a:r>
            <a:r>
              <a:rPr lang="tr-TR" dirty="0" err="1" smtClean="0"/>
              <a:t>tiamin</a:t>
            </a:r>
            <a:r>
              <a:rPr lang="tr-TR" dirty="0" smtClean="0"/>
              <a:t> eksikliğine bağlı </a:t>
            </a:r>
            <a:r>
              <a:rPr lang="tr-TR" dirty="0" err="1" smtClean="0"/>
              <a:t>subakut</a:t>
            </a:r>
            <a:r>
              <a:rPr lang="tr-TR" dirty="0" smtClean="0"/>
              <a:t>/kronik </a:t>
            </a:r>
            <a:r>
              <a:rPr lang="tr-TR" dirty="0" err="1" smtClean="0"/>
              <a:t>demans</a:t>
            </a:r>
            <a:r>
              <a:rPr lang="tr-TR" dirty="0" smtClean="0"/>
              <a:t> tablosu olan </a:t>
            </a:r>
            <a:r>
              <a:rPr lang="tr-TR" dirty="0" err="1" smtClean="0"/>
              <a:t>Korsakoff</a:t>
            </a:r>
            <a:r>
              <a:rPr lang="tr-TR" dirty="0" smtClean="0"/>
              <a:t> sendromu </a:t>
            </a:r>
          </a:p>
          <a:p>
            <a:r>
              <a:rPr lang="tr-TR" dirty="0" err="1" smtClean="0"/>
              <a:t>Mortalite</a:t>
            </a:r>
            <a:r>
              <a:rPr lang="tr-TR" dirty="0" smtClean="0"/>
              <a:t> oranı %20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Wernicke</a:t>
            </a:r>
            <a:r>
              <a:rPr lang="tr-TR" dirty="0" smtClean="0"/>
              <a:t> </a:t>
            </a:r>
            <a:r>
              <a:rPr lang="tr-TR" dirty="0" err="1" smtClean="0"/>
              <a:t>Ensefalopatisi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Klasik </a:t>
            </a:r>
            <a:r>
              <a:rPr lang="tr-TR" dirty="0" err="1" smtClean="0"/>
              <a:t>triadı</a:t>
            </a:r>
            <a:r>
              <a:rPr lang="tr-TR" dirty="0" smtClean="0"/>
              <a:t>; </a:t>
            </a:r>
            <a:r>
              <a:rPr lang="tr-TR" dirty="0" err="1" smtClean="0"/>
              <a:t>ataksi</a:t>
            </a:r>
            <a:r>
              <a:rPr lang="tr-TR" dirty="0" smtClean="0"/>
              <a:t>, göz hareket bozuklukları ve </a:t>
            </a:r>
            <a:r>
              <a:rPr lang="tr-TR" dirty="0" err="1" smtClean="0"/>
              <a:t>konfüzyon</a:t>
            </a:r>
            <a:r>
              <a:rPr lang="tr-TR" dirty="0" smtClean="0"/>
              <a:t>/bellek bozukluğu </a:t>
            </a:r>
          </a:p>
          <a:p>
            <a:r>
              <a:rPr lang="tr-TR" dirty="0" smtClean="0"/>
              <a:t>Üçlü bulgunun hepsi olguların %10’unda gözlenir </a:t>
            </a:r>
          </a:p>
          <a:p>
            <a:r>
              <a:rPr lang="tr-TR" dirty="0" smtClean="0"/>
              <a:t>Tedavide </a:t>
            </a:r>
            <a:r>
              <a:rPr lang="tr-TR" dirty="0" err="1" smtClean="0">
                <a:solidFill>
                  <a:srgbClr val="FF0000"/>
                </a:solidFill>
              </a:rPr>
              <a:t>tiamin</a:t>
            </a:r>
            <a:r>
              <a:rPr lang="tr-TR" dirty="0" smtClean="0"/>
              <a:t> hayat kurtarıcıdır </a:t>
            </a:r>
          </a:p>
          <a:p>
            <a:r>
              <a:rPr lang="tr-TR" dirty="0" err="1" smtClean="0"/>
              <a:t>Tiamin</a:t>
            </a:r>
            <a:r>
              <a:rPr lang="tr-TR" dirty="0" smtClean="0"/>
              <a:t> ilk iki gün 1500 mg/gün,  sonraki beş gün 500mg/gün toplam doz üçe bölünerek, 100 veya 200cc </a:t>
            </a:r>
            <a:r>
              <a:rPr lang="tr-TR" dirty="0" err="1" smtClean="0"/>
              <a:t>salin</a:t>
            </a:r>
            <a:r>
              <a:rPr lang="tr-TR" dirty="0" smtClean="0"/>
              <a:t> içinde yarım saatte verilir</a:t>
            </a:r>
          </a:p>
          <a:p>
            <a:r>
              <a:rPr lang="tr-TR" dirty="0" smtClean="0"/>
              <a:t>Bir haftanın sonunda 100mg/gün oral idame dozuna geçilir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95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Zehirlenmesi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Öykü, fizik muayene, ruhsal muayene, tetkikler</a:t>
            </a:r>
          </a:p>
          <a:p>
            <a:r>
              <a:rPr lang="tr-TR" dirty="0" smtClean="0"/>
              <a:t>Herhangi bir komplikasyon yoksa genellikle yaşamı tehdit edici değildir. </a:t>
            </a:r>
          </a:p>
          <a:p>
            <a:r>
              <a:rPr lang="tr-TR" dirty="0" smtClean="0"/>
              <a:t>Alkol zehirlenme belirtileri düzelince yeniden değerlendirilmeli </a:t>
            </a:r>
          </a:p>
          <a:p>
            <a:r>
              <a:rPr lang="tr-TR" dirty="0" err="1" smtClean="0"/>
              <a:t>Komorbid</a:t>
            </a:r>
            <a:r>
              <a:rPr lang="tr-TR" dirty="0" smtClean="0"/>
              <a:t>  psikiyatrik rahatsızlık, intihar ya da zarar verme riskine dikkat</a:t>
            </a:r>
          </a:p>
          <a:p>
            <a:r>
              <a:rPr lang="tr-TR" dirty="0" smtClean="0"/>
              <a:t>Özgül bir tedavi yöntemi yok, belirtilere göre tedavi 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52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Zehirlenmesi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Yaşamsal bulgular yakından izlenmeli </a:t>
            </a:r>
          </a:p>
          <a:p>
            <a:r>
              <a:rPr lang="tr-TR" dirty="0" smtClean="0"/>
              <a:t>Yakın izlem, gerekirse fiziksel tespit </a:t>
            </a:r>
          </a:p>
          <a:p>
            <a:r>
              <a:rPr lang="tr-TR" dirty="0" smtClean="0"/>
              <a:t>Sıvı ve elektrolit gereksinimleri  </a:t>
            </a:r>
          </a:p>
          <a:p>
            <a:r>
              <a:rPr lang="tr-TR" dirty="0" err="1" smtClean="0"/>
              <a:t>Sedasyon</a:t>
            </a:r>
            <a:r>
              <a:rPr lang="tr-TR" dirty="0" smtClean="0"/>
              <a:t> için 2-5 mg gibi düşük doz </a:t>
            </a:r>
            <a:r>
              <a:rPr lang="tr-TR" dirty="0" err="1" smtClean="0"/>
              <a:t>haloperidol</a:t>
            </a:r>
            <a:r>
              <a:rPr lang="tr-TR" dirty="0" smtClean="0"/>
              <a:t> </a:t>
            </a:r>
          </a:p>
          <a:p>
            <a:r>
              <a:rPr lang="tr-TR" dirty="0" smtClean="0"/>
              <a:t>Solunum depresyonuna yol açabilecek  ilaçlara dikkat</a:t>
            </a:r>
          </a:p>
          <a:p>
            <a:r>
              <a:rPr lang="tr-TR" dirty="0" smtClean="0"/>
              <a:t>Mide lavajı yapılması faydalı olabilir</a:t>
            </a:r>
          </a:p>
          <a:p>
            <a:r>
              <a:rPr lang="tr-TR" dirty="0" smtClean="0"/>
              <a:t>Hasta kusturulmaz ve aktif kömür kullanılmaz. </a:t>
            </a:r>
          </a:p>
        </p:txBody>
      </p:sp>
    </p:spTree>
    <p:extLst>
      <p:ext uri="{BB962C8B-B14F-4D97-AF65-F5344CB8AC3E}">
        <p14:creationId xmlns:p14="http://schemas.microsoft.com/office/powerpoint/2010/main" val="14030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Alkol Zehirlenmesi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Wernicke</a:t>
            </a:r>
            <a:r>
              <a:rPr lang="tr-TR" dirty="0" smtClean="0"/>
              <a:t> </a:t>
            </a:r>
            <a:r>
              <a:rPr lang="tr-TR" dirty="0" err="1" smtClean="0"/>
              <a:t>ensefalopatisine</a:t>
            </a:r>
            <a:r>
              <a:rPr lang="tr-TR" dirty="0" smtClean="0"/>
              <a:t> karşı </a:t>
            </a:r>
            <a:r>
              <a:rPr lang="tr-TR" dirty="0" err="1" smtClean="0"/>
              <a:t>profilaktik</a:t>
            </a:r>
            <a:r>
              <a:rPr lang="tr-TR" dirty="0" smtClean="0"/>
              <a:t> olarak 100mg </a:t>
            </a:r>
            <a:r>
              <a:rPr lang="tr-TR" dirty="0" err="1" smtClean="0"/>
              <a:t>tiamin</a:t>
            </a:r>
            <a:r>
              <a:rPr lang="tr-TR" dirty="0" smtClean="0"/>
              <a:t> verilmelidir</a:t>
            </a:r>
          </a:p>
          <a:p>
            <a:r>
              <a:rPr lang="tr-TR" dirty="0" smtClean="0"/>
              <a:t>Kan şekeri düşük olan hastalarda verilecek her 50gram </a:t>
            </a:r>
            <a:r>
              <a:rPr lang="tr-TR" dirty="0" err="1" smtClean="0"/>
              <a:t>dextroz</a:t>
            </a:r>
            <a:r>
              <a:rPr lang="tr-TR" dirty="0" smtClean="0"/>
              <a:t> için ayrıca 100mg </a:t>
            </a:r>
            <a:r>
              <a:rPr lang="tr-TR" dirty="0" err="1" smtClean="0"/>
              <a:t>tiamin</a:t>
            </a:r>
            <a:r>
              <a:rPr lang="tr-TR" dirty="0" smtClean="0"/>
              <a:t> başlanmalıdır</a:t>
            </a:r>
          </a:p>
          <a:p>
            <a:r>
              <a:rPr lang="tr-TR" dirty="0" smtClean="0"/>
              <a:t>Epileptik nöbetler ortaya çıkarsa </a:t>
            </a:r>
            <a:r>
              <a:rPr lang="tr-TR" dirty="0" err="1" smtClean="0"/>
              <a:t>diazepam</a:t>
            </a:r>
            <a:r>
              <a:rPr lang="tr-TR" dirty="0" smtClean="0"/>
              <a:t> veya </a:t>
            </a:r>
            <a:r>
              <a:rPr lang="tr-TR" dirty="0" err="1" smtClean="0"/>
              <a:t>lorazepam</a:t>
            </a:r>
            <a:r>
              <a:rPr lang="tr-TR" dirty="0" smtClean="0"/>
              <a:t> kullanılabilir</a:t>
            </a:r>
          </a:p>
          <a:p>
            <a:r>
              <a:rPr lang="tr-TR" dirty="0" err="1" smtClean="0"/>
              <a:t>Diazepam</a:t>
            </a:r>
            <a:r>
              <a:rPr lang="tr-TR" dirty="0" smtClean="0"/>
              <a:t> uzun yarılanma ömrü nedeniyle daha dikkatli kullanılmalıdır.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29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Opioid</a:t>
            </a:r>
            <a:r>
              <a:rPr lang="tr-TR" dirty="0" smtClean="0"/>
              <a:t> Zehirlenmesi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Üç ana belirtisi; solunum yavaşlaması, </a:t>
            </a:r>
            <a:r>
              <a:rPr lang="tr-TR" dirty="0" err="1" smtClean="0"/>
              <a:t>pupillerin</a:t>
            </a:r>
            <a:r>
              <a:rPr lang="tr-TR" dirty="0" smtClean="0"/>
              <a:t> iğne ucu kadar olması ve koma </a:t>
            </a:r>
          </a:p>
          <a:p>
            <a:r>
              <a:rPr lang="tr-TR" dirty="0" err="1" smtClean="0">
                <a:solidFill>
                  <a:srgbClr val="FF0000"/>
                </a:solidFill>
              </a:rPr>
              <a:t>Naloksan</a:t>
            </a:r>
            <a:r>
              <a:rPr lang="tr-TR" dirty="0" smtClean="0"/>
              <a:t> 0.4-2 mg IV, 10 mg doza kadar </a:t>
            </a:r>
          </a:p>
          <a:p>
            <a:r>
              <a:rPr lang="tr-TR" dirty="0" smtClean="0"/>
              <a:t>Yanıtın iki dakika içinde alınması beklenir </a:t>
            </a:r>
          </a:p>
          <a:p>
            <a:r>
              <a:rPr lang="tr-TR" dirty="0" smtClean="0"/>
              <a:t>Bilinç ve solunumda düzelme görülene kadar her 3-5 dakikada bir doz tekrarlanabilir </a:t>
            </a:r>
          </a:p>
          <a:p>
            <a:r>
              <a:rPr lang="tr-TR" dirty="0" err="1" smtClean="0"/>
              <a:t>Naloksanın</a:t>
            </a:r>
            <a:r>
              <a:rPr lang="tr-TR" dirty="0" smtClean="0"/>
              <a:t> etki süresi iki saat kadardır</a:t>
            </a:r>
          </a:p>
          <a:p>
            <a:r>
              <a:rPr lang="tr-TR" dirty="0" err="1" smtClean="0"/>
              <a:t>Opioid</a:t>
            </a:r>
            <a:r>
              <a:rPr lang="tr-TR" dirty="0" smtClean="0"/>
              <a:t> etkisi süresince iki saatte bir tekrar verilir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332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Opioid</a:t>
            </a:r>
            <a:r>
              <a:rPr lang="tr-TR" dirty="0" smtClean="0"/>
              <a:t> Zehirlenmesi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Metadon</a:t>
            </a:r>
            <a:r>
              <a:rPr lang="tr-TR" dirty="0" smtClean="0"/>
              <a:t> gibi uzun yarı ömrü </a:t>
            </a:r>
            <a:r>
              <a:rPr lang="tr-TR" dirty="0" err="1" smtClean="0"/>
              <a:t>opioidlere</a:t>
            </a:r>
            <a:r>
              <a:rPr lang="tr-TR" dirty="0" smtClean="0"/>
              <a:t> dikkat</a:t>
            </a:r>
          </a:p>
          <a:p>
            <a:r>
              <a:rPr lang="tr-TR" dirty="0" smtClean="0"/>
              <a:t>Hasta 24-48 saat arasında gözlemde tutulmalıdır </a:t>
            </a:r>
          </a:p>
          <a:p>
            <a:r>
              <a:rPr lang="tr-TR" dirty="0" smtClean="0"/>
              <a:t>Yoksunluk belirtileri çıkınca </a:t>
            </a:r>
            <a:r>
              <a:rPr lang="tr-TR" dirty="0" err="1" smtClean="0"/>
              <a:t>naloksan</a:t>
            </a:r>
            <a:r>
              <a:rPr lang="tr-TR" dirty="0" smtClean="0"/>
              <a:t> kesilir  </a:t>
            </a:r>
          </a:p>
          <a:p>
            <a:r>
              <a:rPr lang="tr-TR" dirty="0" smtClean="0"/>
              <a:t>Tedaviye cevap yoksa tanı gözden geçirilmelidir </a:t>
            </a:r>
          </a:p>
          <a:p>
            <a:r>
              <a:rPr lang="tr-TR" dirty="0" smtClean="0"/>
              <a:t>Her doz aşımında intihar sorgulanmalıdır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07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Opioid</a:t>
            </a:r>
            <a:r>
              <a:rPr lang="tr-TR" dirty="0" smtClean="0"/>
              <a:t> Yoksunluğu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hangingPunct="1"/>
            <a:r>
              <a:rPr lang="tr-TR" sz="2400" dirty="0" smtClean="0"/>
              <a:t>Taşikardi</a:t>
            </a:r>
          </a:p>
          <a:p>
            <a:pPr hangingPunct="1"/>
            <a:r>
              <a:rPr lang="tr-TR" sz="2400" dirty="0" smtClean="0"/>
              <a:t>Hipertansiyon</a:t>
            </a:r>
          </a:p>
          <a:p>
            <a:pPr hangingPunct="1"/>
            <a:r>
              <a:rPr lang="tr-TR" sz="2400" dirty="0" err="1" smtClean="0"/>
              <a:t>Dilate</a:t>
            </a:r>
            <a:r>
              <a:rPr lang="tr-TR" sz="2400" dirty="0" smtClean="0"/>
              <a:t> </a:t>
            </a:r>
            <a:r>
              <a:rPr lang="tr-TR" sz="2400" dirty="0" err="1" smtClean="0"/>
              <a:t>pupil</a:t>
            </a:r>
            <a:endParaRPr lang="tr-TR" sz="2400" dirty="0" smtClean="0"/>
          </a:p>
          <a:p>
            <a:pPr hangingPunct="1"/>
            <a:r>
              <a:rPr lang="tr-TR" sz="2400" dirty="0" err="1" smtClean="0"/>
              <a:t>Anksiyete</a:t>
            </a:r>
            <a:endParaRPr lang="tr-TR" sz="2400" dirty="0" smtClean="0"/>
          </a:p>
          <a:p>
            <a:pPr hangingPunct="1"/>
            <a:r>
              <a:rPr lang="tr-TR" sz="2400" dirty="0" err="1" smtClean="0"/>
              <a:t>Lakrimasyon</a:t>
            </a:r>
            <a:endParaRPr lang="tr-TR" sz="2400" dirty="0" smtClean="0"/>
          </a:p>
          <a:p>
            <a:pPr hangingPunct="1"/>
            <a:r>
              <a:rPr lang="tr-TR" sz="2400" dirty="0" err="1" smtClean="0"/>
              <a:t>Rinore</a:t>
            </a:r>
            <a:endParaRPr lang="tr-TR" sz="2400" dirty="0" smtClean="0"/>
          </a:p>
          <a:p>
            <a:pPr hangingPunct="1"/>
            <a:r>
              <a:rPr lang="tr-TR" sz="2400" dirty="0" smtClean="0"/>
              <a:t>Terleme</a:t>
            </a:r>
          </a:p>
          <a:p>
            <a:pPr hangingPunct="1"/>
            <a:r>
              <a:rPr lang="tr-TR" sz="2400" dirty="0" smtClean="0"/>
              <a:t>Esneme</a:t>
            </a:r>
          </a:p>
          <a:p>
            <a:pPr hangingPunct="1"/>
            <a:r>
              <a:rPr lang="tr-TR" sz="2400" dirty="0" err="1" smtClean="0"/>
              <a:t>Piloereksiyon</a:t>
            </a:r>
            <a:endParaRPr lang="tr-TR" sz="2400" dirty="0" smtClean="0"/>
          </a:p>
          <a:p>
            <a:pPr hangingPunct="1"/>
            <a:r>
              <a:rPr lang="tr-TR" sz="2400" dirty="0" err="1" smtClean="0"/>
              <a:t>Artralji</a:t>
            </a:r>
            <a:r>
              <a:rPr lang="tr-TR" sz="2400" dirty="0" smtClean="0"/>
              <a:t>/</a:t>
            </a:r>
            <a:r>
              <a:rPr lang="tr-TR" sz="2400" dirty="0" err="1" smtClean="0"/>
              <a:t>miyalji</a:t>
            </a:r>
            <a:r>
              <a:rPr lang="tr-TR" sz="2400" dirty="0" smtClean="0"/>
              <a:t> (</a:t>
            </a:r>
            <a:r>
              <a:rPr lang="tr-TR" sz="2400" dirty="0" err="1" smtClean="0"/>
              <a:t>hiperaljezi</a:t>
            </a:r>
            <a:r>
              <a:rPr lang="tr-TR" sz="2400" dirty="0" smtClean="0"/>
              <a:t>)</a:t>
            </a:r>
          </a:p>
          <a:p>
            <a:pPr hangingPunct="1"/>
            <a:r>
              <a:rPr lang="tr-TR" sz="2400" dirty="0" smtClean="0"/>
              <a:t>Kusma</a:t>
            </a:r>
          </a:p>
          <a:p>
            <a:pPr hangingPunct="1"/>
            <a:r>
              <a:rPr lang="tr-TR" sz="2400" dirty="0" smtClean="0"/>
              <a:t>İshal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231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DSM-5 Tanı Ölçütleri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480" lvl="0" indent="-609120">
              <a:spcBef>
                <a:spcPts val="598"/>
              </a:spcBef>
              <a:spcAft>
                <a:spcPts val="0"/>
              </a:spcAft>
              <a:buNone/>
            </a:pPr>
            <a:r>
              <a:rPr lang="tr-TR" dirty="0" smtClean="0"/>
              <a:t>1.   Tolerans</a:t>
            </a:r>
          </a:p>
          <a:p>
            <a:pPr marL="1371599" lvl="0" indent="-1107720">
              <a:buNone/>
            </a:pPr>
            <a:r>
              <a:rPr lang="tr-TR" dirty="0" smtClean="0"/>
              <a:t>a. </a:t>
            </a:r>
            <a:r>
              <a:rPr lang="tr-TR" dirty="0" err="1" smtClean="0"/>
              <a:t>Entoksikasyon</a:t>
            </a:r>
            <a:r>
              <a:rPr lang="tr-TR" dirty="0" smtClean="0"/>
              <a:t> ya da istenilen etkiler için artmış madde kullanımının bulunması</a:t>
            </a:r>
          </a:p>
          <a:p>
            <a:pPr marL="1371599" lvl="0" indent="-1107720">
              <a:buNone/>
            </a:pPr>
            <a:r>
              <a:rPr lang="tr-TR" dirty="0" smtClean="0"/>
              <a:t>b. Sürekli aynı miktarda kullanım ile belirgin azalmış etki elde etme</a:t>
            </a:r>
          </a:p>
          <a:p>
            <a:pPr marL="1371599" lvl="0" indent="-1371240">
              <a:buNone/>
            </a:pPr>
            <a:r>
              <a:rPr lang="tr-TR" dirty="0" smtClean="0"/>
              <a:t>2.   Yoksunluk</a:t>
            </a:r>
          </a:p>
          <a:p>
            <a:pPr marL="1371599" lvl="0" indent="-1107720">
              <a:buNone/>
            </a:pPr>
            <a:r>
              <a:rPr lang="tr-TR" dirty="0" smtClean="0"/>
              <a:t>a. Söz konusu maddeye özgü yoksunluk belirtilerinin yaşanması</a:t>
            </a:r>
          </a:p>
          <a:p>
            <a:pPr marL="1371599" lvl="0" indent="-1107720">
              <a:buNone/>
            </a:pPr>
            <a:r>
              <a:rPr lang="tr-TR" dirty="0" smtClean="0"/>
              <a:t>b. Yoksunluk belirtilerinden kaçınmak için aynı maddeyi kullanmak zorunda kalmak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Opioid</a:t>
            </a:r>
            <a:r>
              <a:rPr lang="tr-TR" dirty="0" smtClean="0"/>
              <a:t> Yoksunluğu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1"/>
            <a:r>
              <a:rPr lang="tr-TR" dirty="0" smtClean="0"/>
              <a:t>Klinik </a:t>
            </a:r>
            <a:r>
              <a:rPr lang="tr-TR" dirty="0" err="1" smtClean="0"/>
              <a:t>Opiat</a:t>
            </a:r>
            <a:r>
              <a:rPr lang="tr-TR" dirty="0" smtClean="0"/>
              <a:t> Yoksunluk Ölçeği (</a:t>
            </a:r>
            <a:r>
              <a:rPr lang="tr-TR" dirty="0" err="1" smtClean="0"/>
              <a:t>Clinical</a:t>
            </a:r>
            <a:r>
              <a:rPr lang="tr-TR" dirty="0" smtClean="0"/>
              <a:t> </a:t>
            </a:r>
            <a:r>
              <a:rPr lang="tr-TR" dirty="0" err="1" smtClean="0"/>
              <a:t>Opiate</a:t>
            </a:r>
            <a:r>
              <a:rPr lang="tr-TR" dirty="0" smtClean="0"/>
              <a:t> </a:t>
            </a:r>
            <a:r>
              <a:rPr lang="tr-TR" dirty="0" err="1" smtClean="0"/>
              <a:t>Withdrawal</a:t>
            </a:r>
            <a:r>
              <a:rPr lang="tr-TR" dirty="0" smtClean="0"/>
              <a:t> </a:t>
            </a:r>
            <a:r>
              <a:rPr lang="tr-TR" dirty="0" err="1" smtClean="0"/>
              <a:t>Scale</a:t>
            </a:r>
            <a:r>
              <a:rPr lang="tr-TR" dirty="0" smtClean="0"/>
              <a:t>; COWS) ile değerlendirme</a:t>
            </a:r>
          </a:p>
          <a:p>
            <a:pPr hangingPunct="1">
              <a:buNone/>
            </a:pPr>
            <a:endParaRPr lang="tr-TR" dirty="0" smtClean="0"/>
          </a:p>
          <a:p>
            <a:pPr hangingPunct="1">
              <a:buNone/>
            </a:pPr>
            <a:r>
              <a:rPr lang="tr-TR" b="1" dirty="0" smtClean="0"/>
              <a:t>Tedavi</a:t>
            </a:r>
          </a:p>
          <a:p>
            <a:r>
              <a:rPr lang="tr-TR" dirty="0" smtClean="0"/>
              <a:t>Ağrılar; 6-8 saate bir analjezik ilaçlar (örnek: </a:t>
            </a:r>
            <a:r>
              <a:rPr lang="tr-TR" dirty="0" err="1" smtClean="0"/>
              <a:t>asetaminofen</a:t>
            </a:r>
            <a:r>
              <a:rPr lang="tr-TR" dirty="0" smtClean="0"/>
              <a:t>, </a:t>
            </a:r>
            <a:r>
              <a:rPr lang="tr-TR" dirty="0" err="1" smtClean="0"/>
              <a:t>naproksen</a:t>
            </a:r>
            <a:r>
              <a:rPr lang="tr-TR" dirty="0" smtClean="0"/>
              <a:t> ve </a:t>
            </a:r>
            <a:r>
              <a:rPr lang="tr-TR" dirty="0" err="1" smtClean="0"/>
              <a:t>ibuprofen</a:t>
            </a:r>
            <a:r>
              <a:rPr lang="tr-TR" dirty="0" smtClean="0"/>
              <a:t> gibi), </a:t>
            </a:r>
          </a:p>
          <a:p>
            <a:r>
              <a:rPr lang="tr-TR" dirty="0" err="1" smtClean="0"/>
              <a:t>Diyare</a:t>
            </a:r>
            <a:r>
              <a:rPr lang="tr-TR" dirty="0" smtClean="0"/>
              <a:t>; </a:t>
            </a:r>
            <a:r>
              <a:rPr lang="tr-TR" dirty="0" err="1" smtClean="0"/>
              <a:t>loperimid</a:t>
            </a:r>
            <a:r>
              <a:rPr lang="tr-TR" dirty="0" smtClean="0"/>
              <a:t> her </a:t>
            </a:r>
            <a:r>
              <a:rPr lang="tr-TR" dirty="0" err="1" smtClean="0"/>
              <a:t>defakasyondan</a:t>
            </a:r>
            <a:r>
              <a:rPr lang="tr-TR" dirty="0" smtClean="0"/>
              <a:t> sonra 1 tane</a:t>
            </a:r>
          </a:p>
          <a:p>
            <a:r>
              <a:rPr lang="tr-TR" dirty="0" err="1" smtClean="0"/>
              <a:t>Anksiyete</a:t>
            </a:r>
            <a:r>
              <a:rPr lang="tr-TR" dirty="0" smtClean="0"/>
              <a:t>; </a:t>
            </a:r>
            <a:r>
              <a:rPr lang="tr-TR" dirty="0" err="1" smtClean="0"/>
              <a:t>hidroksizin</a:t>
            </a:r>
            <a:r>
              <a:rPr lang="tr-TR" dirty="0" smtClean="0"/>
              <a:t>/  </a:t>
            </a:r>
            <a:r>
              <a:rPr lang="tr-TR" dirty="0" err="1" smtClean="0"/>
              <a:t>diazepam</a:t>
            </a:r>
            <a:r>
              <a:rPr lang="tr-TR" dirty="0" smtClean="0"/>
              <a:t> 40-60 mg/gün</a:t>
            </a:r>
          </a:p>
          <a:p>
            <a:r>
              <a:rPr lang="tr-TR" dirty="0" smtClean="0"/>
              <a:t>Uykusuzluk; </a:t>
            </a:r>
            <a:r>
              <a:rPr lang="tr-TR" dirty="0" err="1" smtClean="0"/>
              <a:t>ketiyapin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23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Esrar da bağımlılık yapar!</a:t>
            </a:r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tr-TR" sz="2400" dirty="0" smtClean="0"/>
              <a:t>Esrar bırakıldığı zaman ortaya çıkan belirtiler şunlardır</a:t>
            </a:r>
          </a:p>
          <a:p>
            <a:pPr lvl="1" eaLnBrk="1" hangingPunct="1"/>
            <a:r>
              <a:rPr lang="tr-TR" sz="2400" dirty="0" smtClean="0"/>
              <a:t>Sinirlilik </a:t>
            </a:r>
          </a:p>
          <a:p>
            <a:pPr lvl="1" eaLnBrk="1" hangingPunct="1"/>
            <a:r>
              <a:rPr lang="tr-TR" sz="2400" dirty="0" smtClean="0"/>
              <a:t>Gerginlik</a:t>
            </a:r>
          </a:p>
          <a:p>
            <a:pPr lvl="1" eaLnBrk="1" hangingPunct="1"/>
            <a:r>
              <a:rPr lang="tr-TR" sz="2400" dirty="0" smtClean="0"/>
              <a:t>Uykusuzluk </a:t>
            </a:r>
          </a:p>
          <a:p>
            <a:pPr lvl="1" eaLnBrk="1" hangingPunct="1"/>
            <a:r>
              <a:rPr lang="tr-TR" sz="2400" dirty="0" smtClean="0"/>
              <a:t>İştahsızlık </a:t>
            </a:r>
          </a:p>
          <a:p>
            <a:pPr lvl="1" eaLnBrk="1" hangingPunct="1"/>
            <a:r>
              <a:rPr lang="tr-TR" sz="2400" dirty="0" smtClean="0"/>
              <a:t>Esrarın kesilme belirtileri 6 haftaya kadar uzayabilir.</a:t>
            </a:r>
          </a:p>
          <a:p>
            <a:pPr eaLnBrk="1" hangingPunct="1">
              <a:buFont typeface="Arial" charset="0"/>
              <a:buNone/>
            </a:pPr>
            <a:r>
              <a:rPr lang="tr-TR" sz="2400" dirty="0" smtClean="0"/>
              <a:t> </a:t>
            </a:r>
          </a:p>
          <a:p>
            <a:pPr eaLnBrk="1" hangingPunct="1">
              <a:buFont typeface="Wingdings 2" pitchFamily="18" charset="2"/>
              <a:buChar char="R"/>
            </a:pPr>
            <a:r>
              <a:rPr lang="tr-TR" sz="2400" dirty="0" smtClean="0"/>
              <a:t>Esrar bağımlılık yapar. Kesildiği zaman ortaya çıkan belirtiler diğer uyuşturucularda olduğu kadar şiddetli olmadığı için “bağımlılık yapmaz” diye algılanır. Ama esrarın kesilme belirtileri uzun sürer…</a:t>
            </a:r>
          </a:p>
        </p:txBody>
      </p:sp>
    </p:spTree>
    <p:extLst>
      <p:ext uri="{BB962C8B-B14F-4D97-AF65-F5344CB8AC3E}">
        <p14:creationId xmlns:p14="http://schemas.microsoft.com/office/powerpoint/2010/main" val="5919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Esrarın esrarı!!!</a:t>
            </a:r>
          </a:p>
        </p:txBody>
      </p:sp>
      <p:sp>
        <p:nvSpPr>
          <p:cNvPr id="16" name="2 İçerik Yer Tutucusu"/>
          <p:cNvSpPr txBox="1">
            <a:spLocks/>
          </p:cNvSpPr>
          <p:nvPr/>
        </p:nvSpPr>
        <p:spPr bwMode="auto">
          <a:xfrm>
            <a:off x="468313" y="354488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tr-TR" sz="3200" b="1" dirty="0">
                <a:solidFill>
                  <a:schemeClr val="tx1"/>
                </a:solidFill>
                <a:latin typeface="Bookman Old Style" pitchFamily="18" charset="0"/>
              </a:rPr>
              <a:t>KULLANANLARIN %         ’İ ESRARI BIRAKAMADIĞINI SÖYLER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tr-TR" sz="3200" b="1" dirty="0">
              <a:latin typeface="Bookman Old Style" pitchFamily="18" charset="0"/>
            </a:endParaRPr>
          </a:p>
        </p:txBody>
      </p:sp>
      <p:grpSp>
        <p:nvGrpSpPr>
          <p:cNvPr id="2" name="18 Grup"/>
          <p:cNvGrpSpPr>
            <a:grpSpLocks/>
          </p:cNvGrpSpPr>
          <p:nvPr/>
        </p:nvGrpSpPr>
        <p:grpSpPr bwMode="auto">
          <a:xfrm>
            <a:off x="4945063" y="3644900"/>
            <a:ext cx="857250" cy="428625"/>
            <a:chOff x="4945807" y="3645023"/>
            <a:chExt cx="857250" cy="428625"/>
          </a:xfrm>
        </p:grpSpPr>
        <p:sp>
          <p:nvSpPr>
            <p:cNvPr id="17" name="16 Dikdörtgen"/>
            <p:cNvSpPr/>
            <p:nvPr/>
          </p:nvSpPr>
          <p:spPr>
            <a:xfrm>
              <a:off x="4945807" y="3645023"/>
              <a:ext cx="428625" cy="428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b="1" dirty="0">
                  <a:solidFill>
                    <a:schemeClr val="tx1"/>
                  </a:solidFill>
                  <a:latin typeface="Bookman Old Style" pitchFamily="18" charset="0"/>
                </a:rPr>
                <a:t>7</a:t>
              </a:r>
            </a:p>
          </p:txBody>
        </p:sp>
        <p:sp>
          <p:nvSpPr>
            <p:cNvPr id="18" name="17 Dikdörtgen"/>
            <p:cNvSpPr/>
            <p:nvPr/>
          </p:nvSpPr>
          <p:spPr>
            <a:xfrm>
              <a:off x="5374432" y="3645023"/>
              <a:ext cx="428625" cy="428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tr-TR" b="1" dirty="0">
                  <a:solidFill>
                    <a:schemeClr val="tx1"/>
                  </a:solidFill>
                  <a:latin typeface="Bookman Old Style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91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Esrarın esrarı!!!</a:t>
            </a:r>
          </a:p>
        </p:txBody>
      </p:sp>
      <p:sp>
        <p:nvSpPr>
          <p:cNvPr id="16" name="2 İçerik Yer Tutucusu"/>
          <p:cNvSpPr txBox="1">
            <a:spLocks/>
          </p:cNvSpPr>
          <p:nvPr/>
        </p:nvSpPr>
        <p:spPr bwMode="auto">
          <a:xfrm>
            <a:off x="468313" y="2633664"/>
            <a:ext cx="8229600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tr-TR" sz="3200" b="1" dirty="0">
                <a:solidFill>
                  <a:schemeClr val="tx1"/>
                </a:solidFill>
                <a:latin typeface="Bookman Old Style" pitchFamily="18" charset="0"/>
              </a:rPr>
              <a:t>ESRAR KULLANANLARDA AKIL HASTALIĞI GELİŞME RİSKİ      KAT DAHA FAZLADIR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tr-TR" sz="3200" b="1" dirty="0">
              <a:latin typeface="Bookman Old Style" pitchFamily="18" charset="0"/>
            </a:endParaRPr>
          </a:p>
        </p:txBody>
      </p:sp>
      <p:sp>
        <p:nvSpPr>
          <p:cNvPr id="17" name="16 Dikdörtgen"/>
          <p:cNvSpPr/>
          <p:nvPr/>
        </p:nvSpPr>
        <p:spPr>
          <a:xfrm>
            <a:off x="6599238" y="3212976"/>
            <a:ext cx="42862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Bookman Old Style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8008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Tedavi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412875"/>
            <a:ext cx="8215370" cy="4713288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tr-TR" dirty="0" smtClean="0"/>
              <a:t>	</a:t>
            </a:r>
            <a:r>
              <a:rPr lang="tr-TR" b="1" dirty="0" err="1" smtClean="0"/>
              <a:t>İntoksikasyonda</a:t>
            </a:r>
            <a:r>
              <a:rPr lang="tr-TR" b="1" dirty="0" smtClean="0"/>
              <a:t>:</a:t>
            </a:r>
          </a:p>
          <a:p>
            <a:pPr>
              <a:defRPr/>
            </a:pPr>
            <a:r>
              <a:rPr lang="tr-TR" dirty="0" smtClean="0"/>
              <a:t>Madde tarama testleri</a:t>
            </a:r>
          </a:p>
          <a:p>
            <a:pPr>
              <a:defRPr/>
            </a:pPr>
            <a:r>
              <a:rPr lang="tr-TR" dirty="0" smtClean="0"/>
              <a:t>Böbrek fonksiyon testleri</a:t>
            </a:r>
          </a:p>
          <a:p>
            <a:pPr>
              <a:defRPr/>
            </a:pPr>
            <a:r>
              <a:rPr lang="tr-TR" dirty="0" smtClean="0"/>
              <a:t>Kardiyak enzimler</a:t>
            </a:r>
          </a:p>
          <a:p>
            <a:pPr>
              <a:defRPr/>
            </a:pPr>
            <a:r>
              <a:rPr lang="tr-TR" dirty="0" smtClean="0"/>
              <a:t>Elektrokardiyogram  istenmelidir.</a:t>
            </a:r>
          </a:p>
          <a:p>
            <a:pPr>
              <a:defRPr/>
            </a:pPr>
            <a:r>
              <a:rPr lang="tr-TR" dirty="0" err="1" smtClean="0"/>
              <a:t>Vital</a:t>
            </a:r>
            <a:r>
              <a:rPr lang="tr-TR" dirty="0" smtClean="0"/>
              <a:t> bulgular </a:t>
            </a:r>
            <a:r>
              <a:rPr lang="tr-TR" dirty="0" err="1" smtClean="0"/>
              <a:t>monitorize</a:t>
            </a:r>
            <a:r>
              <a:rPr lang="tr-TR" dirty="0" smtClean="0"/>
              <a:t> edilmelidir.</a:t>
            </a:r>
          </a:p>
          <a:p>
            <a:pPr>
              <a:defRPr/>
            </a:pPr>
            <a:r>
              <a:rPr lang="tr-TR" dirty="0" smtClean="0"/>
              <a:t>Ek madde kullanmış olma ihtimalleri???</a:t>
            </a:r>
          </a:p>
          <a:p>
            <a:pPr>
              <a:defRPr/>
            </a:pPr>
            <a:r>
              <a:rPr lang="tr-TR" b="1" dirty="0" smtClean="0"/>
              <a:t>Antidot yok destekleyici ve </a:t>
            </a:r>
            <a:r>
              <a:rPr lang="tr-TR" b="1" dirty="0" err="1" smtClean="0"/>
              <a:t>semptomatik</a:t>
            </a:r>
            <a:r>
              <a:rPr lang="tr-TR" b="1" dirty="0" smtClean="0"/>
              <a:t> tedavi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8381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633223" y="6313489"/>
            <a:ext cx="297656" cy="395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tr-TR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Slayt Numarası Yer Tutucusu 1"/>
          <p:cNvSpPr txBox="1">
            <a:spLocks/>
          </p:cNvSpPr>
          <p:nvPr/>
        </p:nvSpPr>
        <p:spPr bwMode="auto">
          <a:xfrm>
            <a:off x="8530829" y="6326189"/>
            <a:ext cx="50125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A664030-2485-419A-9801-DE9E165BF092}" type="slidenum">
              <a:rPr lang="tr-TR" altLang="tr-TR" sz="1200">
                <a:solidFill>
                  <a:srgbClr val="FFFFFF"/>
                </a:solidFill>
                <a:ea typeface="MS PGothic" panose="020B0600070205080204" pitchFamily="34" charset="-128"/>
              </a:rPr>
              <a:pPr algn="ctr" eaLnBrk="1" hangingPunct="1"/>
              <a:t>145</a:t>
            </a:fld>
            <a:endParaRPr lang="tr-TR" altLang="tr-TR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2" y="228546"/>
            <a:ext cx="7860507" cy="548737"/>
          </a:xfrm>
          <a:prstGeom prst="rect">
            <a:avLst/>
          </a:prstGeom>
        </p:spPr>
      </p:pic>
      <p:sp>
        <p:nvSpPr>
          <p:cNvPr id="16" name="Başlık 1"/>
          <p:cNvSpPr txBox="1">
            <a:spLocks/>
          </p:cNvSpPr>
          <p:nvPr/>
        </p:nvSpPr>
        <p:spPr>
          <a:xfrm>
            <a:off x="793620" y="414982"/>
            <a:ext cx="7341757" cy="350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tr-TR" sz="2800" dirty="0">
              <a:latin typeface="+mn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967797" y="1614792"/>
            <a:ext cx="756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sz="32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26969" y="228545"/>
            <a:ext cx="720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8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334639" y="2782111"/>
            <a:ext cx="54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422796" y="254062"/>
            <a:ext cx="890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TIBBİ HASTALIKLAR VE MADDE KULLANIMI</a:t>
            </a:r>
          </a:p>
        </p:txBody>
      </p:sp>
      <p:graphicFrame>
        <p:nvGraphicFramePr>
          <p:cNvPr id="13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89381"/>
              </p:ext>
            </p:extLst>
          </p:nvPr>
        </p:nvGraphicFramePr>
        <p:xfrm>
          <a:off x="357158" y="571480"/>
          <a:ext cx="8458229" cy="5908548"/>
        </p:xfrm>
        <a:graphic>
          <a:graphicData uri="http://schemas.openxmlformats.org/drawingml/2006/table">
            <a:tbl>
              <a:tblPr/>
              <a:tblGrid>
                <a:gridCol w="20164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76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09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138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626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07" marR="47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j-lt"/>
                          <a:ea typeface="Calibri"/>
                          <a:cs typeface="Times New Roman"/>
                        </a:rPr>
                        <a:t>Kalp Damar Sistemine Etkileri</a:t>
                      </a:r>
                    </a:p>
                  </a:txBody>
                  <a:tcPr marL="47107" marR="47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j-lt"/>
                          <a:ea typeface="Calibri"/>
                          <a:cs typeface="Times New Roman"/>
                        </a:rPr>
                        <a:t>Solunum Sistemine Etkileri</a:t>
                      </a:r>
                    </a:p>
                  </a:txBody>
                  <a:tcPr marL="47107" marR="47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b="1" dirty="0">
                          <a:latin typeface="+mj-lt"/>
                          <a:ea typeface="Calibri"/>
                          <a:cs typeface="Times New Roman"/>
                        </a:rPr>
                        <a:t>Nörolojik Etkileri</a:t>
                      </a:r>
                    </a:p>
                  </a:txBody>
                  <a:tcPr marL="47107" marR="471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86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>
                          <a:latin typeface="+mj-lt"/>
                          <a:ea typeface="Calibri"/>
                          <a:cs typeface="Times New Roman"/>
                        </a:rPr>
                        <a:t>Alkol</a:t>
                      </a:r>
                      <a:endParaRPr lang="tr-T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Periferik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Vazodilatasyon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Aritmi riskinin artması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Miyokard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işlev bozukluğu</a:t>
                      </a: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Solunum Depresyonu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Pulmomer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Klirens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Azalması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Pnömoni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riski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Azalmış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pulmoner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vaskuler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resistans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Bilinç skalasında düşüklük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Disinhibisyon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70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>
                          <a:latin typeface="+mj-lt"/>
                          <a:ea typeface="Calibri"/>
                          <a:cs typeface="Times New Roman"/>
                        </a:rPr>
                        <a:t>Uyarıcılar;</a:t>
                      </a:r>
                      <a:endParaRPr lang="tr-TR" sz="18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>
                          <a:latin typeface="+mj-lt"/>
                          <a:ea typeface="Calibri"/>
                          <a:cs typeface="Times New Roman"/>
                        </a:rPr>
                        <a:t>Kokain,</a:t>
                      </a:r>
                      <a:endParaRPr lang="tr-TR" sz="18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 err="1">
                          <a:latin typeface="+mj-lt"/>
                          <a:ea typeface="Calibri"/>
                          <a:cs typeface="Times New Roman"/>
                        </a:rPr>
                        <a:t>Metamfetamin</a:t>
                      </a:r>
                      <a:endParaRPr lang="tr-TR" sz="18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 err="1">
                          <a:latin typeface="+mj-lt"/>
                          <a:ea typeface="Calibri"/>
                          <a:cs typeface="Times New Roman"/>
                        </a:rPr>
                        <a:t>Ekstazy</a:t>
                      </a:r>
                      <a:r>
                        <a:rPr lang="tr-TR" sz="1800" b="1" i="1" dirty="0">
                          <a:latin typeface="+mj-lt"/>
                          <a:ea typeface="Calibri"/>
                          <a:cs typeface="Times New Roman"/>
                        </a:rPr>
                        <a:t>,</a:t>
                      </a:r>
                      <a:endParaRPr lang="tr-TR" sz="18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>
                          <a:latin typeface="+mj-lt"/>
                          <a:ea typeface="Calibri"/>
                          <a:cs typeface="Times New Roman"/>
                        </a:rPr>
                        <a:t>MDMA</a:t>
                      </a:r>
                      <a:endParaRPr lang="tr-T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Taşikardi, hipertansiyon,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vazokonstriksiyon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, aritmi,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Miyokart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iskemisi</a:t>
                      </a:r>
                      <a:endParaRPr lang="tr-TR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Solunum hızının artması</a:t>
                      </a: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Ajitasyon,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agresyon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anksiyete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deliryum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, epileptik nöbetler</a:t>
                      </a: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034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 err="1">
                          <a:latin typeface="+mj-lt"/>
                          <a:ea typeface="Calibri"/>
                          <a:cs typeface="Times New Roman"/>
                        </a:rPr>
                        <a:t>Sedatif</a:t>
                      </a:r>
                      <a:r>
                        <a:rPr lang="tr-TR" sz="1800" b="1" i="1" dirty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tr-TR" sz="1800" b="1" i="1" dirty="0" err="1">
                          <a:latin typeface="+mj-lt"/>
                          <a:ea typeface="Calibri"/>
                          <a:cs typeface="Times New Roman"/>
                        </a:rPr>
                        <a:t>hipnotikler</a:t>
                      </a:r>
                      <a:r>
                        <a:rPr lang="tr-TR" sz="1800" b="1" i="1" dirty="0"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tr-TR" sz="1800" b="1" i="1" dirty="0" err="1" smtClean="0">
                          <a:latin typeface="+mj-lt"/>
                          <a:ea typeface="Calibri"/>
                          <a:cs typeface="Times New Roman"/>
                        </a:rPr>
                        <a:t>Benzodiazepin</a:t>
                      </a:r>
                      <a:r>
                        <a:rPr lang="tr-TR" sz="1800" b="1" i="1" dirty="0" smtClean="0">
                          <a:latin typeface="+mj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i="1" dirty="0" err="1">
                          <a:latin typeface="+mj-lt"/>
                          <a:ea typeface="Calibri"/>
                          <a:cs typeface="Times New Roman"/>
                        </a:rPr>
                        <a:t>opioid</a:t>
                      </a:r>
                      <a:r>
                        <a:rPr lang="tr-TR" sz="1800" b="1" i="1" dirty="0" smtClean="0">
                          <a:latin typeface="+mj-lt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b="1" i="1" dirty="0" smtClean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tr-TR" sz="1800" b="1" i="1" dirty="0" err="1">
                          <a:latin typeface="+mj-lt"/>
                          <a:ea typeface="Calibri"/>
                          <a:cs typeface="Times New Roman"/>
                        </a:rPr>
                        <a:t>marijuana</a:t>
                      </a:r>
                      <a:r>
                        <a:rPr lang="tr-TR" sz="1800" b="1" i="1" dirty="0">
                          <a:latin typeface="+mj-lt"/>
                          <a:ea typeface="Calibri"/>
                          <a:cs typeface="Times New Roman"/>
                        </a:rPr>
                        <a:t>, </a:t>
                      </a:r>
                      <a:endParaRPr lang="tr-TR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Sistemik </a:t>
                      </a: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vasküler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dirençte artma</a:t>
                      </a: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latin typeface="+mj-lt"/>
                          <a:ea typeface="Calibri"/>
                          <a:cs typeface="Times New Roman"/>
                        </a:rPr>
                        <a:t>Opioid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 kullanımında solunum dürtüsünde azalma</a:t>
                      </a: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latin typeface="+mj-lt"/>
                          <a:ea typeface="Calibri"/>
                          <a:cs typeface="Times New Roman"/>
                        </a:rPr>
                        <a:t>Bilinç </a:t>
                      </a:r>
                      <a:r>
                        <a:rPr lang="tr-TR" sz="1600" dirty="0">
                          <a:latin typeface="+mj-lt"/>
                          <a:ea typeface="Calibri"/>
                          <a:cs typeface="Times New Roman"/>
                        </a:rPr>
                        <a:t>düzeyinde bozulma, şaşkınlık, psikoz</a:t>
                      </a:r>
                    </a:p>
                  </a:txBody>
                  <a:tcPr marL="47107" marR="471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4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633223" y="6313489"/>
            <a:ext cx="297656" cy="395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tr-TR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Slayt Numarası Yer Tutucusu 1"/>
          <p:cNvSpPr txBox="1">
            <a:spLocks/>
          </p:cNvSpPr>
          <p:nvPr/>
        </p:nvSpPr>
        <p:spPr bwMode="auto">
          <a:xfrm>
            <a:off x="8530829" y="6326189"/>
            <a:ext cx="50125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A664030-2485-419A-9801-DE9E165BF092}" type="slidenum">
              <a:rPr lang="tr-TR" altLang="tr-TR" sz="1200">
                <a:solidFill>
                  <a:srgbClr val="FFFFFF"/>
                </a:solidFill>
                <a:ea typeface="MS PGothic" panose="020B0600070205080204" pitchFamily="34" charset="-128"/>
              </a:rPr>
              <a:pPr algn="ctr" eaLnBrk="1" hangingPunct="1"/>
              <a:t>146</a:t>
            </a:fld>
            <a:endParaRPr lang="tr-TR" altLang="tr-TR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2" y="228546"/>
            <a:ext cx="7860507" cy="548737"/>
          </a:xfrm>
          <a:prstGeom prst="rect">
            <a:avLst/>
          </a:prstGeom>
        </p:spPr>
      </p:pic>
      <p:sp>
        <p:nvSpPr>
          <p:cNvPr id="16" name="Başlık 1"/>
          <p:cNvSpPr txBox="1">
            <a:spLocks/>
          </p:cNvSpPr>
          <p:nvPr/>
        </p:nvSpPr>
        <p:spPr>
          <a:xfrm>
            <a:off x="24363" y="340253"/>
            <a:ext cx="7341757" cy="350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tr-TR" sz="2800" dirty="0">
              <a:latin typeface="+mn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967797" y="1614792"/>
            <a:ext cx="756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sz="32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26969" y="228545"/>
            <a:ext cx="720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8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334639" y="2782111"/>
            <a:ext cx="54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283492" y="254062"/>
            <a:ext cx="73497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ÖFKELİ/SALDIRGAN MADDE KULLANICISI ÖNLEMLERİ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67545" y="1500175"/>
            <a:ext cx="8676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+mj-lt"/>
              </a:rPr>
              <a:t>Güvenli olabileceğiniz bir yerde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olun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Çıkış 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noktasına yakın durun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+mj-lt"/>
              </a:rPr>
              <a:t>Tehdit etmeyin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+mj-lt"/>
              </a:rPr>
              <a:t>İlgili, dikkatli ve </a:t>
            </a:r>
            <a:r>
              <a:rPr lang="tr-TR" sz="2400" dirty="0" err="1">
                <a:solidFill>
                  <a:schemeClr val="tx1"/>
                </a:solidFill>
                <a:latin typeface="+mj-lt"/>
              </a:rPr>
              <a:t>empatik</a:t>
            </a:r>
            <a:r>
              <a:rPr lang="tr-TR" sz="2400" dirty="0">
                <a:solidFill>
                  <a:schemeClr val="tx1"/>
                </a:solidFill>
                <a:latin typeface="+mj-lt"/>
              </a:rPr>
              <a:t> olarak dinleyin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+mj-lt"/>
              </a:rPr>
              <a:t>Ona normalden daha fazla bir hareket alanı verin.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+mj-lt"/>
              </a:rPr>
              <a:t>Açık, kısa ve kesin açıklamalar yapın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+mj-lt"/>
              </a:rPr>
              <a:t>Seçenekleri açıklayın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>
                <a:solidFill>
                  <a:schemeClr val="tx1"/>
                </a:solidFill>
                <a:latin typeface="+mj-lt"/>
              </a:rPr>
              <a:t>İyi ilişki içinde olduğu aile üyeleri veya personelin </a:t>
            </a:r>
            <a:r>
              <a:rPr lang="tr-TR" sz="2400" dirty="0">
                <a:latin typeface="+mj-lt"/>
              </a:rPr>
              <a:t>odada olmasını sağlayın</a:t>
            </a:r>
          </a:p>
        </p:txBody>
      </p:sp>
    </p:spTree>
    <p:extLst>
      <p:ext uri="{BB962C8B-B14F-4D97-AF65-F5344CB8AC3E}">
        <p14:creationId xmlns:p14="http://schemas.microsoft.com/office/powerpoint/2010/main" val="257666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633223" y="6313489"/>
            <a:ext cx="297656" cy="395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tr-TR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Slayt Numarası Yer Tutucusu 1"/>
          <p:cNvSpPr txBox="1">
            <a:spLocks/>
          </p:cNvSpPr>
          <p:nvPr/>
        </p:nvSpPr>
        <p:spPr bwMode="auto">
          <a:xfrm>
            <a:off x="8530829" y="6326189"/>
            <a:ext cx="50125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A664030-2485-419A-9801-DE9E165BF092}" type="slidenum">
              <a:rPr lang="tr-TR" altLang="tr-TR" sz="1200">
                <a:solidFill>
                  <a:srgbClr val="FFFFFF"/>
                </a:solidFill>
                <a:ea typeface="MS PGothic" panose="020B0600070205080204" pitchFamily="34" charset="-128"/>
              </a:rPr>
              <a:pPr algn="ctr" eaLnBrk="1" hangingPunct="1"/>
              <a:t>147</a:t>
            </a:fld>
            <a:endParaRPr lang="tr-TR" altLang="tr-TR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2" y="228546"/>
            <a:ext cx="7860507" cy="548737"/>
          </a:xfrm>
          <a:prstGeom prst="rect">
            <a:avLst/>
          </a:prstGeom>
        </p:spPr>
      </p:pic>
      <p:sp>
        <p:nvSpPr>
          <p:cNvPr id="16" name="Başlık 1"/>
          <p:cNvSpPr txBox="1">
            <a:spLocks/>
          </p:cNvSpPr>
          <p:nvPr/>
        </p:nvSpPr>
        <p:spPr>
          <a:xfrm>
            <a:off x="793620" y="414982"/>
            <a:ext cx="7341757" cy="350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tr-TR" sz="2800" dirty="0">
              <a:latin typeface="+mn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967797" y="1614792"/>
            <a:ext cx="756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sz="32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26969" y="228545"/>
            <a:ext cx="720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800" dirty="0"/>
          </a:p>
        </p:txBody>
      </p:sp>
      <p:sp>
        <p:nvSpPr>
          <p:cNvPr id="2" name="Dikdörtgen 1"/>
          <p:cNvSpPr/>
          <p:nvPr/>
        </p:nvSpPr>
        <p:spPr>
          <a:xfrm>
            <a:off x="2827421" y="228545"/>
            <a:ext cx="51569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SALDIRGAN OLGUDA İLAÇ TEDAVİSİ</a:t>
            </a:r>
          </a:p>
        </p:txBody>
      </p:sp>
      <p:graphicFrame>
        <p:nvGraphicFramePr>
          <p:cNvPr id="13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069530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78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81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403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1804"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İlaç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Uygulam</a:t>
                      </a:r>
                      <a:r>
                        <a:rPr lang="tr-TR" baseline="0" dirty="0" smtClean="0">
                          <a:latin typeface="+mj-lt"/>
                        </a:rPr>
                        <a:t>a Yolu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Doz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Etki  baş. Süresi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Kontrendikasyon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434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Aripiprazol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Oral</a:t>
                      </a:r>
                      <a:r>
                        <a:rPr lang="tr-TR" baseline="0" dirty="0" smtClean="0">
                          <a:latin typeface="+mj-lt"/>
                        </a:rPr>
                        <a:t> solüsyon </a:t>
                      </a:r>
                    </a:p>
                    <a:p>
                      <a:r>
                        <a:rPr lang="tr-TR" baseline="0" dirty="0" smtClean="0">
                          <a:latin typeface="+mj-lt"/>
                        </a:rPr>
                        <a:t>1 mg/ml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Maks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  <a:r>
                        <a:rPr lang="tr-TR" baseline="0" dirty="0" smtClean="0">
                          <a:latin typeface="+mj-lt"/>
                        </a:rPr>
                        <a:t> 30 mg/gün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30-60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Nöbet Öyküsü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6326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Haloperidol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Amp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  <a:r>
                        <a:rPr lang="tr-TR" baseline="0" dirty="0" smtClean="0">
                          <a:latin typeface="+mj-lt"/>
                        </a:rPr>
                        <a:t> IM, IV</a:t>
                      </a:r>
                    </a:p>
                    <a:p>
                      <a:r>
                        <a:rPr lang="tr-TR" baseline="0" dirty="0" smtClean="0">
                          <a:latin typeface="+mj-lt"/>
                        </a:rPr>
                        <a:t>5 mg /ml</a:t>
                      </a:r>
                    </a:p>
                    <a:p>
                      <a:r>
                        <a:rPr lang="tr-TR" baseline="0" dirty="0" smtClean="0">
                          <a:latin typeface="+mj-lt"/>
                        </a:rPr>
                        <a:t>Oral </a:t>
                      </a:r>
                      <a:r>
                        <a:rPr lang="tr-TR" baseline="0" dirty="0" err="1" smtClean="0">
                          <a:latin typeface="+mj-lt"/>
                        </a:rPr>
                        <a:t>solusyon</a:t>
                      </a:r>
                      <a:endParaRPr lang="tr-TR" baseline="0" dirty="0" smtClean="0">
                        <a:latin typeface="+mj-lt"/>
                      </a:endParaRPr>
                    </a:p>
                    <a:p>
                      <a:r>
                        <a:rPr lang="tr-TR" baseline="0" dirty="0" smtClean="0">
                          <a:latin typeface="+mj-lt"/>
                        </a:rPr>
                        <a:t>2 mg/ml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Her 30-60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.da 2-5 mg.</a:t>
                      </a:r>
                    </a:p>
                    <a:p>
                      <a:r>
                        <a:rPr lang="tr-TR" dirty="0" smtClean="0">
                          <a:latin typeface="+mj-lt"/>
                        </a:rPr>
                        <a:t>(</a:t>
                      </a:r>
                      <a:r>
                        <a:rPr lang="tr-TR" dirty="0" err="1" smtClean="0">
                          <a:latin typeface="+mj-lt"/>
                        </a:rPr>
                        <a:t>Sedasyon</a:t>
                      </a:r>
                      <a:r>
                        <a:rPr lang="tr-TR" dirty="0" smtClean="0">
                          <a:latin typeface="+mj-lt"/>
                        </a:rPr>
                        <a:t> olana</a:t>
                      </a:r>
                      <a:r>
                        <a:rPr lang="tr-TR" baseline="0" dirty="0" smtClean="0">
                          <a:latin typeface="+mj-lt"/>
                        </a:rPr>
                        <a:t> kadar)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IM : 10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tr-TR" dirty="0" smtClean="0">
                          <a:latin typeface="+mj-lt"/>
                        </a:rPr>
                        <a:t>IV: 5-30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tr-TR" dirty="0" smtClean="0">
                          <a:latin typeface="+mj-lt"/>
                        </a:rPr>
                        <a:t>PO : 45-60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</a:p>
                    <a:p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Parkinson </a:t>
                      </a:r>
                    </a:p>
                    <a:p>
                      <a:r>
                        <a:rPr lang="tr-TR" dirty="0" smtClean="0">
                          <a:latin typeface="+mj-lt"/>
                        </a:rPr>
                        <a:t>Ciddi</a:t>
                      </a:r>
                      <a:r>
                        <a:rPr lang="tr-TR" baseline="0" dirty="0" smtClean="0">
                          <a:latin typeface="+mj-lt"/>
                        </a:rPr>
                        <a:t> </a:t>
                      </a:r>
                      <a:r>
                        <a:rPr lang="tr-TR" baseline="0" dirty="0" err="1" smtClean="0">
                          <a:latin typeface="+mj-lt"/>
                        </a:rPr>
                        <a:t>Kardiovasküler</a:t>
                      </a:r>
                      <a:r>
                        <a:rPr lang="tr-TR" baseline="0" dirty="0" smtClean="0">
                          <a:latin typeface="+mj-lt"/>
                        </a:rPr>
                        <a:t> hastalık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9066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Lorazepam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Tablet</a:t>
                      </a:r>
                      <a:r>
                        <a:rPr lang="tr-TR" baseline="0" dirty="0" smtClean="0">
                          <a:latin typeface="+mj-lt"/>
                        </a:rPr>
                        <a:t> (1/2,5 mg)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2-10</a:t>
                      </a:r>
                      <a:r>
                        <a:rPr lang="tr-TR" baseline="0" dirty="0" smtClean="0">
                          <a:latin typeface="+mj-lt"/>
                        </a:rPr>
                        <a:t> mg/gün</a:t>
                      </a:r>
                    </a:p>
                    <a:p>
                      <a:r>
                        <a:rPr lang="tr-TR" baseline="0" dirty="0" smtClean="0">
                          <a:latin typeface="+mj-lt"/>
                        </a:rPr>
                        <a:t>Bölünmüş doz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5-30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Dar</a:t>
                      </a:r>
                      <a:r>
                        <a:rPr lang="tr-TR" baseline="0" dirty="0" smtClean="0">
                          <a:latin typeface="+mj-lt"/>
                        </a:rPr>
                        <a:t> açılı glokom Solunum </a:t>
                      </a:r>
                      <a:r>
                        <a:rPr lang="tr-TR" baseline="0" dirty="0" err="1" smtClean="0">
                          <a:latin typeface="+mj-lt"/>
                        </a:rPr>
                        <a:t>yetm</a:t>
                      </a:r>
                      <a:r>
                        <a:rPr lang="tr-TR" baseline="0" dirty="0" smtClean="0">
                          <a:latin typeface="+mj-lt"/>
                        </a:rPr>
                        <a:t>.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9066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Olanzapin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Tablet </a:t>
                      </a:r>
                    </a:p>
                    <a:p>
                      <a:r>
                        <a:rPr lang="tr-TR" dirty="0" err="1" smtClean="0">
                          <a:latin typeface="+mj-lt"/>
                        </a:rPr>
                        <a:t>Flakon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20</a:t>
                      </a:r>
                      <a:r>
                        <a:rPr lang="tr-TR" baseline="0" dirty="0" smtClean="0">
                          <a:latin typeface="+mj-lt"/>
                        </a:rPr>
                        <a:t> mg/gün</a:t>
                      </a:r>
                    </a:p>
                    <a:p>
                      <a:r>
                        <a:rPr lang="tr-TR" baseline="0" dirty="0" smtClean="0">
                          <a:latin typeface="+mj-lt"/>
                        </a:rPr>
                        <a:t>Bölünmüş doz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IM:</a:t>
                      </a:r>
                      <a:r>
                        <a:rPr lang="tr-TR" baseline="0" dirty="0" smtClean="0">
                          <a:latin typeface="+mj-lt"/>
                        </a:rPr>
                        <a:t> 15-30 </a:t>
                      </a:r>
                      <a:r>
                        <a:rPr lang="tr-TR" baseline="0" dirty="0" err="1" smtClean="0">
                          <a:latin typeface="+mj-lt"/>
                        </a:rPr>
                        <a:t>dk</a:t>
                      </a:r>
                      <a:r>
                        <a:rPr lang="tr-TR" baseline="0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tr-TR" baseline="0" dirty="0" smtClean="0">
                          <a:latin typeface="+mj-lt"/>
                        </a:rPr>
                        <a:t>PO: 45-60 </a:t>
                      </a:r>
                      <a:r>
                        <a:rPr lang="tr-TR" baseline="0" dirty="0" err="1" smtClean="0">
                          <a:latin typeface="+mj-lt"/>
                        </a:rPr>
                        <a:t>dk</a:t>
                      </a:r>
                      <a:r>
                        <a:rPr lang="tr-TR" baseline="0" dirty="0" smtClean="0">
                          <a:latin typeface="+mj-lt"/>
                        </a:rPr>
                        <a:t>.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Stabil olmayan medikal durumlar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5434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Risperidon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Oral Solüsyon 1mg./ml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1-3 mg/gün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PO: 60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Parkinson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804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Ziprasidon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IM 20 mg./ml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10-40 mg/gün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IM: 15-30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MI, Kalp </a:t>
                      </a:r>
                      <a:r>
                        <a:rPr lang="tr-TR" dirty="0" err="1" smtClean="0">
                          <a:latin typeface="+mj-lt"/>
                        </a:rPr>
                        <a:t>yetm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69066">
                <a:tc>
                  <a:txBody>
                    <a:bodyPr/>
                    <a:lstStyle/>
                    <a:p>
                      <a:r>
                        <a:rPr lang="tr-TR" dirty="0" err="1" smtClean="0">
                          <a:latin typeface="+mj-lt"/>
                        </a:rPr>
                        <a:t>Klorpromazin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25 mg/5 ml IM, IV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100-200</a:t>
                      </a:r>
                      <a:r>
                        <a:rPr lang="tr-TR" baseline="0" dirty="0" smtClean="0">
                          <a:latin typeface="+mj-lt"/>
                        </a:rPr>
                        <a:t> mg/</a:t>
                      </a:r>
                      <a:r>
                        <a:rPr lang="tr-TR" baseline="0" dirty="0" err="1" smtClean="0">
                          <a:latin typeface="+mj-lt"/>
                        </a:rPr>
                        <a:t>gn</a:t>
                      </a:r>
                      <a:endParaRPr lang="tr-TR" baseline="0" dirty="0" smtClean="0">
                        <a:latin typeface="+mj-lt"/>
                      </a:endParaRPr>
                    </a:p>
                    <a:p>
                      <a:r>
                        <a:rPr lang="tr-TR" baseline="0" dirty="0" smtClean="0">
                          <a:latin typeface="+mj-lt"/>
                        </a:rPr>
                        <a:t>3-4 bölü. doz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latin typeface="+mj-lt"/>
                        </a:rPr>
                        <a:t>IV: 5-15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</a:p>
                    <a:p>
                      <a:r>
                        <a:rPr lang="tr-TR" dirty="0" smtClean="0">
                          <a:latin typeface="+mj-lt"/>
                        </a:rPr>
                        <a:t>IM 15-30 </a:t>
                      </a:r>
                      <a:r>
                        <a:rPr lang="tr-TR" dirty="0" err="1" smtClean="0">
                          <a:latin typeface="+mj-lt"/>
                        </a:rPr>
                        <a:t>dk</a:t>
                      </a:r>
                      <a:r>
                        <a:rPr lang="tr-TR" dirty="0" smtClean="0">
                          <a:latin typeface="+mj-lt"/>
                        </a:rPr>
                        <a:t>.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latin typeface="+mj-lt"/>
                        </a:rPr>
                        <a:t>Nöbet Öyküsü</a:t>
                      </a:r>
                    </a:p>
                    <a:p>
                      <a:r>
                        <a:rPr lang="tr-TR" dirty="0" smtClean="0">
                          <a:latin typeface="+mj-lt"/>
                        </a:rPr>
                        <a:t>KVS </a:t>
                      </a:r>
                      <a:r>
                        <a:rPr lang="tr-TR" dirty="0" err="1" smtClean="0">
                          <a:latin typeface="+mj-lt"/>
                        </a:rPr>
                        <a:t>hst</a:t>
                      </a:r>
                      <a:endParaRPr lang="tr-TR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59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633223" y="6313489"/>
            <a:ext cx="297656" cy="395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tr-TR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Slayt Numarası Yer Tutucusu 1"/>
          <p:cNvSpPr txBox="1">
            <a:spLocks/>
          </p:cNvSpPr>
          <p:nvPr/>
        </p:nvSpPr>
        <p:spPr bwMode="auto">
          <a:xfrm>
            <a:off x="8530829" y="6326189"/>
            <a:ext cx="50125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A664030-2485-419A-9801-DE9E165BF092}" type="slidenum">
              <a:rPr lang="tr-TR" altLang="tr-TR" sz="1200">
                <a:solidFill>
                  <a:srgbClr val="FFFFFF"/>
                </a:solidFill>
                <a:ea typeface="MS PGothic" panose="020B0600070205080204" pitchFamily="34" charset="-128"/>
              </a:rPr>
              <a:pPr algn="ctr" eaLnBrk="1" hangingPunct="1"/>
              <a:t>148</a:t>
            </a:fld>
            <a:endParaRPr lang="tr-TR" altLang="tr-TR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2" y="228546"/>
            <a:ext cx="7860507" cy="548737"/>
          </a:xfrm>
          <a:prstGeom prst="rect">
            <a:avLst/>
          </a:prstGeom>
        </p:spPr>
      </p:pic>
      <p:sp>
        <p:nvSpPr>
          <p:cNvPr id="16" name="Başlık 1"/>
          <p:cNvSpPr txBox="1">
            <a:spLocks/>
          </p:cNvSpPr>
          <p:nvPr/>
        </p:nvSpPr>
        <p:spPr>
          <a:xfrm>
            <a:off x="793620" y="414982"/>
            <a:ext cx="7341757" cy="350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tr-TR" sz="2800" dirty="0">
              <a:latin typeface="+mn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967797" y="1614792"/>
            <a:ext cx="756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sz="32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26969" y="228545"/>
            <a:ext cx="720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8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283493" y="2344189"/>
            <a:ext cx="64791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 sz="2600">
                <a:latin typeface="+mj-lt"/>
              </a:defRPr>
            </a:lvl1pPr>
          </a:lstStyle>
          <a:p>
            <a:r>
              <a:rPr lang="tr-TR" sz="2800" dirty="0">
                <a:solidFill>
                  <a:schemeClr val="tx1"/>
                </a:solidFill>
              </a:rPr>
              <a:t>Temel olarak yoksunluk bulguları varsa AMATEM ya da psikiyatri polikliniğine, </a:t>
            </a:r>
            <a:r>
              <a:rPr lang="tr-TR" sz="2800" dirty="0" err="1">
                <a:solidFill>
                  <a:schemeClr val="tx1"/>
                </a:solidFill>
              </a:rPr>
              <a:t>intoksikasyon</a:t>
            </a:r>
            <a:r>
              <a:rPr lang="tr-TR" sz="2800" dirty="0">
                <a:solidFill>
                  <a:schemeClr val="tx1"/>
                </a:solidFill>
              </a:rPr>
              <a:t> bulguları varsa acil dahiliye </a:t>
            </a:r>
            <a:r>
              <a:rPr lang="tr-TR" sz="2800" dirty="0" err="1">
                <a:solidFill>
                  <a:schemeClr val="tx1"/>
                </a:solidFill>
              </a:rPr>
              <a:t>polikliğine</a:t>
            </a:r>
            <a:r>
              <a:rPr lang="tr-TR" sz="28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656899" y="242600"/>
            <a:ext cx="7438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BAĞIMLI NASIL YÖNLENDİRİLECEK?</a:t>
            </a:r>
          </a:p>
        </p:txBody>
      </p:sp>
    </p:spTree>
    <p:extLst>
      <p:ext uri="{BB962C8B-B14F-4D97-AF65-F5344CB8AC3E}">
        <p14:creationId xmlns:p14="http://schemas.microsoft.com/office/powerpoint/2010/main" val="7647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chemeClr val="tx1"/>
                </a:solidFill>
              </a:rPr>
              <a:t>ACİL PSİKİYATRİYE NE ZAMAN YÖNLENDİRİLİR</a:t>
            </a:r>
            <a:r>
              <a:rPr lang="tr-TR" sz="3600" b="1" dirty="0" smtClean="0">
                <a:solidFill>
                  <a:schemeClr val="tx1"/>
                </a:solidFill>
              </a:rPr>
              <a:t>?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Predeliryum ve deliryum tremens durumunda, (mümkünse benzodiazepini verilip tiamini uygulanarak)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Yoğun yoksunluk bulgularının varlığında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Madde ve alkol kullanımına eşlik eden ya da yol açtığı, psikiyatrik durumlardan, homosid ya da suicid riskine neden olabilecek bir durum olduğunda.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Yoğun alkol-madde alım isteği yaşandığında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sz="2400" dirty="0"/>
              <a:t>Alkol madde etkisindeki </a:t>
            </a:r>
            <a:r>
              <a:rPr lang="tr-TR" sz="2400" dirty="0" err="1"/>
              <a:t>eksitasyon</a:t>
            </a:r>
            <a:r>
              <a:rPr lang="tr-TR" sz="2400" dirty="0"/>
              <a:t> </a:t>
            </a:r>
            <a:r>
              <a:rPr lang="tr-TR" sz="2400" dirty="0" smtClean="0"/>
              <a:t>durumlarında</a:t>
            </a: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929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90719" lvl="0" indent="-990360">
              <a:buNone/>
            </a:pPr>
            <a:r>
              <a:rPr lang="tr-TR" dirty="0" smtClean="0"/>
              <a:t>3.   Maddenin tasarlanandan daha yüksek miktarda ve uzun süre kullanılması</a:t>
            </a:r>
          </a:p>
          <a:p>
            <a:pPr marL="990719" lvl="0" indent="-990360">
              <a:buNone/>
            </a:pPr>
            <a:r>
              <a:rPr lang="tr-TR" dirty="0" smtClean="0"/>
              <a:t>4.   Maddeyi bırakmak ve kullanımı denetlemek için sürekli istek, boşa giden çabalar</a:t>
            </a:r>
          </a:p>
          <a:p>
            <a:pPr marL="990719" lvl="0" indent="-990360">
              <a:buNone/>
            </a:pPr>
            <a:r>
              <a:rPr lang="tr-TR" dirty="0" smtClean="0"/>
              <a:t>5.   Maddeyi sağlamak, kullanmak ve etkilerinden kurtulmak için aşırı zaman harcama</a:t>
            </a:r>
          </a:p>
          <a:p>
            <a:pPr marL="990719" lvl="0" indent="-990360">
              <a:buNone/>
            </a:pPr>
            <a:r>
              <a:rPr lang="tr-TR" dirty="0" smtClean="0"/>
              <a:t>6.   Madde kullanımı nedeniyle toplumsal, mesleki etkinlikler, boş zaman aktivitelerinin azalması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633223" y="6313489"/>
            <a:ext cx="297656" cy="395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tr-TR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Slayt Numarası Yer Tutucusu 1"/>
          <p:cNvSpPr txBox="1">
            <a:spLocks/>
          </p:cNvSpPr>
          <p:nvPr/>
        </p:nvSpPr>
        <p:spPr bwMode="auto">
          <a:xfrm>
            <a:off x="8530829" y="6326189"/>
            <a:ext cx="50125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A664030-2485-419A-9801-DE9E165BF092}" type="slidenum">
              <a:rPr lang="tr-TR" altLang="tr-TR" sz="1200">
                <a:solidFill>
                  <a:srgbClr val="FFFFFF"/>
                </a:solidFill>
                <a:ea typeface="MS PGothic" panose="020B0600070205080204" pitchFamily="34" charset="-128"/>
              </a:rPr>
              <a:pPr algn="ctr" eaLnBrk="1" hangingPunct="1"/>
              <a:t>150</a:t>
            </a:fld>
            <a:endParaRPr lang="tr-TR" altLang="tr-TR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2" y="228546"/>
            <a:ext cx="7860507" cy="902843"/>
          </a:xfrm>
          <a:prstGeom prst="rect">
            <a:avLst/>
          </a:prstGeom>
        </p:spPr>
      </p:pic>
      <p:sp>
        <p:nvSpPr>
          <p:cNvPr id="16" name="Başlık 1"/>
          <p:cNvSpPr txBox="1">
            <a:spLocks/>
          </p:cNvSpPr>
          <p:nvPr/>
        </p:nvSpPr>
        <p:spPr>
          <a:xfrm>
            <a:off x="793620" y="414982"/>
            <a:ext cx="7341757" cy="350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tr-TR" sz="2800" dirty="0">
              <a:latin typeface="+mn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967797" y="1614792"/>
            <a:ext cx="756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tr-TR" sz="3200" dirty="0" smtClean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926969" y="228545"/>
            <a:ext cx="720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8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1283493" y="1341694"/>
            <a:ext cx="76473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 sz="2800">
                <a:latin typeface="+mj-lt"/>
              </a:defRPr>
            </a:lvl1pPr>
          </a:lstStyle>
          <a:p>
            <a:r>
              <a:rPr lang="tr-TR" dirty="0">
                <a:solidFill>
                  <a:schemeClr val="tx1"/>
                </a:solidFill>
              </a:rPr>
              <a:t>Bağımlılık tanısı konduğunda ve öncelikle ele alınması gereken tanının bağımlılık olduğu durumlarda.</a:t>
            </a:r>
          </a:p>
          <a:p>
            <a:r>
              <a:rPr lang="tr-TR" dirty="0">
                <a:solidFill>
                  <a:schemeClr val="tx1"/>
                </a:solidFill>
              </a:rPr>
              <a:t>Bağımlılık henüz gelişmemiş ancak süreç içine girilmişse.</a:t>
            </a:r>
          </a:p>
          <a:p>
            <a:r>
              <a:rPr lang="tr-TR" dirty="0">
                <a:solidFill>
                  <a:schemeClr val="tx1"/>
                </a:solidFill>
              </a:rPr>
              <a:t>Maddeye eşlik eden ya da yol açtığı psikiyatrik durumların varlığında</a:t>
            </a:r>
          </a:p>
          <a:p>
            <a:r>
              <a:rPr lang="tr-TR" dirty="0">
                <a:solidFill>
                  <a:schemeClr val="tx1"/>
                </a:solidFill>
              </a:rPr>
              <a:t>Maddeyle ilgili yasal yaptırımlar?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283493" y="177282"/>
            <a:ext cx="7860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AMATEM/ÇEMATEM POLİKLİNİĞİNE NE ZAMAN YÖNLENDİRİLİR?</a:t>
            </a:r>
          </a:p>
        </p:txBody>
      </p:sp>
    </p:spTree>
    <p:extLst>
      <p:ext uri="{BB962C8B-B14F-4D97-AF65-F5344CB8AC3E}">
        <p14:creationId xmlns:p14="http://schemas.microsoft.com/office/powerpoint/2010/main" val="253788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633223" y="6313489"/>
            <a:ext cx="297656" cy="3952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tr-TR" sz="1800">
              <a:solidFill>
                <a:srgbClr val="FFFFFF"/>
              </a:solidFill>
              <a:cs typeface="+mn-cs"/>
            </a:endParaRPr>
          </a:p>
        </p:txBody>
      </p:sp>
      <p:sp>
        <p:nvSpPr>
          <p:cNvPr id="4102" name="Slayt Numarası Yer Tutucusu 1"/>
          <p:cNvSpPr txBox="1">
            <a:spLocks/>
          </p:cNvSpPr>
          <p:nvPr/>
        </p:nvSpPr>
        <p:spPr bwMode="auto">
          <a:xfrm>
            <a:off x="8530829" y="6326189"/>
            <a:ext cx="50125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1A664030-2485-419A-9801-DE9E165BF092}" type="slidenum">
              <a:rPr lang="tr-TR" altLang="tr-TR" sz="1200">
                <a:solidFill>
                  <a:srgbClr val="FFFFFF"/>
                </a:solidFill>
                <a:ea typeface="MS PGothic" panose="020B0600070205080204" pitchFamily="34" charset="-128"/>
              </a:rPr>
              <a:pPr algn="ctr" eaLnBrk="1" hangingPunct="1"/>
              <a:t>151</a:t>
            </a:fld>
            <a:endParaRPr lang="tr-TR" altLang="tr-TR" sz="12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92" y="228546"/>
            <a:ext cx="7860507" cy="548737"/>
          </a:xfrm>
          <a:prstGeom prst="rect">
            <a:avLst/>
          </a:prstGeom>
        </p:spPr>
      </p:pic>
      <p:sp>
        <p:nvSpPr>
          <p:cNvPr id="16" name="Başlık 1"/>
          <p:cNvSpPr txBox="1">
            <a:spLocks/>
          </p:cNvSpPr>
          <p:nvPr/>
        </p:nvSpPr>
        <p:spPr>
          <a:xfrm>
            <a:off x="793620" y="414982"/>
            <a:ext cx="7341757" cy="3508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endParaRPr lang="tr-TR" sz="2800" dirty="0">
              <a:latin typeface="+mn-lt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283492" y="1560279"/>
            <a:ext cx="75630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 sz="2800">
                <a:latin typeface="+mj-lt"/>
              </a:defRPr>
            </a:lvl1pPr>
          </a:lstStyle>
          <a:p>
            <a:r>
              <a:rPr lang="tr-TR" dirty="0">
                <a:solidFill>
                  <a:schemeClr val="tx1"/>
                </a:solidFill>
              </a:rPr>
              <a:t>Alkol-madde </a:t>
            </a:r>
            <a:r>
              <a:rPr lang="tr-TR" dirty="0" err="1">
                <a:solidFill>
                  <a:schemeClr val="tx1"/>
                </a:solidFill>
              </a:rPr>
              <a:t>intoksikasyonunda</a:t>
            </a:r>
            <a:endParaRPr lang="tr-TR" dirty="0">
              <a:solidFill>
                <a:schemeClr val="tx1"/>
              </a:solidFill>
            </a:endParaRPr>
          </a:p>
          <a:p>
            <a:r>
              <a:rPr lang="tr-TR" dirty="0">
                <a:solidFill>
                  <a:schemeClr val="tx1"/>
                </a:solidFill>
              </a:rPr>
              <a:t>Kardiyak </a:t>
            </a:r>
            <a:r>
              <a:rPr lang="tr-TR" dirty="0" err="1">
                <a:solidFill>
                  <a:schemeClr val="tx1"/>
                </a:solidFill>
              </a:rPr>
              <a:t>arrest</a:t>
            </a:r>
            <a:r>
              <a:rPr lang="tr-TR" dirty="0">
                <a:solidFill>
                  <a:schemeClr val="tx1"/>
                </a:solidFill>
              </a:rPr>
              <a:t> (kokain, eroin, amfetamin..)</a:t>
            </a:r>
          </a:p>
          <a:p>
            <a:r>
              <a:rPr lang="tr-TR" dirty="0">
                <a:solidFill>
                  <a:schemeClr val="tx1"/>
                </a:solidFill>
              </a:rPr>
              <a:t>Solunum problemleri (çakmak </a:t>
            </a:r>
            <a:r>
              <a:rPr lang="tr-TR" dirty="0" err="1">
                <a:solidFill>
                  <a:schemeClr val="tx1"/>
                </a:solidFill>
              </a:rPr>
              <a:t>gazı,sentetikler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Opioid</a:t>
            </a:r>
            <a:r>
              <a:rPr lang="tr-TR" dirty="0">
                <a:solidFill>
                  <a:schemeClr val="tx1"/>
                </a:solidFill>
              </a:rPr>
              <a:t> ve </a:t>
            </a:r>
            <a:r>
              <a:rPr lang="tr-TR" dirty="0" err="1">
                <a:solidFill>
                  <a:schemeClr val="tx1"/>
                </a:solidFill>
              </a:rPr>
              <a:t>benzodiazepinler</a:t>
            </a:r>
            <a:r>
              <a:rPr lang="tr-TR" dirty="0">
                <a:solidFill>
                  <a:schemeClr val="tx1"/>
                </a:solidFill>
              </a:rPr>
              <a:t>)</a:t>
            </a:r>
          </a:p>
          <a:p>
            <a:r>
              <a:rPr lang="tr-TR" dirty="0">
                <a:solidFill>
                  <a:schemeClr val="tx1"/>
                </a:solidFill>
              </a:rPr>
              <a:t>SVO (kokain, </a:t>
            </a:r>
            <a:r>
              <a:rPr lang="tr-TR" dirty="0" err="1">
                <a:solidFill>
                  <a:schemeClr val="tx1"/>
                </a:solidFill>
              </a:rPr>
              <a:t>ekstazi</a:t>
            </a:r>
            <a:r>
              <a:rPr lang="tr-TR" dirty="0">
                <a:solidFill>
                  <a:schemeClr val="tx1"/>
                </a:solidFill>
              </a:rPr>
              <a:t>)</a:t>
            </a:r>
          </a:p>
          <a:p>
            <a:r>
              <a:rPr lang="tr-TR" dirty="0">
                <a:solidFill>
                  <a:schemeClr val="tx1"/>
                </a:solidFill>
              </a:rPr>
              <a:t>Epileptik nöbet ( </a:t>
            </a:r>
            <a:r>
              <a:rPr lang="tr-TR" dirty="0" err="1">
                <a:solidFill>
                  <a:schemeClr val="tx1"/>
                </a:solidFill>
              </a:rPr>
              <a:t>benzodiazepin</a:t>
            </a:r>
            <a:r>
              <a:rPr lang="tr-TR" dirty="0">
                <a:solidFill>
                  <a:schemeClr val="tx1"/>
                </a:solidFill>
              </a:rPr>
              <a:t>, </a:t>
            </a:r>
            <a:r>
              <a:rPr lang="tr-TR" dirty="0" err="1">
                <a:solidFill>
                  <a:schemeClr val="tx1"/>
                </a:solidFill>
              </a:rPr>
              <a:t>pregabalin</a:t>
            </a:r>
            <a:r>
              <a:rPr lang="tr-TR" dirty="0">
                <a:solidFill>
                  <a:schemeClr val="tx1"/>
                </a:solidFill>
              </a:rPr>
              <a:t>, alkol)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26969" y="228545"/>
            <a:ext cx="720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800" dirty="0"/>
          </a:p>
        </p:txBody>
      </p:sp>
      <p:sp>
        <p:nvSpPr>
          <p:cNvPr id="12" name="11 Metin kutusu"/>
          <p:cNvSpPr txBox="1"/>
          <p:nvPr/>
        </p:nvSpPr>
        <p:spPr>
          <a:xfrm>
            <a:off x="2334639" y="2782112"/>
            <a:ext cx="54280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v"/>
              <a:defRPr sz="2800">
                <a:latin typeface="+mj-lt"/>
              </a:defRPr>
            </a:lvl1pPr>
          </a:lstStyle>
          <a:p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94002" y="328791"/>
            <a:ext cx="9486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j-lt"/>
              </a:rPr>
              <a:t>ACİL DAHİLİYEYE NE ZAMAN YÖNLENDİRİLİR?</a:t>
            </a:r>
          </a:p>
        </p:txBody>
      </p:sp>
    </p:spTree>
    <p:extLst>
      <p:ext uri="{BB962C8B-B14F-4D97-AF65-F5344CB8AC3E}">
        <p14:creationId xmlns:p14="http://schemas.microsoft.com/office/powerpoint/2010/main" val="26750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AMATEM, tıbbi yaklaşımlar yanında </a:t>
            </a:r>
            <a:r>
              <a:rPr lang="tr-TR" dirty="0" err="1" smtClean="0"/>
              <a:t>psikoeğitimler</a:t>
            </a:r>
            <a:r>
              <a:rPr lang="tr-TR" dirty="0" smtClean="0"/>
              <a:t> ile </a:t>
            </a:r>
            <a:r>
              <a:rPr lang="tr-TR" dirty="0"/>
              <a:t>iyilik halinin sürdürülebilmesini </a:t>
            </a:r>
            <a:r>
              <a:rPr lang="tr-TR" dirty="0" smtClean="0"/>
              <a:t>destekleyen birimlerdir.</a:t>
            </a:r>
          </a:p>
          <a:p>
            <a:r>
              <a:rPr lang="en-US" dirty="0" err="1" smtClean="0"/>
              <a:t>Bağımlılık</a:t>
            </a:r>
            <a:r>
              <a:rPr lang="en-US" dirty="0" smtClean="0"/>
              <a:t> </a:t>
            </a:r>
            <a:r>
              <a:rPr lang="en-US" dirty="0" err="1"/>
              <a:t>tedavisi</a:t>
            </a:r>
            <a:r>
              <a:rPr lang="en-US" dirty="0"/>
              <a:t> </a:t>
            </a:r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ihtiyacına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isteğine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 smtClean="0"/>
              <a:t>yapılır</a:t>
            </a:r>
            <a:r>
              <a:rPr lang="en-US" dirty="0" smtClean="0"/>
              <a:t>.</a:t>
            </a:r>
            <a:endParaRPr lang="tr-TR" dirty="0"/>
          </a:p>
          <a:p>
            <a:r>
              <a:rPr lang="tr-TR" dirty="0" smtClean="0"/>
              <a:t>Her hastanın yatarak tedavisi gerekmez.</a:t>
            </a:r>
            <a:endParaRPr lang="tr-TR" dirty="0"/>
          </a:p>
          <a:p>
            <a:r>
              <a:rPr lang="tr-TR" dirty="0" smtClean="0"/>
              <a:t>Ayaktan </a:t>
            </a:r>
            <a:r>
              <a:rPr lang="tr-TR" dirty="0"/>
              <a:t>tedavi, çevresel </a:t>
            </a:r>
            <a:r>
              <a:rPr lang="tr-TR" dirty="0" smtClean="0"/>
              <a:t>faktörler </a:t>
            </a:r>
            <a:r>
              <a:rPr lang="tr-TR" dirty="0"/>
              <a:t>tedavi planı içinde ele alınabildiğinden daha faydalıdır</a:t>
            </a:r>
            <a:r>
              <a:rPr lang="tr-TR" dirty="0" smtClean="0"/>
              <a:t>.</a:t>
            </a:r>
          </a:p>
          <a:p>
            <a:r>
              <a:rPr lang="tr-TR" dirty="0"/>
              <a:t>Yatış kararı, </a:t>
            </a:r>
            <a:r>
              <a:rPr lang="tr-TR" dirty="0" smtClean="0"/>
              <a:t>ayaktan </a:t>
            </a:r>
            <a:r>
              <a:rPr lang="tr-TR" dirty="0"/>
              <a:t>tedavi sürdürülemediğinde verilir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AMATEM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AMATEM </a:t>
            </a:r>
            <a:r>
              <a:rPr lang="en-US" dirty="0" err="1" smtClean="0"/>
              <a:t>yatışı</a:t>
            </a:r>
            <a:r>
              <a:rPr lang="tr-TR" dirty="0" smtClean="0"/>
              <a:t> </a:t>
            </a:r>
            <a:r>
              <a:rPr lang="tr-TR" dirty="0"/>
              <a:t>çok özel durumlar dışında</a:t>
            </a:r>
            <a:r>
              <a:rPr lang="en-US" dirty="0"/>
              <a:t> </a:t>
            </a:r>
            <a:r>
              <a:rPr lang="en-US" dirty="0" err="1"/>
              <a:t>elektiftir</a:t>
            </a:r>
            <a:r>
              <a:rPr lang="en-US" dirty="0"/>
              <a:t>, </a:t>
            </a:r>
            <a:r>
              <a:rPr lang="en-US" dirty="0" err="1"/>
              <a:t>randevu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planlanır</a:t>
            </a:r>
            <a:r>
              <a:rPr lang="en-US" dirty="0" smtClean="0"/>
              <a:t>.</a:t>
            </a:r>
            <a:endParaRPr lang="tr-TR" dirty="0" smtClean="0"/>
          </a:p>
          <a:p>
            <a:endParaRPr lang="en-US" dirty="0"/>
          </a:p>
          <a:p>
            <a:r>
              <a:rPr lang="tr-TR" dirty="0"/>
              <a:t>E</a:t>
            </a:r>
            <a:r>
              <a:rPr lang="en-US" dirty="0" err="1"/>
              <a:t>ntoksikasyon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komplike</a:t>
            </a:r>
            <a:r>
              <a:rPr lang="en-US" dirty="0"/>
              <a:t> </a:t>
            </a:r>
            <a:r>
              <a:rPr lang="en-US" dirty="0" err="1"/>
              <a:t>durumlara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dahili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kapalı</a:t>
            </a:r>
            <a:r>
              <a:rPr lang="en-US" dirty="0"/>
              <a:t> </a:t>
            </a:r>
            <a:r>
              <a:rPr lang="en-US" dirty="0" err="1"/>
              <a:t>psikiyatri</a:t>
            </a:r>
            <a:r>
              <a:rPr lang="en-US" dirty="0"/>
              <a:t> </a:t>
            </a:r>
            <a:r>
              <a:rPr lang="en-US" dirty="0" err="1"/>
              <a:t>servislerinde</a:t>
            </a:r>
            <a:r>
              <a:rPr lang="en-US" dirty="0"/>
              <a:t> </a:t>
            </a:r>
            <a:r>
              <a:rPr lang="en-US" dirty="0" err="1"/>
              <a:t>müdahale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</a:t>
            </a:r>
          </a:p>
          <a:p>
            <a:endParaRPr lang="tr-TR" dirty="0"/>
          </a:p>
          <a:p>
            <a:r>
              <a:rPr lang="tr-TR" dirty="0" smtClean="0"/>
              <a:t>Sürdürülebilir </a:t>
            </a:r>
            <a:r>
              <a:rPr lang="tr-TR" dirty="0"/>
              <a:t>iyilik hali, </a:t>
            </a:r>
            <a:r>
              <a:rPr lang="tr-TR" dirty="0" smtClean="0"/>
              <a:t>hastanın tedavi sistemi </a:t>
            </a:r>
            <a:r>
              <a:rPr lang="tr-TR" dirty="0"/>
              <a:t>içinde kalabilmesine bağlıdır.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22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 Olarak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Her sağlık çalışanının alkol madde ile ilişkili aciller konusunda bilgi sahibi olması gerekir</a:t>
            </a:r>
          </a:p>
          <a:p>
            <a:r>
              <a:rPr lang="tr-TR" dirty="0" smtClean="0"/>
              <a:t>Eşlik edebilecek diğer patolojiler akılda tutulmalıdır</a:t>
            </a:r>
          </a:p>
          <a:p>
            <a:r>
              <a:rPr lang="tr-TR" dirty="0" smtClean="0"/>
              <a:t>İlk müdahale hayat kurtarıcı olabilir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44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457200" y="228600"/>
            <a:ext cx="8202613" cy="156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457200" y="2780928"/>
            <a:ext cx="8258175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 algn="ctr">
              <a:spcBef>
                <a:spcPts val="650"/>
              </a:spcBef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tr-TR" sz="54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Teşekkürler….</a:t>
            </a:r>
          </a:p>
        </p:txBody>
      </p:sp>
    </p:spTree>
    <p:extLst>
      <p:ext uri="{BB962C8B-B14F-4D97-AF65-F5344CB8AC3E}">
        <p14:creationId xmlns:p14="http://schemas.microsoft.com/office/powerpoint/2010/main" val="36239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90719" lvl="0" indent="-990360">
              <a:buNone/>
            </a:pPr>
            <a:r>
              <a:rPr lang="tr-TR" dirty="0" smtClean="0"/>
              <a:t>7.   Olumsuz sonuçlarının bilinmesine rağmen madde kullanımının sürdürülmesi</a:t>
            </a:r>
          </a:p>
          <a:p>
            <a:pPr marL="990719" lvl="0" indent="-990360">
              <a:buNone/>
            </a:pPr>
            <a:r>
              <a:rPr lang="tr-TR" dirty="0" smtClean="0"/>
              <a:t>8.   Maddeye kullanmaya karşı aşırı istek duyulması</a:t>
            </a:r>
          </a:p>
          <a:p>
            <a:pPr marL="990719" lvl="0" indent="-990360">
              <a:buNone/>
            </a:pPr>
            <a:r>
              <a:rPr lang="tr-TR" dirty="0" smtClean="0"/>
              <a:t>9.   İşte, okulda ya da evde sorumluklarını alamama ile sonuçlanan yineleyici madde kullanımı</a:t>
            </a:r>
          </a:p>
          <a:p>
            <a:pPr marL="990719" lvl="0" indent="-990360">
              <a:buNone/>
            </a:pPr>
            <a:r>
              <a:rPr lang="tr-TR" dirty="0" smtClean="0"/>
              <a:t>10. Fiziksel olarak tehlikeli olabilecek durumlarda yineleyici madde kullanımı</a:t>
            </a:r>
          </a:p>
          <a:p>
            <a:pPr marL="990719" lvl="0" indent="-990360">
              <a:buNone/>
            </a:pPr>
            <a:r>
              <a:rPr lang="tr-TR" dirty="0" smtClean="0"/>
              <a:t>11. Olumsuz sonuçlarına rağmen madde kullanımının  sürdürülmesi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Bağımlılık yapan maddeler ilk kullanıldığında hızlı ve yüksek miktarda dopamin salgılanır: ‘ödül</a:t>
            </a:r>
            <a:r>
              <a:rPr lang="tr-TR" altLang="tr-TR" dirty="0" smtClean="0"/>
              <a:t>’</a:t>
            </a:r>
          </a:p>
          <a:p>
            <a:endParaRPr lang="tr-TR" altLang="tr-TR" dirty="0"/>
          </a:p>
          <a:p>
            <a:r>
              <a:rPr lang="tr-TR" altLang="tr-TR" dirty="0"/>
              <a:t>Tekrarlayan kullanımlarda dopamin yine yükselir ama eski düzeylerine </a:t>
            </a:r>
            <a:r>
              <a:rPr lang="tr-TR" altLang="tr-TR" dirty="0" smtClean="0"/>
              <a:t>ulaşamaz</a:t>
            </a:r>
          </a:p>
          <a:p>
            <a:endParaRPr lang="tr-TR" altLang="tr-TR" dirty="0"/>
          </a:p>
          <a:p>
            <a:r>
              <a:rPr lang="tr-TR" altLang="tr-TR" dirty="0"/>
              <a:t>Bağımlılarda </a:t>
            </a:r>
            <a:r>
              <a:rPr lang="tr-TR" altLang="tr-TR" dirty="0" err="1"/>
              <a:t>dopamin</a:t>
            </a:r>
            <a:r>
              <a:rPr lang="tr-TR" altLang="tr-TR" dirty="0"/>
              <a:t> salınımı bozulur, kişi artık </a:t>
            </a:r>
            <a:r>
              <a:rPr lang="tr-TR" altLang="tr-TR" dirty="0" smtClean="0"/>
              <a:t>hiçbir şeyden </a:t>
            </a:r>
            <a:r>
              <a:rPr lang="tr-TR" altLang="tr-TR" dirty="0"/>
              <a:t>zevk alamaz olur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7866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altLang="tr-TR" dirty="0"/>
              <a:t>Bir süre sonra madde </a:t>
            </a:r>
            <a:r>
              <a:rPr lang="tr-TR" altLang="tr-TR" dirty="0" smtClean="0"/>
              <a:t>kullanımının sadece eksikliğin ve ihtiyacın giderilmesi haline </a:t>
            </a:r>
            <a:r>
              <a:rPr lang="tr-TR" altLang="tr-TR" dirty="0" smtClean="0"/>
              <a:t>gelmesi</a:t>
            </a:r>
          </a:p>
          <a:p>
            <a:endParaRPr lang="tr-TR" altLang="tr-TR" dirty="0"/>
          </a:p>
          <a:p>
            <a:r>
              <a:rPr lang="tr-TR" altLang="tr-TR" dirty="0"/>
              <a:t>B</a:t>
            </a:r>
            <a:r>
              <a:rPr lang="tr-TR" altLang="tr-TR" dirty="0" smtClean="0"/>
              <a:t>u </a:t>
            </a:r>
            <a:r>
              <a:rPr lang="tr-TR" altLang="tr-TR" dirty="0"/>
              <a:t>maddelere ulaşıp kullanma </a:t>
            </a:r>
            <a:r>
              <a:rPr lang="tr-TR" altLang="tr-TR" dirty="0" smtClean="0"/>
              <a:t>isteğinin </a:t>
            </a:r>
            <a:r>
              <a:rPr lang="tr-TR" altLang="tr-TR" dirty="0"/>
              <a:t>hayatta kalmak için gerçekten gerekli davranışların önüne </a:t>
            </a:r>
            <a:r>
              <a:rPr lang="tr-TR" altLang="tr-TR" dirty="0" smtClean="0"/>
              <a:t>geçmesi</a:t>
            </a:r>
          </a:p>
          <a:p>
            <a:endParaRPr lang="tr-TR" altLang="tr-TR" dirty="0" smtClean="0"/>
          </a:p>
          <a:p>
            <a:r>
              <a:rPr lang="tr-TR" altLang="tr-TR" dirty="0" smtClean="0"/>
              <a:t>Aile </a:t>
            </a:r>
            <a:r>
              <a:rPr lang="tr-TR" altLang="tr-TR" dirty="0"/>
              <a:t>,iş toplum gibi önceden değer taşıyan </a:t>
            </a:r>
            <a:r>
              <a:rPr lang="tr-TR" altLang="tr-TR" dirty="0" smtClean="0"/>
              <a:t>unsurların </a:t>
            </a:r>
            <a:r>
              <a:rPr lang="tr-TR" altLang="tr-TR" dirty="0"/>
              <a:t>bağımlılık karşısında önemini </a:t>
            </a:r>
            <a:r>
              <a:rPr lang="tr-TR" altLang="tr-TR" dirty="0" smtClean="0"/>
              <a:t>yitirmesi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36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unumlar\hsgm bme\bagimlilik-dongus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59055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56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Bağımlılık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Aşırı kullanma?</a:t>
            </a:r>
          </a:p>
          <a:p>
            <a:r>
              <a:rPr lang="tr-TR" dirty="0" smtClean="0"/>
              <a:t>Zararlılık?</a:t>
            </a:r>
          </a:p>
          <a:p>
            <a:r>
              <a:rPr lang="tr-TR" dirty="0" smtClean="0"/>
              <a:t>Tehlikelilik?</a:t>
            </a:r>
          </a:p>
          <a:p>
            <a:r>
              <a:rPr lang="tr-TR" dirty="0" smtClean="0"/>
              <a:t>Miktarı artırma?</a:t>
            </a:r>
          </a:p>
          <a:p>
            <a:r>
              <a:rPr lang="tr-TR" dirty="0" smtClean="0"/>
              <a:t>Bırakamama?</a:t>
            </a:r>
          </a:p>
          <a:p>
            <a:r>
              <a:rPr lang="tr-TR" dirty="0" smtClean="0"/>
              <a:t>Çevre?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tr-TR" dirty="0" smtClean="0"/>
              <a:t>Süreç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cxnSp>
        <p:nvCxnSpPr>
          <p:cNvPr id="7" name="3 Düz Ok Bağlayıcısı"/>
          <p:cNvCxnSpPr/>
          <p:nvPr/>
        </p:nvCxnSpPr>
        <p:spPr>
          <a:xfrm>
            <a:off x="428625" y="3632200"/>
            <a:ext cx="8215313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4 Oval"/>
          <p:cNvSpPr/>
          <p:nvPr/>
        </p:nvSpPr>
        <p:spPr>
          <a:xfrm>
            <a:off x="285750" y="3489325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9" name="5 Oval"/>
          <p:cNvSpPr/>
          <p:nvPr/>
        </p:nvSpPr>
        <p:spPr>
          <a:xfrm>
            <a:off x="2071688" y="3503613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0" name="6 Oval"/>
          <p:cNvSpPr/>
          <p:nvPr/>
        </p:nvSpPr>
        <p:spPr>
          <a:xfrm>
            <a:off x="4286250" y="3489325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1" name="7 Oval"/>
          <p:cNvSpPr/>
          <p:nvPr/>
        </p:nvSpPr>
        <p:spPr>
          <a:xfrm>
            <a:off x="6715125" y="3489325"/>
            <a:ext cx="285750" cy="285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2" name="8 Metin kutusu"/>
          <p:cNvSpPr txBox="1">
            <a:spLocks noChangeArrowheads="1"/>
          </p:cNvSpPr>
          <p:nvPr/>
        </p:nvSpPr>
        <p:spPr bwMode="auto">
          <a:xfrm>
            <a:off x="179388" y="1773238"/>
            <a:ext cx="2714625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 dirty="0"/>
              <a:t>Yoksunluk aşaması</a:t>
            </a:r>
          </a:p>
          <a:p>
            <a:pPr algn="ctr"/>
            <a:r>
              <a:rPr lang="tr-TR" sz="1600" dirty="0"/>
              <a:t>Fiziksel ve ruhsal sıkıntılar</a:t>
            </a:r>
          </a:p>
        </p:txBody>
      </p:sp>
      <p:sp>
        <p:nvSpPr>
          <p:cNvPr id="13" name="9 Metin kutusu"/>
          <p:cNvSpPr txBox="1">
            <a:spLocks noChangeArrowheads="1"/>
          </p:cNvSpPr>
          <p:nvPr/>
        </p:nvSpPr>
        <p:spPr bwMode="auto">
          <a:xfrm>
            <a:off x="1355725" y="4437063"/>
            <a:ext cx="328612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 dirty="0"/>
              <a:t>Erken iyileşme aşaması (balayı)</a:t>
            </a:r>
          </a:p>
          <a:p>
            <a:pPr algn="ctr"/>
            <a:r>
              <a:rPr lang="tr-TR" sz="1600" dirty="0"/>
              <a:t>Madde isteği yoktur veya azdır</a:t>
            </a:r>
          </a:p>
          <a:p>
            <a:pPr algn="ctr"/>
            <a:r>
              <a:rPr lang="tr-TR" sz="1600" dirty="0"/>
              <a:t>Kişi iyileştiğini zanneder</a:t>
            </a:r>
          </a:p>
          <a:p>
            <a:pPr algn="ctr"/>
            <a:r>
              <a:rPr lang="tr-TR" sz="1600" dirty="0"/>
              <a:t>Yorgunluk, halsizlik, depresyon gözlenebilir</a:t>
            </a:r>
          </a:p>
        </p:txBody>
      </p:sp>
      <p:sp>
        <p:nvSpPr>
          <p:cNvPr id="14" name="10 Metin kutusu"/>
          <p:cNvSpPr txBox="1">
            <a:spLocks noChangeArrowheads="1"/>
          </p:cNvSpPr>
          <p:nvPr/>
        </p:nvSpPr>
        <p:spPr bwMode="auto">
          <a:xfrm>
            <a:off x="4140200" y="1700213"/>
            <a:ext cx="3744913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 dirty="0">
                <a:latin typeface="+mj-lt"/>
              </a:rPr>
              <a:t>Uzamış iyileşme aşaması (duvar)</a:t>
            </a:r>
          </a:p>
          <a:p>
            <a:pPr algn="ctr"/>
            <a:r>
              <a:rPr lang="tr-TR" sz="1600" dirty="0">
                <a:latin typeface="+mj-lt"/>
              </a:rPr>
              <a:t>Keyifsizlik</a:t>
            </a:r>
          </a:p>
          <a:p>
            <a:pPr algn="ctr"/>
            <a:r>
              <a:rPr lang="tr-TR" sz="1600" dirty="0">
                <a:latin typeface="+mj-lt"/>
              </a:rPr>
              <a:t>Ne yapacağını bilememe</a:t>
            </a:r>
          </a:p>
          <a:p>
            <a:pPr algn="ctr"/>
            <a:r>
              <a:rPr lang="tr-TR" sz="1600" dirty="0">
                <a:latin typeface="+mj-lt"/>
              </a:rPr>
              <a:t>Boşluk hissi</a:t>
            </a:r>
          </a:p>
        </p:txBody>
      </p:sp>
      <p:sp>
        <p:nvSpPr>
          <p:cNvPr id="15" name="11 Metin kutusu"/>
          <p:cNvSpPr txBox="1">
            <a:spLocks noChangeArrowheads="1"/>
          </p:cNvSpPr>
          <p:nvPr/>
        </p:nvSpPr>
        <p:spPr bwMode="auto">
          <a:xfrm>
            <a:off x="6180138" y="4451350"/>
            <a:ext cx="2928937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b="1" dirty="0"/>
              <a:t>Yeniden yapılanma aşaması </a:t>
            </a:r>
          </a:p>
          <a:p>
            <a:pPr algn="ctr"/>
            <a:r>
              <a:rPr lang="tr-TR" sz="1600" dirty="0"/>
              <a:t>Yeni bir yaşam tarzı oluşturma</a:t>
            </a:r>
          </a:p>
          <a:p>
            <a:pPr algn="ctr"/>
            <a:r>
              <a:rPr lang="tr-TR" sz="1600" dirty="0"/>
              <a:t>Yeni arkadaşlar edinme</a:t>
            </a:r>
          </a:p>
          <a:p>
            <a:pPr algn="ctr"/>
            <a:r>
              <a:rPr lang="tr-TR" sz="1600" dirty="0"/>
              <a:t>Yeni keyifler bulma</a:t>
            </a:r>
          </a:p>
        </p:txBody>
      </p:sp>
      <p:sp>
        <p:nvSpPr>
          <p:cNvPr id="16" name="12 Metin kutusu"/>
          <p:cNvSpPr txBox="1">
            <a:spLocks noChangeArrowheads="1"/>
          </p:cNvSpPr>
          <p:nvPr/>
        </p:nvSpPr>
        <p:spPr bwMode="auto">
          <a:xfrm>
            <a:off x="1857375" y="3138488"/>
            <a:ext cx="710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1. Ay </a:t>
            </a:r>
          </a:p>
        </p:txBody>
      </p:sp>
      <p:sp>
        <p:nvSpPr>
          <p:cNvPr id="17" name="13 Metin kutusu"/>
          <p:cNvSpPr txBox="1">
            <a:spLocks noChangeArrowheads="1"/>
          </p:cNvSpPr>
          <p:nvPr/>
        </p:nvSpPr>
        <p:spPr bwMode="auto">
          <a:xfrm>
            <a:off x="4046538" y="3138488"/>
            <a:ext cx="710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3. Ay </a:t>
            </a:r>
          </a:p>
        </p:txBody>
      </p:sp>
      <p:sp>
        <p:nvSpPr>
          <p:cNvPr id="18" name="14 Metin kutusu"/>
          <p:cNvSpPr txBox="1">
            <a:spLocks noChangeArrowheads="1"/>
          </p:cNvSpPr>
          <p:nvPr/>
        </p:nvSpPr>
        <p:spPr bwMode="auto">
          <a:xfrm>
            <a:off x="6475413" y="3138488"/>
            <a:ext cx="710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b="1" dirty="0"/>
              <a:t>6. Ay </a:t>
            </a:r>
          </a:p>
        </p:txBody>
      </p:sp>
      <p:cxnSp>
        <p:nvCxnSpPr>
          <p:cNvPr id="19" name="16 Düz Ok Bağlayıcısı"/>
          <p:cNvCxnSpPr/>
          <p:nvPr/>
        </p:nvCxnSpPr>
        <p:spPr>
          <a:xfrm rot="5400000">
            <a:off x="1011237" y="3179763"/>
            <a:ext cx="785813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7 Düz Ok Bağlayıcısı"/>
          <p:cNvCxnSpPr/>
          <p:nvPr/>
        </p:nvCxnSpPr>
        <p:spPr>
          <a:xfrm rot="16200000" flipH="1">
            <a:off x="5438775" y="3209926"/>
            <a:ext cx="714375" cy="0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Düz Ok Bağlayıcısı"/>
          <p:cNvCxnSpPr/>
          <p:nvPr/>
        </p:nvCxnSpPr>
        <p:spPr>
          <a:xfrm rot="16200000" flipV="1">
            <a:off x="2991644" y="4001294"/>
            <a:ext cx="571500" cy="1588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Ok Bağlayıcısı"/>
          <p:cNvCxnSpPr/>
          <p:nvPr/>
        </p:nvCxnSpPr>
        <p:spPr>
          <a:xfrm rot="5400000" flipH="1" flipV="1">
            <a:off x="7491413" y="4037013"/>
            <a:ext cx="642937" cy="1587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101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8000" dirty="0" smtClean="0"/>
              <a:t>BİR KEREDEN BİR ŞEY OLUR!</a:t>
            </a:r>
            <a:endParaRPr lang="tr-TR" sz="80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5705" y="1675505"/>
            <a:ext cx="6373321" cy="1949633"/>
          </a:xfrm>
        </p:spPr>
        <p:txBody>
          <a:bodyPr>
            <a:noAutofit/>
          </a:bodyPr>
          <a:lstStyle/>
          <a:p>
            <a:pPr algn="ctr"/>
            <a:r>
              <a:rPr lang="tr-TR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MADDELER VE ETKİLERİ </a:t>
            </a:r>
            <a:endParaRPr lang="en-IN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1705" y="4456163"/>
            <a:ext cx="616132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Doç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tr-TR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Cemal </a:t>
            </a:r>
            <a:r>
              <a:rPr lang="tr-TR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Onur </a:t>
            </a:r>
            <a:r>
              <a:rPr lang="tr-TR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NOYAN</a:t>
            </a:r>
            <a:endParaRPr lang="tr-TR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305512" y="5442334"/>
            <a:ext cx="8173707" cy="864000"/>
            <a:chOff x="498337" y="4446060"/>
            <a:chExt cx="8173707" cy="864000"/>
          </a:xfrm>
        </p:grpSpPr>
        <p:pic>
          <p:nvPicPr>
            <p:cNvPr id="20484" name="Picture 4" descr="http://www.bsnods.com/v2/ups/1396423754_1500x1500_jpe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4158" y="4446060"/>
              <a:ext cx="864000" cy="864000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4" cstate="print"/>
            <a:srcRect l="14395" t="30124" b="28954"/>
            <a:stretch/>
          </p:blipFill>
          <p:spPr>
            <a:xfrm>
              <a:off x="498337" y="4446060"/>
              <a:ext cx="4455821" cy="864000"/>
            </a:xfrm>
            <a:prstGeom prst="rect">
              <a:avLst/>
            </a:prstGeom>
          </p:spPr>
        </p:pic>
        <p:pic>
          <p:nvPicPr>
            <p:cNvPr id="9" name="Resim 8"/>
            <p:cNvPicPr>
              <a:picLocks noChangeAspect="1"/>
            </p:cNvPicPr>
            <p:nvPr/>
          </p:nvPicPr>
          <p:blipFill rotWithShape="1">
            <a:blip r:embed="rId5" cstate="print"/>
            <a:srcRect t="28509" b="29167"/>
            <a:stretch/>
          </p:blipFill>
          <p:spPr>
            <a:xfrm>
              <a:off x="5818158" y="4446060"/>
              <a:ext cx="2853886" cy="864000"/>
            </a:xfrm>
            <a:prstGeom prst="rect">
              <a:avLst/>
            </a:prstGeom>
          </p:spPr>
        </p:pic>
      </p:grpSp>
      <p:pic>
        <p:nvPicPr>
          <p:cNvPr id="13" name="Resi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05" y="195920"/>
            <a:ext cx="2504391" cy="19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1871"/>
            <a:ext cx="8229600" cy="5238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AU" sz="2800" dirty="0" smtClean="0">
                <a:solidFill>
                  <a:srgbClr val="FF0000"/>
                </a:solidFill>
                <a:latin typeface="+mn-lt"/>
              </a:rPr>
              <a:t>Bağımlılık </a:t>
            </a:r>
            <a:r>
              <a:rPr lang="tr-TR" sz="2800" dirty="0" smtClean="0">
                <a:solidFill>
                  <a:srgbClr val="FF0000"/>
                </a:solidFill>
                <a:latin typeface="+mn-lt"/>
              </a:rPr>
              <a:t>Yapıcı Maddeler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4272"/>
            <a:ext cx="8435975" cy="529132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1-Tütün (Sigara)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2-Alkol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3-Opiyatlar</a:t>
            </a:r>
            <a:r>
              <a:rPr lang="fi-FI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Opioidler</a:t>
            </a: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fi-FI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Morfin, Eroin, Kodein, Metadon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fi-FI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Meperidin </a:t>
            </a:r>
            <a:endParaRPr lang="tr-TR" alt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4-Uyarıcılar (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Stimülanlar</a:t>
            </a: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Psikostimülanlar</a:t>
            </a: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Amfetamin, Kokain, 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Ecstasy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Kafein 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5-MSS’ni baskılayanlar (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Sedatif</a:t>
            </a: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Hipnotikler</a:t>
            </a: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Barbitüratlar</a:t>
            </a:r>
            <a:r>
              <a:rPr lang="tr-TR" alt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Benzodiazepinler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diazem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xanax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ativan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rivotril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rohypnol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altLang="tr-TR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flunitrazepam</a:t>
            </a:r>
            <a:r>
              <a:rPr lang="tr-TR" altLang="tr-T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Meprobomat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Alkol,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Akineton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tr-TR" altLang="tr-TR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biperiden</a:t>
            </a:r>
            <a:r>
              <a:rPr lang="tr-TR" altLang="tr-TR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6-Halusinojenler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LSD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Liserjik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Asid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Dietilamid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tr-TR" altLang="tr-T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Meskalin</a:t>
            </a:r>
            <a:r>
              <a:rPr lang="tr-TR" alt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Psilocybin</a:t>
            </a:r>
            <a:r>
              <a:rPr lang="tr-TR" alt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DMT (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dimetil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triptamin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DET (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dietil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triptalmin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DOM (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dimet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oksimetil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amfetamin), MDA (metilen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dioksi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amfetamin)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7-Uçucu maddeler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Tiner, Benzen, Gazolin, 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Glue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(Bali gibi yapıştırıcılar)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8-Esrar  ve türevleri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9-Diğer</a:t>
            </a:r>
            <a:r>
              <a:rPr lang="tr-TR" altLang="tr-TR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tr-TR" alt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Fensiklidin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(PCP), Boru otu, Maraş otu,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Ketamin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GHB</a:t>
            </a:r>
            <a:r>
              <a:rPr lang="tr-TR" alt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Steroidler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Nitritler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Maradona dopingi</a:t>
            </a:r>
          </a:p>
        </p:txBody>
      </p:sp>
    </p:spTree>
    <p:extLst>
      <p:ext uri="{BB962C8B-B14F-4D97-AF65-F5344CB8AC3E}">
        <p14:creationId xmlns:p14="http://schemas.microsoft.com/office/powerpoint/2010/main" val="27193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Esrar  Metabolizma</a:t>
            </a:r>
            <a:endParaRPr lang="tr-TR" altLang="tr-TR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188" y="2276475"/>
            <a:ext cx="8208962" cy="4032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</a:rPr>
              <a:t>Sigara olarak etkisi 2-4 saat, ağızdan 5-12 saat sürer</a:t>
            </a:r>
          </a:p>
          <a:p>
            <a:pPr eaLnBrk="1" hangingPunct="1">
              <a:buFontTx/>
              <a:buNone/>
              <a:defRPr/>
            </a:pPr>
            <a:endParaRPr lang="tr-TR" altLang="tr-T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</a:rPr>
              <a:t>THC ve </a:t>
            </a:r>
            <a:r>
              <a:rPr lang="tr-TR" altLang="tr-T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metabolitleri</a:t>
            </a: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</a:rPr>
              <a:t> yüksek oranda yağda erir, bu nedenle vücutta yağ dokusunda uzun süre kalırlar. THC ve </a:t>
            </a:r>
            <a:r>
              <a:rPr lang="tr-TR" altLang="tr-T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metabolitleri</a:t>
            </a: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klirens</a:t>
            </a:r>
            <a:r>
              <a:rPr lang="tr-TR" altLang="tr-TR" sz="2400" dirty="0">
                <a:solidFill>
                  <a:srgbClr val="000000"/>
                </a:solidFill>
                <a:latin typeface="Calibri" panose="020F0502020204030204" pitchFamily="34" charset="0"/>
              </a:rPr>
              <a:t> oranları düşük olduğundan vücutta </a:t>
            </a: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birikir</a:t>
            </a:r>
          </a:p>
          <a:p>
            <a:pPr eaLnBrk="1" hangingPunct="1">
              <a:defRPr/>
            </a:pPr>
            <a:endParaRPr lang="tr-TR" altLang="tr-TR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THC vücut yağ dokusunda 28 günden daha uzun süre depolanabilir. Bazı vakalarda kullanımından sonra 11 hafta boyunca idrarda saptanmış</a:t>
            </a:r>
          </a:p>
          <a:p>
            <a:pPr>
              <a:buNone/>
              <a:defRPr/>
            </a:pPr>
            <a:endParaRPr lang="tr-TR" altLang="tr-TR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tr-TR" altLang="tr-TR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Kannabinoidleri</a:t>
            </a: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saçlar, </a:t>
            </a:r>
            <a:r>
              <a:rPr lang="tr-TR" altLang="tr-TR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pubik</a:t>
            </a: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kıllar, idrar, </a:t>
            </a:r>
            <a:r>
              <a:rPr lang="tr-TR" altLang="tr-TR" sz="2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tükrük</a:t>
            </a:r>
            <a:r>
              <a:rPr lang="tr-TR" altLang="tr-TR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ter ve kanda tespit etmek mümkündür</a:t>
            </a:r>
          </a:p>
          <a:p>
            <a:pPr eaLnBrk="1" hangingPunct="1">
              <a:buFontTx/>
              <a:buNone/>
              <a:defRPr/>
            </a:pPr>
            <a:endParaRPr lang="tr-TR" altLang="tr-TR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608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Başlı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Esrarın Etkisi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5232052"/>
          </a:xfrm>
        </p:spPr>
        <p:txBody>
          <a:bodyPr rtlCol="0"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Hızlı emilim. Etkisi yarım saat sürer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4-6 gün içinde idrarda çıkar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b="1" u="sng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u="sng" dirty="0" smtClean="0"/>
              <a:t>Etkisi: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Taşikardi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Ağız kuruluğu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İştah artışı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Algılarda değişiklik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/>
              <a:t>Öfori</a:t>
            </a:r>
            <a:r>
              <a:rPr lang="tr-TR" dirty="0" smtClean="0"/>
              <a:t>, </a:t>
            </a:r>
            <a:r>
              <a:rPr lang="tr-TR" dirty="0" err="1" smtClean="0"/>
              <a:t>relaksasyon</a:t>
            </a:r>
            <a:endParaRPr lang="tr-TR" dirty="0" smtClean="0"/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Konsantrasyon azalması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Koordinasyon bozukluğu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Konuşkanlık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Neşelilik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Muhakeme bozulması</a:t>
            </a:r>
          </a:p>
        </p:txBody>
      </p:sp>
    </p:spTree>
    <p:extLst>
      <p:ext uri="{BB962C8B-B14F-4D97-AF65-F5344CB8AC3E}">
        <p14:creationId xmlns:p14="http://schemas.microsoft.com/office/powerpoint/2010/main" val="137939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Esrar 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5256584" cy="4925144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u="sng" dirty="0">
                <a:latin typeface="Calibri" panose="020F0502020204030204" pitchFamily="34" charset="0"/>
                <a:cs typeface="Calibri" panose="020F0502020204030204" pitchFamily="34" charset="0"/>
              </a:rPr>
              <a:t>Kullanım sonucu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Panik, kuşku, korku olabilir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Kuru öksürük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Bellekte bozulma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Konsanstrasyon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bozukluğu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Yeni bilgiyi öğrenmekte güçlük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Demotivasyon</a:t>
            </a: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sz="half" idx="4294967295"/>
          </p:nvPr>
        </p:nvSpPr>
        <p:spPr>
          <a:xfrm>
            <a:off x="5580063" y="1628775"/>
            <a:ext cx="3563937" cy="4392613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u="sng" dirty="0"/>
              <a:t>Yoksunluk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Sinirlilik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Huzursuzluk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/>
              <a:t>İrritabilite</a:t>
            </a:r>
            <a:endParaRPr lang="tr-TR" dirty="0"/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Uykusuzluk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/>
              <a:t>İştahsızlık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5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5"/>
          <p:cNvSpPr txBox="1">
            <a:spLocks noChangeArrowheads="1"/>
          </p:cNvSpPr>
          <p:nvPr/>
        </p:nvSpPr>
        <p:spPr bwMode="auto">
          <a:xfrm>
            <a:off x="477838" y="2420938"/>
            <a:ext cx="51482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Kalp hızı artar,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Gözbebeklerinde genişleme, gözlerde kırmızılık,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İştah artışı, ağız kuruluğu,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Uyaranlara duyarlılıkta artış (yeni ayrıntılar keşfeder, renkleri daha parlak ve canlı görür)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2000"/>
          </a:p>
        </p:txBody>
      </p:sp>
      <p:pic>
        <p:nvPicPr>
          <p:cNvPr id="65540" name="Picture 9" descr="ANd9GcSNM9G8fNSVd9LZqjlvhbQqEt9HymT84viY-ApvJ8nijTIP9qC2cDLU4-Z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2288"/>
            <a:ext cx="29686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10"/>
          <p:cNvSpPr txBox="1">
            <a:spLocks noChangeArrowheads="1"/>
          </p:cNvSpPr>
          <p:nvPr/>
        </p:nvSpPr>
        <p:spPr bwMode="auto">
          <a:xfrm>
            <a:off x="150812" y="1527176"/>
            <a:ext cx="91090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2000" dirty="0" smtClean="0"/>
              <a:t>***</a:t>
            </a:r>
            <a:r>
              <a:rPr lang="tr-TR" altLang="tr-TR" sz="2000" dirty="0"/>
              <a:t>Dakikalar içinde başlar, 30 dakika da zirve yapar. 2-4 saat sürer.</a:t>
            </a:r>
            <a:endParaRPr lang="tr-TR" altLang="tr-TR" sz="2000" u="sng" dirty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2000" dirty="0"/>
          </a:p>
        </p:txBody>
      </p:sp>
      <p:sp>
        <p:nvSpPr>
          <p:cNvPr id="65542" name="Text Box 11"/>
          <p:cNvSpPr txBox="1">
            <a:spLocks noChangeArrowheads="1"/>
          </p:cNvSpPr>
          <p:nvPr/>
        </p:nvSpPr>
        <p:spPr bwMode="auto">
          <a:xfrm>
            <a:off x="457200" y="4565650"/>
            <a:ext cx="84963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Zamana ve yere karşı yönelim bozukluğu,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Zamanın akışı yavaşlar.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Elemden aşırı neşelenmeye kadar değişen ruh hali,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Her şeyin komik gelmesi, aşırı gülme,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Hareket becerilerinde ve motor performansta azalma,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/>
              <a:t> Çok yüksek dozda kullanılırsa varsanılara neden olur.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Esrar Zehirlenme Belirtileri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aşlık 1"/>
          <p:cNvSpPr>
            <a:spLocks noGrp="1"/>
          </p:cNvSpPr>
          <p:nvPr>
            <p:ph type="title" idx="4294967295"/>
          </p:nvPr>
        </p:nvSpPr>
        <p:spPr>
          <a:xfrm>
            <a:off x="1154113" y="2481263"/>
            <a:ext cx="7989887" cy="793750"/>
          </a:xfrm>
        </p:spPr>
        <p:txBody>
          <a:bodyPr>
            <a:normAutofit fontScale="90000"/>
          </a:bodyPr>
          <a:lstStyle/>
          <a:p>
            <a:r>
              <a:rPr lang="tr-TR" altLang="tr-TR" b="1" dirty="0" smtClean="0">
                <a:solidFill>
                  <a:srgbClr val="CC0000"/>
                </a:solidFill>
                <a:latin typeface="Calibri" panose="020F0502020204030204" pitchFamily="34" charset="0"/>
              </a:rPr>
              <a:t>SENTETİK KANNABİNOİDLER</a:t>
            </a:r>
            <a:endParaRPr lang="tr-TR" altLang="tr-TR" dirty="0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638"/>
            <a:ext cx="3097212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232886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933825"/>
            <a:ext cx="3300412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2805112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23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Bonzai </a:t>
            </a:r>
          </a:p>
        </p:txBody>
      </p:sp>
      <p:sp>
        <p:nvSpPr>
          <p:cNvPr id="2150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Sentetik maddelerdir ve beyne doğrudan etki ederler</a:t>
            </a:r>
          </a:p>
          <a:p>
            <a:pPr eaLnBrk="1" hangingPunct="1"/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Esrara göre 14 kat daha fazla yan etki yaratırlar</a:t>
            </a:r>
          </a:p>
          <a:p>
            <a:pPr eaLnBrk="1" hangingPunct="1"/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farklı formları olduğu hiç beklenmedik bedensel sorunlar çıkmaktadır (örneğin: böbrek yetmezliği)</a:t>
            </a:r>
          </a:p>
          <a:p>
            <a:pPr eaLnBrk="1" hangingPunct="1"/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hızlı bağımlılık yaparlar</a:t>
            </a:r>
          </a:p>
        </p:txBody>
      </p:sp>
    </p:spTree>
    <p:extLst>
      <p:ext uri="{BB962C8B-B14F-4D97-AF65-F5344CB8AC3E}">
        <p14:creationId xmlns:p14="http://schemas.microsoft.com/office/powerpoint/2010/main" val="40033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Arial" pitchFamily="18"/>
            </a:endParaRPr>
          </a:p>
          <a:p>
            <a:endParaRPr lang="tr-TR" dirty="0" smtClean="0">
              <a:latin typeface="Arial" pitchFamily="18"/>
            </a:endParaRPr>
          </a:p>
          <a:p>
            <a:pPr>
              <a:buNone/>
            </a:pPr>
            <a:r>
              <a:rPr lang="tr-TR" dirty="0" smtClean="0">
                <a:latin typeface="Arial" pitchFamily="18"/>
              </a:rPr>
              <a:t>	</a:t>
            </a:r>
            <a:r>
              <a:rPr lang="tr-TR" dirty="0" smtClean="0"/>
              <a:t>Bir nesneye, kişiye, ya da bir varlığa duyulan önlenemez istek veya bir başka iradenin etkisi altına girme durumu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Klinik özellikler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07375" cy="4537075"/>
          </a:xfrm>
        </p:spPr>
        <p:txBody>
          <a:bodyPr/>
          <a:lstStyle/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İntoksikasyonda klinik etki süresi 6-8 saatten kısa olabilir, bazılarında daha uzun süre </a:t>
            </a:r>
          </a:p>
          <a:p>
            <a:pPr eaLnBrk="1" hangingPunct="1">
              <a:buFontTx/>
              <a:buNone/>
            </a:pPr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Akut intoksikasyon dışında uzamış kullanım sonrası tolerans ve yoksunluk belirtileri</a:t>
            </a:r>
          </a:p>
          <a:p>
            <a:pPr eaLnBrk="1" hangingPunct="1"/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Bu fizyolojik bağımlılık belirtilerinin kronik kullanım ile ilişkili olabildiği bildirilmiş</a:t>
            </a:r>
          </a:p>
          <a:p>
            <a:pPr eaLnBrk="1" hangingPunct="1">
              <a:buFontTx/>
              <a:buNone/>
            </a:pPr>
            <a:r>
              <a:rPr lang="tr-TR" altLang="tr-TR" sz="1600" smtClean="0">
                <a:latin typeface="Calibri" panose="020F0502020204030204" pitchFamily="34" charset="0"/>
              </a:rPr>
              <a:t>                                                                              </a:t>
            </a:r>
            <a:r>
              <a:rPr lang="tr-TR" altLang="tr-TR" sz="1600" b="1" smtClean="0">
                <a:solidFill>
                  <a:srgbClr val="0099FF"/>
                </a:solidFill>
                <a:latin typeface="Calibri" panose="020F0502020204030204" pitchFamily="34" charset="0"/>
              </a:rPr>
              <a:t>(Zimmermann ve ark. 2009, Every-Palmer 2011) </a:t>
            </a:r>
          </a:p>
        </p:txBody>
      </p:sp>
    </p:spTree>
    <p:extLst>
      <p:ext uri="{BB962C8B-B14F-4D97-AF65-F5344CB8AC3E}">
        <p14:creationId xmlns:p14="http://schemas.microsoft.com/office/powerpoint/2010/main" val="394761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Klinik özellikler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771775" y="2349500"/>
            <a:ext cx="3671888" cy="3527425"/>
          </a:xfrm>
        </p:spPr>
        <p:txBody>
          <a:bodyPr/>
          <a:lstStyle/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Psikoaktif belirtiler</a:t>
            </a:r>
          </a:p>
          <a:p>
            <a:pPr eaLnBrk="1" hangingPunct="1"/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Fiziksel belirtiler</a:t>
            </a:r>
          </a:p>
        </p:txBody>
      </p:sp>
    </p:spTree>
    <p:extLst>
      <p:ext uri="{BB962C8B-B14F-4D97-AF65-F5344CB8AC3E}">
        <p14:creationId xmlns:p14="http://schemas.microsoft.com/office/powerpoint/2010/main" val="5060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Psikoaktif belirtiler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7272337" cy="4422775"/>
          </a:xfrm>
        </p:spPr>
        <p:txBody>
          <a:bodyPr/>
          <a:lstStyle/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Bilişsel bozukluklar</a:t>
            </a:r>
          </a:p>
          <a:p>
            <a:pPr eaLnBrk="1" hangingPunct="1"/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Davranış değişiklikleri</a:t>
            </a:r>
          </a:p>
          <a:p>
            <a:pPr eaLnBrk="1" hangingPunct="1"/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Duygudurum değişiklikleri</a:t>
            </a:r>
          </a:p>
          <a:p>
            <a:pPr eaLnBrk="1" hangingPunct="1"/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Duyusal ve algısal değişiklikler</a:t>
            </a:r>
          </a:p>
        </p:txBody>
      </p:sp>
    </p:spTree>
    <p:extLst>
      <p:ext uri="{BB962C8B-B14F-4D97-AF65-F5344CB8AC3E}">
        <p14:creationId xmlns:p14="http://schemas.microsoft.com/office/powerpoint/2010/main" val="19388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Bilişsel bozukluklar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808"/>
            <a:ext cx="8135937" cy="489684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dirty="0" smtClean="0">
                <a:latin typeface="Calibri" panose="020F0502020204030204" pitchFamily="34" charset="0"/>
              </a:rPr>
              <a:t>Konfüzyon</a:t>
            </a:r>
          </a:p>
          <a:p>
            <a:pPr eaLnBrk="1" hangingPunct="1"/>
            <a:r>
              <a:rPr lang="tr-TR" altLang="tr-TR" sz="2400" dirty="0" smtClean="0">
                <a:latin typeface="Calibri" panose="020F0502020204030204" pitchFamily="34" charset="0"/>
              </a:rPr>
              <a:t>Sedasyon ve somnolans</a:t>
            </a:r>
          </a:p>
          <a:p>
            <a:pPr eaLnBrk="1" hangingPunct="1"/>
            <a:r>
              <a:rPr lang="tr-TR" altLang="tr-TR" sz="2400" dirty="0" smtClean="0">
                <a:latin typeface="Calibri" panose="020F0502020204030204" pitchFamily="34" charset="0"/>
              </a:rPr>
              <a:t>Amnezi</a:t>
            </a:r>
          </a:p>
          <a:p>
            <a:pPr eaLnBrk="1" hangingPunct="1"/>
            <a:r>
              <a:rPr lang="tr-TR" altLang="tr-TR" sz="2400" dirty="0" smtClean="0">
                <a:latin typeface="Calibri" panose="020F0502020204030204" pitchFamily="34" charset="0"/>
              </a:rPr>
              <a:t>Odaklanmada artış</a:t>
            </a:r>
          </a:p>
          <a:p>
            <a:pPr eaLnBrk="1" hangingPunct="1"/>
            <a:r>
              <a:rPr lang="tr-TR" altLang="tr-TR" sz="2400" dirty="0" smtClean="0">
                <a:latin typeface="Calibri" panose="020F0502020204030204" pitchFamily="34" charset="0"/>
              </a:rPr>
              <a:t>Konuşmada duraklama, aloji</a:t>
            </a:r>
          </a:p>
          <a:p>
            <a:pPr eaLnBrk="1" hangingPunct="1"/>
            <a:r>
              <a:rPr lang="tr-TR" altLang="tr-TR" sz="2400" dirty="0" smtClean="0">
                <a:latin typeface="Calibri" panose="020F0502020204030204" pitchFamily="34" charset="0"/>
              </a:rPr>
              <a:t>Düşünce akışında zorluk</a:t>
            </a:r>
          </a:p>
          <a:p>
            <a:pPr eaLnBrk="1" hangingPunct="1"/>
            <a:r>
              <a:rPr lang="tr-TR" altLang="tr-TR" sz="2400" dirty="0" smtClean="0">
                <a:latin typeface="Calibri" panose="020F0502020204030204" pitchFamily="34" charset="0"/>
              </a:rPr>
              <a:t>Dezorganizasyon ve düşünce bloğu</a:t>
            </a:r>
          </a:p>
          <a:p>
            <a:pPr eaLnBrk="1" hangingPunct="1"/>
            <a:r>
              <a:rPr lang="tr-TR" altLang="tr-TR" sz="2400" dirty="0" smtClean="0">
                <a:latin typeface="Calibri" panose="020F0502020204030204" pitchFamily="34" charset="0"/>
              </a:rPr>
              <a:t>Paranoid düşünce ve sanrılar</a:t>
            </a:r>
          </a:p>
          <a:p>
            <a:pPr eaLnBrk="1" hangingPunct="1">
              <a:buFontTx/>
              <a:buNone/>
            </a:pPr>
            <a:r>
              <a:rPr lang="tr-TR" altLang="tr-TR" sz="1600" dirty="0" smtClean="0">
                <a:latin typeface="Calibri" panose="020F0502020204030204" pitchFamily="34" charset="0"/>
              </a:rPr>
              <a:t>       </a:t>
            </a:r>
          </a:p>
          <a:p>
            <a:pPr eaLnBrk="1" hangingPunct="1">
              <a:buFontTx/>
              <a:buNone/>
            </a:pPr>
            <a:r>
              <a:rPr lang="tr-TR" altLang="tr-TR" sz="1600" dirty="0" smtClean="0">
                <a:latin typeface="Calibri" panose="020F0502020204030204" pitchFamily="34" charset="0"/>
              </a:rPr>
              <a:t>       </a:t>
            </a:r>
            <a:r>
              <a:rPr lang="tr-TR" altLang="tr-TR" sz="16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(Zimmermann ve ark. 2009, Banerji ve ark. 2010, Bebarta ve ark. 2010, Every-Palmer 2011, Hurst ve ark. 2011, Simmons ve ark. 2011, Vandrey ve ark. 2012)</a:t>
            </a:r>
            <a:endParaRPr lang="tr-TR" altLang="tr-TR" b="1" dirty="0" smtClean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Davranış değişiklikleri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362950" cy="4565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Huzursuzluk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Agresyon 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Ajitasyon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Psikomotor retardasyon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Uyku değişiklikleri, özellikle gece kabusları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İntihar düşünce ve davranışları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1600" smtClean="0">
                <a:latin typeface="Calibri" panose="020F0502020204030204" pitchFamily="34" charset="0"/>
              </a:rPr>
              <a:t>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6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6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6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1600" smtClean="0">
                <a:latin typeface="Calibri" panose="020F0502020204030204" pitchFamily="34" charset="0"/>
              </a:rPr>
              <a:t>       </a:t>
            </a:r>
            <a:r>
              <a:rPr lang="tr-TR" altLang="tr-TR" sz="1600" b="1" smtClean="0">
                <a:solidFill>
                  <a:srgbClr val="0099FF"/>
                </a:solidFill>
                <a:latin typeface="Calibri" panose="020F0502020204030204" pitchFamily="34" charset="0"/>
              </a:rPr>
              <a:t>(Zimmermann ve ark. 2009, Banerji ve ark. 2010, Bebarta ve ark. 2010, Every-Palmer 2011, Hurst ve ark. 2011, Simmons ve ark. 2011, Van Der Veer ve Friday 2011)</a:t>
            </a:r>
            <a:endParaRPr lang="tr-TR" altLang="tr-TR" sz="2800" b="1" smtClean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Duygudurum değişiklikleri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628775"/>
            <a:ext cx="8280400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Öforik duygudurum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Negatif duygudurum değişiklikleri (daha sık)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Anksiyete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İrritabilite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Uygunsuz ve kontrol edilemeyen gülme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Öfke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Düz affekt</a:t>
            </a:r>
          </a:p>
          <a:p>
            <a:pPr eaLnBrk="1" hangingPunct="1">
              <a:lnSpc>
                <a:spcPct val="90000"/>
              </a:lnSpc>
            </a:pPr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1600" smtClean="0">
                <a:latin typeface="Calibri" panose="020F0502020204030204" pitchFamily="34" charset="0"/>
              </a:rPr>
              <a:t>       </a:t>
            </a:r>
            <a:r>
              <a:rPr lang="tr-TR" altLang="tr-TR" sz="1600" b="1" smtClean="0">
                <a:solidFill>
                  <a:srgbClr val="0099FF"/>
                </a:solidFill>
                <a:latin typeface="Calibri" panose="020F0502020204030204" pitchFamily="34" charset="0"/>
              </a:rPr>
              <a:t>(Donnelly 2010, Müller ve ark. 2011, Vearrier ve Osterhoudt 2010, Castellanos ve ark. 2011,   Schneir ve ark. 2011, Vandrey ve ark. 2012)</a:t>
            </a:r>
          </a:p>
        </p:txBody>
      </p:sp>
    </p:spTree>
    <p:extLst>
      <p:ext uri="{BB962C8B-B14F-4D97-AF65-F5344CB8AC3E}">
        <p14:creationId xmlns:p14="http://schemas.microsoft.com/office/powerpoint/2010/main" val="6688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Duyusal ve algısal değişiklikler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133600"/>
            <a:ext cx="7993063" cy="3887788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İşitsel ve görsel varsanılar</a:t>
            </a:r>
          </a:p>
          <a:p>
            <a:pPr eaLnBrk="1" hangingPunct="1"/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1400" smtClean="0">
                <a:latin typeface="Calibri" panose="020F0502020204030204" pitchFamily="34" charset="0"/>
              </a:rPr>
              <a:t>        </a:t>
            </a:r>
          </a:p>
          <a:p>
            <a:pPr eaLnBrk="1" hangingPunct="1">
              <a:buFontTx/>
              <a:buNone/>
            </a:pPr>
            <a:endParaRPr lang="tr-TR" altLang="tr-TR" sz="1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1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14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1400" smtClean="0">
                <a:latin typeface="Calibri" panose="020F0502020204030204" pitchFamily="34" charset="0"/>
              </a:rPr>
              <a:t>        </a:t>
            </a:r>
            <a:r>
              <a:rPr lang="tr-TR" altLang="tr-TR" sz="1600" b="1" smtClean="0">
                <a:solidFill>
                  <a:srgbClr val="0099FF"/>
                </a:solidFill>
                <a:latin typeface="Calibri" panose="020F0502020204030204" pitchFamily="34" charset="0"/>
              </a:rPr>
              <a:t>(Bebarta ve ark. 2010, Donnelly 2010, Müller ve ark. 2010, Vearrier ve Osterhoudt 2010, Benford ve Caplan 2011, Every-Palmer 2011, Hurst ve ark. 2011, Johnson ve ark. 2011, Van Der Veer ve Friday 2011, Vandrey ve ark. 2012)</a:t>
            </a:r>
          </a:p>
        </p:txBody>
      </p:sp>
    </p:spTree>
    <p:extLst>
      <p:ext uri="{BB962C8B-B14F-4D97-AF65-F5344CB8AC3E}">
        <p14:creationId xmlns:p14="http://schemas.microsoft.com/office/powerpoint/2010/main" val="5697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Sentetik kannabinoid-psikoz ilişkisi</a:t>
            </a:r>
            <a:endParaRPr lang="tr-TR" altLang="tr-TR" sz="4000" dirty="0" smtClean="0">
              <a:solidFill>
                <a:schemeClr val="accent3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tr-TR" dirty="0" smtClean="0"/>
              <a:t>İşitsel ve görsel varsanılar, paranoid sanrılar, düşünce blokları, dezorganize konuşma, anksiyete, uykusuzluk, stupor ve intihar düşünceleri görülebilir</a:t>
            </a:r>
            <a:r>
              <a:rPr lang="tr-TR" dirty="0" smtClean="0"/>
              <a:t>.</a:t>
            </a:r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Psikotik semptomlar SK kullanımı sonrası acil başvurularının önemli bir kısmını oluşturmaktadır. </a:t>
            </a:r>
            <a:endParaRPr lang="tr-TR" dirty="0" smtClean="0"/>
          </a:p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tr-TR" dirty="0" smtClean="0"/>
              <a:t>Çoğu </a:t>
            </a:r>
            <a:r>
              <a:rPr lang="tr-TR" dirty="0" err="1" smtClean="0"/>
              <a:t>psikotik</a:t>
            </a:r>
            <a:r>
              <a:rPr lang="tr-TR" dirty="0" smtClean="0"/>
              <a:t> semptom geçicidir ve çoğunlukla tedaviye gerek kalmadan geriler.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30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Fiziksel belirtiler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2060575"/>
            <a:ext cx="6769100" cy="4105275"/>
          </a:xfrm>
        </p:spPr>
        <p:txBody>
          <a:bodyPr/>
          <a:lstStyle/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Kardiyovasküler sistem (KVS) etkileri</a:t>
            </a:r>
          </a:p>
          <a:p>
            <a:pPr eaLnBrk="1" hangingPunct="1">
              <a:buFontTx/>
              <a:buNone/>
            </a:pPr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Gastrointestinal sistem (GİS) etkileri</a:t>
            </a:r>
          </a:p>
          <a:p>
            <a:pPr eaLnBrk="1" hangingPunct="1">
              <a:buFontTx/>
              <a:buNone/>
            </a:pPr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Nöromuskuler belirtiler</a:t>
            </a:r>
          </a:p>
          <a:p>
            <a:pPr eaLnBrk="1" hangingPunct="1">
              <a:buFontTx/>
              <a:buNone/>
            </a:pPr>
            <a:endParaRPr lang="tr-TR" altLang="tr-TR" sz="2400" smtClean="0">
              <a:latin typeface="Calibri" panose="020F0502020204030204" pitchFamily="34" charset="0"/>
            </a:endParaRP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Diğer fiziksel belirtiler </a:t>
            </a:r>
          </a:p>
        </p:txBody>
      </p:sp>
    </p:spTree>
    <p:extLst>
      <p:ext uri="{BB962C8B-B14F-4D97-AF65-F5344CB8AC3E}">
        <p14:creationId xmlns:p14="http://schemas.microsoft.com/office/powerpoint/2010/main" val="31429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KVS etkileri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921625" cy="417671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Taşikardi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Aritmi (öz. Supraventriküler taşikardi)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Hipertansiyon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Myokard infarktüs riski</a:t>
            </a:r>
          </a:p>
          <a:p>
            <a:pPr eaLnBrk="1" hangingPunct="1">
              <a:buFontTx/>
              <a:buNone/>
            </a:pPr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1600" smtClean="0">
                <a:latin typeface="Calibri" panose="020F0502020204030204" pitchFamily="34" charset="0"/>
              </a:rPr>
              <a:t>       </a:t>
            </a:r>
            <a:r>
              <a:rPr lang="tr-TR" altLang="tr-TR" sz="1600" smtClean="0">
                <a:solidFill>
                  <a:srgbClr val="0099FF"/>
                </a:solidFill>
                <a:latin typeface="Calibri" panose="020F0502020204030204" pitchFamily="34" charset="0"/>
              </a:rPr>
              <a:t>(</a:t>
            </a:r>
            <a:r>
              <a:rPr lang="tr-TR" altLang="tr-TR" sz="1600" b="1" smtClean="0">
                <a:solidFill>
                  <a:srgbClr val="0099FF"/>
                </a:solidFill>
                <a:latin typeface="Calibri" panose="020F0502020204030204" pitchFamily="34" charset="0"/>
              </a:rPr>
              <a:t>Zimmermann ve ark. 2009, Banerji ve ark. 2010, Bebarta ve ark. 2010, Donnelly 2010, Müller ve ark. 2010, Schneir ve ark. 2011, Simmons ve ark. 2011)</a:t>
            </a:r>
          </a:p>
        </p:txBody>
      </p:sp>
    </p:spTree>
    <p:extLst>
      <p:ext uri="{BB962C8B-B14F-4D97-AF65-F5344CB8AC3E}">
        <p14:creationId xmlns:p14="http://schemas.microsoft.com/office/powerpoint/2010/main" val="970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US" altLang="tr-TR" sz="2400" dirty="0" smtClean="0">
                <a:solidFill>
                  <a:schemeClr val="tx2"/>
                </a:solidFill>
                <a:latin typeface="+mj-lt"/>
              </a:rPr>
              <a:t>DSM-</a:t>
            </a:r>
            <a:r>
              <a:rPr lang="tr-TR" altLang="tr-TR" sz="2400" dirty="0" smtClean="0">
                <a:solidFill>
                  <a:schemeClr val="tx2"/>
                </a:solidFill>
                <a:latin typeface="+mj-lt"/>
              </a:rPr>
              <a:t>5’t</a:t>
            </a:r>
            <a:r>
              <a:rPr lang="en-US" altLang="tr-TR" sz="2400" dirty="0" smtClean="0">
                <a:solidFill>
                  <a:schemeClr val="tx2"/>
                </a:solidFill>
                <a:latin typeface="+mj-lt"/>
              </a:rPr>
              <a:t>e </a:t>
            </a:r>
            <a:r>
              <a:rPr lang="tr-TR" altLang="tr-TR" sz="2400" dirty="0">
                <a:solidFill>
                  <a:schemeClr val="tx2"/>
                </a:solidFill>
                <a:latin typeface="+mj-lt"/>
              </a:rPr>
              <a:t>Madde Kullanım Bozuklukları 1</a:t>
            </a:r>
            <a:r>
              <a:rPr lang="en-US" altLang="tr-TR" sz="2400" dirty="0">
                <a:solidFill>
                  <a:schemeClr val="tx2"/>
                </a:solidFill>
                <a:latin typeface="+mj-lt"/>
              </a:rPr>
              <a:t>0</a:t>
            </a:r>
            <a:r>
              <a:rPr lang="tr-TR" altLang="tr-TR" sz="2400" dirty="0">
                <a:solidFill>
                  <a:schemeClr val="tx2"/>
                </a:solidFill>
                <a:latin typeface="+mj-lt"/>
              </a:rPr>
              <a:t> ana başlıkta </a:t>
            </a:r>
            <a:r>
              <a:rPr lang="tr-TR" altLang="tr-TR" sz="2400" dirty="0" smtClean="0">
                <a:solidFill>
                  <a:schemeClr val="tx2"/>
                </a:solidFill>
                <a:latin typeface="+mj-lt"/>
              </a:rPr>
              <a:t>toplanmıştır </a:t>
            </a:r>
            <a:endParaRPr lang="en-US" altLang="tr-TR" sz="2400" dirty="0">
              <a:solidFill>
                <a:schemeClr val="tx2"/>
              </a:solidFill>
              <a:latin typeface="+mj-lt"/>
            </a:endParaRPr>
          </a:p>
          <a:p>
            <a:pPr lvl="1"/>
            <a:r>
              <a:rPr lang="tr-TR" altLang="tr-TR" sz="2400" dirty="0"/>
              <a:t>Alkol</a:t>
            </a:r>
          </a:p>
          <a:p>
            <a:pPr lvl="1"/>
            <a:r>
              <a:rPr lang="tr-TR" altLang="tr-TR" sz="2400" dirty="0"/>
              <a:t>K</a:t>
            </a:r>
            <a:r>
              <a:rPr lang="en-US" altLang="tr-TR" sz="2400" dirty="0" err="1"/>
              <a:t>afein</a:t>
            </a:r>
            <a:endParaRPr lang="en-US" altLang="tr-TR" sz="2400" dirty="0"/>
          </a:p>
          <a:p>
            <a:pPr lvl="1"/>
            <a:r>
              <a:rPr lang="tr-TR" altLang="tr-TR" sz="2400" dirty="0"/>
              <a:t>Esrar (</a:t>
            </a:r>
            <a:r>
              <a:rPr lang="en-US" altLang="tr-TR" sz="2400" dirty="0"/>
              <a:t>cannabis</a:t>
            </a:r>
            <a:r>
              <a:rPr lang="tr-TR" altLang="tr-TR" sz="2400" dirty="0"/>
              <a:t>)</a:t>
            </a:r>
          </a:p>
          <a:p>
            <a:pPr lvl="1"/>
            <a:r>
              <a:rPr lang="tr-TR" altLang="tr-TR" sz="2400" dirty="0"/>
              <a:t>H</a:t>
            </a:r>
            <a:r>
              <a:rPr lang="en-US" altLang="tr-TR" sz="2400" dirty="0" smtClean="0"/>
              <a:t>al</a:t>
            </a:r>
            <a:r>
              <a:rPr lang="tr-TR" altLang="tr-TR" sz="2400" dirty="0" smtClean="0"/>
              <a:t>üs</a:t>
            </a:r>
            <a:r>
              <a:rPr lang="en-US" altLang="tr-TR" sz="2400" dirty="0" err="1"/>
              <a:t>ino</a:t>
            </a:r>
            <a:r>
              <a:rPr lang="tr-TR" altLang="tr-TR" sz="2400" dirty="0"/>
              <a:t>j</a:t>
            </a:r>
            <a:r>
              <a:rPr lang="en-US" altLang="tr-TR" sz="2400" dirty="0"/>
              <a:t>en</a:t>
            </a:r>
            <a:r>
              <a:rPr lang="tr-TR" altLang="tr-TR" sz="2400" dirty="0" err="1" smtClean="0"/>
              <a:t>ler</a:t>
            </a:r>
            <a:endParaRPr lang="tr-TR" altLang="tr-TR" sz="2400" dirty="0"/>
          </a:p>
          <a:p>
            <a:pPr lvl="1"/>
            <a:r>
              <a:rPr lang="tr-TR" altLang="tr-TR" sz="2400" dirty="0"/>
              <a:t>Uçucular</a:t>
            </a:r>
          </a:p>
          <a:p>
            <a:pPr lvl="1"/>
            <a:r>
              <a:rPr lang="tr-TR" altLang="tr-TR" sz="2400" dirty="0" err="1"/>
              <a:t>Opioidler</a:t>
            </a:r>
            <a:endParaRPr lang="en-US" altLang="tr-TR" sz="2400" dirty="0"/>
          </a:p>
          <a:p>
            <a:pPr lvl="1"/>
            <a:r>
              <a:rPr lang="tr-TR" altLang="tr-TR" sz="2400" dirty="0" err="1"/>
              <a:t>Sedatifler</a:t>
            </a:r>
            <a:r>
              <a:rPr lang="tr-TR" altLang="tr-TR" sz="2400" dirty="0"/>
              <a:t>, h</a:t>
            </a:r>
            <a:r>
              <a:rPr lang="en-US" altLang="tr-TR" sz="2400" dirty="0"/>
              <a:t>i</a:t>
            </a:r>
            <a:r>
              <a:rPr lang="tr-TR" altLang="tr-TR" sz="2400" dirty="0" err="1"/>
              <a:t>pnoti</a:t>
            </a:r>
            <a:r>
              <a:rPr lang="en-US" altLang="tr-TR" sz="2400" dirty="0" err="1"/>
              <a:t>kler</a:t>
            </a:r>
            <a:r>
              <a:rPr lang="tr-TR" altLang="tr-TR" sz="2400" dirty="0"/>
              <a:t> ve </a:t>
            </a:r>
            <a:r>
              <a:rPr lang="tr-TR" altLang="tr-TR" sz="2400" dirty="0" err="1"/>
              <a:t>anksiyolitikler</a:t>
            </a:r>
            <a:endParaRPr lang="tr-TR" altLang="tr-TR" sz="2400" dirty="0"/>
          </a:p>
          <a:p>
            <a:pPr lvl="1"/>
            <a:r>
              <a:rPr lang="tr-TR" altLang="tr-TR" sz="2400" dirty="0" err="1"/>
              <a:t>Stimülanlar</a:t>
            </a:r>
            <a:r>
              <a:rPr lang="tr-TR" altLang="tr-TR" sz="2400" dirty="0"/>
              <a:t> (amfetamin grubu maddeler ve kokain/kokain benzeri maddeler)</a:t>
            </a:r>
          </a:p>
          <a:p>
            <a:pPr lvl="1"/>
            <a:r>
              <a:rPr lang="tr-TR" altLang="tr-TR" sz="2400" dirty="0"/>
              <a:t>Tütün</a:t>
            </a:r>
          </a:p>
          <a:p>
            <a:pPr lvl="1"/>
            <a:r>
              <a:rPr lang="tr-TR" altLang="tr-TR" sz="2400" dirty="0"/>
              <a:t>Diğer/bilinmeyen maddeler</a:t>
            </a:r>
            <a:r>
              <a:rPr lang="en-US" altLang="tr-TR" sz="2400" dirty="0"/>
              <a:t> </a:t>
            </a:r>
            <a:endParaRPr lang="tr-TR" altLang="tr-TR" sz="24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89883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GİS etkileri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632700" cy="4597400"/>
          </a:xfrm>
        </p:spPr>
        <p:txBody>
          <a:bodyPr/>
          <a:lstStyle/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İştahsızlık (?) – İştah artışı (?)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Bulantı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Kusma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Kuru ağız mukozası sonrası tükrük bezi iltihabı</a:t>
            </a:r>
          </a:p>
          <a:p>
            <a:pPr eaLnBrk="1" hangingPunct="1"/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/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1600" smtClean="0">
                <a:latin typeface="Calibri" panose="020F0502020204030204" pitchFamily="34" charset="0"/>
              </a:rPr>
              <a:t>         </a:t>
            </a:r>
            <a:r>
              <a:rPr lang="tr-TR" altLang="tr-TR" sz="1600" b="1" smtClean="0">
                <a:solidFill>
                  <a:srgbClr val="0099FF"/>
                </a:solidFill>
                <a:latin typeface="Calibri" panose="020F0502020204030204" pitchFamily="34" charset="0"/>
              </a:rPr>
              <a:t>(Zimmermann ve ark. 2009, Donnelly 2010, Vandrey ve ark. 2012)</a:t>
            </a:r>
          </a:p>
        </p:txBody>
      </p:sp>
    </p:spTree>
    <p:extLst>
      <p:ext uri="{BB962C8B-B14F-4D97-AF65-F5344CB8AC3E}">
        <p14:creationId xmlns:p14="http://schemas.microsoft.com/office/powerpoint/2010/main" val="13590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2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Nöromuskuler</a:t>
            </a:r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belirtiler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920037" cy="4425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Tremor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Uyuşukluk hissi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Karıncalanma hissi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Kramplar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Baş ağrısı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Baş dönmesi, denge bozukluğu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Epileptik nöbet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smtClean="0">
                <a:latin typeface="Calibri" panose="020F0502020204030204" pitchFamily="34" charset="0"/>
              </a:rPr>
              <a:t>Akut serebral infarkt</a:t>
            </a:r>
          </a:p>
          <a:p>
            <a:pPr eaLnBrk="1" hangingPunct="1">
              <a:lnSpc>
                <a:spcPct val="90000"/>
              </a:lnSpc>
            </a:pPr>
            <a:endParaRPr lang="tr-TR" altLang="tr-TR" sz="280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r-TR" altLang="tr-TR" sz="1600" smtClean="0">
                <a:latin typeface="Calibri" panose="020F0502020204030204" pitchFamily="34" charset="0"/>
              </a:rPr>
              <a:t>        </a:t>
            </a:r>
            <a:r>
              <a:rPr lang="tr-TR" altLang="tr-TR" sz="1600" b="1" smtClean="0">
                <a:solidFill>
                  <a:srgbClr val="0099FF"/>
                </a:solidFill>
                <a:latin typeface="Calibri" panose="020F0502020204030204" pitchFamily="34" charset="0"/>
              </a:rPr>
              <a:t>(Zimmermann ve ark. 2009, Schifano ve ark. 2009, Banerji ve ark. 2010, Donnelly 2010, Takematsu ve ark. 2014) </a:t>
            </a:r>
          </a:p>
        </p:txBody>
      </p:sp>
    </p:spTree>
    <p:extLst>
      <p:ext uri="{BB962C8B-B14F-4D97-AF65-F5344CB8AC3E}">
        <p14:creationId xmlns:p14="http://schemas.microsoft.com/office/powerpoint/2010/main" val="38333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Diğer fiziksel belirtiler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8064500" cy="4464050"/>
          </a:xfrm>
        </p:spPr>
        <p:txBody>
          <a:bodyPr/>
          <a:lstStyle/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Yüz kızarması, kırmızı göz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Tinnitus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Aşırı terleme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Midriazis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Akut renal yetmezlik</a:t>
            </a:r>
          </a:p>
          <a:p>
            <a:pPr eaLnBrk="1" hangingPunct="1"/>
            <a:r>
              <a:rPr lang="tr-TR" altLang="tr-TR" sz="2400" smtClean="0">
                <a:latin typeface="Calibri" panose="020F0502020204030204" pitchFamily="34" charset="0"/>
              </a:rPr>
              <a:t>Akneler ve geçmeyen siğiller</a:t>
            </a:r>
          </a:p>
          <a:p>
            <a:pPr eaLnBrk="1" hangingPunct="1"/>
            <a:endParaRPr lang="tr-TR" altLang="tr-TR" smtClean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2400" smtClean="0">
                <a:latin typeface="Calibri" panose="020F0502020204030204" pitchFamily="34" charset="0"/>
              </a:rPr>
              <a:t>     </a:t>
            </a:r>
            <a:r>
              <a:rPr lang="tr-TR" altLang="tr-TR" sz="1600" b="1" smtClean="0">
                <a:solidFill>
                  <a:srgbClr val="0099FF"/>
                </a:solidFill>
                <a:latin typeface="Calibri" panose="020F0502020204030204" pitchFamily="34" charset="0"/>
              </a:rPr>
              <a:t>(Zimmermann ve ark. 2009, Banerji ve ark. 2010, Donnelly 2010, Benford ve Caplan 2011, Simmons ve ark. 2011, Vandrey ve ark. 2012)</a:t>
            </a:r>
            <a:endParaRPr lang="tr-TR" altLang="tr-TR" sz="1600" b="1" smtClean="0">
              <a:solidFill>
                <a:srgbClr val="00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tr-TR" altLang="tr-TR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Yoksunluk belirtileri 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844824"/>
            <a:ext cx="8136904" cy="3672408"/>
          </a:xfrm>
          <a:extLst/>
        </p:spPr>
        <p:txBody>
          <a:bodyPr numCol="2">
            <a:normAutofit/>
          </a:bodyPr>
          <a:lstStyle/>
          <a:p>
            <a:pPr>
              <a:defRPr/>
            </a:pPr>
            <a:r>
              <a:rPr lang="tr-TR" sz="2400" dirty="0" err="1" smtClean="0">
                <a:latin typeface="Calibri" panose="020F0502020204030204" pitchFamily="34" charset="0"/>
              </a:rPr>
              <a:t>Craving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Huzursuzluk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Taşikardi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Hipertansiyon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Bulantı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Terleme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Kas </a:t>
            </a:r>
            <a:r>
              <a:rPr lang="tr-TR" sz="2400" dirty="0" err="1" smtClean="0">
                <a:latin typeface="Calibri" panose="020F0502020204030204" pitchFamily="34" charset="0"/>
              </a:rPr>
              <a:t>seyirmesi</a:t>
            </a:r>
            <a:endParaRPr lang="tr-TR" sz="2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tr-TR" sz="2400" dirty="0" err="1" smtClean="0">
                <a:latin typeface="Calibri" panose="020F0502020204030204" pitchFamily="34" charset="0"/>
              </a:rPr>
              <a:t>Ekstremitelerde</a:t>
            </a:r>
            <a:r>
              <a:rPr lang="tr-TR" sz="2400" dirty="0" smtClean="0">
                <a:latin typeface="Calibri" panose="020F0502020204030204" pitchFamily="34" charset="0"/>
              </a:rPr>
              <a:t> kramp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Baş ağrısı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Tremor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Ürperme hissi</a:t>
            </a:r>
          </a:p>
          <a:p>
            <a:pPr>
              <a:defRPr/>
            </a:pPr>
            <a:r>
              <a:rPr lang="tr-TR" sz="2400" dirty="0" smtClean="0">
                <a:latin typeface="Calibri" panose="020F0502020204030204" pitchFamily="34" charset="0"/>
              </a:rPr>
              <a:t>Uyku bozukluğu</a:t>
            </a:r>
          </a:p>
          <a:p>
            <a:pPr marL="0" indent="0">
              <a:buFontTx/>
              <a:buNone/>
              <a:defRPr/>
            </a:pPr>
            <a:endParaRPr lang="tr-TR" sz="280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tr-TR" sz="16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(</a:t>
            </a:r>
            <a:r>
              <a:rPr lang="tr-TR" sz="1600" b="1" dirty="0" err="1" smtClean="0">
                <a:solidFill>
                  <a:srgbClr val="0099FF"/>
                </a:solidFill>
                <a:latin typeface="Calibri" panose="020F0502020204030204" pitchFamily="34" charset="0"/>
              </a:rPr>
              <a:t>Zimmermann</a:t>
            </a:r>
            <a:r>
              <a:rPr lang="tr-TR" sz="16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 ve ark. 2009, </a:t>
            </a:r>
            <a:r>
              <a:rPr lang="tr-TR" sz="1600" b="1" dirty="0" err="1" smtClean="0">
                <a:solidFill>
                  <a:srgbClr val="0099FF"/>
                </a:solidFill>
                <a:latin typeface="Calibri" panose="020F0502020204030204" pitchFamily="34" charset="0"/>
              </a:rPr>
              <a:t>Levin</a:t>
            </a:r>
            <a:r>
              <a:rPr lang="tr-TR" sz="16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 ve ark. 2010, </a:t>
            </a:r>
            <a:r>
              <a:rPr lang="tr-TR" sz="1600" b="1" dirty="0" err="1" smtClean="0">
                <a:solidFill>
                  <a:srgbClr val="0099FF"/>
                </a:solidFill>
                <a:latin typeface="Calibri" panose="020F0502020204030204" pitchFamily="34" charset="0"/>
              </a:rPr>
              <a:t>Nacca</a:t>
            </a:r>
            <a:r>
              <a:rPr lang="tr-TR" sz="1600" b="1" dirty="0" smtClean="0">
                <a:solidFill>
                  <a:srgbClr val="0099FF"/>
                </a:solidFill>
                <a:latin typeface="Calibri" panose="020F0502020204030204" pitchFamily="34" charset="0"/>
              </a:rPr>
              <a:t> ve ark. 2013) </a:t>
            </a:r>
            <a:endParaRPr lang="tr-TR" sz="1600" b="1" dirty="0">
              <a:solidFill>
                <a:srgbClr val="0099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Uyarıcılar (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Stimülanlar</a:t>
            </a: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tr-TR" altLang="tr-TR" sz="24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Psikostimülanlar</a:t>
            </a:r>
            <a:r>
              <a:rPr lang="tr-TR" alt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4035" name="Text Box 30"/>
          <p:cNvSpPr txBox="1">
            <a:spLocks noChangeArrowheads="1"/>
          </p:cNvSpPr>
          <p:nvPr/>
        </p:nvSpPr>
        <p:spPr bwMode="auto">
          <a:xfrm>
            <a:off x="333375" y="2076812"/>
            <a:ext cx="8569325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800" dirty="0" smtClean="0"/>
              <a:t>Kullanıldıklarında hem </a:t>
            </a:r>
            <a:r>
              <a:rPr lang="tr-TR" sz="1800" b="1" dirty="0" smtClean="0"/>
              <a:t>fiziksel</a:t>
            </a:r>
            <a:r>
              <a:rPr lang="tr-TR" sz="1800" dirty="0" smtClean="0"/>
              <a:t> hem de </a:t>
            </a:r>
            <a:r>
              <a:rPr lang="tr-TR" sz="1800" b="1" dirty="0" smtClean="0"/>
              <a:t>zihinsel</a:t>
            </a:r>
            <a:r>
              <a:rPr lang="tr-TR" sz="1800" dirty="0" smtClean="0"/>
              <a:t> olarak uyarıcı etkisi olan maddelerdir.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  <a:defRPr/>
            </a:pPr>
            <a:endParaRPr lang="tr-TR" sz="1800" dirty="0" smtClean="0"/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800" dirty="0" smtClean="0"/>
              <a:t> </a:t>
            </a:r>
            <a:r>
              <a:rPr lang="tr-TR" sz="2000" b="1" u="sng" dirty="0" smtClean="0"/>
              <a:t>Bu grupta yer alan maddeler;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800" b="1" i="1" dirty="0" err="1" smtClean="0"/>
              <a:t>Teobromin</a:t>
            </a:r>
            <a:r>
              <a:rPr lang="tr-TR" sz="1800" b="1" i="1" dirty="0" smtClean="0"/>
              <a:t>, </a:t>
            </a:r>
            <a:r>
              <a:rPr lang="tr-TR" sz="1800" b="1" i="1" dirty="0" err="1" smtClean="0"/>
              <a:t>Teofilin</a:t>
            </a:r>
            <a:endParaRPr lang="tr-TR" sz="1800" b="1" i="1" dirty="0" smtClean="0"/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800" b="1" i="1" dirty="0" smtClean="0">
                <a:solidFill>
                  <a:srgbClr val="FF0000"/>
                </a:solidFill>
              </a:rPr>
              <a:t>Kafein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800" b="1" i="1" dirty="0" smtClean="0"/>
              <a:t>Nikotin</a:t>
            </a:r>
            <a:endParaRPr lang="tr-TR" sz="1800" b="1" i="1" dirty="0" smtClean="0">
              <a:solidFill>
                <a:srgbClr val="FF0000"/>
              </a:solidFill>
            </a:endParaRP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800" b="1" i="1" dirty="0" smtClean="0">
                <a:solidFill>
                  <a:srgbClr val="FF0000"/>
                </a:solidFill>
              </a:rPr>
              <a:t>Kokain </a:t>
            </a:r>
            <a:endParaRPr lang="tr-TR" sz="1800" b="1" i="1" dirty="0" smtClean="0"/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800" b="1" i="1" dirty="0" smtClean="0">
                <a:solidFill>
                  <a:srgbClr val="FF0000"/>
                </a:solidFill>
              </a:rPr>
              <a:t>Amfetaminler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800" b="1" i="1" dirty="0" smtClean="0">
                <a:solidFill>
                  <a:srgbClr val="FF0000"/>
                </a:solidFill>
              </a:rPr>
              <a:t>Ecstasy </a:t>
            </a:r>
            <a:r>
              <a:rPr lang="tr-TR" sz="1800" b="1" i="1" dirty="0" smtClean="0"/>
              <a:t>( MDMA, </a:t>
            </a:r>
            <a:r>
              <a:rPr lang="tr-TR" sz="1800" b="1" i="1" dirty="0" err="1" smtClean="0"/>
              <a:t>Methylene</a:t>
            </a:r>
            <a:r>
              <a:rPr lang="tr-TR" sz="1800" b="1" i="1" dirty="0" smtClean="0"/>
              <a:t> </a:t>
            </a:r>
            <a:r>
              <a:rPr lang="tr-TR" sz="1800" b="1" i="1" dirty="0" err="1" smtClean="0"/>
              <a:t>dioxy</a:t>
            </a:r>
            <a:r>
              <a:rPr lang="tr-TR" sz="1800" b="1" i="1" dirty="0" smtClean="0"/>
              <a:t> </a:t>
            </a:r>
            <a:r>
              <a:rPr lang="tr-TR" sz="1800" b="1" i="1" dirty="0" err="1" smtClean="0"/>
              <a:t>meth</a:t>
            </a:r>
            <a:r>
              <a:rPr lang="tr-TR" sz="1800" b="1" i="1" dirty="0" smtClean="0"/>
              <a:t> </a:t>
            </a:r>
            <a:r>
              <a:rPr lang="tr-TR" sz="1800" b="1" i="1" dirty="0" err="1" smtClean="0"/>
              <a:t>amphetamine</a:t>
            </a:r>
            <a:r>
              <a:rPr lang="tr-TR" sz="1800" b="1" i="1" dirty="0" smtClean="0"/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7137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692150"/>
            <a:ext cx="5267325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Kokain</a:t>
            </a:r>
            <a:r>
              <a:rPr lang="tr-TR" altLang="tr-TR" sz="3600" dirty="0" smtClean="0">
                <a:solidFill>
                  <a:srgbClr val="FF0000"/>
                </a:solidFill>
              </a:rPr>
              <a:t/>
            </a:r>
            <a:br>
              <a:rPr lang="tr-TR" altLang="tr-TR" sz="3600" dirty="0" smtClean="0">
                <a:solidFill>
                  <a:srgbClr val="FF0000"/>
                </a:solidFill>
              </a:rPr>
            </a:br>
            <a:endParaRPr lang="tr-TR" altLang="tr-TR" sz="3600" dirty="0" smtClean="0">
              <a:solidFill>
                <a:srgbClr val="FF00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710754"/>
            <a:ext cx="5724525" cy="395852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Erythroxylum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coca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bitkisinin yapraklarından elde edilir.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Çoğunlukla burunlarına çekilerek kullanılırlar. Özel pipolarla, nargile gibi veya sigara gibi ya da damar içi kullanımı da görülür.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DA geri alımını engeller… D1 ve D2 reseptörleri aktive olur (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Noradrenalin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ve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Serotonin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geri alımını da engeller)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Beynin kan akımını ve glikoz kullanımını arttırdığı bilinir.</a:t>
            </a:r>
          </a:p>
          <a:p>
            <a:pPr eaLnBrk="1" hangingPunct="1">
              <a:lnSpc>
                <a:spcPct val="90000"/>
              </a:lnSpc>
            </a:pPr>
            <a:endParaRPr lang="tr-TR" alt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Etkisi kısa sürede kaybolur (30-60 dakika içinde etkisi kaybolur)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Etkisi kaybolmasına rağmen idrarda ve kanda 10 gün </a:t>
            </a:r>
            <a:r>
              <a:rPr lang="tr-TR" alt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metabolitleri</a:t>
            </a:r>
            <a:r>
              <a:rPr lang="tr-TR" alt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bulunur. </a:t>
            </a:r>
          </a:p>
        </p:txBody>
      </p:sp>
      <p:pic>
        <p:nvPicPr>
          <p:cNvPr id="41988" name="Picture 4" descr="kok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7" y="129381"/>
            <a:ext cx="3133726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149725"/>
            <a:ext cx="28082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8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Unvan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r>
              <a:rPr lang="tr-TR" altLang="tr-T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Kokain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9664" y="1476376"/>
            <a:ext cx="5267325" cy="26082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Bağımlılık yapıcı etkisi çok güçlüdür… </a:t>
            </a:r>
          </a:p>
          <a:p>
            <a:pPr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Psikolojik bağımlılığı tek kullanımda bile görülebilir.</a:t>
            </a:r>
          </a:p>
          <a:p>
            <a:pPr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Tekrarlayan kullanımlar tolerans gelişmesine ve fizyolojik bağımlılığa neden olur.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9664" y="4514850"/>
            <a:ext cx="8353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tr-T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Crack</a:t>
            </a:r>
            <a:r>
              <a:rPr lang="tr-T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(taş), kokain </a:t>
            </a:r>
            <a:r>
              <a:rPr lang="tr-TR" sz="18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hidroklorid</a:t>
            </a:r>
            <a:r>
              <a:rPr lang="tr-T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formundan amonyak veya sodyum bikarbonat (yemek sodası) ve su ile karıştırılarak ısıtılmasıyla elde edilir.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Çok daha etkin bir formdur.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sz="18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Sigara gibi içilebilir.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tr-TR" sz="18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013" name="Picture 116" descr="cocaine-addic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175" y="1389857"/>
            <a:ext cx="29924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4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Kokain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idx="1"/>
          </p:nvPr>
        </p:nvSpPr>
        <p:spPr>
          <a:xfrm>
            <a:off x="422695" y="2132209"/>
            <a:ext cx="7989752" cy="4137962"/>
          </a:xfrm>
        </p:spPr>
        <p:txBody>
          <a:bodyPr>
            <a:normAutofit fontScale="85000" lnSpcReduction="10000"/>
          </a:bodyPr>
          <a:lstStyle/>
          <a:p>
            <a:pPr marL="0" indent="0"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Zehirlenme </a:t>
            </a:r>
            <a:r>
              <a:rPr lang="tr-TR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bulguları: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0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7D"/>
              </a:buClr>
              <a:defRPr/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Kullanıldıktan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hemen sonra ortaya çıkar ve 30-60 da. kadar sürer. </a:t>
            </a:r>
            <a:endParaRPr lang="tr-T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007D"/>
              </a:buClr>
              <a:defRPr/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Öfori (neşelilik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iştah azalması, enerji artışı, cinsel istek artışı,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otonomik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hiperaktivite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uyku gereksiniminde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azalma</a:t>
            </a:r>
          </a:p>
          <a:p>
            <a:pPr marL="0" indent="0" algn="just"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Çok yüksek </a:t>
            </a:r>
            <a:r>
              <a:rPr lang="tr-TR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doz kullanıldığı zaman; </a:t>
            </a:r>
            <a:endParaRPr lang="tr-TR" sz="2000" b="1" u="sng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7D"/>
              </a:buClr>
              <a:defRPr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 atım hızında artma, tansiyon yüksekliği, sinirlilik, sosyal muhakeme kaybı, yüksek riskli cinsel girişimler, saldırganlık, </a:t>
            </a:r>
            <a:r>
              <a:rPr lang="tr-TR" sz="20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psikomotor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aktivitede artış, ajitasyon, kalp atımında bozukluk, göğüs ağrısı, kas zayıflığı, solunum güçlüğü ve koma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gelişir… </a:t>
            </a:r>
            <a:endParaRPr lang="tr-TR" sz="20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endParaRPr lang="tr-TR" sz="2000" b="1" u="sng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2000" b="1" u="sng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Yoksunluk </a:t>
            </a:r>
            <a:r>
              <a:rPr lang="tr-TR" sz="2000" b="1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bulguları: </a:t>
            </a:r>
            <a:endParaRPr lang="tr-TR" sz="2000" b="1" u="sng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7D"/>
              </a:buClr>
              <a:defRPr/>
            </a:pP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Genellikle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kullanımdan 18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saat  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sonra ortaya çıkar.</a:t>
            </a:r>
          </a:p>
          <a:p>
            <a:pPr algn="just">
              <a:buClr>
                <a:srgbClr val="00007D"/>
              </a:buClr>
              <a:defRPr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Aşırı madde alma isteği,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disforik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duygudurum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ajitasyon veya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psikomotor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yavaşlama, öfke patlamaları, sinirlilik, kas ağrıları, uykusuzluk ya da aşırı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uyuma, iştahsızlık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bulantı,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kusma</a:t>
            </a:r>
            <a:endParaRPr lang="tr-T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0007D"/>
              </a:buClr>
              <a:defRPr/>
            </a:pP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Yoksunluk belirtileri </a:t>
            </a:r>
            <a:r>
              <a:rPr lang="tr-T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opiyatlara</a:t>
            </a:r>
            <a:r>
              <a:rPr lang="tr-T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göre daha </a:t>
            </a:r>
            <a:r>
              <a:rPr lang="tr-TR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düşüktür</a:t>
            </a:r>
          </a:p>
          <a:p>
            <a:pPr algn="just">
              <a:buClr>
                <a:srgbClr val="00007D"/>
              </a:buClr>
              <a:defRPr/>
            </a:pPr>
            <a:endParaRPr lang="tr-TR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Amfetamin ve benzerleri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2460457"/>
            <a:ext cx="8229600" cy="428172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Amfetaminler, iştahı ve halsizliği azaltmak, uyanıklığı, dikkat ve konsantrasyonu arttırmak için kullanılan bir grup ilaçtır.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Zehirlenme belirtileri:</a:t>
            </a:r>
            <a:r>
              <a:rPr lang="tr-T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Öfori, enerji ve özgüven artışı, 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pupillerde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genişleme, görme bulanıklığı, uykusuzluk, ağız kuruması, baş ağrısı, çok yüksek dozlarda 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konvülsiyonlar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psikoz, tansiyon yükselmesi.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tr-T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18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Yoksunluk belirtileri:</a:t>
            </a:r>
            <a:r>
              <a:rPr 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Depresif 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duygudurum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sinirlilik, halsizlik, iştah artışı, bunaltı (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anksiyete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ajitasyon, uyku miktarında artış, canlı ve kötü rüyalar, 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psikotik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bulgular, intihar düşünceleri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87338" y="1444793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000" b="1" dirty="0" err="1"/>
              <a:t>Dekstroamfetamin</a:t>
            </a:r>
            <a:r>
              <a:rPr lang="tr-TR" altLang="tr-TR" sz="2000" b="1" dirty="0"/>
              <a:t>, </a:t>
            </a:r>
            <a:r>
              <a:rPr lang="tr-TR" altLang="tr-TR" sz="2000" b="1" dirty="0" err="1"/>
              <a:t>metilamfetamin</a:t>
            </a:r>
            <a:r>
              <a:rPr lang="tr-TR" altLang="tr-TR" sz="2000" b="1" dirty="0"/>
              <a:t>, </a:t>
            </a:r>
            <a:r>
              <a:rPr lang="tr-TR" altLang="tr-TR" sz="2000" b="1" dirty="0" err="1"/>
              <a:t>metilfenidat</a:t>
            </a:r>
            <a:r>
              <a:rPr lang="tr-TR" altLang="tr-TR" sz="2000" b="1" dirty="0"/>
              <a:t>, </a:t>
            </a:r>
            <a:r>
              <a:rPr lang="tr-TR" altLang="tr-TR" sz="2000" b="1" dirty="0" err="1"/>
              <a:t>fenmetrazin</a:t>
            </a:r>
            <a:r>
              <a:rPr lang="tr-TR" altLang="tr-TR" sz="2000" b="1" dirty="0"/>
              <a:t>, </a:t>
            </a:r>
            <a:r>
              <a:rPr lang="tr-TR" altLang="tr-TR" sz="2000" b="1" dirty="0" err="1"/>
              <a:t>fendimetrazin</a:t>
            </a:r>
            <a:r>
              <a:rPr lang="tr-TR" altLang="tr-TR" sz="2000" b="1" dirty="0"/>
              <a:t>, </a:t>
            </a:r>
            <a:r>
              <a:rPr lang="tr-TR" altLang="tr-TR" sz="2000" b="1" dirty="0" err="1"/>
              <a:t>amfepramon</a:t>
            </a:r>
            <a:r>
              <a:rPr lang="tr-TR" altLang="tr-TR" sz="2000" b="1" dirty="0"/>
              <a:t>, </a:t>
            </a:r>
            <a:r>
              <a:rPr lang="tr-TR" altLang="tr-TR" sz="2000" b="1" dirty="0" err="1"/>
              <a:t>fenetillin</a:t>
            </a:r>
            <a:r>
              <a:rPr lang="tr-TR" altLang="tr-TR" sz="2000" b="1" dirty="0"/>
              <a:t> </a:t>
            </a:r>
            <a:r>
              <a:rPr lang="tr-TR" altLang="tr-TR" sz="2000" i="1" dirty="0"/>
              <a:t>(</a:t>
            </a:r>
            <a:r>
              <a:rPr lang="tr-TR" altLang="tr-TR" sz="2000" i="1" dirty="0" err="1"/>
              <a:t>teofilin</a:t>
            </a:r>
            <a:r>
              <a:rPr lang="tr-TR" altLang="tr-TR" sz="2000" i="1" dirty="0"/>
              <a:t> + amfetamin) </a:t>
            </a:r>
            <a:r>
              <a:rPr lang="tr-TR" altLang="tr-TR" sz="2000" b="1" dirty="0"/>
              <a:t>(</a:t>
            </a:r>
            <a:r>
              <a:rPr lang="tr-TR" altLang="tr-TR" sz="2000" b="1" dirty="0" err="1"/>
              <a:t>Captagon</a:t>
            </a:r>
            <a:r>
              <a:rPr lang="tr-TR" altLang="tr-TR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2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Users\aslibasabak\Desktop\iuuq_NV_00j379_SL_qipupcvdlfu_SL_dpn0bmcvnt0kk90hsjoe_SK_31190fyubdz_NK_2_SL_kq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Kişi ne </a:t>
            </a:r>
            <a:r>
              <a:rPr lang="tr-TR" dirty="0"/>
              <a:t>kadar </a:t>
            </a:r>
            <a:r>
              <a:rPr lang="tr-TR" dirty="0" smtClean="0"/>
              <a:t>sürede bağımlı </a:t>
            </a:r>
            <a:r>
              <a:rPr lang="tr-TR" dirty="0"/>
              <a:t>olur?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Bağımlılığın gelişimi, </a:t>
            </a:r>
          </a:p>
          <a:p>
            <a:pPr lvl="1"/>
            <a:r>
              <a:rPr lang="tr-TR" dirty="0" smtClean="0"/>
              <a:t>Maddenin </a:t>
            </a:r>
            <a:r>
              <a:rPr lang="tr-TR" dirty="0"/>
              <a:t>cinsine, </a:t>
            </a:r>
          </a:p>
          <a:p>
            <a:pPr lvl="1"/>
            <a:r>
              <a:rPr lang="tr-TR" dirty="0" smtClean="0"/>
              <a:t>Saflık </a:t>
            </a:r>
            <a:r>
              <a:rPr lang="tr-TR" dirty="0"/>
              <a:t>oranına, </a:t>
            </a:r>
          </a:p>
          <a:p>
            <a:pPr lvl="1"/>
            <a:r>
              <a:rPr lang="tr-TR" dirty="0" smtClean="0"/>
              <a:t>Kullanma </a:t>
            </a:r>
            <a:r>
              <a:rPr lang="tr-TR" dirty="0"/>
              <a:t>süresine </a:t>
            </a:r>
          </a:p>
          <a:p>
            <a:pPr lvl="1"/>
            <a:r>
              <a:rPr lang="tr-TR" dirty="0" smtClean="0"/>
              <a:t>Kullanan </a:t>
            </a:r>
            <a:r>
              <a:rPr lang="tr-TR" dirty="0"/>
              <a:t>kişinin kişilik özelliklerine göre değişir. </a:t>
            </a:r>
          </a:p>
          <a:p>
            <a:r>
              <a:rPr lang="tr-TR" sz="2800" dirty="0"/>
              <a:t>Bu nedenle bağımlılığın ne zaman gelişeceği belli olmaz!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4239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Extacy</a:t>
            </a:r>
            <a:r>
              <a:rPr lang="tr-TR" altLang="tr-T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8583" y="2071249"/>
            <a:ext cx="7989752" cy="4137962"/>
          </a:xfrm>
        </p:spPr>
        <p:txBody>
          <a:bodyPr rtlCol="0">
            <a:normAutofit fontScale="92500" lnSpcReduction="2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20-60 </a:t>
            </a:r>
            <a:r>
              <a:rPr lang="tr-TR" dirty="0" err="1" smtClean="0">
                <a:latin typeface="+mn-lt"/>
                <a:cs typeface="Calibri Light" panose="020F0302020204030204" pitchFamily="34" charset="0"/>
              </a:rPr>
              <a:t>dk</a:t>
            </a:r>
            <a:r>
              <a:rPr lang="tr-TR" dirty="0" smtClean="0">
                <a:latin typeface="+mn-lt"/>
                <a:cs typeface="Calibri Light" panose="020F0302020204030204" pitchFamily="34" charset="0"/>
              </a:rPr>
              <a:t> içinde etki eder. Etkisi 3-6 saat sürer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 smtClean="0">
                <a:latin typeface="+mn-lt"/>
                <a:cs typeface="Calibri Light" panose="020F0302020204030204" pitchFamily="34" charset="0"/>
              </a:rPr>
              <a:t>Etkisi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Canlılık hareketlilik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Enerji artışı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Libido artışı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Özgüven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Sıcaklık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Zaman algısında bozulma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Algılarda aşırı artma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Göz bebeklerinde büyüme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latin typeface="+mn-lt"/>
                <a:cs typeface="Calibri Light" panose="020F0302020204030204" pitchFamily="34" charset="0"/>
              </a:rPr>
              <a:t>Terleme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latin typeface="+mn-lt"/>
              <a:cs typeface="Calibri Light" panose="020F03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latin typeface="+mn-lt"/>
              <a:cs typeface="Calibri Light" panose="020F03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 dirty="0" smtClean="0"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87951"/>
            <a:ext cx="4192910" cy="147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4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Extacy</a:t>
            </a: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1" y="1794200"/>
            <a:ext cx="7989752" cy="4137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Kullanım sonucu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Panik ataklar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Depresyon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Hayal görme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Uyku sorunları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Bedenin aşırı ısınması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Ani ölüm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dirty="0">
                <a:latin typeface="Calibri" panose="020F0502020204030204" pitchFamily="34" charset="0"/>
                <a:cs typeface="Calibri" panose="020F0502020204030204" pitchFamily="34" charset="0"/>
              </a:rPr>
              <a:t>Aşırı sıvı kaybı </a:t>
            </a:r>
            <a:r>
              <a:rPr lang="tr-TR" alt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oluşabilir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4294967295"/>
          </p:nvPr>
        </p:nvSpPr>
        <p:spPr>
          <a:xfrm>
            <a:off x="5022850" y="2173288"/>
            <a:ext cx="4121150" cy="4525962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altLang="tr-T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Yoksunluk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Boşluk duygusu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Baş ağrısı, baş dönmesi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Depresyon, </a:t>
            </a: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anksiyete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panik ataklar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Uyku ve yeme bozukluğu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Gerçeklikten kopuş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Paranoya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Vücutta ağrı </a:t>
            </a:r>
          </a:p>
          <a:p>
            <a:pPr marL="420624" indent="-384048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19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p\Desktop\kokain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t3.gstatic.com/images?q=tbn:ANd9GcS09UtZh8PZZRRLGp3t7x0ovyeLkIlCLIYLg-sc0MWAgKmtiOvd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0"/>
            <a:ext cx="477520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C:\Users\aslibasabak\Desktop\imagesFZGY9S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46799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C:\Users\aslibasabak\Desktop\koka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573463"/>
            <a:ext cx="47752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2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Opiyatlar (Opioidler)</a:t>
            </a:r>
          </a:p>
        </p:txBody>
      </p:sp>
      <p:graphicFrame>
        <p:nvGraphicFramePr>
          <p:cNvPr id="114750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961932"/>
              </p:ext>
            </p:extLst>
          </p:nvPr>
        </p:nvGraphicFramePr>
        <p:xfrm>
          <a:off x="421005" y="1484784"/>
          <a:ext cx="7989888" cy="3413288"/>
        </p:xfrm>
        <a:graphic>
          <a:graphicData uri="http://schemas.openxmlformats.org/drawingml/2006/table">
            <a:tbl>
              <a:tblPr/>
              <a:tblGrid>
                <a:gridCol w="21697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91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01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610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Doğal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opiyatlar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8" marR="88888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Narkotik etkili olanlar</a:t>
                      </a:r>
                    </a:p>
                  </a:txBody>
                  <a:tcPr marL="88888" marR="88888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Morfin, Kodein</a:t>
                      </a:r>
                    </a:p>
                  </a:txBody>
                  <a:tcPr marL="88888" marR="88888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088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Narkotik etkisi olmayanlar</a:t>
                      </a:r>
                    </a:p>
                  </a:txBody>
                  <a:tcPr marL="88888" marR="88888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Tebain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Papaverin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Noskapin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8" marR="88888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08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Yarı sentetik olanlar</a:t>
                      </a:r>
                    </a:p>
                  </a:txBody>
                  <a:tcPr marL="88888" marR="88888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Eroin (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Diasetil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morfin),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Hidromorfon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Oksikodon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Hidrokodon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Oksimorfon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8888" marR="88888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104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Sentetik Olanlar </a:t>
                      </a:r>
                    </a:p>
                  </a:txBody>
                  <a:tcPr marL="88888" marR="88888" marT="45661" marB="456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Fentanil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Durogesic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),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Petidin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meperidin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türevi)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Aldolan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Dolantin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),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Tramadol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Tramadolor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Buprenorfin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Suboxon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Subutex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Metadon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LAAM</a:t>
                      </a:r>
                    </a:p>
                  </a:txBody>
                  <a:tcPr marL="88888" marR="88888" marT="45661" marB="456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598" name="Text Box 63"/>
          <p:cNvSpPr txBox="1">
            <a:spLocks noChangeArrowheads="1"/>
          </p:cNvSpPr>
          <p:nvPr/>
        </p:nvSpPr>
        <p:spPr bwMode="auto">
          <a:xfrm>
            <a:off x="611188" y="3933825"/>
            <a:ext cx="6265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1400"/>
          </a:p>
        </p:txBody>
      </p:sp>
      <p:sp>
        <p:nvSpPr>
          <p:cNvPr id="40983" name="Rectangle 3"/>
          <p:cNvSpPr>
            <a:spLocks/>
          </p:cNvSpPr>
          <p:nvPr/>
        </p:nvSpPr>
        <p:spPr bwMode="auto">
          <a:xfrm>
            <a:off x="335280" y="4951657"/>
            <a:ext cx="807561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2000" b="1" dirty="0" smtClean="0"/>
              <a:t>Kullanım yolları: </a:t>
            </a:r>
            <a:r>
              <a:rPr lang="tr-TR" sz="2000" dirty="0" smtClean="0"/>
              <a:t>IM, SC, IV, PO, </a:t>
            </a:r>
            <a:r>
              <a:rPr lang="tr-TR" sz="2000" dirty="0" err="1" smtClean="0"/>
              <a:t>Transmukozal</a:t>
            </a:r>
            <a:r>
              <a:rPr lang="tr-TR" sz="2000" dirty="0" smtClean="0"/>
              <a:t>, </a:t>
            </a:r>
            <a:r>
              <a:rPr lang="tr-TR" sz="2000" dirty="0" err="1" smtClean="0"/>
              <a:t>Rektal</a:t>
            </a:r>
            <a:endParaRPr lang="tr-TR" sz="2000" dirty="0" smtClean="0"/>
          </a:p>
          <a:p>
            <a:pPr eaLnBrk="1" hangingPunct="1">
              <a:buClrTx/>
              <a:buSzTx/>
              <a:buFontTx/>
              <a:buChar char="•"/>
              <a:defRPr/>
            </a:pPr>
            <a:endParaRPr lang="tr-TR" sz="1800" b="1" u="sng" dirty="0" smtClean="0"/>
          </a:p>
          <a:p>
            <a:pPr eaLnBrk="1" hangingPunct="1">
              <a:lnSpc>
                <a:spcPct val="70000"/>
              </a:lnSpc>
              <a:buClrTx/>
              <a:buSzTx/>
              <a:buFontTx/>
              <a:buChar char="•"/>
              <a:defRPr/>
            </a:pPr>
            <a:endParaRPr lang="tr-TR" sz="1800" b="1" u="sng" dirty="0" smtClean="0"/>
          </a:p>
          <a:p>
            <a:pPr marL="0" indent="0" eaLnBrk="1" hangingPunct="1">
              <a:lnSpc>
                <a:spcPct val="70000"/>
              </a:lnSpc>
              <a:buClrTx/>
              <a:buSzTx/>
              <a:buFont typeface="Wingdings" panose="05000000000000000000" pitchFamily="2" charset="2"/>
              <a:buNone/>
              <a:defRPr/>
            </a:pPr>
            <a:r>
              <a:rPr lang="tr-TR" sz="1800" dirty="0" smtClean="0"/>
              <a:t>***Afyon = </a:t>
            </a:r>
            <a:r>
              <a:rPr lang="tr-TR" sz="1800" dirty="0" err="1" smtClean="0"/>
              <a:t>opium</a:t>
            </a:r>
            <a:r>
              <a:rPr lang="tr-TR" sz="1800" dirty="0" smtClean="0"/>
              <a:t> (Afyon ve benzeri maddelerin tümüne </a:t>
            </a:r>
            <a:r>
              <a:rPr lang="tr-TR" sz="1800" dirty="0" err="1" smtClean="0"/>
              <a:t>opioid</a:t>
            </a:r>
            <a:r>
              <a:rPr lang="tr-TR" sz="1800" dirty="0" smtClean="0"/>
              <a:t> adı verilir)</a:t>
            </a:r>
          </a:p>
          <a:p>
            <a:pPr marL="0" indent="0" eaLnBrk="1" hangingPunct="1">
              <a:lnSpc>
                <a:spcPct val="70000"/>
              </a:lnSpc>
              <a:buClrTx/>
              <a:buSzTx/>
              <a:buFont typeface="Wingdings" panose="05000000000000000000" pitchFamily="2" charset="2"/>
              <a:buNone/>
              <a:defRPr/>
            </a:pPr>
            <a:r>
              <a:rPr lang="tr-TR" sz="1800" dirty="0" smtClean="0"/>
              <a:t>***Afyon haşhaşı = </a:t>
            </a:r>
            <a:r>
              <a:rPr lang="tr-TR" sz="1800" dirty="0" err="1" smtClean="0"/>
              <a:t>Papaver</a:t>
            </a:r>
            <a:r>
              <a:rPr lang="tr-TR" sz="1800" dirty="0" smtClean="0"/>
              <a:t> </a:t>
            </a:r>
            <a:r>
              <a:rPr lang="tr-TR" sz="1800" dirty="0" err="1" smtClean="0"/>
              <a:t>somniferum</a:t>
            </a:r>
            <a:endParaRPr lang="tr-TR" sz="1800" dirty="0" smtClean="0"/>
          </a:p>
        </p:txBody>
      </p:sp>
    </p:spTree>
    <p:extLst>
      <p:ext uri="{BB962C8B-B14F-4D97-AF65-F5344CB8AC3E}">
        <p14:creationId xmlns:p14="http://schemas.microsoft.com/office/powerpoint/2010/main" val="25094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Unvan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</a:rPr>
              <a:t>Opiyatlar (Opioidler)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1" y="1778641"/>
            <a:ext cx="7989752" cy="413796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tr-TR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Bağımlılık… </a:t>
            </a:r>
          </a:p>
          <a:p>
            <a:pPr eaLnBrk="1" hangingPunct="1">
              <a:buClr>
                <a:srgbClr val="00007D"/>
              </a:buClr>
              <a:defRPr/>
            </a:pPr>
            <a:r>
              <a:rPr 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Opiyatların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kullanımı </a:t>
            </a:r>
            <a:r>
              <a:rPr lang="tr-TR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opiyat</a:t>
            </a:r>
            <a:r>
              <a:rPr lang="tr-T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reseptörlerinin </a:t>
            </a: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sayısını ve duyarlılığını değiştirir… Bu tolerans ve yoksunluk belirtilerinin ortaya çıkmasına neden olur.</a:t>
            </a:r>
          </a:p>
          <a:p>
            <a:pPr eaLnBrk="1" hangingPunct="1">
              <a:buClr>
                <a:srgbClr val="00007D"/>
              </a:buClr>
              <a:defRPr/>
            </a:pPr>
            <a:r>
              <a:rPr 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Bu maddelere karşı tolerans çok kısa sürede gelişir.</a:t>
            </a:r>
          </a:p>
          <a:p>
            <a:pPr eaLnBrk="1" hangingPunct="1">
              <a:buClr>
                <a:srgbClr val="00007D"/>
              </a:buClr>
              <a:defRPr/>
            </a:pPr>
            <a:r>
              <a:rPr lang="tr-TR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Etkisi 4-6 saat sürer… Günde en az 3 doz alınması gerekir…</a:t>
            </a:r>
          </a:p>
          <a:p>
            <a:pPr eaLnBrk="1" hangingPunct="1">
              <a:buClr>
                <a:srgbClr val="00007D"/>
              </a:buClr>
              <a:defRPr/>
            </a:pPr>
            <a:endParaRPr lang="tr-TR" sz="2000" b="1" u="sng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20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Etkisi:</a:t>
            </a:r>
          </a:p>
          <a:p>
            <a:pPr lvl="1" eaLnBrk="1" hangingPunct="1">
              <a:buClr>
                <a:srgbClr val="00007D"/>
              </a:buClr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Madde alındıktan sonra sıcaklık, yüzde kızarıklık, kol ve bacaklarda ağırlık hissi gelişir</a:t>
            </a:r>
          </a:p>
          <a:p>
            <a:pPr lvl="1" eaLnBrk="1" hangingPunct="1">
              <a:buClr>
                <a:srgbClr val="00007D"/>
              </a:buClr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İlk başta kısa keyif verici etki (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öfori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ardından </a:t>
            </a:r>
            <a:r>
              <a:rPr lang="tr-TR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sedasyon</a:t>
            </a: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dönemi</a:t>
            </a:r>
          </a:p>
          <a:p>
            <a:pPr lvl="1" eaLnBrk="1" hangingPunct="1">
              <a:buClr>
                <a:srgbClr val="00007D"/>
              </a:buClr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Hareketlerde ve konuşmada yavaşlama, dikkat ve bellekte bozukluk</a:t>
            </a:r>
          </a:p>
          <a:p>
            <a:pPr lvl="1" eaLnBrk="1" hangingPunct="1">
              <a:buClr>
                <a:srgbClr val="00007D"/>
              </a:buClr>
              <a:defRPr/>
            </a:pPr>
            <a:r>
              <a:rPr lang="tr-T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Solunumda yavaşlama, göz bebeklerinde küçülme, ağrı hissinin kaybı (analjezi), düz kasların kasılması, kan basıncı ve kalp hızında azalma ve beden ısısı değişiklikleri gelişir</a:t>
            </a:r>
          </a:p>
          <a:p>
            <a:pPr lvl="1" eaLnBrk="1" hangingPunct="1">
              <a:buClr>
                <a:srgbClr val="00007D"/>
              </a:buClr>
              <a:defRPr/>
            </a:pP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Clr>
                <a:srgbClr val="00007D"/>
              </a:buClr>
              <a:defRPr/>
            </a:pPr>
            <a:endParaRPr 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Opiyatlar (Opioidler)</a:t>
            </a:r>
            <a:endParaRPr lang="tr-TR" altLang="tr-TR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7079" y="1937137"/>
            <a:ext cx="7989752" cy="4137962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tr-TR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Entoksikasyon (Zehirlenme) </a:t>
            </a:r>
            <a:r>
              <a:rPr lang="tr-TR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bulguları:</a:t>
            </a:r>
          </a:p>
          <a:p>
            <a:pPr algn="just" eaLnBrk="1" hangingPunct="1">
              <a:defRPr/>
            </a:pP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olunum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depresyonu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r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elaksasyon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sedasyon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b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ulanti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kusma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p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eriferik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vazodilatasyon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basincinda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azalma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(hipotansiyon), beden ısısında azalma (h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ipotermi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vü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cut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salgılarında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azalma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p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upil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çapı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daralma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miyozis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, düz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kaslarda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gev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k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abızlık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ve idrar tutukluğu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kaşıntı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tr-T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Koma, solunumun baskılanması ve </a:t>
            </a:r>
            <a:r>
              <a:rPr 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iğnebaşı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tarzında göz bebeği (</a:t>
            </a:r>
            <a:r>
              <a:rPr 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pinpoint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pupil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)… 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OPİYAT ZEHİRLENMESİ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tr-TR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***Yüksek doz </a:t>
            </a:r>
            <a:r>
              <a:rPr lang="tr-T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opiyat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alımı ölümle sonuçlanabilir… (Ölüm solunumun baskılanmasına bağlıdır) </a:t>
            </a:r>
          </a:p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endParaRPr lang="tr-TR" sz="14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tr-T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Opiyatlar (Opioidler)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695" y="1851792"/>
            <a:ext cx="7989752" cy="4378319"/>
          </a:xfrm>
        </p:spPr>
        <p:txBody>
          <a:bodyPr>
            <a:noAutofit/>
          </a:bodyPr>
          <a:lstStyle/>
          <a:p>
            <a:pPr marL="0" indent="0" algn="just" eaLnBrk="1" hangingPunct="1"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Yoksunluk bulguları: </a:t>
            </a:r>
          </a:p>
          <a:p>
            <a:pPr algn="just" eaLnBrk="1" hangingPunct="1">
              <a:buClr>
                <a:srgbClr val="00007D"/>
              </a:buClr>
              <a:defRPr/>
            </a:pPr>
            <a:r>
              <a:rPr lang="tr-TR" sz="1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ulanti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kusma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ishal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gibi GİS yakınmaları</a:t>
            </a:r>
          </a:p>
          <a:p>
            <a:pPr algn="just" eaLnBrk="1" hangingPunct="1">
              <a:buClr>
                <a:srgbClr val="00007D"/>
              </a:buClr>
              <a:defRPr/>
            </a:pPr>
            <a:r>
              <a:rPr lang="en-US" sz="1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Esneme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tr-TR" sz="1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0007D"/>
              </a:buClr>
              <a:defRPr/>
            </a:pPr>
            <a:r>
              <a:rPr lang="tr-TR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alsizlik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epresyon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uykusuzluk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1800" b="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0007D"/>
              </a:buClr>
              <a:defRPr/>
            </a:pPr>
            <a:r>
              <a:rPr lang="tr-TR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spazmlar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şiddetli 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kas ve kemik ağrıları </a:t>
            </a:r>
          </a:p>
          <a:p>
            <a:pPr algn="just" eaLnBrk="1" hangingPunct="1">
              <a:buClr>
                <a:srgbClr val="00007D"/>
              </a:buClr>
              <a:defRPr/>
            </a:pPr>
            <a:r>
              <a:rPr lang="tr-TR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iloereksiyon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tr-TR" sz="1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derisi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buClr>
                <a:srgbClr val="00007D"/>
              </a:buClr>
              <a:defRPr/>
            </a:pPr>
            <a:endParaRPr lang="tr-TR" sz="18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***Yoksunluk 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bulgularının ortaya çıkışı kullanılmakta olan </a:t>
            </a:r>
            <a:r>
              <a:rPr lang="tr-TR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opioidin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yarı ömrüne göre </a:t>
            </a:r>
            <a:r>
              <a:rPr lang="tr-T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değişir (</a:t>
            </a: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Eroinde 6-8 saat sonra başlar, 2-3 gün en şiddetli, 7-10 günde sonlanır) </a:t>
            </a:r>
          </a:p>
          <a:p>
            <a:pPr algn="just" eaLnBrk="1" hangingPunct="1">
              <a:lnSpc>
                <a:spcPct val="70000"/>
              </a:lnSpc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just" eaLnBrk="1" hangingPunct="1">
              <a:lnSpc>
                <a:spcPct val="70000"/>
              </a:lnSpc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***Ç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 g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lt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tablo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olmas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</a:t>
            </a:r>
            <a:r>
              <a:rPr lang="tr-TR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şı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tr-TR" sz="18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genellikle </a:t>
            </a:r>
            <a:r>
              <a:rPr lang="en-US" sz="18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tr-TR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ı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tehdit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etmez</a:t>
            </a: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defRPr/>
            </a:pPr>
            <a:endParaRPr 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tr-TR" altLang="tr-T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MSS’ni</a:t>
            </a:r>
            <a:r>
              <a:rPr lang="tr-TR" alt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baskılayanlar (</a:t>
            </a:r>
            <a:r>
              <a:rPr lang="tr-TR" altLang="tr-TR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Sedatif</a:t>
            </a:r>
            <a:r>
              <a:rPr lang="tr-TR" alt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altLang="tr-TR" sz="24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hipnotikler</a:t>
            </a:r>
            <a:r>
              <a:rPr lang="tr-TR" alt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tr-TR" altLang="tr-TR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altLang="tr-TR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292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176255"/>
              </p:ext>
            </p:extLst>
          </p:nvPr>
        </p:nvGraphicFramePr>
        <p:xfrm>
          <a:off x="397002" y="1753321"/>
          <a:ext cx="7989888" cy="2012950"/>
        </p:xfrm>
        <a:graphic>
          <a:graphicData uri="http://schemas.openxmlformats.org/drawingml/2006/table">
            <a:tbl>
              <a:tblPr/>
              <a:tblGrid>
                <a:gridCol w="3997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2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Benzodiyazepinler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44" marR="83844" marT="45751" marB="457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Barbitüratlar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44" marR="83844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65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Alprozolam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Flunitrazepam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Roş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Lorazepam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Triazolam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Klordiazopoksid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Flurazepam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Diazepam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Klonazepam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Oksazepam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Temazepam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44" marR="83844" marT="45751" marB="457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Tiyopental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Metoheksital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Pentobarbital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Sekobarbital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Amobarbital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Butalbital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Fenobarbital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3844" marR="83844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397002" y="4317810"/>
            <a:ext cx="56880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r-TR" altLang="tr-TR" sz="1600" dirty="0"/>
              <a:t> Yeşil yada kırmızı reçeteye yazılması zorunlu olan, aslında bazı hastalıkları tedavi etmek için kullanılan ilaçlardır.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r-TR" altLang="tr-TR" sz="1600" dirty="0"/>
              <a:t> </a:t>
            </a:r>
            <a:r>
              <a:rPr lang="tr-TR" altLang="tr-TR" sz="1600" dirty="0" err="1"/>
              <a:t>Anksiyeteyi</a:t>
            </a:r>
            <a:r>
              <a:rPr lang="tr-TR" altLang="tr-TR" sz="1600" dirty="0"/>
              <a:t> azaltıcı, uykuyu kolaylaştırıcı, kasları gevşetici, epileptik nöbetleri engelleyici ve </a:t>
            </a:r>
            <a:r>
              <a:rPr lang="tr-TR" altLang="tr-TR" sz="1600" dirty="0" err="1"/>
              <a:t>spazmolitik</a:t>
            </a:r>
            <a:r>
              <a:rPr lang="tr-TR" altLang="tr-TR" sz="1600" dirty="0"/>
              <a:t> etkileri vardır.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tr-TR" altLang="tr-TR" sz="1600" dirty="0"/>
              <a:t>  Kontrolsüz kullanım bağımlılık gelişmesine neden olur.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endParaRPr lang="tr-TR" altLang="tr-TR" sz="1600" dirty="0"/>
          </a:p>
        </p:txBody>
      </p:sp>
      <p:pic>
        <p:nvPicPr>
          <p:cNvPr id="52239" name="Picture 7" descr="http://www.psikofarma.info/wp-content/uploads/2007/12/xana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317810"/>
            <a:ext cx="28416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59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Unvan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351837" cy="576262"/>
          </a:xfrm>
        </p:spPr>
        <p:txBody>
          <a:bodyPr>
            <a:normAutofit/>
          </a:bodyPr>
          <a:lstStyle/>
          <a:p>
            <a:r>
              <a:rPr lang="tr-TR" altLang="tr-TR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MSS’ni</a:t>
            </a:r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baskılayanlar (</a:t>
            </a:r>
            <a:r>
              <a:rPr lang="tr-TR" altLang="tr-TR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Sedatif</a:t>
            </a:r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veya </a:t>
            </a:r>
            <a:r>
              <a:rPr lang="tr-TR" altLang="tr-TR" sz="2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hipnotikler</a:t>
            </a:r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2023873"/>
            <a:ext cx="8280400" cy="483412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80000"/>
              </a:lnSpc>
              <a:defRPr/>
            </a:pPr>
            <a:endParaRPr lang="tr-TR" sz="220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tr-TR" sz="22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Zehirlenme belirtileri:</a:t>
            </a:r>
            <a:r>
              <a:rPr lang="tr-TR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Alınan miktar arttıkça bilinç, solunum ve dolaşım işlevlerinde bozulmalar belirginleşir.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Bilinç değişiklikleri (uykuya eğilimden </a:t>
            </a:r>
            <a:r>
              <a:rPr lang="tr-T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stupor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komaya kadar değişir)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Göz bebeklerinde küçülme, ışığa yanıtta tembellik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Reflekslerde bozulma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Solunum depresyonu, aritmiler </a:t>
            </a:r>
          </a:p>
          <a:p>
            <a:pPr marL="0" indent="0" algn="just" eaLnBrk="1" hangingPunct="1">
              <a:buClrTx/>
              <a:buSzTx/>
              <a:buFont typeface="Wingdings" panose="05000000000000000000" pitchFamily="2" charset="2"/>
              <a:buNone/>
              <a:defRPr/>
            </a:pP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***Akut </a:t>
            </a:r>
            <a:r>
              <a:rPr lang="tr-TR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benzodiyazepin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zehirlenmesinde antidot olarak </a:t>
            </a:r>
            <a:r>
              <a:rPr lang="tr-TR" sz="22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Flumazenil</a:t>
            </a:r>
            <a:r>
              <a:rPr lang="tr-TR" sz="2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kullanılır.</a:t>
            </a:r>
          </a:p>
          <a:p>
            <a:pPr marL="0" indent="0" algn="just" eaLnBrk="1" hangingPunct="1">
              <a:buClrTx/>
              <a:buSzTx/>
              <a:buFont typeface="Wingdings" panose="05000000000000000000" pitchFamily="2" charset="2"/>
              <a:buNone/>
              <a:defRPr/>
            </a:pPr>
            <a:endParaRPr lang="tr-TR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ClrTx/>
              <a:buSzTx/>
              <a:buFont typeface="Wingdings" panose="05000000000000000000" pitchFamily="2" charset="2"/>
              <a:buNone/>
              <a:defRPr/>
            </a:pPr>
            <a:r>
              <a:rPr lang="tr-TR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Yoksunluk bulguları:</a:t>
            </a:r>
            <a:r>
              <a:rPr lang="tr-T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00007D"/>
              </a:buClr>
              <a:defRPr/>
            </a:pP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Anksiyete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ağrılar, sanrı ve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varsanılar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otonom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hiperaktivite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uyaranlara duyarlılık, bellek bozukluğu, epileptik nöbetler</a:t>
            </a:r>
          </a:p>
          <a:p>
            <a:pPr marL="0" indent="0" algn="just" eaLnBrk="1" hangingPunct="1">
              <a:lnSpc>
                <a:spcPct val="80000"/>
              </a:lnSpc>
              <a:buClr>
                <a:srgbClr val="00007D"/>
              </a:buClr>
              <a:buFont typeface="Wingdings" panose="05000000000000000000" pitchFamily="2" charset="2"/>
              <a:buNone/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00007D"/>
              </a:buClr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Uzun süre ve yüksek doz </a:t>
            </a:r>
            <a:r>
              <a:rPr lang="tr-TR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sedatif-hipnotik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kullananların ani olarak ilaçları azaltması ya da kesmesi ile yoksunluk bulguları görülür.  </a:t>
            </a:r>
          </a:p>
          <a:p>
            <a:pPr algn="just" eaLnBrk="1" hangingPunct="1">
              <a:lnSpc>
                <a:spcPct val="80000"/>
              </a:lnSpc>
              <a:buClr>
                <a:srgbClr val="00007D"/>
              </a:buClr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Bulguların ortaya çıkması kullanılan ilacın yarı ömrüne göre değişir. </a:t>
            </a:r>
          </a:p>
          <a:p>
            <a:pPr algn="just" eaLnBrk="1" hangingPunct="1">
              <a:lnSpc>
                <a:spcPct val="80000"/>
              </a:lnSpc>
              <a:buClr>
                <a:srgbClr val="00007D"/>
              </a:buClr>
              <a:defRPr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Genellikle 3-7 günde düzelir. </a:t>
            </a:r>
            <a:endParaRPr lang="tr-TR" sz="2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68313" y="1363494"/>
            <a:ext cx="4572001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tr-TR" dirty="0">
                <a:solidFill>
                  <a:srgbClr val="FF0000"/>
                </a:solidFill>
              </a:rPr>
              <a:t>***Temel farmakolojik etkileri </a:t>
            </a:r>
            <a:r>
              <a:rPr lang="tr-TR" b="1" u="sng" dirty="0">
                <a:solidFill>
                  <a:srgbClr val="FF0000"/>
                </a:solidFill>
              </a:rPr>
              <a:t>alkol</a:t>
            </a:r>
            <a:r>
              <a:rPr lang="tr-TR" dirty="0">
                <a:solidFill>
                  <a:srgbClr val="FF0000"/>
                </a:solidFill>
              </a:rPr>
              <a:t> ile benzerlik gösterir. Bu nedenle zehirlenme ve yoksunluk bulguları da alkolünkine benzer. </a:t>
            </a:r>
          </a:p>
        </p:txBody>
      </p:sp>
    </p:spTree>
    <p:extLst>
      <p:ext uri="{BB962C8B-B14F-4D97-AF65-F5344CB8AC3E}">
        <p14:creationId xmlns:p14="http://schemas.microsoft.com/office/powerpoint/2010/main" val="4504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+mn-lt"/>
              </a:rPr>
              <a:t>Halüsinojenler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2960" y="1577343"/>
            <a:ext cx="7520940" cy="3579849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+mn-lt"/>
              </a:rPr>
              <a:t>Algı, düşünce ve </a:t>
            </a:r>
            <a:r>
              <a:rPr lang="tr-TR" dirty="0" err="1" smtClean="0">
                <a:latin typeface="+mn-lt"/>
              </a:rPr>
              <a:t>duygudurumda</a:t>
            </a:r>
            <a:r>
              <a:rPr lang="tr-TR" dirty="0" smtClean="0">
                <a:latin typeface="+mn-lt"/>
              </a:rPr>
              <a:t> değişikliklere neden olurlar.</a:t>
            </a:r>
          </a:p>
          <a:p>
            <a:r>
              <a:rPr lang="tr-TR" dirty="0" smtClean="0">
                <a:latin typeface="+mn-lt"/>
              </a:rPr>
              <a:t>Etkileri kişiden kişiye ve kullanımdan kullanıma değişir.</a:t>
            </a:r>
          </a:p>
          <a:p>
            <a:r>
              <a:rPr lang="tr-TR" dirty="0" smtClean="0">
                <a:latin typeface="+mn-lt"/>
              </a:rPr>
              <a:t>Yapısal benzerliklerine göre dörde ayrılırlar;</a:t>
            </a:r>
          </a:p>
          <a:p>
            <a:pPr>
              <a:buNone/>
            </a:pPr>
            <a:r>
              <a:rPr lang="tr-TR" dirty="0" smtClean="0">
                <a:latin typeface="+mn-lt"/>
              </a:rPr>
              <a:t>*</a:t>
            </a:r>
            <a:r>
              <a:rPr lang="tr-TR" dirty="0" err="1" smtClean="0">
                <a:latin typeface="+mn-lt"/>
              </a:rPr>
              <a:t>İndolalkilaminler</a:t>
            </a:r>
            <a:r>
              <a:rPr lang="tr-TR" dirty="0" smtClean="0">
                <a:latin typeface="+mn-lt"/>
              </a:rPr>
              <a:t>(LSD)</a:t>
            </a:r>
          </a:p>
          <a:p>
            <a:pPr>
              <a:buNone/>
            </a:pPr>
            <a:r>
              <a:rPr lang="tr-TR" dirty="0" smtClean="0">
                <a:latin typeface="+mn-lt"/>
              </a:rPr>
              <a:t>*</a:t>
            </a:r>
            <a:r>
              <a:rPr lang="tr-TR" dirty="0" err="1" smtClean="0">
                <a:latin typeface="+mn-lt"/>
              </a:rPr>
              <a:t>Feniletilaminler</a:t>
            </a:r>
            <a:r>
              <a:rPr lang="tr-TR" dirty="0" smtClean="0">
                <a:latin typeface="+mn-lt"/>
              </a:rPr>
              <a:t>(MDMA/EKSTAZİ)</a:t>
            </a:r>
          </a:p>
          <a:p>
            <a:pPr>
              <a:buNone/>
            </a:pPr>
            <a:r>
              <a:rPr lang="tr-TR" dirty="0" smtClean="0">
                <a:latin typeface="+mn-lt"/>
              </a:rPr>
              <a:t>*</a:t>
            </a:r>
            <a:r>
              <a:rPr lang="tr-TR" dirty="0" err="1" smtClean="0">
                <a:latin typeface="+mn-lt"/>
              </a:rPr>
              <a:t>Arilsikloalkilamin</a:t>
            </a:r>
            <a:r>
              <a:rPr lang="tr-TR" dirty="0" smtClean="0">
                <a:latin typeface="+mn-lt"/>
              </a:rPr>
              <a:t>(</a:t>
            </a:r>
            <a:r>
              <a:rPr lang="tr-TR" dirty="0" err="1" smtClean="0">
                <a:latin typeface="+mn-lt"/>
              </a:rPr>
              <a:t>Fensiklidin</a:t>
            </a:r>
            <a:r>
              <a:rPr lang="tr-TR" dirty="0" smtClean="0">
                <a:latin typeface="+mn-lt"/>
              </a:rPr>
              <a:t>, </a:t>
            </a:r>
            <a:r>
              <a:rPr lang="tr-TR" dirty="0" err="1" smtClean="0">
                <a:latin typeface="+mn-lt"/>
              </a:rPr>
              <a:t>ketamin</a:t>
            </a:r>
            <a:r>
              <a:rPr lang="tr-TR" dirty="0" smtClean="0">
                <a:latin typeface="+mn-lt"/>
              </a:rPr>
              <a:t>)</a:t>
            </a:r>
          </a:p>
          <a:p>
            <a:pPr>
              <a:buNone/>
            </a:pPr>
            <a:r>
              <a:rPr lang="tr-TR" dirty="0" smtClean="0">
                <a:latin typeface="+mn-lt"/>
              </a:rPr>
              <a:t>*Atropin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8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Bireysel </a:t>
            </a:r>
            <a:r>
              <a:rPr lang="tr-TR" altLang="tr-TR" dirty="0" smtClean="0"/>
              <a:t>özellikler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Ergenlik Dönemi</a:t>
            </a:r>
          </a:p>
          <a:p>
            <a:r>
              <a:rPr lang="tr-TR" altLang="tr-TR" dirty="0"/>
              <a:t>Düşük benlik saygısı</a:t>
            </a:r>
          </a:p>
          <a:p>
            <a:r>
              <a:rPr lang="tr-TR" altLang="tr-TR" dirty="0" err="1"/>
              <a:t>Dürtüsellik</a:t>
            </a:r>
            <a:endParaRPr lang="tr-TR" altLang="tr-TR" dirty="0"/>
          </a:p>
          <a:p>
            <a:r>
              <a:rPr lang="tr-TR" altLang="tr-TR" dirty="0" err="1"/>
              <a:t>Hiperaktivite</a:t>
            </a:r>
            <a:endParaRPr lang="tr-TR" altLang="tr-TR" dirty="0"/>
          </a:p>
          <a:p>
            <a:r>
              <a:rPr lang="tr-TR" altLang="tr-TR" dirty="0"/>
              <a:t>Kuşkucu ve alıngan olma</a:t>
            </a:r>
          </a:p>
          <a:p>
            <a:r>
              <a:rPr lang="tr-TR" altLang="tr-TR" dirty="0"/>
              <a:t>Duyguları belli edememe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442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Maddenin Etkileri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Etki kullanımdan yaklaşık olarak 30-60 </a:t>
            </a:r>
            <a:r>
              <a:rPr lang="tr-TR" dirty="0" err="1" smtClean="0"/>
              <a:t>dak</a:t>
            </a:r>
            <a:r>
              <a:rPr lang="tr-TR" dirty="0" smtClean="0"/>
              <a:t> sonra başlar.</a:t>
            </a:r>
          </a:p>
          <a:p>
            <a:r>
              <a:rPr lang="tr-TR" dirty="0" smtClean="0"/>
              <a:t>12 saat kadar sürer.</a:t>
            </a:r>
          </a:p>
          <a:p>
            <a:r>
              <a:rPr lang="tr-TR" dirty="0" err="1" smtClean="0"/>
              <a:t>Sempatomimetik</a:t>
            </a:r>
            <a:r>
              <a:rPr lang="tr-TR" dirty="0" smtClean="0"/>
              <a:t> etkiler gözlenir; kalp atımı ve kan basıncı artışı, vücut ısısı yükselmesi, iştah azalması, DTR artışı, </a:t>
            </a:r>
            <a:r>
              <a:rPr lang="tr-TR" dirty="0" err="1" smtClean="0"/>
              <a:t>ataksi</a:t>
            </a:r>
            <a:r>
              <a:rPr lang="tr-TR" dirty="0" smtClean="0"/>
              <a:t>, </a:t>
            </a:r>
            <a:r>
              <a:rPr lang="tr-TR" dirty="0" err="1" smtClean="0">
                <a:solidFill>
                  <a:srgbClr val="FF0000"/>
                </a:solidFill>
              </a:rPr>
              <a:t>midriazis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görülür.</a:t>
            </a:r>
          </a:p>
          <a:p>
            <a:r>
              <a:rPr lang="tr-TR" dirty="0" err="1" smtClean="0"/>
              <a:t>Midriazis</a:t>
            </a:r>
            <a:r>
              <a:rPr lang="tr-TR" dirty="0" smtClean="0"/>
              <a:t> genelde ‘</a:t>
            </a:r>
            <a:r>
              <a:rPr lang="tr-TR" dirty="0" err="1" smtClean="0"/>
              <a:t>trip</a:t>
            </a:r>
            <a:r>
              <a:rPr lang="tr-TR" dirty="0" smtClean="0"/>
              <a:t>’ in şiddetine paralel olarak çıkar ve kişi maddeden arındığında normale döner.</a:t>
            </a:r>
          </a:p>
        </p:txBody>
      </p:sp>
    </p:spTree>
    <p:extLst>
      <p:ext uri="{BB962C8B-B14F-4D97-AF65-F5344CB8AC3E}">
        <p14:creationId xmlns:p14="http://schemas.microsoft.com/office/powerpoint/2010/main" val="21901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633413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Hallusinojenler</a:t>
            </a:r>
          </a:p>
        </p:txBody>
      </p:sp>
      <p:pic>
        <p:nvPicPr>
          <p:cNvPr id="56323" name="Picture 9" descr="lsd_photographers-sho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322388"/>
            <a:ext cx="2519362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10"/>
          <p:cNvSpPr txBox="1">
            <a:spLocks noChangeArrowheads="1"/>
          </p:cNvSpPr>
          <p:nvPr/>
        </p:nvSpPr>
        <p:spPr bwMode="auto">
          <a:xfrm>
            <a:off x="4427538" y="1773238"/>
            <a:ext cx="39608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1800"/>
          </a:p>
        </p:txBody>
      </p:sp>
      <p:sp>
        <p:nvSpPr>
          <p:cNvPr id="55302" name="Rectangle 11"/>
          <p:cNvSpPr>
            <a:spLocks noChangeArrowheads="1"/>
          </p:cNvSpPr>
          <p:nvPr/>
        </p:nvSpPr>
        <p:spPr bwMode="auto">
          <a:xfrm>
            <a:off x="2951163" y="1477914"/>
            <a:ext cx="61928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Zehirlenme belirtileri</a:t>
            </a:r>
            <a:r>
              <a:rPr lang="tr-T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Kullanılan maddeye göre az-çok değişmekle birlikte birçok bulgu benzer. 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 alındıktan 60 </a:t>
            </a:r>
            <a:r>
              <a:rPr 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sonra psikolojik ve davranışsal etki başlar, 2-4 saat  sonra doruk noktaya ulaşır. 10-12 saat sonra geçer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İşitme ve görme </a:t>
            </a:r>
            <a:r>
              <a:rPr 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varsanıları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yanılsamalar (illüzyonlar), zamanı algılamada bozulmalar, yargılama-bellek-oryantasyon-bilinç-duygulanımda bozukluklar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Yüksek dozlarda panik ataklar görülür. </a:t>
            </a:r>
          </a:p>
        </p:txBody>
      </p:sp>
      <p:pic>
        <p:nvPicPr>
          <p:cNvPr id="56326" name="Picture 13" descr="ANd9GcQA5V5aBB1x3OH_YZkhsJqF52qxUxin0mf6RBe0G5msJeB_TDQ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214813"/>
            <a:ext cx="33750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15"/>
          <p:cNvSpPr>
            <a:spLocks noChangeArrowheads="1"/>
          </p:cNvSpPr>
          <p:nvPr/>
        </p:nvSpPr>
        <p:spPr bwMode="auto">
          <a:xfrm>
            <a:off x="234156" y="4373514"/>
            <a:ext cx="515143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tr-TR" sz="16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Yoksunluk belirtileri: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eaLnBrk="1" hangingPunct="1">
              <a:spcBef>
                <a:spcPct val="50000"/>
              </a:spcBef>
              <a:buClrTx/>
              <a:buSzTx/>
              <a:defRPr/>
            </a:pP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Sık kullanım elde edilmek istenen etkiyi azaltır. Bu nedenle  yoksunluk bulgularına neden olabilecek yoğun kullanımı olamamaktadır. Yoksunluk sendromu tanımlanmamıştır. </a:t>
            </a:r>
          </a:p>
          <a:p>
            <a:pPr marL="285750" indent="-285750" eaLnBrk="1" hangingPunct="1">
              <a:spcBef>
                <a:spcPct val="50000"/>
              </a:spcBef>
              <a:buClrTx/>
              <a:buSzTx/>
              <a:defRPr/>
            </a:pPr>
            <a:r>
              <a:rPr lang="tr-T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Ancak kullanıcılar madde etkisindeki yaşantıyı ararlar.</a:t>
            </a:r>
          </a:p>
        </p:txBody>
      </p:sp>
    </p:spTree>
    <p:extLst>
      <p:ext uri="{BB962C8B-B14F-4D97-AF65-F5344CB8AC3E}">
        <p14:creationId xmlns:p14="http://schemas.microsoft.com/office/powerpoint/2010/main" val="421703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404813"/>
            <a:ext cx="8229600" cy="6032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Uçucu ve çözücü maddeler</a:t>
            </a:r>
          </a:p>
        </p:txBody>
      </p:sp>
      <p:sp>
        <p:nvSpPr>
          <p:cNvPr id="59395" name="AutoShape 7" descr="2Q=="/>
          <p:cNvSpPr>
            <a:spLocks noChangeAspect="1" noChangeArrowheads="1"/>
          </p:cNvSpPr>
          <p:nvPr/>
        </p:nvSpPr>
        <p:spPr bwMode="auto">
          <a:xfrm>
            <a:off x="63500" y="-26988"/>
            <a:ext cx="1866900" cy="14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400"/>
          </a:p>
        </p:txBody>
      </p:sp>
      <p:sp>
        <p:nvSpPr>
          <p:cNvPr id="59396" name="AutoShape 9" descr="2Q=="/>
          <p:cNvSpPr>
            <a:spLocks noChangeAspect="1" noChangeArrowheads="1"/>
          </p:cNvSpPr>
          <p:nvPr/>
        </p:nvSpPr>
        <p:spPr bwMode="auto">
          <a:xfrm>
            <a:off x="3638550" y="2728913"/>
            <a:ext cx="18669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400"/>
          </a:p>
        </p:txBody>
      </p:sp>
      <p:pic>
        <p:nvPicPr>
          <p:cNvPr id="59397" name="Picture 11" descr="adhesives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85850"/>
            <a:ext cx="22367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449638"/>
            <a:ext cx="2417762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16"/>
          <p:cNvSpPr txBox="1">
            <a:spLocks noChangeArrowheads="1"/>
          </p:cNvSpPr>
          <p:nvPr/>
        </p:nvSpPr>
        <p:spPr bwMode="auto">
          <a:xfrm>
            <a:off x="2644775" y="2161128"/>
            <a:ext cx="6407150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1-Tıbbi anestetik gazlar: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Nitröz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oksit, helyum, oksijen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2-Tıbbi olmayan amaçlarla kullanılan gazlar: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Benzin, çakmak gazı,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propan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parafin, bütan,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antifiriz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akü asidi,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freon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tutuşturucu sıvılar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3-Endüstriyel/Evle ilgili uçucular: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Çamaşır suyu, yapıştırıcılar, saç boyası, boya inceltici(tiner), ayakkabı boyası, kauçuktan yapılan yapıştırıcılar, aseton, tırnak cilası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4-Sanat/ofis teçhizatı: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Daksil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tipp-ex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işaretleyici kalem ve boyalar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5-Evle ilgili </a:t>
            </a:r>
            <a:r>
              <a:rPr lang="tr-TR" altLang="tr-T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aerosoller</a:t>
            </a: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Çeşitli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aerosoller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, saç spreyi, sprey boya, deodorant, oda spreyi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6-Alifatik </a:t>
            </a:r>
            <a:r>
              <a:rPr lang="tr-TR" altLang="tr-TR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nitritler</a:t>
            </a:r>
            <a:r>
              <a:rPr lang="tr-TR" altLang="tr-TR" sz="1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Astma</a:t>
            </a:r>
            <a:r>
              <a:rPr lang="tr-TR" altLang="tr-T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inhalanları</a:t>
            </a:r>
            <a:endParaRPr lang="tr-TR" altLang="tr-T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404813"/>
            <a:ext cx="8229600" cy="6032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3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Uçucu ve çözücü maddeler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En sık 14-15 yaşlarında görülüyor.</a:t>
            </a:r>
          </a:p>
          <a:p>
            <a:r>
              <a:rPr lang="tr-TR" dirty="0" smtClean="0"/>
              <a:t>Kullanımı 4-5 yaşlarına kadar inebiliyor.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Okul çağı çocuklarda deneme amaçlı kullanım yaygın.(%26)</a:t>
            </a:r>
            <a:endParaRPr lang="tr-TR" dirty="0" smtClean="0">
              <a:solidFill>
                <a:srgbClr val="FF0000"/>
              </a:solidFill>
              <a:latin typeface="+mn-lt"/>
            </a:endParaRPr>
          </a:p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Ucuz……</a:t>
            </a:r>
          </a:p>
          <a:p>
            <a:r>
              <a:rPr lang="tr-TR" dirty="0" smtClean="0">
                <a:latin typeface="+mn-lt"/>
              </a:rPr>
              <a:t>Yetişkinde bağımlılık oranları %0,1 </a:t>
            </a:r>
            <a:r>
              <a:rPr lang="tr-TR" dirty="0" err="1" smtClean="0">
                <a:latin typeface="+mn-lt"/>
              </a:rPr>
              <a:t>lere</a:t>
            </a:r>
            <a:r>
              <a:rPr lang="tr-TR" dirty="0" smtClean="0">
                <a:latin typeface="+mn-lt"/>
              </a:rPr>
              <a:t> geriliyor.</a:t>
            </a:r>
          </a:p>
          <a:p>
            <a:r>
              <a:rPr lang="tr-TR" dirty="0" smtClean="0">
                <a:latin typeface="+mn-lt"/>
              </a:rPr>
              <a:t>Madde bulunan ortamlarda çalışanlarda kullanım daha sık.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6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64235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r-TR" altLang="tr-TR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Uçucu ve çözücü maddeler</a:t>
            </a:r>
            <a:endParaRPr lang="tr-TR" altLang="tr-TR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15072"/>
            <a:ext cx="8416925" cy="169170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Torba veya kapalı bir kaptan ağız ve burun yoluyla içine çekerek (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sniffing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Beze döküp bezle ağız ve burunu kapatarak veya bezi ağza yerleştirmek suretiyle gazı koklayarak (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huffing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tr-TR" alt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Kafaya giydirilen bir torbadan maddeyi soluyarak (</a:t>
            </a:r>
            <a:r>
              <a:rPr lang="tr-TR" altLang="tr-T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bagging</a:t>
            </a:r>
            <a:r>
              <a:rPr lang="tr-TR" altLang="tr-T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tr-TR" altLang="tr-T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420" name="Text Box 10"/>
          <p:cNvSpPr txBox="1">
            <a:spLocks noChangeArrowheads="1"/>
          </p:cNvSpPr>
          <p:nvPr/>
        </p:nvSpPr>
        <p:spPr bwMode="auto">
          <a:xfrm>
            <a:off x="360363" y="3500438"/>
            <a:ext cx="8712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 typeface="Wingdings" panose="05000000000000000000" pitchFamily="2" charset="2"/>
              <a:buNone/>
            </a:pPr>
            <a:r>
              <a:rPr lang="tr-TR" altLang="tr-T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Zehirlenme belirtileri:</a:t>
            </a:r>
            <a:r>
              <a:rPr lang="tr-TR" altLang="tr-T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Kullanıldıktan hemen sonra ortaya çıkar ve 15-45 da kadar sürer.</a:t>
            </a:r>
          </a:p>
          <a:p>
            <a:pPr eaLnBrk="1" hangingPunct="1">
              <a:buClrTx/>
              <a:buSzTx/>
              <a:buFontTx/>
              <a:buChar char="•"/>
            </a:pP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Baş dönmesi, göz kararması, </a:t>
            </a: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nistagmus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, koordinasyon bozukluğu, konuşma güçlüğü, sallanarak yürüme, </a:t>
            </a:r>
            <a:r>
              <a:rPr lang="tr-TR" altLang="tr-T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psikomotor</a:t>
            </a:r>
            <a:r>
              <a:rPr lang="tr-TR" altLang="tr-TR" sz="2000" dirty="0">
                <a:latin typeface="Calibri" panose="020F0502020204030204" pitchFamily="34" charset="0"/>
                <a:cs typeface="Calibri" panose="020F0502020204030204" pitchFamily="34" charset="0"/>
              </a:rPr>
              <a:t> yavaşlama, tremor, çift görme </a:t>
            </a:r>
          </a:p>
        </p:txBody>
      </p:sp>
      <p:sp>
        <p:nvSpPr>
          <p:cNvPr id="60421" name="Text Box 11"/>
          <p:cNvSpPr txBox="1">
            <a:spLocks noChangeArrowheads="1"/>
          </p:cNvSpPr>
          <p:nvPr/>
        </p:nvSpPr>
        <p:spPr bwMode="auto">
          <a:xfrm>
            <a:off x="330200" y="5441950"/>
            <a:ext cx="84248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tr-TR" altLang="tr-TR" sz="2000" b="1" u="sng" dirty="0">
                <a:latin typeface="+mn-lt"/>
              </a:rPr>
              <a:t>Yoksunluk belirtileri :</a:t>
            </a:r>
            <a:r>
              <a:rPr lang="tr-TR" altLang="tr-TR" sz="2000" b="1" dirty="0"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tr-TR" altLang="tr-TR" sz="2000" dirty="0">
                <a:latin typeface="+mn-lt"/>
              </a:rPr>
              <a:t>Baş ağrısı, Bulantı, Sinirlilik, </a:t>
            </a:r>
            <a:r>
              <a:rPr lang="en-US" altLang="tr-TR" sz="2000" dirty="0">
                <a:latin typeface="+mn-lt"/>
              </a:rPr>
              <a:t>T</a:t>
            </a:r>
            <a:r>
              <a:rPr lang="tr-TR" altLang="tr-TR" sz="2000" dirty="0" err="1">
                <a:latin typeface="+mn-lt"/>
              </a:rPr>
              <a:t>itreme</a:t>
            </a:r>
            <a:r>
              <a:rPr lang="tr-TR" altLang="tr-TR" sz="2000" dirty="0">
                <a:latin typeface="+mn-lt"/>
              </a:rPr>
              <a:t>, Uykusuzluk</a:t>
            </a:r>
            <a:endParaRPr lang="en-US" altLang="tr-TR" sz="2000" dirty="0">
              <a:latin typeface="+mn-lt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tr-T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31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64235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r-TR" altLang="tr-TR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Uçucu ve çözücü maddeler</a:t>
            </a:r>
            <a:endParaRPr lang="tr-TR" altLang="tr-TR" sz="24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2960" y="1700808"/>
            <a:ext cx="7520940" cy="345638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>
                <a:latin typeface="+mn-lt"/>
              </a:rPr>
              <a:t>Ani ölüm uçucu maddeye bağlı ölümlerin en sık nedenidir.</a:t>
            </a:r>
          </a:p>
          <a:p>
            <a:r>
              <a:rPr lang="tr-TR" dirty="0" smtClean="0">
                <a:latin typeface="+mn-lt"/>
              </a:rPr>
              <a:t>Kronik kullanımla;</a:t>
            </a:r>
          </a:p>
          <a:p>
            <a:pPr lvl="1"/>
            <a:r>
              <a:rPr lang="tr-TR" dirty="0" smtClean="0">
                <a:latin typeface="+mn-lt"/>
              </a:rPr>
              <a:t>Kas zayıflığı, </a:t>
            </a:r>
            <a:r>
              <a:rPr lang="tr-TR" dirty="0" err="1" smtClean="0">
                <a:latin typeface="+mn-lt"/>
              </a:rPr>
              <a:t>rabdomyoliz</a:t>
            </a:r>
            <a:endParaRPr lang="tr-TR" dirty="0" smtClean="0">
              <a:latin typeface="+mn-lt"/>
            </a:endParaRPr>
          </a:p>
          <a:p>
            <a:pPr lvl="1"/>
            <a:r>
              <a:rPr lang="tr-TR" dirty="0" err="1" smtClean="0">
                <a:latin typeface="+mn-lt"/>
              </a:rPr>
              <a:t>Hematemez</a:t>
            </a:r>
            <a:r>
              <a:rPr lang="tr-TR" dirty="0" smtClean="0">
                <a:latin typeface="+mn-lt"/>
              </a:rPr>
              <a:t>, kusma, bulantı gibi GİS sorunları</a:t>
            </a:r>
          </a:p>
          <a:p>
            <a:pPr lvl="1"/>
            <a:r>
              <a:rPr lang="tr-TR" dirty="0" smtClean="0">
                <a:latin typeface="+mn-lt"/>
              </a:rPr>
              <a:t>Böbrek yetmezliği</a:t>
            </a:r>
          </a:p>
          <a:p>
            <a:pPr lvl="1"/>
            <a:r>
              <a:rPr lang="tr-TR" dirty="0" err="1" smtClean="0">
                <a:solidFill>
                  <a:srgbClr val="FF0000"/>
                </a:solidFill>
                <a:latin typeface="+mn-lt"/>
              </a:rPr>
              <a:t>Kardiyomyopati</a:t>
            </a:r>
            <a:endParaRPr lang="tr-TR" dirty="0" smtClean="0">
              <a:solidFill>
                <a:srgbClr val="FF0000"/>
              </a:solidFill>
              <a:latin typeface="+mn-lt"/>
            </a:endParaRPr>
          </a:p>
          <a:p>
            <a:pPr lvl="1"/>
            <a:r>
              <a:rPr lang="tr-TR" dirty="0" smtClean="0">
                <a:latin typeface="+mn-lt"/>
              </a:rPr>
              <a:t>Karaciğer hasarı</a:t>
            </a:r>
          </a:p>
          <a:p>
            <a:pPr lvl="1"/>
            <a:r>
              <a:rPr lang="tr-TR" dirty="0" err="1" smtClean="0">
                <a:latin typeface="+mn-lt"/>
              </a:rPr>
              <a:t>Pulmoner</a:t>
            </a:r>
            <a:r>
              <a:rPr lang="tr-TR" dirty="0" smtClean="0">
                <a:latin typeface="+mn-lt"/>
              </a:rPr>
              <a:t> hipertansiyon, ARDS</a:t>
            </a:r>
          </a:p>
          <a:p>
            <a:pPr lvl="1"/>
            <a:r>
              <a:rPr lang="tr-TR" dirty="0" err="1" smtClean="0">
                <a:latin typeface="+mn-lt"/>
              </a:rPr>
              <a:t>Hematopoetik</a:t>
            </a:r>
            <a:r>
              <a:rPr lang="tr-TR" dirty="0" smtClean="0">
                <a:latin typeface="+mn-lt"/>
              </a:rPr>
              <a:t> bozukluklar(</a:t>
            </a:r>
            <a:r>
              <a:rPr lang="tr-TR" dirty="0" err="1" smtClean="0">
                <a:latin typeface="+mn-lt"/>
              </a:rPr>
              <a:t>hemolitik</a:t>
            </a:r>
            <a:r>
              <a:rPr lang="tr-TR" dirty="0" smtClean="0">
                <a:latin typeface="+mn-lt"/>
              </a:rPr>
              <a:t> anemi, </a:t>
            </a:r>
            <a:r>
              <a:rPr lang="tr-TR" dirty="0" err="1" smtClean="0">
                <a:latin typeface="+mn-lt"/>
              </a:rPr>
              <a:t>aplastik</a:t>
            </a:r>
            <a:r>
              <a:rPr lang="tr-TR" dirty="0" smtClean="0">
                <a:latin typeface="+mn-lt"/>
              </a:rPr>
              <a:t> anemi gibi)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1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+mn-lt"/>
              </a:rPr>
              <a:t>Nöropsikiyatrik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 Komplikasyonlar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+mn-lt"/>
              </a:rPr>
              <a:t>Periferik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nöropati</a:t>
            </a:r>
            <a:endParaRPr lang="tr-TR" dirty="0" smtClean="0">
              <a:latin typeface="+mn-lt"/>
            </a:endParaRPr>
          </a:p>
          <a:p>
            <a:r>
              <a:rPr lang="tr-TR" dirty="0" err="1" smtClean="0">
                <a:latin typeface="+mn-lt"/>
              </a:rPr>
              <a:t>Serebellar</a:t>
            </a:r>
            <a:r>
              <a:rPr lang="tr-TR" dirty="0" smtClean="0">
                <a:latin typeface="+mn-lt"/>
              </a:rPr>
              <a:t> işlev bozukluğu</a:t>
            </a:r>
          </a:p>
          <a:p>
            <a:r>
              <a:rPr lang="tr-TR" dirty="0" err="1" smtClean="0">
                <a:latin typeface="+mn-lt"/>
              </a:rPr>
              <a:t>Kortikal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atrofi</a:t>
            </a:r>
            <a:endParaRPr lang="tr-TR" dirty="0" smtClean="0">
              <a:latin typeface="+mn-lt"/>
            </a:endParaRPr>
          </a:p>
          <a:p>
            <a:r>
              <a:rPr lang="tr-TR" dirty="0" err="1" smtClean="0">
                <a:latin typeface="+mn-lt"/>
              </a:rPr>
              <a:t>Ensefalopati</a:t>
            </a:r>
            <a:r>
              <a:rPr lang="tr-TR" dirty="0" smtClean="0">
                <a:latin typeface="+mn-lt"/>
              </a:rPr>
              <a:t> ve </a:t>
            </a:r>
            <a:r>
              <a:rPr lang="tr-TR" dirty="0" err="1" smtClean="0">
                <a:latin typeface="+mn-lt"/>
              </a:rPr>
              <a:t>demans</a:t>
            </a:r>
            <a:endParaRPr lang="tr-TR" dirty="0" smtClean="0">
              <a:latin typeface="+mn-lt"/>
            </a:endParaRPr>
          </a:p>
          <a:p>
            <a:r>
              <a:rPr lang="tr-TR" dirty="0" err="1" smtClean="0">
                <a:latin typeface="+mn-lt"/>
              </a:rPr>
              <a:t>Kraniyal</a:t>
            </a:r>
            <a:r>
              <a:rPr lang="tr-TR" dirty="0" smtClean="0">
                <a:latin typeface="+mn-lt"/>
              </a:rPr>
              <a:t> </a:t>
            </a:r>
            <a:r>
              <a:rPr lang="tr-TR" dirty="0" err="1" smtClean="0">
                <a:latin typeface="+mn-lt"/>
              </a:rPr>
              <a:t>nöropati</a:t>
            </a:r>
            <a:r>
              <a:rPr lang="tr-TR" dirty="0" smtClean="0">
                <a:latin typeface="+mn-lt"/>
              </a:rPr>
              <a:t>( genellikle 5 ve 7.sinir)</a:t>
            </a:r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5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Başlık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4691063" cy="736600"/>
          </a:xfrm>
        </p:spPr>
        <p:txBody>
          <a:bodyPr>
            <a:normAutofit/>
          </a:bodyPr>
          <a:lstStyle/>
          <a:p>
            <a:r>
              <a:rPr lang="tr-TR" altLang="tr-TR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Khat</a:t>
            </a:r>
            <a:r>
              <a:rPr lang="tr-TR" alt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tr-TR" altLang="tr-TR" sz="32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</a:t>
            </a:r>
            <a:r>
              <a:rPr lang="tr-TR" alt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(Yemen otu)</a:t>
            </a:r>
          </a:p>
        </p:txBody>
      </p:sp>
      <p:sp>
        <p:nvSpPr>
          <p:cNvPr id="7065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smtClean="0"/>
          </a:p>
        </p:txBody>
      </p:sp>
      <p:pic>
        <p:nvPicPr>
          <p:cNvPr id="706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53" y="1187670"/>
            <a:ext cx="33147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5013325"/>
            <a:ext cx="269557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5013325"/>
            <a:ext cx="26971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1413"/>
            <a:ext cx="51022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5013325"/>
            <a:ext cx="28336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8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Başlık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748712" cy="792163"/>
          </a:xfrm>
        </p:spPr>
        <p:txBody>
          <a:bodyPr>
            <a:normAutofit fontScale="90000"/>
          </a:bodyPr>
          <a:lstStyle/>
          <a:p>
            <a:r>
              <a:rPr lang="tr-TR" alt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Sentetik Katinonlar</a:t>
            </a:r>
            <a:r>
              <a:rPr lang="tr-TR" altLang="tr-TR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altLang="tr-TR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Mephedrone (</a:t>
            </a:r>
            <a:r>
              <a:rPr lang="en-US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4-methylmethcathinone</a:t>
            </a:r>
            <a:r>
              <a:rPr lang="tr-TR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4-MMC</a:t>
            </a:r>
            <a:r>
              <a:rPr lang="en-US" altLang="tr-TR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tr-TR" altLang="tr-TR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tr-TR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veya </a:t>
            </a:r>
            <a:r>
              <a:rPr lang="en-US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4-methylephedrone</a:t>
            </a:r>
            <a:r>
              <a:rPr lang="tr-TR" altLang="tr-TR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altLang="tr-TR" sz="18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683" name="Picture 2" descr="C:\Users\User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12875"/>
            <a:ext cx="37052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3" descr="C:\Users\User\Desktop\Mephedron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1420813"/>
            <a:ext cx="3810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4" descr="C:\Users\User\Desktop\_47526951_475269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3375"/>
            <a:ext cx="21526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5" descr="C:\Users\User\Desktop\images0FD3O2O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076700"/>
            <a:ext cx="17907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6" descr="C:\Users\User\Desktop\untitl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3683000"/>
            <a:ext cx="2544763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55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Başlık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tr-TR" altLang="tr-TR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GHB (Gamma Hidroksi Bütirat)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5274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149725"/>
            <a:ext cx="35274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3810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9725"/>
            <a:ext cx="40322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3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Ruhsal </a:t>
            </a:r>
            <a:r>
              <a:rPr lang="tr-TR" altLang="tr-TR" dirty="0" smtClean="0"/>
              <a:t>bozukluklar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altLang="tr-TR" dirty="0" err="1"/>
              <a:t>Major</a:t>
            </a:r>
            <a:r>
              <a:rPr lang="tr-TR" altLang="tr-TR" dirty="0"/>
              <a:t> Depresyon</a:t>
            </a:r>
          </a:p>
          <a:p>
            <a:r>
              <a:rPr lang="tr-TR" altLang="tr-TR" dirty="0"/>
              <a:t>Anksiyete Bozuklukları</a:t>
            </a:r>
          </a:p>
          <a:p>
            <a:pPr lvl="1"/>
            <a:r>
              <a:rPr lang="tr-TR" altLang="tr-TR" dirty="0"/>
              <a:t>Panik Bozukluk</a:t>
            </a:r>
          </a:p>
          <a:p>
            <a:pPr lvl="1"/>
            <a:r>
              <a:rPr lang="tr-TR" altLang="tr-TR" dirty="0"/>
              <a:t>Fobiler</a:t>
            </a:r>
          </a:p>
          <a:p>
            <a:pPr lvl="1"/>
            <a:r>
              <a:rPr lang="tr-TR" altLang="tr-TR" dirty="0"/>
              <a:t>Travma Sonrası Stres Bozukluğu</a:t>
            </a:r>
          </a:p>
          <a:p>
            <a:r>
              <a:rPr lang="tr-TR" altLang="tr-TR" dirty="0"/>
              <a:t>Dikkat Eksikliği </a:t>
            </a:r>
            <a:r>
              <a:rPr lang="tr-TR" altLang="tr-TR" dirty="0" err="1"/>
              <a:t>Hiperaktivite</a:t>
            </a:r>
            <a:r>
              <a:rPr lang="tr-TR" altLang="tr-TR" dirty="0"/>
              <a:t> Bozukluğu</a:t>
            </a:r>
          </a:p>
          <a:p>
            <a:r>
              <a:rPr lang="tr-TR" altLang="tr-TR" dirty="0"/>
              <a:t>Davranım Bozukluğu</a:t>
            </a:r>
          </a:p>
          <a:p>
            <a:r>
              <a:rPr lang="tr-TR" altLang="tr-TR" dirty="0"/>
              <a:t>Kişilik Bozuklukları</a:t>
            </a:r>
          </a:p>
          <a:p>
            <a:pPr lvl="1"/>
            <a:r>
              <a:rPr lang="tr-TR" altLang="tr-TR" dirty="0" err="1"/>
              <a:t>Antisosyal</a:t>
            </a:r>
            <a:endParaRPr lang="tr-TR" altLang="tr-TR" dirty="0"/>
          </a:p>
          <a:p>
            <a:pPr lvl="1"/>
            <a:r>
              <a:rPr lang="tr-TR" altLang="tr-TR" dirty="0" err="1"/>
              <a:t>Borderline</a:t>
            </a:r>
            <a:endParaRPr lang="tr-TR" alt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9142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3568" y="3717032"/>
            <a:ext cx="6858000" cy="6557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cap="none" dirty="0" smtClean="0">
                <a:solidFill>
                  <a:schemeClr val="tx1"/>
                </a:solidFill>
              </a:rPr>
              <a:t>Ergen ve Bağımlılığa Dair…</a:t>
            </a:r>
            <a:endParaRPr lang="tr-TR" sz="3200" b="1" cap="none" dirty="0">
              <a:solidFill>
                <a:schemeClr val="tx1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6858000" cy="1112862"/>
          </a:xfrm>
          <a:solidFill>
            <a:srgbClr val="FFFF00"/>
          </a:solidFill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500" b="1" cap="none" dirty="0" smtClean="0">
                <a:solidFill>
                  <a:schemeClr val="tx1"/>
                </a:solidFill>
              </a:rPr>
              <a:t>Yrd. Doç. Dr. Fatih Hilmi ÇETİN</a:t>
            </a:r>
            <a:endParaRPr lang="tr-TR" sz="35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tr-TR" sz="2400" b="1" cap="none" dirty="0" smtClean="0">
                <a:solidFill>
                  <a:schemeClr val="tx1"/>
                </a:solidFill>
              </a:rPr>
              <a:t>Selçuk Üniversitesi Tıp Fakültesi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2400" b="1" cap="none" dirty="0" smtClean="0">
                <a:solidFill>
                  <a:schemeClr val="tx1"/>
                </a:solidFill>
              </a:rPr>
              <a:t>Çocuk ve Ergen Ruh Sağlığı ve Hastalıkları Uzmanı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2411760" y="5947490"/>
            <a:ext cx="410445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fatihhilmicetin@gmail.com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686"/>
            <a:ext cx="8712968" cy="331236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501008"/>
            <a:ext cx="1584176" cy="129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2037228"/>
            <a:ext cx="7776864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0000"/>
                </a:solidFill>
              </a:rPr>
              <a:t>En sık: </a:t>
            </a:r>
            <a:r>
              <a:rPr lang="tr-TR" sz="2800" dirty="0" smtClean="0">
                <a:solidFill>
                  <a:srgbClr val="000000"/>
                </a:solidFill>
              </a:rPr>
              <a:t>sigara, alkol, esrar ve uçucu maddeler kullanılmakta.</a:t>
            </a:r>
          </a:p>
          <a:p>
            <a:r>
              <a:rPr lang="tr-TR" sz="2800" dirty="0" smtClean="0">
                <a:solidFill>
                  <a:srgbClr val="000000"/>
                </a:solidFill>
              </a:rPr>
              <a:t>Avrupa ve ABD’ de olduğu gibi, ülkemizde sigara ve alkol kullanımı azalma eğilimde,</a:t>
            </a:r>
          </a:p>
          <a:p>
            <a:r>
              <a:rPr lang="tr-TR" sz="2800" b="1" dirty="0" smtClean="0">
                <a:solidFill>
                  <a:srgbClr val="000000"/>
                </a:solidFill>
              </a:rPr>
              <a:t>Sentetik </a:t>
            </a:r>
            <a:r>
              <a:rPr lang="tr-TR" sz="2800" b="1" dirty="0" err="1" smtClean="0">
                <a:solidFill>
                  <a:srgbClr val="000000"/>
                </a:solidFill>
              </a:rPr>
              <a:t>cannabinoid</a:t>
            </a:r>
            <a:r>
              <a:rPr lang="tr-TR" sz="2800" b="1" dirty="0" smtClean="0">
                <a:solidFill>
                  <a:srgbClr val="000000"/>
                </a:solidFill>
              </a:rPr>
              <a:t> ve </a:t>
            </a:r>
            <a:r>
              <a:rPr lang="tr-TR" sz="2800" b="1" dirty="0" err="1" smtClean="0">
                <a:solidFill>
                  <a:srgbClr val="000000"/>
                </a:solidFill>
              </a:rPr>
              <a:t>ekstazi</a:t>
            </a:r>
            <a:r>
              <a:rPr lang="tr-TR" sz="2800" b="1" dirty="0" smtClean="0">
                <a:solidFill>
                  <a:srgbClr val="000000"/>
                </a:solidFill>
              </a:rPr>
              <a:t> </a:t>
            </a:r>
            <a:r>
              <a:rPr lang="tr-TR" sz="2800" dirty="0" err="1" smtClean="0">
                <a:solidFill>
                  <a:srgbClr val="000000"/>
                </a:solidFill>
              </a:rPr>
              <a:t>kullanmında</a:t>
            </a:r>
            <a:r>
              <a:rPr lang="tr-TR" sz="2800" dirty="0" smtClean="0">
                <a:solidFill>
                  <a:srgbClr val="000000"/>
                </a:solidFill>
              </a:rPr>
              <a:t> artış dikkati çekmekte.</a:t>
            </a:r>
          </a:p>
        </p:txBody>
      </p:sp>
    </p:spTree>
    <p:extLst>
      <p:ext uri="{BB962C8B-B14F-4D97-AF65-F5344CB8AC3E}">
        <p14:creationId xmlns:p14="http://schemas.microsoft.com/office/powerpoint/2010/main" val="25948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tr-TR" b="1" cap="none" dirty="0" smtClean="0">
                <a:solidFill>
                  <a:schemeClr val="accent2"/>
                </a:solidFill>
              </a:rPr>
              <a:t>Ergenlik - Madde Bağımlılığı</a:t>
            </a:r>
            <a:endParaRPr lang="tr-TR" cap="none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525" y="1484784"/>
            <a:ext cx="8712968" cy="46085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tr-TR" b="1" u="sng" dirty="0" smtClean="0">
                <a:solidFill>
                  <a:schemeClr val="accent2"/>
                </a:solidFill>
              </a:rPr>
              <a:t>Ülkemiz;</a:t>
            </a:r>
          </a:p>
          <a:p>
            <a:pPr algn="just"/>
            <a:r>
              <a:rPr lang="tr-TR" altLang="tr-TR" dirty="0" smtClean="0">
                <a:solidFill>
                  <a:schemeClr val="tx1"/>
                </a:solidFill>
              </a:rPr>
              <a:t>E</a:t>
            </a:r>
            <a:r>
              <a:rPr lang="en-US" altLang="tr-TR" dirty="0" smtClean="0">
                <a:solidFill>
                  <a:schemeClr val="tx1"/>
                </a:solidFill>
              </a:rPr>
              <a:t>n </a:t>
            </a:r>
            <a:r>
              <a:rPr lang="en-US" altLang="tr-TR" dirty="0" err="1" smtClean="0">
                <a:solidFill>
                  <a:schemeClr val="tx1"/>
                </a:solidFill>
              </a:rPr>
              <a:t>az</a:t>
            </a:r>
            <a:r>
              <a:rPr lang="en-US" altLang="tr-TR" dirty="0" smtClean="0">
                <a:solidFill>
                  <a:schemeClr val="tx1"/>
                </a:solidFill>
              </a:rPr>
              <a:t> </a:t>
            </a:r>
            <a:r>
              <a:rPr lang="en-US" altLang="tr-TR" dirty="0" err="1" smtClean="0">
                <a:solidFill>
                  <a:schemeClr val="tx1"/>
                </a:solidFill>
              </a:rPr>
              <a:t>bir</a:t>
            </a:r>
            <a:r>
              <a:rPr lang="en-US" altLang="tr-TR" dirty="0" smtClean="0">
                <a:solidFill>
                  <a:schemeClr val="tx1"/>
                </a:solidFill>
              </a:rPr>
              <a:t> </a:t>
            </a:r>
            <a:r>
              <a:rPr lang="en-US" altLang="tr-TR" dirty="0" err="1" smtClean="0">
                <a:solidFill>
                  <a:schemeClr val="tx1"/>
                </a:solidFill>
              </a:rPr>
              <a:t>kez</a:t>
            </a:r>
            <a:r>
              <a:rPr lang="en-US" altLang="tr-TR" dirty="0" smtClean="0">
                <a:solidFill>
                  <a:schemeClr val="tx1"/>
                </a:solidFill>
              </a:rPr>
              <a:t> </a:t>
            </a:r>
            <a:r>
              <a:rPr lang="tr-TR" altLang="tr-TR" dirty="0" smtClean="0">
                <a:solidFill>
                  <a:schemeClr val="tx1"/>
                </a:solidFill>
              </a:rPr>
              <a:t>deneme oranı </a:t>
            </a:r>
            <a:r>
              <a:rPr lang="en-US" altLang="tr-TR" dirty="0" smtClean="0">
                <a:solidFill>
                  <a:schemeClr val="tx1"/>
                </a:solidFill>
              </a:rPr>
              <a:t>%</a:t>
            </a:r>
            <a:r>
              <a:rPr lang="tr-TR" altLang="tr-TR" dirty="0" smtClean="0">
                <a:solidFill>
                  <a:schemeClr val="tx1"/>
                </a:solidFill>
              </a:rPr>
              <a:t>0,93 (</a:t>
            </a:r>
            <a:r>
              <a:rPr lang="tr-TR" altLang="tr-TR" sz="2000" dirty="0" smtClean="0">
                <a:solidFill>
                  <a:schemeClr val="tx1"/>
                </a:solidFill>
              </a:rPr>
              <a:t>E/K</a:t>
            </a:r>
            <a:r>
              <a:rPr lang="tr-TR" altLang="tr-TR" dirty="0" smtClean="0">
                <a:solidFill>
                  <a:schemeClr val="tx1"/>
                </a:solidFill>
              </a:rPr>
              <a:t>: 1,26/0,61)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Lise </a:t>
            </a:r>
            <a:r>
              <a:rPr lang="tr-TR" altLang="tr-TR" dirty="0">
                <a:solidFill>
                  <a:schemeClr val="tx1"/>
                </a:solidFill>
              </a:rPr>
              <a:t>öğrencilerinin % </a:t>
            </a:r>
            <a:r>
              <a:rPr lang="tr-TR" altLang="tr-TR" dirty="0" smtClean="0">
                <a:solidFill>
                  <a:schemeClr val="tx1"/>
                </a:solidFill>
              </a:rPr>
              <a:t>20 ila 30’u  </a:t>
            </a:r>
            <a:r>
              <a:rPr lang="tr-TR" altLang="tr-TR" dirty="0">
                <a:solidFill>
                  <a:schemeClr val="tx1"/>
                </a:solidFill>
              </a:rPr>
              <a:t>sigara içmektedir. </a:t>
            </a:r>
            <a:endParaRPr lang="tr-TR" altLang="tr-TR" dirty="0" smtClean="0">
              <a:solidFill>
                <a:schemeClr val="tx1"/>
              </a:solidFill>
            </a:endParaRPr>
          </a:p>
          <a:p>
            <a:r>
              <a:rPr lang="tr-TR" altLang="tr-TR" dirty="0" smtClean="0">
                <a:solidFill>
                  <a:schemeClr val="tx1"/>
                </a:solidFill>
              </a:rPr>
              <a:t>Madde kullanımına başlama yaşı</a:t>
            </a:r>
          </a:p>
          <a:p>
            <a:pPr marL="685800" lvl="2" indent="0">
              <a:buNone/>
            </a:pPr>
            <a:r>
              <a:rPr lang="tr-TR" altLang="tr-TR" sz="3000" dirty="0" smtClean="0">
                <a:solidFill>
                  <a:schemeClr val="tx1"/>
                </a:solidFill>
              </a:rPr>
              <a:t>% </a:t>
            </a:r>
            <a:r>
              <a:rPr lang="tr-TR" altLang="tr-TR" sz="3000" dirty="0">
                <a:solidFill>
                  <a:schemeClr val="tx1"/>
                </a:solidFill>
              </a:rPr>
              <a:t>31		</a:t>
            </a:r>
            <a:r>
              <a:rPr lang="tr-TR" altLang="tr-TR" sz="3000" u="sng" dirty="0">
                <a:solidFill>
                  <a:schemeClr val="tx1"/>
                </a:solidFill>
              </a:rPr>
              <a:t>15 YAŞ ALTI</a:t>
            </a:r>
          </a:p>
          <a:p>
            <a:pPr marL="685800" lvl="2" indent="0">
              <a:buNone/>
            </a:pPr>
            <a:r>
              <a:rPr lang="tr-TR" altLang="tr-TR" sz="3000" dirty="0">
                <a:solidFill>
                  <a:schemeClr val="tx1"/>
                </a:solidFill>
              </a:rPr>
              <a:t>% 43		</a:t>
            </a:r>
            <a:r>
              <a:rPr lang="tr-TR" altLang="tr-TR" sz="3000" u="sng" dirty="0">
                <a:solidFill>
                  <a:schemeClr val="tx1"/>
                </a:solidFill>
              </a:rPr>
              <a:t>16-20</a:t>
            </a:r>
          </a:p>
          <a:p>
            <a:pPr marL="685800" lvl="2" indent="0">
              <a:buNone/>
            </a:pPr>
            <a:r>
              <a:rPr lang="tr-TR" altLang="tr-TR" dirty="0">
                <a:solidFill>
                  <a:schemeClr val="tx1"/>
                </a:solidFill>
              </a:rPr>
              <a:t>% 12			21-25</a:t>
            </a:r>
          </a:p>
          <a:p>
            <a:pPr marL="685800" lvl="2" indent="0">
              <a:buNone/>
            </a:pPr>
            <a:r>
              <a:rPr lang="tr-TR" altLang="tr-TR" dirty="0">
                <a:solidFill>
                  <a:schemeClr val="tx1"/>
                </a:solidFill>
              </a:rPr>
              <a:t>%  6			26-30</a:t>
            </a:r>
          </a:p>
          <a:p>
            <a:pPr marL="685800" lvl="2" indent="0">
              <a:buNone/>
            </a:pPr>
            <a:r>
              <a:rPr lang="tr-TR" altLang="tr-TR" dirty="0">
                <a:solidFill>
                  <a:schemeClr val="tx1"/>
                </a:solidFill>
              </a:rPr>
              <a:t>%  8			30 YAŞ ÜSTÜ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395536" y="3140968"/>
            <a:ext cx="5328592" cy="180020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7719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Ergenlİk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Dönemlerİ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881084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021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tr-TR" altLang="tr-TR" smtClean="0"/>
          </a:p>
        </p:txBody>
      </p:sp>
      <p:pic>
        <p:nvPicPr>
          <p:cNvPr id="26627" name="Picture 2" descr="C:\Users\EXPER\Desktop\Kız Ergenin Anatomis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068388"/>
            <a:ext cx="4545013" cy="5080000"/>
          </a:xfrm>
          <a:noFill/>
        </p:spPr>
      </p:pic>
      <p:pic>
        <p:nvPicPr>
          <p:cNvPr id="26628" name="Picture 3" descr="C:\Users\EXPER\Desktop\Erkek Ergenin Anatomi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8388"/>
            <a:ext cx="4419600" cy="48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83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cap="none" dirty="0" smtClean="0"/>
              <a:t>Ergenin Temel Özellikleri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Anlaşılmak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Duygusal dalgalanmalar ve duygusal yoğunluk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Soyut düşünceye geçiş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Akranlar…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İdealler ve hayaller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Kendine verilen önem ve bakım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Yalnızlık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Fanatik olma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Tehlike!! Yok öyle bir şey??</a:t>
            </a:r>
          </a:p>
          <a:p>
            <a:r>
              <a:rPr lang="tr-TR" dirty="0" err="1" smtClean="0">
                <a:solidFill>
                  <a:schemeClr val="tx1"/>
                </a:solidFill>
              </a:rPr>
              <a:t>Dürtüsel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Kimlik arayışı ve kimlik bunalımı</a:t>
            </a:r>
          </a:p>
        </p:txBody>
      </p:sp>
      <p:sp>
        <p:nvSpPr>
          <p:cNvPr id="5" name="Oval 4"/>
          <p:cNvSpPr/>
          <p:nvPr/>
        </p:nvSpPr>
        <p:spPr>
          <a:xfrm>
            <a:off x="179512" y="4653136"/>
            <a:ext cx="4608512" cy="86409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179512" y="5335698"/>
            <a:ext cx="5184576" cy="864096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179512" y="2852936"/>
            <a:ext cx="2736304" cy="432048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2348607" cy="3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7877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cap="none" dirty="0" smtClean="0"/>
              <a:t>Sağlıklı Ergen;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tr-TR" b="1" dirty="0">
                <a:solidFill>
                  <a:schemeClr val="tx1"/>
                </a:solidFill>
              </a:rPr>
              <a:t>Ebeveynleri ile iyi ilişkileri olan, </a:t>
            </a:r>
            <a:endParaRPr lang="tr-TR" b="1" dirty="0" smtClean="0">
              <a:solidFill>
                <a:schemeClr val="tx1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tx1"/>
                </a:solidFill>
              </a:rPr>
              <a:t>akademik </a:t>
            </a:r>
            <a:r>
              <a:rPr lang="tr-TR" b="1" dirty="0">
                <a:solidFill>
                  <a:schemeClr val="tx1"/>
                </a:solidFill>
              </a:rPr>
              <a:t>başarısı iyi olan, </a:t>
            </a:r>
            <a:endParaRPr lang="tr-TR" b="1" dirty="0" smtClean="0">
              <a:solidFill>
                <a:schemeClr val="tx1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tr-TR" b="1" dirty="0" err="1" smtClean="0">
                <a:solidFill>
                  <a:schemeClr val="tx1"/>
                </a:solidFill>
              </a:rPr>
              <a:t>antisosyal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davranışlar </a:t>
            </a:r>
            <a:r>
              <a:rPr lang="tr-TR" b="1" dirty="0" smtClean="0">
                <a:solidFill>
                  <a:schemeClr val="tx1"/>
                </a:solidFill>
              </a:rPr>
              <a:t>göstermeyen,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tr-TR" b="1" dirty="0">
                <a:solidFill>
                  <a:schemeClr val="tx1"/>
                </a:solidFill>
              </a:rPr>
              <a:t>u</a:t>
            </a:r>
            <a:r>
              <a:rPr lang="tr-TR" b="1" dirty="0" smtClean="0">
                <a:solidFill>
                  <a:schemeClr val="tx1"/>
                </a:solidFill>
              </a:rPr>
              <a:t>ygun akran grubu olan,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tx1"/>
                </a:solidFill>
              </a:rPr>
              <a:t>ergenler </a:t>
            </a:r>
            <a:endParaRPr lang="tr-TR" b="1" dirty="0">
              <a:solidFill>
                <a:schemeClr val="tx1"/>
              </a:solidFill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tr-TR" b="1" dirty="0" smtClean="0">
                <a:solidFill>
                  <a:schemeClr val="tx1"/>
                </a:solidFill>
              </a:rPr>
              <a:t>ruhsal </a:t>
            </a:r>
            <a:r>
              <a:rPr lang="tr-TR" b="1" dirty="0">
                <a:solidFill>
                  <a:schemeClr val="tx1"/>
                </a:solidFill>
              </a:rPr>
              <a:t>açıdan sağlıklıdır. </a:t>
            </a:r>
          </a:p>
          <a:p>
            <a:pPr marL="11430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57930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cap="none" dirty="0"/>
              <a:t>Riskli Ergen;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Sigara, alkol ve diğer maddelerin kullanımı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Yetersiz, dengesiz beslenme, </a:t>
            </a:r>
            <a:r>
              <a:rPr lang="tr-TR" dirty="0" err="1" smtClean="0">
                <a:solidFill>
                  <a:schemeClr val="tx1"/>
                </a:solidFill>
              </a:rPr>
              <a:t>obezite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Güvensiz cinsel davranışlar,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Yaralanma ve ölümlere neden olabilecek güvensiz ve şiddet içeren davranışlar 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Psikopatoloji</a:t>
            </a:r>
          </a:p>
          <a:p>
            <a:r>
              <a:rPr lang="tr-TR" dirty="0" smtClean="0">
                <a:solidFill>
                  <a:schemeClr val="tx1"/>
                </a:solidFill>
              </a:rPr>
              <a:t>İntihar, self </a:t>
            </a:r>
            <a:r>
              <a:rPr lang="tr-TR" dirty="0" err="1" smtClean="0">
                <a:solidFill>
                  <a:schemeClr val="tx1"/>
                </a:solidFill>
              </a:rPr>
              <a:t>mutilasyon</a:t>
            </a:r>
            <a:endParaRPr lang="tr-TR" dirty="0" smtClean="0">
              <a:solidFill>
                <a:schemeClr val="tx1"/>
              </a:solidFill>
            </a:endParaRPr>
          </a:p>
          <a:p>
            <a:r>
              <a:rPr lang="tr-TR" dirty="0" smtClean="0">
                <a:solidFill>
                  <a:schemeClr val="tx1"/>
                </a:solidFill>
              </a:rPr>
              <a:t>Okuldan/evden kaçma</a:t>
            </a:r>
          </a:p>
          <a:p>
            <a:pPr marL="11430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…..riskli davranışları gösteren gençtir.</a:t>
            </a:r>
          </a:p>
        </p:txBody>
      </p:sp>
    </p:spTree>
    <p:extLst>
      <p:ext uri="{BB962C8B-B14F-4D97-AF65-F5344CB8AC3E}">
        <p14:creationId xmlns:p14="http://schemas.microsoft.com/office/powerpoint/2010/main" val="15811881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</a:rPr>
              <a:t>Ergenlerde Risk Faktörleri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2562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Bireysel faktörler.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: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Genetik yatkınlık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Düşük </a:t>
            </a:r>
            <a:r>
              <a:rPr lang="tr-TR" sz="2400" dirty="0">
                <a:solidFill>
                  <a:schemeClr val="tx1"/>
                </a:solidFill>
              </a:rPr>
              <a:t>okul </a:t>
            </a:r>
            <a:r>
              <a:rPr lang="tr-TR" sz="2400" dirty="0" smtClean="0">
                <a:solidFill>
                  <a:schemeClr val="tx1"/>
                </a:solidFill>
              </a:rPr>
              <a:t>başarısı, okul devamının düşük olması,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dirty="0" smtClean="0">
                <a:solidFill>
                  <a:schemeClr val="tx1"/>
                </a:solidFill>
              </a:rPr>
              <a:t>Aidiyet duygusunun zayıflığı, sosyal değerlere yabancılık</a:t>
            </a:r>
            <a:endParaRPr lang="tr-TR" sz="24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DEHB, </a:t>
            </a:r>
            <a:r>
              <a:rPr lang="tr-TR" sz="2400" dirty="0" err="1" smtClean="0">
                <a:solidFill>
                  <a:schemeClr val="tx1"/>
                </a:solidFill>
              </a:rPr>
              <a:t>anksiyete</a:t>
            </a:r>
            <a:r>
              <a:rPr lang="tr-TR" sz="2400" dirty="0" smtClean="0">
                <a:solidFill>
                  <a:schemeClr val="tx1"/>
                </a:solidFill>
              </a:rPr>
              <a:t> depresyon gibi psikiyatrik hastalıklar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Düşük benlik saygısı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Zor </a:t>
            </a:r>
            <a:r>
              <a:rPr lang="tr-TR" sz="2400" dirty="0" err="1" smtClean="0">
                <a:solidFill>
                  <a:schemeClr val="tx1"/>
                </a:solidFill>
              </a:rPr>
              <a:t>çocuklar:Davranış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bozukluğu,karşıt</a:t>
            </a:r>
            <a:r>
              <a:rPr lang="tr-TR" sz="2400" dirty="0" smtClean="0">
                <a:solidFill>
                  <a:schemeClr val="tx1"/>
                </a:solidFill>
              </a:rPr>
              <a:t> olma karşıt gelme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Okulda </a:t>
            </a:r>
            <a:r>
              <a:rPr lang="tr-TR" sz="2400" dirty="0">
                <a:solidFill>
                  <a:schemeClr val="tx1"/>
                </a:solidFill>
              </a:rPr>
              <a:t>ki ya da diğer akran grubuna kabul edilmeme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Madde </a:t>
            </a:r>
            <a:r>
              <a:rPr lang="tr-TR" sz="2400" dirty="0">
                <a:solidFill>
                  <a:schemeClr val="tx1"/>
                </a:solidFill>
              </a:rPr>
              <a:t>kullanan akranlarla </a:t>
            </a:r>
            <a:r>
              <a:rPr lang="tr-TR" sz="2400" dirty="0" smtClean="0">
                <a:solidFill>
                  <a:schemeClr val="tx1"/>
                </a:solidFill>
              </a:rPr>
              <a:t>ilişki,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Suç işleyen arkadaş sahibi olma</a:t>
            </a:r>
            <a:endParaRPr lang="tr-TR" sz="24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İstismar</a:t>
            </a:r>
            <a:endParaRPr lang="tr-TR" sz="24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Travma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Başlık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589712" cy="1296888"/>
          </a:xfrm>
        </p:spPr>
        <p:txBody>
          <a:bodyPr/>
          <a:lstStyle/>
          <a:p>
            <a:pPr algn="l" eaLnBrk="1" hangingPunct="1"/>
            <a:r>
              <a:rPr lang="tr-TR" altLang="tr-TR" cap="none" dirty="0" smtClean="0"/>
              <a:t>Aile-aile İle İlişki</a:t>
            </a:r>
          </a:p>
        </p:txBody>
      </p:sp>
      <p:sp>
        <p:nvSpPr>
          <p:cNvPr id="46083" name="İçerik Yer Tutucusu 2"/>
          <p:cNvSpPr>
            <a:spLocks noGrp="1"/>
          </p:cNvSpPr>
          <p:nvPr>
            <p:ph idx="1"/>
          </p:nvPr>
        </p:nvSpPr>
        <p:spPr>
          <a:xfrm>
            <a:off x="179512" y="1700808"/>
            <a:ext cx="7776864" cy="47560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Olumsuz ebeveyn modeli, </a:t>
            </a:r>
          </a:p>
          <a:p>
            <a:pPr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Maddenin zararı konusunda ailenin düşüncesi, aile içi denetim,</a:t>
            </a:r>
          </a:p>
          <a:p>
            <a:pPr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Ailede kötüye kullanım öyküsü; alkol-madde</a:t>
            </a:r>
          </a:p>
          <a:p>
            <a:pPr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Kaotik aile yapısı, aile içi şiddet</a:t>
            </a:r>
          </a:p>
          <a:p>
            <a:pPr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Ebeveyn-çocuk iletişiminde yetersizlik, yetersiz öfke kontrolü, </a:t>
            </a:r>
          </a:p>
          <a:p>
            <a:pPr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Ebeveyn-çocuk yakınlık düzeyi, ebeveynin çocuğun etkinliklerine katılımı, pasif anne,</a:t>
            </a:r>
          </a:p>
          <a:p>
            <a:pPr eaLnBrk="1" hangingPunct="1"/>
            <a:r>
              <a:rPr lang="tr-TR" altLang="tr-TR" sz="2000" dirty="0" smtClean="0">
                <a:solidFill>
                  <a:schemeClr val="tx1"/>
                </a:solidFill>
              </a:rPr>
              <a:t>Ailenin düşük akademik başarı beklentisi</a:t>
            </a:r>
          </a:p>
          <a:p>
            <a:pPr eaLnBrk="1" hangingPunct="1"/>
            <a:r>
              <a:rPr lang="tr-TR" altLang="tr-TR" b="1" dirty="0" smtClean="0">
                <a:solidFill>
                  <a:schemeClr val="tx1"/>
                </a:solidFill>
              </a:rPr>
              <a:t>Aile denetiminin</a:t>
            </a:r>
            <a:r>
              <a:rPr lang="tr-TR" altLang="tr-TR" dirty="0" smtClean="0">
                <a:solidFill>
                  <a:schemeClr val="tx1"/>
                </a:solidFill>
              </a:rPr>
              <a:t>, 11 yaşından önce alkol, tütün ya da diğer maddelerin kullanılmaya başlamasında çok önemli bir etkisi olduğu belirlenmiştir</a:t>
            </a:r>
            <a:r>
              <a:rPr lang="tr-TR" altLang="tr-TR" sz="2000" dirty="0" smtClean="0">
                <a:solidFill>
                  <a:schemeClr val="tx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8851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Aile </a:t>
            </a:r>
            <a:r>
              <a:rPr lang="tr-TR" altLang="tr-TR" dirty="0" smtClean="0"/>
              <a:t>özellikleri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altLang="tr-TR" dirty="0" smtClean="0"/>
          </a:p>
          <a:p>
            <a:r>
              <a:rPr lang="tr-TR" altLang="tr-TR" dirty="0" smtClean="0"/>
              <a:t>Ailede </a:t>
            </a:r>
            <a:r>
              <a:rPr lang="tr-TR" altLang="tr-TR" dirty="0"/>
              <a:t>alkol/madde kullanım bozukluğu</a:t>
            </a:r>
          </a:p>
          <a:p>
            <a:r>
              <a:rPr lang="tr-TR" altLang="tr-TR" dirty="0"/>
              <a:t>Çelişkili mesajların verilmesi</a:t>
            </a:r>
          </a:p>
          <a:p>
            <a:r>
              <a:rPr lang="tr-TR" altLang="tr-TR" dirty="0"/>
              <a:t>Kopuk/güvensiz aile özellikleri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9369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Başlık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89712" cy="1281112"/>
          </a:xfrm>
        </p:spPr>
        <p:txBody>
          <a:bodyPr/>
          <a:lstStyle/>
          <a:p>
            <a:pPr algn="l" eaLnBrk="1" hangingPunct="1"/>
            <a:r>
              <a:rPr lang="tr-TR" altLang="tr-TR" cap="none" dirty="0" smtClean="0"/>
              <a:t>Sosyal Çevre</a:t>
            </a:r>
          </a:p>
        </p:txBody>
      </p:sp>
      <p:sp>
        <p:nvSpPr>
          <p:cNvPr id="48131" name="İçerik Yer Tutucusu 2"/>
          <p:cNvSpPr>
            <a:spLocks noGrp="1"/>
          </p:cNvSpPr>
          <p:nvPr>
            <p:ph idx="1"/>
          </p:nvPr>
        </p:nvSpPr>
        <p:spPr>
          <a:xfrm>
            <a:off x="323528" y="1628800"/>
            <a:ext cx="7131050" cy="5040312"/>
          </a:xfrm>
        </p:spPr>
        <p:txBody>
          <a:bodyPr/>
          <a:lstStyle/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Yasaların yumuşaklığı, denetim eksikliği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Alkol Madde kullanımını destekleyen sosyal değerler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Uyuşturucu maddenin kolay elde edilmesi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Aşırı yoksulluk-gelir dağılımında aşırı dengesizlik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Göç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Medya-internet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Alkol madde kullanan popüler medyatik kişiler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Kolay erişilebilirlik</a:t>
            </a:r>
          </a:p>
          <a:p>
            <a:pPr eaLnBrk="1" hangingPunct="1"/>
            <a:endParaRPr lang="tr-TR" altLang="tr-TR" sz="2800" dirty="0" smtClean="0"/>
          </a:p>
          <a:p>
            <a:pPr eaLnBrk="1" hangingPunct="1"/>
            <a:endParaRPr lang="tr-TR" alt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3076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Başlık 1"/>
          <p:cNvSpPr>
            <a:spLocks noGrp="1"/>
          </p:cNvSpPr>
          <p:nvPr>
            <p:ph type="title"/>
          </p:nvPr>
        </p:nvSpPr>
        <p:spPr>
          <a:xfrm>
            <a:off x="1258888" y="274638"/>
            <a:ext cx="7427912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mtClean="0"/>
              <a:t>Koruyucu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tr-TR" sz="2800" b="1" dirty="0" smtClean="0">
                <a:solidFill>
                  <a:schemeClr val="tx1"/>
                </a:solidFill>
              </a:rPr>
              <a:t>   Bireysel; </a:t>
            </a:r>
          </a:p>
          <a:p>
            <a:pPr eaLnBrk="1" hangingPunct="1">
              <a:defRPr/>
            </a:pPr>
            <a:r>
              <a:rPr lang="tr-TR" sz="2800" dirty="0">
                <a:solidFill>
                  <a:schemeClr val="tx1"/>
                </a:solidFill>
              </a:rPr>
              <a:t>  Zeka düzeyini yüksek olması</a:t>
            </a:r>
          </a:p>
          <a:p>
            <a:pPr eaLnBrk="1" hangingPunct="1">
              <a:defRPr/>
            </a:pPr>
            <a:r>
              <a:rPr lang="tr-TR" sz="2800" dirty="0">
                <a:solidFill>
                  <a:schemeClr val="tx1"/>
                </a:solidFill>
              </a:rPr>
              <a:t>  Sağlıklı olmak</a:t>
            </a:r>
          </a:p>
          <a:p>
            <a:pPr eaLnBrk="1" hangingPunct="1">
              <a:defRPr/>
            </a:pPr>
            <a:r>
              <a:rPr lang="tr-TR" sz="2800" dirty="0">
                <a:solidFill>
                  <a:schemeClr val="tx1"/>
                </a:solidFill>
              </a:rPr>
              <a:t>  Sevecen olma</a:t>
            </a:r>
          </a:p>
          <a:p>
            <a:pPr eaLnBrk="1" hangingPunct="1">
              <a:defRPr/>
            </a:pPr>
            <a:r>
              <a:rPr lang="tr-TR" sz="2800" dirty="0">
                <a:solidFill>
                  <a:schemeClr val="tx1"/>
                </a:solidFill>
              </a:rPr>
              <a:t>  Uyumlu </a:t>
            </a:r>
            <a:r>
              <a:rPr lang="tr-TR" sz="2800" dirty="0" smtClean="0">
                <a:solidFill>
                  <a:schemeClr val="tx1"/>
                </a:solidFill>
              </a:rPr>
              <a:t>olma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chemeClr val="tx1"/>
                </a:solidFill>
              </a:rPr>
              <a:t>  Başarılı, olumlu özellikleri olan arkadaşlar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6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Unvan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589713" cy="1281112"/>
          </a:xfrm>
        </p:spPr>
        <p:txBody>
          <a:bodyPr/>
          <a:lstStyle/>
          <a:p>
            <a:pPr eaLnBrk="1" hangingPunct="1"/>
            <a:r>
              <a:rPr lang="tr-TR" altLang="tr-TR" dirty="0" smtClean="0"/>
              <a:t>Koruyucu faktörler</a:t>
            </a:r>
          </a:p>
        </p:txBody>
      </p:sp>
      <p:sp>
        <p:nvSpPr>
          <p:cNvPr id="50179" name="İçerik Yer Tutucusu 2"/>
          <p:cNvSpPr>
            <a:spLocks noGrp="1"/>
          </p:cNvSpPr>
          <p:nvPr>
            <p:ph idx="1"/>
          </p:nvPr>
        </p:nvSpPr>
        <p:spPr>
          <a:xfrm>
            <a:off x="611560" y="1844824"/>
            <a:ext cx="6591300" cy="3778250"/>
          </a:xfrm>
        </p:spPr>
        <p:txBody>
          <a:bodyPr/>
          <a:lstStyle/>
          <a:p>
            <a:pPr eaLnBrk="1" hangingPunct="1"/>
            <a:r>
              <a:rPr lang="tr-TR" altLang="tr-TR" sz="2800" dirty="0" smtClean="0">
                <a:solidFill>
                  <a:schemeClr val="tx1"/>
                </a:solidFill>
              </a:rPr>
              <a:t> Ailenin ve ergenin beklentilerin sağlıklı olması</a:t>
            </a:r>
          </a:p>
          <a:p>
            <a:pPr eaLnBrk="1" hangingPunct="1"/>
            <a:r>
              <a:rPr lang="tr-TR" altLang="tr-TR" sz="2800" dirty="0" smtClean="0">
                <a:solidFill>
                  <a:schemeClr val="tx1"/>
                </a:solidFill>
              </a:rPr>
              <a:t> Ergenin iç disiplinin olması</a:t>
            </a:r>
          </a:p>
          <a:p>
            <a:pPr eaLnBrk="1" hangingPunct="1"/>
            <a:r>
              <a:rPr lang="tr-TR" altLang="tr-TR" sz="2800" dirty="0" smtClean="0">
                <a:solidFill>
                  <a:schemeClr val="tx1"/>
                </a:solidFill>
              </a:rPr>
              <a:t> Ergenin içsel kontrolün varlığı</a:t>
            </a:r>
          </a:p>
          <a:p>
            <a:pPr eaLnBrk="1" hangingPunct="1"/>
            <a:r>
              <a:rPr lang="tr-TR" altLang="tr-TR" sz="2800" dirty="0" smtClean="0">
                <a:solidFill>
                  <a:schemeClr val="tx1"/>
                </a:solidFill>
              </a:rPr>
              <a:t> Sorun çözme yetilerine sahip olma</a:t>
            </a:r>
          </a:p>
          <a:p>
            <a:pPr eaLnBrk="1" hangingPunct="1"/>
            <a:r>
              <a:rPr lang="tr-TR" altLang="tr-TR" sz="2800" dirty="0" smtClean="0">
                <a:solidFill>
                  <a:schemeClr val="tx1"/>
                </a:solidFill>
              </a:rPr>
              <a:t> Toleranslı olma</a:t>
            </a:r>
          </a:p>
          <a:p>
            <a:pPr eaLnBrk="1" hangingPunct="1"/>
            <a:endParaRPr lang="tr-TR" altLang="tr-TR" sz="2800" dirty="0" smtClean="0"/>
          </a:p>
          <a:p>
            <a:pPr eaLnBrk="1" hangingPunct="1"/>
            <a:endParaRPr lang="tr-TR" alt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44989378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Başlık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89712" cy="719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dirty="0" smtClean="0"/>
              <a:t>Koruyucu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400675"/>
          </a:xfrm>
        </p:spPr>
        <p:txBody>
          <a:bodyPr>
            <a:normAutofit/>
          </a:bodyPr>
          <a:lstStyle/>
          <a:p>
            <a:pPr marL="0" indent="0" eaLnBrk="1" hangingPunct="1">
              <a:buFont typeface="Wingdings 3" pitchFamily="18" charset="2"/>
              <a:buNone/>
              <a:defRPr/>
            </a:pPr>
            <a:r>
              <a:rPr lang="tr-TR" sz="2400" b="1" dirty="0" smtClean="0">
                <a:solidFill>
                  <a:schemeClr val="tx1"/>
                </a:solidFill>
              </a:rPr>
              <a:t>Aile ve sosyal çevre</a:t>
            </a:r>
            <a:endParaRPr lang="tr-TR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Ailenin  sosyoekonomik düzeyinin çocuğun ihtiyaçlarını karşılaması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Öğrenmeyi destekleyen ebeveynler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İyi </a:t>
            </a:r>
            <a:r>
              <a:rPr lang="tr-TR" sz="2400" dirty="0">
                <a:solidFill>
                  <a:schemeClr val="tx1"/>
                </a:solidFill>
              </a:rPr>
              <a:t>komşuluk </a:t>
            </a:r>
            <a:r>
              <a:rPr lang="tr-TR" sz="2400" dirty="0" smtClean="0">
                <a:solidFill>
                  <a:schemeClr val="tx1"/>
                </a:solidFill>
              </a:rPr>
              <a:t>ilişkileri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Ebeveynlerin yüksek eğitim seviyesi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Kontrollü serbesti sağlama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Ebeveynin sigara alkol ve uyuşturucuya olumsuz bakışı</a:t>
            </a:r>
            <a:endParaRPr lang="tr-TR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Ailede ve toplumda </a:t>
            </a:r>
            <a:r>
              <a:rPr lang="tr-TR" sz="2400" dirty="0">
                <a:solidFill>
                  <a:schemeClr val="tx1"/>
                </a:solidFill>
              </a:rPr>
              <a:t>s</a:t>
            </a:r>
            <a:r>
              <a:rPr lang="tr-TR" sz="2400" dirty="0" smtClean="0">
                <a:solidFill>
                  <a:schemeClr val="tx1"/>
                </a:solidFill>
              </a:rPr>
              <a:t>uç </a:t>
            </a:r>
            <a:r>
              <a:rPr lang="tr-TR" sz="2400" dirty="0">
                <a:solidFill>
                  <a:schemeClr val="tx1"/>
                </a:solidFill>
              </a:rPr>
              <a:t>işleme oranının az </a:t>
            </a:r>
            <a:r>
              <a:rPr lang="tr-TR" sz="2400" dirty="0" smtClean="0">
                <a:solidFill>
                  <a:schemeClr val="tx1"/>
                </a:solidFill>
              </a:rPr>
              <a:t>olması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Ailenin eğitimi önemsemesi ve beklentilerini yüksek tutması</a:t>
            </a:r>
          </a:p>
        </p:txBody>
      </p:sp>
    </p:spTree>
    <p:extLst>
      <p:ext uri="{BB962C8B-B14F-4D97-AF65-F5344CB8AC3E}">
        <p14:creationId xmlns:p14="http://schemas.microsoft.com/office/powerpoint/2010/main" val="67575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Başlık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54887" cy="7778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r-TR" altLang="tr-TR" cap="none" dirty="0" smtClean="0"/>
              <a:t>Koruyucu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556792"/>
            <a:ext cx="7850187" cy="518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Akraba ilişkilerinin güçlü olması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Okulun gence kendini gerçekleştirmesi için olanaklar sunması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Öğrenme, katılım ve sorumluluğu destekleyen okul ortamı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Kaliteli sağlık hizmeti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Sosyal hizmetin varlığı  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Stresli yaşam olaylarının az sayıda olması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Dört çocuktan az olması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Evlilik ilişkisinde düşük çatışma</a:t>
            </a:r>
          </a:p>
          <a:p>
            <a:pPr eaLnBrk="1" hangingPunct="1"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Olumlu akran ,başarılı benlik saygısı yüksek arkadaş.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3839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Unvan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589712" cy="1281112"/>
          </a:xfrm>
        </p:spPr>
        <p:txBody>
          <a:bodyPr/>
          <a:lstStyle/>
          <a:p>
            <a:pPr algn="l" eaLnBrk="1" hangingPunct="1"/>
            <a:r>
              <a:rPr lang="tr-TR" altLang="tr-TR" cap="none" dirty="0" smtClean="0"/>
              <a:t>Koruyucu Faktörler</a:t>
            </a:r>
          </a:p>
        </p:txBody>
      </p:sp>
      <p:sp>
        <p:nvSpPr>
          <p:cNvPr id="53251" name="İçerik Yer Tutucusu 2"/>
          <p:cNvSpPr>
            <a:spLocks noGrp="1"/>
          </p:cNvSpPr>
          <p:nvPr>
            <p:ph idx="1"/>
          </p:nvPr>
        </p:nvSpPr>
        <p:spPr>
          <a:xfrm>
            <a:off x="251520" y="1916833"/>
            <a:ext cx="8066087" cy="4464496"/>
          </a:xfrm>
        </p:spPr>
        <p:txBody>
          <a:bodyPr/>
          <a:lstStyle/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Ebeveynlerin uygun çocuk yetiştirme tutumları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Çocuk ve ebeveynler arasında güçlü bağların olması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 Ebeveynlerin çocuğun hayatıyla yakından ilgilenmeleri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Ailenin destekleyici tutumları, çocuğun maddi, duygusal, bilişsel ve sosyal ihtiyaçlarının karşılanması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 Net sınırlar belirlenmesi ve tutarlı bir disiplin anlayışının olması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Ebeveynin çocuğunun nerede ve kiminle olduğunu bilmesi</a:t>
            </a:r>
          </a:p>
        </p:txBody>
      </p:sp>
    </p:spTree>
    <p:extLst>
      <p:ext uri="{BB962C8B-B14F-4D97-AF65-F5344CB8AC3E}">
        <p14:creationId xmlns:p14="http://schemas.microsoft.com/office/powerpoint/2010/main" val="22350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Unvan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6589713" cy="7921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tr-TR" altLang="tr-TR" cap="none" dirty="0" smtClean="0">
                <a:solidFill>
                  <a:srgbClr val="C00000"/>
                </a:solidFill>
              </a:rPr>
              <a:t>Nasıl Anlarız?</a:t>
            </a:r>
          </a:p>
        </p:txBody>
      </p:sp>
      <p:sp>
        <p:nvSpPr>
          <p:cNvPr id="41987" name="İçerik Yer Tutucusu 2"/>
          <p:cNvSpPr>
            <a:spLocks noGrp="1"/>
          </p:cNvSpPr>
          <p:nvPr>
            <p:ph idx="1"/>
          </p:nvPr>
        </p:nvSpPr>
        <p:spPr>
          <a:xfrm>
            <a:off x="467544" y="1772816"/>
            <a:ext cx="7200800" cy="4859337"/>
          </a:xfrm>
        </p:spPr>
        <p:txBody>
          <a:bodyPr/>
          <a:lstStyle/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Yalan söyleme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Ders başarısında düşme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Okul devamsızlığı, arkadaş grubunu değiştirme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Okuldan şikayet, disiplin ihlali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Aşırı para harcama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Duygusal dalgalanma, öfke saldırganlık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İçe kapanma ,uyku uyanıklık döngüsünde kırılma….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Yeme içme davranışında değişiklik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Evde değişik malzemeler-çarşaf filtre…</a:t>
            </a:r>
          </a:p>
          <a:p>
            <a:pPr eaLnBrk="1" hangingPunct="1"/>
            <a:r>
              <a:rPr lang="tr-TR" altLang="tr-TR" sz="2400" dirty="0" smtClean="0">
                <a:solidFill>
                  <a:schemeClr val="tx1"/>
                </a:solidFill>
              </a:rPr>
              <a:t>Kendini kesme, intihar girişimi</a:t>
            </a:r>
            <a:endParaRPr lang="tr-TR" altLang="tr-TR" sz="2400" dirty="0" smtClean="0"/>
          </a:p>
          <a:p>
            <a:pPr eaLnBrk="1" hangingPunct="1"/>
            <a:endParaRPr lang="tr-TR" alt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023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Özellikler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Eğitim düzeyleri yetersizdir</a:t>
            </a:r>
          </a:p>
          <a:p>
            <a:pPr eaLnBrk="1" hangingPunct="1"/>
            <a:r>
              <a:rPr lang="tr-TR" altLang="tr-TR" smtClean="0"/>
              <a:t>Psikososyal becerileri yetersizdir</a:t>
            </a:r>
          </a:p>
          <a:p>
            <a:pPr eaLnBrk="1" hangingPunct="1"/>
            <a:r>
              <a:rPr lang="tr-TR" altLang="tr-TR" smtClean="0"/>
              <a:t>Öğrenmişlerdir… başka yöntem bilmezler</a:t>
            </a:r>
          </a:p>
          <a:p>
            <a:pPr eaLnBrk="1" hangingPunct="1"/>
            <a:r>
              <a:rPr lang="tr-TR" altLang="tr-TR" smtClean="0"/>
              <a:t>Ruhsal sorunlar eşlik eder</a:t>
            </a:r>
          </a:p>
          <a:p>
            <a:pPr eaLnBrk="1" hangingPunct="1"/>
            <a:r>
              <a:rPr lang="tr-TR" altLang="tr-TR" smtClean="0"/>
              <a:t>Riski severler, sonunu düşünemezler</a:t>
            </a:r>
          </a:p>
        </p:txBody>
      </p:sp>
    </p:spTree>
    <p:extLst>
      <p:ext uri="{BB962C8B-B14F-4D97-AF65-F5344CB8AC3E}">
        <p14:creationId xmlns:p14="http://schemas.microsoft.com/office/powerpoint/2010/main" val="40216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33375"/>
            <a:ext cx="6589713" cy="1281113"/>
          </a:xfrm>
        </p:spPr>
        <p:txBody>
          <a:bodyPr/>
          <a:lstStyle/>
          <a:p>
            <a:pPr eaLnBrk="1" hangingPunct="1"/>
            <a:r>
              <a:rPr lang="tr-TR" altLang="tr-TR" smtClean="0"/>
              <a:t>Yapmayın!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3744913" cy="26844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tr-TR" altLang="tr-TR" b="1" dirty="0" smtClean="0"/>
              <a:t>Eleştirmek</a:t>
            </a:r>
          </a:p>
          <a:p>
            <a:pPr eaLnBrk="1" hangingPunct="1">
              <a:defRPr/>
            </a:pPr>
            <a:r>
              <a:rPr lang="tr-TR" altLang="tr-TR" b="1" dirty="0" smtClean="0"/>
              <a:t>Nasihat etmek</a:t>
            </a:r>
          </a:p>
          <a:p>
            <a:pPr eaLnBrk="1" hangingPunct="1">
              <a:defRPr/>
            </a:pPr>
            <a:r>
              <a:rPr lang="tr-TR" altLang="tr-TR" b="1" dirty="0" smtClean="0"/>
              <a:t>Tartışmak</a:t>
            </a:r>
          </a:p>
          <a:p>
            <a:pPr eaLnBrk="1" hangingPunct="1">
              <a:defRPr/>
            </a:pPr>
            <a:r>
              <a:rPr lang="tr-TR" altLang="tr-TR" b="1" dirty="0" smtClean="0"/>
              <a:t>Suçlamak</a:t>
            </a:r>
          </a:p>
          <a:p>
            <a:pPr eaLnBrk="1" hangingPunct="1">
              <a:defRPr/>
            </a:pPr>
            <a:r>
              <a:rPr lang="tr-TR" altLang="tr-TR" b="1" dirty="0" smtClean="0"/>
              <a:t>Acımak </a:t>
            </a:r>
          </a:p>
          <a:p>
            <a:pPr eaLnBrk="1" hangingPunct="1">
              <a:defRPr/>
            </a:pPr>
            <a:r>
              <a:rPr lang="tr-TR" altLang="tr-TR" b="1" dirty="0" smtClean="0"/>
              <a:t>Taraf tutmak</a:t>
            </a:r>
          </a:p>
        </p:txBody>
      </p:sp>
      <p:sp>
        <p:nvSpPr>
          <p:cNvPr id="38916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EE94F44-DAF7-4455-917C-F97D23EC15F1}" type="slidenum">
              <a:rPr lang="tr-TR" altLang="tr-TR" sz="1400" smtClean="0">
                <a:solidFill>
                  <a:srgbClr val="FEFFFF"/>
                </a:solidFill>
              </a:rPr>
              <a:pPr/>
              <a:t>88</a:t>
            </a:fld>
            <a:endParaRPr lang="tr-TR" altLang="tr-TR" sz="1400" smtClean="0">
              <a:solidFill>
                <a:srgbClr val="FEFFFF"/>
              </a:solidFill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4572000" y="1773238"/>
            <a:ext cx="374491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b="1" smtClean="0">
                <a:solidFill>
                  <a:srgbClr val="000000"/>
                </a:solidFill>
                <a:latin typeface="Trebuchet MS" pitchFamily="34" charset="0"/>
              </a:rPr>
              <a:t>Bilgiçlik taslamak</a:t>
            </a:r>
            <a:endParaRPr lang="tr-TR" altLang="tr-TR" sz="3200" b="1" smtClean="0">
              <a:solidFill>
                <a:srgbClr val="333399"/>
              </a:solidFill>
              <a:latin typeface="Trebuchet MS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b="1" smtClean="0">
                <a:solidFill>
                  <a:srgbClr val="000000"/>
                </a:solidFill>
                <a:latin typeface="Trebuchet MS" pitchFamily="34" charset="0"/>
              </a:rPr>
              <a:t>Yargılamak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b="1" smtClean="0">
                <a:solidFill>
                  <a:srgbClr val="000000"/>
                </a:solidFill>
                <a:latin typeface="Trebuchet MS" pitchFamily="34" charset="0"/>
              </a:rPr>
              <a:t>Etiketlemek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b="1" smtClean="0">
                <a:solidFill>
                  <a:srgbClr val="000000"/>
                </a:solidFill>
                <a:latin typeface="Trebuchet MS" pitchFamily="34" charset="0"/>
              </a:rPr>
              <a:t>Cezalandırmak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tr-TR" altLang="tr-TR" sz="3200" b="1" smtClean="0">
                <a:solidFill>
                  <a:srgbClr val="000000"/>
                </a:solidFill>
                <a:latin typeface="Trebuchet MS" pitchFamily="34" charset="0"/>
              </a:rPr>
              <a:t>Kurtarıcı rolü üstlenmek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tr-TR" altLang="tr-TR" sz="32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40200" y="1268413"/>
            <a:ext cx="3960813" cy="4752975"/>
          </a:xfrm>
          <a:prstGeom prst="ellipse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4621D8B-0B22-4874-9024-15E6CF660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702655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>Madde bağımlılığında yoksunluk, </a:t>
            </a:r>
            <a:r>
              <a:rPr lang="tr-TR" dirty="0" err="1"/>
              <a:t>intoksikasyon</a:t>
            </a:r>
            <a:r>
              <a:rPr lang="tr-TR" dirty="0"/>
              <a:t>, bağımlılığa spesifik farmakolojik müdahaleler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AA65CF16-9C9E-4BB1-8A36-BE6C1C50F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277" y="4569192"/>
            <a:ext cx="6858000" cy="1655762"/>
          </a:xfrm>
        </p:spPr>
        <p:txBody>
          <a:bodyPr/>
          <a:lstStyle/>
          <a:p>
            <a:r>
              <a:rPr lang="tr-TR" dirty="0"/>
              <a:t>Uzm. Dr. Aslıhan Eslek</a:t>
            </a:r>
          </a:p>
        </p:txBody>
      </p:sp>
    </p:spTree>
    <p:extLst>
      <p:ext uri="{BB962C8B-B14F-4D97-AF65-F5344CB8AC3E}">
        <p14:creationId xmlns:p14="http://schemas.microsoft.com/office/powerpoint/2010/main" val="996537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Toplumsal </a:t>
            </a:r>
            <a:r>
              <a:rPr lang="tr-TR" altLang="tr-TR" dirty="0" smtClean="0"/>
              <a:t>özellikler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dirty="0"/>
              <a:t>Arkadaşlarda madde kullanımı</a:t>
            </a:r>
          </a:p>
          <a:p>
            <a:r>
              <a:rPr lang="tr-TR" altLang="tr-TR" dirty="0"/>
              <a:t>Bulunduğu çevrede maddeye kolay ulaşım</a:t>
            </a:r>
          </a:p>
          <a:p>
            <a:r>
              <a:rPr lang="tr-TR" altLang="tr-TR" dirty="0"/>
              <a:t>Madde kullanımı ile ilgili yasa/normların belirli olmaması</a:t>
            </a:r>
          </a:p>
          <a:p>
            <a:r>
              <a:rPr lang="tr-TR" altLang="tr-TR" dirty="0"/>
              <a:t>Okul başarısızlığı / İş devamsızlığı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5407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A9610D6-98F9-49CD-AE17-268636C64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20708"/>
            <a:ext cx="7520940" cy="2822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	</a:t>
            </a:r>
            <a:r>
              <a:rPr lang="tr-TR" sz="2000" dirty="0"/>
              <a:t>Maddenin etkisinde ve yoksunluk döneminde </a:t>
            </a:r>
            <a:r>
              <a:rPr lang="tr-TR" sz="2000" dirty="0" err="1" smtClean="0"/>
              <a:t>nörotransmitter</a:t>
            </a:r>
            <a:r>
              <a:rPr lang="tr-TR" sz="2000" dirty="0"/>
              <a:t> </a:t>
            </a:r>
            <a:r>
              <a:rPr lang="tr-TR" sz="2000" dirty="0" smtClean="0"/>
              <a:t>sistemlerinde </a:t>
            </a:r>
            <a:r>
              <a:rPr lang="tr-TR" sz="2000" dirty="0"/>
              <a:t>bazı önemli değişiklikler olmaktadır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 smtClean="0"/>
          </a:p>
          <a:p>
            <a:r>
              <a:rPr lang="tr-TR" sz="2000" dirty="0" err="1" smtClean="0"/>
              <a:t>İntoksikasyon</a:t>
            </a:r>
            <a:r>
              <a:rPr lang="tr-TR" sz="2000" dirty="0" smtClean="0"/>
              <a:t>; Hayati önem taşır. Acilen müdahale edilmesi gerekir.  </a:t>
            </a:r>
            <a:r>
              <a:rPr lang="tr-TR" sz="2000" dirty="0" smtClean="0">
                <a:solidFill>
                  <a:srgbClr val="FF0000"/>
                </a:solidFill>
              </a:rPr>
              <a:t>Acilen başvurulması gereken yer acil psikiyatri değil genel acildir</a:t>
            </a:r>
            <a:r>
              <a:rPr lang="tr-TR" sz="2000" dirty="0" smtClean="0"/>
              <a:t>.</a:t>
            </a:r>
          </a:p>
          <a:p>
            <a:endParaRPr lang="tr-TR" sz="2000" dirty="0" smtClean="0"/>
          </a:p>
          <a:p>
            <a:r>
              <a:rPr lang="tr-TR" sz="2000" dirty="0" smtClean="0"/>
              <a:t>Yoksunluk; Psikiyatrinin işidir.</a:t>
            </a:r>
          </a:p>
          <a:p>
            <a:pPr marL="0" indent="0">
              <a:buFont typeface="Wingdings" pitchFamily="2" charset="2"/>
              <a:buChar char="q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04097043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5B64E86-BF59-4104-AF5E-EC70B7E48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Yoksunluk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EADF17A-41AA-4840-880B-F83D3510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accent1"/>
                </a:solidFill>
              </a:rPr>
              <a:t>*</a:t>
            </a:r>
            <a:r>
              <a:rPr lang="tr-TR" sz="2000" dirty="0"/>
              <a:t>Yoksunluk bulguları genellikle madde kullanımının kesilmesini izleyen birkaç saat içerisinde başlar.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>
                <a:solidFill>
                  <a:schemeClr val="accent1"/>
                </a:solidFill>
              </a:rPr>
              <a:t>*</a:t>
            </a:r>
            <a:r>
              <a:rPr lang="tr-TR" sz="2000" dirty="0"/>
              <a:t>Başlangıç süresi, maddenin vücuttan tamamen </a:t>
            </a:r>
            <a:r>
              <a:rPr lang="tr-TR" sz="2000" dirty="0" err="1"/>
              <a:t>metabolize</a:t>
            </a:r>
            <a:r>
              <a:rPr lang="tr-TR" sz="2000" dirty="0"/>
              <a:t> edilmesi  ve uzaklaştırılma süresi ile doğru orantılıdır.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>
                <a:solidFill>
                  <a:schemeClr val="accent1"/>
                </a:solidFill>
              </a:rPr>
              <a:t>*</a:t>
            </a:r>
            <a:r>
              <a:rPr lang="tr-TR" sz="2000" dirty="0"/>
              <a:t>Bağımlılık şiddeti ilerledikçe, maddeden keyif almak için madde kullanmak yerine yoksunluk bulgularını gidermek için bağımlı madde kullanır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07613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D41B658C-E025-4AB8-B5E7-26AD384A0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Yoksunluk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4710F7D-2554-4857-8D9A-D5CE406F0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Yoksunluk bulgularını tanımak ve erken müdahale bağımlının tekrar yoksunluk yatıştırmak için madde kullanmaması için çok önemli.</a:t>
            </a:r>
          </a:p>
          <a:p>
            <a:endParaRPr lang="tr-TR" sz="2000" dirty="0"/>
          </a:p>
          <a:p>
            <a:r>
              <a:rPr lang="tr-TR" sz="2000" dirty="0"/>
              <a:t>Erken müdahale bilgi vermek, gerekirse uygun ilacı uygun dozda vermek </a:t>
            </a:r>
            <a:r>
              <a:rPr lang="tr-TR" sz="2000" dirty="0">
                <a:solidFill>
                  <a:srgbClr val="FF0000"/>
                </a:solidFill>
              </a:rPr>
              <a:t>ama en önemlisi kişinin nereye başvurması gerektiği konusunda yönlendirmek olacaktır.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Yoksunluk bulgularının geçeceği, ortalama bir hafta sürdüğü bilgisini vermek bağımlının bu sıkıntılı durumu atlatabileceğine inanmasına yardımcı olur.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57616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9134A33B-EF13-4C76-BEC8-6276E9530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Farmakolojik </a:t>
            </a:r>
            <a:r>
              <a:rPr lang="tr-TR" dirty="0" smtClean="0"/>
              <a:t>müdahaleler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C1938FE-4193-4D0E-A846-FD1D7B95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Sedatif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hipnotikler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ve </a:t>
            </a:r>
            <a:r>
              <a:rPr lang="tr-TR" sz="2000" dirty="0">
                <a:solidFill>
                  <a:srgbClr val="FF0000"/>
                </a:solidFill>
              </a:rPr>
              <a:t>alkol yoksunluğunda</a:t>
            </a:r>
            <a:r>
              <a:rPr lang="tr-TR" sz="2000" dirty="0"/>
              <a:t>;</a:t>
            </a:r>
          </a:p>
          <a:p>
            <a:pPr marL="0" indent="0">
              <a:buNone/>
            </a:pPr>
            <a:r>
              <a:rPr lang="tr-TR" sz="2000" dirty="0"/>
              <a:t>	</a:t>
            </a:r>
          </a:p>
          <a:p>
            <a:pPr marL="0" indent="0">
              <a:buNone/>
            </a:pPr>
            <a:r>
              <a:rPr lang="tr-TR" sz="2000" dirty="0"/>
              <a:t>	*Yoğun </a:t>
            </a:r>
            <a:r>
              <a:rPr lang="tr-TR" sz="2000" dirty="0" err="1"/>
              <a:t>anksiyetesi</a:t>
            </a:r>
            <a:r>
              <a:rPr lang="tr-TR" sz="2000" dirty="0"/>
              <a:t>, tremoru, terlemesi olan hastaya </a:t>
            </a:r>
            <a:r>
              <a:rPr lang="tr-TR" sz="2000" dirty="0" err="1">
                <a:solidFill>
                  <a:srgbClr val="FF0000"/>
                </a:solidFill>
              </a:rPr>
              <a:t>benzodiazepin</a:t>
            </a:r>
            <a:r>
              <a:rPr lang="tr-TR" sz="2000" dirty="0"/>
              <a:t> verilebilir. Hasta yönlendirilene kadar epilepsi ve </a:t>
            </a:r>
            <a:r>
              <a:rPr lang="tr-TR" sz="2000" dirty="0" err="1"/>
              <a:t>deliryum</a:t>
            </a:r>
            <a:r>
              <a:rPr lang="tr-TR" sz="2000" dirty="0"/>
              <a:t> riski olması sebebiyle…</a:t>
            </a:r>
          </a:p>
        </p:txBody>
      </p:sp>
    </p:spTree>
    <p:extLst>
      <p:ext uri="{BB962C8B-B14F-4D97-AF65-F5344CB8AC3E}">
        <p14:creationId xmlns:p14="http://schemas.microsoft.com/office/powerpoint/2010/main" val="19901019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074FD58-0DEC-4851-B868-77ABE2AC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Farmakolojik müdahaleler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824EEA0-7D47-4C0E-BBF5-E15CF3A4E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>
                <a:solidFill>
                  <a:srgbClr val="FF0000"/>
                </a:solidFill>
              </a:rPr>
              <a:t>Opiyat</a:t>
            </a:r>
            <a:r>
              <a:rPr lang="tr-TR" sz="2000" dirty="0">
                <a:solidFill>
                  <a:srgbClr val="FF0000"/>
                </a:solidFill>
              </a:rPr>
              <a:t> yoksunluğunda</a:t>
            </a:r>
            <a:r>
              <a:rPr lang="tr-TR" sz="2000" dirty="0"/>
              <a:t> yine yönlendirilene kadar analjezik, kas gevşetici, </a:t>
            </a:r>
            <a:r>
              <a:rPr lang="tr-TR" sz="2000" dirty="0" err="1">
                <a:solidFill>
                  <a:srgbClr val="FF0000"/>
                </a:solidFill>
              </a:rPr>
              <a:t>benzodiazepin</a:t>
            </a:r>
            <a:r>
              <a:rPr lang="tr-TR" sz="2000" dirty="0"/>
              <a:t> verilebilir. </a:t>
            </a:r>
          </a:p>
          <a:p>
            <a:endParaRPr lang="tr-TR" sz="2000" dirty="0"/>
          </a:p>
          <a:p>
            <a:r>
              <a:rPr lang="tr-TR" sz="2000" dirty="0">
                <a:solidFill>
                  <a:srgbClr val="FF0000"/>
                </a:solidFill>
              </a:rPr>
              <a:t>Sentetik </a:t>
            </a:r>
            <a:r>
              <a:rPr lang="tr-TR" sz="2000" dirty="0" err="1">
                <a:solidFill>
                  <a:srgbClr val="FF0000"/>
                </a:solidFill>
              </a:rPr>
              <a:t>kannabinnoid</a:t>
            </a:r>
            <a:r>
              <a:rPr lang="tr-TR" sz="2000" dirty="0">
                <a:solidFill>
                  <a:srgbClr val="FF0000"/>
                </a:solidFill>
              </a:rPr>
              <a:t> yoksunluğunda </a:t>
            </a:r>
            <a:r>
              <a:rPr lang="tr-TR" sz="2000" dirty="0"/>
              <a:t>yoğun terleme nedeniyle hastaya </a:t>
            </a:r>
            <a:r>
              <a:rPr lang="tr-TR" sz="2000" dirty="0">
                <a:solidFill>
                  <a:srgbClr val="FF0000"/>
                </a:solidFill>
              </a:rPr>
              <a:t>sıvı alımı </a:t>
            </a:r>
            <a:r>
              <a:rPr lang="tr-TR" sz="2000" dirty="0"/>
              <a:t>önerilebilir gerekirse mayi takılabilir.</a:t>
            </a:r>
          </a:p>
          <a:p>
            <a:endParaRPr lang="tr-TR" sz="2000" dirty="0"/>
          </a:p>
          <a:p>
            <a:r>
              <a:rPr lang="tr-TR" sz="2000" dirty="0"/>
              <a:t>Yoksunlukta , ajite huzursuz olan bağımlı hastaya </a:t>
            </a:r>
            <a:r>
              <a:rPr lang="tr-TR" sz="2000" dirty="0" err="1">
                <a:solidFill>
                  <a:schemeClr val="accent1"/>
                </a:solidFill>
              </a:rPr>
              <a:t>antikolinerjik</a:t>
            </a:r>
            <a:r>
              <a:rPr lang="tr-TR" sz="2000" dirty="0">
                <a:solidFill>
                  <a:schemeClr val="accent1"/>
                </a:solidFill>
              </a:rPr>
              <a:t> etkisi </a:t>
            </a:r>
            <a:r>
              <a:rPr lang="tr-TR" sz="2000" dirty="0"/>
              <a:t>yüksek olan farmakolojik ajan vermekten </a:t>
            </a:r>
            <a:r>
              <a:rPr lang="tr-TR" sz="2000" dirty="0">
                <a:solidFill>
                  <a:schemeClr val="accent1"/>
                </a:solidFill>
              </a:rPr>
              <a:t>kaçınılmalıdır.</a:t>
            </a:r>
            <a:r>
              <a:rPr lang="tr-TR" sz="2000" dirty="0"/>
              <a:t>                     </a:t>
            </a:r>
            <a:r>
              <a:rPr lang="tr-TR" sz="2000" dirty="0">
                <a:solidFill>
                  <a:srgbClr val="FF0000"/>
                </a:solidFill>
              </a:rPr>
              <a:t>( </a:t>
            </a:r>
            <a:r>
              <a:rPr lang="tr-TR" sz="2000" dirty="0" err="1">
                <a:solidFill>
                  <a:srgbClr val="FF0000"/>
                </a:solidFill>
              </a:rPr>
              <a:t>ketiapin</a:t>
            </a:r>
            <a:r>
              <a:rPr lang="tr-TR" sz="2000" dirty="0">
                <a:solidFill>
                  <a:srgbClr val="FF0000"/>
                </a:solidFill>
              </a:rPr>
              <a:t> gibi.)(KONFÜZYON RİSKİ!!!)</a:t>
            </a:r>
          </a:p>
        </p:txBody>
      </p:sp>
    </p:spTree>
    <p:extLst>
      <p:ext uri="{BB962C8B-B14F-4D97-AF65-F5344CB8AC3E}">
        <p14:creationId xmlns:p14="http://schemas.microsoft.com/office/powerpoint/2010/main" val="24434138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4FEEB599-77C1-4ADB-95BC-20D022A8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Farmakolojik müdahaleler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6ECA453-40D1-4F41-8767-945495A5E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İntoksikasyonda</a:t>
            </a:r>
            <a:r>
              <a:rPr lang="tr-TR" sz="2000" dirty="0"/>
              <a:t> olduğunu düşündüğümüz bağımlı hastada her an hayati risk gelişebileceğinden mümkün olduğunca kısa sürede acil müdahale için sevk etmeliyiz.</a:t>
            </a:r>
          </a:p>
          <a:p>
            <a:endParaRPr lang="tr-TR" sz="2000" dirty="0"/>
          </a:p>
          <a:p>
            <a:r>
              <a:rPr lang="tr-TR" sz="2000" dirty="0" err="1">
                <a:solidFill>
                  <a:srgbClr val="FF0000"/>
                </a:solidFill>
              </a:rPr>
              <a:t>İntoksike</a:t>
            </a:r>
            <a:r>
              <a:rPr lang="tr-TR" sz="2000" dirty="0">
                <a:solidFill>
                  <a:srgbClr val="FF0000"/>
                </a:solidFill>
              </a:rPr>
              <a:t> hastaya hayati riski olan, gözlem gerektiren herhangi bir hasta gibi </a:t>
            </a:r>
            <a:r>
              <a:rPr lang="tr-TR" sz="2000" dirty="0" err="1">
                <a:solidFill>
                  <a:srgbClr val="FF0000"/>
                </a:solidFill>
              </a:rPr>
              <a:t>yaklaşılablir</a:t>
            </a:r>
            <a:r>
              <a:rPr lang="tr-TR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5485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6D3BE4B-4F68-46B0-8A5E-2A00858A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Bağımlılığa spesifik ilaçlarımız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61B430-1E04-4091-8E84-8428553EB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Buprenorfin</a:t>
            </a:r>
            <a:r>
              <a:rPr lang="tr-TR" sz="2000" dirty="0"/>
              <a:t> </a:t>
            </a:r>
            <a:r>
              <a:rPr lang="tr-TR" sz="2000" dirty="0" err="1"/>
              <a:t>nalokson</a:t>
            </a:r>
            <a:endParaRPr lang="tr-TR" sz="2000" dirty="0"/>
          </a:p>
          <a:p>
            <a:r>
              <a:rPr lang="tr-TR" sz="2000" dirty="0" err="1"/>
              <a:t>Naltrekson</a:t>
            </a:r>
            <a:endParaRPr lang="tr-TR" sz="2000" dirty="0"/>
          </a:p>
          <a:p>
            <a:r>
              <a:rPr lang="tr-TR" sz="2000" dirty="0"/>
              <a:t>Kokain aşısı</a:t>
            </a:r>
          </a:p>
        </p:txBody>
      </p:sp>
    </p:spTree>
    <p:extLst>
      <p:ext uri="{BB962C8B-B14F-4D97-AF65-F5344CB8AC3E}">
        <p14:creationId xmlns:p14="http://schemas.microsoft.com/office/powerpoint/2010/main" val="16462689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325F1A62-E111-42F4-8CE6-A762FB11E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Buprenorfin</a:t>
            </a:r>
            <a:r>
              <a:rPr lang="tr-TR" dirty="0"/>
              <a:t> </a:t>
            </a:r>
            <a:r>
              <a:rPr lang="tr-TR" dirty="0" err="1"/>
              <a:t>nalokson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705F2D6-FB36-4520-BD54-83FC61E3A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Buprenorfin bir parsiyel opioid agonistidir. </a:t>
            </a:r>
            <a:endParaRPr lang="tr-TR" dirty="0"/>
          </a:p>
          <a:p>
            <a:r>
              <a:rPr lang="tr-TR" dirty="0" err="1"/>
              <a:t>Nalokson</a:t>
            </a:r>
            <a:r>
              <a:rPr lang="tr-TR" dirty="0"/>
              <a:t> ise antagonisttir.</a:t>
            </a:r>
          </a:p>
          <a:p>
            <a:r>
              <a:rPr lang="tr-TR" dirty="0" err="1"/>
              <a:t>Buprenorfin</a:t>
            </a:r>
            <a:r>
              <a:rPr lang="tr-TR" dirty="0"/>
              <a:t> </a:t>
            </a:r>
            <a:r>
              <a:rPr lang="tr-TR" dirty="0" err="1"/>
              <a:t>nalokson</a:t>
            </a:r>
            <a:r>
              <a:rPr lang="tr-TR" dirty="0"/>
              <a:t>(</a:t>
            </a:r>
            <a:r>
              <a:rPr lang="tr-TR" dirty="0" err="1"/>
              <a:t>Subokson</a:t>
            </a:r>
            <a:r>
              <a:rPr lang="tr-TR" dirty="0"/>
              <a:t>);  8/2 mg </a:t>
            </a:r>
            <a:r>
              <a:rPr lang="tr-TR" dirty="0" err="1"/>
              <a:t>buprenorfin</a:t>
            </a:r>
            <a:r>
              <a:rPr lang="tr-TR" dirty="0"/>
              <a:t>, 2/0,5 mg </a:t>
            </a:r>
            <a:r>
              <a:rPr lang="tr-TR" dirty="0" err="1"/>
              <a:t>naloksondan</a:t>
            </a:r>
            <a:r>
              <a:rPr lang="tr-TR" dirty="0"/>
              <a:t> oluşur</a:t>
            </a:r>
          </a:p>
          <a:p>
            <a:r>
              <a:rPr lang="tr-TR" dirty="0"/>
              <a:t>Ülkemizdeki yerine koyma tedavisidir. </a:t>
            </a:r>
          </a:p>
        </p:txBody>
      </p:sp>
    </p:spTree>
    <p:extLst>
      <p:ext uri="{BB962C8B-B14F-4D97-AF65-F5344CB8AC3E}">
        <p14:creationId xmlns:p14="http://schemas.microsoft.com/office/powerpoint/2010/main" val="36818211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502EA639-00D8-40DF-A1FC-DEA20B5B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Buprenorfin</a:t>
            </a:r>
            <a:r>
              <a:rPr lang="tr-TR" dirty="0"/>
              <a:t> </a:t>
            </a:r>
            <a:r>
              <a:rPr lang="tr-TR" dirty="0" err="1"/>
              <a:t>nalokson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E29BF3E-258F-486A-A664-99646842A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Sadece yoksunluk döneminde verilebilir ya da idamede de devam edilebilir.</a:t>
            </a:r>
          </a:p>
          <a:p>
            <a:r>
              <a:rPr lang="tr-TR" dirty="0"/>
              <a:t>İdame dönemde reçete edilirken idrarda </a:t>
            </a:r>
            <a:r>
              <a:rPr lang="tr-TR" dirty="0" err="1"/>
              <a:t>opiyat</a:t>
            </a:r>
            <a:r>
              <a:rPr lang="tr-TR" dirty="0"/>
              <a:t> negatifliğine dikkat edilir.</a:t>
            </a:r>
          </a:p>
          <a:p>
            <a:pPr marL="0" indent="0">
              <a:buNone/>
            </a:pPr>
            <a:r>
              <a:rPr lang="tr-TR" dirty="0"/>
              <a:t>Eroin halen reseptörlere bağlı iken verilirse yoksunluk belirtilerini ortaya çıkarır.</a:t>
            </a:r>
          </a:p>
          <a:p>
            <a:r>
              <a:rPr lang="tr-TR" dirty="0"/>
              <a:t>Hamilelerde kullanımı güvenli değildir.</a:t>
            </a:r>
          </a:p>
          <a:p>
            <a:r>
              <a:rPr lang="tr-TR" dirty="0"/>
              <a:t>Alkol ve </a:t>
            </a:r>
            <a:r>
              <a:rPr lang="tr-TR" dirty="0" err="1"/>
              <a:t>benzodiazepinlerle</a:t>
            </a:r>
            <a:r>
              <a:rPr lang="tr-TR" dirty="0"/>
              <a:t> kullanımında solunum depresyonu riski vardır.</a:t>
            </a:r>
          </a:p>
        </p:txBody>
      </p:sp>
    </p:spTree>
    <p:extLst>
      <p:ext uri="{BB962C8B-B14F-4D97-AF65-F5344CB8AC3E}">
        <p14:creationId xmlns:p14="http://schemas.microsoft.com/office/powerpoint/2010/main" val="278739083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8EC16BC-A54C-4E9D-8B3F-DE4D70FC0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Buprenorfin</a:t>
            </a:r>
            <a:r>
              <a:rPr lang="tr-TR" dirty="0"/>
              <a:t> </a:t>
            </a:r>
            <a:r>
              <a:rPr lang="tr-TR" dirty="0" err="1"/>
              <a:t>Nalokson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732FCE6-14B9-4F0C-A086-0584651A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 ağrısı, </a:t>
            </a:r>
            <a:r>
              <a:rPr lang="tr-TR" dirty="0" err="1">
                <a:solidFill>
                  <a:srgbClr val="FF0000"/>
                </a:solidFill>
              </a:rPr>
              <a:t>konstipasyon</a:t>
            </a:r>
            <a:r>
              <a:rPr lang="tr-TR" dirty="0">
                <a:solidFill>
                  <a:srgbClr val="FF0000"/>
                </a:solidFill>
              </a:rPr>
              <a:t>, </a:t>
            </a:r>
            <a:r>
              <a:rPr lang="tr-TR" dirty="0"/>
              <a:t>uykusuzluk, karın ağrısı, </a:t>
            </a:r>
            <a:r>
              <a:rPr lang="tr-TR" dirty="0">
                <a:solidFill>
                  <a:srgbClr val="FF0000"/>
                </a:solidFill>
              </a:rPr>
              <a:t>bulantı</a:t>
            </a:r>
            <a:r>
              <a:rPr lang="tr-TR" dirty="0"/>
              <a:t>, terleme, </a:t>
            </a:r>
            <a:r>
              <a:rPr lang="tr-TR" dirty="0" err="1"/>
              <a:t>anksiyete</a:t>
            </a:r>
            <a:r>
              <a:rPr lang="tr-TR" dirty="0"/>
              <a:t>, kas ağrıları gibi yan etkiler görülebilir. </a:t>
            </a:r>
          </a:p>
          <a:p>
            <a:r>
              <a:rPr lang="tr-TR" dirty="0"/>
              <a:t>16 yaşından küçüklere reçete edilemez.</a:t>
            </a:r>
          </a:p>
        </p:txBody>
      </p:sp>
    </p:spTree>
    <p:extLst>
      <p:ext uri="{BB962C8B-B14F-4D97-AF65-F5344CB8AC3E}">
        <p14:creationId xmlns:p14="http://schemas.microsoft.com/office/powerpoint/2010/main" val="4390366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6831</Words>
  <Application>Microsoft Office PowerPoint</Application>
  <PresentationFormat>Ekran Gösterisi (4:3)</PresentationFormat>
  <Paragraphs>1309</Paragraphs>
  <Slides>155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155</vt:i4>
      </vt:variant>
    </vt:vector>
  </HeadingPairs>
  <TitlesOfParts>
    <vt:vector size="156" baseType="lpstr">
      <vt:lpstr>Akış</vt:lpstr>
      <vt:lpstr>Bağımlılığın Temel Kavramları</vt:lpstr>
      <vt:lpstr>Bağımlılık </vt:lpstr>
      <vt:lpstr>PowerPoint Sunusu</vt:lpstr>
      <vt:lpstr>PowerPoint Sunusu</vt:lpstr>
      <vt:lpstr>Kişi ne kadar sürede bağımlı olur?</vt:lpstr>
      <vt:lpstr>Bireysel özellikler</vt:lpstr>
      <vt:lpstr>Ruhsal bozukluklar</vt:lpstr>
      <vt:lpstr>Aile özellikleri</vt:lpstr>
      <vt:lpstr>Toplumsal özellikler</vt:lpstr>
      <vt:lpstr>Tespit ve tedaviye yönelik engeller</vt:lpstr>
      <vt:lpstr>Sağlık profesyonelinin eğilimleri</vt:lpstr>
      <vt:lpstr>Nelere bağımlı oluruz?</vt:lpstr>
      <vt:lpstr>PowerPoint Sunusu</vt:lpstr>
      <vt:lpstr>DSM-5 Tanı Ölçütleri</vt:lpstr>
      <vt:lpstr>PowerPoint Sunusu</vt:lpstr>
      <vt:lpstr>PowerPoint Sunusu</vt:lpstr>
      <vt:lpstr>PowerPoint Sunusu</vt:lpstr>
      <vt:lpstr>PowerPoint Sunusu</vt:lpstr>
      <vt:lpstr>PowerPoint Sunusu</vt:lpstr>
      <vt:lpstr>Süreç</vt:lpstr>
      <vt:lpstr>PowerPoint Sunusu</vt:lpstr>
      <vt:lpstr>MADDELER VE ETKİLERİ </vt:lpstr>
      <vt:lpstr>Bağımlılık Yapıcı Maddeler</vt:lpstr>
      <vt:lpstr>Esrar  Metabolizma</vt:lpstr>
      <vt:lpstr>Esrarın Etkisi</vt:lpstr>
      <vt:lpstr>Esrar </vt:lpstr>
      <vt:lpstr>Esrar Zehirlenme Belirtileri</vt:lpstr>
      <vt:lpstr>SENTETİK KANNABİNOİDLER</vt:lpstr>
      <vt:lpstr>Bonzai </vt:lpstr>
      <vt:lpstr>Klinik özellikler</vt:lpstr>
      <vt:lpstr>Klinik özellikler</vt:lpstr>
      <vt:lpstr>Psikoaktif belirtiler</vt:lpstr>
      <vt:lpstr>Bilişsel bozukluklar</vt:lpstr>
      <vt:lpstr>Davranış değişiklikleri</vt:lpstr>
      <vt:lpstr>Duygudurum değişiklikleri</vt:lpstr>
      <vt:lpstr>Duyusal ve algısal değişiklikler</vt:lpstr>
      <vt:lpstr>Sentetik kannabinoid-psikoz ilişkisi</vt:lpstr>
      <vt:lpstr>Fiziksel belirtiler</vt:lpstr>
      <vt:lpstr>KVS etkileri</vt:lpstr>
      <vt:lpstr>GİS etkileri</vt:lpstr>
      <vt:lpstr>Nöromuskuler belirtiler</vt:lpstr>
      <vt:lpstr>Diğer fiziksel belirtiler</vt:lpstr>
      <vt:lpstr> Yoksunluk belirtileri ?</vt:lpstr>
      <vt:lpstr>Uyarıcılar (Stimülanlar = Psikostimülanlar)</vt:lpstr>
      <vt:lpstr>Kokain </vt:lpstr>
      <vt:lpstr>Kokain</vt:lpstr>
      <vt:lpstr>Kokain</vt:lpstr>
      <vt:lpstr>Amfetamin ve benzerleri</vt:lpstr>
      <vt:lpstr>PowerPoint Sunusu</vt:lpstr>
      <vt:lpstr>Extacy </vt:lpstr>
      <vt:lpstr>Extacy </vt:lpstr>
      <vt:lpstr>PowerPoint Sunusu</vt:lpstr>
      <vt:lpstr>Opiyatlar (Opioidler)</vt:lpstr>
      <vt:lpstr>Opiyatlar (Opioidler)</vt:lpstr>
      <vt:lpstr>Opiyatlar (Opioidler)</vt:lpstr>
      <vt:lpstr>Opiyatlar (Opioidler)</vt:lpstr>
      <vt:lpstr> MSS’ni baskılayanlar (Sedatif veya hipnotikler) </vt:lpstr>
      <vt:lpstr>MSS’ni baskılayanlar (Sedatif veya hipnotikler)</vt:lpstr>
      <vt:lpstr>Halüsinojenler</vt:lpstr>
      <vt:lpstr>Maddenin Etkileri</vt:lpstr>
      <vt:lpstr>Hallusinojenler</vt:lpstr>
      <vt:lpstr>Uçucu ve çözücü maddeler</vt:lpstr>
      <vt:lpstr>Uçucu ve çözücü maddeler</vt:lpstr>
      <vt:lpstr>Uçucu ve çözücü maddeler</vt:lpstr>
      <vt:lpstr>Uçucu ve çözücü maddeler</vt:lpstr>
      <vt:lpstr>Nöropsikiyatrik Komplikasyonlar</vt:lpstr>
      <vt:lpstr>Khat = Gat (Yemen otu)</vt:lpstr>
      <vt:lpstr>Sentetik Katinonlar Mephedrone (4-methylmethcathinone (4-MMC)) veya 4-methylephedrone)</vt:lpstr>
      <vt:lpstr>GHB (Gamma Hidroksi Bütirat)</vt:lpstr>
      <vt:lpstr>Ergen ve Bağımlılığa Dair…</vt:lpstr>
      <vt:lpstr>PowerPoint Sunusu</vt:lpstr>
      <vt:lpstr>Ergenlik - Madde Bağımlılığı</vt:lpstr>
      <vt:lpstr>Ergenlİk Dönemlerİ</vt:lpstr>
      <vt:lpstr>PowerPoint Sunusu</vt:lpstr>
      <vt:lpstr>Ergenin Temel Özellikleri</vt:lpstr>
      <vt:lpstr>Sağlıklı Ergen;</vt:lpstr>
      <vt:lpstr>Riskli Ergen;</vt:lpstr>
      <vt:lpstr>Ergenlerde Risk Faktörleri </vt:lpstr>
      <vt:lpstr>Aile-aile İle İlişki</vt:lpstr>
      <vt:lpstr>Sosyal Çevre</vt:lpstr>
      <vt:lpstr>Koruyucu faktörler</vt:lpstr>
      <vt:lpstr>Koruyucu faktörler</vt:lpstr>
      <vt:lpstr>Koruyucu faktörler</vt:lpstr>
      <vt:lpstr>Koruyucu Faktörler</vt:lpstr>
      <vt:lpstr>Koruyucu Faktörler</vt:lpstr>
      <vt:lpstr>Nasıl Anlarız?</vt:lpstr>
      <vt:lpstr>Özellikler </vt:lpstr>
      <vt:lpstr>Yapmayın!</vt:lpstr>
      <vt:lpstr>Madde bağımlılığında yoksunluk, intoksikasyon, bağımlılığa spesifik farmakolojik müdahaleler</vt:lpstr>
      <vt:lpstr>PowerPoint Sunusu</vt:lpstr>
      <vt:lpstr>Yoksunluk</vt:lpstr>
      <vt:lpstr>Yoksunluk</vt:lpstr>
      <vt:lpstr>Farmakolojik müdahaleler</vt:lpstr>
      <vt:lpstr>Farmakolojik müdahaleler</vt:lpstr>
      <vt:lpstr>Farmakolojik müdahaleler</vt:lpstr>
      <vt:lpstr>Bağımlılığa spesifik ilaçlarımız</vt:lpstr>
      <vt:lpstr>Buprenorfin nalokson</vt:lpstr>
      <vt:lpstr>Buprenorfin nalokson</vt:lpstr>
      <vt:lpstr>Buprenorfin Nalokson</vt:lpstr>
      <vt:lpstr>Buprenorfin Nalokson</vt:lpstr>
      <vt:lpstr>Naltrekson</vt:lpstr>
      <vt:lpstr>Naltrekson</vt:lpstr>
      <vt:lpstr>Naltrekson</vt:lpstr>
      <vt:lpstr>Naltrekson </vt:lpstr>
      <vt:lpstr>Kokain aşısı</vt:lpstr>
      <vt:lpstr>ALKOL VE MADDE KULLANIMININ SAĞLIK ETKİLERİ VE ACİL DURUMLARA YAKLAŞIM </vt:lpstr>
      <vt:lpstr>BİR STANDART ÖLÇÜ KAVRAMI</vt:lpstr>
      <vt:lpstr>SINIRLAR </vt:lpstr>
      <vt:lpstr>Ancak…</vt:lpstr>
      <vt:lpstr>Alıştırma </vt:lpstr>
      <vt:lpstr>Kan alkol seviyesine göre ortaya çıkan bulgular</vt:lpstr>
      <vt:lpstr>PowerPoint Sunusu</vt:lpstr>
      <vt:lpstr>Alkol ve araç kullanımı</vt:lpstr>
      <vt:lpstr>Alkol ve genler</vt:lpstr>
      <vt:lpstr>Alkol ile İlişkili Aciller</vt:lpstr>
      <vt:lpstr>Madde ile İlişkili Aciller</vt:lpstr>
      <vt:lpstr>Alkol Kokusu ile Gelen Hasta</vt:lpstr>
      <vt:lpstr>Alkol Kokusu ile Gelen Hasta</vt:lpstr>
      <vt:lpstr>Alkol Yoksunluk Sendromu</vt:lpstr>
      <vt:lpstr>Alkol Yoksunluk Nöbetleri</vt:lpstr>
      <vt:lpstr>Alkol Yoksunluk Nöbetleri</vt:lpstr>
      <vt:lpstr>Alkol Yoksunluk Nöbetleri</vt:lpstr>
      <vt:lpstr>Deliryum Tremens Riskini Artıran Durumlar</vt:lpstr>
      <vt:lpstr>Deliryum Tremens</vt:lpstr>
      <vt:lpstr>Deliryum Tremens</vt:lpstr>
      <vt:lpstr>Alkol Yoksunluğunu Değerlendirme (CIWA-Ar)</vt:lpstr>
      <vt:lpstr>CIWA-Ar</vt:lpstr>
      <vt:lpstr>Deliryum Tremens Tedavisi</vt:lpstr>
      <vt:lpstr>Deliryum Tremens Tedavisi</vt:lpstr>
      <vt:lpstr>Deliryum Tremens Tedavisi</vt:lpstr>
      <vt:lpstr>Deliryum Tremens Tedavisi</vt:lpstr>
      <vt:lpstr>Wernicke Ensefalopatisi</vt:lpstr>
      <vt:lpstr>Wernicke Ensefalopatisi</vt:lpstr>
      <vt:lpstr>Alkol Zehirlenmesi</vt:lpstr>
      <vt:lpstr>Alkol Zehirlenmesi</vt:lpstr>
      <vt:lpstr>Alkol Zehirlenmesi</vt:lpstr>
      <vt:lpstr>Opioid Zehirlenmesi</vt:lpstr>
      <vt:lpstr>Opioid Zehirlenmesi</vt:lpstr>
      <vt:lpstr>Opioid Yoksunluğu</vt:lpstr>
      <vt:lpstr>Opioid Yoksunluğu</vt:lpstr>
      <vt:lpstr>Esrar da bağımlılık yapar!</vt:lpstr>
      <vt:lpstr>Esrarın esrarı!!!</vt:lpstr>
      <vt:lpstr>Esrarın esrarı!!!</vt:lpstr>
      <vt:lpstr>Tedavi</vt:lpstr>
      <vt:lpstr>PowerPoint Sunusu</vt:lpstr>
      <vt:lpstr>PowerPoint Sunusu</vt:lpstr>
      <vt:lpstr>PowerPoint Sunusu</vt:lpstr>
      <vt:lpstr>PowerPoint Sunusu</vt:lpstr>
      <vt:lpstr>ACİL PSİKİYATRİYE NE ZAMAN YÖNLENDİRİLİR?</vt:lpstr>
      <vt:lpstr>PowerPoint Sunusu</vt:lpstr>
      <vt:lpstr>PowerPoint Sunusu</vt:lpstr>
      <vt:lpstr>AMATEM</vt:lpstr>
      <vt:lpstr>AMATEM</vt:lpstr>
      <vt:lpstr>Son Olarak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Bağımlılığa Giriş</dc:title>
  <dc:creator>aziz</dc:creator>
  <cp:lastModifiedBy>Casper</cp:lastModifiedBy>
  <cp:revision>90</cp:revision>
  <dcterms:created xsi:type="dcterms:W3CDTF">2017-09-26T16:35:03Z</dcterms:created>
  <dcterms:modified xsi:type="dcterms:W3CDTF">2018-10-10T11:59:30Z</dcterms:modified>
</cp:coreProperties>
</file>