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9" r:id="rId8"/>
    <p:sldId id="272" r:id="rId9"/>
    <p:sldId id="273" r:id="rId10"/>
    <p:sldId id="275" r:id="rId11"/>
    <p:sldId id="276" r:id="rId12"/>
    <p:sldId id="277" r:id="rId13"/>
    <p:sldId id="278" r:id="rId14"/>
    <p:sldId id="279" r:id="rId15"/>
    <p:sldId id="281" r:id="rId16"/>
    <p:sldId id="282" r:id="rId17"/>
    <p:sldId id="299" r:id="rId18"/>
    <p:sldId id="297" r:id="rId19"/>
    <p:sldId id="283" r:id="rId20"/>
    <p:sldId id="300" r:id="rId21"/>
    <p:sldId id="286" r:id="rId22"/>
    <p:sldId id="287" r:id="rId23"/>
    <p:sldId id="292" r:id="rId24"/>
    <p:sldId id="293" r:id="rId2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45B6-0AB9-4337-8ECE-C885459BE5D2}" type="datetimeFigureOut">
              <a:rPr lang="tr-TR" smtClean="0"/>
              <a:pPr/>
              <a:t>23.11.2025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1C76-5066-4C59-A531-E57A52D6A91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45B6-0AB9-4337-8ECE-C885459BE5D2}" type="datetimeFigureOut">
              <a:rPr lang="tr-TR" smtClean="0"/>
              <a:pPr/>
              <a:t>23.11.2025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1C76-5066-4C59-A531-E57A52D6A91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45B6-0AB9-4337-8ECE-C885459BE5D2}" type="datetimeFigureOut">
              <a:rPr lang="tr-TR" smtClean="0"/>
              <a:pPr/>
              <a:t>23.11.2025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1C76-5066-4C59-A531-E57A52D6A91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45B6-0AB9-4337-8ECE-C885459BE5D2}" type="datetimeFigureOut">
              <a:rPr lang="tr-TR" smtClean="0"/>
              <a:pPr/>
              <a:t>23.11.2025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1C76-5066-4C59-A531-E57A52D6A91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45B6-0AB9-4337-8ECE-C885459BE5D2}" type="datetimeFigureOut">
              <a:rPr lang="tr-TR" smtClean="0"/>
              <a:pPr/>
              <a:t>23.11.2025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1C76-5066-4C59-A531-E57A52D6A91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45B6-0AB9-4337-8ECE-C885459BE5D2}" type="datetimeFigureOut">
              <a:rPr lang="tr-TR" smtClean="0"/>
              <a:pPr/>
              <a:t>23.11.2025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1C76-5066-4C59-A531-E57A52D6A91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45B6-0AB9-4337-8ECE-C885459BE5D2}" type="datetimeFigureOut">
              <a:rPr lang="tr-TR" smtClean="0"/>
              <a:pPr/>
              <a:t>23.11.2025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1C76-5066-4C59-A531-E57A52D6A91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45B6-0AB9-4337-8ECE-C885459BE5D2}" type="datetimeFigureOut">
              <a:rPr lang="tr-TR" smtClean="0"/>
              <a:pPr/>
              <a:t>23.11.2025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1C76-5066-4C59-A531-E57A52D6A91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45B6-0AB9-4337-8ECE-C885459BE5D2}" type="datetimeFigureOut">
              <a:rPr lang="tr-TR" smtClean="0"/>
              <a:pPr/>
              <a:t>23.11.2025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1C76-5066-4C59-A531-E57A52D6A91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45B6-0AB9-4337-8ECE-C885459BE5D2}" type="datetimeFigureOut">
              <a:rPr lang="tr-TR" smtClean="0"/>
              <a:pPr/>
              <a:t>23.11.2025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1C76-5066-4C59-A531-E57A52D6A91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45B6-0AB9-4337-8ECE-C885459BE5D2}" type="datetimeFigureOut">
              <a:rPr lang="tr-TR" smtClean="0"/>
              <a:pPr/>
              <a:t>23.11.2025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1C76-5066-4C59-A531-E57A52D6A91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445B6-0AB9-4337-8ECE-C885459BE5D2}" type="datetimeFigureOut">
              <a:rPr lang="tr-TR" smtClean="0"/>
              <a:pPr/>
              <a:t>23.11.2025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31C76-5066-4C59-A531-E57A52D6A91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van 1"/>
          <p:cNvSpPr txBox="1">
            <a:spLocks/>
          </p:cNvSpPr>
          <p:nvPr/>
        </p:nvSpPr>
        <p:spPr bwMode="auto">
          <a:xfrm>
            <a:off x="1332412" y="2168847"/>
            <a:ext cx="8811763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tr-TR" sz="4400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Gebe sağlığı ve izlemi</a:t>
            </a:r>
          </a:p>
        </p:txBody>
      </p:sp>
      <p:sp useBgFill="1">
        <p:nvSpPr>
          <p:cNvPr id="10" name="Rectangle 3"/>
          <p:cNvSpPr txBox="1">
            <a:spLocks noChangeArrowheads="1"/>
          </p:cNvSpPr>
          <p:nvPr/>
        </p:nvSpPr>
        <p:spPr>
          <a:xfrm>
            <a:off x="5230816" y="4834330"/>
            <a:ext cx="5839555" cy="177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tr-T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Doç. Dr. Hüseyin Durukan</a:t>
            </a:r>
          </a:p>
          <a:p>
            <a:pPr marL="0" indent="0" algn="ctr">
              <a:buNone/>
              <a:defRPr/>
            </a:pPr>
            <a:r>
              <a:rPr lang="tr-TR" sz="2000" b="1" i="1" dirty="0">
                <a:latin typeface="Bradley Hand ITC" pitchFamily="66" charset="0"/>
              </a:rPr>
              <a:t>Mersin Üniversitesi Tıp Fakültesi</a:t>
            </a:r>
          </a:p>
          <a:p>
            <a:pPr marL="0" indent="0" algn="ctr">
              <a:buNone/>
              <a:defRPr/>
            </a:pPr>
            <a:r>
              <a:rPr lang="tr-TR" sz="2000" b="1" i="1" dirty="0">
                <a:latin typeface="Bradley Hand ITC" pitchFamily="66" charset="0"/>
              </a:rPr>
              <a:t>Kadın Hastalıkları ve </a:t>
            </a:r>
            <a:r>
              <a:rPr lang="tr-TR" sz="2000" b="1" i="1" dirty="0" err="1">
                <a:latin typeface="Bradley Hand ITC" pitchFamily="66" charset="0"/>
              </a:rPr>
              <a:t>Dogum</a:t>
            </a:r>
            <a:r>
              <a:rPr lang="tr-TR" sz="2000" b="1" i="1" dirty="0">
                <a:latin typeface="Bradley Hand ITC" pitchFamily="66" charset="0"/>
              </a:rPr>
              <a:t> </a:t>
            </a:r>
          </a:p>
          <a:p>
            <a:pPr marL="0" indent="0" algn="ctr">
              <a:buNone/>
              <a:defRPr/>
            </a:pPr>
            <a:r>
              <a:rPr lang="tr-TR" sz="2000" b="1" i="1" dirty="0">
                <a:latin typeface="Bradley Hand ITC" pitchFamily="66" charset="0"/>
              </a:rPr>
              <a:t>Anabilim Dalı</a:t>
            </a:r>
          </a:p>
        </p:txBody>
      </p:sp>
    </p:spTree>
    <p:extLst>
      <p:ext uri="{BB962C8B-B14F-4D97-AF65-F5344CB8AC3E}">
        <p14:creationId xmlns:p14="http://schemas.microsoft.com/office/powerpoint/2010/main" val="2546729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27019" y="296091"/>
            <a:ext cx="9583783" cy="914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r-TR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İlk Gebelik kontrolünde neler yapılmalıdır?</a:t>
            </a:r>
            <a:br>
              <a:rPr lang="tr-TR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Anamnez</a:t>
            </a:r>
            <a:endParaRPr lang="tr-T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57051" y="1654629"/>
            <a:ext cx="6026332" cy="465409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r-TR" sz="2000" dirty="0" err="1"/>
              <a:t>Obstetrik</a:t>
            </a:r>
            <a:r>
              <a:rPr lang="tr-TR" sz="2000" dirty="0"/>
              <a:t> </a:t>
            </a:r>
            <a:r>
              <a:rPr lang="tr-TR" sz="2000" dirty="0" err="1"/>
              <a:t>anamnez</a:t>
            </a:r>
            <a:r>
              <a:rPr lang="tr-TR" sz="2000" dirty="0"/>
              <a:t>    GPAY</a:t>
            </a:r>
          </a:p>
          <a:p>
            <a:pPr marL="342900" lvl="1" indent="-342900">
              <a:buClr>
                <a:schemeClr val="hlink"/>
              </a:buClr>
              <a:buSzPct val="90000"/>
              <a:defRPr/>
            </a:pPr>
            <a:r>
              <a:rPr lang="tr-TR" sz="2000" dirty="0"/>
              <a:t>Yaş </a:t>
            </a:r>
          </a:p>
          <a:p>
            <a:pPr marL="342900" lvl="1" indent="-342900">
              <a:buClr>
                <a:schemeClr val="hlink"/>
              </a:buClr>
              <a:buSzPct val="90000"/>
              <a:defRPr/>
            </a:pPr>
            <a:r>
              <a:rPr lang="tr-TR" sz="2000" dirty="0" err="1"/>
              <a:t>Adölesan</a:t>
            </a:r>
            <a:r>
              <a:rPr lang="tr-TR" sz="2000" dirty="0"/>
              <a:t> / 35 yaş üzeri gebelik, önceki gebeliklerin öyküsü</a:t>
            </a:r>
          </a:p>
          <a:p>
            <a:pPr marL="342900" lvl="1" indent="-342900">
              <a:buClr>
                <a:schemeClr val="hlink"/>
              </a:buClr>
              <a:buSzPct val="90000"/>
              <a:defRPr/>
            </a:pPr>
            <a:r>
              <a:rPr lang="tr-TR" sz="2000" dirty="0" err="1"/>
              <a:t>Habituel</a:t>
            </a:r>
            <a:r>
              <a:rPr lang="tr-TR" sz="2000" dirty="0"/>
              <a:t> </a:t>
            </a:r>
            <a:r>
              <a:rPr lang="tr-TR" sz="2000" dirty="0" err="1"/>
              <a:t>abortus</a:t>
            </a:r>
            <a:r>
              <a:rPr lang="tr-TR" sz="2000" dirty="0"/>
              <a:t>, </a:t>
            </a:r>
            <a:r>
              <a:rPr lang="tr-TR" sz="2000" dirty="0" err="1"/>
              <a:t>neonatal</a:t>
            </a:r>
            <a:r>
              <a:rPr lang="tr-TR" sz="2000" dirty="0"/>
              <a:t> ölüm, </a:t>
            </a:r>
            <a:r>
              <a:rPr lang="tr-TR" sz="2000" dirty="0" err="1"/>
              <a:t>preterm</a:t>
            </a:r>
            <a:r>
              <a:rPr lang="tr-TR" sz="2000" dirty="0"/>
              <a:t> doğum, FGR</a:t>
            </a:r>
          </a:p>
          <a:p>
            <a:pPr marL="342900" lvl="1" indent="-342900">
              <a:buClr>
                <a:schemeClr val="hlink"/>
              </a:buClr>
              <a:buSzPct val="90000"/>
              <a:defRPr/>
            </a:pPr>
            <a:r>
              <a:rPr lang="tr-TR" sz="2000" dirty="0"/>
              <a:t>ABO uyuşmazlığı, </a:t>
            </a:r>
            <a:r>
              <a:rPr lang="tr-TR" sz="2000" dirty="0" err="1"/>
              <a:t>Preeklampsi</a:t>
            </a:r>
            <a:r>
              <a:rPr lang="tr-TR" sz="2000" dirty="0"/>
              <a:t>, </a:t>
            </a:r>
            <a:r>
              <a:rPr lang="tr-TR" sz="2000" dirty="0" err="1"/>
              <a:t>eklampsi</a:t>
            </a:r>
            <a:endParaRPr lang="tr-TR" sz="2000" dirty="0"/>
          </a:p>
          <a:p>
            <a:pPr marL="342900" lvl="1" indent="-342900">
              <a:buClr>
                <a:schemeClr val="hlink"/>
              </a:buClr>
              <a:buSzPct val="90000"/>
              <a:defRPr/>
            </a:pPr>
            <a:r>
              <a:rPr lang="tr-TR" sz="2000" dirty="0"/>
              <a:t>Anomalili bebek, doğum travması </a:t>
            </a:r>
          </a:p>
          <a:p>
            <a:pPr marL="342900" lvl="1" indent="-342900">
              <a:buClr>
                <a:schemeClr val="hlink"/>
              </a:buClr>
              <a:buSzPct val="90000"/>
              <a:defRPr/>
            </a:pPr>
            <a:r>
              <a:rPr lang="tr-TR" sz="2000" dirty="0" err="1"/>
              <a:t>Yenidoğan</a:t>
            </a:r>
            <a:r>
              <a:rPr lang="tr-TR" sz="2000" dirty="0"/>
              <a:t> yoğun bakımı gerektiren bebek</a:t>
            </a:r>
          </a:p>
          <a:p>
            <a:pPr marL="342900" lvl="1" indent="-342900">
              <a:buClr>
                <a:schemeClr val="hlink"/>
              </a:buClr>
              <a:buSzPct val="90000"/>
              <a:defRPr/>
            </a:pPr>
            <a:r>
              <a:rPr lang="tr-TR" sz="2000" dirty="0"/>
              <a:t>Tıbbi </a:t>
            </a:r>
            <a:r>
              <a:rPr lang="tr-TR" sz="2000" dirty="0" err="1"/>
              <a:t>endikasyonla</a:t>
            </a:r>
            <a:r>
              <a:rPr lang="tr-TR" sz="2000" dirty="0"/>
              <a:t> sonlandırılan gebelik</a:t>
            </a:r>
          </a:p>
          <a:p>
            <a:pPr marL="342900" lvl="1" indent="-342900">
              <a:buClr>
                <a:schemeClr val="hlink"/>
              </a:buClr>
              <a:buSzPct val="90000"/>
              <a:defRPr/>
            </a:pPr>
            <a:r>
              <a:rPr lang="tr-TR" sz="2000" dirty="0" err="1"/>
              <a:t>Gestasyonel</a:t>
            </a:r>
            <a:r>
              <a:rPr lang="tr-TR" sz="2000" dirty="0"/>
              <a:t> </a:t>
            </a:r>
            <a:r>
              <a:rPr lang="tr-TR" sz="2000" dirty="0" err="1"/>
              <a:t>trofoblastik</a:t>
            </a:r>
            <a:r>
              <a:rPr lang="tr-TR" sz="2000" dirty="0"/>
              <a:t> hastalık</a:t>
            </a:r>
          </a:p>
          <a:p>
            <a:pPr marL="342900" lvl="1" indent="-342900">
              <a:buClr>
                <a:schemeClr val="hlink"/>
              </a:buClr>
              <a:buSzPct val="90000"/>
              <a:defRPr/>
            </a:pPr>
            <a:r>
              <a:rPr lang="tr-TR" sz="2000" dirty="0" err="1"/>
              <a:t>İnfertilite</a:t>
            </a:r>
            <a:r>
              <a:rPr lang="tr-TR" sz="2000" dirty="0"/>
              <a:t> sonrası gebelik</a:t>
            </a:r>
          </a:p>
          <a:p>
            <a:pPr marL="342900" lvl="1" indent="-342900">
              <a:buClr>
                <a:schemeClr val="hlink"/>
              </a:buClr>
              <a:buSzPct val="90000"/>
              <a:defRPr/>
            </a:pPr>
            <a:endParaRPr lang="tr-TR" sz="2000" dirty="0"/>
          </a:p>
        </p:txBody>
      </p:sp>
      <p:sp>
        <p:nvSpPr>
          <p:cNvPr id="6" name="5 İçerik Yer Tutucusu"/>
          <p:cNvSpPr>
            <a:spLocks noGrp="1"/>
          </p:cNvSpPr>
          <p:nvPr>
            <p:ph sz="half" idx="2"/>
          </p:nvPr>
        </p:nvSpPr>
        <p:spPr>
          <a:xfrm>
            <a:off x="6156961" y="925194"/>
            <a:ext cx="5521235" cy="572815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r-TR" sz="2000" dirty="0"/>
              <a:t>Kalp hastalığı</a:t>
            </a:r>
          </a:p>
          <a:p>
            <a:pPr>
              <a:defRPr/>
            </a:pPr>
            <a:r>
              <a:rPr lang="tr-TR" sz="2000" dirty="0" err="1"/>
              <a:t>Pulmoner</a:t>
            </a:r>
            <a:r>
              <a:rPr lang="tr-TR" sz="2000" dirty="0"/>
              <a:t>  hastalık</a:t>
            </a:r>
          </a:p>
          <a:p>
            <a:pPr>
              <a:defRPr/>
            </a:pPr>
            <a:r>
              <a:rPr lang="tr-TR" sz="2000" dirty="0"/>
              <a:t>Endokrin hastalıklar</a:t>
            </a:r>
          </a:p>
          <a:p>
            <a:pPr>
              <a:defRPr/>
            </a:pPr>
            <a:r>
              <a:rPr lang="tr-TR" sz="2000" dirty="0" err="1"/>
              <a:t>Renal</a:t>
            </a:r>
            <a:r>
              <a:rPr lang="tr-TR" sz="2000" dirty="0"/>
              <a:t> ve </a:t>
            </a:r>
            <a:r>
              <a:rPr lang="tr-TR" sz="2000" dirty="0" err="1"/>
              <a:t>üriner</a:t>
            </a:r>
            <a:r>
              <a:rPr lang="tr-TR" sz="2000" dirty="0"/>
              <a:t> sistem hastalıkları</a:t>
            </a:r>
          </a:p>
          <a:p>
            <a:pPr>
              <a:defRPr/>
            </a:pPr>
            <a:r>
              <a:rPr lang="tr-TR" sz="2000" dirty="0"/>
              <a:t>GIS hastalıkları</a:t>
            </a:r>
          </a:p>
          <a:p>
            <a:pPr>
              <a:defRPr/>
            </a:pPr>
            <a:r>
              <a:rPr lang="tr-TR" sz="2000" dirty="0"/>
              <a:t>Hematolojik hastalıklar</a:t>
            </a:r>
          </a:p>
          <a:p>
            <a:pPr>
              <a:defRPr/>
            </a:pPr>
            <a:r>
              <a:rPr lang="tr-TR" sz="2000" dirty="0" err="1"/>
              <a:t>Kollajen</a:t>
            </a:r>
            <a:r>
              <a:rPr lang="tr-TR" sz="2000" dirty="0"/>
              <a:t> doku hastalıkları</a:t>
            </a:r>
          </a:p>
          <a:p>
            <a:pPr>
              <a:defRPr/>
            </a:pPr>
            <a:r>
              <a:rPr lang="tr-TR" sz="2000" dirty="0" err="1"/>
              <a:t>Neoplastik</a:t>
            </a:r>
            <a:r>
              <a:rPr lang="tr-TR" sz="2000" dirty="0"/>
              <a:t> hastalıklar</a:t>
            </a:r>
          </a:p>
          <a:p>
            <a:pPr>
              <a:defRPr/>
            </a:pPr>
            <a:r>
              <a:rPr lang="tr-TR" sz="2000" dirty="0" err="1"/>
              <a:t>İnfeksiyon</a:t>
            </a:r>
            <a:r>
              <a:rPr lang="tr-TR" sz="2000" dirty="0"/>
              <a:t> hastalıkları</a:t>
            </a:r>
          </a:p>
          <a:p>
            <a:pPr>
              <a:defRPr/>
            </a:pPr>
            <a:r>
              <a:rPr lang="tr-TR" sz="2000" dirty="0" err="1"/>
              <a:t>Teratojenlere</a:t>
            </a:r>
            <a:r>
              <a:rPr lang="tr-TR" sz="2000" dirty="0"/>
              <a:t> </a:t>
            </a:r>
            <a:r>
              <a:rPr lang="tr-TR" sz="2000" dirty="0" err="1"/>
              <a:t>maruziyet</a:t>
            </a:r>
            <a:endParaRPr lang="tr-TR" sz="2000" dirty="0"/>
          </a:p>
          <a:p>
            <a:pPr>
              <a:defRPr/>
            </a:pPr>
            <a:r>
              <a:rPr lang="tr-TR" sz="2000" dirty="0"/>
              <a:t>Alışkanlıklar (sigara alkol uyuşturucu)</a:t>
            </a:r>
          </a:p>
          <a:p>
            <a:pPr>
              <a:defRPr/>
            </a:pPr>
            <a:r>
              <a:rPr lang="tr-TR" sz="2000" dirty="0"/>
              <a:t>Kullandığı ilaçlar</a:t>
            </a:r>
          </a:p>
          <a:p>
            <a:pPr>
              <a:defRPr/>
            </a:pPr>
            <a:r>
              <a:rPr lang="tr-TR" sz="2000" dirty="0"/>
              <a:t>Kendisinin ve eşinin mesleği / eğitimi</a:t>
            </a:r>
          </a:p>
          <a:p>
            <a:pPr>
              <a:defRPr/>
            </a:pPr>
            <a:r>
              <a:rPr lang="tr-TR" sz="2000" dirty="0"/>
              <a:t>Sosyal çevre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8AF65CC0-E196-49D1-8059-FEFAC4157D8D}" type="slidenum">
              <a:rPr lang="tr-TR" altLang="tr-TR"/>
              <a:pPr eaLnBrk="1" hangingPunct="1">
                <a:defRPr/>
              </a:pPr>
              <a:t>10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17023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838200" y="217080"/>
            <a:ext cx="105156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İlk gebelik kontrolü</a:t>
            </a:r>
            <a:br>
              <a:rPr lang="tr-TR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Fizik muayene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tr-TR" sz="2400" dirty="0"/>
              <a:t>Sistemik Muayene</a:t>
            </a:r>
          </a:p>
          <a:p>
            <a:pPr>
              <a:defRPr/>
            </a:pPr>
            <a:r>
              <a:rPr lang="tr-TR" sz="2400" dirty="0"/>
              <a:t>Boy - Kilo</a:t>
            </a:r>
          </a:p>
          <a:p>
            <a:pPr>
              <a:defRPr/>
            </a:pPr>
            <a:r>
              <a:rPr lang="tr-TR" sz="2400" dirty="0"/>
              <a:t> ANTA</a:t>
            </a:r>
          </a:p>
          <a:p>
            <a:pPr>
              <a:defRPr/>
            </a:pPr>
            <a:r>
              <a:rPr lang="tr-TR" sz="2400" dirty="0" err="1"/>
              <a:t>Pulmoner</a:t>
            </a:r>
            <a:endParaRPr lang="tr-TR" sz="2400" dirty="0"/>
          </a:p>
          <a:p>
            <a:pPr>
              <a:defRPr/>
            </a:pPr>
            <a:r>
              <a:rPr lang="tr-TR" sz="2400" dirty="0" err="1"/>
              <a:t>Kardiyovasküler</a:t>
            </a:r>
            <a:endParaRPr lang="tr-TR" sz="2400" dirty="0"/>
          </a:p>
          <a:p>
            <a:pPr>
              <a:defRPr/>
            </a:pPr>
            <a:r>
              <a:rPr lang="tr-TR" sz="2400" dirty="0" err="1"/>
              <a:t>Tiroid</a:t>
            </a:r>
            <a:r>
              <a:rPr lang="tr-TR" sz="2400" dirty="0"/>
              <a:t> </a:t>
            </a:r>
          </a:p>
          <a:p>
            <a:pPr>
              <a:defRPr/>
            </a:pPr>
            <a:r>
              <a:rPr lang="tr-TR" sz="2400" dirty="0"/>
              <a:t>Gözler</a:t>
            </a:r>
          </a:p>
          <a:p>
            <a:pPr>
              <a:defRPr/>
            </a:pPr>
            <a:r>
              <a:rPr lang="tr-TR" sz="2400" dirty="0" err="1"/>
              <a:t>Ekstremiteler</a:t>
            </a:r>
            <a:endParaRPr lang="tr-TR" sz="2400" dirty="0"/>
          </a:p>
          <a:p>
            <a:pPr>
              <a:defRPr/>
            </a:pPr>
            <a:r>
              <a:rPr lang="tr-TR" sz="2400" dirty="0"/>
              <a:t>Meme muayenesi</a:t>
            </a:r>
          </a:p>
        </p:txBody>
      </p:sp>
      <p:sp>
        <p:nvSpPr>
          <p:cNvPr id="7" name="6 İçerik Yer Tutucusu"/>
          <p:cNvSpPr>
            <a:spLocks noGrp="1"/>
          </p:cNvSpPr>
          <p:nvPr>
            <p:ph sz="half" idx="2"/>
          </p:nvPr>
        </p:nvSpPr>
        <p:spPr>
          <a:xfrm>
            <a:off x="5880104" y="1905002"/>
            <a:ext cx="4608513" cy="4530725"/>
          </a:xfrm>
        </p:spPr>
        <p:txBody>
          <a:bodyPr/>
          <a:lstStyle/>
          <a:p>
            <a:pPr>
              <a:defRPr/>
            </a:pPr>
            <a:r>
              <a:rPr lang="tr-TR" sz="2400" dirty="0" err="1"/>
              <a:t>Pelvik</a:t>
            </a:r>
            <a:r>
              <a:rPr lang="tr-TR" sz="2400" dirty="0"/>
              <a:t> muayene (mümkünse)</a:t>
            </a:r>
          </a:p>
          <a:p>
            <a:pPr>
              <a:defRPr/>
            </a:pPr>
            <a:r>
              <a:rPr lang="tr-TR" sz="2400" dirty="0"/>
              <a:t>Kemik </a:t>
            </a:r>
            <a:r>
              <a:rPr lang="tr-TR" sz="2400" dirty="0" err="1"/>
              <a:t>pelvis</a:t>
            </a:r>
            <a:endParaRPr lang="tr-TR" sz="2400" dirty="0"/>
          </a:p>
          <a:p>
            <a:pPr>
              <a:defRPr/>
            </a:pPr>
            <a:r>
              <a:rPr lang="tr-TR" sz="2400" dirty="0" err="1"/>
              <a:t>Genital</a:t>
            </a:r>
            <a:r>
              <a:rPr lang="tr-TR" sz="2400" dirty="0"/>
              <a:t> anomaliler</a:t>
            </a:r>
          </a:p>
          <a:p>
            <a:pPr>
              <a:defRPr/>
            </a:pPr>
            <a:r>
              <a:rPr lang="tr-TR" sz="2400" dirty="0"/>
              <a:t>Enfeksiyonlar</a:t>
            </a:r>
          </a:p>
          <a:p>
            <a:pPr>
              <a:defRPr/>
            </a:pPr>
            <a:r>
              <a:rPr lang="tr-TR" sz="2400" dirty="0" err="1"/>
              <a:t>Spekulum</a:t>
            </a:r>
            <a:r>
              <a:rPr lang="tr-TR" sz="2400" dirty="0"/>
              <a:t> muayenesi</a:t>
            </a:r>
          </a:p>
          <a:p>
            <a:pPr>
              <a:defRPr/>
            </a:pPr>
            <a:r>
              <a:rPr lang="tr-TR" sz="2400" dirty="0" err="1"/>
              <a:t>Smear</a:t>
            </a:r>
            <a:r>
              <a:rPr lang="tr-TR" sz="2400" dirty="0"/>
              <a:t> </a:t>
            </a:r>
          </a:p>
          <a:p>
            <a:pPr>
              <a:defRPr/>
            </a:pPr>
            <a:endParaRPr lang="tr-TR" sz="24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6EDCAFE4-29DE-4221-BC41-C937E7D50D1C}" type="slidenum">
              <a:rPr lang="tr-TR" altLang="tr-TR"/>
              <a:pPr eaLnBrk="1" hangingPunct="1">
                <a:defRPr/>
              </a:pPr>
              <a:t>11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70512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İlk gebelik kontrolü</a:t>
            </a:r>
            <a:br>
              <a:rPr lang="tr-TR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Laboratuvar testleri</a:t>
            </a:r>
          </a:p>
        </p:txBody>
      </p:sp>
      <p:sp>
        <p:nvSpPr>
          <p:cNvPr id="7" name="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tr-TR" sz="2400" dirty="0"/>
              <a:t>Biyokimya (</a:t>
            </a:r>
            <a:r>
              <a:rPr lang="tr-TR" sz="2400" dirty="0" err="1"/>
              <a:t>Akş</a:t>
            </a:r>
            <a:r>
              <a:rPr lang="tr-TR" sz="2400" dirty="0"/>
              <a:t>, Üre, </a:t>
            </a:r>
            <a:r>
              <a:rPr lang="tr-TR" sz="2400" dirty="0" err="1"/>
              <a:t>Cr</a:t>
            </a:r>
            <a:r>
              <a:rPr lang="tr-TR" sz="2400" dirty="0"/>
              <a:t>, ALT, AST)</a:t>
            </a:r>
          </a:p>
          <a:p>
            <a:pPr>
              <a:defRPr/>
            </a:pPr>
            <a:r>
              <a:rPr lang="tr-TR" sz="2400" dirty="0"/>
              <a:t>Tam kan sayımı</a:t>
            </a:r>
          </a:p>
          <a:p>
            <a:pPr>
              <a:defRPr/>
            </a:pPr>
            <a:r>
              <a:rPr lang="tr-TR" sz="2400" dirty="0"/>
              <a:t>Kan grubu – </a:t>
            </a:r>
            <a:r>
              <a:rPr lang="tr-TR" sz="2400" dirty="0" err="1"/>
              <a:t>Rh</a:t>
            </a:r>
            <a:r>
              <a:rPr lang="tr-TR" sz="2400" dirty="0"/>
              <a:t> negatiflerde </a:t>
            </a:r>
            <a:r>
              <a:rPr lang="tr-TR" sz="2400" dirty="0" err="1"/>
              <a:t>İndirekt</a:t>
            </a:r>
            <a:r>
              <a:rPr lang="tr-TR" sz="2400" dirty="0"/>
              <a:t> </a:t>
            </a:r>
            <a:r>
              <a:rPr lang="tr-TR" sz="2400" dirty="0" err="1"/>
              <a:t>Coombs</a:t>
            </a:r>
            <a:endParaRPr lang="tr-TR" sz="2400" dirty="0"/>
          </a:p>
          <a:p>
            <a:pPr>
              <a:defRPr/>
            </a:pPr>
            <a:r>
              <a:rPr lang="tr-TR" sz="2400" dirty="0"/>
              <a:t>Tam idrar testi, idrar kültürü</a:t>
            </a:r>
          </a:p>
          <a:p>
            <a:pPr>
              <a:defRPr/>
            </a:pPr>
            <a:r>
              <a:rPr lang="tr-TR" sz="2400" dirty="0"/>
              <a:t>TORCH (</a:t>
            </a:r>
            <a:r>
              <a:rPr lang="tr-TR" sz="1800" dirty="0"/>
              <a:t>tartışmalı olmakla birlikte istenmeli</a:t>
            </a:r>
            <a:r>
              <a:rPr lang="tr-TR" sz="2400" dirty="0"/>
              <a:t>)</a:t>
            </a:r>
          </a:p>
          <a:p>
            <a:pPr>
              <a:defRPr/>
            </a:pPr>
            <a:r>
              <a:rPr lang="tr-TR" sz="2400" dirty="0"/>
              <a:t>VDRL – Tüberkülin deri testi (</a:t>
            </a:r>
            <a:r>
              <a:rPr lang="tr-TR" sz="1800" dirty="0"/>
              <a:t>bazı bölgelerde</a:t>
            </a:r>
            <a:r>
              <a:rPr lang="tr-TR" sz="2400" dirty="0"/>
              <a:t>)</a:t>
            </a:r>
          </a:p>
          <a:p>
            <a:pPr>
              <a:defRPr/>
            </a:pPr>
            <a:r>
              <a:rPr lang="tr-TR" sz="2400" dirty="0"/>
              <a:t>HBS</a:t>
            </a:r>
          </a:p>
          <a:p>
            <a:pPr>
              <a:defRPr/>
            </a:pPr>
            <a:r>
              <a:rPr lang="tr-TR" sz="2400" dirty="0"/>
              <a:t>HIV (</a:t>
            </a:r>
            <a:r>
              <a:rPr lang="tr-TR" sz="1800" dirty="0"/>
              <a:t>riskli popülasyonda</a:t>
            </a:r>
            <a:r>
              <a:rPr lang="tr-TR" sz="2400" dirty="0"/>
              <a:t>)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D1A110FF-9E4D-4361-B783-AE2CB8ACA810}" type="slidenum">
              <a:rPr lang="tr-TR" altLang="tr-TR"/>
              <a:pPr eaLnBrk="1" hangingPunct="1">
                <a:defRPr/>
              </a:pPr>
              <a:t>12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25357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Başlık"/>
          <p:cNvSpPr>
            <a:spLocks noGrp="1"/>
          </p:cNvSpPr>
          <p:nvPr>
            <p:ph type="title"/>
          </p:nvPr>
        </p:nvSpPr>
        <p:spPr>
          <a:xfrm>
            <a:off x="838201" y="365129"/>
            <a:ext cx="5431971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İlk gebelik kontrolü</a:t>
            </a:r>
            <a:br>
              <a:rPr lang="tr-TR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Ultrasonografi</a:t>
            </a:r>
          </a:p>
        </p:txBody>
      </p:sp>
      <p:sp>
        <p:nvSpPr>
          <p:cNvPr id="7" name="6 İçerik Yer Tutucusu"/>
          <p:cNvSpPr>
            <a:spLocks noGrp="1"/>
          </p:cNvSpPr>
          <p:nvPr>
            <p:ph idx="1"/>
          </p:nvPr>
        </p:nvSpPr>
        <p:spPr>
          <a:xfrm>
            <a:off x="838202" y="1690692"/>
            <a:ext cx="6246951" cy="4252913"/>
          </a:xfrm>
        </p:spPr>
        <p:txBody>
          <a:bodyPr/>
          <a:lstStyle/>
          <a:p>
            <a:pPr>
              <a:defRPr/>
            </a:pPr>
            <a:r>
              <a:rPr lang="tr-TR" sz="2400" dirty="0"/>
              <a:t>Gebeliğin teyit edilmesi</a:t>
            </a:r>
          </a:p>
          <a:p>
            <a:pPr>
              <a:defRPr/>
            </a:pPr>
            <a:r>
              <a:rPr lang="tr-TR" sz="2400" dirty="0"/>
              <a:t>Lokalizasyonu</a:t>
            </a:r>
          </a:p>
          <a:p>
            <a:pPr>
              <a:defRPr/>
            </a:pPr>
            <a:r>
              <a:rPr lang="tr-TR" sz="2400" dirty="0"/>
              <a:t>Canlılığı</a:t>
            </a:r>
          </a:p>
          <a:p>
            <a:pPr>
              <a:defRPr/>
            </a:pPr>
            <a:r>
              <a:rPr lang="tr-TR" sz="2400" dirty="0" err="1"/>
              <a:t>Koryonisite</a:t>
            </a:r>
            <a:r>
              <a:rPr lang="tr-TR" sz="2400" dirty="0"/>
              <a:t> (özellikle çoğul gebeliklerde)</a:t>
            </a:r>
          </a:p>
          <a:p>
            <a:pPr>
              <a:defRPr/>
            </a:pPr>
            <a:r>
              <a:rPr lang="tr-TR" sz="2400" dirty="0"/>
              <a:t>Gebelik yaşının doğru olarak belirlenmesi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734B46F3-F12B-46E4-A4A7-4760BFA84232}" type="slidenum">
              <a:rPr lang="tr-TR" altLang="tr-TR"/>
              <a:pPr eaLnBrk="1" hangingPunct="1">
                <a:defRPr/>
              </a:pPr>
              <a:t>13</a:t>
            </a:fld>
            <a:endParaRPr lang="tr-TR" altLang="tr-TR"/>
          </a:p>
        </p:txBody>
      </p:sp>
      <p:pic>
        <p:nvPicPr>
          <p:cNvPr id="36870" name="Picture 2" descr="http://t3.gstatic.com/images?q=tbn:ANd9GcRcyvCa5h-kmzpkAYp8lmNBgAT4DV-_dNqoVGjh-iq-I2xAZtE_F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71" r="2671"/>
          <a:stretch/>
        </p:blipFill>
        <p:spPr bwMode="auto">
          <a:xfrm>
            <a:off x="905693" y="4197535"/>
            <a:ext cx="4348248" cy="247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6" descr="http://www.minnisjournals.com.au/images/attachments/10-5340_aju14-02-A029-f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07" r="11124" b="1007"/>
          <a:stretch/>
        </p:blipFill>
        <p:spPr bwMode="auto">
          <a:xfrm>
            <a:off x="7085152" y="4197531"/>
            <a:ext cx="3513181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367" y="306955"/>
            <a:ext cx="2665967" cy="351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84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0492" y="142875"/>
            <a:ext cx="9000309" cy="9286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Haftalara göre sonraki kontroller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67EDA30C-CBEB-4A1F-88FD-F6096A22D004}" type="slidenum">
              <a:rPr lang="tr-TR" altLang="tr-TR"/>
              <a:pPr eaLnBrk="1" hangingPunct="1">
                <a:defRPr/>
              </a:pPr>
              <a:t>14</a:t>
            </a:fld>
            <a:endParaRPr lang="tr-TR" altLang="tr-TR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161535" y="981075"/>
            <a:ext cx="10503243" cy="5650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SzPct val="90000"/>
              <a:buBlip>
                <a:blip r:embed="rId2"/>
              </a:buBlip>
              <a:defRPr/>
            </a:pPr>
            <a:r>
              <a:rPr lang="tr-TR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Genel fizik muayeneye ek olarak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SzPct val="90000"/>
              <a:buBlip>
                <a:blip r:embed="rId2"/>
              </a:buBlip>
              <a:defRPr/>
            </a:pPr>
            <a:r>
              <a:rPr lang="tr-TR" sz="20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11-13+6 </a:t>
            </a:r>
            <a:r>
              <a:rPr lang="tr-TR" sz="2000" kern="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hf</a:t>
            </a:r>
            <a:r>
              <a:rPr lang="tr-TR" sz="20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İkili test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tr-TR" sz="20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r>
              <a:rPr lang="tr-TR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Gerekirse CVS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SzPct val="90000"/>
              <a:buBlip>
                <a:blip r:embed="rId2"/>
              </a:buBlip>
              <a:defRPr/>
            </a:pPr>
            <a:r>
              <a:rPr lang="tr-TR" sz="20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16-18 +6 </a:t>
            </a:r>
            <a:r>
              <a:rPr lang="tr-TR" sz="2000" kern="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hf</a:t>
            </a:r>
            <a:r>
              <a:rPr lang="tr-TR" sz="20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Üçlü test- Dörtlü test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SzPct val="90000"/>
              <a:buBlip>
                <a:blip r:embed="rId2"/>
              </a:buBlip>
              <a:defRPr/>
            </a:pPr>
            <a:r>
              <a:rPr lang="tr-TR" sz="20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18-22 </a:t>
            </a:r>
            <a:r>
              <a:rPr lang="tr-TR" sz="2000" kern="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hf</a:t>
            </a:r>
            <a:r>
              <a:rPr lang="tr-TR" sz="20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tr-TR" sz="20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Ayrıntılı USG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tr-TR" sz="20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r>
              <a:rPr lang="tr-TR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Gerekirse </a:t>
            </a:r>
            <a:r>
              <a:rPr lang="tr-TR" sz="2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amniyosentez</a:t>
            </a:r>
            <a:r>
              <a:rPr lang="tr-TR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tr-TR" sz="2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Kordosentez</a:t>
            </a:r>
            <a:endParaRPr lang="tr-TR" sz="2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SzPct val="90000"/>
              <a:buBlip>
                <a:blip r:embed="rId2"/>
              </a:buBlip>
              <a:defRPr/>
            </a:pPr>
            <a:r>
              <a:rPr lang="tr-TR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24-28 </a:t>
            </a:r>
            <a:r>
              <a:rPr lang="tr-TR" sz="2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hf</a:t>
            </a:r>
            <a:r>
              <a:rPr lang="tr-TR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arası		OGTT 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SzPct val="90000"/>
              <a:buBlip>
                <a:blip r:embed="rId2"/>
              </a:buBlip>
              <a:defRPr/>
            </a:pPr>
            <a:r>
              <a:rPr lang="tr-TR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 </a:t>
            </a:r>
            <a:r>
              <a:rPr lang="tr-TR" sz="2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hf</a:t>
            </a:r>
            <a:r>
              <a:rPr lang="tr-TR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	 	IDC - </a:t>
            </a:r>
            <a:r>
              <a:rPr lang="tr-TR" sz="2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Hemogram</a:t>
            </a:r>
            <a:r>
              <a:rPr lang="tr-TR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SzPct val="90000"/>
              <a:buBlip>
                <a:blip r:embed="rId2"/>
              </a:buBlip>
              <a:defRPr/>
            </a:pPr>
            <a:r>
              <a:rPr lang="tr-TR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 </a:t>
            </a:r>
            <a:r>
              <a:rPr lang="tr-TR" sz="2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hf</a:t>
            </a:r>
            <a:r>
              <a:rPr lang="tr-TR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	USG-NST – </a:t>
            </a:r>
            <a:r>
              <a:rPr lang="tr-TR" sz="2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Hemogram</a:t>
            </a:r>
            <a:endParaRPr lang="tr-TR" sz="2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SzPct val="90000"/>
              <a:buBlip>
                <a:blip r:embed="rId2"/>
              </a:buBlip>
              <a:defRPr/>
            </a:pPr>
            <a:r>
              <a:rPr lang="tr-TR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32-38 </a:t>
            </a:r>
            <a:r>
              <a:rPr lang="tr-TR" sz="2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hf</a:t>
            </a:r>
            <a:r>
              <a:rPr lang="tr-TR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		15 gün aralıklarla kontrol - NST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SzPct val="90000"/>
              <a:buBlip>
                <a:blip r:embed="rId2"/>
              </a:buBlip>
              <a:defRPr/>
            </a:pPr>
            <a:r>
              <a:rPr lang="tr-TR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38-40 </a:t>
            </a:r>
            <a:r>
              <a:rPr lang="tr-TR" sz="2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hf</a:t>
            </a:r>
            <a:r>
              <a:rPr lang="tr-TR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Haftalık kontrol - NST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SzPct val="90000"/>
              <a:buBlip>
                <a:blip r:embed="rId2"/>
              </a:buBlip>
              <a:defRPr/>
            </a:pPr>
            <a:r>
              <a:rPr lang="tr-TR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</a:t>
            </a:r>
            <a:r>
              <a:rPr lang="tr-TR" sz="2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hf</a:t>
            </a:r>
            <a:r>
              <a:rPr lang="tr-TR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üzeri 		3 gün </a:t>
            </a:r>
            <a:r>
              <a:rPr lang="tr-TR" sz="2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aralıkarla</a:t>
            </a:r>
            <a:r>
              <a:rPr lang="tr-TR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kontrol - </a:t>
            </a:r>
            <a:r>
              <a:rPr lang="tr-TR" sz="2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Amniyos</a:t>
            </a:r>
            <a:r>
              <a:rPr lang="tr-TR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sıvısı indeksi – </a:t>
            </a:r>
            <a:r>
              <a:rPr lang="tr-TR" sz="2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Fetal</a:t>
            </a:r>
            <a:r>
              <a:rPr lang="tr-TR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Biyofizik Profil</a:t>
            </a:r>
            <a:r>
              <a:rPr lang="tr-TR" sz="20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tr-TR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457128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88297"/>
            <a:ext cx="8229600" cy="631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Ultrasonografi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83475" y="1175657"/>
            <a:ext cx="6871063" cy="5493432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tr-T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 gebeye</a:t>
            </a:r>
          </a:p>
          <a:p>
            <a:pPr lvl="1" eaLnBrk="1" hangingPunct="1">
              <a:defRPr/>
            </a:pPr>
            <a:r>
              <a:rPr lang="tr-TR" sz="2000" dirty="0" err="1"/>
              <a:t>Biyometrik</a:t>
            </a:r>
            <a:r>
              <a:rPr lang="tr-TR" sz="2000" dirty="0"/>
              <a:t> ölçümler  (CRL, BPD, HC, AC, FL, HL)</a:t>
            </a:r>
          </a:p>
          <a:p>
            <a:pPr lvl="1" eaLnBrk="1" hangingPunct="1">
              <a:defRPr/>
            </a:pPr>
            <a:endParaRPr lang="tr-TR" sz="2000" dirty="0"/>
          </a:p>
          <a:p>
            <a:pPr lvl="1" eaLnBrk="1" hangingPunct="1">
              <a:defRPr/>
            </a:pPr>
            <a:r>
              <a:rPr lang="tr-TR" sz="2000" dirty="0" err="1"/>
              <a:t>Fetal</a:t>
            </a:r>
            <a:r>
              <a:rPr lang="tr-TR" sz="2000" dirty="0"/>
              <a:t> kalp atımı</a:t>
            </a:r>
          </a:p>
          <a:p>
            <a:pPr lvl="1" eaLnBrk="1" hangingPunct="1">
              <a:defRPr/>
            </a:pPr>
            <a:endParaRPr lang="tr-TR" sz="2000" dirty="0"/>
          </a:p>
          <a:p>
            <a:pPr lvl="1" eaLnBrk="1" hangingPunct="1">
              <a:defRPr/>
            </a:pPr>
            <a:r>
              <a:rPr lang="tr-TR" sz="2000" dirty="0"/>
              <a:t>Plasentanın yerleşimi</a:t>
            </a:r>
          </a:p>
          <a:p>
            <a:pPr lvl="1" eaLnBrk="1" hangingPunct="1">
              <a:defRPr/>
            </a:pPr>
            <a:endParaRPr lang="tr-TR" sz="2000" dirty="0"/>
          </a:p>
          <a:p>
            <a:pPr lvl="1" eaLnBrk="1" hangingPunct="1">
              <a:defRPr/>
            </a:pPr>
            <a:r>
              <a:rPr lang="tr-TR" sz="2000" dirty="0" err="1"/>
              <a:t>Amniyotik</a:t>
            </a:r>
            <a:r>
              <a:rPr lang="tr-TR" sz="2000" dirty="0"/>
              <a:t> sıvı </a:t>
            </a:r>
          </a:p>
          <a:p>
            <a:pPr lvl="1" eaLnBrk="1" hangingPunct="1">
              <a:defRPr/>
            </a:pPr>
            <a:endParaRPr lang="tr-TR" sz="2000" dirty="0"/>
          </a:p>
          <a:p>
            <a:pPr lvl="1" eaLnBrk="1" hangingPunct="1">
              <a:defRPr/>
            </a:pPr>
            <a:r>
              <a:rPr lang="tr-TR" sz="2000" dirty="0" err="1"/>
              <a:t>Fetal</a:t>
            </a:r>
            <a:r>
              <a:rPr lang="tr-TR" sz="2000" dirty="0"/>
              <a:t> Anatomik tarama (18-22. gebelik haftaları arasında)</a:t>
            </a:r>
          </a:p>
          <a:p>
            <a:pPr lvl="1" eaLnBrk="1" hangingPunct="1">
              <a:defRPr/>
            </a:pPr>
            <a:endParaRPr lang="tr-TR" sz="20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tr-TR" sz="2400" b="1" dirty="0">
                <a:solidFill>
                  <a:srgbClr val="FF0000"/>
                </a:solidFill>
              </a:rPr>
              <a:t>Yüksek riskli gruplarda</a:t>
            </a:r>
          </a:p>
          <a:p>
            <a:pPr lvl="1" eaLnBrk="1" hangingPunct="1">
              <a:defRPr/>
            </a:pPr>
            <a:r>
              <a:rPr lang="tr-TR" sz="2000" dirty="0" err="1"/>
              <a:t>Fetal</a:t>
            </a:r>
            <a:r>
              <a:rPr lang="tr-TR" sz="2000" dirty="0"/>
              <a:t> biyofizik profil</a:t>
            </a:r>
          </a:p>
          <a:p>
            <a:pPr lvl="1" eaLnBrk="1" hangingPunct="1">
              <a:defRPr/>
            </a:pPr>
            <a:r>
              <a:rPr lang="tr-TR" sz="2000" dirty="0" err="1"/>
              <a:t>Doppler</a:t>
            </a:r>
            <a:r>
              <a:rPr lang="tr-TR" sz="2000" dirty="0"/>
              <a:t> incelemeleri </a:t>
            </a:r>
          </a:p>
          <a:p>
            <a:pPr lvl="1" eaLnBrk="1" hangingPunct="1">
              <a:defRPr/>
            </a:pPr>
            <a:r>
              <a:rPr lang="tr-TR" sz="2000" dirty="0" err="1"/>
              <a:t>Fetal</a:t>
            </a:r>
            <a:r>
              <a:rPr lang="tr-TR" sz="2000" dirty="0"/>
              <a:t> ekokardiyografi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64B118B6-75AC-4A09-9244-4F72F5711DD5}" type="slidenum">
              <a:rPr lang="tr-TR" altLang="tr-TR"/>
              <a:pPr eaLnBrk="1" hangingPunct="1">
                <a:defRPr/>
              </a:pPr>
              <a:t>15</a:t>
            </a:fld>
            <a:endParaRPr lang="tr-TR" alt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822" y="3675495"/>
            <a:ext cx="3982844" cy="298713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3"/>
          <a:stretch/>
        </p:blipFill>
        <p:spPr>
          <a:xfrm>
            <a:off x="7864822" y="486688"/>
            <a:ext cx="3982844" cy="311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9833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40230" y="113215"/>
            <a:ext cx="7019814" cy="124410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Kromozomal</a:t>
            </a:r>
            <a:r>
              <a:rPr lang="tr-TR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anomalilerin taranması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531223" y="1357318"/>
            <a:ext cx="7519988" cy="521493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z="2000" dirty="0">
                <a:solidFill>
                  <a:srgbClr val="FF0000"/>
                </a:solidFill>
              </a:rPr>
              <a:t>İkili test :</a:t>
            </a:r>
            <a:r>
              <a:rPr lang="tr-TR" sz="2000" dirty="0"/>
              <a:t>11-13 </a:t>
            </a:r>
            <a:r>
              <a:rPr lang="tr-TR" sz="2000" dirty="0" err="1"/>
              <a:t>hf</a:t>
            </a:r>
            <a:r>
              <a:rPr lang="tr-TR" sz="2000" dirty="0"/>
              <a:t> 6 gün arasında yapılır </a:t>
            </a:r>
          </a:p>
          <a:p>
            <a:pPr lvl="1" eaLnBrk="1" hangingPunct="1">
              <a:buFontTx/>
              <a:buNone/>
              <a:defRPr/>
            </a:pPr>
            <a:r>
              <a:rPr lang="tr-TR" sz="2000" dirty="0"/>
              <a:t>- NT+ PAPP-A + </a:t>
            </a:r>
            <a:r>
              <a:rPr lang="tr-TR" sz="2000" dirty="0" err="1"/>
              <a:t>free</a:t>
            </a:r>
            <a:r>
              <a:rPr lang="tr-TR" sz="2000" dirty="0"/>
              <a:t> </a:t>
            </a:r>
            <a:r>
              <a:rPr lang="el-GR" sz="2000" dirty="0">
                <a:cs typeface="Arial" charset="0"/>
              </a:rPr>
              <a:t>β</a:t>
            </a:r>
            <a:r>
              <a:rPr lang="tr-TR" sz="2000" dirty="0"/>
              <a:t> </a:t>
            </a:r>
            <a:r>
              <a:rPr lang="tr-TR" sz="2000" dirty="0" err="1"/>
              <a:t>hCG</a:t>
            </a:r>
            <a:r>
              <a:rPr lang="tr-TR" sz="2000" dirty="0"/>
              <a:t> kombinasyonu</a:t>
            </a:r>
          </a:p>
          <a:p>
            <a:pPr lvl="1" eaLnBrk="1" hangingPunct="1">
              <a:buFontTx/>
              <a:buNone/>
              <a:defRPr/>
            </a:pPr>
            <a:endParaRPr lang="tr-TR" sz="2000" dirty="0"/>
          </a:p>
          <a:p>
            <a:pPr eaLnBrk="1" hangingPunct="1">
              <a:defRPr/>
            </a:pPr>
            <a:r>
              <a:rPr lang="tr-TR" sz="2000" dirty="0">
                <a:solidFill>
                  <a:srgbClr val="FF0000"/>
                </a:solidFill>
              </a:rPr>
              <a:t>Üçlü test / Dörtlü test: </a:t>
            </a:r>
            <a:r>
              <a:rPr lang="tr-TR" sz="2000" dirty="0"/>
              <a:t>16 -18 </a:t>
            </a:r>
            <a:r>
              <a:rPr lang="tr-TR" sz="2000" dirty="0" err="1"/>
              <a:t>hf</a:t>
            </a:r>
            <a:r>
              <a:rPr lang="tr-TR" sz="2000" dirty="0"/>
              <a:t> 6 gün arasında yapılır</a:t>
            </a:r>
          </a:p>
          <a:p>
            <a:pPr lvl="1" eaLnBrk="1" hangingPunct="1">
              <a:defRPr/>
            </a:pPr>
            <a:r>
              <a:rPr lang="tr-TR" sz="2000" dirty="0"/>
              <a:t>AFP + </a:t>
            </a:r>
            <a:r>
              <a:rPr lang="el-GR" sz="2000" dirty="0">
                <a:cs typeface="Arial" charset="0"/>
              </a:rPr>
              <a:t>β</a:t>
            </a:r>
            <a:r>
              <a:rPr lang="tr-TR" sz="2000" dirty="0"/>
              <a:t> </a:t>
            </a:r>
            <a:r>
              <a:rPr lang="tr-TR" sz="2000" dirty="0" err="1"/>
              <a:t>hCG</a:t>
            </a:r>
            <a:r>
              <a:rPr lang="tr-TR" sz="2000" dirty="0"/>
              <a:t> + E3 / + </a:t>
            </a:r>
            <a:r>
              <a:rPr lang="tr-TR" sz="2000" dirty="0" err="1"/>
              <a:t>İnhibin</a:t>
            </a:r>
            <a:r>
              <a:rPr lang="tr-TR" sz="2000" dirty="0"/>
              <a:t> A</a:t>
            </a:r>
          </a:p>
          <a:p>
            <a:pPr lvl="1" eaLnBrk="1" hangingPunct="1">
              <a:defRPr/>
            </a:pPr>
            <a:endParaRPr lang="tr-TR" sz="2000" dirty="0"/>
          </a:p>
          <a:p>
            <a:pPr eaLnBrk="1" hangingPunct="1">
              <a:defRPr/>
            </a:pPr>
            <a:r>
              <a:rPr lang="tr-TR" sz="2000" dirty="0"/>
              <a:t>Aynı hastaya hem 1. </a:t>
            </a:r>
            <a:r>
              <a:rPr lang="tr-TR" sz="2000" dirty="0" err="1"/>
              <a:t>trimester</a:t>
            </a:r>
            <a:r>
              <a:rPr lang="tr-TR" sz="2000" dirty="0"/>
              <a:t> hem de 2. </a:t>
            </a:r>
            <a:r>
              <a:rPr lang="tr-TR" sz="2000" dirty="0" err="1"/>
              <a:t>trimester</a:t>
            </a:r>
            <a:r>
              <a:rPr lang="tr-TR" sz="2000" dirty="0"/>
              <a:t> biyokimyasal taraması önerilmemektedir.</a:t>
            </a:r>
          </a:p>
          <a:p>
            <a:pPr eaLnBrk="1" hangingPunct="1">
              <a:defRPr/>
            </a:pPr>
            <a:endParaRPr lang="tr-TR" sz="2000" dirty="0"/>
          </a:p>
          <a:p>
            <a:pPr>
              <a:defRPr/>
            </a:pPr>
            <a:r>
              <a:rPr lang="tr-TR" sz="2000" b="1" dirty="0" err="1"/>
              <a:t>Non</a:t>
            </a:r>
            <a:r>
              <a:rPr lang="tr-TR" sz="2000" b="1" dirty="0"/>
              <a:t> </a:t>
            </a:r>
            <a:r>
              <a:rPr lang="tr-TR" sz="2000" b="1" dirty="0" err="1"/>
              <a:t>invaziv</a:t>
            </a:r>
            <a:r>
              <a:rPr lang="tr-TR" sz="2000" b="1" dirty="0"/>
              <a:t> prenatal test (NIPT) </a:t>
            </a:r>
          </a:p>
          <a:p>
            <a:pPr>
              <a:defRPr/>
            </a:pPr>
            <a:endParaRPr lang="tr-TR" sz="2000" dirty="0"/>
          </a:p>
          <a:p>
            <a:pPr eaLnBrk="1" hangingPunct="1">
              <a:defRPr/>
            </a:pPr>
            <a:r>
              <a:rPr lang="tr-TR" sz="2000" dirty="0"/>
              <a:t>18-22 haftalar arası ayrıntılı USG (anomali taraması)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4F427A26-C2D1-4F43-948D-EEBB7FCF8D07}" type="slidenum">
              <a:rPr lang="tr-TR" altLang="tr-TR"/>
              <a:pPr eaLnBrk="1" hangingPunct="1">
                <a:defRPr/>
              </a:pPr>
              <a:t>16</a:t>
            </a:fld>
            <a:endParaRPr lang="tr-TR" altLang="tr-TR"/>
          </a:p>
        </p:txBody>
      </p:sp>
      <p:cxnSp>
        <p:nvCxnSpPr>
          <p:cNvPr id="8" name="7 Düz Ok Bağlayıcısı"/>
          <p:cNvCxnSpPr/>
          <p:nvPr/>
        </p:nvCxnSpPr>
        <p:spPr>
          <a:xfrm>
            <a:off x="8688388" y="2997200"/>
            <a:ext cx="0" cy="21590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561" y="646069"/>
            <a:ext cx="3951515" cy="296363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130" y="3762103"/>
            <a:ext cx="3945831" cy="295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57890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A02F-0A74-4E7B-8F92-3CC195457A63}" type="slidenum">
              <a:rPr lang="tr-TR" altLang="tr-TR"/>
              <a:pPr/>
              <a:t>17</a:t>
            </a:fld>
            <a:endParaRPr lang="tr-TR" altLang="tr-TR"/>
          </a:p>
        </p:txBody>
      </p:sp>
      <p:pic>
        <p:nvPicPr>
          <p:cNvPr id="43011" name="Picture 2" descr="C:\Users\hdurukan\Pictures\20130815_1442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7168" y="377826"/>
            <a:ext cx="6074833" cy="6219825"/>
          </a:xfrm>
          <a:noFill/>
        </p:spPr>
      </p:pic>
      <p:sp>
        <p:nvSpPr>
          <p:cNvPr id="6" name="5 Oval"/>
          <p:cNvSpPr/>
          <p:nvPr/>
        </p:nvSpPr>
        <p:spPr>
          <a:xfrm>
            <a:off x="9935634" y="2133600"/>
            <a:ext cx="1824567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7" name="6 Oval"/>
          <p:cNvSpPr/>
          <p:nvPr/>
        </p:nvSpPr>
        <p:spPr>
          <a:xfrm>
            <a:off x="10416118" y="3857625"/>
            <a:ext cx="1490133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pic>
        <p:nvPicPr>
          <p:cNvPr id="43014" name="Picture 3" descr="C:\Users\hdurukan\Downloads\20130813_1547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67" y="404813"/>
            <a:ext cx="6144684" cy="614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Oval"/>
          <p:cNvSpPr/>
          <p:nvPr/>
        </p:nvSpPr>
        <p:spPr>
          <a:xfrm>
            <a:off x="5232401" y="2205039"/>
            <a:ext cx="1056217" cy="50323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0" name="9 Oval"/>
          <p:cNvSpPr/>
          <p:nvPr/>
        </p:nvSpPr>
        <p:spPr>
          <a:xfrm>
            <a:off x="4559301" y="3068638"/>
            <a:ext cx="1344084" cy="5762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1" name="10 Oval"/>
          <p:cNvSpPr/>
          <p:nvPr/>
        </p:nvSpPr>
        <p:spPr>
          <a:xfrm>
            <a:off x="4464051" y="3644901"/>
            <a:ext cx="1536700" cy="50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2" name="11 Oval"/>
          <p:cNvSpPr/>
          <p:nvPr/>
        </p:nvSpPr>
        <p:spPr>
          <a:xfrm>
            <a:off x="3983567" y="1700213"/>
            <a:ext cx="1344084" cy="50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3" name="12 Oval"/>
          <p:cNvSpPr/>
          <p:nvPr/>
        </p:nvSpPr>
        <p:spPr>
          <a:xfrm>
            <a:off x="10703984" y="2708275"/>
            <a:ext cx="1056216" cy="43338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4" name="13 Oval"/>
          <p:cNvSpPr/>
          <p:nvPr/>
        </p:nvSpPr>
        <p:spPr>
          <a:xfrm>
            <a:off x="4847168" y="4149725"/>
            <a:ext cx="1056217" cy="28733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5" name="14 Oval"/>
          <p:cNvSpPr/>
          <p:nvPr/>
        </p:nvSpPr>
        <p:spPr>
          <a:xfrm>
            <a:off x="10513484" y="4221163"/>
            <a:ext cx="1344083" cy="431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>
              <a:ln>
                <a:solidFill>
                  <a:srgbClr val="FF0000"/>
                </a:solidFill>
              </a:ln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40229" y="113215"/>
            <a:ext cx="10613571" cy="124410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Kromozomal</a:t>
            </a:r>
            <a:r>
              <a:rPr lang="tr-TR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anomalilerin tanısı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57054" y="2293268"/>
            <a:ext cx="6156961" cy="341955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z="2400" dirty="0" err="1">
                <a:solidFill>
                  <a:srgbClr val="FF0000"/>
                </a:solidFill>
              </a:rPr>
              <a:t>Koryon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 err="1">
                <a:solidFill>
                  <a:srgbClr val="FF0000"/>
                </a:solidFill>
              </a:rPr>
              <a:t>Villus</a:t>
            </a:r>
            <a:r>
              <a:rPr lang="tr-TR" sz="2400" dirty="0">
                <a:solidFill>
                  <a:srgbClr val="FF0000"/>
                </a:solidFill>
              </a:rPr>
              <a:t> Biyopsisi: </a:t>
            </a:r>
            <a:r>
              <a:rPr lang="tr-TR" sz="2400" dirty="0"/>
              <a:t>11 haftadan itibaren</a:t>
            </a:r>
          </a:p>
          <a:p>
            <a:pPr eaLnBrk="1" hangingPunct="1">
              <a:defRPr/>
            </a:pPr>
            <a:endParaRPr lang="tr-TR" dirty="0"/>
          </a:p>
          <a:p>
            <a:pPr eaLnBrk="1" hangingPunct="1">
              <a:defRPr/>
            </a:pPr>
            <a:r>
              <a:rPr lang="tr-TR" sz="2400" dirty="0" err="1">
                <a:solidFill>
                  <a:srgbClr val="FF0000"/>
                </a:solidFill>
              </a:rPr>
              <a:t>Amniosentez</a:t>
            </a:r>
            <a:r>
              <a:rPr lang="tr-TR" sz="2400" dirty="0">
                <a:solidFill>
                  <a:srgbClr val="FF0000"/>
                </a:solidFill>
              </a:rPr>
              <a:t>: </a:t>
            </a:r>
            <a:r>
              <a:rPr lang="tr-TR" sz="2400" dirty="0"/>
              <a:t>16 -20 hafta arasında</a:t>
            </a:r>
          </a:p>
          <a:p>
            <a:pPr eaLnBrk="1" hangingPunct="1">
              <a:defRPr/>
            </a:pPr>
            <a:endParaRPr lang="tr-TR" dirty="0"/>
          </a:p>
          <a:p>
            <a:pPr eaLnBrk="1" hangingPunct="1">
              <a:defRPr/>
            </a:pPr>
            <a:r>
              <a:rPr lang="tr-TR" sz="2400" dirty="0" err="1">
                <a:solidFill>
                  <a:srgbClr val="FF0000"/>
                </a:solidFill>
              </a:rPr>
              <a:t>Kordosentez</a:t>
            </a:r>
            <a:r>
              <a:rPr lang="tr-TR" sz="2400" dirty="0">
                <a:solidFill>
                  <a:srgbClr val="FF0000"/>
                </a:solidFill>
              </a:rPr>
              <a:t>: </a:t>
            </a:r>
            <a:r>
              <a:rPr lang="tr-TR" sz="2400" dirty="0"/>
              <a:t>20 </a:t>
            </a:r>
            <a:r>
              <a:rPr lang="tr-TR" sz="2400" dirty="0" err="1"/>
              <a:t>hf</a:t>
            </a:r>
            <a:r>
              <a:rPr lang="tr-TR" sz="2400" dirty="0"/>
              <a:t> sonrasında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4F427A26-C2D1-4F43-948D-EEBB7FCF8D07}" type="slidenum">
              <a:rPr lang="tr-TR" altLang="tr-TR"/>
              <a:pPr eaLnBrk="1" hangingPunct="1">
                <a:defRPr/>
              </a:pPr>
              <a:t>18</a:t>
            </a:fld>
            <a:endParaRPr lang="tr-TR" altLang="tr-TR"/>
          </a:p>
        </p:txBody>
      </p:sp>
      <p:grpSp>
        <p:nvGrpSpPr>
          <p:cNvPr id="5" name="Grup 4"/>
          <p:cNvGrpSpPr/>
          <p:nvPr/>
        </p:nvGrpSpPr>
        <p:grpSpPr>
          <a:xfrm>
            <a:off x="6557543" y="1062447"/>
            <a:ext cx="4936141" cy="4822870"/>
            <a:chOff x="6557541" y="1062447"/>
            <a:chExt cx="4936141" cy="4822870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74971" y="1062447"/>
              <a:ext cx="4918711" cy="4789724"/>
            </a:xfrm>
            <a:prstGeom prst="rect">
              <a:avLst/>
            </a:prstGeom>
          </p:spPr>
        </p:pic>
        <p:sp>
          <p:nvSpPr>
            <p:cNvPr id="10" name="Metin kutusu 9"/>
            <p:cNvSpPr txBox="1"/>
            <p:nvPr/>
          </p:nvSpPr>
          <p:spPr>
            <a:xfrm>
              <a:off x="6557541" y="5608318"/>
              <a:ext cx="16323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200" i="1" dirty="0"/>
                <a:t>Reference: Mayo </a:t>
              </a:r>
              <a:r>
                <a:rPr lang="tr-TR" sz="1200" i="1" dirty="0" err="1"/>
                <a:t>Clinic</a:t>
              </a:r>
              <a:r>
                <a:rPr lang="tr-TR" sz="1200" i="1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369518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44137" y="361955"/>
            <a:ext cx="10319659" cy="9509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Gestasyonel</a:t>
            </a:r>
            <a:r>
              <a:rPr lang="tr-TR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</a:t>
            </a:r>
            <a:r>
              <a:rPr lang="tr-TR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taraması  </a:t>
            </a:r>
            <a:r>
              <a:rPr lang="tr-TR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(Şeker yükleme testi)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44138" y="1680754"/>
            <a:ext cx="5869577" cy="482006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z="2400" dirty="0"/>
              <a:t>Görülme sıklığı % 1- 25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tr-TR" sz="2400" dirty="0"/>
              <a:t>	</a:t>
            </a:r>
          </a:p>
          <a:p>
            <a:pPr eaLnBrk="1" hangingPunct="1">
              <a:defRPr/>
            </a:pPr>
            <a:r>
              <a:rPr lang="tr-TR" sz="2400" dirty="0"/>
              <a:t>24-28. haftalar arasında </a:t>
            </a:r>
          </a:p>
          <a:p>
            <a:pPr eaLnBrk="1" hangingPunct="1">
              <a:defRPr/>
            </a:pPr>
            <a:endParaRPr lang="tr-TR" sz="2400" dirty="0"/>
          </a:p>
          <a:p>
            <a:pPr eaLnBrk="1" hangingPunct="1">
              <a:defRPr/>
            </a:pPr>
            <a:r>
              <a:rPr lang="tr-TR" sz="2400" dirty="0"/>
              <a:t>İki aşamalı 50 gr /100 gr </a:t>
            </a:r>
            <a:r>
              <a:rPr lang="tr-TR" sz="2400" dirty="0" err="1"/>
              <a:t>glukoz</a:t>
            </a:r>
            <a:r>
              <a:rPr lang="tr-TR" sz="2400" dirty="0"/>
              <a:t> ile OGTT</a:t>
            </a:r>
          </a:p>
          <a:p>
            <a:pPr eaLnBrk="1" hangingPunct="1">
              <a:defRPr/>
            </a:pPr>
            <a:endParaRPr lang="tr-TR" sz="2400" dirty="0"/>
          </a:p>
          <a:p>
            <a:pPr>
              <a:defRPr/>
            </a:pPr>
            <a:r>
              <a:rPr lang="tr-TR" sz="2400" dirty="0"/>
              <a:t>Tek aşamalı 75 gr OGTT</a:t>
            </a:r>
          </a:p>
          <a:p>
            <a:pPr eaLnBrk="1" hangingPunct="1">
              <a:defRPr/>
            </a:pPr>
            <a:endParaRPr lang="tr-TR" sz="2400" dirty="0"/>
          </a:p>
          <a:p>
            <a:pPr eaLnBrk="1" hangingPunct="1">
              <a:defRPr/>
            </a:pPr>
            <a:endParaRPr lang="tr-TR" sz="24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40688" y="6165304"/>
            <a:ext cx="2133600" cy="535534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tr-TR" altLang="tr-TR" sz="1800" i="1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tr-TR" altLang="tr-TR" sz="1800" i="1" dirty="0">
                <a:solidFill>
                  <a:srgbClr val="FF0000"/>
                </a:solidFill>
              </a:rPr>
              <a:t>        </a:t>
            </a:r>
            <a:fld id="{CF359167-24BD-42D9-A070-33BD9FF9F14C}" type="slidenum">
              <a:rPr lang="tr-TR" altLang="tr-TR"/>
              <a:pPr eaLnBrk="1" hangingPunct="1">
                <a:defRPr/>
              </a:pPr>
              <a:t>19</a:t>
            </a:fld>
            <a:endParaRPr lang="tr-TR" altLang="tr-TR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695409" y="1337936"/>
            <a:ext cx="6078583" cy="49670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Yüksek riskli gruplar</a:t>
            </a:r>
          </a:p>
          <a:p>
            <a:pPr lvl="1">
              <a:defRPr/>
            </a:pPr>
            <a:r>
              <a:rPr lang="tr-TR" dirty="0"/>
              <a:t>Anne yaşının 30’un üzerinde olması</a:t>
            </a:r>
          </a:p>
          <a:p>
            <a:pPr lvl="1">
              <a:defRPr/>
            </a:pPr>
            <a:endParaRPr lang="tr-TR" dirty="0"/>
          </a:p>
          <a:p>
            <a:pPr lvl="1">
              <a:defRPr/>
            </a:pPr>
            <a:r>
              <a:rPr lang="tr-TR" dirty="0"/>
              <a:t>Aile öyküsü</a:t>
            </a:r>
          </a:p>
          <a:p>
            <a:pPr lvl="1">
              <a:defRPr/>
            </a:pPr>
            <a:endParaRPr lang="tr-TR" dirty="0"/>
          </a:p>
          <a:p>
            <a:pPr lvl="1">
              <a:defRPr/>
            </a:pPr>
            <a:r>
              <a:rPr lang="tr-TR" dirty="0"/>
              <a:t>İri bebek doğum öyküsü</a:t>
            </a:r>
          </a:p>
          <a:p>
            <a:pPr lvl="1">
              <a:defRPr/>
            </a:pPr>
            <a:endParaRPr lang="tr-TR" dirty="0"/>
          </a:p>
          <a:p>
            <a:pPr lvl="1">
              <a:defRPr/>
            </a:pPr>
            <a:r>
              <a:rPr lang="tr-TR" dirty="0" err="1"/>
              <a:t>Obezite</a:t>
            </a:r>
            <a:endParaRPr lang="tr-TR" dirty="0"/>
          </a:p>
          <a:p>
            <a:pPr lvl="1">
              <a:defRPr/>
            </a:pPr>
            <a:endParaRPr lang="tr-TR" dirty="0"/>
          </a:p>
          <a:p>
            <a:pPr lvl="1">
              <a:defRPr/>
            </a:pPr>
            <a:r>
              <a:rPr lang="tr-TR" dirty="0"/>
              <a:t>Önceki gebelikte GDM</a:t>
            </a:r>
          </a:p>
          <a:p>
            <a:pPr lvl="1">
              <a:defRPr/>
            </a:pPr>
            <a:endParaRPr lang="tr-TR" dirty="0"/>
          </a:p>
          <a:p>
            <a:pPr lvl="1">
              <a:defRPr/>
            </a:pPr>
            <a:r>
              <a:rPr lang="tr-TR" dirty="0"/>
              <a:t>Önceki gebeliğinde anomalili </a:t>
            </a:r>
            <a:r>
              <a:rPr lang="tr-TR" dirty="0" err="1"/>
              <a:t>fetus</a:t>
            </a:r>
            <a:r>
              <a:rPr lang="tr-TR" dirty="0"/>
              <a:t> veya </a:t>
            </a:r>
            <a:r>
              <a:rPr lang="tr-TR" dirty="0" err="1"/>
              <a:t>ex</a:t>
            </a:r>
            <a:r>
              <a:rPr lang="tr-TR" dirty="0"/>
              <a:t> </a:t>
            </a:r>
            <a:r>
              <a:rPr lang="tr-TR" dirty="0" err="1"/>
              <a:t>fetus</a:t>
            </a:r>
            <a:r>
              <a:rPr lang="tr-TR" dirty="0"/>
              <a:t> öyküsü olanlar</a:t>
            </a:r>
          </a:p>
        </p:txBody>
      </p:sp>
    </p:spTree>
    <p:extLst>
      <p:ext uri="{BB962C8B-B14F-4D97-AF65-F5344CB8AC3E}">
        <p14:creationId xmlns:p14="http://schemas.microsoft.com/office/powerpoint/2010/main" val="335863254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95303" y="470264"/>
            <a:ext cx="7886700" cy="857928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Giriş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93671" y="1853041"/>
            <a:ext cx="8299268" cy="4847801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Sağlıklı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nesiller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sağlıklı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gebelik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süreci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ile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elde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edilebilir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tr-T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endParaRPr lang="tr-T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Sağlıklı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gebelik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süreci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ise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tr-T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hem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gebe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kalmadan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önce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tr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hem de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gebelik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sürecinde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tr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10000"/>
              </a:lnSpc>
            </a:pPr>
            <a:endParaRPr lang="tr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lası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risk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faktörlerinin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belirlenerek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ortadan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kaldırılması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ile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sağlanabilir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  <a:endParaRPr lang="tr-T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endParaRPr lang="tr-T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endParaRPr lang="tr-T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283F-EBD3-4484-A880-7D06CE8D6B5F}" type="slidenum">
              <a:rPr lang="tr-TR" smtClean="0"/>
              <a:pPr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90756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7813"/>
            <a:ext cx="5391151" cy="1143000"/>
          </a:xfrm>
        </p:spPr>
        <p:txBody>
          <a:bodyPr/>
          <a:lstStyle/>
          <a:p>
            <a:pPr>
              <a:defRPr/>
            </a:pPr>
            <a:r>
              <a:rPr lang="tr-TR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OGTT yorum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7ED2-D216-4536-903E-2F6EFF5F667A}" type="slidenum">
              <a:rPr lang="tr-TR" altLang="tr-TR"/>
              <a:pPr/>
              <a:t>20</a:t>
            </a:fld>
            <a:endParaRPr lang="tr-TR" altLang="tr-TR"/>
          </a:p>
        </p:txBody>
      </p:sp>
      <p:pic>
        <p:nvPicPr>
          <p:cNvPr id="4608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9184" y="1916114"/>
            <a:ext cx="5477933" cy="4530725"/>
          </a:xfrm>
          <a:noFill/>
        </p:spPr>
      </p:pic>
      <p:pic>
        <p:nvPicPr>
          <p:cNvPr id="4608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3384" y="188913"/>
            <a:ext cx="6096000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Oval"/>
          <p:cNvSpPr/>
          <p:nvPr/>
        </p:nvSpPr>
        <p:spPr>
          <a:xfrm>
            <a:off x="1968501" y="3860801"/>
            <a:ext cx="3071284" cy="14398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sp>
        <p:nvSpPr>
          <p:cNvPr id="8" name="7 Oval"/>
          <p:cNvSpPr/>
          <p:nvPr/>
        </p:nvSpPr>
        <p:spPr>
          <a:xfrm>
            <a:off x="7056967" y="1412875"/>
            <a:ext cx="2015067" cy="17287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Gestasyonel</a:t>
            </a:r>
            <a:r>
              <a:rPr lang="tr-TR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</a:t>
            </a:r>
            <a:r>
              <a:rPr lang="tr-TR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komplikasyonlar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66652" y="1844675"/>
            <a:ext cx="9450525" cy="4464050"/>
          </a:xfrm>
        </p:spPr>
        <p:txBody>
          <a:bodyPr/>
          <a:lstStyle/>
          <a:p>
            <a:pPr>
              <a:defRPr/>
            </a:pPr>
            <a:r>
              <a:rPr lang="tr-TR" sz="2200" dirty="0" err="1"/>
              <a:t>Preeklampsi</a:t>
            </a:r>
            <a:endParaRPr lang="tr-TR" sz="2200" dirty="0"/>
          </a:p>
          <a:p>
            <a:pPr>
              <a:defRPr/>
            </a:pPr>
            <a:r>
              <a:rPr lang="tr-TR" sz="2200" dirty="0" err="1"/>
              <a:t>Polihidramnios</a:t>
            </a:r>
            <a:endParaRPr lang="tr-TR" sz="2200" dirty="0"/>
          </a:p>
          <a:p>
            <a:pPr>
              <a:defRPr/>
            </a:pPr>
            <a:r>
              <a:rPr lang="tr-TR" sz="2200" dirty="0" err="1"/>
              <a:t>Fetal</a:t>
            </a:r>
            <a:r>
              <a:rPr lang="tr-TR" sz="2200" dirty="0"/>
              <a:t> </a:t>
            </a:r>
            <a:r>
              <a:rPr lang="tr-TR" sz="2200" dirty="0" err="1"/>
              <a:t>makrozomi</a:t>
            </a:r>
            <a:endParaRPr lang="tr-TR" sz="2200" dirty="0"/>
          </a:p>
          <a:p>
            <a:pPr>
              <a:defRPr/>
            </a:pPr>
            <a:r>
              <a:rPr lang="tr-TR" sz="2200" dirty="0" err="1"/>
              <a:t>Fetal</a:t>
            </a:r>
            <a:r>
              <a:rPr lang="tr-TR" sz="2200" dirty="0"/>
              <a:t> </a:t>
            </a:r>
            <a:r>
              <a:rPr lang="tr-TR" sz="2200" dirty="0" err="1"/>
              <a:t>organomegali</a:t>
            </a:r>
            <a:r>
              <a:rPr lang="tr-TR" sz="2200" dirty="0"/>
              <a:t> (</a:t>
            </a:r>
            <a:r>
              <a:rPr lang="tr-TR" sz="2200" dirty="0" err="1"/>
              <a:t>hepatomegali</a:t>
            </a:r>
            <a:r>
              <a:rPr lang="tr-TR" sz="2200" dirty="0"/>
              <a:t>, </a:t>
            </a:r>
            <a:r>
              <a:rPr lang="tr-TR" sz="2200" dirty="0" err="1"/>
              <a:t>kardiyomegali</a:t>
            </a:r>
            <a:r>
              <a:rPr lang="tr-TR" sz="2200" dirty="0"/>
              <a:t>)</a:t>
            </a:r>
          </a:p>
          <a:p>
            <a:pPr>
              <a:defRPr/>
            </a:pPr>
            <a:r>
              <a:rPr lang="tr-TR" sz="2200" dirty="0"/>
              <a:t>Doğum travması</a:t>
            </a:r>
          </a:p>
          <a:p>
            <a:pPr>
              <a:defRPr/>
            </a:pPr>
            <a:r>
              <a:rPr lang="tr-TR" sz="2200" dirty="0" err="1"/>
              <a:t>Operatif</a:t>
            </a:r>
            <a:r>
              <a:rPr lang="tr-TR" sz="2200" dirty="0"/>
              <a:t> doğum </a:t>
            </a:r>
          </a:p>
          <a:p>
            <a:pPr>
              <a:defRPr/>
            </a:pPr>
            <a:r>
              <a:rPr lang="tr-TR" sz="2200" dirty="0" err="1"/>
              <a:t>Perinatal</a:t>
            </a:r>
            <a:r>
              <a:rPr lang="tr-TR" sz="2200" dirty="0"/>
              <a:t> </a:t>
            </a:r>
            <a:r>
              <a:rPr lang="tr-TR" sz="2200" dirty="0" err="1"/>
              <a:t>mortalite</a:t>
            </a:r>
            <a:endParaRPr lang="tr-TR" sz="2200" dirty="0"/>
          </a:p>
          <a:p>
            <a:pPr>
              <a:defRPr/>
            </a:pPr>
            <a:r>
              <a:rPr lang="tr-TR" sz="2200" dirty="0" err="1"/>
              <a:t>Neonatal</a:t>
            </a:r>
            <a:r>
              <a:rPr lang="tr-TR" sz="2200" dirty="0"/>
              <a:t> </a:t>
            </a:r>
            <a:r>
              <a:rPr lang="tr-TR" sz="2200" dirty="0" err="1"/>
              <a:t>respiratuar</a:t>
            </a:r>
            <a:r>
              <a:rPr lang="tr-TR" sz="2200" dirty="0"/>
              <a:t> problemler ve </a:t>
            </a:r>
            <a:r>
              <a:rPr lang="tr-TR" sz="2200" dirty="0" err="1"/>
              <a:t>metabolik</a:t>
            </a:r>
            <a:r>
              <a:rPr lang="tr-TR" sz="2200" dirty="0"/>
              <a:t> komplikasyonlar  (hipoglisemi, </a:t>
            </a:r>
            <a:r>
              <a:rPr lang="tr-TR" sz="2200" dirty="0" err="1"/>
              <a:t>hiperbilirubinemi</a:t>
            </a:r>
            <a:r>
              <a:rPr lang="tr-TR" sz="2200" dirty="0"/>
              <a:t>, </a:t>
            </a:r>
            <a:r>
              <a:rPr lang="tr-TR" sz="2200" dirty="0" err="1"/>
              <a:t>hipokalsemi</a:t>
            </a:r>
            <a:r>
              <a:rPr lang="tr-TR" sz="2200" dirty="0"/>
              <a:t>, </a:t>
            </a:r>
            <a:r>
              <a:rPr lang="tr-TR" sz="2200" dirty="0" err="1"/>
              <a:t>erythremi</a:t>
            </a:r>
            <a:r>
              <a:rPr lang="tr-TR" sz="2200" dirty="0"/>
              <a:t>)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CA9B0B41-9A1B-45D2-BBA5-B4950357BDFD}" type="slidenum">
              <a:rPr lang="tr-TR" altLang="tr-TR"/>
              <a:pPr eaLnBrk="1" hangingPunct="1">
                <a:defRPr/>
              </a:pPr>
              <a:t>21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04273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98438"/>
            <a:ext cx="92964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 uyuşmazlığı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914402" y="1210493"/>
            <a:ext cx="10328367" cy="528610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tr-TR" sz="2400" dirty="0"/>
              <a:t>Anne </a:t>
            </a:r>
            <a:r>
              <a:rPr lang="tr-TR" sz="2400" dirty="0" err="1"/>
              <a:t>Rh</a:t>
            </a:r>
            <a:r>
              <a:rPr lang="tr-TR" sz="2400" dirty="0"/>
              <a:t> (-)  Baba </a:t>
            </a:r>
            <a:r>
              <a:rPr lang="tr-TR" sz="2400" dirty="0" err="1"/>
              <a:t>Rh</a:t>
            </a:r>
            <a:r>
              <a:rPr lang="tr-TR" sz="2400" dirty="0"/>
              <a:t> (+)</a:t>
            </a:r>
          </a:p>
          <a:p>
            <a:pPr eaLnBrk="1" hangingPunct="1">
              <a:lnSpc>
                <a:spcPct val="90000"/>
              </a:lnSpc>
              <a:defRPr/>
            </a:pPr>
            <a:endParaRPr lang="tr-TR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 dirty="0"/>
              <a:t>Kan grubu </a:t>
            </a:r>
            <a:r>
              <a:rPr lang="tr-TR" sz="2400" dirty="0" err="1"/>
              <a:t>Rh</a:t>
            </a:r>
            <a:r>
              <a:rPr lang="tr-TR" sz="2400" dirty="0"/>
              <a:t> (-) tüm anne adaylarından </a:t>
            </a:r>
            <a:r>
              <a:rPr lang="tr-TR" sz="2400" dirty="0" err="1"/>
              <a:t>indirekt</a:t>
            </a:r>
            <a:r>
              <a:rPr lang="tr-TR" sz="2400" dirty="0"/>
              <a:t> </a:t>
            </a:r>
            <a:r>
              <a:rPr lang="tr-TR" sz="2400" dirty="0" err="1"/>
              <a:t>coombs</a:t>
            </a:r>
            <a:r>
              <a:rPr lang="tr-TR" sz="2400" dirty="0"/>
              <a:t> testi istenmelidir.</a:t>
            </a:r>
          </a:p>
          <a:p>
            <a:pPr eaLnBrk="1" hangingPunct="1">
              <a:lnSpc>
                <a:spcPct val="90000"/>
              </a:lnSpc>
              <a:defRPr/>
            </a:pPr>
            <a:endParaRPr lang="tr-TR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 dirty="0"/>
              <a:t>Negatif olgularda 28. gebelik haftalarında test tekrarlanmalı.</a:t>
            </a:r>
          </a:p>
          <a:p>
            <a:pPr eaLnBrk="1" hangingPunct="1">
              <a:lnSpc>
                <a:spcPct val="90000"/>
              </a:lnSpc>
              <a:defRPr/>
            </a:pPr>
            <a:endParaRPr lang="tr-TR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 dirty="0"/>
              <a:t>Etkilenmemiş olgularda 28. gebelik haftasında Anti D </a:t>
            </a:r>
            <a:r>
              <a:rPr lang="tr-TR" sz="2400" dirty="0" err="1"/>
              <a:t>Ig</a:t>
            </a:r>
            <a:r>
              <a:rPr lang="tr-TR" sz="2400" dirty="0"/>
              <a:t> uygulaması</a:t>
            </a:r>
          </a:p>
          <a:p>
            <a:pPr eaLnBrk="1" hangingPunct="1">
              <a:lnSpc>
                <a:spcPct val="90000"/>
              </a:lnSpc>
              <a:defRPr/>
            </a:pPr>
            <a:endParaRPr lang="tr-TR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 dirty="0" err="1"/>
              <a:t>Antenatal</a:t>
            </a:r>
            <a:r>
              <a:rPr lang="tr-TR" sz="2400" dirty="0"/>
              <a:t> kanama söz konusu ise 72 saatte Anti D uygulanmalı.</a:t>
            </a:r>
          </a:p>
          <a:p>
            <a:pPr eaLnBrk="1" hangingPunct="1">
              <a:lnSpc>
                <a:spcPct val="90000"/>
              </a:lnSpc>
              <a:defRPr/>
            </a:pPr>
            <a:endParaRPr lang="tr-TR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 dirty="0"/>
              <a:t>Doğumdan sonra ilk 72 saat içinde kordon kanı sonuçlarına göre </a:t>
            </a:r>
            <a:r>
              <a:rPr lang="tr-TR" sz="2400" u="sng" dirty="0">
                <a:solidFill>
                  <a:srgbClr val="FF0000"/>
                </a:solidFill>
              </a:rPr>
              <a:t>etkilenmemiş</a:t>
            </a:r>
            <a:r>
              <a:rPr lang="tr-TR" sz="2400" dirty="0"/>
              <a:t> annelere Anti D uygulanmalı.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65CDB687-EA4D-478A-A0D5-C99156500118}" type="slidenum">
              <a:rPr lang="tr-TR" altLang="tr-TR"/>
              <a:pPr eaLnBrk="1" hangingPunct="1">
                <a:defRPr/>
              </a:pPr>
              <a:t>22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0988843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Gebelikte aşılama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2400" dirty="0"/>
              <a:t>Canlı </a:t>
            </a:r>
            <a:r>
              <a:rPr lang="tr-TR" sz="2400" dirty="0" err="1"/>
              <a:t>viral</a:t>
            </a:r>
            <a:r>
              <a:rPr lang="tr-TR" sz="2400" dirty="0"/>
              <a:t> aşılar </a:t>
            </a:r>
            <a:r>
              <a:rPr lang="tr-TR" sz="2400" dirty="0" err="1"/>
              <a:t>kontrendikedir</a:t>
            </a:r>
            <a:r>
              <a:rPr lang="tr-TR" sz="2400" dirty="0"/>
              <a:t>.</a:t>
            </a:r>
          </a:p>
          <a:p>
            <a:pPr eaLnBrk="1" hangingPunct="1">
              <a:defRPr/>
            </a:pPr>
            <a:endParaRPr lang="tr-TR" sz="2400" dirty="0"/>
          </a:p>
          <a:p>
            <a:pPr eaLnBrk="1" hangingPunct="1">
              <a:defRPr/>
            </a:pPr>
            <a:r>
              <a:rPr lang="tr-TR" sz="2400" dirty="0" err="1"/>
              <a:t>İnfluenza</a:t>
            </a:r>
            <a:r>
              <a:rPr lang="tr-TR" sz="2400" dirty="0"/>
              <a:t> aşısı 1. </a:t>
            </a:r>
            <a:r>
              <a:rPr lang="tr-TR" sz="2400" dirty="0" err="1"/>
              <a:t>trimesterden</a:t>
            </a:r>
            <a:r>
              <a:rPr lang="tr-TR" sz="2400" dirty="0"/>
              <a:t> sonra uygulanmalıdır.</a:t>
            </a:r>
          </a:p>
          <a:p>
            <a:pPr eaLnBrk="1" hangingPunct="1">
              <a:defRPr/>
            </a:pPr>
            <a:endParaRPr lang="tr-TR" sz="2400" dirty="0"/>
          </a:p>
          <a:p>
            <a:pPr eaLnBrk="1" hangingPunct="1">
              <a:defRPr/>
            </a:pPr>
            <a:r>
              <a:rPr lang="tr-TR" sz="2400" dirty="0"/>
              <a:t>Kuduz, hepatit A ve B, </a:t>
            </a:r>
            <a:r>
              <a:rPr lang="tr-TR" sz="2400" dirty="0" err="1"/>
              <a:t>tetanoz</a:t>
            </a:r>
            <a:r>
              <a:rPr lang="tr-TR" sz="2400" dirty="0"/>
              <a:t>, kapsül aşıları gebelikte güvenle uygulanır.</a:t>
            </a:r>
          </a:p>
          <a:p>
            <a:pPr eaLnBrk="1" hangingPunct="1">
              <a:defRPr/>
            </a:pPr>
            <a:endParaRPr lang="tr-TR" sz="2400" dirty="0"/>
          </a:p>
          <a:p>
            <a:pPr eaLnBrk="1" hangingPunct="1">
              <a:defRPr/>
            </a:pPr>
            <a:r>
              <a:rPr lang="tr-TR" sz="2400" dirty="0" err="1"/>
              <a:t>Tetanoz</a:t>
            </a:r>
            <a:r>
              <a:rPr lang="tr-TR" sz="2400" dirty="0"/>
              <a:t> aşısı birer ay ara ile 2 doz şeklinde uygulanmalıdır.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EFAE471D-7C27-4C54-A0CB-574AD6C26408}" type="slidenum">
              <a:rPr lang="tr-TR" altLang="tr-TR"/>
              <a:pPr eaLnBrk="1" hangingPunct="1">
                <a:defRPr/>
              </a:pPr>
              <a:t>23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5207354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88020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Gebelikte egzersiz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322218" y="1428200"/>
            <a:ext cx="6540137" cy="4814933"/>
          </a:xfrm>
        </p:spPr>
        <p:txBody>
          <a:bodyPr>
            <a:noAutofit/>
          </a:bodyPr>
          <a:lstStyle/>
          <a:p>
            <a:pPr marL="432000">
              <a:lnSpc>
                <a:spcPct val="150000"/>
              </a:lnSpc>
              <a:defRPr/>
            </a:pPr>
            <a:r>
              <a:rPr lang="tr-TR" sz="2000" dirty="0"/>
              <a:t>GDM ve uzun dönem </a:t>
            </a:r>
            <a:r>
              <a:rPr lang="tr-TR" sz="2000" dirty="0" err="1"/>
              <a:t>obesite</a:t>
            </a:r>
            <a:r>
              <a:rPr lang="tr-TR" sz="2000" dirty="0"/>
              <a:t> riskini azaltır</a:t>
            </a:r>
          </a:p>
          <a:p>
            <a:pPr marL="432000">
              <a:lnSpc>
                <a:spcPct val="150000"/>
              </a:lnSpc>
              <a:defRPr/>
            </a:pPr>
            <a:r>
              <a:rPr lang="tr-TR" sz="2000" dirty="0"/>
              <a:t>Güç ve dayanıklılığı </a:t>
            </a:r>
            <a:r>
              <a:rPr lang="tr-TR" sz="2000" dirty="0" err="1"/>
              <a:t>artırırarak</a:t>
            </a:r>
            <a:r>
              <a:rPr lang="tr-TR" sz="2000" dirty="0"/>
              <a:t> doğum eylemini kolaylaştırır</a:t>
            </a:r>
          </a:p>
          <a:p>
            <a:pPr marL="432000">
              <a:lnSpc>
                <a:spcPct val="150000"/>
              </a:lnSpc>
              <a:defRPr/>
            </a:pPr>
            <a:r>
              <a:rPr lang="tr-TR" sz="2000" dirty="0"/>
              <a:t>Doğum sonrası iyileşme dönemini hızlandırır</a:t>
            </a:r>
          </a:p>
          <a:p>
            <a:pPr marL="432000">
              <a:lnSpc>
                <a:spcPct val="150000"/>
              </a:lnSpc>
              <a:defRPr/>
            </a:pPr>
            <a:r>
              <a:rPr lang="tr-TR" sz="2000" dirty="0"/>
              <a:t>Yorgunluk baş dönmesi nefes darlığı gelişirse durmalı</a:t>
            </a:r>
          </a:p>
          <a:p>
            <a:pPr marL="432000">
              <a:lnSpc>
                <a:spcPct val="150000"/>
              </a:lnSpc>
              <a:defRPr/>
            </a:pPr>
            <a:r>
              <a:rPr lang="tr-TR" sz="2000" dirty="0"/>
              <a:t>Serin ortamda yapılmalı </a:t>
            </a:r>
            <a:r>
              <a:rPr lang="tr-TR" sz="2000" dirty="0" err="1"/>
              <a:t>dehidratasyona</a:t>
            </a:r>
            <a:r>
              <a:rPr lang="tr-TR" sz="2000" dirty="0"/>
              <a:t> sebep olmamalı</a:t>
            </a:r>
          </a:p>
          <a:p>
            <a:pPr marL="432000">
              <a:lnSpc>
                <a:spcPct val="150000"/>
              </a:lnSpc>
              <a:defRPr/>
            </a:pPr>
            <a:r>
              <a:rPr lang="tr-TR" sz="2000" dirty="0"/>
              <a:t>2-3 </a:t>
            </a:r>
            <a:r>
              <a:rPr lang="tr-TR" sz="2000" dirty="0" err="1"/>
              <a:t>trimestrda</a:t>
            </a:r>
            <a:r>
              <a:rPr lang="tr-TR" sz="2000" dirty="0"/>
              <a:t> </a:t>
            </a:r>
            <a:r>
              <a:rPr lang="tr-TR" sz="2000" dirty="0" err="1"/>
              <a:t>supin</a:t>
            </a:r>
            <a:r>
              <a:rPr lang="tr-TR" sz="2000" dirty="0"/>
              <a:t> pozisyonda uzun süre kalmamalı</a:t>
            </a:r>
          </a:p>
          <a:p>
            <a:pPr marL="432000">
              <a:lnSpc>
                <a:spcPct val="150000"/>
              </a:lnSpc>
              <a:defRPr/>
            </a:pPr>
            <a:r>
              <a:rPr lang="tr-TR" sz="2000" dirty="0" err="1"/>
              <a:t>Kontakt</a:t>
            </a:r>
            <a:r>
              <a:rPr lang="tr-TR" sz="2000" dirty="0"/>
              <a:t> sporlar ve dalma sporlarından kaçınılmalı</a:t>
            </a:r>
          </a:p>
          <a:p>
            <a:pPr marL="432000">
              <a:lnSpc>
                <a:spcPct val="150000"/>
              </a:lnSpc>
              <a:defRPr/>
            </a:pPr>
            <a:r>
              <a:rPr lang="tr-TR" sz="2000" dirty="0"/>
              <a:t>Yapılan egzersizin gerektirdiği kalori mutlaka alınmalıdır 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half" idx="2"/>
          </p:nvPr>
        </p:nvSpPr>
        <p:spPr>
          <a:xfrm>
            <a:off x="7123611" y="1245330"/>
            <a:ext cx="4876800" cy="493163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  <a:defRPr/>
            </a:pPr>
            <a:r>
              <a:rPr lang="tr-TR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Kontrendikasyonlar</a:t>
            </a:r>
            <a:r>
              <a:rPr lang="tr-TR" sz="2400" dirty="0"/>
              <a:t> (ACOG)</a:t>
            </a:r>
          </a:p>
          <a:p>
            <a:pPr lvl="1">
              <a:lnSpc>
                <a:spcPct val="160000"/>
              </a:lnSpc>
              <a:defRPr/>
            </a:pPr>
            <a:r>
              <a:rPr lang="tr-TR" dirty="0"/>
              <a:t>FGR</a:t>
            </a:r>
          </a:p>
          <a:p>
            <a:pPr lvl="1">
              <a:lnSpc>
                <a:spcPct val="160000"/>
              </a:lnSpc>
              <a:defRPr/>
            </a:pPr>
            <a:r>
              <a:rPr lang="tr-TR" dirty="0" err="1"/>
              <a:t>Persiste</a:t>
            </a:r>
            <a:r>
              <a:rPr lang="tr-TR" dirty="0"/>
              <a:t>  eden vajinal kanama</a:t>
            </a:r>
          </a:p>
          <a:p>
            <a:pPr lvl="1">
              <a:lnSpc>
                <a:spcPct val="160000"/>
              </a:lnSpc>
              <a:defRPr/>
            </a:pPr>
            <a:r>
              <a:rPr lang="tr-TR" dirty="0" err="1"/>
              <a:t>Servikal</a:t>
            </a:r>
            <a:r>
              <a:rPr lang="tr-TR" dirty="0"/>
              <a:t> yetmezlik ve </a:t>
            </a:r>
            <a:r>
              <a:rPr lang="tr-TR" dirty="0" err="1"/>
              <a:t>serklaj</a:t>
            </a:r>
            <a:r>
              <a:rPr lang="tr-TR" dirty="0"/>
              <a:t> uygulaması</a:t>
            </a:r>
          </a:p>
          <a:p>
            <a:pPr lvl="1">
              <a:lnSpc>
                <a:spcPct val="160000"/>
              </a:lnSpc>
              <a:defRPr/>
            </a:pPr>
            <a:r>
              <a:rPr lang="tr-TR" dirty="0"/>
              <a:t>Erken doğum riski</a:t>
            </a:r>
          </a:p>
          <a:p>
            <a:pPr lvl="1">
              <a:lnSpc>
                <a:spcPct val="160000"/>
              </a:lnSpc>
              <a:defRPr/>
            </a:pPr>
            <a:r>
              <a:rPr lang="tr-TR" dirty="0"/>
              <a:t>EMR</a:t>
            </a:r>
          </a:p>
          <a:p>
            <a:pPr lvl="1">
              <a:lnSpc>
                <a:spcPct val="160000"/>
              </a:lnSpc>
              <a:defRPr/>
            </a:pPr>
            <a:r>
              <a:rPr lang="tr-TR" dirty="0" err="1"/>
              <a:t>Hiertansiyon</a:t>
            </a:r>
            <a:endParaRPr lang="tr-TR" dirty="0"/>
          </a:p>
          <a:p>
            <a:pPr lvl="1">
              <a:lnSpc>
                <a:spcPct val="160000"/>
              </a:lnSpc>
              <a:defRPr/>
            </a:pPr>
            <a:r>
              <a:rPr lang="tr-TR" dirty="0"/>
              <a:t>Ağır kronik medikal hastalıklar</a:t>
            </a:r>
            <a:endParaRPr lang="tr-TR" sz="24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D8933D64-E060-4B5A-BD34-6D8BF9210BA6}" type="slidenum">
              <a:rPr lang="tr-TR" altLang="tr-TR"/>
              <a:pPr eaLnBrk="1" hangingPunct="1">
                <a:defRPr/>
              </a:pPr>
              <a:t>24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17753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ver Yumurtalık Kanseri, Over Kanseri - Op.Dr. İrfan Tarh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728" y="599700"/>
            <a:ext cx="5512272" cy="499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05695" y="245369"/>
            <a:ext cx="4211959" cy="1296144"/>
          </a:xfrm>
        </p:spPr>
        <p:txBody>
          <a:bodyPr>
            <a:normAutofit/>
          </a:bodyPr>
          <a:lstStyle/>
          <a:p>
            <a:r>
              <a:rPr lang="tr-TR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Gebelik nasıl oluşur?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283F-EBD3-4484-A880-7D06CE8D6B5F}" type="slidenum">
              <a:rPr lang="tr-TR" smtClean="0"/>
              <a:pPr/>
              <a:t>3</a:t>
            </a:fld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6114187" y="6514565"/>
            <a:ext cx="35014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00" i="1" dirty="0">
                <a:solidFill>
                  <a:srgbClr val="FF0000"/>
                </a:solidFill>
              </a:rPr>
              <a:t>Reference: DC </a:t>
            </a:r>
            <a:r>
              <a:rPr lang="tr-TR" sz="900" i="1" dirty="0" err="1">
                <a:solidFill>
                  <a:srgbClr val="FF0000"/>
                </a:solidFill>
              </a:rPr>
              <a:t>Dutta’sTextbook</a:t>
            </a:r>
            <a:r>
              <a:rPr lang="tr-TR" sz="900" i="1" dirty="0">
                <a:solidFill>
                  <a:srgbClr val="FF0000"/>
                </a:solidFill>
              </a:rPr>
              <a:t> of </a:t>
            </a:r>
            <a:r>
              <a:rPr lang="tr-TR" sz="900" i="1" dirty="0" err="1">
                <a:solidFill>
                  <a:srgbClr val="FF0000"/>
                </a:solidFill>
              </a:rPr>
              <a:t>obstetrics</a:t>
            </a:r>
            <a:r>
              <a:rPr lang="tr-TR" sz="900" i="1" dirty="0">
                <a:solidFill>
                  <a:srgbClr val="FF0000"/>
                </a:solidFill>
              </a:rPr>
              <a:t> </a:t>
            </a:r>
            <a:r>
              <a:rPr lang="tr-TR" sz="900" i="1" dirty="0" err="1">
                <a:solidFill>
                  <a:srgbClr val="FF0000"/>
                </a:solidFill>
              </a:rPr>
              <a:t>eight</a:t>
            </a:r>
            <a:r>
              <a:rPr lang="tr-TR" sz="900" i="1" dirty="0">
                <a:solidFill>
                  <a:srgbClr val="FF0000"/>
                </a:solidFill>
              </a:rPr>
              <a:t> </a:t>
            </a:r>
            <a:r>
              <a:rPr lang="tr-TR" sz="900" i="1" dirty="0" err="1">
                <a:solidFill>
                  <a:srgbClr val="FF0000"/>
                </a:solidFill>
              </a:rPr>
              <a:t>edition</a:t>
            </a:r>
            <a:r>
              <a:rPr lang="tr-TR" sz="900" i="1" dirty="0">
                <a:solidFill>
                  <a:srgbClr val="FF0000"/>
                </a:solidFill>
              </a:rPr>
              <a:t> 2015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07741"/>
            <a:ext cx="7286955" cy="324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293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43599" y="332656"/>
            <a:ext cx="8103093" cy="1008112"/>
          </a:xfrm>
        </p:spPr>
        <p:txBody>
          <a:bodyPr>
            <a:normAutofit fontScale="90000"/>
          </a:bodyPr>
          <a:lstStyle/>
          <a:p>
            <a:r>
              <a:rPr lang="tr-TR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Annede hangi değişiklikler meydana gelir?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02882" y="1456085"/>
            <a:ext cx="3857897" cy="4316180"/>
          </a:xfrm>
          <a:prstGeom prst="rect">
            <a:avLst/>
          </a:prstGeom>
        </p:spPr>
      </p:pic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283F-EBD3-4484-A880-7D06CE8D6B5F}" type="slidenum">
              <a:rPr lang="tr-TR" smtClean="0"/>
              <a:pPr/>
              <a:t>4</a:t>
            </a:fld>
            <a:endParaRPr lang="tr-TR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01191" y="1484784"/>
            <a:ext cx="6662964" cy="521605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dirty="0" err="1"/>
              <a:t>Uterus</a:t>
            </a:r>
            <a:r>
              <a:rPr lang="tr-TR" sz="2000" dirty="0"/>
              <a:t>: 70 gr 10ml </a:t>
            </a:r>
            <a:r>
              <a:rPr lang="tr-TR" sz="2000" dirty="0">
                <a:sym typeface="Wingdings" panose="05000000000000000000" pitchFamily="2" charset="2"/>
              </a:rPr>
              <a:t> 1100 gr 5lt </a:t>
            </a:r>
          </a:p>
          <a:p>
            <a:pPr marL="0" indent="0">
              <a:buNone/>
            </a:pPr>
            <a:r>
              <a:rPr lang="tr-TR" sz="2000" dirty="0">
                <a:sym typeface="Wingdings" panose="05000000000000000000" pitchFamily="2" charset="2"/>
              </a:rPr>
              <a:t>	    Kan akımı: 450 - 800 ml/</a:t>
            </a:r>
            <a:r>
              <a:rPr lang="tr-TR" sz="2000" dirty="0" err="1">
                <a:sym typeface="Wingdings" panose="05000000000000000000" pitchFamily="2" charset="2"/>
              </a:rPr>
              <a:t>dk</a:t>
            </a:r>
            <a:endParaRPr lang="tr-TR" sz="2000" dirty="0"/>
          </a:p>
          <a:p>
            <a:r>
              <a:rPr lang="tr-TR" sz="2000" dirty="0" err="1"/>
              <a:t>Serviks</a:t>
            </a:r>
            <a:endParaRPr lang="tr-TR" sz="2000" dirty="0"/>
          </a:p>
          <a:p>
            <a:endParaRPr lang="tr-TR" sz="2000" dirty="0"/>
          </a:p>
          <a:p>
            <a:r>
              <a:rPr lang="tr-TR" sz="2000" dirty="0"/>
              <a:t>Cilt: kan akımı artar, çatlaklar, </a:t>
            </a:r>
            <a:r>
              <a:rPr lang="tr-TR" sz="2000" dirty="0" err="1"/>
              <a:t>eritem</a:t>
            </a:r>
            <a:r>
              <a:rPr lang="tr-TR" sz="2000" dirty="0"/>
              <a:t>, gebelik maskesi</a:t>
            </a:r>
          </a:p>
          <a:p>
            <a:endParaRPr lang="tr-TR" sz="2000" dirty="0"/>
          </a:p>
          <a:p>
            <a:r>
              <a:rPr lang="tr-TR" sz="2000" dirty="0"/>
              <a:t>Memeler: hassasiyet ve sızı, 2. aydan itibaren boyutu artar</a:t>
            </a:r>
          </a:p>
          <a:p>
            <a:endParaRPr lang="tr-TR" sz="2000" dirty="0"/>
          </a:p>
          <a:p>
            <a:r>
              <a:rPr lang="tr-TR" sz="2000" dirty="0"/>
              <a:t> Kilo Alımı</a:t>
            </a:r>
          </a:p>
          <a:p>
            <a:pPr lvl="1"/>
            <a:r>
              <a:rPr lang="tr-TR" sz="2000" dirty="0"/>
              <a:t>Zayıf      (VKİ ≤18.5   ) 	12 -18  kg</a:t>
            </a:r>
          </a:p>
          <a:p>
            <a:pPr lvl="1"/>
            <a:r>
              <a:rPr lang="tr-TR" sz="2000" dirty="0"/>
              <a:t>Normal (VKİ 18,5-25) 	11 -15  kg</a:t>
            </a:r>
          </a:p>
          <a:p>
            <a:pPr lvl="1"/>
            <a:r>
              <a:rPr lang="tr-TR" sz="2000" dirty="0"/>
              <a:t>Kilolu    (VKİ  25 -  30)	  7 - 11 kg</a:t>
            </a:r>
          </a:p>
          <a:p>
            <a:pPr lvl="1"/>
            <a:r>
              <a:rPr lang="tr-TR" sz="2000" dirty="0" err="1"/>
              <a:t>Obez</a:t>
            </a:r>
            <a:r>
              <a:rPr lang="tr-TR" sz="2000" dirty="0"/>
              <a:t>     (VKİ        ≥30) 	   5 - 9  kg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7652105" y="6177281"/>
            <a:ext cx="37927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00" i="1" dirty="0">
                <a:solidFill>
                  <a:srgbClr val="FF0000"/>
                </a:solidFill>
              </a:rPr>
              <a:t>Reference: </a:t>
            </a:r>
            <a:r>
              <a:rPr lang="en-US" sz="900" i="1" dirty="0">
                <a:solidFill>
                  <a:srgbClr val="FF0000"/>
                </a:solidFill>
              </a:rPr>
              <a:t>Williams Obstetrics, 26th Edition-McGraw Hill (2022)</a:t>
            </a:r>
            <a:endParaRPr lang="tr-TR" sz="9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420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1802675" y="470264"/>
            <a:ext cx="8144016" cy="832226"/>
          </a:xfrm>
        </p:spPr>
        <p:txBody>
          <a:bodyPr>
            <a:normAutofit fontScale="90000"/>
          </a:bodyPr>
          <a:lstStyle/>
          <a:p>
            <a:r>
              <a:rPr lang="tr-TR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Annede hangi değişiklikler meydana gelir?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548643" y="1556792"/>
            <a:ext cx="5604511" cy="4799558"/>
          </a:xfrm>
        </p:spPr>
        <p:txBody>
          <a:bodyPr>
            <a:noAutofit/>
          </a:bodyPr>
          <a:lstStyle/>
          <a:p>
            <a:r>
              <a:rPr lang="tr-TR" sz="2200" dirty="0"/>
              <a:t>Kan şekeri: Açlıkta düşük, yemek sonrası yüksek, insüline direnç artmıştır</a:t>
            </a:r>
          </a:p>
          <a:p>
            <a:endParaRPr lang="tr-TR" sz="2200" dirty="0"/>
          </a:p>
          <a:p>
            <a:r>
              <a:rPr lang="tr-TR" sz="2200" dirty="0"/>
              <a:t>Kolesterol, LDL, VLDL,HDL, </a:t>
            </a:r>
            <a:r>
              <a:rPr lang="tr-TR" sz="2200" dirty="0" err="1"/>
              <a:t>Apolipoprotein</a:t>
            </a:r>
            <a:r>
              <a:rPr lang="tr-TR" sz="2200" dirty="0"/>
              <a:t> düzeyleri normalden yüksektir</a:t>
            </a:r>
          </a:p>
          <a:p>
            <a:endParaRPr lang="tr-TR" sz="2200" dirty="0"/>
          </a:p>
          <a:p>
            <a:r>
              <a:rPr lang="tr-TR" sz="2200" dirty="0"/>
              <a:t>Kan hacmi %50, eritrosit%25 artar,  Demir desteği verilmeli</a:t>
            </a:r>
          </a:p>
          <a:p>
            <a:endParaRPr lang="tr-TR" sz="2200" dirty="0"/>
          </a:p>
          <a:p>
            <a:r>
              <a:rPr lang="tr-TR" sz="2200" dirty="0"/>
              <a:t>Kan pıhtılaşmaya eğilim artmıştır</a:t>
            </a:r>
          </a:p>
          <a:p>
            <a:endParaRPr lang="tr-TR" sz="2200" dirty="0"/>
          </a:p>
          <a:p>
            <a:r>
              <a:rPr lang="tr-TR" sz="2200" dirty="0"/>
              <a:t>Bağışıklık sistemi baskılanmıştır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half" idx="2"/>
          </p:nvPr>
        </p:nvSpPr>
        <p:spPr>
          <a:xfrm>
            <a:off x="6096003" y="1302488"/>
            <a:ext cx="5590903" cy="3782696"/>
          </a:xfrm>
        </p:spPr>
        <p:txBody>
          <a:bodyPr>
            <a:noAutofit/>
          </a:bodyPr>
          <a:lstStyle/>
          <a:p>
            <a:r>
              <a:rPr lang="tr-TR" sz="2000" dirty="0"/>
              <a:t>Kalp atım hızı ve atım hacmi artmıştır</a:t>
            </a:r>
          </a:p>
          <a:p>
            <a:endParaRPr lang="tr-TR" sz="2000" dirty="0"/>
          </a:p>
          <a:p>
            <a:r>
              <a:rPr lang="tr-TR" sz="2000" dirty="0"/>
              <a:t>Tüm organlara dağılan kan hacmi artar</a:t>
            </a:r>
          </a:p>
          <a:p>
            <a:endParaRPr lang="tr-TR" sz="2000" dirty="0"/>
          </a:p>
          <a:p>
            <a:r>
              <a:rPr lang="tr-TR" sz="2000" dirty="0"/>
              <a:t>Tansiyon düşük olması beklenir</a:t>
            </a:r>
          </a:p>
          <a:p>
            <a:endParaRPr lang="tr-TR" sz="2000" dirty="0"/>
          </a:p>
          <a:p>
            <a:r>
              <a:rPr lang="tr-TR" sz="2000" dirty="0"/>
              <a:t>Solunum hızı artar oksijen tüketimi artar</a:t>
            </a:r>
          </a:p>
          <a:p>
            <a:endParaRPr lang="tr-TR" sz="2000" dirty="0"/>
          </a:p>
          <a:p>
            <a:r>
              <a:rPr lang="tr-TR" sz="2000" dirty="0"/>
              <a:t>Sindirim sisteminin çalışması yavaşlar, </a:t>
            </a:r>
            <a:r>
              <a:rPr lang="tr-TR" sz="2000" dirty="0" err="1"/>
              <a:t>reflü</a:t>
            </a:r>
            <a:r>
              <a:rPr lang="tr-TR" sz="2000" dirty="0"/>
              <a:t> !, kabızlık !</a:t>
            </a:r>
          </a:p>
          <a:p>
            <a:endParaRPr lang="tr-TR" sz="2000" dirty="0"/>
          </a:p>
          <a:p>
            <a:r>
              <a:rPr lang="tr-TR" sz="2000" dirty="0"/>
              <a:t>Safra kesesinde taş oluşma riski artar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283F-EBD3-4484-A880-7D06CE8D6B5F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9862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0561" y="317578"/>
            <a:ext cx="8891451" cy="1644414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Gebelik öncesi danışma ve gebelik takibinin önemi nedir?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0561" y="1918741"/>
            <a:ext cx="9544595" cy="4802734"/>
          </a:xfrm>
        </p:spPr>
        <p:txBody>
          <a:bodyPr>
            <a:normAutofit/>
          </a:bodyPr>
          <a:lstStyle/>
          <a:p>
            <a:r>
              <a:rPr lang="tr-TR" sz="2400" dirty="0"/>
              <a:t>Gebeliğin planlanması ile başlayan ve doğuma kadar uzanan süreçte; </a:t>
            </a:r>
          </a:p>
          <a:p>
            <a:pPr lvl="1"/>
            <a:r>
              <a:rPr lang="tr-TR" sz="2400" dirty="0"/>
              <a:t>Gebenin olası tıbbi ve </a:t>
            </a:r>
            <a:r>
              <a:rPr lang="tr-TR" sz="2400" dirty="0" err="1"/>
              <a:t>psikososyal</a:t>
            </a:r>
            <a:r>
              <a:rPr lang="tr-TR" sz="2400" dirty="0"/>
              <a:t> problemlerini önlemeyi </a:t>
            </a:r>
          </a:p>
          <a:p>
            <a:pPr lvl="1"/>
            <a:r>
              <a:rPr lang="tr-TR" sz="2400" dirty="0"/>
              <a:t>Eğer ortaya çıkmışlarsa bunların tedavisini hedef alan bir yaklaşımdır. </a:t>
            </a:r>
          </a:p>
          <a:p>
            <a:pPr marL="0" indent="0">
              <a:buNone/>
            </a:pPr>
            <a:r>
              <a:rPr lang="tr-TR" sz="2400" dirty="0"/>
              <a:t>	</a:t>
            </a:r>
          </a:p>
          <a:p>
            <a:r>
              <a:rPr lang="tr-TR" sz="2400" dirty="0"/>
              <a:t>Gebeliklerin % 5-20’de anne ve bebeği tehdit eden anormal  durumlar oluşabilir. </a:t>
            </a:r>
          </a:p>
          <a:p>
            <a:endParaRPr lang="tr-TR" sz="2400" dirty="0"/>
          </a:p>
          <a:p>
            <a:r>
              <a:rPr lang="tr-TR" sz="2400" dirty="0"/>
              <a:t>Ana hedef anne ve bebek için en az risk ile gebelik sürecinin tamamlanmasıdır.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283F-EBD3-4484-A880-7D06CE8D6B5F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4004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Başlık"/>
          <p:cNvSpPr>
            <a:spLocks noGrp="1"/>
          </p:cNvSpPr>
          <p:nvPr>
            <p:ph type="title"/>
          </p:nvPr>
        </p:nvSpPr>
        <p:spPr>
          <a:xfrm>
            <a:off x="1981200" y="285750"/>
            <a:ext cx="8229600" cy="928688"/>
          </a:xfrm>
        </p:spPr>
        <p:txBody>
          <a:bodyPr/>
          <a:lstStyle/>
          <a:p>
            <a:pPr>
              <a:defRPr/>
            </a:pPr>
            <a:r>
              <a:rPr lang="tr-TR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Gebelik öncesi danışmanlık muayenesi</a:t>
            </a:r>
            <a:endParaRPr lang="tr-TR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İçerik Yer Tutucusu"/>
          <p:cNvSpPr>
            <a:spLocks noGrp="1"/>
          </p:cNvSpPr>
          <p:nvPr>
            <p:ph sz="half" idx="1"/>
          </p:nvPr>
        </p:nvSpPr>
        <p:spPr>
          <a:xfrm>
            <a:off x="1114699" y="1428750"/>
            <a:ext cx="5481367" cy="5257800"/>
          </a:xfrm>
        </p:spPr>
        <p:txBody>
          <a:bodyPr/>
          <a:lstStyle/>
          <a:p>
            <a:pPr>
              <a:defRPr/>
            </a:pPr>
            <a:r>
              <a:rPr lang="tr-TR" sz="2400" b="1" dirty="0"/>
              <a:t>Kişi ve aile öyküsü</a:t>
            </a:r>
          </a:p>
          <a:p>
            <a:pPr>
              <a:defRPr/>
            </a:pPr>
            <a:r>
              <a:rPr lang="tr-TR" sz="2400" b="1" dirty="0"/>
              <a:t>Tıbbi özgeçmiş</a:t>
            </a:r>
          </a:p>
          <a:p>
            <a:pPr lvl="1">
              <a:defRPr/>
            </a:pPr>
            <a:r>
              <a:rPr lang="tr-TR" sz="2000" dirty="0"/>
              <a:t>Genetik hastalıklar</a:t>
            </a:r>
          </a:p>
          <a:p>
            <a:pPr lvl="1">
              <a:defRPr/>
            </a:pPr>
            <a:r>
              <a:rPr lang="tr-TR" sz="2000" dirty="0"/>
              <a:t>Üreme öyküsü</a:t>
            </a:r>
          </a:p>
          <a:p>
            <a:pPr>
              <a:defRPr/>
            </a:pPr>
            <a:r>
              <a:rPr lang="tr-TR" sz="2400" b="1" dirty="0"/>
              <a:t>Sosyal öykü</a:t>
            </a:r>
          </a:p>
          <a:p>
            <a:pPr lvl="1">
              <a:defRPr/>
            </a:pPr>
            <a:r>
              <a:rPr lang="tr-TR" sz="2000" dirty="0"/>
              <a:t>Anne yaşı</a:t>
            </a:r>
          </a:p>
          <a:p>
            <a:pPr lvl="1">
              <a:defRPr/>
            </a:pPr>
            <a:r>
              <a:rPr lang="tr-TR" sz="2000" dirty="0" err="1"/>
              <a:t>Adölesan</a:t>
            </a:r>
            <a:r>
              <a:rPr lang="tr-TR" sz="2000" dirty="0"/>
              <a:t> gebelikleri</a:t>
            </a:r>
          </a:p>
          <a:p>
            <a:pPr lvl="1">
              <a:defRPr/>
            </a:pPr>
            <a:r>
              <a:rPr lang="tr-TR" sz="2000" dirty="0"/>
              <a:t>35 yaş üzeri gebelikler</a:t>
            </a:r>
          </a:p>
          <a:p>
            <a:pPr lvl="1">
              <a:defRPr/>
            </a:pPr>
            <a:r>
              <a:rPr lang="tr-TR" sz="2000" dirty="0"/>
              <a:t>Yardımla üreme teknikleri</a:t>
            </a:r>
          </a:p>
          <a:p>
            <a:pPr lvl="1">
              <a:defRPr/>
            </a:pPr>
            <a:r>
              <a:rPr lang="tr-TR" sz="2000" dirty="0" err="1"/>
              <a:t>Paternal</a:t>
            </a:r>
            <a:r>
              <a:rPr lang="tr-TR" sz="2000" dirty="0"/>
              <a:t> yaş</a:t>
            </a:r>
          </a:p>
          <a:p>
            <a:pPr lvl="1">
              <a:defRPr/>
            </a:pPr>
            <a:r>
              <a:rPr lang="tr-TR" sz="2000" dirty="0"/>
              <a:t>Keyif verici maddeler ve sigara</a:t>
            </a:r>
          </a:p>
          <a:p>
            <a:pPr lvl="1">
              <a:defRPr/>
            </a:pPr>
            <a:r>
              <a:rPr lang="tr-TR" sz="2000" dirty="0"/>
              <a:t>Çevresel </a:t>
            </a:r>
            <a:r>
              <a:rPr lang="tr-TR" sz="2000" dirty="0" err="1"/>
              <a:t>maruziyetler</a:t>
            </a:r>
            <a:endParaRPr lang="tr-TR" sz="2000" dirty="0"/>
          </a:p>
          <a:p>
            <a:pPr lvl="1">
              <a:defRPr/>
            </a:pPr>
            <a:r>
              <a:rPr lang="tr-TR" sz="2000" dirty="0"/>
              <a:t>Elektromanyetik Enerji</a:t>
            </a:r>
            <a:endParaRPr lang="tr-TR" dirty="0"/>
          </a:p>
        </p:txBody>
      </p:sp>
      <p:sp>
        <p:nvSpPr>
          <p:cNvPr id="7" name="6 İçerik Yer Tutucusu"/>
          <p:cNvSpPr>
            <a:spLocks noGrp="1"/>
          </p:cNvSpPr>
          <p:nvPr>
            <p:ph sz="half" idx="2"/>
          </p:nvPr>
        </p:nvSpPr>
        <p:spPr>
          <a:xfrm>
            <a:off x="6191795" y="1512888"/>
            <a:ext cx="4763589" cy="5059362"/>
          </a:xfrm>
        </p:spPr>
        <p:txBody>
          <a:bodyPr/>
          <a:lstStyle/>
          <a:p>
            <a:pPr>
              <a:defRPr/>
            </a:pPr>
            <a:r>
              <a:rPr lang="tr-TR" sz="2400" b="1" dirty="0"/>
              <a:t>Yaşam tarzı ve iş alışkanlıkları </a:t>
            </a:r>
          </a:p>
          <a:p>
            <a:pPr lvl="1">
              <a:defRPr/>
            </a:pPr>
            <a:r>
              <a:rPr lang="tr-TR" sz="2000" dirty="0"/>
              <a:t>Diyet</a:t>
            </a:r>
          </a:p>
          <a:p>
            <a:pPr lvl="1">
              <a:defRPr/>
            </a:pPr>
            <a:r>
              <a:rPr lang="tr-TR" sz="2000" dirty="0"/>
              <a:t>Egzersiz</a:t>
            </a:r>
          </a:p>
          <a:p>
            <a:pPr lvl="1">
              <a:defRPr/>
            </a:pPr>
            <a:r>
              <a:rPr lang="tr-TR" sz="2000" dirty="0"/>
              <a:t>Aile içi şiddet</a:t>
            </a:r>
          </a:p>
          <a:p>
            <a:pPr lvl="1">
              <a:defRPr/>
            </a:pPr>
            <a:r>
              <a:rPr lang="tr-TR" sz="2000" dirty="0"/>
              <a:t>Ailede hastalık öyküsü </a:t>
            </a:r>
          </a:p>
          <a:p>
            <a:pPr lvl="1">
              <a:defRPr/>
            </a:pPr>
            <a:r>
              <a:rPr lang="tr-TR" sz="2000" dirty="0" err="1"/>
              <a:t>İmmunizasyon</a:t>
            </a:r>
            <a:endParaRPr lang="tr-TR" sz="2000" dirty="0"/>
          </a:p>
          <a:p>
            <a:pPr>
              <a:defRPr/>
            </a:pPr>
            <a:r>
              <a:rPr lang="tr-TR" sz="2400" b="1" dirty="0"/>
              <a:t>Tarama testleri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03364D32-B03F-40C6-85D8-9BD16D7D57CD}" type="slidenum">
              <a:rPr lang="tr-TR" altLang="tr-TR"/>
              <a:pPr eaLnBrk="1" hangingPunct="1">
                <a:defRPr/>
              </a:pPr>
              <a:t>7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017215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 gebe takibi nasıl olmalıdır?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931819" y="1714500"/>
            <a:ext cx="9093247" cy="4186238"/>
          </a:xfrm>
        </p:spPr>
        <p:txBody>
          <a:bodyPr/>
          <a:lstStyle/>
          <a:p>
            <a:pPr>
              <a:defRPr/>
            </a:pPr>
            <a:r>
              <a:rPr lang="tr-TR" sz="2400" dirty="0"/>
              <a:t>Gebelik doğrulanır</a:t>
            </a:r>
          </a:p>
          <a:p>
            <a:pPr>
              <a:defRPr/>
            </a:pPr>
            <a:r>
              <a:rPr lang="tr-TR" sz="2400" dirty="0" err="1"/>
              <a:t>Anamnez</a:t>
            </a:r>
            <a:endParaRPr lang="tr-TR" sz="2400" dirty="0"/>
          </a:p>
          <a:p>
            <a:pPr>
              <a:defRPr/>
            </a:pPr>
            <a:r>
              <a:rPr lang="tr-TR" sz="2400" dirty="0"/>
              <a:t>Fizik Muayene</a:t>
            </a:r>
          </a:p>
          <a:p>
            <a:pPr>
              <a:defRPr/>
            </a:pPr>
            <a:r>
              <a:rPr lang="tr-TR" sz="2400" dirty="0"/>
              <a:t>Gerekli laboratuar testleri</a:t>
            </a:r>
          </a:p>
          <a:p>
            <a:pPr>
              <a:defRPr/>
            </a:pPr>
            <a:r>
              <a:rPr lang="tr-TR" sz="2400" dirty="0"/>
              <a:t>Risk değerlendirmesi ve gerekirse ek testler</a:t>
            </a:r>
          </a:p>
          <a:p>
            <a:pPr>
              <a:defRPr/>
            </a:pPr>
            <a:r>
              <a:rPr lang="tr-TR" sz="2400" dirty="0"/>
              <a:t>Hasta eğitimi, öneriler, beslenme bilgisi</a:t>
            </a:r>
          </a:p>
          <a:p>
            <a:pPr>
              <a:defRPr/>
            </a:pPr>
            <a:r>
              <a:rPr lang="tr-TR" sz="2400" dirty="0"/>
              <a:t>Gebeliğin izlenme planı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8A86E7B0-EC0A-45D2-BFED-0606DF4660EC}" type="slidenum">
              <a:rPr lang="tr-TR" altLang="tr-TR"/>
              <a:pPr eaLnBrk="1" hangingPunct="1">
                <a:defRPr/>
              </a:pPr>
              <a:t>8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60166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05989" y="277818"/>
            <a:ext cx="9104811" cy="6302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Gebelik süresi ne kadardır?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957946" y="1151897"/>
            <a:ext cx="10395857" cy="5569581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defRPr/>
            </a:pPr>
            <a:r>
              <a:rPr lang="tr-TR" sz="2400" dirty="0"/>
              <a:t>Son adetin başlangıç gününden itibaren tamamlanmış 40 hafta / 280 gündür</a:t>
            </a:r>
          </a:p>
          <a:p>
            <a:pPr marL="0" indent="0">
              <a:lnSpc>
                <a:spcPct val="110000"/>
              </a:lnSpc>
              <a:buNone/>
              <a:defRPr/>
            </a:pPr>
            <a:endParaRPr lang="tr-TR" sz="2400" dirty="0"/>
          </a:p>
          <a:p>
            <a:pPr>
              <a:lnSpc>
                <a:spcPct val="110000"/>
              </a:lnSpc>
              <a:defRPr/>
            </a:pPr>
            <a:r>
              <a:rPr lang="tr-TR" sz="2400" dirty="0"/>
              <a:t>37 -38 </a:t>
            </a:r>
            <a:r>
              <a:rPr lang="tr-TR" sz="2400" dirty="0" err="1"/>
              <a:t>hf</a:t>
            </a:r>
            <a:r>
              <a:rPr lang="tr-TR" sz="2400" dirty="0"/>
              <a:t> veya 266 gün       </a:t>
            </a:r>
            <a:r>
              <a:rPr lang="tr-TR" sz="2400" dirty="0" err="1"/>
              <a:t>preterm</a:t>
            </a:r>
            <a:r>
              <a:rPr lang="tr-TR" sz="2400" dirty="0"/>
              <a:t> </a:t>
            </a:r>
          </a:p>
          <a:p>
            <a:pPr>
              <a:lnSpc>
                <a:spcPct val="110000"/>
              </a:lnSpc>
              <a:defRPr/>
            </a:pPr>
            <a:endParaRPr lang="tr-TR" sz="2400" dirty="0"/>
          </a:p>
          <a:p>
            <a:pPr>
              <a:lnSpc>
                <a:spcPct val="110000"/>
              </a:lnSpc>
              <a:defRPr/>
            </a:pPr>
            <a:r>
              <a:rPr lang="tr-TR" sz="2400" dirty="0"/>
              <a:t>42 </a:t>
            </a:r>
            <a:r>
              <a:rPr lang="tr-TR" sz="2400" dirty="0" err="1"/>
              <a:t>hf</a:t>
            </a:r>
            <a:r>
              <a:rPr lang="tr-TR" sz="2400" dirty="0"/>
              <a:t> veya 294 gün        post </a:t>
            </a:r>
            <a:r>
              <a:rPr lang="tr-TR" sz="2400" dirty="0" err="1"/>
              <a:t>term</a:t>
            </a:r>
            <a:endParaRPr lang="tr-TR" sz="2400" dirty="0"/>
          </a:p>
          <a:p>
            <a:pPr>
              <a:lnSpc>
                <a:spcPct val="110000"/>
              </a:lnSpc>
              <a:buFont typeface="Monotype Sorts" pitchFamily="2" charset="2"/>
              <a:buNone/>
              <a:defRPr/>
            </a:pPr>
            <a:endParaRPr lang="tr-TR" sz="2400" dirty="0"/>
          </a:p>
          <a:p>
            <a:pPr>
              <a:lnSpc>
                <a:spcPct val="130000"/>
              </a:lnSpc>
              <a:defRPr/>
            </a:pPr>
            <a:r>
              <a:rPr lang="tr-TR" sz="2400" dirty="0" err="1"/>
              <a:t>Naegele</a:t>
            </a:r>
            <a:r>
              <a:rPr lang="tr-TR" sz="2400" dirty="0"/>
              <a:t> kuralı : (Gün + 7) – (Ay - 3)</a:t>
            </a:r>
          </a:p>
          <a:p>
            <a:pPr>
              <a:lnSpc>
                <a:spcPct val="130000"/>
              </a:lnSpc>
              <a:defRPr/>
            </a:pPr>
            <a:endParaRPr lang="tr-TR" sz="2400" dirty="0"/>
          </a:p>
          <a:p>
            <a:pPr>
              <a:defRPr/>
            </a:pPr>
            <a:r>
              <a:rPr lang="tr-TR" sz="2400" dirty="0" err="1"/>
              <a:t>Trimester</a:t>
            </a:r>
            <a:endParaRPr lang="tr-TR" sz="2400" dirty="0"/>
          </a:p>
          <a:p>
            <a:pPr lvl="1">
              <a:defRPr/>
            </a:pPr>
            <a:r>
              <a:rPr lang="tr-TR" dirty="0"/>
              <a:t>Birinci </a:t>
            </a:r>
            <a:r>
              <a:rPr lang="tr-TR" dirty="0" err="1"/>
              <a:t>tm</a:t>
            </a:r>
            <a:r>
              <a:rPr lang="tr-TR" dirty="0"/>
              <a:t> :     0 - 14 hafta</a:t>
            </a:r>
          </a:p>
          <a:p>
            <a:pPr lvl="1">
              <a:defRPr/>
            </a:pPr>
            <a:r>
              <a:rPr lang="tr-TR" dirty="0"/>
              <a:t>İkinci </a:t>
            </a:r>
            <a:r>
              <a:rPr lang="tr-TR" dirty="0" err="1"/>
              <a:t>tm</a:t>
            </a:r>
            <a:r>
              <a:rPr lang="tr-TR" dirty="0"/>
              <a:t> :     14 - 28 hafta</a:t>
            </a:r>
          </a:p>
          <a:p>
            <a:pPr lvl="1">
              <a:defRPr/>
            </a:pPr>
            <a:r>
              <a:rPr lang="tr-TR" dirty="0"/>
              <a:t>Üçüncü </a:t>
            </a:r>
            <a:r>
              <a:rPr lang="tr-TR" dirty="0" err="1"/>
              <a:t>tm</a:t>
            </a:r>
            <a:r>
              <a:rPr lang="tr-TR" dirty="0"/>
              <a:t> : 28 - 42 hafta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D52E8722-1CEA-4F07-8900-3FE82891D9F5}" type="slidenum">
              <a:rPr lang="tr-TR" altLang="tr-TR"/>
              <a:pPr eaLnBrk="1" hangingPunct="1">
                <a:defRPr/>
              </a:pPr>
              <a:t>9</a:t>
            </a:fld>
            <a:endParaRPr lang="tr-TR" altLang="tr-TR"/>
          </a:p>
        </p:txBody>
      </p:sp>
      <p:sp>
        <p:nvSpPr>
          <p:cNvPr id="6" name="5 Aşağı Ok"/>
          <p:cNvSpPr/>
          <p:nvPr/>
        </p:nvSpPr>
        <p:spPr>
          <a:xfrm>
            <a:off x="4289765" y="2121235"/>
            <a:ext cx="268287" cy="36036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sp>
        <p:nvSpPr>
          <p:cNvPr id="7" name="6 Aşağı Ok"/>
          <p:cNvSpPr/>
          <p:nvPr/>
        </p:nvSpPr>
        <p:spPr>
          <a:xfrm flipV="1">
            <a:off x="3806317" y="2950293"/>
            <a:ext cx="287339" cy="36036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pic>
        <p:nvPicPr>
          <p:cNvPr id="8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083" y="2177075"/>
            <a:ext cx="4654856" cy="342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849360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2781</TotalTime>
  <Words>1247</Words>
  <Application>Microsoft Office PowerPoint</Application>
  <PresentationFormat>Widescreen</PresentationFormat>
  <Paragraphs>296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Bradley Hand ITC</vt:lpstr>
      <vt:lpstr>Calibri</vt:lpstr>
      <vt:lpstr>Monotype Sorts</vt:lpstr>
      <vt:lpstr>Wingdings</vt:lpstr>
      <vt:lpstr>Ofis Teması</vt:lpstr>
      <vt:lpstr>PowerPoint Presentation</vt:lpstr>
      <vt:lpstr>Giriş</vt:lpstr>
      <vt:lpstr>Gebelik nasıl oluşur?</vt:lpstr>
      <vt:lpstr>Annede hangi değişiklikler meydana gelir?</vt:lpstr>
      <vt:lpstr>Annede hangi değişiklikler meydana gelir?</vt:lpstr>
      <vt:lpstr>Gebelik öncesi danışma ve gebelik takibinin önemi nedir?</vt:lpstr>
      <vt:lpstr>Gebelik öncesi danışmanlık muayenesi</vt:lpstr>
      <vt:lpstr>Normal gebe takibi nasıl olmalıdır?</vt:lpstr>
      <vt:lpstr>Gebelik süresi ne kadardır?</vt:lpstr>
      <vt:lpstr>İlk Gebelik kontrolünde neler yapılmalıdır? Anamnez</vt:lpstr>
      <vt:lpstr>İlk gebelik kontrolü Fizik muayene</vt:lpstr>
      <vt:lpstr>İlk gebelik kontrolü Laboratuvar testleri</vt:lpstr>
      <vt:lpstr>İlk gebelik kontrolü Ultrasonografi</vt:lpstr>
      <vt:lpstr>Haftalara göre sonraki kontroller</vt:lpstr>
      <vt:lpstr>Ultrasonografi</vt:lpstr>
      <vt:lpstr>Kromozomal anomalilerin taranması</vt:lpstr>
      <vt:lpstr>PowerPoint Presentation</vt:lpstr>
      <vt:lpstr>Kromozomal anomalilerin tanısı</vt:lpstr>
      <vt:lpstr>Gestasyonel diabet taraması  (Şeker yükleme testi)</vt:lpstr>
      <vt:lpstr>OGTT yorum</vt:lpstr>
      <vt:lpstr>Gestasyonel diabet  - komplikasyonlar</vt:lpstr>
      <vt:lpstr>Kan uyuşmazlığı</vt:lpstr>
      <vt:lpstr>Gebelikte aşılama</vt:lpstr>
      <vt:lpstr>Gebelikte egzersiz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Durukan</dc:creator>
  <cp:lastModifiedBy>ilter unal</cp:lastModifiedBy>
  <cp:revision>44</cp:revision>
  <dcterms:created xsi:type="dcterms:W3CDTF">2025-03-07T20:59:20Z</dcterms:created>
  <dcterms:modified xsi:type="dcterms:W3CDTF">2025-11-23T09:26:52Z</dcterms:modified>
</cp:coreProperties>
</file>