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7"/>
  </p:notesMasterIdLst>
  <p:sldIdLst>
    <p:sldId id="256" r:id="rId3"/>
    <p:sldId id="385" r:id="rId4"/>
    <p:sldId id="308" r:id="rId5"/>
    <p:sldId id="309" r:id="rId6"/>
    <p:sldId id="310" r:id="rId7"/>
    <p:sldId id="307" r:id="rId8"/>
    <p:sldId id="342" r:id="rId9"/>
    <p:sldId id="344" r:id="rId10"/>
    <p:sldId id="345" r:id="rId11"/>
    <p:sldId id="347" r:id="rId12"/>
    <p:sldId id="348" r:id="rId13"/>
    <p:sldId id="355" r:id="rId14"/>
    <p:sldId id="369" r:id="rId15"/>
    <p:sldId id="354" r:id="rId16"/>
    <p:sldId id="349" r:id="rId17"/>
    <p:sldId id="350" r:id="rId18"/>
    <p:sldId id="351" r:id="rId19"/>
    <p:sldId id="352" r:id="rId20"/>
    <p:sldId id="372" r:id="rId21"/>
    <p:sldId id="311" r:id="rId22"/>
    <p:sldId id="346" r:id="rId23"/>
    <p:sldId id="356" r:id="rId24"/>
    <p:sldId id="357" r:id="rId25"/>
    <p:sldId id="343" r:id="rId26"/>
    <p:sldId id="312" r:id="rId27"/>
    <p:sldId id="313" r:id="rId28"/>
    <p:sldId id="358" r:id="rId29"/>
    <p:sldId id="360" r:id="rId30"/>
    <p:sldId id="362" r:id="rId31"/>
    <p:sldId id="314" r:id="rId32"/>
    <p:sldId id="364" r:id="rId33"/>
    <p:sldId id="366" r:id="rId34"/>
    <p:sldId id="363" r:id="rId35"/>
    <p:sldId id="365" r:id="rId36"/>
    <p:sldId id="368" r:id="rId37"/>
    <p:sldId id="359" r:id="rId38"/>
    <p:sldId id="340" r:id="rId39"/>
    <p:sldId id="374" r:id="rId40"/>
    <p:sldId id="260" r:id="rId41"/>
    <p:sldId id="262" r:id="rId42"/>
    <p:sldId id="259" r:id="rId43"/>
    <p:sldId id="263" r:id="rId44"/>
    <p:sldId id="375" r:id="rId45"/>
    <p:sldId id="379" r:id="rId46"/>
    <p:sldId id="380" r:id="rId47"/>
    <p:sldId id="378" r:id="rId48"/>
    <p:sldId id="376" r:id="rId49"/>
    <p:sldId id="381" r:id="rId50"/>
    <p:sldId id="377" r:id="rId51"/>
    <p:sldId id="382" r:id="rId52"/>
    <p:sldId id="387" r:id="rId53"/>
    <p:sldId id="383" r:id="rId54"/>
    <p:sldId id="384" r:id="rId55"/>
    <p:sldId id="386" r:id="rId5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3504" autoAdjust="0"/>
  </p:normalViewPr>
  <p:slideViewPr>
    <p:cSldViewPr snapToGrid="0">
      <p:cViewPr varScale="1">
        <p:scale>
          <a:sx n="79" d="100"/>
          <a:sy n="79" d="100"/>
        </p:scale>
        <p:origin x="1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77FD6-4293-4A3B-BB1E-84099A263CDF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411AB-5F22-44EB-90F7-51446E3CD5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480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baseline="0" dirty="0">
                <a:latin typeface="AGaramondPro-Regular"/>
              </a:rPr>
              <a:t>ASKVH riskini arttıran önlenebilir pek </a:t>
            </a:r>
            <a:r>
              <a:rPr lang="tr-TR" sz="1200" b="0" i="0" u="none" strike="noStrike" baseline="0" dirty="0" err="1">
                <a:latin typeface="AGaramondPro-Regular"/>
              </a:rPr>
              <a:t>cok</a:t>
            </a:r>
            <a:r>
              <a:rPr lang="tr-TR" sz="1200" b="0" i="0" u="none" strike="noStrike" baseline="0" dirty="0">
                <a:latin typeface="AGaramondPro-Regular"/>
              </a:rPr>
              <a:t> risk faktörü </a:t>
            </a:r>
            <a:r>
              <a:rPr lang="tr-TR" sz="1200" b="0" i="0" u="none" strike="noStrike" baseline="0" dirty="0" err="1">
                <a:latin typeface="AGaramondPro-Regular"/>
              </a:rPr>
              <a:t>icinde</a:t>
            </a:r>
            <a:r>
              <a:rPr lang="tr-TR" sz="1200" b="0" i="0" u="none" strike="noStrike" baseline="0" dirty="0">
                <a:latin typeface="AGaramondPro-Regular"/>
              </a:rPr>
              <a:t> en önemlisi </a:t>
            </a:r>
            <a:r>
              <a:rPr lang="tr-TR" sz="1200" b="0" i="0" u="none" strike="noStrike" baseline="0" dirty="0" err="1">
                <a:latin typeface="AGaramondPro-Regular"/>
              </a:rPr>
              <a:t>dislipidemidir</a:t>
            </a:r>
            <a:r>
              <a:rPr lang="tr-TR" sz="1200" b="0" i="0" u="none" strike="noStrike" baseline="0" dirty="0">
                <a:latin typeface="AGaramondPro-Regular"/>
              </a:rPr>
              <a:t>. Çünkü </a:t>
            </a:r>
            <a:r>
              <a:rPr lang="tr-TR" sz="1200" b="0" i="0" u="none" strike="noStrike" baseline="0" dirty="0" err="1">
                <a:latin typeface="AGaramondPro-Regular"/>
              </a:rPr>
              <a:t>dislipidemi</a:t>
            </a:r>
            <a:r>
              <a:rPr lang="tr-TR" sz="1200" b="0" i="0" u="none" strike="noStrike" baseline="0" dirty="0">
                <a:latin typeface="AGaramondPro-Regular"/>
              </a:rPr>
              <a:t> </a:t>
            </a:r>
            <a:r>
              <a:rPr lang="tr-TR" sz="1200" b="0" i="0" u="none" strike="noStrike" baseline="0" dirty="0" err="1">
                <a:latin typeface="AGaramondPro-Regular"/>
              </a:rPr>
              <a:t>ateroskleroz</a:t>
            </a:r>
            <a:r>
              <a:rPr lang="tr-TR" sz="1200" b="0" i="0" u="none" strike="noStrike" baseline="0" dirty="0">
                <a:latin typeface="AGaramondPro-Regular"/>
              </a:rPr>
              <a:t> </a:t>
            </a:r>
            <a:r>
              <a:rPr lang="tr-TR" sz="1200" b="0" i="0" u="none" strike="noStrike" baseline="0" dirty="0" err="1">
                <a:latin typeface="AGaramondPro-Regular"/>
              </a:rPr>
              <a:t>patogenezindeki</a:t>
            </a:r>
            <a:r>
              <a:rPr lang="tr-TR" sz="1200" b="0" i="0" u="none" strike="noStrike" baseline="0" dirty="0">
                <a:latin typeface="AGaramondPro-Regular"/>
              </a:rPr>
              <a:t> temel faktördür, </a:t>
            </a:r>
            <a:r>
              <a:rPr lang="tr-TR" sz="1200" b="0" i="0" u="none" strike="noStrike" baseline="0" dirty="0" err="1">
                <a:latin typeface="AGaramondPro-Regular"/>
              </a:rPr>
              <a:t>cok</a:t>
            </a:r>
            <a:r>
              <a:rPr lang="tr-TR" sz="1200" b="0" i="0" u="none" strike="noStrike" baseline="0" dirty="0">
                <a:latin typeface="AGaramondPro-Regular"/>
              </a:rPr>
              <a:t> yaygın görülür ve </a:t>
            </a:r>
            <a:r>
              <a:rPr lang="tr-TR" sz="1200" b="0" i="0" u="none" strike="noStrike" baseline="0" dirty="0" err="1">
                <a:latin typeface="AGaramondPro-Regular"/>
              </a:rPr>
              <a:t>asemptomatik</a:t>
            </a:r>
            <a:r>
              <a:rPr lang="tr-TR" sz="1200" b="0" i="0" u="none" strike="noStrike" baseline="0" dirty="0">
                <a:latin typeface="AGaramondPro-Regular"/>
              </a:rPr>
              <a:t> seyreder.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11AB-5F22-44EB-90F7-51446E3CD572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6454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Göz kapakları ve çevresinde yer alan sınırları belirsiz gri-sarı renkte ki cilt altı </a:t>
            </a:r>
            <a:r>
              <a:rPr lang="tr-TR" dirty="0" err="1"/>
              <a:t>lipid</a:t>
            </a:r>
            <a:r>
              <a:rPr lang="tr-TR" dirty="0"/>
              <a:t> birikimi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A32A2-D4E7-45EE-AC1A-AA8CB6B5C68B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9698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LDL düzeyine bağlı olarak kornea etrafında halka görünümlü beyaz renkli </a:t>
            </a:r>
            <a:r>
              <a:rPr lang="tr-TR" dirty="0" err="1"/>
              <a:t>lipid</a:t>
            </a:r>
            <a:r>
              <a:rPr lang="tr-TR" dirty="0"/>
              <a:t> birikimi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A32A2-D4E7-45EE-AC1A-AA8CB6B5C68B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1666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Total kolesterol ölçümünün KV risk hesaplaması için önemi var. Bunun dışında tek başına kullanılmaz. Hatta tek başına kullanılması bazı yanılmalara yol açabilir. Örneğin kadınlarda HDL</a:t>
            </a:r>
            <a:r>
              <a:rPr lang="tr-TR" baseline="0" dirty="0"/>
              <a:t> </a:t>
            </a:r>
            <a:r>
              <a:rPr lang="tr-TR" dirty="0"/>
              <a:t>değeri yüksek olduğu için total kolesterol değerleri de yüksek olabilir. Dm ve MS olgularında ise HDL düşüklüğü nedeniyle total kol beklenenden daha düşük çıkabilir. </a:t>
            </a:r>
          </a:p>
          <a:p>
            <a:endParaRPr lang="tr-TR" dirty="0"/>
          </a:p>
          <a:p>
            <a:r>
              <a:rPr lang="tr-TR" dirty="0"/>
              <a:t>Ancak TG yüksekliği ile takip edilen hastalarda tokluk &gt;500 ise bir defada açlık la doğrulanması gereklidir. Plazma lipid düzeylerindeki değişkenliği etkileyen faktörler arasında yaş, cinsiyet, gebelik, enfeksiyon, cerrahi girişimler, MI gibi</a:t>
            </a:r>
            <a:r>
              <a:rPr lang="tr-TR" baseline="0" dirty="0"/>
              <a:t> </a:t>
            </a:r>
            <a:r>
              <a:rPr lang="tr-TR" dirty="0"/>
              <a:t>akut strese yol açan durumlar ve</a:t>
            </a:r>
            <a:r>
              <a:rPr lang="tr-TR" baseline="0" dirty="0"/>
              <a:t> </a:t>
            </a:r>
            <a:r>
              <a:rPr lang="tr-TR" dirty="0"/>
              <a:t>ilaçlar sayılabilir.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411AB-5F22-44EB-90F7-51446E3CD572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8695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Lipid</a:t>
            </a:r>
            <a:r>
              <a:rPr lang="tr-TR" dirty="0"/>
              <a:t> düzeyleri epidemiyolojik çalışmalardan, toplum ortalamalarına göre hesaplanır. ilkel kabilelerde TK;100-150, ldl;50-75, 70-80 yaşlarında bile </a:t>
            </a:r>
            <a:r>
              <a:rPr lang="tr-TR" dirty="0" err="1"/>
              <a:t>ateroskleroz</a:t>
            </a:r>
            <a:r>
              <a:rPr lang="tr-TR" dirty="0"/>
              <a:t> gelişmediği gözlendi.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11AB-5F22-44EB-90F7-51446E3CD572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2087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aseline="0" dirty="0"/>
              <a:t>10 yıllık ASKVH riski </a:t>
            </a:r>
            <a:r>
              <a:rPr lang="tr-TR" dirty="0"/>
              <a:t>SCORE-2’ye</a:t>
            </a:r>
            <a:r>
              <a:rPr lang="tr-TR" baseline="0" dirty="0"/>
              <a:t> göre hesaplanır.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11AB-5F22-44EB-90F7-51446E3CD572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4752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Bireyin </a:t>
            </a:r>
            <a:r>
              <a:rPr lang="tr-TR" dirty="0" err="1"/>
              <a:t>kardiyovasküler</a:t>
            </a:r>
            <a:r>
              <a:rPr lang="tr-TR" dirty="0"/>
              <a:t> risk değerlendirmesi; kişinin cinsiyeti, yaşı, sigara içme durumu,</a:t>
            </a:r>
            <a:r>
              <a:rPr lang="tr-TR" baseline="0" dirty="0"/>
              <a:t> </a:t>
            </a:r>
            <a:r>
              <a:rPr lang="tr-TR" dirty="0" err="1"/>
              <a:t>sistolik</a:t>
            </a:r>
            <a:r>
              <a:rPr lang="tr-TR" dirty="0"/>
              <a:t> kan basıncı ölçüm değeri (</a:t>
            </a:r>
            <a:r>
              <a:rPr lang="tr-TR" dirty="0" err="1"/>
              <a:t>mmHg</a:t>
            </a:r>
            <a:r>
              <a:rPr lang="tr-TR" dirty="0"/>
              <a:t>) ve </a:t>
            </a:r>
            <a:r>
              <a:rPr lang="tr-TR" dirty="0" err="1"/>
              <a:t>non</a:t>
            </a:r>
            <a:r>
              <a:rPr lang="tr-TR" dirty="0"/>
              <a:t>-HDL kolesterol ölçüm değeri (mg/dl) esas</a:t>
            </a:r>
            <a:r>
              <a:rPr lang="tr-TR" baseline="0" dirty="0"/>
              <a:t> </a:t>
            </a:r>
            <a:r>
              <a:rPr lang="tr-TR" dirty="0"/>
              <a:t>alınarak SCORE2 ve SCORE-OP ölçeği ile riski hesaplanır.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11AB-5F22-44EB-90F7-51446E3CD572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3988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Tanı</a:t>
            </a:r>
            <a:r>
              <a:rPr lang="tr-TR" baseline="0" dirty="0"/>
              <a:t> ve tedavi algoritması (özet)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11AB-5F22-44EB-90F7-51446E3CD572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9546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11AB-5F22-44EB-90F7-51446E3CD572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429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Dislipidemi</a:t>
            </a:r>
            <a:r>
              <a:rPr lang="tr-TR" dirty="0"/>
              <a:t> tedavisinde öncelik ASKVH </a:t>
            </a:r>
            <a:r>
              <a:rPr lang="tr-TR" dirty="0" err="1"/>
              <a:t>yı</a:t>
            </a:r>
            <a:r>
              <a:rPr lang="tr-TR" dirty="0"/>
              <a:t> önlemektir. Dolayısıyla LDL düşürücü yaklaşımlar önceliklidir. Eğer TG &gt;500 üzerinde ise </a:t>
            </a:r>
            <a:r>
              <a:rPr lang="tr-TR" dirty="0" err="1"/>
              <a:t>pankreatit</a:t>
            </a:r>
            <a:r>
              <a:rPr lang="tr-TR" dirty="0"/>
              <a:t> atağını önlemek öncelikli hedef haline gelir. </a:t>
            </a:r>
            <a:r>
              <a:rPr lang="tr-TR" dirty="0" err="1"/>
              <a:t>ted</a:t>
            </a:r>
            <a:r>
              <a:rPr lang="tr-TR" dirty="0"/>
              <a:t>. TG i düşürmek öncelik kazandırır.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11AB-5F22-44EB-90F7-51446E3CD572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9250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Hiperlipideminin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tüm formlarında başlangıç tedavisi uygun diyettir Günlük diyette kolesterol alımını &lt;200 mg/gün, Total kalorideki total yağ &lt;%20 alım olmalı, Lifli gıdalar Fındık LDL </a:t>
            </a:r>
            <a:r>
              <a:rPr kumimoji="0" lang="tr-T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yi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çoğu vakada 5-10 mg/dl azalttığı gözlenmiştir. Fiziksek aktivite ve  Diyetle  oluşan kilo kaybı LDL Yİ%10-15 azaltabilir. Fonksiyonel gıdaların </a:t>
            </a:r>
            <a:r>
              <a:rPr kumimoji="0" lang="tr-T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statin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tedavisi verilemeyen veya </a:t>
            </a:r>
            <a:r>
              <a:rPr kumimoji="0" lang="tr-T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statin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tedavisi altında LDL-K hedeflerine ulaşılamayan hastalarda yararı olabilir. Sigara içiciliği plazma LDL-K, TG ve VLDL düzeyini arttırırken, HDL-K düzeyini düşürür. En belirgin etkisi HDL-K düşüşü üzerinedir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11AB-5F22-44EB-90F7-51446E3CD572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969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Obezite</a:t>
            </a:r>
            <a:r>
              <a:rPr lang="tr-TR" dirty="0"/>
              <a:t> ve tip 2 </a:t>
            </a:r>
            <a:r>
              <a:rPr lang="tr-TR" dirty="0" err="1"/>
              <a:t>diabet</a:t>
            </a:r>
            <a:r>
              <a:rPr lang="tr-TR" dirty="0"/>
              <a:t> sıklığının tüm dünyada artıyor olması da </a:t>
            </a:r>
            <a:r>
              <a:rPr lang="tr-TR" dirty="0" err="1"/>
              <a:t>dislipidemi</a:t>
            </a:r>
            <a:r>
              <a:rPr lang="tr-TR" dirty="0"/>
              <a:t> sıklığının artışına neden olmaktadır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11AB-5F22-44EB-90F7-51446E3CD572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3191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11AB-5F22-44EB-90F7-51446E3CD572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7311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A32A2-D4E7-45EE-AC1A-AA8CB6B5C68B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0790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Statinler</a:t>
            </a:r>
            <a:r>
              <a:rPr lang="tr-TR" dirty="0"/>
              <a:t> TG </a:t>
            </a:r>
            <a:r>
              <a:rPr lang="tr-TR" dirty="0" err="1"/>
              <a:t>düzeylerinide</a:t>
            </a:r>
            <a:r>
              <a:rPr lang="tr-TR" dirty="0"/>
              <a:t> genellikle bazal değerlerine göre %10-20 oranında azaltır. HDL kolesterol seviyelerindeki yükselmeler, ilgili </a:t>
            </a:r>
            <a:r>
              <a:rPr lang="tr-TR" dirty="0" err="1"/>
              <a:t>statinlerin</a:t>
            </a:r>
            <a:r>
              <a:rPr lang="tr-TR" dirty="0"/>
              <a:t> dozuna bağlı olarak %1-10 oranında değişmektedir. </a:t>
            </a:r>
            <a:r>
              <a:rPr lang="tr-TR" dirty="0" err="1"/>
              <a:t>Statinlerin</a:t>
            </a:r>
            <a:r>
              <a:rPr lang="tr-TR" dirty="0"/>
              <a:t> esas etkisi LDL-K seviyelerini azaltmaları olmasına rağmen, </a:t>
            </a:r>
            <a:r>
              <a:rPr lang="tr-TR" dirty="0" err="1"/>
              <a:t>statin</a:t>
            </a:r>
            <a:r>
              <a:rPr lang="tr-TR" dirty="0"/>
              <a:t> tedavisinin anti-</a:t>
            </a:r>
            <a:r>
              <a:rPr lang="tr-TR" dirty="0" err="1"/>
              <a:t>inflamatuar</a:t>
            </a:r>
            <a:r>
              <a:rPr lang="tr-TR" dirty="0"/>
              <a:t> ve antioksidan etkileri vardır.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11AB-5F22-44EB-90F7-51446E3CD572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0386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11AB-5F22-44EB-90F7-51446E3CD572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2575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11AB-5F22-44EB-90F7-51446E3CD572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2860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Ateroskleroz</a:t>
            </a:r>
            <a:r>
              <a:rPr lang="tr-TR" dirty="0"/>
              <a:t> çocukluk dönemi itibariyle </a:t>
            </a:r>
            <a:r>
              <a:rPr lang="tr-TR" dirty="0" err="1"/>
              <a:t>gelişir.bu</a:t>
            </a:r>
            <a:r>
              <a:rPr lang="tr-TR" dirty="0"/>
              <a:t> nedenle çocuklarda tarama yapılmalı.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11AB-5F22-44EB-90F7-51446E3CD572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853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A32A2-D4E7-45EE-AC1A-AA8CB6B5C68B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8268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FM de ateroskleroza bağlı periferik nabızlar zayıf alınabilir veya hiç alınmayabilir, aortik as veya karotis darlığına bağlı dinleme bulguları </a:t>
            </a:r>
            <a:r>
              <a:rPr lang="tr-TR" dirty="0" err="1"/>
              <a:t>olabilir.yağlı</a:t>
            </a:r>
            <a:r>
              <a:rPr lang="tr-TR" dirty="0"/>
              <a:t> </a:t>
            </a:r>
            <a:r>
              <a:rPr lang="tr-TR" dirty="0" err="1"/>
              <a:t>kc</a:t>
            </a:r>
            <a:r>
              <a:rPr lang="tr-TR" dirty="0"/>
              <a:t> e bağlı </a:t>
            </a:r>
            <a:r>
              <a:rPr lang="tr-TR" dirty="0" err="1"/>
              <a:t>hsm</a:t>
            </a:r>
            <a:r>
              <a:rPr lang="tr-TR" dirty="0"/>
              <a:t> olabilir. şiddetli </a:t>
            </a:r>
            <a:r>
              <a:rPr lang="tr-TR" dirty="0" err="1"/>
              <a:t>tg</a:t>
            </a:r>
            <a:r>
              <a:rPr lang="tr-TR" dirty="0"/>
              <a:t> </a:t>
            </a:r>
            <a:r>
              <a:rPr lang="tr-TR" dirty="0" err="1"/>
              <a:t>yüksekliğne</a:t>
            </a:r>
            <a:r>
              <a:rPr lang="tr-TR" dirty="0"/>
              <a:t> bağlı akut pankreatit geçirenlerde şiddetli karın ağrısı şikayeti nedeniyle acil servise başvurabilir.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A32A2-D4E7-45EE-AC1A-AA8CB6B5C68B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0093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Dislipidemi</a:t>
            </a:r>
            <a:r>
              <a:rPr lang="tr-TR" dirty="0"/>
              <a:t> sadece bir yaşam biçimi hastalığı değildir. Dünyada en sık görülen </a:t>
            </a:r>
            <a:r>
              <a:rPr lang="tr-TR" dirty="0" err="1"/>
              <a:t>otozomal</a:t>
            </a:r>
            <a:r>
              <a:rPr lang="tr-TR" dirty="0"/>
              <a:t> dominant </a:t>
            </a:r>
            <a:r>
              <a:rPr lang="tr-TR" dirty="0" err="1"/>
              <a:t>kalıtımlı</a:t>
            </a:r>
            <a:r>
              <a:rPr lang="tr-TR" dirty="0"/>
              <a:t> gen hastalığı ailesel </a:t>
            </a:r>
            <a:r>
              <a:rPr lang="tr-TR" dirty="0" err="1"/>
              <a:t>hiperkolesterolemidir</a:t>
            </a:r>
            <a:r>
              <a:rPr lang="tr-TR" dirty="0"/>
              <a:t>. Toplumda %5-7 oranında görülür. AH olguları yaşam biçimlerinden bağımsız yüksek kolesterol ve erken yaşta ortaya çıkan ASKVH ile seyreder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11AB-5F22-44EB-90F7-51446E3CD572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8604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A32A2-D4E7-45EE-AC1A-AA8CB6B5C68B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675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A32A2-D4E7-45EE-AC1A-AA8CB6B5C68B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0243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ksantomlar</a:t>
            </a:r>
            <a:r>
              <a:rPr lang="tr-TR" dirty="0"/>
              <a:t> </a:t>
            </a:r>
            <a:r>
              <a:rPr lang="tr-TR" dirty="0" err="1"/>
              <a:t>elbileği</a:t>
            </a:r>
            <a:r>
              <a:rPr lang="tr-TR" dirty="0"/>
              <a:t>, dirsek ,</a:t>
            </a:r>
            <a:r>
              <a:rPr lang="tr-TR" dirty="0" err="1"/>
              <a:t>aşil</a:t>
            </a:r>
            <a:r>
              <a:rPr lang="tr-TR" dirty="0"/>
              <a:t> </a:t>
            </a:r>
            <a:r>
              <a:rPr lang="tr-TR" dirty="0" err="1"/>
              <a:t>tendonlarında</a:t>
            </a:r>
            <a:r>
              <a:rPr lang="tr-TR" dirty="0"/>
              <a:t> ve </a:t>
            </a:r>
            <a:r>
              <a:rPr lang="tr-TR" dirty="0" err="1"/>
              <a:t>metokarpofalengeal</a:t>
            </a:r>
            <a:r>
              <a:rPr lang="tr-TR" dirty="0"/>
              <a:t> eklemlerde </a:t>
            </a:r>
            <a:r>
              <a:rPr lang="tr-TR" dirty="0" err="1"/>
              <a:t>ksantomlar</a:t>
            </a:r>
            <a:r>
              <a:rPr lang="tr-TR" dirty="0"/>
              <a:t> oluşur.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A32A2-D4E7-45EE-AC1A-AA8CB6B5C68B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4271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2FFA77-B06F-8252-D13C-BE87AEB7C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471E071-848D-0ADB-70B8-6DBF9DF3D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B72BC56-C8C4-1D0E-977A-6212E8CA0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9686-0CDD-428A-A7B8-40B1D4BB88D5}" type="datetime1">
              <a:rPr lang="tr-TR" smtClean="0"/>
              <a:t>18.02.2026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3967BE6-7709-125D-F070-2D6503CF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00D5877-40E6-A843-15A9-2B72F2ABE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271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452CEA6-8568-E04B-A693-742E96E39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2DCB977-1496-7624-6D65-0ECC3A9F3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9E7F619-274B-926D-257E-CA429B598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DDF2-6911-49C0-AF3C-2010805D0060}" type="datetime1">
              <a:rPr lang="tr-TR" smtClean="0"/>
              <a:t>18.02.2026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DE35457-F340-A95E-61D1-5EBBFAD1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B275D5B-C51A-3CCE-668E-AC2652632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199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09F7F9B0-8147-4239-CCA7-8D92EFA3B8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19C4650-5318-D602-3696-A69FCEB86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72C4BFD-25B7-BC46-E137-84F6327B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67B4-CDEE-48C1-BEB4-3EBE2E073FBE}" type="datetime1">
              <a:rPr lang="tr-TR" smtClean="0"/>
              <a:t>18.02.2026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CF9E422-55D5-E29A-3CD6-DA664394B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495B00C-6A02-8E23-777D-2961A7BFA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8888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İçerik-Kırmızı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6304"/>
            <a:ext cx="12192000" cy="6858000"/>
          </a:xfrm>
          <a:prstGeom prst="rect">
            <a:avLst/>
          </a:prstGeom>
        </p:spPr>
      </p:pic>
      <p:cxnSp>
        <p:nvCxnSpPr>
          <p:cNvPr id="3" name="Straight Connector 5"/>
          <p:cNvCxnSpPr>
            <a:cxnSpLocks/>
          </p:cNvCxnSpPr>
          <p:nvPr userDrawn="1"/>
        </p:nvCxnSpPr>
        <p:spPr bwMode="auto">
          <a:xfrm>
            <a:off x="609598" y="1093107"/>
            <a:ext cx="0" cy="4784165"/>
          </a:xfrm>
          <a:prstGeom prst="line">
            <a:avLst/>
          </a:prstGeom>
          <a:ln w="12700">
            <a:solidFill>
              <a:srgbClr val="DC2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551384" y="6304"/>
            <a:ext cx="914402" cy="495300"/>
          </a:xfrm>
          <a:prstGeom prst="rect">
            <a:avLst/>
          </a:prstGeom>
          <a:solidFill>
            <a:srgbClr val="DC22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>
              <a:solidFill>
                <a:srgbClr val="DC2225"/>
              </a:solidFill>
            </a:endParaRPr>
          </a:p>
        </p:txBody>
      </p:sp>
      <p:sp>
        <p:nvSpPr>
          <p:cNvPr id="6" name="Başlık 1"/>
          <p:cNvSpPr>
            <a:spLocks noGrp="1"/>
          </p:cNvSpPr>
          <p:nvPr>
            <p:ph type="title" hasCustomPrompt="1"/>
          </p:nvPr>
        </p:nvSpPr>
        <p:spPr bwMode="auto">
          <a:xfrm>
            <a:off x="551383" y="588610"/>
            <a:ext cx="11089225" cy="504497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DC2225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tr-TR"/>
              <a:t>BAŞLIK GİRİNİZ</a:t>
            </a:r>
            <a:endParaRPr/>
          </a:p>
        </p:txBody>
      </p:sp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51383" y="6123376"/>
            <a:ext cx="1822304" cy="504531"/>
          </a:xfrm>
          <a:prstGeom prst="rect">
            <a:avLst/>
          </a:prstGeom>
        </p:spPr>
      </p:pic>
      <p:sp>
        <p:nvSpPr>
          <p:cNvPr id="15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1274424" y="6123376"/>
            <a:ext cx="366192" cy="72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b="1">
                <a:solidFill>
                  <a:srgbClr val="DC2225"/>
                </a:solidFill>
              </a:defRPr>
            </a:lvl1pPr>
          </a:lstStyle>
          <a:p>
            <a:pPr>
              <a:defRPr/>
            </a:pPr>
            <a:fld id="{501A4338-EBAE-ED40-8475-2E6AE1B9F2FD}" type="slidenum">
              <a:rPr lang="tr-TR"/>
              <a:t>‹#›</a:t>
            </a:fld>
            <a:endParaRPr lang="tr-TR"/>
          </a:p>
        </p:txBody>
      </p:sp>
      <p:sp>
        <p:nvSpPr>
          <p:cNvPr id="17" name="Metin Yer Tutucusu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849025" y="1355344"/>
            <a:ext cx="10791583" cy="452192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Metin Giriniz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5654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Başlık Slaydı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309055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Başlık ve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138701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Bölüm Üst Bilgis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195814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İki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199203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Karşılaştırm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1133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Yalnızca Başlı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973805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oş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93618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921158-C0F4-E614-B763-E0442D78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F84CAFE-9BC4-9936-1989-3A878CA29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9782DC3-D822-6C63-9D8A-0BCC9A18D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9723A-A026-4D4A-96B2-5F9CA7F9E3A3}" type="datetime1">
              <a:rPr lang="tr-TR" smtClean="0"/>
              <a:t>18.02.2026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EA0ACC5-487F-6A5E-A646-A9F61FFFF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1D9376B-4BFB-97F1-0AE3-A0B61484A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8066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Başlıklı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978018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aşlıklı Resi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tr-TR"/>
              <a:t>Resim eklemek için simgeye tıklayın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077521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Başlık ve Dikey Met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167855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Dikey Başlık ve Met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704466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İçerik-Kırmızı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6304"/>
            <a:ext cx="12192000" cy="6858000"/>
          </a:xfrm>
          <a:prstGeom prst="rect">
            <a:avLst/>
          </a:prstGeom>
        </p:spPr>
      </p:pic>
      <p:cxnSp>
        <p:nvCxnSpPr>
          <p:cNvPr id="3" name="Straight Connector 5"/>
          <p:cNvCxnSpPr>
            <a:cxnSpLocks/>
          </p:cNvCxnSpPr>
          <p:nvPr userDrawn="1"/>
        </p:nvCxnSpPr>
        <p:spPr bwMode="auto">
          <a:xfrm>
            <a:off x="609598" y="1093107"/>
            <a:ext cx="0" cy="4784165"/>
          </a:xfrm>
          <a:prstGeom prst="line">
            <a:avLst/>
          </a:prstGeom>
          <a:ln w="12700">
            <a:solidFill>
              <a:srgbClr val="DC2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551384" y="6304"/>
            <a:ext cx="914402" cy="495300"/>
          </a:xfrm>
          <a:prstGeom prst="rect">
            <a:avLst/>
          </a:prstGeom>
          <a:solidFill>
            <a:srgbClr val="DC22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>
              <a:solidFill>
                <a:srgbClr val="DC2225"/>
              </a:solidFill>
            </a:endParaRPr>
          </a:p>
        </p:txBody>
      </p:sp>
      <p:sp>
        <p:nvSpPr>
          <p:cNvPr id="6" name="Başlık 1"/>
          <p:cNvSpPr>
            <a:spLocks noGrp="1"/>
          </p:cNvSpPr>
          <p:nvPr>
            <p:ph type="title" hasCustomPrompt="1"/>
          </p:nvPr>
        </p:nvSpPr>
        <p:spPr bwMode="auto">
          <a:xfrm>
            <a:off x="551383" y="588610"/>
            <a:ext cx="11089225" cy="504497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DC2225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tr-TR"/>
              <a:t>BAŞLIK GİRİNİZ</a:t>
            </a:r>
            <a:endParaRPr/>
          </a:p>
        </p:txBody>
      </p:sp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51383" y="6123376"/>
            <a:ext cx="1822304" cy="504531"/>
          </a:xfrm>
          <a:prstGeom prst="rect">
            <a:avLst/>
          </a:prstGeom>
        </p:spPr>
      </p:pic>
      <p:sp>
        <p:nvSpPr>
          <p:cNvPr id="15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1274424" y="6123376"/>
            <a:ext cx="366192" cy="72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b="1">
                <a:solidFill>
                  <a:srgbClr val="DC2225"/>
                </a:solidFill>
              </a:defRPr>
            </a:lvl1pPr>
          </a:lstStyle>
          <a:p>
            <a:pPr>
              <a:defRPr/>
            </a:pPr>
            <a:fld id="{501A4338-EBAE-ED40-8475-2E6AE1B9F2FD}" type="slidenum">
              <a:rPr lang="tr-TR"/>
              <a:t>‹#›</a:t>
            </a:fld>
            <a:endParaRPr lang="tr-TR"/>
          </a:p>
        </p:txBody>
      </p:sp>
      <p:sp>
        <p:nvSpPr>
          <p:cNvPr id="17" name="Metin Yer Tutucusu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849025" y="1355344"/>
            <a:ext cx="10791583" cy="452192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Metin Giriniz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2908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Kapak-Kırmızı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897261" y="865072"/>
            <a:ext cx="4397477" cy="1217504"/>
          </a:xfrm>
          <a:prstGeom prst="rect">
            <a:avLst/>
          </a:prstGeom>
        </p:spPr>
      </p:pic>
      <p:sp>
        <p:nvSpPr>
          <p:cNvPr id="10" name="Başlık 1"/>
          <p:cNvSpPr>
            <a:spLocks noGrp="1"/>
          </p:cNvSpPr>
          <p:nvPr>
            <p:ph type="title" hasCustomPrompt="1"/>
          </p:nvPr>
        </p:nvSpPr>
        <p:spPr bwMode="auto">
          <a:xfrm>
            <a:off x="838198" y="3144724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tr-TR"/>
              <a:t>BAŞLIK GİRİNİZ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2713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1BCD01-A678-8968-E9C9-BFC6878C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4B2C8FD-E7CE-247A-68E9-17DBF9F2F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ABF2914-8A06-1F39-0CC7-7D87039FD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6D036-CE13-4042-B9E9-AD99F94C201B}" type="datetime1">
              <a:rPr lang="tr-TR" smtClean="0"/>
              <a:t>18.02.2026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DCA1F97-D034-190C-C6E0-FB6FDB1B4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E7B20C6-286C-B8BC-F644-CEE16F6C5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9835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4067B1-A4FF-05F6-08EC-02E66B34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72092D-0D51-7F04-0DED-46FFF756B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327DA08-DBE9-D9B7-476B-40B87CC31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D3703C8-5BFF-71DE-74FC-1F6493BD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4BD6-B257-4508-8571-0C447078E9B6}" type="datetime1">
              <a:rPr lang="tr-TR" smtClean="0"/>
              <a:t>18.02.2026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47BB269-AF28-7DAB-AFA1-ABA89B886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22F17CD-5CC4-12ED-906C-328AFF9E7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692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4EF98F-AF6B-5345-D809-8E541AEFB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10AB64E-EBB4-DEBE-20B4-25E95DB1A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F0EB8A1-1964-D850-7248-F2484E659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2259E0F-42F1-F5FE-422F-C25FCBC8D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C5B9F22-9FBE-D922-059C-DFFC897FFD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B8BEE67-4576-8A02-8AA1-CB8DF6947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B202-5E17-4EF6-9FEF-75B888A94384}" type="datetime1">
              <a:rPr lang="tr-TR" smtClean="0"/>
              <a:t>18.02.2026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43E00E6-DAEE-1240-83D7-716393A5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CD6889F-C6EC-1F12-3B75-EB2C41F7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797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0DE896-ADAC-43AA-A69C-0E05FF1A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14BE3C05-7FF8-34D5-D12D-0D1C3B510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C22F-95B9-4553-9C50-2C68FF529B1B}" type="datetime1">
              <a:rPr lang="tr-TR" smtClean="0"/>
              <a:t>18.02.2026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2011E27-6659-1A5F-7F1A-DDFC9B6EA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9B13905-60D1-5C4C-7E09-E3E4C037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400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D51BCC2-1434-50C6-4086-3617B4ED3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54DD-7A9F-4387-B424-5D2A51E7B03C}" type="datetime1">
              <a:rPr lang="tr-TR" smtClean="0"/>
              <a:t>18.02.2026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2816884-3AE6-AE6A-BAD3-A77A427B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C4B22CA-D106-8383-6D3F-B4909FFA8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5387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63DAE7-17A6-F927-733D-3CA3E3F5F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A81782-1384-BE63-9F9B-F60FA524B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707D69D-0145-6EC5-5A88-0D188258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A97320F-BACE-03D9-497B-AFE2D0D8F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47AA-0813-4CE9-B598-4618B4781D92}" type="datetime1">
              <a:rPr lang="tr-TR" smtClean="0"/>
              <a:t>18.02.2026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26830FC-A554-88FD-73BC-2BBF9F50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C0AF8B6-991F-F253-8497-521BC97A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433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70C1B9-280F-2453-289D-3AB95B9B1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3567520-987E-48FB-8C6B-CB68A8DA4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30D0F4F-E090-AFE9-4EE4-D3A3C9A84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C99E9EE-6052-FAF0-B2FB-F6755E029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34F3-E646-4338-8BC8-D66B1F708794}" type="datetime1">
              <a:rPr lang="tr-TR" smtClean="0"/>
              <a:t>18.02.2026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00C2BA-73E0-4DDD-2241-18FB3AC2F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FE7AB84-91CD-2C94-A3C4-0C5EB598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016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A757AC5D-5ED0-DCED-3056-D18EC9410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3F50C82-8A39-6F68-1731-7268BF010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8451DC6-4F6C-693A-0D44-D9EF8D76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B150B-FB5C-4C88-8CE3-A2FEC2A1AE08}" type="datetime1">
              <a:rPr lang="tr-TR" smtClean="0"/>
              <a:t>18.02.2026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9770560-5575-E671-5A95-50D4492B4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6B9BD1A-D44D-FD93-1C19-6183862A3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B08555-D75E-4ECA-B71C-AA6D06A1C8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833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A3D5AB-E80B-4143-9A86-42714264F001}" type="datetimeFigureOut">
              <a:rPr lang="en-US" altLang="zh-CN"/>
              <a:t>2/18/2026</a:t>
            </a:fld>
            <a:endParaRPr 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DE4D43A-31A1-40A0-AE8D-6565FA146AD4}" type="slidenum">
              <a:rPr lang="en-US" altLang="zh-CN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14308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ptodate.com/contents/table-of-contents/cardiovascular-medicine/lipid-disorders" TargetMode="External"/><Relationship Id="rId3" Type="http://schemas.openxmlformats.org/officeDocument/2006/relationships/hyperlink" Target="https://file.temd.org.tr/Uploads/publications/guides/documents/20211026164301-2021tbl_kilavuzb66456ad2f.pdf" TargetMode="External"/><Relationship Id="rId7" Type="http://schemas.openxmlformats.org/officeDocument/2006/relationships/hyperlink" Target="https://www.uptodate.com/contents/low-density-lipoprotein-cholesterol-lowering-therapy-in-the-primary-prevention-of-cardiovascular-disease" TargetMode="External"/><Relationship Id="rId2" Type="http://schemas.openxmlformats.org/officeDocument/2006/relationships/hyperlink" Target="https://hsgm.saglik.gov.tr/media/attachments/2025/06/13/kardiyovaskuler-risk-degerlendirmesi-kilavuzu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jacc.2018.11.002" TargetMode="External"/><Relationship Id="rId5" Type="http://schemas.openxmlformats.org/officeDocument/2006/relationships/hyperlink" Target="https://www.escardio.org/guidelines/practice-tools/cvd-prevention-toolbox/score-risk-charts/" TargetMode="External"/><Relationship Id="rId4" Type="http://schemas.openxmlformats.org/officeDocument/2006/relationships/hyperlink" Target="https://www.escardio.org/guidelines/clinical-practice-guidelines/all-esc-practice-guidelines/dyslipidaemias/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9BC69F26-8CC9-48E1-73B2-9791F935D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4960" y="3798531"/>
            <a:ext cx="9144000" cy="1655762"/>
          </a:xfrm>
        </p:spPr>
        <p:txBody>
          <a:bodyPr>
            <a:normAutofit/>
          </a:bodyPr>
          <a:lstStyle/>
          <a:p>
            <a:r>
              <a:rPr lang="tr-TR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BİRİNCİ BASAMAKTA </a:t>
            </a:r>
            <a:br>
              <a:rPr lang="tr-TR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DİSLİPİDEMİ YÖNETİMİ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609E436-39B2-4681-999D-719960B1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1</a:t>
            </a:fld>
            <a:endParaRPr lang="tr-TR"/>
          </a:p>
        </p:txBody>
      </p:sp>
      <p:sp>
        <p:nvSpPr>
          <p:cNvPr id="4" name="Dikdörtgen 3"/>
          <p:cNvSpPr/>
          <p:nvPr/>
        </p:nvSpPr>
        <p:spPr bwMode="auto">
          <a:xfrm>
            <a:off x="2543027" y="2306586"/>
            <a:ext cx="75830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000" dirty="0">
                <a:solidFill>
                  <a:schemeClr val="bg1"/>
                </a:solidFill>
              </a:rPr>
              <a:t>TANIDAN TEDAVİYE GÜNCEL YAKLAŞIMLAR EĞİTİM PROGRAMI </a:t>
            </a:r>
            <a:endParaRPr dirty="0"/>
          </a:p>
          <a:p>
            <a:pPr algn="ctr">
              <a:defRPr/>
            </a:pPr>
            <a:r>
              <a:rPr lang="tr-TR" sz="2000" dirty="0" smtClean="0">
                <a:solidFill>
                  <a:schemeClr val="bg1"/>
                </a:solidFill>
              </a:rPr>
              <a:t>KARDİYOVASKÜLER MODÜLÜ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0220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16506C4-F1C3-4287-A633-2229394B6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67" y="694592"/>
            <a:ext cx="10515600" cy="966116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B23DCD-FEE7-4936-B299-A46D9D411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67" y="1810635"/>
            <a:ext cx="10515600" cy="4351338"/>
          </a:xfrm>
        </p:spPr>
        <p:txBody>
          <a:bodyPr/>
          <a:lstStyle/>
          <a:p>
            <a:r>
              <a:rPr lang="tr-TR" dirty="0" err="1">
                <a:latin typeface="Arial Nova Light" panose="020B0304020202020204" pitchFamily="34" charset="0"/>
              </a:rPr>
              <a:t>Anamnez</a:t>
            </a:r>
            <a:r>
              <a:rPr lang="tr-TR" dirty="0">
                <a:latin typeface="Arial Nova Light" panose="020B03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>
                <a:latin typeface="Arial Nova Light" panose="020B0304020202020204" pitchFamily="34" charset="0"/>
              </a:rPr>
              <a:t>Sekonder</a:t>
            </a:r>
            <a:r>
              <a:rPr lang="tr-TR" dirty="0">
                <a:latin typeface="Arial Nova Light" panose="020B0304020202020204" pitchFamily="34" charset="0"/>
              </a:rPr>
              <a:t> </a:t>
            </a:r>
            <a:r>
              <a:rPr lang="tr-TR" dirty="0" err="1">
                <a:latin typeface="Arial Nova Light" panose="020B0304020202020204" pitchFamily="34" charset="0"/>
              </a:rPr>
              <a:t>dislipidemi</a:t>
            </a:r>
            <a:r>
              <a:rPr lang="tr-TR" dirty="0">
                <a:latin typeface="Arial Nova Light" panose="020B0304020202020204" pitchFamily="34" charset="0"/>
              </a:rPr>
              <a:t> nedenleri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Arial Nova Light" panose="020B0304020202020204" pitchFamily="34" charset="0"/>
              </a:rPr>
              <a:t>Ailesel </a:t>
            </a:r>
            <a:r>
              <a:rPr lang="tr-TR" dirty="0" err="1">
                <a:latin typeface="Arial Nova Light" panose="020B0304020202020204" pitchFamily="34" charset="0"/>
              </a:rPr>
              <a:t>dislipidemiler</a:t>
            </a:r>
            <a:r>
              <a:rPr lang="tr-TR" dirty="0">
                <a:latin typeface="Arial Nova Light" panose="020B03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>
                <a:latin typeface="Arial Nova Light" panose="020B0304020202020204" pitchFamily="34" charset="0"/>
              </a:rPr>
              <a:t>Dislipideminin</a:t>
            </a:r>
            <a:r>
              <a:rPr lang="tr-TR" dirty="0">
                <a:latin typeface="Arial Nova Light" panose="020B0304020202020204" pitchFamily="34" charset="0"/>
              </a:rPr>
              <a:t> komplikasyonları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Arial Nova Light" panose="020B0304020202020204" pitchFamily="34" charset="0"/>
              </a:rPr>
              <a:t>Eşlik eden diğer hastalıklar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Arial Nova Light" panose="020B0304020202020204" pitchFamily="34" charset="0"/>
              </a:rPr>
              <a:t>ASKVH risk faktörleri araştırılmalıdır.</a:t>
            </a:r>
          </a:p>
        </p:txBody>
      </p:sp>
    </p:spTree>
    <p:extLst>
      <p:ext uri="{BB962C8B-B14F-4D97-AF65-F5344CB8AC3E}">
        <p14:creationId xmlns:p14="http://schemas.microsoft.com/office/powerpoint/2010/main" val="2202149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5E7512-7B6E-7F48-8CF2-3375247D0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Tanı</a:t>
            </a:r>
            <a:endParaRPr lang="tr-T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28AB5AC-530B-A454-BFD5-4FECE4B0B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022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tr-TR" dirty="0">
                <a:latin typeface="Arial Nova Light" panose="020B0304020202020204" pitchFamily="34" charset="0"/>
              </a:rPr>
              <a:t>FM son derece önemlidir.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>
                <a:latin typeface="Arial Nova Light" panose="020B0304020202020204" pitchFamily="34" charset="0"/>
              </a:rPr>
              <a:t>Hastanın; Boyu, kilosu ve bel çevresi ölçümleri kayıt edilmeli, VKİ hesaplanmalıdır.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>
                <a:latin typeface="Arial Nova Light" panose="020B0304020202020204" pitchFamily="34" charset="0"/>
              </a:rPr>
              <a:t>Kan basıncı ölçülmelidir.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>
                <a:latin typeface="Arial Nova Light" panose="020B0304020202020204" pitchFamily="34" charset="0"/>
              </a:rPr>
              <a:t>Sistem muayeneleri (kalp ve periferik damar, nörolojik ve </a:t>
            </a:r>
            <a:r>
              <a:rPr lang="tr-TR" dirty="0" err="1">
                <a:latin typeface="Arial Nova Light" panose="020B0304020202020204" pitchFamily="34" charset="0"/>
              </a:rPr>
              <a:t>gastro</a:t>
            </a:r>
            <a:r>
              <a:rPr lang="tr-TR" dirty="0">
                <a:latin typeface="Arial Nova Light" panose="020B0304020202020204" pitchFamily="34" charset="0"/>
              </a:rPr>
              <a:t> intestinal sistem, göz muayenesi, vb.). tam olarak yapılmalıdır.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err="1">
                <a:latin typeface="Arial Nova Light" panose="020B0304020202020204" pitchFamily="34" charset="0"/>
              </a:rPr>
              <a:t>Primer-Sekonder</a:t>
            </a:r>
            <a:r>
              <a:rPr lang="tr-TR" dirty="0">
                <a:latin typeface="Arial Nova Light" panose="020B0304020202020204" pitchFamily="34" charset="0"/>
              </a:rPr>
              <a:t> </a:t>
            </a:r>
            <a:r>
              <a:rPr lang="tr-TR" dirty="0" err="1">
                <a:latin typeface="Arial Nova Light" panose="020B0304020202020204" pitchFamily="34" charset="0"/>
              </a:rPr>
              <a:t>dislipidemi</a:t>
            </a:r>
            <a:r>
              <a:rPr lang="tr-TR" dirty="0">
                <a:latin typeface="Arial Nova Light" panose="020B0304020202020204" pitchFamily="34" charset="0"/>
              </a:rPr>
              <a:t> ayrımı yapılmaya çalışılmalı ve </a:t>
            </a:r>
            <a:r>
              <a:rPr lang="tr-TR" dirty="0" err="1">
                <a:latin typeface="Arial Nova Light" panose="020B0304020202020204" pitchFamily="34" charset="0"/>
              </a:rPr>
              <a:t>Sekonder</a:t>
            </a:r>
            <a:r>
              <a:rPr lang="tr-TR" dirty="0">
                <a:latin typeface="Arial Nova Light" panose="020B0304020202020204" pitchFamily="34" charset="0"/>
              </a:rPr>
              <a:t> dislipidemi nedenlerine ait FM bulgularının varlığı araştırılmalıdır.</a:t>
            </a:r>
          </a:p>
        </p:txBody>
      </p:sp>
    </p:spTree>
    <p:extLst>
      <p:ext uri="{BB962C8B-B14F-4D97-AF65-F5344CB8AC3E}">
        <p14:creationId xmlns:p14="http://schemas.microsoft.com/office/powerpoint/2010/main" val="2208566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12</a:t>
            </a:fld>
            <a:endParaRPr lang="tr-TR"/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>
            <a:noAutofit/>
          </a:bodyPr>
          <a:lstStyle/>
          <a:p>
            <a:pPr algn="just"/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Primer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Lipid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metabolizmasını etkileyen genetik mutasyonlardan (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otozomal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dominant,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otozomal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resesif veya X 'e bağlı) kaynaklanır.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Sık görülen bazı tipleri ailesel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hiperkolesterolemi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 ailesel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hipertrigliseridemi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 ailesel kombine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hiperlipidemi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ve ailesel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disbetalipoproteinemidir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Ailesel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hiperlipidemi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düşünülen tüm vakalarda genetik danışmanlık önerilmelidir.</a:t>
            </a:r>
          </a:p>
          <a:p>
            <a:pPr algn="just"/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547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13</a:t>
            </a:fld>
            <a:endParaRPr lang="tr-TR"/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838200" y="705679"/>
            <a:ext cx="10515600" cy="5262563"/>
          </a:xfrm>
        </p:spPr>
        <p:txBody>
          <a:bodyPr>
            <a:noAutofit/>
          </a:bodyPr>
          <a:lstStyle/>
          <a:p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Sekonder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Altta yatan nedenin ele alınmasıyla geri döndürülebilir veya değiştirilebilir…</a:t>
            </a:r>
          </a:p>
          <a:p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Risk faktörleri;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Fiziksel hareketsizlik,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Sağlıksız beslenme,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Obezite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Diyabet,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Hipotiroidizm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Kronik böbrek hastalığı,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Karaciğer hastalığı,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Alkol kötüye kullanımı,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Sigara,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İlaçlar (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tiyazid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diüretikleri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, beta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blokörler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, oral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kontraseptifler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kortikosteroidler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vb.).</a:t>
            </a:r>
          </a:p>
          <a:p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006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van 9">
            <a:extLst>
              <a:ext uri="{FF2B5EF4-FFF2-40B4-BE49-F238E27FC236}">
                <a16:creationId xmlns:a16="http://schemas.microsoft.com/office/drawing/2014/main" id="{AF36AE21-4DE7-4CC4-9DA5-2FE66F7B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49" y="365126"/>
            <a:ext cx="11094076" cy="779462"/>
          </a:xfrm>
        </p:spPr>
        <p:txBody>
          <a:bodyPr>
            <a:normAutofit/>
          </a:bodyPr>
          <a:lstStyle/>
          <a:p>
            <a:r>
              <a:rPr lang="tr-TR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Dislipidemiye</a:t>
            </a:r>
            <a:r>
              <a:rPr lang="tr-T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Neden Olan Hastalıklar ve İlaçlar</a:t>
            </a: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640336"/>
              </p:ext>
            </p:extLst>
          </p:nvPr>
        </p:nvGraphicFramePr>
        <p:xfrm>
          <a:off x="908488" y="1144588"/>
          <a:ext cx="6882701" cy="4814715"/>
        </p:xfrm>
        <a:graphic>
          <a:graphicData uri="http://schemas.openxmlformats.org/drawingml/2006/table">
            <a:tbl>
              <a:tblPr/>
              <a:tblGrid>
                <a:gridCol w="2986698">
                  <a:extLst>
                    <a:ext uri="{9D8B030D-6E8A-4147-A177-3AD203B41FA5}">
                      <a16:colId xmlns:a16="http://schemas.microsoft.com/office/drawing/2014/main" val="2884553872"/>
                    </a:ext>
                  </a:extLst>
                </a:gridCol>
                <a:gridCol w="1791630">
                  <a:extLst>
                    <a:ext uri="{9D8B030D-6E8A-4147-A177-3AD203B41FA5}">
                      <a16:colId xmlns:a16="http://schemas.microsoft.com/office/drawing/2014/main" val="525317667"/>
                    </a:ext>
                  </a:extLst>
                </a:gridCol>
                <a:gridCol w="2104373">
                  <a:extLst>
                    <a:ext uri="{9D8B030D-6E8A-4147-A177-3AD203B41FA5}">
                      <a16:colId xmlns:a16="http://schemas.microsoft.com/office/drawing/2014/main" val="3080401606"/>
                    </a:ext>
                  </a:extLst>
                </a:gridCol>
              </a:tblGrid>
              <a:tr h="262308">
                <a:tc>
                  <a:txBody>
                    <a:bodyPr/>
                    <a:lstStyle/>
                    <a:p>
                      <a:r>
                        <a:rPr lang="tr-T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Durum / Neden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LDL-K ↑</a:t>
                      </a:r>
                      <a:endParaRPr lang="tr-TR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TG ↑, HDL-K ↓</a:t>
                      </a:r>
                      <a:endParaRPr lang="tr-TR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69577"/>
                  </a:ext>
                </a:extLst>
              </a:tr>
              <a:tr h="262308">
                <a:tc>
                  <a:txBody>
                    <a:bodyPr/>
                    <a:lstStyle/>
                    <a:p>
                      <a:r>
                        <a:rPr lang="tr-TR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Hipotiroidizm</a:t>
                      </a:r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1493996"/>
                  </a:ext>
                </a:extLst>
              </a:tr>
              <a:tr h="262308">
                <a:tc>
                  <a:txBody>
                    <a:bodyPr/>
                    <a:lstStyle/>
                    <a:p>
                      <a:r>
                        <a:rPr lang="tr-TR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Nefrotik</a:t>
                      </a:r>
                      <a:r>
                        <a:rPr lang="tr-T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sendrom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55419"/>
                  </a:ext>
                </a:extLst>
              </a:tr>
              <a:tr h="262308">
                <a:tc>
                  <a:txBody>
                    <a:bodyPr/>
                    <a:lstStyle/>
                    <a:p>
                      <a:r>
                        <a:rPr lang="tr-T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Kronik böbrek hastalığı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8497481"/>
                  </a:ext>
                </a:extLst>
              </a:tr>
              <a:tr h="262308">
                <a:tc>
                  <a:txBody>
                    <a:bodyPr/>
                    <a:lstStyle/>
                    <a:p>
                      <a:r>
                        <a:rPr lang="tr-T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Kolestatik hastalıklar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336375"/>
                  </a:ext>
                </a:extLst>
              </a:tr>
              <a:tr h="262308">
                <a:tc>
                  <a:txBody>
                    <a:bodyPr/>
                    <a:lstStyle/>
                    <a:p>
                      <a:r>
                        <a:rPr lang="tr-T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Obezite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586677"/>
                  </a:ext>
                </a:extLst>
              </a:tr>
              <a:tr h="262308">
                <a:tc>
                  <a:txBody>
                    <a:bodyPr/>
                    <a:lstStyle/>
                    <a:p>
                      <a:r>
                        <a:rPr lang="tr-T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Gebelik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045618"/>
                  </a:ext>
                </a:extLst>
              </a:tr>
              <a:tr h="262308">
                <a:tc>
                  <a:txBody>
                    <a:bodyPr/>
                    <a:lstStyle/>
                    <a:p>
                      <a:r>
                        <a:rPr lang="tr-T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Tip 2 diyabet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8462612"/>
                  </a:ext>
                </a:extLst>
              </a:tr>
              <a:tr h="262308">
                <a:tc>
                  <a:txBody>
                    <a:bodyPr/>
                    <a:lstStyle/>
                    <a:p>
                      <a:r>
                        <a:rPr lang="tr-T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Aşırı alkol tüketimi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09157"/>
                  </a:ext>
                </a:extLst>
              </a:tr>
              <a:tr h="262308">
                <a:tc>
                  <a:txBody>
                    <a:bodyPr/>
                    <a:lstStyle/>
                    <a:p>
                      <a:r>
                        <a:rPr lang="tr-TR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İlaçlar</a:t>
                      </a:r>
                      <a:endParaRPr lang="tr-TR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6136993"/>
                  </a:ext>
                </a:extLst>
              </a:tr>
              <a:tr h="262308">
                <a:tc>
                  <a:txBody>
                    <a:bodyPr/>
                    <a:lstStyle/>
                    <a:p>
                      <a:r>
                        <a:rPr lang="tr-T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Anabolik steroidler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0245844"/>
                  </a:ext>
                </a:extLst>
              </a:tr>
              <a:tr h="262308">
                <a:tc>
                  <a:txBody>
                    <a:bodyPr/>
                    <a:lstStyle/>
                    <a:p>
                      <a:r>
                        <a:rPr lang="tr-T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Kortikosteroidler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965405"/>
                  </a:ext>
                </a:extLst>
              </a:tr>
              <a:tr h="377297">
                <a:tc>
                  <a:txBody>
                    <a:bodyPr/>
                    <a:lstStyle/>
                    <a:p>
                      <a:r>
                        <a:rPr lang="tr-T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Oral kontraseptifler, östrojenler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834863"/>
                  </a:ext>
                </a:extLst>
              </a:tr>
              <a:tr h="377297">
                <a:tc>
                  <a:txBody>
                    <a:bodyPr/>
                    <a:lstStyle/>
                    <a:p>
                      <a:r>
                        <a:rPr lang="tr-T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HIV tedavisi (proteaz inhibitörleri)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270334"/>
                  </a:ext>
                </a:extLst>
              </a:tr>
              <a:tr h="377297">
                <a:tc>
                  <a:txBody>
                    <a:bodyPr/>
                    <a:lstStyle/>
                    <a:p>
                      <a:r>
                        <a:rPr lang="tr-TR" sz="16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Tiazid diüretikleri, beta blokerler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63063" marR="63063" marT="31531" marB="31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391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317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Tanı</a:t>
            </a:r>
            <a:br>
              <a:rPr lang="tr-T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zaman şüphelenelim?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90688"/>
            <a:ext cx="10515600" cy="4199394"/>
          </a:xfrm>
        </p:spPr>
        <p:txBody>
          <a:bodyPr>
            <a:normAutofit/>
          </a:bodyPr>
          <a:lstStyle/>
          <a:p>
            <a:r>
              <a:rPr lang="tr-TR" dirty="0" err="1">
                <a:latin typeface="Arial Nova Light" panose="020B0304020202020204" pitchFamily="34" charset="0"/>
              </a:rPr>
              <a:t>Ksantoma</a:t>
            </a:r>
            <a:endParaRPr lang="tr-TR" dirty="0">
              <a:latin typeface="Arial Nova Light" panose="020B0304020202020204" pitchFamily="34" charset="0"/>
            </a:endParaRPr>
          </a:p>
          <a:p>
            <a:r>
              <a:rPr lang="tr-TR" dirty="0" err="1">
                <a:latin typeface="Arial Nova Light" panose="020B0304020202020204" pitchFamily="34" charset="0"/>
              </a:rPr>
              <a:t>Ksantelesma</a:t>
            </a:r>
            <a:endParaRPr lang="tr-TR" dirty="0">
              <a:latin typeface="Arial Nova Light" panose="020B0304020202020204" pitchFamily="34" charset="0"/>
            </a:endParaRPr>
          </a:p>
          <a:p>
            <a:r>
              <a:rPr lang="tr-TR" dirty="0" err="1">
                <a:latin typeface="Arial Nova Light" panose="020B0304020202020204" pitchFamily="34" charset="0"/>
              </a:rPr>
              <a:t>Arcus</a:t>
            </a:r>
            <a:r>
              <a:rPr lang="tr-TR" dirty="0">
                <a:latin typeface="Arial Nova Light" panose="020B0304020202020204" pitchFamily="34" charset="0"/>
              </a:rPr>
              <a:t> Kornea</a:t>
            </a:r>
          </a:p>
          <a:p>
            <a:r>
              <a:rPr lang="tr-TR" dirty="0">
                <a:latin typeface="Arial Nova Light" panose="020B0304020202020204" pitchFamily="34" charset="0"/>
              </a:rPr>
              <a:t>Yağlı karaciğer (özellikle </a:t>
            </a:r>
            <a:r>
              <a:rPr lang="tr-TR" dirty="0" err="1">
                <a:latin typeface="Arial Nova Light" panose="020B0304020202020204" pitchFamily="34" charset="0"/>
              </a:rPr>
              <a:t>trigliseridemilerde</a:t>
            </a:r>
            <a:r>
              <a:rPr lang="tr-TR" dirty="0">
                <a:latin typeface="Arial Nova Light" panose="020B0304020202020204" pitchFamily="34" charset="0"/>
              </a:rPr>
              <a:t>)</a:t>
            </a:r>
          </a:p>
          <a:p>
            <a:r>
              <a:rPr lang="tr-TR" dirty="0" err="1">
                <a:latin typeface="Arial Nova Light" panose="020B0304020202020204" pitchFamily="34" charset="0"/>
              </a:rPr>
              <a:t>Pankreatit</a:t>
            </a:r>
            <a:r>
              <a:rPr lang="tr-TR" dirty="0">
                <a:latin typeface="Arial Nova Light" panose="020B0304020202020204" pitchFamily="34" charset="0"/>
              </a:rPr>
              <a:t> (TG &gt; 500 mg/dl)</a:t>
            </a:r>
          </a:p>
          <a:p>
            <a:r>
              <a:rPr lang="tr-TR" dirty="0" err="1">
                <a:latin typeface="Arial Nova Light" panose="020B0304020202020204" pitchFamily="34" charset="0"/>
              </a:rPr>
              <a:t>Ateroskleroz</a:t>
            </a:r>
            <a:endParaRPr lang="tr-TR" dirty="0">
              <a:latin typeface="Arial Nova Light" panose="020B0304020202020204" pitchFamily="34" charset="0"/>
            </a:endParaRPr>
          </a:p>
          <a:p>
            <a:r>
              <a:rPr lang="tr-TR" dirty="0">
                <a:latin typeface="Arial Nova Light" panose="020B0304020202020204" pitchFamily="34" charset="0"/>
              </a:rPr>
              <a:t>Koroner kalp hastalığı</a:t>
            </a:r>
          </a:p>
          <a:p>
            <a:r>
              <a:rPr lang="tr-TR" dirty="0">
                <a:latin typeface="Arial Nova Light" panose="020B0304020202020204" pitchFamily="34" charset="0"/>
              </a:rPr>
              <a:t>Beyin damar hastalığına bağlı klinik bulgular veya hiçbiri yokken </a:t>
            </a:r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8EA37-8E20-4D37-A1AA-FA96CA193092}" type="slidenum">
              <a:rPr lang="tr-TR" altLang="en-US" smtClean="0"/>
              <a:pPr/>
              <a:t>15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24824336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59192" y="241162"/>
            <a:ext cx="10289873" cy="1325563"/>
          </a:xfrm>
        </p:spPr>
        <p:txBody>
          <a:bodyPr>
            <a:normAutofit/>
          </a:bodyPr>
          <a:lstStyle/>
          <a:p>
            <a:r>
              <a:rPr lang="tr-TR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Tendon</a:t>
            </a:r>
            <a:r>
              <a:rPr lang="tr-T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Ksantomları</a:t>
            </a:r>
            <a:endParaRPr lang="tr-TR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1FF6D45-A09B-14A9-1BB9-BA181B752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92" y="1825625"/>
            <a:ext cx="4238844" cy="386119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D5EE8D6-AC86-62C4-261E-61BB92995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741" y="1825625"/>
            <a:ext cx="5446059" cy="3535515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333561BA-04F2-281D-747B-35D372730121}"/>
              </a:ext>
            </a:extLst>
          </p:cNvPr>
          <p:cNvSpPr txBox="1"/>
          <p:nvPr/>
        </p:nvSpPr>
        <p:spPr>
          <a:xfrm>
            <a:off x="3292380" y="57610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Görsel içerik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5.2 yapay zekâ modeli ile üretilmiştir.</a:t>
            </a:r>
          </a:p>
        </p:txBody>
      </p:sp>
    </p:spTree>
    <p:extLst>
      <p:ext uri="{BB962C8B-B14F-4D97-AF65-F5344CB8AC3E}">
        <p14:creationId xmlns:p14="http://schemas.microsoft.com/office/powerpoint/2010/main" val="156098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Ksantelezma</a:t>
            </a:r>
            <a:endParaRPr lang="tr-TR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08734BA-C390-B577-3DAA-C51717A3E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106" y="1341344"/>
            <a:ext cx="7419845" cy="432878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A75FEA7-EBB1-C89B-288B-D174FB0FDA56}"/>
              </a:ext>
            </a:extLst>
          </p:cNvPr>
          <p:cNvSpPr txBox="1"/>
          <p:nvPr/>
        </p:nvSpPr>
        <p:spPr>
          <a:xfrm>
            <a:off x="3192172" y="58354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Görsel içerik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5.2 yapay zekâ modeli ile üretilmiştir.</a:t>
            </a:r>
          </a:p>
        </p:txBody>
      </p:sp>
    </p:spTree>
    <p:extLst>
      <p:ext uri="{BB962C8B-B14F-4D97-AF65-F5344CB8AC3E}">
        <p14:creationId xmlns:p14="http://schemas.microsoft.com/office/powerpoint/2010/main" val="221448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50630" y="607928"/>
            <a:ext cx="10328415" cy="632149"/>
          </a:xfrm>
        </p:spPr>
        <p:txBody>
          <a:bodyPr>
            <a:normAutofit/>
          </a:bodyPr>
          <a:lstStyle/>
          <a:p>
            <a:r>
              <a:rPr lang="tr-TR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Arkus</a:t>
            </a:r>
            <a:r>
              <a:rPr lang="tr-T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Kornea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950E6DC-604A-9239-1FF7-3BB2E688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331" y="1105819"/>
            <a:ext cx="6489011" cy="4157839"/>
          </a:xfrm>
          <a:prstGeom prst="rect">
            <a:avLst/>
          </a:prstGeom>
        </p:spPr>
      </p:pic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FC205015-2819-EC83-2806-A481A8841222}"/>
              </a:ext>
            </a:extLst>
          </p:cNvPr>
          <p:cNvCxnSpPr>
            <a:cxnSpLocks/>
          </p:cNvCxnSpPr>
          <p:nvPr/>
        </p:nvCxnSpPr>
        <p:spPr>
          <a:xfrm flipH="1" flipV="1">
            <a:off x="7354287" y="3661254"/>
            <a:ext cx="747328" cy="340658"/>
          </a:xfrm>
          <a:prstGeom prst="straightConnector1">
            <a:avLst/>
          </a:prstGeom>
          <a:ln w="857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5EF7777-D32E-6BF2-62CB-7817210212F8}"/>
              </a:ext>
            </a:extLst>
          </p:cNvPr>
          <p:cNvSpPr txBox="1"/>
          <p:nvPr/>
        </p:nvSpPr>
        <p:spPr>
          <a:xfrm>
            <a:off x="3052235" y="53405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Görsel içerik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5.2 yapay zekâ modeli ile üretilmiştir.</a:t>
            </a:r>
          </a:p>
        </p:txBody>
      </p:sp>
    </p:spTree>
    <p:extLst>
      <p:ext uri="{BB962C8B-B14F-4D97-AF65-F5344CB8AC3E}">
        <p14:creationId xmlns:p14="http://schemas.microsoft.com/office/powerpoint/2010/main" val="2713996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CD74678-967C-E76E-BE9C-834E03CC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340"/>
            <a:ext cx="11103864" cy="935348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Tanı</a:t>
            </a:r>
            <a:br>
              <a:rPr lang="tr-T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Dislipidemide İstenmesi Önerilen Standart Laboratuvar Testleri</a:t>
            </a:r>
            <a:endParaRPr lang="tr-TR" sz="3200" dirty="0"/>
          </a:p>
        </p:txBody>
      </p:sp>
      <p:graphicFrame>
        <p:nvGraphicFramePr>
          <p:cNvPr id="5" name="İçerik Yer Tutucusu 4">
            <a:extLst>
              <a:ext uri="{FF2B5EF4-FFF2-40B4-BE49-F238E27FC236}">
                <a16:creationId xmlns:a16="http://schemas.microsoft.com/office/drawing/2014/main" id="{18D25530-745C-E800-E08C-91169498E7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6168212"/>
              </p:ext>
            </p:extLst>
          </p:nvPr>
        </p:nvGraphicFramePr>
        <p:xfrm>
          <a:off x="838200" y="1944378"/>
          <a:ext cx="10515600" cy="256032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94148141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336691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Lipidler ve Lipoprotein Düzeyleri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Sekonder nedenler için temel testler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6655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Total-K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Açlık kan glukozu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548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430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HDL-K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Kreatinin (</a:t>
                      </a:r>
                      <a:r>
                        <a:rPr lang="tr-T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eGFR</a:t>
                      </a:r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392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LDL-K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Ürik Asit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72056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Non-HDL-K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Tam idrar analizi (</a:t>
                      </a:r>
                      <a:r>
                        <a:rPr lang="tr-T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Proteinüri</a:t>
                      </a:r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6291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Karaciğer ve safra yolu enzimleri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2817284"/>
                  </a:ext>
                </a:extLst>
              </a:tr>
            </a:tbl>
          </a:graphicData>
        </a:graphic>
      </p:graphicFrame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A8BDD2E-8BAB-A9D2-E722-C65B99AC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19</a:t>
            </a:fld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0414FF80-8CBE-1E08-A3CD-E3B51DCD2155}"/>
              </a:ext>
            </a:extLst>
          </p:cNvPr>
          <p:cNvSpPr/>
          <p:nvPr/>
        </p:nvSpPr>
        <p:spPr>
          <a:xfrm>
            <a:off x="838200" y="4758388"/>
            <a:ext cx="10327364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Lipid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profillerinin artık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tok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olarak da değerlendirilebileceği son zamanlarda kabul edilmektedir.</a:t>
            </a:r>
          </a:p>
          <a:p>
            <a:pPr algn="just">
              <a:lnSpc>
                <a:spcPct val="110000"/>
              </a:lnSpc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Olağan yağ içeriğine sahip bir yemek sonrasında TG düzeylerinin en fazla %20 arttığını, LDL-K düzeylerinin yaklaşık %10 azaldığını, Total-K, HDL-K,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non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-HDL-K, ve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Apo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B-100 düzeylerinin ise değişmediğini gösterilmiştir.</a:t>
            </a:r>
          </a:p>
        </p:txBody>
      </p:sp>
    </p:spTree>
    <p:extLst>
      <p:ext uri="{BB962C8B-B14F-4D97-AF65-F5344CB8AC3E}">
        <p14:creationId xmlns:p14="http://schemas.microsoft.com/office/powerpoint/2010/main" val="3033323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tr-TR" sz="4400" dirty="0"/>
              <a:t>Amaç ve Öğrenim Hedefleri</a:t>
            </a:r>
            <a:endParaRPr sz="4400"/>
          </a:p>
        </p:txBody>
      </p:sp>
      <p:sp>
        <p:nvSpPr>
          <p:cNvPr id="7" name="Dikdörtgen 6"/>
          <p:cNvSpPr/>
          <p:nvPr/>
        </p:nvSpPr>
        <p:spPr bwMode="auto">
          <a:xfrm>
            <a:off x="848988" y="1388958"/>
            <a:ext cx="10494014" cy="4684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Bu dersin sonunda katılımcıların;</a:t>
            </a:r>
            <a:endParaRPr lang="tr-TR" sz="2400" dirty="0">
              <a:solidFill>
                <a:prstClr val="black"/>
              </a:solidFill>
              <a:latin typeface="Calibri"/>
              <a:cs typeface="Arial"/>
            </a:endParaRPr>
          </a:p>
          <a:p>
            <a:pPr lvl="0" defTabSz="457200">
              <a:lnSpc>
                <a:spcPct val="200000"/>
              </a:lnSpc>
              <a:defRPr/>
            </a:pPr>
            <a:r>
              <a:rPr lang="tr-TR" dirty="0"/>
              <a:t>• </a:t>
            </a:r>
            <a:r>
              <a:rPr lang="tr-TR" dirty="0" err="1"/>
              <a:t>Dislipideminin</a:t>
            </a:r>
            <a:r>
              <a:rPr lang="tr-TR" dirty="0"/>
              <a:t> tanımını ve birinci basamaktaki önemini açıklayabilecektir.</a:t>
            </a:r>
            <a:br>
              <a:rPr lang="tr-TR" dirty="0"/>
            </a:br>
            <a:r>
              <a:rPr lang="tr-TR" dirty="0"/>
              <a:t>• Uygun tarama ve tanı basamaklarını uygulayabilecektir.</a:t>
            </a:r>
            <a:br>
              <a:rPr lang="tr-TR" dirty="0"/>
            </a:br>
            <a:r>
              <a:rPr lang="tr-TR" dirty="0"/>
              <a:t>• </a:t>
            </a:r>
            <a:r>
              <a:rPr lang="tr-TR" dirty="0" err="1"/>
              <a:t>Kardiyovasküler</a:t>
            </a:r>
            <a:r>
              <a:rPr lang="tr-TR" dirty="0"/>
              <a:t> risk değerlendirmesi yaparak tedavi hedeflerini belirleyebilecektir.</a:t>
            </a:r>
            <a:br>
              <a:rPr lang="tr-TR" dirty="0"/>
            </a:br>
            <a:r>
              <a:rPr lang="tr-TR" dirty="0"/>
              <a:t>• Yaşam tarzı ve farmakolojik tedaviyi planlayıp izlem yapabilecektir.</a:t>
            </a:r>
            <a:br>
              <a:rPr lang="tr-TR" dirty="0"/>
            </a:br>
            <a:r>
              <a:rPr lang="tr-TR" dirty="0"/>
              <a:t>• Ailesel ve </a:t>
            </a:r>
            <a:r>
              <a:rPr lang="tr-TR" dirty="0" err="1"/>
              <a:t>sekonder</a:t>
            </a:r>
            <a:r>
              <a:rPr lang="tr-TR" dirty="0"/>
              <a:t> nedenleri ayırt ederek gerekli yönlendirmeyi yapabilecektir.</a:t>
            </a:r>
            <a:br>
              <a:rPr lang="tr-TR" dirty="0"/>
            </a:br>
            <a:r>
              <a:rPr lang="tr-TR" dirty="0"/>
              <a:t>• Vaka temelli yaklaşımla birinci basamakta </a:t>
            </a:r>
            <a:r>
              <a:rPr lang="tr-TR" dirty="0" err="1"/>
              <a:t>dislipidemi</a:t>
            </a:r>
            <a:r>
              <a:rPr lang="tr-TR" dirty="0"/>
              <a:t> yönetimi planlayabilecektir.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8825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60638" y="221944"/>
            <a:ext cx="10270724" cy="1118585"/>
          </a:xfrm>
        </p:spPr>
        <p:txBody>
          <a:bodyPr>
            <a:normAutofit/>
          </a:bodyPr>
          <a:lstStyle/>
          <a:p>
            <a:r>
              <a:rPr lang="tr-TR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Tanı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534229C-739B-4D97-B2C8-FC3D169B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20</a:t>
            </a:fld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307371" y="1236984"/>
            <a:ext cx="5577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Serum </a:t>
            </a:r>
            <a:r>
              <a:rPr lang="tr-T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Lipidlerinin</a:t>
            </a:r>
            <a:r>
              <a:rPr lang="tr-T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Sınıflandırılması</a:t>
            </a:r>
            <a:endParaRPr lang="tr-TR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959128"/>
              </p:ext>
            </p:extLst>
          </p:nvPr>
        </p:nvGraphicFramePr>
        <p:xfrm>
          <a:off x="838200" y="2492534"/>
          <a:ext cx="10515600" cy="2468880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327269354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6391237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63655365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338986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tr-T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Parametre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Optimal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Sınırda yüksek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Yüksek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004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Total-K (mg/dL)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200–239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625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LDL-K (mg/dL)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&lt;100 &lt;70*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130–159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≥160 ≥190**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0283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HDL-K (mg/dL)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Erkek 40–59 Kadın 50–59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Erkek &lt;40 Kadın &lt;50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173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Trigliserid (mg/dL)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150–499 (Hafif HTG)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500–1000 (Orta HTG) ≥1000 (Şiddetli HTG)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505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Apo B (mg/dL)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&lt;90 &lt;80*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258402"/>
                  </a:ext>
                </a:extLst>
              </a:tr>
            </a:tbl>
          </a:graphicData>
        </a:graphic>
      </p:graphicFrame>
      <p:sp>
        <p:nvSpPr>
          <p:cNvPr id="6" name="Dikdörtgen 5"/>
          <p:cNvSpPr/>
          <p:nvPr/>
        </p:nvSpPr>
        <p:spPr>
          <a:xfrm>
            <a:off x="838200" y="5104884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ASKVH veya risk eşdeğeri durumlar için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 **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Çok yüksek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HTG: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Hipertrigliseridemi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28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2435" y="798142"/>
            <a:ext cx="10270724" cy="604774"/>
          </a:xfrm>
        </p:spPr>
        <p:txBody>
          <a:bodyPr>
            <a:normAutofit fontScale="90000"/>
          </a:bodyPr>
          <a:lstStyle/>
          <a:p>
            <a:r>
              <a:rPr lang="tr-TR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r>
              <a:rPr lang="tr-TR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Tanı Kriterleri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534229C-739B-4D97-B2C8-FC3D169B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21</a:t>
            </a:fld>
            <a:endParaRPr lang="tr-TR"/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038002"/>
              </p:ext>
            </p:extLst>
          </p:nvPr>
        </p:nvGraphicFramePr>
        <p:xfrm>
          <a:off x="622436" y="1678625"/>
          <a:ext cx="8959976" cy="2485398"/>
        </p:xfrm>
        <a:graphic>
          <a:graphicData uri="http://schemas.openxmlformats.org/drawingml/2006/table">
            <a:tbl>
              <a:tblPr/>
              <a:tblGrid>
                <a:gridCol w="2671359">
                  <a:extLst>
                    <a:ext uri="{9D8B030D-6E8A-4147-A177-3AD203B41FA5}">
                      <a16:colId xmlns:a16="http://schemas.microsoft.com/office/drawing/2014/main" val="1471858973"/>
                    </a:ext>
                  </a:extLst>
                </a:gridCol>
                <a:gridCol w="3262010">
                  <a:extLst>
                    <a:ext uri="{9D8B030D-6E8A-4147-A177-3AD203B41FA5}">
                      <a16:colId xmlns:a16="http://schemas.microsoft.com/office/drawing/2014/main" val="3335722831"/>
                    </a:ext>
                  </a:extLst>
                </a:gridCol>
                <a:gridCol w="3026607">
                  <a:extLst>
                    <a:ext uri="{9D8B030D-6E8A-4147-A177-3AD203B41FA5}">
                      <a16:colId xmlns:a16="http://schemas.microsoft.com/office/drawing/2014/main" val="1574138114"/>
                    </a:ext>
                  </a:extLst>
                </a:gridCol>
              </a:tblGrid>
              <a:tr h="656598">
                <a:tc>
                  <a:txBody>
                    <a:bodyPr/>
                    <a:lstStyle/>
                    <a:p>
                      <a:r>
                        <a:rPr lang="tr-T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Koruma Türü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yıllık ölümcül ASKHV riski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Tedavi öncesi LDL-K düzeyi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442470"/>
                  </a:ext>
                </a:extLst>
              </a:tr>
              <a:tr h="359673"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Primer koruma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&lt;%1 Düşük riskli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≥190 mg/dL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311091"/>
                  </a:ext>
                </a:extLst>
              </a:tr>
              <a:tr h="359673">
                <a:tc>
                  <a:txBody>
                    <a:bodyPr/>
                    <a:lstStyle/>
                    <a:p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%1–4 Orta derece riskli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≥190 mg/</a:t>
                      </a:r>
                      <a:r>
                        <a:rPr lang="tr-T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313712"/>
                  </a:ext>
                </a:extLst>
              </a:tr>
              <a:tr h="359673">
                <a:tc>
                  <a:txBody>
                    <a:bodyPr/>
                    <a:lstStyle/>
                    <a:p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%5–9 Yüksek risk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≥100 mg/</a:t>
                      </a:r>
                      <a:r>
                        <a:rPr lang="tr-T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163112"/>
                  </a:ext>
                </a:extLst>
              </a:tr>
              <a:tr h="359673">
                <a:tc>
                  <a:txBody>
                    <a:bodyPr/>
                    <a:lstStyle/>
                    <a:p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≥%10 Çok yüksek riskli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≥70 mg/</a:t>
                      </a:r>
                      <a:r>
                        <a:rPr lang="tr-T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9661692"/>
                  </a:ext>
                </a:extLst>
              </a:tr>
              <a:tr h="359673"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Sekonder koruma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Çok yüksek risk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≥55 mg/</a:t>
                      </a:r>
                      <a:r>
                        <a:rPr lang="tr-T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859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941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60638" y="221944"/>
            <a:ext cx="10270724" cy="1118585"/>
          </a:xfrm>
        </p:spPr>
        <p:txBody>
          <a:bodyPr>
            <a:normAutofit/>
          </a:bodyPr>
          <a:lstStyle/>
          <a:p>
            <a:r>
              <a:rPr lang="tr-TR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Tanı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534229C-739B-4D97-B2C8-FC3D169B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22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482" y="801666"/>
            <a:ext cx="6897990" cy="555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3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60638" y="221944"/>
            <a:ext cx="10270724" cy="1118585"/>
          </a:xfrm>
        </p:spPr>
        <p:txBody>
          <a:bodyPr>
            <a:normAutofit/>
          </a:bodyPr>
          <a:lstStyle/>
          <a:p>
            <a:r>
              <a:rPr lang="tr-TR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Tanı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534229C-739B-4D97-B2C8-FC3D169B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23</a:t>
            </a:fld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45" y="992722"/>
            <a:ext cx="9183986" cy="517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41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60638" y="221944"/>
            <a:ext cx="10270724" cy="1118585"/>
          </a:xfrm>
        </p:spPr>
        <p:txBody>
          <a:bodyPr>
            <a:normAutofit/>
          </a:bodyPr>
          <a:lstStyle/>
          <a:p>
            <a:r>
              <a:rPr lang="tr-TR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Tanı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534229C-739B-4D97-B2C8-FC3D169B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24</a:t>
            </a:fld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38" y="1140040"/>
            <a:ext cx="72961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87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24088" y="707171"/>
            <a:ext cx="10429711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EA26FE5-6FEC-497E-942E-25AF2F90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25</a:t>
            </a:fld>
            <a:endParaRPr lang="tr-TR"/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183605"/>
              </p:ext>
            </p:extLst>
          </p:nvPr>
        </p:nvGraphicFramePr>
        <p:xfrm>
          <a:off x="838199" y="2137142"/>
          <a:ext cx="8706636" cy="1097280"/>
        </p:xfrm>
        <a:graphic>
          <a:graphicData uri="http://schemas.openxmlformats.org/drawingml/2006/table">
            <a:tbl>
              <a:tblPr/>
              <a:tblGrid>
                <a:gridCol w="2176659">
                  <a:extLst>
                    <a:ext uri="{9D8B030D-6E8A-4147-A177-3AD203B41FA5}">
                      <a16:colId xmlns:a16="http://schemas.microsoft.com/office/drawing/2014/main" val="879758445"/>
                    </a:ext>
                  </a:extLst>
                </a:gridCol>
                <a:gridCol w="2176659">
                  <a:extLst>
                    <a:ext uri="{9D8B030D-6E8A-4147-A177-3AD203B41FA5}">
                      <a16:colId xmlns:a16="http://schemas.microsoft.com/office/drawing/2014/main" val="347950408"/>
                    </a:ext>
                  </a:extLst>
                </a:gridCol>
                <a:gridCol w="2176659">
                  <a:extLst>
                    <a:ext uri="{9D8B030D-6E8A-4147-A177-3AD203B41FA5}">
                      <a16:colId xmlns:a16="http://schemas.microsoft.com/office/drawing/2014/main" val="2522451964"/>
                    </a:ext>
                  </a:extLst>
                </a:gridCol>
                <a:gridCol w="2176659">
                  <a:extLst>
                    <a:ext uri="{9D8B030D-6E8A-4147-A177-3AD203B41FA5}">
                      <a16:colId xmlns:a16="http://schemas.microsoft.com/office/drawing/2014/main" val="17668264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tr-T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Parametre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Çok Yüksek Risk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Yüksek Risk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Orta Risk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90335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LDL Kolesterol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&lt;55 mg/</a:t>
                      </a:r>
                      <a:r>
                        <a:rPr lang="tr-T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&lt;70 mg/dL*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&lt;100 mg/dL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803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HDL-dışı Kolesterol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&lt;85 mg/dL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&lt;100 mg/</a:t>
                      </a:r>
                      <a:r>
                        <a:rPr lang="tr-T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&lt;130 mg/</a:t>
                      </a:r>
                      <a:r>
                        <a:rPr lang="tr-T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874029"/>
                  </a:ext>
                </a:extLst>
              </a:tr>
            </a:tbl>
          </a:graphicData>
        </a:graphic>
      </p:graphicFrame>
      <p:sp>
        <p:nvSpPr>
          <p:cNvPr id="6" name="Dikdörtgen 5"/>
          <p:cNvSpPr/>
          <p:nvPr/>
        </p:nvSpPr>
        <p:spPr>
          <a:xfrm>
            <a:off x="924088" y="364054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Tedavi öncesi değere göre ≥%50 düşüş sağlanmalı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67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00205" y="530277"/>
            <a:ext cx="10515600" cy="599379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3547DB8-5782-499D-A550-C3D4950A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26</a:t>
            </a:fld>
            <a:endParaRPr lang="tr-TR"/>
          </a:p>
        </p:txBody>
      </p:sp>
      <p:pic>
        <p:nvPicPr>
          <p:cNvPr id="5" name="İçerik Yer Tutucusu 5">
            <a:extLst>
              <a:ext uri="{FF2B5EF4-FFF2-40B4-BE49-F238E27FC236}">
                <a16:creationId xmlns:a16="http://schemas.microsoft.com/office/drawing/2014/main" id="{8C0771DA-DE55-42D3-8F47-52CF393C7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8595" y="1129656"/>
            <a:ext cx="8850033" cy="501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0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24088" y="707171"/>
            <a:ext cx="10429711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  <a:b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Tedavisinde İlaç Dışı Yaklaşımlar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24089" y="2206869"/>
            <a:ext cx="10702212" cy="3881317"/>
          </a:xfrm>
        </p:spPr>
        <p:txBody>
          <a:bodyPr>
            <a:normAutofit/>
          </a:bodyPr>
          <a:lstStyle/>
          <a:p>
            <a:pPr algn="just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Kalp sağlığını koruyucu diyete uyum önemlidir (sebze, meyve, tam tahıl alımının arttırılması, sodyum, tatlı, şekerli içeceklerin, kırmızı etin, doymuş/trans yağların sınırlandırılması)</a:t>
            </a:r>
          </a:p>
          <a:p>
            <a:pPr algn="just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Düzenli, aerobik fiziksel aktivite </a:t>
            </a:r>
          </a:p>
          <a:p>
            <a:pPr algn="just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En iyi öneri; kişinin her zaman düzenli olarak yapabileceği ve keyifle</a:t>
            </a:r>
          </a:p>
          <a:p>
            <a:pPr marL="0" indent="0" algn="just">
              <a:buNone/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sürdürebileceği bireyselleştirilmiş egzersizdir.</a:t>
            </a:r>
          </a:p>
          <a:p>
            <a:pPr algn="just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Alkol ve tütün ürünlerinden kaçınılması</a:t>
            </a:r>
          </a:p>
          <a:p>
            <a:pPr algn="just"/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Komorbid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HT ve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DM’in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 kontrolü sağlanmalıdır.</a:t>
            </a:r>
          </a:p>
          <a:p>
            <a:pPr algn="just"/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EA26FE5-6FEC-497E-942E-25AF2F90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1540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44512"/>
            <a:ext cx="10515600" cy="1062459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  <a:b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Tedavisinde Farmakolojik Yaklaşımlar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12018A2-2DB8-4E7A-B690-00669D75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28</a:t>
            </a:fld>
            <a:endParaRPr lang="tr-TR" dirty="0"/>
          </a:p>
        </p:txBody>
      </p:sp>
      <p:sp>
        <p:nvSpPr>
          <p:cNvPr id="12" name="Dikdörtgen 11"/>
          <p:cNvSpPr/>
          <p:nvPr/>
        </p:nvSpPr>
        <p:spPr>
          <a:xfrm>
            <a:off x="2935357" y="6094740"/>
            <a:ext cx="6208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100" dirty="0" err="1">
                <a:solidFill>
                  <a:srgbClr val="222222"/>
                </a:solidFill>
                <a:latin typeface="Helvetica" panose="020B0604020202020204" pitchFamily="34" charset="0"/>
                <a:ea typeface="Aptos"/>
                <a:cs typeface="Arial" panose="020B0604020202020204" pitchFamily="34" charset="0"/>
              </a:rPr>
              <a:t>ClinCalc</a:t>
            </a:r>
            <a:r>
              <a:rPr lang="en-US" sz="1400" kern="100" dirty="0">
                <a:solidFill>
                  <a:srgbClr val="222222"/>
                </a:solidFill>
                <a:latin typeface="Helvetica" panose="020B0604020202020204" pitchFamily="34" charset="0"/>
                <a:ea typeface="Aptos"/>
                <a:cs typeface="Arial" panose="020B0604020202020204" pitchFamily="34" charset="0"/>
              </a:rPr>
              <a:t>: </a:t>
            </a:r>
            <a:r>
              <a:rPr lang="en-US" sz="1400" u="sng" kern="100" dirty="0">
                <a:solidFill>
                  <a:srgbClr val="222222"/>
                </a:solidFill>
                <a:latin typeface="Helvetica" panose="020B0604020202020204" pitchFamily="34" charset="0"/>
                <a:ea typeface="Aptos"/>
                <a:cs typeface="Arial" panose="020B0604020202020204" pitchFamily="34" charset="0"/>
              </a:rPr>
              <a:t>https://clincalc.com/DrugStats</a:t>
            </a:r>
            <a:r>
              <a:rPr lang="en-US" sz="1400" kern="100" dirty="0">
                <a:solidFill>
                  <a:srgbClr val="222222"/>
                </a:solidFill>
                <a:latin typeface="Helvetica" panose="020B0604020202020204" pitchFamily="34" charset="0"/>
                <a:ea typeface="Aptos"/>
                <a:cs typeface="Arial" panose="020B0604020202020204" pitchFamily="34" charset="0"/>
              </a:rPr>
              <a:t>. Accessed </a:t>
            </a:r>
            <a:r>
              <a:rPr lang="tr-TR" sz="1400" kern="100" dirty="0" err="1">
                <a:solidFill>
                  <a:srgbClr val="222222"/>
                </a:solidFill>
                <a:latin typeface="Helvetica" panose="020B0604020202020204" pitchFamily="34" charset="0"/>
                <a:ea typeface="Aptos"/>
                <a:cs typeface="Arial" panose="020B0604020202020204" pitchFamily="34" charset="0"/>
              </a:rPr>
              <a:t>January</a:t>
            </a:r>
            <a:r>
              <a:rPr lang="en-US" sz="1400" kern="100" dirty="0">
                <a:solidFill>
                  <a:srgbClr val="222222"/>
                </a:solidFill>
                <a:latin typeface="Helvetica" panose="020B0604020202020204" pitchFamily="34" charset="0"/>
                <a:ea typeface="Aptos"/>
                <a:cs typeface="Arial" panose="020B0604020202020204" pitchFamily="34" charset="0"/>
              </a:rPr>
              <a:t> </a:t>
            </a:r>
            <a:r>
              <a:rPr lang="tr-TR" sz="1400" kern="100" dirty="0">
                <a:solidFill>
                  <a:srgbClr val="222222"/>
                </a:solidFill>
                <a:latin typeface="Helvetica" panose="020B0604020202020204" pitchFamily="34" charset="0"/>
                <a:ea typeface="Aptos"/>
                <a:cs typeface="Arial" panose="020B0604020202020204" pitchFamily="34" charset="0"/>
              </a:rPr>
              <a:t>21</a:t>
            </a:r>
            <a:r>
              <a:rPr lang="en-US" sz="1400" kern="100" dirty="0">
                <a:solidFill>
                  <a:srgbClr val="222222"/>
                </a:solidFill>
                <a:latin typeface="Helvetica" panose="020B0604020202020204" pitchFamily="34" charset="0"/>
                <a:ea typeface="Aptos"/>
                <a:cs typeface="Arial" panose="020B0604020202020204" pitchFamily="34" charset="0"/>
              </a:rPr>
              <a:t>, 202</a:t>
            </a:r>
            <a:r>
              <a:rPr lang="tr-TR" sz="1400" kern="100" dirty="0">
                <a:solidFill>
                  <a:srgbClr val="222222"/>
                </a:solidFill>
                <a:latin typeface="Helvetica" panose="020B0604020202020204" pitchFamily="34" charset="0"/>
                <a:ea typeface="Aptos"/>
                <a:cs typeface="Arial" panose="020B0604020202020204" pitchFamily="34" charset="0"/>
              </a:rPr>
              <a:t>6</a:t>
            </a:r>
          </a:p>
          <a:p>
            <a:pPr algn="ctr"/>
            <a:r>
              <a:rPr lang="tr-TR" sz="1400" kern="100" dirty="0">
                <a:solidFill>
                  <a:srgbClr val="222222"/>
                </a:solidFill>
                <a:latin typeface="Helvetica" panose="020B0604020202020204" pitchFamily="34" charset="0"/>
                <a:ea typeface="Aptos"/>
                <a:cs typeface="Arial" panose="020B0604020202020204" pitchFamily="34" charset="0"/>
              </a:rPr>
              <a:t>Amerika’da en çok tercih edilen ilaçlar</a:t>
            </a:r>
            <a:endParaRPr lang="tr-TR" sz="1600" kern="100" dirty="0">
              <a:ea typeface="Aptos"/>
              <a:cs typeface="Arial" panose="020B0604020202020204" pitchFamily="34" charset="0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063" y="1606971"/>
            <a:ext cx="7739942" cy="446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41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11D59F-3570-40FB-9F7B-9E21BD097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948" y="616226"/>
            <a:ext cx="10083250" cy="1074462"/>
          </a:xfrm>
        </p:spPr>
        <p:txBody>
          <a:bodyPr/>
          <a:lstStyle/>
          <a:p>
            <a:r>
              <a:rPr lang="tr-T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Statinlerin LDL-K Düşürücü Etkilerine Göre Sınıflandırılması</a:t>
            </a:r>
            <a:endParaRPr lang="tr-T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985584"/>
              </p:ext>
            </p:extLst>
          </p:nvPr>
        </p:nvGraphicFramePr>
        <p:xfrm>
          <a:off x="935773" y="2255983"/>
          <a:ext cx="9686298" cy="1828800"/>
        </p:xfrm>
        <a:graphic>
          <a:graphicData uri="http://schemas.openxmlformats.org/drawingml/2006/table">
            <a:tbl>
              <a:tblPr/>
              <a:tblGrid>
                <a:gridCol w="3228766">
                  <a:extLst>
                    <a:ext uri="{9D8B030D-6E8A-4147-A177-3AD203B41FA5}">
                      <a16:colId xmlns:a16="http://schemas.microsoft.com/office/drawing/2014/main" val="4191363317"/>
                    </a:ext>
                  </a:extLst>
                </a:gridCol>
                <a:gridCol w="3228766">
                  <a:extLst>
                    <a:ext uri="{9D8B030D-6E8A-4147-A177-3AD203B41FA5}">
                      <a16:colId xmlns:a16="http://schemas.microsoft.com/office/drawing/2014/main" val="3335109917"/>
                    </a:ext>
                  </a:extLst>
                </a:gridCol>
                <a:gridCol w="3228766">
                  <a:extLst>
                    <a:ext uri="{9D8B030D-6E8A-4147-A177-3AD203B41FA5}">
                      <a16:colId xmlns:a16="http://schemas.microsoft.com/office/drawing/2014/main" val="32664258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tr-T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LDL-K düşüşü &gt; %50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LDL-K düşüşü %30–50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LDL-K düşüşü &lt; %30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477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Atorvastatin </a:t>
                      </a:r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40–80 mg/gün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Atorvastatin</a:t>
                      </a:r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10–20 mg/gün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Simvastatin</a:t>
                      </a:r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mg/gün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1577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Rosuvastatin </a:t>
                      </a:r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20–40 mg/gün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Rosuvastatin </a:t>
                      </a:r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5–10 mg/gün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Pravastatin</a:t>
                      </a:r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10–20 mg/gün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88981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Simvastatin </a:t>
                      </a:r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20–40 mg/gün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Pitavastatin</a:t>
                      </a:r>
                      <a:r>
                        <a:rPr lang="tr-T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mg/gün</a:t>
                      </a:r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30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Pravastatin </a:t>
                      </a:r>
                      <a:r>
                        <a:rPr lang="tr-TR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40–80 mg/gün</a:t>
                      </a:r>
                      <a:endParaRPr lang="tr-T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8938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432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Sunum Planı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Tanım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Epidemiyoloji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Tarama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Tanı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Takip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Birinci basamakta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Hiperlipidemi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tedavisi/yönetimi örnek vakalar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BA3A89A-B4DF-41C3-9AD2-CDAD0719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5352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44512"/>
            <a:ext cx="10515600" cy="1062459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  <a:b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Tedavisinde Farmakolojik Yaklaşımlar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06972"/>
            <a:ext cx="10515600" cy="43428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tr-TR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STATİNLER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Statinler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, LDL-K yüksekliği ile seyreden tüm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olgularında ilk tercih edilen ilaçlardır.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Kolesterol sentezi büyük oranda gece yapıldığı için, yarı ömrü kısa olan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statinler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mümkünse akşam yatmadan önce alınmalıdır.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Multisistem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hastalıklar, ileri yaş, düşük beden kütle indeksi, karaciğer bozuklukları,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hipotiroidizm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metabolik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kas hastalıkları, alkol tüketimi ve ağır egzersiz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statin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toksisitesi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riskini arttıran durumlardır.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Aynı etki mekanizması sahip olsalar da, farklı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statinlerin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aynı doz ile oluşturdukları LDL düşüş miktarları farklıdır. Bu nedenle hedeflenen LDL-K düşüşüne uygun dozda tedavi belirlenmelidir.</a:t>
            </a:r>
            <a:endParaRPr lang="tr-TR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12018A2-2DB8-4E7A-B690-00669D75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64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44512"/>
            <a:ext cx="10515600" cy="1062459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  <a:b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Tedavisinde Farmakolojik Yaklaşımlar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06971"/>
            <a:ext cx="10515600" cy="474937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STATİNLER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ASKVH ilişkili olay ve ölümlerden korunmada etkinliği gösterilmiş ajanlardır.  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Meta analizler LDL-K’deki her 40 mg/dl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lik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azalmanın majör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KVO’larda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%20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relatif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risk azalmasına neden olduğunu göstermektedir.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tr-TR" sz="2400" b="1" dirty="0">
                <a:latin typeface="Calibri" panose="020F0502020204030204" pitchFamily="34" charset="0"/>
                <a:cs typeface="Calibri" panose="020F0502020204030204" pitchFamily="34" charset="0"/>
              </a:rPr>
              <a:t>Gebelik ve emzirme 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döneminde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statin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kullanılması önerilmez.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endParaRPr lang="tr-TR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12018A2-2DB8-4E7A-B690-00669D75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365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  <a:b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Statinlerin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 Etkileri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tr-TR" sz="2600" dirty="0" err="1">
                <a:solidFill>
                  <a:prstClr val="black"/>
                </a:solidFill>
                <a:latin typeface="Calibri" panose="020F0502020204030204"/>
              </a:rPr>
              <a:t>Statinler</a:t>
            </a:r>
            <a:r>
              <a:rPr lang="tr-TR" sz="2600" dirty="0">
                <a:solidFill>
                  <a:prstClr val="black"/>
                </a:solidFill>
                <a:latin typeface="Calibri" panose="020F0502020204030204"/>
              </a:rPr>
              <a:t> genellikle iyi </a:t>
            </a:r>
            <a:r>
              <a:rPr lang="tr-TR" sz="2600" dirty="0" err="1">
                <a:solidFill>
                  <a:prstClr val="black"/>
                </a:solidFill>
                <a:latin typeface="Calibri" panose="020F0502020204030204"/>
              </a:rPr>
              <a:t>tolere</a:t>
            </a:r>
            <a:r>
              <a:rPr lang="tr-TR" sz="2600" dirty="0">
                <a:solidFill>
                  <a:prstClr val="black"/>
                </a:solidFill>
                <a:latin typeface="Calibri" panose="020F0502020204030204"/>
              </a:rPr>
              <a:t> edilirler. Diğer </a:t>
            </a:r>
            <a:r>
              <a:rPr lang="tr-TR" sz="2600" dirty="0" err="1">
                <a:solidFill>
                  <a:prstClr val="black"/>
                </a:solidFill>
                <a:latin typeface="Calibri" panose="020F0502020204030204"/>
              </a:rPr>
              <a:t>lipid</a:t>
            </a:r>
            <a:r>
              <a:rPr lang="tr-TR" sz="2600" dirty="0">
                <a:solidFill>
                  <a:prstClr val="black"/>
                </a:solidFill>
                <a:latin typeface="Calibri" panose="020F0502020204030204"/>
              </a:rPr>
              <a:t> düşürücü ajanlara kıyasla </a:t>
            </a:r>
            <a:r>
              <a:rPr lang="tr-TR" sz="2600" dirty="0" err="1">
                <a:solidFill>
                  <a:prstClr val="black"/>
                </a:solidFill>
                <a:latin typeface="Calibri" panose="020F0502020204030204"/>
              </a:rPr>
              <a:t>statinlerin</a:t>
            </a:r>
            <a:r>
              <a:rPr lang="tr-TR" sz="2600" dirty="0">
                <a:solidFill>
                  <a:prstClr val="black"/>
                </a:solidFill>
                <a:latin typeface="Calibri" panose="020F0502020204030204"/>
              </a:rPr>
              <a:t> yan etkileri daha düşüktür. </a:t>
            </a:r>
          </a:p>
          <a:p>
            <a:pPr lvl="0" algn="just"/>
            <a:r>
              <a:rPr lang="tr-TR" sz="2600" dirty="0">
                <a:solidFill>
                  <a:prstClr val="black"/>
                </a:solidFill>
                <a:latin typeface="Calibri" panose="020F0502020204030204"/>
              </a:rPr>
              <a:t>En sık görülen yan etkileri baş ağrısı, karın ağrısı, </a:t>
            </a:r>
            <a:r>
              <a:rPr lang="tr-TR" sz="2600" dirty="0" err="1">
                <a:solidFill>
                  <a:prstClr val="black"/>
                </a:solidFill>
                <a:latin typeface="Calibri" panose="020F0502020204030204"/>
              </a:rPr>
              <a:t>konstipasyon</a:t>
            </a:r>
            <a:r>
              <a:rPr lang="tr-TR" sz="2600" dirty="0">
                <a:solidFill>
                  <a:prstClr val="black"/>
                </a:solidFill>
                <a:latin typeface="Calibri" panose="020F0502020204030204"/>
              </a:rPr>
              <a:t>, bulantı, iştahsızlık, </a:t>
            </a:r>
            <a:r>
              <a:rPr lang="tr-TR" sz="2600" dirty="0" err="1">
                <a:solidFill>
                  <a:prstClr val="black"/>
                </a:solidFill>
                <a:latin typeface="Calibri" panose="020F0502020204030204"/>
              </a:rPr>
              <a:t>diyare</a:t>
            </a:r>
            <a:r>
              <a:rPr lang="tr-TR" sz="2600" dirty="0">
                <a:solidFill>
                  <a:prstClr val="black"/>
                </a:solidFill>
                <a:latin typeface="Calibri" panose="020F0502020204030204"/>
              </a:rPr>
              <a:t> gibi </a:t>
            </a:r>
            <a:r>
              <a:rPr lang="tr-TR" sz="2600" dirty="0" err="1">
                <a:solidFill>
                  <a:prstClr val="black"/>
                </a:solidFill>
                <a:latin typeface="Calibri" panose="020F0502020204030204"/>
              </a:rPr>
              <a:t>gastrointestinal</a:t>
            </a:r>
            <a:r>
              <a:rPr lang="tr-TR" sz="2600" dirty="0">
                <a:solidFill>
                  <a:prstClr val="black"/>
                </a:solidFill>
                <a:latin typeface="Calibri" panose="020F0502020204030204"/>
              </a:rPr>
              <a:t> ve </a:t>
            </a:r>
            <a:r>
              <a:rPr lang="tr-TR" sz="2600" dirty="0" err="1">
                <a:solidFill>
                  <a:prstClr val="black"/>
                </a:solidFill>
                <a:latin typeface="Calibri" panose="020F0502020204030204"/>
              </a:rPr>
              <a:t>musküler</a:t>
            </a:r>
            <a:r>
              <a:rPr lang="tr-TR" sz="2600" dirty="0">
                <a:solidFill>
                  <a:prstClr val="black"/>
                </a:solidFill>
                <a:latin typeface="Calibri" panose="020F0502020204030204"/>
              </a:rPr>
              <a:t> problemlerdir. Bu ilaçların ciddi </a:t>
            </a:r>
            <a:r>
              <a:rPr lang="tr-TR" sz="2600" dirty="0" err="1">
                <a:solidFill>
                  <a:prstClr val="black"/>
                </a:solidFill>
                <a:latin typeface="Calibri" panose="020F0502020204030204"/>
              </a:rPr>
              <a:t>hepatik</a:t>
            </a:r>
            <a:r>
              <a:rPr lang="tr-TR" sz="2600" dirty="0">
                <a:solidFill>
                  <a:prstClr val="black"/>
                </a:solidFill>
                <a:latin typeface="Calibri" panose="020F0502020204030204"/>
              </a:rPr>
              <a:t> yan etki oranının çok düşük olduğu görülmüştür. </a:t>
            </a:r>
          </a:p>
          <a:p>
            <a:pPr lvl="0" algn="just"/>
            <a:r>
              <a:rPr lang="tr-TR" sz="2600" dirty="0">
                <a:solidFill>
                  <a:prstClr val="black"/>
                </a:solidFill>
                <a:latin typeface="Calibri" panose="020F0502020204030204"/>
              </a:rPr>
              <a:t>En önemli yan etkisi kas ağrılarıdır.</a:t>
            </a:r>
          </a:p>
          <a:p>
            <a:pPr algn="just">
              <a:lnSpc>
                <a:spcPct val="100000"/>
              </a:lnSpc>
            </a:pP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7893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44512"/>
            <a:ext cx="10515600" cy="1062459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  <a:b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Tedavisinde Farmakolojik Yaklaşımlar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06972"/>
            <a:ext cx="10515600" cy="446815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STATİNLER 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Statin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almakta olan ve kas semptomları bulunmayan hastada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kreatin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kinaz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(CK) kontrolünün yapılmasına gerek yoktur. Ancak tedavi öncesinde CK düzeyinin görülmesi tavsiye edilmektedir.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İlaç ilişkili kas semptomları olanlarda CK değeri normalin üst sınırına göre 4 kattan az yükselmişse tedaviye 2-4 hafta ara verilir.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CK değerinin normalin üst sınırından 4 kat ve daha fazla yükselmesi durumunda, semptomlar düzelip CK düzeyi normale gelene kadar 6 hafta süresince tedavinin kesilmesi ve sonrasında hastanın tekrar değerlendirilmesi önerilmektedir.</a:t>
            </a:r>
            <a:endParaRPr lang="tr-TR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12018A2-2DB8-4E7A-B690-00669D75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3339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  <a:b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Tedavisinde Farmakolojik Yaklaşımlar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00000"/>
              </a:lnSpc>
            </a:pPr>
            <a:r>
              <a:rPr lang="tr-T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 başlamadan önce karaciğer enzim düzeylerinin bakılması ve tedavi başlangıcından 2-3 ay sonra tekrar ölçülmesi gerekmektedir. </a:t>
            </a:r>
          </a:p>
          <a:p>
            <a:pPr algn="just">
              <a:lnSpc>
                <a:spcPct val="100000"/>
              </a:lnSpc>
            </a:pPr>
            <a:r>
              <a:rPr lang="tr-T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Arka arkaya yapılan iki ALT düzeyi ölçümlerinin normalin 3 katı üzerinde bulunması durumunda farklı bir </a:t>
            </a:r>
            <a:r>
              <a:rPr lang="tr-TR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statine</a:t>
            </a:r>
            <a:r>
              <a:rPr lang="tr-T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geçilebilir veya doz azaltılır. Yeterli bir cevap alınamadığı durumda </a:t>
            </a:r>
            <a:r>
              <a:rPr lang="fi-FI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ise statin tedavisinin kesilmesi düşünülebilir.</a:t>
            </a:r>
            <a:endParaRPr lang="tr-TR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tr-TR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Statin</a:t>
            </a:r>
            <a:r>
              <a:rPr lang="tr-T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tedavisine başlandıktan 8-12 hafta sonra </a:t>
            </a:r>
            <a:r>
              <a:rPr lang="tr-TR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lipid</a:t>
            </a:r>
            <a:r>
              <a:rPr lang="tr-T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profili tekrarlanır.</a:t>
            </a:r>
          </a:p>
          <a:p>
            <a:pPr algn="just">
              <a:lnSpc>
                <a:spcPct val="100000"/>
              </a:lnSpc>
            </a:pPr>
            <a:r>
              <a:rPr lang="tr-T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 hedef değerlerine ulaşıldıysa </a:t>
            </a:r>
            <a:r>
              <a:rPr lang="tr-TR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lipid</a:t>
            </a:r>
            <a:r>
              <a:rPr lang="tr-T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profili takibi yıllık olarak devam edilir.</a:t>
            </a:r>
          </a:p>
          <a:p>
            <a:pPr algn="just">
              <a:lnSpc>
                <a:spcPct val="100000"/>
              </a:lnSpc>
            </a:pPr>
            <a:r>
              <a:rPr lang="tr-TR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Statin</a:t>
            </a:r>
            <a:r>
              <a:rPr lang="tr-T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tedavisi ciddi bir yan etki ve ilaç-ilaç etkileşimi görülmediği sürece kesilmemelidir.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526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İlaç etkileşimleri</a:t>
            </a: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Makrolidler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Azol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antifungaller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Kalsiyum antagonistleri</a:t>
            </a:r>
          </a:p>
          <a:p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Proteaz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inhibitörleri</a:t>
            </a:r>
          </a:p>
          <a:p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Sildenafil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Warfarin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Digoksin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Gemfibrozil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Niasin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07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0891" y="544512"/>
            <a:ext cx="10850217" cy="1101726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Aile Hekimliğinin Dislipidemi Yönetimindeki Rolü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12018A2-2DB8-4E7A-B690-00669D75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36</a:t>
            </a:fld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Aile hekimleri, dislipideminin erken tanısı, risk değerlendirmesi, sürekli izlemi, yaşam tarzı yönetimi ve ilaç tedavisinin koordinasyonu açısından birinci basamakta merkezi rol oynar.</a:t>
            </a:r>
          </a:p>
          <a:p>
            <a:pPr algn="just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Eşlik eden hastalıklar ve yaşam tarzı faktörleri dikkate alınarak kişiye özgü  hedefler belirlenmelidir.</a:t>
            </a:r>
          </a:p>
          <a:p>
            <a:pPr algn="just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Davranış değişikliğinin sürdürülebilirliği için düzenli motivasyon ve takip sağlanmalıdır.</a:t>
            </a:r>
          </a:p>
          <a:p>
            <a:pPr algn="just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Aile hekimliği,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uzun süreli ve bütüncül izlem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sağlar ve gerekli durumlarda diğer branşlara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zamanında ve uygun sevk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yapılır.</a:t>
            </a:r>
          </a:p>
        </p:txBody>
      </p:sp>
    </p:spTree>
    <p:extLst>
      <p:ext uri="{BB962C8B-B14F-4D97-AF65-F5344CB8AC3E}">
        <p14:creationId xmlns:p14="http://schemas.microsoft.com/office/powerpoint/2010/main" val="2765040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87E53FF-84C0-D746-A592-D41C55AC84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ÖRNEKLERİ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E1EFA52-27E3-A448-ACDC-165894DE7B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Birinci basamakta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Hiperlipidemi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yönetimi/tedavisi ile ilgili vaka örnekleri </a:t>
            </a:r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E6D8480-0A10-4AC5-9267-210D8232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6009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3B13BB-5F69-825D-1E1D-DC862F236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1 — “Mehmet Bey”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F964DF-38FB-46B1-A30A-3E96699B2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2089"/>
            <a:ext cx="73383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Öykü:</a:t>
            </a:r>
          </a:p>
          <a:p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34 yaşında erkek hasta, aile sağlığı merkezine aile hekimi tarafından kontrol amaçlı çağrıldığını belirterek başvuruyor.</a:t>
            </a:r>
          </a:p>
          <a:p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Sigara: Yok</a:t>
            </a:r>
          </a:p>
          <a:p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HT / DM: Yok</a:t>
            </a:r>
          </a:p>
          <a:p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Aile öyküsü: Erken yaş KKH yok</a:t>
            </a:r>
          </a:p>
          <a:p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BKİ: 26 kg/m²</a:t>
            </a:r>
          </a:p>
          <a:p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Fiziksel aktivite: Düzensiz</a:t>
            </a:r>
          </a:p>
          <a:p>
            <a:endParaRPr lang="tr-T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08B57D8-71C5-4BFD-98E4-415B0949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38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92" y="1400280"/>
            <a:ext cx="3384932" cy="4513243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3A75FEA7-EBB1-C89B-288B-D174FB0FDA56}"/>
              </a:ext>
            </a:extLst>
          </p:cNvPr>
          <p:cNvSpPr txBox="1"/>
          <p:nvPr/>
        </p:nvSpPr>
        <p:spPr>
          <a:xfrm>
            <a:off x="8176591" y="6023638"/>
            <a:ext cx="38071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>
                <a:latin typeface="Calibri" panose="020F0502020204030204" pitchFamily="34" charset="0"/>
                <a:cs typeface="Calibri" panose="020F0502020204030204" pitchFamily="34" charset="0"/>
              </a:rPr>
              <a:t>Görsel içerik </a:t>
            </a:r>
            <a:r>
              <a:rPr lang="tr-T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r>
              <a:rPr lang="tr-TR" sz="1100" dirty="0">
                <a:latin typeface="Calibri" panose="020F0502020204030204" pitchFamily="34" charset="0"/>
                <a:cs typeface="Calibri" panose="020F0502020204030204" pitchFamily="34" charset="0"/>
              </a:rPr>
              <a:t> 5.2 yapay zekâ modeli ile üretilmiştir.</a:t>
            </a:r>
          </a:p>
        </p:txBody>
      </p:sp>
    </p:spTree>
    <p:extLst>
      <p:ext uri="{BB962C8B-B14F-4D97-AF65-F5344CB8AC3E}">
        <p14:creationId xmlns:p14="http://schemas.microsoft.com/office/powerpoint/2010/main" val="553074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42D06-014C-9F5A-2B02-76009C0E2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AA27CF-FE03-43DC-D2FB-F8AC81EA9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1 — “Mehmet Bey”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4B42292-EA05-1D65-CF36-A952288C3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200"/>
            <a:ext cx="10515600" cy="4883150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Muayene: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TA 125/75 mmHg, 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Nabız 75/dk, </a:t>
            </a:r>
            <a:endParaRPr lang="tr-T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Laboratuvar: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HbA1c: %5,4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Açlık glukozu: 98 mg/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Lipid: LDL 135, HDL 41 , TG 182, Total K 212 mg/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Kreatinin 0,9 mg/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eGFR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~96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/dk/1,73m², 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Spot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Alb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/Cr &lt;30 mg/g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AST/ALT: N</a:t>
            </a:r>
          </a:p>
          <a:p>
            <a:pPr lvl="1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Vitamin B12: 420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pg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/ml</a:t>
            </a:r>
          </a:p>
        </p:txBody>
      </p:sp>
      <p:pic>
        <p:nvPicPr>
          <p:cNvPr id="5" name="Grafik 4" descr="Test tüpleri düz dolguyla">
            <a:extLst>
              <a:ext uri="{FF2B5EF4-FFF2-40B4-BE49-F238E27FC236}">
                <a16:creationId xmlns:a16="http://schemas.microsoft.com/office/drawing/2014/main" id="{B6A21A28-57E0-B781-FADA-4E6EB697C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0658" y="1586204"/>
            <a:ext cx="1703142" cy="1828800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AB28D34-2366-461C-B943-38AA4F3F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4867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Tanım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44271"/>
            <a:ext cx="6001011" cy="435133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Plazma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lipoprotein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düzeylerinin normal aralıklar dışına çıkması veya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lipoproteinlerin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işlevsel bozukluğuna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denir.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aterosklerotik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kalp hastalığı gelişiminde önemli rol oynamakla birlikte tedavi edilebilir risk faktörlerinin başında gelmektedir.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5FBDF42-C02C-44A4-9AE6-DD7EBABD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</a:t>
            </a:fld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99546E3-9CDF-BE08-5820-1E7922EBE2C1}"/>
              </a:ext>
            </a:extLst>
          </p:cNvPr>
          <p:cNvSpPr txBox="1"/>
          <p:nvPr/>
        </p:nvSpPr>
        <p:spPr>
          <a:xfrm>
            <a:off x="7035452" y="5557055"/>
            <a:ext cx="50667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Görsel içerik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5.2 yapay zekâ modeli ile üretilmiştir.</a:t>
            </a:r>
          </a:p>
        </p:txBody>
      </p:sp>
      <p:pic>
        <p:nvPicPr>
          <p:cNvPr id="11" name="Resim 10" descr="kişi, şahıs, giyim, insan yüzü, adam, ins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8656A11-5BA4-FF22-0F62-CC27162CA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228" y="1445539"/>
            <a:ext cx="5066772" cy="400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67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2690B71-70A2-0C01-6B09-8A8647B49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253331"/>
            <a:ext cx="10515600" cy="4351338"/>
          </a:xfrm>
        </p:spPr>
        <p:txBody>
          <a:bodyPr>
            <a:normAutofit/>
          </a:bodyPr>
          <a:lstStyle/>
          <a:p>
            <a:endParaRPr lang="tr-TR" sz="3200" dirty="0"/>
          </a:p>
          <a:p>
            <a:endParaRPr lang="tr-TR" sz="3200" dirty="0"/>
          </a:p>
          <a:p>
            <a:endParaRPr lang="tr-TR" sz="3200" dirty="0"/>
          </a:p>
          <a:p>
            <a:pPr marL="0" indent="0" algn="ctr">
              <a:buNone/>
            </a:pPr>
            <a:r>
              <a:rPr lang="tr-TR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YAPMALI?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6E0A3B9-576D-4C4C-8547-1E0F7DB08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8147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74CA0-AFC5-8E07-EB1E-A3E826E7D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E5B551-BB75-43B7-829B-7B2CC5543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Birinci Basamakta Yönetim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33AFBD0-A0AE-0909-7691-34C00AC51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Yaklaşım 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Genç yaş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Majör risk faktörü yok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LDL &lt;160 mg/dl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Toplam KV risk düşük</a:t>
            </a:r>
          </a:p>
          <a:p>
            <a:pPr marL="0" indent="0">
              <a:buNone/>
            </a:pPr>
            <a:endParaRPr 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23FAB01-65A9-49E7-A895-1BCC9069B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405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8797F-2E77-9EBA-9557-27E0AEBA5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E96C1E-D586-32FA-9264-A26DCC1E9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31" y="548714"/>
            <a:ext cx="10515600" cy="77474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Birinci Basamakta Yönetim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7907817-F238-457B-6AA0-854545ED7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773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Yaşam tarzı değişikliği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Akdeniz tipi beslenme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Haftada ≥150 dk aerobik egzersiz</a:t>
            </a:r>
          </a:p>
          <a:p>
            <a:pPr lvl="1"/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Kilo kontrolü</a:t>
            </a:r>
          </a:p>
          <a:p>
            <a:pPr marL="0" indent="0">
              <a:buNone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Takip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6–12 ay sonra lipid profili tekrarı önerilir.</a:t>
            </a:r>
          </a:p>
          <a:p>
            <a:pPr marL="0" indent="0">
              <a:buNone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Hasta eğitimi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Dislipideminin geri döndürülebilir olduğu vurgulanır.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7E48818-1C42-4019-BFE2-CF5A7EF9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0902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A42DC-99EC-CACC-6316-C2F2C8161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C4A563-CB18-600C-DD28-F5334F841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2 — “Ayşe Hanım”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901E724-4F35-1AE9-C039-6AC0F74B9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626"/>
            <a:ext cx="6781800" cy="4646337"/>
          </a:xfrm>
        </p:spPr>
        <p:txBody>
          <a:bodyPr>
            <a:normAutofit/>
          </a:bodyPr>
          <a:lstStyle/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Yaş / Cinsiyet: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28 yaşında kadın</a:t>
            </a:r>
          </a:p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Başvuru nedeni: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Rutin kontrol, halsizlik dışında şikâyeti yok</a:t>
            </a:r>
          </a:p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Sigara: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İçmiyor</a:t>
            </a:r>
          </a:p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Alkol: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Yok</a:t>
            </a:r>
          </a:p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Fiziksel aktivite: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Düzenli değil</a:t>
            </a:r>
          </a:p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BKİ: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23 kg/m²</a:t>
            </a:r>
          </a:p>
          <a:p>
            <a:endParaRPr lang="tr-T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70BA467-9588-8A3A-210D-8B6578143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43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864703"/>
            <a:ext cx="4572000" cy="5491647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7796354" y="6217850"/>
            <a:ext cx="38659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>
                <a:latin typeface="Calibri" panose="020F0502020204030204" pitchFamily="34" charset="0"/>
                <a:cs typeface="Calibri" panose="020F0502020204030204" pitchFamily="34" charset="0"/>
              </a:rPr>
              <a:t>Görsel içerik </a:t>
            </a:r>
            <a:r>
              <a:rPr lang="tr-T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r>
              <a:rPr lang="tr-TR" sz="1200" dirty="0">
                <a:latin typeface="Calibri" panose="020F0502020204030204" pitchFamily="34" charset="0"/>
                <a:cs typeface="Calibri" panose="020F0502020204030204" pitchFamily="34" charset="0"/>
              </a:rPr>
              <a:t> 5.2 yapay zekâ modeli ile üretilmiştir.</a:t>
            </a:r>
          </a:p>
        </p:txBody>
      </p:sp>
    </p:spTree>
    <p:extLst>
      <p:ext uri="{BB962C8B-B14F-4D97-AF65-F5344CB8AC3E}">
        <p14:creationId xmlns:p14="http://schemas.microsoft.com/office/powerpoint/2010/main" val="36367725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DDDA8-2DC2-CCE3-9C29-AE5DCE826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D40D2C-8F39-8858-771B-007AADE86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2 — “Ayşe Hanım”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33CDA84-EA7A-D7FD-0B8C-E11CBB124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Özgeçmiş ve Aile Öyküsü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Hipertansiyon / Diyabet: Yok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Aile öyküsü: Ailede bilinen dislipidemi öyküsü (+)</a:t>
            </a:r>
          </a:p>
          <a:p>
            <a:pPr marL="0" indent="0">
              <a:buNone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Baba: 42 yaşında ani kardiyak ölüm</a:t>
            </a:r>
          </a:p>
          <a:p>
            <a:pPr marL="0" indent="0">
              <a:buNone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Amca: 45 yaşında koroner bypass</a:t>
            </a:r>
          </a:p>
          <a:p>
            <a:pPr marL="0" indent="0">
              <a:buNone/>
            </a:pPr>
            <a:endParaRPr lang="tr-T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E590658-DE10-AA55-436F-F184F603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58334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E39E1-3FB5-2930-F31F-E7D5C91A4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8EEC1D-B63E-C6BA-2FB9-84B11B7B1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2 — “Ayşe Hanım”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1B7741-73AC-6F28-9684-8FDCAF68D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Fizik Muayene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Kan basıncı: 110/70 mmHg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Nabız: 72/dk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El sırtında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ksantom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benzeri lezyonlar (+)</a:t>
            </a:r>
          </a:p>
          <a:p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Lipid: LDL: 240, HDL: 42 , TG: 130, Total K: 320 mg/</a:t>
            </a:r>
            <a:r>
              <a:rPr 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  <a:endParaRPr 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tr-T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F4B11A8-4874-2818-9A2B-CE4AB35BE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29048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962C6-7032-62EA-0D71-4F313F6FE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6E61EFD-6998-2CA0-D85D-78832BD46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253331"/>
            <a:ext cx="10515600" cy="4351338"/>
          </a:xfrm>
        </p:spPr>
        <p:txBody>
          <a:bodyPr>
            <a:normAutofit/>
          </a:bodyPr>
          <a:lstStyle/>
          <a:p>
            <a:endParaRPr lang="tr-TR" sz="3200" dirty="0"/>
          </a:p>
          <a:p>
            <a:endParaRPr lang="tr-TR" sz="3200" dirty="0"/>
          </a:p>
          <a:p>
            <a:endParaRPr lang="tr-TR" sz="3200" dirty="0"/>
          </a:p>
          <a:p>
            <a:pPr marL="0" indent="0" algn="ctr">
              <a:buNone/>
            </a:pPr>
            <a:r>
              <a:rPr lang="tr-TR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YAPMALI?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0FB2874-3DBC-26E2-232F-C7B65658D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595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7FEE95-C205-1D42-0D3F-AEEA49C53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2 — “Ayşe Hanım”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CD008B-BB69-B817-B950-44D99B717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Yaklaşım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Ailesel hiperkolesterolemi düşünülür.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Neden Ailesel Hiperlipidemi?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LDL ≥190 mg/dl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Genç yaş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El sırtında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ksantom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Ailede erken yaş KKH öyküsü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Genetik test tanıyı destekler ama şart değildir.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5493F57-1FCB-4055-7AED-7D6A24C9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34172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8A764-D50D-87FA-4BDF-CDD02309A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25220B-3FD0-4962-EF9B-30254579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2 — “Ayşe Hanım”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44D4C3-4259-DC48-C02F-FBB60C467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Sekonder Nedenler Var mı?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Hipotiroidi 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❌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DM 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❌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Karaciğer / böbrek hastalığı 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❌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İlaç kullanımı 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❌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Sekonder neden yok → primer (genetik) dislipidemi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4C2C4A8-950A-FFEF-8534-EC3D0245F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85605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43F5F1-79F8-842F-7EC1-65C022080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2 — “Ayşe Hanım”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90BAA6-CCEA-8404-99F5-6C79FAD9F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7630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Tedavi Yaklaşımı (Birinci Basamak)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Farmakolojik Tedavi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Yüksek yoğunlukta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statin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Atorvastatin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40–80 mg/gün ya da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Rosuvastatin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20–40 mg/gün) başlanır.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Amaç: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LDL’de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≥%50 düşüş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İlaç tedavisi yaş genç olsa bile başlanır.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Gebelik planı mutlaka sorgulanır.</a:t>
            </a:r>
          </a:p>
          <a:p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Kaskad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tarama yapılmalıdır.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Ailesel hiperlipidemi şüphesinde hedef, bireyi değil tüm aileyi kardiyovasküler olaylardan korumaktır.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B3A3075-DF27-7295-ACE7-7F5FA8DFE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167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Epidemiyoloji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Avrupa ve Kuzey Amerika’da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her iki yetişkinden birinde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, Türkiye’deki yetişkinlerin ise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yaklaşık %80’inde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bulunmaktadır.</a:t>
            </a:r>
          </a:p>
          <a:p>
            <a:pPr marL="263525" indent="-263525" algn="just">
              <a:buFont typeface="Wingdings" panose="05000000000000000000" pitchFamily="2" charset="2"/>
              <a:buChar char="Ø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ABD yapılan bir çalışmada da 20 yaş civarı bireylerde normal kolesterol seviyesi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%4.5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bulunmuştur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Tüm dünyada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ASKVH’lar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en önemli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mortalite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nedenidir.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Türkiye’de ki ölümlerin %40’ından Koroner arter hastalığı sorumludur.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CB66C9E-9A0C-411C-80B9-CB98C0401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31992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828CE-48BE-C097-7385-CAC45000A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D6680C-2994-C117-F1B0-95533F9C4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3 — “Fatma Hanım”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E680045-D2D0-DDFD-0F3F-70B0D02D4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60 yaşında kadın hasta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Tip 2 DM (10 yıldır)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HT (+)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Sigara: Yok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LDL-K: 142 mg/dl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TG: 210 mg/dl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HbA1c: %6,8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439A452-64F8-3631-DE5A-285FE2DF2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50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886" y="1173875"/>
            <a:ext cx="3643914" cy="4588097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7598878" y="5941359"/>
            <a:ext cx="38659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>
                <a:latin typeface="Calibri" panose="020F0502020204030204" pitchFamily="34" charset="0"/>
                <a:cs typeface="Calibri" panose="020F0502020204030204" pitchFamily="34" charset="0"/>
              </a:rPr>
              <a:t>Görsel içerik </a:t>
            </a:r>
            <a:r>
              <a:rPr lang="tr-T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r>
              <a:rPr lang="tr-TR" sz="1200" dirty="0">
                <a:latin typeface="Calibri" panose="020F0502020204030204" pitchFamily="34" charset="0"/>
                <a:cs typeface="Calibri" panose="020F0502020204030204" pitchFamily="34" charset="0"/>
              </a:rPr>
              <a:t> 5.2 yapay zekâ modeli ile üretilmiştir.</a:t>
            </a:r>
          </a:p>
        </p:txBody>
      </p:sp>
    </p:spTree>
    <p:extLst>
      <p:ext uri="{BB962C8B-B14F-4D97-AF65-F5344CB8AC3E}">
        <p14:creationId xmlns:p14="http://schemas.microsoft.com/office/powerpoint/2010/main" val="35191264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962C6-7032-62EA-0D71-4F313F6FE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6E61EFD-6998-2CA0-D85D-78832BD46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253331"/>
            <a:ext cx="10515600" cy="4351338"/>
          </a:xfrm>
        </p:spPr>
        <p:txBody>
          <a:bodyPr>
            <a:normAutofit/>
          </a:bodyPr>
          <a:lstStyle/>
          <a:p>
            <a:endParaRPr lang="tr-TR" sz="3200" dirty="0"/>
          </a:p>
          <a:p>
            <a:endParaRPr lang="tr-TR" sz="3200" dirty="0"/>
          </a:p>
          <a:p>
            <a:endParaRPr lang="tr-TR" sz="3200" dirty="0"/>
          </a:p>
          <a:p>
            <a:pPr marL="0" indent="0" algn="ctr">
              <a:buNone/>
            </a:pPr>
            <a:r>
              <a:rPr lang="tr-TR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YAPMALI?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0FB2874-3DBC-26E2-232F-C7B65658D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04272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953E6-D1D6-DA7F-423C-0C598ACD8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597EFE-86A3-743A-954C-07C007FFA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Vaka 3 — “Fatma Hanım”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72CF5E-83A9-168F-CA74-9348959B3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Diyabet = yüksek KV risk</a:t>
            </a:r>
          </a:p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Tedavi: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Orta–yüksek yoğunlukta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statin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Atorvastatin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40–80 mg/gün ya da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Rosuvastatin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20–40 mg/gün)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TG yüksekliği için; öncelik glisemik kontrol ve kilo kaybı</a:t>
            </a:r>
          </a:p>
          <a:p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8–12 hafta sonra lipid + karaciğer enzim kontrolü</a:t>
            </a:r>
          </a:p>
          <a:p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43129B2-BA99-8DC0-CFD3-58FAE0E6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31562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Kaynaklar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199" y="1407225"/>
            <a:ext cx="11019183" cy="4805686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Halk Sağlığı Genel Müdürlüğü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Kardiyovasküler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Risk Değerlendirmesi Kılavuzu-2025 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https://hsgm.saglik.gov.tr/media/attachments/2025/06/13/kardiyovaskuler-risk-degerlendirmesi-kilavuzu.pdf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(Erişim Tarihi: 20.01.2026)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TEMD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Tanı ve Tedavi Kılavuzu– 2021 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https://file.temd.org.tr/Uploads/publications/guides/documents/20211026164301-2021tbl_kilavuzb66456ad2f.pdf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(Erişim Tarihi: 20.01.2026)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2025 Focused Update of the 2019 ESC/EAS Guidelines for the management of dyslipidaemias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Mach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F,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Baumgartner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H,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Catapano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AL, et al. 2025 ESC/EAS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Guidelines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dyslipidaemias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https://www.escardio.org/guidelines/clinical-practice-guidelines/all-esc-practice-guidelines/dyslipidaemias/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(Erişim Tarihi: 20.01.2026)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SCORE2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SCORE2-OP Calculators 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https://www.escardio.org/guidelines/practice-tools/cvd-prevention-toolbox/score-risk-charts/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(Erişim Tarihi: 20.01.2026)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Grundy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S. M., Stone, N. J.,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Bailey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A. L.,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C.,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Birtcher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K. K.,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Blumenthal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R. S.,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Braun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L. T., de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Ferranti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S.,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Faiella-Tommasino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J., Forman, D. E.,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Goldberg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R.,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Heidenreich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P. A.,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Hlatky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M. A.,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Jones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D. W., Lloyd-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Jones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D., Lopez-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Pajares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N.,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Ndumele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C. E.,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Orringer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C. E.,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Peralta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C. A.,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Saseen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J. J., …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Yeboah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J. (2019). 2018 AHA/ACC/AACVPR/AAPA/ABC/ACPM/ADA/AGS/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APhA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/ASPC/NLA/PCNA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Guideline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Management of Blood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Cholesterol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Executive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: A Report of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American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College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Cardiology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American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Association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Force on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Guidelines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American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College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Cardiology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73(24), 3168–3209. 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https://doi.org/10.1016/j.jacc.2018.11.002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Goff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DC.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Dyslipidemia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Prevalence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Control in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Multi-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Ethnic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Atherosclerosis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(MESA):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Gender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Ethnicity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Coronary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Artery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Calcium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Circulation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. 2006;113(5):647-656. doi:10.1161/CIRCULATIO-NAHA.105.552737.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AS,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Mozaffarian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D,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Roger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VL, et al.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stroke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--2013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update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: a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report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American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Association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Circulation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. 2013;127(1):e6-e245. doi:10.1161/CIR.0b013e31828124ad.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Bayram F,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Kocer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D,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Gundogan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K, et al.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Prevalence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dyslipidemia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associated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risk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Turkish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adults.Journal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Lipidology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. 2014;8(2):206-216. doi:10.1016/j.jacl.2013.12.011.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Nordestgaard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BG,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Langsted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A, Mora S,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Chem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GKC, 2016. 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European Atherosclerosis Society (EAS) and the European</a:t>
            </a:r>
            <a:r>
              <a:rPr lang="tr-TR" sz="1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Federation of Clinical Chemistry and Laboratory Medicine (EFLM) Joint Consensus Initiative …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Sidhu D,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Naugler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C. Fasting Time and Lipid Levels in a Community-Based Population: A Cross-sectional Study.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Arch Intern Med. 2012;172(22):1707-1710. doi:10.1001/archinternmed.2012.3708</a:t>
            </a:r>
            <a:endParaRPr lang="tr-T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Uptodate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Low-density lipoprotein cholesterol-lowering therapy in the primary prevention of cardiovascular disease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https://www.uptodate.com/contents/low-density-lipoprotein-cholesterol-lowering-therapy-in-the-primary-prevention-of-cardiovascular-disease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Erişim Tarihi: 20.01.2026)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tr-T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Lipid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disorders 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https://www.uptodate.com/contents/table-of-contents/cardiovascular-medicine/lipid-disorders</a:t>
            </a:r>
            <a:r>
              <a:rPr lang="tr-TR" sz="1000" dirty="0">
                <a:latin typeface="Calibri" panose="020F0502020204030204" pitchFamily="34" charset="0"/>
                <a:cs typeface="Calibri" panose="020F0502020204030204" pitchFamily="34" charset="0"/>
              </a:rPr>
              <a:t> Erişim Tarihi: 20.01.2026)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0DDA400-9185-4C6D-B037-99B4EF997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9782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246CB-8ECC-7654-9C26-1D264D474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A21D70-D036-F6FA-DF7C-62A1BD631664}"/>
              </a:ext>
            </a:extLst>
          </p:cNvPr>
          <p:cNvSpPr txBox="1"/>
          <p:nvPr/>
        </p:nvSpPr>
        <p:spPr>
          <a:xfrm>
            <a:off x="3045913" y="2951947"/>
            <a:ext cx="61001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5600" b="1" dirty="0"/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4018473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9916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Tarama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669CBDF-4FA1-4668-AF11-9D2060B4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6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679" y="1207255"/>
            <a:ext cx="8660832" cy="419146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50" y="5238409"/>
            <a:ext cx="4136149" cy="10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02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0437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Tarama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669CBDF-4FA1-4668-AF11-9D2060B4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7</a:t>
            </a:fld>
            <a:endParaRPr lang="tr-TR"/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347258"/>
              </p:ext>
            </p:extLst>
          </p:nvPr>
        </p:nvGraphicFramePr>
        <p:xfrm>
          <a:off x="838200" y="1201346"/>
          <a:ext cx="8406008" cy="4623260"/>
        </p:xfrm>
        <a:graphic>
          <a:graphicData uri="http://schemas.openxmlformats.org/drawingml/2006/table">
            <a:tbl>
              <a:tblPr/>
              <a:tblGrid>
                <a:gridCol w="7103301">
                  <a:extLst>
                    <a:ext uri="{9D8B030D-6E8A-4147-A177-3AD203B41FA5}">
                      <a16:colId xmlns:a16="http://schemas.microsoft.com/office/drawing/2014/main" val="614613298"/>
                    </a:ext>
                  </a:extLst>
                </a:gridCol>
                <a:gridCol w="1302707">
                  <a:extLst>
                    <a:ext uri="{9D8B030D-6E8A-4147-A177-3AD203B41FA5}">
                      <a16:colId xmlns:a16="http://schemas.microsoft.com/office/drawing/2014/main" val="807145685"/>
                    </a:ext>
                  </a:extLst>
                </a:gridCol>
              </a:tblGrid>
              <a:tr h="28079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Birey / Risk Grubu</a:t>
                      </a:r>
                      <a:endParaRPr lang="tr-T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Tarama Sıklığı</a:t>
                      </a:r>
                      <a:endParaRPr lang="tr-T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46604"/>
                  </a:ext>
                </a:extLst>
              </a:tr>
              <a:tr h="28079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Yirmi yaş ve sonrasında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yılda bir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4375300"/>
                  </a:ext>
                </a:extLst>
              </a:tr>
              <a:tr h="28079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Erkeklerde kırk yaş ve sonrasında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yılda bir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7925359"/>
                  </a:ext>
                </a:extLst>
              </a:tr>
              <a:tr h="31235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Kadınlarda elli yaş ve sonrasında veya menopoz sonrasında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yılda bir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3303674"/>
                  </a:ext>
                </a:extLst>
              </a:tr>
              <a:tr h="31235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Altmış beş yaş ve sonrasındaki tüm bireylerde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Yılda bir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3483085"/>
                  </a:ext>
                </a:extLst>
              </a:tr>
              <a:tr h="31235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Klinik bulgularda ASKVH düşünülen bireyler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Yılda bir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1499256"/>
                  </a:ext>
                </a:extLst>
              </a:tr>
              <a:tr h="28079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Diyabetik bireyler (Tip 1 veya Tip 2)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Yılda bir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0679451"/>
                  </a:ext>
                </a:extLst>
              </a:tr>
              <a:tr h="31235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Birinci derece akrabalarında </a:t>
                      </a:r>
                      <a:r>
                        <a:rPr lang="tr-T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dislipidemi</a:t>
                      </a: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öyküsü olanlar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Yılda bir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4788423"/>
                  </a:ext>
                </a:extLst>
              </a:tr>
              <a:tr h="28079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Birinci derece akrabalarında erken yaşta (kadınlarda &lt;65 yaş, erkeklerde &lt;55 yaş) ASKVH öyküsü olan bireyler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Yılda bir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2866747"/>
                  </a:ext>
                </a:extLst>
              </a:tr>
              <a:tr h="28079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Gebelik hipertansiyonu öyküsü olanlar dahil tüm hipertansiyon tanılı hastalar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Yılda bir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3100115"/>
                  </a:ext>
                </a:extLst>
              </a:tr>
              <a:tr h="28079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Sigara içen bireyler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Yılda bir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1641899"/>
                  </a:ext>
                </a:extLst>
              </a:tr>
              <a:tr h="28079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Obezite</a:t>
                      </a: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tanılı bireyler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Yılda bir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1135906"/>
                  </a:ext>
                </a:extLst>
              </a:tr>
              <a:tr h="31235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Kronik böbrek hastalığı (</a:t>
                      </a:r>
                      <a:r>
                        <a:rPr lang="tr-T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eGFR</a:t>
                      </a: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&lt;60 ml/</a:t>
                      </a:r>
                      <a:r>
                        <a:rPr lang="tr-T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dk</a:t>
                      </a: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olanlar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Yılda bir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3861041"/>
                  </a:ext>
                </a:extLst>
              </a:tr>
              <a:tr h="25352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Sistemik </a:t>
                      </a:r>
                      <a:r>
                        <a:rPr lang="tr-T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lupus</a:t>
                      </a: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eritematozis</a:t>
                      </a: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tr-T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psöriyazis</a:t>
                      </a: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 </a:t>
                      </a:r>
                      <a:r>
                        <a:rPr lang="tr-T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romatoid</a:t>
                      </a: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artrit</a:t>
                      </a: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gibi kronik </a:t>
                      </a:r>
                      <a:r>
                        <a:rPr lang="tr-T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inflamatuvar</a:t>
                      </a: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hastalıkları olanlar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Yılda bir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9633556"/>
                  </a:ext>
                </a:extLst>
              </a:tr>
              <a:tr h="28079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Fizik muayenesinde </a:t>
                      </a:r>
                      <a:r>
                        <a:rPr lang="tr-T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ksantom</a:t>
                      </a: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tr-T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ksantelazma</a:t>
                      </a: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 </a:t>
                      </a:r>
                      <a:r>
                        <a:rPr lang="tr-T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arkus</a:t>
                      </a: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kornea gibi genetik </a:t>
                      </a:r>
                      <a:r>
                        <a:rPr lang="tr-TR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dislipidemilere</a:t>
                      </a: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ait klinik bulguları olanlar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Yılda bir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8156891"/>
                  </a:ext>
                </a:extLst>
              </a:tr>
              <a:tr h="28079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HIV enfeksiyonu tanılı bireyler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Yılda bir</a:t>
                      </a:r>
                    </a:p>
                  </a:txBody>
                  <a:tcPr marL="39921" marR="39921" marT="19960" marB="19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5720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143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Tarama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Genel Tarama: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Herhangi bir risk faktörüne bakılmaksızın önerilen yaştaki  tüm çocukların taranmasıdır.</a:t>
            </a:r>
          </a:p>
          <a:p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Seçici Tarama: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Risk faktörü bulunan çocuklarda yapılan taramadır.</a:t>
            </a:r>
          </a:p>
          <a:p>
            <a:endParaRPr lang="tr-T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Kaskad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Tarama: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saptanmış bireyin ailesinde yapılan taramadır.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4756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Tarama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1" y="1614610"/>
            <a:ext cx="5562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Genel Tarama</a:t>
            </a:r>
          </a:p>
          <a:p>
            <a:pPr algn="just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Herhangi bir risk faktörü olmayan çocuklarda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taraması için ideal zaman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puberte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öncesi (9-11 yaş civarı) ve 17 yaş sonrasıdır.</a:t>
            </a:r>
          </a:p>
          <a:p>
            <a:pPr marL="0" indent="0" algn="just">
              <a:buNone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Seçici-</a:t>
            </a:r>
            <a:r>
              <a:rPr lang="tr-TR" b="1" dirty="0" err="1">
                <a:latin typeface="Calibri" panose="020F0502020204030204" pitchFamily="34" charset="0"/>
                <a:cs typeface="Calibri" panose="020F0502020204030204" pitchFamily="34" charset="0"/>
              </a:rPr>
              <a:t>Kaskad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 Tarama</a:t>
            </a:r>
          </a:p>
          <a:p>
            <a:pPr algn="just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Risk faktörü olan veya ailesinde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dislipidemi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bulunan çocuklarda ise 2 yaşından itibaren tarama yapılabilir.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08555-D75E-4ECA-B71C-AA6D06A1C88F}" type="slidenum">
              <a:rPr lang="tr-TR" smtClean="0"/>
              <a:t>9</a:t>
            </a:fld>
            <a:endParaRPr lang="tr-TR"/>
          </a:p>
        </p:txBody>
      </p:sp>
      <p:pic>
        <p:nvPicPr>
          <p:cNvPr id="7" name="Resim 6" descr="kişi, şahıs, insan yüzü, giyim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7B43DD9-E2B9-E5F9-C49D-1D7D12A3B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614609"/>
            <a:ext cx="5562600" cy="4351339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89CD98E7-2619-C18E-9595-419AD1B76ECE}"/>
              </a:ext>
            </a:extLst>
          </p:cNvPr>
          <p:cNvSpPr txBox="1"/>
          <p:nvPr/>
        </p:nvSpPr>
        <p:spPr>
          <a:xfrm>
            <a:off x="6906140" y="6017796"/>
            <a:ext cx="52858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Görsel içerik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5.2 yapay zekâ modeli ile üretilmiştir.</a:t>
            </a:r>
          </a:p>
        </p:txBody>
      </p:sp>
    </p:spTree>
    <p:extLst>
      <p:ext uri="{BB962C8B-B14F-4D97-AF65-F5344CB8AC3E}">
        <p14:creationId xmlns:p14="http://schemas.microsoft.com/office/powerpoint/2010/main" val="4150014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 Teması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3265</Words>
  <Application>Microsoft Office PowerPoint</Application>
  <PresentationFormat>Geniş ekran</PresentationFormat>
  <Paragraphs>502</Paragraphs>
  <Slides>54</Slides>
  <Notes>24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54</vt:i4>
      </vt:variant>
    </vt:vector>
  </HeadingPairs>
  <TitlesOfParts>
    <vt:vector size="65" baseType="lpstr">
      <vt:lpstr>AGaramondPro-Regular</vt:lpstr>
      <vt:lpstr>Aptos</vt:lpstr>
      <vt:lpstr>Aptos Display</vt:lpstr>
      <vt:lpstr>Arial</vt:lpstr>
      <vt:lpstr>Arial Nova Light</vt:lpstr>
      <vt:lpstr>Calibri</vt:lpstr>
      <vt:lpstr>Calibri Light</vt:lpstr>
      <vt:lpstr>Helvetica</vt:lpstr>
      <vt:lpstr>Wingdings</vt:lpstr>
      <vt:lpstr>Office Teması</vt:lpstr>
      <vt:lpstr>1_Office Teması</vt:lpstr>
      <vt:lpstr>PowerPoint Sunusu</vt:lpstr>
      <vt:lpstr>Amaç ve Öğrenim Hedefleri</vt:lpstr>
      <vt:lpstr>Sunum Planı</vt:lpstr>
      <vt:lpstr>Tanım</vt:lpstr>
      <vt:lpstr>Epidemiyoloji</vt:lpstr>
      <vt:lpstr>Tarama</vt:lpstr>
      <vt:lpstr>Tarama</vt:lpstr>
      <vt:lpstr>Tarama</vt:lpstr>
      <vt:lpstr>Tarama</vt:lpstr>
      <vt:lpstr>Tanı</vt:lpstr>
      <vt:lpstr>Tanı</vt:lpstr>
      <vt:lpstr>PowerPoint Sunusu</vt:lpstr>
      <vt:lpstr>PowerPoint Sunusu</vt:lpstr>
      <vt:lpstr>Dislipidemiye Neden Olan Hastalıklar ve İlaçlar</vt:lpstr>
      <vt:lpstr>Tanı Ne zaman şüphelenelim?</vt:lpstr>
      <vt:lpstr>Tendon Ksantomları</vt:lpstr>
      <vt:lpstr>Ksantelezma</vt:lpstr>
      <vt:lpstr>Arkus Kornea</vt:lpstr>
      <vt:lpstr>Tanı Dislipidemide İstenmesi Önerilen Standart Laboratuvar Testleri</vt:lpstr>
      <vt:lpstr>Tanı</vt:lpstr>
      <vt:lpstr>Dislipidemi Tanı Kriterleri</vt:lpstr>
      <vt:lpstr>Tanı</vt:lpstr>
      <vt:lpstr>Tanı</vt:lpstr>
      <vt:lpstr>Tanı</vt:lpstr>
      <vt:lpstr>Tedavi</vt:lpstr>
      <vt:lpstr>Tedavi</vt:lpstr>
      <vt:lpstr>Tedavi Dislipidemi Tedavisinde İlaç Dışı Yaklaşımlar</vt:lpstr>
      <vt:lpstr>Tedavi Dislipidemi Tedavisinde Farmakolojik Yaklaşımlar</vt:lpstr>
      <vt:lpstr>Statinlerin LDL-K Düşürücü Etkilerine Göre Sınıflandırılması</vt:lpstr>
      <vt:lpstr>Tedavi Dislipidemi Tedavisinde Farmakolojik Yaklaşımlar</vt:lpstr>
      <vt:lpstr>Tedavi Dislipidemi Tedavisinde Farmakolojik Yaklaşımlar</vt:lpstr>
      <vt:lpstr>Tedavi Statinlerin Yan Etkileri</vt:lpstr>
      <vt:lpstr>Tedavi Dislipidemi Tedavisinde Farmakolojik Yaklaşımlar</vt:lpstr>
      <vt:lpstr>Tedavi Dislipidemi Tedavisinde Farmakolojik Yaklaşımlar</vt:lpstr>
      <vt:lpstr>İlaç etkileşimleri</vt:lpstr>
      <vt:lpstr>Aile Hekimliğinin Dislipidemi Yönetimindeki Rolü</vt:lpstr>
      <vt:lpstr>VAKA ÖRNEKLERİ</vt:lpstr>
      <vt:lpstr>Vaka 1 — “Mehmet Bey”</vt:lpstr>
      <vt:lpstr>Vaka 1 — “Mehmet Bey”</vt:lpstr>
      <vt:lpstr>PowerPoint Sunusu</vt:lpstr>
      <vt:lpstr>Birinci Basamakta Yönetim Planı</vt:lpstr>
      <vt:lpstr>Birinci Basamakta Yönetim Planı</vt:lpstr>
      <vt:lpstr>Vaka 2 — “Ayşe Hanım”</vt:lpstr>
      <vt:lpstr>Vaka 2 — “Ayşe Hanım”</vt:lpstr>
      <vt:lpstr>Vaka 2 — “Ayşe Hanım”</vt:lpstr>
      <vt:lpstr>PowerPoint Sunusu</vt:lpstr>
      <vt:lpstr>Vaka 2 — “Ayşe Hanım”</vt:lpstr>
      <vt:lpstr>Vaka 2 — “Ayşe Hanım”</vt:lpstr>
      <vt:lpstr>Vaka 2 — “Ayşe Hanım”</vt:lpstr>
      <vt:lpstr>Vaka 3 — “Fatma Hanım”</vt:lpstr>
      <vt:lpstr>PowerPoint Sunusu</vt:lpstr>
      <vt:lpstr>Vaka 3 — “Fatma Hanım”</vt:lpstr>
      <vt:lpstr>Kaynaklar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BİRİNCİ BASAMAKTA DİYABET TEDAVİSİ</dc:title>
  <dc:creator>yazar</dc:creator>
  <cp:lastModifiedBy>SELAHATTİN TAŞOĞLU</cp:lastModifiedBy>
  <cp:revision>163</cp:revision>
  <dcterms:created xsi:type="dcterms:W3CDTF">2025-10-22T20:03:17Z</dcterms:created>
  <dcterms:modified xsi:type="dcterms:W3CDTF">2026-02-18T11:05:40Z</dcterms:modified>
</cp:coreProperties>
</file>