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309" r:id="rId2"/>
    <p:sldId id="310" r:id="rId3"/>
    <p:sldId id="293" r:id="rId4"/>
    <p:sldId id="294" r:id="rId5"/>
    <p:sldId id="295" r:id="rId6"/>
    <p:sldId id="296" r:id="rId7"/>
    <p:sldId id="298" r:id="rId8"/>
    <p:sldId id="297" r:id="rId9"/>
    <p:sldId id="302" r:id="rId10"/>
    <p:sldId id="303" r:id="rId11"/>
    <p:sldId id="304" r:id="rId12"/>
    <p:sldId id="305" r:id="rId13"/>
    <p:sldId id="306" r:id="rId14"/>
    <p:sldId id="262" r:id="rId15"/>
    <p:sldId id="263" r:id="rId16"/>
    <p:sldId id="264" r:id="rId17"/>
    <p:sldId id="312" r:id="rId18"/>
    <p:sldId id="280" r:id="rId19"/>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90" d="100"/>
          <a:sy n="90" d="100"/>
        </p:scale>
        <p:origin x="140" y="5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861018-239A-4EF5-8D15-6598E6500F4B}"/>
              </a:ext>
            </a:extLst>
          </p:cNvPr>
          <p:cNvSpPr>
            <a:spLocks noGrp="1"/>
          </p:cNvSpPr>
          <p:nvPr>
            <p:ph type="title"/>
          </p:nvPr>
        </p:nvSpPr>
        <p:spPr/>
        <p:txBody>
          <a:bodyPr/>
          <a:lstStyle/>
          <a:p>
            <a:r>
              <a:rPr lang="tr-TR" dirty="0"/>
              <a:t>ÖZEL GRUPLARDA AŞILAMA</a:t>
            </a:r>
          </a:p>
        </p:txBody>
      </p:sp>
    </p:spTree>
    <p:extLst>
      <p:ext uri="{BB962C8B-B14F-4D97-AF65-F5344CB8AC3E}">
        <p14:creationId xmlns:p14="http://schemas.microsoft.com/office/powerpoint/2010/main" val="369076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179891-365D-451F-9F90-3A22C73F999E}"/>
              </a:ext>
            </a:extLst>
          </p:cNvPr>
          <p:cNvSpPr>
            <a:spLocks noGrp="1"/>
          </p:cNvSpPr>
          <p:nvPr>
            <p:ph type="title"/>
          </p:nvPr>
        </p:nvSpPr>
        <p:spPr/>
        <p:txBody>
          <a:bodyPr>
            <a:normAutofit fontScale="90000"/>
          </a:bodyPr>
          <a:lstStyle/>
          <a:p>
            <a:r>
              <a:rPr lang="tr-TR" dirty="0"/>
              <a:t>Tıbbi Atık Yönetiminde Çalışan Kişilere Yönelik Uygulanması Önerilen Aşılar</a:t>
            </a:r>
          </a:p>
        </p:txBody>
      </p:sp>
      <p:sp>
        <p:nvSpPr>
          <p:cNvPr id="3" name="Slayt Numarası Yer Tutucusu 2">
            <a:extLst>
              <a:ext uri="{FF2B5EF4-FFF2-40B4-BE49-F238E27FC236}">
                <a16:creationId xmlns:a16="http://schemas.microsoft.com/office/drawing/2014/main" id="{568C9AE0-25E6-448C-BAE6-E702704F66E0}"/>
              </a:ext>
            </a:extLst>
          </p:cNvPr>
          <p:cNvSpPr>
            <a:spLocks noGrp="1"/>
          </p:cNvSpPr>
          <p:nvPr>
            <p:ph type="sldNum" sz="quarter" idx="12"/>
          </p:nvPr>
        </p:nvSpPr>
        <p:spPr/>
        <p:txBody>
          <a:bodyPr/>
          <a:lstStyle/>
          <a:p>
            <a:pPr>
              <a:defRPr/>
            </a:pPr>
            <a:fld id="{501A4338-EBAE-ED40-8475-2E6AE1B9F2FD}" type="slidenum">
              <a:rPr lang="tr-TR" smtClean="0"/>
              <a:t>10</a:t>
            </a:fld>
            <a:endParaRPr lang="tr-TR"/>
          </a:p>
        </p:txBody>
      </p:sp>
      <p:sp>
        <p:nvSpPr>
          <p:cNvPr id="4" name="Metin Yer Tutucusu 3">
            <a:extLst>
              <a:ext uri="{FF2B5EF4-FFF2-40B4-BE49-F238E27FC236}">
                <a16:creationId xmlns:a16="http://schemas.microsoft.com/office/drawing/2014/main" id="{A1229160-AEE9-4F8E-A610-973D959F1F63}"/>
              </a:ext>
            </a:extLst>
          </p:cNvPr>
          <p:cNvSpPr>
            <a:spLocks noGrp="1"/>
          </p:cNvSpPr>
          <p:nvPr>
            <p:ph type="body" sz="half" idx="2"/>
          </p:nvPr>
        </p:nvSpPr>
        <p:spPr>
          <a:xfrm>
            <a:off x="849025" y="1355344"/>
            <a:ext cx="10791583" cy="3555869"/>
          </a:xfrm>
        </p:spPr>
        <p:txBody>
          <a:bodyPr>
            <a:noAutofit/>
          </a:bodyPr>
          <a:lstStyle/>
          <a:p>
            <a:pPr marL="342900" indent="-342900">
              <a:buFont typeface="Wingdings" panose="05000000000000000000" pitchFamily="2" charset="2"/>
              <a:buChar char="Ø"/>
            </a:pPr>
            <a:r>
              <a:rPr lang="tr-TR" sz="2400" dirty="0" err="1"/>
              <a:t>Td</a:t>
            </a:r>
            <a:r>
              <a:rPr lang="tr-TR" sz="2400" dirty="0"/>
              <a:t> aşısı</a:t>
            </a:r>
          </a:p>
          <a:p>
            <a:pPr marL="342900" indent="-342900">
              <a:buFont typeface="Wingdings" panose="05000000000000000000" pitchFamily="2" charset="2"/>
              <a:buChar char="Ø"/>
            </a:pPr>
            <a:r>
              <a:rPr lang="tr-TR" sz="2400" dirty="0"/>
              <a:t>Hepatit B aşısı</a:t>
            </a:r>
          </a:p>
          <a:p>
            <a:pPr marL="342900" indent="-342900">
              <a:buFont typeface="Wingdings" panose="05000000000000000000" pitchFamily="2" charset="2"/>
              <a:buChar char="Ø"/>
            </a:pPr>
            <a:r>
              <a:rPr lang="tr-TR" sz="2400" dirty="0"/>
              <a:t>Hepatit A aşısı</a:t>
            </a:r>
          </a:p>
          <a:p>
            <a:pPr marL="342900" indent="-342900">
              <a:buFont typeface="Wingdings" panose="05000000000000000000" pitchFamily="2" charset="2"/>
              <a:buChar char="Ø"/>
            </a:pPr>
            <a:r>
              <a:rPr lang="tr-TR" sz="2400" dirty="0"/>
              <a:t>Mevsimsel </a:t>
            </a:r>
            <a:r>
              <a:rPr lang="tr-TR" sz="2400" dirty="0" err="1"/>
              <a:t>influenza</a:t>
            </a:r>
            <a:r>
              <a:rPr lang="tr-TR" sz="2400" dirty="0"/>
              <a:t> aşısı</a:t>
            </a:r>
          </a:p>
          <a:p>
            <a:pPr marL="342900" indent="-342900">
              <a:buFont typeface="Wingdings" panose="05000000000000000000" pitchFamily="2" charset="2"/>
              <a:buChar char="Ø"/>
            </a:pPr>
            <a:r>
              <a:rPr lang="tr-TR" sz="2400" dirty="0"/>
              <a:t>Bu grup içerisinde yer alan sağlık çalışanları, sağlık çalışanı aşılama şeması kapsamında aşılanmalıdır. Ek olarak tüm yetişkinler, yetişkin aşılamaları kapsamında önerilen aşılamalara uygun olarak aşılanmalıdır. </a:t>
            </a:r>
          </a:p>
        </p:txBody>
      </p:sp>
    </p:spTree>
    <p:extLst>
      <p:ext uri="{BB962C8B-B14F-4D97-AF65-F5344CB8AC3E}">
        <p14:creationId xmlns:p14="http://schemas.microsoft.com/office/powerpoint/2010/main" val="75571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BC1E47-A8FC-48D6-B4E5-1CB576974DD6}"/>
              </a:ext>
            </a:extLst>
          </p:cNvPr>
          <p:cNvSpPr>
            <a:spLocks noGrp="1"/>
          </p:cNvSpPr>
          <p:nvPr>
            <p:ph type="title"/>
          </p:nvPr>
        </p:nvSpPr>
        <p:spPr>
          <a:xfrm>
            <a:off x="700203" y="744742"/>
            <a:ext cx="11089225" cy="966071"/>
          </a:xfrm>
        </p:spPr>
        <p:txBody>
          <a:bodyPr>
            <a:noAutofit/>
          </a:bodyPr>
          <a:lstStyle/>
          <a:p>
            <a:r>
              <a:rPr lang="tr-TR" dirty="0"/>
              <a:t>Seyahat Sağlığı  Kapsamında Hac Ve Umre Ziyaretçilerine Yönelik Uygulanması Gereken Aşılar</a:t>
            </a:r>
            <a:br>
              <a:rPr lang="tr-TR" dirty="0"/>
            </a:br>
            <a:endParaRPr lang="tr-TR" dirty="0"/>
          </a:p>
        </p:txBody>
      </p:sp>
      <p:sp>
        <p:nvSpPr>
          <p:cNvPr id="3" name="Slayt Numarası Yer Tutucusu 2">
            <a:extLst>
              <a:ext uri="{FF2B5EF4-FFF2-40B4-BE49-F238E27FC236}">
                <a16:creationId xmlns:a16="http://schemas.microsoft.com/office/drawing/2014/main" id="{249BF6F9-2ED0-4655-98AE-F758C3E4AFED}"/>
              </a:ext>
            </a:extLst>
          </p:cNvPr>
          <p:cNvSpPr>
            <a:spLocks noGrp="1"/>
          </p:cNvSpPr>
          <p:nvPr>
            <p:ph type="sldNum" sz="quarter" idx="12"/>
          </p:nvPr>
        </p:nvSpPr>
        <p:spPr/>
        <p:txBody>
          <a:bodyPr/>
          <a:lstStyle/>
          <a:p>
            <a:pPr>
              <a:defRPr/>
            </a:pPr>
            <a:fld id="{501A4338-EBAE-ED40-8475-2E6AE1B9F2FD}" type="slidenum">
              <a:rPr lang="tr-TR" smtClean="0"/>
              <a:t>11</a:t>
            </a:fld>
            <a:endParaRPr lang="tr-TR"/>
          </a:p>
        </p:txBody>
      </p:sp>
      <p:sp>
        <p:nvSpPr>
          <p:cNvPr id="4" name="Metin Yer Tutucusu 3">
            <a:extLst>
              <a:ext uri="{FF2B5EF4-FFF2-40B4-BE49-F238E27FC236}">
                <a16:creationId xmlns:a16="http://schemas.microsoft.com/office/drawing/2014/main" id="{72B432A8-0379-45EA-9512-50DB46EB53ED}"/>
              </a:ext>
            </a:extLst>
          </p:cNvPr>
          <p:cNvSpPr>
            <a:spLocks noGrp="1"/>
          </p:cNvSpPr>
          <p:nvPr>
            <p:ph type="body" sz="half" idx="2"/>
          </p:nvPr>
        </p:nvSpPr>
        <p:spPr>
          <a:xfrm>
            <a:off x="849025" y="1992003"/>
            <a:ext cx="10791583" cy="2729959"/>
          </a:xfrm>
        </p:spPr>
        <p:txBody>
          <a:bodyPr>
            <a:normAutofit/>
          </a:bodyPr>
          <a:lstStyle/>
          <a:p>
            <a:r>
              <a:rPr lang="tr-TR" sz="2400" dirty="0"/>
              <a:t>Seyahat eden kişilerin yolculuk ettiği ülkedeki bulaşıcı hastalık riskine uygun olarak aşılanması, Dünya Sağlık Örgütü’nün “International Travel </a:t>
            </a:r>
            <a:r>
              <a:rPr lang="tr-TR" sz="2400" dirty="0" err="1"/>
              <a:t>and</a:t>
            </a:r>
            <a:r>
              <a:rPr lang="tr-TR" sz="2400" dirty="0"/>
              <a:t> </a:t>
            </a:r>
            <a:r>
              <a:rPr lang="tr-TR" sz="2400" dirty="0" err="1"/>
              <a:t>Health</a:t>
            </a:r>
            <a:r>
              <a:rPr lang="tr-TR" sz="2400" dirty="0"/>
              <a:t>” Programı önerileri doğrultusunda (http://www.who.int/</a:t>
            </a:r>
            <a:r>
              <a:rPr lang="tr-TR" sz="2400" dirty="0" err="1"/>
              <a:t>ith</a:t>
            </a:r>
            <a:r>
              <a:rPr lang="tr-TR" sz="2400" dirty="0"/>
              <a:t>/</a:t>
            </a:r>
            <a:r>
              <a:rPr lang="tr-TR" sz="2400" dirty="0" err="1"/>
              <a:t>vaccines</a:t>
            </a:r>
            <a:r>
              <a:rPr lang="tr-TR" sz="2400" dirty="0"/>
              <a:t>/en/) Hudut ve Sahiller Sağlık Genel Müdürlüğüne bağlı seyahat sağlığı merkezi birimlerinde sağlanmaktadır. </a:t>
            </a:r>
          </a:p>
          <a:p>
            <a:r>
              <a:rPr lang="tr-TR" sz="2400" dirty="0"/>
              <a:t>Yurtdışına seyahat edecek kişilerin Seyahat Sağlığı Merkezleri ile iletişime geçmeleri önemlidir. </a:t>
            </a:r>
          </a:p>
        </p:txBody>
      </p:sp>
    </p:spTree>
    <p:extLst>
      <p:ext uri="{BB962C8B-B14F-4D97-AF65-F5344CB8AC3E}">
        <p14:creationId xmlns:p14="http://schemas.microsoft.com/office/powerpoint/2010/main" val="285216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BC1E47-A8FC-48D6-B4E5-1CB576974DD6}"/>
              </a:ext>
            </a:extLst>
          </p:cNvPr>
          <p:cNvSpPr>
            <a:spLocks noGrp="1"/>
          </p:cNvSpPr>
          <p:nvPr>
            <p:ph type="title"/>
          </p:nvPr>
        </p:nvSpPr>
        <p:spPr>
          <a:xfrm>
            <a:off x="700203" y="744742"/>
            <a:ext cx="11089225" cy="966071"/>
          </a:xfrm>
        </p:spPr>
        <p:txBody>
          <a:bodyPr>
            <a:noAutofit/>
          </a:bodyPr>
          <a:lstStyle/>
          <a:p>
            <a:r>
              <a:rPr lang="tr-TR" dirty="0"/>
              <a:t>Seyahat Sağlığı  Kapsamında Hac Ve Umre Ziyaretçilerine Yönelik Uygulanması Gereken Aşılar</a:t>
            </a:r>
            <a:br>
              <a:rPr lang="tr-TR" dirty="0"/>
            </a:br>
            <a:endParaRPr lang="tr-TR" dirty="0"/>
          </a:p>
        </p:txBody>
      </p:sp>
      <p:sp>
        <p:nvSpPr>
          <p:cNvPr id="3" name="Slayt Numarası Yer Tutucusu 2">
            <a:extLst>
              <a:ext uri="{FF2B5EF4-FFF2-40B4-BE49-F238E27FC236}">
                <a16:creationId xmlns:a16="http://schemas.microsoft.com/office/drawing/2014/main" id="{249BF6F9-2ED0-4655-98AE-F758C3E4AFED}"/>
              </a:ext>
            </a:extLst>
          </p:cNvPr>
          <p:cNvSpPr>
            <a:spLocks noGrp="1"/>
          </p:cNvSpPr>
          <p:nvPr>
            <p:ph type="sldNum" sz="quarter" idx="12"/>
          </p:nvPr>
        </p:nvSpPr>
        <p:spPr/>
        <p:txBody>
          <a:bodyPr/>
          <a:lstStyle/>
          <a:p>
            <a:pPr>
              <a:defRPr/>
            </a:pPr>
            <a:fld id="{501A4338-EBAE-ED40-8475-2E6AE1B9F2FD}" type="slidenum">
              <a:rPr lang="tr-TR" smtClean="0"/>
              <a:t>12</a:t>
            </a:fld>
            <a:endParaRPr lang="tr-TR"/>
          </a:p>
        </p:txBody>
      </p:sp>
      <p:sp>
        <p:nvSpPr>
          <p:cNvPr id="4" name="Metin Yer Tutucusu 3">
            <a:extLst>
              <a:ext uri="{FF2B5EF4-FFF2-40B4-BE49-F238E27FC236}">
                <a16:creationId xmlns:a16="http://schemas.microsoft.com/office/drawing/2014/main" id="{72B432A8-0379-45EA-9512-50DB46EB53ED}"/>
              </a:ext>
            </a:extLst>
          </p:cNvPr>
          <p:cNvSpPr>
            <a:spLocks noGrp="1"/>
          </p:cNvSpPr>
          <p:nvPr>
            <p:ph type="body" sz="half" idx="2"/>
          </p:nvPr>
        </p:nvSpPr>
        <p:spPr>
          <a:xfrm>
            <a:off x="849025" y="1992003"/>
            <a:ext cx="10791583" cy="2729959"/>
          </a:xfrm>
        </p:spPr>
        <p:txBody>
          <a:bodyPr>
            <a:normAutofit/>
          </a:bodyPr>
          <a:lstStyle/>
          <a:p>
            <a:r>
              <a:rPr lang="tr-TR" sz="2400" dirty="0"/>
              <a:t>Seyahat eden kişilerin yolculuk ettiği ülkedeki bulaşıcı hastalık riskine uygun olarak aşılanması, Dünya Sağlık Örgütü’nün “International Travel </a:t>
            </a:r>
            <a:r>
              <a:rPr lang="tr-TR" sz="2400" dirty="0" err="1"/>
              <a:t>and</a:t>
            </a:r>
            <a:r>
              <a:rPr lang="tr-TR" sz="2400" dirty="0"/>
              <a:t> </a:t>
            </a:r>
            <a:r>
              <a:rPr lang="tr-TR" sz="2400" dirty="0" err="1"/>
              <a:t>Health</a:t>
            </a:r>
            <a:r>
              <a:rPr lang="tr-TR" sz="2400" dirty="0"/>
              <a:t>” Programı önerileri doğrultusunda (http://www.who.int/</a:t>
            </a:r>
            <a:r>
              <a:rPr lang="tr-TR" sz="2400" dirty="0" err="1"/>
              <a:t>ith</a:t>
            </a:r>
            <a:r>
              <a:rPr lang="tr-TR" sz="2400" dirty="0"/>
              <a:t>/</a:t>
            </a:r>
            <a:r>
              <a:rPr lang="tr-TR" sz="2400" dirty="0" err="1"/>
              <a:t>vaccines</a:t>
            </a:r>
            <a:r>
              <a:rPr lang="tr-TR" sz="2400" dirty="0"/>
              <a:t>/en/) Hudut ve Sahiller Sağlık Genel Müdürlüğüne bağlı seyahat sağlığı merkezi birimlerinde sağlanmaktadır. </a:t>
            </a:r>
          </a:p>
          <a:p>
            <a:r>
              <a:rPr lang="tr-TR" sz="2400" dirty="0"/>
              <a:t>Yurtdışına seyahat edecek kişilerin Seyahat Sağlığı Merkezleri ile iletişime geçmeleri önemlidir. </a:t>
            </a:r>
          </a:p>
        </p:txBody>
      </p:sp>
    </p:spTree>
    <p:extLst>
      <p:ext uri="{BB962C8B-B14F-4D97-AF65-F5344CB8AC3E}">
        <p14:creationId xmlns:p14="http://schemas.microsoft.com/office/powerpoint/2010/main" val="145807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83FB53-C7BC-49F6-9D33-9CF5D9EA959A}"/>
              </a:ext>
            </a:extLst>
          </p:cNvPr>
          <p:cNvSpPr>
            <a:spLocks noGrp="1"/>
          </p:cNvSpPr>
          <p:nvPr>
            <p:ph type="title"/>
          </p:nvPr>
        </p:nvSpPr>
        <p:spPr/>
        <p:txBody>
          <a:bodyPr/>
          <a:lstStyle/>
          <a:p>
            <a:r>
              <a:rPr lang="da-DK" dirty="0"/>
              <a:t>Hac ve Umre ziyareti </a:t>
            </a:r>
            <a:r>
              <a:rPr lang="tr-TR" dirty="0"/>
              <a:t>P</a:t>
            </a:r>
            <a:r>
              <a:rPr lang="da-DK" dirty="0"/>
              <a:t>lanlayanlar</a:t>
            </a:r>
            <a:r>
              <a:rPr lang="tr-TR" dirty="0"/>
              <a:t>a Yönelik Aşı Uygulamaları</a:t>
            </a:r>
            <a:r>
              <a:rPr lang="da-DK" dirty="0"/>
              <a:t> </a:t>
            </a:r>
            <a:endParaRPr lang="tr-TR" dirty="0"/>
          </a:p>
        </p:txBody>
      </p:sp>
      <p:sp>
        <p:nvSpPr>
          <p:cNvPr id="3" name="Slayt Numarası Yer Tutucusu 2">
            <a:extLst>
              <a:ext uri="{FF2B5EF4-FFF2-40B4-BE49-F238E27FC236}">
                <a16:creationId xmlns:a16="http://schemas.microsoft.com/office/drawing/2014/main" id="{87C132BE-6008-4DCE-A3C0-D43AB6B46C8A}"/>
              </a:ext>
            </a:extLst>
          </p:cNvPr>
          <p:cNvSpPr>
            <a:spLocks noGrp="1"/>
          </p:cNvSpPr>
          <p:nvPr>
            <p:ph type="sldNum" sz="quarter" idx="12"/>
          </p:nvPr>
        </p:nvSpPr>
        <p:spPr/>
        <p:txBody>
          <a:bodyPr/>
          <a:lstStyle/>
          <a:p>
            <a:pPr>
              <a:defRPr/>
            </a:pPr>
            <a:fld id="{501A4338-EBAE-ED40-8475-2E6AE1B9F2FD}" type="slidenum">
              <a:rPr lang="tr-TR" smtClean="0"/>
              <a:t>13</a:t>
            </a:fld>
            <a:endParaRPr lang="tr-TR"/>
          </a:p>
        </p:txBody>
      </p:sp>
      <p:sp>
        <p:nvSpPr>
          <p:cNvPr id="4" name="Metin Yer Tutucusu 3">
            <a:extLst>
              <a:ext uri="{FF2B5EF4-FFF2-40B4-BE49-F238E27FC236}">
                <a16:creationId xmlns:a16="http://schemas.microsoft.com/office/drawing/2014/main" id="{330E83D7-56D0-47ED-96A7-BCD0FCCC30E7}"/>
              </a:ext>
            </a:extLst>
          </p:cNvPr>
          <p:cNvSpPr>
            <a:spLocks noGrp="1"/>
          </p:cNvSpPr>
          <p:nvPr>
            <p:ph type="body" sz="half" idx="2"/>
          </p:nvPr>
        </p:nvSpPr>
        <p:spPr>
          <a:xfrm>
            <a:off x="884903" y="1415844"/>
            <a:ext cx="10755705" cy="4218039"/>
          </a:xfrm>
        </p:spPr>
        <p:txBody>
          <a:bodyPr>
            <a:normAutofit fontScale="92500" lnSpcReduction="10000"/>
          </a:bodyPr>
          <a:lstStyle/>
          <a:p>
            <a:pPr marL="285750" indent="-285750">
              <a:buFont typeface="Wingdings" panose="05000000000000000000" pitchFamily="2" charset="2"/>
              <a:buChar char="Ø"/>
            </a:pPr>
            <a:r>
              <a:rPr lang="tr-TR" sz="2400" dirty="0"/>
              <a:t>Suudi Arabistan Krallığı Sağlık Bakanlığı tarafından Hac ve Umre ziyaretinde bulunacak kişiler için sağlık gereklilikleri belirlenmektedir. Bu kapsamda tüm ülkelerden gelecek olan ziyaretçilerin ACWY </a:t>
            </a:r>
            <a:r>
              <a:rPr lang="tr-TR" sz="2400" dirty="0" err="1"/>
              <a:t>serogruplarını</a:t>
            </a:r>
            <a:r>
              <a:rPr lang="tr-TR" sz="2400" dirty="0"/>
              <a:t> içeren </a:t>
            </a:r>
            <a:r>
              <a:rPr lang="tr-TR" sz="2400" dirty="0" err="1"/>
              <a:t>konjuge</a:t>
            </a:r>
            <a:r>
              <a:rPr lang="tr-TR" sz="2400" dirty="0"/>
              <a:t> </a:t>
            </a:r>
            <a:r>
              <a:rPr lang="tr-TR" sz="2400" dirty="0" err="1"/>
              <a:t>meningokok</a:t>
            </a:r>
            <a:r>
              <a:rPr lang="tr-TR" sz="2400" dirty="0"/>
              <a:t> aşılarının uygulanmış olması istenmektedir. </a:t>
            </a:r>
          </a:p>
          <a:p>
            <a:pPr marL="742950" lvl="1" indent="-285750">
              <a:buFont typeface="Wingdings" panose="05000000000000000000" pitchFamily="2" charset="2"/>
              <a:buChar char="Ø"/>
            </a:pPr>
            <a:r>
              <a:rPr lang="tr-TR" sz="2400" dirty="0"/>
              <a:t>Hac ve Umre ziyaretine gidecek 2 yaş ve altındaki çocuklara dört bileşenli </a:t>
            </a:r>
            <a:r>
              <a:rPr lang="tr-TR" sz="2400" dirty="0" err="1"/>
              <a:t>konjuge</a:t>
            </a:r>
            <a:r>
              <a:rPr lang="tr-TR" sz="2400" dirty="0"/>
              <a:t> </a:t>
            </a:r>
            <a:r>
              <a:rPr lang="tr-TR" sz="2400" dirty="0" err="1"/>
              <a:t>meningokok</a:t>
            </a:r>
            <a:r>
              <a:rPr lang="tr-TR" sz="2400" dirty="0"/>
              <a:t> aşısı uygulaması önerilir. </a:t>
            </a:r>
          </a:p>
          <a:p>
            <a:pPr marL="285750" lvl="0" indent="-285750">
              <a:buFont typeface="Wingdings" panose="05000000000000000000" pitchFamily="2" charset="2"/>
              <a:buChar char="Ø"/>
            </a:pPr>
            <a:r>
              <a:rPr lang="tr-TR" sz="2400" dirty="0"/>
              <a:t>KKK aşısı, en az 4 hafta arayla 2 doz uygulanması önerilir. </a:t>
            </a:r>
          </a:p>
          <a:p>
            <a:pPr marL="285750" indent="-285750">
              <a:buFont typeface="Wingdings" panose="05000000000000000000" pitchFamily="2" charset="2"/>
              <a:buChar char="Ø"/>
            </a:pPr>
            <a:r>
              <a:rPr lang="tr-TR" sz="2400" dirty="0" err="1"/>
              <a:t>Td</a:t>
            </a:r>
            <a:r>
              <a:rPr lang="tr-TR" sz="2400" dirty="0"/>
              <a:t> aşısı </a:t>
            </a:r>
            <a:r>
              <a:rPr lang="tr-TR" sz="2400" dirty="0" err="1"/>
              <a:t>primer</a:t>
            </a:r>
            <a:r>
              <a:rPr lang="tr-TR" sz="2400" dirty="0"/>
              <a:t> şeması ve </a:t>
            </a:r>
            <a:r>
              <a:rPr lang="tr-TR" sz="2400" dirty="0" err="1"/>
              <a:t>rapel</a:t>
            </a:r>
            <a:r>
              <a:rPr lang="tr-TR" sz="2400" dirty="0"/>
              <a:t> doz aşılamalarının çocuk ve yetişkin aşılama şemalarına uygun olarak tamamlanması önerilir. </a:t>
            </a:r>
          </a:p>
          <a:p>
            <a:pPr marL="285750" indent="-285750">
              <a:buFont typeface="Wingdings" panose="05000000000000000000" pitchFamily="2" charset="2"/>
              <a:buChar char="Ø"/>
            </a:pPr>
            <a:r>
              <a:rPr lang="tr-TR" sz="2400" dirty="0" err="1"/>
              <a:t>Pnömokok</a:t>
            </a:r>
            <a:r>
              <a:rPr lang="tr-TR" sz="2400" dirty="0"/>
              <a:t> aşılaması Ulusal Çocukluk Dönemi Aşılama Takvimi ile yaş ve tıbbi durum nedeniyle risk altında bulunan kişiler için risk grubu şemalarına uygun olarak yapılır.</a:t>
            </a:r>
          </a:p>
          <a:p>
            <a:pPr marL="285750" indent="-285750">
              <a:buFont typeface="Wingdings" panose="05000000000000000000" pitchFamily="2" charset="2"/>
              <a:buChar char="Ø"/>
            </a:pPr>
            <a:r>
              <a:rPr lang="tr-TR" sz="2400" dirty="0" err="1"/>
              <a:t>İnfluenza</a:t>
            </a:r>
            <a:r>
              <a:rPr lang="tr-TR" sz="2400" dirty="0"/>
              <a:t> aşısı her </a:t>
            </a:r>
            <a:r>
              <a:rPr lang="tr-TR" sz="2400" dirty="0" err="1"/>
              <a:t>influenza</a:t>
            </a:r>
            <a:r>
              <a:rPr lang="tr-TR" sz="2400" dirty="0"/>
              <a:t> mevsiminde tekrarlanır.</a:t>
            </a:r>
          </a:p>
          <a:p>
            <a:pPr marL="285750" indent="-285750">
              <a:buFont typeface="Wingdings" panose="05000000000000000000" pitchFamily="2" charset="2"/>
              <a:buChar char="Ø"/>
            </a:pPr>
            <a:endParaRPr lang="tr-TR" sz="2400" dirty="0"/>
          </a:p>
        </p:txBody>
      </p:sp>
    </p:spTree>
    <p:extLst>
      <p:ext uri="{BB962C8B-B14F-4D97-AF65-F5344CB8AC3E}">
        <p14:creationId xmlns:p14="http://schemas.microsoft.com/office/powerpoint/2010/main" val="102068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551387" y="588610"/>
            <a:ext cx="11089225" cy="504497"/>
          </a:xfrm>
        </p:spPr>
        <p:txBody>
          <a:bodyPr>
            <a:normAutofit/>
          </a:bodyPr>
          <a:lstStyle/>
          <a:p>
            <a:pPr>
              <a:defRPr/>
            </a:pPr>
            <a:r>
              <a:rPr lang="tr-TR" b="0">
                <a:solidFill>
                  <a:srgbClr val="C00000"/>
                </a:solidFill>
                <a:ea typeface="Calibri"/>
                <a:cs typeface="Calibri"/>
              </a:rPr>
              <a:t>Temaslı aşılaması</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14</a:t>
            </a:fld>
            <a:endParaRPr lang="tr-TR"/>
          </a:p>
        </p:txBody>
      </p:sp>
      <p:sp>
        <p:nvSpPr>
          <p:cNvPr id="5" name="Google Shape;806;p62"/>
          <p:cNvSpPr txBox="1">
            <a:spLocks noGrp="1"/>
          </p:cNvSpPr>
          <p:nvPr>
            <p:ph type="body" sz="half" idx="2"/>
          </p:nvPr>
        </p:nvSpPr>
        <p:spPr bwMode="auto">
          <a:xfrm>
            <a:off x="700207" y="1299956"/>
            <a:ext cx="10791583" cy="2308284"/>
          </a:xfrm>
          <a:prstGeom prst="rect">
            <a:avLst/>
          </a:prstGeom>
          <a:noFill/>
          <a:ln>
            <a:noFill/>
          </a:ln>
        </p:spPr>
        <p:txBody>
          <a:bodyPr spcFirstLastPara="1" wrap="square" lIns="91425" tIns="45700" rIns="91425" bIns="45700" anchor="t" anchorCtr="0">
            <a:spAutoFit/>
          </a:bodyPr>
          <a:lstStyle/>
          <a:p>
            <a:pPr marL="285750" marR="0" lvl="0" indent="-260350" algn="just">
              <a:lnSpc>
                <a:spcPct val="150000"/>
              </a:lnSpc>
              <a:spcBef>
                <a:spcPts val="0"/>
              </a:spcBef>
              <a:spcAft>
                <a:spcPts val="0"/>
              </a:spcAft>
              <a:buClr>
                <a:schemeClr val="dk1"/>
              </a:buClr>
              <a:buSzPts val="2400"/>
              <a:buFont typeface="Calibri"/>
              <a:buChar char="▪"/>
              <a:defRPr/>
            </a:pPr>
            <a:r>
              <a:rPr lang="tr-TR" sz="2400" i="0" u="none" strike="noStrike" cap="none">
                <a:solidFill>
                  <a:schemeClr val="dk1"/>
                </a:solidFill>
                <a:latin typeface="Calibri"/>
                <a:ea typeface="Calibri"/>
                <a:cs typeface="Calibri"/>
              </a:rPr>
              <a:t>Enfeksiyöz (bulaşıcı) bir hastalığa maruz kalmış ancak henüz hastalık belirtileri göstermeyen kişilere, hastalığın yayılımını önlemek ve kişinin hastalığa yakalanmasını engellemek amacıyla uygulanan aşılamadır. </a:t>
            </a:r>
            <a:endParaRPr sz="2400">
              <a:latin typeface="Calibri"/>
              <a:ea typeface="Calibri"/>
              <a:cs typeface="Calibri"/>
            </a:endParaRPr>
          </a:p>
          <a:p>
            <a:pPr marL="285750" marR="0" lvl="0" indent="-107949" algn="just">
              <a:lnSpc>
                <a:spcPct val="150000"/>
              </a:lnSpc>
              <a:spcBef>
                <a:spcPts val="0"/>
              </a:spcBef>
              <a:spcAft>
                <a:spcPts val="0"/>
              </a:spcAft>
              <a:buClr>
                <a:schemeClr val="dk1"/>
              </a:buClr>
              <a:buSzPts val="2800"/>
              <a:buFont typeface="Noto Sans Symbols"/>
              <a:buNone/>
              <a:defRPr/>
            </a:pPr>
            <a:endParaRPr sz="2400" i="0" u="none" strike="noStrike" cap="none">
              <a:solidFill>
                <a:schemeClr val="dk1"/>
              </a:solidFill>
              <a:latin typeface="Calibri"/>
              <a:ea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b="0">
                <a:solidFill>
                  <a:srgbClr val="C00000"/>
                </a:solidFill>
                <a:ea typeface="Calibri"/>
                <a:cs typeface="Calibri"/>
              </a:rPr>
              <a:t>Temaslı aşılaması</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15</a:t>
            </a:fld>
            <a:endParaRPr lang="tr-TR"/>
          </a:p>
        </p:txBody>
      </p:sp>
      <p:sp>
        <p:nvSpPr>
          <p:cNvPr id="4" name="Metin Yer Tutucusu 3"/>
          <p:cNvSpPr>
            <a:spLocks noGrp="1"/>
          </p:cNvSpPr>
          <p:nvPr>
            <p:ph type="body" sz="half" idx="2"/>
          </p:nvPr>
        </p:nvSpPr>
        <p:spPr bwMode="auto">
          <a:xfrm>
            <a:off x="849025" y="1168036"/>
            <a:ext cx="10791583" cy="4521927"/>
          </a:xfrm>
        </p:spPr>
        <p:txBody>
          <a:bodyPr/>
          <a:lstStyle/>
          <a:p>
            <a:pPr marL="0" marR="0" lvl="0" indent="0" algn="l" defTabSz="914400">
              <a:lnSpc>
                <a:spcPct val="150000"/>
              </a:lnSpc>
              <a:spcBef>
                <a:spcPts val="0"/>
              </a:spcBef>
              <a:spcAft>
                <a:spcPts val="0"/>
              </a:spcAft>
              <a:buClrTx/>
              <a:buSzTx/>
              <a:buFontTx/>
              <a:buNone/>
              <a:defRPr/>
            </a:pPr>
            <a:r>
              <a:rPr lang="tr-TR" sz="2000" b="1" i="0" u="none" strike="noStrike" cap="none" spc="0">
                <a:ln>
                  <a:noFill/>
                </a:ln>
                <a:solidFill>
                  <a:srgbClr val="000000"/>
                </a:solidFill>
                <a:latin typeface="Calibri"/>
                <a:ea typeface="Calibri"/>
                <a:cs typeface="Calibri"/>
              </a:rPr>
              <a:t>KUDUZ AŞILAMASI</a:t>
            </a:r>
            <a:endParaRPr lang="tr-TR" sz="2000" b="0" i="0" u="none" strike="noStrike" cap="none" spc="0">
              <a:ln>
                <a:noFill/>
              </a:ln>
              <a:solidFill>
                <a:prstClr val="black"/>
              </a:solidFill>
              <a:latin typeface="Calibri"/>
              <a:ea typeface="Calibri"/>
              <a:cs typeface="Calibri"/>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Temas sonrası profilakside: 0,3,7 ve 14 ile 28. günler arasında dördüncü doz olmak üzere toplam dört doz uygulanır.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Aşı 6 ay koruma sağlar.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Tüm yaralanmalarda yara, en kısa sürede bol basınçlı su ve sabunla iyice yıkanmalıdır.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Tüm hastalar yara bakımı, antibiyotik ve tetanoz profilaksisi için değerlendirilir.</a:t>
            </a:r>
            <a:endParaRPr lang="tr-TR" sz="2000" b="0" i="0" u="none" strike="noStrike" cap="none" spc="0">
              <a:ln>
                <a:noFill/>
              </a:ln>
              <a:solidFill>
                <a:prstClr val="black"/>
              </a:solidFill>
              <a:latin typeface="Calibri"/>
              <a:ea typeface="Arial"/>
              <a:cs typeface="Arial"/>
            </a:endParaRPr>
          </a:p>
          <a:p>
            <a:pPr>
              <a:defRPr/>
            </a:pPr>
            <a:endParaRPr lang="tr-TR"/>
          </a:p>
        </p:txBody>
      </p:sp>
      <p:sp>
        <p:nvSpPr>
          <p:cNvPr id="5" name="Google Shape;817;p63"/>
          <p:cNvSpPr txBox="1"/>
          <p:nvPr/>
        </p:nvSpPr>
        <p:spPr bwMode="auto">
          <a:xfrm>
            <a:off x="1715525" y="4152384"/>
            <a:ext cx="8760940" cy="1754286"/>
          </a:xfrm>
          <a:prstGeom prst="rect">
            <a:avLst/>
          </a:prstGeom>
          <a:solidFill>
            <a:srgbClr val="FBE4D4"/>
          </a:solidFill>
          <a:ln>
            <a:noFill/>
          </a:ln>
        </p:spPr>
        <p:txBody>
          <a:bodyPr spcFirstLastPara="1" wrap="square" lIns="91425" tIns="45700" rIns="91425" bIns="45700" anchor="t" anchorCtr="0">
            <a:spAutoFit/>
          </a:bodyPr>
          <a:lstStyle/>
          <a:p>
            <a:pPr marL="342900" marR="0" lvl="0" indent="-342900" algn="just">
              <a:lnSpc>
                <a:spcPct val="150000"/>
              </a:lnSpc>
              <a:spcBef>
                <a:spcPts val="0"/>
              </a:spcBef>
              <a:spcAft>
                <a:spcPts val="0"/>
              </a:spcAft>
              <a:buClr>
                <a:srgbClr val="000000"/>
              </a:buClr>
              <a:buSzPts val="1800"/>
              <a:buFont typeface="Noto Sans Symbols"/>
              <a:buChar char="▪"/>
              <a:defRPr/>
            </a:pPr>
            <a:r>
              <a:rPr lang="tr-TR" sz="1800" b="1" i="1" u="none" strike="noStrike" cap="none">
                <a:solidFill>
                  <a:schemeClr val="dk1"/>
                </a:solidFill>
                <a:latin typeface="Calibri"/>
                <a:ea typeface="Calibri"/>
                <a:cs typeface="Calibri"/>
              </a:rPr>
              <a:t>Temas eden evcil hayvanın son bir yılda kuduz aşısı yapılmış ise</a:t>
            </a:r>
            <a:r>
              <a:rPr lang="tr-TR" sz="1800" b="0" i="0" u="none" strike="noStrike" cap="none">
                <a:solidFill>
                  <a:schemeClr val="dk1"/>
                </a:solidFill>
                <a:latin typeface="Calibri"/>
                <a:ea typeface="Calibri"/>
                <a:cs typeface="Calibri"/>
              </a:rPr>
              <a:t> hayvanın 10 gün gözlemi yapılır, anormal durum yoksa aşı profilaksi gerekmez; hayvanın hastalık belirtisi göstermesi, kaçması, kaybolması, herhangi bir nedenle ölümü halinde dört doz aşı ile immünglobulin başlanır.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b="0">
                <a:solidFill>
                  <a:srgbClr val="C00000"/>
                </a:solidFill>
                <a:ea typeface="Calibri"/>
                <a:cs typeface="Calibri"/>
              </a:rPr>
              <a:t>Kuduz Açısından Riskli Temas Sonrası Profilaksi </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16</a:t>
            </a:fld>
            <a:endParaRPr lang="tr-TR"/>
          </a:p>
        </p:txBody>
      </p:sp>
      <p:graphicFrame>
        <p:nvGraphicFramePr>
          <p:cNvPr id="5" name="Google Shape;826;p64"/>
          <p:cNvGraphicFramePr>
            <a:graphicFrameLocks/>
          </p:cNvGraphicFramePr>
          <p:nvPr/>
        </p:nvGraphicFramePr>
        <p:xfrm>
          <a:off x="878099" y="1162434"/>
          <a:ext cx="10396325" cy="4891615"/>
        </p:xfrm>
        <a:graphic>
          <a:graphicData uri="http://schemas.openxmlformats.org/drawingml/2006/table">
            <a:tbl>
              <a:tblPr firstRow="1" firstCol="1" bandRow="1">
                <a:noFill/>
              </a:tblPr>
              <a:tblGrid>
                <a:gridCol w="1804100">
                  <a:extLst>
                    <a:ext uri="{9D8B030D-6E8A-4147-A177-3AD203B41FA5}">
                      <a16:colId xmlns:a16="http://schemas.microsoft.com/office/drawing/2014/main" val="20000"/>
                    </a:ext>
                  </a:extLst>
                </a:gridCol>
                <a:gridCol w="2916450">
                  <a:extLst>
                    <a:ext uri="{9D8B030D-6E8A-4147-A177-3AD203B41FA5}">
                      <a16:colId xmlns:a16="http://schemas.microsoft.com/office/drawing/2014/main" val="20001"/>
                    </a:ext>
                  </a:extLst>
                </a:gridCol>
                <a:gridCol w="1488475">
                  <a:extLst>
                    <a:ext uri="{9D8B030D-6E8A-4147-A177-3AD203B41FA5}">
                      <a16:colId xmlns:a16="http://schemas.microsoft.com/office/drawing/2014/main" val="20002"/>
                    </a:ext>
                  </a:extLst>
                </a:gridCol>
                <a:gridCol w="2093650">
                  <a:extLst>
                    <a:ext uri="{9D8B030D-6E8A-4147-A177-3AD203B41FA5}">
                      <a16:colId xmlns:a16="http://schemas.microsoft.com/office/drawing/2014/main" val="20003"/>
                    </a:ext>
                  </a:extLst>
                </a:gridCol>
                <a:gridCol w="2093650">
                  <a:extLst>
                    <a:ext uri="{9D8B030D-6E8A-4147-A177-3AD203B41FA5}">
                      <a16:colId xmlns:a16="http://schemas.microsoft.com/office/drawing/2014/main" val="20004"/>
                    </a:ext>
                  </a:extLst>
                </a:gridCol>
              </a:tblGrid>
              <a:tr h="323050">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Kategori</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Hayvan Teması Sınıflaması</a:t>
                      </a:r>
                      <a:endParaRPr sz="1400" u="none" strike="noStrike" cap="none">
                        <a:latin typeface="Calibri"/>
                        <a:ea typeface="Calibri"/>
                        <a:cs typeface="Calibri"/>
                      </a:endParaRPr>
                    </a:p>
                  </a:txBody>
                  <a:tcPr marL="54400" marR="54400" marT="0" marB="0"/>
                </a:tc>
                <a:tc gridSpan="3">
                  <a:txBody>
                    <a:bodyPr/>
                    <a:lstStyle/>
                    <a:p>
                      <a:pPr marL="0" marR="0" lvl="0" indent="0" algn="just">
                        <a:spcBef>
                          <a:spcPts val="0"/>
                        </a:spcBef>
                        <a:spcAft>
                          <a:spcPts val="0"/>
                        </a:spcAft>
                        <a:buClr>
                          <a:schemeClr val="dk1"/>
                        </a:buClr>
                        <a:buSzPts val="1400"/>
                        <a:buFont typeface="Calibri"/>
                        <a:buNone/>
                        <a:defRPr/>
                      </a:pPr>
                      <a:r>
                        <a:rPr lang="tr-TR" sz="1400" u="none" strike="noStrike" cap="none"/>
                        <a:t>Önerilen Yaklaşım</a:t>
                      </a:r>
                      <a:endParaRPr sz="1400" u="none" strike="noStrike" cap="none">
                        <a:latin typeface="Calibri"/>
                        <a:ea typeface="Calibri"/>
                        <a:cs typeface="Calibri"/>
                      </a:endParaRPr>
                    </a:p>
                  </a:txBody>
                  <a:tcPr marL="54400" marR="54400" marT="0" marB="0"/>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84575">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Kategori 1</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Hayvana dokunma, besleme ya da sağlam derinin yalanması,</a:t>
                      </a:r>
                      <a:endParaRPr sz="1400" u="none" strike="noStrike" cap="none">
                        <a:latin typeface="Calibri"/>
                        <a:ea typeface="Calibri"/>
                        <a:cs typeface="Calibri"/>
                      </a:endParaRPr>
                    </a:p>
                  </a:txBody>
                  <a:tcPr marL="54400" marR="54400" marT="0" marB="0"/>
                </a:tc>
                <a:tc gridSpan="3">
                  <a:txBody>
                    <a:bodyPr/>
                    <a:lstStyle/>
                    <a:p>
                      <a:pPr marL="0" marR="0" lvl="0" indent="0" algn="just">
                        <a:spcBef>
                          <a:spcPts val="0"/>
                        </a:spcBef>
                        <a:spcAft>
                          <a:spcPts val="0"/>
                        </a:spcAft>
                        <a:buClr>
                          <a:schemeClr val="dk1"/>
                        </a:buClr>
                        <a:buSzPts val="1400"/>
                        <a:buFont typeface="Calibri"/>
                        <a:buNone/>
                        <a:defRPr/>
                      </a:pPr>
                      <a:r>
                        <a:rPr lang="tr-TR" sz="1400" u="none" strike="noStrike" cap="none"/>
                        <a:t>Profilaksi gerekmez</a:t>
                      </a:r>
                      <a:endParaRPr sz="1400" u="none" strike="noStrike" cap="none">
                        <a:latin typeface="Calibri"/>
                        <a:ea typeface="Calibri"/>
                        <a:cs typeface="Calibri"/>
                      </a:endParaRPr>
                    </a:p>
                  </a:txBody>
                  <a:tcPr marL="54400" marR="54400" marT="0" marB="0"/>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569275">
                <a:tc rowSpan="2">
                  <a:txBody>
                    <a:bodyPr/>
                    <a:lstStyle/>
                    <a:p>
                      <a:pPr marL="0" marR="0" lvl="0" indent="0" algn="just">
                        <a:spcBef>
                          <a:spcPts val="0"/>
                        </a:spcBef>
                        <a:spcAft>
                          <a:spcPts val="0"/>
                        </a:spcAft>
                        <a:buClr>
                          <a:schemeClr val="dk1"/>
                        </a:buClr>
                        <a:buSzPts val="1400"/>
                        <a:buFont typeface="Calibri"/>
                        <a:buNone/>
                        <a:defRPr/>
                      </a:pPr>
                      <a:r>
                        <a:rPr lang="tr-TR" sz="1400" u="none" strike="noStrike" cap="none"/>
                        <a:t>Kategori 2</a:t>
                      </a:r>
                      <a:endParaRPr sz="1400" u="none" strike="noStrike" cap="none">
                        <a:latin typeface="Calibri"/>
                        <a:ea typeface="Calibri"/>
                        <a:cs typeface="Calibri"/>
                      </a:endParaRPr>
                    </a:p>
                  </a:txBody>
                  <a:tcPr marL="54400" marR="54400" marT="0" marB="0"/>
                </a:tc>
                <a:tc rowSpan="2">
                  <a:txBody>
                    <a:bodyPr/>
                    <a:lstStyle/>
                    <a:p>
                      <a:pPr marL="0" marR="0" lvl="0" indent="0" algn="just">
                        <a:spcBef>
                          <a:spcPts val="0"/>
                        </a:spcBef>
                        <a:spcAft>
                          <a:spcPts val="0"/>
                        </a:spcAft>
                        <a:buClr>
                          <a:schemeClr val="dk1"/>
                        </a:buClr>
                        <a:buSzPts val="1400"/>
                        <a:buFont typeface="Calibri"/>
                        <a:buNone/>
                        <a:defRPr/>
                      </a:pPr>
                      <a:r>
                        <a:rPr lang="tr-TR" sz="1400" u="none" strike="noStrike" cap="none"/>
                        <a:t>Çıplak derinin deri altına geçmeyecek biçimde, hafifçe sıyrılması ya da kanama olmaksızın küçük tırmalama, zedelenme,</a:t>
                      </a:r>
                      <a:endParaRPr sz="1400" u="none" strike="noStrike" cap="none">
                        <a:latin typeface="Calibri"/>
                        <a:ea typeface="Calibri"/>
                        <a:cs typeface="Calibri"/>
                      </a:endParaRPr>
                    </a:p>
                  </a:txBody>
                  <a:tcPr marL="54400" marR="54400" marT="0" marB="0"/>
                </a:tc>
                <a:tc rowSpan="2">
                  <a:txBody>
                    <a:bodyPr/>
                    <a:lstStyle/>
                    <a:p>
                      <a:pPr marL="0" marR="0" lvl="0" indent="0" algn="just">
                        <a:spcBef>
                          <a:spcPts val="0"/>
                        </a:spcBef>
                        <a:spcAft>
                          <a:spcPts val="0"/>
                        </a:spcAft>
                        <a:buClr>
                          <a:schemeClr val="dk1"/>
                        </a:buClr>
                        <a:buSzPts val="1400"/>
                        <a:buFont typeface="Calibri"/>
                        <a:buNone/>
                        <a:defRPr/>
                      </a:pPr>
                      <a:r>
                        <a:rPr lang="tr-TR" sz="1400" u="none" strike="noStrike" cap="none"/>
                        <a:t>Temas eden evcil hayvanın son bir yılda kuduz aşısı yapılmamış ya da bilinmiyorsa</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Hayvan sağlıklı ve gözlenebiliyorsa</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Hayvanın 10 gün gözlemi yapılır.</a:t>
                      </a:r>
                      <a:endParaRPr sz="1400" u="none" strike="noStrike" cap="none">
                        <a:latin typeface="Calibri"/>
                        <a:ea typeface="Calibri"/>
                        <a:cs typeface="Calibri"/>
                      </a:endParaRPr>
                    </a:p>
                  </a:txBody>
                  <a:tcPr marL="54400" marR="54400" marT="0" marB="0"/>
                </a:tc>
                <a:extLst>
                  <a:ext uri="{0D108BD9-81ED-4DB2-BD59-A6C34878D82A}">
                    <a16:rowId xmlns:a16="http://schemas.microsoft.com/office/drawing/2014/main" val="10002"/>
                  </a:ext>
                </a:extLst>
              </a:tr>
              <a:tr h="1046000">
                <a:tc vMerge="1">
                  <a:txBody>
                    <a:bodyPr/>
                    <a:lstStyle/>
                    <a:p>
                      <a:pPr>
                        <a:defRPr/>
                      </a:pPr>
                      <a:endParaRPr lang="tr-TR"/>
                    </a:p>
                  </a:txBody>
                  <a:tcPr/>
                </a:tc>
                <a:tc vMerge="1">
                  <a:txBody>
                    <a:bodyPr/>
                    <a:lstStyle/>
                    <a:p>
                      <a:pPr>
                        <a:defRPr/>
                      </a:pPr>
                      <a:endParaRPr lang="tr-TR"/>
                    </a:p>
                  </a:txBody>
                  <a:tcPr/>
                </a:tc>
                <a:tc vMerge="1">
                  <a:txBody>
                    <a:bodyPr/>
                    <a:lstStyle/>
                    <a:p>
                      <a:pPr>
                        <a:defRPr/>
                      </a:pPr>
                      <a:endParaRPr lang="tr-TR"/>
                    </a:p>
                  </a:txBody>
                  <a:tcPr/>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Hayvan gözlenemiyorsa</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sz="1400" u="none" strike="noStrike" cap="none">
                        <a:latin typeface="Calibri"/>
                        <a:ea typeface="Calibri"/>
                        <a:cs typeface="Calibri"/>
                      </a:endParaRPr>
                    </a:p>
                  </a:txBody>
                  <a:tcPr marL="54400" marR="54400" marT="0" marB="0"/>
                </a:tc>
                <a:extLst>
                  <a:ext uri="{0D108BD9-81ED-4DB2-BD59-A6C34878D82A}">
                    <a16:rowId xmlns:a16="http://schemas.microsoft.com/office/drawing/2014/main" val="10003"/>
                  </a:ext>
                </a:extLst>
              </a:tr>
              <a:tr h="814650">
                <a:tc rowSpan="2">
                  <a:txBody>
                    <a:bodyPr/>
                    <a:lstStyle/>
                    <a:p>
                      <a:pPr marL="0" marR="0" lvl="0" indent="0" algn="just">
                        <a:spcBef>
                          <a:spcPts val="0"/>
                        </a:spcBef>
                        <a:spcAft>
                          <a:spcPts val="0"/>
                        </a:spcAft>
                        <a:buClr>
                          <a:schemeClr val="dk1"/>
                        </a:buClr>
                        <a:buSzPts val="1400"/>
                        <a:buFont typeface="Calibri"/>
                        <a:buNone/>
                        <a:defRPr/>
                      </a:pPr>
                      <a:r>
                        <a:rPr lang="tr-TR" sz="1400" u="none" strike="noStrike" cap="none"/>
                        <a:t>Kategori 3</a:t>
                      </a:r>
                      <a:endParaRPr sz="1400" u="none" strike="noStrike" cap="none">
                        <a:latin typeface="Calibri"/>
                        <a:ea typeface="Calibri"/>
                        <a:cs typeface="Calibri"/>
                      </a:endParaRPr>
                    </a:p>
                  </a:txBody>
                  <a:tcPr marL="54400" marR="54400" marT="0" marB="0"/>
                </a:tc>
                <a:tc rowSpan="2">
                  <a:txBody>
                    <a:bodyPr/>
                    <a:lstStyle/>
                    <a:p>
                      <a:pPr marL="0" marR="0" lvl="0" indent="0" algn="just">
                        <a:spcBef>
                          <a:spcPts val="0"/>
                        </a:spcBef>
                        <a:spcAft>
                          <a:spcPts val="0"/>
                        </a:spcAft>
                        <a:buClr>
                          <a:schemeClr val="dk1"/>
                        </a:buClr>
                        <a:buSzPts val="1400"/>
                        <a:buFont typeface="Calibri"/>
                        <a:buNone/>
                        <a:defRPr/>
                      </a:pPr>
                      <a:r>
                        <a:rPr lang="tr-TR" sz="1400" u="none" strike="noStrike" cap="none"/>
                        <a:t>Deriyi zedeleyen ve deri altına geçen tek ya da çok sayıda ısırık ve tırmalamalar; mukozaların, açık yaraların hayvanın salyası ile teması; lezyonun kafa, boyun, parmak uçları gibi sinir uçlarının yoğun olduğu bölgelerde bulunması,</a:t>
                      </a:r>
                      <a:endParaRPr sz="1400" u="none" strike="noStrike" cap="none">
                        <a:latin typeface="Calibri"/>
                        <a:ea typeface="Calibri"/>
                        <a:cs typeface="Calibri"/>
                      </a:endParaRPr>
                    </a:p>
                  </a:txBody>
                  <a:tcPr marL="54400" marR="54400" marT="0" marB="0"/>
                </a:tc>
                <a:tc rowSpan="2">
                  <a:txBody>
                    <a:bodyPr/>
                    <a:lstStyle/>
                    <a:p>
                      <a:pPr marL="0" marR="0" lvl="0" indent="0" algn="just">
                        <a:spcBef>
                          <a:spcPts val="0"/>
                        </a:spcBef>
                        <a:spcAft>
                          <a:spcPts val="0"/>
                        </a:spcAft>
                        <a:buClr>
                          <a:schemeClr val="dk1"/>
                        </a:buClr>
                        <a:buSzPts val="1400"/>
                        <a:buFont typeface="Calibri"/>
                        <a:buNone/>
                        <a:defRPr/>
                      </a:pPr>
                      <a:r>
                        <a:rPr lang="tr-TR" sz="1400" u="none" strike="noStrike" cap="none"/>
                        <a:t>Temas eden evcil hayvanın son bir yılda kuduz aşısı yapılmamış ya da bilinmiyorsa</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Hayvan sağlıklı ve gözlenebiliyorsa</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 globülin (mümkünse ilk doz aşı ile, yoksa 7 gün içinde)</a:t>
                      </a:r>
                      <a:endParaRPr sz="1400" u="none" strike="noStrike" cap="none">
                        <a:latin typeface="Calibri"/>
                        <a:ea typeface="Calibri"/>
                        <a:cs typeface="Calibri"/>
                      </a:endParaRPr>
                    </a:p>
                  </a:txBody>
                  <a:tcPr marL="54400" marR="54400" marT="0" marB="0"/>
                </a:tc>
                <a:extLst>
                  <a:ext uri="{0D108BD9-81ED-4DB2-BD59-A6C34878D82A}">
                    <a16:rowId xmlns:a16="http://schemas.microsoft.com/office/drawing/2014/main" val="10004"/>
                  </a:ext>
                </a:extLst>
              </a:tr>
              <a:tr h="969175">
                <a:tc vMerge="1">
                  <a:txBody>
                    <a:bodyPr/>
                    <a:lstStyle/>
                    <a:p>
                      <a:pPr>
                        <a:defRPr/>
                      </a:pPr>
                      <a:endParaRPr lang="tr-TR"/>
                    </a:p>
                  </a:txBody>
                  <a:tcPr/>
                </a:tc>
                <a:tc vMerge="1">
                  <a:txBody>
                    <a:bodyPr/>
                    <a:lstStyle/>
                    <a:p>
                      <a:pPr>
                        <a:defRPr/>
                      </a:pPr>
                      <a:endParaRPr lang="tr-TR"/>
                    </a:p>
                  </a:txBody>
                  <a:tcPr/>
                </a:tc>
                <a:tc vMerge="1">
                  <a:txBody>
                    <a:bodyPr/>
                    <a:lstStyle/>
                    <a:p>
                      <a:pPr>
                        <a:defRPr/>
                      </a:pPr>
                      <a:endParaRPr lang="tr-TR"/>
                    </a:p>
                  </a:txBody>
                  <a:tcPr/>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Hayvan gözlenemiyorsa</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+İmmünglobülin (ilk doz aşı ile)</a:t>
                      </a:r>
                      <a:endParaRPr sz="1400" u="none" strike="noStrike" cap="none">
                        <a:latin typeface="Calibri"/>
                        <a:ea typeface="Calibri"/>
                        <a:cs typeface="Calibri"/>
                      </a:endParaRPr>
                    </a:p>
                  </a:txBody>
                  <a:tcPr marL="54400" marR="54400" marT="0" marB="0"/>
                </a:tc>
                <a:extLst>
                  <a:ext uri="{0D108BD9-81ED-4DB2-BD59-A6C34878D82A}">
                    <a16:rowId xmlns:a16="http://schemas.microsoft.com/office/drawing/2014/main" val="10005"/>
                  </a:ext>
                </a:extLst>
              </a:tr>
              <a:tr h="646100">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Kategori 4</a:t>
                      </a:r>
                      <a:endParaRPr sz="1400" u="none" strike="noStrike" cap="none">
                        <a:latin typeface="Calibri"/>
                        <a:ea typeface="Calibri"/>
                        <a:cs typeface="Calibri"/>
                      </a:endParaRPr>
                    </a:p>
                  </a:txBody>
                  <a:tcPr marL="54400" marR="54400" marT="0" marB="0"/>
                </a:tc>
                <a:tc>
                  <a:txBody>
                    <a:bodyPr/>
                    <a:lstStyle/>
                    <a:p>
                      <a:pPr marL="0" marR="0" lvl="0" indent="0" algn="just">
                        <a:spcBef>
                          <a:spcPts val="0"/>
                        </a:spcBef>
                        <a:spcAft>
                          <a:spcPts val="0"/>
                        </a:spcAft>
                        <a:buClr>
                          <a:schemeClr val="dk1"/>
                        </a:buClr>
                        <a:buSzPts val="1400"/>
                        <a:buFont typeface="Calibri"/>
                        <a:buNone/>
                        <a:defRPr/>
                      </a:pPr>
                      <a:r>
                        <a:rPr lang="tr-TR" sz="1400" u="none" strike="noStrike" cap="none"/>
                        <a:t>Kuduza yakalanma olasılığı olan yabani hayvan türleriyle temas.</a:t>
                      </a:r>
                      <a:endParaRPr/>
                    </a:p>
                    <a:p>
                      <a:pPr marL="0" marR="0" lvl="0" indent="0" algn="just">
                        <a:spcBef>
                          <a:spcPts val="0"/>
                        </a:spcBef>
                        <a:spcAft>
                          <a:spcPts val="0"/>
                        </a:spcAft>
                        <a:buClr>
                          <a:schemeClr val="dk1"/>
                        </a:buClr>
                        <a:buSzPts val="1400"/>
                        <a:buFont typeface="Calibri"/>
                        <a:buNone/>
                        <a:defRPr/>
                      </a:pPr>
                      <a:r>
                        <a:rPr lang="tr-TR" sz="1400" u="none" strike="noStrike" cap="none"/>
                        <a:t> </a:t>
                      </a:r>
                      <a:endParaRPr sz="1400" u="none" strike="noStrike" cap="none">
                        <a:latin typeface="Calibri"/>
                        <a:ea typeface="Calibri"/>
                        <a:cs typeface="Calibri"/>
                      </a:endParaRPr>
                    </a:p>
                  </a:txBody>
                  <a:tcPr marL="54400" marR="54400" marT="0" marB="0"/>
                </a:tc>
                <a:tc gridSpan="3">
                  <a:txBody>
                    <a:bodyPr/>
                    <a:lstStyle/>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+İmmünglobülin (ilk doz aşı ile)</a:t>
                      </a:r>
                      <a:endParaRPr sz="1400" u="none" strike="noStrike" cap="none">
                        <a:latin typeface="Calibri"/>
                        <a:ea typeface="Calibri"/>
                        <a:cs typeface="Calibri"/>
                      </a:endParaRPr>
                    </a:p>
                  </a:txBody>
                  <a:tcPr marL="54400" marR="54400" marT="0" marB="0"/>
                </a:tc>
                <a:tc hMerge="1">
                  <a:txBody>
                    <a:bodyPr/>
                    <a:lstStyle/>
                    <a:p>
                      <a:endParaRPr/>
                    </a:p>
                  </a:txBody>
                  <a:tcPr/>
                </a:tc>
                <a:tc hMerge="1">
                  <a:txBody>
                    <a:bodyPr/>
                    <a:lstStyle/>
                    <a:p>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8DCF87C9-E0B9-4E24-9200-603146D9A6C2}"/>
              </a:ext>
            </a:extLst>
          </p:cNvPr>
          <p:cNvSpPr>
            <a:spLocks noGrp="1"/>
          </p:cNvSpPr>
          <p:nvPr>
            <p:ph type="sldNum" sz="quarter" idx="12"/>
          </p:nvPr>
        </p:nvSpPr>
        <p:spPr/>
        <p:txBody>
          <a:bodyPr/>
          <a:lstStyle/>
          <a:p>
            <a:pPr>
              <a:defRPr/>
            </a:pPr>
            <a:fld id="{501A4338-EBAE-ED40-8475-2E6AE1B9F2FD}" type="slidenum">
              <a:rPr lang="tr-TR" smtClean="0"/>
              <a:t>17</a:t>
            </a:fld>
            <a:endParaRPr lang="tr-TR"/>
          </a:p>
        </p:txBody>
      </p:sp>
      <p:sp>
        <p:nvSpPr>
          <p:cNvPr id="4" name="Metin Yer Tutucusu 3">
            <a:extLst>
              <a:ext uri="{FF2B5EF4-FFF2-40B4-BE49-F238E27FC236}">
                <a16:creationId xmlns:a16="http://schemas.microsoft.com/office/drawing/2014/main" id="{0989973A-7C7E-4778-B8D5-5B7BED686F0A}"/>
              </a:ext>
            </a:extLst>
          </p:cNvPr>
          <p:cNvSpPr>
            <a:spLocks noGrp="1"/>
          </p:cNvSpPr>
          <p:nvPr>
            <p:ph type="body" sz="half" idx="2"/>
          </p:nvPr>
        </p:nvSpPr>
        <p:spPr/>
        <p:txBody>
          <a:bodyPr/>
          <a:lstStyle/>
          <a:p>
            <a:endParaRPr lang="tr-TR"/>
          </a:p>
        </p:txBody>
      </p:sp>
      <p:sp>
        <p:nvSpPr>
          <p:cNvPr id="5" name="Unvan 1">
            <a:extLst>
              <a:ext uri="{FF2B5EF4-FFF2-40B4-BE49-F238E27FC236}">
                <a16:creationId xmlns:a16="http://schemas.microsoft.com/office/drawing/2014/main" id="{CE6B1519-A6A5-414F-B38D-84404D2D679D}"/>
              </a:ext>
            </a:extLst>
          </p:cNvPr>
          <p:cNvSpPr txBox="1">
            <a:spLocks/>
          </p:cNvSpPr>
          <p:nvPr/>
        </p:nvSpPr>
        <p:spPr bwMode="auto">
          <a:xfrm>
            <a:off x="981604" y="533775"/>
            <a:ext cx="10515600" cy="372294"/>
          </a:xfrm>
          <a:prstGeom prst="rect">
            <a:avLst/>
          </a:prstGeom>
        </p:spPr>
        <p:txBody>
          <a:bodyPr vert="horz" lIns="91440" tIns="45720" rIns="91440" bIns="45720" rtlCol="0" anchor="ctr">
            <a:noAutofit/>
          </a:bodyPr>
          <a:lstStyle>
            <a:lvl1pPr algn="l" defTabSz="914400">
              <a:lnSpc>
                <a:spcPct val="90000"/>
              </a:lnSpc>
              <a:spcBef>
                <a:spcPts val="0"/>
              </a:spcBef>
              <a:buNone/>
              <a:defRPr sz="2800" b="1">
                <a:solidFill>
                  <a:srgbClr val="DC2225"/>
                </a:solidFill>
                <a:latin typeface="+mn-lt"/>
                <a:ea typeface="+mj-ea"/>
                <a:cs typeface="+mj-cs"/>
              </a:defRPr>
            </a:lvl1pPr>
          </a:lstStyle>
          <a:p>
            <a:r>
              <a:rPr lang="tr-TR" sz="2400" dirty="0">
                <a:solidFill>
                  <a:srgbClr val="C00000"/>
                </a:solidFill>
                <a:latin typeface="Arial"/>
              </a:rPr>
              <a:t>Tetanos şüpheli yaralanma durumlarında temas sonrası </a:t>
            </a:r>
            <a:r>
              <a:rPr lang="tr-TR" sz="2400" dirty="0" err="1">
                <a:solidFill>
                  <a:srgbClr val="C00000"/>
                </a:solidFill>
                <a:latin typeface="Arial"/>
              </a:rPr>
              <a:t>profilaksi</a:t>
            </a:r>
            <a:r>
              <a:rPr lang="tr-TR" sz="2400" dirty="0">
                <a:solidFill>
                  <a:srgbClr val="C00000"/>
                </a:solidFill>
                <a:latin typeface="Arial"/>
              </a:rPr>
              <a:t>;</a:t>
            </a:r>
            <a:endParaRPr lang="tr-TR" sz="2400" dirty="0"/>
          </a:p>
        </p:txBody>
      </p:sp>
      <p:graphicFrame>
        <p:nvGraphicFramePr>
          <p:cNvPr id="6" name="Tablo 5">
            <a:extLst>
              <a:ext uri="{FF2B5EF4-FFF2-40B4-BE49-F238E27FC236}">
                <a16:creationId xmlns:a16="http://schemas.microsoft.com/office/drawing/2014/main" id="{F0F5C3FE-9290-409D-A602-28FEAA1C7768}"/>
              </a:ext>
            </a:extLst>
          </p:cNvPr>
          <p:cNvGraphicFramePr>
            <a:graphicFrameLocks noGrp="1"/>
          </p:cNvGraphicFramePr>
          <p:nvPr/>
        </p:nvGraphicFramePr>
        <p:xfrm>
          <a:off x="838200" y="906069"/>
          <a:ext cx="10515600" cy="2358629"/>
        </p:xfrm>
        <a:graphic>
          <a:graphicData uri="http://schemas.openxmlformats.org/drawingml/2006/table">
            <a:tbl>
              <a:tblPr firstRow="1" firstCol="1" bandRow="1">
                <a:tableStyleId>{5C22544A-7EE6-4342-B048-85BDC9FD1C3A}</a:tableStyleId>
              </a:tblPr>
              <a:tblGrid>
                <a:gridCol w="4305948">
                  <a:extLst>
                    <a:ext uri="{9D8B030D-6E8A-4147-A177-3AD203B41FA5}">
                      <a16:colId xmlns:a16="http://schemas.microsoft.com/office/drawing/2014/main" val="479510303"/>
                    </a:ext>
                  </a:extLst>
                </a:gridCol>
                <a:gridCol w="1552413">
                  <a:extLst>
                    <a:ext uri="{9D8B030D-6E8A-4147-A177-3AD203B41FA5}">
                      <a16:colId xmlns:a16="http://schemas.microsoft.com/office/drawing/2014/main" val="1040242147"/>
                    </a:ext>
                  </a:extLst>
                </a:gridCol>
                <a:gridCol w="1552413">
                  <a:extLst>
                    <a:ext uri="{9D8B030D-6E8A-4147-A177-3AD203B41FA5}">
                      <a16:colId xmlns:a16="http://schemas.microsoft.com/office/drawing/2014/main" val="3920505064"/>
                    </a:ext>
                  </a:extLst>
                </a:gridCol>
                <a:gridCol w="1552413">
                  <a:extLst>
                    <a:ext uri="{9D8B030D-6E8A-4147-A177-3AD203B41FA5}">
                      <a16:colId xmlns:a16="http://schemas.microsoft.com/office/drawing/2014/main" val="519495731"/>
                    </a:ext>
                  </a:extLst>
                </a:gridCol>
                <a:gridCol w="1552413">
                  <a:extLst>
                    <a:ext uri="{9D8B030D-6E8A-4147-A177-3AD203B41FA5}">
                      <a16:colId xmlns:a16="http://schemas.microsoft.com/office/drawing/2014/main" val="677772512"/>
                    </a:ext>
                  </a:extLst>
                </a:gridCol>
              </a:tblGrid>
              <a:tr h="336947">
                <a:tc rowSpan="2">
                  <a:txBody>
                    <a:bodyPr/>
                    <a:lstStyle/>
                    <a:p>
                      <a:pPr>
                        <a:lnSpc>
                          <a:spcPct val="107000"/>
                        </a:lnSpc>
                        <a:spcAft>
                          <a:spcPts val="0"/>
                        </a:spcAft>
                      </a:pPr>
                      <a:r>
                        <a:rPr lang="tr-TR" sz="2000" dirty="0">
                          <a:effectLst/>
                        </a:rPr>
                        <a:t>Aşılanma öyküsü</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tr-TR" sz="2000">
                          <a:effectLst/>
                        </a:rPr>
                        <a:t>Temiz, küçük yaralanma</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gridSpan="2">
                  <a:txBody>
                    <a:bodyPr/>
                    <a:lstStyle/>
                    <a:p>
                      <a:pPr>
                        <a:lnSpc>
                          <a:spcPct val="107000"/>
                        </a:lnSpc>
                        <a:spcAft>
                          <a:spcPts val="0"/>
                        </a:spcAft>
                      </a:pPr>
                      <a:r>
                        <a:rPr lang="tr-TR" sz="2000">
                          <a:effectLst/>
                        </a:rPr>
                        <a:t>Diğer yaralanmalar#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1270637766"/>
                  </a:ext>
                </a:extLst>
              </a:tr>
              <a:tr h="336947">
                <a:tc vMerge="1">
                  <a:txBody>
                    <a:bodyPr/>
                    <a:lstStyle/>
                    <a:p>
                      <a:endParaRPr lang="tr-TR"/>
                    </a:p>
                  </a:txBody>
                  <a:tcPr/>
                </a:tc>
                <a:tc>
                  <a:txBody>
                    <a:bodyPr/>
                    <a:lstStyle/>
                    <a:p>
                      <a:pPr>
                        <a:lnSpc>
                          <a:spcPct val="107000"/>
                        </a:lnSpc>
                        <a:spcAft>
                          <a:spcPts val="0"/>
                        </a:spcAft>
                      </a:pPr>
                      <a:r>
                        <a:rPr lang="tr-TR" sz="2000" dirty="0" err="1">
                          <a:effectLst/>
                        </a:rPr>
                        <a:t>Td</a:t>
                      </a: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TIG**</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err="1">
                          <a:effectLst/>
                        </a:rPr>
                        <a:t>Td</a:t>
                      </a: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TIG**</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661987"/>
                  </a:ext>
                </a:extLst>
              </a:tr>
              <a:tr h="336947">
                <a:tc>
                  <a:txBody>
                    <a:bodyPr/>
                    <a:lstStyle/>
                    <a:p>
                      <a:pPr>
                        <a:lnSpc>
                          <a:spcPct val="107000"/>
                        </a:lnSpc>
                        <a:spcAft>
                          <a:spcPts val="0"/>
                        </a:spcAft>
                      </a:pPr>
                      <a:r>
                        <a:rPr lang="tr-TR" sz="2000" dirty="0">
                          <a:effectLst/>
                        </a:rPr>
                        <a:t>Bilinmiyor ya da 3 dozdan az***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0619414"/>
                  </a:ext>
                </a:extLst>
              </a:tr>
              <a:tr h="336947">
                <a:tc>
                  <a:txBody>
                    <a:bodyPr/>
                    <a:lstStyle/>
                    <a:p>
                      <a:pPr>
                        <a:lnSpc>
                          <a:spcPct val="107000"/>
                        </a:lnSpc>
                        <a:spcAft>
                          <a:spcPts val="0"/>
                        </a:spcAft>
                      </a:pPr>
                      <a:r>
                        <a:rPr lang="tr-TR" sz="2000" dirty="0">
                          <a:effectLst/>
                        </a:rPr>
                        <a:t>3 doz ve üzerinde***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53826906"/>
                  </a:ext>
                </a:extLst>
              </a:tr>
              <a:tr h="336947">
                <a:tc>
                  <a:txBody>
                    <a:bodyPr/>
                    <a:lstStyle/>
                    <a:p>
                      <a:pPr>
                        <a:lnSpc>
                          <a:spcPct val="107000"/>
                        </a:lnSpc>
                        <a:spcAft>
                          <a:spcPts val="0"/>
                        </a:spcAft>
                      </a:pPr>
                      <a:r>
                        <a:rPr lang="tr-TR" sz="2000" dirty="0">
                          <a:effectLst/>
                        </a:rPr>
                        <a:t>Son aşı 10 yıl üzerinde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4643189"/>
                  </a:ext>
                </a:extLst>
              </a:tr>
              <a:tr h="336947">
                <a:tc>
                  <a:txBody>
                    <a:bodyPr/>
                    <a:lstStyle/>
                    <a:p>
                      <a:pPr>
                        <a:lnSpc>
                          <a:spcPct val="107000"/>
                        </a:lnSpc>
                        <a:spcAft>
                          <a:spcPts val="0"/>
                        </a:spcAft>
                      </a:pPr>
                      <a:r>
                        <a:rPr lang="tr-TR" sz="2000" dirty="0">
                          <a:effectLst/>
                        </a:rPr>
                        <a:t>Son aşı 5-10 yıl</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587471"/>
                  </a:ext>
                </a:extLst>
              </a:tr>
              <a:tr h="336947">
                <a:tc>
                  <a:txBody>
                    <a:bodyPr/>
                    <a:lstStyle/>
                    <a:p>
                      <a:pPr>
                        <a:lnSpc>
                          <a:spcPct val="107000"/>
                        </a:lnSpc>
                        <a:spcAft>
                          <a:spcPts val="0"/>
                        </a:spcAft>
                      </a:pPr>
                      <a:r>
                        <a:rPr lang="tr-TR" sz="2000">
                          <a:effectLst/>
                        </a:rPr>
                        <a:t>Son aşı 5 yıldan az</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000" dirty="0">
                          <a:effectLst/>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9340357"/>
                  </a:ext>
                </a:extLst>
              </a:tr>
            </a:tbl>
          </a:graphicData>
        </a:graphic>
      </p:graphicFrame>
      <p:sp>
        <p:nvSpPr>
          <p:cNvPr id="7" name="Metin kutusu 6">
            <a:extLst>
              <a:ext uri="{FF2B5EF4-FFF2-40B4-BE49-F238E27FC236}">
                <a16:creationId xmlns:a16="http://schemas.microsoft.com/office/drawing/2014/main" id="{9E979824-B5EC-4888-90A2-67B45431C4E1}"/>
              </a:ext>
            </a:extLst>
          </p:cNvPr>
          <p:cNvSpPr txBox="1"/>
          <p:nvPr/>
        </p:nvSpPr>
        <p:spPr>
          <a:xfrm>
            <a:off x="705466" y="3333136"/>
            <a:ext cx="10515600" cy="3077766"/>
          </a:xfrm>
          <a:prstGeom prst="rect">
            <a:avLst/>
          </a:prstGeom>
          <a:noFill/>
        </p:spPr>
        <p:txBody>
          <a:bodyPr wrap="square" rtlCol="0">
            <a:spAutoFit/>
          </a:bodyPr>
          <a:lstStyle/>
          <a:p>
            <a:r>
              <a:rPr lang="tr-TR" dirty="0"/>
              <a:t>*</a:t>
            </a:r>
            <a:r>
              <a:rPr lang="tr-TR" sz="1400" dirty="0"/>
              <a:t>Tetanos difteri aşısı, hiç aşılanmamış, </a:t>
            </a:r>
            <a:r>
              <a:rPr lang="tr-TR" sz="1400" dirty="0" err="1"/>
              <a:t>primer</a:t>
            </a:r>
            <a:r>
              <a:rPr lang="tr-TR" sz="1400" dirty="0"/>
              <a:t> aşılaması eksik ya da bilinmiyorsa başlanması/tamamlanması önerilir.</a:t>
            </a:r>
          </a:p>
          <a:p>
            <a:r>
              <a:rPr lang="tr-TR" sz="1400" dirty="0"/>
              <a:t>** Tetanos insan </a:t>
            </a:r>
            <a:r>
              <a:rPr lang="tr-TR" sz="1400" dirty="0" err="1"/>
              <a:t>immünglobulini</a:t>
            </a:r>
            <a:r>
              <a:rPr lang="tr-TR" sz="1400" dirty="0"/>
              <a:t>. 250 IU (yaralanmadan 24 saatten fazla zaman geçmişse 500 IU). At kaynaklı tetanos </a:t>
            </a:r>
            <a:r>
              <a:rPr lang="tr-TR" sz="1400" dirty="0" err="1"/>
              <a:t>immunglobulin</a:t>
            </a:r>
            <a:r>
              <a:rPr lang="tr-TR" sz="1400" dirty="0"/>
              <a:t> kullanılacak ise 1500-6000 IU uygulanmalıdır. </a:t>
            </a:r>
            <a:r>
              <a:rPr lang="tr-TR" sz="1400" dirty="0" err="1"/>
              <a:t>İmmunglobulin</a:t>
            </a:r>
            <a:r>
              <a:rPr lang="tr-TR" sz="1400" dirty="0"/>
              <a:t> yoğunluğu nedeniyle 23 </a:t>
            </a:r>
            <a:r>
              <a:rPr lang="tr-TR" sz="1400" dirty="0" err="1"/>
              <a:t>gauge</a:t>
            </a:r>
            <a:r>
              <a:rPr lang="tr-TR" sz="1400" dirty="0"/>
              <a:t> iğne ile yavaş uygulanmalıdır. Aşı ve </a:t>
            </a:r>
            <a:r>
              <a:rPr lang="tr-TR" sz="1400" dirty="0" err="1"/>
              <a:t>immunglobulin</a:t>
            </a:r>
            <a:r>
              <a:rPr lang="tr-TR" sz="1400" dirty="0"/>
              <a:t> ayrı enjektörlerle farklı vücut bölgelerine uygulanmalıdır. </a:t>
            </a:r>
          </a:p>
          <a:p>
            <a:r>
              <a:rPr lang="tr-TR" sz="1400" dirty="0"/>
              <a:t>*** Dozlardan en az birisi 1 yaşından önceyse 4 doz olarak sorgulanmalıdır.</a:t>
            </a:r>
          </a:p>
          <a:p>
            <a:r>
              <a:rPr lang="tr-TR" sz="1400" dirty="0"/>
              <a:t>1 cm’den derin, yaralanmadan 6 saatten uzun zaman geçmiş olan yaralanmalar, yanık, donma, birden fazla ve komplike yaralanmalar, nekrotik yaralar, kirli, toprak, dışkı ya da tükürük ile kontamine olmuş yaralar.</a:t>
            </a:r>
          </a:p>
          <a:p>
            <a:r>
              <a:rPr lang="tr-TR" sz="1400" dirty="0"/>
              <a:t>****Ciddi </a:t>
            </a:r>
            <a:r>
              <a:rPr lang="tr-TR" sz="1400" dirty="0" err="1"/>
              <a:t>immün</a:t>
            </a:r>
            <a:r>
              <a:rPr lang="tr-TR" sz="1400" dirty="0"/>
              <a:t> yetmezliği olan kişilere, tetanos </a:t>
            </a:r>
            <a:r>
              <a:rPr lang="tr-TR" sz="1400" dirty="0" err="1"/>
              <a:t>profilaksisinde</a:t>
            </a:r>
            <a:r>
              <a:rPr lang="tr-TR" sz="1400" dirty="0"/>
              <a:t> TIG ve aşı uygulaması yapılmalıdır. </a:t>
            </a:r>
          </a:p>
          <a:p>
            <a:r>
              <a:rPr lang="tr-TR" sz="1400" dirty="0" err="1"/>
              <a:t>Primer</a:t>
            </a:r>
            <a:r>
              <a:rPr lang="tr-TR" sz="1400" dirty="0"/>
              <a:t> aşısı tamamlanmış bireylere </a:t>
            </a:r>
            <a:r>
              <a:rPr lang="tr-TR" sz="1400" dirty="0" err="1"/>
              <a:t>endikasyon</a:t>
            </a:r>
            <a:r>
              <a:rPr lang="tr-TR" sz="1400" dirty="0"/>
              <a:t> varlığında tek doz uygulama yapılmalıdır. </a:t>
            </a:r>
          </a:p>
          <a:p>
            <a:r>
              <a:rPr lang="tr-TR" sz="1400" dirty="0"/>
              <a:t>İnsan kaynaklı tetanos </a:t>
            </a:r>
            <a:r>
              <a:rPr lang="tr-TR" sz="1400" dirty="0" err="1"/>
              <a:t>immunglobulin</a:t>
            </a:r>
            <a:r>
              <a:rPr lang="tr-TR" sz="1400" dirty="0"/>
              <a:t> tedarik edilebildiği durumlarda kullanılmalı, bulunamadığı durumlarda da at kaynaklı tetanos </a:t>
            </a:r>
            <a:r>
              <a:rPr lang="tr-TR" sz="1400" dirty="0" err="1"/>
              <a:t>antiserumu</a:t>
            </a:r>
            <a:r>
              <a:rPr lang="tr-TR" sz="1400" dirty="0"/>
              <a:t> kullanılabilir. </a:t>
            </a:r>
          </a:p>
          <a:p>
            <a:endParaRPr lang="tr-TR" dirty="0"/>
          </a:p>
          <a:p>
            <a:endParaRPr lang="tr-TR" dirty="0"/>
          </a:p>
        </p:txBody>
      </p:sp>
    </p:spTree>
    <p:extLst>
      <p:ext uri="{BB962C8B-B14F-4D97-AF65-F5344CB8AC3E}">
        <p14:creationId xmlns:p14="http://schemas.microsoft.com/office/powerpoint/2010/main" val="372774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0E5A69-954F-4410-A99C-B35B1A47D187}"/>
              </a:ext>
            </a:extLst>
          </p:cNvPr>
          <p:cNvSpPr>
            <a:spLocks noGrp="1"/>
          </p:cNvSpPr>
          <p:nvPr>
            <p:ph type="title"/>
          </p:nvPr>
        </p:nvSpPr>
        <p:spPr/>
        <p:txBody>
          <a:bodyPr/>
          <a:lstStyle/>
          <a:p>
            <a:r>
              <a:rPr lang="tr-TR" dirty="0"/>
              <a:t>Öğrenim Hedefleri</a:t>
            </a:r>
          </a:p>
        </p:txBody>
      </p:sp>
      <p:sp>
        <p:nvSpPr>
          <p:cNvPr id="3" name="Slayt Numarası Yer Tutucusu 2">
            <a:extLst>
              <a:ext uri="{FF2B5EF4-FFF2-40B4-BE49-F238E27FC236}">
                <a16:creationId xmlns:a16="http://schemas.microsoft.com/office/drawing/2014/main" id="{2ABA1A2E-F32C-492B-94EF-025ECFAD9FDD}"/>
              </a:ext>
            </a:extLst>
          </p:cNvPr>
          <p:cNvSpPr>
            <a:spLocks noGrp="1"/>
          </p:cNvSpPr>
          <p:nvPr>
            <p:ph type="sldNum" sz="quarter" idx="12"/>
          </p:nvPr>
        </p:nvSpPr>
        <p:spPr/>
        <p:txBody>
          <a:bodyPr/>
          <a:lstStyle/>
          <a:p>
            <a:pPr>
              <a:defRPr/>
            </a:pPr>
            <a:fld id="{501A4338-EBAE-ED40-8475-2E6AE1B9F2FD}" type="slidenum">
              <a:rPr lang="tr-TR" smtClean="0"/>
              <a:t>2</a:t>
            </a:fld>
            <a:endParaRPr lang="tr-TR"/>
          </a:p>
        </p:txBody>
      </p:sp>
      <p:sp>
        <p:nvSpPr>
          <p:cNvPr id="4" name="Metin Yer Tutucusu 3">
            <a:extLst>
              <a:ext uri="{FF2B5EF4-FFF2-40B4-BE49-F238E27FC236}">
                <a16:creationId xmlns:a16="http://schemas.microsoft.com/office/drawing/2014/main" id="{F57D2919-2624-4473-AC2B-7E27F3DDE3EE}"/>
              </a:ext>
            </a:extLst>
          </p:cNvPr>
          <p:cNvSpPr>
            <a:spLocks noGrp="1"/>
          </p:cNvSpPr>
          <p:nvPr>
            <p:ph type="body" sz="half" idx="2"/>
          </p:nvPr>
        </p:nvSpPr>
        <p:spPr/>
        <p:txBody>
          <a:bodyPr/>
          <a:lstStyle/>
          <a:p>
            <a:pPr lvl="1">
              <a:lnSpc>
                <a:spcPct val="100000"/>
              </a:lnSpc>
              <a:defRPr/>
            </a:pPr>
            <a:r>
              <a:rPr lang="tr-TR" sz="2000" dirty="0"/>
              <a:t>1.Özel gruplarda gerekli olan aşıları sıralaya bilmeli;</a:t>
            </a:r>
          </a:p>
          <a:p>
            <a:pPr marL="914400" lvl="1" indent="-457200">
              <a:lnSpc>
                <a:spcPct val="100000"/>
              </a:lnSpc>
              <a:buFont typeface="+mj-lt"/>
              <a:buAutoNum type="alphaLcPeriod"/>
              <a:defRPr/>
            </a:pPr>
            <a:r>
              <a:rPr lang="tr-TR" sz="1800" dirty="0"/>
              <a:t>Sağlık çalışanları,</a:t>
            </a:r>
          </a:p>
          <a:p>
            <a:pPr marL="914400" lvl="1" indent="-457200">
              <a:lnSpc>
                <a:spcPct val="100000"/>
              </a:lnSpc>
              <a:buFont typeface="+mj-lt"/>
              <a:buAutoNum type="alphaLcPeriod"/>
              <a:defRPr/>
            </a:pPr>
            <a:r>
              <a:rPr lang="tr-TR" sz="1800" dirty="0"/>
              <a:t>Yükümlü personel (Er, erbaş ve yedek subaylar)</a:t>
            </a:r>
          </a:p>
          <a:p>
            <a:pPr marL="914400" lvl="1" indent="-457200">
              <a:lnSpc>
                <a:spcPct val="100000"/>
              </a:lnSpc>
              <a:buFont typeface="+mj-lt"/>
              <a:buAutoNum type="alphaLcPeriod"/>
              <a:defRPr/>
            </a:pPr>
            <a:r>
              <a:rPr lang="tr-TR" sz="1800" dirty="0"/>
              <a:t>Düzensiz göçmenlere hizmet veren (DG), Geri Gönderme Merkezlerinde (GGM) çalışan ve/veya düzensiz göçmenlerle doğrudan temas halinde risk altında bulunan personele yönelik uygulanması önerilen aşıları sıralayabilmeli</a:t>
            </a:r>
          </a:p>
          <a:p>
            <a:pPr marL="914400" lvl="1" indent="-457200">
              <a:lnSpc>
                <a:spcPct val="100000"/>
              </a:lnSpc>
              <a:buFont typeface="+mj-lt"/>
              <a:buAutoNum type="alphaLcPeriod"/>
              <a:defRPr/>
            </a:pPr>
            <a:r>
              <a:rPr lang="tr-TR" sz="1800" dirty="0"/>
              <a:t>Tıbbi atık yönetiminde çalışan kişilere yönelik uygulanması önerilen aşıları sıralayabilmeli</a:t>
            </a:r>
          </a:p>
          <a:p>
            <a:pPr marL="914400" lvl="1" indent="-457200">
              <a:lnSpc>
                <a:spcPct val="100000"/>
              </a:lnSpc>
              <a:buFont typeface="+mj-lt"/>
              <a:buAutoNum type="alphaLcPeriod"/>
              <a:defRPr/>
            </a:pPr>
            <a:r>
              <a:rPr lang="tr-TR" sz="1800" dirty="0"/>
              <a:t>Seyahat sağlığı  kapsamında Hac ve Umre ziyaretçilerine yönelik uygulanması gereken aşıları sıralayabilmeli</a:t>
            </a:r>
          </a:p>
          <a:p>
            <a:pPr marL="914400" lvl="1" indent="-457200">
              <a:lnSpc>
                <a:spcPct val="100000"/>
              </a:lnSpc>
              <a:buFont typeface="+mj-lt"/>
              <a:buAutoNum type="alphaLcPeriod"/>
              <a:defRPr/>
            </a:pPr>
            <a:r>
              <a:rPr lang="tr-TR" sz="1800" dirty="0"/>
              <a:t>Temaslı aşılaması (Kuduz</a:t>
            </a:r>
            <a:r>
              <a:rPr lang="tr-TR" sz="1800"/>
              <a:t>, tetanos)</a:t>
            </a:r>
            <a:endParaRPr lang="tr-TR" sz="1800" dirty="0"/>
          </a:p>
          <a:p>
            <a:endParaRPr lang="tr-TR" dirty="0"/>
          </a:p>
        </p:txBody>
      </p:sp>
    </p:spTree>
    <p:extLst>
      <p:ext uri="{BB962C8B-B14F-4D97-AF65-F5344CB8AC3E}">
        <p14:creationId xmlns:p14="http://schemas.microsoft.com/office/powerpoint/2010/main" val="96596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52ABEA-F79C-40CB-A129-3A506CFEEAB9}"/>
              </a:ext>
            </a:extLst>
          </p:cNvPr>
          <p:cNvSpPr>
            <a:spLocks noGrp="1"/>
          </p:cNvSpPr>
          <p:nvPr>
            <p:ph type="title"/>
          </p:nvPr>
        </p:nvSpPr>
        <p:spPr/>
        <p:txBody>
          <a:bodyPr/>
          <a:lstStyle/>
          <a:p>
            <a:r>
              <a:rPr lang="tr-TR" dirty="0"/>
              <a:t>Sağlık Çalışanlarına Yönelik Uygulanması Gerekli Aşılar I</a:t>
            </a:r>
          </a:p>
        </p:txBody>
      </p:sp>
      <p:sp>
        <p:nvSpPr>
          <p:cNvPr id="3" name="Slayt Numarası Yer Tutucusu 2">
            <a:extLst>
              <a:ext uri="{FF2B5EF4-FFF2-40B4-BE49-F238E27FC236}">
                <a16:creationId xmlns:a16="http://schemas.microsoft.com/office/drawing/2014/main" id="{AE70752F-53FF-4F70-BE9A-00F6882BB15E}"/>
              </a:ext>
            </a:extLst>
          </p:cNvPr>
          <p:cNvSpPr>
            <a:spLocks noGrp="1"/>
          </p:cNvSpPr>
          <p:nvPr>
            <p:ph type="sldNum" sz="quarter" idx="12"/>
          </p:nvPr>
        </p:nvSpPr>
        <p:spPr/>
        <p:txBody>
          <a:bodyPr/>
          <a:lstStyle/>
          <a:p>
            <a:pPr>
              <a:defRPr/>
            </a:pPr>
            <a:fld id="{501A4338-EBAE-ED40-8475-2E6AE1B9F2FD}" type="slidenum">
              <a:rPr lang="tr-TR" smtClean="0"/>
              <a:t>3</a:t>
            </a:fld>
            <a:endParaRPr lang="tr-TR"/>
          </a:p>
        </p:txBody>
      </p:sp>
      <p:sp>
        <p:nvSpPr>
          <p:cNvPr id="4" name="Metin Yer Tutucusu 3">
            <a:extLst>
              <a:ext uri="{FF2B5EF4-FFF2-40B4-BE49-F238E27FC236}">
                <a16:creationId xmlns:a16="http://schemas.microsoft.com/office/drawing/2014/main" id="{232768F5-267A-4671-9921-A059971CF447}"/>
              </a:ext>
            </a:extLst>
          </p:cNvPr>
          <p:cNvSpPr>
            <a:spLocks noGrp="1"/>
          </p:cNvSpPr>
          <p:nvPr>
            <p:ph type="body" sz="half" idx="2"/>
          </p:nvPr>
        </p:nvSpPr>
        <p:spPr/>
        <p:txBody>
          <a:bodyPr>
            <a:normAutofit/>
          </a:bodyPr>
          <a:lstStyle/>
          <a:p>
            <a:r>
              <a:rPr lang="tr-TR" sz="2400" dirty="0"/>
              <a:t>Tıp fakülteleri, diş hekimliği fakülteleri, hemşire/ebelik eğitimi veren okullar, sağlık meslek yüksekokulları vb. öğrencileri, eğitimleri döneminde sağlık kuruluşlarında staj ve sağlık hizmetinde bulundukları için çalışan sağlık personelinde olduğu gibi bulaşıcı hastalıklar için artmış karşılaşma riski taşırlar. </a:t>
            </a:r>
          </a:p>
          <a:p>
            <a:endParaRPr lang="tr-TR" sz="2400" dirty="0"/>
          </a:p>
          <a:p>
            <a:r>
              <a:rPr lang="tr-TR" sz="2400" dirty="0"/>
              <a:t>Ayrıca, sağlık kurumlarında çalışan temizlik işçileri, 112 acil sağlık hizmetleri personeli ile acil durum, afet ve olağandışı durumlarda görev alan Ulusal Medikal Kurtarma Ekibi (UMKE) personeli ve acil sağlık araçlarında görev yapan personel dâhil diğer çalışanlar için de mesleki </a:t>
            </a:r>
            <a:r>
              <a:rPr lang="tr-TR" sz="2400" dirty="0" err="1"/>
              <a:t>maruziyet</a:t>
            </a:r>
            <a:r>
              <a:rPr lang="tr-TR" sz="2400" dirty="0"/>
              <a:t> riski nedeniyle kendilerinin korunmasına ve hastalar açısından kaynak teşkil etmelerini önlemek amacıyla aşağıda belirtilen aşıları yaptırmaları gereklidir.  </a:t>
            </a:r>
          </a:p>
          <a:p>
            <a:endParaRPr lang="tr-TR" sz="2400" dirty="0"/>
          </a:p>
        </p:txBody>
      </p:sp>
    </p:spTree>
    <p:extLst>
      <p:ext uri="{BB962C8B-B14F-4D97-AF65-F5344CB8AC3E}">
        <p14:creationId xmlns:p14="http://schemas.microsoft.com/office/powerpoint/2010/main" val="90936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DE1C67-B959-4059-85A7-0DFE09513407}"/>
              </a:ext>
            </a:extLst>
          </p:cNvPr>
          <p:cNvSpPr>
            <a:spLocks noGrp="1"/>
          </p:cNvSpPr>
          <p:nvPr>
            <p:ph type="title"/>
          </p:nvPr>
        </p:nvSpPr>
        <p:spPr/>
        <p:txBody>
          <a:bodyPr/>
          <a:lstStyle/>
          <a:p>
            <a:r>
              <a:rPr lang="tr-TR" dirty="0"/>
              <a:t>Sağlık Çalışanlarına Yönelik Uygulanması Gerekli Aşılar II</a:t>
            </a:r>
          </a:p>
        </p:txBody>
      </p:sp>
      <p:sp>
        <p:nvSpPr>
          <p:cNvPr id="3" name="Slayt Numarası Yer Tutucusu 2">
            <a:extLst>
              <a:ext uri="{FF2B5EF4-FFF2-40B4-BE49-F238E27FC236}">
                <a16:creationId xmlns:a16="http://schemas.microsoft.com/office/drawing/2014/main" id="{ACCD34A1-68DE-4518-8F5E-BD9566961485}"/>
              </a:ext>
            </a:extLst>
          </p:cNvPr>
          <p:cNvSpPr>
            <a:spLocks noGrp="1"/>
          </p:cNvSpPr>
          <p:nvPr>
            <p:ph type="sldNum" sz="quarter" idx="12"/>
          </p:nvPr>
        </p:nvSpPr>
        <p:spPr/>
        <p:txBody>
          <a:bodyPr/>
          <a:lstStyle/>
          <a:p>
            <a:pPr>
              <a:defRPr/>
            </a:pPr>
            <a:fld id="{501A4338-EBAE-ED40-8475-2E6AE1B9F2FD}" type="slidenum">
              <a:rPr lang="tr-TR" smtClean="0"/>
              <a:t>4</a:t>
            </a:fld>
            <a:endParaRPr lang="tr-TR"/>
          </a:p>
        </p:txBody>
      </p:sp>
      <p:sp>
        <p:nvSpPr>
          <p:cNvPr id="4" name="Metin Yer Tutucusu 3">
            <a:extLst>
              <a:ext uri="{FF2B5EF4-FFF2-40B4-BE49-F238E27FC236}">
                <a16:creationId xmlns:a16="http://schemas.microsoft.com/office/drawing/2014/main" id="{E9C8F702-A71A-490A-AFE3-D2E80B236086}"/>
              </a:ext>
            </a:extLst>
          </p:cNvPr>
          <p:cNvSpPr>
            <a:spLocks noGrp="1"/>
          </p:cNvSpPr>
          <p:nvPr>
            <p:ph type="body" sz="half" idx="2"/>
          </p:nvPr>
        </p:nvSpPr>
        <p:spPr/>
        <p:txBody>
          <a:bodyPr>
            <a:normAutofit/>
          </a:bodyPr>
          <a:lstStyle/>
          <a:p>
            <a:pPr marL="285750" indent="-285750">
              <a:buFont typeface="Wingdings" panose="05000000000000000000" pitchFamily="2" charset="2"/>
              <a:buChar char="Ø"/>
            </a:pPr>
            <a:r>
              <a:rPr lang="tr-TR" sz="2000" b="1" dirty="0" err="1"/>
              <a:t>Td</a:t>
            </a:r>
            <a:r>
              <a:rPr lang="tr-TR" sz="2000" b="1" dirty="0"/>
              <a:t>: </a:t>
            </a:r>
            <a:r>
              <a:rPr lang="tr-TR" sz="2000" dirty="0"/>
              <a:t>Tüm sağlık çalışanları için gereklidir.</a:t>
            </a:r>
          </a:p>
          <a:p>
            <a:pPr marL="285750" indent="-285750">
              <a:buFont typeface="Wingdings" panose="05000000000000000000" pitchFamily="2" charset="2"/>
              <a:buChar char="Ø"/>
            </a:pPr>
            <a:r>
              <a:rPr lang="tr-TR" sz="2000" b="1" dirty="0"/>
              <a:t> </a:t>
            </a:r>
            <a:r>
              <a:rPr lang="tr-TR" sz="2000" b="1" dirty="0" err="1"/>
              <a:t>Tdap</a:t>
            </a:r>
            <a:r>
              <a:rPr lang="tr-TR" sz="2000" b="1" dirty="0"/>
              <a:t>: </a:t>
            </a:r>
            <a:r>
              <a:rPr lang="tr-TR" sz="2000" dirty="0" err="1"/>
              <a:t>Yenidoğan</a:t>
            </a:r>
            <a:r>
              <a:rPr lang="tr-TR" sz="2000" dirty="0"/>
              <a:t> yoğun bakım, doğumhane, kemik iliği transplantasyon ve transplantasyon ünitelerinde çalışan sağlık personeli ve temizlik elemanları ve 112 acil sağlık hizmetleri personeli ile acil durum, afet ve olağandışı durumlarda görev alan Ulusal Medikal Kurtarma Ekibi(UMKE) personeli ve acil sağlık araçlarında görev yapan personel için gereklidir.</a:t>
            </a:r>
          </a:p>
          <a:p>
            <a:pPr marL="285750" indent="-285750">
              <a:buFont typeface="Wingdings" panose="05000000000000000000" pitchFamily="2" charset="2"/>
              <a:buChar char="Ø"/>
            </a:pPr>
            <a:r>
              <a:rPr lang="tr-TR" sz="2000" b="1" dirty="0"/>
              <a:t>KKK: </a:t>
            </a:r>
            <a:r>
              <a:rPr lang="tr-TR" sz="2000" dirty="0"/>
              <a:t>Tüm sağlık çalışanları için gereklidir.</a:t>
            </a:r>
          </a:p>
          <a:p>
            <a:pPr marL="285750" indent="-285750">
              <a:buFont typeface="Wingdings" panose="05000000000000000000" pitchFamily="2" charset="2"/>
              <a:buChar char="Ø"/>
            </a:pPr>
            <a:r>
              <a:rPr lang="tr-TR" sz="2000" b="1" dirty="0" err="1"/>
              <a:t>Hep-A:</a:t>
            </a:r>
            <a:r>
              <a:rPr lang="tr-TR" sz="2000" dirty="0" err="1"/>
              <a:t>Tıp</a:t>
            </a:r>
            <a:r>
              <a:rPr lang="tr-TR" sz="2000" dirty="0"/>
              <a:t> fakülteleri, hemşire/ebelik eğitimi veren okullar, sağlık meslek yüksekokulları öğrencileri ve sağlık kurumlarında alt bakımı verilen servislerde (örneğin pediatri servisleri, çocuk enfeksiyon servisleri, yetişkin yoğun bakım üniteleri gibi) çalışan sağlık personeli ve bu bölümlerde çalışan temizlik işçileri ayrıca </a:t>
            </a:r>
            <a:r>
              <a:rPr lang="tr-TR" sz="2000" dirty="0" err="1"/>
              <a:t>fekal</a:t>
            </a:r>
            <a:r>
              <a:rPr lang="tr-TR" sz="2000" dirty="0"/>
              <a:t> materyal ile çalışan laboratuvar çalışanları ve 112 acil sağlık hizmetleri personeli ile acil durum, afet ve olağandışı durumlarda görev alan Ulusal Medikal Kurtarma Ekibi(UMKE) personeli ve acil sağlık araçlarında görev yapan personel için önerilir. Kronik hepatiti olan tüm sağlık çalışanlarına hepatit A aşısı uygulanmalıdır.</a:t>
            </a:r>
          </a:p>
          <a:p>
            <a:endParaRPr lang="tr-TR" sz="2000" dirty="0"/>
          </a:p>
          <a:p>
            <a:pPr marL="285750" indent="-285750">
              <a:buFont typeface="Wingdings" panose="05000000000000000000" pitchFamily="2" charset="2"/>
              <a:buChar char="Ø"/>
            </a:pPr>
            <a:endParaRPr lang="tr-TR" sz="2000" dirty="0"/>
          </a:p>
          <a:p>
            <a:pPr marL="285750" indent="-285750">
              <a:buFont typeface="Wingdings" panose="05000000000000000000" pitchFamily="2" charset="2"/>
              <a:buChar char="Ø"/>
            </a:pPr>
            <a:endParaRPr lang="tr-TR" sz="2000" dirty="0"/>
          </a:p>
          <a:p>
            <a:pPr marL="285750" indent="-285750">
              <a:buFont typeface="Wingdings" panose="05000000000000000000" pitchFamily="2" charset="2"/>
              <a:buChar char="Ø"/>
            </a:pPr>
            <a:endParaRPr lang="tr-TR" sz="2000" dirty="0"/>
          </a:p>
          <a:p>
            <a:pPr marL="285750" indent="-285750">
              <a:buFont typeface="Wingdings" panose="05000000000000000000" pitchFamily="2" charset="2"/>
              <a:buChar char="Ø"/>
            </a:pPr>
            <a:endParaRPr lang="tr-TR" sz="2000" dirty="0"/>
          </a:p>
          <a:p>
            <a:pPr marL="285750" indent="-285750">
              <a:buFont typeface="Wingdings" panose="05000000000000000000" pitchFamily="2" charset="2"/>
              <a:buChar char="Ø"/>
            </a:pPr>
            <a:endParaRPr lang="tr-TR" sz="2000" dirty="0"/>
          </a:p>
          <a:p>
            <a:endParaRPr lang="tr-TR" sz="2000" dirty="0"/>
          </a:p>
        </p:txBody>
      </p:sp>
    </p:spTree>
    <p:extLst>
      <p:ext uri="{BB962C8B-B14F-4D97-AF65-F5344CB8AC3E}">
        <p14:creationId xmlns:p14="http://schemas.microsoft.com/office/powerpoint/2010/main" val="111196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DE1C67-B959-4059-85A7-0DFE09513407}"/>
              </a:ext>
            </a:extLst>
          </p:cNvPr>
          <p:cNvSpPr>
            <a:spLocks noGrp="1"/>
          </p:cNvSpPr>
          <p:nvPr>
            <p:ph type="title"/>
          </p:nvPr>
        </p:nvSpPr>
        <p:spPr/>
        <p:txBody>
          <a:bodyPr/>
          <a:lstStyle/>
          <a:p>
            <a:r>
              <a:rPr lang="tr-TR" dirty="0"/>
              <a:t>Sağlık Çalışanlarına Yönelik Uygulanması Gerekli Aşılar II</a:t>
            </a:r>
          </a:p>
        </p:txBody>
      </p:sp>
      <p:sp>
        <p:nvSpPr>
          <p:cNvPr id="3" name="Slayt Numarası Yer Tutucusu 2">
            <a:extLst>
              <a:ext uri="{FF2B5EF4-FFF2-40B4-BE49-F238E27FC236}">
                <a16:creationId xmlns:a16="http://schemas.microsoft.com/office/drawing/2014/main" id="{ACCD34A1-68DE-4518-8F5E-BD9566961485}"/>
              </a:ext>
            </a:extLst>
          </p:cNvPr>
          <p:cNvSpPr>
            <a:spLocks noGrp="1"/>
          </p:cNvSpPr>
          <p:nvPr>
            <p:ph type="sldNum" sz="quarter" idx="12"/>
          </p:nvPr>
        </p:nvSpPr>
        <p:spPr/>
        <p:txBody>
          <a:bodyPr/>
          <a:lstStyle/>
          <a:p>
            <a:pPr>
              <a:defRPr/>
            </a:pPr>
            <a:fld id="{501A4338-EBAE-ED40-8475-2E6AE1B9F2FD}" type="slidenum">
              <a:rPr lang="tr-TR" smtClean="0"/>
              <a:t>5</a:t>
            </a:fld>
            <a:endParaRPr lang="tr-TR"/>
          </a:p>
        </p:txBody>
      </p:sp>
      <p:sp>
        <p:nvSpPr>
          <p:cNvPr id="4" name="Metin Yer Tutucusu 3">
            <a:extLst>
              <a:ext uri="{FF2B5EF4-FFF2-40B4-BE49-F238E27FC236}">
                <a16:creationId xmlns:a16="http://schemas.microsoft.com/office/drawing/2014/main" id="{E9C8F702-A71A-490A-AFE3-D2E80B236086}"/>
              </a:ext>
            </a:extLst>
          </p:cNvPr>
          <p:cNvSpPr>
            <a:spLocks noGrp="1"/>
          </p:cNvSpPr>
          <p:nvPr>
            <p:ph type="body" sz="half" idx="2"/>
          </p:nvPr>
        </p:nvSpPr>
        <p:spPr>
          <a:xfrm>
            <a:off x="849025" y="1355345"/>
            <a:ext cx="10791583" cy="2390746"/>
          </a:xfrm>
        </p:spPr>
        <p:txBody>
          <a:bodyPr>
            <a:normAutofit/>
          </a:bodyPr>
          <a:lstStyle/>
          <a:p>
            <a:pPr marL="285750" indent="-285750">
              <a:buFont typeface="Wingdings" panose="05000000000000000000" pitchFamily="2" charset="2"/>
              <a:buChar char="Ø"/>
            </a:pPr>
            <a:r>
              <a:rPr lang="tr-TR" sz="2400" b="1" dirty="0"/>
              <a:t>Hepatit B: </a:t>
            </a:r>
            <a:r>
              <a:rPr lang="tr-TR" sz="2400" dirty="0"/>
              <a:t>Tüm sağlık çalışanları için gereklidir.</a:t>
            </a:r>
          </a:p>
          <a:p>
            <a:pPr marL="285750" indent="-285750">
              <a:buFont typeface="Wingdings" panose="05000000000000000000" pitchFamily="2" charset="2"/>
              <a:buChar char="Ø"/>
            </a:pPr>
            <a:r>
              <a:rPr lang="tr-TR" sz="2400" b="1" dirty="0"/>
              <a:t>Suçiçeği: </a:t>
            </a:r>
            <a:r>
              <a:rPr lang="tr-TR" sz="2400" dirty="0"/>
              <a:t>Tüm sağlık çalışanları için gereklidir.</a:t>
            </a:r>
          </a:p>
          <a:p>
            <a:pPr marL="285750" indent="-285750">
              <a:buFont typeface="Wingdings" panose="05000000000000000000" pitchFamily="2" charset="2"/>
              <a:buChar char="Ø"/>
            </a:pPr>
            <a:r>
              <a:rPr lang="tr-TR" sz="2400" b="1" dirty="0"/>
              <a:t>Mevsimsel </a:t>
            </a:r>
            <a:r>
              <a:rPr lang="tr-TR" sz="2400" b="1" dirty="0" err="1"/>
              <a:t>İnfluenza</a:t>
            </a:r>
            <a:r>
              <a:rPr lang="tr-TR" sz="2400" b="1" dirty="0"/>
              <a:t>: </a:t>
            </a:r>
            <a:r>
              <a:rPr lang="tr-TR" sz="2400" dirty="0"/>
              <a:t>Tüm sağlık çalışanları için gereklidir.</a:t>
            </a:r>
          </a:p>
          <a:p>
            <a:pPr marL="285750" indent="-285750">
              <a:buFont typeface="Wingdings" panose="05000000000000000000" pitchFamily="2" charset="2"/>
              <a:buChar char="Ø"/>
            </a:pPr>
            <a:r>
              <a:rPr lang="tr-TR" sz="2400" b="1" dirty="0" err="1"/>
              <a:t>Meningokok</a:t>
            </a:r>
            <a:r>
              <a:rPr lang="tr-TR" sz="2400" b="1" dirty="0"/>
              <a:t>: </a:t>
            </a:r>
            <a:r>
              <a:rPr lang="tr-TR" sz="2400" dirty="0"/>
              <a:t>Mikrobiyoloji laboratuvarında </a:t>
            </a:r>
            <a:r>
              <a:rPr lang="tr-TR" sz="2400" dirty="0" err="1"/>
              <a:t>meningokok</a:t>
            </a:r>
            <a:r>
              <a:rPr lang="tr-TR" sz="2400" dirty="0"/>
              <a:t> ile çalışan laboratuvar personeli çalışanları için gereklidir.</a:t>
            </a:r>
          </a:p>
          <a:p>
            <a:pPr marL="285750" indent="-285750">
              <a:buFont typeface="Wingdings" panose="05000000000000000000" pitchFamily="2" charset="2"/>
              <a:buChar char="Ø"/>
            </a:pPr>
            <a:endParaRPr lang="tr-TR" sz="2400" dirty="0"/>
          </a:p>
          <a:p>
            <a:pPr marL="285750" indent="-285750">
              <a:buFont typeface="Wingdings" panose="05000000000000000000" pitchFamily="2" charset="2"/>
              <a:buChar char="Ø"/>
            </a:pPr>
            <a:endParaRPr lang="tr-TR" sz="2400" dirty="0"/>
          </a:p>
          <a:p>
            <a:pPr marL="285750" indent="-285750">
              <a:buFont typeface="Wingdings" panose="05000000000000000000" pitchFamily="2" charset="2"/>
              <a:buChar char="Ø"/>
            </a:pPr>
            <a:endParaRPr lang="tr-TR" sz="2400" dirty="0"/>
          </a:p>
          <a:p>
            <a:pPr marL="285750" indent="-285750">
              <a:buFont typeface="Wingdings" panose="05000000000000000000" pitchFamily="2" charset="2"/>
              <a:buChar char="Ø"/>
            </a:pPr>
            <a:endParaRPr lang="tr-TR" sz="2400" dirty="0"/>
          </a:p>
          <a:p>
            <a:pPr marL="285750" indent="-285750">
              <a:buFont typeface="Wingdings" panose="05000000000000000000" pitchFamily="2" charset="2"/>
              <a:buChar char="Ø"/>
            </a:pPr>
            <a:endParaRPr lang="tr-TR" sz="2400" dirty="0"/>
          </a:p>
          <a:p>
            <a:pPr marL="285750" indent="-285750">
              <a:buFont typeface="Wingdings" panose="05000000000000000000" pitchFamily="2" charset="2"/>
              <a:buChar char="Ø"/>
            </a:pPr>
            <a:endParaRPr lang="tr-TR" sz="2400" dirty="0"/>
          </a:p>
          <a:p>
            <a:endParaRPr lang="tr-TR" sz="2400" dirty="0"/>
          </a:p>
        </p:txBody>
      </p:sp>
    </p:spTree>
    <p:extLst>
      <p:ext uri="{BB962C8B-B14F-4D97-AF65-F5344CB8AC3E}">
        <p14:creationId xmlns:p14="http://schemas.microsoft.com/office/powerpoint/2010/main" val="377444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DE1C67-B959-4059-85A7-0DFE09513407}"/>
              </a:ext>
            </a:extLst>
          </p:cNvPr>
          <p:cNvSpPr>
            <a:spLocks noGrp="1"/>
          </p:cNvSpPr>
          <p:nvPr>
            <p:ph type="title"/>
          </p:nvPr>
        </p:nvSpPr>
        <p:spPr/>
        <p:txBody>
          <a:bodyPr/>
          <a:lstStyle/>
          <a:p>
            <a:r>
              <a:rPr lang="tr-TR" dirty="0"/>
              <a:t>Yükümlü Personelin (Er, Erbaş ve Yedek Subayların) Aşılaması </a:t>
            </a:r>
          </a:p>
        </p:txBody>
      </p:sp>
      <p:sp>
        <p:nvSpPr>
          <p:cNvPr id="3" name="Slayt Numarası Yer Tutucusu 2">
            <a:extLst>
              <a:ext uri="{FF2B5EF4-FFF2-40B4-BE49-F238E27FC236}">
                <a16:creationId xmlns:a16="http://schemas.microsoft.com/office/drawing/2014/main" id="{ACCD34A1-68DE-4518-8F5E-BD9566961485}"/>
              </a:ext>
            </a:extLst>
          </p:cNvPr>
          <p:cNvSpPr>
            <a:spLocks noGrp="1"/>
          </p:cNvSpPr>
          <p:nvPr>
            <p:ph type="sldNum" sz="quarter" idx="12"/>
          </p:nvPr>
        </p:nvSpPr>
        <p:spPr/>
        <p:txBody>
          <a:bodyPr/>
          <a:lstStyle/>
          <a:p>
            <a:pPr>
              <a:defRPr/>
            </a:pPr>
            <a:fld id="{501A4338-EBAE-ED40-8475-2E6AE1B9F2FD}" type="slidenum">
              <a:rPr lang="tr-TR" smtClean="0"/>
              <a:t>6</a:t>
            </a:fld>
            <a:endParaRPr lang="tr-TR"/>
          </a:p>
        </p:txBody>
      </p:sp>
      <p:sp>
        <p:nvSpPr>
          <p:cNvPr id="4" name="Metin Yer Tutucusu 3">
            <a:extLst>
              <a:ext uri="{FF2B5EF4-FFF2-40B4-BE49-F238E27FC236}">
                <a16:creationId xmlns:a16="http://schemas.microsoft.com/office/drawing/2014/main" id="{E9C8F702-A71A-490A-AFE3-D2E80B236086}"/>
              </a:ext>
            </a:extLst>
          </p:cNvPr>
          <p:cNvSpPr>
            <a:spLocks noGrp="1"/>
          </p:cNvSpPr>
          <p:nvPr>
            <p:ph type="body" sz="half" idx="2"/>
          </p:nvPr>
        </p:nvSpPr>
        <p:spPr/>
        <p:txBody>
          <a:bodyPr>
            <a:normAutofit lnSpcReduction="10000"/>
          </a:bodyPr>
          <a:lstStyle/>
          <a:p>
            <a:pPr>
              <a:lnSpc>
                <a:spcPct val="150000"/>
              </a:lnSpc>
            </a:pPr>
            <a:r>
              <a:rPr lang="tr-TR" sz="2400" dirty="0"/>
              <a:t>Yükümlü personele önerilen aşılar, yükümlülerin “askerlik yoklaması sağlık muayenesi” sırasında öncelikli olarak aile hekimliği birimlerinde, herhangi bir sebeple aşı uygulamasının yapılamadığı durumlarda yükümlülerin başvurması halinde toplum sağlığı merkezleri/ilçe sağlık müdürlüklerinde uygulanacaktır. </a:t>
            </a:r>
          </a:p>
          <a:p>
            <a:pPr>
              <a:lnSpc>
                <a:spcPct val="150000"/>
              </a:lnSpc>
            </a:pPr>
            <a:r>
              <a:rPr lang="tr-TR" sz="2400" dirty="0"/>
              <a:t>İl sağlık müdürlükleri ve Milli Savunma Bakanlığına bağlı birliklerin koordinasyonunda, birliğe katılış muayeneleri esnasında, herhangi bir sebeple birliğe katılış öncesinde aşılanmamış olan yükümlülerin tespiti durumunda; aşı uygulamaları, tespit edildiği birliklerde, toplum sağlığı merkezleri/ilçe sağlık müdürlükleri tarafından yapılacaktır.</a:t>
            </a:r>
          </a:p>
          <a:p>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endParaRPr lang="tr-TR" sz="2800" dirty="0"/>
          </a:p>
        </p:txBody>
      </p:sp>
    </p:spTree>
    <p:extLst>
      <p:ext uri="{BB962C8B-B14F-4D97-AF65-F5344CB8AC3E}">
        <p14:creationId xmlns:p14="http://schemas.microsoft.com/office/powerpoint/2010/main" val="344602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DE1C67-B959-4059-85A7-0DFE09513407}"/>
              </a:ext>
            </a:extLst>
          </p:cNvPr>
          <p:cNvSpPr>
            <a:spLocks noGrp="1"/>
          </p:cNvSpPr>
          <p:nvPr>
            <p:ph type="title"/>
          </p:nvPr>
        </p:nvSpPr>
        <p:spPr/>
        <p:txBody>
          <a:bodyPr/>
          <a:lstStyle/>
          <a:p>
            <a:r>
              <a:rPr lang="tr-TR" dirty="0"/>
              <a:t>Yükümlü Personelin (Er, Erbaş ve Yedek Subayların) Aşılaması </a:t>
            </a:r>
          </a:p>
        </p:txBody>
      </p:sp>
      <p:sp>
        <p:nvSpPr>
          <p:cNvPr id="3" name="Slayt Numarası Yer Tutucusu 2">
            <a:extLst>
              <a:ext uri="{FF2B5EF4-FFF2-40B4-BE49-F238E27FC236}">
                <a16:creationId xmlns:a16="http://schemas.microsoft.com/office/drawing/2014/main" id="{ACCD34A1-68DE-4518-8F5E-BD9566961485}"/>
              </a:ext>
            </a:extLst>
          </p:cNvPr>
          <p:cNvSpPr>
            <a:spLocks noGrp="1"/>
          </p:cNvSpPr>
          <p:nvPr>
            <p:ph type="sldNum" sz="quarter" idx="12"/>
          </p:nvPr>
        </p:nvSpPr>
        <p:spPr/>
        <p:txBody>
          <a:bodyPr/>
          <a:lstStyle/>
          <a:p>
            <a:pPr>
              <a:defRPr/>
            </a:pPr>
            <a:fld id="{501A4338-EBAE-ED40-8475-2E6AE1B9F2FD}" type="slidenum">
              <a:rPr lang="tr-TR" smtClean="0"/>
              <a:t>7</a:t>
            </a:fld>
            <a:endParaRPr lang="tr-TR"/>
          </a:p>
        </p:txBody>
      </p:sp>
      <p:sp>
        <p:nvSpPr>
          <p:cNvPr id="4" name="Metin Yer Tutucusu 3">
            <a:extLst>
              <a:ext uri="{FF2B5EF4-FFF2-40B4-BE49-F238E27FC236}">
                <a16:creationId xmlns:a16="http://schemas.microsoft.com/office/drawing/2014/main" id="{E9C8F702-A71A-490A-AFE3-D2E80B236086}"/>
              </a:ext>
            </a:extLst>
          </p:cNvPr>
          <p:cNvSpPr>
            <a:spLocks noGrp="1"/>
          </p:cNvSpPr>
          <p:nvPr>
            <p:ph type="body" sz="half" idx="2"/>
          </p:nvPr>
        </p:nvSpPr>
        <p:spPr>
          <a:xfrm>
            <a:off x="849025" y="1355345"/>
            <a:ext cx="10791583" cy="2213766"/>
          </a:xfrm>
        </p:spPr>
        <p:txBody>
          <a:bodyPr>
            <a:normAutofit/>
          </a:bodyPr>
          <a:lstStyle/>
          <a:p>
            <a:pPr algn="just">
              <a:lnSpc>
                <a:spcPct val="107000"/>
              </a:lnSpc>
              <a:spcAft>
                <a:spcPts val="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Yükümlü personelin (er, erbaş ve yedek subaylar) aşılanma durumları sağlık kuruluşu kayıtlarından veya aşı kartından sorgulanmalıdır. Kayıtlı aşılanma bilgisi olmayan (sağlık kuruluşu kaydı veya aşı kartı) yükümlü personel aşısız kabul edilir.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endParaRPr lang="tr-TR" sz="2800" dirty="0"/>
          </a:p>
        </p:txBody>
      </p:sp>
    </p:spTree>
    <p:extLst>
      <p:ext uri="{BB962C8B-B14F-4D97-AF65-F5344CB8AC3E}">
        <p14:creationId xmlns:p14="http://schemas.microsoft.com/office/powerpoint/2010/main" val="99582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DE1C67-B959-4059-85A7-0DFE09513407}"/>
              </a:ext>
            </a:extLst>
          </p:cNvPr>
          <p:cNvSpPr>
            <a:spLocks noGrp="1"/>
          </p:cNvSpPr>
          <p:nvPr>
            <p:ph type="title"/>
          </p:nvPr>
        </p:nvSpPr>
        <p:spPr/>
        <p:txBody>
          <a:bodyPr/>
          <a:lstStyle/>
          <a:p>
            <a:r>
              <a:rPr lang="tr-TR" dirty="0"/>
              <a:t>Yükümlü Personelin (Er, Erbaş ve Yedek Subayların) Aşılaması </a:t>
            </a:r>
          </a:p>
        </p:txBody>
      </p:sp>
      <p:sp>
        <p:nvSpPr>
          <p:cNvPr id="3" name="Slayt Numarası Yer Tutucusu 2">
            <a:extLst>
              <a:ext uri="{FF2B5EF4-FFF2-40B4-BE49-F238E27FC236}">
                <a16:creationId xmlns:a16="http://schemas.microsoft.com/office/drawing/2014/main" id="{ACCD34A1-68DE-4518-8F5E-BD9566961485}"/>
              </a:ext>
            </a:extLst>
          </p:cNvPr>
          <p:cNvSpPr>
            <a:spLocks noGrp="1"/>
          </p:cNvSpPr>
          <p:nvPr>
            <p:ph type="sldNum" sz="quarter" idx="12"/>
          </p:nvPr>
        </p:nvSpPr>
        <p:spPr/>
        <p:txBody>
          <a:bodyPr/>
          <a:lstStyle/>
          <a:p>
            <a:pPr>
              <a:defRPr/>
            </a:pPr>
            <a:fld id="{501A4338-EBAE-ED40-8475-2E6AE1B9F2FD}" type="slidenum">
              <a:rPr lang="tr-TR" smtClean="0"/>
              <a:t>8</a:t>
            </a:fld>
            <a:endParaRPr lang="tr-TR"/>
          </a:p>
        </p:txBody>
      </p:sp>
      <p:sp>
        <p:nvSpPr>
          <p:cNvPr id="4" name="Metin Yer Tutucusu 3">
            <a:extLst>
              <a:ext uri="{FF2B5EF4-FFF2-40B4-BE49-F238E27FC236}">
                <a16:creationId xmlns:a16="http://schemas.microsoft.com/office/drawing/2014/main" id="{E9C8F702-A71A-490A-AFE3-D2E80B236086}"/>
              </a:ext>
            </a:extLst>
          </p:cNvPr>
          <p:cNvSpPr>
            <a:spLocks noGrp="1"/>
          </p:cNvSpPr>
          <p:nvPr>
            <p:ph type="body" sz="half" idx="2"/>
          </p:nvPr>
        </p:nvSpPr>
        <p:spPr>
          <a:xfrm>
            <a:off x="849025" y="1355345"/>
            <a:ext cx="10791583" cy="3054424"/>
          </a:xfrm>
        </p:spPr>
        <p:txBody>
          <a:bodyPr>
            <a:normAutofit/>
          </a:bodyPr>
          <a:lstStyle/>
          <a:p>
            <a:pPr marL="342900" indent="-342900" algn="just">
              <a:lnSpc>
                <a:spcPct val="100000"/>
              </a:lnSpc>
              <a:buFont typeface="Wingdings" panose="05000000000000000000" pitchFamily="2" charset="2"/>
              <a:buChar char="Ø"/>
            </a:pPr>
            <a:r>
              <a:rPr lang="tr-TR" sz="2400" dirty="0"/>
              <a:t>En az dört bileşenli </a:t>
            </a:r>
            <a:r>
              <a:rPr lang="tr-TR" sz="2400" dirty="0" err="1"/>
              <a:t>konjuge</a:t>
            </a:r>
            <a:r>
              <a:rPr lang="tr-TR" sz="2400" dirty="0"/>
              <a:t> </a:t>
            </a:r>
            <a:r>
              <a:rPr lang="tr-TR" sz="2400" dirty="0" err="1"/>
              <a:t>meningokok</a:t>
            </a:r>
            <a:r>
              <a:rPr lang="tr-TR" sz="2400" dirty="0"/>
              <a:t> aşısı (</a:t>
            </a:r>
            <a:r>
              <a:rPr lang="tr-TR" sz="2400" dirty="0" err="1"/>
              <a:t>MenACWY</a:t>
            </a:r>
            <a:r>
              <a:rPr lang="tr-TR" sz="2400" dirty="0"/>
              <a:t>-CRM 197, Men ACWY-DT, </a:t>
            </a:r>
            <a:r>
              <a:rPr lang="tr-TR" sz="2400" dirty="0" err="1"/>
              <a:t>MenACWY</a:t>
            </a:r>
            <a:r>
              <a:rPr lang="tr-TR" sz="2400" dirty="0"/>
              <a:t>-TT, </a:t>
            </a:r>
            <a:r>
              <a:rPr lang="tr-TR" sz="2400" dirty="0" err="1"/>
              <a:t>MenACWYX</a:t>
            </a:r>
            <a:r>
              <a:rPr lang="tr-TR" sz="2400" dirty="0"/>
              <a:t> vb.) tek doz uygulanır.  </a:t>
            </a:r>
          </a:p>
          <a:p>
            <a:pPr marL="342900" indent="-342900" algn="just">
              <a:lnSpc>
                <a:spcPct val="100000"/>
              </a:lnSpc>
              <a:buFont typeface="Wingdings" panose="05000000000000000000" pitchFamily="2" charset="2"/>
              <a:buChar char="Ø"/>
            </a:pPr>
            <a:r>
              <a:rPr lang="tr-TR" sz="2400" dirty="0"/>
              <a:t>Aşılanma durumu değerlendirilerek, gerekirse </a:t>
            </a:r>
            <a:r>
              <a:rPr lang="tr-TR" sz="2400" dirty="0" err="1"/>
              <a:t>Td</a:t>
            </a:r>
            <a:r>
              <a:rPr lang="tr-TR" sz="2400" dirty="0"/>
              <a:t> (Erişkin tip difteri tetanos)aşısı bir doz uygulanır. </a:t>
            </a:r>
          </a:p>
          <a:p>
            <a:pPr algn="just"/>
            <a:endParaRPr lang="tr-TR" sz="2800" dirty="0"/>
          </a:p>
          <a:p>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pPr marL="285750" indent="-285750">
              <a:buFont typeface="Wingdings" panose="05000000000000000000" pitchFamily="2" charset="2"/>
              <a:buChar char="Ø"/>
            </a:pPr>
            <a:endParaRPr lang="tr-TR" sz="2800" dirty="0"/>
          </a:p>
          <a:p>
            <a:endParaRPr lang="tr-TR" sz="2800" dirty="0"/>
          </a:p>
        </p:txBody>
      </p:sp>
    </p:spTree>
    <p:extLst>
      <p:ext uri="{BB962C8B-B14F-4D97-AF65-F5344CB8AC3E}">
        <p14:creationId xmlns:p14="http://schemas.microsoft.com/office/powerpoint/2010/main" val="110518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18072B-BC7A-4E8C-B204-486088739EAD}"/>
              </a:ext>
            </a:extLst>
          </p:cNvPr>
          <p:cNvSpPr>
            <a:spLocks noGrp="1"/>
          </p:cNvSpPr>
          <p:nvPr>
            <p:ph type="title"/>
          </p:nvPr>
        </p:nvSpPr>
        <p:spPr>
          <a:xfrm>
            <a:off x="700203" y="657504"/>
            <a:ext cx="11089225" cy="871881"/>
          </a:xfrm>
        </p:spPr>
        <p:txBody>
          <a:bodyPr>
            <a:noAutofit/>
          </a:bodyPr>
          <a:lstStyle/>
          <a:p>
            <a:r>
              <a:rPr lang="tr-TR" sz="2400" dirty="0"/>
              <a:t>Düzensiz Göçmenlere Hizmet Veren (DG), Geri Gönderme Merkezlerinde (GGM) Çalışan ve/veya Düzensiz Göçmenlerle Doğrudan Temas Halinde Risk Altında Bulunan Personele Yönelik Uygulanması Önerilen Aşıları </a:t>
            </a:r>
          </a:p>
        </p:txBody>
      </p:sp>
      <p:sp>
        <p:nvSpPr>
          <p:cNvPr id="3" name="Slayt Numarası Yer Tutucusu 2">
            <a:extLst>
              <a:ext uri="{FF2B5EF4-FFF2-40B4-BE49-F238E27FC236}">
                <a16:creationId xmlns:a16="http://schemas.microsoft.com/office/drawing/2014/main" id="{62564A0D-5533-40E9-921E-8959B0C6C6AB}"/>
              </a:ext>
            </a:extLst>
          </p:cNvPr>
          <p:cNvSpPr>
            <a:spLocks noGrp="1"/>
          </p:cNvSpPr>
          <p:nvPr>
            <p:ph type="sldNum" sz="quarter" idx="12"/>
          </p:nvPr>
        </p:nvSpPr>
        <p:spPr/>
        <p:txBody>
          <a:bodyPr/>
          <a:lstStyle/>
          <a:p>
            <a:pPr>
              <a:defRPr/>
            </a:pPr>
            <a:fld id="{501A4338-EBAE-ED40-8475-2E6AE1B9F2FD}" type="slidenum">
              <a:rPr lang="tr-TR" smtClean="0"/>
              <a:t>9</a:t>
            </a:fld>
            <a:endParaRPr lang="tr-TR"/>
          </a:p>
        </p:txBody>
      </p:sp>
      <p:sp>
        <p:nvSpPr>
          <p:cNvPr id="4" name="Metin Yer Tutucusu 3">
            <a:extLst>
              <a:ext uri="{FF2B5EF4-FFF2-40B4-BE49-F238E27FC236}">
                <a16:creationId xmlns:a16="http://schemas.microsoft.com/office/drawing/2014/main" id="{AF096CEA-156E-4359-8064-6290227225EE}"/>
              </a:ext>
            </a:extLst>
          </p:cNvPr>
          <p:cNvSpPr>
            <a:spLocks noGrp="1"/>
          </p:cNvSpPr>
          <p:nvPr>
            <p:ph type="body" sz="half" idx="2"/>
          </p:nvPr>
        </p:nvSpPr>
        <p:spPr>
          <a:xfrm>
            <a:off x="700203" y="1753340"/>
            <a:ext cx="10791583" cy="4521927"/>
          </a:xfrm>
        </p:spPr>
        <p:txBody>
          <a:bodyPr/>
          <a:lstStyle/>
          <a:p>
            <a:pPr marL="342900" indent="-342900">
              <a:buFont typeface="Wingdings" panose="05000000000000000000" pitchFamily="2" charset="2"/>
              <a:buChar char="Ø"/>
            </a:pPr>
            <a:r>
              <a:rPr lang="tr-TR" sz="2400" dirty="0"/>
              <a:t>En az biri yetişkin tip boğmaca aşısı içeren </a:t>
            </a:r>
            <a:r>
              <a:rPr lang="tr-TR" sz="2400" dirty="0" err="1"/>
              <a:t>tetanoz</a:t>
            </a:r>
            <a:r>
              <a:rPr lang="tr-TR" sz="2400" dirty="0"/>
              <a:t>-difteri aşısı</a:t>
            </a:r>
          </a:p>
          <a:p>
            <a:pPr marL="342900" indent="-342900">
              <a:buFont typeface="Wingdings" panose="05000000000000000000" pitchFamily="2" charset="2"/>
              <a:buChar char="Ø"/>
            </a:pPr>
            <a:r>
              <a:rPr lang="tr-TR" sz="2400" dirty="0"/>
              <a:t>Hepatit B aşısı</a:t>
            </a:r>
          </a:p>
          <a:p>
            <a:pPr marL="342900" indent="-342900">
              <a:buFont typeface="Wingdings" panose="05000000000000000000" pitchFamily="2" charset="2"/>
              <a:buChar char="Ø"/>
            </a:pPr>
            <a:r>
              <a:rPr lang="tr-TR" sz="2400" dirty="0"/>
              <a:t>Kızamık-kızamıkçık-kabakulak aşısı</a:t>
            </a:r>
          </a:p>
          <a:p>
            <a:pPr marL="342900" indent="-342900">
              <a:buFont typeface="Wingdings" panose="05000000000000000000" pitchFamily="2" charset="2"/>
              <a:buChar char="Ø"/>
            </a:pPr>
            <a:r>
              <a:rPr lang="tr-TR" sz="2400" dirty="0"/>
              <a:t>Hepatit A aşısı</a:t>
            </a:r>
          </a:p>
          <a:p>
            <a:pPr marL="342900" indent="-342900">
              <a:buFont typeface="Wingdings" panose="05000000000000000000" pitchFamily="2" charset="2"/>
              <a:buChar char="Ø"/>
            </a:pPr>
            <a:r>
              <a:rPr lang="tr-TR" sz="2400" dirty="0"/>
              <a:t>Suçiçeği aşısı</a:t>
            </a:r>
          </a:p>
          <a:p>
            <a:pPr marL="342900" indent="-342900">
              <a:buFont typeface="Wingdings" panose="05000000000000000000" pitchFamily="2" charset="2"/>
              <a:buChar char="Ø"/>
            </a:pPr>
            <a:r>
              <a:rPr lang="tr-TR" sz="2400" dirty="0"/>
              <a:t>Oral </a:t>
            </a:r>
            <a:r>
              <a:rPr lang="tr-TR" sz="2400" dirty="0" err="1"/>
              <a:t>polio</a:t>
            </a:r>
            <a:r>
              <a:rPr lang="tr-TR" sz="2400" dirty="0"/>
              <a:t> aşısı</a:t>
            </a:r>
          </a:p>
          <a:p>
            <a:pPr marL="342900" indent="-342900">
              <a:buFont typeface="Wingdings" panose="05000000000000000000" pitchFamily="2" charset="2"/>
              <a:buChar char="Ø"/>
            </a:pPr>
            <a:r>
              <a:rPr lang="tr-TR" sz="2400" dirty="0" err="1"/>
              <a:t>İnfluenza</a:t>
            </a:r>
            <a:r>
              <a:rPr lang="tr-TR" sz="2400" dirty="0"/>
              <a:t> aşısı</a:t>
            </a:r>
          </a:p>
          <a:p>
            <a:pPr marL="342900" indent="-342900">
              <a:buFont typeface="Wingdings" panose="05000000000000000000" pitchFamily="2" charset="2"/>
              <a:buChar char="Ø"/>
            </a:pPr>
            <a:r>
              <a:rPr lang="tr-TR" sz="2400" dirty="0"/>
              <a:t>Dört bileşenli </a:t>
            </a:r>
            <a:r>
              <a:rPr lang="tr-TR" sz="2400" dirty="0" err="1"/>
              <a:t>konjuge</a:t>
            </a:r>
            <a:r>
              <a:rPr lang="tr-TR" sz="2400" dirty="0"/>
              <a:t> </a:t>
            </a:r>
            <a:r>
              <a:rPr lang="tr-TR" sz="2400" dirty="0" err="1"/>
              <a:t>meningokok</a:t>
            </a:r>
            <a:r>
              <a:rPr lang="tr-TR" sz="2400" dirty="0"/>
              <a:t> aşısı</a:t>
            </a:r>
          </a:p>
          <a:p>
            <a:pPr marL="342900" indent="-342900">
              <a:buFont typeface="Wingdings" panose="05000000000000000000" pitchFamily="2" charset="2"/>
              <a:buChar char="Ø"/>
            </a:pPr>
            <a:r>
              <a:rPr lang="tr-TR" sz="2400" dirty="0"/>
              <a:t>Diğer: Yetişkin bağışıklaması yönünden önerilen, diğer aşıların uygulanması da takip edilir. </a:t>
            </a:r>
          </a:p>
          <a:p>
            <a:endParaRPr lang="tr-TR" dirty="0"/>
          </a:p>
        </p:txBody>
      </p:sp>
    </p:spTree>
    <p:extLst>
      <p:ext uri="{BB962C8B-B14F-4D97-AF65-F5344CB8AC3E}">
        <p14:creationId xmlns:p14="http://schemas.microsoft.com/office/powerpoint/2010/main" val="32371240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1594</Words>
  <Application>Microsoft Office PowerPoint</Application>
  <DocSecurity>0</DocSecurity>
  <PresentationFormat>Geniş ekran</PresentationFormat>
  <Paragraphs>176</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Calibri</vt:lpstr>
      <vt:lpstr>Calibri Light</vt:lpstr>
      <vt:lpstr>Noto Sans Symbols</vt:lpstr>
      <vt:lpstr>Times New Roman</vt:lpstr>
      <vt:lpstr>Wingdings</vt:lpstr>
      <vt:lpstr>Office Teması</vt:lpstr>
      <vt:lpstr>ÖZEL GRUPLARDA AŞILAMA</vt:lpstr>
      <vt:lpstr>Öğrenim Hedefleri</vt:lpstr>
      <vt:lpstr>Sağlık Çalışanlarına Yönelik Uygulanması Gerekli Aşılar I</vt:lpstr>
      <vt:lpstr>Sağlık Çalışanlarına Yönelik Uygulanması Gerekli Aşılar II</vt:lpstr>
      <vt:lpstr>Sağlık Çalışanlarına Yönelik Uygulanması Gerekli Aşılar II</vt:lpstr>
      <vt:lpstr>Yükümlü Personelin (Er, Erbaş ve Yedek Subayların) Aşılaması </vt:lpstr>
      <vt:lpstr>Yükümlü Personelin (Er, Erbaş ve Yedek Subayların) Aşılaması </vt:lpstr>
      <vt:lpstr>Yükümlü Personelin (Er, Erbaş ve Yedek Subayların) Aşılaması </vt:lpstr>
      <vt:lpstr>Düzensiz Göçmenlere Hizmet Veren (DG), Geri Gönderme Merkezlerinde (GGM) Çalışan ve/veya Düzensiz Göçmenlerle Doğrudan Temas Halinde Risk Altında Bulunan Personele Yönelik Uygulanması Önerilen Aşıları </vt:lpstr>
      <vt:lpstr>Tıbbi Atık Yönetiminde Çalışan Kişilere Yönelik Uygulanması Önerilen Aşılar</vt:lpstr>
      <vt:lpstr>Seyahat Sağlığı  Kapsamında Hac Ve Umre Ziyaretçilerine Yönelik Uygulanması Gereken Aşılar </vt:lpstr>
      <vt:lpstr>Seyahat Sağlığı  Kapsamında Hac Ve Umre Ziyaretçilerine Yönelik Uygulanması Gereken Aşılar </vt:lpstr>
      <vt:lpstr>Hac ve Umre ziyareti Planlayanlara Yönelik Aşı Uygulamaları </vt:lpstr>
      <vt:lpstr>Temaslı aşılaması</vt:lpstr>
      <vt:lpstr>Temaslı aşılaması</vt:lpstr>
      <vt:lpstr>Kuduz Açısından Riskli Temas Sonrası Profilaksi </vt:lpstr>
      <vt:lpstr>PowerPoint Sunusu</vt:lpstr>
      <vt:lpstr>TEŞEKKÜRLER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cp:lastModifiedBy>ES</cp:lastModifiedBy>
  <cp:revision>134</cp:revision>
  <dcterms:created xsi:type="dcterms:W3CDTF">2024-10-03T07:27:44Z</dcterms:created>
  <dcterms:modified xsi:type="dcterms:W3CDTF">2025-10-16T11:06:44Z</dcterms:modified>
  <cp:category/>
  <dc:identifier/>
  <cp:contentStatus/>
  <dc:language/>
  <cp:version/>
</cp:coreProperties>
</file>