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9" r:id="rId11"/>
    <p:sldId id="265" r:id="rId12"/>
    <p:sldId id="266" r:id="rId13"/>
    <p:sldId id="267" r:id="rId14"/>
    <p:sldId id="268" r:id="rId15"/>
    <p:sldId id="282" r:id="rId16"/>
    <p:sldId id="285" r:id="rId17"/>
    <p:sldId id="283" r:id="rId18"/>
    <p:sldId id="284" r:id="rId19"/>
    <p:sldId id="287" r:id="rId20"/>
    <p:sldId id="286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90" r:id="rId31"/>
    <p:sldId id="279" r:id="rId32"/>
    <p:sldId id="280" r:id="rId33"/>
    <p:sldId id="289" r:id="rId34"/>
    <p:sldId id="288" r:id="rId3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1901" autoAdjust="0"/>
  </p:normalViewPr>
  <p:slideViewPr>
    <p:cSldViewPr>
      <p:cViewPr varScale="1">
        <p:scale>
          <a:sx n="67" d="100"/>
          <a:sy n="6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C52E41-4948-4834-96D3-A40DA3D7FBBA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F5BB24-7496-4EBA-84D6-19A58D1C6E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654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v-SE" smtClean="0"/>
              <a:t>İki major kriterle birlikte sekiz minör kriter </a:t>
            </a:r>
            <a:r>
              <a:rPr lang="tr-TR" smtClean="0"/>
              <a:t> veya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tr-TR" smtClean="0"/>
              <a:t>İ</a:t>
            </a:r>
            <a:r>
              <a:rPr lang="sv-SE" smtClean="0"/>
              <a:t>ki major kriterle birlikte altı minör </a:t>
            </a:r>
            <a:r>
              <a:rPr lang="tr-TR" smtClean="0"/>
              <a:t>kriter     ve</a:t>
            </a:r>
          </a:p>
          <a:p>
            <a:pPr lvl="1" eaLnBrk="1" hangingPunct="1">
              <a:spcBef>
                <a:spcPct val="0"/>
              </a:spcBef>
            </a:pPr>
            <a:endParaRPr lang="tr-TR" smtClean="0"/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en az iki fizik muayene bulgusu olması gerekir</a:t>
            </a:r>
          </a:p>
        </p:txBody>
      </p:sp>
      <p:sp>
        <p:nvSpPr>
          <p:cNvPr id="2048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26759A-5864-4EC1-86EF-047E4BC79F0A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344D-6051-43F6-A37E-A9A69F64FFD0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2CA11-874C-4B6E-B644-ADBF5C15E3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979A8-0128-4FBA-91D7-B71E25F9D0BA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5AC91-9C1F-4927-A5CD-C33212128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1C500-990F-4405-A634-A79911F8CC30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CE12-8AA7-4303-8E25-BBA50D5F6E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E9C28-A4E4-443D-B95C-23522B8CF36A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0898-2DF4-4CDB-A7CE-7F19EE03E8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96A3F-4486-48D2-9DB8-16E1BB8F5B8B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30A6-B94F-4F47-B040-CDFFA28767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52AC6-F119-4744-8315-3A85F53EEE24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8F61-72AC-4FCA-B9FB-F38534AAFF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F05F-A694-460F-B579-9B8807A20124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A1144-406C-4435-90E6-8D1CF01F7A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0420-CF03-4D03-B7DD-3CD014DC767F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25EF-E385-4D71-A30C-7DDFB48C1A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B7C6-C6DB-4EDC-9454-FCF787D132F3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182D-1266-4877-8998-9599B49D4A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5B541-9DCE-4747-B0C5-16C4A149624E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34CD9-2D00-4679-A479-C4D75B356D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C5AF-4F39-437A-997E-EAAED21C2E5C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E60B-2A80-4034-B298-0B959757F4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B28905-1AEE-4189-AAC1-C11D40AB3BAE}" type="datetimeFigureOut">
              <a:rPr lang="tr-TR"/>
              <a:pPr>
                <a:defRPr/>
              </a:pPr>
              <a:t>25.06.2021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9FC568-8B0F-4AF4-AA5D-E1906D85D0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BİRİNCİ BASAMAKTA HALSİZLİĞE YAKLAŞIM</a:t>
            </a:r>
            <a:endParaRPr lang="tr-TR" dirty="0"/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684213" y="4725144"/>
            <a:ext cx="7853362" cy="1768475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tr-TR" sz="2400" dirty="0" smtClean="0"/>
          </a:p>
          <a:p>
            <a:pPr marR="0" eaLnBrk="1" hangingPunct="1">
              <a:lnSpc>
                <a:spcPct val="90000"/>
              </a:lnSpc>
            </a:pPr>
            <a:r>
              <a:rPr lang="tr-TR" sz="2400" dirty="0" smtClean="0"/>
              <a:t>                        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sz="2400" dirty="0" smtClean="0">
                <a:solidFill>
                  <a:srgbClr val="C00000"/>
                </a:solidFill>
              </a:rPr>
              <a:t>Aile Hekimliği Anabilim Dalı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dirty="0" err="1" smtClean="0">
                <a:solidFill>
                  <a:srgbClr val="C00000"/>
                </a:solidFill>
              </a:rPr>
              <a:t>Araş</a:t>
            </a:r>
            <a:r>
              <a:rPr lang="tr-TR" dirty="0" smtClean="0">
                <a:solidFill>
                  <a:srgbClr val="C00000"/>
                </a:solidFill>
              </a:rPr>
              <a:t>. Gör. Dr. Salih Z. KARSLIOĞLU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sz="2400" dirty="0" smtClean="0">
                <a:solidFill>
                  <a:srgbClr val="C00000"/>
                </a:solidFill>
              </a:rPr>
              <a:t>20.01.2015</a:t>
            </a:r>
            <a:r>
              <a:rPr lang="tr-TR" sz="2400" dirty="0" smtClean="0"/>
              <a:t>                                                                                       </a:t>
            </a:r>
          </a:p>
        </p:txBody>
      </p:sp>
      <p:pic>
        <p:nvPicPr>
          <p:cNvPr id="14339" name="Picture 7" descr="D:\Salih\Yeni Klasör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429000"/>
            <a:ext cx="295275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7672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sz="2800" dirty="0" smtClean="0">
                <a:solidFill>
                  <a:srgbClr val="C00000"/>
                </a:solidFill>
              </a:rPr>
              <a:t>  </a:t>
            </a:r>
            <a:r>
              <a:rPr lang="tr-TR" sz="3600" dirty="0" smtClean="0">
                <a:solidFill>
                  <a:srgbClr val="C00000"/>
                </a:solidFill>
              </a:rPr>
              <a:t>ÖYKÜ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>
                <a:solidFill>
                  <a:srgbClr val="C00000"/>
                </a:solidFill>
              </a:rPr>
              <a:t> </a:t>
            </a:r>
            <a:r>
              <a:rPr lang="tr-TR" sz="2800" dirty="0" smtClean="0"/>
              <a:t>E</a:t>
            </a:r>
            <a:r>
              <a:rPr lang="es-ES" sz="2800" dirty="0" smtClean="0"/>
              <a:t>forla olan ilişkisi ve özellikle de </a:t>
            </a:r>
            <a:r>
              <a:rPr lang="tr-TR" sz="2800" dirty="0" smtClean="0"/>
              <a:t>hastanın </a:t>
            </a:r>
            <a:r>
              <a:rPr lang="es-ES" sz="2800" dirty="0" smtClean="0"/>
              <a:t>uyku düzeni</a:t>
            </a:r>
            <a:endParaRPr lang="tr-TR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Ateş, kilo kaybı, gece terlemeleri, iştah durumu, belirgin kan kaybının olup olmadığı</a:t>
            </a:r>
            <a:r>
              <a:rPr lang="es-ES" sz="2800" dirty="0" smtClean="0"/>
              <a:t> </a:t>
            </a:r>
            <a:endParaRPr lang="tr-TR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Aile ortamı veya iş hayatında stresli durumların olup olmadığını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Diyet_beslenme düzenini, egzersiz yapıp yapmadığını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Alkol, sigara kullanımını sorgulamamız gerekir.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FİZİK MUAYENE</a:t>
            </a:r>
            <a:endParaRPr lang="tr-TR" sz="3600" smtClean="0">
              <a:solidFill>
                <a:srgbClr val="C00000"/>
              </a:solidFill>
            </a:endParaRPr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Halsizliğin spesifik bir muayane bulgusu yoktur, ancak altta yatan hastalıklara göre muayene bulgularına rastlanabilir.</a:t>
            </a:r>
          </a:p>
          <a:p>
            <a:pPr lvl="1" eaLnBrk="1" hangingPunct="1"/>
            <a:r>
              <a:rPr lang="tr-TR" smtClean="0"/>
              <a:t> Cilt,sklera solukluğu →Anemi</a:t>
            </a:r>
          </a:p>
          <a:p>
            <a:pPr lvl="1" eaLnBrk="1" hangingPunct="1"/>
            <a:r>
              <a:rPr lang="tr-TR" smtClean="0"/>
              <a:t> Lenfadenopati → Malignite</a:t>
            </a:r>
          </a:p>
          <a:p>
            <a:pPr lvl="1" eaLnBrk="1" hangingPunct="1"/>
            <a:r>
              <a:rPr lang="tr-TR" smtClean="0"/>
              <a:t> Kardiyak üfürüm → Endokardit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pic>
        <p:nvPicPr>
          <p:cNvPr id="25603" name="4 Resim" descr="imagesT5P11KZ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2781300"/>
            <a:ext cx="18383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5 Resim" descr="untitl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797425"/>
            <a:ext cx="1419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6 Resim" descr="untitled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3325" y="4005263"/>
            <a:ext cx="15906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FİZİK MUAYENE</a:t>
            </a:r>
            <a:endParaRPr lang="tr-TR" sz="3600" smtClean="0">
              <a:solidFill>
                <a:srgbClr val="C00000"/>
              </a:solidFill>
            </a:endParaRP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tr-TR" smtClean="0"/>
              <a:t> Guatr → Tiroid hastalığı</a:t>
            </a:r>
          </a:p>
          <a:p>
            <a:pPr lvl="1" eaLnBrk="1" hangingPunct="1"/>
            <a:r>
              <a:rPr lang="tr-TR" smtClean="0"/>
              <a:t> Ödem → Kalp yetmezliği, karaciğer hastalığı, malnutrisyon</a:t>
            </a:r>
          </a:p>
          <a:p>
            <a:pPr lvl="1" eaLnBrk="1" hangingPunct="1"/>
            <a:r>
              <a:rPr lang="tr-TR" smtClean="0"/>
              <a:t> Kas tonusunun azalması → Nörolojik problem</a:t>
            </a:r>
          </a:p>
          <a:p>
            <a:pPr lvl="1" eaLnBrk="1" hangingPunct="1"/>
            <a:r>
              <a:rPr lang="tr-TR" smtClean="0"/>
              <a:t>Nörolojik anormal bulgular → İnme, SSS metastazı gibi durumları akla getirmelidir.</a:t>
            </a:r>
          </a:p>
        </p:txBody>
      </p:sp>
      <p:pic>
        <p:nvPicPr>
          <p:cNvPr id="26627" name="3 Resim" descr="untitled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581525"/>
            <a:ext cx="17287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4 Resim" descr="untitled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4581525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5 Resim" descr="imagesNT013L6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221163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 </a:t>
            </a:r>
            <a:r>
              <a:rPr lang="tr-TR" sz="4000" b="1" dirty="0" smtClean="0">
                <a:solidFill>
                  <a:srgbClr val="C00000"/>
                </a:solidFill>
              </a:rPr>
              <a:t>LABORATUAR</a:t>
            </a:r>
            <a:endParaRPr lang="tr-TR" sz="4000" dirty="0">
              <a:solidFill>
                <a:srgbClr val="C00000"/>
              </a:solidFill>
            </a:endParaRP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Öykü ve fizik muayenede spesifik bir hastalığı veya pozitif bulgusu olmayan hastalarda ileri laboratuar tetkikleri ile tanıya gitmek zordur.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Bu grup hastada genelde daha basit kolay ulaşılabilir laboratuvar tetkiklerini ön planda yaptırmak uygundur.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LABORATUAR</a:t>
            </a:r>
            <a:endParaRPr lang="tr-TR" sz="360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143000"/>
              <a:buFont typeface="Arial" pitchFamily="34" charset="0"/>
              <a:buChar char="•"/>
              <a:defRPr/>
            </a:pPr>
            <a:r>
              <a:rPr lang="tr-TR" dirty="0" smtClean="0"/>
              <a:t>Hastadan istenebilecek tetkikler: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err="1" smtClean="0"/>
              <a:t>Hemogram</a:t>
            </a:r>
            <a:endParaRPr lang="tr-TR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Biyokimyasal parametreler </a:t>
            </a:r>
            <a:r>
              <a:rPr lang="tr-TR" dirty="0" smtClean="0">
                <a:solidFill>
                  <a:srgbClr val="C00000"/>
                </a:solidFill>
              </a:rPr>
              <a:t>(</a:t>
            </a:r>
            <a:r>
              <a:rPr lang="tr-TR" dirty="0" smtClean="0"/>
              <a:t>elektrolitler, karaciğer ve böbrek fonksiyon testleri</a:t>
            </a:r>
            <a:r>
              <a:rPr lang="tr-TR" dirty="0" smtClean="0">
                <a:solidFill>
                  <a:srgbClr val="C00000"/>
                </a:solidFill>
              </a:rPr>
              <a:t>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TSH,T4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Sedimantasyon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TİT,Gaitada gizli kan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Doğurganlık çağındaki kadınlarda gebelik testi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Riskli gruplarda veya uzamış halsizlik durumlarında B12 vitamin,25-OH D vitamin, kalsiyum ve fosfor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HBV, HIV gibi </a:t>
            </a:r>
            <a:r>
              <a:rPr lang="tr-TR" dirty="0" err="1" smtClean="0"/>
              <a:t>enfektif</a:t>
            </a:r>
            <a:r>
              <a:rPr lang="tr-TR" dirty="0" smtClean="0"/>
              <a:t> parametreler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00000"/>
              <a:buFont typeface="Arial" charset="0"/>
              <a:buChar char="•"/>
            </a:pPr>
            <a:r>
              <a:rPr lang="tr-TR" smtClean="0"/>
              <a:t>  Enfeksiyon hastalıkları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Viral sendromlar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Enfeksiyoz mononukleoz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Enfeksiyöz hepatit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Kronik sinuzit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Endokardit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Kronik veya sık idrar yolu enfeksiyonlar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Edinilmiş bağışıklık bozukluğu sendromu</a:t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pic>
        <p:nvPicPr>
          <p:cNvPr id="4" name="3 Resim" descr="İçerik.jpg"/>
          <p:cNvPicPr>
            <a:picLocks noChangeAspect="1"/>
          </p:cNvPicPr>
          <p:nvPr/>
        </p:nvPicPr>
        <p:blipFill>
          <a:blip r:embed="rId2">
            <a:lum bright="-28000" contrast="18000"/>
          </a:blip>
          <a:stretch>
            <a:fillRect/>
          </a:stretch>
        </p:blipFill>
        <p:spPr>
          <a:xfrm>
            <a:off x="5148263" y="1052513"/>
            <a:ext cx="2657475" cy="2592387"/>
          </a:xfrm>
          <a:prstGeom prst="rect">
            <a:avLst/>
          </a:prstGeom>
          <a:solidFill>
            <a:srgbClr val="C00000">
              <a:alpha val="81000"/>
            </a:srgbClr>
          </a:solidFill>
          <a:ln cap="rnd" cmpd="sng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pic>
        <p:nvPicPr>
          <p:cNvPr id="29700" name="4 Resim" descr="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4175" y="40767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Anemiler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Fe eksikliği anemisi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B12 vitamin eksikliği anemisi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Folat eksikliği anemisi</a:t>
            </a:r>
          </a:p>
          <a:p>
            <a:pPr eaLnBrk="1" hangingPunct="1"/>
            <a:r>
              <a:rPr lang="tr-TR" smtClean="0"/>
              <a:t>Maligniteler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Occult malignensiler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Lösemi, lenfoma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Kolon Ca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tr-TR" smtClean="0"/>
              <a:t>  Endokrin ve metabolik problemler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Hipokalemi, Hiponatremi</a:t>
            </a:r>
            <a:r>
              <a:rPr lang="tr-TR" smtClean="0">
                <a:latin typeface="Arial" charset="0"/>
              </a:rPr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Hipotiroidizm, Hipertiroidizm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Hipoglisemi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Diyabet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Açlık veya diyet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Obezite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Vitamin D eksikliği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Vasküler hastalıklar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Romatizmal kalp hastalığı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Aterosklerotik kalp hastalığı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Konjestif kalp yetmezliği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Mitral kapak prolapsusu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Kardiyomyopati  </a:t>
            </a:r>
          </a:p>
          <a:p>
            <a:pPr lvl="1" eaLnBrk="1" hangingPunct="1"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Pulmoner sebepler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Astım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KOAH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Alerjik hastalıklar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Uyku Apnesi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İnterstiyel Akciğer hastalıkları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AMAÇ</a:t>
            </a:r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Bu sunumun sonunda kişinin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Halsizliğin tanımını ve ayırıcı tanısını yapabilmesi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Halsizliğin en sık karşılaşılan sebeplerini bilmesi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Halsizlik şikayetiyle gelen hastadan hangi tetkikler istenmesi gerektiğini bilmesi</a:t>
            </a:r>
            <a:r>
              <a:rPr lang="tr-TR" sz="2000" smtClean="0">
                <a:latin typeface="Arial" charset="0"/>
              </a:rPr>
              <a:t>ni</a:t>
            </a:r>
            <a:r>
              <a:rPr lang="tr-TR" sz="2000" smtClean="0"/>
              <a:t> </a:t>
            </a:r>
            <a:r>
              <a:rPr lang="tr-TR" smtClean="0"/>
              <a:t>ist</a:t>
            </a:r>
            <a:r>
              <a:rPr lang="tr-TR" smtClean="0">
                <a:latin typeface="Arial" charset="0"/>
              </a:rPr>
              <a:t>iyoruz.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Romatolojik hastalıklar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SLE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RA</a:t>
            </a:r>
          </a:p>
          <a:p>
            <a:pPr eaLnBrk="1" hangingPunct="1"/>
            <a:r>
              <a:rPr lang="tr-TR" smtClean="0"/>
              <a:t>İlaçlar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Antidepresan ilaçlar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Antihistaminik ilaçlar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Antihipertansif ilaçlar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Tedavide hasta hekim ilişkisi son derece önemlidir. Halsizliği tedavi etmeye çalışırken öncelikle altta yatan hastalık tedavi edilebilir. Hastalığın tedavisi halsizlik semptomunu geriletir.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Ancak mevcut nedenler ortadan kaldırılamıyorsa halsizlik genelde kronik bir hal alır ve tedavisi de güçleşir. Bu durumda tedavi amacı hastanın;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Günlük aktivitelerini sürdürmesini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İnsanlar ile olan ilişkilerinin devamını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İşine devam etmesini sağlamaktır.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Kronik halsizlik durumunda tedavi olarak genelde antidepressan tedaviler ve davranış terapileri tercih edilir. Ancak bu tedavileri uygulamaya çalışırken psikiyatristlerin de desteğini alarak tedaviyi yönlendirmek gerekir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/>
            <a:r>
              <a:rPr lang="tr-TR" smtClean="0"/>
              <a:t>Kronik halsizlikte faydası olduğu gösterilmiş hiçbir spesifik diyet yoktur, ancak dengeli beslenme önerilmelidir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Düzenli egzersiz, işsiz bireylerde en kısa zamanda işe başlamak, her türlü halsizlikte olumlu sonuçlar vermektedir. Düzenli aerobik aktivite </a:t>
            </a:r>
            <a:r>
              <a:rPr lang="tr-TR" dirty="0" smtClean="0">
                <a:solidFill>
                  <a:srgbClr val="C00000"/>
                </a:solidFill>
              </a:rPr>
              <a:t>(</a:t>
            </a:r>
            <a:r>
              <a:rPr lang="tr-TR" dirty="0" smtClean="0"/>
              <a:t>ör: </a:t>
            </a:r>
            <a:r>
              <a:rPr lang="tr-TR" dirty="0" smtClean="0">
                <a:solidFill>
                  <a:srgbClr val="C00000"/>
                </a:solidFill>
              </a:rPr>
              <a:t>haftada 4 kez 30 </a:t>
            </a:r>
            <a:r>
              <a:rPr lang="tr-TR" dirty="0" err="1" smtClean="0">
                <a:solidFill>
                  <a:srgbClr val="C00000"/>
                </a:solidFill>
              </a:rPr>
              <a:t>dk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yürüyüş</a:t>
            </a:r>
            <a:r>
              <a:rPr lang="tr-TR" dirty="0" smtClean="0">
                <a:solidFill>
                  <a:srgbClr val="C00000"/>
                </a:solidFill>
              </a:rPr>
              <a:t>)</a:t>
            </a:r>
            <a:r>
              <a:rPr lang="tr-TR" dirty="0" smtClean="0"/>
              <a:t> dinlenmekten daha etkili bir yöntemdir.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Depresyon kaynaklı halsizliklerde </a:t>
            </a:r>
            <a:r>
              <a:rPr lang="tr-TR" dirty="0" smtClean="0">
                <a:solidFill>
                  <a:srgbClr val="C00000"/>
                </a:solidFill>
              </a:rPr>
              <a:t>6 haftalık SSRI </a:t>
            </a:r>
            <a:r>
              <a:rPr lang="tr-TR" dirty="0" smtClean="0"/>
              <a:t>kullanımı denenebilir.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Sekonder</a:t>
            </a:r>
            <a:r>
              <a:rPr lang="tr-TR" dirty="0" smtClean="0"/>
              <a:t> halsizlik nedeni olabilecek </a:t>
            </a:r>
            <a:r>
              <a:rPr lang="tr-TR" dirty="0" smtClean="0">
                <a:solidFill>
                  <a:srgbClr val="C00000"/>
                </a:solidFill>
              </a:rPr>
              <a:t>ilaçlar kesilmeli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Mümkünse fizyolojik parametreler düzeltilmelidir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Fizyolojik Halsizlik tedavisinde; yeterli uyku sağlanmalıdır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yaklaşık 7-8 saat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  <a:p>
            <a:pPr eaLnBrk="1" hangingPunct="1"/>
            <a:r>
              <a:rPr lang="tr-TR" smtClean="0"/>
              <a:t>Doğru uyku hijyeni sağlanması konusunda bilinçlendirme yapılmalıdır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sabah aynı saatte uyanma, öğleden sonra aktivite düzeyini arttırma, yatmadan önce egzersiz yapmama, yatmadan 2 saat öncesine kadar sıcak banyo, kafein, nikotin, alkol ve aşırı sıvı ve gıda alımından kaçınma, yatmadan önce ışık ve sesi minimale getirme, televizyonu kapatma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  <a:endParaRPr lang="tr-TR" smtClean="0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 Aneminin eşlik ettiği hastalıklarda veya sadece anemi kaynaklı halsizlikte hemoglobin düzeyi </a:t>
            </a:r>
            <a:r>
              <a:rPr lang="tr-TR" smtClean="0">
                <a:solidFill>
                  <a:srgbClr val="FFC000"/>
                </a:solidFill>
              </a:rPr>
              <a:t>10 g/dL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100 g/L</a:t>
            </a:r>
            <a:r>
              <a:rPr lang="tr-TR" smtClean="0">
                <a:solidFill>
                  <a:srgbClr val="C00000"/>
                </a:solidFill>
              </a:rPr>
              <a:t>) </a:t>
            </a:r>
            <a:r>
              <a:rPr lang="tr-TR" smtClean="0"/>
              <a:t>ve üzerine çıkarıldığında hasta kendini daha iyi hissedecektir.</a:t>
            </a:r>
          </a:p>
          <a:p>
            <a:pPr eaLnBrk="1" hangingPunct="1"/>
            <a:r>
              <a:rPr lang="tr-TR" smtClean="0"/>
              <a:t> Anemisi olmasa da adet gören kadınlarda </a:t>
            </a:r>
            <a:r>
              <a:rPr lang="tr-TR" smtClean="0">
                <a:solidFill>
                  <a:srgbClr val="C00000"/>
                </a:solidFill>
              </a:rPr>
              <a:t>ferritin düşükse </a:t>
            </a:r>
            <a:r>
              <a:rPr lang="tr-TR" smtClean="0"/>
              <a:t>4 haftalık demir tedavisi sonrası orta derecede halsizlik şikayetinde gerileme olmaktadır.</a:t>
            </a:r>
          </a:p>
          <a:p>
            <a:pPr eaLnBrk="1" hangingPunct="1"/>
            <a:r>
              <a:rPr lang="tr-TR" smtClean="0"/>
              <a:t> D vitamin eksikliği saptanan hastalarda D vitamin replasmanı yapılmalı, her gün </a:t>
            </a:r>
            <a:r>
              <a:rPr lang="tr-TR" smtClean="0">
                <a:solidFill>
                  <a:srgbClr val="C00000"/>
                </a:solidFill>
              </a:rPr>
              <a:t>en az 20-30 dakika güneşlenmesi</a:t>
            </a:r>
            <a:r>
              <a:rPr lang="tr-TR" smtClean="0"/>
              <a:t> önerilmelidir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6000" b="1" dirty="0" smtClean="0"/>
              <a:t>TAKİP</a:t>
            </a:r>
            <a:endParaRPr lang="tr-TR" sz="6000" dirty="0"/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Tedavi sonrası takipte hastanın halsizliğinin sebebi kadar etkileri ile de ilgilenilmeli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aile, iş ve sosyal yaşama etkileri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Aile Hekimine başvurmada halsizliğin en sık görülen sebeplerinin depresyon ve psikososyal sebepler olduğunu hastalara açıklayın ve bu konuda sizler de duyarlı olun.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mtClean="0"/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Halsizliğin en sık sebeplerini hastayla tartışın ve bir sonraki görüşmeye kadar hastaya bu ihtimaller üzerinde düşünmesini söyleyin. </a:t>
            </a:r>
          </a:p>
          <a:p>
            <a:pPr eaLnBrk="1" hangingPunct="1"/>
            <a:r>
              <a:rPr lang="tr-TR" smtClean="0"/>
              <a:t>İlk vizitte problemi değerlendirmek ve yukarıda belirtilen testleri istemek çoğunlukla yararlıdır. Böylece hasta 1-2 hafta sonra geri gelmeyi isteyecektir. 2. vizitinde hastanızla olası ihtimaller üzerinde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anksiyete, depresyon gibi</a:t>
            </a:r>
            <a:r>
              <a:rPr lang="tr-TR" smtClean="0">
                <a:solidFill>
                  <a:srgbClr val="C00000"/>
                </a:solidFill>
              </a:rPr>
              <a:t>) </a:t>
            </a:r>
            <a:r>
              <a:rPr lang="tr-TR" smtClean="0"/>
              <a:t>değerlendirme yapın.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z="5400" smtClean="0"/>
          </a:p>
        </p:txBody>
      </p:sp>
      <p:sp>
        <p:nvSpPr>
          <p:cNvPr id="430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Aile, iş, psikoseksüel ve madde bağımlılığı konularını tartışmaya devam edin. Hastalar içgörü kazanıp doktor-hasta ilişkileri rahatlayana kadar bu gibi nedenleri çoğu zaman inkar edecektir.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Gerekirse hastanın ailesinin diğer bireylerini de görüşmeye davet edin.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İş tükenmişliği ile de ilgili olabileceği ihtimalini göz önünde bulundurun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mtClean="0"/>
          </a:p>
        </p:txBody>
      </p:sp>
      <p:sp>
        <p:nvSpPr>
          <p:cNvPr id="440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 Hastanın semptomlarının psikososyal olduğuna inanıyorsanız ancak hastanız bunu kabul etmek istemiyorsa, biyomedikal çalışmanızı yavaşça bir adım ilerletin ve test sonuçlarını değerlendirmek üzere hastalarınız için sık takip planı yapın.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Gerektiğinde konsültasyon isteyin.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TANIM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Halsizlik günlük hayatta en sık karşılaşılan sorunlardan biridir.</a:t>
            </a:r>
          </a:p>
          <a:p>
            <a:pPr eaLnBrk="1" hangingPunct="1"/>
            <a:r>
              <a:rPr lang="tr-TR" smtClean="0"/>
              <a:t> Toplum tabanlı çalışmalarda insidans %6-7.5 arasında değişmektedir.</a:t>
            </a:r>
          </a:p>
          <a:p>
            <a:pPr eaLnBrk="1" hangingPunct="1"/>
            <a:r>
              <a:rPr lang="tr-TR" smtClean="0"/>
              <a:t> Halsizlik genelde günlük aktivitelerini yürütmekte zorluk, duygusal ve konsantrasyonda değişiklikler, aktivite başlatmakta yetersizlik ile kendini gösterir</a:t>
            </a:r>
            <a:br>
              <a:rPr lang="tr-TR" smtClean="0"/>
            </a:br>
            <a:endParaRPr lang="tr-TR" smtClean="0"/>
          </a:p>
        </p:txBody>
      </p:sp>
      <p:pic>
        <p:nvPicPr>
          <p:cNvPr id="16387" name="3 Resim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836613"/>
            <a:ext cx="2286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325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1628775"/>
            <a:ext cx="2933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 descr="indi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916113"/>
            <a:ext cx="2209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6" descr="indi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1844675"/>
            <a:ext cx="29718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 descr="indir (4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2225" y="3933825"/>
            <a:ext cx="21717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8" descr="images (2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35375" y="4365625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 descr="indir (3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00338" y="2852738"/>
            <a:ext cx="33432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1. </a:t>
            </a:r>
            <a:r>
              <a:rPr lang="tr-TR" dirty="0" err="1" smtClean="0"/>
              <a:t>Walker</a:t>
            </a:r>
            <a:r>
              <a:rPr lang="tr-TR" dirty="0" smtClean="0"/>
              <a:t> EA, </a:t>
            </a:r>
            <a:r>
              <a:rPr lang="tr-TR" dirty="0" err="1" smtClean="0"/>
              <a:t>Katon</a:t>
            </a:r>
            <a:r>
              <a:rPr lang="tr-TR" dirty="0" smtClean="0"/>
              <a:t> WJ, </a:t>
            </a:r>
            <a:r>
              <a:rPr lang="tr-TR" dirty="0" err="1" smtClean="0"/>
              <a:t>Jemelka</a:t>
            </a:r>
            <a:r>
              <a:rPr lang="tr-TR" dirty="0" smtClean="0"/>
              <a:t> RP. </a:t>
            </a:r>
            <a:r>
              <a:rPr lang="tr-TR" dirty="0" err="1" smtClean="0"/>
              <a:t>Psychiatric</a:t>
            </a:r>
            <a:r>
              <a:rPr lang="tr-TR" dirty="0" smtClean="0"/>
              <a:t> </a:t>
            </a:r>
            <a:r>
              <a:rPr lang="tr-TR" dirty="0" err="1" smtClean="0"/>
              <a:t>disorders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  </a:t>
            </a:r>
            <a:r>
              <a:rPr lang="tr-TR" dirty="0" err="1" smtClean="0"/>
              <a:t>utilization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report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. J Gen  </a:t>
            </a:r>
            <a:r>
              <a:rPr lang="tr-TR" dirty="0" err="1" smtClean="0"/>
              <a:t>Intern</a:t>
            </a:r>
            <a:r>
              <a:rPr lang="tr-TR" dirty="0" smtClean="0"/>
              <a:t> </a:t>
            </a:r>
            <a:r>
              <a:rPr lang="tr-TR" dirty="0" err="1" smtClean="0"/>
              <a:t>Med</a:t>
            </a:r>
            <a:r>
              <a:rPr lang="tr-TR" dirty="0" smtClean="0"/>
              <a:t> 1993; 8:436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2. Taylor Aile Hekimliği Kitabı</a:t>
            </a:r>
            <a:br>
              <a:rPr lang="tr-TR" dirty="0" smtClean="0"/>
            </a:br>
            <a:r>
              <a:rPr lang="tr-TR" dirty="0" smtClean="0"/>
              <a:t>    3.      </a:t>
            </a:r>
            <a:r>
              <a:rPr lang="tr-TR" dirty="0" err="1" smtClean="0"/>
              <a:t>Markowitz</a:t>
            </a:r>
            <a:r>
              <a:rPr lang="tr-TR" dirty="0" smtClean="0"/>
              <a:t> AJ, </a:t>
            </a:r>
            <a:r>
              <a:rPr lang="tr-TR" dirty="0" err="1" smtClean="0"/>
              <a:t>Rabow</a:t>
            </a:r>
            <a:r>
              <a:rPr lang="tr-TR" dirty="0" smtClean="0"/>
              <a:t> MW. </a:t>
            </a:r>
            <a:r>
              <a:rPr lang="tr-TR" dirty="0" err="1" smtClean="0"/>
              <a:t>Palliative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of </a:t>
            </a:r>
            <a:r>
              <a:rPr lang="tr-TR" dirty="0" err="1" smtClean="0"/>
              <a:t>fatigue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close</a:t>
            </a:r>
            <a:r>
              <a:rPr lang="tr-TR" dirty="0" smtClean="0"/>
              <a:t> of life:  "it </a:t>
            </a:r>
            <a:r>
              <a:rPr lang="tr-TR" dirty="0" err="1" smtClean="0"/>
              <a:t>feels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body is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worn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". JAMA 2007; 298:217</a:t>
            </a:r>
            <a:br>
              <a:rPr lang="tr-TR" dirty="0" smtClean="0"/>
            </a:br>
            <a:r>
              <a:rPr lang="tr-TR" dirty="0" smtClean="0"/>
              <a:t>    4.      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</a:t>
            </a:r>
            <a:r>
              <a:rPr lang="tr-TR" dirty="0" err="1" smtClean="0"/>
              <a:t>Syndrome</a:t>
            </a:r>
            <a:r>
              <a:rPr lang="tr-TR" dirty="0" smtClean="0"/>
              <a:t> (CFS).  http://www.</a:t>
            </a:r>
            <a:r>
              <a:rPr lang="tr-TR" dirty="0" err="1" smtClean="0"/>
              <a:t>cdc</a:t>
            </a:r>
            <a:r>
              <a:rPr lang="tr-TR" dirty="0" smtClean="0"/>
              <a:t>.gov/</a:t>
            </a:r>
            <a:r>
              <a:rPr lang="tr-TR" dirty="0" err="1" smtClean="0"/>
              <a:t>cfs</a:t>
            </a:r>
            <a:r>
              <a:rPr lang="tr-TR" dirty="0" smtClean="0"/>
              <a:t>/</a:t>
            </a:r>
            <a:r>
              <a:rPr lang="tr-TR" dirty="0" err="1" smtClean="0"/>
              <a:t>management</a:t>
            </a:r>
            <a:r>
              <a:rPr lang="tr-TR" dirty="0" smtClean="0"/>
              <a:t>/</a:t>
            </a:r>
            <a:r>
              <a:rPr lang="tr-TR" dirty="0" err="1" smtClean="0"/>
              <a:t>index</a:t>
            </a:r>
            <a:r>
              <a:rPr lang="tr-TR" dirty="0" smtClean="0"/>
              <a:t>.html. (21.11.2012 tarihinde erişilmiştir).</a:t>
            </a:r>
            <a:br>
              <a:rPr lang="tr-TR" dirty="0" smtClean="0"/>
            </a:br>
            <a:r>
              <a:rPr lang="tr-TR" dirty="0" smtClean="0"/>
              <a:t>    5.     </a:t>
            </a:r>
            <a:r>
              <a:rPr lang="tr-TR" dirty="0" err="1" smtClean="0"/>
              <a:t>Rosenthal</a:t>
            </a:r>
            <a:r>
              <a:rPr lang="tr-TR" dirty="0" smtClean="0"/>
              <a:t> T.C., </a:t>
            </a:r>
            <a:r>
              <a:rPr lang="tr-TR" dirty="0" err="1" smtClean="0"/>
              <a:t>Majeronı</a:t>
            </a:r>
            <a:r>
              <a:rPr lang="tr-TR" dirty="0" smtClean="0"/>
              <a:t> B.A., </a:t>
            </a:r>
            <a:r>
              <a:rPr lang="tr-TR" dirty="0" err="1" smtClean="0"/>
              <a:t>Pretorıus</a:t>
            </a:r>
            <a:r>
              <a:rPr lang="tr-TR" dirty="0" smtClean="0"/>
              <a:t> R., </a:t>
            </a:r>
            <a:r>
              <a:rPr lang="tr-TR" dirty="0" err="1" smtClean="0"/>
              <a:t>Malık</a:t>
            </a:r>
            <a:r>
              <a:rPr lang="tr-TR" dirty="0" smtClean="0"/>
              <a:t> K. </a:t>
            </a:r>
            <a:r>
              <a:rPr lang="tr-TR" dirty="0" err="1" smtClean="0"/>
              <a:t>Fatigue</a:t>
            </a:r>
            <a:r>
              <a:rPr lang="tr-TR" dirty="0" smtClean="0"/>
              <a:t>: An </a:t>
            </a:r>
            <a:r>
              <a:rPr lang="tr-TR" dirty="0" err="1" smtClean="0"/>
              <a:t>Overview</a:t>
            </a:r>
            <a:r>
              <a:rPr lang="tr-TR" dirty="0" smtClean="0"/>
              <a:t>. </a:t>
            </a:r>
            <a:r>
              <a:rPr lang="tr-TR" dirty="0" err="1" smtClean="0"/>
              <a:t>Am</a:t>
            </a:r>
            <a:r>
              <a:rPr lang="tr-TR" dirty="0" smtClean="0"/>
              <a:t> </a:t>
            </a:r>
            <a:r>
              <a:rPr lang="tr-TR" dirty="0" err="1" smtClean="0"/>
              <a:t>Fam</a:t>
            </a:r>
            <a:r>
              <a:rPr lang="tr-TR" dirty="0" smtClean="0"/>
              <a:t> </a:t>
            </a:r>
            <a:r>
              <a:rPr lang="tr-TR" dirty="0" err="1" smtClean="0"/>
              <a:t>Physician</a:t>
            </a:r>
            <a:r>
              <a:rPr lang="tr-TR" dirty="0" smtClean="0"/>
              <a:t>. 2008 </a:t>
            </a:r>
            <a:r>
              <a:rPr lang="tr-TR" dirty="0" err="1" smtClean="0"/>
              <a:t>Nov</a:t>
            </a:r>
            <a:r>
              <a:rPr lang="tr-TR" dirty="0" smtClean="0"/>
              <a:t> 15;78(10):1173-1179.</a:t>
            </a:r>
            <a:br>
              <a:rPr lang="tr-TR" dirty="0" smtClean="0"/>
            </a:br>
            <a:r>
              <a:rPr lang="tr-TR" dirty="0" smtClean="0"/>
              <a:t>    6.      </a:t>
            </a:r>
            <a:r>
              <a:rPr lang="tr-TR" dirty="0" err="1" smtClean="0"/>
              <a:t>Prins</a:t>
            </a:r>
            <a:r>
              <a:rPr lang="tr-TR" dirty="0" smtClean="0"/>
              <a:t> JB, </a:t>
            </a:r>
            <a:r>
              <a:rPr lang="tr-TR" dirty="0" err="1" smtClean="0"/>
              <a:t>van</a:t>
            </a:r>
            <a:r>
              <a:rPr lang="tr-TR" dirty="0" smtClean="0"/>
              <a:t> der </a:t>
            </a:r>
            <a:r>
              <a:rPr lang="tr-TR" dirty="0" err="1" smtClean="0"/>
              <a:t>Meer</a:t>
            </a:r>
            <a:r>
              <a:rPr lang="tr-TR" dirty="0" smtClean="0"/>
              <a:t> JW, </a:t>
            </a:r>
            <a:r>
              <a:rPr lang="tr-TR" dirty="0" err="1" smtClean="0"/>
              <a:t>Bleijenberg</a:t>
            </a:r>
            <a:r>
              <a:rPr lang="tr-TR" dirty="0" smtClean="0"/>
              <a:t> G. 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</a:t>
            </a:r>
            <a:r>
              <a:rPr lang="tr-TR" dirty="0" err="1" smtClean="0"/>
              <a:t>syndrome</a:t>
            </a:r>
            <a:r>
              <a:rPr lang="tr-TR" dirty="0" smtClean="0"/>
              <a:t>. </a:t>
            </a:r>
            <a:r>
              <a:rPr lang="tr-TR" dirty="0" err="1" smtClean="0"/>
              <a:t>Lancet</a:t>
            </a:r>
            <a:r>
              <a:rPr lang="tr-TR" dirty="0" smtClean="0"/>
              <a:t>  2006; 367:346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 7.      </a:t>
            </a:r>
            <a:r>
              <a:rPr lang="tr-TR" dirty="0" err="1" smtClean="0"/>
              <a:t>Ridsdale</a:t>
            </a:r>
            <a:r>
              <a:rPr lang="tr-TR" dirty="0" smtClean="0"/>
              <a:t> L, </a:t>
            </a:r>
            <a:r>
              <a:rPr lang="tr-TR" dirty="0" err="1" smtClean="0"/>
              <a:t>Evans</a:t>
            </a:r>
            <a:r>
              <a:rPr lang="tr-TR" dirty="0" smtClean="0"/>
              <a:t> A, </a:t>
            </a:r>
            <a:r>
              <a:rPr lang="tr-TR" dirty="0" err="1" smtClean="0"/>
              <a:t>Jerrett</a:t>
            </a:r>
            <a:r>
              <a:rPr lang="tr-TR" dirty="0" smtClean="0"/>
              <a:t> W, et al.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in general </a:t>
            </a:r>
            <a:r>
              <a:rPr lang="tr-TR" dirty="0" err="1" smtClean="0"/>
              <a:t>practice</a:t>
            </a:r>
            <a:r>
              <a:rPr lang="tr-TR" dirty="0" smtClean="0"/>
              <a:t>: a  </a:t>
            </a:r>
            <a:r>
              <a:rPr lang="tr-TR" dirty="0" err="1" smtClean="0"/>
              <a:t>prospective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. BMJ 1993; 307:103.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sz="2900" dirty="0" smtClean="0"/>
              <a:t>    8.    </a:t>
            </a:r>
            <a:r>
              <a:rPr lang="tr-TR" sz="2900" dirty="0" err="1" smtClean="0"/>
              <a:t>Lane</a:t>
            </a:r>
            <a:r>
              <a:rPr lang="tr-TR" sz="2900" dirty="0" smtClean="0"/>
              <a:t> TJ, </a:t>
            </a:r>
            <a:r>
              <a:rPr lang="tr-TR" sz="2900" dirty="0" err="1" smtClean="0"/>
              <a:t>Matthews</a:t>
            </a:r>
            <a:r>
              <a:rPr lang="tr-TR" sz="2900" dirty="0" smtClean="0"/>
              <a:t> DA, </a:t>
            </a:r>
            <a:r>
              <a:rPr lang="tr-TR" sz="2900" dirty="0" err="1" smtClean="0"/>
              <a:t>Manu</a:t>
            </a:r>
            <a:r>
              <a:rPr lang="tr-TR" sz="2900" dirty="0" smtClean="0"/>
              <a:t> P.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low</a:t>
            </a:r>
            <a:r>
              <a:rPr lang="tr-TR" sz="2900" dirty="0" smtClean="0"/>
              <a:t> </a:t>
            </a:r>
            <a:r>
              <a:rPr lang="tr-TR" sz="2900" dirty="0" err="1" smtClean="0"/>
              <a:t>yield</a:t>
            </a:r>
            <a:r>
              <a:rPr lang="tr-TR" sz="2900" dirty="0" smtClean="0"/>
              <a:t> of </a:t>
            </a:r>
            <a:r>
              <a:rPr lang="tr-TR" sz="2900" dirty="0" err="1" smtClean="0"/>
              <a:t>physical</a:t>
            </a:r>
            <a:r>
              <a:rPr lang="tr-TR" sz="2900" dirty="0" smtClean="0"/>
              <a:t> </a:t>
            </a:r>
            <a:r>
              <a:rPr lang="tr-TR" sz="2900" dirty="0" err="1" smtClean="0"/>
              <a:t>examinations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laboratory</a:t>
            </a:r>
            <a:r>
              <a:rPr lang="tr-TR" sz="2900" dirty="0" smtClean="0"/>
              <a:t> </a:t>
            </a:r>
            <a:r>
              <a:rPr lang="tr-TR" sz="2900" dirty="0" err="1" smtClean="0"/>
              <a:t>investigations</a:t>
            </a:r>
            <a:r>
              <a:rPr lang="tr-TR" sz="2900" dirty="0" smtClean="0"/>
              <a:t> of </a:t>
            </a:r>
            <a:r>
              <a:rPr lang="tr-TR" sz="2900" dirty="0" err="1" smtClean="0"/>
              <a:t>patients</a:t>
            </a:r>
            <a:r>
              <a:rPr lang="tr-TR" sz="2900" dirty="0" smtClean="0"/>
              <a:t> </a:t>
            </a:r>
            <a:r>
              <a:rPr lang="tr-TR" sz="2900" dirty="0" err="1" smtClean="0"/>
              <a:t>with</a:t>
            </a:r>
            <a:r>
              <a:rPr lang="tr-TR" sz="2900" dirty="0" smtClean="0"/>
              <a:t> </a:t>
            </a:r>
            <a:r>
              <a:rPr lang="tr-TR" sz="2900" dirty="0" err="1" smtClean="0"/>
              <a:t>chronic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. </a:t>
            </a:r>
            <a:r>
              <a:rPr lang="tr-TR" sz="2900" dirty="0" err="1" smtClean="0"/>
              <a:t>Am</a:t>
            </a:r>
            <a:r>
              <a:rPr lang="tr-TR" sz="2900" dirty="0" smtClean="0"/>
              <a:t> J </a:t>
            </a:r>
            <a:r>
              <a:rPr lang="tr-TR" sz="2900" dirty="0" err="1" smtClean="0"/>
              <a:t>Med</a:t>
            </a:r>
            <a:r>
              <a:rPr lang="tr-TR" sz="2900" dirty="0" smtClean="0"/>
              <a:t> </a:t>
            </a:r>
            <a:r>
              <a:rPr lang="tr-TR" sz="2900" dirty="0" err="1" smtClean="0"/>
              <a:t>Sci</a:t>
            </a:r>
            <a:r>
              <a:rPr lang="tr-TR" sz="2900" dirty="0" smtClean="0"/>
              <a:t>. 1990;299(5):313–318.</a:t>
            </a:r>
            <a:br>
              <a:rPr lang="tr-TR" sz="2900" dirty="0" smtClean="0"/>
            </a:br>
            <a:r>
              <a:rPr lang="tr-TR" sz="2900" dirty="0" smtClean="0"/>
              <a:t>    9.   </a:t>
            </a:r>
            <a:r>
              <a:rPr lang="tr-TR" sz="2900" dirty="0" err="1" smtClean="0"/>
              <a:t>Deale</a:t>
            </a:r>
            <a:r>
              <a:rPr lang="tr-TR" sz="2900" dirty="0" smtClean="0"/>
              <a:t> A, </a:t>
            </a:r>
            <a:r>
              <a:rPr lang="tr-TR" sz="2900" dirty="0" err="1" smtClean="0"/>
              <a:t>Wessely</a:t>
            </a:r>
            <a:r>
              <a:rPr lang="tr-TR" sz="2900" dirty="0" smtClean="0"/>
              <a:t> S. </a:t>
            </a:r>
            <a:r>
              <a:rPr lang="tr-TR" sz="2900" dirty="0" err="1" smtClean="0"/>
              <a:t>Patients</a:t>
            </a:r>
            <a:r>
              <a:rPr lang="tr-TR" sz="2900" dirty="0" smtClean="0"/>
              <a:t>' </a:t>
            </a:r>
            <a:r>
              <a:rPr lang="tr-TR" sz="2900" dirty="0" err="1" smtClean="0"/>
              <a:t>perceptions</a:t>
            </a:r>
            <a:r>
              <a:rPr lang="tr-TR" sz="2900" dirty="0" smtClean="0"/>
              <a:t> of </a:t>
            </a:r>
            <a:r>
              <a:rPr lang="tr-TR" sz="2900" dirty="0" err="1" smtClean="0"/>
              <a:t>medical</a:t>
            </a:r>
            <a:r>
              <a:rPr lang="tr-TR" sz="2900" dirty="0" smtClean="0"/>
              <a:t> </a:t>
            </a:r>
            <a:r>
              <a:rPr lang="tr-TR" sz="2900" dirty="0" err="1" smtClean="0"/>
              <a:t>care</a:t>
            </a:r>
            <a:r>
              <a:rPr lang="tr-TR" sz="2900" dirty="0" smtClean="0"/>
              <a:t> in </a:t>
            </a:r>
            <a:r>
              <a:rPr lang="tr-TR" sz="2900" dirty="0" err="1" smtClean="0"/>
              <a:t>chronic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  </a:t>
            </a:r>
            <a:r>
              <a:rPr lang="tr-TR" sz="2900" dirty="0" err="1" smtClean="0"/>
              <a:t>syndrome</a:t>
            </a:r>
            <a:r>
              <a:rPr lang="tr-TR" sz="2900" dirty="0" smtClean="0"/>
              <a:t>. </a:t>
            </a:r>
            <a:r>
              <a:rPr lang="tr-TR" sz="2900" dirty="0" err="1" smtClean="0"/>
              <a:t>Soc</a:t>
            </a:r>
            <a:r>
              <a:rPr lang="tr-TR" sz="2900" dirty="0" smtClean="0"/>
              <a:t> </a:t>
            </a:r>
            <a:r>
              <a:rPr lang="tr-TR" sz="2900" dirty="0" err="1" smtClean="0"/>
              <a:t>Sci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 2001; 52:1859</a:t>
            </a:r>
            <a:br>
              <a:rPr lang="tr-TR" sz="2900" dirty="0" smtClean="0"/>
            </a:br>
            <a:r>
              <a:rPr lang="tr-TR" sz="2900" dirty="0" smtClean="0"/>
              <a:t>    10.  </a:t>
            </a:r>
            <a:r>
              <a:rPr lang="tr-TR" sz="2900" dirty="0" err="1" smtClean="0"/>
              <a:t>Mock</a:t>
            </a:r>
            <a:r>
              <a:rPr lang="tr-TR" sz="2900" dirty="0" smtClean="0"/>
              <a:t> V. </a:t>
            </a:r>
            <a:r>
              <a:rPr lang="tr-TR" sz="2900" dirty="0" err="1" smtClean="0"/>
              <a:t>Evidence</a:t>
            </a:r>
            <a:r>
              <a:rPr lang="tr-TR" sz="2900" dirty="0" smtClean="0"/>
              <a:t>-</a:t>
            </a:r>
            <a:r>
              <a:rPr lang="tr-TR" sz="2900" dirty="0" err="1" smtClean="0"/>
              <a:t>based</a:t>
            </a:r>
            <a:r>
              <a:rPr lang="tr-TR" sz="2900" dirty="0" smtClean="0"/>
              <a:t> </a:t>
            </a:r>
            <a:r>
              <a:rPr lang="tr-TR" sz="2900" dirty="0" err="1" smtClean="0"/>
              <a:t>treatment</a:t>
            </a:r>
            <a:r>
              <a:rPr lang="tr-TR" sz="2900" dirty="0" smtClean="0"/>
              <a:t> </a:t>
            </a: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cancer</a:t>
            </a:r>
            <a:r>
              <a:rPr lang="tr-TR" sz="2900" dirty="0" smtClean="0"/>
              <a:t>-</a:t>
            </a:r>
            <a:r>
              <a:rPr lang="tr-TR" sz="2900" dirty="0" err="1" smtClean="0"/>
              <a:t>related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. J </a:t>
            </a:r>
            <a:r>
              <a:rPr lang="tr-TR" sz="2900" dirty="0" err="1" smtClean="0"/>
              <a:t>Natl</a:t>
            </a:r>
            <a:r>
              <a:rPr lang="tr-TR" sz="2900" dirty="0" smtClean="0"/>
              <a:t> </a:t>
            </a:r>
            <a:r>
              <a:rPr lang="tr-TR" sz="2900" dirty="0" err="1" smtClean="0"/>
              <a:t>Cancer</a:t>
            </a:r>
            <a:r>
              <a:rPr lang="tr-TR" sz="2900" dirty="0" smtClean="0"/>
              <a:t> </a:t>
            </a:r>
            <a:r>
              <a:rPr lang="tr-TR" sz="2900" dirty="0" err="1" smtClean="0"/>
              <a:t>Inst</a:t>
            </a:r>
            <a:r>
              <a:rPr lang="tr-TR" sz="2900" dirty="0" smtClean="0"/>
              <a:t> </a:t>
            </a:r>
            <a:r>
              <a:rPr lang="tr-TR" sz="2900" dirty="0" err="1" smtClean="0"/>
              <a:t>Monogr</a:t>
            </a:r>
            <a:r>
              <a:rPr lang="tr-TR" sz="2900" dirty="0" smtClean="0"/>
              <a:t>. 2004;(32):112–118.</a:t>
            </a:r>
            <a:br>
              <a:rPr lang="tr-TR" sz="2900" dirty="0" smtClean="0"/>
            </a:br>
            <a:r>
              <a:rPr lang="tr-TR" sz="2900" dirty="0" smtClean="0"/>
              <a:t>    11.  </a:t>
            </a:r>
            <a:r>
              <a:rPr lang="tr-TR" sz="2900" dirty="0" err="1" smtClean="0"/>
              <a:t>Greco</a:t>
            </a:r>
            <a:r>
              <a:rPr lang="tr-TR" sz="2900" dirty="0" smtClean="0"/>
              <a:t> T, </a:t>
            </a:r>
            <a:r>
              <a:rPr lang="tr-TR" sz="2900" dirty="0" err="1" smtClean="0"/>
              <a:t>Eckert</a:t>
            </a:r>
            <a:r>
              <a:rPr lang="tr-TR" sz="2900" dirty="0" smtClean="0"/>
              <a:t> G, </a:t>
            </a:r>
            <a:r>
              <a:rPr lang="tr-TR" sz="2900" dirty="0" err="1" smtClean="0"/>
              <a:t>Kroenke</a:t>
            </a:r>
            <a:r>
              <a:rPr lang="tr-TR" sz="2900" dirty="0" smtClean="0"/>
              <a:t> K.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outcome</a:t>
            </a:r>
            <a:r>
              <a:rPr lang="tr-TR" sz="2900" dirty="0" smtClean="0"/>
              <a:t> of </a:t>
            </a:r>
            <a:r>
              <a:rPr lang="tr-TR" sz="2900" dirty="0" err="1" smtClean="0"/>
              <a:t>physical</a:t>
            </a:r>
            <a:r>
              <a:rPr lang="tr-TR" sz="2900" dirty="0" smtClean="0"/>
              <a:t> </a:t>
            </a:r>
            <a:r>
              <a:rPr lang="tr-TR" sz="2900" dirty="0" err="1" smtClean="0"/>
              <a:t>symptoms</a:t>
            </a:r>
            <a:r>
              <a:rPr lang="tr-TR" sz="2900" dirty="0" smtClean="0"/>
              <a:t> </a:t>
            </a:r>
            <a:r>
              <a:rPr lang="tr-TR" sz="2900" dirty="0" err="1" smtClean="0"/>
              <a:t>with</a:t>
            </a:r>
            <a:r>
              <a:rPr lang="tr-TR" sz="2900" dirty="0" smtClean="0"/>
              <a:t> </a:t>
            </a:r>
            <a:r>
              <a:rPr lang="tr-TR" sz="2900" dirty="0" err="1" smtClean="0"/>
              <a:t>treatment</a:t>
            </a:r>
            <a:r>
              <a:rPr lang="tr-TR" sz="2900" dirty="0" smtClean="0"/>
              <a:t> of </a:t>
            </a:r>
            <a:r>
              <a:rPr lang="tr-TR" sz="2900" dirty="0" err="1" smtClean="0"/>
              <a:t>depression</a:t>
            </a:r>
            <a:r>
              <a:rPr lang="tr-TR" sz="2900" dirty="0" smtClean="0"/>
              <a:t>. J Gen </a:t>
            </a:r>
            <a:r>
              <a:rPr lang="tr-TR" sz="2900" dirty="0" err="1" smtClean="0"/>
              <a:t>Intern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. 2004;19(8):813–818.</a:t>
            </a:r>
            <a:br>
              <a:rPr lang="tr-TR" sz="2900" dirty="0" smtClean="0"/>
            </a:br>
            <a:r>
              <a:rPr lang="tr-TR" sz="2900" dirty="0" smtClean="0"/>
              <a:t>    12.  </a:t>
            </a:r>
            <a:r>
              <a:rPr lang="tr-TR" sz="2900" dirty="0" err="1" smtClean="0"/>
              <a:t>Guilleminault</a:t>
            </a:r>
            <a:r>
              <a:rPr lang="tr-TR" sz="2900" dirty="0" smtClean="0"/>
              <a:t> C, </a:t>
            </a:r>
            <a:r>
              <a:rPr lang="tr-TR" sz="2900" dirty="0" err="1" smtClean="0"/>
              <a:t>Ramar</a:t>
            </a:r>
            <a:r>
              <a:rPr lang="tr-TR" sz="2900" dirty="0" smtClean="0"/>
              <a:t> K. </a:t>
            </a:r>
            <a:r>
              <a:rPr lang="tr-TR" sz="2900" dirty="0" err="1" smtClean="0"/>
              <a:t>Naps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drugs</a:t>
            </a:r>
            <a:r>
              <a:rPr lang="tr-TR" sz="2900" dirty="0" smtClean="0"/>
              <a:t> </a:t>
            </a:r>
            <a:r>
              <a:rPr lang="tr-TR" sz="2900" dirty="0" err="1" smtClean="0"/>
              <a:t>to</a:t>
            </a:r>
            <a:r>
              <a:rPr lang="tr-TR" sz="2900" dirty="0" smtClean="0"/>
              <a:t> </a:t>
            </a:r>
            <a:r>
              <a:rPr lang="tr-TR" sz="2900" dirty="0" err="1" smtClean="0"/>
              <a:t>combat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sleepiness</a:t>
            </a:r>
            <a:r>
              <a:rPr lang="tr-TR" sz="2900" dirty="0" smtClean="0"/>
              <a:t>. </a:t>
            </a:r>
            <a:r>
              <a:rPr lang="tr-TR" sz="2900" dirty="0" err="1" smtClean="0"/>
              <a:t>Ann</a:t>
            </a:r>
            <a:r>
              <a:rPr lang="tr-TR" sz="2900" dirty="0" smtClean="0"/>
              <a:t> </a:t>
            </a:r>
            <a:r>
              <a:rPr lang="tr-TR" sz="2900" dirty="0" err="1" smtClean="0"/>
              <a:t>Intern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. 2006;144(11):856–857</a:t>
            </a:r>
            <a:br>
              <a:rPr lang="tr-TR" sz="2900" dirty="0" smtClean="0"/>
            </a:br>
            <a:r>
              <a:rPr lang="tr-TR" sz="2900" dirty="0" smtClean="0"/>
              <a:t>    13.  Toprak D. “Kronik Yorgunluk Sendromu”. Aile Hekimliği. Yıl:1 Sayı:2, Sayfa 62-67, (Kasım-Aralık 2006).</a:t>
            </a:r>
            <a:endParaRPr lang="tr-TR" sz="29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7106" name="5 İçerik Yer Tutucusu" descr="DSC0161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3813" y="1935163"/>
            <a:ext cx="6556375" cy="4389437"/>
          </a:xfrm>
        </p:spPr>
      </p:pic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8130" name="Picture 6" descr="D:\Salih\Yeni Klasör\images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765175"/>
            <a:ext cx="4032250" cy="2592388"/>
          </a:xfrm>
        </p:spPr>
      </p:pic>
      <p:pic>
        <p:nvPicPr>
          <p:cNvPr id="48131" name="4 Resim" descr="imagesZOCZL7X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3573463"/>
            <a:ext cx="47529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SINIFLANDIRMA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Akut halsizlik</a:t>
            </a:r>
            <a:r>
              <a:rPr lang="tr-TR" dirty="0" smtClean="0"/>
              <a:t>: Bir aydan kısa süre içinde başlayan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Uzamış halsizlik</a:t>
            </a:r>
            <a:r>
              <a:rPr lang="tr-TR" dirty="0" smtClean="0"/>
              <a:t>: 1-6 ay kadar devam eden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Kronik halsizlik</a:t>
            </a:r>
            <a:r>
              <a:rPr lang="tr-TR" dirty="0" smtClean="0"/>
              <a:t>:En az 6 ay süren açıklanamayan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ETYOLOJİ</a:t>
            </a:r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Aşırı egzersiz, uyku bozukluğu, beslenme yetersizliği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   Psikolojik (</a:t>
            </a:r>
            <a:r>
              <a:rPr lang="tr-TR" dirty="0" err="1" smtClean="0"/>
              <a:t>anksiyete</a:t>
            </a:r>
            <a:r>
              <a:rPr lang="tr-TR" dirty="0" smtClean="0"/>
              <a:t>, depresyon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  Enfeksiyonlar (ÜSYE,EMN, CMV, Hepatit, HIV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Hematolojik (anemi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  </a:t>
            </a:r>
            <a:r>
              <a:rPr lang="tr-TR" dirty="0" err="1" smtClean="0"/>
              <a:t>Romatolojik</a:t>
            </a:r>
            <a:r>
              <a:rPr lang="tr-TR" dirty="0" smtClean="0"/>
              <a:t> (RA, SLE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Kardiyak (KKY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</a:t>
            </a:r>
            <a:r>
              <a:rPr lang="tr-TR" dirty="0" err="1" smtClean="0"/>
              <a:t>Pulmoner</a:t>
            </a:r>
            <a:r>
              <a:rPr lang="tr-TR" dirty="0" smtClean="0"/>
              <a:t> (KOAH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Endokrin (</a:t>
            </a:r>
            <a:r>
              <a:rPr lang="tr-TR" dirty="0" err="1" smtClean="0"/>
              <a:t>Hipotroidi</a:t>
            </a:r>
            <a:r>
              <a:rPr lang="tr-TR" dirty="0" smtClean="0"/>
              <a:t>, DM, </a:t>
            </a:r>
            <a:r>
              <a:rPr lang="tr-TR" dirty="0" err="1" smtClean="0"/>
              <a:t>Vit</a:t>
            </a:r>
            <a:r>
              <a:rPr lang="tr-TR" dirty="0" smtClean="0"/>
              <a:t> D eksikliği vb)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İlaçlar(</a:t>
            </a:r>
            <a:r>
              <a:rPr lang="tr-TR" dirty="0" err="1" smtClean="0"/>
              <a:t>Antidepresanlar</a:t>
            </a:r>
            <a:r>
              <a:rPr lang="tr-TR" dirty="0" smtClean="0"/>
              <a:t>, </a:t>
            </a:r>
            <a:r>
              <a:rPr lang="tr-TR" dirty="0" err="1" smtClean="0"/>
              <a:t>Antihistaminikler</a:t>
            </a:r>
            <a:r>
              <a:rPr lang="tr-TR" dirty="0" smtClean="0"/>
              <a:t> 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Kanserler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 </a:t>
            </a:r>
            <a:r>
              <a:rPr lang="tr-TR" dirty="0" smtClean="0"/>
              <a:t>  Kronik Yorgunluk Sendromu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00000"/>
                </a:solidFill>
              </a:rPr>
              <a:t>Kronik Yorgunluk Sendromu</a:t>
            </a:r>
            <a:endParaRPr lang="tr-TR" smtClean="0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Klinik bir sendromdur.</a:t>
            </a:r>
            <a:r>
              <a:rPr lang="tr-TR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tr-TR" smtClean="0"/>
              <a:t>Amerika Birleşik Devletleri (ABD) Hastalık Kontrol ve Önleme Merkezleri’nin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US Centers for Disease Control &amp; Prevention - CDC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 Kronik Yorgunluk Sendromu kriterleri: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sv-SE" smtClean="0"/>
              <a:t>İki major kriterle birlikte sekiz minör kriter </a:t>
            </a:r>
            <a:r>
              <a:rPr lang="tr-TR" smtClean="0"/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İ</a:t>
            </a:r>
            <a:r>
              <a:rPr lang="sv-SE" smtClean="0"/>
              <a:t>ki major kriterle birlikte altı minör </a:t>
            </a:r>
            <a:r>
              <a:rPr lang="tr-TR" smtClean="0"/>
              <a:t>kriter   ve</a:t>
            </a:r>
          </a:p>
          <a:p>
            <a:pPr lvl="1"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 2" pitchFamily="18" charset="2"/>
              <a:buNone/>
            </a:pPr>
            <a:r>
              <a:rPr lang="tr-TR" smtClean="0"/>
              <a:t>en az iki fizik muayene bulgusu</a:t>
            </a:r>
            <a:endParaRPr lang="tr-TR" b="1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5400" dirty="0">
                <a:solidFill>
                  <a:srgbClr val="C00000"/>
                </a:solidFill>
              </a:rPr>
              <a:t>Kronik Yorgunluk Sendromu</a:t>
            </a:r>
            <a:r>
              <a:rPr lang="tr-TR" sz="5400" dirty="0"/>
              <a:t/>
            </a:r>
            <a:br>
              <a:rPr lang="tr-TR" sz="5400" dirty="0"/>
            </a:br>
            <a:endParaRPr lang="tr-TR" dirty="0"/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Char char="Ø"/>
            </a:pPr>
            <a:r>
              <a:rPr lang="tr-TR" sz="2800" smtClean="0"/>
              <a:t>Major kriterler;</a:t>
            </a:r>
            <a:br>
              <a:rPr lang="tr-TR" sz="2800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1.    En az altı aydan bu yana günlük aktivitede % 50 azalmaya yol açan, istirahat ile geçmeyen, tekrarlayıcı yorgunluk,</a:t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2.    Bu tabloyu açıklayacak diğer fiziksel ve psikiyatrik durumların dışlanması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8525" y="9080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5400" dirty="0">
                <a:solidFill>
                  <a:srgbClr val="C00000"/>
                </a:solidFill>
              </a:rPr>
              <a:t>Kronik Yorgunluk Sendromu</a:t>
            </a:r>
            <a:r>
              <a:rPr lang="tr-TR" sz="5400" dirty="0"/>
              <a:t/>
            </a:r>
            <a:br>
              <a:rPr lang="tr-TR" sz="5400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4000" dirty="0" smtClean="0"/>
              <a:t>Minör Kriterler;</a:t>
            </a:r>
            <a:br>
              <a:rPr lang="tr-TR" sz="40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600" dirty="0" smtClean="0"/>
              <a:t>1.    Hafif ateş, boğaz ağrısı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3.    </a:t>
            </a:r>
            <a:r>
              <a:rPr lang="tr-TR" sz="2600" dirty="0" err="1" smtClean="0"/>
              <a:t>Servikal</a:t>
            </a:r>
            <a:r>
              <a:rPr lang="tr-TR" sz="2600" dirty="0" smtClean="0"/>
              <a:t> ve </a:t>
            </a:r>
            <a:r>
              <a:rPr lang="tr-TR" sz="2600" dirty="0" err="1" smtClean="0"/>
              <a:t>aksiller</a:t>
            </a:r>
            <a:r>
              <a:rPr lang="tr-TR" sz="2600" dirty="0" smtClean="0"/>
              <a:t> lenf </a:t>
            </a:r>
            <a:r>
              <a:rPr lang="tr-TR" sz="2600" dirty="0" err="1" smtClean="0"/>
              <a:t>nodlarında</a:t>
            </a:r>
            <a:r>
              <a:rPr lang="tr-TR" sz="2600" dirty="0" smtClean="0"/>
              <a:t> hassasiyet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4.    Açıklanamayan kas güçsüzlüğü,</a:t>
            </a:r>
            <a:r>
              <a:rPr lang="tr-TR" sz="2600" dirty="0" err="1" smtClean="0"/>
              <a:t>miyalji</a:t>
            </a: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6.    Egzersiz sonrası bitkinlik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7.    Baş ağrısı, dinlendirmeyen uyku,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8.    Gezici </a:t>
            </a:r>
            <a:r>
              <a:rPr lang="tr-TR" sz="2600" dirty="0" err="1" smtClean="0"/>
              <a:t>noninflamatuar</a:t>
            </a:r>
            <a:r>
              <a:rPr lang="tr-TR" sz="2600" dirty="0" smtClean="0"/>
              <a:t>  </a:t>
            </a:r>
            <a:r>
              <a:rPr lang="tr-TR" sz="2600" dirty="0" err="1" smtClean="0"/>
              <a:t>atralji</a:t>
            </a:r>
            <a:r>
              <a:rPr lang="tr-TR" sz="2600" dirty="0" smtClean="0"/>
              <a:t>,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9.    </a:t>
            </a:r>
            <a:r>
              <a:rPr lang="tr-TR" sz="2600" dirty="0" err="1" smtClean="0"/>
              <a:t>Nöropsikolojik</a:t>
            </a:r>
            <a:r>
              <a:rPr lang="tr-TR" sz="2600" dirty="0" smtClean="0"/>
              <a:t> yakınmalar (</a:t>
            </a:r>
            <a:r>
              <a:rPr lang="tr-TR" sz="2600" dirty="0" err="1" smtClean="0"/>
              <a:t>fotofobi</a:t>
            </a:r>
            <a:r>
              <a:rPr lang="tr-TR" sz="2600" dirty="0" smtClean="0"/>
              <a:t>, unutkanlık, depresyon, aşırı huzursuzluk)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TANI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3700" smtClean="0">
                <a:solidFill>
                  <a:srgbClr val="C00000"/>
                </a:solidFill>
              </a:rPr>
              <a:t>  ÖYKÜ</a:t>
            </a:r>
          </a:p>
          <a:p>
            <a:pPr eaLnBrk="1" hangingPunct="1">
              <a:lnSpc>
                <a:spcPct val="80000"/>
              </a:lnSpc>
              <a:buSzPct val="100000"/>
              <a:buFont typeface="Arial" charset="0"/>
              <a:buChar char="•"/>
            </a:pPr>
            <a:r>
              <a:rPr lang="tr-TR" sz="2900" smtClean="0"/>
              <a:t>Ne kadar zamandır olduğu, tetikleyen bir hadisenin varlığı</a:t>
            </a:r>
            <a:endParaRPr lang="tr-TR" sz="290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Spesifik etiyoloji açısından altta yatan hastalıkları, halsizliğin günlük aktivitesine olan yansımalarını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Kullandığı ilaç tedavilerini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Bel ağrısının,kas ağrısının olup olmadığı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tr-TR" sz="24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400" smtClean="0"/>
              <a:t>   </a:t>
            </a:r>
          </a:p>
        </p:txBody>
      </p:sp>
      <p:pic>
        <p:nvPicPr>
          <p:cNvPr id="23555" name="3 Resim" descr="imagesMRPGBL2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8891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684</TotalTime>
  <Words>931</Words>
  <Application>Microsoft Office PowerPoint</Application>
  <PresentationFormat>Ekran Gösterisi (4:3)</PresentationFormat>
  <Paragraphs>188</Paragraphs>
  <Slides>34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40" baseType="lpstr">
      <vt:lpstr>Arial</vt:lpstr>
      <vt:lpstr>Calibri</vt:lpstr>
      <vt:lpstr>Constantia</vt:lpstr>
      <vt:lpstr>Wingdings</vt:lpstr>
      <vt:lpstr>Wingdings 2</vt:lpstr>
      <vt:lpstr>Akış</vt:lpstr>
      <vt:lpstr>BİRİNCİ BASAMAKTA HALSİZLİĞE YAKLAŞIM</vt:lpstr>
      <vt:lpstr>AMAÇ</vt:lpstr>
      <vt:lpstr>TANIM</vt:lpstr>
      <vt:lpstr>SINIFLANDIRMA</vt:lpstr>
      <vt:lpstr>ETYOLOJİ</vt:lpstr>
      <vt:lpstr>Kronik Yorgunluk Sendromu</vt:lpstr>
      <vt:lpstr>Kronik Yorgunluk Sendromu </vt:lpstr>
      <vt:lpstr>Kronik Yorgunluk Sendromu </vt:lpstr>
      <vt:lpstr>TANI</vt:lpstr>
      <vt:lpstr>PowerPoint Sunusu</vt:lpstr>
      <vt:lpstr>FİZİK MUAYENE</vt:lpstr>
      <vt:lpstr>FİZİK MUAYENE</vt:lpstr>
      <vt:lpstr>     LABORATUAR</vt:lpstr>
      <vt:lpstr>LABORATUAR</vt:lpstr>
      <vt:lpstr>AYIRICI TANILAR</vt:lpstr>
      <vt:lpstr>AYIRICI TANILAR</vt:lpstr>
      <vt:lpstr>AYIRICI TANILAR</vt:lpstr>
      <vt:lpstr>AYIRICI TANILAR</vt:lpstr>
      <vt:lpstr>AYIRICI TANILAR</vt:lpstr>
      <vt:lpstr>AYIRICI TANILAR</vt:lpstr>
      <vt:lpstr>TEDAVİ</vt:lpstr>
      <vt:lpstr>TEDAVİ</vt:lpstr>
      <vt:lpstr>TEDAVİ</vt:lpstr>
      <vt:lpstr>TEDAVİ</vt:lpstr>
      <vt:lpstr>TEDAVİ</vt:lpstr>
      <vt:lpstr>    TAKİP</vt:lpstr>
      <vt:lpstr>TAKİP</vt:lpstr>
      <vt:lpstr>TAKİP</vt:lpstr>
      <vt:lpstr>TAKİP</vt:lpstr>
      <vt:lpstr>PowerPoint Sunusu</vt:lpstr>
      <vt:lpstr>KAYNAKLAR</vt:lpstr>
      <vt:lpstr>KAYNAKLAR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BİRİNCİ BASAMAKTA YORGUNLUĞA YAKLAŞIM</dc:title>
  <dc:creator>selami</dc:creator>
  <cp:lastModifiedBy>Asus</cp:lastModifiedBy>
  <cp:revision>80</cp:revision>
  <dcterms:created xsi:type="dcterms:W3CDTF">2014-09-19T17:21:01Z</dcterms:created>
  <dcterms:modified xsi:type="dcterms:W3CDTF">2021-06-25T09:53:05Z</dcterms:modified>
</cp:coreProperties>
</file>