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3"/>
  </p:notesMasterIdLst>
  <p:sldIdLst>
    <p:sldId id="284" r:id="rId2"/>
    <p:sldId id="257" r:id="rId3"/>
    <p:sldId id="258" r:id="rId4"/>
    <p:sldId id="259" r:id="rId5"/>
    <p:sldId id="261" r:id="rId6"/>
    <p:sldId id="262" r:id="rId7"/>
    <p:sldId id="269" r:id="rId8"/>
    <p:sldId id="270" r:id="rId9"/>
    <p:sldId id="271" r:id="rId10"/>
    <p:sldId id="273" r:id="rId11"/>
    <p:sldId id="276" r:id="rId12"/>
    <p:sldId id="346" r:id="rId13"/>
    <p:sldId id="306" r:id="rId14"/>
    <p:sldId id="347" r:id="rId15"/>
    <p:sldId id="348" r:id="rId16"/>
    <p:sldId id="308" r:id="rId17"/>
    <p:sldId id="300" r:id="rId18"/>
    <p:sldId id="299" r:id="rId19"/>
    <p:sldId id="309" r:id="rId20"/>
    <p:sldId id="311" r:id="rId21"/>
    <p:sldId id="303" r:id="rId22"/>
    <p:sldId id="263" r:id="rId23"/>
    <p:sldId id="349" r:id="rId24"/>
    <p:sldId id="260" r:id="rId25"/>
    <p:sldId id="266" r:id="rId26"/>
    <p:sldId id="267" r:id="rId27"/>
    <p:sldId id="350" r:id="rId28"/>
    <p:sldId id="351" r:id="rId29"/>
    <p:sldId id="352" r:id="rId30"/>
    <p:sldId id="313" r:id="rId31"/>
    <p:sldId id="353" r:id="rId32"/>
    <p:sldId id="274" r:id="rId33"/>
    <p:sldId id="275" r:id="rId34"/>
    <p:sldId id="354" r:id="rId35"/>
    <p:sldId id="312" r:id="rId36"/>
    <p:sldId id="279" r:id="rId37"/>
    <p:sldId id="282" r:id="rId38"/>
    <p:sldId id="295" r:id="rId39"/>
    <p:sldId id="280" r:id="rId40"/>
    <p:sldId id="281" r:id="rId41"/>
    <p:sldId id="304" r:id="rId42"/>
    <p:sldId id="286" r:id="rId43"/>
    <p:sldId id="287" r:id="rId44"/>
    <p:sldId id="288" r:id="rId45"/>
    <p:sldId id="289" r:id="rId46"/>
    <p:sldId id="290" r:id="rId47"/>
    <p:sldId id="291" r:id="rId48"/>
    <p:sldId id="293" r:id="rId49"/>
    <p:sldId id="294" r:id="rId50"/>
    <p:sldId id="297" r:id="rId51"/>
    <p:sldId id="345" r:id="rId5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3906" autoAdjust="0"/>
  </p:normalViewPr>
  <p:slideViewPr>
    <p:cSldViewPr snapToGrid="0">
      <p:cViewPr varScale="1">
        <p:scale>
          <a:sx n="95" d="100"/>
          <a:sy n="95" d="100"/>
        </p:scale>
        <p:origin x="115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0BED3-447B-4567-9A85-43C866C1571C}" type="datetimeFigureOut">
              <a:rPr lang="tr-TR" smtClean="0"/>
              <a:t>16.12.2025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88FCF-A8BE-45EB-9296-AAFC502B4C8E}" type="slidenum">
              <a:rPr lang="tr-TR" smtClean="0"/>
              <a:t>‹#›</a:t>
            </a:fld>
            <a:endParaRPr lang="tr-TR"/>
          </a:p>
        </p:txBody>
      </p:sp>
    </p:spTree>
    <p:extLst>
      <p:ext uri="{BB962C8B-B14F-4D97-AF65-F5344CB8AC3E}">
        <p14:creationId xmlns:p14="http://schemas.microsoft.com/office/powerpoint/2010/main" val="313605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Mehrabian’ın</a:t>
            </a:r>
            <a:r>
              <a:rPr lang="tr-TR" dirty="0"/>
              <a:t> 7-38-55 kuralı nedir? </a:t>
            </a:r>
          </a:p>
          <a:p>
            <a:r>
              <a:rPr lang="tr-TR" dirty="0"/>
              <a:t>Psikolog </a:t>
            </a:r>
            <a:r>
              <a:rPr lang="tr-TR" b="1" dirty="0"/>
              <a:t>Albert </a:t>
            </a:r>
            <a:r>
              <a:rPr lang="tr-TR" b="1" dirty="0" err="1"/>
              <a:t>Mehrabian</a:t>
            </a:r>
            <a:r>
              <a:rPr lang="tr-TR" dirty="0"/>
              <a:t>, duyguların ve tutumların ifade edildiği </a:t>
            </a:r>
            <a:r>
              <a:rPr lang="tr-TR" b="1" dirty="0"/>
              <a:t>yüz yüze iletişimde</a:t>
            </a:r>
            <a:r>
              <a:rPr lang="tr-TR" dirty="0"/>
              <a:t> anlamın hangi kanallardan taşındığını araştırmıştır.</a:t>
            </a:r>
          </a:p>
          <a:p>
            <a:r>
              <a:rPr lang="tr-TR" dirty="0"/>
              <a:t>Araştırma sonucunda:</a:t>
            </a:r>
          </a:p>
          <a:p>
            <a:r>
              <a:rPr lang="tr-TR" b="1" dirty="0"/>
              <a:t>%7 → Sözcüklerin içeriği (</a:t>
            </a:r>
            <a:r>
              <a:rPr lang="tr-TR" b="1" dirty="0" err="1"/>
              <a:t>Verbal</a:t>
            </a:r>
            <a:r>
              <a:rPr lang="tr-TR" b="1" dirty="0"/>
              <a:t>)</a:t>
            </a:r>
            <a:endParaRPr lang="tr-TR" dirty="0"/>
          </a:p>
          <a:p>
            <a:r>
              <a:rPr lang="tr-TR" b="1" dirty="0"/>
              <a:t>%38 → Ses tonu (</a:t>
            </a:r>
            <a:r>
              <a:rPr lang="tr-TR" b="1" dirty="0" err="1"/>
              <a:t>Vocal</a:t>
            </a:r>
            <a:r>
              <a:rPr lang="tr-TR" b="1" dirty="0"/>
              <a:t>)</a:t>
            </a:r>
            <a:endParaRPr lang="tr-TR" dirty="0"/>
          </a:p>
          <a:p>
            <a:r>
              <a:rPr lang="tr-TR" b="1" dirty="0"/>
              <a:t>%55 → Yüz ifadesi ve beden dili (</a:t>
            </a:r>
            <a:r>
              <a:rPr lang="tr-TR" b="1" dirty="0" err="1"/>
              <a:t>Nonverbal</a:t>
            </a:r>
            <a:r>
              <a:rPr lang="tr-TR" b="1" dirty="0"/>
              <a:t>)</a:t>
            </a:r>
            <a:endParaRPr lang="tr-TR" dirty="0"/>
          </a:p>
          <a:p>
            <a:r>
              <a:rPr lang="tr-TR" dirty="0"/>
              <a:t>olduğunu göstermiştir.</a:t>
            </a:r>
          </a:p>
          <a:p>
            <a:r>
              <a:rPr lang="tr-TR" dirty="0"/>
              <a:t>Yani </a:t>
            </a:r>
            <a:r>
              <a:rPr lang="tr-TR" b="1" dirty="0"/>
              <a:t>mesajın duygusal yönü</a:t>
            </a:r>
            <a:r>
              <a:rPr lang="tr-TR" dirty="0"/>
              <a:t>, büyük oranda </a:t>
            </a:r>
            <a:r>
              <a:rPr lang="tr-TR" b="1" dirty="0"/>
              <a:t>sözel olmayan ipuçlarından</a:t>
            </a:r>
            <a:r>
              <a:rPr lang="tr-TR" dirty="0"/>
              <a:t> anlaşılır.</a:t>
            </a:r>
          </a:p>
          <a:p>
            <a:r>
              <a:rPr lang="tr-TR" b="0" dirty="0"/>
              <a:t>Bu oranlar Albert </a:t>
            </a:r>
            <a:r>
              <a:rPr lang="tr-TR" b="0" dirty="0" err="1"/>
              <a:t>Mehrabian’ın</a:t>
            </a:r>
            <a:r>
              <a:rPr lang="tr-TR" b="0" dirty="0"/>
              <a:t> 1960’larda yaptığı dar kapsamlı iki laboratuvar çalışmasına dayanır:</a:t>
            </a:r>
          </a:p>
          <a:p>
            <a:r>
              <a:rPr lang="tr-TR" b="0" dirty="0"/>
              <a:t>Kişiler </a:t>
            </a:r>
            <a:r>
              <a:rPr lang="tr-TR" b="0" i="1" dirty="0"/>
              <a:t>tek bir kelimeyi</a:t>
            </a:r>
            <a:r>
              <a:rPr lang="tr-TR" b="0" dirty="0"/>
              <a:t> (ör. “</a:t>
            </a:r>
            <a:r>
              <a:rPr lang="tr-TR" b="0" dirty="0" err="1"/>
              <a:t>like</a:t>
            </a:r>
            <a:r>
              <a:rPr lang="tr-TR" b="0" dirty="0"/>
              <a:t>”) dinliyor.</a:t>
            </a:r>
          </a:p>
          <a:p>
            <a:r>
              <a:rPr lang="tr-TR" b="0" dirty="0"/>
              <a:t>Kelimenin tonlaması ve mimik uyumsuz olduğunda (</a:t>
            </a:r>
            <a:r>
              <a:rPr lang="tr-TR" b="0" dirty="0" err="1"/>
              <a:t>örn</a:t>
            </a:r>
            <a:r>
              <a:rPr lang="tr-TR" b="0" dirty="0"/>
              <a:t>. “</a:t>
            </a:r>
            <a:r>
              <a:rPr lang="tr-TR" b="0" dirty="0" err="1"/>
              <a:t>like</a:t>
            </a:r>
            <a:r>
              <a:rPr lang="tr-TR" b="0" dirty="0"/>
              <a:t>” ama yüz ifadesi negatif), insanlar anlamı en çok beden dilinden çıkarıyor.</a:t>
            </a:r>
          </a:p>
          <a:p>
            <a:r>
              <a:rPr lang="tr-TR" b="0" dirty="0"/>
              <a:t>Yani bu oranlar yalnızca duyguların ifade edildiği ve söz–ton–mimik uyumsuz olduğunda geçerlidir.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err="1"/>
              <a:t>Mehrabian’ın</a:t>
            </a:r>
            <a:r>
              <a:rPr lang="tr-TR" b="1" dirty="0"/>
              <a:t> kendi açıklaması (resmi </a:t>
            </a:r>
            <a:r>
              <a:rPr lang="tr-TR" b="1" dirty="0" err="1"/>
              <a:t>websitesi</a:t>
            </a:r>
            <a:r>
              <a:rPr lang="tr-TR" b="1" dirty="0"/>
              <a:t> üzerinden):</a:t>
            </a:r>
            <a:br>
              <a:rPr lang="tr-TR" dirty="0"/>
            </a:br>
            <a:r>
              <a:rPr lang="tr-TR" dirty="0"/>
              <a:t>“</a:t>
            </a:r>
            <a:r>
              <a:rPr lang="tr-TR" dirty="0" err="1"/>
              <a:t>These</a:t>
            </a:r>
            <a:r>
              <a:rPr lang="tr-TR" dirty="0"/>
              <a:t> </a:t>
            </a:r>
            <a:r>
              <a:rPr lang="tr-TR" dirty="0" err="1"/>
              <a:t>percentages</a:t>
            </a:r>
            <a:r>
              <a:rPr lang="tr-TR" dirty="0"/>
              <a:t> </a:t>
            </a:r>
            <a:r>
              <a:rPr lang="tr-TR" dirty="0" err="1"/>
              <a:t>apply</a:t>
            </a:r>
            <a:r>
              <a:rPr lang="tr-TR" dirty="0"/>
              <a:t> </a:t>
            </a:r>
            <a:r>
              <a:rPr lang="tr-TR" dirty="0" err="1"/>
              <a:t>only</a:t>
            </a:r>
            <a:r>
              <a:rPr lang="tr-TR" dirty="0"/>
              <a:t> </a:t>
            </a:r>
            <a:r>
              <a:rPr lang="tr-TR" dirty="0" err="1"/>
              <a:t>when</a:t>
            </a:r>
            <a:r>
              <a:rPr lang="tr-TR" dirty="0"/>
              <a:t> a </a:t>
            </a:r>
            <a:r>
              <a:rPr lang="tr-TR" dirty="0" err="1"/>
              <a:t>person</a:t>
            </a:r>
            <a:r>
              <a:rPr lang="tr-TR" dirty="0"/>
              <a:t> is </a:t>
            </a:r>
            <a:r>
              <a:rPr lang="tr-TR" dirty="0" err="1"/>
              <a:t>communicating</a:t>
            </a:r>
            <a:r>
              <a:rPr lang="tr-TR" dirty="0"/>
              <a:t> </a:t>
            </a:r>
            <a:r>
              <a:rPr lang="tr-TR" dirty="0" err="1"/>
              <a:t>feelings</a:t>
            </a:r>
            <a:r>
              <a:rPr lang="tr-TR" dirty="0"/>
              <a:t> </a:t>
            </a:r>
            <a:r>
              <a:rPr lang="tr-TR" dirty="0" err="1"/>
              <a:t>or</a:t>
            </a:r>
            <a:r>
              <a:rPr lang="tr-TR" dirty="0"/>
              <a:t> </a:t>
            </a:r>
            <a:r>
              <a:rPr lang="tr-TR" dirty="0" err="1"/>
              <a:t>attitudes</a:t>
            </a:r>
            <a:r>
              <a:rPr lang="tr-TR" dirty="0"/>
              <a:t>.”</a:t>
            </a:r>
            <a:br>
              <a:rPr lang="tr-TR" dirty="0"/>
            </a:br>
            <a:r>
              <a:rPr lang="tr-TR" i="1" dirty="0"/>
              <a:t>(Kaynak: </a:t>
            </a:r>
            <a:r>
              <a:rPr lang="tr-TR" i="1" dirty="0" err="1"/>
              <a:t>www.kaaj.com</a:t>
            </a:r>
            <a:r>
              <a:rPr lang="tr-TR" i="1" dirty="0"/>
              <a:t>/</a:t>
            </a:r>
            <a:r>
              <a:rPr lang="tr-TR" i="1" dirty="0" err="1"/>
              <a:t>psych</a:t>
            </a:r>
            <a:r>
              <a:rPr lang="tr-TR" i="1" dirty="0"/>
              <a:t>/ - </a:t>
            </a:r>
            <a:r>
              <a:rPr lang="tr-TR" i="1" dirty="0" err="1"/>
              <a:t>Mehrabian’ın</a:t>
            </a:r>
            <a:r>
              <a:rPr lang="tr-TR" i="1" dirty="0"/>
              <a:t> kendi notları)</a:t>
            </a:r>
            <a:endParaRPr lang="tr-TR" dirty="0"/>
          </a:p>
          <a:p>
            <a:endParaRPr lang="tr-TR" b="0" dirty="0"/>
          </a:p>
          <a:p>
            <a:endParaRPr lang="tr-TR" b="0" dirty="0"/>
          </a:p>
          <a:p>
            <a:r>
              <a:rPr lang="tr-TR" b="1" dirty="0"/>
              <a:t>Ne için geçerli değildir?</a:t>
            </a:r>
          </a:p>
          <a:p>
            <a:r>
              <a:rPr lang="tr-TR" dirty="0"/>
              <a:t>Günlük konuşma</a:t>
            </a:r>
          </a:p>
          <a:p>
            <a:r>
              <a:rPr lang="tr-TR" dirty="0"/>
              <a:t>Tıbbi görüşmeler</a:t>
            </a:r>
          </a:p>
          <a:p>
            <a:r>
              <a:rPr lang="tr-TR" dirty="0"/>
              <a:t>Eğitim</a:t>
            </a:r>
          </a:p>
          <a:p>
            <a:r>
              <a:rPr lang="tr-TR" dirty="0"/>
              <a:t>Kriz yönetimi</a:t>
            </a:r>
          </a:p>
          <a:p>
            <a:r>
              <a:rPr lang="tr-TR" dirty="0"/>
              <a:t>Bilgi aktarımı</a:t>
            </a:r>
          </a:p>
          <a:p>
            <a:r>
              <a:rPr lang="tr-TR" dirty="0"/>
              <a:t>Öğretme, yönlendirme, emir verme</a:t>
            </a:r>
          </a:p>
          <a:p>
            <a:r>
              <a:rPr lang="tr-TR" dirty="0"/>
              <a:t>İş görüşmesi</a:t>
            </a:r>
          </a:p>
          <a:p>
            <a:r>
              <a:rPr lang="tr-TR" dirty="0"/>
              <a:t>Sunumlar</a:t>
            </a:r>
          </a:p>
          <a:p>
            <a:r>
              <a:rPr lang="tr-TR" dirty="0"/>
              <a:t>Acil servis hasta hekim iletişimi</a:t>
            </a:r>
          </a:p>
          <a:p>
            <a:r>
              <a:rPr lang="tr-TR" dirty="0"/>
              <a:t>Bu alanlarda </a:t>
            </a:r>
            <a:r>
              <a:rPr lang="tr-TR" b="1" dirty="0"/>
              <a:t>sözcükler</a:t>
            </a:r>
            <a:r>
              <a:rPr lang="tr-TR" dirty="0"/>
              <a:t> çok daha önemli ve baskındır.</a:t>
            </a:r>
          </a:p>
          <a:p>
            <a:r>
              <a:rPr lang="tr-TR" dirty="0" err="1"/>
              <a:t>Mehrabian</a:t>
            </a:r>
            <a:r>
              <a:rPr lang="tr-TR" dirty="0"/>
              <a:t> kendisi bile sonrasında şöyle demiştir:</a:t>
            </a:r>
          </a:p>
          <a:p>
            <a:r>
              <a:rPr lang="tr-TR" dirty="0"/>
              <a:t>“Genel iletişimde %55–38–7 oranları kullanılmamalıdır.</a:t>
            </a:r>
            <a:br>
              <a:rPr lang="tr-TR" dirty="0"/>
            </a:br>
            <a:r>
              <a:rPr lang="tr-TR" dirty="0"/>
              <a:t>Bu oran sadece duygu ifade eden kısa mesajlarda geçerlidir.”</a:t>
            </a:r>
          </a:p>
          <a:p>
            <a:endParaRPr lang="tr-TR" b="0" dirty="0"/>
          </a:p>
        </p:txBody>
      </p:sp>
      <p:sp>
        <p:nvSpPr>
          <p:cNvPr id="4" name="Slayt Numarası Yer Tutucusu 3"/>
          <p:cNvSpPr>
            <a:spLocks noGrp="1"/>
          </p:cNvSpPr>
          <p:nvPr>
            <p:ph type="sldNum" sz="quarter" idx="5"/>
          </p:nvPr>
        </p:nvSpPr>
        <p:spPr/>
        <p:txBody>
          <a:bodyPr/>
          <a:lstStyle/>
          <a:p>
            <a:fld id="{2CE88FCF-A8BE-45EB-9296-AAFC502B4C8E}" type="slidenum">
              <a:rPr lang="tr-TR" smtClean="0"/>
              <a:t>2</a:t>
            </a:fld>
            <a:endParaRPr lang="tr-TR"/>
          </a:p>
        </p:txBody>
      </p:sp>
    </p:spTree>
    <p:extLst>
      <p:ext uri="{BB962C8B-B14F-4D97-AF65-F5344CB8AC3E}">
        <p14:creationId xmlns:p14="http://schemas.microsoft.com/office/powerpoint/2010/main" val="4137475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r>
              <a:rPr lang="tr-TR" b="1" dirty="0"/>
              <a:t>Bu haliyle slaytta “5A, 5R uygun” yazıyor ama ne oldukları belirtilmemiş.</a:t>
            </a:r>
            <a:br>
              <a:rPr lang="tr-TR" dirty="0"/>
            </a:br>
            <a:r>
              <a:rPr lang="tr-TR" dirty="0"/>
              <a:t>Eğitim standardına göre mutlaka maddeler hâlinde ayrı gösterilmeli.</a:t>
            </a:r>
          </a:p>
          <a:p>
            <a:r>
              <a:rPr lang="tr-TR" b="1" dirty="0"/>
              <a:t>5A Modeli (Bırakmaya istekli bireyler için)</a:t>
            </a:r>
          </a:p>
          <a:p>
            <a:r>
              <a:rPr lang="tr-TR" b="1" dirty="0"/>
              <a:t>Ask (Sor)</a:t>
            </a:r>
            <a:endParaRPr lang="tr-TR" dirty="0"/>
          </a:p>
          <a:p>
            <a:r>
              <a:rPr lang="tr-TR" b="1" dirty="0" err="1"/>
              <a:t>Advise</a:t>
            </a:r>
            <a:r>
              <a:rPr lang="tr-TR" b="1" dirty="0"/>
              <a:t> (Tavsiye et)</a:t>
            </a:r>
            <a:endParaRPr lang="tr-TR" dirty="0"/>
          </a:p>
          <a:p>
            <a:r>
              <a:rPr lang="tr-TR" b="1" dirty="0" err="1"/>
              <a:t>Assess</a:t>
            </a:r>
            <a:r>
              <a:rPr lang="tr-TR" b="1" dirty="0"/>
              <a:t> (Değerlendir)</a:t>
            </a:r>
            <a:endParaRPr lang="tr-TR" dirty="0"/>
          </a:p>
          <a:p>
            <a:r>
              <a:rPr lang="tr-TR" b="1" dirty="0" err="1"/>
              <a:t>Assist</a:t>
            </a:r>
            <a:r>
              <a:rPr lang="tr-TR" b="1" dirty="0"/>
              <a:t> (Yardım et)</a:t>
            </a:r>
            <a:endParaRPr lang="tr-TR" dirty="0"/>
          </a:p>
          <a:p>
            <a:r>
              <a:rPr lang="tr-TR" b="1" dirty="0" err="1"/>
              <a:t>Arrange</a:t>
            </a:r>
            <a:r>
              <a:rPr lang="tr-TR" b="1" dirty="0"/>
              <a:t> (Takip et / Randevu düzenle)</a:t>
            </a:r>
            <a:endParaRPr lang="tr-TR" dirty="0"/>
          </a:p>
          <a:p>
            <a:r>
              <a:rPr lang="tr-TR" b="1" dirty="0"/>
              <a:t>5R Modeli (Bırakmaya istekli olmayan bireyler için)</a:t>
            </a:r>
          </a:p>
          <a:p>
            <a:r>
              <a:rPr lang="tr-TR" b="1" dirty="0" err="1"/>
              <a:t>Relevance</a:t>
            </a:r>
            <a:r>
              <a:rPr lang="tr-TR" b="1" dirty="0"/>
              <a:t> (Kişiye göre ilişkilendir)</a:t>
            </a:r>
            <a:endParaRPr lang="tr-TR" dirty="0"/>
          </a:p>
          <a:p>
            <a:r>
              <a:rPr lang="tr-TR" b="1" dirty="0" err="1"/>
              <a:t>Risks</a:t>
            </a:r>
            <a:r>
              <a:rPr lang="tr-TR" b="1" dirty="0"/>
              <a:t> (Riskleri açıkla)</a:t>
            </a:r>
            <a:endParaRPr lang="tr-TR" dirty="0"/>
          </a:p>
          <a:p>
            <a:r>
              <a:rPr lang="tr-TR" b="1" dirty="0" err="1"/>
              <a:t>Rewards</a:t>
            </a:r>
            <a:r>
              <a:rPr lang="tr-TR" b="1" dirty="0"/>
              <a:t> (Bırakmanın yararlarını açıkla)</a:t>
            </a:r>
            <a:endParaRPr lang="tr-TR" dirty="0"/>
          </a:p>
          <a:p>
            <a:r>
              <a:rPr lang="tr-TR" b="1" dirty="0" err="1"/>
              <a:t>Roadblocks</a:t>
            </a:r>
            <a:r>
              <a:rPr lang="tr-TR" b="1" dirty="0"/>
              <a:t> (Engelleri değerlendir)</a:t>
            </a:r>
            <a:endParaRPr lang="tr-TR" dirty="0"/>
          </a:p>
          <a:p>
            <a:r>
              <a:rPr lang="tr-TR" b="1" dirty="0" err="1"/>
              <a:t>Repetition</a:t>
            </a:r>
            <a:r>
              <a:rPr lang="tr-TR" b="1" dirty="0"/>
              <a:t> (Tekrar et, pekiştir)</a:t>
            </a:r>
            <a:endParaRPr lang="tr-TR" dirty="0"/>
          </a:p>
          <a:p>
            <a:r>
              <a:rPr lang="tr-TR" dirty="0"/>
              <a:t>Bu iki model </a:t>
            </a:r>
            <a:r>
              <a:rPr lang="tr-TR" i="1" dirty="0"/>
              <a:t>sigara bırakma danışmanlığının temelidir</a:t>
            </a:r>
            <a:r>
              <a:rPr lang="tr-TR" dirty="0"/>
              <a:t> ve mutlaka slaytta ayrı başlık olarak yer almalıdır.</a:t>
            </a:r>
          </a:p>
        </p:txBody>
      </p:sp>
      <p:sp>
        <p:nvSpPr>
          <p:cNvPr id="4" name="Slayt Numarası Yer Tutucusu 3"/>
          <p:cNvSpPr>
            <a:spLocks noGrp="1"/>
          </p:cNvSpPr>
          <p:nvPr>
            <p:ph type="sldNum" sz="quarter" idx="5"/>
          </p:nvPr>
        </p:nvSpPr>
        <p:spPr/>
        <p:txBody>
          <a:bodyPr/>
          <a:lstStyle/>
          <a:p>
            <a:fld id="{2CE88FCF-A8BE-45EB-9296-AAFC502B4C8E}" type="slidenum">
              <a:rPr lang="tr-TR" smtClean="0"/>
              <a:t>11</a:t>
            </a:fld>
            <a:endParaRPr lang="tr-TR"/>
          </a:p>
        </p:txBody>
      </p:sp>
    </p:spTree>
    <p:extLst>
      <p:ext uri="{BB962C8B-B14F-4D97-AF65-F5344CB8AC3E}">
        <p14:creationId xmlns:p14="http://schemas.microsoft.com/office/powerpoint/2010/main" val="1197897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EBF308-CE2B-44DB-BA9E-403EDD952873}" type="slidenum">
              <a:rPr lang="tr-TR" smtClean="0"/>
              <a:t>14</a:t>
            </a:fld>
            <a:endParaRPr lang="tr-TR"/>
          </a:p>
        </p:txBody>
      </p:sp>
    </p:spTree>
    <p:extLst>
      <p:ext uri="{BB962C8B-B14F-4D97-AF65-F5344CB8AC3E}">
        <p14:creationId xmlns:p14="http://schemas.microsoft.com/office/powerpoint/2010/main" val="3467523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EBF308-CE2B-44DB-BA9E-403EDD952873}" type="slidenum">
              <a:rPr lang="tr-TR" smtClean="0"/>
              <a:t>15</a:t>
            </a:fld>
            <a:endParaRPr lang="tr-TR"/>
          </a:p>
        </p:txBody>
      </p:sp>
    </p:spTree>
    <p:extLst>
      <p:ext uri="{BB962C8B-B14F-4D97-AF65-F5344CB8AC3E}">
        <p14:creationId xmlns:p14="http://schemas.microsoft.com/office/powerpoint/2010/main" val="355142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FADE2C6A-0ACA-4199-BF9B-4857C2B172E7}" type="slidenum">
              <a:rPr lang="tr-TR" altLang="tr-TR" smtClean="0">
                <a:latin typeface="Arial" panose="020B0604020202020204" pitchFamily="34" charset="0"/>
              </a:rPr>
              <a:pPr/>
              <a:t>17</a:t>
            </a:fld>
            <a:endParaRPr lang="tr-TR" altLang="tr-TR">
              <a:latin typeface="Arial" panose="020B0604020202020204" pitchFamily="34" charset="0"/>
            </a:endParaRPr>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latin typeface="Arial" panose="020B0604020202020204" pitchFamily="34" charset="0"/>
            </a:endParaRPr>
          </a:p>
        </p:txBody>
      </p:sp>
    </p:spTree>
    <p:extLst>
      <p:ext uri="{BB962C8B-B14F-4D97-AF65-F5344CB8AC3E}">
        <p14:creationId xmlns:p14="http://schemas.microsoft.com/office/powerpoint/2010/main" val="1114997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DDCA1-B5F4-1F4B-B5EE-B8F2FCE41A7A}" type="slidenum">
              <a:rPr lang="tr-TR"/>
              <a:pPr/>
              <a:t>22</a:t>
            </a:fld>
            <a:endParaRPr lang="tr-TR"/>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29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99566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EBF308-CE2B-44DB-BA9E-403EDD952873}" type="slidenum">
              <a:rPr lang="tr-TR" smtClean="0"/>
              <a:t>23</a:t>
            </a:fld>
            <a:endParaRPr lang="tr-TR"/>
          </a:p>
        </p:txBody>
      </p:sp>
    </p:spTree>
    <p:extLst>
      <p:ext uri="{BB962C8B-B14F-4D97-AF65-F5344CB8AC3E}">
        <p14:creationId xmlns:p14="http://schemas.microsoft.com/office/powerpoint/2010/main" val="3389133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Hastaya tütün kullanımıyla ilgili sorular sorulmalı: mevcut kullanım, geçmiş kullanım, tütün ürünü türü, günlük miktar ve başlama zamanı. Kullanım durumu kaydı: sigara kullanan, kısa süre önce bırakmış (&lt;6 ay), uzun süre önce bırakmış (&gt;6 ay) veya hiç kullanmamış.</a:t>
            </a:r>
          </a:p>
        </p:txBody>
      </p:sp>
      <p:sp>
        <p:nvSpPr>
          <p:cNvPr id="4" name="Slayt Numarası Yer Tutucusu 3"/>
          <p:cNvSpPr>
            <a:spLocks noGrp="1"/>
          </p:cNvSpPr>
          <p:nvPr>
            <p:ph type="sldNum" sz="quarter" idx="5"/>
          </p:nvPr>
        </p:nvSpPr>
        <p:spPr/>
        <p:txBody>
          <a:bodyPr/>
          <a:lstStyle/>
          <a:p>
            <a:fld id="{B1EBF308-CE2B-44DB-BA9E-403EDD952873}" type="slidenum">
              <a:rPr lang="tr-TR" smtClean="0"/>
              <a:t>24</a:t>
            </a:fld>
            <a:endParaRPr lang="tr-TR"/>
          </a:p>
        </p:txBody>
      </p:sp>
    </p:spTree>
    <p:extLst>
      <p:ext uri="{BB962C8B-B14F-4D97-AF65-F5344CB8AC3E}">
        <p14:creationId xmlns:p14="http://schemas.microsoft.com/office/powerpoint/2010/main" val="3170654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DSÖ’nün </a:t>
            </a:r>
            <a:r>
              <a:rPr lang="tr-TR" b="1" dirty="0" err="1"/>
              <a:t>Advise</a:t>
            </a:r>
            <a:r>
              <a:rPr lang="tr-TR" b="1" dirty="0"/>
              <a:t> adımında özellikle kaçınılmasını istediği şeyler:</a:t>
            </a:r>
          </a:p>
          <a:p>
            <a:r>
              <a:rPr lang="tr-TR" b="1" dirty="0"/>
              <a:t>Yargılayıcı dil</a:t>
            </a:r>
            <a:r>
              <a:rPr lang="tr-TR" dirty="0"/>
              <a:t> (“Neden hâlâ içiyorsunuz?” → yasak)</a:t>
            </a:r>
          </a:p>
          <a:p>
            <a:r>
              <a:rPr lang="tr-TR" b="1" dirty="0"/>
              <a:t>Korkutma</a:t>
            </a:r>
            <a:r>
              <a:rPr lang="tr-TR" dirty="0"/>
              <a:t> (“Öleceksiniz!” → yasak)</a:t>
            </a:r>
          </a:p>
          <a:p>
            <a:r>
              <a:rPr lang="tr-TR" b="1" dirty="0"/>
              <a:t>Uzun nutuklar</a:t>
            </a:r>
            <a:r>
              <a:rPr lang="tr-TR" dirty="0"/>
              <a:t> (</a:t>
            </a:r>
            <a:r>
              <a:rPr lang="tr-TR" dirty="0" err="1"/>
              <a:t>Brief</a:t>
            </a:r>
            <a:r>
              <a:rPr lang="tr-TR" dirty="0"/>
              <a:t> </a:t>
            </a:r>
            <a:r>
              <a:rPr lang="tr-TR" dirty="0" err="1"/>
              <a:t>Intervention</a:t>
            </a:r>
            <a:r>
              <a:rPr lang="tr-TR" dirty="0"/>
              <a:t> kısa olmalı)</a:t>
            </a:r>
          </a:p>
          <a:p>
            <a:r>
              <a:rPr lang="tr-TR" b="1" dirty="0"/>
              <a:t>Emir verici ton</a:t>
            </a:r>
            <a:r>
              <a:rPr lang="tr-TR" dirty="0"/>
              <a:t> (“Bırakmak zorundasınız.” yerine → “Bırakmanız sağlığınız için çok önemlidir.”)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B1EBF308-CE2B-44DB-BA9E-403EDD952873}" type="slidenum">
              <a:rPr lang="tr-TR" smtClean="0"/>
              <a:t>26</a:t>
            </a:fld>
            <a:endParaRPr lang="tr-TR"/>
          </a:p>
        </p:txBody>
      </p:sp>
    </p:spTree>
    <p:extLst>
      <p:ext uri="{BB962C8B-B14F-4D97-AF65-F5344CB8AC3E}">
        <p14:creationId xmlns:p14="http://schemas.microsoft.com/office/powerpoint/2010/main" val="1568865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EBF308-CE2B-44DB-BA9E-403EDD952873}" type="slidenum">
              <a:rPr lang="tr-TR" smtClean="0"/>
              <a:t>27</a:t>
            </a:fld>
            <a:endParaRPr lang="tr-TR"/>
          </a:p>
        </p:txBody>
      </p:sp>
    </p:spTree>
    <p:extLst>
      <p:ext uri="{BB962C8B-B14F-4D97-AF65-F5344CB8AC3E}">
        <p14:creationId xmlns:p14="http://schemas.microsoft.com/office/powerpoint/2010/main" val="1933548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Hastaya sorulabilecek örnek sorular;</a:t>
            </a:r>
          </a:p>
          <a:p>
            <a:r>
              <a:rPr lang="tr-TR" b="1" dirty="0"/>
              <a:t>“Tütün kullanmayan biri olmak ister misiniz?”</a:t>
            </a:r>
            <a:endParaRPr lang="tr-TR" dirty="0"/>
          </a:p>
          <a:p>
            <a:r>
              <a:rPr lang="tr-TR" b="1" dirty="0"/>
              <a:t>“Başarılı bir şekilde bırakabilme şansınız olduğunu düşünüyor musunuz?”</a:t>
            </a:r>
            <a:endParaRPr lang="tr-TR" dirty="0"/>
          </a:p>
          <a:p>
            <a:r>
              <a:rPr lang="tr-TR" dirty="0"/>
              <a:t>• Gölgelendirilmiş (uygunsuz) alana giren herhangi bir yanıt, hastanın </a:t>
            </a:r>
            <a:r>
              <a:rPr lang="tr-TR" b="1" dirty="0"/>
              <a:t>bırakmaya hazır olmadığını</a:t>
            </a:r>
            <a:r>
              <a:rPr lang="tr-TR" dirty="0"/>
              <a:t> gösterir. </a:t>
            </a:r>
          </a:p>
          <a:p>
            <a:endParaRPr lang="tr-TR" dirty="0"/>
          </a:p>
        </p:txBody>
      </p:sp>
      <p:sp>
        <p:nvSpPr>
          <p:cNvPr id="4" name="Slayt Numarası Yer Tutucusu 3"/>
          <p:cNvSpPr>
            <a:spLocks noGrp="1"/>
          </p:cNvSpPr>
          <p:nvPr>
            <p:ph type="sldNum" sz="quarter" idx="5"/>
          </p:nvPr>
        </p:nvSpPr>
        <p:spPr/>
        <p:txBody>
          <a:bodyPr/>
          <a:lstStyle/>
          <a:p>
            <a:fld id="{B1EBF308-CE2B-44DB-BA9E-403EDD952873}" type="slidenum">
              <a:rPr lang="tr-TR" smtClean="0"/>
              <a:t>28</a:t>
            </a:fld>
            <a:endParaRPr lang="tr-TR"/>
          </a:p>
        </p:txBody>
      </p:sp>
    </p:spTree>
    <p:extLst>
      <p:ext uri="{BB962C8B-B14F-4D97-AF65-F5344CB8AC3E}">
        <p14:creationId xmlns:p14="http://schemas.microsoft.com/office/powerpoint/2010/main" val="242234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F – </a:t>
            </a:r>
            <a:r>
              <a:rPr lang="tr-TR" b="1" dirty="0" err="1"/>
              <a:t>Forward</a:t>
            </a:r>
            <a:r>
              <a:rPr lang="tr-TR" b="1" dirty="0"/>
              <a:t> </a:t>
            </a:r>
            <a:r>
              <a:rPr lang="tr-TR" b="1" dirty="0" err="1"/>
              <a:t>Lean</a:t>
            </a:r>
            <a:r>
              <a:rPr lang="tr-TR" b="1" dirty="0"/>
              <a:t> (İleri eğilme, yaklaşma):</a:t>
            </a:r>
            <a:br>
              <a:rPr lang="tr-TR" dirty="0"/>
            </a:br>
            <a:r>
              <a:rPr lang="tr-TR" dirty="0"/>
              <a:t>Empati ve ilgi göstergesidir.---Klinikte hastanın kişisel alanına saygı ile yapılmalıdır.</a:t>
            </a:r>
          </a:p>
          <a:p>
            <a:r>
              <a:rPr lang="tr-TR" b="1" dirty="0"/>
              <a:t>T – </a:t>
            </a:r>
            <a:r>
              <a:rPr lang="tr-TR" b="1" dirty="0" err="1"/>
              <a:t>Touch</a:t>
            </a:r>
            <a:r>
              <a:rPr lang="tr-TR" b="1" dirty="0"/>
              <a:t> (Dokunun):</a:t>
            </a:r>
            <a:br>
              <a:rPr lang="tr-TR" dirty="0"/>
            </a:br>
            <a:r>
              <a:rPr lang="tr-TR" dirty="0"/>
              <a:t>Bu da doğru.---Ancak sağlık ortamında </a:t>
            </a:r>
            <a:r>
              <a:rPr lang="tr-TR" i="1" dirty="0"/>
              <a:t>onam alarak, kültürel farklılıkları gözeterek, güvenli temas</a:t>
            </a:r>
            <a:r>
              <a:rPr lang="tr-TR" dirty="0"/>
              <a:t> (omuz–kol hizası gibi) önemlidir.</a:t>
            </a:r>
          </a:p>
          <a:p>
            <a:endParaRPr lang="tr-TR" dirty="0"/>
          </a:p>
        </p:txBody>
      </p:sp>
      <p:sp>
        <p:nvSpPr>
          <p:cNvPr id="4" name="Slayt Numarası Yer Tutucusu 3"/>
          <p:cNvSpPr>
            <a:spLocks noGrp="1"/>
          </p:cNvSpPr>
          <p:nvPr>
            <p:ph type="sldNum" sz="quarter" idx="5"/>
          </p:nvPr>
        </p:nvSpPr>
        <p:spPr/>
        <p:txBody>
          <a:bodyPr/>
          <a:lstStyle/>
          <a:p>
            <a:fld id="{2CE88FCF-A8BE-45EB-9296-AAFC502B4C8E}" type="slidenum">
              <a:rPr lang="tr-TR" smtClean="0"/>
              <a:t>3</a:t>
            </a:fld>
            <a:endParaRPr lang="tr-TR"/>
          </a:p>
        </p:txBody>
      </p:sp>
    </p:spTree>
    <p:extLst>
      <p:ext uri="{BB962C8B-B14F-4D97-AF65-F5344CB8AC3E}">
        <p14:creationId xmlns:p14="http://schemas.microsoft.com/office/powerpoint/2010/main" val="81740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EBF308-CE2B-44DB-BA9E-403EDD952873}" type="slidenum">
              <a:rPr lang="tr-TR" smtClean="0"/>
              <a:t>29</a:t>
            </a:fld>
            <a:endParaRPr lang="tr-TR"/>
          </a:p>
        </p:txBody>
      </p:sp>
    </p:spTree>
    <p:extLst>
      <p:ext uri="{BB962C8B-B14F-4D97-AF65-F5344CB8AC3E}">
        <p14:creationId xmlns:p14="http://schemas.microsoft.com/office/powerpoint/2010/main" val="2813199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CO ölçümü son 6 saate kadar içilen sigaralara çok duyarlıdır.</a:t>
            </a:r>
          </a:p>
          <a:p>
            <a:r>
              <a:rPr lang="tr-TR" dirty="0"/>
              <a:t>Trafik, soba, odun ateşi, kapalı mekân kirliliği gibi çevresel CO </a:t>
            </a:r>
            <a:r>
              <a:rPr lang="tr-TR" dirty="0" err="1"/>
              <a:t>maruziyeti</a:t>
            </a:r>
            <a:r>
              <a:rPr lang="tr-TR" dirty="0"/>
              <a:t> değerleri artırabilir.</a:t>
            </a:r>
          </a:p>
          <a:p>
            <a:r>
              <a:rPr lang="tr-TR" dirty="0"/>
              <a:t>Pasif içicilikte bile 5–7 </a:t>
            </a:r>
            <a:r>
              <a:rPr lang="tr-TR" dirty="0" err="1"/>
              <a:t>ppm</a:t>
            </a:r>
            <a:r>
              <a:rPr lang="tr-TR" dirty="0"/>
              <a:t> görülebilir.</a:t>
            </a:r>
          </a:p>
          <a:p>
            <a:r>
              <a:rPr lang="tr-TR" dirty="0"/>
              <a:t>E-sigara (nikotinli) ve HTP (IQOS vb.) CO üretmeyebilir → CO normal çıkar.</a:t>
            </a:r>
          </a:p>
          <a:p>
            <a:r>
              <a:rPr lang="tr-TR" dirty="0"/>
              <a:t>Astım, KOAH gibi hastalarda solunum performansı ölçümü etkileyebilir.</a:t>
            </a:r>
          </a:p>
          <a:p>
            <a:r>
              <a:rPr lang="tr-TR" b="1" dirty="0"/>
              <a:t>Bu nedenle:</a:t>
            </a:r>
            <a:r>
              <a:rPr lang="tr-TR" dirty="0"/>
              <a:t> CO tek başına tanı koymaz → </a:t>
            </a:r>
            <a:r>
              <a:rPr lang="tr-TR" b="1" dirty="0"/>
              <a:t>hasta beyanı + klinik değerlendirme + izlem</a:t>
            </a:r>
            <a:r>
              <a:rPr lang="tr-TR" dirty="0"/>
              <a:t> birlikte gereklidir.</a:t>
            </a:r>
          </a:p>
          <a:p>
            <a:endParaRPr lang="tr-TR" dirty="0"/>
          </a:p>
        </p:txBody>
      </p:sp>
      <p:sp>
        <p:nvSpPr>
          <p:cNvPr id="4" name="Slayt Numarası Yer Tutucusu 3"/>
          <p:cNvSpPr>
            <a:spLocks noGrp="1"/>
          </p:cNvSpPr>
          <p:nvPr>
            <p:ph type="sldNum" sz="quarter" idx="5"/>
          </p:nvPr>
        </p:nvSpPr>
        <p:spPr/>
        <p:txBody>
          <a:bodyPr/>
          <a:lstStyle/>
          <a:p>
            <a:fld id="{B1EBF308-CE2B-44DB-BA9E-403EDD952873}" type="slidenum">
              <a:rPr lang="tr-TR" smtClean="0"/>
              <a:t>30</a:t>
            </a:fld>
            <a:endParaRPr lang="tr-TR"/>
          </a:p>
        </p:txBody>
      </p:sp>
    </p:spTree>
    <p:extLst>
      <p:ext uri="{BB962C8B-B14F-4D97-AF65-F5344CB8AC3E}">
        <p14:creationId xmlns:p14="http://schemas.microsoft.com/office/powerpoint/2010/main" val="3795816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SORULABİLECEK SORULAR</a:t>
            </a:r>
          </a:p>
        </p:txBody>
      </p:sp>
      <p:sp>
        <p:nvSpPr>
          <p:cNvPr id="4" name="Slayt Numarası Yer Tutucusu 3"/>
          <p:cNvSpPr>
            <a:spLocks noGrp="1"/>
          </p:cNvSpPr>
          <p:nvPr>
            <p:ph type="sldNum" sz="quarter" idx="5"/>
          </p:nvPr>
        </p:nvSpPr>
        <p:spPr/>
        <p:txBody>
          <a:bodyPr/>
          <a:lstStyle/>
          <a:p>
            <a:fld id="{B1EBF308-CE2B-44DB-BA9E-403EDD952873}" type="slidenum">
              <a:rPr lang="tr-TR" smtClean="0"/>
              <a:t>31</a:t>
            </a:fld>
            <a:endParaRPr lang="tr-TR"/>
          </a:p>
        </p:txBody>
      </p:sp>
    </p:spTree>
    <p:extLst>
      <p:ext uri="{BB962C8B-B14F-4D97-AF65-F5344CB8AC3E}">
        <p14:creationId xmlns:p14="http://schemas.microsoft.com/office/powerpoint/2010/main" val="2114143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Bırakma başarısı düşük olan hasta gruplarını “ölç” aşamasında tanımlamamızın amacı, </a:t>
            </a:r>
            <a:r>
              <a:rPr lang="tr-TR" dirty="0" err="1"/>
              <a:t>klinisyenin</a:t>
            </a:r>
            <a:r>
              <a:rPr lang="tr-TR" dirty="0"/>
              <a:t> hastanın </a:t>
            </a:r>
            <a:r>
              <a:rPr lang="tr-TR" b="1" dirty="0"/>
              <a:t>başlangıç risk profilini doğru değerlendirmesini</a:t>
            </a:r>
            <a:r>
              <a:rPr lang="tr-TR" dirty="0"/>
              <a:t> sağlamaktır. Bu bilgi, bağımlılık düzeyini ve bırakmaya hazır olma durumunu ölçerken hangi hastaların </a:t>
            </a:r>
            <a:r>
              <a:rPr lang="tr-TR" b="1" dirty="0"/>
              <a:t>daha yoğun destek, daha sık izlem veya kombine tedavi gerektirdiğini</a:t>
            </a:r>
            <a:r>
              <a:rPr lang="tr-TR" dirty="0"/>
              <a:t> erken aşamada belirlemeye yardımcı olur. Böylece müdahaleler kişiye özel planlanır ve başarı ihtimali artırılır.</a:t>
            </a:r>
          </a:p>
          <a:p>
            <a:endParaRPr lang="tr-TR" dirty="0"/>
          </a:p>
        </p:txBody>
      </p:sp>
      <p:sp>
        <p:nvSpPr>
          <p:cNvPr id="4" name="Slayt Numarası Yer Tutucusu 3"/>
          <p:cNvSpPr>
            <a:spLocks noGrp="1"/>
          </p:cNvSpPr>
          <p:nvPr>
            <p:ph type="sldNum" sz="quarter" idx="5"/>
          </p:nvPr>
        </p:nvSpPr>
        <p:spPr/>
        <p:txBody>
          <a:bodyPr/>
          <a:lstStyle/>
          <a:p>
            <a:fld id="{B1EBF308-CE2B-44DB-BA9E-403EDD952873}" type="slidenum">
              <a:rPr lang="tr-TR" smtClean="0"/>
              <a:t>33</a:t>
            </a:fld>
            <a:endParaRPr lang="tr-TR"/>
          </a:p>
        </p:txBody>
      </p:sp>
    </p:spTree>
    <p:extLst>
      <p:ext uri="{BB962C8B-B14F-4D97-AF65-F5344CB8AC3E}">
        <p14:creationId xmlns:p14="http://schemas.microsoft.com/office/powerpoint/2010/main" val="4161768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DSÖ KLİNİK REHBERİNDEN ALINTI</a:t>
            </a:r>
          </a:p>
          <a:p>
            <a:endParaRPr lang="tr-TR" dirty="0"/>
          </a:p>
        </p:txBody>
      </p:sp>
      <p:sp>
        <p:nvSpPr>
          <p:cNvPr id="4" name="Slayt Numarası Yer Tutucusu 3"/>
          <p:cNvSpPr>
            <a:spLocks noGrp="1"/>
          </p:cNvSpPr>
          <p:nvPr>
            <p:ph type="sldNum" sz="quarter" idx="5"/>
          </p:nvPr>
        </p:nvSpPr>
        <p:spPr/>
        <p:txBody>
          <a:bodyPr/>
          <a:lstStyle/>
          <a:p>
            <a:fld id="{B1EBF308-CE2B-44DB-BA9E-403EDD952873}" type="slidenum">
              <a:rPr lang="tr-TR" smtClean="0"/>
              <a:t>34</a:t>
            </a:fld>
            <a:endParaRPr lang="tr-TR"/>
          </a:p>
        </p:txBody>
      </p:sp>
    </p:spTree>
    <p:extLst>
      <p:ext uri="{BB962C8B-B14F-4D97-AF65-F5344CB8AC3E}">
        <p14:creationId xmlns:p14="http://schemas.microsoft.com/office/powerpoint/2010/main" val="2310514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Hekim hastaya bu yönde tavsiyeler vererek içme isteği geldiğinde nasıl başa çıkabileceği konusunda bilgilendirmeli.</a:t>
            </a:r>
          </a:p>
        </p:txBody>
      </p:sp>
      <p:sp>
        <p:nvSpPr>
          <p:cNvPr id="4" name="Slayt Numarası Yer Tutucusu 3"/>
          <p:cNvSpPr>
            <a:spLocks noGrp="1"/>
          </p:cNvSpPr>
          <p:nvPr>
            <p:ph type="sldNum" sz="quarter" idx="5"/>
          </p:nvPr>
        </p:nvSpPr>
        <p:spPr/>
        <p:txBody>
          <a:bodyPr/>
          <a:lstStyle/>
          <a:p>
            <a:fld id="{B1EBF308-CE2B-44DB-BA9E-403EDD952873}" type="slidenum">
              <a:rPr lang="tr-TR" smtClean="0"/>
              <a:t>36</a:t>
            </a:fld>
            <a:endParaRPr lang="tr-TR"/>
          </a:p>
        </p:txBody>
      </p:sp>
    </p:spTree>
    <p:extLst>
      <p:ext uri="{BB962C8B-B14F-4D97-AF65-F5344CB8AC3E}">
        <p14:creationId xmlns:p14="http://schemas.microsoft.com/office/powerpoint/2010/main" val="2292081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r>
              <a:rPr lang="tr-TR" dirty="0"/>
              <a:t>Alo 171 arama algoritması </a:t>
            </a:r>
          </a:p>
          <a:p>
            <a:r>
              <a:rPr lang="tr-TR" b="1" dirty="0"/>
              <a:t>1. Arama:</a:t>
            </a:r>
            <a:r>
              <a:rPr lang="tr-TR" dirty="0"/>
              <a:t> Bırakma günü </a:t>
            </a:r>
          </a:p>
          <a:p>
            <a:r>
              <a:rPr lang="tr-TR" b="1" dirty="0"/>
              <a:t>2. Arama:</a:t>
            </a:r>
            <a:r>
              <a:rPr lang="tr-TR" dirty="0"/>
              <a:t> 1 hafta sonra</a:t>
            </a:r>
          </a:p>
          <a:p>
            <a:r>
              <a:rPr lang="tr-TR" b="1" dirty="0"/>
              <a:t>3. Arama:</a:t>
            </a:r>
            <a:r>
              <a:rPr lang="tr-TR" dirty="0"/>
              <a:t> 1 ay sonra</a:t>
            </a:r>
          </a:p>
          <a:p>
            <a:r>
              <a:rPr lang="tr-TR" b="1" dirty="0"/>
              <a:t>4. Arama:</a:t>
            </a:r>
            <a:r>
              <a:rPr lang="tr-TR" dirty="0"/>
              <a:t> 3 ay sonra</a:t>
            </a:r>
          </a:p>
          <a:p>
            <a:r>
              <a:rPr lang="tr-TR" b="1" dirty="0"/>
              <a:t>5. Arama:</a:t>
            </a:r>
            <a:r>
              <a:rPr lang="tr-TR" dirty="0"/>
              <a:t> 6 ay sonra</a:t>
            </a:r>
          </a:p>
          <a:p>
            <a:r>
              <a:rPr lang="tr-TR" b="1" dirty="0"/>
              <a:t>6. Arama:</a:t>
            </a:r>
            <a:r>
              <a:rPr lang="tr-TR" dirty="0"/>
              <a:t> 1 yıl sonra</a:t>
            </a:r>
          </a:p>
          <a:p>
            <a:r>
              <a:rPr lang="tr-TR" dirty="0"/>
              <a:t>ALO 171 takip algoritması, danışanın bırakma sürecini bırakma gününden itibaren 1 yıla kadar düzenli aramalarla izler ve her aşamada </a:t>
            </a:r>
            <a:r>
              <a:rPr lang="tr-TR" dirty="0" err="1"/>
              <a:t>motivasyonel</a:t>
            </a:r>
            <a:r>
              <a:rPr lang="tr-TR" dirty="0"/>
              <a:t> destek sağlamayı hedefler.</a:t>
            </a:r>
          </a:p>
          <a:p>
            <a:endParaRPr lang="tr-TR" dirty="0"/>
          </a:p>
        </p:txBody>
      </p:sp>
      <p:sp>
        <p:nvSpPr>
          <p:cNvPr id="4" name="Slayt Numarası Yer Tutucusu 3"/>
          <p:cNvSpPr>
            <a:spLocks noGrp="1"/>
          </p:cNvSpPr>
          <p:nvPr>
            <p:ph type="sldNum" sz="quarter" idx="5"/>
          </p:nvPr>
        </p:nvSpPr>
        <p:spPr/>
        <p:txBody>
          <a:bodyPr/>
          <a:lstStyle/>
          <a:p>
            <a:fld id="{B1EBF308-CE2B-44DB-BA9E-403EDD952873}" type="slidenum">
              <a:rPr lang="tr-TR" smtClean="0"/>
              <a:t>37</a:t>
            </a:fld>
            <a:endParaRPr lang="tr-TR"/>
          </a:p>
        </p:txBody>
      </p:sp>
    </p:spTree>
    <p:extLst>
      <p:ext uri="{BB962C8B-B14F-4D97-AF65-F5344CB8AC3E}">
        <p14:creationId xmlns:p14="http://schemas.microsoft.com/office/powerpoint/2010/main" val="2283872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3CAAB5-430C-DD4F-93F5-EF4B3B4AC1C8}" type="slidenum">
              <a:rPr lang="tr-TR"/>
              <a:pPr/>
              <a:t>38</a:t>
            </a:fld>
            <a:endParaRPr lang="tr-TR"/>
          </a:p>
        </p:txBody>
      </p:sp>
      <p:sp>
        <p:nvSpPr>
          <p:cNvPr id="747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475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Bırakma süreci: öncesinde hazırlık ve tarih belirleme, bırakma gününde genellikle randevu verilmez, ilk hafta </a:t>
            </a:r>
            <a:r>
              <a:rPr lang="tr-TR" dirty="0" err="1"/>
              <a:t>relaps</a:t>
            </a:r>
            <a:r>
              <a:rPr lang="tr-TR" dirty="0"/>
              <a:t> riskinin en yüksek olduğu dönemdir, ilk ayda haftalık veya iki haftalık takip yapılır.</a:t>
            </a:r>
          </a:p>
        </p:txBody>
      </p:sp>
    </p:spTree>
    <p:extLst>
      <p:ext uri="{BB962C8B-B14F-4D97-AF65-F5344CB8AC3E}">
        <p14:creationId xmlns:p14="http://schemas.microsoft.com/office/powerpoint/2010/main" val="3198367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İzlem görüşmeleri, hastanın bırakma sürecini desteklemek, yaşanan güçlükleri erken dönemde belirlemek ve tedaviyi gerektiğinde yeniden düzenlemek için kritik öneme sahiptir. Bu aşamada; hastanın karşılaştığı sorunlar değerlendirilir, sosyal destek kaynakları hatırlatılır, ilaç kullanımı gözden geçirilir ve bir sonraki görüşme planlanır. Bırakmayı başaran hastalarda başarı pekiştirilir.</a:t>
            </a:r>
          </a:p>
        </p:txBody>
      </p:sp>
      <p:sp>
        <p:nvSpPr>
          <p:cNvPr id="4" name="Slayt Numarası Yer Tutucusu 3"/>
          <p:cNvSpPr>
            <a:spLocks noGrp="1"/>
          </p:cNvSpPr>
          <p:nvPr>
            <p:ph type="sldNum" sz="quarter" idx="5"/>
          </p:nvPr>
        </p:nvSpPr>
        <p:spPr/>
        <p:txBody>
          <a:bodyPr/>
          <a:lstStyle/>
          <a:p>
            <a:fld id="{B1EBF308-CE2B-44DB-BA9E-403EDD952873}" type="slidenum">
              <a:rPr lang="tr-TR" smtClean="0"/>
              <a:t>39</a:t>
            </a:fld>
            <a:endParaRPr lang="tr-TR"/>
          </a:p>
        </p:txBody>
      </p:sp>
    </p:spTree>
    <p:extLst>
      <p:ext uri="{BB962C8B-B14F-4D97-AF65-F5344CB8AC3E}">
        <p14:creationId xmlns:p14="http://schemas.microsoft.com/office/powerpoint/2010/main" val="3248216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EBF308-CE2B-44DB-BA9E-403EDD952873}" type="slidenum">
              <a:rPr lang="tr-TR" smtClean="0"/>
              <a:t>40</a:t>
            </a:fld>
            <a:endParaRPr lang="tr-TR"/>
          </a:p>
        </p:txBody>
      </p:sp>
    </p:spTree>
    <p:extLst>
      <p:ext uri="{BB962C8B-B14F-4D97-AF65-F5344CB8AC3E}">
        <p14:creationId xmlns:p14="http://schemas.microsoft.com/office/powerpoint/2010/main" val="125412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CE88FCF-A8BE-45EB-9296-AAFC502B4C8E}" type="slidenum">
              <a:rPr lang="tr-TR" smtClean="0"/>
              <a:t>4</a:t>
            </a:fld>
            <a:endParaRPr lang="tr-TR"/>
          </a:p>
        </p:txBody>
      </p:sp>
    </p:spTree>
    <p:extLst>
      <p:ext uri="{BB962C8B-B14F-4D97-AF65-F5344CB8AC3E}">
        <p14:creationId xmlns:p14="http://schemas.microsoft.com/office/powerpoint/2010/main" val="1891319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err="1"/>
              <a:t>Relevance</a:t>
            </a:r>
            <a:r>
              <a:rPr lang="tr-TR" dirty="0"/>
              <a:t>, hastaya sigarayı bırakmanın </a:t>
            </a:r>
            <a:r>
              <a:rPr lang="tr-TR" b="1" dirty="0"/>
              <a:t>kendi yaşamıyla doğrudan bağlantısını fark ettirme</a:t>
            </a:r>
            <a:r>
              <a:rPr lang="tr-TR" dirty="0"/>
              <a:t> adımıdır.</a:t>
            </a:r>
            <a:br>
              <a:rPr lang="tr-TR" dirty="0"/>
            </a:br>
            <a:r>
              <a:rPr lang="tr-TR" dirty="0"/>
              <a:t>Bu adımın amacı, bırakma motivasyonunu dıştan değil içten başlatmaktır. Çünkü hasta, bırakma nedenini </a:t>
            </a:r>
            <a:r>
              <a:rPr lang="tr-TR" b="1" dirty="0"/>
              <a:t>kendi sözleriyle ifade ettiğinde</a:t>
            </a:r>
            <a:r>
              <a:rPr lang="tr-TR" dirty="0"/>
              <a:t>, davranış değişikliğine yönelik isteği belirgin şekilde artar.</a:t>
            </a:r>
          </a:p>
          <a:p>
            <a:r>
              <a:rPr lang="tr-TR" dirty="0"/>
              <a:t>Bu yaklaşımda sağlık çalışanı, hastaya hazır cevaplar sunmak yerine, sigarayı bırakmanın neden </a:t>
            </a:r>
            <a:r>
              <a:rPr lang="tr-TR" b="1" dirty="0"/>
              <a:t>onun için</a:t>
            </a:r>
            <a:r>
              <a:rPr lang="tr-TR" dirty="0"/>
              <a:t> önemli olduğunu keşfetmesine yardımcı olur. Hastanın yaşadığı sağlık sorunları, aile sorumlulukları, yaş, cinsiyet, ekonomik durum, geçmiş bırakma deneyimleri veya bırakmayı zorlaştıran kişisel engeller gibi özellikler motivasyonun kişiselleştirilmesi için temel ipuçlarıdır.</a:t>
            </a:r>
          </a:p>
          <a:p>
            <a:endParaRPr lang="tr-TR" dirty="0"/>
          </a:p>
        </p:txBody>
      </p:sp>
      <p:sp>
        <p:nvSpPr>
          <p:cNvPr id="4" name="Slayt Numarası Yer Tutucusu 3"/>
          <p:cNvSpPr>
            <a:spLocks noGrp="1"/>
          </p:cNvSpPr>
          <p:nvPr>
            <p:ph type="sldNum" sz="quarter" idx="5"/>
          </p:nvPr>
        </p:nvSpPr>
        <p:spPr/>
        <p:txBody>
          <a:bodyPr/>
          <a:lstStyle/>
          <a:p>
            <a:fld id="{B1EBF308-CE2B-44DB-BA9E-403EDD952873}" type="slidenum">
              <a:rPr lang="tr-TR" smtClean="0"/>
              <a:t>42</a:t>
            </a:fld>
            <a:endParaRPr lang="tr-TR"/>
          </a:p>
        </p:txBody>
      </p:sp>
    </p:spTree>
    <p:extLst>
      <p:ext uri="{BB962C8B-B14F-4D97-AF65-F5344CB8AC3E}">
        <p14:creationId xmlns:p14="http://schemas.microsoft.com/office/powerpoint/2010/main" val="2907978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Örnek:</a:t>
            </a:r>
          </a:p>
          <a:p>
            <a:r>
              <a:rPr lang="tr-TR" b="1" dirty="0"/>
              <a:t>hekim:</a:t>
            </a:r>
            <a:r>
              <a:rPr lang="tr-TR" dirty="0"/>
              <a:t> “Sigarının sağlığınız için oluşturduğu riskler hakkında neler biliyorsunuz? Sizi özellikle endişelendiren bir durum var mı?”</a:t>
            </a:r>
            <a:br>
              <a:rPr lang="tr-TR" dirty="0"/>
            </a:br>
            <a:r>
              <a:rPr lang="tr-TR" b="1" dirty="0"/>
              <a:t>Hasta :</a:t>
            </a:r>
            <a:r>
              <a:rPr lang="tr-TR" dirty="0"/>
              <a:t> “Kanser yaptığını biliyorum. Bu çok korkutucu.”</a:t>
            </a:r>
            <a:br>
              <a:rPr lang="tr-TR" dirty="0"/>
            </a:br>
            <a:r>
              <a:rPr lang="tr-TR" b="1" dirty="0"/>
              <a:t>hekim:</a:t>
            </a:r>
            <a:r>
              <a:rPr lang="tr-TR" dirty="0"/>
              <a:t> “Evet, doğru. Özellikle sigara içenlerde kanser riski birçok kat daha yüksektir.”</a:t>
            </a:r>
          </a:p>
        </p:txBody>
      </p:sp>
      <p:sp>
        <p:nvSpPr>
          <p:cNvPr id="4" name="Slayt Numarası Yer Tutucusu 3"/>
          <p:cNvSpPr>
            <a:spLocks noGrp="1"/>
          </p:cNvSpPr>
          <p:nvPr>
            <p:ph type="sldNum" sz="quarter" idx="5"/>
          </p:nvPr>
        </p:nvSpPr>
        <p:spPr/>
        <p:txBody>
          <a:bodyPr/>
          <a:lstStyle/>
          <a:p>
            <a:fld id="{B1EBF308-CE2B-44DB-BA9E-403EDD952873}" type="slidenum">
              <a:rPr lang="tr-TR" smtClean="0"/>
              <a:t>43</a:t>
            </a:fld>
            <a:endParaRPr lang="tr-TR"/>
          </a:p>
        </p:txBody>
      </p:sp>
    </p:spTree>
    <p:extLst>
      <p:ext uri="{BB962C8B-B14F-4D97-AF65-F5344CB8AC3E}">
        <p14:creationId xmlns:p14="http://schemas.microsoft.com/office/powerpoint/2010/main" val="2497958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err="1"/>
              <a:t>Rewards</a:t>
            </a:r>
            <a:r>
              <a:rPr lang="tr-TR" b="1" dirty="0"/>
              <a:t> adımı</a:t>
            </a:r>
            <a:r>
              <a:rPr lang="tr-TR" dirty="0"/>
              <a:t>, hastanın sigarayı bırakmanın kişisel yararlarını fark ederek bırakma motivasyonunun güçlenmesini sağlar. Bu faydalar, sağlık, ekonomik kazanç, sosyal ilişkiler, fiziksel performans ve görünüm gibi hastanın yaşam kalitesini doğrudan etkileyen alanları kapsar. Hekimin görevi, hastanın kendi yaşamına en çok uyan faydaları bulmasına yardımcı olmak ve bırakma kararını içsel olarak güçlendirmektir.</a:t>
            </a:r>
          </a:p>
          <a:p>
            <a:endParaRPr lang="tr-TR" dirty="0"/>
          </a:p>
        </p:txBody>
      </p:sp>
      <p:sp>
        <p:nvSpPr>
          <p:cNvPr id="4" name="Slayt Numarası Yer Tutucusu 3"/>
          <p:cNvSpPr>
            <a:spLocks noGrp="1"/>
          </p:cNvSpPr>
          <p:nvPr>
            <p:ph type="sldNum" sz="quarter" idx="5"/>
          </p:nvPr>
        </p:nvSpPr>
        <p:spPr/>
        <p:txBody>
          <a:bodyPr/>
          <a:lstStyle/>
          <a:p>
            <a:fld id="{B1EBF308-CE2B-44DB-BA9E-403EDD952873}" type="slidenum">
              <a:rPr lang="tr-TR" smtClean="0"/>
              <a:t>47</a:t>
            </a:fld>
            <a:endParaRPr lang="tr-TR"/>
          </a:p>
        </p:txBody>
      </p:sp>
    </p:spTree>
    <p:extLst>
      <p:ext uri="{BB962C8B-B14F-4D97-AF65-F5344CB8AC3E}">
        <p14:creationId xmlns:p14="http://schemas.microsoft.com/office/powerpoint/2010/main" val="2529654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hekim:</a:t>
            </a:r>
            <a:r>
              <a:rPr lang="tr-TR" dirty="0"/>
              <a:t> “Sizin için bırakmayı zorlaştıracak noktalar neler olabilir?”</a:t>
            </a:r>
            <a:br>
              <a:rPr lang="tr-TR" dirty="0"/>
            </a:br>
            <a:r>
              <a:rPr lang="tr-TR" b="1" dirty="0"/>
              <a:t>Hasta :</a:t>
            </a:r>
            <a:r>
              <a:rPr lang="tr-TR" dirty="0"/>
              <a:t> “Aşermeler çok kötü oluyor.”</a:t>
            </a:r>
            <a:br>
              <a:rPr lang="tr-TR" dirty="0"/>
            </a:br>
            <a:r>
              <a:rPr lang="tr-TR" b="1" dirty="0"/>
              <a:t>Hekim:</a:t>
            </a:r>
            <a:r>
              <a:rPr lang="tr-TR" dirty="0"/>
              <a:t> “Bunun için yardımcı olabiliriz. Nikotin </a:t>
            </a:r>
            <a:r>
              <a:rPr lang="tr-TR" dirty="0" err="1"/>
              <a:t>replasman</a:t>
            </a:r>
            <a:r>
              <a:rPr lang="tr-TR" dirty="0"/>
              <a:t> tedavisi (NRT) aşermeyi azaltabilir.”</a:t>
            </a:r>
            <a:br>
              <a:rPr lang="tr-TR" dirty="0"/>
            </a:br>
            <a:r>
              <a:rPr lang="tr-TR" b="1" dirty="0"/>
              <a:t>Hasta:</a:t>
            </a:r>
            <a:r>
              <a:rPr lang="tr-TR" dirty="0"/>
              <a:t> “Gerçekten işe yarıyor mu?”</a:t>
            </a:r>
            <a:br>
              <a:rPr lang="tr-TR" dirty="0"/>
            </a:br>
            <a:r>
              <a:rPr lang="tr-TR" b="1" dirty="0"/>
              <a:t>Hekim:</a:t>
            </a:r>
            <a:r>
              <a:rPr lang="tr-TR" dirty="0"/>
              <a:t> “Elbette, irade hâlâ önemli ama çalışmalar </a:t>
            </a:r>
            <a:r>
              <a:rPr lang="tr-TR" dirty="0" err="1"/>
              <a:t>NRT’nin</a:t>
            </a:r>
            <a:r>
              <a:rPr lang="tr-TR" dirty="0"/>
              <a:t> başarı şansını iki kat artırabildiğini gösteriyor.”</a:t>
            </a:r>
          </a:p>
        </p:txBody>
      </p:sp>
      <p:sp>
        <p:nvSpPr>
          <p:cNvPr id="4" name="Slayt Numarası Yer Tutucusu 3"/>
          <p:cNvSpPr>
            <a:spLocks noGrp="1"/>
          </p:cNvSpPr>
          <p:nvPr>
            <p:ph type="sldNum" sz="quarter" idx="5"/>
          </p:nvPr>
        </p:nvSpPr>
        <p:spPr/>
        <p:txBody>
          <a:bodyPr/>
          <a:lstStyle/>
          <a:p>
            <a:fld id="{B1EBF308-CE2B-44DB-BA9E-403EDD952873}" type="slidenum">
              <a:rPr lang="tr-TR" smtClean="0"/>
              <a:t>48</a:t>
            </a:fld>
            <a:endParaRPr lang="tr-TR"/>
          </a:p>
        </p:txBody>
      </p:sp>
    </p:spTree>
    <p:extLst>
      <p:ext uri="{BB962C8B-B14F-4D97-AF65-F5344CB8AC3E}">
        <p14:creationId xmlns:p14="http://schemas.microsoft.com/office/powerpoint/2010/main" val="2257849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hekim:</a:t>
            </a:r>
            <a:r>
              <a:rPr lang="tr-TR" dirty="0"/>
              <a:t> “Şimdi konuştuğumuza göre, bu konuda kendinizi farklı hissedip hissetmediğinize bakalım. Bu soruları tekrar yanıtlar mısınız…?”</a:t>
            </a:r>
            <a:br>
              <a:rPr lang="tr-TR" dirty="0"/>
            </a:br>
            <a:r>
              <a:rPr lang="tr-TR" dirty="0"/>
              <a:t>(Bu noktada 5A’nın </a:t>
            </a:r>
            <a:r>
              <a:rPr lang="tr-TR" b="1" dirty="0" err="1"/>
              <a:t>Assess</a:t>
            </a:r>
            <a:r>
              <a:rPr lang="tr-TR" dirty="0"/>
              <a:t> basamağına geri dönülür.</a:t>
            </a:r>
            <a:br>
              <a:rPr lang="tr-TR" dirty="0"/>
            </a:br>
            <a:r>
              <a:rPr lang="tr-TR" dirty="0"/>
              <a:t>Eğer hasta bırakmaya hazırsa 5A’nın diğer adımlarına geçilir.</a:t>
            </a:r>
            <a:br>
              <a:rPr lang="tr-TR" dirty="0"/>
            </a:br>
            <a:r>
              <a:rPr lang="tr-TR" dirty="0"/>
              <a:t>Eğer hâlâ hazır değilse, görüşme şu şekilde olumlu bir cümleyle sonlandırılır:)</a:t>
            </a:r>
            <a:br>
              <a:rPr lang="tr-TR" dirty="0"/>
            </a:br>
            <a:r>
              <a:rPr lang="tr-TR" b="1" dirty="0"/>
              <a:t>“Bu süreç gerçekten zor olabilir ama üstesinden gelebileceğinizi biliyorum ve size destek olmak için buradayım.”</a:t>
            </a:r>
            <a:endParaRPr lang="tr-TR" dirty="0"/>
          </a:p>
        </p:txBody>
      </p:sp>
      <p:sp>
        <p:nvSpPr>
          <p:cNvPr id="4" name="Slayt Numarası Yer Tutucusu 3"/>
          <p:cNvSpPr>
            <a:spLocks noGrp="1"/>
          </p:cNvSpPr>
          <p:nvPr>
            <p:ph type="sldNum" sz="quarter" idx="5"/>
          </p:nvPr>
        </p:nvSpPr>
        <p:spPr/>
        <p:txBody>
          <a:bodyPr/>
          <a:lstStyle/>
          <a:p>
            <a:fld id="{B1EBF308-CE2B-44DB-BA9E-403EDD952873}" type="slidenum">
              <a:rPr lang="tr-TR" smtClean="0"/>
              <a:t>49</a:t>
            </a:fld>
            <a:endParaRPr lang="tr-TR"/>
          </a:p>
        </p:txBody>
      </p:sp>
    </p:spTree>
    <p:extLst>
      <p:ext uri="{BB962C8B-B14F-4D97-AF65-F5344CB8AC3E}">
        <p14:creationId xmlns:p14="http://schemas.microsoft.com/office/powerpoint/2010/main" val="3618485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Sigarayı yeni bırakanlar  tebrik edilmeli, motivasyon artırılmalı, sağlık yararları anlatılmalı ve karşılaşılan sorunlar ile riskler görüşülmelidir.</a:t>
            </a:r>
          </a:p>
        </p:txBody>
      </p:sp>
      <p:sp>
        <p:nvSpPr>
          <p:cNvPr id="4" name="Slayt Numarası Yer Tutucusu 3"/>
          <p:cNvSpPr>
            <a:spLocks noGrp="1"/>
          </p:cNvSpPr>
          <p:nvPr>
            <p:ph type="sldNum" sz="quarter" idx="5"/>
          </p:nvPr>
        </p:nvSpPr>
        <p:spPr/>
        <p:txBody>
          <a:bodyPr/>
          <a:lstStyle/>
          <a:p>
            <a:fld id="{B1EBF308-CE2B-44DB-BA9E-403EDD952873}" type="slidenum">
              <a:rPr lang="tr-TR" smtClean="0"/>
              <a:t>50</a:t>
            </a:fld>
            <a:endParaRPr lang="tr-TR"/>
          </a:p>
        </p:txBody>
      </p:sp>
    </p:spTree>
    <p:extLst>
      <p:ext uri="{BB962C8B-B14F-4D97-AF65-F5344CB8AC3E}">
        <p14:creationId xmlns:p14="http://schemas.microsoft.com/office/powerpoint/2010/main" val="2078388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56832533-E755-90B5-CE4D-DFFAB082B3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79DA4BA1-A94B-487B-9E41-662047F28FD5}" type="slidenum">
              <a:rPr lang="tr-TR" altLang="tr-TR" sz="1200">
                <a:latin typeface="Arial" panose="020B0604020202020204" pitchFamily="34" charset="0"/>
              </a:rPr>
              <a:pPr/>
              <a:t>51</a:t>
            </a:fld>
            <a:endParaRPr lang="tr-TR" altLang="tr-TR" sz="1200">
              <a:latin typeface="Arial" panose="020B0604020202020204" pitchFamily="34" charset="0"/>
            </a:endParaRPr>
          </a:p>
        </p:txBody>
      </p:sp>
      <p:sp>
        <p:nvSpPr>
          <p:cNvPr id="133123" name="Rectangle 7">
            <a:extLst>
              <a:ext uri="{FF2B5EF4-FFF2-40B4-BE49-F238E27FC236}">
                <a16:creationId xmlns:a16="http://schemas.microsoft.com/office/drawing/2014/main" id="{C3F58F02-03C5-FB10-62E4-C4CEECFF92E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r"/>
            <a:fld id="{DA1A9796-2055-4693-BE50-7B83AEE3D2BA}" type="slidenum">
              <a:rPr lang="tr-TR" altLang="tr-TR" sz="1200">
                <a:latin typeface="Arial Unicode MS" panose="020B0604020202020204" pitchFamily="34" charset="-128"/>
              </a:rPr>
              <a:pPr algn="r"/>
              <a:t>51</a:t>
            </a:fld>
            <a:endParaRPr lang="tr-TR" altLang="tr-TR" sz="1200">
              <a:latin typeface="Arial Unicode MS" panose="020B0604020202020204" pitchFamily="34" charset="-128"/>
            </a:endParaRPr>
          </a:p>
        </p:txBody>
      </p:sp>
      <p:sp>
        <p:nvSpPr>
          <p:cNvPr id="133124" name="Rectangle 2">
            <a:extLst>
              <a:ext uri="{FF2B5EF4-FFF2-40B4-BE49-F238E27FC236}">
                <a16:creationId xmlns:a16="http://schemas.microsoft.com/office/drawing/2014/main" id="{5B83E64B-4939-7CEE-AB30-61CD510D2F5D}"/>
              </a:ext>
            </a:extLst>
          </p:cNvPr>
          <p:cNvSpPr>
            <a:spLocks noGrp="1" noRot="1" noChangeAspect="1" noChangeArrowheads="1" noTextEdit="1"/>
          </p:cNvSpPr>
          <p:nvPr>
            <p:ph type="sldImg"/>
          </p:nvPr>
        </p:nvSpPr>
        <p:spPr>
          <a:xfrm>
            <a:off x="382588" y="685800"/>
            <a:ext cx="6096000" cy="3429000"/>
          </a:xfrm>
          <a:ln/>
        </p:spPr>
      </p:sp>
      <p:sp>
        <p:nvSpPr>
          <p:cNvPr id="133125" name="Rectangle 3">
            <a:extLst>
              <a:ext uri="{FF2B5EF4-FFF2-40B4-BE49-F238E27FC236}">
                <a16:creationId xmlns:a16="http://schemas.microsoft.com/office/drawing/2014/main" id="{356A94A0-338C-A39F-0018-E70EECD7F37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latin typeface="Arial" panose="020B0604020202020204" pitchFamily="34" charset="0"/>
            </a:endParaRPr>
          </a:p>
        </p:txBody>
      </p:sp>
    </p:spTree>
    <p:extLst>
      <p:ext uri="{BB962C8B-B14F-4D97-AF65-F5344CB8AC3E}">
        <p14:creationId xmlns:p14="http://schemas.microsoft.com/office/powerpoint/2010/main" val="2279383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Hastanın sözünü kesmeden, yargılamadan, dikkatle dinlemek esastır.</a:t>
            </a:r>
          </a:p>
          <a:p>
            <a:r>
              <a:rPr lang="tr-TR" dirty="0"/>
              <a:t>Sessizlik, hastanın düşüncelerini toplamasına ve duygu ifadelerini söylemesine alan açar.</a:t>
            </a:r>
          </a:p>
          <a:p>
            <a:r>
              <a:rPr lang="tr-TR" dirty="0"/>
              <a:t>Gereksiz soru araya girmeden önce hastaya birkaç saniyelik “alan” bırakılmalıdır.</a:t>
            </a:r>
          </a:p>
          <a:p>
            <a:r>
              <a:rPr lang="tr-TR" dirty="0"/>
              <a:t>Hasta konuşurken bilgisayara odaklanmak, telefona bakmak, esnemek veya odaya göz gezdirmek güveni azaltır.</a:t>
            </a:r>
          </a:p>
          <a:p>
            <a:r>
              <a:rPr lang="tr-TR" dirty="0"/>
              <a:t>Hastanın sözünü bitirmeden cümlesini tamamlamak, onu yönlendirmek veya yargılamak anlamına gelebilir.</a:t>
            </a:r>
          </a:p>
          <a:p>
            <a:r>
              <a:rPr lang="tr-TR" dirty="0"/>
              <a:t>Bu durum hastanın özgürce ifade etmesini engeller ve önemli bilgilerin gözden kaçmasına neden olur.</a:t>
            </a:r>
          </a:p>
          <a:p>
            <a:r>
              <a:rPr lang="tr-TR" dirty="0"/>
              <a:t>Hekim, sabırlı olmalı; hastanın cümlesini kendi ritminde tamamlamasına izin vermelidir.</a:t>
            </a:r>
          </a:p>
          <a:p>
            <a:r>
              <a:rPr lang="tr-TR" dirty="0"/>
              <a:t>Yorum yerine </a:t>
            </a:r>
            <a:r>
              <a:rPr lang="tr-TR" b="1" dirty="0"/>
              <a:t>yansıtıcı dinleme</a:t>
            </a:r>
            <a:r>
              <a:rPr lang="tr-TR" dirty="0"/>
              <a:t> kullanılmalıdır (</a:t>
            </a:r>
            <a:r>
              <a:rPr lang="tr-TR" dirty="0" err="1"/>
              <a:t>örn</a:t>
            </a:r>
            <a:r>
              <a:rPr lang="tr-TR" dirty="0"/>
              <a:t>. “Bunu duyunca zorlandığınızı anlıyorum.”).</a:t>
            </a:r>
          </a:p>
          <a:p>
            <a:endParaRPr lang="tr-TR" dirty="0"/>
          </a:p>
        </p:txBody>
      </p:sp>
      <p:sp>
        <p:nvSpPr>
          <p:cNvPr id="4" name="Slayt Numarası Yer Tutucusu 3"/>
          <p:cNvSpPr>
            <a:spLocks noGrp="1"/>
          </p:cNvSpPr>
          <p:nvPr>
            <p:ph type="sldNum" sz="quarter" idx="5"/>
          </p:nvPr>
        </p:nvSpPr>
        <p:spPr/>
        <p:txBody>
          <a:bodyPr/>
          <a:lstStyle/>
          <a:p>
            <a:fld id="{2CE88FCF-A8BE-45EB-9296-AAFC502B4C8E}" type="slidenum">
              <a:rPr lang="tr-TR" smtClean="0"/>
              <a:t>5</a:t>
            </a:fld>
            <a:endParaRPr lang="tr-TR"/>
          </a:p>
        </p:txBody>
      </p:sp>
    </p:spTree>
    <p:extLst>
      <p:ext uri="{BB962C8B-B14F-4D97-AF65-F5344CB8AC3E}">
        <p14:creationId xmlns:p14="http://schemas.microsoft.com/office/powerpoint/2010/main" val="369463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dirty="0"/>
              <a:t> “Araları çok uzatmayın”</a:t>
            </a:r>
          </a:p>
          <a:p>
            <a:r>
              <a:rPr lang="tr-TR" b="0" dirty="0"/>
              <a:t>Hastanın anlattıkları arasında çok uzun sessizlikler, konu kopukluğu veya fazla bekleme olmaması demektir.</a:t>
            </a:r>
          </a:p>
          <a:p>
            <a:r>
              <a:rPr lang="tr-TR" b="0" dirty="0"/>
              <a:t>Konu dağılıp başka yöne kaymasın</a:t>
            </a:r>
          </a:p>
          <a:p>
            <a:r>
              <a:rPr lang="tr-TR" b="0" dirty="0"/>
              <a:t>Hastanın motivasyonu düşmesin</a:t>
            </a:r>
          </a:p>
          <a:p>
            <a:r>
              <a:rPr lang="tr-TR" b="0" dirty="0"/>
              <a:t>Odak bozulmasın</a:t>
            </a:r>
          </a:p>
          <a:p>
            <a:r>
              <a:rPr lang="tr-TR" b="0" dirty="0"/>
              <a:t>Bu, görüşmenin akıcı sürmesini sağlar.</a:t>
            </a:r>
          </a:p>
          <a:p>
            <a:br>
              <a:rPr lang="tr-TR" b="0" dirty="0"/>
            </a:br>
            <a:endParaRPr lang="tr-TR" b="0" dirty="0"/>
          </a:p>
          <a:p>
            <a:r>
              <a:rPr lang="tr-TR" b="0" dirty="0"/>
              <a:t> “Kaçırdığınız şeyleri ertelemeyin”</a:t>
            </a:r>
          </a:p>
          <a:p>
            <a:r>
              <a:rPr lang="tr-TR" b="0" dirty="0"/>
              <a:t>Hasta bir duygu, belirti, motivasyon cümlesi söylediğinde bunu daha sonra dönerim diye ertelemeyin demektir.</a:t>
            </a:r>
          </a:p>
          <a:p>
            <a:r>
              <a:rPr lang="tr-TR" b="0" dirty="0"/>
              <a:t>Örneğin hasta:</a:t>
            </a:r>
            <a:br>
              <a:rPr lang="tr-TR" b="0" dirty="0"/>
            </a:br>
            <a:r>
              <a:rPr lang="tr-TR" b="0" dirty="0"/>
              <a:t>“Bazen çok yalnız hissediyorum” dedi.</a:t>
            </a:r>
            <a:br>
              <a:rPr lang="tr-TR" b="0" dirty="0"/>
            </a:br>
            <a:r>
              <a:rPr lang="tr-TR" b="0" dirty="0"/>
              <a:t>Bunu duyup not alıp geçmek yerine, o anda yumuşakça dönmek gerekir:</a:t>
            </a:r>
            <a:br>
              <a:rPr lang="tr-TR" b="0" dirty="0"/>
            </a:br>
            <a:r>
              <a:rPr lang="tr-TR" b="0" dirty="0"/>
              <a:t>“Yalnız hissettiğinizi söylediniz… bu sizin için zor olmalı.”</a:t>
            </a:r>
          </a:p>
          <a:p>
            <a:endParaRPr lang="tr-TR" dirty="0"/>
          </a:p>
        </p:txBody>
      </p:sp>
      <p:sp>
        <p:nvSpPr>
          <p:cNvPr id="4" name="Slayt Numarası Yer Tutucusu 3"/>
          <p:cNvSpPr>
            <a:spLocks noGrp="1"/>
          </p:cNvSpPr>
          <p:nvPr>
            <p:ph type="sldNum" sz="quarter" idx="5"/>
          </p:nvPr>
        </p:nvSpPr>
        <p:spPr/>
        <p:txBody>
          <a:bodyPr/>
          <a:lstStyle/>
          <a:p>
            <a:fld id="{2CE88FCF-A8BE-45EB-9296-AAFC502B4C8E}" type="slidenum">
              <a:rPr lang="tr-TR" smtClean="0"/>
              <a:t>6</a:t>
            </a:fld>
            <a:endParaRPr lang="tr-TR"/>
          </a:p>
        </p:txBody>
      </p:sp>
    </p:spTree>
    <p:extLst>
      <p:ext uri="{BB962C8B-B14F-4D97-AF65-F5344CB8AC3E}">
        <p14:creationId xmlns:p14="http://schemas.microsoft.com/office/powerpoint/2010/main" val="427170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dirty="0"/>
              <a:t>Örnek olarak:</a:t>
            </a:r>
          </a:p>
          <a:p>
            <a:r>
              <a:rPr lang="tr-TR" b="0" dirty="0"/>
              <a:t>“Ev/iş arkadaşlarınızın sizin yanınızda sigara içmesi sizi zorluyor.”</a:t>
            </a:r>
          </a:p>
          <a:p>
            <a:r>
              <a:rPr lang="tr-TR" b="0" dirty="0"/>
              <a:t>“Son günlerde çok bunalmışsın.”</a:t>
            </a:r>
          </a:p>
          <a:p>
            <a:r>
              <a:rPr lang="tr-TR" b="0" dirty="0"/>
              <a:t>Bunlar hekim tarafından hastaya söylenen empatik yansıtma örnekleridir.</a:t>
            </a:r>
          </a:p>
          <a:p>
            <a:r>
              <a:rPr lang="tr-TR" b="0" dirty="0"/>
              <a:t>Bu iki madde “yansıtıcı ifadeler (reflektif cümleler)”</a:t>
            </a:r>
          </a:p>
          <a:p>
            <a:r>
              <a:rPr lang="tr-TR" b="0" dirty="0"/>
              <a:t>Bunlar motivasyonel görüşmede hekimin hastaya söylediği empatik yansıtma cümleleridir.</a:t>
            </a:r>
          </a:p>
          <a:p>
            <a:r>
              <a:rPr lang="tr-TR" dirty="0"/>
              <a:t>Diğer maddeler ise “hekim ne yapmalı” talimatları</a:t>
            </a:r>
          </a:p>
        </p:txBody>
      </p:sp>
      <p:sp>
        <p:nvSpPr>
          <p:cNvPr id="4" name="Slayt Numarası Yer Tutucusu 3"/>
          <p:cNvSpPr>
            <a:spLocks noGrp="1"/>
          </p:cNvSpPr>
          <p:nvPr>
            <p:ph type="sldNum" sz="quarter" idx="5"/>
          </p:nvPr>
        </p:nvSpPr>
        <p:spPr/>
        <p:txBody>
          <a:bodyPr/>
          <a:lstStyle/>
          <a:p>
            <a:fld id="{2CE88FCF-A8BE-45EB-9296-AAFC502B4C8E}" type="slidenum">
              <a:rPr lang="tr-TR" smtClean="0"/>
              <a:t>7</a:t>
            </a:fld>
            <a:endParaRPr lang="tr-TR"/>
          </a:p>
        </p:txBody>
      </p:sp>
    </p:spTree>
    <p:extLst>
      <p:ext uri="{BB962C8B-B14F-4D97-AF65-F5344CB8AC3E}">
        <p14:creationId xmlns:p14="http://schemas.microsoft.com/office/powerpoint/2010/main" val="414138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CE88FCF-A8BE-45EB-9296-AAFC502B4C8E}" type="slidenum">
              <a:rPr lang="tr-TR" smtClean="0"/>
              <a:t>8</a:t>
            </a:fld>
            <a:endParaRPr lang="tr-TR"/>
          </a:p>
        </p:txBody>
      </p:sp>
    </p:spTree>
    <p:extLst>
      <p:ext uri="{BB962C8B-B14F-4D97-AF65-F5344CB8AC3E}">
        <p14:creationId xmlns:p14="http://schemas.microsoft.com/office/powerpoint/2010/main" val="1820699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CE88FCF-A8BE-45EB-9296-AAFC502B4C8E}" type="slidenum">
              <a:rPr lang="tr-TR" smtClean="0"/>
              <a:t>9</a:t>
            </a:fld>
            <a:endParaRPr lang="tr-TR"/>
          </a:p>
        </p:txBody>
      </p:sp>
    </p:spTree>
    <p:extLst>
      <p:ext uri="{BB962C8B-B14F-4D97-AF65-F5344CB8AC3E}">
        <p14:creationId xmlns:p14="http://schemas.microsoft.com/office/powerpoint/2010/main" val="346335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Örnek cümleler</a:t>
            </a:r>
          </a:p>
          <a:p>
            <a:r>
              <a:rPr lang="tr-TR" dirty="0"/>
              <a:t>1.</a:t>
            </a:r>
            <a:r>
              <a:rPr lang="tr-TR" b="1" dirty="0"/>
              <a:t> Empatiyi Göstermek (</a:t>
            </a:r>
            <a:r>
              <a:rPr lang="tr-TR" b="1" dirty="0" err="1"/>
              <a:t>Empathy</a:t>
            </a:r>
            <a:r>
              <a:rPr lang="tr-TR" b="1" dirty="0"/>
              <a:t>)</a:t>
            </a:r>
          </a:p>
          <a:p>
            <a:r>
              <a:rPr lang="tr-TR" i="1" dirty="0"/>
              <a:t>“Bu sürecin sizin için gerçekten zor olduğunu anlıyorum.”</a:t>
            </a:r>
            <a:endParaRPr lang="tr-TR" dirty="0"/>
          </a:p>
          <a:p>
            <a:r>
              <a:rPr lang="tr-TR" i="1" dirty="0"/>
              <a:t>“Yaşadıklarınızı anlatırken ne kadar yorulduğunuzu hissedebiliyorum.”</a:t>
            </a:r>
            <a:endParaRPr lang="tr-TR" dirty="0"/>
          </a:p>
          <a:p>
            <a:r>
              <a:rPr lang="tr-TR" dirty="0"/>
              <a:t>2.</a:t>
            </a:r>
            <a:r>
              <a:rPr lang="tr-TR" b="1" dirty="0"/>
              <a:t> Çelişkileri Ortaya Çıkarmak (</a:t>
            </a:r>
            <a:r>
              <a:rPr lang="tr-TR" b="1" dirty="0" err="1"/>
              <a:t>Discrepancy</a:t>
            </a:r>
            <a:r>
              <a:rPr lang="tr-TR" b="1" dirty="0"/>
              <a:t>)</a:t>
            </a:r>
          </a:p>
          <a:p>
            <a:r>
              <a:rPr lang="tr-TR" i="1" dirty="0"/>
              <a:t>“Bir yandan sağlığınızın düzelmesini istiyorsunuz, diğer yandan sigara bırakmak size zor geliyor gibi.”</a:t>
            </a:r>
            <a:endParaRPr lang="tr-TR" dirty="0"/>
          </a:p>
          <a:p>
            <a:r>
              <a:rPr lang="tr-TR" i="1" dirty="0"/>
              <a:t>“Söylediklerinize göre sigarayı bırakmak istiyorsunuz ama stres anlarında sigara size rahatlatıcı geliyor.”</a:t>
            </a:r>
            <a:endParaRPr lang="tr-TR" dirty="0"/>
          </a:p>
          <a:p>
            <a:r>
              <a:rPr lang="tr-TR" dirty="0"/>
              <a:t>3.</a:t>
            </a:r>
            <a:r>
              <a:rPr lang="tr-TR" b="1" dirty="0"/>
              <a:t> Dirençle Çalışmak (</a:t>
            </a:r>
            <a:r>
              <a:rPr lang="tr-TR" b="1" dirty="0" err="1"/>
              <a:t>Roll</a:t>
            </a:r>
            <a:r>
              <a:rPr lang="tr-TR" b="1" dirty="0"/>
              <a:t> </a:t>
            </a:r>
            <a:r>
              <a:rPr lang="tr-TR" b="1" dirty="0" err="1"/>
              <a:t>with</a:t>
            </a:r>
            <a:r>
              <a:rPr lang="tr-TR" b="1" dirty="0"/>
              <a:t> </a:t>
            </a:r>
            <a:r>
              <a:rPr lang="tr-TR" b="1" dirty="0" err="1"/>
              <a:t>resistance</a:t>
            </a:r>
            <a:r>
              <a:rPr lang="tr-TR" b="1" dirty="0"/>
              <a:t>)</a:t>
            </a:r>
          </a:p>
          <a:p>
            <a:r>
              <a:rPr lang="tr-TR" i="1" dirty="0"/>
              <a:t>“Şu anda bırakmaya hazır hissetmemeniz çok anlaşılır.”</a:t>
            </a:r>
            <a:endParaRPr lang="tr-TR" dirty="0"/>
          </a:p>
          <a:p>
            <a:r>
              <a:rPr lang="tr-TR" i="1" dirty="0"/>
              <a:t>“Size göre şu an sigarayı bırakmanın zamanı değil, bunu duyuyorum.”</a:t>
            </a:r>
            <a:endParaRPr lang="tr-TR" dirty="0"/>
          </a:p>
          <a:p>
            <a:r>
              <a:rPr lang="tr-TR" i="1" dirty="0"/>
              <a:t>“Bu konuda kaygılarınız olduğunu görüyorum, biraz daha anlatmak ister misiniz?”</a:t>
            </a:r>
            <a:endParaRPr lang="tr-TR" dirty="0"/>
          </a:p>
          <a:p>
            <a:r>
              <a:rPr lang="tr-TR" dirty="0"/>
              <a:t>4. </a:t>
            </a:r>
            <a:r>
              <a:rPr lang="tr-TR" b="1" dirty="0"/>
              <a:t>Kendine Yeterliliği Desteklemek (Self-</a:t>
            </a:r>
            <a:r>
              <a:rPr lang="tr-TR" b="1" dirty="0" err="1"/>
              <a:t>efficacy</a:t>
            </a:r>
            <a:r>
              <a:rPr lang="tr-TR" b="1" dirty="0"/>
              <a:t>)</a:t>
            </a:r>
          </a:p>
          <a:p>
            <a:r>
              <a:rPr lang="tr-TR" dirty="0"/>
              <a:t>“Bu süreçte sizi desteklemek için buradayım ve yapabileceğinize inanıyorum.”</a:t>
            </a:r>
          </a:p>
        </p:txBody>
      </p:sp>
      <p:sp>
        <p:nvSpPr>
          <p:cNvPr id="4" name="Slayt Numarası Yer Tutucusu 3"/>
          <p:cNvSpPr>
            <a:spLocks noGrp="1"/>
          </p:cNvSpPr>
          <p:nvPr>
            <p:ph type="sldNum" sz="quarter" idx="5"/>
          </p:nvPr>
        </p:nvSpPr>
        <p:spPr/>
        <p:txBody>
          <a:bodyPr/>
          <a:lstStyle/>
          <a:p>
            <a:fld id="{2CE88FCF-A8BE-45EB-9296-AAFC502B4C8E}" type="slidenum">
              <a:rPr lang="tr-TR" smtClean="0"/>
              <a:t>10</a:t>
            </a:fld>
            <a:endParaRPr lang="tr-TR"/>
          </a:p>
        </p:txBody>
      </p:sp>
    </p:spTree>
    <p:extLst>
      <p:ext uri="{BB962C8B-B14F-4D97-AF65-F5344CB8AC3E}">
        <p14:creationId xmlns:p14="http://schemas.microsoft.com/office/powerpoint/2010/main" val="2572574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pak-Turkuaz">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8B790538-FB07-8A49-765E-E6CBB99DDFD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Resim 7">
            <a:extLst>
              <a:ext uri="{FF2B5EF4-FFF2-40B4-BE49-F238E27FC236}">
                <a16:creationId xmlns:a16="http://schemas.microsoft.com/office/drawing/2014/main" id="{7944B499-4301-89EF-1F18-92B22010D933}"/>
              </a:ext>
            </a:extLst>
          </p:cNvPr>
          <p:cNvPicPr>
            <a:picLocks noChangeAspect="1"/>
          </p:cNvPicPr>
          <p:nvPr userDrawn="1"/>
        </p:nvPicPr>
        <p:blipFill>
          <a:blip r:embed="rId3"/>
          <a:stretch>
            <a:fillRect/>
          </a:stretch>
        </p:blipFill>
        <p:spPr>
          <a:xfrm>
            <a:off x="3897261" y="865072"/>
            <a:ext cx="4397477" cy="1217504"/>
          </a:xfrm>
          <a:prstGeom prst="rect">
            <a:avLst/>
          </a:prstGeom>
        </p:spPr>
      </p:pic>
      <p:sp>
        <p:nvSpPr>
          <p:cNvPr id="10" name="Başlık 1">
            <a:extLst>
              <a:ext uri="{FF2B5EF4-FFF2-40B4-BE49-F238E27FC236}">
                <a16:creationId xmlns:a16="http://schemas.microsoft.com/office/drawing/2014/main" id="{30C3E450-2F76-3673-11C3-8DECC30ABFCD}"/>
              </a:ext>
            </a:extLst>
          </p:cNvPr>
          <p:cNvSpPr>
            <a:spLocks noGrp="1"/>
          </p:cNvSpPr>
          <p:nvPr>
            <p:ph type="title" hasCustomPrompt="1"/>
          </p:nvPr>
        </p:nvSpPr>
        <p:spPr>
          <a:xfrm>
            <a:off x="838199" y="3144724"/>
            <a:ext cx="10515600" cy="1325563"/>
          </a:xfrm>
        </p:spPr>
        <p:txBody>
          <a:bodyPr/>
          <a:lstStyle>
            <a:lvl1pPr algn="ctr">
              <a:defRPr b="1">
                <a:solidFill>
                  <a:schemeClr val="bg1"/>
                </a:solidFill>
                <a:latin typeface="+mn-lt"/>
              </a:defRPr>
            </a:lvl1pPr>
          </a:lstStyle>
          <a:p>
            <a:r>
              <a:rPr lang="tr-TR" dirty="0"/>
              <a:t>BAŞLIK GİRİNİZ</a:t>
            </a:r>
          </a:p>
        </p:txBody>
      </p:sp>
    </p:spTree>
    <p:extLst>
      <p:ext uri="{BB962C8B-B14F-4D97-AF65-F5344CB8AC3E}">
        <p14:creationId xmlns:p14="http://schemas.microsoft.com/office/powerpoint/2010/main" val="4031364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ak-Kırmızı">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76ED44D-8B35-3078-3FBA-7220CBC4ACA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Resim 7">
            <a:extLst>
              <a:ext uri="{FF2B5EF4-FFF2-40B4-BE49-F238E27FC236}">
                <a16:creationId xmlns:a16="http://schemas.microsoft.com/office/drawing/2014/main" id="{7944B499-4301-89EF-1F18-92B22010D933}"/>
              </a:ext>
            </a:extLst>
          </p:cNvPr>
          <p:cNvPicPr>
            <a:picLocks noChangeAspect="1"/>
          </p:cNvPicPr>
          <p:nvPr userDrawn="1"/>
        </p:nvPicPr>
        <p:blipFill>
          <a:blip r:embed="rId3"/>
          <a:stretch>
            <a:fillRect/>
          </a:stretch>
        </p:blipFill>
        <p:spPr>
          <a:xfrm>
            <a:off x="3897261" y="865072"/>
            <a:ext cx="4397477" cy="1217504"/>
          </a:xfrm>
          <a:prstGeom prst="rect">
            <a:avLst/>
          </a:prstGeom>
        </p:spPr>
      </p:pic>
      <p:sp>
        <p:nvSpPr>
          <p:cNvPr id="10" name="Başlık 1">
            <a:extLst>
              <a:ext uri="{FF2B5EF4-FFF2-40B4-BE49-F238E27FC236}">
                <a16:creationId xmlns:a16="http://schemas.microsoft.com/office/drawing/2014/main" id="{30C3E450-2F76-3673-11C3-8DECC30ABFCD}"/>
              </a:ext>
            </a:extLst>
          </p:cNvPr>
          <p:cNvSpPr>
            <a:spLocks noGrp="1"/>
          </p:cNvSpPr>
          <p:nvPr>
            <p:ph type="title" hasCustomPrompt="1"/>
          </p:nvPr>
        </p:nvSpPr>
        <p:spPr>
          <a:xfrm>
            <a:off x="838199" y="3144724"/>
            <a:ext cx="10515600" cy="1325563"/>
          </a:xfrm>
        </p:spPr>
        <p:txBody>
          <a:bodyPr/>
          <a:lstStyle>
            <a:lvl1pPr algn="ctr">
              <a:defRPr b="1">
                <a:solidFill>
                  <a:schemeClr val="bg1"/>
                </a:solidFill>
                <a:latin typeface="+mn-lt"/>
              </a:defRPr>
            </a:lvl1pPr>
          </a:lstStyle>
          <a:p>
            <a:r>
              <a:rPr lang="tr-TR" dirty="0"/>
              <a:t>BAŞLIK GİRİNİZ</a:t>
            </a:r>
          </a:p>
        </p:txBody>
      </p:sp>
    </p:spTree>
    <p:extLst>
      <p:ext uri="{BB962C8B-B14F-4D97-AF65-F5344CB8AC3E}">
        <p14:creationId xmlns:p14="http://schemas.microsoft.com/office/powerpoint/2010/main" val="314615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çerik-Kırmızı">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E242294C-B435-84BA-5284-BED5638FEE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04"/>
            <a:ext cx="12192000" cy="6858000"/>
          </a:xfrm>
          <a:prstGeom prst="rect">
            <a:avLst/>
          </a:prstGeom>
        </p:spPr>
      </p:pic>
      <p:cxnSp>
        <p:nvCxnSpPr>
          <p:cNvPr id="3" name="Straight Connector 5">
            <a:extLst>
              <a:ext uri="{FF2B5EF4-FFF2-40B4-BE49-F238E27FC236}">
                <a16:creationId xmlns:a16="http://schemas.microsoft.com/office/drawing/2014/main" id="{FE3171AC-6727-31B0-1420-3741EAE94FD3}"/>
              </a:ext>
            </a:extLst>
          </p:cNvPr>
          <p:cNvCxnSpPr>
            <a:cxnSpLocks/>
          </p:cNvCxnSpPr>
          <p:nvPr userDrawn="1"/>
        </p:nvCxnSpPr>
        <p:spPr>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1A32A6A-9171-7B09-6B2B-983B194B04EF}"/>
              </a:ext>
            </a:extLst>
          </p:cNvPr>
          <p:cNvSpPr/>
          <p:nvPr userDrawn="1"/>
        </p:nvSpPr>
        <p:spPr>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solidFill>
                <a:srgbClr val="DC2225"/>
              </a:solidFill>
            </a:endParaRPr>
          </a:p>
        </p:txBody>
      </p:sp>
      <p:sp>
        <p:nvSpPr>
          <p:cNvPr id="6" name="Başlık 1">
            <a:extLst>
              <a:ext uri="{FF2B5EF4-FFF2-40B4-BE49-F238E27FC236}">
                <a16:creationId xmlns:a16="http://schemas.microsoft.com/office/drawing/2014/main" id="{195252DE-488D-4DD7-0728-C2A2640EDC02}"/>
              </a:ext>
            </a:extLst>
          </p:cNvPr>
          <p:cNvSpPr>
            <a:spLocks noGrp="1"/>
          </p:cNvSpPr>
          <p:nvPr>
            <p:ph type="title" hasCustomPrompt="1"/>
          </p:nvPr>
        </p:nvSpPr>
        <p:spPr>
          <a:xfrm>
            <a:off x="551383" y="588610"/>
            <a:ext cx="11089225" cy="504497"/>
          </a:xfrm>
        </p:spPr>
        <p:txBody>
          <a:bodyPr>
            <a:normAutofit/>
          </a:bodyPr>
          <a:lstStyle>
            <a:lvl1pPr>
              <a:defRPr sz="2800" b="1">
                <a:solidFill>
                  <a:srgbClr val="DC2225"/>
                </a:solidFill>
                <a:latin typeface="+mn-lt"/>
              </a:defRPr>
            </a:lvl1pPr>
          </a:lstStyle>
          <a:p>
            <a:r>
              <a:rPr lang="tr-TR" dirty="0"/>
              <a:t>BAŞLIK GİRİNİZ</a:t>
            </a:r>
          </a:p>
        </p:txBody>
      </p:sp>
      <p:pic>
        <p:nvPicPr>
          <p:cNvPr id="10" name="Resim 9">
            <a:extLst>
              <a:ext uri="{FF2B5EF4-FFF2-40B4-BE49-F238E27FC236}">
                <a16:creationId xmlns:a16="http://schemas.microsoft.com/office/drawing/2014/main" id="{CBDA286E-3D46-C4FD-B7A7-541325CC6C39}"/>
              </a:ext>
            </a:extLst>
          </p:cNvPr>
          <p:cNvPicPr>
            <a:picLocks noChangeAspect="1"/>
          </p:cNvPicPr>
          <p:nvPr userDrawn="1"/>
        </p:nvPicPr>
        <p:blipFill>
          <a:blip r:embed="rId3"/>
          <a:stretch>
            <a:fillRect/>
          </a:stretch>
        </p:blipFill>
        <p:spPr>
          <a:xfrm>
            <a:off x="551383" y="6123376"/>
            <a:ext cx="1822304" cy="504531"/>
          </a:xfrm>
          <a:prstGeom prst="rect">
            <a:avLst/>
          </a:prstGeom>
        </p:spPr>
      </p:pic>
      <p:sp>
        <p:nvSpPr>
          <p:cNvPr id="15" name="Slayt Numarası Yer Tutucusu 5">
            <a:extLst>
              <a:ext uri="{FF2B5EF4-FFF2-40B4-BE49-F238E27FC236}">
                <a16:creationId xmlns:a16="http://schemas.microsoft.com/office/drawing/2014/main" id="{AD7A528F-5B27-E28A-FA4C-3702037FD756}"/>
              </a:ext>
            </a:extLst>
          </p:cNvPr>
          <p:cNvSpPr>
            <a:spLocks noGrp="1"/>
          </p:cNvSpPr>
          <p:nvPr>
            <p:ph type="sldNum" sz="quarter" idx="12"/>
          </p:nvPr>
        </p:nvSpPr>
        <p:spPr>
          <a:xfrm>
            <a:off x="11274424" y="6123376"/>
            <a:ext cx="366192" cy="728320"/>
          </a:xfrm>
          <a:noFill/>
          <a:ln>
            <a:noFill/>
          </a:ln>
        </p:spPr>
        <p:txBody>
          <a:bodyPr/>
          <a:lstStyle>
            <a:lvl1pPr algn="ctr">
              <a:defRPr b="1">
                <a:solidFill>
                  <a:srgbClr val="DC2225"/>
                </a:solidFill>
              </a:defRPr>
            </a:lvl1pPr>
          </a:lstStyle>
          <a:p>
            <a:fld id="{501A4338-EBAE-ED40-8475-2E6AE1B9F2FD}" type="slidenum">
              <a:rPr lang="tr-TR" smtClean="0"/>
              <a:pPr/>
              <a:t>‹#›</a:t>
            </a:fld>
            <a:endParaRPr lang="tr-TR" dirty="0"/>
          </a:p>
        </p:txBody>
      </p:sp>
      <p:sp>
        <p:nvSpPr>
          <p:cNvPr id="17" name="Metin Yer Tutucusu 3">
            <a:extLst>
              <a:ext uri="{FF2B5EF4-FFF2-40B4-BE49-F238E27FC236}">
                <a16:creationId xmlns:a16="http://schemas.microsoft.com/office/drawing/2014/main" id="{DDF28945-AFF2-DBCC-0F09-E7B016A6CD93}"/>
              </a:ext>
            </a:extLst>
          </p:cNvPr>
          <p:cNvSpPr>
            <a:spLocks noGrp="1"/>
          </p:cNvSpPr>
          <p:nvPr>
            <p:ph type="body" sz="half" idx="2" hasCustomPrompt="1"/>
          </p:nvPr>
        </p:nvSpPr>
        <p:spPr>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Metin Giriniz</a:t>
            </a:r>
          </a:p>
        </p:txBody>
      </p:sp>
    </p:spTree>
    <p:extLst>
      <p:ext uri="{BB962C8B-B14F-4D97-AF65-F5344CB8AC3E}">
        <p14:creationId xmlns:p14="http://schemas.microsoft.com/office/powerpoint/2010/main" val="386841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çerik - Turkuaz">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E242294C-B435-84BA-5284-BED5638FEE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304"/>
            <a:ext cx="12192000" cy="6858000"/>
          </a:xfrm>
          <a:prstGeom prst="rect">
            <a:avLst/>
          </a:prstGeom>
        </p:spPr>
      </p:pic>
      <p:cxnSp>
        <p:nvCxnSpPr>
          <p:cNvPr id="3" name="Straight Connector 5">
            <a:extLst>
              <a:ext uri="{FF2B5EF4-FFF2-40B4-BE49-F238E27FC236}">
                <a16:creationId xmlns:a16="http://schemas.microsoft.com/office/drawing/2014/main" id="{FE3171AC-6727-31B0-1420-3741EAE94FD3}"/>
              </a:ext>
            </a:extLst>
          </p:cNvPr>
          <p:cNvCxnSpPr>
            <a:cxnSpLocks/>
          </p:cNvCxnSpPr>
          <p:nvPr userDrawn="1"/>
        </p:nvCxnSpPr>
        <p:spPr>
          <a:xfrm>
            <a:off x="609598" y="1093107"/>
            <a:ext cx="0" cy="4784165"/>
          </a:xfrm>
          <a:prstGeom prst="line">
            <a:avLst/>
          </a:prstGeom>
          <a:ln w="12700">
            <a:solidFill>
              <a:srgbClr val="0094AB"/>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1A32A6A-9171-7B09-6B2B-983B194B04EF}"/>
              </a:ext>
            </a:extLst>
          </p:cNvPr>
          <p:cNvSpPr/>
          <p:nvPr userDrawn="1"/>
        </p:nvSpPr>
        <p:spPr>
          <a:xfrm>
            <a:off x="551384" y="6304"/>
            <a:ext cx="914402" cy="495300"/>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Başlık 1">
            <a:extLst>
              <a:ext uri="{FF2B5EF4-FFF2-40B4-BE49-F238E27FC236}">
                <a16:creationId xmlns:a16="http://schemas.microsoft.com/office/drawing/2014/main" id="{195252DE-488D-4DD7-0728-C2A2640EDC02}"/>
              </a:ext>
            </a:extLst>
          </p:cNvPr>
          <p:cNvSpPr>
            <a:spLocks noGrp="1"/>
          </p:cNvSpPr>
          <p:nvPr>
            <p:ph type="title" hasCustomPrompt="1"/>
          </p:nvPr>
        </p:nvSpPr>
        <p:spPr>
          <a:xfrm>
            <a:off x="551383" y="588610"/>
            <a:ext cx="11089225" cy="504497"/>
          </a:xfrm>
        </p:spPr>
        <p:txBody>
          <a:bodyPr>
            <a:normAutofit/>
          </a:bodyPr>
          <a:lstStyle>
            <a:lvl1pPr>
              <a:defRPr sz="2800" b="1">
                <a:solidFill>
                  <a:srgbClr val="0094AB"/>
                </a:solidFill>
                <a:latin typeface="+mn-lt"/>
              </a:defRPr>
            </a:lvl1pPr>
          </a:lstStyle>
          <a:p>
            <a:r>
              <a:rPr lang="tr-TR" dirty="0"/>
              <a:t>BAŞLIK GİRİNİZ</a:t>
            </a:r>
          </a:p>
        </p:txBody>
      </p:sp>
      <p:pic>
        <p:nvPicPr>
          <p:cNvPr id="10" name="Resim 9">
            <a:extLst>
              <a:ext uri="{FF2B5EF4-FFF2-40B4-BE49-F238E27FC236}">
                <a16:creationId xmlns:a16="http://schemas.microsoft.com/office/drawing/2014/main" id="{CBDA286E-3D46-C4FD-B7A7-541325CC6C39}"/>
              </a:ext>
            </a:extLst>
          </p:cNvPr>
          <p:cNvPicPr>
            <a:picLocks noChangeAspect="1"/>
          </p:cNvPicPr>
          <p:nvPr userDrawn="1"/>
        </p:nvPicPr>
        <p:blipFill>
          <a:blip r:embed="rId3"/>
          <a:stretch>
            <a:fillRect/>
          </a:stretch>
        </p:blipFill>
        <p:spPr>
          <a:xfrm>
            <a:off x="551383" y="6123376"/>
            <a:ext cx="1822304" cy="504531"/>
          </a:xfrm>
          <a:prstGeom prst="rect">
            <a:avLst/>
          </a:prstGeom>
        </p:spPr>
      </p:pic>
      <p:sp>
        <p:nvSpPr>
          <p:cNvPr id="15" name="Slayt Numarası Yer Tutucusu 5">
            <a:extLst>
              <a:ext uri="{FF2B5EF4-FFF2-40B4-BE49-F238E27FC236}">
                <a16:creationId xmlns:a16="http://schemas.microsoft.com/office/drawing/2014/main" id="{AD7A528F-5B27-E28A-FA4C-3702037FD756}"/>
              </a:ext>
            </a:extLst>
          </p:cNvPr>
          <p:cNvSpPr>
            <a:spLocks noGrp="1"/>
          </p:cNvSpPr>
          <p:nvPr>
            <p:ph type="sldNum" sz="quarter" idx="12"/>
          </p:nvPr>
        </p:nvSpPr>
        <p:spPr>
          <a:xfrm>
            <a:off x="11274424" y="6123376"/>
            <a:ext cx="366192" cy="728320"/>
          </a:xfrm>
          <a:noFill/>
          <a:ln>
            <a:noFill/>
          </a:ln>
        </p:spPr>
        <p:txBody>
          <a:bodyPr/>
          <a:lstStyle>
            <a:lvl1pPr algn="ctr">
              <a:defRPr b="1">
                <a:solidFill>
                  <a:srgbClr val="0094AB"/>
                </a:solidFill>
              </a:defRPr>
            </a:lvl1pPr>
          </a:lstStyle>
          <a:p>
            <a:fld id="{501A4338-EBAE-ED40-8475-2E6AE1B9F2FD}" type="slidenum">
              <a:rPr lang="tr-TR" smtClean="0"/>
              <a:pPr/>
              <a:t>‹#›</a:t>
            </a:fld>
            <a:endParaRPr lang="tr-TR" dirty="0"/>
          </a:p>
        </p:txBody>
      </p:sp>
      <p:sp>
        <p:nvSpPr>
          <p:cNvPr id="17" name="Metin Yer Tutucusu 3">
            <a:extLst>
              <a:ext uri="{FF2B5EF4-FFF2-40B4-BE49-F238E27FC236}">
                <a16:creationId xmlns:a16="http://schemas.microsoft.com/office/drawing/2014/main" id="{DDF28945-AFF2-DBCC-0F09-E7B016A6CD93}"/>
              </a:ext>
            </a:extLst>
          </p:cNvPr>
          <p:cNvSpPr>
            <a:spLocks noGrp="1"/>
          </p:cNvSpPr>
          <p:nvPr>
            <p:ph type="body" sz="half" idx="2" hasCustomPrompt="1"/>
          </p:nvPr>
        </p:nvSpPr>
        <p:spPr>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Metin Giriniz</a:t>
            </a:r>
          </a:p>
        </p:txBody>
      </p:sp>
    </p:spTree>
    <p:extLst>
      <p:ext uri="{BB962C8B-B14F-4D97-AF65-F5344CB8AC3E}">
        <p14:creationId xmlns:p14="http://schemas.microsoft.com/office/powerpoint/2010/main" val="43784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çerik - Turkuaz">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E242294C-B435-84BA-5284-BED5638FEE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ln>
            <a:solidFill>
              <a:schemeClr val="bg1">
                <a:lumMod val="75000"/>
              </a:schemeClr>
            </a:solidFill>
          </a:ln>
        </p:spPr>
      </p:pic>
      <p:pic>
        <p:nvPicPr>
          <p:cNvPr id="10" name="Resim 9">
            <a:extLst>
              <a:ext uri="{FF2B5EF4-FFF2-40B4-BE49-F238E27FC236}">
                <a16:creationId xmlns:a16="http://schemas.microsoft.com/office/drawing/2014/main" id="{CBDA286E-3D46-C4FD-B7A7-541325CC6C39}"/>
              </a:ext>
            </a:extLst>
          </p:cNvPr>
          <p:cNvPicPr>
            <a:picLocks noChangeAspect="1"/>
          </p:cNvPicPr>
          <p:nvPr userDrawn="1"/>
        </p:nvPicPr>
        <p:blipFill>
          <a:blip r:embed="rId3"/>
          <a:stretch>
            <a:fillRect/>
          </a:stretch>
        </p:blipFill>
        <p:spPr>
          <a:xfrm>
            <a:off x="551383" y="6123376"/>
            <a:ext cx="1822304" cy="504531"/>
          </a:xfrm>
          <a:prstGeom prst="rect">
            <a:avLst/>
          </a:prstGeom>
        </p:spPr>
      </p:pic>
      <p:sp>
        <p:nvSpPr>
          <p:cNvPr id="15" name="Slayt Numarası Yer Tutucusu 5">
            <a:extLst>
              <a:ext uri="{FF2B5EF4-FFF2-40B4-BE49-F238E27FC236}">
                <a16:creationId xmlns:a16="http://schemas.microsoft.com/office/drawing/2014/main" id="{AD7A528F-5B27-E28A-FA4C-3702037FD756}"/>
              </a:ext>
            </a:extLst>
          </p:cNvPr>
          <p:cNvSpPr>
            <a:spLocks noGrp="1"/>
          </p:cNvSpPr>
          <p:nvPr>
            <p:ph type="sldNum" sz="quarter" idx="12"/>
          </p:nvPr>
        </p:nvSpPr>
        <p:spPr>
          <a:xfrm>
            <a:off x="11274424" y="6123376"/>
            <a:ext cx="366192" cy="728320"/>
          </a:xfrm>
          <a:noFill/>
          <a:ln>
            <a:noFill/>
          </a:ln>
        </p:spPr>
        <p:txBody>
          <a:bodyPr/>
          <a:lstStyle>
            <a:lvl1pPr algn="ctr">
              <a:defRPr b="1">
                <a:solidFill>
                  <a:srgbClr val="0094AB"/>
                </a:solidFill>
              </a:defRPr>
            </a:lvl1pPr>
          </a:lstStyle>
          <a:p>
            <a:fld id="{501A4338-EBAE-ED40-8475-2E6AE1B9F2FD}" type="slidenum">
              <a:rPr lang="tr-TR" smtClean="0"/>
              <a:pPr/>
              <a:t>‹#›</a:t>
            </a:fld>
            <a:endParaRPr lang="tr-TR" dirty="0"/>
          </a:p>
        </p:txBody>
      </p:sp>
      <p:sp>
        <p:nvSpPr>
          <p:cNvPr id="14" name="Oval 13">
            <a:extLst>
              <a:ext uri="{FF2B5EF4-FFF2-40B4-BE49-F238E27FC236}">
                <a16:creationId xmlns:a16="http://schemas.microsoft.com/office/drawing/2014/main" id="{718E39B0-721E-3375-9EF6-FEC66E5553BC}"/>
              </a:ext>
            </a:extLst>
          </p:cNvPr>
          <p:cNvSpPr/>
          <p:nvPr userDrawn="1"/>
        </p:nvSpPr>
        <p:spPr>
          <a:xfrm>
            <a:off x="551383" y="240127"/>
            <a:ext cx="922264" cy="922264"/>
          </a:xfrm>
          <a:prstGeom prst="ellipse">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a:extLst>
              <a:ext uri="{FF2B5EF4-FFF2-40B4-BE49-F238E27FC236}">
                <a16:creationId xmlns:a16="http://schemas.microsoft.com/office/drawing/2014/main" id="{B71112F4-A08B-18A1-5D2D-7469D8551CEE}"/>
              </a:ext>
            </a:extLst>
          </p:cNvPr>
          <p:cNvPicPr>
            <a:picLocks noChangeAspect="1"/>
          </p:cNvPicPr>
          <p:nvPr userDrawn="1"/>
        </p:nvPicPr>
        <p:blipFill>
          <a:blip r:embed="rId4"/>
          <a:stretch>
            <a:fillRect/>
          </a:stretch>
        </p:blipFill>
        <p:spPr>
          <a:xfrm>
            <a:off x="619475" y="308219"/>
            <a:ext cx="786079" cy="786079"/>
          </a:xfrm>
          <a:prstGeom prst="rect">
            <a:avLst/>
          </a:prstGeom>
        </p:spPr>
      </p:pic>
      <p:sp>
        <p:nvSpPr>
          <p:cNvPr id="19" name="Yuvarlatılmış Dikdörtgen 18">
            <a:extLst>
              <a:ext uri="{FF2B5EF4-FFF2-40B4-BE49-F238E27FC236}">
                <a16:creationId xmlns:a16="http://schemas.microsoft.com/office/drawing/2014/main" id="{43F29E27-70DC-1D23-EAF0-867CBC5CB895}"/>
              </a:ext>
            </a:extLst>
          </p:cNvPr>
          <p:cNvSpPr/>
          <p:nvPr userDrawn="1"/>
        </p:nvSpPr>
        <p:spPr>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rgbClr val="DC2225"/>
              </a:solidFill>
            </a:endParaRPr>
          </a:p>
        </p:txBody>
      </p:sp>
      <p:sp>
        <p:nvSpPr>
          <p:cNvPr id="20" name="Başlık 1">
            <a:extLst>
              <a:ext uri="{FF2B5EF4-FFF2-40B4-BE49-F238E27FC236}">
                <a16:creationId xmlns:a16="http://schemas.microsoft.com/office/drawing/2014/main" id="{C43DA631-EFBA-1B28-87D4-F7F0D3CE9FC5}"/>
              </a:ext>
            </a:extLst>
          </p:cNvPr>
          <p:cNvSpPr>
            <a:spLocks noGrp="1"/>
          </p:cNvSpPr>
          <p:nvPr userDrawn="1">
            <p:ph type="title" hasCustomPrompt="1"/>
          </p:nvPr>
        </p:nvSpPr>
        <p:spPr>
          <a:xfrm>
            <a:off x="1837258" y="449008"/>
            <a:ext cx="9735267" cy="504497"/>
          </a:xfrm>
        </p:spPr>
        <p:txBody>
          <a:bodyPr>
            <a:normAutofit/>
          </a:bodyPr>
          <a:lstStyle>
            <a:lvl1pPr>
              <a:defRPr sz="2800" b="1">
                <a:solidFill>
                  <a:srgbClr val="0094AB"/>
                </a:solidFill>
                <a:latin typeface="+mn-lt"/>
              </a:defRPr>
            </a:lvl1pPr>
          </a:lstStyle>
          <a:p>
            <a:r>
              <a:rPr lang="tr-TR" dirty="0"/>
              <a:t>BAŞLIK GİRİNİZ</a:t>
            </a:r>
          </a:p>
        </p:txBody>
      </p:sp>
    </p:spTree>
    <p:extLst>
      <p:ext uri="{BB962C8B-B14F-4D97-AF65-F5344CB8AC3E}">
        <p14:creationId xmlns:p14="http://schemas.microsoft.com/office/powerpoint/2010/main" val="80911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İçerik - Turkuaz">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E242294C-B435-84BA-5284-BED5638FEE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ln>
            <a:solidFill>
              <a:schemeClr val="bg1">
                <a:lumMod val="75000"/>
              </a:schemeClr>
            </a:solidFill>
          </a:ln>
        </p:spPr>
      </p:pic>
      <p:pic>
        <p:nvPicPr>
          <p:cNvPr id="10" name="Resim 9">
            <a:extLst>
              <a:ext uri="{FF2B5EF4-FFF2-40B4-BE49-F238E27FC236}">
                <a16:creationId xmlns:a16="http://schemas.microsoft.com/office/drawing/2014/main" id="{CBDA286E-3D46-C4FD-B7A7-541325CC6C39}"/>
              </a:ext>
            </a:extLst>
          </p:cNvPr>
          <p:cNvPicPr>
            <a:picLocks noChangeAspect="1"/>
          </p:cNvPicPr>
          <p:nvPr userDrawn="1"/>
        </p:nvPicPr>
        <p:blipFill>
          <a:blip r:embed="rId3"/>
          <a:stretch>
            <a:fillRect/>
          </a:stretch>
        </p:blipFill>
        <p:spPr>
          <a:xfrm>
            <a:off x="551383" y="6123376"/>
            <a:ext cx="1822304" cy="504531"/>
          </a:xfrm>
          <a:prstGeom prst="rect">
            <a:avLst/>
          </a:prstGeom>
        </p:spPr>
      </p:pic>
      <p:sp>
        <p:nvSpPr>
          <p:cNvPr id="15" name="Slayt Numarası Yer Tutucusu 5">
            <a:extLst>
              <a:ext uri="{FF2B5EF4-FFF2-40B4-BE49-F238E27FC236}">
                <a16:creationId xmlns:a16="http://schemas.microsoft.com/office/drawing/2014/main" id="{AD7A528F-5B27-E28A-FA4C-3702037FD756}"/>
              </a:ext>
            </a:extLst>
          </p:cNvPr>
          <p:cNvSpPr>
            <a:spLocks noGrp="1"/>
          </p:cNvSpPr>
          <p:nvPr>
            <p:ph type="sldNum" sz="quarter" idx="12"/>
          </p:nvPr>
        </p:nvSpPr>
        <p:spPr>
          <a:xfrm>
            <a:off x="11274424" y="6123376"/>
            <a:ext cx="366192" cy="728320"/>
          </a:xfrm>
          <a:noFill/>
          <a:ln>
            <a:noFill/>
          </a:ln>
        </p:spPr>
        <p:txBody>
          <a:bodyPr/>
          <a:lstStyle>
            <a:lvl1pPr algn="ctr">
              <a:defRPr b="1">
                <a:solidFill>
                  <a:srgbClr val="DC2225"/>
                </a:solidFill>
              </a:defRPr>
            </a:lvl1pPr>
          </a:lstStyle>
          <a:p>
            <a:fld id="{501A4338-EBAE-ED40-8475-2E6AE1B9F2FD}" type="slidenum">
              <a:rPr lang="tr-TR" smtClean="0"/>
              <a:pPr/>
              <a:t>‹#›</a:t>
            </a:fld>
            <a:endParaRPr lang="tr-TR" dirty="0"/>
          </a:p>
        </p:txBody>
      </p:sp>
      <p:grpSp>
        <p:nvGrpSpPr>
          <p:cNvPr id="13" name="Grup 12">
            <a:extLst>
              <a:ext uri="{FF2B5EF4-FFF2-40B4-BE49-F238E27FC236}">
                <a16:creationId xmlns:a16="http://schemas.microsoft.com/office/drawing/2014/main" id="{0AC79BD0-D757-9344-713C-ACC336A8A315}"/>
              </a:ext>
            </a:extLst>
          </p:cNvPr>
          <p:cNvGrpSpPr/>
          <p:nvPr userDrawn="1"/>
        </p:nvGrpSpPr>
        <p:grpSpPr>
          <a:xfrm>
            <a:off x="551383" y="240127"/>
            <a:ext cx="922264" cy="922264"/>
            <a:chOff x="2909455" y="2272146"/>
            <a:chExt cx="1865745" cy="1865745"/>
          </a:xfrm>
        </p:grpSpPr>
        <p:sp>
          <p:nvSpPr>
            <p:cNvPr id="14" name="Oval 13">
              <a:extLst>
                <a:ext uri="{FF2B5EF4-FFF2-40B4-BE49-F238E27FC236}">
                  <a16:creationId xmlns:a16="http://schemas.microsoft.com/office/drawing/2014/main" id="{718E39B0-721E-3375-9EF6-FEC66E5553BC}"/>
                </a:ext>
              </a:extLst>
            </p:cNvPr>
            <p:cNvSpPr/>
            <p:nvPr userDrawn="1"/>
          </p:nvSpPr>
          <p:spPr>
            <a:xfrm>
              <a:off x="2909455" y="2272146"/>
              <a:ext cx="1865745" cy="1865745"/>
            </a:xfrm>
            <a:prstGeom prst="ellipse">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a:extLst>
                <a:ext uri="{FF2B5EF4-FFF2-40B4-BE49-F238E27FC236}">
                  <a16:creationId xmlns:a16="http://schemas.microsoft.com/office/drawing/2014/main" id="{B71112F4-A08B-18A1-5D2D-7469D8551CEE}"/>
                </a:ext>
              </a:extLst>
            </p:cNvPr>
            <p:cNvPicPr>
              <a:picLocks noChangeAspect="1"/>
            </p:cNvPicPr>
            <p:nvPr userDrawn="1"/>
          </p:nvPicPr>
          <p:blipFill>
            <a:blip r:embed="rId4"/>
            <a:stretch>
              <a:fillRect/>
            </a:stretch>
          </p:blipFill>
          <p:spPr>
            <a:xfrm>
              <a:off x="3047206" y="2409897"/>
              <a:ext cx="1590243" cy="1590243"/>
            </a:xfrm>
            <a:prstGeom prst="rect">
              <a:avLst/>
            </a:prstGeom>
          </p:spPr>
        </p:pic>
      </p:grpSp>
      <p:sp>
        <p:nvSpPr>
          <p:cNvPr id="19" name="Yuvarlatılmış Dikdörtgen 18">
            <a:extLst>
              <a:ext uri="{FF2B5EF4-FFF2-40B4-BE49-F238E27FC236}">
                <a16:creationId xmlns:a16="http://schemas.microsoft.com/office/drawing/2014/main" id="{43F29E27-70DC-1D23-EAF0-867CBC5CB895}"/>
              </a:ext>
            </a:extLst>
          </p:cNvPr>
          <p:cNvSpPr/>
          <p:nvPr userDrawn="1"/>
        </p:nvSpPr>
        <p:spPr>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rgbClr val="DC2225"/>
              </a:solidFill>
            </a:endParaRPr>
          </a:p>
        </p:txBody>
      </p:sp>
      <p:sp>
        <p:nvSpPr>
          <p:cNvPr id="20" name="Başlık 1">
            <a:extLst>
              <a:ext uri="{FF2B5EF4-FFF2-40B4-BE49-F238E27FC236}">
                <a16:creationId xmlns:a16="http://schemas.microsoft.com/office/drawing/2014/main" id="{C43DA631-EFBA-1B28-87D4-F7F0D3CE9FC5}"/>
              </a:ext>
            </a:extLst>
          </p:cNvPr>
          <p:cNvSpPr>
            <a:spLocks noGrp="1"/>
          </p:cNvSpPr>
          <p:nvPr>
            <p:ph type="title" hasCustomPrompt="1"/>
          </p:nvPr>
        </p:nvSpPr>
        <p:spPr>
          <a:xfrm>
            <a:off x="1837258" y="449008"/>
            <a:ext cx="9735267" cy="504497"/>
          </a:xfrm>
        </p:spPr>
        <p:txBody>
          <a:bodyPr>
            <a:normAutofit/>
          </a:bodyPr>
          <a:lstStyle>
            <a:lvl1pPr>
              <a:defRPr sz="2800" b="1">
                <a:solidFill>
                  <a:srgbClr val="DC2225"/>
                </a:solidFill>
                <a:latin typeface="+mn-lt"/>
              </a:defRPr>
            </a:lvl1pPr>
          </a:lstStyle>
          <a:p>
            <a:r>
              <a:rPr lang="tr-TR" dirty="0"/>
              <a:t>BAŞLIK GİRİNİZ</a:t>
            </a:r>
          </a:p>
        </p:txBody>
      </p:sp>
    </p:spTree>
    <p:extLst>
      <p:ext uri="{BB962C8B-B14F-4D97-AF65-F5344CB8AC3E}">
        <p14:creationId xmlns:p14="http://schemas.microsoft.com/office/powerpoint/2010/main" val="9646682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6F16951-864B-CEEE-6CBD-C80F00BC7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B878885-5BA8-1A64-7F26-7234935F7A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39D2668-73B0-6886-14CA-D71614B0EF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1C2ED-5BE5-F34B-8765-66B32B877609}" type="datetime1">
              <a:rPr lang="tr-TR" smtClean="0"/>
              <a:t>16.12.2025</a:t>
            </a:fld>
            <a:endParaRPr lang="tr-TR"/>
          </a:p>
        </p:txBody>
      </p:sp>
      <p:sp>
        <p:nvSpPr>
          <p:cNvPr id="5" name="Alt Bilgi Yer Tutucusu 4">
            <a:extLst>
              <a:ext uri="{FF2B5EF4-FFF2-40B4-BE49-F238E27FC236}">
                <a16:creationId xmlns:a16="http://schemas.microsoft.com/office/drawing/2014/main" id="{C6B9B476-F87D-CD9F-573E-C49911DE06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1E794A-670D-AD09-9AD8-E253A2AFCE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A4338-EBAE-ED40-8475-2E6AE1B9F2FD}" type="slidenum">
              <a:rPr lang="tr-TR" smtClean="0"/>
              <a:t>‹#›</a:t>
            </a:fld>
            <a:endParaRPr lang="tr-TR"/>
          </a:p>
        </p:txBody>
      </p:sp>
    </p:spTree>
    <p:extLst>
      <p:ext uri="{BB962C8B-B14F-4D97-AF65-F5344CB8AC3E}">
        <p14:creationId xmlns:p14="http://schemas.microsoft.com/office/powerpoint/2010/main" val="21998800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0A0567F-79BC-6840-87EE-DA6FB3DE5334}"/>
              </a:ext>
            </a:extLst>
          </p:cNvPr>
          <p:cNvSpPr txBox="1"/>
          <p:nvPr/>
        </p:nvSpPr>
        <p:spPr>
          <a:xfrm>
            <a:off x="1196357" y="3151414"/>
            <a:ext cx="9799286" cy="1600438"/>
          </a:xfrm>
          <a:prstGeom prst="rect">
            <a:avLst/>
          </a:prstGeom>
          <a:noFill/>
        </p:spPr>
        <p:txBody>
          <a:bodyPr wrap="none" rtlCol="0">
            <a:spAutoFit/>
          </a:bodyPr>
          <a:lstStyle/>
          <a:p>
            <a:pPr algn="ctr"/>
            <a:r>
              <a:rPr lang="tr-TR" sz="4000" b="1" dirty="0">
                <a:solidFill>
                  <a:schemeClr val="bg1"/>
                </a:solidFill>
                <a:latin typeface="Calibri" panose="030F0702030302020204" pitchFamily="66" charset="0"/>
              </a:rPr>
              <a:t>TÜTÜN MÜCADELESİNDE İLETİŞİMİN ÖNEMİ, </a:t>
            </a:r>
          </a:p>
          <a:p>
            <a:pPr algn="ctr"/>
            <a:r>
              <a:rPr lang="tr-TR" sz="4000" b="1" dirty="0">
                <a:solidFill>
                  <a:schemeClr val="bg1"/>
                </a:solidFill>
                <a:latin typeface="Calibri" panose="030F0702030302020204" pitchFamily="66" charset="0"/>
              </a:rPr>
              <a:t>MOTİVASYONEL GÖRÜŞME </a:t>
            </a:r>
            <a:endParaRPr lang="tr-TR" sz="4000" dirty="0">
              <a:solidFill>
                <a:schemeClr val="bg1"/>
              </a:solidFill>
              <a:latin typeface="Comic Sans MS" panose="030F0702030302020204" pitchFamily="66" charset="0"/>
            </a:endParaRPr>
          </a:p>
          <a:p>
            <a:endParaRPr lang="tr-TR" dirty="0"/>
          </a:p>
        </p:txBody>
      </p:sp>
      <p:sp>
        <p:nvSpPr>
          <p:cNvPr id="5" name="Unvan 4">
            <a:extLst>
              <a:ext uri="{FF2B5EF4-FFF2-40B4-BE49-F238E27FC236}">
                <a16:creationId xmlns:a16="http://schemas.microsoft.com/office/drawing/2014/main" id="{8F4ED94D-C27F-4C34-A3F9-706F6895894E}"/>
              </a:ext>
            </a:extLst>
          </p:cNvPr>
          <p:cNvSpPr>
            <a:spLocks noGrp="1"/>
          </p:cNvSpPr>
          <p:nvPr>
            <p:ph type="title"/>
          </p:nvPr>
        </p:nvSpPr>
        <p:spPr>
          <a:xfrm>
            <a:off x="968828" y="4771539"/>
            <a:ext cx="10515600" cy="1325563"/>
          </a:xfrm>
        </p:spPr>
        <p:txBody>
          <a:bodyPr/>
          <a:lstStyle/>
          <a:p>
            <a:endParaRPr lang="tr-TR"/>
          </a:p>
        </p:txBody>
      </p:sp>
    </p:spTree>
    <p:extLst>
      <p:ext uri="{BB962C8B-B14F-4D97-AF65-F5344CB8AC3E}">
        <p14:creationId xmlns:p14="http://schemas.microsoft.com/office/powerpoint/2010/main" val="1311767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latin typeface="Calibri" panose="030F0702030302020204" pitchFamily="66" charset="0"/>
              </a:rPr>
              <a:t>MG Temel İlkeleri</a:t>
            </a:r>
          </a:p>
        </p:txBody>
      </p:sp>
      <p:sp>
        <p:nvSpPr>
          <p:cNvPr id="3" name="İçerik Yer Tutucusu 2"/>
          <p:cNvSpPr>
            <a:spLocks noGrp="1"/>
          </p:cNvSpPr>
          <p:nvPr>
            <p:ph type="body" sz="half" idx="2"/>
          </p:nvPr>
        </p:nvSpPr>
        <p:spPr>
          <a:xfrm>
            <a:off x="849025" y="1093107"/>
            <a:ext cx="11089225" cy="5414225"/>
          </a:xfrm>
        </p:spPr>
        <p:txBody>
          <a:bodyPr>
            <a:normAutofit lnSpcReduction="10000"/>
          </a:bodyPr>
          <a:lstStyle/>
          <a:p>
            <a:r>
              <a:rPr lang="tr-TR" sz="2000" b="1" dirty="0">
                <a:latin typeface="Calibri" panose="030F0902030302020204" pitchFamily="66" charset="0"/>
              </a:rPr>
              <a:t>1. Empatiyi Göstermek</a:t>
            </a:r>
          </a:p>
          <a:p>
            <a:r>
              <a:rPr lang="tr-TR" sz="2000" dirty="0">
                <a:latin typeface="Calibri" panose="030F0902030302020204" pitchFamily="66" charset="0"/>
              </a:rPr>
              <a:t>Yargılamadan, kesmeden, açık bir tutumla dinlenir.</a:t>
            </a:r>
          </a:p>
          <a:p>
            <a:r>
              <a:rPr lang="tr-TR" sz="2000" dirty="0">
                <a:latin typeface="Calibri" panose="030F0902030302020204" pitchFamily="66" charset="0"/>
              </a:rPr>
              <a:t>Reflektif dinleme kullanılarak danışan doğru anlaşıldığını hisseder.</a:t>
            </a:r>
          </a:p>
          <a:p>
            <a:r>
              <a:rPr lang="tr-TR" sz="2000" b="1" dirty="0">
                <a:latin typeface="Calibri" panose="030F0902030302020204" pitchFamily="66" charset="0"/>
              </a:rPr>
              <a:t>2. Çelişkileri Ortaya Çıkarmak</a:t>
            </a:r>
          </a:p>
          <a:p>
            <a:r>
              <a:rPr lang="tr-TR" sz="2000" dirty="0">
                <a:latin typeface="Calibri" panose="030F0902030302020204" pitchFamily="66" charset="0"/>
              </a:rPr>
              <a:t>Danışanın mevcut davranışı ile ulaşmak istediği hedef arasındaki farkı fark etmesi sağlanır.</a:t>
            </a:r>
          </a:p>
          <a:p>
            <a:r>
              <a:rPr lang="tr-TR" sz="2000" dirty="0">
                <a:latin typeface="Calibri" panose="030F0902030302020204" pitchFamily="66" charset="0"/>
              </a:rPr>
              <a:t>Bu farkındalık </a:t>
            </a:r>
            <a:r>
              <a:rPr lang="tr-TR" sz="2000" dirty="0" err="1">
                <a:latin typeface="Calibri" panose="030F0902030302020204" pitchFamily="66" charset="0"/>
              </a:rPr>
              <a:t>ambivalansı</a:t>
            </a:r>
            <a:r>
              <a:rPr lang="tr-TR" sz="2000" dirty="0">
                <a:latin typeface="Calibri" panose="030F0902030302020204" pitchFamily="66" charset="0"/>
              </a:rPr>
              <a:t> azaltır ve değişim motivasyonunu artırır.</a:t>
            </a:r>
          </a:p>
          <a:p>
            <a:r>
              <a:rPr lang="tr-TR" sz="2000" b="1" dirty="0">
                <a:latin typeface="Calibri" panose="030F0902030302020204" pitchFamily="66" charset="0"/>
              </a:rPr>
              <a:t>3. Dirençle Çalışmak</a:t>
            </a:r>
          </a:p>
          <a:p>
            <a:r>
              <a:rPr lang="tr-TR" sz="2000" dirty="0">
                <a:latin typeface="Calibri" panose="030F0902030302020204" pitchFamily="66" charset="0"/>
              </a:rPr>
              <a:t>Direnç görüldüğünde yüzleştirmek yerine danışanın perspektifine uyum sağlanır.</a:t>
            </a:r>
          </a:p>
          <a:p>
            <a:r>
              <a:rPr lang="tr-TR" sz="2000" dirty="0">
                <a:latin typeface="Calibri" panose="030F0902030302020204" pitchFamily="66" charset="0"/>
              </a:rPr>
              <a:t>Çözüm önerisine geçmeden önce danışanın farkındalığı netleştirilir.</a:t>
            </a:r>
          </a:p>
          <a:p>
            <a:r>
              <a:rPr lang="tr-TR" sz="2000" b="1" dirty="0">
                <a:latin typeface="Calibri" panose="030F0902030302020204" pitchFamily="66" charset="0"/>
              </a:rPr>
              <a:t>4. Kendine Yeterliliği Desteklemek</a:t>
            </a:r>
          </a:p>
          <a:p>
            <a:r>
              <a:rPr lang="tr-TR" sz="2000" dirty="0">
                <a:latin typeface="Calibri" panose="030F0902030302020204" pitchFamily="66" charset="0"/>
              </a:rPr>
              <a:t>Kişinin değişimi başarabileceğine olan inancı güçlendirilir.</a:t>
            </a:r>
          </a:p>
          <a:p>
            <a:r>
              <a:rPr lang="tr-TR" sz="2000" dirty="0">
                <a:latin typeface="Calibri" panose="030F0902030302020204" pitchFamily="66" charset="0"/>
              </a:rPr>
              <a:t>Küçük başarılar vurgulanır; danışanın kapasitesine duyulan güven ifade edilir.</a:t>
            </a:r>
          </a:p>
          <a:p>
            <a:endParaRPr lang="tr-TR" dirty="0"/>
          </a:p>
          <a:p>
            <a:r>
              <a:rPr lang="tr-TR" dirty="0">
                <a:latin typeface="Calibri"/>
              </a:rPr>
              <a:t> </a:t>
            </a:r>
          </a:p>
          <a:p>
            <a:endParaRPr lang="tr-TR" dirty="0"/>
          </a:p>
        </p:txBody>
      </p:sp>
    </p:spTree>
    <p:extLst>
      <p:ext uri="{BB962C8B-B14F-4D97-AF65-F5344CB8AC3E}">
        <p14:creationId xmlns:p14="http://schemas.microsoft.com/office/powerpoint/2010/main" val="76971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F9BC6008-4192-448B-BEBE-8E2890C8F44D}"/>
              </a:ext>
            </a:extLst>
          </p:cNvPr>
          <p:cNvSpPr>
            <a:spLocks noGrp="1"/>
          </p:cNvSpPr>
          <p:nvPr>
            <p:ph type="title"/>
          </p:nvPr>
        </p:nvSpPr>
        <p:spPr/>
        <p:txBody>
          <a:bodyPr/>
          <a:lstStyle/>
          <a:p>
            <a:r>
              <a:rPr lang="tr-TR" dirty="0" err="1">
                <a:latin typeface="Calibri" panose="030F0902030302020204" pitchFamily="66" charset="0"/>
              </a:rPr>
              <a:t>Motivasyonel</a:t>
            </a:r>
            <a:r>
              <a:rPr lang="tr-TR" dirty="0">
                <a:latin typeface="Calibri" panose="030F0902030302020204" pitchFamily="66" charset="0"/>
              </a:rPr>
              <a:t> Görüşme: Uygulama–Tedavi–</a:t>
            </a:r>
            <a:r>
              <a:rPr lang="tr-TR" dirty="0" err="1">
                <a:latin typeface="Calibri" panose="030F0902030302020204" pitchFamily="66" charset="0"/>
              </a:rPr>
              <a:t>Relaps</a:t>
            </a:r>
            <a:r>
              <a:rPr lang="tr-TR" dirty="0">
                <a:latin typeface="Calibri" panose="030F0902030302020204" pitchFamily="66" charset="0"/>
              </a:rPr>
              <a:t> Önleme</a:t>
            </a:r>
          </a:p>
        </p:txBody>
      </p:sp>
      <p:sp>
        <p:nvSpPr>
          <p:cNvPr id="3" name="İçerik Yer Tutucusu 2"/>
          <p:cNvSpPr>
            <a:spLocks noGrp="1"/>
          </p:cNvSpPr>
          <p:nvPr>
            <p:ph type="body" sz="half" idx="2"/>
          </p:nvPr>
        </p:nvSpPr>
        <p:spPr>
          <a:xfrm>
            <a:off x="849025" y="1355344"/>
            <a:ext cx="10791583" cy="5045456"/>
          </a:xfrm>
        </p:spPr>
        <p:txBody>
          <a:bodyPr>
            <a:normAutofit/>
          </a:bodyPr>
          <a:lstStyle/>
          <a:p>
            <a:r>
              <a:rPr lang="tr-TR" sz="2000" b="1" dirty="0">
                <a:latin typeface="Calibri" panose="030F0902030302020204" pitchFamily="66" charset="0"/>
              </a:rPr>
              <a:t>Bireyselleştirilmiş Tedavi</a:t>
            </a:r>
          </a:p>
          <a:p>
            <a:r>
              <a:rPr lang="tr-TR" sz="2000" dirty="0">
                <a:latin typeface="Calibri" panose="030F0902030302020204" pitchFamily="66" charset="0"/>
              </a:rPr>
              <a:t>Sigara içme nedenleri kişiye özgüdür; “tek tip paket tedavi” yoktur.</a:t>
            </a:r>
          </a:p>
          <a:p>
            <a:r>
              <a:rPr lang="tr-TR" sz="2000" dirty="0">
                <a:latin typeface="Calibri" panose="030F0902030302020204" pitchFamily="66" charset="0"/>
              </a:rPr>
              <a:t>Hem bireysel hem grup çalışmaları kişiye göre uyarlanır.</a:t>
            </a:r>
          </a:p>
          <a:p>
            <a:r>
              <a:rPr lang="tr-TR" sz="2000" dirty="0">
                <a:latin typeface="Calibri" panose="030F0902030302020204" pitchFamily="66" charset="0"/>
              </a:rPr>
              <a:t>Bağımlılık tedavisi her danışanın ihtiyacına göre şekillenir.</a:t>
            </a:r>
          </a:p>
          <a:p>
            <a:r>
              <a:rPr lang="tr-TR" sz="2000" b="1" dirty="0">
                <a:latin typeface="Calibri" panose="030F0902030302020204" pitchFamily="66" charset="0"/>
              </a:rPr>
              <a:t>Kısa Müdahalenin Etkisi</a:t>
            </a:r>
          </a:p>
          <a:p>
            <a:r>
              <a:rPr lang="tr-TR" sz="2000" dirty="0">
                <a:latin typeface="Calibri" panose="030F0902030302020204" pitchFamily="66" charset="0"/>
              </a:rPr>
              <a:t>Hekimin yalnızca </a:t>
            </a:r>
            <a:r>
              <a:rPr lang="tr-TR" sz="2000" b="1" dirty="0">
                <a:latin typeface="Calibri" panose="030F0902030302020204" pitchFamily="66" charset="0"/>
              </a:rPr>
              <a:t>3–5 dakikalık kısa müdahalesi</a:t>
            </a:r>
            <a:r>
              <a:rPr lang="tr-TR" sz="2000" dirty="0">
                <a:latin typeface="Calibri" panose="030F0902030302020204" pitchFamily="66" charset="0"/>
              </a:rPr>
              <a:t> bile bırakma başarısını belirgin artırır.</a:t>
            </a:r>
          </a:p>
          <a:p>
            <a:r>
              <a:rPr lang="tr-TR" sz="2000" dirty="0">
                <a:latin typeface="Calibri" panose="030F0902030302020204" pitchFamily="66" charset="0"/>
              </a:rPr>
              <a:t>Bırakmaya istekli bireylere </a:t>
            </a:r>
            <a:r>
              <a:rPr lang="tr-TR" sz="2000" b="1" dirty="0">
                <a:latin typeface="Calibri" panose="030F0902030302020204" pitchFamily="66" charset="0"/>
              </a:rPr>
              <a:t>5A</a:t>
            </a:r>
            <a:r>
              <a:rPr lang="tr-TR" sz="2000" dirty="0">
                <a:latin typeface="Calibri" panose="030F0902030302020204" pitchFamily="66" charset="0"/>
              </a:rPr>
              <a:t>, isteksiz olanlara </a:t>
            </a:r>
            <a:r>
              <a:rPr lang="tr-TR" sz="2000" b="1" dirty="0">
                <a:latin typeface="Calibri" panose="030F0902030302020204" pitchFamily="66" charset="0"/>
              </a:rPr>
              <a:t>5R</a:t>
            </a:r>
            <a:r>
              <a:rPr lang="tr-TR" sz="2000" dirty="0">
                <a:latin typeface="Calibri" panose="030F0902030302020204" pitchFamily="66" charset="0"/>
              </a:rPr>
              <a:t> uygulanır.</a:t>
            </a:r>
          </a:p>
          <a:p>
            <a:r>
              <a:rPr lang="tr-TR" sz="2000" b="1" dirty="0" err="1">
                <a:latin typeface="Calibri" panose="030F0902030302020204" pitchFamily="66" charset="0"/>
              </a:rPr>
              <a:t>Relapsı</a:t>
            </a:r>
            <a:r>
              <a:rPr lang="tr-TR" sz="2000" b="1" dirty="0">
                <a:latin typeface="Calibri" panose="030F0902030302020204" pitchFamily="66" charset="0"/>
              </a:rPr>
              <a:t> Önleme</a:t>
            </a:r>
          </a:p>
          <a:p>
            <a:r>
              <a:rPr lang="tr-TR" sz="2000" dirty="0">
                <a:latin typeface="Calibri" panose="030F0902030302020204" pitchFamily="66" charset="0"/>
              </a:rPr>
              <a:t>Yeni bırakmış bireylerde temel hedef </a:t>
            </a:r>
            <a:r>
              <a:rPr lang="tr-TR" sz="2000" dirty="0" err="1">
                <a:latin typeface="Calibri" panose="030F0902030302020204" pitchFamily="66" charset="0"/>
              </a:rPr>
              <a:t>relapsı</a:t>
            </a:r>
            <a:r>
              <a:rPr lang="tr-TR" sz="2000" dirty="0">
                <a:latin typeface="Calibri" panose="030F0902030302020204" pitchFamily="66" charset="0"/>
              </a:rPr>
              <a:t> engellemektir.</a:t>
            </a:r>
          </a:p>
          <a:p>
            <a:r>
              <a:rPr lang="tr-TR" sz="2000" dirty="0">
                <a:latin typeface="Calibri" panose="030F0902030302020204" pitchFamily="66" charset="0"/>
              </a:rPr>
              <a:t>Tetikleyiciler erken belirlenir ve birlikte çözüm stratejileri oluşturulur.</a:t>
            </a:r>
          </a:p>
          <a:p>
            <a:r>
              <a:rPr lang="tr-TR" sz="2000" dirty="0">
                <a:latin typeface="Calibri" panose="030F0902030302020204" pitchFamily="66" charset="0"/>
              </a:rPr>
              <a:t>Sorun yaşanabilecek durumlara yönelik önleyici plan yapılır.</a:t>
            </a:r>
          </a:p>
          <a:p>
            <a:endParaRPr lang="tr-TR" dirty="0"/>
          </a:p>
        </p:txBody>
      </p:sp>
    </p:spTree>
    <p:extLst>
      <p:ext uri="{BB962C8B-B14F-4D97-AF65-F5344CB8AC3E}">
        <p14:creationId xmlns:p14="http://schemas.microsoft.com/office/powerpoint/2010/main" val="344777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215C88-FEBF-434E-B110-592EA3AAB991}"/>
              </a:ext>
            </a:extLst>
          </p:cNvPr>
          <p:cNvSpPr>
            <a:spLocks noGrp="1"/>
          </p:cNvSpPr>
          <p:nvPr>
            <p:ph type="title"/>
          </p:nvPr>
        </p:nvSpPr>
        <p:spPr/>
        <p:txBody>
          <a:bodyPr/>
          <a:lstStyle/>
          <a:p>
            <a:r>
              <a:rPr lang="tr-TR" dirty="0">
                <a:latin typeface="Calibri" panose="030F0902030302020204" pitchFamily="66" charset="0"/>
              </a:rPr>
              <a:t>5A-5R Modeli</a:t>
            </a:r>
          </a:p>
        </p:txBody>
      </p:sp>
      <p:sp>
        <p:nvSpPr>
          <p:cNvPr id="4" name="Metin Yer Tutucusu 3">
            <a:extLst>
              <a:ext uri="{FF2B5EF4-FFF2-40B4-BE49-F238E27FC236}">
                <a16:creationId xmlns:a16="http://schemas.microsoft.com/office/drawing/2014/main" id="{ED39612F-89DD-9540-A6B3-DEE298247427}"/>
              </a:ext>
            </a:extLst>
          </p:cNvPr>
          <p:cNvSpPr>
            <a:spLocks noGrp="1"/>
          </p:cNvSpPr>
          <p:nvPr>
            <p:ph type="body" sz="half" idx="2"/>
          </p:nvPr>
        </p:nvSpPr>
        <p:spPr/>
        <p:txBody>
          <a:bodyPr>
            <a:normAutofit fontScale="85000" lnSpcReduction="20000"/>
          </a:bodyPr>
          <a:lstStyle/>
          <a:p>
            <a:pPr>
              <a:lnSpc>
                <a:spcPct val="150000"/>
              </a:lnSpc>
            </a:pPr>
            <a:r>
              <a:rPr lang="tr-TR" sz="2000" b="1" dirty="0">
                <a:latin typeface="Calibri" panose="030F0902030302020204" pitchFamily="66" charset="0"/>
              </a:rPr>
              <a:t>5A Yaklaşımı (Bırakmaya İstekli Hastalar)</a:t>
            </a:r>
            <a:br>
              <a:rPr lang="tr-TR" sz="2000" b="1" dirty="0">
                <a:latin typeface="Comic Sans MS" panose="030F0902030302020204" pitchFamily="66" charset="0"/>
              </a:rPr>
            </a:br>
            <a:r>
              <a:rPr lang="tr-TR" sz="2000" dirty="0">
                <a:latin typeface="Calibri" panose="030F0902030302020204" pitchFamily="66" charset="0"/>
              </a:rPr>
              <a:t>• Ask – Sor: Sigara kullanımını düzenli sorgula.</a:t>
            </a:r>
            <a:br>
              <a:rPr lang="tr-TR" sz="2000" dirty="0">
                <a:latin typeface="Comic Sans MS" panose="030F0902030302020204" pitchFamily="66" charset="0"/>
              </a:rPr>
            </a:br>
            <a:r>
              <a:rPr lang="tr-TR" sz="2000" dirty="0">
                <a:latin typeface="Calibri" panose="030F0902030302020204" pitchFamily="66" charset="0"/>
              </a:rPr>
              <a:t>• </a:t>
            </a:r>
            <a:r>
              <a:rPr lang="tr-TR" sz="2000" dirty="0" err="1">
                <a:latin typeface="Calibri" panose="030F0902030302020204" pitchFamily="66" charset="0"/>
              </a:rPr>
              <a:t>Advise</a:t>
            </a:r>
            <a:r>
              <a:rPr lang="tr-TR" sz="2000" dirty="0">
                <a:latin typeface="Calibri" panose="030F0902030302020204" pitchFamily="66" charset="0"/>
              </a:rPr>
              <a:t> – Öner: Açık ve güçlü bırakma önerisi yap.</a:t>
            </a:r>
            <a:br>
              <a:rPr lang="tr-TR" sz="2000" dirty="0">
                <a:latin typeface="Comic Sans MS" panose="030F0902030302020204" pitchFamily="66" charset="0"/>
              </a:rPr>
            </a:br>
            <a:r>
              <a:rPr lang="tr-TR" sz="2000" dirty="0">
                <a:latin typeface="Calibri" panose="030F0902030302020204" pitchFamily="66" charset="0"/>
              </a:rPr>
              <a:t>• </a:t>
            </a:r>
            <a:r>
              <a:rPr lang="tr-TR" sz="2000" dirty="0" err="1">
                <a:latin typeface="Calibri" panose="030F0902030302020204" pitchFamily="66" charset="0"/>
              </a:rPr>
              <a:t>Assess</a:t>
            </a:r>
            <a:r>
              <a:rPr lang="tr-TR" sz="2000" dirty="0">
                <a:latin typeface="Calibri" panose="030F0902030302020204" pitchFamily="66" charset="0"/>
              </a:rPr>
              <a:t> – Değerlendir: Hazır olma durumunu belirle.</a:t>
            </a:r>
            <a:br>
              <a:rPr lang="tr-TR" sz="2000" dirty="0">
                <a:latin typeface="Comic Sans MS" panose="030F0902030302020204" pitchFamily="66" charset="0"/>
              </a:rPr>
            </a:br>
            <a:r>
              <a:rPr lang="tr-TR" sz="2000" dirty="0">
                <a:latin typeface="Calibri" panose="030F0902030302020204" pitchFamily="66" charset="0"/>
              </a:rPr>
              <a:t>• </a:t>
            </a:r>
            <a:r>
              <a:rPr lang="tr-TR" sz="2000" dirty="0" err="1">
                <a:latin typeface="Calibri" panose="030F0902030302020204" pitchFamily="66" charset="0"/>
              </a:rPr>
              <a:t>Assist</a:t>
            </a:r>
            <a:r>
              <a:rPr lang="tr-TR" sz="2000" dirty="0">
                <a:latin typeface="Calibri" panose="030F0902030302020204" pitchFamily="66" charset="0"/>
              </a:rPr>
              <a:t> – Yardım Et: İlaç, danışmanlık, tetikleyici yönetimi.</a:t>
            </a:r>
            <a:br>
              <a:rPr lang="tr-TR" sz="2000" dirty="0">
                <a:latin typeface="Comic Sans MS" panose="030F0902030302020204" pitchFamily="66" charset="0"/>
              </a:rPr>
            </a:br>
            <a:r>
              <a:rPr lang="tr-TR" sz="2000" dirty="0">
                <a:latin typeface="Calibri" panose="030F0902030302020204" pitchFamily="66" charset="0"/>
              </a:rPr>
              <a:t>• </a:t>
            </a:r>
            <a:r>
              <a:rPr lang="tr-TR" sz="2000" dirty="0" err="1">
                <a:latin typeface="Calibri" panose="030F0902030302020204" pitchFamily="66" charset="0"/>
              </a:rPr>
              <a:t>Arrange</a:t>
            </a:r>
            <a:r>
              <a:rPr lang="tr-TR" sz="2000" dirty="0">
                <a:latin typeface="Calibri" panose="030F0902030302020204" pitchFamily="66" charset="0"/>
              </a:rPr>
              <a:t> – Takip Et: 1. hafta ve 1. ay kontrolü planla.</a:t>
            </a:r>
            <a:br>
              <a:rPr lang="tr-TR" sz="2000" dirty="0">
                <a:latin typeface="Comic Sans MS" panose="030F0902030302020204" pitchFamily="66" charset="0"/>
              </a:rPr>
            </a:br>
            <a:br>
              <a:rPr lang="tr-TR" sz="2000" dirty="0">
                <a:latin typeface="Comic Sans MS" panose="030F0902030302020204" pitchFamily="66" charset="0"/>
              </a:rPr>
            </a:br>
            <a:r>
              <a:rPr lang="tr-TR" sz="2000" b="1" dirty="0">
                <a:latin typeface="Calibri" panose="030F0902030302020204" pitchFamily="66" charset="0"/>
              </a:rPr>
              <a:t>5R Yaklaşımı (İstekli Olmayan Hastalar)</a:t>
            </a:r>
            <a:br>
              <a:rPr lang="tr-TR" sz="2000" b="1" dirty="0">
                <a:latin typeface="Comic Sans MS" panose="030F0902030302020204" pitchFamily="66" charset="0"/>
              </a:rPr>
            </a:br>
            <a:r>
              <a:rPr lang="tr-TR" sz="2000" dirty="0">
                <a:latin typeface="Calibri" panose="030F0902030302020204" pitchFamily="66" charset="0"/>
              </a:rPr>
              <a:t>• </a:t>
            </a:r>
            <a:r>
              <a:rPr lang="tr-TR" sz="2000" dirty="0" err="1">
                <a:latin typeface="Calibri" panose="030F0902030302020204" pitchFamily="66" charset="0"/>
              </a:rPr>
              <a:t>Relevance</a:t>
            </a:r>
            <a:r>
              <a:rPr lang="tr-TR" sz="2000" dirty="0">
                <a:latin typeface="Calibri" panose="030F0902030302020204" pitchFamily="66" charset="0"/>
              </a:rPr>
              <a:t> – İlişkilendirme: Bırakmanın hastaya etkilerini vurgula.</a:t>
            </a:r>
            <a:br>
              <a:rPr lang="tr-TR" sz="2000" dirty="0">
                <a:latin typeface="Comic Sans MS" panose="030F0902030302020204" pitchFamily="66" charset="0"/>
              </a:rPr>
            </a:br>
            <a:r>
              <a:rPr lang="tr-TR" sz="2000" dirty="0">
                <a:latin typeface="Calibri" panose="030F0902030302020204" pitchFamily="66" charset="0"/>
              </a:rPr>
              <a:t>• </a:t>
            </a:r>
            <a:r>
              <a:rPr lang="tr-TR" sz="2000" dirty="0" err="1">
                <a:latin typeface="Calibri" panose="030F0902030302020204" pitchFamily="66" charset="0"/>
              </a:rPr>
              <a:t>Risks</a:t>
            </a:r>
            <a:r>
              <a:rPr lang="tr-TR" sz="2000" dirty="0">
                <a:latin typeface="Calibri" panose="030F0902030302020204" pitchFamily="66" charset="0"/>
              </a:rPr>
              <a:t> – Riskler: Sürdürmenin risklerini açıkla.</a:t>
            </a:r>
            <a:br>
              <a:rPr lang="tr-TR" sz="2000" dirty="0">
                <a:latin typeface="Comic Sans MS" panose="030F0902030302020204" pitchFamily="66" charset="0"/>
              </a:rPr>
            </a:br>
            <a:r>
              <a:rPr lang="tr-TR" sz="2000" dirty="0">
                <a:latin typeface="Calibri" panose="030F0902030302020204" pitchFamily="66" charset="0"/>
              </a:rPr>
              <a:t>• </a:t>
            </a:r>
            <a:r>
              <a:rPr lang="tr-TR" sz="2000" dirty="0" err="1">
                <a:latin typeface="Calibri" panose="030F0902030302020204" pitchFamily="66" charset="0"/>
              </a:rPr>
              <a:t>Rewards</a:t>
            </a:r>
            <a:r>
              <a:rPr lang="tr-TR" sz="2000" dirty="0">
                <a:latin typeface="Calibri" panose="030F0902030302020204" pitchFamily="66" charset="0"/>
              </a:rPr>
              <a:t> – Kazançlar: Bırakmanın kişiye özel faydalarını belirt.</a:t>
            </a:r>
            <a:br>
              <a:rPr lang="tr-TR" sz="2000" dirty="0">
                <a:latin typeface="Comic Sans MS" panose="030F0902030302020204" pitchFamily="66" charset="0"/>
              </a:rPr>
            </a:br>
            <a:r>
              <a:rPr lang="tr-TR" sz="2000" dirty="0">
                <a:latin typeface="Calibri" panose="030F0902030302020204" pitchFamily="66" charset="0"/>
              </a:rPr>
              <a:t>• </a:t>
            </a:r>
            <a:r>
              <a:rPr lang="tr-TR" sz="2000" dirty="0" err="1">
                <a:latin typeface="Calibri" panose="030F0902030302020204" pitchFamily="66" charset="0"/>
              </a:rPr>
              <a:t>Roadblocks</a:t>
            </a:r>
            <a:r>
              <a:rPr lang="tr-TR" sz="2000" dirty="0">
                <a:latin typeface="Calibri" panose="030F0902030302020204" pitchFamily="66" charset="0"/>
              </a:rPr>
              <a:t> – Engeller: Bırakmayı zorlaştıran engelleri belirle.</a:t>
            </a:r>
            <a:br>
              <a:rPr lang="tr-TR" sz="2000" dirty="0">
                <a:latin typeface="Comic Sans MS" panose="030F0902030302020204" pitchFamily="66" charset="0"/>
              </a:rPr>
            </a:br>
            <a:r>
              <a:rPr lang="tr-TR" sz="2000" dirty="0">
                <a:latin typeface="Calibri" panose="030F0902030302020204" pitchFamily="66" charset="0"/>
              </a:rPr>
              <a:t>• </a:t>
            </a:r>
            <a:r>
              <a:rPr lang="tr-TR" sz="2000" dirty="0" err="1">
                <a:latin typeface="Calibri" panose="030F0902030302020204" pitchFamily="66" charset="0"/>
              </a:rPr>
              <a:t>Repetition</a:t>
            </a:r>
            <a:r>
              <a:rPr lang="tr-TR" sz="2000" dirty="0">
                <a:latin typeface="Calibri" panose="030F0902030302020204" pitchFamily="66" charset="0"/>
              </a:rPr>
              <a:t> – Tekrar: Her görüşmede </a:t>
            </a:r>
            <a:r>
              <a:rPr lang="tr-TR" sz="2000" dirty="0" err="1">
                <a:latin typeface="Calibri" panose="030F0902030302020204" pitchFamily="66" charset="0"/>
              </a:rPr>
              <a:t>motivasyonel</a:t>
            </a:r>
            <a:r>
              <a:rPr lang="tr-TR" sz="2000" dirty="0">
                <a:latin typeface="Calibri" panose="030F0902030302020204" pitchFamily="66" charset="0"/>
              </a:rPr>
              <a:t> destek sağla.</a:t>
            </a:r>
          </a:p>
          <a:p>
            <a:endParaRPr lang="tr-TR" dirty="0"/>
          </a:p>
        </p:txBody>
      </p:sp>
    </p:spTree>
    <p:extLst>
      <p:ext uri="{BB962C8B-B14F-4D97-AF65-F5344CB8AC3E}">
        <p14:creationId xmlns:p14="http://schemas.microsoft.com/office/powerpoint/2010/main" val="355408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2650BD6-0A63-5E47-9826-E0B0DF9B4924}"/>
              </a:ext>
            </a:extLst>
          </p:cNvPr>
          <p:cNvSpPr txBox="1"/>
          <p:nvPr/>
        </p:nvSpPr>
        <p:spPr>
          <a:xfrm>
            <a:off x="838199" y="2531295"/>
            <a:ext cx="11184467" cy="1938992"/>
          </a:xfrm>
          <a:prstGeom prst="rect">
            <a:avLst/>
          </a:prstGeom>
          <a:noFill/>
        </p:spPr>
        <p:txBody>
          <a:bodyPr wrap="square" rtlCol="0">
            <a:spAutoFit/>
          </a:bodyPr>
          <a:lstStyle/>
          <a:p>
            <a:pPr algn="ctr"/>
            <a:r>
              <a:rPr lang="tr-TR" sz="4000" b="1" dirty="0">
                <a:solidFill>
                  <a:schemeClr val="bg1"/>
                </a:solidFill>
              </a:rPr>
              <a:t>SİGARA İÇİMİNİN KLİNİK DEĞERLENDİRİLMESİ OLGULARIN EVRELENDİRİLMESİ</a:t>
            </a:r>
            <a:br>
              <a:rPr lang="tr-TR" sz="4000" b="1" dirty="0">
                <a:solidFill>
                  <a:schemeClr val="bg1"/>
                </a:solidFill>
              </a:rPr>
            </a:br>
            <a:r>
              <a:rPr lang="en-US" sz="4000" b="1" dirty="0">
                <a:solidFill>
                  <a:schemeClr val="bg1"/>
                </a:solidFill>
              </a:rPr>
              <a:t>5A-5R YAKLAŞIMI</a:t>
            </a:r>
            <a:endParaRPr lang="tr-TR" sz="4000" b="1" dirty="0">
              <a:solidFill>
                <a:schemeClr val="bg1"/>
              </a:solidFill>
            </a:endParaRPr>
          </a:p>
        </p:txBody>
      </p:sp>
      <p:sp>
        <p:nvSpPr>
          <p:cNvPr id="4" name="Unvan 3">
            <a:extLst>
              <a:ext uri="{FF2B5EF4-FFF2-40B4-BE49-F238E27FC236}">
                <a16:creationId xmlns:a16="http://schemas.microsoft.com/office/drawing/2014/main" id="{7038E758-0D34-445B-877F-A524FE3037BB}"/>
              </a:ext>
            </a:extLst>
          </p:cNvPr>
          <p:cNvSpPr>
            <a:spLocks noGrp="1"/>
          </p:cNvSpPr>
          <p:nvPr>
            <p:ph type="title"/>
          </p:nvPr>
        </p:nvSpPr>
        <p:spPr>
          <a:xfrm>
            <a:off x="838200" y="4641928"/>
            <a:ext cx="10515600" cy="1325563"/>
          </a:xfrm>
        </p:spPr>
        <p:txBody>
          <a:bodyPr/>
          <a:lstStyle/>
          <a:p>
            <a:endParaRPr lang="tr-TR" dirty="0"/>
          </a:p>
        </p:txBody>
      </p:sp>
    </p:spTree>
    <p:extLst>
      <p:ext uri="{BB962C8B-B14F-4D97-AF65-F5344CB8AC3E}">
        <p14:creationId xmlns:p14="http://schemas.microsoft.com/office/powerpoint/2010/main" val="3338689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p:txBody>
          <a:bodyPr>
            <a:normAutofit/>
          </a:bodyPr>
          <a:lstStyle/>
          <a:p>
            <a:endParaRPr lang="tr-TR" sz="2000" dirty="0">
              <a:latin typeface="Comic Sans MS" panose="030F0702030302020204" pitchFamily="66" charset="0"/>
              <a:ea typeface="+mj-ea"/>
              <a:cs typeface="+mj-cs"/>
            </a:endParaRPr>
          </a:p>
          <a:p>
            <a:r>
              <a:rPr lang="tr-TR" sz="2000" dirty="0">
                <a:ea typeface="+mj-ea"/>
                <a:cs typeface="+mj-cs"/>
              </a:rPr>
              <a:t>       Karşılaştığımız her bir hastanın tütün kullanımının mutlaka;</a:t>
            </a:r>
          </a:p>
          <a:p>
            <a:pPr lvl="1">
              <a:lnSpc>
                <a:spcPct val="150000"/>
              </a:lnSpc>
            </a:pPr>
            <a:r>
              <a:rPr lang="tr-TR" sz="2000" dirty="0">
                <a:ea typeface="+mj-ea"/>
                <a:cs typeface="+mj-cs"/>
              </a:rPr>
              <a:t>-Sorgulanması, </a:t>
            </a:r>
          </a:p>
          <a:p>
            <a:pPr lvl="1">
              <a:lnSpc>
                <a:spcPct val="150000"/>
              </a:lnSpc>
            </a:pPr>
            <a:r>
              <a:rPr lang="tr-TR" sz="2000" dirty="0">
                <a:ea typeface="+mj-ea"/>
                <a:cs typeface="+mj-cs"/>
              </a:rPr>
              <a:t>-Değerlendirilmesi, </a:t>
            </a:r>
          </a:p>
          <a:p>
            <a:pPr lvl="1">
              <a:lnSpc>
                <a:spcPct val="150000"/>
              </a:lnSpc>
            </a:pPr>
            <a:r>
              <a:rPr lang="tr-TR" sz="2000" dirty="0">
                <a:ea typeface="+mj-ea"/>
                <a:cs typeface="+mj-cs"/>
              </a:rPr>
              <a:t>-Kayıt altına alınması ve</a:t>
            </a:r>
          </a:p>
          <a:p>
            <a:pPr lvl="1">
              <a:lnSpc>
                <a:spcPct val="150000"/>
              </a:lnSpc>
            </a:pPr>
            <a:r>
              <a:rPr lang="tr-TR" sz="2000" dirty="0">
                <a:ea typeface="+mj-ea"/>
                <a:cs typeface="+mj-cs"/>
              </a:rPr>
              <a:t>-Bırakma yönünde motive edilmesi.</a:t>
            </a:r>
          </a:p>
          <a:p>
            <a:pPr lvl="1">
              <a:buFont typeface="Wingdings" panose="05000000000000000000" pitchFamily="2" charset="2"/>
              <a:buChar char="Ø"/>
            </a:pPr>
            <a:endParaRPr lang="tr-TR" dirty="0">
              <a:cs typeface="Times New Roman" panose="02020603050405020304" pitchFamily="18" charset="0"/>
            </a:endParaRPr>
          </a:p>
          <a:p>
            <a:pPr lvl="1"/>
            <a:r>
              <a:rPr lang="tr-TR" sz="2400" dirty="0">
                <a:cs typeface="Times New Roman" panose="02020603050405020304" pitchFamily="18" charset="0"/>
              </a:rPr>
              <a:t>Tütün bağımlılığı ile mücadelenin</a:t>
            </a:r>
          </a:p>
          <a:p>
            <a:pPr marL="0" indent="0" algn="ctr">
              <a:buNone/>
            </a:pPr>
            <a:r>
              <a:rPr lang="tr-TR" sz="2400" b="1" dirty="0">
                <a:solidFill>
                  <a:srgbClr val="0094AB"/>
                </a:solidFill>
                <a:ea typeface="+mj-ea"/>
                <a:cs typeface="+mj-cs"/>
              </a:rPr>
              <a:t>                      İlk </a:t>
            </a:r>
            <a:r>
              <a:rPr lang="tr-TR" sz="2400" dirty="0">
                <a:cs typeface="Times New Roman" panose="02020603050405020304" pitchFamily="18" charset="0"/>
              </a:rPr>
              <a:t>ve </a:t>
            </a:r>
            <a:r>
              <a:rPr lang="tr-TR" sz="2400" b="1" dirty="0">
                <a:solidFill>
                  <a:srgbClr val="0094AB"/>
                </a:solidFill>
                <a:ea typeface="+mj-ea"/>
                <a:cs typeface="+mj-cs"/>
              </a:rPr>
              <a:t>en önemli </a:t>
            </a:r>
          </a:p>
          <a:p>
            <a:pPr marL="0" indent="0" algn="ctr">
              <a:buNone/>
            </a:pPr>
            <a:r>
              <a:rPr lang="tr-TR" sz="2400" dirty="0">
                <a:cs typeface="Times New Roman" panose="02020603050405020304" pitchFamily="18" charset="0"/>
              </a:rPr>
              <a:t>                         adımdır.</a:t>
            </a:r>
          </a:p>
        </p:txBody>
      </p:sp>
    </p:spTree>
    <p:extLst>
      <p:ext uri="{BB962C8B-B14F-4D97-AF65-F5344CB8AC3E}">
        <p14:creationId xmlns:p14="http://schemas.microsoft.com/office/powerpoint/2010/main" val="108567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5974" y="850847"/>
            <a:ext cx="11089225" cy="504497"/>
          </a:xfrm>
        </p:spPr>
        <p:txBody>
          <a:bodyPr>
            <a:normAutofit/>
          </a:bodyPr>
          <a:lstStyle/>
          <a:p>
            <a:pPr eaLnBrk="1" hangingPunct="1"/>
            <a:r>
              <a:rPr lang="tr-TR" sz="2400" dirty="0">
                <a:latin typeface="Comic Sans MS" panose="030F0702030302020204" pitchFamily="66" charset="0"/>
              </a:rPr>
              <a:t>   </a:t>
            </a:r>
            <a:r>
              <a:rPr lang="tr-TR" sz="2400" dirty="0"/>
              <a:t>Sigara içenlerin</a:t>
            </a:r>
          </a:p>
        </p:txBody>
      </p:sp>
      <p:sp>
        <p:nvSpPr>
          <p:cNvPr id="7171" name="Rectangle 3"/>
          <p:cNvSpPr>
            <a:spLocks noGrp="1" noChangeArrowheads="1"/>
          </p:cNvSpPr>
          <p:nvPr>
            <p:ph type="body" sz="half" idx="2"/>
          </p:nvPr>
        </p:nvSpPr>
        <p:spPr>
          <a:xfrm>
            <a:off x="861134" y="850848"/>
            <a:ext cx="10936049" cy="5849498"/>
          </a:xfrm>
        </p:spPr>
        <p:txBody>
          <a:bodyPr>
            <a:normAutofit/>
          </a:bodyPr>
          <a:lstStyle/>
          <a:p>
            <a:pPr eaLnBrk="1" hangingPunct="1">
              <a:lnSpc>
                <a:spcPct val="170000"/>
              </a:lnSpc>
            </a:pPr>
            <a:endParaRPr lang="tr-TR" dirty="0">
              <a:latin typeface="Comic Sans MS" panose="030F0702030302020204" pitchFamily="66" charset="0"/>
            </a:endParaRPr>
          </a:p>
          <a:p>
            <a:pPr marL="342900" indent="-342900">
              <a:lnSpc>
                <a:spcPct val="170000"/>
              </a:lnSpc>
              <a:buFont typeface="Arial" panose="020B0604020202020204" pitchFamily="34" charset="0"/>
              <a:buChar char="•"/>
            </a:pPr>
            <a:r>
              <a:rPr lang="tr-TR" sz="2000" b="1" dirty="0"/>
              <a:t>Yaklaşık %68‘i </a:t>
            </a:r>
            <a:r>
              <a:rPr lang="tr-TR" sz="2000" dirty="0"/>
              <a:t>sigarayı bırakmak istediğini söylüyor.*</a:t>
            </a:r>
          </a:p>
          <a:p>
            <a:pPr marL="342900" indent="-342900">
              <a:lnSpc>
                <a:spcPct val="170000"/>
              </a:lnSpc>
              <a:buFont typeface="Arial" panose="020B0604020202020204" pitchFamily="34" charset="0"/>
              <a:buChar char="•"/>
            </a:pPr>
            <a:r>
              <a:rPr lang="tr-TR" sz="2000" dirty="0"/>
              <a:t>2022 ABD verilerine göre, sigara içenlerin yaklaşık </a:t>
            </a:r>
            <a:r>
              <a:rPr lang="tr-TR" sz="2000" b="1" dirty="0"/>
              <a:t>%53</a:t>
            </a:r>
            <a:r>
              <a:rPr lang="tr-TR" sz="2000" dirty="0"/>
              <a:t>’ü son 12 ay içinde en az bir bırakma denemesi yapmış.*</a:t>
            </a:r>
          </a:p>
          <a:p>
            <a:pPr marL="342900" indent="-342900">
              <a:lnSpc>
                <a:spcPct val="170000"/>
              </a:lnSpc>
              <a:buFont typeface="Arial" panose="020B0604020202020204" pitchFamily="34" charset="0"/>
              <a:buChar char="•"/>
            </a:pPr>
            <a:r>
              <a:rPr lang="tr-TR" sz="2000" dirty="0"/>
              <a:t>Ancak her yıl bırakma girişiminde bulunanlara rağmen, sigarayı başarıyla bırakabilenlerin oranı oldukça düşük: 2022’de yetişkin sigara içicilerinin </a:t>
            </a:r>
            <a:r>
              <a:rPr lang="tr-TR" sz="2000" b="1" dirty="0"/>
              <a:t>%8.8</a:t>
            </a:r>
            <a:r>
              <a:rPr lang="tr-TR" sz="2000" dirty="0"/>
              <a:t>’i bırakmayı başarılı şekilde tamamlamış.*</a:t>
            </a:r>
          </a:p>
          <a:p>
            <a:pPr eaLnBrk="1" hangingPunct="1">
              <a:lnSpc>
                <a:spcPct val="170000"/>
              </a:lnSpc>
            </a:pPr>
            <a:endParaRPr lang="tr-TR" dirty="0"/>
          </a:p>
          <a:p>
            <a:pPr algn="r">
              <a:lnSpc>
                <a:spcPct val="170000"/>
              </a:lnSpc>
            </a:pPr>
            <a:r>
              <a:rPr lang="tr-TR" sz="1200" dirty="0"/>
              <a:t> </a:t>
            </a:r>
          </a:p>
          <a:p>
            <a:pPr algn="r">
              <a:lnSpc>
                <a:spcPct val="170000"/>
              </a:lnSpc>
            </a:pPr>
            <a:endParaRPr lang="tr-TR" sz="1200" dirty="0"/>
          </a:p>
          <a:p>
            <a:pPr algn="r">
              <a:lnSpc>
                <a:spcPct val="170000"/>
              </a:lnSpc>
            </a:pPr>
            <a:r>
              <a:rPr lang="tr-TR" sz="1200" dirty="0"/>
              <a:t> * CDC </a:t>
            </a:r>
            <a:r>
              <a:rPr lang="tr-TR" sz="1200" dirty="0" err="1"/>
              <a:t>smoking</a:t>
            </a:r>
            <a:r>
              <a:rPr lang="tr-TR" sz="1200" dirty="0"/>
              <a:t> </a:t>
            </a:r>
            <a:r>
              <a:rPr lang="tr-TR" sz="1200" dirty="0" err="1"/>
              <a:t>Cessation</a:t>
            </a:r>
            <a:r>
              <a:rPr lang="tr-TR" sz="1200" dirty="0"/>
              <a:t>: </a:t>
            </a:r>
            <a:r>
              <a:rPr lang="tr-TR" sz="1200" dirty="0" err="1"/>
              <a:t>Fast</a:t>
            </a:r>
            <a:r>
              <a:rPr lang="tr-TR" sz="1200" dirty="0"/>
              <a:t> </a:t>
            </a:r>
            <a:r>
              <a:rPr lang="tr-TR" sz="1200" dirty="0" err="1"/>
              <a:t>Facts</a:t>
            </a:r>
            <a:r>
              <a:rPr lang="tr-TR" sz="1200" dirty="0"/>
              <a:t> 2024</a:t>
            </a:r>
          </a:p>
          <a:p>
            <a:pPr eaLnBrk="1" hangingPunct="1">
              <a:lnSpc>
                <a:spcPct val="170000"/>
              </a:lnSpc>
            </a:pPr>
            <a:endParaRPr lang="tr-TR" dirty="0">
              <a:latin typeface="Comic Sans MS" panose="030F0702030302020204" pitchFamily="66" charset="0"/>
            </a:endParaRPr>
          </a:p>
        </p:txBody>
      </p:sp>
    </p:spTree>
    <p:extLst>
      <p:ext uri="{BB962C8B-B14F-4D97-AF65-F5344CB8AC3E}">
        <p14:creationId xmlns:p14="http://schemas.microsoft.com/office/powerpoint/2010/main" val="82491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D7D236-ADD0-324C-9F14-AD3C939BF278}"/>
              </a:ext>
            </a:extLst>
          </p:cNvPr>
          <p:cNvSpPr>
            <a:spLocks noGrp="1"/>
          </p:cNvSpPr>
          <p:nvPr>
            <p:ph type="title"/>
          </p:nvPr>
        </p:nvSpPr>
        <p:spPr/>
        <p:txBody>
          <a:bodyPr/>
          <a:lstStyle/>
          <a:p>
            <a:endParaRPr lang="tr-TR"/>
          </a:p>
        </p:txBody>
      </p:sp>
      <p:sp>
        <p:nvSpPr>
          <p:cNvPr id="3" name="Slayt Numarası Yer Tutucusu 2">
            <a:extLst>
              <a:ext uri="{FF2B5EF4-FFF2-40B4-BE49-F238E27FC236}">
                <a16:creationId xmlns:a16="http://schemas.microsoft.com/office/drawing/2014/main" id="{A4ADE574-F26A-1D4C-93F9-890EBF92CA21}"/>
              </a:ext>
            </a:extLst>
          </p:cNvPr>
          <p:cNvSpPr>
            <a:spLocks noGrp="1"/>
          </p:cNvSpPr>
          <p:nvPr>
            <p:ph type="sldNum" sz="quarter" idx="12"/>
          </p:nvPr>
        </p:nvSpPr>
        <p:spPr/>
        <p:txBody>
          <a:bodyPr/>
          <a:lstStyle/>
          <a:p>
            <a:fld id="{501A4338-EBAE-ED40-8475-2E6AE1B9F2FD}" type="slidenum">
              <a:rPr lang="tr-TR" smtClean="0"/>
              <a:pPr/>
              <a:t>16</a:t>
            </a:fld>
            <a:endParaRPr lang="tr-TR" dirty="0"/>
          </a:p>
        </p:txBody>
      </p:sp>
      <p:sp>
        <p:nvSpPr>
          <p:cNvPr id="4" name="Metin Yer Tutucusu 3">
            <a:extLst>
              <a:ext uri="{FF2B5EF4-FFF2-40B4-BE49-F238E27FC236}">
                <a16:creationId xmlns:a16="http://schemas.microsoft.com/office/drawing/2014/main" id="{DD84673F-CDC5-AC48-96C6-1EE882918FAE}"/>
              </a:ext>
            </a:extLst>
          </p:cNvPr>
          <p:cNvSpPr>
            <a:spLocks noGrp="1"/>
          </p:cNvSpPr>
          <p:nvPr>
            <p:ph type="body" sz="half" idx="2"/>
          </p:nvPr>
        </p:nvSpPr>
        <p:spPr/>
        <p:txBody>
          <a:bodyPr>
            <a:normAutofit/>
          </a:bodyPr>
          <a:lstStyle/>
          <a:p>
            <a:pPr>
              <a:lnSpc>
                <a:spcPct val="150000"/>
              </a:lnSpc>
            </a:pPr>
            <a:r>
              <a:rPr lang="tr-TR" sz="2000" dirty="0"/>
              <a:t>Hekimlik pratiğinde </a:t>
            </a:r>
            <a:r>
              <a:rPr lang="tr-TR" sz="2000" b="1" dirty="0"/>
              <a:t>her hastada tütün kullanım durumunu sorgulamak</a:t>
            </a:r>
            <a:r>
              <a:rPr lang="tr-TR" sz="2000" dirty="0"/>
              <a:t>, tütün bağımlılığıyla mücadelenin temel ve vazgeçilmez adımıdır. Hastanın sigara içme durumu belirlendikten sonra, zaman yönetimi ve hastanın hazır olma düzeyine göre iki farklı yaklaşım uygulanabilir:</a:t>
            </a:r>
          </a:p>
          <a:p>
            <a:pPr marL="342900" indent="-342900">
              <a:lnSpc>
                <a:spcPct val="150000"/>
              </a:lnSpc>
              <a:buFont typeface="Arial" panose="020B0604020202020204" pitchFamily="34" charset="0"/>
              <a:buChar char="•"/>
            </a:pPr>
            <a:r>
              <a:rPr lang="tr-TR" sz="2000" dirty="0"/>
              <a:t>Kısa Klinik Müdahale (30 sn-3 </a:t>
            </a:r>
            <a:r>
              <a:rPr lang="tr-TR" sz="2000" dirty="0" err="1"/>
              <a:t>dk</a:t>
            </a:r>
            <a:r>
              <a:rPr lang="tr-TR" sz="2000" dirty="0"/>
              <a:t>)</a:t>
            </a:r>
          </a:p>
          <a:p>
            <a:pPr marL="342900" indent="-342900">
              <a:lnSpc>
                <a:spcPct val="150000"/>
              </a:lnSpc>
              <a:buFont typeface="Arial" panose="020B0604020202020204" pitchFamily="34" charset="0"/>
              <a:buChar char="•"/>
            </a:pPr>
            <a:r>
              <a:rPr lang="tr-TR" sz="2000" dirty="0"/>
              <a:t>5A–5R Yaklaşımı </a:t>
            </a:r>
          </a:p>
        </p:txBody>
      </p:sp>
    </p:spTree>
    <p:extLst>
      <p:ext uri="{BB962C8B-B14F-4D97-AF65-F5344CB8AC3E}">
        <p14:creationId xmlns:p14="http://schemas.microsoft.com/office/powerpoint/2010/main" val="1875315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2"/>
          <p:cNvGrpSpPr>
            <a:grpSpLocks/>
          </p:cNvGrpSpPr>
          <p:nvPr/>
        </p:nvGrpSpPr>
        <p:grpSpPr bwMode="auto">
          <a:xfrm>
            <a:off x="1353971" y="789709"/>
            <a:ext cx="9829482" cy="5021398"/>
            <a:chOff x="96" y="96"/>
            <a:chExt cx="5569" cy="4176"/>
          </a:xfrm>
        </p:grpSpPr>
        <p:cxnSp>
          <p:nvCxnSpPr>
            <p:cNvPr id="1028" name="_s1028"/>
            <p:cNvCxnSpPr>
              <a:cxnSpLocks noChangeShapeType="1"/>
              <a:stCxn id="9" idx="0"/>
            </p:cNvCxnSpPr>
            <p:nvPr/>
          </p:nvCxnSpPr>
          <p:spPr bwMode="auto">
            <a:xfrm rot="16200000" flipV="1">
              <a:off x="4060" y="2242"/>
              <a:ext cx="1739" cy="234"/>
            </a:xfrm>
            <a:prstGeom prst="bentConnector3">
              <a:avLst>
                <a:gd name="adj1" fmla="val 50000"/>
              </a:avLst>
            </a:prstGeom>
            <a:ln>
              <a:headEnd/>
              <a:tailEnd/>
            </a:ln>
          </p:spPr>
          <p:style>
            <a:lnRef idx="1">
              <a:schemeClr val="dk1"/>
            </a:lnRef>
            <a:fillRef idx="0">
              <a:schemeClr val="dk1"/>
            </a:fillRef>
            <a:effectRef idx="0">
              <a:schemeClr val="dk1"/>
            </a:effectRef>
            <a:fontRef idx="minor">
              <a:schemeClr val="tx1"/>
            </a:fontRef>
          </p:style>
        </p:cxnSp>
        <p:cxnSp>
          <p:nvCxnSpPr>
            <p:cNvPr id="1029" name="_s1029"/>
            <p:cNvCxnSpPr>
              <a:cxnSpLocks noChangeShapeType="1"/>
              <a:stCxn id="8" idx="0"/>
            </p:cNvCxnSpPr>
            <p:nvPr/>
          </p:nvCxnSpPr>
          <p:spPr bwMode="auto">
            <a:xfrm rot="5400000" flipH="1" flipV="1">
              <a:off x="3338" y="1753"/>
              <a:ext cx="1739" cy="1210"/>
            </a:xfrm>
            <a:prstGeom prst="bentConnector3">
              <a:avLst>
                <a:gd name="adj1" fmla="val 50000"/>
              </a:avLst>
            </a:prstGeom>
            <a:ln>
              <a:headEnd/>
              <a:tailEnd/>
            </a:ln>
          </p:spPr>
          <p:style>
            <a:lnRef idx="1">
              <a:schemeClr val="dk1"/>
            </a:lnRef>
            <a:fillRef idx="0">
              <a:schemeClr val="dk1"/>
            </a:fillRef>
            <a:effectRef idx="0">
              <a:schemeClr val="dk1"/>
            </a:effectRef>
            <a:fontRef idx="minor">
              <a:schemeClr val="tx1"/>
            </a:fontRef>
          </p:style>
        </p:cxnSp>
        <p:cxnSp>
          <p:nvCxnSpPr>
            <p:cNvPr id="1030" name="_s1030"/>
            <p:cNvCxnSpPr>
              <a:cxnSpLocks noChangeShapeType="1"/>
              <a:stCxn id="7" idx="0"/>
            </p:cNvCxnSpPr>
            <p:nvPr/>
          </p:nvCxnSpPr>
          <p:spPr bwMode="auto">
            <a:xfrm rot="5400000" flipH="1">
              <a:off x="1549" y="2605"/>
              <a:ext cx="498" cy="723"/>
            </a:xfrm>
            <a:prstGeom prst="bentConnector3">
              <a:avLst>
                <a:gd name="adj1" fmla="val 13954"/>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6" idx="0"/>
            </p:cNvCxnSpPr>
            <p:nvPr/>
          </p:nvCxnSpPr>
          <p:spPr bwMode="auto">
            <a:xfrm rot="16200000">
              <a:off x="827" y="2606"/>
              <a:ext cx="498" cy="721"/>
            </a:xfrm>
            <a:prstGeom prst="bentConnector3">
              <a:avLst>
                <a:gd name="adj1" fmla="val 13954"/>
              </a:avLst>
            </a:prstGeom>
            <a:ln>
              <a:headEnd/>
              <a:tailEnd/>
            </a:ln>
          </p:spPr>
          <p:style>
            <a:lnRef idx="1">
              <a:schemeClr val="dk1"/>
            </a:lnRef>
            <a:fillRef idx="0">
              <a:schemeClr val="dk1"/>
            </a:fillRef>
            <a:effectRef idx="0">
              <a:schemeClr val="dk1"/>
            </a:effectRef>
            <a:fontRef idx="minor">
              <a:schemeClr val="tx1"/>
            </a:fontRef>
          </p:style>
        </p:cxnSp>
        <p:cxnSp>
          <p:nvCxnSpPr>
            <p:cNvPr id="1032" name="_s1032"/>
            <p:cNvCxnSpPr>
              <a:cxnSpLocks noChangeShapeType="1"/>
              <a:endCxn id="3" idx="2"/>
            </p:cNvCxnSpPr>
            <p:nvPr/>
          </p:nvCxnSpPr>
          <p:spPr bwMode="auto">
            <a:xfrm rot="16200000" flipH="1" flipV="1">
              <a:off x="3499" y="-174"/>
              <a:ext cx="695" cy="1933"/>
            </a:xfrm>
            <a:prstGeom prst="bentConnector5">
              <a:avLst>
                <a:gd name="adj1" fmla="val -27354"/>
                <a:gd name="adj2" fmla="val 50220"/>
                <a:gd name="adj3" fmla="val 127354"/>
              </a:avLst>
            </a:prstGeom>
            <a:ln>
              <a:headEnd/>
              <a:tailEnd/>
            </a:ln>
          </p:spPr>
          <p:style>
            <a:lnRef idx="1">
              <a:schemeClr val="dk1"/>
            </a:lnRef>
            <a:fillRef idx="0">
              <a:schemeClr val="dk1"/>
            </a:fillRef>
            <a:effectRef idx="0">
              <a:schemeClr val="dk1"/>
            </a:effectRef>
            <a:fontRef idx="minor">
              <a:schemeClr val="tx1"/>
            </a:fontRef>
          </p:style>
        </p:cxnSp>
        <p:cxnSp>
          <p:nvCxnSpPr>
            <p:cNvPr id="1033" name="_s1033"/>
            <p:cNvCxnSpPr>
              <a:cxnSpLocks noChangeShapeType="1"/>
              <a:endCxn id="3" idx="2"/>
            </p:cNvCxnSpPr>
            <p:nvPr/>
          </p:nvCxnSpPr>
          <p:spPr bwMode="auto">
            <a:xfrm rot="16200000">
              <a:off x="1910" y="678"/>
              <a:ext cx="498" cy="1445"/>
            </a:xfrm>
            <a:prstGeom prst="bentConnector3">
              <a:avLst>
                <a:gd name="adj1" fmla="val 13954"/>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3" name="_s1034"/>
            <p:cNvSpPr>
              <a:spLocks noChangeArrowheads="1"/>
            </p:cNvSpPr>
            <p:nvPr/>
          </p:nvSpPr>
          <p:spPr bwMode="auto">
            <a:xfrm>
              <a:off x="2266" y="96"/>
              <a:ext cx="1229" cy="1044"/>
            </a:xfrm>
            <a:prstGeom prst="roundRect">
              <a:avLst>
                <a:gd name="adj" fmla="val 16667"/>
              </a:avLst>
            </a:prstGeom>
            <a:solidFill>
              <a:schemeClr val="accent1">
                <a:lumMod val="20000"/>
                <a:lumOff val="80000"/>
              </a:schemeClr>
            </a:solidFill>
            <a:ln w="38100">
              <a:solidFill>
                <a:srgbClr val="000066"/>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66"/>
                  </a:solidFill>
                  <a:effectLst/>
                  <a:latin typeface="Comic Sans MS" panose="030F0702030302020204" pitchFamily="66" charset="0"/>
                </a:rPr>
                <a:t>Hasta şu anda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66"/>
                  </a:solidFill>
                  <a:effectLst/>
                  <a:latin typeface="Comic Sans MS" panose="030F0702030302020204" pitchFamily="66" charset="0"/>
                </a:rPr>
                <a:t>Sigara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66"/>
                  </a:solidFill>
                  <a:effectLst/>
                  <a:latin typeface="Comic Sans MS" panose="030F0702030302020204" pitchFamily="66" charset="0"/>
                </a:rPr>
                <a:t>İÇİYOR MU ? </a:t>
              </a:r>
            </a:p>
          </p:txBody>
        </p:sp>
        <p:sp>
          <p:nvSpPr>
            <p:cNvPr id="6" name="_s1037"/>
            <p:cNvSpPr>
              <a:spLocks noChangeArrowheads="1"/>
            </p:cNvSpPr>
            <p:nvPr/>
          </p:nvSpPr>
          <p:spPr bwMode="auto">
            <a:xfrm>
              <a:off x="96" y="3228"/>
              <a:ext cx="1237" cy="1044"/>
            </a:xfrm>
            <a:prstGeom prst="roundRect">
              <a:avLst>
                <a:gd name="adj" fmla="val 16667"/>
              </a:avLst>
            </a:prstGeom>
            <a:solidFill>
              <a:schemeClr val="accent1">
                <a:lumMod val="40000"/>
                <a:lumOff val="60000"/>
              </a:schemeClr>
            </a:solidFill>
            <a:ln w="38100">
              <a:solidFill>
                <a:srgbClr val="000066"/>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66"/>
                  </a:solidFill>
                  <a:effectLst/>
                  <a:latin typeface="Comic Sans MS" panose="030F0702030302020204" pitchFamily="66" charset="0"/>
                </a:rPr>
                <a:t>Uygun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66"/>
                  </a:solidFill>
                  <a:effectLst/>
                  <a:latin typeface="Comic Sans MS" panose="030F0702030302020204" pitchFamily="66" charset="0"/>
                </a:rPr>
                <a:t>bağımlılık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66"/>
                  </a:solidFill>
                  <a:effectLst/>
                  <a:latin typeface="Comic Sans MS" panose="030F0702030302020204" pitchFamily="66" charset="0"/>
                </a:rPr>
                <a:t>tedavisi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sng" strike="noStrike" cap="none" normalizeH="0" baseline="0" dirty="0">
                  <a:ln>
                    <a:noFill/>
                  </a:ln>
                  <a:solidFill>
                    <a:srgbClr val="000066"/>
                  </a:solidFill>
                  <a:effectLst/>
                  <a:latin typeface="Comic Sans MS" panose="030F0702030302020204" pitchFamily="66" charset="0"/>
                </a:rPr>
                <a:t>5A</a:t>
              </a:r>
            </a:p>
          </p:txBody>
        </p:sp>
        <p:sp>
          <p:nvSpPr>
            <p:cNvPr id="7" name="_s1038"/>
            <p:cNvSpPr>
              <a:spLocks noChangeArrowheads="1"/>
            </p:cNvSpPr>
            <p:nvPr/>
          </p:nvSpPr>
          <p:spPr bwMode="auto">
            <a:xfrm>
              <a:off x="1540" y="3228"/>
              <a:ext cx="1237" cy="1044"/>
            </a:xfrm>
            <a:prstGeom prst="roundRect">
              <a:avLst>
                <a:gd name="adj" fmla="val 16667"/>
              </a:avLst>
            </a:prstGeom>
            <a:solidFill>
              <a:schemeClr val="accent1">
                <a:lumMod val="40000"/>
                <a:lumOff val="60000"/>
              </a:schemeClr>
            </a:solidFill>
            <a:ln w="38100">
              <a:solidFill>
                <a:srgbClr val="000066"/>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66"/>
                  </a:solidFill>
                  <a:effectLst/>
                  <a:latin typeface="Comic Sans MS" panose="030F0702030302020204" pitchFamily="66" charset="0"/>
                </a:rPr>
                <a:t>Bırakmaya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66"/>
                  </a:solidFill>
                  <a:effectLst/>
                  <a:latin typeface="Comic Sans MS" panose="030F0702030302020204" pitchFamily="66" charset="0"/>
                </a:rPr>
                <a:t>Cesaretlendir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sng" strike="noStrike" cap="none" normalizeH="0" baseline="0" dirty="0">
                  <a:ln>
                    <a:noFill/>
                  </a:ln>
                  <a:solidFill>
                    <a:srgbClr val="000066"/>
                  </a:solidFill>
                  <a:effectLst/>
                  <a:latin typeface="Comic Sans MS" panose="030F0702030302020204" pitchFamily="66" charset="0"/>
                </a:rPr>
                <a:t>5R</a:t>
              </a:r>
            </a:p>
          </p:txBody>
        </p:sp>
        <p:sp>
          <p:nvSpPr>
            <p:cNvPr id="8" name="_s1039"/>
            <p:cNvSpPr>
              <a:spLocks noChangeArrowheads="1"/>
            </p:cNvSpPr>
            <p:nvPr/>
          </p:nvSpPr>
          <p:spPr bwMode="auto">
            <a:xfrm>
              <a:off x="2984" y="3228"/>
              <a:ext cx="1237" cy="1044"/>
            </a:xfrm>
            <a:prstGeom prst="roundRect">
              <a:avLst>
                <a:gd name="adj" fmla="val 16667"/>
              </a:avLst>
            </a:prstGeom>
            <a:solidFill>
              <a:schemeClr val="accent1">
                <a:lumMod val="40000"/>
                <a:lumOff val="60000"/>
              </a:schemeClr>
            </a:solidFill>
            <a:ln w="38100">
              <a:solidFill>
                <a:srgbClr val="000066"/>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66"/>
                  </a:solidFill>
                  <a:effectLst/>
                  <a:latin typeface="Comic Sans MS" panose="030F0702030302020204" pitchFamily="66" charset="0"/>
                </a:rPr>
                <a:t>NÜKSÜ</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66"/>
                  </a:solidFill>
                  <a:effectLst/>
                  <a:latin typeface="Comic Sans MS" panose="030F0702030302020204" pitchFamily="66" charset="0"/>
                </a:rPr>
                <a:t>ÖNLE</a:t>
              </a:r>
            </a:p>
          </p:txBody>
        </p:sp>
        <p:sp>
          <p:nvSpPr>
            <p:cNvPr id="9" name="_s1040"/>
            <p:cNvSpPr>
              <a:spLocks noChangeArrowheads="1"/>
            </p:cNvSpPr>
            <p:nvPr/>
          </p:nvSpPr>
          <p:spPr bwMode="auto">
            <a:xfrm>
              <a:off x="4428" y="3228"/>
              <a:ext cx="1237" cy="1044"/>
            </a:xfrm>
            <a:prstGeom prst="roundRect">
              <a:avLst>
                <a:gd name="adj" fmla="val 16667"/>
              </a:avLst>
            </a:prstGeom>
            <a:solidFill>
              <a:schemeClr val="accent1">
                <a:lumMod val="40000"/>
                <a:lumOff val="60000"/>
              </a:schemeClr>
            </a:solidFill>
            <a:ln w="38100">
              <a:solidFill>
                <a:srgbClr val="000066"/>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66"/>
                  </a:solidFill>
                  <a:effectLst/>
                  <a:latin typeface="Comic Sans MS" panose="030F0702030302020204" pitchFamily="66" charset="0"/>
                </a:rPr>
                <a:t>İçmemeye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66"/>
                  </a:solidFill>
                  <a:effectLst/>
                  <a:latin typeface="Comic Sans MS" panose="030F0702030302020204" pitchFamily="66" charset="0"/>
                </a:rPr>
                <a:t>devam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66"/>
                  </a:solidFill>
                  <a:effectLst/>
                  <a:latin typeface="Comic Sans MS" panose="030F0702030302020204" pitchFamily="66" charset="0"/>
                </a:rPr>
                <a:t>için destek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700" b="0" i="0" u="none" strike="noStrike" cap="none" normalizeH="0" baseline="0" dirty="0">
                <a:ln>
                  <a:noFill/>
                </a:ln>
                <a:solidFill>
                  <a:srgbClr val="000066"/>
                </a:solidFill>
                <a:effectLst/>
                <a:latin typeface="Comic Sans MS" panose="030F0702030302020204" pitchFamily="66" charset="0"/>
              </a:endParaRPr>
            </a:p>
          </p:txBody>
        </p:sp>
        <p:sp>
          <p:nvSpPr>
            <p:cNvPr id="10" name="Text Box 17"/>
            <p:cNvSpPr txBox="1">
              <a:spLocks noChangeArrowheads="1"/>
            </p:cNvSpPr>
            <p:nvPr/>
          </p:nvSpPr>
          <p:spPr bwMode="auto">
            <a:xfrm>
              <a:off x="3097" y="2846"/>
              <a:ext cx="624"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tr-TR" altLang="tr-TR" sz="2000" b="1" i="0" u="none" strike="noStrike" cap="none" normalizeH="0" baseline="0" dirty="0">
                  <a:ln>
                    <a:noFill/>
                  </a:ln>
                  <a:effectLst/>
                  <a:latin typeface="Comic Sans MS" panose="030F0702030302020204" pitchFamily="66" charset="0"/>
                </a:rPr>
                <a:t>EVET</a:t>
              </a:r>
            </a:p>
          </p:txBody>
        </p:sp>
        <p:sp>
          <p:nvSpPr>
            <p:cNvPr id="11" name="Text Box 18"/>
            <p:cNvSpPr txBox="1">
              <a:spLocks noChangeArrowheads="1"/>
            </p:cNvSpPr>
            <p:nvPr/>
          </p:nvSpPr>
          <p:spPr bwMode="auto">
            <a:xfrm>
              <a:off x="3505" y="1381"/>
              <a:ext cx="771"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tr-TR" altLang="tr-TR" sz="2000" b="1" i="0" u="none" strike="noStrike" cap="none" normalizeH="0" baseline="0" dirty="0">
                  <a:ln>
                    <a:noFill/>
                  </a:ln>
                  <a:effectLst/>
                  <a:latin typeface="Comic Sans MS" panose="030F0702030302020204" pitchFamily="66" charset="0"/>
                </a:rPr>
                <a:t>HAYIR</a:t>
              </a:r>
            </a:p>
          </p:txBody>
        </p:sp>
        <p:sp>
          <p:nvSpPr>
            <p:cNvPr id="12" name="Text Box 19"/>
            <p:cNvSpPr txBox="1">
              <a:spLocks noChangeArrowheads="1"/>
            </p:cNvSpPr>
            <p:nvPr/>
          </p:nvSpPr>
          <p:spPr bwMode="auto">
            <a:xfrm>
              <a:off x="384" y="2832"/>
              <a:ext cx="671"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tr-TR" altLang="tr-TR" sz="2000" b="1" i="0" u="none" strike="noStrike" cap="none" normalizeH="0" baseline="0" dirty="0">
                  <a:ln>
                    <a:noFill/>
                  </a:ln>
                  <a:effectLst/>
                  <a:latin typeface="Comic Sans MS" panose="030F0702030302020204" pitchFamily="66" charset="0"/>
                </a:rPr>
                <a:t>EVET</a:t>
              </a:r>
            </a:p>
          </p:txBody>
        </p:sp>
        <p:sp>
          <p:nvSpPr>
            <p:cNvPr id="13" name="Text Box 20"/>
            <p:cNvSpPr txBox="1">
              <a:spLocks noChangeArrowheads="1"/>
            </p:cNvSpPr>
            <p:nvPr/>
          </p:nvSpPr>
          <p:spPr bwMode="auto">
            <a:xfrm>
              <a:off x="1872" y="2832"/>
              <a:ext cx="720"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tr-TR" altLang="tr-TR" sz="2000" b="1" i="0" u="none" strike="noStrike" cap="none" normalizeH="0" baseline="0" dirty="0">
                  <a:ln>
                    <a:noFill/>
                  </a:ln>
                  <a:effectLst/>
                  <a:latin typeface="Comic Sans MS" panose="030F0702030302020204" pitchFamily="66" charset="0"/>
                </a:rPr>
                <a:t>HAYIR</a:t>
              </a:r>
            </a:p>
          </p:txBody>
        </p:sp>
      </p:grpSp>
      <p:sp>
        <p:nvSpPr>
          <p:cNvPr id="1045" name="Text Box 21"/>
          <p:cNvSpPr txBox="1">
            <a:spLocks noChangeArrowheads="1"/>
          </p:cNvSpPr>
          <p:nvPr/>
        </p:nvSpPr>
        <p:spPr bwMode="auto">
          <a:xfrm>
            <a:off x="4038600" y="1981201"/>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50000"/>
              </a:spcBef>
              <a:buFontTx/>
              <a:buNone/>
            </a:pPr>
            <a:r>
              <a:rPr lang="tr-TR" altLang="tr-TR" sz="2000" b="1" dirty="0">
                <a:latin typeface="Comic Sans MS" panose="030F0702030302020204" pitchFamily="66" charset="0"/>
              </a:rPr>
              <a:t>EVET</a:t>
            </a:r>
          </a:p>
        </p:txBody>
      </p:sp>
      <p:sp>
        <p:nvSpPr>
          <p:cNvPr id="1046" name="Text Box 22"/>
          <p:cNvSpPr txBox="1">
            <a:spLocks noChangeArrowheads="1"/>
          </p:cNvSpPr>
          <p:nvPr/>
        </p:nvSpPr>
        <p:spPr bwMode="auto">
          <a:xfrm>
            <a:off x="8925162" y="4078145"/>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50000"/>
              </a:spcBef>
              <a:buFontTx/>
              <a:buNone/>
            </a:pPr>
            <a:r>
              <a:rPr lang="tr-TR" altLang="tr-TR" sz="2000" b="1" dirty="0">
                <a:latin typeface="Comic Sans MS" panose="030F0702030302020204" pitchFamily="66" charset="0"/>
              </a:rPr>
              <a:t>HAYIR</a:t>
            </a:r>
          </a:p>
        </p:txBody>
      </p:sp>
      <p:sp>
        <p:nvSpPr>
          <p:cNvPr id="1047" name="AutoShape 23"/>
          <p:cNvSpPr>
            <a:spLocks noChangeArrowheads="1"/>
          </p:cNvSpPr>
          <p:nvPr/>
        </p:nvSpPr>
        <p:spPr bwMode="auto">
          <a:xfrm>
            <a:off x="1734270" y="2549907"/>
            <a:ext cx="2304330" cy="1546518"/>
          </a:xfrm>
          <a:prstGeom prst="bevel">
            <a:avLst>
              <a:gd name="adj" fmla="val 12500"/>
            </a:avLst>
          </a:prstGeom>
          <a:solidFill>
            <a:schemeClr val="accent1">
              <a:lumMod val="40000"/>
              <a:lumOff val="6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a:spcBef>
                <a:spcPct val="0"/>
              </a:spcBef>
              <a:buFontTx/>
              <a:buNone/>
            </a:pPr>
            <a:r>
              <a:rPr lang="tr-TR" altLang="tr-TR" sz="2000" b="1" dirty="0">
                <a:latin typeface="Comic Sans MS" panose="030F0702030302020204" pitchFamily="66" charset="0"/>
              </a:rPr>
              <a:t>Hasta şu anda </a:t>
            </a:r>
          </a:p>
          <a:p>
            <a:pPr algn="ctr">
              <a:spcBef>
                <a:spcPct val="0"/>
              </a:spcBef>
              <a:buFontTx/>
              <a:buNone/>
            </a:pPr>
            <a:r>
              <a:rPr lang="tr-TR" altLang="tr-TR" sz="2000" b="1" dirty="0">
                <a:latin typeface="Comic Sans MS" panose="030F0702030302020204" pitchFamily="66" charset="0"/>
              </a:rPr>
              <a:t>bırakmaya </a:t>
            </a:r>
          </a:p>
          <a:p>
            <a:pPr algn="ctr">
              <a:spcBef>
                <a:spcPct val="0"/>
              </a:spcBef>
              <a:buFontTx/>
              <a:buNone/>
            </a:pPr>
            <a:r>
              <a:rPr lang="tr-TR" altLang="tr-TR" sz="2000" b="1" dirty="0">
                <a:latin typeface="Comic Sans MS" panose="030F0702030302020204" pitchFamily="66" charset="0"/>
              </a:rPr>
              <a:t>HAZIR MI ?</a:t>
            </a:r>
          </a:p>
          <a:p>
            <a:pPr algn="ctr">
              <a:spcBef>
                <a:spcPct val="0"/>
              </a:spcBef>
              <a:buFontTx/>
              <a:buNone/>
            </a:pPr>
            <a:endParaRPr lang="tr-TR" altLang="tr-TR" sz="2000" dirty="0">
              <a:latin typeface="Comic Sans MS" panose="030F0702030302020204" pitchFamily="66" charset="0"/>
            </a:endParaRPr>
          </a:p>
        </p:txBody>
      </p:sp>
      <p:sp>
        <p:nvSpPr>
          <p:cNvPr id="1048" name="AutoShape 24"/>
          <p:cNvSpPr>
            <a:spLocks noChangeArrowheads="1"/>
          </p:cNvSpPr>
          <p:nvPr/>
        </p:nvSpPr>
        <p:spPr bwMode="auto">
          <a:xfrm>
            <a:off x="8875814" y="1313096"/>
            <a:ext cx="2124075" cy="1459664"/>
          </a:xfrm>
          <a:prstGeom prst="bevel">
            <a:avLst>
              <a:gd name="adj" fmla="val 12500"/>
            </a:avLst>
          </a:prstGeom>
          <a:solidFill>
            <a:schemeClr val="accent1">
              <a:lumMod val="40000"/>
              <a:lumOff val="6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a:spcBef>
                <a:spcPct val="0"/>
              </a:spcBef>
              <a:buFontTx/>
              <a:buNone/>
            </a:pPr>
            <a:r>
              <a:rPr lang="tr-TR" altLang="tr-TR" sz="2000" b="1" dirty="0">
                <a:solidFill>
                  <a:srgbClr val="000066"/>
                </a:solidFill>
                <a:latin typeface="Comic Sans MS" panose="030F0702030302020204" pitchFamily="66" charset="0"/>
              </a:rPr>
              <a:t>Daha önce </a:t>
            </a:r>
          </a:p>
          <a:p>
            <a:pPr algn="ctr">
              <a:spcBef>
                <a:spcPct val="0"/>
              </a:spcBef>
              <a:buFontTx/>
              <a:buNone/>
            </a:pPr>
            <a:r>
              <a:rPr lang="tr-TR" altLang="tr-TR" sz="2000" b="1" dirty="0">
                <a:solidFill>
                  <a:srgbClr val="000066"/>
                </a:solidFill>
                <a:latin typeface="Comic Sans MS" panose="030F0702030302020204" pitchFamily="66" charset="0"/>
              </a:rPr>
              <a:t>sigara </a:t>
            </a:r>
          </a:p>
          <a:p>
            <a:pPr algn="ctr">
              <a:spcBef>
                <a:spcPct val="0"/>
              </a:spcBef>
              <a:buFontTx/>
              <a:buNone/>
            </a:pPr>
            <a:r>
              <a:rPr lang="tr-TR" altLang="tr-TR" sz="2000" b="1" dirty="0">
                <a:solidFill>
                  <a:srgbClr val="000066"/>
                </a:solidFill>
                <a:latin typeface="Comic Sans MS" panose="030F0702030302020204" pitchFamily="66" charset="0"/>
              </a:rPr>
              <a:t>Kullanmış mı ?</a:t>
            </a:r>
          </a:p>
          <a:p>
            <a:pPr algn="ctr">
              <a:spcBef>
                <a:spcPct val="0"/>
              </a:spcBef>
              <a:buFontTx/>
              <a:buNone/>
            </a:pPr>
            <a:endParaRPr lang="tr-TR" altLang="tr-TR" sz="2000" dirty="0">
              <a:latin typeface="Comic Sans MS" panose="030F0702030302020204" pitchFamily="66" charset="0"/>
            </a:endParaRPr>
          </a:p>
        </p:txBody>
      </p:sp>
    </p:spTree>
    <p:extLst>
      <p:ext uri="{BB962C8B-B14F-4D97-AF65-F5344CB8AC3E}">
        <p14:creationId xmlns:p14="http://schemas.microsoft.com/office/powerpoint/2010/main" val="2371033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A798092-47E9-4901-A63B-B0AB22C25F6C}"/>
              </a:ext>
            </a:extLst>
          </p:cNvPr>
          <p:cNvSpPr>
            <a:spLocks noGrp="1" noChangeArrowheads="1"/>
          </p:cNvSpPr>
          <p:nvPr>
            <p:ph type="title"/>
          </p:nvPr>
        </p:nvSpPr>
        <p:spPr>
          <a:xfrm>
            <a:off x="435974" y="728480"/>
            <a:ext cx="11089225" cy="504497"/>
          </a:xfrm>
        </p:spPr>
        <p:txBody>
          <a:bodyPr>
            <a:normAutofit/>
          </a:bodyPr>
          <a:lstStyle/>
          <a:p>
            <a:pPr>
              <a:defRPr/>
            </a:pPr>
            <a:r>
              <a:rPr lang="tr-TR" altLang="en-US" sz="2400" b="0" dirty="0">
                <a:latin typeface="Comic Sans MS" panose="030F0702030302020204" pitchFamily="66" charset="0"/>
              </a:rPr>
              <a:t>    </a:t>
            </a:r>
            <a:r>
              <a:rPr lang="tr-TR" altLang="en-US" sz="2400" b="0" dirty="0"/>
              <a:t>HEDEF KİTLE:</a:t>
            </a:r>
          </a:p>
        </p:txBody>
      </p:sp>
      <p:sp>
        <p:nvSpPr>
          <p:cNvPr id="9219" name="Rectangle 3"/>
          <p:cNvSpPr>
            <a:spLocks noGrp="1"/>
          </p:cNvSpPr>
          <p:nvPr>
            <p:ph type="body" sz="half" idx="2"/>
          </p:nvPr>
        </p:nvSpPr>
        <p:spPr/>
        <p:txBody>
          <a:bodyPr>
            <a:normAutofit/>
          </a:bodyPr>
          <a:lstStyle/>
          <a:p>
            <a:pPr marL="342900" indent="-342900">
              <a:lnSpc>
                <a:spcPct val="200000"/>
              </a:lnSpc>
              <a:buFont typeface="Arial" panose="020B0604020202020204" pitchFamily="34" charset="0"/>
              <a:buChar char="•"/>
            </a:pPr>
            <a:r>
              <a:rPr lang="tr-TR" sz="2400" dirty="0"/>
              <a:t>Sigara içen ve bırakmaya hazır olan hastalar.</a:t>
            </a:r>
          </a:p>
          <a:p>
            <a:pPr marL="342900" indent="-342900">
              <a:lnSpc>
                <a:spcPct val="200000"/>
              </a:lnSpc>
              <a:buFont typeface="Arial" panose="020B0604020202020204" pitchFamily="34" charset="0"/>
              <a:buChar char="•"/>
            </a:pPr>
            <a:r>
              <a:rPr lang="tr-TR" sz="2400" dirty="0"/>
              <a:t>Sigara içen ancak bırakmaya hazır olmayan (isteksiz/kararsız) hastalar.</a:t>
            </a:r>
          </a:p>
          <a:p>
            <a:pPr marL="342900" indent="-342900">
              <a:lnSpc>
                <a:spcPct val="200000"/>
              </a:lnSpc>
              <a:buFont typeface="Arial" panose="020B0604020202020204" pitchFamily="34" charset="0"/>
              <a:buChar char="•"/>
            </a:pPr>
            <a:r>
              <a:rPr lang="tr-TR" sz="2400" dirty="0"/>
              <a:t>Yeni bırakmış olup </a:t>
            </a:r>
            <a:r>
              <a:rPr lang="tr-TR" sz="2400" dirty="0" err="1"/>
              <a:t>relaps</a:t>
            </a:r>
            <a:r>
              <a:rPr lang="tr-TR" sz="2400" dirty="0"/>
              <a:t> riski taşıyan hastalar.</a:t>
            </a:r>
            <a:endParaRPr lang="tr-TR" altLang="en-US" sz="2400" i="1" dirty="0">
              <a:cs typeface="Times New Roman" panose="02020603050405020304" pitchFamily="18" charset="0"/>
            </a:endParaRPr>
          </a:p>
        </p:txBody>
      </p:sp>
    </p:spTree>
    <p:extLst>
      <p:ext uri="{BB962C8B-B14F-4D97-AF65-F5344CB8AC3E}">
        <p14:creationId xmlns:p14="http://schemas.microsoft.com/office/powerpoint/2010/main" val="3847703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DA3BFF-3C3B-1347-B24F-C5C8A70A3B19}"/>
              </a:ext>
            </a:extLst>
          </p:cNvPr>
          <p:cNvSpPr>
            <a:spLocks noGrp="1"/>
          </p:cNvSpPr>
          <p:nvPr>
            <p:ph type="title"/>
          </p:nvPr>
        </p:nvSpPr>
        <p:spPr/>
        <p:txBody>
          <a:bodyPr/>
          <a:lstStyle/>
          <a:p>
            <a:r>
              <a:rPr lang="tr-TR" dirty="0"/>
              <a:t>KISA KLİNİK MÜDAHALE</a:t>
            </a:r>
          </a:p>
        </p:txBody>
      </p:sp>
      <p:sp>
        <p:nvSpPr>
          <p:cNvPr id="4" name="Metin Yer Tutucusu 3">
            <a:extLst>
              <a:ext uri="{FF2B5EF4-FFF2-40B4-BE49-F238E27FC236}">
                <a16:creationId xmlns:a16="http://schemas.microsoft.com/office/drawing/2014/main" id="{BA89E54B-243D-8A48-B145-F3D8BAB45F71}"/>
              </a:ext>
            </a:extLst>
          </p:cNvPr>
          <p:cNvSpPr>
            <a:spLocks noGrp="1"/>
          </p:cNvSpPr>
          <p:nvPr>
            <p:ph type="body" sz="half" idx="2"/>
          </p:nvPr>
        </p:nvSpPr>
        <p:spPr/>
        <p:txBody>
          <a:bodyPr>
            <a:normAutofit fontScale="85000" lnSpcReduction="20000"/>
          </a:bodyPr>
          <a:lstStyle/>
          <a:p>
            <a:pPr marL="457200" indent="-457200" algn="just">
              <a:lnSpc>
                <a:spcPct val="150000"/>
              </a:lnSpc>
              <a:buFont typeface="Arial" panose="020B0604020202020204" pitchFamily="34" charset="0"/>
              <a:buChar char="•"/>
            </a:pPr>
            <a:r>
              <a:rPr lang="tr-TR" sz="2000" dirty="0"/>
              <a:t>“</a:t>
            </a:r>
            <a:r>
              <a:rPr lang="tr-TR" sz="2000" b="1" dirty="0"/>
              <a:t>Kısa Klinik Müdahale</a:t>
            </a:r>
            <a:r>
              <a:rPr lang="tr-TR" sz="2000" dirty="0"/>
              <a:t>”, özellikle tütün kullanan bireyleri bıraktırmayı hedefleyen, sağlık profesyonelleri tarafından </a:t>
            </a:r>
            <a:r>
              <a:rPr lang="tr-TR" sz="2000" b="1" dirty="0"/>
              <a:t>kısa süre içinde</a:t>
            </a:r>
            <a:r>
              <a:rPr lang="tr-TR" sz="2000" dirty="0"/>
              <a:t>, rutin hasta temasları sırasında sunulan, yapılandırılmış davranışsal destek müdahalesidir. Genellikle </a:t>
            </a:r>
            <a:r>
              <a:rPr lang="tr-TR" sz="2000" b="1" dirty="0"/>
              <a:t>30 saniye ile 3 dakika</a:t>
            </a:r>
            <a:r>
              <a:rPr lang="tr-TR" sz="2000" dirty="0"/>
              <a:t> arasında sürer ve amaç hastayı bırakma konusunda teşvik etmek, yönlendirmek ve destek kaynaklarına ulaştırmaktır. </a:t>
            </a:r>
          </a:p>
          <a:p>
            <a:pPr marL="457200" indent="-457200" algn="just">
              <a:lnSpc>
                <a:spcPct val="150000"/>
              </a:lnSpc>
              <a:buFont typeface="Arial" panose="020B0604020202020204" pitchFamily="34" charset="0"/>
              <a:buChar char="•"/>
            </a:pPr>
            <a:r>
              <a:rPr lang="tr-TR" sz="2000" dirty="0"/>
              <a:t>Her klinik karşılamada kısa klinik müdahalenin uygulanması tavsiye edilmektedir. Bu yaklaşım, özellikle birinci basamak ve diğer sağlık hizmeti ortamlarında </a:t>
            </a:r>
            <a:r>
              <a:rPr lang="tr-TR" sz="2000" b="1" dirty="0"/>
              <a:t>en yüksek erişime sahip</a:t>
            </a:r>
            <a:r>
              <a:rPr lang="tr-TR" sz="2000" dirty="0"/>
              <a:t> kanıta dayalı uygulamalardan biridir. </a:t>
            </a:r>
            <a:r>
              <a:rPr lang="tr-TR" sz="2000" i="1" dirty="0">
                <a:solidFill>
                  <a:schemeClr val="accent1"/>
                </a:solidFill>
              </a:rPr>
              <a:t>(</a:t>
            </a:r>
            <a:r>
              <a:rPr lang="en-US" sz="2000" i="1" dirty="0">
                <a:solidFill>
                  <a:schemeClr val="accent1"/>
                </a:solidFill>
              </a:rPr>
              <a:t>WHO clinical treatment guideline for tobacco cessation in ad</a:t>
            </a:r>
            <a:r>
              <a:rPr lang="tr-TR" sz="2000" i="1" dirty="0" err="1">
                <a:solidFill>
                  <a:schemeClr val="accent1"/>
                </a:solidFill>
              </a:rPr>
              <a:t>ults</a:t>
            </a:r>
            <a:r>
              <a:rPr lang="tr-TR" sz="2000" i="1" dirty="0">
                <a:solidFill>
                  <a:schemeClr val="accent1"/>
                </a:solidFill>
              </a:rPr>
              <a:t>, 2024)</a:t>
            </a:r>
          </a:p>
          <a:p>
            <a:pPr marL="285750" lvl="0" indent="-285750" algn="just" eaLnBrk="0" fontAlgn="base" hangingPunct="0">
              <a:lnSpc>
                <a:spcPct val="200000"/>
              </a:lnSpc>
              <a:spcBef>
                <a:spcPct val="0"/>
              </a:spcBef>
              <a:spcAft>
                <a:spcPct val="0"/>
              </a:spcAft>
              <a:buFont typeface="Arial" panose="020B0604020202020204" pitchFamily="34" charset="0"/>
              <a:buChar char="•"/>
            </a:pPr>
            <a:r>
              <a:rPr lang="tr-TR" altLang="tr-TR" sz="2000" b="1" dirty="0"/>
              <a:t>Tütün kullanımı sorgulama (“Ask”)</a:t>
            </a:r>
            <a:r>
              <a:rPr lang="tr-TR" altLang="tr-TR" sz="2000" dirty="0"/>
              <a:t>: Her hasta ziyaretinde “Tütün kullanıyor musunuz?” sorusu yöneltilir. </a:t>
            </a:r>
          </a:p>
          <a:p>
            <a:pPr marL="285750" lvl="0" indent="-285750" algn="just" eaLnBrk="0" fontAlgn="base" hangingPunct="0">
              <a:lnSpc>
                <a:spcPct val="200000"/>
              </a:lnSpc>
              <a:spcBef>
                <a:spcPct val="0"/>
              </a:spcBef>
              <a:spcAft>
                <a:spcPct val="0"/>
              </a:spcAft>
              <a:buFont typeface="Arial" panose="020B0604020202020204" pitchFamily="34" charset="0"/>
              <a:buChar char="•"/>
            </a:pPr>
            <a:r>
              <a:rPr lang="tr-TR" altLang="tr-TR" sz="2000" b="1" dirty="0"/>
              <a:t>Net ve güçlü öneri (“</a:t>
            </a:r>
            <a:r>
              <a:rPr lang="tr-TR" altLang="tr-TR" sz="2000" b="1" dirty="0" err="1"/>
              <a:t>Advise</a:t>
            </a:r>
            <a:r>
              <a:rPr lang="tr-TR" altLang="tr-TR" sz="2000" b="1" dirty="0"/>
              <a:t>”)</a:t>
            </a:r>
            <a:r>
              <a:rPr lang="tr-TR" altLang="tr-TR" sz="2000" dirty="0"/>
              <a:t>: “Bırakmanız sağlığınız için en iyi şeydir; yardımcı olabiliriz” gibi ifade.</a:t>
            </a:r>
          </a:p>
          <a:p>
            <a:pPr marL="285750" lvl="0" indent="-285750" algn="just" eaLnBrk="0" fontAlgn="base" hangingPunct="0">
              <a:lnSpc>
                <a:spcPct val="200000"/>
              </a:lnSpc>
              <a:spcBef>
                <a:spcPct val="0"/>
              </a:spcBef>
              <a:spcAft>
                <a:spcPct val="0"/>
              </a:spcAft>
              <a:buFont typeface="Arial" panose="020B0604020202020204" pitchFamily="34" charset="0"/>
              <a:buChar char="•"/>
            </a:pPr>
            <a:r>
              <a:rPr lang="tr-TR" altLang="tr-TR" sz="2000" b="1" dirty="0"/>
              <a:t>Hazırsa eyleme geçirme veya yönlendirme (“</a:t>
            </a:r>
            <a:r>
              <a:rPr lang="tr-TR" altLang="tr-TR" sz="2000" b="1" dirty="0" err="1"/>
              <a:t>Act</a:t>
            </a:r>
            <a:r>
              <a:rPr lang="tr-TR" altLang="tr-TR" sz="2000" b="1" dirty="0"/>
              <a:t>” / “</a:t>
            </a:r>
            <a:r>
              <a:rPr lang="tr-TR" altLang="tr-TR" sz="2000" b="1" dirty="0" err="1"/>
              <a:t>Assist</a:t>
            </a:r>
            <a:r>
              <a:rPr lang="tr-TR" altLang="tr-TR" sz="2000" b="1" dirty="0"/>
              <a:t>”)</a:t>
            </a:r>
            <a:r>
              <a:rPr lang="tr-TR" altLang="tr-TR" sz="2000" dirty="0"/>
              <a:t>: Bırakmayı isteyen kişiye destek kaynakları (danışmanlık, ALO 171 veya SBP yönlendirme vb.) sağlanır. </a:t>
            </a:r>
          </a:p>
          <a:p>
            <a:pPr marL="457200" indent="-457200" algn="just">
              <a:lnSpc>
                <a:spcPct val="150000"/>
              </a:lnSpc>
              <a:buFont typeface="Arial" panose="020B0604020202020204" pitchFamily="34" charset="0"/>
              <a:buChar char="•"/>
            </a:pPr>
            <a:endParaRPr lang="tr-TR" sz="2000" i="1" dirty="0">
              <a:solidFill>
                <a:schemeClr val="accent1"/>
              </a:solidFill>
            </a:endParaRPr>
          </a:p>
          <a:p>
            <a:endParaRPr lang="tr-TR" dirty="0"/>
          </a:p>
        </p:txBody>
      </p:sp>
    </p:spTree>
    <p:extLst>
      <p:ext uri="{BB962C8B-B14F-4D97-AF65-F5344CB8AC3E}">
        <p14:creationId xmlns:p14="http://schemas.microsoft.com/office/powerpoint/2010/main" val="281566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latin typeface="Calibri" panose="030F0702030302020204" pitchFamily="66" charset="0"/>
              </a:rPr>
              <a:t>Yüz yüze iletişim</a:t>
            </a:r>
          </a:p>
        </p:txBody>
      </p:sp>
      <p:sp>
        <p:nvSpPr>
          <p:cNvPr id="5" name="Metin Yer Tutucusu 4">
            <a:extLst>
              <a:ext uri="{FF2B5EF4-FFF2-40B4-BE49-F238E27FC236}">
                <a16:creationId xmlns:a16="http://schemas.microsoft.com/office/drawing/2014/main" id="{1D41465C-F3FB-4DD8-A3D6-955981B8B3EE}"/>
              </a:ext>
            </a:extLst>
          </p:cNvPr>
          <p:cNvSpPr>
            <a:spLocks noGrp="1"/>
          </p:cNvSpPr>
          <p:nvPr>
            <p:ph type="body" sz="half" idx="2"/>
          </p:nvPr>
        </p:nvSpPr>
        <p:spPr/>
        <p:txBody>
          <a:bodyPr/>
          <a:lstStyle/>
          <a:p>
            <a:endParaRPr lang="tr-TR" dirty="0"/>
          </a:p>
        </p:txBody>
      </p:sp>
      <p:pic>
        <p:nvPicPr>
          <p:cNvPr id="4" name="Resim 3"/>
          <p:cNvPicPr>
            <a:picLocks noChangeAspect="1"/>
          </p:cNvPicPr>
          <p:nvPr/>
        </p:nvPicPr>
        <p:blipFill>
          <a:blip r:embed="rId3"/>
          <a:stretch>
            <a:fillRect/>
          </a:stretch>
        </p:blipFill>
        <p:spPr>
          <a:xfrm>
            <a:off x="4305443" y="1814512"/>
            <a:ext cx="3200400" cy="3228975"/>
          </a:xfrm>
          <a:prstGeom prst="rect">
            <a:avLst/>
          </a:prstGeom>
        </p:spPr>
      </p:pic>
    </p:spTree>
    <p:extLst>
      <p:ext uri="{BB962C8B-B14F-4D97-AF65-F5344CB8AC3E}">
        <p14:creationId xmlns:p14="http://schemas.microsoft.com/office/powerpoint/2010/main" val="449563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803AD-46CE-814E-B0BE-96D56BD78EC5}"/>
              </a:ext>
            </a:extLst>
          </p:cNvPr>
          <p:cNvSpPr>
            <a:spLocks noGrp="1"/>
          </p:cNvSpPr>
          <p:nvPr>
            <p:ph type="title"/>
          </p:nvPr>
        </p:nvSpPr>
        <p:spPr/>
        <p:txBody>
          <a:bodyPr/>
          <a:lstStyle/>
          <a:p>
            <a:r>
              <a:rPr lang="tr-TR" dirty="0"/>
              <a:t>5A – 5R Yaklaşımı</a:t>
            </a:r>
          </a:p>
        </p:txBody>
      </p:sp>
      <p:sp>
        <p:nvSpPr>
          <p:cNvPr id="4" name="Metin Yer Tutucusu 3">
            <a:extLst>
              <a:ext uri="{FF2B5EF4-FFF2-40B4-BE49-F238E27FC236}">
                <a16:creationId xmlns:a16="http://schemas.microsoft.com/office/drawing/2014/main" id="{260EE4AE-3804-2444-8BE8-C9BED59CE7E4}"/>
              </a:ext>
            </a:extLst>
          </p:cNvPr>
          <p:cNvSpPr>
            <a:spLocks noGrp="1"/>
          </p:cNvSpPr>
          <p:nvPr>
            <p:ph type="body" sz="half" idx="2"/>
          </p:nvPr>
        </p:nvSpPr>
        <p:spPr/>
        <p:txBody>
          <a:bodyPr/>
          <a:lstStyle/>
          <a:p>
            <a:endParaRPr lang="tr-TR" dirty="0"/>
          </a:p>
        </p:txBody>
      </p:sp>
      <p:graphicFrame>
        <p:nvGraphicFramePr>
          <p:cNvPr id="5" name="Tablo 4">
            <a:extLst>
              <a:ext uri="{FF2B5EF4-FFF2-40B4-BE49-F238E27FC236}">
                <a16:creationId xmlns:a16="http://schemas.microsoft.com/office/drawing/2014/main" id="{86D1DF92-A4E4-D848-9509-AC145772ABCE}"/>
              </a:ext>
            </a:extLst>
          </p:cNvPr>
          <p:cNvGraphicFramePr>
            <a:graphicFrameLocks noGrp="1"/>
          </p:cNvGraphicFramePr>
          <p:nvPr>
            <p:extLst/>
          </p:nvPr>
        </p:nvGraphicFramePr>
        <p:xfrm>
          <a:off x="838200" y="1576552"/>
          <a:ext cx="10515600" cy="4051740"/>
        </p:xfrm>
        <a:graphic>
          <a:graphicData uri="http://schemas.openxmlformats.org/drawingml/2006/table">
            <a:tbl>
              <a:tblPr/>
              <a:tblGrid>
                <a:gridCol w="5257800">
                  <a:extLst>
                    <a:ext uri="{9D8B030D-6E8A-4147-A177-3AD203B41FA5}">
                      <a16:colId xmlns:a16="http://schemas.microsoft.com/office/drawing/2014/main" val="3102227524"/>
                    </a:ext>
                  </a:extLst>
                </a:gridCol>
                <a:gridCol w="5257800">
                  <a:extLst>
                    <a:ext uri="{9D8B030D-6E8A-4147-A177-3AD203B41FA5}">
                      <a16:colId xmlns:a16="http://schemas.microsoft.com/office/drawing/2014/main" val="206161427"/>
                    </a:ext>
                  </a:extLst>
                </a:gridCol>
              </a:tblGrid>
              <a:tr h="675290">
                <a:tc>
                  <a:txBody>
                    <a:bodyPr/>
                    <a:lstStyle/>
                    <a:p>
                      <a:r>
                        <a:rPr lang="tr-TR" sz="2000" b="0" dirty="0">
                          <a:latin typeface="+mn-lt"/>
                        </a:rPr>
                        <a:t>5A (İstekli Hastalar)</a:t>
                      </a:r>
                    </a:p>
                  </a:txBody>
                  <a:tcPr anchor="ctr">
                    <a:lnL>
                      <a:noFill/>
                    </a:lnL>
                    <a:lnR>
                      <a:noFill/>
                    </a:lnR>
                    <a:lnT>
                      <a:noFill/>
                    </a:lnT>
                    <a:lnB>
                      <a:noFill/>
                    </a:lnB>
                  </a:tcPr>
                </a:tc>
                <a:tc>
                  <a:txBody>
                    <a:bodyPr/>
                    <a:lstStyle/>
                    <a:p>
                      <a:r>
                        <a:rPr lang="tr-TR" sz="2000" b="0" dirty="0">
                          <a:latin typeface="+mn-lt"/>
                        </a:rPr>
                        <a:t>5R (İsteksiz/Kararsız Hastalar)</a:t>
                      </a:r>
                    </a:p>
                  </a:txBody>
                  <a:tcPr anchor="ctr">
                    <a:lnL>
                      <a:noFill/>
                    </a:lnL>
                    <a:lnR>
                      <a:noFill/>
                    </a:lnR>
                    <a:lnT>
                      <a:noFill/>
                    </a:lnT>
                    <a:lnB>
                      <a:noFill/>
                    </a:lnB>
                  </a:tcPr>
                </a:tc>
                <a:extLst>
                  <a:ext uri="{0D108BD9-81ED-4DB2-BD59-A6C34878D82A}">
                    <a16:rowId xmlns:a16="http://schemas.microsoft.com/office/drawing/2014/main" val="3944458726"/>
                  </a:ext>
                </a:extLst>
              </a:tr>
              <a:tr h="675290">
                <a:tc>
                  <a:txBody>
                    <a:bodyPr/>
                    <a:lstStyle/>
                    <a:p>
                      <a:r>
                        <a:rPr lang="tr-TR" sz="2000" b="0" dirty="0">
                          <a:latin typeface="+mn-lt"/>
                        </a:rPr>
                        <a:t>Ask – Sor</a:t>
                      </a:r>
                    </a:p>
                  </a:txBody>
                  <a:tcPr anchor="ctr">
                    <a:lnL>
                      <a:noFill/>
                    </a:lnL>
                    <a:lnR>
                      <a:noFill/>
                    </a:lnR>
                    <a:lnT>
                      <a:noFill/>
                    </a:lnT>
                    <a:lnB>
                      <a:noFill/>
                    </a:lnB>
                  </a:tcPr>
                </a:tc>
                <a:tc>
                  <a:txBody>
                    <a:bodyPr/>
                    <a:lstStyle/>
                    <a:p>
                      <a:r>
                        <a:rPr lang="tr-TR" sz="2000" b="0" dirty="0" err="1">
                          <a:latin typeface="+mn-lt"/>
                        </a:rPr>
                        <a:t>Relevance</a:t>
                      </a:r>
                      <a:r>
                        <a:rPr lang="tr-TR" sz="2000" b="0" dirty="0">
                          <a:latin typeface="+mn-lt"/>
                        </a:rPr>
                        <a:t> – İlişkilendir</a:t>
                      </a:r>
                    </a:p>
                  </a:txBody>
                  <a:tcPr anchor="ctr">
                    <a:lnL>
                      <a:noFill/>
                    </a:lnL>
                    <a:lnR>
                      <a:noFill/>
                    </a:lnR>
                    <a:lnT>
                      <a:noFill/>
                    </a:lnT>
                    <a:lnB>
                      <a:noFill/>
                    </a:lnB>
                  </a:tcPr>
                </a:tc>
                <a:extLst>
                  <a:ext uri="{0D108BD9-81ED-4DB2-BD59-A6C34878D82A}">
                    <a16:rowId xmlns:a16="http://schemas.microsoft.com/office/drawing/2014/main" val="466624817"/>
                  </a:ext>
                </a:extLst>
              </a:tr>
              <a:tr h="675290">
                <a:tc>
                  <a:txBody>
                    <a:bodyPr/>
                    <a:lstStyle/>
                    <a:p>
                      <a:r>
                        <a:rPr lang="tr-TR" sz="2000" b="0">
                          <a:latin typeface="+mn-lt"/>
                        </a:rPr>
                        <a:t>Advise – Öner</a:t>
                      </a:r>
                    </a:p>
                  </a:txBody>
                  <a:tcPr anchor="ctr">
                    <a:lnL>
                      <a:noFill/>
                    </a:lnL>
                    <a:lnR>
                      <a:noFill/>
                    </a:lnR>
                    <a:lnT>
                      <a:noFill/>
                    </a:lnT>
                    <a:lnB>
                      <a:noFill/>
                    </a:lnB>
                  </a:tcPr>
                </a:tc>
                <a:tc>
                  <a:txBody>
                    <a:bodyPr/>
                    <a:lstStyle/>
                    <a:p>
                      <a:r>
                        <a:rPr lang="tr-TR" sz="2000" b="0" dirty="0" err="1">
                          <a:latin typeface="+mn-lt"/>
                        </a:rPr>
                        <a:t>Risks</a:t>
                      </a:r>
                      <a:r>
                        <a:rPr lang="tr-TR" sz="2000" b="0" dirty="0">
                          <a:latin typeface="+mn-lt"/>
                        </a:rPr>
                        <a:t> – Riskleri belirt</a:t>
                      </a:r>
                    </a:p>
                  </a:txBody>
                  <a:tcPr anchor="ctr">
                    <a:lnL>
                      <a:noFill/>
                    </a:lnL>
                    <a:lnR>
                      <a:noFill/>
                    </a:lnR>
                    <a:lnT>
                      <a:noFill/>
                    </a:lnT>
                    <a:lnB>
                      <a:noFill/>
                    </a:lnB>
                  </a:tcPr>
                </a:tc>
                <a:extLst>
                  <a:ext uri="{0D108BD9-81ED-4DB2-BD59-A6C34878D82A}">
                    <a16:rowId xmlns:a16="http://schemas.microsoft.com/office/drawing/2014/main" val="749430354"/>
                  </a:ext>
                </a:extLst>
              </a:tr>
              <a:tr h="675290">
                <a:tc>
                  <a:txBody>
                    <a:bodyPr/>
                    <a:lstStyle/>
                    <a:p>
                      <a:r>
                        <a:rPr lang="tr-TR" sz="2000" b="0">
                          <a:latin typeface="+mn-lt"/>
                        </a:rPr>
                        <a:t>Assess – Değerlendir</a:t>
                      </a:r>
                    </a:p>
                  </a:txBody>
                  <a:tcPr anchor="ctr">
                    <a:lnL>
                      <a:noFill/>
                    </a:lnL>
                    <a:lnR>
                      <a:noFill/>
                    </a:lnR>
                    <a:lnT>
                      <a:noFill/>
                    </a:lnT>
                    <a:lnB>
                      <a:noFill/>
                    </a:lnB>
                  </a:tcPr>
                </a:tc>
                <a:tc>
                  <a:txBody>
                    <a:bodyPr/>
                    <a:lstStyle/>
                    <a:p>
                      <a:r>
                        <a:rPr lang="tr-TR" sz="2000" b="0" dirty="0" err="1">
                          <a:latin typeface="+mn-lt"/>
                        </a:rPr>
                        <a:t>Rewards</a:t>
                      </a:r>
                      <a:r>
                        <a:rPr lang="tr-TR" sz="2000" b="0" dirty="0">
                          <a:latin typeface="+mn-lt"/>
                        </a:rPr>
                        <a:t> – Kazanımları göster</a:t>
                      </a:r>
                    </a:p>
                  </a:txBody>
                  <a:tcPr anchor="ctr">
                    <a:lnL>
                      <a:noFill/>
                    </a:lnL>
                    <a:lnR>
                      <a:noFill/>
                    </a:lnR>
                    <a:lnT>
                      <a:noFill/>
                    </a:lnT>
                    <a:lnB>
                      <a:noFill/>
                    </a:lnB>
                  </a:tcPr>
                </a:tc>
                <a:extLst>
                  <a:ext uri="{0D108BD9-81ED-4DB2-BD59-A6C34878D82A}">
                    <a16:rowId xmlns:a16="http://schemas.microsoft.com/office/drawing/2014/main" val="1896612584"/>
                  </a:ext>
                </a:extLst>
              </a:tr>
              <a:tr h="675290">
                <a:tc>
                  <a:txBody>
                    <a:bodyPr/>
                    <a:lstStyle/>
                    <a:p>
                      <a:r>
                        <a:rPr lang="tr-TR" sz="2000" b="0">
                          <a:latin typeface="+mn-lt"/>
                        </a:rPr>
                        <a:t>Assist – Yardım et</a:t>
                      </a:r>
                    </a:p>
                  </a:txBody>
                  <a:tcPr anchor="ctr">
                    <a:lnL>
                      <a:noFill/>
                    </a:lnL>
                    <a:lnR>
                      <a:noFill/>
                    </a:lnR>
                    <a:lnT>
                      <a:noFill/>
                    </a:lnT>
                    <a:lnB>
                      <a:noFill/>
                    </a:lnB>
                  </a:tcPr>
                </a:tc>
                <a:tc>
                  <a:txBody>
                    <a:bodyPr/>
                    <a:lstStyle/>
                    <a:p>
                      <a:r>
                        <a:rPr lang="tr-TR" sz="2000" b="0" dirty="0" err="1">
                          <a:latin typeface="+mn-lt"/>
                        </a:rPr>
                        <a:t>Roadblocks</a:t>
                      </a:r>
                      <a:r>
                        <a:rPr lang="tr-TR" sz="2000" b="0" dirty="0">
                          <a:latin typeface="+mn-lt"/>
                        </a:rPr>
                        <a:t> – Engelleri belirle</a:t>
                      </a:r>
                    </a:p>
                  </a:txBody>
                  <a:tcPr anchor="ctr">
                    <a:lnL>
                      <a:noFill/>
                    </a:lnL>
                    <a:lnR>
                      <a:noFill/>
                    </a:lnR>
                    <a:lnT>
                      <a:noFill/>
                    </a:lnT>
                    <a:lnB>
                      <a:noFill/>
                    </a:lnB>
                  </a:tcPr>
                </a:tc>
                <a:extLst>
                  <a:ext uri="{0D108BD9-81ED-4DB2-BD59-A6C34878D82A}">
                    <a16:rowId xmlns:a16="http://schemas.microsoft.com/office/drawing/2014/main" val="1435604591"/>
                  </a:ext>
                </a:extLst>
              </a:tr>
              <a:tr h="675290">
                <a:tc>
                  <a:txBody>
                    <a:bodyPr/>
                    <a:lstStyle/>
                    <a:p>
                      <a:r>
                        <a:rPr lang="tr-TR" sz="2000" b="0" dirty="0" err="1">
                          <a:latin typeface="+mn-lt"/>
                        </a:rPr>
                        <a:t>Arrange</a:t>
                      </a:r>
                      <a:r>
                        <a:rPr lang="tr-TR" sz="2000" b="0" dirty="0">
                          <a:latin typeface="+mn-lt"/>
                        </a:rPr>
                        <a:t> – İzlem planla</a:t>
                      </a:r>
                    </a:p>
                  </a:txBody>
                  <a:tcPr anchor="ctr">
                    <a:lnL>
                      <a:noFill/>
                    </a:lnL>
                    <a:lnR>
                      <a:noFill/>
                    </a:lnR>
                    <a:lnT>
                      <a:noFill/>
                    </a:lnT>
                    <a:lnB>
                      <a:noFill/>
                    </a:lnB>
                  </a:tcPr>
                </a:tc>
                <a:tc>
                  <a:txBody>
                    <a:bodyPr/>
                    <a:lstStyle/>
                    <a:p>
                      <a:r>
                        <a:rPr lang="tr-TR" sz="2000" b="0" dirty="0" err="1">
                          <a:latin typeface="+mn-lt"/>
                        </a:rPr>
                        <a:t>Repetition</a:t>
                      </a:r>
                      <a:r>
                        <a:rPr lang="tr-TR" sz="2000" b="0" dirty="0">
                          <a:latin typeface="+mn-lt"/>
                        </a:rPr>
                        <a:t> – Tekrar et / pekiştir</a:t>
                      </a:r>
                    </a:p>
                  </a:txBody>
                  <a:tcPr anchor="ctr">
                    <a:lnL>
                      <a:noFill/>
                    </a:lnL>
                    <a:lnR>
                      <a:noFill/>
                    </a:lnR>
                    <a:lnT>
                      <a:noFill/>
                    </a:lnT>
                    <a:lnB>
                      <a:noFill/>
                    </a:lnB>
                  </a:tcPr>
                </a:tc>
                <a:extLst>
                  <a:ext uri="{0D108BD9-81ED-4DB2-BD59-A6C34878D82A}">
                    <a16:rowId xmlns:a16="http://schemas.microsoft.com/office/drawing/2014/main" val="3531399069"/>
                  </a:ext>
                </a:extLst>
              </a:tr>
            </a:tbl>
          </a:graphicData>
        </a:graphic>
      </p:graphicFrame>
    </p:spTree>
    <p:extLst>
      <p:ext uri="{BB962C8B-B14F-4D97-AF65-F5344CB8AC3E}">
        <p14:creationId xmlns:p14="http://schemas.microsoft.com/office/powerpoint/2010/main" val="169842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81" y="826977"/>
            <a:ext cx="10957027" cy="391771"/>
          </a:xfrm>
        </p:spPr>
        <p:txBody>
          <a:bodyPr>
            <a:normAutofit fontScale="90000"/>
          </a:bodyPr>
          <a:lstStyle/>
          <a:p>
            <a:pPr>
              <a:defRPr/>
            </a:pPr>
            <a:r>
              <a:rPr lang="tr-TR" altLang="en-US" sz="2400" b="0" dirty="0"/>
              <a:t>5A  YAKLAŞIMI </a:t>
            </a:r>
            <a:endParaRPr lang="tr-TR" sz="2400" b="0" dirty="0"/>
          </a:p>
        </p:txBody>
      </p:sp>
      <p:sp>
        <p:nvSpPr>
          <p:cNvPr id="3" name="İçerik Yer Tutucusu 2"/>
          <p:cNvSpPr>
            <a:spLocks noGrp="1"/>
          </p:cNvSpPr>
          <p:nvPr>
            <p:ph type="body" sz="half" idx="2"/>
          </p:nvPr>
        </p:nvSpPr>
        <p:spPr/>
        <p:txBody>
          <a:bodyPr>
            <a:normAutofit/>
          </a:bodyPr>
          <a:lstStyle/>
          <a:p>
            <a:pPr>
              <a:lnSpc>
                <a:spcPct val="160000"/>
              </a:lnSpc>
            </a:pPr>
            <a:r>
              <a:rPr lang="tr-TR" altLang="en-US" dirty="0">
                <a:cs typeface="Times New Roman" panose="02020603050405020304" pitchFamily="18" charset="0"/>
              </a:rPr>
              <a:t>ASK                                             </a:t>
            </a:r>
          </a:p>
          <a:p>
            <a:pPr>
              <a:lnSpc>
                <a:spcPct val="160000"/>
              </a:lnSpc>
            </a:pPr>
            <a:r>
              <a:rPr lang="tr-TR" altLang="en-US" dirty="0">
                <a:cs typeface="Times New Roman" panose="02020603050405020304" pitchFamily="18" charset="0"/>
              </a:rPr>
              <a:t>ADVISE                                   </a:t>
            </a:r>
          </a:p>
          <a:p>
            <a:pPr>
              <a:lnSpc>
                <a:spcPct val="160000"/>
              </a:lnSpc>
            </a:pPr>
            <a:r>
              <a:rPr lang="tr-TR" altLang="en-US" dirty="0">
                <a:cs typeface="Times New Roman" panose="02020603050405020304" pitchFamily="18" charset="0"/>
              </a:rPr>
              <a:t>ASSESS                                 </a:t>
            </a:r>
          </a:p>
          <a:p>
            <a:pPr>
              <a:lnSpc>
                <a:spcPct val="160000"/>
              </a:lnSpc>
            </a:pPr>
            <a:r>
              <a:rPr lang="tr-TR" altLang="en-US" dirty="0">
                <a:cs typeface="Times New Roman" panose="02020603050405020304" pitchFamily="18" charset="0"/>
              </a:rPr>
              <a:t>ASSIST                                  </a:t>
            </a:r>
          </a:p>
          <a:p>
            <a:pPr>
              <a:lnSpc>
                <a:spcPct val="160000"/>
              </a:lnSpc>
            </a:pPr>
            <a:r>
              <a:rPr lang="tr-TR" altLang="en-US" dirty="0">
                <a:cs typeface="Times New Roman" panose="02020603050405020304" pitchFamily="18" charset="0"/>
              </a:rPr>
              <a:t>ARRANGE</a:t>
            </a:r>
            <a:endParaRPr lang="tr-TR" dirty="0">
              <a:cs typeface="Times New Roman" panose="02020603050405020304" pitchFamily="18" charset="0"/>
            </a:endParaRPr>
          </a:p>
        </p:txBody>
      </p:sp>
      <p:sp>
        <p:nvSpPr>
          <p:cNvPr id="4" name="İçerik Yer Tutucusu 3"/>
          <p:cNvSpPr>
            <a:spLocks noGrp="1"/>
          </p:cNvSpPr>
          <p:nvPr>
            <p:ph sz="half" idx="4294967295"/>
          </p:nvPr>
        </p:nvSpPr>
        <p:spPr>
          <a:xfrm>
            <a:off x="6289964" y="1384156"/>
            <a:ext cx="5181600" cy="4695825"/>
          </a:xfrm>
        </p:spPr>
        <p:txBody>
          <a:bodyPr>
            <a:normAutofit/>
          </a:bodyPr>
          <a:lstStyle/>
          <a:p>
            <a:pPr marL="0" indent="0">
              <a:lnSpc>
                <a:spcPct val="160000"/>
              </a:lnSpc>
              <a:buNone/>
            </a:pPr>
            <a:r>
              <a:rPr lang="tr-TR" altLang="en-US" sz="1600" dirty="0">
                <a:cs typeface="Times New Roman" panose="02020603050405020304" pitchFamily="18" charset="0"/>
              </a:rPr>
              <a:t>ÖĞREN</a:t>
            </a:r>
          </a:p>
          <a:p>
            <a:pPr marL="0" indent="0">
              <a:lnSpc>
                <a:spcPct val="160000"/>
              </a:lnSpc>
              <a:buNone/>
            </a:pPr>
            <a:r>
              <a:rPr lang="tr-TR" altLang="en-US" sz="1600" dirty="0">
                <a:cs typeface="Times New Roman" panose="02020603050405020304" pitchFamily="18" charset="0"/>
              </a:rPr>
              <a:t>ÖNER</a:t>
            </a:r>
          </a:p>
          <a:p>
            <a:pPr marL="0" indent="0">
              <a:lnSpc>
                <a:spcPct val="160000"/>
              </a:lnSpc>
              <a:buNone/>
            </a:pPr>
            <a:r>
              <a:rPr lang="tr-TR" sz="1600" dirty="0">
                <a:cs typeface="Times New Roman" panose="02020603050405020304" pitchFamily="18" charset="0"/>
              </a:rPr>
              <a:t>ÖLÇ</a:t>
            </a:r>
            <a:endParaRPr lang="tr-TR" altLang="en-US" sz="1600" dirty="0">
              <a:cs typeface="Times New Roman" panose="02020603050405020304" pitchFamily="18" charset="0"/>
            </a:endParaRPr>
          </a:p>
          <a:p>
            <a:pPr marL="0" indent="0">
              <a:lnSpc>
                <a:spcPct val="160000"/>
              </a:lnSpc>
              <a:buNone/>
            </a:pPr>
            <a:r>
              <a:rPr lang="tr-TR" sz="1600" dirty="0">
                <a:cs typeface="Times New Roman" panose="02020603050405020304" pitchFamily="18" charset="0"/>
              </a:rPr>
              <a:t>ÖNDERLİK ET</a:t>
            </a:r>
          </a:p>
          <a:p>
            <a:pPr marL="0" indent="0">
              <a:lnSpc>
                <a:spcPct val="160000"/>
              </a:lnSpc>
              <a:buNone/>
            </a:pPr>
            <a:r>
              <a:rPr lang="tr-TR" sz="1600" dirty="0">
                <a:cs typeface="Times New Roman" panose="02020603050405020304" pitchFamily="18" charset="0"/>
              </a:rPr>
              <a:t>ÖRGÜTLE</a:t>
            </a:r>
          </a:p>
        </p:txBody>
      </p:sp>
      <p:sp>
        <p:nvSpPr>
          <p:cNvPr id="5" name="Line 5"/>
          <p:cNvSpPr>
            <a:spLocks noChangeShapeType="1"/>
          </p:cNvSpPr>
          <p:nvPr/>
        </p:nvSpPr>
        <p:spPr bwMode="auto">
          <a:xfrm>
            <a:off x="2912918" y="1604752"/>
            <a:ext cx="2819400" cy="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 name="Line 5"/>
          <p:cNvSpPr>
            <a:spLocks noChangeShapeType="1"/>
          </p:cNvSpPr>
          <p:nvPr/>
        </p:nvSpPr>
        <p:spPr bwMode="auto">
          <a:xfrm>
            <a:off x="2912918" y="2089661"/>
            <a:ext cx="2819400" cy="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 name="Line 5"/>
          <p:cNvSpPr>
            <a:spLocks noChangeShapeType="1"/>
          </p:cNvSpPr>
          <p:nvPr/>
        </p:nvSpPr>
        <p:spPr bwMode="auto">
          <a:xfrm>
            <a:off x="2912918" y="2671551"/>
            <a:ext cx="2819400" cy="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 name="Line 5"/>
          <p:cNvSpPr>
            <a:spLocks noChangeShapeType="1"/>
          </p:cNvSpPr>
          <p:nvPr/>
        </p:nvSpPr>
        <p:spPr bwMode="auto">
          <a:xfrm>
            <a:off x="2912918" y="3184170"/>
            <a:ext cx="2819400" cy="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 name="Line 5"/>
          <p:cNvSpPr>
            <a:spLocks noChangeShapeType="1"/>
          </p:cNvSpPr>
          <p:nvPr/>
        </p:nvSpPr>
        <p:spPr bwMode="auto">
          <a:xfrm>
            <a:off x="2912918" y="3641370"/>
            <a:ext cx="2819400" cy="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2486765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286975" y="484554"/>
            <a:ext cx="9601199" cy="5736860"/>
          </a:xfrm>
          <a:prstGeom prst="rect">
            <a:avLst/>
          </a:prstGeom>
          <a:solidFill>
            <a:schemeClr val="bg1"/>
          </a:solidFill>
          <a:ln w="38100">
            <a:solidFill>
              <a:srgbClr val="FC6D0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cs typeface="Arial" charset="0"/>
            </a:endParaRPr>
          </a:p>
        </p:txBody>
      </p:sp>
      <p:sp>
        <p:nvSpPr>
          <p:cNvPr id="81923" name="Text Box 3"/>
          <p:cNvSpPr txBox="1">
            <a:spLocks noChangeArrowheads="1"/>
          </p:cNvSpPr>
          <p:nvPr/>
        </p:nvSpPr>
        <p:spPr bwMode="auto">
          <a:xfrm>
            <a:off x="2227263" y="685801"/>
            <a:ext cx="1687512" cy="346075"/>
          </a:xfrm>
          <a:prstGeom prst="rect">
            <a:avLst/>
          </a:prstGeom>
          <a:noFill/>
          <a:ln w="9525">
            <a:solidFill>
              <a:srgbClr val="FC6D0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tr-TR" sz="1600" dirty="0">
                <a:cs typeface="Arial" charset="0"/>
              </a:rPr>
              <a:t>Genel popülasyon</a:t>
            </a:r>
          </a:p>
        </p:txBody>
      </p:sp>
      <p:sp>
        <p:nvSpPr>
          <p:cNvPr id="81924" name="Text Box 4"/>
          <p:cNvSpPr txBox="1">
            <a:spLocks noChangeArrowheads="1"/>
          </p:cNvSpPr>
          <p:nvPr/>
        </p:nvSpPr>
        <p:spPr bwMode="auto">
          <a:xfrm>
            <a:off x="1970088" y="1416051"/>
            <a:ext cx="2438400" cy="346075"/>
          </a:xfrm>
          <a:prstGeom prst="rect">
            <a:avLst/>
          </a:prstGeom>
          <a:noFill/>
          <a:ln w="9525">
            <a:solidFill>
              <a:srgbClr val="FC6D0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tr-TR" sz="1600" dirty="0">
                <a:cs typeface="Arial" charset="0"/>
              </a:rPr>
              <a:t>Sağlık birimine başvuranlar</a:t>
            </a:r>
          </a:p>
        </p:txBody>
      </p:sp>
      <p:sp>
        <p:nvSpPr>
          <p:cNvPr id="81925" name="Text Box 5"/>
          <p:cNvSpPr txBox="1">
            <a:spLocks noChangeArrowheads="1"/>
          </p:cNvSpPr>
          <p:nvPr/>
        </p:nvSpPr>
        <p:spPr bwMode="auto">
          <a:xfrm>
            <a:off x="2239169" y="2108417"/>
            <a:ext cx="1663700" cy="346075"/>
          </a:xfrm>
          <a:prstGeom prst="rect">
            <a:avLst/>
          </a:prstGeom>
          <a:noFill/>
          <a:ln w="9525">
            <a:solidFill>
              <a:srgbClr val="FC6D0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sz="1600" dirty="0">
                <a:cs typeface="Arial" charset="0"/>
              </a:rPr>
              <a:t>ÖĞREN: Tarama</a:t>
            </a:r>
          </a:p>
        </p:txBody>
      </p:sp>
      <p:sp>
        <p:nvSpPr>
          <p:cNvPr id="81926" name="Text Box 6"/>
          <p:cNvSpPr txBox="1">
            <a:spLocks noChangeArrowheads="1"/>
          </p:cNvSpPr>
          <p:nvPr/>
        </p:nvSpPr>
        <p:spPr bwMode="auto">
          <a:xfrm>
            <a:off x="3282950" y="4648200"/>
            <a:ext cx="1125538" cy="590550"/>
          </a:xfrm>
          <a:prstGeom prst="rect">
            <a:avLst/>
          </a:prstGeom>
          <a:noFill/>
          <a:ln w="9525">
            <a:solidFill>
              <a:srgbClr val="FC6D0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sz="1600">
                <a:cs typeface="Arial" charset="0"/>
              </a:rPr>
              <a:t>Relapsın önlenmesi</a:t>
            </a:r>
          </a:p>
        </p:txBody>
      </p:sp>
      <p:sp>
        <p:nvSpPr>
          <p:cNvPr id="81927" name="Text Box 7"/>
          <p:cNvSpPr txBox="1">
            <a:spLocks noChangeArrowheads="1"/>
          </p:cNvSpPr>
          <p:nvPr/>
        </p:nvSpPr>
        <p:spPr bwMode="auto">
          <a:xfrm>
            <a:off x="3924780" y="2490475"/>
            <a:ext cx="1266825" cy="590550"/>
          </a:xfrm>
          <a:prstGeom prst="rect">
            <a:avLst/>
          </a:prstGeom>
          <a:noFill/>
          <a:ln w="9525">
            <a:solidFill>
              <a:srgbClr val="FC6D0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sz="1600" dirty="0">
                <a:cs typeface="Arial" charset="0"/>
              </a:rPr>
              <a:t>BIRAKMAYI ÖNER</a:t>
            </a:r>
          </a:p>
        </p:txBody>
      </p:sp>
      <p:sp>
        <p:nvSpPr>
          <p:cNvPr id="81928" name="Text Box 8"/>
          <p:cNvSpPr txBox="1">
            <a:spLocks noChangeArrowheads="1"/>
          </p:cNvSpPr>
          <p:nvPr/>
        </p:nvSpPr>
        <p:spPr bwMode="auto">
          <a:xfrm>
            <a:off x="5471005" y="2988448"/>
            <a:ext cx="1687513" cy="584775"/>
          </a:xfrm>
          <a:prstGeom prst="rect">
            <a:avLst/>
          </a:prstGeom>
          <a:noFill/>
          <a:ln w="9525">
            <a:solidFill>
              <a:srgbClr val="FC6D0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sz="1600">
                <a:cs typeface="Arial" charset="0"/>
              </a:rPr>
              <a:t>Bırakma Kararlılığını ÖLÇ</a:t>
            </a:r>
          </a:p>
        </p:txBody>
      </p:sp>
      <p:sp>
        <p:nvSpPr>
          <p:cNvPr id="81929" name="Text Box 9"/>
          <p:cNvSpPr txBox="1">
            <a:spLocks noChangeArrowheads="1"/>
          </p:cNvSpPr>
          <p:nvPr/>
        </p:nvSpPr>
        <p:spPr bwMode="auto">
          <a:xfrm>
            <a:off x="7181850" y="3688630"/>
            <a:ext cx="1898650" cy="584775"/>
          </a:xfrm>
          <a:prstGeom prst="rect">
            <a:avLst/>
          </a:prstGeom>
          <a:noFill/>
          <a:ln w="9525">
            <a:solidFill>
              <a:srgbClr val="FC6D0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tr-TR" sz="1600" dirty="0">
                <a:cs typeface="Arial" charset="0"/>
              </a:rPr>
              <a:t>Bırakma Sürecinde ÖNDERLİK ET</a:t>
            </a:r>
          </a:p>
        </p:txBody>
      </p:sp>
      <p:sp>
        <p:nvSpPr>
          <p:cNvPr id="81930" name="Text Box 10"/>
          <p:cNvSpPr txBox="1">
            <a:spLocks noChangeArrowheads="1"/>
          </p:cNvSpPr>
          <p:nvPr/>
        </p:nvSpPr>
        <p:spPr bwMode="auto">
          <a:xfrm>
            <a:off x="9050339" y="4591050"/>
            <a:ext cx="1406525" cy="590550"/>
          </a:xfrm>
          <a:prstGeom prst="rect">
            <a:avLst/>
          </a:prstGeom>
          <a:noFill/>
          <a:ln w="9525">
            <a:solidFill>
              <a:srgbClr val="FC6D0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sz="1600">
                <a:cs typeface="Arial" charset="0"/>
              </a:rPr>
              <a:t>Sonrasını ÖRGÜTLE</a:t>
            </a:r>
          </a:p>
        </p:txBody>
      </p:sp>
      <p:sp>
        <p:nvSpPr>
          <p:cNvPr id="81931" name="Text Box 11"/>
          <p:cNvSpPr txBox="1">
            <a:spLocks noChangeArrowheads="1"/>
          </p:cNvSpPr>
          <p:nvPr/>
        </p:nvSpPr>
        <p:spPr bwMode="auto">
          <a:xfrm>
            <a:off x="5181601" y="4727576"/>
            <a:ext cx="1687513" cy="835025"/>
          </a:xfrm>
          <a:prstGeom prst="rect">
            <a:avLst/>
          </a:prstGeom>
          <a:noFill/>
          <a:ln w="9525">
            <a:solidFill>
              <a:srgbClr val="FC6D0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sz="1600">
                <a:cs typeface="Arial" charset="0"/>
              </a:rPr>
              <a:t>Bırakma motivasyonunu sağla</a:t>
            </a:r>
          </a:p>
        </p:txBody>
      </p:sp>
      <p:sp>
        <p:nvSpPr>
          <p:cNvPr id="81932" name="Line 12"/>
          <p:cNvSpPr>
            <a:spLocks noChangeShapeType="1"/>
          </p:cNvSpPr>
          <p:nvPr/>
        </p:nvSpPr>
        <p:spPr bwMode="auto">
          <a:xfrm>
            <a:off x="3563940" y="2514600"/>
            <a:ext cx="279398" cy="369889"/>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33" name="Line 13"/>
          <p:cNvSpPr>
            <a:spLocks noChangeShapeType="1"/>
          </p:cNvSpPr>
          <p:nvPr/>
        </p:nvSpPr>
        <p:spPr bwMode="auto">
          <a:xfrm>
            <a:off x="5163494" y="2883688"/>
            <a:ext cx="299878" cy="264084"/>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34" name="Line 14"/>
          <p:cNvSpPr>
            <a:spLocks noChangeShapeType="1"/>
          </p:cNvSpPr>
          <p:nvPr/>
        </p:nvSpPr>
        <p:spPr bwMode="auto">
          <a:xfrm>
            <a:off x="6237288" y="3603386"/>
            <a:ext cx="703262" cy="511414"/>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35" name="Line 15"/>
          <p:cNvSpPr>
            <a:spLocks noChangeShapeType="1"/>
          </p:cNvSpPr>
          <p:nvPr/>
        </p:nvSpPr>
        <p:spPr bwMode="auto">
          <a:xfrm>
            <a:off x="8628064" y="4419600"/>
            <a:ext cx="422275" cy="45720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36" name="Line 16"/>
          <p:cNvSpPr>
            <a:spLocks noChangeShapeType="1"/>
          </p:cNvSpPr>
          <p:nvPr/>
        </p:nvSpPr>
        <p:spPr bwMode="auto">
          <a:xfrm>
            <a:off x="3422650" y="2514600"/>
            <a:ext cx="0" cy="213360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37" name="Text Box 17"/>
          <p:cNvSpPr txBox="1">
            <a:spLocks noChangeArrowheads="1"/>
          </p:cNvSpPr>
          <p:nvPr/>
        </p:nvSpPr>
        <p:spPr bwMode="auto">
          <a:xfrm>
            <a:off x="4020344" y="2066925"/>
            <a:ext cx="8058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tr-TR" sz="1200" dirty="0">
                <a:cs typeface="Arial" charset="0"/>
              </a:rPr>
              <a:t>Halen kullanıyor</a:t>
            </a:r>
          </a:p>
        </p:txBody>
      </p:sp>
      <p:sp>
        <p:nvSpPr>
          <p:cNvPr id="81938" name="Text Box 18"/>
          <p:cNvSpPr txBox="1">
            <a:spLocks noChangeArrowheads="1"/>
          </p:cNvSpPr>
          <p:nvPr/>
        </p:nvSpPr>
        <p:spPr bwMode="auto">
          <a:xfrm>
            <a:off x="3400425" y="4144964"/>
            <a:ext cx="7254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tr-TR" sz="1200">
                <a:cs typeface="Arial" charset="0"/>
              </a:rPr>
              <a:t>Bırakmış</a:t>
            </a:r>
          </a:p>
        </p:txBody>
      </p:sp>
      <p:sp>
        <p:nvSpPr>
          <p:cNvPr id="81939" name="Text Box 19"/>
          <p:cNvSpPr txBox="1">
            <a:spLocks noChangeArrowheads="1"/>
          </p:cNvSpPr>
          <p:nvPr/>
        </p:nvSpPr>
        <p:spPr bwMode="auto">
          <a:xfrm>
            <a:off x="6237288" y="3733800"/>
            <a:ext cx="4508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tr-TR" sz="1200">
                <a:cs typeface="Arial" charset="0"/>
              </a:rPr>
              <a:t>Evet</a:t>
            </a:r>
          </a:p>
        </p:txBody>
      </p:sp>
      <p:sp>
        <p:nvSpPr>
          <p:cNvPr id="81940" name="Line 20"/>
          <p:cNvSpPr>
            <a:spLocks noChangeShapeType="1"/>
          </p:cNvSpPr>
          <p:nvPr/>
        </p:nvSpPr>
        <p:spPr bwMode="auto">
          <a:xfrm>
            <a:off x="5743575" y="3581400"/>
            <a:ext cx="0" cy="114300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41" name="Text Box 21"/>
          <p:cNvSpPr txBox="1">
            <a:spLocks noChangeArrowheads="1"/>
          </p:cNvSpPr>
          <p:nvPr/>
        </p:nvSpPr>
        <p:spPr bwMode="auto">
          <a:xfrm>
            <a:off x="5673726" y="4221164"/>
            <a:ext cx="506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tr-TR" sz="1200">
                <a:cs typeface="Arial" charset="0"/>
              </a:rPr>
              <a:t>Hayır</a:t>
            </a:r>
          </a:p>
        </p:txBody>
      </p:sp>
      <p:sp>
        <p:nvSpPr>
          <p:cNvPr id="81942" name="Text Box 22"/>
          <p:cNvSpPr txBox="1">
            <a:spLocks noChangeArrowheads="1"/>
          </p:cNvSpPr>
          <p:nvPr/>
        </p:nvSpPr>
        <p:spPr bwMode="auto">
          <a:xfrm>
            <a:off x="6864351" y="4983164"/>
            <a:ext cx="10968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tr-TR" sz="1200">
                <a:cs typeface="Arial" charset="0"/>
              </a:rPr>
              <a:t>Artık bırakmak</a:t>
            </a:r>
          </a:p>
          <a:p>
            <a:r>
              <a:rPr lang="tr-TR" sz="1200">
                <a:cs typeface="Arial" charset="0"/>
              </a:rPr>
              <a:t> istiyor</a:t>
            </a:r>
          </a:p>
        </p:txBody>
      </p:sp>
      <p:grpSp>
        <p:nvGrpSpPr>
          <p:cNvPr id="81943" name="Group 23"/>
          <p:cNvGrpSpPr>
            <a:grpSpLocks/>
          </p:cNvGrpSpPr>
          <p:nvPr/>
        </p:nvGrpSpPr>
        <p:grpSpPr bwMode="auto">
          <a:xfrm>
            <a:off x="6869113" y="4419600"/>
            <a:ext cx="563562" cy="533400"/>
            <a:chOff x="3648" y="2784"/>
            <a:chExt cx="384" cy="336"/>
          </a:xfrm>
        </p:grpSpPr>
        <p:sp>
          <p:nvSpPr>
            <p:cNvPr id="81944" name="Line 24"/>
            <p:cNvSpPr>
              <a:spLocks noChangeShapeType="1"/>
            </p:cNvSpPr>
            <p:nvPr/>
          </p:nvSpPr>
          <p:spPr bwMode="auto">
            <a:xfrm>
              <a:off x="3648" y="3120"/>
              <a:ext cx="384"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45" name="Line 25"/>
            <p:cNvSpPr>
              <a:spLocks noChangeShapeType="1"/>
            </p:cNvSpPr>
            <p:nvPr/>
          </p:nvSpPr>
          <p:spPr bwMode="auto">
            <a:xfrm flipV="1">
              <a:off x="4032" y="2784"/>
              <a:ext cx="0" cy="336"/>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81946" name="Text Box 26"/>
          <p:cNvSpPr txBox="1">
            <a:spLocks noChangeArrowheads="1"/>
          </p:cNvSpPr>
          <p:nvPr/>
        </p:nvSpPr>
        <p:spPr bwMode="auto">
          <a:xfrm>
            <a:off x="8558213" y="5562600"/>
            <a:ext cx="1370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sz="1200">
                <a:cs typeface="Arial" charset="0"/>
              </a:rPr>
              <a:t>Şu anda bırakmış durumda</a:t>
            </a:r>
          </a:p>
        </p:txBody>
      </p:sp>
      <p:sp>
        <p:nvSpPr>
          <p:cNvPr id="81947" name="Line 27"/>
          <p:cNvSpPr>
            <a:spLocks noChangeShapeType="1"/>
          </p:cNvSpPr>
          <p:nvPr/>
        </p:nvSpPr>
        <p:spPr bwMode="auto">
          <a:xfrm>
            <a:off x="9823450" y="5181600"/>
            <a:ext cx="0" cy="60960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48" name="Line 28"/>
          <p:cNvSpPr>
            <a:spLocks noChangeShapeType="1"/>
          </p:cNvSpPr>
          <p:nvPr/>
        </p:nvSpPr>
        <p:spPr bwMode="auto">
          <a:xfrm flipH="1">
            <a:off x="6729414" y="5791200"/>
            <a:ext cx="3094037"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49" name="Line 29"/>
          <p:cNvSpPr>
            <a:spLocks noChangeShapeType="1"/>
          </p:cNvSpPr>
          <p:nvPr/>
        </p:nvSpPr>
        <p:spPr bwMode="auto">
          <a:xfrm flipH="1">
            <a:off x="4125913" y="5791200"/>
            <a:ext cx="2603500"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50" name="Line 30"/>
          <p:cNvSpPr>
            <a:spLocks noChangeShapeType="1"/>
          </p:cNvSpPr>
          <p:nvPr/>
        </p:nvSpPr>
        <p:spPr bwMode="auto">
          <a:xfrm flipV="1">
            <a:off x="4125913" y="5257800"/>
            <a:ext cx="0" cy="53340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51" name="Line 31"/>
          <p:cNvSpPr>
            <a:spLocks noChangeShapeType="1"/>
          </p:cNvSpPr>
          <p:nvPr/>
        </p:nvSpPr>
        <p:spPr bwMode="auto">
          <a:xfrm>
            <a:off x="10245725" y="5181600"/>
            <a:ext cx="0" cy="91440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52" name="Line 32"/>
          <p:cNvSpPr>
            <a:spLocks noChangeShapeType="1"/>
          </p:cNvSpPr>
          <p:nvPr/>
        </p:nvSpPr>
        <p:spPr bwMode="auto">
          <a:xfrm flipH="1">
            <a:off x="7151689" y="6096000"/>
            <a:ext cx="3094037"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53" name="Line 33"/>
          <p:cNvSpPr>
            <a:spLocks noChangeShapeType="1"/>
          </p:cNvSpPr>
          <p:nvPr/>
        </p:nvSpPr>
        <p:spPr bwMode="auto">
          <a:xfrm flipH="1">
            <a:off x="1876426" y="6096000"/>
            <a:ext cx="5275263"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54" name="Line 34"/>
          <p:cNvSpPr>
            <a:spLocks noChangeShapeType="1"/>
          </p:cNvSpPr>
          <p:nvPr/>
        </p:nvSpPr>
        <p:spPr bwMode="auto">
          <a:xfrm flipV="1">
            <a:off x="1876425" y="838200"/>
            <a:ext cx="0" cy="525780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55" name="Line 35"/>
          <p:cNvSpPr>
            <a:spLocks noChangeShapeType="1"/>
          </p:cNvSpPr>
          <p:nvPr/>
        </p:nvSpPr>
        <p:spPr bwMode="auto">
          <a:xfrm>
            <a:off x="1876425" y="838200"/>
            <a:ext cx="350838"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56" name="Text Box 36"/>
          <p:cNvSpPr txBox="1">
            <a:spLocks noChangeArrowheads="1"/>
          </p:cNvSpPr>
          <p:nvPr/>
        </p:nvSpPr>
        <p:spPr bwMode="auto">
          <a:xfrm>
            <a:off x="2157413" y="3352800"/>
            <a:ext cx="914400" cy="590550"/>
          </a:xfrm>
          <a:prstGeom prst="rect">
            <a:avLst/>
          </a:prstGeom>
          <a:noFill/>
          <a:ln w="9525">
            <a:solidFill>
              <a:srgbClr val="FC6D0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sz="1600">
                <a:cs typeface="Arial" charset="0"/>
              </a:rPr>
              <a:t>Primer Koruma</a:t>
            </a:r>
          </a:p>
        </p:txBody>
      </p:sp>
      <p:sp>
        <p:nvSpPr>
          <p:cNvPr id="81957" name="Line 37"/>
          <p:cNvSpPr>
            <a:spLocks noChangeShapeType="1"/>
          </p:cNvSpPr>
          <p:nvPr/>
        </p:nvSpPr>
        <p:spPr bwMode="auto">
          <a:xfrm>
            <a:off x="2297113" y="2514600"/>
            <a:ext cx="0" cy="83820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58" name="Text Box 38"/>
          <p:cNvSpPr txBox="1">
            <a:spLocks noChangeArrowheads="1"/>
          </p:cNvSpPr>
          <p:nvPr/>
        </p:nvSpPr>
        <p:spPr bwMode="auto">
          <a:xfrm>
            <a:off x="2297113" y="281940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sz="1200">
                <a:cs typeface="Arial" charset="0"/>
              </a:rPr>
              <a:t>Hiç kullanmamış</a:t>
            </a:r>
          </a:p>
        </p:txBody>
      </p:sp>
      <p:sp>
        <p:nvSpPr>
          <p:cNvPr id="81959" name="Line 39"/>
          <p:cNvSpPr>
            <a:spLocks noChangeShapeType="1"/>
          </p:cNvSpPr>
          <p:nvPr/>
        </p:nvSpPr>
        <p:spPr bwMode="auto">
          <a:xfrm flipH="1">
            <a:off x="1876425" y="3581400"/>
            <a:ext cx="280988"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60" name="Line 40"/>
          <p:cNvSpPr>
            <a:spLocks noChangeShapeType="1"/>
          </p:cNvSpPr>
          <p:nvPr/>
        </p:nvSpPr>
        <p:spPr bwMode="auto">
          <a:xfrm>
            <a:off x="5954713" y="5562600"/>
            <a:ext cx="0" cy="53340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61" name="Text Box 41"/>
          <p:cNvSpPr txBox="1">
            <a:spLocks noChangeArrowheads="1"/>
          </p:cNvSpPr>
          <p:nvPr/>
        </p:nvSpPr>
        <p:spPr bwMode="auto">
          <a:xfrm>
            <a:off x="2153444" y="6029249"/>
            <a:ext cx="21351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tr-TR" sz="1200" dirty="0">
                <a:cs typeface="Arial" charset="0"/>
              </a:rPr>
              <a:t>Hala bırakmak istemeyen hasta</a:t>
            </a:r>
          </a:p>
        </p:txBody>
      </p:sp>
      <p:sp>
        <p:nvSpPr>
          <p:cNvPr id="81962" name="WordArt 42"/>
          <p:cNvSpPr>
            <a:spLocks noChangeArrowheads="1" noChangeShapeType="1" noTextEdit="1"/>
          </p:cNvSpPr>
          <p:nvPr/>
        </p:nvSpPr>
        <p:spPr bwMode="auto">
          <a:xfrm>
            <a:off x="8413175" y="1257300"/>
            <a:ext cx="1490662" cy="16764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de-DE" sz="3600" kern="10" dirty="0">
                <a:ln w="9525">
                  <a:round/>
                  <a:headEnd/>
                  <a:tailEnd/>
                </a:ln>
                <a:gradFill rotWithShape="0">
                  <a:gsLst>
                    <a:gs pos="0">
                      <a:srgbClr val="FFE701"/>
                    </a:gs>
                    <a:gs pos="100000">
                      <a:srgbClr val="FE3E02"/>
                    </a:gs>
                  </a:gsLst>
                  <a:lin ang="5400000" scaled="1"/>
                </a:gradFill>
                <a:latin typeface="Impact"/>
                <a:ea typeface="Impact"/>
                <a:cs typeface="Impact"/>
              </a:rPr>
              <a:t>5</a:t>
            </a:r>
            <a:r>
              <a:rPr lang="tr-TR" sz="3600" kern="10" dirty="0">
                <a:ln w="9525">
                  <a:round/>
                  <a:headEnd/>
                  <a:tailEnd/>
                </a:ln>
                <a:gradFill rotWithShape="0">
                  <a:gsLst>
                    <a:gs pos="0">
                      <a:srgbClr val="FFE701"/>
                    </a:gs>
                    <a:gs pos="100000">
                      <a:srgbClr val="FE3E02"/>
                    </a:gs>
                  </a:gsLst>
                  <a:lin ang="5400000" scaled="1"/>
                </a:gradFill>
                <a:latin typeface="Impact"/>
                <a:ea typeface="Impact"/>
                <a:cs typeface="Impact"/>
              </a:rPr>
              <a:t>A/5</a:t>
            </a:r>
            <a:r>
              <a:rPr lang="de-DE" sz="3600" kern="10" dirty="0">
                <a:ln w="9525">
                  <a:round/>
                  <a:headEnd/>
                  <a:tailEnd/>
                </a:ln>
                <a:gradFill rotWithShape="0">
                  <a:gsLst>
                    <a:gs pos="0">
                      <a:srgbClr val="FFE701"/>
                    </a:gs>
                    <a:gs pos="100000">
                      <a:srgbClr val="FE3E02"/>
                    </a:gs>
                  </a:gsLst>
                  <a:lin ang="5400000" scaled="1"/>
                </a:gradFill>
                <a:latin typeface="Impact"/>
                <a:ea typeface="Impact"/>
                <a:cs typeface="Impact"/>
              </a:rPr>
              <a:t>Ö</a:t>
            </a:r>
            <a:endParaRPr lang="en-US" sz="3600" kern="10" dirty="0">
              <a:ln w="9525">
                <a:round/>
                <a:headEnd/>
                <a:tailEnd/>
              </a:ln>
              <a:gradFill rotWithShape="0">
                <a:gsLst>
                  <a:gs pos="0">
                    <a:srgbClr val="FFE701"/>
                  </a:gs>
                  <a:gs pos="100000">
                    <a:srgbClr val="FE3E02"/>
                  </a:gs>
                </a:gsLst>
                <a:lin ang="5400000" scaled="1"/>
              </a:gradFill>
              <a:latin typeface="Impact"/>
              <a:ea typeface="Impact"/>
              <a:cs typeface="Impact"/>
            </a:endParaRPr>
          </a:p>
        </p:txBody>
      </p:sp>
      <p:sp>
        <p:nvSpPr>
          <p:cNvPr id="2" name="Ok: Aşağı 1">
            <a:extLst>
              <a:ext uri="{FF2B5EF4-FFF2-40B4-BE49-F238E27FC236}">
                <a16:creationId xmlns:a16="http://schemas.microsoft.com/office/drawing/2014/main" id="{BB5D9276-CD9E-4242-AD03-48A9F6DCCDA3}"/>
              </a:ext>
            </a:extLst>
          </p:cNvPr>
          <p:cNvSpPr/>
          <p:nvPr/>
        </p:nvSpPr>
        <p:spPr>
          <a:xfrm>
            <a:off x="2920753" y="1031876"/>
            <a:ext cx="347320" cy="3921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Ok: Aşağı 2">
            <a:extLst>
              <a:ext uri="{FF2B5EF4-FFF2-40B4-BE49-F238E27FC236}">
                <a16:creationId xmlns:a16="http://schemas.microsoft.com/office/drawing/2014/main" id="{EF133812-1934-47C5-BE7D-4AC6ED2C96BA}"/>
              </a:ext>
            </a:extLst>
          </p:cNvPr>
          <p:cNvSpPr/>
          <p:nvPr/>
        </p:nvSpPr>
        <p:spPr>
          <a:xfrm>
            <a:off x="2920753" y="1770064"/>
            <a:ext cx="384417" cy="384175"/>
          </a:xfrm>
          <a:prstGeom prst="downArrow">
            <a:avLst>
              <a:gd name="adj1" fmla="val 50000"/>
              <a:gd name="adj2" fmla="val 52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39329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0203" y="728480"/>
            <a:ext cx="11089225" cy="504497"/>
          </a:xfrm>
        </p:spPr>
        <p:txBody>
          <a:bodyPr>
            <a:normAutofit/>
          </a:bodyPr>
          <a:lstStyle/>
          <a:p>
            <a:r>
              <a:rPr lang="tr-TR" sz="2400" b="0" dirty="0"/>
              <a:t>ASK-ÖĞREN:</a:t>
            </a:r>
          </a:p>
        </p:txBody>
      </p:sp>
      <p:sp>
        <p:nvSpPr>
          <p:cNvPr id="3" name="İçerik Yer Tutucusu 2"/>
          <p:cNvSpPr>
            <a:spLocks noGrp="1"/>
          </p:cNvSpPr>
          <p:nvPr>
            <p:ph type="body" sz="half" idx="2"/>
          </p:nvPr>
        </p:nvSpPr>
        <p:spPr/>
        <p:txBody>
          <a:bodyPr>
            <a:normAutofit/>
          </a:bodyPr>
          <a:lstStyle/>
          <a:p>
            <a:pPr marL="0" indent="0" algn="just">
              <a:buNone/>
            </a:pPr>
            <a:endParaRPr lang="tr-TR" dirty="0">
              <a:latin typeface="Comic Sans MS" panose="030F0702030302020204" pitchFamily="66" charset="0"/>
              <a:cs typeface="Times New Roman" panose="02020603050405020304" pitchFamily="18" charset="0"/>
            </a:endParaRPr>
          </a:p>
          <a:p>
            <a:pPr>
              <a:lnSpc>
                <a:spcPct val="150000"/>
              </a:lnSpc>
            </a:pPr>
            <a:r>
              <a:rPr lang="tr-TR" sz="2000" dirty="0"/>
              <a:t>Hasta hangi nedenle başvurmuş olursa olsun, her görüşmede tütün kullanım durumu mutlaka sorgulanmalı ve kayıt altına alınmalıdır.</a:t>
            </a:r>
            <a:endParaRPr lang="tr-TR" sz="2000" dirty="0">
              <a:cs typeface="Times New Roman" panose="02020603050405020304" pitchFamily="18" charset="0"/>
            </a:endParaRPr>
          </a:p>
          <a:p>
            <a:pPr lvl="1">
              <a:lnSpc>
                <a:spcPct val="150000"/>
              </a:lnSpc>
              <a:buFont typeface="Wingdings" panose="05000000000000000000" pitchFamily="2" charset="2"/>
              <a:buChar char="Ø"/>
            </a:pPr>
            <a:r>
              <a:rPr lang="tr-TR" sz="2000" dirty="0">
                <a:cs typeface="Times New Roman" panose="02020603050405020304" pitchFamily="18" charset="0"/>
              </a:rPr>
              <a:t>İlk deneme ve düzenli kullanma </a:t>
            </a:r>
            <a:r>
              <a:rPr lang="tr-TR" sz="2000" i="1" dirty="0">
                <a:cs typeface="Times New Roman" panose="02020603050405020304" pitchFamily="18" charset="0"/>
              </a:rPr>
              <a:t>yaşı</a:t>
            </a:r>
            <a:r>
              <a:rPr lang="tr-TR" sz="2000" dirty="0">
                <a:cs typeface="Times New Roman" panose="02020603050405020304" pitchFamily="18" charset="0"/>
              </a:rPr>
              <a:t>, </a:t>
            </a:r>
          </a:p>
          <a:p>
            <a:pPr lvl="1">
              <a:lnSpc>
                <a:spcPct val="150000"/>
              </a:lnSpc>
              <a:buFont typeface="Wingdings" panose="05000000000000000000" pitchFamily="2" charset="2"/>
              <a:buChar char="Ø"/>
            </a:pPr>
            <a:r>
              <a:rPr lang="tr-TR" sz="2000" dirty="0">
                <a:cs typeface="Times New Roman" panose="02020603050405020304" pitchFamily="18" charset="0"/>
              </a:rPr>
              <a:t>Kullandığı </a:t>
            </a:r>
            <a:r>
              <a:rPr lang="tr-TR" sz="2000" i="1" dirty="0">
                <a:cs typeface="Times New Roman" panose="02020603050405020304" pitchFamily="18" charset="0"/>
              </a:rPr>
              <a:t>tütün ürün/ürünleri, </a:t>
            </a:r>
          </a:p>
          <a:p>
            <a:pPr lvl="1">
              <a:lnSpc>
                <a:spcPct val="150000"/>
              </a:lnSpc>
              <a:buFont typeface="Wingdings" panose="05000000000000000000" pitchFamily="2" charset="2"/>
              <a:buChar char="Ø"/>
            </a:pPr>
            <a:r>
              <a:rPr lang="tr-TR" sz="2000" dirty="0">
                <a:cs typeface="Times New Roman" panose="02020603050405020304" pitchFamily="18" charset="0"/>
              </a:rPr>
              <a:t>Kullanma </a:t>
            </a:r>
            <a:r>
              <a:rPr lang="tr-TR" sz="2000" i="1" dirty="0">
                <a:cs typeface="Times New Roman" panose="02020603050405020304" pitchFamily="18" charset="0"/>
              </a:rPr>
              <a:t>süresi ve miktarı,</a:t>
            </a:r>
          </a:p>
          <a:p>
            <a:pPr lvl="1">
              <a:lnSpc>
                <a:spcPct val="150000"/>
              </a:lnSpc>
              <a:buFont typeface="Wingdings" panose="05000000000000000000" pitchFamily="2" charset="2"/>
              <a:buChar char="Ø"/>
            </a:pPr>
            <a:r>
              <a:rPr lang="tr-TR" sz="2000" dirty="0">
                <a:cs typeface="Times New Roman" panose="02020603050405020304" pitchFamily="18" charset="0"/>
              </a:rPr>
              <a:t>Daha önce </a:t>
            </a:r>
            <a:r>
              <a:rPr lang="tr-TR" sz="2000" i="1" dirty="0">
                <a:cs typeface="Times New Roman" panose="02020603050405020304" pitchFamily="18" charset="0"/>
              </a:rPr>
              <a:t>bırakma denemesi </a:t>
            </a:r>
            <a:r>
              <a:rPr lang="tr-TR" sz="2000" dirty="0">
                <a:cs typeface="Times New Roman" panose="02020603050405020304" pitchFamily="18" charset="0"/>
              </a:rPr>
              <a:t>olup olmadığı, </a:t>
            </a:r>
          </a:p>
          <a:p>
            <a:pPr lvl="1">
              <a:lnSpc>
                <a:spcPct val="150000"/>
              </a:lnSpc>
              <a:buFont typeface="Wingdings" panose="05000000000000000000" pitchFamily="2" charset="2"/>
              <a:buChar char="Ø"/>
            </a:pPr>
            <a:r>
              <a:rPr lang="tr-TR" sz="2000" i="1" dirty="0">
                <a:cs typeface="Times New Roman" panose="02020603050405020304" pitchFamily="18" charset="0"/>
              </a:rPr>
              <a:t>Yoksunluk bulguları </a:t>
            </a:r>
            <a:r>
              <a:rPr lang="tr-TR" sz="2000" dirty="0">
                <a:cs typeface="Times New Roman" panose="02020603050405020304" pitchFamily="18" charset="0"/>
              </a:rPr>
              <a:t>da mutlaka sorgulanmalıdır</a:t>
            </a:r>
          </a:p>
        </p:txBody>
      </p:sp>
    </p:spTree>
    <p:extLst>
      <p:ext uri="{BB962C8B-B14F-4D97-AF65-F5344CB8AC3E}">
        <p14:creationId xmlns:p14="http://schemas.microsoft.com/office/powerpoint/2010/main" val="1176020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9752" y="589934"/>
            <a:ext cx="11089225" cy="504497"/>
          </a:xfrm>
        </p:spPr>
        <p:txBody>
          <a:bodyPr>
            <a:normAutofit/>
          </a:bodyPr>
          <a:lstStyle/>
          <a:p>
            <a:r>
              <a:rPr lang="tr-TR" sz="2400" b="0" dirty="0"/>
              <a:t>ASK-ÖĞREN</a:t>
            </a:r>
          </a:p>
        </p:txBody>
      </p:sp>
      <p:sp>
        <p:nvSpPr>
          <p:cNvPr id="3" name="İçerik Yer Tutucusu 2"/>
          <p:cNvSpPr>
            <a:spLocks noGrp="1"/>
          </p:cNvSpPr>
          <p:nvPr>
            <p:ph type="body" sz="half" idx="2"/>
          </p:nvPr>
        </p:nvSpPr>
        <p:spPr>
          <a:xfrm>
            <a:off x="779752" y="1094431"/>
            <a:ext cx="10791583" cy="4859140"/>
          </a:xfrm>
        </p:spPr>
        <p:txBody>
          <a:bodyPr>
            <a:normAutofit fontScale="92500" lnSpcReduction="20000"/>
          </a:bodyPr>
          <a:lstStyle/>
          <a:p>
            <a:endParaRPr lang="tr-TR" sz="1700" i="1" dirty="0">
              <a:latin typeface="Comic Sans MS" panose="030F0702030302020204" pitchFamily="66" charset="0"/>
              <a:cs typeface="Times New Roman" panose="02020603050405020304" pitchFamily="18" charset="0"/>
            </a:endParaRPr>
          </a:p>
          <a:p>
            <a:r>
              <a:rPr lang="tr-TR" sz="1700" i="1" dirty="0">
                <a:cs typeface="Times New Roman" panose="02020603050405020304" pitchFamily="18" charset="0"/>
              </a:rPr>
              <a:t>1-Sigara kullanıyor musunuz?</a:t>
            </a:r>
            <a:r>
              <a:rPr lang="ja-JP" altLang="en-US" sz="1700" i="1" dirty="0">
                <a:cs typeface="Times New Roman" panose="02020603050405020304" pitchFamily="18" charset="0"/>
              </a:rPr>
              <a:t> </a:t>
            </a:r>
            <a:endParaRPr lang="tr-TR" altLang="ja-JP" sz="1700" i="1" dirty="0">
              <a:cs typeface="Times New Roman" panose="02020603050405020304" pitchFamily="18" charset="0"/>
            </a:endParaRPr>
          </a:p>
          <a:p>
            <a:r>
              <a:rPr lang="tr-TR" sz="1700" i="1" dirty="0">
                <a:cs typeface="Times New Roman" panose="02020603050405020304" pitchFamily="18" charset="0"/>
              </a:rPr>
              <a:t>2-Hiç sigara kullandınız mı?</a:t>
            </a:r>
          </a:p>
          <a:p>
            <a:r>
              <a:rPr lang="tr-TR" sz="1700" i="1" dirty="0">
                <a:cs typeface="Times New Roman" panose="02020603050405020304" pitchFamily="18" charset="0"/>
              </a:rPr>
              <a:t>3-Sadece sigarayı da düşünmeyin örneğin pipo, puro, nargile gibi herhangi bir tütün mamulü içtiniz mi veya düzenli olarak kullandınız mı?</a:t>
            </a:r>
            <a:endParaRPr lang="tr-TR" sz="1700" dirty="0">
              <a:cs typeface="Times New Roman" panose="02020603050405020304" pitchFamily="18" charset="0"/>
            </a:endParaRPr>
          </a:p>
          <a:p>
            <a:r>
              <a:rPr lang="tr-TR" sz="1700" i="1" dirty="0">
                <a:cs typeface="Times New Roman" panose="02020603050405020304" pitchFamily="18" charset="0"/>
              </a:rPr>
              <a:t>4-Günde kaç sigara içiyorsunuz? </a:t>
            </a:r>
          </a:p>
          <a:p>
            <a:r>
              <a:rPr lang="tr-TR" sz="1700" i="1" dirty="0">
                <a:cs typeface="Times New Roman" panose="02020603050405020304" pitchFamily="18" charset="0"/>
              </a:rPr>
              <a:t>5-Sigaraya ne zaman başladınız? </a:t>
            </a:r>
          </a:p>
          <a:p>
            <a:r>
              <a:rPr lang="tr-TR" sz="1700" i="1" dirty="0">
                <a:cs typeface="Times New Roman" panose="02020603050405020304" pitchFamily="18" charset="0"/>
              </a:rPr>
              <a:t>6-Ne zaman 1 paketin üzerine çıktınız?</a:t>
            </a:r>
          </a:p>
          <a:p>
            <a:endParaRPr lang="tr-TR" i="1" dirty="0">
              <a:solidFill>
                <a:srgbClr val="C00000"/>
              </a:solidFill>
              <a:cs typeface="Times New Roman" panose="02020603050405020304" pitchFamily="18" charset="0"/>
            </a:endParaRPr>
          </a:p>
          <a:p>
            <a:r>
              <a:rPr lang="tr-TR" sz="1700" dirty="0">
                <a:solidFill>
                  <a:srgbClr val="C00000"/>
                </a:solidFill>
                <a:cs typeface="Times New Roman" panose="02020603050405020304" pitchFamily="18" charset="0"/>
              </a:rPr>
              <a:t>Sigara kullanma durumunun kaydı:</a:t>
            </a:r>
          </a:p>
          <a:p>
            <a:pPr lvl="1">
              <a:lnSpc>
                <a:spcPct val="200000"/>
              </a:lnSpc>
            </a:pPr>
            <a:r>
              <a:rPr lang="tr-TR" sz="1700" i="1" dirty="0">
                <a:cs typeface="Times New Roman" panose="02020603050405020304" pitchFamily="18" charset="0"/>
              </a:rPr>
              <a:t>-Sigara kullanıyor</a:t>
            </a:r>
          </a:p>
          <a:p>
            <a:pPr lvl="1">
              <a:lnSpc>
                <a:spcPct val="200000"/>
              </a:lnSpc>
            </a:pPr>
            <a:r>
              <a:rPr lang="tr-TR" sz="1700" dirty="0">
                <a:cs typeface="Times New Roman" panose="02020603050405020304" pitchFamily="18" charset="0"/>
              </a:rPr>
              <a:t>-Yakın zaman önce bırakmış eski kullanıcı (&lt;6 ay) </a:t>
            </a:r>
          </a:p>
          <a:p>
            <a:pPr lvl="1">
              <a:lnSpc>
                <a:spcPct val="200000"/>
              </a:lnSpc>
            </a:pPr>
            <a:r>
              <a:rPr lang="tr-TR" sz="1700" i="1" dirty="0">
                <a:cs typeface="Times New Roman" panose="02020603050405020304" pitchFamily="18" charset="0"/>
              </a:rPr>
              <a:t>-Uzun zaman önce bırakmış eski kullanıcı (&gt;6 ay) </a:t>
            </a:r>
          </a:p>
          <a:p>
            <a:pPr lvl="1">
              <a:lnSpc>
                <a:spcPct val="200000"/>
              </a:lnSpc>
            </a:pPr>
            <a:r>
              <a:rPr lang="tr-TR" sz="1700" dirty="0">
                <a:cs typeface="Times New Roman" panose="02020603050405020304" pitchFamily="18" charset="0"/>
              </a:rPr>
              <a:t>-Hiç kullanmamış </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392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0" dirty="0"/>
              <a:t>ADVISE-ÖNER</a:t>
            </a:r>
          </a:p>
        </p:txBody>
      </p:sp>
      <p:sp>
        <p:nvSpPr>
          <p:cNvPr id="3" name="İçerik Yer Tutucusu 2"/>
          <p:cNvSpPr>
            <a:spLocks noGrp="1"/>
          </p:cNvSpPr>
          <p:nvPr>
            <p:ph type="body" sz="half" idx="2"/>
          </p:nvPr>
        </p:nvSpPr>
        <p:spPr/>
        <p:txBody>
          <a:bodyPr>
            <a:normAutofit/>
          </a:bodyPr>
          <a:lstStyle/>
          <a:p>
            <a:pPr>
              <a:lnSpc>
                <a:spcPct val="200000"/>
              </a:lnSpc>
            </a:pPr>
            <a:r>
              <a:rPr lang="tr-TR" sz="2000" b="1" i="1" dirty="0">
                <a:cs typeface="Times New Roman" panose="02020603050405020304" pitchFamily="18" charset="0"/>
              </a:rPr>
              <a:t>Her</a:t>
            </a:r>
            <a:r>
              <a:rPr lang="tr-TR" sz="2000" dirty="0">
                <a:cs typeface="Times New Roman" panose="02020603050405020304" pitchFamily="18" charset="0"/>
              </a:rPr>
              <a:t> tütün ürünü </a:t>
            </a:r>
            <a:r>
              <a:rPr lang="tr-TR" sz="2000" b="1" i="1" dirty="0">
                <a:cs typeface="Times New Roman" panose="02020603050405020304" pitchFamily="18" charset="0"/>
              </a:rPr>
              <a:t>kullanıcı</a:t>
            </a:r>
            <a:r>
              <a:rPr lang="tr-TR" sz="2000" dirty="0">
                <a:cs typeface="Times New Roman" panose="02020603050405020304" pitchFamily="18" charset="0"/>
              </a:rPr>
              <a:t>sına mutlaka </a:t>
            </a:r>
            <a:r>
              <a:rPr lang="tr-TR" sz="2000" b="1" i="1" dirty="0">
                <a:cs typeface="Times New Roman" panose="02020603050405020304" pitchFamily="18" charset="0"/>
              </a:rPr>
              <a:t>bırakması önerilmeli</a:t>
            </a:r>
            <a:r>
              <a:rPr lang="tr-TR" sz="2000" dirty="0">
                <a:cs typeface="Times New Roman" panose="02020603050405020304" pitchFamily="18" charset="0"/>
              </a:rPr>
              <a:t>dir.  Öneri; </a:t>
            </a:r>
          </a:p>
          <a:p>
            <a:pPr marL="342900" indent="-342900">
              <a:lnSpc>
                <a:spcPct val="200000"/>
              </a:lnSpc>
              <a:buFont typeface="Arial" panose="020B0604020202020204" pitchFamily="34" charset="0"/>
              <a:buChar char="•"/>
            </a:pPr>
            <a:r>
              <a:rPr lang="tr-TR" sz="2000" b="1" i="1" dirty="0">
                <a:cs typeface="Times New Roman" panose="02020603050405020304" pitchFamily="18" charset="0"/>
              </a:rPr>
              <a:t>Açık (</a:t>
            </a:r>
            <a:r>
              <a:rPr lang="tr-TR" sz="2000" b="1" i="1" dirty="0" err="1">
                <a:cs typeface="Times New Roman" panose="02020603050405020304" pitchFamily="18" charset="0"/>
              </a:rPr>
              <a:t>clear</a:t>
            </a:r>
            <a:r>
              <a:rPr lang="tr-TR" sz="2000" b="1" i="1" dirty="0">
                <a:cs typeface="Times New Roman" panose="02020603050405020304" pitchFamily="18" charset="0"/>
              </a:rPr>
              <a:t>)</a:t>
            </a:r>
          </a:p>
          <a:p>
            <a:pPr marL="342900" indent="-342900">
              <a:lnSpc>
                <a:spcPct val="200000"/>
              </a:lnSpc>
              <a:buFont typeface="Arial" panose="020B0604020202020204" pitchFamily="34" charset="0"/>
              <a:buChar char="•"/>
            </a:pPr>
            <a:r>
              <a:rPr lang="tr-TR" sz="2000" b="1" i="1" dirty="0">
                <a:cs typeface="Times New Roman" panose="02020603050405020304" pitchFamily="18" charset="0"/>
              </a:rPr>
              <a:t>Güçlü  (</a:t>
            </a:r>
            <a:r>
              <a:rPr lang="tr-TR" sz="2000" b="1" i="1" dirty="0" err="1">
                <a:cs typeface="Times New Roman" panose="02020603050405020304" pitchFamily="18" charset="0"/>
              </a:rPr>
              <a:t>strong</a:t>
            </a:r>
            <a:r>
              <a:rPr lang="tr-TR" sz="2000" b="1" i="1" dirty="0">
                <a:cs typeface="Times New Roman" panose="02020603050405020304" pitchFamily="18" charset="0"/>
              </a:rPr>
              <a:t>)</a:t>
            </a:r>
          </a:p>
          <a:p>
            <a:pPr marL="342900" indent="-342900">
              <a:lnSpc>
                <a:spcPct val="200000"/>
              </a:lnSpc>
              <a:buFont typeface="Arial" panose="020B0604020202020204" pitchFamily="34" charset="0"/>
              <a:buChar char="•"/>
            </a:pPr>
            <a:r>
              <a:rPr lang="tr-TR" sz="2000" b="1" i="1" dirty="0">
                <a:cs typeface="Times New Roman" panose="02020603050405020304" pitchFamily="18" charset="0"/>
              </a:rPr>
              <a:t>Kişiye özel  (</a:t>
            </a:r>
            <a:r>
              <a:rPr lang="tr-TR" sz="2000" b="1" i="1" dirty="0" err="1">
                <a:cs typeface="Times New Roman" panose="02020603050405020304" pitchFamily="18" charset="0"/>
              </a:rPr>
              <a:t>personalized</a:t>
            </a:r>
            <a:r>
              <a:rPr lang="tr-TR" sz="2000" b="1" i="1" dirty="0">
                <a:cs typeface="Times New Roman" panose="02020603050405020304" pitchFamily="18" charset="0"/>
              </a:rPr>
              <a:t>) </a:t>
            </a:r>
            <a:r>
              <a:rPr lang="tr-TR" sz="2000" dirty="0">
                <a:cs typeface="Times New Roman" panose="02020603050405020304" pitchFamily="18" charset="0"/>
              </a:rPr>
              <a:t>olmalıdır</a:t>
            </a:r>
            <a:r>
              <a:rPr lang="tr-TR" sz="2000" dirty="0">
                <a:latin typeface="Comic Sans MS" panose="030F0702030302020204" pitchFamily="66" charset="0"/>
                <a:cs typeface="Times New Roman" panose="02020603050405020304" pitchFamily="18" charset="0"/>
              </a:rPr>
              <a:t>. </a:t>
            </a:r>
          </a:p>
        </p:txBody>
      </p:sp>
    </p:spTree>
    <p:extLst>
      <p:ext uri="{BB962C8B-B14F-4D97-AF65-F5344CB8AC3E}">
        <p14:creationId xmlns:p14="http://schemas.microsoft.com/office/powerpoint/2010/main" val="4150234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0" dirty="0"/>
              <a:t>ADVISE- ÖNER</a:t>
            </a:r>
          </a:p>
        </p:txBody>
      </p:sp>
      <p:sp>
        <p:nvSpPr>
          <p:cNvPr id="3" name="İçerik Yer Tutucusu 2"/>
          <p:cNvSpPr>
            <a:spLocks noGrp="1"/>
          </p:cNvSpPr>
          <p:nvPr>
            <p:ph type="body" sz="half" idx="2"/>
          </p:nvPr>
        </p:nvSpPr>
        <p:spPr/>
        <p:txBody>
          <a:bodyPr>
            <a:normAutofit fontScale="92500" lnSpcReduction="10000"/>
          </a:bodyPr>
          <a:lstStyle/>
          <a:p>
            <a:pPr>
              <a:lnSpc>
                <a:spcPct val="150000"/>
              </a:lnSpc>
            </a:pPr>
            <a:r>
              <a:rPr lang="tr-TR" sz="2600" b="1" dirty="0">
                <a:cs typeface="Times New Roman" panose="02020603050405020304" pitchFamily="18" charset="0"/>
              </a:rPr>
              <a:t>AÇIK</a:t>
            </a:r>
          </a:p>
          <a:p>
            <a:pPr>
              <a:lnSpc>
                <a:spcPct val="150000"/>
              </a:lnSpc>
            </a:pPr>
            <a:r>
              <a:rPr lang="tr-TR" dirty="0">
                <a:cs typeface="Times New Roman" panose="02020603050405020304" pitchFamily="18" charset="0"/>
              </a:rPr>
              <a:t>-Tütün ürünü kullanmamanızın </a:t>
            </a:r>
            <a:r>
              <a:rPr lang="tr-TR" b="1" i="1" dirty="0">
                <a:cs typeface="Times New Roman" panose="02020603050405020304" pitchFamily="18" charset="0"/>
              </a:rPr>
              <a:t>sizin için çok önemli olduğunu düşünüyorum. </a:t>
            </a:r>
          </a:p>
          <a:p>
            <a:pPr>
              <a:lnSpc>
                <a:spcPct val="150000"/>
              </a:lnSpc>
            </a:pPr>
            <a:r>
              <a:rPr lang="tr-TR" dirty="0">
                <a:cs typeface="Times New Roman" panose="02020603050405020304" pitchFamily="18" charset="0"/>
              </a:rPr>
              <a:t>-Size bu konuda </a:t>
            </a:r>
            <a:r>
              <a:rPr lang="tr-TR" b="1" i="1" dirty="0">
                <a:cs typeface="Times New Roman" panose="02020603050405020304" pitchFamily="18" charset="0"/>
              </a:rPr>
              <a:t>yardımcı olabilirim. </a:t>
            </a:r>
          </a:p>
          <a:p>
            <a:pPr>
              <a:lnSpc>
                <a:spcPct val="150000"/>
              </a:lnSpc>
            </a:pPr>
            <a:r>
              <a:rPr lang="tr-TR" dirty="0">
                <a:cs typeface="Times New Roman" panose="02020603050405020304" pitchFamily="18" charset="0"/>
              </a:rPr>
              <a:t>-Hasta olduğunuzda kullandığınız </a:t>
            </a:r>
            <a:r>
              <a:rPr lang="tr-TR" b="1" i="1" dirty="0">
                <a:cs typeface="Times New Roman" panose="02020603050405020304" pitchFamily="18" charset="0"/>
              </a:rPr>
              <a:t>tütün ürünün miktarını azaltmak yeterli değildir. </a:t>
            </a:r>
          </a:p>
          <a:p>
            <a:pPr>
              <a:lnSpc>
                <a:spcPct val="150000"/>
              </a:lnSpc>
            </a:pPr>
            <a:r>
              <a:rPr lang="tr-TR" dirty="0">
                <a:cs typeface="Times New Roman" panose="02020603050405020304" pitchFamily="18" charset="0"/>
              </a:rPr>
              <a:t>-Ara sıra ya da az içmek hastalanma </a:t>
            </a:r>
            <a:r>
              <a:rPr lang="tr-TR" b="1" i="1" dirty="0">
                <a:cs typeface="Times New Roman" panose="02020603050405020304" pitchFamily="18" charset="0"/>
              </a:rPr>
              <a:t>tehlikenizi azaltmaz.</a:t>
            </a:r>
          </a:p>
          <a:p>
            <a:pPr>
              <a:lnSpc>
                <a:spcPct val="150000"/>
              </a:lnSpc>
            </a:pPr>
            <a:endParaRPr lang="tr-TR" b="1" i="1" dirty="0">
              <a:cs typeface="Times New Roman" panose="02020603050405020304" pitchFamily="18" charset="0"/>
            </a:endParaRPr>
          </a:p>
          <a:p>
            <a:pPr>
              <a:spcBef>
                <a:spcPct val="0"/>
              </a:spcBef>
            </a:pPr>
            <a:r>
              <a:rPr lang="tr-TR" sz="2400" b="1" dirty="0">
                <a:ea typeface="+mj-ea"/>
                <a:cs typeface="+mj-cs"/>
              </a:rPr>
              <a:t>GÜÇLÜ</a:t>
            </a:r>
          </a:p>
          <a:p>
            <a:pPr>
              <a:lnSpc>
                <a:spcPct val="150000"/>
              </a:lnSpc>
            </a:pPr>
            <a:r>
              <a:rPr lang="tr-TR" dirty="0">
                <a:cs typeface="Times New Roman" panose="02020603050405020304" pitchFamily="18" charset="0"/>
              </a:rPr>
              <a:t>-Sağlığınız için yapabileceğiniz en iyi şey tütün ürünü kullanmamaktır.</a:t>
            </a:r>
          </a:p>
          <a:p>
            <a:pPr>
              <a:lnSpc>
                <a:spcPct val="150000"/>
              </a:lnSpc>
            </a:pPr>
            <a:r>
              <a:rPr lang="tr-TR" dirty="0">
                <a:cs typeface="Times New Roman" panose="02020603050405020304" pitchFamily="18" charset="0"/>
              </a:rPr>
              <a:t> -Hekiminiz olarak bunu vurgulamak isterim. </a:t>
            </a:r>
          </a:p>
          <a:p>
            <a:pPr>
              <a:lnSpc>
                <a:spcPct val="150000"/>
              </a:lnSpc>
            </a:pPr>
            <a:r>
              <a:rPr lang="tr-TR" dirty="0">
                <a:cs typeface="Times New Roman" panose="02020603050405020304" pitchFamily="18" charset="0"/>
              </a:rPr>
              <a:t>-Size her konuda yardıma hazırım.</a:t>
            </a:r>
          </a:p>
          <a:p>
            <a:pPr>
              <a:lnSpc>
                <a:spcPct val="150000"/>
              </a:lnSpc>
            </a:pPr>
            <a:endParaRPr lang="tr-TR" b="1" i="1" dirty="0">
              <a:latin typeface="Comic Sans MS" panose="030F0702030302020204" pitchFamily="66" charset="0"/>
              <a:cs typeface="Times New Roman" panose="02020603050405020304" pitchFamily="18" charset="0"/>
            </a:endParaRPr>
          </a:p>
          <a:p>
            <a:pPr>
              <a:lnSpc>
                <a:spcPct val="150000"/>
              </a:lnSpc>
            </a:pPr>
            <a:endParaRPr lang="tr-TR"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714459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91303" y="88414"/>
            <a:ext cx="11089225" cy="744245"/>
          </a:xfrm>
        </p:spPr>
        <p:txBody>
          <a:bodyPr>
            <a:normAutofit/>
          </a:bodyPr>
          <a:lstStyle/>
          <a:p>
            <a:r>
              <a:rPr lang="tr-TR" sz="2400" b="0" dirty="0"/>
              <a:t>ADVISE-ÖNER</a:t>
            </a:r>
          </a:p>
        </p:txBody>
      </p:sp>
      <p:sp>
        <p:nvSpPr>
          <p:cNvPr id="3" name="İçerik Yer Tutucusu 2"/>
          <p:cNvSpPr>
            <a:spLocks noGrp="1"/>
          </p:cNvSpPr>
          <p:nvPr>
            <p:ph type="body" sz="half" idx="2"/>
          </p:nvPr>
        </p:nvSpPr>
        <p:spPr>
          <a:xfrm>
            <a:off x="840058" y="583192"/>
            <a:ext cx="10791583" cy="5623970"/>
          </a:xfrm>
        </p:spPr>
        <p:txBody>
          <a:bodyPr>
            <a:normAutofit fontScale="77500" lnSpcReduction="20000"/>
          </a:bodyPr>
          <a:lstStyle/>
          <a:p>
            <a:pPr>
              <a:lnSpc>
                <a:spcPct val="200000"/>
              </a:lnSpc>
            </a:pPr>
            <a:r>
              <a:rPr lang="tr-TR" sz="2400" b="1" dirty="0">
                <a:cs typeface="Times New Roman" panose="02020603050405020304" pitchFamily="18" charset="0"/>
              </a:rPr>
              <a:t>KİŞİYE ÖZEL</a:t>
            </a:r>
          </a:p>
          <a:p>
            <a:pPr>
              <a:lnSpc>
                <a:spcPct val="170000"/>
              </a:lnSpc>
            </a:pPr>
            <a:r>
              <a:rPr lang="tr-TR" dirty="0">
                <a:cs typeface="Times New Roman" panose="02020603050405020304" pitchFamily="18" charset="0"/>
              </a:rPr>
              <a:t>-</a:t>
            </a:r>
            <a:r>
              <a:rPr lang="tr-TR" sz="1700" b="1" dirty="0"/>
              <a:t>Demografik özellikler:</a:t>
            </a:r>
            <a:r>
              <a:rPr lang="tr-TR" sz="1700" dirty="0"/>
              <a:t> Örneğin, kadınlar erkeklere kıyasla sigaranın doğurganlık üzerindeki etkileriyle daha fazla ilgilenebilir.</a:t>
            </a:r>
            <a:br>
              <a:rPr lang="tr-TR" sz="1700" dirty="0"/>
            </a:br>
            <a:r>
              <a:rPr lang="tr-TR" sz="1700" dirty="0"/>
              <a:t>− </a:t>
            </a:r>
            <a:r>
              <a:rPr lang="tr-TR" sz="1700" b="1" dirty="0"/>
              <a:t>Sağlık sorunları:</a:t>
            </a:r>
            <a:r>
              <a:rPr lang="tr-TR" sz="1700" dirty="0"/>
              <a:t> Astımı olan bir bireyin sigaranın solunum fonksiyonları üzerindeki etkilerini duyması gerekirken, diş eti hastalığı olan bir kişinin sigaranın ağız sağlığına etkileriyle ilgilenmesi daha olasıdır.</a:t>
            </a:r>
            <a:br>
              <a:rPr lang="tr-TR" sz="1700" dirty="0"/>
            </a:br>
            <a:r>
              <a:rPr lang="tr-TR" sz="1700" dirty="0"/>
              <a:t>“Sigara içmeye devam etmek astımınızı kötüleştirir ve bırakmak sağlığınızda belirgin bir iyileşme sağlayabilir.”</a:t>
            </a:r>
          </a:p>
          <a:p>
            <a:pPr>
              <a:lnSpc>
                <a:spcPct val="170000"/>
              </a:lnSpc>
            </a:pPr>
            <a:r>
              <a:rPr lang="tr-TR" sz="1700" dirty="0"/>
              <a:t>− </a:t>
            </a:r>
            <a:r>
              <a:rPr lang="tr-TR" sz="1700" b="1" dirty="0"/>
              <a:t>Sosyal faktörler:</a:t>
            </a:r>
            <a:r>
              <a:rPr lang="tr-TR" sz="1700" dirty="0"/>
              <a:t> Küçük çocuğu olan kişiler, pasif etkilenmenin zararları hakkında verilen bilgilerle motive olabilirken; maddi zorluk yaşayan bir kişi sigaranın finansal maliyetini dikkate almak isteyebilir.</a:t>
            </a:r>
            <a:br>
              <a:rPr lang="tr-TR" sz="1700" dirty="0"/>
            </a:br>
            <a:r>
              <a:rPr lang="tr-TR" sz="1700" dirty="0"/>
              <a:t>“Sigarayı bırakmak, çocuğunuzun geçirdiği kulak enfeksiyonu sayısını azaltabilir.”</a:t>
            </a:r>
          </a:p>
          <a:p>
            <a:pPr>
              <a:lnSpc>
                <a:spcPct val="170000"/>
              </a:lnSpc>
            </a:pPr>
            <a:r>
              <a:rPr lang="tr-TR" sz="1700" dirty="0"/>
              <a:t>Bazı durumlarda, bir hastaya nasıl kişiye özel öneri verileceği her zaman açık olmayabilir. Böyle durumlarda kullanılabilecek etkili bir strateji şudur:</a:t>
            </a:r>
          </a:p>
          <a:p>
            <a:pPr>
              <a:lnSpc>
                <a:spcPct val="170000"/>
              </a:lnSpc>
            </a:pPr>
            <a:r>
              <a:rPr lang="tr-TR" sz="1700" dirty="0"/>
              <a:t>− </a:t>
            </a:r>
            <a:r>
              <a:rPr lang="tr-TR" sz="1700" b="1" dirty="0"/>
              <a:t>“Sigara içen biri olmanın en sevmediğiniz yanı nedir?”</a:t>
            </a:r>
            <a:br>
              <a:rPr lang="tr-TR" sz="1700" dirty="0"/>
            </a:br>
            <a:r>
              <a:rPr lang="tr-TR" sz="1700" dirty="0"/>
              <a:t>Hastanın bu soruya vereceği yanıt, hekim tarafından daha ayrıntılı bilgi sunmak için temel alınabilir.</a:t>
            </a:r>
          </a:p>
          <a:p>
            <a:pPr>
              <a:lnSpc>
                <a:spcPct val="170000"/>
              </a:lnSpc>
            </a:pPr>
            <a:r>
              <a:rPr lang="tr-TR" sz="1700" dirty="0"/>
              <a:t>− </a:t>
            </a:r>
            <a:r>
              <a:rPr lang="tr-TR" sz="1700" b="1" dirty="0"/>
              <a:t>Örnek:</a:t>
            </a:r>
            <a:endParaRPr lang="tr-TR" sz="1700" dirty="0"/>
          </a:p>
          <a:p>
            <a:pPr>
              <a:lnSpc>
                <a:spcPct val="170000"/>
              </a:lnSpc>
            </a:pPr>
            <a:r>
              <a:rPr lang="tr-TR" sz="1700" dirty="0"/>
              <a:t>Doktor: “Sigara içen biri olmanın en sevmediğiniz yanı nedir?”</a:t>
            </a:r>
            <a:br>
              <a:rPr lang="tr-TR" sz="1700" dirty="0"/>
            </a:br>
            <a:r>
              <a:rPr lang="tr-TR" sz="1700" dirty="0"/>
              <a:t>Hasta: “Açıkçası, tütüne para harcamayı sevmiyorum.”</a:t>
            </a:r>
            <a:br>
              <a:rPr lang="tr-TR" sz="1700" dirty="0"/>
            </a:br>
            <a:r>
              <a:rPr lang="tr-TR" sz="1700" dirty="0"/>
              <a:t>Doktor: “ Hadi aylık ne kadar harcadığınızı birlikte hesaplayalım. Sonra bu parayla başka neler yapabileceğinizi konuşabiliriz!”</a:t>
            </a:r>
          </a:p>
          <a:p>
            <a:pPr>
              <a:lnSpc>
                <a:spcPct val="200000"/>
              </a:lnSpc>
            </a:pPr>
            <a:endParaRPr lang="tr-TR"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633703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9025" y="728480"/>
            <a:ext cx="11089225" cy="504497"/>
          </a:xfrm>
        </p:spPr>
        <p:txBody>
          <a:bodyPr>
            <a:normAutofit/>
          </a:bodyPr>
          <a:lstStyle/>
          <a:p>
            <a:r>
              <a:rPr lang="tr-TR" sz="2400" b="0" dirty="0"/>
              <a:t>ASSESS:ÖLÇ</a:t>
            </a:r>
          </a:p>
        </p:txBody>
      </p:sp>
      <p:sp>
        <p:nvSpPr>
          <p:cNvPr id="3" name="İçerik Yer Tutucusu 2"/>
          <p:cNvSpPr>
            <a:spLocks noGrp="1"/>
          </p:cNvSpPr>
          <p:nvPr>
            <p:ph type="body" sz="half" idx="2"/>
          </p:nvPr>
        </p:nvSpPr>
        <p:spPr>
          <a:xfrm>
            <a:off x="849025" y="1319834"/>
            <a:ext cx="10791583" cy="4521927"/>
          </a:xfrm>
        </p:spPr>
        <p:txBody>
          <a:bodyPr>
            <a:normAutofit/>
          </a:bodyPr>
          <a:lstStyle/>
          <a:p>
            <a:pPr>
              <a:lnSpc>
                <a:spcPct val="120000"/>
              </a:lnSpc>
            </a:pPr>
            <a:endParaRPr lang="tr-TR" altLang="en-US" dirty="0">
              <a:latin typeface="Comic Sans MS" panose="030F0702030302020204" pitchFamily="66" charset="0"/>
              <a:cs typeface="Times New Roman" panose="02020603050405020304" pitchFamily="18" charset="0"/>
            </a:endParaRPr>
          </a:p>
          <a:p>
            <a:pPr>
              <a:lnSpc>
                <a:spcPct val="120000"/>
              </a:lnSpc>
            </a:pPr>
            <a:r>
              <a:rPr lang="tr-TR" sz="2000" dirty="0"/>
              <a:t>Hastanın bırakmaya hazır olma düzeyini değerlendirin.</a:t>
            </a:r>
            <a:endParaRPr lang="tr-TR" altLang="en-US" sz="2000" dirty="0">
              <a:cs typeface="Times New Roman" panose="02020603050405020304" pitchFamily="18" charset="0"/>
            </a:endParaRPr>
          </a:p>
          <a:p>
            <a:pPr>
              <a:lnSpc>
                <a:spcPct val="120000"/>
              </a:lnSpc>
            </a:pPr>
            <a:r>
              <a:rPr lang="tr-TR" altLang="en-US" dirty="0">
                <a:solidFill>
                  <a:srgbClr val="C00000"/>
                </a:solidFill>
                <a:cs typeface="Times New Roman" panose="02020603050405020304" pitchFamily="18" charset="0"/>
              </a:rPr>
              <a:t>Hasta şu anda bırakmaya niyetliyse:                             </a:t>
            </a:r>
          </a:p>
          <a:p>
            <a:pPr marL="0" indent="0">
              <a:lnSpc>
                <a:spcPct val="120000"/>
              </a:lnSpc>
              <a:buNone/>
            </a:pPr>
            <a:r>
              <a:rPr lang="tr-TR" altLang="en-US" dirty="0">
                <a:cs typeface="Times New Roman" panose="02020603050405020304" pitchFamily="18" charset="0"/>
              </a:rPr>
              <a:t>                           </a:t>
            </a:r>
            <a:r>
              <a:rPr lang="tr-TR" altLang="en-US" sz="2400" dirty="0">
                <a:solidFill>
                  <a:srgbClr val="0094AB"/>
                </a:solidFill>
                <a:ea typeface="+mj-ea"/>
                <a:cs typeface="+mj-cs"/>
              </a:rPr>
              <a:t>5A ya devam</a:t>
            </a:r>
          </a:p>
          <a:p>
            <a:pPr marL="0" indent="0">
              <a:lnSpc>
                <a:spcPct val="120000"/>
              </a:lnSpc>
              <a:buNone/>
            </a:pPr>
            <a:endParaRPr lang="tr-TR" altLang="en-US" dirty="0">
              <a:cs typeface="Times New Roman" panose="02020603050405020304" pitchFamily="18" charset="0"/>
            </a:endParaRPr>
          </a:p>
          <a:p>
            <a:pPr>
              <a:lnSpc>
                <a:spcPct val="120000"/>
              </a:lnSpc>
            </a:pPr>
            <a:r>
              <a:rPr lang="tr-TR" altLang="en-US" dirty="0">
                <a:solidFill>
                  <a:srgbClr val="C00000"/>
                </a:solidFill>
                <a:cs typeface="Times New Roman" panose="02020603050405020304" pitchFamily="18" charset="0"/>
              </a:rPr>
              <a:t>Hasta şu anda bırakmak istemiyorsa:</a:t>
            </a:r>
          </a:p>
          <a:p>
            <a:pPr>
              <a:lnSpc>
                <a:spcPct val="120000"/>
              </a:lnSpc>
            </a:pPr>
            <a:r>
              <a:rPr lang="tr-TR" altLang="en-US" sz="2400" dirty="0">
                <a:solidFill>
                  <a:srgbClr val="0094AB"/>
                </a:solidFill>
                <a:ea typeface="+mj-ea"/>
                <a:cs typeface="+mj-cs"/>
              </a:rPr>
              <a:t>                  5 R </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785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9025" y="850847"/>
            <a:ext cx="11089225" cy="504497"/>
          </a:xfrm>
        </p:spPr>
        <p:txBody>
          <a:bodyPr>
            <a:normAutofit/>
          </a:bodyPr>
          <a:lstStyle/>
          <a:p>
            <a:r>
              <a:rPr lang="tr-TR" sz="2400" b="0" dirty="0"/>
              <a:t>ASSESS: ÖLÇ</a:t>
            </a:r>
          </a:p>
        </p:txBody>
      </p:sp>
      <p:sp>
        <p:nvSpPr>
          <p:cNvPr id="3" name="İçerik Yer Tutucusu 2"/>
          <p:cNvSpPr>
            <a:spLocks noGrp="1"/>
          </p:cNvSpPr>
          <p:nvPr>
            <p:ph type="body" sz="half" idx="2"/>
          </p:nvPr>
        </p:nvSpPr>
        <p:spPr/>
        <p:txBody>
          <a:bodyPr/>
          <a:lstStyle/>
          <a:p>
            <a:pPr>
              <a:lnSpc>
                <a:spcPct val="160000"/>
              </a:lnSpc>
              <a:buNone/>
            </a:pPr>
            <a:r>
              <a:rPr lang="tr-TR" altLang="en-US" sz="2400" dirty="0">
                <a:solidFill>
                  <a:srgbClr val="0094AB"/>
                </a:solidFill>
                <a:ea typeface="+mj-ea"/>
                <a:cs typeface="+mj-cs"/>
              </a:rPr>
              <a:t>AMAÇ </a:t>
            </a:r>
          </a:p>
          <a:p>
            <a:pPr marL="285750" indent="-285750">
              <a:lnSpc>
                <a:spcPct val="150000"/>
              </a:lnSpc>
              <a:buFontTx/>
              <a:buChar char="-"/>
            </a:pPr>
            <a:r>
              <a:rPr lang="tr-TR" dirty="0"/>
              <a:t>Hastanın </a:t>
            </a:r>
            <a:r>
              <a:rPr lang="tr-TR" b="1" dirty="0"/>
              <a:t>bırakma isteğini</a:t>
            </a:r>
            <a:r>
              <a:rPr lang="tr-TR" dirty="0"/>
              <a:t> anlamak </a:t>
            </a:r>
          </a:p>
          <a:p>
            <a:pPr marL="285750" indent="-285750">
              <a:lnSpc>
                <a:spcPct val="150000"/>
              </a:lnSpc>
              <a:buFontTx/>
              <a:buChar char="-"/>
            </a:pPr>
            <a:r>
              <a:rPr lang="tr-TR" dirty="0"/>
              <a:t>Hastanın </a:t>
            </a:r>
            <a:r>
              <a:rPr lang="tr-TR" b="1" dirty="0"/>
              <a:t>bırakma motivasyonunu</a:t>
            </a:r>
            <a:r>
              <a:rPr lang="tr-TR" dirty="0"/>
              <a:t> değerlendirmek </a:t>
            </a:r>
          </a:p>
          <a:p>
            <a:pPr marL="285750" indent="-285750">
              <a:lnSpc>
                <a:spcPct val="150000"/>
              </a:lnSpc>
              <a:buFontTx/>
              <a:buChar char="-"/>
            </a:pPr>
            <a:r>
              <a:rPr lang="tr-TR" dirty="0"/>
              <a:t>Hastanın </a:t>
            </a:r>
            <a:r>
              <a:rPr lang="tr-TR" b="1" dirty="0"/>
              <a:t>öz-yeterliliğini</a:t>
            </a:r>
            <a:r>
              <a:rPr lang="tr-TR" dirty="0"/>
              <a:t> (kendine güvenini) belirlemek </a:t>
            </a:r>
          </a:p>
          <a:p>
            <a:pPr marL="285750" indent="-285750">
              <a:lnSpc>
                <a:spcPct val="150000"/>
              </a:lnSpc>
              <a:buFontTx/>
              <a:buChar char="-"/>
            </a:pPr>
            <a:r>
              <a:rPr lang="tr-TR" altLang="en-US" dirty="0">
                <a:cs typeface="Times New Roman" panose="02020603050405020304" pitchFamily="18" charset="0"/>
              </a:rPr>
              <a:t>Nikotin bağımlılığının ölçülmesi (</a:t>
            </a:r>
            <a:r>
              <a:rPr lang="tr-TR" altLang="en-US" dirty="0" err="1">
                <a:cs typeface="Times New Roman" panose="02020603050405020304" pitchFamily="18" charset="0"/>
              </a:rPr>
              <a:t>Fagerström</a:t>
            </a:r>
            <a:r>
              <a:rPr lang="tr-TR" altLang="en-US" dirty="0">
                <a:cs typeface="Times New Roman" panose="02020603050405020304" pitchFamily="18" charset="0"/>
              </a:rPr>
              <a:t> ile)</a:t>
            </a:r>
          </a:p>
          <a:p>
            <a:pPr marL="285750" indent="-285750">
              <a:lnSpc>
                <a:spcPct val="150000"/>
              </a:lnSpc>
              <a:buFontTx/>
              <a:buChar char="-"/>
            </a:pPr>
            <a:r>
              <a:rPr lang="tr-TR" altLang="en-US" dirty="0">
                <a:cs typeface="Times New Roman" panose="02020603050405020304" pitchFamily="18" charset="0"/>
              </a:rPr>
              <a:t>CO ölçümü </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63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latin typeface="Calibri" panose="030F0702030302020204" pitchFamily="66" charset="0"/>
              </a:rPr>
              <a:t>Sözsüz iletişim</a:t>
            </a:r>
          </a:p>
        </p:txBody>
      </p:sp>
      <p:sp>
        <p:nvSpPr>
          <p:cNvPr id="3" name="İçerik Yer Tutucusu 2"/>
          <p:cNvSpPr>
            <a:spLocks noGrp="1"/>
          </p:cNvSpPr>
          <p:nvPr>
            <p:ph type="body" sz="half" idx="2"/>
          </p:nvPr>
        </p:nvSpPr>
        <p:spPr>
          <a:xfrm>
            <a:off x="849025" y="1355344"/>
            <a:ext cx="7815581" cy="3571763"/>
          </a:xfrm>
        </p:spPr>
        <p:txBody>
          <a:bodyPr>
            <a:normAutofit/>
          </a:bodyPr>
          <a:lstStyle/>
          <a:p>
            <a:pPr algn="just"/>
            <a:r>
              <a:rPr lang="tr-TR" sz="2400" b="1" i="1" dirty="0" err="1">
                <a:latin typeface="Calibri" panose="030F0702030302020204" pitchFamily="66" charset="0"/>
              </a:rPr>
              <a:t>S</a:t>
            </a:r>
            <a:r>
              <a:rPr lang="tr-TR" sz="2400" i="1" dirty="0" err="1">
                <a:latin typeface="Calibri" panose="030F0702030302020204" pitchFamily="66" charset="0"/>
              </a:rPr>
              <a:t>mile</a:t>
            </a:r>
            <a:r>
              <a:rPr lang="tr-TR" sz="2400" i="1" dirty="0">
                <a:latin typeface="Calibri" panose="030F0702030302020204" pitchFamily="66" charset="0"/>
              </a:rPr>
              <a:t>   </a:t>
            </a:r>
            <a:r>
              <a:rPr lang="tr-TR" sz="2400" dirty="0">
                <a:latin typeface="Calibri" panose="030F0702030302020204" pitchFamily="66" charset="0"/>
              </a:rPr>
              <a:t>                 gülümseyin</a:t>
            </a:r>
          </a:p>
          <a:p>
            <a:pPr algn="just"/>
            <a:r>
              <a:rPr lang="tr-TR" sz="2400" b="1" i="1" dirty="0">
                <a:latin typeface="Calibri" panose="030F0702030302020204" pitchFamily="66" charset="0"/>
              </a:rPr>
              <a:t>O</a:t>
            </a:r>
            <a:r>
              <a:rPr lang="tr-TR" sz="2400" i="1" dirty="0">
                <a:latin typeface="Calibri" panose="030F0702030302020204" pitchFamily="66" charset="0"/>
              </a:rPr>
              <a:t>pen </a:t>
            </a:r>
            <a:r>
              <a:rPr lang="tr-TR" sz="2400" i="1" dirty="0" err="1">
                <a:latin typeface="Calibri" panose="030F0702030302020204" pitchFamily="66" charset="0"/>
              </a:rPr>
              <a:t>posture</a:t>
            </a:r>
            <a:r>
              <a:rPr lang="tr-TR" sz="2400" i="1" dirty="0">
                <a:latin typeface="Calibri" panose="030F0702030302020204" pitchFamily="66" charset="0"/>
              </a:rPr>
              <a:t>       </a:t>
            </a:r>
            <a:r>
              <a:rPr lang="tr-TR" sz="2400" dirty="0">
                <a:latin typeface="Calibri" panose="030F0702030302020204" pitchFamily="66" charset="0"/>
              </a:rPr>
              <a:t>ulaşılabilir oturun</a:t>
            </a:r>
          </a:p>
          <a:p>
            <a:pPr algn="just"/>
            <a:r>
              <a:rPr lang="tr-TR" sz="2400" b="1" i="1" dirty="0" err="1">
                <a:latin typeface="Calibri" panose="030F0702030302020204" pitchFamily="66" charset="0"/>
              </a:rPr>
              <a:t>F</a:t>
            </a:r>
            <a:r>
              <a:rPr lang="tr-TR" sz="2400" i="1" dirty="0" err="1">
                <a:latin typeface="Calibri" panose="030F0702030302020204" pitchFamily="66" charset="0"/>
              </a:rPr>
              <a:t>orward</a:t>
            </a:r>
            <a:r>
              <a:rPr lang="tr-TR" sz="2400" i="1" dirty="0">
                <a:latin typeface="Calibri" panose="030F0702030302020204" pitchFamily="66" charset="0"/>
              </a:rPr>
              <a:t> </a:t>
            </a:r>
            <a:r>
              <a:rPr lang="tr-TR" sz="2400" i="1" dirty="0" err="1">
                <a:latin typeface="Calibri" panose="030F0702030302020204" pitchFamily="66" charset="0"/>
              </a:rPr>
              <a:t>lean</a:t>
            </a:r>
            <a:r>
              <a:rPr lang="tr-TR" sz="2400" i="1" dirty="0">
                <a:latin typeface="Calibri" panose="030F0702030302020204" pitchFamily="66" charset="0"/>
              </a:rPr>
              <a:t>        </a:t>
            </a:r>
            <a:r>
              <a:rPr lang="tr-TR" sz="2400" dirty="0">
                <a:latin typeface="Calibri" panose="030F0702030302020204" pitchFamily="66" charset="0"/>
              </a:rPr>
              <a:t>eğilin, yaklaşın</a:t>
            </a:r>
          </a:p>
          <a:p>
            <a:pPr algn="just"/>
            <a:r>
              <a:rPr lang="tr-TR" sz="2400" b="1" i="1" dirty="0" err="1">
                <a:latin typeface="Calibri" panose="030F0702030302020204" pitchFamily="66" charset="0"/>
              </a:rPr>
              <a:t>T</a:t>
            </a:r>
            <a:r>
              <a:rPr lang="tr-TR" sz="2400" i="1" dirty="0" err="1">
                <a:latin typeface="Calibri" panose="030F0702030302020204" pitchFamily="66" charset="0"/>
              </a:rPr>
              <a:t>ouch</a:t>
            </a:r>
            <a:r>
              <a:rPr lang="tr-TR" sz="2400" i="1" dirty="0">
                <a:latin typeface="Calibri" panose="030F0702030302020204" pitchFamily="66" charset="0"/>
              </a:rPr>
              <a:t>  </a:t>
            </a:r>
            <a:r>
              <a:rPr lang="tr-TR" sz="2400" dirty="0">
                <a:latin typeface="Calibri" panose="030F0702030302020204" pitchFamily="66" charset="0"/>
              </a:rPr>
              <a:t>                 dokunun</a:t>
            </a:r>
          </a:p>
          <a:p>
            <a:pPr algn="just"/>
            <a:r>
              <a:rPr lang="tr-TR" sz="2400" b="1" i="1" dirty="0" err="1">
                <a:latin typeface="Calibri" panose="030F0702030302020204" pitchFamily="66" charset="0"/>
              </a:rPr>
              <a:t>E</a:t>
            </a:r>
            <a:r>
              <a:rPr lang="tr-TR" sz="2400" i="1" dirty="0" err="1">
                <a:latin typeface="Calibri" panose="030F0702030302020204" pitchFamily="66" charset="0"/>
              </a:rPr>
              <a:t>ye</a:t>
            </a:r>
            <a:r>
              <a:rPr lang="tr-TR" sz="2400" i="1" dirty="0">
                <a:latin typeface="Calibri" panose="030F0702030302020204" pitchFamily="66" charset="0"/>
              </a:rPr>
              <a:t> </a:t>
            </a:r>
            <a:r>
              <a:rPr lang="tr-TR" sz="2400" i="1" dirty="0" err="1">
                <a:latin typeface="Calibri" panose="030F0702030302020204" pitchFamily="66" charset="0"/>
              </a:rPr>
              <a:t>contact</a:t>
            </a:r>
            <a:r>
              <a:rPr lang="tr-TR" sz="2400" i="1" dirty="0">
                <a:latin typeface="Calibri" panose="030F0702030302020204" pitchFamily="66" charset="0"/>
              </a:rPr>
              <a:t>          </a:t>
            </a:r>
            <a:r>
              <a:rPr lang="tr-TR" sz="2400" dirty="0">
                <a:latin typeface="Calibri" panose="030F0702030302020204" pitchFamily="66" charset="0"/>
              </a:rPr>
              <a:t>göz teması kurun</a:t>
            </a:r>
          </a:p>
          <a:p>
            <a:pPr algn="just"/>
            <a:r>
              <a:rPr lang="tr-TR" sz="2400" b="1" i="1" dirty="0" err="1">
                <a:latin typeface="Calibri" panose="030F0702030302020204" pitchFamily="66" charset="0"/>
              </a:rPr>
              <a:t>N</a:t>
            </a:r>
            <a:r>
              <a:rPr lang="tr-TR" sz="2400" i="1" dirty="0" err="1">
                <a:latin typeface="Calibri" panose="030F0702030302020204" pitchFamily="66" charset="0"/>
              </a:rPr>
              <a:t>od</a:t>
            </a:r>
            <a:r>
              <a:rPr lang="tr-TR" sz="2400" i="1" dirty="0">
                <a:latin typeface="Calibri" panose="030F0702030302020204" pitchFamily="66" charset="0"/>
              </a:rPr>
              <a:t>       </a:t>
            </a:r>
            <a:r>
              <a:rPr lang="tr-TR" sz="2400" dirty="0">
                <a:latin typeface="Calibri" panose="030F0702030302020204" pitchFamily="66" charset="0"/>
              </a:rPr>
              <a:t>               başınızla dinlediğinizi belirtin</a:t>
            </a:r>
          </a:p>
        </p:txBody>
      </p:sp>
    </p:spTree>
    <p:extLst>
      <p:ext uri="{BB962C8B-B14F-4D97-AF65-F5344CB8AC3E}">
        <p14:creationId xmlns:p14="http://schemas.microsoft.com/office/powerpoint/2010/main" val="2025168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6264C6-88C5-984C-9A14-4B8AE9436B81}"/>
              </a:ext>
            </a:extLst>
          </p:cNvPr>
          <p:cNvSpPr>
            <a:spLocks noGrp="1"/>
          </p:cNvSpPr>
          <p:nvPr>
            <p:ph type="title"/>
          </p:nvPr>
        </p:nvSpPr>
        <p:spPr/>
        <p:txBody>
          <a:bodyPr/>
          <a:lstStyle/>
          <a:p>
            <a:r>
              <a:rPr lang="tr-TR" dirty="0"/>
              <a:t>CO Ölçümünde Kullanılan Eşik Değerleri</a:t>
            </a:r>
          </a:p>
        </p:txBody>
      </p:sp>
      <p:graphicFrame>
        <p:nvGraphicFramePr>
          <p:cNvPr id="5" name="Tablo 4">
            <a:extLst>
              <a:ext uri="{FF2B5EF4-FFF2-40B4-BE49-F238E27FC236}">
                <a16:creationId xmlns:a16="http://schemas.microsoft.com/office/drawing/2014/main" id="{0AE35AFD-8D67-C64B-BFD9-DD3424CBD887}"/>
              </a:ext>
            </a:extLst>
          </p:cNvPr>
          <p:cNvGraphicFramePr>
            <a:graphicFrameLocks noGrp="1"/>
          </p:cNvGraphicFramePr>
          <p:nvPr>
            <p:extLst/>
          </p:nvPr>
        </p:nvGraphicFramePr>
        <p:xfrm>
          <a:off x="838195" y="1303608"/>
          <a:ext cx="10515600" cy="4720854"/>
        </p:xfrm>
        <a:graphic>
          <a:graphicData uri="http://schemas.openxmlformats.org/drawingml/2006/table">
            <a:tbl>
              <a:tblPr>
                <a:tableStyleId>{2D5ABB26-0587-4C30-8999-92F81FD0307C}</a:tableStyleId>
              </a:tblPr>
              <a:tblGrid>
                <a:gridCol w="5257800">
                  <a:extLst>
                    <a:ext uri="{9D8B030D-6E8A-4147-A177-3AD203B41FA5}">
                      <a16:colId xmlns:a16="http://schemas.microsoft.com/office/drawing/2014/main" val="1818849976"/>
                    </a:ext>
                  </a:extLst>
                </a:gridCol>
                <a:gridCol w="5257800">
                  <a:extLst>
                    <a:ext uri="{9D8B030D-6E8A-4147-A177-3AD203B41FA5}">
                      <a16:colId xmlns:a16="http://schemas.microsoft.com/office/drawing/2014/main" val="1560506308"/>
                    </a:ext>
                  </a:extLst>
                </a:gridCol>
              </a:tblGrid>
              <a:tr h="472086">
                <a:tc>
                  <a:txBody>
                    <a:bodyPr/>
                    <a:lstStyle/>
                    <a:p>
                      <a:r>
                        <a:rPr lang="tr-TR" b="1" dirty="0">
                          <a:latin typeface="+mn-lt"/>
                        </a:rPr>
                        <a:t>CO (</a:t>
                      </a:r>
                      <a:r>
                        <a:rPr lang="tr-TR" b="1" dirty="0" err="1">
                          <a:latin typeface="+mn-lt"/>
                        </a:rPr>
                        <a:t>ppm</a:t>
                      </a:r>
                      <a:r>
                        <a:rPr lang="tr-TR" b="1" dirty="0">
                          <a:latin typeface="+mn-lt"/>
                        </a:rPr>
                        <a:t>)</a:t>
                      </a:r>
                    </a:p>
                  </a:txBody>
                  <a:tcPr anchor="ctr"/>
                </a:tc>
                <a:tc>
                  <a:txBody>
                    <a:bodyPr/>
                    <a:lstStyle/>
                    <a:p>
                      <a:r>
                        <a:rPr lang="tr-TR" b="1" dirty="0">
                          <a:latin typeface="+mn-lt"/>
                        </a:rPr>
                        <a:t>Klinik Yorum</a:t>
                      </a:r>
                    </a:p>
                  </a:txBody>
                  <a:tcPr anchor="ctr"/>
                </a:tc>
                <a:extLst>
                  <a:ext uri="{0D108BD9-81ED-4DB2-BD59-A6C34878D82A}">
                    <a16:rowId xmlns:a16="http://schemas.microsoft.com/office/drawing/2014/main" val="2838428788"/>
                  </a:ext>
                </a:extLst>
              </a:tr>
              <a:tr h="826149">
                <a:tc>
                  <a:txBody>
                    <a:bodyPr/>
                    <a:lstStyle/>
                    <a:p>
                      <a:r>
                        <a:rPr lang="tr-TR" dirty="0">
                          <a:latin typeface="+mn-lt"/>
                        </a:rPr>
                        <a:t>0 – 5 </a:t>
                      </a:r>
                      <a:r>
                        <a:rPr lang="tr-TR" dirty="0" err="1">
                          <a:latin typeface="+mn-lt"/>
                        </a:rPr>
                        <a:t>ppm</a:t>
                      </a:r>
                      <a:endParaRPr lang="tr-TR" dirty="0">
                        <a:latin typeface="+mn-lt"/>
                      </a:endParaRPr>
                    </a:p>
                  </a:txBody>
                  <a:tcPr anchor="ctr"/>
                </a:tc>
                <a:tc>
                  <a:txBody>
                    <a:bodyPr/>
                    <a:lstStyle/>
                    <a:p>
                      <a:r>
                        <a:rPr lang="tr-TR" dirty="0">
                          <a:latin typeface="+mn-lt"/>
                        </a:rPr>
                        <a:t>Sigara içmeyen ya da uzun süre bırakmış kişi ile uyumlu. Pasif içicilikte de görülebilir.</a:t>
                      </a:r>
                    </a:p>
                  </a:txBody>
                  <a:tcPr anchor="ctr"/>
                </a:tc>
                <a:extLst>
                  <a:ext uri="{0D108BD9-81ED-4DB2-BD59-A6C34878D82A}">
                    <a16:rowId xmlns:a16="http://schemas.microsoft.com/office/drawing/2014/main" val="1271354177"/>
                  </a:ext>
                </a:extLst>
              </a:tr>
              <a:tr h="826149">
                <a:tc>
                  <a:txBody>
                    <a:bodyPr/>
                    <a:lstStyle/>
                    <a:p>
                      <a:r>
                        <a:rPr lang="tr-TR" dirty="0">
                          <a:latin typeface="+mn-lt"/>
                        </a:rPr>
                        <a:t>6 – 10 </a:t>
                      </a:r>
                      <a:r>
                        <a:rPr lang="tr-TR" dirty="0" err="1">
                          <a:latin typeface="+mn-lt"/>
                        </a:rPr>
                        <a:t>ppm</a:t>
                      </a:r>
                      <a:endParaRPr lang="tr-TR" dirty="0">
                        <a:latin typeface="+mn-lt"/>
                      </a:endParaRPr>
                    </a:p>
                  </a:txBody>
                  <a:tcPr anchor="ctr"/>
                </a:tc>
                <a:tc>
                  <a:txBody>
                    <a:bodyPr/>
                    <a:lstStyle/>
                    <a:p>
                      <a:r>
                        <a:rPr lang="tr-TR" dirty="0">
                          <a:latin typeface="+mn-lt"/>
                        </a:rPr>
                        <a:t>Şüpheli bölge: Az sayıda içim, pasif </a:t>
                      </a:r>
                      <a:r>
                        <a:rPr lang="tr-TR" dirty="0" err="1">
                          <a:latin typeface="+mn-lt"/>
                        </a:rPr>
                        <a:t>maruziyet</a:t>
                      </a:r>
                      <a:r>
                        <a:rPr lang="tr-TR" dirty="0">
                          <a:latin typeface="+mn-lt"/>
                        </a:rPr>
                        <a:t> veya 12–24 saat önce içim olabilir.</a:t>
                      </a:r>
                    </a:p>
                  </a:txBody>
                  <a:tcPr anchor="ctr"/>
                </a:tc>
                <a:extLst>
                  <a:ext uri="{0D108BD9-81ED-4DB2-BD59-A6C34878D82A}">
                    <a16:rowId xmlns:a16="http://schemas.microsoft.com/office/drawing/2014/main" val="2630112707"/>
                  </a:ext>
                </a:extLst>
              </a:tr>
              <a:tr h="826149">
                <a:tc>
                  <a:txBody>
                    <a:bodyPr/>
                    <a:lstStyle/>
                    <a:p>
                      <a:r>
                        <a:rPr lang="tr-TR" dirty="0">
                          <a:latin typeface="+mn-lt"/>
                        </a:rPr>
                        <a:t>≥ 10 </a:t>
                      </a:r>
                      <a:r>
                        <a:rPr lang="tr-TR" dirty="0" err="1">
                          <a:latin typeface="+mn-lt"/>
                        </a:rPr>
                        <a:t>ppm</a:t>
                      </a:r>
                      <a:endParaRPr lang="tr-TR" dirty="0">
                        <a:latin typeface="+mn-lt"/>
                      </a:endParaRPr>
                    </a:p>
                  </a:txBody>
                  <a:tcPr anchor="ctr"/>
                </a:tc>
                <a:tc>
                  <a:txBody>
                    <a:bodyPr/>
                    <a:lstStyle/>
                    <a:p>
                      <a:r>
                        <a:rPr lang="tr-TR" dirty="0">
                          <a:latin typeface="+mn-lt"/>
                        </a:rPr>
                        <a:t>Aktif sigara içiciliği, son birkaç saat içinde içmiş olma ihtimali çok yüksek.</a:t>
                      </a:r>
                    </a:p>
                  </a:txBody>
                  <a:tcPr anchor="ctr"/>
                </a:tc>
                <a:extLst>
                  <a:ext uri="{0D108BD9-81ED-4DB2-BD59-A6C34878D82A}">
                    <a16:rowId xmlns:a16="http://schemas.microsoft.com/office/drawing/2014/main" val="3193538750"/>
                  </a:ext>
                </a:extLst>
              </a:tr>
              <a:tr h="826149">
                <a:tc>
                  <a:txBody>
                    <a:bodyPr/>
                    <a:lstStyle/>
                    <a:p>
                      <a:r>
                        <a:rPr lang="tr-TR">
                          <a:latin typeface="+mn-lt"/>
                        </a:rPr>
                        <a:t>15 – 20 ppm</a:t>
                      </a:r>
                    </a:p>
                  </a:txBody>
                  <a:tcPr anchor="ctr"/>
                </a:tc>
                <a:tc>
                  <a:txBody>
                    <a:bodyPr/>
                    <a:lstStyle/>
                    <a:p>
                      <a:r>
                        <a:rPr lang="tr-TR" dirty="0">
                          <a:latin typeface="+mn-lt"/>
                        </a:rPr>
                        <a:t>Düzenli içicilik, yüksek </a:t>
                      </a:r>
                      <a:r>
                        <a:rPr lang="tr-TR" dirty="0" err="1">
                          <a:latin typeface="+mn-lt"/>
                        </a:rPr>
                        <a:t>COHb</a:t>
                      </a:r>
                      <a:r>
                        <a:rPr lang="tr-TR" dirty="0">
                          <a:latin typeface="+mn-lt"/>
                        </a:rPr>
                        <a:t>; yakın zamanlı çoklu sigara içimi.</a:t>
                      </a:r>
                    </a:p>
                  </a:txBody>
                  <a:tcPr anchor="ctr"/>
                </a:tc>
                <a:extLst>
                  <a:ext uri="{0D108BD9-81ED-4DB2-BD59-A6C34878D82A}">
                    <a16:rowId xmlns:a16="http://schemas.microsoft.com/office/drawing/2014/main" val="856287854"/>
                  </a:ext>
                </a:extLst>
              </a:tr>
              <a:tr h="472086">
                <a:tc>
                  <a:txBody>
                    <a:bodyPr/>
                    <a:lstStyle/>
                    <a:p>
                      <a:r>
                        <a:rPr lang="tr-TR">
                          <a:latin typeface="+mn-lt"/>
                        </a:rPr>
                        <a:t>≥ 20–25 ppm</a:t>
                      </a:r>
                    </a:p>
                  </a:txBody>
                  <a:tcPr anchor="ctr"/>
                </a:tc>
                <a:tc>
                  <a:txBody>
                    <a:bodyPr/>
                    <a:lstStyle/>
                    <a:p>
                      <a:r>
                        <a:rPr lang="tr-TR" dirty="0">
                          <a:latin typeface="+mn-lt"/>
                        </a:rPr>
                        <a:t>Ağır içicilik, yoğun </a:t>
                      </a:r>
                      <a:r>
                        <a:rPr lang="tr-TR" dirty="0" err="1">
                          <a:latin typeface="+mn-lt"/>
                        </a:rPr>
                        <a:t>maruziyet</a:t>
                      </a:r>
                      <a:r>
                        <a:rPr lang="tr-TR" dirty="0">
                          <a:latin typeface="+mn-lt"/>
                        </a:rPr>
                        <a:t>.</a:t>
                      </a:r>
                    </a:p>
                  </a:txBody>
                  <a:tcPr anchor="ctr"/>
                </a:tc>
                <a:extLst>
                  <a:ext uri="{0D108BD9-81ED-4DB2-BD59-A6C34878D82A}">
                    <a16:rowId xmlns:a16="http://schemas.microsoft.com/office/drawing/2014/main" val="1549603519"/>
                  </a:ext>
                </a:extLst>
              </a:tr>
              <a:tr h="472086">
                <a:tc>
                  <a:txBody>
                    <a:bodyPr/>
                    <a:lstStyle/>
                    <a:p>
                      <a:r>
                        <a:rPr lang="tr-TR" dirty="0">
                          <a:latin typeface="+mn-lt"/>
                        </a:rPr>
                        <a:t>≥ 30 </a:t>
                      </a:r>
                      <a:r>
                        <a:rPr lang="tr-TR" dirty="0" err="1">
                          <a:latin typeface="+mn-lt"/>
                        </a:rPr>
                        <a:t>ppm</a:t>
                      </a:r>
                      <a:endParaRPr lang="tr-TR" dirty="0">
                        <a:latin typeface="+mn-lt"/>
                      </a:endParaRPr>
                    </a:p>
                  </a:txBody>
                  <a:tcPr anchor="ctr"/>
                </a:tc>
                <a:tc>
                  <a:txBody>
                    <a:bodyPr/>
                    <a:lstStyle/>
                    <a:p>
                      <a:r>
                        <a:rPr lang="tr-TR" dirty="0">
                          <a:latin typeface="+mn-lt"/>
                        </a:rPr>
                        <a:t>Çok ağır içicilik veya ciddi çevresel CO </a:t>
                      </a:r>
                      <a:r>
                        <a:rPr lang="tr-TR" dirty="0" err="1">
                          <a:latin typeface="+mn-lt"/>
                        </a:rPr>
                        <a:t>maruziyeti</a:t>
                      </a:r>
                      <a:r>
                        <a:rPr lang="tr-TR" dirty="0">
                          <a:latin typeface="+mn-lt"/>
                        </a:rPr>
                        <a:t>.</a:t>
                      </a:r>
                    </a:p>
                  </a:txBody>
                  <a:tcPr anchor="ctr"/>
                </a:tc>
                <a:extLst>
                  <a:ext uri="{0D108BD9-81ED-4DB2-BD59-A6C34878D82A}">
                    <a16:rowId xmlns:a16="http://schemas.microsoft.com/office/drawing/2014/main" val="3776268011"/>
                  </a:ext>
                </a:extLst>
              </a:tr>
            </a:tbl>
          </a:graphicData>
        </a:graphic>
      </p:graphicFrame>
    </p:spTree>
    <p:extLst>
      <p:ext uri="{BB962C8B-B14F-4D97-AF65-F5344CB8AC3E}">
        <p14:creationId xmlns:p14="http://schemas.microsoft.com/office/powerpoint/2010/main" val="2659993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9025" y="980729"/>
            <a:ext cx="11089225" cy="504497"/>
          </a:xfrm>
        </p:spPr>
        <p:txBody>
          <a:bodyPr>
            <a:normAutofit/>
          </a:bodyPr>
          <a:lstStyle/>
          <a:p>
            <a:pPr>
              <a:defRPr/>
            </a:pPr>
            <a:r>
              <a:rPr lang="tr-TR" sz="2400" b="0" dirty="0"/>
              <a:t>ASSESS: ÖLÇ</a:t>
            </a:r>
          </a:p>
        </p:txBody>
      </p:sp>
      <p:sp>
        <p:nvSpPr>
          <p:cNvPr id="3" name="İçerik Yer Tutucusu 2"/>
          <p:cNvSpPr>
            <a:spLocks noGrp="1"/>
          </p:cNvSpPr>
          <p:nvPr>
            <p:ph type="body" sz="half" idx="2"/>
          </p:nvPr>
        </p:nvSpPr>
        <p:spPr/>
        <p:txBody>
          <a:bodyPr>
            <a:normAutofit/>
          </a:bodyPr>
          <a:lstStyle/>
          <a:p>
            <a:pPr>
              <a:lnSpc>
                <a:spcPct val="190000"/>
              </a:lnSpc>
              <a:buNone/>
            </a:pPr>
            <a:r>
              <a:rPr lang="tr-TR" altLang="en-US" sz="2400" dirty="0">
                <a:solidFill>
                  <a:srgbClr val="0094AB"/>
                </a:solidFill>
                <a:ea typeface="+mj-ea"/>
                <a:cs typeface="+mj-cs"/>
              </a:rPr>
              <a:t>Önceki bırakma öyküsünün değerlendirilmesi</a:t>
            </a:r>
          </a:p>
          <a:p>
            <a:pPr>
              <a:lnSpc>
                <a:spcPct val="190000"/>
              </a:lnSpc>
            </a:pPr>
            <a:r>
              <a:rPr lang="tr-TR" altLang="en-US" dirty="0">
                <a:cs typeface="Times New Roman" panose="02020603050405020304" pitchFamily="18" charset="0"/>
              </a:rPr>
              <a:t>-</a:t>
            </a:r>
            <a:r>
              <a:rPr lang="tr-TR" altLang="en-US" sz="2000" dirty="0">
                <a:cs typeface="Times New Roman" panose="02020603050405020304" pitchFamily="18" charset="0"/>
              </a:rPr>
              <a:t>Daha önce bırakmayı denemiş mi ?</a:t>
            </a:r>
          </a:p>
          <a:p>
            <a:pPr>
              <a:lnSpc>
                <a:spcPct val="190000"/>
              </a:lnSpc>
            </a:pPr>
            <a:r>
              <a:rPr lang="tr-TR" altLang="en-US" sz="2000" dirty="0">
                <a:cs typeface="Times New Roman" panose="02020603050405020304" pitchFamily="18" charset="0"/>
              </a:rPr>
              <a:t>-En uzun bıraktığı süre ?</a:t>
            </a:r>
          </a:p>
          <a:p>
            <a:pPr>
              <a:lnSpc>
                <a:spcPct val="190000"/>
              </a:lnSpc>
            </a:pPr>
            <a:r>
              <a:rPr lang="tr-TR" altLang="en-US" sz="2000" dirty="0">
                <a:cs typeface="Times New Roman" panose="02020603050405020304" pitchFamily="18" charset="0"/>
              </a:rPr>
              <a:t>-Tedavi kullanmış mı ?</a:t>
            </a:r>
          </a:p>
          <a:p>
            <a:pPr>
              <a:lnSpc>
                <a:spcPct val="190000"/>
              </a:lnSpc>
            </a:pPr>
            <a:r>
              <a:rPr lang="tr-TR" altLang="en-US" sz="2000" dirty="0">
                <a:cs typeface="Times New Roman" panose="02020603050405020304" pitchFamily="18" charset="0"/>
              </a:rPr>
              <a:t>-Karşılaşılan güçlükler neler ?</a:t>
            </a:r>
          </a:p>
          <a:p>
            <a:endParaRPr lang="tr-TR" dirty="0"/>
          </a:p>
        </p:txBody>
      </p:sp>
    </p:spTree>
    <p:extLst>
      <p:ext uri="{BB962C8B-B14F-4D97-AF65-F5344CB8AC3E}">
        <p14:creationId xmlns:p14="http://schemas.microsoft.com/office/powerpoint/2010/main" val="449522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000" name="Group 176">
            <a:extLst>
              <a:ext uri="{FF2B5EF4-FFF2-40B4-BE49-F238E27FC236}">
                <a16:creationId xmlns:a16="http://schemas.microsoft.com/office/drawing/2014/main" id="{B4685032-44FB-4D13-B893-5E8FE6FF0749}"/>
              </a:ext>
            </a:extLst>
          </p:cNvPr>
          <p:cNvGraphicFramePr>
            <a:graphicFrameLocks noGrp="1"/>
          </p:cNvGraphicFramePr>
          <p:nvPr>
            <p:extLst/>
          </p:nvPr>
        </p:nvGraphicFramePr>
        <p:xfrm>
          <a:off x="1038381" y="1410214"/>
          <a:ext cx="10266219" cy="4711719"/>
        </p:xfrm>
        <a:graphic>
          <a:graphicData uri="http://schemas.openxmlformats.org/drawingml/2006/table">
            <a:tbl>
              <a:tblPr/>
              <a:tblGrid>
                <a:gridCol w="6871854">
                  <a:extLst>
                    <a:ext uri="{9D8B030D-6E8A-4147-A177-3AD203B41FA5}">
                      <a16:colId xmlns:a16="http://schemas.microsoft.com/office/drawing/2014/main" val="20000"/>
                    </a:ext>
                  </a:extLst>
                </a:gridCol>
                <a:gridCol w="2618509">
                  <a:extLst>
                    <a:ext uri="{9D8B030D-6E8A-4147-A177-3AD203B41FA5}">
                      <a16:colId xmlns:a16="http://schemas.microsoft.com/office/drawing/2014/main" val="20001"/>
                    </a:ext>
                  </a:extLst>
                </a:gridCol>
                <a:gridCol w="775856">
                  <a:extLst>
                    <a:ext uri="{9D8B030D-6E8A-4147-A177-3AD203B41FA5}">
                      <a16:colId xmlns:a16="http://schemas.microsoft.com/office/drawing/2014/main" val="20002"/>
                    </a:ext>
                  </a:extLst>
                </a:gridCol>
              </a:tblGrid>
              <a:tr h="10679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1" i="0" u="none" strike="noStrike" cap="none" normalizeH="0" baseline="0" dirty="0">
                        <a:ln>
                          <a:noFill/>
                        </a:ln>
                        <a:solidFill>
                          <a:srgbClr val="000066"/>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000066"/>
                          </a:solidFill>
                          <a:effectLst/>
                          <a:latin typeface="+mn-lt"/>
                        </a:rPr>
                        <a:t>Her gün genellikle kaç sigara içiyorsunuz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1" i="0" u="none" strike="noStrike" cap="none" normalizeH="0" baseline="0" dirty="0">
                        <a:ln>
                          <a:noFill/>
                        </a:ln>
                        <a:solidFill>
                          <a:srgbClr val="000066"/>
                        </a:solidFill>
                        <a:effectLst/>
                        <a:latin typeface="+mn-lt"/>
                      </a:endParaRP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000066"/>
                          </a:solidFill>
                          <a:effectLst/>
                          <a:latin typeface="+mn-lt"/>
                        </a:rPr>
                        <a:t>10 ve altı</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000066"/>
                          </a:solidFill>
                          <a:effectLst/>
                          <a:latin typeface="+mn-lt"/>
                        </a:rPr>
                        <a:t>11-20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000066"/>
                          </a:solidFill>
                          <a:effectLst/>
                          <a:latin typeface="+mn-lt"/>
                        </a:rPr>
                        <a:t>21-30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000066"/>
                          </a:solidFill>
                          <a:effectLst/>
                          <a:latin typeface="+mn-lt"/>
                        </a:rPr>
                        <a:t>31 ve fazla</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000066"/>
                          </a:solidFill>
                          <a:effectLst/>
                          <a:latin typeface="+mn-lt"/>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000066"/>
                          </a:solidFill>
                          <a:effectLst/>
                          <a:latin typeface="+mn-lt"/>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000066"/>
                          </a:solidFill>
                          <a:effectLst/>
                          <a:latin typeface="+mn-lt"/>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000066"/>
                          </a:solidFill>
                          <a:effectLst/>
                          <a:latin typeface="+mn-lt"/>
                        </a:rPr>
                        <a:t>3</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97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000066"/>
                          </a:solidFill>
                          <a:effectLst/>
                          <a:latin typeface="+mn-lt"/>
                        </a:rPr>
                        <a:t>İlk sigaranızı uyandıktan ne kadar sonra içiyorsunuz ?</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000066"/>
                          </a:solidFill>
                          <a:effectLst/>
                          <a:latin typeface="+mn-lt"/>
                        </a:rPr>
                        <a:t>5 </a:t>
                      </a:r>
                      <a:r>
                        <a:rPr kumimoji="0" lang="tr-TR" sz="1400" b="1" i="0" u="none" strike="noStrike" cap="none" normalizeH="0" baseline="0" dirty="0" err="1">
                          <a:ln>
                            <a:noFill/>
                          </a:ln>
                          <a:solidFill>
                            <a:srgbClr val="000066"/>
                          </a:solidFill>
                          <a:effectLst/>
                          <a:latin typeface="+mn-lt"/>
                        </a:rPr>
                        <a:t>dk.içinde</a:t>
                      </a:r>
                      <a:endParaRPr kumimoji="0" lang="tr-TR" sz="1400" b="1" i="0" u="none" strike="noStrike" cap="none" normalizeH="0" baseline="0" dirty="0">
                        <a:ln>
                          <a:noFill/>
                        </a:ln>
                        <a:solidFill>
                          <a:srgbClr val="000066"/>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000066"/>
                          </a:solidFill>
                          <a:effectLst/>
                          <a:latin typeface="+mn-lt"/>
                        </a:rPr>
                        <a:t>6-30 dk.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000066"/>
                          </a:solidFill>
                          <a:effectLst/>
                          <a:latin typeface="+mn-lt"/>
                        </a:rPr>
                        <a:t>30 dk.</a:t>
                      </a:r>
                      <a:r>
                        <a:rPr kumimoji="0" lang="tr-TR" sz="1400" b="1" i="0" u="none" strike="noStrike" cap="none" normalizeH="0" baseline="0" dirty="0">
                          <a:ln>
                            <a:noFill/>
                          </a:ln>
                          <a:solidFill>
                            <a:srgbClr val="000066"/>
                          </a:solidFill>
                          <a:effectLst/>
                          <a:latin typeface="+mn-lt"/>
                          <a:sym typeface="Symbol" pitchFamily="18" charset="2"/>
                        </a:rPr>
                        <a:t></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a:ln>
                            <a:noFill/>
                          </a:ln>
                          <a:solidFill>
                            <a:srgbClr val="000066"/>
                          </a:solidFill>
                          <a:effectLst/>
                          <a:latin typeface="+mn-lt"/>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a:ln>
                            <a:noFill/>
                          </a:ln>
                          <a:solidFill>
                            <a:srgbClr val="000066"/>
                          </a:solidFill>
                          <a:effectLst/>
                          <a:latin typeface="+mn-lt"/>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a:ln>
                            <a:noFill/>
                          </a:ln>
                          <a:solidFill>
                            <a:srgbClr val="000066"/>
                          </a:solidFill>
                          <a:effectLst/>
                          <a:latin typeface="+mn-lt"/>
                        </a:rPr>
                        <a:t>1</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945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000066"/>
                          </a:solidFill>
                          <a:effectLst/>
                          <a:latin typeface="+mn-lt"/>
                        </a:rPr>
                        <a:t>Sigara içilmesi yasak olan yerlerde içmemekte zorlanıyor musunuz ?</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000066"/>
                          </a:solidFill>
                          <a:effectLst/>
                          <a:latin typeface="+mn-lt"/>
                        </a:rPr>
                        <a:t>Hayır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000066"/>
                          </a:solidFill>
                          <a:effectLst/>
                          <a:latin typeface="+mn-lt"/>
                        </a:rPr>
                        <a:t>Evet</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a:ln>
                            <a:noFill/>
                          </a:ln>
                          <a:solidFill>
                            <a:srgbClr val="000066"/>
                          </a:solidFill>
                          <a:effectLst/>
                          <a:latin typeface="+mn-lt"/>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a:ln>
                            <a:noFill/>
                          </a:ln>
                          <a:solidFill>
                            <a:srgbClr val="000066"/>
                          </a:solidFill>
                          <a:effectLst/>
                          <a:latin typeface="+mn-lt"/>
                        </a:rPr>
                        <a:t>1</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688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000066"/>
                          </a:solidFill>
                          <a:effectLst/>
                          <a:latin typeface="+mn-lt"/>
                        </a:rPr>
                        <a:t>Gün içinde içtiğiniz hangi sigaradan vazgeçmek istemezsiniz ?</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000066"/>
                          </a:solidFill>
                          <a:effectLst/>
                          <a:latin typeface="+mn-lt"/>
                        </a:rPr>
                        <a:t>Sabah ilk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000066"/>
                          </a:solidFill>
                          <a:effectLst/>
                          <a:latin typeface="+mn-lt"/>
                        </a:rPr>
                        <a:t>Diğer</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000066"/>
                          </a:solidFill>
                          <a:effectLst/>
                          <a:latin typeface="+mn-lt"/>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000066"/>
                          </a:solidFill>
                          <a:effectLst/>
                          <a:latin typeface="+mn-lt"/>
                        </a:rPr>
                        <a:t>0</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50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000066"/>
                          </a:solidFill>
                          <a:effectLst/>
                          <a:latin typeface="+mn-lt"/>
                        </a:rPr>
                        <a:t>Günün ilk saatlerinde sonraki saatlere göre daha çok mu sigara içiyorsunuz ?</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000066"/>
                          </a:solidFill>
                          <a:effectLst/>
                          <a:latin typeface="+mn-lt"/>
                        </a:rPr>
                        <a:t>Hayır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000066"/>
                          </a:solidFill>
                          <a:effectLst/>
                          <a:latin typeface="+mn-lt"/>
                        </a:rPr>
                        <a:t>Evet</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000066"/>
                          </a:solidFill>
                          <a:effectLst/>
                          <a:latin typeface="+mn-lt"/>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000066"/>
                          </a:solidFill>
                          <a:effectLst/>
                          <a:latin typeface="+mn-lt"/>
                        </a:rPr>
                        <a:t>1</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04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000066"/>
                          </a:solidFill>
                          <a:effectLst/>
                          <a:latin typeface="+mn-lt"/>
                        </a:rPr>
                        <a:t>Günün çoğunu yatakta geçirecek kadar hasta olduğunuzda da sigara </a:t>
                      </a:r>
                      <a:r>
                        <a:rPr kumimoji="0" lang="tr-TR" sz="1600" b="1" i="0" u="none" strike="noStrike" cap="none" normalizeH="0" baseline="0" dirty="0" err="1">
                          <a:ln>
                            <a:noFill/>
                          </a:ln>
                          <a:solidFill>
                            <a:srgbClr val="000066"/>
                          </a:solidFill>
                          <a:effectLst/>
                          <a:latin typeface="+mn-lt"/>
                        </a:rPr>
                        <a:t>içiyormusunuz</a:t>
                      </a:r>
                      <a:r>
                        <a:rPr kumimoji="0" lang="tr-TR" sz="1600" b="1" i="0" u="none" strike="noStrike" cap="none" normalizeH="0" baseline="0" dirty="0">
                          <a:ln>
                            <a:noFill/>
                          </a:ln>
                          <a:solidFill>
                            <a:srgbClr val="000066"/>
                          </a:solidFill>
                          <a:effectLst/>
                          <a:latin typeface="+mn-lt"/>
                        </a:rPr>
                        <a:t> ?</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000066"/>
                          </a:solidFill>
                          <a:effectLst/>
                          <a:latin typeface="+mn-lt"/>
                        </a:rPr>
                        <a:t>Hayır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000066"/>
                          </a:solidFill>
                          <a:effectLst/>
                          <a:latin typeface="+mn-lt"/>
                        </a:rPr>
                        <a:t>Evet</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000066"/>
                          </a:solidFill>
                          <a:effectLst/>
                          <a:latin typeface="+mn-lt"/>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000066"/>
                          </a:solidFill>
                          <a:effectLst/>
                          <a:latin typeface="+mn-lt"/>
                        </a:rPr>
                        <a:t>1</a:t>
                      </a:r>
                    </a:p>
                  </a:txBody>
                  <a:tcPr marT="45707" marB="45707" horzOverflow="overflow">
                    <a:lnL w="38100" cap="flat" cmpd="sng" algn="ctr">
                      <a:solidFill>
                        <a:srgbClr val="000066"/>
                      </a:solidFill>
                      <a:prstDash val="solid"/>
                      <a:round/>
                      <a:headEnd type="none" w="med" len="med"/>
                      <a:tailEnd type="none" w="med" len="med"/>
                    </a:lnL>
                    <a:lnR w="38100" cap="flat" cmpd="sng" algn="ctr">
                      <a:solidFill>
                        <a:srgbClr val="000066"/>
                      </a:solidFill>
                      <a:prstDash val="solid"/>
                      <a:round/>
                      <a:headEnd type="none" w="med" len="med"/>
                      <a:tailEnd type="none" w="med" len="med"/>
                    </a:lnR>
                    <a:lnT w="38100" cap="flat" cmpd="sng" algn="ctr">
                      <a:solidFill>
                        <a:srgbClr val="000066"/>
                      </a:solidFill>
                      <a:prstDash val="solid"/>
                      <a:round/>
                      <a:headEnd type="none" w="med" len="med"/>
                      <a:tailEnd type="none" w="med" len="med"/>
                    </a:lnT>
                    <a:lnB w="38100" cap="flat" cmpd="sng" algn="ctr">
                      <a:solidFill>
                        <a:srgbClr val="0000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19488" name="Rectangle 38">
            <a:extLst>
              <a:ext uri="{FF2B5EF4-FFF2-40B4-BE49-F238E27FC236}">
                <a16:creationId xmlns:a16="http://schemas.microsoft.com/office/drawing/2014/main" id="{CE2100CF-A693-4F57-960D-A3A66C4EC905}"/>
              </a:ext>
            </a:extLst>
          </p:cNvPr>
          <p:cNvSpPr>
            <a:spLocks noGrp="1" noChangeArrowheads="1"/>
          </p:cNvSpPr>
          <p:nvPr>
            <p:ph type="title"/>
          </p:nvPr>
        </p:nvSpPr>
        <p:spPr>
          <a:xfrm>
            <a:off x="989044" y="762324"/>
            <a:ext cx="11089225" cy="504497"/>
          </a:xfrm>
        </p:spPr>
        <p:txBody>
          <a:bodyPr rtlCol="0">
            <a:normAutofit/>
          </a:bodyPr>
          <a:lstStyle/>
          <a:p>
            <a:pPr>
              <a:defRPr/>
            </a:pPr>
            <a:r>
              <a:rPr lang="tr-TR" altLang="en-US" sz="2400" b="0" dirty="0" err="1"/>
              <a:t>Fagerström</a:t>
            </a:r>
            <a:r>
              <a:rPr lang="tr-TR" altLang="en-US" sz="2400" b="0" dirty="0"/>
              <a:t> testi  (0-2:düşük 8-10:çok yüksek</a:t>
            </a:r>
            <a:r>
              <a:rPr lang="tr-TR" altLang="en-US" sz="2400" dirty="0"/>
              <a:t>)</a:t>
            </a:r>
          </a:p>
        </p:txBody>
      </p:sp>
    </p:spTree>
    <p:extLst>
      <p:ext uri="{BB962C8B-B14F-4D97-AF65-F5344CB8AC3E}">
        <p14:creationId xmlns:p14="http://schemas.microsoft.com/office/powerpoint/2010/main" val="2756829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5845" y="850847"/>
            <a:ext cx="11089225" cy="504497"/>
          </a:xfrm>
        </p:spPr>
        <p:txBody>
          <a:bodyPr>
            <a:normAutofit/>
          </a:bodyPr>
          <a:lstStyle/>
          <a:p>
            <a:r>
              <a:rPr lang="tr-TR" sz="2400" b="0" dirty="0"/>
              <a:t>ASSESS: ÖLÇ</a:t>
            </a:r>
          </a:p>
        </p:txBody>
      </p:sp>
      <p:sp>
        <p:nvSpPr>
          <p:cNvPr id="3" name="İçerik Yer Tutucusu 2"/>
          <p:cNvSpPr>
            <a:spLocks noGrp="1"/>
          </p:cNvSpPr>
          <p:nvPr>
            <p:ph type="body" sz="half" idx="2"/>
          </p:nvPr>
        </p:nvSpPr>
        <p:spPr/>
        <p:txBody>
          <a:bodyPr/>
          <a:lstStyle/>
          <a:p>
            <a:pPr>
              <a:lnSpc>
                <a:spcPct val="130000"/>
              </a:lnSpc>
              <a:buNone/>
            </a:pPr>
            <a:r>
              <a:rPr lang="tr-TR" altLang="en-US" sz="2400" u="sng" dirty="0">
                <a:ea typeface="+mj-ea"/>
                <a:cs typeface="+mj-cs"/>
              </a:rPr>
              <a:t>Başarısı Düşük Olan Gruplar</a:t>
            </a:r>
          </a:p>
          <a:p>
            <a:pPr>
              <a:lnSpc>
                <a:spcPct val="150000"/>
              </a:lnSpc>
            </a:pPr>
            <a:r>
              <a:rPr lang="tr-TR" altLang="en-US" dirty="0">
                <a:cs typeface="Times New Roman" panose="02020603050405020304" pitchFamily="18" charset="0"/>
              </a:rPr>
              <a:t>-</a:t>
            </a:r>
            <a:r>
              <a:rPr lang="tr-TR" altLang="en-US" sz="2000" dirty="0">
                <a:cs typeface="Times New Roman" panose="02020603050405020304" pitchFamily="18" charset="0"/>
              </a:rPr>
              <a:t>Bağımlılığı yüksek kişiler</a:t>
            </a:r>
          </a:p>
          <a:p>
            <a:pPr>
              <a:lnSpc>
                <a:spcPct val="150000"/>
              </a:lnSpc>
            </a:pPr>
            <a:r>
              <a:rPr lang="tr-TR" altLang="en-US" sz="2000" dirty="0">
                <a:cs typeface="Times New Roman" panose="02020603050405020304" pitchFamily="18" charset="0"/>
              </a:rPr>
              <a:t>-Düşük sosyoekonomik koşullar</a:t>
            </a:r>
          </a:p>
          <a:p>
            <a:pPr>
              <a:lnSpc>
                <a:spcPct val="150000"/>
              </a:lnSpc>
            </a:pPr>
            <a:r>
              <a:rPr lang="tr-TR" altLang="en-US" sz="2000" dirty="0">
                <a:cs typeface="Times New Roman" panose="02020603050405020304" pitchFamily="18" charset="0"/>
              </a:rPr>
              <a:t>-Düşük eğitim düzeyi</a:t>
            </a:r>
          </a:p>
          <a:p>
            <a:pPr>
              <a:lnSpc>
                <a:spcPct val="150000"/>
              </a:lnSpc>
            </a:pPr>
            <a:r>
              <a:rPr lang="tr-TR" altLang="en-US" sz="2000" dirty="0">
                <a:cs typeface="Times New Roman" panose="02020603050405020304" pitchFamily="18" charset="0"/>
              </a:rPr>
              <a:t>-Sigara kullananlarla birlikte yaşam</a:t>
            </a:r>
          </a:p>
          <a:p>
            <a:pPr>
              <a:lnSpc>
                <a:spcPct val="150000"/>
              </a:lnSpc>
            </a:pPr>
            <a:r>
              <a:rPr lang="tr-TR" altLang="en-US" sz="2000" dirty="0">
                <a:cs typeface="Times New Roman" panose="02020603050405020304" pitchFamily="18" charset="0"/>
              </a:rPr>
              <a:t>-Genç içiciler</a:t>
            </a:r>
          </a:p>
          <a:p>
            <a:endParaRPr lang="tr-TR" dirty="0"/>
          </a:p>
        </p:txBody>
      </p:sp>
    </p:spTree>
    <p:extLst>
      <p:ext uri="{BB962C8B-B14F-4D97-AF65-F5344CB8AC3E}">
        <p14:creationId xmlns:p14="http://schemas.microsoft.com/office/powerpoint/2010/main" val="3568094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2994" y="765908"/>
            <a:ext cx="10960670" cy="327199"/>
          </a:xfrm>
        </p:spPr>
        <p:txBody>
          <a:bodyPr>
            <a:normAutofit fontScale="90000"/>
          </a:bodyPr>
          <a:lstStyle/>
          <a:p>
            <a:r>
              <a:rPr lang="tr-TR" sz="2400" b="0" dirty="0"/>
              <a:t>ASSIST: ÖNDERLİK ET</a:t>
            </a:r>
          </a:p>
        </p:txBody>
      </p:sp>
      <p:sp>
        <p:nvSpPr>
          <p:cNvPr id="3" name="İçerik Yer Tutucusu 2"/>
          <p:cNvSpPr>
            <a:spLocks noGrp="1"/>
          </p:cNvSpPr>
          <p:nvPr>
            <p:ph type="body" sz="half" idx="2"/>
          </p:nvPr>
        </p:nvSpPr>
        <p:spPr>
          <a:xfrm>
            <a:off x="872471" y="1093107"/>
            <a:ext cx="10941193" cy="4838180"/>
          </a:xfrm>
        </p:spPr>
        <p:txBody>
          <a:bodyPr>
            <a:normAutofit/>
          </a:bodyPr>
          <a:lstStyle/>
          <a:p>
            <a:pPr>
              <a:lnSpc>
                <a:spcPct val="200000"/>
              </a:lnSpc>
            </a:pPr>
            <a:r>
              <a:rPr lang="tr-TR" sz="2000" dirty="0">
                <a:latin typeface="Comic Sans MS" panose="030F0902030302020204" pitchFamily="66" charset="0"/>
              </a:rPr>
              <a:t>• </a:t>
            </a:r>
            <a:r>
              <a:rPr lang="tr-TR" sz="2000" dirty="0"/>
              <a:t>Hastanın bir bırakma planı oluşturmasına yardımcı olun.</a:t>
            </a:r>
            <a:br>
              <a:rPr lang="tr-TR" sz="2000" dirty="0"/>
            </a:br>
            <a:r>
              <a:rPr lang="tr-TR" sz="2000" dirty="0"/>
              <a:t>• Bırakma planının adımlarını birlikte yapılandırın.</a:t>
            </a:r>
            <a:br>
              <a:rPr lang="tr-TR" sz="2000" dirty="0"/>
            </a:br>
            <a:r>
              <a:rPr lang="tr-TR" sz="2000" dirty="0"/>
              <a:t>• Hastaya pratik ve davranışsal danışmanlık sağlayın.</a:t>
            </a:r>
            <a:br>
              <a:rPr lang="tr-TR" sz="2000" dirty="0"/>
            </a:br>
            <a:r>
              <a:rPr lang="tr-TR" sz="2000" dirty="0"/>
              <a:t>• Tedavi süreci boyunca destekleyici bir iletişim ve sosyal destek sunun.</a:t>
            </a:r>
            <a:br>
              <a:rPr lang="tr-TR" sz="2000" dirty="0"/>
            </a:br>
            <a:r>
              <a:rPr lang="tr-TR" sz="2000" dirty="0"/>
              <a:t>• ALO 171 sigara bırakma hattı ve diğer yönlendirme kaynakları dâhil olmak üzere ek bilgilendirme materyalleri sağlayın.</a:t>
            </a:r>
            <a:br>
              <a:rPr lang="tr-TR" sz="2000" dirty="0"/>
            </a:br>
            <a:r>
              <a:rPr lang="tr-TR" sz="2000" dirty="0"/>
              <a:t>• Gerekli olduğunda onaylı farmakolojik tedavileri önerin.</a:t>
            </a:r>
          </a:p>
          <a:p>
            <a:pPr>
              <a:lnSpc>
                <a:spcPct val="200000"/>
              </a:lnSpc>
            </a:pPr>
            <a:endParaRPr lang="tr-TR" dirty="0">
              <a:latin typeface="Comic Sans MS" panose="030F0702030302020204" pitchFamily="66" charset="0"/>
              <a:cs typeface="Times New Roman" panose="02020603050405020304" pitchFamily="18" charset="0"/>
            </a:endParaRPr>
          </a:p>
          <a:p>
            <a:pPr>
              <a:lnSpc>
                <a:spcPct val="200000"/>
              </a:lnSpc>
              <a:buFont typeface="Wingdings" panose="05000000000000000000" pitchFamily="2" charset="2"/>
              <a:buChar char="Ø"/>
            </a:pPr>
            <a:endParaRPr lang="tr-TR" dirty="0">
              <a:latin typeface="Comic Sans MS" panose="030F0702030302020204" pitchFamily="66" charset="0"/>
              <a:cs typeface="Times New Roman" panose="02020603050405020304" pitchFamily="18" charset="0"/>
            </a:endParaRPr>
          </a:p>
          <a:p>
            <a:pPr marL="0" indent="0">
              <a:buNone/>
            </a:pPr>
            <a:endParaRPr lang="tr-TR"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877857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6D7AF5-4083-354C-95EE-21CDE8A950FB}"/>
              </a:ext>
            </a:extLst>
          </p:cNvPr>
          <p:cNvSpPr>
            <a:spLocks noGrp="1"/>
          </p:cNvSpPr>
          <p:nvPr>
            <p:ph type="title"/>
          </p:nvPr>
        </p:nvSpPr>
        <p:spPr/>
        <p:txBody>
          <a:bodyPr/>
          <a:lstStyle/>
          <a:p>
            <a:r>
              <a:rPr lang="tr-TR" b="0" dirty="0"/>
              <a:t>ASSIST: ÖNDERLİK ET</a:t>
            </a:r>
            <a:endParaRPr lang="tr-TR" dirty="0"/>
          </a:p>
        </p:txBody>
      </p:sp>
      <p:sp>
        <p:nvSpPr>
          <p:cNvPr id="3" name="Slayt Numarası Yer Tutucusu 2">
            <a:extLst>
              <a:ext uri="{FF2B5EF4-FFF2-40B4-BE49-F238E27FC236}">
                <a16:creationId xmlns:a16="http://schemas.microsoft.com/office/drawing/2014/main" id="{3D21093C-9338-C94A-89EB-EBD4975E9ECC}"/>
              </a:ext>
            </a:extLst>
          </p:cNvPr>
          <p:cNvSpPr>
            <a:spLocks noGrp="1"/>
          </p:cNvSpPr>
          <p:nvPr>
            <p:ph type="sldNum" sz="quarter" idx="12"/>
          </p:nvPr>
        </p:nvSpPr>
        <p:spPr/>
        <p:txBody>
          <a:bodyPr/>
          <a:lstStyle/>
          <a:p>
            <a:fld id="{501A4338-EBAE-ED40-8475-2E6AE1B9F2FD}" type="slidenum">
              <a:rPr lang="tr-TR" smtClean="0"/>
              <a:pPr/>
              <a:t>35</a:t>
            </a:fld>
            <a:endParaRPr lang="tr-TR" dirty="0"/>
          </a:p>
        </p:txBody>
      </p:sp>
      <p:sp>
        <p:nvSpPr>
          <p:cNvPr id="4" name="Metin Yer Tutucusu 3">
            <a:extLst>
              <a:ext uri="{FF2B5EF4-FFF2-40B4-BE49-F238E27FC236}">
                <a16:creationId xmlns:a16="http://schemas.microsoft.com/office/drawing/2014/main" id="{685B8888-614A-7144-A1A5-A151A94E351A}"/>
              </a:ext>
            </a:extLst>
          </p:cNvPr>
          <p:cNvSpPr>
            <a:spLocks noGrp="1"/>
          </p:cNvSpPr>
          <p:nvPr>
            <p:ph type="body" sz="half" idx="2"/>
          </p:nvPr>
        </p:nvSpPr>
        <p:spPr/>
        <p:txBody>
          <a:bodyPr/>
          <a:lstStyle/>
          <a:p>
            <a:r>
              <a:rPr lang="tr-TR" sz="1800" b="1" dirty="0"/>
              <a:t>STAR yöntemiyle bırakma planını kolaylaştırın:</a:t>
            </a:r>
          </a:p>
          <a:p>
            <a:r>
              <a:rPr lang="tr-TR" sz="1800" b="1" dirty="0"/>
              <a:t>S – Set a </a:t>
            </a:r>
            <a:r>
              <a:rPr lang="tr-TR" sz="1800" b="1" dirty="0" err="1"/>
              <a:t>quit</a:t>
            </a:r>
            <a:r>
              <a:rPr lang="tr-TR" sz="1800" b="1" dirty="0"/>
              <a:t> </a:t>
            </a:r>
            <a:r>
              <a:rPr lang="tr-TR" sz="1800" b="1" dirty="0" err="1"/>
              <a:t>date</a:t>
            </a:r>
            <a:r>
              <a:rPr lang="tr-TR" sz="1800" b="1" dirty="0"/>
              <a:t>:</a:t>
            </a:r>
            <a:r>
              <a:rPr lang="tr-TR" sz="1800" dirty="0"/>
              <a:t> Bırakma tarihini belirleyin (ideali 2 hafta içinde).</a:t>
            </a:r>
          </a:p>
          <a:p>
            <a:r>
              <a:rPr lang="tr-TR" sz="1800" b="1" dirty="0"/>
              <a:t>T – </a:t>
            </a:r>
            <a:r>
              <a:rPr lang="tr-TR" sz="1800" b="1" dirty="0" err="1"/>
              <a:t>Tell</a:t>
            </a:r>
            <a:r>
              <a:rPr lang="tr-TR" sz="1800" b="1" dirty="0"/>
              <a:t> </a:t>
            </a:r>
            <a:r>
              <a:rPr lang="tr-TR" sz="1800" b="1" dirty="0" err="1"/>
              <a:t>others</a:t>
            </a:r>
            <a:r>
              <a:rPr lang="tr-TR" sz="1800" b="1" dirty="0"/>
              <a:t>:</a:t>
            </a:r>
            <a:r>
              <a:rPr lang="tr-TR" sz="1800" dirty="0"/>
              <a:t> Aile, arkadaş ve iş çevresine durumu bildirmesini ve destek istemesini teşvik edin.</a:t>
            </a:r>
          </a:p>
          <a:p>
            <a:r>
              <a:rPr lang="tr-TR" sz="1800" b="1" dirty="0"/>
              <a:t>A – </a:t>
            </a:r>
            <a:r>
              <a:rPr lang="tr-TR" sz="1800" b="1" dirty="0" err="1"/>
              <a:t>Anticipate</a:t>
            </a:r>
            <a:r>
              <a:rPr lang="tr-TR" sz="1800" b="1" dirty="0"/>
              <a:t> </a:t>
            </a:r>
            <a:r>
              <a:rPr lang="tr-TR" sz="1800" b="1" dirty="0" err="1"/>
              <a:t>challenges</a:t>
            </a:r>
            <a:r>
              <a:rPr lang="tr-TR" sz="1800" b="1" dirty="0"/>
              <a:t>:</a:t>
            </a:r>
            <a:r>
              <a:rPr lang="tr-TR" sz="1800" dirty="0"/>
              <a:t> Karşılaşılabilecek zorlukları ve tetikleyicileri öngörün.</a:t>
            </a:r>
          </a:p>
          <a:p>
            <a:r>
              <a:rPr lang="tr-TR" sz="1800" b="1" dirty="0"/>
              <a:t>R – </a:t>
            </a:r>
            <a:r>
              <a:rPr lang="tr-TR" sz="1800" b="1" dirty="0" err="1"/>
              <a:t>Remove</a:t>
            </a:r>
            <a:r>
              <a:rPr lang="tr-TR" sz="1800" b="1" dirty="0"/>
              <a:t> </a:t>
            </a:r>
            <a:r>
              <a:rPr lang="tr-TR" sz="1800" b="1" dirty="0" err="1"/>
              <a:t>tobacco</a:t>
            </a:r>
            <a:r>
              <a:rPr lang="tr-TR" sz="1800" b="1" dirty="0"/>
              <a:t>:</a:t>
            </a:r>
            <a:r>
              <a:rPr lang="tr-TR" sz="1800" dirty="0"/>
              <a:t> Tütün ürünlerini ortadan kaldırmasını ve evini dumansız ortam hâline getirmesini isteyin.</a:t>
            </a:r>
          </a:p>
          <a:p>
            <a:r>
              <a:rPr lang="tr-TR" sz="2000" b="1" dirty="0"/>
              <a:t>Pratik danışmanlık üç ana unsura odaklanmalıdır:</a:t>
            </a:r>
          </a:p>
          <a:p>
            <a:pPr marL="457200" indent="-457200">
              <a:buFont typeface="+mj-lt"/>
              <a:buAutoNum type="arabicPeriod"/>
            </a:pPr>
            <a:r>
              <a:rPr lang="tr-TR" sz="2000" b="1" dirty="0"/>
              <a:t>Riskli durumları belirlemeye yardımcı olun</a:t>
            </a:r>
            <a:br>
              <a:rPr lang="tr-TR" sz="2000" dirty="0"/>
            </a:br>
            <a:r>
              <a:rPr lang="tr-TR" sz="2000" dirty="0"/>
              <a:t>(sigara içme isteğini artıran olaylar, duygusal durumlar, sosyal ortamlar).</a:t>
            </a:r>
          </a:p>
          <a:p>
            <a:pPr marL="457200" indent="-457200">
              <a:buFont typeface="+mj-lt"/>
              <a:buAutoNum type="arabicPeriod"/>
            </a:pPr>
            <a:r>
              <a:rPr lang="tr-TR" sz="2000" b="1" dirty="0"/>
              <a:t>Başa çıkma becerilerini öğretin ve pratik ettirin</a:t>
            </a:r>
            <a:br>
              <a:rPr lang="tr-TR" sz="2000" dirty="0"/>
            </a:br>
            <a:r>
              <a:rPr lang="tr-TR" sz="2000" dirty="0"/>
              <a:t>(bilişsel ve davranışsal stratejiler).</a:t>
            </a:r>
          </a:p>
          <a:p>
            <a:pPr marL="457200" indent="-457200">
              <a:buFont typeface="+mj-lt"/>
              <a:buAutoNum type="arabicPeriod"/>
            </a:pPr>
            <a:r>
              <a:rPr lang="tr-TR" sz="2000" b="1" dirty="0"/>
              <a:t>Sigara ve bırakma süreci hakkında temel bilgiler verin.</a:t>
            </a:r>
            <a:endParaRPr lang="tr-TR" sz="2000" dirty="0"/>
          </a:p>
          <a:p>
            <a:endParaRPr lang="tr-TR" dirty="0"/>
          </a:p>
        </p:txBody>
      </p:sp>
    </p:spTree>
    <p:extLst>
      <p:ext uri="{BB962C8B-B14F-4D97-AF65-F5344CB8AC3E}">
        <p14:creationId xmlns:p14="http://schemas.microsoft.com/office/powerpoint/2010/main" val="3806520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9025" y="728480"/>
            <a:ext cx="11089225" cy="504497"/>
          </a:xfrm>
        </p:spPr>
        <p:txBody>
          <a:bodyPr>
            <a:noAutofit/>
          </a:bodyPr>
          <a:lstStyle/>
          <a:p>
            <a:r>
              <a:rPr lang="tr-TR" sz="2400" b="0" dirty="0"/>
              <a:t>Sigara içme dürtüsü genellikle 15 saniye güçlü sürer</a:t>
            </a:r>
          </a:p>
        </p:txBody>
      </p:sp>
      <p:sp>
        <p:nvSpPr>
          <p:cNvPr id="3" name="İçerik Yer Tutucusu 2"/>
          <p:cNvSpPr>
            <a:spLocks noGrp="1"/>
          </p:cNvSpPr>
          <p:nvPr>
            <p:ph type="body" sz="half" idx="2"/>
          </p:nvPr>
        </p:nvSpPr>
        <p:spPr/>
        <p:txBody>
          <a:bodyPr>
            <a:normAutofit/>
          </a:bodyPr>
          <a:lstStyle/>
          <a:p>
            <a:pPr>
              <a:lnSpc>
                <a:spcPct val="150000"/>
              </a:lnSpc>
            </a:pPr>
            <a:r>
              <a:rPr lang="tr-TR" i="1" dirty="0">
                <a:latin typeface="Comic Sans MS" panose="030F0702030302020204" pitchFamily="66" charset="0"/>
                <a:cs typeface="Times New Roman" panose="02020603050405020304" pitchFamily="18" charset="0"/>
              </a:rPr>
              <a:t>-</a:t>
            </a:r>
            <a:r>
              <a:rPr lang="tr-TR" i="1" dirty="0">
                <a:cs typeface="Times New Roman" panose="02020603050405020304" pitchFamily="18" charset="0"/>
              </a:rPr>
              <a:t>Durup bunun geçici bir durum olduğunu düşünmek. </a:t>
            </a:r>
          </a:p>
          <a:p>
            <a:pPr>
              <a:lnSpc>
                <a:spcPct val="150000"/>
              </a:lnSpc>
            </a:pPr>
            <a:r>
              <a:rPr lang="tr-TR" dirty="0">
                <a:cs typeface="Times New Roman" panose="02020603050405020304" pitchFamily="18" charset="0"/>
              </a:rPr>
              <a:t>-Ortamı değiştirmek. </a:t>
            </a:r>
          </a:p>
          <a:p>
            <a:pPr>
              <a:lnSpc>
                <a:spcPct val="150000"/>
              </a:lnSpc>
            </a:pPr>
            <a:r>
              <a:rPr lang="tr-TR" i="1" dirty="0">
                <a:cs typeface="Times New Roman" panose="02020603050405020304" pitchFamily="18" charset="0"/>
              </a:rPr>
              <a:t>-Tütün ürünü kullanılmayan ortamlarda zaman geçirmek. </a:t>
            </a:r>
          </a:p>
          <a:p>
            <a:pPr>
              <a:lnSpc>
                <a:spcPct val="150000"/>
              </a:lnSpc>
            </a:pPr>
            <a:r>
              <a:rPr lang="tr-TR" dirty="0">
                <a:cs typeface="Times New Roman" panose="02020603050405020304" pitchFamily="18" charset="0"/>
              </a:rPr>
              <a:t>-Birkaç kez diyafram solunumu yapmak. </a:t>
            </a:r>
          </a:p>
          <a:p>
            <a:pPr>
              <a:lnSpc>
                <a:spcPct val="150000"/>
              </a:lnSpc>
            </a:pPr>
            <a:r>
              <a:rPr lang="tr-TR" i="1" dirty="0">
                <a:cs typeface="Times New Roman" panose="02020603050405020304" pitchFamily="18" charset="0"/>
              </a:rPr>
              <a:t>-Su içme, lifli, düşük kalorili gereğinde diyetisyenle birlikte planlanan atıştırmalıkların yenilmesi. </a:t>
            </a:r>
          </a:p>
          <a:p>
            <a:pPr>
              <a:lnSpc>
                <a:spcPct val="150000"/>
              </a:lnSpc>
            </a:pPr>
            <a:r>
              <a:rPr lang="tr-TR" dirty="0">
                <a:cs typeface="Times New Roman" panose="02020603050405020304" pitchFamily="18" charset="0"/>
              </a:rPr>
              <a:t>-El yüz yıkamak, duş almak. </a:t>
            </a:r>
          </a:p>
          <a:p>
            <a:pPr>
              <a:lnSpc>
                <a:spcPct val="150000"/>
              </a:lnSpc>
            </a:pPr>
            <a:r>
              <a:rPr lang="tr-TR" i="1" dirty="0">
                <a:cs typeface="Times New Roman" panose="02020603050405020304" pitchFamily="18" charset="0"/>
              </a:rPr>
              <a:t>-Öğünlerde az yemek ve sofrada oyalanmamak gibi önerilerde bulunabiliriz. </a:t>
            </a:r>
          </a:p>
          <a:p>
            <a:pPr>
              <a:lnSpc>
                <a:spcPct val="150000"/>
              </a:lnSpc>
            </a:pPr>
            <a:r>
              <a:rPr lang="tr-TR" dirty="0">
                <a:cs typeface="Times New Roman" panose="02020603050405020304" pitchFamily="18" charset="0"/>
              </a:rPr>
              <a:t>-Alkol </a:t>
            </a:r>
            <a:r>
              <a:rPr lang="tr-TR" dirty="0" err="1">
                <a:cs typeface="Times New Roman" panose="02020603050405020304" pitchFamily="18" charset="0"/>
              </a:rPr>
              <a:t>nüksün</a:t>
            </a:r>
            <a:r>
              <a:rPr lang="tr-TR" dirty="0">
                <a:cs typeface="Times New Roman" panose="02020603050405020304" pitchFamily="18" charset="0"/>
              </a:rPr>
              <a:t> en önemli nedenlerinden olup, kullanılmaması gerekir.</a:t>
            </a:r>
          </a:p>
        </p:txBody>
      </p:sp>
    </p:spTree>
    <p:extLst>
      <p:ext uri="{BB962C8B-B14F-4D97-AF65-F5344CB8AC3E}">
        <p14:creationId xmlns:p14="http://schemas.microsoft.com/office/powerpoint/2010/main" val="4069544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3819" y="980729"/>
            <a:ext cx="10804362" cy="467876"/>
          </a:xfrm>
        </p:spPr>
        <p:txBody>
          <a:bodyPr>
            <a:normAutofit/>
          </a:bodyPr>
          <a:lstStyle/>
          <a:p>
            <a:r>
              <a:rPr lang="tr-TR" sz="2400" b="0" dirty="0"/>
              <a:t>ARRANGE: ÖRGÜTLE</a:t>
            </a:r>
          </a:p>
        </p:txBody>
      </p:sp>
      <p:sp>
        <p:nvSpPr>
          <p:cNvPr id="3" name="İçerik Yer Tutucusu 2"/>
          <p:cNvSpPr>
            <a:spLocks noGrp="1"/>
          </p:cNvSpPr>
          <p:nvPr>
            <p:ph type="body" sz="half" idx="2"/>
          </p:nvPr>
        </p:nvSpPr>
        <p:spPr>
          <a:xfrm>
            <a:off x="742463" y="1695938"/>
            <a:ext cx="10898146" cy="4181333"/>
          </a:xfrm>
        </p:spPr>
        <p:txBody>
          <a:bodyPr>
            <a:normAutofit/>
          </a:bodyPr>
          <a:lstStyle/>
          <a:p>
            <a:r>
              <a:rPr lang="tr-TR" dirty="0">
                <a:cs typeface="Times New Roman" panose="02020603050405020304" pitchFamily="18" charset="0"/>
              </a:rPr>
              <a:t>Tütün bağımlılığı tedavi sürecindeki hastanın görüşme ve izlem süreçleri </a:t>
            </a:r>
            <a:r>
              <a:rPr lang="tr-TR" i="1" dirty="0">
                <a:cs typeface="Times New Roman" panose="02020603050405020304" pitchFamily="18" charset="0"/>
              </a:rPr>
              <a:t>dikkatle düzenlenmelidir</a:t>
            </a:r>
            <a:r>
              <a:rPr lang="tr-TR" dirty="0">
                <a:cs typeface="Times New Roman" panose="02020603050405020304" pitchFamily="18" charset="0"/>
              </a:rPr>
              <a:t>.</a:t>
            </a:r>
          </a:p>
          <a:p>
            <a:r>
              <a:rPr lang="tr-TR" dirty="0">
                <a:cs typeface="Times New Roman" panose="02020603050405020304" pitchFamily="18" charset="0"/>
              </a:rPr>
              <a:t>Bırakma tarihinden sonraki </a:t>
            </a:r>
            <a:r>
              <a:rPr lang="tr-TR" i="1" dirty="0">
                <a:cs typeface="Times New Roman" panose="02020603050405020304" pitchFamily="18" charset="0"/>
              </a:rPr>
              <a:t>ilk görüşme ilk bir hafta içinde </a:t>
            </a:r>
            <a:r>
              <a:rPr lang="tr-TR" dirty="0">
                <a:cs typeface="Times New Roman" panose="02020603050405020304" pitchFamily="18" charset="0"/>
              </a:rPr>
              <a:t>yüz yüze ya da telefon görüşmeleri aracılığı ile yapılabilir. </a:t>
            </a:r>
          </a:p>
          <a:p>
            <a:r>
              <a:rPr lang="tr-TR" dirty="0">
                <a:cs typeface="Times New Roman" panose="02020603050405020304" pitchFamily="18" charset="0"/>
              </a:rPr>
              <a:t>Bundan sonraki görüşmeler, hastanın durumuna göre planlamalar yapmak uygun olmakla beraber genelde </a:t>
            </a:r>
          </a:p>
          <a:p>
            <a:endParaRPr lang="tr-TR" dirty="0">
              <a:cs typeface="Times New Roman" panose="02020603050405020304" pitchFamily="18" charset="0"/>
            </a:endParaRPr>
          </a:p>
          <a:p>
            <a:pPr lvl="2">
              <a:buFont typeface="Wingdings" panose="05000000000000000000" pitchFamily="2" charset="2"/>
              <a:buChar char="Ø"/>
            </a:pPr>
            <a:r>
              <a:rPr lang="tr-TR" sz="1600" i="1" dirty="0">
                <a:cs typeface="Times New Roman" panose="02020603050405020304" pitchFamily="18" charset="0"/>
              </a:rPr>
              <a:t>15 günde bir, </a:t>
            </a:r>
          </a:p>
          <a:p>
            <a:pPr lvl="2">
              <a:buFont typeface="Wingdings" panose="05000000000000000000" pitchFamily="2" charset="2"/>
              <a:buChar char="Ø"/>
            </a:pPr>
            <a:r>
              <a:rPr lang="tr-TR" sz="1600" i="1" dirty="0">
                <a:cs typeface="Times New Roman" panose="02020603050405020304" pitchFamily="18" charset="0"/>
              </a:rPr>
              <a:t>birinci ay, </a:t>
            </a:r>
          </a:p>
          <a:p>
            <a:pPr lvl="2">
              <a:buFont typeface="Wingdings" panose="05000000000000000000" pitchFamily="2" charset="2"/>
              <a:buChar char="Ø"/>
            </a:pPr>
            <a:r>
              <a:rPr lang="tr-TR" sz="1600" i="1" dirty="0">
                <a:cs typeface="Times New Roman" panose="02020603050405020304" pitchFamily="18" charset="0"/>
              </a:rPr>
              <a:t>üçüncü ay, </a:t>
            </a:r>
          </a:p>
          <a:p>
            <a:pPr lvl="2">
              <a:buFont typeface="Wingdings" panose="05000000000000000000" pitchFamily="2" charset="2"/>
              <a:buChar char="Ø"/>
            </a:pPr>
            <a:r>
              <a:rPr lang="tr-TR" sz="1600" i="1" dirty="0">
                <a:cs typeface="Times New Roman" panose="02020603050405020304" pitchFamily="18" charset="0"/>
              </a:rPr>
              <a:t>altıncı ay </a:t>
            </a:r>
          </a:p>
          <a:p>
            <a:pPr lvl="2">
              <a:buFont typeface="Wingdings" panose="05000000000000000000" pitchFamily="2" charset="2"/>
              <a:buChar char="Ø"/>
            </a:pPr>
            <a:r>
              <a:rPr lang="tr-TR" sz="1600" i="1" dirty="0">
                <a:cs typeface="Times New Roman" panose="02020603050405020304" pitchFamily="18" charset="0"/>
              </a:rPr>
              <a:t>birinci yıl </a:t>
            </a:r>
          </a:p>
        </p:txBody>
      </p:sp>
    </p:spTree>
    <p:extLst>
      <p:ext uri="{BB962C8B-B14F-4D97-AF65-F5344CB8AC3E}">
        <p14:creationId xmlns:p14="http://schemas.microsoft.com/office/powerpoint/2010/main" val="3991496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849025" y="728480"/>
            <a:ext cx="11089225" cy="504497"/>
          </a:xfrm>
        </p:spPr>
        <p:txBody>
          <a:bodyPr>
            <a:normAutofit/>
          </a:bodyPr>
          <a:lstStyle/>
          <a:p>
            <a:r>
              <a:rPr lang="tr-TR" sz="2400" b="0" dirty="0"/>
              <a:t>İzlem Randevuları</a:t>
            </a:r>
          </a:p>
        </p:txBody>
      </p:sp>
      <p:sp>
        <p:nvSpPr>
          <p:cNvPr id="73731" name="Rectangle 3"/>
          <p:cNvSpPr>
            <a:spLocks noGrp="1" noChangeArrowheads="1"/>
          </p:cNvSpPr>
          <p:nvPr>
            <p:ph type="body" sz="half" idx="2"/>
          </p:nvPr>
        </p:nvSpPr>
        <p:spPr/>
        <p:txBody>
          <a:bodyPr>
            <a:normAutofit/>
          </a:bodyPr>
          <a:lstStyle/>
          <a:p>
            <a:pPr marL="292100" indent="-292100"/>
            <a:endParaRPr lang="tr-TR" b="1" dirty="0">
              <a:latin typeface="Comic Sans MS" panose="030F0702030302020204" pitchFamily="66" charset="0"/>
              <a:cs typeface="Times New Roman" panose="02020603050405020304" pitchFamily="18" charset="0"/>
            </a:endParaRPr>
          </a:p>
          <a:p>
            <a:pPr marL="292100" indent="-292100"/>
            <a:r>
              <a:rPr lang="tr-TR" sz="1800" b="1" dirty="0">
                <a:cs typeface="Times New Roman" panose="02020603050405020304" pitchFamily="18" charset="0"/>
              </a:rPr>
              <a:t>-Bırakma öncesi</a:t>
            </a:r>
            <a:r>
              <a:rPr lang="tr-TR" sz="1800" dirty="0">
                <a:cs typeface="Times New Roman" panose="02020603050405020304" pitchFamily="18" charset="0"/>
              </a:rPr>
              <a:t> </a:t>
            </a:r>
            <a:r>
              <a:rPr lang="tr-TR" sz="1800" b="1" dirty="0">
                <a:cs typeface="Times New Roman" panose="02020603050405020304" pitchFamily="18" charset="0"/>
              </a:rPr>
              <a:t>görüşme</a:t>
            </a:r>
            <a:r>
              <a:rPr lang="tr-TR" sz="1800" dirty="0">
                <a:cs typeface="Times New Roman" panose="02020603050405020304" pitchFamily="18" charset="0"/>
              </a:rPr>
              <a:t>. </a:t>
            </a:r>
          </a:p>
          <a:p>
            <a:pPr marL="292100" indent="-292100"/>
            <a:r>
              <a:rPr lang="tr-TR" sz="1800" dirty="0">
                <a:cs typeface="Times New Roman" panose="02020603050405020304" pitchFamily="18" charset="0"/>
              </a:rPr>
              <a:t>     Hazırlık ve sigara bırakma tarihinin belirlenmesini içerir.</a:t>
            </a:r>
          </a:p>
          <a:p>
            <a:pPr marL="292100" indent="-292100"/>
            <a:r>
              <a:rPr lang="tr-TR" sz="1800" b="1" dirty="0">
                <a:cs typeface="Times New Roman" panose="02020603050405020304" pitchFamily="18" charset="0"/>
              </a:rPr>
              <a:t>-Bırakma günü</a:t>
            </a:r>
            <a:r>
              <a:rPr lang="tr-TR" sz="1800" dirty="0">
                <a:cs typeface="Times New Roman" panose="02020603050405020304" pitchFamily="18" charset="0"/>
              </a:rPr>
              <a:t> </a:t>
            </a:r>
          </a:p>
          <a:p>
            <a:pPr marL="292100" indent="-292100"/>
            <a:r>
              <a:rPr lang="tr-TR" sz="1800" i="1" dirty="0">
                <a:cs typeface="Times New Roman" panose="02020603050405020304" pitchFamily="18" charset="0"/>
              </a:rPr>
              <a:t>      Bırakma gününde genelde hastaya randevu verilmez.</a:t>
            </a:r>
          </a:p>
          <a:p>
            <a:pPr marL="292100" indent="-292100"/>
            <a:r>
              <a:rPr lang="tr-TR" sz="1800" b="1" dirty="0">
                <a:cs typeface="Times New Roman" panose="02020603050405020304" pitchFamily="18" charset="0"/>
              </a:rPr>
              <a:t>-Bırakma sonrası</a:t>
            </a:r>
            <a:r>
              <a:rPr lang="tr-TR" sz="1800" dirty="0">
                <a:cs typeface="Times New Roman" panose="02020603050405020304" pitchFamily="18" charset="0"/>
              </a:rPr>
              <a:t> </a:t>
            </a:r>
            <a:r>
              <a:rPr lang="tr-TR" sz="1800" b="1" dirty="0">
                <a:cs typeface="Times New Roman" panose="02020603050405020304" pitchFamily="18" charset="0"/>
              </a:rPr>
              <a:t>ilk hafta.</a:t>
            </a:r>
            <a:r>
              <a:rPr lang="tr-TR" sz="1800" dirty="0">
                <a:cs typeface="Times New Roman" panose="02020603050405020304" pitchFamily="18" charset="0"/>
              </a:rPr>
              <a:t> </a:t>
            </a:r>
          </a:p>
          <a:p>
            <a:pPr marL="292100" indent="-292100"/>
            <a:r>
              <a:rPr lang="tr-TR" sz="1800" dirty="0">
                <a:cs typeface="Times New Roman" panose="02020603050405020304" pitchFamily="18" charset="0"/>
              </a:rPr>
              <a:t>      </a:t>
            </a:r>
            <a:r>
              <a:rPr lang="tr-TR" sz="1800" dirty="0" err="1">
                <a:cs typeface="Times New Roman" panose="02020603050405020304" pitchFamily="18" charset="0"/>
              </a:rPr>
              <a:t>Relaps</a:t>
            </a:r>
            <a:r>
              <a:rPr lang="tr-TR" sz="1800" dirty="0">
                <a:cs typeface="Times New Roman" panose="02020603050405020304" pitchFamily="18" charset="0"/>
              </a:rPr>
              <a:t> riskinin en yüksek olduğu dönem. </a:t>
            </a:r>
          </a:p>
          <a:p>
            <a:pPr marL="292100" indent="-292100"/>
            <a:r>
              <a:rPr lang="tr-TR" sz="1800" b="1" dirty="0">
                <a:cs typeface="Times New Roman" panose="02020603050405020304" pitchFamily="18" charset="0"/>
              </a:rPr>
              <a:t>-Bırakma sonrası ilk ay. </a:t>
            </a:r>
          </a:p>
          <a:p>
            <a:pPr marL="292100" indent="-292100"/>
            <a:r>
              <a:rPr lang="tr-TR" sz="1800" b="1" dirty="0">
                <a:cs typeface="Times New Roman" panose="02020603050405020304" pitchFamily="18" charset="0"/>
              </a:rPr>
              <a:t>    </a:t>
            </a:r>
            <a:r>
              <a:rPr lang="tr-TR" sz="1800" dirty="0">
                <a:cs typeface="Times New Roman" panose="02020603050405020304" pitchFamily="18" charset="0"/>
              </a:rPr>
              <a:t>Haftalık, on beş günlük periyodlarla veya ay sonunda bir kez. </a:t>
            </a:r>
          </a:p>
        </p:txBody>
      </p:sp>
    </p:spTree>
    <p:extLst>
      <p:ext uri="{BB962C8B-B14F-4D97-AF65-F5344CB8AC3E}">
        <p14:creationId xmlns:p14="http://schemas.microsoft.com/office/powerpoint/2010/main" val="480355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9025" y="791811"/>
            <a:ext cx="11089225" cy="504497"/>
          </a:xfrm>
        </p:spPr>
        <p:txBody>
          <a:bodyPr>
            <a:normAutofit/>
          </a:bodyPr>
          <a:lstStyle/>
          <a:p>
            <a:r>
              <a:rPr lang="tr-TR" sz="2400" b="0" dirty="0"/>
              <a:t>Her görüşmede:</a:t>
            </a:r>
          </a:p>
        </p:txBody>
      </p:sp>
      <p:sp>
        <p:nvSpPr>
          <p:cNvPr id="3" name="İçerik Yer Tutucusu 2"/>
          <p:cNvSpPr>
            <a:spLocks noGrp="1"/>
          </p:cNvSpPr>
          <p:nvPr>
            <p:ph type="body" sz="half" idx="2"/>
          </p:nvPr>
        </p:nvSpPr>
        <p:spPr/>
        <p:txBody>
          <a:bodyPr>
            <a:normAutofit/>
          </a:bodyPr>
          <a:lstStyle/>
          <a:p>
            <a:pPr>
              <a:lnSpc>
                <a:spcPct val="150000"/>
              </a:lnSpc>
            </a:pPr>
            <a:r>
              <a:rPr lang="tr-TR" sz="2000" b="1" dirty="0"/>
              <a:t>Tüm hastalar için:</a:t>
            </a:r>
          </a:p>
          <a:p>
            <a:pPr>
              <a:lnSpc>
                <a:spcPct val="150000"/>
              </a:lnSpc>
            </a:pPr>
            <a:r>
              <a:rPr lang="tr-TR" sz="2000" dirty="0"/>
              <a:t>− Şimdiye kadar yaşanan sorunları belirleyin ve olası zorlukları değerlendirin.</a:t>
            </a:r>
            <a:br>
              <a:rPr lang="tr-TR" sz="2000" dirty="0"/>
            </a:br>
            <a:r>
              <a:rPr lang="tr-TR" sz="2000" dirty="0"/>
              <a:t>− Hastaya mevcut sosyal destek kaynaklarını (aile, arkadaş, danışmanlık vb.) hatırlatın.</a:t>
            </a:r>
            <a:br>
              <a:rPr lang="tr-TR" sz="2000" dirty="0"/>
            </a:br>
            <a:r>
              <a:rPr lang="tr-TR" sz="2000" dirty="0"/>
              <a:t>− Kullanılan ilaçları ve olası yan etkileri gözden geçirin.</a:t>
            </a:r>
            <a:br>
              <a:rPr lang="tr-TR" sz="2000" dirty="0"/>
            </a:br>
            <a:r>
              <a:rPr lang="tr-TR" sz="2000" dirty="0"/>
              <a:t>− Bir sonraki takip görüşmesi için tarih belirleyin.</a:t>
            </a:r>
          </a:p>
          <a:p>
            <a:pPr>
              <a:lnSpc>
                <a:spcPct val="150000"/>
              </a:lnSpc>
            </a:pPr>
            <a:r>
              <a:rPr lang="tr-TR" sz="2000" b="1" dirty="0"/>
              <a:t>Tütünü bırakmış (</a:t>
            </a:r>
            <a:r>
              <a:rPr lang="tr-TR" sz="2000" b="1" dirty="0" err="1"/>
              <a:t>abstinent</a:t>
            </a:r>
            <a:r>
              <a:rPr lang="tr-TR" sz="2000" b="1" dirty="0"/>
              <a:t>) hastalar için:</a:t>
            </a:r>
          </a:p>
          <a:p>
            <a:pPr>
              <a:lnSpc>
                <a:spcPct val="150000"/>
              </a:lnSpc>
            </a:pPr>
            <a:r>
              <a:rPr lang="tr-TR" sz="2000" dirty="0"/>
              <a:t>− Başarılarını tebrik edin ve pekiştirin.</a:t>
            </a:r>
          </a:p>
          <a:p>
            <a:pPr>
              <a:lnSpc>
                <a:spcPct val="150000"/>
              </a:lnSpc>
            </a:pPr>
            <a:endParaRPr lang="tr-TR"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35465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latin typeface="Calibri" panose="030F0702030302020204" pitchFamily="66" charset="0"/>
              </a:rPr>
              <a:t>Hasta hekim iletişimi</a:t>
            </a:r>
          </a:p>
        </p:txBody>
      </p:sp>
      <p:sp>
        <p:nvSpPr>
          <p:cNvPr id="3" name="İçerik Yer Tutucusu 2"/>
          <p:cNvSpPr>
            <a:spLocks noGrp="1"/>
          </p:cNvSpPr>
          <p:nvPr>
            <p:ph type="body" sz="half" idx="2"/>
          </p:nvPr>
        </p:nvSpPr>
        <p:spPr>
          <a:xfrm>
            <a:off x="700203" y="1747463"/>
            <a:ext cx="10791583" cy="4521927"/>
          </a:xfrm>
        </p:spPr>
        <p:txBody>
          <a:bodyPr/>
          <a:lstStyle/>
          <a:p>
            <a:pPr>
              <a:lnSpc>
                <a:spcPct val="150000"/>
              </a:lnSpc>
            </a:pPr>
            <a:r>
              <a:rPr lang="tr-TR" sz="2400" dirty="0">
                <a:latin typeface="Calibri" panose="030F0902030302020204" pitchFamily="66" charset="0"/>
              </a:rPr>
              <a:t>• Hekim–hasta ilişkisi, tüm tıbbi uygulamaların merkezinde yer alır.</a:t>
            </a:r>
            <a:br>
              <a:rPr lang="tr-TR" sz="2400" dirty="0">
                <a:latin typeface="Comic Sans MS" panose="030F0902030302020204" pitchFamily="66" charset="0"/>
              </a:rPr>
            </a:br>
            <a:r>
              <a:rPr lang="tr-TR" sz="2400" dirty="0">
                <a:latin typeface="Calibri" panose="030F0902030302020204" pitchFamily="66" charset="0"/>
              </a:rPr>
              <a:t>• Başarılı bir hekim–hasta ilişkisi ancak etkili iletişim ile mümkündür.</a:t>
            </a:r>
            <a:br>
              <a:rPr lang="tr-TR" sz="2400" dirty="0">
                <a:latin typeface="Comic Sans MS" panose="030F0902030302020204" pitchFamily="66" charset="0"/>
              </a:rPr>
            </a:br>
            <a:r>
              <a:rPr lang="tr-TR" sz="2400" dirty="0">
                <a:latin typeface="Calibri" panose="030F0902030302020204" pitchFamily="66" charset="0"/>
              </a:rPr>
              <a:t>• Sağlıklı bir iletişim kurulduğunda, saygı ve güvene dayalı bir ortaklık gelişir (görüşmeci modeli).</a:t>
            </a:r>
          </a:p>
          <a:p>
            <a:endParaRPr lang="tr-TR" dirty="0"/>
          </a:p>
        </p:txBody>
      </p:sp>
    </p:spTree>
    <p:extLst>
      <p:ext uri="{BB962C8B-B14F-4D97-AF65-F5344CB8AC3E}">
        <p14:creationId xmlns:p14="http://schemas.microsoft.com/office/powerpoint/2010/main" val="3917757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9025" y="713657"/>
            <a:ext cx="11089225" cy="504497"/>
          </a:xfrm>
        </p:spPr>
        <p:txBody>
          <a:bodyPr>
            <a:normAutofit/>
          </a:bodyPr>
          <a:lstStyle/>
          <a:p>
            <a:r>
              <a:rPr lang="tr-TR" sz="2400" b="0" dirty="0"/>
              <a:t>Eğer </a:t>
            </a:r>
            <a:r>
              <a:rPr lang="tr-TR" sz="2400" b="0" dirty="0" err="1"/>
              <a:t>nüks</a:t>
            </a:r>
            <a:r>
              <a:rPr lang="tr-TR" sz="2400" b="0" dirty="0"/>
              <a:t> söz konusu ise;</a:t>
            </a:r>
          </a:p>
        </p:txBody>
      </p:sp>
      <p:sp>
        <p:nvSpPr>
          <p:cNvPr id="3" name="İçerik Yer Tutucusu 2"/>
          <p:cNvSpPr>
            <a:spLocks noGrp="1"/>
          </p:cNvSpPr>
          <p:nvPr>
            <p:ph type="body" sz="half" idx="2"/>
          </p:nvPr>
        </p:nvSpPr>
        <p:spPr>
          <a:xfrm>
            <a:off x="849025" y="1322774"/>
            <a:ext cx="10791583" cy="5535226"/>
          </a:xfrm>
        </p:spPr>
        <p:txBody>
          <a:bodyPr numCol="2">
            <a:normAutofit fontScale="85000" lnSpcReduction="20000"/>
          </a:bodyPr>
          <a:lstStyle/>
          <a:p>
            <a:pPr>
              <a:lnSpc>
                <a:spcPct val="170000"/>
              </a:lnSpc>
            </a:pPr>
            <a:r>
              <a:rPr lang="tr-TR" i="1" dirty="0">
                <a:cs typeface="Times New Roman" panose="02020603050405020304" pitchFamily="18" charset="0"/>
              </a:rPr>
              <a:t>-Nedenleri araştırılmalı, </a:t>
            </a:r>
          </a:p>
          <a:p>
            <a:pPr>
              <a:lnSpc>
                <a:spcPct val="170000"/>
              </a:lnSpc>
            </a:pPr>
            <a:r>
              <a:rPr lang="tr-TR" dirty="0">
                <a:cs typeface="Times New Roman" panose="02020603050405020304" pitchFamily="18" charset="0"/>
              </a:rPr>
              <a:t>-</a:t>
            </a:r>
            <a:r>
              <a:rPr lang="tr-TR" dirty="0" err="1">
                <a:cs typeface="Times New Roman" panose="02020603050405020304" pitchFamily="18" charset="0"/>
              </a:rPr>
              <a:t>Farmakoterapi</a:t>
            </a:r>
            <a:r>
              <a:rPr lang="tr-TR" dirty="0">
                <a:cs typeface="Times New Roman" panose="02020603050405020304" pitchFamily="18" charset="0"/>
              </a:rPr>
              <a:t> gözden geçirilmeli </a:t>
            </a:r>
          </a:p>
          <a:p>
            <a:pPr>
              <a:lnSpc>
                <a:spcPct val="170000"/>
              </a:lnSpc>
            </a:pPr>
            <a:r>
              <a:rPr lang="tr-TR" i="1" dirty="0">
                <a:cs typeface="Times New Roman" panose="02020603050405020304" pitchFamily="18" charset="0"/>
              </a:rPr>
              <a:t>-Gerekiyorsa doz ayarlaması yapılmalıdır.</a:t>
            </a:r>
          </a:p>
          <a:p>
            <a:pPr>
              <a:lnSpc>
                <a:spcPct val="170000"/>
              </a:lnSpc>
            </a:pPr>
            <a:r>
              <a:rPr lang="tr-TR" sz="2400" dirty="0">
                <a:solidFill>
                  <a:srgbClr val="0094AB"/>
                </a:solidFill>
                <a:ea typeface="+mj-ea"/>
                <a:cs typeface="+mj-cs"/>
              </a:rPr>
              <a:t>Ortaya çıkabilecek her problemin</a:t>
            </a:r>
          </a:p>
          <a:p>
            <a:pPr algn="just">
              <a:lnSpc>
                <a:spcPct val="170000"/>
              </a:lnSpc>
            </a:pPr>
            <a:r>
              <a:rPr lang="tr-TR" i="1" dirty="0">
                <a:cs typeface="Times New Roman" panose="02020603050405020304" pitchFamily="18" charset="0"/>
              </a:rPr>
              <a:t>-Mutlaka çözümü olduğu</a:t>
            </a:r>
            <a:r>
              <a:rPr lang="tr-TR" dirty="0">
                <a:cs typeface="Times New Roman" panose="02020603050405020304" pitchFamily="18" charset="0"/>
              </a:rPr>
              <a:t>, </a:t>
            </a:r>
          </a:p>
          <a:p>
            <a:pPr algn="just">
              <a:lnSpc>
                <a:spcPct val="170000"/>
              </a:lnSpc>
            </a:pPr>
            <a:r>
              <a:rPr lang="tr-TR" dirty="0">
                <a:cs typeface="Times New Roman" panose="02020603050405020304" pitchFamily="18" charset="0"/>
              </a:rPr>
              <a:t>-Denemekten vazgeçmemesi gerektiği </a:t>
            </a:r>
          </a:p>
          <a:p>
            <a:pPr algn="just">
              <a:lnSpc>
                <a:spcPct val="170000"/>
              </a:lnSpc>
            </a:pPr>
            <a:r>
              <a:rPr lang="tr-TR" i="1" dirty="0">
                <a:cs typeface="Times New Roman" panose="02020603050405020304" pitchFamily="18" charset="0"/>
              </a:rPr>
              <a:t>-Mükerrer denemelerde başarının artacağı, </a:t>
            </a:r>
          </a:p>
          <a:p>
            <a:pPr algn="just">
              <a:lnSpc>
                <a:spcPct val="170000"/>
              </a:lnSpc>
            </a:pPr>
            <a:r>
              <a:rPr lang="tr-TR" dirty="0">
                <a:cs typeface="Times New Roman" panose="02020603050405020304" pitchFamily="18" charset="0"/>
              </a:rPr>
              <a:t>-Uygun dille anlatılmalıdır. </a:t>
            </a:r>
          </a:p>
          <a:p>
            <a:pPr algn="r">
              <a:lnSpc>
                <a:spcPct val="170000"/>
              </a:lnSpc>
            </a:pPr>
            <a:endParaRPr lang="tr-TR" dirty="0"/>
          </a:p>
          <a:p>
            <a:pPr algn="r">
              <a:lnSpc>
                <a:spcPct val="170000"/>
              </a:lnSpc>
            </a:pPr>
            <a:endParaRPr lang="tr-TR" dirty="0"/>
          </a:p>
          <a:p>
            <a:pPr algn="r">
              <a:lnSpc>
                <a:spcPct val="170000"/>
              </a:lnSpc>
            </a:pPr>
            <a:endParaRPr lang="tr-TR" dirty="0"/>
          </a:p>
          <a:p>
            <a:pPr algn="r">
              <a:lnSpc>
                <a:spcPct val="170000"/>
              </a:lnSpc>
            </a:pPr>
            <a:endParaRPr lang="tr-TR" dirty="0"/>
          </a:p>
          <a:p>
            <a:pPr algn="r">
              <a:lnSpc>
                <a:spcPct val="170000"/>
              </a:lnSpc>
            </a:pPr>
            <a:endParaRPr lang="tr-TR" dirty="0"/>
          </a:p>
          <a:p>
            <a:pPr algn="r">
              <a:lnSpc>
                <a:spcPct val="170000"/>
              </a:lnSpc>
            </a:pPr>
            <a:endParaRPr lang="tr-TR" dirty="0"/>
          </a:p>
          <a:p>
            <a:pPr algn="r">
              <a:lnSpc>
                <a:spcPct val="170000"/>
              </a:lnSpc>
            </a:pPr>
            <a:endParaRPr lang="tr-TR" dirty="0"/>
          </a:p>
          <a:p>
            <a:pPr algn="r">
              <a:lnSpc>
                <a:spcPct val="170000"/>
              </a:lnSpc>
            </a:pPr>
            <a:endParaRPr lang="tr-TR" dirty="0"/>
          </a:p>
          <a:p>
            <a:pPr>
              <a:lnSpc>
                <a:spcPct val="170000"/>
              </a:lnSpc>
            </a:pPr>
            <a:r>
              <a:rPr lang="tr-TR" dirty="0"/>
              <a:t>− </a:t>
            </a:r>
            <a:r>
              <a:rPr lang="tr-TR" dirty="0" err="1"/>
              <a:t>Relapsı</a:t>
            </a:r>
            <a:r>
              <a:rPr lang="tr-TR" dirty="0"/>
              <a:t> bir “başarısızlık” değil, bir </a:t>
            </a:r>
            <a:r>
              <a:rPr lang="tr-TR" b="1" dirty="0"/>
              <a:t>öğrenme deneyimi</a:t>
            </a:r>
            <a:r>
              <a:rPr lang="tr-TR" dirty="0"/>
              <a:t> olarak görmesini sağlayın.</a:t>
            </a:r>
            <a:br>
              <a:rPr lang="tr-TR" dirty="0"/>
            </a:br>
            <a:r>
              <a:rPr lang="tr-TR" dirty="0"/>
              <a:t>− </a:t>
            </a:r>
            <a:r>
              <a:rPr lang="tr-TR" dirty="0" err="1"/>
              <a:t>Relapsın</a:t>
            </a:r>
            <a:r>
              <a:rPr lang="tr-TR" dirty="0"/>
              <a:t> ne zaman ve hangi koşullarda gerçekleştiğini birlikte değerlendirin.</a:t>
            </a:r>
            <a:br>
              <a:rPr lang="tr-TR" dirty="0"/>
            </a:br>
            <a:r>
              <a:rPr lang="tr-TR" dirty="0"/>
              <a:t>− Bırakma kararlılığını yeniden harekete geçirmek için destek olun.</a:t>
            </a:r>
            <a:br>
              <a:rPr lang="tr-TR" dirty="0"/>
            </a:br>
            <a:r>
              <a:rPr lang="tr-TR" dirty="0"/>
              <a:t>− Mümkünse daha yoğun tedavi seçeneklerine yönlendirin.</a:t>
            </a:r>
          </a:p>
          <a:p>
            <a:pPr algn="r">
              <a:lnSpc>
                <a:spcPct val="150000"/>
              </a:lnSpc>
            </a:pPr>
            <a:endParaRPr lang="tr-TR" dirty="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a:lnSpc>
                <a:spcPct val="150000"/>
              </a:lnSpc>
            </a:pPr>
            <a:endParaRPr lang="tr-TR" i="1" dirty="0">
              <a:latin typeface="Comic Sans MS" panose="030F0702030302020204" pitchFamily="66" charset="0"/>
              <a:cs typeface="Times New Roman" panose="02020603050405020304" pitchFamily="18" charset="0"/>
            </a:endParaRPr>
          </a:p>
          <a:p>
            <a:endParaRPr lang="tr-TR"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964626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9025" y="808509"/>
            <a:ext cx="11089225" cy="504497"/>
          </a:xfrm>
        </p:spPr>
        <p:txBody>
          <a:bodyPr>
            <a:normAutofit/>
          </a:bodyPr>
          <a:lstStyle/>
          <a:p>
            <a:r>
              <a:rPr lang="tr-TR" altLang="en-US" sz="2400" b="0" dirty="0"/>
              <a:t>5R  YAKLAŞIMI</a:t>
            </a:r>
            <a:endParaRPr lang="tr-TR" sz="2400" b="0" dirty="0"/>
          </a:p>
        </p:txBody>
      </p:sp>
      <p:sp>
        <p:nvSpPr>
          <p:cNvPr id="3" name="İçerik Yer Tutucusu 2"/>
          <p:cNvSpPr>
            <a:spLocks noGrp="1"/>
          </p:cNvSpPr>
          <p:nvPr>
            <p:ph type="body" sz="half" idx="2"/>
          </p:nvPr>
        </p:nvSpPr>
        <p:spPr/>
        <p:txBody>
          <a:bodyPr>
            <a:normAutofit/>
          </a:bodyPr>
          <a:lstStyle/>
          <a:p>
            <a:pPr marL="0" indent="0">
              <a:lnSpc>
                <a:spcPct val="160000"/>
              </a:lnSpc>
              <a:buNone/>
            </a:pPr>
            <a:r>
              <a:rPr lang="tr-TR" altLang="en-US" dirty="0"/>
              <a:t>RELEVANCE                       </a:t>
            </a:r>
          </a:p>
          <a:p>
            <a:pPr marL="0" indent="0">
              <a:lnSpc>
                <a:spcPct val="160000"/>
              </a:lnSpc>
              <a:buNone/>
            </a:pPr>
            <a:r>
              <a:rPr lang="tr-TR" altLang="en-US" dirty="0"/>
              <a:t>RISKS                  </a:t>
            </a:r>
          </a:p>
          <a:p>
            <a:pPr marL="0" indent="0">
              <a:lnSpc>
                <a:spcPct val="160000"/>
              </a:lnSpc>
              <a:buNone/>
            </a:pPr>
            <a:r>
              <a:rPr lang="tr-TR" altLang="en-US" dirty="0"/>
              <a:t>REWARDS                            </a:t>
            </a:r>
          </a:p>
          <a:p>
            <a:pPr marL="0" indent="0">
              <a:lnSpc>
                <a:spcPct val="160000"/>
              </a:lnSpc>
              <a:buNone/>
            </a:pPr>
            <a:r>
              <a:rPr lang="tr-TR" altLang="en-US" dirty="0"/>
              <a:t>ROADBLOCKS                   </a:t>
            </a:r>
          </a:p>
          <a:p>
            <a:pPr marL="0" indent="0">
              <a:lnSpc>
                <a:spcPct val="160000"/>
              </a:lnSpc>
              <a:buNone/>
            </a:pPr>
            <a:r>
              <a:rPr lang="tr-TR" altLang="en-US" dirty="0"/>
              <a:t>REPETITION</a:t>
            </a:r>
            <a:endParaRPr lang="tr-TR" dirty="0"/>
          </a:p>
        </p:txBody>
      </p:sp>
      <p:sp>
        <p:nvSpPr>
          <p:cNvPr id="4" name="İçerik Yer Tutucusu 3"/>
          <p:cNvSpPr>
            <a:spLocks noGrp="1"/>
          </p:cNvSpPr>
          <p:nvPr>
            <p:ph sz="half" idx="4294967295"/>
          </p:nvPr>
        </p:nvSpPr>
        <p:spPr>
          <a:xfrm>
            <a:off x="6082145" y="1313006"/>
            <a:ext cx="5181600" cy="4351338"/>
          </a:xfrm>
        </p:spPr>
        <p:txBody>
          <a:bodyPr>
            <a:normAutofit/>
          </a:bodyPr>
          <a:lstStyle/>
          <a:p>
            <a:pPr marL="0" indent="0">
              <a:lnSpc>
                <a:spcPct val="150000"/>
              </a:lnSpc>
              <a:buNone/>
            </a:pPr>
            <a:r>
              <a:rPr lang="tr-TR" altLang="en-US" sz="1600" dirty="0"/>
              <a:t>İLİŞKİ</a:t>
            </a:r>
          </a:p>
          <a:p>
            <a:pPr marL="0" indent="0">
              <a:lnSpc>
                <a:spcPct val="150000"/>
              </a:lnSpc>
              <a:buNone/>
            </a:pPr>
            <a:r>
              <a:rPr lang="tr-TR" altLang="en-US" sz="1600" dirty="0"/>
              <a:t>RİSKLER</a:t>
            </a:r>
          </a:p>
          <a:p>
            <a:pPr marL="0" indent="0">
              <a:lnSpc>
                <a:spcPct val="150000"/>
              </a:lnSpc>
              <a:buNone/>
            </a:pPr>
            <a:r>
              <a:rPr lang="tr-TR" altLang="en-US" sz="1600" dirty="0"/>
              <a:t>ÖDÜLLER</a:t>
            </a:r>
          </a:p>
          <a:p>
            <a:pPr marL="0" indent="0">
              <a:lnSpc>
                <a:spcPct val="150000"/>
              </a:lnSpc>
              <a:buNone/>
            </a:pPr>
            <a:r>
              <a:rPr lang="tr-TR" altLang="en-US" sz="1600" dirty="0"/>
              <a:t>ENGELLER</a:t>
            </a:r>
          </a:p>
          <a:p>
            <a:pPr marL="0" indent="0">
              <a:lnSpc>
                <a:spcPct val="150000"/>
              </a:lnSpc>
              <a:buNone/>
            </a:pPr>
            <a:r>
              <a:rPr lang="tr-TR" altLang="en-US" sz="1600" dirty="0"/>
              <a:t>TEKRAR </a:t>
            </a:r>
          </a:p>
          <a:p>
            <a:pPr>
              <a:lnSpc>
                <a:spcPct val="150000"/>
              </a:lnSpc>
            </a:pPr>
            <a:endParaRPr lang="tr-TR" altLang="en-US" dirty="0"/>
          </a:p>
          <a:p>
            <a:endParaRPr lang="tr-TR" altLang="en-US" dirty="0"/>
          </a:p>
          <a:p>
            <a:endParaRPr lang="tr-TR" altLang="en-US" dirty="0"/>
          </a:p>
          <a:p>
            <a:endParaRPr lang="tr-TR" altLang="en-US" dirty="0"/>
          </a:p>
          <a:p>
            <a:endParaRPr lang="tr-TR" dirty="0"/>
          </a:p>
        </p:txBody>
      </p:sp>
      <p:sp>
        <p:nvSpPr>
          <p:cNvPr id="5" name="Line 5"/>
          <p:cNvSpPr>
            <a:spLocks noChangeShapeType="1"/>
          </p:cNvSpPr>
          <p:nvPr/>
        </p:nvSpPr>
        <p:spPr bwMode="auto">
          <a:xfrm>
            <a:off x="2912918" y="1604752"/>
            <a:ext cx="2819400" cy="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 name="Line 5"/>
          <p:cNvSpPr>
            <a:spLocks noChangeShapeType="1"/>
          </p:cNvSpPr>
          <p:nvPr/>
        </p:nvSpPr>
        <p:spPr bwMode="auto">
          <a:xfrm>
            <a:off x="2912918" y="2145080"/>
            <a:ext cx="2819400" cy="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 name="Line 5"/>
          <p:cNvSpPr>
            <a:spLocks noChangeShapeType="1"/>
          </p:cNvSpPr>
          <p:nvPr/>
        </p:nvSpPr>
        <p:spPr bwMode="auto">
          <a:xfrm>
            <a:off x="2912918" y="2574570"/>
            <a:ext cx="2819400" cy="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 name="Line 5"/>
          <p:cNvSpPr>
            <a:spLocks noChangeShapeType="1"/>
          </p:cNvSpPr>
          <p:nvPr/>
        </p:nvSpPr>
        <p:spPr bwMode="auto">
          <a:xfrm>
            <a:off x="2912918" y="3087188"/>
            <a:ext cx="2819400" cy="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 name="Line 5"/>
          <p:cNvSpPr>
            <a:spLocks noChangeShapeType="1"/>
          </p:cNvSpPr>
          <p:nvPr/>
        </p:nvSpPr>
        <p:spPr bwMode="auto">
          <a:xfrm>
            <a:off x="2940627" y="3613661"/>
            <a:ext cx="2819400" cy="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789136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8706" y="963748"/>
            <a:ext cx="11089225" cy="504497"/>
          </a:xfrm>
        </p:spPr>
        <p:txBody>
          <a:bodyPr>
            <a:normAutofit/>
          </a:bodyPr>
          <a:lstStyle/>
          <a:p>
            <a:r>
              <a:rPr lang="tr-TR" sz="2400" b="0" dirty="0"/>
              <a:t>RELEVANCE: İLİŞKİLENDİR</a:t>
            </a:r>
          </a:p>
        </p:txBody>
      </p:sp>
      <p:sp>
        <p:nvSpPr>
          <p:cNvPr id="3" name="İçerik Yer Tutucusu 2"/>
          <p:cNvSpPr>
            <a:spLocks noGrp="1"/>
          </p:cNvSpPr>
          <p:nvPr>
            <p:ph type="body" sz="half" idx="2"/>
          </p:nvPr>
        </p:nvSpPr>
        <p:spPr>
          <a:xfrm>
            <a:off x="940767" y="1372325"/>
            <a:ext cx="10791583" cy="4521927"/>
          </a:xfrm>
        </p:spPr>
        <p:txBody>
          <a:bodyPr>
            <a:normAutofit/>
          </a:bodyPr>
          <a:lstStyle/>
          <a:p>
            <a:endParaRPr lang="tr-TR" dirty="0">
              <a:latin typeface="Comic Sans MS" panose="030F0702030302020204" pitchFamily="66" charset="0"/>
              <a:cs typeface="Times New Roman" panose="02020603050405020304" pitchFamily="18" charset="0"/>
            </a:endParaRPr>
          </a:p>
          <a:p>
            <a:pPr>
              <a:lnSpc>
                <a:spcPct val="150000"/>
              </a:lnSpc>
            </a:pPr>
            <a:r>
              <a:rPr lang="tr-TR" dirty="0">
                <a:latin typeface="Comic Sans MS" panose="030F0702030302020204" pitchFamily="66" charset="0"/>
                <a:cs typeface="Times New Roman" panose="02020603050405020304" pitchFamily="18" charset="0"/>
              </a:rPr>
              <a:t>-</a:t>
            </a:r>
            <a:r>
              <a:rPr lang="tr-TR" sz="2000" b="1" dirty="0"/>
              <a:t>Hastanın, sigarayı bırakmanın kendisi için neden kişisel olarak önemli olduğunu ifade etmesini teşvik edin.</a:t>
            </a:r>
            <a:br>
              <a:rPr lang="tr-TR" sz="2000" dirty="0"/>
            </a:br>
            <a:r>
              <a:rPr lang="tr-TR" sz="2000" dirty="0" err="1"/>
              <a:t>Motivasyonel</a:t>
            </a:r>
            <a:r>
              <a:rPr lang="tr-TR" sz="2000" dirty="0"/>
              <a:t> bilginin etkisi, hastanın mevcut hastalık durumu veya riskleri, aile ve sosyal yaşamı (örneğin evde çocuk bulunması), sağlık kaygıları, yaşı, cinsiyeti ve diğer önemli kişisel özellikleri (</a:t>
            </a:r>
            <a:r>
              <a:rPr lang="tr-TR" sz="2000" dirty="0" err="1"/>
              <a:t>örn</a:t>
            </a:r>
            <a:r>
              <a:rPr lang="tr-TR" sz="2000" dirty="0"/>
              <a:t>. önceki bırakma deneyimleri, bırakmayı zorlaştıran bireysel engeller) ile ilişkilendirildiğinde en yüksektir.</a:t>
            </a:r>
            <a:endParaRPr lang="tr-TR" sz="2000" dirty="0">
              <a:cs typeface="Times New Roman" panose="02020603050405020304" pitchFamily="18" charset="0"/>
            </a:endParaRPr>
          </a:p>
          <a:p>
            <a:pPr>
              <a:lnSpc>
                <a:spcPct val="150000"/>
              </a:lnSpc>
            </a:pPr>
            <a:r>
              <a:rPr lang="tr-TR" dirty="0">
                <a:cs typeface="Times New Roman" panose="02020603050405020304" pitchFamily="18" charset="0"/>
              </a:rPr>
              <a:t>-</a:t>
            </a:r>
            <a:r>
              <a:rPr lang="tr-TR" sz="2000" dirty="0">
                <a:cs typeface="Times New Roman" panose="02020603050405020304" pitchFamily="18" charset="0"/>
              </a:rPr>
              <a:t>Tütün ürününün bırakmanın tüm bu olumsuz durumların iyileşmesi ile sonuçlanacağı anlatılmalı ve </a:t>
            </a:r>
            <a:r>
              <a:rPr lang="tr-TR" sz="2000" b="1" i="1" dirty="0">
                <a:cs typeface="Times New Roman" panose="02020603050405020304" pitchFamily="18" charset="0"/>
              </a:rPr>
              <a:t>Bırakma konusunda destek önerilmelidir.</a:t>
            </a:r>
          </a:p>
        </p:txBody>
      </p:sp>
    </p:spTree>
    <p:extLst>
      <p:ext uri="{BB962C8B-B14F-4D97-AF65-F5344CB8AC3E}">
        <p14:creationId xmlns:p14="http://schemas.microsoft.com/office/powerpoint/2010/main" val="1453217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9025" y="971564"/>
            <a:ext cx="11089225" cy="504497"/>
          </a:xfrm>
        </p:spPr>
        <p:txBody>
          <a:bodyPr>
            <a:normAutofit/>
          </a:bodyPr>
          <a:lstStyle/>
          <a:p>
            <a:r>
              <a:rPr lang="tr-TR" sz="2400" b="0" dirty="0"/>
              <a:t>RISKS: RİSKLER</a:t>
            </a:r>
          </a:p>
        </p:txBody>
      </p:sp>
      <p:sp>
        <p:nvSpPr>
          <p:cNvPr id="3" name="İçerik Yer Tutucusu 2"/>
          <p:cNvSpPr>
            <a:spLocks noGrp="1"/>
          </p:cNvSpPr>
          <p:nvPr>
            <p:ph type="body" sz="half" idx="2"/>
          </p:nvPr>
        </p:nvSpPr>
        <p:spPr/>
        <p:txBody>
          <a:bodyPr>
            <a:normAutofit/>
          </a:bodyPr>
          <a:lstStyle/>
          <a:p>
            <a:pPr algn="just"/>
            <a:endParaRPr lang="tr-TR" dirty="0">
              <a:latin typeface="Comic Sans MS" panose="030F0702030302020204" pitchFamily="66" charset="0"/>
              <a:cs typeface="Times New Roman" panose="02020603050405020304" pitchFamily="18" charset="0"/>
            </a:endParaRPr>
          </a:p>
          <a:p>
            <a:pPr algn="just">
              <a:lnSpc>
                <a:spcPct val="150000"/>
              </a:lnSpc>
            </a:pPr>
            <a:r>
              <a:rPr lang="tr-TR" sz="2000" dirty="0">
                <a:latin typeface="Comic Sans MS" panose="030F0902030302020204" pitchFamily="66" charset="0"/>
              </a:rPr>
              <a:t>. </a:t>
            </a:r>
            <a:r>
              <a:rPr lang="tr-TR" sz="2000" dirty="0"/>
              <a:t>Hastanın, tütün kullanımının kendi hayatıyla ilişkili olabilecek olumsuz sonuçlarını belirlemesini teşvik edin</a:t>
            </a:r>
            <a:endParaRPr lang="tr-TR" sz="2000" dirty="0">
              <a:cs typeface="Times New Roman" panose="02020603050405020304" pitchFamily="18" charset="0"/>
            </a:endParaRPr>
          </a:p>
          <a:p>
            <a:pPr algn="just"/>
            <a:r>
              <a:rPr lang="tr-TR" dirty="0">
                <a:cs typeface="Times New Roman" panose="02020603050405020304" pitchFamily="18" charset="0"/>
              </a:rPr>
              <a:t>-Hastaya hangi tütün ürününü kullanırsa kullansın </a:t>
            </a:r>
          </a:p>
          <a:p>
            <a:pPr marL="0" indent="0" algn="just">
              <a:buNone/>
            </a:pPr>
            <a:endParaRPr lang="tr-TR" dirty="0">
              <a:cs typeface="Times New Roman" panose="02020603050405020304" pitchFamily="18" charset="0"/>
            </a:endParaRPr>
          </a:p>
          <a:p>
            <a:pPr lvl="2" algn="just"/>
            <a:r>
              <a:rPr lang="tr-TR" sz="1600" dirty="0">
                <a:cs typeface="Times New Roman" panose="02020603050405020304" pitchFamily="18" charset="0"/>
              </a:rPr>
              <a:t>1-Güvenli bir doz aralığı olmayan </a:t>
            </a:r>
          </a:p>
          <a:p>
            <a:pPr lvl="2" algn="just"/>
            <a:r>
              <a:rPr lang="tr-TR" sz="1600" dirty="0">
                <a:cs typeface="Times New Roman" panose="02020603050405020304" pitchFamily="18" charset="0"/>
              </a:rPr>
              <a:t>2-Bağımlılık yapıcı </a:t>
            </a:r>
          </a:p>
          <a:p>
            <a:pPr lvl="2" algn="just"/>
            <a:r>
              <a:rPr lang="tr-TR" sz="1600" dirty="0">
                <a:cs typeface="Times New Roman" panose="02020603050405020304" pitchFamily="18" charset="0"/>
              </a:rPr>
              <a:t>3-İnsan sağlığı için zararlı bir çok maddeyi vücuduna aldığını, </a:t>
            </a:r>
          </a:p>
          <a:p>
            <a:pPr lvl="2" algn="just"/>
            <a:r>
              <a:rPr lang="tr-TR" sz="1600" dirty="0">
                <a:cs typeface="Times New Roman" panose="02020603050405020304" pitchFamily="18" charset="0"/>
              </a:rPr>
              <a:t>4-Bunların kısa ve/ veya uzun vadeli riskleri anlatılmalıdır. </a:t>
            </a:r>
          </a:p>
          <a:p>
            <a:pPr lvl="2" algn="just">
              <a:buFont typeface="Wingdings" panose="05000000000000000000" pitchFamily="2" charset="2"/>
              <a:buChar char="Ø"/>
            </a:pPr>
            <a:endParaRPr lang="tr-TR" sz="1600" dirty="0">
              <a:cs typeface="Times New Roman" panose="02020603050405020304" pitchFamily="18" charset="0"/>
            </a:endParaRPr>
          </a:p>
          <a:p>
            <a:pPr algn="just"/>
            <a:r>
              <a:rPr lang="tr-TR" dirty="0">
                <a:cs typeface="Times New Roman" panose="02020603050405020304" pitchFamily="18" charset="0"/>
              </a:rPr>
              <a:t>-Hastanın bu risklerden hangilerini kendisinde bulunduğunu ifade etmesi sağlanmalıdır</a:t>
            </a:r>
            <a:r>
              <a:rPr lang="tr-TR" dirty="0">
                <a:latin typeface="Comic Sans MS" panose="030F0702030302020204" pitchFamily="66" charset="0"/>
                <a:cs typeface="Times New Roman" panose="02020603050405020304" pitchFamily="18" charset="0"/>
              </a:rPr>
              <a:t>. </a:t>
            </a:r>
          </a:p>
        </p:txBody>
      </p:sp>
    </p:spTree>
    <p:extLst>
      <p:ext uri="{BB962C8B-B14F-4D97-AF65-F5344CB8AC3E}">
        <p14:creationId xmlns:p14="http://schemas.microsoft.com/office/powerpoint/2010/main" val="418787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9025" y="850847"/>
            <a:ext cx="11089225" cy="504497"/>
          </a:xfrm>
        </p:spPr>
        <p:txBody>
          <a:bodyPr>
            <a:normAutofit/>
          </a:bodyPr>
          <a:lstStyle/>
          <a:p>
            <a:r>
              <a:rPr lang="tr-TR" sz="2400" b="0" dirty="0"/>
              <a:t>AKUT RİSKLER</a:t>
            </a:r>
          </a:p>
        </p:txBody>
      </p:sp>
      <p:sp>
        <p:nvSpPr>
          <p:cNvPr id="3" name="İçerik Yer Tutucusu 2"/>
          <p:cNvSpPr>
            <a:spLocks noGrp="1"/>
          </p:cNvSpPr>
          <p:nvPr>
            <p:ph type="body" sz="half" idx="2"/>
          </p:nvPr>
        </p:nvSpPr>
        <p:spPr/>
        <p:txBody>
          <a:bodyPr>
            <a:normAutofit/>
          </a:bodyPr>
          <a:lstStyle/>
          <a:p>
            <a:pPr>
              <a:lnSpc>
                <a:spcPct val="200000"/>
              </a:lnSpc>
            </a:pPr>
            <a:r>
              <a:rPr lang="tr-TR" i="1" dirty="0">
                <a:cs typeface="Times New Roman" panose="02020603050405020304" pitchFamily="18" charset="0"/>
              </a:rPr>
              <a:t>-Nefes darlığı, </a:t>
            </a:r>
          </a:p>
          <a:p>
            <a:pPr>
              <a:lnSpc>
                <a:spcPct val="200000"/>
              </a:lnSpc>
            </a:pPr>
            <a:r>
              <a:rPr lang="tr-TR" dirty="0">
                <a:cs typeface="Times New Roman" panose="02020603050405020304" pitchFamily="18" charset="0"/>
              </a:rPr>
              <a:t>-Astım alevlenmesi, </a:t>
            </a:r>
          </a:p>
          <a:p>
            <a:pPr>
              <a:lnSpc>
                <a:spcPct val="200000"/>
              </a:lnSpc>
            </a:pPr>
            <a:r>
              <a:rPr lang="tr-TR" i="1" dirty="0">
                <a:cs typeface="Times New Roman" panose="02020603050405020304" pitchFamily="18" charset="0"/>
              </a:rPr>
              <a:t>-Kısırlık, </a:t>
            </a:r>
          </a:p>
          <a:p>
            <a:pPr>
              <a:lnSpc>
                <a:spcPct val="200000"/>
              </a:lnSpc>
            </a:pPr>
            <a:r>
              <a:rPr lang="tr-TR" dirty="0">
                <a:cs typeface="Times New Roman" panose="02020603050405020304" pitchFamily="18" charset="0"/>
              </a:rPr>
              <a:t>-Erkeklerde </a:t>
            </a:r>
            <a:r>
              <a:rPr lang="tr-TR" dirty="0" err="1">
                <a:cs typeface="Times New Roman" panose="02020603050405020304" pitchFamily="18" charset="0"/>
              </a:rPr>
              <a:t>impotans</a:t>
            </a:r>
            <a:r>
              <a:rPr lang="tr-TR" dirty="0">
                <a:cs typeface="Times New Roman" panose="02020603050405020304" pitchFamily="18" charset="0"/>
              </a:rPr>
              <a:t>, </a:t>
            </a:r>
          </a:p>
          <a:p>
            <a:pPr>
              <a:lnSpc>
                <a:spcPct val="200000"/>
              </a:lnSpc>
            </a:pPr>
            <a:r>
              <a:rPr lang="tr-TR" i="1" dirty="0">
                <a:cs typeface="Times New Roman" panose="02020603050405020304" pitchFamily="18" charset="0"/>
              </a:rPr>
              <a:t>-Düşük ve erken doğum tehdidi, </a:t>
            </a:r>
          </a:p>
          <a:p>
            <a:pPr>
              <a:lnSpc>
                <a:spcPct val="200000"/>
              </a:lnSpc>
            </a:pPr>
            <a:r>
              <a:rPr lang="tr-TR" dirty="0">
                <a:cs typeface="Times New Roman" panose="02020603050405020304" pitchFamily="18" charset="0"/>
              </a:rPr>
              <a:t>-Artmış solunum yolları </a:t>
            </a:r>
            <a:r>
              <a:rPr lang="tr-TR" dirty="0" err="1">
                <a:cs typeface="Times New Roman" panose="02020603050405020304" pitchFamily="18" charset="0"/>
              </a:rPr>
              <a:t>infeksiyonu</a:t>
            </a:r>
            <a:r>
              <a:rPr lang="tr-TR" dirty="0">
                <a:cs typeface="Times New Roman" panose="02020603050405020304" pitchFamily="18" charset="0"/>
              </a:rPr>
              <a:t> riski.</a:t>
            </a:r>
          </a:p>
        </p:txBody>
      </p:sp>
    </p:spTree>
    <p:extLst>
      <p:ext uri="{BB962C8B-B14F-4D97-AF65-F5344CB8AC3E}">
        <p14:creationId xmlns:p14="http://schemas.microsoft.com/office/powerpoint/2010/main" val="3164559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9025" y="850847"/>
            <a:ext cx="11089225" cy="504497"/>
          </a:xfrm>
        </p:spPr>
        <p:txBody>
          <a:bodyPr>
            <a:normAutofit/>
          </a:bodyPr>
          <a:lstStyle/>
          <a:p>
            <a:r>
              <a:rPr lang="tr-TR" sz="2400" b="0" dirty="0"/>
              <a:t>UZUN DÖNEM RİSKLER</a:t>
            </a:r>
          </a:p>
        </p:txBody>
      </p:sp>
      <p:sp>
        <p:nvSpPr>
          <p:cNvPr id="3" name="İçerik Yer Tutucusu 2"/>
          <p:cNvSpPr>
            <a:spLocks noGrp="1"/>
          </p:cNvSpPr>
          <p:nvPr>
            <p:ph type="body" sz="half" idx="2"/>
          </p:nvPr>
        </p:nvSpPr>
        <p:spPr/>
        <p:txBody>
          <a:bodyPr>
            <a:normAutofit/>
          </a:bodyPr>
          <a:lstStyle/>
          <a:p>
            <a:pPr>
              <a:lnSpc>
                <a:spcPct val="150000"/>
              </a:lnSpc>
            </a:pPr>
            <a:r>
              <a:rPr lang="tr-TR" i="1" dirty="0">
                <a:cs typeface="Times New Roman" panose="02020603050405020304" pitchFamily="18" charset="0"/>
              </a:rPr>
              <a:t>-Kalp krizi, </a:t>
            </a:r>
          </a:p>
          <a:p>
            <a:pPr>
              <a:lnSpc>
                <a:spcPct val="150000"/>
              </a:lnSpc>
            </a:pPr>
            <a:r>
              <a:rPr lang="tr-TR" dirty="0">
                <a:cs typeface="Times New Roman" panose="02020603050405020304" pitchFamily="18" charset="0"/>
              </a:rPr>
              <a:t>-İnme, </a:t>
            </a:r>
          </a:p>
          <a:p>
            <a:pPr>
              <a:lnSpc>
                <a:spcPct val="150000"/>
              </a:lnSpc>
            </a:pPr>
            <a:r>
              <a:rPr lang="tr-TR" i="1" dirty="0">
                <a:cs typeface="Times New Roman" panose="02020603050405020304" pitchFamily="18" charset="0"/>
              </a:rPr>
              <a:t>-Akciğer kanseri</a:t>
            </a:r>
          </a:p>
          <a:p>
            <a:pPr>
              <a:lnSpc>
                <a:spcPct val="150000"/>
              </a:lnSpc>
            </a:pPr>
            <a:r>
              <a:rPr lang="tr-TR" dirty="0">
                <a:cs typeface="Times New Roman" panose="02020603050405020304" pitchFamily="18" charset="0"/>
              </a:rPr>
              <a:t>-Diğer kanserler (</a:t>
            </a:r>
            <a:r>
              <a:rPr lang="tr-TR" dirty="0" err="1">
                <a:cs typeface="Times New Roman" panose="02020603050405020304" pitchFamily="18" charset="0"/>
              </a:rPr>
              <a:t>larenks</a:t>
            </a:r>
            <a:r>
              <a:rPr lang="tr-TR" dirty="0">
                <a:cs typeface="Times New Roman" panose="02020603050405020304" pitchFamily="18" charset="0"/>
              </a:rPr>
              <a:t>, oral </a:t>
            </a:r>
            <a:r>
              <a:rPr lang="tr-TR" dirty="0" err="1">
                <a:cs typeface="Times New Roman" panose="02020603050405020304" pitchFamily="18" charset="0"/>
              </a:rPr>
              <a:t>kavite</a:t>
            </a:r>
            <a:r>
              <a:rPr lang="tr-TR" dirty="0">
                <a:cs typeface="Times New Roman" panose="02020603050405020304" pitchFamily="18" charset="0"/>
              </a:rPr>
              <a:t>, </a:t>
            </a:r>
            <a:r>
              <a:rPr lang="tr-TR" dirty="0" err="1">
                <a:cs typeface="Times New Roman" panose="02020603050405020304" pitchFamily="18" charset="0"/>
              </a:rPr>
              <a:t>farenks</a:t>
            </a:r>
            <a:r>
              <a:rPr lang="tr-TR" dirty="0">
                <a:cs typeface="Times New Roman" panose="02020603050405020304" pitchFamily="18" charset="0"/>
              </a:rPr>
              <a:t>, </a:t>
            </a:r>
            <a:r>
              <a:rPr lang="tr-TR" dirty="0" err="1">
                <a:cs typeface="Times New Roman" panose="02020603050405020304" pitchFamily="18" charset="0"/>
              </a:rPr>
              <a:t>ösefagus</a:t>
            </a:r>
            <a:r>
              <a:rPr lang="tr-TR" dirty="0">
                <a:cs typeface="Times New Roman" panose="02020603050405020304" pitchFamily="18" charset="0"/>
              </a:rPr>
              <a:t>, pankreas, mide, böbrek, </a:t>
            </a:r>
            <a:r>
              <a:rPr lang="tr-TR" dirty="0" err="1">
                <a:cs typeface="Times New Roman" panose="02020603050405020304" pitchFamily="18" charset="0"/>
              </a:rPr>
              <a:t>mesane,serviks</a:t>
            </a:r>
            <a:r>
              <a:rPr lang="tr-TR" dirty="0">
                <a:cs typeface="Times New Roman" panose="02020603050405020304" pitchFamily="18" charset="0"/>
              </a:rPr>
              <a:t>, akut </a:t>
            </a:r>
            <a:r>
              <a:rPr lang="tr-TR" dirty="0" err="1">
                <a:cs typeface="Times New Roman" panose="02020603050405020304" pitchFamily="18" charset="0"/>
              </a:rPr>
              <a:t>myelositik</a:t>
            </a:r>
            <a:r>
              <a:rPr lang="tr-TR" dirty="0">
                <a:cs typeface="Times New Roman" panose="02020603050405020304" pitchFamily="18" charset="0"/>
              </a:rPr>
              <a:t> lösemi),</a:t>
            </a:r>
          </a:p>
          <a:p>
            <a:pPr>
              <a:lnSpc>
                <a:spcPct val="150000"/>
              </a:lnSpc>
            </a:pPr>
            <a:r>
              <a:rPr lang="tr-TR" i="1" dirty="0">
                <a:cs typeface="Times New Roman" panose="02020603050405020304" pitchFamily="18" charset="0"/>
              </a:rPr>
              <a:t>-Kronik </a:t>
            </a:r>
            <a:r>
              <a:rPr lang="tr-TR" i="1" dirty="0" err="1">
                <a:cs typeface="Times New Roman" panose="02020603050405020304" pitchFamily="18" charset="0"/>
              </a:rPr>
              <a:t>obstrüktif</a:t>
            </a:r>
            <a:r>
              <a:rPr lang="tr-TR" i="1" dirty="0">
                <a:cs typeface="Times New Roman" panose="02020603050405020304" pitchFamily="18" charset="0"/>
              </a:rPr>
              <a:t> akciğer hastalığı, </a:t>
            </a:r>
          </a:p>
          <a:p>
            <a:pPr>
              <a:lnSpc>
                <a:spcPct val="150000"/>
              </a:lnSpc>
            </a:pPr>
            <a:r>
              <a:rPr lang="tr-TR" dirty="0">
                <a:cs typeface="Times New Roman" panose="02020603050405020304" pitchFamily="18" charset="0"/>
              </a:rPr>
              <a:t>-Osteoporoz</a:t>
            </a:r>
          </a:p>
          <a:p>
            <a:pPr>
              <a:lnSpc>
                <a:spcPct val="150000"/>
              </a:lnSpc>
            </a:pPr>
            <a:r>
              <a:rPr lang="tr-TR" altLang="en-US" i="1" dirty="0">
                <a:cs typeface="Times New Roman" panose="02020603050405020304" pitchFamily="18" charset="0"/>
              </a:rPr>
              <a:t>-Uzun dönemli maluliyet ve bakım ihtiyacı</a:t>
            </a:r>
          </a:p>
          <a:p>
            <a:pPr>
              <a:lnSpc>
                <a:spcPct val="150000"/>
              </a:lnSpc>
              <a:buFont typeface="Wingdings" panose="05000000000000000000" pitchFamily="2" charset="2"/>
              <a:buChar char="Ø"/>
            </a:pPr>
            <a:endParaRPr lang="tr-TR"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146711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9025" y="791810"/>
            <a:ext cx="11089225" cy="504497"/>
          </a:xfrm>
        </p:spPr>
        <p:txBody>
          <a:bodyPr>
            <a:normAutofit/>
          </a:bodyPr>
          <a:lstStyle/>
          <a:p>
            <a:r>
              <a:rPr lang="tr-TR" sz="2400" b="0" dirty="0"/>
              <a:t>ÇEVRESEL RİSKLER</a:t>
            </a:r>
          </a:p>
        </p:txBody>
      </p:sp>
      <p:sp>
        <p:nvSpPr>
          <p:cNvPr id="3" name="İçerik Yer Tutucusu 2"/>
          <p:cNvSpPr>
            <a:spLocks noGrp="1"/>
          </p:cNvSpPr>
          <p:nvPr>
            <p:ph type="body" sz="half" idx="2"/>
          </p:nvPr>
        </p:nvSpPr>
        <p:spPr/>
        <p:txBody>
          <a:bodyPr>
            <a:normAutofit/>
          </a:bodyPr>
          <a:lstStyle/>
          <a:p>
            <a:pPr>
              <a:lnSpc>
                <a:spcPct val="150000"/>
              </a:lnSpc>
            </a:pPr>
            <a:r>
              <a:rPr lang="tr-TR" i="1" dirty="0">
                <a:cs typeface="Times New Roman" panose="02020603050405020304" pitchFamily="18" charset="0"/>
              </a:rPr>
              <a:t>-Eşinde artmış akciğer kanseri ve kalp hastalığı riski, </a:t>
            </a:r>
          </a:p>
          <a:p>
            <a:pPr>
              <a:lnSpc>
                <a:spcPct val="150000"/>
              </a:lnSpc>
            </a:pPr>
            <a:r>
              <a:rPr lang="tr-TR" dirty="0">
                <a:cs typeface="Times New Roman" panose="02020603050405020304" pitchFamily="18" charset="0"/>
              </a:rPr>
              <a:t>-Düşük doğum ağırlıklı bebek doğurma riski, </a:t>
            </a:r>
          </a:p>
          <a:p>
            <a:pPr>
              <a:lnSpc>
                <a:spcPct val="150000"/>
              </a:lnSpc>
            </a:pPr>
            <a:r>
              <a:rPr lang="tr-TR" i="1" dirty="0">
                <a:cs typeface="Times New Roman" panose="02020603050405020304" pitchFamily="18" charset="0"/>
              </a:rPr>
              <a:t>-Ani bebek ölümü sendromu, </a:t>
            </a:r>
          </a:p>
          <a:p>
            <a:pPr>
              <a:lnSpc>
                <a:spcPct val="150000"/>
              </a:lnSpc>
            </a:pPr>
            <a:r>
              <a:rPr lang="tr-TR" dirty="0">
                <a:cs typeface="Times New Roman" panose="02020603050405020304" pitchFamily="18" charset="0"/>
              </a:rPr>
              <a:t>-Çocuklarında astım, orta kulak iltihabı ve artmış solunum yolu enfeksiyonu riski.</a:t>
            </a:r>
          </a:p>
        </p:txBody>
      </p:sp>
    </p:spTree>
    <p:extLst>
      <p:ext uri="{BB962C8B-B14F-4D97-AF65-F5344CB8AC3E}">
        <p14:creationId xmlns:p14="http://schemas.microsoft.com/office/powerpoint/2010/main" val="622537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1649" y="863910"/>
            <a:ext cx="11089225" cy="504497"/>
          </a:xfrm>
        </p:spPr>
        <p:txBody>
          <a:bodyPr>
            <a:normAutofit/>
          </a:bodyPr>
          <a:lstStyle/>
          <a:p>
            <a:r>
              <a:rPr lang="tr-TR" sz="2400" b="0" dirty="0"/>
              <a:t>REWARDS: ÖDÜLLER</a:t>
            </a:r>
          </a:p>
        </p:txBody>
      </p:sp>
      <p:sp>
        <p:nvSpPr>
          <p:cNvPr id="3" name="İçerik Yer Tutucusu 2"/>
          <p:cNvSpPr>
            <a:spLocks noGrp="1"/>
          </p:cNvSpPr>
          <p:nvPr>
            <p:ph type="body" sz="half" idx="2"/>
          </p:nvPr>
        </p:nvSpPr>
        <p:spPr>
          <a:xfrm>
            <a:off x="911548" y="1355344"/>
            <a:ext cx="10791583" cy="4926923"/>
          </a:xfrm>
        </p:spPr>
        <p:txBody>
          <a:bodyPr>
            <a:normAutofit fontScale="92500" lnSpcReduction="10000"/>
          </a:bodyPr>
          <a:lstStyle/>
          <a:p>
            <a:pPr>
              <a:lnSpc>
                <a:spcPct val="150000"/>
              </a:lnSpc>
            </a:pPr>
            <a:r>
              <a:rPr lang="tr-TR" sz="2100" dirty="0"/>
              <a:t>Hastanın tütün kullanımını bırakmasının kendisi için sağlayacağı olumlu sonuçları belirlemesini isteyin.</a:t>
            </a:r>
          </a:p>
          <a:p>
            <a:pPr>
              <a:lnSpc>
                <a:spcPct val="150000"/>
              </a:lnSpc>
            </a:pPr>
            <a:r>
              <a:rPr lang="tr-TR" dirty="0">
                <a:cs typeface="Times New Roman" panose="02020603050405020304" pitchFamily="18" charset="0"/>
              </a:rPr>
              <a:t>-Bıraktığı andan itibaren adım adım </a:t>
            </a:r>
            <a:r>
              <a:rPr lang="tr-TR" b="1" i="1" dirty="0">
                <a:cs typeface="Times New Roman" panose="02020603050405020304" pitchFamily="18" charset="0"/>
              </a:rPr>
              <a:t>sağlık durumunun nasıl düzeleceği </a:t>
            </a:r>
            <a:r>
              <a:rPr lang="tr-TR" dirty="0">
                <a:cs typeface="Times New Roman" panose="02020603050405020304" pitchFamily="18" charset="0"/>
              </a:rPr>
              <a:t>konusunda bilgi verilmelidir.</a:t>
            </a:r>
          </a:p>
          <a:p>
            <a:pPr>
              <a:lnSpc>
                <a:spcPct val="160000"/>
              </a:lnSpc>
            </a:pPr>
            <a:r>
              <a:rPr lang="tr-TR" sz="1700" i="1" dirty="0">
                <a:cs typeface="Times New Roman" panose="02020603050405020304" pitchFamily="18" charset="0"/>
              </a:rPr>
              <a:t>Örneğin; tat ve koku alma duyusunda iyileşme, </a:t>
            </a:r>
          </a:p>
          <a:p>
            <a:pPr>
              <a:lnSpc>
                <a:spcPct val="160000"/>
              </a:lnSpc>
            </a:pPr>
            <a:r>
              <a:rPr lang="tr-TR" sz="1700" dirty="0">
                <a:cs typeface="Times New Roman" panose="02020603050405020304" pitchFamily="18" charset="0"/>
              </a:rPr>
              <a:t>-Ekonomik kazanımlar, </a:t>
            </a:r>
          </a:p>
          <a:p>
            <a:pPr>
              <a:lnSpc>
                <a:spcPct val="160000"/>
              </a:lnSpc>
            </a:pPr>
            <a:r>
              <a:rPr lang="tr-TR" sz="1700" i="1" dirty="0">
                <a:cs typeface="Times New Roman" panose="02020603050405020304" pitchFamily="18" charset="0"/>
              </a:rPr>
              <a:t>-Kendini daha iyi hissetme, </a:t>
            </a:r>
          </a:p>
          <a:p>
            <a:pPr>
              <a:lnSpc>
                <a:spcPct val="160000"/>
              </a:lnSpc>
            </a:pPr>
            <a:r>
              <a:rPr lang="tr-TR" sz="1700" dirty="0">
                <a:cs typeface="Times New Roman" panose="02020603050405020304" pitchFamily="18" charset="0"/>
              </a:rPr>
              <a:t>-Ev, araba, giysi ve nefesinin daha iyi kokması, </a:t>
            </a:r>
          </a:p>
          <a:p>
            <a:pPr>
              <a:lnSpc>
                <a:spcPct val="160000"/>
              </a:lnSpc>
            </a:pPr>
            <a:r>
              <a:rPr lang="tr-TR" sz="1700" i="1" dirty="0">
                <a:cs typeface="Times New Roman" panose="02020603050405020304" pitchFamily="18" charset="0"/>
              </a:rPr>
              <a:t>-Çocuklarına iyi örnek olma, </a:t>
            </a:r>
          </a:p>
          <a:p>
            <a:pPr>
              <a:lnSpc>
                <a:spcPct val="160000"/>
              </a:lnSpc>
            </a:pPr>
            <a:r>
              <a:rPr lang="tr-TR" sz="1700" dirty="0">
                <a:cs typeface="Times New Roman" panose="02020603050405020304" pitchFamily="18" charset="0"/>
              </a:rPr>
              <a:t>-Sağlıklı bebek ve çocuklara sahip olabilme, </a:t>
            </a:r>
          </a:p>
          <a:p>
            <a:pPr>
              <a:lnSpc>
                <a:spcPct val="160000"/>
              </a:lnSpc>
            </a:pPr>
            <a:r>
              <a:rPr lang="tr-TR" sz="1700" i="1" dirty="0">
                <a:cs typeface="Times New Roman" panose="02020603050405020304" pitchFamily="18" charset="0"/>
              </a:rPr>
              <a:t>-Fiziksel güçte artış, (daha hızlı yürüme, daha rahat merdiven ve yokuş çıkma), </a:t>
            </a:r>
          </a:p>
          <a:p>
            <a:pPr>
              <a:lnSpc>
                <a:spcPct val="160000"/>
              </a:lnSpc>
            </a:pPr>
            <a:r>
              <a:rPr lang="tr-TR" sz="1700" dirty="0">
                <a:cs typeface="Times New Roman" panose="02020603050405020304" pitchFamily="18" charset="0"/>
              </a:rPr>
              <a:t>-Ciltteki kırışıklıklar ve yaşlanmaya bağlı değişikliklerin azalması </a:t>
            </a:r>
          </a:p>
          <a:p>
            <a:pPr>
              <a:lnSpc>
                <a:spcPct val="150000"/>
              </a:lnSpc>
            </a:pPr>
            <a:endParaRPr lang="tr-TR"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701970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9025" y="768364"/>
            <a:ext cx="11089225" cy="504497"/>
          </a:xfrm>
        </p:spPr>
        <p:txBody>
          <a:bodyPr>
            <a:normAutofit/>
          </a:bodyPr>
          <a:lstStyle/>
          <a:p>
            <a:r>
              <a:rPr lang="tr-TR" sz="2400" b="0" dirty="0"/>
              <a:t>ROADBLOCKS: ENGELLER</a:t>
            </a:r>
          </a:p>
        </p:txBody>
      </p:sp>
      <p:sp>
        <p:nvSpPr>
          <p:cNvPr id="3" name="İçerik Yer Tutucusu 2"/>
          <p:cNvSpPr>
            <a:spLocks noGrp="1"/>
          </p:cNvSpPr>
          <p:nvPr>
            <p:ph type="body" sz="half" idx="2"/>
          </p:nvPr>
        </p:nvSpPr>
        <p:spPr/>
        <p:txBody>
          <a:bodyPr>
            <a:normAutofit/>
          </a:bodyPr>
          <a:lstStyle/>
          <a:p>
            <a:pPr marL="0" indent="0">
              <a:buNone/>
            </a:pPr>
            <a:r>
              <a:rPr lang="tr-TR" b="1" dirty="0">
                <a:latin typeface="Comic Sans MS" panose="030F0702030302020204" pitchFamily="66" charset="0"/>
                <a:cs typeface="Times New Roman" panose="02020603050405020304" pitchFamily="18" charset="0"/>
              </a:rPr>
              <a:t>-</a:t>
            </a:r>
            <a:r>
              <a:rPr lang="tr-TR" b="1" dirty="0">
                <a:cs typeface="Times New Roman" panose="02020603050405020304" pitchFamily="18" charset="0"/>
              </a:rPr>
              <a:t>Hastalar tütün ürünü kullanma davranışlarını sonlandırmalarına engel olarak bazı ögeleri ifade ederler,</a:t>
            </a:r>
          </a:p>
          <a:p>
            <a:pPr marL="0" indent="0">
              <a:buNone/>
            </a:pPr>
            <a:endParaRPr lang="tr-TR" b="1" dirty="0">
              <a:cs typeface="Times New Roman" panose="02020603050405020304" pitchFamily="18" charset="0"/>
            </a:endParaRPr>
          </a:p>
          <a:p>
            <a:pPr lvl="2">
              <a:lnSpc>
                <a:spcPct val="150000"/>
              </a:lnSpc>
            </a:pPr>
            <a:r>
              <a:rPr lang="tr-TR" sz="1600" b="1" i="1" dirty="0">
                <a:cs typeface="Times New Roman" panose="02020603050405020304" pitchFamily="18" charset="0"/>
              </a:rPr>
              <a:t>1-Yoksunluk bulguları, </a:t>
            </a:r>
          </a:p>
          <a:p>
            <a:pPr lvl="2">
              <a:lnSpc>
                <a:spcPct val="150000"/>
              </a:lnSpc>
            </a:pPr>
            <a:r>
              <a:rPr lang="tr-TR" sz="1600" b="1" dirty="0">
                <a:cs typeface="Times New Roman" panose="02020603050405020304" pitchFamily="18" charset="0"/>
              </a:rPr>
              <a:t>2-Başarısızlık korkusu, </a:t>
            </a:r>
          </a:p>
          <a:p>
            <a:pPr lvl="2">
              <a:lnSpc>
                <a:spcPct val="150000"/>
              </a:lnSpc>
            </a:pPr>
            <a:r>
              <a:rPr lang="tr-TR" sz="1600" b="1" i="1" dirty="0">
                <a:cs typeface="Times New Roman" panose="02020603050405020304" pitchFamily="18" charset="0"/>
              </a:rPr>
              <a:t>3-Kilo alma, </a:t>
            </a:r>
          </a:p>
          <a:p>
            <a:pPr lvl="2">
              <a:lnSpc>
                <a:spcPct val="150000"/>
              </a:lnSpc>
            </a:pPr>
            <a:r>
              <a:rPr lang="tr-TR" sz="1600" b="1" dirty="0">
                <a:cs typeface="Times New Roman" panose="02020603050405020304" pitchFamily="18" charset="0"/>
              </a:rPr>
              <a:t>4-Destek yoksunluğu, </a:t>
            </a:r>
          </a:p>
          <a:p>
            <a:pPr lvl="2">
              <a:lnSpc>
                <a:spcPct val="150000"/>
              </a:lnSpc>
            </a:pPr>
            <a:r>
              <a:rPr lang="tr-TR" sz="1600" b="1" i="1" dirty="0">
                <a:cs typeface="Times New Roman" panose="02020603050405020304" pitchFamily="18" charset="0"/>
              </a:rPr>
              <a:t>5-Ruhsal çöküntü, </a:t>
            </a:r>
          </a:p>
          <a:p>
            <a:pPr lvl="2">
              <a:lnSpc>
                <a:spcPct val="150000"/>
              </a:lnSpc>
            </a:pPr>
            <a:r>
              <a:rPr lang="tr-TR" sz="1600" b="1" dirty="0">
                <a:cs typeface="Times New Roman" panose="02020603050405020304" pitchFamily="18" charset="0"/>
              </a:rPr>
              <a:t>6-İçmekten hoşlanma, </a:t>
            </a:r>
          </a:p>
          <a:p>
            <a:pPr lvl="2">
              <a:lnSpc>
                <a:spcPct val="150000"/>
              </a:lnSpc>
            </a:pPr>
            <a:r>
              <a:rPr lang="tr-TR" sz="1600" b="1" i="1" dirty="0">
                <a:cs typeface="Times New Roman" panose="02020603050405020304" pitchFamily="18" charset="0"/>
              </a:rPr>
              <a:t>7-Diğer içiciler ile bir arada bulunma, </a:t>
            </a:r>
          </a:p>
          <a:p>
            <a:pPr lvl="2">
              <a:lnSpc>
                <a:spcPct val="150000"/>
              </a:lnSpc>
            </a:pPr>
            <a:r>
              <a:rPr lang="tr-TR" sz="1600" b="1" dirty="0">
                <a:cs typeface="Times New Roman" panose="02020603050405020304" pitchFamily="18" charset="0"/>
              </a:rPr>
              <a:t>8-Etkin tedavilerin varlığından haberdar olmama olarak ortaya konur.</a:t>
            </a:r>
          </a:p>
        </p:txBody>
      </p:sp>
    </p:spTree>
    <p:extLst>
      <p:ext uri="{BB962C8B-B14F-4D97-AF65-F5344CB8AC3E}">
        <p14:creationId xmlns:p14="http://schemas.microsoft.com/office/powerpoint/2010/main" val="2418847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9968" y="850847"/>
            <a:ext cx="11089225" cy="504497"/>
          </a:xfrm>
        </p:spPr>
        <p:txBody>
          <a:bodyPr>
            <a:normAutofit/>
          </a:bodyPr>
          <a:lstStyle/>
          <a:p>
            <a:r>
              <a:rPr lang="tr-TR" sz="2400" b="0" dirty="0"/>
              <a:t>REPETITION: TEKRAR</a:t>
            </a:r>
          </a:p>
        </p:txBody>
      </p:sp>
      <p:sp>
        <p:nvSpPr>
          <p:cNvPr id="3" name="İçerik Yer Tutucusu 2"/>
          <p:cNvSpPr>
            <a:spLocks noGrp="1"/>
          </p:cNvSpPr>
          <p:nvPr>
            <p:ph type="body" sz="half" idx="2"/>
          </p:nvPr>
        </p:nvSpPr>
        <p:spPr/>
        <p:txBody>
          <a:bodyPr>
            <a:normAutofit/>
          </a:bodyPr>
          <a:lstStyle/>
          <a:p>
            <a:pPr algn="just"/>
            <a:endParaRPr lang="tr-TR" dirty="0">
              <a:latin typeface="Comic Sans MS" panose="030F0702030302020204" pitchFamily="66" charset="0"/>
              <a:cs typeface="Times New Roman" panose="02020603050405020304" pitchFamily="18" charset="0"/>
            </a:endParaRPr>
          </a:p>
          <a:p>
            <a:pPr algn="just"/>
            <a:r>
              <a:rPr lang="tr-TR" sz="2000" dirty="0">
                <a:cs typeface="Times New Roman" panose="02020603050405020304" pitchFamily="18" charset="0"/>
              </a:rPr>
              <a:t>Henüz tam karar oluşturamamış hastalara </a:t>
            </a:r>
            <a:r>
              <a:rPr lang="tr-TR" sz="2000" b="1" i="1" dirty="0">
                <a:cs typeface="Times New Roman" panose="02020603050405020304" pitchFamily="18" charset="0"/>
              </a:rPr>
              <a:t>her klinik görüşmede </a:t>
            </a:r>
            <a:r>
              <a:rPr lang="tr-TR" sz="2000" b="1" i="1" dirty="0" err="1">
                <a:cs typeface="Times New Roman" panose="02020603050405020304" pitchFamily="18" charset="0"/>
              </a:rPr>
              <a:t>motivasyonel</a:t>
            </a:r>
            <a:r>
              <a:rPr lang="tr-TR" sz="2000" b="1" i="1" dirty="0">
                <a:cs typeface="Times New Roman" panose="02020603050405020304" pitchFamily="18" charset="0"/>
              </a:rPr>
              <a:t> desteğin</a:t>
            </a:r>
            <a:r>
              <a:rPr lang="tr-TR" sz="2000" dirty="0">
                <a:cs typeface="Times New Roman" panose="02020603050405020304" pitchFamily="18" charset="0"/>
              </a:rPr>
              <a:t> tekrar tekrar verilmesi gerekir. </a:t>
            </a:r>
          </a:p>
          <a:p>
            <a:pPr algn="just"/>
            <a:endParaRPr lang="tr-TR" sz="2000" dirty="0">
              <a:cs typeface="Times New Roman" panose="02020603050405020304" pitchFamily="18" charset="0"/>
            </a:endParaRPr>
          </a:p>
          <a:p>
            <a:pPr algn="just"/>
            <a:r>
              <a:rPr lang="tr-TR" sz="2000" dirty="0">
                <a:cs typeface="Times New Roman" panose="02020603050405020304" pitchFamily="18" charset="0"/>
              </a:rPr>
              <a:t>Daha önce defalarca denemiş ve başarılı olamamış hastalara bunun bir sonraki denemesinde başarısız olacağı anlamına gelmediği, </a:t>
            </a:r>
            <a:r>
              <a:rPr lang="tr-TR" sz="2000" b="1" i="1" dirty="0">
                <a:cs typeface="Times New Roman" panose="02020603050405020304" pitchFamily="18" charset="0"/>
              </a:rPr>
              <a:t>bırakmanın birkaç denemeden sonra olabileceği anlatılmalıdır</a:t>
            </a:r>
          </a:p>
          <a:p>
            <a:pPr algn="just"/>
            <a:endParaRPr lang="tr-TR" sz="2000" b="1" i="1" dirty="0">
              <a:cs typeface="Times New Roman" panose="02020603050405020304" pitchFamily="18" charset="0"/>
            </a:endParaRPr>
          </a:p>
          <a:p>
            <a:pPr algn="just"/>
            <a:r>
              <a:rPr lang="tr-TR" sz="2000" dirty="0" err="1"/>
              <a:t>Motivasyonel</a:t>
            </a:r>
            <a:r>
              <a:rPr lang="tr-TR" sz="2000" dirty="0"/>
              <a:t> müdahale, </a:t>
            </a:r>
            <a:r>
              <a:rPr lang="tr-TR" sz="2000" b="1" dirty="0"/>
              <a:t>motive olmayan hasta kliniğe her geldiğinde</a:t>
            </a:r>
            <a:r>
              <a:rPr lang="tr-TR" sz="2000" dirty="0"/>
              <a:t> tekrarlanmalıdır.</a:t>
            </a:r>
            <a:endParaRPr lang="tr-TR" sz="2000" b="1" i="1" dirty="0">
              <a:cs typeface="Times New Roman" panose="02020603050405020304" pitchFamily="18" charset="0"/>
            </a:endParaRPr>
          </a:p>
        </p:txBody>
      </p:sp>
    </p:spTree>
    <p:extLst>
      <p:ext uri="{BB962C8B-B14F-4D97-AF65-F5344CB8AC3E}">
        <p14:creationId xmlns:p14="http://schemas.microsoft.com/office/powerpoint/2010/main" val="1300204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latin typeface="Calibri" panose="030F0702030302020204" pitchFamily="66" charset="0"/>
              </a:rPr>
              <a:t>Tütün </a:t>
            </a:r>
            <a:r>
              <a:rPr lang="tr-TR" dirty="0">
                <a:latin typeface="Calibri" panose="030F0702030302020204" pitchFamily="66" charset="0"/>
              </a:rPr>
              <a:t>Kullanımı ile</a:t>
            </a:r>
            <a:r>
              <a:rPr lang="tr-TR" b="1" dirty="0">
                <a:latin typeface="Calibri" panose="030F0702030302020204" pitchFamily="66" charset="0"/>
              </a:rPr>
              <a:t> </a:t>
            </a:r>
            <a:r>
              <a:rPr lang="tr-TR" dirty="0">
                <a:latin typeface="Calibri" panose="030F0702030302020204" pitchFamily="66" charset="0"/>
              </a:rPr>
              <a:t>M</a:t>
            </a:r>
            <a:r>
              <a:rPr lang="tr-TR" b="1" dirty="0">
                <a:latin typeface="Calibri" panose="030F0702030302020204" pitchFamily="66" charset="0"/>
              </a:rPr>
              <a:t>ücadelede </a:t>
            </a:r>
            <a:r>
              <a:rPr lang="tr-TR" dirty="0">
                <a:latin typeface="Calibri" panose="030F0702030302020204" pitchFamily="66" charset="0"/>
              </a:rPr>
              <a:t>İ</a:t>
            </a:r>
            <a:r>
              <a:rPr lang="tr-TR" b="1" dirty="0">
                <a:latin typeface="Calibri" panose="030F0702030302020204" pitchFamily="66" charset="0"/>
              </a:rPr>
              <a:t>letişim</a:t>
            </a:r>
          </a:p>
        </p:txBody>
      </p:sp>
      <p:sp>
        <p:nvSpPr>
          <p:cNvPr id="3" name="İçerik Yer Tutucusu 2"/>
          <p:cNvSpPr>
            <a:spLocks noGrp="1"/>
          </p:cNvSpPr>
          <p:nvPr>
            <p:ph type="body" sz="half" idx="2"/>
          </p:nvPr>
        </p:nvSpPr>
        <p:spPr>
          <a:xfrm>
            <a:off x="849025" y="1355344"/>
            <a:ext cx="10791583" cy="4707526"/>
          </a:xfrm>
        </p:spPr>
        <p:txBody>
          <a:bodyPr>
            <a:normAutofit fontScale="92500" lnSpcReduction="10000"/>
          </a:bodyPr>
          <a:lstStyle/>
          <a:p>
            <a:pPr marL="457200" indent="-457200">
              <a:lnSpc>
                <a:spcPct val="170000"/>
              </a:lnSpc>
              <a:buFont typeface="Arial" panose="020B0604020202020204" pitchFamily="34" charset="0"/>
              <a:buChar char="•"/>
            </a:pPr>
            <a:r>
              <a:rPr lang="tr-TR" sz="2900" dirty="0">
                <a:latin typeface="Calibri" panose="030F0702030302020204" pitchFamily="66" charset="0"/>
              </a:rPr>
              <a:t>Hekimin hasta ile ilk karşılaştığı anlar altın öneme sahiptir.</a:t>
            </a:r>
          </a:p>
          <a:p>
            <a:pPr marL="457200" indent="-457200">
              <a:lnSpc>
                <a:spcPct val="170000"/>
              </a:lnSpc>
              <a:buFont typeface="Arial" panose="020B0604020202020204" pitchFamily="34" charset="0"/>
              <a:buChar char="•"/>
            </a:pPr>
            <a:r>
              <a:rPr lang="tr-TR" sz="2900" b="1" dirty="0">
                <a:latin typeface="Calibri" panose="030F0702030302020204" pitchFamily="66" charset="0"/>
              </a:rPr>
              <a:t>Etkin dinlemek….(sessiz)</a:t>
            </a:r>
          </a:p>
          <a:p>
            <a:pPr marL="457200" indent="-457200">
              <a:lnSpc>
                <a:spcPct val="170000"/>
              </a:lnSpc>
              <a:buFont typeface="Arial" panose="020B0604020202020204" pitchFamily="34" charset="0"/>
              <a:buChar char="•"/>
            </a:pPr>
            <a:r>
              <a:rPr lang="tr-TR" sz="2900" dirty="0">
                <a:latin typeface="Calibri" panose="030F0702030302020204" pitchFamily="66" charset="0"/>
              </a:rPr>
              <a:t>Sadece öykü ile %82 oranında tanıya gidilebilmektedir</a:t>
            </a:r>
          </a:p>
          <a:p>
            <a:pPr marL="457200" indent="-457200">
              <a:lnSpc>
                <a:spcPct val="170000"/>
              </a:lnSpc>
              <a:buFont typeface="Arial" panose="020B0604020202020204" pitchFamily="34" charset="0"/>
              <a:buChar char="•"/>
            </a:pPr>
            <a:r>
              <a:rPr lang="tr-TR" sz="2900" dirty="0">
                <a:latin typeface="Calibri" panose="030F0702030302020204" pitchFamily="66" charset="0"/>
              </a:rPr>
              <a:t> Dikkatini verme (başka işlerle uğraşmayın, esnemeyin, gözünüz başka yerlere bakmasın)</a:t>
            </a:r>
          </a:p>
          <a:p>
            <a:pPr marL="457200" indent="-457200">
              <a:lnSpc>
                <a:spcPct val="170000"/>
              </a:lnSpc>
              <a:buFont typeface="Arial" panose="020B0604020202020204" pitchFamily="34" charset="0"/>
              <a:buChar char="•"/>
            </a:pPr>
            <a:r>
              <a:rPr lang="tr-TR" sz="2900" dirty="0">
                <a:latin typeface="Calibri" panose="030F0702030302020204" pitchFamily="66" charset="0"/>
              </a:rPr>
              <a:t> Yorumda bulunmamak (hastaların cümlelerini tamamlamayın)</a:t>
            </a:r>
          </a:p>
          <a:p>
            <a:endParaRPr lang="tr-TR" dirty="0"/>
          </a:p>
        </p:txBody>
      </p:sp>
    </p:spTree>
    <p:extLst>
      <p:ext uri="{BB962C8B-B14F-4D97-AF65-F5344CB8AC3E}">
        <p14:creationId xmlns:p14="http://schemas.microsoft.com/office/powerpoint/2010/main" val="230408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849025" y="850847"/>
            <a:ext cx="11089225" cy="504497"/>
          </a:xfrm>
        </p:spPr>
        <p:txBody>
          <a:bodyPr>
            <a:normAutofit/>
          </a:bodyPr>
          <a:lstStyle/>
          <a:p>
            <a:pPr eaLnBrk="1" hangingPunct="1"/>
            <a:r>
              <a:rPr lang="tr-TR" altLang="en-US" sz="2400" b="0" dirty="0"/>
              <a:t>SİGARAYI HENÜZ BIRAKANLAR</a:t>
            </a:r>
          </a:p>
        </p:txBody>
      </p:sp>
      <p:sp>
        <p:nvSpPr>
          <p:cNvPr id="58371" name="Rectangle 3"/>
          <p:cNvSpPr>
            <a:spLocks noGrp="1"/>
          </p:cNvSpPr>
          <p:nvPr>
            <p:ph type="body" sz="half" idx="2"/>
          </p:nvPr>
        </p:nvSpPr>
        <p:spPr/>
        <p:txBody>
          <a:bodyPr>
            <a:normAutofit/>
          </a:bodyPr>
          <a:lstStyle/>
          <a:p>
            <a:pPr eaLnBrk="1" hangingPunct="1">
              <a:lnSpc>
                <a:spcPct val="130000"/>
              </a:lnSpc>
            </a:pPr>
            <a:endParaRPr lang="tr-TR" altLang="en-US" i="1" dirty="0">
              <a:latin typeface="Comic Sans MS" panose="030F0702030302020204" pitchFamily="66" charset="0"/>
              <a:cs typeface="Times New Roman" panose="02020603050405020304" pitchFamily="18" charset="0"/>
            </a:endParaRPr>
          </a:p>
          <a:p>
            <a:pPr eaLnBrk="1" hangingPunct="1">
              <a:lnSpc>
                <a:spcPct val="130000"/>
              </a:lnSpc>
            </a:pPr>
            <a:r>
              <a:rPr lang="tr-TR" altLang="en-US" sz="2000" i="1" dirty="0">
                <a:latin typeface="Comic Sans MS" panose="030F0702030302020204" pitchFamily="66" charset="0"/>
                <a:cs typeface="Times New Roman" panose="02020603050405020304" pitchFamily="18" charset="0"/>
              </a:rPr>
              <a:t>-</a:t>
            </a:r>
            <a:r>
              <a:rPr lang="tr-TR" altLang="en-US" sz="2000" i="1" dirty="0">
                <a:cs typeface="Times New Roman" panose="02020603050405020304" pitchFamily="18" charset="0"/>
              </a:rPr>
              <a:t>Başarılarından dolayı tebrik etme</a:t>
            </a:r>
          </a:p>
          <a:p>
            <a:pPr eaLnBrk="1" hangingPunct="1">
              <a:lnSpc>
                <a:spcPct val="130000"/>
              </a:lnSpc>
            </a:pPr>
            <a:r>
              <a:rPr lang="tr-TR" altLang="en-US" sz="2000" dirty="0">
                <a:cs typeface="Times New Roman" panose="02020603050405020304" pitchFamily="18" charset="0"/>
              </a:rPr>
              <a:t>-İçmemeyi sürdürme için motivasyon</a:t>
            </a:r>
          </a:p>
          <a:p>
            <a:pPr eaLnBrk="1" hangingPunct="1">
              <a:lnSpc>
                <a:spcPct val="130000"/>
              </a:lnSpc>
            </a:pPr>
            <a:r>
              <a:rPr lang="tr-TR" altLang="en-US" sz="2000" i="1" dirty="0">
                <a:cs typeface="Times New Roman" panose="02020603050405020304" pitchFamily="18" charset="0"/>
              </a:rPr>
              <a:t>-Sağlık açısından kazanacağı yararların anlatılması</a:t>
            </a:r>
          </a:p>
          <a:p>
            <a:pPr eaLnBrk="1" hangingPunct="1">
              <a:lnSpc>
                <a:spcPct val="130000"/>
              </a:lnSpc>
            </a:pPr>
            <a:r>
              <a:rPr lang="tr-TR" altLang="en-US" sz="2000" dirty="0">
                <a:cs typeface="Times New Roman" panose="02020603050405020304" pitchFamily="18" charset="0"/>
              </a:rPr>
              <a:t>-Karşılaşılan sorunlar ve olası tehlikeler konusunda görüşme</a:t>
            </a:r>
          </a:p>
        </p:txBody>
      </p:sp>
    </p:spTree>
    <p:extLst>
      <p:ext uri="{BB962C8B-B14F-4D97-AF65-F5344CB8AC3E}">
        <p14:creationId xmlns:p14="http://schemas.microsoft.com/office/powerpoint/2010/main" val="3627052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18248" y="2965959"/>
            <a:ext cx="3148619" cy="523220"/>
          </a:xfrm>
          <a:prstGeom prst="rect">
            <a:avLst/>
          </a:prstGeom>
        </p:spPr>
        <p:txBody>
          <a:bodyPr wrap="none">
            <a:spAutoFit/>
          </a:bodyPr>
          <a:lstStyle/>
          <a:p>
            <a:r>
              <a:rPr lang="tr-TR" sz="2800" b="1" dirty="0">
                <a:solidFill>
                  <a:srgbClr val="0094AB"/>
                </a:solidFill>
                <a:latin typeface="Calibri" panose="030F0702030302020204" pitchFamily="66" charset="0"/>
                <a:ea typeface="+mj-ea"/>
                <a:cs typeface="+mj-cs"/>
              </a:rPr>
              <a:t>Teşekkür ederiz.</a:t>
            </a:r>
          </a:p>
        </p:txBody>
      </p:sp>
      <p:sp>
        <p:nvSpPr>
          <p:cNvPr id="5" name="Unvan 4">
            <a:extLst>
              <a:ext uri="{FF2B5EF4-FFF2-40B4-BE49-F238E27FC236}">
                <a16:creationId xmlns:a16="http://schemas.microsoft.com/office/drawing/2014/main" id="{B612068E-A043-4475-9DD8-C809195CB9C8}"/>
              </a:ext>
            </a:extLst>
          </p:cNvPr>
          <p:cNvSpPr>
            <a:spLocks noGrp="1"/>
          </p:cNvSpPr>
          <p:nvPr>
            <p:ph type="title"/>
          </p:nvPr>
        </p:nvSpPr>
        <p:spPr/>
        <p:txBody>
          <a:bodyPr/>
          <a:lstStyle/>
          <a:p>
            <a:endParaRPr lang="tr-TR"/>
          </a:p>
        </p:txBody>
      </p:sp>
      <p:sp>
        <p:nvSpPr>
          <p:cNvPr id="6" name="Metin Yer Tutucusu 5">
            <a:extLst>
              <a:ext uri="{FF2B5EF4-FFF2-40B4-BE49-F238E27FC236}">
                <a16:creationId xmlns:a16="http://schemas.microsoft.com/office/drawing/2014/main" id="{E319ED64-8D91-412A-81D3-F5FD59998E02}"/>
              </a:ext>
            </a:extLst>
          </p:cNvPr>
          <p:cNvSpPr>
            <a:spLocks noGrp="1"/>
          </p:cNvSpPr>
          <p:nvPr>
            <p:ph type="body" sz="half" idx="2"/>
          </p:nvPr>
        </p:nvSpPr>
        <p:spPr/>
        <p:txBody>
          <a:bodyPr/>
          <a:lstStyle/>
          <a:p>
            <a:endParaRPr lang="tr-TR" dirty="0"/>
          </a:p>
        </p:txBody>
      </p:sp>
    </p:spTree>
    <p:extLst>
      <p:ext uri="{BB962C8B-B14F-4D97-AF65-F5344CB8AC3E}">
        <p14:creationId xmlns:p14="http://schemas.microsoft.com/office/powerpoint/2010/main" val="17715699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latin typeface="Calibri" panose="030F0702030302020204" pitchFamily="66" charset="0"/>
              </a:rPr>
              <a:t>Etkin Dinleme (sesli) </a:t>
            </a:r>
            <a:r>
              <a:rPr lang="tr-TR" dirty="0" err="1">
                <a:latin typeface="Calibri" panose="030F0702030302020204" pitchFamily="66" charset="0"/>
              </a:rPr>
              <a:t>M</a:t>
            </a:r>
            <a:r>
              <a:rPr lang="tr-TR" b="1" dirty="0" err="1">
                <a:latin typeface="Calibri" panose="030F0702030302020204" pitchFamily="66" charset="0"/>
              </a:rPr>
              <a:t>otivasyonel</a:t>
            </a:r>
            <a:r>
              <a:rPr lang="tr-TR" b="1" dirty="0">
                <a:latin typeface="Calibri" panose="030F0702030302020204" pitchFamily="66" charset="0"/>
              </a:rPr>
              <a:t> </a:t>
            </a:r>
            <a:r>
              <a:rPr lang="tr-TR" dirty="0">
                <a:latin typeface="Calibri" panose="030F0702030302020204" pitchFamily="66" charset="0"/>
              </a:rPr>
              <a:t>G</a:t>
            </a:r>
            <a:r>
              <a:rPr lang="tr-TR" b="1" dirty="0">
                <a:latin typeface="Calibri" panose="030F0702030302020204" pitchFamily="66" charset="0"/>
              </a:rPr>
              <a:t>örüşme</a:t>
            </a:r>
          </a:p>
        </p:txBody>
      </p:sp>
      <p:sp>
        <p:nvSpPr>
          <p:cNvPr id="3" name="İçerik Yer Tutucusu 2"/>
          <p:cNvSpPr>
            <a:spLocks noGrp="1"/>
          </p:cNvSpPr>
          <p:nvPr>
            <p:ph type="body" sz="half" idx="2"/>
          </p:nvPr>
        </p:nvSpPr>
        <p:spPr/>
        <p:txBody>
          <a:bodyPr/>
          <a:lstStyle/>
          <a:p>
            <a:endParaRPr lang="tr-TR" sz="2400" b="1" dirty="0"/>
          </a:p>
          <a:p>
            <a:r>
              <a:rPr lang="tr-TR" sz="2400" b="1" dirty="0">
                <a:latin typeface="Calibri" panose="030F0902030302020204" pitchFamily="66" charset="0"/>
              </a:rPr>
              <a:t>*Kontrollü ilerleme </a:t>
            </a:r>
            <a:r>
              <a:rPr lang="tr-TR" sz="2400" dirty="0">
                <a:latin typeface="Calibri" panose="030F0902030302020204" pitchFamily="66" charset="0"/>
              </a:rPr>
              <a:t>(konunun gidişatını kaçırmayın, araları çok uzatmayın, kaçırdığınız şeyleri ertelemeyin, kontrolü elden bırakmayın)</a:t>
            </a:r>
          </a:p>
          <a:p>
            <a:r>
              <a:rPr lang="tr-TR" sz="2400" b="1" dirty="0">
                <a:latin typeface="Calibri" panose="030F0902030302020204" pitchFamily="66" charset="0"/>
              </a:rPr>
              <a:t>*Ayrıntılama</a:t>
            </a:r>
            <a:r>
              <a:rPr lang="tr-TR" sz="2400" dirty="0">
                <a:latin typeface="Calibri" panose="030F0902030302020204" pitchFamily="66" charset="0"/>
              </a:rPr>
              <a:t> (açık uçlu, düşüncelerin sürekliliğini sağlayacak sorular sorun)</a:t>
            </a:r>
          </a:p>
          <a:p>
            <a:r>
              <a:rPr lang="tr-TR" sz="2400" b="1" dirty="0">
                <a:latin typeface="Calibri" panose="030F0902030302020204" pitchFamily="66" charset="0"/>
              </a:rPr>
              <a:t>*Yansıtma</a:t>
            </a:r>
            <a:r>
              <a:rPr lang="tr-TR" sz="2400" dirty="0">
                <a:latin typeface="Calibri" panose="030F0902030302020204" pitchFamily="66" charset="0"/>
              </a:rPr>
              <a:t> (görülen, duyulan, hissedilen duyguların hastaya sözel olarak yansıtılması)</a:t>
            </a:r>
          </a:p>
          <a:p>
            <a:r>
              <a:rPr lang="tr-TR" sz="2400" b="1" dirty="0">
                <a:latin typeface="Calibri" panose="030F0902030302020204" pitchFamily="66" charset="0"/>
              </a:rPr>
              <a:t>*Özetleme</a:t>
            </a:r>
            <a:r>
              <a:rPr lang="tr-TR" sz="2400" dirty="0">
                <a:latin typeface="Calibri" panose="030F0902030302020204" pitchFamily="66" charset="0"/>
              </a:rPr>
              <a:t> (ara ara, konu değişimlerinde, yanlış anlamayı önlemek için)</a:t>
            </a:r>
          </a:p>
        </p:txBody>
      </p:sp>
    </p:spTree>
    <p:extLst>
      <p:ext uri="{BB962C8B-B14F-4D97-AF65-F5344CB8AC3E}">
        <p14:creationId xmlns:p14="http://schemas.microsoft.com/office/powerpoint/2010/main" val="200061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1387" y="582318"/>
            <a:ext cx="11089225" cy="504497"/>
          </a:xfrm>
        </p:spPr>
        <p:txBody>
          <a:bodyPr>
            <a:normAutofit/>
          </a:bodyPr>
          <a:lstStyle/>
          <a:p>
            <a:r>
              <a:rPr lang="tr-TR" b="1" dirty="0">
                <a:latin typeface="Calibri" panose="030F0702030302020204" pitchFamily="66" charset="0"/>
              </a:rPr>
              <a:t>Hekim etkin dinlerken ne yapmalı?</a:t>
            </a:r>
            <a:endParaRPr lang="tr-TR" sz="2400" b="1" dirty="0">
              <a:latin typeface="Comic Sans MS" panose="030F0702030302020204" pitchFamily="66" charset="0"/>
            </a:endParaRPr>
          </a:p>
        </p:txBody>
      </p:sp>
      <p:sp>
        <p:nvSpPr>
          <p:cNvPr id="3" name="İçerik Yer Tutucusu 2"/>
          <p:cNvSpPr>
            <a:spLocks noGrp="1"/>
          </p:cNvSpPr>
          <p:nvPr>
            <p:ph type="body" sz="half" idx="2"/>
          </p:nvPr>
        </p:nvSpPr>
        <p:spPr/>
        <p:txBody>
          <a:bodyPr>
            <a:normAutofit/>
          </a:bodyPr>
          <a:lstStyle/>
          <a:p>
            <a:pPr marL="0" indent="0">
              <a:buNone/>
            </a:pPr>
            <a:r>
              <a:rPr lang="tr-TR" sz="2000" dirty="0">
                <a:latin typeface="Calibri" panose="030F0702030302020204" pitchFamily="66" charset="0"/>
              </a:rPr>
              <a:t>Kişiye empati gösterin.</a:t>
            </a:r>
          </a:p>
          <a:p>
            <a:pPr marL="0" indent="0">
              <a:buNone/>
            </a:pPr>
            <a:r>
              <a:rPr lang="tr-TR" sz="2000" dirty="0" err="1">
                <a:latin typeface="Calibri" panose="030F0702030302020204" pitchFamily="66" charset="0"/>
              </a:rPr>
              <a:t>Motivasyonel</a:t>
            </a:r>
            <a:r>
              <a:rPr lang="tr-TR" sz="2000" dirty="0">
                <a:latin typeface="Calibri" panose="030F0702030302020204" pitchFamily="66" charset="0"/>
              </a:rPr>
              <a:t> görüşmenin temelini şefkat ve empati oluşturur. </a:t>
            </a:r>
          </a:p>
          <a:p>
            <a:endParaRPr lang="tr-TR" sz="2000" dirty="0">
              <a:latin typeface="Comic Sans MS" panose="030F0702030302020204" pitchFamily="66" charset="0"/>
            </a:endParaRPr>
          </a:p>
          <a:p>
            <a:pPr>
              <a:buFont typeface="Arial" panose="020B0604020202020204" pitchFamily="34" charset="0"/>
              <a:buChar char="•"/>
            </a:pPr>
            <a:r>
              <a:rPr lang="tr-TR" sz="2000" dirty="0">
                <a:latin typeface="Calibri" panose="030F0702030302020204" pitchFamily="66" charset="0"/>
              </a:rPr>
              <a:t>   Ev/ iş arkadaşlarınızın yanınızda sigara içmeye devam etmesi sizi zorluyor.</a:t>
            </a:r>
          </a:p>
          <a:p>
            <a:pPr>
              <a:buFont typeface="Arial" panose="020B0604020202020204" pitchFamily="34" charset="0"/>
              <a:buChar char="•"/>
            </a:pPr>
            <a:r>
              <a:rPr lang="tr-TR" sz="2000" dirty="0">
                <a:latin typeface="Calibri" panose="030F0702030302020204" pitchFamily="66" charset="0"/>
              </a:rPr>
              <a:t>   Son günlerde çok bunalmışsın.</a:t>
            </a:r>
          </a:p>
          <a:p>
            <a:pPr>
              <a:buFont typeface="Arial" panose="020B0604020202020204" pitchFamily="34" charset="0"/>
              <a:buChar char="•"/>
            </a:pPr>
            <a:r>
              <a:rPr lang="tr-TR" sz="2000" dirty="0">
                <a:latin typeface="Calibri" panose="030F0702030302020204" pitchFamily="66" charset="0"/>
              </a:rPr>
              <a:t>    Zaman tanıyın.</a:t>
            </a:r>
          </a:p>
          <a:p>
            <a:pPr>
              <a:buFont typeface="Arial" panose="020B0604020202020204" pitchFamily="34" charset="0"/>
              <a:buChar char="•"/>
            </a:pPr>
            <a:r>
              <a:rPr lang="tr-TR" sz="2000" dirty="0">
                <a:latin typeface="Calibri" panose="030F0702030302020204" pitchFamily="66" charset="0"/>
              </a:rPr>
              <a:t>    Öfkenizi ve olumsuz duygularınızı kontrol edin.</a:t>
            </a:r>
          </a:p>
          <a:p>
            <a:pPr>
              <a:buFont typeface="Arial" panose="020B0604020202020204" pitchFamily="34" charset="0"/>
              <a:buChar char="•"/>
            </a:pPr>
            <a:r>
              <a:rPr lang="tr-TR" sz="2000" dirty="0">
                <a:latin typeface="Calibri" panose="030F0702030302020204" pitchFamily="66" charset="0"/>
              </a:rPr>
              <a:t>    Yargılayıcı olmayın.</a:t>
            </a:r>
          </a:p>
          <a:p>
            <a:pPr>
              <a:buFont typeface="Arial" panose="020B0604020202020204" pitchFamily="34" charset="0"/>
              <a:buChar char="•"/>
            </a:pPr>
            <a:r>
              <a:rPr lang="tr-TR" sz="2000" dirty="0">
                <a:latin typeface="Calibri" panose="030F0702030302020204" pitchFamily="66" charset="0"/>
              </a:rPr>
              <a:t>    Önyargılı yaklaşmayın.</a:t>
            </a:r>
          </a:p>
          <a:p>
            <a:pPr>
              <a:buFont typeface="Arial" panose="020B0604020202020204" pitchFamily="34" charset="0"/>
              <a:buChar char="•"/>
            </a:pPr>
            <a:r>
              <a:rPr lang="tr-TR" sz="2000" dirty="0">
                <a:latin typeface="Calibri" panose="030F0702030302020204" pitchFamily="66" charset="0"/>
              </a:rPr>
              <a:t>    Yalın, net, açıklayıcı ve tıbbi terminolojiden uzak bir dil kullanın.</a:t>
            </a:r>
          </a:p>
          <a:p>
            <a:pPr>
              <a:buFont typeface="Arial" panose="020B0604020202020204" pitchFamily="34" charset="0"/>
              <a:buChar char="•"/>
            </a:pPr>
            <a:r>
              <a:rPr lang="tr-TR" sz="2000" dirty="0">
                <a:latin typeface="Calibri" panose="030F0702030302020204" pitchFamily="66" charset="0"/>
              </a:rPr>
              <a:t>    Sık sık </a:t>
            </a:r>
            <a:r>
              <a:rPr lang="tr-TR" sz="2000" dirty="0" err="1">
                <a:latin typeface="Calibri" panose="030F0702030302020204" pitchFamily="66" charset="0"/>
              </a:rPr>
              <a:t>olumlamalarda</a:t>
            </a:r>
            <a:r>
              <a:rPr lang="tr-TR" sz="2000" dirty="0">
                <a:latin typeface="Calibri" panose="030F0702030302020204" pitchFamily="66" charset="0"/>
              </a:rPr>
              <a:t> bulunun (sağlığınızı geri kazanmaya kararlısınız, anlıyorum gibi)</a:t>
            </a:r>
          </a:p>
          <a:p>
            <a:pPr>
              <a:buFont typeface="Arial" panose="020B0604020202020204" pitchFamily="34" charset="0"/>
              <a:buChar char="•"/>
            </a:pPr>
            <a:endParaRPr lang="tr-TR" dirty="0">
              <a:latin typeface="Comic Sans MS" panose="030F0702030302020204" pitchFamily="66" charset="0"/>
            </a:endParaRPr>
          </a:p>
        </p:txBody>
      </p:sp>
    </p:spTree>
    <p:extLst>
      <p:ext uri="{BB962C8B-B14F-4D97-AF65-F5344CB8AC3E}">
        <p14:creationId xmlns:p14="http://schemas.microsoft.com/office/powerpoint/2010/main" val="48837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err="1">
                <a:latin typeface="Calibri" panose="030F0702030302020204" pitchFamily="66" charset="0"/>
              </a:rPr>
              <a:t>Motivasyonel</a:t>
            </a:r>
            <a:r>
              <a:rPr lang="tr-TR" b="1" dirty="0">
                <a:latin typeface="Calibri" panose="030F0702030302020204" pitchFamily="66" charset="0"/>
              </a:rPr>
              <a:t> Görüşme</a:t>
            </a:r>
          </a:p>
        </p:txBody>
      </p:sp>
      <p:sp>
        <p:nvSpPr>
          <p:cNvPr id="3" name="İçerik Yer Tutucusu 2"/>
          <p:cNvSpPr>
            <a:spLocks noGrp="1"/>
          </p:cNvSpPr>
          <p:nvPr>
            <p:ph type="body" sz="half" idx="2"/>
          </p:nvPr>
        </p:nvSpPr>
        <p:spPr/>
        <p:txBody>
          <a:bodyPr>
            <a:normAutofit/>
          </a:bodyPr>
          <a:lstStyle/>
          <a:p>
            <a:pPr>
              <a:buFont typeface="Arial" panose="020B0604020202020204" pitchFamily="34" charset="0"/>
              <a:buChar char="•"/>
            </a:pPr>
            <a:endParaRPr lang="tr-TR" dirty="0">
              <a:latin typeface="Comic Sans MS" panose="030F0902030302020204" pitchFamily="66" charset="0"/>
            </a:endParaRPr>
          </a:p>
          <a:p>
            <a:r>
              <a:rPr lang="tr-TR" b="1" u="sng" dirty="0" err="1">
                <a:latin typeface="Calibri" panose="030F0902030302020204" pitchFamily="66" charset="0"/>
              </a:rPr>
              <a:t>Motivasyonel</a:t>
            </a:r>
            <a:r>
              <a:rPr lang="tr-TR" b="1" u="sng" dirty="0">
                <a:latin typeface="Calibri" panose="030F0902030302020204" pitchFamily="66" charset="0"/>
              </a:rPr>
              <a:t> Görüşme Nedir?</a:t>
            </a:r>
          </a:p>
          <a:p>
            <a:r>
              <a:rPr lang="tr-TR" dirty="0">
                <a:latin typeface="Calibri" panose="030F0902030302020204" pitchFamily="66" charset="0"/>
              </a:rPr>
              <a:t>Hastanın </a:t>
            </a:r>
            <a:r>
              <a:rPr lang="tr-TR" b="1" dirty="0">
                <a:latin typeface="Calibri" panose="030F0902030302020204" pitchFamily="66" charset="0"/>
              </a:rPr>
              <a:t>değişim motivasyonunu artırmayı</a:t>
            </a:r>
            <a:r>
              <a:rPr lang="tr-TR" dirty="0">
                <a:latin typeface="Calibri" panose="030F0902030302020204" pitchFamily="66" charset="0"/>
              </a:rPr>
              <a:t> hedefleyen, iş birliğine dayalı bir iletişim yaklaşımıdır.</a:t>
            </a:r>
          </a:p>
          <a:p>
            <a:r>
              <a:rPr lang="tr-TR" dirty="0">
                <a:latin typeface="Calibri" panose="030F0902030302020204" pitchFamily="66" charset="0"/>
              </a:rPr>
              <a:t>Yargılamayan, yönlendirmeyen; hastanın kendi iç motivasyonunu keşfetmesine yardımcı olur.</a:t>
            </a:r>
          </a:p>
          <a:p>
            <a:r>
              <a:rPr lang="tr-TR" dirty="0">
                <a:latin typeface="Calibri" panose="030F0902030302020204" pitchFamily="66" charset="0"/>
              </a:rPr>
              <a:t>Amaç: </a:t>
            </a:r>
            <a:r>
              <a:rPr lang="tr-TR" b="1" dirty="0">
                <a:latin typeface="Calibri" panose="030F0902030302020204" pitchFamily="66" charset="0"/>
              </a:rPr>
              <a:t>“Davranış değişikliğini hastayla birlikte inşa etmek.”</a:t>
            </a:r>
            <a:endParaRPr lang="tr-TR" dirty="0">
              <a:latin typeface="Comic Sans MS" panose="030F0902030302020204" pitchFamily="66" charset="0"/>
            </a:endParaRPr>
          </a:p>
          <a:p>
            <a:r>
              <a:rPr lang="tr-TR" b="1" u="sng" dirty="0">
                <a:latin typeface="Calibri" panose="030F0902030302020204" pitchFamily="66" charset="0"/>
              </a:rPr>
              <a:t>Temel İlkeler</a:t>
            </a:r>
          </a:p>
          <a:p>
            <a:r>
              <a:rPr lang="tr-TR" b="1" dirty="0">
                <a:latin typeface="Calibri" panose="030F0902030302020204" pitchFamily="66" charset="0"/>
              </a:rPr>
              <a:t>Empati:</a:t>
            </a:r>
            <a:r>
              <a:rPr lang="tr-TR" dirty="0">
                <a:latin typeface="Calibri" panose="030F0902030302020204" pitchFamily="66" charset="0"/>
              </a:rPr>
              <a:t> Hastanın duygularını anlamak ve yansıtmak.</a:t>
            </a:r>
          </a:p>
          <a:p>
            <a:r>
              <a:rPr lang="tr-TR" b="1" dirty="0">
                <a:latin typeface="Calibri" panose="030F0902030302020204" pitchFamily="66" charset="0"/>
              </a:rPr>
              <a:t>Çatışmayı azaltmak:</a:t>
            </a:r>
            <a:r>
              <a:rPr lang="tr-TR" dirty="0">
                <a:latin typeface="Calibri" panose="030F0902030302020204" pitchFamily="66" charset="0"/>
              </a:rPr>
              <a:t> Zorlayıcı, baskıcı dilden kaçınmak.</a:t>
            </a:r>
          </a:p>
          <a:p>
            <a:r>
              <a:rPr lang="tr-TR" b="1" dirty="0">
                <a:latin typeface="Calibri" panose="030F0902030302020204" pitchFamily="66" charset="0"/>
              </a:rPr>
              <a:t>Dirence uyum sağlamak:</a:t>
            </a:r>
            <a:r>
              <a:rPr lang="tr-TR" dirty="0">
                <a:latin typeface="Calibri" panose="030F0902030302020204" pitchFamily="66" charset="0"/>
              </a:rPr>
              <a:t> Hastaya karşı değil, onunla birlikte çalışmak.</a:t>
            </a:r>
          </a:p>
          <a:p>
            <a:r>
              <a:rPr lang="tr-TR" b="1" dirty="0">
                <a:latin typeface="Calibri" panose="030F0902030302020204" pitchFamily="66" charset="0"/>
              </a:rPr>
              <a:t>Öz-yeterliliği desteklemek:</a:t>
            </a:r>
            <a:r>
              <a:rPr lang="tr-TR" dirty="0">
                <a:latin typeface="Calibri" panose="030F0902030302020204" pitchFamily="66" charset="0"/>
              </a:rPr>
              <a:t> “Bunu başarabilirsin” mesajı.</a:t>
            </a:r>
          </a:p>
        </p:txBody>
      </p:sp>
      <p:sp>
        <p:nvSpPr>
          <p:cNvPr id="5" name="Yuvarlatılmış Dikdörtgen 4">
            <a:extLst>
              <a:ext uri="{FF2B5EF4-FFF2-40B4-BE49-F238E27FC236}">
                <a16:creationId xmlns:a16="http://schemas.microsoft.com/office/drawing/2014/main" id="{D9D45962-4089-D349-B000-35E53F3337D5}"/>
              </a:ext>
            </a:extLst>
          </p:cNvPr>
          <p:cNvSpPr/>
          <p:nvPr/>
        </p:nvSpPr>
        <p:spPr>
          <a:xfrm>
            <a:off x="7604692" y="2965106"/>
            <a:ext cx="3738283"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atin typeface="Calibri" panose="030F0902030302020204" pitchFamily="66" charset="0"/>
              </a:rPr>
              <a:t>Kullanılan Temel Teknikler</a:t>
            </a:r>
          </a:p>
          <a:p>
            <a:pPr marL="285750" indent="-285750">
              <a:buFont typeface="Arial" panose="020B0604020202020204" pitchFamily="34" charset="0"/>
              <a:buChar char="•"/>
            </a:pPr>
            <a:r>
              <a:rPr lang="tr-TR" b="1" dirty="0">
                <a:latin typeface="Calibri" panose="030F0902030302020204" pitchFamily="66" charset="0"/>
              </a:rPr>
              <a:t>Açık uçlu sorular</a:t>
            </a:r>
            <a:endParaRPr lang="tr-TR" dirty="0">
              <a:latin typeface="Comic Sans MS" panose="030F0902030302020204" pitchFamily="66" charset="0"/>
            </a:endParaRPr>
          </a:p>
          <a:p>
            <a:pPr marL="285750" indent="-285750">
              <a:buFont typeface="Arial" panose="020B0604020202020204" pitchFamily="34" charset="0"/>
              <a:buChar char="•"/>
            </a:pPr>
            <a:r>
              <a:rPr lang="tr-TR" b="1" dirty="0">
                <a:latin typeface="Calibri" panose="030F0902030302020204" pitchFamily="66" charset="0"/>
              </a:rPr>
              <a:t>Yansıtma (</a:t>
            </a:r>
            <a:r>
              <a:rPr lang="tr-TR" b="1" dirty="0" err="1">
                <a:latin typeface="Calibri" panose="030F0902030302020204" pitchFamily="66" charset="0"/>
              </a:rPr>
              <a:t>refleksiyon</a:t>
            </a:r>
            <a:r>
              <a:rPr lang="tr-TR" b="1" dirty="0">
                <a:latin typeface="Calibri" panose="030F0902030302020204" pitchFamily="66" charset="0"/>
              </a:rPr>
              <a:t>)</a:t>
            </a:r>
            <a:endParaRPr lang="tr-TR" dirty="0">
              <a:latin typeface="Comic Sans MS" panose="030F0902030302020204" pitchFamily="66" charset="0"/>
            </a:endParaRPr>
          </a:p>
          <a:p>
            <a:pPr marL="285750" indent="-285750">
              <a:buFont typeface="Arial" panose="020B0604020202020204" pitchFamily="34" charset="0"/>
              <a:buChar char="•"/>
            </a:pPr>
            <a:r>
              <a:rPr lang="tr-TR" b="1" dirty="0">
                <a:latin typeface="Calibri" panose="030F0902030302020204" pitchFamily="66" charset="0"/>
              </a:rPr>
              <a:t>Özetleme</a:t>
            </a:r>
            <a:endParaRPr lang="tr-TR" dirty="0">
              <a:latin typeface="Comic Sans MS" panose="030F0902030302020204" pitchFamily="66" charset="0"/>
            </a:endParaRPr>
          </a:p>
          <a:p>
            <a:pPr marL="285750" indent="-285750">
              <a:buFont typeface="Arial" panose="020B0604020202020204" pitchFamily="34" charset="0"/>
              <a:buChar char="•"/>
            </a:pPr>
            <a:r>
              <a:rPr lang="tr-TR" b="1" dirty="0">
                <a:latin typeface="Calibri" panose="030F0902030302020204" pitchFamily="66" charset="0"/>
              </a:rPr>
              <a:t>Onaylama (</a:t>
            </a:r>
            <a:r>
              <a:rPr lang="tr-TR" b="1" dirty="0" err="1">
                <a:latin typeface="Calibri" panose="030F0902030302020204" pitchFamily="66" charset="0"/>
              </a:rPr>
              <a:t>affirmation</a:t>
            </a:r>
            <a:r>
              <a:rPr lang="tr-TR" b="1" dirty="0">
                <a:latin typeface="Calibri" panose="030F0902030302020204" pitchFamily="66" charset="0"/>
              </a:rPr>
              <a:t>)</a:t>
            </a:r>
            <a:endParaRPr lang="tr-TR" dirty="0">
              <a:latin typeface="Comic Sans MS" panose="030F0902030302020204" pitchFamily="66" charset="0"/>
            </a:endParaRPr>
          </a:p>
        </p:txBody>
      </p:sp>
    </p:spTree>
    <p:extLst>
      <p:ext uri="{BB962C8B-B14F-4D97-AF65-F5344CB8AC3E}">
        <p14:creationId xmlns:p14="http://schemas.microsoft.com/office/powerpoint/2010/main" val="519359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err="1">
                <a:latin typeface="Calibri" panose="030F0702030302020204" pitchFamily="66" charset="0"/>
              </a:rPr>
              <a:t>Motivasyonel</a:t>
            </a:r>
            <a:r>
              <a:rPr lang="tr-TR" b="1" dirty="0">
                <a:latin typeface="Calibri" panose="030F0702030302020204" pitchFamily="66" charset="0"/>
              </a:rPr>
              <a:t> Görüşme</a:t>
            </a:r>
            <a:endParaRPr lang="tr-TR" dirty="0">
              <a:latin typeface="Comic Sans MS" panose="030F0702030302020204" pitchFamily="66" charset="0"/>
            </a:endParaRPr>
          </a:p>
        </p:txBody>
      </p:sp>
      <p:sp>
        <p:nvSpPr>
          <p:cNvPr id="3" name="İçerik Yer Tutucusu 2"/>
          <p:cNvSpPr>
            <a:spLocks noGrp="1"/>
          </p:cNvSpPr>
          <p:nvPr>
            <p:ph type="body" sz="half" idx="2"/>
          </p:nvPr>
        </p:nvSpPr>
        <p:spPr/>
        <p:txBody>
          <a:bodyPr>
            <a:normAutofit fontScale="92500" lnSpcReduction="20000"/>
          </a:bodyPr>
          <a:lstStyle/>
          <a:p>
            <a:pPr>
              <a:lnSpc>
                <a:spcPct val="100000"/>
              </a:lnSpc>
              <a:buFont typeface="Arial" panose="020B0604020202020204" pitchFamily="34" charset="0"/>
              <a:buChar char="•"/>
            </a:pPr>
            <a:r>
              <a:rPr lang="tr-TR" dirty="0">
                <a:latin typeface="Calibri"/>
              </a:rPr>
              <a:t> </a:t>
            </a:r>
            <a:r>
              <a:rPr lang="tr-TR" dirty="0" err="1">
                <a:latin typeface="Calibri" panose="030F0702030302020204" pitchFamily="66" charset="0"/>
              </a:rPr>
              <a:t>Motivasyonel</a:t>
            </a:r>
            <a:r>
              <a:rPr lang="tr-TR" dirty="0">
                <a:latin typeface="Calibri" panose="030F0702030302020204" pitchFamily="66" charset="0"/>
              </a:rPr>
              <a:t> görüşme, davranışla, yaşam tarzıyla bağlantılı  birçok psikolojik veya fiziksel hastalıklara müdahalede kullanılabilecek bir yöntem olarak kabul edilmektedir. </a:t>
            </a:r>
          </a:p>
          <a:p>
            <a:pPr>
              <a:lnSpc>
                <a:spcPct val="100000"/>
              </a:lnSpc>
              <a:buFont typeface="Arial" panose="020B0604020202020204" pitchFamily="34" charset="0"/>
              <a:buChar char="•"/>
            </a:pPr>
            <a:r>
              <a:rPr lang="tr-TR" dirty="0">
                <a:latin typeface="Calibri" panose="030F0702030302020204" pitchFamily="66" charset="0"/>
              </a:rPr>
              <a:t>Değişim motivasyonu danışandan alınır, dışarıdan dayatılmaz. </a:t>
            </a:r>
          </a:p>
          <a:p>
            <a:pPr>
              <a:buFont typeface="Arial" panose="020B0604020202020204" pitchFamily="34" charset="0"/>
              <a:buChar char="•"/>
            </a:pPr>
            <a:r>
              <a:rPr lang="tr-TR" dirty="0">
                <a:latin typeface="Calibri" panose="030F0702030302020204" pitchFamily="66" charset="0"/>
              </a:rPr>
              <a:t> Kişi değişim yönünde karar vermediği sürece çözüm önerileri sunulmaz.</a:t>
            </a:r>
          </a:p>
          <a:p>
            <a:r>
              <a:rPr lang="tr-TR" b="1" dirty="0">
                <a:latin typeface="Calibri" panose="030F0902030302020204" pitchFamily="66" charset="0"/>
              </a:rPr>
              <a:t>Oturumun Akışı</a:t>
            </a:r>
          </a:p>
          <a:p>
            <a:pPr marL="285750" indent="-285750">
              <a:buFont typeface="Arial" panose="020B0604020202020204" pitchFamily="34" charset="0"/>
              <a:buChar char="•"/>
            </a:pPr>
            <a:r>
              <a:rPr lang="tr-TR" b="1" dirty="0">
                <a:latin typeface="Calibri" panose="030F0902030302020204" pitchFamily="66" charset="0"/>
              </a:rPr>
              <a:t>Bağ kurma:</a:t>
            </a:r>
            <a:r>
              <a:rPr lang="tr-TR" dirty="0">
                <a:latin typeface="Calibri" panose="030F0902030302020204" pitchFamily="66" charset="0"/>
              </a:rPr>
              <a:t> Hastayla güvene dayalı bir ilişki oluşturma</a:t>
            </a:r>
          </a:p>
          <a:p>
            <a:pPr marL="285750" indent="-285750">
              <a:buFont typeface="Arial" panose="020B0604020202020204" pitchFamily="34" charset="0"/>
              <a:buChar char="•"/>
            </a:pPr>
            <a:r>
              <a:rPr lang="tr-TR" b="1" dirty="0">
                <a:latin typeface="Calibri" panose="030F0902030302020204" pitchFamily="66" charset="0"/>
              </a:rPr>
              <a:t>Odağı belirleme:</a:t>
            </a:r>
            <a:r>
              <a:rPr lang="tr-TR" dirty="0">
                <a:latin typeface="Calibri" panose="030F0902030302020204" pitchFamily="66" charset="0"/>
              </a:rPr>
              <a:t> Görüşmenin konusunu netleştirme</a:t>
            </a:r>
          </a:p>
          <a:p>
            <a:pPr marL="285750" indent="-285750">
              <a:buFont typeface="Arial" panose="020B0604020202020204" pitchFamily="34" charset="0"/>
              <a:buChar char="•"/>
            </a:pPr>
            <a:r>
              <a:rPr lang="tr-TR" b="1" dirty="0">
                <a:latin typeface="Calibri" panose="030F0902030302020204" pitchFamily="66" charset="0"/>
              </a:rPr>
              <a:t>Keşfetme:</a:t>
            </a:r>
            <a:r>
              <a:rPr lang="tr-TR" dirty="0">
                <a:latin typeface="Calibri" panose="030F0902030302020204" pitchFamily="66" charset="0"/>
              </a:rPr>
              <a:t> Hastanın neden bırakmak istediğini, engelleri ve güçlü yönleri konuşma</a:t>
            </a:r>
          </a:p>
          <a:p>
            <a:pPr marL="285750" indent="-285750">
              <a:buFont typeface="Arial" panose="020B0604020202020204" pitchFamily="34" charset="0"/>
              <a:buChar char="•"/>
            </a:pPr>
            <a:r>
              <a:rPr lang="tr-TR" b="1" dirty="0">
                <a:latin typeface="Calibri" panose="030F0902030302020204" pitchFamily="66" charset="0"/>
              </a:rPr>
              <a:t>Güçlendirme:</a:t>
            </a:r>
            <a:r>
              <a:rPr lang="tr-TR" dirty="0">
                <a:latin typeface="Calibri" panose="030F0902030302020204" pitchFamily="66" charset="0"/>
              </a:rPr>
              <a:t> Hastanın değişime hazır olduğu noktaları destekleme</a:t>
            </a:r>
          </a:p>
          <a:p>
            <a:pPr marL="285750" indent="-285750">
              <a:buFont typeface="Arial" panose="020B0604020202020204" pitchFamily="34" charset="0"/>
              <a:buChar char="•"/>
            </a:pPr>
            <a:r>
              <a:rPr lang="tr-TR" b="1" dirty="0">
                <a:latin typeface="Calibri" panose="030F0902030302020204" pitchFamily="66" charset="0"/>
              </a:rPr>
              <a:t>Eyleme yönlendirme:</a:t>
            </a:r>
            <a:r>
              <a:rPr lang="tr-TR" dirty="0">
                <a:latin typeface="Calibri" panose="030F0902030302020204" pitchFamily="66" charset="0"/>
              </a:rPr>
              <a:t> Birlikte küçük, uygulanabilir bir plan oluşturma</a:t>
            </a:r>
          </a:p>
          <a:p>
            <a:r>
              <a:rPr lang="tr-TR" b="1" dirty="0">
                <a:latin typeface="Calibri" panose="030F0902030302020204" pitchFamily="66" charset="0"/>
              </a:rPr>
              <a:t>Kaçınılması Gerekenler</a:t>
            </a:r>
          </a:p>
          <a:p>
            <a:pPr marL="285750" indent="-285750">
              <a:buFont typeface="Arial" panose="020B0604020202020204" pitchFamily="34" charset="0"/>
              <a:buChar char="•"/>
            </a:pPr>
            <a:r>
              <a:rPr lang="tr-TR" dirty="0">
                <a:latin typeface="Calibri" panose="030F0902030302020204" pitchFamily="66" charset="0"/>
              </a:rPr>
              <a:t>Öğüt verme, uzun nasihatler</a:t>
            </a:r>
          </a:p>
          <a:p>
            <a:pPr marL="285750" indent="-285750">
              <a:buFont typeface="Arial" panose="020B0604020202020204" pitchFamily="34" charset="0"/>
              <a:buChar char="•"/>
            </a:pPr>
            <a:r>
              <a:rPr lang="tr-TR" dirty="0">
                <a:latin typeface="Calibri" panose="030F0902030302020204" pitchFamily="66" charset="0"/>
              </a:rPr>
              <a:t>Emir verici dil (“yapmalısınız”, “etmelisiniz”)</a:t>
            </a:r>
          </a:p>
          <a:p>
            <a:pPr marL="285750" indent="-285750">
              <a:buFont typeface="Arial" panose="020B0604020202020204" pitchFamily="34" charset="0"/>
              <a:buChar char="•"/>
            </a:pPr>
            <a:r>
              <a:rPr lang="tr-TR" dirty="0">
                <a:latin typeface="Calibri" panose="030F0902030302020204" pitchFamily="66" charset="0"/>
              </a:rPr>
              <a:t>Hastanın sözünü kesmek</a:t>
            </a:r>
          </a:p>
          <a:p>
            <a:pPr marL="285750" indent="-285750">
              <a:buFont typeface="Arial" panose="020B0604020202020204" pitchFamily="34" charset="0"/>
              <a:buChar char="•"/>
            </a:pPr>
            <a:r>
              <a:rPr lang="tr-TR" dirty="0">
                <a:latin typeface="Calibri" panose="030F0902030302020204" pitchFamily="66" charset="0"/>
              </a:rPr>
              <a:t>Yargılayıcı ifadeler</a:t>
            </a:r>
          </a:p>
          <a:p>
            <a:pPr>
              <a:buFont typeface="Arial" panose="020B0604020202020204" pitchFamily="34" charset="0"/>
              <a:buChar char="•"/>
            </a:pPr>
            <a:endParaRPr lang="tr-TR" dirty="0">
              <a:latin typeface="Comic Sans MS" panose="030F0702030302020204" pitchFamily="66" charset="0"/>
            </a:endParaRPr>
          </a:p>
        </p:txBody>
      </p:sp>
      <p:sp>
        <p:nvSpPr>
          <p:cNvPr id="5" name="Yuvarlatılmış Dikdörtgen 4">
            <a:extLst>
              <a:ext uri="{FF2B5EF4-FFF2-40B4-BE49-F238E27FC236}">
                <a16:creationId xmlns:a16="http://schemas.microsoft.com/office/drawing/2014/main" id="{979FE28D-0D80-9E4A-8AED-57A02FF97366}"/>
              </a:ext>
            </a:extLst>
          </p:cNvPr>
          <p:cNvSpPr/>
          <p:nvPr/>
        </p:nvSpPr>
        <p:spPr>
          <a:xfrm>
            <a:off x="6885688" y="3616307"/>
            <a:ext cx="5012872" cy="2694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atin typeface="Calibri" panose="030F0902030302020204" pitchFamily="66" charset="0"/>
              </a:rPr>
              <a:t>Kısa Cümle Örnekleri</a:t>
            </a:r>
          </a:p>
          <a:p>
            <a:r>
              <a:rPr lang="tr-TR" dirty="0">
                <a:latin typeface="Calibri" panose="030F0902030302020204" pitchFamily="66" charset="0"/>
              </a:rPr>
              <a:t>“Sizin için bu durumun en zor yanı nedir?”</a:t>
            </a:r>
          </a:p>
          <a:p>
            <a:r>
              <a:rPr lang="tr-TR" dirty="0">
                <a:latin typeface="Calibri" panose="030F0902030302020204" pitchFamily="66" charset="0"/>
              </a:rPr>
              <a:t>“Bırakmayı istemenizin sebeplerini biraz daha anlatmak ister misiniz?”</a:t>
            </a:r>
          </a:p>
          <a:p>
            <a:r>
              <a:rPr lang="tr-TR" dirty="0">
                <a:latin typeface="Calibri" panose="030F0902030302020204" pitchFamily="66" charset="0"/>
              </a:rPr>
              <a:t>“Bunu başarma konusunda kendinize ne kadar güveniyorsunuz?”</a:t>
            </a:r>
          </a:p>
          <a:p>
            <a:r>
              <a:rPr lang="tr-TR" dirty="0">
                <a:latin typeface="Calibri" panose="030F0902030302020204" pitchFamily="66" charset="0"/>
              </a:rPr>
              <a:t>“Bugün itibarıyla küçük bir adım atmak isterseniz, ne olabilir?”</a:t>
            </a:r>
          </a:p>
        </p:txBody>
      </p:sp>
    </p:spTree>
    <p:extLst>
      <p:ext uri="{BB962C8B-B14F-4D97-AF65-F5344CB8AC3E}">
        <p14:creationId xmlns:p14="http://schemas.microsoft.com/office/powerpoint/2010/main" val="280857142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278</TotalTime>
  <Words>4891</Words>
  <Application>Microsoft Office PowerPoint</Application>
  <PresentationFormat>Geniş ekran</PresentationFormat>
  <Paragraphs>645</Paragraphs>
  <Slides>51</Slides>
  <Notes>36</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51</vt:i4>
      </vt:variant>
    </vt:vector>
  </HeadingPairs>
  <TitlesOfParts>
    <vt:vector size="62" baseType="lpstr">
      <vt:lpstr>游ゴシック</vt:lpstr>
      <vt:lpstr>Arial</vt:lpstr>
      <vt:lpstr>Arial Unicode MS</vt:lpstr>
      <vt:lpstr>Calibri</vt:lpstr>
      <vt:lpstr>Calibri Light</vt:lpstr>
      <vt:lpstr>Comic Sans MS</vt:lpstr>
      <vt:lpstr>Impact</vt:lpstr>
      <vt:lpstr>Symbol</vt:lpstr>
      <vt:lpstr>Times New Roman</vt:lpstr>
      <vt:lpstr>Wingdings</vt:lpstr>
      <vt:lpstr>Office Teması</vt:lpstr>
      <vt:lpstr>PowerPoint Sunusu</vt:lpstr>
      <vt:lpstr>Yüz yüze iletişim</vt:lpstr>
      <vt:lpstr>Sözsüz iletişim</vt:lpstr>
      <vt:lpstr>Hasta hekim iletişimi</vt:lpstr>
      <vt:lpstr>Tütün Kullanımı ile Mücadelede İletişim</vt:lpstr>
      <vt:lpstr>Etkin Dinleme (sesli) Motivasyonel Görüşme</vt:lpstr>
      <vt:lpstr>Hekim etkin dinlerken ne yapmalı?</vt:lpstr>
      <vt:lpstr>Motivasyonel Görüşme</vt:lpstr>
      <vt:lpstr>Motivasyonel Görüşme</vt:lpstr>
      <vt:lpstr>MG Temel İlkeleri</vt:lpstr>
      <vt:lpstr>Motivasyonel Görüşme: Uygulama–Tedavi–Relaps Önleme</vt:lpstr>
      <vt:lpstr>5A-5R Modeli</vt:lpstr>
      <vt:lpstr>PowerPoint Sunusu</vt:lpstr>
      <vt:lpstr>PowerPoint Sunusu</vt:lpstr>
      <vt:lpstr>   Sigara içenlerin</vt:lpstr>
      <vt:lpstr>PowerPoint Sunusu</vt:lpstr>
      <vt:lpstr>PowerPoint Sunusu</vt:lpstr>
      <vt:lpstr>    HEDEF KİTLE:</vt:lpstr>
      <vt:lpstr>KISA KLİNİK MÜDAHALE</vt:lpstr>
      <vt:lpstr>5A – 5R Yaklaşımı</vt:lpstr>
      <vt:lpstr>5A  YAKLAŞIMI </vt:lpstr>
      <vt:lpstr>PowerPoint Sunusu</vt:lpstr>
      <vt:lpstr>ASK-ÖĞREN:</vt:lpstr>
      <vt:lpstr>ASK-ÖĞREN</vt:lpstr>
      <vt:lpstr>ADVISE-ÖNER</vt:lpstr>
      <vt:lpstr>ADVISE- ÖNER</vt:lpstr>
      <vt:lpstr>ADVISE-ÖNER</vt:lpstr>
      <vt:lpstr>ASSESS:ÖLÇ</vt:lpstr>
      <vt:lpstr>ASSESS: ÖLÇ</vt:lpstr>
      <vt:lpstr>CO Ölçümünde Kullanılan Eşik Değerleri</vt:lpstr>
      <vt:lpstr>ASSESS: ÖLÇ</vt:lpstr>
      <vt:lpstr>Fagerström testi  (0-2:düşük 8-10:çok yüksek)</vt:lpstr>
      <vt:lpstr>ASSESS: ÖLÇ</vt:lpstr>
      <vt:lpstr>ASSIST: ÖNDERLİK ET</vt:lpstr>
      <vt:lpstr>ASSIST: ÖNDERLİK ET</vt:lpstr>
      <vt:lpstr>Sigara içme dürtüsü genellikle 15 saniye güçlü sürer</vt:lpstr>
      <vt:lpstr>ARRANGE: ÖRGÜTLE</vt:lpstr>
      <vt:lpstr>İzlem Randevuları</vt:lpstr>
      <vt:lpstr>Her görüşmede:</vt:lpstr>
      <vt:lpstr>Eğer nüks söz konusu ise;</vt:lpstr>
      <vt:lpstr>5R  YAKLAŞIMI</vt:lpstr>
      <vt:lpstr>RELEVANCE: İLİŞKİLENDİR</vt:lpstr>
      <vt:lpstr>RISKS: RİSKLER</vt:lpstr>
      <vt:lpstr>AKUT RİSKLER</vt:lpstr>
      <vt:lpstr>UZUN DÖNEM RİSKLER</vt:lpstr>
      <vt:lpstr>ÇEVRESEL RİSKLER</vt:lpstr>
      <vt:lpstr>REWARDS: ÖDÜLLER</vt:lpstr>
      <vt:lpstr>ROADBLOCKS: ENGELLER</vt:lpstr>
      <vt:lpstr>REPETITION: TEKRAR</vt:lpstr>
      <vt:lpstr>SİGARAYI HENÜZ BIRAKANLAR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TÜTÜN MÜCADELESİNDE  İLETİŞİMİN ÖNEMİ</dc:title>
  <dc:creator>TIP</dc:creator>
  <cp:lastModifiedBy>Yasemin SARIALTIN</cp:lastModifiedBy>
  <cp:revision>60</cp:revision>
  <dcterms:created xsi:type="dcterms:W3CDTF">2025-01-10T06:26:57Z</dcterms:created>
  <dcterms:modified xsi:type="dcterms:W3CDTF">2025-12-16T12:49:22Z</dcterms:modified>
</cp:coreProperties>
</file>