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32"/>
  </p:notesMasterIdLst>
  <p:sldIdLst>
    <p:sldId id="256" r:id="rId2"/>
    <p:sldId id="258" r:id="rId3"/>
    <p:sldId id="386" r:id="rId4"/>
    <p:sldId id="353" r:id="rId5"/>
    <p:sldId id="389" r:id="rId6"/>
    <p:sldId id="390" r:id="rId7"/>
    <p:sldId id="453" r:id="rId8"/>
    <p:sldId id="454" r:id="rId9"/>
    <p:sldId id="391" r:id="rId10"/>
    <p:sldId id="392" r:id="rId11"/>
    <p:sldId id="393" r:id="rId12"/>
    <p:sldId id="398" r:id="rId13"/>
    <p:sldId id="394" r:id="rId14"/>
    <p:sldId id="446" r:id="rId15"/>
    <p:sldId id="445" r:id="rId16"/>
    <p:sldId id="259" r:id="rId17"/>
    <p:sldId id="402" r:id="rId18"/>
    <p:sldId id="280" r:id="rId19"/>
    <p:sldId id="404" r:id="rId20"/>
    <p:sldId id="405" r:id="rId21"/>
    <p:sldId id="406" r:id="rId22"/>
    <p:sldId id="281" r:id="rId23"/>
    <p:sldId id="282" r:id="rId24"/>
    <p:sldId id="283" r:id="rId25"/>
    <p:sldId id="285" r:id="rId26"/>
    <p:sldId id="407" r:id="rId27"/>
    <p:sldId id="410" r:id="rId28"/>
    <p:sldId id="455" r:id="rId29"/>
    <p:sldId id="456" r:id="rId30"/>
    <p:sldId id="457" r:id="rId31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2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2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2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2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7" autoAdjust="0"/>
    <p:restoredTop sz="94790" autoAdjust="0"/>
  </p:normalViewPr>
  <p:slideViewPr>
    <p:cSldViewPr>
      <p:cViewPr>
        <p:scale>
          <a:sx n="76" d="100"/>
          <a:sy n="76" d="100"/>
        </p:scale>
        <p:origin x="-12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3ACAC-A2A0-4DB0-93BD-CA46078A2FA8}" type="datetimeFigureOut">
              <a:rPr lang="tr-TR" smtClean="0"/>
              <a:pPr/>
              <a:t>9.7.2018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89403-2B55-425D-B32B-AFC263881D3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7066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89403-2B55-425D-B32B-AFC263881D35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D84B0F-AE51-413E-8B67-74559A9DB7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B9FFA3-E158-4C5D-AE9E-32DF260B8E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520BB-189E-459E-8207-0A32ACF55A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C15C99-4CC9-4C89-8F1E-B6A62626A24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49FA6C-E001-4932-B8A2-EF135BEF09D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36CDAA-CB25-4C36-8413-D91090D9D1F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E700B2-C074-4506-8E68-A03BFB61DB8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DE798-C0C1-41EE-9ECE-20401C28F82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6468D-7C53-4671-A1E4-993524FDDE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47D21-85FC-4564-A397-C49BC48BF9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E93013-A791-4676-B64A-67042325DD3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12AEBA0-857B-4690-9A2C-44E0174E281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0100" y="714356"/>
            <a:ext cx="7459688" cy="3722755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chemeClr val="accent5"/>
                </a:solidFill>
                <a:latin typeface="Comic Sans MS" pitchFamily="66" charset="0"/>
              </a:rPr>
              <a:t>DİKKAT EKSİKLİĞİ</a:t>
            </a:r>
            <a:r>
              <a:rPr lang="tr-TR" dirty="0">
                <a:solidFill>
                  <a:schemeClr val="accent5"/>
                </a:solidFill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5"/>
                </a:solidFill>
                <a:latin typeface="Comic Sans MS" pitchFamily="66" charset="0"/>
              </a:rPr>
            </a:br>
            <a:r>
              <a:rPr lang="tr-TR" dirty="0">
                <a:solidFill>
                  <a:schemeClr val="accent5"/>
                </a:solidFill>
                <a:latin typeface="Comic Sans MS" pitchFamily="66" charset="0"/>
              </a:rPr>
              <a:t>HİPERAKTİVİTE         BOZUKLUĞU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653136"/>
            <a:ext cx="6032500" cy="561814"/>
          </a:xfrm>
        </p:spPr>
        <p:txBody>
          <a:bodyPr/>
          <a:lstStyle/>
          <a:p>
            <a:pPr algn="just"/>
            <a:r>
              <a:rPr lang="tr-TR" dirty="0" smtClean="0">
                <a:solidFill>
                  <a:schemeClr val="accent5"/>
                </a:solidFill>
                <a:latin typeface="Comic Sans MS" pitchFamily="66" charset="0"/>
              </a:rPr>
              <a:t>	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e) Çoğu kez her an hareket halindedir. Başkaları tarafından yerinde duramayan kişiler olarak görülürler.</a:t>
            </a:r>
          </a:p>
          <a:p>
            <a:pPr algn="just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f) Çoğu kez aşırı konuşurlar.</a:t>
            </a:r>
          </a:p>
          <a:p>
            <a:pPr algn="just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g) Çoğu kez soruşan soru tamamlanmadan cevabı yapıştırır.  Örn.: İnsanların konuşma sırasında sırasını bekleyemez.</a:t>
            </a:r>
          </a:p>
          <a:p>
            <a:pPr algn="just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h) Çoğu kez sırasını bekleyemez.</a:t>
            </a:r>
          </a:p>
          <a:p>
            <a:pPr algn="just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i) Çoğu kez başkalarının sözünü keser ya da araya girer. Örn.: Sormadan başka insanların eşyalarını kullanabilir.</a:t>
            </a:r>
            <a:endParaRPr lang="tr-TR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DSM-V Tanı Ölçütleri</a:t>
            </a:r>
            <a:endParaRPr lang="tr-TR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EK ÖLÇÜTLER</a:t>
            </a:r>
          </a:p>
          <a:p>
            <a:pPr algn="just"/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Belirtiler 12 yaş öncesinden itibaren görülüyor mu?</a:t>
            </a:r>
          </a:p>
          <a:p>
            <a:pPr algn="just"/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Belirtiler aynı yaştaki ve aynı cinsiyetteki çocuklardan daha sık ve daha yoğun görülüyor mu?</a:t>
            </a:r>
          </a:p>
          <a:p>
            <a:pPr algn="just"/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Süreğen bir problem mi? (en azından 6 aydır)</a:t>
            </a:r>
          </a:p>
          <a:p>
            <a:pPr algn="just"/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Birden fazla ortamda görülüyor mu? Sosyal ve akademik yaşamında bozukluklara / sorunlara neden oluyor mu?</a:t>
            </a:r>
            <a:endParaRPr lang="tr-TR" sz="28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DSM-V Tanı Ölçütleri</a:t>
            </a:r>
            <a:endParaRPr lang="tr-TR" sz="32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altLang="tr-TR" sz="3400" dirty="0" smtClean="0">
                <a:solidFill>
                  <a:schemeClr val="hlink"/>
                </a:solidFill>
                <a:latin typeface="Comic Sans MS" pitchFamily="66" charset="0"/>
              </a:rPr>
              <a:t>Bilişsel Dürtüsellik</a:t>
            </a:r>
            <a:r>
              <a:rPr lang="tr-TR" altLang="tr-TR" sz="3400" dirty="0" smtClean="0">
                <a:latin typeface="Comic Sans MS" pitchFamily="66" charset="0"/>
              </a:rPr>
              <a:t> : Organize olamama, hızlı düşünme ve yönlendirilmeye ihtiyaç duyma. Ödevini yaptığı halde teslim etmeyi unutma gibi</a:t>
            </a:r>
          </a:p>
          <a:p>
            <a:endParaRPr lang="tr-TR" altLang="tr-TR" sz="3400" dirty="0" smtClean="0">
              <a:latin typeface="Comic Sans MS" pitchFamily="66" charset="0"/>
            </a:endParaRPr>
          </a:p>
          <a:p>
            <a:r>
              <a:rPr lang="tr-TR" altLang="tr-TR" sz="3400" dirty="0" smtClean="0">
                <a:solidFill>
                  <a:schemeClr val="hlink"/>
                </a:solidFill>
                <a:latin typeface="Comic Sans MS" pitchFamily="66" charset="0"/>
              </a:rPr>
              <a:t>Davranışsal Dürtüsellik: </a:t>
            </a:r>
            <a:r>
              <a:rPr lang="tr-TR" altLang="tr-TR" sz="3400" dirty="0" smtClean="0">
                <a:latin typeface="Comic Sans MS" pitchFamily="66" charset="0"/>
              </a:rPr>
              <a:t> sınıfta gürültü yapma,  sonuçlarını hiç düşünmeden davranma. Sessiz, sakin olmaları gereken durumlarda davranışlarını </a:t>
            </a:r>
            <a:r>
              <a:rPr lang="tr-TR" altLang="tr-TR" sz="3400" dirty="0" err="1" smtClean="0">
                <a:latin typeface="Comic Sans MS" pitchFamily="66" charset="0"/>
              </a:rPr>
              <a:t>ketleyememe</a:t>
            </a:r>
            <a:r>
              <a:rPr lang="tr-TR" altLang="tr-TR" sz="3400" dirty="0" smtClean="0">
                <a:latin typeface="Comic Sans MS" pitchFamily="66" charset="0"/>
              </a:rPr>
              <a:t>.  Ütünün sıcak olduğunu bildiği halde dokunma</a:t>
            </a:r>
          </a:p>
          <a:p>
            <a:endParaRPr lang="tr-TR" altLang="tr-TR" sz="3400" dirty="0" smtClean="0">
              <a:latin typeface="Comic Sans MS" pitchFamily="66" charset="0"/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altLang="tr-TR" sz="440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tr-TR" altLang="tr-TR" sz="44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tr-TR" altLang="tr-T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DÜRTÜSELLİK</a:t>
            </a:r>
            <a:r>
              <a:rPr lang="tr-TR" altLang="tr-TR" sz="3600" dirty="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altLang="tr-TR" sz="3600" dirty="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</a:br>
            <a:endParaRPr lang="tr-TR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>
                <a:latin typeface="Arial" pitchFamily="34" charset="0"/>
                <a:cs typeface="Arial" pitchFamily="34" charset="0"/>
              </a:rPr>
              <a:t>DSM-V tanı ölçütlerine göre üç tipi bulunmaktadır ( Amerikan Psikiyatri Birliği, 2013). </a:t>
            </a:r>
          </a:p>
          <a:p>
            <a:pPr algn="just"/>
            <a:r>
              <a:rPr lang="tr-T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Dikkat Eksikliğinin Egemen Olduğu Tip: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Dikkat Eksikliği Belirtilerini Karşılar, Aşırı Hareketlilik  ve Dürtüsellik belirtilerini karşılamaz. </a:t>
            </a:r>
          </a:p>
          <a:p>
            <a:pPr algn="just"/>
            <a:r>
              <a:rPr lang="tr-T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Aşırı Hareketlilik  ve Dürtüselliğin Egemen Olduğu Tip: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Aşırı Hareketlilik  ve Dürtüsellik belirtilerini karşılar, Dikkat Eksikliği Belirtilerini Karşılamaz.</a:t>
            </a:r>
          </a:p>
          <a:p>
            <a:pPr algn="just"/>
            <a:r>
              <a:rPr lang="tr-T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Birleşik Tip: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Her iki belirti tipini de karşılar. </a:t>
            </a:r>
            <a:endParaRPr lang="tr-TR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DSM-V Alt Tipleri </a:t>
            </a:r>
            <a:endParaRPr lang="tr-TR" sz="32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Dağınıklık, düzensizlik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Dalgınlık, hayal kurma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Tutarsızlık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Sakarlık,koordinasyon güçlükleri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Bellek (hafıza) sorunları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Uyku sorunları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Saldırgan davranışlar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Sosyal ilişki sorunları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Kendine güven  ve özsaygının azalması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DEHB’NA EŞLİK EDEN BELİRTİLER</a:t>
            </a:r>
            <a:endParaRPr lang="tr-TR" sz="32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Başkaları yorulduğunda bile onlar hala enerjiktir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Yaratıcıdırlar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Sıcak kanlı ve cana yakındırlar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Kolay ilişki kurabilirler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İstekli ve yüreklidirler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İyi bir espri yeteneğine sahiptirler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Risk alabilirler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Çok iyi birer tartışmacı olabilirler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OLUMLU ÖZELLİKLER</a:t>
            </a:r>
            <a:endParaRPr lang="tr-TR" sz="32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800" dirty="0" smtClean="0">
                <a:latin typeface="Arial" pitchFamily="34" charset="0"/>
                <a:cs typeface="Arial" pitchFamily="34" charset="0"/>
              </a:rPr>
              <a:t>DEHB oluşumunda çeşitli nörolojik, çevresel               ( hamilelik sırası, zehirlenme, doğum sırasındaki faktörler ) ve genetik faktörler etkilidir(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Barkley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, 2005 ). </a:t>
            </a:r>
          </a:p>
          <a:p>
            <a:pPr algn="just"/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Biederman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ve ark.(1995) ailede anne ya da babadan herhangi birinin DEHB olması durumunda çocuğun 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dehb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olma riskinin %57 olduğunu bildirmiştir. 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tr-TR" sz="2800" dirty="0">
              <a:solidFill>
                <a:schemeClr val="accent5"/>
              </a:solidFill>
              <a:latin typeface="Comic Sans MS" pitchFamily="66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DEHB NEDENLERİ </a:t>
            </a:r>
            <a:endParaRPr lang="tr-TR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800" dirty="0" smtClean="0">
                <a:latin typeface="Arial" pitchFamily="34" charset="0"/>
                <a:cs typeface="Arial" pitchFamily="34" charset="0"/>
              </a:rPr>
              <a:t>Nörolojik çalışmalarda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dopamin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ve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noradrenalin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hormonlarında  anormallik ve beynin sağ ön bölgesinin normalden daha küçük olduğu bulunmuştur (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Barkley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, 2005, s. 211).</a:t>
            </a:r>
          </a:p>
          <a:p>
            <a:pPr algn="just"/>
            <a:r>
              <a:rPr lang="tr-TR" sz="2800" dirty="0" smtClean="0">
                <a:latin typeface="Arial" pitchFamily="34" charset="0"/>
                <a:cs typeface="Arial" pitchFamily="34" charset="0"/>
              </a:rPr>
              <a:t>Annenin hamileliği sırasında sigara ve alkol kullanımı  annenin hamilelik sırasında yaşadığı stres ve kaygı DEHB risk faktörleriyle ilişkilidir. 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tr-TR" sz="2800" dirty="0">
              <a:solidFill>
                <a:schemeClr val="accent5"/>
              </a:solidFill>
              <a:latin typeface="Comic Sans MS" pitchFamily="66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DEHB NEDENLERİ </a:t>
            </a:r>
            <a:endParaRPr lang="tr-TR" sz="32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2800" dirty="0" smtClean="0">
                <a:latin typeface="Arial" pitchFamily="34" charset="0"/>
                <a:cs typeface="Arial" pitchFamily="34" charset="0"/>
              </a:rPr>
              <a:t>DEHB bozukluğunun yaygınlığına ilişkin epistemolojik araştırma tahminleri ilkokul çağı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çocuklarınında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%1- %7 (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Pelham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Waschbusch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, 2004, s.405), okul çağı çocuklarında ise  %3-%7 arasında değiştiğini belirtmektedir ( Amerikan Psikiyatri Birliği, 2000,     s.90 ). </a:t>
            </a:r>
          </a:p>
          <a:p>
            <a:pPr algn="just"/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Szatmari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(1992) altı büyük epistemolojik araştırmayı kullandığı çalışmasında DEHB yaygınlığın %2 -%6.3 arasında değiştiğini  bildirmiştir.    </a:t>
            </a:r>
          </a:p>
          <a:p>
            <a:pPr algn="just"/>
            <a:endParaRPr lang="tr-TR" sz="28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DEHB YAYGINLIĞI</a:t>
            </a:r>
            <a:endParaRPr lang="tr-TR" sz="40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3000" dirty="0" err="1" smtClean="0">
                <a:latin typeface="Arial" pitchFamily="34" charset="0"/>
                <a:cs typeface="Arial" pitchFamily="34" charset="0"/>
              </a:rPr>
              <a:t>Türkiyedeki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 epistemolojik araştırmalarda DEHB yaygınlığının ilköğretim çağı çocuklarında %8.6                ( Gül, Tiryaki, </a:t>
            </a:r>
            <a:r>
              <a:rPr lang="tr-TR" sz="3000" dirty="0" err="1" smtClean="0">
                <a:latin typeface="Arial" pitchFamily="34" charset="0"/>
                <a:cs typeface="Arial" pitchFamily="34" charset="0"/>
              </a:rPr>
              <a:t>Kultur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, Topbaş, Ak, 2010 ), yetişkinlerde %1- % 6.6 arasında değiştiği ( Kavakçı, 2012 ) bildirilmektedir.</a:t>
            </a:r>
          </a:p>
          <a:p>
            <a:pPr algn="just"/>
            <a:r>
              <a:rPr lang="tr-TR" sz="3000" dirty="0" smtClean="0">
                <a:latin typeface="Arial" pitchFamily="34" charset="0"/>
                <a:cs typeface="Arial" pitchFamily="34" charset="0"/>
              </a:rPr>
              <a:t>DEHB erkeklerde kızlardan daha yaygındır. </a:t>
            </a:r>
            <a:r>
              <a:rPr lang="tr-TR" sz="3000" dirty="0" err="1" smtClean="0">
                <a:latin typeface="Arial" pitchFamily="34" charset="0"/>
                <a:cs typeface="Arial" pitchFamily="34" charset="0"/>
              </a:rPr>
              <a:t>Dehb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 tipine bağlı olarak erkek kız oranları 2:1 ila 9:1 arasında değişmektedir ( Amerikan Psikiyatri Birliği, 2000, s.90 ). </a:t>
            </a:r>
          </a:p>
          <a:p>
            <a:pPr lvl="0" algn="just"/>
            <a:r>
              <a:rPr lang="tr-TR" sz="3000" dirty="0" err="1" smtClean="0">
                <a:latin typeface="Arial" pitchFamily="34" charset="0"/>
                <a:cs typeface="Arial" pitchFamily="34" charset="0"/>
              </a:rPr>
              <a:t>Türkiyedeki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 araştırmalarda ilköğretim çağı çocuklarında erkek kız oranı 3.5 : 1 olduğu bildirilmektedir  ( Gül ve ark., 2010 ).</a:t>
            </a:r>
          </a:p>
          <a:p>
            <a:pPr algn="just"/>
            <a:endParaRPr lang="tr-TR" sz="28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DEHB YAYGINLIĞI</a:t>
            </a:r>
            <a:endParaRPr lang="tr-TR" sz="32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1546"/>
            <a:ext cx="8229600" cy="528641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tr-TR" sz="28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Dehb</a:t>
            </a:r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Tanımı</a:t>
            </a:r>
          </a:p>
          <a:p>
            <a:pPr algn="ctr">
              <a:lnSpc>
                <a:spcPct val="150000"/>
              </a:lnSpc>
              <a:buNone/>
            </a:pPr>
            <a:r>
              <a:rPr lang="tr-TR" sz="28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Dehb</a:t>
            </a:r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Tarihçesi</a:t>
            </a:r>
          </a:p>
          <a:p>
            <a:pPr algn="ctr">
              <a:lnSpc>
                <a:spcPct val="150000"/>
              </a:lnSpc>
              <a:buNone/>
            </a:pPr>
            <a:r>
              <a:rPr lang="tr-TR" sz="28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Dsm</a:t>
            </a:r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-V Tanı Ölçütleri</a:t>
            </a:r>
          </a:p>
          <a:p>
            <a:pPr algn="ctr">
              <a:lnSpc>
                <a:spcPct val="150000"/>
              </a:lnSpc>
              <a:buNone/>
            </a:pPr>
            <a:r>
              <a:rPr lang="tr-TR" sz="28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Dehb</a:t>
            </a:r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Alttipleri</a:t>
            </a:r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50000"/>
              </a:lnSpc>
              <a:buNone/>
            </a:pPr>
            <a:r>
              <a:rPr lang="tr-TR" sz="28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Dehb</a:t>
            </a:r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Nedenleri </a:t>
            </a:r>
          </a:p>
          <a:p>
            <a:pPr algn="ctr">
              <a:lnSpc>
                <a:spcPct val="150000"/>
              </a:lnSpc>
              <a:buNone/>
            </a:pPr>
            <a:r>
              <a:rPr lang="tr-TR" sz="28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Dehb</a:t>
            </a:r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Yaygınlığı</a:t>
            </a:r>
          </a:p>
          <a:p>
            <a:pPr algn="ctr">
              <a:lnSpc>
                <a:spcPct val="150000"/>
              </a:lnSpc>
              <a:buNone/>
            </a:pPr>
            <a:r>
              <a:rPr lang="tr-TR" sz="28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Dehb</a:t>
            </a:r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Tanısı</a:t>
            </a:r>
          </a:p>
          <a:p>
            <a:pPr algn="ctr">
              <a:lnSpc>
                <a:spcPct val="150000"/>
              </a:lnSpc>
              <a:buNone/>
            </a:pPr>
            <a:r>
              <a:rPr lang="tr-TR" sz="28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Dehb</a:t>
            </a:r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Tedavi  Yaklaşımları</a:t>
            </a:r>
            <a:endParaRPr lang="tr-TR" sz="28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tr-TR" sz="28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SUNUM İÇERİĞİ </a:t>
            </a:r>
            <a:endParaRPr lang="tr-TR" sz="32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smtClean="0">
                <a:latin typeface="Arial" pitchFamily="34" charset="0"/>
                <a:cs typeface="Arial" pitchFamily="34" charset="0"/>
              </a:rPr>
              <a:t>Bu oranlar h</a:t>
            </a:r>
            <a:r>
              <a:rPr lang="tr-TR" altLang="tr-TR" sz="2800" dirty="0" smtClean="0">
                <a:latin typeface="Arial" pitchFamily="34" charset="0"/>
                <a:cs typeface="Arial" pitchFamily="34" charset="0"/>
              </a:rPr>
              <a:t>er sınıfta en az bir çocuğun DEHB olduğunu düşündürmektedir. </a:t>
            </a: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tr-TR" sz="2800" dirty="0">
              <a:solidFill>
                <a:schemeClr val="accent5"/>
              </a:solidFill>
              <a:latin typeface="Comic Sans MS" pitchFamily="66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dirty="0" smtClean="0">
                <a:solidFill>
                  <a:schemeClr val="accent5"/>
                </a:solidFill>
                <a:latin typeface="Comic Sans MS" pitchFamily="66" charset="0"/>
              </a:rPr>
              <a:t>DEHB YAYGINLIĞI</a:t>
            </a:r>
            <a:endParaRPr lang="tr-TR" sz="4000" dirty="0">
              <a:solidFill>
                <a:schemeClr val="accent5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Genel Bir prosedür olarak tanı koyma aşağıdaki aşamalarda gerçekleşmektedir. </a:t>
            </a:r>
          </a:p>
          <a:p>
            <a:pPr algn="just"/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1- </a:t>
            </a: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Aile ve çocukla görüşme, bilgi alma, ailenin doldurması gereken ölçekler</a:t>
            </a:r>
          </a:p>
          <a:p>
            <a:pPr algn="just"/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2- Çocuğun değerlendirilmesi (muayene ve testler)</a:t>
            </a:r>
          </a:p>
          <a:p>
            <a:pPr algn="just"/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3- Okul ve öğretmenden alınan bilgiler ve öğretmenin doldurduğu ölçekler</a:t>
            </a:r>
          </a:p>
          <a:p>
            <a:pPr algn="just"/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4- Laboratuar testleri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err="1">
                <a:solidFill>
                  <a:schemeClr val="accent5"/>
                </a:solidFill>
                <a:latin typeface="Comic Sans MS" pitchFamily="66" charset="0"/>
              </a:rPr>
              <a:t>DEHB’nda</a:t>
            </a:r>
            <a:r>
              <a:rPr lang="tr-TR" sz="3200" dirty="0">
                <a:solidFill>
                  <a:schemeClr val="accent5"/>
                </a:solidFill>
                <a:latin typeface="Comic Sans MS" pitchFamily="66" charset="0"/>
              </a:rPr>
              <a:t> tanı koyma aşamaları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>
                <a:solidFill>
                  <a:srgbClr val="FF0000"/>
                </a:solidFill>
                <a:latin typeface="Comic Sans MS" pitchFamily="66" charset="0"/>
              </a:rPr>
              <a:t>1- İlaç tedavileri</a:t>
            </a:r>
          </a:p>
          <a:p>
            <a:pPr algn="just"/>
            <a:r>
              <a:rPr lang="tr-TR" dirty="0">
                <a:solidFill>
                  <a:srgbClr val="FF0000"/>
                </a:solidFill>
                <a:latin typeface="Comic Sans MS" pitchFamily="66" charset="0"/>
              </a:rPr>
              <a:t>2- 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Aile temelli müdahaleler</a:t>
            </a: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  <a:p>
            <a:pPr algn="just"/>
            <a:r>
              <a:rPr lang="tr-TR" dirty="0" smtClean="0">
                <a:solidFill>
                  <a:schemeClr val="accent5"/>
                </a:solidFill>
                <a:latin typeface="Comic Sans MS" pitchFamily="66" charset="0"/>
              </a:rPr>
              <a:t>3-Okul temelli müdahaleler ( sınıf davranış yönetimi, akademik müdahaleler )</a:t>
            </a:r>
            <a:endParaRPr lang="tr-TR" dirty="0">
              <a:solidFill>
                <a:schemeClr val="accent5"/>
              </a:solidFill>
              <a:latin typeface="Comic Sans MS" pitchFamily="66" charset="0"/>
            </a:endParaRPr>
          </a:p>
          <a:p>
            <a:pPr algn="just"/>
            <a:r>
              <a:rPr lang="tr-TR" dirty="0">
                <a:solidFill>
                  <a:schemeClr val="accent5"/>
                </a:solidFill>
                <a:latin typeface="Comic Sans MS" pitchFamily="66" charset="0"/>
              </a:rPr>
              <a:t>4- </a:t>
            </a:r>
            <a:r>
              <a:rPr lang="tr-TR" dirty="0" smtClean="0">
                <a:solidFill>
                  <a:schemeClr val="accent5"/>
                </a:solidFill>
                <a:latin typeface="Comic Sans MS" pitchFamily="66" charset="0"/>
              </a:rPr>
              <a:t>Akran müdahaleleri (sosyal beceri eğitimi, yaz tedavi programı )</a:t>
            </a:r>
            <a:endParaRPr lang="tr-TR" dirty="0">
              <a:solidFill>
                <a:schemeClr val="accent5"/>
              </a:solidFill>
              <a:latin typeface="Comic Sans MS" pitchFamily="66" charset="0"/>
            </a:endParaRPr>
          </a:p>
          <a:p>
            <a:pPr algn="just"/>
            <a:r>
              <a:rPr lang="tr-TR" dirty="0">
                <a:solidFill>
                  <a:schemeClr val="accent5"/>
                </a:solidFill>
                <a:latin typeface="Comic Sans MS" pitchFamily="66" charset="0"/>
              </a:rPr>
              <a:t>5- </a:t>
            </a:r>
            <a:r>
              <a:rPr lang="tr-TR" dirty="0" smtClean="0">
                <a:solidFill>
                  <a:schemeClr val="accent5"/>
                </a:solidFill>
                <a:latin typeface="Comic Sans MS" pitchFamily="66" charset="0"/>
              </a:rPr>
              <a:t>Çok yönlü tedavi yaklaşımları </a:t>
            </a:r>
            <a:endParaRPr lang="tr-TR" dirty="0">
              <a:solidFill>
                <a:schemeClr val="accent5"/>
              </a:solidFill>
              <a:latin typeface="Comic Sans MS" pitchFamily="66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err="1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DEHB’nun</a:t>
            </a:r>
            <a:r>
              <a:rPr lang="tr-TR" sz="32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Tedavisi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dirty="0">
                <a:solidFill>
                  <a:schemeClr val="accent5"/>
                </a:solidFill>
                <a:latin typeface="Comic Sans MS" pitchFamily="66" charset="0"/>
              </a:rPr>
              <a:t>	</a:t>
            </a:r>
            <a:r>
              <a:rPr lang="tr-TR" sz="2800" dirty="0" err="1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DEHB’nda</a:t>
            </a:r>
            <a:r>
              <a:rPr lang="tr-TR" sz="28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etkinliği kanıtlanmış ve en yaygın olarak uygulanmakta olan tedavi, ilaç tedavisidir. </a:t>
            </a:r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İlaç tedavilerinde genellikle  bireylerin </a:t>
            </a:r>
            <a:r>
              <a:rPr lang="tr-TR" sz="28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noradrenalin</a:t>
            </a:r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ve </a:t>
            </a:r>
            <a:r>
              <a:rPr lang="tr-TR" sz="28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dopamin</a:t>
            </a:r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düzeylerini düzenlemeye  yönelik ilaçlar kullanılmaktadır. </a:t>
            </a:r>
            <a:endParaRPr lang="tr-TR" sz="28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tr-TR" dirty="0">
              <a:solidFill>
                <a:schemeClr val="accent5"/>
              </a:solidFill>
              <a:latin typeface="Comic Sans MS" pitchFamily="66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İlaç tedavileri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268413"/>
            <a:ext cx="7696200" cy="3657600"/>
          </a:xfrm>
        </p:spPr>
        <p:txBody>
          <a:bodyPr/>
          <a:lstStyle/>
          <a:p>
            <a:pPr algn="just"/>
            <a:r>
              <a:rPr lang="tr-TR" dirty="0" err="1" smtClean="0">
                <a:solidFill>
                  <a:schemeClr val="accent5"/>
                </a:solidFill>
                <a:latin typeface="Comic Sans MS" pitchFamily="66" charset="0"/>
              </a:rPr>
              <a:t>Ritalin</a:t>
            </a:r>
            <a:r>
              <a:rPr lang="tr-TR" dirty="0" smtClean="0">
                <a:solidFill>
                  <a:schemeClr val="accent5"/>
                </a:solidFill>
                <a:latin typeface="Comic Sans MS" pitchFamily="66" charset="0"/>
              </a:rPr>
              <a:t>     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  Yetişkin </a:t>
            </a: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  <a:p>
            <a:pPr algn="just"/>
            <a:r>
              <a:rPr lang="tr-TR" dirty="0" err="1" smtClean="0">
                <a:solidFill>
                  <a:schemeClr val="accent5"/>
                </a:solidFill>
                <a:latin typeface="Comic Sans MS" pitchFamily="66" charset="0"/>
              </a:rPr>
              <a:t>Concerta</a:t>
            </a:r>
            <a:r>
              <a:rPr lang="tr-TR" dirty="0" smtClean="0">
                <a:solidFill>
                  <a:schemeClr val="accent5"/>
                </a:solidFill>
                <a:latin typeface="Comic Sans MS" pitchFamily="66" charset="0"/>
              </a:rPr>
              <a:t>    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Çocuk</a:t>
            </a: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-315913"/>
            <a:ext cx="6870700" cy="1600201"/>
          </a:xfrm>
        </p:spPr>
        <p:txBody>
          <a:bodyPr>
            <a:normAutofit/>
          </a:bodyPr>
          <a:lstStyle/>
          <a:p>
            <a:pPr algn="ctr"/>
            <a:r>
              <a:rPr lang="tr-TR" sz="3200" dirty="0" err="1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Psikostimülan</a:t>
            </a:r>
            <a:r>
              <a:rPr lang="tr-TR" sz="32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ilaçlar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7696200" cy="3657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2800" dirty="0">
                <a:solidFill>
                  <a:schemeClr val="accent5"/>
                </a:solidFill>
                <a:latin typeface="Comic Sans MS" pitchFamily="66" charset="0"/>
              </a:rPr>
              <a:t>Dikkat süresi ve yoğunluğu artar.</a:t>
            </a:r>
          </a:p>
          <a:p>
            <a:pPr algn="just"/>
            <a:r>
              <a:rPr lang="tr-TR" sz="2800" dirty="0">
                <a:solidFill>
                  <a:schemeClr val="accent5"/>
                </a:solidFill>
                <a:latin typeface="Comic Sans MS" pitchFamily="66" charset="0"/>
              </a:rPr>
              <a:t>Aşırı hareketlilik ve dürtüsellik azalır.</a:t>
            </a:r>
          </a:p>
          <a:p>
            <a:pPr algn="just"/>
            <a:r>
              <a:rPr lang="tr-TR" sz="2800" dirty="0">
                <a:solidFill>
                  <a:schemeClr val="accent5"/>
                </a:solidFill>
                <a:latin typeface="Comic Sans MS" pitchFamily="66" charset="0"/>
              </a:rPr>
              <a:t>Uyarı, eleştiri ve olumsuz geri bildirimler azalır.</a:t>
            </a:r>
          </a:p>
          <a:p>
            <a:pPr algn="just"/>
            <a:r>
              <a:rPr lang="tr-TR" sz="2800" dirty="0">
                <a:solidFill>
                  <a:schemeClr val="accent5"/>
                </a:solidFill>
                <a:latin typeface="Comic Sans MS" pitchFamily="66" charset="0"/>
              </a:rPr>
              <a:t>Öğretmenler ve arkadaşlarla ilişkiler olumlu yönde gelişir.</a:t>
            </a:r>
          </a:p>
          <a:p>
            <a:pPr algn="just"/>
            <a:r>
              <a:rPr lang="tr-TR" sz="2800" dirty="0">
                <a:solidFill>
                  <a:schemeClr val="accent5"/>
                </a:solidFill>
                <a:latin typeface="Comic Sans MS" pitchFamily="66" charset="0"/>
              </a:rPr>
              <a:t>Aile ile ilişkiler olumlu yönde gelişir.</a:t>
            </a:r>
          </a:p>
          <a:p>
            <a:pPr algn="just"/>
            <a:r>
              <a:rPr lang="tr-TR" sz="2800" dirty="0">
                <a:solidFill>
                  <a:schemeClr val="accent5"/>
                </a:solidFill>
                <a:latin typeface="Comic Sans MS" pitchFamily="66" charset="0"/>
              </a:rPr>
              <a:t>Kişi gerçek kapasitesini görmeye ve kendine güvenmeye başlar.</a:t>
            </a:r>
          </a:p>
          <a:p>
            <a:pPr algn="just"/>
            <a:r>
              <a:rPr lang="tr-TR" sz="2800" dirty="0" smtClean="0">
                <a:solidFill>
                  <a:schemeClr val="accent5"/>
                </a:solidFill>
                <a:latin typeface="Comic Sans MS" pitchFamily="66" charset="0"/>
              </a:rPr>
              <a:t>Akademik </a:t>
            </a:r>
            <a:r>
              <a:rPr lang="tr-TR" sz="2800" dirty="0">
                <a:solidFill>
                  <a:schemeClr val="accent5"/>
                </a:solidFill>
                <a:latin typeface="Comic Sans MS" pitchFamily="66" charset="0"/>
              </a:rPr>
              <a:t>başarı artar.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İlaçların olumlu etkisi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41438"/>
            <a:ext cx="8501122" cy="4873644"/>
          </a:xfrm>
        </p:spPr>
        <p:txBody>
          <a:bodyPr>
            <a:normAutofit/>
          </a:bodyPr>
          <a:lstStyle/>
          <a:p>
            <a:pPr algn="just"/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DEHB’i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betimleyen dürtüsel davranış,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hiperaktivite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 ve dikkatsizlik sıklıkla ebeveyn çocuk arasındaki ilişkide bozulmaya katkıda bulunan ve ailenin stres düzeyini yükselten bir durumdur. </a:t>
            </a:r>
          </a:p>
          <a:p>
            <a:pPr algn="just"/>
            <a:r>
              <a:rPr lang="tr-TR" sz="2800" dirty="0" smtClean="0">
                <a:latin typeface="Arial" pitchFamily="34" charset="0"/>
                <a:cs typeface="Arial" pitchFamily="34" charset="0"/>
              </a:rPr>
              <a:t>Zaman içerisinde aileler çocukların var olan davranış güçlüklerini arttırmaya yada sürdürmeye katkıda bulunabilecek problemlerle başa çıkmakta uyumsuz ve zarar verici çocuk bakımı stratejileri geliştirebilir 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Patterson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DeBaryshe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Ramsey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,1989). </a:t>
            </a:r>
          </a:p>
          <a:p>
            <a:pPr algn="just"/>
            <a:endParaRPr lang="tr-TR" sz="2800" dirty="0">
              <a:solidFill>
                <a:schemeClr val="accent5"/>
              </a:solidFill>
              <a:latin typeface="Comic Sans MS" pitchFamily="66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529538" cy="1044575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>
                <a:latin typeface="Arial" pitchFamily="34" charset="0"/>
                <a:cs typeface="Arial" pitchFamily="34" charset="0"/>
              </a:rPr>
              <a:t>Aile Temelli Müdahaleler</a:t>
            </a:r>
            <a:endParaRPr lang="tr-TR" sz="32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41438"/>
            <a:ext cx="8501122" cy="4873644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Ülkemizde ve dünyada </a:t>
            </a:r>
            <a:r>
              <a:rPr lang="tr-TR" sz="28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Dehbli</a:t>
            </a:r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bireylerin ailelerine yönelik çeşitli programlar geliştirilmiştir.</a:t>
            </a:r>
          </a:p>
          <a:p>
            <a:pPr algn="just"/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Bu programlarda ailelere DEHB olan çocukların istenmeyen davranışlarıyla nasıl etkili bir şekilde başa çıkabileceği öğretilmektedir. </a:t>
            </a:r>
            <a:endParaRPr lang="tr-TR" sz="28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529538" cy="1044575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>
                <a:latin typeface="Arial" pitchFamily="34" charset="0"/>
                <a:cs typeface="Arial" pitchFamily="34" charset="0"/>
              </a:rPr>
              <a:t>Aile Temelli Müdahaleler</a:t>
            </a:r>
            <a:endParaRPr lang="tr-TR" sz="32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2921488"/>
            <a:ext cx="8229600" cy="3315824"/>
          </a:xfrm>
        </p:spPr>
        <p:txBody>
          <a:bodyPr>
            <a:normAutofit/>
          </a:bodyPr>
          <a:lstStyle/>
          <a:p>
            <a:r>
              <a:rPr lang="tr-TR" b="1" dirty="0"/>
              <a:t>18-36 aylar </a:t>
            </a:r>
            <a:r>
              <a:rPr lang="tr-TR" dirty="0"/>
              <a:t>arasında bir kez otizm*, </a:t>
            </a:r>
            <a:r>
              <a:rPr lang="tr-TR" b="1" dirty="0"/>
              <a:t>48-60 ay </a:t>
            </a:r>
            <a:r>
              <a:rPr lang="tr-TR" dirty="0"/>
              <a:t>arasında da bir kez dikkat eksikliği, hiperaktivite** ve özgül öğrenme güçlüğü*** açısından değerlendirilmesi ve şüphelenilen durumlarda ailenin bilgilendirilerek ilgili uzmanlık alanına yönlendirilmesi önemlidir. 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400" dirty="0" smtClean="0"/>
              <a:t>Yaygın Gelişimsel Bozuklukların Taranması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24436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040560"/>
          </a:xfrm>
        </p:spPr>
        <p:txBody>
          <a:bodyPr>
            <a:normAutofit fontScale="92500"/>
          </a:bodyPr>
          <a:lstStyle/>
          <a:p>
            <a:r>
              <a:rPr lang="tr-TR" sz="3000" b="1" dirty="0"/>
              <a:t>**Dikkat Eksikliği ve Hiperaktivite</a:t>
            </a:r>
            <a:r>
              <a:rPr lang="tr-TR" sz="3000" dirty="0"/>
              <a:t>: </a:t>
            </a:r>
            <a:endParaRPr lang="tr-TR" sz="3000" dirty="0" smtClean="0"/>
          </a:p>
          <a:p>
            <a:endParaRPr lang="tr-TR" dirty="0"/>
          </a:p>
          <a:p>
            <a:r>
              <a:rPr lang="tr-TR" sz="2600" dirty="0" smtClean="0"/>
              <a:t>48-60 </a:t>
            </a:r>
            <a:r>
              <a:rPr lang="tr-TR" sz="2600" dirty="0"/>
              <a:t>aylar arasında bir kez elleri ve ayaklarının sürekli kıpır kıpır olması veya oturduğu yerde kıpırdanma, </a:t>
            </a:r>
          </a:p>
          <a:p>
            <a:r>
              <a:rPr lang="tr-TR" sz="2600" dirty="0"/>
              <a:t>• Çabuk sıkılma, faaliyetleri yarım bırakma </a:t>
            </a:r>
          </a:p>
          <a:p>
            <a:r>
              <a:rPr lang="tr-TR" sz="2600" dirty="0"/>
              <a:t>• Koşturduğu veya ani hareketlerde bulunduğu için sık yaralanma, kaza geçirme, </a:t>
            </a:r>
          </a:p>
          <a:p>
            <a:r>
              <a:rPr lang="tr-TR" sz="2600" dirty="0"/>
              <a:t>• Dalgın, dikkatsiz görünmesi ve karşısındakini dinleyememesi sebebiyle soruların ve komutların üst üste tekrarının gerekmesi durumları açısından değerlendirilmesi uygun olur.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400" dirty="0" smtClean="0"/>
              <a:t>Yaygın Gelişimsel Bozuklukların Taranması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29276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Dikkat eksikliği ve </a:t>
            </a:r>
            <a:r>
              <a:rPr lang="tr-TR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hiperaktivite</a:t>
            </a:r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bozukluğu (DEHB) gelişimsel olarak uygunsuz düzeyde dürtüsellik ve dikkat eksikliği ve bazı vakalarda </a:t>
            </a:r>
            <a:r>
              <a:rPr lang="tr-TR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hiperaktivite</a:t>
            </a:r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ile karakterize, kronik ve </a:t>
            </a:r>
            <a:r>
              <a:rPr lang="tr-TR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nörobiyolojik</a:t>
            </a:r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davranışsal bir bozukluktur ( </a:t>
            </a:r>
            <a:r>
              <a:rPr lang="tr-TR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Rief</a:t>
            </a:r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, 2008, s. 2 ).</a:t>
            </a:r>
            <a:endParaRPr lang="tr-TR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TANIM</a:t>
            </a:r>
            <a:endParaRPr lang="tr-TR" sz="32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/>
          </a:bodyPr>
          <a:lstStyle/>
          <a:p>
            <a:r>
              <a:rPr lang="tr-TR" sz="3200" b="1" dirty="0"/>
              <a:t>***Özgül Öğrenme Güçlüğü</a:t>
            </a:r>
            <a:r>
              <a:rPr lang="tr-TR" sz="3200" dirty="0"/>
              <a:t>: </a:t>
            </a:r>
            <a:endParaRPr lang="tr-TR" sz="3200" dirty="0" smtClean="0"/>
          </a:p>
          <a:p>
            <a:endParaRPr lang="tr-TR" sz="3200" dirty="0" smtClean="0"/>
          </a:p>
          <a:p>
            <a:r>
              <a:rPr lang="tr-TR" sz="2400" dirty="0"/>
              <a:t>48-60 aylar arasında 2 kez, konuşmanın gecikmesi, zamanında konuşmaya başlamış bile olsa cümle kurmaya geçememe, cümle kurarken kelimeleri garip yerleştirme, bazı kelime ve kavramları ısrarla öğrenememe, karıştırma; sağ - sol - yukarı -aşağı -yer - yön gibi kavramları öğrenmede zorlanma </a:t>
            </a:r>
            <a:r>
              <a:rPr lang="tr-TR" sz="2400" dirty="0" smtClean="0"/>
              <a:t>ve </a:t>
            </a:r>
            <a:r>
              <a:rPr lang="tr-TR" sz="2400" dirty="0"/>
              <a:t>60 ay ve sonrası için yazı yazmakta, harfleri, sayıları öğrenmekte zorlanma durumlarının değerlendirilmesi uygun olur. </a:t>
            </a:r>
            <a:endParaRPr lang="tr-TR" sz="26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400" dirty="0" smtClean="0"/>
              <a:t>Yaygın Gelişimsel Bozuklukların Taranması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4150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Dikkatsizlik: Gelişimsel düzeyine göre uygun olmayan toplumsal, okulla/ işle ilgili etkinlikleri doğrudan olumsuz etkileyen aşağıdaki altı belirti (Amerikan </a:t>
            </a:r>
            <a:r>
              <a:rPr lang="tr-TR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Psikiyatristler</a:t>
            </a:r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Birliği, 2013). </a:t>
            </a:r>
          </a:p>
          <a:p>
            <a:pPr algn="just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a) Çoğu kez ayrıntılara özen göstermez okul çalışmalarında (derslerde) işte ya da etkinlikler sırasında dikkatsizce hatalar yapar  Örneğin: Ayrıntıları gözden kaçırır</a:t>
            </a:r>
          </a:p>
          <a:p>
            <a:pPr algn="just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b) Çoğu kez iş yaparken ya da oyun oynarken dikkatini sürdürmekte güçlük çeker. Örn. : Uzun bir okumayı takip edemez. Dersi dinlerken odaklanmakta güçlük çeker</a:t>
            </a:r>
          </a:p>
          <a:p>
            <a:pPr algn="just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c) Çoğu kez kendisine doğru konuşuyorken dinlemiyormuş gibi görünür. Örn.: Dikkatini dağıtacak bir uyaran olmasa bile aklı başka yerdedir.</a:t>
            </a:r>
            <a:endParaRPr lang="tr-TR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DSM-V Tanı Ölçütleri</a:t>
            </a:r>
            <a:endParaRPr lang="tr-TR" sz="32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d) Çoğu kez verilen yönergeleri izlemez ve okulda verilen görevleri, sıradan günlük işleri, ya da işyeri sorumluluklarını tamamlayamaz. Örn. Öğretmenin verdiği bir işe başlar ancak hızlı bir şekilde dikkatini yitirir.</a:t>
            </a:r>
          </a:p>
          <a:p>
            <a:pPr algn="just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e) Çoğu kez işlerini düzenlemekte güçlük çeker. Örn. Dağınık ve düzensiz çalışır. Kişisel eşyalarını düzenli tutmakta güçlük çeker.</a:t>
            </a:r>
          </a:p>
          <a:p>
            <a:pPr algn="just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f) Çoğu kez zihinsel bir çaba gerektiren işlerden kaçınır, bu tür işleri sevmez ya da bu tür işlere girmek istemez. Örn. : Rapor hazırlamak, Form doldurmak, Ödev yapmak gibi. </a:t>
            </a:r>
          </a:p>
          <a:p>
            <a:pPr algn="just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g) Çoğu kez işi ya da etkinlikleri için gerekli nesneleri kaybeder. Örn: Anahtar, Kalem, Gözlük, Defter, Kitap gibi. </a:t>
            </a: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DSM-V Tanı Ölçütleri</a:t>
            </a:r>
            <a:endParaRPr lang="tr-TR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h) Çoğu kez dış uyaranlarla dikkati dağılır. Örn. : Öğretmeni dinlerken uçan bir sivri sinek görürse dikkatini ona verebilir.</a:t>
            </a:r>
          </a:p>
          <a:p>
            <a:pPr algn="just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i) Çoğu kez günlük işlerde unutkandır. Örn. Faturaları Ödeme, Ödevleri Yapma, Öğretmenin verdiği bir kitabı odaya götürme.</a:t>
            </a: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DSM-V Tanı Ölçütleri</a:t>
            </a:r>
            <a:endParaRPr lang="tr-TR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6D8FD728AAF04D5ADA0B56E3D6611C5A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7158" y="571480"/>
            <a:ext cx="8572560" cy="5786454"/>
          </a:xfrm>
        </p:spPr>
      </p:pic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214290"/>
            <a:ext cx="9001156" cy="785818"/>
          </a:xfrm>
        </p:spPr>
        <p:txBody>
          <a:bodyPr>
            <a:noAutofit/>
          </a:bodyPr>
          <a:lstStyle/>
          <a:p>
            <a:pPr algn="ctr"/>
            <a:r>
              <a:rPr lang="tr-TR" alt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 İNEK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altLang="tr-T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Dikkat Kapasitesi</a:t>
            </a:r>
            <a:r>
              <a:rPr lang="tr-TR" altLang="tr-TR" sz="2800" dirty="0" smtClean="0">
                <a:latin typeface="Arial" pitchFamily="34" charset="0"/>
                <a:cs typeface="Arial" pitchFamily="34" charset="0"/>
              </a:rPr>
              <a:t>: kısa bir süre içerisinde hatırlayabildiğimiz ya da dikkatimizi yöneltebildiğimiz bilgi miktarı</a:t>
            </a:r>
          </a:p>
          <a:p>
            <a:pPr algn="just"/>
            <a:r>
              <a:rPr lang="tr-TR" altLang="tr-T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Seçici Dikkat: </a:t>
            </a:r>
            <a:r>
              <a:rPr lang="tr-TR" altLang="tr-TR" sz="2800" dirty="0" smtClean="0">
                <a:latin typeface="Arial" pitchFamily="34" charset="0"/>
                <a:cs typeface="Arial" pitchFamily="34" charset="0"/>
              </a:rPr>
              <a:t>ilgili uyaranlara yoğunlaşabilme ve çevredeki –</a:t>
            </a:r>
            <a:r>
              <a:rPr lang="tr-TR" altLang="tr-TR" sz="2800" dirty="0" err="1" smtClean="0">
                <a:latin typeface="Arial" pitchFamily="34" charset="0"/>
                <a:cs typeface="Arial" pitchFamily="34" charset="0"/>
              </a:rPr>
              <a:t>gürülti</a:t>
            </a:r>
            <a:r>
              <a:rPr lang="tr-TR" altLang="tr-TR" sz="2800" dirty="0" smtClean="0">
                <a:latin typeface="Arial" pitchFamily="34" charset="0"/>
                <a:cs typeface="Arial" pitchFamily="34" charset="0"/>
              </a:rPr>
              <a:t> gibi- dış uyaranlardan etkilenmeme</a:t>
            </a:r>
          </a:p>
          <a:p>
            <a:pPr algn="just"/>
            <a:r>
              <a:rPr lang="tr-TR" altLang="tr-T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Süreğen Dikkat / süreğen özen:  </a:t>
            </a:r>
            <a:r>
              <a:rPr lang="tr-TR" altLang="tr-TR" sz="2800" dirty="0" smtClean="0">
                <a:latin typeface="Arial" pitchFamily="34" charset="0"/>
                <a:cs typeface="Arial" pitchFamily="34" charset="0"/>
              </a:rPr>
              <a:t>dikkatini belli bir konuya uzun süre odaklayabilme ya da yorgunken dikkat edebilme.  </a:t>
            </a:r>
          </a:p>
          <a:p>
            <a:pPr algn="just"/>
            <a:r>
              <a:rPr lang="tr-TR" altLang="tr-TR" sz="2800" dirty="0" smtClean="0">
                <a:latin typeface="Arial" pitchFamily="34" charset="0"/>
                <a:cs typeface="Arial" pitchFamily="34" charset="0"/>
              </a:rPr>
              <a:t>DEHB olan çocuklar çoğunlukla 3. maddede güçlük yaşarlar. DEHB olan çocuklar ilgilerini çekmeyen ya da tekrara dayalı bir iş yaptıklarında, performanslarının diğer çocuklara göre düştüğü gözlenmektedir</a:t>
            </a:r>
          </a:p>
          <a:p>
            <a:pPr algn="just"/>
            <a:endParaRPr lang="tr-TR" dirty="0" smtClean="0">
              <a:solidFill>
                <a:schemeClr val="accent5"/>
              </a:solidFill>
              <a:latin typeface="Comic Sans MS" pitchFamily="66" charset="0"/>
            </a:endParaRP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214290"/>
            <a:ext cx="9001156" cy="785818"/>
          </a:xfrm>
        </p:spPr>
        <p:txBody>
          <a:bodyPr>
            <a:noAutofit/>
          </a:bodyPr>
          <a:lstStyle/>
          <a:p>
            <a:pPr algn="ctr"/>
            <a:r>
              <a:rPr lang="tr-TR" alt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DİKKAT TOPLAMA / TOPLAYAMAMA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71480"/>
            <a:ext cx="8229600" cy="6000792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Aşırı Hareketlilik ve Dürtüsellik : Gelişimsel düzeyine göre uygun olmayan toplumsal, okulla/ işle ilgili etkinlikleri doğrudan olumsuz etkileyen aşağıdaki altı belirti (Amerikan </a:t>
            </a:r>
            <a:r>
              <a:rPr lang="tr-TR" sz="28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Psikiyatristler</a:t>
            </a:r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Birliği, 2013). </a:t>
            </a:r>
          </a:p>
          <a:p>
            <a:pPr algn="just"/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a) Çoğu kez kıpırdanır, ya da ellerini ve ayaklarını vurur ya da oturduğu yerde kıvranır. </a:t>
            </a:r>
          </a:p>
          <a:p>
            <a:pPr algn="just"/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b) Çoğu kez oturması gerektiği durumlarda oturduğu yerinden kalkar. Örn.: Sınıfta</a:t>
            </a:r>
          </a:p>
          <a:p>
            <a:pPr algn="just"/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c) Çoğu kez uygunsuz ortamlarda ortalıkta koşturur durur ya da bir yerlere tırmanır. </a:t>
            </a:r>
          </a:p>
          <a:p>
            <a:pPr algn="just"/>
            <a:r>
              <a:rPr lang="tr-TR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d) Çoğu kez boş zaman etkinliklerine sessiz bir biçimde katılamaz ya da sessiz bir biçimde oynayamaz. </a:t>
            </a:r>
            <a:endParaRPr lang="tr-TR" sz="28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DSM-V Tanı Ölçütleri</a:t>
            </a:r>
            <a:endParaRPr lang="tr-TR" sz="32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1433</TotalTime>
  <Words>1527</Words>
  <Application>Microsoft Office PowerPoint</Application>
  <PresentationFormat>Ekran Gösterisi (4:3)</PresentationFormat>
  <Paragraphs>164</Paragraphs>
  <Slides>30</Slides>
  <Notes>27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Kalabalık</vt:lpstr>
      <vt:lpstr>DİKKAT EKSİKLİĞİ HİPERAKTİVİTE         BOZUKLUĞU</vt:lpstr>
      <vt:lpstr>SUNUM İÇERİĞİ </vt:lpstr>
      <vt:lpstr>TANIM</vt:lpstr>
      <vt:lpstr>DSM-V Tanı Ölçütleri</vt:lpstr>
      <vt:lpstr>DSM-V Tanı Ölçütleri</vt:lpstr>
      <vt:lpstr>DSM-V Tanı Ölçütleri</vt:lpstr>
      <vt:lpstr>MOR İNEK </vt:lpstr>
      <vt:lpstr>DİKKAT TOPLAMA / TOPLAYAMAMA</vt:lpstr>
      <vt:lpstr>DSM-V Tanı Ölçütleri</vt:lpstr>
      <vt:lpstr>DSM-V Tanı Ölçütleri</vt:lpstr>
      <vt:lpstr>DSM-V Tanı Ölçütleri</vt:lpstr>
      <vt:lpstr> DÜRTÜSELLİK </vt:lpstr>
      <vt:lpstr>DSM-V Alt Tipleri </vt:lpstr>
      <vt:lpstr>DEHB’NA EŞLİK EDEN BELİRTİLER</vt:lpstr>
      <vt:lpstr>OLUMLU ÖZELLİKLER</vt:lpstr>
      <vt:lpstr>DEHB NEDENLERİ </vt:lpstr>
      <vt:lpstr>DEHB NEDENLERİ </vt:lpstr>
      <vt:lpstr>DEHB YAYGINLIĞI</vt:lpstr>
      <vt:lpstr>DEHB YAYGINLIĞI</vt:lpstr>
      <vt:lpstr>DEHB YAYGINLIĞI</vt:lpstr>
      <vt:lpstr>DEHB’nda tanı koyma aşamaları </vt:lpstr>
      <vt:lpstr>DEHB’nun Tedavisi</vt:lpstr>
      <vt:lpstr>İlaç tedavileri</vt:lpstr>
      <vt:lpstr>Psikostimülan ilaçlar</vt:lpstr>
      <vt:lpstr>İlaçların olumlu etkisi</vt:lpstr>
      <vt:lpstr>Aile Temelli Müdahaleler</vt:lpstr>
      <vt:lpstr>Aile Temelli Müdahaleler</vt:lpstr>
      <vt:lpstr>Yaygın Gelişimsel Bozuklukların Taranması</vt:lpstr>
      <vt:lpstr>Yaygın Gelişimsel Bozuklukların Taranması</vt:lpstr>
      <vt:lpstr>Yaygın Gelişimsel Bozuklukların Taranması</vt:lpstr>
    </vt:vector>
  </TitlesOfParts>
  <Company>kou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DİKKAT EKSİKLİĞİ HİPERAKTİVİTE BOZUKLUĞU</dc:title>
  <dc:creator>psikiyatri</dc:creator>
  <cp:lastModifiedBy>Casper</cp:lastModifiedBy>
  <cp:revision>84</cp:revision>
  <dcterms:created xsi:type="dcterms:W3CDTF">2000-03-16T08:17:09Z</dcterms:created>
  <dcterms:modified xsi:type="dcterms:W3CDTF">2018-07-09T09:44:57Z</dcterms:modified>
</cp:coreProperties>
</file>