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2" r:id="rId2"/>
    <p:sldId id="266" r:id="rId3"/>
    <p:sldId id="265" r:id="rId4"/>
    <p:sldId id="268" r:id="rId5"/>
    <p:sldId id="269" r:id="rId6"/>
    <p:sldId id="267" r:id="rId7"/>
    <p:sldId id="263" r:id="rId8"/>
    <p:sldId id="256" r:id="rId9"/>
    <p:sldId id="281" r:id="rId10"/>
    <p:sldId id="270" r:id="rId11"/>
    <p:sldId id="276" r:id="rId12"/>
    <p:sldId id="277" r:id="rId13"/>
    <p:sldId id="278" r:id="rId14"/>
    <p:sldId id="279" r:id="rId15"/>
    <p:sldId id="280" r:id="rId16"/>
    <p:sldId id="257" r:id="rId17"/>
    <p:sldId id="258" r:id="rId18"/>
    <p:sldId id="273" r:id="rId19"/>
    <p:sldId id="272" r:id="rId20"/>
    <p:sldId id="271" r:id="rId21"/>
    <p:sldId id="259" r:id="rId22"/>
    <p:sldId id="275" r:id="rId23"/>
    <p:sldId id="261" r:id="rId24"/>
    <p:sldId id="260" r:id="rId25"/>
    <p:sldId id="264" r:id="rId26"/>
    <p:sldId id="262" r:id="rId27"/>
    <p:sldId id="274" r:id="rId28"/>
    <p:sldId id="283" r:id="rId29"/>
    <p:sldId id="284" r:id="rId30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bg2">
                <a:lumMod val="5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8 Oval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28315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anchor="b"/>
          <a:lstStyle>
            <a:lvl1pPr algn="l">
              <a:defRPr baseline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2071678"/>
            <a:ext cx="7406640" cy="414340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tIns="0"/>
          <a:lstStyle>
            <a:lvl1pPr marL="27432" indent="0" algn="l">
              <a:buNone/>
              <a:defRPr sz="2600" kern="1000" baseline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6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3D6247-0197-4048-8FC4-64CB1CE01C67}" type="datetimeFigureOut">
              <a:rPr lang="tr-TR"/>
              <a:pPr>
                <a:defRPr/>
              </a:pPr>
              <a:t>13.03.2017</a:t>
            </a:fld>
            <a:endParaRPr lang="tr-TR"/>
          </a:p>
        </p:txBody>
      </p:sp>
      <p:sp>
        <p:nvSpPr>
          <p:cNvPr id="7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A4A494-49EA-48EC-8948-CB46AE730B1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4B1C9-587F-4479-AEED-6DC05CCE8A02}" type="datetimeFigureOut">
              <a:rPr lang="tr-TR"/>
              <a:pPr>
                <a:defRPr/>
              </a:pPr>
              <a:t>13.03.2017</a:t>
            </a:fld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5D9F2-D331-4BB7-9267-3972AEF11BA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F78FC-7851-4CE3-9133-8529EB3CA8F7}" type="datetimeFigureOut">
              <a:rPr lang="tr-TR"/>
              <a:pPr>
                <a:defRPr/>
              </a:pPr>
              <a:t>13.03.2017</a:t>
            </a:fld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64F29-D106-454B-BDD4-0C4AFAD5949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extLst/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  <a:extLst/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505C1-BFC1-404E-A3B1-CAB401C7DFFD}" type="datetimeFigureOut">
              <a:rPr lang="tr-TR"/>
              <a:pPr>
                <a:defRPr/>
              </a:pPr>
              <a:t>13.03.2017</a:t>
            </a:fld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00B8-21FA-4F12-9A08-26A44BC8558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Dikdörtgen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9 Dikdörtgen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8 Oval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3AC66C-BEAF-4B28-9C23-ADE0ACE67D71}" type="datetimeFigureOut">
              <a:rPr lang="tr-TR"/>
              <a:pPr>
                <a:defRPr/>
              </a:pPr>
              <a:t>13.03.2017</a:t>
            </a:fld>
            <a:endParaRPr lang="tr-TR"/>
          </a:p>
        </p:txBody>
      </p:sp>
      <p:sp>
        <p:nvSpPr>
          <p:cNvPr id="9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0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F3823A-EB38-456D-AECA-D5CA8827404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D337C-8AED-48D9-9D0F-EC53ABF98C8B}" type="datetimeFigureOut">
              <a:rPr lang="tr-TR"/>
              <a:pPr>
                <a:defRPr/>
              </a:pPr>
              <a:t>13.03.2017</a:t>
            </a:fld>
            <a:endParaRPr lang="tr-TR"/>
          </a:p>
        </p:txBody>
      </p:sp>
      <p:sp>
        <p:nvSpPr>
          <p:cNvPr id="6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448A8-5281-42E2-9A52-3829BF16747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D58681-6207-4462-9F23-6B40F3213BCB}" type="datetimeFigureOut">
              <a:rPr lang="tr-TR"/>
              <a:pPr>
                <a:defRPr/>
              </a:pPr>
              <a:t>13.03.2017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C2DB9A-8ACC-44C1-B268-61F9210C1DF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1E65-61D6-4B74-8A2C-EBA4B63DCAF5}" type="datetimeFigureOut">
              <a:rPr lang="tr-TR"/>
              <a:pPr>
                <a:defRPr/>
              </a:pPr>
              <a:t>13.03.2017</a:t>
            </a:fld>
            <a:endParaRPr lang="tr-TR"/>
          </a:p>
        </p:txBody>
      </p:sp>
      <p:sp>
        <p:nvSpPr>
          <p:cNvPr id="4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AF4E8-A8D6-4387-B55A-F73F28645C4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Dikdörtgen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5 Dikdörtgen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1C918F-5FB5-4453-956E-9CA12861AB77}" type="datetimeFigureOut">
              <a:rPr lang="tr-TR"/>
              <a:pPr>
                <a:defRPr/>
              </a:pPr>
              <a:t>13.03.2017</a:t>
            </a:fld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9E50AF-CB17-4D94-8A75-2BF06219BAE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A8F1C5-A9E8-4AB1-9848-FD765F79A638}" type="datetimeFigureOut">
              <a:rPr lang="tr-TR"/>
              <a:pPr>
                <a:defRPr/>
              </a:pPr>
              <a:t>13.03.2017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4C0239-35EF-48FA-B098-27026686851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8 Akış Çizelgesi: İşlem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9 Akış Çizelgesi: İşlem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8D5191-9014-4CB8-8B18-6835DA2F96F6}" type="datetimeFigureOut">
              <a:rPr lang="tr-TR"/>
              <a:pPr>
                <a:defRPr/>
              </a:pPr>
              <a:t>13.03.2017</a:t>
            </a:fld>
            <a:endParaRPr lang="tr-TR"/>
          </a:p>
        </p:txBody>
      </p:sp>
      <p:sp>
        <p:nvSpPr>
          <p:cNvPr id="9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0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582B47-325E-4735-A30F-FB23DB2838A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Oval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11 Dikdörtgen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anchor="ctr">
            <a:normAutofit/>
          </a:bodyPr>
          <a:lstStyle>
            <a:extLst/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extLst/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2D51E17-DF4F-4386-B916-05FD2EFA35F3}" type="datetimeFigureOut">
              <a:rPr lang="tr-TR"/>
              <a:pPr>
                <a:defRPr/>
              </a:pPr>
              <a:t>13.03.2017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D54797BD-4104-40F6-9A61-97EAD9BC64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10" r:id="rId5"/>
    <p:sldLayoutId id="2147483705" r:id="rId6"/>
    <p:sldLayoutId id="2147483711" r:id="rId7"/>
    <p:sldLayoutId id="2147483712" r:id="rId8"/>
    <p:sldLayoutId id="2147483713" r:id="rId9"/>
    <p:sldLayoutId id="2147483704" r:id="rId10"/>
    <p:sldLayoutId id="21474837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chemeClr val="tx1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n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rgbClr val="00ADDC"/>
        </a:buClr>
        <a:buSzPct val="80000"/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rgbClr val="00ADDC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Belgesi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Belgesi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title"/>
          </p:nvPr>
        </p:nvSpPr>
        <p:spPr bwMode="auto">
          <a:xfrm>
            <a:off x="1331913" y="1268413"/>
            <a:ext cx="7499350" cy="2808287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tr-TR" smtClean="0">
                <a:effectLst/>
              </a:rPr>
              <a:t>D VİTAMİNİ EKSİKLİĞİ</a:t>
            </a:r>
          </a:p>
        </p:txBody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 bwMode="auto">
          <a:xfrm>
            <a:off x="1403350" y="5516563"/>
            <a:ext cx="7416800" cy="623887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tr-TR" sz="2800" smtClean="0"/>
              <a:t>Dr.Rahman KURİ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400" dirty="0" smtClean="0"/>
              <a:t>D Vitamini Eksikliği Nedenleri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750" y="1928813"/>
            <a:ext cx="7497763" cy="4533900"/>
          </a:xfrm>
        </p:spPr>
        <p:txBody>
          <a:bodyPr>
            <a:normAutofit fontScale="77500" lnSpcReduction="20000"/>
          </a:bodyPr>
          <a:lstStyle/>
          <a:p>
            <a:pPr marL="365760" indent="-283464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sz="2800" b="1" dirty="0" smtClean="0"/>
              <a:t> </a:t>
            </a:r>
            <a:r>
              <a:rPr lang="tr-TR" sz="2800" b="1" dirty="0" err="1" smtClean="0"/>
              <a:t>Nutrisyonel</a:t>
            </a:r>
            <a:r>
              <a:rPr lang="tr-TR" sz="2800" b="1" dirty="0" smtClean="0"/>
              <a:t> D vitamini eksikliği</a:t>
            </a:r>
            <a:endParaRPr lang="tr-TR" sz="2800" dirty="0" smtClean="0"/>
          </a:p>
          <a:p>
            <a:pPr marL="365760" indent="-283464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tr-TR" sz="2800" dirty="0" smtClean="0"/>
              <a:t>	 Yetersiz beslenme</a:t>
            </a:r>
          </a:p>
          <a:p>
            <a:pPr marL="365760" indent="-283464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tr-TR" sz="2800" dirty="0" smtClean="0"/>
              <a:t>	 Yeterince güneş ışığı alamama</a:t>
            </a:r>
          </a:p>
          <a:p>
            <a:pPr marL="365760" indent="-283464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tr-TR" sz="2800" dirty="0" smtClean="0"/>
              <a:t>    </a:t>
            </a:r>
            <a:r>
              <a:rPr lang="fi-FI" sz="2800" dirty="0" smtClean="0"/>
              <a:t>D </a:t>
            </a:r>
            <a:r>
              <a:rPr lang="tr-TR" sz="2800" dirty="0" smtClean="0"/>
              <a:t>V</a:t>
            </a:r>
            <a:r>
              <a:rPr lang="fi-FI" sz="2800" dirty="0" smtClean="0"/>
              <a:t>itamini </a:t>
            </a:r>
            <a:r>
              <a:rPr lang="tr-TR" sz="2800" dirty="0" smtClean="0"/>
              <a:t>E</a:t>
            </a:r>
            <a:r>
              <a:rPr lang="fi-FI" sz="2800" dirty="0" smtClean="0"/>
              <a:t>milimini </a:t>
            </a:r>
            <a:r>
              <a:rPr lang="tr-TR" sz="2800" dirty="0" smtClean="0"/>
              <a:t>E</a:t>
            </a:r>
            <a:r>
              <a:rPr lang="fi-FI" sz="2800" dirty="0" smtClean="0"/>
              <a:t>ngelleyen </a:t>
            </a:r>
            <a:r>
              <a:rPr lang="tr-TR" sz="2800" dirty="0" smtClean="0"/>
              <a:t>H</a:t>
            </a:r>
            <a:r>
              <a:rPr lang="fi-FI" sz="2800" dirty="0" smtClean="0"/>
              <a:t>astalıklar</a:t>
            </a:r>
            <a:endParaRPr lang="tr-TR" sz="2800" dirty="0" smtClean="0"/>
          </a:p>
          <a:p>
            <a:pPr marL="365760" indent="-283464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tr-TR" sz="2800" dirty="0" smtClean="0"/>
              <a:t>    İlaçlar</a:t>
            </a:r>
          </a:p>
          <a:p>
            <a:pPr marL="365760" indent="-283464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tr-TR" sz="2800" dirty="0" smtClean="0"/>
              <a:t>    Karaciğer ve Böbrek Hastalıkları</a:t>
            </a:r>
          </a:p>
          <a:p>
            <a:pPr marL="365760" indent="-283464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endParaRPr lang="tr-TR" sz="2800" b="1" u="sng" dirty="0" smtClean="0"/>
          </a:p>
          <a:p>
            <a:pPr marL="365760" indent="-283464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sz="2800" b="1" dirty="0" smtClean="0"/>
              <a:t> </a:t>
            </a:r>
            <a:r>
              <a:rPr lang="tr-TR" sz="2800" b="1" dirty="0" err="1" smtClean="0"/>
              <a:t>Metabolik</a:t>
            </a:r>
            <a:r>
              <a:rPr lang="tr-TR" sz="2800" b="1" dirty="0" smtClean="0"/>
              <a:t> D vitamini eksiklikleri</a:t>
            </a:r>
          </a:p>
          <a:p>
            <a:pPr marL="640080" lvl="1" indent="-237744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4"/>
              </a:buClr>
              <a:buFont typeface="Verdana"/>
              <a:buNone/>
              <a:defRPr/>
            </a:pPr>
            <a:r>
              <a:rPr lang="tr-TR" dirty="0" smtClean="0"/>
              <a:t>Kalıtsal olmayan</a:t>
            </a:r>
          </a:p>
          <a:p>
            <a:pPr marL="640080" lvl="1" indent="-237744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4"/>
              </a:buClr>
              <a:buFont typeface="Verdana"/>
              <a:buNone/>
              <a:defRPr/>
            </a:pPr>
            <a:r>
              <a:rPr lang="tr-TR" dirty="0" smtClean="0"/>
              <a:t>Kalıtsal</a:t>
            </a:r>
            <a:r>
              <a:rPr lang="tr-TR" b="1" dirty="0" smtClean="0"/>
              <a:t> </a:t>
            </a:r>
            <a:r>
              <a:rPr lang="tr-TR" dirty="0" smtClean="0"/>
              <a:t>olan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Yetersiz D Vitamini Alımı</a:t>
            </a:r>
            <a:endParaRPr lang="tr-TR" dirty="0"/>
          </a:p>
        </p:txBody>
      </p:sp>
      <p:sp>
        <p:nvSpPr>
          <p:cNvPr id="25602" name="2 İçerik Yer Tutucusu"/>
          <p:cNvSpPr>
            <a:spLocks noGrp="1"/>
          </p:cNvSpPr>
          <p:nvPr>
            <p:ph idx="1"/>
          </p:nvPr>
        </p:nvSpPr>
        <p:spPr bwMode="auto">
          <a:xfrm>
            <a:off x="1428750" y="2214563"/>
            <a:ext cx="7497763" cy="364331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Aft>
                <a:spcPts val="1200"/>
              </a:spcAft>
            </a:pPr>
            <a:r>
              <a:rPr lang="tr-TR" dirty="0" smtClean="0"/>
              <a:t> </a:t>
            </a:r>
            <a:r>
              <a:rPr lang="tr-TR" sz="2400" dirty="0" smtClean="0"/>
              <a:t>Bebekler, çocuklar, ve yaşlılarda sıklıkla görülür. Anne sütünde D vitamini çok azdır, hazır mamaların bazıları D vitamini ile zenginleştirilmiştir. </a:t>
            </a:r>
          </a:p>
          <a:p>
            <a:pPr algn="just" eaLnBrk="1" hangingPunct="1">
              <a:spcAft>
                <a:spcPts val="1200"/>
              </a:spcAft>
            </a:pPr>
            <a:r>
              <a:rPr lang="tr-TR" sz="2400" dirty="0" smtClean="0"/>
              <a:t>Yaşlılar, hastalıkları nedeniyle gıda kısıtlamaları olduğundan (damar sertliği </a:t>
            </a:r>
            <a:r>
              <a:rPr lang="tr-TR" sz="2400" dirty="0" err="1" smtClean="0"/>
              <a:t>vs</a:t>
            </a:r>
            <a:r>
              <a:rPr lang="tr-TR" sz="2400" dirty="0" smtClean="0"/>
              <a:t> için) süt ve sütlü gıdalardan, yağlı balıklardan kaçınırlar. </a:t>
            </a:r>
          </a:p>
          <a:p>
            <a:pPr lvl="1" algn="just" eaLnBrk="1" hangingPunct="1">
              <a:spcAft>
                <a:spcPts val="1200"/>
              </a:spcAft>
            </a:pPr>
            <a:r>
              <a:rPr lang="tr-TR" sz="2000" dirty="0" smtClean="0"/>
              <a:t>Ayrıca yaşlılarda gıda alımı normal olsa bile, </a:t>
            </a:r>
            <a:r>
              <a:rPr lang="tr-TR" sz="2000" dirty="0" err="1" smtClean="0"/>
              <a:t>barsaktan</a:t>
            </a:r>
            <a:r>
              <a:rPr lang="tr-TR" sz="2000" dirty="0" smtClean="0"/>
              <a:t>     D vitamini emilimi azalmıştır.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Yetersiz Güneş Işığı </a:t>
            </a:r>
            <a:r>
              <a:rPr lang="tr-TR" dirty="0" err="1" smtClean="0"/>
              <a:t>Maruziyeti</a:t>
            </a:r>
            <a:endParaRPr lang="tr-TR" dirty="0"/>
          </a:p>
        </p:txBody>
      </p:sp>
      <p:sp>
        <p:nvSpPr>
          <p:cNvPr id="26626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785938"/>
            <a:ext cx="7499350" cy="446246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tr-TR" sz="2700" smtClean="0"/>
              <a:t> Bebek ve çocukların uzun süreli güneşe maruziyeti, deri kanseri riskini artırdığından doktorlar tarafından önerilmez. </a:t>
            </a:r>
          </a:p>
          <a:p>
            <a:pPr eaLnBrk="1" hangingPunct="1">
              <a:lnSpc>
                <a:spcPct val="90000"/>
              </a:lnSpc>
            </a:pPr>
            <a:r>
              <a:rPr lang="tr-TR" sz="2700" smtClean="0"/>
              <a:t> Şişmanlar, esmerler ve yetersiz güneş ışığı alan erişkinlerde, D vitamini eksikliği riski vardır. Yaşlandıkça vücutta D vitamini oluşumu ve depoları azalır. Bu durum kış aylarında ve kuzey bölgelerinde yaşayanlarda daha belirgindir. Yaz aylarında ise, güneş koruyucuların kullanımı deride D vitamini oluşumunu engeller.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29698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i-FI" dirty="0" smtClean="0"/>
              <a:t>D </a:t>
            </a:r>
            <a:r>
              <a:rPr lang="tr-TR" dirty="0" smtClean="0"/>
              <a:t>V</a:t>
            </a:r>
            <a:r>
              <a:rPr lang="fi-FI" dirty="0" smtClean="0"/>
              <a:t>itamini </a:t>
            </a:r>
            <a:r>
              <a:rPr lang="tr-TR" dirty="0" smtClean="0"/>
              <a:t>E</a:t>
            </a:r>
            <a:r>
              <a:rPr lang="fi-FI" dirty="0" smtClean="0"/>
              <a:t>milimini </a:t>
            </a:r>
            <a:r>
              <a:rPr lang="tr-TR" dirty="0" smtClean="0"/>
              <a:t>E</a:t>
            </a:r>
            <a:r>
              <a:rPr lang="fi-FI" dirty="0" smtClean="0"/>
              <a:t>ngelleyen </a:t>
            </a:r>
            <a:r>
              <a:rPr lang="tr-TR" dirty="0" smtClean="0"/>
              <a:t>H</a:t>
            </a:r>
            <a:r>
              <a:rPr lang="fi-FI" dirty="0" smtClean="0"/>
              <a:t>astalıklar</a:t>
            </a:r>
            <a:endParaRPr lang="tr-TR" dirty="0"/>
          </a:p>
        </p:txBody>
      </p:sp>
      <p:sp>
        <p:nvSpPr>
          <p:cNvPr id="27650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785938"/>
            <a:ext cx="7499350" cy="446246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endParaRPr lang="tr-TR" sz="3000" smtClean="0"/>
          </a:p>
          <a:p>
            <a:pPr eaLnBrk="1" hangingPunct="1">
              <a:lnSpc>
                <a:spcPct val="80000"/>
              </a:lnSpc>
            </a:pPr>
            <a:r>
              <a:rPr lang="tr-TR" sz="3000" smtClean="0"/>
              <a:t>Bazı hastalıklar, barsaklarda D vitamini emilimini engeller. Çölyak hastalığı, Crohn hastalığı ve kistik fibrozis bu hastalıklar arasında sayılabilir.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3000" smtClean="0"/>
          </a:p>
          <a:p>
            <a:pPr eaLnBrk="1" hangingPunct="1">
              <a:lnSpc>
                <a:spcPct val="80000"/>
              </a:lnSpc>
            </a:pPr>
            <a:r>
              <a:rPr lang="tr-TR" sz="3000" smtClean="0"/>
              <a:t>Mide veya barsakların bir kısmının çıkarıldığı veya obezite tedavisinde uygulanan gastrik- bypass ameliyatları sonrasında da D vitamini eksikliği görülebilir. 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0112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b="1" dirty="0" smtClean="0"/>
              <a:t>İlaçlar</a:t>
            </a:r>
            <a:endParaRPr lang="tr-TR" dirty="0"/>
          </a:p>
        </p:txBody>
      </p:sp>
      <p:sp>
        <p:nvSpPr>
          <p:cNvPr id="28674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714500"/>
            <a:ext cx="7499350" cy="45339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endParaRPr lang="tr-TR" sz="2700" smtClean="0"/>
          </a:p>
          <a:p>
            <a:pPr eaLnBrk="1" hangingPunct="1">
              <a:lnSpc>
                <a:spcPct val="90000"/>
              </a:lnSpc>
            </a:pPr>
            <a:r>
              <a:rPr lang="tr-TR" sz="2700" smtClean="0"/>
              <a:t>Kortikosteroidler (kortizon) kalsiyum emilimini ve D vitamini metabolizmasını bozarak osteoporoza yol açabilir. Obezite tedavisinde kullanılan orlistat ve kolesterol düşürücü ajan olarak kullanılan kolestiramin, D vitamininin barsaklardan emilimini engellerler. Epilepsi tedavisinde kullanılan fenobarbital ve fenitoin içeren ilaçlar D vitamininin karaciğerde etkin forma dönüşmesine engel olarak etkinliğini azaltır.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dirty="0" smtClean="0"/>
              <a:t>Karaciğer ve Böbrek Hastalıkları</a:t>
            </a:r>
            <a:endParaRPr lang="tr-TR" sz="4000" dirty="0"/>
          </a:p>
        </p:txBody>
      </p:sp>
      <p:sp>
        <p:nvSpPr>
          <p:cNvPr id="29698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714500"/>
            <a:ext cx="7499350" cy="45339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endParaRPr lang="tr-TR" sz="3000" smtClean="0"/>
          </a:p>
          <a:p>
            <a:pPr eaLnBrk="1" hangingPunct="1">
              <a:lnSpc>
                <a:spcPct val="80000"/>
              </a:lnSpc>
            </a:pPr>
            <a:r>
              <a:rPr lang="tr-TR" sz="3000" smtClean="0"/>
              <a:t>Karaciğer ve böbrekte, deriye gelen güneş ışını ile oluşan veya gıdalar yoluyla aldığımız D vitaminini etkin hale dönüştüren enzimler bulunmaktadır. Kronik karaciğer veya kronik böbrek hastalığı olan kişilerde, bu enzimler yeterli miktarda bulunmadığından, D vitamini etkin hale dönüşememekte ve eksiklik tablosu oluşmaktadır.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750" y="428625"/>
            <a:ext cx="7497763" cy="143986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600" dirty="0" smtClean="0"/>
              <a:t>D Vitamini Eksikliği İçin Riskli    Gruplar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750" y="2143125"/>
            <a:ext cx="7497763" cy="39624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endParaRPr/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dirty="0" smtClean="0"/>
              <a:t>0-24 ay arası çocuklar 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endParaRPr/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dirty="0" err="1" smtClean="0"/>
              <a:t>Adolesanlar</a:t>
            </a:r>
            <a:r>
              <a:rPr lang="tr-TR" dirty="0" smtClean="0"/>
              <a:t> 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endParaRPr/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dirty="0" smtClean="0"/>
              <a:t>Doğurganlık çağındaki kadınlar 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endParaRPr/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dirty="0" smtClean="0"/>
              <a:t>Gebe ve emzikli kadınlar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endParaRPr lang="tr-TR" dirty="0" smtClean="0"/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dirty="0" smtClean="0"/>
              <a:t>Yaşlılar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22555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D Vitamini Eksikliği Açısından Riskli Bireyler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100" y="1571625"/>
            <a:ext cx="7499350" cy="507206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0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 Kronik böbrek hastalığı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 Karaciğer yetmezliği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 Malabsorbsiyon sendromları  (Kistik fibrozis, IBH; Crohn    hastalığı, obezite cerrahisi, radyasyon enteriti...)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 Hiperparatiroidi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 İlaç kullanımı (Antiepileptik ilaçlar, glukokortikoidler, AIDS tedavisi, antifungal, kolestiramin…)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 Gebe ve emziren kadınlar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 Düşme öyküsü olan yaşlı yetişkinler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 Nontravmatik kırık öyküsü olan yaşlı yetişkinler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 Obez çocuk ve yetişkinler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 Granülomatöz hastalıklar  (Sarkoidoz, tüberküloz, histoplazmoz…)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 Bazı lenfomalar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Koyu renk cilt rengine sahip olanlar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0112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400" dirty="0" err="1" smtClean="0"/>
              <a:t>Metabolik</a:t>
            </a:r>
            <a:r>
              <a:rPr lang="tr-TR" sz="4400" dirty="0" smtClean="0"/>
              <a:t> D Vitamini Eksikliği</a:t>
            </a:r>
            <a:endParaRPr lang="tr-TR" dirty="0"/>
          </a:p>
        </p:txBody>
      </p:sp>
      <p:sp>
        <p:nvSpPr>
          <p:cNvPr id="32770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447800"/>
            <a:ext cx="7499350" cy="52673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000" b="1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smtClean="0"/>
              <a:t>Kalıtsal Olmayan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000" b="1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000" b="1" smtClean="0"/>
          </a:p>
          <a:p>
            <a:pPr marL="0" indent="0" eaLnBrk="1" hangingPunct="1">
              <a:lnSpc>
                <a:spcPct val="80000"/>
              </a:lnSpc>
            </a:pPr>
            <a:r>
              <a:rPr lang="tr-TR" sz="2000" b="1" u="sng" smtClean="0"/>
              <a:t>Renal osteodistrofi</a:t>
            </a:r>
            <a:r>
              <a:rPr lang="tr-TR" sz="2000" b="1" smtClean="0"/>
              <a:t> </a:t>
            </a:r>
            <a:r>
              <a:rPr lang="tr-TR" sz="2000" smtClean="0"/>
              <a:t/>
            </a:r>
            <a:br>
              <a:rPr lang="tr-TR" sz="2000" smtClean="0"/>
            </a:br>
            <a:r>
              <a:rPr lang="tr-TR" sz="2000" smtClean="0"/>
              <a:t>	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000" smtClean="0"/>
              <a:t>Dışarıdan yeterli miktarda D vitamini verilse de böbrekte        1,25 (OH)</a:t>
            </a:r>
            <a:r>
              <a:rPr lang="tr-TR" sz="2000" baseline="-25000" smtClean="0"/>
              <a:t>2</a:t>
            </a:r>
            <a:r>
              <a:rPr lang="tr-TR" sz="2000" smtClean="0"/>
              <a:t>D</a:t>
            </a:r>
            <a:r>
              <a:rPr lang="tr-TR" sz="2000" baseline="-25000" smtClean="0"/>
              <a:t>3</a:t>
            </a:r>
            <a:r>
              <a:rPr lang="tr-TR" sz="2000" smtClean="0"/>
              <a:t>'e dönüşemez.</a:t>
            </a:r>
            <a:br>
              <a:rPr lang="tr-TR" sz="2000" smtClean="0"/>
            </a:br>
            <a:endParaRPr lang="tr-TR" sz="200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000" smtClean="0"/>
              <a:t>Kalsitriol ile tedavi edilir.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0112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400" dirty="0" err="1" smtClean="0"/>
              <a:t>Metabolik</a:t>
            </a:r>
            <a:r>
              <a:rPr lang="tr-TR" sz="4400" dirty="0" smtClean="0"/>
              <a:t> D Vitamini Eksikliği</a:t>
            </a:r>
            <a:endParaRPr lang="tr-TR" dirty="0"/>
          </a:p>
        </p:txBody>
      </p:sp>
      <p:sp>
        <p:nvSpPr>
          <p:cNvPr id="33794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447800"/>
            <a:ext cx="7499350" cy="52673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tr-TR" sz="1900" b="1" smtClean="0"/>
              <a:t>Kalıtsal Olan</a:t>
            </a:r>
          </a:p>
          <a:p>
            <a:pPr marL="0" indent="0" eaLnBrk="1" hangingPunct="1">
              <a:lnSpc>
                <a:spcPct val="70000"/>
              </a:lnSpc>
            </a:pPr>
            <a:endParaRPr lang="tr-TR" sz="1900" b="1" u="sng" smtClean="0"/>
          </a:p>
          <a:p>
            <a:pPr marL="0" indent="0" eaLnBrk="1" hangingPunct="1">
              <a:lnSpc>
                <a:spcPct val="70000"/>
              </a:lnSpc>
            </a:pPr>
            <a:r>
              <a:rPr lang="tr-TR" sz="1900" b="1" u="sng" smtClean="0"/>
              <a:t>X kromozomuna bağlı dominant D vitaminine dirençli raşitizm       </a:t>
            </a:r>
          </a:p>
          <a:p>
            <a:pPr marL="0" indent="0"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tr-TR" sz="1900" b="1" smtClean="0"/>
              <a:t>    </a:t>
            </a:r>
            <a:r>
              <a:rPr lang="tr-TR" sz="1900" smtClean="0"/>
              <a:t>(hipofosfatemik raşitizm)</a:t>
            </a:r>
            <a:br>
              <a:rPr lang="tr-TR" sz="1900" smtClean="0"/>
            </a:br>
            <a:endParaRPr lang="tr-TR" sz="1900" smtClean="0"/>
          </a:p>
          <a:p>
            <a:pPr marL="0" indent="0"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tr-TR" sz="1900" smtClean="0"/>
              <a:t>Yüksek dozda D vitamini (50.000 - 250.000 Ü/gün) ve oral fosfat   (1-3 g/gün) ile tedavi edilir.</a:t>
            </a:r>
            <a:br>
              <a:rPr lang="tr-TR" sz="1900" smtClean="0"/>
            </a:br>
            <a:endParaRPr lang="tr-TR" sz="1900" smtClean="0"/>
          </a:p>
          <a:p>
            <a:pPr marL="0" indent="0" eaLnBrk="1" hangingPunct="1">
              <a:lnSpc>
                <a:spcPct val="70000"/>
              </a:lnSpc>
            </a:pPr>
            <a:r>
              <a:rPr lang="tr-TR" sz="1900" b="1" smtClean="0"/>
              <a:t> </a:t>
            </a:r>
            <a:r>
              <a:rPr lang="tr-TR" sz="1900" b="1" u="sng" smtClean="0"/>
              <a:t>Otozomal resesif D vitaminine bağımlı tip I raşitizm</a:t>
            </a:r>
            <a:r>
              <a:rPr lang="tr-TR" sz="1900" b="1" smtClean="0"/>
              <a:t> </a:t>
            </a:r>
          </a:p>
          <a:p>
            <a:pPr marL="0" indent="0" eaLnBrk="1" hangingPunct="1">
              <a:lnSpc>
                <a:spcPct val="70000"/>
              </a:lnSpc>
              <a:buFont typeface="Wingdings" pitchFamily="2" charset="2"/>
              <a:buNone/>
            </a:pPr>
            <a:endParaRPr lang="tr-TR" sz="1900" smtClean="0"/>
          </a:p>
          <a:p>
            <a:pPr marL="0" indent="0"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tr-TR" sz="1900" smtClean="0"/>
              <a:t>D vitamininin biyoaktivasyonundaki  defekte bağlı olarak kalsitriol sentezi bozulmuştur.</a:t>
            </a:r>
            <a:br>
              <a:rPr lang="tr-TR" sz="1900" smtClean="0"/>
            </a:br>
            <a:r>
              <a:rPr lang="tr-TR" sz="1900" smtClean="0"/>
              <a:t>Fizyolojik dozlardaki kalsitriol (1-2 </a:t>
            </a:r>
            <a:r>
              <a:rPr lang="tr-TR" sz="1900" smtClean="0">
                <a:sym typeface="Symbol" pitchFamily="18" charset="2"/>
              </a:rPr>
              <a:t></a:t>
            </a:r>
            <a:r>
              <a:rPr lang="tr-TR" sz="1900" smtClean="0"/>
              <a:t>g/gün) ile tedavi edilir.</a:t>
            </a:r>
            <a:r>
              <a:rPr lang="tr-TR" sz="1900" b="1" smtClean="0"/>
              <a:t> </a:t>
            </a:r>
          </a:p>
          <a:p>
            <a:pPr marL="0" indent="0" eaLnBrk="1" hangingPunct="1">
              <a:lnSpc>
                <a:spcPct val="70000"/>
              </a:lnSpc>
              <a:buFont typeface="Wingdings" pitchFamily="2" charset="2"/>
              <a:buNone/>
            </a:pPr>
            <a:endParaRPr lang="tr-TR" sz="1900" b="1" smtClean="0"/>
          </a:p>
          <a:p>
            <a:pPr marL="0" indent="0" eaLnBrk="1" hangingPunct="1">
              <a:lnSpc>
                <a:spcPct val="70000"/>
              </a:lnSpc>
            </a:pPr>
            <a:r>
              <a:rPr lang="tr-TR" sz="1900" b="1" u="sng" smtClean="0"/>
              <a:t>Otozomal resesif tip II raşitizm</a:t>
            </a:r>
            <a:r>
              <a:rPr lang="tr-TR" sz="1900" u="sng" smtClean="0"/>
              <a:t/>
            </a:r>
            <a:br>
              <a:rPr lang="tr-TR" sz="1900" u="sng" smtClean="0"/>
            </a:br>
            <a:r>
              <a:rPr lang="tr-TR" sz="1900" smtClean="0"/>
              <a:t>	</a:t>
            </a:r>
          </a:p>
          <a:p>
            <a:pPr marL="0" indent="0"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tr-TR" sz="1900" smtClean="0"/>
              <a:t>Kalsitriol reseptörlerinde anormallik vardır. </a:t>
            </a:r>
            <a:br>
              <a:rPr lang="tr-TR" sz="1900" smtClean="0"/>
            </a:br>
            <a:r>
              <a:rPr lang="tr-TR" sz="1900" smtClean="0"/>
              <a:t>Reseptörün kalsitriole bağlanmasında ya da bağlandıktan sonra kompleksin DNA’ya bağlanmasında bir bozukluk söz konusudur.</a:t>
            </a:r>
            <a:br>
              <a:rPr lang="tr-TR" sz="1900" smtClean="0"/>
            </a:br>
            <a:r>
              <a:rPr lang="tr-TR" sz="1900" smtClean="0"/>
              <a:t>Yüksek dozdaki D vitaminine veya kalsitriole yanıt vermez.</a:t>
            </a:r>
            <a:br>
              <a:rPr lang="tr-TR" sz="1900" smtClean="0"/>
            </a:br>
            <a:r>
              <a:rPr lang="tr-TR" sz="1900" smtClean="0"/>
              <a:t>Parenteral kalsiyum tedavisi gerekir.</a:t>
            </a:r>
            <a:endParaRPr lang="tr-TR" sz="19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0112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5400" dirty="0" smtClean="0"/>
              <a:t>D Vitamini</a:t>
            </a:r>
            <a:endParaRPr lang="tr-TR" sz="5400" dirty="0"/>
          </a:p>
        </p:txBody>
      </p:sp>
      <p:sp>
        <p:nvSpPr>
          <p:cNvPr id="14338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447800"/>
            <a:ext cx="7499350" cy="52673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r-TR" sz="2400" smtClean="0"/>
              <a:t>Kaynakları bakımından farklı, fakat yapı ve oluşumları bakımından birbirine benzeyen 2 türlü  D vitamini vardır.</a:t>
            </a:r>
          </a:p>
          <a:p>
            <a:pPr eaLnBrk="1" hangingPunct="1"/>
            <a:endParaRPr lang="tr-TR" sz="2400" b="1" smtClean="0"/>
          </a:p>
          <a:p>
            <a:pPr eaLnBrk="1" hangingPunct="1"/>
            <a:endParaRPr lang="tr-TR" sz="2400" b="1" smtClean="0"/>
          </a:p>
          <a:p>
            <a:pPr eaLnBrk="1" hangingPunct="1"/>
            <a:endParaRPr lang="tr-TR" sz="2400" b="1" smtClean="0"/>
          </a:p>
          <a:p>
            <a:pPr eaLnBrk="1" hangingPunct="1"/>
            <a:endParaRPr lang="tr-TR" sz="2400" b="1" smtClean="0"/>
          </a:p>
          <a:p>
            <a:pPr eaLnBrk="1" hangingPunct="1"/>
            <a:endParaRPr lang="tr-TR" sz="2400" b="1" smtClean="0"/>
          </a:p>
          <a:p>
            <a:pPr eaLnBrk="1" hangingPunct="1"/>
            <a:endParaRPr lang="tr-TR" sz="2400" b="1" smtClean="0"/>
          </a:p>
          <a:p>
            <a:pPr eaLnBrk="1" hangingPunct="1"/>
            <a:endParaRPr lang="tr-TR" sz="2400" b="1" smtClean="0"/>
          </a:p>
          <a:p>
            <a:pPr eaLnBrk="1" hangingPunct="1"/>
            <a:endParaRPr lang="tr-TR" sz="2400" b="1" smtClean="0"/>
          </a:p>
          <a:p>
            <a:pPr eaLnBrk="1" hangingPunct="1"/>
            <a:r>
              <a:rPr lang="tr-TR" sz="2400" smtClean="0"/>
              <a:t>Süt D vitamini içeriği yönünden zengin değildir.</a:t>
            </a:r>
            <a:endParaRPr lang="tr-TR" smtClean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571625" y="3071813"/>
            <a:ext cx="3251200" cy="2214562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tr-TR" sz="2400" b="1" dirty="0" err="1">
                <a:solidFill>
                  <a:srgbClr val="FF0000"/>
                </a:solidFill>
                <a:latin typeface="+mn-lt"/>
              </a:rPr>
              <a:t>Kalsiferol</a:t>
            </a:r>
            <a:r>
              <a:rPr lang="tr-TR" sz="2400" b="1" dirty="0">
                <a:solidFill>
                  <a:srgbClr val="FF0000"/>
                </a:solidFill>
                <a:latin typeface="+mn-lt"/>
              </a:rPr>
              <a:t> (D</a:t>
            </a:r>
            <a:r>
              <a:rPr lang="tr-TR" sz="2400" b="1" baseline="-25000" dirty="0">
                <a:solidFill>
                  <a:srgbClr val="FF0000"/>
                </a:solidFill>
                <a:latin typeface="+mn-lt"/>
              </a:rPr>
              <a:t>2</a:t>
            </a:r>
            <a:r>
              <a:rPr lang="tr-TR" sz="24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400" b="1" dirty="0" err="1">
                <a:solidFill>
                  <a:srgbClr val="FF0000"/>
                </a:solidFill>
                <a:latin typeface="+mn-lt"/>
              </a:rPr>
              <a:t>vit</a:t>
            </a:r>
            <a:r>
              <a:rPr lang="tr-TR" sz="2400" b="1" dirty="0">
                <a:solidFill>
                  <a:srgbClr val="FF0000"/>
                </a:solidFill>
                <a:latin typeface="+mn-lt"/>
              </a:rPr>
              <a:t>.)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tr-TR" sz="2400" dirty="0">
                <a:latin typeface="+mn-lt"/>
              </a:rPr>
              <a:t>Bitkiler içinde bulunan, bir ön vitamin olan </a:t>
            </a:r>
            <a:r>
              <a:rPr lang="tr-TR" sz="2400" b="1" dirty="0" err="1">
                <a:latin typeface="+mn-lt"/>
              </a:rPr>
              <a:t>ergosterol</a:t>
            </a:r>
            <a:r>
              <a:rPr lang="tr-TR" sz="2400" dirty="0">
                <a:latin typeface="+mn-lt"/>
              </a:rPr>
              <a:t> şeklinde alınır; ciltte toplanır.</a:t>
            </a:r>
            <a:endParaRPr lang="tr-TR" sz="2400" b="1" dirty="0">
              <a:latin typeface="+mn-lt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072063" y="2571750"/>
            <a:ext cx="3714750" cy="3571875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tr-TR" sz="2400" b="1" dirty="0" err="1">
                <a:solidFill>
                  <a:srgbClr val="FF0000"/>
                </a:solidFill>
                <a:latin typeface="+mn-lt"/>
              </a:rPr>
              <a:t>Kolekalsiferol</a:t>
            </a:r>
            <a:r>
              <a:rPr lang="tr-TR" sz="2400" b="1" dirty="0">
                <a:solidFill>
                  <a:srgbClr val="FF0000"/>
                </a:solidFill>
                <a:latin typeface="+mn-lt"/>
              </a:rPr>
              <a:t> (D</a:t>
            </a:r>
            <a:r>
              <a:rPr lang="tr-TR" sz="2400" b="1" baseline="-25000" dirty="0">
                <a:solidFill>
                  <a:srgbClr val="FF0000"/>
                </a:solidFill>
                <a:latin typeface="+mn-lt"/>
              </a:rPr>
              <a:t>3</a:t>
            </a:r>
            <a:r>
              <a:rPr lang="tr-TR" sz="24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400" b="1" dirty="0" err="1">
                <a:solidFill>
                  <a:srgbClr val="FF0000"/>
                </a:solidFill>
                <a:latin typeface="+mn-lt"/>
              </a:rPr>
              <a:t>vit</a:t>
            </a:r>
            <a:r>
              <a:rPr lang="tr-TR" sz="2400" b="1" dirty="0">
                <a:solidFill>
                  <a:srgbClr val="FF0000"/>
                </a:solidFill>
                <a:latin typeface="+mn-lt"/>
              </a:rPr>
              <a:t>.)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tr-TR" sz="2400" dirty="0">
                <a:latin typeface="+mn-lt"/>
              </a:rPr>
              <a:t>Vücutta sentezlenir. Bu nedenle gerçek bir vitamin değil, bir hormon </a:t>
            </a:r>
            <a:r>
              <a:rPr lang="tr-TR" sz="2400" dirty="0" err="1">
                <a:latin typeface="+mn-lt"/>
              </a:rPr>
              <a:t>prekürsörüdür</a:t>
            </a:r>
            <a:r>
              <a:rPr lang="tr-TR" sz="2400" dirty="0">
                <a:latin typeface="+mn-lt"/>
              </a:rPr>
              <a:t>. Hayvansal kaynaklı besinler içinde de alınabilir (balıklar; özellikle </a:t>
            </a:r>
            <a:r>
              <a:rPr lang="tr-TR" sz="2400" dirty="0" err="1">
                <a:latin typeface="+mn-lt"/>
              </a:rPr>
              <a:t>sardalya</a:t>
            </a:r>
            <a:r>
              <a:rPr lang="tr-TR" sz="2400" dirty="0">
                <a:latin typeface="+mn-lt"/>
              </a:rPr>
              <a:t> eti ve balık yağı). </a:t>
            </a:r>
            <a:endParaRPr lang="tr-TR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42875"/>
            <a:ext cx="7554913" cy="10001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D Vitamini Eksikliğinin Dönemleri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428750"/>
            <a:ext cx="3068638" cy="1500188"/>
          </a:xfrm>
          <a:solidFill>
            <a:schemeClr val="bg2"/>
          </a:solidFill>
          <a:ln w="12700">
            <a:solidFill>
              <a:schemeClr val="tx1"/>
            </a:solidFill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normAutofit fontScale="85000" lnSpcReduction="20000"/>
          </a:bodyPr>
          <a:lstStyle/>
          <a:p>
            <a:pPr marL="609600" indent="-609600" eaLnBrk="1" fontAlgn="auto" hangingPunct="1">
              <a:spcAft>
                <a:spcPts val="0"/>
              </a:spcAft>
              <a:buClr>
                <a:schemeClr val="accent4"/>
              </a:buClr>
              <a:buFontTx/>
              <a:buNone/>
              <a:defRPr/>
            </a:pPr>
            <a:r>
              <a:rPr lang="tr-TR" sz="1800" b="1" dirty="0" smtClean="0"/>
              <a:t>1. Dönem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4"/>
              </a:buClr>
              <a:buFontTx/>
              <a:buNone/>
              <a:defRPr/>
            </a:pPr>
            <a:r>
              <a:rPr lang="tr-TR" sz="1800" dirty="0" err="1" smtClean="0"/>
              <a:t>Hipokalsemi</a:t>
            </a:r>
            <a:r>
              <a:rPr lang="tr-TR" sz="1800" dirty="0" smtClean="0"/>
              <a:t> gelişir. </a:t>
            </a:r>
            <a:r>
              <a:rPr lang="tr-TR" sz="1800" dirty="0" smtClean="0">
                <a:sym typeface="Symbol" pitchFamily="18" charset="2"/>
              </a:rPr>
              <a:t></a:t>
            </a:r>
            <a:r>
              <a:rPr lang="tr-TR" sz="1800" dirty="0" smtClean="0"/>
              <a:t> PTH salgısı </a:t>
            </a:r>
            <a:r>
              <a:rPr lang="tr-TR" sz="1800" dirty="0" smtClean="0">
                <a:sym typeface="Symbol" pitchFamily="18" charset="2"/>
              </a:rPr>
              <a:t>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4"/>
              </a:buClr>
              <a:buFontTx/>
              <a:buNone/>
              <a:defRPr/>
            </a:pPr>
            <a:r>
              <a:rPr lang="tr-TR" sz="1800" dirty="0" smtClean="0"/>
              <a:t>Plazma fosfat düzeyi normal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4"/>
              </a:buClr>
              <a:buFontTx/>
              <a:buNone/>
              <a:defRPr/>
            </a:pPr>
            <a:r>
              <a:rPr lang="tr-TR" sz="1800" dirty="0" smtClean="0"/>
              <a:t>Kemiklerde hafif </a:t>
            </a:r>
            <a:r>
              <a:rPr lang="tr-TR" sz="1800" dirty="0" err="1" smtClean="0"/>
              <a:t>demineralizasyon</a:t>
            </a:r>
            <a:endParaRPr lang="tr-TR" sz="1800" b="1" dirty="0" smtClean="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071563" y="3933825"/>
            <a:ext cx="3787775" cy="2709863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tr-TR" b="1" dirty="0">
                <a:latin typeface="+mn-lt"/>
              </a:rPr>
              <a:t>2. Dönem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tr-TR" dirty="0">
                <a:latin typeface="+mn-lt"/>
              </a:rPr>
              <a:t>Kan kalsiyumu normal</a:t>
            </a:r>
            <a:br>
              <a:rPr lang="tr-TR" dirty="0">
                <a:latin typeface="+mn-lt"/>
              </a:rPr>
            </a:br>
            <a:r>
              <a:rPr lang="tr-TR" dirty="0">
                <a:latin typeface="+mn-lt"/>
              </a:rPr>
              <a:t>Plazma fosfat düzeyi </a:t>
            </a:r>
            <a:r>
              <a:rPr lang="tr-TR" dirty="0">
                <a:latin typeface="+mn-lt"/>
                <a:sym typeface="Symbol" pitchFamily="18" charset="2"/>
              </a:rPr>
              <a:t></a:t>
            </a:r>
            <a:r>
              <a:rPr lang="tr-TR" dirty="0">
                <a:latin typeface="+mn-lt"/>
              </a:rPr>
              <a:t/>
            </a:r>
            <a:br>
              <a:rPr lang="tr-TR" dirty="0">
                <a:latin typeface="+mn-lt"/>
              </a:rPr>
            </a:br>
            <a:r>
              <a:rPr lang="tr-TR" dirty="0" err="1">
                <a:latin typeface="+mn-lt"/>
              </a:rPr>
              <a:t>Aminoasidüri</a:t>
            </a:r>
            <a:r>
              <a:rPr lang="tr-TR" dirty="0">
                <a:latin typeface="+mn-lt"/>
              </a:rPr>
              <a:t/>
            </a:r>
            <a:br>
              <a:rPr lang="tr-TR" dirty="0">
                <a:latin typeface="+mn-lt"/>
              </a:rPr>
            </a:br>
            <a:r>
              <a:rPr lang="tr-TR" dirty="0">
                <a:latin typeface="+mn-lt"/>
              </a:rPr>
              <a:t>Plazma PTH </a:t>
            </a:r>
            <a:r>
              <a:rPr lang="tr-TR" dirty="0">
                <a:latin typeface="+mn-lt"/>
                <a:sym typeface="Symbol" pitchFamily="18" charset="2"/>
              </a:rPr>
              <a:t></a:t>
            </a:r>
            <a:r>
              <a:rPr lang="tr-TR" dirty="0">
                <a:latin typeface="+mn-lt"/>
              </a:rPr>
              <a:t> (Dışarıdan verilen hormona kemikler yanıt verir ve </a:t>
            </a:r>
            <a:r>
              <a:rPr lang="tr-TR" dirty="0" err="1">
                <a:latin typeface="+mn-lt"/>
              </a:rPr>
              <a:t>hiperkalsemi</a:t>
            </a:r>
            <a:r>
              <a:rPr lang="tr-TR" dirty="0">
                <a:latin typeface="+mn-lt"/>
              </a:rPr>
              <a:t> oluşur.)</a:t>
            </a:r>
            <a:br>
              <a:rPr lang="tr-TR" dirty="0">
                <a:latin typeface="+mn-lt"/>
              </a:rPr>
            </a:br>
            <a:r>
              <a:rPr lang="tr-TR" dirty="0">
                <a:latin typeface="+mn-lt"/>
              </a:rPr>
              <a:t>Belirgin raşitizm veya </a:t>
            </a:r>
            <a:r>
              <a:rPr lang="tr-TR" dirty="0" err="1">
                <a:latin typeface="+mn-lt"/>
              </a:rPr>
              <a:t>osteomalasi</a:t>
            </a:r>
            <a:r>
              <a:rPr lang="tr-TR" dirty="0">
                <a:latin typeface="+mn-lt"/>
              </a:rPr>
              <a:t> belirtileri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4356100" y="1357313"/>
            <a:ext cx="4608513" cy="2286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tr-TR" b="1"/>
              <a:t>3. Dönem</a:t>
            </a:r>
          </a:p>
          <a:p>
            <a:pPr>
              <a:spcBef>
                <a:spcPct val="20000"/>
              </a:spcBef>
              <a:defRPr/>
            </a:pPr>
            <a:r>
              <a:rPr lang="tr-TR"/>
              <a:t>Kalıcı hipokalsemi</a:t>
            </a:r>
          </a:p>
          <a:p>
            <a:pPr>
              <a:spcBef>
                <a:spcPct val="20000"/>
              </a:spcBef>
              <a:defRPr/>
            </a:pPr>
            <a:r>
              <a:rPr lang="tr-TR"/>
              <a:t>Plazma fosfat düzeyi belirgin </a:t>
            </a:r>
            <a:r>
              <a:rPr lang="tr-TR">
                <a:sym typeface="Symbol" pitchFamily="18" charset="2"/>
              </a:rPr>
              <a:t></a:t>
            </a:r>
            <a:endParaRPr lang="tr-TR"/>
          </a:p>
          <a:p>
            <a:pPr>
              <a:spcBef>
                <a:spcPct val="20000"/>
              </a:spcBef>
              <a:defRPr/>
            </a:pPr>
            <a:r>
              <a:rPr lang="tr-TR"/>
              <a:t>Plazma PTH </a:t>
            </a:r>
            <a:r>
              <a:rPr lang="tr-TR">
                <a:sym typeface="Symbol" pitchFamily="18" charset="2"/>
              </a:rPr>
              <a:t></a:t>
            </a:r>
            <a:r>
              <a:rPr lang="tr-TR"/>
              <a:t> (Dışarıdan verilen hormon hiperkalsemiyi artırmaz.)</a:t>
            </a:r>
          </a:p>
          <a:p>
            <a:pPr>
              <a:spcBef>
                <a:spcPct val="20000"/>
              </a:spcBef>
              <a:defRPr/>
            </a:pPr>
            <a:r>
              <a:rPr lang="tr-TR"/>
              <a:t>Demineralizasyon belirgindir, kemiklerin büyümesi veya yenilenmesi durmuştur.</a:t>
            </a:r>
          </a:p>
        </p:txBody>
      </p:sp>
      <p:sp>
        <p:nvSpPr>
          <p:cNvPr id="34821" name="Rectangle 7"/>
          <p:cNvSpPr>
            <a:spLocks noChangeArrowheads="1"/>
          </p:cNvSpPr>
          <p:nvPr/>
        </p:nvSpPr>
        <p:spPr bwMode="auto">
          <a:xfrm>
            <a:off x="5003800" y="3786188"/>
            <a:ext cx="3889375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1950" indent="-361950">
              <a:spcBef>
                <a:spcPct val="20000"/>
              </a:spcBef>
              <a:buFontTx/>
              <a:buChar char="•"/>
            </a:pPr>
            <a:r>
              <a:rPr lang="tr-TR"/>
              <a:t>Her 3 dönemde de alkalin fosfataz düzeyi yüksektir.</a:t>
            </a:r>
          </a:p>
          <a:p>
            <a:pPr marL="361950" indent="-361950">
              <a:spcBef>
                <a:spcPct val="20000"/>
              </a:spcBef>
              <a:buFontTx/>
              <a:buChar char="•"/>
            </a:pPr>
            <a:r>
              <a:rPr lang="tr-TR"/>
              <a:t>Paratiroid bezlerde hiperplazi gelişir.</a:t>
            </a:r>
          </a:p>
          <a:p>
            <a:pPr marL="361950" indent="-361950">
              <a:spcBef>
                <a:spcPct val="20000"/>
              </a:spcBef>
              <a:buFontTx/>
              <a:buChar char="•"/>
            </a:pPr>
            <a:r>
              <a:rPr lang="tr-TR"/>
              <a:t>Bu hastalara D vitamini verildiğinde ilk birkaç gün plazma kalsiyum ve fosfat düzeyi daha da düşer; ondan sonra yükselmeye başlayarak normale ulaşır.</a:t>
            </a:r>
          </a:p>
        </p:txBody>
      </p:sp>
      <p:sp>
        <p:nvSpPr>
          <p:cNvPr id="34822" name="Line 8"/>
          <p:cNvSpPr>
            <a:spLocks noChangeShapeType="1"/>
          </p:cNvSpPr>
          <p:nvPr/>
        </p:nvSpPr>
        <p:spPr bwMode="auto">
          <a:xfrm>
            <a:off x="1285875" y="3071813"/>
            <a:ext cx="144463" cy="793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r-TR"/>
          </a:p>
        </p:txBody>
      </p:sp>
      <p:sp>
        <p:nvSpPr>
          <p:cNvPr id="34823" name="Line 9"/>
          <p:cNvSpPr>
            <a:spLocks noChangeShapeType="1"/>
          </p:cNvSpPr>
          <p:nvPr/>
        </p:nvSpPr>
        <p:spPr bwMode="auto">
          <a:xfrm flipV="1">
            <a:off x="3348038" y="3214688"/>
            <a:ext cx="938212" cy="5746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600" dirty="0" smtClean="0"/>
              <a:t>D Vitamini Eksikliğinin </a:t>
            </a:r>
            <a:r>
              <a:rPr lang="tr-TR" sz="3600" u="sng" dirty="0" smtClean="0"/>
              <a:t>Önlenmesi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İçin Öneriler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100" y="1571625"/>
            <a:ext cx="7499350" cy="4676775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5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smtClean="0">
                <a:solidFill>
                  <a:srgbClr val="000000"/>
                </a:solidFill>
              </a:rPr>
              <a:t>Risk grubundaki kişilerde tarama amacıyla serum 25(OH)D düzeylerine bakılmalıdır.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8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smtClean="0">
                <a:solidFill>
                  <a:srgbClr val="000000"/>
                </a:solidFill>
              </a:rPr>
              <a:t>Bir yaşından küçük bebeklerin            günde 400 IU,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sz="2800" smtClean="0">
                <a:solidFill>
                  <a:srgbClr val="00000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smtClean="0">
                <a:solidFill>
                  <a:srgbClr val="000000"/>
                </a:solidFill>
              </a:rPr>
              <a:t>1-70 yaş arasında 600 IU/gün,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sz="2800" smtClean="0">
                <a:solidFill>
                  <a:srgbClr val="00000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smtClean="0">
                <a:solidFill>
                  <a:srgbClr val="000000"/>
                </a:solidFill>
              </a:rPr>
              <a:t>70 yaş üzerindeki kişilerin ise 800/gün D vitamini alması sağlanmalıdır.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8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22555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600" dirty="0" smtClean="0"/>
              <a:t>D Vitamini Eksikliğinin </a:t>
            </a:r>
            <a:r>
              <a:rPr lang="tr-TR" sz="3600" u="sng" dirty="0" smtClean="0"/>
              <a:t>Önlenmesi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İçin Öneriler</a:t>
            </a:r>
            <a:endParaRPr lang="tr-TR" sz="3600" dirty="0"/>
          </a:p>
        </p:txBody>
      </p:sp>
      <p:sp>
        <p:nvSpPr>
          <p:cNvPr id="36866" name="2 İçerik Yer Tutucusu"/>
          <p:cNvSpPr>
            <a:spLocks noGrp="1"/>
          </p:cNvSpPr>
          <p:nvPr>
            <p:ph idx="1"/>
          </p:nvPr>
        </p:nvSpPr>
        <p:spPr bwMode="auto">
          <a:xfrm>
            <a:off x="1428750" y="1714500"/>
            <a:ext cx="7497763" cy="46767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 smtClean="0"/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Obez çocuk ve yetişkinler ile bazı ilaç kullananlar (antikonvülzan ilaçlar, glukokortikoidler, ketokonazol gibi antifungal ve AIDS ilaçları..) kendi yaş grubu için günlük önerilen D vitamini miktarının en az 2-3 kat daha fazlasını almalıdır.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 smtClean="0"/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 Haftada en az 2 kez saat 10:00 ile 15:00 arasında yüz ve kolların güneş koruyucu sürülmeden 20-30 dakika direkt (arada cam,tül olmadan) gün ışığına maruz bırakılması.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Günlük Önerilen D Vitamini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928813" y="1928813"/>
          <a:ext cx="6500858" cy="421484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250429"/>
                <a:gridCol w="3250429"/>
              </a:tblGrid>
              <a:tr h="1053711">
                <a:tc>
                  <a:txBody>
                    <a:bodyPr/>
                    <a:lstStyle/>
                    <a:p>
                      <a:r>
                        <a:rPr lang="tr-TR" dirty="0" smtClean="0"/>
                        <a:t>Yaş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D vitamini (IU)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10537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0-1 yaş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400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10537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1-70 yaş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600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10537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70+ 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800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i-FI" sz="3600" dirty="0" smtClean="0"/>
              <a:t>D </a:t>
            </a:r>
            <a:r>
              <a:rPr lang="tr-TR" sz="3600" dirty="0" smtClean="0"/>
              <a:t>V</a:t>
            </a:r>
            <a:r>
              <a:rPr lang="fi-FI" sz="3600" dirty="0" smtClean="0"/>
              <a:t>itamini </a:t>
            </a:r>
            <a:r>
              <a:rPr lang="tr-TR" sz="3600" dirty="0" smtClean="0"/>
              <a:t>E</a:t>
            </a:r>
            <a:r>
              <a:rPr lang="fi-FI" sz="3600" dirty="0" smtClean="0"/>
              <a:t>ksikliğinin </a:t>
            </a:r>
            <a:r>
              <a:rPr lang="tr-TR" sz="3600" u="sng" dirty="0" smtClean="0"/>
              <a:t>T</a:t>
            </a:r>
            <a:r>
              <a:rPr lang="fi-FI" sz="3600" u="sng" dirty="0" smtClean="0"/>
              <a:t>edavisi</a:t>
            </a:r>
            <a:r>
              <a:rPr lang="fi-FI" sz="3600" dirty="0" smtClean="0"/>
              <a:t/>
            </a:r>
            <a:br>
              <a:rPr lang="fi-FI" sz="3600" dirty="0" smtClean="0"/>
            </a:br>
            <a:r>
              <a:rPr lang="tr-TR" sz="3600" dirty="0" smtClean="0"/>
              <a:t>İ</a:t>
            </a:r>
            <a:r>
              <a:rPr lang="fi-FI" sz="3600" dirty="0" smtClean="0"/>
              <a:t>çin </a:t>
            </a:r>
            <a:r>
              <a:rPr lang="tr-TR" sz="3600" dirty="0" smtClean="0"/>
              <a:t>Ö</a:t>
            </a:r>
            <a:r>
              <a:rPr lang="fi-FI" sz="3600" dirty="0" smtClean="0"/>
              <a:t>neriler</a:t>
            </a:r>
            <a:endParaRPr lang="tr-TR" sz="3600" dirty="0"/>
          </a:p>
        </p:txBody>
      </p:sp>
      <p:sp>
        <p:nvSpPr>
          <p:cNvPr id="38914" name="2 İçerik Yer Tutucusu"/>
          <p:cNvSpPr>
            <a:spLocks noGrp="1"/>
          </p:cNvSpPr>
          <p:nvPr>
            <p:ph idx="1"/>
          </p:nvPr>
        </p:nvSpPr>
        <p:spPr bwMode="auto">
          <a:xfrm>
            <a:off x="1428750" y="1700213"/>
            <a:ext cx="7497763" cy="499586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80000"/>
              </a:lnSpc>
              <a:spcAft>
                <a:spcPts val="1200"/>
              </a:spcAft>
            </a:pPr>
            <a:r>
              <a:rPr lang="tr-TR" sz="1800" b="1" dirty="0" smtClean="0"/>
              <a:t>25(OH)D düzeyi 20 </a:t>
            </a:r>
            <a:r>
              <a:rPr lang="tr-TR" sz="1800" b="1" dirty="0" err="1" smtClean="0"/>
              <a:t>ng</a:t>
            </a:r>
            <a:r>
              <a:rPr lang="tr-TR" sz="1800" b="1" dirty="0" smtClean="0"/>
              <a:t>/ml altında olan bireylerde (D vitamini </a:t>
            </a:r>
            <a:r>
              <a:rPr lang="tr-TR" sz="1800" b="1" u="sng" dirty="0" smtClean="0"/>
              <a:t>eksikliği</a:t>
            </a:r>
            <a:r>
              <a:rPr lang="tr-TR" sz="1800" b="1" dirty="0" smtClean="0"/>
              <a:t>) D vitamini yüklemesi yapılmalıdır.</a:t>
            </a:r>
          </a:p>
          <a:p>
            <a:pPr algn="just" eaLnBrk="1" hangingPunct="1">
              <a:lnSpc>
                <a:spcPct val="80000"/>
              </a:lnSpc>
              <a:spcAft>
                <a:spcPts val="1200"/>
              </a:spcAft>
            </a:pPr>
            <a:r>
              <a:rPr lang="tr-TR" sz="1800" dirty="0" smtClean="0"/>
              <a:t>25(OH)D düzeyi 20 </a:t>
            </a:r>
            <a:r>
              <a:rPr lang="tr-TR" sz="1800" dirty="0" err="1" smtClean="0"/>
              <a:t>ng</a:t>
            </a:r>
            <a:r>
              <a:rPr lang="tr-TR" sz="1800" dirty="0" smtClean="0"/>
              <a:t>/ml - 30 </a:t>
            </a:r>
            <a:r>
              <a:rPr lang="tr-TR" sz="1800" dirty="0" err="1" smtClean="0"/>
              <a:t>ng</a:t>
            </a:r>
            <a:r>
              <a:rPr lang="tr-TR" sz="1800" dirty="0" smtClean="0"/>
              <a:t>/ml arasında olan bireylerde D vitamini yüklemesine gerek yoktur. İdame doz ile tedaviye başlanılır.</a:t>
            </a:r>
          </a:p>
          <a:p>
            <a:pPr algn="just" eaLnBrk="1" hangingPunct="1">
              <a:lnSpc>
                <a:spcPct val="80000"/>
              </a:lnSpc>
              <a:spcAft>
                <a:spcPts val="1200"/>
              </a:spcAft>
            </a:pPr>
            <a:r>
              <a:rPr lang="tr-TR" sz="1800" dirty="0" smtClean="0"/>
              <a:t>Çocuklarda D vitamini yüklemesi: 2000 IU/gün veya haftada bir kez 50.000 IU D vitamini  6 hafta süreyle verilmelidir. </a:t>
            </a:r>
          </a:p>
          <a:p>
            <a:pPr lvl="1" algn="just" eaLnBrk="1" hangingPunct="1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tr-TR" sz="1400" dirty="0" smtClean="0"/>
              <a:t>Daha sonra 400-1000 IU/gün idame</a:t>
            </a:r>
          </a:p>
          <a:p>
            <a:pPr algn="just" eaLnBrk="1" hangingPunct="1">
              <a:lnSpc>
                <a:spcPct val="80000"/>
              </a:lnSpc>
              <a:spcAft>
                <a:spcPts val="1200"/>
              </a:spcAft>
            </a:pPr>
            <a:r>
              <a:rPr lang="tr-TR" sz="1800" b="1" dirty="0" smtClean="0"/>
              <a:t>Erişkinlerde D vitamini yüklemesi: 6000 IU/gün veya haftada bir kez 50.000 IU D vitamini 8 hafta süreyle verilir</a:t>
            </a:r>
            <a:r>
              <a:rPr lang="tr-TR" sz="1800" dirty="0" smtClean="0"/>
              <a:t>.</a:t>
            </a:r>
          </a:p>
          <a:p>
            <a:pPr lvl="1" algn="just" eaLnBrk="1" hangingPunct="1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tr-TR" sz="1400" dirty="0" smtClean="0"/>
              <a:t>Daha sonra 1500-2000 IU/gün idame</a:t>
            </a:r>
          </a:p>
          <a:p>
            <a:pPr algn="just" eaLnBrk="1" hangingPunct="1">
              <a:lnSpc>
                <a:spcPct val="80000"/>
              </a:lnSpc>
              <a:spcAft>
                <a:spcPts val="1200"/>
              </a:spcAft>
            </a:pPr>
            <a:r>
              <a:rPr lang="tr-TR" sz="1800" dirty="0" err="1" smtClean="0"/>
              <a:t>Obez</a:t>
            </a:r>
            <a:r>
              <a:rPr lang="tr-TR" sz="1800" dirty="0" smtClean="0"/>
              <a:t> hastalarda, </a:t>
            </a:r>
            <a:r>
              <a:rPr lang="tr-TR" sz="1800" dirty="0" err="1" smtClean="0"/>
              <a:t>malabsorbsiyon</a:t>
            </a:r>
            <a:r>
              <a:rPr lang="tr-TR" sz="1800" dirty="0" smtClean="0"/>
              <a:t> sendromlarında ve D vitamini metabolizmasını etkileyen ilaç kullananlarda, tedavi için normalde önerilen dozun 2-3 katı (6000-10000 IU/gün veya haftada bir kez 100.000 IU 8 hafta) kullanılır</a:t>
            </a:r>
          </a:p>
          <a:p>
            <a:pPr lvl="1" algn="just" eaLnBrk="1" hangingPunct="1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tr-TR" sz="1400" dirty="0" smtClean="0"/>
              <a:t>Daha sonra 3000-6000 IU/gün idame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100" y="142875"/>
            <a:ext cx="7499350" cy="12747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400" dirty="0" smtClean="0"/>
              <a:t>D </a:t>
            </a:r>
            <a:r>
              <a:rPr lang="tr-TR" sz="4400" dirty="0" err="1" smtClean="0"/>
              <a:t>Hipervitaminozu</a:t>
            </a:r>
            <a:r>
              <a:rPr lang="tr-TR" sz="4400" dirty="0" smtClean="0"/>
              <a:t> </a:t>
            </a:r>
            <a:br>
              <a:rPr lang="tr-TR" sz="4400" dirty="0" smtClean="0"/>
            </a:br>
            <a:r>
              <a:rPr lang="tr-TR" sz="4400" dirty="0" smtClean="0"/>
              <a:t>(D vitamini zehirlenmesi)</a:t>
            </a:r>
            <a:endParaRPr lang="tr-TR" dirty="0"/>
          </a:p>
        </p:txBody>
      </p:sp>
      <p:sp>
        <p:nvSpPr>
          <p:cNvPr id="39938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700213"/>
            <a:ext cx="7499350" cy="48006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sz="1800" dirty="0" smtClean="0"/>
          </a:p>
          <a:p>
            <a:pPr eaLnBrk="1" hangingPunct="1"/>
            <a:r>
              <a:rPr lang="tr-TR" sz="1800" dirty="0" smtClean="0"/>
              <a:t>D vitamini serum düzeyi 150 </a:t>
            </a:r>
            <a:r>
              <a:rPr lang="tr-TR" sz="1800" dirty="0" err="1" smtClean="0"/>
              <a:t>ng</a:t>
            </a:r>
            <a:r>
              <a:rPr lang="tr-TR" sz="1800" dirty="0" smtClean="0"/>
              <a:t>/dl üzerinde olması D vitamini </a:t>
            </a:r>
            <a:r>
              <a:rPr lang="tr-TR" sz="1800" dirty="0" err="1" smtClean="0"/>
              <a:t>intoksikasyonu</a:t>
            </a:r>
            <a:r>
              <a:rPr lang="tr-TR" sz="1800" dirty="0" smtClean="0"/>
              <a:t> olarak tanımlanır.</a:t>
            </a:r>
          </a:p>
          <a:p>
            <a:pPr eaLnBrk="1" hangingPunct="1"/>
            <a:r>
              <a:rPr lang="tr-TR" sz="1800" dirty="0" smtClean="0"/>
              <a:t>Yüksek dozda D vitamini verilmesi ile ortaya çıkan </a:t>
            </a:r>
            <a:r>
              <a:rPr lang="tr-TR" sz="1800" u="sng" dirty="0" err="1" smtClean="0"/>
              <a:t>hiperkalsemi</a:t>
            </a:r>
            <a:r>
              <a:rPr lang="tr-TR" sz="1800" dirty="0" smtClean="0"/>
              <a:t> halidir. Ortaya çıkışı verilme süresi ve doza bağlıdır.</a:t>
            </a:r>
          </a:p>
          <a:p>
            <a:pPr eaLnBrk="1" hangingPunct="1"/>
            <a:r>
              <a:rPr lang="tr-TR" sz="1800" dirty="0" smtClean="0"/>
              <a:t>En korkulan  yan etkiler  </a:t>
            </a:r>
            <a:r>
              <a:rPr lang="tr-TR" sz="1800" dirty="0" err="1" smtClean="0"/>
              <a:t>hiperkalsemi</a:t>
            </a:r>
            <a:r>
              <a:rPr lang="tr-TR" sz="1800" dirty="0" smtClean="0"/>
              <a:t>, uykuya eğilim,  </a:t>
            </a:r>
            <a:r>
              <a:rPr lang="tr-TR" sz="1800" dirty="0" err="1" smtClean="0"/>
              <a:t>poliüri-hipovolemi</a:t>
            </a:r>
            <a:r>
              <a:rPr lang="tr-TR" sz="1800" dirty="0" smtClean="0"/>
              <a:t>, nörolojik </a:t>
            </a:r>
            <a:r>
              <a:rPr lang="tr-TR" sz="1800" dirty="0" err="1" smtClean="0"/>
              <a:t>belirtilerdir,hipertansiyon</a:t>
            </a:r>
            <a:r>
              <a:rPr lang="tr-TR" sz="1800" dirty="0" smtClean="0"/>
              <a:t>, bulantı, kusma, kaşıntı, böbrek yetmezliği…</a:t>
            </a:r>
          </a:p>
          <a:p>
            <a:pPr eaLnBrk="1" hangingPunct="1"/>
            <a:r>
              <a:rPr lang="tr-TR" sz="1800" dirty="0" smtClean="0"/>
              <a:t>Bebeklerde </a:t>
            </a:r>
            <a:r>
              <a:rPr lang="tr-TR" sz="1800" dirty="0" err="1" smtClean="0"/>
              <a:t>hiperkalseminin</a:t>
            </a:r>
            <a:r>
              <a:rPr lang="tr-TR" sz="1800" dirty="0" smtClean="0"/>
              <a:t> uzun sürmesi </a:t>
            </a:r>
            <a:r>
              <a:rPr lang="tr-TR" sz="1800" u="sng" dirty="0" err="1" smtClean="0"/>
              <a:t>mental</a:t>
            </a:r>
            <a:r>
              <a:rPr lang="tr-TR" sz="1800" dirty="0" smtClean="0"/>
              <a:t> ve </a:t>
            </a:r>
            <a:r>
              <a:rPr lang="tr-TR" sz="1800" u="sng" dirty="0" smtClean="0"/>
              <a:t>fiziksel gelişmede gerileme</a:t>
            </a:r>
            <a:r>
              <a:rPr lang="tr-TR" sz="1800" dirty="0" smtClean="0"/>
              <a:t> yapar.</a:t>
            </a:r>
          </a:p>
          <a:p>
            <a:pPr eaLnBrk="1" hangingPunct="1"/>
            <a:r>
              <a:rPr lang="tr-TR" sz="1800" dirty="0" smtClean="0"/>
              <a:t>Gebelerde gelişen D </a:t>
            </a:r>
            <a:r>
              <a:rPr lang="tr-TR" sz="1800" dirty="0" err="1" smtClean="0"/>
              <a:t>hipervitaminozu</a:t>
            </a:r>
            <a:r>
              <a:rPr lang="tr-TR" sz="1800" dirty="0" smtClean="0"/>
              <a:t> </a:t>
            </a:r>
            <a:r>
              <a:rPr lang="tr-TR" sz="1800" dirty="0" err="1" smtClean="0"/>
              <a:t>fetusta</a:t>
            </a:r>
            <a:r>
              <a:rPr lang="tr-TR" sz="1800" dirty="0" smtClean="0"/>
              <a:t> şekil bozukluklarına ve </a:t>
            </a:r>
            <a:r>
              <a:rPr lang="tr-TR" sz="1800" dirty="0" err="1" smtClean="0"/>
              <a:t>fetal</a:t>
            </a:r>
            <a:r>
              <a:rPr lang="tr-TR" sz="1800" dirty="0" smtClean="0"/>
              <a:t> </a:t>
            </a:r>
            <a:r>
              <a:rPr lang="tr-TR" sz="1800" dirty="0" err="1" smtClean="0"/>
              <a:t>hipoparatiroidizm</a:t>
            </a:r>
            <a:r>
              <a:rPr lang="tr-TR" sz="1800" dirty="0" smtClean="0"/>
              <a:t> oluşması sonucu </a:t>
            </a:r>
            <a:r>
              <a:rPr lang="tr-TR" sz="1800" dirty="0" err="1" smtClean="0"/>
              <a:t>yenidoğanda</a:t>
            </a:r>
            <a:r>
              <a:rPr lang="tr-TR" sz="1800" dirty="0" smtClean="0"/>
              <a:t> </a:t>
            </a:r>
            <a:r>
              <a:rPr lang="tr-TR" sz="1800" dirty="0" err="1" smtClean="0"/>
              <a:t>hipokalsemi</a:t>
            </a:r>
            <a:r>
              <a:rPr lang="tr-TR" sz="1800" dirty="0" smtClean="0"/>
              <a:t>, </a:t>
            </a:r>
            <a:r>
              <a:rPr lang="tr-TR" sz="1800" dirty="0" err="1" smtClean="0"/>
              <a:t>tetani</a:t>
            </a:r>
            <a:r>
              <a:rPr lang="tr-TR" sz="1800" dirty="0" smtClean="0"/>
              <a:t> ve </a:t>
            </a:r>
            <a:r>
              <a:rPr lang="tr-TR" sz="1800" dirty="0" err="1" smtClean="0"/>
              <a:t>konvülsiyonlara</a:t>
            </a:r>
            <a:r>
              <a:rPr lang="tr-TR" sz="1800" dirty="0" smtClean="0"/>
              <a:t> neden olur.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2255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Güvenli Günlük D Vitamini Alım Miktarları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643063" y="1714500"/>
          <a:ext cx="6929486" cy="4783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464743"/>
                <a:gridCol w="3464743"/>
              </a:tblGrid>
              <a:tr h="773912">
                <a:tc>
                  <a:txBody>
                    <a:bodyPr/>
                    <a:lstStyle/>
                    <a:p>
                      <a:r>
                        <a:rPr lang="tr-TR" dirty="0" smtClean="0"/>
                        <a:t>Yaşlar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 vitamini alımı üst sınırı</a:t>
                      </a:r>
                    </a:p>
                    <a:p>
                      <a:r>
                        <a:rPr lang="tr-TR" dirty="0" smtClean="0"/>
                        <a:t>(IU/gün)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7739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0-6 ay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1000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7739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6-12 ay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1500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7739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1-3 yaş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2500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7739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4-8 yaş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3000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7739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&gt;9 yaş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4000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188913"/>
            <a:ext cx="7586663" cy="7858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200" dirty="0" smtClean="0"/>
              <a:t>Vitamin D Preparatları</a:t>
            </a:r>
          </a:p>
        </p:txBody>
      </p:sp>
      <p:graphicFrame>
        <p:nvGraphicFramePr>
          <p:cNvPr id="42018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8539433"/>
              </p:ext>
            </p:extLst>
          </p:nvPr>
        </p:nvGraphicFramePr>
        <p:xfrm>
          <a:off x="1524000" y="1397000"/>
          <a:ext cx="6577013" cy="4693286"/>
        </p:xfrm>
        <a:graphic>
          <a:graphicData uri="http://schemas.openxmlformats.org/drawingml/2006/table">
            <a:tbl>
              <a:tblPr/>
              <a:tblGrid>
                <a:gridCol w="1644650"/>
                <a:gridCol w="1644650"/>
                <a:gridCol w="1846263"/>
                <a:gridCol w="1441450"/>
              </a:tblGrid>
              <a:tr h="660400"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Jenerik adı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Kısaltma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Preperat adı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Etki süresi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5063"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Kolekalsiferol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Devit-3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damla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</a:t>
                      </a: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50 000 IU/15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ml </a:t>
                      </a:r>
                      <a:r>
                        <a:rPr kumimoji="0" lang="tr-T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(166.6 IU/damla)</a:t>
                      </a:r>
                    </a:p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Devit-3 </a:t>
                      </a: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ampul</a:t>
                      </a: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</a:t>
                      </a: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300 000 IU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1-3 ay</a:t>
                      </a:r>
                    </a:p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693863"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Kalsitriol</a:t>
                      </a:r>
                    </a:p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(Kronik Böbrek Hastalığında)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1,25(OH)2D3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Rocaltrol kapsül 0.25 µg-0.5 µg</a:t>
                      </a:r>
                    </a:p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Osteo D kapsül 0.25 µg-0.5 µg</a:t>
                      </a:r>
                    </a:p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Calcijex ampul       1 µg - 2 µg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2-5 gün</a:t>
                      </a:r>
                    </a:p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5063"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Alfakalsidiol </a:t>
                      </a:r>
                    </a:p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(Kronik Karaciğer Hastalığında)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1α 25(OH)2D3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Alpha D3 kapsül 0.25 µg -1 µg </a:t>
                      </a:r>
                    </a:p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One Alpha kapsül 0.25 µg – 1 µg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2-5 gün</a:t>
                      </a:r>
                    </a:p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3"/>
          <p:cNvSpPr>
            <a:spLocks noGrp="1"/>
          </p:cNvSpPr>
          <p:nvPr>
            <p:ph type="body" idx="1"/>
          </p:nvPr>
        </p:nvSpPr>
        <p:spPr bwMode="auto">
          <a:xfrm>
            <a:off x="1258888" y="333375"/>
            <a:ext cx="7675562" cy="6191250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itchFamily="2" charset="2"/>
              <a:buNone/>
            </a:pPr>
            <a:endParaRPr lang="tr-TR" smtClean="0"/>
          </a:p>
          <a:p>
            <a:pPr eaLnBrk="1" hangingPunct="1">
              <a:buFont typeface="Wingdings" pitchFamily="2" charset="2"/>
              <a:buNone/>
            </a:pPr>
            <a:endParaRPr lang="tr-TR" smtClean="0"/>
          </a:p>
          <a:p>
            <a:pPr eaLnBrk="1" hangingPunct="1">
              <a:buFont typeface="Wingdings" pitchFamily="2" charset="2"/>
              <a:buNone/>
            </a:pPr>
            <a:endParaRPr lang="tr-TR" smtClean="0"/>
          </a:p>
          <a:p>
            <a:pPr algn="ctr" eaLnBrk="1" hangingPunct="1">
              <a:buFont typeface="Wingdings" pitchFamily="2" charset="2"/>
              <a:buNone/>
            </a:pPr>
            <a:endParaRPr lang="tr-TR" sz="4000" smtClean="0"/>
          </a:p>
          <a:p>
            <a:pPr algn="ctr" eaLnBrk="1" hangingPunct="1">
              <a:buFont typeface="Wingdings" pitchFamily="2" charset="2"/>
              <a:buNone/>
            </a:pPr>
            <a:r>
              <a:rPr lang="tr-TR" sz="4000" smtClean="0"/>
              <a:t>Teşekkürler…</a:t>
            </a:r>
          </a:p>
          <a:p>
            <a:pPr algn="ctr" eaLnBrk="1" hangingPunct="1">
              <a:buFont typeface="Wingdings" pitchFamily="2" charset="2"/>
              <a:buNone/>
            </a:pPr>
            <a:endParaRPr lang="tr-TR" sz="4000" smtClean="0"/>
          </a:p>
          <a:p>
            <a:pPr algn="ctr" eaLnBrk="1" hangingPunct="1">
              <a:buFont typeface="Wingdings" pitchFamily="2" charset="2"/>
              <a:buNone/>
            </a:pPr>
            <a:endParaRPr lang="tr-TR" sz="4000" smtClean="0"/>
          </a:p>
          <a:p>
            <a:pPr algn="ctr" eaLnBrk="1" hangingPunct="1">
              <a:buFont typeface="Wingdings" pitchFamily="2" charset="2"/>
              <a:buNone/>
            </a:pPr>
            <a:endParaRPr lang="tr-TR" sz="400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/>
          </p:cNvSpPr>
          <p:nvPr>
            <p:ph type="title"/>
          </p:nvPr>
        </p:nvSpPr>
        <p:spPr bwMode="auto"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smtClean="0">
              <a:effectLst/>
            </a:endParaRPr>
          </a:p>
        </p:txBody>
      </p:sp>
      <p:sp>
        <p:nvSpPr>
          <p:cNvPr id="44034" name="Rectangle 3"/>
          <p:cNvSpPr>
            <a:spLocks noGrp="1"/>
          </p:cNvSpPr>
          <p:nvPr>
            <p:ph type="body" idx="1"/>
          </p:nvPr>
        </p:nvSpPr>
        <p:spPr bwMode="auto">
          <a:xfrm>
            <a:off x="1435100" y="2133600"/>
            <a:ext cx="7499350" cy="4114800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tr-TR" smtClean="0"/>
              <a:t>http://www.turkendokrin.org/files/pdf/kitap.pdf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D Vitamini Metabolizması</a:t>
            </a:r>
            <a:endParaRPr lang="tr-TR" dirty="0"/>
          </a:p>
        </p:txBody>
      </p:sp>
      <p:sp>
        <p:nvSpPr>
          <p:cNvPr id="15362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714500"/>
            <a:ext cx="7499350" cy="47148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r>
              <a:rPr lang="tr-TR" b="1" smtClean="0"/>
              <a:t>Absorbsiyon</a:t>
            </a:r>
            <a:endParaRPr lang="tr-TR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tr-TR" sz="2600" smtClean="0"/>
              <a:t>İnce barsaktan absorbe edilirler.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tr-TR" sz="2600" smtClean="0"/>
              <a:t>D</a:t>
            </a:r>
            <a:r>
              <a:rPr lang="tr-TR" sz="2600" baseline="-25000" smtClean="0"/>
              <a:t>3</a:t>
            </a:r>
            <a:r>
              <a:rPr lang="tr-TR" sz="2600" smtClean="0"/>
              <a:t> daha hızlı ve daha fazla absorbe edilir.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tr-TR" sz="2600" smtClean="0"/>
              <a:t>Absorbsiyonları safra asitlerine gereksinim duyar.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tr-TR" sz="2600" smtClean="0"/>
          </a:p>
          <a:p>
            <a:pPr marL="0" indent="0" eaLnBrk="1" hangingPunct="1"/>
            <a:r>
              <a:rPr lang="tr-TR" b="1" smtClean="0"/>
              <a:t>Dağılım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tr-TR" sz="2800" smtClean="0"/>
              <a:t>D vitamini bağlayan proteine bağlanarak taşınırlar.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tr-TR" sz="2800" smtClean="0"/>
              <a:t>Karaciğer ve yağ dokusunda depolanırlar.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31"/>
          <p:cNvGraphicFramePr>
            <a:graphicFrameLocks noChangeAspect="1"/>
          </p:cNvGraphicFramePr>
          <p:nvPr/>
        </p:nvGraphicFramePr>
        <p:xfrm>
          <a:off x="357188" y="285750"/>
          <a:ext cx="8786812" cy="5492750"/>
        </p:xfrm>
        <a:graphic>
          <a:graphicData uri="http://schemas.openxmlformats.org/presentationml/2006/ole">
            <p:oleObj spid="_x0000_s2053" name="Word Belgesi" r:id="rId3" imgW="5399014" imgH="3243836" progId="Word.Document.8">
              <p:embed/>
            </p:oleObj>
          </a:graphicData>
        </a:graphic>
      </p:graphicFrame>
      <p:sp>
        <p:nvSpPr>
          <p:cNvPr id="2051" name="Text Box 32"/>
          <p:cNvSpPr txBox="1">
            <a:spLocks noChangeArrowheads="1"/>
          </p:cNvSpPr>
          <p:nvPr/>
        </p:nvSpPr>
        <p:spPr bwMode="auto">
          <a:xfrm>
            <a:off x="5435600" y="5516563"/>
            <a:ext cx="3479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/>
              <a:t>D Vitaminlerinin Biyoaktivasyonu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642938" y="0"/>
          <a:ext cx="8786812" cy="6858000"/>
        </p:xfrm>
        <a:graphic>
          <a:graphicData uri="http://schemas.openxmlformats.org/presentationml/2006/ole">
            <p:oleObj spid="_x0000_s3077" name="Word Belgesi" r:id="rId3" imgW="5399014" imgH="5343043" progId="Word.Document.8">
              <p:embed/>
            </p:oleObj>
          </a:graphicData>
        </a:graphic>
      </p:graphicFrame>
      <p:sp>
        <p:nvSpPr>
          <p:cNvPr id="7" name="6 Dikdörtgen"/>
          <p:cNvSpPr/>
          <p:nvPr/>
        </p:nvSpPr>
        <p:spPr>
          <a:xfrm>
            <a:off x="5357813" y="2714625"/>
            <a:ext cx="3286125" cy="38576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1143000" y="5286375"/>
            <a:ext cx="3214688" cy="14287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D Vitamini Metabolizması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100" y="1571625"/>
            <a:ext cx="7499350" cy="4929188"/>
          </a:xfrm>
        </p:spPr>
        <p:txBody>
          <a:bodyPr>
            <a:normAutofit fontScale="70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endParaRPr lang="tr-TR" b="1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b="1" dirty="0" smtClean="0"/>
              <a:t>Eliminasyon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endParaRPr lang="tr-TR" b="1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tr-TR" dirty="0" smtClean="0"/>
              <a:t>Karaciğerde </a:t>
            </a:r>
            <a:r>
              <a:rPr lang="tr-TR" dirty="0" err="1" smtClean="0"/>
              <a:t>hidroksillenme</a:t>
            </a:r>
            <a:r>
              <a:rPr lang="tr-TR" dirty="0" smtClean="0"/>
              <a:t> ve </a:t>
            </a:r>
            <a:r>
              <a:rPr lang="tr-TR" dirty="0" err="1" smtClean="0"/>
              <a:t>konjugasyon</a:t>
            </a:r>
            <a:r>
              <a:rPr lang="tr-TR" dirty="0" smtClean="0"/>
              <a:t> mekanizmaları ile </a:t>
            </a:r>
            <a:r>
              <a:rPr lang="tr-TR" dirty="0" err="1" smtClean="0"/>
              <a:t>inaktive</a:t>
            </a:r>
            <a:r>
              <a:rPr lang="tr-TR" dirty="0" smtClean="0"/>
              <a:t> edilirler (karaciğer </a:t>
            </a:r>
            <a:r>
              <a:rPr lang="tr-TR" dirty="0" err="1" smtClean="0"/>
              <a:t>mikrozomal</a:t>
            </a:r>
            <a:r>
              <a:rPr lang="tr-TR" dirty="0" smtClean="0"/>
              <a:t> enzimleri bu olayda kısmen rol oynar).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tr-TR" dirty="0" err="1" smtClean="0"/>
              <a:t>Metabolitlerin</a:t>
            </a:r>
            <a:r>
              <a:rPr lang="tr-TR" dirty="0" smtClean="0"/>
              <a:t> büyük bir kısmı safra içinde atılırlar ve </a:t>
            </a:r>
            <a:r>
              <a:rPr lang="tr-TR" dirty="0" err="1" smtClean="0"/>
              <a:t>enterohepatik</a:t>
            </a:r>
            <a:r>
              <a:rPr lang="tr-TR" dirty="0" smtClean="0"/>
              <a:t> dolanıma girerler.</a:t>
            </a:r>
            <a:br>
              <a:rPr lang="tr-TR" dirty="0" smtClean="0"/>
            </a:br>
            <a:endParaRPr lang="tr-TR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tr-TR" u="sng" dirty="0" err="1" smtClean="0"/>
              <a:t>Fenitoin</a:t>
            </a:r>
            <a:r>
              <a:rPr lang="tr-TR" dirty="0" smtClean="0"/>
              <a:t> ve </a:t>
            </a:r>
            <a:r>
              <a:rPr lang="tr-TR" u="sng" dirty="0" err="1" smtClean="0"/>
              <a:t>fenobarbital</a:t>
            </a:r>
            <a:r>
              <a:rPr lang="tr-TR" dirty="0" smtClean="0"/>
              <a:t> enzim indüksiyonu yaparak </a:t>
            </a:r>
            <a:r>
              <a:rPr lang="tr-TR" dirty="0" err="1" smtClean="0"/>
              <a:t>inaktivasyonu</a:t>
            </a:r>
            <a:r>
              <a:rPr lang="tr-TR" dirty="0" smtClean="0"/>
              <a:t> hızlandırırlar ve uzun süreli kullanılmaları ile </a:t>
            </a:r>
            <a:br>
              <a:rPr lang="tr-TR" dirty="0" smtClean="0"/>
            </a:br>
            <a:r>
              <a:rPr lang="tr-TR" dirty="0" smtClean="0"/>
              <a:t>D vitamini eksikliğine yol açabilirler.</a:t>
            </a:r>
            <a:br>
              <a:rPr lang="tr-TR" dirty="0" smtClean="0"/>
            </a:br>
            <a:endParaRPr lang="tr-TR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tr-TR" u="sng" dirty="0" err="1" smtClean="0"/>
              <a:t>İzoniazid</a:t>
            </a:r>
            <a:r>
              <a:rPr lang="tr-TR" dirty="0" smtClean="0"/>
              <a:t> D vitamininin aktif hidroksilli türevlerine dönüşmesini engeller; </a:t>
            </a:r>
            <a:r>
              <a:rPr lang="tr-TR" dirty="0" err="1" smtClean="0"/>
              <a:t>izoniazid</a:t>
            </a:r>
            <a:r>
              <a:rPr lang="tr-TR" dirty="0" smtClean="0"/>
              <a:t> ile birlikte </a:t>
            </a:r>
            <a:r>
              <a:rPr lang="tr-TR" dirty="0" err="1" smtClean="0"/>
              <a:t>profilaktik</a:t>
            </a:r>
            <a:r>
              <a:rPr lang="tr-TR" dirty="0" smtClean="0"/>
              <a:t> olarak  D vitamini verilmelidir.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2255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nn-NO" dirty="0" smtClean="0"/>
              <a:t>D </a:t>
            </a:r>
            <a:r>
              <a:rPr lang="tr-TR" dirty="0" err="1" smtClean="0"/>
              <a:t>Vit</a:t>
            </a:r>
            <a:r>
              <a:rPr lang="nn-NO" dirty="0" smtClean="0"/>
              <a:t>amininin </a:t>
            </a:r>
            <a:r>
              <a:rPr lang="tr-TR" dirty="0" smtClean="0"/>
              <a:t>D</a:t>
            </a:r>
            <a:r>
              <a:rPr lang="nn-NO" dirty="0" smtClean="0"/>
              <a:t>eğişik </a:t>
            </a:r>
            <a:r>
              <a:rPr lang="tr-TR" dirty="0" smtClean="0"/>
              <a:t>D</a:t>
            </a:r>
            <a:r>
              <a:rPr lang="nn-NO" dirty="0" smtClean="0"/>
              <a:t>okulardaki </a:t>
            </a:r>
            <a:r>
              <a:rPr lang="tr-TR" dirty="0" smtClean="0"/>
              <a:t>E</a:t>
            </a:r>
            <a:r>
              <a:rPr lang="nn-NO" dirty="0" smtClean="0"/>
              <a:t>tkileri</a:t>
            </a:r>
            <a:endParaRPr lang="tr-TR" dirty="0"/>
          </a:p>
        </p:txBody>
      </p:sp>
      <p:graphicFrame>
        <p:nvGraphicFramePr>
          <p:cNvPr id="20506" name="Group 26"/>
          <p:cNvGraphicFramePr>
            <a:graphicFrameLocks noGrp="1"/>
          </p:cNvGraphicFramePr>
          <p:nvPr>
            <p:ph idx="1"/>
          </p:nvPr>
        </p:nvGraphicFramePr>
        <p:xfrm>
          <a:off x="1435100" y="1643063"/>
          <a:ext cx="7499350" cy="5030470"/>
        </p:xfrm>
        <a:graphic>
          <a:graphicData uri="http://schemas.openxmlformats.org/drawingml/2006/table">
            <a:tbl>
              <a:tblPr/>
              <a:tblGrid>
                <a:gridCol w="2065338"/>
                <a:gridCol w="5434012"/>
              </a:tblGrid>
              <a:tr h="768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Barsak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Kalsiyum ve fosfor emilimi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Böbrek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Kalsiyum reabsorbsiyonu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Paratiroid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Parathormon baskılanması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Lenfoid doku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İmmun sistem uyarılması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Kemik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Osteoblastların uyarılması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(kemik oluşumu)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57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Diğer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Hücresel proliferasyon baskılanması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Anjiyogenezis baskılanması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İnsülin üretimi uyarılması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Renin üretimi baskılanması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28750" y="357188"/>
            <a:ext cx="7407275" cy="141605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400" dirty="0" smtClean="0"/>
              <a:t>Serum 25(OH)D3 Düzeyi</a:t>
            </a:r>
            <a:endParaRPr lang="tr-TR" sz="44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31925" y="1928813"/>
            <a:ext cx="7407275" cy="428625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endParaRPr/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Ø"/>
              <a:defRPr/>
            </a:pPr>
            <a:r>
              <a:rPr lang="tr-TR" dirty="0" smtClean="0">
                <a:solidFill>
                  <a:schemeClr val="tx1"/>
                </a:solidFill>
              </a:rPr>
              <a:t>D vitamini </a:t>
            </a:r>
            <a:r>
              <a:rPr lang="tr-TR" u="sng" dirty="0" smtClean="0">
                <a:solidFill>
                  <a:schemeClr val="tx1"/>
                </a:solidFill>
              </a:rPr>
              <a:t>eksikliği</a:t>
            </a:r>
            <a:r>
              <a:rPr lang="tr-TR" dirty="0" smtClean="0">
                <a:solidFill>
                  <a:schemeClr val="tx1"/>
                </a:solidFill>
              </a:rPr>
              <a:t> →&lt;20 </a:t>
            </a:r>
            <a:r>
              <a:rPr lang="tr-TR" dirty="0" err="1" smtClean="0">
                <a:solidFill>
                  <a:schemeClr val="tx1"/>
                </a:solidFill>
              </a:rPr>
              <a:t>ng</a:t>
            </a:r>
            <a:r>
              <a:rPr lang="tr-TR" dirty="0" smtClean="0">
                <a:solidFill>
                  <a:schemeClr val="tx1"/>
                </a:solidFill>
              </a:rPr>
              <a:t>/ml</a:t>
            </a: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endParaRPr lang="tr-TR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dirty="0" smtClean="0">
                <a:solidFill>
                  <a:schemeClr val="tx1"/>
                </a:solidFill>
              </a:rPr>
              <a:t>             11-20 </a:t>
            </a:r>
            <a:r>
              <a:rPr lang="tr-TR" dirty="0" err="1" smtClean="0">
                <a:solidFill>
                  <a:schemeClr val="tx1"/>
                </a:solidFill>
              </a:rPr>
              <a:t>ng</a:t>
            </a:r>
            <a:r>
              <a:rPr lang="tr-TR" dirty="0" smtClean="0">
                <a:solidFill>
                  <a:schemeClr val="tx1"/>
                </a:solidFill>
              </a:rPr>
              <a:t>/ml→Hafif </a:t>
            </a: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dirty="0" smtClean="0">
                <a:solidFill>
                  <a:schemeClr val="tx1"/>
                </a:solidFill>
              </a:rPr>
              <a:t>              5-10 </a:t>
            </a:r>
            <a:r>
              <a:rPr lang="tr-TR" dirty="0" err="1" smtClean="0">
                <a:solidFill>
                  <a:schemeClr val="tx1"/>
                </a:solidFill>
              </a:rPr>
              <a:t>ng</a:t>
            </a:r>
            <a:r>
              <a:rPr lang="tr-TR" dirty="0" smtClean="0">
                <a:solidFill>
                  <a:schemeClr val="tx1"/>
                </a:solidFill>
              </a:rPr>
              <a:t>/ml→Orta</a:t>
            </a: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dirty="0" smtClean="0">
                <a:solidFill>
                  <a:schemeClr val="tx1"/>
                </a:solidFill>
              </a:rPr>
              <a:t>             ≤5 </a:t>
            </a:r>
            <a:r>
              <a:rPr lang="tr-TR" dirty="0" err="1" smtClean="0">
                <a:solidFill>
                  <a:schemeClr val="tx1"/>
                </a:solidFill>
              </a:rPr>
              <a:t>ng</a:t>
            </a:r>
            <a:r>
              <a:rPr lang="tr-TR" dirty="0" smtClean="0">
                <a:solidFill>
                  <a:schemeClr val="tx1"/>
                </a:solidFill>
              </a:rPr>
              <a:t>/ml →Ciddi </a:t>
            </a: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endParaRPr/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Ø"/>
              <a:defRPr/>
            </a:pPr>
            <a:r>
              <a:rPr lang="tr-TR" dirty="0" smtClean="0">
                <a:solidFill>
                  <a:schemeClr val="tx1"/>
                </a:solidFill>
              </a:rPr>
              <a:t>D vitamini </a:t>
            </a:r>
            <a:r>
              <a:rPr lang="tr-TR" u="sng" dirty="0" smtClean="0">
                <a:solidFill>
                  <a:schemeClr val="tx1"/>
                </a:solidFill>
              </a:rPr>
              <a:t>yetersizliği</a:t>
            </a:r>
            <a:r>
              <a:rPr lang="tr-TR" dirty="0" smtClean="0">
                <a:solidFill>
                  <a:schemeClr val="tx1"/>
                </a:solidFill>
              </a:rPr>
              <a:t>  → 21-29 </a:t>
            </a:r>
            <a:r>
              <a:rPr lang="tr-TR" dirty="0" err="1" smtClean="0">
                <a:solidFill>
                  <a:schemeClr val="tx1"/>
                </a:solidFill>
              </a:rPr>
              <a:t>ng</a:t>
            </a:r>
            <a:r>
              <a:rPr lang="tr-TR" dirty="0" smtClean="0">
                <a:solidFill>
                  <a:schemeClr val="tx1"/>
                </a:solidFill>
              </a:rPr>
              <a:t>/ml</a:t>
            </a: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endParaRPr/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Ø"/>
              <a:defRPr/>
            </a:pPr>
            <a:r>
              <a:rPr lang="tr-TR" dirty="0" smtClean="0">
                <a:solidFill>
                  <a:schemeClr val="tx1"/>
                </a:solidFill>
              </a:rPr>
              <a:t>D vitamini </a:t>
            </a:r>
            <a:r>
              <a:rPr lang="tr-TR" u="sng" dirty="0" smtClean="0">
                <a:solidFill>
                  <a:schemeClr val="tx1"/>
                </a:solidFill>
              </a:rPr>
              <a:t>yeterli</a:t>
            </a:r>
            <a:r>
              <a:rPr lang="tr-TR" dirty="0" smtClean="0">
                <a:solidFill>
                  <a:schemeClr val="tx1"/>
                </a:solidFill>
              </a:rPr>
              <a:t>  → ≥30 </a:t>
            </a:r>
            <a:r>
              <a:rPr lang="tr-TR" dirty="0" err="1" smtClean="0">
                <a:solidFill>
                  <a:schemeClr val="tx1"/>
                </a:solidFill>
              </a:rPr>
              <a:t>ng</a:t>
            </a:r>
            <a:r>
              <a:rPr lang="tr-TR" dirty="0" smtClean="0">
                <a:solidFill>
                  <a:schemeClr val="tx1"/>
                </a:solidFill>
              </a:rPr>
              <a:t>/ml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dirty="0" smtClean="0"/>
              <a:t>D Vitamini Eksikliği Belirtileri</a:t>
            </a:r>
            <a:endParaRPr lang="tr-TR" dirty="0"/>
          </a:p>
        </p:txBody>
      </p:sp>
      <p:sp>
        <p:nvSpPr>
          <p:cNvPr id="23554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857375"/>
            <a:ext cx="7499350" cy="41433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itchFamily="2" charset="2"/>
              <a:buNone/>
            </a:pPr>
            <a:endParaRPr lang="tr-TR" dirty="0" smtClean="0"/>
          </a:p>
          <a:p>
            <a:pPr eaLnBrk="1" hangingPunct="1"/>
            <a:r>
              <a:rPr lang="tr-TR" dirty="0" smtClean="0"/>
              <a:t>Halsizlik,</a:t>
            </a:r>
          </a:p>
          <a:p>
            <a:pPr eaLnBrk="1" hangingPunct="1"/>
            <a:r>
              <a:rPr lang="tr-TR" dirty="0" smtClean="0"/>
              <a:t>Yorgunluk,</a:t>
            </a:r>
          </a:p>
          <a:p>
            <a:pPr eaLnBrk="1" hangingPunct="1"/>
            <a:r>
              <a:rPr lang="tr-TR" dirty="0" smtClean="0"/>
              <a:t>Depresyon eğilimi, </a:t>
            </a:r>
          </a:p>
          <a:p>
            <a:pPr eaLnBrk="1" hangingPunct="1"/>
            <a:r>
              <a:rPr lang="tr-TR" dirty="0" smtClean="0"/>
              <a:t>Vücutta kramp hissi ve</a:t>
            </a:r>
          </a:p>
          <a:p>
            <a:pPr eaLnBrk="1" hangingPunct="1"/>
            <a:r>
              <a:rPr lang="tr-TR" dirty="0" smtClean="0"/>
              <a:t>Güneş enerjisinden yeterli faydalanılmaması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508</TotalTime>
  <Words>1063</Words>
  <Application>Microsoft Office PowerPoint</Application>
  <PresentationFormat>Ekran Gösterisi (4:3)</PresentationFormat>
  <Paragraphs>242</Paragraphs>
  <Slides>29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1" baseType="lpstr">
      <vt:lpstr>Gündönümü</vt:lpstr>
      <vt:lpstr>Word Belgesi</vt:lpstr>
      <vt:lpstr>D VİTAMİNİ EKSİKLİĞİ</vt:lpstr>
      <vt:lpstr>D Vitamini</vt:lpstr>
      <vt:lpstr>D Vitamini Metabolizması</vt:lpstr>
      <vt:lpstr>Slayt 4</vt:lpstr>
      <vt:lpstr>Slayt 5</vt:lpstr>
      <vt:lpstr>D Vitamini Metabolizması</vt:lpstr>
      <vt:lpstr>D Vitamininin Değişik Dokulardaki Etkileri</vt:lpstr>
      <vt:lpstr>Serum 25(OH)D3 Düzeyi</vt:lpstr>
      <vt:lpstr>D Vitamini Eksikliği Belirtileri</vt:lpstr>
      <vt:lpstr>D Vitamini Eksikliği Nedenleri</vt:lpstr>
      <vt:lpstr>Yetersiz D Vitamini Alımı</vt:lpstr>
      <vt:lpstr>Yetersiz Güneş Işığı Maruziyeti</vt:lpstr>
      <vt:lpstr>D Vitamini Emilimini Engelleyen Hastalıklar</vt:lpstr>
      <vt:lpstr>İlaçlar</vt:lpstr>
      <vt:lpstr>Karaciğer ve Böbrek Hastalıkları</vt:lpstr>
      <vt:lpstr>D Vitamini Eksikliği İçin Riskli    Gruplar</vt:lpstr>
      <vt:lpstr>D Vitamini Eksikliği Açısından Riskli Bireyler</vt:lpstr>
      <vt:lpstr>Metabolik D Vitamini Eksikliği</vt:lpstr>
      <vt:lpstr>Metabolik D Vitamini Eksikliği</vt:lpstr>
      <vt:lpstr>D Vitamini Eksikliğinin Dönemleri</vt:lpstr>
      <vt:lpstr>D Vitamini Eksikliğinin Önlenmesi İçin Öneriler</vt:lpstr>
      <vt:lpstr>D Vitamini Eksikliğinin Önlenmesi İçin Öneriler</vt:lpstr>
      <vt:lpstr>Günlük Önerilen D Vitamini</vt:lpstr>
      <vt:lpstr>D Vitamini Eksikliğinin Tedavisi İçin Öneriler</vt:lpstr>
      <vt:lpstr>D Hipervitaminozu  (D vitamini zehirlenmesi)</vt:lpstr>
      <vt:lpstr>Güvenli Günlük D Vitamini Alım Miktarları</vt:lpstr>
      <vt:lpstr>Vitamin D Preparatları</vt:lpstr>
      <vt:lpstr>Slayt 28</vt:lpstr>
      <vt:lpstr>Slayt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 pc</dc:creator>
  <cp:lastModifiedBy>ilter unal</cp:lastModifiedBy>
  <cp:revision>84</cp:revision>
  <dcterms:created xsi:type="dcterms:W3CDTF">2014-05-19T13:05:03Z</dcterms:created>
  <dcterms:modified xsi:type="dcterms:W3CDTF">2017-03-13T15:18:04Z</dcterms:modified>
</cp:coreProperties>
</file>